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ctiveX/activeX1.xml" ContentType="application/vnd.ms-office.activeX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sldIdLst>
    <p:sldId id="256" r:id="rId2"/>
    <p:sldId id="261" r:id="rId3"/>
    <p:sldId id="282" r:id="rId4"/>
    <p:sldId id="283" r:id="rId5"/>
    <p:sldId id="410" r:id="rId6"/>
    <p:sldId id="434" r:id="rId7"/>
    <p:sldId id="435" r:id="rId8"/>
    <p:sldId id="287" r:id="rId9"/>
    <p:sldId id="288" r:id="rId10"/>
    <p:sldId id="411" r:id="rId11"/>
    <p:sldId id="290" r:id="rId12"/>
    <p:sldId id="291" r:id="rId13"/>
    <p:sldId id="292" r:id="rId14"/>
    <p:sldId id="293" r:id="rId15"/>
    <p:sldId id="294" r:id="rId16"/>
    <p:sldId id="412" r:id="rId17"/>
    <p:sldId id="436" r:id="rId18"/>
    <p:sldId id="437" r:id="rId19"/>
    <p:sldId id="298" r:id="rId20"/>
    <p:sldId id="299" r:id="rId21"/>
    <p:sldId id="300" r:id="rId22"/>
    <p:sldId id="304" r:id="rId23"/>
    <p:sldId id="414" r:id="rId24"/>
    <p:sldId id="438" r:id="rId25"/>
    <p:sldId id="439" r:id="rId26"/>
    <p:sldId id="305" r:id="rId27"/>
    <p:sldId id="415" r:id="rId28"/>
    <p:sldId id="440" r:id="rId29"/>
    <p:sldId id="441" r:id="rId30"/>
    <p:sldId id="308" r:id="rId31"/>
    <p:sldId id="309" r:id="rId32"/>
    <p:sldId id="426" r:id="rId33"/>
    <p:sldId id="466" r:id="rId34"/>
    <p:sldId id="312" r:id="rId35"/>
    <p:sldId id="313" r:id="rId36"/>
    <p:sldId id="468" r:id="rId37"/>
    <p:sldId id="390" r:id="rId38"/>
    <p:sldId id="315" r:id="rId39"/>
    <p:sldId id="316" r:id="rId40"/>
    <p:sldId id="391" r:id="rId41"/>
    <p:sldId id="318" r:id="rId42"/>
    <p:sldId id="320" r:id="rId43"/>
    <p:sldId id="321" r:id="rId44"/>
    <p:sldId id="392" r:id="rId45"/>
    <p:sldId id="325" r:id="rId46"/>
    <p:sldId id="326" r:id="rId47"/>
    <p:sldId id="393" r:id="rId48"/>
    <p:sldId id="445" r:id="rId49"/>
    <p:sldId id="330" r:id="rId50"/>
    <p:sldId id="398" r:id="rId51"/>
    <p:sldId id="355" r:id="rId52"/>
    <p:sldId id="356" r:id="rId53"/>
    <p:sldId id="357" r:id="rId54"/>
    <p:sldId id="399" r:id="rId55"/>
    <p:sldId id="359" r:id="rId56"/>
    <p:sldId id="360" r:id="rId57"/>
    <p:sldId id="361" r:id="rId58"/>
    <p:sldId id="401" r:id="rId59"/>
    <p:sldId id="456" r:id="rId60"/>
    <p:sldId id="400" r:id="rId61"/>
    <p:sldId id="366" r:id="rId62"/>
    <p:sldId id="405" r:id="rId63"/>
    <p:sldId id="367" r:id="rId64"/>
    <p:sldId id="404" r:id="rId65"/>
    <p:sldId id="457" r:id="rId66"/>
    <p:sldId id="458" r:id="rId67"/>
    <p:sldId id="459" r:id="rId68"/>
    <p:sldId id="460" r:id="rId69"/>
    <p:sldId id="373" r:id="rId7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64" autoAdjust="0"/>
  </p:normalViewPr>
  <p:slideViewPr>
    <p:cSldViewPr>
      <p:cViewPr>
        <p:scale>
          <a:sx n="64" d="100"/>
          <a:sy n="64" d="100"/>
        </p:scale>
        <p:origin x="-1554" y="-222"/>
      </p:cViewPr>
      <p:guideLst>
        <p:guide orient="horz" pos="1104"/>
        <p:guide orient="horz" pos="576"/>
        <p:guide orient="horz" pos="1440"/>
        <p:guide orient="horz" pos="1776"/>
        <p:guide orient="horz" pos="3984"/>
        <p:guide pos="144"/>
        <p:guide pos="384"/>
        <p:guide pos="816"/>
        <p:guide pos="1676"/>
        <p:guide pos="21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328" y="-4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54605E-2050-4E72-885E-7E066DE00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7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1EFA36-DF5C-469C-938F-859A26897F3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04B3DD-1D46-421A-8D0C-14926A00362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18.7 A simple model of histone tails and the effect of histone acetylation.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B127A0-4403-4861-B8A4-5DABAF4D9A1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C7FD3E-1B0E-4681-9581-76879E1A754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0980B2-A2E8-4BEC-BD66-9396F8E93FB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74A104-8230-4821-BFD6-32A6569A779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DD26CC-88C4-46AD-840F-0CAD1C19F9A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89FCE2-DFBA-41E9-A8D4-5849C5E720B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18.8 A eukaryotic gene and its transcript.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F7ADDC-0C69-45E2-AE49-12755E33564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18.8 A eukaryotic gene and its transcript.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A661D8-AE55-44A4-A440-329419DE0B5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18.8 A eukaryotic gene and its transcript.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30CE30-C586-4DD0-892C-6B5C61060D0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1D0CB-5AB0-4C12-8700-B9D00B23F1A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C6AA90-274D-4201-91A3-28ACE54352C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06A102-7546-4647-9F9A-66DC6DF8521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D806F0-B63D-42D0-B6D9-34BB72C1C51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E77ADD-F9A7-4174-B02B-E40DC281B64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18.10 A model for the action of enhancers and transcription activators.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309343-4B0F-44DA-8E96-C0C4D0FA96E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18.10 A model for the action of enhancers and transcription activators.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73FD73-B22F-4BC0-BFB1-493526201E0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18.10 A model for the action of enhancers and transcription activators.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5E6E95-BBA7-407E-B6E1-8D9E98E54D6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4DCE5D-6F9F-495E-816A-EA3A1B1371A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18.11 Cell type–specific transcription.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116C0A-BB7B-459D-AF2A-C0396734220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18.11 Cell type–specific transcription.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27570A-14C3-4355-878D-1E55F3D4E02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18.11 Cell type–specific transcription.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580CFB-8C94-461E-B35C-6219CA61EA1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D8DD83-F893-4138-9426-40029191116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62A50A-6AD6-441C-86F7-891F706E3E9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D30ACE-0224-4419-955F-42935CF3296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18.13 Alternative RNA splicing of the troponin T gene.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EBB04B-7CAC-436F-B16F-3A5EC23AAD9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23E008-55FA-42E9-AED6-A0C8581D394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3F4D36-2D5C-43AA-90F8-1D84FFBA00F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DEF18A-6472-4F39-985E-287869745BF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2B5722-A955-44CC-A8D9-A015C25DA7A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18.14 Degradation of a protein by a proteasome.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A4D44D-2FB7-4817-905F-A65995787E6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CB0F2C-4262-43A2-9D38-FE7A4387AD9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3448B2-A390-4437-B3DE-D8D5817B1F3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1E1671-60D9-45E4-8742-2D25C51681B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18.15 Regulation of gene expression by miRNAs.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66E82E-3AAD-423C-993F-420EE9DDDDD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0C0EC5-59E2-4DF1-AE1B-FE22714FF1A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9DADF5-93B2-4695-BB74-4DAF597628F1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C0FE03-CA76-4E65-AAF5-68274E6D60C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18.16 From fertilized egg to animal: What a difference four days makes.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A97EF0-30AF-44D1-B41A-BB88D0A37AE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3CF4E3-F63F-462D-849B-0AC99FD7CED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B0B230-DD0D-4002-BF7A-BA0BA88697F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18.17 Sources of developmental information for the early embryo.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827010-FBE5-4913-95A9-195FFCC6FBC9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18.17 Sources of developmental information for the early embryo.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3B06A6-98C8-4798-BCA9-017E7C0D4499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D70F1E-4048-4A2E-B82B-D0DD5AE6299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18.6 Stages in gene expression that can be regulated in eukaryotic cells.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ACF931-0CE1-41E0-972F-5205BE9A5D0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18.17 Sources of developmental information for the early embryo.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5CB4-2D2A-4A6B-A92B-506DDC0CB9BA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31CB9F-8448-4AE8-831E-C91804A0E5ED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16CDDB-5A78-4840-9E92-BED36F58253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B98F45-2071-4CBA-92B7-B08EA07CEAE4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18.23 Genetic changes that can turn proto-oncogenes into oncogenes.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06B3B9-3D5D-4E19-863A-C7CB2D3253D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4C9352-115C-4DD1-96D0-A4ACCA932B74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CF3BC2-9AD4-407C-A0B9-EEDEA8DA7607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972E2E-0006-4A34-8761-07C4C6D4C44A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18.24 Signaling pathways that regulate cell division.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766735-2179-4E64-A061-D051721599F6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18.24 Signaling pathways that regulate cell division.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C22785-791F-4350-9B12-72C8A6507EB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18.6 Stages in gene expression that can be regulated in eukaryotic cells.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73035E-30F7-4A03-A9D3-232B79FC224E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18.24 Signaling pathways that regulate cell division.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F384C7-F5BC-4B1E-BCB9-D8E7C2CDAE9B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9BDD57-84A2-40BF-845B-0E034C7A44A9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18.24 Signaling pathways that regulate cell division.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4B285F-0EDF-41FE-AA63-3145AC53054F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3E1A39-D358-4BF3-B5CE-EABC875EA05A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18.25 A multistep model for the development of colorectal cancer.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641A34-93EA-4DA7-893C-323677B87C2D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18.25 A multistep model for the development of colorectal cancer.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9CF4DB-9E19-4957-8E83-BD88E0FDB204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18.25 A multistep model for the development of colorectal cancer.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B5E290-9220-49FD-AA42-5D86EC965386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18.25 A multistep model for the development of colorectal cancer.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F74E98-11CC-479A-AD87-C88C78A689B8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18.25 A multistep model for the development of colorectal cancer.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77319A-BAFC-47EC-942F-6BD8E6CC775D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E3DDFA-9C26-440B-965D-07C3D2FB980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18.6 Stages in gene expression that can be regulated in eukaryotic cells.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F705AA-7D7A-4A6E-B8E0-2FB130A642E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6A1240-C99B-42D1-BBB2-AE3478CC58D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/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 smtClean="0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600" smtClean="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200" smtClean="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defRPr/>
            </a:pPr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Lectures by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Erin Barley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B1F09-A6FA-4451-9183-37CB425DA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07E4B-31B9-4279-9889-1506C48ED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E7D61-8361-4F74-8E58-8D8D80D19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FD1DF-F5DA-4827-96FA-22A0D70F9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C6D5-996A-42B0-AFD0-9C82847CF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97094-FF41-4079-99BE-6EAA75E64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6B056-D107-4FC0-9D18-F00994EED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51831-E706-4644-B0CB-573959A9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9EF0-F0F9-4E57-9618-B69DF2ED8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D85BC-70CA-4466-A6DB-D0BA0270A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E600E-3B0E-4906-993A-115A98AD8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79CE06-CA63-4928-9377-72FA2A28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4400" b="1">
                <a:solidFill>
                  <a:schemeClr val="bg1"/>
                </a:solidFill>
                <a:latin typeface="Times New Roman" pitchFamily="84" charset="0"/>
              </a:rPr>
              <a:t>Regulation of Gene Expression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3500" y="8382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000" b="1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Chapter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18.7</a:t>
            </a:r>
          </a:p>
        </p:txBody>
      </p:sp>
      <p:pic>
        <p:nvPicPr>
          <p:cNvPr id="13315" name="Picture 3" descr="18_07HistoneTail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36525"/>
            <a:ext cx="61706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63738" y="2233613"/>
            <a:ext cx="145891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Amino acids</a:t>
            </a:r>
            <a:br>
              <a:rPr lang="en-US" sz="1800" b="1"/>
            </a:br>
            <a:r>
              <a:rPr lang="en-US" sz="1800" b="1"/>
              <a:t>available</a:t>
            </a:r>
            <a:br>
              <a:rPr lang="en-US" sz="1800" b="1"/>
            </a:br>
            <a:r>
              <a:rPr lang="en-US" sz="1800" b="1"/>
              <a:t>for chemical</a:t>
            </a:r>
            <a:br>
              <a:rPr lang="en-US" sz="1800" b="1"/>
            </a:br>
            <a:r>
              <a:rPr lang="en-US" sz="1800" b="1"/>
              <a:t>modification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269038" y="1182688"/>
            <a:ext cx="876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Histone </a:t>
            </a:r>
            <a:br>
              <a:rPr lang="en-US" sz="1800" b="1"/>
            </a:br>
            <a:r>
              <a:rPr lang="en-US" sz="1800" b="1"/>
              <a:t>tails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262688" y="1997075"/>
            <a:ext cx="7969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DNA </a:t>
            </a:r>
            <a:br>
              <a:rPr lang="en-US" sz="1800" b="1"/>
            </a:br>
            <a:r>
              <a:rPr lang="en-US" sz="1800" b="1"/>
              <a:t>double </a:t>
            </a:r>
            <a:br>
              <a:rPr lang="en-US" sz="1800" b="1"/>
            </a:br>
            <a:r>
              <a:rPr lang="en-US" sz="1800" b="1"/>
              <a:t>helix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398963" y="3213100"/>
            <a:ext cx="144621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Nucleosome</a:t>
            </a:r>
            <a:br>
              <a:rPr lang="en-US" sz="1800" b="1"/>
            </a:br>
            <a:r>
              <a:rPr lang="en-US" sz="1800" b="1"/>
              <a:t>(end view)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539875" y="3689350"/>
            <a:ext cx="59293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/>
            <a:r>
              <a:rPr lang="en-US" sz="1800" b="1"/>
              <a:t>(a) Histone tails protrude outward from a nucleosome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528763" y="5675313"/>
            <a:ext cx="24638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/>
            <a:r>
              <a:rPr lang="en-US" sz="1800" b="1"/>
              <a:t>Unacetylated histones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697413" y="5668963"/>
            <a:ext cx="2225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/>
            <a:r>
              <a:rPr lang="en-US" sz="1800" b="1"/>
              <a:t>Acetylated histones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522413" y="6013450"/>
            <a:ext cx="3476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/>
            <a:r>
              <a:rPr lang="en-US" sz="1800" b="1"/>
              <a:t>(b)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884363" y="6032500"/>
            <a:ext cx="59832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Acetylation of histone tails promotes loose chromatin</a:t>
            </a:r>
            <a:br>
              <a:rPr lang="en-US" sz="1800" b="1"/>
            </a:br>
            <a:r>
              <a:rPr lang="en-US" sz="1800" b="1"/>
              <a:t>structure that permits transcription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3367088" y="1852613"/>
            <a:ext cx="693737" cy="984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3373438" y="2830513"/>
            <a:ext cx="779462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5807075" y="1309688"/>
            <a:ext cx="436563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6045200" y="1309688"/>
            <a:ext cx="198438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5556250" y="2130425"/>
            <a:ext cx="674688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2012950"/>
          </a:xfrm>
        </p:spPr>
        <p:txBody>
          <a:bodyPr/>
          <a:lstStyle/>
          <a:p>
            <a:pPr eaLnBrk="1" hangingPunct="1"/>
            <a:r>
              <a:rPr lang="en-US" sz="2800" smtClean="0"/>
              <a:t>The </a:t>
            </a:r>
            <a:r>
              <a:rPr lang="en-US" sz="2800" i="1" smtClean="0"/>
              <a:t>histone code hypothesis</a:t>
            </a:r>
            <a:r>
              <a:rPr lang="en-US" sz="2800" smtClean="0"/>
              <a:t> proposes that specific combinations of modifications, as well as the order in which they occur, help determine chromatin configuration and influence transcription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341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4953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DNA Methylation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534400" cy="4895850"/>
          </a:xfrm>
        </p:spPr>
        <p:txBody>
          <a:bodyPr/>
          <a:lstStyle/>
          <a:p>
            <a:pPr eaLnBrk="1" hangingPunct="1"/>
            <a:r>
              <a:rPr lang="en-US" sz="2800" b="1" smtClean="0"/>
              <a:t>DNA methylation</a:t>
            </a:r>
            <a:r>
              <a:rPr lang="en-US" sz="2800" smtClean="0"/>
              <a:t>, the addition of methyl groups to certain bases in DNA, is associated with reduced transcription in some species</a:t>
            </a:r>
          </a:p>
          <a:p>
            <a:pPr eaLnBrk="1" hangingPunct="1"/>
            <a:r>
              <a:rPr lang="en-US" sz="2800" smtClean="0"/>
              <a:t>DNA methylation can cause long-term inactivation of genes in cellular differentiation</a:t>
            </a:r>
          </a:p>
          <a:p>
            <a:pPr eaLnBrk="1" hangingPunct="1"/>
            <a:r>
              <a:rPr lang="en-US" sz="2800" smtClean="0"/>
              <a:t>In genomic imprinting, methylation regulates expression of either the maternal or paternal alleles of certain genes at the start of development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Epigenetic Inheritance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3683000"/>
          </a:xfrm>
        </p:spPr>
        <p:txBody>
          <a:bodyPr/>
          <a:lstStyle/>
          <a:p>
            <a:pPr eaLnBrk="1" hangingPunct="1"/>
            <a:r>
              <a:rPr lang="en-US" sz="2800" smtClean="0"/>
              <a:t>Although the chromatin modifications just discussed do not alter DNA sequence, they may be passed to future generations of cells</a:t>
            </a:r>
          </a:p>
          <a:p>
            <a:pPr eaLnBrk="1" hangingPunct="1"/>
            <a:r>
              <a:rPr lang="en-US" sz="2800" smtClean="0"/>
              <a:t>The inheritance of traits transmitted by mechanisms not directly involving the nucleotide sequence is called </a:t>
            </a:r>
            <a:r>
              <a:rPr lang="en-US" sz="2800" b="1" smtClean="0"/>
              <a:t>epigenetic inheritance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953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Regulation of Transcription Initiation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2012950"/>
          </a:xfrm>
        </p:spPr>
        <p:txBody>
          <a:bodyPr/>
          <a:lstStyle/>
          <a:p>
            <a:pPr eaLnBrk="1" hangingPunct="1"/>
            <a:r>
              <a:rPr lang="en-US" sz="2800" smtClean="0"/>
              <a:t>Chromatin-modifying enzymes provide initial control of gene expression by making a region of DNA either more or less able to bind the transcription machinery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741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00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Organization of a Typical Eukaryotic Gene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3683000"/>
          </a:xfrm>
        </p:spPr>
        <p:txBody>
          <a:bodyPr/>
          <a:lstStyle/>
          <a:p>
            <a:pPr marL="350838" indent="-350838" eaLnBrk="1" hangingPunct="1"/>
            <a:r>
              <a:rPr lang="en-US" sz="2800" smtClean="0"/>
              <a:t>Associated with most eukaryotic genes are multiple </a:t>
            </a:r>
            <a:r>
              <a:rPr lang="en-US" sz="2800" b="1" smtClean="0"/>
              <a:t>control elements</a:t>
            </a:r>
            <a:r>
              <a:rPr lang="en-US" sz="2800" smtClean="0"/>
              <a:t>, segments of noncoding DNA that serve as binding sites for transcription factors that help regulate transcription</a:t>
            </a:r>
          </a:p>
          <a:p>
            <a:pPr marL="350838" indent="-350838" eaLnBrk="1" hangingPunct="1"/>
            <a:r>
              <a:rPr lang="en-US" sz="2800" smtClean="0"/>
              <a:t>Control elements and the transcription factors they bind are critical to the precise regulation of gene expression in different cell types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843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18.8-1</a:t>
            </a:r>
          </a:p>
        </p:txBody>
      </p:sp>
      <p:pic>
        <p:nvPicPr>
          <p:cNvPr id="19459" name="Picture 3" descr="18_08EukGeneTranscript_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382713"/>
            <a:ext cx="8548687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7388" y="1420813"/>
            <a:ext cx="12049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Enhancer</a:t>
            </a:r>
            <a:br>
              <a:rPr lang="en-US" sz="1300" b="1"/>
            </a:br>
            <a:r>
              <a:rPr lang="en-US" sz="1300" b="1"/>
              <a:t>(distal control</a:t>
            </a:r>
            <a:br>
              <a:rPr lang="en-US" sz="1300" b="1"/>
            </a:br>
            <a:r>
              <a:rPr lang="en-US" sz="1300" b="1"/>
              <a:t>elements)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36550" y="2049463"/>
            <a:ext cx="4111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DNA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93725" y="2439988"/>
            <a:ext cx="8477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Upstream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252788" y="2546350"/>
            <a:ext cx="7413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Promoter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347913" y="1454150"/>
            <a:ext cx="8350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Proximal</a:t>
            </a:r>
            <a:br>
              <a:rPr lang="en-US" sz="1300" b="1"/>
            </a:br>
            <a:r>
              <a:rPr lang="en-US" sz="1300" b="1"/>
              <a:t>control</a:t>
            </a:r>
            <a:br>
              <a:rPr lang="en-US" sz="1300" b="1"/>
            </a:br>
            <a:r>
              <a:rPr lang="en-US" sz="1300" b="1"/>
              <a:t>elements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313113" y="1624013"/>
            <a:ext cx="12049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Transcription</a:t>
            </a:r>
            <a:br>
              <a:rPr lang="en-US" sz="1300" b="1"/>
            </a:br>
            <a:r>
              <a:rPr lang="en-US" sz="1300" b="1"/>
              <a:t>start site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213225" y="2036763"/>
            <a:ext cx="4778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946650" y="2043113"/>
            <a:ext cx="4778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621338" y="2043113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958013" y="2043113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342063" y="2036763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838950" y="1447800"/>
            <a:ext cx="8350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Poly-A</a:t>
            </a:r>
            <a:br>
              <a:rPr lang="en-US" sz="1300" b="1"/>
            </a:br>
            <a:r>
              <a:rPr lang="en-US" sz="1300" b="1"/>
              <a:t>signal</a:t>
            </a:r>
            <a:br>
              <a:rPr lang="en-US" sz="1300" b="1"/>
            </a:br>
            <a:r>
              <a:rPr lang="en-US" sz="1300" b="1"/>
              <a:t>sequence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7696200" y="1581150"/>
            <a:ext cx="10858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Transcription</a:t>
            </a:r>
            <a:br>
              <a:rPr lang="en-US" sz="1300" b="1"/>
            </a:br>
            <a:r>
              <a:rPr lang="en-US" sz="1300" b="1"/>
              <a:t>termination</a:t>
            </a:r>
            <a:br>
              <a:rPr lang="en-US" sz="1300" b="1"/>
            </a:br>
            <a:r>
              <a:rPr lang="en-US" sz="1300" b="1"/>
              <a:t>region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7804150" y="2452688"/>
            <a:ext cx="10461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Downstream</a:t>
            </a: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952500" y="1944688"/>
            <a:ext cx="344488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1296988" y="1944688"/>
            <a:ext cx="0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1296988" y="1944688"/>
            <a:ext cx="528637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2805113" y="1984375"/>
            <a:ext cx="17145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2805113" y="1997075"/>
            <a:ext cx="3968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3889375" y="197167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7394575" y="1971675"/>
            <a:ext cx="1270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8175625" y="2143125"/>
            <a:ext cx="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AutoShape 26"/>
          <p:cNvSpPr>
            <a:spLocks/>
          </p:cNvSpPr>
          <p:nvPr/>
        </p:nvSpPr>
        <p:spPr bwMode="auto">
          <a:xfrm rot="5400000">
            <a:off x="3565525" y="2203450"/>
            <a:ext cx="125413" cy="557213"/>
          </a:xfrm>
          <a:prstGeom prst="rightBrace">
            <a:avLst>
              <a:gd name="adj1" fmla="val 3702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18.8-2</a:t>
            </a:r>
          </a:p>
        </p:txBody>
      </p:sp>
      <p:pic>
        <p:nvPicPr>
          <p:cNvPr id="20483" name="Picture 3" descr="18_08EukGeneTranscript_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382713"/>
            <a:ext cx="8548687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7388" y="1420813"/>
            <a:ext cx="12049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Enhancer</a:t>
            </a:r>
            <a:br>
              <a:rPr lang="en-US" sz="1300" b="1"/>
            </a:br>
            <a:r>
              <a:rPr lang="en-US" sz="1300" b="1"/>
              <a:t>(distal control</a:t>
            </a:r>
            <a:br>
              <a:rPr lang="en-US" sz="1300" b="1"/>
            </a:br>
            <a:r>
              <a:rPr lang="en-US" sz="1300" b="1"/>
              <a:t>elements)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36550" y="2049463"/>
            <a:ext cx="4111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DNA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93725" y="2439988"/>
            <a:ext cx="8477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Upstream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252788" y="2546350"/>
            <a:ext cx="7413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Promoter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347913" y="1454150"/>
            <a:ext cx="8350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Proximal</a:t>
            </a:r>
            <a:br>
              <a:rPr lang="en-US" sz="1300" b="1"/>
            </a:br>
            <a:r>
              <a:rPr lang="en-US" sz="1300" b="1"/>
              <a:t>control</a:t>
            </a:r>
            <a:br>
              <a:rPr lang="en-US" sz="1300" b="1"/>
            </a:br>
            <a:r>
              <a:rPr lang="en-US" sz="1300" b="1"/>
              <a:t>elements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313113" y="1624013"/>
            <a:ext cx="12049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Transcription</a:t>
            </a:r>
            <a:br>
              <a:rPr lang="en-US" sz="1300" b="1"/>
            </a:br>
            <a:r>
              <a:rPr lang="en-US" sz="1300" b="1"/>
              <a:t>start site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213225" y="2036763"/>
            <a:ext cx="4778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946650" y="2043113"/>
            <a:ext cx="4778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621338" y="2043113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958013" y="2043113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342063" y="2036763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838950" y="1447800"/>
            <a:ext cx="8350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Poly-A</a:t>
            </a:r>
            <a:br>
              <a:rPr lang="en-US" sz="1300" b="1"/>
            </a:br>
            <a:r>
              <a:rPr lang="en-US" sz="1300" b="1"/>
              <a:t>signal</a:t>
            </a:r>
            <a:br>
              <a:rPr lang="en-US" sz="1300" b="1"/>
            </a:br>
            <a:r>
              <a:rPr lang="en-US" sz="1300" b="1"/>
              <a:t>sequence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7696200" y="1581150"/>
            <a:ext cx="10858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Transcription</a:t>
            </a:r>
            <a:br>
              <a:rPr lang="en-US" sz="1300" b="1"/>
            </a:br>
            <a:r>
              <a:rPr lang="en-US" sz="1300" b="1"/>
              <a:t>termination</a:t>
            </a:r>
            <a:br>
              <a:rPr lang="en-US" sz="1300" b="1"/>
            </a:br>
            <a:r>
              <a:rPr lang="en-US" sz="1300" b="1"/>
              <a:t>region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7804150" y="2452688"/>
            <a:ext cx="10461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Downstream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177088" y="2566988"/>
            <a:ext cx="676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Poly-A</a:t>
            </a:r>
            <a:br>
              <a:rPr lang="en-US" sz="1300" b="1"/>
            </a:br>
            <a:r>
              <a:rPr lang="en-US" sz="1300" b="1"/>
              <a:t>signal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219575" y="2955925"/>
            <a:ext cx="4778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953000" y="2962275"/>
            <a:ext cx="4778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5627688" y="2962275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6964363" y="2962275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6348413" y="2955925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851525" y="2593975"/>
            <a:ext cx="11112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Transcription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7691438" y="2976563"/>
            <a:ext cx="847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Cleaved</a:t>
            </a:r>
            <a:br>
              <a:rPr lang="en-US" sz="1300" b="1"/>
            </a:br>
            <a:r>
              <a:rPr lang="en-US" sz="1300" b="1"/>
              <a:t>3</a:t>
            </a:r>
            <a:r>
              <a:rPr lang="en-US" sz="1300" b="1">
                <a:sym typeface="Symbol" pitchFamily="84" charset="2"/>
              </a:rPr>
              <a:t></a:t>
            </a:r>
            <a:r>
              <a:rPr lang="en-US" sz="1300" b="1"/>
              <a:t> end of</a:t>
            </a:r>
            <a:br>
              <a:rPr lang="en-US" sz="1300" b="1"/>
            </a:br>
            <a:r>
              <a:rPr lang="en-US" sz="1300" b="1"/>
              <a:t>primary</a:t>
            </a:r>
            <a:br>
              <a:rPr lang="en-US" sz="1300" b="1"/>
            </a:br>
            <a:r>
              <a:rPr lang="en-US" sz="1300" b="1"/>
              <a:t>transcript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3716338" y="3141663"/>
            <a:ext cx="1603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5</a:t>
            </a:r>
            <a:r>
              <a:rPr lang="en-US" sz="1300" b="1">
                <a:sym typeface="Symbol" pitchFamily="84" charset="2"/>
              </a:rPr>
              <a:t></a:t>
            </a:r>
            <a:endParaRPr lang="en-US" sz="1300" b="1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598738" y="2963863"/>
            <a:ext cx="11112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Primary RNA</a:t>
            </a:r>
            <a:br>
              <a:rPr lang="en-US" sz="1300" b="1"/>
            </a:br>
            <a:r>
              <a:rPr lang="en-US" sz="1300" b="1"/>
              <a:t>transcript</a:t>
            </a:r>
            <a:br>
              <a:rPr lang="en-US" sz="1300" b="1"/>
            </a:br>
            <a:r>
              <a:rPr lang="en-US" sz="1300" b="1"/>
              <a:t>(pre-mRNA)</a:t>
            </a: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H="1">
            <a:off x="952500" y="1944688"/>
            <a:ext cx="344488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1296988" y="1944688"/>
            <a:ext cx="0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1296988" y="1944688"/>
            <a:ext cx="528637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2805113" y="1984375"/>
            <a:ext cx="17145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2805113" y="1997075"/>
            <a:ext cx="3968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3889375" y="197167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7394575" y="1971675"/>
            <a:ext cx="1270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8175625" y="2143125"/>
            <a:ext cx="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7394575" y="2936875"/>
            <a:ext cx="127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AutoShape 37"/>
          <p:cNvSpPr>
            <a:spLocks/>
          </p:cNvSpPr>
          <p:nvPr/>
        </p:nvSpPr>
        <p:spPr bwMode="auto">
          <a:xfrm rot="5400000">
            <a:off x="3565525" y="2203450"/>
            <a:ext cx="125413" cy="557213"/>
          </a:xfrm>
          <a:prstGeom prst="rightBrace">
            <a:avLst>
              <a:gd name="adj1" fmla="val 3702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18.8-3</a:t>
            </a:r>
          </a:p>
        </p:txBody>
      </p:sp>
      <p:pic>
        <p:nvPicPr>
          <p:cNvPr id="21507" name="Picture 3" descr="18_08EukGeneTranscript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382713"/>
            <a:ext cx="8548687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7388" y="1420813"/>
            <a:ext cx="12049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Enhancer</a:t>
            </a:r>
            <a:br>
              <a:rPr lang="en-US" sz="1300" b="1"/>
            </a:br>
            <a:r>
              <a:rPr lang="en-US" sz="1300" b="1"/>
              <a:t>(distal control</a:t>
            </a:r>
            <a:br>
              <a:rPr lang="en-US" sz="1300" b="1"/>
            </a:br>
            <a:r>
              <a:rPr lang="en-US" sz="1300" b="1"/>
              <a:t>elements)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36550" y="2049463"/>
            <a:ext cx="4111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DNA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93725" y="2439988"/>
            <a:ext cx="8477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Upstream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52788" y="2546350"/>
            <a:ext cx="7413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Promoter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347913" y="1454150"/>
            <a:ext cx="8350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Proximal</a:t>
            </a:r>
            <a:br>
              <a:rPr lang="en-US" sz="1300" b="1"/>
            </a:br>
            <a:r>
              <a:rPr lang="en-US" sz="1300" b="1"/>
              <a:t>control</a:t>
            </a:r>
            <a:br>
              <a:rPr lang="en-US" sz="1300" b="1"/>
            </a:br>
            <a:r>
              <a:rPr lang="en-US" sz="1300" b="1"/>
              <a:t>elements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313113" y="1624013"/>
            <a:ext cx="12049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Transcription</a:t>
            </a:r>
            <a:br>
              <a:rPr lang="en-US" sz="1300" b="1"/>
            </a:br>
            <a:r>
              <a:rPr lang="en-US" sz="1300" b="1"/>
              <a:t>start site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213225" y="2036763"/>
            <a:ext cx="4778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946650" y="2043113"/>
            <a:ext cx="4778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621338" y="2043113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958013" y="2043113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342063" y="2036763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838950" y="1447800"/>
            <a:ext cx="8350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Poly-A</a:t>
            </a:r>
            <a:br>
              <a:rPr lang="en-US" sz="1300" b="1"/>
            </a:br>
            <a:r>
              <a:rPr lang="en-US" sz="1300" b="1"/>
              <a:t>signal</a:t>
            </a:r>
            <a:br>
              <a:rPr lang="en-US" sz="1300" b="1"/>
            </a:br>
            <a:r>
              <a:rPr lang="en-US" sz="1300" b="1"/>
              <a:t>sequence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696200" y="1581150"/>
            <a:ext cx="10858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Transcription</a:t>
            </a:r>
            <a:br>
              <a:rPr lang="en-US" sz="1300" b="1"/>
            </a:br>
            <a:r>
              <a:rPr lang="en-US" sz="1300" b="1"/>
              <a:t>termination</a:t>
            </a:r>
            <a:br>
              <a:rPr lang="en-US" sz="1300" b="1"/>
            </a:br>
            <a:r>
              <a:rPr lang="en-US" sz="1300" b="1"/>
              <a:t>region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7804150" y="2452688"/>
            <a:ext cx="10461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Downstream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177088" y="2566988"/>
            <a:ext cx="676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Poly-A</a:t>
            </a:r>
            <a:br>
              <a:rPr lang="en-US" sz="1300" b="1"/>
            </a:br>
            <a:r>
              <a:rPr lang="en-US" sz="1300" b="1"/>
              <a:t>signal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219575" y="2955925"/>
            <a:ext cx="4778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953000" y="2962275"/>
            <a:ext cx="4778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627688" y="2962275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964363" y="2962275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348413" y="2955925"/>
            <a:ext cx="4778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5851525" y="2593975"/>
            <a:ext cx="11112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Transcription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7691438" y="2976563"/>
            <a:ext cx="847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Cleaved</a:t>
            </a:r>
            <a:br>
              <a:rPr lang="en-US" sz="1300" b="1"/>
            </a:br>
            <a:r>
              <a:rPr lang="en-US" sz="1300" b="1"/>
              <a:t>3</a:t>
            </a:r>
            <a:r>
              <a:rPr lang="en-US" sz="1300" b="1">
                <a:sym typeface="Symbol" pitchFamily="84" charset="2"/>
              </a:rPr>
              <a:t></a:t>
            </a:r>
            <a:r>
              <a:rPr lang="en-US" sz="1300" b="1"/>
              <a:t> end of</a:t>
            </a:r>
            <a:br>
              <a:rPr lang="en-US" sz="1300" b="1"/>
            </a:br>
            <a:r>
              <a:rPr lang="en-US" sz="1300" b="1"/>
              <a:t>primary</a:t>
            </a:r>
            <a:br>
              <a:rPr lang="en-US" sz="1300" b="1"/>
            </a:br>
            <a:r>
              <a:rPr lang="en-US" sz="1300" b="1"/>
              <a:t>transcript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716338" y="3141663"/>
            <a:ext cx="1603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5</a:t>
            </a:r>
            <a:r>
              <a:rPr lang="en-US" sz="1300" b="1">
                <a:sym typeface="Symbol" pitchFamily="84" charset="2"/>
              </a:rPr>
              <a:t></a:t>
            </a:r>
            <a:endParaRPr lang="en-US" sz="1300" b="1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2598738" y="2963863"/>
            <a:ext cx="11112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Primary RNA</a:t>
            </a:r>
            <a:br>
              <a:rPr lang="en-US" sz="1300" b="1"/>
            </a:br>
            <a:r>
              <a:rPr lang="en-US" sz="1300" b="1"/>
              <a:t>transcript</a:t>
            </a:r>
            <a:br>
              <a:rPr lang="en-US" sz="1300" b="1"/>
            </a:br>
            <a:r>
              <a:rPr lang="en-US" sz="1300" b="1"/>
              <a:t>(pre-mRNA)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3432175" y="3822700"/>
            <a:ext cx="8477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Intron RNA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5876925" y="3411538"/>
            <a:ext cx="13636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RNA processing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2847975" y="4614863"/>
            <a:ext cx="6238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mRNA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4951413" y="4322763"/>
            <a:ext cx="13509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Coding segment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3576638" y="4986338"/>
            <a:ext cx="5302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5</a:t>
            </a:r>
            <a:r>
              <a:rPr lang="en-US" sz="1300" b="1">
                <a:sym typeface="Symbol" pitchFamily="84" charset="2"/>
              </a:rPr>
              <a:t> Cap</a:t>
            </a:r>
            <a:endParaRPr lang="en-US" sz="1300" b="1"/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4243388" y="4979988"/>
            <a:ext cx="5302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5</a:t>
            </a:r>
            <a:r>
              <a:rPr lang="en-US" sz="1300" b="1">
                <a:sym typeface="Symbol" pitchFamily="84" charset="2"/>
              </a:rPr>
              <a:t> UTR</a:t>
            </a:r>
            <a:endParaRPr lang="en-US" sz="1300" b="1"/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5026025" y="4848225"/>
            <a:ext cx="542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Start</a:t>
            </a:r>
            <a:br>
              <a:rPr lang="en-US" sz="1300" b="1"/>
            </a:br>
            <a:r>
              <a:rPr lang="en-US" sz="1300" b="1"/>
              <a:t>codon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5668963" y="4856163"/>
            <a:ext cx="542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Stop</a:t>
            </a:r>
            <a:br>
              <a:rPr lang="en-US" sz="1300" b="1"/>
            </a:br>
            <a:r>
              <a:rPr lang="en-US" sz="1300" b="1"/>
              <a:t>codon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6591300" y="4986338"/>
            <a:ext cx="5302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3</a:t>
            </a:r>
            <a:r>
              <a:rPr lang="en-US" sz="1300" b="1">
                <a:sym typeface="Symbol" pitchFamily="84" charset="2"/>
              </a:rPr>
              <a:t> UTR</a:t>
            </a:r>
            <a:endParaRPr lang="en-US" sz="1300" b="1"/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866063" y="4637088"/>
            <a:ext cx="1603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3</a:t>
            </a:r>
            <a:r>
              <a:rPr lang="en-US" sz="1300" b="1">
                <a:sym typeface="Symbol" pitchFamily="84" charset="2"/>
              </a:rPr>
              <a:t></a:t>
            </a:r>
            <a:endParaRPr lang="en-US" sz="1300" b="1"/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7250113" y="4967288"/>
            <a:ext cx="542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Poly-A</a:t>
            </a:r>
            <a:br>
              <a:rPr lang="en-US" sz="1300" b="1"/>
            </a:br>
            <a:r>
              <a:rPr lang="en-US" sz="1300" b="1"/>
              <a:t>tail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4097338" y="4648200"/>
            <a:ext cx="1476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3892550" y="4641850"/>
            <a:ext cx="1476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3668713" y="4641850"/>
            <a:ext cx="1476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3416300" y="4641850"/>
            <a:ext cx="1476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G</a:t>
            </a: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7169150" y="4665663"/>
            <a:ext cx="6778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AAA </a:t>
            </a:r>
            <a:r>
              <a:rPr lang="en-US" sz="900" b="1">
                <a:sym typeface="Symbol" pitchFamily="84" charset="2"/>
              </a:rPr>
              <a:t></a:t>
            </a:r>
            <a:r>
              <a:rPr lang="en-US" sz="400" b="1">
                <a:sym typeface="Symbol" pitchFamily="84" charset="2"/>
              </a:rPr>
              <a:t> </a:t>
            </a:r>
            <a:r>
              <a:rPr lang="en-US" sz="900" b="1"/>
              <a:t>AAA</a:t>
            </a: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H="1">
            <a:off x="952500" y="1944688"/>
            <a:ext cx="344488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1296988" y="1944688"/>
            <a:ext cx="0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>
            <a:off x="1296988" y="1944688"/>
            <a:ext cx="528637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>
            <a:off x="2805113" y="1984375"/>
            <a:ext cx="17145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2805113" y="1997075"/>
            <a:ext cx="3968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>
            <a:off x="3889375" y="197167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>
            <a:off x="7394575" y="1971675"/>
            <a:ext cx="1270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>
            <a:off x="8175625" y="2143125"/>
            <a:ext cx="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Line 52"/>
          <p:cNvSpPr>
            <a:spLocks noChangeShapeType="1"/>
          </p:cNvSpPr>
          <p:nvPr/>
        </p:nvSpPr>
        <p:spPr bwMode="auto">
          <a:xfrm>
            <a:off x="7394575" y="2936875"/>
            <a:ext cx="127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Line 53"/>
          <p:cNvSpPr>
            <a:spLocks noChangeShapeType="1"/>
          </p:cNvSpPr>
          <p:nvPr/>
        </p:nvSpPr>
        <p:spPr bwMode="auto">
          <a:xfrm flipV="1">
            <a:off x="4351338" y="3770313"/>
            <a:ext cx="371475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Line 54"/>
          <p:cNvSpPr>
            <a:spLocks noChangeShapeType="1"/>
          </p:cNvSpPr>
          <p:nvPr/>
        </p:nvSpPr>
        <p:spPr bwMode="auto">
          <a:xfrm>
            <a:off x="4351338" y="3902075"/>
            <a:ext cx="515937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>
            <a:off x="4708525" y="4789488"/>
            <a:ext cx="357188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 flipH="1">
            <a:off x="6176963" y="4789488"/>
            <a:ext cx="292100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AutoShape 57"/>
          <p:cNvSpPr>
            <a:spLocks/>
          </p:cNvSpPr>
          <p:nvPr/>
        </p:nvSpPr>
        <p:spPr bwMode="auto">
          <a:xfrm rot="-5400000">
            <a:off x="5530056" y="3639344"/>
            <a:ext cx="138113" cy="1800225"/>
          </a:xfrm>
          <a:prstGeom prst="rightBrace">
            <a:avLst>
              <a:gd name="adj1" fmla="val 1086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AutoShape 58"/>
          <p:cNvSpPr>
            <a:spLocks/>
          </p:cNvSpPr>
          <p:nvPr/>
        </p:nvSpPr>
        <p:spPr bwMode="auto">
          <a:xfrm rot="5400000">
            <a:off x="3565525" y="2203450"/>
            <a:ext cx="125413" cy="557213"/>
          </a:xfrm>
          <a:prstGeom prst="rightBrace">
            <a:avLst>
              <a:gd name="adj1" fmla="val 3702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AutoShape 59"/>
          <p:cNvSpPr>
            <a:spLocks/>
          </p:cNvSpPr>
          <p:nvPr/>
        </p:nvSpPr>
        <p:spPr bwMode="auto">
          <a:xfrm rot="5400000">
            <a:off x="3749676" y="4479925"/>
            <a:ext cx="125412" cy="808037"/>
          </a:xfrm>
          <a:prstGeom prst="rightBrace">
            <a:avLst>
              <a:gd name="adj1" fmla="val 5369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AutoShape 60"/>
          <p:cNvSpPr>
            <a:spLocks/>
          </p:cNvSpPr>
          <p:nvPr/>
        </p:nvSpPr>
        <p:spPr bwMode="auto">
          <a:xfrm rot="5400000">
            <a:off x="4438651" y="4691062"/>
            <a:ext cx="125412" cy="385763"/>
          </a:xfrm>
          <a:prstGeom prst="rightBrace">
            <a:avLst>
              <a:gd name="adj1" fmla="val 256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AutoShape 61"/>
          <p:cNvSpPr>
            <a:spLocks/>
          </p:cNvSpPr>
          <p:nvPr/>
        </p:nvSpPr>
        <p:spPr bwMode="auto">
          <a:xfrm rot="5400000">
            <a:off x="6752432" y="4572794"/>
            <a:ext cx="139700" cy="636587"/>
          </a:xfrm>
          <a:prstGeom prst="rightBrace">
            <a:avLst>
              <a:gd name="adj1" fmla="val 3797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AutoShape 62"/>
          <p:cNvSpPr>
            <a:spLocks/>
          </p:cNvSpPr>
          <p:nvPr/>
        </p:nvSpPr>
        <p:spPr bwMode="auto">
          <a:xfrm rot="5400000">
            <a:off x="7420769" y="4566444"/>
            <a:ext cx="139700" cy="636588"/>
          </a:xfrm>
          <a:prstGeom prst="rightBrace">
            <a:avLst>
              <a:gd name="adj1" fmla="val 3797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5000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The Roles of Transcription Factors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4438650"/>
          </a:xfrm>
        </p:spPr>
        <p:txBody>
          <a:bodyPr/>
          <a:lstStyle/>
          <a:p>
            <a:pPr eaLnBrk="1" hangingPunct="1"/>
            <a:r>
              <a:rPr lang="en-US" sz="2800" smtClean="0"/>
              <a:t>To initiate transcription, eukaryotic RNA polymerase requires the assistance of proteins called transcription factors</a:t>
            </a:r>
          </a:p>
          <a:p>
            <a:pPr eaLnBrk="1" hangingPunct="1"/>
            <a:r>
              <a:rPr lang="en-US" sz="2800" smtClean="0"/>
              <a:t>General transcription factors are essential for the transcription of all protein-coding genes</a:t>
            </a:r>
          </a:p>
          <a:p>
            <a:pPr eaLnBrk="1" hangingPunct="1"/>
            <a:r>
              <a:rPr lang="en-US" sz="2800" smtClean="0"/>
              <a:t>In eukaryotes, high levels of transcription of particular genes depend on control elements interacting with specific transcription factors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253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619125"/>
            <a:ext cx="8623300" cy="782638"/>
          </a:xfrm>
        </p:spPr>
        <p:txBody>
          <a:bodyPr/>
          <a:lstStyle/>
          <a:p>
            <a:pPr eaLnBrk="1" hangingPunct="1"/>
            <a:r>
              <a:rPr lang="en-US" smtClean="0"/>
              <a:t>Overview: Conducting the Genetic Orchestra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85950"/>
            <a:ext cx="8305800" cy="4438650"/>
          </a:xfrm>
        </p:spPr>
        <p:txBody>
          <a:bodyPr/>
          <a:lstStyle/>
          <a:p>
            <a:pPr eaLnBrk="1" hangingPunct="1"/>
            <a:r>
              <a:rPr lang="en-US" sz="2800" smtClean="0"/>
              <a:t>Prokaryotes and eukaryotes alter gene expression in response to their changing environment</a:t>
            </a:r>
          </a:p>
          <a:p>
            <a:pPr eaLnBrk="1" hangingPunct="1"/>
            <a:r>
              <a:rPr lang="en-US" sz="2800" smtClean="0"/>
              <a:t>In multicellular eukaryotes, gene expression regulates development and is responsible for differences in cell types</a:t>
            </a:r>
          </a:p>
          <a:p>
            <a:pPr eaLnBrk="1" hangingPunct="1"/>
            <a:r>
              <a:rPr lang="en-US" sz="2800" smtClean="0"/>
              <a:t>RNA molecules play many roles in regulating gene expression in eukaryotes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93888"/>
            <a:ext cx="8534400" cy="3524250"/>
          </a:xfrm>
        </p:spPr>
        <p:txBody>
          <a:bodyPr/>
          <a:lstStyle/>
          <a:p>
            <a:pPr eaLnBrk="1" hangingPunct="1"/>
            <a:r>
              <a:rPr lang="en-US" sz="2800" smtClean="0"/>
              <a:t>Proximal control elements are located close to the promoter</a:t>
            </a:r>
          </a:p>
          <a:p>
            <a:pPr eaLnBrk="1" hangingPunct="1"/>
            <a:r>
              <a:rPr lang="en-US" sz="2800" smtClean="0"/>
              <a:t>Distal control elements, groupings of which are called </a:t>
            </a:r>
            <a:r>
              <a:rPr lang="en-US" sz="2800" b="1" smtClean="0"/>
              <a:t>enhancers</a:t>
            </a:r>
            <a:r>
              <a:rPr lang="en-US" sz="2800" smtClean="0"/>
              <a:t>, may be far away from a gene or even located in an intron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25463" y="1333500"/>
            <a:ext cx="8504237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3000" b="1"/>
              <a:t>Enhancers and Specific Transcription Factors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355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An activator is a protein that binds to an enhancer and stimulates transcription of a gene</a:t>
            </a:r>
          </a:p>
          <a:p>
            <a:pPr eaLnBrk="1" hangingPunct="1"/>
            <a:r>
              <a:rPr lang="en-US" sz="2800" smtClean="0"/>
              <a:t>Activators have two domains, one that binds DNA and a second that activates transcription</a:t>
            </a:r>
          </a:p>
          <a:p>
            <a:pPr eaLnBrk="1" hangingPunct="1"/>
            <a:r>
              <a:rPr lang="en-US" sz="2800" smtClean="0"/>
              <a:t>Bound activators facilitate a sequence of protein-protein interactions that result in transcription of a given gene</a:t>
            </a:r>
          </a:p>
        </p:txBody>
      </p:sp>
      <p:grpSp>
        <p:nvGrpSpPr>
          <p:cNvPr id="24579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4581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225800"/>
          </a:xfrm>
        </p:spPr>
        <p:txBody>
          <a:bodyPr/>
          <a:lstStyle/>
          <a:p>
            <a:pPr marL="350838" indent="-350838" eaLnBrk="1" hangingPunct="1"/>
            <a:r>
              <a:rPr lang="en-US" sz="2800" smtClean="0"/>
              <a:t>Some transcription factors function as repressors, inhibiting expression of a particular gene by a variety of methods</a:t>
            </a:r>
          </a:p>
          <a:p>
            <a:pPr marL="350838" indent="-350838" eaLnBrk="1" hangingPunct="1"/>
            <a:r>
              <a:rPr lang="en-US" sz="2800" smtClean="0"/>
              <a:t>Some activators and repressors act indirectly by influencing chromatin structure to promote or silence transcription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5605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18_10ActivatorAction_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136525"/>
            <a:ext cx="84693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154238" y="349250"/>
            <a:ext cx="1150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Activators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74650" y="660400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DNA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216025" y="1090613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Enhancer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497138" y="944563"/>
            <a:ext cx="1508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Distal control</a:t>
            </a:r>
            <a:br>
              <a:rPr lang="en-US" sz="1800" b="1"/>
            </a:br>
            <a:r>
              <a:rPr lang="en-US" sz="1800" b="1"/>
              <a:t>element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5659438" y="284163"/>
            <a:ext cx="10588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Promoter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7261225" y="4699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Gene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5356225" y="1076325"/>
            <a:ext cx="1111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TATA box</a:t>
            </a:r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1957388" y="250825"/>
            <a:ext cx="173037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V="1">
            <a:off x="1719263" y="476250"/>
            <a:ext cx="396875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1984375" y="754063"/>
            <a:ext cx="44926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AutoShape 14"/>
          <p:cNvSpPr>
            <a:spLocks/>
          </p:cNvSpPr>
          <p:nvPr/>
        </p:nvSpPr>
        <p:spPr bwMode="auto">
          <a:xfrm rot="5400000">
            <a:off x="1678782" y="727868"/>
            <a:ext cx="127000" cy="569913"/>
          </a:xfrm>
          <a:prstGeom prst="rightBrace">
            <a:avLst>
              <a:gd name="adj1" fmla="val 3739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AutoShape 15"/>
          <p:cNvSpPr>
            <a:spLocks/>
          </p:cNvSpPr>
          <p:nvPr/>
        </p:nvSpPr>
        <p:spPr bwMode="auto">
          <a:xfrm rot="5400000">
            <a:off x="5846763" y="847725"/>
            <a:ext cx="127000" cy="266700"/>
          </a:xfrm>
          <a:prstGeom prst="rightBrace">
            <a:avLst>
              <a:gd name="adj1" fmla="val 1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6"/>
          <p:cNvSpPr>
            <a:spLocks/>
          </p:cNvSpPr>
          <p:nvPr/>
        </p:nvSpPr>
        <p:spPr bwMode="auto">
          <a:xfrm rot="-5400000">
            <a:off x="6103144" y="219869"/>
            <a:ext cx="127000" cy="728662"/>
          </a:xfrm>
          <a:prstGeom prst="rightBrace">
            <a:avLst>
              <a:gd name="adj1" fmla="val 4781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18.10-1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18_10ActivatorAction_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136525"/>
            <a:ext cx="84693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154238" y="349250"/>
            <a:ext cx="1150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Activators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74650" y="660400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DNA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216025" y="1090613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Enhancer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497138" y="944563"/>
            <a:ext cx="1508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Distal control</a:t>
            </a:r>
            <a:br>
              <a:rPr lang="en-US" sz="1800" b="1"/>
            </a:br>
            <a:r>
              <a:rPr lang="en-US" sz="1800" b="1"/>
              <a:t>element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5659438" y="284163"/>
            <a:ext cx="10588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Promoter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7261225" y="4699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Gene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5356225" y="1076325"/>
            <a:ext cx="1111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TATA box</a:t>
            </a: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6070600" y="1395413"/>
            <a:ext cx="1416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General</a:t>
            </a:r>
            <a:br>
              <a:rPr lang="en-US" sz="1800" b="1"/>
            </a:br>
            <a:r>
              <a:rPr lang="en-US" sz="1800" b="1"/>
              <a:t>transcription</a:t>
            </a:r>
            <a:br>
              <a:rPr lang="en-US" sz="1800" b="1"/>
            </a:br>
            <a:r>
              <a:rPr lang="en-US" sz="1800" b="1"/>
              <a:t>factors</a:t>
            </a: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3643313" y="2209800"/>
            <a:ext cx="939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DNA-</a:t>
            </a:r>
            <a:br>
              <a:rPr lang="en-US" sz="1800" b="1"/>
            </a:br>
            <a:r>
              <a:rPr lang="en-US" sz="1800" b="1"/>
              <a:t>bending</a:t>
            </a:r>
            <a:br>
              <a:rPr lang="en-US" sz="1800" b="1"/>
            </a:br>
            <a:r>
              <a:rPr lang="en-US" sz="1800" b="1"/>
              <a:t>protein</a:t>
            </a:r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5811838" y="2963863"/>
            <a:ext cx="30305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Group of mediator proteins</a:t>
            </a:r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1957388" y="250825"/>
            <a:ext cx="173037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 flipV="1">
            <a:off x="1719263" y="476250"/>
            <a:ext cx="396875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1984375" y="754063"/>
            <a:ext cx="44926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 flipH="1">
            <a:off x="3346450" y="2328863"/>
            <a:ext cx="2524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8"/>
          <p:cNvSpPr>
            <a:spLocks noChangeShapeType="1"/>
          </p:cNvSpPr>
          <p:nvPr/>
        </p:nvSpPr>
        <p:spPr bwMode="auto">
          <a:xfrm>
            <a:off x="5383213" y="2817813"/>
            <a:ext cx="3968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AutoShape 19"/>
          <p:cNvSpPr>
            <a:spLocks/>
          </p:cNvSpPr>
          <p:nvPr/>
        </p:nvSpPr>
        <p:spPr bwMode="auto">
          <a:xfrm rot="5400000">
            <a:off x="1678782" y="727868"/>
            <a:ext cx="127000" cy="569913"/>
          </a:xfrm>
          <a:prstGeom prst="rightBrace">
            <a:avLst>
              <a:gd name="adj1" fmla="val 3739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AutoShape 20"/>
          <p:cNvSpPr>
            <a:spLocks/>
          </p:cNvSpPr>
          <p:nvPr/>
        </p:nvSpPr>
        <p:spPr bwMode="auto">
          <a:xfrm rot="5400000">
            <a:off x="5846763" y="847725"/>
            <a:ext cx="127000" cy="266700"/>
          </a:xfrm>
          <a:prstGeom prst="rightBrace">
            <a:avLst>
              <a:gd name="adj1" fmla="val 1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AutoShape 21"/>
          <p:cNvSpPr>
            <a:spLocks/>
          </p:cNvSpPr>
          <p:nvPr/>
        </p:nvSpPr>
        <p:spPr bwMode="auto">
          <a:xfrm rot="-5400000">
            <a:off x="6103144" y="219869"/>
            <a:ext cx="127000" cy="728662"/>
          </a:xfrm>
          <a:prstGeom prst="rightBrace">
            <a:avLst>
              <a:gd name="adj1" fmla="val 4781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18.10-2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18_10ActivatorAction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136525"/>
            <a:ext cx="84693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154238" y="349250"/>
            <a:ext cx="1150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Activators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74650" y="660400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DNA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216025" y="1090613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Enhancer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2497138" y="944563"/>
            <a:ext cx="1508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Distal control</a:t>
            </a:r>
            <a:br>
              <a:rPr lang="en-US" sz="1800" b="1"/>
            </a:br>
            <a:r>
              <a:rPr lang="en-US" sz="1800" b="1"/>
              <a:t>element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5659438" y="284163"/>
            <a:ext cx="10588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Promoter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7261225" y="4699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Gene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5356225" y="1076325"/>
            <a:ext cx="1111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TATA box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6070600" y="1395413"/>
            <a:ext cx="1416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General</a:t>
            </a:r>
            <a:br>
              <a:rPr lang="en-US" sz="1800" b="1"/>
            </a:br>
            <a:r>
              <a:rPr lang="en-US" sz="1800" b="1"/>
              <a:t>transcription</a:t>
            </a:r>
            <a:br>
              <a:rPr lang="en-US" sz="1800" b="1"/>
            </a:br>
            <a:r>
              <a:rPr lang="en-US" sz="1800" b="1"/>
              <a:t>factors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3643313" y="2209800"/>
            <a:ext cx="939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DNA-</a:t>
            </a:r>
            <a:br>
              <a:rPr lang="en-US" sz="1800" b="1"/>
            </a:br>
            <a:r>
              <a:rPr lang="en-US" sz="1800" b="1"/>
              <a:t>bending</a:t>
            </a:r>
            <a:br>
              <a:rPr lang="en-US" sz="1800" b="1"/>
            </a:br>
            <a:r>
              <a:rPr lang="en-US" sz="1800" b="1"/>
              <a:t>protein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5811838" y="2963863"/>
            <a:ext cx="30305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Group of mediator proteins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5735638" y="3835400"/>
            <a:ext cx="15875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RNA</a:t>
            </a:r>
            <a:br>
              <a:rPr lang="en-US" sz="1800" b="1"/>
            </a:br>
            <a:r>
              <a:rPr lang="en-US" sz="1800" b="1"/>
              <a:t>polymerase </a:t>
            </a:r>
            <a:r>
              <a:rPr lang="en-US" sz="1800" b="1">
                <a:latin typeface="Times" pitchFamily="84" charset="0"/>
              </a:rPr>
              <a:t>II</a:t>
            </a:r>
            <a:endParaRPr lang="en-US" sz="1800" b="1"/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6218238" y="5297488"/>
            <a:ext cx="15875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RNA</a:t>
            </a:r>
            <a:br>
              <a:rPr lang="en-US" sz="1800" b="1"/>
            </a:br>
            <a:r>
              <a:rPr lang="en-US" sz="1800" b="1"/>
              <a:t>polymerase </a:t>
            </a:r>
            <a:r>
              <a:rPr lang="en-US" sz="1800" b="1">
                <a:latin typeface="Times" pitchFamily="84" charset="0"/>
              </a:rPr>
              <a:t>II</a:t>
            </a:r>
            <a:endParaRPr lang="en-US" sz="1800" b="1"/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5716588" y="6276975"/>
            <a:ext cx="16938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RNA synthesis</a:t>
            </a:r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2779713" y="6051550"/>
            <a:ext cx="20240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Transcription</a:t>
            </a:r>
            <a:br>
              <a:rPr lang="en-US" sz="1800" b="1"/>
            </a:br>
            <a:r>
              <a:rPr lang="en-US" sz="1800" b="1"/>
              <a:t>initiation complex</a:t>
            </a:r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1957388" y="250825"/>
            <a:ext cx="173037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19"/>
          <p:cNvSpPr>
            <a:spLocks noChangeShapeType="1"/>
          </p:cNvSpPr>
          <p:nvPr/>
        </p:nvSpPr>
        <p:spPr bwMode="auto">
          <a:xfrm flipV="1">
            <a:off x="1719263" y="476250"/>
            <a:ext cx="396875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20"/>
          <p:cNvSpPr>
            <a:spLocks noChangeShapeType="1"/>
          </p:cNvSpPr>
          <p:nvPr/>
        </p:nvSpPr>
        <p:spPr bwMode="auto">
          <a:xfrm>
            <a:off x="1984375" y="754063"/>
            <a:ext cx="44926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21"/>
          <p:cNvSpPr>
            <a:spLocks noChangeShapeType="1"/>
          </p:cNvSpPr>
          <p:nvPr/>
        </p:nvSpPr>
        <p:spPr bwMode="auto">
          <a:xfrm flipH="1">
            <a:off x="3346450" y="2328863"/>
            <a:ext cx="2524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2"/>
          <p:cNvSpPr>
            <a:spLocks noChangeShapeType="1"/>
          </p:cNvSpPr>
          <p:nvPr/>
        </p:nvSpPr>
        <p:spPr bwMode="auto">
          <a:xfrm>
            <a:off x="5383213" y="2817813"/>
            <a:ext cx="3968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3"/>
          <p:cNvSpPr>
            <a:spLocks noChangeShapeType="1"/>
          </p:cNvSpPr>
          <p:nvPr/>
        </p:nvSpPr>
        <p:spPr bwMode="auto">
          <a:xfrm flipH="1">
            <a:off x="5462588" y="5424488"/>
            <a:ext cx="688975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AutoShape 24"/>
          <p:cNvSpPr>
            <a:spLocks/>
          </p:cNvSpPr>
          <p:nvPr/>
        </p:nvSpPr>
        <p:spPr bwMode="auto">
          <a:xfrm rot="5400000">
            <a:off x="1678782" y="727868"/>
            <a:ext cx="127000" cy="569913"/>
          </a:xfrm>
          <a:prstGeom prst="rightBrace">
            <a:avLst>
              <a:gd name="adj1" fmla="val 3739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AutoShape 25"/>
          <p:cNvSpPr>
            <a:spLocks/>
          </p:cNvSpPr>
          <p:nvPr/>
        </p:nvSpPr>
        <p:spPr bwMode="auto">
          <a:xfrm rot="5400000">
            <a:off x="5846763" y="847725"/>
            <a:ext cx="127000" cy="266700"/>
          </a:xfrm>
          <a:prstGeom prst="rightBrace">
            <a:avLst>
              <a:gd name="adj1" fmla="val 1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AutoShape 26"/>
          <p:cNvSpPr>
            <a:spLocks/>
          </p:cNvSpPr>
          <p:nvPr/>
        </p:nvSpPr>
        <p:spPr bwMode="auto">
          <a:xfrm rot="-5400000">
            <a:off x="6103144" y="219869"/>
            <a:ext cx="127000" cy="728662"/>
          </a:xfrm>
          <a:prstGeom prst="rightBrace">
            <a:avLst>
              <a:gd name="adj1" fmla="val 4781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18.10-3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1555750"/>
          </a:xfrm>
        </p:spPr>
        <p:txBody>
          <a:bodyPr/>
          <a:lstStyle/>
          <a:p>
            <a:pPr eaLnBrk="1" hangingPunct="1"/>
            <a:r>
              <a:rPr lang="en-US" sz="2800" smtClean="0"/>
              <a:t>A particular combination of control elements can activate transcription only when the appropriate activator proteins are present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14350" y="1330325"/>
            <a:ext cx="767715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3000" b="1"/>
              <a:t>Combinatorial Control of Gene Activation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18.11</a:t>
            </a:r>
          </a:p>
        </p:txBody>
      </p:sp>
      <p:pic>
        <p:nvPicPr>
          <p:cNvPr id="30723" name="Picture 3" descr="18_11_CellSpecTranscrip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163" y="136525"/>
            <a:ext cx="57800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438400" y="501650"/>
            <a:ext cx="7953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Control</a:t>
            </a:r>
            <a:br>
              <a:rPr lang="en-US" sz="1400" b="1"/>
            </a:br>
            <a:r>
              <a:rPr lang="en-US" sz="1400" b="1"/>
              <a:t>elements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662363" y="152400"/>
            <a:ext cx="8620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Enhancer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740275" y="158750"/>
            <a:ext cx="8620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Promoter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151438" y="700088"/>
            <a:ext cx="12192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Albumin gene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435600" y="1209675"/>
            <a:ext cx="8747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Crystallin</a:t>
            </a:r>
            <a:br>
              <a:rPr lang="en-US" sz="1400" b="1"/>
            </a:br>
            <a:r>
              <a:rPr lang="en-US" sz="1400" b="1"/>
              <a:t>gene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379788" y="1930400"/>
            <a:ext cx="10334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LIVER CELL</a:t>
            </a:r>
            <a:br>
              <a:rPr lang="en-US" sz="1400" b="1"/>
            </a:br>
            <a:r>
              <a:rPr lang="en-US" sz="1400" b="1"/>
              <a:t>NUCLEUS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236788" y="2360613"/>
            <a:ext cx="103346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Available</a:t>
            </a:r>
            <a:br>
              <a:rPr lang="en-US" sz="1400" b="1"/>
            </a:br>
            <a:r>
              <a:rPr lang="en-US" sz="1400" b="1"/>
              <a:t>activators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141663" y="4378325"/>
            <a:ext cx="128428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Albumin gene</a:t>
            </a:r>
            <a:br>
              <a:rPr lang="en-US" sz="1400" b="1"/>
            </a:br>
            <a:r>
              <a:rPr lang="en-US" sz="1400" b="1"/>
              <a:t>expressed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095625" y="5576888"/>
            <a:ext cx="12842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Crystallin gene</a:t>
            </a:r>
            <a:br>
              <a:rPr lang="en-US" sz="1400" b="1"/>
            </a:br>
            <a:r>
              <a:rPr lang="en-US" sz="1400" b="1"/>
              <a:t>not expressed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720850" y="6343650"/>
            <a:ext cx="1098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(a) Liver cell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389688" y="1924050"/>
            <a:ext cx="10334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LENS CELL</a:t>
            </a:r>
            <a:br>
              <a:rPr lang="en-US" sz="1400" b="1"/>
            </a:br>
            <a:r>
              <a:rPr lang="en-US" sz="1400" b="1"/>
              <a:t>NUCLEUS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484813" y="2341563"/>
            <a:ext cx="103346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Available</a:t>
            </a:r>
            <a:br>
              <a:rPr lang="en-US" sz="1400" b="1"/>
            </a:br>
            <a:r>
              <a:rPr lang="en-US" sz="1400" b="1"/>
              <a:t>activators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6151563" y="3989388"/>
            <a:ext cx="12842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Albumin gene</a:t>
            </a:r>
            <a:br>
              <a:rPr lang="en-US" sz="1400" b="1"/>
            </a:br>
            <a:r>
              <a:rPr lang="en-US" sz="1400" b="1"/>
              <a:t>not expressed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973763" y="5861050"/>
            <a:ext cx="128428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Crystallin gene</a:t>
            </a:r>
            <a:br>
              <a:rPr lang="en-US" sz="1400" b="1"/>
            </a:br>
            <a:r>
              <a:rPr lang="en-US" sz="1400" b="1"/>
              <a:t>expressed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676775" y="6350000"/>
            <a:ext cx="1098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(b) Lens cell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254375" y="515938"/>
            <a:ext cx="48895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3254375" y="793750"/>
            <a:ext cx="488950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5675313" y="528638"/>
            <a:ext cx="79375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5661025" y="1044575"/>
            <a:ext cx="79375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AutoShape 23"/>
          <p:cNvSpPr>
            <a:spLocks/>
          </p:cNvSpPr>
          <p:nvPr/>
        </p:nvSpPr>
        <p:spPr bwMode="auto">
          <a:xfrm rot="-5400000">
            <a:off x="3993357" y="15081"/>
            <a:ext cx="127000" cy="741363"/>
          </a:xfrm>
          <a:prstGeom prst="rightBrace">
            <a:avLst>
              <a:gd name="adj1" fmla="val 4864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AutoShape 24"/>
          <p:cNvSpPr>
            <a:spLocks/>
          </p:cNvSpPr>
          <p:nvPr/>
        </p:nvSpPr>
        <p:spPr bwMode="auto">
          <a:xfrm rot="-5400000">
            <a:off x="5050632" y="69056"/>
            <a:ext cx="114300" cy="608013"/>
          </a:xfrm>
          <a:prstGeom prst="rightBrace">
            <a:avLst>
              <a:gd name="adj1" fmla="val 4432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5" descr="18_11aCellSpecTranscrip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136525"/>
            <a:ext cx="81153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26"/>
          <p:cNvSpPr txBox="1">
            <a:spLocks noChangeArrowheads="1"/>
          </p:cNvSpPr>
          <p:nvPr/>
        </p:nvSpPr>
        <p:spPr bwMode="auto">
          <a:xfrm>
            <a:off x="560388" y="925513"/>
            <a:ext cx="104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Control</a:t>
            </a:r>
            <a:br>
              <a:rPr lang="en-US" sz="1800" b="1"/>
            </a:br>
            <a:r>
              <a:rPr lang="en-US" sz="1800" b="1"/>
              <a:t>elements</a:t>
            </a:r>
          </a:p>
        </p:txBody>
      </p:sp>
      <p:sp>
        <p:nvSpPr>
          <p:cNvPr id="31748" name="Text Box 27"/>
          <p:cNvSpPr txBox="1">
            <a:spLocks noChangeArrowheads="1"/>
          </p:cNvSpPr>
          <p:nvPr/>
        </p:nvSpPr>
        <p:spPr bwMode="auto">
          <a:xfrm>
            <a:off x="2022475" y="469900"/>
            <a:ext cx="11303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Enhancer</a:t>
            </a:r>
          </a:p>
        </p:txBody>
      </p:sp>
      <p:sp>
        <p:nvSpPr>
          <p:cNvPr id="31749" name="Text Box 28"/>
          <p:cNvSpPr txBox="1">
            <a:spLocks noChangeArrowheads="1"/>
          </p:cNvSpPr>
          <p:nvPr/>
        </p:nvSpPr>
        <p:spPr bwMode="auto">
          <a:xfrm>
            <a:off x="3300413" y="476250"/>
            <a:ext cx="11303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Promoter</a:t>
            </a:r>
          </a:p>
        </p:txBody>
      </p:sp>
      <p:sp>
        <p:nvSpPr>
          <p:cNvPr id="31750" name="Text Box 29"/>
          <p:cNvSpPr txBox="1">
            <a:spLocks noChangeArrowheads="1"/>
          </p:cNvSpPr>
          <p:nvPr/>
        </p:nvSpPr>
        <p:spPr bwMode="auto">
          <a:xfrm>
            <a:off x="3432175" y="1163638"/>
            <a:ext cx="15970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Albumin gene</a:t>
            </a:r>
          </a:p>
        </p:txBody>
      </p:sp>
      <p:sp>
        <p:nvSpPr>
          <p:cNvPr id="31751" name="Text Box 30"/>
          <p:cNvSpPr txBox="1">
            <a:spLocks noChangeArrowheads="1"/>
          </p:cNvSpPr>
          <p:nvPr/>
        </p:nvSpPr>
        <p:spPr bwMode="auto">
          <a:xfrm>
            <a:off x="3808413" y="1765300"/>
            <a:ext cx="11461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Crystallin</a:t>
            </a:r>
            <a:br>
              <a:rPr lang="en-US" sz="1800" b="1"/>
            </a:br>
            <a:r>
              <a:rPr lang="en-US" sz="1800" b="1"/>
              <a:t>gene</a:t>
            </a:r>
          </a:p>
        </p:txBody>
      </p:sp>
      <p:sp>
        <p:nvSpPr>
          <p:cNvPr id="31752" name="Text Box 31"/>
          <p:cNvSpPr txBox="1">
            <a:spLocks noChangeArrowheads="1"/>
          </p:cNvSpPr>
          <p:nvPr/>
        </p:nvSpPr>
        <p:spPr bwMode="auto">
          <a:xfrm>
            <a:off x="7177088" y="912813"/>
            <a:ext cx="135413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LIVER CELL</a:t>
            </a:r>
            <a:br>
              <a:rPr lang="en-US" sz="1800" b="1"/>
            </a:br>
            <a:r>
              <a:rPr lang="en-US" sz="1800" b="1"/>
              <a:t>NUCLEUS</a:t>
            </a: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5768975" y="1447800"/>
            <a:ext cx="135413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Available</a:t>
            </a:r>
            <a:br>
              <a:rPr lang="en-US" sz="1800" b="1"/>
            </a:br>
            <a:r>
              <a:rPr lang="en-US" sz="1800" b="1"/>
              <a:t>activators</a:t>
            </a:r>
          </a:p>
        </p:txBody>
      </p:sp>
      <p:sp>
        <p:nvSpPr>
          <p:cNvPr id="31754" name="Text Box 33"/>
          <p:cNvSpPr txBox="1">
            <a:spLocks noChangeArrowheads="1"/>
          </p:cNvSpPr>
          <p:nvPr/>
        </p:nvSpPr>
        <p:spPr bwMode="auto">
          <a:xfrm>
            <a:off x="6899275" y="3887788"/>
            <a:ext cx="16827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Albumin gene</a:t>
            </a:r>
            <a:br>
              <a:rPr lang="en-US" sz="1800" b="1"/>
            </a:br>
            <a:r>
              <a:rPr lang="en-US" sz="1800" b="1"/>
              <a:t>expressed</a:t>
            </a:r>
          </a:p>
        </p:txBody>
      </p:sp>
      <p:sp>
        <p:nvSpPr>
          <p:cNvPr id="31755" name="Text Box 34"/>
          <p:cNvSpPr txBox="1">
            <a:spLocks noChangeArrowheads="1"/>
          </p:cNvSpPr>
          <p:nvPr/>
        </p:nvSpPr>
        <p:spPr bwMode="auto">
          <a:xfrm>
            <a:off x="6838950" y="5351463"/>
            <a:ext cx="16827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Crystallin gene</a:t>
            </a:r>
            <a:br>
              <a:rPr lang="en-US" sz="1800" b="1"/>
            </a:br>
            <a:r>
              <a:rPr lang="en-US" sz="1800" b="1"/>
              <a:t>not expressed</a:t>
            </a:r>
          </a:p>
        </p:txBody>
      </p:sp>
      <p:sp>
        <p:nvSpPr>
          <p:cNvPr id="31756" name="Text Box 35"/>
          <p:cNvSpPr txBox="1">
            <a:spLocks noChangeArrowheads="1"/>
          </p:cNvSpPr>
          <p:nvPr/>
        </p:nvSpPr>
        <p:spPr bwMode="auto">
          <a:xfrm>
            <a:off x="5251450" y="6291263"/>
            <a:ext cx="14700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(a) Liver cell</a:t>
            </a:r>
          </a:p>
        </p:txBody>
      </p:sp>
      <p:sp>
        <p:nvSpPr>
          <p:cNvPr id="31757" name="AutoShape 36"/>
          <p:cNvSpPr>
            <a:spLocks/>
          </p:cNvSpPr>
          <p:nvPr/>
        </p:nvSpPr>
        <p:spPr bwMode="auto">
          <a:xfrm rot="-5400000">
            <a:off x="2458244" y="294482"/>
            <a:ext cx="171450" cy="969962"/>
          </a:xfrm>
          <a:prstGeom prst="rightBrace">
            <a:avLst>
              <a:gd name="adj1" fmla="val 4714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AutoShape 37"/>
          <p:cNvSpPr>
            <a:spLocks/>
          </p:cNvSpPr>
          <p:nvPr/>
        </p:nvSpPr>
        <p:spPr bwMode="auto">
          <a:xfrm rot="-5400000">
            <a:off x="3735388" y="377825"/>
            <a:ext cx="155575" cy="796925"/>
          </a:xfrm>
          <a:prstGeom prst="rightBrace">
            <a:avLst>
              <a:gd name="adj1" fmla="val 4268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38"/>
          <p:cNvSpPr>
            <a:spLocks noChangeShapeType="1"/>
          </p:cNvSpPr>
          <p:nvPr/>
        </p:nvSpPr>
        <p:spPr bwMode="auto">
          <a:xfrm flipV="1">
            <a:off x="1574800" y="939800"/>
            <a:ext cx="56832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39"/>
          <p:cNvSpPr>
            <a:spLocks noChangeShapeType="1"/>
          </p:cNvSpPr>
          <p:nvPr/>
        </p:nvSpPr>
        <p:spPr bwMode="auto">
          <a:xfrm>
            <a:off x="1574800" y="1282700"/>
            <a:ext cx="568325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40"/>
          <p:cNvSpPr>
            <a:spLocks noChangeShapeType="1"/>
          </p:cNvSpPr>
          <p:nvPr/>
        </p:nvSpPr>
        <p:spPr bwMode="auto">
          <a:xfrm flipH="1">
            <a:off x="4484688" y="939800"/>
            <a:ext cx="920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41"/>
          <p:cNvSpPr>
            <a:spLocks noChangeShapeType="1"/>
          </p:cNvSpPr>
          <p:nvPr/>
        </p:nvSpPr>
        <p:spPr bwMode="auto">
          <a:xfrm flipH="1">
            <a:off x="4470400" y="1560513"/>
            <a:ext cx="106363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18.11a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18_11bCellSpecTranscrip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136525"/>
            <a:ext cx="80914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560388" y="925513"/>
            <a:ext cx="104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Control</a:t>
            </a:r>
            <a:br>
              <a:rPr lang="en-US" sz="1800" b="1"/>
            </a:br>
            <a:r>
              <a:rPr lang="en-US" sz="1800" b="1"/>
              <a:t>elements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022475" y="469900"/>
            <a:ext cx="11303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Enhancer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3300413" y="476250"/>
            <a:ext cx="11303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Promoter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3432175" y="1163638"/>
            <a:ext cx="15970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Albumin gene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3808413" y="1765300"/>
            <a:ext cx="11461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Crystallin</a:t>
            </a:r>
            <a:br>
              <a:rPr lang="en-US" sz="1800" b="1"/>
            </a:br>
            <a:r>
              <a:rPr lang="en-US" sz="1800" b="1"/>
              <a:t>gene</a:t>
            </a: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7240588" y="912813"/>
            <a:ext cx="135413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LENS CELL</a:t>
            </a:r>
            <a:br>
              <a:rPr lang="en-US" sz="1800" b="1"/>
            </a:br>
            <a:r>
              <a:rPr lang="en-US" sz="1800" b="1"/>
              <a:t>NUCLEUS</a:t>
            </a: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6284913" y="1528763"/>
            <a:ext cx="135413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Available</a:t>
            </a:r>
            <a:br>
              <a:rPr lang="en-US" sz="1800" b="1"/>
            </a:br>
            <a:r>
              <a:rPr lang="en-US" sz="1800" b="1"/>
              <a:t>activators</a:t>
            </a:r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6911975" y="3425825"/>
            <a:ext cx="16827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Albumin gene</a:t>
            </a:r>
            <a:br>
              <a:rPr lang="en-US" sz="1800" b="1"/>
            </a:br>
            <a:r>
              <a:rPr lang="en-US" sz="1800" b="1"/>
              <a:t>not expressed</a:t>
            </a:r>
          </a:p>
        </p:txBody>
      </p:sp>
      <p:sp>
        <p:nvSpPr>
          <p:cNvPr id="32779" name="Text Box 12"/>
          <p:cNvSpPr txBox="1">
            <a:spLocks noChangeArrowheads="1"/>
          </p:cNvSpPr>
          <p:nvPr/>
        </p:nvSpPr>
        <p:spPr bwMode="auto">
          <a:xfrm>
            <a:off x="6824663" y="5710238"/>
            <a:ext cx="16827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Crystallin gene</a:t>
            </a:r>
            <a:br>
              <a:rPr lang="en-US" sz="1800" b="1"/>
            </a:br>
            <a:r>
              <a:rPr lang="en-US" sz="1800" b="1"/>
              <a:t>expressed</a:t>
            </a: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5251450" y="6291263"/>
            <a:ext cx="14700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(b) Lens cell</a:t>
            </a:r>
          </a:p>
        </p:txBody>
      </p:sp>
      <p:sp>
        <p:nvSpPr>
          <p:cNvPr id="32781" name="AutoShape 14"/>
          <p:cNvSpPr>
            <a:spLocks/>
          </p:cNvSpPr>
          <p:nvPr/>
        </p:nvSpPr>
        <p:spPr bwMode="auto">
          <a:xfrm rot="-5400000">
            <a:off x="2458244" y="294482"/>
            <a:ext cx="171450" cy="969962"/>
          </a:xfrm>
          <a:prstGeom prst="rightBrace">
            <a:avLst>
              <a:gd name="adj1" fmla="val 4714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5"/>
          <p:cNvSpPr>
            <a:spLocks/>
          </p:cNvSpPr>
          <p:nvPr/>
        </p:nvSpPr>
        <p:spPr bwMode="auto">
          <a:xfrm rot="-5400000">
            <a:off x="3735388" y="377825"/>
            <a:ext cx="155575" cy="796925"/>
          </a:xfrm>
          <a:prstGeom prst="rightBrace">
            <a:avLst>
              <a:gd name="adj1" fmla="val 4268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 flipV="1">
            <a:off x="1574800" y="939800"/>
            <a:ext cx="56832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>
            <a:off x="1574800" y="1282700"/>
            <a:ext cx="568325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 flipH="1">
            <a:off x="4484688" y="939800"/>
            <a:ext cx="920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 flipH="1">
            <a:off x="4470400" y="1560513"/>
            <a:ext cx="106363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18.11b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571500"/>
            <a:ext cx="8534400" cy="914400"/>
          </a:xfrm>
        </p:spPr>
        <p:txBody>
          <a:bodyPr/>
          <a:lstStyle/>
          <a:p>
            <a:pPr marL="57150" indent="-4763" eaLnBrk="1" hangingPunct="1"/>
            <a:r>
              <a:rPr lang="en-US" smtClean="0"/>
              <a:t>Concept 18.2: Eukaryotic gene expression is regulated at many stages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2311400"/>
          </a:xfrm>
        </p:spPr>
        <p:txBody>
          <a:bodyPr/>
          <a:lstStyle/>
          <a:p>
            <a:pPr eaLnBrk="1" hangingPunct="1"/>
            <a:r>
              <a:rPr lang="en-US" sz="2800" smtClean="0"/>
              <a:t>All organisms must regulate which genes are expressed at any given time</a:t>
            </a:r>
          </a:p>
          <a:p>
            <a:pPr eaLnBrk="1" hangingPunct="1"/>
            <a:r>
              <a:rPr lang="en-US" sz="2800" smtClean="0"/>
              <a:t>In multicellular organisms regulation of gene expression is essential for cell specialization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747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Mechanisms of Post-Transcriptional Regulation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534400" cy="3981450"/>
          </a:xfrm>
        </p:spPr>
        <p:txBody>
          <a:bodyPr/>
          <a:lstStyle/>
          <a:p>
            <a:pPr eaLnBrk="1" hangingPunct="1"/>
            <a:r>
              <a:rPr lang="en-US" sz="2800" smtClean="0"/>
              <a:t>Transcription alone does not account for gene expression</a:t>
            </a:r>
          </a:p>
          <a:p>
            <a:pPr eaLnBrk="1" hangingPunct="1"/>
            <a:r>
              <a:rPr lang="en-US" sz="2800" smtClean="0"/>
              <a:t>Regulatory mechanisms can operate at various stages after transcription</a:t>
            </a:r>
          </a:p>
          <a:p>
            <a:pPr eaLnBrk="1" hangingPunct="1"/>
            <a:r>
              <a:rPr lang="en-US" sz="2800" smtClean="0"/>
              <a:t>Such mechanisms allow a cell to fine-tune gene expression rapidly in response to environmental changes</a:t>
            </a:r>
            <a:endParaRPr lang="en-US" sz="2800" b="1" smtClean="0"/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RNA Processing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2012950"/>
          </a:xfrm>
        </p:spPr>
        <p:txBody>
          <a:bodyPr/>
          <a:lstStyle/>
          <a:p>
            <a:pPr eaLnBrk="1" hangingPunct="1"/>
            <a:r>
              <a:rPr lang="en-US" sz="2800" smtClean="0"/>
              <a:t>In </a:t>
            </a:r>
            <a:r>
              <a:rPr lang="en-US" sz="2800" b="1" smtClean="0"/>
              <a:t>alternative RNA splicing</a:t>
            </a:r>
            <a:r>
              <a:rPr lang="en-US" sz="2800" smtClean="0"/>
              <a:t>, different mRNA molecules are produced from the same primary transcript, depending on which RNA segments are treated as exons and which as introns</a:t>
            </a:r>
          </a:p>
        </p:txBody>
      </p:sp>
      <p:grpSp>
        <p:nvGrpSpPr>
          <p:cNvPr id="3482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822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18_13AltRNASplicing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388938"/>
            <a:ext cx="8548687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4378325" y="404813"/>
            <a:ext cx="9366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b="1"/>
              <a:t>Exons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36550" y="1655763"/>
            <a:ext cx="71278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b="1"/>
              <a:t>DNA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3824288" y="2338388"/>
            <a:ext cx="24844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b="1"/>
              <a:t>Troponin T gene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330200" y="3911600"/>
            <a:ext cx="15065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b="1"/>
              <a:t>Primary</a:t>
            </a:r>
            <a:br>
              <a:rPr lang="en-US" b="1"/>
            </a:br>
            <a:r>
              <a:rPr lang="en-US" b="1"/>
              <a:t>RNA</a:t>
            </a:r>
            <a:br>
              <a:rPr lang="en-US" b="1"/>
            </a:br>
            <a:r>
              <a:rPr lang="en-US" b="1"/>
              <a:t>transcript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068763" y="5241925"/>
            <a:ext cx="19288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b="1"/>
              <a:t>RNA splicing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4856163" y="5911850"/>
            <a:ext cx="3413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b="1"/>
              <a:t>or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331788" y="5951538"/>
            <a:ext cx="990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b="1"/>
              <a:t>mRNA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2263775" y="1665288"/>
            <a:ext cx="195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2270125" y="4159250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1635125" y="5984875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6000750" y="5984875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3168650" y="1673225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3175000" y="4156075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2208213" y="5981700"/>
            <a:ext cx="1952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6561138" y="5980113"/>
            <a:ext cx="1952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858" name="Text Box 19"/>
          <p:cNvSpPr txBox="1">
            <a:spLocks noChangeArrowheads="1"/>
          </p:cNvSpPr>
          <p:nvPr/>
        </p:nvSpPr>
        <p:spPr bwMode="auto">
          <a:xfrm>
            <a:off x="4733925" y="1668463"/>
            <a:ext cx="1952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859" name="Text Box 20"/>
          <p:cNvSpPr txBox="1">
            <a:spLocks noChangeArrowheads="1"/>
          </p:cNvSpPr>
          <p:nvPr/>
        </p:nvSpPr>
        <p:spPr bwMode="auto">
          <a:xfrm>
            <a:off x="4738688" y="4149725"/>
            <a:ext cx="1952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860" name="Text Box 21"/>
          <p:cNvSpPr txBox="1">
            <a:spLocks noChangeArrowheads="1"/>
          </p:cNvSpPr>
          <p:nvPr/>
        </p:nvSpPr>
        <p:spPr bwMode="auto">
          <a:xfrm>
            <a:off x="2728913" y="5975350"/>
            <a:ext cx="1952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861" name="Text Box 22"/>
          <p:cNvSpPr txBox="1">
            <a:spLocks noChangeArrowheads="1"/>
          </p:cNvSpPr>
          <p:nvPr/>
        </p:nvSpPr>
        <p:spPr bwMode="auto">
          <a:xfrm>
            <a:off x="5707063" y="1662113"/>
            <a:ext cx="1952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862" name="Text Box 23"/>
          <p:cNvSpPr txBox="1">
            <a:spLocks noChangeArrowheads="1"/>
          </p:cNvSpPr>
          <p:nvPr/>
        </p:nvSpPr>
        <p:spPr bwMode="auto">
          <a:xfrm>
            <a:off x="5686425" y="4156075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863" name="Text Box 24"/>
          <p:cNvSpPr txBox="1">
            <a:spLocks noChangeArrowheads="1"/>
          </p:cNvSpPr>
          <p:nvPr/>
        </p:nvSpPr>
        <p:spPr bwMode="auto">
          <a:xfrm>
            <a:off x="7115175" y="5981700"/>
            <a:ext cx="1952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864" name="Text Box 25"/>
          <p:cNvSpPr txBox="1">
            <a:spLocks noChangeArrowheads="1"/>
          </p:cNvSpPr>
          <p:nvPr/>
        </p:nvSpPr>
        <p:spPr bwMode="auto">
          <a:xfrm>
            <a:off x="7459663" y="1670050"/>
            <a:ext cx="1952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5865" name="Text Box 26"/>
          <p:cNvSpPr txBox="1">
            <a:spLocks noChangeArrowheads="1"/>
          </p:cNvSpPr>
          <p:nvPr/>
        </p:nvSpPr>
        <p:spPr bwMode="auto">
          <a:xfrm>
            <a:off x="7453313" y="4151313"/>
            <a:ext cx="1952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5866" name="Text Box 27"/>
          <p:cNvSpPr txBox="1">
            <a:spLocks noChangeArrowheads="1"/>
          </p:cNvSpPr>
          <p:nvPr/>
        </p:nvSpPr>
        <p:spPr bwMode="auto">
          <a:xfrm>
            <a:off x="3351213" y="5976938"/>
            <a:ext cx="1952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5867" name="Text Box 28"/>
          <p:cNvSpPr txBox="1">
            <a:spLocks noChangeArrowheads="1"/>
          </p:cNvSpPr>
          <p:nvPr/>
        </p:nvSpPr>
        <p:spPr bwMode="auto">
          <a:xfrm>
            <a:off x="7862888" y="5978525"/>
            <a:ext cx="1952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5868" name="Line 29"/>
          <p:cNvSpPr>
            <a:spLocks noChangeShapeType="1"/>
          </p:cNvSpPr>
          <p:nvPr/>
        </p:nvSpPr>
        <p:spPr bwMode="auto">
          <a:xfrm flipH="1">
            <a:off x="2368550" y="727075"/>
            <a:ext cx="2473325" cy="912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Line 30"/>
          <p:cNvSpPr>
            <a:spLocks noChangeShapeType="1"/>
          </p:cNvSpPr>
          <p:nvPr/>
        </p:nvSpPr>
        <p:spPr bwMode="auto">
          <a:xfrm flipH="1">
            <a:off x="3281363" y="727075"/>
            <a:ext cx="1560512" cy="912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Line 31"/>
          <p:cNvSpPr>
            <a:spLocks noChangeShapeType="1"/>
          </p:cNvSpPr>
          <p:nvPr/>
        </p:nvSpPr>
        <p:spPr bwMode="auto">
          <a:xfrm>
            <a:off x="4841875" y="727075"/>
            <a:ext cx="0" cy="912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Line 32"/>
          <p:cNvSpPr>
            <a:spLocks noChangeShapeType="1"/>
          </p:cNvSpPr>
          <p:nvPr/>
        </p:nvSpPr>
        <p:spPr bwMode="auto">
          <a:xfrm>
            <a:off x="4841875" y="727075"/>
            <a:ext cx="95250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Line 33"/>
          <p:cNvSpPr>
            <a:spLocks noChangeShapeType="1"/>
          </p:cNvSpPr>
          <p:nvPr/>
        </p:nvSpPr>
        <p:spPr bwMode="auto">
          <a:xfrm>
            <a:off x="4841875" y="727075"/>
            <a:ext cx="2684463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AutoShape 34"/>
          <p:cNvSpPr>
            <a:spLocks/>
          </p:cNvSpPr>
          <p:nvPr/>
        </p:nvSpPr>
        <p:spPr bwMode="auto">
          <a:xfrm rot="5400000">
            <a:off x="4912519" y="-786606"/>
            <a:ext cx="260350" cy="5900738"/>
          </a:xfrm>
          <a:prstGeom prst="rightBrace">
            <a:avLst>
              <a:gd name="adj1" fmla="val 18887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mRNA Degradation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3981450"/>
          </a:xfrm>
        </p:spPr>
        <p:txBody>
          <a:bodyPr/>
          <a:lstStyle/>
          <a:p>
            <a:pPr marL="350838" indent="-350838" eaLnBrk="1" hangingPunct="1"/>
            <a:r>
              <a:rPr lang="en-US" sz="2800" smtClean="0"/>
              <a:t>The life span of mRNA molecules in the cytoplasm is a key to determining protein synthesis</a:t>
            </a:r>
          </a:p>
          <a:p>
            <a:pPr marL="350838" indent="-350838" eaLnBrk="1" hangingPunct="1"/>
            <a:r>
              <a:rPr lang="en-US" sz="2800" smtClean="0"/>
              <a:t>Eukaryotic mRNA is more long lived than prokaryotic mRNA</a:t>
            </a:r>
          </a:p>
          <a:p>
            <a:pPr marL="350838" indent="-350838" eaLnBrk="1" hangingPunct="1"/>
            <a:r>
              <a:rPr lang="en-US" sz="2800" smtClean="0"/>
              <a:t>Nucleotide sequences that influence the lifespan of mRNA in eukaryotes reside in the untranslated region (UTR) at the 3</a:t>
            </a:r>
            <a:r>
              <a:rPr lang="en-US" sz="2800" smtClean="0">
                <a:sym typeface="Symbol" pitchFamily="84" charset="2"/>
              </a:rPr>
              <a:t> end of the molecule</a:t>
            </a:r>
            <a:endParaRPr lang="en-US" sz="2800" smtClean="0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87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Initiation of Translation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4895850"/>
          </a:xfrm>
        </p:spPr>
        <p:txBody>
          <a:bodyPr/>
          <a:lstStyle/>
          <a:p>
            <a:pPr eaLnBrk="1" hangingPunct="1"/>
            <a:r>
              <a:rPr lang="en-US" sz="2800" smtClean="0"/>
              <a:t>The initiation of translation of selected </a:t>
            </a:r>
            <a:br>
              <a:rPr lang="en-US" sz="2800" smtClean="0"/>
            </a:br>
            <a:r>
              <a:rPr lang="en-US" sz="2800" smtClean="0"/>
              <a:t>mRNAs can be blocked by regulatory proteins that bind to sequences or structures of the mRNA</a:t>
            </a:r>
          </a:p>
          <a:p>
            <a:pPr eaLnBrk="1" hangingPunct="1"/>
            <a:r>
              <a:rPr lang="en-US" sz="2800" smtClean="0"/>
              <a:t>Alternatively, translation of all mRNAs </a:t>
            </a:r>
            <a:br>
              <a:rPr lang="en-US" sz="2800" smtClean="0"/>
            </a:br>
            <a:r>
              <a:rPr lang="en-US" sz="2800" smtClean="0"/>
              <a:t>in a cell may be regulated simultaneously</a:t>
            </a:r>
          </a:p>
          <a:p>
            <a:pPr eaLnBrk="1" hangingPunct="1"/>
            <a:r>
              <a:rPr lang="en-US" sz="2800" smtClean="0"/>
              <a:t>For example, translation initiation factors are simultaneously activated in an egg following fertilization</a:t>
            </a:r>
          </a:p>
        </p:txBody>
      </p:sp>
      <p:grpSp>
        <p:nvGrpSpPr>
          <p:cNvPr id="3789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894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000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Protein Processing and Degradation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3225800"/>
          </a:xfrm>
        </p:spPr>
        <p:txBody>
          <a:bodyPr/>
          <a:lstStyle/>
          <a:p>
            <a:pPr eaLnBrk="1" hangingPunct="1"/>
            <a:r>
              <a:rPr lang="en-US" sz="2800" smtClean="0"/>
              <a:t>After translation, various types of protein processing, including cleavage and the addition of chemical groups, are subject to control</a:t>
            </a:r>
          </a:p>
          <a:p>
            <a:pPr eaLnBrk="1" hangingPunct="1"/>
            <a:r>
              <a:rPr lang="en-US" sz="2800" b="1" smtClean="0"/>
              <a:t>Proteasomes </a:t>
            </a:r>
            <a:r>
              <a:rPr lang="en-US" sz="2800" smtClean="0"/>
              <a:t>are giant protein complexes that bind protein molecules and degrade them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4800600"/>
            <a:ext cx="853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None/>
            </a:pPr>
            <a:endParaRPr lang="en-US" sz="1200">
              <a:solidFill>
                <a:srgbClr val="000000"/>
              </a:solidFill>
              <a:latin typeface="Geneva" pitchFamily="84" charset="0"/>
            </a:endParaRPr>
          </a:p>
        </p:txBody>
      </p:sp>
      <p:grpSp>
        <p:nvGrpSpPr>
          <p:cNvPr id="38917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919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8918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9" name="Group 17"/>
          <p:cNvGrpSpPr>
            <a:grpSpLocks/>
          </p:cNvGrpSpPr>
          <p:nvPr/>
        </p:nvGrpSpPr>
        <p:grpSpPr bwMode="auto">
          <a:xfrm>
            <a:off x="1554163" y="381000"/>
            <a:ext cx="6034087" cy="5381625"/>
            <a:chOff x="979" y="240"/>
            <a:chExt cx="3801" cy="3390"/>
          </a:xfrm>
        </p:grpSpPr>
        <p:pic>
          <p:nvPicPr>
            <p:cNvPr id="1031" name="Picture 16" descr="Picture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9" y="432"/>
              <a:ext cx="3801" cy="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5410200" y="58547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Animation: Protein Processing</a:t>
            </a:r>
          </a:p>
          <a:p>
            <a:pPr algn="l">
              <a:spcBef>
                <a:spcPct val="50000"/>
              </a:spcBef>
            </a:pPr>
            <a:r>
              <a:rPr lang="en-US" sz="1400"/>
              <a:t>Right-click slide / select “Play”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6032408" imgH="5080092"/>
        </mc:Choice>
        <mc:Fallback>
          <p:control name="ShockwaveFlash1" r:id="rId2" imgW="6032408" imgH="508009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5750" y="381000"/>
                  <a:ext cx="6032500" cy="5080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18.14</a:t>
            </a:r>
          </a:p>
        </p:txBody>
      </p:sp>
      <p:pic>
        <p:nvPicPr>
          <p:cNvPr id="39939" name="Picture 3" descr="18_14ProteasomeActivity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879600"/>
            <a:ext cx="85486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36550" y="3851275"/>
            <a:ext cx="1414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Protein to</a:t>
            </a:r>
            <a:br>
              <a:rPr lang="en-US" sz="1800" b="1"/>
            </a:br>
            <a:r>
              <a:rPr lang="en-US" sz="1800" b="1"/>
              <a:t>be degraded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19263" y="2163763"/>
            <a:ext cx="10429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Ubiquitin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498725" y="3844925"/>
            <a:ext cx="1414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Ubiquitinated</a:t>
            </a:r>
            <a:br>
              <a:rPr lang="en-US" sz="1800" b="1"/>
            </a:br>
            <a:r>
              <a:rPr lang="en-US" sz="1800" b="1"/>
              <a:t>protein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452813" y="2535238"/>
            <a:ext cx="138747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Proteasome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906963" y="4267200"/>
            <a:ext cx="182403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Protein entering</a:t>
            </a:r>
            <a:br>
              <a:rPr lang="en-US" sz="1800" b="1"/>
            </a:br>
            <a:r>
              <a:rPr lang="en-US" sz="1800" b="1"/>
              <a:t>a proteasome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586538" y="1900238"/>
            <a:ext cx="158591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Proteasome</a:t>
            </a:r>
            <a:br>
              <a:rPr lang="en-US" sz="1800" b="1"/>
            </a:br>
            <a:r>
              <a:rPr lang="en-US" sz="1800" b="1"/>
              <a:t>and ubiquitin</a:t>
            </a:r>
            <a:br>
              <a:rPr lang="en-US" sz="1800" b="1"/>
            </a:br>
            <a:r>
              <a:rPr lang="en-US" sz="1800" b="1"/>
              <a:t>to be recycled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691438" y="3840163"/>
            <a:ext cx="11763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Protein</a:t>
            </a:r>
            <a:br>
              <a:rPr lang="en-US" sz="1800" b="1"/>
            </a:br>
            <a:r>
              <a:rPr lang="en-US" sz="1800" b="1"/>
              <a:t>fragments</a:t>
            </a:r>
            <a:br>
              <a:rPr lang="en-US" sz="1800" b="1"/>
            </a:br>
            <a:r>
              <a:rPr lang="en-US" sz="1800" b="1"/>
              <a:t>(peptides)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571500"/>
            <a:ext cx="8991600" cy="914400"/>
          </a:xfrm>
        </p:spPr>
        <p:txBody>
          <a:bodyPr/>
          <a:lstStyle/>
          <a:p>
            <a:pPr marL="57150" indent="-4763" eaLnBrk="1" hangingPunct="1"/>
            <a:r>
              <a:rPr lang="en-US" smtClean="0"/>
              <a:t>Concept 18.3: Noncoding RNAs play multiple roles in controlling gene expression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24050"/>
            <a:ext cx="8534400" cy="3981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Only a small fraction of DNA codes for proteins, and a very small fraction of the non-protein-coding DNA consists of genes for RNA such as rRNA and tRNA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significant amount of the genome may be transcribed into noncoding RNAs (ncRNAs)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Noncoding RNAs regulate gene expression at two points: mRNA translation and chromatin configuration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571500"/>
            <a:ext cx="8534400" cy="914400"/>
          </a:xfrm>
        </p:spPr>
        <p:txBody>
          <a:bodyPr/>
          <a:lstStyle/>
          <a:p>
            <a:pPr marL="57150" indent="-4763" eaLnBrk="1" hangingPunct="1"/>
            <a:r>
              <a:rPr lang="en-US" smtClean="0"/>
              <a:t>Effects on mRNAs by MicroRNAs and Small Interfering RNAs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2300"/>
            <a:ext cx="8534400" cy="2768600"/>
          </a:xfrm>
        </p:spPr>
        <p:txBody>
          <a:bodyPr/>
          <a:lstStyle/>
          <a:p>
            <a:pPr eaLnBrk="1" hangingPunct="1"/>
            <a:r>
              <a:rPr lang="en-US" sz="2800" b="1" smtClean="0"/>
              <a:t>MicroRNAs </a:t>
            </a:r>
            <a:r>
              <a:rPr lang="en-US" sz="2800" smtClean="0"/>
              <a:t>(</a:t>
            </a:r>
            <a:r>
              <a:rPr lang="en-US" sz="2800" b="1" smtClean="0"/>
              <a:t>miRNAs</a:t>
            </a:r>
            <a:r>
              <a:rPr lang="en-US" sz="2800" smtClean="0"/>
              <a:t>) are small single-stranded RNA molecules that can bind to mRNA</a:t>
            </a:r>
          </a:p>
          <a:p>
            <a:pPr eaLnBrk="1" hangingPunct="1"/>
            <a:r>
              <a:rPr lang="en-US" sz="2800" smtClean="0"/>
              <a:t>These can degrade mRNA or block its translation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99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873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Differential Gene Expression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5194300"/>
          </a:xfrm>
        </p:spPr>
        <p:txBody>
          <a:bodyPr/>
          <a:lstStyle/>
          <a:p>
            <a:pPr eaLnBrk="1" hangingPunct="1"/>
            <a:r>
              <a:rPr lang="en-US" sz="2800" smtClean="0"/>
              <a:t>Almost all the cells in an organism are genetically identical</a:t>
            </a:r>
          </a:p>
          <a:p>
            <a:pPr eaLnBrk="1" hangingPunct="1"/>
            <a:r>
              <a:rPr lang="en-US" sz="2800" smtClean="0"/>
              <a:t>Differences between cell types result from </a:t>
            </a:r>
            <a:r>
              <a:rPr lang="en-US" sz="2800" b="1" smtClean="0"/>
              <a:t>differential gene expression</a:t>
            </a:r>
            <a:r>
              <a:rPr lang="en-US" sz="2800" smtClean="0"/>
              <a:t>, the expression of different genes by cells with the same genome</a:t>
            </a:r>
          </a:p>
          <a:p>
            <a:pPr eaLnBrk="1" hangingPunct="1"/>
            <a:r>
              <a:rPr lang="en-US" sz="2800" smtClean="0"/>
              <a:t>Abnormalities in gene expression can lead to diseases including cancer</a:t>
            </a:r>
          </a:p>
          <a:p>
            <a:pPr eaLnBrk="1" hangingPunct="1"/>
            <a:r>
              <a:rPr lang="en-US" sz="2800" smtClean="0"/>
              <a:t>Gene expression is regulated at many stages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2" descr="18_15miRNAsAndGeneExp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136525"/>
            <a:ext cx="77978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23"/>
          <p:cNvSpPr txBox="1">
            <a:spLocks noChangeArrowheads="1"/>
          </p:cNvSpPr>
          <p:nvPr/>
        </p:nvSpPr>
        <p:spPr bwMode="auto">
          <a:xfrm>
            <a:off x="733425" y="2738438"/>
            <a:ext cx="322738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(a) Primary miRNA transcript</a:t>
            </a:r>
          </a:p>
        </p:txBody>
      </p:sp>
      <p:sp>
        <p:nvSpPr>
          <p:cNvPr id="43012" name="Text Box 24"/>
          <p:cNvSpPr txBox="1">
            <a:spLocks noChangeArrowheads="1"/>
          </p:cNvSpPr>
          <p:nvPr/>
        </p:nvSpPr>
        <p:spPr bwMode="auto">
          <a:xfrm>
            <a:off x="2592388" y="401638"/>
            <a:ext cx="8588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Hairpin</a:t>
            </a:r>
          </a:p>
        </p:txBody>
      </p:sp>
      <p:sp>
        <p:nvSpPr>
          <p:cNvPr id="43013" name="Text Box 25"/>
          <p:cNvSpPr txBox="1">
            <a:spLocks noChangeArrowheads="1"/>
          </p:cNvSpPr>
          <p:nvPr/>
        </p:nvSpPr>
        <p:spPr bwMode="auto">
          <a:xfrm>
            <a:off x="3883025" y="7127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miRNA</a:t>
            </a:r>
          </a:p>
        </p:txBody>
      </p:sp>
      <p:sp>
        <p:nvSpPr>
          <p:cNvPr id="43014" name="Text Box 26"/>
          <p:cNvSpPr txBox="1">
            <a:spLocks noChangeArrowheads="1"/>
          </p:cNvSpPr>
          <p:nvPr/>
        </p:nvSpPr>
        <p:spPr bwMode="auto">
          <a:xfrm>
            <a:off x="4735513" y="2757488"/>
            <a:ext cx="8588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miRNA</a:t>
            </a:r>
          </a:p>
        </p:txBody>
      </p:sp>
      <p:sp>
        <p:nvSpPr>
          <p:cNvPr id="43015" name="Text Box 27"/>
          <p:cNvSpPr txBox="1">
            <a:spLocks noChangeArrowheads="1"/>
          </p:cNvSpPr>
          <p:nvPr/>
        </p:nvSpPr>
        <p:spPr bwMode="auto">
          <a:xfrm>
            <a:off x="7367588" y="652463"/>
            <a:ext cx="1109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Hydrogen</a:t>
            </a:r>
            <a:br>
              <a:rPr lang="en-US" sz="1800" b="1"/>
            </a:br>
            <a:r>
              <a:rPr lang="en-US" sz="1800" b="1"/>
              <a:t>bond</a:t>
            </a:r>
          </a:p>
        </p:txBody>
      </p:sp>
      <p:sp>
        <p:nvSpPr>
          <p:cNvPr id="43016" name="Text Box 28"/>
          <p:cNvSpPr txBox="1">
            <a:spLocks noChangeArrowheads="1"/>
          </p:cNvSpPr>
          <p:nvPr/>
        </p:nvSpPr>
        <p:spPr bwMode="auto">
          <a:xfrm>
            <a:off x="7396163" y="1579563"/>
            <a:ext cx="6334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Dicer</a:t>
            </a:r>
          </a:p>
        </p:txBody>
      </p:sp>
      <p:sp>
        <p:nvSpPr>
          <p:cNvPr id="43017" name="Text Box 29"/>
          <p:cNvSpPr txBox="1">
            <a:spLocks noChangeArrowheads="1"/>
          </p:cNvSpPr>
          <p:nvPr/>
        </p:nvSpPr>
        <p:spPr bwMode="auto">
          <a:xfrm>
            <a:off x="7143750" y="2862263"/>
            <a:ext cx="990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miRNA-</a:t>
            </a:r>
            <a:br>
              <a:rPr lang="en-US" sz="1800" b="1"/>
            </a:br>
            <a:r>
              <a:rPr lang="en-US" sz="1800" b="1"/>
              <a:t>protein</a:t>
            </a:r>
            <a:br>
              <a:rPr lang="en-US" sz="1800" b="1"/>
            </a:br>
            <a:r>
              <a:rPr lang="en-US" sz="1800" b="1"/>
              <a:t>complex</a:t>
            </a:r>
          </a:p>
        </p:txBody>
      </p:sp>
      <p:sp>
        <p:nvSpPr>
          <p:cNvPr id="43018" name="Text Box 30"/>
          <p:cNvSpPr txBox="1">
            <a:spLocks noChangeArrowheads="1"/>
          </p:cNvSpPr>
          <p:nvPr/>
        </p:nvSpPr>
        <p:spPr bwMode="auto">
          <a:xfrm>
            <a:off x="3929063" y="5945188"/>
            <a:ext cx="17986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mRNA degraded</a:t>
            </a:r>
          </a:p>
        </p:txBody>
      </p:sp>
      <p:sp>
        <p:nvSpPr>
          <p:cNvPr id="43019" name="Text Box 31"/>
          <p:cNvSpPr txBox="1">
            <a:spLocks noChangeArrowheads="1"/>
          </p:cNvSpPr>
          <p:nvPr/>
        </p:nvSpPr>
        <p:spPr bwMode="auto">
          <a:xfrm>
            <a:off x="5875338" y="5945188"/>
            <a:ext cx="21955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Translation blocked</a:t>
            </a:r>
          </a:p>
        </p:txBody>
      </p:sp>
      <p:sp>
        <p:nvSpPr>
          <p:cNvPr id="43020" name="Text Box 32"/>
          <p:cNvSpPr txBox="1">
            <a:spLocks noChangeArrowheads="1"/>
          </p:cNvSpPr>
          <p:nvPr/>
        </p:nvSpPr>
        <p:spPr bwMode="auto">
          <a:xfrm>
            <a:off x="3571875" y="6276975"/>
            <a:ext cx="42989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(b) Generation and function of miRNAs</a:t>
            </a:r>
          </a:p>
        </p:txBody>
      </p:sp>
      <p:sp>
        <p:nvSpPr>
          <p:cNvPr id="43021" name="Text Box 33"/>
          <p:cNvSpPr txBox="1">
            <a:spLocks noChangeArrowheads="1"/>
          </p:cNvSpPr>
          <p:nvPr/>
        </p:nvSpPr>
        <p:spPr bwMode="auto">
          <a:xfrm>
            <a:off x="1984375" y="2335213"/>
            <a:ext cx="1714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43022" name="Text Box 34"/>
          <p:cNvSpPr txBox="1">
            <a:spLocks noChangeArrowheads="1"/>
          </p:cNvSpPr>
          <p:nvPr/>
        </p:nvSpPr>
        <p:spPr bwMode="auto">
          <a:xfrm>
            <a:off x="2201863" y="2341563"/>
            <a:ext cx="1714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43023" name="Line 35"/>
          <p:cNvSpPr>
            <a:spLocks noChangeShapeType="1"/>
          </p:cNvSpPr>
          <p:nvPr/>
        </p:nvSpPr>
        <p:spPr bwMode="auto">
          <a:xfrm>
            <a:off x="3598863" y="873125"/>
            <a:ext cx="250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36"/>
          <p:cNvSpPr>
            <a:spLocks noChangeShapeType="1"/>
          </p:cNvSpPr>
          <p:nvPr/>
        </p:nvSpPr>
        <p:spPr bwMode="auto">
          <a:xfrm>
            <a:off x="6878638" y="436563"/>
            <a:ext cx="46355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37"/>
          <p:cNvSpPr>
            <a:spLocks noChangeShapeType="1"/>
          </p:cNvSpPr>
          <p:nvPr/>
        </p:nvSpPr>
        <p:spPr bwMode="auto">
          <a:xfrm>
            <a:off x="7077075" y="1520825"/>
            <a:ext cx="277813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Line 38"/>
          <p:cNvSpPr>
            <a:spLocks noChangeShapeType="1"/>
          </p:cNvSpPr>
          <p:nvPr/>
        </p:nvSpPr>
        <p:spPr bwMode="auto">
          <a:xfrm>
            <a:off x="5449888" y="2989263"/>
            <a:ext cx="14605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AutoShape 39"/>
          <p:cNvSpPr>
            <a:spLocks/>
          </p:cNvSpPr>
          <p:nvPr/>
        </p:nvSpPr>
        <p:spPr bwMode="auto">
          <a:xfrm rot="857095">
            <a:off x="3359150" y="203200"/>
            <a:ext cx="114300" cy="1270000"/>
          </a:xfrm>
          <a:prstGeom prst="leftBrace">
            <a:avLst>
              <a:gd name="adj1" fmla="val 92593"/>
              <a:gd name="adj2" fmla="val 2999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737100"/>
          </a:xfrm>
        </p:spPr>
        <p:txBody>
          <a:bodyPr/>
          <a:lstStyle/>
          <a:p>
            <a:pPr eaLnBrk="1" hangingPunct="1"/>
            <a:r>
              <a:rPr lang="en-US" sz="2800" smtClean="0"/>
              <a:t>The phenomenon of inhibition of gene expression by RNA molecules is called </a:t>
            </a:r>
            <a:r>
              <a:rPr lang="en-US" sz="2800" b="1" smtClean="0"/>
              <a:t>RNA interference</a:t>
            </a:r>
            <a:r>
              <a:rPr lang="en-US" sz="2800" smtClean="0"/>
              <a:t> </a:t>
            </a:r>
            <a:r>
              <a:rPr lang="en-US" sz="2800" b="1" smtClean="0"/>
              <a:t>(RNAi)</a:t>
            </a:r>
            <a:endParaRPr lang="en-US" sz="2800" smtClean="0"/>
          </a:p>
          <a:p>
            <a:pPr eaLnBrk="1" hangingPunct="1"/>
            <a:r>
              <a:rPr lang="en-US" sz="2800" smtClean="0"/>
              <a:t>RNAi is caused by </a:t>
            </a:r>
            <a:r>
              <a:rPr lang="en-US" sz="2800" b="1" smtClean="0"/>
              <a:t>small interfering RNAs (siRNAs)</a:t>
            </a:r>
          </a:p>
          <a:p>
            <a:pPr eaLnBrk="1" hangingPunct="1"/>
            <a:r>
              <a:rPr lang="en-US" sz="2800" smtClean="0"/>
              <a:t>siRNAs and miRNAs are similar but form from different RNA precursors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04800" y="4800600"/>
            <a:ext cx="8534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None/>
            </a:pPr>
            <a:endParaRPr lang="en-US" sz="2600">
              <a:solidFill>
                <a:srgbClr val="000000"/>
              </a:solidFill>
              <a:latin typeface="Geneva" pitchFamily="84" charset="0"/>
            </a:endParaRP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403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8600" y="762000"/>
            <a:ext cx="86106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900">
              <a:sym typeface="Symbol" pitchFamily="84" charset="2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88900" y="635000"/>
            <a:ext cx="8686800" cy="1325563"/>
          </a:xfrm>
        </p:spPr>
        <p:txBody>
          <a:bodyPr/>
          <a:lstStyle/>
          <a:p>
            <a:pPr marL="57150" indent="-4763" eaLnBrk="1" hangingPunct="1"/>
            <a:r>
              <a:rPr lang="en-US" smtClean="0"/>
              <a:t>Concept 18.4: A program of differential gene expression leads to the different cell types in a multicellular organism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432050"/>
            <a:ext cx="8534400" cy="3981450"/>
          </a:xfrm>
        </p:spPr>
        <p:txBody>
          <a:bodyPr/>
          <a:lstStyle/>
          <a:p>
            <a:pPr eaLnBrk="1" hangingPunct="1"/>
            <a:r>
              <a:rPr lang="en-US" sz="2800" smtClean="0"/>
              <a:t>During embryonic development, a fertilized egg gives rise to many different cell types</a:t>
            </a:r>
          </a:p>
          <a:p>
            <a:pPr eaLnBrk="1" hangingPunct="1"/>
            <a:r>
              <a:rPr lang="en-US" sz="2800" smtClean="0"/>
              <a:t>Cell types are organized successively into tissues, organs, organ systems, and the whole organism</a:t>
            </a:r>
          </a:p>
          <a:p>
            <a:pPr eaLnBrk="1" hangingPunct="1"/>
            <a:r>
              <a:rPr lang="en-US" sz="2800" smtClean="0"/>
              <a:t>Gene expression orchestrates the developmental programs of animals</a:t>
            </a:r>
          </a:p>
        </p:txBody>
      </p:sp>
      <p:grpSp>
        <p:nvGrpSpPr>
          <p:cNvPr id="4506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506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67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A Genetic Program for Embryonic Development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2311400"/>
          </a:xfrm>
        </p:spPr>
        <p:txBody>
          <a:bodyPr/>
          <a:lstStyle/>
          <a:p>
            <a:pPr eaLnBrk="1" hangingPunct="1"/>
            <a:r>
              <a:rPr lang="en-US" sz="2800" smtClean="0"/>
              <a:t>The transformation from zygote to adult results from cell division, cell differentiation, and morphogenesis</a:t>
            </a:r>
            <a:endParaRPr lang="en-US" sz="2800" b="1" smtClean="0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608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18.16</a:t>
            </a:r>
          </a:p>
        </p:txBody>
      </p:sp>
      <p:pic>
        <p:nvPicPr>
          <p:cNvPr id="47107" name="Picture 3" descr="18_16_FertEggToAnima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468438"/>
            <a:ext cx="6565900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328738" y="4933950"/>
            <a:ext cx="29765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(a) Fertilized eggs of a frog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762500" y="4940300"/>
            <a:ext cx="2976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(b) Newly hatched tadpole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600200" y="4411663"/>
            <a:ext cx="635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1 mm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083175" y="4405313"/>
            <a:ext cx="635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2 mm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1487488" y="4298950"/>
            <a:ext cx="0" cy="1460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301875" y="4295775"/>
            <a:ext cx="0" cy="1539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1481138" y="4365625"/>
            <a:ext cx="8207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4906963" y="4298950"/>
            <a:ext cx="0" cy="1460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5819775" y="4298950"/>
            <a:ext cx="0" cy="1460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4906963" y="4365625"/>
            <a:ext cx="9128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534400" cy="5308600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sz="2800" b="1" smtClean="0"/>
              <a:t>Cell differentiation </a:t>
            </a:r>
            <a:r>
              <a:rPr lang="en-US" sz="2800" smtClean="0"/>
              <a:t>is the process by which cells become specialized in structure and function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The physical processes that give an organism its shape constitute </a:t>
            </a:r>
            <a:r>
              <a:rPr lang="en-US" sz="2800" b="1" smtClean="0"/>
              <a:t>morphogenesis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Differential gene expression results from genes being regulated differently in each cell type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Materials in the egg can set up gene regulation that is carried out as cells divide</a:t>
            </a:r>
          </a:p>
          <a:p>
            <a:pPr marL="350838" indent="-350838" eaLnBrk="1" hangingPunct="1">
              <a:lnSpc>
                <a:spcPct val="90000"/>
              </a:lnSpc>
            </a:pPr>
            <a:endParaRPr lang="en-US" sz="2800" b="1" smtClean="0"/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133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67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Cytoplasmic Determinants and Inductive Signals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534400" cy="4895850"/>
          </a:xfrm>
        </p:spPr>
        <p:txBody>
          <a:bodyPr/>
          <a:lstStyle/>
          <a:p>
            <a:pPr eaLnBrk="1" hangingPunct="1"/>
            <a:r>
              <a:rPr lang="en-US" sz="2800" smtClean="0"/>
              <a:t>An egg’s cytoplasm contains RNA, proteins, and other substances that are distributed unevenly in the unfertilized egg</a:t>
            </a:r>
          </a:p>
          <a:p>
            <a:pPr eaLnBrk="1" hangingPunct="1"/>
            <a:r>
              <a:rPr lang="en-US" sz="2800" b="1" smtClean="0"/>
              <a:t>Cytoplasmic determinants </a:t>
            </a:r>
            <a:r>
              <a:rPr lang="en-US" sz="2800" smtClean="0"/>
              <a:t>are maternal substances in the egg that influence early development</a:t>
            </a:r>
          </a:p>
          <a:p>
            <a:pPr eaLnBrk="1" hangingPunct="1"/>
            <a:r>
              <a:rPr lang="en-US" sz="2800" smtClean="0"/>
              <a:t>As the zygote divides by mitosis, cells contain different cytoplasmic determinants, which lead to different gene expression</a:t>
            </a: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15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18.17</a:t>
            </a:r>
          </a:p>
        </p:txBody>
      </p:sp>
      <p:pic>
        <p:nvPicPr>
          <p:cNvPr id="50179" name="Picture 3" descr="18_17_EarlyEmbryoDevInfo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660400"/>
            <a:ext cx="8548687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33375" y="693738"/>
            <a:ext cx="34131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(a) Cytoplasmic determinants in the egg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957763" y="700088"/>
            <a:ext cx="24479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(b) Induction by nearby cells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455863" y="1017588"/>
            <a:ext cx="1363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Unfertilized egg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755650" y="1566863"/>
            <a:ext cx="5572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Sperm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027113" y="2287588"/>
            <a:ext cx="10461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Fertilization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38138" y="3306763"/>
            <a:ext cx="1244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Zygote</a:t>
            </a:r>
            <a:br>
              <a:rPr lang="en-US" sz="1400" b="1"/>
            </a:br>
            <a:r>
              <a:rPr lang="en-US" sz="1400" b="1"/>
              <a:t>(fertilized egg)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000125" y="3902075"/>
            <a:ext cx="10461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Mitotic</a:t>
            </a:r>
            <a:br>
              <a:rPr lang="en-US" sz="1400" b="1"/>
            </a:br>
            <a:r>
              <a:rPr lang="en-US" sz="1400" b="1"/>
              <a:t>cell division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39725" y="4787900"/>
            <a:ext cx="9810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Two-celled</a:t>
            </a:r>
            <a:br>
              <a:rPr lang="en-US" sz="1400" b="1"/>
            </a:br>
            <a:r>
              <a:rPr lang="en-US" sz="1400" b="1"/>
              <a:t>embryo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817938" y="1665288"/>
            <a:ext cx="715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Nucleus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720975" y="2432050"/>
            <a:ext cx="18669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Molecules of two</a:t>
            </a:r>
            <a:br>
              <a:rPr lang="en-US" sz="1400" b="1"/>
            </a:br>
            <a:r>
              <a:rPr lang="en-US" sz="1400" b="1"/>
              <a:t>different cytoplasmic</a:t>
            </a:r>
            <a:br>
              <a:rPr lang="en-US" sz="1400" b="1"/>
            </a:br>
            <a:r>
              <a:rPr lang="en-US" sz="1400" b="1"/>
              <a:t>determinants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6384925" y="1057275"/>
            <a:ext cx="11668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Early embryo</a:t>
            </a:r>
            <a:br>
              <a:rPr lang="en-US" sz="1400" b="1"/>
            </a:br>
            <a:r>
              <a:rPr lang="en-US" sz="1400" b="1"/>
              <a:t>(32 cells)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781800" y="3054350"/>
            <a:ext cx="8874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NUCLEUS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941888" y="3835400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Signal</a:t>
            </a:r>
            <a:br>
              <a:rPr lang="en-US" sz="1400" b="1"/>
            </a:br>
            <a:r>
              <a:rPr lang="en-US" sz="1400" b="1"/>
              <a:t>transduction</a:t>
            </a:r>
            <a:br>
              <a:rPr lang="en-US" sz="1400" b="1"/>
            </a:br>
            <a:r>
              <a:rPr lang="en-US" sz="1400" b="1"/>
              <a:t>pathway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948238" y="4545013"/>
            <a:ext cx="7556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Signal</a:t>
            </a:r>
            <a:br>
              <a:rPr lang="en-US" sz="1400" b="1"/>
            </a:br>
            <a:r>
              <a:rPr lang="en-US" sz="1400" b="1"/>
              <a:t>receptor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4948238" y="5099050"/>
            <a:ext cx="8477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Signaling</a:t>
            </a:r>
            <a:br>
              <a:rPr lang="en-US" sz="1400" b="1"/>
            </a:br>
            <a:r>
              <a:rPr lang="en-US" sz="1400" b="1"/>
              <a:t>molecule</a:t>
            </a:r>
            <a:br>
              <a:rPr lang="en-US" sz="1400" b="1"/>
            </a:br>
            <a:r>
              <a:rPr lang="en-US" sz="1400" b="1"/>
              <a:t>(inducer)</a:t>
            </a: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H="1">
            <a:off x="3267075" y="1746250"/>
            <a:ext cx="503238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2844800" y="2130425"/>
            <a:ext cx="52388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H="1">
            <a:off x="2897188" y="2209800"/>
            <a:ext cx="52387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5516563" y="3916363"/>
            <a:ext cx="128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flipV="1">
            <a:off x="5516563" y="4484688"/>
            <a:ext cx="1230312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 flipV="1">
            <a:off x="5794375" y="4802188"/>
            <a:ext cx="1374775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18.17a</a:t>
            </a:r>
          </a:p>
        </p:txBody>
      </p:sp>
      <p:pic>
        <p:nvPicPr>
          <p:cNvPr id="51203" name="Picture 3" descr="18_17aEarlyEmbryoDevInfo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75" y="136525"/>
            <a:ext cx="56832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76413" y="165100"/>
            <a:ext cx="46370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900" b="1"/>
              <a:t>(a) Cytoplasmic determinants in the egg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611688" y="592138"/>
            <a:ext cx="1939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900" b="1"/>
              <a:t>Unfertilized egg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316163" y="1341438"/>
            <a:ext cx="965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900" b="1"/>
              <a:t>Sperm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693988" y="2311400"/>
            <a:ext cx="1403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900" b="1"/>
              <a:t>Fertilization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779588" y="3690938"/>
            <a:ext cx="17192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900" b="1"/>
              <a:t>Zygote</a:t>
            </a:r>
            <a:br>
              <a:rPr lang="en-US" sz="1900" b="1"/>
            </a:br>
            <a:r>
              <a:rPr lang="en-US" sz="1900" b="1"/>
              <a:t>(fertilized egg)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667000" y="4484688"/>
            <a:ext cx="1428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900" b="1"/>
              <a:t>Mitotic</a:t>
            </a:r>
            <a:br>
              <a:rPr lang="en-US" sz="1900" b="1"/>
            </a:br>
            <a:r>
              <a:rPr lang="en-US" sz="1900" b="1"/>
              <a:t>cell division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770063" y="5672138"/>
            <a:ext cx="1343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900" b="1"/>
              <a:t>Two-celled</a:t>
            </a:r>
            <a:br>
              <a:rPr lang="en-US" sz="1900" b="1"/>
            </a:br>
            <a:r>
              <a:rPr lang="en-US" sz="1900" b="1"/>
              <a:t>embryo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437313" y="1466850"/>
            <a:ext cx="9540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900" b="1"/>
              <a:t>Nucleus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970463" y="2497138"/>
            <a:ext cx="24876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900" b="1"/>
              <a:t>Molecules of two</a:t>
            </a:r>
            <a:br>
              <a:rPr lang="en-US" sz="1900" b="1"/>
            </a:br>
            <a:r>
              <a:rPr lang="en-US" sz="1900" b="1"/>
              <a:t>different cytoplasmic</a:t>
            </a:r>
            <a:br>
              <a:rPr lang="en-US" sz="1900" b="1"/>
            </a:br>
            <a:r>
              <a:rPr lang="en-US" sz="1900" b="1"/>
              <a:t>determinants</a:t>
            </a: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H="1">
            <a:off x="5715000" y="1560513"/>
            <a:ext cx="674688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5145088" y="2090738"/>
            <a:ext cx="66675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5211763" y="2182813"/>
            <a:ext cx="79375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4438650"/>
          </a:xfrm>
        </p:spPr>
        <p:txBody>
          <a:bodyPr/>
          <a:lstStyle/>
          <a:p>
            <a:pPr eaLnBrk="1" hangingPunct="1"/>
            <a:r>
              <a:rPr lang="en-US" sz="2800" smtClean="0"/>
              <a:t>The other important source of developmental information is the environment around the cell, especially signals from nearby embryonic cells</a:t>
            </a:r>
          </a:p>
          <a:p>
            <a:pPr eaLnBrk="1" hangingPunct="1"/>
            <a:r>
              <a:rPr lang="en-US" sz="2800" smtClean="0"/>
              <a:t>In the process called </a:t>
            </a:r>
            <a:r>
              <a:rPr lang="en-US" sz="2800" b="1" smtClean="0"/>
              <a:t>induction</a:t>
            </a:r>
            <a:r>
              <a:rPr lang="en-US" sz="2800" smtClean="0"/>
              <a:t>, signal molecules from embryonic cells cause transcriptional changes in nearby target cells</a:t>
            </a:r>
          </a:p>
          <a:p>
            <a:pPr eaLnBrk="1" hangingPunct="1"/>
            <a:r>
              <a:rPr lang="en-US" sz="2800" smtClean="0"/>
              <a:t>Thus, interactions between cells induce differentiation of specialized cell types</a:t>
            </a:r>
          </a:p>
        </p:txBody>
      </p:sp>
      <p:grpSp>
        <p:nvGrpSpPr>
          <p:cNvPr id="52227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2229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2228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18.6</a:t>
            </a:r>
          </a:p>
        </p:txBody>
      </p:sp>
      <p:pic>
        <p:nvPicPr>
          <p:cNvPr id="8195" name="Picture 4" descr="18_06_EukGenExpRegula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463" y="136525"/>
            <a:ext cx="30114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538538" y="177800"/>
            <a:ext cx="4222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Signal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087938" y="541338"/>
            <a:ext cx="5842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NUCLEUS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683125" y="684213"/>
            <a:ext cx="600075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Chromatin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4302125" y="889000"/>
            <a:ext cx="14128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Chromatin modification:</a:t>
            </a:r>
            <a:br>
              <a:rPr lang="en-US" sz="900" b="1"/>
            </a:br>
            <a:r>
              <a:rPr lang="en-US" sz="900" b="1"/>
              <a:t>DNA unpacking involving</a:t>
            </a:r>
            <a:br>
              <a:rPr lang="en-US" sz="900" b="1"/>
            </a:br>
            <a:r>
              <a:rPr lang="en-US" sz="900" b="1"/>
              <a:t>histone acetylation and</a:t>
            </a:r>
            <a:br>
              <a:rPr lang="en-US" sz="900" b="1"/>
            </a:br>
            <a:r>
              <a:rPr lang="en-US" sz="900" b="1"/>
              <a:t>DNA demethylation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3581400" y="1354138"/>
            <a:ext cx="26987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DNA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4046538" y="1717675"/>
            <a:ext cx="2698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Gene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4833938" y="1455738"/>
            <a:ext cx="9477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Gene available</a:t>
            </a:r>
            <a:br>
              <a:rPr lang="en-US" sz="900" b="1"/>
            </a:br>
            <a:r>
              <a:rPr lang="en-US" sz="900" b="1"/>
              <a:t>for transcription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3690938" y="2108200"/>
            <a:ext cx="2698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RNA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4394200" y="2106613"/>
            <a:ext cx="26987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Exon</a:t>
            </a: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4714875" y="2259013"/>
            <a:ext cx="101441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Primary transcript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4494213" y="1911350"/>
            <a:ext cx="76041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Transcription</a:t>
            </a: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4275138" y="2435225"/>
            <a:ext cx="35401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Intron</a:t>
            </a: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4418013" y="2606675"/>
            <a:ext cx="9048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RNA processing</a:t>
            </a:r>
          </a:p>
        </p:txBody>
      </p:sp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3470275" y="2978150"/>
            <a:ext cx="26828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Cap</a:t>
            </a:r>
          </a:p>
        </p:txBody>
      </p: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4621213" y="2792413"/>
            <a:ext cx="20955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Tail</a:t>
            </a:r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4562475" y="2952750"/>
            <a:ext cx="95408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mRNA in nucleus</a:t>
            </a:r>
          </a:p>
        </p:txBody>
      </p:sp>
      <p:sp>
        <p:nvSpPr>
          <p:cNvPr id="8212" name="Text Box 21"/>
          <p:cNvSpPr txBox="1">
            <a:spLocks noChangeArrowheads="1"/>
          </p:cNvSpPr>
          <p:nvPr/>
        </p:nvSpPr>
        <p:spPr bwMode="auto">
          <a:xfrm>
            <a:off x="4298950" y="3189288"/>
            <a:ext cx="12938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Transport to cytoplasm</a:t>
            </a:r>
          </a:p>
        </p:txBody>
      </p:sp>
      <p:sp>
        <p:nvSpPr>
          <p:cNvPr id="8213" name="Text Box 22"/>
          <p:cNvSpPr txBox="1">
            <a:spLocks noChangeArrowheads="1"/>
          </p:cNvSpPr>
          <p:nvPr/>
        </p:nvSpPr>
        <p:spPr bwMode="auto">
          <a:xfrm>
            <a:off x="5122863" y="3470275"/>
            <a:ext cx="7270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CYTOPLASM</a:t>
            </a:r>
          </a:p>
        </p:txBody>
      </p:sp>
      <p:sp>
        <p:nvSpPr>
          <p:cNvPr id="8214" name="Line 23"/>
          <p:cNvSpPr>
            <a:spLocks noChangeShapeType="1"/>
          </p:cNvSpPr>
          <p:nvPr/>
        </p:nvSpPr>
        <p:spPr bwMode="auto">
          <a:xfrm>
            <a:off x="4427538" y="2278063"/>
            <a:ext cx="0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Line 24"/>
          <p:cNvSpPr>
            <a:spLocks noChangeShapeType="1"/>
          </p:cNvSpPr>
          <p:nvPr/>
        </p:nvSpPr>
        <p:spPr bwMode="auto">
          <a:xfrm>
            <a:off x="4529138" y="2217738"/>
            <a:ext cx="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Line 25"/>
          <p:cNvSpPr>
            <a:spLocks noChangeShapeType="1"/>
          </p:cNvSpPr>
          <p:nvPr/>
        </p:nvSpPr>
        <p:spPr bwMode="auto">
          <a:xfrm>
            <a:off x="3708400" y="3030538"/>
            <a:ext cx="1111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26"/>
          <p:cNvSpPr>
            <a:spLocks noChangeShapeType="1"/>
          </p:cNvSpPr>
          <p:nvPr/>
        </p:nvSpPr>
        <p:spPr bwMode="auto">
          <a:xfrm flipH="1">
            <a:off x="4521200" y="2862263"/>
            <a:ext cx="93663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AutoShape 27"/>
          <p:cNvSpPr>
            <a:spLocks/>
          </p:cNvSpPr>
          <p:nvPr/>
        </p:nvSpPr>
        <p:spPr bwMode="auto">
          <a:xfrm rot="5400000">
            <a:off x="4163219" y="1231107"/>
            <a:ext cx="101600" cy="906462"/>
          </a:xfrm>
          <a:prstGeom prst="rightBrace">
            <a:avLst>
              <a:gd name="adj1" fmla="val 7434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Text Box 28"/>
          <p:cNvSpPr txBox="1">
            <a:spLocks noChangeArrowheads="1"/>
          </p:cNvSpPr>
          <p:nvPr/>
        </p:nvSpPr>
        <p:spPr bwMode="auto">
          <a:xfrm>
            <a:off x="4560888" y="3654425"/>
            <a:ext cx="1108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mRNA in cytoplasm</a:t>
            </a:r>
          </a:p>
        </p:txBody>
      </p:sp>
      <p:sp>
        <p:nvSpPr>
          <p:cNvPr id="8220" name="Text Box 29"/>
          <p:cNvSpPr txBox="1">
            <a:spLocks noChangeArrowheads="1"/>
          </p:cNvSpPr>
          <p:nvPr/>
        </p:nvSpPr>
        <p:spPr bwMode="auto">
          <a:xfrm>
            <a:off x="4552950" y="4002088"/>
            <a:ext cx="6508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Translation</a:t>
            </a:r>
          </a:p>
        </p:txBody>
      </p:sp>
      <p:sp>
        <p:nvSpPr>
          <p:cNvPr id="8221" name="Text Box 30"/>
          <p:cNvSpPr txBox="1">
            <a:spLocks noChangeArrowheads="1"/>
          </p:cNvSpPr>
          <p:nvPr/>
        </p:nvSpPr>
        <p:spPr bwMode="auto">
          <a:xfrm>
            <a:off x="3216275" y="4043363"/>
            <a:ext cx="692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Degradation</a:t>
            </a:r>
            <a:br>
              <a:rPr lang="en-US" sz="900" b="1"/>
            </a:br>
            <a:r>
              <a:rPr lang="en-US" sz="900" b="1"/>
              <a:t>of mRNA</a:t>
            </a:r>
          </a:p>
        </p:txBody>
      </p:sp>
      <p:sp>
        <p:nvSpPr>
          <p:cNvPr id="8222" name="Text Box 31"/>
          <p:cNvSpPr txBox="1">
            <a:spLocks noChangeArrowheads="1"/>
          </p:cNvSpPr>
          <p:nvPr/>
        </p:nvSpPr>
        <p:spPr bwMode="auto">
          <a:xfrm>
            <a:off x="4646613" y="4560888"/>
            <a:ext cx="6508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Polypeptide</a:t>
            </a:r>
          </a:p>
        </p:txBody>
      </p:sp>
      <p:sp>
        <p:nvSpPr>
          <p:cNvPr id="8223" name="Text Box 32"/>
          <p:cNvSpPr txBox="1">
            <a:spLocks noChangeArrowheads="1"/>
          </p:cNvSpPr>
          <p:nvPr/>
        </p:nvSpPr>
        <p:spPr bwMode="auto">
          <a:xfrm>
            <a:off x="4316413" y="4754563"/>
            <a:ext cx="14049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Protein processing, such</a:t>
            </a:r>
            <a:br>
              <a:rPr lang="en-US" sz="900" b="1"/>
            </a:br>
            <a:r>
              <a:rPr lang="en-US" sz="900" b="1"/>
              <a:t>as cleavage and </a:t>
            </a:r>
            <a:br>
              <a:rPr lang="en-US" sz="900" b="1"/>
            </a:br>
            <a:r>
              <a:rPr lang="en-US" sz="900" b="1"/>
              <a:t>chemical modification</a:t>
            </a:r>
          </a:p>
        </p:txBody>
      </p:sp>
      <p:sp>
        <p:nvSpPr>
          <p:cNvPr id="8224" name="Text Box 33"/>
          <p:cNvSpPr txBox="1">
            <a:spLocks noChangeArrowheads="1"/>
          </p:cNvSpPr>
          <p:nvPr/>
        </p:nvSpPr>
        <p:spPr bwMode="auto">
          <a:xfrm>
            <a:off x="4400550" y="5348288"/>
            <a:ext cx="81121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Active protein</a:t>
            </a:r>
          </a:p>
        </p:txBody>
      </p:sp>
      <p:sp>
        <p:nvSpPr>
          <p:cNvPr id="8225" name="Text Box 34"/>
          <p:cNvSpPr txBox="1">
            <a:spLocks noChangeArrowheads="1"/>
          </p:cNvSpPr>
          <p:nvPr/>
        </p:nvSpPr>
        <p:spPr bwMode="auto">
          <a:xfrm>
            <a:off x="3216275" y="5430838"/>
            <a:ext cx="692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Degradation</a:t>
            </a:r>
            <a:br>
              <a:rPr lang="en-US" sz="900" b="1"/>
            </a:br>
            <a:r>
              <a:rPr lang="en-US" sz="900" b="1"/>
              <a:t>of protein</a:t>
            </a:r>
          </a:p>
        </p:txBody>
      </p:sp>
      <p:sp>
        <p:nvSpPr>
          <p:cNvPr id="8226" name="Text Box 35"/>
          <p:cNvSpPr txBox="1">
            <a:spLocks noChangeArrowheads="1"/>
          </p:cNvSpPr>
          <p:nvPr/>
        </p:nvSpPr>
        <p:spPr bwMode="auto">
          <a:xfrm>
            <a:off x="4340225" y="5659438"/>
            <a:ext cx="10572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/>
              <a:t>Transport to cellular</a:t>
            </a:r>
            <a:br>
              <a:rPr lang="en-US" sz="900" b="1"/>
            </a:br>
            <a:r>
              <a:rPr lang="en-US" sz="900" b="1"/>
              <a:t>destination</a:t>
            </a:r>
          </a:p>
        </p:txBody>
      </p:sp>
      <p:sp>
        <p:nvSpPr>
          <p:cNvPr id="8227" name="Text Box 36"/>
          <p:cNvSpPr txBox="1">
            <a:spLocks noChangeArrowheads="1"/>
          </p:cNvSpPr>
          <p:nvPr/>
        </p:nvSpPr>
        <p:spPr bwMode="auto">
          <a:xfrm>
            <a:off x="4425950" y="6059488"/>
            <a:ext cx="13096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900" b="1"/>
              <a:t>Cellular function (such</a:t>
            </a:r>
            <a:br>
              <a:rPr lang="en-US" sz="900" b="1"/>
            </a:br>
            <a:r>
              <a:rPr lang="en-US" sz="900" b="1"/>
              <a:t>as enzymatic activity,</a:t>
            </a:r>
            <a:br>
              <a:rPr lang="en-US" sz="900" b="1"/>
            </a:br>
            <a:r>
              <a:rPr lang="en-US" sz="900" b="1"/>
              <a:t>structural support)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18.17b</a:t>
            </a:r>
          </a:p>
        </p:txBody>
      </p:sp>
      <p:pic>
        <p:nvPicPr>
          <p:cNvPr id="53251" name="Picture 3" descr="18_17bEarlyEmbryoDevInfo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388" y="136525"/>
            <a:ext cx="49752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127250" y="146050"/>
            <a:ext cx="3343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(b) Induction by nearby cells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083050" y="554038"/>
            <a:ext cx="15017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Early embryo</a:t>
            </a:r>
            <a:br>
              <a:rPr lang="en-US" sz="1800" b="1"/>
            </a:br>
            <a:r>
              <a:rPr lang="en-US" sz="1800" b="1"/>
              <a:t>(32 cells)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519613" y="2922588"/>
            <a:ext cx="11414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NUCLEUS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136775" y="3875088"/>
            <a:ext cx="1397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Signal</a:t>
            </a:r>
            <a:br>
              <a:rPr lang="en-US" sz="1800" b="1"/>
            </a:br>
            <a:r>
              <a:rPr lang="en-US" sz="1800" b="1"/>
              <a:t>transduction</a:t>
            </a:r>
            <a:br>
              <a:rPr lang="en-US" sz="1800" b="1"/>
            </a:br>
            <a:r>
              <a:rPr lang="en-US" sz="1800" b="1"/>
              <a:t>pathway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130425" y="4783138"/>
            <a:ext cx="9715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Signal</a:t>
            </a:r>
            <a:br>
              <a:rPr lang="en-US" sz="1800" b="1"/>
            </a:br>
            <a:r>
              <a:rPr lang="en-US" sz="1800" b="1"/>
              <a:t>receptor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132013" y="5456238"/>
            <a:ext cx="10906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Signaling</a:t>
            </a:r>
            <a:br>
              <a:rPr lang="en-US" sz="1800" b="1"/>
            </a:br>
            <a:r>
              <a:rPr lang="en-US" sz="1800" b="1"/>
              <a:t>molecule</a:t>
            </a:r>
            <a:br>
              <a:rPr lang="en-US" sz="1800" b="1"/>
            </a:br>
            <a:r>
              <a:rPr lang="en-US" sz="1800" b="1"/>
              <a:t>(inducer)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2870200" y="3995738"/>
            <a:ext cx="170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2870200" y="4683125"/>
            <a:ext cx="1639888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V="1">
            <a:off x="3214688" y="5067300"/>
            <a:ext cx="1798637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571500"/>
            <a:ext cx="8534400" cy="914400"/>
          </a:xfrm>
        </p:spPr>
        <p:txBody>
          <a:bodyPr/>
          <a:lstStyle/>
          <a:p>
            <a:pPr marL="57150" indent="-4763" eaLnBrk="1" hangingPunct="1"/>
            <a:r>
              <a:rPr lang="en-US" smtClean="0"/>
              <a:t>Concept 18.5: Cancer results from genetic changes that affect cell cycle control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917700"/>
            <a:ext cx="8534400" cy="2311400"/>
          </a:xfrm>
        </p:spPr>
        <p:txBody>
          <a:bodyPr/>
          <a:lstStyle/>
          <a:p>
            <a:pPr eaLnBrk="1" hangingPunct="1"/>
            <a:r>
              <a:rPr lang="en-US" sz="2800" smtClean="0"/>
              <a:t>The gene regulation systems that go wrong during cancer are the very same systems involved in embryonic development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427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Types of Genes Associated with Cancer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3067050"/>
          </a:xfrm>
        </p:spPr>
        <p:txBody>
          <a:bodyPr/>
          <a:lstStyle/>
          <a:p>
            <a:pPr eaLnBrk="1" hangingPunct="1"/>
            <a:r>
              <a:rPr lang="en-US" sz="2800" smtClean="0"/>
              <a:t>Cancer can be caused by mutations to genes that regulate cell growth and division</a:t>
            </a:r>
          </a:p>
          <a:p>
            <a:pPr eaLnBrk="1" hangingPunct="1"/>
            <a:r>
              <a:rPr lang="en-US" sz="2800" smtClean="0"/>
              <a:t>Tumor viruses can cause cancer in animals including humans</a:t>
            </a: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530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534400" cy="3981450"/>
          </a:xfrm>
        </p:spPr>
        <p:txBody>
          <a:bodyPr/>
          <a:lstStyle/>
          <a:p>
            <a:pPr eaLnBrk="1" hangingPunct="1"/>
            <a:r>
              <a:rPr lang="en-US" sz="2800" b="1" smtClean="0"/>
              <a:t>Oncogenes </a:t>
            </a:r>
            <a:r>
              <a:rPr lang="en-US" sz="2800" smtClean="0"/>
              <a:t>are cancer-causing genes</a:t>
            </a:r>
          </a:p>
          <a:p>
            <a:pPr eaLnBrk="1" hangingPunct="1"/>
            <a:r>
              <a:rPr lang="en-US" sz="2800" b="1" smtClean="0"/>
              <a:t>Proto-oncogenes </a:t>
            </a:r>
            <a:r>
              <a:rPr lang="en-US" sz="2800" smtClean="0"/>
              <a:t>are the corresponding normal cellular genes that are responsible for normal cell growth and division</a:t>
            </a:r>
          </a:p>
          <a:p>
            <a:pPr eaLnBrk="1" hangingPunct="1"/>
            <a:r>
              <a:rPr lang="en-US" sz="2800" smtClean="0"/>
              <a:t>Conversion of a proto-oncogene to an oncogene can lead to abnormal stimulation of the cell cycle</a:t>
            </a:r>
          </a:p>
        </p:txBody>
      </p:sp>
      <p:grpSp>
        <p:nvGrpSpPr>
          <p:cNvPr id="56323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18.23</a:t>
            </a:r>
          </a:p>
        </p:txBody>
      </p:sp>
      <p:pic>
        <p:nvPicPr>
          <p:cNvPr id="57347" name="Picture 3" descr="18_23OncogeneMuta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255713"/>
            <a:ext cx="8548687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833813" y="1273175"/>
            <a:ext cx="15113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500" b="1"/>
              <a:t>Proto-oncogene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457575" y="1624013"/>
            <a:ext cx="439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500" b="1"/>
              <a:t>DNA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47663" y="2457450"/>
            <a:ext cx="19478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500" b="1"/>
              <a:t>Translocation or</a:t>
            </a:r>
            <a:br>
              <a:rPr lang="en-US" sz="1500" b="1"/>
            </a:br>
            <a:r>
              <a:rPr lang="en-US" sz="1500" b="1"/>
              <a:t>transposition: gene</a:t>
            </a:r>
            <a:br>
              <a:rPr lang="en-US" sz="1500" b="1"/>
            </a:br>
            <a:r>
              <a:rPr lang="en-US" sz="1500" b="1"/>
              <a:t>moved to new locus,</a:t>
            </a:r>
            <a:br>
              <a:rPr lang="en-US" sz="1500" b="1"/>
            </a:br>
            <a:r>
              <a:rPr lang="en-US" sz="1500" b="1"/>
              <a:t>under new controls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040063" y="2663825"/>
            <a:ext cx="18430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500" b="1"/>
              <a:t>Gene amplification:</a:t>
            </a:r>
            <a:br>
              <a:rPr lang="en-US" sz="1500" b="1"/>
            </a:br>
            <a:r>
              <a:rPr lang="en-US" sz="1500" b="1"/>
              <a:t>multiple copies of</a:t>
            </a:r>
            <a:br>
              <a:rPr lang="en-US" sz="1500" b="1"/>
            </a:br>
            <a:r>
              <a:rPr lang="en-US" sz="1500" b="1"/>
              <a:t>the gene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41313" y="3708400"/>
            <a:ext cx="876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500" b="1"/>
              <a:t>New </a:t>
            </a:r>
            <a:br>
              <a:rPr lang="en-US" sz="1500" b="1"/>
            </a:br>
            <a:r>
              <a:rPr lang="en-US" sz="1500" b="1"/>
              <a:t>promoter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14350" y="4581525"/>
            <a:ext cx="161607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500" b="1"/>
              <a:t>Normal growth-</a:t>
            </a:r>
            <a:br>
              <a:rPr lang="en-US" sz="1500" b="1"/>
            </a:br>
            <a:r>
              <a:rPr lang="en-US" sz="1500" b="1"/>
              <a:t>stimulating</a:t>
            </a:r>
            <a:br>
              <a:rPr lang="en-US" sz="1500" b="1"/>
            </a:br>
            <a:r>
              <a:rPr lang="en-US" sz="1500" b="1"/>
              <a:t>protein in excess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589213" y="4581525"/>
            <a:ext cx="24907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500" b="1"/>
              <a:t>Normal growth-stimulating</a:t>
            </a:r>
            <a:br>
              <a:rPr lang="en-US" sz="1500" b="1"/>
            </a:br>
            <a:r>
              <a:rPr lang="en-US" sz="1500" b="1"/>
              <a:t>protein in excess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540500" y="2641600"/>
            <a:ext cx="14859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500" b="1"/>
              <a:t>Point mutation: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659438" y="2874963"/>
            <a:ext cx="14589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within a control</a:t>
            </a:r>
            <a:br>
              <a:rPr lang="en-US" sz="1500" b="1"/>
            </a:br>
            <a:r>
              <a:rPr lang="en-US" sz="1500" b="1"/>
              <a:t>element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7559675" y="2882900"/>
            <a:ext cx="87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within</a:t>
            </a:r>
            <a:br>
              <a:rPr lang="en-US" sz="1500" b="1"/>
            </a:br>
            <a:r>
              <a:rPr lang="en-US" sz="1500" b="1"/>
              <a:t>the gene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964238" y="3735388"/>
            <a:ext cx="9826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500" b="1"/>
              <a:t>Oncogene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7546975" y="3741738"/>
            <a:ext cx="9826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500" b="1"/>
              <a:t>Oncogene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5746750" y="4589463"/>
            <a:ext cx="14589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500" b="1"/>
              <a:t>Normal growth-</a:t>
            </a:r>
            <a:br>
              <a:rPr lang="en-US" sz="1500" b="1"/>
            </a:br>
            <a:r>
              <a:rPr lang="en-US" sz="1500" b="1"/>
              <a:t>stimulating</a:t>
            </a:r>
            <a:br>
              <a:rPr lang="en-US" sz="1500" b="1"/>
            </a:br>
            <a:r>
              <a:rPr lang="en-US" sz="1500" b="1"/>
              <a:t>protein in</a:t>
            </a:r>
            <a:br>
              <a:rPr lang="en-US" sz="1500" b="1"/>
            </a:br>
            <a:r>
              <a:rPr lang="en-US" sz="1500" b="1"/>
              <a:t>excess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473950" y="4595813"/>
            <a:ext cx="14589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500" b="1"/>
              <a:t>Hyperactive or</a:t>
            </a:r>
            <a:br>
              <a:rPr lang="en-US" sz="1500" b="1"/>
            </a:br>
            <a:r>
              <a:rPr lang="en-US" sz="1500" b="1"/>
              <a:t>degradation-</a:t>
            </a:r>
            <a:br>
              <a:rPr lang="en-US" sz="1500" b="1"/>
            </a:br>
            <a:r>
              <a:rPr lang="en-US" sz="1500" b="1"/>
              <a:t>resistant</a:t>
            </a:r>
            <a:br>
              <a:rPr lang="en-US" sz="1500" b="1"/>
            </a:br>
            <a:r>
              <a:rPr lang="en-US" sz="1500" b="1"/>
              <a:t>protein</a:t>
            </a: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H="1">
            <a:off x="781050" y="3584575"/>
            <a:ext cx="158750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 flipH="1">
            <a:off x="6045200" y="3281363"/>
            <a:ext cx="79375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 flipH="1">
            <a:off x="8215313" y="3294063"/>
            <a:ext cx="79375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AutoShape 21"/>
          <p:cNvSpPr>
            <a:spLocks/>
          </p:cNvSpPr>
          <p:nvPr/>
        </p:nvSpPr>
        <p:spPr bwMode="auto">
          <a:xfrm rot="5400000">
            <a:off x="6349206" y="3109119"/>
            <a:ext cx="166688" cy="1219200"/>
          </a:xfrm>
          <a:prstGeom prst="rightBrace">
            <a:avLst>
              <a:gd name="adj1" fmla="val 6095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AutoShape 22"/>
          <p:cNvSpPr>
            <a:spLocks/>
          </p:cNvSpPr>
          <p:nvPr/>
        </p:nvSpPr>
        <p:spPr bwMode="auto">
          <a:xfrm rot="5400000">
            <a:off x="7922419" y="3386931"/>
            <a:ext cx="153988" cy="638175"/>
          </a:xfrm>
          <a:prstGeom prst="rightBrace">
            <a:avLst>
              <a:gd name="adj1" fmla="val 3453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AutoShape 23"/>
          <p:cNvSpPr>
            <a:spLocks/>
          </p:cNvSpPr>
          <p:nvPr/>
        </p:nvSpPr>
        <p:spPr bwMode="auto">
          <a:xfrm rot="-5400000">
            <a:off x="4449763" y="1223963"/>
            <a:ext cx="179387" cy="649287"/>
          </a:xfrm>
          <a:prstGeom prst="rightBrace">
            <a:avLst>
              <a:gd name="adj1" fmla="val 3016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7313"/>
            <a:ext cx="8534400" cy="5348287"/>
          </a:xfrm>
        </p:spPr>
        <p:txBody>
          <a:bodyPr/>
          <a:lstStyle/>
          <a:p>
            <a:pPr eaLnBrk="1" hangingPunct="1"/>
            <a:r>
              <a:rPr lang="en-US" sz="2800" smtClean="0"/>
              <a:t>Proto-oncogenes can be converted to oncogenes by</a:t>
            </a:r>
            <a:endParaRPr lang="en-US" sz="3400" smtClean="0"/>
          </a:p>
          <a:p>
            <a:pPr marL="977900" lvl="1" indent="-292100" eaLnBrk="1" hangingPunct="1"/>
            <a:r>
              <a:rPr lang="en-US" sz="2600" smtClean="0"/>
              <a:t>Movement of DNA within the genome: if it ends up near an active promoter, transcription may increase</a:t>
            </a:r>
          </a:p>
          <a:p>
            <a:pPr marL="977900" lvl="1" indent="-292100" eaLnBrk="1" hangingPunct="1"/>
            <a:r>
              <a:rPr lang="en-US" sz="2600" smtClean="0"/>
              <a:t>Amplification of a proto-oncogene: increases the number of copies of the gene</a:t>
            </a:r>
          </a:p>
          <a:p>
            <a:pPr marL="977900" lvl="1" indent="-292100" eaLnBrk="1" hangingPunct="1"/>
            <a:r>
              <a:rPr lang="en-US" sz="2600" smtClean="0"/>
              <a:t>Point mutations in the proto-oncogene or its control elements: cause an increase in gene expression</a:t>
            </a:r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8373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4953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Tumor-Suppressor Genes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8588"/>
            <a:ext cx="8534400" cy="5370512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b="1" smtClean="0"/>
              <a:t>Tumor-suppressor genes </a:t>
            </a:r>
            <a:r>
              <a:rPr lang="en-US" sz="2800" smtClean="0"/>
              <a:t>help prevent uncontrolled cell growth</a:t>
            </a:r>
          </a:p>
          <a:p>
            <a:pPr marL="350838" indent="-350838"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smtClean="0"/>
              <a:t>Mutations that decrease protein products of tumor-suppressor genes may contribute to cancer onset</a:t>
            </a:r>
          </a:p>
          <a:p>
            <a:pPr marL="350838" indent="-350838"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smtClean="0"/>
              <a:t>Tumor-suppressor proteins</a:t>
            </a:r>
          </a:p>
          <a:p>
            <a:pPr marL="977900" lvl="1" indent="-292100"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600" smtClean="0"/>
              <a:t>Repair damaged DNA</a:t>
            </a:r>
          </a:p>
          <a:p>
            <a:pPr marL="977900" lvl="1" indent="-292100"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600" smtClean="0"/>
              <a:t>Control cell adhesion</a:t>
            </a:r>
          </a:p>
          <a:p>
            <a:pPr marL="977900" lvl="1" indent="-292100"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600" smtClean="0"/>
              <a:t>Inhibit the cell cycle in the cell-signaling pathway</a:t>
            </a: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939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747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Interference with Normal Cell-Signaling Pathways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85950"/>
            <a:ext cx="8534400" cy="3981450"/>
          </a:xfrm>
        </p:spPr>
        <p:txBody>
          <a:bodyPr/>
          <a:lstStyle/>
          <a:p>
            <a:pPr eaLnBrk="1" hangingPunct="1"/>
            <a:r>
              <a:rPr lang="en-US" sz="2800" smtClean="0"/>
              <a:t>Mutations in the </a:t>
            </a:r>
            <a:r>
              <a:rPr lang="en-US" sz="2800" i="1" smtClean="0"/>
              <a:t>ras </a:t>
            </a:r>
            <a:r>
              <a:rPr lang="en-US" sz="2800" smtClean="0"/>
              <a:t>proto-oncogene and </a:t>
            </a:r>
            <a:r>
              <a:rPr lang="en-US" sz="2800" i="1" smtClean="0"/>
              <a:t>p53 </a:t>
            </a:r>
            <a:r>
              <a:rPr lang="en-US" sz="2800" smtClean="0"/>
              <a:t>tumor-suppressor gene are common in human cancers</a:t>
            </a:r>
          </a:p>
          <a:p>
            <a:pPr eaLnBrk="1" hangingPunct="1"/>
            <a:r>
              <a:rPr lang="en-US" sz="2800" smtClean="0"/>
              <a:t>Mutations in the </a:t>
            </a:r>
            <a:r>
              <a:rPr lang="en-US" sz="2800" b="1" i="1" smtClean="0"/>
              <a:t>ras </a:t>
            </a:r>
            <a:r>
              <a:rPr lang="en-US" sz="2800" b="1" smtClean="0"/>
              <a:t>gene </a:t>
            </a:r>
            <a:r>
              <a:rPr lang="en-US" sz="2800" smtClean="0"/>
              <a:t>can lead to production of a hyperactive Ras protein and increased cell division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042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18.24</a:t>
            </a:r>
          </a:p>
        </p:txBody>
      </p:sp>
      <p:pic>
        <p:nvPicPr>
          <p:cNvPr id="61443" name="Picture 3" descr="18_24_CellCycleReg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166813"/>
            <a:ext cx="85486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77875" y="1273175"/>
            <a:ext cx="454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Growth</a:t>
            </a:r>
            <a:br>
              <a:rPr lang="en-US" sz="1000" b="1"/>
            </a:br>
            <a:r>
              <a:rPr lang="en-US" sz="1000" b="1"/>
              <a:t>factor</a:t>
            </a:r>
          </a:p>
        </p:txBody>
      </p:sp>
      <p:grpSp>
        <p:nvGrpSpPr>
          <p:cNvPr id="61445" name="Group 5"/>
          <p:cNvGrpSpPr>
            <a:grpSpLocks/>
          </p:cNvGrpSpPr>
          <p:nvPr/>
        </p:nvGrpSpPr>
        <p:grpSpPr bwMode="auto">
          <a:xfrm>
            <a:off x="582613" y="1243013"/>
            <a:ext cx="180975" cy="182562"/>
            <a:chOff x="1742" y="317"/>
            <a:chExt cx="114" cy="115"/>
          </a:xfrm>
        </p:grpSpPr>
        <p:sp>
          <p:nvSpPr>
            <p:cNvPr id="61512" name="Oval 6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3" name="Text Box 7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1446" name="Group 8"/>
          <p:cNvGrpSpPr>
            <a:grpSpLocks/>
          </p:cNvGrpSpPr>
          <p:nvPr/>
        </p:nvGrpSpPr>
        <p:grpSpPr bwMode="auto">
          <a:xfrm>
            <a:off x="390525" y="2573338"/>
            <a:ext cx="180975" cy="182562"/>
            <a:chOff x="1742" y="317"/>
            <a:chExt cx="114" cy="115"/>
          </a:xfrm>
        </p:grpSpPr>
        <p:sp>
          <p:nvSpPr>
            <p:cNvPr id="61510" name="Oval 9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1" name="Text Box 10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1447" name="Group 11"/>
          <p:cNvGrpSpPr>
            <a:grpSpLocks/>
          </p:cNvGrpSpPr>
          <p:nvPr/>
        </p:nvGrpSpPr>
        <p:grpSpPr bwMode="auto">
          <a:xfrm>
            <a:off x="1535113" y="1666875"/>
            <a:ext cx="180975" cy="182563"/>
            <a:chOff x="1742" y="317"/>
            <a:chExt cx="114" cy="115"/>
          </a:xfrm>
        </p:grpSpPr>
        <p:sp>
          <p:nvSpPr>
            <p:cNvPr id="61508" name="Oval 12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9" name="Text Box 13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61448" name="Group 14"/>
          <p:cNvGrpSpPr>
            <a:grpSpLocks/>
          </p:cNvGrpSpPr>
          <p:nvPr/>
        </p:nvGrpSpPr>
        <p:grpSpPr bwMode="auto">
          <a:xfrm>
            <a:off x="1217613" y="2541588"/>
            <a:ext cx="180975" cy="182562"/>
            <a:chOff x="1742" y="317"/>
            <a:chExt cx="114" cy="115"/>
          </a:xfrm>
        </p:grpSpPr>
        <p:sp>
          <p:nvSpPr>
            <p:cNvPr id="61506" name="Oval 15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7" name="Text Box 16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0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1449" name="Group 17"/>
          <p:cNvGrpSpPr>
            <a:grpSpLocks/>
          </p:cNvGrpSpPr>
          <p:nvPr/>
        </p:nvGrpSpPr>
        <p:grpSpPr bwMode="auto">
          <a:xfrm>
            <a:off x="2155825" y="3055938"/>
            <a:ext cx="180975" cy="182562"/>
            <a:chOff x="1742" y="317"/>
            <a:chExt cx="114" cy="115"/>
          </a:xfrm>
        </p:grpSpPr>
        <p:sp>
          <p:nvSpPr>
            <p:cNvPr id="61504" name="Oval 18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5" name="Text Box 19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0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61450" name="Group 20"/>
          <p:cNvGrpSpPr>
            <a:grpSpLocks/>
          </p:cNvGrpSpPr>
          <p:nvPr/>
        </p:nvGrpSpPr>
        <p:grpSpPr bwMode="auto">
          <a:xfrm>
            <a:off x="5305425" y="2606675"/>
            <a:ext cx="180975" cy="182563"/>
            <a:chOff x="1742" y="317"/>
            <a:chExt cx="114" cy="115"/>
          </a:xfrm>
        </p:grpSpPr>
        <p:sp>
          <p:nvSpPr>
            <p:cNvPr id="61502" name="Oval 21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3" name="Text Box 22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1451" name="Group 23"/>
          <p:cNvGrpSpPr>
            <a:grpSpLocks/>
          </p:cNvGrpSpPr>
          <p:nvPr/>
        </p:nvGrpSpPr>
        <p:grpSpPr bwMode="auto">
          <a:xfrm>
            <a:off x="5807075" y="1362075"/>
            <a:ext cx="180975" cy="182563"/>
            <a:chOff x="1742" y="317"/>
            <a:chExt cx="114" cy="115"/>
          </a:xfrm>
        </p:grpSpPr>
        <p:sp>
          <p:nvSpPr>
            <p:cNvPr id="61500" name="Oval 24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1" name="Text Box 25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1452" name="Text Box 26"/>
          <p:cNvSpPr txBox="1">
            <a:spLocks noChangeArrowheads="1"/>
          </p:cNvSpPr>
          <p:nvPr/>
        </p:nvSpPr>
        <p:spPr bwMode="auto">
          <a:xfrm>
            <a:off x="590550" y="2619375"/>
            <a:ext cx="5651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Receptor</a:t>
            </a:r>
          </a:p>
        </p:txBody>
      </p:sp>
      <p:sp>
        <p:nvSpPr>
          <p:cNvPr id="61453" name="Text Box 27"/>
          <p:cNvSpPr txBox="1">
            <a:spLocks noChangeArrowheads="1"/>
          </p:cNvSpPr>
          <p:nvPr/>
        </p:nvSpPr>
        <p:spPr bwMode="auto">
          <a:xfrm>
            <a:off x="1727200" y="1695450"/>
            <a:ext cx="5969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G protein</a:t>
            </a:r>
          </a:p>
        </p:txBody>
      </p:sp>
      <p:sp>
        <p:nvSpPr>
          <p:cNvPr id="61454" name="Text Box 28"/>
          <p:cNvSpPr txBox="1">
            <a:spLocks noChangeArrowheads="1"/>
          </p:cNvSpPr>
          <p:nvPr/>
        </p:nvSpPr>
        <p:spPr bwMode="auto">
          <a:xfrm>
            <a:off x="1420813" y="2568575"/>
            <a:ext cx="108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Protein kinases</a:t>
            </a:r>
            <a:br>
              <a:rPr lang="en-US" sz="1000" b="1"/>
            </a:br>
            <a:r>
              <a:rPr lang="en-US" sz="1000" b="1"/>
              <a:t>(phosphorylation</a:t>
            </a:r>
          </a:p>
          <a:p>
            <a:pPr algn="l">
              <a:lnSpc>
                <a:spcPct val="90000"/>
              </a:lnSpc>
            </a:pPr>
            <a:r>
              <a:rPr lang="en-US" sz="1000" b="1"/>
              <a:t>cascade)</a:t>
            </a:r>
          </a:p>
        </p:txBody>
      </p:sp>
      <p:sp>
        <p:nvSpPr>
          <p:cNvPr id="61455" name="Text Box 29"/>
          <p:cNvSpPr txBox="1">
            <a:spLocks noChangeArrowheads="1"/>
          </p:cNvSpPr>
          <p:nvPr/>
        </p:nvSpPr>
        <p:spPr bwMode="auto">
          <a:xfrm>
            <a:off x="3614738" y="2933700"/>
            <a:ext cx="6397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NUCLEUS</a:t>
            </a:r>
          </a:p>
        </p:txBody>
      </p:sp>
      <p:sp>
        <p:nvSpPr>
          <p:cNvPr id="61456" name="Text Box 30"/>
          <p:cNvSpPr txBox="1">
            <a:spLocks noChangeArrowheads="1"/>
          </p:cNvSpPr>
          <p:nvPr/>
        </p:nvSpPr>
        <p:spPr bwMode="auto">
          <a:xfrm>
            <a:off x="2370138" y="3094038"/>
            <a:ext cx="10207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Transcription</a:t>
            </a:r>
            <a:br>
              <a:rPr lang="en-US" sz="1000" b="1"/>
            </a:br>
            <a:r>
              <a:rPr lang="en-US" sz="1000" b="1"/>
              <a:t>factor (activator)</a:t>
            </a:r>
          </a:p>
        </p:txBody>
      </p:sp>
      <p:sp>
        <p:nvSpPr>
          <p:cNvPr id="61457" name="Text Box 31"/>
          <p:cNvSpPr txBox="1">
            <a:spLocks noChangeArrowheads="1"/>
          </p:cNvSpPr>
          <p:nvPr/>
        </p:nvSpPr>
        <p:spPr bwMode="auto">
          <a:xfrm>
            <a:off x="2682875" y="3448050"/>
            <a:ext cx="3270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DNA</a:t>
            </a:r>
          </a:p>
        </p:txBody>
      </p:sp>
      <p:sp>
        <p:nvSpPr>
          <p:cNvPr id="61458" name="Text Box 32"/>
          <p:cNvSpPr txBox="1">
            <a:spLocks noChangeArrowheads="1"/>
          </p:cNvSpPr>
          <p:nvPr/>
        </p:nvSpPr>
        <p:spPr bwMode="auto">
          <a:xfrm>
            <a:off x="2632075" y="3678238"/>
            <a:ext cx="10477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Gene expression</a:t>
            </a:r>
          </a:p>
        </p:txBody>
      </p:sp>
      <p:sp>
        <p:nvSpPr>
          <p:cNvPr id="61459" name="Text Box 33"/>
          <p:cNvSpPr txBox="1">
            <a:spLocks noChangeArrowheads="1"/>
          </p:cNvSpPr>
          <p:nvPr/>
        </p:nvSpPr>
        <p:spPr bwMode="auto">
          <a:xfrm>
            <a:off x="2825750" y="4067175"/>
            <a:ext cx="8429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Protein that</a:t>
            </a:r>
          </a:p>
          <a:p>
            <a:pPr algn="l">
              <a:lnSpc>
                <a:spcPct val="90000"/>
              </a:lnSpc>
            </a:pPr>
            <a:r>
              <a:rPr lang="en-US" sz="1000" b="1"/>
              <a:t>stimulates</a:t>
            </a:r>
            <a:br>
              <a:rPr lang="en-US" sz="1000" b="1"/>
            </a:br>
            <a:r>
              <a:rPr lang="en-US" sz="1000" b="1"/>
              <a:t>the cell cycle</a:t>
            </a:r>
          </a:p>
        </p:txBody>
      </p:sp>
      <p:sp>
        <p:nvSpPr>
          <p:cNvPr id="61460" name="Text Box 34"/>
          <p:cNvSpPr txBox="1">
            <a:spLocks noChangeArrowheads="1"/>
          </p:cNvSpPr>
          <p:nvPr/>
        </p:nvSpPr>
        <p:spPr bwMode="auto">
          <a:xfrm>
            <a:off x="3105150" y="1501775"/>
            <a:ext cx="1495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Hyperactive Ras protein</a:t>
            </a:r>
            <a:br>
              <a:rPr lang="en-US" sz="1000" b="1"/>
            </a:br>
            <a:r>
              <a:rPr lang="en-US" sz="1000" b="1"/>
              <a:t>(product of oncogene)</a:t>
            </a:r>
            <a:br>
              <a:rPr lang="en-US" sz="1000" b="1"/>
            </a:br>
            <a:r>
              <a:rPr lang="en-US" sz="1000" b="1"/>
              <a:t>issues signals on its</a:t>
            </a:r>
            <a:br>
              <a:rPr lang="en-US" sz="1000" b="1"/>
            </a:br>
            <a:r>
              <a:rPr lang="en-US" sz="1000" b="1"/>
              <a:t>own.</a:t>
            </a:r>
          </a:p>
        </p:txBody>
      </p:sp>
      <p:sp>
        <p:nvSpPr>
          <p:cNvPr id="61461" name="Text Box 35"/>
          <p:cNvSpPr txBox="1">
            <a:spLocks noChangeArrowheads="1"/>
          </p:cNvSpPr>
          <p:nvPr/>
        </p:nvSpPr>
        <p:spPr bwMode="auto">
          <a:xfrm>
            <a:off x="336550" y="4635500"/>
            <a:ext cx="21224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(a) Cell cycle–stimulating pathway</a:t>
            </a:r>
          </a:p>
        </p:txBody>
      </p:sp>
      <p:sp>
        <p:nvSpPr>
          <p:cNvPr id="61462" name="Text Box 36"/>
          <p:cNvSpPr txBox="1">
            <a:spLocks noChangeArrowheads="1"/>
          </p:cNvSpPr>
          <p:nvPr/>
        </p:nvSpPr>
        <p:spPr bwMode="auto">
          <a:xfrm>
            <a:off x="3292475" y="1247775"/>
            <a:ext cx="690563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MUTATION</a:t>
            </a:r>
          </a:p>
        </p:txBody>
      </p:sp>
      <p:sp>
        <p:nvSpPr>
          <p:cNvPr id="61463" name="Text Box 37"/>
          <p:cNvSpPr txBox="1">
            <a:spLocks noChangeArrowheads="1"/>
          </p:cNvSpPr>
          <p:nvPr/>
        </p:nvSpPr>
        <p:spPr bwMode="auto">
          <a:xfrm>
            <a:off x="1979613" y="2017713"/>
            <a:ext cx="192087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700" b="1"/>
              <a:t>Ras</a:t>
            </a:r>
          </a:p>
        </p:txBody>
      </p:sp>
      <p:sp>
        <p:nvSpPr>
          <p:cNvPr id="61464" name="Text Box 38"/>
          <p:cNvSpPr txBox="1">
            <a:spLocks noChangeArrowheads="1"/>
          </p:cNvSpPr>
          <p:nvPr/>
        </p:nvSpPr>
        <p:spPr bwMode="auto">
          <a:xfrm>
            <a:off x="2784475" y="1525588"/>
            <a:ext cx="192088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700" b="1"/>
              <a:t>Ras</a:t>
            </a:r>
          </a:p>
        </p:txBody>
      </p:sp>
      <p:sp>
        <p:nvSpPr>
          <p:cNvPr id="61465" name="Text Box 39"/>
          <p:cNvSpPr txBox="1">
            <a:spLocks noChangeArrowheads="1"/>
          </p:cNvSpPr>
          <p:nvPr/>
        </p:nvSpPr>
        <p:spPr bwMode="auto">
          <a:xfrm>
            <a:off x="1878013" y="2178050"/>
            <a:ext cx="192087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700" b="1"/>
              <a:t>GTP</a:t>
            </a:r>
          </a:p>
        </p:txBody>
      </p:sp>
      <p:sp>
        <p:nvSpPr>
          <p:cNvPr id="61466" name="Text Box 40"/>
          <p:cNvSpPr txBox="1">
            <a:spLocks noChangeArrowheads="1"/>
          </p:cNvSpPr>
          <p:nvPr/>
        </p:nvSpPr>
        <p:spPr bwMode="auto">
          <a:xfrm>
            <a:off x="2682875" y="1693863"/>
            <a:ext cx="192088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700" b="1"/>
              <a:t>GTP</a:t>
            </a:r>
          </a:p>
        </p:txBody>
      </p:sp>
      <p:sp>
        <p:nvSpPr>
          <p:cNvPr id="61467" name="Text Box 41"/>
          <p:cNvSpPr txBox="1">
            <a:spLocks noChangeArrowheads="1"/>
          </p:cNvSpPr>
          <p:nvPr/>
        </p:nvSpPr>
        <p:spPr bwMode="auto">
          <a:xfrm>
            <a:off x="1022350" y="2101850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500" b="1"/>
              <a:t>P</a:t>
            </a:r>
          </a:p>
        </p:txBody>
      </p:sp>
      <p:sp>
        <p:nvSpPr>
          <p:cNvPr id="61468" name="Text Box 42"/>
          <p:cNvSpPr txBox="1">
            <a:spLocks noChangeArrowheads="1"/>
          </p:cNvSpPr>
          <p:nvPr/>
        </p:nvSpPr>
        <p:spPr bwMode="auto">
          <a:xfrm>
            <a:off x="1022350" y="2203450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500" b="1"/>
              <a:t>P</a:t>
            </a:r>
          </a:p>
        </p:txBody>
      </p:sp>
      <p:sp>
        <p:nvSpPr>
          <p:cNvPr id="61469" name="Text Box 43"/>
          <p:cNvSpPr txBox="1">
            <a:spLocks noChangeArrowheads="1"/>
          </p:cNvSpPr>
          <p:nvPr/>
        </p:nvSpPr>
        <p:spPr bwMode="auto">
          <a:xfrm>
            <a:off x="1022350" y="2305050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500" b="1"/>
              <a:t>P</a:t>
            </a:r>
          </a:p>
        </p:txBody>
      </p:sp>
      <p:sp>
        <p:nvSpPr>
          <p:cNvPr id="61470" name="Text Box 44"/>
          <p:cNvSpPr txBox="1">
            <a:spLocks noChangeArrowheads="1"/>
          </p:cNvSpPr>
          <p:nvPr/>
        </p:nvSpPr>
        <p:spPr bwMode="auto">
          <a:xfrm>
            <a:off x="1443038" y="2324100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500" b="1"/>
              <a:t>P</a:t>
            </a:r>
          </a:p>
        </p:txBody>
      </p:sp>
      <p:sp>
        <p:nvSpPr>
          <p:cNvPr id="61471" name="Text Box 45"/>
          <p:cNvSpPr txBox="1">
            <a:spLocks noChangeArrowheads="1"/>
          </p:cNvSpPr>
          <p:nvPr/>
        </p:nvSpPr>
        <p:spPr bwMode="auto">
          <a:xfrm>
            <a:off x="1438275" y="2222500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500" b="1"/>
              <a:t>P</a:t>
            </a:r>
          </a:p>
        </p:txBody>
      </p:sp>
      <p:sp>
        <p:nvSpPr>
          <p:cNvPr id="61472" name="Text Box 46"/>
          <p:cNvSpPr txBox="1">
            <a:spLocks noChangeArrowheads="1"/>
          </p:cNvSpPr>
          <p:nvPr/>
        </p:nvSpPr>
        <p:spPr bwMode="auto">
          <a:xfrm>
            <a:off x="1438275" y="2125663"/>
            <a:ext cx="825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500" b="1"/>
              <a:t>P</a:t>
            </a:r>
          </a:p>
        </p:txBody>
      </p:sp>
      <p:sp>
        <p:nvSpPr>
          <p:cNvPr id="61473" name="Line 47"/>
          <p:cNvSpPr>
            <a:spLocks noChangeShapeType="1"/>
          </p:cNvSpPr>
          <p:nvPr/>
        </p:nvSpPr>
        <p:spPr bwMode="auto">
          <a:xfrm flipH="1">
            <a:off x="423863" y="1328738"/>
            <a:ext cx="127000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4" name="Line 48"/>
          <p:cNvSpPr>
            <a:spLocks noChangeShapeType="1"/>
          </p:cNvSpPr>
          <p:nvPr/>
        </p:nvSpPr>
        <p:spPr bwMode="auto">
          <a:xfrm>
            <a:off x="1989138" y="1820863"/>
            <a:ext cx="68262" cy="16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5" name="Line 49"/>
          <p:cNvSpPr>
            <a:spLocks noChangeShapeType="1"/>
          </p:cNvSpPr>
          <p:nvPr/>
        </p:nvSpPr>
        <p:spPr bwMode="auto">
          <a:xfrm flipH="1">
            <a:off x="3182938" y="3073400"/>
            <a:ext cx="13652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6" name="AutoShape 50"/>
          <p:cNvSpPr>
            <a:spLocks/>
          </p:cNvSpPr>
          <p:nvPr/>
        </p:nvSpPr>
        <p:spPr bwMode="auto">
          <a:xfrm rot="-2917320">
            <a:off x="2345532" y="2220119"/>
            <a:ext cx="133350" cy="725487"/>
          </a:xfrm>
          <a:prstGeom prst="leftBrace">
            <a:avLst>
              <a:gd name="adj1" fmla="val 4533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7" name="Text Box 51"/>
          <p:cNvSpPr txBox="1">
            <a:spLocks noChangeArrowheads="1"/>
          </p:cNvSpPr>
          <p:nvPr/>
        </p:nvSpPr>
        <p:spPr bwMode="auto">
          <a:xfrm>
            <a:off x="4806950" y="3924300"/>
            <a:ext cx="20208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(b) Cell cycle–inhibiting pathway</a:t>
            </a:r>
          </a:p>
        </p:txBody>
      </p:sp>
      <p:sp>
        <p:nvSpPr>
          <p:cNvPr id="61478" name="Text Box 52"/>
          <p:cNvSpPr txBox="1">
            <a:spLocks noChangeArrowheads="1"/>
          </p:cNvSpPr>
          <p:nvPr/>
        </p:nvSpPr>
        <p:spPr bwMode="auto">
          <a:xfrm>
            <a:off x="6010275" y="1390650"/>
            <a:ext cx="9794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Protein kinases</a:t>
            </a:r>
          </a:p>
        </p:txBody>
      </p:sp>
      <p:sp>
        <p:nvSpPr>
          <p:cNvPr id="61479" name="Text Box 53"/>
          <p:cNvSpPr txBox="1">
            <a:spLocks noChangeArrowheads="1"/>
          </p:cNvSpPr>
          <p:nvPr/>
        </p:nvSpPr>
        <p:spPr bwMode="auto">
          <a:xfrm>
            <a:off x="4900613" y="2193925"/>
            <a:ext cx="3016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UV</a:t>
            </a:r>
            <a:br>
              <a:rPr lang="en-US" sz="1000" b="1"/>
            </a:br>
            <a:r>
              <a:rPr lang="en-US" sz="1000" b="1"/>
              <a:t>light</a:t>
            </a:r>
          </a:p>
        </p:txBody>
      </p:sp>
      <p:sp>
        <p:nvSpPr>
          <p:cNvPr id="61480" name="Text Box 54"/>
          <p:cNvSpPr txBox="1">
            <a:spLocks noChangeArrowheads="1"/>
          </p:cNvSpPr>
          <p:nvPr/>
        </p:nvSpPr>
        <p:spPr bwMode="auto">
          <a:xfrm>
            <a:off x="5494338" y="2635250"/>
            <a:ext cx="8175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DNA damage</a:t>
            </a:r>
            <a:br>
              <a:rPr lang="en-US" sz="1000" b="1"/>
            </a:br>
            <a:r>
              <a:rPr lang="en-US" sz="1000" b="1"/>
              <a:t>in genome</a:t>
            </a:r>
          </a:p>
        </p:txBody>
      </p:sp>
      <p:sp>
        <p:nvSpPr>
          <p:cNvPr id="61481" name="Text Box 55"/>
          <p:cNvSpPr txBox="1">
            <a:spLocks noChangeArrowheads="1"/>
          </p:cNvSpPr>
          <p:nvPr/>
        </p:nvSpPr>
        <p:spPr bwMode="auto">
          <a:xfrm>
            <a:off x="6604000" y="2178050"/>
            <a:ext cx="3952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Active</a:t>
            </a:r>
            <a:br>
              <a:rPr lang="en-US" sz="1000" b="1"/>
            </a:br>
            <a:r>
              <a:rPr lang="en-US" sz="1000" b="1"/>
              <a:t>form</a:t>
            </a:r>
            <a:br>
              <a:rPr lang="en-US" sz="1000" b="1"/>
            </a:br>
            <a:r>
              <a:rPr lang="en-US" sz="1000" b="1"/>
              <a:t>of p53</a:t>
            </a:r>
          </a:p>
        </p:txBody>
      </p:sp>
      <p:sp>
        <p:nvSpPr>
          <p:cNvPr id="61482" name="Text Box 56"/>
          <p:cNvSpPr txBox="1">
            <a:spLocks noChangeArrowheads="1"/>
          </p:cNvSpPr>
          <p:nvPr/>
        </p:nvSpPr>
        <p:spPr bwMode="auto">
          <a:xfrm>
            <a:off x="6434138" y="2787650"/>
            <a:ext cx="293687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DNA</a:t>
            </a:r>
          </a:p>
        </p:txBody>
      </p:sp>
      <p:sp>
        <p:nvSpPr>
          <p:cNvPr id="61483" name="Text Box 57"/>
          <p:cNvSpPr txBox="1">
            <a:spLocks noChangeArrowheads="1"/>
          </p:cNvSpPr>
          <p:nvPr/>
        </p:nvSpPr>
        <p:spPr bwMode="auto">
          <a:xfrm>
            <a:off x="6299200" y="3338513"/>
            <a:ext cx="81756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Protein that</a:t>
            </a:r>
            <a:br>
              <a:rPr lang="en-US" sz="1000" b="1"/>
            </a:br>
            <a:r>
              <a:rPr lang="en-US" sz="1000" b="1"/>
              <a:t>inhibits</a:t>
            </a:r>
            <a:br>
              <a:rPr lang="en-US" sz="1000" b="1"/>
            </a:br>
            <a:r>
              <a:rPr lang="en-US" sz="1000" b="1"/>
              <a:t>the cell cycle</a:t>
            </a:r>
          </a:p>
        </p:txBody>
      </p:sp>
      <p:sp>
        <p:nvSpPr>
          <p:cNvPr id="61484" name="Text Box 58"/>
          <p:cNvSpPr txBox="1">
            <a:spLocks noChangeArrowheads="1"/>
          </p:cNvSpPr>
          <p:nvPr/>
        </p:nvSpPr>
        <p:spPr bwMode="auto">
          <a:xfrm>
            <a:off x="7486650" y="1695450"/>
            <a:ext cx="1268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sz="900" b="1"/>
              <a:t>Defective or missing</a:t>
            </a:r>
            <a:br>
              <a:rPr lang="en-US" sz="900" b="1"/>
            </a:br>
            <a:r>
              <a:rPr lang="en-US" sz="900" b="1"/>
              <a:t>transcription factor,</a:t>
            </a:r>
            <a:br>
              <a:rPr lang="en-US" sz="900" b="1"/>
            </a:br>
            <a:r>
              <a:rPr lang="en-US" sz="900" b="1"/>
              <a:t>such as</a:t>
            </a:r>
            <a:br>
              <a:rPr lang="en-US" sz="900" b="1"/>
            </a:br>
            <a:r>
              <a:rPr lang="en-US" sz="900" b="1"/>
              <a:t>p53, cannot</a:t>
            </a:r>
            <a:br>
              <a:rPr lang="en-US" sz="900" b="1"/>
            </a:br>
            <a:r>
              <a:rPr lang="en-US" sz="900" b="1"/>
              <a:t>activate</a:t>
            </a:r>
            <a:br>
              <a:rPr lang="en-US" sz="900" b="1"/>
            </a:br>
            <a:r>
              <a:rPr lang="en-US" sz="900" b="1"/>
              <a:t>transcription.</a:t>
            </a:r>
          </a:p>
        </p:txBody>
      </p:sp>
      <p:sp>
        <p:nvSpPr>
          <p:cNvPr id="61485" name="Text Box 59"/>
          <p:cNvSpPr txBox="1">
            <a:spLocks noChangeArrowheads="1"/>
          </p:cNvSpPr>
          <p:nvPr/>
        </p:nvSpPr>
        <p:spPr bwMode="auto">
          <a:xfrm>
            <a:off x="7848600" y="1527175"/>
            <a:ext cx="690563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MUTATION</a:t>
            </a:r>
          </a:p>
        </p:txBody>
      </p:sp>
      <p:sp>
        <p:nvSpPr>
          <p:cNvPr id="61486" name="AutoShape 60"/>
          <p:cNvSpPr>
            <a:spLocks/>
          </p:cNvSpPr>
          <p:nvPr/>
        </p:nvSpPr>
        <p:spPr bwMode="auto">
          <a:xfrm rot="-5400000">
            <a:off x="6384132" y="948531"/>
            <a:ext cx="152400" cy="1303337"/>
          </a:xfrm>
          <a:prstGeom prst="rightBrace">
            <a:avLst>
              <a:gd name="adj1" fmla="val 712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7" name="Line 61"/>
          <p:cNvSpPr>
            <a:spLocks noChangeShapeType="1"/>
          </p:cNvSpPr>
          <p:nvPr/>
        </p:nvSpPr>
        <p:spPr bwMode="auto">
          <a:xfrm flipH="1">
            <a:off x="5638800" y="2405063"/>
            <a:ext cx="109538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8" name="Line 62"/>
          <p:cNvSpPr>
            <a:spLocks noChangeShapeType="1"/>
          </p:cNvSpPr>
          <p:nvPr/>
        </p:nvSpPr>
        <p:spPr bwMode="auto">
          <a:xfrm>
            <a:off x="7018338" y="2235200"/>
            <a:ext cx="20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9" name="Text Box 63"/>
          <p:cNvSpPr txBox="1">
            <a:spLocks noChangeArrowheads="1"/>
          </p:cNvSpPr>
          <p:nvPr/>
        </p:nvSpPr>
        <p:spPr bwMode="auto">
          <a:xfrm>
            <a:off x="6021388" y="4160838"/>
            <a:ext cx="15970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</a:rPr>
              <a:t>EFFECTS OF MUTATIONS</a:t>
            </a:r>
          </a:p>
        </p:txBody>
      </p:sp>
      <p:sp>
        <p:nvSpPr>
          <p:cNvPr id="61490" name="Text Box 64"/>
          <p:cNvSpPr txBox="1">
            <a:spLocks noChangeArrowheads="1"/>
          </p:cNvSpPr>
          <p:nvPr/>
        </p:nvSpPr>
        <p:spPr bwMode="auto">
          <a:xfrm>
            <a:off x="4806950" y="5354638"/>
            <a:ext cx="144621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(c) Effects of mutations</a:t>
            </a:r>
          </a:p>
        </p:txBody>
      </p:sp>
      <p:sp>
        <p:nvSpPr>
          <p:cNvPr id="61491" name="Text Box 65"/>
          <p:cNvSpPr txBox="1">
            <a:spLocks noChangeArrowheads="1"/>
          </p:cNvSpPr>
          <p:nvPr/>
        </p:nvSpPr>
        <p:spPr bwMode="auto">
          <a:xfrm>
            <a:off x="4992688" y="4364038"/>
            <a:ext cx="9445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Protein</a:t>
            </a:r>
            <a:br>
              <a:rPr lang="en-US" sz="1000" b="1"/>
            </a:br>
            <a:r>
              <a:rPr lang="en-US" sz="1000" b="1"/>
              <a:t>overexpressed</a:t>
            </a:r>
          </a:p>
        </p:txBody>
      </p:sp>
      <p:sp>
        <p:nvSpPr>
          <p:cNvPr id="61492" name="Text Box 66"/>
          <p:cNvSpPr txBox="1">
            <a:spLocks noChangeArrowheads="1"/>
          </p:cNvSpPr>
          <p:nvPr/>
        </p:nvSpPr>
        <p:spPr bwMode="auto">
          <a:xfrm>
            <a:off x="4992688" y="4956175"/>
            <a:ext cx="9445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Cell cycle</a:t>
            </a:r>
            <a:br>
              <a:rPr lang="en-US" sz="1000" b="1"/>
            </a:br>
            <a:r>
              <a:rPr lang="en-US" sz="1000" b="1"/>
              <a:t>overstimulated</a:t>
            </a:r>
          </a:p>
        </p:txBody>
      </p:sp>
      <p:sp>
        <p:nvSpPr>
          <p:cNvPr id="61493" name="Text Box 67"/>
          <p:cNvSpPr txBox="1">
            <a:spLocks noChangeArrowheads="1"/>
          </p:cNvSpPr>
          <p:nvPr/>
        </p:nvSpPr>
        <p:spPr bwMode="auto">
          <a:xfrm>
            <a:off x="6389688" y="4957763"/>
            <a:ext cx="9445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Increased cell</a:t>
            </a:r>
            <a:br>
              <a:rPr lang="en-US" sz="1000" b="1"/>
            </a:br>
            <a:r>
              <a:rPr lang="en-US" sz="1000" b="1"/>
              <a:t>division</a:t>
            </a:r>
          </a:p>
        </p:txBody>
      </p:sp>
      <p:sp>
        <p:nvSpPr>
          <p:cNvPr id="61494" name="Text Box 68"/>
          <p:cNvSpPr txBox="1">
            <a:spLocks noChangeArrowheads="1"/>
          </p:cNvSpPr>
          <p:nvPr/>
        </p:nvSpPr>
        <p:spPr bwMode="auto">
          <a:xfrm>
            <a:off x="7634288" y="4414838"/>
            <a:ext cx="90328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Protein absent</a:t>
            </a:r>
          </a:p>
        </p:txBody>
      </p:sp>
      <p:sp>
        <p:nvSpPr>
          <p:cNvPr id="61495" name="Text Box 69"/>
          <p:cNvSpPr txBox="1">
            <a:spLocks noChangeArrowheads="1"/>
          </p:cNvSpPr>
          <p:nvPr/>
        </p:nvSpPr>
        <p:spPr bwMode="auto">
          <a:xfrm>
            <a:off x="7693025" y="4957763"/>
            <a:ext cx="944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000" b="1"/>
              <a:t>Cell cycle not</a:t>
            </a:r>
            <a:br>
              <a:rPr lang="en-US" sz="1000" b="1"/>
            </a:br>
            <a:r>
              <a:rPr lang="en-US" sz="1000" b="1"/>
              <a:t>inhibited</a:t>
            </a:r>
          </a:p>
        </p:txBody>
      </p:sp>
      <p:sp>
        <p:nvSpPr>
          <p:cNvPr id="61496" name="Line 70"/>
          <p:cNvSpPr>
            <a:spLocks noChangeShapeType="1"/>
          </p:cNvSpPr>
          <p:nvPr/>
        </p:nvSpPr>
        <p:spPr bwMode="auto">
          <a:xfrm>
            <a:off x="674688" y="2473325"/>
            <a:ext cx="0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97" name="Group 71"/>
          <p:cNvGrpSpPr>
            <a:grpSpLocks/>
          </p:cNvGrpSpPr>
          <p:nvPr/>
        </p:nvGrpSpPr>
        <p:grpSpPr bwMode="auto">
          <a:xfrm>
            <a:off x="6408738" y="2149475"/>
            <a:ext cx="180975" cy="182563"/>
            <a:chOff x="1742" y="317"/>
            <a:chExt cx="114" cy="115"/>
          </a:xfrm>
        </p:grpSpPr>
        <p:sp>
          <p:nvSpPr>
            <p:cNvPr id="61498" name="Oval 72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9" name="Text Box 73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000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18_24aCellCycleReg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136525"/>
            <a:ext cx="78406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1506538" y="266700"/>
            <a:ext cx="80486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Growth</a:t>
            </a:r>
            <a:br>
              <a:rPr lang="en-US" sz="1800" b="1"/>
            </a:br>
            <a:r>
              <a:rPr lang="en-US" sz="1800" b="1"/>
              <a:t>factor</a:t>
            </a:r>
          </a:p>
        </p:txBody>
      </p:sp>
      <p:grpSp>
        <p:nvGrpSpPr>
          <p:cNvPr id="62468" name="Group 5"/>
          <p:cNvGrpSpPr>
            <a:grpSpLocks/>
          </p:cNvGrpSpPr>
          <p:nvPr/>
        </p:nvGrpSpPr>
        <p:grpSpPr bwMode="auto">
          <a:xfrm>
            <a:off x="1150938" y="211138"/>
            <a:ext cx="320675" cy="327025"/>
            <a:chOff x="1742" y="317"/>
            <a:chExt cx="114" cy="115"/>
          </a:xfrm>
        </p:grpSpPr>
        <p:sp>
          <p:nvSpPr>
            <p:cNvPr id="62508" name="Oval 6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9" name="Text Box 7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1146175" y="2686050"/>
            <a:ext cx="10017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Receptor</a:t>
            </a:r>
          </a:p>
        </p:txBody>
      </p:sp>
      <p:sp>
        <p:nvSpPr>
          <p:cNvPr id="62470" name="Text Box 9"/>
          <p:cNvSpPr txBox="1">
            <a:spLocks noChangeArrowheads="1"/>
          </p:cNvSpPr>
          <p:nvPr/>
        </p:nvSpPr>
        <p:spPr bwMode="auto">
          <a:xfrm>
            <a:off x="3182938" y="1008063"/>
            <a:ext cx="1058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G protein</a:t>
            </a: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2649538" y="2593975"/>
            <a:ext cx="19161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Protein kinases</a:t>
            </a:r>
            <a:br>
              <a:rPr lang="en-US" sz="1800" b="1"/>
            </a:br>
            <a:r>
              <a:rPr lang="en-US" sz="1800" b="1"/>
              <a:t>(phosphorylation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cascade)</a:t>
            </a:r>
          </a:p>
        </p:txBody>
      </p:sp>
      <p:sp>
        <p:nvSpPr>
          <p:cNvPr id="62472" name="Text Box 11"/>
          <p:cNvSpPr txBox="1">
            <a:spLocks noChangeArrowheads="1"/>
          </p:cNvSpPr>
          <p:nvPr/>
        </p:nvSpPr>
        <p:spPr bwMode="auto">
          <a:xfrm>
            <a:off x="6578600" y="3249613"/>
            <a:ext cx="11334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NUCLEUS</a:t>
            </a:r>
          </a:p>
        </p:txBody>
      </p:sp>
      <p:sp>
        <p:nvSpPr>
          <p:cNvPr id="62473" name="Text Box 12"/>
          <p:cNvSpPr txBox="1">
            <a:spLocks noChangeArrowheads="1"/>
          </p:cNvSpPr>
          <p:nvPr/>
        </p:nvSpPr>
        <p:spPr bwMode="auto">
          <a:xfrm>
            <a:off x="4340225" y="3543300"/>
            <a:ext cx="18097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Transcription</a:t>
            </a:r>
            <a:br>
              <a:rPr lang="en-US" sz="1800" b="1"/>
            </a:br>
            <a:r>
              <a:rPr lang="en-US" sz="1800" b="1"/>
              <a:t>factor (activator)</a:t>
            </a:r>
          </a:p>
        </p:txBody>
      </p:sp>
      <p:sp>
        <p:nvSpPr>
          <p:cNvPr id="62474" name="Text Box 13"/>
          <p:cNvSpPr txBox="1">
            <a:spLocks noChangeArrowheads="1"/>
          </p:cNvSpPr>
          <p:nvPr/>
        </p:nvSpPr>
        <p:spPr bwMode="auto">
          <a:xfrm>
            <a:off x="4918075" y="4189413"/>
            <a:ext cx="579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DNA</a:t>
            </a:r>
          </a:p>
        </p:txBody>
      </p:sp>
      <p:sp>
        <p:nvSpPr>
          <p:cNvPr id="62475" name="Text Box 14"/>
          <p:cNvSpPr txBox="1">
            <a:spLocks noChangeArrowheads="1"/>
          </p:cNvSpPr>
          <p:nvPr/>
        </p:nvSpPr>
        <p:spPr bwMode="auto">
          <a:xfrm>
            <a:off x="4814888" y="4591050"/>
            <a:ext cx="18573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Gene expression</a:t>
            </a:r>
          </a:p>
        </p:txBody>
      </p:sp>
      <p:sp>
        <p:nvSpPr>
          <p:cNvPr id="62476" name="Text Box 15"/>
          <p:cNvSpPr txBox="1">
            <a:spLocks noChangeArrowheads="1"/>
          </p:cNvSpPr>
          <p:nvPr/>
        </p:nvSpPr>
        <p:spPr bwMode="auto">
          <a:xfrm>
            <a:off x="5167313" y="5283200"/>
            <a:ext cx="149383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Protein that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stimulates</a:t>
            </a:r>
            <a:br>
              <a:rPr lang="en-US" sz="1800" b="1"/>
            </a:br>
            <a:r>
              <a:rPr lang="en-US" sz="1800" b="1"/>
              <a:t>the cell cycle</a:t>
            </a:r>
          </a:p>
        </p:txBody>
      </p:sp>
      <p:sp>
        <p:nvSpPr>
          <p:cNvPr id="62477" name="Text Box 16"/>
          <p:cNvSpPr txBox="1">
            <a:spLocks noChangeArrowheads="1"/>
          </p:cNvSpPr>
          <p:nvPr/>
        </p:nvSpPr>
        <p:spPr bwMode="auto">
          <a:xfrm>
            <a:off x="5672138" y="681038"/>
            <a:ext cx="26511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Hyperactive Ras protein</a:t>
            </a:r>
            <a:br>
              <a:rPr lang="en-US" sz="1800" b="1"/>
            </a:br>
            <a:r>
              <a:rPr lang="en-US" sz="1800" b="1"/>
              <a:t>(product of oncogene)</a:t>
            </a:r>
            <a:br>
              <a:rPr lang="en-US" sz="1800" b="1"/>
            </a:br>
            <a:r>
              <a:rPr lang="en-US" sz="1800" b="1"/>
              <a:t>issues signals on its</a:t>
            </a:r>
            <a:br>
              <a:rPr lang="en-US" sz="1800" b="1"/>
            </a:br>
            <a:r>
              <a:rPr lang="en-US" sz="1800" b="1"/>
              <a:t>own.</a:t>
            </a:r>
          </a:p>
        </p:txBody>
      </p:sp>
      <p:sp>
        <p:nvSpPr>
          <p:cNvPr id="62478" name="Text Box 17"/>
          <p:cNvSpPr txBox="1">
            <a:spLocks noChangeArrowheads="1"/>
          </p:cNvSpPr>
          <p:nvPr/>
        </p:nvSpPr>
        <p:spPr bwMode="auto">
          <a:xfrm>
            <a:off x="706438" y="6275388"/>
            <a:ext cx="37623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(a) Cell cycle–stimulating pathway</a:t>
            </a:r>
          </a:p>
        </p:txBody>
      </p:sp>
      <p:sp>
        <p:nvSpPr>
          <p:cNvPr id="62479" name="Text Box 18"/>
          <p:cNvSpPr txBox="1">
            <a:spLocks noChangeArrowheads="1"/>
          </p:cNvSpPr>
          <p:nvPr/>
        </p:nvSpPr>
        <p:spPr bwMode="auto">
          <a:xfrm>
            <a:off x="6003925" y="215900"/>
            <a:ext cx="12239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MUTATION</a:t>
            </a:r>
          </a:p>
        </p:txBody>
      </p:sp>
      <p:sp>
        <p:nvSpPr>
          <p:cNvPr id="62480" name="Text Box 19"/>
          <p:cNvSpPr txBox="1">
            <a:spLocks noChangeArrowheads="1"/>
          </p:cNvSpPr>
          <p:nvPr/>
        </p:nvSpPr>
        <p:spPr bwMode="auto">
          <a:xfrm>
            <a:off x="5086350" y="704850"/>
            <a:ext cx="339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Ras</a:t>
            </a:r>
          </a:p>
        </p:txBody>
      </p:sp>
      <p:sp>
        <p:nvSpPr>
          <p:cNvPr id="62481" name="Text Box 20"/>
          <p:cNvSpPr txBox="1">
            <a:spLocks noChangeArrowheads="1"/>
          </p:cNvSpPr>
          <p:nvPr/>
        </p:nvSpPr>
        <p:spPr bwMode="auto">
          <a:xfrm>
            <a:off x="4919663" y="1031875"/>
            <a:ext cx="339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100" b="1"/>
              <a:t>GTP</a:t>
            </a:r>
          </a:p>
        </p:txBody>
      </p:sp>
      <p:sp>
        <p:nvSpPr>
          <p:cNvPr id="62482" name="Text Box 21"/>
          <p:cNvSpPr txBox="1">
            <a:spLocks noChangeArrowheads="1"/>
          </p:cNvSpPr>
          <p:nvPr/>
        </p:nvSpPr>
        <p:spPr bwMode="auto">
          <a:xfrm>
            <a:off x="1922463" y="1770063"/>
            <a:ext cx="146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100" b="1"/>
              <a:t>P</a:t>
            </a:r>
          </a:p>
        </p:txBody>
      </p:sp>
      <p:sp>
        <p:nvSpPr>
          <p:cNvPr id="62483" name="Text Box 22"/>
          <p:cNvSpPr txBox="1">
            <a:spLocks noChangeArrowheads="1"/>
          </p:cNvSpPr>
          <p:nvPr/>
        </p:nvSpPr>
        <p:spPr bwMode="auto">
          <a:xfrm>
            <a:off x="1922463" y="1951038"/>
            <a:ext cx="146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100" b="1"/>
              <a:t>P</a:t>
            </a:r>
          </a:p>
        </p:txBody>
      </p:sp>
      <p:sp>
        <p:nvSpPr>
          <p:cNvPr id="62484" name="Text Box 23"/>
          <p:cNvSpPr txBox="1">
            <a:spLocks noChangeArrowheads="1"/>
          </p:cNvSpPr>
          <p:nvPr/>
        </p:nvSpPr>
        <p:spPr bwMode="auto">
          <a:xfrm>
            <a:off x="1922463" y="2132013"/>
            <a:ext cx="146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100" b="1"/>
              <a:t>P</a:t>
            </a:r>
          </a:p>
        </p:txBody>
      </p:sp>
      <p:sp>
        <p:nvSpPr>
          <p:cNvPr id="62485" name="Text Box 24"/>
          <p:cNvSpPr txBox="1">
            <a:spLocks noChangeArrowheads="1"/>
          </p:cNvSpPr>
          <p:nvPr/>
        </p:nvSpPr>
        <p:spPr bwMode="auto">
          <a:xfrm>
            <a:off x="2673350" y="1979613"/>
            <a:ext cx="146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100" b="1"/>
              <a:t>P</a:t>
            </a:r>
          </a:p>
        </p:txBody>
      </p:sp>
      <p:sp>
        <p:nvSpPr>
          <p:cNvPr id="62486" name="Text Box 25"/>
          <p:cNvSpPr txBox="1">
            <a:spLocks noChangeArrowheads="1"/>
          </p:cNvSpPr>
          <p:nvPr/>
        </p:nvSpPr>
        <p:spPr bwMode="auto">
          <a:xfrm>
            <a:off x="2668588" y="2154238"/>
            <a:ext cx="146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100" b="1"/>
              <a:t>P</a:t>
            </a:r>
          </a:p>
        </p:txBody>
      </p:sp>
      <p:sp>
        <p:nvSpPr>
          <p:cNvPr id="62487" name="Text Box 26"/>
          <p:cNvSpPr txBox="1">
            <a:spLocks noChangeArrowheads="1"/>
          </p:cNvSpPr>
          <p:nvPr/>
        </p:nvSpPr>
        <p:spPr bwMode="auto">
          <a:xfrm>
            <a:off x="2668588" y="1793875"/>
            <a:ext cx="1460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100" b="1"/>
              <a:t>P</a:t>
            </a:r>
          </a:p>
        </p:txBody>
      </p:sp>
      <p:sp>
        <p:nvSpPr>
          <p:cNvPr id="62488" name="Line 27"/>
          <p:cNvSpPr>
            <a:spLocks noChangeShapeType="1"/>
          </p:cNvSpPr>
          <p:nvPr/>
        </p:nvSpPr>
        <p:spPr bwMode="auto">
          <a:xfrm flipH="1">
            <a:off x="873125" y="376238"/>
            <a:ext cx="225425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Line 28"/>
          <p:cNvSpPr>
            <a:spLocks noChangeShapeType="1"/>
          </p:cNvSpPr>
          <p:nvPr/>
        </p:nvSpPr>
        <p:spPr bwMode="auto">
          <a:xfrm>
            <a:off x="3668713" y="1238250"/>
            <a:ext cx="93662" cy="284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Line 29"/>
          <p:cNvSpPr>
            <a:spLocks noChangeShapeType="1"/>
          </p:cNvSpPr>
          <p:nvPr/>
        </p:nvSpPr>
        <p:spPr bwMode="auto">
          <a:xfrm flipH="1">
            <a:off x="5815013" y="3497263"/>
            <a:ext cx="241300" cy="147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AutoShape 30"/>
          <p:cNvSpPr>
            <a:spLocks/>
          </p:cNvSpPr>
          <p:nvPr/>
        </p:nvSpPr>
        <p:spPr bwMode="auto">
          <a:xfrm rot="18682680" flipV="1">
            <a:off x="4363244" y="1953419"/>
            <a:ext cx="133350" cy="1341438"/>
          </a:xfrm>
          <a:prstGeom prst="leftBrace">
            <a:avLst>
              <a:gd name="adj1" fmla="val 8382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92" name="Group 31"/>
          <p:cNvGrpSpPr>
            <a:grpSpLocks/>
          </p:cNvGrpSpPr>
          <p:nvPr/>
        </p:nvGrpSpPr>
        <p:grpSpPr bwMode="auto">
          <a:xfrm>
            <a:off x="793750" y="2630488"/>
            <a:ext cx="320675" cy="327025"/>
            <a:chOff x="1742" y="317"/>
            <a:chExt cx="114" cy="115"/>
          </a:xfrm>
        </p:grpSpPr>
        <p:sp>
          <p:nvSpPr>
            <p:cNvPr id="62506" name="Oval 32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7" name="Text Box 33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2493" name="Group 34"/>
          <p:cNvGrpSpPr>
            <a:grpSpLocks/>
          </p:cNvGrpSpPr>
          <p:nvPr/>
        </p:nvGrpSpPr>
        <p:grpSpPr bwMode="auto">
          <a:xfrm>
            <a:off x="2843213" y="979488"/>
            <a:ext cx="320675" cy="327025"/>
            <a:chOff x="1742" y="317"/>
            <a:chExt cx="114" cy="115"/>
          </a:xfrm>
        </p:grpSpPr>
        <p:sp>
          <p:nvSpPr>
            <p:cNvPr id="62504" name="Oval 35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5" name="Text Box 36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62494" name="Group 37"/>
          <p:cNvGrpSpPr>
            <a:grpSpLocks/>
          </p:cNvGrpSpPr>
          <p:nvPr/>
        </p:nvGrpSpPr>
        <p:grpSpPr bwMode="auto">
          <a:xfrm>
            <a:off x="2289175" y="2540000"/>
            <a:ext cx="320675" cy="327025"/>
            <a:chOff x="1742" y="317"/>
            <a:chExt cx="114" cy="115"/>
          </a:xfrm>
        </p:grpSpPr>
        <p:sp>
          <p:nvSpPr>
            <p:cNvPr id="62502" name="Oval 38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3" name="Text Box 39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2495" name="Group 40"/>
          <p:cNvGrpSpPr>
            <a:grpSpLocks/>
          </p:cNvGrpSpPr>
          <p:nvPr/>
        </p:nvGrpSpPr>
        <p:grpSpPr bwMode="auto">
          <a:xfrm>
            <a:off x="3954463" y="3492500"/>
            <a:ext cx="320675" cy="327025"/>
            <a:chOff x="1742" y="317"/>
            <a:chExt cx="114" cy="115"/>
          </a:xfrm>
        </p:grpSpPr>
        <p:sp>
          <p:nvSpPr>
            <p:cNvPr id="62500" name="Oval 41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1" name="Text Box 42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62496" name="Text Box 43"/>
          <p:cNvSpPr txBox="1">
            <a:spLocks noChangeArrowheads="1"/>
          </p:cNvSpPr>
          <p:nvPr/>
        </p:nvSpPr>
        <p:spPr bwMode="auto">
          <a:xfrm>
            <a:off x="3638550" y="1597025"/>
            <a:ext cx="339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300" b="1"/>
              <a:t>Ras</a:t>
            </a:r>
          </a:p>
        </p:txBody>
      </p:sp>
      <p:sp>
        <p:nvSpPr>
          <p:cNvPr id="62497" name="Text Box 44"/>
          <p:cNvSpPr txBox="1">
            <a:spLocks noChangeArrowheads="1"/>
          </p:cNvSpPr>
          <p:nvPr/>
        </p:nvSpPr>
        <p:spPr bwMode="auto">
          <a:xfrm>
            <a:off x="3471863" y="1924050"/>
            <a:ext cx="339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100" b="1"/>
              <a:t>GTP</a:t>
            </a:r>
          </a:p>
        </p:txBody>
      </p:sp>
      <p:sp>
        <p:nvSpPr>
          <p:cNvPr id="62498" name="Line 45"/>
          <p:cNvSpPr>
            <a:spLocks noChangeShapeType="1"/>
          </p:cNvSpPr>
          <p:nvPr/>
        </p:nvSpPr>
        <p:spPr bwMode="auto">
          <a:xfrm>
            <a:off x="1322388" y="2447925"/>
            <a:ext cx="0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18.24a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18.6a</a:t>
            </a:r>
          </a:p>
        </p:txBody>
      </p:sp>
      <p:pic>
        <p:nvPicPr>
          <p:cNvPr id="9219" name="Picture 3" descr="18_06aEukGenExpRegula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600" y="136525"/>
            <a:ext cx="53832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05100" y="165100"/>
            <a:ext cx="7572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Signal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511800" y="817563"/>
            <a:ext cx="1047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NUCLEUS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762500" y="1081088"/>
            <a:ext cx="107632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Chromatin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078288" y="1457325"/>
            <a:ext cx="25336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Chromatin modification:</a:t>
            </a:r>
            <a:br>
              <a:rPr lang="en-US" sz="1600" b="1"/>
            </a:br>
            <a:r>
              <a:rPr lang="en-US" sz="1600" b="1"/>
              <a:t>DNA unpacking involving</a:t>
            </a:r>
            <a:br>
              <a:rPr lang="en-US" sz="1600" b="1"/>
            </a:br>
            <a:r>
              <a:rPr lang="en-US" sz="1600" b="1"/>
              <a:t>histone acetylation and</a:t>
            </a:r>
            <a:br>
              <a:rPr lang="en-US" sz="1600" b="1"/>
            </a:br>
            <a:r>
              <a:rPr lang="en-US" sz="1600" b="1"/>
              <a:t>DNA demethylation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774950" y="2281238"/>
            <a:ext cx="4841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DNA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22675" y="2935288"/>
            <a:ext cx="5635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Gene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045075" y="2474913"/>
            <a:ext cx="17002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Gene available</a:t>
            </a:r>
            <a:br>
              <a:rPr lang="en-US" sz="1600" b="1"/>
            </a:br>
            <a:r>
              <a:rPr lang="en-US" sz="1600" b="1"/>
              <a:t>for transcription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76563" y="3656013"/>
            <a:ext cx="4841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RNA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262438" y="3651250"/>
            <a:ext cx="4841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Exon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833938" y="3911600"/>
            <a:ext cx="18208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Primary transcript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440238" y="3286125"/>
            <a:ext cx="13636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Transcription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022725" y="4233863"/>
            <a:ext cx="635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Intron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298950" y="4549775"/>
            <a:ext cx="16224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RNA processing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582863" y="5227638"/>
            <a:ext cx="481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Cap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673600" y="4895850"/>
            <a:ext cx="3762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Tail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4562475" y="5160963"/>
            <a:ext cx="1711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mRNA in nucleus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087813" y="5610225"/>
            <a:ext cx="23209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Transport to cytoplasm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573713" y="6116638"/>
            <a:ext cx="1468437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600" b="1"/>
              <a:t>CYTOPLASM</a:t>
            </a:r>
          </a:p>
        </p:txBody>
      </p:sp>
      <p:sp>
        <p:nvSpPr>
          <p:cNvPr id="9238" name="AutoShape 22"/>
          <p:cNvSpPr>
            <a:spLocks/>
          </p:cNvSpPr>
          <p:nvPr/>
        </p:nvSpPr>
        <p:spPr bwMode="auto">
          <a:xfrm rot="5400000">
            <a:off x="3792537" y="2079626"/>
            <a:ext cx="187325" cy="1625600"/>
          </a:xfrm>
          <a:prstGeom prst="rightBrace">
            <a:avLst>
              <a:gd name="adj1" fmla="val 7231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4298950" y="3956050"/>
            <a:ext cx="0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4497388" y="3862388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V="1">
            <a:off x="3003550" y="5316538"/>
            <a:ext cx="2238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H="1">
            <a:off x="4484688" y="5013325"/>
            <a:ext cx="158750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18.24b</a:t>
            </a:r>
          </a:p>
        </p:txBody>
      </p:sp>
      <p:pic>
        <p:nvPicPr>
          <p:cNvPr id="63491" name="Picture 3" descr="18_24bCellCycleReg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88925"/>
            <a:ext cx="8548687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49250" y="6081713"/>
            <a:ext cx="42037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/>
              <a:t>(b) Cell cycle–inhibiting pathway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903538" y="701675"/>
            <a:ext cx="19351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/>
              <a:t>Protein kinases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36575" y="2406650"/>
            <a:ext cx="67468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/>
              <a:t>UV</a:t>
            </a:r>
            <a:br>
              <a:rPr lang="en-US" sz="2100" b="1"/>
            </a:br>
            <a:r>
              <a:rPr lang="en-US" sz="2100" b="1"/>
              <a:t>light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817688" y="3362325"/>
            <a:ext cx="17208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/>
              <a:t>DNA damage</a:t>
            </a:r>
            <a:br>
              <a:rPr lang="en-US" sz="2100" b="1"/>
            </a:br>
            <a:r>
              <a:rPr lang="en-US" sz="2100" b="1"/>
              <a:t>in genome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156075" y="2363788"/>
            <a:ext cx="7810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/>
              <a:t>Active</a:t>
            </a:r>
            <a:br>
              <a:rPr lang="en-US" sz="2100" b="1"/>
            </a:br>
            <a:r>
              <a:rPr lang="en-US" sz="2100" b="1"/>
              <a:t>form</a:t>
            </a:r>
            <a:br>
              <a:rPr lang="en-US" sz="2100" b="1"/>
            </a:br>
            <a:r>
              <a:rPr lang="en-US" sz="2100" b="1"/>
              <a:t>of p53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800475" y="3660775"/>
            <a:ext cx="579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/>
              <a:t>DNA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533775" y="4833938"/>
            <a:ext cx="17065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/>
              <a:t>Protein that</a:t>
            </a:r>
            <a:br>
              <a:rPr lang="en-US" sz="2100" b="1"/>
            </a:br>
            <a:r>
              <a:rPr lang="en-US" sz="2100" b="1"/>
              <a:t>inhibits</a:t>
            </a:r>
            <a:br>
              <a:rPr lang="en-US" sz="2100" b="1"/>
            </a:br>
            <a:r>
              <a:rPr lang="en-US" sz="2100" b="1"/>
              <a:t>the cell cycle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6019800" y="1311275"/>
            <a:ext cx="27320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sz="2000" b="1"/>
              <a:t>Defective or missing</a:t>
            </a:r>
            <a:br>
              <a:rPr lang="en-US" sz="2000" b="1"/>
            </a:br>
            <a:r>
              <a:rPr lang="en-US" sz="2000" b="1"/>
              <a:t>transcription factor,</a:t>
            </a:r>
            <a:br>
              <a:rPr lang="en-US" sz="2000" b="1"/>
            </a:br>
            <a:r>
              <a:rPr lang="en-US" sz="2000" b="1"/>
              <a:t>such as</a:t>
            </a:r>
            <a:br>
              <a:rPr lang="en-US" sz="2000" b="1"/>
            </a:br>
            <a:r>
              <a:rPr lang="en-US" sz="2000" b="1"/>
              <a:t>p53, cannot</a:t>
            </a:r>
            <a:br>
              <a:rPr lang="en-US" sz="2000" b="1"/>
            </a:br>
            <a:r>
              <a:rPr lang="en-US" sz="2000" b="1"/>
              <a:t>activate</a:t>
            </a:r>
            <a:br>
              <a:rPr lang="en-US" sz="2000" b="1"/>
            </a:br>
            <a:r>
              <a:rPr lang="en-US" sz="2000" b="1"/>
              <a:t>transcription.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6842125" y="985838"/>
            <a:ext cx="690563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MUTATION</a:t>
            </a:r>
          </a:p>
        </p:txBody>
      </p:sp>
      <p:sp>
        <p:nvSpPr>
          <p:cNvPr id="63501" name="AutoShape 13"/>
          <p:cNvSpPr>
            <a:spLocks/>
          </p:cNvSpPr>
          <p:nvPr/>
        </p:nvSpPr>
        <p:spPr bwMode="auto">
          <a:xfrm rot="-5400000">
            <a:off x="3725069" y="-215106"/>
            <a:ext cx="244475" cy="2744787"/>
          </a:xfrm>
          <a:prstGeom prst="rightBrace">
            <a:avLst>
              <a:gd name="adj1" fmla="val 9356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02" name="Group 14"/>
          <p:cNvGrpSpPr>
            <a:grpSpLocks/>
          </p:cNvGrpSpPr>
          <p:nvPr/>
        </p:nvGrpSpPr>
        <p:grpSpPr bwMode="auto">
          <a:xfrm>
            <a:off x="2487613" y="633413"/>
            <a:ext cx="346075" cy="379412"/>
            <a:chOff x="1742" y="317"/>
            <a:chExt cx="114" cy="115"/>
          </a:xfrm>
        </p:grpSpPr>
        <p:sp>
          <p:nvSpPr>
            <p:cNvPr id="63511" name="Oval 15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2" name="Text Box 16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21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3503" name="Group 17"/>
          <p:cNvGrpSpPr>
            <a:grpSpLocks/>
          </p:cNvGrpSpPr>
          <p:nvPr/>
        </p:nvGrpSpPr>
        <p:grpSpPr bwMode="auto">
          <a:xfrm>
            <a:off x="1395413" y="3298825"/>
            <a:ext cx="346075" cy="379413"/>
            <a:chOff x="1742" y="317"/>
            <a:chExt cx="114" cy="115"/>
          </a:xfrm>
        </p:grpSpPr>
        <p:sp>
          <p:nvSpPr>
            <p:cNvPr id="63509" name="Oval 18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0" name="Text Box 19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21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3504" name="Group 20"/>
          <p:cNvGrpSpPr>
            <a:grpSpLocks/>
          </p:cNvGrpSpPr>
          <p:nvPr/>
        </p:nvGrpSpPr>
        <p:grpSpPr bwMode="auto">
          <a:xfrm>
            <a:off x="3749675" y="2319338"/>
            <a:ext cx="346075" cy="379412"/>
            <a:chOff x="1742" y="317"/>
            <a:chExt cx="114" cy="115"/>
          </a:xfrm>
        </p:grpSpPr>
        <p:sp>
          <p:nvSpPr>
            <p:cNvPr id="63507" name="Oval 21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8" name="Text Box 22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21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63505" name="Line 23"/>
          <p:cNvSpPr>
            <a:spLocks noChangeShapeType="1"/>
          </p:cNvSpPr>
          <p:nvPr/>
        </p:nvSpPr>
        <p:spPr bwMode="auto">
          <a:xfrm flipH="1">
            <a:off x="2076450" y="2857500"/>
            <a:ext cx="265113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Line 24"/>
          <p:cNvSpPr>
            <a:spLocks noChangeShapeType="1"/>
          </p:cNvSpPr>
          <p:nvPr/>
        </p:nvSpPr>
        <p:spPr bwMode="auto">
          <a:xfrm>
            <a:off x="5026025" y="2500313"/>
            <a:ext cx="450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3981450"/>
          </a:xfrm>
        </p:spPr>
        <p:txBody>
          <a:bodyPr/>
          <a:lstStyle/>
          <a:p>
            <a:pPr eaLnBrk="1" hangingPunct="1"/>
            <a:r>
              <a:rPr lang="en-US" sz="2800" smtClean="0"/>
              <a:t>Suppression of the cell cycle can be important in the case of damage to a cell’s DNA; </a:t>
            </a:r>
            <a:r>
              <a:rPr lang="en-US" sz="2800" i="1" smtClean="0"/>
              <a:t>p53 </a:t>
            </a:r>
            <a:r>
              <a:rPr lang="en-US" sz="2800" smtClean="0"/>
              <a:t>prevents a cell from passing on mutations due to DNA damage</a:t>
            </a:r>
          </a:p>
          <a:p>
            <a:pPr eaLnBrk="1" hangingPunct="1"/>
            <a:r>
              <a:rPr lang="en-US" sz="2800" smtClean="0"/>
              <a:t>Mutations in the </a:t>
            </a:r>
            <a:r>
              <a:rPr lang="en-US" sz="2800" b="1" i="1" smtClean="0"/>
              <a:t>p53 </a:t>
            </a:r>
            <a:r>
              <a:rPr lang="en-US" sz="2800" b="1" smtClean="0"/>
              <a:t>gene </a:t>
            </a:r>
            <a:r>
              <a:rPr lang="en-US" sz="2800" smtClean="0"/>
              <a:t>prevent suppression of the cell cycle</a:t>
            </a: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4517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18.24c</a:t>
            </a:r>
          </a:p>
        </p:txBody>
      </p:sp>
      <p:pic>
        <p:nvPicPr>
          <p:cNvPr id="65539" name="Picture 3" descr="18_24cCellCycleReg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871663"/>
            <a:ext cx="85486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913063" y="1966913"/>
            <a:ext cx="30067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EFFECTS OF MUTATIONS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36550" y="4508500"/>
            <a:ext cx="3079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/>
              <a:t>(c) Effects of mutations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46125" y="2406650"/>
            <a:ext cx="20034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/>
              <a:t>Protein</a:t>
            </a:r>
            <a:br>
              <a:rPr lang="en-US" sz="2100" b="1"/>
            </a:br>
            <a:r>
              <a:rPr lang="en-US" sz="2100" b="1"/>
              <a:t>overexpressed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746125" y="3673475"/>
            <a:ext cx="19224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/>
              <a:t>Cell cycle</a:t>
            </a:r>
            <a:br>
              <a:rPr lang="en-US" sz="2100" b="1"/>
            </a:br>
            <a:r>
              <a:rPr lang="en-US" sz="2100" b="1"/>
              <a:t>overstimulated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690938" y="3675063"/>
            <a:ext cx="1778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/>
              <a:t>Increased cell</a:t>
            </a:r>
            <a:br>
              <a:rPr lang="en-US" sz="2100" b="1"/>
            </a:br>
            <a:r>
              <a:rPr lang="en-US" sz="2100" b="1"/>
              <a:t>division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351588" y="2524125"/>
            <a:ext cx="2044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/>
              <a:t>Protein absent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464300" y="3675063"/>
            <a:ext cx="1778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2100" b="1"/>
              <a:t>Cell cycle not</a:t>
            </a:r>
            <a:br>
              <a:rPr lang="en-US" sz="2100" b="1"/>
            </a:br>
            <a:r>
              <a:rPr lang="en-US" sz="2100" b="1"/>
              <a:t>inhibited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7667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The Multistep Model of Cancer Development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3683000"/>
          </a:xfrm>
        </p:spPr>
        <p:txBody>
          <a:bodyPr/>
          <a:lstStyle/>
          <a:p>
            <a:pPr eaLnBrk="1" hangingPunct="1"/>
            <a:r>
              <a:rPr lang="en-US" sz="2800" smtClean="0"/>
              <a:t>Multiple mutations are generally needed for full-fledged cancer; thus the incidence increases with age</a:t>
            </a:r>
          </a:p>
          <a:p>
            <a:pPr eaLnBrk="1" hangingPunct="1"/>
            <a:r>
              <a:rPr lang="en-US" sz="2800" smtClean="0"/>
              <a:t>At the DNA level, a cancerous cell is usually characterized by at least one active oncogene and the mutation of several tumor-suppressor genes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656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656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18.25</a:t>
            </a:r>
          </a:p>
        </p:txBody>
      </p:sp>
      <p:pic>
        <p:nvPicPr>
          <p:cNvPr id="67587" name="Picture 3" descr="18_25_CancerDevelopmen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614488"/>
            <a:ext cx="8548687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395413" y="1743075"/>
            <a:ext cx="539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Colon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95313" y="4449763"/>
            <a:ext cx="1254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Normal colon</a:t>
            </a:r>
            <a:br>
              <a:rPr lang="en-US" sz="1400" b="1"/>
            </a:br>
            <a:r>
              <a:rPr lang="en-US" sz="1400" b="1"/>
              <a:t>epithelial cells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831975" y="2894013"/>
            <a:ext cx="9906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     Loss</a:t>
            </a:r>
            <a:br>
              <a:rPr lang="en-US" sz="1400" b="1"/>
            </a:br>
            <a:r>
              <a:rPr lang="en-US" sz="1400" b="1"/>
              <a:t>of tumor-</a:t>
            </a:r>
            <a:br>
              <a:rPr lang="en-US" sz="1400" b="1"/>
            </a:br>
            <a:r>
              <a:rPr lang="en-US" sz="1400" b="1"/>
              <a:t>suppressor</a:t>
            </a:r>
            <a:br>
              <a:rPr lang="en-US" sz="1400" b="1"/>
            </a:br>
            <a:r>
              <a:rPr lang="en-US" sz="1400" b="1"/>
              <a:t>gene </a:t>
            </a:r>
            <a:r>
              <a:rPr lang="en-US" sz="1400" b="1" i="1"/>
              <a:t>APC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(or other)</a:t>
            </a:r>
          </a:p>
        </p:txBody>
      </p:sp>
      <p:grpSp>
        <p:nvGrpSpPr>
          <p:cNvPr id="67591" name="Group 7"/>
          <p:cNvGrpSpPr>
            <a:grpSpLocks/>
          </p:cNvGrpSpPr>
          <p:nvPr/>
        </p:nvGrpSpPr>
        <p:grpSpPr bwMode="auto">
          <a:xfrm>
            <a:off x="1811338" y="2855913"/>
            <a:ext cx="220662" cy="236537"/>
            <a:chOff x="1742" y="317"/>
            <a:chExt cx="114" cy="115"/>
          </a:xfrm>
        </p:grpSpPr>
        <p:sp>
          <p:nvSpPr>
            <p:cNvPr id="67614" name="Oval 8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Text Box 9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7592" name="Group 10"/>
          <p:cNvGrpSpPr>
            <a:grpSpLocks/>
          </p:cNvGrpSpPr>
          <p:nvPr/>
        </p:nvGrpSpPr>
        <p:grpSpPr bwMode="auto">
          <a:xfrm>
            <a:off x="4159250" y="3259138"/>
            <a:ext cx="209550" cy="223837"/>
            <a:chOff x="2470" y="778"/>
            <a:chExt cx="132" cy="141"/>
          </a:xfrm>
        </p:grpSpPr>
        <p:sp>
          <p:nvSpPr>
            <p:cNvPr id="67612" name="Oval 11"/>
            <p:cNvSpPr>
              <a:spLocks noChangeArrowheads="1"/>
            </p:cNvSpPr>
            <p:nvPr/>
          </p:nvSpPr>
          <p:spPr bwMode="auto">
            <a:xfrm>
              <a:off x="2470" y="778"/>
              <a:ext cx="132" cy="140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Text Box 12"/>
            <p:cNvSpPr txBox="1">
              <a:spLocks noChangeArrowheads="1"/>
            </p:cNvSpPr>
            <p:nvPr/>
          </p:nvSpPr>
          <p:spPr bwMode="auto">
            <a:xfrm>
              <a:off x="2496" y="788"/>
              <a:ext cx="1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7593" name="Group 13"/>
          <p:cNvGrpSpPr>
            <a:grpSpLocks/>
          </p:cNvGrpSpPr>
          <p:nvPr/>
        </p:nvGrpSpPr>
        <p:grpSpPr bwMode="auto">
          <a:xfrm>
            <a:off x="4178300" y="4086225"/>
            <a:ext cx="220663" cy="236538"/>
            <a:chOff x="2632" y="2574"/>
            <a:chExt cx="139" cy="149"/>
          </a:xfrm>
        </p:grpSpPr>
        <p:sp>
          <p:nvSpPr>
            <p:cNvPr id="67610" name="Oval 14"/>
            <p:cNvSpPr>
              <a:spLocks noChangeArrowheads="1"/>
            </p:cNvSpPr>
            <p:nvPr/>
          </p:nvSpPr>
          <p:spPr bwMode="auto">
            <a:xfrm>
              <a:off x="2632" y="2574"/>
              <a:ext cx="132" cy="140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Text Box 15"/>
            <p:cNvSpPr txBox="1">
              <a:spLocks noChangeArrowheads="1"/>
            </p:cNvSpPr>
            <p:nvPr/>
          </p:nvSpPr>
          <p:spPr bwMode="auto">
            <a:xfrm>
              <a:off x="2666" y="2592"/>
              <a:ext cx="1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67594" name="Group 16"/>
          <p:cNvGrpSpPr>
            <a:grpSpLocks/>
          </p:cNvGrpSpPr>
          <p:nvPr/>
        </p:nvGrpSpPr>
        <p:grpSpPr bwMode="auto">
          <a:xfrm>
            <a:off x="6534150" y="3054350"/>
            <a:ext cx="220663" cy="236538"/>
            <a:chOff x="4116" y="1924"/>
            <a:chExt cx="139" cy="149"/>
          </a:xfrm>
        </p:grpSpPr>
        <p:sp>
          <p:nvSpPr>
            <p:cNvPr id="67608" name="Oval 17"/>
            <p:cNvSpPr>
              <a:spLocks noChangeArrowheads="1"/>
            </p:cNvSpPr>
            <p:nvPr/>
          </p:nvSpPr>
          <p:spPr bwMode="auto">
            <a:xfrm>
              <a:off x="4116" y="1924"/>
              <a:ext cx="132" cy="140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Text Box 18"/>
            <p:cNvSpPr txBox="1">
              <a:spLocks noChangeArrowheads="1"/>
            </p:cNvSpPr>
            <p:nvPr/>
          </p:nvSpPr>
          <p:spPr bwMode="auto">
            <a:xfrm>
              <a:off x="4150" y="1942"/>
              <a:ext cx="1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7595" name="Group 19"/>
          <p:cNvGrpSpPr>
            <a:grpSpLocks/>
          </p:cNvGrpSpPr>
          <p:nvPr/>
        </p:nvGrpSpPr>
        <p:grpSpPr bwMode="auto">
          <a:xfrm>
            <a:off x="6494463" y="4086225"/>
            <a:ext cx="220662" cy="236538"/>
            <a:chOff x="4091" y="2574"/>
            <a:chExt cx="139" cy="149"/>
          </a:xfrm>
        </p:grpSpPr>
        <p:sp>
          <p:nvSpPr>
            <p:cNvPr id="67606" name="Oval 20"/>
            <p:cNvSpPr>
              <a:spLocks noChangeArrowheads="1"/>
            </p:cNvSpPr>
            <p:nvPr/>
          </p:nvSpPr>
          <p:spPr bwMode="auto">
            <a:xfrm>
              <a:off x="4091" y="2574"/>
              <a:ext cx="132" cy="140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Text Box 21"/>
            <p:cNvSpPr txBox="1">
              <a:spLocks noChangeArrowheads="1"/>
            </p:cNvSpPr>
            <p:nvPr/>
          </p:nvSpPr>
          <p:spPr bwMode="auto">
            <a:xfrm>
              <a:off x="4125" y="2592"/>
              <a:ext cx="10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67596" name="Text Box 22"/>
          <p:cNvSpPr txBox="1">
            <a:spLocks noChangeArrowheads="1"/>
          </p:cNvSpPr>
          <p:nvPr/>
        </p:nvSpPr>
        <p:spPr bwMode="auto">
          <a:xfrm>
            <a:off x="1925638" y="4270375"/>
            <a:ext cx="9636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Colon wall</a:t>
            </a:r>
          </a:p>
        </p:txBody>
      </p:sp>
      <p:sp>
        <p:nvSpPr>
          <p:cNvPr id="67597" name="Text Box 23"/>
          <p:cNvSpPr txBox="1">
            <a:spLocks noChangeArrowheads="1"/>
          </p:cNvSpPr>
          <p:nvPr/>
        </p:nvSpPr>
        <p:spPr bwMode="auto">
          <a:xfrm>
            <a:off x="2930525" y="4443413"/>
            <a:ext cx="11493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Small benign</a:t>
            </a:r>
            <a:br>
              <a:rPr lang="en-US" sz="1400" b="1"/>
            </a:br>
            <a:r>
              <a:rPr lang="en-US" sz="1400" b="1"/>
              <a:t>growth</a:t>
            </a:r>
            <a:br>
              <a:rPr lang="en-US" sz="1400" b="1"/>
            </a:br>
            <a:r>
              <a:rPr lang="en-US" sz="1400" b="1"/>
              <a:t>(polyp)</a:t>
            </a:r>
          </a:p>
        </p:txBody>
      </p:sp>
      <p:sp>
        <p:nvSpPr>
          <p:cNvPr id="67598" name="Text Box 24"/>
          <p:cNvSpPr txBox="1">
            <a:spLocks noChangeArrowheads="1"/>
          </p:cNvSpPr>
          <p:nvPr/>
        </p:nvSpPr>
        <p:spPr bwMode="auto">
          <a:xfrm>
            <a:off x="4194175" y="3298825"/>
            <a:ext cx="1149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     Activation</a:t>
            </a:r>
            <a:br>
              <a:rPr lang="en-US" sz="1400" b="1"/>
            </a:br>
            <a:r>
              <a:rPr lang="en-US" sz="1400" b="1"/>
              <a:t>of </a:t>
            </a:r>
            <a:r>
              <a:rPr lang="en-US" sz="1400" b="1" i="1"/>
              <a:t>ras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oncogene</a:t>
            </a:r>
          </a:p>
        </p:txBody>
      </p:sp>
      <p:sp>
        <p:nvSpPr>
          <p:cNvPr id="67599" name="Text Box 25"/>
          <p:cNvSpPr txBox="1">
            <a:spLocks noChangeArrowheads="1"/>
          </p:cNvSpPr>
          <p:nvPr/>
        </p:nvSpPr>
        <p:spPr bwMode="auto">
          <a:xfrm>
            <a:off x="4186238" y="4140200"/>
            <a:ext cx="10445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     Loss</a:t>
            </a:r>
            <a:br>
              <a:rPr lang="en-US" sz="1400" b="1"/>
            </a:br>
            <a:r>
              <a:rPr lang="en-US" sz="1400" b="1"/>
              <a:t>of tumor-</a:t>
            </a:r>
            <a:br>
              <a:rPr lang="en-US" sz="1400" b="1"/>
            </a:br>
            <a:r>
              <a:rPr lang="en-US" sz="1400" b="1"/>
              <a:t>suppressor</a:t>
            </a:r>
            <a:br>
              <a:rPr lang="en-US" sz="1400" b="1"/>
            </a:br>
            <a:r>
              <a:rPr lang="en-US" sz="1400" b="1"/>
              <a:t>gene </a:t>
            </a:r>
            <a:r>
              <a:rPr lang="en-US" sz="1400" b="1" i="1"/>
              <a:t>DCC</a:t>
            </a:r>
            <a:endParaRPr lang="en-US" sz="1400" b="1"/>
          </a:p>
        </p:txBody>
      </p:sp>
      <p:sp>
        <p:nvSpPr>
          <p:cNvPr id="67600" name="Text Box 26"/>
          <p:cNvSpPr txBox="1">
            <a:spLocks noChangeArrowheads="1"/>
          </p:cNvSpPr>
          <p:nvPr/>
        </p:nvSpPr>
        <p:spPr bwMode="auto">
          <a:xfrm>
            <a:off x="6546850" y="3101975"/>
            <a:ext cx="10445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     Loss</a:t>
            </a:r>
            <a:br>
              <a:rPr lang="en-US" sz="1400" b="1"/>
            </a:br>
            <a:r>
              <a:rPr lang="en-US" sz="1400" b="1"/>
              <a:t>of tumor-</a:t>
            </a:r>
            <a:br>
              <a:rPr lang="en-US" sz="1400" b="1"/>
            </a:br>
            <a:r>
              <a:rPr lang="en-US" sz="1400" b="1"/>
              <a:t>suppressor</a:t>
            </a:r>
            <a:br>
              <a:rPr lang="en-US" sz="1400" b="1"/>
            </a:br>
            <a:r>
              <a:rPr lang="en-US" sz="1400" b="1"/>
              <a:t>gene </a:t>
            </a:r>
            <a:r>
              <a:rPr lang="en-US" sz="1400" b="1" i="1"/>
              <a:t>p53</a:t>
            </a:r>
            <a:endParaRPr lang="en-US" sz="1400" b="1"/>
          </a:p>
        </p:txBody>
      </p:sp>
      <p:sp>
        <p:nvSpPr>
          <p:cNvPr id="67601" name="Text Box 27"/>
          <p:cNvSpPr txBox="1">
            <a:spLocks noChangeArrowheads="1"/>
          </p:cNvSpPr>
          <p:nvPr/>
        </p:nvSpPr>
        <p:spPr bwMode="auto">
          <a:xfrm>
            <a:off x="6481763" y="4133850"/>
            <a:ext cx="115093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     Additional</a:t>
            </a:r>
            <a:br>
              <a:rPr lang="en-US" sz="1400" b="1"/>
            </a:br>
            <a:r>
              <a:rPr lang="en-US" sz="1400" b="1"/>
              <a:t>mutations</a:t>
            </a:r>
          </a:p>
        </p:txBody>
      </p:sp>
      <p:sp>
        <p:nvSpPr>
          <p:cNvPr id="67602" name="Text Box 28"/>
          <p:cNvSpPr txBox="1">
            <a:spLocks noChangeArrowheads="1"/>
          </p:cNvSpPr>
          <p:nvPr/>
        </p:nvSpPr>
        <p:spPr bwMode="auto">
          <a:xfrm>
            <a:off x="7645400" y="4451350"/>
            <a:ext cx="10572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Malignant</a:t>
            </a:r>
            <a:br>
              <a:rPr lang="en-US" sz="1400" b="1"/>
            </a:br>
            <a:r>
              <a:rPr lang="en-US" sz="1400" b="1"/>
              <a:t>tumor</a:t>
            </a:r>
            <a:br>
              <a:rPr lang="en-US" sz="1400" b="1"/>
            </a:br>
            <a:r>
              <a:rPr lang="en-US" sz="1400" b="1"/>
              <a:t>(carcinoma)</a:t>
            </a:r>
          </a:p>
        </p:txBody>
      </p:sp>
      <p:sp>
        <p:nvSpPr>
          <p:cNvPr id="67603" name="Line 29"/>
          <p:cNvSpPr>
            <a:spLocks noChangeShapeType="1"/>
          </p:cNvSpPr>
          <p:nvPr/>
        </p:nvSpPr>
        <p:spPr bwMode="auto">
          <a:xfrm flipH="1">
            <a:off x="939800" y="1931988"/>
            <a:ext cx="449263" cy="1084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Line 30"/>
          <p:cNvSpPr>
            <a:spLocks noChangeShapeType="1"/>
          </p:cNvSpPr>
          <p:nvPr/>
        </p:nvSpPr>
        <p:spPr bwMode="auto">
          <a:xfrm>
            <a:off x="1282700" y="4100513"/>
            <a:ext cx="609600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Text Box 31"/>
          <p:cNvSpPr txBox="1">
            <a:spLocks noChangeArrowheads="1"/>
          </p:cNvSpPr>
          <p:nvPr/>
        </p:nvSpPr>
        <p:spPr bwMode="auto">
          <a:xfrm>
            <a:off x="5284788" y="4445000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400" b="1"/>
              <a:t>Larger</a:t>
            </a:r>
            <a:br>
              <a:rPr lang="en-US" sz="1400" b="1"/>
            </a:br>
            <a:r>
              <a:rPr lang="en-US" sz="1400" b="1"/>
              <a:t>benign growth</a:t>
            </a:r>
            <a:br>
              <a:rPr lang="en-US" sz="1400" b="1"/>
            </a:br>
            <a:r>
              <a:rPr lang="en-US" sz="1400" b="1"/>
              <a:t>(adenoma)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18.25a</a:t>
            </a:r>
          </a:p>
        </p:txBody>
      </p:sp>
      <p:pic>
        <p:nvPicPr>
          <p:cNvPr id="68611" name="Picture 32" descr="18_25aCancerDevelopmen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50" y="742950"/>
            <a:ext cx="24511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33"/>
          <p:cNvSpPr txBox="1">
            <a:spLocks noChangeArrowheads="1"/>
          </p:cNvSpPr>
          <p:nvPr/>
        </p:nvSpPr>
        <p:spPr bwMode="auto">
          <a:xfrm>
            <a:off x="5086350" y="989013"/>
            <a:ext cx="704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Colon</a:t>
            </a:r>
          </a:p>
        </p:txBody>
      </p:sp>
      <p:sp>
        <p:nvSpPr>
          <p:cNvPr id="68613" name="Text Box 34"/>
          <p:cNvSpPr txBox="1">
            <a:spLocks noChangeArrowheads="1"/>
          </p:cNvSpPr>
          <p:nvPr/>
        </p:nvSpPr>
        <p:spPr bwMode="auto">
          <a:xfrm>
            <a:off x="3810000" y="5402263"/>
            <a:ext cx="16383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Normal colon</a:t>
            </a:r>
            <a:br>
              <a:rPr lang="en-US" sz="1800" b="1"/>
            </a:br>
            <a:r>
              <a:rPr lang="en-US" sz="1800" b="1"/>
              <a:t>epithelial cells</a:t>
            </a:r>
          </a:p>
        </p:txBody>
      </p:sp>
      <p:sp>
        <p:nvSpPr>
          <p:cNvPr id="68614" name="Text Box 35"/>
          <p:cNvSpPr txBox="1">
            <a:spLocks noChangeArrowheads="1"/>
          </p:cNvSpPr>
          <p:nvPr/>
        </p:nvSpPr>
        <p:spPr bwMode="auto">
          <a:xfrm>
            <a:off x="4564063" y="3944938"/>
            <a:ext cx="1206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Colon wall</a:t>
            </a:r>
          </a:p>
        </p:txBody>
      </p:sp>
      <p:sp>
        <p:nvSpPr>
          <p:cNvPr id="68615" name="Line 36"/>
          <p:cNvSpPr>
            <a:spLocks noChangeShapeType="1"/>
          </p:cNvSpPr>
          <p:nvPr/>
        </p:nvSpPr>
        <p:spPr bwMode="auto">
          <a:xfrm flipH="1">
            <a:off x="4391025" y="1217613"/>
            <a:ext cx="741363" cy="1798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37"/>
          <p:cNvSpPr>
            <a:spLocks noChangeShapeType="1"/>
          </p:cNvSpPr>
          <p:nvPr/>
        </p:nvSpPr>
        <p:spPr bwMode="auto">
          <a:xfrm>
            <a:off x="4921250" y="4206875"/>
            <a:ext cx="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18.25b</a:t>
            </a:r>
          </a:p>
        </p:txBody>
      </p:sp>
      <p:pic>
        <p:nvPicPr>
          <p:cNvPr id="69635" name="Picture 3" descr="18_25bCancerDevelopmen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1588" y="2170113"/>
            <a:ext cx="40608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624388" y="3992563"/>
            <a:ext cx="17049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Small benign</a:t>
            </a:r>
            <a:br>
              <a:rPr lang="en-US" sz="1800" b="1"/>
            </a:br>
            <a:r>
              <a:rPr lang="en-US" sz="1800" b="1"/>
              <a:t>growth (polyp)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638425" y="2259013"/>
            <a:ext cx="19542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     Loss of tumor-</a:t>
            </a:r>
            <a:br>
              <a:rPr lang="en-US" sz="1800" b="1"/>
            </a:br>
            <a:r>
              <a:rPr lang="en-US" sz="1800" b="1"/>
              <a:t>suppressor gene </a:t>
            </a:r>
            <a:br>
              <a:rPr lang="en-US" sz="1800" b="1"/>
            </a:br>
            <a:r>
              <a:rPr lang="en-US" sz="1800" b="1" i="1"/>
              <a:t>APC </a:t>
            </a:r>
            <a:r>
              <a:rPr lang="en-US" sz="1800" b="1"/>
              <a:t>(or other)</a:t>
            </a:r>
          </a:p>
        </p:txBody>
      </p:sp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2578100" y="2208213"/>
            <a:ext cx="288925" cy="293687"/>
            <a:chOff x="1742" y="317"/>
            <a:chExt cx="114" cy="115"/>
          </a:xfrm>
        </p:grpSpPr>
        <p:sp>
          <p:nvSpPr>
            <p:cNvPr id="69639" name="Oval 7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" name="Text Box 8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18.25c</a:t>
            </a:r>
          </a:p>
        </p:txBody>
      </p:sp>
      <p:pic>
        <p:nvPicPr>
          <p:cNvPr id="70659" name="Picture 3" descr="18_25cCancerDevelopmen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688" y="2190750"/>
            <a:ext cx="423703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541588" y="2266950"/>
            <a:ext cx="17875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     Activation of </a:t>
            </a:r>
            <a:br>
              <a:rPr lang="en-US" sz="1800" b="1"/>
            </a:br>
            <a:r>
              <a:rPr lang="en-US" sz="1800" b="1" i="1"/>
              <a:t>ras </a:t>
            </a:r>
            <a:r>
              <a:rPr lang="en-US" sz="1800" b="1"/>
              <a:t>oncogene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530475" y="3346450"/>
            <a:ext cx="204946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     Loss of </a:t>
            </a:r>
            <a:br>
              <a:rPr lang="en-US" sz="1800" b="1"/>
            </a:br>
            <a:r>
              <a:rPr lang="en-US" sz="1800" b="1"/>
              <a:t>tumor-suppressor</a:t>
            </a:r>
            <a:br>
              <a:rPr lang="en-US" sz="1800" b="1"/>
            </a:br>
            <a:r>
              <a:rPr lang="en-US" sz="1800" b="1"/>
              <a:t>gene </a:t>
            </a:r>
            <a:r>
              <a:rPr lang="en-US" sz="1800" b="1" i="1"/>
              <a:t>DCC</a:t>
            </a:r>
            <a:endParaRPr lang="en-US" sz="1800" b="1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676775" y="3968750"/>
            <a:ext cx="20494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Larger benign </a:t>
            </a:r>
            <a:br>
              <a:rPr lang="en-US" sz="1800" b="1"/>
            </a:br>
            <a:r>
              <a:rPr lang="en-US" sz="1800" b="1"/>
              <a:t>growth (adenoma)</a:t>
            </a:r>
          </a:p>
        </p:txBody>
      </p:sp>
      <p:grpSp>
        <p:nvGrpSpPr>
          <p:cNvPr id="70663" name="Group 7"/>
          <p:cNvGrpSpPr>
            <a:grpSpLocks/>
          </p:cNvGrpSpPr>
          <p:nvPr/>
        </p:nvGrpSpPr>
        <p:grpSpPr bwMode="auto">
          <a:xfrm>
            <a:off x="2484438" y="2220913"/>
            <a:ext cx="288925" cy="280987"/>
            <a:chOff x="1565" y="1399"/>
            <a:chExt cx="182" cy="177"/>
          </a:xfrm>
        </p:grpSpPr>
        <p:sp>
          <p:nvSpPr>
            <p:cNvPr id="70667" name="Oval 8"/>
            <p:cNvSpPr>
              <a:spLocks noChangeArrowheads="1"/>
            </p:cNvSpPr>
            <p:nvPr/>
          </p:nvSpPr>
          <p:spPr bwMode="auto">
            <a:xfrm>
              <a:off x="1565" y="1399"/>
              <a:ext cx="172" cy="17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8" name="Text Box 9"/>
            <p:cNvSpPr txBox="1">
              <a:spLocks noChangeArrowheads="1"/>
            </p:cNvSpPr>
            <p:nvPr/>
          </p:nvSpPr>
          <p:spPr bwMode="auto">
            <a:xfrm>
              <a:off x="1610" y="1414"/>
              <a:ext cx="13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0664" name="Group 10"/>
          <p:cNvGrpSpPr>
            <a:grpSpLocks/>
          </p:cNvGrpSpPr>
          <p:nvPr/>
        </p:nvGrpSpPr>
        <p:grpSpPr bwMode="auto">
          <a:xfrm>
            <a:off x="2505075" y="3311525"/>
            <a:ext cx="288925" cy="276225"/>
            <a:chOff x="1578" y="2086"/>
            <a:chExt cx="182" cy="174"/>
          </a:xfrm>
        </p:grpSpPr>
        <p:sp>
          <p:nvSpPr>
            <p:cNvPr id="70665" name="Oval 11"/>
            <p:cNvSpPr>
              <a:spLocks noChangeArrowheads="1"/>
            </p:cNvSpPr>
            <p:nvPr/>
          </p:nvSpPr>
          <p:spPr bwMode="auto">
            <a:xfrm>
              <a:off x="1578" y="2086"/>
              <a:ext cx="172" cy="17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6" name="Text Box 12"/>
            <p:cNvSpPr txBox="1">
              <a:spLocks noChangeArrowheads="1"/>
            </p:cNvSpPr>
            <p:nvPr/>
          </p:nvSpPr>
          <p:spPr bwMode="auto">
            <a:xfrm>
              <a:off x="1623" y="2093"/>
              <a:ext cx="13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18.25d</a:t>
            </a:r>
          </a:p>
        </p:txBody>
      </p:sp>
      <p:pic>
        <p:nvPicPr>
          <p:cNvPr id="71683" name="Picture 13" descr="18_25dCancerDevelopmen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1425" y="2181225"/>
            <a:ext cx="412115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14"/>
          <p:cNvSpPr txBox="1">
            <a:spLocks noChangeArrowheads="1"/>
          </p:cNvSpPr>
          <p:nvPr/>
        </p:nvSpPr>
        <p:spPr bwMode="auto">
          <a:xfrm>
            <a:off x="2578100" y="2281238"/>
            <a:ext cx="19796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     Loss of </a:t>
            </a:r>
            <a:br>
              <a:rPr lang="en-US" sz="1800" b="1"/>
            </a:br>
            <a:r>
              <a:rPr lang="en-US" sz="1800" b="1"/>
              <a:t>tumor-suppressor</a:t>
            </a:r>
            <a:br>
              <a:rPr lang="en-US" sz="1800" b="1"/>
            </a:br>
            <a:r>
              <a:rPr lang="en-US" sz="1800" b="1"/>
              <a:t>gene </a:t>
            </a:r>
            <a:r>
              <a:rPr lang="en-US" sz="1800" b="1" i="1"/>
              <a:t>p53</a:t>
            </a:r>
            <a:endParaRPr lang="en-US" sz="1800" b="1"/>
          </a:p>
        </p:txBody>
      </p:sp>
      <p:sp>
        <p:nvSpPr>
          <p:cNvPr id="71685" name="Text Box 15"/>
          <p:cNvSpPr txBox="1">
            <a:spLocks noChangeArrowheads="1"/>
          </p:cNvSpPr>
          <p:nvPr/>
        </p:nvSpPr>
        <p:spPr bwMode="auto">
          <a:xfrm>
            <a:off x="2646363" y="3365500"/>
            <a:ext cx="143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     Additional</a:t>
            </a:r>
            <a:br>
              <a:rPr lang="en-US" sz="1800" b="1"/>
            </a:br>
            <a:r>
              <a:rPr lang="en-US" sz="1800" b="1"/>
              <a:t>mutations</a:t>
            </a:r>
          </a:p>
        </p:txBody>
      </p:sp>
      <p:sp>
        <p:nvSpPr>
          <p:cNvPr id="71686" name="Text Box 16"/>
          <p:cNvSpPr txBox="1">
            <a:spLocks noChangeArrowheads="1"/>
          </p:cNvSpPr>
          <p:nvPr/>
        </p:nvSpPr>
        <p:spPr bwMode="auto">
          <a:xfrm>
            <a:off x="4695825" y="3976688"/>
            <a:ext cx="18494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Malignant tumor</a:t>
            </a:r>
            <a:br>
              <a:rPr lang="en-US" sz="1800" b="1"/>
            </a:br>
            <a:r>
              <a:rPr lang="en-US" sz="1800" b="1"/>
              <a:t>(carcinoma)</a:t>
            </a:r>
          </a:p>
        </p:txBody>
      </p:sp>
      <p:grpSp>
        <p:nvGrpSpPr>
          <p:cNvPr id="71687" name="Group 17"/>
          <p:cNvGrpSpPr>
            <a:grpSpLocks/>
          </p:cNvGrpSpPr>
          <p:nvPr/>
        </p:nvGrpSpPr>
        <p:grpSpPr bwMode="auto">
          <a:xfrm>
            <a:off x="2560638" y="2233613"/>
            <a:ext cx="288925" cy="280987"/>
            <a:chOff x="1565" y="1399"/>
            <a:chExt cx="182" cy="177"/>
          </a:xfrm>
        </p:grpSpPr>
        <p:sp>
          <p:nvSpPr>
            <p:cNvPr id="71691" name="Oval 18"/>
            <p:cNvSpPr>
              <a:spLocks noChangeArrowheads="1"/>
            </p:cNvSpPr>
            <p:nvPr/>
          </p:nvSpPr>
          <p:spPr bwMode="auto">
            <a:xfrm>
              <a:off x="1565" y="1399"/>
              <a:ext cx="172" cy="17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2" name="Text Box 19"/>
            <p:cNvSpPr txBox="1">
              <a:spLocks noChangeArrowheads="1"/>
            </p:cNvSpPr>
            <p:nvPr/>
          </p:nvSpPr>
          <p:spPr bwMode="auto">
            <a:xfrm>
              <a:off x="1610" y="1414"/>
              <a:ext cx="13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71688" name="Group 20"/>
          <p:cNvGrpSpPr>
            <a:grpSpLocks/>
          </p:cNvGrpSpPr>
          <p:nvPr/>
        </p:nvGrpSpPr>
        <p:grpSpPr bwMode="auto">
          <a:xfrm>
            <a:off x="2632075" y="3324225"/>
            <a:ext cx="288925" cy="276225"/>
            <a:chOff x="1578" y="2086"/>
            <a:chExt cx="182" cy="174"/>
          </a:xfrm>
        </p:grpSpPr>
        <p:sp>
          <p:nvSpPr>
            <p:cNvPr id="71689" name="Oval 21"/>
            <p:cNvSpPr>
              <a:spLocks noChangeArrowheads="1"/>
            </p:cNvSpPr>
            <p:nvPr/>
          </p:nvSpPr>
          <p:spPr bwMode="auto">
            <a:xfrm>
              <a:off x="1578" y="2086"/>
              <a:ext cx="172" cy="17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0" name="Text Box 22"/>
            <p:cNvSpPr txBox="1">
              <a:spLocks noChangeArrowheads="1"/>
            </p:cNvSpPr>
            <p:nvPr/>
          </p:nvSpPr>
          <p:spPr bwMode="auto">
            <a:xfrm>
              <a:off x="1623" y="2093"/>
              <a:ext cx="13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571500"/>
            <a:ext cx="8534400" cy="914400"/>
          </a:xfrm>
        </p:spPr>
        <p:txBody>
          <a:bodyPr/>
          <a:lstStyle/>
          <a:p>
            <a:pPr marL="57150" indent="-4763" eaLnBrk="1" hangingPunct="1"/>
            <a:r>
              <a:rPr lang="en-US" smtClean="0"/>
              <a:t>Inherited Predisposition and Other Factors Contributing to Cancer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534400" cy="4438650"/>
          </a:xfrm>
        </p:spPr>
        <p:txBody>
          <a:bodyPr/>
          <a:lstStyle/>
          <a:p>
            <a:pPr eaLnBrk="1" hangingPunct="1"/>
            <a:r>
              <a:rPr lang="en-US" sz="2800" smtClean="0"/>
              <a:t>Individuals can inherit oncogenes or mutant alleles of tumor-suppressor genes</a:t>
            </a:r>
          </a:p>
          <a:p>
            <a:pPr eaLnBrk="1" hangingPunct="1"/>
            <a:r>
              <a:rPr lang="en-US" sz="2800" smtClean="0"/>
              <a:t>Inherited mutations in the tumor-suppressor gene </a:t>
            </a:r>
            <a:r>
              <a:rPr lang="en-US" sz="2800" i="1" smtClean="0"/>
              <a:t>adenomatous polyposis coli </a:t>
            </a:r>
            <a:r>
              <a:rPr lang="en-US" sz="2800" smtClean="0"/>
              <a:t>are common in individuals with colorectal cancer</a:t>
            </a:r>
          </a:p>
          <a:p>
            <a:pPr eaLnBrk="1" hangingPunct="1"/>
            <a:r>
              <a:rPr lang="en-US" sz="2800" smtClean="0"/>
              <a:t>Mutations in the </a:t>
            </a:r>
            <a:r>
              <a:rPr lang="en-US" sz="2800" i="1" smtClean="0"/>
              <a:t>BRCA1</a:t>
            </a:r>
            <a:r>
              <a:rPr lang="en-US" sz="2800" smtClean="0"/>
              <a:t> or </a:t>
            </a:r>
            <a:r>
              <a:rPr lang="en-US" sz="2800" i="1" smtClean="0"/>
              <a:t>BRCA2</a:t>
            </a:r>
            <a:r>
              <a:rPr lang="en-US" sz="2800" smtClean="0"/>
              <a:t> gene are found in at least half of inherited breast cancers, and tests using DNA sequencing can detect these mutations</a:t>
            </a:r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271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latin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270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18.6b</a:t>
            </a:r>
          </a:p>
        </p:txBody>
      </p:sp>
      <p:pic>
        <p:nvPicPr>
          <p:cNvPr id="10243" name="Picture 3" descr="18_06bEukGenExpRegula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136525"/>
            <a:ext cx="61039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692775" y="266700"/>
            <a:ext cx="14557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CYTOPLASM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46600" y="650875"/>
            <a:ext cx="221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mRNA in cytoplasm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40250" y="1354138"/>
            <a:ext cx="13033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Translation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801813" y="1422400"/>
            <a:ext cx="13858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Degradation</a:t>
            </a:r>
            <a:br>
              <a:rPr lang="en-US" sz="1800" b="1"/>
            </a:br>
            <a:r>
              <a:rPr lang="en-US" sz="1800" b="1"/>
              <a:t>of mRNA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725988" y="2497138"/>
            <a:ext cx="13033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Polypeptide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052888" y="2889250"/>
            <a:ext cx="281463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Protein processing, such</a:t>
            </a:r>
            <a:br>
              <a:rPr lang="en-US" sz="1800" b="1"/>
            </a:br>
            <a:r>
              <a:rPr lang="en-US" sz="1800" b="1"/>
              <a:t>as cleavage and </a:t>
            </a:r>
            <a:br>
              <a:rPr lang="en-US" sz="1800" b="1"/>
            </a:br>
            <a:r>
              <a:rPr lang="en-US" sz="1800" b="1"/>
              <a:t>chemical modification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216400" y="4105275"/>
            <a:ext cx="16240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Active protein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801813" y="4278313"/>
            <a:ext cx="13858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Degradation</a:t>
            </a:r>
            <a:br>
              <a:rPr lang="en-US" sz="1800" b="1"/>
            </a:br>
            <a:r>
              <a:rPr lang="en-US" sz="1800" b="1"/>
              <a:t>of protein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086225" y="4757738"/>
            <a:ext cx="21177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Transport to cellular</a:t>
            </a:r>
            <a:br>
              <a:rPr lang="en-US" sz="1800" b="1"/>
            </a:br>
            <a:r>
              <a:rPr lang="en-US" sz="1800" b="1"/>
              <a:t>destination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278313" y="5541963"/>
            <a:ext cx="26225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sz="1800" b="1"/>
              <a:t>Cellular function (such</a:t>
            </a:r>
            <a:br>
              <a:rPr lang="en-US" sz="1800" b="1"/>
            </a:br>
            <a:r>
              <a:rPr lang="en-US" sz="1800" b="1"/>
              <a:t>as enzymatic activity,</a:t>
            </a:r>
            <a:br>
              <a:rPr lang="en-US" sz="1800" b="1"/>
            </a:br>
            <a:r>
              <a:rPr lang="en-US" sz="1800" b="1"/>
              <a:t>structural support)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Regulation of Chromatin Structure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2768600"/>
          </a:xfrm>
        </p:spPr>
        <p:txBody>
          <a:bodyPr/>
          <a:lstStyle/>
          <a:p>
            <a:pPr eaLnBrk="1" hangingPunct="1"/>
            <a:r>
              <a:rPr lang="en-US" sz="2800" smtClean="0"/>
              <a:t>Genes within highly packed heterochromatin are usually not expressed</a:t>
            </a:r>
          </a:p>
          <a:p>
            <a:pPr eaLnBrk="1" hangingPunct="1"/>
            <a:r>
              <a:rPr lang="en-US" sz="2800" smtClean="0"/>
              <a:t>Chemical modifications to histones and DNA of chromatin influence both chromatin structure and gene expression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Histone Modifications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4895850"/>
          </a:xfrm>
        </p:spPr>
        <p:txBody>
          <a:bodyPr/>
          <a:lstStyle/>
          <a:p>
            <a:pPr eaLnBrk="1" hangingPunct="1"/>
            <a:r>
              <a:rPr lang="en-US" sz="2800" smtClean="0"/>
              <a:t>In </a:t>
            </a:r>
            <a:r>
              <a:rPr lang="en-US" sz="2800" b="1" smtClean="0"/>
              <a:t>histone acetylation</a:t>
            </a:r>
            <a:r>
              <a:rPr lang="en-US" sz="2800" smtClean="0"/>
              <a:t>, acetyl groups are attached to positively charged lysines in histone tails</a:t>
            </a:r>
          </a:p>
          <a:p>
            <a:pPr eaLnBrk="1" hangingPunct="1"/>
            <a:r>
              <a:rPr lang="en-US" sz="2800" smtClean="0"/>
              <a:t>This loosens chromatin structure, thereby promoting the initiation of transcription</a:t>
            </a:r>
          </a:p>
          <a:p>
            <a:pPr eaLnBrk="1" hangingPunct="1"/>
            <a:r>
              <a:rPr lang="en-US" sz="2800" smtClean="0"/>
              <a:t>The addition of methyl groups (methylation) can condense chromatin; the addition of phosphate groups (phosphorylation) next to a methylated amino acid can loosen chromatin</a:t>
            </a:r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2983</Words>
  <Application>Microsoft Office PowerPoint</Application>
  <PresentationFormat>On-screen Show (4:3)</PresentationFormat>
  <Paragraphs>720</Paragraphs>
  <Slides>69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Blank Presentation</vt:lpstr>
      <vt:lpstr>PowerPoint Presentation</vt:lpstr>
      <vt:lpstr>Overview: Conducting the Genetic Orchestra</vt:lpstr>
      <vt:lpstr>Concept 18.2: Eukaryotic gene expression is regulated at many stages</vt:lpstr>
      <vt:lpstr>Differential Gene Expression</vt:lpstr>
      <vt:lpstr>Figure 18.6</vt:lpstr>
      <vt:lpstr>Figure 18.6a</vt:lpstr>
      <vt:lpstr>Figure 18.6b</vt:lpstr>
      <vt:lpstr>Regulation of Chromatin Structure</vt:lpstr>
      <vt:lpstr>Histone Modifications</vt:lpstr>
      <vt:lpstr>Figure 18.7</vt:lpstr>
      <vt:lpstr>PowerPoint Presentation</vt:lpstr>
      <vt:lpstr>DNA Methylation</vt:lpstr>
      <vt:lpstr>Epigenetic Inheritance</vt:lpstr>
      <vt:lpstr>Regulation of Transcription Initiation</vt:lpstr>
      <vt:lpstr>Organization of a Typical Eukaryotic Gene</vt:lpstr>
      <vt:lpstr>Figure 18.8-1</vt:lpstr>
      <vt:lpstr>Figure 18.8-2</vt:lpstr>
      <vt:lpstr>Figure 18.8-3</vt:lpstr>
      <vt:lpstr>The Roles of Transcription Factors</vt:lpstr>
      <vt:lpstr>PowerPoint Presentation</vt:lpstr>
      <vt:lpstr>PowerPoint Presentation</vt:lpstr>
      <vt:lpstr>PowerPoint Presentation</vt:lpstr>
      <vt:lpstr>Figure 18.10-1</vt:lpstr>
      <vt:lpstr>Figure 18.10-2</vt:lpstr>
      <vt:lpstr>Figure 18.10-3</vt:lpstr>
      <vt:lpstr>PowerPoint Presentation</vt:lpstr>
      <vt:lpstr>Figure 18.11</vt:lpstr>
      <vt:lpstr>Figure 18.11a</vt:lpstr>
      <vt:lpstr>Figure 18.11b</vt:lpstr>
      <vt:lpstr>Mechanisms of Post-Transcriptional Regulation</vt:lpstr>
      <vt:lpstr>RNA Processing</vt:lpstr>
      <vt:lpstr>Figure 18.13</vt:lpstr>
      <vt:lpstr>mRNA Degradation</vt:lpstr>
      <vt:lpstr>Initiation of Translation</vt:lpstr>
      <vt:lpstr>Protein Processing and Degradation</vt:lpstr>
      <vt:lpstr>PowerPoint Presentation</vt:lpstr>
      <vt:lpstr>Figure 18.14</vt:lpstr>
      <vt:lpstr>Concept 18.3: Noncoding RNAs play multiple roles in controlling gene expression</vt:lpstr>
      <vt:lpstr>Effects on mRNAs by MicroRNAs and Small Interfering RNAs</vt:lpstr>
      <vt:lpstr>Figure 18.15</vt:lpstr>
      <vt:lpstr>PowerPoint Presentation</vt:lpstr>
      <vt:lpstr>Concept 18.4: A program of differential gene expression leads to the different cell types in a multicellular organism</vt:lpstr>
      <vt:lpstr>A Genetic Program for Embryonic Development</vt:lpstr>
      <vt:lpstr>Figure 18.16</vt:lpstr>
      <vt:lpstr>PowerPoint Presentation</vt:lpstr>
      <vt:lpstr>Cytoplasmic Determinants and Inductive Signals</vt:lpstr>
      <vt:lpstr>Figure 18.17</vt:lpstr>
      <vt:lpstr>Figure 18.17a</vt:lpstr>
      <vt:lpstr>PowerPoint Presentation</vt:lpstr>
      <vt:lpstr>Figure 18.17b</vt:lpstr>
      <vt:lpstr>Concept 18.5: Cancer results from genetic changes that affect cell cycle control</vt:lpstr>
      <vt:lpstr>Types of Genes Associated with Cancer</vt:lpstr>
      <vt:lpstr>PowerPoint Presentation</vt:lpstr>
      <vt:lpstr>Figure 18.23</vt:lpstr>
      <vt:lpstr>PowerPoint Presentation</vt:lpstr>
      <vt:lpstr>Tumor-Suppressor Genes</vt:lpstr>
      <vt:lpstr>Interference with Normal Cell-Signaling Pathways</vt:lpstr>
      <vt:lpstr>Figure 18.24</vt:lpstr>
      <vt:lpstr>Figure 18.24a</vt:lpstr>
      <vt:lpstr>Figure 18.24b</vt:lpstr>
      <vt:lpstr>PowerPoint Presentation</vt:lpstr>
      <vt:lpstr>Figure 18.24c</vt:lpstr>
      <vt:lpstr>The Multistep Model of Cancer Development</vt:lpstr>
      <vt:lpstr>Figure 18.25</vt:lpstr>
      <vt:lpstr>Figure 18.25a</vt:lpstr>
      <vt:lpstr>Figure 18.25b</vt:lpstr>
      <vt:lpstr>Figure 18.25c</vt:lpstr>
      <vt:lpstr>Figure 18.25d</vt:lpstr>
      <vt:lpstr>Inherited Predisposition and Other Factors Contributing to Cancer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LAMAQADI</cp:lastModifiedBy>
  <cp:revision>91</cp:revision>
  <dcterms:created xsi:type="dcterms:W3CDTF">2010-08-06T18:35:02Z</dcterms:created>
  <dcterms:modified xsi:type="dcterms:W3CDTF">2021-03-19T18:10:20Z</dcterms:modified>
</cp:coreProperties>
</file>