
<file path=[Content_Types].xml><?xml version="1.0" encoding="utf-8"?>
<Types xmlns="http://schemas.openxmlformats.org/package/2006/content-types">
  <Default Extension="png" ContentType="image/png"/>
  <Default Extension="bin" ContentType="application/vnd.ms-office.activeX"/>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ctiveX/activeX1.xml" ContentType="application/vnd.ms-office.activeX+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ctiveX/activeX2.xml" ContentType="application/vnd.ms-office.activeX+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activeX/activeX3.xml" ContentType="application/vnd.ms-office.activeX+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29"/>
  </p:notesMasterIdLst>
  <p:sldIdLst>
    <p:sldId id="256" r:id="rId2"/>
    <p:sldId id="261" r:id="rId3"/>
    <p:sldId id="262" r:id="rId4"/>
    <p:sldId id="374" r:id="rId5"/>
    <p:sldId id="264" r:id="rId6"/>
    <p:sldId id="265" r:id="rId7"/>
    <p:sldId id="266" r:id="rId8"/>
    <p:sldId id="392" r:id="rId9"/>
    <p:sldId id="409" r:id="rId10"/>
    <p:sldId id="410" r:id="rId11"/>
    <p:sldId id="270" r:id="rId12"/>
    <p:sldId id="439" r:id="rId13"/>
    <p:sldId id="271" r:id="rId14"/>
    <p:sldId id="393" r:id="rId15"/>
    <p:sldId id="411" r:id="rId16"/>
    <p:sldId id="412" r:id="rId17"/>
    <p:sldId id="275" r:id="rId18"/>
    <p:sldId id="276" r:id="rId19"/>
    <p:sldId id="440" r:id="rId20"/>
    <p:sldId id="277" r:id="rId21"/>
    <p:sldId id="394" r:id="rId22"/>
    <p:sldId id="413" r:id="rId23"/>
    <p:sldId id="414" r:id="rId24"/>
    <p:sldId id="415" r:id="rId25"/>
    <p:sldId id="416" r:id="rId26"/>
    <p:sldId id="282" r:id="rId27"/>
    <p:sldId id="395" r:id="rId28"/>
    <p:sldId id="417" r:id="rId29"/>
    <p:sldId id="285" r:id="rId30"/>
    <p:sldId id="287" r:id="rId31"/>
    <p:sldId id="397" r:id="rId32"/>
    <p:sldId id="418" r:id="rId33"/>
    <p:sldId id="419" r:id="rId34"/>
    <p:sldId id="420" r:id="rId35"/>
    <p:sldId id="421" r:id="rId36"/>
    <p:sldId id="293" r:id="rId37"/>
    <p:sldId id="294" r:id="rId38"/>
    <p:sldId id="295" r:id="rId39"/>
    <p:sldId id="398" r:id="rId40"/>
    <p:sldId id="297" r:id="rId41"/>
    <p:sldId id="298" r:id="rId42"/>
    <p:sldId id="299" r:id="rId43"/>
    <p:sldId id="300" r:id="rId44"/>
    <p:sldId id="301" r:id="rId45"/>
    <p:sldId id="371" r:id="rId46"/>
    <p:sldId id="399" r:id="rId47"/>
    <p:sldId id="422" r:id="rId48"/>
    <p:sldId id="423" r:id="rId49"/>
    <p:sldId id="424" r:id="rId50"/>
    <p:sldId id="425" r:id="rId51"/>
    <p:sldId id="307" r:id="rId52"/>
    <p:sldId id="308" r:id="rId53"/>
    <p:sldId id="441" r:id="rId54"/>
    <p:sldId id="400" r:id="rId55"/>
    <p:sldId id="426" r:id="rId56"/>
    <p:sldId id="427" r:id="rId57"/>
    <p:sldId id="312" r:id="rId58"/>
    <p:sldId id="314" r:id="rId59"/>
    <p:sldId id="401" r:id="rId60"/>
    <p:sldId id="428" r:id="rId61"/>
    <p:sldId id="429" r:id="rId62"/>
    <p:sldId id="372" r:id="rId63"/>
    <p:sldId id="402" r:id="rId64"/>
    <p:sldId id="318" r:id="rId65"/>
    <p:sldId id="403" r:id="rId66"/>
    <p:sldId id="430" r:id="rId67"/>
    <p:sldId id="431" r:id="rId68"/>
    <p:sldId id="432" r:id="rId69"/>
    <p:sldId id="322" r:id="rId70"/>
    <p:sldId id="323" r:id="rId71"/>
    <p:sldId id="324" r:id="rId72"/>
    <p:sldId id="325" r:id="rId73"/>
    <p:sldId id="404" r:id="rId74"/>
    <p:sldId id="327" r:id="rId75"/>
    <p:sldId id="405" r:id="rId76"/>
    <p:sldId id="329" r:id="rId77"/>
    <p:sldId id="375" r:id="rId78"/>
    <p:sldId id="433" r:id="rId79"/>
    <p:sldId id="331" r:id="rId80"/>
    <p:sldId id="332" r:id="rId81"/>
    <p:sldId id="373" r:id="rId82"/>
    <p:sldId id="387" r:id="rId83"/>
    <p:sldId id="333" r:id="rId84"/>
    <p:sldId id="334" r:id="rId85"/>
    <p:sldId id="376" r:id="rId86"/>
    <p:sldId id="336" r:id="rId87"/>
    <p:sldId id="381" r:id="rId88"/>
    <p:sldId id="338" r:id="rId89"/>
    <p:sldId id="377" r:id="rId90"/>
    <p:sldId id="434" r:id="rId91"/>
    <p:sldId id="435" r:id="rId92"/>
    <p:sldId id="340" r:id="rId93"/>
    <p:sldId id="378" r:id="rId94"/>
    <p:sldId id="342" r:id="rId95"/>
    <p:sldId id="343" r:id="rId96"/>
    <p:sldId id="379" r:id="rId97"/>
    <p:sldId id="345" r:id="rId98"/>
    <p:sldId id="380" r:id="rId99"/>
    <p:sldId id="346" r:id="rId100"/>
    <p:sldId id="347" r:id="rId101"/>
    <p:sldId id="348" r:id="rId102"/>
    <p:sldId id="351" r:id="rId103"/>
    <p:sldId id="386" r:id="rId104"/>
    <p:sldId id="353" r:id="rId105"/>
    <p:sldId id="354" r:id="rId106"/>
    <p:sldId id="355" r:id="rId107"/>
    <p:sldId id="356" r:id="rId108"/>
    <p:sldId id="384" r:id="rId109"/>
    <p:sldId id="436" r:id="rId110"/>
    <p:sldId id="437" r:id="rId111"/>
    <p:sldId id="360" r:id="rId112"/>
    <p:sldId id="361" r:id="rId113"/>
    <p:sldId id="382" r:id="rId114"/>
    <p:sldId id="438" r:id="rId115"/>
    <p:sldId id="363" r:id="rId116"/>
    <p:sldId id="364" r:id="rId117"/>
    <p:sldId id="366" r:id="rId118"/>
    <p:sldId id="383" r:id="rId119"/>
    <p:sldId id="368" r:id="rId120"/>
    <p:sldId id="369" r:id="rId121"/>
    <p:sldId id="370" r:id="rId122"/>
    <p:sldId id="389" r:id="rId123"/>
    <p:sldId id="390" r:id="rId124"/>
    <p:sldId id="391" r:id="rId125"/>
    <p:sldId id="406" r:id="rId126"/>
    <p:sldId id="407" r:id="rId127"/>
    <p:sldId id="408" r:id="rId12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ヒラギノ角ゴ Pro W3"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ヒラギノ角ゴ Pro W3"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ヒラギノ角ゴ Pro W3"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ヒラギノ角ゴ Pro W3"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ヒラギノ角ゴ Pro W3" pitchFamily="84" charset="-128"/>
        <a:cs typeface="+mn-cs"/>
      </a:defRPr>
    </a:lvl5pPr>
    <a:lvl6pPr marL="2286000" algn="l" defTabSz="914400" rtl="0" eaLnBrk="1" latinLnBrk="0" hangingPunct="1">
      <a:defRPr sz="2400" kern="1200">
        <a:solidFill>
          <a:schemeClr val="tx1"/>
        </a:solidFill>
        <a:latin typeface="Arial" charset="0"/>
        <a:ea typeface="ヒラギノ角ゴ Pro W3" pitchFamily="84" charset="-128"/>
        <a:cs typeface="+mn-cs"/>
      </a:defRPr>
    </a:lvl6pPr>
    <a:lvl7pPr marL="2743200" algn="l" defTabSz="914400" rtl="0" eaLnBrk="1" latinLnBrk="0" hangingPunct="1">
      <a:defRPr sz="2400" kern="1200">
        <a:solidFill>
          <a:schemeClr val="tx1"/>
        </a:solidFill>
        <a:latin typeface="Arial" charset="0"/>
        <a:ea typeface="ヒラギノ角ゴ Pro W3" pitchFamily="84" charset="-128"/>
        <a:cs typeface="+mn-cs"/>
      </a:defRPr>
    </a:lvl7pPr>
    <a:lvl8pPr marL="3200400" algn="l" defTabSz="914400" rtl="0" eaLnBrk="1" latinLnBrk="0" hangingPunct="1">
      <a:defRPr sz="2400" kern="1200">
        <a:solidFill>
          <a:schemeClr val="tx1"/>
        </a:solidFill>
        <a:latin typeface="Arial" charset="0"/>
        <a:ea typeface="ヒラギノ角ゴ Pro W3" pitchFamily="84" charset="-128"/>
        <a:cs typeface="+mn-cs"/>
      </a:defRPr>
    </a:lvl8pPr>
    <a:lvl9pPr marL="3657600" algn="l" defTabSz="914400" rtl="0" eaLnBrk="1" latinLnBrk="0" hangingPunct="1">
      <a:defRPr sz="2400" kern="1200">
        <a:solidFill>
          <a:schemeClr val="tx1"/>
        </a:solidFill>
        <a:latin typeface="Arial" charset="0"/>
        <a:ea typeface="ヒラギノ角ゴ Pro W3" pitchFamily="8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887E"/>
    <a:srgbClr val="D1300D"/>
    <a:srgbClr val="B9B9B9"/>
    <a:srgbClr val="AA2B15"/>
    <a:srgbClr val="AEB9B1"/>
    <a:srgbClr val="4F6F92"/>
    <a:srgbClr val="F7F7F7"/>
    <a:srgbClr val="0047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4" autoAdjust="0"/>
    <p:restoredTop sz="94664" autoAdjust="0"/>
  </p:normalViewPr>
  <p:slideViewPr>
    <p:cSldViewPr>
      <p:cViewPr>
        <p:scale>
          <a:sx n="70" d="100"/>
          <a:sy n="70" d="100"/>
        </p:scale>
        <p:origin x="-1374" y="-90"/>
      </p:cViewPr>
      <p:guideLst>
        <p:guide orient="horz" pos="3200"/>
        <p:guide pos="144"/>
        <p:guide pos="2880"/>
        <p:guide pos="100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11" d="100"/>
          <a:sy n="111" d="100"/>
        </p:scale>
        <p:origin x="-3096"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33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xtLst/>
        </p:spPr>
        <p:txBody>
          <a:bodyPr vert="horz" wrap="square" lIns="91440" tIns="45720" rIns="91440" bIns="45720" numCol="1" anchor="b" anchorCtr="0" compatLnSpc="1">
            <a:prstTxWarp prst="textNoShape">
              <a:avLst/>
            </a:prstTxWarp>
          </a:bodyPr>
          <a:lstStyle>
            <a:lvl1pPr algn="r">
              <a:defRPr sz="1200"/>
            </a:lvl1pPr>
          </a:lstStyle>
          <a:p>
            <a:pPr>
              <a:defRPr/>
            </a:pPr>
            <a:fld id="{C735DCB4-868D-4B92-AFCF-08498D4B9F97}" type="slidenum">
              <a:rPr lang="en-US"/>
              <a:pPr>
                <a:defRPr/>
              </a:pPr>
              <a:t>‹#›</a:t>
            </a:fld>
            <a:endParaRPr lang="en-US"/>
          </a:p>
        </p:txBody>
      </p:sp>
    </p:spTree>
    <p:extLst>
      <p:ext uri="{BB962C8B-B14F-4D97-AF65-F5344CB8AC3E}">
        <p14:creationId xmlns:p14="http://schemas.microsoft.com/office/powerpoint/2010/main" val="21028226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84" charset="0"/>
        <a:ea typeface="ヒラギノ角ゴ Pro W3" pitchFamily="84" charset="-128"/>
        <a:cs typeface="+mn-cs"/>
      </a:defRPr>
    </a:lvl1pPr>
    <a:lvl2pPr marL="457200" algn="l" rtl="0" eaLnBrk="0" fontAlgn="base" hangingPunct="0">
      <a:spcBef>
        <a:spcPct val="30000"/>
      </a:spcBef>
      <a:spcAft>
        <a:spcPct val="0"/>
      </a:spcAft>
      <a:defRPr sz="1200" kern="1200">
        <a:solidFill>
          <a:schemeClr val="tx1"/>
        </a:solidFill>
        <a:latin typeface="Times New Roman" pitchFamily="84" charset="0"/>
        <a:ea typeface="ヒラギノ角ゴ Pro W3" pitchFamily="84"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84" charset="0"/>
        <a:ea typeface="ヒラギノ角ゴ Pro W3" pitchFamily="84"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84" charset="0"/>
        <a:ea typeface="ヒラギノ角ゴ Pro W3" pitchFamily="84"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84" charset="0"/>
        <a:ea typeface="ヒラギノ角ゴ Pro W3" pitchFamily="8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miter lim="800000"/>
            <a:headEnd/>
            <a:tailEnd/>
          </a:ln>
        </p:spPr>
        <p:txBody>
          <a:bodyPr/>
          <a:lstStyle/>
          <a:p>
            <a:fld id="{0E17DEC6-5441-42B4-A0B6-2A1AFB459B1D}" type="slidenum">
              <a:rPr lang="en-US" smtClean="0"/>
              <a:pPr/>
              <a:t>1</a:t>
            </a:fld>
            <a:endParaRPr lang="en-US"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miter lim="800000"/>
            <a:headEnd/>
            <a:tailEnd/>
          </a:ln>
        </p:spPr>
        <p:txBody>
          <a:bodyPr/>
          <a:lstStyle/>
          <a:p>
            <a:fld id="{3AB35B10-8053-4C5E-B2A1-75732456F844}" type="slidenum">
              <a:rPr lang="en-US" smtClean="0"/>
              <a:pPr/>
              <a:t>10</a:t>
            </a:fld>
            <a:endParaRPr lang="en-US" smtClean="0"/>
          </a:p>
        </p:txBody>
      </p:sp>
      <p:sp>
        <p:nvSpPr>
          <p:cNvPr id="143363" name="Rectangle 2"/>
          <p:cNvSpPr>
            <a:spLocks noGrp="1" noRot="1" noChangeAspect="1" noChangeArrowheads="1" noTextEdit="1"/>
          </p:cNvSpPr>
          <p:nvPr>
            <p:ph type="sldImg"/>
          </p:nvPr>
        </p:nvSpPr>
        <p:spPr>
          <a:solidFill>
            <a:srgbClr val="FFFFFF"/>
          </a:solidFill>
          <a:ln/>
        </p:spPr>
      </p:sp>
      <p:sp>
        <p:nvSpPr>
          <p:cNvPr id="14336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20.2 A preview of gene cloning and some uses of cloned genes.</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miter lim="800000"/>
            <a:headEnd/>
            <a:tailEnd/>
          </a:ln>
        </p:spPr>
        <p:txBody>
          <a:bodyPr/>
          <a:lstStyle/>
          <a:p>
            <a:fld id="{06407CA3-855D-41CB-8368-D8657FBCAE4F}" type="slidenum">
              <a:rPr lang="en-US" smtClean="0"/>
              <a:pPr/>
              <a:t>100</a:t>
            </a:fld>
            <a:endParaRPr lang="en-US" smtClean="0"/>
          </a:p>
        </p:txBody>
      </p:sp>
      <p:sp>
        <p:nvSpPr>
          <p:cNvPr id="235523" name="Rectangle 2"/>
          <p:cNvSpPr>
            <a:spLocks noGrp="1" noRot="1" noChangeAspect="1" noChangeArrowheads="1" noTextEdit="1"/>
          </p:cNvSpPr>
          <p:nvPr>
            <p:ph type="sldImg"/>
          </p:nvPr>
        </p:nvSpPr>
        <p:spPr>
          <a:solidFill>
            <a:srgbClr val="FFFFFF"/>
          </a:solidFill>
          <a:ln/>
        </p:spPr>
      </p:sp>
      <p:sp>
        <p:nvSpPr>
          <p:cNvPr id="2355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a:ln>
            <a:miter lim="800000"/>
            <a:headEnd/>
            <a:tailEnd/>
          </a:ln>
        </p:spPr>
        <p:txBody>
          <a:bodyPr/>
          <a:lstStyle/>
          <a:p>
            <a:fld id="{D3FAF523-8F72-4DE1-A4EB-81578AFC923D}" type="slidenum">
              <a:rPr lang="en-US" smtClean="0"/>
              <a:pPr/>
              <a:t>101</a:t>
            </a:fld>
            <a:endParaRPr lang="en-US" smtClean="0"/>
          </a:p>
        </p:txBody>
      </p:sp>
      <p:sp>
        <p:nvSpPr>
          <p:cNvPr id="236547" name="Rectangle 2"/>
          <p:cNvSpPr>
            <a:spLocks noGrp="1" noRot="1" noChangeAspect="1" noChangeArrowheads="1" noTextEdit="1"/>
          </p:cNvSpPr>
          <p:nvPr>
            <p:ph type="sldImg"/>
          </p:nvPr>
        </p:nvSpPr>
        <p:spPr>
          <a:solidFill>
            <a:srgbClr val="FFFFFF"/>
          </a:solidFill>
          <a:ln/>
        </p:spPr>
      </p:sp>
      <p:sp>
        <p:nvSpPr>
          <p:cNvPr id="23654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miter lim="800000"/>
            <a:headEnd/>
            <a:tailEnd/>
          </a:ln>
        </p:spPr>
        <p:txBody>
          <a:bodyPr/>
          <a:lstStyle/>
          <a:p>
            <a:fld id="{D6B81CC2-2570-4B1D-912C-B4F26CA784CB}" type="slidenum">
              <a:rPr lang="en-US" smtClean="0"/>
              <a:pPr/>
              <a:t>102</a:t>
            </a:fld>
            <a:endParaRPr lang="en-US" smtClean="0"/>
          </a:p>
        </p:txBody>
      </p:sp>
      <p:sp>
        <p:nvSpPr>
          <p:cNvPr id="237571" name="Rectangle 2"/>
          <p:cNvSpPr>
            <a:spLocks noGrp="1" noRot="1" noChangeAspect="1" noChangeArrowheads="1" noTextEdit="1"/>
          </p:cNvSpPr>
          <p:nvPr>
            <p:ph type="sldImg"/>
          </p:nvPr>
        </p:nvSpPr>
        <p:spPr>
          <a:solidFill>
            <a:srgbClr val="FFFFFF"/>
          </a:solidFill>
          <a:ln/>
        </p:spPr>
      </p:sp>
      <p:sp>
        <p:nvSpPr>
          <p:cNvPr id="23757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miter lim="800000"/>
            <a:headEnd/>
            <a:tailEnd/>
          </a:ln>
        </p:spPr>
        <p:txBody>
          <a:bodyPr/>
          <a:lstStyle/>
          <a:p>
            <a:fld id="{291CA6F0-C078-4EA5-844F-1F1A21F26B77}" type="slidenum">
              <a:rPr lang="en-US" smtClean="0"/>
              <a:pPr/>
              <a:t>103</a:t>
            </a:fld>
            <a:endParaRPr lang="en-US" smtClean="0"/>
          </a:p>
        </p:txBody>
      </p:sp>
      <p:sp>
        <p:nvSpPr>
          <p:cNvPr id="238595" name="Rectangle 2"/>
          <p:cNvSpPr>
            <a:spLocks noGrp="1" noRot="1" noChangeAspect="1" noChangeArrowheads="1" noTextEdit="1"/>
          </p:cNvSpPr>
          <p:nvPr>
            <p:ph type="sldImg"/>
          </p:nvPr>
        </p:nvSpPr>
        <p:spPr>
          <a:solidFill>
            <a:srgbClr val="FFFFFF"/>
          </a:solidFill>
          <a:ln/>
        </p:spPr>
      </p:sp>
      <p:sp>
        <p:nvSpPr>
          <p:cNvPr id="23859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20.23 Gene therapy using a retroviral vector.</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miter lim="800000"/>
            <a:headEnd/>
            <a:tailEnd/>
          </a:ln>
        </p:spPr>
        <p:txBody>
          <a:bodyPr/>
          <a:lstStyle/>
          <a:p>
            <a:fld id="{3C3C7298-269A-4CC4-A306-FA06D39C837C}" type="slidenum">
              <a:rPr lang="en-US" smtClean="0"/>
              <a:pPr/>
              <a:t>104</a:t>
            </a:fld>
            <a:endParaRPr lang="en-US" smtClean="0"/>
          </a:p>
        </p:txBody>
      </p:sp>
      <p:sp>
        <p:nvSpPr>
          <p:cNvPr id="239619" name="Rectangle 2"/>
          <p:cNvSpPr>
            <a:spLocks noGrp="1" noRot="1" noChangeAspect="1" noChangeArrowheads="1" noTextEdit="1"/>
          </p:cNvSpPr>
          <p:nvPr>
            <p:ph type="sldImg"/>
          </p:nvPr>
        </p:nvSpPr>
        <p:spPr>
          <a:solidFill>
            <a:srgbClr val="FFFFFF"/>
          </a:solidFill>
          <a:ln/>
        </p:spPr>
      </p:sp>
      <p:sp>
        <p:nvSpPr>
          <p:cNvPr id="2396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a:ln>
            <a:miter lim="800000"/>
            <a:headEnd/>
            <a:tailEnd/>
          </a:ln>
        </p:spPr>
        <p:txBody>
          <a:bodyPr/>
          <a:lstStyle/>
          <a:p>
            <a:fld id="{2062D0EC-5410-42F1-B6D5-7B3DC3701DC4}" type="slidenum">
              <a:rPr lang="en-US" smtClean="0"/>
              <a:pPr/>
              <a:t>105</a:t>
            </a:fld>
            <a:endParaRPr lang="en-US" smtClean="0"/>
          </a:p>
        </p:txBody>
      </p:sp>
      <p:sp>
        <p:nvSpPr>
          <p:cNvPr id="240643" name="Rectangle 2"/>
          <p:cNvSpPr>
            <a:spLocks noGrp="1" noRot="1" noChangeAspect="1" noChangeArrowheads="1" noTextEdit="1"/>
          </p:cNvSpPr>
          <p:nvPr>
            <p:ph type="sldImg"/>
          </p:nvPr>
        </p:nvSpPr>
        <p:spPr>
          <a:solidFill>
            <a:srgbClr val="FFFFFF"/>
          </a:solidFill>
          <a:ln/>
        </p:spPr>
      </p:sp>
      <p:sp>
        <p:nvSpPr>
          <p:cNvPr id="24064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a:ln>
            <a:miter lim="800000"/>
            <a:headEnd/>
            <a:tailEnd/>
          </a:ln>
        </p:spPr>
        <p:txBody>
          <a:bodyPr/>
          <a:lstStyle/>
          <a:p>
            <a:fld id="{10CA07C4-4243-4FF2-86B0-FC42C6A29064}" type="slidenum">
              <a:rPr lang="en-US" smtClean="0"/>
              <a:pPr/>
              <a:t>106</a:t>
            </a:fld>
            <a:endParaRPr lang="en-US" smtClean="0"/>
          </a:p>
        </p:txBody>
      </p:sp>
      <p:sp>
        <p:nvSpPr>
          <p:cNvPr id="241667" name="Rectangle 2"/>
          <p:cNvSpPr>
            <a:spLocks noGrp="1" noRot="1" noChangeAspect="1" noChangeArrowheads="1" noTextEdit="1"/>
          </p:cNvSpPr>
          <p:nvPr>
            <p:ph type="sldImg"/>
          </p:nvPr>
        </p:nvSpPr>
        <p:spPr>
          <a:solidFill>
            <a:srgbClr val="FFFFFF"/>
          </a:solidFill>
          <a:ln/>
        </p:spPr>
      </p:sp>
      <p:sp>
        <p:nvSpPr>
          <p:cNvPr id="2416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ln>
            <a:miter lim="800000"/>
            <a:headEnd/>
            <a:tailEnd/>
          </a:ln>
        </p:spPr>
        <p:txBody>
          <a:bodyPr/>
          <a:lstStyle/>
          <a:p>
            <a:fld id="{977E815A-DBB9-4C46-A9B9-7545D798251E}" type="slidenum">
              <a:rPr lang="en-US" smtClean="0"/>
              <a:pPr/>
              <a:t>107</a:t>
            </a:fld>
            <a:endParaRPr lang="en-US" smtClean="0"/>
          </a:p>
        </p:txBody>
      </p:sp>
      <p:sp>
        <p:nvSpPr>
          <p:cNvPr id="242691" name="Rectangle 2"/>
          <p:cNvSpPr>
            <a:spLocks noGrp="1" noRot="1" noChangeAspect="1" noChangeArrowheads="1" noTextEdit="1"/>
          </p:cNvSpPr>
          <p:nvPr>
            <p:ph type="sldImg"/>
          </p:nvPr>
        </p:nvSpPr>
        <p:spPr>
          <a:solidFill>
            <a:srgbClr val="FFFFFF"/>
          </a:solidFill>
          <a:ln/>
        </p:spPr>
      </p:sp>
      <p:sp>
        <p:nvSpPr>
          <p:cNvPr id="24269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a:ln>
            <a:miter lim="800000"/>
            <a:headEnd/>
            <a:tailEnd/>
          </a:ln>
        </p:spPr>
        <p:txBody>
          <a:bodyPr/>
          <a:lstStyle/>
          <a:p>
            <a:fld id="{F334F624-4DA0-4F53-B89A-C829B8187992}" type="slidenum">
              <a:rPr lang="en-US" smtClean="0"/>
              <a:pPr/>
              <a:t>108</a:t>
            </a:fld>
            <a:endParaRPr lang="en-US" smtClean="0"/>
          </a:p>
        </p:txBody>
      </p:sp>
      <p:sp>
        <p:nvSpPr>
          <p:cNvPr id="243715" name="Rectangle 2"/>
          <p:cNvSpPr>
            <a:spLocks noGrp="1" noRot="1" noChangeAspect="1" noChangeArrowheads="1" noTextEdit="1"/>
          </p:cNvSpPr>
          <p:nvPr>
            <p:ph type="sldImg"/>
          </p:nvPr>
        </p:nvSpPr>
        <p:spPr>
          <a:solidFill>
            <a:srgbClr val="FFFFFF"/>
          </a:solidFill>
          <a:ln/>
        </p:spPr>
      </p:sp>
      <p:sp>
        <p:nvSpPr>
          <p:cNvPr id="2437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20.24 Goats as “pharm” animals.</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ln>
            <a:miter lim="800000"/>
            <a:headEnd/>
            <a:tailEnd/>
          </a:ln>
        </p:spPr>
        <p:txBody>
          <a:bodyPr/>
          <a:lstStyle/>
          <a:p>
            <a:fld id="{D933E29A-93CC-4EAF-BFAC-F0E1092B9616}" type="slidenum">
              <a:rPr lang="en-US" smtClean="0"/>
              <a:pPr/>
              <a:t>109</a:t>
            </a:fld>
            <a:endParaRPr lang="en-US" smtClean="0"/>
          </a:p>
        </p:txBody>
      </p:sp>
      <p:sp>
        <p:nvSpPr>
          <p:cNvPr id="244739" name="Rectangle 2"/>
          <p:cNvSpPr>
            <a:spLocks noGrp="1" noRot="1" noChangeAspect="1" noChangeArrowheads="1" noTextEdit="1"/>
          </p:cNvSpPr>
          <p:nvPr>
            <p:ph type="sldImg"/>
          </p:nvPr>
        </p:nvSpPr>
        <p:spPr>
          <a:solidFill>
            <a:srgbClr val="FFFFFF"/>
          </a:solidFill>
          <a:ln/>
        </p:spPr>
      </p:sp>
      <p:sp>
        <p:nvSpPr>
          <p:cNvPr id="24474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20.24 Goats as “pharm” animals.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miter lim="800000"/>
            <a:headEnd/>
            <a:tailEnd/>
          </a:ln>
        </p:spPr>
        <p:txBody>
          <a:bodyPr/>
          <a:lstStyle/>
          <a:p>
            <a:fld id="{EFCE9AA5-C5F3-4E61-8E1E-AB0593F699D6}" type="slidenum">
              <a:rPr lang="en-US" smtClean="0"/>
              <a:pPr/>
              <a:t>11</a:t>
            </a:fld>
            <a:endParaRPr lang="en-US" smtClean="0"/>
          </a:p>
        </p:txBody>
      </p:sp>
      <p:sp>
        <p:nvSpPr>
          <p:cNvPr id="144387" name="Rectangle 2"/>
          <p:cNvSpPr>
            <a:spLocks noGrp="1" noRot="1" noChangeAspect="1" noChangeArrowheads="1" noTextEdit="1"/>
          </p:cNvSpPr>
          <p:nvPr>
            <p:ph type="sldImg"/>
          </p:nvPr>
        </p:nvSpPr>
        <p:spPr>
          <a:solidFill>
            <a:srgbClr val="FFFFFF"/>
          </a:solidFill>
          <a:ln/>
        </p:spPr>
      </p:sp>
      <p:sp>
        <p:nvSpPr>
          <p:cNvPr id="1443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miter lim="800000"/>
            <a:headEnd/>
            <a:tailEnd/>
          </a:ln>
        </p:spPr>
        <p:txBody>
          <a:bodyPr/>
          <a:lstStyle/>
          <a:p>
            <a:fld id="{25C54156-BBDE-45D3-861E-FA85392D7EF1}" type="slidenum">
              <a:rPr lang="en-US" smtClean="0"/>
              <a:pPr/>
              <a:t>110</a:t>
            </a:fld>
            <a:endParaRPr lang="en-US" smtClean="0"/>
          </a:p>
        </p:txBody>
      </p:sp>
      <p:sp>
        <p:nvSpPr>
          <p:cNvPr id="245763" name="Rectangle 2"/>
          <p:cNvSpPr>
            <a:spLocks noGrp="1" noRot="1" noChangeAspect="1" noChangeArrowheads="1" noTextEdit="1"/>
          </p:cNvSpPr>
          <p:nvPr>
            <p:ph type="sldImg"/>
          </p:nvPr>
        </p:nvSpPr>
        <p:spPr>
          <a:solidFill>
            <a:srgbClr val="FFFFFF"/>
          </a:solidFill>
          <a:ln/>
        </p:spPr>
      </p:sp>
      <p:sp>
        <p:nvSpPr>
          <p:cNvPr id="24576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20.24 Goats as “pharm” animals.</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a:ln>
            <a:miter lim="800000"/>
            <a:headEnd/>
            <a:tailEnd/>
          </a:ln>
        </p:spPr>
        <p:txBody>
          <a:bodyPr/>
          <a:lstStyle/>
          <a:p>
            <a:fld id="{799FE466-EBC9-4E14-A4E7-1AE7E17B8E7D}" type="slidenum">
              <a:rPr lang="en-US" smtClean="0"/>
              <a:pPr/>
              <a:t>111</a:t>
            </a:fld>
            <a:endParaRPr lang="en-US" smtClean="0"/>
          </a:p>
        </p:txBody>
      </p:sp>
      <p:sp>
        <p:nvSpPr>
          <p:cNvPr id="246787" name="Rectangle 2"/>
          <p:cNvSpPr>
            <a:spLocks noGrp="1" noRot="1" noChangeAspect="1" noChangeArrowheads="1" noTextEdit="1"/>
          </p:cNvSpPr>
          <p:nvPr>
            <p:ph type="sldImg"/>
          </p:nvPr>
        </p:nvSpPr>
        <p:spPr>
          <a:solidFill>
            <a:srgbClr val="FFFFFF"/>
          </a:solidFill>
          <a:ln/>
        </p:spPr>
      </p:sp>
      <p:sp>
        <p:nvSpPr>
          <p:cNvPr id="2467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miter lim="800000"/>
            <a:headEnd/>
            <a:tailEnd/>
          </a:ln>
        </p:spPr>
        <p:txBody>
          <a:bodyPr/>
          <a:lstStyle/>
          <a:p>
            <a:fld id="{4D0451CC-9B1F-4641-826B-801BCB4BCEAF}" type="slidenum">
              <a:rPr lang="en-US" smtClean="0"/>
              <a:pPr/>
              <a:t>112</a:t>
            </a:fld>
            <a:endParaRPr lang="en-US" smtClean="0"/>
          </a:p>
        </p:txBody>
      </p:sp>
      <p:sp>
        <p:nvSpPr>
          <p:cNvPr id="247811" name="Rectangle 2"/>
          <p:cNvSpPr>
            <a:spLocks noGrp="1" noRot="1" noChangeAspect="1" noChangeArrowheads="1" noTextEdit="1"/>
          </p:cNvSpPr>
          <p:nvPr>
            <p:ph type="sldImg"/>
          </p:nvPr>
        </p:nvSpPr>
        <p:spPr>
          <a:solidFill>
            <a:srgbClr val="FFFFFF"/>
          </a:solidFill>
          <a:ln/>
        </p:spPr>
      </p:sp>
      <p:sp>
        <p:nvSpPr>
          <p:cNvPr id="24781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ln>
            <a:miter lim="800000"/>
            <a:headEnd/>
            <a:tailEnd/>
          </a:ln>
        </p:spPr>
        <p:txBody>
          <a:bodyPr/>
          <a:lstStyle/>
          <a:p>
            <a:fld id="{AD1326F9-F6FF-43DC-BA2B-C4BEBC26C8A2}" type="slidenum">
              <a:rPr lang="en-US" smtClean="0"/>
              <a:pPr/>
              <a:t>113</a:t>
            </a:fld>
            <a:endParaRPr lang="en-US" smtClean="0"/>
          </a:p>
        </p:txBody>
      </p:sp>
      <p:sp>
        <p:nvSpPr>
          <p:cNvPr id="248835" name="Rectangle 2"/>
          <p:cNvSpPr>
            <a:spLocks noGrp="1" noRot="1" noChangeAspect="1" noChangeArrowheads="1" noTextEdit="1"/>
          </p:cNvSpPr>
          <p:nvPr>
            <p:ph type="sldImg"/>
          </p:nvPr>
        </p:nvSpPr>
        <p:spPr>
          <a:solidFill>
            <a:srgbClr val="FFFFFF"/>
          </a:solidFill>
          <a:ln/>
        </p:spPr>
      </p:sp>
      <p:sp>
        <p:nvSpPr>
          <p:cNvPr id="24883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20.25 STR analysis used to release an innocent man from prison.</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a:ln>
            <a:miter lim="800000"/>
            <a:headEnd/>
            <a:tailEnd/>
          </a:ln>
        </p:spPr>
        <p:txBody>
          <a:bodyPr/>
          <a:lstStyle/>
          <a:p>
            <a:fld id="{8D8050FD-7B6A-4CD8-825C-9FE33B2DE691}" type="slidenum">
              <a:rPr lang="en-US" smtClean="0"/>
              <a:pPr/>
              <a:t>114</a:t>
            </a:fld>
            <a:endParaRPr lang="en-US" smtClean="0"/>
          </a:p>
        </p:txBody>
      </p:sp>
      <p:sp>
        <p:nvSpPr>
          <p:cNvPr id="249859" name="Rectangle 2"/>
          <p:cNvSpPr>
            <a:spLocks noGrp="1" noRot="1" noChangeAspect="1" noChangeArrowheads="1" noTextEdit="1"/>
          </p:cNvSpPr>
          <p:nvPr>
            <p:ph type="sldImg"/>
          </p:nvPr>
        </p:nvSpPr>
        <p:spPr>
          <a:solidFill>
            <a:srgbClr val="FFFFFF"/>
          </a:solidFill>
          <a:ln/>
        </p:spPr>
      </p:sp>
      <p:sp>
        <p:nvSpPr>
          <p:cNvPr id="24986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20.25 STR analysis used to release an innocent man from prison.</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ln>
            <a:miter lim="800000"/>
            <a:headEnd/>
            <a:tailEnd/>
          </a:ln>
        </p:spPr>
        <p:txBody>
          <a:bodyPr/>
          <a:lstStyle/>
          <a:p>
            <a:fld id="{7F659286-441F-4C53-AE64-2A307C4EB807}" type="slidenum">
              <a:rPr lang="en-US" smtClean="0"/>
              <a:pPr/>
              <a:t>115</a:t>
            </a:fld>
            <a:endParaRPr lang="en-US" smtClean="0"/>
          </a:p>
        </p:txBody>
      </p:sp>
      <p:sp>
        <p:nvSpPr>
          <p:cNvPr id="250883" name="Rectangle 2"/>
          <p:cNvSpPr>
            <a:spLocks noGrp="1" noRot="1" noChangeAspect="1" noChangeArrowheads="1" noTextEdit="1"/>
          </p:cNvSpPr>
          <p:nvPr>
            <p:ph type="sldImg"/>
          </p:nvPr>
        </p:nvSpPr>
        <p:spPr>
          <a:solidFill>
            <a:srgbClr val="FFFFFF"/>
          </a:solidFill>
          <a:ln/>
        </p:spPr>
      </p:sp>
      <p:sp>
        <p:nvSpPr>
          <p:cNvPr id="25088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a:ln>
            <a:miter lim="800000"/>
            <a:headEnd/>
            <a:tailEnd/>
          </a:ln>
        </p:spPr>
        <p:txBody>
          <a:bodyPr/>
          <a:lstStyle/>
          <a:p>
            <a:fld id="{33E4BCD1-1423-4B4A-A458-15F208E4928E}" type="slidenum">
              <a:rPr lang="en-US" smtClean="0"/>
              <a:pPr/>
              <a:t>116</a:t>
            </a:fld>
            <a:endParaRPr lang="en-US" smtClean="0"/>
          </a:p>
        </p:txBody>
      </p:sp>
      <p:sp>
        <p:nvSpPr>
          <p:cNvPr id="251907" name="Rectangle 2"/>
          <p:cNvSpPr>
            <a:spLocks noGrp="1" noRot="1" noChangeAspect="1" noChangeArrowheads="1" noTextEdit="1"/>
          </p:cNvSpPr>
          <p:nvPr>
            <p:ph type="sldImg"/>
          </p:nvPr>
        </p:nvSpPr>
        <p:spPr>
          <a:solidFill>
            <a:srgbClr val="FFFFFF"/>
          </a:solidFill>
          <a:ln/>
        </p:spPr>
      </p:sp>
      <p:sp>
        <p:nvSpPr>
          <p:cNvPr id="25190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a:ln>
            <a:miter lim="800000"/>
            <a:headEnd/>
            <a:tailEnd/>
          </a:ln>
        </p:spPr>
        <p:txBody>
          <a:bodyPr/>
          <a:lstStyle/>
          <a:p>
            <a:fld id="{FE255F90-90A2-4EFF-9303-00898B3BE687}" type="slidenum">
              <a:rPr lang="en-US" smtClean="0"/>
              <a:pPr/>
              <a:t>117</a:t>
            </a:fld>
            <a:endParaRPr lang="en-US" smtClean="0"/>
          </a:p>
        </p:txBody>
      </p:sp>
      <p:sp>
        <p:nvSpPr>
          <p:cNvPr id="252931" name="Rectangle 2"/>
          <p:cNvSpPr>
            <a:spLocks noGrp="1" noRot="1" noChangeAspect="1" noChangeArrowheads="1" noTextEdit="1"/>
          </p:cNvSpPr>
          <p:nvPr>
            <p:ph type="sldImg"/>
          </p:nvPr>
        </p:nvSpPr>
        <p:spPr>
          <a:solidFill>
            <a:srgbClr val="FFFFFF"/>
          </a:solidFill>
          <a:ln/>
        </p:spPr>
      </p:sp>
      <p:sp>
        <p:nvSpPr>
          <p:cNvPr id="25293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a:ln>
            <a:miter lim="800000"/>
            <a:headEnd/>
            <a:tailEnd/>
          </a:ln>
        </p:spPr>
        <p:txBody>
          <a:bodyPr/>
          <a:lstStyle/>
          <a:p>
            <a:fld id="{AD8E1C36-D1C2-4A7A-881B-8747ABDDFD39}" type="slidenum">
              <a:rPr lang="en-US" smtClean="0"/>
              <a:pPr/>
              <a:t>118</a:t>
            </a:fld>
            <a:endParaRPr lang="en-US" smtClean="0"/>
          </a:p>
        </p:txBody>
      </p:sp>
      <p:sp>
        <p:nvSpPr>
          <p:cNvPr id="253955" name="Rectangle 2"/>
          <p:cNvSpPr>
            <a:spLocks noGrp="1" noRot="1" noChangeAspect="1" noChangeArrowheads="1" noTextEdit="1"/>
          </p:cNvSpPr>
          <p:nvPr>
            <p:ph type="sldImg"/>
          </p:nvPr>
        </p:nvSpPr>
        <p:spPr>
          <a:solidFill>
            <a:srgbClr val="FFFFFF"/>
          </a:solidFill>
          <a:ln/>
        </p:spPr>
      </p:sp>
      <p:sp>
        <p:nvSpPr>
          <p:cNvPr id="25395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20.26 Research Method: Using the Ti Plasmid to Produce Transgenic Plants</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a:ln>
            <a:miter lim="800000"/>
            <a:headEnd/>
            <a:tailEnd/>
          </a:ln>
        </p:spPr>
        <p:txBody>
          <a:bodyPr/>
          <a:lstStyle/>
          <a:p>
            <a:fld id="{4D37DF7B-26AB-47A2-A2D4-66EDB9449275}" type="slidenum">
              <a:rPr lang="en-US" smtClean="0"/>
              <a:pPr/>
              <a:t>119</a:t>
            </a:fld>
            <a:endParaRPr lang="en-US" smtClean="0"/>
          </a:p>
        </p:txBody>
      </p:sp>
      <p:sp>
        <p:nvSpPr>
          <p:cNvPr id="254979" name="Rectangle 2"/>
          <p:cNvSpPr>
            <a:spLocks noGrp="1" noRot="1" noChangeAspect="1" noChangeArrowheads="1" noTextEdit="1"/>
          </p:cNvSpPr>
          <p:nvPr>
            <p:ph type="sldImg"/>
          </p:nvPr>
        </p:nvSpPr>
        <p:spPr>
          <a:solidFill>
            <a:srgbClr val="FFFFFF"/>
          </a:solidFill>
          <a:ln/>
        </p:spPr>
      </p:sp>
      <p:sp>
        <p:nvSpPr>
          <p:cNvPr id="2549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miter lim="800000"/>
            <a:headEnd/>
            <a:tailEnd/>
          </a:ln>
        </p:spPr>
        <p:txBody>
          <a:bodyPr/>
          <a:lstStyle/>
          <a:p>
            <a:fld id="{1ACE9EEE-A61A-42BC-9513-5614505906A2}" type="slidenum">
              <a:rPr lang="en-US" smtClean="0"/>
              <a:pPr/>
              <a:t>12</a:t>
            </a:fld>
            <a:endParaRPr lang="en-US" smtClean="0"/>
          </a:p>
        </p:txBody>
      </p:sp>
      <p:sp>
        <p:nvSpPr>
          <p:cNvPr id="145411" name="Rectangle 2"/>
          <p:cNvSpPr>
            <a:spLocks noGrp="1" noRot="1" noChangeAspect="1" noChangeArrowheads="1" noTextEdit="1"/>
          </p:cNvSpPr>
          <p:nvPr>
            <p:ph type="sldImg"/>
          </p:nvPr>
        </p:nvSpPr>
        <p:spPr>
          <a:solidFill>
            <a:srgbClr val="FFFFFF"/>
          </a:solidFill>
          <a:ln/>
        </p:spPr>
      </p:sp>
      <p:sp>
        <p:nvSpPr>
          <p:cNvPr id="14541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miter lim="800000"/>
            <a:headEnd/>
            <a:tailEnd/>
          </a:ln>
        </p:spPr>
        <p:txBody>
          <a:bodyPr/>
          <a:lstStyle/>
          <a:p>
            <a:fld id="{817AEBEA-2E8C-4E0E-A815-FED25425299F}" type="slidenum">
              <a:rPr lang="en-US" smtClean="0"/>
              <a:pPr/>
              <a:t>120</a:t>
            </a:fld>
            <a:endParaRPr lang="en-US" smtClean="0"/>
          </a:p>
        </p:txBody>
      </p:sp>
      <p:sp>
        <p:nvSpPr>
          <p:cNvPr id="256003" name="Rectangle 2"/>
          <p:cNvSpPr>
            <a:spLocks noGrp="1" noRot="1" noChangeAspect="1" noChangeArrowheads="1" noTextEdit="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miter lim="800000"/>
            <a:headEnd/>
            <a:tailEnd/>
          </a:ln>
        </p:spPr>
        <p:txBody>
          <a:bodyPr/>
          <a:lstStyle/>
          <a:p>
            <a:fld id="{D2825468-2DFB-46AA-891F-8C951CE67E7C}" type="slidenum">
              <a:rPr lang="en-US" smtClean="0"/>
              <a:pPr/>
              <a:t>121</a:t>
            </a:fld>
            <a:endParaRPr lang="en-US" smtClean="0"/>
          </a:p>
        </p:txBody>
      </p:sp>
      <p:sp>
        <p:nvSpPr>
          <p:cNvPr id="257027" name="Rectangle 2"/>
          <p:cNvSpPr>
            <a:spLocks noGrp="1" noRot="1" noChangeAspect="1" noChangeArrowheads="1" noTextEdit="1"/>
          </p:cNvSpPr>
          <p:nvPr>
            <p:ph type="sldImg"/>
          </p:nvPr>
        </p:nvSpPr>
        <p:spPr>
          <a:solidFill>
            <a:srgbClr val="FFFFFF"/>
          </a:solidFill>
          <a:ln/>
        </p:spPr>
      </p:sp>
      <p:sp>
        <p:nvSpPr>
          <p:cNvPr id="2570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a:ln>
            <a:miter lim="800000"/>
            <a:headEnd/>
            <a:tailEnd/>
          </a:ln>
        </p:spPr>
        <p:txBody>
          <a:bodyPr/>
          <a:lstStyle/>
          <a:p>
            <a:fld id="{5639897F-F7D9-46EF-A3DC-19353BF37038}" type="slidenum">
              <a:rPr lang="en-US" smtClean="0"/>
              <a:pPr/>
              <a:t>122</a:t>
            </a:fld>
            <a:endParaRPr lang="en-US" smtClean="0"/>
          </a:p>
        </p:txBody>
      </p:sp>
      <p:sp>
        <p:nvSpPr>
          <p:cNvPr id="258051" name="Rectangle 2"/>
          <p:cNvSpPr>
            <a:spLocks noGrp="1" noRot="1" noChangeAspect="1" noChangeArrowheads="1" noTextEdit="1"/>
          </p:cNvSpPr>
          <p:nvPr>
            <p:ph type="sldImg"/>
          </p:nvPr>
        </p:nvSpPr>
        <p:spPr>
          <a:solidFill>
            <a:srgbClr val="FFFFFF"/>
          </a:solidFill>
          <a:ln/>
        </p:spPr>
      </p:sp>
      <p:sp>
        <p:nvSpPr>
          <p:cNvPr id="25805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20.UN03 Summary figure, Concept 20.1 </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a:ln>
            <a:miter lim="800000"/>
            <a:headEnd/>
            <a:tailEnd/>
          </a:ln>
        </p:spPr>
        <p:txBody>
          <a:bodyPr/>
          <a:lstStyle/>
          <a:p>
            <a:fld id="{02580876-222F-477E-BC0E-909B847736B3}" type="slidenum">
              <a:rPr lang="en-US" smtClean="0"/>
              <a:pPr/>
              <a:t>123</a:t>
            </a:fld>
            <a:endParaRPr lang="en-US" smtClean="0"/>
          </a:p>
        </p:txBody>
      </p:sp>
      <p:sp>
        <p:nvSpPr>
          <p:cNvPr id="259075" name="Rectangle 2"/>
          <p:cNvSpPr>
            <a:spLocks noGrp="1" noRot="1" noChangeAspect="1" noChangeArrowheads="1" noTextEdit="1"/>
          </p:cNvSpPr>
          <p:nvPr>
            <p:ph type="sldImg"/>
          </p:nvPr>
        </p:nvSpPr>
        <p:spPr>
          <a:solidFill>
            <a:srgbClr val="FFFFFF"/>
          </a:solidFill>
          <a:ln/>
        </p:spPr>
      </p:sp>
      <p:sp>
        <p:nvSpPr>
          <p:cNvPr id="2590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20.UN04 Summary figure, Concept 20.1 </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a:ln>
            <a:miter lim="800000"/>
            <a:headEnd/>
            <a:tailEnd/>
          </a:ln>
        </p:spPr>
        <p:txBody>
          <a:bodyPr/>
          <a:lstStyle/>
          <a:p>
            <a:fld id="{BFE694F6-537B-48B3-A15A-F07C74BCFBAF}" type="slidenum">
              <a:rPr lang="en-US" smtClean="0"/>
              <a:pPr/>
              <a:t>124</a:t>
            </a:fld>
            <a:endParaRPr lang="en-US" smtClean="0"/>
          </a:p>
        </p:txBody>
      </p:sp>
      <p:sp>
        <p:nvSpPr>
          <p:cNvPr id="260099" name="Rectangle 2"/>
          <p:cNvSpPr>
            <a:spLocks noGrp="1" noRot="1" noChangeAspect="1" noChangeArrowheads="1" noTextEdit="1"/>
          </p:cNvSpPr>
          <p:nvPr>
            <p:ph type="sldImg"/>
          </p:nvPr>
        </p:nvSpPr>
        <p:spPr>
          <a:solidFill>
            <a:srgbClr val="FFFFFF"/>
          </a:solidFill>
          <a:ln/>
        </p:spPr>
      </p:sp>
      <p:sp>
        <p:nvSpPr>
          <p:cNvPr id="26010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20.UN05 Test Your Understanding, question 9 </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a:ln>
            <a:miter lim="800000"/>
            <a:headEnd/>
            <a:tailEnd/>
          </a:ln>
        </p:spPr>
        <p:txBody>
          <a:bodyPr/>
          <a:lstStyle/>
          <a:p>
            <a:fld id="{32999E81-5A68-4F48-9486-196F44FB23C7}" type="slidenum">
              <a:rPr lang="en-US" smtClean="0"/>
              <a:pPr/>
              <a:t>125</a:t>
            </a:fld>
            <a:endParaRPr lang="en-US" smtClean="0"/>
          </a:p>
        </p:txBody>
      </p:sp>
      <p:sp>
        <p:nvSpPr>
          <p:cNvPr id="261123" name="Rectangle 2"/>
          <p:cNvSpPr>
            <a:spLocks noGrp="1" noRot="1" noChangeAspect="1" noChangeArrowheads="1" noTextEdit="1"/>
          </p:cNvSpPr>
          <p:nvPr>
            <p:ph type="sldImg"/>
          </p:nvPr>
        </p:nvSpPr>
        <p:spPr>
          <a:solidFill>
            <a:srgbClr val="FFFFFF"/>
          </a:solidFill>
          <a:ln/>
        </p:spPr>
      </p:sp>
      <p:sp>
        <p:nvSpPr>
          <p:cNvPr id="2611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20.UN06 Appendix A: answer to Figure 20.3 legend question </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miter lim="800000"/>
            <a:headEnd/>
            <a:tailEnd/>
          </a:ln>
        </p:spPr>
        <p:txBody>
          <a:bodyPr/>
          <a:lstStyle/>
          <a:p>
            <a:fld id="{EAC2FB83-1CB2-4DD1-992B-7516A54AD91D}" type="slidenum">
              <a:rPr lang="en-US" smtClean="0"/>
              <a:pPr/>
              <a:t>126</a:t>
            </a:fld>
            <a:endParaRPr lang="en-US" smtClean="0"/>
          </a:p>
        </p:txBody>
      </p:sp>
      <p:sp>
        <p:nvSpPr>
          <p:cNvPr id="262147" name="Rectangle 2"/>
          <p:cNvSpPr>
            <a:spLocks noGrp="1" noRot="1" noChangeAspect="1" noChangeArrowheads="1" noTextEdit="1"/>
          </p:cNvSpPr>
          <p:nvPr>
            <p:ph type="sldImg"/>
          </p:nvPr>
        </p:nvSpPr>
        <p:spPr>
          <a:solidFill>
            <a:srgbClr val="FFFFFF"/>
          </a:solidFill>
          <a:ln/>
        </p:spPr>
      </p:sp>
      <p:sp>
        <p:nvSpPr>
          <p:cNvPr id="26214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20.UN07 Appendix A: answer to Concept Check 20.1, question 2 </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ln>
            <a:miter lim="800000"/>
            <a:headEnd/>
            <a:tailEnd/>
          </a:ln>
        </p:spPr>
        <p:txBody>
          <a:bodyPr/>
          <a:lstStyle/>
          <a:p>
            <a:fld id="{80CEDE38-0BCC-4D19-B870-E57F9DA46DBF}" type="slidenum">
              <a:rPr lang="en-US" smtClean="0"/>
              <a:pPr/>
              <a:t>127</a:t>
            </a:fld>
            <a:endParaRPr lang="en-US" smtClean="0"/>
          </a:p>
        </p:txBody>
      </p:sp>
      <p:sp>
        <p:nvSpPr>
          <p:cNvPr id="263171" name="Rectangle 2"/>
          <p:cNvSpPr>
            <a:spLocks noGrp="1" noRot="1" noChangeAspect="1" noChangeArrowheads="1" noTextEdit="1"/>
          </p:cNvSpPr>
          <p:nvPr>
            <p:ph type="sldImg"/>
          </p:nvPr>
        </p:nvSpPr>
        <p:spPr>
          <a:solidFill>
            <a:srgbClr val="FFFFFF"/>
          </a:solidFill>
          <a:ln/>
        </p:spPr>
      </p:sp>
      <p:sp>
        <p:nvSpPr>
          <p:cNvPr id="26317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20.UN08 Appendix A: answer to Test Your Understanding, question 9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miter lim="800000"/>
            <a:headEnd/>
            <a:tailEnd/>
          </a:ln>
        </p:spPr>
        <p:txBody>
          <a:bodyPr/>
          <a:lstStyle/>
          <a:p>
            <a:fld id="{E59BE58C-00F7-4A61-BB24-4921ADDD2A20}" type="slidenum">
              <a:rPr lang="en-US" smtClean="0"/>
              <a:pPr/>
              <a:t>13</a:t>
            </a:fld>
            <a:endParaRPr lang="en-US" smtClean="0"/>
          </a:p>
        </p:txBody>
      </p:sp>
      <p:sp>
        <p:nvSpPr>
          <p:cNvPr id="146435" name="Rectangle 2"/>
          <p:cNvSpPr>
            <a:spLocks noGrp="1" noRot="1" noChangeAspect="1" noChangeArrowheads="1" noTextEdit="1"/>
          </p:cNvSpPr>
          <p:nvPr>
            <p:ph type="sldImg"/>
          </p:nvPr>
        </p:nvSpPr>
        <p:spPr>
          <a:solidFill>
            <a:srgbClr val="FFFFFF"/>
          </a:solidFill>
          <a:ln/>
        </p:spPr>
      </p:sp>
      <p:sp>
        <p:nvSpPr>
          <p:cNvPr id="14643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miter lim="800000"/>
            <a:headEnd/>
            <a:tailEnd/>
          </a:ln>
        </p:spPr>
        <p:txBody>
          <a:bodyPr/>
          <a:lstStyle/>
          <a:p>
            <a:fld id="{D4D84B31-4CE8-4782-8870-AD12AC711665}" type="slidenum">
              <a:rPr lang="en-US" smtClean="0"/>
              <a:pPr/>
              <a:t>14</a:t>
            </a:fld>
            <a:endParaRPr lang="en-US" smtClean="0"/>
          </a:p>
        </p:txBody>
      </p:sp>
      <p:sp>
        <p:nvSpPr>
          <p:cNvPr id="147459" name="Rectangle 2"/>
          <p:cNvSpPr>
            <a:spLocks noGrp="1" noRot="1" noChangeAspect="1" noChangeArrowheads="1" noTextEdit="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20.3 Using a restriction enzyme and DNA ligase to make recombinant DNA.</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miter lim="800000"/>
            <a:headEnd/>
            <a:tailEnd/>
          </a:ln>
        </p:spPr>
        <p:txBody>
          <a:bodyPr/>
          <a:lstStyle/>
          <a:p>
            <a:fld id="{B8C05B09-C388-449F-B322-3A34D1DC54D9}" type="slidenum">
              <a:rPr lang="en-US" smtClean="0"/>
              <a:pPr/>
              <a:t>15</a:t>
            </a:fld>
            <a:endParaRPr lang="en-US" smtClean="0"/>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20.3 Using a restriction enzyme and DNA ligase to make recombinant DNA.</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miter lim="800000"/>
            <a:headEnd/>
            <a:tailEnd/>
          </a:ln>
        </p:spPr>
        <p:txBody>
          <a:bodyPr/>
          <a:lstStyle/>
          <a:p>
            <a:fld id="{00BE09CA-BACD-41B7-AC33-8DBABBF50B04}" type="slidenum">
              <a:rPr lang="en-US" smtClean="0"/>
              <a:pPr/>
              <a:t>16</a:t>
            </a:fld>
            <a:endParaRPr lang="en-US" smtClean="0"/>
          </a:p>
        </p:txBody>
      </p:sp>
      <p:sp>
        <p:nvSpPr>
          <p:cNvPr id="149507" name="Rectangle 2"/>
          <p:cNvSpPr>
            <a:spLocks noGrp="1" noRot="1" noChangeAspect="1" noChangeArrowheads="1" noTextEdit="1"/>
          </p:cNvSpPr>
          <p:nvPr>
            <p:ph type="sldImg"/>
          </p:nvPr>
        </p:nvSpPr>
        <p:spPr>
          <a:solidFill>
            <a:srgbClr val="FFFFFF"/>
          </a:solidFill>
          <a:ln/>
        </p:spPr>
      </p:sp>
      <p:sp>
        <p:nvSpPr>
          <p:cNvPr id="14950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20.3 Using a restriction enzyme and DNA ligase to make recombinant DNA.</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miter lim="800000"/>
            <a:headEnd/>
            <a:tailEnd/>
          </a:ln>
        </p:spPr>
        <p:txBody>
          <a:bodyPr/>
          <a:lstStyle/>
          <a:p>
            <a:fld id="{5088B009-770E-4C75-A396-3D715FD5CD40}" type="slidenum">
              <a:rPr lang="en-US" smtClean="0"/>
              <a:pPr/>
              <a:t>17</a:t>
            </a:fld>
            <a:endParaRPr lang="en-US" smtClean="0"/>
          </a:p>
        </p:txBody>
      </p:sp>
      <p:sp>
        <p:nvSpPr>
          <p:cNvPr id="150531" name="Rectangle 2"/>
          <p:cNvSpPr>
            <a:spLocks noGrp="1" noRot="1" noChangeAspect="1" noChangeArrowheads="1" noTextEdit="1"/>
          </p:cNvSpPr>
          <p:nvPr>
            <p:ph type="sldImg"/>
          </p:nvPr>
        </p:nvSpPr>
        <p:spPr>
          <a:solidFill>
            <a:srgbClr val="FFFFFF"/>
          </a:solidFill>
          <a:ln/>
        </p:spPr>
      </p:sp>
      <p:sp>
        <p:nvSpPr>
          <p:cNvPr id="15053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miter lim="800000"/>
            <a:headEnd/>
            <a:tailEnd/>
          </a:ln>
        </p:spPr>
        <p:txBody>
          <a:bodyPr/>
          <a:lstStyle/>
          <a:p>
            <a:fld id="{AED1D0E5-8AF7-4D47-9662-D338246A4984}" type="slidenum">
              <a:rPr lang="en-US" smtClean="0"/>
              <a:pPr/>
              <a:t>18</a:t>
            </a:fld>
            <a:endParaRPr lang="en-US" smtClean="0"/>
          </a:p>
        </p:txBody>
      </p:sp>
      <p:sp>
        <p:nvSpPr>
          <p:cNvPr id="151555" name="Rectangle 2"/>
          <p:cNvSpPr>
            <a:spLocks noGrp="1" noRot="1" noChangeAspect="1" noChangeArrowheads="1" noTextEdit="1"/>
          </p:cNvSpPr>
          <p:nvPr>
            <p:ph type="sldImg"/>
          </p:nvPr>
        </p:nvSpPr>
        <p:spPr>
          <a:solidFill>
            <a:srgbClr val="FFFFFF"/>
          </a:solidFill>
          <a:ln/>
        </p:spPr>
      </p:sp>
      <p:sp>
        <p:nvSpPr>
          <p:cNvPr id="15155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miter lim="800000"/>
            <a:headEnd/>
            <a:tailEnd/>
          </a:ln>
        </p:spPr>
        <p:txBody>
          <a:bodyPr/>
          <a:lstStyle/>
          <a:p>
            <a:fld id="{11CA84E4-DB87-4585-AC2C-2A4A8D301467}" type="slidenum">
              <a:rPr lang="en-US" smtClean="0"/>
              <a:pPr/>
              <a:t>19</a:t>
            </a:fld>
            <a:endParaRPr lang="en-US" smtClean="0"/>
          </a:p>
        </p:txBody>
      </p:sp>
      <p:sp>
        <p:nvSpPr>
          <p:cNvPr id="152579" name="Rectangle 2"/>
          <p:cNvSpPr>
            <a:spLocks noGrp="1" noRot="1" noChangeAspect="1" noChangeArrowheads="1" noTextEdit="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miter lim="800000"/>
            <a:headEnd/>
            <a:tailEnd/>
          </a:ln>
        </p:spPr>
        <p:txBody>
          <a:bodyPr/>
          <a:lstStyle/>
          <a:p>
            <a:fld id="{6A7872A6-E075-4216-BAFE-27EBC147F44D}" type="slidenum">
              <a:rPr lang="en-US" smtClean="0"/>
              <a:pPr/>
              <a:t>2</a:t>
            </a:fld>
            <a:endParaRPr lang="en-US" smtClean="0"/>
          </a:p>
        </p:txBody>
      </p:sp>
      <p:sp>
        <p:nvSpPr>
          <p:cNvPr id="135171" name="Rectangle 2"/>
          <p:cNvSpPr>
            <a:spLocks noGrp="1" noRot="1" noChangeAspect="1" noChangeArrowheads="1" noTextEdit="1"/>
          </p:cNvSpPr>
          <p:nvPr>
            <p:ph type="sldImg"/>
          </p:nvPr>
        </p:nvSpPr>
        <p:spPr>
          <a:solidFill>
            <a:srgbClr val="FFFFFF"/>
          </a:solidFill>
          <a:ln/>
        </p:spPr>
      </p:sp>
      <p:sp>
        <p:nvSpPr>
          <p:cNvPr id="13517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miter lim="800000"/>
            <a:headEnd/>
            <a:tailEnd/>
          </a:ln>
        </p:spPr>
        <p:txBody>
          <a:bodyPr/>
          <a:lstStyle/>
          <a:p>
            <a:fld id="{505DDBDB-FA56-42E8-8845-3E828C327450}" type="slidenum">
              <a:rPr lang="en-US" smtClean="0"/>
              <a:pPr/>
              <a:t>20</a:t>
            </a:fld>
            <a:endParaRPr lang="en-US" smtClean="0"/>
          </a:p>
        </p:txBody>
      </p:sp>
      <p:sp>
        <p:nvSpPr>
          <p:cNvPr id="153603" name="Rectangle 2"/>
          <p:cNvSpPr>
            <a:spLocks noGrp="1" noRot="1" noChangeAspect="1" noChangeArrowheads="1" noTextEdit="1"/>
          </p:cNvSpPr>
          <p:nvPr>
            <p:ph type="sldImg"/>
          </p:nvPr>
        </p:nvSpPr>
        <p:spPr>
          <a:solidFill>
            <a:srgbClr val="FFFFFF"/>
          </a:solidFill>
          <a:ln/>
        </p:spPr>
      </p:sp>
      <p:sp>
        <p:nvSpPr>
          <p:cNvPr id="15360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miter lim="800000"/>
            <a:headEnd/>
            <a:tailEnd/>
          </a:ln>
        </p:spPr>
        <p:txBody>
          <a:bodyPr/>
          <a:lstStyle/>
          <a:p>
            <a:fld id="{CD837A13-D36C-422A-A905-EC966AD7A444}" type="slidenum">
              <a:rPr lang="en-US" smtClean="0"/>
              <a:pPr/>
              <a:t>21</a:t>
            </a:fld>
            <a:endParaRPr lang="en-US" smtClean="0"/>
          </a:p>
        </p:txBody>
      </p:sp>
      <p:sp>
        <p:nvSpPr>
          <p:cNvPr id="154627" name="Rectangle 2"/>
          <p:cNvSpPr>
            <a:spLocks noGrp="1" noRot="1" noChangeAspect="1" noChangeArrowheads="1" noTextEdit="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20.4 Research Method: Cloning Genes in Bacterial Plasmids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miter lim="800000"/>
            <a:headEnd/>
            <a:tailEnd/>
          </a:ln>
        </p:spPr>
        <p:txBody>
          <a:bodyPr/>
          <a:lstStyle/>
          <a:p>
            <a:fld id="{078FF5AF-BB1B-4556-9C37-3C55C22BD266}" type="slidenum">
              <a:rPr lang="en-US" smtClean="0"/>
              <a:pPr/>
              <a:t>22</a:t>
            </a:fld>
            <a:endParaRPr lang="en-US" smtClean="0"/>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20.4 Research Method: Cloning Genes in Bacterial Plasmids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miter lim="800000"/>
            <a:headEnd/>
            <a:tailEnd/>
          </a:ln>
        </p:spPr>
        <p:txBody>
          <a:bodyPr/>
          <a:lstStyle/>
          <a:p>
            <a:fld id="{4C91548B-BB46-4995-9B09-0DBA95D8FCDB}" type="slidenum">
              <a:rPr lang="en-US" smtClean="0"/>
              <a:pPr/>
              <a:t>23</a:t>
            </a:fld>
            <a:endParaRPr lang="en-US" smtClean="0"/>
          </a:p>
        </p:txBody>
      </p:sp>
      <p:sp>
        <p:nvSpPr>
          <p:cNvPr id="156675" name="Rectangle 2"/>
          <p:cNvSpPr>
            <a:spLocks noGrp="1" noRot="1" noChangeAspect="1" noChangeArrowheads="1" noTextEdit="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20.4 Research Method: Cloning Genes in Bacterial Plasmids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miter lim="800000"/>
            <a:headEnd/>
            <a:tailEnd/>
          </a:ln>
        </p:spPr>
        <p:txBody>
          <a:bodyPr/>
          <a:lstStyle/>
          <a:p>
            <a:fld id="{660F79BA-47ED-495D-B5AE-7D263FAF809D}" type="slidenum">
              <a:rPr lang="en-US" smtClean="0"/>
              <a:pPr/>
              <a:t>24</a:t>
            </a:fld>
            <a:endParaRPr lang="en-US" smtClean="0"/>
          </a:p>
        </p:txBody>
      </p:sp>
      <p:sp>
        <p:nvSpPr>
          <p:cNvPr id="157699" name="Rectangle 2"/>
          <p:cNvSpPr>
            <a:spLocks noGrp="1" noRot="1" noChangeAspect="1" noChangeArrowheads="1" noTextEdit="1"/>
          </p:cNvSpPr>
          <p:nvPr>
            <p:ph type="sldImg"/>
          </p:nvPr>
        </p:nvSpPr>
        <p:spPr>
          <a:solidFill>
            <a:srgbClr val="FFFFFF"/>
          </a:solidFill>
          <a:ln/>
        </p:spPr>
      </p:sp>
      <p:sp>
        <p:nvSpPr>
          <p:cNvPr id="15770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20.4 Research Method: Cloning Genes in Bacterial Plasmids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miter lim="800000"/>
            <a:headEnd/>
            <a:tailEnd/>
          </a:ln>
        </p:spPr>
        <p:txBody>
          <a:bodyPr/>
          <a:lstStyle/>
          <a:p>
            <a:fld id="{B5CFD88F-F69C-4E85-B982-520E69D79514}" type="slidenum">
              <a:rPr lang="en-US" smtClean="0"/>
              <a:pPr/>
              <a:t>25</a:t>
            </a:fld>
            <a:endParaRPr lang="en-US" smtClean="0"/>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20.4 Research Method: Cloning Genes in Bacterial Plasmids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miter lim="800000"/>
            <a:headEnd/>
            <a:tailEnd/>
          </a:ln>
        </p:spPr>
        <p:txBody>
          <a:bodyPr/>
          <a:lstStyle/>
          <a:p>
            <a:fld id="{063E26B6-B91C-46E2-8E7A-C5BAD419AC3B}" type="slidenum">
              <a:rPr lang="en-US" smtClean="0"/>
              <a:pPr/>
              <a:t>26</a:t>
            </a:fld>
            <a:endParaRPr lang="en-US" smtClean="0"/>
          </a:p>
        </p:txBody>
      </p:sp>
      <p:sp>
        <p:nvSpPr>
          <p:cNvPr id="159747" name="Rectangle 2"/>
          <p:cNvSpPr>
            <a:spLocks noGrp="1" noRot="1" noChangeAspect="1" noChangeArrowheads="1" noTextEdit="1"/>
          </p:cNvSpPr>
          <p:nvPr>
            <p:ph type="sldImg"/>
          </p:nvPr>
        </p:nvSpPr>
        <p:spPr>
          <a:solidFill>
            <a:srgbClr val="FFFFFF"/>
          </a:solidFill>
          <a:ln/>
        </p:spPr>
      </p:sp>
      <p:sp>
        <p:nvSpPr>
          <p:cNvPr id="15974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miter lim="800000"/>
            <a:headEnd/>
            <a:tailEnd/>
          </a:ln>
        </p:spPr>
        <p:txBody>
          <a:bodyPr/>
          <a:lstStyle/>
          <a:p>
            <a:fld id="{910D4E78-ED40-4372-8F8F-B1F444F56358}" type="slidenum">
              <a:rPr lang="en-US" smtClean="0"/>
              <a:pPr/>
              <a:t>27</a:t>
            </a:fld>
            <a:endParaRPr lang="en-US" smtClean="0"/>
          </a:p>
        </p:txBody>
      </p:sp>
      <p:sp>
        <p:nvSpPr>
          <p:cNvPr id="160771" name="Rectangle 2"/>
          <p:cNvSpPr>
            <a:spLocks noGrp="1" noRot="1" noChangeAspect="1" noChangeArrowheads="1" noTextEdit="1"/>
          </p:cNvSpPr>
          <p:nvPr>
            <p:ph type="sldImg"/>
          </p:nvPr>
        </p:nvSpPr>
        <p:spPr>
          <a:solidFill>
            <a:srgbClr val="FFFFFF"/>
          </a:solidFill>
          <a:ln/>
        </p:spPr>
      </p:sp>
      <p:sp>
        <p:nvSpPr>
          <p:cNvPr id="16077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20.5 Genomic libraries.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miter lim="800000"/>
            <a:headEnd/>
            <a:tailEnd/>
          </a:ln>
        </p:spPr>
        <p:txBody>
          <a:bodyPr/>
          <a:lstStyle/>
          <a:p>
            <a:fld id="{AB0DA4DE-79DC-444F-AFD2-F7AF0CA9650F}" type="slidenum">
              <a:rPr lang="en-US" smtClean="0"/>
              <a:pPr/>
              <a:t>28</a:t>
            </a:fld>
            <a:endParaRPr lang="en-US" smtClean="0"/>
          </a:p>
        </p:txBody>
      </p:sp>
      <p:sp>
        <p:nvSpPr>
          <p:cNvPr id="161795" name="Rectangle 2"/>
          <p:cNvSpPr>
            <a:spLocks noGrp="1" noRot="1" noChangeAspect="1" noChangeArrowheads="1" noTextEdit="1"/>
          </p:cNvSpPr>
          <p:nvPr>
            <p:ph type="sldImg"/>
          </p:nvPr>
        </p:nvSpPr>
        <p:spPr>
          <a:solidFill>
            <a:srgbClr val="FFFFFF"/>
          </a:solidFill>
          <a:ln/>
        </p:spPr>
      </p:sp>
      <p:sp>
        <p:nvSpPr>
          <p:cNvPr id="16179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20.5 Genomic libraries.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miter lim="800000"/>
            <a:headEnd/>
            <a:tailEnd/>
          </a:ln>
        </p:spPr>
        <p:txBody>
          <a:bodyPr/>
          <a:lstStyle/>
          <a:p>
            <a:fld id="{D1C5AA1E-D7B5-45EA-804C-E2BB02ED9BBD}" type="slidenum">
              <a:rPr lang="en-US" smtClean="0"/>
              <a:pPr/>
              <a:t>29</a:t>
            </a:fld>
            <a:endParaRPr lang="en-US" smtClean="0"/>
          </a:p>
        </p:txBody>
      </p:sp>
      <p:sp>
        <p:nvSpPr>
          <p:cNvPr id="162819" name="Rectangle 2"/>
          <p:cNvSpPr>
            <a:spLocks noGrp="1" noRot="1" noChangeAspect="1" noChangeArrowheads="1" noTextEdit="1"/>
          </p:cNvSpPr>
          <p:nvPr>
            <p:ph type="sldImg"/>
          </p:nvPr>
        </p:nvSpPr>
        <p:spPr>
          <a:solidFill>
            <a:srgbClr val="FFFFFF"/>
          </a:solidFill>
          <a:ln/>
        </p:spPr>
      </p:sp>
      <p:sp>
        <p:nvSpPr>
          <p:cNvPr id="1628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miter lim="800000"/>
            <a:headEnd/>
            <a:tailEnd/>
          </a:ln>
        </p:spPr>
        <p:txBody>
          <a:bodyPr/>
          <a:lstStyle/>
          <a:p>
            <a:fld id="{6ED72370-A7FE-4CF2-9A3F-28CE69DF04D8}" type="slidenum">
              <a:rPr lang="en-US" smtClean="0"/>
              <a:pPr/>
              <a:t>3</a:t>
            </a:fld>
            <a:endParaRPr lang="en-US" smtClean="0"/>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miter lim="800000"/>
            <a:headEnd/>
            <a:tailEnd/>
          </a:ln>
        </p:spPr>
        <p:txBody>
          <a:bodyPr/>
          <a:lstStyle/>
          <a:p>
            <a:fld id="{E21BBC2F-8F07-457D-996E-0E5B0437E954}" type="slidenum">
              <a:rPr lang="en-US" smtClean="0"/>
              <a:pPr/>
              <a:t>30</a:t>
            </a:fld>
            <a:endParaRPr lang="en-US" smtClean="0"/>
          </a:p>
        </p:txBody>
      </p:sp>
      <p:sp>
        <p:nvSpPr>
          <p:cNvPr id="163843" name="Rectangle 2"/>
          <p:cNvSpPr>
            <a:spLocks noGrp="1" noRot="1" noChangeAspect="1" noChangeArrowheads="1" noTextEdit="1"/>
          </p:cNvSpPr>
          <p:nvPr>
            <p:ph type="sldImg"/>
          </p:nvPr>
        </p:nvSpPr>
        <p:spPr>
          <a:solidFill>
            <a:srgbClr val="FFFFFF"/>
          </a:solidFill>
          <a:ln/>
        </p:spPr>
      </p:sp>
      <p:sp>
        <p:nvSpPr>
          <p:cNvPr id="16384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miter lim="800000"/>
            <a:headEnd/>
            <a:tailEnd/>
          </a:ln>
        </p:spPr>
        <p:txBody>
          <a:bodyPr/>
          <a:lstStyle/>
          <a:p>
            <a:fld id="{4130C069-92D5-4D0C-905A-F910345D385F}" type="slidenum">
              <a:rPr lang="en-US" smtClean="0"/>
              <a:pPr/>
              <a:t>31</a:t>
            </a:fld>
            <a:endParaRPr lang="en-US" smtClean="0"/>
          </a:p>
        </p:txBody>
      </p:sp>
      <p:sp>
        <p:nvSpPr>
          <p:cNvPr id="164867" name="Rectangle 2"/>
          <p:cNvSpPr>
            <a:spLocks noGrp="1" noRot="1" noChangeAspect="1" noChangeArrowheads="1" noTextEdit="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20.6 Making complementary DNA (cDNA) from eukaryotic genes.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miter lim="800000"/>
            <a:headEnd/>
            <a:tailEnd/>
          </a:ln>
        </p:spPr>
        <p:txBody>
          <a:bodyPr/>
          <a:lstStyle/>
          <a:p>
            <a:fld id="{2CF5CA5F-5C74-4ECD-9522-F6432C315F3B}" type="slidenum">
              <a:rPr lang="en-US" smtClean="0"/>
              <a:pPr/>
              <a:t>32</a:t>
            </a:fld>
            <a:endParaRPr lang="en-US" smtClean="0"/>
          </a:p>
        </p:txBody>
      </p:sp>
      <p:sp>
        <p:nvSpPr>
          <p:cNvPr id="165891" name="Rectangle 2"/>
          <p:cNvSpPr>
            <a:spLocks noGrp="1" noRot="1" noChangeAspect="1" noChangeArrowheads="1" noTextEdit="1"/>
          </p:cNvSpPr>
          <p:nvPr>
            <p:ph type="sldImg"/>
          </p:nvPr>
        </p:nvSpPr>
        <p:spPr>
          <a:solidFill>
            <a:srgbClr val="FFFFFF"/>
          </a:solidFill>
          <a:ln/>
        </p:spPr>
      </p:sp>
      <p:sp>
        <p:nvSpPr>
          <p:cNvPr id="16589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20.6 Making complementary DNA (cDNA) from eukaryotic genes.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miter lim="800000"/>
            <a:headEnd/>
            <a:tailEnd/>
          </a:ln>
        </p:spPr>
        <p:txBody>
          <a:bodyPr/>
          <a:lstStyle/>
          <a:p>
            <a:fld id="{9A240FDD-B130-4944-884C-C67CDFD013C7}" type="slidenum">
              <a:rPr lang="en-US" smtClean="0"/>
              <a:pPr/>
              <a:t>33</a:t>
            </a:fld>
            <a:endParaRPr lang="en-US" smtClean="0"/>
          </a:p>
        </p:txBody>
      </p:sp>
      <p:sp>
        <p:nvSpPr>
          <p:cNvPr id="166915" name="Rectangle 2"/>
          <p:cNvSpPr>
            <a:spLocks noGrp="1" noRot="1" noChangeAspect="1" noChangeArrowheads="1" noTextEdit="1"/>
          </p:cNvSpPr>
          <p:nvPr>
            <p:ph type="sldImg"/>
          </p:nvPr>
        </p:nvSpPr>
        <p:spPr>
          <a:solidFill>
            <a:srgbClr val="FFFFFF"/>
          </a:solidFill>
          <a:ln/>
        </p:spPr>
      </p:sp>
      <p:sp>
        <p:nvSpPr>
          <p:cNvPr id="1669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20.6 Making complementary DNA (cDNA) from eukaryotic genes.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miter lim="800000"/>
            <a:headEnd/>
            <a:tailEnd/>
          </a:ln>
        </p:spPr>
        <p:txBody>
          <a:bodyPr/>
          <a:lstStyle/>
          <a:p>
            <a:fld id="{6105A7E9-6771-4D4B-B47C-8DC82DFB4598}" type="slidenum">
              <a:rPr lang="en-US" smtClean="0"/>
              <a:pPr/>
              <a:t>34</a:t>
            </a:fld>
            <a:endParaRPr lang="en-US" smtClean="0"/>
          </a:p>
        </p:txBody>
      </p:sp>
      <p:sp>
        <p:nvSpPr>
          <p:cNvPr id="167939" name="Rectangle 2"/>
          <p:cNvSpPr>
            <a:spLocks noGrp="1" noRot="1" noChangeAspect="1" noChangeArrowheads="1" noTextEdit="1"/>
          </p:cNvSpPr>
          <p:nvPr>
            <p:ph type="sldImg"/>
          </p:nvPr>
        </p:nvSpPr>
        <p:spPr>
          <a:solidFill>
            <a:srgbClr val="FFFFFF"/>
          </a:solidFill>
          <a:ln/>
        </p:spPr>
      </p:sp>
      <p:sp>
        <p:nvSpPr>
          <p:cNvPr id="16794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20.6 Making complementary DNA (cDNA) from eukaryotic genes.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miter lim="800000"/>
            <a:headEnd/>
            <a:tailEnd/>
          </a:ln>
        </p:spPr>
        <p:txBody>
          <a:bodyPr/>
          <a:lstStyle/>
          <a:p>
            <a:fld id="{F6A70B0A-5097-4E39-B653-45FD511D66B4}" type="slidenum">
              <a:rPr lang="en-US" smtClean="0"/>
              <a:pPr/>
              <a:t>35</a:t>
            </a:fld>
            <a:endParaRPr lang="en-US" smtClean="0"/>
          </a:p>
        </p:txBody>
      </p:sp>
      <p:sp>
        <p:nvSpPr>
          <p:cNvPr id="168963" name="Rectangle 2"/>
          <p:cNvSpPr>
            <a:spLocks noGrp="1" noRot="1" noChangeAspect="1" noChangeArrowheads="1" noTextEdit="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20.6 Making complementary DNA (cDNA) from eukaryotic genes.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miter lim="800000"/>
            <a:headEnd/>
            <a:tailEnd/>
          </a:ln>
        </p:spPr>
        <p:txBody>
          <a:bodyPr/>
          <a:lstStyle/>
          <a:p>
            <a:fld id="{E9869093-54E6-47BC-8C34-D30DE277CBDB}" type="slidenum">
              <a:rPr lang="en-US" smtClean="0"/>
              <a:pPr/>
              <a:t>36</a:t>
            </a:fld>
            <a:endParaRPr lang="en-US" smtClean="0"/>
          </a:p>
        </p:txBody>
      </p:sp>
      <p:sp>
        <p:nvSpPr>
          <p:cNvPr id="169987" name="Rectangle 2"/>
          <p:cNvSpPr>
            <a:spLocks noGrp="1" noRot="1" noChangeAspect="1" noChangeArrowheads="1" noTextEdit="1"/>
          </p:cNvSpPr>
          <p:nvPr>
            <p:ph type="sldImg"/>
          </p:nvPr>
        </p:nvSpPr>
        <p:spPr>
          <a:solidFill>
            <a:srgbClr val="FFFFFF"/>
          </a:solidFill>
          <a:ln/>
        </p:spPr>
      </p:sp>
      <p:sp>
        <p:nvSpPr>
          <p:cNvPr id="1699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miter lim="800000"/>
            <a:headEnd/>
            <a:tailEnd/>
          </a:ln>
        </p:spPr>
        <p:txBody>
          <a:bodyPr/>
          <a:lstStyle/>
          <a:p>
            <a:fld id="{5DFF2D17-F0B5-4BF2-99FA-FD6240957803}" type="slidenum">
              <a:rPr lang="en-US" smtClean="0"/>
              <a:pPr/>
              <a:t>37</a:t>
            </a:fld>
            <a:endParaRPr lang="en-US" smtClean="0"/>
          </a:p>
        </p:txBody>
      </p:sp>
      <p:sp>
        <p:nvSpPr>
          <p:cNvPr id="171011" name="Rectangle 2"/>
          <p:cNvSpPr>
            <a:spLocks noGrp="1" noRot="1" noChangeAspect="1" noChangeArrowheads="1" noTextEdit="1"/>
          </p:cNvSpPr>
          <p:nvPr>
            <p:ph type="sldImg"/>
          </p:nvPr>
        </p:nvSpPr>
        <p:spPr>
          <a:solidFill>
            <a:srgbClr val="FFFFFF"/>
          </a:solidFill>
          <a:ln/>
        </p:spPr>
      </p:sp>
      <p:sp>
        <p:nvSpPr>
          <p:cNvPr id="17101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20.UN01 In-text figure, p. 401, Figure 20.UN02 In-text figure, p. 401</a:t>
            </a:r>
          </a:p>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miter lim="800000"/>
            <a:headEnd/>
            <a:tailEnd/>
          </a:ln>
        </p:spPr>
        <p:txBody>
          <a:bodyPr/>
          <a:lstStyle/>
          <a:p>
            <a:fld id="{4DFF7741-95C8-4740-AF09-1CA0835EE7E9}" type="slidenum">
              <a:rPr lang="en-US" smtClean="0"/>
              <a:pPr/>
              <a:t>38</a:t>
            </a:fld>
            <a:endParaRPr lang="en-US" smtClean="0"/>
          </a:p>
        </p:txBody>
      </p:sp>
      <p:sp>
        <p:nvSpPr>
          <p:cNvPr id="172035" name="Rectangle 2"/>
          <p:cNvSpPr>
            <a:spLocks noGrp="1" noRot="1" noChangeAspect="1" noChangeArrowheads="1" noTextEdit="1"/>
          </p:cNvSpPr>
          <p:nvPr>
            <p:ph type="sldImg"/>
          </p:nvPr>
        </p:nvSpPr>
        <p:spPr>
          <a:solidFill>
            <a:srgbClr val="FFFFFF"/>
          </a:solidFill>
          <a:ln/>
        </p:spPr>
      </p:sp>
      <p:sp>
        <p:nvSpPr>
          <p:cNvPr id="17203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miter lim="800000"/>
            <a:headEnd/>
            <a:tailEnd/>
          </a:ln>
        </p:spPr>
        <p:txBody>
          <a:bodyPr/>
          <a:lstStyle/>
          <a:p>
            <a:fld id="{05369FC4-8C8E-4C3A-AF00-7187319416EA}" type="slidenum">
              <a:rPr lang="en-US" smtClean="0"/>
              <a:pPr/>
              <a:t>39</a:t>
            </a:fld>
            <a:endParaRPr lang="en-US" smtClean="0"/>
          </a:p>
        </p:txBody>
      </p:sp>
      <p:sp>
        <p:nvSpPr>
          <p:cNvPr id="173059" name="Rectangle 2"/>
          <p:cNvSpPr>
            <a:spLocks noGrp="1" noRot="1" noChangeAspect="1" noChangeArrowheads="1" noTextEdit="1"/>
          </p:cNvSpPr>
          <p:nvPr>
            <p:ph type="sldImg"/>
          </p:nvPr>
        </p:nvSpPr>
        <p:spPr>
          <a:solidFill>
            <a:srgbClr val="FFFFFF"/>
          </a:solidFill>
          <a:ln/>
        </p:spPr>
      </p:sp>
      <p:sp>
        <p:nvSpPr>
          <p:cNvPr id="17306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20.7 Research Method: Detecting a Specific DNA Sequence by Hybridization with a Nucleic Acid Probe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miter lim="800000"/>
            <a:headEnd/>
            <a:tailEnd/>
          </a:ln>
        </p:spPr>
        <p:txBody>
          <a:bodyPr/>
          <a:lstStyle/>
          <a:p>
            <a:fld id="{366A5B49-249F-4CDF-A274-B984EC684CA6}" type="slidenum">
              <a:rPr lang="en-US" smtClean="0"/>
              <a:pPr/>
              <a:t>4</a:t>
            </a:fld>
            <a:endParaRPr lang="en-US" smtClean="0"/>
          </a:p>
        </p:txBody>
      </p:sp>
      <p:sp>
        <p:nvSpPr>
          <p:cNvPr id="137219" name="Rectangle 2"/>
          <p:cNvSpPr>
            <a:spLocks noGrp="1" noRot="1" noChangeAspect="1" noChangeArrowheads="1" noTextEdit="1"/>
          </p:cNvSpPr>
          <p:nvPr>
            <p:ph type="sldImg"/>
          </p:nvPr>
        </p:nvSpPr>
        <p:spPr>
          <a:solidFill>
            <a:srgbClr val="FFFFFF"/>
          </a:solidFill>
          <a:ln/>
        </p:spPr>
      </p:sp>
      <p:sp>
        <p:nvSpPr>
          <p:cNvPr id="1372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20.1 How can this array of spots be used to compare normal and cancerous tissues?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miter lim="800000"/>
            <a:headEnd/>
            <a:tailEnd/>
          </a:ln>
        </p:spPr>
        <p:txBody>
          <a:bodyPr/>
          <a:lstStyle/>
          <a:p>
            <a:fld id="{E79846AD-82F2-402C-ADA8-FEA937F53D17}" type="slidenum">
              <a:rPr lang="en-US" smtClean="0"/>
              <a:pPr/>
              <a:t>40</a:t>
            </a:fld>
            <a:endParaRPr lang="en-US" smtClean="0"/>
          </a:p>
        </p:txBody>
      </p:sp>
      <p:sp>
        <p:nvSpPr>
          <p:cNvPr id="174083" name="Rectangle 2"/>
          <p:cNvSpPr>
            <a:spLocks noGrp="1" noRot="1" noChangeAspect="1" noChangeArrowheads="1" noTextEdit="1"/>
          </p:cNvSpPr>
          <p:nvPr>
            <p:ph type="sldImg"/>
          </p:nvPr>
        </p:nvSpPr>
        <p:spPr>
          <a:solidFill>
            <a:srgbClr val="FFFFFF"/>
          </a:solidFill>
          <a:ln/>
        </p:spPr>
      </p:sp>
      <p:sp>
        <p:nvSpPr>
          <p:cNvPr id="17408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miter lim="800000"/>
            <a:headEnd/>
            <a:tailEnd/>
          </a:ln>
        </p:spPr>
        <p:txBody>
          <a:bodyPr/>
          <a:lstStyle/>
          <a:p>
            <a:fld id="{E7DAD5C3-B1A9-4D9B-A905-E37DABB6F03D}" type="slidenum">
              <a:rPr lang="en-US" smtClean="0"/>
              <a:pPr/>
              <a:t>41</a:t>
            </a:fld>
            <a:endParaRPr lang="en-US" smtClean="0"/>
          </a:p>
        </p:txBody>
      </p:sp>
      <p:sp>
        <p:nvSpPr>
          <p:cNvPr id="175107" name="Rectangle 2"/>
          <p:cNvSpPr>
            <a:spLocks noGrp="1" noRot="1" noChangeAspect="1" noChangeArrowheads="1" noTextEdit="1"/>
          </p:cNvSpPr>
          <p:nvPr>
            <p:ph type="sldImg"/>
          </p:nvPr>
        </p:nvSpPr>
        <p:spPr>
          <a:solidFill>
            <a:srgbClr val="FFFFFF"/>
          </a:solidFill>
          <a:ln/>
        </p:spPr>
      </p:sp>
      <p:sp>
        <p:nvSpPr>
          <p:cNvPr id="17510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miter lim="800000"/>
            <a:headEnd/>
            <a:tailEnd/>
          </a:ln>
        </p:spPr>
        <p:txBody>
          <a:bodyPr/>
          <a:lstStyle/>
          <a:p>
            <a:fld id="{79F2E14D-0B01-42D4-8654-60A3D535F4F3}" type="slidenum">
              <a:rPr lang="en-US" smtClean="0"/>
              <a:pPr/>
              <a:t>42</a:t>
            </a:fld>
            <a:endParaRPr lang="en-US" smtClean="0"/>
          </a:p>
        </p:txBody>
      </p:sp>
      <p:sp>
        <p:nvSpPr>
          <p:cNvPr id="176131" name="Rectangle 2"/>
          <p:cNvSpPr>
            <a:spLocks noGrp="1" noRot="1" noChangeAspect="1" noChangeArrowheads="1" noTextEdit="1"/>
          </p:cNvSpPr>
          <p:nvPr>
            <p:ph type="sldImg"/>
          </p:nvPr>
        </p:nvSpPr>
        <p:spPr>
          <a:solidFill>
            <a:srgbClr val="FFFFFF"/>
          </a:solidFill>
          <a:ln/>
        </p:spPr>
      </p:sp>
      <p:sp>
        <p:nvSpPr>
          <p:cNvPr id="17613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miter lim="800000"/>
            <a:headEnd/>
            <a:tailEnd/>
          </a:ln>
        </p:spPr>
        <p:txBody>
          <a:bodyPr/>
          <a:lstStyle/>
          <a:p>
            <a:fld id="{AAB7A482-5D4F-467C-96BC-BE5CF7436397}" type="slidenum">
              <a:rPr lang="en-US" smtClean="0"/>
              <a:pPr/>
              <a:t>43</a:t>
            </a:fld>
            <a:endParaRPr lang="en-US" smtClean="0"/>
          </a:p>
        </p:txBody>
      </p:sp>
      <p:sp>
        <p:nvSpPr>
          <p:cNvPr id="177155" name="Rectangle 2"/>
          <p:cNvSpPr>
            <a:spLocks noGrp="1" noRot="1" noChangeAspect="1" noChangeArrowheads="1" noTextEdit="1"/>
          </p:cNvSpPr>
          <p:nvPr>
            <p:ph type="sldImg"/>
          </p:nvPr>
        </p:nvSpPr>
        <p:spPr>
          <a:solidFill>
            <a:srgbClr val="FFFFFF"/>
          </a:solidFill>
          <a:ln/>
        </p:spPr>
      </p:sp>
      <p:sp>
        <p:nvSpPr>
          <p:cNvPr id="17715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miter lim="800000"/>
            <a:headEnd/>
            <a:tailEnd/>
          </a:ln>
        </p:spPr>
        <p:txBody>
          <a:bodyPr/>
          <a:lstStyle/>
          <a:p>
            <a:fld id="{182A62EE-FF29-41DD-A2F4-4B1B1AD396BD}" type="slidenum">
              <a:rPr lang="en-US" smtClean="0"/>
              <a:pPr/>
              <a:t>44</a:t>
            </a:fld>
            <a:endParaRPr lang="en-US" smtClean="0"/>
          </a:p>
        </p:txBody>
      </p:sp>
      <p:sp>
        <p:nvSpPr>
          <p:cNvPr id="178179" name="Rectangle 2"/>
          <p:cNvSpPr>
            <a:spLocks noGrp="1" noRot="1" noChangeAspect="1" noChangeArrowheads="1" noTextEdit="1"/>
          </p:cNvSpPr>
          <p:nvPr>
            <p:ph type="sldImg"/>
          </p:nvPr>
        </p:nvSpPr>
        <p:spPr>
          <a:solidFill>
            <a:srgbClr val="FFFFFF"/>
          </a:solidFill>
          <a:ln/>
        </p:spPr>
      </p:sp>
      <p:sp>
        <p:nvSpPr>
          <p:cNvPr id="1781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miter lim="800000"/>
            <a:headEnd/>
            <a:tailEnd/>
          </a:ln>
        </p:spPr>
        <p:txBody>
          <a:bodyPr/>
          <a:lstStyle/>
          <a:p>
            <a:fld id="{D75D5D45-3079-490C-94B7-E9F06AEF9CAC}" type="slidenum">
              <a:rPr lang="en-US" smtClean="0"/>
              <a:pPr/>
              <a:t>45</a:t>
            </a:fld>
            <a:endParaRPr lang="en-US" smtClean="0"/>
          </a:p>
        </p:txBody>
      </p:sp>
      <p:sp>
        <p:nvSpPr>
          <p:cNvPr id="179203" name="Rectangle 2"/>
          <p:cNvSpPr>
            <a:spLocks noGrp="1" noRot="1" noChangeAspect="1" noChangeArrowheads="1" noTextEdit="1"/>
          </p:cNvSpPr>
          <p:nvPr>
            <p:ph type="sldImg"/>
          </p:nvPr>
        </p:nvSpPr>
        <p:spPr>
          <a:solidFill>
            <a:srgbClr val="FFFFFF"/>
          </a:solidFill>
          <a:ln/>
        </p:spPr>
      </p:sp>
      <p:sp>
        <p:nvSpPr>
          <p:cNvPr id="17920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miter lim="800000"/>
            <a:headEnd/>
            <a:tailEnd/>
          </a:ln>
        </p:spPr>
        <p:txBody>
          <a:bodyPr/>
          <a:lstStyle/>
          <a:p>
            <a:fld id="{3312EEA7-3484-4176-8030-7F80E499AAD6}" type="slidenum">
              <a:rPr lang="en-US" smtClean="0"/>
              <a:pPr/>
              <a:t>46</a:t>
            </a:fld>
            <a:endParaRPr lang="en-US" smtClean="0"/>
          </a:p>
        </p:txBody>
      </p:sp>
      <p:sp>
        <p:nvSpPr>
          <p:cNvPr id="180227" name="Rectangle 2"/>
          <p:cNvSpPr>
            <a:spLocks noGrp="1" noRot="1" noChangeAspect="1" noChangeArrowheads="1" noTextEdit="1"/>
          </p:cNvSpPr>
          <p:nvPr>
            <p:ph type="sldImg"/>
          </p:nvPr>
        </p:nvSpPr>
        <p:spPr>
          <a:solidFill>
            <a:srgbClr val="FFFFFF"/>
          </a:solidFill>
          <a:ln/>
        </p:spPr>
      </p:sp>
      <p:sp>
        <p:nvSpPr>
          <p:cNvPr id="1802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20.8 Research Method: The Polymerase Chain Reaction (PCR)</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miter lim="800000"/>
            <a:headEnd/>
            <a:tailEnd/>
          </a:ln>
        </p:spPr>
        <p:txBody>
          <a:bodyPr/>
          <a:lstStyle/>
          <a:p>
            <a:fld id="{8C58DE1F-4992-4727-8718-CE14101873E9}" type="slidenum">
              <a:rPr lang="en-US" smtClean="0"/>
              <a:pPr/>
              <a:t>47</a:t>
            </a:fld>
            <a:endParaRPr lang="en-US" smtClean="0"/>
          </a:p>
        </p:txBody>
      </p:sp>
      <p:sp>
        <p:nvSpPr>
          <p:cNvPr id="181251" name="Rectangle 2"/>
          <p:cNvSpPr>
            <a:spLocks noGrp="1" noRot="1" noChangeAspect="1" noChangeArrowheads="1" noTextEdit="1"/>
          </p:cNvSpPr>
          <p:nvPr>
            <p:ph type="sldImg"/>
          </p:nvPr>
        </p:nvSpPr>
        <p:spPr>
          <a:solidFill>
            <a:srgbClr val="FFFFFF"/>
          </a:solidFill>
          <a:ln/>
        </p:spPr>
      </p:sp>
      <p:sp>
        <p:nvSpPr>
          <p:cNvPr id="18125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20.8 Research Method: The Polymerase Chain Reaction (PCR)</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miter lim="800000"/>
            <a:headEnd/>
            <a:tailEnd/>
          </a:ln>
        </p:spPr>
        <p:txBody>
          <a:bodyPr/>
          <a:lstStyle/>
          <a:p>
            <a:fld id="{72DB61FA-2A64-4D5F-9E9B-9121AE750F1B}" type="slidenum">
              <a:rPr lang="en-US" smtClean="0"/>
              <a:pPr/>
              <a:t>48</a:t>
            </a:fld>
            <a:endParaRPr lang="en-US" smtClean="0"/>
          </a:p>
        </p:txBody>
      </p:sp>
      <p:sp>
        <p:nvSpPr>
          <p:cNvPr id="182275" name="Rectangle 2"/>
          <p:cNvSpPr>
            <a:spLocks noGrp="1" noRot="1" noChangeAspect="1" noChangeArrowheads="1" noTextEdit="1"/>
          </p:cNvSpPr>
          <p:nvPr>
            <p:ph type="sldImg"/>
          </p:nvPr>
        </p:nvSpPr>
        <p:spPr>
          <a:solidFill>
            <a:srgbClr val="FFFFFF"/>
          </a:solidFill>
          <a:ln/>
        </p:spPr>
      </p:sp>
      <p:sp>
        <p:nvSpPr>
          <p:cNvPr id="1822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20.8 Research Method: The Polymerase Chain Reaction (PCR)</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miter lim="800000"/>
            <a:headEnd/>
            <a:tailEnd/>
          </a:ln>
        </p:spPr>
        <p:txBody>
          <a:bodyPr/>
          <a:lstStyle/>
          <a:p>
            <a:fld id="{EC947D2B-A1BC-4EF6-B550-D6A7EBB8B1F0}" type="slidenum">
              <a:rPr lang="en-US" smtClean="0"/>
              <a:pPr/>
              <a:t>49</a:t>
            </a:fld>
            <a:endParaRPr lang="en-US" smtClean="0"/>
          </a:p>
        </p:txBody>
      </p:sp>
      <p:sp>
        <p:nvSpPr>
          <p:cNvPr id="183299" name="Rectangle 2"/>
          <p:cNvSpPr>
            <a:spLocks noGrp="1" noRot="1" noChangeAspect="1" noChangeArrowheads="1" noTextEdit="1"/>
          </p:cNvSpPr>
          <p:nvPr>
            <p:ph type="sldImg"/>
          </p:nvPr>
        </p:nvSpPr>
        <p:spPr>
          <a:solidFill>
            <a:srgbClr val="FFFFFF"/>
          </a:solidFill>
          <a:ln/>
        </p:spPr>
      </p:sp>
      <p:sp>
        <p:nvSpPr>
          <p:cNvPr id="18330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20.8 Research Method: The Polymerase Chain Reaction (PCR)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miter lim="800000"/>
            <a:headEnd/>
            <a:tailEnd/>
          </a:ln>
        </p:spPr>
        <p:txBody>
          <a:bodyPr/>
          <a:lstStyle/>
          <a:p>
            <a:fld id="{20A3CBF7-D0DF-4E4D-AE16-C0773C3F6B1F}" type="slidenum">
              <a:rPr lang="en-US" smtClean="0"/>
              <a:pPr/>
              <a:t>5</a:t>
            </a:fld>
            <a:endParaRPr lang="en-US" smtClean="0"/>
          </a:p>
        </p:txBody>
      </p:sp>
      <p:sp>
        <p:nvSpPr>
          <p:cNvPr id="138243" name="Rectangle 2"/>
          <p:cNvSpPr>
            <a:spLocks noGrp="1" noRot="1" noChangeAspect="1" noChangeArrowheads="1" noTextEdit="1"/>
          </p:cNvSpPr>
          <p:nvPr>
            <p:ph type="sldImg"/>
          </p:nvPr>
        </p:nvSpPr>
        <p:spPr>
          <a:solidFill>
            <a:srgbClr val="FFFFFF"/>
          </a:solidFill>
          <a:ln/>
        </p:spPr>
      </p:sp>
      <p:sp>
        <p:nvSpPr>
          <p:cNvPr id="13824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miter lim="800000"/>
            <a:headEnd/>
            <a:tailEnd/>
          </a:ln>
        </p:spPr>
        <p:txBody>
          <a:bodyPr/>
          <a:lstStyle/>
          <a:p>
            <a:fld id="{ADFFB3D8-8E79-4A5A-9FC9-58253E048ABD}" type="slidenum">
              <a:rPr lang="en-US" smtClean="0"/>
              <a:pPr/>
              <a:t>50</a:t>
            </a:fld>
            <a:endParaRPr lang="en-US" smtClean="0"/>
          </a:p>
        </p:txBody>
      </p:sp>
      <p:sp>
        <p:nvSpPr>
          <p:cNvPr id="184323" name="Rectangle 2"/>
          <p:cNvSpPr>
            <a:spLocks noGrp="1" noRot="1" noChangeAspect="1" noChangeArrowheads="1" noTextEdit="1"/>
          </p:cNvSpPr>
          <p:nvPr>
            <p:ph type="sldImg"/>
          </p:nvPr>
        </p:nvSpPr>
        <p:spPr>
          <a:solidFill>
            <a:srgbClr val="FFFFFF"/>
          </a:solidFill>
          <a:ln/>
        </p:spPr>
      </p:sp>
      <p:sp>
        <p:nvSpPr>
          <p:cNvPr id="1843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20.8 Research Method: The Polymerase Chain Reaction (PCR)</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miter lim="800000"/>
            <a:headEnd/>
            <a:tailEnd/>
          </a:ln>
        </p:spPr>
        <p:txBody>
          <a:bodyPr/>
          <a:lstStyle/>
          <a:p>
            <a:fld id="{1FA1F331-C362-4F06-A7F3-E11B9657E832}" type="slidenum">
              <a:rPr lang="en-US" smtClean="0"/>
              <a:pPr/>
              <a:t>51</a:t>
            </a:fld>
            <a:endParaRPr lang="en-US" smtClean="0"/>
          </a:p>
        </p:txBody>
      </p:sp>
      <p:sp>
        <p:nvSpPr>
          <p:cNvPr id="185347" name="Rectangle 2"/>
          <p:cNvSpPr>
            <a:spLocks noGrp="1" noRot="1" noChangeAspect="1" noChangeArrowheads="1" noTextEdit="1"/>
          </p:cNvSpPr>
          <p:nvPr>
            <p:ph type="sldImg"/>
          </p:nvPr>
        </p:nvSpPr>
        <p:spPr>
          <a:solidFill>
            <a:srgbClr val="FFFFFF"/>
          </a:solidFill>
          <a:ln/>
        </p:spPr>
      </p:sp>
      <p:sp>
        <p:nvSpPr>
          <p:cNvPr id="18534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miter lim="800000"/>
            <a:headEnd/>
            <a:tailEnd/>
          </a:ln>
        </p:spPr>
        <p:txBody>
          <a:bodyPr/>
          <a:lstStyle/>
          <a:p>
            <a:fld id="{8757DF2F-979C-40B2-B2DC-54C3BBBA716C}" type="slidenum">
              <a:rPr lang="en-US" smtClean="0"/>
              <a:pPr/>
              <a:t>52</a:t>
            </a:fld>
            <a:endParaRPr lang="en-US" smtClean="0"/>
          </a:p>
        </p:txBody>
      </p:sp>
      <p:sp>
        <p:nvSpPr>
          <p:cNvPr id="186371" name="Rectangle 2"/>
          <p:cNvSpPr>
            <a:spLocks noGrp="1" noRot="1" noChangeAspect="1" noChangeArrowheads="1" noTextEdit="1"/>
          </p:cNvSpPr>
          <p:nvPr>
            <p:ph type="sldImg"/>
          </p:nvPr>
        </p:nvSpPr>
        <p:spPr>
          <a:solidFill>
            <a:srgbClr val="FFFFFF"/>
          </a:solidFill>
          <a:ln/>
        </p:spPr>
      </p:sp>
      <p:sp>
        <p:nvSpPr>
          <p:cNvPr id="18637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miter lim="800000"/>
            <a:headEnd/>
            <a:tailEnd/>
          </a:ln>
        </p:spPr>
        <p:txBody>
          <a:bodyPr/>
          <a:lstStyle/>
          <a:p>
            <a:fld id="{1B2A4B42-2BB2-4712-979C-7B15CB554088}" type="slidenum">
              <a:rPr lang="en-US" smtClean="0"/>
              <a:pPr/>
              <a:t>53</a:t>
            </a:fld>
            <a:endParaRPr lang="en-US" smtClean="0"/>
          </a:p>
        </p:txBody>
      </p:sp>
      <p:sp>
        <p:nvSpPr>
          <p:cNvPr id="187395" name="Rectangle 2"/>
          <p:cNvSpPr>
            <a:spLocks noGrp="1" noRot="1" noChangeAspect="1" noChangeArrowheads="1" noTextEdit="1"/>
          </p:cNvSpPr>
          <p:nvPr>
            <p:ph type="sldImg"/>
          </p:nvPr>
        </p:nvSpPr>
        <p:spPr>
          <a:solidFill>
            <a:srgbClr val="FFFFFF"/>
          </a:solidFill>
          <a:ln/>
        </p:spPr>
      </p:sp>
      <p:sp>
        <p:nvSpPr>
          <p:cNvPr id="18739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miter lim="800000"/>
            <a:headEnd/>
            <a:tailEnd/>
          </a:ln>
        </p:spPr>
        <p:txBody>
          <a:bodyPr/>
          <a:lstStyle/>
          <a:p>
            <a:fld id="{669E75F0-22AA-4FB8-AA6C-C292EAB929DC}" type="slidenum">
              <a:rPr lang="en-US" smtClean="0"/>
              <a:pPr/>
              <a:t>54</a:t>
            </a:fld>
            <a:endParaRPr lang="en-US" smtClean="0"/>
          </a:p>
        </p:txBody>
      </p:sp>
      <p:sp>
        <p:nvSpPr>
          <p:cNvPr id="188419" name="Rectangle 2"/>
          <p:cNvSpPr>
            <a:spLocks noGrp="1" noRot="1" noChangeAspect="1" noChangeArrowheads="1" noTextEdit="1"/>
          </p:cNvSpPr>
          <p:nvPr>
            <p:ph type="sldImg"/>
          </p:nvPr>
        </p:nvSpPr>
        <p:spPr>
          <a:solidFill>
            <a:srgbClr val="FFFFFF"/>
          </a:solidFill>
          <a:ln/>
        </p:spPr>
      </p:sp>
      <p:sp>
        <p:nvSpPr>
          <p:cNvPr id="1884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20.9 Research Method: Gel Electrophoresis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miter lim="800000"/>
            <a:headEnd/>
            <a:tailEnd/>
          </a:ln>
        </p:spPr>
        <p:txBody>
          <a:bodyPr/>
          <a:lstStyle/>
          <a:p>
            <a:fld id="{F83BA94F-FC80-4CBA-AB0F-71DEE4832380}" type="slidenum">
              <a:rPr lang="en-US" smtClean="0"/>
              <a:pPr/>
              <a:t>55</a:t>
            </a:fld>
            <a:endParaRPr lang="en-US" smtClean="0"/>
          </a:p>
        </p:txBody>
      </p:sp>
      <p:sp>
        <p:nvSpPr>
          <p:cNvPr id="189443" name="Rectangle 2"/>
          <p:cNvSpPr>
            <a:spLocks noGrp="1" noRot="1" noChangeAspect="1" noChangeArrowheads="1" noTextEdit="1"/>
          </p:cNvSpPr>
          <p:nvPr>
            <p:ph type="sldImg"/>
          </p:nvPr>
        </p:nvSpPr>
        <p:spPr>
          <a:solidFill>
            <a:srgbClr val="FFFFFF"/>
          </a:solidFill>
          <a:ln/>
        </p:spPr>
      </p:sp>
      <p:sp>
        <p:nvSpPr>
          <p:cNvPr id="18944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20.9 Research Method: Gel Electrophoresis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miter lim="800000"/>
            <a:headEnd/>
            <a:tailEnd/>
          </a:ln>
        </p:spPr>
        <p:txBody>
          <a:bodyPr/>
          <a:lstStyle/>
          <a:p>
            <a:fld id="{9F41C7E7-C2EC-425B-9400-08AFF79CF945}" type="slidenum">
              <a:rPr lang="en-US" smtClean="0"/>
              <a:pPr/>
              <a:t>56</a:t>
            </a:fld>
            <a:endParaRPr lang="en-US" smtClean="0"/>
          </a:p>
        </p:txBody>
      </p:sp>
      <p:sp>
        <p:nvSpPr>
          <p:cNvPr id="190467" name="Rectangle 2"/>
          <p:cNvSpPr>
            <a:spLocks noGrp="1" noRot="1" noChangeAspect="1" noChangeArrowheads="1" noTextEdit="1"/>
          </p:cNvSpPr>
          <p:nvPr>
            <p:ph type="sldImg"/>
          </p:nvPr>
        </p:nvSpPr>
        <p:spPr>
          <a:solidFill>
            <a:srgbClr val="FFFFFF"/>
          </a:solidFill>
          <a:ln/>
        </p:spPr>
      </p:sp>
      <p:sp>
        <p:nvSpPr>
          <p:cNvPr id="1904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20.9 Research Method: Gel Electrophoresis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miter lim="800000"/>
            <a:headEnd/>
            <a:tailEnd/>
          </a:ln>
        </p:spPr>
        <p:txBody>
          <a:bodyPr/>
          <a:lstStyle/>
          <a:p>
            <a:fld id="{4B25CF85-0388-4EF8-87A9-57A51116B051}" type="slidenum">
              <a:rPr lang="en-US" smtClean="0"/>
              <a:pPr/>
              <a:t>57</a:t>
            </a:fld>
            <a:endParaRPr lang="en-US" smtClean="0"/>
          </a:p>
        </p:txBody>
      </p:sp>
      <p:sp>
        <p:nvSpPr>
          <p:cNvPr id="191491" name="Rectangle 2"/>
          <p:cNvSpPr>
            <a:spLocks noGrp="1" noRot="1" noChangeAspect="1" noChangeArrowheads="1" noTextEdit="1"/>
          </p:cNvSpPr>
          <p:nvPr>
            <p:ph type="sldImg"/>
          </p:nvPr>
        </p:nvSpPr>
        <p:spPr>
          <a:solidFill>
            <a:srgbClr val="FFFFFF"/>
          </a:solidFill>
          <a:ln/>
        </p:spPr>
      </p:sp>
      <p:sp>
        <p:nvSpPr>
          <p:cNvPr id="19149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miter lim="800000"/>
            <a:headEnd/>
            <a:tailEnd/>
          </a:ln>
        </p:spPr>
        <p:txBody>
          <a:bodyPr/>
          <a:lstStyle/>
          <a:p>
            <a:fld id="{28107B63-0FD4-41E9-B9BD-8B2AE1B7CBB9}" type="slidenum">
              <a:rPr lang="en-US" smtClean="0"/>
              <a:pPr/>
              <a:t>58</a:t>
            </a:fld>
            <a:endParaRPr lang="en-US" smtClean="0"/>
          </a:p>
        </p:txBody>
      </p:sp>
      <p:sp>
        <p:nvSpPr>
          <p:cNvPr id="192515" name="Rectangle 2"/>
          <p:cNvSpPr>
            <a:spLocks noGrp="1" noRot="1" noChangeAspect="1" noChangeArrowheads="1" noTextEdit="1"/>
          </p:cNvSpPr>
          <p:nvPr>
            <p:ph type="sldImg"/>
          </p:nvPr>
        </p:nvSpPr>
        <p:spPr>
          <a:solidFill>
            <a:srgbClr val="FFFFFF"/>
          </a:solidFill>
          <a:ln/>
        </p:spPr>
      </p:sp>
      <p:sp>
        <p:nvSpPr>
          <p:cNvPr id="1925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miter lim="800000"/>
            <a:headEnd/>
            <a:tailEnd/>
          </a:ln>
        </p:spPr>
        <p:txBody>
          <a:bodyPr/>
          <a:lstStyle/>
          <a:p>
            <a:fld id="{95BB0758-0A6C-46A9-A02C-222116926447}" type="slidenum">
              <a:rPr lang="en-US" smtClean="0"/>
              <a:pPr/>
              <a:t>59</a:t>
            </a:fld>
            <a:endParaRPr lang="en-US" smtClean="0"/>
          </a:p>
        </p:txBody>
      </p:sp>
      <p:sp>
        <p:nvSpPr>
          <p:cNvPr id="193539" name="Rectangle 2"/>
          <p:cNvSpPr>
            <a:spLocks noGrp="1" noRot="1" noChangeAspect="1" noChangeArrowheads="1" noTextEdit="1"/>
          </p:cNvSpPr>
          <p:nvPr>
            <p:ph type="sldImg"/>
          </p:nvPr>
        </p:nvSpPr>
        <p:spPr>
          <a:solidFill>
            <a:srgbClr val="FFFFFF"/>
          </a:solidFill>
          <a:ln/>
        </p:spPr>
      </p:sp>
      <p:sp>
        <p:nvSpPr>
          <p:cNvPr id="19354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20.10 Using restriction fragment analysis to distinguish the normal and sickle-cell alleles of the human </a:t>
            </a:r>
            <a:r>
              <a:rPr lang="en-US" smtClean="0">
                <a:sym typeface="Symbol" pitchFamily="84" charset="2"/>
              </a:rPr>
              <a:t></a:t>
            </a:r>
            <a:r>
              <a:rPr lang="en-US" smtClean="0"/>
              <a:t>-globin gene.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miter lim="800000"/>
            <a:headEnd/>
            <a:tailEnd/>
          </a:ln>
        </p:spPr>
        <p:txBody>
          <a:bodyPr/>
          <a:lstStyle/>
          <a:p>
            <a:fld id="{B0BC0554-7635-489E-91DD-6AA7A0AFD13D}" type="slidenum">
              <a:rPr lang="en-US" smtClean="0"/>
              <a:pPr/>
              <a:t>6</a:t>
            </a:fld>
            <a:endParaRPr lang="en-US" smtClean="0"/>
          </a:p>
        </p:txBody>
      </p:sp>
      <p:sp>
        <p:nvSpPr>
          <p:cNvPr id="139267" name="Rectangle 2"/>
          <p:cNvSpPr>
            <a:spLocks noGrp="1" noRot="1" noChangeAspect="1" noChangeArrowheads="1" noTextEdit="1"/>
          </p:cNvSpPr>
          <p:nvPr>
            <p:ph type="sldImg"/>
          </p:nvPr>
        </p:nvSpPr>
        <p:spPr>
          <a:solidFill>
            <a:srgbClr val="FFFFFF"/>
          </a:solidFill>
          <a:ln/>
        </p:spPr>
      </p:sp>
      <p:sp>
        <p:nvSpPr>
          <p:cNvPr id="1392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miter lim="800000"/>
            <a:headEnd/>
            <a:tailEnd/>
          </a:ln>
        </p:spPr>
        <p:txBody>
          <a:bodyPr/>
          <a:lstStyle/>
          <a:p>
            <a:fld id="{99439F61-14EA-4021-B11F-3CF83A669D9C}" type="slidenum">
              <a:rPr lang="en-US" smtClean="0"/>
              <a:pPr/>
              <a:t>60</a:t>
            </a:fld>
            <a:endParaRPr lang="en-US" smtClean="0"/>
          </a:p>
        </p:txBody>
      </p:sp>
      <p:sp>
        <p:nvSpPr>
          <p:cNvPr id="194563" name="Rectangle 2"/>
          <p:cNvSpPr>
            <a:spLocks noGrp="1" noRot="1" noChangeAspect="1" noChangeArrowheads="1" noTextEdit="1"/>
          </p:cNvSpPr>
          <p:nvPr>
            <p:ph type="sldImg"/>
          </p:nvPr>
        </p:nvSpPr>
        <p:spPr>
          <a:solidFill>
            <a:srgbClr val="FFFFFF"/>
          </a:solidFill>
          <a:ln/>
        </p:spPr>
      </p:sp>
      <p:sp>
        <p:nvSpPr>
          <p:cNvPr id="19456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20.10 Using restriction fragment analysis to distinguish the normal and sickle-cell alleles of the human </a:t>
            </a:r>
            <a:r>
              <a:rPr lang="en-US" smtClean="0">
                <a:sym typeface="Symbol" pitchFamily="84" charset="2"/>
              </a:rPr>
              <a:t></a:t>
            </a:r>
            <a:r>
              <a:rPr lang="en-US" smtClean="0"/>
              <a:t>-globin gene.</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miter lim="800000"/>
            <a:headEnd/>
            <a:tailEnd/>
          </a:ln>
        </p:spPr>
        <p:txBody>
          <a:bodyPr/>
          <a:lstStyle/>
          <a:p>
            <a:fld id="{CF0E1456-2848-4DFE-8ECF-5F0453A19A32}" type="slidenum">
              <a:rPr lang="en-US" smtClean="0"/>
              <a:pPr/>
              <a:t>61</a:t>
            </a:fld>
            <a:endParaRPr lang="en-US" smtClean="0"/>
          </a:p>
        </p:txBody>
      </p:sp>
      <p:sp>
        <p:nvSpPr>
          <p:cNvPr id="195587" name="Rectangle 2"/>
          <p:cNvSpPr>
            <a:spLocks noGrp="1" noRot="1" noChangeAspect="1" noChangeArrowheads="1" noTextEdit="1"/>
          </p:cNvSpPr>
          <p:nvPr>
            <p:ph type="sldImg"/>
          </p:nvPr>
        </p:nvSpPr>
        <p:spPr>
          <a:solidFill>
            <a:srgbClr val="FFFFFF"/>
          </a:solidFill>
          <a:ln/>
        </p:spPr>
      </p:sp>
      <p:sp>
        <p:nvSpPr>
          <p:cNvPr id="1955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20.10 Using restriction fragment analysis to distinguish the normal and sickle-cell alleles of the human </a:t>
            </a:r>
            <a:r>
              <a:rPr lang="en-US" smtClean="0">
                <a:sym typeface="Symbol" pitchFamily="84" charset="2"/>
              </a:rPr>
              <a:t></a:t>
            </a:r>
            <a:r>
              <a:rPr lang="en-US" smtClean="0"/>
              <a:t>-globin gene.</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miter lim="800000"/>
            <a:headEnd/>
            <a:tailEnd/>
          </a:ln>
        </p:spPr>
        <p:txBody>
          <a:bodyPr/>
          <a:lstStyle/>
          <a:p>
            <a:fld id="{8F5CC779-AF81-42E4-A9C9-E8B0BBC9C0C1}" type="slidenum">
              <a:rPr lang="en-US" smtClean="0"/>
              <a:pPr/>
              <a:t>62</a:t>
            </a:fld>
            <a:endParaRPr lang="en-US" smtClean="0"/>
          </a:p>
        </p:txBody>
      </p:sp>
      <p:sp>
        <p:nvSpPr>
          <p:cNvPr id="196611" name="Rectangle 2"/>
          <p:cNvSpPr>
            <a:spLocks noGrp="1" noRot="1" noChangeAspect="1" noChangeArrowheads="1" noTextEdit="1"/>
          </p:cNvSpPr>
          <p:nvPr>
            <p:ph type="sldImg"/>
          </p:nvPr>
        </p:nvSpPr>
        <p:spPr>
          <a:solidFill>
            <a:srgbClr val="FFFFFF"/>
          </a:solidFill>
          <a:ln/>
        </p:spPr>
      </p:sp>
      <p:sp>
        <p:nvSpPr>
          <p:cNvPr id="19661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miter lim="800000"/>
            <a:headEnd/>
            <a:tailEnd/>
          </a:ln>
        </p:spPr>
        <p:txBody>
          <a:bodyPr/>
          <a:lstStyle/>
          <a:p>
            <a:fld id="{7F408BFE-88DA-4BC9-A9DA-BDA38B263C1C}" type="slidenum">
              <a:rPr lang="en-US" smtClean="0"/>
              <a:pPr/>
              <a:t>63</a:t>
            </a:fld>
            <a:endParaRPr lang="en-US" smtClean="0"/>
          </a:p>
        </p:txBody>
      </p:sp>
      <p:sp>
        <p:nvSpPr>
          <p:cNvPr id="197635" name="Rectangle 2"/>
          <p:cNvSpPr>
            <a:spLocks noGrp="1" noRot="1" noChangeAspect="1" noChangeArrowheads="1" noTextEdit="1"/>
          </p:cNvSpPr>
          <p:nvPr>
            <p:ph type="sldImg"/>
          </p:nvPr>
        </p:nvSpPr>
        <p:spPr>
          <a:solidFill>
            <a:srgbClr val="FFFFFF"/>
          </a:solidFill>
          <a:ln/>
        </p:spPr>
      </p:sp>
      <p:sp>
        <p:nvSpPr>
          <p:cNvPr id="19763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20.11 Research Method: Southern Blotting of DNA Fragments</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miter lim="800000"/>
            <a:headEnd/>
            <a:tailEnd/>
          </a:ln>
        </p:spPr>
        <p:txBody>
          <a:bodyPr/>
          <a:lstStyle/>
          <a:p>
            <a:fld id="{70C22C40-257A-436B-971E-CA6083FDF66C}" type="slidenum">
              <a:rPr lang="en-US" smtClean="0"/>
              <a:pPr/>
              <a:t>64</a:t>
            </a:fld>
            <a:endParaRPr lang="en-US" smtClean="0"/>
          </a:p>
        </p:txBody>
      </p:sp>
      <p:sp>
        <p:nvSpPr>
          <p:cNvPr id="198659" name="Rectangle 2"/>
          <p:cNvSpPr>
            <a:spLocks noGrp="1" noRot="1" noChangeAspect="1" noChangeArrowheads="1" noTextEdit="1"/>
          </p:cNvSpPr>
          <p:nvPr>
            <p:ph type="sldImg"/>
          </p:nvPr>
        </p:nvSpPr>
        <p:spPr>
          <a:solidFill>
            <a:srgbClr val="FFFFFF"/>
          </a:solidFill>
          <a:ln/>
        </p:spPr>
      </p:sp>
      <p:sp>
        <p:nvSpPr>
          <p:cNvPr id="19866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miter lim="800000"/>
            <a:headEnd/>
            <a:tailEnd/>
          </a:ln>
        </p:spPr>
        <p:txBody>
          <a:bodyPr/>
          <a:lstStyle/>
          <a:p>
            <a:fld id="{3F9585A4-5DF8-4D53-AAF4-195ABFF7A301}" type="slidenum">
              <a:rPr lang="en-US" smtClean="0"/>
              <a:pPr/>
              <a:t>65</a:t>
            </a:fld>
            <a:endParaRPr lang="en-US" smtClean="0"/>
          </a:p>
        </p:txBody>
      </p:sp>
      <p:sp>
        <p:nvSpPr>
          <p:cNvPr id="199683" name="Rectangle 2"/>
          <p:cNvSpPr>
            <a:spLocks noGrp="1" noRot="1" noChangeAspect="1" noChangeArrowheads="1" noTextEdit="1"/>
          </p:cNvSpPr>
          <p:nvPr>
            <p:ph type="sldImg"/>
          </p:nvPr>
        </p:nvSpPr>
        <p:spPr>
          <a:solidFill>
            <a:srgbClr val="FFFFFF"/>
          </a:solidFill>
          <a:ln/>
        </p:spPr>
      </p:sp>
      <p:sp>
        <p:nvSpPr>
          <p:cNvPr id="19968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20.12 Research Method: Dideoxy Chain Termination Method for Sequencing DNA</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miter lim="800000"/>
            <a:headEnd/>
            <a:tailEnd/>
          </a:ln>
        </p:spPr>
        <p:txBody>
          <a:bodyPr/>
          <a:lstStyle/>
          <a:p>
            <a:fld id="{37A61117-EC1B-4AE8-9235-2234448099D3}" type="slidenum">
              <a:rPr lang="en-US" smtClean="0"/>
              <a:pPr/>
              <a:t>66</a:t>
            </a:fld>
            <a:endParaRPr lang="en-US" smtClean="0"/>
          </a:p>
        </p:txBody>
      </p:sp>
      <p:sp>
        <p:nvSpPr>
          <p:cNvPr id="200707" name="Rectangle 2"/>
          <p:cNvSpPr>
            <a:spLocks noGrp="1" noRot="1" noChangeAspect="1" noChangeArrowheads="1" noTextEdit="1"/>
          </p:cNvSpPr>
          <p:nvPr>
            <p:ph type="sldImg"/>
          </p:nvPr>
        </p:nvSpPr>
        <p:spPr>
          <a:solidFill>
            <a:srgbClr val="FFFFFF"/>
          </a:solidFill>
          <a:ln/>
        </p:spPr>
      </p:sp>
      <p:sp>
        <p:nvSpPr>
          <p:cNvPr id="20070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20.12 Research Method: Dideoxy Chain Termination Method for Sequencing DNA</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miter lim="800000"/>
            <a:headEnd/>
            <a:tailEnd/>
          </a:ln>
        </p:spPr>
        <p:txBody>
          <a:bodyPr/>
          <a:lstStyle/>
          <a:p>
            <a:fld id="{3827F781-60F7-42A4-A530-E430F74906C6}" type="slidenum">
              <a:rPr lang="en-US" smtClean="0"/>
              <a:pPr/>
              <a:t>67</a:t>
            </a:fld>
            <a:endParaRPr lang="en-US" smtClean="0"/>
          </a:p>
        </p:txBody>
      </p:sp>
      <p:sp>
        <p:nvSpPr>
          <p:cNvPr id="201731" name="Rectangle 2"/>
          <p:cNvSpPr>
            <a:spLocks noGrp="1" noRot="1" noChangeAspect="1" noChangeArrowheads="1" noTextEdit="1"/>
          </p:cNvSpPr>
          <p:nvPr>
            <p:ph type="sldImg"/>
          </p:nvPr>
        </p:nvSpPr>
        <p:spPr>
          <a:solidFill>
            <a:srgbClr val="FFFFFF"/>
          </a:solidFill>
          <a:ln/>
        </p:spPr>
      </p:sp>
      <p:sp>
        <p:nvSpPr>
          <p:cNvPr id="20173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20.12 Research Method: Dideoxy Chain Termination Method for Sequencing DNA</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miter lim="800000"/>
            <a:headEnd/>
            <a:tailEnd/>
          </a:ln>
        </p:spPr>
        <p:txBody>
          <a:bodyPr/>
          <a:lstStyle/>
          <a:p>
            <a:fld id="{DF096C9C-D87A-4E31-A930-26B3345F2137}" type="slidenum">
              <a:rPr lang="en-US" smtClean="0"/>
              <a:pPr/>
              <a:t>68</a:t>
            </a:fld>
            <a:endParaRPr lang="en-US" smtClean="0"/>
          </a:p>
        </p:txBody>
      </p:sp>
      <p:sp>
        <p:nvSpPr>
          <p:cNvPr id="202755" name="Rectangle 2"/>
          <p:cNvSpPr>
            <a:spLocks noGrp="1" noRot="1" noChangeAspect="1" noChangeArrowheads="1" noTextEdit="1"/>
          </p:cNvSpPr>
          <p:nvPr>
            <p:ph type="sldImg"/>
          </p:nvPr>
        </p:nvSpPr>
        <p:spPr>
          <a:solidFill>
            <a:srgbClr val="FFFFFF"/>
          </a:solidFill>
          <a:ln/>
        </p:spPr>
      </p:sp>
      <p:sp>
        <p:nvSpPr>
          <p:cNvPr id="20275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20.12 Research Method: Dideoxy Chain Termination Method for Sequencing DNA</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miter lim="800000"/>
            <a:headEnd/>
            <a:tailEnd/>
          </a:ln>
        </p:spPr>
        <p:txBody>
          <a:bodyPr/>
          <a:lstStyle/>
          <a:p>
            <a:fld id="{89762750-B9E1-45D4-9C12-2D4DCDD40F78}" type="slidenum">
              <a:rPr lang="en-US" smtClean="0"/>
              <a:pPr/>
              <a:t>69</a:t>
            </a:fld>
            <a:endParaRPr lang="en-US" smtClean="0"/>
          </a:p>
        </p:txBody>
      </p:sp>
      <p:sp>
        <p:nvSpPr>
          <p:cNvPr id="203779" name="Rectangle 2"/>
          <p:cNvSpPr>
            <a:spLocks noGrp="1" noRot="1" noChangeAspect="1" noChangeArrowheads="1" noTextEdit="1"/>
          </p:cNvSpPr>
          <p:nvPr>
            <p:ph type="sldImg"/>
          </p:nvPr>
        </p:nvSpPr>
        <p:spPr>
          <a:solidFill>
            <a:srgbClr val="FFFFFF"/>
          </a:solidFill>
          <a:ln/>
        </p:spPr>
      </p:sp>
      <p:sp>
        <p:nvSpPr>
          <p:cNvPr id="2037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miter lim="800000"/>
            <a:headEnd/>
            <a:tailEnd/>
          </a:ln>
        </p:spPr>
        <p:txBody>
          <a:bodyPr/>
          <a:lstStyle/>
          <a:p>
            <a:fld id="{9FE673F6-BB31-4307-82D6-74A979ED021C}" type="slidenum">
              <a:rPr lang="en-US" smtClean="0"/>
              <a:pPr/>
              <a:t>7</a:t>
            </a:fld>
            <a:endParaRPr lang="en-US" smtClean="0"/>
          </a:p>
        </p:txBody>
      </p:sp>
      <p:sp>
        <p:nvSpPr>
          <p:cNvPr id="140291" name="Rectangle 2"/>
          <p:cNvSpPr>
            <a:spLocks noGrp="1" noRot="1" noChangeAspect="1" noChangeArrowheads="1" noTextEdit="1"/>
          </p:cNvSpPr>
          <p:nvPr>
            <p:ph type="sldImg"/>
          </p:nvPr>
        </p:nvSpPr>
        <p:spPr>
          <a:solidFill>
            <a:srgbClr val="FFFFFF"/>
          </a:solidFill>
          <a:ln/>
        </p:spPr>
      </p:sp>
      <p:sp>
        <p:nvSpPr>
          <p:cNvPr id="14029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miter lim="800000"/>
            <a:headEnd/>
            <a:tailEnd/>
          </a:ln>
        </p:spPr>
        <p:txBody>
          <a:bodyPr/>
          <a:lstStyle/>
          <a:p>
            <a:fld id="{E0C96CCC-5539-4648-95B3-48A5BFB1BFDF}" type="slidenum">
              <a:rPr lang="en-US" smtClean="0"/>
              <a:pPr/>
              <a:t>70</a:t>
            </a:fld>
            <a:endParaRPr lang="en-US" smtClean="0"/>
          </a:p>
        </p:txBody>
      </p:sp>
      <p:sp>
        <p:nvSpPr>
          <p:cNvPr id="204803" name="Rectangle 2"/>
          <p:cNvSpPr>
            <a:spLocks noGrp="1" noRot="1" noChangeAspect="1" noChangeArrowheads="1" noTextEdit="1"/>
          </p:cNvSpPr>
          <p:nvPr>
            <p:ph type="sldImg"/>
          </p:nvPr>
        </p:nvSpPr>
        <p:spPr>
          <a:solidFill>
            <a:srgbClr val="FFFFFF"/>
          </a:solidFill>
          <a:ln/>
        </p:spPr>
      </p:sp>
      <p:sp>
        <p:nvSpPr>
          <p:cNvPr id="20480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miter lim="800000"/>
            <a:headEnd/>
            <a:tailEnd/>
          </a:ln>
        </p:spPr>
        <p:txBody>
          <a:bodyPr/>
          <a:lstStyle/>
          <a:p>
            <a:fld id="{8569CE14-5EFD-46D5-8067-9E58DF3F7191}" type="slidenum">
              <a:rPr lang="en-US" smtClean="0"/>
              <a:pPr/>
              <a:t>71</a:t>
            </a:fld>
            <a:endParaRPr lang="en-US" smtClean="0"/>
          </a:p>
        </p:txBody>
      </p:sp>
      <p:sp>
        <p:nvSpPr>
          <p:cNvPr id="205827" name="Rectangle 2"/>
          <p:cNvSpPr>
            <a:spLocks noGrp="1" noRot="1" noChangeAspect="1" noChangeArrowheads="1" noTextEdit="1"/>
          </p:cNvSpPr>
          <p:nvPr>
            <p:ph type="sldImg"/>
          </p:nvPr>
        </p:nvSpPr>
        <p:spPr>
          <a:solidFill>
            <a:srgbClr val="FFFFFF"/>
          </a:solidFill>
          <a:ln/>
        </p:spPr>
      </p:sp>
      <p:sp>
        <p:nvSpPr>
          <p:cNvPr id="2058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miter lim="800000"/>
            <a:headEnd/>
            <a:tailEnd/>
          </a:ln>
        </p:spPr>
        <p:txBody>
          <a:bodyPr/>
          <a:lstStyle/>
          <a:p>
            <a:fld id="{9DB3AC9C-576E-4D5F-942B-811D899DBE41}" type="slidenum">
              <a:rPr lang="en-US" smtClean="0"/>
              <a:pPr/>
              <a:t>72</a:t>
            </a:fld>
            <a:endParaRPr lang="en-US" smtClean="0"/>
          </a:p>
        </p:txBody>
      </p:sp>
      <p:sp>
        <p:nvSpPr>
          <p:cNvPr id="206851" name="Rectangle 2"/>
          <p:cNvSpPr>
            <a:spLocks noGrp="1" noRot="1" noChangeAspect="1" noChangeArrowheads="1" noTextEdit="1"/>
          </p:cNvSpPr>
          <p:nvPr>
            <p:ph type="sldImg"/>
          </p:nvPr>
        </p:nvSpPr>
        <p:spPr>
          <a:solidFill>
            <a:srgbClr val="FFFFFF"/>
          </a:solidFill>
          <a:ln/>
        </p:spPr>
      </p:sp>
      <p:sp>
        <p:nvSpPr>
          <p:cNvPr id="20685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miter lim="800000"/>
            <a:headEnd/>
            <a:tailEnd/>
          </a:ln>
        </p:spPr>
        <p:txBody>
          <a:bodyPr/>
          <a:lstStyle/>
          <a:p>
            <a:fld id="{BE0C2A1E-5971-4C8C-A3F4-552ECE147668}" type="slidenum">
              <a:rPr lang="en-US" smtClean="0"/>
              <a:pPr/>
              <a:t>73</a:t>
            </a:fld>
            <a:endParaRPr lang="en-US" smtClean="0"/>
          </a:p>
        </p:txBody>
      </p:sp>
      <p:sp>
        <p:nvSpPr>
          <p:cNvPr id="207875" name="Rectangle 2"/>
          <p:cNvSpPr>
            <a:spLocks noGrp="1" noRot="1" noChangeAspect="1" noChangeArrowheads="1" noTextEdit="1"/>
          </p:cNvSpPr>
          <p:nvPr>
            <p:ph type="sldImg"/>
          </p:nvPr>
        </p:nvSpPr>
        <p:spPr>
          <a:solidFill>
            <a:srgbClr val="FFFFFF"/>
          </a:solidFill>
          <a:ln/>
        </p:spPr>
      </p:sp>
      <p:sp>
        <p:nvSpPr>
          <p:cNvPr id="2078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20.13 Research Method: RT-PCR Analysis of the Expression of Single Genes</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miter lim="800000"/>
            <a:headEnd/>
            <a:tailEnd/>
          </a:ln>
        </p:spPr>
        <p:txBody>
          <a:bodyPr/>
          <a:lstStyle/>
          <a:p>
            <a:fld id="{FCCB8F2C-1747-4F4C-A4A9-02BAA90F652F}" type="slidenum">
              <a:rPr lang="en-US" smtClean="0"/>
              <a:pPr/>
              <a:t>74</a:t>
            </a:fld>
            <a:endParaRPr lang="en-US" smtClean="0"/>
          </a:p>
        </p:txBody>
      </p:sp>
      <p:sp>
        <p:nvSpPr>
          <p:cNvPr id="208899" name="Rectangle 2"/>
          <p:cNvSpPr>
            <a:spLocks noGrp="1" noRot="1" noChangeAspect="1" noChangeArrowheads="1" noTextEdit="1"/>
          </p:cNvSpPr>
          <p:nvPr>
            <p:ph type="sldImg"/>
          </p:nvPr>
        </p:nvSpPr>
        <p:spPr>
          <a:solidFill>
            <a:srgbClr val="FFFFFF"/>
          </a:solidFill>
          <a:ln/>
        </p:spPr>
      </p:sp>
      <p:sp>
        <p:nvSpPr>
          <p:cNvPr id="20890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miter lim="800000"/>
            <a:headEnd/>
            <a:tailEnd/>
          </a:ln>
        </p:spPr>
        <p:txBody>
          <a:bodyPr/>
          <a:lstStyle/>
          <a:p>
            <a:fld id="{A2C2B053-F7B7-4414-B064-2E3A1784CFE7}" type="slidenum">
              <a:rPr lang="en-US" smtClean="0"/>
              <a:pPr/>
              <a:t>75</a:t>
            </a:fld>
            <a:endParaRPr lang="en-US" smtClean="0"/>
          </a:p>
        </p:txBody>
      </p:sp>
      <p:sp>
        <p:nvSpPr>
          <p:cNvPr id="209923" name="Rectangle 2"/>
          <p:cNvSpPr>
            <a:spLocks noGrp="1" noRot="1" noChangeAspect="1" noChangeArrowheads="1" noTextEdit="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20.14 Determining where genes are expressed by </a:t>
            </a:r>
            <a:r>
              <a:rPr lang="en-US" i="1" smtClean="0"/>
              <a:t>in situ</a:t>
            </a:r>
            <a:r>
              <a:rPr lang="en-US" smtClean="0"/>
              <a:t> hybridization analysis.</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a:miter lim="800000"/>
            <a:headEnd/>
            <a:tailEnd/>
          </a:ln>
        </p:spPr>
        <p:txBody>
          <a:bodyPr/>
          <a:lstStyle/>
          <a:p>
            <a:fld id="{E14AD407-FC69-4BA6-B583-20E2096C1BD8}" type="slidenum">
              <a:rPr lang="en-US" smtClean="0"/>
              <a:pPr/>
              <a:t>76</a:t>
            </a:fld>
            <a:endParaRPr lang="en-US" smtClean="0"/>
          </a:p>
        </p:txBody>
      </p:sp>
      <p:sp>
        <p:nvSpPr>
          <p:cNvPr id="210947" name="Rectangle 2"/>
          <p:cNvSpPr>
            <a:spLocks noGrp="1" noRot="1" noChangeAspect="1" noChangeArrowheads="1" noTextEdit="1"/>
          </p:cNvSpPr>
          <p:nvPr>
            <p:ph type="sldImg"/>
          </p:nvPr>
        </p:nvSpPr>
        <p:spPr>
          <a:solidFill>
            <a:srgbClr val="FFFFFF"/>
          </a:solidFill>
          <a:ln/>
        </p:spPr>
      </p:sp>
      <p:sp>
        <p:nvSpPr>
          <p:cNvPr id="21094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ln>
            <a:miter lim="800000"/>
            <a:headEnd/>
            <a:tailEnd/>
          </a:ln>
        </p:spPr>
        <p:txBody>
          <a:bodyPr/>
          <a:lstStyle/>
          <a:p>
            <a:fld id="{4F4185B7-B6F9-47B8-A6B4-8CF4A3E634DF}" type="slidenum">
              <a:rPr lang="en-US" smtClean="0"/>
              <a:pPr/>
              <a:t>77</a:t>
            </a:fld>
            <a:endParaRPr lang="en-US" smtClean="0"/>
          </a:p>
        </p:txBody>
      </p:sp>
      <p:sp>
        <p:nvSpPr>
          <p:cNvPr id="211971" name="Rectangle 2"/>
          <p:cNvSpPr>
            <a:spLocks noGrp="1" noRot="1" noChangeAspect="1" noChangeArrowheads="1" noTextEdit="1"/>
          </p:cNvSpPr>
          <p:nvPr>
            <p:ph type="sldImg"/>
          </p:nvPr>
        </p:nvSpPr>
        <p:spPr>
          <a:solidFill>
            <a:srgbClr val="FFFFFF"/>
          </a:solidFill>
          <a:ln/>
        </p:spPr>
      </p:sp>
      <p:sp>
        <p:nvSpPr>
          <p:cNvPr id="21197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20.15 Research Method: DNA Microarray Assay of Gene Expression Levels</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miter lim="800000"/>
            <a:headEnd/>
            <a:tailEnd/>
          </a:ln>
        </p:spPr>
        <p:txBody>
          <a:bodyPr/>
          <a:lstStyle/>
          <a:p>
            <a:fld id="{9D3AAC0A-CD4E-4F64-8CDA-9B61F044018C}" type="slidenum">
              <a:rPr lang="en-US" smtClean="0"/>
              <a:pPr/>
              <a:t>78</a:t>
            </a:fld>
            <a:endParaRPr lang="en-US" smtClean="0"/>
          </a:p>
        </p:txBody>
      </p:sp>
      <p:sp>
        <p:nvSpPr>
          <p:cNvPr id="212995" name="Rectangle 2"/>
          <p:cNvSpPr>
            <a:spLocks noGrp="1" noRot="1" noChangeAspect="1" noChangeArrowheads="1" noTextEdit="1"/>
          </p:cNvSpPr>
          <p:nvPr>
            <p:ph type="sldImg"/>
          </p:nvPr>
        </p:nvSpPr>
        <p:spPr>
          <a:solidFill>
            <a:srgbClr val="FFFFFF"/>
          </a:solidFill>
          <a:ln/>
        </p:spPr>
      </p:sp>
      <p:sp>
        <p:nvSpPr>
          <p:cNvPr id="21299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20.15 Research Method: DNA Microarray Assay of Gene Expression Levels</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miter lim="800000"/>
            <a:headEnd/>
            <a:tailEnd/>
          </a:ln>
        </p:spPr>
        <p:txBody>
          <a:bodyPr/>
          <a:lstStyle/>
          <a:p>
            <a:fld id="{C90CFB76-503D-4D6A-BF4C-389426F03F94}" type="slidenum">
              <a:rPr lang="en-US" smtClean="0"/>
              <a:pPr/>
              <a:t>79</a:t>
            </a:fld>
            <a:endParaRPr lang="en-US" smtClean="0"/>
          </a:p>
        </p:txBody>
      </p:sp>
      <p:sp>
        <p:nvSpPr>
          <p:cNvPr id="214019" name="Rectangle 2"/>
          <p:cNvSpPr>
            <a:spLocks noGrp="1" noRot="1" noChangeAspect="1" noChangeArrowheads="1" noTextEdit="1"/>
          </p:cNvSpPr>
          <p:nvPr>
            <p:ph type="sldImg"/>
          </p:nvPr>
        </p:nvSpPr>
        <p:spPr>
          <a:solidFill>
            <a:srgbClr val="FFFFFF"/>
          </a:solidFill>
          <a:ln/>
        </p:spPr>
      </p:sp>
      <p:sp>
        <p:nvSpPr>
          <p:cNvPr id="2140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miter lim="800000"/>
            <a:headEnd/>
            <a:tailEnd/>
          </a:ln>
        </p:spPr>
        <p:txBody>
          <a:bodyPr/>
          <a:lstStyle/>
          <a:p>
            <a:fld id="{94D67C29-8AB8-4566-A39F-93969406E78F}" type="slidenum">
              <a:rPr lang="en-US" smtClean="0"/>
              <a:pPr/>
              <a:t>8</a:t>
            </a:fld>
            <a:endParaRPr lang="en-US" smtClean="0"/>
          </a:p>
        </p:txBody>
      </p:sp>
      <p:sp>
        <p:nvSpPr>
          <p:cNvPr id="141315" name="Rectangle 2"/>
          <p:cNvSpPr>
            <a:spLocks noGrp="1" noRot="1" noChangeAspect="1" noChangeArrowheads="1" noTextEdit="1"/>
          </p:cNvSpPr>
          <p:nvPr>
            <p:ph type="sldImg"/>
          </p:nvPr>
        </p:nvSpPr>
        <p:spPr>
          <a:solidFill>
            <a:srgbClr val="FFFFFF"/>
          </a:solidFill>
          <a:ln/>
        </p:spPr>
      </p:sp>
      <p:sp>
        <p:nvSpPr>
          <p:cNvPr id="1413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20.2 A preview of gene cloning and some uses of cloned genes.</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miter lim="800000"/>
            <a:headEnd/>
            <a:tailEnd/>
          </a:ln>
        </p:spPr>
        <p:txBody>
          <a:bodyPr/>
          <a:lstStyle/>
          <a:p>
            <a:fld id="{45D5BDA6-7E3E-4589-9A62-208CE0914AA8}" type="slidenum">
              <a:rPr lang="en-US" smtClean="0"/>
              <a:pPr/>
              <a:t>80</a:t>
            </a:fld>
            <a:endParaRPr lang="en-US" smtClean="0"/>
          </a:p>
        </p:txBody>
      </p:sp>
      <p:sp>
        <p:nvSpPr>
          <p:cNvPr id="215043" name="Rectangle 2"/>
          <p:cNvSpPr>
            <a:spLocks noGrp="1" noRot="1" noChangeAspect="1" noChangeArrowheads="1" noTextEdit="1"/>
          </p:cNvSpPr>
          <p:nvPr>
            <p:ph type="sldImg"/>
          </p:nvPr>
        </p:nvSpPr>
        <p:spPr>
          <a:solidFill>
            <a:srgbClr val="FFFFFF"/>
          </a:solidFill>
          <a:ln/>
        </p:spPr>
      </p:sp>
      <p:sp>
        <p:nvSpPr>
          <p:cNvPr id="21504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miter lim="800000"/>
            <a:headEnd/>
            <a:tailEnd/>
          </a:ln>
        </p:spPr>
        <p:txBody>
          <a:bodyPr/>
          <a:lstStyle/>
          <a:p>
            <a:fld id="{B205ECA7-75A4-4E74-A1AA-6100416EC237}" type="slidenum">
              <a:rPr lang="en-US" smtClean="0"/>
              <a:pPr/>
              <a:t>81</a:t>
            </a:fld>
            <a:endParaRPr lang="en-US" smtClean="0"/>
          </a:p>
        </p:txBody>
      </p:sp>
      <p:sp>
        <p:nvSpPr>
          <p:cNvPr id="216067" name="Rectangle 2"/>
          <p:cNvSpPr>
            <a:spLocks noGrp="1" noRot="1" noChangeAspect="1" noChangeArrowheads="1" noTextEdit="1"/>
          </p:cNvSpPr>
          <p:nvPr>
            <p:ph type="sldImg"/>
          </p:nvPr>
        </p:nvSpPr>
        <p:spPr>
          <a:solidFill>
            <a:srgbClr val="FFFFFF"/>
          </a:solidFill>
          <a:ln/>
        </p:spPr>
      </p:sp>
      <p:sp>
        <p:nvSpPr>
          <p:cNvPr id="2160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a:ln>
            <a:miter lim="800000"/>
            <a:headEnd/>
            <a:tailEnd/>
          </a:ln>
        </p:spPr>
        <p:txBody>
          <a:bodyPr/>
          <a:lstStyle/>
          <a:p>
            <a:fld id="{4B1AB329-DBB5-41AF-BA13-BF25ACADE0BB}" type="slidenum">
              <a:rPr lang="en-US" smtClean="0"/>
              <a:pPr/>
              <a:t>82</a:t>
            </a:fld>
            <a:endParaRPr lang="en-US" smtClean="0"/>
          </a:p>
        </p:txBody>
      </p:sp>
      <p:sp>
        <p:nvSpPr>
          <p:cNvPr id="217091" name="Rectangle 2"/>
          <p:cNvSpPr>
            <a:spLocks noGrp="1" noRot="1" noChangeAspect="1" noChangeArrowheads="1" noTextEdit="1"/>
          </p:cNvSpPr>
          <p:nvPr>
            <p:ph type="sldImg"/>
          </p:nvPr>
        </p:nvSpPr>
        <p:spPr>
          <a:solidFill>
            <a:srgbClr val="FFFFFF"/>
          </a:solidFill>
          <a:ln/>
        </p:spPr>
      </p:sp>
      <p:sp>
        <p:nvSpPr>
          <p:cNvPr id="21709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20.16 Single nucleotide polymorphisms (SNPs) as genetic markers for disease-causing alleles.</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ln>
            <a:miter lim="800000"/>
            <a:headEnd/>
            <a:tailEnd/>
          </a:ln>
        </p:spPr>
        <p:txBody>
          <a:bodyPr/>
          <a:lstStyle/>
          <a:p>
            <a:fld id="{5AB7ACB3-1832-4487-8001-767A66D12EF7}" type="slidenum">
              <a:rPr lang="en-US" smtClean="0"/>
              <a:pPr/>
              <a:t>83</a:t>
            </a:fld>
            <a:endParaRPr lang="en-US" smtClean="0"/>
          </a:p>
        </p:txBody>
      </p:sp>
      <p:sp>
        <p:nvSpPr>
          <p:cNvPr id="218115" name="Rectangle 2"/>
          <p:cNvSpPr>
            <a:spLocks noGrp="1" noRot="1" noChangeAspect="1" noChangeArrowheads="1" noTextEdit="1"/>
          </p:cNvSpPr>
          <p:nvPr>
            <p:ph type="sldImg"/>
          </p:nvPr>
        </p:nvSpPr>
        <p:spPr>
          <a:solidFill>
            <a:srgbClr val="FFFFFF"/>
          </a:solidFill>
          <a:ln/>
        </p:spPr>
      </p:sp>
      <p:sp>
        <p:nvSpPr>
          <p:cNvPr id="2181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a:ln>
            <a:miter lim="800000"/>
            <a:headEnd/>
            <a:tailEnd/>
          </a:ln>
        </p:spPr>
        <p:txBody>
          <a:bodyPr/>
          <a:lstStyle/>
          <a:p>
            <a:fld id="{7513ED5A-133C-4EC5-BD9B-349D4D8CE730}" type="slidenum">
              <a:rPr lang="en-US" smtClean="0"/>
              <a:pPr/>
              <a:t>84</a:t>
            </a:fld>
            <a:endParaRPr lang="en-US" smtClean="0"/>
          </a:p>
        </p:txBody>
      </p:sp>
      <p:sp>
        <p:nvSpPr>
          <p:cNvPr id="219139" name="Rectangle 2"/>
          <p:cNvSpPr>
            <a:spLocks noGrp="1" noRot="1" noChangeAspect="1" noChangeArrowheads="1" noTextEdit="1"/>
          </p:cNvSpPr>
          <p:nvPr>
            <p:ph type="sldImg"/>
          </p:nvPr>
        </p:nvSpPr>
        <p:spPr>
          <a:solidFill>
            <a:srgbClr val="FFFFFF"/>
          </a:solidFill>
          <a:ln/>
        </p:spPr>
      </p:sp>
      <p:sp>
        <p:nvSpPr>
          <p:cNvPr id="21914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miter lim="800000"/>
            <a:headEnd/>
            <a:tailEnd/>
          </a:ln>
        </p:spPr>
        <p:txBody>
          <a:bodyPr/>
          <a:lstStyle/>
          <a:p>
            <a:fld id="{E8C5E7F3-CCC6-4891-B4BD-1DB6C96FF7F2}" type="slidenum">
              <a:rPr lang="en-US" smtClean="0"/>
              <a:pPr/>
              <a:t>85</a:t>
            </a:fld>
            <a:endParaRPr lang="en-US" smtClean="0"/>
          </a:p>
        </p:txBody>
      </p:sp>
      <p:sp>
        <p:nvSpPr>
          <p:cNvPr id="220163" name="Rectangle 2"/>
          <p:cNvSpPr>
            <a:spLocks noGrp="1" noRot="1" noChangeAspect="1" noChangeArrowheads="1" noTextEdit="1"/>
          </p:cNvSpPr>
          <p:nvPr>
            <p:ph type="sldImg"/>
          </p:nvPr>
        </p:nvSpPr>
        <p:spPr>
          <a:solidFill>
            <a:srgbClr val="FFFFFF"/>
          </a:solidFill>
          <a:ln/>
        </p:spPr>
      </p:sp>
      <p:sp>
        <p:nvSpPr>
          <p:cNvPr id="22016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 Figure 20.17 The cloning of a whole carrot plant from a single carrot cell.</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miter lim="800000"/>
            <a:headEnd/>
            <a:tailEnd/>
          </a:ln>
        </p:spPr>
        <p:txBody>
          <a:bodyPr/>
          <a:lstStyle/>
          <a:p>
            <a:fld id="{78102231-CF67-4B7F-929D-73E6E694D107}" type="slidenum">
              <a:rPr lang="en-US" smtClean="0"/>
              <a:pPr/>
              <a:t>86</a:t>
            </a:fld>
            <a:endParaRPr lang="en-US" smtClean="0"/>
          </a:p>
        </p:txBody>
      </p:sp>
      <p:sp>
        <p:nvSpPr>
          <p:cNvPr id="221187" name="Rectangle 2"/>
          <p:cNvSpPr>
            <a:spLocks noGrp="1" noRot="1" noChangeAspect="1" noChangeArrowheads="1" noTextEdit="1"/>
          </p:cNvSpPr>
          <p:nvPr>
            <p:ph type="sldImg"/>
          </p:nvPr>
        </p:nvSpPr>
        <p:spPr>
          <a:solidFill>
            <a:srgbClr val="FFFFFF"/>
          </a:solidFill>
          <a:ln/>
        </p:spPr>
      </p:sp>
      <p:sp>
        <p:nvSpPr>
          <p:cNvPr id="2211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miter lim="800000"/>
            <a:headEnd/>
            <a:tailEnd/>
          </a:ln>
        </p:spPr>
        <p:txBody>
          <a:bodyPr/>
          <a:lstStyle/>
          <a:p>
            <a:fld id="{0B190DBF-6E3B-4D18-B9FD-47148D3B9D72}" type="slidenum">
              <a:rPr lang="en-US" smtClean="0"/>
              <a:pPr/>
              <a:t>87</a:t>
            </a:fld>
            <a:endParaRPr lang="en-US" smtClean="0"/>
          </a:p>
        </p:txBody>
      </p:sp>
      <p:sp>
        <p:nvSpPr>
          <p:cNvPr id="222211" name="Rectangle 2"/>
          <p:cNvSpPr>
            <a:spLocks noGrp="1" noRot="1" noChangeAspect="1" noChangeArrowheads="1" noTextEdit="1"/>
          </p:cNvSpPr>
          <p:nvPr>
            <p:ph type="sldImg"/>
          </p:nvPr>
        </p:nvSpPr>
        <p:spPr>
          <a:solidFill>
            <a:srgbClr val="FFFFFF"/>
          </a:solidFill>
          <a:ln/>
        </p:spPr>
      </p:sp>
      <p:sp>
        <p:nvSpPr>
          <p:cNvPr id="22221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20.18 Inquiry: Can the nucleus from a differentiated animal cell direct development of an organism?</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a:ln>
            <a:miter lim="800000"/>
            <a:headEnd/>
            <a:tailEnd/>
          </a:ln>
        </p:spPr>
        <p:txBody>
          <a:bodyPr/>
          <a:lstStyle/>
          <a:p>
            <a:fld id="{C2AC7019-848C-416D-923F-7B6B9A8DFF73}" type="slidenum">
              <a:rPr lang="en-US" smtClean="0"/>
              <a:pPr/>
              <a:t>88</a:t>
            </a:fld>
            <a:endParaRPr lang="en-US" smtClean="0"/>
          </a:p>
        </p:txBody>
      </p:sp>
      <p:sp>
        <p:nvSpPr>
          <p:cNvPr id="223235" name="Rectangle 2"/>
          <p:cNvSpPr>
            <a:spLocks noGrp="1" noRot="1" noChangeAspect="1" noChangeArrowheads="1" noTextEdit="1"/>
          </p:cNvSpPr>
          <p:nvPr>
            <p:ph type="sldImg"/>
          </p:nvPr>
        </p:nvSpPr>
        <p:spPr>
          <a:solidFill>
            <a:srgbClr val="FFFFFF"/>
          </a:solidFill>
          <a:ln/>
        </p:spPr>
      </p:sp>
      <p:sp>
        <p:nvSpPr>
          <p:cNvPr id="22323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miter lim="800000"/>
            <a:headEnd/>
            <a:tailEnd/>
          </a:ln>
        </p:spPr>
        <p:txBody>
          <a:bodyPr/>
          <a:lstStyle/>
          <a:p>
            <a:fld id="{E215D8AA-A0FD-4AAC-9F09-DF222E54E351}" type="slidenum">
              <a:rPr lang="en-US" smtClean="0"/>
              <a:pPr/>
              <a:t>89</a:t>
            </a:fld>
            <a:endParaRPr lang="en-US" smtClean="0"/>
          </a:p>
        </p:txBody>
      </p:sp>
      <p:sp>
        <p:nvSpPr>
          <p:cNvPr id="224259" name="Rectangle 2"/>
          <p:cNvSpPr>
            <a:spLocks noGrp="1" noRot="1" noChangeAspect="1" noChangeArrowheads="1" noTextEdit="1"/>
          </p:cNvSpPr>
          <p:nvPr>
            <p:ph type="sldImg"/>
          </p:nvPr>
        </p:nvSpPr>
        <p:spPr>
          <a:solidFill>
            <a:srgbClr val="FFFFFF"/>
          </a:solidFill>
          <a:ln/>
        </p:spPr>
      </p:sp>
      <p:sp>
        <p:nvSpPr>
          <p:cNvPr id="22426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20.19 Research Method: Reproductive Cloning of a Mammal by Nuclear Transplantation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miter lim="800000"/>
            <a:headEnd/>
            <a:tailEnd/>
          </a:ln>
        </p:spPr>
        <p:txBody>
          <a:bodyPr/>
          <a:lstStyle/>
          <a:p>
            <a:fld id="{78119B1D-9BAD-4902-8B6D-5A1877006533}" type="slidenum">
              <a:rPr lang="en-US" smtClean="0"/>
              <a:pPr/>
              <a:t>9</a:t>
            </a:fld>
            <a:endParaRPr lang="en-US" smtClean="0"/>
          </a:p>
        </p:txBody>
      </p:sp>
      <p:sp>
        <p:nvSpPr>
          <p:cNvPr id="142339" name="Rectangle 2"/>
          <p:cNvSpPr>
            <a:spLocks noGrp="1" noRot="1" noChangeAspect="1" noChangeArrowheads="1" noTextEdit="1"/>
          </p:cNvSpPr>
          <p:nvPr>
            <p:ph type="sldImg"/>
          </p:nvPr>
        </p:nvSpPr>
        <p:spPr>
          <a:solidFill>
            <a:srgbClr val="FFFFFF"/>
          </a:solidFill>
          <a:ln/>
        </p:spPr>
      </p:sp>
      <p:sp>
        <p:nvSpPr>
          <p:cNvPr id="14234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20.2 A preview of gene cloning and some uses of cloned genes.</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a:ln>
            <a:miter lim="800000"/>
            <a:headEnd/>
            <a:tailEnd/>
          </a:ln>
        </p:spPr>
        <p:txBody>
          <a:bodyPr/>
          <a:lstStyle/>
          <a:p>
            <a:fld id="{DBD984E5-BC72-46E2-9C4F-19DE6B95BE79}" type="slidenum">
              <a:rPr lang="en-US" smtClean="0"/>
              <a:pPr/>
              <a:t>90</a:t>
            </a:fld>
            <a:endParaRPr lang="en-US" smtClean="0"/>
          </a:p>
        </p:txBody>
      </p:sp>
      <p:sp>
        <p:nvSpPr>
          <p:cNvPr id="225283" name="Rectangle 2"/>
          <p:cNvSpPr>
            <a:spLocks noGrp="1" noRot="1" noChangeAspect="1" noChangeArrowheads="1" noTextEdit="1"/>
          </p:cNvSpPr>
          <p:nvPr>
            <p:ph type="sldImg"/>
          </p:nvPr>
        </p:nvSpPr>
        <p:spPr>
          <a:solidFill>
            <a:srgbClr val="FFFFFF"/>
          </a:solidFill>
          <a:ln/>
        </p:spPr>
      </p:sp>
      <p:sp>
        <p:nvSpPr>
          <p:cNvPr id="22528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20.19 Research Method: Reproductive Cloning of a Mammal by Nuclear Transplantation</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miter lim="800000"/>
            <a:headEnd/>
            <a:tailEnd/>
          </a:ln>
        </p:spPr>
        <p:txBody>
          <a:bodyPr/>
          <a:lstStyle/>
          <a:p>
            <a:fld id="{74657FA2-FC23-4092-8FB2-8F965C93CA49}" type="slidenum">
              <a:rPr lang="en-US" smtClean="0"/>
              <a:pPr/>
              <a:t>91</a:t>
            </a:fld>
            <a:endParaRPr lang="en-US" smtClean="0"/>
          </a:p>
        </p:txBody>
      </p:sp>
      <p:sp>
        <p:nvSpPr>
          <p:cNvPr id="226307" name="Rectangle 2"/>
          <p:cNvSpPr>
            <a:spLocks noGrp="1" noRot="1" noChangeAspect="1" noChangeArrowheads="1" noTextEdit="1"/>
          </p:cNvSpPr>
          <p:nvPr>
            <p:ph type="sldImg"/>
          </p:nvPr>
        </p:nvSpPr>
        <p:spPr>
          <a:solidFill>
            <a:srgbClr val="FFFFFF"/>
          </a:solidFill>
          <a:ln/>
        </p:spPr>
      </p:sp>
      <p:sp>
        <p:nvSpPr>
          <p:cNvPr id="22630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20.19 Research Method: Reproductive Cloning of a Mammal by Nuclear Transplantation</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ln>
            <a:miter lim="800000"/>
            <a:headEnd/>
            <a:tailEnd/>
          </a:ln>
        </p:spPr>
        <p:txBody>
          <a:bodyPr/>
          <a:lstStyle/>
          <a:p>
            <a:fld id="{149BB3BC-6EAE-45B4-8B99-0A0585178971}" type="slidenum">
              <a:rPr lang="en-US" smtClean="0"/>
              <a:pPr/>
              <a:t>92</a:t>
            </a:fld>
            <a:endParaRPr lang="en-US" smtClean="0"/>
          </a:p>
        </p:txBody>
      </p:sp>
      <p:sp>
        <p:nvSpPr>
          <p:cNvPr id="227331" name="Rectangle 2"/>
          <p:cNvSpPr>
            <a:spLocks noGrp="1" noRot="1" noChangeAspect="1" noChangeArrowheads="1" noTextEdit="1"/>
          </p:cNvSpPr>
          <p:nvPr>
            <p:ph type="sldImg"/>
          </p:nvPr>
        </p:nvSpPr>
        <p:spPr>
          <a:solidFill>
            <a:srgbClr val="FFFFFF"/>
          </a:solidFill>
          <a:ln/>
        </p:spPr>
      </p:sp>
      <p:sp>
        <p:nvSpPr>
          <p:cNvPr id="22733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miter lim="800000"/>
            <a:headEnd/>
            <a:tailEnd/>
          </a:ln>
        </p:spPr>
        <p:txBody>
          <a:bodyPr/>
          <a:lstStyle/>
          <a:p>
            <a:fld id="{3DE81664-01D0-4D73-90AF-F9F9183291CF}" type="slidenum">
              <a:rPr lang="en-US" smtClean="0"/>
              <a:pPr/>
              <a:t>93</a:t>
            </a:fld>
            <a:endParaRPr lang="en-US" smtClean="0"/>
          </a:p>
        </p:txBody>
      </p:sp>
      <p:sp>
        <p:nvSpPr>
          <p:cNvPr id="228355" name="Rectangle 2"/>
          <p:cNvSpPr>
            <a:spLocks noGrp="1" noRot="1" noChangeAspect="1" noChangeArrowheads="1" noTextEdit="1"/>
          </p:cNvSpPr>
          <p:nvPr>
            <p:ph type="sldImg"/>
          </p:nvPr>
        </p:nvSpPr>
        <p:spPr>
          <a:solidFill>
            <a:srgbClr val="FFFFFF"/>
          </a:solidFill>
          <a:ln/>
        </p:spPr>
      </p:sp>
      <p:sp>
        <p:nvSpPr>
          <p:cNvPr id="22835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20.20 CC, the first cloned cat, and her single parent.</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a:ln>
            <a:miter lim="800000"/>
            <a:headEnd/>
            <a:tailEnd/>
          </a:ln>
        </p:spPr>
        <p:txBody>
          <a:bodyPr/>
          <a:lstStyle/>
          <a:p>
            <a:fld id="{BB53D2EA-9EAE-4572-AFE3-11A5F891DEE7}" type="slidenum">
              <a:rPr lang="en-US" smtClean="0"/>
              <a:pPr/>
              <a:t>94</a:t>
            </a:fld>
            <a:endParaRPr lang="en-US" smtClean="0"/>
          </a:p>
        </p:txBody>
      </p:sp>
      <p:sp>
        <p:nvSpPr>
          <p:cNvPr id="229379" name="Rectangle 2"/>
          <p:cNvSpPr>
            <a:spLocks noGrp="1" noRot="1" noChangeAspect="1" noChangeArrowheads="1" noTextEdit="1"/>
          </p:cNvSpPr>
          <p:nvPr>
            <p:ph type="sldImg"/>
          </p:nvPr>
        </p:nvSpPr>
        <p:spPr>
          <a:solidFill>
            <a:srgbClr val="FFFFFF"/>
          </a:solidFill>
          <a:ln/>
        </p:spPr>
      </p:sp>
      <p:sp>
        <p:nvSpPr>
          <p:cNvPr id="2293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miter lim="800000"/>
            <a:headEnd/>
            <a:tailEnd/>
          </a:ln>
        </p:spPr>
        <p:txBody>
          <a:bodyPr/>
          <a:lstStyle/>
          <a:p>
            <a:fld id="{27634BFA-556C-47AE-8307-3011059BE815}" type="slidenum">
              <a:rPr lang="en-US" smtClean="0"/>
              <a:pPr/>
              <a:t>95</a:t>
            </a:fld>
            <a:endParaRPr lang="en-US" smtClean="0"/>
          </a:p>
        </p:txBody>
      </p:sp>
      <p:sp>
        <p:nvSpPr>
          <p:cNvPr id="230403" name="Rectangle 2"/>
          <p:cNvSpPr>
            <a:spLocks noGrp="1" noRot="1" noChangeAspect="1" noChangeArrowheads="1" noTextEdit="1"/>
          </p:cNvSpPr>
          <p:nvPr>
            <p:ph type="sldImg"/>
          </p:nvPr>
        </p:nvSpPr>
        <p:spPr>
          <a:solidFill>
            <a:srgbClr val="FFFFFF"/>
          </a:solidFill>
          <a:ln/>
        </p:spPr>
      </p:sp>
      <p:sp>
        <p:nvSpPr>
          <p:cNvPr id="23040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miter lim="800000"/>
            <a:headEnd/>
            <a:tailEnd/>
          </a:ln>
        </p:spPr>
        <p:txBody>
          <a:bodyPr/>
          <a:lstStyle/>
          <a:p>
            <a:fld id="{9076DBA1-0A31-495B-9D79-3463D3FDC9F1}" type="slidenum">
              <a:rPr lang="en-US" smtClean="0"/>
              <a:pPr/>
              <a:t>96</a:t>
            </a:fld>
            <a:endParaRPr lang="en-US" smtClean="0"/>
          </a:p>
        </p:txBody>
      </p:sp>
      <p:sp>
        <p:nvSpPr>
          <p:cNvPr id="231427" name="Rectangle 2"/>
          <p:cNvSpPr>
            <a:spLocks noGrp="1" noRot="1" noChangeAspect="1" noChangeArrowheads="1" noTextEdit="1"/>
          </p:cNvSpPr>
          <p:nvPr>
            <p:ph type="sldImg"/>
          </p:nvPr>
        </p:nvSpPr>
        <p:spPr>
          <a:solidFill>
            <a:srgbClr val="FFFFFF"/>
          </a:solidFill>
          <a:ln/>
        </p:spPr>
      </p:sp>
      <p:sp>
        <p:nvSpPr>
          <p:cNvPr id="2314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20.21 Working with stem cells.</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miter lim="800000"/>
            <a:headEnd/>
            <a:tailEnd/>
          </a:ln>
        </p:spPr>
        <p:txBody>
          <a:bodyPr/>
          <a:lstStyle/>
          <a:p>
            <a:fld id="{0FA5028A-4BF6-45C2-8D93-7B0D9A332F6E}" type="slidenum">
              <a:rPr lang="en-US" smtClean="0"/>
              <a:pPr/>
              <a:t>97</a:t>
            </a:fld>
            <a:endParaRPr lang="en-US" smtClean="0"/>
          </a:p>
        </p:txBody>
      </p:sp>
      <p:sp>
        <p:nvSpPr>
          <p:cNvPr id="232451" name="Rectangle 2"/>
          <p:cNvSpPr>
            <a:spLocks noGrp="1" noRot="1" noChangeAspect="1" noChangeArrowheads="1" noTextEdit="1"/>
          </p:cNvSpPr>
          <p:nvPr>
            <p:ph type="sldImg"/>
          </p:nvPr>
        </p:nvSpPr>
        <p:spPr>
          <a:solidFill>
            <a:srgbClr val="FFFFFF"/>
          </a:solidFill>
          <a:ln/>
        </p:spPr>
      </p:sp>
      <p:sp>
        <p:nvSpPr>
          <p:cNvPr id="23245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ln>
            <a:miter lim="800000"/>
            <a:headEnd/>
            <a:tailEnd/>
          </a:ln>
        </p:spPr>
        <p:txBody>
          <a:bodyPr/>
          <a:lstStyle/>
          <a:p>
            <a:fld id="{40C9C55B-705A-466E-8206-DCF3AEBA04FA}" type="slidenum">
              <a:rPr lang="en-US" smtClean="0"/>
              <a:pPr/>
              <a:t>98</a:t>
            </a:fld>
            <a:endParaRPr lang="en-US" smtClean="0"/>
          </a:p>
        </p:txBody>
      </p:sp>
      <p:sp>
        <p:nvSpPr>
          <p:cNvPr id="233475" name="Rectangle 2"/>
          <p:cNvSpPr>
            <a:spLocks noGrp="1" noRot="1" noChangeAspect="1" noChangeArrowheads="1" noTextEdit="1"/>
          </p:cNvSpPr>
          <p:nvPr>
            <p:ph type="sldImg"/>
          </p:nvPr>
        </p:nvSpPr>
        <p:spPr>
          <a:solidFill>
            <a:srgbClr val="FFFFFF"/>
          </a:solidFill>
          <a:ln/>
        </p:spPr>
      </p:sp>
      <p:sp>
        <p:nvSpPr>
          <p:cNvPr id="2334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20.22 Impact: The Impact of Induced Pluripotent Stem (iPS) Cells on Regenerative Medicine</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ln>
            <a:miter lim="800000"/>
            <a:headEnd/>
            <a:tailEnd/>
          </a:ln>
        </p:spPr>
        <p:txBody>
          <a:bodyPr/>
          <a:lstStyle/>
          <a:p>
            <a:fld id="{CAE004BB-978C-4F3F-9C52-71EEE104CF7A}" type="slidenum">
              <a:rPr lang="en-US" smtClean="0"/>
              <a:pPr/>
              <a:t>99</a:t>
            </a:fld>
            <a:endParaRPr lang="en-US" smtClean="0"/>
          </a:p>
        </p:txBody>
      </p:sp>
      <p:sp>
        <p:nvSpPr>
          <p:cNvPr id="234499" name="Rectangle 2"/>
          <p:cNvSpPr>
            <a:spLocks noGrp="1" noRot="1" noChangeAspect="1" noChangeArrowheads="1" noTextEdit="1"/>
          </p:cNvSpPr>
          <p:nvPr>
            <p:ph type="sldImg"/>
          </p:nvPr>
        </p:nvSpPr>
        <p:spPr>
          <a:solidFill>
            <a:srgbClr val="FFFFFF"/>
          </a:solidFill>
          <a:ln/>
        </p:spPr>
      </p:sp>
      <p:sp>
        <p:nvSpPr>
          <p:cNvPr id="23450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6"/>
          <p:cNvSpPr>
            <a:spLocks noChangeArrowheads="1"/>
          </p:cNvSpPr>
          <p:nvPr userDrawn="1"/>
        </p:nvSpPr>
        <p:spPr bwMode="auto">
          <a:xfrm>
            <a:off x="0" y="6553200"/>
            <a:ext cx="9144000" cy="304800"/>
          </a:xfrm>
          <a:prstGeom prst="rect">
            <a:avLst/>
          </a:prstGeom>
          <a:solidFill>
            <a:srgbClr val="FFBA26"/>
          </a:solidFill>
          <a:ln w="9525">
            <a:noFill/>
            <a:miter lim="800000"/>
            <a:headEnd/>
            <a:tailEnd/>
          </a:ln>
        </p:spPr>
        <p:txBody>
          <a:bodyPr wrap="none" anchor="ctr"/>
          <a:lstStyle/>
          <a:p>
            <a:pPr>
              <a:defRPr/>
            </a:pPr>
            <a:endParaRPr lang="en-US"/>
          </a:p>
        </p:txBody>
      </p:sp>
      <p:sp>
        <p:nvSpPr>
          <p:cNvPr id="5" name="Rectangle 12"/>
          <p:cNvSpPr>
            <a:spLocks noChangeArrowheads="1"/>
          </p:cNvSpPr>
          <p:nvPr userDrawn="1"/>
        </p:nvSpPr>
        <p:spPr bwMode="auto">
          <a:xfrm>
            <a:off x="0" y="762000"/>
            <a:ext cx="9144000" cy="762000"/>
          </a:xfrm>
          <a:prstGeom prst="rect">
            <a:avLst/>
          </a:prstGeom>
          <a:solidFill>
            <a:srgbClr val="00478B"/>
          </a:solidFill>
          <a:ln w="9525">
            <a:noFill/>
            <a:miter lim="800000"/>
            <a:headEnd/>
            <a:tailEnd/>
          </a:ln>
        </p:spPr>
        <p:txBody>
          <a:bodyPr wrap="none" anchor="ctr"/>
          <a:lstStyle/>
          <a:p>
            <a:pPr>
              <a:defRPr/>
            </a:pPr>
            <a:endParaRPr lang="en-US"/>
          </a:p>
        </p:txBody>
      </p:sp>
      <p:pic>
        <p:nvPicPr>
          <p:cNvPr id="6" name="Picture 3" descr="C:\Documents and Settings\dking\Desktop\55823Reece_Marketing_Cover\55823Reece9e_webdev.jpg"/>
          <p:cNvPicPr>
            <a:picLocks noChangeAspect="1" noChangeArrowheads="1"/>
          </p:cNvPicPr>
          <p:nvPr userDrawn="1"/>
        </p:nvPicPr>
        <p:blipFill>
          <a:blip r:embed="rId2"/>
          <a:srcRect l="15732" t="38251" r="-262" b="23915"/>
          <a:stretch>
            <a:fillRect/>
          </a:stretch>
        </p:blipFill>
        <p:spPr bwMode="auto">
          <a:xfrm>
            <a:off x="0" y="1512888"/>
            <a:ext cx="9170988" cy="5040312"/>
          </a:xfrm>
          <a:prstGeom prst="rect">
            <a:avLst/>
          </a:prstGeom>
          <a:noFill/>
          <a:ln w="9525">
            <a:noFill/>
            <a:miter lim="800000"/>
            <a:headEnd/>
            <a:tailEnd/>
          </a:ln>
        </p:spPr>
      </p:pic>
      <p:sp>
        <p:nvSpPr>
          <p:cNvPr id="7" name="TextBox 6"/>
          <p:cNvSpPr txBox="1">
            <a:spLocks noChangeArrowheads="1"/>
          </p:cNvSpPr>
          <p:nvPr userDrawn="1"/>
        </p:nvSpPr>
        <p:spPr bwMode="auto">
          <a:xfrm>
            <a:off x="1588" y="0"/>
            <a:ext cx="9145587" cy="763588"/>
          </a:xfrm>
          <a:prstGeom prst="rect">
            <a:avLst/>
          </a:prstGeom>
          <a:solidFill>
            <a:srgbClr val="BABABA"/>
          </a:solidFill>
          <a:ln>
            <a:noFill/>
          </a:ln>
          <a:extLst/>
        </p:spPr>
        <p:txBody>
          <a:bodyPr>
            <a:spAutoFit/>
          </a:bodyPr>
          <a:lstStyle>
            <a:lvl1pPr>
              <a:defRPr sz="2400">
                <a:solidFill>
                  <a:schemeClr val="tx1"/>
                </a:solidFill>
                <a:latin typeface="Arial" charset="0"/>
                <a:ea typeface="ヒラギノ角ゴ Pro W3" pitchFamily="84" charset="-128"/>
              </a:defRPr>
            </a:lvl1pPr>
            <a:lvl2pPr marL="742950" indent="-285750">
              <a:defRPr sz="2400">
                <a:solidFill>
                  <a:schemeClr val="tx1"/>
                </a:solidFill>
                <a:latin typeface="Arial" charset="0"/>
                <a:ea typeface="ヒラギノ角ゴ Pro W3" pitchFamily="84" charset="-128"/>
              </a:defRPr>
            </a:lvl2pPr>
            <a:lvl3pPr marL="1143000" indent="-228600">
              <a:defRPr sz="2400">
                <a:solidFill>
                  <a:schemeClr val="tx1"/>
                </a:solidFill>
                <a:latin typeface="Arial" charset="0"/>
                <a:ea typeface="ヒラギノ角ゴ Pro W3" pitchFamily="84" charset="-128"/>
              </a:defRPr>
            </a:lvl3pPr>
            <a:lvl4pPr marL="1600200" indent="-228600">
              <a:defRPr sz="2400">
                <a:solidFill>
                  <a:schemeClr val="tx1"/>
                </a:solidFill>
                <a:latin typeface="Arial" charset="0"/>
                <a:ea typeface="ヒラギノ角ゴ Pro W3" pitchFamily="84" charset="-128"/>
              </a:defRPr>
            </a:lvl4pPr>
            <a:lvl5pPr marL="2057400" indent="-228600">
              <a:defRPr sz="2400">
                <a:solidFill>
                  <a:schemeClr val="tx1"/>
                </a:solidFill>
                <a:latin typeface="Arial"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84" charset="-128"/>
              </a:defRPr>
            </a:lvl9pPr>
          </a:lstStyle>
          <a:p>
            <a:pPr algn="ctr" eaLnBrk="1" hangingPunct="1">
              <a:defRPr/>
            </a:pPr>
            <a:r>
              <a:rPr lang="en-US" sz="1600" b="1" smtClean="0">
                <a:latin typeface="Times New Roman" pitchFamily="84" charset="0"/>
                <a:cs typeface="Times New Roman" pitchFamily="84" charset="0"/>
              </a:rPr>
              <a:t>LECTURE PRESENTATIONS</a:t>
            </a:r>
            <a:endParaRPr lang="en-US" sz="1600" smtClean="0">
              <a:latin typeface="Times New Roman" pitchFamily="84" charset="0"/>
              <a:cs typeface="Times New Roman" pitchFamily="84" charset="0"/>
            </a:endParaRPr>
          </a:p>
          <a:p>
            <a:pPr algn="ctr" eaLnBrk="1" hangingPunct="1">
              <a:defRPr/>
            </a:pPr>
            <a:r>
              <a:rPr lang="en-US" sz="1600" smtClean="0">
                <a:latin typeface="Times New Roman" pitchFamily="84" charset="0"/>
                <a:cs typeface="Times New Roman" pitchFamily="84" charset="0"/>
              </a:rPr>
              <a:t>For CAMPBELL BIOLOGY, NINTH EDITION</a:t>
            </a:r>
            <a:endParaRPr lang="en-US" sz="1600" b="1" i="1" smtClean="0">
              <a:latin typeface="Times New Roman" pitchFamily="84" charset="0"/>
              <a:cs typeface="Times New Roman" pitchFamily="84" charset="0"/>
            </a:endParaRPr>
          </a:p>
          <a:p>
            <a:pPr algn="ctr" eaLnBrk="1" hangingPunct="1">
              <a:defRPr/>
            </a:pPr>
            <a:r>
              <a:rPr lang="en-US" sz="1200" smtClean="0">
                <a:latin typeface="Times New Roman" pitchFamily="84" charset="0"/>
                <a:cs typeface="Times New Roman" pitchFamily="84" charset="0"/>
              </a:rPr>
              <a:t>Jane B. Reece, Lisa A. Urry, Michael L. Cain, Steven A. Wasserman, Peter V. Minorsky, Robert B. Jackson</a:t>
            </a:r>
          </a:p>
        </p:txBody>
      </p:sp>
      <p:sp>
        <p:nvSpPr>
          <p:cNvPr id="8" name="Date Placeholder 3"/>
          <p:cNvSpPr>
            <a:spLocks/>
          </p:cNvSpPr>
          <p:nvPr/>
        </p:nvSpPr>
        <p:spPr bwMode="auto">
          <a:xfrm>
            <a:off x="152400" y="6604000"/>
            <a:ext cx="2286000" cy="228600"/>
          </a:xfrm>
          <a:prstGeom prst="rect">
            <a:avLst/>
          </a:prstGeom>
          <a:noFill/>
          <a:ln w="9525">
            <a:noFill/>
            <a:miter lim="800000"/>
            <a:headEnd/>
            <a:tailEnd/>
          </a:ln>
        </p:spPr>
        <p:txBody>
          <a:bodyPr anchor="ctr"/>
          <a:lstStyle/>
          <a:p>
            <a:pPr eaLnBrk="1" hangingPunct="1">
              <a:defRPr/>
            </a:pPr>
            <a:r>
              <a:rPr lang="en-US" sz="1200">
                <a:latin typeface="Times New Roman" pitchFamily="84" charset="0"/>
                <a:cs typeface="Times New Roman" pitchFamily="84" charset="0"/>
              </a:rPr>
              <a:t>© 2011 Pearson Education, Inc.</a:t>
            </a:r>
          </a:p>
        </p:txBody>
      </p:sp>
      <p:sp>
        <p:nvSpPr>
          <p:cNvPr id="9" name="Rectangle 3"/>
          <p:cNvSpPr>
            <a:spLocks noChangeArrowheads="1"/>
          </p:cNvSpPr>
          <p:nvPr userDrawn="1"/>
        </p:nvSpPr>
        <p:spPr bwMode="auto">
          <a:xfrm>
            <a:off x="6705600" y="5562600"/>
            <a:ext cx="2362200" cy="838200"/>
          </a:xfrm>
          <a:prstGeom prst="rect">
            <a:avLst/>
          </a:prstGeom>
          <a:noFill/>
          <a:ln w="3175">
            <a:noFill/>
            <a:miter lim="800000"/>
            <a:headEnd/>
            <a:tailEnd/>
          </a:ln>
        </p:spPr>
        <p:txBody>
          <a:bodyPr/>
          <a:lstStyle/>
          <a:p>
            <a:pPr algn="r">
              <a:defRPr/>
            </a:pPr>
            <a:r>
              <a:rPr lang="en-US" sz="1600" b="1">
                <a:solidFill>
                  <a:schemeClr val="bg1"/>
                </a:solidFill>
                <a:latin typeface="Times New Roman" pitchFamily="84" charset="0"/>
              </a:rPr>
              <a:t>Lectures by</a:t>
            </a:r>
          </a:p>
          <a:p>
            <a:pPr algn="r">
              <a:defRPr/>
            </a:pPr>
            <a:r>
              <a:rPr lang="en-US" sz="1600" b="1">
                <a:solidFill>
                  <a:schemeClr val="bg1"/>
                </a:solidFill>
                <a:latin typeface="Times New Roman" pitchFamily="84" charset="0"/>
              </a:rPr>
              <a:t>Erin Barley</a:t>
            </a:r>
          </a:p>
          <a:p>
            <a:pPr algn="r">
              <a:defRPr/>
            </a:pPr>
            <a:r>
              <a:rPr lang="en-US" sz="1600" b="1">
                <a:solidFill>
                  <a:schemeClr val="bg1"/>
                </a:solidFill>
                <a:latin typeface="Times New Roman" pitchFamily="84" charset="0"/>
              </a:rPr>
              <a:t>Kathleen Fitzpatrick</a:t>
            </a:r>
          </a:p>
        </p:txBody>
      </p:sp>
      <p:sp>
        <p:nvSpPr>
          <p:cNvPr id="3074" name="Rectangle 2"/>
          <p:cNvSpPr>
            <a:spLocks noGrp="1" noChangeArrowheads="1"/>
          </p:cNvSpPr>
          <p:nvPr>
            <p:ph type="ctrTitle"/>
          </p:nvPr>
        </p:nvSpPr>
        <p:spPr>
          <a:xfrm>
            <a:off x="762000" y="2146300"/>
            <a:ext cx="7796213" cy="1143000"/>
          </a:xfrm>
        </p:spPr>
        <p:txBody>
          <a:bodyPr/>
          <a:lstStyle>
            <a:lvl1pPr>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1447800" y="3746500"/>
            <a:ext cx="6421438" cy="1752600"/>
          </a:xfrm>
        </p:spPr>
        <p:txBody>
          <a:bodyPr/>
          <a:lstStyle>
            <a:lvl1pPr marL="0" indent="0" algn="ctr">
              <a:buFont typeface="Times" pitchFamily="84" charset="0"/>
              <a:buNone/>
              <a:defRPr/>
            </a:lvl1pPr>
          </a:lstStyle>
          <a:p>
            <a:pPr lvl="0"/>
            <a:r>
              <a:rPr lang="en-US" noProof="0" smtClean="0"/>
              <a:t>Click to edit Master subtitle style</a:t>
            </a:r>
          </a:p>
        </p:txBody>
      </p:sp>
      <p:sp>
        <p:nvSpPr>
          <p:cNvPr id="10" name="Rectangle 4"/>
          <p:cNvSpPr>
            <a:spLocks noGrp="1" noChangeArrowheads="1"/>
          </p:cNvSpPr>
          <p:nvPr>
            <p:ph type="dt" sz="half" idx="10"/>
          </p:nvPr>
        </p:nvSpPr>
        <p:spPr>
          <a:xfrm>
            <a:off x="762000" y="6108700"/>
            <a:ext cx="1911350" cy="457200"/>
          </a:xfrm>
        </p:spPr>
        <p:txBody>
          <a:bodyPr/>
          <a:lstStyle>
            <a:lvl1pPr>
              <a:defRPr/>
            </a:lvl1pPr>
          </a:lstStyle>
          <a:p>
            <a:pPr>
              <a:defRPr/>
            </a:pPr>
            <a:endParaRPr lang="en-US"/>
          </a:p>
        </p:txBody>
      </p:sp>
      <p:sp>
        <p:nvSpPr>
          <p:cNvPr id="11" name="Rectangle 5"/>
          <p:cNvSpPr>
            <a:spLocks noGrp="1" noChangeArrowheads="1"/>
          </p:cNvSpPr>
          <p:nvPr>
            <p:ph type="ftr" sz="quarter" idx="11"/>
          </p:nvPr>
        </p:nvSpPr>
        <p:spPr>
          <a:xfrm>
            <a:off x="3200400" y="6108700"/>
            <a:ext cx="2905125" cy="457200"/>
          </a:xfrm>
        </p:spPr>
        <p:txBody>
          <a:bodyPr/>
          <a:lstStyle>
            <a:lvl1pPr>
              <a:defRPr/>
            </a:lvl1pPr>
          </a:lstStyle>
          <a:p>
            <a:pPr>
              <a:defRPr/>
            </a:pPr>
            <a:endParaRPr lang="en-US"/>
          </a:p>
        </p:txBody>
      </p:sp>
      <p:sp>
        <p:nvSpPr>
          <p:cNvPr id="12" name="Rectangle 6"/>
          <p:cNvSpPr>
            <a:spLocks noGrp="1" noChangeArrowheads="1"/>
          </p:cNvSpPr>
          <p:nvPr>
            <p:ph type="sldNum" sz="quarter" idx="12"/>
          </p:nvPr>
        </p:nvSpPr>
        <p:spPr>
          <a:xfrm>
            <a:off x="6629400" y="6108700"/>
            <a:ext cx="1911350" cy="457200"/>
          </a:xfrm>
        </p:spPr>
        <p:txBody>
          <a:bodyPr/>
          <a:lstStyle>
            <a:lvl1pPr>
              <a:defRPr/>
            </a:lvl1pPr>
          </a:lstStyle>
          <a:p>
            <a:pPr>
              <a:defRPr/>
            </a:pPr>
            <a:fld id="{77E7EAC2-A7AA-4F46-BDA2-D9BE6A77A22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158FF3-A328-4215-AD1D-5362F59C617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14B55-6802-4DE5-88FA-C82825DC600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E5EE6F-45AC-47F9-AC7A-9D1EFFAAB8A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72A88C-35DA-4C49-B3A8-DF3BEED3A2B1}"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6022C-84F6-421E-9991-215BA87B758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4595A1A-6ECE-41E2-9611-6B5A3AC2C99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9530034-CDA8-4E22-A64C-276B6739F1F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232AE80-07C1-44DF-90D2-6A9DDA18994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0A29DB-868B-4CAE-92DB-D5FC3408068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431FFD-F94C-46CD-A118-F5DE0358FBC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r">
              <a:defRPr sz="1400"/>
            </a:lvl1pPr>
          </a:lstStyle>
          <a:p>
            <a:pPr>
              <a:defRPr/>
            </a:pPr>
            <a:fld id="{E0803D30-0FF0-436F-BD24-7860F17BBDB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3"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Times New Roman" pitchFamily="84" charset="0"/>
          <a:ea typeface="ヒラギノ角ゴ Pro W3" pitchFamily="84" charset="-128"/>
        </a:defRPr>
      </a:lvl2pPr>
      <a:lvl3pPr algn="l" rtl="0" eaLnBrk="0" fontAlgn="base" hangingPunct="0">
        <a:spcBef>
          <a:spcPct val="0"/>
        </a:spcBef>
        <a:spcAft>
          <a:spcPct val="0"/>
        </a:spcAft>
        <a:defRPr sz="3600" b="1">
          <a:solidFill>
            <a:schemeClr val="tx2"/>
          </a:solidFill>
          <a:latin typeface="Times New Roman" pitchFamily="84" charset="0"/>
          <a:ea typeface="ヒラギノ角ゴ Pro W3" pitchFamily="84" charset="-128"/>
        </a:defRPr>
      </a:lvl3pPr>
      <a:lvl4pPr algn="l" rtl="0" eaLnBrk="0" fontAlgn="base" hangingPunct="0">
        <a:spcBef>
          <a:spcPct val="0"/>
        </a:spcBef>
        <a:spcAft>
          <a:spcPct val="0"/>
        </a:spcAft>
        <a:defRPr sz="3600" b="1">
          <a:solidFill>
            <a:schemeClr val="tx2"/>
          </a:solidFill>
          <a:latin typeface="Times New Roman" pitchFamily="84" charset="0"/>
          <a:ea typeface="ヒラギノ角ゴ Pro W3" pitchFamily="84" charset="-128"/>
        </a:defRPr>
      </a:lvl4pPr>
      <a:lvl5pPr algn="l" rtl="0" eaLnBrk="0" fontAlgn="base" hangingPunct="0">
        <a:spcBef>
          <a:spcPct val="0"/>
        </a:spcBef>
        <a:spcAft>
          <a:spcPct val="0"/>
        </a:spcAft>
        <a:defRPr sz="3600" b="1">
          <a:solidFill>
            <a:schemeClr val="tx2"/>
          </a:solidFill>
          <a:latin typeface="Times New Roman" pitchFamily="84" charset="0"/>
          <a:ea typeface="ヒラギノ角ゴ Pro W3" pitchFamily="84" charset="-128"/>
        </a:defRPr>
      </a:lvl5pPr>
      <a:lvl6pPr marL="457200" algn="l" rtl="0" fontAlgn="base">
        <a:spcBef>
          <a:spcPct val="0"/>
        </a:spcBef>
        <a:spcAft>
          <a:spcPct val="0"/>
        </a:spcAft>
        <a:defRPr sz="3600" b="1">
          <a:solidFill>
            <a:schemeClr val="tx2"/>
          </a:solidFill>
          <a:latin typeface="Times New Roman" pitchFamily="84" charset="0"/>
          <a:ea typeface="ヒラギノ角ゴ Pro W3" pitchFamily="84" charset="-128"/>
        </a:defRPr>
      </a:lvl6pPr>
      <a:lvl7pPr marL="914400" algn="l" rtl="0" fontAlgn="base">
        <a:spcBef>
          <a:spcPct val="0"/>
        </a:spcBef>
        <a:spcAft>
          <a:spcPct val="0"/>
        </a:spcAft>
        <a:defRPr sz="3600" b="1">
          <a:solidFill>
            <a:schemeClr val="tx2"/>
          </a:solidFill>
          <a:latin typeface="Times New Roman" pitchFamily="84" charset="0"/>
          <a:ea typeface="ヒラギノ角ゴ Pro W3" pitchFamily="84" charset="-128"/>
        </a:defRPr>
      </a:lvl7pPr>
      <a:lvl8pPr marL="1371600" algn="l" rtl="0" fontAlgn="base">
        <a:spcBef>
          <a:spcPct val="0"/>
        </a:spcBef>
        <a:spcAft>
          <a:spcPct val="0"/>
        </a:spcAft>
        <a:defRPr sz="3600" b="1">
          <a:solidFill>
            <a:schemeClr val="tx2"/>
          </a:solidFill>
          <a:latin typeface="Times New Roman" pitchFamily="84" charset="0"/>
          <a:ea typeface="ヒラギノ角ゴ Pro W3" pitchFamily="84" charset="-128"/>
        </a:defRPr>
      </a:lvl8pPr>
      <a:lvl9pPr marL="1828800" algn="l" rtl="0" fontAlgn="base">
        <a:spcBef>
          <a:spcPct val="0"/>
        </a:spcBef>
        <a:spcAft>
          <a:spcPct val="0"/>
        </a:spcAft>
        <a:defRPr sz="3600" b="1">
          <a:solidFill>
            <a:schemeClr val="tx2"/>
          </a:solidFill>
          <a:latin typeface="Times New Roman" pitchFamily="84" charset="0"/>
          <a:ea typeface="ヒラギノ角ゴ Pro W3" pitchFamily="84" charset="-128"/>
        </a:defRPr>
      </a:lvl9pPr>
    </p:titleStyle>
    <p:bodyStyle>
      <a:lvl1pPr marL="342900" indent="-342900" algn="l" rtl="0" eaLnBrk="0" fontAlgn="base" hangingPunct="0">
        <a:spcBef>
          <a:spcPct val="20000"/>
        </a:spcBef>
        <a:spcAft>
          <a:spcPct val="0"/>
        </a:spcAft>
        <a:buClr>
          <a:srgbClr val="D1300D"/>
        </a:buClr>
        <a:buFont typeface="Times" pitchFamily="8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8.png"/><Relationship Id="rId5" Type="http://schemas.openxmlformats.org/officeDocument/2006/relationships/image" Target="../media/image35.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8"/>
          <p:cNvSpPr txBox="1">
            <a:spLocks noChangeArrowheads="1"/>
          </p:cNvSpPr>
          <p:nvPr/>
        </p:nvSpPr>
        <p:spPr bwMode="auto">
          <a:xfrm>
            <a:off x="39688" y="1917700"/>
            <a:ext cx="8278812" cy="762000"/>
          </a:xfrm>
          <a:prstGeom prst="rect">
            <a:avLst/>
          </a:prstGeom>
          <a:noFill/>
          <a:ln w="9525">
            <a:noFill/>
            <a:miter lim="800000"/>
            <a:headEnd/>
            <a:tailEnd/>
          </a:ln>
        </p:spPr>
        <p:txBody>
          <a:bodyPr>
            <a:spAutoFit/>
          </a:bodyPr>
          <a:lstStyle/>
          <a:p>
            <a:pPr eaLnBrk="1" hangingPunct="1"/>
            <a:r>
              <a:rPr lang="en-US" sz="4400" b="1">
                <a:solidFill>
                  <a:schemeClr val="bg1"/>
                </a:solidFill>
                <a:latin typeface="Times New Roman" pitchFamily="84" charset="0"/>
              </a:rPr>
              <a:t>Biotechnology</a:t>
            </a:r>
          </a:p>
        </p:txBody>
      </p:sp>
      <p:sp>
        <p:nvSpPr>
          <p:cNvPr id="6147" name="Rectangle 6"/>
          <p:cNvSpPr>
            <a:spLocks noChangeArrowheads="1"/>
          </p:cNvSpPr>
          <p:nvPr/>
        </p:nvSpPr>
        <p:spPr bwMode="auto">
          <a:xfrm>
            <a:off x="63500" y="838200"/>
            <a:ext cx="2625725" cy="701675"/>
          </a:xfrm>
          <a:prstGeom prst="rect">
            <a:avLst/>
          </a:prstGeom>
          <a:noFill/>
          <a:ln w="9525">
            <a:noFill/>
            <a:miter lim="800000"/>
            <a:headEnd/>
            <a:tailEnd/>
          </a:ln>
        </p:spPr>
        <p:txBody>
          <a:bodyPr wrap="none">
            <a:spAutoFit/>
          </a:bodyPr>
          <a:lstStyle/>
          <a:p>
            <a:r>
              <a:rPr lang="en-US" sz="4000" b="1">
                <a:solidFill>
                  <a:schemeClr val="bg1"/>
                </a:solidFill>
                <a:latin typeface="Times New Roman" pitchFamily="84" charset="0"/>
                <a:cs typeface="Times New Roman" pitchFamily="84" charset="0"/>
              </a:rPr>
              <a:t>Chapter 20</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20.2b</a:t>
            </a:r>
          </a:p>
        </p:txBody>
      </p:sp>
      <p:pic>
        <p:nvPicPr>
          <p:cNvPr id="15363" name="Picture 60" descr="20_02bGeneCloningPreview-U"/>
          <p:cNvPicPr>
            <a:picLocks noChangeAspect="1" noChangeArrowheads="1"/>
          </p:cNvPicPr>
          <p:nvPr/>
        </p:nvPicPr>
        <p:blipFill>
          <a:blip r:embed="rId3"/>
          <a:srcRect/>
          <a:stretch>
            <a:fillRect/>
          </a:stretch>
        </p:blipFill>
        <p:spPr bwMode="auto">
          <a:xfrm>
            <a:off x="296863" y="388938"/>
            <a:ext cx="8548687" cy="6078537"/>
          </a:xfrm>
          <a:prstGeom prst="rect">
            <a:avLst/>
          </a:prstGeom>
          <a:noFill/>
          <a:ln w="9525">
            <a:noFill/>
            <a:miter lim="800000"/>
            <a:headEnd/>
            <a:tailEnd/>
          </a:ln>
        </p:spPr>
      </p:pic>
      <p:sp>
        <p:nvSpPr>
          <p:cNvPr id="15364" name="Text Box 26"/>
          <p:cNvSpPr txBox="1">
            <a:spLocks noChangeArrowheads="1"/>
          </p:cNvSpPr>
          <p:nvPr/>
        </p:nvSpPr>
        <p:spPr bwMode="auto">
          <a:xfrm>
            <a:off x="5965825" y="431800"/>
            <a:ext cx="2778125" cy="1104900"/>
          </a:xfrm>
          <a:prstGeom prst="rect">
            <a:avLst/>
          </a:prstGeom>
          <a:noFill/>
          <a:ln w="9525">
            <a:noFill/>
            <a:miter lim="800000"/>
            <a:headEnd/>
            <a:tailEnd/>
          </a:ln>
        </p:spPr>
        <p:txBody>
          <a:bodyPr wrap="none" lIns="0" tIns="0" rIns="0" bIns="0"/>
          <a:lstStyle/>
          <a:p>
            <a:r>
              <a:rPr lang="en-US" sz="1800" b="1"/>
              <a:t>Host cell grown in </a:t>
            </a:r>
            <a:br>
              <a:rPr lang="en-US" sz="1800" b="1"/>
            </a:br>
            <a:r>
              <a:rPr lang="en-US" sz="1800" b="1"/>
              <a:t>culture to form a clone </a:t>
            </a:r>
            <a:br>
              <a:rPr lang="en-US" sz="1800" b="1"/>
            </a:br>
            <a:r>
              <a:rPr lang="en-US" sz="1800" b="1"/>
              <a:t>of cells containing the </a:t>
            </a:r>
            <a:br>
              <a:rPr lang="en-US" sz="1800" b="1"/>
            </a:br>
            <a:r>
              <a:rPr lang="en-US" sz="1800" b="1"/>
              <a:t>“cloned” gene of interest</a:t>
            </a:r>
          </a:p>
        </p:txBody>
      </p:sp>
      <p:sp>
        <p:nvSpPr>
          <p:cNvPr id="15365" name="Text Box 27"/>
          <p:cNvSpPr txBox="1">
            <a:spLocks noChangeArrowheads="1"/>
          </p:cNvSpPr>
          <p:nvPr/>
        </p:nvSpPr>
        <p:spPr bwMode="auto">
          <a:xfrm>
            <a:off x="2028825" y="1727200"/>
            <a:ext cx="917575" cy="573088"/>
          </a:xfrm>
          <a:prstGeom prst="rect">
            <a:avLst/>
          </a:prstGeom>
          <a:noFill/>
          <a:ln w="9525">
            <a:noFill/>
            <a:miter lim="800000"/>
            <a:headEnd/>
            <a:tailEnd/>
          </a:ln>
        </p:spPr>
        <p:txBody>
          <a:bodyPr wrap="none" lIns="0" tIns="0" rIns="0" bIns="0"/>
          <a:lstStyle/>
          <a:p>
            <a:pPr>
              <a:lnSpc>
                <a:spcPct val="90000"/>
              </a:lnSpc>
            </a:pPr>
            <a:r>
              <a:rPr lang="en-US" sz="1800" b="1"/>
              <a:t>Gene of </a:t>
            </a:r>
            <a:br>
              <a:rPr lang="en-US" sz="1800" b="1"/>
            </a:br>
            <a:r>
              <a:rPr lang="en-US" sz="1800" b="1"/>
              <a:t>interest</a:t>
            </a:r>
          </a:p>
        </p:txBody>
      </p:sp>
      <p:sp>
        <p:nvSpPr>
          <p:cNvPr id="15366" name="Text Box 28"/>
          <p:cNvSpPr txBox="1">
            <a:spLocks noChangeArrowheads="1"/>
          </p:cNvSpPr>
          <p:nvPr/>
        </p:nvSpPr>
        <p:spPr bwMode="auto">
          <a:xfrm>
            <a:off x="5826125" y="1625600"/>
            <a:ext cx="2611438" cy="573088"/>
          </a:xfrm>
          <a:prstGeom prst="rect">
            <a:avLst/>
          </a:prstGeom>
          <a:noFill/>
          <a:ln w="9525">
            <a:noFill/>
            <a:miter lim="800000"/>
            <a:headEnd/>
            <a:tailEnd/>
          </a:ln>
        </p:spPr>
        <p:txBody>
          <a:bodyPr wrap="none" lIns="0" tIns="0" rIns="0" bIns="0"/>
          <a:lstStyle/>
          <a:p>
            <a:r>
              <a:rPr lang="en-US" sz="1800" b="1"/>
              <a:t>Protein expressed from</a:t>
            </a:r>
            <a:br>
              <a:rPr lang="en-US" sz="1800" b="1"/>
            </a:br>
            <a:r>
              <a:rPr lang="en-US" sz="1800" b="1"/>
              <a:t>gene of interest</a:t>
            </a:r>
          </a:p>
        </p:txBody>
      </p:sp>
      <p:sp>
        <p:nvSpPr>
          <p:cNvPr id="15367" name="Text Box 29"/>
          <p:cNvSpPr txBox="1">
            <a:spLocks noChangeArrowheads="1"/>
          </p:cNvSpPr>
          <p:nvPr/>
        </p:nvSpPr>
        <p:spPr bwMode="auto">
          <a:xfrm>
            <a:off x="6181725" y="2286000"/>
            <a:ext cx="1952625" cy="315913"/>
          </a:xfrm>
          <a:prstGeom prst="rect">
            <a:avLst/>
          </a:prstGeom>
          <a:noFill/>
          <a:ln w="9525">
            <a:noFill/>
            <a:miter lim="800000"/>
            <a:headEnd/>
            <a:tailEnd/>
          </a:ln>
        </p:spPr>
        <p:txBody>
          <a:bodyPr wrap="none" lIns="0" tIns="0" rIns="0" bIns="0"/>
          <a:lstStyle/>
          <a:p>
            <a:r>
              <a:rPr lang="en-US" sz="1800" b="1"/>
              <a:t>Protein harvested</a:t>
            </a:r>
          </a:p>
        </p:txBody>
      </p:sp>
      <p:sp>
        <p:nvSpPr>
          <p:cNvPr id="15368" name="Text Box 30"/>
          <p:cNvSpPr txBox="1">
            <a:spLocks noChangeArrowheads="1"/>
          </p:cNvSpPr>
          <p:nvPr/>
        </p:nvSpPr>
        <p:spPr bwMode="auto">
          <a:xfrm>
            <a:off x="1127125" y="2311400"/>
            <a:ext cx="1631950" cy="355600"/>
          </a:xfrm>
          <a:prstGeom prst="rect">
            <a:avLst/>
          </a:prstGeom>
          <a:noFill/>
          <a:ln w="9525">
            <a:noFill/>
            <a:miter lim="800000"/>
            <a:headEnd/>
            <a:tailEnd/>
          </a:ln>
        </p:spPr>
        <p:txBody>
          <a:bodyPr wrap="none" lIns="0" tIns="0" rIns="0" bIns="0"/>
          <a:lstStyle/>
          <a:p>
            <a:r>
              <a:rPr lang="en-US" sz="1800" b="1"/>
              <a:t>Copies of gene</a:t>
            </a:r>
          </a:p>
        </p:txBody>
      </p:sp>
      <p:sp>
        <p:nvSpPr>
          <p:cNvPr id="15369" name="Text Box 31"/>
          <p:cNvSpPr txBox="1">
            <a:spLocks noChangeArrowheads="1"/>
          </p:cNvSpPr>
          <p:nvPr/>
        </p:nvSpPr>
        <p:spPr bwMode="auto">
          <a:xfrm>
            <a:off x="3857625" y="2781300"/>
            <a:ext cx="1670050" cy="849313"/>
          </a:xfrm>
          <a:prstGeom prst="rect">
            <a:avLst/>
          </a:prstGeom>
          <a:noFill/>
          <a:ln w="9525">
            <a:noFill/>
            <a:miter lim="800000"/>
            <a:headEnd/>
            <a:tailEnd/>
          </a:ln>
        </p:spPr>
        <p:txBody>
          <a:bodyPr wrap="none" lIns="0" tIns="0" rIns="0" bIns="0"/>
          <a:lstStyle/>
          <a:p>
            <a:r>
              <a:rPr lang="en-US" sz="1800" b="1"/>
              <a:t>Basic research</a:t>
            </a:r>
            <a:br>
              <a:rPr lang="en-US" sz="1800" b="1"/>
            </a:br>
            <a:r>
              <a:rPr lang="en-US" sz="1800" b="1"/>
              <a:t>and various</a:t>
            </a:r>
            <a:br>
              <a:rPr lang="en-US" sz="1800" b="1"/>
            </a:br>
            <a:r>
              <a:rPr lang="en-US" sz="1800" b="1"/>
              <a:t>applications</a:t>
            </a:r>
          </a:p>
        </p:txBody>
      </p:sp>
      <p:grpSp>
        <p:nvGrpSpPr>
          <p:cNvPr id="15370" name="Group 46"/>
          <p:cNvGrpSpPr>
            <a:grpSpLocks/>
          </p:cNvGrpSpPr>
          <p:nvPr/>
        </p:nvGrpSpPr>
        <p:grpSpPr bwMode="auto">
          <a:xfrm>
            <a:off x="5638800" y="419100"/>
            <a:ext cx="327025" cy="341313"/>
            <a:chOff x="536" y="1320"/>
            <a:chExt cx="140" cy="152"/>
          </a:xfrm>
        </p:grpSpPr>
        <p:sp>
          <p:nvSpPr>
            <p:cNvPr id="15382" name="Oval 47"/>
            <p:cNvSpPr>
              <a:spLocks noChangeArrowheads="1"/>
            </p:cNvSpPr>
            <p:nvPr/>
          </p:nvSpPr>
          <p:spPr bwMode="auto">
            <a:xfrm>
              <a:off x="536" y="1320"/>
              <a:ext cx="120" cy="128"/>
            </a:xfrm>
            <a:prstGeom prst="ellipse">
              <a:avLst/>
            </a:prstGeom>
            <a:solidFill>
              <a:srgbClr val="0072CA"/>
            </a:solidFill>
            <a:ln w="25400">
              <a:noFill/>
              <a:round/>
              <a:headEnd/>
              <a:tailEnd/>
            </a:ln>
          </p:spPr>
          <p:txBody>
            <a:bodyPr wrap="none" anchor="ctr"/>
            <a:lstStyle/>
            <a:p>
              <a:endParaRPr lang="en-US">
                <a:latin typeface="Times" pitchFamily="84" charset="0"/>
              </a:endParaRPr>
            </a:p>
          </p:txBody>
        </p:sp>
        <p:sp>
          <p:nvSpPr>
            <p:cNvPr id="15383" name="Text Box 48"/>
            <p:cNvSpPr txBox="1">
              <a:spLocks noChangeArrowheads="1"/>
            </p:cNvSpPr>
            <p:nvPr/>
          </p:nvSpPr>
          <p:spPr bwMode="auto">
            <a:xfrm>
              <a:off x="566" y="1328"/>
              <a:ext cx="110" cy="144"/>
            </a:xfrm>
            <a:prstGeom prst="rect">
              <a:avLst/>
            </a:prstGeom>
            <a:noFill/>
            <a:ln w="9525">
              <a:noFill/>
              <a:miter lim="800000"/>
              <a:headEnd/>
              <a:tailEnd/>
            </a:ln>
          </p:spPr>
          <p:txBody>
            <a:bodyPr wrap="none" lIns="0" tIns="0" rIns="0" bIns="0"/>
            <a:lstStyle/>
            <a:p>
              <a:r>
                <a:rPr lang="en-US" sz="1800" b="1">
                  <a:solidFill>
                    <a:schemeClr val="bg1"/>
                  </a:solidFill>
                </a:rPr>
                <a:t>3</a:t>
              </a:r>
            </a:p>
          </p:txBody>
        </p:sp>
      </p:grpSp>
      <p:grpSp>
        <p:nvGrpSpPr>
          <p:cNvPr id="15371" name="Group 49"/>
          <p:cNvGrpSpPr>
            <a:grpSpLocks/>
          </p:cNvGrpSpPr>
          <p:nvPr/>
        </p:nvGrpSpPr>
        <p:grpSpPr bwMode="auto">
          <a:xfrm>
            <a:off x="3530600" y="2768600"/>
            <a:ext cx="327025" cy="341313"/>
            <a:chOff x="536" y="1320"/>
            <a:chExt cx="140" cy="152"/>
          </a:xfrm>
        </p:grpSpPr>
        <p:sp>
          <p:nvSpPr>
            <p:cNvPr id="15380" name="Oval 50"/>
            <p:cNvSpPr>
              <a:spLocks noChangeArrowheads="1"/>
            </p:cNvSpPr>
            <p:nvPr/>
          </p:nvSpPr>
          <p:spPr bwMode="auto">
            <a:xfrm>
              <a:off x="536" y="1320"/>
              <a:ext cx="120" cy="128"/>
            </a:xfrm>
            <a:prstGeom prst="ellipse">
              <a:avLst/>
            </a:prstGeom>
            <a:solidFill>
              <a:srgbClr val="0072CA"/>
            </a:solidFill>
            <a:ln w="25400">
              <a:noFill/>
              <a:round/>
              <a:headEnd/>
              <a:tailEnd/>
            </a:ln>
          </p:spPr>
          <p:txBody>
            <a:bodyPr wrap="none" anchor="ctr"/>
            <a:lstStyle/>
            <a:p>
              <a:endParaRPr lang="en-US">
                <a:latin typeface="Times" pitchFamily="84" charset="0"/>
              </a:endParaRPr>
            </a:p>
          </p:txBody>
        </p:sp>
        <p:sp>
          <p:nvSpPr>
            <p:cNvPr id="15381" name="Text Box 51"/>
            <p:cNvSpPr txBox="1">
              <a:spLocks noChangeArrowheads="1"/>
            </p:cNvSpPr>
            <p:nvPr/>
          </p:nvSpPr>
          <p:spPr bwMode="auto">
            <a:xfrm>
              <a:off x="566" y="1328"/>
              <a:ext cx="110" cy="144"/>
            </a:xfrm>
            <a:prstGeom prst="rect">
              <a:avLst/>
            </a:prstGeom>
            <a:noFill/>
            <a:ln w="9525">
              <a:noFill/>
              <a:miter lim="800000"/>
              <a:headEnd/>
              <a:tailEnd/>
            </a:ln>
          </p:spPr>
          <p:txBody>
            <a:bodyPr wrap="none" lIns="0" tIns="0" rIns="0" bIns="0"/>
            <a:lstStyle/>
            <a:p>
              <a:r>
                <a:rPr lang="en-US" sz="1800" b="1">
                  <a:solidFill>
                    <a:schemeClr val="bg1"/>
                  </a:solidFill>
                </a:rPr>
                <a:t>4</a:t>
              </a:r>
            </a:p>
          </p:txBody>
        </p:sp>
      </p:grpSp>
      <p:sp>
        <p:nvSpPr>
          <p:cNvPr id="15372" name="Text Box 52"/>
          <p:cNvSpPr txBox="1">
            <a:spLocks noChangeArrowheads="1"/>
          </p:cNvSpPr>
          <p:nvPr/>
        </p:nvSpPr>
        <p:spPr bwMode="auto">
          <a:xfrm>
            <a:off x="7197725" y="3048000"/>
            <a:ext cx="1081088" cy="890588"/>
          </a:xfrm>
          <a:prstGeom prst="rect">
            <a:avLst/>
          </a:prstGeom>
          <a:noFill/>
          <a:ln w="9525">
            <a:noFill/>
            <a:miter lim="800000"/>
            <a:headEnd/>
            <a:tailEnd/>
          </a:ln>
        </p:spPr>
        <p:txBody>
          <a:bodyPr wrap="none" lIns="0" tIns="0" rIns="0" bIns="0"/>
          <a:lstStyle/>
          <a:p>
            <a:pPr>
              <a:lnSpc>
                <a:spcPct val="90000"/>
              </a:lnSpc>
            </a:pPr>
            <a:r>
              <a:rPr lang="en-US" sz="1800" b="1"/>
              <a:t>Basic</a:t>
            </a:r>
            <a:br>
              <a:rPr lang="en-US" sz="1800" b="1"/>
            </a:br>
            <a:r>
              <a:rPr lang="en-US" sz="1800" b="1"/>
              <a:t>research</a:t>
            </a:r>
            <a:br>
              <a:rPr lang="en-US" sz="1800" b="1"/>
            </a:br>
            <a:r>
              <a:rPr lang="en-US" sz="1800" b="1"/>
              <a:t>on protein</a:t>
            </a:r>
          </a:p>
        </p:txBody>
      </p:sp>
      <p:sp>
        <p:nvSpPr>
          <p:cNvPr id="15373" name="Text Box 53"/>
          <p:cNvSpPr txBox="1">
            <a:spLocks noChangeArrowheads="1"/>
          </p:cNvSpPr>
          <p:nvPr/>
        </p:nvSpPr>
        <p:spPr bwMode="auto">
          <a:xfrm>
            <a:off x="695325" y="3060700"/>
            <a:ext cx="987425" cy="850900"/>
          </a:xfrm>
          <a:prstGeom prst="rect">
            <a:avLst/>
          </a:prstGeom>
          <a:noFill/>
          <a:ln w="9525">
            <a:noFill/>
            <a:miter lim="800000"/>
            <a:headEnd/>
            <a:tailEnd/>
          </a:ln>
        </p:spPr>
        <p:txBody>
          <a:bodyPr wrap="none" lIns="0" tIns="0" rIns="0" bIns="0"/>
          <a:lstStyle/>
          <a:p>
            <a:pPr>
              <a:lnSpc>
                <a:spcPct val="90000"/>
              </a:lnSpc>
            </a:pPr>
            <a:r>
              <a:rPr lang="en-US" sz="1800" b="1"/>
              <a:t>Basic </a:t>
            </a:r>
            <a:br>
              <a:rPr lang="en-US" sz="1800" b="1"/>
            </a:br>
            <a:r>
              <a:rPr lang="en-US" sz="1800" b="1"/>
              <a:t>research </a:t>
            </a:r>
            <a:br>
              <a:rPr lang="en-US" sz="1800" b="1"/>
            </a:br>
            <a:r>
              <a:rPr lang="en-US" sz="1800" b="1"/>
              <a:t>on gene</a:t>
            </a:r>
          </a:p>
        </p:txBody>
      </p:sp>
      <p:sp>
        <p:nvSpPr>
          <p:cNvPr id="15374" name="Text Box 54"/>
          <p:cNvSpPr txBox="1">
            <a:spLocks noChangeArrowheads="1"/>
          </p:cNvSpPr>
          <p:nvPr/>
        </p:nvSpPr>
        <p:spPr bwMode="auto">
          <a:xfrm>
            <a:off x="314325" y="5461000"/>
            <a:ext cx="2092325" cy="869950"/>
          </a:xfrm>
          <a:prstGeom prst="rect">
            <a:avLst/>
          </a:prstGeom>
          <a:noFill/>
          <a:ln w="9525">
            <a:noFill/>
            <a:miter lim="800000"/>
            <a:headEnd/>
            <a:tailEnd/>
          </a:ln>
        </p:spPr>
        <p:txBody>
          <a:bodyPr wrap="none" lIns="0" tIns="0" rIns="0" bIns="0"/>
          <a:lstStyle/>
          <a:p>
            <a:r>
              <a:rPr lang="en-US" sz="1800" b="1"/>
              <a:t>Gene for pest</a:t>
            </a:r>
            <a:br>
              <a:rPr lang="en-US" sz="1800" b="1"/>
            </a:br>
            <a:r>
              <a:rPr lang="en-US" sz="1800" b="1"/>
              <a:t>resistance inserted</a:t>
            </a:r>
            <a:br>
              <a:rPr lang="en-US" sz="1800" b="1"/>
            </a:br>
            <a:r>
              <a:rPr lang="en-US" sz="1800" b="1"/>
              <a:t>into plants</a:t>
            </a:r>
          </a:p>
        </p:txBody>
      </p:sp>
      <p:sp>
        <p:nvSpPr>
          <p:cNvPr id="15375" name="Text Box 55"/>
          <p:cNvSpPr txBox="1">
            <a:spLocks noChangeArrowheads="1"/>
          </p:cNvSpPr>
          <p:nvPr/>
        </p:nvSpPr>
        <p:spPr bwMode="auto">
          <a:xfrm>
            <a:off x="2549525" y="5461000"/>
            <a:ext cx="2241550" cy="869950"/>
          </a:xfrm>
          <a:prstGeom prst="rect">
            <a:avLst/>
          </a:prstGeom>
          <a:noFill/>
          <a:ln w="9525">
            <a:noFill/>
            <a:miter lim="800000"/>
            <a:headEnd/>
            <a:tailEnd/>
          </a:ln>
        </p:spPr>
        <p:txBody>
          <a:bodyPr wrap="none" lIns="0" tIns="0" rIns="0" bIns="0"/>
          <a:lstStyle/>
          <a:p>
            <a:r>
              <a:rPr lang="en-US" sz="1800" b="1"/>
              <a:t>Gene used to alter</a:t>
            </a:r>
            <a:br>
              <a:rPr lang="en-US" sz="1800" b="1"/>
            </a:br>
            <a:r>
              <a:rPr lang="en-US" sz="1800" b="1"/>
              <a:t>bacteria for cleaning</a:t>
            </a:r>
            <a:br>
              <a:rPr lang="en-US" sz="1800" b="1"/>
            </a:br>
            <a:r>
              <a:rPr lang="en-US" sz="1800" b="1"/>
              <a:t>up toxic waste</a:t>
            </a:r>
          </a:p>
        </p:txBody>
      </p:sp>
      <p:sp>
        <p:nvSpPr>
          <p:cNvPr id="15376" name="Text Box 56"/>
          <p:cNvSpPr txBox="1">
            <a:spLocks noChangeArrowheads="1"/>
          </p:cNvSpPr>
          <p:nvPr/>
        </p:nvSpPr>
        <p:spPr bwMode="auto">
          <a:xfrm>
            <a:off x="4873625" y="5461000"/>
            <a:ext cx="2092325" cy="869950"/>
          </a:xfrm>
          <a:prstGeom prst="rect">
            <a:avLst/>
          </a:prstGeom>
          <a:noFill/>
          <a:ln w="9525">
            <a:noFill/>
            <a:miter lim="800000"/>
            <a:headEnd/>
            <a:tailEnd/>
          </a:ln>
        </p:spPr>
        <p:txBody>
          <a:bodyPr wrap="none" lIns="0" tIns="0" rIns="0" bIns="0"/>
          <a:lstStyle/>
          <a:p>
            <a:r>
              <a:rPr lang="en-US" sz="1800" b="1"/>
              <a:t>Protein dissolves</a:t>
            </a:r>
            <a:br>
              <a:rPr lang="en-US" sz="1800" b="1"/>
            </a:br>
            <a:r>
              <a:rPr lang="en-US" sz="1800" b="1"/>
              <a:t>blood clots in heart</a:t>
            </a:r>
            <a:br>
              <a:rPr lang="en-US" sz="1800" b="1"/>
            </a:br>
            <a:r>
              <a:rPr lang="en-US" sz="1800" b="1"/>
              <a:t>attack therapy</a:t>
            </a:r>
          </a:p>
        </p:txBody>
      </p:sp>
      <p:sp>
        <p:nvSpPr>
          <p:cNvPr id="15377" name="Text Box 57"/>
          <p:cNvSpPr txBox="1">
            <a:spLocks noChangeArrowheads="1"/>
          </p:cNvSpPr>
          <p:nvPr/>
        </p:nvSpPr>
        <p:spPr bwMode="auto">
          <a:xfrm>
            <a:off x="7159625" y="5461000"/>
            <a:ext cx="1679575" cy="869950"/>
          </a:xfrm>
          <a:prstGeom prst="rect">
            <a:avLst/>
          </a:prstGeom>
          <a:noFill/>
          <a:ln w="9525">
            <a:noFill/>
            <a:miter lim="800000"/>
            <a:headEnd/>
            <a:tailEnd/>
          </a:ln>
        </p:spPr>
        <p:txBody>
          <a:bodyPr wrap="none" lIns="0" tIns="0" rIns="0" bIns="0"/>
          <a:lstStyle/>
          <a:p>
            <a:r>
              <a:rPr lang="en-US" sz="1800" b="1"/>
              <a:t>Human growth</a:t>
            </a:r>
            <a:br>
              <a:rPr lang="en-US" sz="1800" b="1"/>
            </a:br>
            <a:r>
              <a:rPr lang="en-US" sz="1800" b="1"/>
              <a:t>hormone treats</a:t>
            </a:r>
            <a:br>
              <a:rPr lang="en-US" sz="1800" b="1"/>
            </a:br>
            <a:r>
              <a:rPr lang="en-US" sz="1800" b="1"/>
              <a:t>stunted growth</a:t>
            </a:r>
          </a:p>
        </p:txBody>
      </p:sp>
      <p:sp>
        <p:nvSpPr>
          <p:cNvPr id="15378" name="Line 58"/>
          <p:cNvSpPr>
            <a:spLocks noChangeShapeType="1"/>
          </p:cNvSpPr>
          <p:nvPr/>
        </p:nvSpPr>
        <p:spPr bwMode="auto">
          <a:xfrm>
            <a:off x="2946400" y="1854200"/>
            <a:ext cx="508000" cy="101600"/>
          </a:xfrm>
          <a:prstGeom prst="line">
            <a:avLst/>
          </a:prstGeom>
          <a:noFill/>
          <a:ln w="12700">
            <a:solidFill>
              <a:schemeClr val="tx1"/>
            </a:solidFill>
            <a:round/>
            <a:headEnd/>
            <a:tailEnd/>
          </a:ln>
        </p:spPr>
        <p:txBody>
          <a:bodyPr wrap="none" anchor="ctr"/>
          <a:lstStyle/>
          <a:p>
            <a:endParaRPr lang="en-US"/>
          </a:p>
        </p:txBody>
      </p:sp>
      <p:sp>
        <p:nvSpPr>
          <p:cNvPr id="15379" name="Line 59"/>
          <p:cNvSpPr>
            <a:spLocks noChangeShapeType="1"/>
          </p:cNvSpPr>
          <p:nvPr/>
        </p:nvSpPr>
        <p:spPr bwMode="auto">
          <a:xfrm>
            <a:off x="5372100" y="1587500"/>
            <a:ext cx="431800" cy="152400"/>
          </a:xfrm>
          <a:prstGeom prst="line">
            <a:avLst/>
          </a:prstGeom>
          <a:noFill/>
          <a:ln w="12700">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152400" y="190500"/>
            <a:ext cx="7772400" cy="1143000"/>
          </a:xfrm>
        </p:spPr>
        <p:txBody>
          <a:bodyPr/>
          <a:lstStyle/>
          <a:p>
            <a:pPr eaLnBrk="1" hangingPunct="1"/>
            <a:r>
              <a:rPr lang="en-US" smtClean="0"/>
              <a:t>Medical Applications</a:t>
            </a:r>
            <a:endParaRPr lang="en-US" smtClean="0">
              <a:solidFill>
                <a:schemeClr val="tx1"/>
              </a:solidFill>
            </a:endParaRPr>
          </a:p>
        </p:txBody>
      </p:sp>
      <p:sp>
        <p:nvSpPr>
          <p:cNvPr id="104451" name="Rectangle 3"/>
          <p:cNvSpPr>
            <a:spLocks noGrp="1" noChangeArrowheads="1"/>
          </p:cNvSpPr>
          <p:nvPr>
            <p:ph type="body" idx="1"/>
          </p:nvPr>
        </p:nvSpPr>
        <p:spPr>
          <a:xfrm>
            <a:off x="533400" y="1365250"/>
            <a:ext cx="8534400" cy="1555750"/>
          </a:xfrm>
        </p:spPr>
        <p:txBody>
          <a:bodyPr/>
          <a:lstStyle/>
          <a:p>
            <a:pPr eaLnBrk="1" hangingPunct="1"/>
            <a:r>
              <a:rPr lang="en-US" sz="2800" smtClean="0"/>
              <a:t>One benefit of DNA technology is identification of human genes in which mutation plays a role in genetic diseases</a:t>
            </a:r>
          </a:p>
        </p:txBody>
      </p:sp>
      <p:grpSp>
        <p:nvGrpSpPr>
          <p:cNvPr id="104452" name="Group 4"/>
          <p:cNvGrpSpPr>
            <a:grpSpLocks/>
          </p:cNvGrpSpPr>
          <p:nvPr/>
        </p:nvGrpSpPr>
        <p:grpSpPr bwMode="auto">
          <a:xfrm>
            <a:off x="0" y="6553200"/>
            <a:ext cx="9144000" cy="304800"/>
            <a:chOff x="0" y="4128"/>
            <a:chExt cx="5760" cy="192"/>
          </a:xfrm>
        </p:grpSpPr>
        <p:sp>
          <p:nvSpPr>
            <p:cNvPr id="104454" name="Rectangle 5"/>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104455"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104453" name="Rectangle 7"/>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139700" y="177800"/>
            <a:ext cx="7772400" cy="1143000"/>
          </a:xfrm>
        </p:spPr>
        <p:txBody>
          <a:bodyPr/>
          <a:lstStyle/>
          <a:p>
            <a:pPr eaLnBrk="1" hangingPunct="1"/>
            <a:r>
              <a:rPr lang="en-US" i="1" smtClean="0"/>
              <a:t>Diagnosis and Treatment of Diseases</a:t>
            </a:r>
            <a:endParaRPr lang="en-US" b="0" i="1" smtClean="0">
              <a:solidFill>
                <a:schemeClr val="tx1"/>
              </a:solidFill>
            </a:endParaRPr>
          </a:p>
        </p:txBody>
      </p:sp>
      <p:sp>
        <p:nvSpPr>
          <p:cNvPr id="105475" name="Rectangle 3"/>
          <p:cNvSpPr>
            <a:spLocks noGrp="1" noChangeArrowheads="1"/>
          </p:cNvSpPr>
          <p:nvPr>
            <p:ph type="body" idx="1"/>
          </p:nvPr>
        </p:nvSpPr>
        <p:spPr>
          <a:xfrm>
            <a:off x="533400" y="1371600"/>
            <a:ext cx="8534400" cy="4140200"/>
          </a:xfrm>
        </p:spPr>
        <p:txBody>
          <a:bodyPr/>
          <a:lstStyle/>
          <a:p>
            <a:pPr eaLnBrk="1" hangingPunct="1"/>
            <a:r>
              <a:rPr lang="en-US" sz="2800" smtClean="0"/>
              <a:t>Scientists can diagnose many human genetic disorders using PCR and sequence-specific primers, then sequencing the amplified product to look for the disease-causing mutation</a:t>
            </a:r>
          </a:p>
          <a:p>
            <a:pPr eaLnBrk="1" hangingPunct="1"/>
            <a:r>
              <a:rPr lang="en-US" sz="2800" smtClean="0"/>
              <a:t>SNPs may be associated with a disease-causing mutation</a:t>
            </a:r>
          </a:p>
          <a:p>
            <a:pPr eaLnBrk="1" hangingPunct="1"/>
            <a:r>
              <a:rPr lang="en-US" sz="2800" smtClean="0"/>
              <a:t>SNPs may also be correlated with increased risks for conditions such as heart disease or certain types of cancer</a:t>
            </a:r>
          </a:p>
        </p:txBody>
      </p:sp>
      <p:grpSp>
        <p:nvGrpSpPr>
          <p:cNvPr id="105476" name="Group 4"/>
          <p:cNvGrpSpPr>
            <a:grpSpLocks/>
          </p:cNvGrpSpPr>
          <p:nvPr/>
        </p:nvGrpSpPr>
        <p:grpSpPr bwMode="auto">
          <a:xfrm>
            <a:off x="0" y="6553200"/>
            <a:ext cx="9144000" cy="304800"/>
            <a:chOff x="0" y="4128"/>
            <a:chExt cx="5760" cy="192"/>
          </a:xfrm>
        </p:grpSpPr>
        <p:sp>
          <p:nvSpPr>
            <p:cNvPr id="105478" name="Rectangle 5"/>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105479"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105477" name="Rectangle 7"/>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52400" y="190500"/>
            <a:ext cx="7772400" cy="1143000"/>
          </a:xfrm>
        </p:spPr>
        <p:txBody>
          <a:bodyPr/>
          <a:lstStyle/>
          <a:p>
            <a:pPr eaLnBrk="1" hangingPunct="1"/>
            <a:r>
              <a:rPr lang="en-US" i="1" smtClean="0"/>
              <a:t>Human Gene Therapy</a:t>
            </a:r>
            <a:endParaRPr lang="en-US" b="0" i="1" smtClean="0">
              <a:solidFill>
                <a:schemeClr val="tx1"/>
              </a:solidFill>
            </a:endParaRPr>
          </a:p>
        </p:txBody>
      </p:sp>
      <p:sp>
        <p:nvSpPr>
          <p:cNvPr id="106499" name="Rectangle 3"/>
          <p:cNvSpPr>
            <a:spLocks noGrp="1" noChangeArrowheads="1"/>
          </p:cNvSpPr>
          <p:nvPr>
            <p:ph type="body" idx="1"/>
          </p:nvPr>
        </p:nvSpPr>
        <p:spPr>
          <a:xfrm>
            <a:off x="536575" y="1384300"/>
            <a:ext cx="8445500" cy="5429250"/>
          </a:xfrm>
        </p:spPr>
        <p:txBody>
          <a:bodyPr/>
          <a:lstStyle/>
          <a:p>
            <a:pPr eaLnBrk="1" hangingPunct="1">
              <a:lnSpc>
                <a:spcPct val="95000"/>
              </a:lnSpc>
            </a:pPr>
            <a:r>
              <a:rPr lang="en-US" sz="2800" b="1" smtClean="0"/>
              <a:t>Gene therapy </a:t>
            </a:r>
            <a:r>
              <a:rPr lang="en-US" sz="2800" smtClean="0"/>
              <a:t>is the alteration of an afflicted individual’s genes</a:t>
            </a:r>
          </a:p>
          <a:p>
            <a:pPr eaLnBrk="1" hangingPunct="1">
              <a:lnSpc>
                <a:spcPct val="95000"/>
              </a:lnSpc>
            </a:pPr>
            <a:r>
              <a:rPr lang="en-US" sz="2800" smtClean="0"/>
              <a:t>Gene therapy holds great potential for treating disorders traceable to a single defective gene</a:t>
            </a:r>
          </a:p>
          <a:p>
            <a:pPr eaLnBrk="1" hangingPunct="1">
              <a:lnSpc>
                <a:spcPct val="95000"/>
              </a:lnSpc>
            </a:pPr>
            <a:r>
              <a:rPr lang="en-US" sz="2800" smtClean="0"/>
              <a:t>Vectors are used for delivery of genes into specific types of cells, for example bone marrow</a:t>
            </a:r>
          </a:p>
          <a:p>
            <a:pPr eaLnBrk="1" hangingPunct="1">
              <a:lnSpc>
                <a:spcPct val="95000"/>
              </a:lnSpc>
            </a:pPr>
            <a:r>
              <a:rPr lang="en-US" sz="2800" smtClean="0"/>
              <a:t>Gene therapy provokes both technical and ethical questions</a:t>
            </a:r>
          </a:p>
        </p:txBody>
      </p:sp>
      <p:grpSp>
        <p:nvGrpSpPr>
          <p:cNvPr id="106500" name="Group 4"/>
          <p:cNvGrpSpPr>
            <a:grpSpLocks/>
          </p:cNvGrpSpPr>
          <p:nvPr/>
        </p:nvGrpSpPr>
        <p:grpSpPr bwMode="auto">
          <a:xfrm>
            <a:off x="0" y="6553200"/>
            <a:ext cx="9144000" cy="304800"/>
            <a:chOff x="0" y="4128"/>
            <a:chExt cx="5760" cy="192"/>
          </a:xfrm>
        </p:grpSpPr>
        <p:sp>
          <p:nvSpPr>
            <p:cNvPr id="106502" name="Rectangle 5"/>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106503"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106501" name="Rectangle 7"/>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20.23</a:t>
            </a:r>
          </a:p>
        </p:txBody>
      </p:sp>
      <p:pic>
        <p:nvPicPr>
          <p:cNvPr id="107523" name="Picture 47" descr="20_23RetroviralGeneTher-U"/>
          <p:cNvPicPr>
            <a:picLocks noChangeAspect="1" noChangeArrowheads="1"/>
          </p:cNvPicPr>
          <p:nvPr/>
        </p:nvPicPr>
        <p:blipFill>
          <a:blip r:embed="rId3"/>
          <a:srcRect/>
          <a:stretch>
            <a:fillRect/>
          </a:stretch>
        </p:blipFill>
        <p:spPr bwMode="auto">
          <a:xfrm>
            <a:off x="1379538" y="136525"/>
            <a:ext cx="6383337" cy="6584950"/>
          </a:xfrm>
          <a:prstGeom prst="rect">
            <a:avLst/>
          </a:prstGeom>
          <a:noFill/>
          <a:ln w="9525">
            <a:noFill/>
            <a:miter lim="800000"/>
            <a:headEnd/>
            <a:tailEnd/>
          </a:ln>
        </p:spPr>
      </p:pic>
      <p:sp>
        <p:nvSpPr>
          <p:cNvPr id="107524" name="Text Box 19"/>
          <p:cNvSpPr txBox="1">
            <a:spLocks noChangeArrowheads="1"/>
          </p:cNvSpPr>
          <p:nvPr/>
        </p:nvSpPr>
        <p:spPr bwMode="auto">
          <a:xfrm>
            <a:off x="1411288" y="122238"/>
            <a:ext cx="1417637" cy="263525"/>
          </a:xfrm>
          <a:prstGeom prst="rect">
            <a:avLst/>
          </a:prstGeom>
          <a:noFill/>
          <a:ln w="9525">
            <a:noFill/>
            <a:miter lim="800000"/>
            <a:headEnd/>
            <a:tailEnd/>
          </a:ln>
        </p:spPr>
        <p:txBody>
          <a:bodyPr wrap="none" lIns="0" tIns="0" rIns="0" bIns="0"/>
          <a:lstStyle/>
          <a:p>
            <a:r>
              <a:rPr lang="en-US" sz="1600" b="1"/>
              <a:t>Cloned gene</a:t>
            </a:r>
          </a:p>
        </p:txBody>
      </p:sp>
      <p:grpSp>
        <p:nvGrpSpPr>
          <p:cNvPr id="107525" name="Group 22"/>
          <p:cNvGrpSpPr>
            <a:grpSpLocks/>
          </p:cNvGrpSpPr>
          <p:nvPr/>
        </p:nvGrpSpPr>
        <p:grpSpPr bwMode="auto">
          <a:xfrm>
            <a:off x="3743325" y="2062163"/>
            <a:ext cx="227013" cy="225425"/>
            <a:chOff x="458" y="1308"/>
            <a:chExt cx="159" cy="150"/>
          </a:xfrm>
        </p:grpSpPr>
        <p:sp>
          <p:nvSpPr>
            <p:cNvPr id="107548" name="Oval 23"/>
            <p:cNvSpPr>
              <a:spLocks noChangeArrowheads="1"/>
            </p:cNvSpPr>
            <p:nvPr/>
          </p:nvSpPr>
          <p:spPr bwMode="auto">
            <a:xfrm>
              <a:off x="458" y="1308"/>
              <a:ext cx="159" cy="150"/>
            </a:xfrm>
            <a:prstGeom prst="ellipse">
              <a:avLst/>
            </a:prstGeom>
            <a:solidFill>
              <a:srgbClr val="0390C7"/>
            </a:solidFill>
            <a:ln w="12700">
              <a:noFill/>
              <a:round/>
              <a:headEnd/>
              <a:tailEnd/>
            </a:ln>
          </p:spPr>
          <p:txBody>
            <a:bodyPr wrap="none" anchor="ctr"/>
            <a:lstStyle/>
            <a:p>
              <a:endParaRPr lang="en-US">
                <a:latin typeface="Times" pitchFamily="84" charset="0"/>
              </a:endParaRPr>
            </a:p>
          </p:txBody>
        </p:sp>
        <p:sp>
          <p:nvSpPr>
            <p:cNvPr id="107549" name="Text Box 24"/>
            <p:cNvSpPr txBox="1">
              <a:spLocks noChangeArrowheads="1"/>
            </p:cNvSpPr>
            <p:nvPr/>
          </p:nvSpPr>
          <p:spPr bwMode="auto">
            <a:xfrm>
              <a:off x="496" y="1308"/>
              <a:ext cx="118" cy="141"/>
            </a:xfrm>
            <a:prstGeom prst="rect">
              <a:avLst/>
            </a:prstGeom>
            <a:noFill/>
            <a:ln w="9525">
              <a:noFill/>
              <a:miter lim="800000"/>
              <a:headEnd/>
              <a:tailEnd/>
            </a:ln>
          </p:spPr>
          <p:txBody>
            <a:bodyPr wrap="none" lIns="0" tIns="0" rIns="0" bIns="0"/>
            <a:lstStyle/>
            <a:p>
              <a:pPr>
                <a:lnSpc>
                  <a:spcPct val="90000"/>
                </a:lnSpc>
              </a:pPr>
              <a:r>
                <a:rPr lang="en-US" sz="1600" b="1">
                  <a:solidFill>
                    <a:schemeClr val="bg1"/>
                  </a:solidFill>
                </a:rPr>
                <a:t>2</a:t>
              </a:r>
            </a:p>
          </p:txBody>
        </p:sp>
      </p:grpSp>
      <p:grpSp>
        <p:nvGrpSpPr>
          <p:cNvPr id="107526" name="Group 25"/>
          <p:cNvGrpSpPr>
            <a:grpSpLocks/>
          </p:cNvGrpSpPr>
          <p:nvPr/>
        </p:nvGrpSpPr>
        <p:grpSpPr bwMode="auto">
          <a:xfrm>
            <a:off x="3671888" y="785813"/>
            <a:ext cx="227012" cy="225425"/>
            <a:chOff x="458" y="1308"/>
            <a:chExt cx="159" cy="150"/>
          </a:xfrm>
        </p:grpSpPr>
        <p:sp>
          <p:nvSpPr>
            <p:cNvPr id="107546" name="Oval 26"/>
            <p:cNvSpPr>
              <a:spLocks noChangeArrowheads="1"/>
            </p:cNvSpPr>
            <p:nvPr/>
          </p:nvSpPr>
          <p:spPr bwMode="auto">
            <a:xfrm>
              <a:off x="458" y="1308"/>
              <a:ext cx="159" cy="150"/>
            </a:xfrm>
            <a:prstGeom prst="ellipse">
              <a:avLst/>
            </a:prstGeom>
            <a:solidFill>
              <a:srgbClr val="0390C7"/>
            </a:solidFill>
            <a:ln w="12700">
              <a:noFill/>
              <a:round/>
              <a:headEnd/>
              <a:tailEnd/>
            </a:ln>
          </p:spPr>
          <p:txBody>
            <a:bodyPr wrap="none" anchor="ctr"/>
            <a:lstStyle/>
            <a:p>
              <a:endParaRPr lang="en-US">
                <a:latin typeface="Times" pitchFamily="84" charset="0"/>
              </a:endParaRPr>
            </a:p>
          </p:txBody>
        </p:sp>
        <p:sp>
          <p:nvSpPr>
            <p:cNvPr id="107547" name="Text Box 27"/>
            <p:cNvSpPr txBox="1">
              <a:spLocks noChangeArrowheads="1"/>
            </p:cNvSpPr>
            <p:nvPr/>
          </p:nvSpPr>
          <p:spPr bwMode="auto">
            <a:xfrm>
              <a:off x="496" y="1308"/>
              <a:ext cx="118" cy="141"/>
            </a:xfrm>
            <a:prstGeom prst="rect">
              <a:avLst/>
            </a:prstGeom>
            <a:noFill/>
            <a:ln w="9525">
              <a:noFill/>
              <a:miter lim="800000"/>
              <a:headEnd/>
              <a:tailEnd/>
            </a:ln>
          </p:spPr>
          <p:txBody>
            <a:bodyPr wrap="none" lIns="0" tIns="0" rIns="0" bIns="0"/>
            <a:lstStyle/>
            <a:p>
              <a:pPr>
                <a:lnSpc>
                  <a:spcPct val="90000"/>
                </a:lnSpc>
              </a:pPr>
              <a:r>
                <a:rPr lang="en-US" sz="1600" b="1">
                  <a:solidFill>
                    <a:schemeClr val="bg1"/>
                  </a:solidFill>
                </a:rPr>
                <a:t>1</a:t>
              </a:r>
            </a:p>
          </p:txBody>
        </p:sp>
      </p:grpSp>
      <p:grpSp>
        <p:nvGrpSpPr>
          <p:cNvPr id="107527" name="Group 28"/>
          <p:cNvGrpSpPr>
            <a:grpSpLocks/>
          </p:cNvGrpSpPr>
          <p:nvPr/>
        </p:nvGrpSpPr>
        <p:grpSpPr bwMode="auto">
          <a:xfrm>
            <a:off x="4200525" y="3589338"/>
            <a:ext cx="227013" cy="225425"/>
            <a:chOff x="458" y="1308"/>
            <a:chExt cx="159" cy="150"/>
          </a:xfrm>
        </p:grpSpPr>
        <p:sp>
          <p:nvSpPr>
            <p:cNvPr id="107544" name="Oval 29"/>
            <p:cNvSpPr>
              <a:spLocks noChangeArrowheads="1"/>
            </p:cNvSpPr>
            <p:nvPr/>
          </p:nvSpPr>
          <p:spPr bwMode="auto">
            <a:xfrm>
              <a:off x="458" y="1308"/>
              <a:ext cx="159" cy="150"/>
            </a:xfrm>
            <a:prstGeom prst="ellipse">
              <a:avLst/>
            </a:prstGeom>
            <a:solidFill>
              <a:srgbClr val="0390C7"/>
            </a:solidFill>
            <a:ln w="12700">
              <a:noFill/>
              <a:round/>
              <a:headEnd/>
              <a:tailEnd/>
            </a:ln>
          </p:spPr>
          <p:txBody>
            <a:bodyPr wrap="none" anchor="ctr"/>
            <a:lstStyle/>
            <a:p>
              <a:endParaRPr lang="en-US">
                <a:latin typeface="Times" pitchFamily="84" charset="0"/>
              </a:endParaRPr>
            </a:p>
          </p:txBody>
        </p:sp>
        <p:sp>
          <p:nvSpPr>
            <p:cNvPr id="107545" name="Text Box 30"/>
            <p:cNvSpPr txBox="1">
              <a:spLocks noChangeArrowheads="1"/>
            </p:cNvSpPr>
            <p:nvPr/>
          </p:nvSpPr>
          <p:spPr bwMode="auto">
            <a:xfrm>
              <a:off x="496" y="1308"/>
              <a:ext cx="118" cy="141"/>
            </a:xfrm>
            <a:prstGeom prst="rect">
              <a:avLst/>
            </a:prstGeom>
            <a:noFill/>
            <a:ln w="9525">
              <a:noFill/>
              <a:miter lim="800000"/>
              <a:headEnd/>
              <a:tailEnd/>
            </a:ln>
          </p:spPr>
          <p:txBody>
            <a:bodyPr wrap="none" lIns="0" tIns="0" rIns="0" bIns="0"/>
            <a:lstStyle/>
            <a:p>
              <a:pPr>
                <a:lnSpc>
                  <a:spcPct val="90000"/>
                </a:lnSpc>
              </a:pPr>
              <a:r>
                <a:rPr lang="en-US" sz="1600" b="1">
                  <a:solidFill>
                    <a:schemeClr val="bg1"/>
                  </a:solidFill>
                </a:rPr>
                <a:t>3</a:t>
              </a:r>
            </a:p>
          </p:txBody>
        </p:sp>
      </p:grpSp>
      <p:grpSp>
        <p:nvGrpSpPr>
          <p:cNvPr id="107528" name="Group 31"/>
          <p:cNvGrpSpPr>
            <a:grpSpLocks/>
          </p:cNvGrpSpPr>
          <p:nvPr/>
        </p:nvGrpSpPr>
        <p:grpSpPr bwMode="auto">
          <a:xfrm>
            <a:off x="1965325" y="6065838"/>
            <a:ext cx="227013" cy="225425"/>
            <a:chOff x="458" y="1308"/>
            <a:chExt cx="159" cy="150"/>
          </a:xfrm>
        </p:grpSpPr>
        <p:sp>
          <p:nvSpPr>
            <p:cNvPr id="107542" name="Oval 32"/>
            <p:cNvSpPr>
              <a:spLocks noChangeArrowheads="1"/>
            </p:cNvSpPr>
            <p:nvPr/>
          </p:nvSpPr>
          <p:spPr bwMode="auto">
            <a:xfrm>
              <a:off x="458" y="1308"/>
              <a:ext cx="159" cy="150"/>
            </a:xfrm>
            <a:prstGeom prst="ellipse">
              <a:avLst/>
            </a:prstGeom>
            <a:solidFill>
              <a:srgbClr val="0390C7"/>
            </a:solidFill>
            <a:ln w="12700">
              <a:noFill/>
              <a:round/>
              <a:headEnd/>
              <a:tailEnd/>
            </a:ln>
          </p:spPr>
          <p:txBody>
            <a:bodyPr wrap="none" anchor="ctr"/>
            <a:lstStyle/>
            <a:p>
              <a:endParaRPr lang="en-US">
                <a:latin typeface="Times" pitchFamily="84" charset="0"/>
              </a:endParaRPr>
            </a:p>
          </p:txBody>
        </p:sp>
        <p:sp>
          <p:nvSpPr>
            <p:cNvPr id="107543" name="Text Box 33"/>
            <p:cNvSpPr txBox="1">
              <a:spLocks noChangeArrowheads="1"/>
            </p:cNvSpPr>
            <p:nvPr/>
          </p:nvSpPr>
          <p:spPr bwMode="auto">
            <a:xfrm>
              <a:off x="496" y="1308"/>
              <a:ext cx="118" cy="141"/>
            </a:xfrm>
            <a:prstGeom prst="rect">
              <a:avLst/>
            </a:prstGeom>
            <a:noFill/>
            <a:ln w="9525">
              <a:noFill/>
              <a:miter lim="800000"/>
              <a:headEnd/>
              <a:tailEnd/>
            </a:ln>
          </p:spPr>
          <p:txBody>
            <a:bodyPr wrap="none" lIns="0" tIns="0" rIns="0" bIns="0"/>
            <a:lstStyle/>
            <a:p>
              <a:pPr>
                <a:lnSpc>
                  <a:spcPct val="90000"/>
                </a:lnSpc>
              </a:pPr>
              <a:r>
                <a:rPr lang="en-US" sz="1600" b="1">
                  <a:solidFill>
                    <a:schemeClr val="bg1"/>
                  </a:solidFill>
                </a:rPr>
                <a:t>4</a:t>
              </a:r>
            </a:p>
          </p:txBody>
        </p:sp>
      </p:grpSp>
      <p:sp>
        <p:nvSpPr>
          <p:cNvPr id="107529" name="Text Box 34"/>
          <p:cNvSpPr txBox="1">
            <a:spLocks noChangeArrowheads="1"/>
          </p:cNvSpPr>
          <p:nvPr/>
        </p:nvSpPr>
        <p:spPr bwMode="auto">
          <a:xfrm>
            <a:off x="1549400" y="2297113"/>
            <a:ext cx="1046163" cy="514350"/>
          </a:xfrm>
          <a:prstGeom prst="rect">
            <a:avLst/>
          </a:prstGeom>
          <a:noFill/>
          <a:ln w="9525">
            <a:noFill/>
            <a:miter lim="800000"/>
            <a:headEnd/>
            <a:tailEnd/>
          </a:ln>
        </p:spPr>
        <p:txBody>
          <a:bodyPr wrap="none" lIns="0" tIns="0" rIns="0" bIns="0"/>
          <a:lstStyle/>
          <a:p>
            <a:r>
              <a:rPr lang="en-US" sz="1600" b="1"/>
              <a:t>Retrovirus</a:t>
            </a:r>
            <a:br>
              <a:rPr lang="en-US" sz="1600" b="1"/>
            </a:br>
            <a:r>
              <a:rPr lang="en-US" sz="1600" b="1"/>
              <a:t>capsid</a:t>
            </a:r>
          </a:p>
        </p:txBody>
      </p:sp>
      <p:sp>
        <p:nvSpPr>
          <p:cNvPr id="107530" name="Text Box 35"/>
          <p:cNvSpPr txBox="1">
            <a:spLocks noChangeArrowheads="1"/>
          </p:cNvSpPr>
          <p:nvPr/>
        </p:nvSpPr>
        <p:spPr bwMode="auto">
          <a:xfrm>
            <a:off x="1635125" y="4262438"/>
            <a:ext cx="860425" cy="977900"/>
          </a:xfrm>
          <a:prstGeom prst="rect">
            <a:avLst/>
          </a:prstGeom>
          <a:noFill/>
          <a:ln w="9525">
            <a:noFill/>
            <a:miter lim="800000"/>
            <a:headEnd/>
            <a:tailEnd/>
          </a:ln>
        </p:spPr>
        <p:txBody>
          <a:bodyPr wrap="none" lIns="0" tIns="0" rIns="0" bIns="0"/>
          <a:lstStyle/>
          <a:p>
            <a:r>
              <a:rPr lang="en-US" sz="1600" b="1"/>
              <a:t>Bone</a:t>
            </a:r>
            <a:br>
              <a:rPr lang="en-US" sz="1600" b="1"/>
            </a:br>
            <a:r>
              <a:rPr lang="en-US" sz="1600" b="1"/>
              <a:t>marrow</a:t>
            </a:r>
            <a:br>
              <a:rPr lang="en-US" sz="1600" b="1"/>
            </a:br>
            <a:r>
              <a:rPr lang="en-US" sz="1600" b="1"/>
              <a:t>cell from</a:t>
            </a:r>
            <a:br>
              <a:rPr lang="en-US" sz="1600" b="1"/>
            </a:br>
            <a:r>
              <a:rPr lang="en-US" sz="1600" b="1"/>
              <a:t>patient</a:t>
            </a:r>
          </a:p>
        </p:txBody>
      </p:sp>
      <p:sp>
        <p:nvSpPr>
          <p:cNvPr id="107531" name="Text Box 36"/>
          <p:cNvSpPr txBox="1">
            <a:spLocks noChangeArrowheads="1"/>
          </p:cNvSpPr>
          <p:nvPr/>
        </p:nvSpPr>
        <p:spPr bwMode="auto">
          <a:xfrm>
            <a:off x="3792538" y="1536700"/>
            <a:ext cx="966787" cy="250825"/>
          </a:xfrm>
          <a:prstGeom prst="rect">
            <a:avLst/>
          </a:prstGeom>
          <a:noFill/>
          <a:ln w="9525">
            <a:noFill/>
            <a:miter lim="800000"/>
            <a:headEnd/>
            <a:tailEnd/>
          </a:ln>
        </p:spPr>
        <p:txBody>
          <a:bodyPr wrap="none" lIns="0" tIns="0" rIns="0" bIns="0"/>
          <a:lstStyle/>
          <a:p>
            <a:r>
              <a:rPr lang="en-US" sz="1600" b="1"/>
              <a:t>Viral RNA</a:t>
            </a:r>
          </a:p>
        </p:txBody>
      </p:sp>
      <p:sp>
        <p:nvSpPr>
          <p:cNvPr id="107532" name="Text Box 37"/>
          <p:cNvSpPr txBox="1">
            <a:spLocks noChangeArrowheads="1"/>
          </p:cNvSpPr>
          <p:nvPr/>
        </p:nvSpPr>
        <p:spPr bwMode="auto">
          <a:xfrm>
            <a:off x="5749925" y="5916613"/>
            <a:ext cx="754063" cy="474662"/>
          </a:xfrm>
          <a:prstGeom prst="rect">
            <a:avLst/>
          </a:prstGeom>
          <a:noFill/>
          <a:ln w="9525">
            <a:noFill/>
            <a:miter lim="800000"/>
            <a:headEnd/>
            <a:tailEnd/>
          </a:ln>
        </p:spPr>
        <p:txBody>
          <a:bodyPr wrap="none" lIns="0" tIns="0" rIns="0" bIns="0"/>
          <a:lstStyle/>
          <a:p>
            <a:r>
              <a:rPr lang="en-US" sz="1600" b="1"/>
              <a:t>Bone</a:t>
            </a:r>
            <a:br>
              <a:rPr lang="en-US" sz="1600" b="1"/>
            </a:br>
            <a:r>
              <a:rPr lang="en-US" sz="1600" b="1"/>
              <a:t>marrow</a:t>
            </a:r>
          </a:p>
        </p:txBody>
      </p:sp>
      <p:sp>
        <p:nvSpPr>
          <p:cNvPr id="107533" name="Text Box 38"/>
          <p:cNvSpPr txBox="1">
            <a:spLocks noChangeArrowheads="1"/>
          </p:cNvSpPr>
          <p:nvPr/>
        </p:nvSpPr>
        <p:spPr bwMode="auto">
          <a:xfrm>
            <a:off x="3937000" y="769938"/>
            <a:ext cx="3440113" cy="487362"/>
          </a:xfrm>
          <a:prstGeom prst="rect">
            <a:avLst/>
          </a:prstGeom>
          <a:noFill/>
          <a:ln w="9525">
            <a:noFill/>
            <a:miter lim="800000"/>
            <a:headEnd/>
            <a:tailEnd/>
          </a:ln>
        </p:spPr>
        <p:txBody>
          <a:bodyPr wrap="none" lIns="0" tIns="0" rIns="0" bIns="0"/>
          <a:lstStyle/>
          <a:p>
            <a:r>
              <a:rPr lang="en-US" sz="1600" b="1"/>
              <a:t>Insert RNA version of normal allele</a:t>
            </a:r>
            <a:br>
              <a:rPr lang="en-US" sz="1600" b="1"/>
            </a:br>
            <a:r>
              <a:rPr lang="en-US" sz="1600" b="1"/>
              <a:t>into retrovirus.</a:t>
            </a:r>
          </a:p>
        </p:txBody>
      </p:sp>
      <p:sp>
        <p:nvSpPr>
          <p:cNvPr id="107534" name="Text Box 39"/>
          <p:cNvSpPr txBox="1">
            <a:spLocks noChangeArrowheads="1"/>
          </p:cNvSpPr>
          <p:nvPr/>
        </p:nvSpPr>
        <p:spPr bwMode="auto">
          <a:xfrm>
            <a:off x="4010025" y="2033588"/>
            <a:ext cx="3851275" cy="765175"/>
          </a:xfrm>
          <a:prstGeom prst="rect">
            <a:avLst/>
          </a:prstGeom>
          <a:noFill/>
          <a:ln w="9525">
            <a:noFill/>
            <a:miter lim="800000"/>
            <a:headEnd/>
            <a:tailEnd/>
          </a:ln>
        </p:spPr>
        <p:txBody>
          <a:bodyPr wrap="none" lIns="0" tIns="0" rIns="0" bIns="0"/>
          <a:lstStyle/>
          <a:p>
            <a:r>
              <a:rPr lang="en-US" sz="1600" b="1"/>
              <a:t>Let retrovirus infect bone marrow cells</a:t>
            </a:r>
            <a:br>
              <a:rPr lang="en-US" sz="1600" b="1"/>
            </a:br>
            <a:r>
              <a:rPr lang="en-US" sz="1600" b="1"/>
              <a:t>that have been removed from the</a:t>
            </a:r>
            <a:br>
              <a:rPr lang="en-US" sz="1600" b="1"/>
            </a:br>
            <a:r>
              <a:rPr lang="en-US" sz="1600" b="1"/>
              <a:t>patient and cultured.</a:t>
            </a:r>
          </a:p>
        </p:txBody>
      </p:sp>
      <p:sp>
        <p:nvSpPr>
          <p:cNvPr id="107535" name="Text Box 40"/>
          <p:cNvSpPr txBox="1">
            <a:spLocks noChangeArrowheads="1"/>
          </p:cNvSpPr>
          <p:nvPr/>
        </p:nvSpPr>
        <p:spPr bwMode="auto">
          <a:xfrm>
            <a:off x="4471988" y="3568700"/>
            <a:ext cx="3097212" cy="527050"/>
          </a:xfrm>
          <a:prstGeom prst="rect">
            <a:avLst/>
          </a:prstGeom>
          <a:noFill/>
          <a:ln w="9525">
            <a:noFill/>
            <a:miter lim="800000"/>
            <a:headEnd/>
            <a:tailEnd/>
          </a:ln>
        </p:spPr>
        <p:txBody>
          <a:bodyPr wrap="none" lIns="0" tIns="0" rIns="0" bIns="0"/>
          <a:lstStyle/>
          <a:p>
            <a:r>
              <a:rPr lang="en-US" sz="1600" b="1"/>
              <a:t>Viral DNA carrying the normal</a:t>
            </a:r>
            <a:br>
              <a:rPr lang="en-US" sz="1600" b="1"/>
            </a:br>
            <a:r>
              <a:rPr lang="en-US" sz="1600" b="1"/>
              <a:t>allele inserts into chromosome.</a:t>
            </a:r>
          </a:p>
        </p:txBody>
      </p:sp>
      <p:sp>
        <p:nvSpPr>
          <p:cNvPr id="107536" name="Text Box 41"/>
          <p:cNvSpPr txBox="1">
            <a:spLocks noChangeArrowheads="1"/>
          </p:cNvSpPr>
          <p:nvPr/>
        </p:nvSpPr>
        <p:spPr bwMode="auto">
          <a:xfrm>
            <a:off x="2238375" y="6043613"/>
            <a:ext cx="1839913" cy="473075"/>
          </a:xfrm>
          <a:prstGeom prst="rect">
            <a:avLst/>
          </a:prstGeom>
          <a:noFill/>
          <a:ln w="9525">
            <a:noFill/>
            <a:miter lim="800000"/>
            <a:headEnd/>
            <a:tailEnd/>
          </a:ln>
        </p:spPr>
        <p:txBody>
          <a:bodyPr wrap="none" lIns="0" tIns="0" rIns="0" bIns="0"/>
          <a:lstStyle/>
          <a:p>
            <a:r>
              <a:rPr lang="en-US" sz="1600" b="1"/>
              <a:t>Inject engineered</a:t>
            </a:r>
            <a:br>
              <a:rPr lang="en-US" sz="1600" b="1"/>
            </a:br>
            <a:r>
              <a:rPr lang="en-US" sz="1600" b="1"/>
              <a:t>cells into patient.</a:t>
            </a:r>
          </a:p>
        </p:txBody>
      </p:sp>
      <p:sp>
        <p:nvSpPr>
          <p:cNvPr id="107537" name="Line 42"/>
          <p:cNvSpPr>
            <a:spLocks noChangeShapeType="1"/>
          </p:cNvSpPr>
          <p:nvPr/>
        </p:nvSpPr>
        <p:spPr bwMode="auto">
          <a:xfrm>
            <a:off x="5397500" y="6046788"/>
            <a:ext cx="317500" cy="0"/>
          </a:xfrm>
          <a:prstGeom prst="line">
            <a:avLst/>
          </a:prstGeom>
          <a:noFill/>
          <a:ln w="12700">
            <a:solidFill>
              <a:schemeClr val="tx1"/>
            </a:solidFill>
            <a:round/>
            <a:headEnd/>
            <a:tailEnd/>
          </a:ln>
        </p:spPr>
        <p:txBody>
          <a:bodyPr wrap="none" anchor="ctr"/>
          <a:lstStyle/>
          <a:p>
            <a:endParaRPr lang="en-US"/>
          </a:p>
        </p:txBody>
      </p:sp>
      <p:sp>
        <p:nvSpPr>
          <p:cNvPr id="107538" name="Line 43"/>
          <p:cNvSpPr>
            <a:spLocks noChangeShapeType="1"/>
          </p:cNvSpPr>
          <p:nvPr/>
        </p:nvSpPr>
        <p:spPr bwMode="auto">
          <a:xfrm flipH="1">
            <a:off x="2182813" y="4206875"/>
            <a:ext cx="568325" cy="185738"/>
          </a:xfrm>
          <a:prstGeom prst="line">
            <a:avLst/>
          </a:prstGeom>
          <a:noFill/>
          <a:ln w="12700">
            <a:solidFill>
              <a:schemeClr val="tx1"/>
            </a:solidFill>
            <a:round/>
            <a:headEnd/>
            <a:tailEnd/>
          </a:ln>
        </p:spPr>
        <p:txBody>
          <a:bodyPr wrap="none" anchor="ctr"/>
          <a:lstStyle/>
          <a:p>
            <a:endParaRPr lang="en-US"/>
          </a:p>
        </p:txBody>
      </p:sp>
      <p:sp>
        <p:nvSpPr>
          <p:cNvPr id="107539" name="Line 44"/>
          <p:cNvSpPr>
            <a:spLocks noChangeShapeType="1"/>
          </p:cNvSpPr>
          <p:nvPr/>
        </p:nvSpPr>
        <p:spPr bwMode="auto">
          <a:xfrm flipH="1">
            <a:off x="2262188" y="1931988"/>
            <a:ext cx="476250" cy="382587"/>
          </a:xfrm>
          <a:prstGeom prst="line">
            <a:avLst/>
          </a:prstGeom>
          <a:noFill/>
          <a:ln w="12700">
            <a:solidFill>
              <a:schemeClr val="tx1"/>
            </a:solidFill>
            <a:round/>
            <a:headEnd/>
            <a:tailEnd/>
          </a:ln>
        </p:spPr>
        <p:txBody>
          <a:bodyPr wrap="none" anchor="ctr"/>
          <a:lstStyle/>
          <a:p>
            <a:endParaRPr lang="en-US"/>
          </a:p>
        </p:txBody>
      </p:sp>
      <p:sp>
        <p:nvSpPr>
          <p:cNvPr id="107540" name="Line 45"/>
          <p:cNvSpPr>
            <a:spLocks noChangeShapeType="1"/>
          </p:cNvSpPr>
          <p:nvPr/>
        </p:nvSpPr>
        <p:spPr bwMode="auto">
          <a:xfrm>
            <a:off x="2671763" y="277813"/>
            <a:ext cx="252412" cy="171450"/>
          </a:xfrm>
          <a:prstGeom prst="line">
            <a:avLst/>
          </a:prstGeom>
          <a:noFill/>
          <a:ln w="12700">
            <a:solidFill>
              <a:schemeClr val="tx1"/>
            </a:solidFill>
            <a:round/>
            <a:headEnd/>
            <a:tailEnd/>
          </a:ln>
        </p:spPr>
        <p:txBody>
          <a:bodyPr wrap="none" anchor="ctr"/>
          <a:lstStyle/>
          <a:p>
            <a:endParaRPr lang="en-US"/>
          </a:p>
        </p:txBody>
      </p:sp>
      <p:sp>
        <p:nvSpPr>
          <p:cNvPr id="107541" name="Line 46"/>
          <p:cNvSpPr>
            <a:spLocks noChangeShapeType="1"/>
          </p:cNvSpPr>
          <p:nvPr/>
        </p:nvSpPr>
        <p:spPr bwMode="auto">
          <a:xfrm>
            <a:off x="3479800" y="1654175"/>
            <a:ext cx="263525" cy="0"/>
          </a:xfrm>
          <a:prstGeom prst="line">
            <a:avLst/>
          </a:prstGeom>
          <a:noFill/>
          <a:ln w="12700">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139700" y="177800"/>
            <a:ext cx="7772400" cy="1143000"/>
          </a:xfrm>
        </p:spPr>
        <p:txBody>
          <a:bodyPr/>
          <a:lstStyle/>
          <a:p>
            <a:pPr eaLnBrk="1" hangingPunct="1"/>
            <a:r>
              <a:rPr lang="en-US" i="1" smtClean="0"/>
              <a:t>Pharmaceutical Products</a:t>
            </a:r>
            <a:endParaRPr lang="en-US" i="1" smtClean="0">
              <a:solidFill>
                <a:schemeClr val="tx1"/>
              </a:solidFill>
            </a:endParaRPr>
          </a:p>
        </p:txBody>
      </p:sp>
      <p:sp>
        <p:nvSpPr>
          <p:cNvPr id="108547" name="Rectangle 3"/>
          <p:cNvSpPr>
            <a:spLocks noGrp="1" noChangeArrowheads="1"/>
          </p:cNvSpPr>
          <p:nvPr>
            <p:ph type="body" idx="1"/>
          </p:nvPr>
        </p:nvSpPr>
        <p:spPr>
          <a:xfrm>
            <a:off x="533400" y="1371600"/>
            <a:ext cx="8534400" cy="1555750"/>
          </a:xfrm>
        </p:spPr>
        <p:txBody>
          <a:bodyPr/>
          <a:lstStyle/>
          <a:p>
            <a:pPr eaLnBrk="1" hangingPunct="1"/>
            <a:r>
              <a:rPr lang="en-US" sz="2800" smtClean="0"/>
              <a:t>Advances in DNA technology and genetic research are important to the development of new drugs to treat diseases</a:t>
            </a:r>
          </a:p>
        </p:txBody>
      </p:sp>
      <p:grpSp>
        <p:nvGrpSpPr>
          <p:cNvPr id="108548" name="Group 4"/>
          <p:cNvGrpSpPr>
            <a:grpSpLocks/>
          </p:cNvGrpSpPr>
          <p:nvPr/>
        </p:nvGrpSpPr>
        <p:grpSpPr bwMode="auto">
          <a:xfrm>
            <a:off x="0" y="6553200"/>
            <a:ext cx="9144000" cy="304800"/>
            <a:chOff x="0" y="4128"/>
            <a:chExt cx="5760" cy="192"/>
          </a:xfrm>
        </p:grpSpPr>
        <p:sp>
          <p:nvSpPr>
            <p:cNvPr id="108550" name="Rectangle 5"/>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108551"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108549" name="Rectangle 7"/>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body" idx="1"/>
          </p:nvPr>
        </p:nvSpPr>
        <p:spPr>
          <a:xfrm>
            <a:off x="533400" y="2336800"/>
            <a:ext cx="8534400" cy="2768600"/>
          </a:xfrm>
        </p:spPr>
        <p:txBody>
          <a:bodyPr/>
          <a:lstStyle/>
          <a:p>
            <a:pPr eaLnBrk="1" hangingPunct="1"/>
            <a:r>
              <a:rPr lang="en-US" sz="2800" smtClean="0"/>
              <a:t>The drug imatinib is a small molecule that inhibits overexpression of a specific leukemia-causing receptor</a:t>
            </a:r>
          </a:p>
          <a:p>
            <a:pPr eaLnBrk="1" hangingPunct="1"/>
            <a:r>
              <a:rPr lang="en-US" sz="2800" smtClean="0"/>
              <a:t>Pharmaceutical products that are proteins can be synthesized on a large scale</a:t>
            </a:r>
          </a:p>
        </p:txBody>
      </p:sp>
      <p:sp>
        <p:nvSpPr>
          <p:cNvPr id="109571" name="Rectangle 3"/>
          <p:cNvSpPr>
            <a:spLocks noChangeArrowheads="1"/>
          </p:cNvSpPr>
          <p:nvPr/>
        </p:nvSpPr>
        <p:spPr bwMode="auto">
          <a:xfrm>
            <a:off x="536575" y="1346200"/>
            <a:ext cx="8474075" cy="1006475"/>
          </a:xfrm>
          <a:prstGeom prst="rect">
            <a:avLst/>
          </a:prstGeom>
          <a:noFill/>
          <a:ln w="25400">
            <a:noFill/>
            <a:miter lim="800000"/>
            <a:headEnd/>
            <a:tailEnd/>
          </a:ln>
        </p:spPr>
        <p:txBody>
          <a:bodyPr lIns="92075" tIns="46038" rIns="92075" bIns="46038" anchor="ctr">
            <a:spAutoFit/>
          </a:bodyPr>
          <a:lstStyle/>
          <a:p>
            <a:r>
              <a:rPr lang="en-US" sz="3000" b="1"/>
              <a:t>Synthesis of Small Molecules for Use as Drugs</a:t>
            </a:r>
          </a:p>
        </p:txBody>
      </p:sp>
      <p:grpSp>
        <p:nvGrpSpPr>
          <p:cNvPr id="109572" name="Group 4"/>
          <p:cNvGrpSpPr>
            <a:grpSpLocks/>
          </p:cNvGrpSpPr>
          <p:nvPr/>
        </p:nvGrpSpPr>
        <p:grpSpPr bwMode="auto">
          <a:xfrm>
            <a:off x="0" y="6553200"/>
            <a:ext cx="9144000" cy="304800"/>
            <a:chOff x="0" y="4128"/>
            <a:chExt cx="5760" cy="192"/>
          </a:xfrm>
        </p:grpSpPr>
        <p:sp>
          <p:nvSpPr>
            <p:cNvPr id="109574" name="Rectangle 5"/>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109575"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109573" name="Rectangle 7"/>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body" idx="1"/>
          </p:nvPr>
        </p:nvSpPr>
        <p:spPr>
          <a:xfrm>
            <a:off x="533400" y="1905000"/>
            <a:ext cx="8534400" cy="3067050"/>
          </a:xfrm>
        </p:spPr>
        <p:txBody>
          <a:bodyPr/>
          <a:lstStyle/>
          <a:p>
            <a:pPr eaLnBrk="1" hangingPunct="1"/>
            <a:r>
              <a:rPr lang="en-US" sz="2800" smtClean="0"/>
              <a:t>Host cells in culture can be engineered to secrete a protein as it is made, simplifying the task of purifying it</a:t>
            </a:r>
          </a:p>
          <a:p>
            <a:pPr eaLnBrk="1" hangingPunct="1"/>
            <a:r>
              <a:rPr lang="en-US" sz="2800" smtClean="0"/>
              <a:t>This is useful for the production of insulin, human growth hormones, and vaccines</a:t>
            </a:r>
          </a:p>
        </p:txBody>
      </p:sp>
      <p:sp>
        <p:nvSpPr>
          <p:cNvPr id="110595" name="Rectangle 3"/>
          <p:cNvSpPr>
            <a:spLocks noChangeArrowheads="1"/>
          </p:cNvSpPr>
          <p:nvPr/>
        </p:nvSpPr>
        <p:spPr bwMode="auto">
          <a:xfrm>
            <a:off x="511175" y="1343025"/>
            <a:ext cx="6513513" cy="641350"/>
          </a:xfrm>
          <a:prstGeom prst="rect">
            <a:avLst/>
          </a:prstGeom>
          <a:noFill/>
          <a:ln w="25400">
            <a:noFill/>
            <a:miter lim="800000"/>
            <a:headEnd/>
            <a:tailEnd/>
          </a:ln>
        </p:spPr>
        <p:txBody>
          <a:bodyPr wrap="none" lIns="92075" tIns="46038" rIns="92075" bIns="46038" anchor="ctr">
            <a:spAutoFit/>
          </a:bodyPr>
          <a:lstStyle/>
          <a:p>
            <a:pPr algn="ctr" eaLnBrk="1" hangingPunct="1">
              <a:spcBef>
                <a:spcPct val="45000"/>
              </a:spcBef>
              <a:spcAft>
                <a:spcPct val="20000"/>
              </a:spcAft>
              <a:buClr>
                <a:schemeClr val="tx2"/>
              </a:buClr>
            </a:pPr>
            <a:r>
              <a:rPr lang="en-US" sz="3000" b="1"/>
              <a:t>Protein Production in Cell Cultures</a:t>
            </a:r>
          </a:p>
        </p:txBody>
      </p:sp>
      <p:grpSp>
        <p:nvGrpSpPr>
          <p:cNvPr id="110596" name="Group 4"/>
          <p:cNvGrpSpPr>
            <a:grpSpLocks/>
          </p:cNvGrpSpPr>
          <p:nvPr/>
        </p:nvGrpSpPr>
        <p:grpSpPr bwMode="auto">
          <a:xfrm>
            <a:off x="0" y="6553200"/>
            <a:ext cx="9144000" cy="304800"/>
            <a:chOff x="0" y="4128"/>
            <a:chExt cx="5760" cy="192"/>
          </a:xfrm>
        </p:grpSpPr>
        <p:sp>
          <p:nvSpPr>
            <p:cNvPr id="110598" name="Rectangle 5"/>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110599"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110597" name="Rectangle 7"/>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body" idx="1"/>
          </p:nvPr>
        </p:nvSpPr>
        <p:spPr>
          <a:xfrm>
            <a:off x="533400" y="1920875"/>
            <a:ext cx="8534400" cy="4260850"/>
          </a:xfrm>
        </p:spPr>
        <p:txBody>
          <a:bodyPr/>
          <a:lstStyle/>
          <a:p>
            <a:pPr eaLnBrk="1" hangingPunct="1">
              <a:lnSpc>
                <a:spcPct val="95000"/>
              </a:lnSpc>
            </a:pPr>
            <a:r>
              <a:rPr lang="en-US" sz="2800" b="1" smtClean="0"/>
              <a:t>Transgenic </a:t>
            </a:r>
            <a:r>
              <a:rPr lang="en-US" sz="2800" smtClean="0"/>
              <a:t>animals are made by introducing genes from one species into the genome of another animal</a:t>
            </a:r>
          </a:p>
          <a:p>
            <a:pPr eaLnBrk="1" hangingPunct="1">
              <a:lnSpc>
                <a:spcPct val="95000"/>
              </a:lnSpc>
            </a:pPr>
            <a:r>
              <a:rPr lang="en-US" sz="2800" smtClean="0"/>
              <a:t>Transgenic animals are pharmaceutical “factories,” producers of large amounts of otherwise rare substances for medical use</a:t>
            </a:r>
          </a:p>
          <a:p>
            <a:pPr eaLnBrk="1" hangingPunct="1">
              <a:lnSpc>
                <a:spcPct val="95000"/>
              </a:lnSpc>
            </a:pPr>
            <a:endParaRPr lang="en-US" sz="2800" smtClean="0"/>
          </a:p>
        </p:txBody>
      </p:sp>
      <p:sp>
        <p:nvSpPr>
          <p:cNvPr id="111619" name="Rectangle 3"/>
          <p:cNvSpPr>
            <a:spLocks noChangeArrowheads="1"/>
          </p:cNvSpPr>
          <p:nvPr/>
        </p:nvSpPr>
        <p:spPr bwMode="auto">
          <a:xfrm>
            <a:off x="512763" y="1346200"/>
            <a:ext cx="8415337" cy="549275"/>
          </a:xfrm>
          <a:prstGeom prst="rect">
            <a:avLst/>
          </a:prstGeom>
          <a:noFill/>
          <a:ln w="25400">
            <a:noFill/>
            <a:miter lim="800000"/>
            <a:headEnd/>
            <a:tailEnd/>
          </a:ln>
        </p:spPr>
        <p:txBody>
          <a:bodyPr lIns="92075" tIns="46038" rIns="92075" bIns="46038" anchor="ctr">
            <a:spAutoFit/>
          </a:bodyPr>
          <a:lstStyle/>
          <a:p>
            <a:r>
              <a:rPr lang="en-US" sz="3000" b="1"/>
              <a:t>Protein Production by “Pharm” Animals</a:t>
            </a:r>
          </a:p>
        </p:txBody>
      </p:sp>
      <p:grpSp>
        <p:nvGrpSpPr>
          <p:cNvPr id="111620" name="Group 4"/>
          <p:cNvGrpSpPr>
            <a:grpSpLocks/>
          </p:cNvGrpSpPr>
          <p:nvPr/>
        </p:nvGrpSpPr>
        <p:grpSpPr bwMode="auto">
          <a:xfrm>
            <a:off x="0" y="6553200"/>
            <a:ext cx="9144000" cy="304800"/>
            <a:chOff x="0" y="4128"/>
            <a:chExt cx="5760" cy="192"/>
          </a:xfrm>
        </p:grpSpPr>
        <p:sp>
          <p:nvSpPr>
            <p:cNvPr id="111622" name="Rectangle 5"/>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111623"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111621" name="Rectangle 7"/>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20.24</a:t>
            </a:r>
          </a:p>
        </p:txBody>
      </p:sp>
      <p:pic>
        <p:nvPicPr>
          <p:cNvPr id="112643" name="Picture 31" descr="20_24_PharmAnimals-U"/>
          <p:cNvPicPr>
            <a:picLocks noChangeAspect="1" noChangeArrowheads="1"/>
          </p:cNvPicPr>
          <p:nvPr/>
        </p:nvPicPr>
        <p:blipFill>
          <a:blip r:embed="rId3"/>
          <a:srcRect/>
          <a:stretch>
            <a:fillRect/>
          </a:stretch>
        </p:blipFill>
        <p:spPr bwMode="auto">
          <a:xfrm>
            <a:off x="1349375" y="1528763"/>
            <a:ext cx="6445250" cy="3798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20.24a</a:t>
            </a:r>
          </a:p>
        </p:txBody>
      </p:sp>
      <p:pic>
        <p:nvPicPr>
          <p:cNvPr id="113667" name="Picture 5" descr="20_24aPharmAnimals-U"/>
          <p:cNvPicPr>
            <a:picLocks noChangeAspect="1" noChangeArrowheads="1"/>
          </p:cNvPicPr>
          <p:nvPr/>
        </p:nvPicPr>
        <p:blipFill>
          <a:blip r:embed="rId3"/>
          <a:srcRect/>
          <a:stretch>
            <a:fillRect/>
          </a:stretch>
        </p:blipFill>
        <p:spPr bwMode="auto">
          <a:xfrm>
            <a:off x="2995613" y="1528763"/>
            <a:ext cx="3151187" cy="3798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88900" y="584200"/>
            <a:ext cx="8534400" cy="914400"/>
          </a:xfrm>
        </p:spPr>
        <p:txBody>
          <a:bodyPr/>
          <a:lstStyle/>
          <a:p>
            <a:pPr marL="57150" indent="-4763" eaLnBrk="1" hangingPunct="1"/>
            <a:r>
              <a:rPr lang="en-US" smtClean="0"/>
              <a:t>Using Restriction Enzymes to Make Recombinant DNA</a:t>
            </a:r>
            <a:endParaRPr lang="en-US" smtClean="0">
              <a:solidFill>
                <a:schemeClr val="tx1"/>
              </a:solidFill>
            </a:endParaRPr>
          </a:p>
        </p:txBody>
      </p:sp>
      <p:sp>
        <p:nvSpPr>
          <p:cNvPr id="16387" name="Rectangle 3"/>
          <p:cNvSpPr>
            <a:spLocks noGrp="1" noChangeArrowheads="1"/>
          </p:cNvSpPr>
          <p:nvPr>
            <p:ph type="body" idx="1"/>
          </p:nvPr>
        </p:nvSpPr>
        <p:spPr>
          <a:xfrm>
            <a:off x="533400" y="1898650"/>
            <a:ext cx="8382000" cy="4895850"/>
          </a:xfrm>
        </p:spPr>
        <p:txBody>
          <a:bodyPr/>
          <a:lstStyle/>
          <a:p>
            <a:pPr eaLnBrk="1" hangingPunct="1"/>
            <a:r>
              <a:rPr lang="en-US" sz="2800" smtClean="0"/>
              <a:t>Bacterial </a:t>
            </a:r>
            <a:r>
              <a:rPr lang="en-US" sz="2800" b="1" smtClean="0"/>
              <a:t>restriction enzymes </a:t>
            </a:r>
            <a:r>
              <a:rPr lang="en-US" sz="2800" smtClean="0"/>
              <a:t>cut DNA molecules at specific DNA sequences called </a:t>
            </a:r>
            <a:r>
              <a:rPr lang="en-US" sz="2800" b="1" smtClean="0"/>
              <a:t>restriction sites</a:t>
            </a:r>
          </a:p>
          <a:p>
            <a:pPr eaLnBrk="1" hangingPunct="1"/>
            <a:r>
              <a:rPr lang="en-US" sz="2800" smtClean="0"/>
              <a:t>A restriction enzyme usually makes many cuts, yielding </a:t>
            </a:r>
            <a:r>
              <a:rPr lang="en-US" sz="2800" b="1" smtClean="0"/>
              <a:t>restriction fragments</a:t>
            </a:r>
          </a:p>
          <a:p>
            <a:pPr eaLnBrk="1" hangingPunct="1"/>
            <a:r>
              <a:rPr lang="en-US" sz="2800" smtClean="0"/>
              <a:t>The most useful restriction enzymes cut DNA in a staggered way, producing fragments with “</a:t>
            </a:r>
            <a:r>
              <a:rPr lang="en-US" sz="2800" b="1" smtClean="0"/>
              <a:t>sticky ends</a:t>
            </a:r>
            <a:r>
              <a:rPr lang="en-US" sz="2800" smtClean="0"/>
              <a:t>.”</a:t>
            </a:r>
          </a:p>
        </p:txBody>
      </p:sp>
      <p:grpSp>
        <p:nvGrpSpPr>
          <p:cNvPr id="16388" name="Group 6"/>
          <p:cNvGrpSpPr>
            <a:grpSpLocks/>
          </p:cNvGrpSpPr>
          <p:nvPr/>
        </p:nvGrpSpPr>
        <p:grpSpPr bwMode="auto">
          <a:xfrm>
            <a:off x="0" y="6553200"/>
            <a:ext cx="9144000" cy="304800"/>
            <a:chOff x="0" y="4128"/>
            <a:chExt cx="5760" cy="192"/>
          </a:xfrm>
        </p:grpSpPr>
        <p:sp>
          <p:nvSpPr>
            <p:cNvPr id="16390" name="Rectangle 7"/>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16391"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16389" name="Rectangle 9"/>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20.24b</a:t>
            </a:r>
          </a:p>
        </p:txBody>
      </p:sp>
      <p:pic>
        <p:nvPicPr>
          <p:cNvPr id="114691" name="Picture 5" descr="20_24bPharmAnimals-U"/>
          <p:cNvPicPr>
            <a:picLocks noChangeAspect="1" noChangeArrowheads="1"/>
          </p:cNvPicPr>
          <p:nvPr/>
        </p:nvPicPr>
        <p:blipFill>
          <a:blip r:embed="rId3"/>
          <a:srcRect/>
          <a:stretch>
            <a:fillRect/>
          </a:stretch>
        </p:blipFill>
        <p:spPr bwMode="auto">
          <a:xfrm>
            <a:off x="3008313" y="1528763"/>
            <a:ext cx="3127375" cy="3798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127000" y="177800"/>
            <a:ext cx="8864600" cy="1143000"/>
          </a:xfrm>
        </p:spPr>
        <p:txBody>
          <a:bodyPr/>
          <a:lstStyle/>
          <a:p>
            <a:pPr eaLnBrk="1" hangingPunct="1"/>
            <a:r>
              <a:rPr lang="en-US" smtClean="0"/>
              <a:t>Forensic Evidence and Genetic Profiles</a:t>
            </a:r>
            <a:endParaRPr lang="en-US" smtClean="0">
              <a:solidFill>
                <a:schemeClr val="tx1"/>
              </a:solidFill>
            </a:endParaRPr>
          </a:p>
        </p:txBody>
      </p:sp>
      <p:sp>
        <p:nvSpPr>
          <p:cNvPr id="115715" name="Rectangle 3"/>
          <p:cNvSpPr>
            <a:spLocks noGrp="1" noChangeArrowheads="1"/>
          </p:cNvSpPr>
          <p:nvPr>
            <p:ph type="body" idx="1"/>
          </p:nvPr>
        </p:nvSpPr>
        <p:spPr>
          <a:xfrm>
            <a:off x="533400" y="1371600"/>
            <a:ext cx="8534400" cy="4438650"/>
          </a:xfrm>
        </p:spPr>
        <p:txBody>
          <a:bodyPr/>
          <a:lstStyle/>
          <a:p>
            <a:pPr eaLnBrk="1" hangingPunct="1"/>
            <a:r>
              <a:rPr lang="en-US" sz="2800" smtClean="0"/>
              <a:t>An individual’s unique DNA sequence, or </a:t>
            </a:r>
            <a:r>
              <a:rPr lang="en-US" sz="2800" b="1" smtClean="0"/>
              <a:t>genetic profile</a:t>
            </a:r>
            <a:r>
              <a:rPr lang="en-US" sz="2800" smtClean="0"/>
              <a:t>,</a:t>
            </a:r>
            <a:r>
              <a:rPr lang="en-US" sz="2800" b="1" smtClean="0"/>
              <a:t> </a:t>
            </a:r>
            <a:r>
              <a:rPr lang="en-US" sz="2800" smtClean="0"/>
              <a:t>can be obtained by analysis of tissue or body fluids </a:t>
            </a:r>
          </a:p>
          <a:p>
            <a:pPr eaLnBrk="1" hangingPunct="1"/>
            <a:r>
              <a:rPr lang="en-US" sz="2800" smtClean="0"/>
              <a:t>DNA testing can identify individuals with a high degree of certainty</a:t>
            </a:r>
          </a:p>
          <a:p>
            <a:pPr eaLnBrk="1" hangingPunct="1"/>
            <a:r>
              <a:rPr lang="en-US" sz="2800" smtClean="0"/>
              <a:t>Genetic profiles can be analyzed using RFLP analysis by Southern blotting</a:t>
            </a:r>
          </a:p>
        </p:txBody>
      </p:sp>
      <p:grpSp>
        <p:nvGrpSpPr>
          <p:cNvPr id="115716" name="Group 4"/>
          <p:cNvGrpSpPr>
            <a:grpSpLocks/>
          </p:cNvGrpSpPr>
          <p:nvPr/>
        </p:nvGrpSpPr>
        <p:grpSpPr bwMode="auto">
          <a:xfrm>
            <a:off x="0" y="6553200"/>
            <a:ext cx="9144000" cy="304800"/>
            <a:chOff x="0" y="4128"/>
            <a:chExt cx="5760" cy="192"/>
          </a:xfrm>
        </p:grpSpPr>
        <p:sp>
          <p:nvSpPr>
            <p:cNvPr id="115718" name="Rectangle 5"/>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115719"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115717" name="Rectangle 7"/>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body" idx="1"/>
          </p:nvPr>
        </p:nvSpPr>
        <p:spPr>
          <a:xfrm>
            <a:off x="533400" y="1398588"/>
            <a:ext cx="8534400" cy="5221287"/>
          </a:xfrm>
        </p:spPr>
        <p:txBody>
          <a:bodyPr/>
          <a:lstStyle/>
          <a:p>
            <a:pPr marL="350838" indent="-350838" eaLnBrk="1" hangingPunct="1">
              <a:lnSpc>
                <a:spcPct val="90000"/>
              </a:lnSpc>
            </a:pPr>
            <a:r>
              <a:rPr lang="en-US" sz="2800" smtClean="0"/>
              <a:t>Even more sensitive is the use of genetic markers called </a:t>
            </a:r>
            <a:r>
              <a:rPr lang="en-US" sz="2800" b="1" smtClean="0"/>
              <a:t>short tandem repeats (STRs)</a:t>
            </a:r>
            <a:r>
              <a:rPr lang="en-US" sz="2800" smtClean="0"/>
              <a:t>,</a:t>
            </a:r>
            <a:r>
              <a:rPr lang="en-US" sz="2800" b="1" smtClean="0"/>
              <a:t> </a:t>
            </a:r>
            <a:r>
              <a:rPr lang="en-US" sz="2800" smtClean="0"/>
              <a:t>which are variations in the number of repeats of specific DNA sequences</a:t>
            </a:r>
          </a:p>
          <a:p>
            <a:pPr marL="350838" indent="-350838" eaLnBrk="1" hangingPunct="1">
              <a:lnSpc>
                <a:spcPct val="90000"/>
              </a:lnSpc>
            </a:pPr>
            <a:r>
              <a:rPr lang="en-US" sz="2800" smtClean="0"/>
              <a:t>PCR and gel electrophoresis are used to amplify and then identify STRs of different lengths</a:t>
            </a:r>
          </a:p>
          <a:p>
            <a:pPr marL="350838" indent="-350838" eaLnBrk="1" hangingPunct="1">
              <a:lnSpc>
                <a:spcPct val="90000"/>
              </a:lnSpc>
            </a:pPr>
            <a:r>
              <a:rPr lang="en-US" sz="2800" smtClean="0"/>
              <a:t>The probability that two people who are not identical twins have the same STR markers is exceptionally small</a:t>
            </a:r>
          </a:p>
        </p:txBody>
      </p:sp>
      <p:grpSp>
        <p:nvGrpSpPr>
          <p:cNvPr id="116739" name="Group 3"/>
          <p:cNvGrpSpPr>
            <a:grpSpLocks/>
          </p:cNvGrpSpPr>
          <p:nvPr/>
        </p:nvGrpSpPr>
        <p:grpSpPr bwMode="auto">
          <a:xfrm>
            <a:off x="0" y="6553200"/>
            <a:ext cx="9144000" cy="304800"/>
            <a:chOff x="0" y="4128"/>
            <a:chExt cx="5760" cy="192"/>
          </a:xfrm>
        </p:grpSpPr>
        <p:sp>
          <p:nvSpPr>
            <p:cNvPr id="116741" name="Rectangle 4"/>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116742"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116740" name="Rectangle 6"/>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20.25</a:t>
            </a:r>
          </a:p>
        </p:txBody>
      </p:sp>
      <p:pic>
        <p:nvPicPr>
          <p:cNvPr id="117763" name="Picture 27" descr="20_25_STRProvesInnocence-U"/>
          <p:cNvPicPr>
            <a:picLocks noChangeAspect="1" noChangeArrowheads="1"/>
          </p:cNvPicPr>
          <p:nvPr/>
        </p:nvPicPr>
        <p:blipFill>
          <a:blip r:embed="rId3"/>
          <a:srcRect/>
          <a:stretch>
            <a:fillRect/>
          </a:stretch>
        </p:blipFill>
        <p:spPr bwMode="auto">
          <a:xfrm>
            <a:off x="1627188" y="136525"/>
            <a:ext cx="5889625" cy="6584950"/>
          </a:xfrm>
          <a:prstGeom prst="rect">
            <a:avLst/>
          </a:prstGeom>
          <a:noFill/>
          <a:ln w="9525">
            <a:noFill/>
            <a:miter lim="800000"/>
            <a:headEnd/>
            <a:tailEnd/>
          </a:ln>
        </p:spPr>
      </p:pic>
      <p:grpSp>
        <p:nvGrpSpPr>
          <p:cNvPr id="117764" name="Group 28"/>
          <p:cNvGrpSpPr>
            <a:grpSpLocks/>
          </p:cNvGrpSpPr>
          <p:nvPr/>
        </p:nvGrpSpPr>
        <p:grpSpPr bwMode="auto">
          <a:xfrm>
            <a:off x="1687513" y="174625"/>
            <a:ext cx="2984500" cy="1116013"/>
            <a:chOff x="1063" y="110"/>
            <a:chExt cx="1880" cy="703"/>
          </a:xfrm>
        </p:grpSpPr>
        <p:sp>
          <p:nvSpPr>
            <p:cNvPr id="117784" name="Text Box 5"/>
            <p:cNvSpPr txBox="1">
              <a:spLocks noChangeArrowheads="1"/>
            </p:cNvSpPr>
            <p:nvPr/>
          </p:nvSpPr>
          <p:spPr bwMode="auto">
            <a:xfrm>
              <a:off x="1259" y="114"/>
              <a:ext cx="1684" cy="699"/>
            </a:xfrm>
            <a:prstGeom prst="rect">
              <a:avLst/>
            </a:prstGeom>
            <a:noFill/>
            <a:ln w="9525">
              <a:noFill/>
              <a:miter lim="800000"/>
              <a:headEnd/>
              <a:tailEnd/>
            </a:ln>
          </p:spPr>
          <p:txBody>
            <a:bodyPr wrap="none" lIns="0" tIns="0" rIns="0" bIns="0"/>
            <a:lstStyle/>
            <a:p>
              <a:pPr>
                <a:lnSpc>
                  <a:spcPct val="90000"/>
                </a:lnSpc>
              </a:pPr>
              <a:r>
                <a:rPr lang="en-US" sz="1800" b="1"/>
                <a:t>This photo shows</a:t>
              </a:r>
              <a:br>
                <a:rPr lang="en-US" sz="1800" b="1"/>
              </a:br>
              <a:r>
                <a:rPr lang="en-US" sz="1800" b="1"/>
                <a:t>Washington just before</a:t>
              </a:r>
              <a:br>
                <a:rPr lang="en-US" sz="1800" b="1"/>
              </a:br>
              <a:r>
                <a:rPr lang="en-US" sz="1800" b="1"/>
                <a:t>his release in 2001,</a:t>
              </a:r>
              <a:br>
                <a:rPr lang="en-US" sz="1800" b="1"/>
              </a:br>
              <a:r>
                <a:rPr lang="en-US" sz="1800" b="1"/>
                <a:t>after 17 years in prison.</a:t>
              </a:r>
            </a:p>
          </p:txBody>
        </p:sp>
        <p:sp>
          <p:nvSpPr>
            <p:cNvPr id="117785" name="Text Box 6"/>
            <p:cNvSpPr txBox="1">
              <a:spLocks noChangeArrowheads="1"/>
            </p:cNvSpPr>
            <p:nvPr/>
          </p:nvSpPr>
          <p:spPr bwMode="auto">
            <a:xfrm>
              <a:off x="1063" y="110"/>
              <a:ext cx="201" cy="166"/>
            </a:xfrm>
            <a:prstGeom prst="rect">
              <a:avLst/>
            </a:prstGeom>
            <a:noFill/>
            <a:ln w="9525">
              <a:noFill/>
              <a:miter lim="800000"/>
              <a:headEnd/>
              <a:tailEnd/>
            </a:ln>
          </p:spPr>
          <p:txBody>
            <a:bodyPr wrap="none" lIns="0" tIns="0" rIns="0" bIns="0"/>
            <a:lstStyle/>
            <a:p>
              <a:pPr>
                <a:lnSpc>
                  <a:spcPct val="90000"/>
                </a:lnSpc>
              </a:pPr>
              <a:r>
                <a:rPr lang="en-US" sz="1800" b="1"/>
                <a:t>(a)</a:t>
              </a:r>
            </a:p>
          </p:txBody>
        </p:sp>
      </p:grpSp>
      <p:grpSp>
        <p:nvGrpSpPr>
          <p:cNvPr id="117765" name="Group 25"/>
          <p:cNvGrpSpPr>
            <a:grpSpLocks/>
          </p:cNvGrpSpPr>
          <p:nvPr/>
        </p:nvGrpSpPr>
        <p:grpSpPr bwMode="auto">
          <a:xfrm>
            <a:off x="1681163" y="6022975"/>
            <a:ext cx="5854700" cy="528638"/>
            <a:chOff x="1059" y="3794"/>
            <a:chExt cx="3688" cy="333"/>
          </a:xfrm>
        </p:grpSpPr>
        <p:sp>
          <p:nvSpPr>
            <p:cNvPr id="117782" name="Text Box 7"/>
            <p:cNvSpPr txBox="1">
              <a:spLocks noChangeArrowheads="1"/>
            </p:cNvSpPr>
            <p:nvPr/>
          </p:nvSpPr>
          <p:spPr bwMode="auto">
            <a:xfrm>
              <a:off x="1059" y="3798"/>
              <a:ext cx="201" cy="166"/>
            </a:xfrm>
            <a:prstGeom prst="rect">
              <a:avLst/>
            </a:prstGeom>
            <a:noFill/>
            <a:ln w="9525">
              <a:noFill/>
              <a:miter lim="800000"/>
              <a:headEnd/>
              <a:tailEnd/>
            </a:ln>
          </p:spPr>
          <p:txBody>
            <a:bodyPr wrap="none" lIns="0" tIns="0" rIns="0" bIns="0"/>
            <a:lstStyle/>
            <a:p>
              <a:pPr>
                <a:lnSpc>
                  <a:spcPct val="90000"/>
                </a:lnSpc>
              </a:pPr>
              <a:r>
                <a:rPr lang="en-US" sz="1800" b="1"/>
                <a:t>(b)</a:t>
              </a:r>
            </a:p>
          </p:txBody>
        </p:sp>
        <p:sp>
          <p:nvSpPr>
            <p:cNvPr id="117783" name="Text Box 8"/>
            <p:cNvSpPr txBox="1">
              <a:spLocks noChangeArrowheads="1"/>
            </p:cNvSpPr>
            <p:nvPr/>
          </p:nvSpPr>
          <p:spPr bwMode="auto">
            <a:xfrm>
              <a:off x="1263" y="3794"/>
              <a:ext cx="3484" cy="333"/>
            </a:xfrm>
            <a:prstGeom prst="rect">
              <a:avLst/>
            </a:prstGeom>
            <a:noFill/>
            <a:ln w="9525">
              <a:noFill/>
              <a:miter lim="800000"/>
              <a:headEnd/>
              <a:tailEnd/>
            </a:ln>
          </p:spPr>
          <p:txBody>
            <a:bodyPr wrap="none" lIns="0" tIns="0" rIns="0" bIns="0"/>
            <a:lstStyle/>
            <a:p>
              <a:pPr>
                <a:lnSpc>
                  <a:spcPct val="90000"/>
                </a:lnSpc>
              </a:pPr>
              <a:r>
                <a:rPr lang="en-US" sz="1800" b="1"/>
                <a:t>These and other STR data exonerated Washington</a:t>
              </a:r>
              <a:br>
                <a:rPr lang="en-US" sz="1800" b="1"/>
              </a:br>
              <a:r>
                <a:rPr lang="en-US" sz="1800" b="1"/>
                <a:t>and led Tinsley to plead guilty to the murder.</a:t>
              </a:r>
            </a:p>
          </p:txBody>
        </p:sp>
      </p:grpSp>
      <p:sp>
        <p:nvSpPr>
          <p:cNvPr id="117766" name="Text Box 9"/>
          <p:cNvSpPr txBox="1">
            <a:spLocks noChangeArrowheads="1"/>
          </p:cNvSpPr>
          <p:nvPr/>
        </p:nvSpPr>
        <p:spPr bwMode="auto">
          <a:xfrm>
            <a:off x="1806575" y="4513263"/>
            <a:ext cx="1628775" cy="223837"/>
          </a:xfrm>
          <a:prstGeom prst="rect">
            <a:avLst/>
          </a:prstGeom>
          <a:noFill/>
          <a:ln w="9525">
            <a:noFill/>
            <a:miter lim="800000"/>
            <a:headEnd/>
            <a:tailEnd/>
          </a:ln>
        </p:spPr>
        <p:txBody>
          <a:bodyPr wrap="none" lIns="0" tIns="0" rIns="0" bIns="0"/>
          <a:lstStyle/>
          <a:p>
            <a:pPr>
              <a:lnSpc>
                <a:spcPct val="90000"/>
              </a:lnSpc>
            </a:pPr>
            <a:r>
              <a:rPr lang="en-US" sz="1600" b="1"/>
              <a:t>Semen on victim</a:t>
            </a:r>
          </a:p>
        </p:txBody>
      </p:sp>
      <p:sp>
        <p:nvSpPr>
          <p:cNvPr id="117767" name="Text Box 10"/>
          <p:cNvSpPr txBox="1">
            <a:spLocks noChangeArrowheads="1"/>
          </p:cNvSpPr>
          <p:nvPr/>
        </p:nvSpPr>
        <p:spPr bwMode="auto">
          <a:xfrm>
            <a:off x="1827213" y="5049838"/>
            <a:ext cx="1628775" cy="223837"/>
          </a:xfrm>
          <a:prstGeom prst="rect">
            <a:avLst/>
          </a:prstGeom>
          <a:noFill/>
          <a:ln w="9525">
            <a:noFill/>
            <a:miter lim="800000"/>
            <a:headEnd/>
            <a:tailEnd/>
          </a:ln>
        </p:spPr>
        <p:txBody>
          <a:bodyPr wrap="none" lIns="0" tIns="0" rIns="0" bIns="0"/>
          <a:lstStyle/>
          <a:p>
            <a:pPr>
              <a:lnSpc>
                <a:spcPct val="90000"/>
              </a:lnSpc>
            </a:pPr>
            <a:r>
              <a:rPr lang="en-US" sz="1600" b="1"/>
              <a:t>Earl Washington</a:t>
            </a:r>
          </a:p>
        </p:txBody>
      </p:sp>
      <p:sp>
        <p:nvSpPr>
          <p:cNvPr id="117768" name="Text Box 11"/>
          <p:cNvSpPr txBox="1">
            <a:spLocks noChangeArrowheads="1"/>
          </p:cNvSpPr>
          <p:nvPr/>
        </p:nvSpPr>
        <p:spPr bwMode="auto">
          <a:xfrm>
            <a:off x="1852613" y="5578475"/>
            <a:ext cx="1628775" cy="223838"/>
          </a:xfrm>
          <a:prstGeom prst="rect">
            <a:avLst/>
          </a:prstGeom>
          <a:noFill/>
          <a:ln w="9525">
            <a:noFill/>
            <a:miter lim="800000"/>
            <a:headEnd/>
            <a:tailEnd/>
          </a:ln>
        </p:spPr>
        <p:txBody>
          <a:bodyPr wrap="none" lIns="0" tIns="0" rIns="0" bIns="0"/>
          <a:lstStyle/>
          <a:p>
            <a:pPr>
              <a:lnSpc>
                <a:spcPct val="90000"/>
              </a:lnSpc>
            </a:pPr>
            <a:r>
              <a:rPr lang="en-US" sz="1600" b="1"/>
              <a:t>Kenneth Tinsley</a:t>
            </a:r>
          </a:p>
        </p:txBody>
      </p:sp>
      <p:sp>
        <p:nvSpPr>
          <p:cNvPr id="117769" name="Text Box 12"/>
          <p:cNvSpPr txBox="1">
            <a:spLocks noChangeArrowheads="1"/>
          </p:cNvSpPr>
          <p:nvPr/>
        </p:nvSpPr>
        <p:spPr bwMode="auto">
          <a:xfrm>
            <a:off x="3930650" y="4506913"/>
            <a:ext cx="557213" cy="236537"/>
          </a:xfrm>
          <a:prstGeom prst="rect">
            <a:avLst/>
          </a:prstGeom>
          <a:noFill/>
          <a:ln w="9525">
            <a:noFill/>
            <a:miter lim="800000"/>
            <a:headEnd/>
            <a:tailEnd/>
          </a:ln>
        </p:spPr>
        <p:txBody>
          <a:bodyPr wrap="none" lIns="0" tIns="0" rIns="0" bIns="0"/>
          <a:lstStyle/>
          <a:p>
            <a:pPr>
              <a:lnSpc>
                <a:spcPct val="90000"/>
              </a:lnSpc>
            </a:pPr>
            <a:r>
              <a:rPr lang="en-US" sz="1600" b="1"/>
              <a:t>17,19</a:t>
            </a:r>
          </a:p>
        </p:txBody>
      </p:sp>
      <p:sp>
        <p:nvSpPr>
          <p:cNvPr id="117770" name="Text Box 13"/>
          <p:cNvSpPr txBox="1">
            <a:spLocks noChangeArrowheads="1"/>
          </p:cNvSpPr>
          <p:nvPr/>
        </p:nvSpPr>
        <p:spPr bwMode="auto">
          <a:xfrm>
            <a:off x="3913188" y="5056188"/>
            <a:ext cx="557212" cy="236537"/>
          </a:xfrm>
          <a:prstGeom prst="rect">
            <a:avLst/>
          </a:prstGeom>
          <a:noFill/>
          <a:ln w="9525">
            <a:noFill/>
            <a:miter lim="800000"/>
            <a:headEnd/>
            <a:tailEnd/>
          </a:ln>
        </p:spPr>
        <p:txBody>
          <a:bodyPr wrap="none" lIns="0" tIns="0" rIns="0" bIns="0"/>
          <a:lstStyle/>
          <a:p>
            <a:pPr>
              <a:lnSpc>
                <a:spcPct val="90000"/>
              </a:lnSpc>
            </a:pPr>
            <a:r>
              <a:rPr lang="en-US" sz="1600" b="1"/>
              <a:t>16,18</a:t>
            </a:r>
          </a:p>
        </p:txBody>
      </p:sp>
      <p:sp>
        <p:nvSpPr>
          <p:cNvPr id="117771" name="Text Box 14"/>
          <p:cNvSpPr txBox="1">
            <a:spLocks noChangeArrowheads="1"/>
          </p:cNvSpPr>
          <p:nvPr/>
        </p:nvSpPr>
        <p:spPr bwMode="auto">
          <a:xfrm>
            <a:off x="3911600" y="5599113"/>
            <a:ext cx="557213" cy="236537"/>
          </a:xfrm>
          <a:prstGeom prst="rect">
            <a:avLst/>
          </a:prstGeom>
          <a:noFill/>
          <a:ln w="9525">
            <a:noFill/>
            <a:miter lim="800000"/>
            <a:headEnd/>
            <a:tailEnd/>
          </a:ln>
        </p:spPr>
        <p:txBody>
          <a:bodyPr wrap="none" lIns="0" tIns="0" rIns="0" bIns="0"/>
          <a:lstStyle/>
          <a:p>
            <a:pPr>
              <a:lnSpc>
                <a:spcPct val="90000"/>
              </a:lnSpc>
            </a:pPr>
            <a:r>
              <a:rPr lang="en-US" sz="1600" b="1"/>
              <a:t>17,19</a:t>
            </a:r>
          </a:p>
        </p:txBody>
      </p:sp>
      <p:sp>
        <p:nvSpPr>
          <p:cNvPr id="117772" name="Text Box 15"/>
          <p:cNvSpPr txBox="1">
            <a:spLocks noChangeArrowheads="1"/>
          </p:cNvSpPr>
          <p:nvPr/>
        </p:nvSpPr>
        <p:spPr bwMode="auto">
          <a:xfrm>
            <a:off x="5208588" y="4525963"/>
            <a:ext cx="557212" cy="236537"/>
          </a:xfrm>
          <a:prstGeom prst="rect">
            <a:avLst/>
          </a:prstGeom>
          <a:noFill/>
          <a:ln w="9525">
            <a:noFill/>
            <a:miter lim="800000"/>
            <a:headEnd/>
            <a:tailEnd/>
          </a:ln>
        </p:spPr>
        <p:txBody>
          <a:bodyPr wrap="none" lIns="0" tIns="0" rIns="0" bIns="0"/>
          <a:lstStyle/>
          <a:p>
            <a:pPr>
              <a:lnSpc>
                <a:spcPct val="90000"/>
              </a:lnSpc>
            </a:pPr>
            <a:r>
              <a:rPr lang="en-US" sz="1600" b="1"/>
              <a:t>13,16</a:t>
            </a:r>
          </a:p>
        </p:txBody>
      </p:sp>
      <p:sp>
        <p:nvSpPr>
          <p:cNvPr id="117773" name="Text Box 16"/>
          <p:cNvSpPr txBox="1">
            <a:spLocks noChangeArrowheads="1"/>
          </p:cNvSpPr>
          <p:nvPr/>
        </p:nvSpPr>
        <p:spPr bwMode="auto">
          <a:xfrm>
            <a:off x="5194300" y="5056188"/>
            <a:ext cx="557213" cy="236537"/>
          </a:xfrm>
          <a:prstGeom prst="rect">
            <a:avLst/>
          </a:prstGeom>
          <a:noFill/>
          <a:ln w="9525">
            <a:noFill/>
            <a:miter lim="800000"/>
            <a:headEnd/>
            <a:tailEnd/>
          </a:ln>
        </p:spPr>
        <p:txBody>
          <a:bodyPr wrap="none" lIns="0" tIns="0" rIns="0" bIns="0"/>
          <a:lstStyle/>
          <a:p>
            <a:pPr>
              <a:lnSpc>
                <a:spcPct val="90000"/>
              </a:lnSpc>
            </a:pPr>
            <a:r>
              <a:rPr lang="en-US" sz="1600" b="1"/>
              <a:t>14,15</a:t>
            </a:r>
          </a:p>
        </p:txBody>
      </p:sp>
      <p:sp>
        <p:nvSpPr>
          <p:cNvPr id="117774" name="Text Box 17"/>
          <p:cNvSpPr txBox="1">
            <a:spLocks noChangeArrowheads="1"/>
          </p:cNvSpPr>
          <p:nvPr/>
        </p:nvSpPr>
        <p:spPr bwMode="auto">
          <a:xfrm>
            <a:off x="5207000" y="5599113"/>
            <a:ext cx="557213" cy="236537"/>
          </a:xfrm>
          <a:prstGeom prst="rect">
            <a:avLst/>
          </a:prstGeom>
          <a:noFill/>
          <a:ln w="9525">
            <a:noFill/>
            <a:miter lim="800000"/>
            <a:headEnd/>
            <a:tailEnd/>
          </a:ln>
        </p:spPr>
        <p:txBody>
          <a:bodyPr wrap="none" lIns="0" tIns="0" rIns="0" bIns="0"/>
          <a:lstStyle/>
          <a:p>
            <a:pPr>
              <a:lnSpc>
                <a:spcPct val="90000"/>
              </a:lnSpc>
            </a:pPr>
            <a:r>
              <a:rPr lang="en-US" sz="1600" b="1"/>
              <a:t>13,16</a:t>
            </a:r>
          </a:p>
        </p:txBody>
      </p:sp>
      <p:sp>
        <p:nvSpPr>
          <p:cNvPr id="117775" name="Text Box 18"/>
          <p:cNvSpPr txBox="1">
            <a:spLocks noChangeArrowheads="1"/>
          </p:cNvSpPr>
          <p:nvPr/>
        </p:nvSpPr>
        <p:spPr bwMode="auto">
          <a:xfrm>
            <a:off x="6530975" y="4513263"/>
            <a:ext cx="557213" cy="236537"/>
          </a:xfrm>
          <a:prstGeom prst="rect">
            <a:avLst/>
          </a:prstGeom>
          <a:noFill/>
          <a:ln w="9525">
            <a:noFill/>
            <a:miter lim="800000"/>
            <a:headEnd/>
            <a:tailEnd/>
          </a:ln>
        </p:spPr>
        <p:txBody>
          <a:bodyPr wrap="none" lIns="0" tIns="0" rIns="0" bIns="0"/>
          <a:lstStyle/>
          <a:p>
            <a:pPr>
              <a:lnSpc>
                <a:spcPct val="90000"/>
              </a:lnSpc>
            </a:pPr>
            <a:r>
              <a:rPr lang="en-US" sz="1600" b="1"/>
              <a:t>12,12</a:t>
            </a:r>
          </a:p>
        </p:txBody>
      </p:sp>
      <p:sp>
        <p:nvSpPr>
          <p:cNvPr id="117776" name="Text Box 19"/>
          <p:cNvSpPr txBox="1">
            <a:spLocks noChangeArrowheads="1"/>
          </p:cNvSpPr>
          <p:nvPr/>
        </p:nvSpPr>
        <p:spPr bwMode="auto">
          <a:xfrm>
            <a:off x="6524625" y="5049838"/>
            <a:ext cx="557213" cy="236537"/>
          </a:xfrm>
          <a:prstGeom prst="rect">
            <a:avLst/>
          </a:prstGeom>
          <a:noFill/>
          <a:ln w="9525">
            <a:noFill/>
            <a:miter lim="800000"/>
            <a:headEnd/>
            <a:tailEnd/>
          </a:ln>
        </p:spPr>
        <p:txBody>
          <a:bodyPr wrap="none" lIns="0" tIns="0" rIns="0" bIns="0"/>
          <a:lstStyle/>
          <a:p>
            <a:pPr>
              <a:lnSpc>
                <a:spcPct val="90000"/>
              </a:lnSpc>
            </a:pPr>
            <a:r>
              <a:rPr lang="en-US" sz="1600" b="1"/>
              <a:t>11,12</a:t>
            </a:r>
          </a:p>
        </p:txBody>
      </p:sp>
      <p:sp>
        <p:nvSpPr>
          <p:cNvPr id="117777" name="Text Box 20"/>
          <p:cNvSpPr txBox="1">
            <a:spLocks noChangeArrowheads="1"/>
          </p:cNvSpPr>
          <p:nvPr/>
        </p:nvSpPr>
        <p:spPr bwMode="auto">
          <a:xfrm>
            <a:off x="6524625" y="5592763"/>
            <a:ext cx="557213" cy="236537"/>
          </a:xfrm>
          <a:prstGeom prst="rect">
            <a:avLst/>
          </a:prstGeom>
          <a:noFill/>
          <a:ln w="9525">
            <a:noFill/>
            <a:miter lim="800000"/>
            <a:headEnd/>
            <a:tailEnd/>
          </a:ln>
        </p:spPr>
        <p:txBody>
          <a:bodyPr wrap="none" lIns="0" tIns="0" rIns="0" bIns="0"/>
          <a:lstStyle/>
          <a:p>
            <a:pPr>
              <a:lnSpc>
                <a:spcPct val="90000"/>
              </a:lnSpc>
            </a:pPr>
            <a:r>
              <a:rPr lang="en-US" sz="1600" b="1"/>
              <a:t>12,12</a:t>
            </a:r>
          </a:p>
        </p:txBody>
      </p:sp>
      <p:sp>
        <p:nvSpPr>
          <p:cNvPr id="117778" name="Text Box 21"/>
          <p:cNvSpPr txBox="1">
            <a:spLocks noChangeArrowheads="1"/>
          </p:cNvSpPr>
          <p:nvPr/>
        </p:nvSpPr>
        <p:spPr bwMode="auto">
          <a:xfrm>
            <a:off x="2108200" y="3817938"/>
            <a:ext cx="1006475" cy="474662"/>
          </a:xfrm>
          <a:prstGeom prst="rect">
            <a:avLst/>
          </a:prstGeom>
          <a:noFill/>
          <a:ln w="9525">
            <a:noFill/>
            <a:miter lim="800000"/>
            <a:headEnd/>
            <a:tailEnd/>
          </a:ln>
        </p:spPr>
        <p:txBody>
          <a:bodyPr wrap="none" lIns="0" tIns="0" rIns="0" bIns="0"/>
          <a:lstStyle/>
          <a:p>
            <a:pPr algn="ctr">
              <a:lnSpc>
                <a:spcPct val="90000"/>
              </a:lnSpc>
            </a:pPr>
            <a:r>
              <a:rPr lang="en-US" sz="1600" b="1"/>
              <a:t>Source of</a:t>
            </a:r>
            <a:br>
              <a:rPr lang="en-US" sz="1600" b="1"/>
            </a:br>
            <a:r>
              <a:rPr lang="en-US" sz="1600" b="1"/>
              <a:t>sample</a:t>
            </a:r>
          </a:p>
        </p:txBody>
      </p:sp>
      <p:sp>
        <p:nvSpPr>
          <p:cNvPr id="117779" name="Text Box 22"/>
          <p:cNvSpPr txBox="1">
            <a:spLocks noChangeArrowheads="1"/>
          </p:cNvSpPr>
          <p:nvPr/>
        </p:nvSpPr>
        <p:spPr bwMode="auto">
          <a:xfrm>
            <a:off x="3651250" y="3824288"/>
            <a:ext cx="1006475" cy="474662"/>
          </a:xfrm>
          <a:prstGeom prst="rect">
            <a:avLst/>
          </a:prstGeom>
          <a:noFill/>
          <a:ln w="9525">
            <a:noFill/>
            <a:miter lim="800000"/>
            <a:headEnd/>
            <a:tailEnd/>
          </a:ln>
        </p:spPr>
        <p:txBody>
          <a:bodyPr wrap="none" lIns="0" tIns="0" rIns="0" bIns="0"/>
          <a:lstStyle/>
          <a:p>
            <a:pPr algn="ctr">
              <a:lnSpc>
                <a:spcPct val="90000"/>
              </a:lnSpc>
            </a:pPr>
            <a:r>
              <a:rPr lang="en-US" sz="1600" b="1"/>
              <a:t>STR</a:t>
            </a:r>
            <a:br>
              <a:rPr lang="en-US" sz="1600" b="1"/>
            </a:br>
            <a:r>
              <a:rPr lang="en-US" sz="1600" b="1"/>
              <a:t>marker 1</a:t>
            </a:r>
          </a:p>
        </p:txBody>
      </p:sp>
      <p:sp>
        <p:nvSpPr>
          <p:cNvPr id="117780" name="Text Box 23"/>
          <p:cNvSpPr txBox="1">
            <a:spLocks noChangeArrowheads="1"/>
          </p:cNvSpPr>
          <p:nvPr/>
        </p:nvSpPr>
        <p:spPr bwMode="auto">
          <a:xfrm>
            <a:off x="4957763" y="3830638"/>
            <a:ext cx="1006475" cy="474662"/>
          </a:xfrm>
          <a:prstGeom prst="rect">
            <a:avLst/>
          </a:prstGeom>
          <a:noFill/>
          <a:ln w="9525">
            <a:noFill/>
            <a:miter lim="800000"/>
            <a:headEnd/>
            <a:tailEnd/>
          </a:ln>
        </p:spPr>
        <p:txBody>
          <a:bodyPr wrap="none" lIns="0" tIns="0" rIns="0" bIns="0"/>
          <a:lstStyle/>
          <a:p>
            <a:pPr algn="ctr">
              <a:lnSpc>
                <a:spcPct val="90000"/>
              </a:lnSpc>
            </a:pPr>
            <a:r>
              <a:rPr lang="en-US" sz="1600" b="1"/>
              <a:t>STR</a:t>
            </a:r>
            <a:br>
              <a:rPr lang="en-US" sz="1600" b="1"/>
            </a:br>
            <a:r>
              <a:rPr lang="en-US" sz="1600" b="1"/>
              <a:t>marker 2</a:t>
            </a:r>
          </a:p>
        </p:txBody>
      </p:sp>
      <p:sp>
        <p:nvSpPr>
          <p:cNvPr id="117781" name="Text Box 24"/>
          <p:cNvSpPr txBox="1">
            <a:spLocks noChangeArrowheads="1"/>
          </p:cNvSpPr>
          <p:nvPr/>
        </p:nvSpPr>
        <p:spPr bwMode="auto">
          <a:xfrm>
            <a:off x="6278563" y="3817938"/>
            <a:ext cx="1006475" cy="474662"/>
          </a:xfrm>
          <a:prstGeom prst="rect">
            <a:avLst/>
          </a:prstGeom>
          <a:noFill/>
          <a:ln w="9525">
            <a:noFill/>
            <a:miter lim="800000"/>
            <a:headEnd/>
            <a:tailEnd/>
          </a:ln>
        </p:spPr>
        <p:txBody>
          <a:bodyPr wrap="none" lIns="0" tIns="0" rIns="0" bIns="0"/>
          <a:lstStyle/>
          <a:p>
            <a:pPr algn="ctr">
              <a:lnSpc>
                <a:spcPct val="90000"/>
              </a:lnSpc>
            </a:pPr>
            <a:r>
              <a:rPr lang="en-US" sz="1600" b="1"/>
              <a:t>STR</a:t>
            </a:r>
            <a:br>
              <a:rPr lang="en-US" sz="1600" b="1"/>
            </a:br>
            <a:r>
              <a:rPr lang="en-US" sz="1600" b="1"/>
              <a:t>marker 3</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20.25a</a:t>
            </a:r>
          </a:p>
        </p:txBody>
      </p:sp>
      <p:pic>
        <p:nvPicPr>
          <p:cNvPr id="118787" name="Picture 27" descr="20_25aSTRProvesInnocence-U"/>
          <p:cNvPicPr>
            <a:picLocks noChangeAspect="1" noChangeArrowheads="1"/>
          </p:cNvPicPr>
          <p:nvPr/>
        </p:nvPicPr>
        <p:blipFill>
          <a:blip r:embed="rId3"/>
          <a:srcRect/>
          <a:stretch>
            <a:fillRect/>
          </a:stretch>
        </p:blipFill>
        <p:spPr bwMode="auto">
          <a:xfrm>
            <a:off x="1071563" y="1401763"/>
            <a:ext cx="6999287" cy="4054475"/>
          </a:xfrm>
          <a:prstGeom prst="rect">
            <a:avLst/>
          </a:prstGeom>
          <a:noFill/>
          <a:ln w="9525">
            <a:noFill/>
            <a:miter lim="800000"/>
            <a:headEnd/>
            <a:tailEnd/>
          </a:ln>
        </p:spPr>
      </p:pic>
      <p:grpSp>
        <p:nvGrpSpPr>
          <p:cNvPr id="118788" name="Group 28"/>
          <p:cNvGrpSpPr>
            <a:grpSpLocks/>
          </p:cNvGrpSpPr>
          <p:nvPr/>
        </p:nvGrpSpPr>
        <p:grpSpPr bwMode="auto">
          <a:xfrm>
            <a:off x="1106488" y="1417638"/>
            <a:ext cx="3475037" cy="1260475"/>
            <a:chOff x="697" y="893"/>
            <a:chExt cx="2189" cy="794"/>
          </a:xfrm>
        </p:grpSpPr>
        <p:sp>
          <p:nvSpPr>
            <p:cNvPr id="118789" name="Text Box 5"/>
            <p:cNvSpPr txBox="1">
              <a:spLocks noChangeArrowheads="1"/>
            </p:cNvSpPr>
            <p:nvPr/>
          </p:nvSpPr>
          <p:spPr bwMode="auto">
            <a:xfrm>
              <a:off x="950" y="901"/>
              <a:ext cx="1936" cy="786"/>
            </a:xfrm>
            <a:prstGeom prst="rect">
              <a:avLst/>
            </a:prstGeom>
            <a:noFill/>
            <a:ln w="9525">
              <a:noFill/>
              <a:miter lim="800000"/>
              <a:headEnd/>
              <a:tailEnd/>
            </a:ln>
          </p:spPr>
          <p:txBody>
            <a:bodyPr wrap="none" lIns="0" tIns="0" rIns="0" bIns="0"/>
            <a:lstStyle/>
            <a:p>
              <a:pPr>
                <a:lnSpc>
                  <a:spcPct val="90000"/>
                </a:lnSpc>
              </a:pPr>
              <a:r>
                <a:rPr lang="en-US" sz="2100" b="1"/>
                <a:t>This photo shows</a:t>
              </a:r>
              <a:br>
                <a:rPr lang="en-US" sz="2100" b="1"/>
              </a:br>
              <a:r>
                <a:rPr lang="en-US" sz="2100" b="1"/>
                <a:t>Washington just before</a:t>
              </a:r>
              <a:br>
                <a:rPr lang="en-US" sz="2100" b="1"/>
              </a:br>
              <a:r>
                <a:rPr lang="en-US" sz="2100" b="1"/>
                <a:t>his release in 2001,</a:t>
              </a:r>
              <a:br>
                <a:rPr lang="en-US" sz="2100" b="1"/>
              </a:br>
              <a:r>
                <a:rPr lang="en-US" sz="2100" b="1"/>
                <a:t>after 17 years in prison.</a:t>
              </a:r>
            </a:p>
          </p:txBody>
        </p:sp>
        <p:sp>
          <p:nvSpPr>
            <p:cNvPr id="118790" name="Text Box 6"/>
            <p:cNvSpPr txBox="1">
              <a:spLocks noChangeArrowheads="1"/>
            </p:cNvSpPr>
            <p:nvPr/>
          </p:nvSpPr>
          <p:spPr bwMode="auto">
            <a:xfrm>
              <a:off x="697" y="893"/>
              <a:ext cx="259" cy="216"/>
            </a:xfrm>
            <a:prstGeom prst="rect">
              <a:avLst/>
            </a:prstGeom>
            <a:noFill/>
            <a:ln w="9525">
              <a:noFill/>
              <a:miter lim="800000"/>
              <a:headEnd/>
              <a:tailEnd/>
            </a:ln>
          </p:spPr>
          <p:txBody>
            <a:bodyPr wrap="none" lIns="0" tIns="0" rIns="0" bIns="0"/>
            <a:lstStyle/>
            <a:p>
              <a:pPr>
                <a:lnSpc>
                  <a:spcPct val="90000"/>
                </a:lnSpc>
              </a:pPr>
              <a:r>
                <a:rPr lang="en-US" sz="2100" b="1"/>
                <a:t>(a)</a:t>
              </a:r>
            </a:p>
          </p:txBody>
        </p:sp>
      </p:gr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114300" y="177800"/>
            <a:ext cx="7772400" cy="1143000"/>
          </a:xfrm>
        </p:spPr>
        <p:txBody>
          <a:bodyPr/>
          <a:lstStyle/>
          <a:p>
            <a:pPr eaLnBrk="1" hangingPunct="1"/>
            <a:r>
              <a:rPr lang="en-US" smtClean="0"/>
              <a:t>Environmental Cleanup</a:t>
            </a:r>
            <a:endParaRPr lang="en-US" smtClean="0">
              <a:solidFill>
                <a:schemeClr val="tx1"/>
              </a:solidFill>
            </a:endParaRPr>
          </a:p>
        </p:txBody>
      </p:sp>
      <p:sp>
        <p:nvSpPr>
          <p:cNvPr id="119811" name="Rectangle 3"/>
          <p:cNvSpPr>
            <a:spLocks noGrp="1" noChangeArrowheads="1"/>
          </p:cNvSpPr>
          <p:nvPr>
            <p:ph type="body" idx="1"/>
          </p:nvPr>
        </p:nvSpPr>
        <p:spPr>
          <a:xfrm>
            <a:off x="533400" y="1371600"/>
            <a:ext cx="8534400" cy="3981450"/>
          </a:xfrm>
        </p:spPr>
        <p:txBody>
          <a:bodyPr/>
          <a:lstStyle/>
          <a:p>
            <a:pPr eaLnBrk="1" hangingPunct="1"/>
            <a:r>
              <a:rPr lang="en-US" sz="2800" smtClean="0"/>
              <a:t>Genetic engineering can be used to modify the metabolism of microorganisms</a:t>
            </a:r>
          </a:p>
          <a:p>
            <a:pPr eaLnBrk="1" hangingPunct="1"/>
            <a:r>
              <a:rPr lang="en-US" sz="2800" smtClean="0"/>
              <a:t>Some modified microorganisms can be used to extract minerals from the environment or degrade potentially toxic waste materials</a:t>
            </a:r>
          </a:p>
        </p:txBody>
      </p:sp>
      <p:grpSp>
        <p:nvGrpSpPr>
          <p:cNvPr id="119812" name="Group 4"/>
          <p:cNvGrpSpPr>
            <a:grpSpLocks/>
          </p:cNvGrpSpPr>
          <p:nvPr/>
        </p:nvGrpSpPr>
        <p:grpSpPr bwMode="auto">
          <a:xfrm>
            <a:off x="0" y="6553200"/>
            <a:ext cx="9144000" cy="304800"/>
            <a:chOff x="0" y="4128"/>
            <a:chExt cx="5760" cy="192"/>
          </a:xfrm>
        </p:grpSpPr>
        <p:sp>
          <p:nvSpPr>
            <p:cNvPr id="119814" name="Rectangle 5"/>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119815"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119813" name="Rectangle 7"/>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139700" y="177800"/>
            <a:ext cx="7772400" cy="1143000"/>
          </a:xfrm>
        </p:spPr>
        <p:txBody>
          <a:bodyPr/>
          <a:lstStyle/>
          <a:p>
            <a:pPr eaLnBrk="1" hangingPunct="1"/>
            <a:r>
              <a:rPr lang="en-US" smtClean="0"/>
              <a:t>Agricultural Applications</a:t>
            </a:r>
            <a:endParaRPr lang="en-US" smtClean="0">
              <a:solidFill>
                <a:schemeClr val="tx1"/>
              </a:solidFill>
            </a:endParaRPr>
          </a:p>
        </p:txBody>
      </p:sp>
      <p:sp>
        <p:nvSpPr>
          <p:cNvPr id="120835" name="Rectangle 3"/>
          <p:cNvSpPr>
            <a:spLocks noGrp="1" noChangeArrowheads="1"/>
          </p:cNvSpPr>
          <p:nvPr>
            <p:ph type="body" idx="1"/>
          </p:nvPr>
        </p:nvSpPr>
        <p:spPr>
          <a:xfrm>
            <a:off x="533400" y="1371600"/>
            <a:ext cx="8534400" cy="3886200"/>
          </a:xfrm>
        </p:spPr>
        <p:txBody>
          <a:bodyPr/>
          <a:lstStyle/>
          <a:p>
            <a:pPr eaLnBrk="1" hangingPunct="1"/>
            <a:r>
              <a:rPr lang="en-US" sz="2800" smtClean="0"/>
              <a:t>DNA technology is being used to improve agricultural productivity and food quality</a:t>
            </a:r>
          </a:p>
          <a:p>
            <a:pPr eaLnBrk="1" hangingPunct="1"/>
            <a:r>
              <a:rPr lang="en-US" sz="2800" smtClean="0"/>
              <a:t>Genetic engineering of transgenic animals speeds up the selective breeding process</a:t>
            </a:r>
          </a:p>
          <a:p>
            <a:pPr eaLnBrk="1" hangingPunct="1"/>
            <a:r>
              <a:rPr lang="en-US" sz="2800" smtClean="0"/>
              <a:t>Beneficial genes can be transferred between varieties or species</a:t>
            </a:r>
          </a:p>
        </p:txBody>
      </p:sp>
      <p:grpSp>
        <p:nvGrpSpPr>
          <p:cNvPr id="120836" name="Group 4"/>
          <p:cNvGrpSpPr>
            <a:grpSpLocks/>
          </p:cNvGrpSpPr>
          <p:nvPr/>
        </p:nvGrpSpPr>
        <p:grpSpPr bwMode="auto">
          <a:xfrm>
            <a:off x="0" y="6553200"/>
            <a:ext cx="9144000" cy="304800"/>
            <a:chOff x="0" y="4128"/>
            <a:chExt cx="5760" cy="192"/>
          </a:xfrm>
        </p:grpSpPr>
        <p:sp>
          <p:nvSpPr>
            <p:cNvPr id="120838" name="Rectangle 5"/>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120839"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120837" name="Rectangle 7"/>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
          <p:cNvSpPr>
            <a:spLocks noGrp="1" noChangeArrowheads="1"/>
          </p:cNvSpPr>
          <p:nvPr>
            <p:ph type="body" idx="1"/>
          </p:nvPr>
        </p:nvSpPr>
        <p:spPr>
          <a:xfrm>
            <a:off x="533400" y="1368425"/>
            <a:ext cx="8534400" cy="5353050"/>
          </a:xfrm>
        </p:spPr>
        <p:txBody>
          <a:bodyPr/>
          <a:lstStyle/>
          <a:p>
            <a:pPr eaLnBrk="1" hangingPunct="1"/>
            <a:r>
              <a:rPr lang="en-US" sz="2800" smtClean="0"/>
              <a:t>Agricultural scientists have endowed a number of crop plants with genes for desirable traits</a:t>
            </a:r>
          </a:p>
          <a:p>
            <a:pPr eaLnBrk="1" hangingPunct="1"/>
            <a:r>
              <a:rPr lang="en-US" sz="2800" smtClean="0"/>
              <a:t>The </a:t>
            </a:r>
            <a:r>
              <a:rPr lang="en-US" sz="2800" b="1" smtClean="0"/>
              <a:t>Ti plasmid </a:t>
            </a:r>
            <a:r>
              <a:rPr lang="en-US" sz="2800" smtClean="0"/>
              <a:t>is the most commonly used vector for introducing new genes into plant cells</a:t>
            </a:r>
          </a:p>
          <a:p>
            <a:pPr eaLnBrk="1" hangingPunct="1"/>
            <a:r>
              <a:rPr lang="en-US" sz="2800" smtClean="0"/>
              <a:t>Genetic engineering in plants has been used to transfer many useful genes including those for herbicide resistance, increased resistance to pests, increased resistance to salinity, and improved nutritional value of crops</a:t>
            </a:r>
          </a:p>
        </p:txBody>
      </p:sp>
      <p:grpSp>
        <p:nvGrpSpPr>
          <p:cNvPr id="121859" name="Group 4"/>
          <p:cNvGrpSpPr>
            <a:grpSpLocks/>
          </p:cNvGrpSpPr>
          <p:nvPr/>
        </p:nvGrpSpPr>
        <p:grpSpPr bwMode="auto">
          <a:xfrm>
            <a:off x="0" y="6553200"/>
            <a:ext cx="9144000" cy="304800"/>
            <a:chOff x="0" y="4128"/>
            <a:chExt cx="5760" cy="192"/>
          </a:xfrm>
        </p:grpSpPr>
        <p:sp>
          <p:nvSpPr>
            <p:cNvPr id="121861" name="Rectangle 5"/>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121862"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121860" name="Rectangle 7"/>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20.26</a:t>
            </a:r>
          </a:p>
        </p:txBody>
      </p:sp>
      <p:pic>
        <p:nvPicPr>
          <p:cNvPr id="122883" name="Picture 21" descr="20_26TiPlasmid-U"/>
          <p:cNvPicPr>
            <a:picLocks noChangeAspect="1" noChangeArrowheads="1"/>
          </p:cNvPicPr>
          <p:nvPr/>
        </p:nvPicPr>
        <p:blipFill>
          <a:blip r:embed="rId3"/>
          <a:srcRect/>
          <a:stretch>
            <a:fillRect/>
          </a:stretch>
        </p:blipFill>
        <p:spPr bwMode="auto">
          <a:xfrm>
            <a:off x="1306513" y="136525"/>
            <a:ext cx="6529387" cy="6584950"/>
          </a:xfrm>
          <a:prstGeom prst="rect">
            <a:avLst/>
          </a:prstGeom>
          <a:noFill/>
          <a:ln w="9525">
            <a:noFill/>
            <a:miter lim="800000"/>
            <a:headEnd/>
            <a:tailEnd/>
          </a:ln>
        </p:spPr>
      </p:pic>
      <p:sp>
        <p:nvSpPr>
          <p:cNvPr id="122884" name="Text Box 8"/>
          <p:cNvSpPr txBox="1">
            <a:spLocks noChangeArrowheads="1"/>
          </p:cNvSpPr>
          <p:nvPr/>
        </p:nvSpPr>
        <p:spPr bwMode="auto">
          <a:xfrm>
            <a:off x="5932488" y="6351588"/>
            <a:ext cx="1946275" cy="263525"/>
          </a:xfrm>
          <a:prstGeom prst="rect">
            <a:avLst/>
          </a:prstGeom>
          <a:noFill/>
          <a:ln w="9525">
            <a:noFill/>
            <a:miter lim="800000"/>
            <a:headEnd/>
            <a:tailEnd/>
          </a:ln>
        </p:spPr>
        <p:txBody>
          <a:bodyPr wrap="none" lIns="0" tIns="0" rIns="0" bIns="0"/>
          <a:lstStyle/>
          <a:p>
            <a:pPr>
              <a:lnSpc>
                <a:spcPct val="90000"/>
              </a:lnSpc>
            </a:pPr>
            <a:r>
              <a:rPr lang="en-US" sz="1600" b="1"/>
              <a:t>Plant with new trait</a:t>
            </a:r>
          </a:p>
        </p:txBody>
      </p:sp>
      <p:sp>
        <p:nvSpPr>
          <p:cNvPr id="122885" name="Text Box 9"/>
          <p:cNvSpPr txBox="1">
            <a:spLocks noChangeArrowheads="1"/>
          </p:cNvSpPr>
          <p:nvPr/>
        </p:nvSpPr>
        <p:spPr bwMode="auto">
          <a:xfrm>
            <a:off x="6323013" y="4202113"/>
            <a:ext cx="993775" cy="250825"/>
          </a:xfrm>
          <a:prstGeom prst="rect">
            <a:avLst/>
          </a:prstGeom>
          <a:noFill/>
          <a:ln w="9525">
            <a:noFill/>
            <a:miter lim="800000"/>
            <a:headEnd/>
            <a:tailEnd/>
          </a:ln>
        </p:spPr>
        <p:txBody>
          <a:bodyPr wrap="none" lIns="0" tIns="0" rIns="0" bIns="0"/>
          <a:lstStyle/>
          <a:p>
            <a:pPr>
              <a:lnSpc>
                <a:spcPct val="90000"/>
              </a:lnSpc>
            </a:pPr>
            <a:r>
              <a:rPr lang="en-US" sz="1600" b="1">
                <a:solidFill>
                  <a:srgbClr val="B52D33"/>
                </a:solidFill>
              </a:rPr>
              <a:t>RESULTS</a:t>
            </a:r>
          </a:p>
        </p:txBody>
      </p:sp>
      <p:sp>
        <p:nvSpPr>
          <p:cNvPr id="122886" name="Text Box 10"/>
          <p:cNvSpPr txBox="1">
            <a:spLocks noChangeArrowheads="1"/>
          </p:cNvSpPr>
          <p:nvPr/>
        </p:nvSpPr>
        <p:spPr bwMode="auto">
          <a:xfrm>
            <a:off x="1343025" y="161925"/>
            <a:ext cx="1246188" cy="250825"/>
          </a:xfrm>
          <a:prstGeom prst="rect">
            <a:avLst/>
          </a:prstGeom>
          <a:noFill/>
          <a:ln w="9525">
            <a:noFill/>
            <a:miter lim="800000"/>
            <a:headEnd/>
            <a:tailEnd/>
          </a:ln>
        </p:spPr>
        <p:txBody>
          <a:bodyPr wrap="none" lIns="0" tIns="0" rIns="0" bIns="0"/>
          <a:lstStyle/>
          <a:p>
            <a:pPr>
              <a:lnSpc>
                <a:spcPct val="90000"/>
              </a:lnSpc>
            </a:pPr>
            <a:r>
              <a:rPr lang="en-US" sz="1600" b="1">
                <a:solidFill>
                  <a:srgbClr val="B52D33"/>
                </a:solidFill>
              </a:rPr>
              <a:t>TECHNIQUE</a:t>
            </a:r>
          </a:p>
        </p:txBody>
      </p:sp>
      <p:sp>
        <p:nvSpPr>
          <p:cNvPr id="122887" name="Text Box 11"/>
          <p:cNvSpPr txBox="1">
            <a:spLocks noChangeArrowheads="1"/>
          </p:cNvSpPr>
          <p:nvPr/>
        </p:nvSpPr>
        <p:spPr bwMode="auto">
          <a:xfrm>
            <a:off x="1706563" y="1846263"/>
            <a:ext cx="822325" cy="461962"/>
          </a:xfrm>
          <a:prstGeom prst="rect">
            <a:avLst/>
          </a:prstGeom>
          <a:noFill/>
          <a:ln w="9525">
            <a:noFill/>
            <a:miter lim="800000"/>
            <a:headEnd/>
            <a:tailEnd/>
          </a:ln>
        </p:spPr>
        <p:txBody>
          <a:bodyPr wrap="none" lIns="0" tIns="0" rIns="0" bIns="0"/>
          <a:lstStyle/>
          <a:p>
            <a:pPr>
              <a:lnSpc>
                <a:spcPct val="90000"/>
              </a:lnSpc>
            </a:pPr>
            <a:r>
              <a:rPr lang="en-US" sz="1600" b="1"/>
              <a:t>Ti</a:t>
            </a:r>
            <a:br>
              <a:rPr lang="en-US" sz="1600" b="1"/>
            </a:br>
            <a:r>
              <a:rPr lang="en-US" sz="1600" b="1"/>
              <a:t>plasmid</a:t>
            </a:r>
          </a:p>
        </p:txBody>
      </p:sp>
      <p:sp>
        <p:nvSpPr>
          <p:cNvPr id="122888" name="Text Box 12"/>
          <p:cNvSpPr txBox="1">
            <a:spLocks noChangeArrowheads="1"/>
          </p:cNvSpPr>
          <p:nvPr/>
        </p:nvSpPr>
        <p:spPr bwMode="auto">
          <a:xfrm>
            <a:off x="1349375" y="2560638"/>
            <a:ext cx="1257300" cy="673100"/>
          </a:xfrm>
          <a:prstGeom prst="rect">
            <a:avLst/>
          </a:prstGeom>
          <a:noFill/>
          <a:ln w="9525">
            <a:noFill/>
            <a:miter lim="800000"/>
            <a:headEnd/>
            <a:tailEnd/>
          </a:ln>
        </p:spPr>
        <p:txBody>
          <a:bodyPr wrap="none" lIns="0" tIns="0" rIns="0" bIns="0"/>
          <a:lstStyle/>
          <a:p>
            <a:pPr>
              <a:lnSpc>
                <a:spcPct val="90000"/>
              </a:lnSpc>
            </a:pPr>
            <a:r>
              <a:rPr lang="en-US" sz="1600" b="1"/>
              <a:t>Site where</a:t>
            </a:r>
            <a:br>
              <a:rPr lang="en-US" sz="1600" b="1"/>
            </a:br>
            <a:r>
              <a:rPr lang="en-US" sz="1600" b="1"/>
              <a:t>restriction</a:t>
            </a:r>
            <a:br>
              <a:rPr lang="en-US" sz="1600" b="1"/>
            </a:br>
            <a:r>
              <a:rPr lang="en-US" sz="1600" b="1"/>
              <a:t>enzyme cuts</a:t>
            </a:r>
          </a:p>
        </p:txBody>
      </p:sp>
      <p:sp>
        <p:nvSpPr>
          <p:cNvPr id="122889" name="Text Box 13"/>
          <p:cNvSpPr txBox="1">
            <a:spLocks noChangeArrowheads="1"/>
          </p:cNvSpPr>
          <p:nvPr/>
        </p:nvSpPr>
        <p:spPr bwMode="auto">
          <a:xfrm>
            <a:off x="1793875" y="3652838"/>
            <a:ext cx="1073150" cy="660400"/>
          </a:xfrm>
          <a:prstGeom prst="rect">
            <a:avLst/>
          </a:prstGeom>
          <a:noFill/>
          <a:ln w="9525">
            <a:noFill/>
            <a:miter lim="800000"/>
            <a:headEnd/>
            <a:tailEnd/>
          </a:ln>
        </p:spPr>
        <p:txBody>
          <a:bodyPr wrap="none" lIns="0" tIns="0" rIns="0" bIns="0"/>
          <a:lstStyle/>
          <a:p>
            <a:pPr>
              <a:lnSpc>
                <a:spcPct val="90000"/>
              </a:lnSpc>
            </a:pPr>
            <a:r>
              <a:rPr lang="en-US" sz="1600" b="1"/>
              <a:t>DNA with</a:t>
            </a:r>
            <a:br>
              <a:rPr lang="en-US" sz="1600" b="1"/>
            </a:br>
            <a:r>
              <a:rPr lang="en-US" sz="1600" b="1"/>
              <a:t>the gene</a:t>
            </a:r>
            <a:br>
              <a:rPr lang="en-US" sz="1600" b="1"/>
            </a:br>
            <a:r>
              <a:rPr lang="en-US" sz="1600" b="1"/>
              <a:t>of interest</a:t>
            </a:r>
          </a:p>
        </p:txBody>
      </p:sp>
      <p:sp>
        <p:nvSpPr>
          <p:cNvPr id="122890" name="Text Box 14"/>
          <p:cNvSpPr txBox="1">
            <a:spLocks noChangeArrowheads="1"/>
          </p:cNvSpPr>
          <p:nvPr/>
        </p:nvSpPr>
        <p:spPr bwMode="auto">
          <a:xfrm>
            <a:off x="1435100" y="4657725"/>
            <a:ext cx="1322388" cy="434975"/>
          </a:xfrm>
          <a:prstGeom prst="rect">
            <a:avLst/>
          </a:prstGeom>
          <a:noFill/>
          <a:ln w="9525">
            <a:noFill/>
            <a:miter lim="800000"/>
            <a:headEnd/>
            <a:tailEnd/>
          </a:ln>
        </p:spPr>
        <p:txBody>
          <a:bodyPr wrap="none" lIns="0" tIns="0" rIns="0" bIns="0"/>
          <a:lstStyle/>
          <a:p>
            <a:pPr>
              <a:lnSpc>
                <a:spcPct val="90000"/>
              </a:lnSpc>
            </a:pPr>
            <a:r>
              <a:rPr lang="en-US" sz="1600" b="1"/>
              <a:t>Recombinant</a:t>
            </a:r>
            <a:br>
              <a:rPr lang="en-US" sz="1600" b="1"/>
            </a:br>
            <a:r>
              <a:rPr lang="en-US" sz="1600" b="1"/>
              <a:t>Ti plasmid</a:t>
            </a:r>
          </a:p>
        </p:txBody>
      </p:sp>
      <p:sp>
        <p:nvSpPr>
          <p:cNvPr id="122891" name="Text Box 15"/>
          <p:cNvSpPr txBox="1">
            <a:spLocks noChangeArrowheads="1"/>
          </p:cNvSpPr>
          <p:nvPr/>
        </p:nvSpPr>
        <p:spPr bwMode="auto">
          <a:xfrm>
            <a:off x="3789363" y="3360738"/>
            <a:ext cx="661987" cy="250825"/>
          </a:xfrm>
          <a:prstGeom prst="rect">
            <a:avLst/>
          </a:prstGeom>
          <a:noFill/>
          <a:ln w="9525">
            <a:noFill/>
            <a:miter lim="800000"/>
            <a:headEnd/>
            <a:tailEnd/>
          </a:ln>
        </p:spPr>
        <p:txBody>
          <a:bodyPr wrap="none" lIns="0" tIns="0" rIns="0" bIns="0"/>
          <a:lstStyle/>
          <a:p>
            <a:pPr>
              <a:lnSpc>
                <a:spcPct val="90000"/>
              </a:lnSpc>
            </a:pPr>
            <a:r>
              <a:rPr lang="en-US" sz="1600" b="1"/>
              <a:t>T DNA</a:t>
            </a:r>
          </a:p>
        </p:txBody>
      </p:sp>
      <p:sp>
        <p:nvSpPr>
          <p:cNvPr id="122892" name="Text Box 16"/>
          <p:cNvSpPr txBox="1">
            <a:spLocks noChangeArrowheads="1"/>
          </p:cNvSpPr>
          <p:nvPr/>
        </p:nvSpPr>
        <p:spPr bwMode="auto">
          <a:xfrm>
            <a:off x="1620838" y="411163"/>
            <a:ext cx="2778125" cy="315912"/>
          </a:xfrm>
          <a:prstGeom prst="rect">
            <a:avLst/>
          </a:prstGeom>
          <a:noFill/>
          <a:ln w="9525">
            <a:noFill/>
            <a:miter lim="800000"/>
            <a:headEnd/>
            <a:tailEnd/>
          </a:ln>
        </p:spPr>
        <p:txBody>
          <a:bodyPr wrap="none" lIns="0" tIns="0" rIns="0" bIns="0"/>
          <a:lstStyle/>
          <a:p>
            <a:pPr>
              <a:lnSpc>
                <a:spcPct val="90000"/>
              </a:lnSpc>
            </a:pPr>
            <a:r>
              <a:rPr lang="en-US" sz="1600" b="1" i="1"/>
              <a:t>Agrobacterium tumefaciens</a:t>
            </a:r>
          </a:p>
        </p:txBody>
      </p:sp>
      <p:sp>
        <p:nvSpPr>
          <p:cNvPr id="122893" name="Line 17"/>
          <p:cNvSpPr>
            <a:spLocks noChangeShapeType="1"/>
          </p:cNvSpPr>
          <p:nvPr/>
        </p:nvSpPr>
        <p:spPr bwMode="auto">
          <a:xfrm>
            <a:off x="2527300" y="2170113"/>
            <a:ext cx="342900" cy="211137"/>
          </a:xfrm>
          <a:prstGeom prst="line">
            <a:avLst/>
          </a:prstGeom>
          <a:noFill/>
          <a:ln w="12700">
            <a:solidFill>
              <a:schemeClr val="tx1"/>
            </a:solidFill>
            <a:round/>
            <a:headEnd/>
            <a:tailEnd/>
          </a:ln>
        </p:spPr>
        <p:txBody>
          <a:bodyPr wrap="none" anchor="ctr"/>
          <a:lstStyle/>
          <a:p>
            <a:endParaRPr lang="en-US"/>
          </a:p>
        </p:txBody>
      </p:sp>
      <p:sp>
        <p:nvSpPr>
          <p:cNvPr id="122894" name="Line 18"/>
          <p:cNvSpPr>
            <a:spLocks noChangeShapeType="1"/>
          </p:cNvSpPr>
          <p:nvPr/>
        </p:nvSpPr>
        <p:spPr bwMode="auto">
          <a:xfrm flipH="1">
            <a:off x="2606675" y="3108325"/>
            <a:ext cx="568325" cy="26988"/>
          </a:xfrm>
          <a:prstGeom prst="line">
            <a:avLst/>
          </a:prstGeom>
          <a:noFill/>
          <a:ln w="12700">
            <a:solidFill>
              <a:schemeClr val="tx1"/>
            </a:solidFill>
            <a:round/>
            <a:headEnd/>
            <a:tailEnd/>
          </a:ln>
        </p:spPr>
        <p:txBody>
          <a:bodyPr wrap="none" anchor="ctr"/>
          <a:lstStyle/>
          <a:p>
            <a:endParaRPr lang="en-US"/>
          </a:p>
        </p:txBody>
      </p:sp>
      <p:sp>
        <p:nvSpPr>
          <p:cNvPr id="122895" name="Line 19"/>
          <p:cNvSpPr>
            <a:spLocks noChangeShapeType="1"/>
          </p:cNvSpPr>
          <p:nvPr/>
        </p:nvSpPr>
        <p:spPr bwMode="auto">
          <a:xfrm>
            <a:off x="3346450" y="3162300"/>
            <a:ext cx="423863" cy="303213"/>
          </a:xfrm>
          <a:prstGeom prst="line">
            <a:avLst/>
          </a:prstGeom>
          <a:noFill/>
          <a:ln w="12700">
            <a:solidFill>
              <a:schemeClr val="tx1"/>
            </a:solidFill>
            <a:round/>
            <a:headEnd/>
            <a:tailEnd/>
          </a:ln>
        </p:spPr>
        <p:txBody>
          <a:bodyPr wrap="none" anchor="ctr"/>
          <a:lstStyle/>
          <a:p>
            <a:endParaRPr lang="en-US"/>
          </a:p>
        </p:txBody>
      </p:sp>
      <p:sp>
        <p:nvSpPr>
          <p:cNvPr id="122896" name="Line 20"/>
          <p:cNvSpPr>
            <a:spLocks noChangeShapeType="1"/>
          </p:cNvSpPr>
          <p:nvPr/>
        </p:nvSpPr>
        <p:spPr bwMode="auto">
          <a:xfrm flipH="1">
            <a:off x="2473325" y="4987925"/>
            <a:ext cx="371475" cy="25400"/>
          </a:xfrm>
          <a:prstGeom prst="line">
            <a:avLst/>
          </a:prstGeom>
          <a:noFill/>
          <a:ln w="12700">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139700" y="584200"/>
            <a:ext cx="8534400" cy="914400"/>
          </a:xfrm>
        </p:spPr>
        <p:txBody>
          <a:bodyPr/>
          <a:lstStyle/>
          <a:p>
            <a:pPr eaLnBrk="1" hangingPunct="1"/>
            <a:r>
              <a:rPr lang="en-US" smtClean="0"/>
              <a:t>Safety and Ethical Questions Raised by DNA Technology</a:t>
            </a:r>
            <a:endParaRPr lang="en-US" smtClean="0">
              <a:solidFill>
                <a:schemeClr val="tx1"/>
              </a:solidFill>
            </a:endParaRPr>
          </a:p>
        </p:txBody>
      </p:sp>
      <p:sp>
        <p:nvSpPr>
          <p:cNvPr id="123907" name="Rectangle 3"/>
          <p:cNvSpPr>
            <a:spLocks noGrp="1" noChangeArrowheads="1"/>
          </p:cNvSpPr>
          <p:nvPr>
            <p:ph type="body" idx="1"/>
          </p:nvPr>
        </p:nvSpPr>
        <p:spPr>
          <a:xfrm>
            <a:off x="533400" y="1879600"/>
            <a:ext cx="8534400" cy="3225800"/>
          </a:xfrm>
        </p:spPr>
        <p:txBody>
          <a:bodyPr/>
          <a:lstStyle/>
          <a:p>
            <a:pPr eaLnBrk="1" hangingPunct="1"/>
            <a:r>
              <a:rPr lang="en-US" sz="3000" smtClean="0"/>
              <a:t>Potential benefits of genetic engineering must be weighed against potential hazards of creating harmful products or procedures</a:t>
            </a:r>
          </a:p>
          <a:p>
            <a:pPr eaLnBrk="1" hangingPunct="1"/>
            <a:r>
              <a:rPr lang="en-US" sz="3000" smtClean="0"/>
              <a:t>Guidelines are in place in the United States and other countries to ensure safe practices for recombinant DNA technology</a:t>
            </a:r>
          </a:p>
        </p:txBody>
      </p:sp>
      <p:grpSp>
        <p:nvGrpSpPr>
          <p:cNvPr id="123908" name="Group 4"/>
          <p:cNvGrpSpPr>
            <a:grpSpLocks/>
          </p:cNvGrpSpPr>
          <p:nvPr/>
        </p:nvGrpSpPr>
        <p:grpSpPr bwMode="auto">
          <a:xfrm>
            <a:off x="0" y="6553200"/>
            <a:ext cx="9144000" cy="304800"/>
            <a:chOff x="0" y="4128"/>
            <a:chExt cx="5760" cy="192"/>
          </a:xfrm>
        </p:grpSpPr>
        <p:sp>
          <p:nvSpPr>
            <p:cNvPr id="123910" name="Rectangle 5"/>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123911"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123909" name="Rectangle 7"/>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7" name="Group 4"/>
          <p:cNvGrpSpPr>
            <a:grpSpLocks/>
          </p:cNvGrpSpPr>
          <p:nvPr/>
        </p:nvGrpSpPr>
        <p:grpSpPr bwMode="auto">
          <a:xfrm>
            <a:off x="0" y="6553200"/>
            <a:ext cx="9144000" cy="304800"/>
            <a:chOff x="0" y="4128"/>
            <a:chExt cx="5760" cy="192"/>
          </a:xfrm>
        </p:grpSpPr>
        <p:sp>
          <p:nvSpPr>
            <p:cNvPr id="1032" name="Rectangle 5"/>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1033"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1028" name="Rectangle 7"/>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grpSp>
        <p:nvGrpSpPr>
          <p:cNvPr id="1029" name="Group 14"/>
          <p:cNvGrpSpPr>
            <a:grpSpLocks/>
          </p:cNvGrpSpPr>
          <p:nvPr/>
        </p:nvGrpSpPr>
        <p:grpSpPr bwMode="auto">
          <a:xfrm>
            <a:off x="1524000" y="381000"/>
            <a:ext cx="6034088" cy="5381625"/>
            <a:chOff x="979" y="240"/>
            <a:chExt cx="3801" cy="3390"/>
          </a:xfrm>
        </p:grpSpPr>
        <p:pic>
          <p:nvPicPr>
            <p:cNvPr id="1031" name="Picture 13" descr="Picture1"/>
            <p:cNvPicPr>
              <a:picLocks noChangeAspect="1" noChangeArrowheads="1"/>
            </p:cNvPicPr>
            <p:nvPr/>
          </p:nvPicPr>
          <p:blipFill>
            <a:blip r:embed="rId5"/>
            <a:srcRect/>
            <a:stretch>
              <a:fillRect/>
            </a:stretch>
          </p:blipFill>
          <p:spPr bwMode="auto">
            <a:xfrm>
              <a:off x="979" y="432"/>
              <a:ext cx="3801" cy="3198"/>
            </a:xfrm>
            <a:prstGeom prst="rect">
              <a:avLst/>
            </a:prstGeom>
            <a:noFill/>
            <a:ln w="9525">
              <a:noFill/>
              <a:miter lim="800000"/>
              <a:headEnd/>
              <a:tailEnd/>
            </a:ln>
          </p:spPr>
        </p:pic>
      </p:grpSp>
      <p:sp>
        <p:nvSpPr>
          <p:cNvPr id="1030" name="Text Box 15"/>
          <p:cNvSpPr txBox="1">
            <a:spLocks noChangeArrowheads="1"/>
          </p:cNvSpPr>
          <p:nvPr/>
        </p:nvSpPr>
        <p:spPr bwMode="auto">
          <a:xfrm>
            <a:off x="5486400" y="5867400"/>
            <a:ext cx="3657600" cy="685800"/>
          </a:xfrm>
          <a:prstGeom prst="rect">
            <a:avLst/>
          </a:prstGeom>
          <a:noFill/>
          <a:ln w="9525">
            <a:noFill/>
            <a:miter lim="800000"/>
            <a:headEnd/>
            <a:tailEnd/>
          </a:ln>
        </p:spPr>
        <p:txBody>
          <a:bodyPr>
            <a:spAutoFit/>
          </a:bodyPr>
          <a:lstStyle/>
          <a:p>
            <a:pPr>
              <a:spcBef>
                <a:spcPct val="50000"/>
              </a:spcBef>
            </a:pPr>
            <a:r>
              <a:rPr lang="en-US" sz="1800"/>
              <a:t>Animation: Restriction Enzymes </a:t>
            </a:r>
          </a:p>
          <a:p>
            <a:pPr>
              <a:spcBef>
                <a:spcPct val="50000"/>
              </a:spcBef>
            </a:pPr>
            <a:r>
              <a:rPr lang="en-US" sz="1400"/>
              <a:t>Right-click slide / select “Play”</a:t>
            </a:r>
          </a:p>
        </p:txBody>
      </p:sp>
    </p:spTree>
    <p:controls>
      <mc:AlternateContent xmlns:mc="http://schemas.openxmlformats.org/markup-compatibility/2006">
        <mc:Choice xmlns:v="urn:schemas-microsoft-com:vml" Requires="v">
          <p:control spid="1027" name="ShockwaveFlash1" r:id="rId2" imgW="6032408" imgH="5080092"/>
        </mc:Choice>
        <mc:Fallback>
          <p:control name="ShockwaveFlash1" r:id="rId2" imgW="6032408" imgH="5080092">
            <p:pic>
              <p:nvPicPr>
                <p:cNvPr id="0" name="ShockwaveFlash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1525588" y="381000"/>
                  <a:ext cx="6032500" cy="5080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body" idx="1"/>
          </p:nvPr>
        </p:nvSpPr>
        <p:spPr>
          <a:xfrm>
            <a:off x="533400" y="1371600"/>
            <a:ext cx="8534400" cy="4343400"/>
          </a:xfrm>
        </p:spPr>
        <p:txBody>
          <a:bodyPr/>
          <a:lstStyle/>
          <a:p>
            <a:pPr eaLnBrk="1" hangingPunct="1"/>
            <a:r>
              <a:rPr lang="en-US" sz="2800" smtClean="0"/>
              <a:t>Most public concern about possible hazards centers on </a:t>
            </a:r>
            <a:r>
              <a:rPr lang="en-US" sz="2800" b="1" smtClean="0"/>
              <a:t>genetically modified (GM) organisms </a:t>
            </a:r>
            <a:r>
              <a:rPr lang="en-US" sz="2800" smtClean="0"/>
              <a:t>used as food</a:t>
            </a:r>
          </a:p>
          <a:p>
            <a:pPr eaLnBrk="1" hangingPunct="1"/>
            <a:r>
              <a:rPr lang="en-US" sz="2800" smtClean="0"/>
              <a:t>Some are concerned about the creation of “super weeds” from the transfer of genes from GM crops to their wild relatives</a:t>
            </a:r>
          </a:p>
          <a:p>
            <a:pPr eaLnBrk="1" hangingPunct="1"/>
            <a:r>
              <a:rPr lang="en-US" sz="2800" smtClean="0"/>
              <a:t>Other worries include the possibility that transgenic protein products might cause allergic reactions</a:t>
            </a:r>
          </a:p>
        </p:txBody>
      </p:sp>
      <p:grpSp>
        <p:nvGrpSpPr>
          <p:cNvPr id="124931" name="Group 3"/>
          <p:cNvGrpSpPr>
            <a:grpSpLocks/>
          </p:cNvGrpSpPr>
          <p:nvPr/>
        </p:nvGrpSpPr>
        <p:grpSpPr bwMode="auto">
          <a:xfrm>
            <a:off x="0" y="6553200"/>
            <a:ext cx="9144000" cy="304800"/>
            <a:chOff x="0" y="4128"/>
            <a:chExt cx="5760" cy="192"/>
          </a:xfrm>
        </p:grpSpPr>
        <p:sp>
          <p:nvSpPr>
            <p:cNvPr id="124933" name="Rectangle 4"/>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124934"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124932" name="Rectangle 6"/>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body" idx="1"/>
          </p:nvPr>
        </p:nvSpPr>
        <p:spPr>
          <a:xfrm>
            <a:off x="533400" y="1368425"/>
            <a:ext cx="8534400" cy="3981450"/>
          </a:xfrm>
        </p:spPr>
        <p:txBody>
          <a:bodyPr/>
          <a:lstStyle/>
          <a:p>
            <a:pPr eaLnBrk="1" hangingPunct="1"/>
            <a:r>
              <a:rPr lang="en-US" sz="2800" smtClean="0"/>
              <a:t>As biotechnology continues to change, so does its use in agriculture, industry, and medicine </a:t>
            </a:r>
          </a:p>
          <a:p>
            <a:pPr eaLnBrk="1" hangingPunct="1"/>
            <a:r>
              <a:rPr lang="en-US" sz="2800" smtClean="0"/>
              <a:t>National agencies and international organizations strive to set guidelines for safe and ethical practices in the use of biotechnology</a:t>
            </a:r>
          </a:p>
        </p:txBody>
      </p:sp>
      <p:grpSp>
        <p:nvGrpSpPr>
          <p:cNvPr id="125955" name="Group 3"/>
          <p:cNvGrpSpPr>
            <a:grpSpLocks/>
          </p:cNvGrpSpPr>
          <p:nvPr/>
        </p:nvGrpSpPr>
        <p:grpSpPr bwMode="auto">
          <a:xfrm>
            <a:off x="0" y="6553200"/>
            <a:ext cx="9144000" cy="304800"/>
            <a:chOff x="0" y="4128"/>
            <a:chExt cx="5760" cy="192"/>
          </a:xfrm>
        </p:grpSpPr>
        <p:sp>
          <p:nvSpPr>
            <p:cNvPr id="125957" name="Rectangle 4"/>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125958"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125956" name="Rectangle 6"/>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20.UN03</a:t>
            </a:r>
          </a:p>
        </p:txBody>
      </p:sp>
      <p:pic>
        <p:nvPicPr>
          <p:cNvPr id="126979" name="Picture 22" descr="20_UN03Summary_C1-U"/>
          <p:cNvPicPr>
            <a:picLocks noChangeAspect="1" noChangeArrowheads="1"/>
          </p:cNvPicPr>
          <p:nvPr/>
        </p:nvPicPr>
        <p:blipFill>
          <a:blip r:embed="rId3"/>
          <a:srcRect/>
          <a:stretch>
            <a:fillRect/>
          </a:stretch>
        </p:blipFill>
        <p:spPr bwMode="auto">
          <a:xfrm>
            <a:off x="1962150" y="2617788"/>
            <a:ext cx="5219700" cy="1620837"/>
          </a:xfrm>
          <a:prstGeom prst="rect">
            <a:avLst/>
          </a:prstGeom>
          <a:noFill/>
          <a:ln w="9525">
            <a:noFill/>
            <a:miter lim="800000"/>
            <a:headEnd/>
            <a:tailEnd/>
          </a:ln>
        </p:spPr>
      </p:pic>
      <p:sp>
        <p:nvSpPr>
          <p:cNvPr id="126980" name="Text Box 5"/>
          <p:cNvSpPr txBox="1">
            <a:spLocks noChangeArrowheads="1"/>
          </p:cNvSpPr>
          <p:nvPr/>
        </p:nvSpPr>
        <p:spPr bwMode="auto">
          <a:xfrm>
            <a:off x="2011363" y="3500438"/>
            <a:ext cx="241300" cy="303212"/>
          </a:xfrm>
          <a:prstGeom prst="rect">
            <a:avLst/>
          </a:prstGeom>
          <a:noFill/>
          <a:ln w="9525">
            <a:noFill/>
            <a:miter lim="800000"/>
            <a:headEnd/>
            <a:tailEnd/>
          </a:ln>
        </p:spPr>
        <p:txBody>
          <a:bodyPr wrap="none" lIns="0" tIns="0" rIns="0" bIns="0"/>
          <a:lstStyle/>
          <a:p>
            <a:pPr>
              <a:lnSpc>
                <a:spcPct val="90000"/>
              </a:lnSpc>
            </a:pPr>
            <a:r>
              <a:rPr lang="en-US" sz="2200" b="1"/>
              <a:t>3</a:t>
            </a:r>
            <a:r>
              <a:rPr lang="en-US" sz="2200" b="1">
                <a:sym typeface="Symbol" pitchFamily="84" charset="2"/>
              </a:rPr>
              <a:t></a:t>
            </a:r>
            <a:endParaRPr lang="en-US" sz="2200" b="1"/>
          </a:p>
        </p:txBody>
      </p:sp>
      <p:sp>
        <p:nvSpPr>
          <p:cNvPr id="126981" name="Text Box 8"/>
          <p:cNvSpPr txBox="1">
            <a:spLocks noChangeArrowheads="1"/>
          </p:cNvSpPr>
          <p:nvPr/>
        </p:nvSpPr>
        <p:spPr bwMode="auto">
          <a:xfrm>
            <a:off x="3287713" y="2620963"/>
            <a:ext cx="241300" cy="303212"/>
          </a:xfrm>
          <a:prstGeom prst="rect">
            <a:avLst/>
          </a:prstGeom>
          <a:noFill/>
          <a:ln w="9525">
            <a:noFill/>
            <a:miter lim="800000"/>
            <a:headEnd/>
            <a:tailEnd/>
          </a:ln>
        </p:spPr>
        <p:txBody>
          <a:bodyPr wrap="none" lIns="0" tIns="0" rIns="0" bIns="0"/>
          <a:lstStyle/>
          <a:p>
            <a:pPr>
              <a:lnSpc>
                <a:spcPct val="90000"/>
              </a:lnSpc>
            </a:pPr>
            <a:r>
              <a:rPr lang="en-US" sz="2200" b="1"/>
              <a:t>3</a:t>
            </a:r>
            <a:r>
              <a:rPr lang="en-US" sz="2200" b="1">
                <a:sym typeface="Symbol" pitchFamily="84" charset="2"/>
              </a:rPr>
              <a:t></a:t>
            </a:r>
            <a:endParaRPr lang="en-US" sz="2200" b="1"/>
          </a:p>
        </p:txBody>
      </p:sp>
      <p:sp>
        <p:nvSpPr>
          <p:cNvPr id="126982" name="Text Box 9"/>
          <p:cNvSpPr txBox="1">
            <a:spLocks noChangeArrowheads="1"/>
          </p:cNvSpPr>
          <p:nvPr/>
        </p:nvSpPr>
        <p:spPr bwMode="auto">
          <a:xfrm>
            <a:off x="6880225" y="2627313"/>
            <a:ext cx="241300" cy="303212"/>
          </a:xfrm>
          <a:prstGeom prst="rect">
            <a:avLst/>
          </a:prstGeom>
          <a:noFill/>
          <a:ln w="9525">
            <a:noFill/>
            <a:miter lim="800000"/>
            <a:headEnd/>
            <a:tailEnd/>
          </a:ln>
        </p:spPr>
        <p:txBody>
          <a:bodyPr wrap="none" lIns="0" tIns="0" rIns="0" bIns="0"/>
          <a:lstStyle/>
          <a:p>
            <a:pPr>
              <a:lnSpc>
                <a:spcPct val="90000"/>
              </a:lnSpc>
            </a:pPr>
            <a:r>
              <a:rPr lang="en-US" sz="2200" b="1"/>
              <a:t>3</a:t>
            </a:r>
            <a:r>
              <a:rPr lang="en-US" sz="2200" b="1">
                <a:sym typeface="Symbol" pitchFamily="84" charset="2"/>
              </a:rPr>
              <a:t></a:t>
            </a:r>
            <a:endParaRPr lang="en-US" sz="2200" b="1"/>
          </a:p>
        </p:txBody>
      </p:sp>
      <p:sp>
        <p:nvSpPr>
          <p:cNvPr id="126983" name="Text Box 10"/>
          <p:cNvSpPr txBox="1">
            <a:spLocks noChangeArrowheads="1"/>
          </p:cNvSpPr>
          <p:nvPr/>
        </p:nvSpPr>
        <p:spPr bwMode="auto">
          <a:xfrm>
            <a:off x="5675313" y="3500438"/>
            <a:ext cx="241300" cy="303212"/>
          </a:xfrm>
          <a:prstGeom prst="rect">
            <a:avLst/>
          </a:prstGeom>
          <a:noFill/>
          <a:ln w="9525">
            <a:noFill/>
            <a:miter lim="800000"/>
            <a:headEnd/>
            <a:tailEnd/>
          </a:ln>
        </p:spPr>
        <p:txBody>
          <a:bodyPr wrap="none" lIns="0" tIns="0" rIns="0" bIns="0"/>
          <a:lstStyle/>
          <a:p>
            <a:pPr>
              <a:lnSpc>
                <a:spcPct val="90000"/>
              </a:lnSpc>
            </a:pPr>
            <a:r>
              <a:rPr lang="en-US" sz="2200" b="1"/>
              <a:t>3</a:t>
            </a:r>
            <a:r>
              <a:rPr lang="en-US" sz="2200" b="1">
                <a:sym typeface="Symbol" pitchFamily="84" charset="2"/>
              </a:rPr>
              <a:t></a:t>
            </a:r>
            <a:endParaRPr lang="en-US" sz="2200" b="1"/>
          </a:p>
        </p:txBody>
      </p:sp>
      <p:sp>
        <p:nvSpPr>
          <p:cNvPr id="126984" name="Text Box 11"/>
          <p:cNvSpPr txBox="1">
            <a:spLocks noChangeArrowheads="1"/>
          </p:cNvSpPr>
          <p:nvPr/>
        </p:nvSpPr>
        <p:spPr bwMode="auto">
          <a:xfrm>
            <a:off x="2009775" y="2627313"/>
            <a:ext cx="241300" cy="303212"/>
          </a:xfrm>
          <a:prstGeom prst="rect">
            <a:avLst/>
          </a:prstGeom>
          <a:noFill/>
          <a:ln w="9525">
            <a:noFill/>
            <a:miter lim="800000"/>
            <a:headEnd/>
            <a:tailEnd/>
          </a:ln>
        </p:spPr>
        <p:txBody>
          <a:bodyPr wrap="none" lIns="0" tIns="0" rIns="0" bIns="0"/>
          <a:lstStyle/>
          <a:p>
            <a:pPr>
              <a:lnSpc>
                <a:spcPct val="90000"/>
              </a:lnSpc>
            </a:pPr>
            <a:r>
              <a:rPr lang="en-US" sz="2200" b="1"/>
              <a:t>5</a:t>
            </a:r>
            <a:r>
              <a:rPr lang="en-US" sz="2200" b="1">
                <a:sym typeface="Symbol" pitchFamily="84" charset="2"/>
              </a:rPr>
              <a:t></a:t>
            </a:r>
            <a:endParaRPr lang="en-US" sz="2200" b="1"/>
          </a:p>
        </p:txBody>
      </p:sp>
      <p:sp>
        <p:nvSpPr>
          <p:cNvPr id="126985" name="Text Box 12"/>
          <p:cNvSpPr txBox="1">
            <a:spLocks noChangeArrowheads="1"/>
          </p:cNvSpPr>
          <p:nvPr/>
        </p:nvSpPr>
        <p:spPr bwMode="auto">
          <a:xfrm>
            <a:off x="4025900" y="3492500"/>
            <a:ext cx="241300" cy="303213"/>
          </a:xfrm>
          <a:prstGeom prst="rect">
            <a:avLst/>
          </a:prstGeom>
          <a:noFill/>
          <a:ln w="9525">
            <a:noFill/>
            <a:miter lim="800000"/>
            <a:headEnd/>
            <a:tailEnd/>
          </a:ln>
        </p:spPr>
        <p:txBody>
          <a:bodyPr wrap="none" lIns="0" tIns="0" rIns="0" bIns="0"/>
          <a:lstStyle/>
          <a:p>
            <a:pPr>
              <a:lnSpc>
                <a:spcPct val="90000"/>
              </a:lnSpc>
            </a:pPr>
            <a:r>
              <a:rPr lang="en-US" sz="2200" b="1"/>
              <a:t>5</a:t>
            </a:r>
            <a:r>
              <a:rPr lang="en-US" sz="2200" b="1">
                <a:sym typeface="Symbol" pitchFamily="84" charset="2"/>
              </a:rPr>
              <a:t></a:t>
            </a:r>
            <a:endParaRPr lang="en-US" sz="2200" b="1"/>
          </a:p>
        </p:txBody>
      </p:sp>
      <p:sp>
        <p:nvSpPr>
          <p:cNvPr id="126986" name="Text Box 13"/>
          <p:cNvSpPr txBox="1">
            <a:spLocks noChangeArrowheads="1"/>
          </p:cNvSpPr>
          <p:nvPr/>
        </p:nvSpPr>
        <p:spPr bwMode="auto">
          <a:xfrm>
            <a:off x="4875213" y="2620963"/>
            <a:ext cx="241300" cy="303212"/>
          </a:xfrm>
          <a:prstGeom prst="rect">
            <a:avLst/>
          </a:prstGeom>
          <a:noFill/>
          <a:ln w="9525">
            <a:noFill/>
            <a:miter lim="800000"/>
            <a:headEnd/>
            <a:tailEnd/>
          </a:ln>
        </p:spPr>
        <p:txBody>
          <a:bodyPr wrap="none" lIns="0" tIns="0" rIns="0" bIns="0"/>
          <a:lstStyle/>
          <a:p>
            <a:pPr>
              <a:lnSpc>
                <a:spcPct val="90000"/>
              </a:lnSpc>
            </a:pPr>
            <a:r>
              <a:rPr lang="en-US" sz="2200" b="1"/>
              <a:t>5</a:t>
            </a:r>
            <a:r>
              <a:rPr lang="en-US" sz="2200" b="1">
                <a:sym typeface="Symbol" pitchFamily="84" charset="2"/>
              </a:rPr>
              <a:t></a:t>
            </a:r>
            <a:endParaRPr lang="en-US" sz="2200" b="1"/>
          </a:p>
        </p:txBody>
      </p:sp>
      <p:sp>
        <p:nvSpPr>
          <p:cNvPr id="126987" name="Text Box 14"/>
          <p:cNvSpPr txBox="1">
            <a:spLocks noChangeArrowheads="1"/>
          </p:cNvSpPr>
          <p:nvPr/>
        </p:nvSpPr>
        <p:spPr bwMode="auto">
          <a:xfrm>
            <a:off x="6873875" y="3506788"/>
            <a:ext cx="241300" cy="303212"/>
          </a:xfrm>
          <a:prstGeom prst="rect">
            <a:avLst/>
          </a:prstGeom>
          <a:noFill/>
          <a:ln w="9525">
            <a:noFill/>
            <a:miter lim="800000"/>
            <a:headEnd/>
            <a:tailEnd/>
          </a:ln>
        </p:spPr>
        <p:txBody>
          <a:bodyPr wrap="none" lIns="0" tIns="0" rIns="0" bIns="0"/>
          <a:lstStyle/>
          <a:p>
            <a:pPr>
              <a:lnSpc>
                <a:spcPct val="90000"/>
              </a:lnSpc>
            </a:pPr>
            <a:r>
              <a:rPr lang="en-US" sz="2200" b="1"/>
              <a:t>5</a:t>
            </a:r>
            <a:r>
              <a:rPr lang="en-US" sz="2200" b="1">
                <a:sym typeface="Symbol" pitchFamily="84" charset="2"/>
              </a:rPr>
              <a:t></a:t>
            </a:r>
            <a:endParaRPr lang="en-US" sz="2200" b="1"/>
          </a:p>
        </p:txBody>
      </p:sp>
      <p:sp>
        <p:nvSpPr>
          <p:cNvPr id="126988" name="Text Box 15"/>
          <p:cNvSpPr txBox="1">
            <a:spLocks noChangeArrowheads="1"/>
          </p:cNvSpPr>
          <p:nvPr/>
        </p:nvSpPr>
        <p:spPr bwMode="auto">
          <a:xfrm>
            <a:off x="3271838" y="3203575"/>
            <a:ext cx="969962" cy="277813"/>
          </a:xfrm>
          <a:prstGeom prst="rect">
            <a:avLst/>
          </a:prstGeom>
          <a:noFill/>
          <a:ln w="9525">
            <a:noFill/>
            <a:miter lim="800000"/>
            <a:headEnd/>
            <a:tailEnd/>
          </a:ln>
        </p:spPr>
        <p:txBody>
          <a:bodyPr wrap="none" lIns="0" tIns="0" rIns="0" bIns="0"/>
          <a:lstStyle/>
          <a:p>
            <a:pPr>
              <a:lnSpc>
                <a:spcPct val="90000"/>
              </a:lnSpc>
            </a:pPr>
            <a:r>
              <a:rPr lang="en-US" sz="2200" b="1"/>
              <a:t>CTTAA</a:t>
            </a:r>
          </a:p>
        </p:txBody>
      </p:sp>
      <p:sp>
        <p:nvSpPr>
          <p:cNvPr id="126989" name="Text Box 16"/>
          <p:cNvSpPr txBox="1">
            <a:spLocks noChangeArrowheads="1"/>
          </p:cNvSpPr>
          <p:nvPr/>
        </p:nvSpPr>
        <p:spPr bwMode="auto">
          <a:xfrm>
            <a:off x="4919663" y="2906713"/>
            <a:ext cx="969962" cy="277812"/>
          </a:xfrm>
          <a:prstGeom prst="rect">
            <a:avLst/>
          </a:prstGeom>
          <a:noFill/>
          <a:ln w="9525">
            <a:noFill/>
            <a:miter lim="800000"/>
            <a:headEnd/>
            <a:tailEnd/>
          </a:ln>
        </p:spPr>
        <p:txBody>
          <a:bodyPr wrap="none" lIns="0" tIns="0" rIns="0" bIns="0"/>
          <a:lstStyle/>
          <a:p>
            <a:pPr>
              <a:lnSpc>
                <a:spcPct val="90000"/>
              </a:lnSpc>
            </a:pPr>
            <a:r>
              <a:rPr lang="en-US" sz="2200" b="1"/>
              <a:t>AATTC</a:t>
            </a:r>
          </a:p>
        </p:txBody>
      </p:sp>
      <p:sp>
        <p:nvSpPr>
          <p:cNvPr id="126990" name="Text Box 17"/>
          <p:cNvSpPr txBox="1">
            <a:spLocks noChangeArrowheads="1"/>
          </p:cNvSpPr>
          <p:nvPr/>
        </p:nvSpPr>
        <p:spPr bwMode="auto">
          <a:xfrm>
            <a:off x="3238500" y="2906713"/>
            <a:ext cx="228600" cy="265112"/>
          </a:xfrm>
          <a:prstGeom prst="rect">
            <a:avLst/>
          </a:prstGeom>
          <a:noFill/>
          <a:ln w="9525">
            <a:noFill/>
            <a:miter lim="800000"/>
            <a:headEnd/>
            <a:tailEnd/>
          </a:ln>
        </p:spPr>
        <p:txBody>
          <a:bodyPr wrap="none" lIns="0" tIns="0" rIns="0" bIns="0"/>
          <a:lstStyle/>
          <a:p>
            <a:pPr>
              <a:lnSpc>
                <a:spcPct val="90000"/>
              </a:lnSpc>
            </a:pPr>
            <a:r>
              <a:rPr lang="en-US" sz="2200" b="1"/>
              <a:t>G</a:t>
            </a:r>
          </a:p>
        </p:txBody>
      </p:sp>
      <p:sp>
        <p:nvSpPr>
          <p:cNvPr id="126991" name="Text Box 18"/>
          <p:cNvSpPr txBox="1">
            <a:spLocks noChangeArrowheads="1"/>
          </p:cNvSpPr>
          <p:nvPr/>
        </p:nvSpPr>
        <p:spPr bwMode="auto">
          <a:xfrm>
            <a:off x="5678488" y="3205163"/>
            <a:ext cx="228600" cy="265112"/>
          </a:xfrm>
          <a:prstGeom prst="rect">
            <a:avLst/>
          </a:prstGeom>
          <a:noFill/>
          <a:ln w="9525">
            <a:noFill/>
            <a:miter lim="800000"/>
            <a:headEnd/>
            <a:tailEnd/>
          </a:ln>
        </p:spPr>
        <p:txBody>
          <a:bodyPr wrap="none" lIns="0" tIns="0" rIns="0" bIns="0"/>
          <a:lstStyle/>
          <a:p>
            <a:pPr>
              <a:lnSpc>
                <a:spcPct val="90000"/>
              </a:lnSpc>
            </a:pPr>
            <a:r>
              <a:rPr lang="en-US" sz="2200" b="1"/>
              <a:t>G</a:t>
            </a:r>
          </a:p>
        </p:txBody>
      </p:sp>
      <p:sp>
        <p:nvSpPr>
          <p:cNvPr id="126992" name="Text Box 19"/>
          <p:cNvSpPr txBox="1">
            <a:spLocks noChangeArrowheads="1"/>
          </p:cNvSpPr>
          <p:nvPr/>
        </p:nvSpPr>
        <p:spPr bwMode="auto">
          <a:xfrm>
            <a:off x="4527550" y="3721100"/>
            <a:ext cx="1619250" cy="396875"/>
          </a:xfrm>
          <a:prstGeom prst="rect">
            <a:avLst/>
          </a:prstGeom>
          <a:noFill/>
          <a:ln w="9525">
            <a:noFill/>
            <a:miter lim="800000"/>
            <a:headEnd/>
            <a:tailEnd/>
          </a:ln>
        </p:spPr>
        <p:txBody>
          <a:bodyPr wrap="none" lIns="0" tIns="0" rIns="0" bIns="0"/>
          <a:lstStyle/>
          <a:p>
            <a:pPr>
              <a:lnSpc>
                <a:spcPct val="90000"/>
              </a:lnSpc>
            </a:pPr>
            <a:r>
              <a:rPr lang="en-US" b="1"/>
              <a:t>Sticky end</a:t>
            </a:r>
          </a:p>
        </p:txBody>
      </p:sp>
      <p:sp>
        <p:nvSpPr>
          <p:cNvPr id="126993" name="AutoShape 20"/>
          <p:cNvSpPr>
            <a:spLocks/>
          </p:cNvSpPr>
          <p:nvPr/>
        </p:nvSpPr>
        <p:spPr bwMode="auto">
          <a:xfrm rot="-5400000">
            <a:off x="5147469" y="2963069"/>
            <a:ext cx="244475" cy="715963"/>
          </a:xfrm>
          <a:prstGeom prst="leftBrace">
            <a:avLst>
              <a:gd name="adj1" fmla="val 24405"/>
              <a:gd name="adj2" fmla="val 50000"/>
            </a:avLst>
          </a:prstGeom>
          <a:noFill/>
          <a:ln w="12700">
            <a:solidFill>
              <a:schemeClr val="tx1"/>
            </a:solidFill>
            <a:round/>
            <a:headEnd/>
            <a:tailEnd/>
          </a:ln>
        </p:spPr>
        <p:txBody>
          <a:bodyPr wrap="none" anchor="ctr"/>
          <a:lstStyle/>
          <a:p>
            <a:endParaRPr lang="en-US">
              <a:latin typeface="Times" pitchFamily="84" charset="0"/>
            </a:endParaRPr>
          </a:p>
        </p:txBody>
      </p:sp>
      <p:sp>
        <p:nvSpPr>
          <p:cNvPr id="126994" name="Line 21"/>
          <p:cNvSpPr>
            <a:spLocks noChangeShapeType="1"/>
          </p:cNvSpPr>
          <p:nvPr/>
        </p:nvSpPr>
        <p:spPr bwMode="auto">
          <a:xfrm flipH="1">
            <a:off x="5224463" y="3405188"/>
            <a:ext cx="39687" cy="298450"/>
          </a:xfrm>
          <a:prstGeom prst="line">
            <a:avLst/>
          </a:prstGeom>
          <a:noFill/>
          <a:ln w="12700">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20.UN04</a:t>
            </a:r>
          </a:p>
        </p:txBody>
      </p:sp>
      <p:pic>
        <p:nvPicPr>
          <p:cNvPr id="128003" name="Picture 24" descr="20_UN04Summary_C1-U"/>
          <p:cNvPicPr>
            <a:picLocks noChangeAspect="1" noChangeArrowheads="1"/>
          </p:cNvPicPr>
          <p:nvPr/>
        </p:nvPicPr>
        <p:blipFill>
          <a:blip r:embed="rId3"/>
          <a:srcRect/>
          <a:stretch>
            <a:fillRect/>
          </a:stretch>
        </p:blipFill>
        <p:spPr bwMode="auto">
          <a:xfrm>
            <a:off x="296863" y="1150938"/>
            <a:ext cx="8548687" cy="4554537"/>
          </a:xfrm>
          <a:prstGeom prst="rect">
            <a:avLst/>
          </a:prstGeom>
          <a:noFill/>
          <a:ln w="9525">
            <a:noFill/>
            <a:miter lim="800000"/>
            <a:headEnd/>
            <a:tailEnd/>
          </a:ln>
        </p:spPr>
      </p:pic>
      <p:sp>
        <p:nvSpPr>
          <p:cNvPr id="128004" name="Text Box 20"/>
          <p:cNvSpPr txBox="1">
            <a:spLocks noChangeArrowheads="1"/>
          </p:cNvSpPr>
          <p:nvPr/>
        </p:nvSpPr>
        <p:spPr bwMode="auto">
          <a:xfrm>
            <a:off x="4006850" y="1216025"/>
            <a:ext cx="4856163" cy="1058863"/>
          </a:xfrm>
          <a:prstGeom prst="rect">
            <a:avLst/>
          </a:prstGeom>
          <a:noFill/>
          <a:ln w="9525">
            <a:noFill/>
            <a:miter lim="800000"/>
            <a:headEnd/>
            <a:tailEnd/>
          </a:ln>
        </p:spPr>
        <p:txBody>
          <a:bodyPr wrap="none" lIns="0" tIns="0" rIns="0" bIns="0"/>
          <a:lstStyle/>
          <a:p>
            <a:r>
              <a:rPr lang="en-US" sz="2300" b="1"/>
              <a:t>DNA fragments from genomic DNA</a:t>
            </a:r>
            <a:br>
              <a:rPr lang="en-US" sz="2300" b="1"/>
            </a:br>
            <a:r>
              <a:rPr lang="en-US" sz="2300" b="1"/>
              <a:t>or cDNA or copy of DNA obtained</a:t>
            </a:r>
            <a:br>
              <a:rPr lang="en-US" sz="2300" b="1"/>
            </a:br>
            <a:r>
              <a:rPr lang="en-US" sz="2300" b="1"/>
              <a:t>by PCR</a:t>
            </a:r>
          </a:p>
        </p:txBody>
      </p:sp>
      <p:sp>
        <p:nvSpPr>
          <p:cNvPr id="128005" name="Text Box 21"/>
          <p:cNvSpPr txBox="1">
            <a:spLocks noChangeArrowheads="1"/>
          </p:cNvSpPr>
          <p:nvPr/>
        </p:nvSpPr>
        <p:spPr bwMode="auto">
          <a:xfrm>
            <a:off x="336550" y="1341438"/>
            <a:ext cx="1135063" cy="781050"/>
          </a:xfrm>
          <a:prstGeom prst="rect">
            <a:avLst/>
          </a:prstGeom>
          <a:noFill/>
          <a:ln w="9525">
            <a:noFill/>
            <a:miter lim="800000"/>
            <a:headEnd/>
            <a:tailEnd/>
          </a:ln>
        </p:spPr>
        <p:txBody>
          <a:bodyPr wrap="none" lIns="0" tIns="0" rIns="0" bIns="0"/>
          <a:lstStyle/>
          <a:p>
            <a:r>
              <a:rPr lang="en-US" sz="2300" b="1"/>
              <a:t>Cloning</a:t>
            </a:r>
            <a:br>
              <a:rPr lang="en-US" sz="2300" b="1"/>
            </a:br>
            <a:r>
              <a:rPr lang="en-US" sz="2300" b="1"/>
              <a:t>vector</a:t>
            </a:r>
          </a:p>
        </p:txBody>
      </p:sp>
      <p:sp>
        <p:nvSpPr>
          <p:cNvPr id="128006" name="Text Box 22"/>
          <p:cNvSpPr txBox="1">
            <a:spLocks noChangeArrowheads="1"/>
          </p:cNvSpPr>
          <p:nvPr/>
        </p:nvSpPr>
        <p:spPr bwMode="auto">
          <a:xfrm>
            <a:off x="2181225" y="3108325"/>
            <a:ext cx="1995488" cy="344488"/>
          </a:xfrm>
          <a:prstGeom prst="rect">
            <a:avLst/>
          </a:prstGeom>
          <a:noFill/>
          <a:ln w="9525">
            <a:noFill/>
            <a:miter lim="800000"/>
            <a:headEnd/>
            <a:tailEnd/>
          </a:ln>
        </p:spPr>
        <p:txBody>
          <a:bodyPr wrap="none" lIns="0" tIns="0" rIns="0" bIns="0"/>
          <a:lstStyle/>
          <a:p>
            <a:r>
              <a:rPr lang="en-US" sz="2300" b="1"/>
              <a:t>Mix and ligate</a:t>
            </a:r>
          </a:p>
        </p:txBody>
      </p:sp>
      <p:sp>
        <p:nvSpPr>
          <p:cNvPr id="128007" name="Text Box 23"/>
          <p:cNvSpPr txBox="1">
            <a:spLocks noChangeArrowheads="1"/>
          </p:cNvSpPr>
          <p:nvPr/>
        </p:nvSpPr>
        <p:spPr bwMode="auto">
          <a:xfrm>
            <a:off x="1136650" y="5145088"/>
            <a:ext cx="3951288" cy="357187"/>
          </a:xfrm>
          <a:prstGeom prst="rect">
            <a:avLst/>
          </a:prstGeom>
          <a:noFill/>
          <a:ln w="9525">
            <a:noFill/>
            <a:miter lim="800000"/>
            <a:headEnd/>
            <a:tailEnd/>
          </a:ln>
        </p:spPr>
        <p:txBody>
          <a:bodyPr wrap="none" lIns="0" tIns="0" rIns="0" bIns="0"/>
          <a:lstStyle/>
          <a:p>
            <a:r>
              <a:rPr lang="en-US" sz="2300" b="1"/>
              <a:t>Recombinant DNA plasmids</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20.UN05</a:t>
            </a:r>
          </a:p>
        </p:txBody>
      </p:sp>
      <p:pic>
        <p:nvPicPr>
          <p:cNvPr id="129027" name="Picture 28" descr="20_UN05Test_Q9-U"/>
          <p:cNvPicPr>
            <a:picLocks noChangeAspect="1" noChangeArrowheads="1"/>
          </p:cNvPicPr>
          <p:nvPr/>
        </p:nvPicPr>
        <p:blipFill>
          <a:blip r:embed="rId3"/>
          <a:srcRect/>
          <a:stretch>
            <a:fillRect/>
          </a:stretch>
        </p:blipFill>
        <p:spPr bwMode="auto">
          <a:xfrm>
            <a:off x="296863" y="752475"/>
            <a:ext cx="8548687" cy="5353050"/>
          </a:xfrm>
          <a:prstGeom prst="rect">
            <a:avLst/>
          </a:prstGeom>
          <a:noFill/>
          <a:ln w="9525">
            <a:noFill/>
            <a:miter lim="800000"/>
            <a:headEnd/>
            <a:tailEnd/>
          </a:ln>
        </p:spPr>
      </p:pic>
      <p:sp>
        <p:nvSpPr>
          <p:cNvPr id="129028" name="Text Box 5"/>
          <p:cNvSpPr txBox="1">
            <a:spLocks noChangeArrowheads="1"/>
          </p:cNvSpPr>
          <p:nvPr/>
        </p:nvSpPr>
        <p:spPr bwMode="auto">
          <a:xfrm>
            <a:off x="3749675" y="1606550"/>
            <a:ext cx="2047875" cy="358775"/>
          </a:xfrm>
          <a:prstGeom prst="rect">
            <a:avLst/>
          </a:prstGeom>
          <a:noFill/>
          <a:ln w="9525">
            <a:noFill/>
            <a:miter lim="800000"/>
            <a:headEnd/>
            <a:tailEnd/>
          </a:ln>
        </p:spPr>
        <p:txBody>
          <a:bodyPr wrap="none" lIns="0" tIns="0" rIns="0" bIns="0"/>
          <a:lstStyle/>
          <a:p>
            <a:r>
              <a:rPr lang="en-US" sz="2200" b="1"/>
              <a:t>Aardvark DNA</a:t>
            </a:r>
          </a:p>
        </p:txBody>
      </p:sp>
      <p:sp>
        <p:nvSpPr>
          <p:cNvPr id="129029" name="Text Box 9"/>
          <p:cNvSpPr txBox="1">
            <a:spLocks noChangeArrowheads="1"/>
          </p:cNvSpPr>
          <p:nvPr/>
        </p:nvSpPr>
        <p:spPr bwMode="auto">
          <a:xfrm>
            <a:off x="4046538" y="5649913"/>
            <a:ext cx="1108075" cy="331787"/>
          </a:xfrm>
          <a:prstGeom prst="rect">
            <a:avLst/>
          </a:prstGeom>
          <a:noFill/>
          <a:ln w="9525">
            <a:noFill/>
            <a:miter lim="800000"/>
            <a:headEnd/>
            <a:tailEnd/>
          </a:ln>
        </p:spPr>
        <p:txBody>
          <a:bodyPr wrap="none" lIns="0" tIns="0" rIns="0" bIns="0"/>
          <a:lstStyle/>
          <a:p>
            <a:r>
              <a:rPr lang="en-US" sz="2200" b="1"/>
              <a:t>Plasmid</a:t>
            </a:r>
          </a:p>
        </p:txBody>
      </p:sp>
      <p:sp>
        <p:nvSpPr>
          <p:cNvPr id="129030" name="Text Box 10"/>
          <p:cNvSpPr txBox="1">
            <a:spLocks noChangeArrowheads="1"/>
          </p:cNvSpPr>
          <p:nvPr/>
        </p:nvSpPr>
        <p:spPr bwMode="auto">
          <a:xfrm>
            <a:off x="317500" y="819150"/>
            <a:ext cx="236538" cy="333375"/>
          </a:xfrm>
          <a:prstGeom prst="rect">
            <a:avLst/>
          </a:prstGeom>
          <a:noFill/>
          <a:ln w="9525">
            <a:noFill/>
            <a:miter lim="800000"/>
            <a:headEnd/>
            <a:tailEnd/>
          </a:ln>
        </p:spPr>
        <p:txBody>
          <a:bodyPr wrap="none" lIns="0" tIns="0" rIns="0" bIns="0"/>
          <a:lstStyle/>
          <a:p>
            <a:r>
              <a:rPr lang="en-US" sz="2200" b="1"/>
              <a:t>5</a:t>
            </a:r>
            <a:r>
              <a:rPr lang="en-US" sz="2200" b="1">
                <a:sym typeface="Symbol" pitchFamily="84" charset="2"/>
              </a:rPr>
              <a:t></a:t>
            </a:r>
            <a:endParaRPr lang="en-US" sz="2200" b="1"/>
          </a:p>
        </p:txBody>
      </p:sp>
      <p:sp>
        <p:nvSpPr>
          <p:cNvPr id="129031" name="Text Box 11"/>
          <p:cNvSpPr txBox="1">
            <a:spLocks noChangeArrowheads="1"/>
          </p:cNvSpPr>
          <p:nvPr/>
        </p:nvSpPr>
        <p:spPr bwMode="auto">
          <a:xfrm>
            <a:off x="311150" y="1184275"/>
            <a:ext cx="236538" cy="333375"/>
          </a:xfrm>
          <a:prstGeom prst="rect">
            <a:avLst/>
          </a:prstGeom>
          <a:noFill/>
          <a:ln w="9525">
            <a:noFill/>
            <a:miter lim="800000"/>
            <a:headEnd/>
            <a:tailEnd/>
          </a:ln>
        </p:spPr>
        <p:txBody>
          <a:bodyPr wrap="none" lIns="0" tIns="0" rIns="0" bIns="0"/>
          <a:lstStyle/>
          <a:p>
            <a:r>
              <a:rPr lang="en-US" sz="2200" b="1"/>
              <a:t>3</a:t>
            </a:r>
            <a:r>
              <a:rPr lang="en-US" sz="2200" b="1">
                <a:sym typeface="Symbol" pitchFamily="84" charset="2"/>
              </a:rPr>
              <a:t></a:t>
            </a:r>
            <a:endParaRPr lang="en-US" sz="2200" b="1"/>
          </a:p>
        </p:txBody>
      </p:sp>
      <p:sp>
        <p:nvSpPr>
          <p:cNvPr id="129032" name="Text Box 12"/>
          <p:cNvSpPr txBox="1">
            <a:spLocks noChangeArrowheads="1"/>
          </p:cNvSpPr>
          <p:nvPr/>
        </p:nvSpPr>
        <p:spPr bwMode="auto">
          <a:xfrm>
            <a:off x="8578850" y="1184275"/>
            <a:ext cx="236538" cy="333375"/>
          </a:xfrm>
          <a:prstGeom prst="rect">
            <a:avLst/>
          </a:prstGeom>
          <a:noFill/>
          <a:ln w="9525">
            <a:noFill/>
            <a:miter lim="800000"/>
            <a:headEnd/>
            <a:tailEnd/>
          </a:ln>
        </p:spPr>
        <p:txBody>
          <a:bodyPr wrap="none" lIns="0" tIns="0" rIns="0" bIns="0"/>
          <a:lstStyle/>
          <a:p>
            <a:r>
              <a:rPr lang="en-US" sz="2200" b="1"/>
              <a:t>5</a:t>
            </a:r>
            <a:r>
              <a:rPr lang="en-US" sz="2200" b="1">
                <a:sym typeface="Symbol" pitchFamily="84" charset="2"/>
              </a:rPr>
              <a:t></a:t>
            </a:r>
            <a:endParaRPr lang="en-US" sz="2200" b="1"/>
          </a:p>
        </p:txBody>
      </p:sp>
      <p:sp>
        <p:nvSpPr>
          <p:cNvPr id="129033" name="Text Box 13"/>
          <p:cNvSpPr txBox="1">
            <a:spLocks noChangeArrowheads="1"/>
          </p:cNvSpPr>
          <p:nvPr/>
        </p:nvSpPr>
        <p:spPr bwMode="auto">
          <a:xfrm>
            <a:off x="8586788" y="820738"/>
            <a:ext cx="236537" cy="333375"/>
          </a:xfrm>
          <a:prstGeom prst="rect">
            <a:avLst/>
          </a:prstGeom>
          <a:noFill/>
          <a:ln w="9525">
            <a:noFill/>
            <a:miter lim="800000"/>
            <a:headEnd/>
            <a:tailEnd/>
          </a:ln>
        </p:spPr>
        <p:txBody>
          <a:bodyPr wrap="none" lIns="0" tIns="0" rIns="0" bIns="0"/>
          <a:lstStyle/>
          <a:p>
            <a:r>
              <a:rPr lang="en-US" sz="2200" b="1"/>
              <a:t>3</a:t>
            </a:r>
            <a:r>
              <a:rPr lang="en-US" sz="2200" b="1">
                <a:sym typeface="Symbol" pitchFamily="84" charset="2"/>
              </a:rPr>
              <a:t></a:t>
            </a:r>
            <a:endParaRPr lang="en-US" sz="2200" b="1"/>
          </a:p>
        </p:txBody>
      </p:sp>
      <p:sp>
        <p:nvSpPr>
          <p:cNvPr id="129034" name="Text Box 14"/>
          <p:cNvSpPr txBox="1">
            <a:spLocks noChangeArrowheads="1"/>
          </p:cNvSpPr>
          <p:nvPr/>
        </p:nvSpPr>
        <p:spPr bwMode="auto">
          <a:xfrm>
            <a:off x="900113" y="781050"/>
            <a:ext cx="6704012" cy="387350"/>
          </a:xfrm>
          <a:prstGeom prst="rect">
            <a:avLst/>
          </a:prstGeom>
          <a:noFill/>
          <a:ln w="9525">
            <a:noFill/>
            <a:miter lim="800000"/>
            <a:headEnd/>
            <a:tailEnd/>
          </a:ln>
        </p:spPr>
        <p:txBody>
          <a:bodyPr wrap="none" lIns="0" tIns="0" rIns="0" bIns="0"/>
          <a:lstStyle/>
          <a:p>
            <a:r>
              <a:rPr lang="en-US" b="1"/>
              <a:t>TCCATGAATTCTAAAGCGCTTATGAATTCACGGC</a:t>
            </a:r>
          </a:p>
        </p:txBody>
      </p:sp>
      <p:sp>
        <p:nvSpPr>
          <p:cNvPr id="129035" name="Text Box 15"/>
          <p:cNvSpPr txBox="1">
            <a:spLocks noChangeArrowheads="1"/>
          </p:cNvSpPr>
          <p:nvPr/>
        </p:nvSpPr>
        <p:spPr bwMode="auto">
          <a:xfrm>
            <a:off x="892175" y="1146175"/>
            <a:ext cx="7339013" cy="320675"/>
          </a:xfrm>
          <a:prstGeom prst="rect">
            <a:avLst/>
          </a:prstGeom>
          <a:noFill/>
          <a:ln w="9525">
            <a:noFill/>
            <a:miter lim="800000"/>
            <a:headEnd/>
            <a:tailEnd/>
          </a:ln>
        </p:spPr>
        <p:txBody>
          <a:bodyPr wrap="none" lIns="0" tIns="0" rIns="0" bIns="0"/>
          <a:lstStyle/>
          <a:p>
            <a:r>
              <a:rPr lang="en-US" b="1"/>
              <a:t>AGGTACTTAAGATTTCGCGAATACTTAAGTGCCG</a:t>
            </a:r>
          </a:p>
        </p:txBody>
      </p:sp>
      <p:sp>
        <p:nvSpPr>
          <p:cNvPr id="129036" name="Text Box 16"/>
          <p:cNvSpPr txBox="1">
            <a:spLocks noChangeArrowheads="1"/>
          </p:cNvSpPr>
          <p:nvPr/>
        </p:nvSpPr>
        <p:spPr bwMode="auto">
          <a:xfrm rot="-562148">
            <a:off x="4165600" y="2462213"/>
            <a:ext cx="236538" cy="333375"/>
          </a:xfrm>
          <a:prstGeom prst="rect">
            <a:avLst/>
          </a:prstGeom>
          <a:noFill/>
          <a:ln w="9525">
            <a:noFill/>
            <a:miter lim="800000"/>
            <a:headEnd/>
            <a:tailEnd/>
          </a:ln>
        </p:spPr>
        <p:txBody>
          <a:bodyPr wrap="none" lIns="0" tIns="0" rIns="0" bIns="0"/>
          <a:lstStyle/>
          <a:p>
            <a:r>
              <a:rPr lang="en-US" sz="2200" b="1">
                <a:solidFill>
                  <a:srgbClr val="01A651"/>
                </a:solidFill>
              </a:rPr>
              <a:t>G</a:t>
            </a:r>
          </a:p>
        </p:txBody>
      </p:sp>
      <p:sp>
        <p:nvSpPr>
          <p:cNvPr id="129037" name="Text Box 17"/>
          <p:cNvSpPr txBox="1">
            <a:spLocks noChangeArrowheads="1"/>
          </p:cNvSpPr>
          <p:nvPr/>
        </p:nvSpPr>
        <p:spPr bwMode="auto">
          <a:xfrm rot="3046102">
            <a:off x="5218907" y="3066256"/>
            <a:ext cx="236538" cy="333375"/>
          </a:xfrm>
          <a:prstGeom prst="rect">
            <a:avLst/>
          </a:prstGeom>
          <a:noFill/>
          <a:ln w="9525">
            <a:noFill/>
            <a:miter lim="800000"/>
            <a:headEnd/>
            <a:tailEnd/>
          </a:ln>
        </p:spPr>
        <p:txBody>
          <a:bodyPr wrap="none" lIns="0" tIns="0" rIns="0" bIns="0"/>
          <a:lstStyle/>
          <a:p>
            <a:r>
              <a:rPr lang="en-US" sz="2200" b="1">
                <a:solidFill>
                  <a:srgbClr val="01A651"/>
                </a:solidFill>
              </a:rPr>
              <a:t>G</a:t>
            </a:r>
          </a:p>
        </p:txBody>
      </p:sp>
      <p:sp>
        <p:nvSpPr>
          <p:cNvPr id="129038" name="Text Box 18"/>
          <p:cNvSpPr txBox="1">
            <a:spLocks noChangeArrowheads="1"/>
          </p:cNvSpPr>
          <p:nvPr/>
        </p:nvSpPr>
        <p:spPr bwMode="auto">
          <a:xfrm rot="207169">
            <a:off x="4451350" y="2417763"/>
            <a:ext cx="236538" cy="333375"/>
          </a:xfrm>
          <a:prstGeom prst="rect">
            <a:avLst/>
          </a:prstGeom>
          <a:noFill/>
          <a:ln w="9525">
            <a:noFill/>
            <a:miter lim="800000"/>
            <a:headEnd/>
            <a:tailEnd/>
          </a:ln>
        </p:spPr>
        <p:txBody>
          <a:bodyPr wrap="none" lIns="0" tIns="0" rIns="0" bIns="0"/>
          <a:lstStyle/>
          <a:p>
            <a:r>
              <a:rPr lang="en-US" sz="2200" b="1">
                <a:solidFill>
                  <a:srgbClr val="01A651"/>
                </a:solidFill>
              </a:rPr>
              <a:t>A</a:t>
            </a:r>
          </a:p>
        </p:txBody>
      </p:sp>
      <p:sp>
        <p:nvSpPr>
          <p:cNvPr id="129039" name="Text Box 19"/>
          <p:cNvSpPr txBox="1">
            <a:spLocks noChangeArrowheads="1"/>
          </p:cNvSpPr>
          <p:nvPr/>
        </p:nvSpPr>
        <p:spPr bwMode="auto">
          <a:xfrm rot="671584">
            <a:off x="4733925" y="2451100"/>
            <a:ext cx="236538" cy="333375"/>
          </a:xfrm>
          <a:prstGeom prst="rect">
            <a:avLst/>
          </a:prstGeom>
          <a:noFill/>
          <a:ln w="9525">
            <a:noFill/>
            <a:miter lim="800000"/>
            <a:headEnd/>
            <a:tailEnd/>
          </a:ln>
        </p:spPr>
        <p:txBody>
          <a:bodyPr wrap="none" lIns="0" tIns="0" rIns="0" bIns="0"/>
          <a:lstStyle/>
          <a:p>
            <a:r>
              <a:rPr lang="en-US" sz="2200" b="1">
                <a:solidFill>
                  <a:srgbClr val="01A651"/>
                </a:solidFill>
              </a:rPr>
              <a:t>A</a:t>
            </a:r>
          </a:p>
        </p:txBody>
      </p:sp>
      <p:sp>
        <p:nvSpPr>
          <p:cNvPr id="129040" name="Text Box 20"/>
          <p:cNvSpPr txBox="1">
            <a:spLocks noChangeArrowheads="1"/>
          </p:cNvSpPr>
          <p:nvPr/>
        </p:nvSpPr>
        <p:spPr bwMode="auto">
          <a:xfrm rot="1238207">
            <a:off x="4857750" y="2830513"/>
            <a:ext cx="236538" cy="333375"/>
          </a:xfrm>
          <a:prstGeom prst="rect">
            <a:avLst/>
          </a:prstGeom>
          <a:noFill/>
          <a:ln w="9525">
            <a:noFill/>
            <a:miter lim="800000"/>
            <a:headEnd/>
            <a:tailEnd/>
          </a:ln>
        </p:spPr>
        <p:txBody>
          <a:bodyPr wrap="none" lIns="0" tIns="0" rIns="0" bIns="0"/>
          <a:lstStyle/>
          <a:p>
            <a:r>
              <a:rPr lang="en-US" sz="2200" b="1">
                <a:solidFill>
                  <a:srgbClr val="01A651"/>
                </a:solidFill>
              </a:rPr>
              <a:t>A</a:t>
            </a:r>
          </a:p>
        </p:txBody>
      </p:sp>
      <p:sp>
        <p:nvSpPr>
          <p:cNvPr id="129041" name="Text Box 21"/>
          <p:cNvSpPr txBox="1">
            <a:spLocks noChangeArrowheads="1"/>
          </p:cNvSpPr>
          <p:nvPr/>
        </p:nvSpPr>
        <p:spPr bwMode="auto">
          <a:xfrm rot="2069868">
            <a:off x="5035550" y="2932113"/>
            <a:ext cx="236538" cy="333375"/>
          </a:xfrm>
          <a:prstGeom prst="rect">
            <a:avLst/>
          </a:prstGeom>
          <a:noFill/>
          <a:ln w="9525">
            <a:noFill/>
            <a:miter lim="800000"/>
            <a:headEnd/>
            <a:tailEnd/>
          </a:ln>
        </p:spPr>
        <p:txBody>
          <a:bodyPr wrap="none" lIns="0" tIns="0" rIns="0" bIns="0"/>
          <a:lstStyle/>
          <a:p>
            <a:r>
              <a:rPr lang="en-US" sz="2200" b="1">
                <a:solidFill>
                  <a:srgbClr val="01A651"/>
                </a:solidFill>
              </a:rPr>
              <a:t>A</a:t>
            </a:r>
          </a:p>
        </p:txBody>
      </p:sp>
      <p:sp>
        <p:nvSpPr>
          <p:cNvPr id="129042" name="Text Box 22"/>
          <p:cNvSpPr txBox="1">
            <a:spLocks noChangeArrowheads="1"/>
          </p:cNvSpPr>
          <p:nvPr/>
        </p:nvSpPr>
        <p:spPr bwMode="auto">
          <a:xfrm rot="698497">
            <a:off x="4664075" y="2786063"/>
            <a:ext cx="236538" cy="333375"/>
          </a:xfrm>
          <a:prstGeom prst="rect">
            <a:avLst/>
          </a:prstGeom>
          <a:noFill/>
          <a:ln w="9525">
            <a:noFill/>
            <a:miter lim="800000"/>
            <a:headEnd/>
            <a:tailEnd/>
          </a:ln>
        </p:spPr>
        <p:txBody>
          <a:bodyPr wrap="none" lIns="0" tIns="0" rIns="0" bIns="0"/>
          <a:lstStyle/>
          <a:p>
            <a:r>
              <a:rPr lang="en-US" sz="2200" b="1">
                <a:solidFill>
                  <a:srgbClr val="01A651"/>
                </a:solidFill>
              </a:rPr>
              <a:t>T</a:t>
            </a:r>
          </a:p>
        </p:txBody>
      </p:sp>
      <p:sp>
        <p:nvSpPr>
          <p:cNvPr id="129043" name="Text Box 23"/>
          <p:cNvSpPr txBox="1">
            <a:spLocks noChangeArrowheads="1"/>
          </p:cNvSpPr>
          <p:nvPr/>
        </p:nvSpPr>
        <p:spPr bwMode="auto">
          <a:xfrm rot="41695">
            <a:off x="4471988" y="2755900"/>
            <a:ext cx="236537" cy="333375"/>
          </a:xfrm>
          <a:prstGeom prst="rect">
            <a:avLst/>
          </a:prstGeom>
          <a:noFill/>
          <a:ln w="9525">
            <a:noFill/>
            <a:miter lim="800000"/>
            <a:headEnd/>
            <a:tailEnd/>
          </a:ln>
        </p:spPr>
        <p:txBody>
          <a:bodyPr wrap="none" lIns="0" tIns="0" rIns="0" bIns="0"/>
          <a:lstStyle/>
          <a:p>
            <a:r>
              <a:rPr lang="en-US" sz="2200" b="1">
                <a:solidFill>
                  <a:srgbClr val="01A651"/>
                </a:solidFill>
              </a:rPr>
              <a:t>T</a:t>
            </a:r>
          </a:p>
        </p:txBody>
      </p:sp>
      <p:sp>
        <p:nvSpPr>
          <p:cNvPr id="129044" name="Text Box 24"/>
          <p:cNvSpPr txBox="1">
            <a:spLocks noChangeArrowheads="1"/>
          </p:cNvSpPr>
          <p:nvPr/>
        </p:nvSpPr>
        <p:spPr bwMode="auto">
          <a:xfrm rot="1106432">
            <a:off x="4999038" y="2514600"/>
            <a:ext cx="236537" cy="333375"/>
          </a:xfrm>
          <a:prstGeom prst="rect">
            <a:avLst/>
          </a:prstGeom>
          <a:noFill/>
          <a:ln w="9525">
            <a:noFill/>
            <a:miter lim="800000"/>
            <a:headEnd/>
            <a:tailEnd/>
          </a:ln>
        </p:spPr>
        <p:txBody>
          <a:bodyPr wrap="none" lIns="0" tIns="0" rIns="0" bIns="0"/>
          <a:lstStyle/>
          <a:p>
            <a:r>
              <a:rPr lang="en-US" sz="2200" b="1">
                <a:solidFill>
                  <a:srgbClr val="01A651"/>
                </a:solidFill>
              </a:rPr>
              <a:t>T</a:t>
            </a:r>
          </a:p>
        </p:txBody>
      </p:sp>
      <p:sp>
        <p:nvSpPr>
          <p:cNvPr id="129045" name="Text Box 25"/>
          <p:cNvSpPr txBox="1">
            <a:spLocks noChangeArrowheads="1"/>
          </p:cNvSpPr>
          <p:nvPr/>
        </p:nvSpPr>
        <p:spPr bwMode="auto">
          <a:xfrm rot="1727249">
            <a:off x="5226050" y="2647950"/>
            <a:ext cx="236538" cy="333375"/>
          </a:xfrm>
          <a:prstGeom prst="rect">
            <a:avLst/>
          </a:prstGeom>
          <a:noFill/>
          <a:ln w="9525">
            <a:noFill/>
            <a:miter lim="800000"/>
            <a:headEnd/>
            <a:tailEnd/>
          </a:ln>
        </p:spPr>
        <p:txBody>
          <a:bodyPr wrap="none" lIns="0" tIns="0" rIns="0" bIns="0"/>
          <a:lstStyle/>
          <a:p>
            <a:r>
              <a:rPr lang="en-US" sz="2200" b="1">
                <a:solidFill>
                  <a:srgbClr val="01A651"/>
                </a:solidFill>
              </a:rPr>
              <a:t>T</a:t>
            </a:r>
          </a:p>
        </p:txBody>
      </p:sp>
      <p:sp>
        <p:nvSpPr>
          <p:cNvPr id="129046" name="Text Box 26"/>
          <p:cNvSpPr txBox="1">
            <a:spLocks noChangeArrowheads="1"/>
          </p:cNvSpPr>
          <p:nvPr/>
        </p:nvSpPr>
        <p:spPr bwMode="auto">
          <a:xfrm rot="-961129">
            <a:off x="4244975" y="2768600"/>
            <a:ext cx="236538" cy="333375"/>
          </a:xfrm>
          <a:prstGeom prst="rect">
            <a:avLst/>
          </a:prstGeom>
          <a:noFill/>
          <a:ln w="9525">
            <a:noFill/>
            <a:miter lim="800000"/>
            <a:headEnd/>
            <a:tailEnd/>
          </a:ln>
        </p:spPr>
        <p:txBody>
          <a:bodyPr wrap="none" lIns="0" tIns="0" rIns="0" bIns="0"/>
          <a:lstStyle/>
          <a:p>
            <a:r>
              <a:rPr lang="en-US" sz="2200" b="1">
                <a:solidFill>
                  <a:srgbClr val="01A651"/>
                </a:solidFill>
              </a:rPr>
              <a:t>C</a:t>
            </a:r>
          </a:p>
        </p:txBody>
      </p:sp>
      <p:sp>
        <p:nvSpPr>
          <p:cNvPr id="129047" name="Text Box 27"/>
          <p:cNvSpPr txBox="1">
            <a:spLocks noChangeArrowheads="1"/>
          </p:cNvSpPr>
          <p:nvPr/>
        </p:nvSpPr>
        <p:spPr bwMode="auto">
          <a:xfrm rot="2442470">
            <a:off x="5429250" y="2801938"/>
            <a:ext cx="236538" cy="333375"/>
          </a:xfrm>
          <a:prstGeom prst="rect">
            <a:avLst/>
          </a:prstGeom>
          <a:noFill/>
          <a:ln w="9525">
            <a:noFill/>
            <a:miter lim="800000"/>
            <a:headEnd/>
            <a:tailEnd/>
          </a:ln>
        </p:spPr>
        <p:txBody>
          <a:bodyPr wrap="none" lIns="0" tIns="0" rIns="0" bIns="0"/>
          <a:lstStyle/>
          <a:p>
            <a:r>
              <a:rPr lang="en-US" sz="2200" b="1">
                <a:solidFill>
                  <a:srgbClr val="01A651"/>
                </a:solidFill>
              </a:rPr>
              <a:t>C</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20.UN06</a:t>
            </a:r>
          </a:p>
        </p:txBody>
      </p:sp>
      <p:pic>
        <p:nvPicPr>
          <p:cNvPr id="130051" name="Picture 25" descr="20_UN06AnsFigLeg20_3-U"/>
          <p:cNvPicPr>
            <a:picLocks noChangeAspect="1" noChangeArrowheads="1"/>
          </p:cNvPicPr>
          <p:nvPr/>
        </p:nvPicPr>
        <p:blipFill>
          <a:blip r:embed="rId3"/>
          <a:srcRect/>
          <a:stretch>
            <a:fillRect/>
          </a:stretch>
        </p:blipFill>
        <p:spPr bwMode="auto">
          <a:xfrm>
            <a:off x="296863" y="2455863"/>
            <a:ext cx="8548687" cy="1944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20.UN07</a:t>
            </a:r>
          </a:p>
        </p:txBody>
      </p:sp>
      <p:pic>
        <p:nvPicPr>
          <p:cNvPr id="131075" name="Picture 5" descr="20_UN07AnsCC20_1_Q2-U"/>
          <p:cNvPicPr>
            <a:picLocks noChangeAspect="1" noChangeArrowheads="1"/>
          </p:cNvPicPr>
          <p:nvPr/>
        </p:nvPicPr>
        <p:blipFill>
          <a:blip r:embed="rId3"/>
          <a:srcRect/>
          <a:stretch>
            <a:fillRect/>
          </a:stretch>
        </p:blipFill>
        <p:spPr bwMode="auto">
          <a:xfrm>
            <a:off x="296863" y="1528763"/>
            <a:ext cx="8548687" cy="3798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5" descr="20_UN08AnsTest_Q9-U"/>
          <p:cNvPicPr>
            <a:picLocks noChangeAspect="1" noChangeArrowheads="1"/>
          </p:cNvPicPr>
          <p:nvPr/>
        </p:nvPicPr>
        <p:blipFill>
          <a:blip r:embed="rId3"/>
          <a:srcRect/>
          <a:stretch>
            <a:fillRect/>
          </a:stretch>
        </p:blipFill>
        <p:spPr bwMode="auto">
          <a:xfrm>
            <a:off x="1169988" y="136525"/>
            <a:ext cx="6804025" cy="6584950"/>
          </a:xfrm>
          <a:prstGeom prst="rect">
            <a:avLst/>
          </a:prstGeom>
          <a:noFill/>
          <a:ln w="9525">
            <a:noFill/>
            <a:miter lim="800000"/>
            <a:headEnd/>
            <a:tailEnd/>
          </a:ln>
        </p:spPr>
      </p:pic>
      <p:sp>
        <p:nvSpPr>
          <p:cNvPr id="132099"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20.UN08</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533400" y="1365250"/>
            <a:ext cx="8382000" cy="2673350"/>
          </a:xfrm>
        </p:spPr>
        <p:txBody>
          <a:bodyPr/>
          <a:lstStyle/>
          <a:p>
            <a:pPr eaLnBrk="1" hangingPunct="1"/>
            <a:r>
              <a:rPr lang="en-US" sz="2800" smtClean="0"/>
              <a:t>Sticky ends can bond with complementary sticky ends of other fragments</a:t>
            </a:r>
          </a:p>
          <a:p>
            <a:pPr eaLnBrk="1" hangingPunct="1"/>
            <a:r>
              <a:rPr lang="en-US" sz="2800" b="1" smtClean="0"/>
              <a:t>DNA ligase </a:t>
            </a:r>
            <a:r>
              <a:rPr lang="en-US" sz="2800" smtClean="0"/>
              <a:t>is an enzyme that seals the bonds between restriction fragments</a:t>
            </a:r>
          </a:p>
        </p:txBody>
      </p:sp>
      <p:grpSp>
        <p:nvGrpSpPr>
          <p:cNvPr id="17411" name="Group 3"/>
          <p:cNvGrpSpPr>
            <a:grpSpLocks/>
          </p:cNvGrpSpPr>
          <p:nvPr/>
        </p:nvGrpSpPr>
        <p:grpSpPr bwMode="auto">
          <a:xfrm>
            <a:off x="0" y="6553200"/>
            <a:ext cx="9144000" cy="304800"/>
            <a:chOff x="0" y="4128"/>
            <a:chExt cx="5760" cy="192"/>
          </a:xfrm>
        </p:grpSpPr>
        <p:sp>
          <p:nvSpPr>
            <p:cNvPr id="17413" name="Rectangle 4"/>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17414"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17412" name="Rectangle 6"/>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20.3-1</a:t>
            </a:r>
          </a:p>
        </p:txBody>
      </p:sp>
      <p:pic>
        <p:nvPicPr>
          <p:cNvPr id="18435" name="Picture 52" descr="20_03RecombinantDNA_1-U"/>
          <p:cNvPicPr>
            <a:picLocks noChangeAspect="1" noChangeArrowheads="1"/>
          </p:cNvPicPr>
          <p:nvPr/>
        </p:nvPicPr>
        <p:blipFill>
          <a:blip r:embed="rId3"/>
          <a:srcRect/>
          <a:stretch>
            <a:fillRect/>
          </a:stretch>
        </p:blipFill>
        <p:spPr bwMode="auto">
          <a:xfrm>
            <a:off x="1955800" y="136525"/>
            <a:ext cx="5230813" cy="6584950"/>
          </a:xfrm>
          <a:prstGeom prst="rect">
            <a:avLst/>
          </a:prstGeom>
          <a:noFill/>
          <a:ln w="9525">
            <a:noFill/>
            <a:miter lim="800000"/>
            <a:headEnd/>
            <a:tailEnd/>
          </a:ln>
        </p:spPr>
      </p:pic>
      <p:sp>
        <p:nvSpPr>
          <p:cNvPr id="18436" name="Text Box 25"/>
          <p:cNvSpPr txBox="1">
            <a:spLocks noChangeArrowheads="1"/>
          </p:cNvSpPr>
          <p:nvPr/>
        </p:nvSpPr>
        <p:spPr bwMode="auto">
          <a:xfrm>
            <a:off x="2270125" y="1211263"/>
            <a:ext cx="2339975" cy="668337"/>
          </a:xfrm>
          <a:prstGeom prst="rect">
            <a:avLst/>
          </a:prstGeom>
          <a:noFill/>
          <a:ln w="9525">
            <a:noFill/>
            <a:miter lim="800000"/>
            <a:headEnd/>
            <a:tailEnd/>
          </a:ln>
        </p:spPr>
        <p:txBody>
          <a:bodyPr wrap="none" lIns="0" tIns="0" rIns="0" bIns="0"/>
          <a:lstStyle/>
          <a:p>
            <a:pPr>
              <a:lnSpc>
                <a:spcPct val="80000"/>
              </a:lnSpc>
            </a:pPr>
            <a:r>
              <a:rPr lang="en-US" sz="1700" b="1"/>
              <a:t>Restriction enzyme</a:t>
            </a:r>
            <a:br>
              <a:rPr lang="en-US" sz="1700" b="1"/>
            </a:br>
            <a:r>
              <a:rPr lang="en-US" sz="1700" b="1"/>
              <a:t>cuts sugar-phosphate</a:t>
            </a:r>
            <a:br>
              <a:rPr lang="en-US" sz="1700" b="1"/>
            </a:br>
            <a:r>
              <a:rPr lang="en-US" sz="1700" b="1"/>
              <a:t>backbones.</a:t>
            </a:r>
          </a:p>
        </p:txBody>
      </p:sp>
      <p:sp>
        <p:nvSpPr>
          <p:cNvPr id="18437" name="Text Box 26"/>
          <p:cNvSpPr txBox="1">
            <a:spLocks noChangeArrowheads="1"/>
          </p:cNvSpPr>
          <p:nvPr/>
        </p:nvSpPr>
        <p:spPr bwMode="auto">
          <a:xfrm>
            <a:off x="4124325" y="157163"/>
            <a:ext cx="1489075" cy="198437"/>
          </a:xfrm>
          <a:prstGeom prst="rect">
            <a:avLst/>
          </a:prstGeom>
          <a:noFill/>
          <a:ln w="9525">
            <a:noFill/>
            <a:miter lim="800000"/>
            <a:headEnd/>
            <a:tailEnd/>
          </a:ln>
        </p:spPr>
        <p:txBody>
          <a:bodyPr wrap="none" lIns="0" tIns="0" rIns="0" bIns="0"/>
          <a:lstStyle/>
          <a:p>
            <a:pPr>
              <a:lnSpc>
                <a:spcPct val="90000"/>
              </a:lnSpc>
            </a:pPr>
            <a:r>
              <a:rPr lang="en-US" sz="1600" b="1"/>
              <a:t>Restriction site</a:t>
            </a:r>
          </a:p>
        </p:txBody>
      </p:sp>
      <p:sp>
        <p:nvSpPr>
          <p:cNvPr id="18438" name="Text Box 27"/>
          <p:cNvSpPr txBox="1">
            <a:spLocks noChangeArrowheads="1"/>
          </p:cNvSpPr>
          <p:nvPr/>
        </p:nvSpPr>
        <p:spPr bwMode="auto">
          <a:xfrm>
            <a:off x="3121025" y="703263"/>
            <a:ext cx="434975" cy="173037"/>
          </a:xfrm>
          <a:prstGeom prst="rect">
            <a:avLst/>
          </a:prstGeom>
          <a:noFill/>
          <a:ln w="9525">
            <a:noFill/>
            <a:miter lim="800000"/>
            <a:headEnd/>
            <a:tailEnd/>
          </a:ln>
        </p:spPr>
        <p:txBody>
          <a:bodyPr wrap="none" lIns="0" tIns="0" rIns="0" bIns="0"/>
          <a:lstStyle/>
          <a:p>
            <a:pPr>
              <a:lnSpc>
                <a:spcPct val="90000"/>
              </a:lnSpc>
            </a:pPr>
            <a:r>
              <a:rPr lang="en-US" sz="1400" b="1"/>
              <a:t>DNA</a:t>
            </a:r>
          </a:p>
        </p:txBody>
      </p:sp>
      <p:sp>
        <p:nvSpPr>
          <p:cNvPr id="18439" name="Text Box 28"/>
          <p:cNvSpPr txBox="1">
            <a:spLocks noChangeArrowheads="1"/>
          </p:cNvSpPr>
          <p:nvPr/>
        </p:nvSpPr>
        <p:spPr bwMode="auto">
          <a:xfrm>
            <a:off x="3756025" y="461963"/>
            <a:ext cx="180975" cy="160337"/>
          </a:xfrm>
          <a:prstGeom prst="rect">
            <a:avLst/>
          </a:prstGeom>
          <a:noFill/>
          <a:ln w="9525">
            <a:noFill/>
            <a:miter lim="800000"/>
            <a:headEnd/>
            <a:tailEnd/>
          </a:ln>
        </p:spPr>
        <p:txBody>
          <a:bodyPr wrap="none" lIns="0" tIns="0" rIns="0" bIns="0"/>
          <a:lstStyle/>
          <a:p>
            <a:pPr>
              <a:lnSpc>
                <a:spcPct val="90000"/>
              </a:lnSpc>
            </a:pPr>
            <a:r>
              <a:rPr lang="en-US" sz="1400" b="1"/>
              <a:t>5</a:t>
            </a:r>
            <a:r>
              <a:rPr lang="en-US" sz="1400" b="1">
                <a:sym typeface="Symbol" pitchFamily="84" charset="2"/>
              </a:rPr>
              <a:t></a:t>
            </a:r>
            <a:endParaRPr lang="en-US" sz="1400" b="1"/>
          </a:p>
        </p:txBody>
      </p:sp>
      <p:sp>
        <p:nvSpPr>
          <p:cNvPr id="18440" name="Text Box 29"/>
          <p:cNvSpPr txBox="1">
            <a:spLocks noChangeArrowheads="1"/>
          </p:cNvSpPr>
          <p:nvPr/>
        </p:nvSpPr>
        <p:spPr bwMode="auto">
          <a:xfrm>
            <a:off x="5813425" y="957263"/>
            <a:ext cx="180975" cy="160337"/>
          </a:xfrm>
          <a:prstGeom prst="rect">
            <a:avLst/>
          </a:prstGeom>
          <a:noFill/>
          <a:ln w="9525">
            <a:noFill/>
            <a:miter lim="800000"/>
            <a:headEnd/>
            <a:tailEnd/>
          </a:ln>
        </p:spPr>
        <p:txBody>
          <a:bodyPr wrap="none" lIns="0" tIns="0" rIns="0" bIns="0"/>
          <a:lstStyle/>
          <a:p>
            <a:pPr>
              <a:lnSpc>
                <a:spcPct val="90000"/>
              </a:lnSpc>
            </a:pPr>
            <a:r>
              <a:rPr lang="en-US" sz="1400" b="1"/>
              <a:t>5</a:t>
            </a:r>
            <a:r>
              <a:rPr lang="en-US" sz="1400" b="1">
                <a:sym typeface="Symbol" pitchFamily="84" charset="2"/>
              </a:rPr>
              <a:t></a:t>
            </a:r>
            <a:endParaRPr lang="en-US" sz="1400" b="1"/>
          </a:p>
        </p:txBody>
      </p:sp>
      <p:sp>
        <p:nvSpPr>
          <p:cNvPr id="18441" name="Text Box 30"/>
          <p:cNvSpPr txBox="1">
            <a:spLocks noChangeArrowheads="1"/>
          </p:cNvSpPr>
          <p:nvPr/>
        </p:nvSpPr>
        <p:spPr bwMode="auto">
          <a:xfrm>
            <a:off x="6181725" y="2405063"/>
            <a:ext cx="180975" cy="160337"/>
          </a:xfrm>
          <a:prstGeom prst="rect">
            <a:avLst/>
          </a:prstGeom>
          <a:noFill/>
          <a:ln w="9525">
            <a:noFill/>
            <a:miter lim="800000"/>
            <a:headEnd/>
            <a:tailEnd/>
          </a:ln>
        </p:spPr>
        <p:txBody>
          <a:bodyPr wrap="none" lIns="0" tIns="0" rIns="0" bIns="0"/>
          <a:lstStyle/>
          <a:p>
            <a:pPr>
              <a:lnSpc>
                <a:spcPct val="90000"/>
              </a:lnSpc>
            </a:pPr>
            <a:r>
              <a:rPr lang="en-US" sz="1400" b="1"/>
              <a:t>5</a:t>
            </a:r>
            <a:r>
              <a:rPr lang="en-US" sz="1400" b="1">
                <a:sym typeface="Symbol" pitchFamily="84" charset="2"/>
              </a:rPr>
              <a:t></a:t>
            </a:r>
            <a:endParaRPr lang="en-US" sz="1400" b="1"/>
          </a:p>
        </p:txBody>
      </p:sp>
      <p:sp>
        <p:nvSpPr>
          <p:cNvPr id="18442" name="Text Box 31"/>
          <p:cNvSpPr txBox="1">
            <a:spLocks noChangeArrowheads="1"/>
          </p:cNvSpPr>
          <p:nvPr/>
        </p:nvSpPr>
        <p:spPr bwMode="auto">
          <a:xfrm>
            <a:off x="3311525" y="1922463"/>
            <a:ext cx="180975" cy="160337"/>
          </a:xfrm>
          <a:prstGeom prst="rect">
            <a:avLst/>
          </a:prstGeom>
          <a:noFill/>
          <a:ln w="9525">
            <a:noFill/>
            <a:miter lim="800000"/>
            <a:headEnd/>
            <a:tailEnd/>
          </a:ln>
        </p:spPr>
        <p:txBody>
          <a:bodyPr wrap="none" lIns="0" tIns="0" rIns="0" bIns="0"/>
          <a:lstStyle/>
          <a:p>
            <a:pPr>
              <a:lnSpc>
                <a:spcPct val="90000"/>
              </a:lnSpc>
            </a:pPr>
            <a:r>
              <a:rPr lang="en-US" sz="1400" b="1"/>
              <a:t>5</a:t>
            </a:r>
            <a:r>
              <a:rPr lang="en-US" sz="1400" b="1">
                <a:sym typeface="Symbol" pitchFamily="84" charset="2"/>
              </a:rPr>
              <a:t></a:t>
            </a:r>
            <a:endParaRPr lang="en-US" sz="1400" b="1"/>
          </a:p>
        </p:txBody>
      </p:sp>
      <p:sp>
        <p:nvSpPr>
          <p:cNvPr id="18443" name="Text Box 32"/>
          <p:cNvSpPr txBox="1">
            <a:spLocks noChangeArrowheads="1"/>
          </p:cNvSpPr>
          <p:nvPr/>
        </p:nvSpPr>
        <p:spPr bwMode="auto">
          <a:xfrm>
            <a:off x="4568825" y="2278063"/>
            <a:ext cx="180975" cy="160337"/>
          </a:xfrm>
          <a:prstGeom prst="rect">
            <a:avLst/>
          </a:prstGeom>
          <a:noFill/>
          <a:ln w="9525">
            <a:noFill/>
            <a:miter lim="800000"/>
            <a:headEnd/>
            <a:tailEnd/>
          </a:ln>
        </p:spPr>
        <p:txBody>
          <a:bodyPr wrap="none" lIns="0" tIns="0" rIns="0" bIns="0"/>
          <a:lstStyle/>
          <a:p>
            <a:pPr>
              <a:lnSpc>
                <a:spcPct val="90000"/>
              </a:lnSpc>
            </a:pPr>
            <a:r>
              <a:rPr lang="en-US" sz="1400" b="1"/>
              <a:t>5</a:t>
            </a:r>
            <a:r>
              <a:rPr lang="en-US" sz="1400" b="1">
                <a:sym typeface="Symbol" pitchFamily="84" charset="2"/>
              </a:rPr>
              <a:t></a:t>
            </a:r>
            <a:endParaRPr lang="en-US" sz="1400" b="1"/>
          </a:p>
        </p:txBody>
      </p:sp>
      <p:sp>
        <p:nvSpPr>
          <p:cNvPr id="18444" name="Text Box 33"/>
          <p:cNvSpPr txBox="1">
            <a:spLocks noChangeArrowheads="1"/>
          </p:cNvSpPr>
          <p:nvPr/>
        </p:nvSpPr>
        <p:spPr bwMode="auto">
          <a:xfrm>
            <a:off x="5026025" y="1782763"/>
            <a:ext cx="180975" cy="160337"/>
          </a:xfrm>
          <a:prstGeom prst="rect">
            <a:avLst/>
          </a:prstGeom>
          <a:noFill/>
          <a:ln w="9525">
            <a:noFill/>
            <a:miter lim="800000"/>
            <a:headEnd/>
            <a:tailEnd/>
          </a:ln>
        </p:spPr>
        <p:txBody>
          <a:bodyPr wrap="none" lIns="0" tIns="0" rIns="0" bIns="0"/>
          <a:lstStyle/>
          <a:p>
            <a:pPr>
              <a:lnSpc>
                <a:spcPct val="90000"/>
              </a:lnSpc>
            </a:pPr>
            <a:r>
              <a:rPr lang="en-US" sz="1400" b="1"/>
              <a:t>5</a:t>
            </a:r>
            <a:r>
              <a:rPr lang="en-US" sz="1400" b="1">
                <a:sym typeface="Symbol" pitchFamily="84" charset="2"/>
              </a:rPr>
              <a:t></a:t>
            </a:r>
            <a:endParaRPr lang="en-US" sz="1400" b="1"/>
          </a:p>
        </p:txBody>
      </p:sp>
      <p:sp>
        <p:nvSpPr>
          <p:cNvPr id="18445" name="Text Box 34"/>
          <p:cNvSpPr txBox="1">
            <a:spLocks noChangeArrowheads="1"/>
          </p:cNvSpPr>
          <p:nvPr/>
        </p:nvSpPr>
        <p:spPr bwMode="auto">
          <a:xfrm>
            <a:off x="3768725" y="969963"/>
            <a:ext cx="180975" cy="160337"/>
          </a:xfrm>
          <a:prstGeom prst="rect">
            <a:avLst/>
          </a:prstGeom>
          <a:noFill/>
          <a:ln w="9525">
            <a:noFill/>
            <a:miter lim="800000"/>
            <a:headEnd/>
            <a:tailEnd/>
          </a:ln>
        </p:spPr>
        <p:txBody>
          <a:bodyPr wrap="none" lIns="0" tIns="0" rIns="0" bIns="0"/>
          <a:lstStyle/>
          <a:p>
            <a:pPr>
              <a:lnSpc>
                <a:spcPct val="90000"/>
              </a:lnSpc>
            </a:pPr>
            <a:r>
              <a:rPr lang="en-US" sz="1400" b="1"/>
              <a:t>3</a:t>
            </a:r>
            <a:r>
              <a:rPr lang="en-US" sz="1400" b="1">
                <a:sym typeface="Symbol" pitchFamily="84" charset="2"/>
              </a:rPr>
              <a:t></a:t>
            </a:r>
            <a:endParaRPr lang="en-US" sz="1400" b="1"/>
          </a:p>
        </p:txBody>
      </p:sp>
      <p:sp>
        <p:nvSpPr>
          <p:cNvPr id="18446" name="Text Box 35"/>
          <p:cNvSpPr txBox="1">
            <a:spLocks noChangeArrowheads="1"/>
          </p:cNvSpPr>
          <p:nvPr/>
        </p:nvSpPr>
        <p:spPr bwMode="auto">
          <a:xfrm>
            <a:off x="5813425" y="461963"/>
            <a:ext cx="180975" cy="160337"/>
          </a:xfrm>
          <a:prstGeom prst="rect">
            <a:avLst/>
          </a:prstGeom>
          <a:noFill/>
          <a:ln w="9525">
            <a:noFill/>
            <a:miter lim="800000"/>
            <a:headEnd/>
            <a:tailEnd/>
          </a:ln>
        </p:spPr>
        <p:txBody>
          <a:bodyPr wrap="none" lIns="0" tIns="0" rIns="0" bIns="0"/>
          <a:lstStyle/>
          <a:p>
            <a:pPr>
              <a:lnSpc>
                <a:spcPct val="90000"/>
              </a:lnSpc>
            </a:pPr>
            <a:r>
              <a:rPr lang="en-US" sz="1400" b="1"/>
              <a:t>3</a:t>
            </a:r>
            <a:r>
              <a:rPr lang="en-US" sz="1400" b="1">
                <a:sym typeface="Symbol" pitchFamily="84" charset="2"/>
              </a:rPr>
              <a:t></a:t>
            </a:r>
            <a:endParaRPr lang="en-US" sz="1400" b="1"/>
          </a:p>
        </p:txBody>
      </p:sp>
      <p:sp>
        <p:nvSpPr>
          <p:cNvPr id="18447" name="Text Box 36"/>
          <p:cNvSpPr txBox="1">
            <a:spLocks noChangeArrowheads="1"/>
          </p:cNvSpPr>
          <p:nvPr/>
        </p:nvSpPr>
        <p:spPr bwMode="auto">
          <a:xfrm>
            <a:off x="3362325" y="2430463"/>
            <a:ext cx="180975" cy="160337"/>
          </a:xfrm>
          <a:prstGeom prst="rect">
            <a:avLst/>
          </a:prstGeom>
          <a:noFill/>
          <a:ln w="9525">
            <a:noFill/>
            <a:miter lim="800000"/>
            <a:headEnd/>
            <a:tailEnd/>
          </a:ln>
        </p:spPr>
        <p:txBody>
          <a:bodyPr wrap="none" lIns="0" tIns="0" rIns="0" bIns="0"/>
          <a:lstStyle/>
          <a:p>
            <a:pPr>
              <a:lnSpc>
                <a:spcPct val="90000"/>
              </a:lnSpc>
            </a:pPr>
            <a:r>
              <a:rPr lang="en-US" sz="1400" b="1"/>
              <a:t>3</a:t>
            </a:r>
            <a:r>
              <a:rPr lang="en-US" sz="1400" b="1">
                <a:sym typeface="Symbol" pitchFamily="84" charset="2"/>
              </a:rPr>
              <a:t></a:t>
            </a:r>
            <a:endParaRPr lang="en-US" sz="1400" b="1"/>
          </a:p>
        </p:txBody>
      </p:sp>
      <p:sp>
        <p:nvSpPr>
          <p:cNvPr id="18448" name="Text Box 37"/>
          <p:cNvSpPr txBox="1">
            <a:spLocks noChangeArrowheads="1"/>
          </p:cNvSpPr>
          <p:nvPr/>
        </p:nvSpPr>
        <p:spPr bwMode="auto">
          <a:xfrm>
            <a:off x="4111625" y="1820863"/>
            <a:ext cx="180975" cy="160337"/>
          </a:xfrm>
          <a:prstGeom prst="rect">
            <a:avLst/>
          </a:prstGeom>
          <a:noFill/>
          <a:ln w="9525">
            <a:noFill/>
            <a:miter lim="800000"/>
            <a:headEnd/>
            <a:tailEnd/>
          </a:ln>
        </p:spPr>
        <p:txBody>
          <a:bodyPr wrap="none" lIns="0" tIns="0" rIns="0" bIns="0"/>
          <a:lstStyle/>
          <a:p>
            <a:pPr>
              <a:lnSpc>
                <a:spcPct val="90000"/>
              </a:lnSpc>
            </a:pPr>
            <a:r>
              <a:rPr lang="en-US" sz="1400" b="1"/>
              <a:t>3</a:t>
            </a:r>
            <a:r>
              <a:rPr lang="en-US" sz="1400" b="1">
                <a:sym typeface="Symbol" pitchFamily="84" charset="2"/>
              </a:rPr>
              <a:t></a:t>
            </a:r>
            <a:endParaRPr lang="en-US" sz="1400" b="1"/>
          </a:p>
        </p:txBody>
      </p:sp>
      <p:sp>
        <p:nvSpPr>
          <p:cNvPr id="18449" name="Text Box 38"/>
          <p:cNvSpPr txBox="1">
            <a:spLocks noChangeArrowheads="1"/>
          </p:cNvSpPr>
          <p:nvPr/>
        </p:nvSpPr>
        <p:spPr bwMode="auto">
          <a:xfrm>
            <a:off x="5407025" y="2341563"/>
            <a:ext cx="180975" cy="160337"/>
          </a:xfrm>
          <a:prstGeom prst="rect">
            <a:avLst/>
          </a:prstGeom>
          <a:noFill/>
          <a:ln w="9525">
            <a:noFill/>
            <a:miter lim="800000"/>
            <a:headEnd/>
            <a:tailEnd/>
          </a:ln>
        </p:spPr>
        <p:txBody>
          <a:bodyPr wrap="none" lIns="0" tIns="0" rIns="0" bIns="0"/>
          <a:lstStyle/>
          <a:p>
            <a:pPr>
              <a:lnSpc>
                <a:spcPct val="90000"/>
              </a:lnSpc>
            </a:pPr>
            <a:r>
              <a:rPr lang="en-US" sz="1400" b="1"/>
              <a:t>3</a:t>
            </a:r>
            <a:r>
              <a:rPr lang="en-US" sz="1400" b="1">
                <a:sym typeface="Symbol" pitchFamily="84" charset="2"/>
              </a:rPr>
              <a:t></a:t>
            </a:r>
            <a:endParaRPr lang="en-US" sz="1400" b="1"/>
          </a:p>
        </p:txBody>
      </p:sp>
      <p:sp>
        <p:nvSpPr>
          <p:cNvPr id="18450" name="Text Box 39"/>
          <p:cNvSpPr txBox="1">
            <a:spLocks noChangeArrowheads="1"/>
          </p:cNvSpPr>
          <p:nvPr/>
        </p:nvSpPr>
        <p:spPr bwMode="auto">
          <a:xfrm>
            <a:off x="6270625" y="1909763"/>
            <a:ext cx="180975" cy="160337"/>
          </a:xfrm>
          <a:prstGeom prst="rect">
            <a:avLst/>
          </a:prstGeom>
          <a:noFill/>
          <a:ln w="9525">
            <a:noFill/>
            <a:miter lim="800000"/>
            <a:headEnd/>
            <a:tailEnd/>
          </a:ln>
        </p:spPr>
        <p:txBody>
          <a:bodyPr wrap="none" lIns="0" tIns="0" rIns="0" bIns="0"/>
          <a:lstStyle/>
          <a:p>
            <a:pPr>
              <a:lnSpc>
                <a:spcPct val="90000"/>
              </a:lnSpc>
            </a:pPr>
            <a:r>
              <a:rPr lang="en-US" sz="1400" b="1"/>
              <a:t>3</a:t>
            </a:r>
            <a:r>
              <a:rPr lang="en-US" sz="1400" b="1">
                <a:sym typeface="Symbol" pitchFamily="84" charset="2"/>
              </a:rPr>
              <a:t></a:t>
            </a:r>
            <a:endParaRPr lang="en-US" sz="1400" b="1"/>
          </a:p>
        </p:txBody>
      </p:sp>
      <p:grpSp>
        <p:nvGrpSpPr>
          <p:cNvPr id="18451" name="Group 40"/>
          <p:cNvGrpSpPr>
            <a:grpSpLocks/>
          </p:cNvGrpSpPr>
          <p:nvPr/>
        </p:nvGrpSpPr>
        <p:grpSpPr bwMode="auto">
          <a:xfrm>
            <a:off x="1968500" y="1143000"/>
            <a:ext cx="327025" cy="341313"/>
            <a:chOff x="536" y="1320"/>
            <a:chExt cx="140" cy="152"/>
          </a:xfrm>
        </p:grpSpPr>
        <p:sp>
          <p:nvSpPr>
            <p:cNvPr id="18461" name="Oval 41"/>
            <p:cNvSpPr>
              <a:spLocks noChangeArrowheads="1"/>
            </p:cNvSpPr>
            <p:nvPr/>
          </p:nvSpPr>
          <p:spPr bwMode="auto">
            <a:xfrm>
              <a:off x="536" y="1320"/>
              <a:ext cx="120" cy="128"/>
            </a:xfrm>
            <a:prstGeom prst="ellipse">
              <a:avLst/>
            </a:prstGeom>
            <a:solidFill>
              <a:srgbClr val="0072CA"/>
            </a:solidFill>
            <a:ln w="25400">
              <a:noFill/>
              <a:round/>
              <a:headEnd/>
              <a:tailEnd/>
            </a:ln>
          </p:spPr>
          <p:txBody>
            <a:bodyPr wrap="none" anchor="ctr"/>
            <a:lstStyle/>
            <a:p>
              <a:endParaRPr lang="en-US">
                <a:latin typeface="Times" pitchFamily="84" charset="0"/>
              </a:endParaRPr>
            </a:p>
          </p:txBody>
        </p:sp>
        <p:sp>
          <p:nvSpPr>
            <p:cNvPr id="18462" name="Text Box 42"/>
            <p:cNvSpPr txBox="1">
              <a:spLocks noChangeArrowheads="1"/>
            </p:cNvSpPr>
            <p:nvPr/>
          </p:nvSpPr>
          <p:spPr bwMode="auto">
            <a:xfrm>
              <a:off x="566" y="1328"/>
              <a:ext cx="110" cy="144"/>
            </a:xfrm>
            <a:prstGeom prst="rect">
              <a:avLst/>
            </a:prstGeom>
            <a:noFill/>
            <a:ln w="9525">
              <a:noFill/>
              <a:miter lim="800000"/>
              <a:headEnd/>
              <a:tailEnd/>
            </a:ln>
          </p:spPr>
          <p:txBody>
            <a:bodyPr wrap="none" lIns="0" tIns="0" rIns="0" bIns="0"/>
            <a:lstStyle/>
            <a:p>
              <a:r>
                <a:rPr lang="en-US" sz="1800" b="1">
                  <a:solidFill>
                    <a:schemeClr val="bg1"/>
                  </a:solidFill>
                </a:rPr>
                <a:t>1</a:t>
              </a:r>
            </a:p>
          </p:txBody>
        </p:sp>
      </p:grpSp>
      <p:sp>
        <p:nvSpPr>
          <p:cNvPr id="18452" name="Text Box 43"/>
          <p:cNvSpPr txBox="1">
            <a:spLocks noChangeArrowheads="1"/>
          </p:cNvSpPr>
          <p:nvPr/>
        </p:nvSpPr>
        <p:spPr bwMode="auto">
          <a:xfrm>
            <a:off x="4784725" y="2341563"/>
            <a:ext cx="638175" cy="427037"/>
          </a:xfrm>
          <a:prstGeom prst="rect">
            <a:avLst/>
          </a:prstGeom>
          <a:noFill/>
          <a:ln w="9525">
            <a:noFill/>
            <a:miter lim="800000"/>
            <a:headEnd/>
            <a:tailEnd/>
          </a:ln>
        </p:spPr>
        <p:txBody>
          <a:bodyPr wrap="none" lIns="0" tIns="0" rIns="0" bIns="0"/>
          <a:lstStyle/>
          <a:p>
            <a:pPr>
              <a:lnSpc>
                <a:spcPct val="90000"/>
              </a:lnSpc>
            </a:pPr>
            <a:r>
              <a:rPr lang="en-US" sz="1600" b="1"/>
              <a:t>Sticky </a:t>
            </a:r>
            <a:br>
              <a:rPr lang="en-US" sz="1600" b="1"/>
            </a:br>
            <a:r>
              <a:rPr lang="en-US" sz="1600" b="1"/>
              <a:t>end</a:t>
            </a:r>
          </a:p>
        </p:txBody>
      </p:sp>
      <p:sp>
        <p:nvSpPr>
          <p:cNvPr id="18453" name="Text Box 44"/>
          <p:cNvSpPr txBox="1">
            <a:spLocks noChangeArrowheads="1"/>
          </p:cNvSpPr>
          <p:nvPr/>
        </p:nvSpPr>
        <p:spPr bwMode="auto">
          <a:xfrm>
            <a:off x="4492625" y="627063"/>
            <a:ext cx="815975" cy="160337"/>
          </a:xfrm>
          <a:prstGeom prst="rect">
            <a:avLst/>
          </a:prstGeom>
          <a:noFill/>
          <a:ln w="9525">
            <a:noFill/>
            <a:miter lim="800000"/>
            <a:headEnd/>
            <a:tailEnd/>
          </a:ln>
        </p:spPr>
        <p:txBody>
          <a:bodyPr wrap="none" lIns="0" tIns="0" rIns="0" bIns="0"/>
          <a:lstStyle/>
          <a:p>
            <a:pPr>
              <a:lnSpc>
                <a:spcPct val="90000"/>
              </a:lnSpc>
            </a:pPr>
            <a:r>
              <a:rPr lang="en-US" sz="1300" b="1"/>
              <a:t>GAATTC</a:t>
            </a:r>
          </a:p>
        </p:txBody>
      </p:sp>
      <p:sp>
        <p:nvSpPr>
          <p:cNvPr id="18454" name="Text Box 45"/>
          <p:cNvSpPr txBox="1">
            <a:spLocks noChangeArrowheads="1"/>
          </p:cNvSpPr>
          <p:nvPr/>
        </p:nvSpPr>
        <p:spPr bwMode="auto">
          <a:xfrm>
            <a:off x="4492625" y="792163"/>
            <a:ext cx="815975" cy="160337"/>
          </a:xfrm>
          <a:prstGeom prst="rect">
            <a:avLst/>
          </a:prstGeom>
          <a:noFill/>
          <a:ln w="9525">
            <a:noFill/>
            <a:miter lim="800000"/>
            <a:headEnd/>
            <a:tailEnd/>
          </a:ln>
        </p:spPr>
        <p:txBody>
          <a:bodyPr wrap="none" lIns="0" tIns="0" rIns="0" bIns="0"/>
          <a:lstStyle/>
          <a:p>
            <a:pPr>
              <a:lnSpc>
                <a:spcPct val="90000"/>
              </a:lnSpc>
            </a:pPr>
            <a:r>
              <a:rPr lang="en-US" sz="1300" b="1"/>
              <a:t>CTTAAG</a:t>
            </a:r>
          </a:p>
        </p:txBody>
      </p:sp>
      <p:sp>
        <p:nvSpPr>
          <p:cNvPr id="18455" name="Text Box 46"/>
          <p:cNvSpPr txBox="1">
            <a:spLocks noChangeArrowheads="1"/>
          </p:cNvSpPr>
          <p:nvPr/>
        </p:nvSpPr>
        <p:spPr bwMode="auto">
          <a:xfrm rot="-578204">
            <a:off x="4086225" y="2112963"/>
            <a:ext cx="815975" cy="160337"/>
          </a:xfrm>
          <a:prstGeom prst="rect">
            <a:avLst/>
          </a:prstGeom>
          <a:noFill/>
          <a:ln w="9525">
            <a:noFill/>
            <a:miter lim="800000"/>
            <a:headEnd/>
            <a:tailEnd/>
          </a:ln>
        </p:spPr>
        <p:txBody>
          <a:bodyPr wrap="none" lIns="0" tIns="0" rIns="0" bIns="0"/>
          <a:lstStyle/>
          <a:p>
            <a:pPr>
              <a:lnSpc>
                <a:spcPct val="90000"/>
              </a:lnSpc>
            </a:pPr>
            <a:r>
              <a:rPr lang="en-US" sz="1300" b="1"/>
              <a:t>CTTAA</a:t>
            </a:r>
          </a:p>
        </p:txBody>
      </p:sp>
      <p:sp>
        <p:nvSpPr>
          <p:cNvPr id="18456" name="Text Box 47"/>
          <p:cNvSpPr txBox="1">
            <a:spLocks noChangeArrowheads="1"/>
          </p:cNvSpPr>
          <p:nvPr/>
        </p:nvSpPr>
        <p:spPr bwMode="auto">
          <a:xfrm rot="-578204">
            <a:off x="4040188" y="2000250"/>
            <a:ext cx="177800" cy="192088"/>
          </a:xfrm>
          <a:prstGeom prst="rect">
            <a:avLst/>
          </a:prstGeom>
          <a:noFill/>
          <a:ln w="9525">
            <a:noFill/>
            <a:miter lim="800000"/>
            <a:headEnd/>
            <a:tailEnd/>
          </a:ln>
        </p:spPr>
        <p:txBody>
          <a:bodyPr wrap="none" lIns="0" tIns="0" rIns="0" bIns="0"/>
          <a:lstStyle/>
          <a:p>
            <a:pPr>
              <a:lnSpc>
                <a:spcPct val="90000"/>
              </a:lnSpc>
            </a:pPr>
            <a:r>
              <a:rPr lang="en-US" sz="1300" b="1"/>
              <a:t>G</a:t>
            </a:r>
          </a:p>
        </p:txBody>
      </p:sp>
      <p:sp>
        <p:nvSpPr>
          <p:cNvPr id="18457" name="Text Box 48"/>
          <p:cNvSpPr txBox="1">
            <a:spLocks noChangeArrowheads="1"/>
          </p:cNvSpPr>
          <p:nvPr/>
        </p:nvSpPr>
        <p:spPr bwMode="auto">
          <a:xfrm rot="285907">
            <a:off x="5053013" y="1976438"/>
            <a:ext cx="606425" cy="176212"/>
          </a:xfrm>
          <a:prstGeom prst="rect">
            <a:avLst/>
          </a:prstGeom>
          <a:noFill/>
          <a:ln w="9525">
            <a:noFill/>
            <a:miter lim="800000"/>
            <a:headEnd/>
            <a:tailEnd/>
          </a:ln>
        </p:spPr>
        <p:txBody>
          <a:bodyPr wrap="none" lIns="0" tIns="0" rIns="0" bIns="0"/>
          <a:lstStyle/>
          <a:p>
            <a:pPr>
              <a:lnSpc>
                <a:spcPct val="90000"/>
              </a:lnSpc>
            </a:pPr>
            <a:r>
              <a:rPr lang="en-US" sz="1300" b="1"/>
              <a:t>AATTC</a:t>
            </a:r>
          </a:p>
        </p:txBody>
      </p:sp>
      <p:sp>
        <p:nvSpPr>
          <p:cNvPr id="18458" name="Text Box 49"/>
          <p:cNvSpPr txBox="1">
            <a:spLocks noChangeArrowheads="1"/>
          </p:cNvSpPr>
          <p:nvPr/>
        </p:nvSpPr>
        <p:spPr bwMode="auto">
          <a:xfrm rot="285907">
            <a:off x="5457825" y="2200275"/>
            <a:ext cx="188913" cy="222250"/>
          </a:xfrm>
          <a:prstGeom prst="rect">
            <a:avLst/>
          </a:prstGeom>
          <a:noFill/>
          <a:ln w="9525">
            <a:noFill/>
            <a:miter lim="800000"/>
            <a:headEnd/>
            <a:tailEnd/>
          </a:ln>
        </p:spPr>
        <p:txBody>
          <a:bodyPr wrap="none" lIns="0" tIns="0" rIns="0" bIns="0"/>
          <a:lstStyle/>
          <a:p>
            <a:pPr>
              <a:lnSpc>
                <a:spcPct val="90000"/>
              </a:lnSpc>
            </a:pPr>
            <a:r>
              <a:rPr lang="en-US" sz="1300" b="1"/>
              <a:t>G</a:t>
            </a:r>
          </a:p>
        </p:txBody>
      </p:sp>
      <p:sp>
        <p:nvSpPr>
          <p:cNvPr id="18459" name="AutoShape 50"/>
          <p:cNvSpPr>
            <a:spLocks/>
          </p:cNvSpPr>
          <p:nvPr/>
        </p:nvSpPr>
        <p:spPr bwMode="auto">
          <a:xfrm rot="-5400000">
            <a:off x="4762500" y="76200"/>
            <a:ext cx="152400" cy="736600"/>
          </a:xfrm>
          <a:prstGeom prst="rightBrace">
            <a:avLst>
              <a:gd name="adj1" fmla="val 40278"/>
              <a:gd name="adj2" fmla="val 50000"/>
            </a:avLst>
          </a:prstGeom>
          <a:noFill/>
          <a:ln w="12700">
            <a:solidFill>
              <a:schemeClr val="tx1"/>
            </a:solidFill>
            <a:round/>
            <a:headEnd/>
            <a:tailEnd/>
          </a:ln>
        </p:spPr>
        <p:txBody>
          <a:bodyPr wrap="none" anchor="ctr"/>
          <a:lstStyle/>
          <a:p>
            <a:endParaRPr lang="en-US">
              <a:latin typeface="Times" pitchFamily="84" charset="0"/>
            </a:endParaRPr>
          </a:p>
        </p:txBody>
      </p:sp>
      <p:sp>
        <p:nvSpPr>
          <p:cNvPr id="18460" name="AutoShape 51"/>
          <p:cNvSpPr>
            <a:spLocks/>
          </p:cNvSpPr>
          <p:nvPr/>
        </p:nvSpPr>
        <p:spPr bwMode="auto">
          <a:xfrm rot="5717102">
            <a:off x="5137944" y="2024857"/>
            <a:ext cx="173037" cy="393700"/>
          </a:xfrm>
          <a:prstGeom prst="rightBrace">
            <a:avLst>
              <a:gd name="adj1" fmla="val 18960"/>
              <a:gd name="adj2" fmla="val 50000"/>
            </a:avLst>
          </a:prstGeom>
          <a:noFill/>
          <a:ln w="12700">
            <a:solidFill>
              <a:schemeClr val="tx1"/>
            </a:solidFill>
            <a:round/>
            <a:headEnd/>
            <a:tailEnd/>
          </a:ln>
        </p:spPr>
        <p:txBody>
          <a:bodyPr wrap="none" anchor="ctr"/>
          <a:lstStyle/>
          <a:p>
            <a:endParaRPr lang="en-US">
              <a:latin typeface="Times" pitchFamily="8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20.3-2</a:t>
            </a:r>
          </a:p>
        </p:txBody>
      </p:sp>
      <p:pic>
        <p:nvPicPr>
          <p:cNvPr id="19459" name="Picture 65" descr="20_03RecombinantDNA_2-U"/>
          <p:cNvPicPr>
            <a:picLocks noChangeAspect="1" noChangeArrowheads="1"/>
          </p:cNvPicPr>
          <p:nvPr/>
        </p:nvPicPr>
        <p:blipFill>
          <a:blip r:embed="rId3"/>
          <a:srcRect/>
          <a:stretch>
            <a:fillRect/>
          </a:stretch>
        </p:blipFill>
        <p:spPr bwMode="auto">
          <a:xfrm>
            <a:off x="1955800" y="136525"/>
            <a:ext cx="5230813" cy="6584950"/>
          </a:xfrm>
          <a:prstGeom prst="rect">
            <a:avLst/>
          </a:prstGeom>
          <a:noFill/>
          <a:ln w="9525">
            <a:noFill/>
            <a:miter lim="800000"/>
            <a:headEnd/>
            <a:tailEnd/>
          </a:ln>
        </p:spPr>
      </p:pic>
      <p:sp>
        <p:nvSpPr>
          <p:cNvPr id="19460" name="Text Box 5"/>
          <p:cNvSpPr txBox="1">
            <a:spLocks noChangeArrowheads="1"/>
          </p:cNvSpPr>
          <p:nvPr/>
        </p:nvSpPr>
        <p:spPr bwMode="auto">
          <a:xfrm>
            <a:off x="3578225" y="5148263"/>
            <a:ext cx="2593975" cy="223837"/>
          </a:xfrm>
          <a:prstGeom prst="rect">
            <a:avLst/>
          </a:prstGeom>
          <a:noFill/>
          <a:ln w="9525">
            <a:noFill/>
            <a:miter lim="800000"/>
            <a:headEnd/>
            <a:tailEnd/>
          </a:ln>
        </p:spPr>
        <p:txBody>
          <a:bodyPr wrap="none" lIns="0" tIns="0" rIns="0" bIns="0"/>
          <a:lstStyle/>
          <a:p>
            <a:pPr>
              <a:lnSpc>
                <a:spcPct val="90000"/>
              </a:lnSpc>
            </a:pPr>
            <a:r>
              <a:rPr lang="en-US" sz="1600" b="1"/>
              <a:t>One possible combination</a:t>
            </a:r>
          </a:p>
        </p:txBody>
      </p:sp>
      <p:sp>
        <p:nvSpPr>
          <p:cNvPr id="19461" name="Text Box 6"/>
          <p:cNvSpPr txBox="1">
            <a:spLocks noChangeArrowheads="1"/>
          </p:cNvSpPr>
          <p:nvPr/>
        </p:nvSpPr>
        <p:spPr bwMode="auto">
          <a:xfrm>
            <a:off x="2270125" y="3319463"/>
            <a:ext cx="2352675" cy="935037"/>
          </a:xfrm>
          <a:prstGeom prst="rect">
            <a:avLst/>
          </a:prstGeom>
          <a:noFill/>
          <a:ln w="9525">
            <a:noFill/>
            <a:miter lim="800000"/>
            <a:headEnd/>
            <a:tailEnd/>
          </a:ln>
        </p:spPr>
        <p:txBody>
          <a:bodyPr wrap="none" lIns="0" tIns="0" rIns="0" bIns="0"/>
          <a:lstStyle/>
          <a:p>
            <a:pPr>
              <a:lnSpc>
                <a:spcPct val="80000"/>
              </a:lnSpc>
            </a:pPr>
            <a:r>
              <a:rPr lang="en-US" sz="1700" b="1"/>
              <a:t>DNA fragment added</a:t>
            </a:r>
            <a:br>
              <a:rPr lang="en-US" sz="1700" b="1"/>
            </a:br>
            <a:r>
              <a:rPr lang="en-US" sz="1700" b="1"/>
              <a:t>from another molecule</a:t>
            </a:r>
            <a:br>
              <a:rPr lang="en-US" sz="1700" b="1"/>
            </a:br>
            <a:r>
              <a:rPr lang="en-US" sz="1700" b="1"/>
              <a:t>cut by same enzyme.</a:t>
            </a:r>
            <a:br>
              <a:rPr lang="en-US" sz="1700" b="1"/>
            </a:br>
            <a:r>
              <a:rPr lang="en-US" sz="1700" b="1"/>
              <a:t>Base pairing occurs.</a:t>
            </a:r>
          </a:p>
        </p:txBody>
      </p:sp>
      <p:sp>
        <p:nvSpPr>
          <p:cNvPr id="19462" name="Text Box 7"/>
          <p:cNvSpPr txBox="1">
            <a:spLocks noChangeArrowheads="1"/>
          </p:cNvSpPr>
          <p:nvPr/>
        </p:nvSpPr>
        <p:spPr bwMode="auto">
          <a:xfrm>
            <a:off x="2270125" y="1211263"/>
            <a:ext cx="2339975" cy="668337"/>
          </a:xfrm>
          <a:prstGeom prst="rect">
            <a:avLst/>
          </a:prstGeom>
          <a:noFill/>
          <a:ln w="9525">
            <a:noFill/>
            <a:miter lim="800000"/>
            <a:headEnd/>
            <a:tailEnd/>
          </a:ln>
        </p:spPr>
        <p:txBody>
          <a:bodyPr wrap="none" lIns="0" tIns="0" rIns="0" bIns="0"/>
          <a:lstStyle/>
          <a:p>
            <a:pPr>
              <a:lnSpc>
                <a:spcPct val="80000"/>
              </a:lnSpc>
            </a:pPr>
            <a:r>
              <a:rPr lang="en-US" sz="1700" b="1"/>
              <a:t>Restriction enzyme</a:t>
            </a:r>
            <a:br>
              <a:rPr lang="en-US" sz="1700" b="1"/>
            </a:br>
            <a:r>
              <a:rPr lang="en-US" sz="1700" b="1"/>
              <a:t>cuts sugar-phosphate</a:t>
            </a:r>
            <a:br>
              <a:rPr lang="en-US" sz="1700" b="1"/>
            </a:br>
            <a:r>
              <a:rPr lang="en-US" sz="1700" b="1"/>
              <a:t>backbones.</a:t>
            </a:r>
          </a:p>
        </p:txBody>
      </p:sp>
      <p:sp>
        <p:nvSpPr>
          <p:cNvPr id="19463" name="Text Box 8"/>
          <p:cNvSpPr txBox="1">
            <a:spLocks noChangeArrowheads="1"/>
          </p:cNvSpPr>
          <p:nvPr/>
        </p:nvSpPr>
        <p:spPr bwMode="auto">
          <a:xfrm>
            <a:off x="4124325" y="157163"/>
            <a:ext cx="1489075" cy="198437"/>
          </a:xfrm>
          <a:prstGeom prst="rect">
            <a:avLst/>
          </a:prstGeom>
          <a:noFill/>
          <a:ln w="9525">
            <a:noFill/>
            <a:miter lim="800000"/>
            <a:headEnd/>
            <a:tailEnd/>
          </a:ln>
        </p:spPr>
        <p:txBody>
          <a:bodyPr wrap="none" lIns="0" tIns="0" rIns="0" bIns="0"/>
          <a:lstStyle/>
          <a:p>
            <a:pPr>
              <a:lnSpc>
                <a:spcPct val="90000"/>
              </a:lnSpc>
            </a:pPr>
            <a:r>
              <a:rPr lang="en-US" sz="1600" b="1"/>
              <a:t>Restriction site</a:t>
            </a:r>
          </a:p>
        </p:txBody>
      </p:sp>
      <p:sp>
        <p:nvSpPr>
          <p:cNvPr id="19464" name="Text Box 9"/>
          <p:cNvSpPr txBox="1">
            <a:spLocks noChangeArrowheads="1"/>
          </p:cNvSpPr>
          <p:nvPr/>
        </p:nvSpPr>
        <p:spPr bwMode="auto">
          <a:xfrm>
            <a:off x="3121025" y="703263"/>
            <a:ext cx="434975" cy="173037"/>
          </a:xfrm>
          <a:prstGeom prst="rect">
            <a:avLst/>
          </a:prstGeom>
          <a:noFill/>
          <a:ln w="9525">
            <a:noFill/>
            <a:miter lim="800000"/>
            <a:headEnd/>
            <a:tailEnd/>
          </a:ln>
        </p:spPr>
        <p:txBody>
          <a:bodyPr wrap="none" lIns="0" tIns="0" rIns="0" bIns="0"/>
          <a:lstStyle/>
          <a:p>
            <a:pPr>
              <a:lnSpc>
                <a:spcPct val="90000"/>
              </a:lnSpc>
            </a:pPr>
            <a:r>
              <a:rPr lang="en-US" sz="1400" b="1"/>
              <a:t>DNA</a:t>
            </a:r>
          </a:p>
        </p:txBody>
      </p:sp>
      <p:sp>
        <p:nvSpPr>
          <p:cNvPr id="19465" name="Text Box 10"/>
          <p:cNvSpPr txBox="1">
            <a:spLocks noChangeArrowheads="1"/>
          </p:cNvSpPr>
          <p:nvPr/>
        </p:nvSpPr>
        <p:spPr bwMode="auto">
          <a:xfrm>
            <a:off x="3756025" y="461963"/>
            <a:ext cx="180975" cy="160337"/>
          </a:xfrm>
          <a:prstGeom prst="rect">
            <a:avLst/>
          </a:prstGeom>
          <a:noFill/>
          <a:ln w="9525">
            <a:noFill/>
            <a:miter lim="800000"/>
            <a:headEnd/>
            <a:tailEnd/>
          </a:ln>
        </p:spPr>
        <p:txBody>
          <a:bodyPr wrap="none" lIns="0" tIns="0" rIns="0" bIns="0"/>
          <a:lstStyle/>
          <a:p>
            <a:pPr>
              <a:lnSpc>
                <a:spcPct val="90000"/>
              </a:lnSpc>
            </a:pPr>
            <a:r>
              <a:rPr lang="en-US" sz="1400" b="1"/>
              <a:t>5</a:t>
            </a:r>
            <a:r>
              <a:rPr lang="en-US" sz="1400" b="1">
                <a:sym typeface="Symbol" pitchFamily="84" charset="2"/>
              </a:rPr>
              <a:t></a:t>
            </a:r>
            <a:endParaRPr lang="en-US" sz="1400" b="1"/>
          </a:p>
        </p:txBody>
      </p:sp>
      <p:sp>
        <p:nvSpPr>
          <p:cNvPr id="19466" name="Text Box 11"/>
          <p:cNvSpPr txBox="1">
            <a:spLocks noChangeArrowheads="1"/>
          </p:cNvSpPr>
          <p:nvPr/>
        </p:nvSpPr>
        <p:spPr bwMode="auto">
          <a:xfrm>
            <a:off x="5813425" y="957263"/>
            <a:ext cx="180975" cy="160337"/>
          </a:xfrm>
          <a:prstGeom prst="rect">
            <a:avLst/>
          </a:prstGeom>
          <a:noFill/>
          <a:ln w="9525">
            <a:noFill/>
            <a:miter lim="800000"/>
            <a:headEnd/>
            <a:tailEnd/>
          </a:ln>
        </p:spPr>
        <p:txBody>
          <a:bodyPr wrap="none" lIns="0" tIns="0" rIns="0" bIns="0"/>
          <a:lstStyle/>
          <a:p>
            <a:pPr>
              <a:lnSpc>
                <a:spcPct val="90000"/>
              </a:lnSpc>
            </a:pPr>
            <a:r>
              <a:rPr lang="en-US" sz="1400" b="1"/>
              <a:t>5</a:t>
            </a:r>
            <a:r>
              <a:rPr lang="en-US" sz="1400" b="1">
                <a:sym typeface="Symbol" pitchFamily="84" charset="2"/>
              </a:rPr>
              <a:t></a:t>
            </a:r>
            <a:endParaRPr lang="en-US" sz="1400" b="1"/>
          </a:p>
        </p:txBody>
      </p:sp>
      <p:sp>
        <p:nvSpPr>
          <p:cNvPr id="19467" name="Text Box 12"/>
          <p:cNvSpPr txBox="1">
            <a:spLocks noChangeArrowheads="1"/>
          </p:cNvSpPr>
          <p:nvPr/>
        </p:nvSpPr>
        <p:spPr bwMode="auto">
          <a:xfrm>
            <a:off x="6181725" y="2405063"/>
            <a:ext cx="180975" cy="160337"/>
          </a:xfrm>
          <a:prstGeom prst="rect">
            <a:avLst/>
          </a:prstGeom>
          <a:noFill/>
          <a:ln w="9525">
            <a:noFill/>
            <a:miter lim="800000"/>
            <a:headEnd/>
            <a:tailEnd/>
          </a:ln>
        </p:spPr>
        <p:txBody>
          <a:bodyPr wrap="none" lIns="0" tIns="0" rIns="0" bIns="0"/>
          <a:lstStyle/>
          <a:p>
            <a:pPr>
              <a:lnSpc>
                <a:spcPct val="90000"/>
              </a:lnSpc>
            </a:pPr>
            <a:r>
              <a:rPr lang="en-US" sz="1400" b="1"/>
              <a:t>5</a:t>
            </a:r>
            <a:r>
              <a:rPr lang="en-US" sz="1400" b="1">
                <a:sym typeface="Symbol" pitchFamily="84" charset="2"/>
              </a:rPr>
              <a:t></a:t>
            </a:r>
            <a:endParaRPr lang="en-US" sz="1400" b="1"/>
          </a:p>
        </p:txBody>
      </p:sp>
      <p:sp>
        <p:nvSpPr>
          <p:cNvPr id="19468" name="Text Box 13"/>
          <p:cNvSpPr txBox="1">
            <a:spLocks noChangeArrowheads="1"/>
          </p:cNvSpPr>
          <p:nvPr/>
        </p:nvSpPr>
        <p:spPr bwMode="auto">
          <a:xfrm>
            <a:off x="3311525" y="1922463"/>
            <a:ext cx="180975" cy="160337"/>
          </a:xfrm>
          <a:prstGeom prst="rect">
            <a:avLst/>
          </a:prstGeom>
          <a:noFill/>
          <a:ln w="9525">
            <a:noFill/>
            <a:miter lim="800000"/>
            <a:headEnd/>
            <a:tailEnd/>
          </a:ln>
        </p:spPr>
        <p:txBody>
          <a:bodyPr wrap="none" lIns="0" tIns="0" rIns="0" bIns="0"/>
          <a:lstStyle/>
          <a:p>
            <a:pPr>
              <a:lnSpc>
                <a:spcPct val="90000"/>
              </a:lnSpc>
            </a:pPr>
            <a:r>
              <a:rPr lang="en-US" sz="1400" b="1"/>
              <a:t>5</a:t>
            </a:r>
            <a:r>
              <a:rPr lang="en-US" sz="1400" b="1">
                <a:sym typeface="Symbol" pitchFamily="84" charset="2"/>
              </a:rPr>
              <a:t></a:t>
            </a:r>
            <a:endParaRPr lang="en-US" sz="1400" b="1"/>
          </a:p>
        </p:txBody>
      </p:sp>
      <p:sp>
        <p:nvSpPr>
          <p:cNvPr id="19469" name="Text Box 14"/>
          <p:cNvSpPr txBox="1">
            <a:spLocks noChangeArrowheads="1"/>
          </p:cNvSpPr>
          <p:nvPr/>
        </p:nvSpPr>
        <p:spPr bwMode="auto">
          <a:xfrm>
            <a:off x="4568825" y="2278063"/>
            <a:ext cx="180975" cy="160337"/>
          </a:xfrm>
          <a:prstGeom prst="rect">
            <a:avLst/>
          </a:prstGeom>
          <a:noFill/>
          <a:ln w="9525">
            <a:noFill/>
            <a:miter lim="800000"/>
            <a:headEnd/>
            <a:tailEnd/>
          </a:ln>
        </p:spPr>
        <p:txBody>
          <a:bodyPr wrap="none" lIns="0" tIns="0" rIns="0" bIns="0"/>
          <a:lstStyle/>
          <a:p>
            <a:pPr>
              <a:lnSpc>
                <a:spcPct val="90000"/>
              </a:lnSpc>
            </a:pPr>
            <a:r>
              <a:rPr lang="en-US" sz="1400" b="1"/>
              <a:t>5</a:t>
            </a:r>
            <a:r>
              <a:rPr lang="en-US" sz="1400" b="1">
                <a:sym typeface="Symbol" pitchFamily="84" charset="2"/>
              </a:rPr>
              <a:t></a:t>
            </a:r>
            <a:endParaRPr lang="en-US" sz="1400" b="1"/>
          </a:p>
        </p:txBody>
      </p:sp>
      <p:sp>
        <p:nvSpPr>
          <p:cNvPr id="19470" name="Text Box 15"/>
          <p:cNvSpPr txBox="1">
            <a:spLocks noChangeArrowheads="1"/>
          </p:cNvSpPr>
          <p:nvPr/>
        </p:nvSpPr>
        <p:spPr bwMode="auto">
          <a:xfrm>
            <a:off x="5026025" y="1782763"/>
            <a:ext cx="180975" cy="160337"/>
          </a:xfrm>
          <a:prstGeom prst="rect">
            <a:avLst/>
          </a:prstGeom>
          <a:noFill/>
          <a:ln w="9525">
            <a:noFill/>
            <a:miter lim="800000"/>
            <a:headEnd/>
            <a:tailEnd/>
          </a:ln>
        </p:spPr>
        <p:txBody>
          <a:bodyPr wrap="none" lIns="0" tIns="0" rIns="0" bIns="0"/>
          <a:lstStyle/>
          <a:p>
            <a:pPr>
              <a:lnSpc>
                <a:spcPct val="90000"/>
              </a:lnSpc>
            </a:pPr>
            <a:r>
              <a:rPr lang="en-US" sz="1400" b="1"/>
              <a:t>5</a:t>
            </a:r>
            <a:r>
              <a:rPr lang="en-US" sz="1400" b="1">
                <a:sym typeface="Symbol" pitchFamily="84" charset="2"/>
              </a:rPr>
              <a:t></a:t>
            </a:r>
            <a:endParaRPr lang="en-US" sz="1400" b="1"/>
          </a:p>
        </p:txBody>
      </p:sp>
      <p:sp>
        <p:nvSpPr>
          <p:cNvPr id="19471" name="Text Box 16"/>
          <p:cNvSpPr txBox="1">
            <a:spLocks noChangeArrowheads="1"/>
          </p:cNvSpPr>
          <p:nvPr/>
        </p:nvSpPr>
        <p:spPr bwMode="auto">
          <a:xfrm>
            <a:off x="5203825" y="2773363"/>
            <a:ext cx="180975" cy="160337"/>
          </a:xfrm>
          <a:prstGeom prst="rect">
            <a:avLst/>
          </a:prstGeom>
          <a:noFill/>
          <a:ln w="9525">
            <a:noFill/>
            <a:miter lim="800000"/>
            <a:headEnd/>
            <a:tailEnd/>
          </a:ln>
        </p:spPr>
        <p:txBody>
          <a:bodyPr wrap="none" lIns="0" tIns="0" rIns="0" bIns="0"/>
          <a:lstStyle/>
          <a:p>
            <a:pPr>
              <a:lnSpc>
                <a:spcPct val="90000"/>
              </a:lnSpc>
            </a:pPr>
            <a:r>
              <a:rPr lang="en-US" sz="1400" b="1"/>
              <a:t>5</a:t>
            </a:r>
            <a:r>
              <a:rPr lang="en-US" sz="1400" b="1">
                <a:sym typeface="Symbol" pitchFamily="84" charset="2"/>
              </a:rPr>
              <a:t></a:t>
            </a:r>
            <a:endParaRPr lang="en-US" sz="1400" b="1"/>
          </a:p>
        </p:txBody>
      </p:sp>
      <p:sp>
        <p:nvSpPr>
          <p:cNvPr id="19472" name="Text Box 17"/>
          <p:cNvSpPr txBox="1">
            <a:spLocks noChangeArrowheads="1"/>
          </p:cNvSpPr>
          <p:nvPr/>
        </p:nvSpPr>
        <p:spPr bwMode="auto">
          <a:xfrm>
            <a:off x="6981825" y="3471863"/>
            <a:ext cx="180975" cy="160337"/>
          </a:xfrm>
          <a:prstGeom prst="rect">
            <a:avLst/>
          </a:prstGeom>
          <a:noFill/>
          <a:ln w="9525">
            <a:noFill/>
            <a:miter lim="800000"/>
            <a:headEnd/>
            <a:tailEnd/>
          </a:ln>
        </p:spPr>
        <p:txBody>
          <a:bodyPr wrap="none" lIns="0" tIns="0" rIns="0" bIns="0"/>
          <a:lstStyle/>
          <a:p>
            <a:pPr>
              <a:lnSpc>
                <a:spcPct val="90000"/>
              </a:lnSpc>
            </a:pPr>
            <a:r>
              <a:rPr lang="en-US" sz="1400" b="1"/>
              <a:t>5</a:t>
            </a:r>
            <a:r>
              <a:rPr lang="en-US" sz="1400" b="1">
                <a:sym typeface="Symbol" pitchFamily="84" charset="2"/>
              </a:rPr>
              <a:t></a:t>
            </a:r>
            <a:endParaRPr lang="en-US" sz="1400" b="1"/>
          </a:p>
        </p:txBody>
      </p:sp>
      <p:sp>
        <p:nvSpPr>
          <p:cNvPr id="19473" name="Text Box 18"/>
          <p:cNvSpPr txBox="1">
            <a:spLocks noChangeArrowheads="1"/>
          </p:cNvSpPr>
          <p:nvPr/>
        </p:nvSpPr>
        <p:spPr bwMode="auto">
          <a:xfrm>
            <a:off x="6702425" y="4945063"/>
            <a:ext cx="180975" cy="160337"/>
          </a:xfrm>
          <a:prstGeom prst="rect">
            <a:avLst/>
          </a:prstGeom>
          <a:noFill/>
          <a:ln w="9525">
            <a:noFill/>
            <a:miter lim="800000"/>
            <a:headEnd/>
            <a:tailEnd/>
          </a:ln>
        </p:spPr>
        <p:txBody>
          <a:bodyPr wrap="none" lIns="0" tIns="0" rIns="0" bIns="0"/>
          <a:lstStyle/>
          <a:p>
            <a:pPr>
              <a:lnSpc>
                <a:spcPct val="90000"/>
              </a:lnSpc>
            </a:pPr>
            <a:r>
              <a:rPr lang="en-US" sz="1400" b="1"/>
              <a:t>5</a:t>
            </a:r>
            <a:r>
              <a:rPr lang="en-US" sz="1400" b="1">
                <a:sym typeface="Symbol" pitchFamily="84" charset="2"/>
              </a:rPr>
              <a:t></a:t>
            </a:r>
            <a:endParaRPr lang="en-US" sz="1400" b="1"/>
          </a:p>
        </p:txBody>
      </p:sp>
      <p:sp>
        <p:nvSpPr>
          <p:cNvPr id="19474" name="Text Box 19"/>
          <p:cNvSpPr txBox="1">
            <a:spLocks noChangeArrowheads="1"/>
          </p:cNvSpPr>
          <p:nvPr/>
        </p:nvSpPr>
        <p:spPr bwMode="auto">
          <a:xfrm>
            <a:off x="5788025" y="4945063"/>
            <a:ext cx="180975" cy="160337"/>
          </a:xfrm>
          <a:prstGeom prst="rect">
            <a:avLst/>
          </a:prstGeom>
          <a:noFill/>
          <a:ln w="9525">
            <a:noFill/>
            <a:miter lim="800000"/>
            <a:headEnd/>
            <a:tailEnd/>
          </a:ln>
        </p:spPr>
        <p:txBody>
          <a:bodyPr wrap="none" lIns="0" tIns="0" rIns="0" bIns="0"/>
          <a:lstStyle/>
          <a:p>
            <a:pPr>
              <a:lnSpc>
                <a:spcPct val="90000"/>
              </a:lnSpc>
            </a:pPr>
            <a:r>
              <a:rPr lang="en-US" sz="1400" b="1"/>
              <a:t>5</a:t>
            </a:r>
            <a:r>
              <a:rPr lang="en-US" sz="1400" b="1">
                <a:sym typeface="Symbol" pitchFamily="84" charset="2"/>
              </a:rPr>
              <a:t></a:t>
            </a:r>
            <a:endParaRPr lang="en-US" sz="1400" b="1"/>
          </a:p>
        </p:txBody>
      </p:sp>
      <p:sp>
        <p:nvSpPr>
          <p:cNvPr id="19475" name="Text Box 20"/>
          <p:cNvSpPr txBox="1">
            <a:spLocks noChangeArrowheads="1"/>
          </p:cNvSpPr>
          <p:nvPr/>
        </p:nvSpPr>
        <p:spPr bwMode="auto">
          <a:xfrm>
            <a:off x="5445125" y="4424363"/>
            <a:ext cx="180975" cy="160337"/>
          </a:xfrm>
          <a:prstGeom prst="rect">
            <a:avLst/>
          </a:prstGeom>
          <a:noFill/>
          <a:ln w="9525">
            <a:noFill/>
            <a:miter lim="800000"/>
            <a:headEnd/>
            <a:tailEnd/>
          </a:ln>
        </p:spPr>
        <p:txBody>
          <a:bodyPr wrap="none" lIns="0" tIns="0" rIns="0" bIns="0"/>
          <a:lstStyle/>
          <a:p>
            <a:pPr>
              <a:lnSpc>
                <a:spcPct val="90000"/>
              </a:lnSpc>
            </a:pPr>
            <a:r>
              <a:rPr lang="en-US" sz="1400" b="1"/>
              <a:t>5</a:t>
            </a:r>
            <a:r>
              <a:rPr lang="en-US" sz="1400" b="1">
                <a:sym typeface="Symbol" pitchFamily="84" charset="2"/>
              </a:rPr>
              <a:t></a:t>
            </a:r>
            <a:endParaRPr lang="en-US" sz="1400" b="1"/>
          </a:p>
        </p:txBody>
      </p:sp>
      <p:sp>
        <p:nvSpPr>
          <p:cNvPr id="19476" name="Text Box 21"/>
          <p:cNvSpPr txBox="1">
            <a:spLocks noChangeArrowheads="1"/>
          </p:cNvSpPr>
          <p:nvPr/>
        </p:nvSpPr>
        <p:spPr bwMode="auto">
          <a:xfrm>
            <a:off x="4403725" y="4945063"/>
            <a:ext cx="180975" cy="160337"/>
          </a:xfrm>
          <a:prstGeom prst="rect">
            <a:avLst/>
          </a:prstGeom>
          <a:noFill/>
          <a:ln w="9525">
            <a:noFill/>
            <a:miter lim="800000"/>
            <a:headEnd/>
            <a:tailEnd/>
          </a:ln>
        </p:spPr>
        <p:txBody>
          <a:bodyPr wrap="none" lIns="0" tIns="0" rIns="0" bIns="0"/>
          <a:lstStyle/>
          <a:p>
            <a:pPr>
              <a:lnSpc>
                <a:spcPct val="90000"/>
              </a:lnSpc>
            </a:pPr>
            <a:r>
              <a:rPr lang="en-US" sz="1400" b="1"/>
              <a:t>5</a:t>
            </a:r>
            <a:r>
              <a:rPr lang="en-US" sz="1400" b="1">
                <a:sym typeface="Symbol" pitchFamily="84" charset="2"/>
              </a:rPr>
              <a:t></a:t>
            </a:r>
            <a:endParaRPr lang="en-US" sz="1400" b="1"/>
          </a:p>
        </p:txBody>
      </p:sp>
      <p:sp>
        <p:nvSpPr>
          <p:cNvPr id="19477" name="Text Box 22"/>
          <p:cNvSpPr txBox="1">
            <a:spLocks noChangeArrowheads="1"/>
          </p:cNvSpPr>
          <p:nvPr/>
        </p:nvSpPr>
        <p:spPr bwMode="auto">
          <a:xfrm>
            <a:off x="4035425" y="4424363"/>
            <a:ext cx="180975" cy="160337"/>
          </a:xfrm>
          <a:prstGeom prst="rect">
            <a:avLst/>
          </a:prstGeom>
          <a:noFill/>
          <a:ln w="9525">
            <a:noFill/>
            <a:miter lim="800000"/>
            <a:headEnd/>
            <a:tailEnd/>
          </a:ln>
        </p:spPr>
        <p:txBody>
          <a:bodyPr wrap="none" lIns="0" tIns="0" rIns="0" bIns="0"/>
          <a:lstStyle/>
          <a:p>
            <a:pPr>
              <a:lnSpc>
                <a:spcPct val="90000"/>
              </a:lnSpc>
            </a:pPr>
            <a:r>
              <a:rPr lang="en-US" sz="1400" b="1"/>
              <a:t>5</a:t>
            </a:r>
            <a:r>
              <a:rPr lang="en-US" sz="1400" b="1">
                <a:sym typeface="Symbol" pitchFamily="84" charset="2"/>
              </a:rPr>
              <a:t></a:t>
            </a:r>
            <a:endParaRPr lang="en-US" sz="1400" b="1"/>
          </a:p>
        </p:txBody>
      </p:sp>
      <p:sp>
        <p:nvSpPr>
          <p:cNvPr id="19478" name="Text Box 23"/>
          <p:cNvSpPr txBox="1">
            <a:spLocks noChangeArrowheads="1"/>
          </p:cNvSpPr>
          <p:nvPr/>
        </p:nvSpPr>
        <p:spPr bwMode="auto">
          <a:xfrm>
            <a:off x="3121025" y="4424363"/>
            <a:ext cx="180975" cy="160337"/>
          </a:xfrm>
          <a:prstGeom prst="rect">
            <a:avLst/>
          </a:prstGeom>
          <a:noFill/>
          <a:ln w="9525">
            <a:noFill/>
            <a:miter lim="800000"/>
            <a:headEnd/>
            <a:tailEnd/>
          </a:ln>
        </p:spPr>
        <p:txBody>
          <a:bodyPr wrap="none" lIns="0" tIns="0" rIns="0" bIns="0"/>
          <a:lstStyle/>
          <a:p>
            <a:pPr>
              <a:lnSpc>
                <a:spcPct val="90000"/>
              </a:lnSpc>
            </a:pPr>
            <a:r>
              <a:rPr lang="en-US" sz="1400" b="1"/>
              <a:t>5</a:t>
            </a:r>
            <a:r>
              <a:rPr lang="en-US" sz="1400" b="1">
                <a:sym typeface="Symbol" pitchFamily="84" charset="2"/>
              </a:rPr>
              <a:t></a:t>
            </a:r>
            <a:endParaRPr lang="en-US" sz="1400" b="1"/>
          </a:p>
        </p:txBody>
      </p:sp>
      <p:sp>
        <p:nvSpPr>
          <p:cNvPr id="19479" name="Text Box 24"/>
          <p:cNvSpPr txBox="1">
            <a:spLocks noChangeArrowheads="1"/>
          </p:cNvSpPr>
          <p:nvPr/>
        </p:nvSpPr>
        <p:spPr bwMode="auto">
          <a:xfrm>
            <a:off x="3768725" y="969963"/>
            <a:ext cx="180975" cy="160337"/>
          </a:xfrm>
          <a:prstGeom prst="rect">
            <a:avLst/>
          </a:prstGeom>
          <a:noFill/>
          <a:ln w="9525">
            <a:noFill/>
            <a:miter lim="800000"/>
            <a:headEnd/>
            <a:tailEnd/>
          </a:ln>
        </p:spPr>
        <p:txBody>
          <a:bodyPr wrap="none" lIns="0" tIns="0" rIns="0" bIns="0"/>
          <a:lstStyle/>
          <a:p>
            <a:pPr>
              <a:lnSpc>
                <a:spcPct val="90000"/>
              </a:lnSpc>
            </a:pPr>
            <a:r>
              <a:rPr lang="en-US" sz="1400" b="1"/>
              <a:t>3</a:t>
            </a:r>
            <a:r>
              <a:rPr lang="en-US" sz="1400" b="1">
                <a:sym typeface="Symbol" pitchFamily="84" charset="2"/>
              </a:rPr>
              <a:t></a:t>
            </a:r>
            <a:endParaRPr lang="en-US" sz="1400" b="1"/>
          </a:p>
        </p:txBody>
      </p:sp>
      <p:sp>
        <p:nvSpPr>
          <p:cNvPr id="19480" name="Text Box 25"/>
          <p:cNvSpPr txBox="1">
            <a:spLocks noChangeArrowheads="1"/>
          </p:cNvSpPr>
          <p:nvPr/>
        </p:nvSpPr>
        <p:spPr bwMode="auto">
          <a:xfrm>
            <a:off x="5813425" y="461963"/>
            <a:ext cx="180975" cy="160337"/>
          </a:xfrm>
          <a:prstGeom prst="rect">
            <a:avLst/>
          </a:prstGeom>
          <a:noFill/>
          <a:ln w="9525">
            <a:noFill/>
            <a:miter lim="800000"/>
            <a:headEnd/>
            <a:tailEnd/>
          </a:ln>
        </p:spPr>
        <p:txBody>
          <a:bodyPr wrap="none" lIns="0" tIns="0" rIns="0" bIns="0"/>
          <a:lstStyle/>
          <a:p>
            <a:pPr>
              <a:lnSpc>
                <a:spcPct val="90000"/>
              </a:lnSpc>
            </a:pPr>
            <a:r>
              <a:rPr lang="en-US" sz="1400" b="1"/>
              <a:t>3</a:t>
            </a:r>
            <a:r>
              <a:rPr lang="en-US" sz="1400" b="1">
                <a:sym typeface="Symbol" pitchFamily="84" charset="2"/>
              </a:rPr>
              <a:t></a:t>
            </a:r>
            <a:endParaRPr lang="en-US" sz="1400" b="1"/>
          </a:p>
        </p:txBody>
      </p:sp>
      <p:sp>
        <p:nvSpPr>
          <p:cNvPr id="19481" name="Text Box 26"/>
          <p:cNvSpPr txBox="1">
            <a:spLocks noChangeArrowheads="1"/>
          </p:cNvSpPr>
          <p:nvPr/>
        </p:nvSpPr>
        <p:spPr bwMode="auto">
          <a:xfrm>
            <a:off x="3362325" y="2430463"/>
            <a:ext cx="180975" cy="160337"/>
          </a:xfrm>
          <a:prstGeom prst="rect">
            <a:avLst/>
          </a:prstGeom>
          <a:noFill/>
          <a:ln w="9525">
            <a:noFill/>
            <a:miter lim="800000"/>
            <a:headEnd/>
            <a:tailEnd/>
          </a:ln>
        </p:spPr>
        <p:txBody>
          <a:bodyPr wrap="none" lIns="0" tIns="0" rIns="0" bIns="0"/>
          <a:lstStyle/>
          <a:p>
            <a:pPr>
              <a:lnSpc>
                <a:spcPct val="90000"/>
              </a:lnSpc>
            </a:pPr>
            <a:r>
              <a:rPr lang="en-US" sz="1400" b="1"/>
              <a:t>3</a:t>
            </a:r>
            <a:r>
              <a:rPr lang="en-US" sz="1400" b="1">
                <a:sym typeface="Symbol" pitchFamily="84" charset="2"/>
              </a:rPr>
              <a:t></a:t>
            </a:r>
            <a:endParaRPr lang="en-US" sz="1400" b="1"/>
          </a:p>
        </p:txBody>
      </p:sp>
      <p:sp>
        <p:nvSpPr>
          <p:cNvPr id="19482" name="Text Box 27"/>
          <p:cNvSpPr txBox="1">
            <a:spLocks noChangeArrowheads="1"/>
          </p:cNvSpPr>
          <p:nvPr/>
        </p:nvSpPr>
        <p:spPr bwMode="auto">
          <a:xfrm>
            <a:off x="4111625" y="1820863"/>
            <a:ext cx="180975" cy="160337"/>
          </a:xfrm>
          <a:prstGeom prst="rect">
            <a:avLst/>
          </a:prstGeom>
          <a:noFill/>
          <a:ln w="9525">
            <a:noFill/>
            <a:miter lim="800000"/>
            <a:headEnd/>
            <a:tailEnd/>
          </a:ln>
        </p:spPr>
        <p:txBody>
          <a:bodyPr wrap="none" lIns="0" tIns="0" rIns="0" bIns="0"/>
          <a:lstStyle/>
          <a:p>
            <a:pPr>
              <a:lnSpc>
                <a:spcPct val="90000"/>
              </a:lnSpc>
            </a:pPr>
            <a:r>
              <a:rPr lang="en-US" sz="1400" b="1"/>
              <a:t>3</a:t>
            </a:r>
            <a:r>
              <a:rPr lang="en-US" sz="1400" b="1">
                <a:sym typeface="Symbol" pitchFamily="84" charset="2"/>
              </a:rPr>
              <a:t></a:t>
            </a:r>
            <a:endParaRPr lang="en-US" sz="1400" b="1"/>
          </a:p>
        </p:txBody>
      </p:sp>
      <p:sp>
        <p:nvSpPr>
          <p:cNvPr id="19483" name="Text Box 28"/>
          <p:cNvSpPr txBox="1">
            <a:spLocks noChangeArrowheads="1"/>
          </p:cNvSpPr>
          <p:nvPr/>
        </p:nvSpPr>
        <p:spPr bwMode="auto">
          <a:xfrm>
            <a:off x="5407025" y="2341563"/>
            <a:ext cx="180975" cy="160337"/>
          </a:xfrm>
          <a:prstGeom prst="rect">
            <a:avLst/>
          </a:prstGeom>
          <a:noFill/>
          <a:ln w="9525">
            <a:noFill/>
            <a:miter lim="800000"/>
            <a:headEnd/>
            <a:tailEnd/>
          </a:ln>
        </p:spPr>
        <p:txBody>
          <a:bodyPr wrap="none" lIns="0" tIns="0" rIns="0" bIns="0"/>
          <a:lstStyle/>
          <a:p>
            <a:pPr>
              <a:lnSpc>
                <a:spcPct val="90000"/>
              </a:lnSpc>
            </a:pPr>
            <a:r>
              <a:rPr lang="en-US" sz="1400" b="1"/>
              <a:t>3</a:t>
            </a:r>
            <a:r>
              <a:rPr lang="en-US" sz="1400" b="1">
                <a:sym typeface="Symbol" pitchFamily="84" charset="2"/>
              </a:rPr>
              <a:t></a:t>
            </a:r>
            <a:endParaRPr lang="en-US" sz="1400" b="1"/>
          </a:p>
        </p:txBody>
      </p:sp>
      <p:sp>
        <p:nvSpPr>
          <p:cNvPr id="19484" name="Text Box 29"/>
          <p:cNvSpPr txBox="1">
            <a:spLocks noChangeArrowheads="1"/>
          </p:cNvSpPr>
          <p:nvPr/>
        </p:nvSpPr>
        <p:spPr bwMode="auto">
          <a:xfrm>
            <a:off x="6270625" y="1909763"/>
            <a:ext cx="180975" cy="160337"/>
          </a:xfrm>
          <a:prstGeom prst="rect">
            <a:avLst/>
          </a:prstGeom>
          <a:noFill/>
          <a:ln w="9525">
            <a:noFill/>
            <a:miter lim="800000"/>
            <a:headEnd/>
            <a:tailEnd/>
          </a:ln>
        </p:spPr>
        <p:txBody>
          <a:bodyPr wrap="none" lIns="0" tIns="0" rIns="0" bIns="0"/>
          <a:lstStyle/>
          <a:p>
            <a:pPr>
              <a:lnSpc>
                <a:spcPct val="90000"/>
              </a:lnSpc>
            </a:pPr>
            <a:r>
              <a:rPr lang="en-US" sz="1400" b="1"/>
              <a:t>3</a:t>
            </a:r>
            <a:r>
              <a:rPr lang="en-US" sz="1400" b="1">
                <a:sym typeface="Symbol" pitchFamily="84" charset="2"/>
              </a:rPr>
              <a:t></a:t>
            </a:r>
            <a:endParaRPr lang="en-US" sz="1400" b="1"/>
          </a:p>
        </p:txBody>
      </p:sp>
      <p:sp>
        <p:nvSpPr>
          <p:cNvPr id="19485" name="Text Box 30"/>
          <p:cNvSpPr txBox="1">
            <a:spLocks noChangeArrowheads="1"/>
          </p:cNvSpPr>
          <p:nvPr/>
        </p:nvSpPr>
        <p:spPr bwMode="auto">
          <a:xfrm>
            <a:off x="6613525" y="2913063"/>
            <a:ext cx="180975" cy="160337"/>
          </a:xfrm>
          <a:prstGeom prst="rect">
            <a:avLst/>
          </a:prstGeom>
          <a:noFill/>
          <a:ln w="9525">
            <a:noFill/>
            <a:miter lim="800000"/>
            <a:headEnd/>
            <a:tailEnd/>
          </a:ln>
        </p:spPr>
        <p:txBody>
          <a:bodyPr wrap="none" lIns="0" tIns="0" rIns="0" bIns="0"/>
          <a:lstStyle/>
          <a:p>
            <a:pPr>
              <a:lnSpc>
                <a:spcPct val="90000"/>
              </a:lnSpc>
            </a:pPr>
            <a:r>
              <a:rPr lang="en-US" sz="1400" b="1"/>
              <a:t>3</a:t>
            </a:r>
            <a:r>
              <a:rPr lang="en-US" sz="1400" b="1">
                <a:sym typeface="Symbol" pitchFamily="84" charset="2"/>
              </a:rPr>
              <a:t></a:t>
            </a:r>
            <a:endParaRPr lang="en-US" sz="1400" b="1"/>
          </a:p>
        </p:txBody>
      </p:sp>
      <p:sp>
        <p:nvSpPr>
          <p:cNvPr id="19486" name="Text Box 31"/>
          <p:cNvSpPr txBox="1">
            <a:spLocks noChangeArrowheads="1"/>
          </p:cNvSpPr>
          <p:nvPr/>
        </p:nvSpPr>
        <p:spPr bwMode="auto">
          <a:xfrm>
            <a:off x="5584825" y="3319463"/>
            <a:ext cx="180975" cy="160337"/>
          </a:xfrm>
          <a:prstGeom prst="rect">
            <a:avLst/>
          </a:prstGeom>
          <a:noFill/>
          <a:ln w="9525">
            <a:noFill/>
            <a:miter lim="800000"/>
            <a:headEnd/>
            <a:tailEnd/>
          </a:ln>
        </p:spPr>
        <p:txBody>
          <a:bodyPr wrap="none" lIns="0" tIns="0" rIns="0" bIns="0"/>
          <a:lstStyle/>
          <a:p>
            <a:pPr>
              <a:lnSpc>
                <a:spcPct val="90000"/>
              </a:lnSpc>
            </a:pPr>
            <a:r>
              <a:rPr lang="en-US" sz="1400" b="1"/>
              <a:t>3</a:t>
            </a:r>
            <a:r>
              <a:rPr lang="en-US" sz="1400" b="1">
                <a:sym typeface="Symbol" pitchFamily="84" charset="2"/>
              </a:rPr>
              <a:t></a:t>
            </a:r>
            <a:endParaRPr lang="en-US" sz="1400" b="1"/>
          </a:p>
        </p:txBody>
      </p:sp>
      <p:sp>
        <p:nvSpPr>
          <p:cNvPr id="19487" name="Text Box 32"/>
          <p:cNvSpPr txBox="1">
            <a:spLocks noChangeArrowheads="1"/>
          </p:cNvSpPr>
          <p:nvPr/>
        </p:nvSpPr>
        <p:spPr bwMode="auto">
          <a:xfrm>
            <a:off x="6702425" y="4424363"/>
            <a:ext cx="180975" cy="160337"/>
          </a:xfrm>
          <a:prstGeom prst="rect">
            <a:avLst/>
          </a:prstGeom>
          <a:noFill/>
          <a:ln w="9525">
            <a:noFill/>
            <a:miter lim="800000"/>
            <a:headEnd/>
            <a:tailEnd/>
          </a:ln>
        </p:spPr>
        <p:txBody>
          <a:bodyPr wrap="none" lIns="0" tIns="0" rIns="0" bIns="0"/>
          <a:lstStyle/>
          <a:p>
            <a:pPr>
              <a:lnSpc>
                <a:spcPct val="90000"/>
              </a:lnSpc>
            </a:pPr>
            <a:r>
              <a:rPr lang="en-US" sz="1400" b="1"/>
              <a:t>3</a:t>
            </a:r>
            <a:r>
              <a:rPr lang="en-US" sz="1400" b="1">
                <a:sym typeface="Symbol" pitchFamily="84" charset="2"/>
              </a:rPr>
              <a:t></a:t>
            </a:r>
            <a:endParaRPr lang="en-US" sz="1400" b="1"/>
          </a:p>
        </p:txBody>
      </p:sp>
      <p:sp>
        <p:nvSpPr>
          <p:cNvPr id="19488" name="Text Box 33"/>
          <p:cNvSpPr txBox="1">
            <a:spLocks noChangeArrowheads="1"/>
          </p:cNvSpPr>
          <p:nvPr/>
        </p:nvSpPr>
        <p:spPr bwMode="auto">
          <a:xfrm>
            <a:off x="5953125" y="4957763"/>
            <a:ext cx="180975" cy="160337"/>
          </a:xfrm>
          <a:prstGeom prst="rect">
            <a:avLst/>
          </a:prstGeom>
          <a:noFill/>
          <a:ln w="9525">
            <a:noFill/>
            <a:miter lim="800000"/>
            <a:headEnd/>
            <a:tailEnd/>
          </a:ln>
        </p:spPr>
        <p:txBody>
          <a:bodyPr wrap="none" lIns="0" tIns="0" rIns="0" bIns="0"/>
          <a:lstStyle/>
          <a:p>
            <a:pPr>
              <a:lnSpc>
                <a:spcPct val="90000"/>
              </a:lnSpc>
            </a:pPr>
            <a:r>
              <a:rPr lang="en-US" sz="1400" b="1"/>
              <a:t>3</a:t>
            </a:r>
            <a:r>
              <a:rPr lang="en-US" sz="1400" b="1">
                <a:sym typeface="Symbol" pitchFamily="84" charset="2"/>
              </a:rPr>
              <a:t></a:t>
            </a:r>
            <a:endParaRPr lang="en-US" sz="1400" b="1"/>
          </a:p>
        </p:txBody>
      </p:sp>
      <p:sp>
        <p:nvSpPr>
          <p:cNvPr id="19489" name="Text Box 34"/>
          <p:cNvSpPr txBox="1">
            <a:spLocks noChangeArrowheads="1"/>
          </p:cNvSpPr>
          <p:nvPr/>
        </p:nvSpPr>
        <p:spPr bwMode="auto">
          <a:xfrm>
            <a:off x="5292725" y="4424363"/>
            <a:ext cx="180975" cy="160337"/>
          </a:xfrm>
          <a:prstGeom prst="rect">
            <a:avLst/>
          </a:prstGeom>
          <a:noFill/>
          <a:ln w="9525">
            <a:noFill/>
            <a:miter lim="800000"/>
            <a:headEnd/>
            <a:tailEnd/>
          </a:ln>
        </p:spPr>
        <p:txBody>
          <a:bodyPr wrap="none" lIns="0" tIns="0" rIns="0" bIns="0"/>
          <a:lstStyle/>
          <a:p>
            <a:pPr>
              <a:lnSpc>
                <a:spcPct val="90000"/>
              </a:lnSpc>
            </a:pPr>
            <a:r>
              <a:rPr lang="en-US" sz="1400" b="1"/>
              <a:t>3</a:t>
            </a:r>
            <a:r>
              <a:rPr lang="en-US" sz="1400" b="1">
                <a:sym typeface="Symbol" pitchFamily="84" charset="2"/>
              </a:rPr>
              <a:t></a:t>
            </a:r>
            <a:endParaRPr lang="en-US" sz="1400" b="1"/>
          </a:p>
        </p:txBody>
      </p:sp>
      <p:sp>
        <p:nvSpPr>
          <p:cNvPr id="19490" name="Text Box 35"/>
          <p:cNvSpPr txBox="1">
            <a:spLocks noChangeArrowheads="1"/>
          </p:cNvSpPr>
          <p:nvPr/>
        </p:nvSpPr>
        <p:spPr bwMode="auto">
          <a:xfrm>
            <a:off x="4543425" y="4945063"/>
            <a:ext cx="180975" cy="160337"/>
          </a:xfrm>
          <a:prstGeom prst="rect">
            <a:avLst/>
          </a:prstGeom>
          <a:noFill/>
          <a:ln w="9525">
            <a:noFill/>
            <a:miter lim="800000"/>
            <a:headEnd/>
            <a:tailEnd/>
          </a:ln>
        </p:spPr>
        <p:txBody>
          <a:bodyPr wrap="none" lIns="0" tIns="0" rIns="0" bIns="0"/>
          <a:lstStyle/>
          <a:p>
            <a:pPr>
              <a:lnSpc>
                <a:spcPct val="90000"/>
              </a:lnSpc>
            </a:pPr>
            <a:r>
              <a:rPr lang="en-US" sz="1400" b="1"/>
              <a:t>3</a:t>
            </a:r>
            <a:r>
              <a:rPr lang="en-US" sz="1400" b="1">
                <a:sym typeface="Symbol" pitchFamily="84" charset="2"/>
              </a:rPr>
              <a:t></a:t>
            </a:r>
            <a:endParaRPr lang="en-US" sz="1400" b="1"/>
          </a:p>
        </p:txBody>
      </p:sp>
      <p:sp>
        <p:nvSpPr>
          <p:cNvPr id="19491" name="Text Box 36"/>
          <p:cNvSpPr txBox="1">
            <a:spLocks noChangeArrowheads="1"/>
          </p:cNvSpPr>
          <p:nvPr/>
        </p:nvSpPr>
        <p:spPr bwMode="auto">
          <a:xfrm>
            <a:off x="3883025" y="4424363"/>
            <a:ext cx="180975" cy="160337"/>
          </a:xfrm>
          <a:prstGeom prst="rect">
            <a:avLst/>
          </a:prstGeom>
          <a:noFill/>
          <a:ln w="9525">
            <a:noFill/>
            <a:miter lim="800000"/>
            <a:headEnd/>
            <a:tailEnd/>
          </a:ln>
        </p:spPr>
        <p:txBody>
          <a:bodyPr wrap="none" lIns="0" tIns="0" rIns="0" bIns="0"/>
          <a:lstStyle/>
          <a:p>
            <a:pPr>
              <a:lnSpc>
                <a:spcPct val="90000"/>
              </a:lnSpc>
            </a:pPr>
            <a:r>
              <a:rPr lang="en-US" sz="1400" b="1"/>
              <a:t>3</a:t>
            </a:r>
            <a:r>
              <a:rPr lang="en-US" sz="1400" b="1">
                <a:sym typeface="Symbol" pitchFamily="84" charset="2"/>
              </a:rPr>
              <a:t></a:t>
            </a:r>
            <a:endParaRPr lang="en-US" sz="1400" b="1"/>
          </a:p>
        </p:txBody>
      </p:sp>
      <p:sp>
        <p:nvSpPr>
          <p:cNvPr id="19492" name="Text Box 37"/>
          <p:cNvSpPr txBox="1">
            <a:spLocks noChangeArrowheads="1"/>
          </p:cNvSpPr>
          <p:nvPr/>
        </p:nvSpPr>
        <p:spPr bwMode="auto">
          <a:xfrm>
            <a:off x="3121025" y="4945063"/>
            <a:ext cx="180975" cy="160337"/>
          </a:xfrm>
          <a:prstGeom prst="rect">
            <a:avLst/>
          </a:prstGeom>
          <a:noFill/>
          <a:ln w="9525">
            <a:noFill/>
            <a:miter lim="800000"/>
            <a:headEnd/>
            <a:tailEnd/>
          </a:ln>
        </p:spPr>
        <p:txBody>
          <a:bodyPr wrap="none" lIns="0" tIns="0" rIns="0" bIns="0"/>
          <a:lstStyle/>
          <a:p>
            <a:pPr>
              <a:lnSpc>
                <a:spcPct val="90000"/>
              </a:lnSpc>
            </a:pPr>
            <a:r>
              <a:rPr lang="en-US" sz="1400" b="1"/>
              <a:t>3</a:t>
            </a:r>
            <a:r>
              <a:rPr lang="en-US" sz="1400" b="1">
                <a:sym typeface="Symbol" pitchFamily="84" charset="2"/>
              </a:rPr>
              <a:t></a:t>
            </a:r>
            <a:endParaRPr lang="en-US" sz="1400" b="1"/>
          </a:p>
        </p:txBody>
      </p:sp>
      <p:grpSp>
        <p:nvGrpSpPr>
          <p:cNvPr id="19493" name="Group 67"/>
          <p:cNvGrpSpPr>
            <a:grpSpLocks/>
          </p:cNvGrpSpPr>
          <p:nvPr/>
        </p:nvGrpSpPr>
        <p:grpSpPr bwMode="auto">
          <a:xfrm>
            <a:off x="1968500" y="3262313"/>
            <a:ext cx="336550" cy="323850"/>
            <a:chOff x="1240" y="2055"/>
            <a:chExt cx="212" cy="204"/>
          </a:xfrm>
        </p:grpSpPr>
        <p:sp>
          <p:nvSpPr>
            <p:cNvPr id="19518" name="Oval 39"/>
            <p:cNvSpPr>
              <a:spLocks noChangeArrowheads="1"/>
            </p:cNvSpPr>
            <p:nvPr/>
          </p:nvSpPr>
          <p:spPr bwMode="auto">
            <a:xfrm>
              <a:off x="1240" y="2056"/>
              <a:ext cx="177" cy="181"/>
            </a:xfrm>
            <a:prstGeom prst="ellipse">
              <a:avLst/>
            </a:prstGeom>
            <a:solidFill>
              <a:srgbClr val="0072CA"/>
            </a:solidFill>
            <a:ln w="25400">
              <a:noFill/>
              <a:round/>
              <a:headEnd/>
              <a:tailEnd/>
            </a:ln>
          </p:spPr>
          <p:txBody>
            <a:bodyPr wrap="none" anchor="ctr"/>
            <a:lstStyle/>
            <a:p>
              <a:endParaRPr lang="en-US">
                <a:latin typeface="Times" pitchFamily="84" charset="0"/>
              </a:endParaRPr>
            </a:p>
          </p:txBody>
        </p:sp>
        <p:sp>
          <p:nvSpPr>
            <p:cNvPr id="19519" name="Text Box 40"/>
            <p:cNvSpPr txBox="1">
              <a:spLocks noChangeArrowheads="1"/>
            </p:cNvSpPr>
            <p:nvPr/>
          </p:nvSpPr>
          <p:spPr bwMode="auto">
            <a:xfrm>
              <a:off x="1290" y="2055"/>
              <a:ext cx="162" cy="204"/>
            </a:xfrm>
            <a:prstGeom prst="rect">
              <a:avLst/>
            </a:prstGeom>
            <a:noFill/>
            <a:ln w="9525">
              <a:noFill/>
              <a:miter lim="800000"/>
              <a:headEnd/>
              <a:tailEnd/>
            </a:ln>
          </p:spPr>
          <p:txBody>
            <a:bodyPr wrap="none" lIns="0" tIns="0" rIns="0" bIns="0"/>
            <a:lstStyle/>
            <a:p>
              <a:r>
                <a:rPr lang="en-US" sz="1800" b="1">
                  <a:solidFill>
                    <a:schemeClr val="bg1"/>
                  </a:solidFill>
                </a:rPr>
                <a:t>2</a:t>
              </a:r>
            </a:p>
          </p:txBody>
        </p:sp>
      </p:grpSp>
      <p:grpSp>
        <p:nvGrpSpPr>
          <p:cNvPr id="19494" name="Group 66"/>
          <p:cNvGrpSpPr>
            <a:grpSpLocks/>
          </p:cNvGrpSpPr>
          <p:nvPr/>
        </p:nvGrpSpPr>
        <p:grpSpPr bwMode="auto">
          <a:xfrm>
            <a:off x="1968500" y="1141413"/>
            <a:ext cx="327025" cy="323850"/>
            <a:chOff x="1240" y="719"/>
            <a:chExt cx="206" cy="204"/>
          </a:xfrm>
        </p:grpSpPr>
        <p:sp>
          <p:nvSpPr>
            <p:cNvPr id="19516" name="Oval 42"/>
            <p:cNvSpPr>
              <a:spLocks noChangeArrowheads="1"/>
            </p:cNvSpPr>
            <p:nvPr/>
          </p:nvSpPr>
          <p:spPr bwMode="auto">
            <a:xfrm>
              <a:off x="1240" y="720"/>
              <a:ext cx="177" cy="181"/>
            </a:xfrm>
            <a:prstGeom prst="ellipse">
              <a:avLst/>
            </a:prstGeom>
            <a:solidFill>
              <a:srgbClr val="0072CA"/>
            </a:solidFill>
            <a:ln w="25400">
              <a:noFill/>
              <a:round/>
              <a:headEnd/>
              <a:tailEnd/>
            </a:ln>
          </p:spPr>
          <p:txBody>
            <a:bodyPr wrap="none" anchor="ctr"/>
            <a:lstStyle/>
            <a:p>
              <a:endParaRPr lang="en-US">
                <a:latin typeface="Times" pitchFamily="84" charset="0"/>
              </a:endParaRPr>
            </a:p>
          </p:txBody>
        </p:sp>
        <p:sp>
          <p:nvSpPr>
            <p:cNvPr id="19517" name="Text Box 43"/>
            <p:cNvSpPr txBox="1">
              <a:spLocks noChangeArrowheads="1"/>
            </p:cNvSpPr>
            <p:nvPr/>
          </p:nvSpPr>
          <p:spPr bwMode="auto">
            <a:xfrm>
              <a:off x="1284" y="719"/>
              <a:ext cx="162" cy="204"/>
            </a:xfrm>
            <a:prstGeom prst="rect">
              <a:avLst/>
            </a:prstGeom>
            <a:noFill/>
            <a:ln w="9525">
              <a:noFill/>
              <a:miter lim="800000"/>
              <a:headEnd/>
              <a:tailEnd/>
            </a:ln>
          </p:spPr>
          <p:txBody>
            <a:bodyPr wrap="none" lIns="0" tIns="0" rIns="0" bIns="0"/>
            <a:lstStyle/>
            <a:p>
              <a:r>
                <a:rPr lang="en-US" sz="1800" b="1">
                  <a:solidFill>
                    <a:schemeClr val="bg1"/>
                  </a:solidFill>
                </a:rPr>
                <a:t>1</a:t>
              </a:r>
            </a:p>
          </p:txBody>
        </p:sp>
      </p:grpSp>
      <p:sp>
        <p:nvSpPr>
          <p:cNvPr id="19495" name="Text Box 44"/>
          <p:cNvSpPr txBox="1">
            <a:spLocks noChangeArrowheads="1"/>
          </p:cNvSpPr>
          <p:nvPr/>
        </p:nvSpPr>
        <p:spPr bwMode="auto">
          <a:xfrm>
            <a:off x="4784725" y="2341563"/>
            <a:ext cx="638175" cy="427037"/>
          </a:xfrm>
          <a:prstGeom prst="rect">
            <a:avLst/>
          </a:prstGeom>
          <a:noFill/>
          <a:ln w="9525">
            <a:noFill/>
            <a:miter lim="800000"/>
            <a:headEnd/>
            <a:tailEnd/>
          </a:ln>
        </p:spPr>
        <p:txBody>
          <a:bodyPr wrap="none" lIns="0" tIns="0" rIns="0" bIns="0"/>
          <a:lstStyle/>
          <a:p>
            <a:pPr>
              <a:lnSpc>
                <a:spcPct val="90000"/>
              </a:lnSpc>
            </a:pPr>
            <a:r>
              <a:rPr lang="en-US" sz="1600" b="1"/>
              <a:t>Sticky </a:t>
            </a:r>
            <a:br>
              <a:rPr lang="en-US" sz="1600" b="1"/>
            </a:br>
            <a:r>
              <a:rPr lang="en-US" sz="1600" b="1"/>
              <a:t>end</a:t>
            </a:r>
          </a:p>
        </p:txBody>
      </p:sp>
      <p:sp>
        <p:nvSpPr>
          <p:cNvPr id="19496" name="Text Box 45"/>
          <p:cNvSpPr txBox="1">
            <a:spLocks noChangeArrowheads="1"/>
          </p:cNvSpPr>
          <p:nvPr/>
        </p:nvSpPr>
        <p:spPr bwMode="auto">
          <a:xfrm>
            <a:off x="4492625" y="627063"/>
            <a:ext cx="815975" cy="160337"/>
          </a:xfrm>
          <a:prstGeom prst="rect">
            <a:avLst/>
          </a:prstGeom>
          <a:noFill/>
          <a:ln w="9525">
            <a:noFill/>
            <a:miter lim="800000"/>
            <a:headEnd/>
            <a:tailEnd/>
          </a:ln>
        </p:spPr>
        <p:txBody>
          <a:bodyPr wrap="none" lIns="0" tIns="0" rIns="0" bIns="0"/>
          <a:lstStyle/>
          <a:p>
            <a:pPr>
              <a:lnSpc>
                <a:spcPct val="90000"/>
              </a:lnSpc>
            </a:pPr>
            <a:r>
              <a:rPr lang="en-US" sz="1300" b="1"/>
              <a:t>GAATTC</a:t>
            </a:r>
          </a:p>
        </p:txBody>
      </p:sp>
      <p:sp>
        <p:nvSpPr>
          <p:cNvPr id="19497" name="Text Box 46"/>
          <p:cNvSpPr txBox="1">
            <a:spLocks noChangeArrowheads="1"/>
          </p:cNvSpPr>
          <p:nvPr/>
        </p:nvSpPr>
        <p:spPr bwMode="auto">
          <a:xfrm>
            <a:off x="4492625" y="792163"/>
            <a:ext cx="815975" cy="160337"/>
          </a:xfrm>
          <a:prstGeom prst="rect">
            <a:avLst/>
          </a:prstGeom>
          <a:noFill/>
          <a:ln w="9525">
            <a:noFill/>
            <a:miter lim="800000"/>
            <a:headEnd/>
            <a:tailEnd/>
          </a:ln>
        </p:spPr>
        <p:txBody>
          <a:bodyPr wrap="none" lIns="0" tIns="0" rIns="0" bIns="0"/>
          <a:lstStyle/>
          <a:p>
            <a:pPr>
              <a:lnSpc>
                <a:spcPct val="90000"/>
              </a:lnSpc>
            </a:pPr>
            <a:r>
              <a:rPr lang="en-US" sz="1300" b="1"/>
              <a:t>CTTAAG</a:t>
            </a:r>
          </a:p>
        </p:txBody>
      </p:sp>
      <p:sp>
        <p:nvSpPr>
          <p:cNvPr id="19498" name="Text Box 47"/>
          <p:cNvSpPr txBox="1">
            <a:spLocks noChangeArrowheads="1"/>
          </p:cNvSpPr>
          <p:nvPr/>
        </p:nvSpPr>
        <p:spPr bwMode="auto">
          <a:xfrm rot="-578204">
            <a:off x="4086225" y="2112963"/>
            <a:ext cx="815975" cy="160337"/>
          </a:xfrm>
          <a:prstGeom prst="rect">
            <a:avLst/>
          </a:prstGeom>
          <a:noFill/>
          <a:ln w="9525">
            <a:noFill/>
            <a:miter lim="800000"/>
            <a:headEnd/>
            <a:tailEnd/>
          </a:ln>
        </p:spPr>
        <p:txBody>
          <a:bodyPr wrap="none" lIns="0" tIns="0" rIns="0" bIns="0"/>
          <a:lstStyle/>
          <a:p>
            <a:pPr>
              <a:lnSpc>
                <a:spcPct val="90000"/>
              </a:lnSpc>
            </a:pPr>
            <a:r>
              <a:rPr lang="en-US" sz="1300" b="1"/>
              <a:t>CTTAA</a:t>
            </a:r>
          </a:p>
        </p:txBody>
      </p:sp>
      <p:sp>
        <p:nvSpPr>
          <p:cNvPr id="19499" name="Text Box 48"/>
          <p:cNvSpPr txBox="1">
            <a:spLocks noChangeArrowheads="1"/>
          </p:cNvSpPr>
          <p:nvPr/>
        </p:nvSpPr>
        <p:spPr bwMode="auto">
          <a:xfrm rot="-578204">
            <a:off x="4040188" y="2000250"/>
            <a:ext cx="177800" cy="192088"/>
          </a:xfrm>
          <a:prstGeom prst="rect">
            <a:avLst/>
          </a:prstGeom>
          <a:noFill/>
          <a:ln w="9525">
            <a:noFill/>
            <a:miter lim="800000"/>
            <a:headEnd/>
            <a:tailEnd/>
          </a:ln>
        </p:spPr>
        <p:txBody>
          <a:bodyPr wrap="none" lIns="0" tIns="0" rIns="0" bIns="0"/>
          <a:lstStyle/>
          <a:p>
            <a:pPr>
              <a:lnSpc>
                <a:spcPct val="90000"/>
              </a:lnSpc>
            </a:pPr>
            <a:r>
              <a:rPr lang="en-US" sz="1300" b="1"/>
              <a:t>G</a:t>
            </a:r>
          </a:p>
        </p:txBody>
      </p:sp>
      <p:sp>
        <p:nvSpPr>
          <p:cNvPr id="19500" name="Text Box 49"/>
          <p:cNvSpPr txBox="1">
            <a:spLocks noChangeArrowheads="1"/>
          </p:cNvSpPr>
          <p:nvPr/>
        </p:nvSpPr>
        <p:spPr bwMode="auto">
          <a:xfrm rot="285907">
            <a:off x="5053013" y="1976438"/>
            <a:ext cx="606425" cy="176212"/>
          </a:xfrm>
          <a:prstGeom prst="rect">
            <a:avLst/>
          </a:prstGeom>
          <a:noFill/>
          <a:ln w="9525">
            <a:noFill/>
            <a:miter lim="800000"/>
            <a:headEnd/>
            <a:tailEnd/>
          </a:ln>
        </p:spPr>
        <p:txBody>
          <a:bodyPr wrap="none" lIns="0" tIns="0" rIns="0" bIns="0"/>
          <a:lstStyle/>
          <a:p>
            <a:pPr>
              <a:lnSpc>
                <a:spcPct val="90000"/>
              </a:lnSpc>
            </a:pPr>
            <a:r>
              <a:rPr lang="en-US" sz="1300" b="1"/>
              <a:t>AATTC</a:t>
            </a:r>
          </a:p>
        </p:txBody>
      </p:sp>
      <p:sp>
        <p:nvSpPr>
          <p:cNvPr id="19501" name="Text Box 50"/>
          <p:cNvSpPr txBox="1">
            <a:spLocks noChangeArrowheads="1"/>
          </p:cNvSpPr>
          <p:nvPr/>
        </p:nvSpPr>
        <p:spPr bwMode="auto">
          <a:xfrm rot="285907">
            <a:off x="5457825" y="2200275"/>
            <a:ext cx="188913" cy="222250"/>
          </a:xfrm>
          <a:prstGeom prst="rect">
            <a:avLst/>
          </a:prstGeom>
          <a:noFill/>
          <a:ln w="9525">
            <a:noFill/>
            <a:miter lim="800000"/>
            <a:headEnd/>
            <a:tailEnd/>
          </a:ln>
        </p:spPr>
        <p:txBody>
          <a:bodyPr wrap="none" lIns="0" tIns="0" rIns="0" bIns="0"/>
          <a:lstStyle/>
          <a:p>
            <a:pPr>
              <a:lnSpc>
                <a:spcPct val="90000"/>
              </a:lnSpc>
            </a:pPr>
            <a:r>
              <a:rPr lang="en-US" sz="1300" b="1"/>
              <a:t>G</a:t>
            </a:r>
          </a:p>
        </p:txBody>
      </p:sp>
      <p:sp>
        <p:nvSpPr>
          <p:cNvPr id="19502" name="Text Box 51"/>
          <p:cNvSpPr txBox="1">
            <a:spLocks noChangeArrowheads="1"/>
          </p:cNvSpPr>
          <p:nvPr/>
        </p:nvSpPr>
        <p:spPr bwMode="auto">
          <a:xfrm rot="285907">
            <a:off x="6499225" y="3101975"/>
            <a:ext cx="188913" cy="222250"/>
          </a:xfrm>
          <a:prstGeom prst="rect">
            <a:avLst/>
          </a:prstGeom>
          <a:noFill/>
          <a:ln w="9525">
            <a:noFill/>
            <a:miter lim="800000"/>
            <a:headEnd/>
            <a:tailEnd/>
          </a:ln>
        </p:spPr>
        <p:txBody>
          <a:bodyPr wrap="none" lIns="0" tIns="0" rIns="0" bIns="0"/>
          <a:lstStyle/>
          <a:p>
            <a:pPr>
              <a:lnSpc>
                <a:spcPct val="90000"/>
              </a:lnSpc>
            </a:pPr>
            <a:r>
              <a:rPr lang="en-US" sz="1300" b="1"/>
              <a:t>G</a:t>
            </a:r>
          </a:p>
        </p:txBody>
      </p:sp>
      <p:sp>
        <p:nvSpPr>
          <p:cNvPr id="19503" name="Text Box 52"/>
          <p:cNvSpPr txBox="1">
            <a:spLocks noChangeArrowheads="1"/>
          </p:cNvSpPr>
          <p:nvPr/>
        </p:nvSpPr>
        <p:spPr bwMode="auto">
          <a:xfrm rot="285907">
            <a:off x="5635625" y="3165475"/>
            <a:ext cx="188913" cy="222250"/>
          </a:xfrm>
          <a:prstGeom prst="rect">
            <a:avLst/>
          </a:prstGeom>
          <a:noFill/>
          <a:ln w="9525">
            <a:noFill/>
            <a:miter lim="800000"/>
            <a:headEnd/>
            <a:tailEnd/>
          </a:ln>
        </p:spPr>
        <p:txBody>
          <a:bodyPr wrap="none" lIns="0" tIns="0" rIns="0" bIns="0"/>
          <a:lstStyle/>
          <a:p>
            <a:pPr>
              <a:lnSpc>
                <a:spcPct val="90000"/>
              </a:lnSpc>
            </a:pPr>
            <a:r>
              <a:rPr lang="en-US" sz="1300" b="1"/>
              <a:t>G</a:t>
            </a:r>
          </a:p>
        </p:txBody>
      </p:sp>
      <p:sp>
        <p:nvSpPr>
          <p:cNvPr id="19504" name="Text Box 53"/>
          <p:cNvSpPr txBox="1">
            <a:spLocks noChangeArrowheads="1"/>
          </p:cNvSpPr>
          <p:nvPr/>
        </p:nvSpPr>
        <p:spPr bwMode="auto">
          <a:xfrm rot="285907">
            <a:off x="5230813" y="2967038"/>
            <a:ext cx="606425" cy="176212"/>
          </a:xfrm>
          <a:prstGeom prst="rect">
            <a:avLst/>
          </a:prstGeom>
          <a:noFill/>
          <a:ln w="9525">
            <a:noFill/>
            <a:miter lim="800000"/>
            <a:headEnd/>
            <a:tailEnd/>
          </a:ln>
        </p:spPr>
        <p:txBody>
          <a:bodyPr wrap="none" lIns="0" tIns="0" rIns="0" bIns="0"/>
          <a:lstStyle/>
          <a:p>
            <a:pPr>
              <a:lnSpc>
                <a:spcPct val="90000"/>
              </a:lnSpc>
            </a:pPr>
            <a:r>
              <a:rPr lang="en-US" sz="1300" b="1"/>
              <a:t>AATTC</a:t>
            </a:r>
          </a:p>
        </p:txBody>
      </p:sp>
      <p:sp>
        <p:nvSpPr>
          <p:cNvPr id="19505" name="Text Box 54"/>
          <p:cNvSpPr txBox="1">
            <a:spLocks noChangeArrowheads="1"/>
          </p:cNvSpPr>
          <p:nvPr/>
        </p:nvSpPr>
        <p:spPr bwMode="auto">
          <a:xfrm rot="285907">
            <a:off x="6500813" y="3271838"/>
            <a:ext cx="606425" cy="176212"/>
          </a:xfrm>
          <a:prstGeom prst="rect">
            <a:avLst/>
          </a:prstGeom>
          <a:noFill/>
          <a:ln w="9525">
            <a:noFill/>
            <a:miter lim="800000"/>
            <a:headEnd/>
            <a:tailEnd/>
          </a:ln>
        </p:spPr>
        <p:txBody>
          <a:bodyPr wrap="none" lIns="0" tIns="0" rIns="0" bIns="0"/>
          <a:lstStyle/>
          <a:p>
            <a:pPr>
              <a:lnSpc>
                <a:spcPct val="90000"/>
              </a:lnSpc>
            </a:pPr>
            <a:r>
              <a:rPr lang="en-US" sz="1300" b="1"/>
              <a:t>CTTAA</a:t>
            </a:r>
          </a:p>
        </p:txBody>
      </p:sp>
      <p:sp>
        <p:nvSpPr>
          <p:cNvPr id="19506" name="Text Box 55"/>
          <p:cNvSpPr txBox="1">
            <a:spLocks noChangeArrowheads="1"/>
          </p:cNvSpPr>
          <p:nvPr/>
        </p:nvSpPr>
        <p:spPr bwMode="auto">
          <a:xfrm>
            <a:off x="3844925" y="4589463"/>
            <a:ext cx="142875" cy="173037"/>
          </a:xfrm>
          <a:prstGeom prst="rect">
            <a:avLst/>
          </a:prstGeom>
          <a:noFill/>
          <a:ln w="9525">
            <a:noFill/>
            <a:miter lim="800000"/>
            <a:headEnd/>
            <a:tailEnd/>
          </a:ln>
        </p:spPr>
        <p:txBody>
          <a:bodyPr wrap="none" lIns="0" tIns="0" rIns="0" bIns="0"/>
          <a:lstStyle/>
          <a:p>
            <a:pPr>
              <a:lnSpc>
                <a:spcPct val="90000"/>
              </a:lnSpc>
            </a:pPr>
            <a:r>
              <a:rPr lang="en-US" sz="1300" b="1"/>
              <a:t>G</a:t>
            </a:r>
          </a:p>
        </p:txBody>
      </p:sp>
      <p:sp>
        <p:nvSpPr>
          <p:cNvPr id="19507" name="Text Box 56"/>
          <p:cNvSpPr txBox="1">
            <a:spLocks noChangeArrowheads="1"/>
          </p:cNvSpPr>
          <p:nvPr/>
        </p:nvSpPr>
        <p:spPr bwMode="auto">
          <a:xfrm>
            <a:off x="4530725" y="4767263"/>
            <a:ext cx="142875" cy="173037"/>
          </a:xfrm>
          <a:prstGeom prst="rect">
            <a:avLst/>
          </a:prstGeom>
          <a:noFill/>
          <a:ln w="9525">
            <a:noFill/>
            <a:miter lim="800000"/>
            <a:headEnd/>
            <a:tailEnd/>
          </a:ln>
        </p:spPr>
        <p:txBody>
          <a:bodyPr wrap="none" lIns="0" tIns="0" rIns="0" bIns="0"/>
          <a:lstStyle/>
          <a:p>
            <a:pPr>
              <a:lnSpc>
                <a:spcPct val="90000"/>
              </a:lnSpc>
            </a:pPr>
            <a:r>
              <a:rPr lang="en-US" sz="1300" b="1"/>
              <a:t>G</a:t>
            </a:r>
          </a:p>
        </p:txBody>
      </p:sp>
      <p:sp>
        <p:nvSpPr>
          <p:cNvPr id="19508" name="Text Box 57"/>
          <p:cNvSpPr txBox="1">
            <a:spLocks noChangeArrowheads="1"/>
          </p:cNvSpPr>
          <p:nvPr/>
        </p:nvSpPr>
        <p:spPr bwMode="auto">
          <a:xfrm>
            <a:off x="5267325" y="4589463"/>
            <a:ext cx="142875" cy="173037"/>
          </a:xfrm>
          <a:prstGeom prst="rect">
            <a:avLst/>
          </a:prstGeom>
          <a:noFill/>
          <a:ln w="9525">
            <a:noFill/>
            <a:miter lim="800000"/>
            <a:headEnd/>
            <a:tailEnd/>
          </a:ln>
        </p:spPr>
        <p:txBody>
          <a:bodyPr wrap="none" lIns="0" tIns="0" rIns="0" bIns="0"/>
          <a:lstStyle/>
          <a:p>
            <a:pPr>
              <a:lnSpc>
                <a:spcPct val="90000"/>
              </a:lnSpc>
            </a:pPr>
            <a:r>
              <a:rPr lang="en-US" sz="1300" b="1"/>
              <a:t>G</a:t>
            </a:r>
          </a:p>
        </p:txBody>
      </p:sp>
      <p:sp>
        <p:nvSpPr>
          <p:cNvPr id="19509" name="Text Box 58"/>
          <p:cNvSpPr txBox="1">
            <a:spLocks noChangeArrowheads="1"/>
          </p:cNvSpPr>
          <p:nvPr/>
        </p:nvSpPr>
        <p:spPr bwMode="auto">
          <a:xfrm>
            <a:off x="5953125" y="4767263"/>
            <a:ext cx="142875" cy="173037"/>
          </a:xfrm>
          <a:prstGeom prst="rect">
            <a:avLst/>
          </a:prstGeom>
          <a:noFill/>
          <a:ln w="9525">
            <a:noFill/>
            <a:miter lim="800000"/>
            <a:headEnd/>
            <a:tailEnd/>
          </a:ln>
        </p:spPr>
        <p:txBody>
          <a:bodyPr wrap="none" lIns="0" tIns="0" rIns="0" bIns="0"/>
          <a:lstStyle/>
          <a:p>
            <a:pPr>
              <a:lnSpc>
                <a:spcPct val="90000"/>
              </a:lnSpc>
            </a:pPr>
            <a:r>
              <a:rPr lang="en-US" sz="1300" b="1"/>
              <a:t>G</a:t>
            </a:r>
          </a:p>
        </p:txBody>
      </p:sp>
      <p:sp>
        <p:nvSpPr>
          <p:cNvPr id="19510" name="Text Box 59"/>
          <p:cNvSpPr txBox="1">
            <a:spLocks noChangeArrowheads="1"/>
          </p:cNvSpPr>
          <p:nvPr/>
        </p:nvSpPr>
        <p:spPr bwMode="auto">
          <a:xfrm>
            <a:off x="5457825" y="4602163"/>
            <a:ext cx="701675" cy="185737"/>
          </a:xfrm>
          <a:prstGeom prst="rect">
            <a:avLst/>
          </a:prstGeom>
          <a:noFill/>
          <a:ln w="9525">
            <a:noFill/>
            <a:miter lim="800000"/>
            <a:headEnd/>
            <a:tailEnd/>
          </a:ln>
        </p:spPr>
        <p:txBody>
          <a:bodyPr wrap="none" lIns="0" tIns="0" rIns="0" bIns="0"/>
          <a:lstStyle/>
          <a:p>
            <a:pPr>
              <a:lnSpc>
                <a:spcPct val="90000"/>
              </a:lnSpc>
            </a:pPr>
            <a:r>
              <a:rPr lang="en-US" sz="1300" b="1"/>
              <a:t>AATT C</a:t>
            </a:r>
          </a:p>
        </p:txBody>
      </p:sp>
      <p:sp>
        <p:nvSpPr>
          <p:cNvPr id="19511" name="Text Box 60"/>
          <p:cNvSpPr txBox="1">
            <a:spLocks noChangeArrowheads="1"/>
          </p:cNvSpPr>
          <p:nvPr/>
        </p:nvSpPr>
        <p:spPr bwMode="auto">
          <a:xfrm>
            <a:off x="4022725" y="4589463"/>
            <a:ext cx="701675" cy="185737"/>
          </a:xfrm>
          <a:prstGeom prst="rect">
            <a:avLst/>
          </a:prstGeom>
          <a:noFill/>
          <a:ln w="9525">
            <a:noFill/>
            <a:miter lim="800000"/>
            <a:headEnd/>
            <a:tailEnd/>
          </a:ln>
        </p:spPr>
        <p:txBody>
          <a:bodyPr wrap="none" lIns="0" tIns="0" rIns="0" bIns="0"/>
          <a:lstStyle/>
          <a:p>
            <a:pPr>
              <a:lnSpc>
                <a:spcPct val="90000"/>
              </a:lnSpc>
            </a:pPr>
            <a:r>
              <a:rPr lang="en-US" sz="1300" b="1"/>
              <a:t>AATT C</a:t>
            </a:r>
          </a:p>
        </p:txBody>
      </p:sp>
      <p:sp>
        <p:nvSpPr>
          <p:cNvPr id="19512" name="Text Box 61"/>
          <p:cNvSpPr txBox="1">
            <a:spLocks noChangeArrowheads="1"/>
          </p:cNvSpPr>
          <p:nvPr/>
        </p:nvSpPr>
        <p:spPr bwMode="auto">
          <a:xfrm>
            <a:off x="3870325" y="4767263"/>
            <a:ext cx="701675" cy="185737"/>
          </a:xfrm>
          <a:prstGeom prst="rect">
            <a:avLst/>
          </a:prstGeom>
          <a:noFill/>
          <a:ln w="9525">
            <a:noFill/>
            <a:miter lim="800000"/>
            <a:headEnd/>
            <a:tailEnd/>
          </a:ln>
        </p:spPr>
        <p:txBody>
          <a:bodyPr wrap="none" lIns="0" tIns="0" rIns="0" bIns="0"/>
          <a:lstStyle/>
          <a:p>
            <a:pPr>
              <a:lnSpc>
                <a:spcPct val="90000"/>
              </a:lnSpc>
            </a:pPr>
            <a:r>
              <a:rPr lang="en-US" sz="1300" b="1"/>
              <a:t>C TTAA</a:t>
            </a:r>
          </a:p>
        </p:txBody>
      </p:sp>
      <p:sp>
        <p:nvSpPr>
          <p:cNvPr id="19513" name="Text Box 62"/>
          <p:cNvSpPr txBox="1">
            <a:spLocks noChangeArrowheads="1"/>
          </p:cNvSpPr>
          <p:nvPr/>
        </p:nvSpPr>
        <p:spPr bwMode="auto">
          <a:xfrm>
            <a:off x="5280025" y="4779963"/>
            <a:ext cx="701675" cy="185737"/>
          </a:xfrm>
          <a:prstGeom prst="rect">
            <a:avLst/>
          </a:prstGeom>
          <a:noFill/>
          <a:ln w="9525">
            <a:noFill/>
            <a:miter lim="800000"/>
            <a:headEnd/>
            <a:tailEnd/>
          </a:ln>
        </p:spPr>
        <p:txBody>
          <a:bodyPr wrap="none" lIns="0" tIns="0" rIns="0" bIns="0"/>
          <a:lstStyle/>
          <a:p>
            <a:pPr>
              <a:lnSpc>
                <a:spcPct val="90000"/>
              </a:lnSpc>
            </a:pPr>
            <a:r>
              <a:rPr lang="en-US" sz="1300" b="1"/>
              <a:t>C TTAA</a:t>
            </a:r>
          </a:p>
        </p:txBody>
      </p:sp>
      <p:sp>
        <p:nvSpPr>
          <p:cNvPr id="19514" name="AutoShape 63"/>
          <p:cNvSpPr>
            <a:spLocks/>
          </p:cNvSpPr>
          <p:nvPr/>
        </p:nvSpPr>
        <p:spPr bwMode="auto">
          <a:xfrm rot="-5400000">
            <a:off x="4762500" y="76200"/>
            <a:ext cx="152400" cy="736600"/>
          </a:xfrm>
          <a:prstGeom prst="rightBrace">
            <a:avLst>
              <a:gd name="adj1" fmla="val 40278"/>
              <a:gd name="adj2" fmla="val 50000"/>
            </a:avLst>
          </a:prstGeom>
          <a:noFill/>
          <a:ln w="12700">
            <a:solidFill>
              <a:schemeClr val="tx1"/>
            </a:solidFill>
            <a:round/>
            <a:headEnd/>
            <a:tailEnd/>
          </a:ln>
        </p:spPr>
        <p:txBody>
          <a:bodyPr wrap="none" anchor="ctr"/>
          <a:lstStyle/>
          <a:p>
            <a:endParaRPr lang="en-US">
              <a:latin typeface="Times" pitchFamily="84" charset="0"/>
            </a:endParaRPr>
          </a:p>
        </p:txBody>
      </p:sp>
      <p:sp>
        <p:nvSpPr>
          <p:cNvPr id="19515" name="AutoShape 64"/>
          <p:cNvSpPr>
            <a:spLocks/>
          </p:cNvSpPr>
          <p:nvPr/>
        </p:nvSpPr>
        <p:spPr bwMode="auto">
          <a:xfrm rot="5717102">
            <a:off x="5137944" y="2024857"/>
            <a:ext cx="173037" cy="393700"/>
          </a:xfrm>
          <a:prstGeom prst="rightBrace">
            <a:avLst>
              <a:gd name="adj1" fmla="val 18960"/>
              <a:gd name="adj2" fmla="val 50000"/>
            </a:avLst>
          </a:prstGeom>
          <a:noFill/>
          <a:ln w="12700">
            <a:solidFill>
              <a:schemeClr val="tx1"/>
            </a:solidFill>
            <a:round/>
            <a:headEnd/>
            <a:tailEnd/>
          </a:ln>
        </p:spPr>
        <p:txBody>
          <a:bodyPr wrap="none" anchor="ctr"/>
          <a:lstStyle/>
          <a:p>
            <a:endParaRPr lang="en-US">
              <a:latin typeface="Times" pitchFamily="8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20.3-3</a:t>
            </a:r>
          </a:p>
        </p:txBody>
      </p:sp>
      <p:pic>
        <p:nvPicPr>
          <p:cNvPr id="20483" name="Picture 73" descr="20_03RecombinantDNA_3-U"/>
          <p:cNvPicPr>
            <a:picLocks noChangeAspect="1" noChangeArrowheads="1"/>
          </p:cNvPicPr>
          <p:nvPr/>
        </p:nvPicPr>
        <p:blipFill>
          <a:blip r:embed="rId3"/>
          <a:srcRect/>
          <a:stretch>
            <a:fillRect/>
          </a:stretch>
        </p:blipFill>
        <p:spPr bwMode="auto">
          <a:xfrm>
            <a:off x="1955800" y="136525"/>
            <a:ext cx="5230813" cy="6584950"/>
          </a:xfrm>
          <a:prstGeom prst="rect">
            <a:avLst/>
          </a:prstGeom>
          <a:noFill/>
          <a:ln w="9525">
            <a:noFill/>
            <a:miter lim="800000"/>
            <a:headEnd/>
            <a:tailEnd/>
          </a:ln>
        </p:spPr>
      </p:pic>
      <p:sp>
        <p:nvSpPr>
          <p:cNvPr id="20484" name="Text Box 3"/>
          <p:cNvSpPr txBox="1">
            <a:spLocks noChangeArrowheads="1"/>
          </p:cNvSpPr>
          <p:nvPr/>
        </p:nvSpPr>
        <p:spPr bwMode="auto">
          <a:xfrm>
            <a:off x="3616325" y="6354763"/>
            <a:ext cx="2822575" cy="287337"/>
          </a:xfrm>
          <a:prstGeom prst="rect">
            <a:avLst/>
          </a:prstGeom>
          <a:noFill/>
          <a:ln w="9525">
            <a:noFill/>
            <a:miter lim="800000"/>
            <a:headEnd/>
            <a:tailEnd/>
          </a:ln>
        </p:spPr>
        <p:txBody>
          <a:bodyPr wrap="none" lIns="0" tIns="0" rIns="0" bIns="0"/>
          <a:lstStyle/>
          <a:p>
            <a:pPr>
              <a:lnSpc>
                <a:spcPct val="90000"/>
              </a:lnSpc>
            </a:pPr>
            <a:r>
              <a:rPr lang="en-US" sz="1600" b="1"/>
              <a:t>Recombinant DNA molecule</a:t>
            </a:r>
          </a:p>
        </p:txBody>
      </p:sp>
      <p:sp>
        <p:nvSpPr>
          <p:cNvPr id="20485" name="Text Box 5"/>
          <p:cNvSpPr txBox="1">
            <a:spLocks noChangeArrowheads="1"/>
          </p:cNvSpPr>
          <p:nvPr/>
        </p:nvSpPr>
        <p:spPr bwMode="auto">
          <a:xfrm>
            <a:off x="3578225" y="5148263"/>
            <a:ext cx="2593975" cy="223837"/>
          </a:xfrm>
          <a:prstGeom prst="rect">
            <a:avLst/>
          </a:prstGeom>
          <a:noFill/>
          <a:ln w="9525">
            <a:noFill/>
            <a:miter lim="800000"/>
            <a:headEnd/>
            <a:tailEnd/>
          </a:ln>
        </p:spPr>
        <p:txBody>
          <a:bodyPr wrap="none" lIns="0" tIns="0" rIns="0" bIns="0"/>
          <a:lstStyle/>
          <a:p>
            <a:pPr>
              <a:lnSpc>
                <a:spcPct val="90000"/>
              </a:lnSpc>
            </a:pPr>
            <a:r>
              <a:rPr lang="en-US" sz="1600" b="1"/>
              <a:t>One possible combination</a:t>
            </a:r>
          </a:p>
        </p:txBody>
      </p:sp>
      <p:sp>
        <p:nvSpPr>
          <p:cNvPr id="20486" name="Text Box 6"/>
          <p:cNvSpPr txBox="1">
            <a:spLocks noChangeArrowheads="1"/>
          </p:cNvSpPr>
          <p:nvPr/>
        </p:nvSpPr>
        <p:spPr bwMode="auto">
          <a:xfrm>
            <a:off x="2270125" y="5287963"/>
            <a:ext cx="1336675" cy="465137"/>
          </a:xfrm>
          <a:prstGeom prst="rect">
            <a:avLst/>
          </a:prstGeom>
          <a:noFill/>
          <a:ln w="9525">
            <a:noFill/>
            <a:miter lim="800000"/>
            <a:headEnd/>
            <a:tailEnd/>
          </a:ln>
        </p:spPr>
        <p:txBody>
          <a:bodyPr wrap="none" lIns="0" tIns="0" rIns="0" bIns="0"/>
          <a:lstStyle/>
          <a:p>
            <a:pPr>
              <a:lnSpc>
                <a:spcPct val="80000"/>
              </a:lnSpc>
            </a:pPr>
            <a:r>
              <a:rPr lang="en-US" sz="1700" b="1"/>
              <a:t>DNA ligase</a:t>
            </a:r>
            <a:br>
              <a:rPr lang="en-US" sz="1700" b="1"/>
            </a:br>
            <a:r>
              <a:rPr lang="en-US" sz="1700" b="1"/>
              <a:t>seals strands</a:t>
            </a:r>
          </a:p>
        </p:txBody>
      </p:sp>
      <p:sp>
        <p:nvSpPr>
          <p:cNvPr id="20487" name="Text Box 7"/>
          <p:cNvSpPr txBox="1">
            <a:spLocks noChangeArrowheads="1"/>
          </p:cNvSpPr>
          <p:nvPr/>
        </p:nvSpPr>
        <p:spPr bwMode="auto">
          <a:xfrm>
            <a:off x="2270125" y="3319463"/>
            <a:ext cx="2352675" cy="935037"/>
          </a:xfrm>
          <a:prstGeom prst="rect">
            <a:avLst/>
          </a:prstGeom>
          <a:noFill/>
          <a:ln w="9525">
            <a:noFill/>
            <a:miter lim="800000"/>
            <a:headEnd/>
            <a:tailEnd/>
          </a:ln>
        </p:spPr>
        <p:txBody>
          <a:bodyPr wrap="none" lIns="0" tIns="0" rIns="0" bIns="0"/>
          <a:lstStyle/>
          <a:p>
            <a:pPr>
              <a:lnSpc>
                <a:spcPct val="80000"/>
              </a:lnSpc>
            </a:pPr>
            <a:r>
              <a:rPr lang="en-US" sz="1700" b="1"/>
              <a:t>DNA fragment added</a:t>
            </a:r>
            <a:br>
              <a:rPr lang="en-US" sz="1700" b="1"/>
            </a:br>
            <a:r>
              <a:rPr lang="en-US" sz="1700" b="1"/>
              <a:t>from another molecule</a:t>
            </a:r>
            <a:br>
              <a:rPr lang="en-US" sz="1700" b="1"/>
            </a:br>
            <a:r>
              <a:rPr lang="en-US" sz="1700" b="1"/>
              <a:t>cut by same enzyme.</a:t>
            </a:r>
            <a:br>
              <a:rPr lang="en-US" sz="1700" b="1"/>
            </a:br>
            <a:r>
              <a:rPr lang="en-US" sz="1700" b="1"/>
              <a:t>Base pairing occurs.</a:t>
            </a:r>
          </a:p>
        </p:txBody>
      </p:sp>
      <p:sp>
        <p:nvSpPr>
          <p:cNvPr id="20488" name="Text Box 8"/>
          <p:cNvSpPr txBox="1">
            <a:spLocks noChangeArrowheads="1"/>
          </p:cNvSpPr>
          <p:nvPr/>
        </p:nvSpPr>
        <p:spPr bwMode="auto">
          <a:xfrm>
            <a:off x="2270125" y="1211263"/>
            <a:ext cx="2339975" cy="668337"/>
          </a:xfrm>
          <a:prstGeom prst="rect">
            <a:avLst/>
          </a:prstGeom>
          <a:noFill/>
          <a:ln w="9525">
            <a:noFill/>
            <a:miter lim="800000"/>
            <a:headEnd/>
            <a:tailEnd/>
          </a:ln>
        </p:spPr>
        <p:txBody>
          <a:bodyPr wrap="none" lIns="0" tIns="0" rIns="0" bIns="0"/>
          <a:lstStyle/>
          <a:p>
            <a:pPr>
              <a:lnSpc>
                <a:spcPct val="80000"/>
              </a:lnSpc>
            </a:pPr>
            <a:r>
              <a:rPr lang="en-US" sz="1700" b="1"/>
              <a:t>Restriction enzyme</a:t>
            </a:r>
            <a:br>
              <a:rPr lang="en-US" sz="1700" b="1"/>
            </a:br>
            <a:r>
              <a:rPr lang="en-US" sz="1700" b="1"/>
              <a:t>cuts sugar-phosphate</a:t>
            </a:r>
            <a:br>
              <a:rPr lang="en-US" sz="1700" b="1"/>
            </a:br>
            <a:r>
              <a:rPr lang="en-US" sz="1700" b="1"/>
              <a:t>backbones.</a:t>
            </a:r>
          </a:p>
        </p:txBody>
      </p:sp>
      <p:sp>
        <p:nvSpPr>
          <p:cNvPr id="20489" name="Text Box 9"/>
          <p:cNvSpPr txBox="1">
            <a:spLocks noChangeArrowheads="1"/>
          </p:cNvSpPr>
          <p:nvPr/>
        </p:nvSpPr>
        <p:spPr bwMode="auto">
          <a:xfrm>
            <a:off x="4124325" y="157163"/>
            <a:ext cx="1489075" cy="198437"/>
          </a:xfrm>
          <a:prstGeom prst="rect">
            <a:avLst/>
          </a:prstGeom>
          <a:noFill/>
          <a:ln w="9525">
            <a:noFill/>
            <a:miter lim="800000"/>
            <a:headEnd/>
            <a:tailEnd/>
          </a:ln>
        </p:spPr>
        <p:txBody>
          <a:bodyPr wrap="none" lIns="0" tIns="0" rIns="0" bIns="0"/>
          <a:lstStyle/>
          <a:p>
            <a:pPr>
              <a:lnSpc>
                <a:spcPct val="90000"/>
              </a:lnSpc>
            </a:pPr>
            <a:r>
              <a:rPr lang="en-US" sz="1600" b="1"/>
              <a:t>Restriction site</a:t>
            </a:r>
          </a:p>
        </p:txBody>
      </p:sp>
      <p:sp>
        <p:nvSpPr>
          <p:cNvPr id="20490" name="Text Box 10"/>
          <p:cNvSpPr txBox="1">
            <a:spLocks noChangeArrowheads="1"/>
          </p:cNvSpPr>
          <p:nvPr/>
        </p:nvSpPr>
        <p:spPr bwMode="auto">
          <a:xfrm>
            <a:off x="3121025" y="703263"/>
            <a:ext cx="434975" cy="173037"/>
          </a:xfrm>
          <a:prstGeom prst="rect">
            <a:avLst/>
          </a:prstGeom>
          <a:noFill/>
          <a:ln w="9525">
            <a:noFill/>
            <a:miter lim="800000"/>
            <a:headEnd/>
            <a:tailEnd/>
          </a:ln>
        </p:spPr>
        <p:txBody>
          <a:bodyPr wrap="none" lIns="0" tIns="0" rIns="0" bIns="0"/>
          <a:lstStyle/>
          <a:p>
            <a:pPr>
              <a:lnSpc>
                <a:spcPct val="90000"/>
              </a:lnSpc>
            </a:pPr>
            <a:r>
              <a:rPr lang="en-US" sz="1400" b="1"/>
              <a:t>DNA</a:t>
            </a:r>
          </a:p>
        </p:txBody>
      </p:sp>
      <p:sp>
        <p:nvSpPr>
          <p:cNvPr id="20491" name="Text Box 11"/>
          <p:cNvSpPr txBox="1">
            <a:spLocks noChangeArrowheads="1"/>
          </p:cNvSpPr>
          <p:nvPr/>
        </p:nvSpPr>
        <p:spPr bwMode="auto">
          <a:xfrm>
            <a:off x="3756025" y="461963"/>
            <a:ext cx="180975" cy="160337"/>
          </a:xfrm>
          <a:prstGeom prst="rect">
            <a:avLst/>
          </a:prstGeom>
          <a:noFill/>
          <a:ln w="9525">
            <a:noFill/>
            <a:miter lim="800000"/>
            <a:headEnd/>
            <a:tailEnd/>
          </a:ln>
        </p:spPr>
        <p:txBody>
          <a:bodyPr wrap="none" lIns="0" tIns="0" rIns="0" bIns="0"/>
          <a:lstStyle/>
          <a:p>
            <a:pPr>
              <a:lnSpc>
                <a:spcPct val="90000"/>
              </a:lnSpc>
            </a:pPr>
            <a:r>
              <a:rPr lang="en-US" sz="1400" b="1"/>
              <a:t>5</a:t>
            </a:r>
            <a:r>
              <a:rPr lang="en-US" sz="1400" b="1">
                <a:sym typeface="Symbol" pitchFamily="84" charset="2"/>
              </a:rPr>
              <a:t></a:t>
            </a:r>
            <a:endParaRPr lang="en-US" sz="1400" b="1"/>
          </a:p>
        </p:txBody>
      </p:sp>
      <p:sp>
        <p:nvSpPr>
          <p:cNvPr id="20492" name="Text Box 12"/>
          <p:cNvSpPr txBox="1">
            <a:spLocks noChangeArrowheads="1"/>
          </p:cNvSpPr>
          <p:nvPr/>
        </p:nvSpPr>
        <p:spPr bwMode="auto">
          <a:xfrm>
            <a:off x="5813425" y="957263"/>
            <a:ext cx="180975" cy="160337"/>
          </a:xfrm>
          <a:prstGeom prst="rect">
            <a:avLst/>
          </a:prstGeom>
          <a:noFill/>
          <a:ln w="9525">
            <a:noFill/>
            <a:miter lim="800000"/>
            <a:headEnd/>
            <a:tailEnd/>
          </a:ln>
        </p:spPr>
        <p:txBody>
          <a:bodyPr wrap="none" lIns="0" tIns="0" rIns="0" bIns="0"/>
          <a:lstStyle/>
          <a:p>
            <a:pPr>
              <a:lnSpc>
                <a:spcPct val="90000"/>
              </a:lnSpc>
            </a:pPr>
            <a:r>
              <a:rPr lang="en-US" sz="1400" b="1"/>
              <a:t>5</a:t>
            </a:r>
            <a:r>
              <a:rPr lang="en-US" sz="1400" b="1">
                <a:sym typeface="Symbol" pitchFamily="84" charset="2"/>
              </a:rPr>
              <a:t></a:t>
            </a:r>
            <a:endParaRPr lang="en-US" sz="1400" b="1"/>
          </a:p>
        </p:txBody>
      </p:sp>
      <p:sp>
        <p:nvSpPr>
          <p:cNvPr id="20493" name="Text Box 13"/>
          <p:cNvSpPr txBox="1">
            <a:spLocks noChangeArrowheads="1"/>
          </p:cNvSpPr>
          <p:nvPr/>
        </p:nvSpPr>
        <p:spPr bwMode="auto">
          <a:xfrm>
            <a:off x="6181725" y="2405063"/>
            <a:ext cx="180975" cy="160337"/>
          </a:xfrm>
          <a:prstGeom prst="rect">
            <a:avLst/>
          </a:prstGeom>
          <a:noFill/>
          <a:ln w="9525">
            <a:noFill/>
            <a:miter lim="800000"/>
            <a:headEnd/>
            <a:tailEnd/>
          </a:ln>
        </p:spPr>
        <p:txBody>
          <a:bodyPr wrap="none" lIns="0" tIns="0" rIns="0" bIns="0"/>
          <a:lstStyle/>
          <a:p>
            <a:pPr>
              <a:lnSpc>
                <a:spcPct val="90000"/>
              </a:lnSpc>
            </a:pPr>
            <a:r>
              <a:rPr lang="en-US" sz="1400" b="1"/>
              <a:t>5</a:t>
            </a:r>
            <a:r>
              <a:rPr lang="en-US" sz="1400" b="1">
                <a:sym typeface="Symbol" pitchFamily="84" charset="2"/>
              </a:rPr>
              <a:t></a:t>
            </a:r>
            <a:endParaRPr lang="en-US" sz="1400" b="1"/>
          </a:p>
        </p:txBody>
      </p:sp>
      <p:sp>
        <p:nvSpPr>
          <p:cNvPr id="20494" name="Text Box 14"/>
          <p:cNvSpPr txBox="1">
            <a:spLocks noChangeArrowheads="1"/>
          </p:cNvSpPr>
          <p:nvPr/>
        </p:nvSpPr>
        <p:spPr bwMode="auto">
          <a:xfrm>
            <a:off x="3311525" y="1922463"/>
            <a:ext cx="180975" cy="160337"/>
          </a:xfrm>
          <a:prstGeom prst="rect">
            <a:avLst/>
          </a:prstGeom>
          <a:noFill/>
          <a:ln w="9525">
            <a:noFill/>
            <a:miter lim="800000"/>
            <a:headEnd/>
            <a:tailEnd/>
          </a:ln>
        </p:spPr>
        <p:txBody>
          <a:bodyPr wrap="none" lIns="0" tIns="0" rIns="0" bIns="0"/>
          <a:lstStyle/>
          <a:p>
            <a:pPr>
              <a:lnSpc>
                <a:spcPct val="90000"/>
              </a:lnSpc>
            </a:pPr>
            <a:r>
              <a:rPr lang="en-US" sz="1400" b="1"/>
              <a:t>5</a:t>
            </a:r>
            <a:r>
              <a:rPr lang="en-US" sz="1400" b="1">
                <a:sym typeface="Symbol" pitchFamily="84" charset="2"/>
              </a:rPr>
              <a:t></a:t>
            </a:r>
            <a:endParaRPr lang="en-US" sz="1400" b="1"/>
          </a:p>
        </p:txBody>
      </p:sp>
      <p:sp>
        <p:nvSpPr>
          <p:cNvPr id="20495" name="Text Box 15"/>
          <p:cNvSpPr txBox="1">
            <a:spLocks noChangeArrowheads="1"/>
          </p:cNvSpPr>
          <p:nvPr/>
        </p:nvSpPr>
        <p:spPr bwMode="auto">
          <a:xfrm>
            <a:off x="4568825" y="2278063"/>
            <a:ext cx="180975" cy="160337"/>
          </a:xfrm>
          <a:prstGeom prst="rect">
            <a:avLst/>
          </a:prstGeom>
          <a:noFill/>
          <a:ln w="9525">
            <a:noFill/>
            <a:miter lim="800000"/>
            <a:headEnd/>
            <a:tailEnd/>
          </a:ln>
        </p:spPr>
        <p:txBody>
          <a:bodyPr wrap="none" lIns="0" tIns="0" rIns="0" bIns="0"/>
          <a:lstStyle/>
          <a:p>
            <a:pPr>
              <a:lnSpc>
                <a:spcPct val="90000"/>
              </a:lnSpc>
            </a:pPr>
            <a:r>
              <a:rPr lang="en-US" sz="1400" b="1"/>
              <a:t>5</a:t>
            </a:r>
            <a:r>
              <a:rPr lang="en-US" sz="1400" b="1">
                <a:sym typeface="Symbol" pitchFamily="84" charset="2"/>
              </a:rPr>
              <a:t></a:t>
            </a:r>
            <a:endParaRPr lang="en-US" sz="1400" b="1"/>
          </a:p>
        </p:txBody>
      </p:sp>
      <p:sp>
        <p:nvSpPr>
          <p:cNvPr id="20496" name="Text Box 16"/>
          <p:cNvSpPr txBox="1">
            <a:spLocks noChangeArrowheads="1"/>
          </p:cNvSpPr>
          <p:nvPr/>
        </p:nvSpPr>
        <p:spPr bwMode="auto">
          <a:xfrm>
            <a:off x="5026025" y="1782763"/>
            <a:ext cx="180975" cy="160337"/>
          </a:xfrm>
          <a:prstGeom prst="rect">
            <a:avLst/>
          </a:prstGeom>
          <a:noFill/>
          <a:ln w="9525">
            <a:noFill/>
            <a:miter lim="800000"/>
            <a:headEnd/>
            <a:tailEnd/>
          </a:ln>
        </p:spPr>
        <p:txBody>
          <a:bodyPr wrap="none" lIns="0" tIns="0" rIns="0" bIns="0"/>
          <a:lstStyle/>
          <a:p>
            <a:pPr>
              <a:lnSpc>
                <a:spcPct val="90000"/>
              </a:lnSpc>
            </a:pPr>
            <a:r>
              <a:rPr lang="en-US" sz="1400" b="1"/>
              <a:t>5</a:t>
            </a:r>
            <a:r>
              <a:rPr lang="en-US" sz="1400" b="1">
                <a:sym typeface="Symbol" pitchFamily="84" charset="2"/>
              </a:rPr>
              <a:t></a:t>
            </a:r>
            <a:endParaRPr lang="en-US" sz="1400" b="1"/>
          </a:p>
        </p:txBody>
      </p:sp>
      <p:sp>
        <p:nvSpPr>
          <p:cNvPr id="20497" name="Text Box 17"/>
          <p:cNvSpPr txBox="1">
            <a:spLocks noChangeArrowheads="1"/>
          </p:cNvSpPr>
          <p:nvPr/>
        </p:nvSpPr>
        <p:spPr bwMode="auto">
          <a:xfrm>
            <a:off x="5203825" y="2773363"/>
            <a:ext cx="180975" cy="160337"/>
          </a:xfrm>
          <a:prstGeom prst="rect">
            <a:avLst/>
          </a:prstGeom>
          <a:noFill/>
          <a:ln w="9525">
            <a:noFill/>
            <a:miter lim="800000"/>
            <a:headEnd/>
            <a:tailEnd/>
          </a:ln>
        </p:spPr>
        <p:txBody>
          <a:bodyPr wrap="none" lIns="0" tIns="0" rIns="0" bIns="0"/>
          <a:lstStyle/>
          <a:p>
            <a:pPr>
              <a:lnSpc>
                <a:spcPct val="90000"/>
              </a:lnSpc>
            </a:pPr>
            <a:r>
              <a:rPr lang="en-US" sz="1400" b="1"/>
              <a:t>5</a:t>
            </a:r>
            <a:r>
              <a:rPr lang="en-US" sz="1400" b="1">
                <a:sym typeface="Symbol" pitchFamily="84" charset="2"/>
              </a:rPr>
              <a:t></a:t>
            </a:r>
            <a:endParaRPr lang="en-US" sz="1400" b="1"/>
          </a:p>
        </p:txBody>
      </p:sp>
      <p:sp>
        <p:nvSpPr>
          <p:cNvPr id="20498" name="Text Box 18"/>
          <p:cNvSpPr txBox="1">
            <a:spLocks noChangeArrowheads="1"/>
          </p:cNvSpPr>
          <p:nvPr/>
        </p:nvSpPr>
        <p:spPr bwMode="auto">
          <a:xfrm>
            <a:off x="6981825" y="3471863"/>
            <a:ext cx="180975" cy="160337"/>
          </a:xfrm>
          <a:prstGeom prst="rect">
            <a:avLst/>
          </a:prstGeom>
          <a:noFill/>
          <a:ln w="9525">
            <a:noFill/>
            <a:miter lim="800000"/>
            <a:headEnd/>
            <a:tailEnd/>
          </a:ln>
        </p:spPr>
        <p:txBody>
          <a:bodyPr wrap="none" lIns="0" tIns="0" rIns="0" bIns="0"/>
          <a:lstStyle/>
          <a:p>
            <a:pPr>
              <a:lnSpc>
                <a:spcPct val="90000"/>
              </a:lnSpc>
            </a:pPr>
            <a:r>
              <a:rPr lang="en-US" sz="1400" b="1"/>
              <a:t>5</a:t>
            </a:r>
            <a:r>
              <a:rPr lang="en-US" sz="1400" b="1">
                <a:sym typeface="Symbol" pitchFamily="84" charset="2"/>
              </a:rPr>
              <a:t></a:t>
            </a:r>
            <a:endParaRPr lang="en-US" sz="1400" b="1"/>
          </a:p>
        </p:txBody>
      </p:sp>
      <p:sp>
        <p:nvSpPr>
          <p:cNvPr id="20499" name="Text Box 19"/>
          <p:cNvSpPr txBox="1">
            <a:spLocks noChangeArrowheads="1"/>
          </p:cNvSpPr>
          <p:nvPr/>
        </p:nvSpPr>
        <p:spPr bwMode="auto">
          <a:xfrm>
            <a:off x="6702425" y="4945063"/>
            <a:ext cx="180975" cy="160337"/>
          </a:xfrm>
          <a:prstGeom prst="rect">
            <a:avLst/>
          </a:prstGeom>
          <a:noFill/>
          <a:ln w="9525">
            <a:noFill/>
            <a:miter lim="800000"/>
            <a:headEnd/>
            <a:tailEnd/>
          </a:ln>
        </p:spPr>
        <p:txBody>
          <a:bodyPr wrap="none" lIns="0" tIns="0" rIns="0" bIns="0"/>
          <a:lstStyle/>
          <a:p>
            <a:pPr>
              <a:lnSpc>
                <a:spcPct val="90000"/>
              </a:lnSpc>
            </a:pPr>
            <a:r>
              <a:rPr lang="en-US" sz="1400" b="1"/>
              <a:t>5</a:t>
            </a:r>
            <a:r>
              <a:rPr lang="en-US" sz="1400" b="1">
                <a:sym typeface="Symbol" pitchFamily="84" charset="2"/>
              </a:rPr>
              <a:t></a:t>
            </a:r>
            <a:endParaRPr lang="en-US" sz="1400" b="1"/>
          </a:p>
        </p:txBody>
      </p:sp>
      <p:sp>
        <p:nvSpPr>
          <p:cNvPr id="20500" name="Text Box 20"/>
          <p:cNvSpPr txBox="1">
            <a:spLocks noChangeArrowheads="1"/>
          </p:cNvSpPr>
          <p:nvPr/>
        </p:nvSpPr>
        <p:spPr bwMode="auto">
          <a:xfrm>
            <a:off x="5788025" y="4945063"/>
            <a:ext cx="180975" cy="160337"/>
          </a:xfrm>
          <a:prstGeom prst="rect">
            <a:avLst/>
          </a:prstGeom>
          <a:noFill/>
          <a:ln w="9525">
            <a:noFill/>
            <a:miter lim="800000"/>
            <a:headEnd/>
            <a:tailEnd/>
          </a:ln>
        </p:spPr>
        <p:txBody>
          <a:bodyPr wrap="none" lIns="0" tIns="0" rIns="0" bIns="0"/>
          <a:lstStyle/>
          <a:p>
            <a:pPr>
              <a:lnSpc>
                <a:spcPct val="90000"/>
              </a:lnSpc>
            </a:pPr>
            <a:r>
              <a:rPr lang="en-US" sz="1400" b="1"/>
              <a:t>5</a:t>
            </a:r>
            <a:r>
              <a:rPr lang="en-US" sz="1400" b="1">
                <a:sym typeface="Symbol" pitchFamily="84" charset="2"/>
              </a:rPr>
              <a:t></a:t>
            </a:r>
            <a:endParaRPr lang="en-US" sz="1400" b="1"/>
          </a:p>
        </p:txBody>
      </p:sp>
      <p:sp>
        <p:nvSpPr>
          <p:cNvPr id="20501" name="Text Box 21"/>
          <p:cNvSpPr txBox="1">
            <a:spLocks noChangeArrowheads="1"/>
          </p:cNvSpPr>
          <p:nvPr/>
        </p:nvSpPr>
        <p:spPr bwMode="auto">
          <a:xfrm>
            <a:off x="5445125" y="4424363"/>
            <a:ext cx="180975" cy="160337"/>
          </a:xfrm>
          <a:prstGeom prst="rect">
            <a:avLst/>
          </a:prstGeom>
          <a:noFill/>
          <a:ln w="9525">
            <a:noFill/>
            <a:miter lim="800000"/>
            <a:headEnd/>
            <a:tailEnd/>
          </a:ln>
        </p:spPr>
        <p:txBody>
          <a:bodyPr wrap="none" lIns="0" tIns="0" rIns="0" bIns="0"/>
          <a:lstStyle/>
          <a:p>
            <a:pPr>
              <a:lnSpc>
                <a:spcPct val="90000"/>
              </a:lnSpc>
            </a:pPr>
            <a:r>
              <a:rPr lang="en-US" sz="1400" b="1"/>
              <a:t>5</a:t>
            </a:r>
            <a:r>
              <a:rPr lang="en-US" sz="1400" b="1">
                <a:sym typeface="Symbol" pitchFamily="84" charset="2"/>
              </a:rPr>
              <a:t></a:t>
            </a:r>
            <a:endParaRPr lang="en-US" sz="1400" b="1"/>
          </a:p>
        </p:txBody>
      </p:sp>
      <p:sp>
        <p:nvSpPr>
          <p:cNvPr id="20502" name="Text Box 22"/>
          <p:cNvSpPr txBox="1">
            <a:spLocks noChangeArrowheads="1"/>
          </p:cNvSpPr>
          <p:nvPr/>
        </p:nvSpPr>
        <p:spPr bwMode="auto">
          <a:xfrm>
            <a:off x="4403725" y="4945063"/>
            <a:ext cx="180975" cy="160337"/>
          </a:xfrm>
          <a:prstGeom prst="rect">
            <a:avLst/>
          </a:prstGeom>
          <a:noFill/>
          <a:ln w="9525">
            <a:noFill/>
            <a:miter lim="800000"/>
            <a:headEnd/>
            <a:tailEnd/>
          </a:ln>
        </p:spPr>
        <p:txBody>
          <a:bodyPr wrap="none" lIns="0" tIns="0" rIns="0" bIns="0"/>
          <a:lstStyle/>
          <a:p>
            <a:pPr>
              <a:lnSpc>
                <a:spcPct val="90000"/>
              </a:lnSpc>
            </a:pPr>
            <a:r>
              <a:rPr lang="en-US" sz="1400" b="1"/>
              <a:t>5</a:t>
            </a:r>
            <a:r>
              <a:rPr lang="en-US" sz="1400" b="1">
                <a:sym typeface="Symbol" pitchFamily="84" charset="2"/>
              </a:rPr>
              <a:t></a:t>
            </a:r>
            <a:endParaRPr lang="en-US" sz="1400" b="1"/>
          </a:p>
        </p:txBody>
      </p:sp>
      <p:sp>
        <p:nvSpPr>
          <p:cNvPr id="20503" name="Text Box 23"/>
          <p:cNvSpPr txBox="1">
            <a:spLocks noChangeArrowheads="1"/>
          </p:cNvSpPr>
          <p:nvPr/>
        </p:nvSpPr>
        <p:spPr bwMode="auto">
          <a:xfrm>
            <a:off x="4035425" y="4424363"/>
            <a:ext cx="180975" cy="160337"/>
          </a:xfrm>
          <a:prstGeom prst="rect">
            <a:avLst/>
          </a:prstGeom>
          <a:noFill/>
          <a:ln w="9525">
            <a:noFill/>
            <a:miter lim="800000"/>
            <a:headEnd/>
            <a:tailEnd/>
          </a:ln>
        </p:spPr>
        <p:txBody>
          <a:bodyPr wrap="none" lIns="0" tIns="0" rIns="0" bIns="0"/>
          <a:lstStyle/>
          <a:p>
            <a:pPr>
              <a:lnSpc>
                <a:spcPct val="90000"/>
              </a:lnSpc>
            </a:pPr>
            <a:r>
              <a:rPr lang="en-US" sz="1400" b="1"/>
              <a:t>5</a:t>
            </a:r>
            <a:r>
              <a:rPr lang="en-US" sz="1400" b="1">
                <a:sym typeface="Symbol" pitchFamily="84" charset="2"/>
              </a:rPr>
              <a:t></a:t>
            </a:r>
            <a:endParaRPr lang="en-US" sz="1400" b="1"/>
          </a:p>
        </p:txBody>
      </p:sp>
      <p:sp>
        <p:nvSpPr>
          <p:cNvPr id="20504" name="Text Box 24"/>
          <p:cNvSpPr txBox="1">
            <a:spLocks noChangeArrowheads="1"/>
          </p:cNvSpPr>
          <p:nvPr/>
        </p:nvSpPr>
        <p:spPr bwMode="auto">
          <a:xfrm>
            <a:off x="3121025" y="4424363"/>
            <a:ext cx="180975" cy="160337"/>
          </a:xfrm>
          <a:prstGeom prst="rect">
            <a:avLst/>
          </a:prstGeom>
          <a:noFill/>
          <a:ln w="9525">
            <a:noFill/>
            <a:miter lim="800000"/>
            <a:headEnd/>
            <a:tailEnd/>
          </a:ln>
        </p:spPr>
        <p:txBody>
          <a:bodyPr wrap="none" lIns="0" tIns="0" rIns="0" bIns="0"/>
          <a:lstStyle/>
          <a:p>
            <a:pPr>
              <a:lnSpc>
                <a:spcPct val="90000"/>
              </a:lnSpc>
            </a:pPr>
            <a:r>
              <a:rPr lang="en-US" sz="1400" b="1"/>
              <a:t>5</a:t>
            </a:r>
            <a:r>
              <a:rPr lang="en-US" sz="1400" b="1">
                <a:sym typeface="Symbol" pitchFamily="84" charset="2"/>
              </a:rPr>
              <a:t></a:t>
            </a:r>
            <a:endParaRPr lang="en-US" sz="1400" b="1"/>
          </a:p>
        </p:txBody>
      </p:sp>
      <p:sp>
        <p:nvSpPr>
          <p:cNvPr id="20505" name="Text Box 25"/>
          <p:cNvSpPr txBox="1">
            <a:spLocks noChangeArrowheads="1"/>
          </p:cNvSpPr>
          <p:nvPr/>
        </p:nvSpPr>
        <p:spPr bwMode="auto">
          <a:xfrm>
            <a:off x="3146425" y="5808663"/>
            <a:ext cx="180975" cy="160337"/>
          </a:xfrm>
          <a:prstGeom prst="rect">
            <a:avLst/>
          </a:prstGeom>
          <a:noFill/>
          <a:ln w="9525">
            <a:noFill/>
            <a:miter lim="800000"/>
            <a:headEnd/>
            <a:tailEnd/>
          </a:ln>
        </p:spPr>
        <p:txBody>
          <a:bodyPr wrap="none" lIns="0" tIns="0" rIns="0" bIns="0"/>
          <a:lstStyle/>
          <a:p>
            <a:pPr>
              <a:lnSpc>
                <a:spcPct val="90000"/>
              </a:lnSpc>
            </a:pPr>
            <a:r>
              <a:rPr lang="en-US" sz="1400" b="1"/>
              <a:t>5</a:t>
            </a:r>
            <a:r>
              <a:rPr lang="en-US" sz="1400" b="1">
                <a:sym typeface="Symbol" pitchFamily="84" charset="2"/>
              </a:rPr>
              <a:t></a:t>
            </a:r>
            <a:endParaRPr lang="en-US" sz="1400" b="1"/>
          </a:p>
        </p:txBody>
      </p:sp>
      <p:sp>
        <p:nvSpPr>
          <p:cNvPr id="20506" name="Text Box 26"/>
          <p:cNvSpPr txBox="1">
            <a:spLocks noChangeArrowheads="1"/>
          </p:cNvSpPr>
          <p:nvPr/>
        </p:nvSpPr>
        <p:spPr bwMode="auto">
          <a:xfrm>
            <a:off x="6664325" y="6303963"/>
            <a:ext cx="180975" cy="160337"/>
          </a:xfrm>
          <a:prstGeom prst="rect">
            <a:avLst/>
          </a:prstGeom>
          <a:noFill/>
          <a:ln w="9525">
            <a:noFill/>
            <a:miter lim="800000"/>
            <a:headEnd/>
            <a:tailEnd/>
          </a:ln>
        </p:spPr>
        <p:txBody>
          <a:bodyPr wrap="none" lIns="0" tIns="0" rIns="0" bIns="0"/>
          <a:lstStyle/>
          <a:p>
            <a:pPr>
              <a:lnSpc>
                <a:spcPct val="90000"/>
              </a:lnSpc>
            </a:pPr>
            <a:r>
              <a:rPr lang="en-US" sz="1400" b="1"/>
              <a:t>5</a:t>
            </a:r>
            <a:r>
              <a:rPr lang="en-US" sz="1400" b="1">
                <a:sym typeface="Symbol" pitchFamily="84" charset="2"/>
              </a:rPr>
              <a:t></a:t>
            </a:r>
            <a:endParaRPr lang="en-US" sz="1400" b="1"/>
          </a:p>
        </p:txBody>
      </p:sp>
      <p:sp>
        <p:nvSpPr>
          <p:cNvPr id="20507" name="Text Box 27"/>
          <p:cNvSpPr txBox="1">
            <a:spLocks noChangeArrowheads="1"/>
          </p:cNvSpPr>
          <p:nvPr/>
        </p:nvSpPr>
        <p:spPr bwMode="auto">
          <a:xfrm>
            <a:off x="3768725" y="969963"/>
            <a:ext cx="180975" cy="160337"/>
          </a:xfrm>
          <a:prstGeom prst="rect">
            <a:avLst/>
          </a:prstGeom>
          <a:noFill/>
          <a:ln w="9525">
            <a:noFill/>
            <a:miter lim="800000"/>
            <a:headEnd/>
            <a:tailEnd/>
          </a:ln>
        </p:spPr>
        <p:txBody>
          <a:bodyPr wrap="none" lIns="0" tIns="0" rIns="0" bIns="0"/>
          <a:lstStyle/>
          <a:p>
            <a:pPr>
              <a:lnSpc>
                <a:spcPct val="90000"/>
              </a:lnSpc>
            </a:pPr>
            <a:r>
              <a:rPr lang="en-US" sz="1400" b="1"/>
              <a:t>3</a:t>
            </a:r>
            <a:r>
              <a:rPr lang="en-US" sz="1400" b="1">
                <a:sym typeface="Symbol" pitchFamily="84" charset="2"/>
              </a:rPr>
              <a:t></a:t>
            </a:r>
            <a:endParaRPr lang="en-US" sz="1400" b="1"/>
          </a:p>
        </p:txBody>
      </p:sp>
      <p:sp>
        <p:nvSpPr>
          <p:cNvPr id="20508" name="Text Box 28"/>
          <p:cNvSpPr txBox="1">
            <a:spLocks noChangeArrowheads="1"/>
          </p:cNvSpPr>
          <p:nvPr/>
        </p:nvSpPr>
        <p:spPr bwMode="auto">
          <a:xfrm>
            <a:off x="5813425" y="461963"/>
            <a:ext cx="180975" cy="160337"/>
          </a:xfrm>
          <a:prstGeom prst="rect">
            <a:avLst/>
          </a:prstGeom>
          <a:noFill/>
          <a:ln w="9525">
            <a:noFill/>
            <a:miter lim="800000"/>
            <a:headEnd/>
            <a:tailEnd/>
          </a:ln>
        </p:spPr>
        <p:txBody>
          <a:bodyPr wrap="none" lIns="0" tIns="0" rIns="0" bIns="0"/>
          <a:lstStyle/>
          <a:p>
            <a:pPr>
              <a:lnSpc>
                <a:spcPct val="90000"/>
              </a:lnSpc>
            </a:pPr>
            <a:r>
              <a:rPr lang="en-US" sz="1400" b="1"/>
              <a:t>3</a:t>
            </a:r>
            <a:r>
              <a:rPr lang="en-US" sz="1400" b="1">
                <a:sym typeface="Symbol" pitchFamily="84" charset="2"/>
              </a:rPr>
              <a:t></a:t>
            </a:r>
            <a:endParaRPr lang="en-US" sz="1400" b="1"/>
          </a:p>
        </p:txBody>
      </p:sp>
      <p:sp>
        <p:nvSpPr>
          <p:cNvPr id="20509" name="Text Box 29"/>
          <p:cNvSpPr txBox="1">
            <a:spLocks noChangeArrowheads="1"/>
          </p:cNvSpPr>
          <p:nvPr/>
        </p:nvSpPr>
        <p:spPr bwMode="auto">
          <a:xfrm>
            <a:off x="3362325" y="2430463"/>
            <a:ext cx="180975" cy="160337"/>
          </a:xfrm>
          <a:prstGeom prst="rect">
            <a:avLst/>
          </a:prstGeom>
          <a:noFill/>
          <a:ln w="9525">
            <a:noFill/>
            <a:miter lim="800000"/>
            <a:headEnd/>
            <a:tailEnd/>
          </a:ln>
        </p:spPr>
        <p:txBody>
          <a:bodyPr wrap="none" lIns="0" tIns="0" rIns="0" bIns="0"/>
          <a:lstStyle/>
          <a:p>
            <a:pPr>
              <a:lnSpc>
                <a:spcPct val="90000"/>
              </a:lnSpc>
            </a:pPr>
            <a:r>
              <a:rPr lang="en-US" sz="1400" b="1"/>
              <a:t>3</a:t>
            </a:r>
            <a:r>
              <a:rPr lang="en-US" sz="1400" b="1">
                <a:sym typeface="Symbol" pitchFamily="84" charset="2"/>
              </a:rPr>
              <a:t></a:t>
            </a:r>
            <a:endParaRPr lang="en-US" sz="1400" b="1"/>
          </a:p>
        </p:txBody>
      </p:sp>
      <p:sp>
        <p:nvSpPr>
          <p:cNvPr id="20510" name="Text Box 30"/>
          <p:cNvSpPr txBox="1">
            <a:spLocks noChangeArrowheads="1"/>
          </p:cNvSpPr>
          <p:nvPr/>
        </p:nvSpPr>
        <p:spPr bwMode="auto">
          <a:xfrm>
            <a:off x="4111625" y="1820863"/>
            <a:ext cx="180975" cy="160337"/>
          </a:xfrm>
          <a:prstGeom prst="rect">
            <a:avLst/>
          </a:prstGeom>
          <a:noFill/>
          <a:ln w="9525">
            <a:noFill/>
            <a:miter lim="800000"/>
            <a:headEnd/>
            <a:tailEnd/>
          </a:ln>
        </p:spPr>
        <p:txBody>
          <a:bodyPr wrap="none" lIns="0" tIns="0" rIns="0" bIns="0"/>
          <a:lstStyle/>
          <a:p>
            <a:pPr>
              <a:lnSpc>
                <a:spcPct val="90000"/>
              </a:lnSpc>
            </a:pPr>
            <a:r>
              <a:rPr lang="en-US" sz="1400" b="1"/>
              <a:t>3</a:t>
            </a:r>
            <a:r>
              <a:rPr lang="en-US" sz="1400" b="1">
                <a:sym typeface="Symbol" pitchFamily="84" charset="2"/>
              </a:rPr>
              <a:t></a:t>
            </a:r>
            <a:endParaRPr lang="en-US" sz="1400" b="1"/>
          </a:p>
        </p:txBody>
      </p:sp>
      <p:sp>
        <p:nvSpPr>
          <p:cNvPr id="20511" name="Text Box 31"/>
          <p:cNvSpPr txBox="1">
            <a:spLocks noChangeArrowheads="1"/>
          </p:cNvSpPr>
          <p:nvPr/>
        </p:nvSpPr>
        <p:spPr bwMode="auto">
          <a:xfrm>
            <a:off x="5407025" y="2341563"/>
            <a:ext cx="180975" cy="160337"/>
          </a:xfrm>
          <a:prstGeom prst="rect">
            <a:avLst/>
          </a:prstGeom>
          <a:noFill/>
          <a:ln w="9525">
            <a:noFill/>
            <a:miter lim="800000"/>
            <a:headEnd/>
            <a:tailEnd/>
          </a:ln>
        </p:spPr>
        <p:txBody>
          <a:bodyPr wrap="none" lIns="0" tIns="0" rIns="0" bIns="0"/>
          <a:lstStyle/>
          <a:p>
            <a:pPr>
              <a:lnSpc>
                <a:spcPct val="90000"/>
              </a:lnSpc>
            </a:pPr>
            <a:r>
              <a:rPr lang="en-US" sz="1400" b="1"/>
              <a:t>3</a:t>
            </a:r>
            <a:r>
              <a:rPr lang="en-US" sz="1400" b="1">
                <a:sym typeface="Symbol" pitchFamily="84" charset="2"/>
              </a:rPr>
              <a:t></a:t>
            </a:r>
            <a:endParaRPr lang="en-US" sz="1400" b="1"/>
          </a:p>
        </p:txBody>
      </p:sp>
      <p:sp>
        <p:nvSpPr>
          <p:cNvPr id="20512" name="Text Box 32"/>
          <p:cNvSpPr txBox="1">
            <a:spLocks noChangeArrowheads="1"/>
          </p:cNvSpPr>
          <p:nvPr/>
        </p:nvSpPr>
        <p:spPr bwMode="auto">
          <a:xfrm>
            <a:off x="6270625" y="1909763"/>
            <a:ext cx="180975" cy="160337"/>
          </a:xfrm>
          <a:prstGeom prst="rect">
            <a:avLst/>
          </a:prstGeom>
          <a:noFill/>
          <a:ln w="9525">
            <a:noFill/>
            <a:miter lim="800000"/>
            <a:headEnd/>
            <a:tailEnd/>
          </a:ln>
        </p:spPr>
        <p:txBody>
          <a:bodyPr wrap="none" lIns="0" tIns="0" rIns="0" bIns="0"/>
          <a:lstStyle/>
          <a:p>
            <a:pPr>
              <a:lnSpc>
                <a:spcPct val="90000"/>
              </a:lnSpc>
            </a:pPr>
            <a:r>
              <a:rPr lang="en-US" sz="1400" b="1"/>
              <a:t>3</a:t>
            </a:r>
            <a:r>
              <a:rPr lang="en-US" sz="1400" b="1">
                <a:sym typeface="Symbol" pitchFamily="84" charset="2"/>
              </a:rPr>
              <a:t></a:t>
            </a:r>
            <a:endParaRPr lang="en-US" sz="1400" b="1"/>
          </a:p>
        </p:txBody>
      </p:sp>
      <p:sp>
        <p:nvSpPr>
          <p:cNvPr id="20513" name="Text Box 33"/>
          <p:cNvSpPr txBox="1">
            <a:spLocks noChangeArrowheads="1"/>
          </p:cNvSpPr>
          <p:nvPr/>
        </p:nvSpPr>
        <p:spPr bwMode="auto">
          <a:xfrm>
            <a:off x="6613525" y="2913063"/>
            <a:ext cx="180975" cy="160337"/>
          </a:xfrm>
          <a:prstGeom prst="rect">
            <a:avLst/>
          </a:prstGeom>
          <a:noFill/>
          <a:ln w="9525">
            <a:noFill/>
            <a:miter lim="800000"/>
            <a:headEnd/>
            <a:tailEnd/>
          </a:ln>
        </p:spPr>
        <p:txBody>
          <a:bodyPr wrap="none" lIns="0" tIns="0" rIns="0" bIns="0"/>
          <a:lstStyle/>
          <a:p>
            <a:pPr>
              <a:lnSpc>
                <a:spcPct val="90000"/>
              </a:lnSpc>
            </a:pPr>
            <a:r>
              <a:rPr lang="en-US" sz="1400" b="1"/>
              <a:t>3</a:t>
            </a:r>
            <a:r>
              <a:rPr lang="en-US" sz="1400" b="1">
                <a:sym typeface="Symbol" pitchFamily="84" charset="2"/>
              </a:rPr>
              <a:t></a:t>
            </a:r>
            <a:endParaRPr lang="en-US" sz="1400" b="1"/>
          </a:p>
        </p:txBody>
      </p:sp>
      <p:sp>
        <p:nvSpPr>
          <p:cNvPr id="20514" name="Text Box 34"/>
          <p:cNvSpPr txBox="1">
            <a:spLocks noChangeArrowheads="1"/>
          </p:cNvSpPr>
          <p:nvPr/>
        </p:nvSpPr>
        <p:spPr bwMode="auto">
          <a:xfrm>
            <a:off x="5584825" y="3319463"/>
            <a:ext cx="180975" cy="160337"/>
          </a:xfrm>
          <a:prstGeom prst="rect">
            <a:avLst/>
          </a:prstGeom>
          <a:noFill/>
          <a:ln w="9525">
            <a:noFill/>
            <a:miter lim="800000"/>
            <a:headEnd/>
            <a:tailEnd/>
          </a:ln>
        </p:spPr>
        <p:txBody>
          <a:bodyPr wrap="none" lIns="0" tIns="0" rIns="0" bIns="0"/>
          <a:lstStyle/>
          <a:p>
            <a:pPr>
              <a:lnSpc>
                <a:spcPct val="90000"/>
              </a:lnSpc>
            </a:pPr>
            <a:r>
              <a:rPr lang="en-US" sz="1400" b="1"/>
              <a:t>3</a:t>
            </a:r>
            <a:r>
              <a:rPr lang="en-US" sz="1400" b="1">
                <a:sym typeface="Symbol" pitchFamily="84" charset="2"/>
              </a:rPr>
              <a:t></a:t>
            </a:r>
            <a:endParaRPr lang="en-US" sz="1400" b="1"/>
          </a:p>
        </p:txBody>
      </p:sp>
      <p:sp>
        <p:nvSpPr>
          <p:cNvPr id="20515" name="Text Box 35"/>
          <p:cNvSpPr txBox="1">
            <a:spLocks noChangeArrowheads="1"/>
          </p:cNvSpPr>
          <p:nvPr/>
        </p:nvSpPr>
        <p:spPr bwMode="auto">
          <a:xfrm>
            <a:off x="6702425" y="4424363"/>
            <a:ext cx="180975" cy="160337"/>
          </a:xfrm>
          <a:prstGeom prst="rect">
            <a:avLst/>
          </a:prstGeom>
          <a:noFill/>
          <a:ln w="9525">
            <a:noFill/>
            <a:miter lim="800000"/>
            <a:headEnd/>
            <a:tailEnd/>
          </a:ln>
        </p:spPr>
        <p:txBody>
          <a:bodyPr wrap="none" lIns="0" tIns="0" rIns="0" bIns="0"/>
          <a:lstStyle/>
          <a:p>
            <a:pPr>
              <a:lnSpc>
                <a:spcPct val="90000"/>
              </a:lnSpc>
            </a:pPr>
            <a:r>
              <a:rPr lang="en-US" sz="1400" b="1"/>
              <a:t>3</a:t>
            </a:r>
            <a:r>
              <a:rPr lang="en-US" sz="1400" b="1">
                <a:sym typeface="Symbol" pitchFamily="84" charset="2"/>
              </a:rPr>
              <a:t></a:t>
            </a:r>
            <a:endParaRPr lang="en-US" sz="1400" b="1"/>
          </a:p>
        </p:txBody>
      </p:sp>
      <p:sp>
        <p:nvSpPr>
          <p:cNvPr id="20516" name="Text Box 36"/>
          <p:cNvSpPr txBox="1">
            <a:spLocks noChangeArrowheads="1"/>
          </p:cNvSpPr>
          <p:nvPr/>
        </p:nvSpPr>
        <p:spPr bwMode="auto">
          <a:xfrm>
            <a:off x="5953125" y="4957763"/>
            <a:ext cx="180975" cy="160337"/>
          </a:xfrm>
          <a:prstGeom prst="rect">
            <a:avLst/>
          </a:prstGeom>
          <a:noFill/>
          <a:ln w="9525">
            <a:noFill/>
            <a:miter lim="800000"/>
            <a:headEnd/>
            <a:tailEnd/>
          </a:ln>
        </p:spPr>
        <p:txBody>
          <a:bodyPr wrap="none" lIns="0" tIns="0" rIns="0" bIns="0"/>
          <a:lstStyle/>
          <a:p>
            <a:pPr>
              <a:lnSpc>
                <a:spcPct val="90000"/>
              </a:lnSpc>
            </a:pPr>
            <a:r>
              <a:rPr lang="en-US" sz="1400" b="1"/>
              <a:t>3</a:t>
            </a:r>
            <a:r>
              <a:rPr lang="en-US" sz="1400" b="1">
                <a:sym typeface="Symbol" pitchFamily="84" charset="2"/>
              </a:rPr>
              <a:t></a:t>
            </a:r>
            <a:endParaRPr lang="en-US" sz="1400" b="1"/>
          </a:p>
        </p:txBody>
      </p:sp>
      <p:sp>
        <p:nvSpPr>
          <p:cNvPr id="20517" name="Text Box 37"/>
          <p:cNvSpPr txBox="1">
            <a:spLocks noChangeArrowheads="1"/>
          </p:cNvSpPr>
          <p:nvPr/>
        </p:nvSpPr>
        <p:spPr bwMode="auto">
          <a:xfrm>
            <a:off x="5292725" y="4424363"/>
            <a:ext cx="180975" cy="160337"/>
          </a:xfrm>
          <a:prstGeom prst="rect">
            <a:avLst/>
          </a:prstGeom>
          <a:noFill/>
          <a:ln w="9525">
            <a:noFill/>
            <a:miter lim="800000"/>
            <a:headEnd/>
            <a:tailEnd/>
          </a:ln>
        </p:spPr>
        <p:txBody>
          <a:bodyPr wrap="none" lIns="0" tIns="0" rIns="0" bIns="0"/>
          <a:lstStyle/>
          <a:p>
            <a:pPr>
              <a:lnSpc>
                <a:spcPct val="90000"/>
              </a:lnSpc>
            </a:pPr>
            <a:r>
              <a:rPr lang="en-US" sz="1400" b="1"/>
              <a:t>3</a:t>
            </a:r>
            <a:r>
              <a:rPr lang="en-US" sz="1400" b="1">
                <a:sym typeface="Symbol" pitchFamily="84" charset="2"/>
              </a:rPr>
              <a:t></a:t>
            </a:r>
            <a:endParaRPr lang="en-US" sz="1400" b="1"/>
          </a:p>
        </p:txBody>
      </p:sp>
      <p:sp>
        <p:nvSpPr>
          <p:cNvPr id="20518" name="Text Box 38"/>
          <p:cNvSpPr txBox="1">
            <a:spLocks noChangeArrowheads="1"/>
          </p:cNvSpPr>
          <p:nvPr/>
        </p:nvSpPr>
        <p:spPr bwMode="auto">
          <a:xfrm>
            <a:off x="4543425" y="4945063"/>
            <a:ext cx="180975" cy="160337"/>
          </a:xfrm>
          <a:prstGeom prst="rect">
            <a:avLst/>
          </a:prstGeom>
          <a:noFill/>
          <a:ln w="9525">
            <a:noFill/>
            <a:miter lim="800000"/>
            <a:headEnd/>
            <a:tailEnd/>
          </a:ln>
        </p:spPr>
        <p:txBody>
          <a:bodyPr wrap="none" lIns="0" tIns="0" rIns="0" bIns="0"/>
          <a:lstStyle/>
          <a:p>
            <a:pPr>
              <a:lnSpc>
                <a:spcPct val="90000"/>
              </a:lnSpc>
            </a:pPr>
            <a:r>
              <a:rPr lang="en-US" sz="1400" b="1"/>
              <a:t>3</a:t>
            </a:r>
            <a:r>
              <a:rPr lang="en-US" sz="1400" b="1">
                <a:sym typeface="Symbol" pitchFamily="84" charset="2"/>
              </a:rPr>
              <a:t></a:t>
            </a:r>
            <a:endParaRPr lang="en-US" sz="1400" b="1"/>
          </a:p>
        </p:txBody>
      </p:sp>
      <p:sp>
        <p:nvSpPr>
          <p:cNvPr id="20519" name="Text Box 39"/>
          <p:cNvSpPr txBox="1">
            <a:spLocks noChangeArrowheads="1"/>
          </p:cNvSpPr>
          <p:nvPr/>
        </p:nvSpPr>
        <p:spPr bwMode="auto">
          <a:xfrm>
            <a:off x="3883025" y="4424363"/>
            <a:ext cx="180975" cy="160337"/>
          </a:xfrm>
          <a:prstGeom prst="rect">
            <a:avLst/>
          </a:prstGeom>
          <a:noFill/>
          <a:ln w="9525">
            <a:noFill/>
            <a:miter lim="800000"/>
            <a:headEnd/>
            <a:tailEnd/>
          </a:ln>
        </p:spPr>
        <p:txBody>
          <a:bodyPr wrap="none" lIns="0" tIns="0" rIns="0" bIns="0"/>
          <a:lstStyle/>
          <a:p>
            <a:pPr>
              <a:lnSpc>
                <a:spcPct val="90000"/>
              </a:lnSpc>
            </a:pPr>
            <a:r>
              <a:rPr lang="en-US" sz="1400" b="1"/>
              <a:t>3</a:t>
            </a:r>
            <a:r>
              <a:rPr lang="en-US" sz="1400" b="1">
                <a:sym typeface="Symbol" pitchFamily="84" charset="2"/>
              </a:rPr>
              <a:t></a:t>
            </a:r>
            <a:endParaRPr lang="en-US" sz="1400" b="1"/>
          </a:p>
        </p:txBody>
      </p:sp>
      <p:sp>
        <p:nvSpPr>
          <p:cNvPr id="20520" name="Text Box 40"/>
          <p:cNvSpPr txBox="1">
            <a:spLocks noChangeArrowheads="1"/>
          </p:cNvSpPr>
          <p:nvPr/>
        </p:nvSpPr>
        <p:spPr bwMode="auto">
          <a:xfrm>
            <a:off x="3121025" y="4945063"/>
            <a:ext cx="180975" cy="160337"/>
          </a:xfrm>
          <a:prstGeom prst="rect">
            <a:avLst/>
          </a:prstGeom>
          <a:noFill/>
          <a:ln w="9525">
            <a:noFill/>
            <a:miter lim="800000"/>
            <a:headEnd/>
            <a:tailEnd/>
          </a:ln>
        </p:spPr>
        <p:txBody>
          <a:bodyPr wrap="none" lIns="0" tIns="0" rIns="0" bIns="0"/>
          <a:lstStyle/>
          <a:p>
            <a:pPr>
              <a:lnSpc>
                <a:spcPct val="90000"/>
              </a:lnSpc>
            </a:pPr>
            <a:r>
              <a:rPr lang="en-US" sz="1400" b="1"/>
              <a:t>3</a:t>
            </a:r>
            <a:r>
              <a:rPr lang="en-US" sz="1400" b="1">
                <a:sym typeface="Symbol" pitchFamily="84" charset="2"/>
              </a:rPr>
              <a:t></a:t>
            </a:r>
            <a:endParaRPr lang="en-US" sz="1400" b="1"/>
          </a:p>
        </p:txBody>
      </p:sp>
      <p:sp>
        <p:nvSpPr>
          <p:cNvPr id="20521" name="Text Box 41"/>
          <p:cNvSpPr txBox="1">
            <a:spLocks noChangeArrowheads="1"/>
          </p:cNvSpPr>
          <p:nvPr/>
        </p:nvSpPr>
        <p:spPr bwMode="auto">
          <a:xfrm>
            <a:off x="3133725" y="6303963"/>
            <a:ext cx="180975" cy="160337"/>
          </a:xfrm>
          <a:prstGeom prst="rect">
            <a:avLst/>
          </a:prstGeom>
          <a:noFill/>
          <a:ln w="9525">
            <a:noFill/>
            <a:miter lim="800000"/>
            <a:headEnd/>
            <a:tailEnd/>
          </a:ln>
        </p:spPr>
        <p:txBody>
          <a:bodyPr wrap="none" lIns="0" tIns="0" rIns="0" bIns="0"/>
          <a:lstStyle/>
          <a:p>
            <a:pPr>
              <a:lnSpc>
                <a:spcPct val="90000"/>
              </a:lnSpc>
            </a:pPr>
            <a:r>
              <a:rPr lang="en-US" sz="1400" b="1"/>
              <a:t>3</a:t>
            </a:r>
            <a:r>
              <a:rPr lang="en-US" sz="1400" b="1">
                <a:sym typeface="Symbol" pitchFamily="84" charset="2"/>
              </a:rPr>
              <a:t></a:t>
            </a:r>
            <a:endParaRPr lang="en-US" sz="1400" b="1"/>
          </a:p>
        </p:txBody>
      </p:sp>
      <p:sp>
        <p:nvSpPr>
          <p:cNvPr id="20522" name="Text Box 42"/>
          <p:cNvSpPr txBox="1">
            <a:spLocks noChangeArrowheads="1"/>
          </p:cNvSpPr>
          <p:nvPr/>
        </p:nvSpPr>
        <p:spPr bwMode="auto">
          <a:xfrm>
            <a:off x="6651625" y="5808663"/>
            <a:ext cx="180975" cy="160337"/>
          </a:xfrm>
          <a:prstGeom prst="rect">
            <a:avLst/>
          </a:prstGeom>
          <a:noFill/>
          <a:ln w="9525">
            <a:noFill/>
            <a:miter lim="800000"/>
            <a:headEnd/>
            <a:tailEnd/>
          </a:ln>
        </p:spPr>
        <p:txBody>
          <a:bodyPr wrap="none" lIns="0" tIns="0" rIns="0" bIns="0"/>
          <a:lstStyle/>
          <a:p>
            <a:pPr>
              <a:lnSpc>
                <a:spcPct val="90000"/>
              </a:lnSpc>
            </a:pPr>
            <a:r>
              <a:rPr lang="en-US" sz="1400" b="1"/>
              <a:t>3</a:t>
            </a:r>
            <a:r>
              <a:rPr lang="en-US" sz="1400" b="1">
                <a:sym typeface="Symbol" pitchFamily="84" charset="2"/>
              </a:rPr>
              <a:t></a:t>
            </a:r>
            <a:endParaRPr lang="en-US" sz="1400" b="1"/>
          </a:p>
        </p:txBody>
      </p:sp>
      <p:grpSp>
        <p:nvGrpSpPr>
          <p:cNvPr id="20523" name="Group 75"/>
          <p:cNvGrpSpPr>
            <a:grpSpLocks/>
          </p:cNvGrpSpPr>
          <p:nvPr/>
        </p:nvGrpSpPr>
        <p:grpSpPr bwMode="auto">
          <a:xfrm>
            <a:off x="1968500" y="3263900"/>
            <a:ext cx="327025" cy="331788"/>
            <a:chOff x="1240" y="2056"/>
            <a:chExt cx="206" cy="209"/>
          </a:xfrm>
        </p:grpSpPr>
        <p:sp>
          <p:nvSpPr>
            <p:cNvPr id="20551" name="Oval 44"/>
            <p:cNvSpPr>
              <a:spLocks noChangeArrowheads="1"/>
            </p:cNvSpPr>
            <p:nvPr/>
          </p:nvSpPr>
          <p:spPr bwMode="auto">
            <a:xfrm>
              <a:off x="1240" y="2056"/>
              <a:ext cx="177" cy="181"/>
            </a:xfrm>
            <a:prstGeom prst="ellipse">
              <a:avLst/>
            </a:prstGeom>
            <a:solidFill>
              <a:srgbClr val="0072CA"/>
            </a:solidFill>
            <a:ln w="25400">
              <a:noFill/>
              <a:round/>
              <a:headEnd/>
              <a:tailEnd/>
            </a:ln>
          </p:spPr>
          <p:txBody>
            <a:bodyPr wrap="none" anchor="ctr"/>
            <a:lstStyle/>
            <a:p>
              <a:endParaRPr lang="en-US">
                <a:latin typeface="Times" pitchFamily="84" charset="0"/>
              </a:endParaRPr>
            </a:p>
          </p:txBody>
        </p:sp>
        <p:sp>
          <p:nvSpPr>
            <p:cNvPr id="20552" name="Text Box 45"/>
            <p:cNvSpPr txBox="1">
              <a:spLocks noChangeArrowheads="1"/>
            </p:cNvSpPr>
            <p:nvPr/>
          </p:nvSpPr>
          <p:spPr bwMode="auto">
            <a:xfrm>
              <a:off x="1284" y="2061"/>
              <a:ext cx="162" cy="204"/>
            </a:xfrm>
            <a:prstGeom prst="rect">
              <a:avLst/>
            </a:prstGeom>
            <a:noFill/>
            <a:ln w="9525">
              <a:noFill/>
              <a:miter lim="800000"/>
              <a:headEnd/>
              <a:tailEnd/>
            </a:ln>
          </p:spPr>
          <p:txBody>
            <a:bodyPr wrap="none" lIns="0" tIns="0" rIns="0" bIns="0"/>
            <a:lstStyle/>
            <a:p>
              <a:r>
                <a:rPr lang="en-US" sz="1800" b="1">
                  <a:solidFill>
                    <a:schemeClr val="bg1"/>
                  </a:solidFill>
                </a:rPr>
                <a:t>2</a:t>
              </a:r>
            </a:p>
          </p:txBody>
        </p:sp>
      </p:grpSp>
      <p:grpSp>
        <p:nvGrpSpPr>
          <p:cNvPr id="20524" name="Group 76"/>
          <p:cNvGrpSpPr>
            <a:grpSpLocks/>
          </p:cNvGrpSpPr>
          <p:nvPr/>
        </p:nvGrpSpPr>
        <p:grpSpPr bwMode="auto">
          <a:xfrm>
            <a:off x="1968500" y="5219700"/>
            <a:ext cx="336550" cy="331788"/>
            <a:chOff x="1240" y="3288"/>
            <a:chExt cx="212" cy="209"/>
          </a:xfrm>
        </p:grpSpPr>
        <p:sp>
          <p:nvSpPr>
            <p:cNvPr id="20549" name="Oval 47"/>
            <p:cNvSpPr>
              <a:spLocks noChangeArrowheads="1"/>
            </p:cNvSpPr>
            <p:nvPr/>
          </p:nvSpPr>
          <p:spPr bwMode="auto">
            <a:xfrm>
              <a:off x="1240" y="3288"/>
              <a:ext cx="177" cy="181"/>
            </a:xfrm>
            <a:prstGeom prst="ellipse">
              <a:avLst/>
            </a:prstGeom>
            <a:solidFill>
              <a:srgbClr val="0072CA"/>
            </a:solidFill>
            <a:ln w="25400">
              <a:noFill/>
              <a:round/>
              <a:headEnd/>
              <a:tailEnd/>
            </a:ln>
          </p:spPr>
          <p:txBody>
            <a:bodyPr wrap="none" anchor="ctr"/>
            <a:lstStyle/>
            <a:p>
              <a:endParaRPr lang="en-US">
                <a:latin typeface="Times" pitchFamily="84" charset="0"/>
              </a:endParaRPr>
            </a:p>
          </p:txBody>
        </p:sp>
        <p:sp>
          <p:nvSpPr>
            <p:cNvPr id="20550" name="Text Box 48"/>
            <p:cNvSpPr txBox="1">
              <a:spLocks noChangeArrowheads="1"/>
            </p:cNvSpPr>
            <p:nvPr/>
          </p:nvSpPr>
          <p:spPr bwMode="auto">
            <a:xfrm>
              <a:off x="1290" y="3293"/>
              <a:ext cx="162" cy="204"/>
            </a:xfrm>
            <a:prstGeom prst="rect">
              <a:avLst/>
            </a:prstGeom>
            <a:noFill/>
            <a:ln w="9525">
              <a:noFill/>
              <a:miter lim="800000"/>
              <a:headEnd/>
              <a:tailEnd/>
            </a:ln>
          </p:spPr>
          <p:txBody>
            <a:bodyPr wrap="none" lIns="0" tIns="0" rIns="0" bIns="0"/>
            <a:lstStyle/>
            <a:p>
              <a:r>
                <a:rPr lang="en-US" sz="1800" b="1">
                  <a:solidFill>
                    <a:schemeClr val="bg1"/>
                  </a:solidFill>
                </a:rPr>
                <a:t>3</a:t>
              </a:r>
            </a:p>
          </p:txBody>
        </p:sp>
      </p:grpSp>
      <p:grpSp>
        <p:nvGrpSpPr>
          <p:cNvPr id="20525" name="Group 74"/>
          <p:cNvGrpSpPr>
            <a:grpSpLocks/>
          </p:cNvGrpSpPr>
          <p:nvPr/>
        </p:nvGrpSpPr>
        <p:grpSpPr bwMode="auto">
          <a:xfrm>
            <a:off x="1968500" y="1143000"/>
            <a:ext cx="327025" cy="331788"/>
            <a:chOff x="1240" y="720"/>
            <a:chExt cx="206" cy="209"/>
          </a:xfrm>
        </p:grpSpPr>
        <p:sp>
          <p:nvSpPr>
            <p:cNvPr id="20547" name="Oval 50"/>
            <p:cNvSpPr>
              <a:spLocks noChangeArrowheads="1"/>
            </p:cNvSpPr>
            <p:nvPr/>
          </p:nvSpPr>
          <p:spPr bwMode="auto">
            <a:xfrm>
              <a:off x="1240" y="720"/>
              <a:ext cx="177" cy="181"/>
            </a:xfrm>
            <a:prstGeom prst="ellipse">
              <a:avLst/>
            </a:prstGeom>
            <a:solidFill>
              <a:srgbClr val="0072CA"/>
            </a:solidFill>
            <a:ln w="25400">
              <a:noFill/>
              <a:round/>
              <a:headEnd/>
              <a:tailEnd/>
            </a:ln>
          </p:spPr>
          <p:txBody>
            <a:bodyPr wrap="none" anchor="ctr"/>
            <a:lstStyle/>
            <a:p>
              <a:endParaRPr lang="en-US">
                <a:latin typeface="Times" pitchFamily="84" charset="0"/>
              </a:endParaRPr>
            </a:p>
          </p:txBody>
        </p:sp>
        <p:sp>
          <p:nvSpPr>
            <p:cNvPr id="20548" name="Text Box 51"/>
            <p:cNvSpPr txBox="1">
              <a:spLocks noChangeArrowheads="1"/>
            </p:cNvSpPr>
            <p:nvPr/>
          </p:nvSpPr>
          <p:spPr bwMode="auto">
            <a:xfrm>
              <a:off x="1284" y="725"/>
              <a:ext cx="162" cy="204"/>
            </a:xfrm>
            <a:prstGeom prst="rect">
              <a:avLst/>
            </a:prstGeom>
            <a:noFill/>
            <a:ln w="9525">
              <a:noFill/>
              <a:miter lim="800000"/>
              <a:headEnd/>
              <a:tailEnd/>
            </a:ln>
          </p:spPr>
          <p:txBody>
            <a:bodyPr wrap="none" lIns="0" tIns="0" rIns="0" bIns="0"/>
            <a:lstStyle/>
            <a:p>
              <a:r>
                <a:rPr lang="en-US" sz="1800" b="1">
                  <a:solidFill>
                    <a:schemeClr val="bg1"/>
                  </a:solidFill>
                </a:rPr>
                <a:t>1</a:t>
              </a:r>
            </a:p>
          </p:txBody>
        </p:sp>
      </p:grpSp>
      <p:sp>
        <p:nvSpPr>
          <p:cNvPr id="20526" name="Text Box 52"/>
          <p:cNvSpPr txBox="1">
            <a:spLocks noChangeArrowheads="1"/>
          </p:cNvSpPr>
          <p:nvPr/>
        </p:nvSpPr>
        <p:spPr bwMode="auto">
          <a:xfrm>
            <a:off x="4784725" y="2341563"/>
            <a:ext cx="638175" cy="427037"/>
          </a:xfrm>
          <a:prstGeom prst="rect">
            <a:avLst/>
          </a:prstGeom>
          <a:noFill/>
          <a:ln w="9525">
            <a:noFill/>
            <a:miter lim="800000"/>
            <a:headEnd/>
            <a:tailEnd/>
          </a:ln>
        </p:spPr>
        <p:txBody>
          <a:bodyPr wrap="none" lIns="0" tIns="0" rIns="0" bIns="0"/>
          <a:lstStyle/>
          <a:p>
            <a:pPr>
              <a:lnSpc>
                <a:spcPct val="90000"/>
              </a:lnSpc>
            </a:pPr>
            <a:r>
              <a:rPr lang="en-US" sz="1600" b="1"/>
              <a:t>Sticky </a:t>
            </a:r>
            <a:br>
              <a:rPr lang="en-US" sz="1600" b="1"/>
            </a:br>
            <a:r>
              <a:rPr lang="en-US" sz="1600" b="1"/>
              <a:t>end</a:t>
            </a:r>
          </a:p>
        </p:txBody>
      </p:sp>
      <p:sp>
        <p:nvSpPr>
          <p:cNvPr id="20527" name="Text Box 53"/>
          <p:cNvSpPr txBox="1">
            <a:spLocks noChangeArrowheads="1"/>
          </p:cNvSpPr>
          <p:nvPr/>
        </p:nvSpPr>
        <p:spPr bwMode="auto">
          <a:xfrm>
            <a:off x="4492625" y="627063"/>
            <a:ext cx="815975" cy="160337"/>
          </a:xfrm>
          <a:prstGeom prst="rect">
            <a:avLst/>
          </a:prstGeom>
          <a:noFill/>
          <a:ln w="9525">
            <a:noFill/>
            <a:miter lim="800000"/>
            <a:headEnd/>
            <a:tailEnd/>
          </a:ln>
        </p:spPr>
        <p:txBody>
          <a:bodyPr wrap="none" lIns="0" tIns="0" rIns="0" bIns="0"/>
          <a:lstStyle/>
          <a:p>
            <a:pPr>
              <a:lnSpc>
                <a:spcPct val="90000"/>
              </a:lnSpc>
            </a:pPr>
            <a:r>
              <a:rPr lang="en-US" sz="1300" b="1"/>
              <a:t>GAATTC</a:t>
            </a:r>
          </a:p>
        </p:txBody>
      </p:sp>
      <p:sp>
        <p:nvSpPr>
          <p:cNvPr id="20528" name="Text Box 54"/>
          <p:cNvSpPr txBox="1">
            <a:spLocks noChangeArrowheads="1"/>
          </p:cNvSpPr>
          <p:nvPr/>
        </p:nvSpPr>
        <p:spPr bwMode="auto">
          <a:xfrm>
            <a:off x="4492625" y="792163"/>
            <a:ext cx="815975" cy="160337"/>
          </a:xfrm>
          <a:prstGeom prst="rect">
            <a:avLst/>
          </a:prstGeom>
          <a:noFill/>
          <a:ln w="9525">
            <a:noFill/>
            <a:miter lim="800000"/>
            <a:headEnd/>
            <a:tailEnd/>
          </a:ln>
        </p:spPr>
        <p:txBody>
          <a:bodyPr wrap="none" lIns="0" tIns="0" rIns="0" bIns="0"/>
          <a:lstStyle/>
          <a:p>
            <a:pPr>
              <a:lnSpc>
                <a:spcPct val="90000"/>
              </a:lnSpc>
            </a:pPr>
            <a:r>
              <a:rPr lang="en-US" sz="1300" b="1"/>
              <a:t>CTTAAG</a:t>
            </a:r>
          </a:p>
        </p:txBody>
      </p:sp>
      <p:sp>
        <p:nvSpPr>
          <p:cNvPr id="20529" name="Text Box 55"/>
          <p:cNvSpPr txBox="1">
            <a:spLocks noChangeArrowheads="1"/>
          </p:cNvSpPr>
          <p:nvPr/>
        </p:nvSpPr>
        <p:spPr bwMode="auto">
          <a:xfrm rot="-578204">
            <a:off x="4086225" y="2112963"/>
            <a:ext cx="815975" cy="160337"/>
          </a:xfrm>
          <a:prstGeom prst="rect">
            <a:avLst/>
          </a:prstGeom>
          <a:noFill/>
          <a:ln w="9525">
            <a:noFill/>
            <a:miter lim="800000"/>
            <a:headEnd/>
            <a:tailEnd/>
          </a:ln>
        </p:spPr>
        <p:txBody>
          <a:bodyPr wrap="none" lIns="0" tIns="0" rIns="0" bIns="0"/>
          <a:lstStyle/>
          <a:p>
            <a:pPr>
              <a:lnSpc>
                <a:spcPct val="90000"/>
              </a:lnSpc>
            </a:pPr>
            <a:r>
              <a:rPr lang="en-US" sz="1300" b="1"/>
              <a:t>CTTAA</a:t>
            </a:r>
          </a:p>
        </p:txBody>
      </p:sp>
      <p:sp>
        <p:nvSpPr>
          <p:cNvPr id="20530" name="Text Box 56"/>
          <p:cNvSpPr txBox="1">
            <a:spLocks noChangeArrowheads="1"/>
          </p:cNvSpPr>
          <p:nvPr/>
        </p:nvSpPr>
        <p:spPr bwMode="auto">
          <a:xfrm rot="-578204">
            <a:off x="4040188" y="2000250"/>
            <a:ext cx="177800" cy="192088"/>
          </a:xfrm>
          <a:prstGeom prst="rect">
            <a:avLst/>
          </a:prstGeom>
          <a:noFill/>
          <a:ln w="9525">
            <a:noFill/>
            <a:miter lim="800000"/>
            <a:headEnd/>
            <a:tailEnd/>
          </a:ln>
        </p:spPr>
        <p:txBody>
          <a:bodyPr wrap="none" lIns="0" tIns="0" rIns="0" bIns="0"/>
          <a:lstStyle/>
          <a:p>
            <a:pPr>
              <a:lnSpc>
                <a:spcPct val="90000"/>
              </a:lnSpc>
            </a:pPr>
            <a:r>
              <a:rPr lang="en-US" sz="1300" b="1"/>
              <a:t>G</a:t>
            </a:r>
          </a:p>
        </p:txBody>
      </p:sp>
      <p:sp>
        <p:nvSpPr>
          <p:cNvPr id="20531" name="Text Box 57"/>
          <p:cNvSpPr txBox="1">
            <a:spLocks noChangeArrowheads="1"/>
          </p:cNvSpPr>
          <p:nvPr/>
        </p:nvSpPr>
        <p:spPr bwMode="auto">
          <a:xfrm rot="285907">
            <a:off x="5053013" y="1976438"/>
            <a:ext cx="606425" cy="176212"/>
          </a:xfrm>
          <a:prstGeom prst="rect">
            <a:avLst/>
          </a:prstGeom>
          <a:noFill/>
          <a:ln w="9525">
            <a:noFill/>
            <a:miter lim="800000"/>
            <a:headEnd/>
            <a:tailEnd/>
          </a:ln>
        </p:spPr>
        <p:txBody>
          <a:bodyPr wrap="none" lIns="0" tIns="0" rIns="0" bIns="0"/>
          <a:lstStyle/>
          <a:p>
            <a:pPr>
              <a:lnSpc>
                <a:spcPct val="90000"/>
              </a:lnSpc>
            </a:pPr>
            <a:r>
              <a:rPr lang="en-US" sz="1300" b="1"/>
              <a:t>AATTC</a:t>
            </a:r>
          </a:p>
        </p:txBody>
      </p:sp>
      <p:sp>
        <p:nvSpPr>
          <p:cNvPr id="20532" name="Text Box 58"/>
          <p:cNvSpPr txBox="1">
            <a:spLocks noChangeArrowheads="1"/>
          </p:cNvSpPr>
          <p:nvPr/>
        </p:nvSpPr>
        <p:spPr bwMode="auto">
          <a:xfrm rot="285907">
            <a:off x="5457825" y="2200275"/>
            <a:ext cx="188913" cy="222250"/>
          </a:xfrm>
          <a:prstGeom prst="rect">
            <a:avLst/>
          </a:prstGeom>
          <a:noFill/>
          <a:ln w="9525">
            <a:noFill/>
            <a:miter lim="800000"/>
            <a:headEnd/>
            <a:tailEnd/>
          </a:ln>
        </p:spPr>
        <p:txBody>
          <a:bodyPr wrap="none" lIns="0" tIns="0" rIns="0" bIns="0"/>
          <a:lstStyle/>
          <a:p>
            <a:pPr>
              <a:lnSpc>
                <a:spcPct val="90000"/>
              </a:lnSpc>
            </a:pPr>
            <a:r>
              <a:rPr lang="en-US" sz="1300" b="1"/>
              <a:t>G</a:t>
            </a:r>
          </a:p>
        </p:txBody>
      </p:sp>
      <p:sp>
        <p:nvSpPr>
          <p:cNvPr id="20533" name="Text Box 59"/>
          <p:cNvSpPr txBox="1">
            <a:spLocks noChangeArrowheads="1"/>
          </p:cNvSpPr>
          <p:nvPr/>
        </p:nvSpPr>
        <p:spPr bwMode="auto">
          <a:xfrm rot="285907">
            <a:off x="6499225" y="3101975"/>
            <a:ext cx="188913" cy="222250"/>
          </a:xfrm>
          <a:prstGeom prst="rect">
            <a:avLst/>
          </a:prstGeom>
          <a:noFill/>
          <a:ln w="9525">
            <a:noFill/>
            <a:miter lim="800000"/>
            <a:headEnd/>
            <a:tailEnd/>
          </a:ln>
        </p:spPr>
        <p:txBody>
          <a:bodyPr wrap="none" lIns="0" tIns="0" rIns="0" bIns="0"/>
          <a:lstStyle/>
          <a:p>
            <a:pPr>
              <a:lnSpc>
                <a:spcPct val="90000"/>
              </a:lnSpc>
            </a:pPr>
            <a:r>
              <a:rPr lang="en-US" sz="1300" b="1"/>
              <a:t>G</a:t>
            </a:r>
          </a:p>
        </p:txBody>
      </p:sp>
      <p:sp>
        <p:nvSpPr>
          <p:cNvPr id="20534" name="Text Box 60"/>
          <p:cNvSpPr txBox="1">
            <a:spLocks noChangeArrowheads="1"/>
          </p:cNvSpPr>
          <p:nvPr/>
        </p:nvSpPr>
        <p:spPr bwMode="auto">
          <a:xfrm rot="285907">
            <a:off x="5635625" y="3165475"/>
            <a:ext cx="188913" cy="222250"/>
          </a:xfrm>
          <a:prstGeom prst="rect">
            <a:avLst/>
          </a:prstGeom>
          <a:noFill/>
          <a:ln w="9525">
            <a:noFill/>
            <a:miter lim="800000"/>
            <a:headEnd/>
            <a:tailEnd/>
          </a:ln>
        </p:spPr>
        <p:txBody>
          <a:bodyPr wrap="none" lIns="0" tIns="0" rIns="0" bIns="0"/>
          <a:lstStyle/>
          <a:p>
            <a:pPr>
              <a:lnSpc>
                <a:spcPct val="90000"/>
              </a:lnSpc>
            </a:pPr>
            <a:r>
              <a:rPr lang="en-US" sz="1300" b="1"/>
              <a:t>G</a:t>
            </a:r>
          </a:p>
        </p:txBody>
      </p:sp>
      <p:sp>
        <p:nvSpPr>
          <p:cNvPr id="20535" name="Text Box 61"/>
          <p:cNvSpPr txBox="1">
            <a:spLocks noChangeArrowheads="1"/>
          </p:cNvSpPr>
          <p:nvPr/>
        </p:nvSpPr>
        <p:spPr bwMode="auto">
          <a:xfrm rot="285907">
            <a:off x="5230813" y="2967038"/>
            <a:ext cx="606425" cy="176212"/>
          </a:xfrm>
          <a:prstGeom prst="rect">
            <a:avLst/>
          </a:prstGeom>
          <a:noFill/>
          <a:ln w="9525">
            <a:noFill/>
            <a:miter lim="800000"/>
            <a:headEnd/>
            <a:tailEnd/>
          </a:ln>
        </p:spPr>
        <p:txBody>
          <a:bodyPr wrap="none" lIns="0" tIns="0" rIns="0" bIns="0"/>
          <a:lstStyle/>
          <a:p>
            <a:pPr>
              <a:lnSpc>
                <a:spcPct val="90000"/>
              </a:lnSpc>
            </a:pPr>
            <a:r>
              <a:rPr lang="en-US" sz="1300" b="1"/>
              <a:t>AATTC</a:t>
            </a:r>
          </a:p>
        </p:txBody>
      </p:sp>
      <p:sp>
        <p:nvSpPr>
          <p:cNvPr id="20536" name="Text Box 62"/>
          <p:cNvSpPr txBox="1">
            <a:spLocks noChangeArrowheads="1"/>
          </p:cNvSpPr>
          <p:nvPr/>
        </p:nvSpPr>
        <p:spPr bwMode="auto">
          <a:xfrm rot="285907">
            <a:off x="6500813" y="3271838"/>
            <a:ext cx="606425" cy="176212"/>
          </a:xfrm>
          <a:prstGeom prst="rect">
            <a:avLst/>
          </a:prstGeom>
          <a:noFill/>
          <a:ln w="9525">
            <a:noFill/>
            <a:miter lim="800000"/>
            <a:headEnd/>
            <a:tailEnd/>
          </a:ln>
        </p:spPr>
        <p:txBody>
          <a:bodyPr wrap="none" lIns="0" tIns="0" rIns="0" bIns="0"/>
          <a:lstStyle/>
          <a:p>
            <a:pPr>
              <a:lnSpc>
                <a:spcPct val="90000"/>
              </a:lnSpc>
            </a:pPr>
            <a:r>
              <a:rPr lang="en-US" sz="1300" b="1"/>
              <a:t>CTTAA</a:t>
            </a:r>
          </a:p>
        </p:txBody>
      </p:sp>
      <p:sp>
        <p:nvSpPr>
          <p:cNvPr id="20537" name="Text Box 63"/>
          <p:cNvSpPr txBox="1">
            <a:spLocks noChangeArrowheads="1"/>
          </p:cNvSpPr>
          <p:nvPr/>
        </p:nvSpPr>
        <p:spPr bwMode="auto">
          <a:xfrm>
            <a:off x="3844925" y="4589463"/>
            <a:ext cx="142875" cy="173037"/>
          </a:xfrm>
          <a:prstGeom prst="rect">
            <a:avLst/>
          </a:prstGeom>
          <a:noFill/>
          <a:ln w="9525">
            <a:noFill/>
            <a:miter lim="800000"/>
            <a:headEnd/>
            <a:tailEnd/>
          </a:ln>
        </p:spPr>
        <p:txBody>
          <a:bodyPr wrap="none" lIns="0" tIns="0" rIns="0" bIns="0"/>
          <a:lstStyle/>
          <a:p>
            <a:pPr>
              <a:lnSpc>
                <a:spcPct val="90000"/>
              </a:lnSpc>
            </a:pPr>
            <a:r>
              <a:rPr lang="en-US" sz="1300" b="1"/>
              <a:t>G</a:t>
            </a:r>
          </a:p>
        </p:txBody>
      </p:sp>
      <p:sp>
        <p:nvSpPr>
          <p:cNvPr id="20538" name="Text Box 64"/>
          <p:cNvSpPr txBox="1">
            <a:spLocks noChangeArrowheads="1"/>
          </p:cNvSpPr>
          <p:nvPr/>
        </p:nvSpPr>
        <p:spPr bwMode="auto">
          <a:xfrm>
            <a:off x="4530725" y="4767263"/>
            <a:ext cx="142875" cy="173037"/>
          </a:xfrm>
          <a:prstGeom prst="rect">
            <a:avLst/>
          </a:prstGeom>
          <a:noFill/>
          <a:ln w="9525">
            <a:noFill/>
            <a:miter lim="800000"/>
            <a:headEnd/>
            <a:tailEnd/>
          </a:ln>
        </p:spPr>
        <p:txBody>
          <a:bodyPr wrap="none" lIns="0" tIns="0" rIns="0" bIns="0"/>
          <a:lstStyle/>
          <a:p>
            <a:pPr>
              <a:lnSpc>
                <a:spcPct val="90000"/>
              </a:lnSpc>
            </a:pPr>
            <a:r>
              <a:rPr lang="en-US" sz="1300" b="1"/>
              <a:t>G</a:t>
            </a:r>
          </a:p>
        </p:txBody>
      </p:sp>
      <p:sp>
        <p:nvSpPr>
          <p:cNvPr id="20539" name="Text Box 65"/>
          <p:cNvSpPr txBox="1">
            <a:spLocks noChangeArrowheads="1"/>
          </p:cNvSpPr>
          <p:nvPr/>
        </p:nvSpPr>
        <p:spPr bwMode="auto">
          <a:xfrm>
            <a:off x="5267325" y="4589463"/>
            <a:ext cx="142875" cy="173037"/>
          </a:xfrm>
          <a:prstGeom prst="rect">
            <a:avLst/>
          </a:prstGeom>
          <a:noFill/>
          <a:ln w="9525">
            <a:noFill/>
            <a:miter lim="800000"/>
            <a:headEnd/>
            <a:tailEnd/>
          </a:ln>
        </p:spPr>
        <p:txBody>
          <a:bodyPr wrap="none" lIns="0" tIns="0" rIns="0" bIns="0"/>
          <a:lstStyle/>
          <a:p>
            <a:pPr>
              <a:lnSpc>
                <a:spcPct val="90000"/>
              </a:lnSpc>
            </a:pPr>
            <a:r>
              <a:rPr lang="en-US" sz="1300" b="1"/>
              <a:t>G</a:t>
            </a:r>
          </a:p>
        </p:txBody>
      </p:sp>
      <p:sp>
        <p:nvSpPr>
          <p:cNvPr id="20540" name="Text Box 66"/>
          <p:cNvSpPr txBox="1">
            <a:spLocks noChangeArrowheads="1"/>
          </p:cNvSpPr>
          <p:nvPr/>
        </p:nvSpPr>
        <p:spPr bwMode="auto">
          <a:xfrm>
            <a:off x="5953125" y="4767263"/>
            <a:ext cx="142875" cy="173037"/>
          </a:xfrm>
          <a:prstGeom prst="rect">
            <a:avLst/>
          </a:prstGeom>
          <a:noFill/>
          <a:ln w="9525">
            <a:noFill/>
            <a:miter lim="800000"/>
            <a:headEnd/>
            <a:tailEnd/>
          </a:ln>
        </p:spPr>
        <p:txBody>
          <a:bodyPr wrap="none" lIns="0" tIns="0" rIns="0" bIns="0"/>
          <a:lstStyle/>
          <a:p>
            <a:pPr>
              <a:lnSpc>
                <a:spcPct val="90000"/>
              </a:lnSpc>
            </a:pPr>
            <a:r>
              <a:rPr lang="en-US" sz="1300" b="1"/>
              <a:t>G</a:t>
            </a:r>
          </a:p>
        </p:txBody>
      </p:sp>
      <p:sp>
        <p:nvSpPr>
          <p:cNvPr id="20541" name="Text Box 67"/>
          <p:cNvSpPr txBox="1">
            <a:spLocks noChangeArrowheads="1"/>
          </p:cNvSpPr>
          <p:nvPr/>
        </p:nvSpPr>
        <p:spPr bwMode="auto">
          <a:xfrm>
            <a:off x="5457825" y="4602163"/>
            <a:ext cx="701675" cy="185737"/>
          </a:xfrm>
          <a:prstGeom prst="rect">
            <a:avLst/>
          </a:prstGeom>
          <a:noFill/>
          <a:ln w="9525">
            <a:noFill/>
            <a:miter lim="800000"/>
            <a:headEnd/>
            <a:tailEnd/>
          </a:ln>
        </p:spPr>
        <p:txBody>
          <a:bodyPr wrap="none" lIns="0" tIns="0" rIns="0" bIns="0"/>
          <a:lstStyle/>
          <a:p>
            <a:pPr>
              <a:lnSpc>
                <a:spcPct val="90000"/>
              </a:lnSpc>
            </a:pPr>
            <a:r>
              <a:rPr lang="en-US" sz="1300" b="1"/>
              <a:t>AATT C</a:t>
            </a:r>
          </a:p>
        </p:txBody>
      </p:sp>
      <p:sp>
        <p:nvSpPr>
          <p:cNvPr id="20542" name="Text Box 68"/>
          <p:cNvSpPr txBox="1">
            <a:spLocks noChangeArrowheads="1"/>
          </p:cNvSpPr>
          <p:nvPr/>
        </p:nvSpPr>
        <p:spPr bwMode="auto">
          <a:xfrm>
            <a:off x="4022725" y="4589463"/>
            <a:ext cx="701675" cy="185737"/>
          </a:xfrm>
          <a:prstGeom prst="rect">
            <a:avLst/>
          </a:prstGeom>
          <a:noFill/>
          <a:ln w="9525">
            <a:noFill/>
            <a:miter lim="800000"/>
            <a:headEnd/>
            <a:tailEnd/>
          </a:ln>
        </p:spPr>
        <p:txBody>
          <a:bodyPr wrap="none" lIns="0" tIns="0" rIns="0" bIns="0"/>
          <a:lstStyle/>
          <a:p>
            <a:pPr>
              <a:lnSpc>
                <a:spcPct val="90000"/>
              </a:lnSpc>
            </a:pPr>
            <a:r>
              <a:rPr lang="en-US" sz="1300" b="1"/>
              <a:t>AATT C</a:t>
            </a:r>
          </a:p>
        </p:txBody>
      </p:sp>
      <p:sp>
        <p:nvSpPr>
          <p:cNvPr id="20543" name="Text Box 69"/>
          <p:cNvSpPr txBox="1">
            <a:spLocks noChangeArrowheads="1"/>
          </p:cNvSpPr>
          <p:nvPr/>
        </p:nvSpPr>
        <p:spPr bwMode="auto">
          <a:xfrm>
            <a:off x="3870325" y="4767263"/>
            <a:ext cx="701675" cy="185737"/>
          </a:xfrm>
          <a:prstGeom prst="rect">
            <a:avLst/>
          </a:prstGeom>
          <a:noFill/>
          <a:ln w="9525">
            <a:noFill/>
            <a:miter lim="800000"/>
            <a:headEnd/>
            <a:tailEnd/>
          </a:ln>
        </p:spPr>
        <p:txBody>
          <a:bodyPr wrap="none" lIns="0" tIns="0" rIns="0" bIns="0"/>
          <a:lstStyle/>
          <a:p>
            <a:pPr>
              <a:lnSpc>
                <a:spcPct val="90000"/>
              </a:lnSpc>
            </a:pPr>
            <a:r>
              <a:rPr lang="en-US" sz="1300" b="1"/>
              <a:t>C TTAA</a:t>
            </a:r>
          </a:p>
        </p:txBody>
      </p:sp>
      <p:sp>
        <p:nvSpPr>
          <p:cNvPr id="20544" name="Text Box 70"/>
          <p:cNvSpPr txBox="1">
            <a:spLocks noChangeArrowheads="1"/>
          </p:cNvSpPr>
          <p:nvPr/>
        </p:nvSpPr>
        <p:spPr bwMode="auto">
          <a:xfrm>
            <a:off x="5280025" y="4779963"/>
            <a:ext cx="701675" cy="185737"/>
          </a:xfrm>
          <a:prstGeom prst="rect">
            <a:avLst/>
          </a:prstGeom>
          <a:noFill/>
          <a:ln w="9525">
            <a:noFill/>
            <a:miter lim="800000"/>
            <a:headEnd/>
            <a:tailEnd/>
          </a:ln>
        </p:spPr>
        <p:txBody>
          <a:bodyPr wrap="none" lIns="0" tIns="0" rIns="0" bIns="0"/>
          <a:lstStyle/>
          <a:p>
            <a:pPr>
              <a:lnSpc>
                <a:spcPct val="90000"/>
              </a:lnSpc>
            </a:pPr>
            <a:r>
              <a:rPr lang="en-US" sz="1300" b="1"/>
              <a:t>C TTAA</a:t>
            </a:r>
          </a:p>
        </p:txBody>
      </p:sp>
      <p:sp>
        <p:nvSpPr>
          <p:cNvPr id="20545" name="AutoShape 71"/>
          <p:cNvSpPr>
            <a:spLocks/>
          </p:cNvSpPr>
          <p:nvPr/>
        </p:nvSpPr>
        <p:spPr bwMode="auto">
          <a:xfrm rot="-5400000">
            <a:off x="4762500" y="76200"/>
            <a:ext cx="152400" cy="736600"/>
          </a:xfrm>
          <a:prstGeom prst="rightBrace">
            <a:avLst>
              <a:gd name="adj1" fmla="val 40278"/>
              <a:gd name="adj2" fmla="val 50000"/>
            </a:avLst>
          </a:prstGeom>
          <a:noFill/>
          <a:ln w="12700">
            <a:solidFill>
              <a:schemeClr val="tx1"/>
            </a:solidFill>
            <a:round/>
            <a:headEnd/>
            <a:tailEnd/>
          </a:ln>
        </p:spPr>
        <p:txBody>
          <a:bodyPr wrap="none" anchor="ctr"/>
          <a:lstStyle/>
          <a:p>
            <a:endParaRPr lang="en-US">
              <a:latin typeface="Times" pitchFamily="84" charset="0"/>
            </a:endParaRPr>
          </a:p>
        </p:txBody>
      </p:sp>
      <p:sp>
        <p:nvSpPr>
          <p:cNvPr id="20546" name="AutoShape 72"/>
          <p:cNvSpPr>
            <a:spLocks/>
          </p:cNvSpPr>
          <p:nvPr/>
        </p:nvSpPr>
        <p:spPr bwMode="auto">
          <a:xfrm rot="5717102">
            <a:off x="5137944" y="2024857"/>
            <a:ext cx="173037" cy="393700"/>
          </a:xfrm>
          <a:prstGeom prst="rightBrace">
            <a:avLst>
              <a:gd name="adj1" fmla="val 18960"/>
              <a:gd name="adj2" fmla="val 50000"/>
            </a:avLst>
          </a:prstGeom>
          <a:noFill/>
          <a:ln w="12700">
            <a:solidFill>
              <a:schemeClr val="tx1"/>
            </a:solidFill>
            <a:round/>
            <a:headEnd/>
            <a:tailEnd/>
          </a:ln>
        </p:spPr>
        <p:txBody>
          <a:bodyPr wrap="none" anchor="ctr"/>
          <a:lstStyle/>
          <a:p>
            <a:endParaRPr lang="en-US">
              <a:latin typeface="Times" pitchFamily="8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52400" y="457200"/>
            <a:ext cx="7772400" cy="1143000"/>
          </a:xfrm>
        </p:spPr>
        <p:txBody>
          <a:bodyPr/>
          <a:lstStyle/>
          <a:p>
            <a:pPr eaLnBrk="1" hangingPunct="1"/>
            <a:r>
              <a:rPr lang="en-US" smtClean="0"/>
              <a:t>Cloning a Eukaryotic Gene in a Bacterial Plasmid</a:t>
            </a:r>
            <a:endParaRPr lang="en-US" smtClean="0">
              <a:solidFill>
                <a:schemeClr val="tx1"/>
              </a:solidFill>
            </a:endParaRPr>
          </a:p>
        </p:txBody>
      </p:sp>
      <p:sp>
        <p:nvSpPr>
          <p:cNvPr id="21507" name="Rectangle 3"/>
          <p:cNvSpPr>
            <a:spLocks noGrp="1" noChangeArrowheads="1"/>
          </p:cNvSpPr>
          <p:nvPr>
            <p:ph type="body" idx="1"/>
          </p:nvPr>
        </p:nvSpPr>
        <p:spPr>
          <a:xfrm>
            <a:off x="533400" y="1905000"/>
            <a:ext cx="8534400" cy="2768600"/>
          </a:xfrm>
        </p:spPr>
        <p:txBody>
          <a:bodyPr/>
          <a:lstStyle/>
          <a:p>
            <a:pPr eaLnBrk="1" hangingPunct="1"/>
            <a:r>
              <a:rPr lang="en-US" sz="2800" smtClean="0"/>
              <a:t>In gene cloning, the original plasmid is called a </a:t>
            </a:r>
            <a:r>
              <a:rPr lang="en-US" sz="2800" b="1" smtClean="0"/>
              <a:t>cloning vector</a:t>
            </a:r>
          </a:p>
          <a:p>
            <a:pPr eaLnBrk="1" hangingPunct="1"/>
            <a:r>
              <a:rPr lang="en-US" sz="2800" smtClean="0"/>
              <a:t>A cloning vector is a DNA molecule that can carry foreign DNA into a host cell and replicate there</a:t>
            </a:r>
          </a:p>
        </p:txBody>
      </p:sp>
      <p:grpSp>
        <p:nvGrpSpPr>
          <p:cNvPr id="21508" name="Group 4"/>
          <p:cNvGrpSpPr>
            <a:grpSpLocks/>
          </p:cNvGrpSpPr>
          <p:nvPr/>
        </p:nvGrpSpPr>
        <p:grpSpPr bwMode="auto">
          <a:xfrm>
            <a:off x="0" y="6553200"/>
            <a:ext cx="9144000" cy="304800"/>
            <a:chOff x="0" y="4128"/>
            <a:chExt cx="5760" cy="192"/>
          </a:xfrm>
        </p:grpSpPr>
        <p:sp>
          <p:nvSpPr>
            <p:cNvPr id="21510" name="Rectangle 5"/>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21511"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21509" name="Rectangle 7"/>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title"/>
          </p:nvPr>
        </p:nvSpPr>
        <p:spPr>
          <a:xfrm>
            <a:off x="88900" y="571500"/>
            <a:ext cx="8534400" cy="914400"/>
          </a:xfrm>
        </p:spPr>
        <p:txBody>
          <a:bodyPr/>
          <a:lstStyle/>
          <a:p>
            <a:pPr marL="57150" indent="-4763" eaLnBrk="1" hangingPunct="1"/>
            <a:r>
              <a:rPr lang="en-US" i="1" smtClean="0"/>
              <a:t>Producing Clones of Cells Carrying Recombinant Plasmids</a:t>
            </a:r>
          </a:p>
        </p:txBody>
      </p:sp>
      <p:sp>
        <p:nvSpPr>
          <p:cNvPr id="22531" name="Rectangle 4"/>
          <p:cNvSpPr>
            <a:spLocks noGrp="1" noChangeArrowheads="1"/>
          </p:cNvSpPr>
          <p:nvPr>
            <p:ph type="body" idx="1"/>
          </p:nvPr>
        </p:nvSpPr>
        <p:spPr>
          <a:xfrm>
            <a:off x="533400" y="1906588"/>
            <a:ext cx="8534400" cy="4951412"/>
          </a:xfrm>
        </p:spPr>
        <p:txBody>
          <a:bodyPr/>
          <a:lstStyle/>
          <a:p>
            <a:pPr eaLnBrk="1" hangingPunct="1"/>
            <a:r>
              <a:rPr lang="en-US" sz="2800" smtClean="0"/>
              <a:t>Several steps are required to clone the hummingbird </a:t>
            </a:r>
            <a:r>
              <a:rPr lang="el-GR" sz="2800" i="1" smtClean="0">
                <a:latin typeface="Lucida Grande" pitchFamily="84" charset="0"/>
                <a:cs typeface="Arial" charset="0"/>
              </a:rPr>
              <a:t>β</a:t>
            </a:r>
            <a:r>
              <a:rPr lang="en-US" sz="2800" smtClean="0"/>
              <a:t>-globin gene in a bacterial plasmid</a:t>
            </a:r>
          </a:p>
          <a:p>
            <a:pPr marL="977900" lvl="1" indent="-292100" eaLnBrk="1" hangingPunct="1"/>
            <a:r>
              <a:rPr lang="en-US" sz="2600" smtClean="0"/>
              <a:t>The hummingbird genomic DNA and a bacterial plasmid are isolated</a:t>
            </a:r>
          </a:p>
          <a:p>
            <a:pPr marL="977900" lvl="1" indent="-292100" eaLnBrk="1" hangingPunct="1"/>
            <a:r>
              <a:rPr lang="en-US" sz="2600" smtClean="0"/>
              <a:t>Both are cut with the same restriction enzyme</a:t>
            </a:r>
          </a:p>
          <a:p>
            <a:pPr marL="977900" lvl="1" indent="-292100" eaLnBrk="1" hangingPunct="1"/>
            <a:r>
              <a:rPr lang="en-US" sz="2600" smtClean="0"/>
              <a:t>The fragments are mixed, and DNA ligase is added to bond the fragment sticky ends</a:t>
            </a:r>
          </a:p>
        </p:txBody>
      </p:sp>
      <p:grpSp>
        <p:nvGrpSpPr>
          <p:cNvPr id="22532" name="Group 6"/>
          <p:cNvGrpSpPr>
            <a:grpSpLocks/>
          </p:cNvGrpSpPr>
          <p:nvPr/>
        </p:nvGrpSpPr>
        <p:grpSpPr bwMode="auto">
          <a:xfrm>
            <a:off x="0" y="6553200"/>
            <a:ext cx="9144000" cy="304800"/>
            <a:chOff x="0" y="4128"/>
            <a:chExt cx="5760" cy="192"/>
          </a:xfrm>
        </p:grpSpPr>
        <p:sp>
          <p:nvSpPr>
            <p:cNvPr id="22534" name="Rectangle 7"/>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22535"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22533" name="Rectangle 9"/>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1" name="Group 4"/>
          <p:cNvGrpSpPr>
            <a:grpSpLocks/>
          </p:cNvGrpSpPr>
          <p:nvPr/>
        </p:nvGrpSpPr>
        <p:grpSpPr bwMode="auto">
          <a:xfrm>
            <a:off x="0" y="6553200"/>
            <a:ext cx="9144000" cy="304800"/>
            <a:chOff x="0" y="4128"/>
            <a:chExt cx="5760" cy="192"/>
          </a:xfrm>
        </p:grpSpPr>
        <p:sp>
          <p:nvSpPr>
            <p:cNvPr id="2056" name="Rectangle 5"/>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2057"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2052" name="Rectangle 7"/>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grpSp>
        <p:nvGrpSpPr>
          <p:cNvPr id="2053" name="Group 14"/>
          <p:cNvGrpSpPr>
            <a:grpSpLocks/>
          </p:cNvGrpSpPr>
          <p:nvPr/>
        </p:nvGrpSpPr>
        <p:grpSpPr bwMode="auto">
          <a:xfrm>
            <a:off x="1554163" y="381000"/>
            <a:ext cx="6034087" cy="3810000"/>
            <a:chOff x="979" y="240"/>
            <a:chExt cx="3801" cy="2400"/>
          </a:xfrm>
        </p:grpSpPr>
        <p:pic>
          <p:nvPicPr>
            <p:cNvPr id="2055" name="Picture 13" descr="Picture2"/>
            <p:cNvPicPr>
              <a:picLocks noChangeAspect="1" noChangeArrowheads="1"/>
            </p:cNvPicPr>
            <p:nvPr/>
          </p:nvPicPr>
          <p:blipFill>
            <a:blip r:embed="rId5"/>
            <a:srcRect/>
            <a:stretch>
              <a:fillRect/>
            </a:stretch>
          </p:blipFill>
          <p:spPr bwMode="auto">
            <a:xfrm>
              <a:off x="979" y="240"/>
              <a:ext cx="3801" cy="2400"/>
            </a:xfrm>
            <a:prstGeom prst="rect">
              <a:avLst/>
            </a:prstGeom>
            <a:noFill/>
            <a:ln w="9525">
              <a:noFill/>
              <a:miter lim="800000"/>
              <a:headEnd/>
              <a:tailEnd/>
            </a:ln>
          </p:spPr>
        </p:pic>
      </p:grpSp>
      <p:sp>
        <p:nvSpPr>
          <p:cNvPr id="2054" name="Text Box 15"/>
          <p:cNvSpPr txBox="1">
            <a:spLocks noChangeArrowheads="1"/>
          </p:cNvSpPr>
          <p:nvPr/>
        </p:nvSpPr>
        <p:spPr bwMode="auto">
          <a:xfrm>
            <a:off x="5562600" y="5791200"/>
            <a:ext cx="3505200" cy="685800"/>
          </a:xfrm>
          <a:prstGeom prst="rect">
            <a:avLst/>
          </a:prstGeom>
          <a:noFill/>
          <a:ln w="9525">
            <a:noFill/>
            <a:miter lim="800000"/>
            <a:headEnd/>
            <a:tailEnd/>
          </a:ln>
        </p:spPr>
        <p:txBody>
          <a:bodyPr>
            <a:spAutoFit/>
          </a:bodyPr>
          <a:lstStyle/>
          <a:p>
            <a:pPr>
              <a:spcBef>
                <a:spcPct val="50000"/>
              </a:spcBef>
            </a:pPr>
            <a:r>
              <a:rPr lang="en-US" sz="1800"/>
              <a:t>Animation: Cloning a Gene</a:t>
            </a:r>
          </a:p>
          <a:p>
            <a:pPr>
              <a:spcBef>
                <a:spcPct val="50000"/>
              </a:spcBef>
            </a:pPr>
            <a:r>
              <a:rPr lang="en-US" sz="1400"/>
              <a:t>Right-click slide / select “Play”</a:t>
            </a:r>
          </a:p>
        </p:txBody>
      </p:sp>
    </p:spTree>
    <p:controls>
      <mc:AlternateContent xmlns:mc="http://schemas.openxmlformats.org/markup-compatibility/2006">
        <mc:Choice xmlns:v="urn:schemas-microsoft-com:vml" Requires="v">
          <p:control spid="2051" name="ShockwaveFlash1" r:id="rId2" imgW="6032408" imgH="3809935"/>
        </mc:Choice>
        <mc:Fallback>
          <p:control name="ShockwaveFlash1" r:id="rId2" imgW="6032408" imgH="3809935">
            <p:pic>
              <p:nvPicPr>
                <p:cNvPr id="0" name="ShockwaveFlash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1555750" y="381000"/>
                  <a:ext cx="6032500" cy="3810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39700" y="190500"/>
            <a:ext cx="7772400" cy="1143000"/>
          </a:xfrm>
        </p:spPr>
        <p:txBody>
          <a:bodyPr/>
          <a:lstStyle/>
          <a:p>
            <a:pPr eaLnBrk="1" hangingPunct="1"/>
            <a:r>
              <a:rPr lang="en-US" smtClean="0"/>
              <a:t>Overview: The DNA Toolbox</a:t>
            </a:r>
          </a:p>
        </p:txBody>
      </p:sp>
      <p:sp>
        <p:nvSpPr>
          <p:cNvPr id="7171" name="Rectangle 3"/>
          <p:cNvSpPr>
            <a:spLocks noGrp="1" noChangeArrowheads="1"/>
          </p:cNvSpPr>
          <p:nvPr>
            <p:ph type="body" idx="1"/>
          </p:nvPr>
        </p:nvSpPr>
        <p:spPr>
          <a:xfrm>
            <a:off x="533400" y="1365250"/>
            <a:ext cx="8534400" cy="4895850"/>
          </a:xfrm>
        </p:spPr>
        <p:txBody>
          <a:bodyPr/>
          <a:lstStyle/>
          <a:p>
            <a:pPr eaLnBrk="1" hangingPunct="1"/>
            <a:r>
              <a:rPr lang="en-US" sz="2800" dirty="0" smtClean="0"/>
              <a:t>Sequencing of the genomes of more than 7,000 species was under way in 2010</a:t>
            </a:r>
          </a:p>
          <a:p>
            <a:pPr eaLnBrk="1" hangingPunct="1"/>
            <a:r>
              <a:rPr lang="en-US" sz="2800" dirty="0" smtClean="0"/>
              <a:t>DNA sequencing has depended on advances in technology, starting with making recombinant DNA</a:t>
            </a:r>
          </a:p>
          <a:p>
            <a:pPr eaLnBrk="1" hangingPunct="1"/>
            <a:r>
              <a:rPr lang="en-US" sz="2800" dirty="0" smtClean="0"/>
              <a:t>In </a:t>
            </a:r>
            <a:r>
              <a:rPr lang="en-US" sz="2800" b="1" dirty="0" smtClean="0">
                <a:solidFill>
                  <a:srgbClr val="FF0000"/>
                </a:solidFill>
              </a:rPr>
              <a:t>recombinant DNA</a:t>
            </a:r>
            <a:r>
              <a:rPr lang="en-US" sz="2800" dirty="0" smtClean="0"/>
              <a:t>, </a:t>
            </a:r>
            <a:r>
              <a:rPr lang="en-US" sz="2800" b="1" dirty="0" smtClean="0">
                <a:solidFill>
                  <a:srgbClr val="0070C0"/>
                </a:solidFill>
              </a:rPr>
              <a:t>nucleotide sequences from two different sources, often two species, are combined </a:t>
            </a:r>
            <a:r>
              <a:rPr lang="en-US" sz="2800" b="1" i="1" dirty="0" smtClean="0">
                <a:solidFill>
                  <a:srgbClr val="0070C0"/>
                </a:solidFill>
              </a:rPr>
              <a:t>in vitro</a:t>
            </a:r>
            <a:r>
              <a:rPr lang="en-US" sz="2800" b="1" dirty="0" smtClean="0">
                <a:solidFill>
                  <a:srgbClr val="0070C0"/>
                </a:solidFill>
              </a:rPr>
              <a:t> into the same DNA molecule</a:t>
            </a:r>
          </a:p>
        </p:txBody>
      </p:sp>
      <p:grpSp>
        <p:nvGrpSpPr>
          <p:cNvPr id="7172" name="Group 4"/>
          <p:cNvGrpSpPr>
            <a:grpSpLocks/>
          </p:cNvGrpSpPr>
          <p:nvPr/>
        </p:nvGrpSpPr>
        <p:grpSpPr bwMode="auto">
          <a:xfrm>
            <a:off x="0" y="6553200"/>
            <a:ext cx="9144000" cy="304800"/>
            <a:chOff x="0" y="4128"/>
            <a:chExt cx="5760" cy="192"/>
          </a:xfrm>
        </p:grpSpPr>
        <p:sp>
          <p:nvSpPr>
            <p:cNvPr id="7174" name="Rectangle 5"/>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7175"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7173" name="Rectangle 7"/>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body" idx="1"/>
          </p:nvPr>
        </p:nvSpPr>
        <p:spPr>
          <a:xfrm>
            <a:off x="228600" y="1389063"/>
            <a:ext cx="8534400" cy="5281612"/>
          </a:xfrm>
        </p:spPr>
        <p:txBody>
          <a:bodyPr/>
          <a:lstStyle/>
          <a:p>
            <a:pPr marL="1320800" lvl="1" indent="-342900" eaLnBrk="1" hangingPunct="1"/>
            <a:r>
              <a:rPr lang="en-US" sz="2600" smtClean="0"/>
              <a:t>Some recombinant plasmids now contain hummingbird DNA</a:t>
            </a:r>
          </a:p>
          <a:p>
            <a:pPr marL="1320800" lvl="1" indent="-342900" eaLnBrk="1" hangingPunct="1"/>
            <a:r>
              <a:rPr lang="en-US" sz="2600" smtClean="0"/>
              <a:t>The DNA mixture is added to bacteria that have been genetically engineered to accept it</a:t>
            </a:r>
          </a:p>
          <a:p>
            <a:pPr marL="1320800" lvl="1" indent="-342900" eaLnBrk="1" hangingPunct="1"/>
            <a:r>
              <a:rPr lang="en-US" sz="2600" smtClean="0"/>
              <a:t>The bacteria are plated on a type of agar that selects for the bacteria with recombinant plasmids</a:t>
            </a:r>
          </a:p>
          <a:p>
            <a:pPr marL="1320800" lvl="1" indent="-342900" eaLnBrk="1" hangingPunct="1"/>
            <a:r>
              <a:rPr lang="en-US" sz="2600" smtClean="0"/>
              <a:t>This results in the cloning of many hummingbird DNA fragments, including the </a:t>
            </a:r>
            <a:r>
              <a:rPr lang="el-GR" sz="2600" i="1" smtClean="0">
                <a:latin typeface="Lucida Grande" pitchFamily="84" charset="0"/>
                <a:cs typeface="Arial" charset="0"/>
              </a:rPr>
              <a:t>β</a:t>
            </a:r>
            <a:r>
              <a:rPr lang="en-US" sz="2600" smtClean="0"/>
              <a:t>-globin gene</a:t>
            </a:r>
          </a:p>
        </p:txBody>
      </p:sp>
      <p:grpSp>
        <p:nvGrpSpPr>
          <p:cNvPr id="23555" name="Group 3"/>
          <p:cNvGrpSpPr>
            <a:grpSpLocks/>
          </p:cNvGrpSpPr>
          <p:nvPr/>
        </p:nvGrpSpPr>
        <p:grpSpPr bwMode="auto">
          <a:xfrm>
            <a:off x="0" y="6553200"/>
            <a:ext cx="9144000" cy="304800"/>
            <a:chOff x="0" y="4128"/>
            <a:chExt cx="5760" cy="192"/>
          </a:xfrm>
        </p:grpSpPr>
        <p:sp>
          <p:nvSpPr>
            <p:cNvPr id="23557" name="Rectangle 4"/>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23558"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23556" name="Rectangle 6"/>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20.4</a:t>
            </a:r>
          </a:p>
        </p:txBody>
      </p:sp>
      <p:pic>
        <p:nvPicPr>
          <p:cNvPr id="24579" name="Picture 103" descr="20_04_GeneCloning-U"/>
          <p:cNvPicPr>
            <a:picLocks noChangeAspect="1" noChangeArrowheads="1"/>
          </p:cNvPicPr>
          <p:nvPr/>
        </p:nvPicPr>
        <p:blipFill>
          <a:blip r:embed="rId3"/>
          <a:srcRect/>
          <a:stretch>
            <a:fillRect/>
          </a:stretch>
        </p:blipFill>
        <p:spPr bwMode="auto">
          <a:xfrm>
            <a:off x="1441450" y="136525"/>
            <a:ext cx="6261100" cy="6584950"/>
          </a:xfrm>
          <a:prstGeom prst="rect">
            <a:avLst/>
          </a:prstGeom>
          <a:noFill/>
          <a:ln w="9525">
            <a:noFill/>
            <a:miter lim="800000"/>
            <a:headEnd/>
            <a:tailEnd/>
          </a:ln>
        </p:spPr>
      </p:pic>
      <p:sp>
        <p:nvSpPr>
          <p:cNvPr id="24580" name="Text Box 9"/>
          <p:cNvSpPr txBox="1">
            <a:spLocks noChangeArrowheads="1"/>
          </p:cNvSpPr>
          <p:nvPr/>
        </p:nvSpPr>
        <p:spPr bwMode="auto">
          <a:xfrm>
            <a:off x="2333625" y="360363"/>
            <a:ext cx="1311275" cy="185737"/>
          </a:xfrm>
          <a:prstGeom prst="rect">
            <a:avLst/>
          </a:prstGeom>
          <a:noFill/>
          <a:ln w="9525">
            <a:noFill/>
            <a:miter lim="800000"/>
            <a:headEnd/>
            <a:tailEnd/>
          </a:ln>
        </p:spPr>
        <p:txBody>
          <a:bodyPr wrap="none" lIns="0" tIns="0" rIns="0" bIns="0"/>
          <a:lstStyle/>
          <a:p>
            <a:pPr>
              <a:lnSpc>
                <a:spcPct val="90000"/>
              </a:lnSpc>
            </a:pPr>
            <a:r>
              <a:rPr lang="en-US" sz="1200" b="1"/>
              <a:t>Bacterial plasmid</a:t>
            </a:r>
          </a:p>
        </p:txBody>
      </p:sp>
      <p:sp>
        <p:nvSpPr>
          <p:cNvPr id="24581" name="Text Box 74"/>
          <p:cNvSpPr txBox="1">
            <a:spLocks noChangeArrowheads="1"/>
          </p:cNvSpPr>
          <p:nvPr/>
        </p:nvSpPr>
        <p:spPr bwMode="auto">
          <a:xfrm>
            <a:off x="1482725" y="169863"/>
            <a:ext cx="955675" cy="173037"/>
          </a:xfrm>
          <a:prstGeom prst="rect">
            <a:avLst/>
          </a:prstGeom>
          <a:noFill/>
          <a:ln w="9525">
            <a:noFill/>
            <a:miter lim="800000"/>
            <a:headEnd/>
            <a:tailEnd/>
          </a:ln>
        </p:spPr>
        <p:txBody>
          <a:bodyPr wrap="none" lIns="0" tIns="0" rIns="0" bIns="0"/>
          <a:lstStyle/>
          <a:p>
            <a:pPr>
              <a:lnSpc>
                <a:spcPct val="90000"/>
              </a:lnSpc>
            </a:pPr>
            <a:r>
              <a:rPr lang="en-US" sz="1200" b="1">
                <a:solidFill>
                  <a:srgbClr val="B52D33"/>
                </a:solidFill>
              </a:rPr>
              <a:t>TECHNIQUE</a:t>
            </a:r>
          </a:p>
        </p:txBody>
      </p:sp>
      <p:sp>
        <p:nvSpPr>
          <p:cNvPr id="24582" name="Text Box 75"/>
          <p:cNvSpPr txBox="1">
            <a:spLocks noChangeArrowheads="1"/>
          </p:cNvSpPr>
          <p:nvPr/>
        </p:nvSpPr>
        <p:spPr bwMode="auto">
          <a:xfrm>
            <a:off x="3159125" y="4538663"/>
            <a:ext cx="790575" cy="173037"/>
          </a:xfrm>
          <a:prstGeom prst="rect">
            <a:avLst/>
          </a:prstGeom>
          <a:noFill/>
          <a:ln w="9525">
            <a:noFill/>
            <a:miter lim="800000"/>
            <a:headEnd/>
            <a:tailEnd/>
          </a:ln>
        </p:spPr>
        <p:txBody>
          <a:bodyPr wrap="none" lIns="0" tIns="0" rIns="0" bIns="0"/>
          <a:lstStyle/>
          <a:p>
            <a:pPr>
              <a:lnSpc>
                <a:spcPct val="90000"/>
              </a:lnSpc>
            </a:pPr>
            <a:r>
              <a:rPr lang="en-US" sz="1200" b="1">
                <a:solidFill>
                  <a:srgbClr val="B52D33"/>
                </a:solidFill>
              </a:rPr>
              <a:t>RESULTS</a:t>
            </a:r>
          </a:p>
        </p:txBody>
      </p:sp>
      <p:sp>
        <p:nvSpPr>
          <p:cNvPr id="24583" name="Text Box 76"/>
          <p:cNvSpPr txBox="1">
            <a:spLocks noChangeArrowheads="1"/>
          </p:cNvSpPr>
          <p:nvPr/>
        </p:nvSpPr>
        <p:spPr bwMode="auto">
          <a:xfrm>
            <a:off x="1927225" y="550863"/>
            <a:ext cx="841375" cy="173037"/>
          </a:xfrm>
          <a:prstGeom prst="rect">
            <a:avLst/>
          </a:prstGeom>
          <a:noFill/>
          <a:ln w="9525">
            <a:noFill/>
            <a:miter lim="800000"/>
            <a:headEnd/>
            <a:tailEnd/>
          </a:ln>
        </p:spPr>
        <p:txBody>
          <a:bodyPr wrap="none" lIns="0" tIns="0" rIns="0" bIns="0"/>
          <a:lstStyle/>
          <a:p>
            <a:pPr>
              <a:lnSpc>
                <a:spcPct val="90000"/>
              </a:lnSpc>
            </a:pPr>
            <a:r>
              <a:rPr lang="en-US" sz="1200" b="1" i="1"/>
              <a:t>amp</a:t>
            </a:r>
            <a:r>
              <a:rPr lang="en-US" sz="1200" b="1" i="1" baseline="30000"/>
              <a:t>R</a:t>
            </a:r>
            <a:r>
              <a:rPr lang="en-US" sz="1200" b="1"/>
              <a:t> gene</a:t>
            </a:r>
          </a:p>
        </p:txBody>
      </p:sp>
      <p:sp>
        <p:nvSpPr>
          <p:cNvPr id="24584" name="Text Box 77"/>
          <p:cNvSpPr txBox="1">
            <a:spLocks noChangeArrowheads="1"/>
          </p:cNvSpPr>
          <p:nvPr/>
        </p:nvSpPr>
        <p:spPr bwMode="auto">
          <a:xfrm>
            <a:off x="3895725" y="525463"/>
            <a:ext cx="841375" cy="173037"/>
          </a:xfrm>
          <a:prstGeom prst="rect">
            <a:avLst/>
          </a:prstGeom>
          <a:noFill/>
          <a:ln w="9525">
            <a:noFill/>
            <a:miter lim="800000"/>
            <a:headEnd/>
            <a:tailEnd/>
          </a:ln>
        </p:spPr>
        <p:txBody>
          <a:bodyPr wrap="none" lIns="0" tIns="0" rIns="0" bIns="0"/>
          <a:lstStyle/>
          <a:p>
            <a:pPr>
              <a:lnSpc>
                <a:spcPct val="90000"/>
              </a:lnSpc>
            </a:pPr>
            <a:r>
              <a:rPr lang="en-US" sz="1200" b="1" i="1"/>
              <a:t>lacZ</a:t>
            </a:r>
            <a:r>
              <a:rPr lang="en-US" sz="1200" b="1"/>
              <a:t> gene</a:t>
            </a:r>
          </a:p>
        </p:txBody>
      </p:sp>
      <p:sp>
        <p:nvSpPr>
          <p:cNvPr id="24585" name="Text Box 78"/>
          <p:cNvSpPr txBox="1">
            <a:spLocks noChangeArrowheads="1"/>
          </p:cNvSpPr>
          <p:nvPr/>
        </p:nvSpPr>
        <p:spPr bwMode="auto">
          <a:xfrm>
            <a:off x="3667125" y="792163"/>
            <a:ext cx="841375" cy="338137"/>
          </a:xfrm>
          <a:prstGeom prst="rect">
            <a:avLst/>
          </a:prstGeom>
          <a:noFill/>
          <a:ln w="9525">
            <a:noFill/>
            <a:miter lim="800000"/>
            <a:headEnd/>
            <a:tailEnd/>
          </a:ln>
        </p:spPr>
        <p:txBody>
          <a:bodyPr wrap="none" lIns="0" tIns="0" rIns="0" bIns="0"/>
          <a:lstStyle/>
          <a:p>
            <a:pPr>
              <a:lnSpc>
                <a:spcPct val="90000"/>
              </a:lnSpc>
            </a:pPr>
            <a:r>
              <a:rPr lang="en-US" sz="1200" b="1"/>
              <a:t>Restriction</a:t>
            </a:r>
            <a:br>
              <a:rPr lang="en-US" sz="1200" b="1"/>
            </a:br>
            <a:r>
              <a:rPr lang="en-US" sz="1200" b="1"/>
              <a:t>site</a:t>
            </a:r>
          </a:p>
        </p:txBody>
      </p:sp>
      <p:sp>
        <p:nvSpPr>
          <p:cNvPr id="24586" name="Text Box 79"/>
          <p:cNvSpPr txBox="1">
            <a:spLocks noChangeArrowheads="1"/>
          </p:cNvSpPr>
          <p:nvPr/>
        </p:nvSpPr>
        <p:spPr bwMode="auto">
          <a:xfrm>
            <a:off x="5356225" y="169863"/>
            <a:ext cx="1349375" cy="173037"/>
          </a:xfrm>
          <a:prstGeom prst="rect">
            <a:avLst/>
          </a:prstGeom>
          <a:noFill/>
          <a:ln w="9525">
            <a:noFill/>
            <a:miter lim="800000"/>
            <a:headEnd/>
            <a:tailEnd/>
          </a:ln>
        </p:spPr>
        <p:txBody>
          <a:bodyPr wrap="none" lIns="0" tIns="0" rIns="0" bIns="0"/>
          <a:lstStyle/>
          <a:p>
            <a:pPr>
              <a:lnSpc>
                <a:spcPct val="90000"/>
              </a:lnSpc>
            </a:pPr>
            <a:r>
              <a:rPr lang="en-US" sz="1200" b="1"/>
              <a:t>Hummingbird cell</a:t>
            </a:r>
          </a:p>
        </p:txBody>
      </p:sp>
      <p:sp>
        <p:nvSpPr>
          <p:cNvPr id="24587" name="Text Box 80"/>
          <p:cNvSpPr txBox="1">
            <a:spLocks noChangeArrowheads="1"/>
          </p:cNvSpPr>
          <p:nvPr/>
        </p:nvSpPr>
        <p:spPr bwMode="auto">
          <a:xfrm>
            <a:off x="5076825" y="1287463"/>
            <a:ext cx="485775" cy="350837"/>
          </a:xfrm>
          <a:prstGeom prst="rect">
            <a:avLst/>
          </a:prstGeom>
          <a:noFill/>
          <a:ln w="9525">
            <a:noFill/>
            <a:miter lim="800000"/>
            <a:headEnd/>
            <a:tailEnd/>
          </a:ln>
        </p:spPr>
        <p:txBody>
          <a:bodyPr wrap="none" lIns="0" tIns="0" rIns="0" bIns="0"/>
          <a:lstStyle/>
          <a:p>
            <a:pPr>
              <a:lnSpc>
                <a:spcPct val="90000"/>
              </a:lnSpc>
            </a:pPr>
            <a:r>
              <a:rPr lang="en-US" sz="1200" b="1"/>
              <a:t>Sticky </a:t>
            </a:r>
            <a:br>
              <a:rPr lang="en-US" sz="1200" b="1"/>
            </a:br>
            <a:r>
              <a:rPr lang="en-US" sz="1200" b="1"/>
              <a:t>ends</a:t>
            </a:r>
          </a:p>
        </p:txBody>
      </p:sp>
      <p:sp>
        <p:nvSpPr>
          <p:cNvPr id="24588" name="Text Box 81"/>
          <p:cNvSpPr txBox="1">
            <a:spLocks noChangeArrowheads="1"/>
          </p:cNvSpPr>
          <p:nvPr/>
        </p:nvSpPr>
        <p:spPr bwMode="auto">
          <a:xfrm>
            <a:off x="5915025" y="1389063"/>
            <a:ext cx="600075" cy="363537"/>
          </a:xfrm>
          <a:prstGeom prst="rect">
            <a:avLst/>
          </a:prstGeom>
          <a:noFill/>
          <a:ln w="9525">
            <a:noFill/>
            <a:miter lim="800000"/>
            <a:headEnd/>
            <a:tailEnd/>
          </a:ln>
        </p:spPr>
        <p:txBody>
          <a:bodyPr wrap="none" lIns="0" tIns="0" rIns="0" bIns="0"/>
          <a:lstStyle/>
          <a:p>
            <a:pPr>
              <a:lnSpc>
                <a:spcPct val="90000"/>
              </a:lnSpc>
            </a:pPr>
            <a:r>
              <a:rPr lang="en-US" sz="1200" b="1"/>
              <a:t>Gene of</a:t>
            </a:r>
            <a:br>
              <a:rPr lang="en-US" sz="1200" b="1"/>
            </a:br>
            <a:r>
              <a:rPr lang="en-US" sz="1200" b="1"/>
              <a:t>interest</a:t>
            </a:r>
          </a:p>
        </p:txBody>
      </p:sp>
      <p:sp>
        <p:nvSpPr>
          <p:cNvPr id="24589" name="Text Box 82"/>
          <p:cNvSpPr txBox="1">
            <a:spLocks noChangeArrowheads="1"/>
          </p:cNvSpPr>
          <p:nvPr/>
        </p:nvSpPr>
        <p:spPr bwMode="auto">
          <a:xfrm>
            <a:off x="5902325" y="1846263"/>
            <a:ext cx="777875" cy="515937"/>
          </a:xfrm>
          <a:prstGeom prst="rect">
            <a:avLst/>
          </a:prstGeom>
          <a:noFill/>
          <a:ln w="9525">
            <a:noFill/>
            <a:miter lim="800000"/>
            <a:headEnd/>
            <a:tailEnd/>
          </a:ln>
        </p:spPr>
        <p:txBody>
          <a:bodyPr wrap="none" lIns="0" tIns="0" rIns="0" bIns="0"/>
          <a:lstStyle/>
          <a:p>
            <a:pPr>
              <a:lnSpc>
                <a:spcPct val="90000"/>
              </a:lnSpc>
            </a:pPr>
            <a:r>
              <a:rPr lang="en-US" sz="1200" b="1"/>
              <a:t>Humming-</a:t>
            </a:r>
            <a:br>
              <a:rPr lang="en-US" sz="1200" b="1"/>
            </a:br>
            <a:r>
              <a:rPr lang="en-US" sz="1200" b="1"/>
              <a:t>bird DNA</a:t>
            </a:r>
            <a:br>
              <a:rPr lang="en-US" sz="1200" b="1"/>
            </a:br>
            <a:r>
              <a:rPr lang="en-US" sz="1200" b="1"/>
              <a:t>fragments</a:t>
            </a:r>
          </a:p>
        </p:txBody>
      </p:sp>
      <p:sp>
        <p:nvSpPr>
          <p:cNvPr id="24590" name="Text Box 83"/>
          <p:cNvSpPr txBox="1">
            <a:spLocks noChangeArrowheads="1"/>
          </p:cNvSpPr>
          <p:nvPr/>
        </p:nvSpPr>
        <p:spPr bwMode="auto">
          <a:xfrm>
            <a:off x="3971925" y="2811463"/>
            <a:ext cx="1704975" cy="185737"/>
          </a:xfrm>
          <a:prstGeom prst="rect">
            <a:avLst/>
          </a:prstGeom>
          <a:noFill/>
          <a:ln w="9525">
            <a:noFill/>
            <a:miter lim="800000"/>
            <a:headEnd/>
            <a:tailEnd/>
          </a:ln>
        </p:spPr>
        <p:txBody>
          <a:bodyPr wrap="none" lIns="0" tIns="0" rIns="0" bIns="0"/>
          <a:lstStyle/>
          <a:p>
            <a:pPr>
              <a:lnSpc>
                <a:spcPct val="90000"/>
              </a:lnSpc>
            </a:pPr>
            <a:r>
              <a:rPr lang="en-US" sz="1200" b="1"/>
              <a:t>Recombinant plasmids</a:t>
            </a:r>
          </a:p>
        </p:txBody>
      </p:sp>
      <p:sp>
        <p:nvSpPr>
          <p:cNvPr id="24591" name="Text Box 84"/>
          <p:cNvSpPr txBox="1">
            <a:spLocks noChangeArrowheads="1"/>
          </p:cNvSpPr>
          <p:nvPr/>
        </p:nvSpPr>
        <p:spPr bwMode="auto">
          <a:xfrm>
            <a:off x="5724525" y="2811463"/>
            <a:ext cx="1273175" cy="350837"/>
          </a:xfrm>
          <a:prstGeom prst="rect">
            <a:avLst/>
          </a:prstGeom>
          <a:noFill/>
          <a:ln w="9525">
            <a:noFill/>
            <a:miter lim="800000"/>
            <a:headEnd/>
            <a:tailEnd/>
          </a:ln>
        </p:spPr>
        <p:txBody>
          <a:bodyPr wrap="none" lIns="0" tIns="0" rIns="0" bIns="0"/>
          <a:lstStyle/>
          <a:p>
            <a:pPr>
              <a:lnSpc>
                <a:spcPct val="90000"/>
              </a:lnSpc>
            </a:pPr>
            <a:r>
              <a:rPr lang="en-US" sz="1200" b="1"/>
              <a:t>Nonrecombinant </a:t>
            </a:r>
            <a:br>
              <a:rPr lang="en-US" sz="1200" b="1"/>
            </a:br>
            <a:r>
              <a:rPr lang="en-US" sz="1200" b="1"/>
              <a:t>plasmid</a:t>
            </a:r>
          </a:p>
        </p:txBody>
      </p:sp>
      <p:sp>
        <p:nvSpPr>
          <p:cNvPr id="24592" name="Text Box 85"/>
          <p:cNvSpPr txBox="1">
            <a:spLocks noChangeArrowheads="1"/>
          </p:cNvSpPr>
          <p:nvPr/>
        </p:nvSpPr>
        <p:spPr bwMode="auto">
          <a:xfrm>
            <a:off x="6080125" y="3548063"/>
            <a:ext cx="1298575" cy="338137"/>
          </a:xfrm>
          <a:prstGeom prst="rect">
            <a:avLst/>
          </a:prstGeom>
          <a:noFill/>
          <a:ln w="9525">
            <a:noFill/>
            <a:miter lim="800000"/>
            <a:headEnd/>
            <a:tailEnd/>
          </a:ln>
        </p:spPr>
        <p:txBody>
          <a:bodyPr wrap="none" lIns="0" tIns="0" rIns="0" bIns="0"/>
          <a:lstStyle/>
          <a:p>
            <a:pPr>
              <a:lnSpc>
                <a:spcPct val="90000"/>
              </a:lnSpc>
            </a:pPr>
            <a:r>
              <a:rPr lang="en-US" sz="1200" b="1"/>
              <a:t>Bacteria carrying</a:t>
            </a:r>
            <a:br>
              <a:rPr lang="en-US" sz="1200" b="1"/>
            </a:br>
            <a:r>
              <a:rPr lang="en-US" sz="1200" b="1"/>
              <a:t>plasmids</a:t>
            </a:r>
          </a:p>
        </p:txBody>
      </p:sp>
      <p:sp>
        <p:nvSpPr>
          <p:cNvPr id="24593" name="Text Box 86"/>
          <p:cNvSpPr txBox="1">
            <a:spLocks noChangeArrowheads="1"/>
          </p:cNvSpPr>
          <p:nvPr/>
        </p:nvSpPr>
        <p:spPr bwMode="auto">
          <a:xfrm>
            <a:off x="3502025" y="5135563"/>
            <a:ext cx="1577975" cy="541337"/>
          </a:xfrm>
          <a:prstGeom prst="rect">
            <a:avLst/>
          </a:prstGeom>
          <a:noFill/>
          <a:ln w="9525">
            <a:noFill/>
            <a:miter lim="800000"/>
            <a:headEnd/>
            <a:tailEnd/>
          </a:ln>
        </p:spPr>
        <p:txBody>
          <a:bodyPr wrap="none" lIns="0" tIns="0" rIns="0" bIns="0"/>
          <a:lstStyle/>
          <a:p>
            <a:pPr>
              <a:lnSpc>
                <a:spcPct val="90000"/>
              </a:lnSpc>
            </a:pPr>
            <a:r>
              <a:rPr lang="en-US" sz="1200" b="1"/>
              <a:t>Colony carrying non-</a:t>
            </a:r>
            <a:br>
              <a:rPr lang="en-US" sz="1200" b="1"/>
            </a:br>
            <a:r>
              <a:rPr lang="en-US" sz="1200" b="1"/>
              <a:t>recombinant plasmid</a:t>
            </a:r>
            <a:br>
              <a:rPr lang="en-US" sz="1200" b="1"/>
            </a:br>
            <a:r>
              <a:rPr lang="en-US" sz="1200" b="1"/>
              <a:t>with intact </a:t>
            </a:r>
            <a:r>
              <a:rPr lang="en-US" sz="1200" b="1" i="1"/>
              <a:t>lacZ</a:t>
            </a:r>
            <a:r>
              <a:rPr lang="en-US" sz="1200" b="1"/>
              <a:t> gene</a:t>
            </a:r>
          </a:p>
        </p:txBody>
      </p:sp>
      <p:sp>
        <p:nvSpPr>
          <p:cNvPr id="24594" name="Text Box 87"/>
          <p:cNvSpPr txBox="1">
            <a:spLocks noChangeArrowheads="1"/>
          </p:cNvSpPr>
          <p:nvPr/>
        </p:nvSpPr>
        <p:spPr bwMode="auto">
          <a:xfrm>
            <a:off x="5711825" y="4919663"/>
            <a:ext cx="1158875" cy="871537"/>
          </a:xfrm>
          <a:prstGeom prst="rect">
            <a:avLst/>
          </a:prstGeom>
          <a:noFill/>
          <a:ln w="9525">
            <a:noFill/>
            <a:miter lim="800000"/>
            <a:headEnd/>
            <a:tailEnd/>
          </a:ln>
        </p:spPr>
        <p:txBody>
          <a:bodyPr wrap="none" lIns="0" tIns="0" rIns="0" bIns="0"/>
          <a:lstStyle/>
          <a:p>
            <a:pPr>
              <a:lnSpc>
                <a:spcPct val="90000"/>
              </a:lnSpc>
            </a:pPr>
            <a:r>
              <a:rPr lang="en-US" sz="1200" b="1"/>
              <a:t>Colony carrying </a:t>
            </a:r>
            <a:br>
              <a:rPr lang="en-US" sz="1200" b="1"/>
            </a:br>
            <a:r>
              <a:rPr lang="en-US" sz="1200" b="1"/>
              <a:t>recombinant</a:t>
            </a:r>
            <a:br>
              <a:rPr lang="en-US" sz="1200" b="1"/>
            </a:br>
            <a:r>
              <a:rPr lang="en-US" sz="1200" b="1"/>
              <a:t>plasmid</a:t>
            </a:r>
            <a:br>
              <a:rPr lang="en-US" sz="1200" b="1"/>
            </a:br>
            <a:r>
              <a:rPr lang="en-US" sz="1200" b="1"/>
              <a:t>with disrupted</a:t>
            </a:r>
            <a:br>
              <a:rPr lang="en-US" sz="1200" b="1"/>
            </a:br>
            <a:r>
              <a:rPr lang="en-US" sz="1200" b="1" i="1"/>
              <a:t>lacZ</a:t>
            </a:r>
            <a:r>
              <a:rPr lang="en-US" sz="1200" b="1"/>
              <a:t> gene</a:t>
            </a:r>
          </a:p>
        </p:txBody>
      </p:sp>
      <p:sp>
        <p:nvSpPr>
          <p:cNvPr id="24595" name="Text Box 88"/>
          <p:cNvSpPr txBox="1">
            <a:spLocks noChangeArrowheads="1"/>
          </p:cNvSpPr>
          <p:nvPr/>
        </p:nvSpPr>
        <p:spPr bwMode="auto">
          <a:xfrm>
            <a:off x="5749925" y="5935663"/>
            <a:ext cx="955675" cy="490537"/>
          </a:xfrm>
          <a:prstGeom prst="rect">
            <a:avLst/>
          </a:prstGeom>
          <a:noFill/>
          <a:ln w="9525">
            <a:noFill/>
            <a:miter lim="800000"/>
            <a:headEnd/>
            <a:tailEnd/>
          </a:ln>
        </p:spPr>
        <p:txBody>
          <a:bodyPr wrap="none" lIns="0" tIns="0" rIns="0" bIns="0"/>
          <a:lstStyle/>
          <a:p>
            <a:pPr>
              <a:lnSpc>
                <a:spcPct val="90000"/>
              </a:lnSpc>
            </a:pPr>
            <a:r>
              <a:rPr lang="en-US" sz="1200" b="1"/>
              <a:t>One of many</a:t>
            </a:r>
            <a:br>
              <a:rPr lang="en-US" sz="1200" b="1"/>
            </a:br>
            <a:r>
              <a:rPr lang="en-US" sz="1200" b="1"/>
              <a:t>bacterial</a:t>
            </a:r>
            <a:br>
              <a:rPr lang="en-US" sz="1200" b="1"/>
            </a:br>
            <a:r>
              <a:rPr lang="en-US" sz="1200" b="1"/>
              <a:t>clones</a:t>
            </a:r>
          </a:p>
        </p:txBody>
      </p:sp>
      <p:sp>
        <p:nvSpPr>
          <p:cNvPr id="24596" name="AutoShape 89"/>
          <p:cNvSpPr>
            <a:spLocks/>
          </p:cNvSpPr>
          <p:nvPr/>
        </p:nvSpPr>
        <p:spPr bwMode="auto">
          <a:xfrm>
            <a:off x="3314700" y="698500"/>
            <a:ext cx="139700" cy="254000"/>
          </a:xfrm>
          <a:prstGeom prst="rightBrace">
            <a:avLst>
              <a:gd name="adj1" fmla="val 15152"/>
              <a:gd name="adj2" fmla="val 50000"/>
            </a:avLst>
          </a:prstGeom>
          <a:noFill/>
          <a:ln w="12700">
            <a:solidFill>
              <a:schemeClr val="tx1"/>
            </a:solidFill>
            <a:round/>
            <a:headEnd/>
            <a:tailEnd/>
          </a:ln>
        </p:spPr>
        <p:txBody>
          <a:bodyPr wrap="none" anchor="ctr"/>
          <a:lstStyle/>
          <a:p>
            <a:endParaRPr lang="en-US">
              <a:latin typeface="Times" pitchFamily="84" charset="0"/>
            </a:endParaRPr>
          </a:p>
        </p:txBody>
      </p:sp>
      <p:sp>
        <p:nvSpPr>
          <p:cNvPr id="24597" name="AutoShape 90"/>
          <p:cNvSpPr>
            <a:spLocks/>
          </p:cNvSpPr>
          <p:nvPr/>
        </p:nvSpPr>
        <p:spPr bwMode="auto">
          <a:xfrm>
            <a:off x="5664200" y="1765300"/>
            <a:ext cx="152400" cy="304800"/>
          </a:xfrm>
          <a:prstGeom prst="rightBrace">
            <a:avLst>
              <a:gd name="adj1" fmla="val 16667"/>
              <a:gd name="adj2" fmla="val 50000"/>
            </a:avLst>
          </a:prstGeom>
          <a:noFill/>
          <a:ln w="12700">
            <a:solidFill>
              <a:schemeClr val="tx1"/>
            </a:solidFill>
            <a:round/>
            <a:headEnd/>
            <a:tailEnd/>
          </a:ln>
        </p:spPr>
        <p:txBody>
          <a:bodyPr wrap="none" anchor="ctr"/>
          <a:lstStyle/>
          <a:p>
            <a:endParaRPr lang="en-US">
              <a:latin typeface="Times" pitchFamily="84" charset="0"/>
            </a:endParaRPr>
          </a:p>
        </p:txBody>
      </p:sp>
      <p:sp>
        <p:nvSpPr>
          <p:cNvPr id="24598" name="Line 91"/>
          <p:cNvSpPr>
            <a:spLocks noChangeShapeType="1"/>
          </p:cNvSpPr>
          <p:nvPr/>
        </p:nvSpPr>
        <p:spPr bwMode="auto">
          <a:xfrm>
            <a:off x="2984500" y="508000"/>
            <a:ext cx="76200" cy="127000"/>
          </a:xfrm>
          <a:prstGeom prst="line">
            <a:avLst/>
          </a:prstGeom>
          <a:noFill/>
          <a:ln w="12700">
            <a:solidFill>
              <a:schemeClr val="tx1"/>
            </a:solidFill>
            <a:round/>
            <a:headEnd/>
            <a:tailEnd/>
          </a:ln>
        </p:spPr>
        <p:txBody>
          <a:bodyPr wrap="none" anchor="ctr"/>
          <a:lstStyle/>
          <a:p>
            <a:endParaRPr lang="en-US"/>
          </a:p>
        </p:txBody>
      </p:sp>
      <p:sp>
        <p:nvSpPr>
          <p:cNvPr id="24599" name="Line 92"/>
          <p:cNvSpPr>
            <a:spLocks noChangeShapeType="1"/>
          </p:cNvSpPr>
          <p:nvPr/>
        </p:nvSpPr>
        <p:spPr bwMode="auto">
          <a:xfrm>
            <a:off x="2781300" y="647700"/>
            <a:ext cx="139700" cy="215900"/>
          </a:xfrm>
          <a:prstGeom prst="line">
            <a:avLst/>
          </a:prstGeom>
          <a:noFill/>
          <a:ln w="12700">
            <a:solidFill>
              <a:schemeClr val="tx1"/>
            </a:solidFill>
            <a:round/>
            <a:headEnd/>
            <a:tailEnd/>
          </a:ln>
        </p:spPr>
        <p:txBody>
          <a:bodyPr wrap="none" anchor="ctr"/>
          <a:lstStyle/>
          <a:p>
            <a:endParaRPr lang="en-US"/>
          </a:p>
        </p:txBody>
      </p:sp>
      <p:sp>
        <p:nvSpPr>
          <p:cNvPr id="24600" name="Line 93"/>
          <p:cNvSpPr>
            <a:spLocks noChangeShapeType="1"/>
          </p:cNvSpPr>
          <p:nvPr/>
        </p:nvSpPr>
        <p:spPr bwMode="auto">
          <a:xfrm flipH="1">
            <a:off x="3429000" y="622300"/>
            <a:ext cx="406400" cy="203200"/>
          </a:xfrm>
          <a:prstGeom prst="line">
            <a:avLst/>
          </a:prstGeom>
          <a:noFill/>
          <a:ln w="12700">
            <a:solidFill>
              <a:schemeClr val="tx1"/>
            </a:solidFill>
            <a:round/>
            <a:headEnd/>
            <a:tailEnd/>
          </a:ln>
        </p:spPr>
        <p:txBody>
          <a:bodyPr wrap="none" anchor="ctr"/>
          <a:lstStyle/>
          <a:p>
            <a:endParaRPr lang="en-US"/>
          </a:p>
        </p:txBody>
      </p:sp>
      <p:sp>
        <p:nvSpPr>
          <p:cNvPr id="24601" name="Line 94"/>
          <p:cNvSpPr>
            <a:spLocks noChangeShapeType="1"/>
          </p:cNvSpPr>
          <p:nvPr/>
        </p:nvSpPr>
        <p:spPr bwMode="auto">
          <a:xfrm>
            <a:off x="3302000" y="825500"/>
            <a:ext cx="342900" cy="50800"/>
          </a:xfrm>
          <a:prstGeom prst="line">
            <a:avLst/>
          </a:prstGeom>
          <a:noFill/>
          <a:ln w="12700">
            <a:solidFill>
              <a:schemeClr val="tx1"/>
            </a:solidFill>
            <a:round/>
            <a:headEnd/>
            <a:tailEnd/>
          </a:ln>
        </p:spPr>
        <p:txBody>
          <a:bodyPr wrap="none" anchor="ctr"/>
          <a:lstStyle/>
          <a:p>
            <a:endParaRPr lang="en-US"/>
          </a:p>
        </p:txBody>
      </p:sp>
      <p:sp>
        <p:nvSpPr>
          <p:cNvPr id="24602" name="Line 95"/>
          <p:cNvSpPr>
            <a:spLocks noChangeShapeType="1"/>
          </p:cNvSpPr>
          <p:nvPr/>
        </p:nvSpPr>
        <p:spPr bwMode="auto">
          <a:xfrm flipH="1">
            <a:off x="5003800" y="1600200"/>
            <a:ext cx="63500" cy="50800"/>
          </a:xfrm>
          <a:prstGeom prst="line">
            <a:avLst/>
          </a:prstGeom>
          <a:noFill/>
          <a:ln w="12700">
            <a:solidFill>
              <a:schemeClr val="tx1"/>
            </a:solidFill>
            <a:round/>
            <a:headEnd/>
            <a:tailEnd/>
          </a:ln>
        </p:spPr>
        <p:txBody>
          <a:bodyPr wrap="none" anchor="ctr"/>
          <a:lstStyle/>
          <a:p>
            <a:endParaRPr lang="en-US"/>
          </a:p>
        </p:txBody>
      </p:sp>
      <p:sp>
        <p:nvSpPr>
          <p:cNvPr id="24603" name="Line 96"/>
          <p:cNvSpPr>
            <a:spLocks noChangeShapeType="1"/>
          </p:cNvSpPr>
          <p:nvPr/>
        </p:nvSpPr>
        <p:spPr bwMode="auto">
          <a:xfrm>
            <a:off x="5435600" y="1612900"/>
            <a:ext cx="101600" cy="127000"/>
          </a:xfrm>
          <a:prstGeom prst="line">
            <a:avLst/>
          </a:prstGeom>
          <a:noFill/>
          <a:ln w="12700">
            <a:solidFill>
              <a:schemeClr val="tx1"/>
            </a:solidFill>
            <a:round/>
            <a:headEnd/>
            <a:tailEnd/>
          </a:ln>
        </p:spPr>
        <p:txBody>
          <a:bodyPr wrap="none" anchor="ctr"/>
          <a:lstStyle/>
          <a:p>
            <a:endParaRPr lang="en-US"/>
          </a:p>
        </p:txBody>
      </p:sp>
      <p:sp>
        <p:nvSpPr>
          <p:cNvPr id="24604" name="Line 97"/>
          <p:cNvSpPr>
            <a:spLocks noChangeShapeType="1"/>
          </p:cNvSpPr>
          <p:nvPr/>
        </p:nvSpPr>
        <p:spPr bwMode="auto">
          <a:xfrm flipH="1">
            <a:off x="5613400" y="1485900"/>
            <a:ext cx="254000" cy="292100"/>
          </a:xfrm>
          <a:prstGeom prst="line">
            <a:avLst/>
          </a:prstGeom>
          <a:noFill/>
          <a:ln w="12700">
            <a:solidFill>
              <a:schemeClr val="tx1"/>
            </a:solidFill>
            <a:round/>
            <a:headEnd/>
            <a:tailEnd/>
          </a:ln>
        </p:spPr>
        <p:txBody>
          <a:bodyPr wrap="none" anchor="ctr"/>
          <a:lstStyle/>
          <a:p>
            <a:endParaRPr lang="en-US"/>
          </a:p>
        </p:txBody>
      </p:sp>
      <p:sp>
        <p:nvSpPr>
          <p:cNvPr id="24605" name="Line 98"/>
          <p:cNvSpPr>
            <a:spLocks noChangeShapeType="1"/>
          </p:cNvSpPr>
          <p:nvPr/>
        </p:nvSpPr>
        <p:spPr bwMode="auto">
          <a:xfrm flipH="1">
            <a:off x="4762500" y="4876800"/>
            <a:ext cx="254000" cy="266700"/>
          </a:xfrm>
          <a:prstGeom prst="line">
            <a:avLst/>
          </a:prstGeom>
          <a:noFill/>
          <a:ln w="12700">
            <a:solidFill>
              <a:schemeClr val="tx1"/>
            </a:solidFill>
            <a:round/>
            <a:headEnd/>
            <a:tailEnd/>
          </a:ln>
        </p:spPr>
        <p:txBody>
          <a:bodyPr wrap="none" anchor="ctr"/>
          <a:lstStyle/>
          <a:p>
            <a:endParaRPr lang="en-US"/>
          </a:p>
        </p:txBody>
      </p:sp>
      <p:sp>
        <p:nvSpPr>
          <p:cNvPr id="24606" name="Line 99"/>
          <p:cNvSpPr>
            <a:spLocks noChangeShapeType="1"/>
          </p:cNvSpPr>
          <p:nvPr/>
        </p:nvSpPr>
        <p:spPr bwMode="auto">
          <a:xfrm>
            <a:off x="5410200" y="4876800"/>
            <a:ext cx="279400" cy="101600"/>
          </a:xfrm>
          <a:prstGeom prst="line">
            <a:avLst/>
          </a:prstGeom>
          <a:noFill/>
          <a:ln w="12700">
            <a:solidFill>
              <a:schemeClr val="tx1"/>
            </a:solidFill>
            <a:round/>
            <a:headEnd/>
            <a:tailEnd/>
          </a:ln>
        </p:spPr>
        <p:txBody>
          <a:bodyPr wrap="none" anchor="ctr"/>
          <a:lstStyle/>
          <a:p>
            <a:endParaRPr lang="en-US"/>
          </a:p>
        </p:txBody>
      </p:sp>
      <p:sp>
        <p:nvSpPr>
          <p:cNvPr id="24607" name="Line 102"/>
          <p:cNvSpPr>
            <a:spLocks noChangeShapeType="1"/>
          </p:cNvSpPr>
          <p:nvPr/>
        </p:nvSpPr>
        <p:spPr bwMode="auto">
          <a:xfrm>
            <a:off x="5767388" y="1917700"/>
            <a:ext cx="79375" cy="0"/>
          </a:xfrm>
          <a:prstGeom prst="line">
            <a:avLst/>
          </a:prstGeom>
          <a:noFill/>
          <a:ln w="12700">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20.4a-1</a:t>
            </a:r>
          </a:p>
        </p:txBody>
      </p:sp>
      <p:pic>
        <p:nvPicPr>
          <p:cNvPr id="25603" name="Picture 51" descr="20_04aGeneCloning_1-U"/>
          <p:cNvPicPr>
            <a:picLocks noChangeAspect="1" noChangeArrowheads="1"/>
          </p:cNvPicPr>
          <p:nvPr/>
        </p:nvPicPr>
        <p:blipFill>
          <a:blip r:embed="rId3"/>
          <a:srcRect/>
          <a:stretch>
            <a:fillRect/>
          </a:stretch>
        </p:blipFill>
        <p:spPr bwMode="auto">
          <a:xfrm>
            <a:off x="296863" y="365125"/>
            <a:ext cx="8548687" cy="6127750"/>
          </a:xfrm>
          <a:prstGeom prst="rect">
            <a:avLst/>
          </a:prstGeom>
          <a:noFill/>
          <a:ln w="9525">
            <a:noFill/>
            <a:miter lim="800000"/>
            <a:headEnd/>
            <a:tailEnd/>
          </a:ln>
        </p:spPr>
      </p:pic>
      <p:sp>
        <p:nvSpPr>
          <p:cNvPr id="25604" name="Text Box 32"/>
          <p:cNvSpPr txBox="1">
            <a:spLocks noChangeArrowheads="1"/>
          </p:cNvSpPr>
          <p:nvPr/>
        </p:nvSpPr>
        <p:spPr bwMode="auto">
          <a:xfrm>
            <a:off x="1525588" y="663575"/>
            <a:ext cx="1760537" cy="255588"/>
          </a:xfrm>
          <a:prstGeom prst="rect">
            <a:avLst/>
          </a:prstGeom>
          <a:noFill/>
          <a:ln w="9525">
            <a:noFill/>
            <a:miter lim="800000"/>
            <a:headEnd/>
            <a:tailEnd/>
          </a:ln>
        </p:spPr>
        <p:txBody>
          <a:bodyPr wrap="none" lIns="0" tIns="0" rIns="0" bIns="0"/>
          <a:lstStyle/>
          <a:p>
            <a:pPr>
              <a:lnSpc>
                <a:spcPct val="90000"/>
              </a:lnSpc>
            </a:pPr>
            <a:r>
              <a:rPr lang="en-US" sz="1600" b="1"/>
              <a:t>Bacterial plasmid</a:t>
            </a:r>
          </a:p>
        </p:txBody>
      </p:sp>
      <p:sp>
        <p:nvSpPr>
          <p:cNvPr id="25605" name="Text Box 33"/>
          <p:cNvSpPr txBox="1">
            <a:spLocks noChangeArrowheads="1"/>
          </p:cNvSpPr>
          <p:nvPr/>
        </p:nvSpPr>
        <p:spPr bwMode="auto">
          <a:xfrm>
            <a:off x="357188" y="406400"/>
            <a:ext cx="1282700" cy="238125"/>
          </a:xfrm>
          <a:prstGeom prst="rect">
            <a:avLst/>
          </a:prstGeom>
          <a:noFill/>
          <a:ln w="9525">
            <a:noFill/>
            <a:miter lim="800000"/>
            <a:headEnd/>
            <a:tailEnd/>
          </a:ln>
        </p:spPr>
        <p:txBody>
          <a:bodyPr wrap="none" lIns="0" tIns="0" rIns="0" bIns="0"/>
          <a:lstStyle/>
          <a:p>
            <a:pPr>
              <a:lnSpc>
                <a:spcPct val="90000"/>
              </a:lnSpc>
            </a:pPr>
            <a:r>
              <a:rPr lang="en-US" sz="1600" b="1">
                <a:solidFill>
                  <a:srgbClr val="B52D33"/>
                </a:solidFill>
              </a:rPr>
              <a:t>TECHNIQUE</a:t>
            </a:r>
          </a:p>
        </p:txBody>
      </p:sp>
      <p:sp>
        <p:nvSpPr>
          <p:cNvPr id="25606" name="Text Box 34"/>
          <p:cNvSpPr txBox="1">
            <a:spLocks noChangeArrowheads="1"/>
          </p:cNvSpPr>
          <p:nvPr/>
        </p:nvSpPr>
        <p:spPr bwMode="auto">
          <a:xfrm>
            <a:off x="949325" y="920750"/>
            <a:ext cx="1130300" cy="238125"/>
          </a:xfrm>
          <a:prstGeom prst="rect">
            <a:avLst/>
          </a:prstGeom>
          <a:noFill/>
          <a:ln w="9525">
            <a:noFill/>
            <a:miter lim="800000"/>
            <a:headEnd/>
            <a:tailEnd/>
          </a:ln>
        </p:spPr>
        <p:txBody>
          <a:bodyPr wrap="none" lIns="0" tIns="0" rIns="0" bIns="0"/>
          <a:lstStyle/>
          <a:p>
            <a:pPr>
              <a:lnSpc>
                <a:spcPct val="90000"/>
              </a:lnSpc>
            </a:pPr>
            <a:r>
              <a:rPr lang="en-US" sz="1600" b="1" i="1"/>
              <a:t>amp</a:t>
            </a:r>
            <a:r>
              <a:rPr lang="en-US" sz="1600" b="1" i="1" baseline="30000"/>
              <a:t>R</a:t>
            </a:r>
            <a:r>
              <a:rPr lang="en-US" sz="1600" b="1"/>
              <a:t> gene</a:t>
            </a:r>
          </a:p>
        </p:txBody>
      </p:sp>
      <p:sp>
        <p:nvSpPr>
          <p:cNvPr id="25607" name="Text Box 35"/>
          <p:cNvSpPr txBox="1">
            <a:spLocks noChangeArrowheads="1"/>
          </p:cNvSpPr>
          <p:nvPr/>
        </p:nvSpPr>
        <p:spPr bwMode="auto">
          <a:xfrm>
            <a:off x="3644900" y="882650"/>
            <a:ext cx="1130300" cy="238125"/>
          </a:xfrm>
          <a:prstGeom prst="rect">
            <a:avLst/>
          </a:prstGeom>
          <a:noFill/>
          <a:ln w="9525">
            <a:noFill/>
            <a:miter lim="800000"/>
            <a:headEnd/>
            <a:tailEnd/>
          </a:ln>
        </p:spPr>
        <p:txBody>
          <a:bodyPr wrap="none" lIns="0" tIns="0" rIns="0" bIns="0"/>
          <a:lstStyle/>
          <a:p>
            <a:pPr>
              <a:lnSpc>
                <a:spcPct val="90000"/>
              </a:lnSpc>
            </a:pPr>
            <a:r>
              <a:rPr lang="en-US" sz="1600" b="1" i="1"/>
              <a:t>lacZ</a:t>
            </a:r>
            <a:r>
              <a:rPr lang="en-US" sz="1600" b="1"/>
              <a:t> gene</a:t>
            </a:r>
          </a:p>
        </p:txBody>
      </p:sp>
      <p:sp>
        <p:nvSpPr>
          <p:cNvPr id="25608" name="Text Box 36"/>
          <p:cNvSpPr txBox="1">
            <a:spLocks noChangeArrowheads="1"/>
          </p:cNvSpPr>
          <p:nvPr/>
        </p:nvSpPr>
        <p:spPr bwMode="auto">
          <a:xfrm>
            <a:off x="3362325" y="1241425"/>
            <a:ext cx="1130300" cy="466725"/>
          </a:xfrm>
          <a:prstGeom prst="rect">
            <a:avLst/>
          </a:prstGeom>
          <a:noFill/>
          <a:ln w="9525">
            <a:noFill/>
            <a:miter lim="800000"/>
            <a:headEnd/>
            <a:tailEnd/>
          </a:ln>
        </p:spPr>
        <p:txBody>
          <a:bodyPr wrap="none" lIns="0" tIns="0" rIns="0" bIns="0"/>
          <a:lstStyle/>
          <a:p>
            <a:pPr>
              <a:lnSpc>
                <a:spcPct val="90000"/>
              </a:lnSpc>
            </a:pPr>
            <a:r>
              <a:rPr lang="en-US" sz="1600" b="1"/>
              <a:t>Restriction</a:t>
            </a:r>
            <a:br>
              <a:rPr lang="en-US" sz="1600" b="1"/>
            </a:br>
            <a:r>
              <a:rPr lang="en-US" sz="1600" b="1"/>
              <a:t>site</a:t>
            </a:r>
          </a:p>
        </p:txBody>
      </p:sp>
      <p:sp>
        <p:nvSpPr>
          <p:cNvPr id="25609" name="Text Box 37"/>
          <p:cNvSpPr txBox="1">
            <a:spLocks noChangeArrowheads="1"/>
          </p:cNvSpPr>
          <p:nvPr/>
        </p:nvSpPr>
        <p:spPr bwMode="auto">
          <a:xfrm>
            <a:off x="5672138" y="393700"/>
            <a:ext cx="1811337" cy="238125"/>
          </a:xfrm>
          <a:prstGeom prst="rect">
            <a:avLst/>
          </a:prstGeom>
          <a:noFill/>
          <a:ln w="9525">
            <a:noFill/>
            <a:miter lim="800000"/>
            <a:headEnd/>
            <a:tailEnd/>
          </a:ln>
        </p:spPr>
        <p:txBody>
          <a:bodyPr wrap="none" lIns="0" tIns="0" rIns="0" bIns="0"/>
          <a:lstStyle/>
          <a:p>
            <a:pPr>
              <a:lnSpc>
                <a:spcPct val="90000"/>
              </a:lnSpc>
            </a:pPr>
            <a:r>
              <a:rPr lang="en-US" sz="1600" b="1"/>
              <a:t>Hummingbird cell</a:t>
            </a:r>
          </a:p>
        </p:txBody>
      </p:sp>
      <p:sp>
        <p:nvSpPr>
          <p:cNvPr id="25610" name="Text Box 38"/>
          <p:cNvSpPr txBox="1">
            <a:spLocks noChangeArrowheads="1"/>
          </p:cNvSpPr>
          <p:nvPr/>
        </p:nvSpPr>
        <p:spPr bwMode="auto">
          <a:xfrm>
            <a:off x="5275263" y="1947863"/>
            <a:ext cx="652462" cy="484187"/>
          </a:xfrm>
          <a:prstGeom prst="rect">
            <a:avLst/>
          </a:prstGeom>
          <a:noFill/>
          <a:ln w="9525">
            <a:noFill/>
            <a:miter lim="800000"/>
            <a:headEnd/>
            <a:tailEnd/>
          </a:ln>
        </p:spPr>
        <p:txBody>
          <a:bodyPr wrap="none" lIns="0" tIns="0" rIns="0" bIns="0"/>
          <a:lstStyle/>
          <a:p>
            <a:pPr>
              <a:lnSpc>
                <a:spcPct val="90000"/>
              </a:lnSpc>
            </a:pPr>
            <a:r>
              <a:rPr lang="en-US" sz="1600" b="1"/>
              <a:t>Sticky </a:t>
            </a:r>
            <a:br>
              <a:rPr lang="en-US" sz="1600" b="1"/>
            </a:br>
            <a:r>
              <a:rPr lang="en-US" sz="1600" b="1"/>
              <a:t>ends</a:t>
            </a:r>
          </a:p>
        </p:txBody>
      </p:sp>
      <p:sp>
        <p:nvSpPr>
          <p:cNvPr id="25611" name="Text Box 39"/>
          <p:cNvSpPr txBox="1">
            <a:spLocks noChangeArrowheads="1"/>
          </p:cNvSpPr>
          <p:nvPr/>
        </p:nvSpPr>
        <p:spPr bwMode="auto">
          <a:xfrm>
            <a:off x="6430963" y="2076450"/>
            <a:ext cx="806450" cy="501650"/>
          </a:xfrm>
          <a:prstGeom prst="rect">
            <a:avLst/>
          </a:prstGeom>
          <a:noFill/>
          <a:ln w="9525">
            <a:noFill/>
            <a:miter lim="800000"/>
            <a:headEnd/>
            <a:tailEnd/>
          </a:ln>
        </p:spPr>
        <p:txBody>
          <a:bodyPr wrap="none" lIns="0" tIns="0" rIns="0" bIns="0"/>
          <a:lstStyle/>
          <a:p>
            <a:pPr>
              <a:lnSpc>
                <a:spcPct val="90000"/>
              </a:lnSpc>
            </a:pPr>
            <a:r>
              <a:rPr lang="en-US" sz="1600" b="1"/>
              <a:t>Gene of</a:t>
            </a:r>
            <a:br>
              <a:rPr lang="en-US" sz="1600" b="1"/>
            </a:br>
            <a:r>
              <a:rPr lang="en-US" sz="1600" b="1"/>
              <a:t>interest</a:t>
            </a:r>
          </a:p>
        </p:txBody>
      </p:sp>
      <p:sp>
        <p:nvSpPr>
          <p:cNvPr id="25612" name="Text Box 40"/>
          <p:cNvSpPr txBox="1">
            <a:spLocks noChangeArrowheads="1"/>
          </p:cNvSpPr>
          <p:nvPr/>
        </p:nvSpPr>
        <p:spPr bwMode="auto">
          <a:xfrm>
            <a:off x="6405563" y="2692400"/>
            <a:ext cx="1044575" cy="712788"/>
          </a:xfrm>
          <a:prstGeom prst="rect">
            <a:avLst/>
          </a:prstGeom>
          <a:noFill/>
          <a:ln w="9525">
            <a:noFill/>
            <a:miter lim="800000"/>
            <a:headEnd/>
            <a:tailEnd/>
          </a:ln>
        </p:spPr>
        <p:txBody>
          <a:bodyPr wrap="none" lIns="0" tIns="0" rIns="0" bIns="0"/>
          <a:lstStyle/>
          <a:p>
            <a:pPr>
              <a:lnSpc>
                <a:spcPct val="90000"/>
              </a:lnSpc>
            </a:pPr>
            <a:r>
              <a:rPr lang="en-US" sz="1600" b="1"/>
              <a:t>Humming-</a:t>
            </a:r>
            <a:br>
              <a:rPr lang="en-US" sz="1600" b="1"/>
            </a:br>
            <a:r>
              <a:rPr lang="en-US" sz="1600" b="1"/>
              <a:t>bird DNA</a:t>
            </a:r>
            <a:br>
              <a:rPr lang="en-US" sz="1600" b="1"/>
            </a:br>
            <a:r>
              <a:rPr lang="en-US" sz="1600" b="1"/>
              <a:t>fragments</a:t>
            </a:r>
          </a:p>
        </p:txBody>
      </p:sp>
      <p:sp>
        <p:nvSpPr>
          <p:cNvPr id="25613" name="AutoShape 41"/>
          <p:cNvSpPr>
            <a:spLocks/>
          </p:cNvSpPr>
          <p:nvPr/>
        </p:nvSpPr>
        <p:spPr bwMode="auto">
          <a:xfrm>
            <a:off x="6075363" y="2584450"/>
            <a:ext cx="204787" cy="420688"/>
          </a:xfrm>
          <a:prstGeom prst="rightBrace">
            <a:avLst>
              <a:gd name="adj1" fmla="val 17119"/>
              <a:gd name="adj2" fmla="val 50000"/>
            </a:avLst>
          </a:prstGeom>
          <a:noFill/>
          <a:ln w="12700">
            <a:solidFill>
              <a:schemeClr val="tx1"/>
            </a:solidFill>
            <a:round/>
            <a:headEnd/>
            <a:tailEnd/>
          </a:ln>
        </p:spPr>
        <p:txBody>
          <a:bodyPr wrap="none" anchor="ctr"/>
          <a:lstStyle/>
          <a:p>
            <a:endParaRPr lang="en-US">
              <a:latin typeface="Times" pitchFamily="84" charset="0"/>
            </a:endParaRPr>
          </a:p>
        </p:txBody>
      </p:sp>
      <p:sp>
        <p:nvSpPr>
          <p:cNvPr id="25614" name="AutoShape 42"/>
          <p:cNvSpPr>
            <a:spLocks/>
          </p:cNvSpPr>
          <p:nvPr/>
        </p:nvSpPr>
        <p:spPr bwMode="auto">
          <a:xfrm>
            <a:off x="2828925" y="1109663"/>
            <a:ext cx="204788" cy="381000"/>
          </a:xfrm>
          <a:prstGeom prst="rightBrace">
            <a:avLst>
              <a:gd name="adj1" fmla="val 15504"/>
              <a:gd name="adj2" fmla="val 50000"/>
            </a:avLst>
          </a:prstGeom>
          <a:noFill/>
          <a:ln w="12700">
            <a:solidFill>
              <a:schemeClr val="tx1"/>
            </a:solidFill>
            <a:round/>
            <a:headEnd/>
            <a:tailEnd/>
          </a:ln>
        </p:spPr>
        <p:txBody>
          <a:bodyPr wrap="none" anchor="ctr"/>
          <a:lstStyle/>
          <a:p>
            <a:endParaRPr lang="en-US">
              <a:latin typeface="Times" pitchFamily="84" charset="0"/>
            </a:endParaRPr>
          </a:p>
        </p:txBody>
      </p:sp>
      <p:sp>
        <p:nvSpPr>
          <p:cNvPr id="25615" name="Line 43"/>
          <p:cNvSpPr>
            <a:spLocks noChangeShapeType="1"/>
          </p:cNvSpPr>
          <p:nvPr/>
        </p:nvSpPr>
        <p:spPr bwMode="auto">
          <a:xfrm>
            <a:off x="2116138" y="1058863"/>
            <a:ext cx="173037" cy="277812"/>
          </a:xfrm>
          <a:prstGeom prst="line">
            <a:avLst/>
          </a:prstGeom>
          <a:noFill/>
          <a:ln w="12700">
            <a:solidFill>
              <a:schemeClr val="tx1"/>
            </a:solidFill>
            <a:round/>
            <a:headEnd/>
            <a:tailEnd/>
          </a:ln>
        </p:spPr>
        <p:txBody>
          <a:bodyPr wrap="none" anchor="ctr"/>
          <a:lstStyle/>
          <a:p>
            <a:endParaRPr lang="en-US"/>
          </a:p>
        </p:txBody>
      </p:sp>
      <p:sp>
        <p:nvSpPr>
          <p:cNvPr id="25616" name="Line 44"/>
          <p:cNvSpPr>
            <a:spLocks noChangeShapeType="1"/>
          </p:cNvSpPr>
          <p:nvPr/>
        </p:nvSpPr>
        <p:spPr bwMode="auto">
          <a:xfrm>
            <a:off x="2393950" y="860425"/>
            <a:ext cx="106363" cy="184150"/>
          </a:xfrm>
          <a:prstGeom prst="line">
            <a:avLst/>
          </a:prstGeom>
          <a:noFill/>
          <a:ln w="12700">
            <a:solidFill>
              <a:schemeClr val="tx1"/>
            </a:solidFill>
            <a:round/>
            <a:headEnd/>
            <a:tailEnd/>
          </a:ln>
        </p:spPr>
        <p:txBody>
          <a:bodyPr wrap="none" anchor="ctr"/>
          <a:lstStyle/>
          <a:p>
            <a:endParaRPr lang="en-US"/>
          </a:p>
        </p:txBody>
      </p:sp>
      <p:sp>
        <p:nvSpPr>
          <p:cNvPr id="25617" name="Line 45"/>
          <p:cNvSpPr>
            <a:spLocks noChangeShapeType="1"/>
          </p:cNvSpPr>
          <p:nvPr/>
        </p:nvSpPr>
        <p:spPr bwMode="auto">
          <a:xfrm flipH="1">
            <a:off x="2982913" y="1019175"/>
            <a:ext cx="561975" cy="277813"/>
          </a:xfrm>
          <a:prstGeom prst="line">
            <a:avLst/>
          </a:prstGeom>
          <a:noFill/>
          <a:ln w="12700">
            <a:solidFill>
              <a:schemeClr val="tx1"/>
            </a:solidFill>
            <a:round/>
            <a:headEnd/>
            <a:tailEnd/>
          </a:ln>
        </p:spPr>
        <p:txBody>
          <a:bodyPr wrap="none" anchor="ctr"/>
          <a:lstStyle/>
          <a:p>
            <a:endParaRPr lang="en-US"/>
          </a:p>
        </p:txBody>
      </p:sp>
      <p:sp>
        <p:nvSpPr>
          <p:cNvPr id="25618" name="Line 46"/>
          <p:cNvSpPr>
            <a:spLocks noChangeShapeType="1"/>
          </p:cNvSpPr>
          <p:nvPr/>
        </p:nvSpPr>
        <p:spPr bwMode="auto">
          <a:xfrm>
            <a:off x="2817813" y="1296988"/>
            <a:ext cx="476250" cy="65087"/>
          </a:xfrm>
          <a:prstGeom prst="line">
            <a:avLst/>
          </a:prstGeom>
          <a:noFill/>
          <a:ln w="12700">
            <a:solidFill>
              <a:schemeClr val="tx1"/>
            </a:solidFill>
            <a:round/>
            <a:headEnd/>
            <a:tailEnd/>
          </a:ln>
        </p:spPr>
        <p:txBody>
          <a:bodyPr wrap="none" anchor="ctr"/>
          <a:lstStyle/>
          <a:p>
            <a:endParaRPr lang="en-US"/>
          </a:p>
        </p:txBody>
      </p:sp>
      <p:sp>
        <p:nvSpPr>
          <p:cNvPr id="25619" name="Line 47"/>
          <p:cNvSpPr>
            <a:spLocks noChangeShapeType="1"/>
          </p:cNvSpPr>
          <p:nvPr/>
        </p:nvSpPr>
        <p:spPr bwMode="auto">
          <a:xfrm flipH="1">
            <a:off x="5172075" y="2354263"/>
            <a:ext cx="79375" cy="79375"/>
          </a:xfrm>
          <a:prstGeom prst="line">
            <a:avLst/>
          </a:prstGeom>
          <a:noFill/>
          <a:ln w="12700">
            <a:solidFill>
              <a:schemeClr val="tx1"/>
            </a:solidFill>
            <a:round/>
            <a:headEnd/>
            <a:tailEnd/>
          </a:ln>
        </p:spPr>
        <p:txBody>
          <a:bodyPr wrap="none" anchor="ctr"/>
          <a:lstStyle/>
          <a:p>
            <a:endParaRPr lang="en-US"/>
          </a:p>
        </p:txBody>
      </p:sp>
      <p:sp>
        <p:nvSpPr>
          <p:cNvPr id="25620" name="Line 48"/>
          <p:cNvSpPr>
            <a:spLocks noChangeShapeType="1"/>
          </p:cNvSpPr>
          <p:nvPr/>
        </p:nvSpPr>
        <p:spPr bwMode="auto">
          <a:xfrm>
            <a:off x="5754688" y="2381250"/>
            <a:ext cx="131762" cy="171450"/>
          </a:xfrm>
          <a:prstGeom prst="line">
            <a:avLst/>
          </a:prstGeom>
          <a:noFill/>
          <a:ln w="12700">
            <a:solidFill>
              <a:schemeClr val="tx1"/>
            </a:solidFill>
            <a:round/>
            <a:headEnd/>
            <a:tailEnd/>
          </a:ln>
        </p:spPr>
        <p:txBody>
          <a:bodyPr wrap="none" anchor="ctr"/>
          <a:lstStyle/>
          <a:p>
            <a:endParaRPr lang="en-US"/>
          </a:p>
        </p:txBody>
      </p:sp>
      <p:sp>
        <p:nvSpPr>
          <p:cNvPr id="25621" name="Line 49"/>
          <p:cNvSpPr>
            <a:spLocks noChangeShapeType="1"/>
          </p:cNvSpPr>
          <p:nvPr/>
        </p:nvSpPr>
        <p:spPr bwMode="auto">
          <a:xfrm flipH="1">
            <a:off x="6005513" y="2209800"/>
            <a:ext cx="369887" cy="382588"/>
          </a:xfrm>
          <a:prstGeom prst="line">
            <a:avLst/>
          </a:prstGeom>
          <a:noFill/>
          <a:ln w="12700">
            <a:solidFill>
              <a:schemeClr val="tx1"/>
            </a:solidFill>
            <a:round/>
            <a:headEnd/>
            <a:tailEnd/>
          </a:ln>
        </p:spPr>
        <p:txBody>
          <a:bodyPr wrap="none" anchor="ctr"/>
          <a:lstStyle/>
          <a:p>
            <a:endParaRPr lang="en-US"/>
          </a:p>
        </p:txBody>
      </p:sp>
      <p:sp>
        <p:nvSpPr>
          <p:cNvPr id="25622" name="Line 50"/>
          <p:cNvSpPr>
            <a:spLocks noChangeShapeType="1"/>
          </p:cNvSpPr>
          <p:nvPr/>
        </p:nvSpPr>
        <p:spPr bwMode="auto">
          <a:xfrm>
            <a:off x="6256338" y="2790825"/>
            <a:ext cx="93662" cy="0"/>
          </a:xfrm>
          <a:prstGeom prst="line">
            <a:avLst/>
          </a:prstGeom>
          <a:noFill/>
          <a:ln w="12700">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20.4a-2</a:t>
            </a:r>
          </a:p>
        </p:txBody>
      </p:sp>
      <p:pic>
        <p:nvPicPr>
          <p:cNvPr id="26627" name="Picture 25" descr="20_04aGeneCloning_2-U"/>
          <p:cNvPicPr>
            <a:picLocks noChangeAspect="1" noChangeArrowheads="1"/>
          </p:cNvPicPr>
          <p:nvPr/>
        </p:nvPicPr>
        <p:blipFill>
          <a:blip r:embed="rId3"/>
          <a:srcRect/>
          <a:stretch>
            <a:fillRect/>
          </a:stretch>
        </p:blipFill>
        <p:spPr bwMode="auto">
          <a:xfrm>
            <a:off x="296863" y="365125"/>
            <a:ext cx="8548687" cy="6127750"/>
          </a:xfrm>
          <a:prstGeom prst="rect">
            <a:avLst/>
          </a:prstGeom>
          <a:noFill/>
          <a:ln w="9525">
            <a:noFill/>
            <a:miter lim="800000"/>
            <a:headEnd/>
            <a:tailEnd/>
          </a:ln>
        </p:spPr>
      </p:pic>
      <p:sp>
        <p:nvSpPr>
          <p:cNvPr id="26628" name="Text Box 4"/>
          <p:cNvSpPr txBox="1">
            <a:spLocks noChangeArrowheads="1"/>
          </p:cNvSpPr>
          <p:nvPr/>
        </p:nvSpPr>
        <p:spPr bwMode="auto">
          <a:xfrm>
            <a:off x="1525588" y="663575"/>
            <a:ext cx="1760537" cy="255588"/>
          </a:xfrm>
          <a:prstGeom prst="rect">
            <a:avLst/>
          </a:prstGeom>
          <a:noFill/>
          <a:ln w="9525">
            <a:noFill/>
            <a:miter lim="800000"/>
            <a:headEnd/>
            <a:tailEnd/>
          </a:ln>
        </p:spPr>
        <p:txBody>
          <a:bodyPr wrap="none" lIns="0" tIns="0" rIns="0" bIns="0"/>
          <a:lstStyle/>
          <a:p>
            <a:pPr>
              <a:lnSpc>
                <a:spcPct val="90000"/>
              </a:lnSpc>
            </a:pPr>
            <a:r>
              <a:rPr lang="en-US" sz="1600" b="1"/>
              <a:t>Bacterial plasmid</a:t>
            </a:r>
          </a:p>
        </p:txBody>
      </p:sp>
      <p:sp>
        <p:nvSpPr>
          <p:cNvPr id="26629" name="Text Box 5"/>
          <p:cNvSpPr txBox="1">
            <a:spLocks noChangeArrowheads="1"/>
          </p:cNvSpPr>
          <p:nvPr/>
        </p:nvSpPr>
        <p:spPr bwMode="auto">
          <a:xfrm>
            <a:off x="357188" y="406400"/>
            <a:ext cx="1282700" cy="238125"/>
          </a:xfrm>
          <a:prstGeom prst="rect">
            <a:avLst/>
          </a:prstGeom>
          <a:noFill/>
          <a:ln w="9525">
            <a:noFill/>
            <a:miter lim="800000"/>
            <a:headEnd/>
            <a:tailEnd/>
          </a:ln>
        </p:spPr>
        <p:txBody>
          <a:bodyPr wrap="none" lIns="0" tIns="0" rIns="0" bIns="0"/>
          <a:lstStyle/>
          <a:p>
            <a:pPr>
              <a:lnSpc>
                <a:spcPct val="90000"/>
              </a:lnSpc>
            </a:pPr>
            <a:r>
              <a:rPr lang="en-US" sz="1600" b="1">
                <a:solidFill>
                  <a:srgbClr val="B52D33"/>
                </a:solidFill>
              </a:rPr>
              <a:t>TECHNIQUE</a:t>
            </a:r>
          </a:p>
        </p:txBody>
      </p:sp>
      <p:sp>
        <p:nvSpPr>
          <p:cNvPr id="26630" name="Text Box 6"/>
          <p:cNvSpPr txBox="1">
            <a:spLocks noChangeArrowheads="1"/>
          </p:cNvSpPr>
          <p:nvPr/>
        </p:nvSpPr>
        <p:spPr bwMode="auto">
          <a:xfrm>
            <a:off x="949325" y="920750"/>
            <a:ext cx="1130300" cy="238125"/>
          </a:xfrm>
          <a:prstGeom prst="rect">
            <a:avLst/>
          </a:prstGeom>
          <a:noFill/>
          <a:ln w="9525">
            <a:noFill/>
            <a:miter lim="800000"/>
            <a:headEnd/>
            <a:tailEnd/>
          </a:ln>
        </p:spPr>
        <p:txBody>
          <a:bodyPr wrap="none" lIns="0" tIns="0" rIns="0" bIns="0"/>
          <a:lstStyle/>
          <a:p>
            <a:pPr>
              <a:lnSpc>
                <a:spcPct val="90000"/>
              </a:lnSpc>
            </a:pPr>
            <a:r>
              <a:rPr lang="en-US" sz="1600" b="1" i="1"/>
              <a:t>amp</a:t>
            </a:r>
            <a:r>
              <a:rPr lang="en-US" sz="1600" b="1" i="1" baseline="30000"/>
              <a:t>R</a:t>
            </a:r>
            <a:r>
              <a:rPr lang="en-US" sz="1600" b="1"/>
              <a:t> gene</a:t>
            </a:r>
          </a:p>
        </p:txBody>
      </p:sp>
      <p:sp>
        <p:nvSpPr>
          <p:cNvPr id="26631" name="Text Box 7"/>
          <p:cNvSpPr txBox="1">
            <a:spLocks noChangeArrowheads="1"/>
          </p:cNvSpPr>
          <p:nvPr/>
        </p:nvSpPr>
        <p:spPr bwMode="auto">
          <a:xfrm>
            <a:off x="3644900" y="882650"/>
            <a:ext cx="1130300" cy="238125"/>
          </a:xfrm>
          <a:prstGeom prst="rect">
            <a:avLst/>
          </a:prstGeom>
          <a:noFill/>
          <a:ln w="9525">
            <a:noFill/>
            <a:miter lim="800000"/>
            <a:headEnd/>
            <a:tailEnd/>
          </a:ln>
        </p:spPr>
        <p:txBody>
          <a:bodyPr wrap="none" lIns="0" tIns="0" rIns="0" bIns="0"/>
          <a:lstStyle/>
          <a:p>
            <a:pPr>
              <a:lnSpc>
                <a:spcPct val="90000"/>
              </a:lnSpc>
            </a:pPr>
            <a:r>
              <a:rPr lang="en-US" sz="1600" b="1" i="1"/>
              <a:t>lacZ</a:t>
            </a:r>
            <a:r>
              <a:rPr lang="en-US" sz="1600" b="1"/>
              <a:t> gene</a:t>
            </a:r>
          </a:p>
        </p:txBody>
      </p:sp>
      <p:sp>
        <p:nvSpPr>
          <p:cNvPr id="26632" name="Text Box 8"/>
          <p:cNvSpPr txBox="1">
            <a:spLocks noChangeArrowheads="1"/>
          </p:cNvSpPr>
          <p:nvPr/>
        </p:nvSpPr>
        <p:spPr bwMode="auto">
          <a:xfrm>
            <a:off x="3362325" y="1241425"/>
            <a:ext cx="1130300" cy="466725"/>
          </a:xfrm>
          <a:prstGeom prst="rect">
            <a:avLst/>
          </a:prstGeom>
          <a:noFill/>
          <a:ln w="9525">
            <a:noFill/>
            <a:miter lim="800000"/>
            <a:headEnd/>
            <a:tailEnd/>
          </a:ln>
        </p:spPr>
        <p:txBody>
          <a:bodyPr wrap="none" lIns="0" tIns="0" rIns="0" bIns="0"/>
          <a:lstStyle/>
          <a:p>
            <a:pPr>
              <a:lnSpc>
                <a:spcPct val="90000"/>
              </a:lnSpc>
            </a:pPr>
            <a:r>
              <a:rPr lang="en-US" sz="1600" b="1"/>
              <a:t>Restriction</a:t>
            </a:r>
            <a:br>
              <a:rPr lang="en-US" sz="1600" b="1"/>
            </a:br>
            <a:r>
              <a:rPr lang="en-US" sz="1600" b="1"/>
              <a:t>site</a:t>
            </a:r>
          </a:p>
        </p:txBody>
      </p:sp>
      <p:sp>
        <p:nvSpPr>
          <p:cNvPr id="26633" name="Text Box 9"/>
          <p:cNvSpPr txBox="1">
            <a:spLocks noChangeArrowheads="1"/>
          </p:cNvSpPr>
          <p:nvPr/>
        </p:nvSpPr>
        <p:spPr bwMode="auto">
          <a:xfrm>
            <a:off x="5672138" y="393700"/>
            <a:ext cx="1811337" cy="238125"/>
          </a:xfrm>
          <a:prstGeom prst="rect">
            <a:avLst/>
          </a:prstGeom>
          <a:noFill/>
          <a:ln w="9525">
            <a:noFill/>
            <a:miter lim="800000"/>
            <a:headEnd/>
            <a:tailEnd/>
          </a:ln>
        </p:spPr>
        <p:txBody>
          <a:bodyPr wrap="none" lIns="0" tIns="0" rIns="0" bIns="0"/>
          <a:lstStyle/>
          <a:p>
            <a:pPr>
              <a:lnSpc>
                <a:spcPct val="90000"/>
              </a:lnSpc>
            </a:pPr>
            <a:r>
              <a:rPr lang="en-US" sz="1600" b="1"/>
              <a:t>Hummingbird cell</a:t>
            </a:r>
          </a:p>
        </p:txBody>
      </p:sp>
      <p:sp>
        <p:nvSpPr>
          <p:cNvPr id="26634" name="Text Box 10"/>
          <p:cNvSpPr txBox="1">
            <a:spLocks noChangeArrowheads="1"/>
          </p:cNvSpPr>
          <p:nvPr/>
        </p:nvSpPr>
        <p:spPr bwMode="auto">
          <a:xfrm>
            <a:off x="5275263" y="1947863"/>
            <a:ext cx="652462" cy="484187"/>
          </a:xfrm>
          <a:prstGeom prst="rect">
            <a:avLst/>
          </a:prstGeom>
          <a:noFill/>
          <a:ln w="9525">
            <a:noFill/>
            <a:miter lim="800000"/>
            <a:headEnd/>
            <a:tailEnd/>
          </a:ln>
        </p:spPr>
        <p:txBody>
          <a:bodyPr wrap="none" lIns="0" tIns="0" rIns="0" bIns="0"/>
          <a:lstStyle/>
          <a:p>
            <a:pPr>
              <a:lnSpc>
                <a:spcPct val="90000"/>
              </a:lnSpc>
            </a:pPr>
            <a:r>
              <a:rPr lang="en-US" sz="1600" b="1"/>
              <a:t>Sticky </a:t>
            </a:r>
            <a:br>
              <a:rPr lang="en-US" sz="1600" b="1"/>
            </a:br>
            <a:r>
              <a:rPr lang="en-US" sz="1600" b="1"/>
              <a:t>ends</a:t>
            </a:r>
          </a:p>
        </p:txBody>
      </p:sp>
      <p:sp>
        <p:nvSpPr>
          <p:cNvPr id="26635" name="Text Box 11"/>
          <p:cNvSpPr txBox="1">
            <a:spLocks noChangeArrowheads="1"/>
          </p:cNvSpPr>
          <p:nvPr/>
        </p:nvSpPr>
        <p:spPr bwMode="auto">
          <a:xfrm>
            <a:off x="6430963" y="2076450"/>
            <a:ext cx="806450" cy="501650"/>
          </a:xfrm>
          <a:prstGeom prst="rect">
            <a:avLst/>
          </a:prstGeom>
          <a:noFill/>
          <a:ln w="9525">
            <a:noFill/>
            <a:miter lim="800000"/>
            <a:headEnd/>
            <a:tailEnd/>
          </a:ln>
        </p:spPr>
        <p:txBody>
          <a:bodyPr wrap="none" lIns="0" tIns="0" rIns="0" bIns="0"/>
          <a:lstStyle/>
          <a:p>
            <a:pPr>
              <a:lnSpc>
                <a:spcPct val="90000"/>
              </a:lnSpc>
            </a:pPr>
            <a:r>
              <a:rPr lang="en-US" sz="1600" b="1"/>
              <a:t>Gene of</a:t>
            </a:r>
            <a:br>
              <a:rPr lang="en-US" sz="1600" b="1"/>
            </a:br>
            <a:r>
              <a:rPr lang="en-US" sz="1600" b="1"/>
              <a:t>interest</a:t>
            </a:r>
          </a:p>
        </p:txBody>
      </p:sp>
      <p:sp>
        <p:nvSpPr>
          <p:cNvPr id="26636" name="Text Box 12"/>
          <p:cNvSpPr txBox="1">
            <a:spLocks noChangeArrowheads="1"/>
          </p:cNvSpPr>
          <p:nvPr/>
        </p:nvSpPr>
        <p:spPr bwMode="auto">
          <a:xfrm>
            <a:off x="6405563" y="2692400"/>
            <a:ext cx="1044575" cy="712788"/>
          </a:xfrm>
          <a:prstGeom prst="rect">
            <a:avLst/>
          </a:prstGeom>
          <a:noFill/>
          <a:ln w="9525">
            <a:noFill/>
            <a:miter lim="800000"/>
            <a:headEnd/>
            <a:tailEnd/>
          </a:ln>
        </p:spPr>
        <p:txBody>
          <a:bodyPr wrap="none" lIns="0" tIns="0" rIns="0" bIns="0"/>
          <a:lstStyle/>
          <a:p>
            <a:pPr>
              <a:lnSpc>
                <a:spcPct val="90000"/>
              </a:lnSpc>
            </a:pPr>
            <a:r>
              <a:rPr lang="en-US" sz="1600" b="1"/>
              <a:t>Humming-</a:t>
            </a:r>
            <a:br>
              <a:rPr lang="en-US" sz="1600" b="1"/>
            </a:br>
            <a:r>
              <a:rPr lang="en-US" sz="1600" b="1"/>
              <a:t>bird DNA</a:t>
            </a:r>
            <a:br>
              <a:rPr lang="en-US" sz="1600" b="1"/>
            </a:br>
            <a:r>
              <a:rPr lang="en-US" sz="1600" b="1"/>
              <a:t>fragments</a:t>
            </a:r>
          </a:p>
        </p:txBody>
      </p:sp>
      <p:sp>
        <p:nvSpPr>
          <p:cNvPr id="26637" name="Text Box 13"/>
          <p:cNvSpPr txBox="1">
            <a:spLocks noChangeArrowheads="1"/>
          </p:cNvSpPr>
          <p:nvPr/>
        </p:nvSpPr>
        <p:spPr bwMode="auto">
          <a:xfrm>
            <a:off x="3798888" y="4014788"/>
            <a:ext cx="2289175" cy="255587"/>
          </a:xfrm>
          <a:prstGeom prst="rect">
            <a:avLst/>
          </a:prstGeom>
          <a:noFill/>
          <a:ln w="9525">
            <a:noFill/>
            <a:miter lim="800000"/>
            <a:headEnd/>
            <a:tailEnd/>
          </a:ln>
        </p:spPr>
        <p:txBody>
          <a:bodyPr wrap="none" lIns="0" tIns="0" rIns="0" bIns="0"/>
          <a:lstStyle/>
          <a:p>
            <a:pPr>
              <a:lnSpc>
                <a:spcPct val="90000"/>
              </a:lnSpc>
            </a:pPr>
            <a:r>
              <a:rPr lang="en-US" sz="1600" b="1"/>
              <a:t>Recombinant plasmids</a:t>
            </a:r>
          </a:p>
        </p:txBody>
      </p:sp>
      <p:sp>
        <p:nvSpPr>
          <p:cNvPr id="26638" name="Text Box 14"/>
          <p:cNvSpPr txBox="1">
            <a:spLocks noChangeArrowheads="1"/>
          </p:cNvSpPr>
          <p:nvPr/>
        </p:nvSpPr>
        <p:spPr bwMode="auto">
          <a:xfrm>
            <a:off x="6173788" y="4014788"/>
            <a:ext cx="1709737" cy="484187"/>
          </a:xfrm>
          <a:prstGeom prst="rect">
            <a:avLst/>
          </a:prstGeom>
          <a:noFill/>
          <a:ln w="9525">
            <a:noFill/>
            <a:miter lim="800000"/>
            <a:headEnd/>
            <a:tailEnd/>
          </a:ln>
        </p:spPr>
        <p:txBody>
          <a:bodyPr wrap="none" lIns="0" tIns="0" rIns="0" bIns="0"/>
          <a:lstStyle/>
          <a:p>
            <a:pPr>
              <a:lnSpc>
                <a:spcPct val="90000"/>
              </a:lnSpc>
            </a:pPr>
            <a:r>
              <a:rPr lang="en-US" sz="1600" b="1"/>
              <a:t>Nonrecombinant </a:t>
            </a:r>
            <a:br>
              <a:rPr lang="en-US" sz="1600" b="1"/>
            </a:br>
            <a:r>
              <a:rPr lang="en-US" sz="1600" b="1"/>
              <a:t>plasmid</a:t>
            </a:r>
          </a:p>
        </p:txBody>
      </p:sp>
      <p:sp>
        <p:nvSpPr>
          <p:cNvPr id="26639" name="AutoShape 15"/>
          <p:cNvSpPr>
            <a:spLocks/>
          </p:cNvSpPr>
          <p:nvPr/>
        </p:nvSpPr>
        <p:spPr bwMode="auto">
          <a:xfrm>
            <a:off x="6075363" y="2584450"/>
            <a:ext cx="204787" cy="420688"/>
          </a:xfrm>
          <a:prstGeom prst="rightBrace">
            <a:avLst>
              <a:gd name="adj1" fmla="val 17119"/>
              <a:gd name="adj2" fmla="val 50000"/>
            </a:avLst>
          </a:prstGeom>
          <a:noFill/>
          <a:ln w="12700">
            <a:solidFill>
              <a:schemeClr val="tx1"/>
            </a:solidFill>
            <a:round/>
            <a:headEnd/>
            <a:tailEnd/>
          </a:ln>
        </p:spPr>
        <p:txBody>
          <a:bodyPr wrap="none" anchor="ctr"/>
          <a:lstStyle/>
          <a:p>
            <a:endParaRPr lang="en-US">
              <a:latin typeface="Times" pitchFamily="84" charset="0"/>
            </a:endParaRPr>
          </a:p>
        </p:txBody>
      </p:sp>
      <p:sp>
        <p:nvSpPr>
          <p:cNvPr id="26640" name="AutoShape 16"/>
          <p:cNvSpPr>
            <a:spLocks/>
          </p:cNvSpPr>
          <p:nvPr/>
        </p:nvSpPr>
        <p:spPr bwMode="auto">
          <a:xfrm>
            <a:off x="2828925" y="1109663"/>
            <a:ext cx="204788" cy="381000"/>
          </a:xfrm>
          <a:prstGeom prst="rightBrace">
            <a:avLst>
              <a:gd name="adj1" fmla="val 15504"/>
              <a:gd name="adj2" fmla="val 50000"/>
            </a:avLst>
          </a:prstGeom>
          <a:noFill/>
          <a:ln w="12700">
            <a:solidFill>
              <a:schemeClr val="tx1"/>
            </a:solidFill>
            <a:round/>
            <a:headEnd/>
            <a:tailEnd/>
          </a:ln>
        </p:spPr>
        <p:txBody>
          <a:bodyPr wrap="none" anchor="ctr"/>
          <a:lstStyle/>
          <a:p>
            <a:endParaRPr lang="en-US">
              <a:latin typeface="Times" pitchFamily="84" charset="0"/>
            </a:endParaRPr>
          </a:p>
        </p:txBody>
      </p:sp>
      <p:sp>
        <p:nvSpPr>
          <p:cNvPr id="26641" name="Line 17"/>
          <p:cNvSpPr>
            <a:spLocks noChangeShapeType="1"/>
          </p:cNvSpPr>
          <p:nvPr/>
        </p:nvSpPr>
        <p:spPr bwMode="auto">
          <a:xfrm>
            <a:off x="2116138" y="1058863"/>
            <a:ext cx="173037" cy="277812"/>
          </a:xfrm>
          <a:prstGeom prst="line">
            <a:avLst/>
          </a:prstGeom>
          <a:noFill/>
          <a:ln w="12700">
            <a:solidFill>
              <a:schemeClr val="tx1"/>
            </a:solidFill>
            <a:round/>
            <a:headEnd/>
            <a:tailEnd/>
          </a:ln>
        </p:spPr>
        <p:txBody>
          <a:bodyPr wrap="none" anchor="ctr"/>
          <a:lstStyle/>
          <a:p>
            <a:endParaRPr lang="en-US"/>
          </a:p>
        </p:txBody>
      </p:sp>
      <p:sp>
        <p:nvSpPr>
          <p:cNvPr id="26642" name="Line 18"/>
          <p:cNvSpPr>
            <a:spLocks noChangeShapeType="1"/>
          </p:cNvSpPr>
          <p:nvPr/>
        </p:nvSpPr>
        <p:spPr bwMode="auto">
          <a:xfrm>
            <a:off x="2393950" y="860425"/>
            <a:ext cx="106363" cy="184150"/>
          </a:xfrm>
          <a:prstGeom prst="line">
            <a:avLst/>
          </a:prstGeom>
          <a:noFill/>
          <a:ln w="12700">
            <a:solidFill>
              <a:schemeClr val="tx1"/>
            </a:solidFill>
            <a:round/>
            <a:headEnd/>
            <a:tailEnd/>
          </a:ln>
        </p:spPr>
        <p:txBody>
          <a:bodyPr wrap="none" anchor="ctr"/>
          <a:lstStyle/>
          <a:p>
            <a:endParaRPr lang="en-US"/>
          </a:p>
        </p:txBody>
      </p:sp>
      <p:sp>
        <p:nvSpPr>
          <p:cNvPr id="26643" name="Line 19"/>
          <p:cNvSpPr>
            <a:spLocks noChangeShapeType="1"/>
          </p:cNvSpPr>
          <p:nvPr/>
        </p:nvSpPr>
        <p:spPr bwMode="auto">
          <a:xfrm flipH="1">
            <a:off x="2982913" y="1019175"/>
            <a:ext cx="561975" cy="277813"/>
          </a:xfrm>
          <a:prstGeom prst="line">
            <a:avLst/>
          </a:prstGeom>
          <a:noFill/>
          <a:ln w="12700">
            <a:solidFill>
              <a:schemeClr val="tx1"/>
            </a:solidFill>
            <a:round/>
            <a:headEnd/>
            <a:tailEnd/>
          </a:ln>
        </p:spPr>
        <p:txBody>
          <a:bodyPr wrap="none" anchor="ctr"/>
          <a:lstStyle/>
          <a:p>
            <a:endParaRPr lang="en-US"/>
          </a:p>
        </p:txBody>
      </p:sp>
      <p:sp>
        <p:nvSpPr>
          <p:cNvPr id="26644" name="Line 20"/>
          <p:cNvSpPr>
            <a:spLocks noChangeShapeType="1"/>
          </p:cNvSpPr>
          <p:nvPr/>
        </p:nvSpPr>
        <p:spPr bwMode="auto">
          <a:xfrm>
            <a:off x="2817813" y="1296988"/>
            <a:ext cx="476250" cy="65087"/>
          </a:xfrm>
          <a:prstGeom prst="line">
            <a:avLst/>
          </a:prstGeom>
          <a:noFill/>
          <a:ln w="12700">
            <a:solidFill>
              <a:schemeClr val="tx1"/>
            </a:solidFill>
            <a:round/>
            <a:headEnd/>
            <a:tailEnd/>
          </a:ln>
        </p:spPr>
        <p:txBody>
          <a:bodyPr wrap="none" anchor="ctr"/>
          <a:lstStyle/>
          <a:p>
            <a:endParaRPr lang="en-US"/>
          </a:p>
        </p:txBody>
      </p:sp>
      <p:sp>
        <p:nvSpPr>
          <p:cNvPr id="26645" name="Line 21"/>
          <p:cNvSpPr>
            <a:spLocks noChangeShapeType="1"/>
          </p:cNvSpPr>
          <p:nvPr/>
        </p:nvSpPr>
        <p:spPr bwMode="auto">
          <a:xfrm flipH="1">
            <a:off x="5172075" y="2354263"/>
            <a:ext cx="79375" cy="79375"/>
          </a:xfrm>
          <a:prstGeom prst="line">
            <a:avLst/>
          </a:prstGeom>
          <a:noFill/>
          <a:ln w="12700">
            <a:solidFill>
              <a:schemeClr val="tx1"/>
            </a:solidFill>
            <a:round/>
            <a:headEnd/>
            <a:tailEnd/>
          </a:ln>
        </p:spPr>
        <p:txBody>
          <a:bodyPr wrap="none" anchor="ctr"/>
          <a:lstStyle/>
          <a:p>
            <a:endParaRPr lang="en-US"/>
          </a:p>
        </p:txBody>
      </p:sp>
      <p:sp>
        <p:nvSpPr>
          <p:cNvPr id="26646" name="Line 22"/>
          <p:cNvSpPr>
            <a:spLocks noChangeShapeType="1"/>
          </p:cNvSpPr>
          <p:nvPr/>
        </p:nvSpPr>
        <p:spPr bwMode="auto">
          <a:xfrm>
            <a:off x="5754688" y="2381250"/>
            <a:ext cx="131762" cy="171450"/>
          </a:xfrm>
          <a:prstGeom prst="line">
            <a:avLst/>
          </a:prstGeom>
          <a:noFill/>
          <a:ln w="12700">
            <a:solidFill>
              <a:schemeClr val="tx1"/>
            </a:solidFill>
            <a:round/>
            <a:headEnd/>
            <a:tailEnd/>
          </a:ln>
        </p:spPr>
        <p:txBody>
          <a:bodyPr wrap="none" anchor="ctr"/>
          <a:lstStyle/>
          <a:p>
            <a:endParaRPr lang="en-US"/>
          </a:p>
        </p:txBody>
      </p:sp>
      <p:sp>
        <p:nvSpPr>
          <p:cNvPr id="26647" name="Line 23"/>
          <p:cNvSpPr>
            <a:spLocks noChangeShapeType="1"/>
          </p:cNvSpPr>
          <p:nvPr/>
        </p:nvSpPr>
        <p:spPr bwMode="auto">
          <a:xfrm flipH="1">
            <a:off x="6005513" y="2209800"/>
            <a:ext cx="369887" cy="382588"/>
          </a:xfrm>
          <a:prstGeom prst="line">
            <a:avLst/>
          </a:prstGeom>
          <a:noFill/>
          <a:ln w="12700">
            <a:solidFill>
              <a:schemeClr val="tx1"/>
            </a:solidFill>
            <a:round/>
            <a:headEnd/>
            <a:tailEnd/>
          </a:ln>
        </p:spPr>
        <p:txBody>
          <a:bodyPr wrap="none" anchor="ctr"/>
          <a:lstStyle/>
          <a:p>
            <a:endParaRPr lang="en-US"/>
          </a:p>
        </p:txBody>
      </p:sp>
      <p:sp>
        <p:nvSpPr>
          <p:cNvPr id="26648" name="Line 24"/>
          <p:cNvSpPr>
            <a:spLocks noChangeShapeType="1"/>
          </p:cNvSpPr>
          <p:nvPr/>
        </p:nvSpPr>
        <p:spPr bwMode="auto">
          <a:xfrm>
            <a:off x="6256338" y="2790825"/>
            <a:ext cx="93662" cy="0"/>
          </a:xfrm>
          <a:prstGeom prst="line">
            <a:avLst/>
          </a:prstGeom>
          <a:noFill/>
          <a:ln w="12700">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20.4a-3</a:t>
            </a:r>
          </a:p>
        </p:txBody>
      </p:sp>
      <p:pic>
        <p:nvPicPr>
          <p:cNvPr id="27651" name="Picture 29" descr="20_04aGeneCloning_3-U"/>
          <p:cNvPicPr>
            <a:picLocks noChangeAspect="1" noChangeArrowheads="1"/>
          </p:cNvPicPr>
          <p:nvPr/>
        </p:nvPicPr>
        <p:blipFill>
          <a:blip r:embed="rId3"/>
          <a:srcRect/>
          <a:stretch>
            <a:fillRect/>
          </a:stretch>
        </p:blipFill>
        <p:spPr bwMode="auto">
          <a:xfrm>
            <a:off x="296863" y="365125"/>
            <a:ext cx="8548687" cy="6127750"/>
          </a:xfrm>
          <a:prstGeom prst="rect">
            <a:avLst/>
          </a:prstGeom>
          <a:noFill/>
          <a:ln w="9525">
            <a:noFill/>
            <a:miter lim="800000"/>
            <a:headEnd/>
            <a:tailEnd/>
          </a:ln>
        </p:spPr>
      </p:pic>
      <p:sp>
        <p:nvSpPr>
          <p:cNvPr id="27652" name="Text Box 4"/>
          <p:cNvSpPr txBox="1">
            <a:spLocks noChangeArrowheads="1"/>
          </p:cNvSpPr>
          <p:nvPr/>
        </p:nvSpPr>
        <p:spPr bwMode="auto">
          <a:xfrm>
            <a:off x="1525588" y="663575"/>
            <a:ext cx="1760537" cy="255588"/>
          </a:xfrm>
          <a:prstGeom prst="rect">
            <a:avLst/>
          </a:prstGeom>
          <a:noFill/>
          <a:ln w="9525">
            <a:noFill/>
            <a:miter lim="800000"/>
            <a:headEnd/>
            <a:tailEnd/>
          </a:ln>
        </p:spPr>
        <p:txBody>
          <a:bodyPr wrap="none" lIns="0" tIns="0" rIns="0" bIns="0"/>
          <a:lstStyle/>
          <a:p>
            <a:pPr>
              <a:lnSpc>
                <a:spcPct val="90000"/>
              </a:lnSpc>
            </a:pPr>
            <a:r>
              <a:rPr lang="en-US" sz="1600" b="1"/>
              <a:t>Bacterial plasmid</a:t>
            </a:r>
          </a:p>
        </p:txBody>
      </p:sp>
      <p:sp>
        <p:nvSpPr>
          <p:cNvPr id="27653" name="Text Box 5"/>
          <p:cNvSpPr txBox="1">
            <a:spLocks noChangeArrowheads="1"/>
          </p:cNvSpPr>
          <p:nvPr/>
        </p:nvSpPr>
        <p:spPr bwMode="auto">
          <a:xfrm>
            <a:off x="357188" y="406400"/>
            <a:ext cx="1282700" cy="238125"/>
          </a:xfrm>
          <a:prstGeom prst="rect">
            <a:avLst/>
          </a:prstGeom>
          <a:noFill/>
          <a:ln w="9525">
            <a:noFill/>
            <a:miter lim="800000"/>
            <a:headEnd/>
            <a:tailEnd/>
          </a:ln>
        </p:spPr>
        <p:txBody>
          <a:bodyPr wrap="none" lIns="0" tIns="0" rIns="0" bIns="0"/>
          <a:lstStyle/>
          <a:p>
            <a:pPr>
              <a:lnSpc>
                <a:spcPct val="90000"/>
              </a:lnSpc>
            </a:pPr>
            <a:r>
              <a:rPr lang="en-US" sz="1600" b="1">
                <a:solidFill>
                  <a:srgbClr val="B52D33"/>
                </a:solidFill>
              </a:rPr>
              <a:t>TECHNIQUE</a:t>
            </a:r>
          </a:p>
        </p:txBody>
      </p:sp>
      <p:sp>
        <p:nvSpPr>
          <p:cNvPr id="27654" name="Text Box 6"/>
          <p:cNvSpPr txBox="1">
            <a:spLocks noChangeArrowheads="1"/>
          </p:cNvSpPr>
          <p:nvPr/>
        </p:nvSpPr>
        <p:spPr bwMode="auto">
          <a:xfrm>
            <a:off x="949325" y="920750"/>
            <a:ext cx="1130300" cy="238125"/>
          </a:xfrm>
          <a:prstGeom prst="rect">
            <a:avLst/>
          </a:prstGeom>
          <a:noFill/>
          <a:ln w="9525">
            <a:noFill/>
            <a:miter lim="800000"/>
            <a:headEnd/>
            <a:tailEnd/>
          </a:ln>
        </p:spPr>
        <p:txBody>
          <a:bodyPr wrap="none" lIns="0" tIns="0" rIns="0" bIns="0"/>
          <a:lstStyle/>
          <a:p>
            <a:pPr>
              <a:lnSpc>
                <a:spcPct val="90000"/>
              </a:lnSpc>
            </a:pPr>
            <a:r>
              <a:rPr lang="en-US" sz="1600" b="1" i="1"/>
              <a:t>amp</a:t>
            </a:r>
            <a:r>
              <a:rPr lang="en-US" sz="1600" b="1" i="1" baseline="30000"/>
              <a:t>R</a:t>
            </a:r>
            <a:r>
              <a:rPr lang="en-US" sz="1600" b="1"/>
              <a:t> gene</a:t>
            </a:r>
          </a:p>
        </p:txBody>
      </p:sp>
      <p:sp>
        <p:nvSpPr>
          <p:cNvPr id="27655" name="Text Box 7"/>
          <p:cNvSpPr txBox="1">
            <a:spLocks noChangeArrowheads="1"/>
          </p:cNvSpPr>
          <p:nvPr/>
        </p:nvSpPr>
        <p:spPr bwMode="auto">
          <a:xfrm>
            <a:off x="3644900" y="882650"/>
            <a:ext cx="1130300" cy="238125"/>
          </a:xfrm>
          <a:prstGeom prst="rect">
            <a:avLst/>
          </a:prstGeom>
          <a:noFill/>
          <a:ln w="9525">
            <a:noFill/>
            <a:miter lim="800000"/>
            <a:headEnd/>
            <a:tailEnd/>
          </a:ln>
        </p:spPr>
        <p:txBody>
          <a:bodyPr wrap="none" lIns="0" tIns="0" rIns="0" bIns="0"/>
          <a:lstStyle/>
          <a:p>
            <a:pPr>
              <a:lnSpc>
                <a:spcPct val="90000"/>
              </a:lnSpc>
            </a:pPr>
            <a:r>
              <a:rPr lang="en-US" sz="1600" b="1" i="1"/>
              <a:t>lacZ</a:t>
            </a:r>
            <a:r>
              <a:rPr lang="en-US" sz="1600" b="1"/>
              <a:t> gene</a:t>
            </a:r>
          </a:p>
        </p:txBody>
      </p:sp>
      <p:sp>
        <p:nvSpPr>
          <p:cNvPr id="27656" name="Text Box 8"/>
          <p:cNvSpPr txBox="1">
            <a:spLocks noChangeArrowheads="1"/>
          </p:cNvSpPr>
          <p:nvPr/>
        </p:nvSpPr>
        <p:spPr bwMode="auto">
          <a:xfrm>
            <a:off x="3362325" y="1241425"/>
            <a:ext cx="1130300" cy="466725"/>
          </a:xfrm>
          <a:prstGeom prst="rect">
            <a:avLst/>
          </a:prstGeom>
          <a:noFill/>
          <a:ln w="9525">
            <a:noFill/>
            <a:miter lim="800000"/>
            <a:headEnd/>
            <a:tailEnd/>
          </a:ln>
        </p:spPr>
        <p:txBody>
          <a:bodyPr wrap="none" lIns="0" tIns="0" rIns="0" bIns="0"/>
          <a:lstStyle/>
          <a:p>
            <a:pPr>
              <a:lnSpc>
                <a:spcPct val="90000"/>
              </a:lnSpc>
            </a:pPr>
            <a:r>
              <a:rPr lang="en-US" sz="1600" b="1"/>
              <a:t>Restriction</a:t>
            </a:r>
            <a:br>
              <a:rPr lang="en-US" sz="1600" b="1"/>
            </a:br>
            <a:r>
              <a:rPr lang="en-US" sz="1600" b="1"/>
              <a:t>site</a:t>
            </a:r>
          </a:p>
        </p:txBody>
      </p:sp>
      <p:sp>
        <p:nvSpPr>
          <p:cNvPr id="27657" name="Text Box 9"/>
          <p:cNvSpPr txBox="1">
            <a:spLocks noChangeArrowheads="1"/>
          </p:cNvSpPr>
          <p:nvPr/>
        </p:nvSpPr>
        <p:spPr bwMode="auto">
          <a:xfrm>
            <a:off x="5672138" y="393700"/>
            <a:ext cx="1811337" cy="238125"/>
          </a:xfrm>
          <a:prstGeom prst="rect">
            <a:avLst/>
          </a:prstGeom>
          <a:noFill/>
          <a:ln w="9525">
            <a:noFill/>
            <a:miter lim="800000"/>
            <a:headEnd/>
            <a:tailEnd/>
          </a:ln>
        </p:spPr>
        <p:txBody>
          <a:bodyPr wrap="none" lIns="0" tIns="0" rIns="0" bIns="0"/>
          <a:lstStyle/>
          <a:p>
            <a:pPr>
              <a:lnSpc>
                <a:spcPct val="90000"/>
              </a:lnSpc>
            </a:pPr>
            <a:r>
              <a:rPr lang="en-US" sz="1600" b="1"/>
              <a:t>Hummingbird cell</a:t>
            </a:r>
          </a:p>
        </p:txBody>
      </p:sp>
      <p:sp>
        <p:nvSpPr>
          <p:cNvPr id="27658" name="Text Box 10"/>
          <p:cNvSpPr txBox="1">
            <a:spLocks noChangeArrowheads="1"/>
          </p:cNvSpPr>
          <p:nvPr/>
        </p:nvSpPr>
        <p:spPr bwMode="auto">
          <a:xfrm>
            <a:off x="5275263" y="1947863"/>
            <a:ext cx="652462" cy="484187"/>
          </a:xfrm>
          <a:prstGeom prst="rect">
            <a:avLst/>
          </a:prstGeom>
          <a:noFill/>
          <a:ln w="9525">
            <a:noFill/>
            <a:miter lim="800000"/>
            <a:headEnd/>
            <a:tailEnd/>
          </a:ln>
        </p:spPr>
        <p:txBody>
          <a:bodyPr wrap="none" lIns="0" tIns="0" rIns="0" bIns="0"/>
          <a:lstStyle/>
          <a:p>
            <a:pPr>
              <a:lnSpc>
                <a:spcPct val="90000"/>
              </a:lnSpc>
            </a:pPr>
            <a:r>
              <a:rPr lang="en-US" sz="1600" b="1"/>
              <a:t>Sticky </a:t>
            </a:r>
            <a:br>
              <a:rPr lang="en-US" sz="1600" b="1"/>
            </a:br>
            <a:r>
              <a:rPr lang="en-US" sz="1600" b="1"/>
              <a:t>ends</a:t>
            </a:r>
          </a:p>
        </p:txBody>
      </p:sp>
      <p:sp>
        <p:nvSpPr>
          <p:cNvPr id="27659" name="Text Box 11"/>
          <p:cNvSpPr txBox="1">
            <a:spLocks noChangeArrowheads="1"/>
          </p:cNvSpPr>
          <p:nvPr/>
        </p:nvSpPr>
        <p:spPr bwMode="auto">
          <a:xfrm>
            <a:off x="6430963" y="2076450"/>
            <a:ext cx="806450" cy="501650"/>
          </a:xfrm>
          <a:prstGeom prst="rect">
            <a:avLst/>
          </a:prstGeom>
          <a:noFill/>
          <a:ln w="9525">
            <a:noFill/>
            <a:miter lim="800000"/>
            <a:headEnd/>
            <a:tailEnd/>
          </a:ln>
        </p:spPr>
        <p:txBody>
          <a:bodyPr wrap="none" lIns="0" tIns="0" rIns="0" bIns="0"/>
          <a:lstStyle/>
          <a:p>
            <a:pPr>
              <a:lnSpc>
                <a:spcPct val="90000"/>
              </a:lnSpc>
            </a:pPr>
            <a:r>
              <a:rPr lang="en-US" sz="1600" b="1"/>
              <a:t>Gene of</a:t>
            </a:r>
            <a:br>
              <a:rPr lang="en-US" sz="1600" b="1"/>
            </a:br>
            <a:r>
              <a:rPr lang="en-US" sz="1600" b="1"/>
              <a:t>interest</a:t>
            </a:r>
          </a:p>
        </p:txBody>
      </p:sp>
      <p:sp>
        <p:nvSpPr>
          <p:cNvPr id="27660" name="Text Box 12"/>
          <p:cNvSpPr txBox="1">
            <a:spLocks noChangeArrowheads="1"/>
          </p:cNvSpPr>
          <p:nvPr/>
        </p:nvSpPr>
        <p:spPr bwMode="auto">
          <a:xfrm>
            <a:off x="6405563" y="2692400"/>
            <a:ext cx="1044575" cy="712788"/>
          </a:xfrm>
          <a:prstGeom prst="rect">
            <a:avLst/>
          </a:prstGeom>
          <a:noFill/>
          <a:ln w="9525">
            <a:noFill/>
            <a:miter lim="800000"/>
            <a:headEnd/>
            <a:tailEnd/>
          </a:ln>
        </p:spPr>
        <p:txBody>
          <a:bodyPr wrap="none" lIns="0" tIns="0" rIns="0" bIns="0"/>
          <a:lstStyle/>
          <a:p>
            <a:pPr>
              <a:lnSpc>
                <a:spcPct val="90000"/>
              </a:lnSpc>
            </a:pPr>
            <a:r>
              <a:rPr lang="en-US" sz="1600" b="1"/>
              <a:t>Humming-</a:t>
            </a:r>
            <a:br>
              <a:rPr lang="en-US" sz="1600" b="1"/>
            </a:br>
            <a:r>
              <a:rPr lang="en-US" sz="1600" b="1"/>
              <a:t>bird DNA</a:t>
            </a:r>
            <a:br>
              <a:rPr lang="en-US" sz="1600" b="1"/>
            </a:br>
            <a:r>
              <a:rPr lang="en-US" sz="1600" b="1"/>
              <a:t>fragments</a:t>
            </a:r>
          </a:p>
        </p:txBody>
      </p:sp>
      <p:sp>
        <p:nvSpPr>
          <p:cNvPr id="27661" name="Text Box 13"/>
          <p:cNvSpPr txBox="1">
            <a:spLocks noChangeArrowheads="1"/>
          </p:cNvSpPr>
          <p:nvPr/>
        </p:nvSpPr>
        <p:spPr bwMode="auto">
          <a:xfrm>
            <a:off x="3798888" y="4014788"/>
            <a:ext cx="2289175" cy="255587"/>
          </a:xfrm>
          <a:prstGeom prst="rect">
            <a:avLst/>
          </a:prstGeom>
          <a:noFill/>
          <a:ln w="9525">
            <a:noFill/>
            <a:miter lim="800000"/>
            <a:headEnd/>
            <a:tailEnd/>
          </a:ln>
        </p:spPr>
        <p:txBody>
          <a:bodyPr wrap="none" lIns="0" tIns="0" rIns="0" bIns="0"/>
          <a:lstStyle/>
          <a:p>
            <a:pPr>
              <a:lnSpc>
                <a:spcPct val="90000"/>
              </a:lnSpc>
            </a:pPr>
            <a:r>
              <a:rPr lang="en-US" sz="1600" b="1"/>
              <a:t>Recombinant plasmids</a:t>
            </a:r>
          </a:p>
        </p:txBody>
      </p:sp>
      <p:sp>
        <p:nvSpPr>
          <p:cNvPr id="27662" name="Text Box 14"/>
          <p:cNvSpPr txBox="1">
            <a:spLocks noChangeArrowheads="1"/>
          </p:cNvSpPr>
          <p:nvPr/>
        </p:nvSpPr>
        <p:spPr bwMode="auto">
          <a:xfrm>
            <a:off x="6173788" y="4014788"/>
            <a:ext cx="1709737" cy="484187"/>
          </a:xfrm>
          <a:prstGeom prst="rect">
            <a:avLst/>
          </a:prstGeom>
          <a:noFill/>
          <a:ln w="9525">
            <a:noFill/>
            <a:miter lim="800000"/>
            <a:headEnd/>
            <a:tailEnd/>
          </a:ln>
        </p:spPr>
        <p:txBody>
          <a:bodyPr wrap="none" lIns="0" tIns="0" rIns="0" bIns="0"/>
          <a:lstStyle/>
          <a:p>
            <a:pPr>
              <a:lnSpc>
                <a:spcPct val="90000"/>
              </a:lnSpc>
            </a:pPr>
            <a:r>
              <a:rPr lang="en-US" sz="1600" b="1"/>
              <a:t>Nonrecombinant </a:t>
            </a:r>
            <a:br>
              <a:rPr lang="en-US" sz="1600" b="1"/>
            </a:br>
            <a:r>
              <a:rPr lang="en-US" sz="1600" b="1"/>
              <a:t>plasmid</a:t>
            </a:r>
          </a:p>
        </p:txBody>
      </p:sp>
      <p:sp>
        <p:nvSpPr>
          <p:cNvPr id="27663" name="AutoShape 15"/>
          <p:cNvSpPr>
            <a:spLocks/>
          </p:cNvSpPr>
          <p:nvPr/>
        </p:nvSpPr>
        <p:spPr bwMode="auto">
          <a:xfrm>
            <a:off x="6075363" y="2584450"/>
            <a:ext cx="204787" cy="420688"/>
          </a:xfrm>
          <a:prstGeom prst="rightBrace">
            <a:avLst>
              <a:gd name="adj1" fmla="val 17119"/>
              <a:gd name="adj2" fmla="val 50000"/>
            </a:avLst>
          </a:prstGeom>
          <a:noFill/>
          <a:ln w="12700">
            <a:solidFill>
              <a:schemeClr val="tx1"/>
            </a:solidFill>
            <a:round/>
            <a:headEnd/>
            <a:tailEnd/>
          </a:ln>
        </p:spPr>
        <p:txBody>
          <a:bodyPr wrap="none" anchor="ctr"/>
          <a:lstStyle/>
          <a:p>
            <a:endParaRPr lang="en-US">
              <a:latin typeface="Times" pitchFamily="84" charset="0"/>
            </a:endParaRPr>
          </a:p>
        </p:txBody>
      </p:sp>
      <p:sp>
        <p:nvSpPr>
          <p:cNvPr id="27664" name="AutoShape 16"/>
          <p:cNvSpPr>
            <a:spLocks/>
          </p:cNvSpPr>
          <p:nvPr/>
        </p:nvSpPr>
        <p:spPr bwMode="auto">
          <a:xfrm>
            <a:off x="2828925" y="1109663"/>
            <a:ext cx="204788" cy="381000"/>
          </a:xfrm>
          <a:prstGeom prst="rightBrace">
            <a:avLst>
              <a:gd name="adj1" fmla="val 15504"/>
              <a:gd name="adj2" fmla="val 50000"/>
            </a:avLst>
          </a:prstGeom>
          <a:noFill/>
          <a:ln w="12700">
            <a:solidFill>
              <a:schemeClr val="tx1"/>
            </a:solidFill>
            <a:round/>
            <a:headEnd/>
            <a:tailEnd/>
          </a:ln>
        </p:spPr>
        <p:txBody>
          <a:bodyPr wrap="none" anchor="ctr"/>
          <a:lstStyle/>
          <a:p>
            <a:endParaRPr lang="en-US">
              <a:latin typeface="Times" pitchFamily="84" charset="0"/>
            </a:endParaRPr>
          </a:p>
        </p:txBody>
      </p:sp>
      <p:sp>
        <p:nvSpPr>
          <p:cNvPr id="27665" name="Line 17"/>
          <p:cNvSpPr>
            <a:spLocks noChangeShapeType="1"/>
          </p:cNvSpPr>
          <p:nvPr/>
        </p:nvSpPr>
        <p:spPr bwMode="auto">
          <a:xfrm>
            <a:off x="2116138" y="1058863"/>
            <a:ext cx="173037" cy="277812"/>
          </a:xfrm>
          <a:prstGeom prst="line">
            <a:avLst/>
          </a:prstGeom>
          <a:noFill/>
          <a:ln w="12700">
            <a:solidFill>
              <a:schemeClr val="tx1"/>
            </a:solidFill>
            <a:round/>
            <a:headEnd/>
            <a:tailEnd/>
          </a:ln>
        </p:spPr>
        <p:txBody>
          <a:bodyPr wrap="none" anchor="ctr"/>
          <a:lstStyle/>
          <a:p>
            <a:endParaRPr lang="en-US"/>
          </a:p>
        </p:txBody>
      </p:sp>
      <p:sp>
        <p:nvSpPr>
          <p:cNvPr id="27666" name="Line 18"/>
          <p:cNvSpPr>
            <a:spLocks noChangeShapeType="1"/>
          </p:cNvSpPr>
          <p:nvPr/>
        </p:nvSpPr>
        <p:spPr bwMode="auto">
          <a:xfrm>
            <a:off x="2393950" y="860425"/>
            <a:ext cx="106363" cy="184150"/>
          </a:xfrm>
          <a:prstGeom prst="line">
            <a:avLst/>
          </a:prstGeom>
          <a:noFill/>
          <a:ln w="12700">
            <a:solidFill>
              <a:schemeClr val="tx1"/>
            </a:solidFill>
            <a:round/>
            <a:headEnd/>
            <a:tailEnd/>
          </a:ln>
        </p:spPr>
        <p:txBody>
          <a:bodyPr wrap="none" anchor="ctr"/>
          <a:lstStyle/>
          <a:p>
            <a:endParaRPr lang="en-US"/>
          </a:p>
        </p:txBody>
      </p:sp>
      <p:sp>
        <p:nvSpPr>
          <p:cNvPr id="27667" name="Line 19"/>
          <p:cNvSpPr>
            <a:spLocks noChangeShapeType="1"/>
          </p:cNvSpPr>
          <p:nvPr/>
        </p:nvSpPr>
        <p:spPr bwMode="auto">
          <a:xfrm flipH="1">
            <a:off x="2982913" y="1019175"/>
            <a:ext cx="561975" cy="277813"/>
          </a:xfrm>
          <a:prstGeom prst="line">
            <a:avLst/>
          </a:prstGeom>
          <a:noFill/>
          <a:ln w="12700">
            <a:solidFill>
              <a:schemeClr val="tx1"/>
            </a:solidFill>
            <a:round/>
            <a:headEnd/>
            <a:tailEnd/>
          </a:ln>
        </p:spPr>
        <p:txBody>
          <a:bodyPr wrap="none" anchor="ctr"/>
          <a:lstStyle/>
          <a:p>
            <a:endParaRPr lang="en-US"/>
          </a:p>
        </p:txBody>
      </p:sp>
      <p:sp>
        <p:nvSpPr>
          <p:cNvPr id="27668" name="Line 20"/>
          <p:cNvSpPr>
            <a:spLocks noChangeShapeType="1"/>
          </p:cNvSpPr>
          <p:nvPr/>
        </p:nvSpPr>
        <p:spPr bwMode="auto">
          <a:xfrm>
            <a:off x="2817813" y="1296988"/>
            <a:ext cx="476250" cy="65087"/>
          </a:xfrm>
          <a:prstGeom prst="line">
            <a:avLst/>
          </a:prstGeom>
          <a:noFill/>
          <a:ln w="12700">
            <a:solidFill>
              <a:schemeClr val="tx1"/>
            </a:solidFill>
            <a:round/>
            <a:headEnd/>
            <a:tailEnd/>
          </a:ln>
        </p:spPr>
        <p:txBody>
          <a:bodyPr wrap="none" anchor="ctr"/>
          <a:lstStyle/>
          <a:p>
            <a:endParaRPr lang="en-US"/>
          </a:p>
        </p:txBody>
      </p:sp>
      <p:sp>
        <p:nvSpPr>
          <p:cNvPr id="27669" name="Line 21"/>
          <p:cNvSpPr>
            <a:spLocks noChangeShapeType="1"/>
          </p:cNvSpPr>
          <p:nvPr/>
        </p:nvSpPr>
        <p:spPr bwMode="auto">
          <a:xfrm flipH="1">
            <a:off x="5172075" y="2354263"/>
            <a:ext cx="79375" cy="79375"/>
          </a:xfrm>
          <a:prstGeom prst="line">
            <a:avLst/>
          </a:prstGeom>
          <a:noFill/>
          <a:ln w="12700">
            <a:solidFill>
              <a:schemeClr val="tx1"/>
            </a:solidFill>
            <a:round/>
            <a:headEnd/>
            <a:tailEnd/>
          </a:ln>
        </p:spPr>
        <p:txBody>
          <a:bodyPr wrap="none" anchor="ctr"/>
          <a:lstStyle/>
          <a:p>
            <a:endParaRPr lang="en-US"/>
          </a:p>
        </p:txBody>
      </p:sp>
      <p:sp>
        <p:nvSpPr>
          <p:cNvPr id="27670" name="Line 22"/>
          <p:cNvSpPr>
            <a:spLocks noChangeShapeType="1"/>
          </p:cNvSpPr>
          <p:nvPr/>
        </p:nvSpPr>
        <p:spPr bwMode="auto">
          <a:xfrm>
            <a:off x="5754688" y="2381250"/>
            <a:ext cx="131762" cy="171450"/>
          </a:xfrm>
          <a:prstGeom prst="line">
            <a:avLst/>
          </a:prstGeom>
          <a:noFill/>
          <a:ln w="12700">
            <a:solidFill>
              <a:schemeClr val="tx1"/>
            </a:solidFill>
            <a:round/>
            <a:headEnd/>
            <a:tailEnd/>
          </a:ln>
        </p:spPr>
        <p:txBody>
          <a:bodyPr wrap="none" anchor="ctr"/>
          <a:lstStyle/>
          <a:p>
            <a:endParaRPr lang="en-US"/>
          </a:p>
        </p:txBody>
      </p:sp>
      <p:sp>
        <p:nvSpPr>
          <p:cNvPr id="27671" name="Line 23"/>
          <p:cNvSpPr>
            <a:spLocks noChangeShapeType="1"/>
          </p:cNvSpPr>
          <p:nvPr/>
        </p:nvSpPr>
        <p:spPr bwMode="auto">
          <a:xfrm flipH="1">
            <a:off x="6005513" y="2209800"/>
            <a:ext cx="369887" cy="382588"/>
          </a:xfrm>
          <a:prstGeom prst="line">
            <a:avLst/>
          </a:prstGeom>
          <a:noFill/>
          <a:ln w="12700">
            <a:solidFill>
              <a:schemeClr val="tx1"/>
            </a:solidFill>
            <a:round/>
            <a:headEnd/>
            <a:tailEnd/>
          </a:ln>
        </p:spPr>
        <p:txBody>
          <a:bodyPr wrap="none" anchor="ctr"/>
          <a:lstStyle/>
          <a:p>
            <a:endParaRPr lang="en-US"/>
          </a:p>
        </p:txBody>
      </p:sp>
      <p:sp>
        <p:nvSpPr>
          <p:cNvPr id="27672" name="Line 24"/>
          <p:cNvSpPr>
            <a:spLocks noChangeShapeType="1"/>
          </p:cNvSpPr>
          <p:nvPr/>
        </p:nvSpPr>
        <p:spPr bwMode="auto">
          <a:xfrm>
            <a:off x="6256338" y="2790825"/>
            <a:ext cx="93662" cy="0"/>
          </a:xfrm>
          <a:prstGeom prst="line">
            <a:avLst/>
          </a:prstGeom>
          <a:noFill/>
          <a:ln w="12700">
            <a:solidFill>
              <a:schemeClr val="tx1"/>
            </a:solidFill>
            <a:round/>
            <a:headEnd/>
            <a:tailEnd/>
          </a:ln>
        </p:spPr>
        <p:txBody>
          <a:bodyPr wrap="none" anchor="ctr"/>
          <a:lstStyle/>
          <a:p>
            <a:endParaRPr lang="en-US"/>
          </a:p>
        </p:txBody>
      </p:sp>
      <p:sp>
        <p:nvSpPr>
          <p:cNvPr id="27673" name="Text Box 28"/>
          <p:cNvSpPr txBox="1">
            <a:spLocks noChangeArrowheads="1"/>
          </p:cNvSpPr>
          <p:nvPr/>
        </p:nvSpPr>
        <p:spPr bwMode="auto">
          <a:xfrm>
            <a:off x="6656388" y="5027613"/>
            <a:ext cx="1709737" cy="484187"/>
          </a:xfrm>
          <a:prstGeom prst="rect">
            <a:avLst/>
          </a:prstGeom>
          <a:noFill/>
          <a:ln w="9525">
            <a:noFill/>
            <a:miter lim="800000"/>
            <a:headEnd/>
            <a:tailEnd/>
          </a:ln>
        </p:spPr>
        <p:txBody>
          <a:bodyPr wrap="none" lIns="0" tIns="0" rIns="0" bIns="0"/>
          <a:lstStyle/>
          <a:p>
            <a:pPr>
              <a:lnSpc>
                <a:spcPct val="90000"/>
              </a:lnSpc>
            </a:pPr>
            <a:r>
              <a:rPr lang="en-US" sz="1600" b="1"/>
              <a:t>Bacteria carrying</a:t>
            </a:r>
            <a:br>
              <a:rPr lang="en-US" sz="1600" b="1"/>
            </a:br>
            <a:r>
              <a:rPr lang="en-US" sz="1600" b="1"/>
              <a:t>plasmids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20.4b</a:t>
            </a:r>
          </a:p>
        </p:txBody>
      </p:sp>
      <p:pic>
        <p:nvPicPr>
          <p:cNvPr id="28675" name="Picture 13" descr="20_04bGeneCloning-U"/>
          <p:cNvPicPr>
            <a:picLocks noChangeAspect="1" noChangeArrowheads="1"/>
          </p:cNvPicPr>
          <p:nvPr/>
        </p:nvPicPr>
        <p:blipFill>
          <a:blip r:embed="rId3"/>
          <a:srcRect/>
          <a:stretch>
            <a:fillRect/>
          </a:stretch>
        </p:blipFill>
        <p:spPr bwMode="auto">
          <a:xfrm>
            <a:off x="833438" y="617538"/>
            <a:ext cx="7475537" cy="5621337"/>
          </a:xfrm>
          <a:prstGeom prst="rect">
            <a:avLst/>
          </a:prstGeom>
          <a:noFill/>
          <a:ln w="9525">
            <a:noFill/>
            <a:miter lim="800000"/>
            <a:headEnd/>
            <a:tailEnd/>
          </a:ln>
        </p:spPr>
      </p:pic>
      <p:sp>
        <p:nvSpPr>
          <p:cNvPr id="28676" name="Text Box 4"/>
          <p:cNvSpPr txBox="1">
            <a:spLocks noChangeArrowheads="1"/>
          </p:cNvSpPr>
          <p:nvPr/>
        </p:nvSpPr>
        <p:spPr bwMode="auto">
          <a:xfrm>
            <a:off x="857250" y="2039938"/>
            <a:ext cx="1547813" cy="349250"/>
          </a:xfrm>
          <a:prstGeom prst="rect">
            <a:avLst/>
          </a:prstGeom>
          <a:noFill/>
          <a:ln w="9525">
            <a:noFill/>
            <a:miter lim="800000"/>
            <a:headEnd/>
            <a:tailEnd/>
          </a:ln>
        </p:spPr>
        <p:txBody>
          <a:bodyPr wrap="none" lIns="0" tIns="0" rIns="0" bIns="0"/>
          <a:lstStyle/>
          <a:p>
            <a:pPr>
              <a:lnSpc>
                <a:spcPct val="90000"/>
              </a:lnSpc>
            </a:pPr>
            <a:r>
              <a:rPr lang="en-US" b="1">
                <a:solidFill>
                  <a:srgbClr val="B52D33"/>
                </a:solidFill>
              </a:rPr>
              <a:t>RESULTS</a:t>
            </a:r>
          </a:p>
        </p:txBody>
      </p:sp>
      <p:sp>
        <p:nvSpPr>
          <p:cNvPr id="28677" name="Text Box 5"/>
          <p:cNvSpPr txBox="1">
            <a:spLocks noChangeArrowheads="1"/>
          </p:cNvSpPr>
          <p:nvPr/>
        </p:nvSpPr>
        <p:spPr bwMode="auto">
          <a:xfrm>
            <a:off x="3725863" y="638175"/>
            <a:ext cx="2543175" cy="682625"/>
          </a:xfrm>
          <a:prstGeom prst="rect">
            <a:avLst/>
          </a:prstGeom>
          <a:noFill/>
          <a:ln w="9525">
            <a:noFill/>
            <a:miter lim="800000"/>
            <a:headEnd/>
            <a:tailEnd/>
          </a:ln>
        </p:spPr>
        <p:txBody>
          <a:bodyPr wrap="none" lIns="0" tIns="0" rIns="0" bIns="0"/>
          <a:lstStyle/>
          <a:p>
            <a:pPr algn="ctr">
              <a:lnSpc>
                <a:spcPct val="90000"/>
              </a:lnSpc>
            </a:pPr>
            <a:r>
              <a:rPr lang="en-US" b="1"/>
              <a:t>Bacteria carrying</a:t>
            </a:r>
            <a:br>
              <a:rPr lang="en-US" b="1"/>
            </a:br>
            <a:r>
              <a:rPr lang="en-US" b="1"/>
              <a:t>plasmids</a:t>
            </a:r>
          </a:p>
        </p:txBody>
      </p:sp>
      <p:sp>
        <p:nvSpPr>
          <p:cNvPr id="28678" name="Text Box 6"/>
          <p:cNvSpPr txBox="1">
            <a:spLocks noChangeArrowheads="1"/>
          </p:cNvSpPr>
          <p:nvPr/>
        </p:nvSpPr>
        <p:spPr bwMode="auto">
          <a:xfrm>
            <a:off x="1543050" y="3246438"/>
            <a:ext cx="3090863" cy="1092200"/>
          </a:xfrm>
          <a:prstGeom prst="rect">
            <a:avLst/>
          </a:prstGeom>
          <a:noFill/>
          <a:ln w="9525">
            <a:noFill/>
            <a:miter lim="800000"/>
            <a:headEnd/>
            <a:tailEnd/>
          </a:ln>
        </p:spPr>
        <p:txBody>
          <a:bodyPr wrap="none" lIns="0" tIns="0" rIns="0" bIns="0"/>
          <a:lstStyle/>
          <a:p>
            <a:pPr>
              <a:lnSpc>
                <a:spcPct val="90000"/>
              </a:lnSpc>
            </a:pPr>
            <a:r>
              <a:rPr lang="en-US" b="1"/>
              <a:t>Colony carrying non-</a:t>
            </a:r>
            <a:br>
              <a:rPr lang="en-US" b="1"/>
            </a:br>
            <a:r>
              <a:rPr lang="en-US" b="1"/>
              <a:t>recombinant plasmid</a:t>
            </a:r>
            <a:br>
              <a:rPr lang="en-US" b="1"/>
            </a:br>
            <a:r>
              <a:rPr lang="en-US" b="1"/>
              <a:t>with intact </a:t>
            </a:r>
            <a:r>
              <a:rPr lang="en-US" b="1" i="1"/>
              <a:t>lacZ</a:t>
            </a:r>
            <a:r>
              <a:rPr lang="en-US" b="1"/>
              <a:t> gene</a:t>
            </a:r>
          </a:p>
        </p:txBody>
      </p:sp>
      <p:sp>
        <p:nvSpPr>
          <p:cNvPr id="28679" name="Text Box 7"/>
          <p:cNvSpPr txBox="1">
            <a:spLocks noChangeArrowheads="1"/>
          </p:cNvSpPr>
          <p:nvPr/>
        </p:nvSpPr>
        <p:spPr bwMode="auto">
          <a:xfrm>
            <a:off x="5962650" y="2830513"/>
            <a:ext cx="2335213" cy="1706562"/>
          </a:xfrm>
          <a:prstGeom prst="rect">
            <a:avLst/>
          </a:prstGeom>
          <a:noFill/>
          <a:ln w="9525">
            <a:noFill/>
            <a:miter lim="800000"/>
            <a:headEnd/>
            <a:tailEnd/>
          </a:ln>
        </p:spPr>
        <p:txBody>
          <a:bodyPr wrap="none" lIns="0" tIns="0" rIns="0" bIns="0"/>
          <a:lstStyle/>
          <a:p>
            <a:pPr>
              <a:lnSpc>
                <a:spcPct val="90000"/>
              </a:lnSpc>
            </a:pPr>
            <a:r>
              <a:rPr lang="en-US" b="1"/>
              <a:t>Colony carrying </a:t>
            </a:r>
            <a:br>
              <a:rPr lang="en-US" b="1"/>
            </a:br>
            <a:r>
              <a:rPr lang="en-US" b="1"/>
              <a:t>recombinant</a:t>
            </a:r>
            <a:br>
              <a:rPr lang="en-US" b="1"/>
            </a:br>
            <a:r>
              <a:rPr lang="en-US" b="1"/>
              <a:t>plasmid</a:t>
            </a:r>
            <a:br>
              <a:rPr lang="en-US" b="1"/>
            </a:br>
            <a:r>
              <a:rPr lang="en-US" b="1"/>
              <a:t>with disrupted</a:t>
            </a:r>
            <a:br>
              <a:rPr lang="en-US" b="1"/>
            </a:br>
            <a:r>
              <a:rPr lang="en-US" b="1" i="1"/>
              <a:t>lacZ</a:t>
            </a:r>
            <a:r>
              <a:rPr lang="en-US" b="1"/>
              <a:t> gene</a:t>
            </a:r>
          </a:p>
        </p:txBody>
      </p:sp>
      <p:sp>
        <p:nvSpPr>
          <p:cNvPr id="28680" name="Text Box 8"/>
          <p:cNvSpPr txBox="1">
            <a:spLocks noChangeArrowheads="1"/>
          </p:cNvSpPr>
          <p:nvPr/>
        </p:nvSpPr>
        <p:spPr bwMode="auto">
          <a:xfrm>
            <a:off x="6040438" y="4865688"/>
            <a:ext cx="1871662" cy="990600"/>
          </a:xfrm>
          <a:prstGeom prst="rect">
            <a:avLst/>
          </a:prstGeom>
          <a:noFill/>
          <a:ln w="9525">
            <a:noFill/>
            <a:miter lim="800000"/>
            <a:headEnd/>
            <a:tailEnd/>
          </a:ln>
        </p:spPr>
        <p:txBody>
          <a:bodyPr wrap="none" lIns="0" tIns="0" rIns="0" bIns="0"/>
          <a:lstStyle/>
          <a:p>
            <a:pPr>
              <a:lnSpc>
                <a:spcPct val="90000"/>
              </a:lnSpc>
            </a:pPr>
            <a:r>
              <a:rPr lang="en-US" b="1"/>
              <a:t>One of many</a:t>
            </a:r>
            <a:br>
              <a:rPr lang="en-US" b="1"/>
            </a:br>
            <a:r>
              <a:rPr lang="en-US" b="1"/>
              <a:t>bacterial</a:t>
            </a:r>
            <a:br>
              <a:rPr lang="en-US" b="1"/>
            </a:br>
            <a:r>
              <a:rPr lang="en-US" b="1"/>
              <a:t>clones</a:t>
            </a:r>
          </a:p>
        </p:txBody>
      </p:sp>
      <p:sp>
        <p:nvSpPr>
          <p:cNvPr id="28681" name="Line 11"/>
          <p:cNvSpPr>
            <a:spLocks noChangeShapeType="1"/>
          </p:cNvSpPr>
          <p:nvPr/>
        </p:nvSpPr>
        <p:spPr bwMode="auto">
          <a:xfrm flipH="1">
            <a:off x="4060825" y="2751138"/>
            <a:ext cx="515938" cy="503237"/>
          </a:xfrm>
          <a:prstGeom prst="line">
            <a:avLst/>
          </a:prstGeom>
          <a:noFill/>
          <a:ln w="12700">
            <a:solidFill>
              <a:schemeClr val="tx1"/>
            </a:solidFill>
            <a:round/>
            <a:headEnd/>
            <a:tailEnd/>
          </a:ln>
        </p:spPr>
        <p:txBody>
          <a:bodyPr wrap="none" anchor="ctr"/>
          <a:lstStyle/>
          <a:p>
            <a:endParaRPr lang="en-US"/>
          </a:p>
        </p:txBody>
      </p:sp>
      <p:sp>
        <p:nvSpPr>
          <p:cNvPr id="28682" name="Line 12"/>
          <p:cNvSpPr>
            <a:spLocks noChangeShapeType="1"/>
          </p:cNvSpPr>
          <p:nvPr/>
        </p:nvSpPr>
        <p:spPr bwMode="auto">
          <a:xfrm>
            <a:off x="5383213" y="2738438"/>
            <a:ext cx="530225" cy="198437"/>
          </a:xfrm>
          <a:prstGeom prst="line">
            <a:avLst/>
          </a:prstGeom>
          <a:noFill/>
          <a:ln w="12700">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77800" y="190500"/>
            <a:ext cx="7772400" cy="1143000"/>
          </a:xfrm>
        </p:spPr>
        <p:txBody>
          <a:bodyPr/>
          <a:lstStyle/>
          <a:p>
            <a:pPr eaLnBrk="1" hangingPunct="1"/>
            <a:r>
              <a:rPr lang="en-US" i="1" smtClean="0"/>
              <a:t>Storing Cloned Genes in DNA Libraries</a:t>
            </a:r>
            <a:endParaRPr lang="en-US" i="1" smtClean="0">
              <a:solidFill>
                <a:schemeClr val="tx1"/>
              </a:solidFill>
            </a:endParaRPr>
          </a:p>
        </p:txBody>
      </p:sp>
      <p:sp>
        <p:nvSpPr>
          <p:cNvPr id="29699" name="Rectangle 3"/>
          <p:cNvSpPr>
            <a:spLocks noGrp="1" noChangeArrowheads="1"/>
          </p:cNvSpPr>
          <p:nvPr>
            <p:ph type="body" idx="1"/>
          </p:nvPr>
        </p:nvSpPr>
        <p:spPr>
          <a:xfrm>
            <a:off x="533400" y="1371600"/>
            <a:ext cx="8534400" cy="3683000"/>
          </a:xfrm>
        </p:spPr>
        <p:txBody>
          <a:bodyPr/>
          <a:lstStyle/>
          <a:p>
            <a:pPr eaLnBrk="1" hangingPunct="1"/>
            <a:r>
              <a:rPr lang="en-US" sz="2800" smtClean="0"/>
              <a:t>A </a:t>
            </a:r>
            <a:r>
              <a:rPr lang="en-US" sz="2800" b="1" smtClean="0"/>
              <a:t>genomic library </a:t>
            </a:r>
            <a:r>
              <a:rPr lang="en-US" sz="2800" smtClean="0"/>
              <a:t>that is made using bacteria is the collection of recombinant vector clones produced by cloning DNA fragments from an entire genome</a:t>
            </a:r>
          </a:p>
          <a:p>
            <a:pPr eaLnBrk="1" hangingPunct="1"/>
            <a:r>
              <a:rPr lang="en-US" sz="2800" smtClean="0"/>
              <a:t>A genomic library that is made using bacteriophages is stored as a collection of phage clones</a:t>
            </a:r>
          </a:p>
        </p:txBody>
      </p:sp>
      <p:grpSp>
        <p:nvGrpSpPr>
          <p:cNvPr id="29700" name="Group 4"/>
          <p:cNvGrpSpPr>
            <a:grpSpLocks/>
          </p:cNvGrpSpPr>
          <p:nvPr/>
        </p:nvGrpSpPr>
        <p:grpSpPr bwMode="auto">
          <a:xfrm>
            <a:off x="0" y="6553200"/>
            <a:ext cx="9144000" cy="304800"/>
            <a:chOff x="0" y="4128"/>
            <a:chExt cx="5760" cy="192"/>
          </a:xfrm>
        </p:grpSpPr>
        <p:sp>
          <p:nvSpPr>
            <p:cNvPr id="29702" name="Rectangle 5"/>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29703"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29701" name="Rectangle 7"/>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20.5</a:t>
            </a:r>
          </a:p>
        </p:txBody>
      </p:sp>
      <p:pic>
        <p:nvPicPr>
          <p:cNvPr id="30723" name="Picture 29" descr="20_05_GenomicLibraries-U"/>
          <p:cNvPicPr>
            <a:picLocks noChangeAspect="1" noChangeArrowheads="1"/>
          </p:cNvPicPr>
          <p:nvPr/>
        </p:nvPicPr>
        <p:blipFill>
          <a:blip r:embed="rId3"/>
          <a:srcRect/>
          <a:stretch>
            <a:fillRect/>
          </a:stretch>
        </p:blipFill>
        <p:spPr bwMode="auto">
          <a:xfrm>
            <a:off x="296863" y="477838"/>
            <a:ext cx="8548687" cy="5902325"/>
          </a:xfrm>
          <a:prstGeom prst="rect">
            <a:avLst/>
          </a:prstGeom>
          <a:noFill/>
          <a:ln w="9525">
            <a:noFill/>
            <a:miter lim="800000"/>
            <a:headEnd/>
            <a:tailEnd/>
          </a:ln>
        </p:spPr>
      </p:pic>
      <p:sp>
        <p:nvSpPr>
          <p:cNvPr id="30724" name="Text Box 5"/>
          <p:cNvSpPr txBox="1">
            <a:spLocks noChangeArrowheads="1"/>
          </p:cNvSpPr>
          <p:nvPr/>
        </p:nvSpPr>
        <p:spPr bwMode="auto">
          <a:xfrm>
            <a:off x="2786063" y="504825"/>
            <a:ext cx="1828800" cy="273050"/>
          </a:xfrm>
          <a:prstGeom prst="rect">
            <a:avLst/>
          </a:prstGeom>
          <a:noFill/>
          <a:ln w="9525">
            <a:noFill/>
            <a:miter lim="800000"/>
            <a:headEnd/>
            <a:tailEnd/>
          </a:ln>
        </p:spPr>
        <p:txBody>
          <a:bodyPr wrap="none" lIns="0" tIns="0" rIns="0" bIns="0"/>
          <a:lstStyle/>
          <a:p>
            <a:pPr>
              <a:lnSpc>
                <a:spcPct val="90000"/>
              </a:lnSpc>
            </a:pPr>
            <a:r>
              <a:rPr lang="en-US" sz="1800" b="1"/>
              <a:t>Foreign genome</a:t>
            </a:r>
          </a:p>
        </p:txBody>
      </p:sp>
      <p:sp>
        <p:nvSpPr>
          <p:cNvPr id="30725" name="Text Box 12"/>
          <p:cNvSpPr txBox="1">
            <a:spLocks noChangeArrowheads="1"/>
          </p:cNvSpPr>
          <p:nvPr/>
        </p:nvSpPr>
        <p:spPr bwMode="auto">
          <a:xfrm>
            <a:off x="1536700" y="1028700"/>
            <a:ext cx="4341813" cy="273050"/>
          </a:xfrm>
          <a:prstGeom prst="rect">
            <a:avLst/>
          </a:prstGeom>
          <a:noFill/>
          <a:ln w="9525">
            <a:noFill/>
            <a:miter lim="800000"/>
            <a:headEnd/>
            <a:tailEnd/>
          </a:ln>
        </p:spPr>
        <p:txBody>
          <a:bodyPr wrap="none" lIns="0" tIns="0" rIns="0" bIns="0"/>
          <a:lstStyle/>
          <a:p>
            <a:pPr>
              <a:lnSpc>
                <a:spcPct val="90000"/>
              </a:lnSpc>
            </a:pPr>
            <a:r>
              <a:rPr lang="en-US" sz="1800" b="1"/>
              <a:t>Cut with restriction enzymes into either</a:t>
            </a:r>
          </a:p>
        </p:txBody>
      </p:sp>
      <p:sp>
        <p:nvSpPr>
          <p:cNvPr id="30726" name="Text Box 13"/>
          <p:cNvSpPr txBox="1">
            <a:spLocks noChangeArrowheads="1"/>
          </p:cNvSpPr>
          <p:nvPr/>
        </p:nvSpPr>
        <p:spPr bwMode="auto">
          <a:xfrm>
            <a:off x="1893888" y="1319213"/>
            <a:ext cx="1141412" cy="511175"/>
          </a:xfrm>
          <a:prstGeom prst="rect">
            <a:avLst/>
          </a:prstGeom>
          <a:noFill/>
          <a:ln w="9525">
            <a:noFill/>
            <a:miter lim="800000"/>
            <a:headEnd/>
            <a:tailEnd/>
          </a:ln>
        </p:spPr>
        <p:txBody>
          <a:bodyPr wrap="none" lIns="0" tIns="0" rIns="0" bIns="0"/>
          <a:lstStyle/>
          <a:p>
            <a:pPr>
              <a:lnSpc>
                <a:spcPct val="90000"/>
              </a:lnSpc>
            </a:pPr>
            <a:r>
              <a:rPr lang="en-US" sz="1800" b="1"/>
              <a:t>small</a:t>
            </a:r>
            <a:br>
              <a:rPr lang="en-US" sz="1800" b="1"/>
            </a:br>
            <a:r>
              <a:rPr lang="en-US" sz="1800" b="1"/>
              <a:t>fragments</a:t>
            </a:r>
          </a:p>
        </p:txBody>
      </p:sp>
      <p:sp>
        <p:nvSpPr>
          <p:cNvPr id="30727" name="Text Box 14"/>
          <p:cNvSpPr txBox="1">
            <a:spLocks noChangeArrowheads="1"/>
          </p:cNvSpPr>
          <p:nvPr/>
        </p:nvSpPr>
        <p:spPr bwMode="auto">
          <a:xfrm>
            <a:off x="4097338" y="1327150"/>
            <a:ext cx="1141412" cy="511175"/>
          </a:xfrm>
          <a:prstGeom prst="rect">
            <a:avLst/>
          </a:prstGeom>
          <a:noFill/>
          <a:ln w="9525">
            <a:noFill/>
            <a:miter lim="800000"/>
            <a:headEnd/>
            <a:tailEnd/>
          </a:ln>
        </p:spPr>
        <p:txBody>
          <a:bodyPr wrap="none" lIns="0" tIns="0" rIns="0" bIns="0"/>
          <a:lstStyle/>
          <a:p>
            <a:pPr>
              <a:lnSpc>
                <a:spcPct val="90000"/>
              </a:lnSpc>
            </a:pPr>
            <a:r>
              <a:rPr lang="en-US" sz="1800" b="1"/>
              <a:t>large</a:t>
            </a:r>
            <a:br>
              <a:rPr lang="en-US" sz="1800" b="1"/>
            </a:br>
            <a:r>
              <a:rPr lang="en-US" sz="1800" b="1"/>
              <a:t>fragments</a:t>
            </a:r>
          </a:p>
        </p:txBody>
      </p:sp>
      <p:sp>
        <p:nvSpPr>
          <p:cNvPr id="30728" name="Text Box 15"/>
          <p:cNvSpPr txBox="1">
            <a:spLocks noChangeArrowheads="1"/>
          </p:cNvSpPr>
          <p:nvPr/>
        </p:nvSpPr>
        <p:spPr bwMode="auto">
          <a:xfrm>
            <a:off x="3462338" y="1328738"/>
            <a:ext cx="268287" cy="273050"/>
          </a:xfrm>
          <a:prstGeom prst="rect">
            <a:avLst/>
          </a:prstGeom>
          <a:noFill/>
          <a:ln w="9525">
            <a:noFill/>
            <a:miter lim="800000"/>
            <a:headEnd/>
            <a:tailEnd/>
          </a:ln>
        </p:spPr>
        <p:txBody>
          <a:bodyPr wrap="none" lIns="0" tIns="0" rIns="0" bIns="0"/>
          <a:lstStyle/>
          <a:p>
            <a:pPr>
              <a:lnSpc>
                <a:spcPct val="90000"/>
              </a:lnSpc>
            </a:pPr>
            <a:r>
              <a:rPr lang="en-US" sz="1800" b="1"/>
              <a:t>or</a:t>
            </a:r>
          </a:p>
        </p:txBody>
      </p:sp>
      <p:sp>
        <p:nvSpPr>
          <p:cNvPr id="30729" name="Text Box 16"/>
          <p:cNvSpPr txBox="1">
            <a:spLocks noChangeArrowheads="1"/>
          </p:cNvSpPr>
          <p:nvPr/>
        </p:nvSpPr>
        <p:spPr bwMode="auto">
          <a:xfrm>
            <a:off x="3117850" y="3600450"/>
            <a:ext cx="1630363" cy="523875"/>
          </a:xfrm>
          <a:prstGeom prst="rect">
            <a:avLst/>
          </a:prstGeom>
          <a:noFill/>
          <a:ln w="9525">
            <a:noFill/>
            <a:miter lim="800000"/>
            <a:headEnd/>
            <a:tailEnd/>
          </a:ln>
        </p:spPr>
        <p:txBody>
          <a:bodyPr wrap="none" lIns="0" tIns="0" rIns="0" bIns="0"/>
          <a:lstStyle/>
          <a:p>
            <a:pPr>
              <a:lnSpc>
                <a:spcPct val="90000"/>
              </a:lnSpc>
            </a:pPr>
            <a:r>
              <a:rPr lang="en-US" sz="1800" b="1"/>
              <a:t>Recombinant</a:t>
            </a:r>
            <a:br>
              <a:rPr lang="en-US" sz="1800" b="1"/>
            </a:br>
            <a:r>
              <a:rPr lang="en-US" sz="1800" b="1"/>
              <a:t>plasmids</a:t>
            </a:r>
          </a:p>
        </p:txBody>
      </p:sp>
      <p:sp>
        <p:nvSpPr>
          <p:cNvPr id="30730" name="Text Box 17"/>
          <p:cNvSpPr txBox="1">
            <a:spLocks noChangeArrowheads="1"/>
          </p:cNvSpPr>
          <p:nvPr/>
        </p:nvSpPr>
        <p:spPr bwMode="auto">
          <a:xfrm>
            <a:off x="2874963" y="4891088"/>
            <a:ext cx="903287" cy="496887"/>
          </a:xfrm>
          <a:prstGeom prst="rect">
            <a:avLst/>
          </a:prstGeom>
          <a:noFill/>
          <a:ln w="9525">
            <a:noFill/>
            <a:miter lim="800000"/>
            <a:headEnd/>
            <a:tailEnd/>
          </a:ln>
        </p:spPr>
        <p:txBody>
          <a:bodyPr wrap="none" lIns="0" tIns="0" rIns="0" bIns="0"/>
          <a:lstStyle/>
          <a:p>
            <a:pPr>
              <a:lnSpc>
                <a:spcPct val="90000"/>
              </a:lnSpc>
            </a:pPr>
            <a:r>
              <a:rPr lang="en-US" sz="1800" b="1"/>
              <a:t>Plasmid</a:t>
            </a:r>
            <a:br>
              <a:rPr lang="en-US" sz="1800" b="1"/>
            </a:br>
            <a:r>
              <a:rPr lang="en-US" sz="1800" b="1"/>
              <a:t>clone</a:t>
            </a:r>
          </a:p>
        </p:txBody>
      </p:sp>
      <p:sp>
        <p:nvSpPr>
          <p:cNvPr id="30731" name="Text Box 18"/>
          <p:cNvSpPr txBox="1">
            <a:spLocks noChangeArrowheads="1"/>
          </p:cNvSpPr>
          <p:nvPr/>
        </p:nvSpPr>
        <p:spPr bwMode="auto">
          <a:xfrm>
            <a:off x="347663" y="5922963"/>
            <a:ext cx="2014537" cy="285750"/>
          </a:xfrm>
          <a:prstGeom prst="rect">
            <a:avLst/>
          </a:prstGeom>
          <a:noFill/>
          <a:ln w="9525">
            <a:noFill/>
            <a:miter lim="800000"/>
            <a:headEnd/>
            <a:tailEnd/>
          </a:ln>
        </p:spPr>
        <p:txBody>
          <a:bodyPr wrap="none" lIns="0" tIns="0" rIns="0" bIns="0"/>
          <a:lstStyle/>
          <a:p>
            <a:pPr>
              <a:lnSpc>
                <a:spcPct val="90000"/>
              </a:lnSpc>
            </a:pPr>
            <a:r>
              <a:rPr lang="en-US" sz="1800" b="1"/>
              <a:t>(a) Plasmid library</a:t>
            </a:r>
          </a:p>
        </p:txBody>
      </p:sp>
      <p:sp>
        <p:nvSpPr>
          <p:cNvPr id="30732" name="Text Box 19"/>
          <p:cNvSpPr txBox="1">
            <a:spLocks noChangeArrowheads="1"/>
          </p:cNvSpPr>
          <p:nvPr/>
        </p:nvSpPr>
        <p:spPr bwMode="auto">
          <a:xfrm>
            <a:off x="4891088" y="3535363"/>
            <a:ext cx="1538287" cy="246062"/>
          </a:xfrm>
          <a:prstGeom prst="rect">
            <a:avLst/>
          </a:prstGeom>
          <a:noFill/>
          <a:ln w="9525">
            <a:noFill/>
            <a:miter lim="800000"/>
            <a:headEnd/>
            <a:tailEnd/>
          </a:ln>
        </p:spPr>
        <p:txBody>
          <a:bodyPr wrap="none" lIns="0" tIns="0" rIns="0" bIns="0"/>
          <a:lstStyle/>
          <a:p>
            <a:pPr>
              <a:lnSpc>
                <a:spcPct val="90000"/>
              </a:lnSpc>
            </a:pPr>
            <a:r>
              <a:rPr lang="en-US" sz="1800" b="1"/>
              <a:t>(b) BAC clone</a:t>
            </a:r>
          </a:p>
        </p:txBody>
      </p:sp>
      <p:sp>
        <p:nvSpPr>
          <p:cNvPr id="30733" name="Text Box 20"/>
          <p:cNvSpPr txBox="1">
            <a:spLocks noChangeArrowheads="1"/>
          </p:cNvSpPr>
          <p:nvPr/>
        </p:nvSpPr>
        <p:spPr bwMode="auto">
          <a:xfrm>
            <a:off x="5751513" y="1377950"/>
            <a:ext cx="2279650" cy="550863"/>
          </a:xfrm>
          <a:prstGeom prst="rect">
            <a:avLst/>
          </a:prstGeom>
          <a:noFill/>
          <a:ln w="9525">
            <a:noFill/>
            <a:miter lim="800000"/>
            <a:headEnd/>
            <a:tailEnd/>
          </a:ln>
        </p:spPr>
        <p:txBody>
          <a:bodyPr wrap="none" lIns="0" tIns="0" rIns="0" bIns="0"/>
          <a:lstStyle/>
          <a:p>
            <a:pPr>
              <a:lnSpc>
                <a:spcPct val="90000"/>
              </a:lnSpc>
            </a:pPr>
            <a:r>
              <a:rPr lang="en-US" sz="1800" b="1"/>
              <a:t>Bacterial artificial</a:t>
            </a:r>
            <a:br>
              <a:rPr lang="en-US" sz="1800" b="1"/>
            </a:br>
            <a:r>
              <a:rPr lang="en-US" sz="1800" b="1"/>
              <a:t>chromosome (BAC)</a:t>
            </a:r>
          </a:p>
        </p:txBody>
      </p:sp>
      <p:sp>
        <p:nvSpPr>
          <p:cNvPr id="30734" name="Text Box 21"/>
          <p:cNvSpPr txBox="1">
            <a:spLocks noChangeArrowheads="1"/>
          </p:cNvSpPr>
          <p:nvPr/>
        </p:nvSpPr>
        <p:spPr bwMode="auto">
          <a:xfrm>
            <a:off x="7192963" y="2079625"/>
            <a:ext cx="757237" cy="1292225"/>
          </a:xfrm>
          <a:prstGeom prst="rect">
            <a:avLst/>
          </a:prstGeom>
          <a:noFill/>
          <a:ln w="9525">
            <a:noFill/>
            <a:miter lim="800000"/>
            <a:headEnd/>
            <a:tailEnd/>
          </a:ln>
        </p:spPr>
        <p:txBody>
          <a:bodyPr wrap="none" lIns="0" tIns="0" rIns="0" bIns="0"/>
          <a:lstStyle/>
          <a:p>
            <a:pPr>
              <a:lnSpc>
                <a:spcPct val="90000"/>
              </a:lnSpc>
            </a:pPr>
            <a:r>
              <a:rPr lang="en-US" sz="1800" b="1"/>
              <a:t>Large</a:t>
            </a:r>
            <a:br>
              <a:rPr lang="en-US" sz="1800" b="1"/>
            </a:br>
            <a:r>
              <a:rPr lang="en-US" sz="1800" b="1"/>
              <a:t>insert</a:t>
            </a:r>
            <a:br>
              <a:rPr lang="en-US" sz="1800" b="1"/>
            </a:br>
            <a:r>
              <a:rPr lang="en-US" sz="1800" b="1"/>
              <a:t>with</a:t>
            </a:r>
            <a:br>
              <a:rPr lang="en-US" sz="1800" b="1"/>
            </a:br>
            <a:r>
              <a:rPr lang="en-US" sz="1800" b="1"/>
              <a:t>many</a:t>
            </a:r>
            <a:br>
              <a:rPr lang="en-US" sz="1800" b="1"/>
            </a:br>
            <a:r>
              <a:rPr lang="en-US" sz="1800" b="1"/>
              <a:t>genes</a:t>
            </a:r>
          </a:p>
        </p:txBody>
      </p:sp>
      <p:sp>
        <p:nvSpPr>
          <p:cNvPr id="30735" name="Text Box 22"/>
          <p:cNvSpPr txBox="1">
            <a:spLocks noChangeArrowheads="1"/>
          </p:cNvSpPr>
          <p:nvPr/>
        </p:nvSpPr>
        <p:spPr bwMode="auto">
          <a:xfrm>
            <a:off x="4970463" y="5942013"/>
            <a:ext cx="3086100" cy="300037"/>
          </a:xfrm>
          <a:prstGeom prst="rect">
            <a:avLst/>
          </a:prstGeom>
          <a:noFill/>
          <a:ln w="9525">
            <a:noFill/>
            <a:miter lim="800000"/>
            <a:headEnd/>
            <a:tailEnd/>
          </a:ln>
        </p:spPr>
        <p:txBody>
          <a:bodyPr wrap="none" lIns="0" tIns="0" rIns="0" bIns="0"/>
          <a:lstStyle/>
          <a:p>
            <a:pPr>
              <a:lnSpc>
                <a:spcPct val="90000"/>
              </a:lnSpc>
            </a:pPr>
            <a:r>
              <a:rPr lang="en-US" sz="1800" b="1"/>
              <a:t>(c) Storing genome libraries</a:t>
            </a:r>
          </a:p>
        </p:txBody>
      </p:sp>
      <p:sp>
        <p:nvSpPr>
          <p:cNvPr id="30736" name="Line 23"/>
          <p:cNvSpPr>
            <a:spLocks noChangeShapeType="1"/>
          </p:cNvSpPr>
          <p:nvPr/>
        </p:nvSpPr>
        <p:spPr bwMode="auto">
          <a:xfrm>
            <a:off x="6072188" y="1838325"/>
            <a:ext cx="0" cy="503238"/>
          </a:xfrm>
          <a:prstGeom prst="line">
            <a:avLst/>
          </a:prstGeom>
          <a:noFill/>
          <a:ln w="12700">
            <a:solidFill>
              <a:schemeClr val="tx1"/>
            </a:solidFill>
            <a:round/>
            <a:headEnd/>
            <a:tailEnd/>
          </a:ln>
        </p:spPr>
        <p:txBody>
          <a:bodyPr wrap="none" anchor="ctr"/>
          <a:lstStyle/>
          <a:p>
            <a:endParaRPr lang="en-US"/>
          </a:p>
        </p:txBody>
      </p:sp>
      <p:sp>
        <p:nvSpPr>
          <p:cNvPr id="30737" name="Line 24"/>
          <p:cNvSpPr>
            <a:spLocks noChangeShapeType="1"/>
          </p:cNvSpPr>
          <p:nvPr/>
        </p:nvSpPr>
        <p:spPr bwMode="auto">
          <a:xfrm>
            <a:off x="6680200" y="2182813"/>
            <a:ext cx="463550" cy="0"/>
          </a:xfrm>
          <a:prstGeom prst="line">
            <a:avLst/>
          </a:prstGeom>
          <a:noFill/>
          <a:ln w="12700">
            <a:solidFill>
              <a:schemeClr val="tx1"/>
            </a:solidFill>
            <a:round/>
            <a:headEnd/>
            <a:tailEnd/>
          </a:ln>
        </p:spPr>
        <p:txBody>
          <a:bodyPr wrap="none" anchor="ctr"/>
          <a:lstStyle/>
          <a:p>
            <a:endParaRPr lang="en-US"/>
          </a:p>
        </p:txBody>
      </p:sp>
      <p:sp>
        <p:nvSpPr>
          <p:cNvPr id="30738" name="Line 25"/>
          <p:cNvSpPr>
            <a:spLocks noChangeShapeType="1"/>
          </p:cNvSpPr>
          <p:nvPr/>
        </p:nvSpPr>
        <p:spPr bwMode="auto">
          <a:xfrm>
            <a:off x="2051050" y="2592388"/>
            <a:ext cx="1004888" cy="1125537"/>
          </a:xfrm>
          <a:prstGeom prst="line">
            <a:avLst/>
          </a:prstGeom>
          <a:noFill/>
          <a:ln w="12700">
            <a:solidFill>
              <a:schemeClr val="tx1"/>
            </a:solidFill>
            <a:round/>
            <a:headEnd/>
            <a:tailEnd/>
          </a:ln>
        </p:spPr>
        <p:txBody>
          <a:bodyPr wrap="none" anchor="ctr"/>
          <a:lstStyle/>
          <a:p>
            <a:endParaRPr lang="en-US"/>
          </a:p>
        </p:txBody>
      </p:sp>
      <p:sp>
        <p:nvSpPr>
          <p:cNvPr id="30739" name="Line 26"/>
          <p:cNvSpPr>
            <a:spLocks noChangeShapeType="1"/>
          </p:cNvSpPr>
          <p:nvPr/>
        </p:nvSpPr>
        <p:spPr bwMode="auto">
          <a:xfrm flipV="1">
            <a:off x="2036763" y="3717925"/>
            <a:ext cx="1019175" cy="39688"/>
          </a:xfrm>
          <a:prstGeom prst="line">
            <a:avLst/>
          </a:prstGeom>
          <a:noFill/>
          <a:ln w="12700">
            <a:solidFill>
              <a:schemeClr val="tx1"/>
            </a:solidFill>
            <a:round/>
            <a:headEnd/>
            <a:tailEnd/>
          </a:ln>
        </p:spPr>
        <p:txBody>
          <a:bodyPr wrap="none" anchor="ctr"/>
          <a:lstStyle/>
          <a:p>
            <a:endParaRPr lang="en-US"/>
          </a:p>
        </p:txBody>
      </p:sp>
      <p:sp>
        <p:nvSpPr>
          <p:cNvPr id="30740" name="Line 27"/>
          <p:cNvSpPr>
            <a:spLocks noChangeShapeType="1"/>
          </p:cNvSpPr>
          <p:nvPr/>
        </p:nvSpPr>
        <p:spPr bwMode="auto">
          <a:xfrm flipV="1">
            <a:off x="1931988" y="3717925"/>
            <a:ext cx="1123950" cy="779463"/>
          </a:xfrm>
          <a:prstGeom prst="line">
            <a:avLst/>
          </a:prstGeom>
          <a:noFill/>
          <a:ln w="12700">
            <a:solidFill>
              <a:schemeClr val="tx1"/>
            </a:solidFill>
            <a:round/>
            <a:headEnd/>
            <a:tailEnd/>
          </a:ln>
        </p:spPr>
        <p:txBody>
          <a:bodyPr wrap="none" anchor="ctr"/>
          <a:lstStyle/>
          <a:p>
            <a:endParaRPr lang="en-US"/>
          </a:p>
        </p:txBody>
      </p:sp>
      <p:sp>
        <p:nvSpPr>
          <p:cNvPr id="30741" name="AutoShape 28"/>
          <p:cNvSpPr>
            <a:spLocks/>
          </p:cNvSpPr>
          <p:nvPr/>
        </p:nvSpPr>
        <p:spPr bwMode="auto">
          <a:xfrm>
            <a:off x="2686050" y="4378325"/>
            <a:ext cx="152400" cy="1273175"/>
          </a:xfrm>
          <a:prstGeom prst="rightBrace">
            <a:avLst>
              <a:gd name="adj1" fmla="val 69618"/>
              <a:gd name="adj2" fmla="val 50000"/>
            </a:avLst>
          </a:prstGeom>
          <a:noFill/>
          <a:ln w="12700">
            <a:solidFill>
              <a:schemeClr val="tx1"/>
            </a:solidFill>
            <a:round/>
            <a:headEnd/>
            <a:tailEnd/>
          </a:ln>
        </p:spPr>
        <p:txBody>
          <a:bodyPr wrap="none" anchor="ctr"/>
          <a:lstStyle/>
          <a:p>
            <a:endParaRPr lang="en-US">
              <a:latin typeface="Times" pitchFamily="8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20.5a</a:t>
            </a:r>
          </a:p>
        </p:txBody>
      </p:sp>
      <p:pic>
        <p:nvPicPr>
          <p:cNvPr id="31747" name="Picture 23" descr="20_05aGenomicLibraries-U"/>
          <p:cNvPicPr>
            <a:picLocks noChangeAspect="1" noChangeArrowheads="1"/>
          </p:cNvPicPr>
          <p:nvPr/>
        </p:nvPicPr>
        <p:blipFill>
          <a:blip r:embed="rId3"/>
          <a:srcRect/>
          <a:stretch>
            <a:fillRect/>
          </a:stretch>
        </p:blipFill>
        <p:spPr bwMode="auto">
          <a:xfrm>
            <a:off x="2355850" y="623888"/>
            <a:ext cx="4432300" cy="5608637"/>
          </a:xfrm>
          <a:prstGeom prst="rect">
            <a:avLst/>
          </a:prstGeom>
          <a:noFill/>
          <a:ln w="9525">
            <a:noFill/>
            <a:miter lim="800000"/>
            <a:headEnd/>
            <a:tailEnd/>
          </a:ln>
        </p:spPr>
      </p:pic>
      <p:sp>
        <p:nvSpPr>
          <p:cNvPr id="31748" name="Text Box 15"/>
          <p:cNvSpPr txBox="1">
            <a:spLocks noChangeArrowheads="1"/>
          </p:cNvSpPr>
          <p:nvPr/>
        </p:nvSpPr>
        <p:spPr bwMode="auto">
          <a:xfrm>
            <a:off x="2403475" y="5770563"/>
            <a:ext cx="3748088" cy="300037"/>
          </a:xfrm>
          <a:prstGeom prst="rect">
            <a:avLst/>
          </a:prstGeom>
          <a:noFill/>
          <a:ln w="9525">
            <a:noFill/>
            <a:miter lim="800000"/>
            <a:headEnd/>
            <a:tailEnd/>
          </a:ln>
        </p:spPr>
        <p:txBody>
          <a:bodyPr wrap="none" lIns="0" tIns="0" rIns="0" bIns="0"/>
          <a:lstStyle/>
          <a:p>
            <a:pPr>
              <a:lnSpc>
                <a:spcPct val="90000"/>
              </a:lnSpc>
            </a:pPr>
            <a:r>
              <a:rPr lang="en-US" sz="2100" b="1"/>
              <a:t>(c) Storing genome libraries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body" idx="1"/>
          </p:nvPr>
        </p:nvSpPr>
        <p:spPr>
          <a:xfrm>
            <a:off x="533400" y="1371600"/>
            <a:ext cx="8534400" cy="3524250"/>
          </a:xfrm>
        </p:spPr>
        <p:txBody>
          <a:bodyPr/>
          <a:lstStyle/>
          <a:p>
            <a:pPr marL="363538" indent="-363538" eaLnBrk="1" hangingPunct="1"/>
            <a:r>
              <a:rPr lang="en-US" sz="2800" smtClean="0"/>
              <a:t>A </a:t>
            </a:r>
            <a:r>
              <a:rPr lang="en-US" sz="2800" b="1" smtClean="0"/>
              <a:t>bacterial artificial chromosome (BAC)</a:t>
            </a:r>
            <a:r>
              <a:rPr lang="en-US" sz="2800" smtClean="0"/>
              <a:t> is a large plasmid that has been trimmed down and can carry a large DNA insert</a:t>
            </a:r>
          </a:p>
          <a:p>
            <a:pPr marL="363538" indent="-363538" eaLnBrk="1" hangingPunct="1"/>
            <a:r>
              <a:rPr lang="en-US" sz="2800" smtClean="0"/>
              <a:t>BACs are another type of vector used in DNA library construction</a:t>
            </a:r>
          </a:p>
        </p:txBody>
      </p:sp>
      <p:grpSp>
        <p:nvGrpSpPr>
          <p:cNvPr id="32771" name="Group 3"/>
          <p:cNvGrpSpPr>
            <a:grpSpLocks/>
          </p:cNvGrpSpPr>
          <p:nvPr/>
        </p:nvGrpSpPr>
        <p:grpSpPr bwMode="auto">
          <a:xfrm>
            <a:off x="0" y="6553200"/>
            <a:ext cx="9144000" cy="304800"/>
            <a:chOff x="0" y="4128"/>
            <a:chExt cx="5760" cy="192"/>
          </a:xfrm>
        </p:grpSpPr>
        <p:sp>
          <p:nvSpPr>
            <p:cNvPr id="32773" name="Rectangle 4"/>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32774"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32772" name="Rectangle 6"/>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a:xfrm>
            <a:off x="533400" y="1365250"/>
            <a:ext cx="8534400" cy="5353050"/>
          </a:xfrm>
        </p:spPr>
        <p:txBody>
          <a:bodyPr/>
          <a:lstStyle/>
          <a:p>
            <a:pPr eaLnBrk="1" hangingPunct="1"/>
            <a:r>
              <a:rPr lang="en-US" sz="2800" smtClean="0"/>
              <a:t>Methods for making recombinant DNA are central to </a:t>
            </a:r>
            <a:r>
              <a:rPr lang="en-US" sz="2800" b="1" smtClean="0"/>
              <a:t>genetic engineering</a:t>
            </a:r>
            <a:r>
              <a:rPr lang="en-US" sz="2800" smtClean="0"/>
              <a:t>, the direct manipulation of genes for practical purposes</a:t>
            </a:r>
          </a:p>
          <a:p>
            <a:pPr eaLnBrk="1" hangingPunct="1"/>
            <a:r>
              <a:rPr lang="en-US" sz="2800" smtClean="0"/>
              <a:t>DNA technology has revolutionized </a:t>
            </a:r>
            <a:r>
              <a:rPr lang="en-US" sz="2800" b="1" smtClean="0"/>
              <a:t>biotechnology</a:t>
            </a:r>
            <a:r>
              <a:rPr lang="en-US" sz="2800" smtClean="0"/>
              <a:t>, the manipulation of organisms or their genetic components to make useful products</a:t>
            </a:r>
          </a:p>
          <a:p>
            <a:pPr eaLnBrk="1" hangingPunct="1"/>
            <a:r>
              <a:rPr lang="en-US" sz="2800" smtClean="0"/>
              <a:t>An example of DNA technology is the microarray, a measurement of gene expression of thousands of different genes</a:t>
            </a:r>
          </a:p>
        </p:txBody>
      </p:sp>
      <p:grpSp>
        <p:nvGrpSpPr>
          <p:cNvPr id="8195" name="Group 3"/>
          <p:cNvGrpSpPr>
            <a:grpSpLocks/>
          </p:cNvGrpSpPr>
          <p:nvPr/>
        </p:nvGrpSpPr>
        <p:grpSpPr bwMode="auto">
          <a:xfrm>
            <a:off x="0" y="6553200"/>
            <a:ext cx="9144000" cy="304800"/>
            <a:chOff x="0" y="4128"/>
            <a:chExt cx="5760" cy="192"/>
          </a:xfrm>
        </p:grpSpPr>
        <p:sp>
          <p:nvSpPr>
            <p:cNvPr id="8197" name="Rectangle 4"/>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8198"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8196" name="Rectangle 6"/>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body" idx="1"/>
          </p:nvPr>
        </p:nvSpPr>
        <p:spPr>
          <a:xfrm>
            <a:off x="533400" y="1371600"/>
            <a:ext cx="8534400" cy="3683000"/>
          </a:xfrm>
        </p:spPr>
        <p:txBody>
          <a:bodyPr/>
          <a:lstStyle/>
          <a:p>
            <a:pPr marL="363538" indent="-363538" eaLnBrk="1" hangingPunct="1"/>
            <a:r>
              <a:rPr lang="en-US" sz="2800" smtClean="0"/>
              <a:t>A </a:t>
            </a:r>
            <a:r>
              <a:rPr lang="en-US" sz="2800" b="1" smtClean="0"/>
              <a:t>complementary DNA (cDNA)</a:t>
            </a:r>
            <a:r>
              <a:rPr lang="en-US" sz="2800" smtClean="0"/>
              <a:t> library is made by cloning DNA made </a:t>
            </a:r>
            <a:r>
              <a:rPr lang="en-US" sz="2800" i="1" smtClean="0"/>
              <a:t>in vitro</a:t>
            </a:r>
            <a:r>
              <a:rPr lang="en-US" sz="2800" smtClean="0"/>
              <a:t> by reverse transcription of all the mRNA produced by a particular cell</a:t>
            </a:r>
          </a:p>
          <a:p>
            <a:pPr marL="363538" indent="-363538" eaLnBrk="1" hangingPunct="1"/>
            <a:r>
              <a:rPr lang="en-US" sz="2800" smtClean="0"/>
              <a:t>A </a:t>
            </a:r>
            <a:r>
              <a:rPr lang="en-US" sz="2800" b="1" smtClean="0"/>
              <a:t>cDNA library </a:t>
            </a:r>
            <a:r>
              <a:rPr lang="en-US" sz="2800" smtClean="0"/>
              <a:t>represents only part of the genome—only the subset of genes transcribed into mRNA in the original cells</a:t>
            </a:r>
          </a:p>
        </p:txBody>
      </p:sp>
      <p:grpSp>
        <p:nvGrpSpPr>
          <p:cNvPr id="33795" name="Group 3"/>
          <p:cNvGrpSpPr>
            <a:grpSpLocks/>
          </p:cNvGrpSpPr>
          <p:nvPr/>
        </p:nvGrpSpPr>
        <p:grpSpPr bwMode="auto">
          <a:xfrm>
            <a:off x="0" y="6553200"/>
            <a:ext cx="9144000" cy="304800"/>
            <a:chOff x="0" y="4128"/>
            <a:chExt cx="5760" cy="192"/>
          </a:xfrm>
        </p:grpSpPr>
        <p:sp>
          <p:nvSpPr>
            <p:cNvPr id="33797" name="Rectangle 4"/>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33798"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33796" name="Rectangle 6"/>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20.6-1</a:t>
            </a:r>
          </a:p>
        </p:txBody>
      </p:sp>
      <p:pic>
        <p:nvPicPr>
          <p:cNvPr id="34819" name="Picture 12" descr="20_06MakingcDNA_1-U"/>
          <p:cNvPicPr>
            <a:picLocks noChangeAspect="1" noChangeArrowheads="1"/>
          </p:cNvPicPr>
          <p:nvPr/>
        </p:nvPicPr>
        <p:blipFill>
          <a:blip r:embed="rId3"/>
          <a:srcRect/>
          <a:stretch>
            <a:fillRect/>
          </a:stretch>
        </p:blipFill>
        <p:spPr bwMode="auto">
          <a:xfrm>
            <a:off x="2819400" y="136525"/>
            <a:ext cx="3505200" cy="6584950"/>
          </a:xfrm>
          <a:prstGeom prst="rect">
            <a:avLst/>
          </a:prstGeom>
          <a:noFill/>
          <a:ln w="9525">
            <a:noFill/>
            <a:miter lim="800000"/>
            <a:headEnd/>
            <a:tailEnd/>
          </a:ln>
        </p:spPr>
      </p:pic>
      <p:sp>
        <p:nvSpPr>
          <p:cNvPr id="34820" name="Text Box 6"/>
          <p:cNvSpPr txBox="1">
            <a:spLocks noChangeArrowheads="1"/>
          </p:cNvSpPr>
          <p:nvPr/>
        </p:nvSpPr>
        <p:spPr bwMode="auto">
          <a:xfrm>
            <a:off x="5457825" y="317500"/>
            <a:ext cx="863600" cy="444500"/>
          </a:xfrm>
          <a:prstGeom prst="rect">
            <a:avLst/>
          </a:prstGeom>
          <a:noFill/>
          <a:ln w="9525">
            <a:noFill/>
            <a:miter lim="800000"/>
            <a:headEnd/>
            <a:tailEnd/>
          </a:ln>
        </p:spPr>
        <p:txBody>
          <a:bodyPr wrap="none" lIns="0" tIns="0" rIns="0" bIns="0"/>
          <a:lstStyle/>
          <a:p>
            <a:pPr>
              <a:lnSpc>
                <a:spcPct val="90000"/>
              </a:lnSpc>
            </a:pPr>
            <a:r>
              <a:rPr lang="en-US" sz="1600" b="1"/>
              <a:t>DNA in</a:t>
            </a:r>
            <a:br>
              <a:rPr lang="en-US" sz="1600" b="1"/>
            </a:br>
            <a:r>
              <a:rPr lang="en-US" sz="1600" b="1"/>
              <a:t>nucleus</a:t>
            </a:r>
          </a:p>
        </p:txBody>
      </p:sp>
      <p:sp>
        <p:nvSpPr>
          <p:cNvPr id="34821" name="Text Box 7"/>
          <p:cNvSpPr txBox="1">
            <a:spLocks noChangeArrowheads="1"/>
          </p:cNvSpPr>
          <p:nvPr/>
        </p:nvSpPr>
        <p:spPr bwMode="auto">
          <a:xfrm>
            <a:off x="5278438" y="868363"/>
            <a:ext cx="1036637" cy="458787"/>
          </a:xfrm>
          <a:prstGeom prst="rect">
            <a:avLst/>
          </a:prstGeom>
          <a:noFill/>
          <a:ln w="9525">
            <a:noFill/>
            <a:miter lim="800000"/>
            <a:headEnd/>
            <a:tailEnd/>
          </a:ln>
        </p:spPr>
        <p:txBody>
          <a:bodyPr wrap="none" lIns="0" tIns="0" rIns="0" bIns="0"/>
          <a:lstStyle/>
          <a:p>
            <a:pPr>
              <a:lnSpc>
                <a:spcPct val="90000"/>
              </a:lnSpc>
            </a:pPr>
            <a:r>
              <a:rPr lang="en-US" sz="1600" b="1"/>
              <a:t>mRNAs in</a:t>
            </a:r>
            <a:br>
              <a:rPr lang="en-US" sz="1600" b="1"/>
            </a:br>
            <a:r>
              <a:rPr lang="en-US" sz="1600" b="1"/>
              <a:t>cytoplasm</a:t>
            </a:r>
          </a:p>
        </p:txBody>
      </p:sp>
      <p:sp>
        <p:nvSpPr>
          <p:cNvPr id="34822" name="Line 8"/>
          <p:cNvSpPr>
            <a:spLocks noChangeShapeType="1"/>
          </p:cNvSpPr>
          <p:nvPr/>
        </p:nvSpPr>
        <p:spPr bwMode="auto">
          <a:xfrm flipH="1">
            <a:off x="4921250" y="423863"/>
            <a:ext cx="501650" cy="250825"/>
          </a:xfrm>
          <a:prstGeom prst="line">
            <a:avLst/>
          </a:prstGeom>
          <a:noFill/>
          <a:ln w="12700">
            <a:solidFill>
              <a:schemeClr val="tx1"/>
            </a:solidFill>
            <a:round/>
            <a:headEnd/>
            <a:tailEnd/>
          </a:ln>
        </p:spPr>
        <p:txBody>
          <a:bodyPr wrap="none" anchor="ctr"/>
          <a:lstStyle/>
          <a:p>
            <a:endParaRPr lang="en-US"/>
          </a:p>
        </p:txBody>
      </p:sp>
      <p:sp>
        <p:nvSpPr>
          <p:cNvPr id="34823" name="Line 9"/>
          <p:cNvSpPr>
            <a:spLocks noChangeShapeType="1"/>
          </p:cNvSpPr>
          <p:nvPr/>
        </p:nvSpPr>
        <p:spPr bwMode="auto">
          <a:xfrm flipH="1">
            <a:off x="4802188" y="979488"/>
            <a:ext cx="422275" cy="290512"/>
          </a:xfrm>
          <a:prstGeom prst="line">
            <a:avLst/>
          </a:prstGeom>
          <a:noFill/>
          <a:ln w="12700">
            <a:solidFill>
              <a:schemeClr val="tx1"/>
            </a:solidFill>
            <a:round/>
            <a:headEnd/>
            <a:tailEnd/>
          </a:ln>
        </p:spPr>
        <p:txBody>
          <a:bodyPr wrap="none" anchor="ctr"/>
          <a:lstStyle/>
          <a:p>
            <a:endParaRPr lang="en-US"/>
          </a:p>
        </p:txBody>
      </p:sp>
      <p:sp>
        <p:nvSpPr>
          <p:cNvPr id="34824" name="Line 10"/>
          <p:cNvSpPr>
            <a:spLocks noChangeShapeType="1"/>
          </p:cNvSpPr>
          <p:nvPr/>
        </p:nvSpPr>
        <p:spPr bwMode="auto">
          <a:xfrm flipH="1">
            <a:off x="4973638" y="979488"/>
            <a:ext cx="250825" cy="382587"/>
          </a:xfrm>
          <a:prstGeom prst="line">
            <a:avLst/>
          </a:prstGeom>
          <a:noFill/>
          <a:ln w="12700">
            <a:solidFill>
              <a:schemeClr val="tx1"/>
            </a:solidFill>
            <a:round/>
            <a:headEnd/>
            <a:tailEnd/>
          </a:ln>
        </p:spPr>
        <p:txBody>
          <a:bodyPr wrap="none" anchor="ctr"/>
          <a:lstStyle/>
          <a:p>
            <a:endParaRPr lang="en-US"/>
          </a:p>
        </p:txBody>
      </p:sp>
      <p:sp>
        <p:nvSpPr>
          <p:cNvPr id="34825" name="AutoShape 11"/>
          <p:cNvSpPr>
            <a:spLocks/>
          </p:cNvSpPr>
          <p:nvPr/>
        </p:nvSpPr>
        <p:spPr bwMode="auto">
          <a:xfrm>
            <a:off x="3783013" y="1084263"/>
            <a:ext cx="179387" cy="344487"/>
          </a:xfrm>
          <a:prstGeom prst="leftBrace">
            <a:avLst>
              <a:gd name="adj1" fmla="val 16003"/>
              <a:gd name="adj2" fmla="val 50000"/>
            </a:avLst>
          </a:prstGeom>
          <a:noFill/>
          <a:ln w="12700">
            <a:solidFill>
              <a:schemeClr val="tx1"/>
            </a:solidFill>
            <a:round/>
            <a:headEnd/>
            <a:tailEnd/>
          </a:ln>
        </p:spPr>
        <p:txBody>
          <a:bodyPr wrap="none" anchor="ctr"/>
          <a:lstStyle/>
          <a:p>
            <a:endParaRPr lang="en-US">
              <a:latin typeface="Times" pitchFamily="8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20.6-2</a:t>
            </a:r>
          </a:p>
        </p:txBody>
      </p:sp>
      <p:pic>
        <p:nvPicPr>
          <p:cNvPr id="35843" name="Picture 25" descr="20_06MakingcDNA_2-U"/>
          <p:cNvPicPr>
            <a:picLocks noChangeAspect="1" noChangeArrowheads="1"/>
          </p:cNvPicPr>
          <p:nvPr/>
        </p:nvPicPr>
        <p:blipFill>
          <a:blip r:embed="rId3"/>
          <a:srcRect/>
          <a:stretch>
            <a:fillRect/>
          </a:stretch>
        </p:blipFill>
        <p:spPr bwMode="auto">
          <a:xfrm>
            <a:off x="2819400" y="136525"/>
            <a:ext cx="3505200" cy="6584950"/>
          </a:xfrm>
          <a:prstGeom prst="rect">
            <a:avLst/>
          </a:prstGeom>
          <a:noFill/>
          <a:ln w="9525">
            <a:noFill/>
            <a:miter lim="800000"/>
            <a:headEnd/>
            <a:tailEnd/>
          </a:ln>
        </p:spPr>
      </p:pic>
      <p:sp>
        <p:nvSpPr>
          <p:cNvPr id="35844" name="Text Box 4"/>
          <p:cNvSpPr txBox="1">
            <a:spLocks noChangeArrowheads="1"/>
          </p:cNvSpPr>
          <p:nvPr/>
        </p:nvSpPr>
        <p:spPr bwMode="auto">
          <a:xfrm>
            <a:off x="5457825" y="317500"/>
            <a:ext cx="863600" cy="444500"/>
          </a:xfrm>
          <a:prstGeom prst="rect">
            <a:avLst/>
          </a:prstGeom>
          <a:noFill/>
          <a:ln w="9525">
            <a:noFill/>
            <a:miter lim="800000"/>
            <a:headEnd/>
            <a:tailEnd/>
          </a:ln>
        </p:spPr>
        <p:txBody>
          <a:bodyPr wrap="none" lIns="0" tIns="0" rIns="0" bIns="0"/>
          <a:lstStyle/>
          <a:p>
            <a:pPr>
              <a:lnSpc>
                <a:spcPct val="90000"/>
              </a:lnSpc>
            </a:pPr>
            <a:r>
              <a:rPr lang="en-US" sz="1600" b="1"/>
              <a:t>DNA in</a:t>
            </a:r>
            <a:br>
              <a:rPr lang="en-US" sz="1600" b="1"/>
            </a:br>
            <a:r>
              <a:rPr lang="en-US" sz="1600" b="1"/>
              <a:t>nucleus</a:t>
            </a:r>
          </a:p>
        </p:txBody>
      </p:sp>
      <p:sp>
        <p:nvSpPr>
          <p:cNvPr id="35845" name="Text Box 5"/>
          <p:cNvSpPr txBox="1">
            <a:spLocks noChangeArrowheads="1"/>
          </p:cNvSpPr>
          <p:nvPr/>
        </p:nvSpPr>
        <p:spPr bwMode="auto">
          <a:xfrm>
            <a:off x="5278438" y="868363"/>
            <a:ext cx="1036637" cy="458787"/>
          </a:xfrm>
          <a:prstGeom prst="rect">
            <a:avLst/>
          </a:prstGeom>
          <a:noFill/>
          <a:ln w="9525">
            <a:noFill/>
            <a:miter lim="800000"/>
            <a:headEnd/>
            <a:tailEnd/>
          </a:ln>
        </p:spPr>
        <p:txBody>
          <a:bodyPr wrap="none" lIns="0" tIns="0" rIns="0" bIns="0"/>
          <a:lstStyle/>
          <a:p>
            <a:pPr>
              <a:lnSpc>
                <a:spcPct val="90000"/>
              </a:lnSpc>
            </a:pPr>
            <a:r>
              <a:rPr lang="en-US" sz="1600" b="1"/>
              <a:t>mRNAs in</a:t>
            </a:r>
            <a:br>
              <a:rPr lang="en-US" sz="1600" b="1"/>
            </a:br>
            <a:r>
              <a:rPr lang="en-US" sz="1600" b="1"/>
              <a:t>cytoplasm</a:t>
            </a:r>
          </a:p>
        </p:txBody>
      </p:sp>
      <p:sp>
        <p:nvSpPr>
          <p:cNvPr id="35846" name="Text Box 6"/>
          <p:cNvSpPr txBox="1">
            <a:spLocks noChangeArrowheads="1"/>
          </p:cNvSpPr>
          <p:nvPr/>
        </p:nvSpPr>
        <p:spPr bwMode="auto">
          <a:xfrm>
            <a:off x="3124200" y="2190750"/>
            <a:ext cx="650875" cy="233363"/>
          </a:xfrm>
          <a:prstGeom prst="rect">
            <a:avLst/>
          </a:prstGeom>
          <a:noFill/>
          <a:ln w="9525">
            <a:noFill/>
            <a:miter lim="800000"/>
            <a:headEnd/>
            <a:tailEnd/>
          </a:ln>
        </p:spPr>
        <p:txBody>
          <a:bodyPr wrap="none" lIns="0" tIns="0" rIns="0" bIns="0"/>
          <a:lstStyle/>
          <a:p>
            <a:pPr>
              <a:lnSpc>
                <a:spcPct val="90000"/>
              </a:lnSpc>
            </a:pPr>
            <a:r>
              <a:rPr lang="en-US" sz="1600" b="1"/>
              <a:t>mRNA</a:t>
            </a:r>
          </a:p>
        </p:txBody>
      </p:sp>
      <p:sp>
        <p:nvSpPr>
          <p:cNvPr id="35847" name="Text Box 7"/>
          <p:cNvSpPr txBox="1">
            <a:spLocks noChangeArrowheads="1"/>
          </p:cNvSpPr>
          <p:nvPr/>
        </p:nvSpPr>
        <p:spPr bwMode="auto">
          <a:xfrm>
            <a:off x="3832225" y="1854200"/>
            <a:ext cx="1300163" cy="484188"/>
          </a:xfrm>
          <a:prstGeom prst="rect">
            <a:avLst/>
          </a:prstGeom>
          <a:noFill/>
          <a:ln w="9525">
            <a:noFill/>
            <a:miter lim="800000"/>
            <a:headEnd/>
            <a:tailEnd/>
          </a:ln>
        </p:spPr>
        <p:txBody>
          <a:bodyPr wrap="none" lIns="0" tIns="0" rIns="0" bIns="0"/>
          <a:lstStyle/>
          <a:p>
            <a:pPr>
              <a:lnSpc>
                <a:spcPct val="90000"/>
              </a:lnSpc>
            </a:pPr>
            <a:r>
              <a:rPr lang="en-US" sz="1600" b="1"/>
              <a:t>Reverse</a:t>
            </a:r>
            <a:br>
              <a:rPr lang="en-US" sz="1600" b="1"/>
            </a:br>
            <a:r>
              <a:rPr lang="en-US" sz="1600" b="1"/>
              <a:t>transcriptase</a:t>
            </a:r>
          </a:p>
        </p:txBody>
      </p:sp>
      <p:sp>
        <p:nvSpPr>
          <p:cNvPr id="35848" name="Text Box 8"/>
          <p:cNvSpPr txBox="1">
            <a:spLocks noChangeArrowheads="1"/>
          </p:cNvSpPr>
          <p:nvPr/>
        </p:nvSpPr>
        <p:spPr bwMode="auto">
          <a:xfrm>
            <a:off x="5260975" y="2078038"/>
            <a:ext cx="1035050" cy="233362"/>
          </a:xfrm>
          <a:prstGeom prst="rect">
            <a:avLst/>
          </a:prstGeom>
          <a:noFill/>
          <a:ln w="9525">
            <a:noFill/>
            <a:miter lim="800000"/>
            <a:headEnd/>
            <a:tailEnd/>
          </a:ln>
        </p:spPr>
        <p:txBody>
          <a:bodyPr wrap="none" lIns="0" tIns="0" rIns="0" bIns="0"/>
          <a:lstStyle/>
          <a:p>
            <a:pPr>
              <a:lnSpc>
                <a:spcPct val="90000"/>
              </a:lnSpc>
            </a:pPr>
            <a:r>
              <a:rPr lang="en-US" sz="1600" b="1"/>
              <a:t>Poly-A tail</a:t>
            </a:r>
          </a:p>
        </p:txBody>
      </p:sp>
      <p:sp>
        <p:nvSpPr>
          <p:cNvPr id="35849" name="Text Box 9"/>
          <p:cNvSpPr txBox="1">
            <a:spLocks noChangeArrowheads="1"/>
          </p:cNvSpPr>
          <p:nvPr/>
        </p:nvSpPr>
        <p:spPr bwMode="auto">
          <a:xfrm>
            <a:off x="4268788" y="2806700"/>
            <a:ext cx="650875" cy="419100"/>
          </a:xfrm>
          <a:prstGeom prst="rect">
            <a:avLst/>
          </a:prstGeom>
          <a:noFill/>
          <a:ln w="9525">
            <a:noFill/>
            <a:miter lim="800000"/>
            <a:headEnd/>
            <a:tailEnd/>
          </a:ln>
        </p:spPr>
        <p:txBody>
          <a:bodyPr wrap="none" lIns="0" tIns="0" rIns="0" bIns="0"/>
          <a:lstStyle/>
          <a:p>
            <a:pPr>
              <a:lnSpc>
                <a:spcPct val="90000"/>
              </a:lnSpc>
            </a:pPr>
            <a:r>
              <a:rPr lang="en-US" sz="1600" b="1"/>
              <a:t>DNA</a:t>
            </a:r>
            <a:br>
              <a:rPr lang="en-US" sz="1600" b="1"/>
            </a:br>
            <a:r>
              <a:rPr lang="en-US" sz="1600" b="1"/>
              <a:t>strand</a:t>
            </a:r>
          </a:p>
        </p:txBody>
      </p:sp>
      <p:sp>
        <p:nvSpPr>
          <p:cNvPr id="35850" name="Text Box 10"/>
          <p:cNvSpPr txBox="1">
            <a:spLocks noChangeArrowheads="1"/>
          </p:cNvSpPr>
          <p:nvPr/>
        </p:nvSpPr>
        <p:spPr bwMode="auto">
          <a:xfrm>
            <a:off x="4929188" y="2806700"/>
            <a:ext cx="650875" cy="233363"/>
          </a:xfrm>
          <a:prstGeom prst="rect">
            <a:avLst/>
          </a:prstGeom>
          <a:noFill/>
          <a:ln w="9525">
            <a:noFill/>
            <a:miter lim="800000"/>
            <a:headEnd/>
            <a:tailEnd/>
          </a:ln>
        </p:spPr>
        <p:txBody>
          <a:bodyPr wrap="none" lIns="0" tIns="0" rIns="0" bIns="0"/>
          <a:lstStyle/>
          <a:p>
            <a:pPr>
              <a:lnSpc>
                <a:spcPct val="90000"/>
              </a:lnSpc>
            </a:pPr>
            <a:r>
              <a:rPr lang="en-US" sz="1600" b="1"/>
              <a:t>Primer</a:t>
            </a:r>
          </a:p>
        </p:txBody>
      </p:sp>
      <p:sp>
        <p:nvSpPr>
          <p:cNvPr id="35851" name="Text Box 11"/>
          <p:cNvSpPr txBox="1">
            <a:spLocks noChangeArrowheads="1"/>
          </p:cNvSpPr>
          <p:nvPr/>
        </p:nvSpPr>
        <p:spPr bwMode="auto">
          <a:xfrm>
            <a:off x="2892425" y="2384425"/>
            <a:ext cx="214313" cy="220663"/>
          </a:xfrm>
          <a:prstGeom prst="rect">
            <a:avLst/>
          </a:prstGeom>
          <a:noFill/>
          <a:ln w="9525">
            <a:noFill/>
            <a:miter lim="800000"/>
            <a:headEnd/>
            <a:tailEnd/>
          </a:ln>
        </p:spPr>
        <p:txBody>
          <a:bodyPr wrap="none" lIns="0" tIns="0" rIns="0" bIns="0"/>
          <a:lstStyle/>
          <a:p>
            <a:pPr>
              <a:lnSpc>
                <a:spcPct val="90000"/>
              </a:lnSpc>
            </a:pPr>
            <a:r>
              <a:rPr lang="en-US" sz="1600" b="1"/>
              <a:t>5</a:t>
            </a:r>
            <a:r>
              <a:rPr lang="en-US" sz="1600" b="1">
                <a:sym typeface="Symbol" pitchFamily="84" charset="2"/>
              </a:rPr>
              <a:t></a:t>
            </a:r>
            <a:endParaRPr lang="en-US" sz="1600" b="1"/>
          </a:p>
        </p:txBody>
      </p:sp>
      <p:sp>
        <p:nvSpPr>
          <p:cNvPr id="35852" name="Text Box 12"/>
          <p:cNvSpPr txBox="1">
            <a:spLocks noChangeArrowheads="1"/>
          </p:cNvSpPr>
          <p:nvPr/>
        </p:nvSpPr>
        <p:spPr bwMode="auto">
          <a:xfrm>
            <a:off x="5462588" y="2549525"/>
            <a:ext cx="214312" cy="220663"/>
          </a:xfrm>
          <a:prstGeom prst="rect">
            <a:avLst/>
          </a:prstGeom>
          <a:noFill/>
          <a:ln w="9525">
            <a:noFill/>
            <a:miter lim="800000"/>
            <a:headEnd/>
            <a:tailEnd/>
          </a:ln>
        </p:spPr>
        <p:txBody>
          <a:bodyPr wrap="none" lIns="0" tIns="0" rIns="0" bIns="0"/>
          <a:lstStyle/>
          <a:p>
            <a:pPr>
              <a:lnSpc>
                <a:spcPct val="90000"/>
              </a:lnSpc>
            </a:pPr>
            <a:r>
              <a:rPr lang="en-US" sz="1600" b="1"/>
              <a:t>5</a:t>
            </a:r>
            <a:r>
              <a:rPr lang="en-US" sz="1600" b="1">
                <a:sym typeface="Symbol" pitchFamily="84" charset="2"/>
              </a:rPr>
              <a:t></a:t>
            </a:r>
            <a:endParaRPr lang="en-US" sz="1600" b="1"/>
          </a:p>
        </p:txBody>
      </p:sp>
      <p:sp>
        <p:nvSpPr>
          <p:cNvPr id="35853" name="Text Box 13"/>
          <p:cNvSpPr txBox="1">
            <a:spLocks noChangeArrowheads="1"/>
          </p:cNvSpPr>
          <p:nvPr/>
        </p:nvSpPr>
        <p:spPr bwMode="auto">
          <a:xfrm>
            <a:off x="5595938" y="2376488"/>
            <a:ext cx="214312" cy="220662"/>
          </a:xfrm>
          <a:prstGeom prst="rect">
            <a:avLst/>
          </a:prstGeom>
          <a:noFill/>
          <a:ln w="9525">
            <a:noFill/>
            <a:miter lim="800000"/>
            <a:headEnd/>
            <a:tailEnd/>
          </a:ln>
        </p:spPr>
        <p:txBody>
          <a:bodyPr wrap="none" lIns="0" tIns="0" rIns="0" bIns="0"/>
          <a:lstStyle/>
          <a:p>
            <a:pPr>
              <a:lnSpc>
                <a:spcPct val="90000"/>
              </a:lnSpc>
            </a:pPr>
            <a:r>
              <a:rPr lang="en-US" sz="1600" b="1"/>
              <a:t>3</a:t>
            </a:r>
            <a:r>
              <a:rPr lang="en-US" sz="1600" b="1">
                <a:sym typeface="Symbol" pitchFamily="84" charset="2"/>
              </a:rPr>
              <a:t></a:t>
            </a:r>
            <a:endParaRPr lang="en-US" sz="1600" b="1"/>
          </a:p>
        </p:txBody>
      </p:sp>
      <p:sp>
        <p:nvSpPr>
          <p:cNvPr id="35854" name="Text Box 14"/>
          <p:cNvSpPr txBox="1">
            <a:spLocks noChangeArrowheads="1"/>
          </p:cNvSpPr>
          <p:nvPr/>
        </p:nvSpPr>
        <p:spPr bwMode="auto">
          <a:xfrm>
            <a:off x="3797300" y="2524125"/>
            <a:ext cx="214313" cy="220663"/>
          </a:xfrm>
          <a:prstGeom prst="rect">
            <a:avLst/>
          </a:prstGeom>
          <a:noFill/>
          <a:ln w="9525">
            <a:noFill/>
            <a:miter lim="800000"/>
            <a:headEnd/>
            <a:tailEnd/>
          </a:ln>
        </p:spPr>
        <p:txBody>
          <a:bodyPr wrap="none" lIns="0" tIns="0" rIns="0" bIns="0"/>
          <a:lstStyle/>
          <a:p>
            <a:pPr>
              <a:lnSpc>
                <a:spcPct val="90000"/>
              </a:lnSpc>
            </a:pPr>
            <a:r>
              <a:rPr lang="en-US" sz="1600" b="1"/>
              <a:t>3</a:t>
            </a:r>
            <a:r>
              <a:rPr lang="en-US" sz="1600" b="1">
                <a:sym typeface="Symbol" pitchFamily="84" charset="2"/>
              </a:rPr>
              <a:t></a:t>
            </a:r>
            <a:endParaRPr lang="en-US" sz="1600" b="1"/>
          </a:p>
        </p:txBody>
      </p:sp>
      <p:sp>
        <p:nvSpPr>
          <p:cNvPr id="35855" name="Text Box 15"/>
          <p:cNvSpPr txBox="1">
            <a:spLocks noChangeArrowheads="1"/>
          </p:cNvSpPr>
          <p:nvPr/>
        </p:nvSpPr>
        <p:spPr bwMode="auto">
          <a:xfrm>
            <a:off x="4703763" y="2411413"/>
            <a:ext cx="876300" cy="180975"/>
          </a:xfrm>
          <a:prstGeom prst="rect">
            <a:avLst/>
          </a:prstGeom>
          <a:noFill/>
          <a:ln w="9525">
            <a:noFill/>
            <a:miter lim="800000"/>
            <a:headEnd/>
            <a:tailEnd/>
          </a:ln>
        </p:spPr>
        <p:txBody>
          <a:bodyPr wrap="none" lIns="0" tIns="0" rIns="0" bIns="0"/>
          <a:lstStyle/>
          <a:p>
            <a:pPr>
              <a:lnSpc>
                <a:spcPct val="90000"/>
              </a:lnSpc>
            </a:pPr>
            <a:r>
              <a:rPr lang="en-US" sz="1100" b="1"/>
              <a:t>A A A A A A</a:t>
            </a:r>
          </a:p>
        </p:txBody>
      </p:sp>
      <p:sp>
        <p:nvSpPr>
          <p:cNvPr id="35856" name="Text Box 16"/>
          <p:cNvSpPr txBox="1">
            <a:spLocks noChangeArrowheads="1"/>
          </p:cNvSpPr>
          <p:nvPr/>
        </p:nvSpPr>
        <p:spPr bwMode="auto">
          <a:xfrm>
            <a:off x="4740275" y="2584450"/>
            <a:ext cx="638175" cy="166688"/>
          </a:xfrm>
          <a:prstGeom prst="rect">
            <a:avLst/>
          </a:prstGeom>
          <a:noFill/>
          <a:ln w="9525">
            <a:noFill/>
            <a:miter lim="800000"/>
            <a:headEnd/>
            <a:tailEnd/>
          </a:ln>
        </p:spPr>
        <p:txBody>
          <a:bodyPr wrap="none" lIns="0" tIns="0" rIns="0" bIns="0"/>
          <a:lstStyle/>
          <a:p>
            <a:pPr>
              <a:lnSpc>
                <a:spcPct val="90000"/>
              </a:lnSpc>
            </a:pPr>
            <a:r>
              <a:rPr lang="en-US" sz="1100" b="1"/>
              <a:t>T T T T T</a:t>
            </a:r>
          </a:p>
        </p:txBody>
      </p:sp>
      <p:sp>
        <p:nvSpPr>
          <p:cNvPr id="35857" name="Line 17"/>
          <p:cNvSpPr>
            <a:spLocks noChangeShapeType="1"/>
          </p:cNvSpPr>
          <p:nvPr/>
        </p:nvSpPr>
        <p:spPr bwMode="auto">
          <a:xfrm flipH="1">
            <a:off x="4921250" y="423863"/>
            <a:ext cx="501650" cy="250825"/>
          </a:xfrm>
          <a:prstGeom prst="line">
            <a:avLst/>
          </a:prstGeom>
          <a:noFill/>
          <a:ln w="12700">
            <a:solidFill>
              <a:schemeClr val="tx1"/>
            </a:solidFill>
            <a:round/>
            <a:headEnd/>
            <a:tailEnd/>
          </a:ln>
        </p:spPr>
        <p:txBody>
          <a:bodyPr wrap="none" anchor="ctr"/>
          <a:lstStyle/>
          <a:p>
            <a:endParaRPr lang="en-US"/>
          </a:p>
        </p:txBody>
      </p:sp>
      <p:sp>
        <p:nvSpPr>
          <p:cNvPr id="35858" name="Line 18"/>
          <p:cNvSpPr>
            <a:spLocks noChangeShapeType="1"/>
          </p:cNvSpPr>
          <p:nvPr/>
        </p:nvSpPr>
        <p:spPr bwMode="auto">
          <a:xfrm flipH="1">
            <a:off x="4802188" y="979488"/>
            <a:ext cx="422275" cy="290512"/>
          </a:xfrm>
          <a:prstGeom prst="line">
            <a:avLst/>
          </a:prstGeom>
          <a:noFill/>
          <a:ln w="12700">
            <a:solidFill>
              <a:schemeClr val="tx1"/>
            </a:solidFill>
            <a:round/>
            <a:headEnd/>
            <a:tailEnd/>
          </a:ln>
        </p:spPr>
        <p:txBody>
          <a:bodyPr wrap="none" anchor="ctr"/>
          <a:lstStyle/>
          <a:p>
            <a:endParaRPr lang="en-US"/>
          </a:p>
        </p:txBody>
      </p:sp>
      <p:sp>
        <p:nvSpPr>
          <p:cNvPr id="35859" name="Line 19"/>
          <p:cNvSpPr>
            <a:spLocks noChangeShapeType="1"/>
          </p:cNvSpPr>
          <p:nvPr/>
        </p:nvSpPr>
        <p:spPr bwMode="auto">
          <a:xfrm flipH="1">
            <a:off x="4973638" y="979488"/>
            <a:ext cx="250825" cy="382587"/>
          </a:xfrm>
          <a:prstGeom prst="line">
            <a:avLst/>
          </a:prstGeom>
          <a:noFill/>
          <a:ln w="12700">
            <a:solidFill>
              <a:schemeClr val="tx1"/>
            </a:solidFill>
            <a:round/>
            <a:headEnd/>
            <a:tailEnd/>
          </a:ln>
        </p:spPr>
        <p:txBody>
          <a:bodyPr wrap="none" anchor="ctr"/>
          <a:lstStyle/>
          <a:p>
            <a:endParaRPr lang="en-US"/>
          </a:p>
        </p:txBody>
      </p:sp>
      <p:sp>
        <p:nvSpPr>
          <p:cNvPr id="35860" name="Line 20"/>
          <p:cNvSpPr>
            <a:spLocks noChangeShapeType="1"/>
          </p:cNvSpPr>
          <p:nvPr/>
        </p:nvSpPr>
        <p:spPr bwMode="auto">
          <a:xfrm>
            <a:off x="3902075" y="2274888"/>
            <a:ext cx="0" cy="106362"/>
          </a:xfrm>
          <a:prstGeom prst="line">
            <a:avLst/>
          </a:prstGeom>
          <a:noFill/>
          <a:ln w="12700">
            <a:solidFill>
              <a:schemeClr val="tx1"/>
            </a:solidFill>
            <a:round/>
            <a:headEnd/>
            <a:tailEnd/>
          </a:ln>
        </p:spPr>
        <p:txBody>
          <a:bodyPr wrap="none" anchor="ctr"/>
          <a:lstStyle/>
          <a:p>
            <a:endParaRPr lang="en-US"/>
          </a:p>
        </p:txBody>
      </p:sp>
      <p:sp>
        <p:nvSpPr>
          <p:cNvPr id="35861" name="Line 21"/>
          <p:cNvSpPr>
            <a:spLocks noChangeShapeType="1"/>
          </p:cNvSpPr>
          <p:nvPr/>
        </p:nvSpPr>
        <p:spPr bwMode="auto">
          <a:xfrm>
            <a:off x="5410200" y="2289175"/>
            <a:ext cx="0" cy="158750"/>
          </a:xfrm>
          <a:prstGeom prst="line">
            <a:avLst/>
          </a:prstGeom>
          <a:noFill/>
          <a:ln w="12700">
            <a:solidFill>
              <a:schemeClr val="tx1"/>
            </a:solidFill>
            <a:round/>
            <a:headEnd/>
            <a:tailEnd/>
          </a:ln>
        </p:spPr>
        <p:txBody>
          <a:bodyPr wrap="none" anchor="ctr"/>
          <a:lstStyle/>
          <a:p>
            <a:endParaRPr lang="en-US"/>
          </a:p>
        </p:txBody>
      </p:sp>
      <p:sp>
        <p:nvSpPr>
          <p:cNvPr id="35862" name="Line 22"/>
          <p:cNvSpPr>
            <a:spLocks noChangeShapeType="1"/>
          </p:cNvSpPr>
          <p:nvPr/>
        </p:nvSpPr>
        <p:spPr bwMode="auto">
          <a:xfrm>
            <a:off x="4576763" y="2711450"/>
            <a:ext cx="0" cy="93663"/>
          </a:xfrm>
          <a:prstGeom prst="line">
            <a:avLst/>
          </a:prstGeom>
          <a:noFill/>
          <a:ln w="12700">
            <a:solidFill>
              <a:schemeClr val="tx1"/>
            </a:solidFill>
            <a:round/>
            <a:headEnd/>
            <a:tailEnd/>
          </a:ln>
        </p:spPr>
        <p:txBody>
          <a:bodyPr wrap="none" anchor="ctr"/>
          <a:lstStyle/>
          <a:p>
            <a:endParaRPr lang="en-US"/>
          </a:p>
        </p:txBody>
      </p:sp>
      <p:sp>
        <p:nvSpPr>
          <p:cNvPr id="35863" name="Line 23"/>
          <p:cNvSpPr>
            <a:spLocks noChangeShapeType="1"/>
          </p:cNvSpPr>
          <p:nvPr/>
        </p:nvSpPr>
        <p:spPr bwMode="auto">
          <a:xfrm>
            <a:off x="5238750" y="2686050"/>
            <a:ext cx="0" cy="144463"/>
          </a:xfrm>
          <a:prstGeom prst="line">
            <a:avLst/>
          </a:prstGeom>
          <a:noFill/>
          <a:ln w="12700">
            <a:solidFill>
              <a:schemeClr val="tx1"/>
            </a:solidFill>
            <a:round/>
            <a:headEnd/>
            <a:tailEnd/>
          </a:ln>
        </p:spPr>
        <p:txBody>
          <a:bodyPr wrap="none" anchor="ctr"/>
          <a:lstStyle/>
          <a:p>
            <a:endParaRPr lang="en-US"/>
          </a:p>
        </p:txBody>
      </p:sp>
      <p:sp>
        <p:nvSpPr>
          <p:cNvPr id="35864" name="AutoShape 24"/>
          <p:cNvSpPr>
            <a:spLocks/>
          </p:cNvSpPr>
          <p:nvPr/>
        </p:nvSpPr>
        <p:spPr bwMode="auto">
          <a:xfrm>
            <a:off x="3783013" y="1084263"/>
            <a:ext cx="179387" cy="344487"/>
          </a:xfrm>
          <a:prstGeom prst="leftBrace">
            <a:avLst>
              <a:gd name="adj1" fmla="val 16003"/>
              <a:gd name="adj2" fmla="val 50000"/>
            </a:avLst>
          </a:prstGeom>
          <a:noFill/>
          <a:ln w="12700">
            <a:solidFill>
              <a:schemeClr val="tx1"/>
            </a:solidFill>
            <a:round/>
            <a:headEnd/>
            <a:tailEnd/>
          </a:ln>
        </p:spPr>
        <p:txBody>
          <a:bodyPr wrap="none" anchor="ctr"/>
          <a:lstStyle/>
          <a:p>
            <a:endParaRPr lang="en-US">
              <a:latin typeface="Times" pitchFamily="8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20.6-3</a:t>
            </a:r>
          </a:p>
        </p:txBody>
      </p:sp>
      <p:pic>
        <p:nvPicPr>
          <p:cNvPr id="36867" name="Picture 32" descr="20_06MakingcDNA_3-U"/>
          <p:cNvPicPr>
            <a:picLocks noChangeAspect="1" noChangeArrowheads="1"/>
          </p:cNvPicPr>
          <p:nvPr/>
        </p:nvPicPr>
        <p:blipFill>
          <a:blip r:embed="rId3"/>
          <a:srcRect/>
          <a:stretch>
            <a:fillRect/>
          </a:stretch>
        </p:blipFill>
        <p:spPr bwMode="auto">
          <a:xfrm>
            <a:off x="2819400" y="136525"/>
            <a:ext cx="3505200" cy="6584950"/>
          </a:xfrm>
          <a:prstGeom prst="rect">
            <a:avLst/>
          </a:prstGeom>
          <a:noFill/>
          <a:ln w="9525">
            <a:noFill/>
            <a:miter lim="800000"/>
            <a:headEnd/>
            <a:tailEnd/>
          </a:ln>
        </p:spPr>
      </p:pic>
      <p:sp>
        <p:nvSpPr>
          <p:cNvPr id="36868" name="Text Box 4"/>
          <p:cNvSpPr txBox="1">
            <a:spLocks noChangeArrowheads="1"/>
          </p:cNvSpPr>
          <p:nvPr/>
        </p:nvSpPr>
        <p:spPr bwMode="auto">
          <a:xfrm>
            <a:off x="5457825" y="317500"/>
            <a:ext cx="863600" cy="444500"/>
          </a:xfrm>
          <a:prstGeom prst="rect">
            <a:avLst/>
          </a:prstGeom>
          <a:noFill/>
          <a:ln w="9525">
            <a:noFill/>
            <a:miter lim="800000"/>
            <a:headEnd/>
            <a:tailEnd/>
          </a:ln>
        </p:spPr>
        <p:txBody>
          <a:bodyPr wrap="none" lIns="0" tIns="0" rIns="0" bIns="0"/>
          <a:lstStyle/>
          <a:p>
            <a:pPr>
              <a:lnSpc>
                <a:spcPct val="90000"/>
              </a:lnSpc>
            </a:pPr>
            <a:r>
              <a:rPr lang="en-US" sz="1600" b="1"/>
              <a:t>DNA in</a:t>
            </a:r>
            <a:br>
              <a:rPr lang="en-US" sz="1600" b="1"/>
            </a:br>
            <a:r>
              <a:rPr lang="en-US" sz="1600" b="1"/>
              <a:t>nucleus</a:t>
            </a:r>
          </a:p>
        </p:txBody>
      </p:sp>
      <p:sp>
        <p:nvSpPr>
          <p:cNvPr id="36869" name="Text Box 5"/>
          <p:cNvSpPr txBox="1">
            <a:spLocks noChangeArrowheads="1"/>
          </p:cNvSpPr>
          <p:nvPr/>
        </p:nvSpPr>
        <p:spPr bwMode="auto">
          <a:xfrm>
            <a:off x="5278438" y="868363"/>
            <a:ext cx="1036637" cy="458787"/>
          </a:xfrm>
          <a:prstGeom prst="rect">
            <a:avLst/>
          </a:prstGeom>
          <a:noFill/>
          <a:ln w="9525">
            <a:noFill/>
            <a:miter lim="800000"/>
            <a:headEnd/>
            <a:tailEnd/>
          </a:ln>
        </p:spPr>
        <p:txBody>
          <a:bodyPr wrap="none" lIns="0" tIns="0" rIns="0" bIns="0"/>
          <a:lstStyle/>
          <a:p>
            <a:pPr>
              <a:lnSpc>
                <a:spcPct val="90000"/>
              </a:lnSpc>
            </a:pPr>
            <a:r>
              <a:rPr lang="en-US" sz="1600" b="1"/>
              <a:t>mRNAs in</a:t>
            </a:r>
            <a:br>
              <a:rPr lang="en-US" sz="1600" b="1"/>
            </a:br>
            <a:r>
              <a:rPr lang="en-US" sz="1600" b="1"/>
              <a:t>cytoplasm</a:t>
            </a:r>
          </a:p>
        </p:txBody>
      </p:sp>
      <p:sp>
        <p:nvSpPr>
          <p:cNvPr id="36870" name="Text Box 6"/>
          <p:cNvSpPr txBox="1">
            <a:spLocks noChangeArrowheads="1"/>
          </p:cNvSpPr>
          <p:nvPr/>
        </p:nvSpPr>
        <p:spPr bwMode="auto">
          <a:xfrm>
            <a:off x="3124200" y="2190750"/>
            <a:ext cx="650875" cy="233363"/>
          </a:xfrm>
          <a:prstGeom prst="rect">
            <a:avLst/>
          </a:prstGeom>
          <a:noFill/>
          <a:ln w="9525">
            <a:noFill/>
            <a:miter lim="800000"/>
            <a:headEnd/>
            <a:tailEnd/>
          </a:ln>
        </p:spPr>
        <p:txBody>
          <a:bodyPr wrap="none" lIns="0" tIns="0" rIns="0" bIns="0"/>
          <a:lstStyle/>
          <a:p>
            <a:pPr>
              <a:lnSpc>
                <a:spcPct val="90000"/>
              </a:lnSpc>
            </a:pPr>
            <a:r>
              <a:rPr lang="en-US" sz="1600" b="1"/>
              <a:t>mRNA</a:t>
            </a:r>
          </a:p>
        </p:txBody>
      </p:sp>
      <p:sp>
        <p:nvSpPr>
          <p:cNvPr id="36871" name="Text Box 7"/>
          <p:cNvSpPr txBox="1">
            <a:spLocks noChangeArrowheads="1"/>
          </p:cNvSpPr>
          <p:nvPr/>
        </p:nvSpPr>
        <p:spPr bwMode="auto">
          <a:xfrm>
            <a:off x="3832225" y="1854200"/>
            <a:ext cx="1300163" cy="484188"/>
          </a:xfrm>
          <a:prstGeom prst="rect">
            <a:avLst/>
          </a:prstGeom>
          <a:noFill/>
          <a:ln w="9525">
            <a:noFill/>
            <a:miter lim="800000"/>
            <a:headEnd/>
            <a:tailEnd/>
          </a:ln>
        </p:spPr>
        <p:txBody>
          <a:bodyPr wrap="none" lIns="0" tIns="0" rIns="0" bIns="0"/>
          <a:lstStyle/>
          <a:p>
            <a:pPr>
              <a:lnSpc>
                <a:spcPct val="90000"/>
              </a:lnSpc>
            </a:pPr>
            <a:r>
              <a:rPr lang="en-US" sz="1600" b="1"/>
              <a:t>Reverse</a:t>
            </a:r>
            <a:br>
              <a:rPr lang="en-US" sz="1600" b="1"/>
            </a:br>
            <a:r>
              <a:rPr lang="en-US" sz="1600" b="1"/>
              <a:t>transcriptase</a:t>
            </a:r>
          </a:p>
        </p:txBody>
      </p:sp>
      <p:sp>
        <p:nvSpPr>
          <p:cNvPr id="36872" name="Text Box 8"/>
          <p:cNvSpPr txBox="1">
            <a:spLocks noChangeArrowheads="1"/>
          </p:cNvSpPr>
          <p:nvPr/>
        </p:nvSpPr>
        <p:spPr bwMode="auto">
          <a:xfrm>
            <a:off x="5260975" y="2078038"/>
            <a:ext cx="1035050" cy="233362"/>
          </a:xfrm>
          <a:prstGeom prst="rect">
            <a:avLst/>
          </a:prstGeom>
          <a:noFill/>
          <a:ln w="9525">
            <a:noFill/>
            <a:miter lim="800000"/>
            <a:headEnd/>
            <a:tailEnd/>
          </a:ln>
        </p:spPr>
        <p:txBody>
          <a:bodyPr wrap="none" lIns="0" tIns="0" rIns="0" bIns="0"/>
          <a:lstStyle/>
          <a:p>
            <a:pPr>
              <a:lnSpc>
                <a:spcPct val="90000"/>
              </a:lnSpc>
            </a:pPr>
            <a:r>
              <a:rPr lang="en-US" sz="1600" b="1"/>
              <a:t>Poly-A tail</a:t>
            </a:r>
          </a:p>
        </p:txBody>
      </p:sp>
      <p:sp>
        <p:nvSpPr>
          <p:cNvPr id="36873" name="Text Box 9"/>
          <p:cNvSpPr txBox="1">
            <a:spLocks noChangeArrowheads="1"/>
          </p:cNvSpPr>
          <p:nvPr/>
        </p:nvSpPr>
        <p:spPr bwMode="auto">
          <a:xfrm>
            <a:off x="4268788" y="2806700"/>
            <a:ext cx="650875" cy="419100"/>
          </a:xfrm>
          <a:prstGeom prst="rect">
            <a:avLst/>
          </a:prstGeom>
          <a:noFill/>
          <a:ln w="9525">
            <a:noFill/>
            <a:miter lim="800000"/>
            <a:headEnd/>
            <a:tailEnd/>
          </a:ln>
        </p:spPr>
        <p:txBody>
          <a:bodyPr wrap="none" lIns="0" tIns="0" rIns="0" bIns="0"/>
          <a:lstStyle/>
          <a:p>
            <a:pPr>
              <a:lnSpc>
                <a:spcPct val="90000"/>
              </a:lnSpc>
            </a:pPr>
            <a:r>
              <a:rPr lang="en-US" sz="1600" b="1"/>
              <a:t>DNA</a:t>
            </a:r>
            <a:br>
              <a:rPr lang="en-US" sz="1600" b="1"/>
            </a:br>
            <a:r>
              <a:rPr lang="en-US" sz="1600" b="1"/>
              <a:t>strand</a:t>
            </a:r>
          </a:p>
        </p:txBody>
      </p:sp>
      <p:sp>
        <p:nvSpPr>
          <p:cNvPr id="36874" name="Text Box 10"/>
          <p:cNvSpPr txBox="1">
            <a:spLocks noChangeArrowheads="1"/>
          </p:cNvSpPr>
          <p:nvPr/>
        </p:nvSpPr>
        <p:spPr bwMode="auto">
          <a:xfrm>
            <a:off x="4929188" y="2806700"/>
            <a:ext cx="650875" cy="233363"/>
          </a:xfrm>
          <a:prstGeom prst="rect">
            <a:avLst/>
          </a:prstGeom>
          <a:noFill/>
          <a:ln w="9525">
            <a:noFill/>
            <a:miter lim="800000"/>
            <a:headEnd/>
            <a:tailEnd/>
          </a:ln>
        </p:spPr>
        <p:txBody>
          <a:bodyPr wrap="none" lIns="0" tIns="0" rIns="0" bIns="0"/>
          <a:lstStyle/>
          <a:p>
            <a:pPr>
              <a:lnSpc>
                <a:spcPct val="90000"/>
              </a:lnSpc>
            </a:pPr>
            <a:r>
              <a:rPr lang="en-US" sz="1600" b="1"/>
              <a:t>Primer</a:t>
            </a:r>
          </a:p>
        </p:txBody>
      </p:sp>
      <p:sp>
        <p:nvSpPr>
          <p:cNvPr id="36875" name="Text Box 11"/>
          <p:cNvSpPr txBox="1">
            <a:spLocks noChangeArrowheads="1"/>
          </p:cNvSpPr>
          <p:nvPr/>
        </p:nvSpPr>
        <p:spPr bwMode="auto">
          <a:xfrm>
            <a:off x="2892425" y="2384425"/>
            <a:ext cx="214313" cy="220663"/>
          </a:xfrm>
          <a:prstGeom prst="rect">
            <a:avLst/>
          </a:prstGeom>
          <a:noFill/>
          <a:ln w="9525">
            <a:noFill/>
            <a:miter lim="800000"/>
            <a:headEnd/>
            <a:tailEnd/>
          </a:ln>
        </p:spPr>
        <p:txBody>
          <a:bodyPr wrap="none" lIns="0" tIns="0" rIns="0" bIns="0"/>
          <a:lstStyle/>
          <a:p>
            <a:pPr>
              <a:lnSpc>
                <a:spcPct val="90000"/>
              </a:lnSpc>
            </a:pPr>
            <a:r>
              <a:rPr lang="en-US" sz="1600" b="1"/>
              <a:t>5</a:t>
            </a:r>
            <a:r>
              <a:rPr lang="en-US" sz="1600" b="1">
                <a:sym typeface="Symbol" pitchFamily="84" charset="2"/>
              </a:rPr>
              <a:t></a:t>
            </a:r>
            <a:endParaRPr lang="en-US" sz="1600" b="1"/>
          </a:p>
        </p:txBody>
      </p:sp>
      <p:sp>
        <p:nvSpPr>
          <p:cNvPr id="36876" name="Text Box 12"/>
          <p:cNvSpPr txBox="1">
            <a:spLocks noChangeArrowheads="1"/>
          </p:cNvSpPr>
          <p:nvPr/>
        </p:nvSpPr>
        <p:spPr bwMode="auto">
          <a:xfrm>
            <a:off x="5462588" y="2549525"/>
            <a:ext cx="214312" cy="220663"/>
          </a:xfrm>
          <a:prstGeom prst="rect">
            <a:avLst/>
          </a:prstGeom>
          <a:noFill/>
          <a:ln w="9525">
            <a:noFill/>
            <a:miter lim="800000"/>
            <a:headEnd/>
            <a:tailEnd/>
          </a:ln>
        </p:spPr>
        <p:txBody>
          <a:bodyPr wrap="none" lIns="0" tIns="0" rIns="0" bIns="0"/>
          <a:lstStyle/>
          <a:p>
            <a:pPr>
              <a:lnSpc>
                <a:spcPct val="90000"/>
              </a:lnSpc>
            </a:pPr>
            <a:r>
              <a:rPr lang="en-US" sz="1600" b="1"/>
              <a:t>5</a:t>
            </a:r>
            <a:r>
              <a:rPr lang="en-US" sz="1600" b="1">
                <a:sym typeface="Symbol" pitchFamily="84" charset="2"/>
              </a:rPr>
              <a:t></a:t>
            </a:r>
            <a:endParaRPr lang="en-US" sz="1600" b="1"/>
          </a:p>
        </p:txBody>
      </p:sp>
      <p:sp>
        <p:nvSpPr>
          <p:cNvPr id="36877" name="Text Box 13"/>
          <p:cNvSpPr txBox="1">
            <a:spLocks noChangeArrowheads="1"/>
          </p:cNvSpPr>
          <p:nvPr/>
        </p:nvSpPr>
        <p:spPr bwMode="auto">
          <a:xfrm>
            <a:off x="2871788" y="3554413"/>
            <a:ext cx="214312" cy="220662"/>
          </a:xfrm>
          <a:prstGeom prst="rect">
            <a:avLst/>
          </a:prstGeom>
          <a:noFill/>
          <a:ln w="9525">
            <a:noFill/>
            <a:miter lim="800000"/>
            <a:headEnd/>
            <a:tailEnd/>
          </a:ln>
        </p:spPr>
        <p:txBody>
          <a:bodyPr wrap="none" lIns="0" tIns="0" rIns="0" bIns="0"/>
          <a:lstStyle/>
          <a:p>
            <a:pPr>
              <a:lnSpc>
                <a:spcPct val="90000"/>
              </a:lnSpc>
            </a:pPr>
            <a:r>
              <a:rPr lang="en-US" sz="1600" b="1"/>
              <a:t>5</a:t>
            </a:r>
            <a:r>
              <a:rPr lang="en-US" sz="1600" b="1">
                <a:sym typeface="Symbol" pitchFamily="84" charset="2"/>
              </a:rPr>
              <a:t></a:t>
            </a:r>
            <a:endParaRPr lang="en-US" sz="1600" b="1"/>
          </a:p>
        </p:txBody>
      </p:sp>
      <p:sp>
        <p:nvSpPr>
          <p:cNvPr id="36878" name="Text Box 14"/>
          <p:cNvSpPr txBox="1">
            <a:spLocks noChangeArrowheads="1"/>
          </p:cNvSpPr>
          <p:nvPr/>
        </p:nvSpPr>
        <p:spPr bwMode="auto">
          <a:xfrm>
            <a:off x="5464175" y="3727450"/>
            <a:ext cx="214313" cy="220663"/>
          </a:xfrm>
          <a:prstGeom prst="rect">
            <a:avLst/>
          </a:prstGeom>
          <a:noFill/>
          <a:ln w="9525">
            <a:noFill/>
            <a:miter lim="800000"/>
            <a:headEnd/>
            <a:tailEnd/>
          </a:ln>
        </p:spPr>
        <p:txBody>
          <a:bodyPr wrap="none" lIns="0" tIns="0" rIns="0" bIns="0"/>
          <a:lstStyle/>
          <a:p>
            <a:pPr>
              <a:lnSpc>
                <a:spcPct val="90000"/>
              </a:lnSpc>
            </a:pPr>
            <a:r>
              <a:rPr lang="en-US" sz="1600" b="1"/>
              <a:t>5</a:t>
            </a:r>
            <a:r>
              <a:rPr lang="en-US" sz="1600" b="1">
                <a:sym typeface="Symbol" pitchFamily="84" charset="2"/>
              </a:rPr>
              <a:t></a:t>
            </a:r>
            <a:endParaRPr lang="en-US" sz="1600" b="1"/>
          </a:p>
        </p:txBody>
      </p:sp>
      <p:sp>
        <p:nvSpPr>
          <p:cNvPr id="36879" name="Text Box 15"/>
          <p:cNvSpPr txBox="1">
            <a:spLocks noChangeArrowheads="1"/>
          </p:cNvSpPr>
          <p:nvPr/>
        </p:nvSpPr>
        <p:spPr bwMode="auto">
          <a:xfrm>
            <a:off x="5595938" y="2376488"/>
            <a:ext cx="214312" cy="220662"/>
          </a:xfrm>
          <a:prstGeom prst="rect">
            <a:avLst/>
          </a:prstGeom>
          <a:noFill/>
          <a:ln w="9525">
            <a:noFill/>
            <a:miter lim="800000"/>
            <a:headEnd/>
            <a:tailEnd/>
          </a:ln>
        </p:spPr>
        <p:txBody>
          <a:bodyPr wrap="none" lIns="0" tIns="0" rIns="0" bIns="0"/>
          <a:lstStyle/>
          <a:p>
            <a:pPr>
              <a:lnSpc>
                <a:spcPct val="90000"/>
              </a:lnSpc>
            </a:pPr>
            <a:r>
              <a:rPr lang="en-US" sz="1600" b="1"/>
              <a:t>3</a:t>
            </a:r>
            <a:r>
              <a:rPr lang="en-US" sz="1600" b="1">
                <a:sym typeface="Symbol" pitchFamily="84" charset="2"/>
              </a:rPr>
              <a:t></a:t>
            </a:r>
            <a:endParaRPr lang="en-US" sz="1600" b="1"/>
          </a:p>
        </p:txBody>
      </p:sp>
      <p:sp>
        <p:nvSpPr>
          <p:cNvPr id="36880" name="Text Box 16"/>
          <p:cNvSpPr txBox="1">
            <a:spLocks noChangeArrowheads="1"/>
          </p:cNvSpPr>
          <p:nvPr/>
        </p:nvSpPr>
        <p:spPr bwMode="auto">
          <a:xfrm>
            <a:off x="3797300" y="2524125"/>
            <a:ext cx="214313" cy="220663"/>
          </a:xfrm>
          <a:prstGeom prst="rect">
            <a:avLst/>
          </a:prstGeom>
          <a:noFill/>
          <a:ln w="9525">
            <a:noFill/>
            <a:miter lim="800000"/>
            <a:headEnd/>
            <a:tailEnd/>
          </a:ln>
        </p:spPr>
        <p:txBody>
          <a:bodyPr wrap="none" lIns="0" tIns="0" rIns="0" bIns="0"/>
          <a:lstStyle/>
          <a:p>
            <a:pPr>
              <a:lnSpc>
                <a:spcPct val="90000"/>
              </a:lnSpc>
            </a:pPr>
            <a:r>
              <a:rPr lang="en-US" sz="1600" b="1"/>
              <a:t>3</a:t>
            </a:r>
            <a:r>
              <a:rPr lang="en-US" sz="1600" b="1">
                <a:sym typeface="Symbol" pitchFamily="84" charset="2"/>
              </a:rPr>
              <a:t></a:t>
            </a:r>
            <a:endParaRPr lang="en-US" sz="1600" b="1"/>
          </a:p>
        </p:txBody>
      </p:sp>
      <p:sp>
        <p:nvSpPr>
          <p:cNvPr id="36881" name="Text Box 17"/>
          <p:cNvSpPr txBox="1">
            <a:spLocks noChangeArrowheads="1"/>
          </p:cNvSpPr>
          <p:nvPr/>
        </p:nvSpPr>
        <p:spPr bwMode="auto">
          <a:xfrm>
            <a:off x="2863850" y="3748088"/>
            <a:ext cx="214313" cy="220662"/>
          </a:xfrm>
          <a:prstGeom prst="rect">
            <a:avLst/>
          </a:prstGeom>
          <a:noFill/>
          <a:ln w="9525">
            <a:noFill/>
            <a:miter lim="800000"/>
            <a:headEnd/>
            <a:tailEnd/>
          </a:ln>
        </p:spPr>
        <p:txBody>
          <a:bodyPr wrap="none" lIns="0" tIns="0" rIns="0" bIns="0"/>
          <a:lstStyle/>
          <a:p>
            <a:pPr>
              <a:lnSpc>
                <a:spcPct val="90000"/>
              </a:lnSpc>
            </a:pPr>
            <a:r>
              <a:rPr lang="en-US" sz="1600" b="1"/>
              <a:t>3</a:t>
            </a:r>
            <a:r>
              <a:rPr lang="en-US" sz="1600" b="1">
                <a:sym typeface="Symbol" pitchFamily="84" charset="2"/>
              </a:rPr>
              <a:t></a:t>
            </a:r>
            <a:endParaRPr lang="en-US" sz="1600" b="1"/>
          </a:p>
        </p:txBody>
      </p:sp>
      <p:sp>
        <p:nvSpPr>
          <p:cNvPr id="36882" name="Text Box 18"/>
          <p:cNvSpPr txBox="1">
            <a:spLocks noChangeArrowheads="1"/>
          </p:cNvSpPr>
          <p:nvPr/>
        </p:nvSpPr>
        <p:spPr bwMode="auto">
          <a:xfrm>
            <a:off x="5629275" y="3522663"/>
            <a:ext cx="214313" cy="220662"/>
          </a:xfrm>
          <a:prstGeom prst="rect">
            <a:avLst/>
          </a:prstGeom>
          <a:noFill/>
          <a:ln w="9525">
            <a:noFill/>
            <a:miter lim="800000"/>
            <a:headEnd/>
            <a:tailEnd/>
          </a:ln>
        </p:spPr>
        <p:txBody>
          <a:bodyPr wrap="none" lIns="0" tIns="0" rIns="0" bIns="0"/>
          <a:lstStyle/>
          <a:p>
            <a:pPr>
              <a:lnSpc>
                <a:spcPct val="90000"/>
              </a:lnSpc>
            </a:pPr>
            <a:r>
              <a:rPr lang="en-US" sz="1600" b="1"/>
              <a:t>3</a:t>
            </a:r>
            <a:r>
              <a:rPr lang="en-US" sz="1600" b="1">
                <a:sym typeface="Symbol" pitchFamily="84" charset="2"/>
              </a:rPr>
              <a:t></a:t>
            </a:r>
            <a:endParaRPr lang="en-US" sz="1600" b="1"/>
          </a:p>
        </p:txBody>
      </p:sp>
      <p:sp>
        <p:nvSpPr>
          <p:cNvPr id="36883" name="Text Box 19"/>
          <p:cNvSpPr txBox="1">
            <a:spLocks noChangeArrowheads="1"/>
          </p:cNvSpPr>
          <p:nvPr/>
        </p:nvSpPr>
        <p:spPr bwMode="auto">
          <a:xfrm>
            <a:off x="4703763" y="2411413"/>
            <a:ext cx="876300" cy="180975"/>
          </a:xfrm>
          <a:prstGeom prst="rect">
            <a:avLst/>
          </a:prstGeom>
          <a:noFill/>
          <a:ln w="9525">
            <a:noFill/>
            <a:miter lim="800000"/>
            <a:headEnd/>
            <a:tailEnd/>
          </a:ln>
        </p:spPr>
        <p:txBody>
          <a:bodyPr wrap="none" lIns="0" tIns="0" rIns="0" bIns="0"/>
          <a:lstStyle/>
          <a:p>
            <a:pPr>
              <a:lnSpc>
                <a:spcPct val="90000"/>
              </a:lnSpc>
            </a:pPr>
            <a:r>
              <a:rPr lang="en-US" sz="1100" b="1"/>
              <a:t>A A A A A A</a:t>
            </a:r>
          </a:p>
        </p:txBody>
      </p:sp>
      <p:sp>
        <p:nvSpPr>
          <p:cNvPr id="36884" name="Text Box 20"/>
          <p:cNvSpPr txBox="1">
            <a:spLocks noChangeArrowheads="1"/>
          </p:cNvSpPr>
          <p:nvPr/>
        </p:nvSpPr>
        <p:spPr bwMode="auto">
          <a:xfrm>
            <a:off x="4710113" y="3570288"/>
            <a:ext cx="400050" cy="166687"/>
          </a:xfrm>
          <a:prstGeom prst="rect">
            <a:avLst/>
          </a:prstGeom>
          <a:noFill/>
          <a:ln w="9525">
            <a:noFill/>
            <a:miter lim="800000"/>
            <a:headEnd/>
            <a:tailEnd/>
          </a:ln>
        </p:spPr>
        <p:txBody>
          <a:bodyPr wrap="none" lIns="0" tIns="0" rIns="0" bIns="0"/>
          <a:lstStyle/>
          <a:p>
            <a:pPr>
              <a:lnSpc>
                <a:spcPct val="90000"/>
              </a:lnSpc>
            </a:pPr>
            <a:r>
              <a:rPr lang="en-US" sz="1100" b="1"/>
              <a:t>A A A</a:t>
            </a:r>
          </a:p>
        </p:txBody>
      </p:sp>
      <p:sp>
        <p:nvSpPr>
          <p:cNvPr id="36885" name="Text Box 21"/>
          <p:cNvSpPr txBox="1">
            <a:spLocks noChangeArrowheads="1"/>
          </p:cNvSpPr>
          <p:nvPr/>
        </p:nvSpPr>
        <p:spPr bwMode="auto">
          <a:xfrm>
            <a:off x="5180013" y="3576638"/>
            <a:ext cx="400050" cy="166687"/>
          </a:xfrm>
          <a:prstGeom prst="rect">
            <a:avLst/>
          </a:prstGeom>
          <a:noFill/>
          <a:ln w="9525">
            <a:noFill/>
            <a:miter lim="800000"/>
            <a:headEnd/>
            <a:tailEnd/>
          </a:ln>
        </p:spPr>
        <p:txBody>
          <a:bodyPr wrap="none" lIns="0" tIns="0" rIns="0" bIns="0"/>
          <a:lstStyle/>
          <a:p>
            <a:pPr>
              <a:lnSpc>
                <a:spcPct val="90000"/>
              </a:lnSpc>
            </a:pPr>
            <a:r>
              <a:rPr lang="en-US" sz="1100" b="1"/>
              <a:t>A A A</a:t>
            </a:r>
          </a:p>
        </p:txBody>
      </p:sp>
      <p:sp>
        <p:nvSpPr>
          <p:cNvPr id="36886" name="Text Box 22"/>
          <p:cNvSpPr txBox="1">
            <a:spLocks noChangeArrowheads="1"/>
          </p:cNvSpPr>
          <p:nvPr/>
        </p:nvSpPr>
        <p:spPr bwMode="auto">
          <a:xfrm>
            <a:off x="4740275" y="2584450"/>
            <a:ext cx="638175" cy="166688"/>
          </a:xfrm>
          <a:prstGeom prst="rect">
            <a:avLst/>
          </a:prstGeom>
          <a:noFill/>
          <a:ln w="9525">
            <a:noFill/>
            <a:miter lim="800000"/>
            <a:headEnd/>
            <a:tailEnd/>
          </a:ln>
        </p:spPr>
        <p:txBody>
          <a:bodyPr wrap="none" lIns="0" tIns="0" rIns="0" bIns="0"/>
          <a:lstStyle/>
          <a:p>
            <a:pPr>
              <a:lnSpc>
                <a:spcPct val="90000"/>
              </a:lnSpc>
            </a:pPr>
            <a:r>
              <a:rPr lang="en-US" sz="1100" b="1"/>
              <a:t>T T T T T</a:t>
            </a:r>
          </a:p>
        </p:txBody>
      </p:sp>
      <p:sp>
        <p:nvSpPr>
          <p:cNvPr id="36887" name="Text Box 23"/>
          <p:cNvSpPr txBox="1">
            <a:spLocks noChangeArrowheads="1"/>
          </p:cNvSpPr>
          <p:nvPr/>
        </p:nvSpPr>
        <p:spPr bwMode="auto">
          <a:xfrm>
            <a:off x="4732338" y="3768725"/>
            <a:ext cx="638175" cy="166688"/>
          </a:xfrm>
          <a:prstGeom prst="rect">
            <a:avLst/>
          </a:prstGeom>
          <a:noFill/>
          <a:ln w="9525">
            <a:noFill/>
            <a:miter lim="800000"/>
            <a:headEnd/>
            <a:tailEnd/>
          </a:ln>
        </p:spPr>
        <p:txBody>
          <a:bodyPr wrap="none" lIns="0" tIns="0" rIns="0" bIns="0"/>
          <a:lstStyle/>
          <a:p>
            <a:pPr>
              <a:lnSpc>
                <a:spcPct val="90000"/>
              </a:lnSpc>
            </a:pPr>
            <a:r>
              <a:rPr lang="en-US" sz="1100" b="1"/>
              <a:t>T T T T T</a:t>
            </a:r>
          </a:p>
        </p:txBody>
      </p:sp>
      <p:sp>
        <p:nvSpPr>
          <p:cNvPr id="36888" name="Line 24"/>
          <p:cNvSpPr>
            <a:spLocks noChangeShapeType="1"/>
          </p:cNvSpPr>
          <p:nvPr/>
        </p:nvSpPr>
        <p:spPr bwMode="auto">
          <a:xfrm flipH="1">
            <a:off x="4921250" y="423863"/>
            <a:ext cx="501650" cy="250825"/>
          </a:xfrm>
          <a:prstGeom prst="line">
            <a:avLst/>
          </a:prstGeom>
          <a:noFill/>
          <a:ln w="12700">
            <a:solidFill>
              <a:schemeClr val="tx1"/>
            </a:solidFill>
            <a:round/>
            <a:headEnd/>
            <a:tailEnd/>
          </a:ln>
        </p:spPr>
        <p:txBody>
          <a:bodyPr wrap="none" anchor="ctr"/>
          <a:lstStyle/>
          <a:p>
            <a:endParaRPr lang="en-US"/>
          </a:p>
        </p:txBody>
      </p:sp>
      <p:sp>
        <p:nvSpPr>
          <p:cNvPr id="36889" name="Line 25"/>
          <p:cNvSpPr>
            <a:spLocks noChangeShapeType="1"/>
          </p:cNvSpPr>
          <p:nvPr/>
        </p:nvSpPr>
        <p:spPr bwMode="auto">
          <a:xfrm flipH="1">
            <a:off x="4802188" y="979488"/>
            <a:ext cx="422275" cy="290512"/>
          </a:xfrm>
          <a:prstGeom prst="line">
            <a:avLst/>
          </a:prstGeom>
          <a:noFill/>
          <a:ln w="12700">
            <a:solidFill>
              <a:schemeClr val="tx1"/>
            </a:solidFill>
            <a:round/>
            <a:headEnd/>
            <a:tailEnd/>
          </a:ln>
        </p:spPr>
        <p:txBody>
          <a:bodyPr wrap="none" anchor="ctr"/>
          <a:lstStyle/>
          <a:p>
            <a:endParaRPr lang="en-US"/>
          </a:p>
        </p:txBody>
      </p:sp>
      <p:sp>
        <p:nvSpPr>
          <p:cNvPr id="36890" name="Line 26"/>
          <p:cNvSpPr>
            <a:spLocks noChangeShapeType="1"/>
          </p:cNvSpPr>
          <p:nvPr/>
        </p:nvSpPr>
        <p:spPr bwMode="auto">
          <a:xfrm flipH="1">
            <a:off x="4973638" y="979488"/>
            <a:ext cx="250825" cy="382587"/>
          </a:xfrm>
          <a:prstGeom prst="line">
            <a:avLst/>
          </a:prstGeom>
          <a:noFill/>
          <a:ln w="12700">
            <a:solidFill>
              <a:schemeClr val="tx1"/>
            </a:solidFill>
            <a:round/>
            <a:headEnd/>
            <a:tailEnd/>
          </a:ln>
        </p:spPr>
        <p:txBody>
          <a:bodyPr wrap="none" anchor="ctr"/>
          <a:lstStyle/>
          <a:p>
            <a:endParaRPr lang="en-US"/>
          </a:p>
        </p:txBody>
      </p:sp>
      <p:sp>
        <p:nvSpPr>
          <p:cNvPr id="36891" name="Line 27"/>
          <p:cNvSpPr>
            <a:spLocks noChangeShapeType="1"/>
          </p:cNvSpPr>
          <p:nvPr/>
        </p:nvSpPr>
        <p:spPr bwMode="auto">
          <a:xfrm>
            <a:off x="3902075" y="2274888"/>
            <a:ext cx="0" cy="106362"/>
          </a:xfrm>
          <a:prstGeom prst="line">
            <a:avLst/>
          </a:prstGeom>
          <a:noFill/>
          <a:ln w="12700">
            <a:solidFill>
              <a:schemeClr val="tx1"/>
            </a:solidFill>
            <a:round/>
            <a:headEnd/>
            <a:tailEnd/>
          </a:ln>
        </p:spPr>
        <p:txBody>
          <a:bodyPr wrap="none" anchor="ctr"/>
          <a:lstStyle/>
          <a:p>
            <a:endParaRPr lang="en-US"/>
          </a:p>
        </p:txBody>
      </p:sp>
      <p:sp>
        <p:nvSpPr>
          <p:cNvPr id="36892" name="Line 28"/>
          <p:cNvSpPr>
            <a:spLocks noChangeShapeType="1"/>
          </p:cNvSpPr>
          <p:nvPr/>
        </p:nvSpPr>
        <p:spPr bwMode="auto">
          <a:xfrm>
            <a:off x="5410200" y="2289175"/>
            <a:ext cx="0" cy="158750"/>
          </a:xfrm>
          <a:prstGeom prst="line">
            <a:avLst/>
          </a:prstGeom>
          <a:noFill/>
          <a:ln w="12700">
            <a:solidFill>
              <a:schemeClr val="tx1"/>
            </a:solidFill>
            <a:round/>
            <a:headEnd/>
            <a:tailEnd/>
          </a:ln>
        </p:spPr>
        <p:txBody>
          <a:bodyPr wrap="none" anchor="ctr"/>
          <a:lstStyle/>
          <a:p>
            <a:endParaRPr lang="en-US"/>
          </a:p>
        </p:txBody>
      </p:sp>
      <p:sp>
        <p:nvSpPr>
          <p:cNvPr id="36893" name="Line 29"/>
          <p:cNvSpPr>
            <a:spLocks noChangeShapeType="1"/>
          </p:cNvSpPr>
          <p:nvPr/>
        </p:nvSpPr>
        <p:spPr bwMode="auto">
          <a:xfrm>
            <a:off x="4576763" y="2711450"/>
            <a:ext cx="0" cy="93663"/>
          </a:xfrm>
          <a:prstGeom prst="line">
            <a:avLst/>
          </a:prstGeom>
          <a:noFill/>
          <a:ln w="12700">
            <a:solidFill>
              <a:schemeClr val="tx1"/>
            </a:solidFill>
            <a:round/>
            <a:headEnd/>
            <a:tailEnd/>
          </a:ln>
        </p:spPr>
        <p:txBody>
          <a:bodyPr wrap="none" anchor="ctr"/>
          <a:lstStyle/>
          <a:p>
            <a:endParaRPr lang="en-US"/>
          </a:p>
        </p:txBody>
      </p:sp>
      <p:sp>
        <p:nvSpPr>
          <p:cNvPr id="36894" name="Line 30"/>
          <p:cNvSpPr>
            <a:spLocks noChangeShapeType="1"/>
          </p:cNvSpPr>
          <p:nvPr/>
        </p:nvSpPr>
        <p:spPr bwMode="auto">
          <a:xfrm>
            <a:off x="5238750" y="2686050"/>
            <a:ext cx="0" cy="144463"/>
          </a:xfrm>
          <a:prstGeom prst="line">
            <a:avLst/>
          </a:prstGeom>
          <a:noFill/>
          <a:ln w="12700">
            <a:solidFill>
              <a:schemeClr val="tx1"/>
            </a:solidFill>
            <a:round/>
            <a:headEnd/>
            <a:tailEnd/>
          </a:ln>
        </p:spPr>
        <p:txBody>
          <a:bodyPr wrap="none" anchor="ctr"/>
          <a:lstStyle/>
          <a:p>
            <a:endParaRPr lang="en-US"/>
          </a:p>
        </p:txBody>
      </p:sp>
      <p:sp>
        <p:nvSpPr>
          <p:cNvPr id="36895" name="AutoShape 31"/>
          <p:cNvSpPr>
            <a:spLocks/>
          </p:cNvSpPr>
          <p:nvPr/>
        </p:nvSpPr>
        <p:spPr bwMode="auto">
          <a:xfrm>
            <a:off x="3783013" y="1084263"/>
            <a:ext cx="179387" cy="344487"/>
          </a:xfrm>
          <a:prstGeom prst="leftBrace">
            <a:avLst>
              <a:gd name="adj1" fmla="val 16003"/>
              <a:gd name="adj2" fmla="val 50000"/>
            </a:avLst>
          </a:prstGeom>
          <a:noFill/>
          <a:ln w="12700">
            <a:solidFill>
              <a:schemeClr val="tx1"/>
            </a:solidFill>
            <a:round/>
            <a:headEnd/>
            <a:tailEnd/>
          </a:ln>
        </p:spPr>
        <p:txBody>
          <a:bodyPr wrap="none" anchor="ctr"/>
          <a:lstStyle/>
          <a:p>
            <a:endParaRPr lang="en-US">
              <a:latin typeface="Times" pitchFamily="8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20.6-4</a:t>
            </a:r>
          </a:p>
        </p:txBody>
      </p:sp>
      <p:pic>
        <p:nvPicPr>
          <p:cNvPr id="37891" name="Picture 38" descr="20_06MakingcDNA_4-U"/>
          <p:cNvPicPr>
            <a:picLocks noChangeAspect="1" noChangeArrowheads="1"/>
          </p:cNvPicPr>
          <p:nvPr/>
        </p:nvPicPr>
        <p:blipFill>
          <a:blip r:embed="rId3"/>
          <a:srcRect/>
          <a:stretch>
            <a:fillRect/>
          </a:stretch>
        </p:blipFill>
        <p:spPr bwMode="auto">
          <a:xfrm>
            <a:off x="2819400" y="136525"/>
            <a:ext cx="3505200" cy="6584950"/>
          </a:xfrm>
          <a:prstGeom prst="rect">
            <a:avLst/>
          </a:prstGeom>
          <a:noFill/>
          <a:ln w="9525">
            <a:noFill/>
            <a:miter lim="800000"/>
            <a:headEnd/>
            <a:tailEnd/>
          </a:ln>
        </p:spPr>
      </p:pic>
      <p:sp>
        <p:nvSpPr>
          <p:cNvPr id="37892" name="Text Box 4"/>
          <p:cNvSpPr txBox="1">
            <a:spLocks noChangeArrowheads="1"/>
          </p:cNvSpPr>
          <p:nvPr/>
        </p:nvSpPr>
        <p:spPr bwMode="auto">
          <a:xfrm>
            <a:off x="5457825" y="317500"/>
            <a:ext cx="863600" cy="444500"/>
          </a:xfrm>
          <a:prstGeom prst="rect">
            <a:avLst/>
          </a:prstGeom>
          <a:noFill/>
          <a:ln w="9525">
            <a:noFill/>
            <a:miter lim="800000"/>
            <a:headEnd/>
            <a:tailEnd/>
          </a:ln>
        </p:spPr>
        <p:txBody>
          <a:bodyPr wrap="none" lIns="0" tIns="0" rIns="0" bIns="0"/>
          <a:lstStyle/>
          <a:p>
            <a:pPr>
              <a:lnSpc>
                <a:spcPct val="90000"/>
              </a:lnSpc>
            </a:pPr>
            <a:r>
              <a:rPr lang="en-US" sz="1600" b="1"/>
              <a:t>DNA in</a:t>
            </a:r>
            <a:br>
              <a:rPr lang="en-US" sz="1600" b="1"/>
            </a:br>
            <a:r>
              <a:rPr lang="en-US" sz="1600" b="1"/>
              <a:t>nucleus</a:t>
            </a:r>
          </a:p>
        </p:txBody>
      </p:sp>
      <p:sp>
        <p:nvSpPr>
          <p:cNvPr id="37893" name="Text Box 5"/>
          <p:cNvSpPr txBox="1">
            <a:spLocks noChangeArrowheads="1"/>
          </p:cNvSpPr>
          <p:nvPr/>
        </p:nvSpPr>
        <p:spPr bwMode="auto">
          <a:xfrm>
            <a:off x="5278438" y="868363"/>
            <a:ext cx="1036637" cy="458787"/>
          </a:xfrm>
          <a:prstGeom prst="rect">
            <a:avLst/>
          </a:prstGeom>
          <a:noFill/>
          <a:ln w="9525">
            <a:noFill/>
            <a:miter lim="800000"/>
            <a:headEnd/>
            <a:tailEnd/>
          </a:ln>
        </p:spPr>
        <p:txBody>
          <a:bodyPr wrap="none" lIns="0" tIns="0" rIns="0" bIns="0"/>
          <a:lstStyle/>
          <a:p>
            <a:pPr>
              <a:lnSpc>
                <a:spcPct val="90000"/>
              </a:lnSpc>
            </a:pPr>
            <a:r>
              <a:rPr lang="en-US" sz="1600" b="1"/>
              <a:t>mRNAs in</a:t>
            </a:r>
            <a:br>
              <a:rPr lang="en-US" sz="1600" b="1"/>
            </a:br>
            <a:r>
              <a:rPr lang="en-US" sz="1600" b="1"/>
              <a:t>cytoplasm</a:t>
            </a:r>
          </a:p>
        </p:txBody>
      </p:sp>
      <p:sp>
        <p:nvSpPr>
          <p:cNvPr id="37894" name="Text Box 6"/>
          <p:cNvSpPr txBox="1">
            <a:spLocks noChangeArrowheads="1"/>
          </p:cNvSpPr>
          <p:nvPr/>
        </p:nvSpPr>
        <p:spPr bwMode="auto">
          <a:xfrm>
            <a:off x="3124200" y="2190750"/>
            <a:ext cx="650875" cy="233363"/>
          </a:xfrm>
          <a:prstGeom prst="rect">
            <a:avLst/>
          </a:prstGeom>
          <a:noFill/>
          <a:ln w="9525">
            <a:noFill/>
            <a:miter lim="800000"/>
            <a:headEnd/>
            <a:tailEnd/>
          </a:ln>
        </p:spPr>
        <p:txBody>
          <a:bodyPr wrap="none" lIns="0" tIns="0" rIns="0" bIns="0"/>
          <a:lstStyle/>
          <a:p>
            <a:pPr>
              <a:lnSpc>
                <a:spcPct val="90000"/>
              </a:lnSpc>
            </a:pPr>
            <a:r>
              <a:rPr lang="en-US" sz="1600" b="1"/>
              <a:t>mRNA</a:t>
            </a:r>
          </a:p>
        </p:txBody>
      </p:sp>
      <p:sp>
        <p:nvSpPr>
          <p:cNvPr id="37895" name="Text Box 7"/>
          <p:cNvSpPr txBox="1">
            <a:spLocks noChangeArrowheads="1"/>
          </p:cNvSpPr>
          <p:nvPr/>
        </p:nvSpPr>
        <p:spPr bwMode="auto">
          <a:xfrm>
            <a:off x="3832225" y="1854200"/>
            <a:ext cx="1300163" cy="484188"/>
          </a:xfrm>
          <a:prstGeom prst="rect">
            <a:avLst/>
          </a:prstGeom>
          <a:noFill/>
          <a:ln w="9525">
            <a:noFill/>
            <a:miter lim="800000"/>
            <a:headEnd/>
            <a:tailEnd/>
          </a:ln>
        </p:spPr>
        <p:txBody>
          <a:bodyPr wrap="none" lIns="0" tIns="0" rIns="0" bIns="0"/>
          <a:lstStyle/>
          <a:p>
            <a:pPr>
              <a:lnSpc>
                <a:spcPct val="90000"/>
              </a:lnSpc>
            </a:pPr>
            <a:r>
              <a:rPr lang="en-US" sz="1600" b="1"/>
              <a:t>Reverse</a:t>
            </a:r>
            <a:br>
              <a:rPr lang="en-US" sz="1600" b="1"/>
            </a:br>
            <a:r>
              <a:rPr lang="en-US" sz="1600" b="1"/>
              <a:t>transcriptase</a:t>
            </a:r>
          </a:p>
        </p:txBody>
      </p:sp>
      <p:sp>
        <p:nvSpPr>
          <p:cNvPr id="37896" name="Text Box 8"/>
          <p:cNvSpPr txBox="1">
            <a:spLocks noChangeArrowheads="1"/>
          </p:cNvSpPr>
          <p:nvPr/>
        </p:nvSpPr>
        <p:spPr bwMode="auto">
          <a:xfrm>
            <a:off x="5260975" y="2078038"/>
            <a:ext cx="1035050" cy="233362"/>
          </a:xfrm>
          <a:prstGeom prst="rect">
            <a:avLst/>
          </a:prstGeom>
          <a:noFill/>
          <a:ln w="9525">
            <a:noFill/>
            <a:miter lim="800000"/>
            <a:headEnd/>
            <a:tailEnd/>
          </a:ln>
        </p:spPr>
        <p:txBody>
          <a:bodyPr wrap="none" lIns="0" tIns="0" rIns="0" bIns="0"/>
          <a:lstStyle/>
          <a:p>
            <a:pPr>
              <a:lnSpc>
                <a:spcPct val="90000"/>
              </a:lnSpc>
            </a:pPr>
            <a:r>
              <a:rPr lang="en-US" sz="1600" b="1"/>
              <a:t>Poly-A tail</a:t>
            </a:r>
          </a:p>
        </p:txBody>
      </p:sp>
      <p:sp>
        <p:nvSpPr>
          <p:cNvPr id="37897" name="Text Box 9"/>
          <p:cNvSpPr txBox="1">
            <a:spLocks noChangeArrowheads="1"/>
          </p:cNvSpPr>
          <p:nvPr/>
        </p:nvSpPr>
        <p:spPr bwMode="auto">
          <a:xfrm>
            <a:off x="4268788" y="2806700"/>
            <a:ext cx="650875" cy="419100"/>
          </a:xfrm>
          <a:prstGeom prst="rect">
            <a:avLst/>
          </a:prstGeom>
          <a:noFill/>
          <a:ln w="9525">
            <a:noFill/>
            <a:miter lim="800000"/>
            <a:headEnd/>
            <a:tailEnd/>
          </a:ln>
        </p:spPr>
        <p:txBody>
          <a:bodyPr wrap="none" lIns="0" tIns="0" rIns="0" bIns="0"/>
          <a:lstStyle/>
          <a:p>
            <a:pPr>
              <a:lnSpc>
                <a:spcPct val="90000"/>
              </a:lnSpc>
            </a:pPr>
            <a:r>
              <a:rPr lang="en-US" sz="1600" b="1"/>
              <a:t>DNA</a:t>
            </a:r>
            <a:br>
              <a:rPr lang="en-US" sz="1600" b="1"/>
            </a:br>
            <a:r>
              <a:rPr lang="en-US" sz="1600" b="1"/>
              <a:t>strand</a:t>
            </a:r>
          </a:p>
        </p:txBody>
      </p:sp>
      <p:sp>
        <p:nvSpPr>
          <p:cNvPr id="37898" name="Text Box 10"/>
          <p:cNvSpPr txBox="1">
            <a:spLocks noChangeArrowheads="1"/>
          </p:cNvSpPr>
          <p:nvPr/>
        </p:nvSpPr>
        <p:spPr bwMode="auto">
          <a:xfrm>
            <a:off x="4929188" y="2806700"/>
            <a:ext cx="650875" cy="233363"/>
          </a:xfrm>
          <a:prstGeom prst="rect">
            <a:avLst/>
          </a:prstGeom>
          <a:noFill/>
          <a:ln w="9525">
            <a:noFill/>
            <a:miter lim="800000"/>
            <a:headEnd/>
            <a:tailEnd/>
          </a:ln>
        </p:spPr>
        <p:txBody>
          <a:bodyPr wrap="none" lIns="0" tIns="0" rIns="0" bIns="0"/>
          <a:lstStyle/>
          <a:p>
            <a:pPr>
              <a:lnSpc>
                <a:spcPct val="90000"/>
              </a:lnSpc>
            </a:pPr>
            <a:r>
              <a:rPr lang="en-US" sz="1600" b="1"/>
              <a:t>Primer</a:t>
            </a:r>
          </a:p>
        </p:txBody>
      </p:sp>
      <p:sp>
        <p:nvSpPr>
          <p:cNvPr id="37899" name="Text Box 11"/>
          <p:cNvSpPr txBox="1">
            <a:spLocks noChangeArrowheads="1"/>
          </p:cNvSpPr>
          <p:nvPr/>
        </p:nvSpPr>
        <p:spPr bwMode="auto">
          <a:xfrm>
            <a:off x="2946400" y="5160963"/>
            <a:ext cx="1166813" cy="498475"/>
          </a:xfrm>
          <a:prstGeom prst="rect">
            <a:avLst/>
          </a:prstGeom>
          <a:noFill/>
          <a:ln w="9525">
            <a:noFill/>
            <a:miter lim="800000"/>
            <a:headEnd/>
            <a:tailEnd/>
          </a:ln>
        </p:spPr>
        <p:txBody>
          <a:bodyPr wrap="none" lIns="0" tIns="0" rIns="0" bIns="0"/>
          <a:lstStyle/>
          <a:p>
            <a:pPr>
              <a:lnSpc>
                <a:spcPct val="90000"/>
              </a:lnSpc>
            </a:pPr>
            <a:r>
              <a:rPr lang="en-US" sz="1600" b="1"/>
              <a:t>DNA </a:t>
            </a:r>
            <a:br>
              <a:rPr lang="en-US" sz="1600" b="1"/>
            </a:br>
            <a:r>
              <a:rPr lang="en-US" sz="1600" b="1"/>
              <a:t>polymerase</a:t>
            </a:r>
          </a:p>
        </p:txBody>
      </p:sp>
      <p:sp>
        <p:nvSpPr>
          <p:cNvPr id="37900" name="Text Box 12"/>
          <p:cNvSpPr txBox="1">
            <a:spLocks noChangeArrowheads="1"/>
          </p:cNvSpPr>
          <p:nvPr/>
        </p:nvSpPr>
        <p:spPr bwMode="auto">
          <a:xfrm>
            <a:off x="2892425" y="2384425"/>
            <a:ext cx="214313" cy="220663"/>
          </a:xfrm>
          <a:prstGeom prst="rect">
            <a:avLst/>
          </a:prstGeom>
          <a:noFill/>
          <a:ln w="9525">
            <a:noFill/>
            <a:miter lim="800000"/>
            <a:headEnd/>
            <a:tailEnd/>
          </a:ln>
        </p:spPr>
        <p:txBody>
          <a:bodyPr wrap="none" lIns="0" tIns="0" rIns="0" bIns="0"/>
          <a:lstStyle/>
          <a:p>
            <a:pPr>
              <a:lnSpc>
                <a:spcPct val="90000"/>
              </a:lnSpc>
            </a:pPr>
            <a:r>
              <a:rPr lang="en-US" sz="1600" b="1"/>
              <a:t>5</a:t>
            </a:r>
            <a:r>
              <a:rPr lang="en-US" sz="1600" b="1">
                <a:sym typeface="Symbol" pitchFamily="84" charset="2"/>
              </a:rPr>
              <a:t></a:t>
            </a:r>
            <a:endParaRPr lang="en-US" sz="1600" b="1"/>
          </a:p>
        </p:txBody>
      </p:sp>
      <p:sp>
        <p:nvSpPr>
          <p:cNvPr id="37901" name="Text Box 13"/>
          <p:cNvSpPr txBox="1">
            <a:spLocks noChangeArrowheads="1"/>
          </p:cNvSpPr>
          <p:nvPr/>
        </p:nvSpPr>
        <p:spPr bwMode="auto">
          <a:xfrm>
            <a:off x="5462588" y="2549525"/>
            <a:ext cx="214312" cy="220663"/>
          </a:xfrm>
          <a:prstGeom prst="rect">
            <a:avLst/>
          </a:prstGeom>
          <a:noFill/>
          <a:ln w="9525">
            <a:noFill/>
            <a:miter lim="800000"/>
            <a:headEnd/>
            <a:tailEnd/>
          </a:ln>
        </p:spPr>
        <p:txBody>
          <a:bodyPr wrap="none" lIns="0" tIns="0" rIns="0" bIns="0"/>
          <a:lstStyle/>
          <a:p>
            <a:pPr>
              <a:lnSpc>
                <a:spcPct val="90000"/>
              </a:lnSpc>
            </a:pPr>
            <a:r>
              <a:rPr lang="en-US" sz="1600" b="1"/>
              <a:t>5</a:t>
            </a:r>
            <a:r>
              <a:rPr lang="en-US" sz="1600" b="1">
                <a:sym typeface="Symbol" pitchFamily="84" charset="2"/>
              </a:rPr>
              <a:t></a:t>
            </a:r>
            <a:endParaRPr lang="en-US" sz="1600" b="1"/>
          </a:p>
        </p:txBody>
      </p:sp>
      <p:sp>
        <p:nvSpPr>
          <p:cNvPr id="37902" name="Text Box 14"/>
          <p:cNvSpPr txBox="1">
            <a:spLocks noChangeArrowheads="1"/>
          </p:cNvSpPr>
          <p:nvPr/>
        </p:nvSpPr>
        <p:spPr bwMode="auto">
          <a:xfrm>
            <a:off x="2871788" y="3554413"/>
            <a:ext cx="214312" cy="220662"/>
          </a:xfrm>
          <a:prstGeom prst="rect">
            <a:avLst/>
          </a:prstGeom>
          <a:noFill/>
          <a:ln w="9525">
            <a:noFill/>
            <a:miter lim="800000"/>
            <a:headEnd/>
            <a:tailEnd/>
          </a:ln>
        </p:spPr>
        <p:txBody>
          <a:bodyPr wrap="none" lIns="0" tIns="0" rIns="0" bIns="0"/>
          <a:lstStyle/>
          <a:p>
            <a:pPr>
              <a:lnSpc>
                <a:spcPct val="90000"/>
              </a:lnSpc>
            </a:pPr>
            <a:r>
              <a:rPr lang="en-US" sz="1600" b="1"/>
              <a:t>5</a:t>
            </a:r>
            <a:r>
              <a:rPr lang="en-US" sz="1600" b="1">
                <a:sym typeface="Symbol" pitchFamily="84" charset="2"/>
              </a:rPr>
              <a:t></a:t>
            </a:r>
            <a:endParaRPr lang="en-US" sz="1600" b="1"/>
          </a:p>
        </p:txBody>
      </p:sp>
      <p:sp>
        <p:nvSpPr>
          <p:cNvPr id="37903" name="Text Box 15"/>
          <p:cNvSpPr txBox="1">
            <a:spLocks noChangeArrowheads="1"/>
          </p:cNvSpPr>
          <p:nvPr/>
        </p:nvSpPr>
        <p:spPr bwMode="auto">
          <a:xfrm>
            <a:off x="5464175" y="3727450"/>
            <a:ext cx="214313" cy="220663"/>
          </a:xfrm>
          <a:prstGeom prst="rect">
            <a:avLst/>
          </a:prstGeom>
          <a:noFill/>
          <a:ln w="9525">
            <a:noFill/>
            <a:miter lim="800000"/>
            <a:headEnd/>
            <a:tailEnd/>
          </a:ln>
        </p:spPr>
        <p:txBody>
          <a:bodyPr wrap="none" lIns="0" tIns="0" rIns="0" bIns="0"/>
          <a:lstStyle/>
          <a:p>
            <a:pPr>
              <a:lnSpc>
                <a:spcPct val="90000"/>
              </a:lnSpc>
            </a:pPr>
            <a:r>
              <a:rPr lang="en-US" sz="1600" b="1"/>
              <a:t>5</a:t>
            </a:r>
            <a:r>
              <a:rPr lang="en-US" sz="1600" b="1">
                <a:sym typeface="Symbol" pitchFamily="84" charset="2"/>
              </a:rPr>
              <a:t></a:t>
            </a:r>
            <a:endParaRPr lang="en-US" sz="1600" b="1"/>
          </a:p>
        </p:txBody>
      </p:sp>
      <p:sp>
        <p:nvSpPr>
          <p:cNvPr id="37904" name="Text Box 16"/>
          <p:cNvSpPr txBox="1">
            <a:spLocks noChangeArrowheads="1"/>
          </p:cNvSpPr>
          <p:nvPr/>
        </p:nvSpPr>
        <p:spPr bwMode="auto">
          <a:xfrm>
            <a:off x="2897188" y="4718050"/>
            <a:ext cx="214312" cy="220663"/>
          </a:xfrm>
          <a:prstGeom prst="rect">
            <a:avLst/>
          </a:prstGeom>
          <a:noFill/>
          <a:ln w="9525">
            <a:noFill/>
            <a:miter lim="800000"/>
            <a:headEnd/>
            <a:tailEnd/>
          </a:ln>
        </p:spPr>
        <p:txBody>
          <a:bodyPr wrap="none" lIns="0" tIns="0" rIns="0" bIns="0"/>
          <a:lstStyle/>
          <a:p>
            <a:pPr>
              <a:lnSpc>
                <a:spcPct val="90000"/>
              </a:lnSpc>
            </a:pPr>
            <a:r>
              <a:rPr lang="en-US" sz="1600" b="1"/>
              <a:t>5</a:t>
            </a:r>
            <a:r>
              <a:rPr lang="en-US" sz="1600" b="1">
                <a:sym typeface="Symbol" pitchFamily="84" charset="2"/>
              </a:rPr>
              <a:t></a:t>
            </a:r>
            <a:endParaRPr lang="en-US" sz="1600" b="1"/>
          </a:p>
        </p:txBody>
      </p:sp>
      <p:sp>
        <p:nvSpPr>
          <p:cNvPr id="37905" name="Text Box 17"/>
          <p:cNvSpPr txBox="1">
            <a:spLocks noChangeArrowheads="1"/>
          </p:cNvSpPr>
          <p:nvPr/>
        </p:nvSpPr>
        <p:spPr bwMode="auto">
          <a:xfrm>
            <a:off x="5465763" y="4891088"/>
            <a:ext cx="214312" cy="220662"/>
          </a:xfrm>
          <a:prstGeom prst="rect">
            <a:avLst/>
          </a:prstGeom>
          <a:noFill/>
          <a:ln w="9525">
            <a:noFill/>
            <a:miter lim="800000"/>
            <a:headEnd/>
            <a:tailEnd/>
          </a:ln>
        </p:spPr>
        <p:txBody>
          <a:bodyPr wrap="none" lIns="0" tIns="0" rIns="0" bIns="0"/>
          <a:lstStyle/>
          <a:p>
            <a:pPr>
              <a:lnSpc>
                <a:spcPct val="90000"/>
              </a:lnSpc>
            </a:pPr>
            <a:r>
              <a:rPr lang="en-US" sz="1600" b="1"/>
              <a:t>5</a:t>
            </a:r>
            <a:r>
              <a:rPr lang="en-US" sz="1600" b="1">
                <a:sym typeface="Symbol" pitchFamily="84" charset="2"/>
              </a:rPr>
              <a:t></a:t>
            </a:r>
            <a:endParaRPr lang="en-US" sz="1600" b="1"/>
          </a:p>
        </p:txBody>
      </p:sp>
      <p:sp>
        <p:nvSpPr>
          <p:cNvPr id="37906" name="Text Box 18"/>
          <p:cNvSpPr txBox="1">
            <a:spLocks noChangeArrowheads="1"/>
          </p:cNvSpPr>
          <p:nvPr/>
        </p:nvSpPr>
        <p:spPr bwMode="auto">
          <a:xfrm>
            <a:off x="5595938" y="2376488"/>
            <a:ext cx="214312" cy="220662"/>
          </a:xfrm>
          <a:prstGeom prst="rect">
            <a:avLst/>
          </a:prstGeom>
          <a:noFill/>
          <a:ln w="9525">
            <a:noFill/>
            <a:miter lim="800000"/>
            <a:headEnd/>
            <a:tailEnd/>
          </a:ln>
        </p:spPr>
        <p:txBody>
          <a:bodyPr wrap="none" lIns="0" tIns="0" rIns="0" bIns="0"/>
          <a:lstStyle/>
          <a:p>
            <a:pPr>
              <a:lnSpc>
                <a:spcPct val="90000"/>
              </a:lnSpc>
            </a:pPr>
            <a:r>
              <a:rPr lang="en-US" sz="1600" b="1"/>
              <a:t>3</a:t>
            </a:r>
            <a:r>
              <a:rPr lang="en-US" sz="1600" b="1">
                <a:sym typeface="Symbol" pitchFamily="84" charset="2"/>
              </a:rPr>
              <a:t></a:t>
            </a:r>
            <a:endParaRPr lang="en-US" sz="1600" b="1"/>
          </a:p>
        </p:txBody>
      </p:sp>
      <p:sp>
        <p:nvSpPr>
          <p:cNvPr id="37907" name="Text Box 19"/>
          <p:cNvSpPr txBox="1">
            <a:spLocks noChangeArrowheads="1"/>
          </p:cNvSpPr>
          <p:nvPr/>
        </p:nvSpPr>
        <p:spPr bwMode="auto">
          <a:xfrm>
            <a:off x="3797300" y="2524125"/>
            <a:ext cx="214313" cy="220663"/>
          </a:xfrm>
          <a:prstGeom prst="rect">
            <a:avLst/>
          </a:prstGeom>
          <a:noFill/>
          <a:ln w="9525">
            <a:noFill/>
            <a:miter lim="800000"/>
            <a:headEnd/>
            <a:tailEnd/>
          </a:ln>
        </p:spPr>
        <p:txBody>
          <a:bodyPr wrap="none" lIns="0" tIns="0" rIns="0" bIns="0"/>
          <a:lstStyle/>
          <a:p>
            <a:pPr>
              <a:lnSpc>
                <a:spcPct val="90000"/>
              </a:lnSpc>
            </a:pPr>
            <a:r>
              <a:rPr lang="en-US" sz="1600" b="1"/>
              <a:t>3</a:t>
            </a:r>
            <a:r>
              <a:rPr lang="en-US" sz="1600" b="1">
                <a:sym typeface="Symbol" pitchFamily="84" charset="2"/>
              </a:rPr>
              <a:t></a:t>
            </a:r>
            <a:endParaRPr lang="en-US" sz="1600" b="1"/>
          </a:p>
        </p:txBody>
      </p:sp>
      <p:sp>
        <p:nvSpPr>
          <p:cNvPr id="37908" name="Text Box 20"/>
          <p:cNvSpPr txBox="1">
            <a:spLocks noChangeArrowheads="1"/>
          </p:cNvSpPr>
          <p:nvPr/>
        </p:nvSpPr>
        <p:spPr bwMode="auto">
          <a:xfrm>
            <a:off x="2863850" y="3748088"/>
            <a:ext cx="214313" cy="220662"/>
          </a:xfrm>
          <a:prstGeom prst="rect">
            <a:avLst/>
          </a:prstGeom>
          <a:noFill/>
          <a:ln w="9525">
            <a:noFill/>
            <a:miter lim="800000"/>
            <a:headEnd/>
            <a:tailEnd/>
          </a:ln>
        </p:spPr>
        <p:txBody>
          <a:bodyPr wrap="none" lIns="0" tIns="0" rIns="0" bIns="0"/>
          <a:lstStyle/>
          <a:p>
            <a:pPr>
              <a:lnSpc>
                <a:spcPct val="90000"/>
              </a:lnSpc>
            </a:pPr>
            <a:r>
              <a:rPr lang="en-US" sz="1600" b="1"/>
              <a:t>3</a:t>
            </a:r>
            <a:r>
              <a:rPr lang="en-US" sz="1600" b="1">
                <a:sym typeface="Symbol" pitchFamily="84" charset="2"/>
              </a:rPr>
              <a:t></a:t>
            </a:r>
            <a:endParaRPr lang="en-US" sz="1600" b="1"/>
          </a:p>
        </p:txBody>
      </p:sp>
      <p:sp>
        <p:nvSpPr>
          <p:cNvPr id="37909" name="Text Box 21"/>
          <p:cNvSpPr txBox="1">
            <a:spLocks noChangeArrowheads="1"/>
          </p:cNvSpPr>
          <p:nvPr/>
        </p:nvSpPr>
        <p:spPr bwMode="auto">
          <a:xfrm>
            <a:off x="5629275" y="3522663"/>
            <a:ext cx="214313" cy="220662"/>
          </a:xfrm>
          <a:prstGeom prst="rect">
            <a:avLst/>
          </a:prstGeom>
          <a:noFill/>
          <a:ln w="9525">
            <a:noFill/>
            <a:miter lim="800000"/>
            <a:headEnd/>
            <a:tailEnd/>
          </a:ln>
        </p:spPr>
        <p:txBody>
          <a:bodyPr wrap="none" lIns="0" tIns="0" rIns="0" bIns="0"/>
          <a:lstStyle/>
          <a:p>
            <a:pPr>
              <a:lnSpc>
                <a:spcPct val="90000"/>
              </a:lnSpc>
            </a:pPr>
            <a:r>
              <a:rPr lang="en-US" sz="1600" b="1"/>
              <a:t>3</a:t>
            </a:r>
            <a:r>
              <a:rPr lang="en-US" sz="1600" b="1">
                <a:sym typeface="Symbol" pitchFamily="84" charset="2"/>
              </a:rPr>
              <a:t></a:t>
            </a:r>
            <a:endParaRPr lang="en-US" sz="1600" b="1"/>
          </a:p>
        </p:txBody>
      </p:sp>
      <p:sp>
        <p:nvSpPr>
          <p:cNvPr id="37910" name="Text Box 22"/>
          <p:cNvSpPr txBox="1">
            <a:spLocks noChangeArrowheads="1"/>
          </p:cNvSpPr>
          <p:nvPr/>
        </p:nvSpPr>
        <p:spPr bwMode="auto">
          <a:xfrm>
            <a:off x="4294188" y="4725988"/>
            <a:ext cx="214312" cy="220662"/>
          </a:xfrm>
          <a:prstGeom prst="rect">
            <a:avLst/>
          </a:prstGeom>
          <a:noFill/>
          <a:ln w="9525">
            <a:noFill/>
            <a:miter lim="800000"/>
            <a:headEnd/>
            <a:tailEnd/>
          </a:ln>
        </p:spPr>
        <p:txBody>
          <a:bodyPr wrap="none" lIns="0" tIns="0" rIns="0" bIns="0"/>
          <a:lstStyle/>
          <a:p>
            <a:pPr>
              <a:lnSpc>
                <a:spcPct val="90000"/>
              </a:lnSpc>
            </a:pPr>
            <a:r>
              <a:rPr lang="en-US" sz="1600" b="1"/>
              <a:t>3</a:t>
            </a:r>
            <a:r>
              <a:rPr lang="en-US" sz="1600" b="1">
                <a:sym typeface="Symbol" pitchFamily="84" charset="2"/>
              </a:rPr>
              <a:t></a:t>
            </a:r>
            <a:endParaRPr lang="en-US" sz="1600" b="1"/>
          </a:p>
        </p:txBody>
      </p:sp>
      <p:sp>
        <p:nvSpPr>
          <p:cNvPr id="37911" name="Text Box 23"/>
          <p:cNvSpPr txBox="1">
            <a:spLocks noChangeArrowheads="1"/>
          </p:cNvSpPr>
          <p:nvPr/>
        </p:nvSpPr>
        <p:spPr bwMode="auto">
          <a:xfrm>
            <a:off x="2903538" y="4884738"/>
            <a:ext cx="214312" cy="220662"/>
          </a:xfrm>
          <a:prstGeom prst="rect">
            <a:avLst/>
          </a:prstGeom>
          <a:noFill/>
          <a:ln w="9525">
            <a:noFill/>
            <a:miter lim="800000"/>
            <a:headEnd/>
            <a:tailEnd/>
          </a:ln>
        </p:spPr>
        <p:txBody>
          <a:bodyPr wrap="none" lIns="0" tIns="0" rIns="0" bIns="0"/>
          <a:lstStyle/>
          <a:p>
            <a:pPr>
              <a:lnSpc>
                <a:spcPct val="90000"/>
              </a:lnSpc>
            </a:pPr>
            <a:r>
              <a:rPr lang="en-US" sz="1600" b="1"/>
              <a:t>3</a:t>
            </a:r>
            <a:r>
              <a:rPr lang="en-US" sz="1600" b="1">
                <a:sym typeface="Symbol" pitchFamily="84" charset="2"/>
              </a:rPr>
              <a:t></a:t>
            </a:r>
            <a:endParaRPr lang="en-US" sz="1600" b="1"/>
          </a:p>
        </p:txBody>
      </p:sp>
      <p:sp>
        <p:nvSpPr>
          <p:cNvPr id="37912" name="Text Box 24"/>
          <p:cNvSpPr txBox="1">
            <a:spLocks noChangeArrowheads="1"/>
          </p:cNvSpPr>
          <p:nvPr/>
        </p:nvSpPr>
        <p:spPr bwMode="auto">
          <a:xfrm>
            <a:off x="4703763" y="2411413"/>
            <a:ext cx="876300" cy="180975"/>
          </a:xfrm>
          <a:prstGeom prst="rect">
            <a:avLst/>
          </a:prstGeom>
          <a:noFill/>
          <a:ln w="9525">
            <a:noFill/>
            <a:miter lim="800000"/>
            <a:headEnd/>
            <a:tailEnd/>
          </a:ln>
        </p:spPr>
        <p:txBody>
          <a:bodyPr wrap="none" lIns="0" tIns="0" rIns="0" bIns="0"/>
          <a:lstStyle/>
          <a:p>
            <a:pPr>
              <a:lnSpc>
                <a:spcPct val="90000"/>
              </a:lnSpc>
            </a:pPr>
            <a:r>
              <a:rPr lang="en-US" sz="1100" b="1"/>
              <a:t>A A A A A A</a:t>
            </a:r>
          </a:p>
        </p:txBody>
      </p:sp>
      <p:sp>
        <p:nvSpPr>
          <p:cNvPr id="37913" name="Text Box 25"/>
          <p:cNvSpPr txBox="1">
            <a:spLocks noChangeArrowheads="1"/>
          </p:cNvSpPr>
          <p:nvPr/>
        </p:nvSpPr>
        <p:spPr bwMode="auto">
          <a:xfrm>
            <a:off x="4710113" y="3570288"/>
            <a:ext cx="400050" cy="166687"/>
          </a:xfrm>
          <a:prstGeom prst="rect">
            <a:avLst/>
          </a:prstGeom>
          <a:noFill/>
          <a:ln w="9525">
            <a:noFill/>
            <a:miter lim="800000"/>
            <a:headEnd/>
            <a:tailEnd/>
          </a:ln>
        </p:spPr>
        <p:txBody>
          <a:bodyPr wrap="none" lIns="0" tIns="0" rIns="0" bIns="0"/>
          <a:lstStyle/>
          <a:p>
            <a:pPr>
              <a:lnSpc>
                <a:spcPct val="90000"/>
              </a:lnSpc>
            </a:pPr>
            <a:r>
              <a:rPr lang="en-US" sz="1100" b="1"/>
              <a:t>A A A</a:t>
            </a:r>
          </a:p>
        </p:txBody>
      </p:sp>
      <p:sp>
        <p:nvSpPr>
          <p:cNvPr id="37914" name="Text Box 26"/>
          <p:cNvSpPr txBox="1">
            <a:spLocks noChangeArrowheads="1"/>
          </p:cNvSpPr>
          <p:nvPr/>
        </p:nvSpPr>
        <p:spPr bwMode="auto">
          <a:xfrm>
            <a:off x="5180013" y="3576638"/>
            <a:ext cx="400050" cy="166687"/>
          </a:xfrm>
          <a:prstGeom prst="rect">
            <a:avLst/>
          </a:prstGeom>
          <a:noFill/>
          <a:ln w="9525">
            <a:noFill/>
            <a:miter lim="800000"/>
            <a:headEnd/>
            <a:tailEnd/>
          </a:ln>
        </p:spPr>
        <p:txBody>
          <a:bodyPr wrap="none" lIns="0" tIns="0" rIns="0" bIns="0"/>
          <a:lstStyle/>
          <a:p>
            <a:pPr>
              <a:lnSpc>
                <a:spcPct val="90000"/>
              </a:lnSpc>
            </a:pPr>
            <a:r>
              <a:rPr lang="en-US" sz="1100" b="1"/>
              <a:t>A A A</a:t>
            </a:r>
          </a:p>
        </p:txBody>
      </p:sp>
      <p:sp>
        <p:nvSpPr>
          <p:cNvPr id="37915" name="Text Box 27"/>
          <p:cNvSpPr txBox="1">
            <a:spLocks noChangeArrowheads="1"/>
          </p:cNvSpPr>
          <p:nvPr/>
        </p:nvSpPr>
        <p:spPr bwMode="auto">
          <a:xfrm>
            <a:off x="4740275" y="2584450"/>
            <a:ext cx="638175" cy="166688"/>
          </a:xfrm>
          <a:prstGeom prst="rect">
            <a:avLst/>
          </a:prstGeom>
          <a:noFill/>
          <a:ln w="9525">
            <a:noFill/>
            <a:miter lim="800000"/>
            <a:headEnd/>
            <a:tailEnd/>
          </a:ln>
        </p:spPr>
        <p:txBody>
          <a:bodyPr wrap="none" lIns="0" tIns="0" rIns="0" bIns="0"/>
          <a:lstStyle/>
          <a:p>
            <a:pPr>
              <a:lnSpc>
                <a:spcPct val="90000"/>
              </a:lnSpc>
            </a:pPr>
            <a:r>
              <a:rPr lang="en-US" sz="1100" b="1"/>
              <a:t>T T T T T</a:t>
            </a:r>
          </a:p>
        </p:txBody>
      </p:sp>
      <p:sp>
        <p:nvSpPr>
          <p:cNvPr id="37916" name="Text Box 28"/>
          <p:cNvSpPr txBox="1">
            <a:spLocks noChangeArrowheads="1"/>
          </p:cNvSpPr>
          <p:nvPr/>
        </p:nvSpPr>
        <p:spPr bwMode="auto">
          <a:xfrm>
            <a:off x="4732338" y="3768725"/>
            <a:ext cx="638175" cy="166688"/>
          </a:xfrm>
          <a:prstGeom prst="rect">
            <a:avLst/>
          </a:prstGeom>
          <a:noFill/>
          <a:ln w="9525">
            <a:noFill/>
            <a:miter lim="800000"/>
            <a:headEnd/>
            <a:tailEnd/>
          </a:ln>
        </p:spPr>
        <p:txBody>
          <a:bodyPr wrap="none" lIns="0" tIns="0" rIns="0" bIns="0"/>
          <a:lstStyle/>
          <a:p>
            <a:pPr>
              <a:lnSpc>
                <a:spcPct val="90000"/>
              </a:lnSpc>
            </a:pPr>
            <a:r>
              <a:rPr lang="en-US" sz="1100" b="1"/>
              <a:t>T T T T T</a:t>
            </a:r>
          </a:p>
        </p:txBody>
      </p:sp>
      <p:sp>
        <p:nvSpPr>
          <p:cNvPr id="37917" name="Line 29"/>
          <p:cNvSpPr>
            <a:spLocks noChangeShapeType="1"/>
          </p:cNvSpPr>
          <p:nvPr/>
        </p:nvSpPr>
        <p:spPr bwMode="auto">
          <a:xfrm flipH="1">
            <a:off x="4921250" y="423863"/>
            <a:ext cx="501650" cy="250825"/>
          </a:xfrm>
          <a:prstGeom prst="line">
            <a:avLst/>
          </a:prstGeom>
          <a:noFill/>
          <a:ln w="12700">
            <a:solidFill>
              <a:schemeClr val="tx1"/>
            </a:solidFill>
            <a:round/>
            <a:headEnd/>
            <a:tailEnd/>
          </a:ln>
        </p:spPr>
        <p:txBody>
          <a:bodyPr wrap="none" anchor="ctr"/>
          <a:lstStyle/>
          <a:p>
            <a:endParaRPr lang="en-US"/>
          </a:p>
        </p:txBody>
      </p:sp>
      <p:sp>
        <p:nvSpPr>
          <p:cNvPr id="37918" name="Line 30"/>
          <p:cNvSpPr>
            <a:spLocks noChangeShapeType="1"/>
          </p:cNvSpPr>
          <p:nvPr/>
        </p:nvSpPr>
        <p:spPr bwMode="auto">
          <a:xfrm flipH="1">
            <a:off x="4802188" y="979488"/>
            <a:ext cx="422275" cy="290512"/>
          </a:xfrm>
          <a:prstGeom prst="line">
            <a:avLst/>
          </a:prstGeom>
          <a:noFill/>
          <a:ln w="12700">
            <a:solidFill>
              <a:schemeClr val="tx1"/>
            </a:solidFill>
            <a:round/>
            <a:headEnd/>
            <a:tailEnd/>
          </a:ln>
        </p:spPr>
        <p:txBody>
          <a:bodyPr wrap="none" anchor="ctr"/>
          <a:lstStyle/>
          <a:p>
            <a:endParaRPr lang="en-US"/>
          </a:p>
        </p:txBody>
      </p:sp>
      <p:sp>
        <p:nvSpPr>
          <p:cNvPr id="37919" name="Line 31"/>
          <p:cNvSpPr>
            <a:spLocks noChangeShapeType="1"/>
          </p:cNvSpPr>
          <p:nvPr/>
        </p:nvSpPr>
        <p:spPr bwMode="auto">
          <a:xfrm flipH="1">
            <a:off x="4973638" y="979488"/>
            <a:ext cx="250825" cy="382587"/>
          </a:xfrm>
          <a:prstGeom prst="line">
            <a:avLst/>
          </a:prstGeom>
          <a:noFill/>
          <a:ln w="12700">
            <a:solidFill>
              <a:schemeClr val="tx1"/>
            </a:solidFill>
            <a:round/>
            <a:headEnd/>
            <a:tailEnd/>
          </a:ln>
        </p:spPr>
        <p:txBody>
          <a:bodyPr wrap="none" anchor="ctr"/>
          <a:lstStyle/>
          <a:p>
            <a:endParaRPr lang="en-US"/>
          </a:p>
        </p:txBody>
      </p:sp>
      <p:sp>
        <p:nvSpPr>
          <p:cNvPr id="37920" name="Line 32"/>
          <p:cNvSpPr>
            <a:spLocks noChangeShapeType="1"/>
          </p:cNvSpPr>
          <p:nvPr/>
        </p:nvSpPr>
        <p:spPr bwMode="auto">
          <a:xfrm>
            <a:off x="3902075" y="2274888"/>
            <a:ext cx="0" cy="106362"/>
          </a:xfrm>
          <a:prstGeom prst="line">
            <a:avLst/>
          </a:prstGeom>
          <a:noFill/>
          <a:ln w="12700">
            <a:solidFill>
              <a:schemeClr val="tx1"/>
            </a:solidFill>
            <a:round/>
            <a:headEnd/>
            <a:tailEnd/>
          </a:ln>
        </p:spPr>
        <p:txBody>
          <a:bodyPr wrap="none" anchor="ctr"/>
          <a:lstStyle/>
          <a:p>
            <a:endParaRPr lang="en-US"/>
          </a:p>
        </p:txBody>
      </p:sp>
      <p:sp>
        <p:nvSpPr>
          <p:cNvPr id="37921" name="Line 33"/>
          <p:cNvSpPr>
            <a:spLocks noChangeShapeType="1"/>
          </p:cNvSpPr>
          <p:nvPr/>
        </p:nvSpPr>
        <p:spPr bwMode="auto">
          <a:xfrm>
            <a:off x="5410200" y="2289175"/>
            <a:ext cx="0" cy="158750"/>
          </a:xfrm>
          <a:prstGeom prst="line">
            <a:avLst/>
          </a:prstGeom>
          <a:noFill/>
          <a:ln w="12700">
            <a:solidFill>
              <a:schemeClr val="tx1"/>
            </a:solidFill>
            <a:round/>
            <a:headEnd/>
            <a:tailEnd/>
          </a:ln>
        </p:spPr>
        <p:txBody>
          <a:bodyPr wrap="none" anchor="ctr"/>
          <a:lstStyle/>
          <a:p>
            <a:endParaRPr lang="en-US"/>
          </a:p>
        </p:txBody>
      </p:sp>
      <p:sp>
        <p:nvSpPr>
          <p:cNvPr id="37922" name="Line 34"/>
          <p:cNvSpPr>
            <a:spLocks noChangeShapeType="1"/>
          </p:cNvSpPr>
          <p:nvPr/>
        </p:nvSpPr>
        <p:spPr bwMode="auto">
          <a:xfrm>
            <a:off x="4576763" y="2711450"/>
            <a:ext cx="0" cy="93663"/>
          </a:xfrm>
          <a:prstGeom prst="line">
            <a:avLst/>
          </a:prstGeom>
          <a:noFill/>
          <a:ln w="12700">
            <a:solidFill>
              <a:schemeClr val="tx1"/>
            </a:solidFill>
            <a:round/>
            <a:headEnd/>
            <a:tailEnd/>
          </a:ln>
        </p:spPr>
        <p:txBody>
          <a:bodyPr wrap="none" anchor="ctr"/>
          <a:lstStyle/>
          <a:p>
            <a:endParaRPr lang="en-US"/>
          </a:p>
        </p:txBody>
      </p:sp>
      <p:sp>
        <p:nvSpPr>
          <p:cNvPr id="37923" name="Line 35"/>
          <p:cNvSpPr>
            <a:spLocks noChangeShapeType="1"/>
          </p:cNvSpPr>
          <p:nvPr/>
        </p:nvSpPr>
        <p:spPr bwMode="auto">
          <a:xfrm>
            <a:off x="5238750" y="2686050"/>
            <a:ext cx="0" cy="144463"/>
          </a:xfrm>
          <a:prstGeom prst="line">
            <a:avLst/>
          </a:prstGeom>
          <a:noFill/>
          <a:ln w="12700">
            <a:solidFill>
              <a:schemeClr val="tx1"/>
            </a:solidFill>
            <a:round/>
            <a:headEnd/>
            <a:tailEnd/>
          </a:ln>
        </p:spPr>
        <p:txBody>
          <a:bodyPr wrap="none" anchor="ctr"/>
          <a:lstStyle/>
          <a:p>
            <a:endParaRPr lang="en-US"/>
          </a:p>
        </p:txBody>
      </p:sp>
      <p:sp>
        <p:nvSpPr>
          <p:cNvPr id="37924" name="Line 36"/>
          <p:cNvSpPr>
            <a:spLocks noChangeShapeType="1"/>
          </p:cNvSpPr>
          <p:nvPr/>
        </p:nvSpPr>
        <p:spPr bwMode="auto">
          <a:xfrm flipV="1">
            <a:off x="3400425" y="5092700"/>
            <a:ext cx="541338" cy="146050"/>
          </a:xfrm>
          <a:prstGeom prst="line">
            <a:avLst/>
          </a:prstGeom>
          <a:noFill/>
          <a:ln w="12700">
            <a:solidFill>
              <a:schemeClr val="tx1"/>
            </a:solidFill>
            <a:round/>
            <a:headEnd/>
            <a:tailEnd/>
          </a:ln>
        </p:spPr>
        <p:txBody>
          <a:bodyPr wrap="none" anchor="ctr"/>
          <a:lstStyle/>
          <a:p>
            <a:endParaRPr lang="en-US"/>
          </a:p>
        </p:txBody>
      </p:sp>
      <p:sp>
        <p:nvSpPr>
          <p:cNvPr id="37925" name="AutoShape 37"/>
          <p:cNvSpPr>
            <a:spLocks/>
          </p:cNvSpPr>
          <p:nvPr/>
        </p:nvSpPr>
        <p:spPr bwMode="auto">
          <a:xfrm>
            <a:off x="3783013" y="1084263"/>
            <a:ext cx="179387" cy="344487"/>
          </a:xfrm>
          <a:prstGeom prst="leftBrace">
            <a:avLst>
              <a:gd name="adj1" fmla="val 16003"/>
              <a:gd name="adj2" fmla="val 50000"/>
            </a:avLst>
          </a:prstGeom>
          <a:noFill/>
          <a:ln w="12700">
            <a:solidFill>
              <a:schemeClr val="tx1"/>
            </a:solidFill>
            <a:round/>
            <a:headEnd/>
            <a:tailEnd/>
          </a:ln>
        </p:spPr>
        <p:txBody>
          <a:bodyPr wrap="none" anchor="ctr"/>
          <a:lstStyle/>
          <a:p>
            <a:endParaRPr lang="en-US">
              <a:latin typeface="Times" pitchFamily="8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20.6-5</a:t>
            </a:r>
          </a:p>
        </p:txBody>
      </p:sp>
      <p:pic>
        <p:nvPicPr>
          <p:cNvPr id="38915" name="Picture 43" descr="20_06MakingcDNA_5-U"/>
          <p:cNvPicPr>
            <a:picLocks noChangeAspect="1" noChangeArrowheads="1"/>
          </p:cNvPicPr>
          <p:nvPr/>
        </p:nvPicPr>
        <p:blipFill>
          <a:blip r:embed="rId3"/>
          <a:srcRect/>
          <a:stretch>
            <a:fillRect/>
          </a:stretch>
        </p:blipFill>
        <p:spPr bwMode="auto">
          <a:xfrm>
            <a:off x="2819400" y="136525"/>
            <a:ext cx="3505200" cy="6584950"/>
          </a:xfrm>
          <a:prstGeom prst="rect">
            <a:avLst/>
          </a:prstGeom>
          <a:noFill/>
          <a:ln w="9525">
            <a:noFill/>
            <a:miter lim="800000"/>
            <a:headEnd/>
            <a:tailEnd/>
          </a:ln>
        </p:spPr>
      </p:pic>
      <p:sp>
        <p:nvSpPr>
          <p:cNvPr id="38916" name="Text Box 3"/>
          <p:cNvSpPr txBox="1">
            <a:spLocks noChangeArrowheads="1"/>
          </p:cNvSpPr>
          <p:nvPr/>
        </p:nvSpPr>
        <p:spPr bwMode="auto">
          <a:xfrm>
            <a:off x="5457825" y="317500"/>
            <a:ext cx="863600" cy="444500"/>
          </a:xfrm>
          <a:prstGeom prst="rect">
            <a:avLst/>
          </a:prstGeom>
          <a:noFill/>
          <a:ln w="9525">
            <a:noFill/>
            <a:miter lim="800000"/>
            <a:headEnd/>
            <a:tailEnd/>
          </a:ln>
        </p:spPr>
        <p:txBody>
          <a:bodyPr wrap="none" lIns="0" tIns="0" rIns="0" bIns="0"/>
          <a:lstStyle/>
          <a:p>
            <a:pPr>
              <a:lnSpc>
                <a:spcPct val="90000"/>
              </a:lnSpc>
            </a:pPr>
            <a:r>
              <a:rPr lang="en-US" sz="1600" b="1"/>
              <a:t>DNA in</a:t>
            </a:r>
            <a:br>
              <a:rPr lang="en-US" sz="1600" b="1"/>
            </a:br>
            <a:r>
              <a:rPr lang="en-US" sz="1600" b="1"/>
              <a:t>nucleus</a:t>
            </a:r>
          </a:p>
        </p:txBody>
      </p:sp>
      <p:sp>
        <p:nvSpPr>
          <p:cNvPr id="38917" name="Text Box 5"/>
          <p:cNvSpPr txBox="1">
            <a:spLocks noChangeArrowheads="1"/>
          </p:cNvSpPr>
          <p:nvPr/>
        </p:nvSpPr>
        <p:spPr bwMode="auto">
          <a:xfrm>
            <a:off x="5278438" y="868363"/>
            <a:ext cx="1036637" cy="458787"/>
          </a:xfrm>
          <a:prstGeom prst="rect">
            <a:avLst/>
          </a:prstGeom>
          <a:noFill/>
          <a:ln w="9525">
            <a:noFill/>
            <a:miter lim="800000"/>
            <a:headEnd/>
            <a:tailEnd/>
          </a:ln>
        </p:spPr>
        <p:txBody>
          <a:bodyPr wrap="none" lIns="0" tIns="0" rIns="0" bIns="0"/>
          <a:lstStyle/>
          <a:p>
            <a:pPr>
              <a:lnSpc>
                <a:spcPct val="90000"/>
              </a:lnSpc>
            </a:pPr>
            <a:r>
              <a:rPr lang="en-US" sz="1600" b="1"/>
              <a:t>mRNAs in</a:t>
            </a:r>
            <a:br>
              <a:rPr lang="en-US" sz="1600" b="1"/>
            </a:br>
            <a:r>
              <a:rPr lang="en-US" sz="1600" b="1"/>
              <a:t>cytoplasm</a:t>
            </a:r>
          </a:p>
        </p:txBody>
      </p:sp>
      <p:sp>
        <p:nvSpPr>
          <p:cNvPr id="38918" name="Text Box 6"/>
          <p:cNvSpPr txBox="1">
            <a:spLocks noChangeArrowheads="1"/>
          </p:cNvSpPr>
          <p:nvPr/>
        </p:nvSpPr>
        <p:spPr bwMode="auto">
          <a:xfrm>
            <a:off x="3124200" y="2190750"/>
            <a:ext cx="650875" cy="233363"/>
          </a:xfrm>
          <a:prstGeom prst="rect">
            <a:avLst/>
          </a:prstGeom>
          <a:noFill/>
          <a:ln w="9525">
            <a:noFill/>
            <a:miter lim="800000"/>
            <a:headEnd/>
            <a:tailEnd/>
          </a:ln>
        </p:spPr>
        <p:txBody>
          <a:bodyPr wrap="none" lIns="0" tIns="0" rIns="0" bIns="0"/>
          <a:lstStyle/>
          <a:p>
            <a:pPr>
              <a:lnSpc>
                <a:spcPct val="90000"/>
              </a:lnSpc>
            </a:pPr>
            <a:r>
              <a:rPr lang="en-US" sz="1600" b="1"/>
              <a:t>mRNA</a:t>
            </a:r>
          </a:p>
        </p:txBody>
      </p:sp>
      <p:sp>
        <p:nvSpPr>
          <p:cNvPr id="38919" name="Text Box 7"/>
          <p:cNvSpPr txBox="1">
            <a:spLocks noChangeArrowheads="1"/>
          </p:cNvSpPr>
          <p:nvPr/>
        </p:nvSpPr>
        <p:spPr bwMode="auto">
          <a:xfrm>
            <a:off x="3832225" y="1854200"/>
            <a:ext cx="1300163" cy="484188"/>
          </a:xfrm>
          <a:prstGeom prst="rect">
            <a:avLst/>
          </a:prstGeom>
          <a:noFill/>
          <a:ln w="9525">
            <a:noFill/>
            <a:miter lim="800000"/>
            <a:headEnd/>
            <a:tailEnd/>
          </a:ln>
        </p:spPr>
        <p:txBody>
          <a:bodyPr wrap="none" lIns="0" tIns="0" rIns="0" bIns="0"/>
          <a:lstStyle/>
          <a:p>
            <a:pPr>
              <a:lnSpc>
                <a:spcPct val="90000"/>
              </a:lnSpc>
            </a:pPr>
            <a:r>
              <a:rPr lang="en-US" sz="1600" b="1"/>
              <a:t>Reverse</a:t>
            </a:r>
            <a:br>
              <a:rPr lang="en-US" sz="1600" b="1"/>
            </a:br>
            <a:r>
              <a:rPr lang="en-US" sz="1600" b="1"/>
              <a:t>transcriptase</a:t>
            </a:r>
          </a:p>
        </p:txBody>
      </p:sp>
      <p:sp>
        <p:nvSpPr>
          <p:cNvPr id="38920" name="Text Box 8"/>
          <p:cNvSpPr txBox="1">
            <a:spLocks noChangeArrowheads="1"/>
          </p:cNvSpPr>
          <p:nvPr/>
        </p:nvSpPr>
        <p:spPr bwMode="auto">
          <a:xfrm>
            <a:off x="5260975" y="2078038"/>
            <a:ext cx="1035050" cy="233362"/>
          </a:xfrm>
          <a:prstGeom prst="rect">
            <a:avLst/>
          </a:prstGeom>
          <a:noFill/>
          <a:ln w="9525">
            <a:noFill/>
            <a:miter lim="800000"/>
            <a:headEnd/>
            <a:tailEnd/>
          </a:ln>
        </p:spPr>
        <p:txBody>
          <a:bodyPr wrap="none" lIns="0" tIns="0" rIns="0" bIns="0"/>
          <a:lstStyle/>
          <a:p>
            <a:pPr>
              <a:lnSpc>
                <a:spcPct val="90000"/>
              </a:lnSpc>
            </a:pPr>
            <a:r>
              <a:rPr lang="en-US" sz="1600" b="1"/>
              <a:t>Poly-A tail</a:t>
            </a:r>
          </a:p>
        </p:txBody>
      </p:sp>
      <p:sp>
        <p:nvSpPr>
          <p:cNvPr id="38921" name="Text Box 9"/>
          <p:cNvSpPr txBox="1">
            <a:spLocks noChangeArrowheads="1"/>
          </p:cNvSpPr>
          <p:nvPr/>
        </p:nvSpPr>
        <p:spPr bwMode="auto">
          <a:xfrm>
            <a:off x="4268788" y="2806700"/>
            <a:ext cx="650875" cy="419100"/>
          </a:xfrm>
          <a:prstGeom prst="rect">
            <a:avLst/>
          </a:prstGeom>
          <a:noFill/>
          <a:ln w="9525">
            <a:noFill/>
            <a:miter lim="800000"/>
            <a:headEnd/>
            <a:tailEnd/>
          </a:ln>
        </p:spPr>
        <p:txBody>
          <a:bodyPr wrap="none" lIns="0" tIns="0" rIns="0" bIns="0"/>
          <a:lstStyle/>
          <a:p>
            <a:pPr>
              <a:lnSpc>
                <a:spcPct val="90000"/>
              </a:lnSpc>
            </a:pPr>
            <a:r>
              <a:rPr lang="en-US" sz="1600" b="1"/>
              <a:t>DNA</a:t>
            </a:r>
            <a:br>
              <a:rPr lang="en-US" sz="1600" b="1"/>
            </a:br>
            <a:r>
              <a:rPr lang="en-US" sz="1600" b="1"/>
              <a:t>strand</a:t>
            </a:r>
          </a:p>
        </p:txBody>
      </p:sp>
      <p:sp>
        <p:nvSpPr>
          <p:cNvPr id="38922" name="Text Box 10"/>
          <p:cNvSpPr txBox="1">
            <a:spLocks noChangeArrowheads="1"/>
          </p:cNvSpPr>
          <p:nvPr/>
        </p:nvSpPr>
        <p:spPr bwMode="auto">
          <a:xfrm>
            <a:off x="4929188" y="2806700"/>
            <a:ext cx="650875" cy="233363"/>
          </a:xfrm>
          <a:prstGeom prst="rect">
            <a:avLst/>
          </a:prstGeom>
          <a:noFill/>
          <a:ln w="9525">
            <a:noFill/>
            <a:miter lim="800000"/>
            <a:headEnd/>
            <a:tailEnd/>
          </a:ln>
        </p:spPr>
        <p:txBody>
          <a:bodyPr wrap="none" lIns="0" tIns="0" rIns="0" bIns="0"/>
          <a:lstStyle/>
          <a:p>
            <a:pPr>
              <a:lnSpc>
                <a:spcPct val="90000"/>
              </a:lnSpc>
            </a:pPr>
            <a:r>
              <a:rPr lang="en-US" sz="1600" b="1"/>
              <a:t>Primer</a:t>
            </a:r>
          </a:p>
        </p:txBody>
      </p:sp>
      <p:sp>
        <p:nvSpPr>
          <p:cNvPr id="38923" name="Text Box 11"/>
          <p:cNvSpPr txBox="1">
            <a:spLocks noChangeArrowheads="1"/>
          </p:cNvSpPr>
          <p:nvPr/>
        </p:nvSpPr>
        <p:spPr bwMode="auto">
          <a:xfrm>
            <a:off x="2946400" y="5160963"/>
            <a:ext cx="1166813" cy="498475"/>
          </a:xfrm>
          <a:prstGeom prst="rect">
            <a:avLst/>
          </a:prstGeom>
          <a:noFill/>
          <a:ln w="9525">
            <a:noFill/>
            <a:miter lim="800000"/>
            <a:headEnd/>
            <a:tailEnd/>
          </a:ln>
        </p:spPr>
        <p:txBody>
          <a:bodyPr wrap="none" lIns="0" tIns="0" rIns="0" bIns="0"/>
          <a:lstStyle/>
          <a:p>
            <a:pPr>
              <a:lnSpc>
                <a:spcPct val="90000"/>
              </a:lnSpc>
            </a:pPr>
            <a:r>
              <a:rPr lang="en-US" sz="1600" b="1"/>
              <a:t>DNA </a:t>
            </a:r>
            <a:br>
              <a:rPr lang="en-US" sz="1600" b="1"/>
            </a:br>
            <a:r>
              <a:rPr lang="en-US" sz="1600" b="1"/>
              <a:t>polymerase</a:t>
            </a:r>
          </a:p>
        </p:txBody>
      </p:sp>
      <p:sp>
        <p:nvSpPr>
          <p:cNvPr id="38924" name="Text Box 12"/>
          <p:cNvSpPr txBox="1">
            <a:spLocks noChangeArrowheads="1"/>
          </p:cNvSpPr>
          <p:nvPr/>
        </p:nvSpPr>
        <p:spPr bwMode="auto">
          <a:xfrm>
            <a:off x="3871913" y="6353175"/>
            <a:ext cx="650875" cy="233363"/>
          </a:xfrm>
          <a:prstGeom prst="rect">
            <a:avLst/>
          </a:prstGeom>
          <a:noFill/>
          <a:ln w="9525">
            <a:noFill/>
            <a:miter lim="800000"/>
            <a:headEnd/>
            <a:tailEnd/>
          </a:ln>
        </p:spPr>
        <p:txBody>
          <a:bodyPr wrap="none" lIns="0" tIns="0" rIns="0" bIns="0"/>
          <a:lstStyle/>
          <a:p>
            <a:pPr>
              <a:lnSpc>
                <a:spcPct val="90000"/>
              </a:lnSpc>
            </a:pPr>
            <a:r>
              <a:rPr lang="en-US" sz="1600" b="1"/>
              <a:t>cDNA</a:t>
            </a:r>
          </a:p>
        </p:txBody>
      </p:sp>
      <p:sp>
        <p:nvSpPr>
          <p:cNvPr id="38925" name="Text Box 13"/>
          <p:cNvSpPr txBox="1">
            <a:spLocks noChangeArrowheads="1"/>
          </p:cNvSpPr>
          <p:nvPr/>
        </p:nvSpPr>
        <p:spPr bwMode="auto">
          <a:xfrm>
            <a:off x="2892425" y="2384425"/>
            <a:ext cx="214313" cy="220663"/>
          </a:xfrm>
          <a:prstGeom prst="rect">
            <a:avLst/>
          </a:prstGeom>
          <a:noFill/>
          <a:ln w="9525">
            <a:noFill/>
            <a:miter lim="800000"/>
            <a:headEnd/>
            <a:tailEnd/>
          </a:ln>
        </p:spPr>
        <p:txBody>
          <a:bodyPr wrap="none" lIns="0" tIns="0" rIns="0" bIns="0"/>
          <a:lstStyle/>
          <a:p>
            <a:pPr>
              <a:lnSpc>
                <a:spcPct val="90000"/>
              </a:lnSpc>
            </a:pPr>
            <a:r>
              <a:rPr lang="en-US" sz="1600" b="1"/>
              <a:t>5</a:t>
            </a:r>
            <a:r>
              <a:rPr lang="en-US" sz="1600" b="1">
                <a:sym typeface="Symbol" pitchFamily="84" charset="2"/>
              </a:rPr>
              <a:t></a:t>
            </a:r>
            <a:endParaRPr lang="en-US" sz="1600" b="1"/>
          </a:p>
        </p:txBody>
      </p:sp>
      <p:sp>
        <p:nvSpPr>
          <p:cNvPr id="38926" name="Text Box 14"/>
          <p:cNvSpPr txBox="1">
            <a:spLocks noChangeArrowheads="1"/>
          </p:cNvSpPr>
          <p:nvPr/>
        </p:nvSpPr>
        <p:spPr bwMode="auto">
          <a:xfrm>
            <a:off x="5462588" y="2549525"/>
            <a:ext cx="214312" cy="220663"/>
          </a:xfrm>
          <a:prstGeom prst="rect">
            <a:avLst/>
          </a:prstGeom>
          <a:noFill/>
          <a:ln w="9525">
            <a:noFill/>
            <a:miter lim="800000"/>
            <a:headEnd/>
            <a:tailEnd/>
          </a:ln>
        </p:spPr>
        <p:txBody>
          <a:bodyPr wrap="none" lIns="0" tIns="0" rIns="0" bIns="0"/>
          <a:lstStyle/>
          <a:p>
            <a:pPr>
              <a:lnSpc>
                <a:spcPct val="90000"/>
              </a:lnSpc>
            </a:pPr>
            <a:r>
              <a:rPr lang="en-US" sz="1600" b="1"/>
              <a:t>5</a:t>
            </a:r>
            <a:r>
              <a:rPr lang="en-US" sz="1600" b="1">
                <a:sym typeface="Symbol" pitchFamily="84" charset="2"/>
              </a:rPr>
              <a:t></a:t>
            </a:r>
            <a:endParaRPr lang="en-US" sz="1600" b="1"/>
          </a:p>
        </p:txBody>
      </p:sp>
      <p:sp>
        <p:nvSpPr>
          <p:cNvPr id="38927" name="Text Box 15"/>
          <p:cNvSpPr txBox="1">
            <a:spLocks noChangeArrowheads="1"/>
          </p:cNvSpPr>
          <p:nvPr/>
        </p:nvSpPr>
        <p:spPr bwMode="auto">
          <a:xfrm>
            <a:off x="2871788" y="3554413"/>
            <a:ext cx="214312" cy="220662"/>
          </a:xfrm>
          <a:prstGeom prst="rect">
            <a:avLst/>
          </a:prstGeom>
          <a:noFill/>
          <a:ln w="9525">
            <a:noFill/>
            <a:miter lim="800000"/>
            <a:headEnd/>
            <a:tailEnd/>
          </a:ln>
        </p:spPr>
        <p:txBody>
          <a:bodyPr wrap="none" lIns="0" tIns="0" rIns="0" bIns="0"/>
          <a:lstStyle/>
          <a:p>
            <a:pPr>
              <a:lnSpc>
                <a:spcPct val="90000"/>
              </a:lnSpc>
            </a:pPr>
            <a:r>
              <a:rPr lang="en-US" sz="1600" b="1"/>
              <a:t>5</a:t>
            </a:r>
            <a:r>
              <a:rPr lang="en-US" sz="1600" b="1">
                <a:sym typeface="Symbol" pitchFamily="84" charset="2"/>
              </a:rPr>
              <a:t></a:t>
            </a:r>
            <a:endParaRPr lang="en-US" sz="1600" b="1"/>
          </a:p>
        </p:txBody>
      </p:sp>
      <p:sp>
        <p:nvSpPr>
          <p:cNvPr id="38928" name="Text Box 16"/>
          <p:cNvSpPr txBox="1">
            <a:spLocks noChangeArrowheads="1"/>
          </p:cNvSpPr>
          <p:nvPr/>
        </p:nvSpPr>
        <p:spPr bwMode="auto">
          <a:xfrm>
            <a:off x="5464175" y="3727450"/>
            <a:ext cx="214313" cy="220663"/>
          </a:xfrm>
          <a:prstGeom prst="rect">
            <a:avLst/>
          </a:prstGeom>
          <a:noFill/>
          <a:ln w="9525">
            <a:noFill/>
            <a:miter lim="800000"/>
            <a:headEnd/>
            <a:tailEnd/>
          </a:ln>
        </p:spPr>
        <p:txBody>
          <a:bodyPr wrap="none" lIns="0" tIns="0" rIns="0" bIns="0"/>
          <a:lstStyle/>
          <a:p>
            <a:pPr>
              <a:lnSpc>
                <a:spcPct val="90000"/>
              </a:lnSpc>
            </a:pPr>
            <a:r>
              <a:rPr lang="en-US" sz="1600" b="1"/>
              <a:t>5</a:t>
            </a:r>
            <a:r>
              <a:rPr lang="en-US" sz="1600" b="1">
                <a:sym typeface="Symbol" pitchFamily="84" charset="2"/>
              </a:rPr>
              <a:t></a:t>
            </a:r>
            <a:endParaRPr lang="en-US" sz="1600" b="1"/>
          </a:p>
        </p:txBody>
      </p:sp>
      <p:sp>
        <p:nvSpPr>
          <p:cNvPr id="38929" name="Text Box 17"/>
          <p:cNvSpPr txBox="1">
            <a:spLocks noChangeArrowheads="1"/>
          </p:cNvSpPr>
          <p:nvPr/>
        </p:nvSpPr>
        <p:spPr bwMode="auto">
          <a:xfrm>
            <a:off x="2897188" y="4718050"/>
            <a:ext cx="214312" cy="220663"/>
          </a:xfrm>
          <a:prstGeom prst="rect">
            <a:avLst/>
          </a:prstGeom>
          <a:noFill/>
          <a:ln w="9525">
            <a:noFill/>
            <a:miter lim="800000"/>
            <a:headEnd/>
            <a:tailEnd/>
          </a:ln>
        </p:spPr>
        <p:txBody>
          <a:bodyPr wrap="none" lIns="0" tIns="0" rIns="0" bIns="0"/>
          <a:lstStyle/>
          <a:p>
            <a:pPr>
              <a:lnSpc>
                <a:spcPct val="90000"/>
              </a:lnSpc>
            </a:pPr>
            <a:r>
              <a:rPr lang="en-US" sz="1600" b="1"/>
              <a:t>5</a:t>
            </a:r>
            <a:r>
              <a:rPr lang="en-US" sz="1600" b="1">
                <a:sym typeface="Symbol" pitchFamily="84" charset="2"/>
              </a:rPr>
              <a:t></a:t>
            </a:r>
            <a:endParaRPr lang="en-US" sz="1600" b="1"/>
          </a:p>
        </p:txBody>
      </p:sp>
      <p:sp>
        <p:nvSpPr>
          <p:cNvPr id="38930" name="Text Box 18"/>
          <p:cNvSpPr txBox="1">
            <a:spLocks noChangeArrowheads="1"/>
          </p:cNvSpPr>
          <p:nvPr/>
        </p:nvSpPr>
        <p:spPr bwMode="auto">
          <a:xfrm>
            <a:off x="5465763" y="4891088"/>
            <a:ext cx="214312" cy="220662"/>
          </a:xfrm>
          <a:prstGeom prst="rect">
            <a:avLst/>
          </a:prstGeom>
          <a:noFill/>
          <a:ln w="9525">
            <a:noFill/>
            <a:miter lim="800000"/>
            <a:headEnd/>
            <a:tailEnd/>
          </a:ln>
        </p:spPr>
        <p:txBody>
          <a:bodyPr wrap="none" lIns="0" tIns="0" rIns="0" bIns="0"/>
          <a:lstStyle/>
          <a:p>
            <a:pPr>
              <a:lnSpc>
                <a:spcPct val="90000"/>
              </a:lnSpc>
            </a:pPr>
            <a:r>
              <a:rPr lang="en-US" sz="1600" b="1"/>
              <a:t>5</a:t>
            </a:r>
            <a:r>
              <a:rPr lang="en-US" sz="1600" b="1">
                <a:sym typeface="Symbol" pitchFamily="84" charset="2"/>
              </a:rPr>
              <a:t></a:t>
            </a:r>
            <a:endParaRPr lang="en-US" sz="1600" b="1"/>
          </a:p>
        </p:txBody>
      </p:sp>
      <p:sp>
        <p:nvSpPr>
          <p:cNvPr id="38931" name="Text Box 19"/>
          <p:cNvSpPr txBox="1">
            <a:spLocks noChangeArrowheads="1"/>
          </p:cNvSpPr>
          <p:nvPr/>
        </p:nvSpPr>
        <p:spPr bwMode="auto">
          <a:xfrm>
            <a:off x="2978150" y="5975350"/>
            <a:ext cx="214313" cy="220663"/>
          </a:xfrm>
          <a:prstGeom prst="rect">
            <a:avLst/>
          </a:prstGeom>
          <a:noFill/>
          <a:ln w="9525">
            <a:noFill/>
            <a:miter lim="800000"/>
            <a:headEnd/>
            <a:tailEnd/>
          </a:ln>
        </p:spPr>
        <p:txBody>
          <a:bodyPr wrap="none" lIns="0" tIns="0" rIns="0" bIns="0"/>
          <a:lstStyle/>
          <a:p>
            <a:pPr>
              <a:lnSpc>
                <a:spcPct val="90000"/>
              </a:lnSpc>
            </a:pPr>
            <a:r>
              <a:rPr lang="en-US" sz="1600" b="1"/>
              <a:t>5</a:t>
            </a:r>
            <a:r>
              <a:rPr lang="en-US" sz="1600" b="1">
                <a:sym typeface="Symbol" pitchFamily="84" charset="2"/>
              </a:rPr>
              <a:t></a:t>
            </a:r>
            <a:endParaRPr lang="en-US" sz="1600" b="1"/>
          </a:p>
        </p:txBody>
      </p:sp>
      <p:sp>
        <p:nvSpPr>
          <p:cNvPr id="38932" name="Text Box 20"/>
          <p:cNvSpPr txBox="1">
            <a:spLocks noChangeArrowheads="1"/>
          </p:cNvSpPr>
          <p:nvPr/>
        </p:nvSpPr>
        <p:spPr bwMode="auto">
          <a:xfrm>
            <a:off x="5464175" y="6148388"/>
            <a:ext cx="214313" cy="220662"/>
          </a:xfrm>
          <a:prstGeom prst="rect">
            <a:avLst/>
          </a:prstGeom>
          <a:noFill/>
          <a:ln w="9525">
            <a:noFill/>
            <a:miter lim="800000"/>
            <a:headEnd/>
            <a:tailEnd/>
          </a:ln>
        </p:spPr>
        <p:txBody>
          <a:bodyPr wrap="none" lIns="0" tIns="0" rIns="0" bIns="0"/>
          <a:lstStyle/>
          <a:p>
            <a:pPr>
              <a:lnSpc>
                <a:spcPct val="90000"/>
              </a:lnSpc>
            </a:pPr>
            <a:r>
              <a:rPr lang="en-US" sz="1600" b="1"/>
              <a:t>5</a:t>
            </a:r>
            <a:r>
              <a:rPr lang="en-US" sz="1600" b="1">
                <a:sym typeface="Symbol" pitchFamily="84" charset="2"/>
              </a:rPr>
              <a:t></a:t>
            </a:r>
            <a:endParaRPr lang="en-US" sz="1600" b="1"/>
          </a:p>
        </p:txBody>
      </p:sp>
      <p:sp>
        <p:nvSpPr>
          <p:cNvPr id="38933" name="Text Box 21"/>
          <p:cNvSpPr txBox="1">
            <a:spLocks noChangeArrowheads="1"/>
          </p:cNvSpPr>
          <p:nvPr/>
        </p:nvSpPr>
        <p:spPr bwMode="auto">
          <a:xfrm>
            <a:off x="5595938" y="2376488"/>
            <a:ext cx="214312" cy="220662"/>
          </a:xfrm>
          <a:prstGeom prst="rect">
            <a:avLst/>
          </a:prstGeom>
          <a:noFill/>
          <a:ln w="9525">
            <a:noFill/>
            <a:miter lim="800000"/>
            <a:headEnd/>
            <a:tailEnd/>
          </a:ln>
        </p:spPr>
        <p:txBody>
          <a:bodyPr wrap="none" lIns="0" tIns="0" rIns="0" bIns="0"/>
          <a:lstStyle/>
          <a:p>
            <a:pPr>
              <a:lnSpc>
                <a:spcPct val="90000"/>
              </a:lnSpc>
            </a:pPr>
            <a:r>
              <a:rPr lang="en-US" sz="1600" b="1"/>
              <a:t>3</a:t>
            </a:r>
            <a:r>
              <a:rPr lang="en-US" sz="1600" b="1">
                <a:sym typeface="Symbol" pitchFamily="84" charset="2"/>
              </a:rPr>
              <a:t></a:t>
            </a:r>
            <a:endParaRPr lang="en-US" sz="1600" b="1"/>
          </a:p>
        </p:txBody>
      </p:sp>
      <p:sp>
        <p:nvSpPr>
          <p:cNvPr id="38934" name="Text Box 22"/>
          <p:cNvSpPr txBox="1">
            <a:spLocks noChangeArrowheads="1"/>
          </p:cNvSpPr>
          <p:nvPr/>
        </p:nvSpPr>
        <p:spPr bwMode="auto">
          <a:xfrm>
            <a:off x="3797300" y="2524125"/>
            <a:ext cx="214313" cy="220663"/>
          </a:xfrm>
          <a:prstGeom prst="rect">
            <a:avLst/>
          </a:prstGeom>
          <a:noFill/>
          <a:ln w="9525">
            <a:noFill/>
            <a:miter lim="800000"/>
            <a:headEnd/>
            <a:tailEnd/>
          </a:ln>
        </p:spPr>
        <p:txBody>
          <a:bodyPr wrap="none" lIns="0" tIns="0" rIns="0" bIns="0"/>
          <a:lstStyle/>
          <a:p>
            <a:pPr>
              <a:lnSpc>
                <a:spcPct val="90000"/>
              </a:lnSpc>
            </a:pPr>
            <a:r>
              <a:rPr lang="en-US" sz="1600" b="1"/>
              <a:t>3</a:t>
            </a:r>
            <a:r>
              <a:rPr lang="en-US" sz="1600" b="1">
                <a:sym typeface="Symbol" pitchFamily="84" charset="2"/>
              </a:rPr>
              <a:t></a:t>
            </a:r>
            <a:endParaRPr lang="en-US" sz="1600" b="1"/>
          </a:p>
        </p:txBody>
      </p:sp>
      <p:sp>
        <p:nvSpPr>
          <p:cNvPr id="38935" name="Text Box 23"/>
          <p:cNvSpPr txBox="1">
            <a:spLocks noChangeArrowheads="1"/>
          </p:cNvSpPr>
          <p:nvPr/>
        </p:nvSpPr>
        <p:spPr bwMode="auto">
          <a:xfrm>
            <a:off x="2863850" y="3748088"/>
            <a:ext cx="214313" cy="220662"/>
          </a:xfrm>
          <a:prstGeom prst="rect">
            <a:avLst/>
          </a:prstGeom>
          <a:noFill/>
          <a:ln w="9525">
            <a:noFill/>
            <a:miter lim="800000"/>
            <a:headEnd/>
            <a:tailEnd/>
          </a:ln>
        </p:spPr>
        <p:txBody>
          <a:bodyPr wrap="none" lIns="0" tIns="0" rIns="0" bIns="0"/>
          <a:lstStyle/>
          <a:p>
            <a:pPr>
              <a:lnSpc>
                <a:spcPct val="90000"/>
              </a:lnSpc>
            </a:pPr>
            <a:r>
              <a:rPr lang="en-US" sz="1600" b="1"/>
              <a:t>3</a:t>
            </a:r>
            <a:r>
              <a:rPr lang="en-US" sz="1600" b="1">
                <a:sym typeface="Symbol" pitchFamily="84" charset="2"/>
              </a:rPr>
              <a:t></a:t>
            </a:r>
            <a:endParaRPr lang="en-US" sz="1600" b="1"/>
          </a:p>
        </p:txBody>
      </p:sp>
      <p:sp>
        <p:nvSpPr>
          <p:cNvPr id="38936" name="Text Box 24"/>
          <p:cNvSpPr txBox="1">
            <a:spLocks noChangeArrowheads="1"/>
          </p:cNvSpPr>
          <p:nvPr/>
        </p:nvSpPr>
        <p:spPr bwMode="auto">
          <a:xfrm>
            <a:off x="5629275" y="3522663"/>
            <a:ext cx="214313" cy="220662"/>
          </a:xfrm>
          <a:prstGeom prst="rect">
            <a:avLst/>
          </a:prstGeom>
          <a:noFill/>
          <a:ln w="9525">
            <a:noFill/>
            <a:miter lim="800000"/>
            <a:headEnd/>
            <a:tailEnd/>
          </a:ln>
        </p:spPr>
        <p:txBody>
          <a:bodyPr wrap="none" lIns="0" tIns="0" rIns="0" bIns="0"/>
          <a:lstStyle/>
          <a:p>
            <a:pPr>
              <a:lnSpc>
                <a:spcPct val="90000"/>
              </a:lnSpc>
            </a:pPr>
            <a:r>
              <a:rPr lang="en-US" sz="1600" b="1"/>
              <a:t>3</a:t>
            </a:r>
            <a:r>
              <a:rPr lang="en-US" sz="1600" b="1">
                <a:sym typeface="Symbol" pitchFamily="84" charset="2"/>
              </a:rPr>
              <a:t></a:t>
            </a:r>
            <a:endParaRPr lang="en-US" sz="1600" b="1"/>
          </a:p>
        </p:txBody>
      </p:sp>
      <p:sp>
        <p:nvSpPr>
          <p:cNvPr id="38937" name="Text Box 25"/>
          <p:cNvSpPr txBox="1">
            <a:spLocks noChangeArrowheads="1"/>
          </p:cNvSpPr>
          <p:nvPr/>
        </p:nvSpPr>
        <p:spPr bwMode="auto">
          <a:xfrm>
            <a:off x="4294188" y="4725988"/>
            <a:ext cx="214312" cy="220662"/>
          </a:xfrm>
          <a:prstGeom prst="rect">
            <a:avLst/>
          </a:prstGeom>
          <a:noFill/>
          <a:ln w="9525">
            <a:noFill/>
            <a:miter lim="800000"/>
            <a:headEnd/>
            <a:tailEnd/>
          </a:ln>
        </p:spPr>
        <p:txBody>
          <a:bodyPr wrap="none" lIns="0" tIns="0" rIns="0" bIns="0"/>
          <a:lstStyle/>
          <a:p>
            <a:pPr>
              <a:lnSpc>
                <a:spcPct val="90000"/>
              </a:lnSpc>
            </a:pPr>
            <a:r>
              <a:rPr lang="en-US" sz="1600" b="1"/>
              <a:t>3</a:t>
            </a:r>
            <a:r>
              <a:rPr lang="en-US" sz="1600" b="1">
                <a:sym typeface="Symbol" pitchFamily="84" charset="2"/>
              </a:rPr>
              <a:t></a:t>
            </a:r>
            <a:endParaRPr lang="en-US" sz="1600" b="1"/>
          </a:p>
        </p:txBody>
      </p:sp>
      <p:sp>
        <p:nvSpPr>
          <p:cNvPr id="38938" name="Text Box 26"/>
          <p:cNvSpPr txBox="1">
            <a:spLocks noChangeArrowheads="1"/>
          </p:cNvSpPr>
          <p:nvPr/>
        </p:nvSpPr>
        <p:spPr bwMode="auto">
          <a:xfrm>
            <a:off x="2903538" y="4884738"/>
            <a:ext cx="214312" cy="220662"/>
          </a:xfrm>
          <a:prstGeom prst="rect">
            <a:avLst/>
          </a:prstGeom>
          <a:noFill/>
          <a:ln w="9525">
            <a:noFill/>
            <a:miter lim="800000"/>
            <a:headEnd/>
            <a:tailEnd/>
          </a:ln>
        </p:spPr>
        <p:txBody>
          <a:bodyPr wrap="none" lIns="0" tIns="0" rIns="0" bIns="0"/>
          <a:lstStyle/>
          <a:p>
            <a:pPr>
              <a:lnSpc>
                <a:spcPct val="90000"/>
              </a:lnSpc>
            </a:pPr>
            <a:r>
              <a:rPr lang="en-US" sz="1600" b="1"/>
              <a:t>3</a:t>
            </a:r>
            <a:r>
              <a:rPr lang="en-US" sz="1600" b="1">
                <a:sym typeface="Symbol" pitchFamily="84" charset="2"/>
              </a:rPr>
              <a:t></a:t>
            </a:r>
            <a:endParaRPr lang="en-US" sz="1600" b="1"/>
          </a:p>
        </p:txBody>
      </p:sp>
      <p:sp>
        <p:nvSpPr>
          <p:cNvPr id="38939" name="Text Box 27"/>
          <p:cNvSpPr txBox="1">
            <a:spLocks noChangeArrowheads="1"/>
          </p:cNvSpPr>
          <p:nvPr/>
        </p:nvSpPr>
        <p:spPr bwMode="auto">
          <a:xfrm>
            <a:off x="2971800" y="6142038"/>
            <a:ext cx="214313" cy="220662"/>
          </a:xfrm>
          <a:prstGeom prst="rect">
            <a:avLst/>
          </a:prstGeom>
          <a:noFill/>
          <a:ln w="9525">
            <a:noFill/>
            <a:miter lim="800000"/>
            <a:headEnd/>
            <a:tailEnd/>
          </a:ln>
        </p:spPr>
        <p:txBody>
          <a:bodyPr wrap="none" lIns="0" tIns="0" rIns="0" bIns="0"/>
          <a:lstStyle/>
          <a:p>
            <a:pPr>
              <a:lnSpc>
                <a:spcPct val="90000"/>
              </a:lnSpc>
            </a:pPr>
            <a:r>
              <a:rPr lang="en-US" sz="1600" b="1"/>
              <a:t>3</a:t>
            </a:r>
            <a:r>
              <a:rPr lang="en-US" sz="1600" b="1">
                <a:sym typeface="Symbol" pitchFamily="84" charset="2"/>
              </a:rPr>
              <a:t></a:t>
            </a:r>
            <a:endParaRPr lang="en-US" sz="1600" b="1"/>
          </a:p>
        </p:txBody>
      </p:sp>
      <p:sp>
        <p:nvSpPr>
          <p:cNvPr id="38940" name="Text Box 28"/>
          <p:cNvSpPr txBox="1">
            <a:spLocks noChangeArrowheads="1"/>
          </p:cNvSpPr>
          <p:nvPr/>
        </p:nvSpPr>
        <p:spPr bwMode="auto">
          <a:xfrm>
            <a:off x="5457825" y="5972175"/>
            <a:ext cx="214313" cy="220663"/>
          </a:xfrm>
          <a:prstGeom prst="rect">
            <a:avLst/>
          </a:prstGeom>
          <a:noFill/>
          <a:ln w="9525">
            <a:noFill/>
            <a:miter lim="800000"/>
            <a:headEnd/>
            <a:tailEnd/>
          </a:ln>
        </p:spPr>
        <p:txBody>
          <a:bodyPr wrap="none" lIns="0" tIns="0" rIns="0" bIns="0"/>
          <a:lstStyle/>
          <a:p>
            <a:pPr>
              <a:lnSpc>
                <a:spcPct val="90000"/>
              </a:lnSpc>
            </a:pPr>
            <a:r>
              <a:rPr lang="en-US" sz="1600" b="1"/>
              <a:t>3</a:t>
            </a:r>
            <a:r>
              <a:rPr lang="en-US" sz="1600" b="1">
                <a:sym typeface="Symbol" pitchFamily="84" charset="2"/>
              </a:rPr>
              <a:t></a:t>
            </a:r>
            <a:endParaRPr lang="en-US" sz="1600" b="1"/>
          </a:p>
        </p:txBody>
      </p:sp>
      <p:sp>
        <p:nvSpPr>
          <p:cNvPr id="38941" name="Text Box 29"/>
          <p:cNvSpPr txBox="1">
            <a:spLocks noChangeArrowheads="1"/>
          </p:cNvSpPr>
          <p:nvPr/>
        </p:nvSpPr>
        <p:spPr bwMode="auto">
          <a:xfrm>
            <a:off x="4703763" y="2411413"/>
            <a:ext cx="876300" cy="180975"/>
          </a:xfrm>
          <a:prstGeom prst="rect">
            <a:avLst/>
          </a:prstGeom>
          <a:noFill/>
          <a:ln w="9525">
            <a:noFill/>
            <a:miter lim="800000"/>
            <a:headEnd/>
            <a:tailEnd/>
          </a:ln>
        </p:spPr>
        <p:txBody>
          <a:bodyPr wrap="none" lIns="0" tIns="0" rIns="0" bIns="0"/>
          <a:lstStyle/>
          <a:p>
            <a:pPr>
              <a:lnSpc>
                <a:spcPct val="90000"/>
              </a:lnSpc>
            </a:pPr>
            <a:r>
              <a:rPr lang="en-US" sz="1100" b="1"/>
              <a:t>A A A A A A</a:t>
            </a:r>
          </a:p>
        </p:txBody>
      </p:sp>
      <p:sp>
        <p:nvSpPr>
          <p:cNvPr id="38942" name="Text Box 30"/>
          <p:cNvSpPr txBox="1">
            <a:spLocks noChangeArrowheads="1"/>
          </p:cNvSpPr>
          <p:nvPr/>
        </p:nvSpPr>
        <p:spPr bwMode="auto">
          <a:xfrm>
            <a:off x="4710113" y="3570288"/>
            <a:ext cx="400050" cy="166687"/>
          </a:xfrm>
          <a:prstGeom prst="rect">
            <a:avLst/>
          </a:prstGeom>
          <a:noFill/>
          <a:ln w="9525">
            <a:noFill/>
            <a:miter lim="800000"/>
            <a:headEnd/>
            <a:tailEnd/>
          </a:ln>
        </p:spPr>
        <p:txBody>
          <a:bodyPr wrap="none" lIns="0" tIns="0" rIns="0" bIns="0"/>
          <a:lstStyle/>
          <a:p>
            <a:pPr>
              <a:lnSpc>
                <a:spcPct val="90000"/>
              </a:lnSpc>
            </a:pPr>
            <a:r>
              <a:rPr lang="en-US" sz="1100" b="1"/>
              <a:t>A A A</a:t>
            </a:r>
          </a:p>
        </p:txBody>
      </p:sp>
      <p:sp>
        <p:nvSpPr>
          <p:cNvPr id="38943" name="Text Box 31"/>
          <p:cNvSpPr txBox="1">
            <a:spLocks noChangeArrowheads="1"/>
          </p:cNvSpPr>
          <p:nvPr/>
        </p:nvSpPr>
        <p:spPr bwMode="auto">
          <a:xfrm>
            <a:off x="5180013" y="3576638"/>
            <a:ext cx="400050" cy="166687"/>
          </a:xfrm>
          <a:prstGeom prst="rect">
            <a:avLst/>
          </a:prstGeom>
          <a:noFill/>
          <a:ln w="9525">
            <a:noFill/>
            <a:miter lim="800000"/>
            <a:headEnd/>
            <a:tailEnd/>
          </a:ln>
        </p:spPr>
        <p:txBody>
          <a:bodyPr wrap="none" lIns="0" tIns="0" rIns="0" bIns="0"/>
          <a:lstStyle/>
          <a:p>
            <a:pPr>
              <a:lnSpc>
                <a:spcPct val="90000"/>
              </a:lnSpc>
            </a:pPr>
            <a:r>
              <a:rPr lang="en-US" sz="1100" b="1"/>
              <a:t>A A A</a:t>
            </a:r>
          </a:p>
        </p:txBody>
      </p:sp>
      <p:sp>
        <p:nvSpPr>
          <p:cNvPr id="38944" name="Text Box 32"/>
          <p:cNvSpPr txBox="1">
            <a:spLocks noChangeArrowheads="1"/>
          </p:cNvSpPr>
          <p:nvPr/>
        </p:nvSpPr>
        <p:spPr bwMode="auto">
          <a:xfrm>
            <a:off x="4740275" y="2584450"/>
            <a:ext cx="638175" cy="166688"/>
          </a:xfrm>
          <a:prstGeom prst="rect">
            <a:avLst/>
          </a:prstGeom>
          <a:noFill/>
          <a:ln w="9525">
            <a:noFill/>
            <a:miter lim="800000"/>
            <a:headEnd/>
            <a:tailEnd/>
          </a:ln>
        </p:spPr>
        <p:txBody>
          <a:bodyPr wrap="none" lIns="0" tIns="0" rIns="0" bIns="0"/>
          <a:lstStyle/>
          <a:p>
            <a:pPr>
              <a:lnSpc>
                <a:spcPct val="90000"/>
              </a:lnSpc>
            </a:pPr>
            <a:r>
              <a:rPr lang="en-US" sz="1100" b="1"/>
              <a:t>T T T T T</a:t>
            </a:r>
          </a:p>
        </p:txBody>
      </p:sp>
      <p:sp>
        <p:nvSpPr>
          <p:cNvPr id="38945" name="Text Box 33"/>
          <p:cNvSpPr txBox="1">
            <a:spLocks noChangeArrowheads="1"/>
          </p:cNvSpPr>
          <p:nvPr/>
        </p:nvSpPr>
        <p:spPr bwMode="auto">
          <a:xfrm>
            <a:off x="4732338" y="3768725"/>
            <a:ext cx="638175" cy="166688"/>
          </a:xfrm>
          <a:prstGeom prst="rect">
            <a:avLst/>
          </a:prstGeom>
          <a:noFill/>
          <a:ln w="9525">
            <a:noFill/>
            <a:miter lim="800000"/>
            <a:headEnd/>
            <a:tailEnd/>
          </a:ln>
        </p:spPr>
        <p:txBody>
          <a:bodyPr wrap="none" lIns="0" tIns="0" rIns="0" bIns="0"/>
          <a:lstStyle/>
          <a:p>
            <a:pPr>
              <a:lnSpc>
                <a:spcPct val="90000"/>
              </a:lnSpc>
            </a:pPr>
            <a:r>
              <a:rPr lang="en-US" sz="1100" b="1"/>
              <a:t>T T T T T</a:t>
            </a:r>
          </a:p>
        </p:txBody>
      </p:sp>
      <p:sp>
        <p:nvSpPr>
          <p:cNvPr id="38946" name="Line 34"/>
          <p:cNvSpPr>
            <a:spLocks noChangeShapeType="1"/>
          </p:cNvSpPr>
          <p:nvPr/>
        </p:nvSpPr>
        <p:spPr bwMode="auto">
          <a:xfrm flipH="1">
            <a:off x="4921250" y="423863"/>
            <a:ext cx="501650" cy="250825"/>
          </a:xfrm>
          <a:prstGeom prst="line">
            <a:avLst/>
          </a:prstGeom>
          <a:noFill/>
          <a:ln w="12700">
            <a:solidFill>
              <a:schemeClr val="tx1"/>
            </a:solidFill>
            <a:round/>
            <a:headEnd/>
            <a:tailEnd/>
          </a:ln>
        </p:spPr>
        <p:txBody>
          <a:bodyPr wrap="none" anchor="ctr"/>
          <a:lstStyle/>
          <a:p>
            <a:endParaRPr lang="en-US"/>
          </a:p>
        </p:txBody>
      </p:sp>
      <p:sp>
        <p:nvSpPr>
          <p:cNvPr id="38947" name="Line 35"/>
          <p:cNvSpPr>
            <a:spLocks noChangeShapeType="1"/>
          </p:cNvSpPr>
          <p:nvPr/>
        </p:nvSpPr>
        <p:spPr bwMode="auto">
          <a:xfrm flipH="1">
            <a:off x="4802188" y="979488"/>
            <a:ext cx="422275" cy="290512"/>
          </a:xfrm>
          <a:prstGeom prst="line">
            <a:avLst/>
          </a:prstGeom>
          <a:noFill/>
          <a:ln w="12700">
            <a:solidFill>
              <a:schemeClr val="tx1"/>
            </a:solidFill>
            <a:round/>
            <a:headEnd/>
            <a:tailEnd/>
          </a:ln>
        </p:spPr>
        <p:txBody>
          <a:bodyPr wrap="none" anchor="ctr"/>
          <a:lstStyle/>
          <a:p>
            <a:endParaRPr lang="en-US"/>
          </a:p>
        </p:txBody>
      </p:sp>
      <p:sp>
        <p:nvSpPr>
          <p:cNvPr id="38948" name="Line 36"/>
          <p:cNvSpPr>
            <a:spLocks noChangeShapeType="1"/>
          </p:cNvSpPr>
          <p:nvPr/>
        </p:nvSpPr>
        <p:spPr bwMode="auto">
          <a:xfrm flipH="1">
            <a:off x="4973638" y="979488"/>
            <a:ext cx="250825" cy="382587"/>
          </a:xfrm>
          <a:prstGeom prst="line">
            <a:avLst/>
          </a:prstGeom>
          <a:noFill/>
          <a:ln w="12700">
            <a:solidFill>
              <a:schemeClr val="tx1"/>
            </a:solidFill>
            <a:round/>
            <a:headEnd/>
            <a:tailEnd/>
          </a:ln>
        </p:spPr>
        <p:txBody>
          <a:bodyPr wrap="none" anchor="ctr"/>
          <a:lstStyle/>
          <a:p>
            <a:endParaRPr lang="en-US"/>
          </a:p>
        </p:txBody>
      </p:sp>
      <p:sp>
        <p:nvSpPr>
          <p:cNvPr id="38949" name="Line 37"/>
          <p:cNvSpPr>
            <a:spLocks noChangeShapeType="1"/>
          </p:cNvSpPr>
          <p:nvPr/>
        </p:nvSpPr>
        <p:spPr bwMode="auto">
          <a:xfrm>
            <a:off x="3902075" y="2274888"/>
            <a:ext cx="0" cy="106362"/>
          </a:xfrm>
          <a:prstGeom prst="line">
            <a:avLst/>
          </a:prstGeom>
          <a:noFill/>
          <a:ln w="12700">
            <a:solidFill>
              <a:schemeClr val="tx1"/>
            </a:solidFill>
            <a:round/>
            <a:headEnd/>
            <a:tailEnd/>
          </a:ln>
        </p:spPr>
        <p:txBody>
          <a:bodyPr wrap="none" anchor="ctr"/>
          <a:lstStyle/>
          <a:p>
            <a:endParaRPr lang="en-US"/>
          </a:p>
        </p:txBody>
      </p:sp>
      <p:sp>
        <p:nvSpPr>
          <p:cNvPr id="38950" name="Line 38"/>
          <p:cNvSpPr>
            <a:spLocks noChangeShapeType="1"/>
          </p:cNvSpPr>
          <p:nvPr/>
        </p:nvSpPr>
        <p:spPr bwMode="auto">
          <a:xfrm>
            <a:off x="5410200" y="2289175"/>
            <a:ext cx="0" cy="158750"/>
          </a:xfrm>
          <a:prstGeom prst="line">
            <a:avLst/>
          </a:prstGeom>
          <a:noFill/>
          <a:ln w="12700">
            <a:solidFill>
              <a:schemeClr val="tx1"/>
            </a:solidFill>
            <a:round/>
            <a:headEnd/>
            <a:tailEnd/>
          </a:ln>
        </p:spPr>
        <p:txBody>
          <a:bodyPr wrap="none" anchor="ctr"/>
          <a:lstStyle/>
          <a:p>
            <a:endParaRPr lang="en-US"/>
          </a:p>
        </p:txBody>
      </p:sp>
      <p:sp>
        <p:nvSpPr>
          <p:cNvPr id="38951" name="Line 39"/>
          <p:cNvSpPr>
            <a:spLocks noChangeShapeType="1"/>
          </p:cNvSpPr>
          <p:nvPr/>
        </p:nvSpPr>
        <p:spPr bwMode="auto">
          <a:xfrm>
            <a:off x="4576763" y="2711450"/>
            <a:ext cx="0" cy="93663"/>
          </a:xfrm>
          <a:prstGeom prst="line">
            <a:avLst/>
          </a:prstGeom>
          <a:noFill/>
          <a:ln w="12700">
            <a:solidFill>
              <a:schemeClr val="tx1"/>
            </a:solidFill>
            <a:round/>
            <a:headEnd/>
            <a:tailEnd/>
          </a:ln>
        </p:spPr>
        <p:txBody>
          <a:bodyPr wrap="none" anchor="ctr"/>
          <a:lstStyle/>
          <a:p>
            <a:endParaRPr lang="en-US"/>
          </a:p>
        </p:txBody>
      </p:sp>
      <p:sp>
        <p:nvSpPr>
          <p:cNvPr id="38952" name="Line 40"/>
          <p:cNvSpPr>
            <a:spLocks noChangeShapeType="1"/>
          </p:cNvSpPr>
          <p:nvPr/>
        </p:nvSpPr>
        <p:spPr bwMode="auto">
          <a:xfrm>
            <a:off x="5238750" y="2686050"/>
            <a:ext cx="0" cy="144463"/>
          </a:xfrm>
          <a:prstGeom prst="line">
            <a:avLst/>
          </a:prstGeom>
          <a:noFill/>
          <a:ln w="12700">
            <a:solidFill>
              <a:schemeClr val="tx1"/>
            </a:solidFill>
            <a:round/>
            <a:headEnd/>
            <a:tailEnd/>
          </a:ln>
        </p:spPr>
        <p:txBody>
          <a:bodyPr wrap="none" anchor="ctr"/>
          <a:lstStyle/>
          <a:p>
            <a:endParaRPr lang="en-US"/>
          </a:p>
        </p:txBody>
      </p:sp>
      <p:sp>
        <p:nvSpPr>
          <p:cNvPr id="38953" name="Line 41"/>
          <p:cNvSpPr>
            <a:spLocks noChangeShapeType="1"/>
          </p:cNvSpPr>
          <p:nvPr/>
        </p:nvSpPr>
        <p:spPr bwMode="auto">
          <a:xfrm flipV="1">
            <a:off x="3400425" y="5092700"/>
            <a:ext cx="541338" cy="146050"/>
          </a:xfrm>
          <a:prstGeom prst="line">
            <a:avLst/>
          </a:prstGeom>
          <a:noFill/>
          <a:ln w="12700">
            <a:solidFill>
              <a:schemeClr val="tx1"/>
            </a:solidFill>
            <a:round/>
            <a:headEnd/>
            <a:tailEnd/>
          </a:ln>
        </p:spPr>
        <p:txBody>
          <a:bodyPr wrap="none" anchor="ctr"/>
          <a:lstStyle/>
          <a:p>
            <a:endParaRPr lang="en-US"/>
          </a:p>
        </p:txBody>
      </p:sp>
      <p:sp>
        <p:nvSpPr>
          <p:cNvPr id="38954" name="AutoShape 42"/>
          <p:cNvSpPr>
            <a:spLocks/>
          </p:cNvSpPr>
          <p:nvPr/>
        </p:nvSpPr>
        <p:spPr bwMode="auto">
          <a:xfrm>
            <a:off x="3783013" y="1084263"/>
            <a:ext cx="179387" cy="344487"/>
          </a:xfrm>
          <a:prstGeom prst="leftBrace">
            <a:avLst>
              <a:gd name="adj1" fmla="val 16003"/>
              <a:gd name="adj2" fmla="val 50000"/>
            </a:avLst>
          </a:prstGeom>
          <a:noFill/>
          <a:ln w="12700">
            <a:solidFill>
              <a:schemeClr val="tx1"/>
            </a:solidFill>
            <a:round/>
            <a:headEnd/>
            <a:tailEnd/>
          </a:ln>
        </p:spPr>
        <p:txBody>
          <a:bodyPr wrap="none" anchor="ctr"/>
          <a:lstStyle/>
          <a:p>
            <a:endParaRPr lang="en-US">
              <a:latin typeface="Times" pitchFamily="8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74625" y="584200"/>
            <a:ext cx="8534400" cy="914400"/>
          </a:xfrm>
        </p:spPr>
        <p:txBody>
          <a:bodyPr/>
          <a:lstStyle/>
          <a:p>
            <a:pPr marL="57150" indent="-4763" eaLnBrk="1" hangingPunct="1"/>
            <a:r>
              <a:rPr lang="en-US" i="1" smtClean="0"/>
              <a:t>Screening a Library for Clones Carrying a Gene of Interest</a:t>
            </a:r>
            <a:endParaRPr lang="en-US" b="0" i="1" smtClean="0">
              <a:solidFill>
                <a:schemeClr val="tx1"/>
              </a:solidFill>
            </a:endParaRPr>
          </a:p>
        </p:txBody>
      </p:sp>
      <p:sp>
        <p:nvSpPr>
          <p:cNvPr id="39939" name="Rectangle 3"/>
          <p:cNvSpPr>
            <a:spLocks noGrp="1" noChangeArrowheads="1"/>
          </p:cNvSpPr>
          <p:nvPr>
            <p:ph type="body" idx="1"/>
          </p:nvPr>
        </p:nvSpPr>
        <p:spPr>
          <a:xfrm>
            <a:off x="533400" y="1905000"/>
            <a:ext cx="8534400" cy="2768600"/>
          </a:xfrm>
        </p:spPr>
        <p:txBody>
          <a:bodyPr/>
          <a:lstStyle/>
          <a:p>
            <a:pPr eaLnBrk="1" hangingPunct="1"/>
            <a:r>
              <a:rPr lang="en-US" sz="2800" smtClean="0"/>
              <a:t>A clone carrying the gene of interest can be identified with a </a:t>
            </a:r>
            <a:r>
              <a:rPr lang="en-US" sz="2800" b="1" smtClean="0"/>
              <a:t>nucleic acid probe </a:t>
            </a:r>
            <a:r>
              <a:rPr lang="en-US" sz="2800" smtClean="0"/>
              <a:t>having a sequence complementary to the gene </a:t>
            </a:r>
          </a:p>
          <a:p>
            <a:pPr eaLnBrk="1" hangingPunct="1"/>
            <a:r>
              <a:rPr lang="en-US" sz="2800" smtClean="0"/>
              <a:t>This process is called </a:t>
            </a:r>
            <a:r>
              <a:rPr lang="en-US" sz="2800" b="1" smtClean="0"/>
              <a:t>nucleic acid hybridization</a:t>
            </a:r>
          </a:p>
        </p:txBody>
      </p:sp>
      <p:grpSp>
        <p:nvGrpSpPr>
          <p:cNvPr id="39940" name="Group 4"/>
          <p:cNvGrpSpPr>
            <a:grpSpLocks/>
          </p:cNvGrpSpPr>
          <p:nvPr/>
        </p:nvGrpSpPr>
        <p:grpSpPr bwMode="auto">
          <a:xfrm>
            <a:off x="0" y="6553200"/>
            <a:ext cx="9144000" cy="304800"/>
            <a:chOff x="0" y="4128"/>
            <a:chExt cx="5760" cy="192"/>
          </a:xfrm>
        </p:grpSpPr>
        <p:sp>
          <p:nvSpPr>
            <p:cNvPr id="39942" name="Rectangle 5"/>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39943"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39941" name="Rectangle 7"/>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body" idx="1"/>
          </p:nvPr>
        </p:nvSpPr>
        <p:spPr>
          <a:xfrm>
            <a:off x="533400" y="1365250"/>
            <a:ext cx="8382000" cy="3384550"/>
          </a:xfrm>
        </p:spPr>
        <p:txBody>
          <a:bodyPr/>
          <a:lstStyle/>
          <a:p>
            <a:pPr eaLnBrk="1" hangingPunct="1">
              <a:tabLst>
                <a:tab pos="685800" algn="l"/>
                <a:tab pos="977900" algn="l"/>
              </a:tabLst>
            </a:pPr>
            <a:r>
              <a:rPr lang="en-US" sz="2800" smtClean="0"/>
              <a:t>A probe can be synthesized that is complementary to the gene of interest</a:t>
            </a:r>
          </a:p>
          <a:p>
            <a:pPr eaLnBrk="1" hangingPunct="1">
              <a:tabLst>
                <a:tab pos="685800" algn="l"/>
                <a:tab pos="977900" algn="l"/>
              </a:tabLst>
            </a:pPr>
            <a:r>
              <a:rPr lang="en-US" sz="2800" smtClean="0"/>
              <a:t>For example, if the desired gene is</a:t>
            </a:r>
          </a:p>
          <a:p>
            <a:pPr eaLnBrk="1" hangingPunct="1">
              <a:tabLst>
                <a:tab pos="685800" algn="l"/>
                <a:tab pos="977900" algn="l"/>
              </a:tabLst>
            </a:pPr>
            <a:endParaRPr lang="en-US" smtClean="0"/>
          </a:p>
          <a:p>
            <a:pPr eaLnBrk="1" hangingPunct="1">
              <a:tabLst>
                <a:tab pos="685800" algn="l"/>
                <a:tab pos="977900" algn="l"/>
              </a:tabLst>
            </a:pPr>
            <a:endParaRPr lang="en-US" smtClean="0"/>
          </a:p>
          <a:p>
            <a:pPr eaLnBrk="1" hangingPunct="1">
              <a:buFont typeface="Times" pitchFamily="84" charset="0"/>
              <a:buNone/>
              <a:tabLst>
                <a:tab pos="685800" algn="l"/>
                <a:tab pos="977900" algn="l"/>
              </a:tabLst>
            </a:pPr>
            <a:r>
              <a:rPr lang="en-US" sz="2600" smtClean="0">
                <a:solidFill>
                  <a:schemeClr val="tx2"/>
                </a:solidFill>
              </a:rPr>
              <a:t>    	–</a:t>
            </a:r>
            <a:r>
              <a:rPr lang="en-US" sz="2600" smtClean="0"/>
              <a:t> Then we would synthesize this probe  </a:t>
            </a:r>
          </a:p>
        </p:txBody>
      </p:sp>
      <p:grpSp>
        <p:nvGrpSpPr>
          <p:cNvPr id="40963" name="Group 35"/>
          <p:cNvGrpSpPr>
            <a:grpSpLocks/>
          </p:cNvGrpSpPr>
          <p:nvPr/>
        </p:nvGrpSpPr>
        <p:grpSpPr bwMode="auto">
          <a:xfrm>
            <a:off x="0" y="6553200"/>
            <a:ext cx="9144000" cy="304800"/>
            <a:chOff x="0" y="4128"/>
            <a:chExt cx="5760" cy="192"/>
          </a:xfrm>
        </p:grpSpPr>
        <p:sp>
          <p:nvSpPr>
            <p:cNvPr id="40973" name="Rectangle 36"/>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40974"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40964" name="Rectangle 38"/>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pic>
        <p:nvPicPr>
          <p:cNvPr id="40965" name="Picture 20" descr="20_UN01Target-U"/>
          <p:cNvPicPr>
            <a:picLocks noChangeAspect="1" noChangeArrowheads="1"/>
          </p:cNvPicPr>
          <p:nvPr/>
        </p:nvPicPr>
        <p:blipFill>
          <a:blip r:embed="rId3"/>
          <a:srcRect/>
          <a:stretch>
            <a:fillRect/>
          </a:stretch>
        </p:blipFill>
        <p:spPr bwMode="auto">
          <a:xfrm>
            <a:off x="2300288" y="3148013"/>
            <a:ext cx="4541837" cy="560387"/>
          </a:xfrm>
          <a:prstGeom prst="rect">
            <a:avLst/>
          </a:prstGeom>
          <a:noFill/>
          <a:ln w="9525">
            <a:noFill/>
            <a:miter lim="800000"/>
            <a:headEnd/>
            <a:tailEnd/>
          </a:ln>
        </p:spPr>
      </p:pic>
      <p:sp>
        <p:nvSpPr>
          <p:cNvPr id="40966" name="Text Box 4"/>
          <p:cNvSpPr txBox="1">
            <a:spLocks noChangeArrowheads="1"/>
          </p:cNvSpPr>
          <p:nvPr/>
        </p:nvSpPr>
        <p:spPr bwMode="auto">
          <a:xfrm>
            <a:off x="2335213" y="3216275"/>
            <a:ext cx="241300" cy="303213"/>
          </a:xfrm>
          <a:prstGeom prst="rect">
            <a:avLst/>
          </a:prstGeom>
          <a:noFill/>
          <a:ln w="9525">
            <a:noFill/>
            <a:miter lim="800000"/>
            <a:headEnd/>
            <a:tailEnd/>
          </a:ln>
        </p:spPr>
        <p:txBody>
          <a:bodyPr wrap="none" lIns="0" tIns="0" rIns="0" bIns="0"/>
          <a:lstStyle/>
          <a:p>
            <a:pPr>
              <a:lnSpc>
                <a:spcPct val="90000"/>
              </a:lnSpc>
            </a:pPr>
            <a:r>
              <a:rPr lang="en-US" sz="2200" b="1"/>
              <a:t>5</a:t>
            </a:r>
            <a:r>
              <a:rPr lang="en-US" sz="2200" b="1">
                <a:sym typeface="Symbol" pitchFamily="84" charset="2"/>
              </a:rPr>
              <a:t></a:t>
            </a:r>
            <a:endParaRPr lang="en-US" sz="2200" b="1"/>
          </a:p>
        </p:txBody>
      </p:sp>
      <p:sp>
        <p:nvSpPr>
          <p:cNvPr id="40967" name="Text Box 18"/>
          <p:cNvSpPr txBox="1">
            <a:spLocks noChangeArrowheads="1"/>
          </p:cNvSpPr>
          <p:nvPr/>
        </p:nvSpPr>
        <p:spPr bwMode="auto">
          <a:xfrm>
            <a:off x="6562725" y="3221038"/>
            <a:ext cx="241300" cy="303212"/>
          </a:xfrm>
          <a:prstGeom prst="rect">
            <a:avLst/>
          </a:prstGeom>
          <a:noFill/>
          <a:ln w="9525">
            <a:noFill/>
            <a:miter lim="800000"/>
            <a:headEnd/>
            <a:tailEnd/>
          </a:ln>
        </p:spPr>
        <p:txBody>
          <a:bodyPr wrap="none" lIns="0" tIns="0" rIns="0" bIns="0"/>
          <a:lstStyle/>
          <a:p>
            <a:pPr>
              <a:lnSpc>
                <a:spcPct val="90000"/>
              </a:lnSpc>
            </a:pPr>
            <a:r>
              <a:rPr lang="en-US" sz="2200" b="1"/>
              <a:t>3</a:t>
            </a:r>
            <a:r>
              <a:rPr lang="en-US" sz="2200" b="1">
                <a:sym typeface="Symbol" pitchFamily="84" charset="2"/>
              </a:rPr>
              <a:t></a:t>
            </a:r>
            <a:endParaRPr lang="en-US" sz="2200" b="1"/>
          </a:p>
        </p:txBody>
      </p:sp>
      <p:sp>
        <p:nvSpPr>
          <p:cNvPr id="40968" name="Text Box 19"/>
          <p:cNvSpPr txBox="1">
            <a:spLocks noChangeArrowheads="1"/>
          </p:cNvSpPr>
          <p:nvPr/>
        </p:nvSpPr>
        <p:spPr bwMode="auto">
          <a:xfrm>
            <a:off x="2924175" y="3197225"/>
            <a:ext cx="3614738" cy="342900"/>
          </a:xfrm>
          <a:prstGeom prst="rect">
            <a:avLst/>
          </a:prstGeom>
          <a:noFill/>
          <a:ln w="9525">
            <a:noFill/>
            <a:miter lim="800000"/>
            <a:headEnd/>
            <a:tailEnd/>
          </a:ln>
        </p:spPr>
        <p:txBody>
          <a:bodyPr wrap="none" lIns="0" tIns="0" rIns="0" bIns="0"/>
          <a:lstStyle/>
          <a:p>
            <a:pPr>
              <a:lnSpc>
                <a:spcPct val="90000"/>
              </a:lnSpc>
            </a:pPr>
            <a:r>
              <a:rPr lang="en-US" b="1">
                <a:solidFill>
                  <a:schemeClr val="bg1"/>
                </a:solidFill>
                <a:sym typeface="Symbol" pitchFamily="84" charset="2"/>
              </a:rPr>
              <a:t> </a:t>
            </a:r>
            <a:r>
              <a:rPr lang="en-US" b="1">
                <a:solidFill>
                  <a:schemeClr val="bg1"/>
                </a:solidFill>
              </a:rPr>
              <a:t>CTCAT</a:t>
            </a:r>
            <a:r>
              <a:rPr lang="en-US" sz="400" b="1">
                <a:solidFill>
                  <a:schemeClr val="bg1"/>
                </a:solidFill>
              </a:rPr>
              <a:t> </a:t>
            </a:r>
            <a:r>
              <a:rPr lang="en-US" b="1">
                <a:solidFill>
                  <a:schemeClr val="bg1"/>
                </a:solidFill>
              </a:rPr>
              <a:t>CACCGGC</a:t>
            </a:r>
            <a:r>
              <a:rPr lang="en-US" b="1">
                <a:solidFill>
                  <a:schemeClr val="bg1"/>
                </a:solidFill>
                <a:sym typeface="Symbol" pitchFamily="84" charset="2"/>
              </a:rPr>
              <a:t></a:t>
            </a:r>
          </a:p>
        </p:txBody>
      </p:sp>
      <p:pic>
        <p:nvPicPr>
          <p:cNvPr id="40969" name="Picture 10" descr="20_UN02Probe-U"/>
          <p:cNvPicPr>
            <a:picLocks noChangeAspect="1" noChangeArrowheads="1"/>
          </p:cNvPicPr>
          <p:nvPr/>
        </p:nvPicPr>
        <p:blipFill>
          <a:blip r:embed="rId4"/>
          <a:srcRect/>
          <a:stretch>
            <a:fillRect/>
          </a:stretch>
        </p:blipFill>
        <p:spPr bwMode="auto">
          <a:xfrm>
            <a:off x="2468563" y="4548188"/>
            <a:ext cx="4206875" cy="938212"/>
          </a:xfrm>
          <a:prstGeom prst="rect">
            <a:avLst/>
          </a:prstGeom>
          <a:noFill/>
          <a:ln w="9525">
            <a:noFill/>
            <a:miter lim="800000"/>
            <a:headEnd/>
            <a:tailEnd/>
          </a:ln>
        </p:spPr>
      </p:pic>
      <p:sp>
        <p:nvSpPr>
          <p:cNvPr id="40970" name="Text Box 4"/>
          <p:cNvSpPr txBox="1">
            <a:spLocks noChangeArrowheads="1"/>
          </p:cNvSpPr>
          <p:nvPr/>
        </p:nvSpPr>
        <p:spPr bwMode="auto">
          <a:xfrm>
            <a:off x="6197600" y="4805363"/>
            <a:ext cx="241300" cy="303212"/>
          </a:xfrm>
          <a:prstGeom prst="rect">
            <a:avLst/>
          </a:prstGeom>
          <a:noFill/>
          <a:ln w="9525">
            <a:noFill/>
            <a:miter lim="800000"/>
            <a:headEnd/>
            <a:tailEnd/>
          </a:ln>
        </p:spPr>
        <p:txBody>
          <a:bodyPr wrap="none" lIns="0" tIns="0" rIns="0" bIns="0"/>
          <a:lstStyle/>
          <a:p>
            <a:pPr>
              <a:lnSpc>
                <a:spcPct val="90000"/>
              </a:lnSpc>
            </a:pPr>
            <a:r>
              <a:rPr lang="en-US" sz="2200" b="1"/>
              <a:t>5</a:t>
            </a:r>
            <a:r>
              <a:rPr lang="en-US" sz="2200" b="1">
                <a:sym typeface="Symbol" pitchFamily="84" charset="2"/>
              </a:rPr>
              <a:t></a:t>
            </a:r>
            <a:endParaRPr lang="en-US" sz="2200" b="1"/>
          </a:p>
        </p:txBody>
      </p:sp>
      <p:sp>
        <p:nvSpPr>
          <p:cNvPr id="40971" name="Text Box 8"/>
          <p:cNvSpPr txBox="1">
            <a:spLocks noChangeArrowheads="1"/>
          </p:cNvSpPr>
          <p:nvPr/>
        </p:nvSpPr>
        <p:spPr bwMode="auto">
          <a:xfrm>
            <a:off x="2805113" y="4811713"/>
            <a:ext cx="241300" cy="303212"/>
          </a:xfrm>
          <a:prstGeom prst="rect">
            <a:avLst/>
          </a:prstGeom>
          <a:noFill/>
          <a:ln w="9525">
            <a:noFill/>
            <a:miter lim="800000"/>
            <a:headEnd/>
            <a:tailEnd/>
          </a:ln>
        </p:spPr>
        <p:txBody>
          <a:bodyPr wrap="none" lIns="0" tIns="0" rIns="0" bIns="0"/>
          <a:lstStyle/>
          <a:p>
            <a:pPr>
              <a:lnSpc>
                <a:spcPct val="90000"/>
              </a:lnSpc>
            </a:pPr>
            <a:r>
              <a:rPr lang="en-US" sz="2200" b="1"/>
              <a:t>3</a:t>
            </a:r>
            <a:r>
              <a:rPr lang="en-US" sz="2200" b="1">
                <a:sym typeface="Symbol" pitchFamily="84" charset="2"/>
              </a:rPr>
              <a:t></a:t>
            </a:r>
            <a:endParaRPr lang="en-US" sz="2200" b="1"/>
          </a:p>
        </p:txBody>
      </p:sp>
      <p:sp>
        <p:nvSpPr>
          <p:cNvPr id="40972" name="Text Box 9"/>
          <p:cNvSpPr txBox="1">
            <a:spLocks noChangeArrowheads="1"/>
          </p:cNvSpPr>
          <p:nvPr/>
        </p:nvSpPr>
        <p:spPr bwMode="auto">
          <a:xfrm>
            <a:off x="3195638" y="4791075"/>
            <a:ext cx="2886075" cy="436563"/>
          </a:xfrm>
          <a:prstGeom prst="rect">
            <a:avLst/>
          </a:prstGeom>
          <a:noFill/>
          <a:ln w="9525">
            <a:noFill/>
            <a:miter lim="800000"/>
            <a:headEnd/>
            <a:tailEnd/>
          </a:ln>
        </p:spPr>
        <p:txBody>
          <a:bodyPr wrap="none" lIns="0" tIns="0" rIns="0" bIns="0"/>
          <a:lstStyle/>
          <a:p>
            <a:pPr>
              <a:lnSpc>
                <a:spcPct val="90000"/>
              </a:lnSpc>
            </a:pPr>
            <a:r>
              <a:rPr lang="en-US" sz="2200" b="1"/>
              <a:t>G</a:t>
            </a:r>
            <a:r>
              <a:rPr lang="en-US" sz="600" b="1"/>
              <a:t> </a:t>
            </a:r>
            <a:r>
              <a:rPr lang="en-US" sz="2200" b="1"/>
              <a:t>A</a:t>
            </a:r>
            <a:r>
              <a:rPr lang="en-US" sz="600" b="1"/>
              <a:t> </a:t>
            </a:r>
            <a:r>
              <a:rPr lang="en-US" sz="2200" b="1"/>
              <a:t>G</a:t>
            </a:r>
            <a:r>
              <a:rPr lang="en-US" sz="600" b="1"/>
              <a:t> </a:t>
            </a:r>
            <a:r>
              <a:rPr lang="en-US" sz="2200" b="1"/>
              <a:t>T</a:t>
            </a:r>
            <a:r>
              <a:rPr lang="en-US" sz="600" b="1"/>
              <a:t> </a:t>
            </a:r>
            <a:r>
              <a:rPr lang="en-US" sz="2200" b="1"/>
              <a:t>A</a:t>
            </a:r>
            <a:r>
              <a:rPr lang="en-US" sz="600" b="1"/>
              <a:t> </a:t>
            </a:r>
            <a:r>
              <a:rPr lang="en-US" sz="2200" b="1"/>
              <a:t>G</a:t>
            </a:r>
            <a:r>
              <a:rPr lang="en-US" sz="600" b="1"/>
              <a:t> </a:t>
            </a:r>
            <a:r>
              <a:rPr lang="en-US" sz="2200" b="1"/>
              <a:t>T</a:t>
            </a:r>
            <a:r>
              <a:rPr lang="en-US" sz="600" b="1"/>
              <a:t> </a:t>
            </a:r>
            <a:r>
              <a:rPr lang="en-US" sz="2200" b="1"/>
              <a:t>G</a:t>
            </a:r>
            <a:r>
              <a:rPr lang="en-US" sz="600" b="1"/>
              <a:t> </a:t>
            </a:r>
            <a:r>
              <a:rPr lang="en-US" sz="2200" b="1"/>
              <a:t>G</a:t>
            </a:r>
            <a:r>
              <a:rPr lang="en-US" sz="600" b="1"/>
              <a:t> </a:t>
            </a:r>
            <a:r>
              <a:rPr lang="en-US" sz="2200" b="1"/>
              <a:t>C</a:t>
            </a:r>
            <a:r>
              <a:rPr lang="en-US" sz="600" b="1"/>
              <a:t> </a:t>
            </a:r>
            <a:r>
              <a:rPr lang="en-US" sz="2200" b="1"/>
              <a:t>C</a:t>
            </a:r>
            <a:r>
              <a:rPr lang="en-US" sz="600" b="1"/>
              <a:t> </a:t>
            </a:r>
            <a:r>
              <a:rPr lang="en-US" sz="2200" b="1"/>
              <a:t>G</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body" idx="1"/>
          </p:nvPr>
        </p:nvSpPr>
        <p:spPr>
          <a:xfrm>
            <a:off x="533400" y="1371600"/>
            <a:ext cx="8534400" cy="2768600"/>
          </a:xfrm>
        </p:spPr>
        <p:txBody>
          <a:bodyPr/>
          <a:lstStyle/>
          <a:p>
            <a:pPr eaLnBrk="1" hangingPunct="1"/>
            <a:r>
              <a:rPr lang="en-US" sz="2800" smtClean="0"/>
              <a:t>The DNA probe can be used to screen a large number of clones simultaneously for the gene of interest</a:t>
            </a:r>
          </a:p>
          <a:p>
            <a:pPr eaLnBrk="1" hangingPunct="1"/>
            <a:r>
              <a:rPr lang="en-US" sz="2800" smtClean="0"/>
              <a:t>Once identified, the clone carrying the gene of interest can be cultured</a:t>
            </a:r>
          </a:p>
        </p:txBody>
      </p:sp>
      <p:grpSp>
        <p:nvGrpSpPr>
          <p:cNvPr id="41987" name="Group 3"/>
          <p:cNvGrpSpPr>
            <a:grpSpLocks/>
          </p:cNvGrpSpPr>
          <p:nvPr/>
        </p:nvGrpSpPr>
        <p:grpSpPr bwMode="auto">
          <a:xfrm>
            <a:off x="0" y="6553200"/>
            <a:ext cx="9144000" cy="304800"/>
            <a:chOff x="0" y="4128"/>
            <a:chExt cx="5760" cy="192"/>
          </a:xfrm>
        </p:grpSpPr>
        <p:sp>
          <p:nvSpPr>
            <p:cNvPr id="41989" name="Rectangle 4"/>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41990"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41988" name="Rectangle 6"/>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20.7</a:t>
            </a:r>
          </a:p>
        </p:txBody>
      </p:sp>
      <p:pic>
        <p:nvPicPr>
          <p:cNvPr id="43011" name="Picture 65" descr="20_07NucleicAcidProbe-U"/>
          <p:cNvPicPr>
            <a:picLocks noChangeAspect="1" noChangeArrowheads="1"/>
          </p:cNvPicPr>
          <p:nvPr/>
        </p:nvPicPr>
        <p:blipFill>
          <a:blip r:embed="rId3"/>
          <a:srcRect/>
          <a:stretch>
            <a:fillRect/>
          </a:stretch>
        </p:blipFill>
        <p:spPr bwMode="auto">
          <a:xfrm>
            <a:off x="296863" y="1465263"/>
            <a:ext cx="8548687" cy="3925887"/>
          </a:xfrm>
          <a:prstGeom prst="rect">
            <a:avLst/>
          </a:prstGeom>
          <a:noFill/>
          <a:ln w="9525">
            <a:noFill/>
            <a:miter lim="800000"/>
            <a:headEnd/>
            <a:tailEnd/>
          </a:ln>
        </p:spPr>
      </p:pic>
      <p:sp>
        <p:nvSpPr>
          <p:cNvPr id="43012" name="Text Box 4"/>
          <p:cNvSpPr txBox="1">
            <a:spLocks noChangeArrowheads="1"/>
          </p:cNvSpPr>
          <p:nvPr/>
        </p:nvSpPr>
        <p:spPr bwMode="auto">
          <a:xfrm>
            <a:off x="3195638" y="1520825"/>
            <a:ext cx="1233487" cy="615950"/>
          </a:xfrm>
          <a:prstGeom prst="rect">
            <a:avLst/>
          </a:prstGeom>
          <a:noFill/>
          <a:ln w="9525">
            <a:noFill/>
            <a:miter lim="800000"/>
            <a:headEnd/>
            <a:tailEnd/>
          </a:ln>
        </p:spPr>
        <p:txBody>
          <a:bodyPr wrap="none" lIns="0" tIns="0" rIns="0" bIns="0"/>
          <a:lstStyle/>
          <a:p>
            <a:pPr>
              <a:lnSpc>
                <a:spcPct val="90000"/>
              </a:lnSpc>
            </a:pPr>
            <a:r>
              <a:rPr lang="en-US" sz="1400" b="1"/>
              <a:t>Radioactively</a:t>
            </a:r>
            <a:br>
              <a:rPr lang="en-US" sz="1400" b="1"/>
            </a:br>
            <a:r>
              <a:rPr lang="en-US" sz="1400" b="1"/>
              <a:t>labeled probe</a:t>
            </a:r>
            <a:br>
              <a:rPr lang="en-US" sz="1400" b="1"/>
            </a:br>
            <a:r>
              <a:rPr lang="en-US" sz="1400" b="1"/>
              <a:t>molecules</a:t>
            </a:r>
          </a:p>
        </p:txBody>
      </p:sp>
      <p:sp>
        <p:nvSpPr>
          <p:cNvPr id="43013" name="Text Box 44"/>
          <p:cNvSpPr txBox="1">
            <a:spLocks noChangeArrowheads="1"/>
          </p:cNvSpPr>
          <p:nvPr/>
        </p:nvSpPr>
        <p:spPr bwMode="auto">
          <a:xfrm>
            <a:off x="4921250" y="1858963"/>
            <a:ext cx="704850" cy="363537"/>
          </a:xfrm>
          <a:prstGeom prst="rect">
            <a:avLst/>
          </a:prstGeom>
          <a:noFill/>
          <a:ln w="9525">
            <a:noFill/>
            <a:miter lim="800000"/>
            <a:headEnd/>
            <a:tailEnd/>
          </a:ln>
        </p:spPr>
        <p:txBody>
          <a:bodyPr wrap="none" lIns="0" tIns="0" rIns="0" bIns="0"/>
          <a:lstStyle/>
          <a:p>
            <a:pPr>
              <a:lnSpc>
                <a:spcPct val="90000"/>
              </a:lnSpc>
            </a:pPr>
            <a:r>
              <a:rPr lang="en-US" sz="1400" b="1"/>
              <a:t>Gene of </a:t>
            </a:r>
            <a:br>
              <a:rPr lang="en-US" sz="1400" b="1"/>
            </a:br>
            <a:r>
              <a:rPr lang="en-US" sz="1400" b="1"/>
              <a:t>interest</a:t>
            </a:r>
          </a:p>
        </p:txBody>
      </p:sp>
      <p:sp>
        <p:nvSpPr>
          <p:cNvPr id="43014" name="Text Box 45"/>
          <p:cNvSpPr txBox="1">
            <a:spLocks noChangeArrowheads="1"/>
          </p:cNvSpPr>
          <p:nvPr/>
        </p:nvSpPr>
        <p:spPr bwMode="auto">
          <a:xfrm>
            <a:off x="6264275" y="2276475"/>
            <a:ext cx="585788" cy="363538"/>
          </a:xfrm>
          <a:prstGeom prst="rect">
            <a:avLst/>
          </a:prstGeom>
          <a:noFill/>
          <a:ln w="9525">
            <a:noFill/>
            <a:miter lim="800000"/>
            <a:headEnd/>
            <a:tailEnd/>
          </a:ln>
        </p:spPr>
        <p:txBody>
          <a:bodyPr wrap="none" lIns="0" tIns="0" rIns="0" bIns="0"/>
          <a:lstStyle/>
          <a:p>
            <a:pPr>
              <a:lnSpc>
                <a:spcPct val="90000"/>
              </a:lnSpc>
            </a:pPr>
            <a:r>
              <a:rPr lang="en-US" sz="1400" b="1"/>
              <a:t>Probe</a:t>
            </a:r>
            <a:br>
              <a:rPr lang="en-US" sz="1400" b="1"/>
            </a:br>
            <a:r>
              <a:rPr lang="en-US" sz="1400" b="1"/>
              <a:t>DNA</a:t>
            </a:r>
          </a:p>
        </p:txBody>
      </p:sp>
      <p:sp>
        <p:nvSpPr>
          <p:cNvPr id="43015" name="Text Box 46"/>
          <p:cNvSpPr txBox="1">
            <a:spLocks noChangeArrowheads="1"/>
          </p:cNvSpPr>
          <p:nvPr/>
        </p:nvSpPr>
        <p:spPr bwMode="auto">
          <a:xfrm>
            <a:off x="5892800" y="2790825"/>
            <a:ext cx="811213" cy="800100"/>
          </a:xfrm>
          <a:prstGeom prst="rect">
            <a:avLst/>
          </a:prstGeom>
          <a:noFill/>
          <a:ln w="9525">
            <a:noFill/>
            <a:miter lim="800000"/>
            <a:headEnd/>
            <a:tailEnd/>
          </a:ln>
        </p:spPr>
        <p:txBody>
          <a:bodyPr wrap="none" lIns="0" tIns="0" rIns="0" bIns="0"/>
          <a:lstStyle/>
          <a:p>
            <a:pPr>
              <a:lnSpc>
                <a:spcPct val="90000"/>
              </a:lnSpc>
            </a:pPr>
            <a:r>
              <a:rPr lang="en-US" sz="1400" b="1"/>
              <a:t>Single-</a:t>
            </a:r>
            <a:br>
              <a:rPr lang="en-US" sz="1400" b="1"/>
            </a:br>
            <a:r>
              <a:rPr lang="en-US" sz="1400" b="1"/>
              <a:t>stranded</a:t>
            </a:r>
            <a:br>
              <a:rPr lang="en-US" sz="1400" b="1"/>
            </a:br>
            <a:r>
              <a:rPr lang="en-US" sz="1400" b="1"/>
              <a:t>DNA from</a:t>
            </a:r>
            <a:br>
              <a:rPr lang="en-US" sz="1400" b="1"/>
            </a:br>
            <a:r>
              <a:rPr lang="en-US" sz="1400" b="1"/>
              <a:t>cell</a:t>
            </a:r>
          </a:p>
        </p:txBody>
      </p:sp>
      <p:sp>
        <p:nvSpPr>
          <p:cNvPr id="43016" name="Text Box 47"/>
          <p:cNvSpPr txBox="1">
            <a:spLocks noChangeArrowheads="1"/>
          </p:cNvSpPr>
          <p:nvPr/>
        </p:nvSpPr>
        <p:spPr bwMode="auto">
          <a:xfrm>
            <a:off x="7904163" y="2713038"/>
            <a:ext cx="387350" cy="165100"/>
          </a:xfrm>
          <a:prstGeom prst="rect">
            <a:avLst/>
          </a:prstGeom>
          <a:noFill/>
          <a:ln w="9525">
            <a:noFill/>
            <a:miter lim="800000"/>
            <a:headEnd/>
            <a:tailEnd/>
          </a:ln>
        </p:spPr>
        <p:txBody>
          <a:bodyPr wrap="none" lIns="0" tIns="0" rIns="0" bIns="0"/>
          <a:lstStyle/>
          <a:p>
            <a:pPr>
              <a:lnSpc>
                <a:spcPct val="90000"/>
              </a:lnSpc>
            </a:pPr>
            <a:r>
              <a:rPr lang="en-US" sz="1400" b="1"/>
              <a:t>Film</a:t>
            </a:r>
          </a:p>
        </p:txBody>
      </p:sp>
      <p:sp>
        <p:nvSpPr>
          <p:cNvPr id="43017" name="Text Box 48"/>
          <p:cNvSpPr txBox="1">
            <a:spLocks noChangeArrowheads="1"/>
          </p:cNvSpPr>
          <p:nvPr/>
        </p:nvSpPr>
        <p:spPr bwMode="auto">
          <a:xfrm>
            <a:off x="5842000" y="4459288"/>
            <a:ext cx="1446213" cy="839787"/>
          </a:xfrm>
          <a:prstGeom prst="rect">
            <a:avLst/>
          </a:prstGeom>
          <a:noFill/>
          <a:ln w="9525">
            <a:noFill/>
            <a:miter lim="800000"/>
            <a:headEnd/>
            <a:tailEnd/>
          </a:ln>
        </p:spPr>
        <p:txBody>
          <a:bodyPr wrap="none" lIns="0" tIns="0" rIns="0" bIns="0"/>
          <a:lstStyle/>
          <a:p>
            <a:pPr>
              <a:lnSpc>
                <a:spcPct val="90000"/>
              </a:lnSpc>
            </a:pPr>
            <a:r>
              <a:rPr lang="en-US" sz="1400" b="1"/>
              <a:t>Location of</a:t>
            </a:r>
            <a:br>
              <a:rPr lang="en-US" sz="1400" b="1"/>
            </a:br>
            <a:r>
              <a:rPr lang="en-US" sz="1400" b="1"/>
              <a:t>DNA with the</a:t>
            </a:r>
            <a:br>
              <a:rPr lang="en-US" sz="1400" b="1"/>
            </a:br>
            <a:r>
              <a:rPr lang="en-US" sz="1400" b="1"/>
              <a:t>complementary</a:t>
            </a:r>
            <a:br>
              <a:rPr lang="en-US" sz="1400" b="1"/>
            </a:br>
            <a:r>
              <a:rPr lang="en-US" sz="1400" b="1"/>
              <a:t>sequence</a:t>
            </a:r>
          </a:p>
        </p:txBody>
      </p:sp>
      <p:sp>
        <p:nvSpPr>
          <p:cNvPr id="43018" name="Text Box 49"/>
          <p:cNvSpPr txBox="1">
            <a:spLocks noChangeArrowheads="1"/>
          </p:cNvSpPr>
          <p:nvPr/>
        </p:nvSpPr>
        <p:spPr bwMode="auto">
          <a:xfrm>
            <a:off x="7626350" y="4419600"/>
            <a:ext cx="969963" cy="430213"/>
          </a:xfrm>
          <a:prstGeom prst="rect">
            <a:avLst/>
          </a:prstGeom>
          <a:noFill/>
          <a:ln w="9525">
            <a:noFill/>
            <a:miter lim="800000"/>
            <a:headEnd/>
            <a:tailEnd/>
          </a:ln>
        </p:spPr>
        <p:txBody>
          <a:bodyPr wrap="none" lIns="0" tIns="0" rIns="0" bIns="0"/>
          <a:lstStyle/>
          <a:p>
            <a:pPr>
              <a:lnSpc>
                <a:spcPct val="90000"/>
              </a:lnSpc>
            </a:pPr>
            <a:r>
              <a:rPr lang="en-US" sz="1400" b="1"/>
              <a:t>Nylon</a:t>
            </a:r>
            <a:br>
              <a:rPr lang="en-US" sz="1400" b="1"/>
            </a:br>
            <a:r>
              <a:rPr lang="en-US" sz="1400" b="1"/>
              <a:t>membrane</a:t>
            </a:r>
          </a:p>
        </p:txBody>
      </p:sp>
      <p:sp>
        <p:nvSpPr>
          <p:cNvPr id="43019" name="Text Box 50"/>
          <p:cNvSpPr txBox="1">
            <a:spLocks noChangeArrowheads="1"/>
          </p:cNvSpPr>
          <p:nvPr/>
        </p:nvSpPr>
        <p:spPr bwMode="auto">
          <a:xfrm>
            <a:off x="1581150" y="4445000"/>
            <a:ext cx="1471613" cy="217488"/>
          </a:xfrm>
          <a:prstGeom prst="rect">
            <a:avLst/>
          </a:prstGeom>
          <a:noFill/>
          <a:ln w="9525">
            <a:noFill/>
            <a:miter lim="800000"/>
            <a:headEnd/>
            <a:tailEnd/>
          </a:ln>
        </p:spPr>
        <p:txBody>
          <a:bodyPr wrap="none" lIns="0" tIns="0" rIns="0" bIns="0"/>
          <a:lstStyle/>
          <a:p>
            <a:pPr>
              <a:lnSpc>
                <a:spcPct val="90000"/>
              </a:lnSpc>
            </a:pPr>
            <a:r>
              <a:rPr lang="en-US" sz="1400" b="1"/>
              <a:t>Nylon membrane</a:t>
            </a:r>
          </a:p>
        </p:txBody>
      </p:sp>
      <p:sp>
        <p:nvSpPr>
          <p:cNvPr id="43020" name="Text Box 51"/>
          <p:cNvSpPr txBox="1">
            <a:spLocks noChangeArrowheads="1"/>
          </p:cNvSpPr>
          <p:nvPr/>
        </p:nvSpPr>
        <p:spPr bwMode="auto">
          <a:xfrm>
            <a:off x="325438" y="3427413"/>
            <a:ext cx="1392237" cy="654050"/>
          </a:xfrm>
          <a:prstGeom prst="rect">
            <a:avLst/>
          </a:prstGeom>
          <a:noFill/>
          <a:ln w="9525">
            <a:noFill/>
            <a:miter lim="800000"/>
            <a:headEnd/>
            <a:tailEnd/>
          </a:ln>
        </p:spPr>
        <p:txBody>
          <a:bodyPr wrap="none" lIns="0" tIns="0" rIns="0" bIns="0"/>
          <a:lstStyle/>
          <a:p>
            <a:pPr>
              <a:lnSpc>
                <a:spcPct val="90000"/>
              </a:lnSpc>
            </a:pPr>
            <a:r>
              <a:rPr lang="en-US" sz="1400" b="1"/>
              <a:t>Multiwell plates</a:t>
            </a:r>
            <a:br>
              <a:rPr lang="en-US" sz="1400" b="1"/>
            </a:br>
            <a:r>
              <a:rPr lang="en-US" sz="1400" b="1"/>
              <a:t>holding library</a:t>
            </a:r>
            <a:br>
              <a:rPr lang="en-US" sz="1400" b="1"/>
            </a:br>
            <a:r>
              <a:rPr lang="en-US" sz="1400" b="1"/>
              <a:t>clones</a:t>
            </a:r>
          </a:p>
        </p:txBody>
      </p:sp>
      <p:sp>
        <p:nvSpPr>
          <p:cNvPr id="43021" name="Text Box 52"/>
          <p:cNvSpPr txBox="1">
            <a:spLocks noChangeArrowheads="1"/>
          </p:cNvSpPr>
          <p:nvPr/>
        </p:nvSpPr>
        <p:spPr bwMode="auto">
          <a:xfrm>
            <a:off x="325438" y="1522413"/>
            <a:ext cx="1154112" cy="179387"/>
          </a:xfrm>
          <a:prstGeom prst="rect">
            <a:avLst/>
          </a:prstGeom>
          <a:noFill/>
          <a:ln w="9525">
            <a:noFill/>
            <a:miter lim="800000"/>
            <a:headEnd/>
            <a:tailEnd/>
          </a:ln>
        </p:spPr>
        <p:txBody>
          <a:bodyPr wrap="none" lIns="0" tIns="0" rIns="0" bIns="0"/>
          <a:lstStyle/>
          <a:p>
            <a:pPr>
              <a:lnSpc>
                <a:spcPct val="90000"/>
              </a:lnSpc>
            </a:pPr>
            <a:r>
              <a:rPr lang="en-US" sz="1400" b="1">
                <a:solidFill>
                  <a:srgbClr val="B52D33"/>
                </a:solidFill>
              </a:rPr>
              <a:t>TECHNIQUE</a:t>
            </a:r>
          </a:p>
        </p:txBody>
      </p:sp>
      <p:sp>
        <p:nvSpPr>
          <p:cNvPr id="43022" name="Text Box 53"/>
          <p:cNvSpPr txBox="1">
            <a:spLocks noChangeArrowheads="1"/>
          </p:cNvSpPr>
          <p:nvPr/>
        </p:nvSpPr>
        <p:spPr bwMode="auto">
          <a:xfrm>
            <a:off x="6832600" y="1547813"/>
            <a:ext cx="176213" cy="204787"/>
          </a:xfrm>
          <a:prstGeom prst="rect">
            <a:avLst/>
          </a:prstGeom>
          <a:noFill/>
          <a:ln w="9525">
            <a:noFill/>
            <a:miter lim="800000"/>
            <a:headEnd/>
            <a:tailEnd/>
          </a:ln>
        </p:spPr>
        <p:txBody>
          <a:bodyPr wrap="none" lIns="0" tIns="0" rIns="0" bIns="0"/>
          <a:lstStyle/>
          <a:p>
            <a:pPr>
              <a:lnSpc>
                <a:spcPct val="90000"/>
              </a:lnSpc>
            </a:pPr>
            <a:r>
              <a:rPr lang="en-US" sz="1400" b="1"/>
              <a:t>5</a:t>
            </a:r>
            <a:r>
              <a:rPr lang="en-US" sz="1400" b="1">
                <a:sym typeface="Symbol" pitchFamily="84" charset="2"/>
              </a:rPr>
              <a:t></a:t>
            </a:r>
            <a:endParaRPr lang="en-US" sz="1400" b="1"/>
          </a:p>
        </p:txBody>
      </p:sp>
      <p:sp>
        <p:nvSpPr>
          <p:cNvPr id="43023" name="Text Box 54"/>
          <p:cNvSpPr txBox="1">
            <a:spLocks noChangeArrowheads="1"/>
          </p:cNvSpPr>
          <p:nvPr/>
        </p:nvSpPr>
        <p:spPr bwMode="auto">
          <a:xfrm>
            <a:off x="8439150" y="2095500"/>
            <a:ext cx="176213" cy="204788"/>
          </a:xfrm>
          <a:prstGeom prst="rect">
            <a:avLst/>
          </a:prstGeom>
          <a:noFill/>
          <a:ln w="9525">
            <a:noFill/>
            <a:miter lim="800000"/>
            <a:headEnd/>
            <a:tailEnd/>
          </a:ln>
        </p:spPr>
        <p:txBody>
          <a:bodyPr wrap="none" lIns="0" tIns="0" rIns="0" bIns="0"/>
          <a:lstStyle/>
          <a:p>
            <a:pPr>
              <a:lnSpc>
                <a:spcPct val="90000"/>
              </a:lnSpc>
            </a:pPr>
            <a:r>
              <a:rPr lang="en-US" sz="1400" b="1"/>
              <a:t>5</a:t>
            </a:r>
            <a:r>
              <a:rPr lang="en-US" sz="1400" b="1">
                <a:sym typeface="Symbol" pitchFamily="84" charset="2"/>
              </a:rPr>
              <a:t></a:t>
            </a:r>
            <a:endParaRPr lang="en-US" sz="1400" b="1"/>
          </a:p>
        </p:txBody>
      </p:sp>
      <p:sp>
        <p:nvSpPr>
          <p:cNvPr id="43024" name="Text Box 55"/>
          <p:cNvSpPr txBox="1">
            <a:spLocks noChangeArrowheads="1"/>
          </p:cNvSpPr>
          <p:nvPr/>
        </p:nvSpPr>
        <p:spPr bwMode="auto">
          <a:xfrm>
            <a:off x="6851650" y="2111375"/>
            <a:ext cx="176213" cy="204788"/>
          </a:xfrm>
          <a:prstGeom prst="rect">
            <a:avLst/>
          </a:prstGeom>
          <a:noFill/>
          <a:ln w="9525">
            <a:noFill/>
            <a:miter lim="800000"/>
            <a:headEnd/>
            <a:tailEnd/>
          </a:ln>
        </p:spPr>
        <p:txBody>
          <a:bodyPr wrap="none" lIns="0" tIns="0" rIns="0" bIns="0"/>
          <a:lstStyle/>
          <a:p>
            <a:pPr>
              <a:lnSpc>
                <a:spcPct val="90000"/>
              </a:lnSpc>
            </a:pPr>
            <a:r>
              <a:rPr lang="en-US" sz="1400" b="1"/>
              <a:t>3</a:t>
            </a:r>
            <a:r>
              <a:rPr lang="en-US" sz="1400" b="1">
                <a:sym typeface="Symbol" pitchFamily="84" charset="2"/>
              </a:rPr>
              <a:t></a:t>
            </a:r>
            <a:endParaRPr lang="en-US" sz="1400" b="1"/>
          </a:p>
        </p:txBody>
      </p:sp>
      <p:sp>
        <p:nvSpPr>
          <p:cNvPr id="43025" name="Text Box 56"/>
          <p:cNvSpPr txBox="1">
            <a:spLocks noChangeArrowheads="1"/>
          </p:cNvSpPr>
          <p:nvPr/>
        </p:nvSpPr>
        <p:spPr bwMode="auto">
          <a:xfrm>
            <a:off x="8445500" y="1549400"/>
            <a:ext cx="176213" cy="204788"/>
          </a:xfrm>
          <a:prstGeom prst="rect">
            <a:avLst/>
          </a:prstGeom>
          <a:noFill/>
          <a:ln w="9525">
            <a:noFill/>
            <a:miter lim="800000"/>
            <a:headEnd/>
            <a:tailEnd/>
          </a:ln>
        </p:spPr>
        <p:txBody>
          <a:bodyPr wrap="none" lIns="0" tIns="0" rIns="0" bIns="0"/>
          <a:lstStyle/>
          <a:p>
            <a:pPr>
              <a:lnSpc>
                <a:spcPct val="90000"/>
              </a:lnSpc>
            </a:pPr>
            <a:r>
              <a:rPr lang="en-US" sz="1400" b="1"/>
              <a:t>3</a:t>
            </a:r>
            <a:r>
              <a:rPr lang="en-US" sz="1400" b="1">
                <a:sym typeface="Symbol" pitchFamily="84" charset="2"/>
              </a:rPr>
              <a:t></a:t>
            </a:r>
            <a:endParaRPr lang="en-US" sz="1400" b="1"/>
          </a:p>
        </p:txBody>
      </p:sp>
      <p:sp>
        <p:nvSpPr>
          <p:cNvPr id="43026" name="Text Box 57"/>
          <p:cNvSpPr txBox="1">
            <a:spLocks noChangeArrowheads="1"/>
          </p:cNvSpPr>
          <p:nvPr/>
        </p:nvSpPr>
        <p:spPr bwMode="auto">
          <a:xfrm>
            <a:off x="6929438" y="1919288"/>
            <a:ext cx="1577975" cy="217487"/>
          </a:xfrm>
          <a:prstGeom prst="rect">
            <a:avLst/>
          </a:prstGeom>
          <a:noFill/>
          <a:ln w="9525">
            <a:noFill/>
            <a:miter lim="800000"/>
            <a:headEnd/>
            <a:tailEnd/>
          </a:ln>
        </p:spPr>
        <p:txBody>
          <a:bodyPr wrap="none" lIns="0" tIns="0" rIns="0" bIns="0"/>
          <a:lstStyle/>
          <a:p>
            <a:pPr>
              <a:lnSpc>
                <a:spcPct val="90000"/>
              </a:lnSpc>
            </a:pPr>
            <a:r>
              <a:rPr lang="en-US" sz="1400" b="1"/>
              <a:t>GAGTAGTGGCCG</a:t>
            </a:r>
          </a:p>
        </p:txBody>
      </p:sp>
      <p:sp>
        <p:nvSpPr>
          <p:cNvPr id="43027" name="Text Box 58"/>
          <p:cNvSpPr txBox="1">
            <a:spLocks noChangeArrowheads="1"/>
          </p:cNvSpPr>
          <p:nvPr/>
        </p:nvSpPr>
        <p:spPr bwMode="auto">
          <a:xfrm>
            <a:off x="6784975" y="1712913"/>
            <a:ext cx="1895475" cy="228600"/>
          </a:xfrm>
          <a:prstGeom prst="rect">
            <a:avLst/>
          </a:prstGeom>
          <a:noFill/>
          <a:ln w="9525">
            <a:noFill/>
            <a:miter lim="800000"/>
            <a:headEnd/>
            <a:tailEnd/>
          </a:ln>
        </p:spPr>
        <p:txBody>
          <a:bodyPr wrap="none" lIns="0" tIns="0" rIns="0" bIns="0"/>
          <a:lstStyle/>
          <a:p>
            <a:pPr>
              <a:lnSpc>
                <a:spcPct val="90000"/>
              </a:lnSpc>
            </a:pPr>
            <a:r>
              <a:rPr lang="en-US" sz="1400" b="1">
                <a:solidFill>
                  <a:schemeClr val="bg1"/>
                </a:solidFill>
                <a:sym typeface="Symbol" pitchFamily="84" charset="2"/>
              </a:rPr>
              <a:t></a:t>
            </a:r>
            <a:r>
              <a:rPr lang="en-US" sz="800" b="1">
                <a:solidFill>
                  <a:schemeClr val="bg1"/>
                </a:solidFill>
                <a:sym typeface="Symbol" pitchFamily="84" charset="2"/>
              </a:rPr>
              <a:t> </a:t>
            </a:r>
            <a:r>
              <a:rPr lang="en-US" sz="1400" b="1">
                <a:solidFill>
                  <a:schemeClr val="bg1"/>
                </a:solidFill>
              </a:rPr>
              <a:t>CTCATCACCGGC</a:t>
            </a:r>
            <a:r>
              <a:rPr lang="en-US" sz="1400" b="1">
                <a:solidFill>
                  <a:schemeClr val="bg1"/>
                </a:solidFill>
                <a:sym typeface="Symbol" pitchFamily="84" charset="2"/>
              </a:rPr>
              <a:t></a:t>
            </a:r>
          </a:p>
        </p:txBody>
      </p:sp>
      <p:sp>
        <p:nvSpPr>
          <p:cNvPr id="43028" name="Line 59"/>
          <p:cNvSpPr>
            <a:spLocks noChangeShapeType="1"/>
          </p:cNvSpPr>
          <p:nvPr/>
        </p:nvSpPr>
        <p:spPr bwMode="auto">
          <a:xfrm>
            <a:off x="5608638" y="1971675"/>
            <a:ext cx="330200" cy="422275"/>
          </a:xfrm>
          <a:prstGeom prst="line">
            <a:avLst/>
          </a:prstGeom>
          <a:noFill/>
          <a:ln w="12700">
            <a:solidFill>
              <a:schemeClr val="tx1"/>
            </a:solidFill>
            <a:round/>
            <a:headEnd/>
            <a:tailEnd/>
          </a:ln>
        </p:spPr>
        <p:txBody>
          <a:bodyPr wrap="none" anchor="ctr"/>
          <a:lstStyle/>
          <a:p>
            <a:endParaRPr lang="en-US"/>
          </a:p>
        </p:txBody>
      </p:sp>
      <p:sp>
        <p:nvSpPr>
          <p:cNvPr id="43029" name="Line 60"/>
          <p:cNvSpPr>
            <a:spLocks noChangeShapeType="1"/>
          </p:cNvSpPr>
          <p:nvPr/>
        </p:nvSpPr>
        <p:spPr bwMode="auto">
          <a:xfrm flipH="1">
            <a:off x="6018213" y="2381250"/>
            <a:ext cx="212725" cy="92075"/>
          </a:xfrm>
          <a:prstGeom prst="line">
            <a:avLst/>
          </a:prstGeom>
          <a:noFill/>
          <a:ln w="12700">
            <a:solidFill>
              <a:schemeClr val="tx1"/>
            </a:solidFill>
            <a:round/>
            <a:headEnd/>
            <a:tailEnd/>
          </a:ln>
        </p:spPr>
        <p:txBody>
          <a:bodyPr wrap="none" anchor="ctr"/>
          <a:lstStyle/>
          <a:p>
            <a:endParaRPr lang="en-US"/>
          </a:p>
        </p:txBody>
      </p:sp>
      <p:sp>
        <p:nvSpPr>
          <p:cNvPr id="43030" name="Line 61"/>
          <p:cNvSpPr>
            <a:spLocks noChangeShapeType="1"/>
          </p:cNvSpPr>
          <p:nvPr/>
        </p:nvSpPr>
        <p:spPr bwMode="auto">
          <a:xfrm>
            <a:off x="5727700" y="2711450"/>
            <a:ext cx="119063" cy="146050"/>
          </a:xfrm>
          <a:prstGeom prst="line">
            <a:avLst/>
          </a:prstGeom>
          <a:noFill/>
          <a:ln w="12700">
            <a:solidFill>
              <a:schemeClr val="tx1"/>
            </a:solidFill>
            <a:round/>
            <a:headEnd/>
            <a:tailEnd/>
          </a:ln>
        </p:spPr>
        <p:txBody>
          <a:bodyPr wrap="none" anchor="ctr"/>
          <a:lstStyle/>
          <a:p>
            <a:endParaRPr lang="en-US"/>
          </a:p>
        </p:txBody>
      </p:sp>
      <p:sp>
        <p:nvSpPr>
          <p:cNvPr id="43031" name="Line 62"/>
          <p:cNvSpPr>
            <a:spLocks noChangeShapeType="1"/>
          </p:cNvSpPr>
          <p:nvPr/>
        </p:nvSpPr>
        <p:spPr bwMode="auto">
          <a:xfrm flipH="1">
            <a:off x="7672388" y="2790825"/>
            <a:ext cx="198437" cy="277813"/>
          </a:xfrm>
          <a:prstGeom prst="line">
            <a:avLst/>
          </a:prstGeom>
          <a:noFill/>
          <a:ln w="12700">
            <a:solidFill>
              <a:schemeClr val="tx1"/>
            </a:solidFill>
            <a:round/>
            <a:headEnd/>
            <a:tailEnd/>
          </a:ln>
        </p:spPr>
        <p:txBody>
          <a:bodyPr wrap="none" anchor="ctr"/>
          <a:lstStyle/>
          <a:p>
            <a:endParaRPr lang="en-US"/>
          </a:p>
        </p:txBody>
      </p:sp>
      <p:sp>
        <p:nvSpPr>
          <p:cNvPr id="43032" name="Line 63"/>
          <p:cNvSpPr>
            <a:spLocks noChangeShapeType="1"/>
          </p:cNvSpPr>
          <p:nvPr/>
        </p:nvSpPr>
        <p:spPr bwMode="auto">
          <a:xfrm flipH="1">
            <a:off x="6508750" y="3440113"/>
            <a:ext cx="727075" cy="1004887"/>
          </a:xfrm>
          <a:prstGeom prst="line">
            <a:avLst/>
          </a:prstGeom>
          <a:noFill/>
          <a:ln w="12700">
            <a:solidFill>
              <a:schemeClr val="tx1"/>
            </a:solidFill>
            <a:round/>
            <a:headEnd/>
            <a:tailEnd/>
          </a:ln>
        </p:spPr>
        <p:txBody>
          <a:bodyPr wrap="none" anchor="ctr"/>
          <a:lstStyle/>
          <a:p>
            <a:endParaRPr lang="en-US"/>
          </a:p>
        </p:txBody>
      </p:sp>
      <p:sp>
        <p:nvSpPr>
          <p:cNvPr id="43033" name="Line 64"/>
          <p:cNvSpPr>
            <a:spLocks noChangeShapeType="1"/>
          </p:cNvSpPr>
          <p:nvPr/>
        </p:nvSpPr>
        <p:spPr bwMode="auto">
          <a:xfrm>
            <a:off x="7672388" y="4325938"/>
            <a:ext cx="0" cy="79375"/>
          </a:xfrm>
          <a:prstGeom prst="line">
            <a:avLst/>
          </a:prstGeom>
          <a:noFill/>
          <a:ln w="12700">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20.1</a:t>
            </a:r>
          </a:p>
        </p:txBody>
      </p:sp>
      <p:pic>
        <p:nvPicPr>
          <p:cNvPr id="9219" name="Picture 55" descr="20_01Microarray-U"/>
          <p:cNvPicPr>
            <a:picLocks noChangeAspect="1" noChangeArrowheads="1"/>
          </p:cNvPicPr>
          <p:nvPr/>
        </p:nvPicPr>
        <p:blipFill>
          <a:blip r:embed="rId3"/>
          <a:srcRect/>
          <a:stretch>
            <a:fillRect/>
          </a:stretch>
        </p:blipFill>
        <p:spPr bwMode="auto">
          <a:xfrm>
            <a:off x="1754188" y="534988"/>
            <a:ext cx="5634037" cy="5786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27000" y="203200"/>
            <a:ext cx="7772400" cy="1143000"/>
          </a:xfrm>
        </p:spPr>
        <p:txBody>
          <a:bodyPr/>
          <a:lstStyle/>
          <a:p>
            <a:pPr eaLnBrk="1" hangingPunct="1"/>
            <a:r>
              <a:rPr lang="en-US" smtClean="0"/>
              <a:t>Expressing Cloned Eukaryotic Genes</a:t>
            </a:r>
            <a:endParaRPr lang="en-US" smtClean="0">
              <a:solidFill>
                <a:schemeClr val="tx1"/>
              </a:solidFill>
            </a:endParaRPr>
          </a:p>
        </p:txBody>
      </p:sp>
      <p:sp>
        <p:nvSpPr>
          <p:cNvPr id="44035" name="Rectangle 3"/>
          <p:cNvSpPr>
            <a:spLocks noGrp="1" noChangeArrowheads="1"/>
          </p:cNvSpPr>
          <p:nvPr>
            <p:ph type="body" idx="1"/>
          </p:nvPr>
        </p:nvSpPr>
        <p:spPr>
          <a:xfrm>
            <a:off x="533400" y="1371600"/>
            <a:ext cx="8534400" cy="2768600"/>
          </a:xfrm>
        </p:spPr>
        <p:txBody>
          <a:bodyPr/>
          <a:lstStyle/>
          <a:p>
            <a:pPr eaLnBrk="1" hangingPunct="1"/>
            <a:r>
              <a:rPr lang="en-US" sz="2800" smtClean="0"/>
              <a:t>After a gene has been cloned, its protein product can be produced in larger amounts for research</a:t>
            </a:r>
          </a:p>
          <a:p>
            <a:pPr eaLnBrk="1" hangingPunct="1"/>
            <a:r>
              <a:rPr lang="en-US" sz="2800" smtClean="0"/>
              <a:t>Cloned genes can be expressed as protein in either bacterial or eukaryotic cells</a:t>
            </a:r>
          </a:p>
        </p:txBody>
      </p:sp>
      <p:grpSp>
        <p:nvGrpSpPr>
          <p:cNvPr id="44036" name="Group 4"/>
          <p:cNvGrpSpPr>
            <a:grpSpLocks/>
          </p:cNvGrpSpPr>
          <p:nvPr/>
        </p:nvGrpSpPr>
        <p:grpSpPr bwMode="auto">
          <a:xfrm>
            <a:off x="0" y="6553200"/>
            <a:ext cx="9144000" cy="304800"/>
            <a:chOff x="0" y="4128"/>
            <a:chExt cx="5760" cy="192"/>
          </a:xfrm>
        </p:grpSpPr>
        <p:sp>
          <p:nvSpPr>
            <p:cNvPr id="44038" name="Rectangle 5"/>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44039"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44037" name="Rectangle 7"/>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39700" y="190500"/>
            <a:ext cx="7772400" cy="1143000"/>
          </a:xfrm>
        </p:spPr>
        <p:txBody>
          <a:bodyPr/>
          <a:lstStyle/>
          <a:p>
            <a:pPr eaLnBrk="1" hangingPunct="1"/>
            <a:r>
              <a:rPr lang="en-US" i="1" smtClean="0"/>
              <a:t>Bacterial Expression Systems</a:t>
            </a:r>
            <a:endParaRPr lang="en-US" b="0" i="1" smtClean="0">
              <a:solidFill>
                <a:schemeClr val="tx1"/>
              </a:solidFill>
            </a:endParaRPr>
          </a:p>
        </p:txBody>
      </p:sp>
      <p:sp>
        <p:nvSpPr>
          <p:cNvPr id="45059" name="Rectangle 3"/>
          <p:cNvSpPr>
            <a:spLocks noGrp="1" noChangeArrowheads="1"/>
          </p:cNvSpPr>
          <p:nvPr>
            <p:ph type="body" idx="1"/>
          </p:nvPr>
        </p:nvSpPr>
        <p:spPr>
          <a:xfrm>
            <a:off x="533400" y="1371600"/>
            <a:ext cx="8534400" cy="4140200"/>
          </a:xfrm>
        </p:spPr>
        <p:txBody>
          <a:bodyPr/>
          <a:lstStyle/>
          <a:p>
            <a:pPr eaLnBrk="1" hangingPunct="1"/>
            <a:r>
              <a:rPr lang="en-US" sz="2800" smtClean="0"/>
              <a:t>Several technical difficulties hinder expression of cloned eukaryotic genes in bacterial host cells</a:t>
            </a:r>
          </a:p>
          <a:p>
            <a:pPr eaLnBrk="1" hangingPunct="1"/>
            <a:r>
              <a:rPr lang="en-US" sz="2800" smtClean="0"/>
              <a:t>To overcome differences in promoters and other DNA control sequences, scientists usually employ an </a:t>
            </a:r>
            <a:r>
              <a:rPr lang="en-US" sz="2800" b="1" smtClean="0"/>
              <a:t>expression vector</a:t>
            </a:r>
            <a:r>
              <a:rPr lang="en-US" sz="2800" smtClean="0"/>
              <a:t>, a cloning vector that contains a highly active bacterial promoter</a:t>
            </a:r>
          </a:p>
        </p:txBody>
      </p:sp>
      <p:grpSp>
        <p:nvGrpSpPr>
          <p:cNvPr id="45060" name="Group 4"/>
          <p:cNvGrpSpPr>
            <a:grpSpLocks/>
          </p:cNvGrpSpPr>
          <p:nvPr/>
        </p:nvGrpSpPr>
        <p:grpSpPr bwMode="auto">
          <a:xfrm>
            <a:off x="0" y="6553200"/>
            <a:ext cx="9144000" cy="304800"/>
            <a:chOff x="0" y="4128"/>
            <a:chExt cx="5760" cy="192"/>
          </a:xfrm>
        </p:grpSpPr>
        <p:sp>
          <p:nvSpPr>
            <p:cNvPr id="45062" name="Rectangle 5"/>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45063"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45061" name="Rectangle 7"/>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65100" y="177800"/>
            <a:ext cx="8928100" cy="1143000"/>
          </a:xfrm>
        </p:spPr>
        <p:txBody>
          <a:bodyPr/>
          <a:lstStyle/>
          <a:p>
            <a:pPr eaLnBrk="1" hangingPunct="1"/>
            <a:r>
              <a:rPr lang="en-US" i="1" smtClean="0"/>
              <a:t>Eukaryotic Cloning and Expression Systems</a:t>
            </a:r>
            <a:endParaRPr lang="en-US" b="0" i="1" smtClean="0">
              <a:solidFill>
                <a:schemeClr val="tx1"/>
              </a:solidFill>
            </a:endParaRPr>
          </a:p>
        </p:txBody>
      </p:sp>
      <p:sp>
        <p:nvSpPr>
          <p:cNvPr id="46083" name="Rectangle 3"/>
          <p:cNvSpPr>
            <a:spLocks noGrp="1" noChangeArrowheads="1"/>
          </p:cNvSpPr>
          <p:nvPr>
            <p:ph type="body" idx="1"/>
          </p:nvPr>
        </p:nvSpPr>
        <p:spPr>
          <a:xfrm>
            <a:off x="533400" y="1371600"/>
            <a:ext cx="8534400" cy="5105400"/>
          </a:xfrm>
        </p:spPr>
        <p:txBody>
          <a:bodyPr/>
          <a:lstStyle/>
          <a:p>
            <a:pPr marL="354013" indent="-354013" eaLnBrk="1" hangingPunct="1"/>
            <a:r>
              <a:rPr lang="en-US" sz="2800" smtClean="0"/>
              <a:t>Molecular biologists can avoid eukaryote-bacterial incompatibility issues by using eukaryotic cells, such as yeasts, as hosts for cloning and expressing genes</a:t>
            </a:r>
          </a:p>
          <a:p>
            <a:pPr marL="354013" indent="-354013" eaLnBrk="1" hangingPunct="1"/>
            <a:r>
              <a:rPr lang="en-US" sz="2800" smtClean="0"/>
              <a:t>Even yeasts may not possess the proteins required to modify expressed mammalian proteins properly</a:t>
            </a:r>
          </a:p>
          <a:p>
            <a:pPr marL="354013" indent="-354013" eaLnBrk="1" hangingPunct="1"/>
            <a:r>
              <a:rPr lang="en-US" sz="2800" smtClean="0"/>
              <a:t>In such cases, cultured mammalian or insect cells may be used to express and study proteins</a:t>
            </a:r>
          </a:p>
        </p:txBody>
      </p:sp>
      <p:grpSp>
        <p:nvGrpSpPr>
          <p:cNvPr id="46084" name="Group 4"/>
          <p:cNvGrpSpPr>
            <a:grpSpLocks/>
          </p:cNvGrpSpPr>
          <p:nvPr/>
        </p:nvGrpSpPr>
        <p:grpSpPr bwMode="auto">
          <a:xfrm>
            <a:off x="0" y="6553200"/>
            <a:ext cx="9144000" cy="304800"/>
            <a:chOff x="0" y="4128"/>
            <a:chExt cx="5760" cy="192"/>
          </a:xfrm>
        </p:grpSpPr>
        <p:sp>
          <p:nvSpPr>
            <p:cNvPr id="46086" name="Rectangle 5"/>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46087"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46085" name="Rectangle 7"/>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body" idx="1"/>
          </p:nvPr>
        </p:nvSpPr>
        <p:spPr>
          <a:xfrm>
            <a:off x="533400" y="1365250"/>
            <a:ext cx="8534400" cy="4895850"/>
          </a:xfrm>
        </p:spPr>
        <p:txBody>
          <a:bodyPr/>
          <a:lstStyle/>
          <a:p>
            <a:pPr eaLnBrk="1" hangingPunct="1"/>
            <a:r>
              <a:rPr lang="en-US" sz="2800" smtClean="0"/>
              <a:t>One method of introducing recombinant DNA into eukaryotic cells is </a:t>
            </a:r>
            <a:r>
              <a:rPr lang="en-US" sz="2800" b="1" smtClean="0"/>
              <a:t>electroporation</a:t>
            </a:r>
            <a:r>
              <a:rPr lang="en-US" sz="2800" smtClean="0"/>
              <a:t>, applying a brief electrical pulse to create temporary holes in plasma membranes</a:t>
            </a:r>
          </a:p>
          <a:p>
            <a:pPr eaLnBrk="1" hangingPunct="1"/>
            <a:r>
              <a:rPr lang="en-US" sz="2800" smtClean="0"/>
              <a:t>Alternatively, scientists can inject DNA into cells using microscopically thin needles</a:t>
            </a:r>
          </a:p>
          <a:p>
            <a:pPr eaLnBrk="1" hangingPunct="1"/>
            <a:r>
              <a:rPr lang="en-US" sz="2800" smtClean="0"/>
              <a:t>Once inside the cell, the DNA is incorporated into the cell’s DNA by natural genetic recombination</a:t>
            </a:r>
          </a:p>
        </p:txBody>
      </p:sp>
      <p:grpSp>
        <p:nvGrpSpPr>
          <p:cNvPr id="47107" name="Group 3"/>
          <p:cNvGrpSpPr>
            <a:grpSpLocks/>
          </p:cNvGrpSpPr>
          <p:nvPr/>
        </p:nvGrpSpPr>
        <p:grpSpPr bwMode="auto">
          <a:xfrm>
            <a:off x="0" y="6553200"/>
            <a:ext cx="9144000" cy="304800"/>
            <a:chOff x="0" y="4128"/>
            <a:chExt cx="5760" cy="192"/>
          </a:xfrm>
        </p:grpSpPr>
        <p:sp>
          <p:nvSpPr>
            <p:cNvPr id="47109" name="Rectangle 4"/>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47110"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47108" name="Rectangle 6"/>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27000" y="571500"/>
            <a:ext cx="8534400" cy="914400"/>
          </a:xfrm>
        </p:spPr>
        <p:txBody>
          <a:bodyPr/>
          <a:lstStyle/>
          <a:p>
            <a:pPr eaLnBrk="1" hangingPunct="1"/>
            <a:r>
              <a:rPr lang="en-US" i="1" smtClean="0"/>
              <a:t>Cross-Species Gene Expression and Evolutionary Ancestry</a:t>
            </a:r>
            <a:endParaRPr lang="en-US" smtClean="0"/>
          </a:p>
        </p:txBody>
      </p:sp>
      <p:sp>
        <p:nvSpPr>
          <p:cNvPr id="48131" name="Rectangle 3"/>
          <p:cNvSpPr>
            <a:spLocks noGrp="1" noChangeArrowheads="1"/>
          </p:cNvSpPr>
          <p:nvPr>
            <p:ph type="body" idx="1"/>
          </p:nvPr>
        </p:nvSpPr>
        <p:spPr>
          <a:xfrm>
            <a:off x="533400" y="1905000"/>
            <a:ext cx="8534400" cy="4114800"/>
          </a:xfrm>
        </p:spPr>
        <p:txBody>
          <a:bodyPr/>
          <a:lstStyle/>
          <a:p>
            <a:pPr eaLnBrk="1" hangingPunct="1"/>
            <a:r>
              <a:rPr lang="en-US" sz="2800" smtClean="0"/>
              <a:t>The remarkable ability of bacteria to express some eukaryotic proteins underscores the shared evolutionary ancestry of living species</a:t>
            </a:r>
          </a:p>
          <a:p>
            <a:pPr eaLnBrk="1" hangingPunct="1"/>
            <a:r>
              <a:rPr lang="en-US" sz="2800" smtClean="0"/>
              <a:t>For example, </a:t>
            </a:r>
            <a:r>
              <a:rPr lang="en-US" sz="2800" i="1" smtClean="0"/>
              <a:t>Pax-6</a:t>
            </a:r>
            <a:r>
              <a:rPr lang="en-US" sz="2800" smtClean="0"/>
              <a:t> is a gene that directs formation of a vertebrate eye; the same gene in flies directs the formation of an insect eye (which is quite different from the vertebrate eye)</a:t>
            </a:r>
          </a:p>
          <a:p>
            <a:pPr eaLnBrk="1" hangingPunct="1"/>
            <a:r>
              <a:rPr lang="en-US" sz="2800" smtClean="0"/>
              <a:t>The </a:t>
            </a:r>
            <a:r>
              <a:rPr lang="en-US" sz="2800" i="1" smtClean="0"/>
              <a:t>Pax-6</a:t>
            </a:r>
            <a:r>
              <a:rPr lang="en-US" sz="2800" smtClean="0"/>
              <a:t> genes in flies and vertebrates can substitute for each other</a:t>
            </a:r>
          </a:p>
        </p:txBody>
      </p:sp>
      <p:grpSp>
        <p:nvGrpSpPr>
          <p:cNvPr id="48132" name="Group 4"/>
          <p:cNvGrpSpPr>
            <a:grpSpLocks/>
          </p:cNvGrpSpPr>
          <p:nvPr/>
        </p:nvGrpSpPr>
        <p:grpSpPr bwMode="auto">
          <a:xfrm>
            <a:off x="0" y="6553200"/>
            <a:ext cx="9144000" cy="304800"/>
            <a:chOff x="0" y="4128"/>
            <a:chExt cx="5760" cy="192"/>
          </a:xfrm>
        </p:grpSpPr>
        <p:sp>
          <p:nvSpPr>
            <p:cNvPr id="48134" name="Rectangle 5"/>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48135"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48133" name="Rectangle 7"/>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39700" y="571500"/>
            <a:ext cx="8534400" cy="914400"/>
          </a:xfrm>
        </p:spPr>
        <p:txBody>
          <a:bodyPr/>
          <a:lstStyle/>
          <a:p>
            <a:pPr eaLnBrk="1" hangingPunct="1"/>
            <a:r>
              <a:rPr lang="en-US" smtClean="0"/>
              <a:t>Amplifying DNA </a:t>
            </a:r>
            <a:r>
              <a:rPr lang="en-US" i="1" smtClean="0"/>
              <a:t>in Vitro</a:t>
            </a:r>
            <a:r>
              <a:rPr lang="en-US" smtClean="0"/>
              <a:t>: The Polymerase Chain Reaction (PCR)</a:t>
            </a:r>
          </a:p>
        </p:txBody>
      </p:sp>
      <p:sp>
        <p:nvSpPr>
          <p:cNvPr id="49155" name="Rectangle 3"/>
          <p:cNvSpPr>
            <a:spLocks noGrp="1" noChangeArrowheads="1"/>
          </p:cNvSpPr>
          <p:nvPr>
            <p:ph type="body" idx="1"/>
          </p:nvPr>
        </p:nvSpPr>
        <p:spPr>
          <a:xfrm>
            <a:off x="533400" y="1905000"/>
            <a:ext cx="8534400" cy="4191000"/>
          </a:xfrm>
        </p:spPr>
        <p:txBody>
          <a:bodyPr/>
          <a:lstStyle/>
          <a:p>
            <a:pPr eaLnBrk="1" hangingPunct="1"/>
            <a:r>
              <a:rPr lang="en-US" sz="2800" smtClean="0"/>
              <a:t>The </a:t>
            </a:r>
            <a:r>
              <a:rPr lang="en-US" sz="2800" b="1" smtClean="0"/>
              <a:t>polymerase chain reaction</a:t>
            </a:r>
            <a:r>
              <a:rPr lang="en-US" sz="2800" smtClean="0"/>
              <a:t>,</a:t>
            </a:r>
            <a:r>
              <a:rPr lang="en-US" sz="2800" b="1" smtClean="0"/>
              <a:t> PCR</a:t>
            </a:r>
            <a:r>
              <a:rPr lang="en-US" sz="2800" smtClean="0"/>
              <a:t>, can produce many copies of a specific target segment of DNA</a:t>
            </a:r>
          </a:p>
          <a:p>
            <a:pPr eaLnBrk="1" hangingPunct="1"/>
            <a:r>
              <a:rPr lang="en-US" sz="2800" smtClean="0"/>
              <a:t>A three-step cycle—heating, cooling, and replication—brings about a chain reaction that produces an exponentially growing population of identical DNA molecules</a:t>
            </a:r>
          </a:p>
          <a:p>
            <a:pPr eaLnBrk="1" hangingPunct="1"/>
            <a:r>
              <a:rPr lang="en-US" sz="2800" smtClean="0"/>
              <a:t>The key to PCR is an unusual, heat-stable DNA polymerase called Taq polymerase.</a:t>
            </a:r>
          </a:p>
        </p:txBody>
      </p:sp>
      <p:grpSp>
        <p:nvGrpSpPr>
          <p:cNvPr id="49156" name="Group 4"/>
          <p:cNvGrpSpPr>
            <a:grpSpLocks/>
          </p:cNvGrpSpPr>
          <p:nvPr/>
        </p:nvGrpSpPr>
        <p:grpSpPr bwMode="auto">
          <a:xfrm>
            <a:off x="0" y="6553200"/>
            <a:ext cx="9144000" cy="304800"/>
            <a:chOff x="0" y="4128"/>
            <a:chExt cx="5760" cy="192"/>
          </a:xfrm>
        </p:grpSpPr>
        <p:sp>
          <p:nvSpPr>
            <p:cNvPr id="49158" name="Rectangle 5"/>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49159"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49157" name="Rectangle 7"/>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20.8</a:t>
            </a:r>
          </a:p>
        </p:txBody>
      </p:sp>
      <p:pic>
        <p:nvPicPr>
          <p:cNvPr id="50179" name="Picture 69" descr="20_08_PCR-U"/>
          <p:cNvPicPr>
            <a:picLocks noChangeAspect="1" noChangeArrowheads="1"/>
          </p:cNvPicPr>
          <p:nvPr/>
        </p:nvPicPr>
        <p:blipFill>
          <a:blip r:embed="rId3"/>
          <a:srcRect/>
          <a:stretch>
            <a:fillRect/>
          </a:stretch>
        </p:blipFill>
        <p:spPr bwMode="auto">
          <a:xfrm>
            <a:off x="2293938" y="136525"/>
            <a:ext cx="4554537" cy="6584950"/>
          </a:xfrm>
          <a:prstGeom prst="rect">
            <a:avLst/>
          </a:prstGeom>
          <a:noFill/>
          <a:ln w="9525">
            <a:noFill/>
            <a:miter lim="800000"/>
            <a:headEnd/>
            <a:tailEnd/>
          </a:ln>
        </p:spPr>
      </p:pic>
      <p:sp>
        <p:nvSpPr>
          <p:cNvPr id="50180" name="Text Box 11"/>
          <p:cNvSpPr txBox="1">
            <a:spLocks noChangeArrowheads="1"/>
          </p:cNvSpPr>
          <p:nvPr/>
        </p:nvSpPr>
        <p:spPr bwMode="auto">
          <a:xfrm>
            <a:off x="3751263" y="844550"/>
            <a:ext cx="915987" cy="177800"/>
          </a:xfrm>
          <a:prstGeom prst="rect">
            <a:avLst/>
          </a:prstGeom>
          <a:noFill/>
          <a:ln w="9525">
            <a:noFill/>
            <a:miter lim="800000"/>
            <a:headEnd/>
            <a:tailEnd/>
          </a:ln>
        </p:spPr>
        <p:txBody>
          <a:bodyPr wrap="none" lIns="0" tIns="0" rIns="0" bIns="0"/>
          <a:lstStyle/>
          <a:p>
            <a:pPr>
              <a:lnSpc>
                <a:spcPct val="90000"/>
              </a:lnSpc>
            </a:pPr>
            <a:r>
              <a:rPr lang="en-US" sz="1000" b="1"/>
              <a:t>Genomic DNA</a:t>
            </a:r>
          </a:p>
        </p:txBody>
      </p:sp>
      <p:sp>
        <p:nvSpPr>
          <p:cNvPr id="50181" name="Text Box 27"/>
          <p:cNvSpPr txBox="1">
            <a:spLocks noChangeArrowheads="1"/>
          </p:cNvSpPr>
          <p:nvPr/>
        </p:nvSpPr>
        <p:spPr bwMode="auto">
          <a:xfrm>
            <a:off x="5372100" y="455613"/>
            <a:ext cx="746125" cy="323850"/>
          </a:xfrm>
          <a:prstGeom prst="rect">
            <a:avLst/>
          </a:prstGeom>
          <a:noFill/>
          <a:ln w="9525">
            <a:noFill/>
            <a:miter lim="800000"/>
            <a:headEnd/>
            <a:tailEnd/>
          </a:ln>
        </p:spPr>
        <p:txBody>
          <a:bodyPr wrap="none" lIns="0" tIns="0" rIns="0" bIns="0"/>
          <a:lstStyle/>
          <a:p>
            <a:pPr>
              <a:lnSpc>
                <a:spcPct val="90000"/>
              </a:lnSpc>
            </a:pPr>
            <a:r>
              <a:rPr lang="en-US" sz="1000" b="1"/>
              <a:t>Target</a:t>
            </a:r>
            <a:br>
              <a:rPr lang="en-US" sz="1000" b="1"/>
            </a:br>
            <a:r>
              <a:rPr lang="en-US" sz="1000" b="1"/>
              <a:t>sequence</a:t>
            </a:r>
          </a:p>
        </p:txBody>
      </p:sp>
      <p:sp>
        <p:nvSpPr>
          <p:cNvPr id="50182" name="Text Box 28"/>
          <p:cNvSpPr txBox="1">
            <a:spLocks noChangeArrowheads="1"/>
          </p:cNvSpPr>
          <p:nvPr/>
        </p:nvSpPr>
        <p:spPr bwMode="auto">
          <a:xfrm>
            <a:off x="3751263" y="1217613"/>
            <a:ext cx="825500" cy="139700"/>
          </a:xfrm>
          <a:prstGeom prst="rect">
            <a:avLst/>
          </a:prstGeom>
          <a:noFill/>
          <a:ln w="9525">
            <a:noFill/>
            <a:miter lim="800000"/>
            <a:headEnd/>
            <a:tailEnd/>
          </a:ln>
        </p:spPr>
        <p:txBody>
          <a:bodyPr wrap="none" lIns="0" tIns="0" rIns="0" bIns="0"/>
          <a:lstStyle/>
          <a:p>
            <a:pPr>
              <a:lnSpc>
                <a:spcPct val="90000"/>
              </a:lnSpc>
            </a:pPr>
            <a:r>
              <a:rPr lang="en-US" sz="1000" b="1"/>
              <a:t>Denaturation</a:t>
            </a:r>
          </a:p>
        </p:txBody>
      </p:sp>
      <p:sp>
        <p:nvSpPr>
          <p:cNvPr id="50183" name="Text Box 29"/>
          <p:cNvSpPr txBox="1">
            <a:spLocks noChangeArrowheads="1"/>
          </p:cNvSpPr>
          <p:nvPr/>
        </p:nvSpPr>
        <p:spPr bwMode="auto">
          <a:xfrm>
            <a:off x="3757613" y="2135188"/>
            <a:ext cx="666750" cy="152400"/>
          </a:xfrm>
          <a:prstGeom prst="rect">
            <a:avLst/>
          </a:prstGeom>
          <a:noFill/>
          <a:ln w="9525">
            <a:noFill/>
            <a:miter lim="800000"/>
            <a:headEnd/>
            <a:tailEnd/>
          </a:ln>
        </p:spPr>
        <p:txBody>
          <a:bodyPr wrap="none" lIns="0" tIns="0" rIns="0" bIns="0"/>
          <a:lstStyle/>
          <a:p>
            <a:pPr>
              <a:lnSpc>
                <a:spcPct val="90000"/>
              </a:lnSpc>
            </a:pPr>
            <a:r>
              <a:rPr lang="en-US" sz="1000" b="1"/>
              <a:t>Annealing</a:t>
            </a:r>
          </a:p>
        </p:txBody>
      </p:sp>
      <p:sp>
        <p:nvSpPr>
          <p:cNvPr id="50184" name="Text Box 30"/>
          <p:cNvSpPr txBox="1">
            <a:spLocks noChangeArrowheads="1"/>
          </p:cNvSpPr>
          <p:nvPr/>
        </p:nvSpPr>
        <p:spPr bwMode="auto">
          <a:xfrm>
            <a:off x="3759200" y="3154363"/>
            <a:ext cx="627063" cy="139700"/>
          </a:xfrm>
          <a:prstGeom prst="rect">
            <a:avLst/>
          </a:prstGeom>
          <a:noFill/>
          <a:ln w="9525">
            <a:noFill/>
            <a:miter lim="800000"/>
            <a:headEnd/>
            <a:tailEnd/>
          </a:ln>
        </p:spPr>
        <p:txBody>
          <a:bodyPr wrap="none" lIns="0" tIns="0" rIns="0" bIns="0"/>
          <a:lstStyle/>
          <a:p>
            <a:pPr>
              <a:lnSpc>
                <a:spcPct val="90000"/>
              </a:lnSpc>
            </a:pPr>
            <a:r>
              <a:rPr lang="en-US" sz="1000" b="1"/>
              <a:t>Extension</a:t>
            </a:r>
          </a:p>
        </p:txBody>
      </p:sp>
      <p:sp>
        <p:nvSpPr>
          <p:cNvPr id="50185" name="Text Box 31"/>
          <p:cNvSpPr txBox="1">
            <a:spLocks noChangeArrowheads="1"/>
          </p:cNvSpPr>
          <p:nvPr/>
        </p:nvSpPr>
        <p:spPr bwMode="auto">
          <a:xfrm>
            <a:off x="4935538" y="2560638"/>
            <a:ext cx="481012" cy="139700"/>
          </a:xfrm>
          <a:prstGeom prst="rect">
            <a:avLst/>
          </a:prstGeom>
          <a:noFill/>
          <a:ln w="9525">
            <a:noFill/>
            <a:miter lim="800000"/>
            <a:headEnd/>
            <a:tailEnd/>
          </a:ln>
        </p:spPr>
        <p:txBody>
          <a:bodyPr wrap="none" lIns="0" tIns="0" rIns="0" bIns="0"/>
          <a:lstStyle/>
          <a:p>
            <a:pPr>
              <a:lnSpc>
                <a:spcPct val="90000"/>
              </a:lnSpc>
            </a:pPr>
            <a:r>
              <a:rPr lang="en-US" sz="1000" b="1"/>
              <a:t>Primers</a:t>
            </a:r>
          </a:p>
        </p:txBody>
      </p:sp>
      <p:sp>
        <p:nvSpPr>
          <p:cNvPr id="50186" name="Text Box 32"/>
          <p:cNvSpPr txBox="1">
            <a:spLocks noChangeArrowheads="1"/>
          </p:cNvSpPr>
          <p:nvPr/>
        </p:nvSpPr>
        <p:spPr bwMode="auto">
          <a:xfrm>
            <a:off x="5702300" y="3513138"/>
            <a:ext cx="746125" cy="285750"/>
          </a:xfrm>
          <a:prstGeom prst="rect">
            <a:avLst/>
          </a:prstGeom>
          <a:noFill/>
          <a:ln w="9525">
            <a:noFill/>
            <a:miter lim="800000"/>
            <a:headEnd/>
            <a:tailEnd/>
          </a:ln>
        </p:spPr>
        <p:txBody>
          <a:bodyPr wrap="none" lIns="0" tIns="0" rIns="0" bIns="0"/>
          <a:lstStyle/>
          <a:p>
            <a:pPr>
              <a:lnSpc>
                <a:spcPct val="90000"/>
              </a:lnSpc>
            </a:pPr>
            <a:r>
              <a:rPr lang="en-US" sz="1000" b="1"/>
              <a:t>New</a:t>
            </a:r>
            <a:br>
              <a:rPr lang="en-US" sz="1000" b="1"/>
            </a:br>
            <a:r>
              <a:rPr lang="en-US" sz="1000" b="1"/>
              <a:t>nucleotides</a:t>
            </a:r>
          </a:p>
        </p:txBody>
      </p:sp>
      <p:sp>
        <p:nvSpPr>
          <p:cNvPr id="50187" name="Text Box 33"/>
          <p:cNvSpPr txBox="1">
            <a:spLocks noChangeArrowheads="1"/>
          </p:cNvSpPr>
          <p:nvPr/>
        </p:nvSpPr>
        <p:spPr bwMode="auto">
          <a:xfrm>
            <a:off x="2581275" y="2362200"/>
            <a:ext cx="666750" cy="588963"/>
          </a:xfrm>
          <a:prstGeom prst="rect">
            <a:avLst/>
          </a:prstGeom>
          <a:noFill/>
          <a:ln w="9525">
            <a:noFill/>
            <a:miter lim="800000"/>
            <a:headEnd/>
            <a:tailEnd/>
          </a:ln>
        </p:spPr>
        <p:txBody>
          <a:bodyPr wrap="none" lIns="0" tIns="0" rIns="0" bIns="0"/>
          <a:lstStyle/>
          <a:p>
            <a:pPr algn="ctr">
              <a:lnSpc>
                <a:spcPct val="90000"/>
              </a:lnSpc>
            </a:pPr>
            <a:r>
              <a:rPr lang="en-US" sz="1000" b="1"/>
              <a:t>Cycle 1</a:t>
            </a:r>
            <a:br>
              <a:rPr lang="en-US" sz="1000" b="1"/>
            </a:br>
            <a:r>
              <a:rPr lang="en-US" sz="1000" b="1"/>
              <a:t>yields</a:t>
            </a:r>
            <a:br>
              <a:rPr lang="en-US" sz="1000" b="1"/>
            </a:br>
            <a:r>
              <a:rPr lang="en-US" sz="1000" b="1"/>
              <a:t>2</a:t>
            </a:r>
            <a:br>
              <a:rPr lang="en-US" sz="1000" b="1"/>
            </a:br>
            <a:r>
              <a:rPr lang="en-US" sz="1000" b="1"/>
              <a:t>molecules</a:t>
            </a:r>
          </a:p>
        </p:txBody>
      </p:sp>
      <p:sp>
        <p:nvSpPr>
          <p:cNvPr id="50188" name="Text Box 34"/>
          <p:cNvSpPr txBox="1">
            <a:spLocks noChangeArrowheads="1"/>
          </p:cNvSpPr>
          <p:nvPr/>
        </p:nvSpPr>
        <p:spPr bwMode="auto">
          <a:xfrm>
            <a:off x="2574925" y="4564063"/>
            <a:ext cx="666750" cy="588962"/>
          </a:xfrm>
          <a:prstGeom prst="rect">
            <a:avLst/>
          </a:prstGeom>
          <a:noFill/>
          <a:ln w="9525">
            <a:noFill/>
            <a:miter lim="800000"/>
            <a:headEnd/>
            <a:tailEnd/>
          </a:ln>
        </p:spPr>
        <p:txBody>
          <a:bodyPr wrap="none" lIns="0" tIns="0" rIns="0" bIns="0"/>
          <a:lstStyle/>
          <a:p>
            <a:pPr algn="ctr">
              <a:lnSpc>
                <a:spcPct val="90000"/>
              </a:lnSpc>
            </a:pPr>
            <a:r>
              <a:rPr lang="en-US" sz="1000" b="1"/>
              <a:t>Cycle 2</a:t>
            </a:r>
            <a:br>
              <a:rPr lang="en-US" sz="1000" b="1"/>
            </a:br>
            <a:r>
              <a:rPr lang="en-US" sz="1000" b="1"/>
              <a:t>yields</a:t>
            </a:r>
            <a:br>
              <a:rPr lang="en-US" sz="1000" b="1"/>
            </a:br>
            <a:r>
              <a:rPr lang="en-US" sz="1000" b="1"/>
              <a:t>4</a:t>
            </a:r>
            <a:br>
              <a:rPr lang="en-US" sz="1000" b="1"/>
            </a:br>
            <a:r>
              <a:rPr lang="en-US" sz="1000" b="1"/>
              <a:t>molecules</a:t>
            </a:r>
          </a:p>
        </p:txBody>
      </p:sp>
      <p:sp>
        <p:nvSpPr>
          <p:cNvPr id="50189" name="Text Box 35"/>
          <p:cNvSpPr txBox="1">
            <a:spLocks noChangeArrowheads="1"/>
          </p:cNvSpPr>
          <p:nvPr/>
        </p:nvSpPr>
        <p:spPr bwMode="auto">
          <a:xfrm>
            <a:off x="2428875" y="5489575"/>
            <a:ext cx="944563" cy="973138"/>
          </a:xfrm>
          <a:prstGeom prst="rect">
            <a:avLst/>
          </a:prstGeom>
          <a:noFill/>
          <a:ln w="9525">
            <a:noFill/>
            <a:miter lim="800000"/>
            <a:headEnd/>
            <a:tailEnd/>
          </a:ln>
        </p:spPr>
        <p:txBody>
          <a:bodyPr wrap="none" lIns="0" tIns="0" rIns="0" bIns="0"/>
          <a:lstStyle/>
          <a:p>
            <a:pPr algn="ctr">
              <a:lnSpc>
                <a:spcPct val="90000"/>
              </a:lnSpc>
            </a:pPr>
            <a:r>
              <a:rPr lang="en-US" sz="1000" b="1"/>
              <a:t>Cycle 3</a:t>
            </a:r>
            <a:br>
              <a:rPr lang="en-US" sz="1000" b="1"/>
            </a:br>
            <a:r>
              <a:rPr lang="en-US" sz="1000" b="1"/>
              <a:t>yields 8</a:t>
            </a:r>
            <a:br>
              <a:rPr lang="en-US" sz="1000" b="1"/>
            </a:br>
            <a:r>
              <a:rPr lang="en-US" sz="1000" b="1"/>
              <a:t>molecules;</a:t>
            </a:r>
            <a:br>
              <a:rPr lang="en-US" sz="1000" b="1"/>
            </a:br>
            <a:r>
              <a:rPr lang="en-US" sz="1000" b="1"/>
              <a:t>2 molecules</a:t>
            </a:r>
            <a:br>
              <a:rPr lang="en-US" sz="1000" b="1"/>
            </a:br>
            <a:r>
              <a:rPr lang="en-US" sz="1000" b="1"/>
              <a:t>(in white boxes)</a:t>
            </a:r>
            <a:br>
              <a:rPr lang="en-US" sz="1000" b="1"/>
            </a:br>
            <a:r>
              <a:rPr lang="en-US" sz="1000" b="1"/>
              <a:t>match target</a:t>
            </a:r>
            <a:br>
              <a:rPr lang="en-US" sz="1000" b="1"/>
            </a:br>
            <a:r>
              <a:rPr lang="en-US" sz="1000" b="1"/>
              <a:t>sequence</a:t>
            </a:r>
          </a:p>
        </p:txBody>
      </p:sp>
      <p:sp>
        <p:nvSpPr>
          <p:cNvPr id="50190" name="Text Box 36"/>
          <p:cNvSpPr txBox="1">
            <a:spLocks noChangeArrowheads="1"/>
          </p:cNvSpPr>
          <p:nvPr/>
        </p:nvSpPr>
        <p:spPr bwMode="auto">
          <a:xfrm>
            <a:off x="4967288" y="160338"/>
            <a:ext cx="177800" cy="179387"/>
          </a:xfrm>
          <a:prstGeom prst="rect">
            <a:avLst/>
          </a:prstGeom>
          <a:noFill/>
          <a:ln w="9525">
            <a:noFill/>
            <a:miter lim="800000"/>
            <a:headEnd/>
            <a:tailEnd/>
          </a:ln>
        </p:spPr>
        <p:txBody>
          <a:bodyPr wrap="none" lIns="0" tIns="0" rIns="0" bIns="0"/>
          <a:lstStyle/>
          <a:p>
            <a:pPr>
              <a:lnSpc>
                <a:spcPct val="90000"/>
              </a:lnSpc>
            </a:pPr>
            <a:r>
              <a:rPr lang="en-US" sz="1000" b="1"/>
              <a:t>5</a:t>
            </a:r>
            <a:r>
              <a:rPr lang="en-US" sz="1000" b="1">
                <a:sym typeface="Symbol" pitchFamily="84" charset="2"/>
              </a:rPr>
              <a:t></a:t>
            </a:r>
            <a:endParaRPr lang="en-US" sz="1000" b="1"/>
          </a:p>
        </p:txBody>
      </p:sp>
      <p:sp>
        <p:nvSpPr>
          <p:cNvPr id="50191" name="Text Box 37"/>
          <p:cNvSpPr txBox="1">
            <a:spLocks noChangeArrowheads="1"/>
          </p:cNvSpPr>
          <p:nvPr/>
        </p:nvSpPr>
        <p:spPr bwMode="auto">
          <a:xfrm>
            <a:off x="5278438" y="841375"/>
            <a:ext cx="177800" cy="179388"/>
          </a:xfrm>
          <a:prstGeom prst="rect">
            <a:avLst/>
          </a:prstGeom>
          <a:noFill/>
          <a:ln w="9525">
            <a:noFill/>
            <a:miter lim="800000"/>
            <a:headEnd/>
            <a:tailEnd/>
          </a:ln>
        </p:spPr>
        <p:txBody>
          <a:bodyPr wrap="none" lIns="0" tIns="0" rIns="0" bIns="0"/>
          <a:lstStyle/>
          <a:p>
            <a:pPr>
              <a:lnSpc>
                <a:spcPct val="90000"/>
              </a:lnSpc>
            </a:pPr>
            <a:r>
              <a:rPr lang="en-US" sz="1000" b="1"/>
              <a:t>5</a:t>
            </a:r>
            <a:r>
              <a:rPr lang="en-US" sz="1000" b="1">
                <a:sym typeface="Symbol" pitchFamily="84" charset="2"/>
              </a:rPr>
              <a:t></a:t>
            </a:r>
            <a:endParaRPr lang="en-US" sz="1000" b="1"/>
          </a:p>
        </p:txBody>
      </p:sp>
      <p:sp>
        <p:nvSpPr>
          <p:cNvPr id="50192" name="Text Box 38"/>
          <p:cNvSpPr txBox="1">
            <a:spLocks noChangeArrowheads="1"/>
          </p:cNvSpPr>
          <p:nvPr/>
        </p:nvSpPr>
        <p:spPr bwMode="auto">
          <a:xfrm>
            <a:off x="4748213" y="1211263"/>
            <a:ext cx="177800" cy="179387"/>
          </a:xfrm>
          <a:prstGeom prst="rect">
            <a:avLst/>
          </a:prstGeom>
          <a:noFill/>
          <a:ln w="9525">
            <a:noFill/>
            <a:miter lim="800000"/>
            <a:headEnd/>
            <a:tailEnd/>
          </a:ln>
        </p:spPr>
        <p:txBody>
          <a:bodyPr wrap="none" lIns="0" tIns="0" rIns="0" bIns="0"/>
          <a:lstStyle/>
          <a:p>
            <a:pPr>
              <a:lnSpc>
                <a:spcPct val="90000"/>
              </a:lnSpc>
            </a:pPr>
            <a:r>
              <a:rPr lang="en-US" sz="1000" b="1"/>
              <a:t>5</a:t>
            </a:r>
            <a:r>
              <a:rPr lang="en-US" sz="1000" b="1">
                <a:sym typeface="Symbol" pitchFamily="84" charset="2"/>
              </a:rPr>
              <a:t></a:t>
            </a:r>
            <a:endParaRPr lang="en-US" sz="1000" b="1"/>
          </a:p>
        </p:txBody>
      </p:sp>
      <p:sp>
        <p:nvSpPr>
          <p:cNvPr id="50193" name="Text Box 39"/>
          <p:cNvSpPr txBox="1">
            <a:spLocks noChangeArrowheads="1"/>
          </p:cNvSpPr>
          <p:nvPr/>
        </p:nvSpPr>
        <p:spPr bwMode="auto">
          <a:xfrm>
            <a:off x="5516563" y="1885950"/>
            <a:ext cx="177800" cy="179388"/>
          </a:xfrm>
          <a:prstGeom prst="rect">
            <a:avLst/>
          </a:prstGeom>
          <a:noFill/>
          <a:ln w="9525">
            <a:noFill/>
            <a:miter lim="800000"/>
            <a:headEnd/>
            <a:tailEnd/>
          </a:ln>
        </p:spPr>
        <p:txBody>
          <a:bodyPr wrap="none" lIns="0" tIns="0" rIns="0" bIns="0"/>
          <a:lstStyle/>
          <a:p>
            <a:pPr>
              <a:lnSpc>
                <a:spcPct val="90000"/>
              </a:lnSpc>
            </a:pPr>
            <a:r>
              <a:rPr lang="en-US" sz="1000" b="1"/>
              <a:t>5</a:t>
            </a:r>
            <a:r>
              <a:rPr lang="en-US" sz="1000" b="1">
                <a:sym typeface="Symbol" pitchFamily="84" charset="2"/>
              </a:rPr>
              <a:t></a:t>
            </a:r>
            <a:endParaRPr lang="en-US" sz="1000" b="1"/>
          </a:p>
        </p:txBody>
      </p:sp>
      <p:sp>
        <p:nvSpPr>
          <p:cNvPr id="50194" name="Text Box 40"/>
          <p:cNvSpPr txBox="1">
            <a:spLocks noChangeArrowheads="1"/>
          </p:cNvSpPr>
          <p:nvPr/>
        </p:nvSpPr>
        <p:spPr bwMode="auto">
          <a:xfrm>
            <a:off x="5276850" y="153988"/>
            <a:ext cx="177800" cy="179387"/>
          </a:xfrm>
          <a:prstGeom prst="rect">
            <a:avLst/>
          </a:prstGeom>
          <a:noFill/>
          <a:ln w="9525">
            <a:noFill/>
            <a:miter lim="800000"/>
            <a:headEnd/>
            <a:tailEnd/>
          </a:ln>
        </p:spPr>
        <p:txBody>
          <a:bodyPr wrap="none" lIns="0" tIns="0" rIns="0" bIns="0"/>
          <a:lstStyle/>
          <a:p>
            <a:pPr>
              <a:lnSpc>
                <a:spcPct val="90000"/>
              </a:lnSpc>
            </a:pPr>
            <a:r>
              <a:rPr lang="en-US" sz="1000" b="1"/>
              <a:t>3</a:t>
            </a:r>
            <a:r>
              <a:rPr lang="en-US" sz="1000" b="1">
                <a:sym typeface="Symbol" pitchFamily="84" charset="2"/>
              </a:rPr>
              <a:t></a:t>
            </a:r>
            <a:endParaRPr lang="en-US" sz="1000" b="1"/>
          </a:p>
        </p:txBody>
      </p:sp>
      <p:sp>
        <p:nvSpPr>
          <p:cNvPr id="50195" name="Text Box 41"/>
          <p:cNvSpPr txBox="1">
            <a:spLocks noChangeArrowheads="1"/>
          </p:cNvSpPr>
          <p:nvPr/>
        </p:nvSpPr>
        <p:spPr bwMode="auto">
          <a:xfrm>
            <a:off x="4965700" y="849313"/>
            <a:ext cx="177800" cy="179387"/>
          </a:xfrm>
          <a:prstGeom prst="rect">
            <a:avLst/>
          </a:prstGeom>
          <a:noFill/>
          <a:ln w="9525">
            <a:noFill/>
            <a:miter lim="800000"/>
            <a:headEnd/>
            <a:tailEnd/>
          </a:ln>
        </p:spPr>
        <p:txBody>
          <a:bodyPr wrap="none" lIns="0" tIns="0" rIns="0" bIns="0"/>
          <a:lstStyle/>
          <a:p>
            <a:pPr>
              <a:lnSpc>
                <a:spcPct val="90000"/>
              </a:lnSpc>
            </a:pPr>
            <a:r>
              <a:rPr lang="en-US" sz="1000" b="1"/>
              <a:t>3</a:t>
            </a:r>
            <a:r>
              <a:rPr lang="en-US" sz="1000" b="1">
                <a:sym typeface="Symbol" pitchFamily="84" charset="2"/>
              </a:rPr>
              <a:t></a:t>
            </a:r>
            <a:endParaRPr lang="en-US" sz="1000" b="1"/>
          </a:p>
        </p:txBody>
      </p:sp>
      <p:sp>
        <p:nvSpPr>
          <p:cNvPr id="50196" name="Text Box 42"/>
          <p:cNvSpPr txBox="1">
            <a:spLocks noChangeArrowheads="1"/>
          </p:cNvSpPr>
          <p:nvPr/>
        </p:nvSpPr>
        <p:spPr bwMode="auto">
          <a:xfrm>
            <a:off x="5508625" y="1217613"/>
            <a:ext cx="177800" cy="179387"/>
          </a:xfrm>
          <a:prstGeom prst="rect">
            <a:avLst/>
          </a:prstGeom>
          <a:noFill/>
          <a:ln w="9525">
            <a:noFill/>
            <a:miter lim="800000"/>
            <a:headEnd/>
            <a:tailEnd/>
          </a:ln>
        </p:spPr>
        <p:txBody>
          <a:bodyPr wrap="none" lIns="0" tIns="0" rIns="0" bIns="0"/>
          <a:lstStyle/>
          <a:p>
            <a:pPr>
              <a:lnSpc>
                <a:spcPct val="90000"/>
              </a:lnSpc>
            </a:pPr>
            <a:r>
              <a:rPr lang="en-US" sz="1000" b="1"/>
              <a:t>3</a:t>
            </a:r>
            <a:r>
              <a:rPr lang="en-US" sz="1000" b="1">
                <a:sym typeface="Symbol" pitchFamily="84" charset="2"/>
              </a:rPr>
              <a:t></a:t>
            </a:r>
            <a:endParaRPr lang="en-US" sz="1000" b="1"/>
          </a:p>
        </p:txBody>
      </p:sp>
      <p:sp>
        <p:nvSpPr>
          <p:cNvPr id="50197" name="Text Box 43"/>
          <p:cNvSpPr txBox="1">
            <a:spLocks noChangeArrowheads="1"/>
          </p:cNvSpPr>
          <p:nvPr/>
        </p:nvSpPr>
        <p:spPr bwMode="auto">
          <a:xfrm>
            <a:off x="4741863" y="1892300"/>
            <a:ext cx="177800" cy="179388"/>
          </a:xfrm>
          <a:prstGeom prst="rect">
            <a:avLst/>
          </a:prstGeom>
          <a:noFill/>
          <a:ln w="9525">
            <a:noFill/>
            <a:miter lim="800000"/>
            <a:headEnd/>
            <a:tailEnd/>
          </a:ln>
        </p:spPr>
        <p:txBody>
          <a:bodyPr wrap="none" lIns="0" tIns="0" rIns="0" bIns="0"/>
          <a:lstStyle/>
          <a:p>
            <a:pPr>
              <a:lnSpc>
                <a:spcPct val="90000"/>
              </a:lnSpc>
            </a:pPr>
            <a:r>
              <a:rPr lang="en-US" sz="1000" b="1"/>
              <a:t>3</a:t>
            </a:r>
            <a:r>
              <a:rPr lang="en-US" sz="1000" b="1">
                <a:sym typeface="Symbol" pitchFamily="84" charset="2"/>
              </a:rPr>
              <a:t></a:t>
            </a:r>
            <a:endParaRPr lang="en-US" sz="1000" b="1"/>
          </a:p>
        </p:txBody>
      </p:sp>
      <p:sp>
        <p:nvSpPr>
          <p:cNvPr id="50198" name="AutoShape 44"/>
          <p:cNvSpPr>
            <a:spLocks/>
          </p:cNvSpPr>
          <p:nvPr/>
        </p:nvSpPr>
        <p:spPr bwMode="auto">
          <a:xfrm>
            <a:off x="5291138" y="277813"/>
            <a:ext cx="58737" cy="542925"/>
          </a:xfrm>
          <a:prstGeom prst="rightBrace">
            <a:avLst>
              <a:gd name="adj1" fmla="val 77028"/>
              <a:gd name="adj2" fmla="val 50000"/>
            </a:avLst>
          </a:prstGeom>
          <a:noFill/>
          <a:ln w="12700">
            <a:solidFill>
              <a:schemeClr val="tx1"/>
            </a:solidFill>
            <a:round/>
            <a:headEnd/>
            <a:tailEnd/>
          </a:ln>
        </p:spPr>
        <p:txBody>
          <a:bodyPr wrap="none" anchor="ctr"/>
          <a:lstStyle/>
          <a:p>
            <a:endParaRPr lang="en-US">
              <a:latin typeface="Times" pitchFamily="84" charset="0"/>
            </a:endParaRPr>
          </a:p>
        </p:txBody>
      </p:sp>
      <p:grpSp>
        <p:nvGrpSpPr>
          <p:cNvPr id="50199" name="Group 47"/>
          <p:cNvGrpSpPr>
            <a:grpSpLocks/>
          </p:cNvGrpSpPr>
          <p:nvPr/>
        </p:nvGrpSpPr>
        <p:grpSpPr bwMode="auto">
          <a:xfrm>
            <a:off x="3571875" y="2103438"/>
            <a:ext cx="227013" cy="173037"/>
            <a:chOff x="633" y="1658"/>
            <a:chExt cx="143" cy="109"/>
          </a:xfrm>
        </p:grpSpPr>
        <p:sp>
          <p:nvSpPr>
            <p:cNvPr id="50214" name="Oval 45"/>
            <p:cNvSpPr>
              <a:spLocks noChangeArrowheads="1"/>
            </p:cNvSpPr>
            <p:nvPr/>
          </p:nvSpPr>
          <p:spPr bwMode="auto">
            <a:xfrm>
              <a:off x="633" y="1658"/>
              <a:ext cx="109" cy="109"/>
            </a:xfrm>
            <a:prstGeom prst="ellipse">
              <a:avLst/>
            </a:prstGeom>
            <a:solidFill>
              <a:srgbClr val="0390C7"/>
            </a:solidFill>
            <a:ln w="12700">
              <a:noFill/>
              <a:round/>
              <a:headEnd/>
              <a:tailEnd/>
            </a:ln>
          </p:spPr>
          <p:txBody>
            <a:bodyPr wrap="none" anchor="ctr"/>
            <a:lstStyle/>
            <a:p>
              <a:endParaRPr lang="en-US">
                <a:latin typeface="Times" pitchFamily="84" charset="0"/>
              </a:endParaRPr>
            </a:p>
          </p:txBody>
        </p:sp>
        <p:sp>
          <p:nvSpPr>
            <p:cNvPr id="50215" name="Text Box 46"/>
            <p:cNvSpPr txBox="1">
              <a:spLocks noChangeArrowheads="1"/>
            </p:cNvSpPr>
            <p:nvPr/>
          </p:nvSpPr>
          <p:spPr bwMode="auto">
            <a:xfrm>
              <a:off x="665" y="1675"/>
              <a:ext cx="111" cy="88"/>
            </a:xfrm>
            <a:prstGeom prst="rect">
              <a:avLst/>
            </a:prstGeom>
            <a:noFill/>
            <a:ln w="9525">
              <a:noFill/>
              <a:miter lim="800000"/>
              <a:headEnd/>
              <a:tailEnd/>
            </a:ln>
          </p:spPr>
          <p:txBody>
            <a:bodyPr wrap="none" lIns="0" tIns="0" rIns="0" bIns="0"/>
            <a:lstStyle/>
            <a:p>
              <a:pPr>
                <a:lnSpc>
                  <a:spcPct val="90000"/>
                </a:lnSpc>
              </a:pPr>
              <a:r>
                <a:rPr lang="en-US" sz="1000" b="1">
                  <a:solidFill>
                    <a:schemeClr val="bg1"/>
                  </a:solidFill>
                </a:rPr>
                <a:t>2</a:t>
              </a:r>
            </a:p>
          </p:txBody>
        </p:sp>
      </p:grpSp>
      <p:grpSp>
        <p:nvGrpSpPr>
          <p:cNvPr id="50200" name="Group 70"/>
          <p:cNvGrpSpPr>
            <a:grpSpLocks/>
          </p:cNvGrpSpPr>
          <p:nvPr/>
        </p:nvGrpSpPr>
        <p:grpSpPr bwMode="auto">
          <a:xfrm>
            <a:off x="3565525" y="3128963"/>
            <a:ext cx="227013" cy="173037"/>
            <a:chOff x="2246" y="1955"/>
            <a:chExt cx="143" cy="109"/>
          </a:xfrm>
        </p:grpSpPr>
        <p:sp>
          <p:nvSpPr>
            <p:cNvPr id="50212" name="Oval 49"/>
            <p:cNvSpPr>
              <a:spLocks noChangeArrowheads="1"/>
            </p:cNvSpPr>
            <p:nvPr/>
          </p:nvSpPr>
          <p:spPr bwMode="auto">
            <a:xfrm>
              <a:off x="2246" y="1955"/>
              <a:ext cx="109" cy="109"/>
            </a:xfrm>
            <a:prstGeom prst="ellipse">
              <a:avLst/>
            </a:prstGeom>
            <a:solidFill>
              <a:srgbClr val="0390C7"/>
            </a:solidFill>
            <a:ln w="12700">
              <a:noFill/>
              <a:round/>
              <a:headEnd/>
              <a:tailEnd/>
            </a:ln>
          </p:spPr>
          <p:txBody>
            <a:bodyPr wrap="none" anchor="ctr"/>
            <a:lstStyle/>
            <a:p>
              <a:endParaRPr lang="en-US">
                <a:latin typeface="Times" pitchFamily="84" charset="0"/>
              </a:endParaRPr>
            </a:p>
          </p:txBody>
        </p:sp>
        <p:sp>
          <p:nvSpPr>
            <p:cNvPr id="50213" name="Text Box 50"/>
            <p:cNvSpPr txBox="1">
              <a:spLocks noChangeArrowheads="1"/>
            </p:cNvSpPr>
            <p:nvPr/>
          </p:nvSpPr>
          <p:spPr bwMode="auto">
            <a:xfrm>
              <a:off x="2278" y="1972"/>
              <a:ext cx="111" cy="88"/>
            </a:xfrm>
            <a:prstGeom prst="rect">
              <a:avLst/>
            </a:prstGeom>
            <a:noFill/>
            <a:ln w="9525">
              <a:noFill/>
              <a:miter lim="800000"/>
              <a:headEnd/>
              <a:tailEnd/>
            </a:ln>
          </p:spPr>
          <p:txBody>
            <a:bodyPr wrap="none" lIns="0" tIns="0" rIns="0" bIns="0"/>
            <a:lstStyle/>
            <a:p>
              <a:pPr>
                <a:lnSpc>
                  <a:spcPct val="90000"/>
                </a:lnSpc>
              </a:pPr>
              <a:r>
                <a:rPr lang="en-US" sz="1000" b="1">
                  <a:solidFill>
                    <a:schemeClr val="bg1"/>
                  </a:solidFill>
                </a:rPr>
                <a:t>3</a:t>
              </a:r>
            </a:p>
          </p:txBody>
        </p:sp>
      </p:grpSp>
      <p:grpSp>
        <p:nvGrpSpPr>
          <p:cNvPr id="50201" name="Group 54"/>
          <p:cNvGrpSpPr>
            <a:grpSpLocks/>
          </p:cNvGrpSpPr>
          <p:nvPr/>
        </p:nvGrpSpPr>
        <p:grpSpPr bwMode="auto">
          <a:xfrm>
            <a:off x="3565525" y="1184275"/>
            <a:ext cx="239713" cy="173038"/>
            <a:chOff x="2246" y="754"/>
            <a:chExt cx="151" cy="109"/>
          </a:xfrm>
        </p:grpSpPr>
        <p:sp>
          <p:nvSpPr>
            <p:cNvPr id="50210" name="Oval 52"/>
            <p:cNvSpPr>
              <a:spLocks noChangeArrowheads="1"/>
            </p:cNvSpPr>
            <p:nvPr/>
          </p:nvSpPr>
          <p:spPr bwMode="auto">
            <a:xfrm>
              <a:off x="2246" y="754"/>
              <a:ext cx="109" cy="109"/>
            </a:xfrm>
            <a:prstGeom prst="ellipse">
              <a:avLst/>
            </a:prstGeom>
            <a:solidFill>
              <a:srgbClr val="0390C7"/>
            </a:solidFill>
            <a:ln w="12700">
              <a:noFill/>
              <a:round/>
              <a:headEnd/>
              <a:tailEnd/>
            </a:ln>
          </p:spPr>
          <p:txBody>
            <a:bodyPr wrap="none" anchor="ctr"/>
            <a:lstStyle/>
            <a:p>
              <a:endParaRPr lang="en-US">
                <a:latin typeface="Times" pitchFamily="84" charset="0"/>
              </a:endParaRPr>
            </a:p>
          </p:txBody>
        </p:sp>
        <p:sp>
          <p:nvSpPr>
            <p:cNvPr id="50211" name="Text Box 53"/>
            <p:cNvSpPr txBox="1">
              <a:spLocks noChangeArrowheads="1"/>
            </p:cNvSpPr>
            <p:nvPr/>
          </p:nvSpPr>
          <p:spPr bwMode="auto">
            <a:xfrm>
              <a:off x="2286" y="771"/>
              <a:ext cx="111" cy="88"/>
            </a:xfrm>
            <a:prstGeom prst="rect">
              <a:avLst/>
            </a:prstGeom>
            <a:noFill/>
            <a:ln w="9525">
              <a:noFill/>
              <a:miter lim="800000"/>
              <a:headEnd/>
              <a:tailEnd/>
            </a:ln>
          </p:spPr>
          <p:txBody>
            <a:bodyPr wrap="none" lIns="0" tIns="0" rIns="0" bIns="0"/>
            <a:lstStyle/>
            <a:p>
              <a:pPr>
                <a:lnSpc>
                  <a:spcPct val="90000"/>
                </a:lnSpc>
              </a:pPr>
              <a:r>
                <a:rPr lang="en-US" sz="1000" b="1">
                  <a:solidFill>
                    <a:schemeClr val="bg1"/>
                  </a:solidFill>
                </a:rPr>
                <a:t>1</a:t>
              </a:r>
            </a:p>
          </p:txBody>
        </p:sp>
      </p:grpSp>
      <p:sp>
        <p:nvSpPr>
          <p:cNvPr id="50202" name="Line 59"/>
          <p:cNvSpPr>
            <a:spLocks noChangeShapeType="1"/>
          </p:cNvSpPr>
          <p:nvPr/>
        </p:nvSpPr>
        <p:spPr bwMode="auto">
          <a:xfrm flipH="1">
            <a:off x="5278438" y="2420938"/>
            <a:ext cx="171450" cy="158750"/>
          </a:xfrm>
          <a:prstGeom prst="line">
            <a:avLst/>
          </a:prstGeom>
          <a:noFill/>
          <a:ln w="12700">
            <a:solidFill>
              <a:schemeClr val="tx1"/>
            </a:solidFill>
            <a:round/>
            <a:headEnd/>
            <a:tailEnd/>
          </a:ln>
        </p:spPr>
        <p:txBody>
          <a:bodyPr wrap="none" anchor="ctr"/>
          <a:lstStyle/>
          <a:p>
            <a:endParaRPr lang="en-US"/>
          </a:p>
        </p:txBody>
      </p:sp>
      <p:sp>
        <p:nvSpPr>
          <p:cNvPr id="50203" name="Line 60"/>
          <p:cNvSpPr>
            <a:spLocks noChangeShapeType="1"/>
          </p:cNvSpPr>
          <p:nvPr/>
        </p:nvSpPr>
        <p:spPr bwMode="auto">
          <a:xfrm flipH="1">
            <a:off x="4946650" y="2698750"/>
            <a:ext cx="198438" cy="146050"/>
          </a:xfrm>
          <a:prstGeom prst="line">
            <a:avLst/>
          </a:prstGeom>
          <a:noFill/>
          <a:ln w="12700">
            <a:solidFill>
              <a:schemeClr val="tx1"/>
            </a:solidFill>
            <a:round/>
            <a:headEnd/>
            <a:tailEnd/>
          </a:ln>
        </p:spPr>
        <p:txBody>
          <a:bodyPr wrap="none" anchor="ctr"/>
          <a:lstStyle/>
          <a:p>
            <a:endParaRPr lang="en-US"/>
          </a:p>
        </p:txBody>
      </p:sp>
      <p:sp>
        <p:nvSpPr>
          <p:cNvPr id="50204" name="Line 61"/>
          <p:cNvSpPr>
            <a:spLocks noChangeShapeType="1"/>
          </p:cNvSpPr>
          <p:nvPr/>
        </p:nvSpPr>
        <p:spPr bwMode="auto">
          <a:xfrm flipV="1">
            <a:off x="4946650" y="3571875"/>
            <a:ext cx="688975" cy="79375"/>
          </a:xfrm>
          <a:prstGeom prst="line">
            <a:avLst/>
          </a:prstGeom>
          <a:noFill/>
          <a:ln w="12700">
            <a:solidFill>
              <a:schemeClr val="tx1"/>
            </a:solidFill>
            <a:round/>
            <a:headEnd/>
            <a:tailEnd/>
          </a:ln>
        </p:spPr>
        <p:txBody>
          <a:bodyPr wrap="none" anchor="ctr"/>
          <a:lstStyle/>
          <a:p>
            <a:endParaRPr lang="en-US"/>
          </a:p>
        </p:txBody>
      </p:sp>
      <p:sp>
        <p:nvSpPr>
          <p:cNvPr id="50205" name="Line 62"/>
          <p:cNvSpPr>
            <a:spLocks noChangeShapeType="1"/>
          </p:cNvSpPr>
          <p:nvPr/>
        </p:nvSpPr>
        <p:spPr bwMode="auto">
          <a:xfrm flipH="1">
            <a:off x="5462588" y="3571875"/>
            <a:ext cx="173037" cy="106363"/>
          </a:xfrm>
          <a:prstGeom prst="line">
            <a:avLst/>
          </a:prstGeom>
          <a:noFill/>
          <a:ln w="12700">
            <a:solidFill>
              <a:schemeClr val="tx1"/>
            </a:solidFill>
            <a:round/>
            <a:headEnd/>
            <a:tailEnd/>
          </a:ln>
        </p:spPr>
        <p:txBody>
          <a:bodyPr wrap="none" anchor="ctr"/>
          <a:lstStyle/>
          <a:p>
            <a:endParaRPr lang="en-US"/>
          </a:p>
        </p:txBody>
      </p:sp>
      <p:sp>
        <p:nvSpPr>
          <p:cNvPr id="50206" name="AutoShape 63"/>
          <p:cNvSpPr>
            <a:spLocks/>
          </p:cNvSpPr>
          <p:nvPr/>
        </p:nvSpPr>
        <p:spPr bwMode="auto">
          <a:xfrm>
            <a:off x="3359150" y="1058863"/>
            <a:ext cx="152400" cy="3162300"/>
          </a:xfrm>
          <a:prstGeom prst="leftBrace">
            <a:avLst>
              <a:gd name="adj1" fmla="val 172917"/>
              <a:gd name="adj2" fmla="val 50000"/>
            </a:avLst>
          </a:prstGeom>
          <a:noFill/>
          <a:ln w="12700">
            <a:solidFill>
              <a:schemeClr val="tx1"/>
            </a:solidFill>
            <a:round/>
            <a:headEnd/>
            <a:tailEnd/>
          </a:ln>
        </p:spPr>
        <p:txBody>
          <a:bodyPr wrap="none" anchor="ctr"/>
          <a:lstStyle/>
          <a:p>
            <a:endParaRPr lang="en-US">
              <a:latin typeface="Times" pitchFamily="84" charset="0"/>
            </a:endParaRPr>
          </a:p>
        </p:txBody>
      </p:sp>
      <p:sp>
        <p:nvSpPr>
          <p:cNvPr id="50207" name="AutoShape 64"/>
          <p:cNvSpPr>
            <a:spLocks/>
          </p:cNvSpPr>
          <p:nvPr/>
        </p:nvSpPr>
        <p:spPr bwMode="auto">
          <a:xfrm>
            <a:off x="3365500" y="5430838"/>
            <a:ext cx="165100" cy="1058862"/>
          </a:xfrm>
          <a:prstGeom prst="leftBrace">
            <a:avLst>
              <a:gd name="adj1" fmla="val 53445"/>
              <a:gd name="adj2" fmla="val 50000"/>
            </a:avLst>
          </a:prstGeom>
          <a:noFill/>
          <a:ln w="12700">
            <a:solidFill>
              <a:schemeClr val="tx1"/>
            </a:solidFill>
            <a:round/>
            <a:headEnd/>
            <a:tailEnd/>
          </a:ln>
        </p:spPr>
        <p:txBody>
          <a:bodyPr wrap="none" anchor="ctr"/>
          <a:lstStyle/>
          <a:p>
            <a:endParaRPr lang="en-US">
              <a:latin typeface="Times" pitchFamily="84" charset="0"/>
            </a:endParaRPr>
          </a:p>
        </p:txBody>
      </p:sp>
      <p:sp>
        <p:nvSpPr>
          <p:cNvPr id="50208" name="AutoShape 65"/>
          <p:cNvSpPr>
            <a:spLocks/>
          </p:cNvSpPr>
          <p:nvPr/>
        </p:nvSpPr>
        <p:spPr bwMode="auto">
          <a:xfrm>
            <a:off x="3365500" y="4294188"/>
            <a:ext cx="179388" cy="1058862"/>
          </a:xfrm>
          <a:prstGeom prst="leftBrace">
            <a:avLst>
              <a:gd name="adj1" fmla="val 49189"/>
              <a:gd name="adj2" fmla="val 50000"/>
            </a:avLst>
          </a:prstGeom>
          <a:noFill/>
          <a:ln w="12700">
            <a:solidFill>
              <a:schemeClr val="tx1"/>
            </a:solidFill>
            <a:round/>
            <a:headEnd/>
            <a:tailEnd/>
          </a:ln>
        </p:spPr>
        <p:txBody>
          <a:bodyPr wrap="none" anchor="ctr"/>
          <a:lstStyle/>
          <a:p>
            <a:endParaRPr lang="en-US">
              <a:latin typeface="Times" pitchFamily="84" charset="0"/>
            </a:endParaRPr>
          </a:p>
        </p:txBody>
      </p:sp>
      <p:sp>
        <p:nvSpPr>
          <p:cNvPr id="50209" name="Text Box 68"/>
          <p:cNvSpPr txBox="1">
            <a:spLocks noChangeArrowheads="1"/>
          </p:cNvSpPr>
          <p:nvPr/>
        </p:nvSpPr>
        <p:spPr bwMode="auto">
          <a:xfrm>
            <a:off x="2330450" y="163513"/>
            <a:ext cx="915988" cy="177800"/>
          </a:xfrm>
          <a:prstGeom prst="rect">
            <a:avLst/>
          </a:prstGeom>
          <a:noFill/>
          <a:ln w="9525">
            <a:noFill/>
            <a:miter lim="800000"/>
            <a:headEnd/>
            <a:tailEnd/>
          </a:ln>
        </p:spPr>
        <p:txBody>
          <a:bodyPr wrap="none" lIns="0" tIns="0" rIns="0" bIns="0"/>
          <a:lstStyle/>
          <a:p>
            <a:pPr>
              <a:lnSpc>
                <a:spcPct val="90000"/>
              </a:lnSpc>
            </a:pPr>
            <a:r>
              <a:rPr lang="en-US" sz="1000" b="1">
                <a:solidFill>
                  <a:srgbClr val="B52D33"/>
                </a:solidFill>
              </a:rPr>
              <a:t>TECHNIQUE</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20.8a</a:t>
            </a:r>
          </a:p>
        </p:txBody>
      </p:sp>
      <p:pic>
        <p:nvPicPr>
          <p:cNvPr id="51203" name="Picture 42" descr="20_08aPCR-U"/>
          <p:cNvPicPr>
            <a:picLocks noChangeAspect="1" noChangeArrowheads="1"/>
          </p:cNvPicPr>
          <p:nvPr/>
        </p:nvPicPr>
        <p:blipFill>
          <a:blip r:embed="rId3"/>
          <a:srcRect/>
          <a:stretch>
            <a:fillRect/>
          </a:stretch>
        </p:blipFill>
        <p:spPr bwMode="auto">
          <a:xfrm>
            <a:off x="712788" y="2452688"/>
            <a:ext cx="7718425" cy="1951037"/>
          </a:xfrm>
          <a:prstGeom prst="rect">
            <a:avLst/>
          </a:prstGeom>
          <a:noFill/>
          <a:ln w="9525">
            <a:noFill/>
            <a:miter lim="800000"/>
            <a:headEnd/>
            <a:tailEnd/>
          </a:ln>
        </p:spPr>
      </p:pic>
      <p:sp>
        <p:nvSpPr>
          <p:cNvPr id="51204" name="Text Box 4"/>
          <p:cNvSpPr txBox="1">
            <a:spLocks noChangeArrowheads="1"/>
          </p:cNvSpPr>
          <p:nvPr/>
        </p:nvSpPr>
        <p:spPr bwMode="auto">
          <a:xfrm>
            <a:off x="3725863" y="3900488"/>
            <a:ext cx="1962150" cy="322262"/>
          </a:xfrm>
          <a:prstGeom prst="rect">
            <a:avLst/>
          </a:prstGeom>
          <a:noFill/>
          <a:ln w="9525">
            <a:noFill/>
            <a:miter lim="800000"/>
            <a:headEnd/>
            <a:tailEnd/>
          </a:ln>
        </p:spPr>
        <p:txBody>
          <a:bodyPr wrap="none" lIns="0" tIns="0" rIns="0" bIns="0"/>
          <a:lstStyle/>
          <a:p>
            <a:pPr>
              <a:lnSpc>
                <a:spcPct val="90000"/>
              </a:lnSpc>
            </a:pPr>
            <a:r>
              <a:rPr lang="en-US" sz="2200" b="1"/>
              <a:t>Genomic DNA</a:t>
            </a:r>
          </a:p>
        </p:txBody>
      </p:sp>
      <p:sp>
        <p:nvSpPr>
          <p:cNvPr id="51205" name="Text Box 5"/>
          <p:cNvSpPr txBox="1">
            <a:spLocks noChangeArrowheads="1"/>
          </p:cNvSpPr>
          <p:nvPr/>
        </p:nvSpPr>
        <p:spPr bwMode="auto">
          <a:xfrm>
            <a:off x="7143750" y="3101975"/>
            <a:ext cx="1328738" cy="612775"/>
          </a:xfrm>
          <a:prstGeom prst="rect">
            <a:avLst/>
          </a:prstGeom>
          <a:noFill/>
          <a:ln w="9525">
            <a:noFill/>
            <a:miter lim="800000"/>
            <a:headEnd/>
            <a:tailEnd/>
          </a:ln>
        </p:spPr>
        <p:txBody>
          <a:bodyPr wrap="none" lIns="0" tIns="0" rIns="0" bIns="0"/>
          <a:lstStyle/>
          <a:p>
            <a:pPr>
              <a:lnSpc>
                <a:spcPct val="90000"/>
              </a:lnSpc>
            </a:pPr>
            <a:r>
              <a:rPr lang="en-US" sz="2200" b="1"/>
              <a:t>Target</a:t>
            </a:r>
            <a:br>
              <a:rPr lang="en-US" sz="2200" b="1"/>
            </a:br>
            <a:r>
              <a:rPr lang="en-US" sz="2200" b="1"/>
              <a:t>sequence</a:t>
            </a:r>
          </a:p>
        </p:txBody>
      </p:sp>
      <p:sp>
        <p:nvSpPr>
          <p:cNvPr id="51206" name="Text Box 14"/>
          <p:cNvSpPr txBox="1">
            <a:spLocks noChangeArrowheads="1"/>
          </p:cNvSpPr>
          <p:nvPr/>
        </p:nvSpPr>
        <p:spPr bwMode="auto">
          <a:xfrm>
            <a:off x="6303963" y="2462213"/>
            <a:ext cx="315912" cy="339725"/>
          </a:xfrm>
          <a:prstGeom prst="rect">
            <a:avLst/>
          </a:prstGeom>
          <a:noFill/>
          <a:ln w="9525">
            <a:noFill/>
            <a:miter lim="800000"/>
            <a:headEnd/>
            <a:tailEnd/>
          </a:ln>
        </p:spPr>
        <p:txBody>
          <a:bodyPr wrap="none" lIns="0" tIns="0" rIns="0" bIns="0"/>
          <a:lstStyle/>
          <a:p>
            <a:pPr>
              <a:lnSpc>
                <a:spcPct val="90000"/>
              </a:lnSpc>
            </a:pPr>
            <a:r>
              <a:rPr lang="en-US" sz="2200" b="1"/>
              <a:t>5</a:t>
            </a:r>
            <a:r>
              <a:rPr lang="en-US" sz="2200" b="1">
                <a:sym typeface="Symbol" pitchFamily="84" charset="2"/>
              </a:rPr>
              <a:t></a:t>
            </a:r>
            <a:endParaRPr lang="en-US" sz="2200" b="1"/>
          </a:p>
        </p:txBody>
      </p:sp>
      <p:sp>
        <p:nvSpPr>
          <p:cNvPr id="51207" name="Text Box 15"/>
          <p:cNvSpPr txBox="1">
            <a:spLocks noChangeArrowheads="1"/>
          </p:cNvSpPr>
          <p:nvPr/>
        </p:nvSpPr>
        <p:spPr bwMode="auto">
          <a:xfrm>
            <a:off x="6945313" y="3910013"/>
            <a:ext cx="315912" cy="339725"/>
          </a:xfrm>
          <a:prstGeom prst="rect">
            <a:avLst/>
          </a:prstGeom>
          <a:noFill/>
          <a:ln w="9525">
            <a:noFill/>
            <a:miter lim="800000"/>
            <a:headEnd/>
            <a:tailEnd/>
          </a:ln>
        </p:spPr>
        <p:txBody>
          <a:bodyPr wrap="none" lIns="0" tIns="0" rIns="0" bIns="0"/>
          <a:lstStyle/>
          <a:p>
            <a:pPr>
              <a:lnSpc>
                <a:spcPct val="90000"/>
              </a:lnSpc>
            </a:pPr>
            <a:r>
              <a:rPr lang="en-US" sz="2200" b="1"/>
              <a:t>5</a:t>
            </a:r>
            <a:r>
              <a:rPr lang="en-US" sz="2200" b="1">
                <a:sym typeface="Symbol" pitchFamily="84" charset="2"/>
              </a:rPr>
              <a:t></a:t>
            </a:r>
            <a:endParaRPr lang="en-US" sz="2200" b="1"/>
          </a:p>
        </p:txBody>
      </p:sp>
      <p:sp>
        <p:nvSpPr>
          <p:cNvPr id="51208" name="Text Box 18"/>
          <p:cNvSpPr txBox="1">
            <a:spLocks noChangeArrowheads="1"/>
          </p:cNvSpPr>
          <p:nvPr/>
        </p:nvSpPr>
        <p:spPr bwMode="auto">
          <a:xfrm>
            <a:off x="6943725" y="2468563"/>
            <a:ext cx="315913" cy="339725"/>
          </a:xfrm>
          <a:prstGeom prst="rect">
            <a:avLst/>
          </a:prstGeom>
          <a:noFill/>
          <a:ln w="9525">
            <a:noFill/>
            <a:miter lim="800000"/>
            <a:headEnd/>
            <a:tailEnd/>
          </a:ln>
        </p:spPr>
        <p:txBody>
          <a:bodyPr wrap="none" lIns="0" tIns="0" rIns="0" bIns="0"/>
          <a:lstStyle/>
          <a:p>
            <a:pPr>
              <a:lnSpc>
                <a:spcPct val="90000"/>
              </a:lnSpc>
            </a:pPr>
            <a:r>
              <a:rPr lang="en-US" sz="2200" b="1"/>
              <a:t>3</a:t>
            </a:r>
            <a:r>
              <a:rPr lang="en-US" sz="2200" b="1">
                <a:sym typeface="Symbol" pitchFamily="84" charset="2"/>
              </a:rPr>
              <a:t></a:t>
            </a:r>
            <a:endParaRPr lang="en-US" sz="2200" b="1"/>
          </a:p>
        </p:txBody>
      </p:sp>
      <p:sp>
        <p:nvSpPr>
          <p:cNvPr id="51209" name="Text Box 19"/>
          <p:cNvSpPr txBox="1">
            <a:spLocks noChangeArrowheads="1"/>
          </p:cNvSpPr>
          <p:nvPr/>
        </p:nvSpPr>
        <p:spPr bwMode="auto">
          <a:xfrm>
            <a:off x="6313488" y="3903663"/>
            <a:ext cx="315912" cy="339725"/>
          </a:xfrm>
          <a:prstGeom prst="rect">
            <a:avLst/>
          </a:prstGeom>
          <a:noFill/>
          <a:ln w="9525">
            <a:noFill/>
            <a:miter lim="800000"/>
            <a:headEnd/>
            <a:tailEnd/>
          </a:ln>
        </p:spPr>
        <p:txBody>
          <a:bodyPr wrap="none" lIns="0" tIns="0" rIns="0" bIns="0"/>
          <a:lstStyle/>
          <a:p>
            <a:pPr>
              <a:lnSpc>
                <a:spcPct val="90000"/>
              </a:lnSpc>
            </a:pPr>
            <a:r>
              <a:rPr lang="en-US" sz="2200" b="1"/>
              <a:t>3</a:t>
            </a:r>
            <a:r>
              <a:rPr lang="en-US" sz="2200" b="1">
                <a:sym typeface="Symbol" pitchFamily="84" charset="2"/>
              </a:rPr>
              <a:t></a:t>
            </a:r>
            <a:endParaRPr lang="en-US" sz="2200" b="1"/>
          </a:p>
        </p:txBody>
      </p:sp>
      <p:sp>
        <p:nvSpPr>
          <p:cNvPr id="51210" name="AutoShape 22"/>
          <p:cNvSpPr>
            <a:spLocks/>
          </p:cNvSpPr>
          <p:nvPr/>
        </p:nvSpPr>
        <p:spPr bwMode="auto">
          <a:xfrm>
            <a:off x="6983413" y="2738438"/>
            <a:ext cx="117475" cy="1173162"/>
          </a:xfrm>
          <a:prstGeom prst="rightBrace">
            <a:avLst>
              <a:gd name="adj1" fmla="val 83221"/>
              <a:gd name="adj2" fmla="val 50000"/>
            </a:avLst>
          </a:prstGeom>
          <a:noFill/>
          <a:ln w="12700">
            <a:solidFill>
              <a:schemeClr val="tx1"/>
            </a:solidFill>
            <a:round/>
            <a:headEnd/>
            <a:tailEnd/>
          </a:ln>
        </p:spPr>
        <p:txBody>
          <a:bodyPr wrap="none" anchor="ctr"/>
          <a:lstStyle/>
          <a:p>
            <a:endParaRPr lang="en-US">
              <a:latin typeface="Times" pitchFamily="84" charset="0"/>
            </a:endParaRPr>
          </a:p>
        </p:txBody>
      </p:sp>
      <p:sp>
        <p:nvSpPr>
          <p:cNvPr id="51211" name="Text Box 40"/>
          <p:cNvSpPr txBox="1">
            <a:spLocks noChangeArrowheads="1"/>
          </p:cNvSpPr>
          <p:nvPr/>
        </p:nvSpPr>
        <p:spPr bwMode="auto">
          <a:xfrm>
            <a:off x="728663" y="2492375"/>
            <a:ext cx="1841500" cy="366713"/>
          </a:xfrm>
          <a:prstGeom prst="rect">
            <a:avLst/>
          </a:prstGeom>
          <a:noFill/>
          <a:ln w="9525">
            <a:noFill/>
            <a:miter lim="800000"/>
            <a:headEnd/>
            <a:tailEnd/>
          </a:ln>
        </p:spPr>
        <p:txBody>
          <a:bodyPr wrap="none" lIns="0" tIns="0" rIns="0" bIns="0"/>
          <a:lstStyle/>
          <a:p>
            <a:pPr>
              <a:lnSpc>
                <a:spcPct val="90000"/>
              </a:lnSpc>
            </a:pPr>
            <a:r>
              <a:rPr lang="en-US" sz="2200" b="1">
                <a:solidFill>
                  <a:srgbClr val="B52D33"/>
                </a:solidFill>
              </a:rPr>
              <a:t>TECHNIQUE</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53" descr="20_08bPCR-U"/>
          <p:cNvPicPr>
            <a:picLocks noChangeAspect="1" noChangeArrowheads="1"/>
          </p:cNvPicPr>
          <p:nvPr/>
        </p:nvPicPr>
        <p:blipFill>
          <a:blip r:embed="rId3"/>
          <a:srcRect/>
          <a:stretch>
            <a:fillRect/>
          </a:stretch>
        </p:blipFill>
        <p:spPr bwMode="auto">
          <a:xfrm>
            <a:off x="382588" y="136525"/>
            <a:ext cx="8377237" cy="6584950"/>
          </a:xfrm>
          <a:prstGeom prst="rect">
            <a:avLst/>
          </a:prstGeom>
          <a:noFill/>
          <a:ln w="9525">
            <a:noFill/>
            <a:miter lim="800000"/>
            <a:headEnd/>
            <a:tailEnd/>
          </a:ln>
        </p:spPr>
      </p:pic>
      <p:sp>
        <p:nvSpPr>
          <p:cNvPr id="52227" name="Text Box 6"/>
          <p:cNvSpPr txBox="1">
            <a:spLocks noChangeArrowheads="1"/>
          </p:cNvSpPr>
          <p:nvPr/>
        </p:nvSpPr>
        <p:spPr bwMode="auto">
          <a:xfrm>
            <a:off x="3051175" y="609600"/>
            <a:ext cx="1504950" cy="285750"/>
          </a:xfrm>
          <a:prstGeom prst="rect">
            <a:avLst/>
          </a:prstGeom>
          <a:noFill/>
          <a:ln w="9525">
            <a:noFill/>
            <a:miter lim="800000"/>
            <a:headEnd/>
            <a:tailEnd/>
          </a:ln>
        </p:spPr>
        <p:txBody>
          <a:bodyPr wrap="none" lIns="0" tIns="0" rIns="0" bIns="0"/>
          <a:lstStyle/>
          <a:p>
            <a:pPr>
              <a:lnSpc>
                <a:spcPct val="90000"/>
              </a:lnSpc>
            </a:pPr>
            <a:r>
              <a:rPr lang="en-US" sz="1800" b="1"/>
              <a:t>Denaturation</a:t>
            </a:r>
          </a:p>
        </p:txBody>
      </p:sp>
      <p:sp>
        <p:nvSpPr>
          <p:cNvPr id="52228" name="Text Box 7"/>
          <p:cNvSpPr txBox="1">
            <a:spLocks noChangeArrowheads="1"/>
          </p:cNvSpPr>
          <p:nvPr/>
        </p:nvSpPr>
        <p:spPr bwMode="auto">
          <a:xfrm>
            <a:off x="3055938" y="2281238"/>
            <a:ext cx="1216025" cy="311150"/>
          </a:xfrm>
          <a:prstGeom prst="rect">
            <a:avLst/>
          </a:prstGeom>
          <a:noFill/>
          <a:ln w="9525">
            <a:noFill/>
            <a:miter lim="800000"/>
            <a:headEnd/>
            <a:tailEnd/>
          </a:ln>
        </p:spPr>
        <p:txBody>
          <a:bodyPr wrap="none" lIns="0" tIns="0" rIns="0" bIns="0"/>
          <a:lstStyle/>
          <a:p>
            <a:pPr>
              <a:lnSpc>
                <a:spcPct val="90000"/>
              </a:lnSpc>
            </a:pPr>
            <a:r>
              <a:rPr lang="en-US" sz="1800" b="1"/>
              <a:t>Annealing</a:t>
            </a:r>
          </a:p>
        </p:txBody>
      </p:sp>
      <p:sp>
        <p:nvSpPr>
          <p:cNvPr id="52229" name="Text Box 8"/>
          <p:cNvSpPr txBox="1">
            <a:spLocks noChangeArrowheads="1"/>
          </p:cNvSpPr>
          <p:nvPr/>
        </p:nvSpPr>
        <p:spPr bwMode="auto">
          <a:xfrm>
            <a:off x="3059113" y="4171950"/>
            <a:ext cx="1143000" cy="285750"/>
          </a:xfrm>
          <a:prstGeom prst="rect">
            <a:avLst/>
          </a:prstGeom>
          <a:noFill/>
          <a:ln w="9525">
            <a:noFill/>
            <a:miter lim="800000"/>
            <a:headEnd/>
            <a:tailEnd/>
          </a:ln>
        </p:spPr>
        <p:txBody>
          <a:bodyPr wrap="none" lIns="0" tIns="0" rIns="0" bIns="0"/>
          <a:lstStyle/>
          <a:p>
            <a:pPr>
              <a:lnSpc>
                <a:spcPct val="90000"/>
              </a:lnSpc>
            </a:pPr>
            <a:r>
              <a:rPr lang="en-US" sz="1800" b="1"/>
              <a:t>Extension</a:t>
            </a:r>
          </a:p>
        </p:txBody>
      </p:sp>
      <p:sp>
        <p:nvSpPr>
          <p:cNvPr id="52230" name="Text Box 9"/>
          <p:cNvSpPr txBox="1">
            <a:spLocks noChangeArrowheads="1"/>
          </p:cNvSpPr>
          <p:nvPr/>
        </p:nvSpPr>
        <p:spPr bwMode="auto">
          <a:xfrm>
            <a:off x="5267325" y="3114675"/>
            <a:ext cx="876300" cy="285750"/>
          </a:xfrm>
          <a:prstGeom prst="rect">
            <a:avLst/>
          </a:prstGeom>
          <a:noFill/>
          <a:ln w="9525">
            <a:noFill/>
            <a:miter lim="800000"/>
            <a:headEnd/>
            <a:tailEnd/>
          </a:ln>
        </p:spPr>
        <p:txBody>
          <a:bodyPr wrap="none" lIns="0" tIns="0" rIns="0" bIns="0"/>
          <a:lstStyle/>
          <a:p>
            <a:pPr>
              <a:lnSpc>
                <a:spcPct val="90000"/>
              </a:lnSpc>
            </a:pPr>
            <a:r>
              <a:rPr lang="en-US" sz="1800" b="1"/>
              <a:t>Primers</a:t>
            </a:r>
          </a:p>
        </p:txBody>
      </p:sp>
      <p:sp>
        <p:nvSpPr>
          <p:cNvPr id="52231" name="Text Box 10"/>
          <p:cNvSpPr txBox="1">
            <a:spLocks noChangeArrowheads="1"/>
          </p:cNvSpPr>
          <p:nvPr/>
        </p:nvSpPr>
        <p:spPr bwMode="auto">
          <a:xfrm>
            <a:off x="5372100" y="4889500"/>
            <a:ext cx="792163" cy="808038"/>
          </a:xfrm>
          <a:prstGeom prst="rect">
            <a:avLst/>
          </a:prstGeom>
          <a:noFill/>
          <a:ln w="9525">
            <a:noFill/>
            <a:miter lim="800000"/>
            <a:headEnd/>
            <a:tailEnd/>
          </a:ln>
        </p:spPr>
        <p:txBody>
          <a:bodyPr wrap="none" lIns="0" tIns="0" rIns="0" bIns="0"/>
          <a:lstStyle/>
          <a:p>
            <a:pPr>
              <a:lnSpc>
                <a:spcPct val="90000"/>
              </a:lnSpc>
            </a:pPr>
            <a:r>
              <a:rPr lang="en-US" sz="1800" b="1"/>
              <a:t>New</a:t>
            </a:r>
            <a:br>
              <a:rPr lang="en-US" sz="1800" b="1"/>
            </a:br>
            <a:r>
              <a:rPr lang="en-US" sz="1800" b="1"/>
              <a:t>nucleo-</a:t>
            </a:r>
            <a:br>
              <a:rPr lang="en-US" sz="1800" b="1"/>
            </a:br>
            <a:r>
              <a:rPr lang="en-US" sz="1800" b="1"/>
              <a:t>tides</a:t>
            </a:r>
          </a:p>
        </p:txBody>
      </p:sp>
      <p:sp>
        <p:nvSpPr>
          <p:cNvPr id="52232" name="Text Box 11"/>
          <p:cNvSpPr txBox="1">
            <a:spLocks noChangeArrowheads="1"/>
          </p:cNvSpPr>
          <p:nvPr/>
        </p:nvSpPr>
        <p:spPr bwMode="auto">
          <a:xfrm>
            <a:off x="874713" y="2732088"/>
            <a:ext cx="1255712" cy="1033462"/>
          </a:xfrm>
          <a:prstGeom prst="rect">
            <a:avLst/>
          </a:prstGeom>
          <a:noFill/>
          <a:ln w="9525">
            <a:noFill/>
            <a:miter lim="800000"/>
            <a:headEnd/>
            <a:tailEnd/>
          </a:ln>
        </p:spPr>
        <p:txBody>
          <a:bodyPr wrap="none" lIns="0" tIns="0" rIns="0" bIns="0"/>
          <a:lstStyle/>
          <a:p>
            <a:pPr algn="ctr">
              <a:lnSpc>
                <a:spcPct val="90000"/>
              </a:lnSpc>
            </a:pPr>
            <a:r>
              <a:rPr lang="en-US" sz="1800" b="1"/>
              <a:t>Cycle 1</a:t>
            </a:r>
            <a:br>
              <a:rPr lang="en-US" sz="1800" b="1"/>
            </a:br>
            <a:r>
              <a:rPr lang="en-US" sz="1800" b="1"/>
              <a:t>yields</a:t>
            </a:r>
            <a:br>
              <a:rPr lang="en-US" sz="1800" b="1"/>
            </a:br>
            <a:r>
              <a:rPr lang="en-US" sz="1800" b="1"/>
              <a:t>2</a:t>
            </a:r>
            <a:br>
              <a:rPr lang="en-US" sz="1800" b="1"/>
            </a:br>
            <a:r>
              <a:rPr lang="en-US" sz="1800" b="1"/>
              <a:t>molecules</a:t>
            </a:r>
          </a:p>
        </p:txBody>
      </p:sp>
      <p:sp>
        <p:nvSpPr>
          <p:cNvPr id="52233" name="Text Box 15"/>
          <p:cNvSpPr txBox="1">
            <a:spLocks noChangeArrowheads="1"/>
          </p:cNvSpPr>
          <p:nvPr/>
        </p:nvSpPr>
        <p:spPr bwMode="auto">
          <a:xfrm>
            <a:off x="4892675" y="601663"/>
            <a:ext cx="323850" cy="366712"/>
          </a:xfrm>
          <a:prstGeom prst="rect">
            <a:avLst/>
          </a:prstGeom>
          <a:noFill/>
          <a:ln w="9525">
            <a:noFill/>
            <a:miter lim="800000"/>
            <a:headEnd/>
            <a:tailEnd/>
          </a:ln>
        </p:spPr>
        <p:txBody>
          <a:bodyPr wrap="none" lIns="0" tIns="0" rIns="0" bIns="0"/>
          <a:lstStyle/>
          <a:p>
            <a:pPr>
              <a:lnSpc>
                <a:spcPct val="90000"/>
              </a:lnSpc>
            </a:pPr>
            <a:r>
              <a:rPr lang="en-US" sz="1800" b="1"/>
              <a:t>5</a:t>
            </a:r>
            <a:r>
              <a:rPr lang="en-US" sz="1800" b="1">
                <a:sym typeface="Symbol" pitchFamily="84" charset="2"/>
              </a:rPr>
              <a:t></a:t>
            </a:r>
            <a:endParaRPr lang="en-US" sz="1800" b="1"/>
          </a:p>
        </p:txBody>
      </p:sp>
      <p:sp>
        <p:nvSpPr>
          <p:cNvPr id="52234" name="Text Box 17"/>
          <p:cNvSpPr txBox="1">
            <a:spLocks noChangeArrowheads="1"/>
          </p:cNvSpPr>
          <p:nvPr/>
        </p:nvSpPr>
        <p:spPr bwMode="auto">
          <a:xfrm>
            <a:off x="6335713" y="1857375"/>
            <a:ext cx="244475" cy="273050"/>
          </a:xfrm>
          <a:prstGeom prst="rect">
            <a:avLst/>
          </a:prstGeom>
          <a:noFill/>
          <a:ln w="9525">
            <a:noFill/>
            <a:miter lim="800000"/>
            <a:headEnd/>
            <a:tailEnd/>
          </a:ln>
        </p:spPr>
        <p:txBody>
          <a:bodyPr wrap="none" lIns="0" tIns="0" rIns="0" bIns="0"/>
          <a:lstStyle/>
          <a:p>
            <a:pPr>
              <a:lnSpc>
                <a:spcPct val="90000"/>
              </a:lnSpc>
            </a:pPr>
            <a:r>
              <a:rPr lang="en-US" sz="1800" b="1"/>
              <a:t>5</a:t>
            </a:r>
            <a:r>
              <a:rPr lang="en-US" sz="1800" b="1">
                <a:sym typeface="Symbol" pitchFamily="84" charset="2"/>
              </a:rPr>
              <a:t></a:t>
            </a:r>
            <a:endParaRPr lang="en-US" sz="1800" b="1"/>
          </a:p>
        </p:txBody>
      </p:sp>
      <p:sp>
        <p:nvSpPr>
          <p:cNvPr id="52235" name="Text Box 20"/>
          <p:cNvSpPr txBox="1">
            <a:spLocks noChangeArrowheads="1"/>
          </p:cNvSpPr>
          <p:nvPr/>
        </p:nvSpPr>
        <p:spPr bwMode="auto">
          <a:xfrm>
            <a:off x="6327775" y="606425"/>
            <a:ext cx="323850" cy="366713"/>
          </a:xfrm>
          <a:prstGeom prst="rect">
            <a:avLst/>
          </a:prstGeom>
          <a:noFill/>
          <a:ln w="9525">
            <a:noFill/>
            <a:miter lim="800000"/>
            <a:headEnd/>
            <a:tailEnd/>
          </a:ln>
        </p:spPr>
        <p:txBody>
          <a:bodyPr wrap="none" lIns="0" tIns="0" rIns="0" bIns="0"/>
          <a:lstStyle/>
          <a:p>
            <a:pPr>
              <a:lnSpc>
                <a:spcPct val="90000"/>
              </a:lnSpc>
            </a:pPr>
            <a:r>
              <a:rPr lang="en-US" sz="1800" b="1"/>
              <a:t>3</a:t>
            </a:r>
            <a:r>
              <a:rPr lang="en-US" sz="1800" b="1">
                <a:sym typeface="Symbol" pitchFamily="84" charset="2"/>
              </a:rPr>
              <a:t></a:t>
            </a:r>
            <a:endParaRPr lang="en-US" sz="1800" b="1"/>
          </a:p>
        </p:txBody>
      </p:sp>
      <p:sp>
        <p:nvSpPr>
          <p:cNvPr id="52236" name="Text Box 21"/>
          <p:cNvSpPr txBox="1">
            <a:spLocks noChangeArrowheads="1"/>
          </p:cNvSpPr>
          <p:nvPr/>
        </p:nvSpPr>
        <p:spPr bwMode="auto">
          <a:xfrm>
            <a:off x="4887913" y="1852613"/>
            <a:ext cx="192087" cy="222250"/>
          </a:xfrm>
          <a:prstGeom prst="rect">
            <a:avLst/>
          </a:prstGeom>
          <a:noFill/>
          <a:ln w="9525">
            <a:noFill/>
            <a:miter lim="800000"/>
            <a:headEnd/>
            <a:tailEnd/>
          </a:ln>
        </p:spPr>
        <p:txBody>
          <a:bodyPr wrap="none" lIns="0" tIns="0" rIns="0" bIns="0"/>
          <a:lstStyle/>
          <a:p>
            <a:pPr>
              <a:lnSpc>
                <a:spcPct val="90000"/>
              </a:lnSpc>
            </a:pPr>
            <a:r>
              <a:rPr lang="en-US" sz="1800" b="1"/>
              <a:t>3</a:t>
            </a:r>
            <a:r>
              <a:rPr lang="en-US" sz="1800" b="1">
                <a:sym typeface="Symbol" pitchFamily="84" charset="2"/>
              </a:rPr>
              <a:t></a:t>
            </a:r>
            <a:endParaRPr lang="en-US" sz="1800" b="1"/>
          </a:p>
        </p:txBody>
      </p:sp>
      <p:grpSp>
        <p:nvGrpSpPr>
          <p:cNvPr id="52237" name="Group 23"/>
          <p:cNvGrpSpPr>
            <a:grpSpLocks/>
          </p:cNvGrpSpPr>
          <p:nvPr/>
        </p:nvGrpSpPr>
        <p:grpSpPr bwMode="auto">
          <a:xfrm>
            <a:off x="2725738" y="2230438"/>
            <a:ext cx="401637" cy="312737"/>
            <a:chOff x="633" y="1658"/>
            <a:chExt cx="143" cy="109"/>
          </a:xfrm>
        </p:grpSpPr>
        <p:sp>
          <p:nvSpPr>
            <p:cNvPr id="52250" name="Oval 24"/>
            <p:cNvSpPr>
              <a:spLocks noChangeArrowheads="1"/>
            </p:cNvSpPr>
            <p:nvPr/>
          </p:nvSpPr>
          <p:spPr bwMode="auto">
            <a:xfrm>
              <a:off x="633" y="1658"/>
              <a:ext cx="109" cy="109"/>
            </a:xfrm>
            <a:prstGeom prst="ellipse">
              <a:avLst/>
            </a:prstGeom>
            <a:solidFill>
              <a:srgbClr val="0390C7"/>
            </a:solidFill>
            <a:ln w="12700">
              <a:noFill/>
              <a:round/>
              <a:headEnd/>
              <a:tailEnd/>
            </a:ln>
          </p:spPr>
          <p:txBody>
            <a:bodyPr wrap="none" anchor="ctr"/>
            <a:lstStyle/>
            <a:p>
              <a:endParaRPr lang="en-US">
                <a:latin typeface="Times" pitchFamily="84" charset="0"/>
              </a:endParaRPr>
            </a:p>
          </p:txBody>
        </p:sp>
        <p:sp>
          <p:nvSpPr>
            <p:cNvPr id="52251" name="Text Box 25"/>
            <p:cNvSpPr txBox="1">
              <a:spLocks noChangeArrowheads="1"/>
            </p:cNvSpPr>
            <p:nvPr/>
          </p:nvSpPr>
          <p:spPr bwMode="auto">
            <a:xfrm>
              <a:off x="665" y="1675"/>
              <a:ext cx="111" cy="88"/>
            </a:xfrm>
            <a:prstGeom prst="rect">
              <a:avLst/>
            </a:prstGeom>
            <a:noFill/>
            <a:ln w="9525">
              <a:noFill/>
              <a:miter lim="800000"/>
              <a:headEnd/>
              <a:tailEnd/>
            </a:ln>
          </p:spPr>
          <p:txBody>
            <a:bodyPr wrap="none" lIns="0" tIns="0" rIns="0" bIns="0"/>
            <a:lstStyle/>
            <a:p>
              <a:pPr>
                <a:lnSpc>
                  <a:spcPct val="90000"/>
                </a:lnSpc>
              </a:pPr>
              <a:r>
                <a:rPr lang="en-US" sz="1800" b="1">
                  <a:solidFill>
                    <a:schemeClr val="bg1"/>
                  </a:solidFill>
                </a:rPr>
                <a:t>2</a:t>
              </a:r>
            </a:p>
          </p:txBody>
        </p:sp>
      </p:grpSp>
      <p:sp>
        <p:nvSpPr>
          <p:cNvPr id="52238" name="AutoShape 36"/>
          <p:cNvSpPr>
            <a:spLocks/>
          </p:cNvSpPr>
          <p:nvPr/>
        </p:nvSpPr>
        <p:spPr bwMode="auto">
          <a:xfrm>
            <a:off x="2339975" y="338138"/>
            <a:ext cx="238125" cy="5802312"/>
          </a:xfrm>
          <a:prstGeom prst="leftBrace">
            <a:avLst>
              <a:gd name="adj1" fmla="val 203056"/>
              <a:gd name="adj2" fmla="val 50000"/>
            </a:avLst>
          </a:prstGeom>
          <a:noFill/>
          <a:ln w="12700">
            <a:solidFill>
              <a:schemeClr val="tx1"/>
            </a:solidFill>
            <a:round/>
            <a:headEnd/>
            <a:tailEnd/>
          </a:ln>
        </p:spPr>
        <p:txBody>
          <a:bodyPr wrap="none" anchor="ctr"/>
          <a:lstStyle/>
          <a:p>
            <a:endParaRPr lang="en-US">
              <a:latin typeface="Times" pitchFamily="84" charset="0"/>
            </a:endParaRPr>
          </a:p>
        </p:txBody>
      </p:sp>
      <p:grpSp>
        <p:nvGrpSpPr>
          <p:cNvPr id="52239" name="Group 54"/>
          <p:cNvGrpSpPr>
            <a:grpSpLocks/>
          </p:cNvGrpSpPr>
          <p:nvPr/>
        </p:nvGrpSpPr>
        <p:grpSpPr bwMode="auto">
          <a:xfrm>
            <a:off x="2719388" y="4125913"/>
            <a:ext cx="404812" cy="312737"/>
            <a:chOff x="1713" y="2605"/>
            <a:chExt cx="255" cy="197"/>
          </a:xfrm>
        </p:grpSpPr>
        <p:sp>
          <p:nvSpPr>
            <p:cNvPr id="52248" name="Oval 41"/>
            <p:cNvSpPr>
              <a:spLocks noChangeArrowheads="1"/>
            </p:cNvSpPr>
            <p:nvPr/>
          </p:nvSpPr>
          <p:spPr bwMode="auto">
            <a:xfrm>
              <a:off x="1713" y="2605"/>
              <a:ext cx="193" cy="197"/>
            </a:xfrm>
            <a:prstGeom prst="ellipse">
              <a:avLst/>
            </a:prstGeom>
            <a:solidFill>
              <a:srgbClr val="0390C7"/>
            </a:solidFill>
            <a:ln w="12700">
              <a:noFill/>
              <a:round/>
              <a:headEnd/>
              <a:tailEnd/>
            </a:ln>
          </p:spPr>
          <p:txBody>
            <a:bodyPr wrap="none" anchor="ctr"/>
            <a:lstStyle/>
            <a:p>
              <a:endParaRPr lang="en-US">
                <a:latin typeface="Times" pitchFamily="84" charset="0"/>
              </a:endParaRPr>
            </a:p>
          </p:txBody>
        </p:sp>
        <p:sp>
          <p:nvSpPr>
            <p:cNvPr id="52249" name="Text Box 42"/>
            <p:cNvSpPr txBox="1">
              <a:spLocks noChangeArrowheads="1"/>
            </p:cNvSpPr>
            <p:nvPr/>
          </p:nvSpPr>
          <p:spPr bwMode="auto">
            <a:xfrm>
              <a:off x="1772" y="2634"/>
              <a:ext cx="196" cy="159"/>
            </a:xfrm>
            <a:prstGeom prst="rect">
              <a:avLst/>
            </a:prstGeom>
            <a:noFill/>
            <a:ln w="9525">
              <a:noFill/>
              <a:miter lim="800000"/>
              <a:headEnd/>
              <a:tailEnd/>
            </a:ln>
          </p:spPr>
          <p:txBody>
            <a:bodyPr wrap="none" lIns="0" tIns="0" rIns="0" bIns="0"/>
            <a:lstStyle/>
            <a:p>
              <a:pPr>
                <a:lnSpc>
                  <a:spcPct val="90000"/>
                </a:lnSpc>
              </a:pPr>
              <a:r>
                <a:rPr lang="en-US" sz="1800" b="1">
                  <a:solidFill>
                    <a:schemeClr val="bg1"/>
                  </a:solidFill>
                </a:rPr>
                <a:t>3</a:t>
              </a:r>
            </a:p>
          </p:txBody>
        </p:sp>
      </p:grpSp>
      <p:grpSp>
        <p:nvGrpSpPr>
          <p:cNvPr id="52240" name="Group 48"/>
          <p:cNvGrpSpPr>
            <a:grpSpLocks/>
          </p:cNvGrpSpPr>
          <p:nvPr/>
        </p:nvGrpSpPr>
        <p:grpSpPr bwMode="auto">
          <a:xfrm>
            <a:off x="2714625" y="576263"/>
            <a:ext cx="401638" cy="312737"/>
            <a:chOff x="1710" y="351"/>
            <a:chExt cx="253" cy="197"/>
          </a:xfrm>
        </p:grpSpPr>
        <p:sp>
          <p:nvSpPr>
            <p:cNvPr id="52246" name="Oval 46"/>
            <p:cNvSpPr>
              <a:spLocks noChangeArrowheads="1"/>
            </p:cNvSpPr>
            <p:nvPr/>
          </p:nvSpPr>
          <p:spPr bwMode="auto">
            <a:xfrm>
              <a:off x="1710" y="351"/>
              <a:ext cx="193" cy="197"/>
            </a:xfrm>
            <a:prstGeom prst="ellipse">
              <a:avLst/>
            </a:prstGeom>
            <a:solidFill>
              <a:srgbClr val="0390C7"/>
            </a:solidFill>
            <a:ln w="12700">
              <a:noFill/>
              <a:round/>
              <a:headEnd/>
              <a:tailEnd/>
            </a:ln>
          </p:spPr>
          <p:txBody>
            <a:bodyPr wrap="none" anchor="ctr"/>
            <a:lstStyle/>
            <a:p>
              <a:endParaRPr lang="en-US">
                <a:latin typeface="Times" pitchFamily="84" charset="0"/>
              </a:endParaRPr>
            </a:p>
          </p:txBody>
        </p:sp>
        <p:sp>
          <p:nvSpPr>
            <p:cNvPr id="52247" name="Text Box 47"/>
            <p:cNvSpPr txBox="1">
              <a:spLocks noChangeArrowheads="1"/>
            </p:cNvSpPr>
            <p:nvPr/>
          </p:nvSpPr>
          <p:spPr bwMode="auto">
            <a:xfrm>
              <a:off x="1767" y="374"/>
              <a:ext cx="196" cy="159"/>
            </a:xfrm>
            <a:prstGeom prst="rect">
              <a:avLst/>
            </a:prstGeom>
            <a:noFill/>
            <a:ln w="9525">
              <a:noFill/>
              <a:miter lim="800000"/>
              <a:headEnd/>
              <a:tailEnd/>
            </a:ln>
          </p:spPr>
          <p:txBody>
            <a:bodyPr wrap="none" lIns="0" tIns="0" rIns="0" bIns="0"/>
            <a:lstStyle/>
            <a:p>
              <a:pPr>
                <a:lnSpc>
                  <a:spcPct val="90000"/>
                </a:lnSpc>
              </a:pPr>
              <a:r>
                <a:rPr lang="en-US" sz="1800" b="1">
                  <a:solidFill>
                    <a:schemeClr val="bg1"/>
                  </a:solidFill>
                </a:rPr>
                <a:t>1</a:t>
              </a:r>
            </a:p>
          </p:txBody>
        </p:sp>
      </p:grpSp>
      <p:sp>
        <p:nvSpPr>
          <p:cNvPr id="52241" name="Line 49"/>
          <p:cNvSpPr>
            <a:spLocks noChangeShapeType="1"/>
          </p:cNvSpPr>
          <p:nvPr/>
        </p:nvSpPr>
        <p:spPr bwMode="auto">
          <a:xfrm flipH="1">
            <a:off x="5278438" y="5000625"/>
            <a:ext cx="65087" cy="131763"/>
          </a:xfrm>
          <a:prstGeom prst="line">
            <a:avLst/>
          </a:prstGeom>
          <a:noFill/>
          <a:ln w="12700">
            <a:solidFill>
              <a:schemeClr val="tx1"/>
            </a:solidFill>
            <a:round/>
            <a:headEnd/>
            <a:tailEnd/>
          </a:ln>
        </p:spPr>
        <p:txBody>
          <a:bodyPr wrap="none" anchor="ctr"/>
          <a:lstStyle/>
          <a:p>
            <a:endParaRPr lang="en-US"/>
          </a:p>
        </p:txBody>
      </p:sp>
      <p:sp>
        <p:nvSpPr>
          <p:cNvPr id="52242" name="Line 50"/>
          <p:cNvSpPr>
            <a:spLocks noChangeShapeType="1"/>
          </p:cNvSpPr>
          <p:nvPr/>
        </p:nvSpPr>
        <p:spPr bwMode="auto">
          <a:xfrm>
            <a:off x="5873750" y="5013325"/>
            <a:ext cx="317500" cy="158750"/>
          </a:xfrm>
          <a:prstGeom prst="line">
            <a:avLst/>
          </a:prstGeom>
          <a:noFill/>
          <a:ln w="12700">
            <a:solidFill>
              <a:schemeClr val="tx1"/>
            </a:solidFill>
            <a:round/>
            <a:headEnd/>
            <a:tailEnd/>
          </a:ln>
        </p:spPr>
        <p:txBody>
          <a:bodyPr wrap="none" anchor="ctr"/>
          <a:lstStyle/>
          <a:p>
            <a:endParaRPr lang="en-US"/>
          </a:p>
        </p:txBody>
      </p:sp>
      <p:sp>
        <p:nvSpPr>
          <p:cNvPr id="52243" name="Line 51"/>
          <p:cNvSpPr>
            <a:spLocks noChangeShapeType="1"/>
          </p:cNvSpPr>
          <p:nvPr/>
        </p:nvSpPr>
        <p:spPr bwMode="auto">
          <a:xfrm flipH="1">
            <a:off x="5264150" y="3346450"/>
            <a:ext cx="371475" cy="292100"/>
          </a:xfrm>
          <a:prstGeom prst="line">
            <a:avLst/>
          </a:prstGeom>
          <a:noFill/>
          <a:ln w="12700">
            <a:solidFill>
              <a:schemeClr val="tx1"/>
            </a:solidFill>
            <a:round/>
            <a:headEnd/>
            <a:tailEnd/>
          </a:ln>
        </p:spPr>
        <p:txBody>
          <a:bodyPr wrap="none" anchor="ctr"/>
          <a:lstStyle/>
          <a:p>
            <a:endParaRPr lang="en-US"/>
          </a:p>
        </p:txBody>
      </p:sp>
      <p:sp>
        <p:nvSpPr>
          <p:cNvPr id="52244" name="Line 52"/>
          <p:cNvSpPr>
            <a:spLocks noChangeShapeType="1"/>
          </p:cNvSpPr>
          <p:nvPr/>
        </p:nvSpPr>
        <p:spPr bwMode="auto">
          <a:xfrm flipH="1">
            <a:off x="5873750" y="2830513"/>
            <a:ext cx="317500" cy="304800"/>
          </a:xfrm>
          <a:prstGeom prst="line">
            <a:avLst/>
          </a:prstGeom>
          <a:noFill/>
          <a:ln w="12700">
            <a:solidFill>
              <a:schemeClr val="tx1"/>
            </a:solidFill>
            <a:round/>
            <a:headEnd/>
            <a:tailEnd/>
          </a:ln>
        </p:spPr>
        <p:txBody>
          <a:bodyPr wrap="none" anchor="ctr"/>
          <a:lstStyle/>
          <a:p>
            <a:endParaRPr lang="en-US"/>
          </a:p>
        </p:txBody>
      </p:sp>
      <p:sp>
        <p:nvSpPr>
          <p:cNvPr id="52245"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20.8b</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20.8c</a:t>
            </a:r>
          </a:p>
        </p:txBody>
      </p:sp>
      <p:pic>
        <p:nvPicPr>
          <p:cNvPr id="53251" name="Picture 40" descr="20_08cPCR-U"/>
          <p:cNvPicPr>
            <a:picLocks noChangeAspect="1" noChangeArrowheads="1"/>
          </p:cNvPicPr>
          <p:nvPr/>
        </p:nvPicPr>
        <p:blipFill>
          <a:blip r:embed="rId3"/>
          <a:srcRect/>
          <a:stretch>
            <a:fillRect/>
          </a:stretch>
        </p:blipFill>
        <p:spPr bwMode="auto">
          <a:xfrm>
            <a:off x="296863" y="1846263"/>
            <a:ext cx="8548687" cy="3163887"/>
          </a:xfrm>
          <a:prstGeom prst="rect">
            <a:avLst/>
          </a:prstGeom>
          <a:noFill/>
          <a:ln w="9525">
            <a:noFill/>
            <a:miter lim="800000"/>
            <a:headEnd/>
            <a:tailEnd/>
          </a:ln>
        </p:spPr>
      </p:pic>
      <p:sp>
        <p:nvSpPr>
          <p:cNvPr id="53252" name="Text Box 12"/>
          <p:cNvSpPr txBox="1">
            <a:spLocks noChangeArrowheads="1"/>
          </p:cNvSpPr>
          <p:nvPr/>
        </p:nvSpPr>
        <p:spPr bwMode="auto">
          <a:xfrm>
            <a:off x="723900" y="2792413"/>
            <a:ext cx="1435100" cy="1119187"/>
          </a:xfrm>
          <a:prstGeom prst="rect">
            <a:avLst/>
          </a:prstGeom>
          <a:noFill/>
          <a:ln w="9525">
            <a:noFill/>
            <a:miter lim="800000"/>
            <a:headEnd/>
            <a:tailEnd/>
          </a:ln>
        </p:spPr>
        <p:txBody>
          <a:bodyPr wrap="none" lIns="0" tIns="0" rIns="0" bIns="0"/>
          <a:lstStyle/>
          <a:p>
            <a:pPr algn="ctr">
              <a:lnSpc>
                <a:spcPct val="90000"/>
              </a:lnSpc>
            </a:pPr>
            <a:r>
              <a:rPr lang="en-US" sz="2000" b="1"/>
              <a:t>Cycle 2</a:t>
            </a:r>
            <a:br>
              <a:rPr lang="en-US" sz="2000" b="1"/>
            </a:br>
            <a:r>
              <a:rPr lang="en-US" sz="2000" b="1"/>
              <a:t>yields</a:t>
            </a:r>
            <a:br>
              <a:rPr lang="en-US" sz="2000" b="1"/>
            </a:br>
            <a:r>
              <a:rPr lang="en-US" sz="2000" b="1"/>
              <a:t>4</a:t>
            </a:r>
            <a:br>
              <a:rPr lang="en-US" sz="2000" b="1"/>
            </a:br>
            <a:r>
              <a:rPr lang="en-US" sz="2000" b="1"/>
              <a:t>molecules</a:t>
            </a:r>
          </a:p>
        </p:txBody>
      </p:sp>
      <p:sp>
        <p:nvSpPr>
          <p:cNvPr id="53253" name="AutoShape 38"/>
          <p:cNvSpPr>
            <a:spLocks/>
          </p:cNvSpPr>
          <p:nvPr/>
        </p:nvSpPr>
        <p:spPr bwMode="auto">
          <a:xfrm>
            <a:off x="2346325" y="2309813"/>
            <a:ext cx="179388" cy="1998662"/>
          </a:xfrm>
          <a:prstGeom prst="leftBrace">
            <a:avLst>
              <a:gd name="adj1" fmla="val 92846"/>
              <a:gd name="adj2" fmla="val 50000"/>
            </a:avLst>
          </a:prstGeom>
          <a:noFill/>
          <a:ln w="12700">
            <a:solidFill>
              <a:schemeClr val="tx1"/>
            </a:solidFill>
            <a:round/>
            <a:headEnd/>
            <a:tailEnd/>
          </a:ln>
        </p:spPr>
        <p:txBody>
          <a:bodyPr wrap="none" anchor="ctr"/>
          <a:lstStyle/>
          <a:p>
            <a:endParaRPr lang="en-US">
              <a:latin typeface="Times" pitchFamily="8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01600" y="584200"/>
            <a:ext cx="8991600" cy="914400"/>
          </a:xfrm>
        </p:spPr>
        <p:txBody>
          <a:bodyPr/>
          <a:lstStyle/>
          <a:p>
            <a:pPr marL="57150" indent="-4763" eaLnBrk="1" hangingPunct="1"/>
            <a:r>
              <a:rPr lang="en-US" smtClean="0"/>
              <a:t>Concept 20.1: DNA cloning yields multiple copies of a gene or other DNA segment</a:t>
            </a:r>
          </a:p>
        </p:txBody>
      </p:sp>
      <p:sp>
        <p:nvSpPr>
          <p:cNvPr id="10243" name="Rectangle 3"/>
          <p:cNvSpPr>
            <a:spLocks noGrp="1" noChangeArrowheads="1"/>
          </p:cNvSpPr>
          <p:nvPr>
            <p:ph type="body" idx="1"/>
          </p:nvPr>
        </p:nvSpPr>
        <p:spPr>
          <a:xfrm>
            <a:off x="533400" y="1905000"/>
            <a:ext cx="8534400" cy="1555750"/>
          </a:xfrm>
        </p:spPr>
        <p:txBody>
          <a:bodyPr/>
          <a:lstStyle/>
          <a:p>
            <a:pPr marL="350838" indent="-350838" eaLnBrk="1" hangingPunct="1"/>
            <a:r>
              <a:rPr lang="en-US" sz="2800" smtClean="0"/>
              <a:t>To work directly with specific genes, scientists prepare well-defined segments of DNA in identical copies, a process called </a:t>
            </a:r>
            <a:r>
              <a:rPr lang="en-US" sz="2800" i="1" smtClean="0"/>
              <a:t>DNA cloning</a:t>
            </a:r>
            <a:endParaRPr lang="en-US" sz="2800" smtClean="0"/>
          </a:p>
        </p:txBody>
      </p:sp>
      <p:grpSp>
        <p:nvGrpSpPr>
          <p:cNvPr id="10244" name="Group 4"/>
          <p:cNvGrpSpPr>
            <a:grpSpLocks/>
          </p:cNvGrpSpPr>
          <p:nvPr/>
        </p:nvGrpSpPr>
        <p:grpSpPr bwMode="auto">
          <a:xfrm>
            <a:off x="0" y="6553200"/>
            <a:ext cx="9144000" cy="304800"/>
            <a:chOff x="0" y="4128"/>
            <a:chExt cx="5760" cy="192"/>
          </a:xfrm>
        </p:grpSpPr>
        <p:sp>
          <p:nvSpPr>
            <p:cNvPr id="10246" name="Rectangle 5"/>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10247"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10245" name="Rectangle 7"/>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20.8d</a:t>
            </a:r>
          </a:p>
        </p:txBody>
      </p:sp>
      <p:pic>
        <p:nvPicPr>
          <p:cNvPr id="54275" name="Picture 40" descr="20_08dPCR-U"/>
          <p:cNvPicPr>
            <a:picLocks noChangeAspect="1" noChangeArrowheads="1"/>
          </p:cNvPicPr>
          <p:nvPr/>
        </p:nvPicPr>
        <p:blipFill>
          <a:blip r:embed="rId3"/>
          <a:srcRect/>
          <a:stretch>
            <a:fillRect/>
          </a:stretch>
        </p:blipFill>
        <p:spPr bwMode="auto">
          <a:xfrm>
            <a:off x="296863" y="1989138"/>
            <a:ext cx="8548687" cy="2878137"/>
          </a:xfrm>
          <a:prstGeom prst="rect">
            <a:avLst/>
          </a:prstGeom>
          <a:noFill/>
          <a:ln w="9525">
            <a:noFill/>
            <a:miter lim="800000"/>
            <a:headEnd/>
            <a:tailEnd/>
          </a:ln>
        </p:spPr>
      </p:pic>
      <p:sp>
        <p:nvSpPr>
          <p:cNvPr id="54276" name="Text Box 13"/>
          <p:cNvSpPr txBox="1">
            <a:spLocks noChangeArrowheads="1"/>
          </p:cNvSpPr>
          <p:nvPr/>
        </p:nvSpPr>
        <p:spPr bwMode="auto">
          <a:xfrm>
            <a:off x="457200" y="2671763"/>
            <a:ext cx="1924050" cy="1925637"/>
          </a:xfrm>
          <a:prstGeom prst="rect">
            <a:avLst/>
          </a:prstGeom>
          <a:noFill/>
          <a:ln w="9525">
            <a:noFill/>
            <a:miter lim="800000"/>
            <a:headEnd/>
            <a:tailEnd/>
          </a:ln>
        </p:spPr>
        <p:txBody>
          <a:bodyPr wrap="none" lIns="0" tIns="0" rIns="0" bIns="0"/>
          <a:lstStyle/>
          <a:p>
            <a:pPr algn="ctr">
              <a:lnSpc>
                <a:spcPct val="90000"/>
              </a:lnSpc>
            </a:pPr>
            <a:r>
              <a:rPr lang="en-US" sz="2000" b="1"/>
              <a:t>Cycle 3</a:t>
            </a:r>
            <a:br>
              <a:rPr lang="en-US" sz="2000" b="1"/>
            </a:br>
            <a:r>
              <a:rPr lang="en-US" sz="2000" b="1"/>
              <a:t>yields 8</a:t>
            </a:r>
            <a:br>
              <a:rPr lang="en-US" sz="2000" b="1"/>
            </a:br>
            <a:r>
              <a:rPr lang="en-US" sz="2000" b="1"/>
              <a:t>molecules;</a:t>
            </a:r>
            <a:br>
              <a:rPr lang="en-US" sz="2000" b="1"/>
            </a:br>
            <a:r>
              <a:rPr lang="en-US" sz="2000" b="1"/>
              <a:t>2 molecules</a:t>
            </a:r>
            <a:br>
              <a:rPr lang="en-US" sz="2000" b="1"/>
            </a:br>
            <a:r>
              <a:rPr lang="en-US" sz="2000" b="1"/>
              <a:t>(in white boxes)</a:t>
            </a:r>
            <a:br>
              <a:rPr lang="en-US" sz="2000" b="1"/>
            </a:br>
            <a:r>
              <a:rPr lang="en-US" sz="2000" b="1"/>
              <a:t>match target</a:t>
            </a:r>
            <a:br>
              <a:rPr lang="en-US" sz="2000" b="1"/>
            </a:br>
            <a:r>
              <a:rPr lang="en-US" sz="2000" b="1"/>
              <a:t>sequence</a:t>
            </a:r>
          </a:p>
        </p:txBody>
      </p:sp>
      <p:sp>
        <p:nvSpPr>
          <p:cNvPr id="54277" name="AutoShape 37"/>
          <p:cNvSpPr>
            <a:spLocks/>
          </p:cNvSpPr>
          <p:nvPr/>
        </p:nvSpPr>
        <p:spPr bwMode="auto">
          <a:xfrm>
            <a:off x="2333625" y="2598738"/>
            <a:ext cx="204788" cy="1998662"/>
          </a:xfrm>
          <a:prstGeom prst="leftBrace">
            <a:avLst>
              <a:gd name="adj1" fmla="val 81331"/>
              <a:gd name="adj2" fmla="val 50000"/>
            </a:avLst>
          </a:prstGeom>
          <a:noFill/>
          <a:ln w="12700">
            <a:solidFill>
              <a:schemeClr val="tx1"/>
            </a:solidFill>
            <a:round/>
            <a:headEnd/>
            <a:tailEnd/>
          </a:ln>
        </p:spPr>
        <p:txBody>
          <a:bodyPr wrap="none" anchor="ctr"/>
          <a:lstStyle/>
          <a:p>
            <a:endParaRPr lang="en-US">
              <a:latin typeface="Times" pitchFamily="8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76200" y="838200"/>
            <a:ext cx="9067800" cy="914400"/>
          </a:xfrm>
        </p:spPr>
        <p:txBody>
          <a:bodyPr/>
          <a:lstStyle/>
          <a:p>
            <a:pPr marL="57150" indent="-4763" eaLnBrk="1" hangingPunct="1"/>
            <a:r>
              <a:rPr lang="en-US" smtClean="0"/>
              <a:t>Concept 20.2: DNA technology allows us to study the sequence, expression, and function of a gene</a:t>
            </a:r>
          </a:p>
        </p:txBody>
      </p:sp>
      <p:sp>
        <p:nvSpPr>
          <p:cNvPr id="55299" name="Rectangle 3"/>
          <p:cNvSpPr>
            <a:spLocks noGrp="1" noChangeArrowheads="1"/>
          </p:cNvSpPr>
          <p:nvPr>
            <p:ph type="body" idx="1"/>
          </p:nvPr>
        </p:nvSpPr>
        <p:spPr>
          <a:xfrm>
            <a:off x="533400" y="2436813"/>
            <a:ext cx="8534400" cy="4268787"/>
          </a:xfrm>
        </p:spPr>
        <p:txBody>
          <a:bodyPr/>
          <a:lstStyle/>
          <a:p>
            <a:pPr marL="350838" indent="-350838" eaLnBrk="1" hangingPunct="1"/>
            <a:r>
              <a:rPr lang="en-US" sz="2800" smtClean="0"/>
              <a:t>DNA cloning allows researchers to </a:t>
            </a:r>
          </a:p>
          <a:p>
            <a:pPr marL="977900" lvl="1" indent="-292100" eaLnBrk="1" hangingPunct="1"/>
            <a:r>
              <a:rPr lang="en-US" sz="2600" smtClean="0"/>
              <a:t>Compare genes and alleles between individuals</a:t>
            </a:r>
          </a:p>
          <a:p>
            <a:pPr marL="977900" lvl="1" indent="-292100" eaLnBrk="1" hangingPunct="1"/>
            <a:r>
              <a:rPr lang="en-US" sz="2600" smtClean="0"/>
              <a:t>Locate gene expression in a body</a:t>
            </a:r>
          </a:p>
          <a:p>
            <a:pPr marL="977900" lvl="1" indent="-292100" eaLnBrk="1" hangingPunct="1"/>
            <a:r>
              <a:rPr lang="en-US" sz="2600" smtClean="0"/>
              <a:t>Determine the role of a gene in an organism</a:t>
            </a:r>
          </a:p>
          <a:p>
            <a:pPr marL="350838" indent="-350838" eaLnBrk="1" hangingPunct="1"/>
            <a:r>
              <a:rPr lang="en-US" sz="2800" smtClean="0"/>
              <a:t>Several techniques are used to analyze the DNA of genes </a:t>
            </a:r>
          </a:p>
        </p:txBody>
      </p:sp>
      <p:grpSp>
        <p:nvGrpSpPr>
          <p:cNvPr id="55300" name="Group 4"/>
          <p:cNvGrpSpPr>
            <a:grpSpLocks/>
          </p:cNvGrpSpPr>
          <p:nvPr/>
        </p:nvGrpSpPr>
        <p:grpSpPr bwMode="auto">
          <a:xfrm>
            <a:off x="0" y="6553200"/>
            <a:ext cx="9144000" cy="304800"/>
            <a:chOff x="0" y="4128"/>
            <a:chExt cx="5760" cy="192"/>
          </a:xfrm>
        </p:grpSpPr>
        <p:sp>
          <p:nvSpPr>
            <p:cNvPr id="55302" name="Rectangle 5"/>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55303"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55301" name="Rectangle 7"/>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39700" y="177800"/>
            <a:ext cx="8991600" cy="1143000"/>
          </a:xfrm>
        </p:spPr>
        <p:txBody>
          <a:bodyPr/>
          <a:lstStyle/>
          <a:p>
            <a:pPr eaLnBrk="1" hangingPunct="1"/>
            <a:r>
              <a:rPr lang="en-US" smtClean="0"/>
              <a:t>Gel Electrophoresis and Southern Blotting</a:t>
            </a:r>
            <a:endParaRPr lang="en-US" smtClean="0">
              <a:solidFill>
                <a:schemeClr val="tx1"/>
              </a:solidFill>
            </a:endParaRPr>
          </a:p>
        </p:txBody>
      </p:sp>
      <p:sp>
        <p:nvSpPr>
          <p:cNvPr id="56323" name="Rectangle 3"/>
          <p:cNvSpPr>
            <a:spLocks noGrp="1" noChangeArrowheads="1"/>
          </p:cNvSpPr>
          <p:nvPr>
            <p:ph type="body" idx="1"/>
          </p:nvPr>
        </p:nvSpPr>
        <p:spPr>
          <a:xfrm>
            <a:off x="533400" y="1371600"/>
            <a:ext cx="8534400" cy="4279900"/>
          </a:xfrm>
        </p:spPr>
        <p:txBody>
          <a:bodyPr/>
          <a:lstStyle/>
          <a:p>
            <a:pPr eaLnBrk="1" hangingPunct="1"/>
            <a:r>
              <a:rPr lang="en-US" sz="2800" smtClean="0"/>
              <a:t>One indirect method of rapidly analyzing and comparing genomes is </a:t>
            </a:r>
            <a:r>
              <a:rPr lang="en-US" sz="2800" b="1" smtClean="0"/>
              <a:t>gel electrophoresis</a:t>
            </a:r>
          </a:p>
          <a:p>
            <a:pPr eaLnBrk="1" hangingPunct="1"/>
            <a:r>
              <a:rPr lang="en-US" sz="2800" smtClean="0"/>
              <a:t>This technique uses a gel as a molecular sieve to separate nucleic acids or proteins by size, electrical charge, and other properties</a:t>
            </a:r>
          </a:p>
          <a:p>
            <a:pPr eaLnBrk="1" hangingPunct="1"/>
            <a:r>
              <a:rPr lang="en-US" sz="2800" smtClean="0"/>
              <a:t>A current is applied that causes charged molecules to move through the gel</a:t>
            </a:r>
          </a:p>
          <a:p>
            <a:pPr eaLnBrk="1" hangingPunct="1"/>
            <a:r>
              <a:rPr lang="en-US" sz="2800" smtClean="0"/>
              <a:t>Molecules are sorted into “bands” by their size</a:t>
            </a:r>
          </a:p>
        </p:txBody>
      </p:sp>
      <p:grpSp>
        <p:nvGrpSpPr>
          <p:cNvPr id="56324" name="Group 6"/>
          <p:cNvGrpSpPr>
            <a:grpSpLocks/>
          </p:cNvGrpSpPr>
          <p:nvPr/>
        </p:nvGrpSpPr>
        <p:grpSpPr bwMode="auto">
          <a:xfrm>
            <a:off x="0" y="6553200"/>
            <a:ext cx="9144000" cy="304800"/>
            <a:chOff x="0" y="4128"/>
            <a:chExt cx="5760" cy="192"/>
          </a:xfrm>
        </p:grpSpPr>
        <p:sp>
          <p:nvSpPr>
            <p:cNvPr id="56326" name="Rectangle 7"/>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56327"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56325" name="Rectangle 9"/>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5" name="Group 4"/>
          <p:cNvGrpSpPr>
            <a:grpSpLocks/>
          </p:cNvGrpSpPr>
          <p:nvPr/>
        </p:nvGrpSpPr>
        <p:grpSpPr bwMode="auto">
          <a:xfrm>
            <a:off x="0" y="6553200"/>
            <a:ext cx="9144000" cy="304800"/>
            <a:chOff x="0" y="4128"/>
            <a:chExt cx="5760" cy="192"/>
          </a:xfrm>
        </p:grpSpPr>
        <p:sp>
          <p:nvSpPr>
            <p:cNvPr id="3080" name="Rectangle 5"/>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3081"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3076" name="Rectangle 7"/>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grpSp>
        <p:nvGrpSpPr>
          <p:cNvPr id="3077" name="Group 14"/>
          <p:cNvGrpSpPr>
            <a:grpSpLocks/>
          </p:cNvGrpSpPr>
          <p:nvPr/>
        </p:nvGrpSpPr>
        <p:grpSpPr bwMode="auto">
          <a:xfrm>
            <a:off x="1554163" y="381000"/>
            <a:ext cx="6034087" cy="5305425"/>
            <a:chOff x="979" y="240"/>
            <a:chExt cx="3801" cy="3342"/>
          </a:xfrm>
        </p:grpSpPr>
        <p:pic>
          <p:nvPicPr>
            <p:cNvPr id="3079" name="Picture 13" descr="Picture3"/>
            <p:cNvPicPr>
              <a:picLocks noChangeAspect="1" noChangeArrowheads="1"/>
            </p:cNvPicPr>
            <p:nvPr/>
          </p:nvPicPr>
          <p:blipFill>
            <a:blip r:embed="rId5"/>
            <a:srcRect/>
            <a:stretch>
              <a:fillRect/>
            </a:stretch>
          </p:blipFill>
          <p:spPr bwMode="auto">
            <a:xfrm>
              <a:off x="979" y="384"/>
              <a:ext cx="3801" cy="3198"/>
            </a:xfrm>
            <a:prstGeom prst="rect">
              <a:avLst/>
            </a:prstGeom>
            <a:noFill/>
            <a:ln w="9525">
              <a:noFill/>
              <a:miter lim="800000"/>
              <a:headEnd/>
              <a:tailEnd/>
            </a:ln>
          </p:spPr>
        </p:pic>
      </p:grpSp>
      <p:sp>
        <p:nvSpPr>
          <p:cNvPr id="3078" name="Text Box 15"/>
          <p:cNvSpPr txBox="1">
            <a:spLocks noChangeArrowheads="1"/>
          </p:cNvSpPr>
          <p:nvPr/>
        </p:nvSpPr>
        <p:spPr bwMode="auto">
          <a:xfrm>
            <a:off x="5791200" y="5867400"/>
            <a:ext cx="3352800" cy="685800"/>
          </a:xfrm>
          <a:prstGeom prst="rect">
            <a:avLst/>
          </a:prstGeom>
          <a:noFill/>
          <a:ln w="9525">
            <a:noFill/>
            <a:miter lim="800000"/>
            <a:headEnd/>
            <a:tailEnd/>
          </a:ln>
        </p:spPr>
        <p:txBody>
          <a:bodyPr>
            <a:spAutoFit/>
          </a:bodyPr>
          <a:lstStyle/>
          <a:p>
            <a:pPr>
              <a:spcBef>
                <a:spcPct val="50000"/>
              </a:spcBef>
            </a:pPr>
            <a:r>
              <a:rPr lang="en-US" sz="1800"/>
              <a:t>Animation: Biotechnology Lab</a:t>
            </a:r>
          </a:p>
          <a:p>
            <a:pPr>
              <a:spcBef>
                <a:spcPct val="50000"/>
              </a:spcBef>
            </a:pPr>
            <a:r>
              <a:rPr lang="en-US" sz="1400"/>
              <a:t>Right-click slide / select “Play”</a:t>
            </a:r>
          </a:p>
        </p:txBody>
      </p:sp>
    </p:spTree>
    <p:controls>
      <mc:AlternateContent xmlns:mc="http://schemas.openxmlformats.org/markup-compatibility/2006">
        <mc:Choice xmlns:v="urn:schemas-microsoft-com:vml" Requires="v">
          <p:control spid="3075" name="ShockwaveFlash1" r:id="rId2" imgW="6032408" imgH="5080092"/>
        </mc:Choice>
        <mc:Fallback>
          <p:control name="ShockwaveFlash1" r:id="rId2" imgW="6032408" imgH="5080092">
            <p:pic>
              <p:nvPicPr>
                <p:cNvPr id="0" name="ShockwaveFlash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1555750" y="381000"/>
                  <a:ext cx="6032500" cy="5080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20.9</a:t>
            </a:r>
          </a:p>
        </p:txBody>
      </p:sp>
      <p:pic>
        <p:nvPicPr>
          <p:cNvPr id="57347" name="Picture 36" descr="20_09_GelElectrophoresis-U"/>
          <p:cNvPicPr>
            <a:picLocks noChangeAspect="1" noChangeArrowheads="1"/>
          </p:cNvPicPr>
          <p:nvPr/>
        </p:nvPicPr>
        <p:blipFill>
          <a:blip r:embed="rId3"/>
          <a:srcRect/>
          <a:stretch>
            <a:fillRect/>
          </a:stretch>
        </p:blipFill>
        <p:spPr bwMode="auto">
          <a:xfrm>
            <a:off x="2362200" y="136525"/>
            <a:ext cx="4419600" cy="6584950"/>
          </a:xfrm>
          <a:prstGeom prst="rect">
            <a:avLst/>
          </a:prstGeom>
          <a:noFill/>
          <a:ln w="9525">
            <a:noFill/>
            <a:miter lim="800000"/>
            <a:headEnd/>
            <a:tailEnd/>
          </a:ln>
        </p:spPr>
      </p:pic>
      <p:sp>
        <p:nvSpPr>
          <p:cNvPr id="57348" name="Text Box 4"/>
          <p:cNvSpPr txBox="1">
            <a:spLocks noChangeArrowheads="1"/>
          </p:cNvSpPr>
          <p:nvPr/>
        </p:nvSpPr>
        <p:spPr bwMode="auto">
          <a:xfrm>
            <a:off x="2414588" y="674688"/>
            <a:ext cx="906462" cy="1093787"/>
          </a:xfrm>
          <a:prstGeom prst="rect">
            <a:avLst/>
          </a:prstGeom>
          <a:noFill/>
          <a:ln w="9525">
            <a:noFill/>
            <a:miter lim="800000"/>
            <a:headEnd/>
            <a:tailEnd/>
          </a:ln>
        </p:spPr>
        <p:txBody>
          <a:bodyPr wrap="none" lIns="0" tIns="0" rIns="0" bIns="0"/>
          <a:lstStyle/>
          <a:p>
            <a:r>
              <a:rPr lang="en-US" sz="1400" b="1"/>
              <a:t>Mixture of</a:t>
            </a:r>
            <a:br>
              <a:rPr lang="en-US" sz="1400" b="1"/>
            </a:br>
            <a:r>
              <a:rPr lang="en-US" sz="1400" b="1"/>
              <a:t>DNA mol-</a:t>
            </a:r>
            <a:br>
              <a:rPr lang="en-US" sz="1400" b="1"/>
            </a:br>
            <a:r>
              <a:rPr lang="en-US" sz="1400" b="1"/>
              <a:t>ecules of</a:t>
            </a:r>
            <a:br>
              <a:rPr lang="en-US" sz="1400" b="1"/>
            </a:br>
            <a:r>
              <a:rPr lang="en-US" sz="1400" b="1"/>
              <a:t>different</a:t>
            </a:r>
            <a:br>
              <a:rPr lang="en-US" sz="1400" b="1"/>
            </a:br>
            <a:r>
              <a:rPr lang="en-US" sz="1400" b="1"/>
              <a:t>sizes</a:t>
            </a:r>
          </a:p>
        </p:txBody>
      </p:sp>
      <p:sp>
        <p:nvSpPr>
          <p:cNvPr id="57349" name="Text Box 7"/>
          <p:cNvSpPr txBox="1">
            <a:spLocks noChangeArrowheads="1"/>
          </p:cNvSpPr>
          <p:nvPr/>
        </p:nvSpPr>
        <p:spPr bwMode="auto">
          <a:xfrm>
            <a:off x="5014913" y="430213"/>
            <a:ext cx="603250" cy="431800"/>
          </a:xfrm>
          <a:prstGeom prst="rect">
            <a:avLst/>
          </a:prstGeom>
          <a:noFill/>
          <a:ln w="9525">
            <a:noFill/>
            <a:miter lim="800000"/>
            <a:headEnd/>
            <a:tailEnd/>
          </a:ln>
        </p:spPr>
        <p:txBody>
          <a:bodyPr wrap="none" lIns="0" tIns="0" rIns="0" bIns="0"/>
          <a:lstStyle/>
          <a:p>
            <a:r>
              <a:rPr lang="en-US" sz="1400" b="1"/>
              <a:t>Power</a:t>
            </a:r>
            <a:br>
              <a:rPr lang="en-US" sz="1400" b="1"/>
            </a:br>
            <a:r>
              <a:rPr lang="en-US" sz="1400" b="1"/>
              <a:t>source</a:t>
            </a:r>
          </a:p>
        </p:txBody>
      </p:sp>
      <p:sp>
        <p:nvSpPr>
          <p:cNvPr id="57350" name="Text Box 8"/>
          <p:cNvSpPr txBox="1">
            <a:spLocks noChangeArrowheads="1"/>
          </p:cNvSpPr>
          <p:nvPr/>
        </p:nvSpPr>
        <p:spPr bwMode="auto">
          <a:xfrm>
            <a:off x="4994275" y="2263775"/>
            <a:ext cx="603250" cy="431800"/>
          </a:xfrm>
          <a:prstGeom prst="rect">
            <a:avLst/>
          </a:prstGeom>
          <a:noFill/>
          <a:ln w="9525">
            <a:noFill/>
            <a:miter lim="800000"/>
            <a:headEnd/>
            <a:tailEnd/>
          </a:ln>
        </p:spPr>
        <p:txBody>
          <a:bodyPr wrap="none" lIns="0" tIns="0" rIns="0" bIns="0"/>
          <a:lstStyle/>
          <a:p>
            <a:r>
              <a:rPr lang="en-US" sz="1400" b="1"/>
              <a:t>Power</a:t>
            </a:r>
            <a:br>
              <a:rPr lang="en-US" sz="1400" b="1"/>
            </a:br>
            <a:r>
              <a:rPr lang="en-US" sz="1400" b="1"/>
              <a:t>source</a:t>
            </a:r>
          </a:p>
        </p:txBody>
      </p:sp>
      <p:sp>
        <p:nvSpPr>
          <p:cNvPr id="57351" name="Text Box 9"/>
          <p:cNvSpPr txBox="1">
            <a:spLocks noChangeArrowheads="1"/>
          </p:cNvSpPr>
          <p:nvPr/>
        </p:nvSpPr>
        <p:spPr bwMode="auto">
          <a:xfrm>
            <a:off x="2879725" y="2898775"/>
            <a:ext cx="920750" cy="404813"/>
          </a:xfrm>
          <a:prstGeom prst="rect">
            <a:avLst/>
          </a:prstGeom>
          <a:noFill/>
          <a:ln w="9525">
            <a:noFill/>
            <a:miter lim="800000"/>
            <a:headEnd/>
            <a:tailEnd/>
          </a:ln>
        </p:spPr>
        <p:txBody>
          <a:bodyPr wrap="none" lIns="0" tIns="0" rIns="0" bIns="0"/>
          <a:lstStyle/>
          <a:p>
            <a:r>
              <a:rPr lang="en-US" sz="1400" b="1"/>
              <a:t>Longer</a:t>
            </a:r>
            <a:br>
              <a:rPr lang="en-US" sz="1400" b="1"/>
            </a:br>
            <a:r>
              <a:rPr lang="en-US" sz="1400" b="1"/>
              <a:t>molecules</a:t>
            </a:r>
          </a:p>
        </p:txBody>
      </p:sp>
      <p:sp>
        <p:nvSpPr>
          <p:cNvPr id="57352" name="Text Box 10"/>
          <p:cNvSpPr txBox="1">
            <a:spLocks noChangeArrowheads="1"/>
          </p:cNvSpPr>
          <p:nvPr/>
        </p:nvSpPr>
        <p:spPr bwMode="auto">
          <a:xfrm>
            <a:off x="4360863" y="873125"/>
            <a:ext cx="736600" cy="233363"/>
          </a:xfrm>
          <a:prstGeom prst="rect">
            <a:avLst/>
          </a:prstGeom>
          <a:noFill/>
          <a:ln w="9525">
            <a:noFill/>
            <a:miter lim="800000"/>
            <a:headEnd/>
            <a:tailEnd/>
          </a:ln>
        </p:spPr>
        <p:txBody>
          <a:bodyPr wrap="none" lIns="0" tIns="0" rIns="0" bIns="0"/>
          <a:lstStyle/>
          <a:p>
            <a:r>
              <a:rPr lang="en-US" sz="1400" b="1"/>
              <a:t>Cathode</a:t>
            </a:r>
          </a:p>
        </p:txBody>
      </p:sp>
      <p:sp>
        <p:nvSpPr>
          <p:cNvPr id="57353" name="Text Box 11"/>
          <p:cNvSpPr txBox="1">
            <a:spLocks noChangeArrowheads="1"/>
          </p:cNvSpPr>
          <p:nvPr/>
        </p:nvSpPr>
        <p:spPr bwMode="auto">
          <a:xfrm>
            <a:off x="5689600" y="881063"/>
            <a:ext cx="577850" cy="233362"/>
          </a:xfrm>
          <a:prstGeom prst="rect">
            <a:avLst/>
          </a:prstGeom>
          <a:noFill/>
          <a:ln w="9525">
            <a:noFill/>
            <a:miter lim="800000"/>
            <a:headEnd/>
            <a:tailEnd/>
          </a:ln>
        </p:spPr>
        <p:txBody>
          <a:bodyPr wrap="none" lIns="0" tIns="0" rIns="0" bIns="0"/>
          <a:lstStyle/>
          <a:p>
            <a:r>
              <a:rPr lang="en-US" sz="1400" b="1"/>
              <a:t>Anode</a:t>
            </a:r>
          </a:p>
        </p:txBody>
      </p:sp>
      <p:sp>
        <p:nvSpPr>
          <p:cNvPr id="57354" name="Text Box 12"/>
          <p:cNvSpPr txBox="1">
            <a:spLocks noChangeArrowheads="1"/>
          </p:cNvSpPr>
          <p:nvPr/>
        </p:nvSpPr>
        <p:spPr bwMode="auto">
          <a:xfrm>
            <a:off x="4538663" y="1409700"/>
            <a:ext cx="484187" cy="207963"/>
          </a:xfrm>
          <a:prstGeom prst="rect">
            <a:avLst/>
          </a:prstGeom>
          <a:noFill/>
          <a:ln w="9525">
            <a:noFill/>
            <a:miter lim="800000"/>
            <a:headEnd/>
            <a:tailEnd/>
          </a:ln>
        </p:spPr>
        <p:txBody>
          <a:bodyPr wrap="none" lIns="0" tIns="0" rIns="0" bIns="0"/>
          <a:lstStyle/>
          <a:p>
            <a:r>
              <a:rPr lang="en-US" sz="1400" b="1"/>
              <a:t>Wells</a:t>
            </a:r>
          </a:p>
        </p:txBody>
      </p:sp>
      <p:sp>
        <p:nvSpPr>
          <p:cNvPr id="57355" name="Text Box 13"/>
          <p:cNvSpPr txBox="1">
            <a:spLocks noChangeArrowheads="1"/>
          </p:cNvSpPr>
          <p:nvPr/>
        </p:nvSpPr>
        <p:spPr bwMode="auto">
          <a:xfrm>
            <a:off x="6259513" y="1766888"/>
            <a:ext cx="300037" cy="207962"/>
          </a:xfrm>
          <a:prstGeom prst="rect">
            <a:avLst/>
          </a:prstGeom>
          <a:noFill/>
          <a:ln w="9525">
            <a:noFill/>
            <a:miter lim="800000"/>
            <a:headEnd/>
            <a:tailEnd/>
          </a:ln>
        </p:spPr>
        <p:txBody>
          <a:bodyPr wrap="none" lIns="0" tIns="0" rIns="0" bIns="0"/>
          <a:lstStyle/>
          <a:p>
            <a:r>
              <a:rPr lang="en-US" sz="1400" b="1"/>
              <a:t>Gel</a:t>
            </a:r>
          </a:p>
        </p:txBody>
      </p:sp>
      <p:sp>
        <p:nvSpPr>
          <p:cNvPr id="57356" name="Text Box 14"/>
          <p:cNvSpPr txBox="1">
            <a:spLocks noChangeArrowheads="1"/>
          </p:cNvSpPr>
          <p:nvPr/>
        </p:nvSpPr>
        <p:spPr bwMode="auto">
          <a:xfrm>
            <a:off x="5875338" y="3659188"/>
            <a:ext cx="1014412" cy="446087"/>
          </a:xfrm>
          <a:prstGeom prst="rect">
            <a:avLst/>
          </a:prstGeom>
          <a:noFill/>
          <a:ln w="9525">
            <a:noFill/>
            <a:miter lim="800000"/>
            <a:headEnd/>
            <a:tailEnd/>
          </a:ln>
        </p:spPr>
        <p:txBody>
          <a:bodyPr wrap="none" lIns="0" tIns="0" rIns="0" bIns="0"/>
          <a:lstStyle/>
          <a:p>
            <a:r>
              <a:rPr lang="en-US" sz="1400" b="1"/>
              <a:t>Shorter</a:t>
            </a:r>
            <a:br>
              <a:rPr lang="en-US" sz="1400" b="1"/>
            </a:br>
            <a:r>
              <a:rPr lang="en-US" sz="1400" b="1"/>
              <a:t>molecules</a:t>
            </a:r>
          </a:p>
        </p:txBody>
      </p:sp>
      <p:sp>
        <p:nvSpPr>
          <p:cNvPr id="57357" name="Text Box 15"/>
          <p:cNvSpPr txBox="1">
            <a:spLocks noChangeArrowheads="1"/>
          </p:cNvSpPr>
          <p:nvPr/>
        </p:nvSpPr>
        <p:spPr bwMode="auto">
          <a:xfrm>
            <a:off x="2411413" y="141288"/>
            <a:ext cx="1106487" cy="246062"/>
          </a:xfrm>
          <a:prstGeom prst="rect">
            <a:avLst/>
          </a:prstGeom>
          <a:noFill/>
          <a:ln w="9525">
            <a:noFill/>
            <a:miter lim="800000"/>
            <a:headEnd/>
            <a:tailEnd/>
          </a:ln>
        </p:spPr>
        <p:txBody>
          <a:bodyPr wrap="none" lIns="0" tIns="0" rIns="0" bIns="0"/>
          <a:lstStyle/>
          <a:p>
            <a:r>
              <a:rPr lang="en-US" sz="1400" b="1">
                <a:solidFill>
                  <a:srgbClr val="B52D33"/>
                </a:solidFill>
              </a:rPr>
              <a:t>TECHNIQUE</a:t>
            </a:r>
          </a:p>
        </p:txBody>
      </p:sp>
      <p:sp>
        <p:nvSpPr>
          <p:cNvPr id="57358" name="Text Box 16"/>
          <p:cNvSpPr txBox="1">
            <a:spLocks noChangeArrowheads="1"/>
          </p:cNvSpPr>
          <p:nvPr/>
        </p:nvSpPr>
        <p:spPr bwMode="auto">
          <a:xfrm>
            <a:off x="2392363" y="4248150"/>
            <a:ext cx="868362" cy="219075"/>
          </a:xfrm>
          <a:prstGeom prst="rect">
            <a:avLst/>
          </a:prstGeom>
          <a:noFill/>
          <a:ln w="9525">
            <a:noFill/>
            <a:miter lim="800000"/>
            <a:headEnd/>
            <a:tailEnd/>
          </a:ln>
        </p:spPr>
        <p:txBody>
          <a:bodyPr wrap="none" lIns="0" tIns="0" rIns="0" bIns="0"/>
          <a:lstStyle/>
          <a:p>
            <a:r>
              <a:rPr lang="en-US" sz="1400" b="1">
                <a:solidFill>
                  <a:srgbClr val="B52D33"/>
                </a:solidFill>
              </a:rPr>
              <a:t>RESULTS</a:t>
            </a:r>
          </a:p>
        </p:txBody>
      </p:sp>
      <p:grpSp>
        <p:nvGrpSpPr>
          <p:cNvPr id="57359" name="Group 38"/>
          <p:cNvGrpSpPr>
            <a:grpSpLocks/>
          </p:cNvGrpSpPr>
          <p:nvPr/>
        </p:nvGrpSpPr>
        <p:grpSpPr bwMode="auto">
          <a:xfrm>
            <a:off x="2414588" y="392113"/>
            <a:ext cx="223837" cy="223837"/>
            <a:chOff x="1521" y="247"/>
            <a:chExt cx="141" cy="141"/>
          </a:xfrm>
        </p:grpSpPr>
        <p:sp>
          <p:nvSpPr>
            <p:cNvPr id="57372" name="Oval 21"/>
            <p:cNvSpPr>
              <a:spLocks noChangeArrowheads="1"/>
            </p:cNvSpPr>
            <p:nvPr/>
          </p:nvSpPr>
          <p:spPr bwMode="auto">
            <a:xfrm>
              <a:off x="1521" y="247"/>
              <a:ext cx="141" cy="141"/>
            </a:xfrm>
            <a:prstGeom prst="ellipse">
              <a:avLst/>
            </a:prstGeom>
            <a:solidFill>
              <a:srgbClr val="0390C7"/>
            </a:solidFill>
            <a:ln w="12700">
              <a:noFill/>
              <a:round/>
              <a:headEnd/>
              <a:tailEnd/>
            </a:ln>
          </p:spPr>
          <p:txBody>
            <a:bodyPr wrap="none" anchor="ctr"/>
            <a:lstStyle/>
            <a:p>
              <a:endParaRPr lang="en-US">
                <a:latin typeface="Times" pitchFamily="84" charset="0"/>
              </a:endParaRPr>
            </a:p>
          </p:txBody>
        </p:sp>
        <p:sp>
          <p:nvSpPr>
            <p:cNvPr id="57373" name="Text Box 22"/>
            <p:cNvSpPr txBox="1">
              <a:spLocks noChangeArrowheads="1"/>
            </p:cNvSpPr>
            <p:nvPr/>
          </p:nvSpPr>
          <p:spPr bwMode="auto">
            <a:xfrm>
              <a:off x="1557" y="255"/>
              <a:ext cx="105" cy="121"/>
            </a:xfrm>
            <a:prstGeom prst="rect">
              <a:avLst/>
            </a:prstGeom>
            <a:noFill/>
            <a:ln w="9525">
              <a:noFill/>
              <a:miter lim="800000"/>
              <a:headEnd/>
              <a:tailEnd/>
            </a:ln>
          </p:spPr>
          <p:txBody>
            <a:bodyPr wrap="none" lIns="0" tIns="0" rIns="0" bIns="0"/>
            <a:lstStyle/>
            <a:p>
              <a:r>
                <a:rPr lang="en-US" sz="1400" b="1">
                  <a:solidFill>
                    <a:schemeClr val="bg1"/>
                  </a:solidFill>
                </a:rPr>
                <a:t>1</a:t>
              </a:r>
            </a:p>
          </p:txBody>
        </p:sp>
      </p:grpSp>
      <p:grpSp>
        <p:nvGrpSpPr>
          <p:cNvPr id="57360" name="Group 37"/>
          <p:cNvGrpSpPr>
            <a:grpSpLocks/>
          </p:cNvGrpSpPr>
          <p:nvPr/>
        </p:nvGrpSpPr>
        <p:grpSpPr bwMode="auto">
          <a:xfrm>
            <a:off x="2401888" y="2270125"/>
            <a:ext cx="227012" cy="223838"/>
            <a:chOff x="1513" y="1430"/>
            <a:chExt cx="143" cy="141"/>
          </a:xfrm>
        </p:grpSpPr>
        <p:sp>
          <p:nvSpPr>
            <p:cNvPr id="57370" name="Oval 24"/>
            <p:cNvSpPr>
              <a:spLocks noChangeArrowheads="1"/>
            </p:cNvSpPr>
            <p:nvPr/>
          </p:nvSpPr>
          <p:spPr bwMode="auto">
            <a:xfrm>
              <a:off x="1513" y="1430"/>
              <a:ext cx="141" cy="141"/>
            </a:xfrm>
            <a:prstGeom prst="ellipse">
              <a:avLst/>
            </a:prstGeom>
            <a:solidFill>
              <a:srgbClr val="0390C7"/>
            </a:solidFill>
            <a:ln w="12700">
              <a:noFill/>
              <a:round/>
              <a:headEnd/>
              <a:tailEnd/>
            </a:ln>
          </p:spPr>
          <p:txBody>
            <a:bodyPr wrap="none" anchor="ctr"/>
            <a:lstStyle/>
            <a:p>
              <a:endParaRPr lang="en-US">
                <a:latin typeface="Times" pitchFamily="84" charset="0"/>
              </a:endParaRPr>
            </a:p>
          </p:txBody>
        </p:sp>
        <p:sp>
          <p:nvSpPr>
            <p:cNvPr id="57371" name="Text Box 25"/>
            <p:cNvSpPr txBox="1">
              <a:spLocks noChangeArrowheads="1"/>
            </p:cNvSpPr>
            <p:nvPr/>
          </p:nvSpPr>
          <p:spPr bwMode="auto">
            <a:xfrm>
              <a:off x="1551" y="1432"/>
              <a:ext cx="105" cy="121"/>
            </a:xfrm>
            <a:prstGeom prst="rect">
              <a:avLst/>
            </a:prstGeom>
            <a:noFill/>
            <a:ln w="9525">
              <a:noFill/>
              <a:miter lim="800000"/>
              <a:headEnd/>
              <a:tailEnd/>
            </a:ln>
          </p:spPr>
          <p:txBody>
            <a:bodyPr wrap="none" lIns="0" tIns="0" rIns="0" bIns="0"/>
            <a:lstStyle/>
            <a:p>
              <a:r>
                <a:rPr lang="en-US" sz="1400" b="1">
                  <a:solidFill>
                    <a:schemeClr val="bg1"/>
                  </a:solidFill>
                </a:rPr>
                <a:t>2</a:t>
              </a:r>
            </a:p>
          </p:txBody>
        </p:sp>
      </p:grpSp>
      <p:sp>
        <p:nvSpPr>
          <p:cNvPr id="57361" name="AutoShape 26"/>
          <p:cNvSpPr>
            <a:spLocks/>
          </p:cNvSpPr>
          <p:nvPr/>
        </p:nvSpPr>
        <p:spPr bwMode="auto">
          <a:xfrm rot="2903202">
            <a:off x="4337844" y="1269206"/>
            <a:ext cx="139700" cy="477838"/>
          </a:xfrm>
          <a:prstGeom prst="rightBrace">
            <a:avLst>
              <a:gd name="adj1" fmla="val 28504"/>
              <a:gd name="adj2" fmla="val 33986"/>
            </a:avLst>
          </a:prstGeom>
          <a:noFill/>
          <a:ln w="12700">
            <a:solidFill>
              <a:schemeClr val="tx1"/>
            </a:solidFill>
            <a:round/>
            <a:headEnd/>
            <a:tailEnd/>
          </a:ln>
        </p:spPr>
        <p:txBody>
          <a:bodyPr wrap="none" anchor="ctr"/>
          <a:lstStyle/>
          <a:p>
            <a:endParaRPr lang="en-US">
              <a:latin typeface="Times" pitchFamily="84" charset="0"/>
            </a:endParaRPr>
          </a:p>
        </p:txBody>
      </p:sp>
      <p:sp>
        <p:nvSpPr>
          <p:cNvPr id="57362" name="Line 28"/>
          <p:cNvSpPr>
            <a:spLocks noChangeShapeType="1"/>
          </p:cNvSpPr>
          <p:nvPr/>
        </p:nvSpPr>
        <p:spPr bwMode="auto">
          <a:xfrm>
            <a:off x="3254375" y="1084263"/>
            <a:ext cx="250825" cy="252412"/>
          </a:xfrm>
          <a:prstGeom prst="line">
            <a:avLst/>
          </a:prstGeom>
          <a:noFill/>
          <a:ln w="12700">
            <a:solidFill>
              <a:schemeClr val="tx1"/>
            </a:solidFill>
            <a:round/>
            <a:headEnd/>
            <a:tailEnd/>
          </a:ln>
        </p:spPr>
        <p:txBody>
          <a:bodyPr wrap="none" anchor="ctr"/>
          <a:lstStyle/>
          <a:p>
            <a:endParaRPr lang="en-US"/>
          </a:p>
        </p:txBody>
      </p:sp>
      <p:sp>
        <p:nvSpPr>
          <p:cNvPr id="57363" name="Line 29"/>
          <p:cNvSpPr>
            <a:spLocks noChangeShapeType="1"/>
          </p:cNvSpPr>
          <p:nvPr/>
        </p:nvSpPr>
        <p:spPr bwMode="auto">
          <a:xfrm>
            <a:off x="5700713" y="1468438"/>
            <a:ext cx="515937" cy="357187"/>
          </a:xfrm>
          <a:prstGeom prst="line">
            <a:avLst/>
          </a:prstGeom>
          <a:noFill/>
          <a:ln w="12700">
            <a:solidFill>
              <a:schemeClr val="tx1"/>
            </a:solidFill>
            <a:round/>
            <a:headEnd/>
            <a:tailEnd/>
          </a:ln>
        </p:spPr>
        <p:txBody>
          <a:bodyPr wrap="none" anchor="ctr"/>
          <a:lstStyle/>
          <a:p>
            <a:endParaRPr lang="en-US"/>
          </a:p>
        </p:txBody>
      </p:sp>
      <p:sp>
        <p:nvSpPr>
          <p:cNvPr id="57364" name="Line 30"/>
          <p:cNvSpPr>
            <a:spLocks noChangeShapeType="1"/>
          </p:cNvSpPr>
          <p:nvPr/>
        </p:nvSpPr>
        <p:spPr bwMode="auto">
          <a:xfrm>
            <a:off x="3544888" y="3028950"/>
            <a:ext cx="912812" cy="304800"/>
          </a:xfrm>
          <a:prstGeom prst="line">
            <a:avLst/>
          </a:prstGeom>
          <a:noFill/>
          <a:ln w="12700">
            <a:solidFill>
              <a:schemeClr val="tx1"/>
            </a:solidFill>
            <a:round/>
            <a:headEnd/>
            <a:tailEnd/>
          </a:ln>
        </p:spPr>
        <p:txBody>
          <a:bodyPr wrap="none" anchor="ctr"/>
          <a:lstStyle/>
          <a:p>
            <a:endParaRPr lang="en-US"/>
          </a:p>
        </p:txBody>
      </p:sp>
      <p:sp>
        <p:nvSpPr>
          <p:cNvPr id="57365" name="Line 31"/>
          <p:cNvSpPr>
            <a:spLocks noChangeShapeType="1"/>
          </p:cNvSpPr>
          <p:nvPr/>
        </p:nvSpPr>
        <p:spPr bwMode="auto">
          <a:xfrm>
            <a:off x="5318125" y="3321050"/>
            <a:ext cx="515938" cy="436563"/>
          </a:xfrm>
          <a:prstGeom prst="line">
            <a:avLst/>
          </a:prstGeom>
          <a:noFill/>
          <a:ln w="12700">
            <a:solidFill>
              <a:schemeClr val="tx1"/>
            </a:solidFill>
            <a:round/>
            <a:headEnd/>
            <a:tailEnd/>
          </a:ln>
        </p:spPr>
        <p:txBody>
          <a:bodyPr wrap="none" anchor="ctr"/>
          <a:lstStyle/>
          <a:p>
            <a:endParaRPr lang="en-US"/>
          </a:p>
        </p:txBody>
      </p:sp>
      <p:sp>
        <p:nvSpPr>
          <p:cNvPr id="57366" name="Text Box 32"/>
          <p:cNvSpPr txBox="1">
            <a:spLocks noChangeArrowheads="1"/>
          </p:cNvSpPr>
          <p:nvPr/>
        </p:nvSpPr>
        <p:spPr bwMode="auto">
          <a:xfrm>
            <a:off x="4208463" y="868363"/>
            <a:ext cx="141287" cy="233362"/>
          </a:xfrm>
          <a:prstGeom prst="rect">
            <a:avLst/>
          </a:prstGeom>
          <a:noFill/>
          <a:ln w="9525">
            <a:noFill/>
            <a:miter lim="800000"/>
            <a:headEnd/>
            <a:tailEnd/>
          </a:ln>
        </p:spPr>
        <p:txBody>
          <a:bodyPr wrap="none" lIns="0" tIns="0" rIns="0" bIns="0"/>
          <a:lstStyle/>
          <a:p>
            <a:r>
              <a:rPr lang="en-US" sz="1400" b="1">
                <a:solidFill>
                  <a:schemeClr val="bg1"/>
                </a:solidFill>
                <a:sym typeface="Symbol" pitchFamily="84" charset="2"/>
              </a:rPr>
              <a:t></a:t>
            </a:r>
            <a:endParaRPr lang="en-US" sz="1400" b="1">
              <a:solidFill>
                <a:schemeClr val="bg1"/>
              </a:solidFill>
            </a:endParaRPr>
          </a:p>
        </p:txBody>
      </p:sp>
      <p:sp>
        <p:nvSpPr>
          <p:cNvPr id="57367" name="Text Box 33"/>
          <p:cNvSpPr txBox="1">
            <a:spLocks noChangeArrowheads="1"/>
          </p:cNvSpPr>
          <p:nvPr/>
        </p:nvSpPr>
        <p:spPr bwMode="auto">
          <a:xfrm>
            <a:off x="6305550" y="876300"/>
            <a:ext cx="193675" cy="219075"/>
          </a:xfrm>
          <a:prstGeom prst="rect">
            <a:avLst/>
          </a:prstGeom>
          <a:noFill/>
          <a:ln w="9525">
            <a:noFill/>
            <a:miter lim="800000"/>
            <a:headEnd/>
            <a:tailEnd/>
          </a:ln>
        </p:spPr>
        <p:txBody>
          <a:bodyPr wrap="none" lIns="0" tIns="0" rIns="0" bIns="0"/>
          <a:lstStyle/>
          <a:p>
            <a:r>
              <a:rPr lang="en-US" sz="1400" b="1">
                <a:solidFill>
                  <a:schemeClr val="bg1"/>
                </a:solidFill>
                <a:sym typeface="Symbol" pitchFamily="84" charset="2"/>
              </a:rPr>
              <a:t></a:t>
            </a:r>
            <a:endParaRPr lang="en-US" sz="1400" b="1">
              <a:solidFill>
                <a:schemeClr val="bg1"/>
              </a:solidFill>
            </a:endParaRPr>
          </a:p>
        </p:txBody>
      </p:sp>
      <p:sp>
        <p:nvSpPr>
          <p:cNvPr id="57368" name="Text Box 34"/>
          <p:cNvSpPr txBox="1">
            <a:spLocks noChangeArrowheads="1"/>
          </p:cNvSpPr>
          <p:nvPr/>
        </p:nvSpPr>
        <p:spPr bwMode="auto">
          <a:xfrm>
            <a:off x="4202113" y="2649538"/>
            <a:ext cx="141287" cy="233362"/>
          </a:xfrm>
          <a:prstGeom prst="rect">
            <a:avLst/>
          </a:prstGeom>
          <a:noFill/>
          <a:ln w="9525">
            <a:noFill/>
            <a:miter lim="800000"/>
            <a:headEnd/>
            <a:tailEnd/>
          </a:ln>
        </p:spPr>
        <p:txBody>
          <a:bodyPr wrap="none" lIns="0" tIns="0" rIns="0" bIns="0"/>
          <a:lstStyle/>
          <a:p>
            <a:r>
              <a:rPr lang="en-US" sz="1400" b="1">
                <a:solidFill>
                  <a:schemeClr val="bg1"/>
                </a:solidFill>
                <a:sym typeface="Symbol" pitchFamily="84" charset="2"/>
              </a:rPr>
              <a:t></a:t>
            </a:r>
            <a:endParaRPr lang="en-US" sz="1400" b="1">
              <a:solidFill>
                <a:schemeClr val="bg1"/>
              </a:solidFill>
            </a:endParaRPr>
          </a:p>
        </p:txBody>
      </p:sp>
      <p:sp>
        <p:nvSpPr>
          <p:cNvPr id="57369" name="Text Box 35"/>
          <p:cNvSpPr txBox="1">
            <a:spLocks noChangeArrowheads="1"/>
          </p:cNvSpPr>
          <p:nvPr/>
        </p:nvSpPr>
        <p:spPr bwMode="auto">
          <a:xfrm>
            <a:off x="6311900" y="2670175"/>
            <a:ext cx="193675" cy="219075"/>
          </a:xfrm>
          <a:prstGeom prst="rect">
            <a:avLst/>
          </a:prstGeom>
          <a:noFill/>
          <a:ln w="9525">
            <a:noFill/>
            <a:miter lim="800000"/>
            <a:headEnd/>
            <a:tailEnd/>
          </a:ln>
        </p:spPr>
        <p:txBody>
          <a:bodyPr wrap="none" lIns="0" tIns="0" rIns="0" bIns="0"/>
          <a:lstStyle/>
          <a:p>
            <a:r>
              <a:rPr lang="en-US" sz="1400" b="1">
                <a:solidFill>
                  <a:schemeClr val="bg1"/>
                </a:solidFill>
                <a:sym typeface="Symbol" pitchFamily="84" charset="2"/>
              </a:rPr>
              <a:t></a:t>
            </a:r>
            <a:endParaRPr lang="en-US" sz="1400" b="1">
              <a:solidFill>
                <a:schemeClr val="bg1"/>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20.9a</a:t>
            </a:r>
          </a:p>
        </p:txBody>
      </p:sp>
      <p:pic>
        <p:nvPicPr>
          <p:cNvPr id="58371" name="Picture 39" descr="20_09aGelElectrophoresis-U"/>
          <p:cNvPicPr>
            <a:picLocks noChangeAspect="1" noChangeArrowheads="1"/>
          </p:cNvPicPr>
          <p:nvPr/>
        </p:nvPicPr>
        <p:blipFill>
          <a:blip r:embed="rId3"/>
          <a:srcRect/>
          <a:stretch>
            <a:fillRect/>
          </a:stretch>
        </p:blipFill>
        <p:spPr bwMode="auto">
          <a:xfrm>
            <a:off x="1319213" y="136525"/>
            <a:ext cx="6505575" cy="6584950"/>
          </a:xfrm>
          <a:prstGeom prst="rect">
            <a:avLst/>
          </a:prstGeom>
          <a:noFill/>
          <a:ln w="9525">
            <a:noFill/>
            <a:miter lim="800000"/>
            <a:headEnd/>
            <a:tailEnd/>
          </a:ln>
        </p:spPr>
      </p:pic>
      <p:sp>
        <p:nvSpPr>
          <p:cNvPr id="58372" name="Text Box 4"/>
          <p:cNvSpPr txBox="1">
            <a:spLocks noChangeArrowheads="1"/>
          </p:cNvSpPr>
          <p:nvPr/>
        </p:nvSpPr>
        <p:spPr bwMode="auto">
          <a:xfrm>
            <a:off x="1397000" y="914400"/>
            <a:ext cx="1470025" cy="1608138"/>
          </a:xfrm>
          <a:prstGeom prst="rect">
            <a:avLst/>
          </a:prstGeom>
          <a:noFill/>
          <a:ln w="9525">
            <a:noFill/>
            <a:miter lim="800000"/>
            <a:headEnd/>
            <a:tailEnd/>
          </a:ln>
        </p:spPr>
        <p:txBody>
          <a:bodyPr wrap="none" lIns="0" tIns="0" rIns="0" bIns="0"/>
          <a:lstStyle/>
          <a:p>
            <a:r>
              <a:rPr lang="en-US" sz="2100" b="1"/>
              <a:t>Mixture of</a:t>
            </a:r>
            <a:br>
              <a:rPr lang="en-US" sz="2100" b="1"/>
            </a:br>
            <a:r>
              <a:rPr lang="en-US" sz="2100" b="1"/>
              <a:t>DNA mol-</a:t>
            </a:r>
            <a:br>
              <a:rPr lang="en-US" sz="2100" b="1"/>
            </a:br>
            <a:r>
              <a:rPr lang="en-US" sz="2100" b="1"/>
              <a:t>ecules of</a:t>
            </a:r>
            <a:br>
              <a:rPr lang="en-US" sz="2100" b="1"/>
            </a:br>
            <a:r>
              <a:rPr lang="en-US" sz="2100" b="1"/>
              <a:t>different</a:t>
            </a:r>
            <a:br>
              <a:rPr lang="en-US" sz="2100" b="1"/>
            </a:br>
            <a:r>
              <a:rPr lang="en-US" sz="2100" b="1"/>
              <a:t>sizes</a:t>
            </a:r>
          </a:p>
        </p:txBody>
      </p:sp>
      <p:sp>
        <p:nvSpPr>
          <p:cNvPr id="58373" name="Text Box 5"/>
          <p:cNvSpPr txBox="1">
            <a:spLocks noChangeArrowheads="1"/>
          </p:cNvSpPr>
          <p:nvPr/>
        </p:nvSpPr>
        <p:spPr bwMode="auto">
          <a:xfrm>
            <a:off x="5200650" y="588963"/>
            <a:ext cx="898525" cy="574675"/>
          </a:xfrm>
          <a:prstGeom prst="rect">
            <a:avLst/>
          </a:prstGeom>
          <a:noFill/>
          <a:ln w="9525">
            <a:noFill/>
            <a:miter lim="800000"/>
            <a:headEnd/>
            <a:tailEnd/>
          </a:ln>
        </p:spPr>
        <p:txBody>
          <a:bodyPr wrap="none" lIns="0" tIns="0" rIns="0" bIns="0"/>
          <a:lstStyle/>
          <a:p>
            <a:pPr>
              <a:lnSpc>
                <a:spcPct val="90000"/>
              </a:lnSpc>
            </a:pPr>
            <a:r>
              <a:rPr lang="en-US" sz="2100" b="1"/>
              <a:t>Power</a:t>
            </a:r>
            <a:br>
              <a:rPr lang="en-US" sz="2100" b="1"/>
            </a:br>
            <a:r>
              <a:rPr lang="en-US" sz="2100" b="1"/>
              <a:t>source</a:t>
            </a:r>
          </a:p>
        </p:txBody>
      </p:sp>
      <p:sp>
        <p:nvSpPr>
          <p:cNvPr id="58374" name="Text Box 6"/>
          <p:cNvSpPr txBox="1">
            <a:spLocks noChangeArrowheads="1"/>
          </p:cNvSpPr>
          <p:nvPr/>
        </p:nvSpPr>
        <p:spPr bwMode="auto">
          <a:xfrm>
            <a:off x="5192713" y="3957638"/>
            <a:ext cx="911225" cy="601662"/>
          </a:xfrm>
          <a:prstGeom prst="rect">
            <a:avLst/>
          </a:prstGeom>
          <a:noFill/>
          <a:ln w="9525">
            <a:noFill/>
            <a:miter lim="800000"/>
            <a:headEnd/>
            <a:tailEnd/>
          </a:ln>
        </p:spPr>
        <p:txBody>
          <a:bodyPr wrap="none" lIns="0" tIns="0" rIns="0" bIns="0"/>
          <a:lstStyle/>
          <a:p>
            <a:pPr>
              <a:lnSpc>
                <a:spcPct val="90000"/>
              </a:lnSpc>
            </a:pPr>
            <a:r>
              <a:rPr lang="en-US" sz="2100" b="1"/>
              <a:t>Power</a:t>
            </a:r>
            <a:br>
              <a:rPr lang="en-US" sz="2100" b="1"/>
            </a:br>
            <a:r>
              <a:rPr lang="en-US" sz="2100" b="1"/>
              <a:t>source</a:t>
            </a:r>
          </a:p>
        </p:txBody>
      </p:sp>
      <p:sp>
        <p:nvSpPr>
          <p:cNvPr id="58375" name="Text Box 7"/>
          <p:cNvSpPr txBox="1">
            <a:spLocks noChangeArrowheads="1"/>
          </p:cNvSpPr>
          <p:nvPr/>
        </p:nvSpPr>
        <p:spPr bwMode="auto">
          <a:xfrm>
            <a:off x="2058988" y="4845050"/>
            <a:ext cx="1338262" cy="563563"/>
          </a:xfrm>
          <a:prstGeom prst="rect">
            <a:avLst/>
          </a:prstGeom>
          <a:noFill/>
          <a:ln w="9525">
            <a:noFill/>
            <a:miter lim="800000"/>
            <a:headEnd/>
            <a:tailEnd/>
          </a:ln>
        </p:spPr>
        <p:txBody>
          <a:bodyPr wrap="none" lIns="0" tIns="0" rIns="0" bIns="0"/>
          <a:lstStyle/>
          <a:p>
            <a:r>
              <a:rPr lang="en-US" sz="2100" b="1"/>
              <a:t>Longer</a:t>
            </a:r>
            <a:br>
              <a:rPr lang="en-US" sz="2100" b="1"/>
            </a:br>
            <a:r>
              <a:rPr lang="en-US" sz="2100" b="1"/>
              <a:t>molecules</a:t>
            </a:r>
          </a:p>
        </p:txBody>
      </p:sp>
      <p:sp>
        <p:nvSpPr>
          <p:cNvPr id="58376" name="Text Box 8"/>
          <p:cNvSpPr txBox="1">
            <a:spLocks noChangeArrowheads="1"/>
          </p:cNvSpPr>
          <p:nvPr/>
        </p:nvSpPr>
        <p:spPr bwMode="auto">
          <a:xfrm>
            <a:off x="4229100" y="1217613"/>
            <a:ext cx="984250" cy="323850"/>
          </a:xfrm>
          <a:prstGeom prst="rect">
            <a:avLst/>
          </a:prstGeom>
          <a:noFill/>
          <a:ln w="9525">
            <a:noFill/>
            <a:miter lim="800000"/>
            <a:headEnd/>
            <a:tailEnd/>
          </a:ln>
        </p:spPr>
        <p:txBody>
          <a:bodyPr wrap="none" lIns="0" tIns="0" rIns="0" bIns="0"/>
          <a:lstStyle/>
          <a:p>
            <a:r>
              <a:rPr lang="en-US" sz="2100" b="1"/>
              <a:t>Cathode</a:t>
            </a:r>
          </a:p>
        </p:txBody>
      </p:sp>
      <p:sp>
        <p:nvSpPr>
          <p:cNvPr id="58377" name="Text Box 9"/>
          <p:cNvSpPr txBox="1">
            <a:spLocks noChangeArrowheads="1"/>
          </p:cNvSpPr>
          <p:nvPr/>
        </p:nvSpPr>
        <p:spPr bwMode="auto">
          <a:xfrm>
            <a:off x="6178550" y="1211263"/>
            <a:ext cx="773113" cy="323850"/>
          </a:xfrm>
          <a:prstGeom prst="rect">
            <a:avLst/>
          </a:prstGeom>
          <a:noFill/>
          <a:ln w="9525">
            <a:noFill/>
            <a:miter lim="800000"/>
            <a:headEnd/>
            <a:tailEnd/>
          </a:ln>
        </p:spPr>
        <p:txBody>
          <a:bodyPr wrap="none" lIns="0" tIns="0" rIns="0" bIns="0"/>
          <a:lstStyle/>
          <a:p>
            <a:r>
              <a:rPr lang="en-US" sz="2100" b="1"/>
              <a:t>Anode</a:t>
            </a:r>
          </a:p>
        </p:txBody>
      </p:sp>
      <p:sp>
        <p:nvSpPr>
          <p:cNvPr id="58378" name="Text Box 10"/>
          <p:cNvSpPr txBox="1">
            <a:spLocks noChangeArrowheads="1"/>
          </p:cNvSpPr>
          <p:nvPr/>
        </p:nvSpPr>
        <p:spPr bwMode="auto">
          <a:xfrm>
            <a:off x="4498975" y="1979613"/>
            <a:ext cx="777875" cy="288925"/>
          </a:xfrm>
          <a:prstGeom prst="rect">
            <a:avLst/>
          </a:prstGeom>
          <a:noFill/>
          <a:ln w="9525">
            <a:noFill/>
            <a:miter lim="800000"/>
            <a:headEnd/>
            <a:tailEnd/>
          </a:ln>
        </p:spPr>
        <p:txBody>
          <a:bodyPr wrap="none" lIns="0" tIns="0" rIns="0" bIns="0"/>
          <a:lstStyle/>
          <a:p>
            <a:r>
              <a:rPr lang="en-US" sz="2100" b="1"/>
              <a:t>Wells</a:t>
            </a:r>
          </a:p>
        </p:txBody>
      </p:sp>
      <p:sp>
        <p:nvSpPr>
          <p:cNvPr id="58379" name="Text Box 11"/>
          <p:cNvSpPr txBox="1">
            <a:spLocks noChangeArrowheads="1"/>
          </p:cNvSpPr>
          <p:nvPr/>
        </p:nvSpPr>
        <p:spPr bwMode="auto">
          <a:xfrm>
            <a:off x="7026275" y="2508250"/>
            <a:ext cx="533400" cy="314325"/>
          </a:xfrm>
          <a:prstGeom prst="rect">
            <a:avLst/>
          </a:prstGeom>
          <a:noFill/>
          <a:ln w="9525">
            <a:noFill/>
            <a:miter lim="800000"/>
            <a:headEnd/>
            <a:tailEnd/>
          </a:ln>
        </p:spPr>
        <p:txBody>
          <a:bodyPr wrap="none" lIns="0" tIns="0" rIns="0" bIns="0"/>
          <a:lstStyle/>
          <a:p>
            <a:r>
              <a:rPr lang="en-US" sz="2100" b="1"/>
              <a:t>Gel</a:t>
            </a:r>
          </a:p>
        </p:txBody>
      </p:sp>
      <p:sp>
        <p:nvSpPr>
          <p:cNvPr id="58380" name="Text Box 12"/>
          <p:cNvSpPr txBox="1">
            <a:spLocks noChangeArrowheads="1"/>
          </p:cNvSpPr>
          <p:nvPr/>
        </p:nvSpPr>
        <p:spPr bwMode="auto">
          <a:xfrm>
            <a:off x="6456363" y="5962650"/>
            <a:ext cx="1428750" cy="698500"/>
          </a:xfrm>
          <a:prstGeom prst="rect">
            <a:avLst/>
          </a:prstGeom>
          <a:noFill/>
          <a:ln w="9525">
            <a:noFill/>
            <a:miter lim="800000"/>
            <a:headEnd/>
            <a:tailEnd/>
          </a:ln>
        </p:spPr>
        <p:txBody>
          <a:bodyPr wrap="none" lIns="0" tIns="0" rIns="0" bIns="0"/>
          <a:lstStyle/>
          <a:p>
            <a:r>
              <a:rPr lang="en-US" sz="2100" b="1"/>
              <a:t>Shorter</a:t>
            </a:r>
            <a:br>
              <a:rPr lang="en-US" sz="2100" b="1"/>
            </a:br>
            <a:r>
              <a:rPr lang="en-US" sz="2100" b="1"/>
              <a:t>molecules</a:t>
            </a:r>
          </a:p>
        </p:txBody>
      </p:sp>
      <p:sp>
        <p:nvSpPr>
          <p:cNvPr id="58381" name="Text Box 13"/>
          <p:cNvSpPr txBox="1">
            <a:spLocks noChangeArrowheads="1"/>
          </p:cNvSpPr>
          <p:nvPr/>
        </p:nvSpPr>
        <p:spPr bwMode="auto">
          <a:xfrm>
            <a:off x="1379538" y="115888"/>
            <a:ext cx="1892300" cy="406400"/>
          </a:xfrm>
          <a:prstGeom prst="rect">
            <a:avLst/>
          </a:prstGeom>
          <a:noFill/>
          <a:ln w="9525">
            <a:noFill/>
            <a:miter lim="800000"/>
            <a:headEnd/>
            <a:tailEnd/>
          </a:ln>
        </p:spPr>
        <p:txBody>
          <a:bodyPr wrap="none" lIns="0" tIns="0" rIns="0" bIns="0"/>
          <a:lstStyle/>
          <a:p>
            <a:r>
              <a:rPr lang="en-US" sz="2100" b="1">
                <a:solidFill>
                  <a:srgbClr val="B52D33"/>
                </a:solidFill>
              </a:rPr>
              <a:t>TECHNIQUE</a:t>
            </a:r>
          </a:p>
        </p:txBody>
      </p:sp>
      <p:grpSp>
        <p:nvGrpSpPr>
          <p:cNvPr id="58382" name="Group 40"/>
          <p:cNvGrpSpPr>
            <a:grpSpLocks/>
          </p:cNvGrpSpPr>
          <p:nvPr/>
        </p:nvGrpSpPr>
        <p:grpSpPr bwMode="auto">
          <a:xfrm>
            <a:off x="1368425" y="3911600"/>
            <a:ext cx="317500" cy="328613"/>
            <a:chOff x="862" y="2464"/>
            <a:chExt cx="200" cy="207"/>
          </a:xfrm>
        </p:grpSpPr>
        <p:sp>
          <p:nvSpPr>
            <p:cNvPr id="58395" name="Oval 19"/>
            <p:cNvSpPr>
              <a:spLocks noChangeArrowheads="1"/>
            </p:cNvSpPr>
            <p:nvPr/>
          </p:nvSpPr>
          <p:spPr bwMode="auto">
            <a:xfrm>
              <a:off x="862" y="2464"/>
              <a:ext cx="200" cy="207"/>
            </a:xfrm>
            <a:prstGeom prst="ellipse">
              <a:avLst/>
            </a:prstGeom>
            <a:solidFill>
              <a:srgbClr val="0390C7"/>
            </a:solidFill>
            <a:ln w="12700">
              <a:noFill/>
              <a:round/>
              <a:headEnd/>
              <a:tailEnd/>
            </a:ln>
          </p:spPr>
          <p:txBody>
            <a:bodyPr wrap="none" anchor="ctr"/>
            <a:lstStyle/>
            <a:p>
              <a:endParaRPr lang="en-US">
                <a:latin typeface="Times" pitchFamily="84" charset="0"/>
              </a:endParaRPr>
            </a:p>
          </p:txBody>
        </p:sp>
        <p:sp>
          <p:nvSpPr>
            <p:cNvPr id="58396" name="Text Box 20"/>
            <p:cNvSpPr txBox="1">
              <a:spLocks noChangeArrowheads="1"/>
            </p:cNvSpPr>
            <p:nvPr/>
          </p:nvSpPr>
          <p:spPr bwMode="auto">
            <a:xfrm>
              <a:off x="910" y="2465"/>
              <a:ext cx="149" cy="177"/>
            </a:xfrm>
            <a:prstGeom prst="rect">
              <a:avLst/>
            </a:prstGeom>
            <a:noFill/>
            <a:ln w="9525">
              <a:noFill/>
              <a:miter lim="800000"/>
              <a:headEnd/>
              <a:tailEnd/>
            </a:ln>
          </p:spPr>
          <p:txBody>
            <a:bodyPr wrap="none" lIns="0" tIns="0" rIns="0" bIns="0"/>
            <a:lstStyle/>
            <a:p>
              <a:r>
                <a:rPr lang="en-US" sz="2100" b="1">
                  <a:solidFill>
                    <a:schemeClr val="bg1"/>
                  </a:solidFill>
                </a:rPr>
                <a:t>2</a:t>
              </a:r>
            </a:p>
          </p:txBody>
        </p:sp>
      </p:grpSp>
      <p:sp>
        <p:nvSpPr>
          <p:cNvPr id="58383" name="AutoShape 21"/>
          <p:cNvSpPr>
            <a:spLocks/>
          </p:cNvSpPr>
          <p:nvPr/>
        </p:nvSpPr>
        <p:spPr bwMode="auto">
          <a:xfrm rot="2903202">
            <a:off x="4210844" y="1772444"/>
            <a:ext cx="223838" cy="711200"/>
          </a:xfrm>
          <a:prstGeom prst="rightBrace">
            <a:avLst>
              <a:gd name="adj1" fmla="val 26477"/>
              <a:gd name="adj2" fmla="val 36764"/>
            </a:avLst>
          </a:prstGeom>
          <a:noFill/>
          <a:ln w="12700">
            <a:solidFill>
              <a:schemeClr val="tx1"/>
            </a:solidFill>
            <a:round/>
            <a:headEnd/>
            <a:tailEnd/>
          </a:ln>
        </p:spPr>
        <p:txBody>
          <a:bodyPr wrap="none" anchor="ctr"/>
          <a:lstStyle/>
          <a:p>
            <a:endParaRPr lang="en-US">
              <a:latin typeface="Times" pitchFamily="84" charset="0"/>
            </a:endParaRPr>
          </a:p>
        </p:txBody>
      </p:sp>
      <p:sp>
        <p:nvSpPr>
          <p:cNvPr id="58384" name="Text Box 26"/>
          <p:cNvSpPr txBox="1">
            <a:spLocks noChangeArrowheads="1"/>
          </p:cNvSpPr>
          <p:nvPr/>
        </p:nvSpPr>
        <p:spPr bwMode="auto">
          <a:xfrm>
            <a:off x="4010025" y="1189038"/>
            <a:ext cx="188913" cy="323850"/>
          </a:xfrm>
          <a:prstGeom prst="rect">
            <a:avLst/>
          </a:prstGeom>
          <a:noFill/>
          <a:ln w="9525">
            <a:noFill/>
            <a:miter lim="800000"/>
            <a:headEnd/>
            <a:tailEnd/>
          </a:ln>
        </p:spPr>
        <p:txBody>
          <a:bodyPr wrap="none" lIns="0" tIns="0" rIns="0" bIns="0"/>
          <a:lstStyle/>
          <a:p>
            <a:r>
              <a:rPr lang="en-US" sz="2100" b="1">
                <a:solidFill>
                  <a:schemeClr val="bg1"/>
                </a:solidFill>
                <a:sym typeface="Symbol" pitchFamily="84" charset="2"/>
              </a:rPr>
              <a:t></a:t>
            </a:r>
            <a:endParaRPr lang="en-US" sz="2100" b="1">
              <a:solidFill>
                <a:schemeClr val="bg1"/>
              </a:solidFill>
            </a:endParaRPr>
          </a:p>
        </p:txBody>
      </p:sp>
      <p:sp>
        <p:nvSpPr>
          <p:cNvPr id="58385" name="Text Box 27"/>
          <p:cNvSpPr txBox="1">
            <a:spLocks noChangeArrowheads="1"/>
          </p:cNvSpPr>
          <p:nvPr/>
        </p:nvSpPr>
        <p:spPr bwMode="auto">
          <a:xfrm>
            <a:off x="7099300" y="1209675"/>
            <a:ext cx="258763" cy="304800"/>
          </a:xfrm>
          <a:prstGeom prst="rect">
            <a:avLst/>
          </a:prstGeom>
          <a:noFill/>
          <a:ln w="9525">
            <a:noFill/>
            <a:miter lim="800000"/>
            <a:headEnd/>
            <a:tailEnd/>
          </a:ln>
        </p:spPr>
        <p:txBody>
          <a:bodyPr wrap="none" lIns="0" tIns="0" rIns="0" bIns="0"/>
          <a:lstStyle/>
          <a:p>
            <a:r>
              <a:rPr lang="en-US" sz="2100" b="1">
                <a:solidFill>
                  <a:schemeClr val="bg1"/>
                </a:solidFill>
                <a:sym typeface="Symbol" pitchFamily="84" charset="2"/>
              </a:rPr>
              <a:t></a:t>
            </a:r>
            <a:endParaRPr lang="en-US" sz="2100" b="1">
              <a:solidFill>
                <a:schemeClr val="bg1"/>
              </a:solidFill>
            </a:endParaRPr>
          </a:p>
        </p:txBody>
      </p:sp>
      <p:sp>
        <p:nvSpPr>
          <p:cNvPr id="58386" name="Text Box 28"/>
          <p:cNvSpPr txBox="1">
            <a:spLocks noChangeArrowheads="1"/>
          </p:cNvSpPr>
          <p:nvPr/>
        </p:nvSpPr>
        <p:spPr bwMode="auto">
          <a:xfrm>
            <a:off x="4003675" y="4476750"/>
            <a:ext cx="188913" cy="323850"/>
          </a:xfrm>
          <a:prstGeom prst="rect">
            <a:avLst/>
          </a:prstGeom>
          <a:noFill/>
          <a:ln w="9525">
            <a:noFill/>
            <a:miter lim="800000"/>
            <a:headEnd/>
            <a:tailEnd/>
          </a:ln>
        </p:spPr>
        <p:txBody>
          <a:bodyPr wrap="none" lIns="0" tIns="0" rIns="0" bIns="0"/>
          <a:lstStyle/>
          <a:p>
            <a:r>
              <a:rPr lang="en-US" sz="2100" b="1">
                <a:solidFill>
                  <a:schemeClr val="bg1"/>
                </a:solidFill>
                <a:sym typeface="Symbol" pitchFamily="84" charset="2"/>
              </a:rPr>
              <a:t></a:t>
            </a:r>
            <a:endParaRPr lang="en-US" sz="2100" b="1">
              <a:solidFill>
                <a:schemeClr val="bg1"/>
              </a:solidFill>
            </a:endParaRPr>
          </a:p>
        </p:txBody>
      </p:sp>
      <p:sp>
        <p:nvSpPr>
          <p:cNvPr id="58387" name="Text Box 29"/>
          <p:cNvSpPr txBox="1">
            <a:spLocks noChangeArrowheads="1"/>
          </p:cNvSpPr>
          <p:nvPr/>
        </p:nvSpPr>
        <p:spPr bwMode="auto">
          <a:xfrm>
            <a:off x="7104063" y="4484688"/>
            <a:ext cx="258762" cy="304800"/>
          </a:xfrm>
          <a:prstGeom prst="rect">
            <a:avLst/>
          </a:prstGeom>
          <a:noFill/>
          <a:ln w="9525">
            <a:noFill/>
            <a:miter lim="800000"/>
            <a:headEnd/>
            <a:tailEnd/>
          </a:ln>
        </p:spPr>
        <p:txBody>
          <a:bodyPr wrap="none" lIns="0" tIns="0" rIns="0" bIns="0"/>
          <a:lstStyle/>
          <a:p>
            <a:r>
              <a:rPr lang="en-US" sz="2100" b="1">
                <a:solidFill>
                  <a:schemeClr val="bg1"/>
                </a:solidFill>
                <a:sym typeface="Symbol" pitchFamily="84" charset="2"/>
              </a:rPr>
              <a:t></a:t>
            </a:r>
            <a:endParaRPr lang="en-US" sz="2100" b="1">
              <a:solidFill>
                <a:schemeClr val="bg1"/>
              </a:solidFill>
            </a:endParaRPr>
          </a:p>
        </p:txBody>
      </p:sp>
      <p:grpSp>
        <p:nvGrpSpPr>
          <p:cNvPr id="58388" name="Group 41"/>
          <p:cNvGrpSpPr>
            <a:grpSpLocks/>
          </p:cNvGrpSpPr>
          <p:nvPr/>
        </p:nvGrpSpPr>
        <p:grpSpPr bwMode="auto">
          <a:xfrm>
            <a:off x="1374775" y="517525"/>
            <a:ext cx="317500" cy="328613"/>
            <a:chOff x="866" y="326"/>
            <a:chExt cx="200" cy="207"/>
          </a:xfrm>
        </p:grpSpPr>
        <p:sp>
          <p:nvSpPr>
            <p:cNvPr id="58393" name="Oval 33"/>
            <p:cNvSpPr>
              <a:spLocks noChangeArrowheads="1"/>
            </p:cNvSpPr>
            <p:nvPr/>
          </p:nvSpPr>
          <p:spPr bwMode="auto">
            <a:xfrm>
              <a:off x="866" y="326"/>
              <a:ext cx="200" cy="207"/>
            </a:xfrm>
            <a:prstGeom prst="ellipse">
              <a:avLst/>
            </a:prstGeom>
            <a:solidFill>
              <a:srgbClr val="0390C7"/>
            </a:solidFill>
            <a:ln w="12700">
              <a:noFill/>
              <a:round/>
              <a:headEnd/>
              <a:tailEnd/>
            </a:ln>
          </p:spPr>
          <p:txBody>
            <a:bodyPr wrap="none" anchor="ctr"/>
            <a:lstStyle/>
            <a:p>
              <a:endParaRPr lang="en-US">
                <a:latin typeface="Times" pitchFamily="84" charset="0"/>
              </a:endParaRPr>
            </a:p>
          </p:txBody>
        </p:sp>
        <p:sp>
          <p:nvSpPr>
            <p:cNvPr id="58394" name="Text Box 34"/>
            <p:cNvSpPr txBox="1">
              <a:spLocks noChangeArrowheads="1"/>
            </p:cNvSpPr>
            <p:nvPr/>
          </p:nvSpPr>
          <p:spPr bwMode="auto">
            <a:xfrm>
              <a:off x="914" y="333"/>
              <a:ext cx="149" cy="177"/>
            </a:xfrm>
            <a:prstGeom prst="rect">
              <a:avLst/>
            </a:prstGeom>
            <a:noFill/>
            <a:ln w="9525">
              <a:noFill/>
              <a:miter lim="800000"/>
              <a:headEnd/>
              <a:tailEnd/>
            </a:ln>
          </p:spPr>
          <p:txBody>
            <a:bodyPr wrap="none" lIns="0" tIns="0" rIns="0" bIns="0"/>
            <a:lstStyle/>
            <a:p>
              <a:r>
                <a:rPr lang="en-US" sz="2100" b="1">
                  <a:solidFill>
                    <a:schemeClr val="bg1"/>
                  </a:solidFill>
                </a:rPr>
                <a:t>1</a:t>
              </a:r>
            </a:p>
          </p:txBody>
        </p:sp>
      </p:grpSp>
      <p:sp>
        <p:nvSpPr>
          <p:cNvPr id="58389" name="Line 35"/>
          <p:cNvSpPr>
            <a:spLocks noChangeShapeType="1"/>
          </p:cNvSpPr>
          <p:nvPr/>
        </p:nvSpPr>
        <p:spPr bwMode="auto">
          <a:xfrm>
            <a:off x="2592388" y="1508125"/>
            <a:ext cx="384175" cy="369888"/>
          </a:xfrm>
          <a:prstGeom prst="line">
            <a:avLst/>
          </a:prstGeom>
          <a:noFill/>
          <a:ln w="12700">
            <a:solidFill>
              <a:schemeClr val="tx1"/>
            </a:solidFill>
            <a:round/>
            <a:headEnd/>
            <a:tailEnd/>
          </a:ln>
        </p:spPr>
        <p:txBody>
          <a:bodyPr wrap="none" anchor="ctr"/>
          <a:lstStyle/>
          <a:p>
            <a:endParaRPr lang="en-US"/>
          </a:p>
        </p:txBody>
      </p:sp>
      <p:sp>
        <p:nvSpPr>
          <p:cNvPr id="58390" name="Line 36"/>
          <p:cNvSpPr>
            <a:spLocks noChangeShapeType="1"/>
          </p:cNvSpPr>
          <p:nvPr/>
        </p:nvSpPr>
        <p:spPr bwMode="auto">
          <a:xfrm>
            <a:off x="6230938" y="2103438"/>
            <a:ext cx="739775" cy="515937"/>
          </a:xfrm>
          <a:prstGeom prst="line">
            <a:avLst/>
          </a:prstGeom>
          <a:noFill/>
          <a:ln w="12700">
            <a:solidFill>
              <a:schemeClr val="tx1"/>
            </a:solidFill>
            <a:round/>
            <a:headEnd/>
            <a:tailEnd/>
          </a:ln>
        </p:spPr>
        <p:txBody>
          <a:bodyPr wrap="none" anchor="ctr"/>
          <a:lstStyle/>
          <a:p>
            <a:endParaRPr lang="en-US"/>
          </a:p>
        </p:txBody>
      </p:sp>
      <p:sp>
        <p:nvSpPr>
          <p:cNvPr id="58391" name="Line 37"/>
          <p:cNvSpPr>
            <a:spLocks noChangeShapeType="1"/>
          </p:cNvSpPr>
          <p:nvPr/>
        </p:nvSpPr>
        <p:spPr bwMode="auto">
          <a:xfrm>
            <a:off x="3028950" y="5027613"/>
            <a:ext cx="1336675" cy="449262"/>
          </a:xfrm>
          <a:prstGeom prst="line">
            <a:avLst/>
          </a:prstGeom>
          <a:noFill/>
          <a:ln w="12700">
            <a:solidFill>
              <a:schemeClr val="tx1"/>
            </a:solidFill>
            <a:round/>
            <a:headEnd/>
            <a:tailEnd/>
          </a:ln>
        </p:spPr>
        <p:txBody>
          <a:bodyPr wrap="none" anchor="ctr"/>
          <a:lstStyle/>
          <a:p>
            <a:endParaRPr lang="en-US"/>
          </a:p>
        </p:txBody>
      </p:sp>
      <p:sp>
        <p:nvSpPr>
          <p:cNvPr id="58392" name="Line 38"/>
          <p:cNvSpPr>
            <a:spLocks noChangeShapeType="1"/>
          </p:cNvSpPr>
          <p:nvPr/>
        </p:nvSpPr>
        <p:spPr bwMode="auto">
          <a:xfrm>
            <a:off x="5661025" y="5449888"/>
            <a:ext cx="754063" cy="636587"/>
          </a:xfrm>
          <a:prstGeom prst="line">
            <a:avLst/>
          </a:prstGeom>
          <a:noFill/>
          <a:ln w="12700">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20.9b</a:t>
            </a:r>
          </a:p>
        </p:txBody>
      </p:sp>
      <p:pic>
        <p:nvPicPr>
          <p:cNvPr id="59395" name="Picture 31" descr="20_09bGelElectrophoresis-U"/>
          <p:cNvPicPr>
            <a:picLocks noChangeAspect="1" noChangeArrowheads="1"/>
          </p:cNvPicPr>
          <p:nvPr/>
        </p:nvPicPr>
        <p:blipFill>
          <a:blip r:embed="rId3"/>
          <a:srcRect/>
          <a:stretch>
            <a:fillRect/>
          </a:stretch>
        </p:blipFill>
        <p:spPr bwMode="auto">
          <a:xfrm>
            <a:off x="1428750" y="1474788"/>
            <a:ext cx="6286500" cy="3908425"/>
          </a:xfrm>
          <a:prstGeom prst="rect">
            <a:avLst/>
          </a:prstGeom>
          <a:noFill/>
          <a:ln w="9525">
            <a:noFill/>
            <a:miter lim="800000"/>
            <a:headEnd/>
            <a:tailEnd/>
          </a:ln>
        </p:spPr>
      </p:pic>
      <p:sp>
        <p:nvSpPr>
          <p:cNvPr id="59396" name="Text Box 14"/>
          <p:cNvSpPr txBox="1">
            <a:spLocks noChangeArrowheads="1"/>
          </p:cNvSpPr>
          <p:nvPr/>
        </p:nvSpPr>
        <p:spPr bwMode="auto">
          <a:xfrm>
            <a:off x="1479550" y="1481138"/>
            <a:ext cx="1317625" cy="325437"/>
          </a:xfrm>
          <a:prstGeom prst="rect">
            <a:avLst/>
          </a:prstGeom>
          <a:noFill/>
          <a:ln w="9525">
            <a:noFill/>
            <a:miter lim="800000"/>
            <a:headEnd/>
            <a:tailEnd/>
          </a:ln>
        </p:spPr>
        <p:txBody>
          <a:bodyPr wrap="none" lIns="0" tIns="0" rIns="0" bIns="0"/>
          <a:lstStyle/>
          <a:p>
            <a:r>
              <a:rPr lang="en-US" sz="2100" b="1">
                <a:solidFill>
                  <a:srgbClr val="B52D33"/>
                </a:solidFill>
              </a:rPr>
              <a:t>RESULTS</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body" idx="1"/>
          </p:nvPr>
        </p:nvSpPr>
        <p:spPr>
          <a:xfrm>
            <a:off x="533400" y="1365250"/>
            <a:ext cx="8534400" cy="4895850"/>
          </a:xfrm>
        </p:spPr>
        <p:txBody>
          <a:bodyPr/>
          <a:lstStyle/>
          <a:p>
            <a:pPr marL="350838" indent="-350838" eaLnBrk="1" hangingPunct="1"/>
            <a:r>
              <a:rPr lang="en-US" sz="2800" smtClean="0"/>
              <a:t>In restriction fragment analysis, DNA fragments produced by restriction enzyme digestion of a DNA molecule are sorted by gel electrophoresis</a:t>
            </a:r>
          </a:p>
          <a:p>
            <a:pPr marL="350838" indent="-350838" eaLnBrk="1" hangingPunct="1"/>
            <a:r>
              <a:rPr lang="en-US" sz="2800" smtClean="0"/>
              <a:t>Restriction fragment analysis can be used to compare two different DNA molecules, such as two alleles for a gene, if the nucleotide difference alters a restriction site</a:t>
            </a:r>
          </a:p>
        </p:txBody>
      </p:sp>
      <p:grpSp>
        <p:nvGrpSpPr>
          <p:cNvPr id="60419" name="Group 3"/>
          <p:cNvGrpSpPr>
            <a:grpSpLocks/>
          </p:cNvGrpSpPr>
          <p:nvPr/>
        </p:nvGrpSpPr>
        <p:grpSpPr bwMode="auto">
          <a:xfrm>
            <a:off x="0" y="6553200"/>
            <a:ext cx="9144000" cy="304800"/>
            <a:chOff x="0" y="4128"/>
            <a:chExt cx="5760" cy="192"/>
          </a:xfrm>
        </p:grpSpPr>
        <p:sp>
          <p:nvSpPr>
            <p:cNvPr id="60421" name="Rectangle 4"/>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60422"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60420" name="Rectangle 6"/>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body" idx="1"/>
          </p:nvPr>
        </p:nvSpPr>
        <p:spPr>
          <a:xfrm>
            <a:off x="533400" y="1365250"/>
            <a:ext cx="8534400" cy="3683000"/>
          </a:xfrm>
        </p:spPr>
        <p:txBody>
          <a:bodyPr/>
          <a:lstStyle/>
          <a:p>
            <a:pPr marL="350838" indent="-350838" eaLnBrk="1" hangingPunct="1"/>
            <a:r>
              <a:rPr lang="en-US" sz="2800" smtClean="0"/>
              <a:t>Variations in DNA sequence are called polymorphisms</a:t>
            </a:r>
          </a:p>
          <a:p>
            <a:pPr marL="350838" indent="-350838" eaLnBrk="1" hangingPunct="1"/>
            <a:r>
              <a:rPr lang="en-US" sz="2800" smtClean="0"/>
              <a:t>Sequence changes that alter restriction sites are called </a:t>
            </a:r>
            <a:r>
              <a:rPr lang="en-US" sz="2800" b="1" smtClean="0"/>
              <a:t>RFLPs</a:t>
            </a:r>
            <a:r>
              <a:rPr lang="en-US" sz="2800" smtClean="0"/>
              <a:t> (</a:t>
            </a:r>
            <a:r>
              <a:rPr lang="en-US" sz="2800" b="1" smtClean="0"/>
              <a:t>restriction fragment length polymorphisms</a:t>
            </a:r>
            <a:r>
              <a:rPr lang="en-US" sz="2800" smtClean="0"/>
              <a:t>)</a:t>
            </a:r>
          </a:p>
        </p:txBody>
      </p:sp>
      <p:grpSp>
        <p:nvGrpSpPr>
          <p:cNvPr id="61443" name="Group 3"/>
          <p:cNvGrpSpPr>
            <a:grpSpLocks/>
          </p:cNvGrpSpPr>
          <p:nvPr/>
        </p:nvGrpSpPr>
        <p:grpSpPr bwMode="auto">
          <a:xfrm>
            <a:off x="0" y="6553200"/>
            <a:ext cx="9144000" cy="304800"/>
            <a:chOff x="0" y="4128"/>
            <a:chExt cx="5760" cy="192"/>
          </a:xfrm>
        </p:grpSpPr>
        <p:sp>
          <p:nvSpPr>
            <p:cNvPr id="61445" name="Rectangle 4"/>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61446"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61444" name="Rectangle 6"/>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20.10</a:t>
            </a:r>
          </a:p>
        </p:txBody>
      </p:sp>
      <p:pic>
        <p:nvPicPr>
          <p:cNvPr id="62467" name="Picture 54" descr="20_10_RFLPAnalysis-U"/>
          <p:cNvPicPr>
            <a:picLocks noChangeAspect="1" noChangeArrowheads="1"/>
          </p:cNvPicPr>
          <p:nvPr/>
        </p:nvPicPr>
        <p:blipFill>
          <a:blip r:embed="rId3"/>
          <a:srcRect/>
          <a:stretch>
            <a:fillRect/>
          </a:stretch>
        </p:blipFill>
        <p:spPr bwMode="auto">
          <a:xfrm>
            <a:off x="296863" y="1411288"/>
            <a:ext cx="8548687" cy="4035425"/>
          </a:xfrm>
          <a:prstGeom prst="rect">
            <a:avLst/>
          </a:prstGeom>
          <a:noFill/>
          <a:ln w="9525">
            <a:noFill/>
            <a:miter lim="800000"/>
            <a:headEnd/>
            <a:tailEnd/>
          </a:ln>
        </p:spPr>
      </p:pic>
      <p:sp>
        <p:nvSpPr>
          <p:cNvPr id="62468" name="Text Box 6"/>
          <p:cNvSpPr txBox="1">
            <a:spLocks noChangeArrowheads="1"/>
          </p:cNvSpPr>
          <p:nvPr/>
        </p:nvSpPr>
        <p:spPr bwMode="auto">
          <a:xfrm>
            <a:off x="941388" y="1398588"/>
            <a:ext cx="2430462" cy="274637"/>
          </a:xfrm>
          <a:prstGeom prst="rect">
            <a:avLst/>
          </a:prstGeom>
          <a:noFill/>
          <a:ln w="9525">
            <a:noFill/>
            <a:miter lim="800000"/>
            <a:headEnd/>
            <a:tailEnd/>
          </a:ln>
        </p:spPr>
        <p:txBody>
          <a:bodyPr wrap="none" lIns="0" tIns="0" rIns="0" bIns="0"/>
          <a:lstStyle/>
          <a:p>
            <a:r>
              <a:rPr lang="en-US" sz="1800" b="1"/>
              <a:t>Normal </a:t>
            </a:r>
            <a:r>
              <a:rPr lang="en-US" sz="1800" b="1">
                <a:sym typeface="Symbol" pitchFamily="84" charset="2"/>
              </a:rPr>
              <a:t></a:t>
            </a:r>
            <a:r>
              <a:rPr lang="en-US" sz="1800" b="1"/>
              <a:t>-globin allele</a:t>
            </a:r>
          </a:p>
        </p:txBody>
      </p:sp>
      <p:sp>
        <p:nvSpPr>
          <p:cNvPr id="62469" name="Text Box 7"/>
          <p:cNvSpPr txBox="1">
            <a:spLocks noChangeArrowheads="1"/>
          </p:cNvSpPr>
          <p:nvPr/>
        </p:nvSpPr>
        <p:spPr bwMode="auto">
          <a:xfrm>
            <a:off x="381000" y="3046413"/>
            <a:ext cx="3660775" cy="261937"/>
          </a:xfrm>
          <a:prstGeom prst="rect">
            <a:avLst/>
          </a:prstGeom>
          <a:noFill/>
          <a:ln w="9525">
            <a:noFill/>
            <a:miter lim="800000"/>
            <a:headEnd/>
            <a:tailEnd/>
          </a:ln>
        </p:spPr>
        <p:txBody>
          <a:bodyPr wrap="none" lIns="0" tIns="0" rIns="0" bIns="0"/>
          <a:lstStyle/>
          <a:p>
            <a:r>
              <a:rPr lang="en-US" sz="1800" b="1"/>
              <a:t>Sickle-cell mutant </a:t>
            </a:r>
            <a:r>
              <a:rPr lang="en-US" sz="1800" b="1">
                <a:sym typeface="Symbol" pitchFamily="84" charset="2"/>
              </a:rPr>
              <a:t></a:t>
            </a:r>
            <a:r>
              <a:rPr lang="en-US" sz="1800" b="1"/>
              <a:t>-globin allele</a:t>
            </a:r>
          </a:p>
        </p:txBody>
      </p:sp>
      <p:sp>
        <p:nvSpPr>
          <p:cNvPr id="62470" name="Text Box 8"/>
          <p:cNvSpPr txBox="1">
            <a:spLocks noChangeArrowheads="1"/>
          </p:cNvSpPr>
          <p:nvPr/>
        </p:nvSpPr>
        <p:spPr bwMode="auto">
          <a:xfrm>
            <a:off x="5016500" y="2486025"/>
            <a:ext cx="1147763" cy="579438"/>
          </a:xfrm>
          <a:prstGeom prst="rect">
            <a:avLst/>
          </a:prstGeom>
          <a:noFill/>
          <a:ln w="9525">
            <a:noFill/>
            <a:miter lim="800000"/>
            <a:headEnd/>
            <a:tailEnd/>
          </a:ln>
        </p:spPr>
        <p:txBody>
          <a:bodyPr wrap="none" lIns="0" tIns="0" rIns="0" bIns="0"/>
          <a:lstStyle/>
          <a:p>
            <a:r>
              <a:rPr lang="en-US" sz="1800" b="1"/>
              <a:t>Large</a:t>
            </a:r>
            <a:br>
              <a:rPr lang="en-US" sz="1800" b="1"/>
            </a:br>
            <a:r>
              <a:rPr lang="en-US" sz="1800" b="1"/>
              <a:t>fragment</a:t>
            </a:r>
          </a:p>
        </p:txBody>
      </p:sp>
      <p:sp>
        <p:nvSpPr>
          <p:cNvPr id="62471" name="Text Box 9"/>
          <p:cNvSpPr txBox="1">
            <a:spLocks noChangeArrowheads="1"/>
          </p:cNvSpPr>
          <p:nvPr/>
        </p:nvSpPr>
        <p:spPr bwMode="auto">
          <a:xfrm>
            <a:off x="6200775" y="1408113"/>
            <a:ext cx="815975" cy="527050"/>
          </a:xfrm>
          <a:prstGeom prst="rect">
            <a:avLst/>
          </a:prstGeom>
          <a:noFill/>
          <a:ln w="9525">
            <a:noFill/>
            <a:miter lim="800000"/>
            <a:headEnd/>
            <a:tailEnd/>
          </a:ln>
        </p:spPr>
        <p:txBody>
          <a:bodyPr wrap="none" lIns="0" tIns="0" rIns="0" bIns="0"/>
          <a:lstStyle/>
          <a:p>
            <a:r>
              <a:rPr lang="en-US" sz="1800" b="1"/>
              <a:t>Normal</a:t>
            </a:r>
            <a:br>
              <a:rPr lang="en-US" sz="1800" b="1"/>
            </a:br>
            <a:r>
              <a:rPr lang="en-US" sz="1800" b="1"/>
              <a:t>allele</a:t>
            </a:r>
          </a:p>
        </p:txBody>
      </p:sp>
      <p:sp>
        <p:nvSpPr>
          <p:cNvPr id="62472" name="Text Box 10"/>
          <p:cNvSpPr txBox="1">
            <a:spLocks noChangeArrowheads="1"/>
          </p:cNvSpPr>
          <p:nvPr/>
        </p:nvSpPr>
        <p:spPr bwMode="auto">
          <a:xfrm>
            <a:off x="7172325" y="1401763"/>
            <a:ext cx="1160463" cy="539750"/>
          </a:xfrm>
          <a:prstGeom prst="rect">
            <a:avLst/>
          </a:prstGeom>
          <a:noFill/>
          <a:ln w="9525">
            <a:noFill/>
            <a:miter lim="800000"/>
            <a:headEnd/>
            <a:tailEnd/>
          </a:ln>
        </p:spPr>
        <p:txBody>
          <a:bodyPr wrap="none" lIns="0" tIns="0" rIns="0" bIns="0"/>
          <a:lstStyle/>
          <a:p>
            <a:r>
              <a:rPr lang="en-US" sz="1800" b="1"/>
              <a:t>Sickle-cell</a:t>
            </a:r>
            <a:br>
              <a:rPr lang="en-US" sz="1800" b="1"/>
            </a:br>
            <a:r>
              <a:rPr lang="en-US" sz="1800" b="1"/>
              <a:t>allele</a:t>
            </a:r>
          </a:p>
        </p:txBody>
      </p:sp>
      <p:sp>
        <p:nvSpPr>
          <p:cNvPr id="62473" name="Text Box 11"/>
          <p:cNvSpPr txBox="1">
            <a:spLocks noChangeArrowheads="1"/>
          </p:cNvSpPr>
          <p:nvPr/>
        </p:nvSpPr>
        <p:spPr bwMode="auto">
          <a:xfrm>
            <a:off x="5056188" y="3678238"/>
            <a:ext cx="750887" cy="314325"/>
          </a:xfrm>
          <a:prstGeom prst="rect">
            <a:avLst/>
          </a:prstGeom>
          <a:noFill/>
          <a:ln w="9525">
            <a:noFill/>
            <a:miter lim="800000"/>
            <a:headEnd/>
            <a:tailEnd/>
          </a:ln>
        </p:spPr>
        <p:txBody>
          <a:bodyPr wrap="none" lIns="0" tIns="0" rIns="0" bIns="0"/>
          <a:lstStyle/>
          <a:p>
            <a:r>
              <a:rPr lang="en-US" sz="1800" b="1"/>
              <a:t>201 bp</a:t>
            </a:r>
          </a:p>
        </p:txBody>
      </p:sp>
      <p:sp>
        <p:nvSpPr>
          <p:cNvPr id="62474" name="Text Box 12"/>
          <p:cNvSpPr txBox="1">
            <a:spLocks noChangeArrowheads="1"/>
          </p:cNvSpPr>
          <p:nvPr/>
        </p:nvSpPr>
        <p:spPr bwMode="auto">
          <a:xfrm>
            <a:off x="5049838" y="3937000"/>
            <a:ext cx="750887" cy="314325"/>
          </a:xfrm>
          <a:prstGeom prst="rect">
            <a:avLst/>
          </a:prstGeom>
          <a:noFill/>
          <a:ln w="9525">
            <a:noFill/>
            <a:miter lim="800000"/>
            <a:headEnd/>
            <a:tailEnd/>
          </a:ln>
        </p:spPr>
        <p:txBody>
          <a:bodyPr wrap="none" lIns="0" tIns="0" rIns="0" bIns="0"/>
          <a:lstStyle/>
          <a:p>
            <a:r>
              <a:rPr lang="en-US" sz="1800" b="1"/>
              <a:t>175 bp</a:t>
            </a:r>
          </a:p>
        </p:txBody>
      </p:sp>
      <p:sp>
        <p:nvSpPr>
          <p:cNvPr id="62475" name="Text Box 13"/>
          <p:cNvSpPr txBox="1">
            <a:spLocks noChangeArrowheads="1"/>
          </p:cNvSpPr>
          <p:nvPr/>
        </p:nvSpPr>
        <p:spPr bwMode="auto">
          <a:xfrm>
            <a:off x="8093075" y="3446463"/>
            <a:ext cx="750888" cy="314325"/>
          </a:xfrm>
          <a:prstGeom prst="rect">
            <a:avLst/>
          </a:prstGeom>
          <a:noFill/>
          <a:ln w="9525">
            <a:noFill/>
            <a:miter lim="800000"/>
            <a:headEnd/>
            <a:tailEnd/>
          </a:ln>
        </p:spPr>
        <p:txBody>
          <a:bodyPr wrap="none" lIns="0" tIns="0" rIns="0" bIns="0"/>
          <a:lstStyle/>
          <a:p>
            <a:r>
              <a:rPr lang="en-US" sz="1800" b="1"/>
              <a:t>376 bp</a:t>
            </a:r>
          </a:p>
        </p:txBody>
      </p:sp>
      <p:grpSp>
        <p:nvGrpSpPr>
          <p:cNvPr id="62476" name="Group 55"/>
          <p:cNvGrpSpPr>
            <a:grpSpLocks/>
          </p:cNvGrpSpPr>
          <p:nvPr/>
        </p:nvGrpSpPr>
        <p:grpSpPr bwMode="auto">
          <a:xfrm>
            <a:off x="314325" y="4519613"/>
            <a:ext cx="4527550" cy="639762"/>
            <a:chOff x="198" y="2847"/>
            <a:chExt cx="2852" cy="403"/>
          </a:xfrm>
        </p:grpSpPr>
        <p:sp>
          <p:nvSpPr>
            <p:cNvPr id="62513" name="Text Box 14"/>
            <p:cNvSpPr txBox="1">
              <a:spLocks noChangeArrowheads="1"/>
            </p:cNvSpPr>
            <p:nvPr/>
          </p:nvSpPr>
          <p:spPr bwMode="auto">
            <a:xfrm>
              <a:off x="198" y="2847"/>
              <a:ext cx="223" cy="182"/>
            </a:xfrm>
            <a:prstGeom prst="rect">
              <a:avLst/>
            </a:prstGeom>
            <a:noFill/>
            <a:ln w="9525">
              <a:noFill/>
              <a:miter lim="800000"/>
              <a:headEnd/>
              <a:tailEnd/>
            </a:ln>
          </p:spPr>
          <p:txBody>
            <a:bodyPr wrap="none" lIns="0" tIns="0" rIns="0" bIns="0"/>
            <a:lstStyle/>
            <a:p>
              <a:r>
                <a:rPr lang="en-US" sz="1800" b="1"/>
                <a:t>(a)</a:t>
              </a:r>
            </a:p>
          </p:txBody>
        </p:sp>
        <p:sp>
          <p:nvSpPr>
            <p:cNvPr id="62514" name="Text Box 16"/>
            <p:cNvSpPr txBox="1">
              <a:spLocks noChangeArrowheads="1"/>
            </p:cNvSpPr>
            <p:nvPr/>
          </p:nvSpPr>
          <p:spPr bwMode="auto">
            <a:xfrm>
              <a:off x="419" y="2859"/>
              <a:ext cx="2631" cy="391"/>
            </a:xfrm>
            <a:prstGeom prst="rect">
              <a:avLst/>
            </a:prstGeom>
            <a:noFill/>
            <a:ln w="9525">
              <a:noFill/>
              <a:miter lim="800000"/>
              <a:headEnd/>
              <a:tailEnd/>
            </a:ln>
          </p:spPr>
          <p:txBody>
            <a:bodyPr wrap="none" lIns="0" tIns="0" rIns="0" bIns="0"/>
            <a:lstStyle/>
            <a:p>
              <a:r>
                <a:rPr lang="en-US" sz="1800" b="1" i="1"/>
                <a:t>Dde</a:t>
              </a:r>
              <a:r>
                <a:rPr lang="en-US" sz="1800" b="1">
                  <a:latin typeface="Times" pitchFamily="84" charset="0"/>
                </a:rPr>
                <a:t>I</a:t>
              </a:r>
              <a:r>
                <a:rPr lang="en-US" sz="1800" b="1"/>
                <a:t> restriction sites in normal and</a:t>
              </a:r>
              <a:br>
                <a:rPr lang="en-US" sz="1800" b="1"/>
              </a:br>
              <a:r>
                <a:rPr lang="en-US" sz="1800" b="1"/>
                <a:t>sickle-cell alleles of the </a:t>
              </a:r>
              <a:r>
                <a:rPr lang="en-US" sz="1800" b="1">
                  <a:sym typeface="Symbol" pitchFamily="84" charset="2"/>
                </a:rPr>
                <a:t></a:t>
              </a:r>
              <a:r>
                <a:rPr lang="en-US" sz="1800" b="1"/>
                <a:t>-globin gene</a:t>
              </a:r>
            </a:p>
          </p:txBody>
        </p:sp>
      </p:grpSp>
      <p:grpSp>
        <p:nvGrpSpPr>
          <p:cNvPr id="62477" name="Group 56"/>
          <p:cNvGrpSpPr>
            <a:grpSpLocks/>
          </p:cNvGrpSpPr>
          <p:nvPr/>
        </p:nvGrpSpPr>
        <p:grpSpPr bwMode="auto">
          <a:xfrm>
            <a:off x="5030788" y="4519613"/>
            <a:ext cx="3495675" cy="846137"/>
            <a:chOff x="3169" y="2847"/>
            <a:chExt cx="2202" cy="533"/>
          </a:xfrm>
        </p:grpSpPr>
        <p:sp>
          <p:nvSpPr>
            <p:cNvPr id="62511" name="Text Box 15"/>
            <p:cNvSpPr txBox="1">
              <a:spLocks noChangeArrowheads="1"/>
            </p:cNvSpPr>
            <p:nvPr/>
          </p:nvSpPr>
          <p:spPr bwMode="auto">
            <a:xfrm>
              <a:off x="3169" y="2852"/>
              <a:ext cx="223" cy="182"/>
            </a:xfrm>
            <a:prstGeom prst="rect">
              <a:avLst/>
            </a:prstGeom>
            <a:noFill/>
            <a:ln w="9525">
              <a:noFill/>
              <a:miter lim="800000"/>
              <a:headEnd/>
              <a:tailEnd/>
            </a:ln>
          </p:spPr>
          <p:txBody>
            <a:bodyPr wrap="none" lIns="0" tIns="0" rIns="0" bIns="0"/>
            <a:lstStyle/>
            <a:p>
              <a:r>
                <a:rPr lang="en-US" sz="1800" b="1"/>
                <a:t>(b)</a:t>
              </a:r>
            </a:p>
          </p:txBody>
        </p:sp>
        <p:sp>
          <p:nvSpPr>
            <p:cNvPr id="62512" name="Text Box 17"/>
            <p:cNvSpPr txBox="1">
              <a:spLocks noChangeArrowheads="1"/>
            </p:cNvSpPr>
            <p:nvPr/>
          </p:nvSpPr>
          <p:spPr bwMode="auto">
            <a:xfrm>
              <a:off x="3374" y="2847"/>
              <a:ext cx="1997" cy="533"/>
            </a:xfrm>
            <a:prstGeom prst="rect">
              <a:avLst/>
            </a:prstGeom>
            <a:noFill/>
            <a:ln w="9525">
              <a:noFill/>
              <a:miter lim="800000"/>
              <a:headEnd/>
              <a:tailEnd/>
            </a:ln>
          </p:spPr>
          <p:txBody>
            <a:bodyPr wrap="none" lIns="0" tIns="0" rIns="0" bIns="0"/>
            <a:lstStyle/>
            <a:p>
              <a:r>
                <a:rPr lang="en-US" sz="1800" b="1"/>
                <a:t>Electrophoresis of restriction</a:t>
              </a:r>
              <a:br>
                <a:rPr lang="en-US" sz="1800" b="1"/>
              </a:br>
              <a:r>
                <a:rPr lang="en-US" sz="1800" b="1"/>
                <a:t>fragments from normal and</a:t>
              </a:r>
              <a:br>
                <a:rPr lang="en-US" sz="1800" b="1"/>
              </a:br>
              <a:r>
                <a:rPr lang="en-US" sz="1800" b="1"/>
                <a:t>sickle-cell alleles</a:t>
              </a:r>
            </a:p>
          </p:txBody>
        </p:sp>
      </p:grpSp>
      <p:sp>
        <p:nvSpPr>
          <p:cNvPr id="62478" name="Line 19"/>
          <p:cNvSpPr>
            <a:spLocks noChangeShapeType="1"/>
          </p:cNvSpPr>
          <p:nvPr/>
        </p:nvSpPr>
        <p:spPr bwMode="auto">
          <a:xfrm>
            <a:off x="6561138" y="1944688"/>
            <a:ext cx="0" cy="304800"/>
          </a:xfrm>
          <a:prstGeom prst="line">
            <a:avLst/>
          </a:prstGeom>
          <a:noFill/>
          <a:ln w="12700">
            <a:solidFill>
              <a:schemeClr val="tx1"/>
            </a:solidFill>
            <a:round/>
            <a:headEnd/>
            <a:tailEnd type="triangle" w="med" len="med"/>
          </a:ln>
        </p:spPr>
        <p:txBody>
          <a:bodyPr wrap="none" anchor="ctr"/>
          <a:lstStyle/>
          <a:p>
            <a:endParaRPr lang="en-US"/>
          </a:p>
        </p:txBody>
      </p:sp>
      <p:sp>
        <p:nvSpPr>
          <p:cNvPr id="62479" name="Line 20"/>
          <p:cNvSpPr>
            <a:spLocks noChangeShapeType="1"/>
          </p:cNvSpPr>
          <p:nvPr/>
        </p:nvSpPr>
        <p:spPr bwMode="auto">
          <a:xfrm>
            <a:off x="7415213" y="1925638"/>
            <a:ext cx="0" cy="304800"/>
          </a:xfrm>
          <a:prstGeom prst="line">
            <a:avLst/>
          </a:prstGeom>
          <a:noFill/>
          <a:ln w="12700">
            <a:solidFill>
              <a:schemeClr val="tx1"/>
            </a:solidFill>
            <a:round/>
            <a:headEnd/>
            <a:tailEnd type="triangle" w="med" len="med"/>
          </a:ln>
        </p:spPr>
        <p:txBody>
          <a:bodyPr wrap="none" anchor="ctr"/>
          <a:lstStyle/>
          <a:p>
            <a:endParaRPr lang="en-US"/>
          </a:p>
        </p:txBody>
      </p:sp>
      <p:sp>
        <p:nvSpPr>
          <p:cNvPr id="62480" name="Text Box 21"/>
          <p:cNvSpPr txBox="1">
            <a:spLocks noChangeArrowheads="1"/>
          </p:cNvSpPr>
          <p:nvPr/>
        </p:nvSpPr>
        <p:spPr bwMode="auto">
          <a:xfrm>
            <a:off x="1743075" y="2189163"/>
            <a:ext cx="542925" cy="249237"/>
          </a:xfrm>
          <a:prstGeom prst="rect">
            <a:avLst/>
          </a:prstGeom>
          <a:noFill/>
          <a:ln w="9525">
            <a:noFill/>
            <a:miter lim="800000"/>
            <a:headEnd/>
            <a:tailEnd/>
          </a:ln>
        </p:spPr>
        <p:txBody>
          <a:bodyPr wrap="none" lIns="0" tIns="0" rIns="0" bIns="0"/>
          <a:lstStyle/>
          <a:p>
            <a:r>
              <a:rPr lang="en-US" sz="1200" b="1"/>
              <a:t>201 bp</a:t>
            </a:r>
          </a:p>
        </p:txBody>
      </p:sp>
      <p:sp>
        <p:nvSpPr>
          <p:cNvPr id="62481" name="Text Box 22"/>
          <p:cNvSpPr txBox="1">
            <a:spLocks noChangeArrowheads="1"/>
          </p:cNvSpPr>
          <p:nvPr/>
        </p:nvSpPr>
        <p:spPr bwMode="auto">
          <a:xfrm>
            <a:off x="796925" y="2182813"/>
            <a:ext cx="542925" cy="249237"/>
          </a:xfrm>
          <a:prstGeom prst="rect">
            <a:avLst/>
          </a:prstGeom>
          <a:noFill/>
          <a:ln w="9525">
            <a:noFill/>
            <a:miter lim="800000"/>
            <a:headEnd/>
            <a:tailEnd/>
          </a:ln>
        </p:spPr>
        <p:txBody>
          <a:bodyPr wrap="none" lIns="0" tIns="0" rIns="0" bIns="0"/>
          <a:lstStyle/>
          <a:p>
            <a:r>
              <a:rPr lang="en-US" sz="1200" b="1"/>
              <a:t>175 bp</a:t>
            </a:r>
          </a:p>
        </p:txBody>
      </p:sp>
      <p:sp>
        <p:nvSpPr>
          <p:cNvPr id="62482" name="Text Box 23"/>
          <p:cNvSpPr txBox="1">
            <a:spLocks noChangeArrowheads="1"/>
          </p:cNvSpPr>
          <p:nvPr/>
        </p:nvSpPr>
        <p:spPr bwMode="auto">
          <a:xfrm>
            <a:off x="1312863" y="3835400"/>
            <a:ext cx="542925" cy="249238"/>
          </a:xfrm>
          <a:prstGeom prst="rect">
            <a:avLst/>
          </a:prstGeom>
          <a:noFill/>
          <a:ln w="9525">
            <a:noFill/>
            <a:miter lim="800000"/>
            <a:headEnd/>
            <a:tailEnd/>
          </a:ln>
        </p:spPr>
        <p:txBody>
          <a:bodyPr wrap="none" lIns="0" tIns="0" rIns="0" bIns="0"/>
          <a:lstStyle/>
          <a:p>
            <a:r>
              <a:rPr lang="en-US" sz="1200" b="1"/>
              <a:t>376 bp</a:t>
            </a:r>
          </a:p>
        </p:txBody>
      </p:sp>
      <p:sp>
        <p:nvSpPr>
          <p:cNvPr id="62483" name="Text Box 24"/>
          <p:cNvSpPr txBox="1">
            <a:spLocks noChangeArrowheads="1"/>
          </p:cNvSpPr>
          <p:nvPr/>
        </p:nvSpPr>
        <p:spPr bwMode="auto">
          <a:xfrm>
            <a:off x="2913063" y="2182813"/>
            <a:ext cx="1150937" cy="195262"/>
          </a:xfrm>
          <a:prstGeom prst="rect">
            <a:avLst/>
          </a:prstGeom>
          <a:noFill/>
          <a:ln w="9525">
            <a:noFill/>
            <a:miter lim="800000"/>
            <a:headEnd/>
            <a:tailEnd/>
          </a:ln>
        </p:spPr>
        <p:txBody>
          <a:bodyPr wrap="none" lIns="0" tIns="0" rIns="0" bIns="0"/>
          <a:lstStyle/>
          <a:p>
            <a:r>
              <a:rPr lang="en-US" sz="1200" b="1"/>
              <a:t>Large fragment</a:t>
            </a:r>
          </a:p>
        </p:txBody>
      </p:sp>
      <p:sp>
        <p:nvSpPr>
          <p:cNvPr id="62484" name="Text Box 25"/>
          <p:cNvSpPr txBox="1">
            <a:spLocks noChangeArrowheads="1"/>
          </p:cNvSpPr>
          <p:nvPr/>
        </p:nvSpPr>
        <p:spPr bwMode="auto">
          <a:xfrm>
            <a:off x="2905125" y="3843338"/>
            <a:ext cx="1150938" cy="195262"/>
          </a:xfrm>
          <a:prstGeom prst="rect">
            <a:avLst/>
          </a:prstGeom>
          <a:noFill/>
          <a:ln w="9525">
            <a:noFill/>
            <a:miter lim="800000"/>
            <a:headEnd/>
            <a:tailEnd/>
          </a:ln>
        </p:spPr>
        <p:txBody>
          <a:bodyPr wrap="none" lIns="0" tIns="0" rIns="0" bIns="0"/>
          <a:lstStyle/>
          <a:p>
            <a:r>
              <a:rPr lang="en-US" sz="1200" b="1"/>
              <a:t>Large fragment</a:t>
            </a:r>
          </a:p>
        </p:txBody>
      </p:sp>
      <p:sp>
        <p:nvSpPr>
          <p:cNvPr id="62485" name="Text Box 26"/>
          <p:cNvSpPr txBox="1">
            <a:spLocks noChangeArrowheads="1"/>
          </p:cNvSpPr>
          <p:nvPr/>
        </p:nvSpPr>
        <p:spPr bwMode="auto">
          <a:xfrm>
            <a:off x="314325" y="2508250"/>
            <a:ext cx="565150" cy="290513"/>
          </a:xfrm>
          <a:prstGeom prst="rect">
            <a:avLst/>
          </a:prstGeom>
          <a:noFill/>
          <a:ln w="9525">
            <a:noFill/>
            <a:miter lim="800000"/>
            <a:headEnd/>
            <a:tailEnd/>
          </a:ln>
        </p:spPr>
        <p:txBody>
          <a:bodyPr wrap="none" lIns="0" tIns="0" rIns="0" bIns="0"/>
          <a:lstStyle/>
          <a:p>
            <a:r>
              <a:rPr lang="en-US" sz="1800" b="1" i="1">
                <a:solidFill>
                  <a:srgbClr val="EF1A23"/>
                </a:solidFill>
              </a:rPr>
              <a:t>Dde</a:t>
            </a:r>
            <a:r>
              <a:rPr lang="en-US" sz="1800" b="1">
                <a:solidFill>
                  <a:srgbClr val="EF1A23"/>
                </a:solidFill>
                <a:latin typeface="Times" pitchFamily="84" charset="0"/>
              </a:rPr>
              <a:t>I</a:t>
            </a:r>
            <a:endParaRPr lang="en-US" sz="1800" b="1">
              <a:solidFill>
                <a:srgbClr val="EF1A23"/>
              </a:solidFill>
            </a:endParaRPr>
          </a:p>
        </p:txBody>
      </p:sp>
      <p:sp>
        <p:nvSpPr>
          <p:cNvPr id="62486" name="Text Box 27"/>
          <p:cNvSpPr txBox="1">
            <a:spLocks noChangeArrowheads="1"/>
          </p:cNvSpPr>
          <p:nvPr/>
        </p:nvSpPr>
        <p:spPr bwMode="auto">
          <a:xfrm>
            <a:off x="1206500" y="2516188"/>
            <a:ext cx="565150" cy="290512"/>
          </a:xfrm>
          <a:prstGeom prst="rect">
            <a:avLst/>
          </a:prstGeom>
          <a:noFill/>
          <a:ln w="9525">
            <a:noFill/>
            <a:miter lim="800000"/>
            <a:headEnd/>
            <a:tailEnd/>
          </a:ln>
        </p:spPr>
        <p:txBody>
          <a:bodyPr wrap="none" lIns="0" tIns="0" rIns="0" bIns="0"/>
          <a:lstStyle/>
          <a:p>
            <a:r>
              <a:rPr lang="en-US" sz="1800" b="1" i="1">
                <a:solidFill>
                  <a:srgbClr val="EF1A23"/>
                </a:solidFill>
              </a:rPr>
              <a:t>Dde</a:t>
            </a:r>
            <a:r>
              <a:rPr lang="en-US" sz="1800" b="1">
                <a:solidFill>
                  <a:srgbClr val="EF1A23"/>
                </a:solidFill>
                <a:latin typeface="Times" pitchFamily="84" charset="0"/>
              </a:rPr>
              <a:t>I</a:t>
            </a:r>
            <a:endParaRPr lang="en-US" sz="1800" b="1">
              <a:solidFill>
                <a:srgbClr val="EF1A23"/>
              </a:solidFill>
            </a:endParaRPr>
          </a:p>
        </p:txBody>
      </p:sp>
      <p:sp>
        <p:nvSpPr>
          <p:cNvPr id="62487" name="Text Box 28"/>
          <p:cNvSpPr txBox="1">
            <a:spLocks noChangeArrowheads="1"/>
          </p:cNvSpPr>
          <p:nvPr/>
        </p:nvSpPr>
        <p:spPr bwMode="auto">
          <a:xfrm>
            <a:off x="2252663" y="2514600"/>
            <a:ext cx="565150" cy="290513"/>
          </a:xfrm>
          <a:prstGeom prst="rect">
            <a:avLst/>
          </a:prstGeom>
          <a:noFill/>
          <a:ln w="9525">
            <a:noFill/>
            <a:miter lim="800000"/>
            <a:headEnd/>
            <a:tailEnd/>
          </a:ln>
        </p:spPr>
        <p:txBody>
          <a:bodyPr wrap="none" lIns="0" tIns="0" rIns="0" bIns="0"/>
          <a:lstStyle/>
          <a:p>
            <a:r>
              <a:rPr lang="en-US" sz="1800" b="1" i="1">
                <a:solidFill>
                  <a:srgbClr val="EF1A23"/>
                </a:solidFill>
              </a:rPr>
              <a:t>Dde</a:t>
            </a:r>
            <a:r>
              <a:rPr lang="en-US" sz="1800" b="1">
                <a:solidFill>
                  <a:srgbClr val="EF1A23"/>
                </a:solidFill>
                <a:latin typeface="Times" pitchFamily="84" charset="0"/>
              </a:rPr>
              <a:t>I</a:t>
            </a:r>
            <a:endParaRPr lang="en-US" sz="1800" b="1">
              <a:solidFill>
                <a:srgbClr val="EF1A23"/>
              </a:solidFill>
            </a:endParaRPr>
          </a:p>
        </p:txBody>
      </p:sp>
      <p:sp>
        <p:nvSpPr>
          <p:cNvPr id="62488" name="Text Box 29"/>
          <p:cNvSpPr txBox="1">
            <a:spLocks noChangeArrowheads="1"/>
          </p:cNvSpPr>
          <p:nvPr/>
        </p:nvSpPr>
        <p:spPr bwMode="auto">
          <a:xfrm>
            <a:off x="4103688" y="2503488"/>
            <a:ext cx="565150" cy="290512"/>
          </a:xfrm>
          <a:prstGeom prst="rect">
            <a:avLst/>
          </a:prstGeom>
          <a:noFill/>
          <a:ln w="9525">
            <a:noFill/>
            <a:miter lim="800000"/>
            <a:headEnd/>
            <a:tailEnd/>
          </a:ln>
        </p:spPr>
        <p:txBody>
          <a:bodyPr wrap="none" lIns="0" tIns="0" rIns="0" bIns="0"/>
          <a:lstStyle/>
          <a:p>
            <a:r>
              <a:rPr lang="en-US" sz="1800" b="1" i="1">
                <a:solidFill>
                  <a:srgbClr val="EF1A23"/>
                </a:solidFill>
              </a:rPr>
              <a:t>Dde</a:t>
            </a:r>
            <a:r>
              <a:rPr lang="en-US" sz="1800" b="1">
                <a:solidFill>
                  <a:srgbClr val="EF1A23"/>
                </a:solidFill>
                <a:latin typeface="Times" pitchFamily="84" charset="0"/>
              </a:rPr>
              <a:t>I</a:t>
            </a:r>
            <a:endParaRPr lang="en-US" sz="1800" b="1">
              <a:solidFill>
                <a:srgbClr val="EF1A23"/>
              </a:solidFill>
            </a:endParaRPr>
          </a:p>
        </p:txBody>
      </p:sp>
      <p:sp>
        <p:nvSpPr>
          <p:cNvPr id="62489" name="Text Box 30"/>
          <p:cNvSpPr txBox="1">
            <a:spLocks noChangeArrowheads="1"/>
          </p:cNvSpPr>
          <p:nvPr/>
        </p:nvSpPr>
        <p:spPr bwMode="auto">
          <a:xfrm>
            <a:off x="334963" y="4156075"/>
            <a:ext cx="565150" cy="290513"/>
          </a:xfrm>
          <a:prstGeom prst="rect">
            <a:avLst/>
          </a:prstGeom>
          <a:noFill/>
          <a:ln w="9525">
            <a:noFill/>
            <a:miter lim="800000"/>
            <a:headEnd/>
            <a:tailEnd/>
          </a:ln>
        </p:spPr>
        <p:txBody>
          <a:bodyPr wrap="none" lIns="0" tIns="0" rIns="0" bIns="0"/>
          <a:lstStyle/>
          <a:p>
            <a:r>
              <a:rPr lang="en-US" sz="1800" b="1" i="1">
                <a:solidFill>
                  <a:srgbClr val="EF1A23"/>
                </a:solidFill>
              </a:rPr>
              <a:t>Dde</a:t>
            </a:r>
            <a:r>
              <a:rPr lang="en-US" sz="1800" b="1">
                <a:solidFill>
                  <a:srgbClr val="EF1A23"/>
                </a:solidFill>
                <a:latin typeface="Times" pitchFamily="84" charset="0"/>
              </a:rPr>
              <a:t>I</a:t>
            </a:r>
            <a:endParaRPr lang="en-US" sz="1800" b="1">
              <a:solidFill>
                <a:srgbClr val="EF1A23"/>
              </a:solidFill>
            </a:endParaRPr>
          </a:p>
        </p:txBody>
      </p:sp>
      <p:sp>
        <p:nvSpPr>
          <p:cNvPr id="62490" name="Text Box 31"/>
          <p:cNvSpPr txBox="1">
            <a:spLocks noChangeArrowheads="1"/>
          </p:cNvSpPr>
          <p:nvPr/>
        </p:nvSpPr>
        <p:spPr bwMode="auto">
          <a:xfrm>
            <a:off x="2225675" y="4156075"/>
            <a:ext cx="565150" cy="290513"/>
          </a:xfrm>
          <a:prstGeom prst="rect">
            <a:avLst/>
          </a:prstGeom>
          <a:noFill/>
          <a:ln w="9525">
            <a:noFill/>
            <a:miter lim="800000"/>
            <a:headEnd/>
            <a:tailEnd/>
          </a:ln>
        </p:spPr>
        <p:txBody>
          <a:bodyPr wrap="none" lIns="0" tIns="0" rIns="0" bIns="0"/>
          <a:lstStyle/>
          <a:p>
            <a:r>
              <a:rPr lang="en-US" sz="1800" b="1" i="1">
                <a:solidFill>
                  <a:srgbClr val="EF1A23"/>
                </a:solidFill>
              </a:rPr>
              <a:t>Dde</a:t>
            </a:r>
            <a:r>
              <a:rPr lang="en-US" sz="1800" b="1">
                <a:solidFill>
                  <a:srgbClr val="EF1A23"/>
                </a:solidFill>
                <a:latin typeface="Times" pitchFamily="84" charset="0"/>
              </a:rPr>
              <a:t>I</a:t>
            </a:r>
            <a:endParaRPr lang="en-US" sz="1800" b="1">
              <a:solidFill>
                <a:srgbClr val="EF1A23"/>
              </a:solidFill>
            </a:endParaRPr>
          </a:p>
        </p:txBody>
      </p:sp>
      <p:sp>
        <p:nvSpPr>
          <p:cNvPr id="62491" name="Text Box 32"/>
          <p:cNvSpPr txBox="1">
            <a:spLocks noChangeArrowheads="1"/>
          </p:cNvSpPr>
          <p:nvPr/>
        </p:nvSpPr>
        <p:spPr bwMode="auto">
          <a:xfrm>
            <a:off x="4130675" y="4156075"/>
            <a:ext cx="565150" cy="290513"/>
          </a:xfrm>
          <a:prstGeom prst="rect">
            <a:avLst/>
          </a:prstGeom>
          <a:noFill/>
          <a:ln w="9525">
            <a:noFill/>
            <a:miter lim="800000"/>
            <a:headEnd/>
            <a:tailEnd/>
          </a:ln>
        </p:spPr>
        <p:txBody>
          <a:bodyPr wrap="none" lIns="0" tIns="0" rIns="0" bIns="0"/>
          <a:lstStyle/>
          <a:p>
            <a:r>
              <a:rPr lang="en-US" sz="1800" b="1" i="1">
                <a:solidFill>
                  <a:srgbClr val="EF1A23"/>
                </a:solidFill>
              </a:rPr>
              <a:t>Dde</a:t>
            </a:r>
            <a:r>
              <a:rPr lang="en-US" sz="1800" b="1">
                <a:solidFill>
                  <a:srgbClr val="EF1A23"/>
                </a:solidFill>
                <a:latin typeface="Times" pitchFamily="84" charset="0"/>
              </a:rPr>
              <a:t>I</a:t>
            </a:r>
            <a:endParaRPr lang="en-US" sz="1800" b="1">
              <a:solidFill>
                <a:srgbClr val="EF1A23"/>
              </a:solidFill>
            </a:endParaRPr>
          </a:p>
        </p:txBody>
      </p:sp>
      <p:sp>
        <p:nvSpPr>
          <p:cNvPr id="62492" name="Line 33"/>
          <p:cNvSpPr>
            <a:spLocks noChangeShapeType="1"/>
          </p:cNvSpPr>
          <p:nvPr/>
        </p:nvSpPr>
        <p:spPr bwMode="auto">
          <a:xfrm flipV="1">
            <a:off x="622300" y="2117725"/>
            <a:ext cx="0" cy="317500"/>
          </a:xfrm>
          <a:prstGeom prst="line">
            <a:avLst/>
          </a:prstGeom>
          <a:noFill/>
          <a:ln w="12700">
            <a:solidFill>
              <a:srgbClr val="FF0000"/>
            </a:solidFill>
            <a:round/>
            <a:headEnd/>
            <a:tailEnd type="triangle" w="med" len="sm"/>
          </a:ln>
        </p:spPr>
        <p:txBody>
          <a:bodyPr wrap="none" anchor="ctr"/>
          <a:lstStyle/>
          <a:p>
            <a:endParaRPr lang="en-US"/>
          </a:p>
        </p:txBody>
      </p:sp>
      <p:sp>
        <p:nvSpPr>
          <p:cNvPr id="62493" name="Line 35"/>
          <p:cNvSpPr>
            <a:spLocks noChangeShapeType="1"/>
          </p:cNvSpPr>
          <p:nvPr/>
        </p:nvSpPr>
        <p:spPr bwMode="auto">
          <a:xfrm flipV="1">
            <a:off x="1449388" y="2111375"/>
            <a:ext cx="0" cy="317500"/>
          </a:xfrm>
          <a:prstGeom prst="line">
            <a:avLst/>
          </a:prstGeom>
          <a:noFill/>
          <a:ln w="12700">
            <a:solidFill>
              <a:srgbClr val="FF0000"/>
            </a:solidFill>
            <a:round/>
            <a:headEnd/>
            <a:tailEnd type="triangle" w="med" len="sm"/>
          </a:ln>
        </p:spPr>
        <p:txBody>
          <a:bodyPr wrap="none" anchor="ctr"/>
          <a:lstStyle/>
          <a:p>
            <a:endParaRPr lang="en-US"/>
          </a:p>
        </p:txBody>
      </p:sp>
      <p:sp>
        <p:nvSpPr>
          <p:cNvPr id="62494" name="Line 36"/>
          <p:cNvSpPr>
            <a:spLocks noChangeShapeType="1"/>
          </p:cNvSpPr>
          <p:nvPr/>
        </p:nvSpPr>
        <p:spPr bwMode="auto">
          <a:xfrm flipV="1">
            <a:off x="2481263" y="2097088"/>
            <a:ext cx="0" cy="344487"/>
          </a:xfrm>
          <a:prstGeom prst="line">
            <a:avLst/>
          </a:prstGeom>
          <a:noFill/>
          <a:ln w="12700">
            <a:solidFill>
              <a:srgbClr val="FF0000"/>
            </a:solidFill>
            <a:round/>
            <a:headEnd/>
            <a:tailEnd type="triangle" w="med" len="sm"/>
          </a:ln>
        </p:spPr>
        <p:txBody>
          <a:bodyPr wrap="none" anchor="ctr"/>
          <a:lstStyle/>
          <a:p>
            <a:endParaRPr lang="en-US"/>
          </a:p>
        </p:txBody>
      </p:sp>
      <p:sp>
        <p:nvSpPr>
          <p:cNvPr id="62495" name="Line 37"/>
          <p:cNvSpPr>
            <a:spLocks noChangeShapeType="1"/>
          </p:cNvSpPr>
          <p:nvPr/>
        </p:nvSpPr>
        <p:spPr bwMode="auto">
          <a:xfrm flipH="1" flipV="1">
            <a:off x="4397375" y="2122488"/>
            <a:ext cx="0" cy="303212"/>
          </a:xfrm>
          <a:prstGeom prst="line">
            <a:avLst/>
          </a:prstGeom>
          <a:noFill/>
          <a:ln w="12700">
            <a:solidFill>
              <a:srgbClr val="FF0000"/>
            </a:solidFill>
            <a:round/>
            <a:headEnd/>
            <a:tailEnd type="triangle" w="med" len="sm"/>
          </a:ln>
        </p:spPr>
        <p:txBody>
          <a:bodyPr wrap="none" anchor="ctr"/>
          <a:lstStyle/>
          <a:p>
            <a:endParaRPr lang="en-US"/>
          </a:p>
        </p:txBody>
      </p:sp>
      <p:sp>
        <p:nvSpPr>
          <p:cNvPr id="62496" name="Line 38"/>
          <p:cNvSpPr>
            <a:spLocks noChangeShapeType="1"/>
          </p:cNvSpPr>
          <p:nvPr/>
        </p:nvSpPr>
        <p:spPr bwMode="auto">
          <a:xfrm flipV="1">
            <a:off x="603250" y="3763963"/>
            <a:ext cx="0" cy="317500"/>
          </a:xfrm>
          <a:prstGeom prst="line">
            <a:avLst/>
          </a:prstGeom>
          <a:noFill/>
          <a:ln w="12700">
            <a:solidFill>
              <a:srgbClr val="FF0000"/>
            </a:solidFill>
            <a:round/>
            <a:headEnd/>
            <a:tailEnd type="triangle" w="med" len="sm"/>
          </a:ln>
        </p:spPr>
        <p:txBody>
          <a:bodyPr wrap="none" anchor="ctr"/>
          <a:lstStyle/>
          <a:p>
            <a:endParaRPr lang="en-US"/>
          </a:p>
        </p:txBody>
      </p:sp>
      <p:sp>
        <p:nvSpPr>
          <p:cNvPr id="62497" name="Line 39"/>
          <p:cNvSpPr>
            <a:spLocks noChangeShapeType="1"/>
          </p:cNvSpPr>
          <p:nvPr/>
        </p:nvSpPr>
        <p:spPr bwMode="auto">
          <a:xfrm flipV="1">
            <a:off x="2506663" y="3765550"/>
            <a:ext cx="0" cy="317500"/>
          </a:xfrm>
          <a:prstGeom prst="line">
            <a:avLst/>
          </a:prstGeom>
          <a:noFill/>
          <a:ln w="12700">
            <a:solidFill>
              <a:srgbClr val="FF0000"/>
            </a:solidFill>
            <a:round/>
            <a:headEnd/>
            <a:tailEnd type="triangle" w="med" len="sm"/>
          </a:ln>
        </p:spPr>
        <p:txBody>
          <a:bodyPr wrap="none" anchor="ctr"/>
          <a:lstStyle/>
          <a:p>
            <a:endParaRPr lang="en-US"/>
          </a:p>
        </p:txBody>
      </p:sp>
      <p:sp>
        <p:nvSpPr>
          <p:cNvPr id="62498" name="Line 40"/>
          <p:cNvSpPr>
            <a:spLocks noChangeShapeType="1"/>
          </p:cNvSpPr>
          <p:nvPr/>
        </p:nvSpPr>
        <p:spPr bwMode="auto">
          <a:xfrm flipV="1">
            <a:off x="4384675" y="3751263"/>
            <a:ext cx="0" cy="317500"/>
          </a:xfrm>
          <a:prstGeom prst="line">
            <a:avLst/>
          </a:prstGeom>
          <a:noFill/>
          <a:ln w="12700">
            <a:solidFill>
              <a:srgbClr val="FF0000"/>
            </a:solidFill>
            <a:round/>
            <a:headEnd/>
            <a:tailEnd type="triangle" w="med" len="sm"/>
          </a:ln>
        </p:spPr>
        <p:txBody>
          <a:bodyPr wrap="none" anchor="ctr"/>
          <a:lstStyle/>
          <a:p>
            <a:endParaRPr lang="en-US"/>
          </a:p>
        </p:txBody>
      </p:sp>
      <p:sp>
        <p:nvSpPr>
          <p:cNvPr id="62499" name="Line 41"/>
          <p:cNvSpPr>
            <a:spLocks noChangeShapeType="1"/>
          </p:cNvSpPr>
          <p:nvPr/>
        </p:nvSpPr>
        <p:spPr bwMode="auto">
          <a:xfrm flipH="1">
            <a:off x="661988" y="2274888"/>
            <a:ext cx="104775" cy="0"/>
          </a:xfrm>
          <a:prstGeom prst="line">
            <a:avLst/>
          </a:prstGeom>
          <a:noFill/>
          <a:ln w="12700">
            <a:solidFill>
              <a:schemeClr val="tx1"/>
            </a:solidFill>
            <a:round/>
            <a:headEnd/>
            <a:tailEnd type="triangle" w="med" len="sm"/>
          </a:ln>
        </p:spPr>
        <p:txBody>
          <a:bodyPr wrap="none" anchor="ctr"/>
          <a:lstStyle/>
          <a:p>
            <a:endParaRPr lang="en-US"/>
          </a:p>
        </p:txBody>
      </p:sp>
      <p:sp>
        <p:nvSpPr>
          <p:cNvPr id="62500" name="Line 42"/>
          <p:cNvSpPr>
            <a:spLocks noChangeShapeType="1"/>
          </p:cNvSpPr>
          <p:nvPr/>
        </p:nvSpPr>
        <p:spPr bwMode="auto">
          <a:xfrm flipH="1">
            <a:off x="1495425" y="2274888"/>
            <a:ext cx="171450" cy="0"/>
          </a:xfrm>
          <a:prstGeom prst="line">
            <a:avLst/>
          </a:prstGeom>
          <a:noFill/>
          <a:ln w="12700">
            <a:solidFill>
              <a:schemeClr val="tx1"/>
            </a:solidFill>
            <a:round/>
            <a:headEnd/>
            <a:tailEnd type="triangle" w="med" len="sm"/>
          </a:ln>
        </p:spPr>
        <p:txBody>
          <a:bodyPr wrap="none" anchor="ctr"/>
          <a:lstStyle/>
          <a:p>
            <a:endParaRPr lang="en-US"/>
          </a:p>
        </p:txBody>
      </p:sp>
      <p:sp>
        <p:nvSpPr>
          <p:cNvPr id="62501" name="Line 43"/>
          <p:cNvSpPr>
            <a:spLocks noChangeShapeType="1"/>
          </p:cNvSpPr>
          <p:nvPr/>
        </p:nvSpPr>
        <p:spPr bwMode="auto">
          <a:xfrm>
            <a:off x="1309688" y="2274888"/>
            <a:ext cx="119062" cy="0"/>
          </a:xfrm>
          <a:prstGeom prst="line">
            <a:avLst/>
          </a:prstGeom>
          <a:noFill/>
          <a:ln w="12700">
            <a:solidFill>
              <a:schemeClr val="tx1"/>
            </a:solidFill>
            <a:round/>
            <a:headEnd/>
            <a:tailEnd type="triangle" w="med" len="sm"/>
          </a:ln>
        </p:spPr>
        <p:txBody>
          <a:bodyPr wrap="none" anchor="ctr"/>
          <a:lstStyle/>
          <a:p>
            <a:endParaRPr lang="en-US"/>
          </a:p>
        </p:txBody>
      </p:sp>
      <p:sp>
        <p:nvSpPr>
          <p:cNvPr id="62502" name="Line 45"/>
          <p:cNvSpPr>
            <a:spLocks noChangeShapeType="1"/>
          </p:cNvSpPr>
          <p:nvPr/>
        </p:nvSpPr>
        <p:spPr bwMode="auto">
          <a:xfrm>
            <a:off x="2281238" y="2270125"/>
            <a:ext cx="171450" cy="0"/>
          </a:xfrm>
          <a:prstGeom prst="line">
            <a:avLst/>
          </a:prstGeom>
          <a:noFill/>
          <a:ln w="12700">
            <a:solidFill>
              <a:schemeClr val="tx1"/>
            </a:solidFill>
            <a:round/>
            <a:headEnd/>
            <a:tailEnd type="triangle" w="med" len="sm"/>
          </a:ln>
        </p:spPr>
        <p:txBody>
          <a:bodyPr wrap="none" anchor="ctr"/>
          <a:lstStyle/>
          <a:p>
            <a:endParaRPr lang="en-US"/>
          </a:p>
        </p:txBody>
      </p:sp>
      <p:sp>
        <p:nvSpPr>
          <p:cNvPr id="62503" name="Line 46"/>
          <p:cNvSpPr>
            <a:spLocks noChangeShapeType="1"/>
          </p:cNvSpPr>
          <p:nvPr/>
        </p:nvSpPr>
        <p:spPr bwMode="auto">
          <a:xfrm>
            <a:off x="4106863" y="2270125"/>
            <a:ext cx="277812" cy="0"/>
          </a:xfrm>
          <a:prstGeom prst="line">
            <a:avLst/>
          </a:prstGeom>
          <a:noFill/>
          <a:ln w="12700">
            <a:solidFill>
              <a:schemeClr val="tx1"/>
            </a:solidFill>
            <a:round/>
            <a:headEnd/>
            <a:tailEnd type="triangle" w="med" len="med"/>
          </a:ln>
        </p:spPr>
        <p:txBody>
          <a:bodyPr wrap="none" anchor="ctr"/>
          <a:lstStyle/>
          <a:p>
            <a:endParaRPr lang="en-US"/>
          </a:p>
        </p:txBody>
      </p:sp>
      <p:sp>
        <p:nvSpPr>
          <p:cNvPr id="62504" name="Line 47"/>
          <p:cNvSpPr>
            <a:spLocks noChangeShapeType="1"/>
          </p:cNvSpPr>
          <p:nvPr/>
        </p:nvSpPr>
        <p:spPr bwMode="auto">
          <a:xfrm flipH="1">
            <a:off x="2508250" y="2281238"/>
            <a:ext cx="330200" cy="0"/>
          </a:xfrm>
          <a:prstGeom prst="line">
            <a:avLst/>
          </a:prstGeom>
          <a:noFill/>
          <a:ln w="12700">
            <a:solidFill>
              <a:schemeClr val="tx1"/>
            </a:solidFill>
            <a:round/>
            <a:headEnd/>
            <a:tailEnd type="triangle" w="med" len="sm"/>
          </a:ln>
        </p:spPr>
        <p:txBody>
          <a:bodyPr wrap="none" anchor="ctr"/>
          <a:lstStyle/>
          <a:p>
            <a:endParaRPr lang="en-US"/>
          </a:p>
        </p:txBody>
      </p:sp>
      <p:sp>
        <p:nvSpPr>
          <p:cNvPr id="62505" name="Line 48"/>
          <p:cNvSpPr>
            <a:spLocks noChangeShapeType="1"/>
          </p:cNvSpPr>
          <p:nvPr/>
        </p:nvSpPr>
        <p:spPr bwMode="auto">
          <a:xfrm flipH="1">
            <a:off x="636588" y="3930650"/>
            <a:ext cx="622300" cy="0"/>
          </a:xfrm>
          <a:prstGeom prst="line">
            <a:avLst/>
          </a:prstGeom>
          <a:noFill/>
          <a:ln w="12700">
            <a:solidFill>
              <a:schemeClr val="tx1"/>
            </a:solidFill>
            <a:round/>
            <a:headEnd/>
            <a:tailEnd type="triangle" w="med" len="sm"/>
          </a:ln>
        </p:spPr>
        <p:txBody>
          <a:bodyPr wrap="none" anchor="ctr"/>
          <a:lstStyle/>
          <a:p>
            <a:endParaRPr lang="en-US"/>
          </a:p>
        </p:txBody>
      </p:sp>
      <p:sp>
        <p:nvSpPr>
          <p:cNvPr id="62506" name="Line 49"/>
          <p:cNvSpPr>
            <a:spLocks noChangeShapeType="1"/>
          </p:cNvSpPr>
          <p:nvPr/>
        </p:nvSpPr>
        <p:spPr bwMode="auto">
          <a:xfrm flipH="1">
            <a:off x="2514600" y="3929063"/>
            <a:ext cx="357188" cy="0"/>
          </a:xfrm>
          <a:prstGeom prst="line">
            <a:avLst/>
          </a:prstGeom>
          <a:noFill/>
          <a:ln w="12700">
            <a:solidFill>
              <a:schemeClr val="tx1"/>
            </a:solidFill>
            <a:round/>
            <a:headEnd/>
            <a:tailEnd type="triangle" w="med" len="sm"/>
          </a:ln>
        </p:spPr>
        <p:txBody>
          <a:bodyPr wrap="none" anchor="ctr"/>
          <a:lstStyle/>
          <a:p>
            <a:endParaRPr lang="en-US"/>
          </a:p>
        </p:txBody>
      </p:sp>
      <p:sp>
        <p:nvSpPr>
          <p:cNvPr id="62507" name="Line 50"/>
          <p:cNvSpPr>
            <a:spLocks noChangeShapeType="1"/>
          </p:cNvSpPr>
          <p:nvPr/>
        </p:nvSpPr>
        <p:spPr bwMode="auto">
          <a:xfrm>
            <a:off x="1852613" y="3930650"/>
            <a:ext cx="635000" cy="0"/>
          </a:xfrm>
          <a:prstGeom prst="line">
            <a:avLst/>
          </a:prstGeom>
          <a:noFill/>
          <a:ln w="12700">
            <a:solidFill>
              <a:schemeClr val="tx1"/>
            </a:solidFill>
            <a:round/>
            <a:headEnd/>
            <a:tailEnd type="triangle" w="med" len="med"/>
          </a:ln>
        </p:spPr>
        <p:txBody>
          <a:bodyPr wrap="none" anchor="ctr"/>
          <a:lstStyle/>
          <a:p>
            <a:endParaRPr lang="en-US"/>
          </a:p>
        </p:txBody>
      </p:sp>
      <p:sp>
        <p:nvSpPr>
          <p:cNvPr id="62508" name="Line 51"/>
          <p:cNvSpPr>
            <a:spLocks noChangeShapeType="1"/>
          </p:cNvSpPr>
          <p:nvPr/>
        </p:nvSpPr>
        <p:spPr bwMode="auto">
          <a:xfrm>
            <a:off x="4087813" y="3930650"/>
            <a:ext cx="277812" cy="0"/>
          </a:xfrm>
          <a:prstGeom prst="line">
            <a:avLst/>
          </a:prstGeom>
          <a:noFill/>
          <a:ln w="12700">
            <a:solidFill>
              <a:schemeClr val="tx1"/>
            </a:solidFill>
            <a:round/>
            <a:headEnd/>
            <a:tailEnd type="triangle" w="med" len="med"/>
          </a:ln>
        </p:spPr>
        <p:txBody>
          <a:bodyPr wrap="none" anchor="ctr"/>
          <a:lstStyle/>
          <a:p>
            <a:endParaRPr lang="en-US"/>
          </a:p>
        </p:txBody>
      </p:sp>
      <p:sp>
        <p:nvSpPr>
          <p:cNvPr id="62509" name="AutoShape 52"/>
          <p:cNvSpPr>
            <a:spLocks/>
          </p:cNvSpPr>
          <p:nvPr/>
        </p:nvSpPr>
        <p:spPr bwMode="auto">
          <a:xfrm rot="-5400000">
            <a:off x="2042319" y="827882"/>
            <a:ext cx="179387" cy="1879600"/>
          </a:xfrm>
          <a:prstGeom prst="rightBrace">
            <a:avLst>
              <a:gd name="adj1" fmla="val 87316"/>
              <a:gd name="adj2" fmla="val 50000"/>
            </a:avLst>
          </a:prstGeom>
          <a:noFill/>
          <a:ln w="12700">
            <a:solidFill>
              <a:schemeClr val="tx1"/>
            </a:solidFill>
            <a:round/>
            <a:headEnd/>
            <a:tailEnd/>
          </a:ln>
        </p:spPr>
        <p:txBody>
          <a:bodyPr wrap="none" anchor="ctr"/>
          <a:lstStyle/>
          <a:p>
            <a:endParaRPr lang="en-US">
              <a:latin typeface="Times" pitchFamily="84" charset="0"/>
            </a:endParaRPr>
          </a:p>
        </p:txBody>
      </p:sp>
      <p:sp>
        <p:nvSpPr>
          <p:cNvPr id="62510" name="AutoShape 53"/>
          <p:cNvSpPr>
            <a:spLocks/>
          </p:cNvSpPr>
          <p:nvPr/>
        </p:nvSpPr>
        <p:spPr bwMode="auto">
          <a:xfrm rot="-5400000">
            <a:off x="2023269" y="2463007"/>
            <a:ext cx="179387" cy="1879600"/>
          </a:xfrm>
          <a:prstGeom prst="rightBrace">
            <a:avLst>
              <a:gd name="adj1" fmla="val 87316"/>
              <a:gd name="adj2" fmla="val 50000"/>
            </a:avLst>
          </a:prstGeom>
          <a:noFill/>
          <a:ln w="12700">
            <a:solidFill>
              <a:schemeClr val="tx1"/>
            </a:solidFill>
            <a:round/>
            <a:headEnd/>
            <a:tailEnd/>
          </a:ln>
        </p:spPr>
        <p:txBody>
          <a:bodyPr wrap="none" anchor="ctr"/>
          <a:lstStyle/>
          <a:p>
            <a:endParaRPr lang="en-US">
              <a:latin typeface="Times" pitchFamily="8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88900" y="469900"/>
            <a:ext cx="8750300" cy="1143000"/>
          </a:xfrm>
        </p:spPr>
        <p:txBody>
          <a:bodyPr/>
          <a:lstStyle/>
          <a:p>
            <a:pPr eaLnBrk="1" hangingPunct="1"/>
            <a:r>
              <a:rPr lang="en-US" smtClean="0"/>
              <a:t>DNA Cloning and Its Applications: </a:t>
            </a:r>
            <a:br>
              <a:rPr lang="en-US" smtClean="0"/>
            </a:br>
            <a:r>
              <a:rPr lang="en-US" i="1" smtClean="0"/>
              <a:t>A Preview</a:t>
            </a:r>
            <a:endParaRPr lang="en-US" i="1" smtClean="0">
              <a:solidFill>
                <a:schemeClr val="tx1"/>
              </a:solidFill>
            </a:endParaRPr>
          </a:p>
        </p:txBody>
      </p:sp>
      <p:sp>
        <p:nvSpPr>
          <p:cNvPr id="11267" name="Rectangle 3"/>
          <p:cNvSpPr>
            <a:spLocks noGrp="1" noChangeArrowheads="1"/>
          </p:cNvSpPr>
          <p:nvPr>
            <p:ph type="body" idx="1"/>
          </p:nvPr>
        </p:nvSpPr>
        <p:spPr>
          <a:xfrm>
            <a:off x="533400" y="1898650"/>
            <a:ext cx="8534400" cy="4895850"/>
          </a:xfrm>
        </p:spPr>
        <p:txBody>
          <a:bodyPr/>
          <a:lstStyle/>
          <a:p>
            <a:pPr eaLnBrk="1" hangingPunct="1"/>
            <a:r>
              <a:rPr lang="en-US" sz="2800" smtClean="0"/>
              <a:t>Most methods for cloning pieces of DNA in the laboratory share general features, such as the use of bacteria and their plasmids</a:t>
            </a:r>
          </a:p>
          <a:p>
            <a:pPr eaLnBrk="1" hangingPunct="1"/>
            <a:r>
              <a:rPr lang="en-US" sz="2800" b="1" smtClean="0"/>
              <a:t>Plasmids </a:t>
            </a:r>
            <a:r>
              <a:rPr lang="en-US" sz="2800" smtClean="0"/>
              <a:t>are small circular DNA molecules that replicate separately from the bacterial chromosome</a:t>
            </a:r>
          </a:p>
          <a:p>
            <a:pPr eaLnBrk="1" hangingPunct="1"/>
            <a:r>
              <a:rPr lang="en-US" sz="2800" smtClean="0"/>
              <a:t>Cloned genes are useful for making copies of a particular gene and producing a protein product</a:t>
            </a:r>
          </a:p>
        </p:txBody>
      </p:sp>
      <p:grpSp>
        <p:nvGrpSpPr>
          <p:cNvPr id="11268" name="Group 4"/>
          <p:cNvGrpSpPr>
            <a:grpSpLocks/>
          </p:cNvGrpSpPr>
          <p:nvPr/>
        </p:nvGrpSpPr>
        <p:grpSpPr bwMode="auto">
          <a:xfrm>
            <a:off x="0" y="6553200"/>
            <a:ext cx="9144000" cy="304800"/>
            <a:chOff x="0" y="4128"/>
            <a:chExt cx="5760" cy="192"/>
          </a:xfrm>
        </p:grpSpPr>
        <p:sp>
          <p:nvSpPr>
            <p:cNvPr id="11270" name="Rectangle 5"/>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11271"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11269" name="Rectangle 7"/>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20.10a</a:t>
            </a:r>
          </a:p>
        </p:txBody>
      </p:sp>
      <p:pic>
        <p:nvPicPr>
          <p:cNvPr id="63491" name="Picture 51" descr="20_10aRFLPAnalysis-U"/>
          <p:cNvPicPr>
            <a:picLocks noChangeAspect="1" noChangeArrowheads="1"/>
          </p:cNvPicPr>
          <p:nvPr/>
        </p:nvPicPr>
        <p:blipFill>
          <a:blip r:embed="rId3"/>
          <a:srcRect/>
          <a:stretch>
            <a:fillRect/>
          </a:stretch>
        </p:blipFill>
        <p:spPr bwMode="auto">
          <a:xfrm>
            <a:off x="1604963" y="862013"/>
            <a:ext cx="5932487" cy="5133975"/>
          </a:xfrm>
          <a:prstGeom prst="rect">
            <a:avLst/>
          </a:prstGeom>
          <a:noFill/>
          <a:ln w="9525">
            <a:noFill/>
            <a:miter lim="800000"/>
            <a:headEnd/>
            <a:tailEnd/>
          </a:ln>
        </p:spPr>
      </p:pic>
      <p:sp>
        <p:nvSpPr>
          <p:cNvPr id="63492" name="Text Box 4"/>
          <p:cNvSpPr txBox="1">
            <a:spLocks noChangeArrowheads="1"/>
          </p:cNvSpPr>
          <p:nvPr/>
        </p:nvSpPr>
        <p:spPr bwMode="auto">
          <a:xfrm>
            <a:off x="2489200" y="842963"/>
            <a:ext cx="3238500" cy="361950"/>
          </a:xfrm>
          <a:prstGeom prst="rect">
            <a:avLst/>
          </a:prstGeom>
          <a:noFill/>
          <a:ln w="9525">
            <a:noFill/>
            <a:miter lim="800000"/>
            <a:headEnd/>
            <a:tailEnd/>
          </a:ln>
        </p:spPr>
        <p:txBody>
          <a:bodyPr wrap="none" lIns="0" tIns="0" rIns="0" bIns="0"/>
          <a:lstStyle/>
          <a:p>
            <a:r>
              <a:rPr lang="en-US" b="1"/>
              <a:t>Normal </a:t>
            </a:r>
            <a:r>
              <a:rPr lang="en-US" b="1">
                <a:sym typeface="Symbol" pitchFamily="84" charset="2"/>
              </a:rPr>
              <a:t></a:t>
            </a:r>
            <a:r>
              <a:rPr lang="en-US" b="1"/>
              <a:t>-globin allele</a:t>
            </a:r>
          </a:p>
        </p:txBody>
      </p:sp>
      <p:sp>
        <p:nvSpPr>
          <p:cNvPr id="63493" name="Text Box 5"/>
          <p:cNvSpPr txBox="1">
            <a:spLocks noChangeArrowheads="1"/>
          </p:cNvSpPr>
          <p:nvPr/>
        </p:nvSpPr>
        <p:spPr bwMode="auto">
          <a:xfrm>
            <a:off x="1717675" y="3087688"/>
            <a:ext cx="4878388" cy="346075"/>
          </a:xfrm>
          <a:prstGeom prst="rect">
            <a:avLst/>
          </a:prstGeom>
          <a:noFill/>
          <a:ln w="9525">
            <a:noFill/>
            <a:miter lim="800000"/>
            <a:headEnd/>
            <a:tailEnd/>
          </a:ln>
        </p:spPr>
        <p:txBody>
          <a:bodyPr wrap="none" lIns="0" tIns="0" rIns="0" bIns="0"/>
          <a:lstStyle/>
          <a:p>
            <a:r>
              <a:rPr lang="en-US" b="1"/>
              <a:t>Sickle-cell mutant </a:t>
            </a:r>
            <a:r>
              <a:rPr lang="en-US" b="1">
                <a:sym typeface="Symbol" pitchFamily="84" charset="2"/>
              </a:rPr>
              <a:t></a:t>
            </a:r>
            <a:r>
              <a:rPr lang="en-US" b="1"/>
              <a:t>-globin allele</a:t>
            </a:r>
          </a:p>
        </p:txBody>
      </p:sp>
      <p:grpSp>
        <p:nvGrpSpPr>
          <p:cNvPr id="63494" name="Group 52"/>
          <p:cNvGrpSpPr>
            <a:grpSpLocks/>
          </p:cNvGrpSpPr>
          <p:nvPr/>
        </p:nvGrpSpPr>
        <p:grpSpPr bwMode="auto">
          <a:xfrm>
            <a:off x="1638300" y="5095875"/>
            <a:ext cx="6046788" cy="819150"/>
            <a:chOff x="1032" y="3210"/>
            <a:chExt cx="3809" cy="516"/>
          </a:xfrm>
        </p:grpSpPr>
        <p:sp>
          <p:nvSpPr>
            <p:cNvPr id="63526" name="Text Box 12"/>
            <p:cNvSpPr txBox="1">
              <a:spLocks noChangeArrowheads="1"/>
            </p:cNvSpPr>
            <p:nvPr/>
          </p:nvSpPr>
          <p:spPr bwMode="auto">
            <a:xfrm>
              <a:off x="1032" y="3215"/>
              <a:ext cx="297" cy="240"/>
            </a:xfrm>
            <a:prstGeom prst="rect">
              <a:avLst/>
            </a:prstGeom>
            <a:noFill/>
            <a:ln w="9525">
              <a:noFill/>
              <a:miter lim="800000"/>
              <a:headEnd/>
              <a:tailEnd/>
            </a:ln>
          </p:spPr>
          <p:txBody>
            <a:bodyPr wrap="none" lIns="0" tIns="0" rIns="0" bIns="0"/>
            <a:lstStyle/>
            <a:p>
              <a:r>
                <a:rPr lang="en-US" b="1"/>
                <a:t>(a)</a:t>
              </a:r>
            </a:p>
          </p:txBody>
        </p:sp>
        <p:sp>
          <p:nvSpPr>
            <p:cNvPr id="63527" name="Text Box 14"/>
            <p:cNvSpPr txBox="1">
              <a:spLocks noChangeArrowheads="1"/>
            </p:cNvSpPr>
            <p:nvPr/>
          </p:nvSpPr>
          <p:spPr bwMode="auto">
            <a:xfrm>
              <a:off x="1335" y="3210"/>
              <a:ext cx="3506" cy="516"/>
            </a:xfrm>
            <a:prstGeom prst="rect">
              <a:avLst/>
            </a:prstGeom>
            <a:noFill/>
            <a:ln w="9525">
              <a:noFill/>
              <a:miter lim="800000"/>
              <a:headEnd/>
              <a:tailEnd/>
            </a:ln>
          </p:spPr>
          <p:txBody>
            <a:bodyPr wrap="none" lIns="0" tIns="0" rIns="0" bIns="0"/>
            <a:lstStyle/>
            <a:p>
              <a:r>
                <a:rPr lang="en-US" b="1" i="1"/>
                <a:t>Dde</a:t>
              </a:r>
              <a:r>
                <a:rPr lang="en-US" b="1">
                  <a:latin typeface="Times" pitchFamily="84" charset="0"/>
                </a:rPr>
                <a:t>I</a:t>
              </a:r>
              <a:r>
                <a:rPr lang="en-US" b="1"/>
                <a:t> restriction sites in normal and</a:t>
              </a:r>
              <a:br>
                <a:rPr lang="en-US" b="1"/>
              </a:br>
              <a:r>
                <a:rPr lang="en-US" b="1"/>
                <a:t>sickle-cell alleles of the </a:t>
              </a:r>
              <a:r>
                <a:rPr lang="en-US" b="1">
                  <a:sym typeface="Symbol" pitchFamily="84" charset="2"/>
                </a:rPr>
                <a:t></a:t>
              </a:r>
              <a:r>
                <a:rPr lang="en-US" b="1"/>
                <a:t>-globin gene</a:t>
              </a:r>
            </a:p>
          </p:txBody>
        </p:sp>
      </p:grpSp>
      <p:sp>
        <p:nvSpPr>
          <p:cNvPr id="63495" name="Text Box 19"/>
          <p:cNvSpPr txBox="1">
            <a:spLocks noChangeArrowheads="1"/>
          </p:cNvSpPr>
          <p:nvPr/>
        </p:nvSpPr>
        <p:spPr bwMode="auto">
          <a:xfrm>
            <a:off x="3554413" y="1911350"/>
            <a:ext cx="723900" cy="328613"/>
          </a:xfrm>
          <a:prstGeom prst="rect">
            <a:avLst/>
          </a:prstGeom>
          <a:noFill/>
          <a:ln w="9525">
            <a:noFill/>
            <a:miter lim="800000"/>
            <a:headEnd/>
            <a:tailEnd/>
          </a:ln>
        </p:spPr>
        <p:txBody>
          <a:bodyPr wrap="none" lIns="0" tIns="0" rIns="0" bIns="0"/>
          <a:lstStyle/>
          <a:p>
            <a:r>
              <a:rPr lang="en-US" sz="1600" b="1"/>
              <a:t>201 bp</a:t>
            </a:r>
          </a:p>
        </p:txBody>
      </p:sp>
      <p:sp>
        <p:nvSpPr>
          <p:cNvPr id="63496" name="Text Box 20"/>
          <p:cNvSpPr txBox="1">
            <a:spLocks noChangeArrowheads="1"/>
          </p:cNvSpPr>
          <p:nvPr/>
        </p:nvSpPr>
        <p:spPr bwMode="auto">
          <a:xfrm>
            <a:off x="2278063" y="1905000"/>
            <a:ext cx="723900" cy="328613"/>
          </a:xfrm>
          <a:prstGeom prst="rect">
            <a:avLst/>
          </a:prstGeom>
          <a:noFill/>
          <a:ln w="9525">
            <a:noFill/>
            <a:miter lim="800000"/>
            <a:headEnd/>
            <a:tailEnd/>
          </a:ln>
        </p:spPr>
        <p:txBody>
          <a:bodyPr wrap="none" lIns="0" tIns="0" rIns="0" bIns="0"/>
          <a:lstStyle/>
          <a:p>
            <a:r>
              <a:rPr lang="en-US" sz="1600" b="1"/>
              <a:t>175 bp</a:t>
            </a:r>
          </a:p>
        </p:txBody>
      </p:sp>
      <p:sp>
        <p:nvSpPr>
          <p:cNvPr id="63497" name="Text Box 21"/>
          <p:cNvSpPr txBox="1">
            <a:spLocks noChangeArrowheads="1"/>
          </p:cNvSpPr>
          <p:nvPr/>
        </p:nvSpPr>
        <p:spPr bwMode="auto">
          <a:xfrm>
            <a:off x="2990850" y="4151313"/>
            <a:ext cx="723900" cy="328612"/>
          </a:xfrm>
          <a:prstGeom prst="rect">
            <a:avLst/>
          </a:prstGeom>
          <a:noFill/>
          <a:ln w="9525">
            <a:noFill/>
            <a:miter lim="800000"/>
            <a:headEnd/>
            <a:tailEnd/>
          </a:ln>
        </p:spPr>
        <p:txBody>
          <a:bodyPr wrap="none" lIns="0" tIns="0" rIns="0" bIns="0"/>
          <a:lstStyle/>
          <a:p>
            <a:r>
              <a:rPr lang="en-US" sz="1600" b="1"/>
              <a:t>376 bp</a:t>
            </a:r>
          </a:p>
        </p:txBody>
      </p:sp>
      <p:sp>
        <p:nvSpPr>
          <p:cNvPr id="63498" name="Text Box 22"/>
          <p:cNvSpPr txBox="1">
            <a:spLocks noChangeArrowheads="1"/>
          </p:cNvSpPr>
          <p:nvPr/>
        </p:nvSpPr>
        <p:spPr bwMode="auto">
          <a:xfrm>
            <a:off x="5157788" y="1905000"/>
            <a:ext cx="1533525" cy="257175"/>
          </a:xfrm>
          <a:prstGeom prst="rect">
            <a:avLst/>
          </a:prstGeom>
          <a:noFill/>
          <a:ln w="9525">
            <a:noFill/>
            <a:miter lim="800000"/>
            <a:headEnd/>
            <a:tailEnd/>
          </a:ln>
        </p:spPr>
        <p:txBody>
          <a:bodyPr wrap="none" lIns="0" tIns="0" rIns="0" bIns="0"/>
          <a:lstStyle/>
          <a:p>
            <a:r>
              <a:rPr lang="en-US" sz="1600" b="1"/>
              <a:t>Large fragment</a:t>
            </a:r>
          </a:p>
        </p:txBody>
      </p:sp>
      <p:sp>
        <p:nvSpPr>
          <p:cNvPr id="63499" name="Text Box 23"/>
          <p:cNvSpPr txBox="1">
            <a:spLocks noChangeArrowheads="1"/>
          </p:cNvSpPr>
          <p:nvPr/>
        </p:nvSpPr>
        <p:spPr bwMode="auto">
          <a:xfrm>
            <a:off x="5165725" y="4148138"/>
            <a:ext cx="1533525" cy="257175"/>
          </a:xfrm>
          <a:prstGeom prst="rect">
            <a:avLst/>
          </a:prstGeom>
          <a:noFill/>
          <a:ln w="9525">
            <a:noFill/>
            <a:miter lim="800000"/>
            <a:headEnd/>
            <a:tailEnd/>
          </a:ln>
        </p:spPr>
        <p:txBody>
          <a:bodyPr wrap="none" lIns="0" tIns="0" rIns="0" bIns="0"/>
          <a:lstStyle/>
          <a:p>
            <a:r>
              <a:rPr lang="en-US" sz="1600" b="1"/>
              <a:t>Large fragment</a:t>
            </a:r>
          </a:p>
        </p:txBody>
      </p:sp>
      <p:sp>
        <p:nvSpPr>
          <p:cNvPr id="63500" name="Text Box 24"/>
          <p:cNvSpPr txBox="1">
            <a:spLocks noChangeArrowheads="1"/>
          </p:cNvSpPr>
          <p:nvPr/>
        </p:nvSpPr>
        <p:spPr bwMode="auto">
          <a:xfrm>
            <a:off x="1636713" y="2349500"/>
            <a:ext cx="752475" cy="384175"/>
          </a:xfrm>
          <a:prstGeom prst="rect">
            <a:avLst/>
          </a:prstGeom>
          <a:noFill/>
          <a:ln w="9525">
            <a:noFill/>
            <a:miter lim="800000"/>
            <a:headEnd/>
            <a:tailEnd/>
          </a:ln>
        </p:spPr>
        <p:txBody>
          <a:bodyPr wrap="none" lIns="0" tIns="0" rIns="0" bIns="0"/>
          <a:lstStyle/>
          <a:p>
            <a:r>
              <a:rPr lang="en-US" b="1" i="1">
                <a:solidFill>
                  <a:srgbClr val="EF1A23"/>
                </a:solidFill>
              </a:rPr>
              <a:t>Dde</a:t>
            </a:r>
            <a:r>
              <a:rPr lang="en-US" b="1">
                <a:solidFill>
                  <a:srgbClr val="EF1A23"/>
                </a:solidFill>
                <a:latin typeface="Times" pitchFamily="84" charset="0"/>
              </a:rPr>
              <a:t>I</a:t>
            </a:r>
            <a:endParaRPr lang="en-US" b="1">
              <a:solidFill>
                <a:srgbClr val="EF1A23"/>
              </a:solidFill>
            </a:endParaRPr>
          </a:p>
        </p:txBody>
      </p:sp>
      <p:sp>
        <p:nvSpPr>
          <p:cNvPr id="63501" name="Text Box 25"/>
          <p:cNvSpPr txBox="1">
            <a:spLocks noChangeArrowheads="1"/>
          </p:cNvSpPr>
          <p:nvPr/>
        </p:nvSpPr>
        <p:spPr bwMode="auto">
          <a:xfrm>
            <a:off x="2833688" y="2344738"/>
            <a:ext cx="752475" cy="384175"/>
          </a:xfrm>
          <a:prstGeom prst="rect">
            <a:avLst/>
          </a:prstGeom>
          <a:noFill/>
          <a:ln w="9525">
            <a:noFill/>
            <a:miter lim="800000"/>
            <a:headEnd/>
            <a:tailEnd/>
          </a:ln>
        </p:spPr>
        <p:txBody>
          <a:bodyPr wrap="none" lIns="0" tIns="0" rIns="0" bIns="0"/>
          <a:lstStyle/>
          <a:p>
            <a:r>
              <a:rPr lang="en-US" b="1" i="1">
                <a:solidFill>
                  <a:srgbClr val="EF1A23"/>
                </a:solidFill>
              </a:rPr>
              <a:t>Dde</a:t>
            </a:r>
            <a:r>
              <a:rPr lang="en-US" b="1">
                <a:solidFill>
                  <a:srgbClr val="EF1A23"/>
                </a:solidFill>
                <a:latin typeface="Times" pitchFamily="84" charset="0"/>
              </a:rPr>
              <a:t>I</a:t>
            </a:r>
            <a:endParaRPr lang="en-US" b="1">
              <a:solidFill>
                <a:srgbClr val="EF1A23"/>
              </a:solidFill>
            </a:endParaRPr>
          </a:p>
        </p:txBody>
      </p:sp>
      <p:sp>
        <p:nvSpPr>
          <p:cNvPr id="63502" name="Text Box 26"/>
          <p:cNvSpPr txBox="1">
            <a:spLocks noChangeArrowheads="1"/>
          </p:cNvSpPr>
          <p:nvPr/>
        </p:nvSpPr>
        <p:spPr bwMode="auto">
          <a:xfrm>
            <a:off x="4249738" y="2344738"/>
            <a:ext cx="752475" cy="384175"/>
          </a:xfrm>
          <a:prstGeom prst="rect">
            <a:avLst/>
          </a:prstGeom>
          <a:noFill/>
          <a:ln w="9525">
            <a:noFill/>
            <a:miter lim="800000"/>
            <a:headEnd/>
            <a:tailEnd/>
          </a:ln>
        </p:spPr>
        <p:txBody>
          <a:bodyPr wrap="none" lIns="0" tIns="0" rIns="0" bIns="0"/>
          <a:lstStyle/>
          <a:p>
            <a:r>
              <a:rPr lang="en-US" b="1" i="1">
                <a:solidFill>
                  <a:srgbClr val="EF1A23"/>
                </a:solidFill>
              </a:rPr>
              <a:t>Dde</a:t>
            </a:r>
            <a:r>
              <a:rPr lang="en-US" b="1">
                <a:solidFill>
                  <a:srgbClr val="EF1A23"/>
                </a:solidFill>
                <a:latin typeface="Times" pitchFamily="84" charset="0"/>
              </a:rPr>
              <a:t>I</a:t>
            </a:r>
            <a:endParaRPr lang="en-US" b="1">
              <a:solidFill>
                <a:srgbClr val="EF1A23"/>
              </a:solidFill>
            </a:endParaRPr>
          </a:p>
        </p:txBody>
      </p:sp>
      <p:sp>
        <p:nvSpPr>
          <p:cNvPr id="63503" name="Text Box 27"/>
          <p:cNvSpPr txBox="1">
            <a:spLocks noChangeArrowheads="1"/>
          </p:cNvSpPr>
          <p:nvPr/>
        </p:nvSpPr>
        <p:spPr bwMode="auto">
          <a:xfrm>
            <a:off x="6762750" y="2359025"/>
            <a:ext cx="752475" cy="384175"/>
          </a:xfrm>
          <a:prstGeom prst="rect">
            <a:avLst/>
          </a:prstGeom>
          <a:noFill/>
          <a:ln w="9525">
            <a:noFill/>
            <a:miter lim="800000"/>
            <a:headEnd/>
            <a:tailEnd/>
          </a:ln>
        </p:spPr>
        <p:txBody>
          <a:bodyPr wrap="none" lIns="0" tIns="0" rIns="0" bIns="0"/>
          <a:lstStyle/>
          <a:p>
            <a:r>
              <a:rPr lang="en-US" b="1" i="1">
                <a:solidFill>
                  <a:srgbClr val="EF1A23"/>
                </a:solidFill>
              </a:rPr>
              <a:t>Dde</a:t>
            </a:r>
            <a:r>
              <a:rPr lang="en-US" b="1">
                <a:solidFill>
                  <a:srgbClr val="EF1A23"/>
                </a:solidFill>
                <a:latin typeface="Times" pitchFamily="84" charset="0"/>
              </a:rPr>
              <a:t>I</a:t>
            </a:r>
            <a:endParaRPr lang="en-US" b="1">
              <a:solidFill>
                <a:srgbClr val="EF1A23"/>
              </a:solidFill>
            </a:endParaRPr>
          </a:p>
        </p:txBody>
      </p:sp>
      <p:sp>
        <p:nvSpPr>
          <p:cNvPr id="63504" name="Text Box 28"/>
          <p:cNvSpPr txBox="1">
            <a:spLocks noChangeArrowheads="1"/>
          </p:cNvSpPr>
          <p:nvPr/>
        </p:nvSpPr>
        <p:spPr bwMode="auto">
          <a:xfrm>
            <a:off x="1644650" y="4592638"/>
            <a:ext cx="752475" cy="384175"/>
          </a:xfrm>
          <a:prstGeom prst="rect">
            <a:avLst/>
          </a:prstGeom>
          <a:noFill/>
          <a:ln w="9525">
            <a:noFill/>
            <a:miter lim="800000"/>
            <a:headEnd/>
            <a:tailEnd/>
          </a:ln>
        </p:spPr>
        <p:txBody>
          <a:bodyPr wrap="none" lIns="0" tIns="0" rIns="0" bIns="0"/>
          <a:lstStyle/>
          <a:p>
            <a:r>
              <a:rPr lang="en-US" b="1" i="1">
                <a:solidFill>
                  <a:srgbClr val="EF1A23"/>
                </a:solidFill>
              </a:rPr>
              <a:t>Dde</a:t>
            </a:r>
            <a:r>
              <a:rPr lang="en-US" b="1">
                <a:solidFill>
                  <a:srgbClr val="EF1A23"/>
                </a:solidFill>
                <a:latin typeface="Times" pitchFamily="84" charset="0"/>
              </a:rPr>
              <a:t>I</a:t>
            </a:r>
            <a:endParaRPr lang="en-US" b="1">
              <a:solidFill>
                <a:srgbClr val="EF1A23"/>
              </a:solidFill>
            </a:endParaRPr>
          </a:p>
        </p:txBody>
      </p:sp>
      <p:sp>
        <p:nvSpPr>
          <p:cNvPr id="63505" name="Text Box 29"/>
          <p:cNvSpPr txBox="1">
            <a:spLocks noChangeArrowheads="1"/>
          </p:cNvSpPr>
          <p:nvPr/>
        </p:nvSpPr>
        <p:spPr bwMode="auto">
          <a:xfrm>
            <a:off x="4235450" y="4594225"/>
            <a:ext cx="752475" cy="384175"/>
          </a:xfrm>
          <a:prstGeom prst="rect">
            <a:avLst/>
          </a:prstGeom>
          <a:noFill/>
          <a:ln w="9525">
            <a:noFill/>
            <a:miter lim="800000"/>
            <a:headEnd/>
            <a:tailEnd/>
          </a:ln>
        </p:spPr>
        <p:txBody>
          <a:bodyPr wrap="none" lIns="0" tIns="0" rIns="0" bIns="0"/>
          <a:lstStyle/>
          <a:p>
            <a:r>
              <a:rPr lang="en-US" b="1" i="1">
                <a:solidFill>
                  <a:srgbClr val="EF1A23"/>
                </a:solidFill>
              </a:rPr>
              <a:t>Dde</a:t>
            </a:r>
            <a:r>
              <a:rPr lang="en-US" b="1">
                <a:solidFill>
                  <a:srgbClr val="EF1A23"/>
                </a:solidFill>
                <a:latin typeface="Times" pitchFamily="84" charset="0"/>
              </a:rPr>
              <a:t>I</a:t>
            </a:r>
            <a:endParaRPr lang="en-US" b="1">
              <a:solidFill>
                <a:srgbClr val="EF1A23"/>
              </a:solidFill>
            </a:endParaRPr>
          </a:p>
        </p:txBody>
      </p:sp>
      <p:sp>
        <p:nvSpPr>
          <p:cNvPr id="63506" name="Text Box 30"/>
          <p:cNvSpPr txBox="1">
            <a:spLocks noChangeArrowheads="1"/>
          </p:cNvSpPr>
          <p:nvPr/>
        </p:nvSpPr>
        <p:spPr bwMode="auto">
          <a:xfrm>
            <a:off x="6804025" y="4591050"/>
            <a:ext cx="752475" cy="384175"/>
          </a:xfrm>
          <a:prstGeom prst="rect">
            <a:avLst/>
          </a:prstGeom>
          <a:noFill/>
          <a:ln w="9525">
            <a:noFill/>
            <a:miter lim="800000"/>
            <a:headEnd/>
            <a:tailEnd/>
          </a:ln>
        </p:spPr>
        <p:txBody>
          <a:bodyPr wrap="none" lIns="0" tIns="0" rIns="0" bIns="0"/>
          <a:lstStyle/>
          <a:p>
            <a:r>
              <a:rPr lang="en-US" b="1" i="1">
                <a:solidFill>
                  <a:srgbClr val="EF1A23"/>
                </a:solidFill>
              </a:rPr>
              <a:t>Dde</a:t>
            </a:r>
            <a:r>
              <a:rPr lang="en-US" b="1">
                <a:solidFill>
                  <a:srgbClr val="EF1A23"/>
                </a:solidFill>
                <a:latin typeface="Times" pitchFamily="84" charset="0"/>
              </a:rPr>
              <a:t>I</a:t>
            </a:r>
            <a:endParaRPr lang="en-US" b="1">
              <a:solidFill>
                <a:srgbClr val="EF1A23"/>
              </a:solidFill>
            </a:endParaRPr>
          </a:p>
        </p:txBody>
      </p:sp>
      <p:sp>
        <p:nvSpPr>
          <p:cNvPr id="63507" name="Line 31"/>
          <p:cNvSpPr>
            <a:spLocks noChangeShapeType="1"/>
          </p:cNvSpPr>
          <p:nvPr/>
        </p:nvSpPr>
        <p:spPr bwMode="auto">
          <a:xfrm flipV="1">
            <a:off x="2038350" y="1790700"/>
            <a:ext cx="1588" cy="468313"/>
          </a:xfrm>
          <a:prstGeom prst="line">
            <a:avLst/>
          </a:prstGeom>
          <a:noFill/>
          <a:ln w="12700">
            <a:solidFill>
              <a:srgbClr val="FF0000"/>
            </a:solidFill>
            <a:round/>
            <a:headEnd/>
            <a:tailEnd type="triangle" w="med" len="sm"/>
          </a:ln>
        </p:spPr>
        <p:txBody>
          <a:bodyPr wrap="none" anchor="ctr"/>
          <a:lstStyle/>
          <a:p>
            <a:endParaRPr lang="en-US"/>
          </a:p>
        </p:txBody>
      </p:sp>
      <p:sp>
        <p:nvSpPr>
          <p:cNvPr id="63508" name="Line 32"/>
          <p:cNvSpPr>
            <a:spLocks noChangeShapeType="1"/>
          </p:cNvSpPr>
          <p:nvPr/>
        </p:nvSpPr>
        <p:spPr bwMode="auto">
          <a:xfrm flipV="1">
            <a:off x="3155950" y="1790700"/>
            <a:ext cx="3175" cy="476250"/>
          </a:xfrm>
          <a:prstGeom prst="line">
            <a:avLst/>
          </a:prstGeom>
          <a:noFill/>
          <a:ln w="12700">
            <a:solidFill>
              <a:srgbClr val="FF0000"/>
            </a:solidFill>
            <a:round/>
            <a:headEnd/>
            <a:tailEnd type="triangle" w="med" len="sm"/>
          </a:ln>
        </p:spPr>
        <p:txBody>
          <a:bodyPr wrap="none" anchor="ctr"/>
          <a:lstStyle/>
          <a:p>
            <a:endParaRPr lang="en-US"/>
          </a:p>
        </p:txBody>
      </p:sp>
      <p:sp>
        <p:nvSpPr>
          <p:cNvPr id="63509" name="Line 33"/>
          <p:cNvSpPr>
            <a:spLocks noChangeShapeType="1"/>
          </p:cNvSpPr>
          <p:nvPr/>
        </p:nvSpPr>
        <p:spPr bwMode="auto">
          <a:xfrm flipV="1">
            <a:off x="4583113" y="1804988"/>
            <a:ext cx="1587" cy="461962"/>
          </a:xfrm>
          <a:prstGeom prst="line">
            <a:avLst/>
          </a:prstGeom>
          <a:noFill/>
          <a:ln w="12700">
            <a:solidFill>
              <a:srgbClr val="FF0000"/>
            </a:solidFill>
            <a:round/>
            <a:headEnd/>
            <a:tailEnd type="triangle" w="med" len="sm"/>
          </a:ln>
        </p:spPr>
        <p:txBody>
          <a:bodyPr wrap="none" anchor="ctr"/>
          <a:lstStyle/>
          <a:p>
            <a:endParaRPr lang="en-US"/>
          </a:p>
        </p:txBody>
      </p:sp>
      <p:sp>
        <p:nvSpPr>
          <p:cNvPr id="63510" name="Line 34"/>
          <p:cNvSpPr>
            <a:spLocks noChangeShapeType="1"/>
          </p:cNvSpPr>
          <p:nvPr/>
        </p:nvSpPr>
        <p:spPr bwMode="auto">
          <a:xfrm flipH="1" flipV="1">
            <a:off x="7162800" y="1790700"/>
            <a:ext cx="1588" cy="473075"/>
          </a:xfrm>
          <a:prstGeom prst="line">
            <a:avLst/>
          </a:prstGeom>
          <a:noFill/>
          <a:ln w="12700">
            <a:solidFill>
              <a:srgbClr val="FF0000"/>
            </a:solidFill>
            <a:round/>
            <a:headEnd/>
            <a:tailEnd type="triangle" w="med" len="sm"/>
          </a:ln>
        </p:spPr>
        <p:txBody>
          <a:bodyPr wrap="none" anchor="ctr"/>
          <a:lstStyle/>
          <a:p>
            <a:endParaRPr lang="en-US"/>
          </a:p>
        </p:txBody>
      </p:sp>
      <p:sp>
        <p:nvSpPr>
          <p:cNvPr id="63511" name="Line 35"/>
          <p:cNvSpPr>
            <a:spLocks noChangeShapeType="1"/>
          </p:cNvSpPr>
          <p:nvPr/>
        </p:nvSpPr>
        <p:spPr bwMode="auto">
          <a:xfrm flipV="1">
            <a:off x="2032000" y="4054475"/>
            <a:ext cx="1588" cy="458788"/>
          </a:xfrm>
          <a:prstGeom prst="line">
            <a:avLst/>
          </a:prstGeom>
          <a:noFill/>
          <a:ln w="12700">
            <a:solidFill>
              <a:srgbClr val="FF0000"/>
            </a:solidFill>
            <a:round/>
            <a:headEnd/>
            <a:tailEnd type="triangle" w="med" len="sm"/>
          </a:ln>
        </p:spPr>
        <p:txBody>
          <a:bodyPr wrap="none" anchor="ctr"/>
          <a:lstStyle/>
          <a:p>
            <a:endParaRPr lang="en-US"/>
          </a:p>
        </p:txBody>
      </p:sp>
      <p:sp>
        <p:nvSpPr>
          <p:cNvPr id="63512" name="Line 36"/>
          <p:cNvSpPr>
            <a:spLocks noChangeShapeType="1"/>
          </p:cNvSpPr>
          <p:nvPr/>
        </p:nvSpPr>
        <p:spPr bwMode="auto">
          <a:xfrm flipH="1" flipV="1">
            <a:off x="4597400" y="4043363"/>
            <a:ext cx="1588" cy="473075"/>
          </a:xfrm>
          <a:prstGeom prst="line">
            <a:avLst/>
          </a:prstGeom>
          <a:noFill/>
          <a:ln w="12700">
            <a:solidFill>
              <a:srgbClr val="FF0000"/>
            </a:solidFill>
            <a:round/>
            <a:headEnd/>
            <a:tailEnd type="triangle" w="med" len="sm"/>
          </a:ln>
        </p:spPr>
        <p:txBody>
          <a:bodyPr wrap="none" anchor="ctr"/>
          <a:lstStyle/>
          <a:p>
            <a:endParaRPr lang="en-US"/>
          </a:p>
        </p:txBody>
      </p:sp>
      <p:sp>
        <p:nvSpPr>
          <p:cNvPr id="63513" name="Line 37"/>
          <p:cNvSpPr>
            <a:spLocks noChangeShapeType="1"/>
          </p:cNvSpPr>
          <p:nvPr/>
        </p:nvSpPr>
        <p:spPr bwMode="auto">
          <a:xfrm flipV="1">
            <a:off x="7150100" y="4043363"/>
            <a:ext cx="1588" cy="481012"/>
          </a:xfrm>
          <a:prstGeom prst="line">
            <a:avLst/>
          </a:prstGeom>
          <a:noFill/>
          <a:ln w="12700">
            <a:solidFill>
              <a:srgbClr val="FF0000"/>
            </a:solidFill>
            <a:round/>
            <a:headEnd/>
            <a:tailEnd type="triangle" w="med" len="sm"/>
          </a:ln>
        </p:spPr>
        <p:txBody>
          <a:bodyPr wrap="none" anchor="ctr"/>
          <a:lstStyle/>
          <a:p>
            <a:endParaRPr lang="en-US"/>
          </a:p>
        </p:txBody>
      </p:sp>
      <p:sp>
        <p:nvSpPr>
          <p:cNvPr id="63514" name="Line 38"/>
          <p:cNvSpPr>
            <a:spLocks noChangeShapeType="1"/>
          </p:cNvSpPr>
          <p:nvPr/>
        </p:nvSpPr>
        <p:spPr bwMode="auto">
          <a:xfrm flipH="1">
            <a:off x="2063750" y="2022475"/>
            <a:ext cx="139700" cy="1588"/>
          </a:xfrm>
          <a:prstGeom prst="line">
            <a:avLst/>
          </a:prstGeom>
          <a:noFill/>
          <a:ln w="12700">
            <a:solidFill>
              <a:schemeClr val="tx1"/>
            </a:solidFill>
            <a:round/>
            <a:headEnd/>
            <a:tailEnd type="triangle" w="med" len="sm"/>
          </a:ln>
        </p:spPr>
        <p:txBody>
          <a:bodyPr wrap="none" anchor="ctr"/>
          <a:lstStyle/>
          <a:p>
            <a:endParaRPr lang="en-US"/>
          </a:p>
        </p:txBody>
      </p:sp>
      <p:sp>
        <p:nvSpPr>
          <p:cNvPr id="63515" name="Line 39"/>
          <p:cNvSpPr>
            <a:spLocks noChangeShapeType="1"/>
          </p:cNvSpPr>
          <p:nvPr/>
        </p:nvSpPr>
        <p:spPr bwMode="auto">
          <a:xfrm flipH="1">
            <a:off x="3187700" y="2024063"/>
            <a:ext cx="228600" cy="1587"/>
          </a:xfrm>
          <a:prstGeom prst="line">
            <a:avLst/>
          </a:prstGeom>
          <a:noFill/>
          <a:ln w="12700">
            <a:solidFill>
              <a:schemeClr val="tx1"/>
            </a:solidFill>
            <a:round/>
            <a:headEnd/>
            <a:tailEnd type="triangle" w="med" len="sm"/>
          </a:ln>
        </p:spPr>
        <p:txBody>
          <a:bodyPr wrap="none" anchor="ctr"/>
          <a:lstStyle/>
          <a:p>
            <a:endParaRPr lang="en-US"/>
          </a:p>
        </p:txBody>
      </p:sp>
      <p:sp>
        <p:nvSpPr>
          <p:cNvPr id="63516" name="Line 40"/>
          <p:cNvSpPr>
            <a:spLocks noChangeShapeType="1"/>
          </p:cNvSpPr>
          <p:nvPr/>
        </p:nvSpPr>
        <p:spPr bwMode="auto">
          <a:xfrm>
            <a:off x="2989263" y="2022475"/>
            <a:ext cx="158750" cy="1588"/>
          </a:xfrm>
          <a:prstGeom prst="line">
            <a:avLst/>
          </a:prstGeom>
          <a:noFill/>
          <a:ln w="12700">
            <a:solidFill>
              <a:schemeClr val="tx1"/>
            </a:solidFill>
            <a:round/>
            <a:headEnd/>
            <a:tailEnd type="triangle" w="med" len="sm"/>
          </a:ln>
        </p:spPr>
        <p:txBody>
          <a:bodyPr wrap="none" anchor="ctr"/>
          <a:lstStyle/>
          <a:p>
            <a:endParaRPr lang="en-US"/>
          </a:p>
        </p:txBody>
      </p:sp>
      <p:sp>
        <p:nvSpPr>
          <p:cNvPr id="63517" name="Line 41"/>
          <p:cNvSpPr>
            <a:spLocks noChangeShapeType="1"/>
          </p:cNvSpPr>
          <p:nvPr/>
        </p:nvSpPr>
        <p:spPr bwMode="auto">
          <a:xfrm>
            <a:off x="4291013" y="2019300"/>
            <a:ext cx="228600" cy="1588"/>
          </a:xfrm>
          <a:prstGeom prst="line">
            <a:avLst/>
          </a:prstGeom>
          <a:noFill/>
          <a:ln w="12700">
            <a:solidFill>
              <a:schemeClr val="tx1"/>
            </a:solidFill>
            <a:round/>
            <a:headEnd/>
            <a:tailEnd type="triangle" w="med" len="sm"/>
          </a:ln>
        </p:spPr>
        <p:txBody>
          <a:bodyPr wrap="none" anchor="ctr"/>
          <a:lstStyle/>
          <a:p>
            <a:endParaRPr lang="en-US"/>
          </a:p>
        </p:txBody>
      </p:sp>
      <p:sp>
        <p:nvSpPr>
          <p:cNvPr id="63518" name="Line 42"/>
          <p:cNvSpPr>
            <a:spLocks noChangeShapeType="1"/>
          </p:cNvSpPr>
          <p:nvPr/>
        </p:nvSpPr>
        <p:spPr bwMode="auto">
          <a:xfrm>
            <a:off x="6778625" y="2032000"/>
            <a:ext cx="369888" cy="1588"/>
          </a:xfrm>
          <a:prstGeom prst="line">
            <a:avLst/>
          </a:prstGeom>
          <a:noFill/>
          <a:ln w="12700">
            <a:solidFill>
              <a:schemeClr val="tx1"/>
            </a:solidFill>
            <a:round/>
            <a:headEnd/>
            <a:tailEnd type="triangle" w="med" len="med"/>
          </a:ln>
        </p:spPr>
        <p:txBody>
          <a:bodyPr wrap="none" anchor="ctr"/>
          <a:lstStyle/>
          <a:p>
            <a:endParaRPr lang="en-US"/>
          </a:p>
        </p:txBody>
      </p:sp>
      <p:sp>
        <p:nvSpPr>
          <p:cNvPr id="63519" name="Line 43"/>
          <p:cNvSpPr>
            <a:spLocks noChangeShapeType="1"/>
          </p:cNvSpPr>
          <p:nvPr/>
        </p:nvSpPr>
        <p:spPr bwMode="auto">
          <a:xfrm flipH="1" flipV="1">
            <a:off x="4611688" y="2017713"/>
            <a:ext cx="452437" cy="0"/>
          </a:xfrm>
          <a:prstGeom prst="line">
            <a:avLst/>
          </a:prstGeom>
          <a:noFill/>
          <a:ln w="12700">
            <a:solidFill>
              <a:schemeClr val="tx1"/>
            </a:solidFill>
            <a:round/>
            <a:headEnd/>
            <a:tailEnd type="triangle" w="med" len="sm"/>
          </a:ln>
        </p:spPr>
        <p:txBody>
          <a:bodyPr wrap="none" anchor="ctr"/>
          <a:lstStyle/>
          <a:p>
            <a:endParaRPr lang="en-US"/>
          </a:p>
        </p:txBody>
      </p:sp>
      <p:sp>
        <p:nvSpPr>
          <p:cNvPr id="63520" name="Line 44"/>
          <p:cNvSpPr>
            <a:spLocks noChangeShapeType="1"/>
          </p:cNvSpPr>
          <p:nvPr/>
        </p:nvSpPr>
        <p:spPr bwMode="auto">
          <a:xfrm flipH="1">
            <a:off x="2065338" y="4275138"/>
            <a:ext cx="828675" cy="1587"/>
          </a:xfrm>
          <a:prstGeom prst="line">
            <a:avLst/>
          </a:prstGeom>
          <a:noFill/>
          <a:ln w="12700">
            <a:solidFill>
              <a:schemeClr val="tx1"/>
            </a:solidFill>
            <a:round/>
            <a:headEnd/>
            <a:tailEnd type="triangle" w="med" len="sm"/>
          </a:ln>
        </p:spPr>
        <p:txBody>
          <a:bodyPr wrap="none" anchor="ctr"/>
          <a:lstStyle/>
          <a:p>
            <a:endParaRPr lang="en-US"/>
          </a:p>
        </p:txBody>
      </p:sp>
      <p:sp>
        <p:nvSpPr>
          <p:cNvPr id="63521" name="Line 45"/>
          <p:cNvSpPr>
            <a:spLocks noChangeShapeType="1"/>
          </p:cNvSpPr>
          <p:nvPr/>
        </p:nvSpPr>
        <p:spPr bwMode="auto">
          <a:xfrm flipH="1">
            <a:off x="4630738" y="4273550"/>
            <a:ext cx="476250" cy="1588"/>
          </a:xfrm>
          <a:prstGeom prst="line">
            <a:avLst/>
          </a:prstGeom>
          <a:noFill/>
          <a:ln w="12700">
            <a:solidFill>
              <a:schemeClr val="tx1"/>
            </a:solidFill>
            <a:round/>
            <a:headEnd/>
            <a:tailEnd type="triangle" w="med" len="sm"/>
          </a:ln>
        </p:spPr>
        <p:txBody>
          <a:bodyPr wrap="none" anchor="ctr"/>
          <a:lstStyle/>
          <a:p>
            <a:endParaRPr lang="en-US"/>
          </a:p>
        </p:txBody>
      </p:sp>
      <p:sp>
        <p:nvSpPr>
          <p:cNvPr id="63522" name="Line 46"/>
          <p:cNvSpPr>
            <a:spLocks noChangeShapeType="1"/>
          </p:cNvSpPr>
          <p:nvPr/>
        </p:nvSpPr>
        <p:spPr bwMode="auto">
          <a:xfrm>
            <a:off x="3730625" y="4275138"/>
            <a:ext cx="846138" cy="1587"/>
          </a:xfrm>
          <a:prstGeom prst="line">
            <a:avLst/>
          </a:prstGeom>
          <a:noFill/>
          <a:ln w="12700">
            <a:solidFill>
              <a:schemeClr val="tx1"/>
            </a:solidFill>
            <a:round/>
            <a:headEnd/>
            <a:tailEnd type="triangle" w="med" len="med"/>
          </a:ln>
        </p:spPr>
        <p:txBody>
          <a:bodyPr wrap="none" anchor="ctr"/>
          <a:lstStyle/>
          <a:p>
            <a:endParaRPr lang="en-US"/>
          </a:p>
        </p:txBody>
      </p:sp>
      <p:sp>
        <p:nvSpPr>
          <p:cNvPr id="63523" name="Line 47"/>
          <p:cNvSpPr>
            <a:spLocks noChangeShapeType="1"/>
          </p:cNvSpPr>
          <p:nvPr/>
        </p:nvSpPr>
        <p:spPr bwMode="auto">
          <a:xfrm>
            <a:off x="6759575" y="4273550"/>
            <a:ext cx="369888" cy="1588"/>
          </a:xfrm>
          <a:prstGeom prst="line">
            <a:avLst/>
          </a:prstGeom>
          <a:noFill/>
          <a:ln w="12700">
            <a:solidFill>
              <a:schemeClr val="tx1"/>
            </a:solidFill>
            <a:round/>
            <a:headEnd/>
            <a:tailEnd type="triangle" w="med" len="med"/>
          </a:ln>
        </p:spPr>
        <p:txBody>
          <a:bodyPr wrap="none" anchor="ctr"/>
          <a:lstStyle/>
          <a:p>
            <a:endParaRPr lang="en-US"/>
          </a:p>
        </p:txBody>
      </p:sp>
      <p:sp>
        <p:nvSpPr>
          <p:cNvPr id="63524" name="AutoShape 48"/>
          <p:cNvSpPr>
            <a:spLocks/>
          </p:cNvSpPr>
          <p:nvPr/>
        </p:nvSpPr>
        <p:spPr bwMode="auto">
          <a:xfrm rot="-5400000">
            <a:off x="3966369" y="67469"/>
            <a:ext cx="236537" cy="2505075"/>
          </a:xfrm>
          <a:prstGeom prst="rightBrace">
            <a:avLst>
              <a:gd name="adj1" fmla="val 88255"/>
              <a:gd name="adj2" fmla="val 50000"/>
            </a:avLst>
          </a:prstGeom>
          <a:noFill/>
          <a:ln w="12700">
            <a:solidFill>
              <a:schemeClr val="tx1"/>
            </a:solidFill>
            <a:round/>
            <a:headEnd/>
            <a:tailEnd/>
          </a:ln>
        </p:spPr>
        <p:txBody>
          <a:bodyPr wrap="none" anchor="ctr"/>
          <a:lstStyle/>
          <a:p>
            <a:endParaRPr lang="en-US">
              <a:latin typeface="Times" pitchFamily="84" charset="0"/>
            </a:endParaRPr>
          </a:p>
        </p:txBody>
      </p:sp>
      <p:sp>
        <p:nvSpPr>
          <p:cNvPr id="63525" name="AutoShape 49"/>
          <p:cNvSpPr>
            <a:spLocks/>
          </p:cNvSpPr>
          <p:nvPr/>
        </p:nvSpPr>
        <p:spPr bwMode="auto">
          <a:xfrm rot="-5400000">
            <a:off x="3960019" y="2297906"/>
            <a:ext cx="236538" cy="2505075"/>
          </a:xfrm>
          <a:prstGeom prst="rightBrace">
            <a:avLst>
              <a:gd name="adj1" fmla="val 88255"/>
              <a:gd name="adj2" fmla="val 50000"/>
            </a:avLst>
          </a:prstGeom>
          <a:noFill/>
          <a:ln w="12700">
            <a:solidFill>
              <a:schemeClr val="tx1"/>
            </a:solidFill>
            <a:round/>
            <a:headEnd/>
            <a:tailEnd/>
          </a:ln>
        </p:spPr>
        <p:txBody>
          <a:bodyPr wrap="none" anchor="ctr"/>
          <a:lstStyle/>
          <a:p>
            <a:endParaRPr lang="en-US">
              <a:latin typeface="Times" pitchFamily="8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20.10b</a:t>
            </a:r>
          </a:p>
        </p:txBody>
      </p:sp>
      <p:pic>
        <p:nvPicPr>
          <p:cNvPr id="64515" name="Picture 53" descr="20_10bRFLPAnalysis-U"/>
          <p:cNvPicPr>
            <a:picLocks noChangeAspect="1" noChangeArrowheads="1"/>
          </p:cNvPicPr>
          <p:nvPr/>
        </p:nvPicPr>
        <p:blipFill>
          <a:blip r:embed="rId3"/>
          <a:srcRect/>
          <a:stretch>
            <a:fillRect/>
          </a:stretch>
        </p:blipFill>
        <p:spPr bwMode="auto">
          <a:xfrm>
            <a:off x="1962150" y="730250"/>
            <a:ext cx="5219700" cy="5395913"/>
          </a:xfrm>
          <a:prstGeom prst="rect">
            <a:avLst/>
          </a:prstGeom>
          <a:noFill/>
          <a:ln w="9525">
            <a:noFill/>
            <a:miter lim="800000"/>
            <a:headEnd/>
            <a:tailEnd/>
          </a:ln>
        </p:spPr>
      </p:pic>
      <p:sp>
        <p:nvSpPr>
          <p:cNvPr id="64516" name="Text Box 6"/>
          <p:cNvSpPr txBox="1">
            <a:spLocks noChangeArrowheads="1"/>
          </p:cNvSpPr>
          <p:nvPr/>
        </p:nvSpPr>
        <p:spPr bwMode="auto">
          <a:xfrm>
            <a:off x="2000250" y="2170113"/>
            <a:ext cx="1530350" cy="733425"/>
          </a:xfrm>
          <a:prstGeom prst="rect">
            <a:avLst/>
          </a:prstGeom>
          <a:noFill/>
          <a:ln w="9525">
            <a:noFill/>
            <a:miter lim="800000"/>
            <a:headEnd/>
            <a:tailEnd/>
          </a:ln>
        </p:spPr>
        <p:txBody>
          <a:bodyPr wrap="none" lIns="0" tIns="0" rIns="0" bIns="0"/>
          <a:lstStyle/>
          <a:p>
            <a:r>
              <a:rPr lang="en-US" b="1"/>
              <a:t>Large</a:t>
            </a:r>
            <a:br>
              <a:rPr lang="en-US" b="1"/>
            </a:br>
            <a:r>
              <a:rPr lang="en-US" b="1"/>
              <a:t>fragment</a:t>
            </a:r>
          </a:p>
        </p:txBody>
      </p:sp>
      <p:sp>
        <p:nvSpPr>
          <p:cNvPr id="64517" name="Text Box 7"/>
          <p:cNvSpPr txBox="1">
            <a:spLocks noChangeArrowheads="1"/>
          </p:cNvSpPr>
          <p:nvPr/>
        </p:nvSpPr>
        <p:spPr bwMode="auto">
          <a:xfrm>
            <a:off x="3595688" y="708025"/>
            <a:ext cx="1087437" cy="666750"/>
          </a:xfrm>
          <a:prstGeom prst="rect">
            <a:avLst/>
          </a:prstGeom>
          <a:noFill/>
          <a:ln w="9525">
            <a:noFill/>
            <a:miter lim="800000"/>
            <a:headEnd/>
            <a:tailEnd/>
          </a:ln>
        </p:spPr>
        <p:txBody>
          <a:bodyPr wrap="none" lIns="0" tIns="0" rIns="0" bIns="0"/>
          <a:lstStyle/>
          <a:p>
            <a:r>
              <a:rPr lang="en-US" b="1"/>
              <a:t>Normal</a:t>
            </a:r>
            <a:br>
              <a:rPr lang="en-US" b="1"/>
            </a:br>
            <a:r>
              <a:rPr lang="en-US" b="1"/>
              <a:t>allele</a:t>
            </a:r>
          </a:p>
        </p:txBody>
      </p:sp>
      <p:sp>
        <p:nvSpPr>
          <p:cNvPr id="64518" name="Text Box 8"/>
          <p:cNvSpPr txBox="1">
            <a:spLocks noChangeArrowheads="1"/>
          </p:cNvSpPr>
          <p:nvPr/>
        </p:nvSpPr>
        <p:spPr bwMode="auto">
          <a:xfrm>
            <a:off x="4937125" y="701675"/>
            <a:ext cx="1547813" cy="682625"/>
          </a:xfrm>
          <a:prstGeom prst="rect">
            <a:avLst/>
          </a:prstGeom>
          <a:noFill/>
          <a:ln w="9525">
            <a:noFill/>
            <a:miter lim="800000"/>
            <a:headEnd/>
            <a:tailEnd/>
          </a:ln>
        </p:spPr>
        <p:txBody>
          <a:bodyPr wrap="none" lIns="0" tIns="0" rIns="0" bIns="0"/>
          <a:lstStyle/>
          <a:p>
            <a:r>
              <a:rPr lang="en-US" b="1"/>
              <a:t>Sickle-cell</a:t>
            </a:r>
            <a:br>
              <a:rPr lang="en-US" b="1"/>
            </a:br>
            <a:r>
              <a:rPr lang="en-US" b="1"/>
              <a:t>allele</a:t>
            </a:r>
          </a:p>
        </p:txBody>
      </p:sp>
      <p:sp>
        <p:nvSpPr>
          <p:cNvPr id="64519" name="Text Box 9"/>
          <p:cNvSpPr txBox="1">
            <a:spLocks noChangeArrowheads="1"/>
          </p:cNvSpPr>
          <p:nvPr/>
        </p:nvSpPr>
        <p:spPr bwMode="auto">
          <a:xfrm>
            <a:off x="2052638" y="3798888"/>
            <a:ext cx="1001712" cy="396875"/>
          </a:xfrm>
          <a:prstGeom prst="rect">
            <a:avLst/>
          </a:prstGeom>
          <a:noFill/>
          <a:ln w="9525">
            <a:noFill/>
            <a:miter lim="800000"/>
            <a:headEnd/>
            <a:tailEnd/>
          </a:ln>
        </p:spPr>
        <p:txBody>
          <a:bodyPr wrap="none" lIns="0" tIns="0" rIns="0" bIns="0"/>
          <a:lstStyle/>
          <a:p>
            <a:r>
              <a:rPr lang="en-US" b="1"/>
              <a:t>201 bp</a:t>
            </a:r>
          </a:p>
        </p:txBody>
      </p:sp>
      <p:sp>
        <p:nvSpPr>
          <p:cNvPr id="64520" name="Text Box 10"/>
          <p:cNvSpPr txBox="1">
            <a:spLocks noChangeArrowheads="1"/>
          </p:cNvSpPr>
          <p:nvPr/>
        </p:nvSpPr>
        <p:spPr bwMode="auto">
          <a:xfrm>
            <a:off x="2047875" y="4146550"/>
            <a:ext cx="1001713" cy="396875"/>
          </a:xfrm>
          <a:prstGeom prst="rect">
            <a:avLst/>
          </a:prstGeom>
          <a:noFill/>
          <a:ln w="9525">
            <a:noFill/>
            <a:miter lim="800000"/>
            <a:headEnd/>
            <a:tailEnd/>
          </a:ln>
        </p:spPr>
        <p:txBody>
          <a:bodyPr wrap="none" lIns="0" tIns="0" rIns="0" bIns="0"/>
          <a:lstStyle/>
          <a:p>
            <a:r>
              <a:rPr lang="en-US" b="1"/>
              <a:t>175 bp</a:t>
            </a:r>
          </a:p>
        </p:txBody>
      </p:sp>
      <p:sp>
        <p:nvSpPr>
          <p:cNvPr id="64521" name="Text Box 11"/>
          <p:cNvSpPr txBox="1">
            <a:spLocks noChangeArrowheads="1"/>
          </p:cNvSpPr>
          <p:nvPr/>
        </p:nvSpPr>
        <p:spPr bwMode="auto">
          <a:xfrm>
            <a:off x="6188075" y="3487738"/>
            <a:ext cx="1108075" cy="473075"/>
          </a:xfrm>
          <a:prstGeom prst="rect">
            <a:avLst/>
          </a:prstGeom>
          <a:noFill/>
          <a:ln w="9525">
            <a:noFill/>
            <a:miter lim="800000"/>
            <a:headEnd/>
            <a:tailEnd/>
          </a:ln>
        </p:spPr>
        <p:txBody>
          <a:bodyPr wrap="none" lIns="0" tIns="0" rIns="0" bIns="0"/>
          <a:lstStyle/>
          <a:p>
            <a:r>
              <a:rPr lang="en-US" b="1"/>
              <a:t>376 bp</a:t>
            </a:r>
          </a:p>
        </p:txBody>
      </p:sp>
      <p:grpSp>
        <p:nvGrpSpPr>
          <p:cNvPr id="64522" name="Group 55"/>
          <p:cNvGrpSpPr>
            <a:grpSpLocks/>
          </p:cNvGrpSpPr>
          <p:nvPr/>
        </p:nvGrpSpPr>
        <p:grpSpPr bwMode="auto">
          <a:xfrm>
            <a:off x="2001838" y="4964113"/>
            <a:ext cx="4684712" cy="1100137"/>
            <a:chOff x="1261" y="3127"/>
            <a:chExt cx="2951" cy="693"/>
          </a:xfrm>
        </p:grpSpPr>
        <p:sp>
          <p:nvSpPr>
            <p:cNvPr id="64525" name="Text Box 13"/>
            <p:cNvSpPr txBox="1">
              <a:spLocks noChangeArrowheads="1"/>
            </p:cNvSpPr>
            <p:nvPr/>
          </p:nvSpPr>
          <p:spPr bwMode="auto">
            <a:xfrm>
              <a:off x="1261" y="3127"/>
              <a:ext cx="297" cy="230"/>
            </a:xfrm>
            <a:prstGeom prst="rect">
              <a:avLst/>
            </a:prstGeom>
            <a:noFill/>
            <a:ln w="9525">
              <a:noFill/>
              <a:miter lim="800000"/>
              <a:headEnd/>
              <a:tailEnd/>
            </a:ln>
          </p:spPr>
          <p:txBody>
            <a:bodyPr wrap="none" lIns="0" tIns="0" rIns="0" bIns="0"/>
            <a:lstStyle/>
            <a:p>
              <a:r>
                <a:rPr lang="en-US" b="1"/>
                <a:t>(b)</a:t>
              </a:r>
            </a:p>
          </p:txBody>
        </p:sp>
        <p:sp>
          <p:nvSpPr>
            <p:cNvPr id="64526" name="Text Box 15"/>
            <p:cNvSpPr txBox="1">
              <a:spLocks noChangeArrowheads="1"/>
            </p:cNvSpPr>
            <p:nvPr/>
          </p:nvSpPr>
          <p:spPr bwMode="auto">
            <a:xfrm>
              <a:off x="1549" y="3146"/>
              <a:ext cx="2663" cy="674"/>
            </a:xfrm>
            <a:prstGeom prst="rect">
              <a:avLst/>
            </a:prstGeom>
            <a:noFill/>
            <a:ln w="9525">
              <a:noFill/>
              <a:miter lim="800000"/>
              <a:headEnd/>
              <a:tailEnd/>
            </a:ln>
          </p:spPr>
          <p:txBody>
            <a:bodyPr wrap="none" lIns="0" tIns="0" rIns="0" bIns="0"/>
            <a:lstStyle/>
            <a:p>
              <a:pPr>
                <a:lnSpc>
                  <a:spcPct val="90000"/>
                </a:lnSpc>
              </a:pPr>
              <a:r>
                <a:rPr lang="en-US" b="1"/>
                <a:t>Electrophoresis of restriction</a:t>
              </a:r>
              <a:br>
                <a:rPr lang="en-US" b="1"/>
              </a:br>
              <a:r>
                <a:rPr lang="en-US" b="1"/>
                <a:t>fragments from normal and</a:t>
              </a:r>
              <a:br>
                <a:rPr lang="en-US" b="1"/>
              </a:br>
              <a:r>
                <a:rPr lang="en-US" b="1"/>
                <a:t>sickle-cell alleles</a:t>
              </a:r>
            </a:p>
          </p:txBody>
        </p:sp>
      </p:grpSp>
      <p:sp>
        <p:nvSpPr>
          <p:cNvPr id="64523" name="Line 51"/>
          <p:cNvSpPr>
            <a:spLocks noChangeShapeType="1"/>
          </p:cNvSpPr>
          <p:nvPr/>
        </p:nvSpPr>
        <p:spPr bwMode="auto">
          <a:xfrm>
            <a:off x="4113213" y="1401763"/>
            <a:ext cx="0" cy="463550"/>
          </a:xfrm>
          <a:prstGeom prst="line">
            <a:avLst/>
          </a:prstGeom>
          <a:noFill/>
          <a:ln w="12700">
            <a:solidFill>
              <a:schemeClr val="tx1"/>
            </a:solidFill>
            <a:round/>
            <a:headEnd/>
            <a:tailEnd type="triangle" w="med" len="med"/>
          </a:ln>
        </p:spPr>
        <p:txBody>
          <a:bodyPr wrap="none" anchor="ctr"/>
          <a:lstStyle/>
          <a:p>
            <a:endParaRPr lang="en-US"/>
          </a:p>
        </p:txBody>
      </p:sp>
      <p:sp>
        <p:nvSpPr>
          <p:cNvPr id="64524" name="Line 52"/>
          <p:cNvSpPr>
            <a:spLocks noChangeShapeType="1"/>
          </p:cNvSpPr>
          <p:nvPr/>
        </p:nvSpPr>
        <p:spPr bwMode="auto">
          <a:xfrm>
            <a:off x="5245100" y="1384300"/>
            <a:ext cx="0" cy="488950"/>
          </a:xfrm>
          <a:prstGeom prst="line">
            <a:avLst/>
          </a:prstGeom>
          <a:noFill/>
          <a:ln w="12700">
            <a:solidFill>
              <a:schemeClr val="tx1"/>
            </a:solidFill>
            <a:round/>
            <a:headEnd/>
            <a:tailEnd type="triangle" w="med" len="med"/>
          </a:ln>
        </p:spPr>
        <p:txBody>
          <a:bodyPr wrap="none" anchor="ctr"/>
          <a:lstStyle/>
          <a:p>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body" idx="1"/>
          </p:nvPr>
        </p:nvSpPr>
        <p:spPr>
          <a:xfrm>
            <a:off x="533400" y="1365250"/>
            <a:ext cx="8534400" cy="3683000"/>
          </a:xfrm>
        </p:spPr>
        <p:txBody>
          <a:bodyPr/>
          <a:lstStyle/>
          <a:p>
            <a:pPr marL="350838" indent="-350838" eaLnBrk="1" hangingPunct="1"/>
            <a:r>
              <a:rPr lang="en-US" sz="2800" smtClean="0"/>
              <a:t>A technique called </a:t>
            </a:r>
            <a:r>
              <a:rPr lang="en-US" sz="2800" b="1" smtClean="0"/>
              <a:t>Southern blotting </a:t>
            </a:r>
            <a:r>
              <a:rPr lang="en-US" sz="2800" smtClean="0"/>
              <a:t>combines gel electrophoresis of DNA fragments with nucleic acid hybridization</a:t>
            </a:r>
          </a:p>
          <a:p>
            <a:pPr marL="350838" indent="-350838" eaLnBrk="1" hangingPunct="1"/>
            <a:r>
              <a:rPr lang="en-US" sz="2800" smtClean="0"/>
              <a:t>Specific DNA fragments can be identified by Southern blotting, using labeled probes that hybridize to the DNA immobilized on a “blot” of gel</a:t>
            </a:r>
          </a:p>
        </p:txBody>
      </p:sp>
      <p:grpSp>
        <p:nvGrpSpPr>
          <p:cNvPr id="65539" name="Group 3"/>
          <p:cNvGrpSpPr>
            <a:grpSpLocks/>
          </p:cNvGrpSpPr>
          <p:nvPr/>
        </p:nvGrpSpPr>
        <p:grpSpPr bwMode="auto">
          <a:xfrm>
            <a:off x="0" y="6553200"/>
            <a:ext cx="9144000" cy="304800"/>
            <a:chOff x="0" y="4128"/>
            <a:chExt cx="5760" cy="192"/>
          </a:xfrm>
        </p:grpSpPr>
        <p:sp>
          <p:nvSpPr>
            <p:cNvPr id="65541" name="Rectangle 4"/>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65542"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65540" name="Rectangle 6"/>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20.11</a:t>
            </a:r>
          </a:p>
        </p:txBody>
      </p:sp>
      <p:pic>
        <p:nvPicPr>
          <p:cNvPr id="66563" name="Picture 79" descr="20_11SouthernBlotting-U"/>
          <p:cNvPicPr>
            <a:picLocks noChangeAspect="1" noChangeArrowheads="1"/>
          </p:cNvPicPr>
          <p:nvPr/>
        </p:nvPicPr>
        <p:blipFill>
          <a:blip r:embed="rId3"/>
          <a:srcRect/>
          <a:stretch>
            <a:fillRect/>
          </a:stretch>
        </p:blipFill>
        <p:spPr bwMode="auto">
          <a:xfrm>
            <a:off x="296863" y="365125"/>
            <a:ext cx="8548687" cy="6127750"/>
          </a:xfrm>
          <a:prstGeom prst="rect">
            <a:avLst/>
          </a:prstGeom>
          <a:noFill/>
          <a:ln w="9525">
            <a:noFill/>
            <a:miter lim="800000"/>
            <a:headEnd/>
            <a:tailEnd/>
          </a:ln>
        </p:spPr>
      </p:pic>
      <p:sp>
        <p:nvSpPr>
          <p:cNvPr id="66564" name="Text Box 16"/>
          <p:cNvSpPr txBox="1">
            <a:spLocks noChangeArrowheads="1"/>
          </p:cNvSpPr>
          <p:nvPr/>
        </p:nvSpPr>
        <p:spPr bwMode="auto">
          <a:xfrm>
            <a:off x="611188" y="701675"/>
            <a:ext cx="2205037" cy="230188"/>
          </a:xfrm>
          <a:prstGeom prst="rect">
            <a:avLst/>
          </a:prstGeom>
          <a:noFill/>
          <a:ln w="9525">
            <a:noFill/>
            <a:miter lim="800000"/>
            <a:headEnd/>
            <a:tailEnd/>
          </a:ln>
        </p:spPr>
        <p:txBody>
          <a:bodyPr wrap="none" lIns="0" tIns="0" rIns="0" bIns="0"/>
          <a:lstStyle/>
          <a:p>
            <a:r>
              <a:rPr lang="en-US" sz="1400" b="1"/>
              <a:t>DNA </a:t>
            </a:r>
            <a:r>
              <a:rPr lang="en-US" sz="1400" b="1">
                <a:sym typeface="Symbol" pitchFamily="84" charset="2"/>
              </a:rPr>
              <a:t></a:t>
            </a:r>
            <a:r>
              <a:rPr lang="en-US" sz="1400" b="1"/>
              <a:t> restriction enzyme</a:t>
            </a:r>
          </a:p>
        </p:txBody>
      </p:sp>
      <p:grpSp>
        <p:nvGrpSpPr>
          <p:cNvPr id="66565" name="Group 20"/>
          <p:cNvGrpSpPr>
            <a:grpSpLocks/>
          </p:cNvGrpSpPr>
          <p:nvPr/>
        </p:nvGrpSpPr>
        <p:grpSpPr bwMode="auto">
          <a:xfrm>
            <a:off x="6159500" y="2943225"/>
            <a:ext cx="266700" cy="212725"/>
            <a:chOff x="2113" y="138"/>
            <a:chExt cx="168" cy="134"/>
          </a:xfrm>
        </p:grpSpPr>
        <p:sp>
          <p:nvSpPr>
            <p:cNvPr id="66620" name="Oval 18"/>
            <p:cNvSpPr>
              <a:spLocks noChangeArrowheads="1"/>
            </p:cNvSpPr>
            <p:nvPr/>
          </p:nvSpPr>
          <p:spPr bwMode="auto">
            <a:xfrm>
              <a:off x="2113" y="138"/>
              <a:ext cx="127" cy="134"/>
            </a:xfrm>
            <a:prstGeom prst="ellipse">
              <a:avLst/>
            </a:prstGeom>
            <a:solidFill>
              <a:srgbClr val="0390C7"/>
            </a:solidFill>
            <a:ln w="12700">
              <a:noFill/>
              <a:round/>
              <a:headEnd/>
              <a:tailEnd/>
            </a:ln>
          </p:spPr>
          <p:txBody>
            <a:bodyPr wrap="none" anchor="ctr"/>
            <a:lstStyle/>
            <a:p>
              <a:endParaRPr lang="en-US">
                <a:latin typeface="Times" pitchFamily="84" charset="0"/>
              </a:endParaRPr>
            </a:p>
          </p:txBody>
        </p:sp>
        <p:sp>
          <p:nvSpPr>
            <p:cNvPr id="66621" name="Text Box 19"/>
            <p:cNvSpPr txBox="1">
              <a:spLocks noChangeArrowheads="1"/>
            </p:cNvSpPr>
            <p:nvPr/>
          </p:nvSpPr>
          <p:spPr bwMode="auto">
            <a:xfrm>
              <a:off x="2152" y="151"/>
              <a:ext cx="129" cy="108"/>
            </a:xfrm>
            <a:prstGeom prst="rect">
              <a:avLst/>
            </a:prstGeom>
            <a:noFill/>
            <a:ln w="9525">
              <a:noFill/>
              <a:miter lim="800000"/>
              <a:headEnd/>
              <a:tailEnd/>
            </a:ln>
          </p:spPr>
          <p:txBody>
            <a:bodyPr wrap="none" lIns="0" tIns="0" rIns="0" bIns="0"/>
            <a:lstStyle/>
            <a:p>
              <a:pPr>
                <a:lnSpc>
                  <a:spcPct val="90000"/>
                </a:lnSpc>
              </a:pPr>
              <a:r>
                <a:rPr lang="en-US" sz="1400" b="1">
                  <a:solidFill>
                    <a:schemeClr val="bg1"/>
                  </a:solidFill>
                </a:rPr>
                <a:t>3</a:t>
              </a:r>
            </a:p>
          </p:txBody>
        </p:sp>
      </p:grpSp>
      <p:grpSp>
        <p:nvGrpSpPr>
          <p:cNvPr id="66566" name="Group 24"/>
          <p:cNvGrpSpPr>
            <a:grpSpLocks/>
          </p:cNvGrpSpPr>
          <p:nvPr/>
        </p:nvGrpSpPr>
        <p:grpSpPr bwMode="auto">
          <a:xfrm>
            <a:off x="3890963" y="2936875"/>
            <a:ext cx="254000" cy="212725"/>
            <a:chOff x="2101" y="125"/>
            <a:chExt cx="160" cy="134"/>
          </a:xfrm>
        </p:grpSpPr>
        <p:sp>
          <p:nvSpPr>
            <p:cNvPr id="66618" name="Oval 22"/>
            <p:cNvSpPr>
              <a:spLocks noChangeArrowheads="1"/>
            </p:cNvSpPr>
            <p:nvPr/>
          </p:nvSpPr>
          <p:spPr bwMode="auto">
            <a:xfrm>
              <a:off x="2101" y="125"/>
              <a:ext cx="127" cy="134"/>
            </a:xfrm>
            <a:prstGeom prst="ellipse">
              <a:avLst/>
            </a:prstGeom>
            <a:solidFill>
              <a:srgbClr val="0390C7"/>
            </a:solidFill>
            <a:ln w="12700">
              <a:noFill/>
              <a:round/>
              <a:headEnd/>
              <a:tailEnd/>
            </a:ln>
          </p:spPr>
          <p:txBody>
            <a:bodyPr wrap="none" anchor="ctr"/>
            <a:lstStyle/>
            <a:p>
              <a:endParaRPr lang="en-US">
                <a:latin typeface="Times" pitchFamily="84" charset="0"/>
              </a:endParaRPr>
            </a:p>
          </p:txBody>
        </p:sp>
        <p:sp>
          <p:nvSpPr>
            <p:cNvPr id="66619" name="Text Box 23"/>
            <p:cNvSpPr txBox="1">
              <a:spLocks noChangeArrowheads="1"/>
            </p:cNvSpPr>
            <p:nvPr/>
          </p:nvSpPr>
          <p:spPr bwMode="auto">
            <a:xfrm>
              <a:off x="2132" y="130"/>
              <a:ext cx="129" cy="108"/>
            </a:xfrm>
            <a:prstGeom prst="rect">
              <a:avLst/>
            </a:prstGeom>
            <a:noFill/>
            <a:ln w="9525">
              <a:noFill/>
              <a:miter lim="800000"/>
              <a:headEnd/>
              <a:tailEnd/>
            </a:ln>
          </p:spPr>
          <p:txBody>
            <a:bodyPr wrap="none" lIns="0" tIns="0" rIns="0" bIns="0"/>
            <a:lstStyle/>
            <a:p>
              <a:pPr>
                <a:lnSpc>
                  <a:spcPct val="90000"/>
                </a:lnSpc>
              </a:pPr>
              <a:r>
                <a:rPr lang="en-US" sz="1400" b="1">
                  <a:solidFill>
                    <a:schemeClr val="bg1"/>
                  </a:solidFill>
                </a:rPr>
                <a:t>2</a:t>
              </a:r>
            </a:p>
          </p:txBody>
        </p:sp>
      </p:grpSp>
      <p:grpSp>
        <p:nvGrpSpPr>
          <p:cNvPr id="66567" name="Group 32"/>
          <p:cNvGrpSpPr>
            <a:grpSpLocks/>
          </p:cNvGrpSpPr>
          <p:nvPr/>
        </p:nvGrpSpPr>
        <p:grpSpPr bwMode="auto">
          <a:xfrm>
            <a:off x="327025" y="2943225"/>
            <a:ext cx="266700" cy="212725"/>
            <a:chOff x="206" y="1854"/>
            <a:chExt cx="168" cy="134"/>
          </a:xfrm>
        </p:grpSpPr>
        <p:sp>
          <p:nvSpPr>
            <p:cNvPr id="66616" name="Oval 26"/>
            <p:cNvSpPr>
              <a:spLocks noChangeArrowheads="1"/>
            </p:cNvSpPr>
            <p:nvPr/>
          </p:nvSpPr>
          <p:spPr bwMode="auto">
            <a:xfrm>
              <a:off x="206" y="1854"/>
              <a:ext cx="127" cy="134"/>
            </a:xfrm>
            <a:prstGeom prst="ellipse">
              <a:avLst/>
            </a:prstGeom>
            <a:solidFill>
              <a:srgbClr val="0390C7"/>
            </a:solidFill>
            <a:ln w="12700">
              <a:noFill/>
              <a:round/>
              <a:headEnd/>
              <a:tailEnd/>
            </a:ln>
          </p:spPr>
          <p:txBody>
            <a:bodyPr wrap="none" anchor="ctr"/>
            <a:lstStyle/>
            <a:p>
              <a:endParaRPr lang="en-US">
                <a:latin typeface="Times" pitchFamily="84" charset="0"/>
              </a:endParaRPr>
            </a:p>
          </p:txBody>
        </p:sp>
        <p:sp>
          <p:nvSpPr>
            <p:cNvPr id="66617" name="Text Box 27"/>
            <p:cNvSpPr txBox="1">
              <a:spLocks noChangeArrowheads="1"/>
            </p:cNvSpPr>
            <p:nvPr/>
          </p:nvSpPr>
          <p:spPr bwMode="auto">
            <a:xfrm>
              <a:off x="245" y="1867"/>
              <a:ext cx="129" cy="108"/>
            </a:xfrm>
            <a:prstGeom prst="rect">
              <a:avLst/>
            </a:prstGeom>
            <a:noFill/>
            <a:ln w="9525">
              <a:noFill/>
              <a:miter lim="800000"/>
              <a:headEnd/>
              <a:tailEnd/>
            </a:ln>
          </p:spPr>
          <p:txBody>
            <a:bodyPr wrap="none" lIns="0" tIns="0" rIns="0" bIns="0"/>
            <a:lstStyle/>
            <a:p>
              <a:pPr>
                <a:lnSpc>
                  <a:spcPct val="90000"/>
                </a:lnSpc>
              </a:pPr>
              <a:r>
                <a:rPr lang="en-US" sz="1400" b="1">
                  <a:solidFill>
                    <a:schemeClr val="bg1"/>
                  </a:solidFill>
                </a:rPr>
                <a:t>1</a:t>
              </a:r>
            </a:p>
          </p:txBody>
        </p:sp>
      </p:grpSp>
      <p:grpSp>
        <p:nvGrpSpPr>
          <p:cNvPr id="66568" name="Group 80"/>
          <p:cNvGrpSpPr>
            <a:grpSpLocks/>
          </p:cNvGrpSpPr>
          <p:nvPr/>
        </p:nvGrpSpPr>
        <p:grpSpPr bwMode="auto">
          <a:xfrm>
            <a:off x="327025" y="6092825"/>
            <a:ext cx="249238" cy="212725"/>
            <a:chOff x="206" y="3838"/>
            <a:chExt cx="157" cy="134"/>
          </a:xfrm>
        </p:grpSpPr>
        <p:sp>
          <p:nvSpPr>
            <p:cNvPr id="66614" name="Oval 29"/>
            <p:cNvSpPr>
              <a:spLocks noChangeArrowheads="1"/>
            </p:cNvSpPr>
            <p:nvPr/>
          </p:nvSpPr>
          <p:spPr bwMode="auto">
            <a:xfrm>
              <a:off x="206" y="3838"/>
              <a:ext cx="127" cy="134"/>
            </a:xfrm>
            <a:prstGeom prst="ellipse">
              <a:avLst/>
            </a:prstGeom>
            <a:solidFill>
              <a:srgbClr val="0390C7"/>
            </a:solidFill>
            <a:ln w="12700">
              <a:noFill/>
              <a:round/>
              <a:headEnd/>
              <a:tailEnd/>
            </a:ln>
          </p:spPr>
          <p:txBody>
            <a:bodyPr wrap="none" anchor="ctr"/>
            <a:lstStyle/>
            <a:p>
              <a:endParaRPr lang="en-US">
                <a:latin typeface="Times" pitchFamily="84" charset="0"/>
              </a:endParaRPr>
            </a:p>
          </p:txBody>
        </p:sp>
        <p:sp>
          <p:nvSpPr>
            <p:cNvPr id="66615" name="Text Box 30"/>
            <p:cNvSpPr txBox="1">
              <a:spLocks noChangeArrowheads="1"/>
            </p:cNvSpPr>
            <p:nvPr/>
          </p:nvSpPr>
          <p:spPr bwMode="auto">
            <a:xfrm>
              <a:off x="234" y="3851"/>
              <a:ext cx="129" cy="108"/>
            </a:xfrm>
            <a:prstGeom prst="rect">
              <a:avLst/>
            </a:prstGeom>
            <a:noFill/>
            <a:ln w="9525">
              <a:noFill/>
              <a:miter lim="800000"/>
              <a:headEnd/>
              <a:tailEnd/>
            </a:ln>
          </p:spPr>
          <p:txBody>
            <a:bodyPr wrap="none" lIns="0" tIns="0" rIns="0" bIns="0"/>
            <a:lstStyle/>
            <a:p>
              <a:pPr>
                <a:lnSpc>
                  <a:spcPct val="90000"/>
                </a:lnSpc>
              </a:pPr>
              <a:r>
                <a:rPr lang="en-US" sz="1400" b="1">
                  <a:solidFill>
                    <a:schemeClr val="bg1"/>
                  </a:solidFill>
                </a:rPr>
                <a:t>4</a:t>
              </a:r>
            </a:p>
          </p:txBody>
        </p:sp>
      </p:grpSp>
      <p:sp>
        <p:nvSpPr>
          <p:cNvPr id="66569" name="Text Box 33"/>
          <p:cNvSpPr txBox="1">
            <a:spLocks noChangeArrowheads="1"/>
          </p:cNvSpPr>
          <p:nvPr/>
        </p:nvSpPr>
        <p:spPr bwMode="auto">
          <a:xfrm>
            <a:off x="339725" y="417513"/>
            <a:ext cx="1081088" cy="190500"/>
          </a:xfrm>
          <a:prstGeom prst="rect">
            <a:avLst/>
          </a:prstGeom>
          <a:noFill/>
          <a:ln w="9525">
            <a:noFill/>
            <a:miter lim="800000"/>
            <a:headEnd/>
            <a:tailEnd/>
          </a:ln>
        </p:spPr>
        <p:txBody>
          <a:bodyPr wrap="none" lIns="0" tIns="0" rIns="0" bIns="0"/>
          <a:lstStyle/>
          <a:p>
            <a:r>
              <a:rPr lang="en-US" sz="1400" b="1">
                <a:solidFill>
                  <a:srgbClr val="B52D33"/>
                </a:solidFill>
              </a:rPr>
              <a:t>TECHNIQUE</a:t>
            </a:r>
          </a:p>
        </p:txBody>
      </p:sp>
      <p:sp>
        <p:nvSpPr>
          <p:cNvPr id="66570" name="Text Box 34"/>
          <p:cNvSpPr txBox="1">
            <a:spLocks noChangeArrowheads="1"/>
          </p:cNvSpPr>
          <p:nvPr/>
        </p:nvSpPr>
        <p:spPr bwMode="auto">
          <a:xfrm>
            <a:off x="327025" y="2282825"/>
            <a:ext cx="763588" cy="614363"/>
          </a:xfrm>
          <a:prstGeom prst="rect">
            <a:avLst/>
          </a:prstGeom>
          <a:noFill/>
          <a:ln w="9525">
            <a:noFill/>
            <a:miter lim="800000"/>
            <a:headEnd/>
            <a:tailEnd/>
          </a:ln>
        </p:spPr>
        <p:txBody>
          <a:bodyPr wrap="none" lIns="0" tIns="0" rIns="0" bIns="0"/>
          <a:lstStyle/>
          <a:p>
            <a:r>
              <a:rPr lang="en-US" sz="1400" b="1">
                <a:latin typeface="Times" pitchFamily="84" charset="0"/>
              </a:rPr>
              <a:t>I</a:t>
            </a:r>
            <a:r>
              <a:rPr lang="en-US" sz="1400" b="1"/>
              <a:t> Normal</a:t>
            </a:r>
            <a:br>
              <a:rPr lang="en-US" sz="1400" b="1"/>
            </a:br>
            <a:r>
              <a:rPr lang="en-US" sz="1400" b="1">
                <a:sym typeface="Symbol" pitchFamily="84" charset="2"/>
              </a:rPr>
              <a:t></a:t>
            </a:r>
            <a:r>
              <a:rPr lang="en-US" sz="1400" b="1"/>
              <a:t>-globin</a:t>
            </a:r>
            <a:br>
              <a:rPr lang="en-US" sz="1400" b="1"/>
            </a:br>
            <a:r>
              <a:rPr lang="en-US" sz="1400" b="1"/>
              <a:t>allele</a:t>
            </a:r>
          </a:p>
        </p:txBody>
      </p:sp>
      <p:sp>
        <p:nvSpPr>
          <p:cNvPr id="66571" name="Text Box 35"/>
          <p:cNvSpPr txBox="1">
            <a:spLocks noChangeArrowheads="1"/>
          </p:cNvSpPr>
          <p:nvPr/>
        </p:nvSpPr>
        <p:spPr bwMode="auto">
          <a:xfrm>
            <a:off x="1193800" y="2278063"/>
            <a:ext cx="1055688" cy="442912"/>
          </a:xfrm>
          <a:prstGeom prst="rect">
            <a:avLst/>
          </a:prstGeom>
          <a:noFill/>
          <a:ln w="9525">
            <a:noFill/>
            <a:miter lim="800000"/>
            <a:headEnd/>
            <a:tailEnd/>
          </a:ln>
        </p:spPr>
        <p:txBody>
          <a:bodyPr wrap="none" lIns="0" tIns="0" rIns="0" bIns="0"/>
          <a:lstStyle/>
          <a:p>
            <a:r>
              <a:rPr lang="en-US" sz="1400" b="1">
                <a:latin typeface="Times" pitchFamily="84" charset="0"/>
              </a:rPr>
              <a:t>II</a:t>
            </a:r>
            <a:r>
              <a:rPr lang="en-US" sz="1400" b="1"/>
              <a:t> Sickle-cell</a:t>
            </a:r>
            <a:br>
              <a:rPr lang="en-US" sz="1400" b="1"/>
            </a:br>
            <a:r>
              <a:rPr lang="en-US" sz="1400" b="1"/>
              <a:t>allele</a:t>
            </a:r>
          </a:p>
        </p:txBody>
      </p:sp>
      <p:sp>
        <p:nvSpPr>
          <p:cNvPr id="66572" name="Text Box 36"/>
          <p:cNvSpPr txBox="1">
            <a:spLocks noChangeArrowheads="1"/>
          </p:cNvSpPr>
          <p:nvPr/>
        </p:nvSpPr>
        <p:spPr bwMode="auto">
          <a:xfrm>
            <a:off x="2311400" y="2286000"/>
            <a:ext cx="1412875" cy="217488"/>
          </a:xfrm>
          <a:prstGeom prst="rect">
            <a:avLst/>
          </a:prstGeom>
          <a:noFill/>
          <a:ln w="9525">
            <a:noFill/>
            <a:miter lim="800000"/>
            <a:headEnd/>
            <a:tailEnd/>
          </a:ln>
        </p:spPr>
        <p:txBody>
          <a:bodyPr wrap="none" lIns="0" tIns="0" rIns="0" bIns="0"/>
          <a:lstStyle/>
          <a:p>
            <a:r>
              <a:rPr lang="en-US" sz="1400" b="1">
                <a:latin typeface="Times" pitchFamily="84" charset="0"/>
              </a:rPr>
              <a:t>III</a:t>
            </a:r>
            <a:r>
              <a:rPr lang="en-US" sz="1400" b="1"/>
              <a:t> Heterozygote</a:t>
            </a:r>
          </a:p>
        </p:txBody>
      </p:sp>
      <p:sp>
        <p:nvSpPr>
          <p:cNvPr id="66573" name="Text Box 37"/>
          <p:cNvSpPr txBox="1">
            <a:spLocks noChangeArrowheads="1"/>
          </p:cNvSpPr>
          <p:nvPr/>
        </p:nvSpPr>
        <p:spPr bwMode="auto">
          <a:xfrm>
            <a:off x="3143250" y="641350"/>
            <a:ext cx="949325" cy="428625"/>
          </a:xfrm>
          <a:prstGeom prst="rect">
            <a:avLst/>
          </a:prstGeom>
          <a:noFill/>
          <a:ln w="9525">
            <a:noFill/>
            <a:miter lim="800000"/>
            <a:headEnd/>
            <a:tailEnd/>
          </a:ln>
        </p:spPr>
        <p:txBody>
          <a:bodyPr wrap="none" lIns="0" tIns="0" rIns="0" bIns="0"/>
          <a:lstStyle/>
          <a:p>
            <a:r>
              <a:rPr lang="en-US" sz="1400" b="1"/>
              <a:t>Restriction</a:t>
            </a:r>
            <a:br>
              <a:rPr lang="en-US" sz="1400" b="1"/>
            </a:br>
            <a:r>
              <a:rPr lang="en-US" sz="1400" b="1"/>
              <a:t>fragments</a:t>
            </a:r>
          </a:p>
        </p:txBody>
      </p:sp>
      <p:sp>
        <p:nvSpPr>
          <p:cNvPr id="66574" name="Text Box 38"/>
          <p:cNvSpPr txBox="1">
            <a:spLocks noChangeArrowheads="1"/>
          </p:cNvSpPr>
          <p:nvPr/>
        </p:nvSpPr>
        <p:spPr bwMode="auto">
          <a:xfrm>
            <a:off x="6086475" y="752475"/>
            <a:ext cx="1425575" cy="468313"/>
          </a:xfrm>
          <a:prstGeom prst="rect">
            <a:avLst/>
          </a:prstGeom>
          <a:noFill/>
          <a:ln w="9525">
            <a:noFill/>
            <a:miter lim="800000"/>
            <a:headEnd/>
            <a:tailEnd/>
          </a:ln>
        </p:spPr>
        <p:txBody>
          <a:bodyPr wrap="none" lIns="0" tIns="0" rIns="0" bIns="0"/>
          <a:lstStyle/>
          <a:p>
            <a:r>
              <a:rPr lang="en-US" sz="1400" b="1"/>
              <a:t>Nitrocellulose</a:t>
            </a:r>
            <a:br>
              <a:rPr lang="en-US" sz="1400" b="1"/>
            </a:br>
            <a:r>
              <a:rPr lang="en-US" sz="1400" b="1"/>
              <a:t>membrane (blot)</a:t>
            </a:r>
          </a:p>
        </p:txBody>
      </p:sp>
      <p:sp>
        <p:nvSpPr>
          <p:cNvPr id="66575" name="Text Box 39"/>
          <p:cNvSpPr txBox="1">
            <a:spLocks noChangeArrowheads="1"/>
          </p:cNvSpPr>
          <p:nvPr/>
        </p:nvSpPr>
        <p:spPr bwMode="auto">
          <a:xfrm>
            <a:off x="8204200" y="488950"/>
            <a:ext cx="604838" cy="441325"/>
          </a:xfrm>
          <a:prstGeom prst="rect">
            <a:avLst/>
          </a:prstGeom>
          <a:noFill/>
          <a:ln w="9525">
            <a:noFill/>
            <a:miter lim="800000"/>
            <a:headEnd/>
            <a:tailEnd/>
          </a:ln>
        </p:spPr>
        <p:txBody>
          <a:bodyPr wrap="none" lIns="0" tIns="0" rIns="0" bIns="0"/>
          <a:lstStyle/>
          <a:p>
            <a:r>
              <a:rPr lang="en-US" sz="1400" b="1"/>
              <a:t>Heavy</a:t>
            </a:r>
            <a:br>
              <a:rPr lang="en-US" sz="1400" b="1"/>
            </a:br>
            <a:r>
              <a:rPr lang="en-US" sz="1400" b="1"/>
              <a:t>weight</a:t>
            </a:r>
          </a:p>
        </p:txBody>
      </p:sp>
      <p:sp>
        <p:nvSpPr>
          <p:cNvPr id="66576" name="Text Box 40"/>
          <p:cNvSpPr txBox="1">
            <a:spLocks noChangeArrowheads="1"/>
          </p:cNvSpPr>
          <p:nvPr/>
        </p:nvSpPr>
        <p:spPr bwMode="auto">
          <a:xfrm>
            <a:off x="6364288" y="1323975"/>
            <a:ext cx="315912" cy="230188"/>
          </a:xfrm>
          <a:prstGeom prst="rect">
            <a:avLst/>
          </a:prstGeom>
          <a:noFill/>
          <a:ln w="9525">
            <a:noFill/>
            <a:miter lim="800000"/>
            <a:headEnd/>
            <a:tailEnd/>
          </a:ln>
        </p:spPr>
        <p:txBody>
          <a:bodyPr wrap="none" lIns="0" tIns="0" rIns="0" bIns="0"/>
          <a:lstStyle/>
          <a:p>
            <a:r>
              <a:rPr lang="en-US" sz="1400" b="1"/>
              <a:t>Gel</a:t>
            </a:r>
          </a:p>
        </p:txBody>
      </p:sp>
      <p:sp>
        <p:nvSpPr>
          <p:cNvPr id="66577" name="Text Box 41"/>
          <p:cNvSpPr txBox="1">
            <a:spLocks noChangeArrowheads="1"/>
          </p:cNvSpPr>
          <p:nvPr/>
        </p:nvSpPr>
        <p:spPr bwMode="auto">
          <a:xfrm>
            <a:off x="5973763" y="1873250"/>
            <a:ext cx="673100" cy="230188"/>
          </a:xfrm>
          <a:prstGeom prst="rect">
            <a:avLst/>
          </a:prstGeom>
          <a:noFill/>
          <a:ln w="9525">
            <a:noFill/>
            <a:miter lim="800000"/>
            <a:headEnd/>
            <a:tailEnd/>
          </a:ln>
        </p:spPr>
        <p:txBody>
          <a:bodyPr wrap="none" lIns="0" tIns="0" rIns="0" bIns="0"/>
          <a:lstStyle/>
          <a:p>
            <a:r>
              <a:rPr lang="en-US" sz="1400" b="1"/>
              <a:t>Sponge</a:t>
            </a:r>
          </a:p>
        </p:txBody>
      </p:sp>
      <p:sp>
        <p:nvSpPr>
          <p:cNvPr id="66578" name="Text Box 42"/>
          <p:cNvSpPr txBox="1">
            <a:spLocks noChangeArrowheads="1"/>
          </p:cNvSpPr>
          <p:nvPr/>
        </p:nvSpPr>
        <p:spPr bwMode="auto">
          <a:xfrm>
            <a:off x="5973763" y="2309813"/>
            <a:ext cx="712787" cy="414337"/>
          </a:xfrm>
          <a:prstGeom prst="rect">
            <a:avLst/>
          </a:prstGeom>
          <a:noFill/>
          <a:ln w="9525">
            <a:noFill/>
            <a:miter lim="800000"/>
            <a:headEnd/>
            <a:tailEnd/>
          </a:ln>
        </p:spPr>
        <p:txBody>
          <a:bodyPr wrap="none" lIns="0" tIns="0" rIns="0" bIns="0"/>
          <a:lstStyle/>
          <a:p>
            <a:r>
              <a:rPr lang="en-US" sz="1400" b="1"/>
              <a:t>Alkaline</a:t>
            </a:r>
            <a:br>
              <a:rPr lang="en-US" sz="1400" b="1"/>
            </a:br>
            <a:r>
              <a:rPr lang="en-US" sz="1400" b="1"/>
              <a:t>solution</a:t>
            </a:r>
          </a:p>
        </p:txBody>
      </p:sp>
      <p:sp>
        <p:nvSpPr>
          <p:cNvPr id="66579" name="Text Box 43"/>
          <p:cNvSpPr txBox="1">
            <a:spLocks noChangeArrowheads="1"/>
          </p:cNvSpPr>
          <p:nvPr/>
        </p:nvSpPr>
        <p:spPr bwMode="auto">
          <a:xfrm>
            <a:off x="6926263" y="2481263"/>
            <a:ext cx="568325" cy="428625"/>
          </a:xfrm>
          <a:prstGeom prst="rect">
            <a:avLst/>
          </a:prstGeom>
          <a:noFill/>
          <a:ln w="9525">
            <a:noFill/>
            <a:miter lim="800000"/>
            <a:headEnd/>
            <a:tailEnd/>
          </a:ln>
        </p:spPr>
        <p:txBody>
          <a:bodyPr wrap="none" lIns="0" tIns="0" rIns="0" bIns="0"/>
          <a:lstStyle/>
          <a:p>
            <a:r>
              <a:rPr lang="en-US" sz="1400" b="1"/>
              <a:t>Paper</a:t>
            </a:r>
            <a:br>
              <a:rPr lang="en-US" sz="1400" b="1"/>
            </a:br>
            <a:r>
              <a:rPr lang="en-US" sz="1400" b="1"/>
              <a:t>towels</a:t>
            </a:r>
          </a:p>
        </p:txBody>
      </p:sp>
      <p:sp>
        <p:nvSpPr>
          <p:cNvPr id="66580" name="Text Box 44"/>
          <p:cNvSpPr txBox="1">
            <a:spLocks noChangeArrowheads="1"/>
          </p:cNvSpPr>
          <p:nvPr/>
        </p:nvSpPr>
        <p:spPr bwMode="auto">
          <a:xfrm>
            <a:off x="4757738" y="704850"/>
            <a:ext cx="196850" cy="244475"/>
          </a:xfrm>
          <a:prstGeom prst="rect">
            <a:avLst/>
          </a:prstGeom>
          <a:noFill/>
          <a:ln w="9525">
            <a:noFill/>
            <a:miter lim="800000"/>
            <a:headEnd/>
            <a:tailEnd/>
          </a:ln>
        </p:spPr>
        <p:txBody>
          <a:bodyPr wrap="none" lIns="0" tIns="0" rIns="0" bIns="0"/>
          <a:lstStyle/>
          <a:p>
            <a:r>
              <a:rPr lang="en-US" sz="1400" b="1">
                <a:latin typeface="Times" pitchFamily="84" charset="0"/>
              </a:rPr>
              <a:t>II</a:t>
            </a:r>
            <a:endParaRPr lang="en-US" sz="1400" b="1"/>
          </a:p>
        </p:txBody>
      </p:sp>
      <p:sp>
        <p:nvSpPr>
          <p:cNvPr id="66581" name="Text Box 45"/>
          <p:cNvSpPr txBox="1">
            <a:spLocks noChangeArrowheads="1"/>
          </p:cNvSpPr>
          <p:nvPr/>
        </p:nvSpPr>
        <p:spPr bwMode="auto">
          <a:xfrm>
            <a:off x="4443413" y="701675"/>
            <a:ext cx="196850" cy="244475"/>
          </a:xfrm>
          <a:prstGeom prst="rect">
            <a:avLst/>
          </a:prstGeom>
          <a:noFill/>
          <a:ln w="9525">
            <a:noFill/>
            <a:miter lim="800000"/>
            <a:headEnd/>
            <a:tailEnd/>
          </a:ln>
        </p:spPr>
        <p:txBody>
          <a:bodyPr wrap="none" lIns="0" tIns="0" rIns="0" bIns="0"/>
          <a:lstStyle/>
          <a:p>
            <a:r>
              <a:rPr lang="en-US" sz="1400" b="1">
                <a:latin typeface="Times" pitchFamily="84" charset="0"/>
              </a:rPr>
              <a:t>I</a:t>
            </a:r>
            <a:endParaRPr lang="en-US" sz="1400" b="1"/>
          </a:p>
        </p:txBody>
      </p:sp>
      <p:sp>
        <p:nvSpPr>
          <p:cNvPr id="66582" name="Text Box 46"/>
          <p:cNvSpPr txBox="1">
            <a:spLocks noChangeArrowheads="1"/>
          </p:cNvSpPr>
          <p:nvPr/>
        </p:nvSpPr>
        <p:spPr bwMode="auto">
          <a:xfrm>
            <a:off x="5067300" y="701675"/>
            <a:ext cx="196850" cy="244475"/>
          </a:xfrm>
          <a:prstGeom prst="rect">
            <a:avLst/>
          </a:prstGeom>
          <a:noFill/>
          <a:ln w="9525">
            <a:noFill/>
            <a:miter lim="800000"/>
            <a:headEnd/>
            <a:tailEnd/>
          </a:ln>
        </p:spPr>
        <p:txBody>
          <a:bodyPr wrap="none" lIns="0" tIns="0" rIns="0" bIns="0"/>
          <a:lstStyle/>
          <a:p>
            <a:r>
              <a:rPr lang="en-US" sz="1400" b="1">
                <a:latin typeface="Times" pitchFamily="84" charset="0"/>
              </a:rPr>
              <a:t>III</a:t>
            </a:r>
            <a:endParaRPr lang="en-US" sz="1400" b="1"/>
          </a:p>
        </p:txBody>
      </p:sp>
      <p:sp>
        <p:nvSpPr>
          <p:cNvPr id="66583" name="Text Box 47"/>
          <p:cNvSpPr txBox="1">
            <a:spLocks noChangeArrowheads="1"/>
          </p:cNvSpPr>
          <p:nvPr/>
        </p:nvSpPr>
        <p:spPr bwMode="auto">
          <a:xfrm>
            <a:off x="2938463" y="4205288"/>
            <a:ext cx="196850" cy="244475"/>
          </a:xfrm>
          <a:prstGeom prst="rect">
            <a:avLst/>
          </a:prstGeom>
          <a:noFill/>
          <a:ln w="9525">
            <a:noFill/>
            <a:miter lim="800000"/>
            <a:headEnd/>
            <a:tailEnd/>
          </a:ln>
        </p:spPr>
        <p:txBody>
          <a:bodyPr wrap="none" lIns="0" tIns="0" rIns="0" bIns="0"/>
          <a:lstStyle/>
          <a:p>
            <a:r>
              <a:rPr lang="en-US" sz="1400" b="1">
                <a:latin typeface="Times" pitchFamily="84" charset="0"/>
              </a:rPr>
              <a:t>II</a:t>
            </a:r>
            <a:endParaRPr lang="en-US" sz="1400" b="1"/>
          </a:p>
        </p:txBody>
      </p:sp>
      <p:sp>
        <p:nvSpPr>
          <p:cNvPr id="66584" name="Text Box 48"/>
          <p:cNvSpPr txBox="1">
            <a:spLocks noChangeArrowheads="1"/>
          </p:cNvSpPr>
          <p:nvPr/>
        </p:nvSpPr>
        <p:spPr bwMode="auto">
          <a:xfrm>
            <a:off x="2636838" y="4211638"/>
            <a:ext cx="196850" cy="244475"/>
          </a:xfrm>
          <a:prstGeom prst="rect">
            <a:avLst/>
          </a:prstGeom>
          <a:noFill/>
          <a:ln w="9525">
            <a:noFill/>
            <a:miter lim="800000"/>
            <a:headEnd/>
            <a:tailEnd/>
          </a:ln>
        </p:spPr>
        <p:txBody>
          <a:bodyPr wrap="none" lIns="0" tIns="0" rIns="0" bIns="0"/>
          <a:lstStyle/>
          <a:p>
            <a:r>
              <a:rPr lang="en-US" sz="1400" b="1">
                <a:latin typeface="Times" pitchFamily="84" charset="0"/>
              </a:rPr>
              <a:t>I</a:t>
            </a:r>
            <a:endParaRPr lang="en-US" sz="1400" b="1"/>
          </a:p>
        </p:txBody>
      </p:sp>
      <p:sp>
        <p:nvSpPr>
          <p:cNvPr id="66585" name="Text Box 49"/>
          <p:cNvSpPr txBox="1">
            <a:spLocks noChangeArrowheads="1"/>
          </p:cNvSpPr>
          <p:nvPr/>
        </p:nvSpPr>
        <p:spPr bwMode="auto">
          <a:xfrm>
            <a:off x="3224213" y="4211638"/>
            <a:ext cx="196850" cy="244475"/>
          </a:xfrm>
          <a:prstGeom prst="rect">
            <a:avLst/>
          </a:prstGeom>
          <a:noFill/>
          <a:ln w="9525">
            <a:noFill/>
            <a:miter lim="800000"/>
            <a:headEnd/>
            <a:tailEnd/>
          </a:ln>
        </p:spPr>
        <p:txBody>
          <a:bodyPr wrap="none" lIns="0" tIns="0" rIns="0" bIns="0"/>
          <a:lstStyle/>
          <a:p>
            <a:r>
              <a:rPr lang="en-US" sz="1400" b="1">
                <a:latin typeface="Times" pitchFamily="84" charset="0"/>
              </a:rPr>
              <a:t>III</a:t>
            </a:r>
            <a:endParaRPr lang="en-US" sz="1400" b="1"/>
          </a:p>
        </p:txBody>
      </p:sp>
      <p:sp>
        <p:nvSpPr>
          <p:cNvPr id="66586" name="Text Box 50"/>
          <p:cNvSpPr txBox="1">
            <a:spLocks noChangeArrowheads="1"/>
          </p:cNvSpPr>
          <p:nvPr/>
        </p:nvSpPr>
        <p:spPr bwMode="auto">
          <a:xfrm>
            <a:off x="7912100" y="4197350"/>
            <a:ext cx="196850" cy="244475"/>
          </a:xfrm>
          <a:prstGeom prst="rect">
            <a:avLst/>
          </a:prstGeom>
          <a:noFill/>
          <a:ln w="9525">
            <a:noFill/>
            <a:miter lim="800000"/>
            <a:headEnd/>
            <a:tailEnd/>
          </a:ln>
        </p:spPr>
        <p:txBody>
          <a:bodyPr wrap="none" lIns="0" tIns="0" rIns="0" bIns="0"/>
          <a:lstStyle/>
          <a:p>
            <a:r>
              <a:rPr lang="en-US" sz="1400" b="1">
                <a:latin typeface="Times" pitchFamily="84" charset="0"/>
              </a:rPr>
              <a:t>II</a:t>
            </a:r>
            <a:endParaRPr lang="en-US" sz="1400" b="1"/>
          </a:p>
        </p:txBody>
      </p:sp>
      <p:sp>
        <p:nvSpPr>
          <p:cNvPr id="66587" name="Text Box 51"/>
          <p:cNvSpPr txBox="1">
            <a:spLocks noChangeArrowheads="1"/>
          </p:cNvSpPr>
          <p:nvPr/>
        </p:nvSpPr>
        <p:spPr bwMode="auto">
          <a:xfrm>
            <a:off x="7597775" y="4195763"/>
            <a:ext cx="196850" cy="244475"/>
          </a:xfrm>
          <a:prstGeom prst="rect">
            <a:avLst/>
          </a:prstGeom>
          <a:noFill/>
          <a:ln w="9525">
            <a:noFill/>
            <a:miter lim="800000"/>
            <a:headEnd/>
            <a:tailEnd/>
          </a:ln>
        </p:spPr>
        <p:txBody>
          <a:bodyPr wrap="none" lIns="0" tIns="0" rIns="0" bIns="0"/>
          <a:lstStyle/>
          <a:p>
            <a:r>
              <a:rPr lang="en-US" sz="1400" b="1">
                <a:latin typeface="Times" pitchFamily="84" charset="0"/>
              </a:rPr>
              <a:t>I</a:t>
            </a:r>
            <a:endParaRPr lang="en-US" sz="1400" b="1"/>
          </a:p>
        </p:txBody>
      </p:sp>
      <p:sp>
        <p:nvSpPr>
          <p:cNvPr id="66588" name="Text Box 52"/>
          <p:cNvSpPr txBox="1">
            <a:spLocks noChangeArrowheads="1"/>
          </p:cNvSpPr>
          <p:nvPr/>
        </p:nvSpPr>
        <p:spPr bwMode="auto">
          <a:xfrm>
            <a:off x="8221663" y="4195763"/>
            <a:ext cx="196850" cy="244475"/>
          </a:xfrm>
          <a:prstGeom prst="rect">
            <a:avLst/>
          </a:prstGeom>
          <a:noFill/>
          <a:ln w="9525">
            <a:noFill/>
            <a:miter lim="800000"/>
            <a:headEnd/>
            <a:tailEnd/>
          </a:ln>
        </p:spPr>
        <p:txBody>
          <a:bodyPr wrap="none" lIns="0" tIns="0" rIns="0" bIns="0"/>
          <a:lstStyle/>
          <a:p>
            <a:r>
              <a:rPr lang="en-US" sz="1400" b="1">
                <a:latin typeface="Times" pitchFamily="84" charset="0"/>
              </a:rPr>
              <a:t>III</a:t>
            </a:r>
            <a:endParaRPr lang="en-US" sz="1400" b="1"/>
          </a:p>
        </p:txBody>
      </p:sp>
      <p:sp>
        <p:nvSpPr>
          <p:cNvPr id="66589" name="Text Box 53"/>
          <p:cNvSpPr txBox="1">
            <a:spLocks noChangeArrowheads="1"/>
          </p:cNvSpPr>
          <p:nvPr/>
        </p:nvSpPr>
        <p:spPr bwMode="auto">
          <a:xfrm>
            <a:off x="584200" y="2938463"/>
            <a:ext cx="1824038" cy="414337"/>
          </a:xfrm>
          <a:prstGeom prst="rect">
            <a:avLst/>
          </a:prstGeom>
          <a:noFill/>
          <a:ln w="9525">
            <a:noFill/>
            <a:miter lim="800000"/>
            <a:headEnd/>
            <a:tailEnd/>
          </a:ln>
        </p:spPr>
        <p:txBody>
          <a:bodyPr wrap="none" lIns="0" tIns="0" rIns="0" bIns="0"/>
          <a:lstStyle/>
          <a:p>
            <a:r>
              <a:rPr lang="en-US" sz="1400" b="1"/>
              <a:t>Preparation of</a:t>
            </a:r>
            <a:br>
              <a:rPr lang="en-US" sz="1400" b="1"/>
            </a:br>
            <a:r>
              <a:rPr lang="en-US" sz="1400" b="1"/>
              <a:t>restriction fragments</a:t>
            </a:r>
          </a:p>
        </p:txBody>
      </p:sp>
      <p:sp>
        <p:nvSpPr>
          <p:cNvPr id="66590" name="Text Box 54"/>
          <p:cNvSpPr txBox="1">
            <a:spLocks noChangeArrowheads="1"/>
          </p:cNvSpPr>
          <p:nvPr/>
        </p:nvSpPr>
        <p:spPr bwMode="auto">
          <a:xfrm>
            <a:off x="4122738" y="2932113"/>
            <a:ext cx="1677987" cy="201612"/>
          </a:xfrm>
          <a:prstGeom prst="rect">
            <a:avLst/>
          </a:prstGeom>
          <a:noFill/>
          <a:ln w="9525">
            <a:noFill/>
            <a:miter lim="800000"/>
            <a:headEnd/>
            <a:tailEnd/>
          </a:ln>
        </p:spPr>
        <p:txBody>
          <a:bodyPr wrap="none" lIns="0" tIns="0" rIns="0" bIns="0"/>
          <a:lstStyle/>
          <a:p>
            <a:r>
              <a:rPr lang="en-US" sz="1400" b="1"/>
              <a:t>Gel electrophoresis</a:t>
            </a:r>
          </a:p>
        </p:txBody>
      </p:sp>
      <p:sp>
        <p:nvSpPr>
          <p:cNvPr id="66591" name="Text Box 55"/>
          <p:cNvSpPr txBox="1">
            <a:spLocks noChangeArrowheads="1"/>
          </p:cNvSpPr>
          <p:nvPr/>
        </p:nvSpPr>
        <p:spPr bwMode="auto">
          <a:xfrm>
            <a:off x="6410325" y="2930525"/>
            <a:ext cx="1916113" cy="228600"/>
          </a:xfrm>
          <a:prstGeom prst="rect">
            <a:avLst/>
          </a:prstGeom>
          <a:noFill/>
          <a:ln w="9525">
            <a:noFill/>
            <a:miter lim="800000"/>
            <a:headEnd/>
            <a:tailEnd/>
          </a:ln>
        </p:spPr>
        <p:txBody>
          <a:bodyPr wrap="none" lIns="0" tIns="0" rIns="0" bIns="0"/>
          <a:lstStyle/>
          <a:p>
            <a:r>
              <a:rPr lang="en-US" sz="1400" b="1"/>
              <a:t>DNA transfer (blotting)</a:t>
            </a:r>
          </a:p>
        </p:txBody>
      </p:sp>
      <p:sp>
        <p:nvSpPr>
          <p:cNvPr id="66592" name="Text Box 56"/>
          <p:cNvSpPr txBox="1">
            <a:spLocks noChangeArrowheads="1"/>
          </p:cNvSpPr>
          <p:nvPr/>
        </p:nvSpPr>
        <p:spPr bwMode="auto">
          <a:xfrm>
            <a:off x="400050" y="4697413"/>
            <a:ext cx="1862138" cy="628650"/>
          </a:xfrm>
          <a:prstGeom prst="rect">
            <a:avLst/>
          </a:prstGeom>
          <a:noFill/>
          <a:ln w="9525">
            <a:noFill/>
            <a:miter lim="800000"/>
            <a:headEnd/>
            <a:tailEnd/>
          </a:ln>
        </p:spPr>
        <p:txBody>
          <a:bodyPr wrap="none" lIns="0" tIns="0" rIns="0" bIns="0"/>
          <a:lstStyle/>
          <a:p>
            <a:r>
              <a:rPr lang="en-US" sz="1400" b="1"/>
              <a:t>Radioactively labeled</a:t>
            </a:r>
            <a:br>
              <a:rPr lang="en-US" sz="1400" b="1"/>
            </a:br>
            <a:r>
              <a:rPr lang="en-US" sz="1400" b="1"/>
              <a:t>probe for </a:t>
            </a:r>
            <a:r>
              <a:rPr lang="en-US" sz="1400" b="1">
                <a:sym typeface="Symbol" pitchFamily="84" charset="2"/>
              </a:rPr>
              <a:t></a:t>
            </a:r>
            <a:r>
              <a:rPr lang="en-US" sz="1400" b="1"/>
              <a:t>-globin</a:t>
            </a:r>
            <a:br>
              <a:rPr lang="en-US" sz="1400" b="1"/>
            </a:br>
            <a:r>
              <a:rPr lang="en-US" sz="1400" b="1"/>
              <a:t>gene</a:t>
            </a:r>
          </a:p>
        </p:txBody>
      </p:sp>
      <p:sp>
        <p:nvSpPr>
          <p:cNvPr id="66593" name="Text Box 57"/>
          <p:cNvSpPr txBox="1">
            <a:spLocks noChangeArrowheads="1"/>
          </p:cNvSpPr>
          <p:nvPr/>
        </p:nvSpPr>
        <p:spPr bwMode="auto">
          <a:xfrm>
            <a:off x="1847850" y="5776913"/>
            <a:ext cx="1611313" cy="219075"/>
          </a:xfrm>
          <a:prstGeom prst="rect">
            <a:avLst/>
          </a:prstGeom>
          <a:noFill/>
          <a:ln w="9525">
            <a:noFill/>
            <a:miter lim="800000"/>
            <a:headEnd/>
            <a:tailEnd/>
          </a:ln>
        </p:spPr>
        <p:txBody>
          <a:bodyPr wrap="none" lIns="0" tIns="0" rIns="0" bIns="0"/>
          <a:lstStyle/>
          <a:p>
            <a:r>
              <a:rPr lang="en-US" sz="1400" b="1"/>
              <a:t>Nitrocellulose blot</a:t>
            </a:r>
          </a:p>
        </p:txBody>
      </p:sp>
      <p:sp>
        <p:nvSpPr>
          <p:cNvPr id="66594" name="Text Box 58"/>
          <p:cNvSpPr txBox="1">
            <a:spLocks noChangeArrowheads="1"/>
          </p:cNvSpPr>
          <p:nvPr/>
        </p:nvSpPr>
        <p:spPr bwMode="auto">
          <a:xfrm>
            <a:off x="4970463" y="3911600"/>
            <a:ext cx="1490662" cy="415925"/>
          </a:xfrm>
          <a:prstGeom prst="rect">
            <a:avLst/>
          </a:prstGeom>
          <a:noFill/>
          <a:ln w="9525">
            <a:noFill/>
            <a:miter lim="800000"/>
            <a:headEnd/>
            <a:tailEnd/>
          </a:ln>
        </p:spPr>
        <p:txBody>
          <a:bodyPr wrap="none" lIns="0" tIns="0" rIns="0" bIns="0"/>
          <a:lstStyle/>
          <a:p>
            <a:r>
              <a:rPr lang="en-US" sz="1400" b="1"/>
              <a:t>Probe base-pairs</a:t>
            </a:r>
            <a:br>
              <a:rPr lang="en-US" sz="1400" b="1"/>
            </a:br>
            <a:r>
              <a:rPr lang="en-US" sz="1400" b="1"/>
              <a:t>with fragments</a:t>
            </a:r>
          </a:p>
        </p:txBody>
      </p:sp>
      <p:sp>
        <p:nvSpPr>
          <p:cNvPr id="66595" name="Text Box 59"/>
          <p:cNvSpPr txBox="1">
            <a:spLocks noChangeArrowheads="1"/>
          </p:cNvSpPr>
          <p:nvPr/>
        </p:nvSpPr>
        <p:spPr bwMode="auto">
          <a:xfrm>
            <a:off x="5156200" y="4664075"/>
            <a:ext cx="1333500" cy="628650"/>
          </a:xfrm>
          <a:prstGeom prst="rect">
            <a:avLst/>
          </a:prstGeom>
          <a:noFill/>
          <a:ln w="9525">
            <a:noFill/>
            <a:miter lim="800000"/>
            <a:headEnd/>
            <a:tailEnd/>
          </a:ln>
        </p:spPr>
        <p:txBody>
          <a:bodyPr wrap="none" lIns="0" tIns="0" rIns="0" bIns="0"/>
          <a:lstStyle/>
          <a:p>
            <a:r>
              <a:rPr lang="en-US" sz="1400" b="1"/>
              <a:t>Fragment from </a:t>
            </a:r>
            <a:br>
              <a:rPr lang="en-US" sz="1400" b="1"/>
            </a:br>
            <a:r>
              <a:rPr lang="en-US" sz="1400" b="1"/>
              <a:t>sickle-cell</a:t>
            </a:r>
            <a:br>
              <a:rPr lang="en-US" sz="1400" b="1"/>
            </a:br>
            <a:r>
              <a:rPr lang="en-US" sz="1400" b="1"/>
              <a:t> </a:t>
            </a:r>
            <a:r>
              <a:rPr lang="en-US" sz="1400" b="1">
                <a:sym typeface="Symbol" pitchFamily="84" charset="2"/>
              </a:rPr>
              <a:t></a:t>
            </a:r>
            <a:r>
              <a:rPr lang="en-US" sz="1400" b="1"/>
              <a:t>-globin allele</a:t>
            </a:r>
          </a:p>
        </p:txBody>
      </p:sp>
      <p:sp>
        <p:nvSpPr>
          <p:cNvPr id="66596" name="Text Box 60"/>
          <p:cNvSpPr txBox="1">
            <a:spLocks noChangeArrowheads="1"/>
          </p:cNvSpPr>
          <p:nvPr/>
        </p:nvSpPr>
        <p:spPr bwMode="auto">
          <a:xfrm>
            <a:off x="5110163" y="5426075"/>
            <a:ext cx="1439862" cy="628650"/>
          </a:xfrm>
          <a:prstGeom prst="rect">
            <a:avLst/>
          </a:prstGeom>
          <a:noFill/>
          <a:ln w="9525">
            <a:noFill/>
            <a:miter lim="800000"/>
            <a:headEnd/>
            <a:tailEnd/>
          </a:ln>
        </p:spPr>
        <p:txBody>
          <a:bodyPr wrap="none" lIns="0" tIns="0" rIns="0" bIns="0"/>
          <a:lstStyle/>
          <a:p>
            <a:r>
              <a:rPr lang="en-US" sz="1400" b="1"/>
              <a:t>Fragment from </a:t>
            </a:r>
            <a:br>
              <a:rPr lang="en-US" sz="1400" b="1"/>
            </a:br>
            <a:r>
              <a:rPr lang="en-US" sz="1400" b="1"/>
              <a:t>normal </a:t>
            </a:r>
            <a:r>
              <a:rPr lang="en-US" sz="1400" b="1">
                <a:sym typeface="Symbol" pitchFamily="84" charset="2"/>
              </a:rPr>
              <a:t></a:t>
            </a:r>
            <a:r>
              <a:rPr lang="en-US" sz="1400" b="1"/>
              <a:t>- globin </a:t>
            </a:r>
            <a:br>
              <a:rPr lang="en-US" sz="1400" b="1"/>
            </a:br>
            <a:r>
              <a:rPr lang="en-US" sz="1400" b="1"/>
              <a:t>allele</a:t>
            </a:r>
          </a:p>
        </p:txBody>
      </p:sp>
      <p:sp>
        <p:nvSpPr>
          <p:cNvPr id="66597" name="Text Box 61"/>
          <p:cNvSpPr txBox="1">
            <a:spLocks noChangeArrowheads="1"/>
          </p:cNvSpPr>
          <p:nvPr/>
        </p:nvSpPr>
        <p:spPr bwMode="auto">
          <a:xfrm>
            <a:off x="6883400" y="5092700"/>
            <a:ext cx="407988" cy="628650"/>
          </a:xfrm>
          <a:prstGeom prst="rect">
            <a:avLst/>
          </a:prstGeom>
          <a:noFill/>
          <a:ln w="9525">
            <a:noFill/>
            <a:miter lim="800000"/>
            <a:headEnd/>
            <a:tailEnd/>
          </a:ln>
        </p:spPr>
        <p:txBody>
          <a:bodyPr wrap="none" lIns="0" tIns="0" rIns="0" bIns="0"/>
          <a:lstStyle/>
          <a:p>
            <a:r>
              <a:rPr lang="en-US" sz="1400" b="1"/>
              <a:t>Film</a:t>
            </a:r>
            <a:br>
              <a:rPr lang="en-US" sz="1400" b="1"/>
            </a:br>
            <a:r>
              <a:rPr lang="en-US" sz="1400" b="1"/>
              <a:t>over</a:t>
            </a:r>
            <a:br>
              <a:rPr lang="en-US" sz="1400" b="1"/>
            </a:br>
            <a:r>
              <a:rPr lang="en-US" sz="1400" b="1"/>
              <a:t>blot</a:t>
            </a:r>
          </a:p>
        </p:txBody>
      </p:sp>
      <p:sp>
        <p:nvSpPr>
          <p:cNvPr id="66598" name="Text Box 62"/>
          <p:cNvSpPr txBox="1">
            <a:spLocks noChangeArrowheads="1"/>
          </p:cNvSpPr>
          <p:nvPr/>
        </p:nvSpPr>
        <p:spPr bwMode="auto">
          <a:xfrm>
            <a:off x="584200" y="6102350"/>
            <a:ext cx="2776538" cy="227013"/>
          </a:xfrm>
          <a:prstGeom prst="rect">
            <a:avLst/>
          </a:prstGeom>
          <a:noFill/>
          <a:ln w="9525">
            <a:noFill/>
            <a:miter lim="800000"/>
            <a:headEnd/>
            <a:tailEnd/>
          </a:ln>
        </p:spPr>
        <p:txBody>
          <a:bodyPr wrap="none" lIns="0" tIns="0" rIns="0" bIns="0"/>
          <a:lstStyle/>
          <a:p>
            <a:r>
              <a:rPr lang="en-US" sz="1400" b="1"/>
              <a:t>Hybridization with labeled probe</a:t>
            </a:r>
          </a:p>
        </p:txBody>
      </p:sp>
      <p:sp>
        <p:nvSpPr>
          <p:cNvPr id="66599" name="Text Box 63"/>
          <p:cNvSpPr txBox="1">
            <a:spLocks noChangeArrowheads="1"/>
          </p:cNvSpPr>
          <p:nvPr/>
        </p:nvSpPr>
        <p:spPr bwMode="auto">
          <a:xfrm>
            <a:off x="7469188" y="6096000"/>
            <a:ext cx="1360487" cy="187325"/>
          </a:xfrm>
          <a:prstGeom prst="rect">
            <a:avLst/>
          </a:prstGeom>
          <a:noFill/>
          <a:ln w="9525">
            <a:noFill/>
            <a:miter lim="800000"/>
            <a:headEnd/>
            <a:tailEnd/>
          </a:ln>
        </p:spPr>
        <p:txBody>
          <a:bodyPr wrap="none" lIns="0" tIns="0" rIns="0" bIns="0"/>
          <a:lstStyle/>
          <a:p>
            <a:r>
              <a:rPr lang="en-US" sz="1400" b="1"/>
              <a:t>Probe detection</a:t>
            </a:r>
          </a:p>
        </p:txBody>
      </p:sp>
      <p:grpSp>
        <p:nvGrpSpPr>
          <p:cNvPr id="66600" name="Group 67"/>
          <p:cNvGrpSpPr>
            <a:grpSpLocks/>
          </p:cNvGrpSpPr>
          <p:nvPr/>
        </p:nvGrpSpPr>
        <p:grpSpPr bwMode="auto">
          <a:xfrm>
            <a:off x="7213600" y="6084888"/>
            <a:ext cx="254000" cy="212725"/>
            <a:chOff x="4285" y="4067"/>
            <a:chExt cx="160" cy="134"/>
          </a:xfrm>
        </p:grpSpPr>
        <p:sp>
          <p:nvSpPr>
            <p:cNvPr id="66612" name="Oval 65"/>
            <p:cNvSpPr>
              <a:spLocks noChangeArrowheads="1"/>
            </p:cNvSpPr>
            <p:nvPr/>
          </p:nvSpPr>
          <p:spPr bwMode="auto">
            <a:xfrm>
              <a:off x="4285" y="4067"/>
              <a:ext cx="127" cy="134"/>
            </a:xfrm>
            <a:prstGeom prst="ellipse">
              <a:avLst/>
            </a:prstGeom>
            <a:solidFill>
              <a:srgbClr val="0390C7"/>
            </a:solidFill>
            <a:ln w="12700">
              <a:noFill/>
              <a:round/>
              <a:headEnd/>
              <a:tailEnd/>
            </a:ln>
          </p:spPr>
          <p:txBody>
            <a:bodyPr wrap="none" anchor="ctr"/>
            <a:lstStyle/>
            <a:p>
              <a:endParaRPr lang="en-US">
                <a:latin typeface="Times" pitchFamily="84" charset="0"/>
              </a:endParaRPr>
            </a:p>
          </p:txBody>
        </p:sp>
        <p:sp>
          <p:nvSpPr>
            <p:cNvPr id="66613" name="Text Box 66"/>
            <p:cNvSpPr txBox="1">
              <a:spLocks noChangeArrowheads="1"/>
            </p:cNvSpPr>
            <p:nvPr/>
          </p:nvSpPr>
          <p:spPr bwMode="auto">
            <a:xfrm>
              <a:off x="4316" y="4080"/>
              <a:ext cx="129" cy="108"/>
            </a:xfrm>
            <a:prstGeom prst="rect">
              <a:avLst/>
            </a:prstGeom>
            <a:noFill/>
            <a:ln w="9525">
              <a:noFill/>
              <a:miter lim="800000"/>
              <a:headEnd/>
              <a:tailEnd/>
            </a:ln>
          </p:spPr>
          <p:txBody>
            <a:bodyPr wrap="none" lIns="0" tIns="0" rIns="0" bIns="0"/>
            <a:lstStyle/>
            <a:p>
              <a:pPr>
                <a:lnSpc>
                  <a:spcPct val="90000"/>
                </a:lnSpc>
              </a:pPr>
              <a:r>
                <a:rPr lang="en-US" sz="1400" b="1">
                  <a:solidFill>
                    <a:schemeClr val="bg1"/>
                  </a:solidFill>
                </a:rPr>
                <a:t>5</a:t>
              </a:r>
            </a:p>
          </p:txBody>
        </p:sp>
      </p:grpSp>
      <p:sp>
        <p:nvSpPr>
          <p:cNvPr id="66601" name="Line 68"/>
          <p:cNvSpPr>
            <a:spLocks noChangeShapeType="1"/>
          </p:cNvSpPr>
          <p:nvPr/>
        </p:nvSpPr>
        <p:spPr bwMode="auto">
          <a:xfrm flipH="1">
            <a:off x="7302500" y="4973638"/>
            <a:ext cx="211138" cy="225425"/>
          </a:xfrm>
          <a:prstGeom prst="line">
            <a:avLst/>
          </a:prstGeom>
          <a:noFill/>
          <a:ln w="12700">
            <a:solidFill>
              <a:schemeClr val="tx1"/>
            </a:solidFill>
            <a:round/>
            <a:headEnd/>
            <a:tailEnd/>
          </a:ln>
        </p:spPr>
        <p:txBody>
          <a:bodyPr wrap="none" anchor="ctr"/>
          <a:lstStyle/>
          <a:p>
            <a:endParaRPr lang="en-US"/>
          </a:p>
        </p:txBody>
      </p:sp>
      <p:sp>
        <p:nvSpPr>
          <p:cNvPr id="66602" name="Line 69"/>
          <p:cNvSpPr>
            <a:spLocks noChangeShapeType="1"/>
          </p:cNvSpPr>
          <p:nvPr/>
        </p:nvSpPr>
        <p:spPr bwMode="auto">
          <a:xfrm>
            <a:off x="4986338" y="5449888"/>
            <a:ext cx="93662" cy="80962"/>
          </a:xfrm>
          <a:prstGeom prst="line">
            <a:avLst/>
          </a:prstGeom>
          <a:noFill/>
          <a:ln w="12700">
            <a:solidFill>
              <a:schemeClr val="tx1"/>
            </a:solidFill>
            <a:round/>
            <a:headEnd/>
            <a:tailEnd/>
          </a:ln>
        </p:spPr>
        <p:txBody>
          <a:bodyPr wrap="none" anchor="ctr"/>
          <a:lstStyle/>
          <a:p>
            <a:endParaRPr lang="en-US"/>
          </a:p>
        </p:txBody>
      </p:sp>
      <p:sp>
        <p:nvSpPr>
          <p:cNvPr id="66603" name="Line 70"/>
          <p:cNvSpPr>
            <a:spLocks noChangeShapeType="1"/>
          </p:cNvSpPr>
          <p:nvPr/>
        </p:nvSpPr>
        <p:spPr bwMode="auto">
          <a:xfrm>
            <a:off x="5013325" y="4789488"/>
            <a:ext cx="119063" cy="0"/>
          </a:xfrm>
          <a:prstGeom prst="line">
            <a:avLst/>
          </a:prstGeom>
          <a:noFill/>
          <a:ln w="12700">
            <a:solidFill>
              <a:schemeClr val="tx1"/>
            </a:solidFill>
            <a:round/>
            <a:headEnd/>
            <a:tailEnd/>
          </a:ln>
        </p:spPr>
        <p:txBody>
          <a:bodyPr wrap="none" anchor="ctr"/>
          <a:lstStyle/>
          <a:p>
            <a:endParaRPr lang="en-US"/>
          </a:p>
        </p:txBody>
      </p:sp>
      <p:sp>
        <p:nvSpPr>
          <p:cNvPr id="66604" name="Line 71"/>
          <p:cNvSpPr>
            <a:spLocks noChangeShapeType="1"/>
          </p:cNvSpPr>
          <p:nvPr/>
        </p:nvSpPr>
        <p:spPr bwMode="auto">
          <a:xfrm flipH="1">
            <a:off x="2368550" y="5530850"/>
            <a:ext cx="263525" cy="250825"/>
          </a:xfrm>
          <a:prstGeom prst="line">
            <a:avLst/>
          </a:prstGeom>
          <a:noFill/>
          <a:ln w="12700">
            <a:solidFill>
              <a:schemeClr val="tx1"/>
            </a:solidFill>
            <a:round/>
            <a:headEnd/>
            <a:tailEnd/>
          </a:ln>
        </p:spPr>
        <p:txBody>
          <a:bodyPr wrap="none" anchor="ctr"/>
          <a:lstStyle/>
          <a:p>
            <a:endParaRPr lang="en-US"/>
          </a:p>
        </p:txBody>
      </p:sp>
      <p:sp>
        <p:nvSpPr>
          <p:cNvPr id="66605" name="Line 72"/>
          <p:cNvSpPr>
            <a:spLocks noChangeShapeType="1"/>
          </p:cNvSpPr>
          <p:nvPr/>
        </p:nvSpPr>
        <p:spPr bwMode="auto">
          <a:xfrm flipH="1">
            <a:off x="7461250" y="2090738"/>
            <a:ext cx="382588" cy="515937"/>
          </a:xfrm>
          <a:prstGeom prst="line">
            <a:avLst/>
          </a:prstGeom>
          <a:noFill/>
          <a:ln w="12700">
            <a:solidFill>
              <a:schemeClr val="tx1"/>
            </a:solidFill>
            <a:round/>
            <a:headEnd/>
            <a:tailEnd/>
          </a:ln>
        </p:spPr>
        <p:txBody>
          <a:bodyPr wrap="none" anchor="ctr"/>
          <a:lstStyle/>
          <a:p>
            <a:endParaRPr lang="en-US"/>
          </a:p>
        </p:txBody>
      </p:sp>
      <p:sp>
        <p:nvSpPr>
          <p:cNvPr id="66606" name="Line 73"/>
          <p:cNvSpPr>
            <a:spLocks noChangeShapeType="1"/>
          </p:cNvSpPr>
          <p:nvPr/>
        </p:nvSpPr>
        <p:spPr bwMode="auto">
          <a:xfrm flipH="1">
            <a:off x="6692900" y="2393950"/>
            <a:ext cx="436563" cy="14288"/>
          </a:xfrm>
          <a:prstGeom prst="line">
            <a:avLst/>
          </a:prstGeom>
          <a:noFill/>
          <a:ln w="12700">
            <a:solidFill>
              <a:schemeClr val="tx1"/>
            </a:solidFill>
            <a:round/>
            <a:headEnd/>
            <a:tailEnd/>
          </a:ln>
        </p:spPr>
        <p:txBody>
          <a:bodyPr wrap="none" anchor="ctr"/>
          <a:lstStyle/>
          <a:p>
            <a:endParaRPr lang="en-US"/>
          </a:p>
        </p:txBody>
      </p:sp>
      <p:sp>
        <p:nvSpPr>
          <p:cNvPr id="66607" name="Line 74"/>
          <p:cNvSpPr>
            <a:spLocks noChangeShapeType="1"/>
          </p:cNvSpPr>
          <p:nvPr/>
        </p:nvSpPr>
        <p:spPr bwMode="auto">
          <a:xfrm>
            <a:off x="6667500" y="1971675"/>
            <a:ext cx="223838" cy="211138"/>
          </a:xfrm>
          <a:prstGeom prst="line">
            <a:avLst/>
          </a:prstGeom>
          <a:noFill/>
          <a:ln w="12700">
            <a:solidFill>
              <a:schemeClr val="tx1"/>
            </a:solidFill>
            <a:round/>
            <a:headEnd/>
            <a:tailEnd/>
          </a:ln>
        </p:spPr>
        <p:txBody>
          <a:bodyPr wrap="none" anchor="ctr"/>
          <a:lstStyle/>
          <a:p>
            <a:endParaRPr lang="en-US"/>
          </a:p>
        </p:txBody>
      </p:sp>
      <p:sp>
        <p:nvSpPr>
          <p:cNvPr id="66608" name="Line 75"/>
          <p:cNvSpPr>
            <a:spLocks noChangeShapeType="1"/>
          </p:cNvSpPr>
          <p:nvPr/>
        </p:nvSpPr>
        <p:spPr bwMode="auto">
          <a:xfrm>
            <a:off x="6692900" y="1468438"/>
            <a:ext cx="292100" cy="647700"/>
          </a:xfrm>
          <a:prstGeom prst="line">
            <a:avLst/>
          </a:prstGeom>
          <a:noFill/>
          <a:ln w="12700">
            <a:solidFill>
              <a:schemeClr val="tx1"/>
            </a:solidFill>
            <a:round/>
            <a:headEnd/>
            <a:tailEnd/>
          </a:ln>
        </p:spPr>
        <p:txBody>
          <a:bodyPr wrap="none" anchor="ctr"/>
          <a:lstStyle/>
          <a:p>
            <a:endParaRPr lang="en-US"/>
          </a:p>
        </p:txBody>
      </p:sp>
      <p:sp>
        <p:nvSpPr>
          <p:cNvPr id="66609" name="Line 76"/>
          <p:cNvSpPr>
            <a:spLocks noChangeShapeType="1"/>
          </p:cNvSpPr>
          <p:nvPr/>
        </p:nvSpPr>
        <p:spPr bwMode="auto">
          <a:xfrm>
            <a:off x="6772275" y="1190625"/>
            <a:ext cx="277813" cy="833438"/>
          </a:xfrm>
          <a:prstGeom prst="line">
            <a:avLst/>
          </a:prstGeom>
          <a:noFill/>
          <a:ln w="12700">
            <a:solidFill>
              <a:schemeClr val="tx1"/>
            </a:solidFill>
            <a:round/>
            <a:headEnd/>
            <a:tailEnd/>
          </a:ln>
        </p:spPr>
        <p:txBody>
          <a:bodyPr wrap="none" anchor="ctr"/>
          <a:lstStyle/>
          <a:p>
            <a:endParaRPr lang="en-US"/>
          </a:p>
        </p:txBody>
      </p:sp>
      <p:sp>
        <p:nvSpPr>
          <p:cNvPr id="66610" name="Line 77"/>
          <p:cNvSpPr>
            <a:spLocks noChangeShapeType="1"/>
          </p:cNvSpPr>
          <p:nvPr/>
        </p:nvSpPr>
        <p:spPr bwMode="auto">
          <a:xfrm flipH="1">
            <a:off x="8307388" y="873125"/>
            <a:ext cx="52387" cy="131763"/>
          </a:xfrm>
          <a:prstGeom prst="line">
            <a:avLst/>
          </a:prstGeom>
          <a:noFill/>
          <a:ln w="12700">
            <a:solidFill>
              <a:schemeClr val="tx1"/>
            </a:solidFill>
            <a:round/>
            <a:headEnd/>
            <a:tailEnd/>
          </a:ln>
        </p:spPr>
        <p:txBody>
          <a:bodyPr wrap="none" anchor="ctr"/>
          <a:lstStyle/>
          <a:p>
            <a:endParaRPr lang="en-US"/>
          </a:p>
        </p:txBody>
      </p:sp>
      <p:sp>
        <p:nvSpPr>
          <p:cNvPr id="66611" name="AutoShape 78"/>
          <p:cNvSpPr>
            <a:spLocks/>
          </p:cNvSpPr>
          <p:nvPr/>
        </p:nvSpPr>
        <p:spPr bwMode="auto">
          <a:xfrm rot="5400000">
            <a:off x="1612901" y="-239713"/>
            <a:ext cx="152400" cy="2422525"/>
          </a:xfrm>
          <a:prstGeom prst="leftBrace">
            <a:avLst>
              <a:gd name="adj1" fmla="val 132465"/>
              <a:gd name="adj2" fmla="val 50000"/>
            </a:avLst>
          </a:prstGeom>
          <a:noFill/>
          <a:ln w="12700">
            <a:solidFill>
              <a:schemeClr val="tx1"/>
            </a:solidFill>
            <a:round/>
            <a:headEnd/>
            <a:tailEnd/>
          </a:ln>
        </p:spPr>
        <p:txBody>
          <a:bodyPr wrap="none" anchor="ctr"/>
          <a:lstStyle/>
          <a:p>
            <a:endParaRPr lang="en-US">
              <a:latin typeface="Times" pitchFamily="8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52400" y="190500"/>
            <a:ext cx="7772400" cy="1143000"/>
          </a:xfrm>
        </p:spPr>
        <p:txBody>
          <a:bodyPr/>
          <a:lstStyle/>
          <a:p>
            <a:pPr eaLnBrk="1" hangingPunct="1"/>
            <a:r>
              <a:rPr lang="en-US" smtClean="0"/>
              <a:t>DNA Sequencing</a:t>
            </a:r>
            <a:endParaRPr lang="en-US" smtClean="0">
              <a:solidFill>
                <a:schemeClr val="tx1"/>
              </a:solidFill>
            </a:endParaRPr>
          </a:p>
        </p:txBody>
      </p:sp>
      <p:sp>
        <p:nvSpPr>
          <p:cNvPr id="67587" name="Rectangle 3"/>
          <p:cNvSpPr>
            <a:spLocks noGrp="1" noChangeArrowheads="1"/>
          </p:cNvSpPr>
          <p:nvPr>
            <p:ph type="body" idx="1"/>
          </p:nvPr>
        </p:nvSpPr>
        <p:spPr>
          <a:xfrm>
            <a:off x="533400" y="1406525"/>
            <a:ext cx="8534400" cy="5435600"/>
          </a:xfrm>
        </p:spPr>
        <p:txBody>
          <a:bodyPr/>
          <a:lstStyle/>
          <a:p>
            <a:pPr marL="350838" indent="-350838" eaLnBrk="1" hangingPunct="1">
              <a:lnSpc>
                <a:spcPct val="90000"/>
              </a:lnSpc>
              <a:spcBef>
                <a:spcPct val="40000"/>
              </a:spcBef>
              <a:spcAft>
                <a:spcPct val="15000"/>
              </a:spcAft>
            </a:pPr>
            <a:r>
              <a:rPr lang="en-US" sz="2800" smtClean="0"/>
              <a:t>Relatively short DNA fragments can be sequenced by the dideoxy chain termination method, the first automated method to be employed</a:t>
            </a:r>
          </a:p>
          <a:p>
            <a:pPr marL="350838" indent="-350838" eaLnBrk="1" hangingPunct="1">
              <a:lnSpc>
                <a:spcPct val="90000"/>
              </a:lnSpc>
              <a:spcBef>
                <a:spcPct val="40000"/>
              </a:spcBef>
              <a:spcAft>
                <a:spcPct val="15000"/>
              </a:spcAft>
            </a:pPr>
            <a:r>
              <a:rPr lang="en-US" sz="2800" smtClean="0"/>
              <a:t>Modified nucleotides called dideoxyribonucleotides (ddNTP) attach to synthesized DNA strands of different lengths</a:t>
            </a:r>
          </a:p>
          <a:p>
            <a:pPr marL="350838" indent="-350838" eaLnBrk="1" hangingPunct="1">
              <a:lnSpc>
                <a:spcPct val="90000"/>
              </a:lnSpc>
              <a:spcBef>
                <a:spcPct val="40000"/>
              </a:spcBef>
              <a:spcAft>
                <a:spcPct val="15000"/>
              </a:spcAft>
            </a:pPr>
            <a:r>
              <a:rPr lang="en-US" sz="2800" smtClean="0"/>
              <a:t>Each type of ddNTP is tagged with a distinct fluorescent label that identifies the nucleotide at the end of each DNA fragment</a:t>
            </a:r>
          </a:p>
          <a:p>
            <a:pPr marL="350838" indent="-350838" eaLnBrk="1" hangingPunct="1">
              <a:lnSpc>
                <a:spcPct val="90000"/>
              </a:lnSpc>
              <a:spcBef>
                <a:spcPct val="40000"/>
              </a:spcBef>
              <a:spcAft>
                <a:spcPct val="15000"/>
              </a:spcAft>
            </a:pPr>
            <a:r>
              <a:rPr lang="en-US" sz="2800" smtClean="0"/>
              <a:t>The DNA sequence can be read from the resulting spectrogram</a:t>
            </a:r>
          </a:p>
        </p:txBody>
      </p:sp>
      <p:grpSp>
        <p:nvGrpSpPr>
          <p:cNvPr id="67588" name="Group 4"/>
          <p:cNvGrpSpPr>
            <a:grpSpLocks/>
          </p:cNvGrpSpPr>
          <p:nvPr/>
        </p:nvGrpSpPr>
        <p:grpSpPr bwMode="auto">
          <a:xfrm>
            <a:off x="0" y="6553200"/>
            <a:ext cx="9144000" cy="304800"/>
            <a:chOff x="0" y="4128"/>
            <a:chExt cx="5760" cy="192"/>
          </a:xfrm>
        </p:grpSpPr>
        <p:sp>
          <p:nvSpPr>
            <p:cNvPr id="67590" name="Rectangle 5"/>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67591"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67589" name="Rectangle 7"/>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20.12</a:t>
            </a:r>
          </a:p>
        </p:txBody>
      </p:sp>
      <p:pic>
        <p:nvPicPr>
          <p:cNvPr id="68611" name="Picture 248" descr="20_12_DideoxyChainTerm-U"/>
          <p:cNvPicPr>
            <a:picLocks noChangeAspect="1" noChangeArrowheads="1"/>
          </p:cNvPicPr>
          <p:nvPr/>
        </p:nvPicPr>
        <p:blipFill>
          <a:blip r:embed="rId3"/>
          <a:srcRect/>
          <a:stretch>
            <a:fillRect/>
          </a:stretch>
        </p:blipFill>
        <p:spPr bwMode="auto">
          <a:xfrm>
            <a:off x="2058988" y="136525"/>
            <a:ext cx="5024437" cy="6584950"/>
          </a:xfrm>
          <a:prstGeom prst="rect">
            <a:avLst/>
          </a:prstGeom>
          <a:noFill/>
          <a:ln w="9525">
            <a:noFill/>
            <a:miter lim="800000"/>
            <a:headEnd/>
            <a:tailEnd/>
          </a:ln>
        </p:spPr>
      </p:pic>
      <p:sp>
        <p:nvSpPr>
          <p:cNvPr id="68612" name="Text Box 4"/>
          <p:cNvSpPr txBox="1">
            <a:spLocks noChangeArrowheads="1"/>
          </p:cNvSpPr>
          <p:nvPr/>
        </p:nvSpPr>
        <p:spPr bwMode="auto">
          <a:xfrm>
            <a:off x="2473325" y="330200"/>
            <a:ext cx="1036638" cy="314325"/>
          </a:xfrm>
          <a:prstGeom prst="rect">
            <a:avLst/>
          </a:prstGeom>
          <a:noFill/>
          <a:ln w="9525">
            <a:noFill/>
            <a:miter lim="800000"/>
            <a:headEnd/>
            <a:tailEnd/>
          </a:ln>
        </p:spPr>
        <p:txBody>
          <a:bodyPr wrap="none" lIns="0" tIns="0" rIns="0" bIns="0"/>
          <a:lstStyle/>
          <a:p>
            <a:r>
              <a:rPr lang="en-US" sz="1000" b="1"/>
              <a:t>DNA</a:t>
            </a:r>
            <a:br>
              <a:rPr lang="en-US" sz="1000" b="1"/>
            </a:br>
            <a:r>
              <a:rPr lang="en-US" sz="1000" b="1"/>
              <a:t>(template strand)</a:t>
            </a:r>
          </a:p>
        </p:txBody>
      </p:sp>
      <p:sp>
        <p:nvSpPr>
          <p:cNvPr id="68613" name="Text Box 63"/>
          <p:cNvSpPr txBox="1">
            <a:spLocks noChangeArrowheads="1"/>
          </p:cNvSpPr>
          <p:nvPr/>
        </p:nvSpPr>
        <p:spPr bwMode="auto">
          <a:xfrm>
            <a:off x="2109788" y="152400"/>
            <a:ext cx="749300" cy="146050"/>
          </a:xfrm>
          <a:prstGeom prst="rect">
            <a:avLst/>
          </a:prstGeom>
          <a:noFill/>
          <a:ln w="9525">
            <a:noFill/>
            <a:miter lim="800000"/>
            <a:headEnd/>
            <a:tailEnd/>
          </a:ln>
        </p:spPr>
        <p:txBody>
          <a:bodyPr wrap="none" lIns="0" tIns="0" rIns="0" bIns="0"/>
          <a:lstStyle/>
          <a:p>
            <a:r>
              <a:rPr lang="en-US" sz="1000" b="1">
                <a:solidFill>
                  <a:srgbClr val="B52D33"/>
                </a:solidFill>
              </a:rPr>
              <a:t>TECHNIQUE</a:t>
            </a:r>
          </a:p>
        </p:txBody>
      </p:sp>
      <p:sp>
        <p:nvSpPr>
          <p:cNvPr id="68614" name="Text Box 64"/>
          <p:cNvSpPr txBox="1">
            <a:spLocks noChangeArrowheads="1"/>
          </p:cNvSpPr>
          <p:nvPr/>
        </p:nvSpPr>
        <p:spPr bwMode="auto">
          <a:xfrm>
            <a:off x="2701925" y="619125"/>
            <a:ext cx="114300" cy="146050"/>
          </a:xfrm>
          <a:prstGeom prst="rect">
            <a:avLst/>
          </a:prstGeom>
          <a:noFill/>
          <a:ln w="9525">
            <a:noFill/>
            <a:miter lim="800000"/>
            <a:headEnd/>
            <a:tailEnd/>
          </a:ln>
        </p:spPr>
        <p:txBody>
          <a:bodyPr wrap="none" lIns="0" tIns="0" rIns="0" bIns="0"/>
          <a:lstStyle/>
          <a:p>
            <a:r>
              <a:rPr lang="en-US" sz="1000" b="1"/>
              <a:t>5</a:t>
            </a:r>
            <a:r>
              <a:rPr lang="en-US" sz="1000" b="1">
                <a:sym typeface="Symbol" pitchFamily="84" charset="2"/>
              </a:rPr>
              <a:t></a:t>
            </a:r>
            <a:endParaRPr lang="en-US" sz="1000" b="1"/>
          </a:p>
        </p:txBody>
      </p:sp>
      <p:sp>
        <p:nvSpPr>
          <p:cNvPr id="68615" name="Text Box 65"/>
          <p:cNvSpPr txBox="1">
            <a:spLocks noChangeArrowheads="1"/>
          </p:cNvSpPr>
          <p:nvPr/>
        </p:nvSpPr>
        <p:spPr bwMode="auto">
          <a:xfrm>
            <a:off x="2709863" y="1914525"/>
            <a:ext cx="114300" cy="146050"/>
          </a:xfrm>
          <a:prstGeom prst="rect">
            <a:avLst/>
          </a:prstGeom>
          <a:noFill/>
          <a:ln w="9525">
            <a:noFill/>
            <a:miter lim="800000"/>
            <a:headEnd/>
            <a:tailEnd/>
          </a:ln>
        </p:spPr>
        <p:txBody>
          <a:bodyPr wrap="none" lIns="0" tIns="0" rIns="0" bIns="0"/>
          <a:lstStyle/>
          <a:p>
            <a:r>
              <a:rPr lang="en-US" sz="1000" b="1"/>
              <a:t>3</a:t>
            </a:r>
            <a:r>
              <a:rPr lang="en-US" sz="1000" b="1">
                <a:sym typeface="Symbol" pitchFamily="84" charset="2"/>
              </a:rPr>
              <a:t></a:t>
            </a:r>
            <a:endParaRPr lang="en-US" sz="1000" b="1"/>
          </a:p>
        </p:txBody>
      </p:sp>
      <p:sp>
        <p:nvSpPr>
          <p:cNvPr id="68616" name="Text Box 66"/>
          <p:cNvSpPr txBox="1">
            <a:spLocks noChangeArrowheads="1"/>
          </p:cNvSpPr>
          <p:nvPr/>
        </p:nvSpPr>
        <p:spPr bwMode="auto">
          <a:xfrm>
            <a:off x="2946400" y="684213"/>
            <a:ext cx="114300" cy="103187"/>
          </a:xfrm>
          <a:prstGeom prst="rect">
            <a:avLst/>
          </a:prstGeom>
          <a:noFill/>
          <a:ln w="9525">
            <a:noFill/>
            <a:miter lim="800000"/>
            <a:headEnd/>
            <a:tailEnd/>
          </a:ln>
        </p:spPr>
        <p:txBody>
          <a:bodyPr wrap="none" lIns="0" tIns="0" rIns="0" bIns="0"/>
          <a:lstStyle/>
          <a:p>
            <a:pPr>
              <a:lnSpc>
                <a:spcPct val="70000"/>
              </a:lnSpc>
            </a:pPr>
            <a:r>
              <a:rPr lang="en-US" sz="900" b="1"/>
              <a:t>C</a:t>
            </a:r>
            <a:br>
              <a:rPr lang="en-US" sz="900" b="1"/>
            </a:br>
            <a:endParaRPr lang="en-US" sz="900" b="1"/>
          </a:p>
        </p:txBody>
      </p:sp>
      <p:sp>
        <p:nvSpPr>
          <p:cNvPr id="68617" name="Text Box 67"/>
          <p:cNvSpPr txBox="1">
            <a:spLocks noChangeArrowheads="1"/>
          </p:cNvSpPr>
          <p:nvPr/>
        </p:nvSpPr>
        <p:spPr bwMode="auto">
          <a:xfrm>
            <a:off x="2947988" y="1096963"/>
            <a:ext cx="114300" cy="103187"/>
          </a:xfrm>
          <a:prstGeom prst="rect">
            <a:avLst/>
          </a:prstGeom>
          <a:noFill/>
          <a:ln w="9525">
            <a:noFill/>
            <a:miter lim="800000"/>
            <a:headEnd/>
            <a:tailEnd/>
          </a:ln>
        </p:spPr>
        <p:txBody>
          <a:bodyPr wrap="none" lIns="0" tIns="0" rIns="0" bIns="0"/>
          <a:lstStyle/>
          <a:p>
            <a:pPr>
              <a:lnSpc>
                <a:spcPct val="70000"/>
              </a:lnSpc>
            </a:pPr>
            <a:r>
              <a:rPr lang="en-US" sz="900" b="1"/>
              <a:t>C</a:t>
            </a:r>
            <a:br>
              <a:rPr lang="en-US" sz="900" b="1"/>
            </a:br>
            <a:endParaRPr lang="en-US" sz="900" b="1"/>
          </a:p>
        </p:txBody>
      </p:sp>
      <p:sp>
        <p:nvSpPr>
          <p:cNvPr id="68618" name="Text Box 68"/>
          <p:cNvSpPr txBox="1">
            <a:spLocks noChangeArrowheads="1"/>
          </p:cNvSpPr>
          <p:nvPr/>
        </p:nvSpPr>
        <p:spPr bwMode="auto">
          <a:xfrm>
            <a:off x="2946400" y="1401763"/>
            <a:ext cx="114300" cy="103187"/>
          </a:xfrm>
          <a:prstGeom prst="rect">
            <a:avLst/>
          </a:prstGeom>
          <a:noFill/>
          <a:ln w="9525">
            <a:noFill/>
            <a:miter lim="800000"/>
            <a:headEnd/>
            <a:tailEnd/>
          </a:ln>
        </p:spPr>
        <p:txBody>
          <a:bodyPr wrap="none" lIns="0" tIns="0" rIns="0" bIns="0"/>
          <a:lstStyle/>
          <a:p>
            <a:pPr>
              <a:lnSpc>
                <a:spcPct val="70000"/>
              </a:lnSpc>
            </a:pPr>
            <a:r>
              <a:rPr lang="en-US" sz="900" b="1"/>
              <a:t>C</a:t>
            </a:r>
            <a:br>
              <a:rPr lang="en-US" sz="900" b="1"/>
            </a:br>
            <a:endParaRPr lang="en-US" sz="900" b="1"/>
          </a:p>
        </p:txBody>
      </p:sp>
      <p:sp>
        <p:nvSpPr>
          <p:cNvPr id="68619" name="Text Box 69"/>
          <p:cNvSpPr txBox="1">
            <a:spLocks noChangeArrowheads="1"/>
          </p:cNvSpPr>
          <p:nvPr/>
        </p:nvSpPr>
        <p:spPr bwMode="auto">
          <a:xfrm>
            <a:off x="2946400" y="1706563"/>
            <a:ext cx="114300" cy="103187"/>
          </a:xfrm>
          <a:prstGeom prst="rect">
            <a:avLst/>
          </a:prstGeom>
          <a:noFill/>
          <a:ln w="9525">
            <a:noFill/>
            <a:miter lim="800000"/>
            <a:headEnd/>
            <a:tailEnd/>
          </a:ln>
        </p:spPr>
        <p:txBody>
          <a:bodyPr wrap="none" lIns="0" tIns="0" rIns="0" bIns="0"/>
          <a:lstStyle/>
          <a:p>
            <a:pPr>
              <a:lnSpc>
                <a:spcPct val="70000"/>
              </a:lnSpc>
            </a:pPr>
            <a:r>
              <a:rPr lang="en-US" sz="900" b="1"/>
              <a:t>C</a:t>
            </a:r>
            <a:br>
              <a:rPr lang="en-US" sz="900" b="1"/>
            </a:br>
            <a:endParaRPr lang="en-US" sz="900" b="1"/>
          </a:p>
        </p:txBody>
      </p:sp>
      <p:sp>
        <p:nvSpPr>
          <p:cNvPr id="68620" name="Text Box 70"/>
          <p:cNvSpPr txBox="1">
            <a:spLocks noChangeArrowheads="1"/>
          </p:cNvSpPr>
          <p:nvPr/>
        </p:nvSpPr>
        <p:spPr bwMode="auto">
          <a:xfrm>
            <a:off x="2944813" y="792163"/>
            <a:ext cx="114300" cy="103187"/>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621" name="Text Box 71"/>
          <p:cNvSpPr txBox="1">
            <a:spLocks noChangeArrowheads="1"/>
          </p:cNvSpPr>
          <p:nvPr/>
        </p:nvSpPr>
        <p:spPr bwMode="auto">
          <a:xfrm>
            <a:off x="2944813" y="1196975"/>
            <a:ext cx="114300" cy="103188"/>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622" name="Text Box 72"/>
          <p:cNvSpPr txBox="1">
            <a:spLocks noChangeArrowheads="1"/>
          </p:cNvSpPr>
          <p:nvPr/>
        </p:nvSpPr>
        <p:spPr bwMode="auto">
          <a:xfrm>
            <a:off x="2944813" y="1298575"/>
            <a:ext cx="114300" cy="103188"/>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623" name="Text Box 73"/>
          <p:cNvSpPr txBox="1">
            <a:spLocks noChangeArrowheads="1"/>
          </p:cNvSpPr>
          <p:nvPr/>
        </p:nvSpPr>
        <p:spPr bwMode="auto">
          <a:xfrm>
            <a:off x="2944813" y="892175"/>
            <a:ext cx="114300" cy="103188"/>
          </a:xfrm>
          <a:prstGeom prst="rect">
            <a:avLst/>
          </a:prstGeom>
          <a:noFill/>
          <a:ln w="9525">
            <a:noFill/>
            <a:miter lim="800000"/>
            <a:headEnd/>
            <a:tailEnd/>
          </a:ln>
        </p:spPr>
        <p:txBody>
          <a:bodyPr wrap="none" lIns="0" tIns="0" rIns="0" bIns="0"/>
          <a:lstStyle/>
          <a:p>
            <a:pPr>
              <a:lnSpc>
                <a:spcPct val="70000"/>
              </a:lnSpc>
            </a:pPr>
            <a:r>
              <a:rPr lang="en-US" sz="900" b="1"/>
              <a:t>G</a:t>
            </a:r>
          </a:p>
        </p:txBody>
      </p:sp>
      <p:sp>
        <p:nvSpPr>
          <p:cNvPr id="68624" name="Text Box 74"/>
          <p:cNvSpPr txBox="1">
            <a:spLocks noChangeArrowheads="1"/>
          </p:cNvSpPr>
          <p:nvPr/>
        </p:nvSpPr>
        <p:spPr bwMode="auto">
          <a:xfrm>
            <a:off x="2944813" y="1508125"/>
            <a:ext cx="114300" cy="103188"/>
          </a:xfrm>
          <a:prstGeom prst="rect">
            <a:avLst/>
          </a:prstGeom>
          <a:noFill/>
          <a:ln w="9525">
            <a:noFill/>
            <a:miter lim="800000"/>
            <a:headEnd/>
            <a:tailEnd/>
          </a:ln>
        </p:spPr>
        <p:txBody>
          <a:bodyPr wrap="none" lIns="0" tIns="0" rIns="0" bIns="0"/>
          <a:lstStyle/>
          <a:p>
            <a:pPr>
              <a:lnSpc>
                <a:spcPct val="70000"/>
              </a:lnSpc>
            </a:pPr>
            <a:r>
              <a:rPr lang="en-US" sz="900" b="1"/>
              <a:t>G</a:t>
            </a:r>
          </a:p>
        </p:txBody>
      </p:sp>
      <p:sp>
        <p:nvSpPr>
          <p:cNvPr id="68625" name="Text Box 75"/>
          <p:cNvSpPr txBox="1">
            <a:spLocks noChangeArrowheads="1"/>
          </p:cNvSpPr>
          <p:nvPr/>
        </p:nvSpPr>
        <p:spPr bwMode="auto">
          <a:xfrm>
            <a:off x="2944813" y="993775"/>
            <a:ext cx="114300" cy="103188"/>
          </a:xfrm>
          <a:prstGeom prst="rect">
            <a:avLst/>
          </a:prstGeom>
          <a:noFill/>
          <a:ln w="9525">
            <a:noFill/>
            <a:miter lim="800000"/>
            <a:headEnd/>
            <a:tailEnd/>
          </a:ln>
        </p:spPr>
        <p:txBody>
          <a:bodyPr wrap="none" lIns="0" tIns="0" rIns="0" bIns="0"/>
          <a:lstStyle/>
          <a:p>
            <a:pPr>
              <a:lnSpc>
                <a:spcPct val="70000"/>
              </a:lnSpc>
            </a:pPr>
            <a:r>
              <a:rPr lang="en-US" sz="900" b="1"/>
              <a:t>A</a:t>
            </a:r>
          </a:p>
        </p:txBody>
      </p:sp>
      <p:sp>
        <p:nvSpPr>
          <p:cNvPr id="68626" name="Text Box 76"/>
          <p:cNvSpPr txBox="1">
            <a:spLocks noChangeArrowheads="1"/>
          </p:cNvSpPr>
          <p:nvPr/>
        </p:nvSpPr>
        <p:spPr bwMode="auto">
          <a:xfrm>
            <a:off x="2944813" y="1611313"/>
            <a:ext cx="114300" cy="103187"/>
          </a:xfrm>
          <a:prstGeom prst="rect">
            <a:avLst/>
          </a:prstGeom>
          <a:noFill/>
          <a:ln w="9525">
            <a:noFill/>
            <a:miter lim="800000"/>
            <a:headEnd/>
            <a:tailEnd/>
          </a:ln>
        </p:spPr>
        <p:txBody>
          <a:bodyPr wrap="none" lIns="0" tIns="0" rIns="0" bIns="0"/>
          <a:lstStyle/>
          <a:p>
            <a:pPr>
              <a:lnSpc>
                <a:spcPct val="70000"/>
              </a:lnSpc>
            </a:pPr>
            <a:r>
              <a:rPr lang="en-US" sz="900" b="1"/>
              <a:t>A</a:t>
            </a:r>
          </a:p>
        </p:txBody>
      </p:sp>
      <p:sp>
        <p:nvSpPr>
          <p:cNvPr id="68627" name="Text Box 77"/>
          <p:cNvSpPr txBox="1">
            <a:spLocks noChangeArrowheads="1"/>
          </p:cNvSpPr>
          <p:nvPr/>
        </p:nvSpPr>
        <p:spPr bwMode="auto">
          <a:xfrm>
            <a:off x="2944813" y="1812925"/>
            <a:ext cx="114300" cy="103188"/>
          </a:xfrm>
          <a:prstGeom prst="rect">
            <a:avLst/>
          </a:prstGeom>
          <a:noFill/>
          <a:ln w="9525">
            <a:noFill/>
            <a:miter lim="800000"/>
            <a:headEnd/>
            <a:tailEnd/>
          </a:ln>
        </p:spPr>
        <p:txBody>
          <a:bodyPr wrap="none" lIns="0" tIns="0" rIns="0" bIns="0"/>
          <a:lstStyle/>
          <a:p>
            <a:pPr>
              <a:lnSpc>
                <a:spcPct val="70000"/>
              </a:lnSpc>
            </a:pPr>
            <a:r>
              <a:rPr lang="en-US" sz="900" b="1"/>
              <a:t>A</a:t>
            </a:r>
          </a:p>
        </p:txBody>
      </p:sp>
      <p:sp>
        <p:nvSpPr>
          <p:cNvPr id="68628" name="Text Box 78"/>
          <p:cNvSpPr txBox="1">
            <a:spLocks noChangeArrowheads="1"/>
          </p:cNvSpPr>
          <p:nvPr/>
        </p:nvSpPr>
        <p:spPr bwMode="auto">
          <a:xfrm>
            <a:off x="2944813" y="1916113"/>
            <a:ext cx="114300" cy="103187"/>
          </a:xfrm>
          <a:prstGeom prst="rect">
            <a:avLst/>
          </a:prstGeom>
          <a:noFill/>
          <a:ln w="9525">
            <a:noFill/>
            <a:miter lim="800000"/>
            <a:headEnd/>
            <a:tailEnd/>
          </a:ln>
        </p:spPr>
        <p:txBody>
          <a:bodyPr wrap="none" lIns="0" tIns="0" rIns="0" bIns="0"/>
          <a:lstStyle/>
          <a:p>
            <a:pPr>
              <a:lnSpc>
                <a:spcPct val="70000"/>
              </a:lnSpc>
            </a:pPr>
            <a:r>
              <a:rPr lang="en-US" sz="900" b="1"/>
              <a:t>A</a:t>
            </a:r>
          </a:p>
        </p:txBody>
      </p:sp>
      <p:sp>
        <p:nvSpPr>
          <p:cNvPr id="68629" name="Text Box 79"/>
          <p:cNvSpPr txBox="1">
            <a:spLocks noChangeArrowheads="1"/>
          </p:cNvSpPr>
          <p:nvPr/>
        </p:nvSpPr>
        <p:spPr bwMode="auto">
          <a:xfrm>
            <a:off x="3727450" y="596900"/>
            <a:ext cx="114300" cy="103188"/>
          </a:xfrm>
          <a:prstGeom prst="rect">
            <a:avLst/>
          </a:prstGeom>
          <a:noFill/>
          <a:ln w="9525">
            <a:noFill/>
            <a:miter lim="800000"/>
            <a:headEnd/>
            <a:tailEnd/>
          </a:ln>
        </p:spPr>
        <p:txBody>
          <a:bodyPr wrap="none" lIns="0" tIns="0" rIns="0" bIns="0"/>
          <a:lstStyle/>
          <a:p>
            <a:pPr>
              <a:lnSpc>
                <a:spcPct val="70000"/>
              </a:lnSpc>
            </a:pPr>
            <a:r>
              <a:rPr lang="en-US" sz="900" b="1"/>
              <a:t>G</a:t>
            </a:r>
          </a:p>
        </p:txBody>
      </p:sp>
      <p:sp>
        <p:nvSpPr>
          <p:cNvPr id="68630" name="Text Box 80"/>
          <p:cNvSpPr txBox="1">
            <a:spLocks noChangeArrowheads="1"/>
          </p:cNvSpPr>
          <p:nvPr/>
        </p:nvSpPr>
        <p:spPr bwMode="auto">
          <a:xfrm>
            <a:off x="3740150" y="696913"/>
            <a:ext cx="114300" cy="103187"/>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631" name="Text Box 81"/>
          <p:cNvSpPr txBox="1">
            <a:spLocks noChangeArrowheads="1"/>
          </p:cNvSpPr>
          <p:nvPr/>
        </p:nvSpPr>
        <p:spPr bwMode="auto">
          <a:xfrm>
            <a:off x="3740150" y="798513"/>
            <a:ext cx="114300" cy="103187"/>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632" name="Text Box 82"/>
          <p:cNvSpPr txBox="1">
            <a:spLocks noChangeArrowheads="1"/>
          </p:cNvSpPr>
          <p:nvPr/>
        </p:nvSpPr>
        <p:spPr bwMode="auto">
          <a:xfrm>
            <a:off x="3740150" y="493713"/>
            <a:ext cx="114300" cy="103187"/>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633" name="Text Box 83"/>
          <p:cNvSpPr txBox="1">
            <a:spLocks noChangeArrowheads="1"/>
          </p:cNvSpPr>
          <p:nvPr/>
        </p:nvSpPr>
        <p:spPr bwMode="auto">
          <a:xfrm>
            <a:off x="3606800" y="1049338"/>
            <a:ext cx="715963" cy="314325"/>
          </a:xfrm>
          <a:prstGeom prst="rect">
            <a:avLst/>
          </a:prstGeom>
          <a:noFill/>
          <a:ln w="9525">
            <a:noFill/>
            <a:miter lim="800000"/>
            <a:headEnd/>
            <a:tailEnd/>
          </a:ln>
        </p:spPr>
        <p:txBody>
          <a:bodyPr wrap="none" lIns="0" tIns="0" rIns="0" bIns="0"/>
          <a:lstStyle/>
          <a:p>
            <a:r>
              <a:rPr lang="en-US" sz="1000" b="1"/>
              <a:t>DNA</a:t>
            </a:r>
            <a:br>
              <a:rPr lang="en-US" sz="1000" b="1"/>
            </a:br>
            <a:r>
              <a:rPr lang="en-US" sz="1000" b="1"/>
              <a:t>polymerase</a:t>
            </a:r>
          </a:p>
        </p:txBody>
      </p:sp>
      <p:sp>
        <p:nvSpPr>
          <p:cNvPr id="68634" name="Text Box 84"/>
          <p:cNvSpPr txBox="1">
            <a:spLocks noChangeArrowheads="1"/>
          </p:cNvSpPr>
          <p:nvPr/>
        </p:nvSpPr>
        <p:spPr bwMode="auto">
          <a:xfrm>
            <a:off x="3649663" y="314325"/>
            <a:ext cx="411162" cy="144463"/>
          </a:xfrm>
          <a:prstGeom prst="rect">
            <a:avLst/>
          </a:prstGeom>
          <a:noFill/>
          <a:ln w="9525">
            <a:noFill/>
            <a:miter lim="800000"/>
            <a:headEnd/>
            <a:tailEnd/>
          </a:ln>
        </p:spPr>
        <p:txBody>
          <a:bodyPr wrap="none" lIns="0" tIns="0" rIns="0" bIns="0"/>
          <a:lstStyle/>
          <a:p>
            <a:r>
              <a:rPr lang="en-US" sz="1000" b="1"/>
              <a:t>Primer</a:t>
            </a:r>
          </a:p>
        </p:txBody>
      </p:sp>
      <p:sp>
        <p:nvSpPr>
          <p:cNvPr id="68635" name="Text Box 85"/>
          <p:cNvSpPr txBox="1">
            <a:spLocks noChangeArrowheads="1"/>
          </p:cNvSpPr>
          <p:nvPr/>
        </p:nvSpPr>
        <p:spPr bwMode="auto">
          <a:xfrm>
            <a:off x="3946525" y="806450"/>
            <a:ext cx="114300" cy="146050"/>
          </a:xfrm>
          <a:prstGeom prst="rect">
            <a:avLst/>
          </a:prstGeom>
          <a:noFill/>
          <a:ln w="9525">
            <a:noFill/>
            <a:miter lim="800000"/>
            <a:headEnd/>
            <a:tailEnd/>
          </a:ln>
        </p:spPr>
        <p:txBody>
          <a:bodyPr wrap="none" lIns="0" tIns="0" rIns="0" bIns="0"/>
          <a:lstStyle/>
          <a:p>
            <a:r>
              <a:rPr lang="en-US" sz="1000" b="1"/>
              <a:t>5</a:t>
            </a:r>
            <a:r>
              <a:rPr lang="en-US" sz="1000" b="1">
                <a:sym typeface="Symbol" pitchFamily="84" charset="2"/>
              </a:rPr>
              <a:t></a:t>
            </a:r>
            <a:endParaRPr lang="en-US" sz="1000" b="1"/>
          </a:p>
        </p:txBody>
      </p:sp>
      <p:sp>
        <p:nvSpPr>
          <p:cNvPr id="68636" name="Text Box 87"/>
          <p:cNvSpPr txBox="1">
            <a:spLocks noChangeArrowheads="1"/>
          </p:cNvSpPr>
          <p:nvPr/>
        </p:nvSpPr>
        <p:spPr bwMode="auto">
          <a:xfrm>
            <a:off x="3946525" y="441325"/>
            <a:ext cx="114300" cy="146050"/>
          </a:xfrm>
          <a:prstGeom prst="rect">
            <a:avLst/>
          </a:prstGeom>
          <a:noFill/>
          <a:ln w="9525">
            <a:noFill/>
            <a:miter lim="800000"/>
            <a:headEnd/>
            <a:tailEnd/>
          </a:ln>
        </p:spPr>
        <p:txBody>
          <a:bodyPr wrap="none" lIns="0" tIns="0" rIns="0" bIns="0"/>
          <a:lstStyle/>
          <a:p>
            <a:r>
              <a:rPr lang="en-US" sz="1000" b="1"/>
              <a:t>3</a:t>
            </a:r>
            <a:r>
              <a:rPr lang="en-US" sz="1000" b="1">
                <a:sym typeface="Symbol" pitchFamily="84" charset="2"/>
              </a:rPr>
              <a:t></a:t>
            </a:r>
            <a:endParaRPr lang="en-US" sz="1000" b="1"/>
          </a:p>
        </p:txBody>
      </p:sp>
      <p:sp>
        <p:nvSpPr>
          <p:cNvPr id="68637" name="Text Box 88"/>
          <p:cNvSpPr txBox="1">
            <a:spLocks noChangeArrowheads="1"/>
          </p:cNvSpPr>
          <p:nvPr/>
        </p:nvSpPr>
        <p:spPr bwMode="auto">
          <a:xfrm>
            <a:off x="4545013" y="1584325"/>
            <a:ext cx="114300" cy="103188"/>
          </a:xfrm>
          <a:prstGeom prst="rect">
            <a:avLst/>
          </a:prstGeom>
          <a:noFill/>
          <a:ln w="9525">
            <a:noFill/>
            <a:miter lim="800000"/>
            <a:headEnd/>
            <a:tailEnd/>
          </a:ln>
        </p:spPr>
        <p:txBody>
          <a:bodyPr wrap="none" lIns="0" tIns="0" rIns="0" bIns="0"/>
          <a:lstStyle/>
          <a:p>
            <a:pPr>
              <a:lnSpc>
                <a:spcPct val="70000"/>
              </a:lnSpc>
            </a:pPr>
            <a:r>
              <a:rPr lang="en-US" sz="900" b="1"/>
              <a:t>P</a:t>
            </a:r>
          </a:p>
        </p:txBody>
      </p:sp>
      <p:sp>
        <p:nvSpPr>
          <p:cNvPr id="68638" name="Text Box 89"/>
          <p:cNvSpPr txBox="1">
            <a:spLocks noChangeArrowheads="1"/>
          </p:cNvSpPr>
          <p:nvPr/>
        </p:nvSpPr>
        <p:spPr bwMode="auto">
          <a:xfrm>
            <a:off x="4705350" y="1582738"/>
            <a:ext cx="114300" cy="103187"/>
          </a:xfrm>
          <a:prstGeom prst="rect">
            <a:avLst/>
          </a:prstGeom>
          <a:noFill/>
          <a:ln w="9525">
            <a:noFill/>
            <a:miter lim="800000"/>
            <a:headEnd/>
            <a:tailEnd/>
          </a:ln>
        </p:spPr>
        <p:txBody>
          <a:bodyPr wrap="none" lIns="0" tIns="0" rIns="0" bIns="0"/>
          <a:lstStyle/>
          <a:p>
            <a:pPr>
              <a:lnSpc>
                <a:spcPct val="70000"/>
              </a:lnSpc>
            </a:pPr>
            <a:r>
              <a:rPr lang="en-US" sz="900" b="1"/>
              <a:t>P</a:t>
            </a:r>
          </a:p>
        </p:txBody>
      </p:sp>
      <p:sp>
        <p:nvSpPr>
          <p:cNvPr id="68639" name="Text Box 90"/>
          <p:cNvSpPr txBox="1">
            <a:spLocks noChangeArrowheads="1"/>
          </p:cNvSpPr>
          <p:nvPr/>
        </p:nvSpPr>
        <p:spPr bwMode="auto">
          <a:xfrm>
            <a:off x="4865688" y="1584325"/>
            <a:ext cx="114300" cy="103188"/>
          </a:xfrm>
          <a:prstGeom prst="rect">
            <a:avLst/>
          </a:prstGeom>
          <a:noFill/>
          <a:ln w="9525">
            <a:noFill/>
            <a:miter lim="800000"/>
            <a:headEnd/>
            <a:tailEnd/>
          </a:ln>
        </p:spPr>
        <p:txBody>
          <a:bodyPr wrap="none" lIns="0" tIns="0" rIns="0" bIns="0"/>
          <a:lstStyle/>
          <a:p>
            <a:pPr>
              <a:lnSpc>
                <a:spcPct val="70000"/>
              </a:lnSpc>
            </a:pPr>
            <a:r>
              <a:rPr lang="en-US" sz="900" b="1"/>
              <a:t>P</a:t>
            </a:r>
          </a:p>
        </p:txBody>
      </p:sp>
      <p:sp>
        <p:nvSpPr>
          <p:cNvPr id="68640" name="Text Box 91"/>
          <p:cNvSpPr txBox="1">
            <a:spLocks noChangeArrowheads="1"/>
          </p:cNvSpPr>
          <p:nvPr/>
        </p:nvSpPr>
        <p:spPr bwMode="auto">
          <a:xfrm>
            <a:off x="5010150" y="1889125"/>
            <a:ext cx="200025" cy="103188"/>
          </a:xfrm>
          <a:prstGeom prst="rect">
            <a:avLst/>
          </a:prstGeom>
          <a:noFill/>
          <a:ln w="9525">
            <a:noFill/>
            <a:miter lim="800000"/>
            <a:headEnd/>
            <a:tailEnd/>
          </a:ln>
        </p:spPr>
        <p:txBody>
          <a:bodyPr wrap="none" lIns="0" tIns="0" rIns="0" bIns="0"/>
          <a:lstStyle/>
          <a:p>
            <a:pPr>
              <a:lnSpc>
                <a:spcPct val="70000"/>
              </a:lnSpc>
            </a:pPr>
            <a:r>
              <a:rPr lang="en-US" sz="900" b="1"/>
              <a:t>OH</a:t>
            </a:r>
          </a:p>
        </p:txBody>
      </p:sp>
      <p:sp>
        <p:nvSpPr>
          <p:cNvPr id="68641" name="Text Box 92"/>
          <p:cNvSpPr txBox="1">
            <a:spLocks noChangeArrowheads="1"/>
          </p:cNvSpPr>
          <p:nvPr/>
        </p:nvSpPr>
        <p:spPr bwMode="auto">
          <a:xfrm>
            <a:off x="5281613" y="1668463"/>
            <a:ext cx="114300" cy="103187"/>
          </a:xfrm>
          <a:prstGeom prst="rect">
            <a:avLst/>
          </a:prstGeom>
          <a:noFill/>
          <a:ln w="9525">
            <a:noFill/>
            <a:miter lim="800000"/>
            <a:headEnd/>
            <a:tailEnd/>
          </a:ln>
        </p:spPr>
        <p:txBody>
          <a:bodyPr wrap="none" lIns="0" tIns="0" rIns="0" bIns="0"/>
          <a:lstStyle/>
          <a:p>
            <a:pPr>
              <a:lnSpc>
                <a:spcPct val="70000"/>
              </a:lnSpc>
            </a:pPr>
            <a:r>
              <a:rPr lang="en-US" sz="900" b="1">
                <a:solidFill>
                  <a:schemeClr val="bg1"/>
                </a:solidFill>
              </a:rPr>
              <a:t>G</a:t>
            </a:r>
          </a:p>
        </p:txBody>
      </p:sp>
      <p:sp>
        <p:nvSpPr>
          <p:cNvPr id="68642" name="Text Box 93"/>
          <p:cNvSpPr txBox="1">
            <a:spLocks noChangeArrowheads="1"/>
          </p:cNvSpPr>
          <p:nvPr/>
        </p:nvSpPr>
        <p:spPr bwMode="auto">
          <a:xfrm>
            <a:off x="4689475" y="709613"/>
            <a:ext cx="317500" cy="128587"/>
          </a:xfrm>
          <a:prstGeom prst="rect">
            <a:avLst/>
          </a:prstGeom>
          <a:noFill/>
          <a:ln w="9525">
            <a:noFill/>
            <a:miter lim="800000"/>
            <a:headEnd/>
            <a:tailEnd/>
          </a:ln>
        </p:spPr>
        <p:txBody>
          <a:bodyPr wrap="none" lIns="0" tIns="0" rIns="0" bIns="0"/>
          <a:lstStyle/>
          <a:p>
            <a:pPr>
              <a:lnSpc>
                <a:spcPct val="70000"/>
              </a:lnSpc>
            </a:pPr>
            <a:r>
              <a:rPr lang="en-US" sz="900" b="1">
                <a:solidFill>
                  <a:schemeClr val="bg1"/>
                </a:solidFill>
              </a:rPr>
              <a:t>dATP</a:t>
            </a:r>
          </a:p>
        </p:txBody>
      </p:sp>
      <p:sp>
        <p:nvSpPr>
          <p:cNvPr id="68643" name="Text Box 94"/>
          <p:cNvSpPr txBox="1">
            <a:spLocks noChangeArrowheads="1"/>
          </p:cNvSpPr>
          <p:nvPr/>
        </p:nvSpPr>
        <p:spPr bwMode="auto">
          <a:xfrm>
            <a:off x="4679950" y="901700"/>
            <a:ext cx="317500" cy="128588"/>
          </a:xfrm>
          <a:prstGeom prst="rect">
            <a:avLst/>
          </a:prstGeom>
          <a:noFill/>
          <a:ln w="9525">
            <a:noFill/>
            <a:miter lim="800000"/>
            <a:headEnd/>
            <a:tailEnd/>
          </a:ln>
        </p:spPr>
        <p:txBody>
          <a:bodyPr wrap="none" lIns="0" tIns="0" rIns="0" bIns="0"/>
          <a:lstStyle/>
          <a:p>
            <a:pPr>
              <a:lnSpc>
                <a:spcPct val="70000"/>
              </a:lnSpc>
            </a:pPr>
            <a:r>
              <a:rPr lang="en-US" sz="900" b="1">
                <a:solidFill>
                  <a:schemeClr val="bg1"/>
                </a:solidFill>
              </a:rPr>
              <a:t>dCTP</a:t>
            </a:r>
          </a:p>
        </p:txBody>
      </p:sp>
      <p:sp>
        <p:nvSpPr>
          <p:cNvPr id="68644" name="Text Box 95"/>
          <p:cNvSpPr txBox="1">
            <a:spLocks noChangeArrowheads="1"/>
          </p:cNvSpPr>
          <p:nvPr/>
        </p:nvSpPr>
        <p:spPr bwMode="auto">
          <a:xfrm>
            <a:off x="4687888" y="1093788"/>
            <a:ext cx="317500" cy="128587"/>
          </a:xfrm>
          <a:prstGeom prst="rect">
            <a:avLst/>
          </a:prstGeom>
          <a:noFill/>
          <a:ln w="9525">
            <a:noFill/>
            <a:miter lim="800000"/>
            <a:headEnd/>
            <a:tailEnd/>
          </a:ln>
        </p:spPr>
        <p:txBody>
          <a:bodyPr wrap="none" lIns="0" tIns="0" rIns="0" bIns="0"/>
          <a:lstStyle/>
          <a:p>
            <a:pPr>
              <a:lnSpc>
                <a:spcPct val="70000"/>
              </a:lnSpc>
            </a:pPr>
            <a:r>
              <a:rPr lang="en-US" sz="900" b="1">
                <a:solidFill>
                  <a:schemeClr val="bg1"/>
                </a:solidFill>
              </a:rPr>
              <a:t>dTTP</a:t>
            </a:r>
          </a:p>
        </p:txBody>
      </p:sp>
      <p:sp>
        <p:nvSpPr>
          <p:cNvPr id="68645" name="Text Box 96"/>
          <p:cNvSpPr txBox="1">
            <a:spLocks noChangeArrowheads="1"/>
          </p:cNvSpPr>
          <p:nvPr/>
        </p:nvSpPr>
        <p:spPr bwMode="auto">
          <a:xfrm>
            <a:off x="4679950" y="1281113"/>
            <a:ext cx="317500" cy="128587"/>
          </a:xfrm>
          <a:prstGeom prst="rect">
            <a:avLst/>
          </a:prstGeom>
          <a:noFill/>
          <a:ln w="9525">
            <a:noFill/>
            <a:miter lim="800000"/>
            <a:headEnd/>
            <a:tailEnd/>
          </a:ln>
        </p:spPr>
        <p:txBody>
          <a:bodyPr wrap="none" lIns="0" tIns="0" rIns="0" bIns="0"/>
          <a:lstStyle/>
          <a:p>
            <a:pPr>
              <a:lnSpc>
                <a:spcPct val="70000"/>
              </a:lnSpc>
            </a:pPr>
            <a:r>
              <a:rPr lang="en-US" sz="900" b="1">
                <a:solidFill>
                  <a:schemeClr val="bg1"/>
                </a:solidFill>
              </a:rPr>
              <a:t>dGTP</a:t>
            </a:r>
          </a:p>
        </p:txBody>
      </p:sp>
      <p:sp>
        <p:nvSpPr>
          <p:cNvPr id="68646" name="Text Box 97"/>
          <p:cNvSpPr txBox="1">
            <a:spLocks noChangeArrowheads="1"/>
          </p:cNvSpPr>
          <p:nvPr/>
        </p:nvSpPr>
        <p:spPr bwMode="auto">
          <a:xfrm>
            <a:off x="4175125" y="314325"/>
            <a:ext cx="1358900" cy="161925"/>
          </a:xfrm>
          <a:prstGeom prst="rect">
            <a:avLst/>
          </a:prstGeom>
          <a:noFill/>
          <a:ln w="9525">
            <a:noFill/>
            <a:miter lim="800000"/>
            <a:headEnd/>
            <a:tailEnd/>
          </a:ln>
        </p:spPr>
        <p:txBody>
          <a:bodyPr wrap="none" lIns="0" tIns="0" rIns="0" bIns="0"/>
          <a:lstStyle/>
          <a:p>
            <a:r>
              <a:rPr lang="en-US" sz="1000" b="1"/>
              <a:t>Deoxyribonucleotides</a:t>
            </a:r>
          </a:p>
        </p:txBody>
      </p:sp>
      <p:sp>
        <p:nvSpPr>
          <p:cNvPr id="68647" name="Text Box 98"/>
          <p:cNvSpPr txBox="1">
            <a:spLocks noChangeArrowheads="1"/>
          </p:cNvSpPr>
          <p:nvPr/>
        </p:nvSpPr>
        <p:spPr bwMode="auto">
          <a:xfrm>
            <a:off x="5613400" y="315913"/>
            <a:ext cx="1460500" cy="331787"/>
          </a:xfrm>
          <a:prstGeom prst="rect">
            <a:avLst/>
          </a:prstGeom>
          <a:noFill/>
          <a:ln w="9525">
            <a:noFill/>
            <a:miter lim="800000"/>
            <a:headEnd/>
            <a:tailEnd/>
          </a:ln>
        </p:spPr>
        <p:txBody>
          <a:bodyPr wrap="none" lIns="0" tIns="0" rIns="0" bIns="0"/>
          <a:lstStyle/>
          <a:p>
            <a:r>
              <a:rPr lang="en-US" sz="1000" b="1"/>
              <a:t>Dideoxyribonucleotides</a:t>
            </a:r>
            <a:br>
              <a:rPr lang="en-US" sz="1000" b="1"/>
            </a:br>
            <a:r>
              <a:rPr lang="en-US" sz="1000" b="1"/>
              <a:t>(fluorescently tagged)</a:t>
            </a:r>
          </a:p>
        </p:txBody>
      </p:sp>
      <p:sp>
        <p:nvSpPr>
          <p:cNvPr id="68648" name="Text Box 99"/>
          <p:cNvSpPr txBox="1">
            <a:spLocks noChangeArrowheads="1"/>
          </p:cNvSpPr>
          <p:nvPr/>
        </p:nvSpPr>
        <p:spPr bwMode="auto">
          <a:xfrm>
            <a:off x="5916613" y="1590675"/>
            <a:ext cx="114300" cy="103188"/>
          </a:xfrm>
          <a:prstGeom prst="rect">
            <a:avLst/>
          </a:prstGeom>
          <a:noFill/>
          <a:ln w="9525">
            <a:noFill/>
            <a:miter lim="800000"/>
            <a:headEnd/>
            <a:tailEnd/>
          </a:ln>
        </p:spPr>
        <p:txBody>
          <a:bodyPr wrap="none" lIns="0" tIns="0" rIns="0" bIns="0"/>
          <a:lstStyle/>
          <a:p>
            <a:pPr>
              <a:lnSpc>
                <a:spcPct val="70000"/>
              </a:lnSpc>
            </a:pPr>
            <a:r>
              <a:rPr lang="en-US" sz="900" b="1"/>
              <a:t>P</a:t>
            </a:r>
          </a:p>
        </p:txBody>
      </p:sp>
      <p:sp>
        <p:nvSpPr>
          <p:cNvPr id="68649" name="Text Box 100"/>
          <p:cNvSpPr txBox="1">
            <a:spLocks noChangeArrowheads="1"/>
          </p:cNvSpPr>
          <p:nvPr/>
        </p:nvSpPr>
        <p:spPr bwMode="auto">
          <a:xfrm>
            <a:off x="6076950" y="1589088"/>
            <a:ext cx="114300" cy="103187"/>
          </a:xfrm>
          <a:prstGeom prst="rect">
            <a:avLst/>
          </a:prstGeom>
          <a:noFill/>
          <a:ln w="9525">
            <a:noFill/>
            <a:miter lim="800000"/>
            <a:headEnd/>
            <a:tailEnd/>
          </a:ln>
        </p:spPr>
        <p:txBody>
          <a:bodyPr wrap="none" lIns="0" tIns="0" rIns="0" bIns="0"/>
          <a:lstStyle/>
          <a:p>
            <a:pPr>
              <a:lnSpc>
                <a:spcPct val="70000"/>
              </a:lnSpc>
            </a:pPr>
            <a:r>
              <a:rPr lang="en-US" sz="900" b="1"/>
              <a:t>P</a:t>
            </a:r>
          </a:p>
        </p:txBody>
      </p:sp>
      <p:sp>
        <p:nvSpPr>
          <p:cNvPr id="68650" name="Text Box 101"/>
          <p:cNvSpPr txBox="1">
            <a:spLocks noChangeArrowheads="1"/>
          </p:cNvSpPr>
          <p:nvPr/>
        </p:nvSpPr>
        <p:spPr bwMode="auto">
          <a:xfrm>
            <a:off x="6237288" y="1590675"/>
            <a:ext cx="114300" cy="103188"/>
          </a:xfrm>
          <a:prstGeom prst="rect">
            <a:avLst/>
          </a:prstGeom>
          <a:noFill/>
          <a:ln w="9525">
            <a:noFill/>
            <a:miter lim="800000"/>
            <a:headEnd/>
            <a:tailEnd/>
          </a:ln>
        </p:spPr>
        <p:txBody>
          <a:bodyPr wrap="none" lIns="0" tIns="0" rIns="0" bIns="0"/>
          <a:lstStyle/>
          <a:p>
            <a:pPr>
              <a:lnSpc>
                <a:spcPct val="70000"/>
              </a:lnSpc>
            </a:pPr>
            <a:r>
              <a:rPr lang="en-US" sz="900" b="1"/>
              <a:t>P</a:t>
            </a:r>
          </a:p>
        </p:txBody>
      </p:sp>
      <p:sp>
        <p:nvSpPr>
          <p:cNvPr id="68651" name="Text Box 102"/>
          <p:cNvSpPr txBox="1">
            <a:spLocks noChangeArrowheads="1"/>
          </p:cNvSpPr>
          <p:nvPr/>
        </p:nvSpPr>
        <p:spPr bwMode="auto">
          <a:xfrm>
            <a:off x="6383338" y="1903413"/>
            <a:ext cx="114300" cy="103187"/>
          </a:xfrm>
          <a:prstGeom prst="rect">
            <a:avLst/>
          </a:prstGeom>
          <a:noFill/>
          <a:ln w="9525">
            <a:noFill/>
            <a:miter lim="800000"/>
            <a:headEnd/>
            <a:tailEnd/>
          </a:ln>
        </p:spPr>
        <p:txBody>
          <a:bodyPr wrap="none" lIns="0" tIns="0" rIns="0" bIns="0"/>
          <a:lstStyle/>
          <a:p>
            <a:pPr>
              <a:lnSpc>
                <a:spcPct val="70000"/>
              </a:lnSpc>
            </a:pPr>
            <a:r>
              <a:rPr lang="en-US" sz="900" b="1"/>
              <a:t>H</a:t>
            </a:r>
          </a:p>
        </p:txBody>
      </p:sp>
      <p:sp>
        <p:nvSpPr>
          <p:cNvPr id="68652" name="Text Box 103"/>
          <p:cNvSpPr txBox="1">
            <a:spLocks noChangeArrowheads="1"/>
          </p:cNvSpPr>
          <p:nvPr/>
        </p:nvSpPr>
        <p:spPr bwMode="auto">
          <a:xfrm>
            <a:off x="6661150" y="1665288"/>
            <a:ext cx="114300" cy="103187"/>
          </a:xfrm>
          <a:prstGeom prst="rect">
            <a:avLst/>
          </a:prstGeom>
          <a:noFill/>
          <a:ln w="9525">
            <a:noFill/>
            <a:miter lim="800000"/>
            <a:headEnd/>
            <a:tailEnd/>
          </a:ln>
        </p:spPr>
        <p:txBody>
          <a:bodyPr wrap="none" lIns="0" tIns="0" rIns="0" bIns="0"/>
          <a:lstStyle/>
          <a:p>
            <a:pPr>
              <a:lnSpc>
                <a:spcPct val="70000"/>
              </a:lnSpc>
            </a:pPr>
            <a:r>
              <a:rPr lang="en-US" sz="900" b="1"/>
              <a:t>G</a:t>
            </a:r>
          </a:p>
        </p:txBody>
      </p:sp>
      <p:sp>
        <p:nvSpPr>
          <p:cNvPr id="68653" name="Text Box 104"/>
          <p:cNvSpPr txBox="1">
            <a:spLocks noChangeArrowheads="1"/>
          </p:cNvSpPr>
          <p:nvPr/>
        </p:nvSpPr>
        <p:spPr bwMode="auto">
          <a:xfrm>
            <a:off x="5984875" y="723900"/>
            <a:ext cx="377825" cy="111125"/>
          </a:xfrm>
          <a:prstGeom prst="rect">
            <a:avLst/>
          </a:prstGeom>
          <a:noFill/>
          <a:ln w="9525">
            <a:noFill/>
            <a:miter lim="800000"/>
            <a:headEnd/>
            <a:tailEnd/>
          </a:ln>
        </p:spPr>
        <p:txBody>
          <a:bodyPr wrap="none" lIns="0" tIns="0" rIns="0" bIns="0"/>
          <a:lstStyle/>
          <a:p>
            <a:pPr>
              <a:lnSpc>
                <a:spcPct val="70000"/>
              </a:lnSpc>
            </a:pPr>
            <a:r>
              <a:rPr lang="en-US" sz="900" b="1"/>
              <a:t>ddATP</a:t>
            </a:r>
          </a:p>
        </p:txBody>
      </p:sp>
      <p:sp>
        <p:nvSpPr>
          <p:cNvPr id="68654" name="Text Box 105"/>
          <p:cNvSpPr txBox="1">
            <a:spLocks noChangeArrowheads="1"/>
          </p:cNvSpPr>
          <p:nvPr/>
        </p:nvSpPr>
        <p:spPr bwMode="auto">
          <a:xfrm>
            <a:off x="5984875" y="908050"/>
            <a:ext cx="377825" cy="111125"/>
          </a:xfrm>
          <a:prstGeom prst="rect">
            <a:avLst/>
          </a:prstGeom>
          <a:noFill/>
          <a:ln w="9525">
            <a:noFill/>
            <a:miter lim="800000"/>
            <a:headEnd/>
            <a:tailEnd/>
          </a:ln>
        </p:spPr>
        <p:txBody>
          <a:bodyPr wrap="none" lIns="0" tIns="0" rIns="0" bIns="0"/>
          <a:lstStyle/>
          <a:p>
            <a:pPr>
              <a:lnSpc>
                <a:spcPct val="70000"/>
              </a:lnSpc>
            </a:pPr>
            <a:r>
              <a:rPr lang="en-US" sz="900" b="1"/>
              <a:t>ddCTP</a:t>
            </a:r>
          </a:p>
        </p:txBody>
      </p:sp>
      <p:sp>
        <p:nvSpPr>
          <p:cNvPr id="68655" name="Text Box 106"/>
          <p:cNvSpPr txBox="1">
            <a:spLocks noChangeArrowheads="1"/>
          </p:cNvSpPr>
          <p:nvPr/>
        </p:nvSpPr>
        <p:spPr bwMode="auto">
          <a:xfrm>
            <a:off x="5984875" y="1103313"/>
            <a:ext cx="377825" cy="111125"/>
          </a:xfrm>
          <a:prstGeom prst="rect">
            <a:avLst/>
          </a:prstGeom>
          <a:noFill/>
          <a:ln w="9525">
            <a:noFill/>
            <a:miter lim="800000"/>
            <a:headEnd/>
            <a:tailEnd/>
          </a:ln>
        </p:spPr>
        <p:txBody>
          <a:bodyPr wrap="none" lIns="0" tIns="0" rIns="0" bIns="0"/>
          <a:lstStyle/>
          <a:p>
            <a:pPr>
              <a:lnSpc>
                <a:spcPct val="70000"/>
              </a:lnSpc>
            </a:pPr>
            <a:r>
              <a:rPr lang="en-US" sz="900" b="1"/>
              <a:t>ddTTP</a:t>
            </a:r>
          </a:p>
        </p:txBody>
      </p:sp>
      <p:sp>
        <p:nvSpPr>
          <p:cNvPr id="68656" name="Text Box 107"/>
          <p:cNvSpPr txBox="1">
            <a:spLocks noChangeArrowheads="1"/>
          </p:cNvSpPr>
          <p:nvPr/>
        </p:nvSpPr>
        <p:spPr bwMode="auto">
          <a:xfrm>
            <a:off x="5976938" y="1298575"/>
            <a:ext cx="377825" cy="111125"/>
          </a:xfrm>
          <a:prstGeom prst="rect">
            <a:avLst/>
          </a:prstGeom>
          <a:noFill/>
          <a:ln w="9525">
            <a:noFill/>
            <a:miter lim="800000"/>
            <a:headEnd/>
            <a:tailEnd/>
          </a:ln>
        </p:spPr>
        <p:txBody>
          <a:bodyPr wrap="none" lIns="0" tIns="0" rIns="0" bIns="0"/>
          <a:lstStyle/>
          <a:p>
            <a:pPr>
              <a:lnSpc>
                <a:spcPct val="70000"/>
              </a:lnSpc>
            </a:pPr>
            <a:r>
              <a:rPr lang="en-US" sz="900" b="1"/>
              <a:t>ddGTP</a:t>
            </a:r>
          </a:p>
        </p:txBody>
      </p:sp>
      <p:sp>
        <p:nvSpPr>
          <p:cNvPr id="68657" name="Line 108"/>
          <p:cNvSpPr>
            <a:spLocks noChangeShapeType="1"/>
          </p:cNvSpPr>
          <p:nvPr/>
        </p:nvSpPr>
        <p:spPr bwMode="auto">
          <a:xfrm>
            <a:off x="3894138" y="1346200"/>
            <a:ext cx="85725" cy="119063"/>
          </a:xfrm>
          <a:prstGeom prst="line">
            <a:avLst/>
          </a:prstGeom>
          <a:noFill/>
          <a:ln w="12700">
            <a:solidFill>
              <a:schemeClr val="tx1"/>
            </a:solidFill>
            <a:round/>
            <a:headEnd/>
            <a:tailEnd/>
          </a:ln>
        </p:spPr>
        <p:txBody>
          <a:bodyPr wrap="none" anchor="ctr"/>
          <a:lstStyle/>
          <a:p>
            <a:endParaRPr lang="en-US"/>
          </a:p>
        </p:txBody>
      </p:sp>
      <p:sp>
        <p:nvSpPr>
          <p:cNvPr id="68658" name="Text Box 109"/>
          <p:cNvSpPr txBox="1">
            <a:spLocks noChangeArrowheads="1"/>
          </p:cNvSpPr>
          <p:nvPr/>
        </p:nvSpPr>
        <p:spPr bwMode="auto">
          <a:xfrm>
            <a:off x="2625725" y="2219325"/>
            <a:ext cx="114300" cy="146050"/>
          </a:xfrm>
          <a:prstGeom prst="rect">
            <a:avLst/>
          </a:prstGeom>
          <a:noFill/>
          <a:ln w="9525">
            <a:noFill/>
            <a:miter lim="800000"/>
            <a:headEnd/>
            <a:tailEnd/>
          </a:ln>
        </p:spPr>
        <p:txBody>
          <a:bodyPr wrap="none" lIns="0" tIns="0" rIns="0" bIns="0"/>
          <a:lstStyle/>
          <a:p>
            <a:r>
              <a:rPr lang="en-US" sz="1000" b="1"/>
              <a:t>5</a:t>
            </a:r>
            <a:r>
              <a:rPr lang="en-US" sz="1000" b="1">
                <a:sym typeface="Symbol" pitchFamily="84" charset="2"/>
              </a:rPr>
              <a:t></a:t>
            </a:r>
            <a:endParaRPr lang="en-US" sz="1000" b="1"/>
          </a:p>
        </p:txBody>
      </p:sp>
      <p:sp>
        <p:nvSpPr>
          <p:cNvPr id="68659" name="Text Box 110"/>
          <p:cNvSpPr txBox="1">
            <a:spLocks noChangeArrowheads="1"/>
          </p:cNvSpPr>
          <p:nvPr/>
        </p:nvSpPr>
        <p:spPr bwMode="auto">
          <a:xfrm>
            <a:off x="2633663" y="3522663"/>
            <a:ext cx="114300" cy="146050"/>
          </a:xfrm>
          <a:prstGeom prst="rect">
            <a:avLst/>
          </a:prstGeom>
          <a:noFill/>
          <a:ln w="9525">
            <a:noFill/>
            <a:miter lim="800000"/>
            <a:headEnd/>
            <a:tailEnd/>
          </a:ln>
        </p:spPr>
        <p:txBody>
          <a:bodyPr wrap="none" lIns="0" tIns="0" rIns="0" bIns="0"/>
          <a:lstStyle/>
          <a:p>
            <a:r>
              <a:rPr lang="en-US" sz="1000" b="1"/>
              <a:t>3</a:t>
            </a:r>
            <a:r>
              <a:rPr lang="en-US" sz="1000" b="1">
                <a:sym typeface="Symbol" pitchFamily="84" charset="2"/>
              </a:rPr>
              <a:t></a:t>
            </a:r>
            <a:endParaRPr lang="en-US" sz="1000" b="1"/>
          </a:p>
        </p:txBody>
      </p:sp>
      <p:sp>
        <p:nvSpPr>
          <p:cNvPr id="68660" name="Text Box 111"/>
          <p:cNvSpPr txBox="1">
            <a:spLocks noChangeArrowheads="1"/>
          </p:cNvSpPr>
          <p:nvPr/>
        </p:nvSpPr>
        <p:spPr bwMode="auto">
          <a:xfrm>
            <a:off x="2870200" y="2292350"/>
            <a:ext cx="114300" cy="103188"/>
          </a:xfrm>
          <a:prstGeom prst="rect">
            <a:avLst/>
          </a:prstGeom>
          <a:noFill/>
          <a:ln w="9525">
            <a:noFill/>
            <a:miter lim="800000"/>
            <a:headEnd/>
            <a:tailEnd/>
          </a:ln>
        </p:spPr>
        <p:txBody>
          <a:bodyPr wrap="none" lIns="0" tIns="0" rIns="0" bIns="0"/>
          <a:lstStyle/>
          <a:p>
            <a:pPr>
              <a:lnSpc>
                <a:spcPct val="70000"/>
              </a:lnSpc>
            </a:pPr>
            <a:r>
              <a:rPr lang="en-US" sz="900" b="1"/>
              <a:t>C</a:t>
            </a:r>
            <a:br>
              <a:rPr lang="en-US" sz="900" b="1"/>
            </a:br>
            <a:endParaRPr lang="en-US" sz="900" b="1"/>
          </a:p>
        </p:txBody>
      </p:sp>
      <p:sp>
        <p:nvSpPr>
          <p:cNvPr id="68661" name="Text Box 112"/>
          <p:cNvSpPr txBox="1">
            <a:spLocks noChangeArrowheads="1"/>
          </p:cNvSpPr>
          <p:nvPr/>
        </p:nvSpPr>
        <p:spPr bwMode="auto">
          <a:xfrm>
            <a:off x="2871788" y="2705100"/>
            <a:ext cx="114300" cy="103188"/>
          </a:xfrm>
          <a:prstGeom prst="rect">
            <a:avLst/>
          </a:prstGeom>
          <a:noFill/>
          <a:ln w="9525">
            <a:noFill/>
            <a:miter lim="800000"/>
            <a:headEnd/>
            <a:tailEnd/>
          </a:ln>
        </p:spPr>
        <p:txBody>
          <a:bodyPr wrap="none" lIns="0" tIns="0" rIns="0" bIns="0"/>
          <a:lstStyle/>
          <a:p>
            <a:pPr>
              <a:lnSpc>
                <a:spcPct val="70000"/>
              </a:lnSpc>
            </a:pPr>
            <a:r>
              <a:rPr lang="en-US" sz="900" b="1"/>
              <a:t>C</a:t>
            </a:r>
            <a:br>
              <a:rPr lang="en-US" sz="900" b="1"/>
            </a:br>
            <a:endParaRPr lang="en-US" sz="900" b="1"/>
          </a:p>
        </p:txBody>
      </p:sp>
      <p:sp>
        <p:nvSpPr>
          <p:cNvPr id="68662" name="Text Box 113"/>
          <p:cNvSpPr txBox="1">
            <a:spLocks noChangeArrowheads="1"/>
          </p:cNvSpPr>
          <p:nvPr/>
        </p:nvSpPr>
        <p:spPr bwMode="auto">
          <a:xfrm>
            <a:off x="2870200" y="3009900"/>
            <a:ext cx="114300" cy="103188"/>
          </a:xfrm>
          <a:prstGeom prst="rect">
            <a:avLst/>
          </a:prstGeom>
          <a:noFill/>
          <a:ln w="9525">
            <a:noFill/>
            <a:miter lim="800000"/>
            <a:headEnd/>
            <a:tailEnd/>
          </a:ln>
        </p:spPr>
        <p:txBody>
          <a:bodyPr wrap="none" lIns="0" tIns="0" rIns="0" bIns="0"/>
          <a:lstStyle/>
          <a:p>
            <a:pPr>
              <a:lnSpc>
                <a:spcPct val="70000"/>
              </a:lnSpc>
            </a:pPr>
            <a:r>
              <a:rPr lang="en-US" sz="900" b="1"/>
              <a:t>C</a:t>
            </a:r>
            <a:br>
              <a:rPr lang="en-US" sz="900" b="1"/>
            </a:br>
            <a:endParaRPr lang="en-US" sz="900" b="1"/>
          </a:p>
        </p:txBody>
      </p:sp>
      <p:sp>
        <p:nvSpPr>
          <p:cNvPr id="68663" name="Text Box 114"/>
          <p:cNvSpPr txBox="1">
            <a:spLocks noChangeArrowheads="1"/>
          </p:cNvSpPr>
          <p:nvPr/>
        </p:nvSpPr>
        <p:spPr bwMode="auto">
          <a:xfrm>
            <a:off x="2870200" y="3314700"/>
            <a:ext cx="114300" cy="103188"/>
          </a:xfrm>
          <a:prstGeom prst="rect">
            <a:avLst/>
          </a:prstGeom>
          <a:noFill/>
          <a:ln w="9525">
            <a:noFill/>
            <a:miter lim="800000"/>
            <a:headEnd/>
            <a:tailEnd/>
          </a:ln>
        </p:spPr>
        <p:txBody>
          <a:bodyPr wrap="none" lIns="0" tIns="0" rIns="0" bIns="0"/>
          <a:lstStyle/>
          <a:p>
            <a:pPr>
              <a:lnSpc>
                <a:spcPct val="70000"/>
              </a:lnSpc>
            </a:pPr>
            <a:r>
              <a:rPr lang="en-US" sz="900" b="1"/>
              <a:t>C</a:t>
            </a:r>
            <a:br>
              <a:rPr lang="en-US" sz="900" b="1"/>
            </a:br>
            <a:endParaRPr lang="en-US" sz="900" b="1"/>
          </a:p>
        </p:txBody>
      </p:sp>
      <p:sp>
        <p:nvSpPr>
          <p:cNvPr id="68664" name="Text Box 115"/>
          <p:cNvSpPr txBox="1">
            <a:spLocks noChangeArrowheads="1"/>
          </p:cNvSpPr>
          <p:nvPr/>
        </p:nvSpPr>
        <p:spPr bwMode="auto">
          <a:xfrm>
            <a:off x="2868613" y="2400300"/>
            <a:ext cx="114300" cy="103188"/>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665" name="Text Box 116"/>
          <p:cNvSpPr txBox="1">
            <a:spLocks noChangeArrowheads="1"/>
          </p:cNvSpPr>
          <p:nvPr/>
        </p:nvSpPr>
        <p:spPr bwMode="auto">
          <a:xfrm>
            <a:off x="2868613" y="2805113"/>
            <a:ext cx="114300" cy="103187"/>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666" name="Text Box 117"/>
          <p:cNvSpPr txBox="1">
            <a:spLocks noChangeArrowheads="1"/>
          </p:cNvSpPr>
          <p:nvPr/>
        </p:nvSpPr>
        <p:spPr bwMode="auto">
          <a:xfrm>
            <a:off x="2868613" y="2906713"/>
            <a:ext cx="114300" cy="103187"/>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667" name="Text Box 118"/>
          <p:cNvSpPr txBox="1">
            <a:spLocks noChangeArrowheads="1"/>
          </p:cNvSpPr>
          <p:nvPr/>
        </p:nvSpPr>
        <p:spPr bwMode="auto">
          <a:xfrm>
            <a:off x="2868613" y="2500313"/>
            <a:ext cx="114300" cy="103187"/>
          </a:xfrm>
          <a:prstGeom prst="rect">
            <a:avLst/>
          </a:prstGeom>
          <a:noFill/>
          <a:ln w="9525">
            <a:noFill/>
            <a:miter lim="800000"/>
            <a:headEnd/>
            <a:tailEnd/>
          </a:ln>
        </p:spPr>
        <p:txBody>
          <a:bodyPr wrap="none" lIns="0" tIns="0" rIns="0" bIns="0"/>
          <a:lstStyle/>
          <a:p>
            <a:pPr>
              <a:lnSpc>
                <a:spcPct val="70000"/>
              </a:lnSpc>
            </a:pPr>
            <a:r>
              <a:rPr lang="en-US" sz="900" b="1"/>
              <a:t>G</a:t>
            </a:r>
          </a:p>
        </p:txBody>
      </p:sp>
      <p:sp>
        <p:nvSpPr>
          <p:cNvPr id="68668" name="Text Box 119"/>
          <p:cNvSpPr txBox="1">
            <a:spLocks noChangeArrowheads="1"/>
          </p:cNvSpPr>
          <p:nvPr/>
        </p:nvSpPr>
        <p:spPr bwMode="auto">
          <a:xfrm>
            <a:off x="2868613" y="3116263"/>
            <a:ext cx="114300" cy="103187"/>
          </a:xfrm>
          <a:prstGeom prst="rect">
            <a:avLst/>
          </a:prstGeom>
          <a:noFill/>
          <a:ln w="9525">
            <a:noFill/>
            <a:miter lim="800000"/>
            <a:headEnd/>
            <a:tailEnd/>
          </a:ln>
        </p:spPr>
        <p:txBody>
          <a:bodyPr wrap="none" lIns="0" tIns="0" rIns="0" bIns="0"/>
          <a:lstStyle/>
          <a:p>
            <a:pPr>
              <a:lnSpc>
                <a:spcPct val="70000"/>
              </a:lnSpc>
            </a:pPr>
            <a:r>
              <a:rPr lang="en-US" sz="900" b="1"/>
              <a:t>G</a:t>
            </a:r>
          </a:p>
        </p:txBody>
      </p:sp>
      <p:sp>
        <p:nvSpPr>
          <p:cNvPr id="68669" name="Text Box 120"/>
          <p:cNvSpPr txBox="1">
            <a:spLocks noChangeArrowheads="1"/>
          </p:cNvSpPr>
          <p:nvPr/>
        </p:nvSpPr>
        <p:spPr bwMode="auto">
          <a:xfrm>
            <a:off x="2868613" y="2601913"/>
            <a:ext cx="114300" cy="103187"/>
          </a:xfrm>
          <a:prstGeom prst="rect">
            <a:avLst/>
          </a:prstGeom>
          <a:noFill/>
          <a:ln w="9525">
            <a:noFill/>
            <a:miter lim="800000"/>
            <a:headEnd/>
            <a:tailEnd/>
          </a:ln>
        </p:spPr>
        <p:txBody>
          <a:bodyPr wrap="none" lIns="0" tIns="0" rIns="0" bIns="0"/>
          <a:lstStyle/>
          <a:p>
            <a:pPr>
              <a:lnSpc>
                <a:spcPct val="70000"/>
              </a:lnSpc>
            </a:pPr>
            <a:r>
              <a:rPr lang="en-US" sz="900" b="1"/>
              <a:t>A</a:t>
            </a:r>
          </a:p>
        </p:txBody>
      </p:sp>
      <p:sp>
        <p:nvSpPr>
          <p:cNvPr id="68670" name="Text Box 121"/>
          <p:cNvSpPr txBox="1">
            <a:spLocks noChangeArrowheads="1"/>
          </p:cNvSpPr>
          <p:nvPr/>
        </p:nvSpPr>
        <p:spPr bwMode="auto">
          <a:xfrm>
            <a:off x="2868613" y="3219450"/>
            <a:ext cx="114300" cy="103188"/>
          </a:xfrm>
          <a:prstGeom prst="rect">
            <a:avLst/>
          </a:prstGeom>
          <a:noFill/>
          <a:ln w="9525">
            <a:noFill/>
            <a:miter lim="800000"/>
            <a:headEnd/>
            <a:tailEnd/>
          </a:ln>
        </p:spPr>
        <p:txBody>
          <a:bodyPr wrap="none" lIns="0" tIns="0" rIns="0" bIns="0"/>
          <a:lstStyle/>
          <a:p>
            <a:pPr>
              <a:lnSpc>
                <a:spcPct val="70000"/>
              </a:lnSpc>
            </a:pPr>
            <a:r>
              <a:rPr lang="en-US" sz="900" b="1"/>
              <a:t>A</a:t>
            </a:r>
          </a:p>
        </p:txBody>
      </p:sp>
      <p:sp>
        <p:nvSpPr>
          <p:cNvPr id="68671" name="Text Box 122"/>
          <p:cNvSpPr txBox="1">
            <a:spLocks noChangeArrowheads="1"/>
          </p:cNvSpPr>
          <p:nvPr/>
        </p:nvSpPr>
        <p:spPr bwMode="auto">
          <a:xfrm>
            <a:off x="2868613" y="3421063"/>
            <a:ext cx="114300" cy="103187"/>
          </a:xfrm>
          <a:prstGeom prst="rect">
            <a:avLst/>
          </a:prstGeom>
          <a:noFill/>
          <a:ln w="9525">
            <a:noFill/>
            <a:miter lim="800000"/>
            <a:headEnd/>
            <a:tailEnd/>
          </a:ln>
        </p:spPr>
        <p:txBody>
          <a:bodyPr wrap="none" lIns="0" tIns="0" rIns="0" bIns="0"/>
          <a:lstStyle/>
          <a:p>
            <a:pPr>
              <a:lnSpc>
                <a:spcPct val="70000"/>
              </a:lnSpc>
            </a:pPr>
            <a:r>
              <a:rPr lang="en-US" sz="900" b="1"/>
              <a:t>A</a:t>
            </a:r>
          </a:p>
        </p:txBody>
      </p:sp>
      <p:sp>
        <p:nvSpPr>
          <p:cNvPr id="68672" name="Text Box 123"/>
          <p:cNvSpPr txBox="1">
            <a:spLocks noChangeArrowheads="1"/>
          </p:cNvSpPr>
          <p:nvPr/>
        </p:nvSpPr>
        <p:spPr bwMode="auto">
          <a:xfrm>
            <a:off x="2868613" y="3524250"/>
            <a:ext cx="114300" cy="103188"/>
          </a:xfrm>
          <a:prstGeom prst="rect">
            <a:avLst/>
          </a:prstGeom>
          <a:noFill/>
          <a:ln w="9525">
            <a:noFill/>
            <a:miter lim="800000"/>
            <a:headEnd/>
            <a:tailEnd/>
          </a:ln>
        </p:spPr>
        <p:txBody>
          <a:bodyPr wrap="none" lIns="0" tIns="0" rIns="0" bIns="0"/>
          <a:lstStyle/>
          <a:p>
            <a:pPr>
              <a:lnSpc>
                <a:spcPct val="70000"/>
              </a:lnSpc>
            </a:pPr>
            <a:r>
              <a:rPr lang="en-US" sz="900" b="1"/>
              <a:t>A</a:t>
            </a:r>
          </a:p>
        </p:txBody>
      </p:sp>
      <p:sp>
        <p:nvSpPr>
          <p:cNvPr id="68673" name="Text Box 124"/>
          <p:cNvSpPr txBox="1">
            <a:spLocks noChangeArrowheads="1"/>
          </p:cNvSpPr>
          <p:nvPr/>
        </p:nvSpPr>
        <p:spPr bwMode="auto">
          <a:xfrm>
            <a:off x="3040063" y="2135188"/>
            <a:ext cx="885825" cy="322262"/>
          </a:xfrm>
          <a:prstGeom prst="rect">
            <a:avLst/>
          </a:prstGeom>
          <a:noFill/>
          <a:ln w="9525">
            <a:noFill/>
            <a:miter lim="800000"/>
            <a:headEnd/>
            <a:tailEnd/>
          </a:ln>
        </p:spPr>
        <p:txBody>
          <a:bodyPr wrap="none" lIns="0" tIns="0" rIns="0" bIns="0"/>
          <a:lstStyle/>
          <a:p>
            <a:r>
              <a:rPr lang="en-US" sz="1000" b="1"/>
              <a:t>DNA (template</a:t>
            </a:r>
            <a:br>
              <a:rPr lang="en-US" sz="1000" b="1"/>
            </a:br>
            <a:r>
              <a:rPr lang="en-US" sz="1000" b="1"/>
              <a:t>strand)</a:t>
            </a:r>
          </a:p>
        </p:txBody>
      </p:sp>
      <p:sp>
        <p:nvSpPr>
          <p:cNvPr id="68674" name="Text Box 125"/>
          <p:cNvSpPr txBox="1">
            <a:spLocks noChangeArrowheads="1"/>
          </p:cNvSpPr>
          <p:nvPr/>
        </p:nvSpPr>
        <p:spPr bwMode="auto">
          <a:xfrm>
            <a:off x="4419600" y="2144713"/>
            <a:ext cx="1004888" cy="153987"/>
          </a:xfrm>
          <a:prstGeom prst="rect">
            <a:avLst/>
          </a:prstGeom>
          <a:noFill/>
          <a:ln w="9525">
            <a:noFill/>
            <a:miter lim="800000"/>
            <a:headEnd/>
            <a:tailEnd/>
          </a:ln>
        </p:spPr>
        <p:txBody>
          <a:bodyPr wrap="none" lIns="0" tIns="0" rIns="0" bIns="0"/>
          <a:lstStyle/>
          <a:p>
            <a:r>
              <a:rPr lang="en-US" sz="1000" b="1"/>
              <a:t>Labeled strands</a:t>
            </a:r>
          </a:p>
        </p:txBody>
      </p:sp>
      <p:sp>
        <p:nvSpPr>
          <p:cNvPr id="68675" name="Text Box 126"/>
          <p:cNvSpPr txBox="1">
            <a:spLocks noChangeArrowheads="1"/>
          </p:cNvSpPr>
          <p:nvPr/>
        </p:nvSpPr>
        <p:spPr bwMode="auto">
          <a:xfrm>
            <a:off x="3184525" y="3617913"/>
            <a:ext cx="530225" cy="144462"/>
          </a:xfrm>
          <a:prstGeom prst="rect">
            <a:avLst/>
          </a:prstGeom>
          <a:noFill/>
          <a:ln w="9525">
            <a:noFill/>
            <a:miter lim="800000"/>
            <a:headEnd/>
            <a:tailEnd/>
          </a:ln>
        </p:spPr>
        <p:txBody>
          <a:bodyPr wrap="none" lIns="0" tIns="0" rIns="0" bIns="0"/>
          <a:lstStyle/>
          <a:p>
            <a:r>
              <a:rPr lang="en-US" sz="1000" b="1"/>
              <a:t>Shortest</a:t>
            </a:r>
          </a:p>
        </p:txBody>
      </p:sp>
      <p:sp>
        <p:nvSpPr>
          <p:cNvPr id="68676" name="Text Box 127"/>
          <p:cNvSpPr txBox="1">
            <a:spLocks noChangeArrowheads="1"/>
          </p:cNvSpPr>
          <p:nvPr/>
        </p:nvSpPr>
        <p:spPr bwMode="auto">
          <a:xfrm>
            <a:off x="6316663" y="3617913"/>
            <a:ext cx="530225" cy="144462"/>
          </a:xfrm>
          <a:prstGeom prst="rect">
            <a:avLst/>
          </a:prstGeom>
          <a:noFill/>
          <a:ln w="9525">
            <a:noFill/>
            <a:miter lim="800000"/>
            <a:headEnd/>
            <a:tailEnd/>
          </a:ln>
        </p:spPr>
        <p:txBody>
          <a:bodyPr wrap="none" lIns="0" tIns="0" rIns="0" bIns="0"/>
          <a:lstStyle/>
          <a:p>
            <a:r>
              <a:rPr lang="en-US" sz="1000" b="1"/>
              <a:t>Longest</a:t>
            </a:r>
          </a:p>
        </p:txBody>
      </p:sp>
      <p:sp>
        <p:nvSpPr>
          <p:cNvPr id="68677" name="Text Box 128"/>
          <p:cNvSpPr txBox="1">
            <a:spLocks noChangeArrowheads="1"/>
          </p:cNvSpPr>
          <p:nvPr/>
        </p:nvSpPr>
        <p:spPr bwMode="auto">
          <a:xfrm>
            <a:off x="6715125" y="3489325"/>
            <a:ext cx="114300" cy="146050"/>
          </a:xfrm>
          <a:prstGeom prst="rect">
            <a:avLst/>
          </a:prstGeom>
          <a:noFill/>
          <a:ln w="9525">
            <a:noFill/>
            <a:miter lim="800000"/>
            <a:headEnd/>
            <a:tailEnd/>
          </a:ln>
        </p:spPr>
        <p:txBody>
          <a:bodyPr wrap="none" lIns="0" tIns="0" rIns="0" bIns="0"/>
          <a:lstStyle/>
          <a:p>
            <a:r>
              <a:rPr lang="en-US" sz="1000" b="1"/>
              <a:t>5</a:t>
            </a:r>
            <a:r>
              <a:rPr lang="en-US" sz="1000" b="1">
                <a:sym typeface="Symbol" pitchFamily="84" charset="2"/>
              </a:rPr>
              <a:t></a:t>
            </a:r>
            <a:endParaRPr lang="en-US" sz="1000" b="1"/>
          </a:p>
        </p:txBody>
      </p:sp>
      <p:sp>
        <p:nvSpPr>
          <p:cNvPr id="68678" name="Text Box 129"/>
          <p:cNvSpPr txBox="1">
            <a:spLocks noChangeArrowheads="1"/>
          </p:cNvSpPr>
          <p:nvPr/>
        </p:nvSpPr>
        <p:spPr bwMode="auto">
          <a:xfrm>
            <a:off x="6723063" y="2197100"/>
            <a:ext cx="114300" cy="146050"/>
          </a:xfrm>
          <a:prstGeom prst="rect">
            <a:avLst/>
          </a:prstGeom>
          <a:noFill/>
          <a:ln w="9525">
            <a:noFill/>
            <a:miter lim="800000"/>
            <a:headEnd/>
            <a:tailEnd/>
          </a:ln>
        </p:spPr>
        <p:txBody>
          <a:bodyPr wrap="none" lIns="0" tIns="0" rIns="0" bIns="0"/>
          <a:lstStyle/>
          <a:p>
            <a:r>
              <a:rPr lang="en-US" sz="1000" b="1"/>
              <a:t>3</a:t>
            </a:r>
            <a:r>
              <a:rPr lang="en-US" sz="1000" b="1">
                <a:sym typeface="Symbol" pitchFamily="84" charset="2"/>
              </a:rPr>
              <a:t></a:t>
            </a:r>
            <a:endParaRPr lang="en-US" sz="1000" b="1"/>
          </a:p>
        </p:txBody>
      </p:sp>
      <p:sp>
        <p:nvSpPr>
          <p:cNvPr id="68679" name="AutoShape 130"/>
          <p:cNvSpPr>
            <a:spLocks/>
          </p:cNvSpPr>
          <p:nvPr/>
        </p:nvSpPr>
        <p:spPr bwMode="auto">
          <a:xfrm rot="4597803">
            <a:off x="4814094" y="711994"/>
            <a:ext cx="238125" cy="3605213"/>
          </a:xfrm>
          <a:prstGeom prst="leftBrace">
            <a:avLst>
              <a:gd name="adj1" fmla="val 126167"/>
              <a:gd name="adj2" fmla="val 50000"/>
            </a:avLst>
          </a:prstGeom>
          <a:noFill/>
          <a:ln w="12700">
            <a:solidFill>
              <a:schemeClr val="tx1"/>
            </a:solidFill>
            <a:round/>
            <a:headEnd/>
            <a:tailEnd/>
          </a:ln>
        </p:spPr>
        <p:txBody>
          <a:bodyPr wrap="none" anchor="ctr"/>
          <a:lstStyle/>
          <a:p>
            <a:endParaRPr lang="en-US">
              <a:latin typeface="Times" pitchFamily="84" charset="0"/>
            </a:endParaRPr>
          </a:p>
        </p:txBody>
      </p:sp>
      <p:sp>
        <p:nvSpPr>
          <p:cNvPr id="68680" name="Line 131"/>
          <p:cNvSpPr>
            <a:spLocks noChangeShapeType="1"/>
          </p:cNvSpPr>
          <p:nvPr/>
        </p:nvSpPr>
        <p:spPr bwMode="auto">
          <a:xfrm flipV="1">
            <a:off x="4908550" y="2278063"/>
            <a:ext cx="0" cy="127000"/>
          </a:xfrm>
          <a:prstGeom prst="line">
            <a:avLst/>
          </a:prstGeom>
          <a:noFill/>
          <a:ln w="12700">
            <a:solidFill>
              <a:schemeClr val="tx1"/>
            </a:solidFill>
            <a:round/>
            <a:headEnd/>
            <a:tailEnd/>
          </a:ln>
        </p:spPr>
        <p:txBody>
          <a:bodyPr wrap="none" anchor="ctr"/>
          <a:lstStyle/>
          <a:p>
            <a:endParaRPr lang="en-US"/>
          </a:p>
        </p:txBody>
      </p:sp>
      <p:sp>
        <p:nvSpPr>
          <p:cNvPr id="68681" name="Text Box 132"/>
          <p:cNvSpPr txBox="1">
            <a:spLocks noChangeArrowheads="1"/>
          </p:cNvSpPr>
          <p:nvPr/>
        </p:nvSpPr>
        <p:spPr bwMode="auto">
          <a:xfrm>
            <a:off x="3173413" y="3117850"/>
            <a:ext cx="242887" cy="101600"/>
          </a:xfrm>
          <a:prstGeom prst="rect">
            <a:avLst/>
          </a:prstGeom>
          <a:noFill/>
          <a:ln w="9525">
            <a:noFill/>
            <a:miter lim="800000"/>
            <a:headEnd/>
            <a:tailEnd/>
          </a:ln>
        </p:spPr>
        <p:txBody>
          <a:bodyPr wrap="none" lIns="0" tIns="0" rIns="0" bIns="0"/>
          <a:lstStyle/>
          <a:p>
            <a:pPr>
              <a:lnSpc>
                <a:spcPct val="70000"/>
              </a:lnSpc>
            </a:pPr>
            <a:r>
              <a:rPr lang="en-US" sz="900" b="1"/>
              <a:t>ddC</a:t>
            </a:r>
          </a:p>
        </p:txBody>
      </p:sp>
      <p:sp>
        <p:nvSpPr>
          <p:cNvPr id="68682" name="Text Box 133"/>
          <p:cNvSpPr txBox="1">
            <a:spLocks noChangeArrowheads="1"/>
          </p:cNvSpPr>
          <p:nvPr/>
        </p:nvSpPr>
        <p:spPr bwMode="auto">
          <a:xfrm>
            <a:off x="3571875" y="3014663"/>
            <a:ext cx="242888" cy="101600"/>
          </a:xfrm>
          <a:prstGeom prst="rect">
            <a:avLst/>
          </a:prstGeom>
          <a:noFill/>
          <a:ln w="9525">
            <a:noFill/>
            <a:miter lim="800000"/>
            <a:headEnd/>
            <a:tailEnd/>
          </a:ln>
        </p:spPr>
        <p:txBody>
          <a:bodyPr wrap="none" lIns="0" tIns="0" rIns="0" bIns="0"/>
          <a:lstStyle/>
          <a:p>
            <a:pPr>
              <a:lnSpc>
                <a:spcPct val="70000"/>
              </a:lnSpc>
            </a:pPr>
            <a:r>
              <a:rPr lang="en-US" sz="900" b="1"/>
              <a:t>ddG</a:t>
            </a:r>
          </a:p>
        </p:txBody>
      </p:sp>
      <p:sp>
        <p:nvSpPr>
          <p:cNvPr id="68683" name="Text Box 134"/>
          <p:cNvSpPr txBox="1">
            <a:spLocks noChangeArrowheads="1"/>
          </p:cNvSpPr>
          <p:nvPr/>
        </p:nvSpPr>
        <p:spPr bwMode="auto">
          <a:xfrm>
            <a:off x="3944938" y="2897188"/>
            <a:ext cx="242887" cy="101600"/>
          </a:xfrm>
          <a:prstGeom prst="rect">
            <a:avLst/>
          </a:prstGeom>
          <a:noFill/>
          <a:ln w="9525">
            <a:noFill/>
            <a:miter lim="800000"/>
            <a:headEnd/>
            <a:tailEnd/>
          </a:ln>
        </p:spPr>
        <p:txBody>
          <a:bodyPr wrap="none" lIns="0" tIns="0" rIns="0" bIns="0"/>
          <a:lstStyle/>
          <a:p>
            <a:pPr>
              <a:lnSpc>
                <a:spcPct val="70000"/>
              </a:lnSpc>
            </a:pPr>
            <a:r>
              <a:rPr lang="en-US" sz="900" b="1"/>
              <a:t>ddA</a:t>
            </a:r>
          </a:p>
        </p:txBody>
      </p:sp>
      <p:sp>
        <p:nvSpPr>
          <p:cNvPr id="68684" name="Text Box 135"/>
          <p:cNvSpPr txBox="1">
            <a:spLocks noChangeArrowheads="1"/>
          </p:cNvSpPr>
          <p:nvPr/>
        </p:nvSpPr>
        <p:spPr bwMode="auto">
          <a:xfrm>
            <a:off x="4308475" y="2827338"/>
            <a:ext cx="242888" cy="101600"/>
          </a:xfrm>
          <a:prstGeom prst="rect">
            <a:avLst/>
          </a:prstGeom>
          <a:noFill/>
          <a:ln w="9525">
            <a:noFill/>
            <a:miter lim="800000"/>
            <a:headEnd/>
            <a:tailEnd/>
          </a:ln>
        </p:spPr>
        <p:txBody>
          <a:bodyPr wrap="none" lIns="0" tIns="0" rIns="0" bIns="0"/>
          <a:lstStyle/>
          <a:p>
            <a:pPr>
              <a:lnSpc>
                <a:spcPct val="70000"/>
              </a:lnSpc>
            </a:pPr>
            <a:r>
              <a:rPr lang="en-US" sz="900" b="1"/>
              <a:t>ddA</a:t>
            </a:r>
          </a:p>
        </p:txBody>
      </p:sp>
      <p:sp>
        <p:nvSpPr>
          <p:cNvPr id="68685" name="Text Box 136"/>
          <p:cNvSpPr txBox="1">
            <a:spLocks noChangeArrowheads="1"/>
          </p:cNvSpPr>
          <p:nvPr/>
        </p:nvSpPr>
        <p:spPr bwMode="auto">
          <a:xfrm>
            <a:off x="5926138" y="2405063"/>
            <a:ext cx="242887" cy="101600"/>
          </a:xfrm>
          <a:prstGeom prst="rect">
            <a:avLst/>
          </a:prstGeom>
          <a:noFill/>
          <a:ln w="9525">
            <a:noFill/>
            <a:miter lim="800000"/>
            <a:headEnd/>
            <a:tailEnd/>
          </a:ln>
        </p:spPr>
        <p:txBody>
          <a:bodyPr wrap="none" lIns="0" tIns="0" rIns="0" bIns="0"/>
          <a:lstStyle/>
          <a:p>
            <a:pPr>
              <a:lnSpc>
                <a:spcPct val="70000"/>
              </a:lnSpc>
            </a:pPr>
            <a:r>
              <a:rPr lang="en-US" sz="900" b="1"/>
              <a:t>ddA</a:t>
            </a:r>
          </a:p>
        </p:txBody>
      </p:sp>
      <p:sp>
        <p:nvSpPr>
          <p:cNvPr id="68686" name="Text Box 137"/>
          <p:cNvSpPr txBox="1">
            <a:spLocks noChangeArrowheads="1"/>
          </p:cNvSpPr>
          <p:nvPr/>
        </p:nvSpPr>
        <p:spPr bwMode="auto">
          <a:xfrm>
            <a:off x="4681538" y="2709863"/>
            <a:ext cx="242887" cy="101600"/>
          </a:xfrm>
          <a:prstGeom prst="rect">
            <a:avLst/>
          </a:prstGeom>
          <a:noFill/>
          <a:ln w="9525">
            <a:noFill/>
            <a:miter lim="800000"/>
            <a:headEnd/>
            <a:tailEnd/>
          </a:ln>
        </p:spPr>
        <p:txBody>
          <a:bodyPr wrap="none" lIns="0" tIns="0" rIns="0" bIns="0"/>
          <a:lstStyle/>
          <a:p>
            <a:pPr>
              <a:lnSpc>
                <a:spcPct val="70000"/>
              </a:lnSpc>
            </a:pPr>
            <a:r>
              <a:rPr lang="en-US" sz="900" b="1"/>
              <a:t>ddG</a:t>
            </a:r>
          </a:p>
        </p:txBody>
      </p:sp>
      <p:sp>
        <p:nvSpPr>
          <p:cNvPr id="68687" name="Text Box 138"/>
          <p:cNvSpPr txBox="1">
            <a:spLocks noChangeArrowheads="1"/>
          </p:cNvSpPr>
          <p:nvPr/>
        </p:nvSpPr>
        <p:spPr bwMode="auto">
          <a:xfrm>
            <a:off x="6340475" y="2276475"/>
            <a:ext cx="242888" cy="101600"/>
          </a:xfrm>
          <a:prstGeom prst="rect">
            <a:avLst/>
          </a:prstGeom>
          <a:noFill/>
          <a:ln w="9525">
            <a:noFill/>
            <a:miter lim="800000"/>
            <a:headEnd/>
            <a:tailEnd/>
          </a:ln>
        </p:spPr>
        <p:txBody>
          <a:bodyPr wrap="none" lIns="0" tIns="0" rIns="0" bIns="0"/>
          <a:lstStyle/>
          <a:p>
            <a:pPr>
              <a:lnSpc>
                <a:spcPct val="70000"/>
              </a:lnSpc>
            </a:pPr>
            <a:r>
              <a:rPr lang="en-US" sz="900" b="1"/>
              <a:t>ddG</a:t>
            </a:r>
          </a:p>
        </p:txBody>
      </p:sp>
      <p:sp>
        <p:nvSpPr>
          <p:cNvPr id="68688" name="Text Box 139"/>
          <p:cNvSpPr txBox="1">
            <a:spLocks noChangeArrowheads="1"/>
          </p:cNvSpPr>
          <p:nvPr/>
        </p:nvSpPr>
        <p:spPr bwMode="auto">
          <a:xfrm>
            <a:off x="5087938" y="2608263"/>
            <a:ext cx="242887" cy="101600"/>
          </a:xfrm>
          <a:prstGeom prst="rect">
            <a:avLst/>
          </a:prstGeom>
          <a:noFill/>
          <a:ln w="9525">
            <a:noFill/>
            <a:miter lim="800000"/>
            <a:headEnd/>
            <a:tailEnd/>
          </a:ln>
        </p:spPr>
        <p:txBody>
          <a:bodyPr wrap="none" lIns="0" tIns="0" rIns="0" bIns="0"/>
          <a:lstStyle/>
          <a:p>
            <a:pPr>
              <a:lnSpc>
                <a:spcPct val="70000"/>
              </a:lnSpc>
            </a:pPr>
            <a:r>
              <a:rPr lang="en-US" sz="900" b="1"/>
              <a:t>ddT</a:t>
            </a:r>
          </a:p>
        </p:txBody>
      </p:sp>
      <p:sp>
        <p:nvSpPr>
          <p:cNvPr id="68689" name="Text Box 140"/>
          <p:cNvSpPr txBox="1">
            <a:spLocks noChangeArrowheads="1"/>
          </p:cNvSpPr>
          <p:nvPr/>
        </p:nvSpPr>
        <p:spPr bwMode="auto">
          <a:xfrm>
            <a:off x="5502275" y="2505075"/>
            <a:ext cx="242888" cy="101600"/>
          </a:xfrm>
          <a:prstGeom prst="rect">
            <a:avLst/>
          </a:prstGeom>
          <a:noFill/>
          <a:ln w="9525">
            <a:noFill/>
            <a:miter lim="800000"/>
            <a:headEnd/>
            <a:tailEnd/>
          </a:ln>
        </p:spPr>
        <p:txBody>
          <a:bodyPr wrap="none" lIns="0" tIns="0" rIns="0" bIns="0"/>
          <a:lstStyle/>
          <a:p>
            <a:pPr>
              <a:lnSpc>
                <a:spcPct val="70000"/>
              </a:lnSpc>
            </a:pPr>
            <a:r>
              <a:rPr lang="en-US" sz="900" b="1"/>
              <a:t>ddC</a:t>
            </a:r>
          </a:p>
        </p:txBody>
      </p:sp>
      <p:sp>
        <p:nvSpPr>
          <p:cNvPr id="68690" name="Text Box 141"/>
          <p:cNvSpPr txBox="1">
            <a:spLocks noChangeArrowheads="1"/>
          </p:cNvSpPr>
          <p:nvPr/>
        </p:nvSpPr>
        <p:spPr bwMode="auto">
          <a:xfrm>
            <a:off x="3311525" y="3321050"/>
            <a:ext cx="114300" cy="103188"/>
          </a:xfrm>
          <a:prstGeom prst="rect">
            <a:avLst/>
          </a:prstGeom>
          <a:noFill/>
          <a:ln w="9525">
            <a:noFill/>
            <a:miter lim="800000"/>
            <a:headEnd/>
            <a:tailEnd/>
          </a:ln>
        </p:spPr>
        <p:txBody>
          <a:bodyPr wrap="none" lIns="0" tIns="0" rIns="0" bIns="0"/>
          <a:lstStyle/>
          <a:p>
            <a:pPr>
              <a:lnSpc>
                <a:spcPct val="70000"/>
              </a:lnSpc>
            </a:pPr>
            <a:r>
              <a:rPr lang="en-US" sz="900" b="1"/>
              <a:t>G</a:t>
            </a:r>
          </a:p>
        </p:txBody>
      </p:sp>
      <p:sp>
        <p:nvSpPr>
          <p:cNvPr id="68691" name="Text Box 142"/>
          <p:cNvSpPr txBox="1">
            <a:spLocks noChangeArrowheads="1"/>
          </p:cNvSpPr>
          <p:nvPr/>
        </p:nvSpPr>
        <p:spPr bwMode="auto">
          <a:xfrm>
            <a:off x="3324225" y="3421063"/>
            <a:ext cx="114300" cy="103187"/>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692" name="Text Box 143"/>
          <p:cNvSpPr txBox="1">
            <a:spLocks noChangeArrowheads="1"/>
          </p:cNvSpPr>
          <p:nvPr/>
        </p:nvSpPr>
        <p:spPr bwMode="auto">
          <a:xfrm>
            <a:off x="3324225" y="3522663"/>
            <a:ext cx="114300" cy="103187"/>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693" name="Text Box 144"/>
          <p:cNvSpPr txBox="1">
            <a:spLocks noChangeArrowheads="1"/>
          </p:cNvSpPr>
          <p:nvPr/>
        </p:nvSpPr>
        <p:spPr bwMode="auto">
          <a:xfrm>
            <a:off x="3324225" y="3217863"/>
            <a:ext cx="114300" cy="103187"/>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694" name="Text Box 145"/>
          <p:cNvSpPr txBox="1">
            <a:spLocks noChangeArrowheads="1"/>
          </p:cNvSpPr>
          <p:nvPr/>
        </p:nvSpPr>
        <p:spPr bwMode="auto">
          <a:xfrm>
            <a:off x="3717925" y="3324225"/>
            <a:ext cx="114300" cy="103188"/>
          </a:xfrm>
          <a:prstGeom prst="rect">
            <a:avLst/>
          </a:prstGeom>
          <a:noFill/>
          <a:ln w="9525">
            <a:noFill/>
            <a:miter lim="800000"/>
            <a:headEnd/>
            <a:tailEnd/>
          </a:ln>
        </p:spPr>
        <p:txBody>
          <a:bodyPr wrap="none" lIns="0" tIns="0" rIns="0" bIns="0"/>
          <a:lstStyle/>
          <a:p>
            <a:pPr>
              <a:lnSpc>
                <a:spcPct val="70000"/>
              </a:lnSpc>
            </a:pPr>
            <a:r>
              <a:rPr lang="en-US" sz="900" b="1"/>
              <a:t>G</a:t>
            </a:r>
          </a:p>
        </p:txBody>
      </p:sp>
      <p:sp>
        <p:nvSpPr>
          <p:cNvPr id="68695" name="Text Box 146"/>
          <p:cNvSpPr txBox="1">
            <a:spLocks noChangeArrowheads="1"/>
          </p:cNvSpPr>
          <p:nvPr/>
        </p:nvSpPr>
        <p:spPr bwMode="auto">
          <a:xfrm>
            <a:off x="3730625" y="3424238"/>
            <a:ext cx="114300" cy="103187"/>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696" name="Text Box 147"/>
          <p:cNvSpPr txBox="1">
            <a:spLocks noChangeArrowheads="1"/>
          </p:cNvSpPr>
          <p:nvPr/>
        </p:nvSpPr>
        <p:spPr bwMode="auto">
          <a:xfrm>
            <a:off x="3730625" y="3525838"/>
            <a:ext cx="114300" cy="103187"/>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697" name="Text Box 148"/>
          <p:cNvSpPr txBox="1">
            <a:spLocks noChangeArrowheads="1"/>
          </p:cNvSpPr>
          <p:nvPr/>
        </p:nvSpPr>
        <p:spPr bwMode="auto">
          <a:xfrm>
            <a:off x="3730625" y="3221038"/>
            <a:ext cx="114300" cy="103187"/>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698" name="Text Box 149"/>
          <p:cNvSpPr txBox="1">
            <a:spLocks noChangeArrowheads="1"/>
          </p:cNvSpPr>
          <p:nvPr/>
        </p:nvSpPr>
        <p:spPr bwMode="auto">
          <a:xfrm>
            <a:off x="3716338" y="3114675"/>
            <a:ext cx="114300" cy="103188"/>
          </a:xfrm>
          <a:prstGeom prst="rect">
            <a:avLst/>
          </a:prstGeom>
          <a:noFill/>
          <a:ln w="9525">
            <a:noFill/>
            <a:miter lim="800000"/>
            <a:headEnd/>
            <a:tailEnd/>
          </a:ln>
        </p:spPr>
        <p:txBody>
          <a:bodyPr wrap="none" lIns="0" tIns="0" rIns="0" bIns="0"/>
          <a:lstStyle/>
          <a:p>
            <a:pPr>
              <a:lnSpc>
                <a:spcPct val="70000"/>
              </a:lnSpc>
            </a:pPr>
            <a:r>
              <a:rPr lang="en-US" sz="900" b="1"/>
              <a:t>C</a:t>
            </a:r>
            <a:br>
              <a:rPr lang="en-US" sz="900" b="1"/>
            </a:br>
            <a:endParaRPr lang="en-US" sz="900" b="1"/>
          </a:p>
        </p:txBody>
      </p:sp>
      <p:sp>
        <p:nvSpPr>
          <p:cNvPr id="68699" name="Text Box 150"/>
          <p:cNvSpPr txBox="1">
            <a:spLocks noChangeArrowheads="1"/>
          </p:cNvSpPr>
          <p:nvPr/>
        </p:nvSpPr>
        <p:spPr bwMode="auto">
          <a:xfrm>
            <a:off x="4081463" y="3314700"/>
            <a:ext cx="114300" cy="103188"/>
          </a:xfrm>
          <a:prstGeom prst="rect">
            <a:avLst/>
          </a:prstGeom>
          <a:noFill/>
          <a:ln w="9525">
            <a:noFill/>
            <a:miter lim="800000"/>
            <a:headEnd/>
            <a:tailEnd/>
          </a:ln>
        </p:spPr>
        <p:txBody>
          <a:bodyPr wrap="none" lIns="0" tIns="0" rIns="0" bIns="0"/>
          <a:lstStyle/>
          <a:p>
            <a:pPr>
              <a:lnSpc>
                <a:spcPct val="70000"/>
              </a:lnSpc>
            </a:pPr>
            <a:r>
              <a:rPr lang="en-US" sz="900" b="1"/>
              <a:t>G</a:t>
            </a:r>
          </a:p>
        </p:txBody>
      </p:sp>
      <p:sp>
        <p:nvSpPr>
          <p:cNvPr id="68700" name="Text Box 151"/>
          <p:cNvSpPr txBox="1">
            <a:spLocks noChangeArrowheads="1"/>
          </p:cNvSpPr>
          <p:nvPr/>
        </p:nvSpPr>
        <p:spPr bwMode="auto">
          <a:xfrm>
            <a:off x="4094163" y="3414713"/>
            <a:ext cx="114300" cy="103187"/>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701" name="Text Box 152"/>
          <p:cNvSpPr txBox="1">
            <a:spLocks noChangeArrowheads="1"/>
          </p:cNvSpPr>
          <p:nvPr/>
        </p:nvSpPr>
        <p:spPr bwMode="auto">
          <a:xfrm>
            <a:off x="4094163" y="3516313"/>
            <a:ext cx="114300" cy="103187"/>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702" name="Text Box 153"/>
          <p:cNvSpPr txBox="1">
            <a:spLocks noChangeArrowheads="1"/>
          </p:cNvSpPr>
          <p:nvPr/>
        </p:nvSpPr>
        <p:spPr bwMode="auto">
          <a:xfrm>
            <a:off x="4094163" y="3219450"/>
            <a:ext cx="114300" cy="103188"/>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703" name="Text Box 154"/>
          <p:cNvSpPr txBox="1">
            <a:spLocks noChangeArrowheads="1"/>
          </p:cNvSpPr>
          <p:nvPr/>
        </p:nvSpPr>
        <p:spPr bwMode="auto">
          <a:xfrm>
            <a:off x="4079875" y="3105150"/>
            <a:ext cx="114300" cy="103188"/>
          </a:xfrm>
          <a:prstGeom prst="rect">
            <a:avLst/>
          </a:prstGeom>
          <a:noFill/>
          <a:ln w="9525">
            <a:noFill/>
            <a:miter lim="800000"/>
            <a:headEnd/>
            <a:tailEnd/>
          </a:ln>
        </p:spPr>
        <p:txBody>
          <a:bodyPr wrap="none" lIns="0" tIns="0" rIns="0" bIns="0"/>
          <a:lstStyle/>
          <a:p>
            <a:pPr>
              <a:lnSpc>
                <a:spcPct val="70000"/>
              </a:lnSpc>
            </a:pPr>
            <a:r>
              <a:rPr lang="en-US" sz="900" b="1"/>
              <a:t>C</a:t>
            </a:r>
            <a:br>
              <a:rPr lang="en-US" sz="900" b="1"/>
            </a:br>
            <a:endParaRPr lang="en-US" sz="900" b="1"/>
          </a:p>
        </p:txBody>
      </p:sp>
      <p:sp>
        <p:nvSpPr>
          <p:cNvPr id="68704" name="Text Box 155"/>
          <p:cNvSpPr txBox="1">
            <a:spLocks noChangeArrowheads="1"/>
          </p:cNvSpPr>
          <p:nvPr/>
        </p:nvSpPr>
        <p:spPr bwMode="auto">
          <a:xfrm>
            <a:off x="3736975" y="3216275"/>
            <a:ext cx="114300" cy="103188"/>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705" name="Text Box 156"/>
          <p:cNvSpPr txBox="1">
            <a:spLocks noChangeArrowheads="1"/>
          </p:cNvSpPr>
          <p:nvPr/>
        </p:nvSpPr>
        <p:spPr bwMode="auto">
          <a:xfrm>
            <a:off x="4094163" y="3208338"/>
            <a:ext cx="114300" cy="103187"/>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706" name="Text Box 157"/>
          <p:cNvSpPr txBox="1">
            <a:spLocks noChangeArrowheads="1"/>
          </p:cNvSpPr>
          <p:nvPr/>
        </p:nvSpPr>
        <p:spPr bwMode="auto">
          <a:xfrm>
            <a:off x="4071938" y="3001963"/>
            <a:ext cx="114300" cy="103187"/>
          </a:xfrm>
          <a:prstGeom prst="rect">
            <a:avLst/>
          </a:prstGeom>
          <a:noFill/>
          <a:ln w="9525">
            <a:noFill/>
            <a:miter lim="800000"/>
            <a:headEnd/>
            <a:tailEnd/>
          </a:ln>
        </p:spPr>
        <p:txBody>
          <a:bodyPr wrap="none" lIns="0" tIns="0" rIns="0" bIns="0"/>
          <a:lstStyle/>
          <a:p>
            <a:pPr>
              <a:lnSpc>
                <a:spcPct val="70000"/>
              </a:lnSpc>
            </a:pPr>
            <a:r>
              <a:rPr lang="en-US" sz="900" b="1"/>
              <a:t>G</a:t>
            </a:r>
          </a:p>
        </p:txBody>
      </p:sp>
      <p:sp>
        <p:nvSpPr>
          <p:cNvPr id="68707" name="Text Box 158"/>
          <p:cNvSpPr txBox="1">
            <a:spLocks noChangeArrowheads="1"/>
          </p:cNvSpPr>
          <p:nvPr/>
        </p:nvSpPr>
        <p:spPr bwMode="auto">
          <a:xfrm>
            <a:off x="4437063" y="3324225"/>
            <a:ext cx="114300" cy="103188"/>
          </a:xfrm>
          <a:prstGeom prst="rect">
            <a:avLst/>
          </a:prstGeom>
          <a:noFill/>
          <a:ln w="9525">
            <a:noFill/>
            <a:miter lim="800000"/>
            <a:headEnd/>
            <a:tailEnd/>
          </a:ln>
        </p:spPr>
        <p:txBody>
          <a:bodyPr wrap="none" lIns="0" tIns="0" rIns="0" bIns="0"/>
          <a:lstStyle/>
          <a:p>
            <a:pPr>
              <a:lnSpc>
                <a:spcPct val="70000"/>
              </a:lnSpc>
            </a:pPr>
            <a:r>
              <a:rPr lang="en-US" sz="900" b="1"/>
              <a:t>G</a:t>
            </a:r>
          </a:p>
        </p:txBody>
      </p:sp>
      <p:sp>
        <p:nvSpPr>
          <p:cNvPr id="68708" name="Text Box 159"/>
          <p:cNvSpPr txBox="1">
            <a:spLocks noChangeArrowheads="1"/>
          </p:cNvSpPr>
          <p:nvPr/>
        </p:nvSpPr>
        <p:spPr bwMode="auto">
          <a:xfrm>
            <a:off x="4457700" y="3424238"/>
            <a:ext cx="114300" cy="103187"/>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709" name="Text Box 160"/>
          <p:cNvSpPr txBox="1">
            <a:spLocks noChangeArrowheads="1"/>
          </p:cNvSpPr>
          <p:nvPr/>
        </p:nvSpPr>
        <p:spPr bwMode="auto">
          <a:xfrm>
            <a:off x="4457700" y="3525838"/>
            <a:ext cx="114300" cy="103187"/>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710" name="Text Box 161"/>
          <p:cNvSpPr txBox="1">
            <a:spLocks noChangeArrowheads="1"/>
          </p:cNvSpPr>
          <p:nvPr/>
        </p:nvSpPr>
        <p:spPr bwMode="auto">
          <a:xfrm>
            <a:off x="4457700" y="3228975"/>
            <a:ext cx="114300" cy="103188"/>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711" name="Text Box 162"/>
          <p:cNvSpPr txBox="1">
            <a:spLocks noChangeArrowheads="1"/>
          </p:cNvSpPr>
          <p:nvPr/>
        </p:nvSpPr>
        <p:spPr bwMode="auto">
          <a:xfrm>
            <a:off x="4443413" y="3122613"/>
            <a:ext cx="114300" cy="103187"/>
          </a:xfrm>
          <a:prstGeom prst="rect">
            <a:avLst/>
          </a:prstGeom>
          <a:noFill/>
          <a:ln w="9525">
            <a:noFill/>
            <a:miter lim="800000"/>
            <a:headEnd/>
            <a:tailEnd/>
          </a:ln>
        </p:spPr>
        <p:txBody>
          <a:bodyPr wrap="none" lIns="0" tIns="0" rIns="0" bIns="0"/>
          <a:lstStyle/>
          <a:p>
            <a:pPr>
              <a:lnSpc>
                <a:spcPct val="70000"/>
              </a:lnSpc>
            </a:pPr>
            <a:r>
              <a:rPr lang="en-US" sz="900" b="1"/>
              <a:t>C</a:t>
            </a:r>
            <a:br>
              <a:rPr lang="en-US" sz="900" b="1"/>
            </a:br>
            <a:endParaRPr lang="en-US" sz="900" b="1"/>
          </a:p>
        </p:txBody>
      </p:sp>
      <p:sp>
        <p:nvSpPr>
          <p:cNvPr id="68712" name="Text Box 163"/>
          <p:cNvSpPr txBox="1">
            <a:spLocks noChangeArrowheads="1"/>
          </p:cNvSpPr>
          <p:nvPr/>
        </p:nvSpPr>
        <p:spPr bwMode="auto">
          <a:xfrm>
            <a:off x="4457700" y="3225800"/>
            <a:ext cx="114300" cy="103188"/>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713" name="Text Box 164"/>
          <p:cNvSpPr txBox="1">
            <a:spLocks noChangeArrowheads="1"/>
          </p:cNvSpPr>
          <p:nvPr/>
        </p:nvSpPr>
        <p:spPr bwMode="auto">
          <a:xfrm>
            <a:off x="4435475" y="3027363"/>
            <a:ext cx="114300" cy="103187"/>
          </a:xfrm>
          <a:prstGeom prst="rect">
            <a:avLst/>
          </a:prstGeom>
          <a:noFill/>
          <a:ln w="9525">
            <a:noFill/>
            <a:miter lim="800000"/>
            <a:headEnd/>
            <a:tailEnd/>
          </a:ln>
        </p:spPr>
        <p:txBody>
          <a:bodyPr wrap="none" lIns="0" tIns="0" rIns="0" bIns="0"/>
          <a:lstStyle/>
          <a:p>
            <a:pPr>
              <a:lnSpc>
                <a:spcPct val="70000"/>
              </a:lnSpc>
            </a:pPr>
            <a:r>
              <a:rPr lang="en-US" sz="900" b="1"/>
              <a:t>G</a:t>
            </a:r>
          </a:p>
        </p:txBody>
      </p:sp>
      <p:sp>
        <p:nvSpPr>
          <p:cNvPr id="68714" name="Text Box 172"/>
          <p:cNvSpPr txBox="1">
            <a:spLocks noChangeArrowheads="1"/>
          </p:cNvSpPr>
          <p:nvPr/>
        </p:nvSpPr>
        <p:spPr bwMode="auto">
          <a:xfrm>
            <a:off x="4443413" y="2933700"/>
            <a:ext cx="114300" cy="103188"/>
          </a:xfrm>
          <a:prstGeom prst="rect">
            <a:avLst/>
          </a:prstGeom>
          <a:noFill/>
          <a:ln w="9525">
            <a:noFill/>
            <a:miter lim="800000"/>
            <a:headEnd/>
            <a:tailEnd/>
          </a:ln>
        </p:spPr>
        <p:txBody>
          <a:bodyPr wrap="none" lIns="0" tIns="0" rIns="0" bIns="0"/>
          <a:lstStyle/>
          <a:p>
            <a:pPr>
              <a:lnSpc>
                <a:spcPct val="70000"/>
              </a:lnSpc>
            </a:pPr>
            <a:r>
              <a:rPr lang="en-US" sz="900" b="1"/>
              <a:t>A</a:t>
            </a:r>
          </a:p>
        </p:txBody>
      </p:sp>
      <p:sp>
        <p:nvSpPr>
          <p:cNvPr id="68715" name="Text Box 173"/>
          <p:cNvSpPr txBox="1">
            <a:spLocks noChangeArrowheads="1"/>
          </p:cNvSpPr>
          <p:nvPr/>
        </p:nvSpPr>
        <p:spPr bwMode="auto">
          <a:xfrm>
            <a:off x="4818063" y="3321050"/>
            <a:ext cx="114300" cy="103188"/>
          </a:xfrm>
          <a:prstGeom prst="rect">
            <a:avLst/>
          </a:prstGeom>
          <a:noFill/>
          <a:ln w="9525">
            <a:noFill/>
            <a:miter lim="800000"/>
            <a:headEnd/>
            <a:tailEnd/>
          </a:ln>
        </p:spPr>
        <p:txBody>
          <a:bodyPr wrap="none" lIns="0" tIns="0" rIns="0" bIns="0"/>
          <a:lstStyle/>
          <a:p>
            <a:pPr>
              <a:lnSpc>
                <a:spcPct val="70000"/>
              </a:lnSpc>
            </a:pPr>
            <a:r>
              <a:rPr lang="en-US" sz="900" b="1"/>
              <a:t>G</a:t>
            </a:r>
          </a:p>
        </p:txBody>
      </p:sp>
      <p:sp>
        <p:nvSpPr>
          <p:cNvPr id="68716" name="Text Box 174"/>
          <p:cNvSpPr txBox="1">
            <a:spLocks noChangeArrowheads="1"/>
          </p:cNvSpPr>
          <p:nvPr/>
        </p:nvSpPr>
        <p:spPr bwMode="auto">
          <a:xfrm>
            <a:off x="4838700" y="3421063"/>
            <a:ext cx="114300" cy="103187"/>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717" name="Text Box 175"/>
          <p:cNvSpPr txBox="1">
            <a:spLocks noChangeArrowheads="1"/>
          </p:cNvSpPr>
          <p:nvPr/>
        </p:nvSpPr>
        <p:spPr bwMode="auto">
          <a:xfrm>
            <a:off x="4838700" y="3522663"/>
            <a:ext cx="114300" cy="103187"/>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718" name="Text Box 176"/>
          <p:cNvSpPr txBox="1">
            <a:spLocks noChangeArrowheads="1"/>
          </p:cNvSpPr>
          <p:nvPr/>
        </p:nvSpPr>
        <p:spPr bwMode="auto">
          <a:xfrm>
            <a:off x="4838700" y="3225800"/>
            <a:ext cx="114300" cy="103188"/>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719" name="Text Box 177"/>
          <p:cNvSpPr txBox="1">
            <a:spLocks noChangeArrowheads="1"/>
          </p:cNvSpPr>
          <p:nvPr/>
        </p:nvSpPr>
        <p:spPr bwMode="auto">
          <a:xfrm>
            <a:off x="4824413" y="3119438"/>
            <a:ext cx="114300" cy="103187"/>
          </a:xfrm>
          <a:prstGeom prst="rect">
            <a:avLst/>
          </a:prstGeom>
          <a:noFill/>
          <a:ln w="9525">
            <a:noFill/>
            <a:miter lim="800000"/>
            <a:headEnd/>
            <a:tailEnd/>
          </a:ln>
        </p:spPr>
        <p:txBody>
          <a:bodyPr wrap="none" lIns="0" tIns="0" rIns="0" bIns="0"/>
          <a:lstStyle/>
          <a:p>
            <a:pPr>
              <a:lnSpc>
                <a:spcPct val="70000"/>
              </a:lnSpc>
            </a:pPr>
            <a:r>
              <a:rPr lang="en-US" sz="900" b="1"/>
              <a:t>C</a:t>
            </a:r>
            <a:br>
              <a:rPr lang="en-US" sz="900" b="1"/>
            </a:br>
            <a:endParaRPr lang="en-US" sz="900" b="1"/>
          </a:p>
        </p:txBody>
      </p:sp>
      <p:sp>
        <p:nvSpPr>
          <p:cNvPr id="68720" name="Text Box 178"/>
          <p:cNvSpPr txBox="1">
            <a:spLocks noChangeArrowheads="1"/>
          </p:cNvSpPr>
          <p:nvPr/>
        </p:nvSpPr>
        <p:spPr bwMode="auto">
          <a:xfrm>
            <a:off x="4838700" y="3222625"/>
            <a:ext cx="114300" cy="103188"/>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721" name="Text Box 179"/>
          <p:cNvSpPr txBox="1">
            <a:spLocks noChangeArrowheads="1"/>
          </p:cNvSpPr>
          <p:nvPr/>
        </p:nvSpPr>
        <p:spPr bwMode="auto">
          <a:xfrm>
            <a:off x="4816475" y="3016250"/>
            <a:ext cx="114300" cy="103188"/>
          </a:xfrm>
          <a:prstGeom prst="rect">
            <a:avLst/>
          </a:prstGeom>
          <a:noFill/>
          <a:ln w="9525">
            <a:noFill/>
            <a:miter lim="800000"/>
            <a:headEnd/>
            <a:tailEnd/>
          </a:ln>
        </p:spPr>
        <p:txBody>
          <a:bodyPr wrap="none" lIns="0" tIns="0" rIns="0" bIns="0"/>
          <a:lstStyle/>
          <a:p>
            <a:pPr>
              <a:lnSpc>
                <a:spcPct val="70000"/>
              </a:lnSpc>
            </a:pPr>
            <a:r>
              <a:rPr lang="en-US" sz="900" b="1"/>
              <a:t>G</a:t>
            </a:r>
          </a:p>
        </p:txBody>
      </p:sp>
      <p:sp>
        <p:nvSpPr>
          <p:cNvPr id="68722" name="Text Box 180"/>
          <p:cNvSpPr txBox="1">
            <a:spLocks noChangeArrowheads="1"/>
          </p:cNvSpPr>
          <p:nvPr/>
        </p:nvSpPr>
        <p:spPr bwMode="auto">
          <a:xfrm>
            <a:off x="4824413" y="2914650"/>
            <a:ext cx="114300" cy="103188"/>
          </a:xfrm>
          <a:prstGeom prst="rect">
            <a:avLst/>
          </a:prstGeom>
          <a:noFill/>
          <a:ln w="9525">
            <a:noFill/>
            <a:miter lim="800000"/>
            <a:headEnd/>
            <a:tailEnd/>
          </a:ln>
        </p:spPr>
        <p:txBody>
          <a:bodyPr wrap="none" lIns="0" tIns="0" rIns="0" bIns="0"/>
          <a:lstStyle/>
          <a:p>
            <a:pPr>
              <a:lnSpc>
                <a:spcPct val="70000"/>
              </a:lnSpc>
            </a:pPr>
            <a:r>
              <a:rPr lang="en-US" sz="900" b="1"/>
              <a:t>A</a:t>
            </a:r>
          </a:p>
        </p:txBody>
      </p:sp>
      <p:sp>
        <p:nvSpPr>
          <p:cNvPr id="68723" name="Text Box 181"/>
          <p:cNvSpPr txBox="1">
            <a:spLocks noChangeArrowheads="1"/>
          </p:cNvSpPr>
          <p:nvPr/>
        </p:nvSpPr>
        <p:spPr bwMode="auto">
          <a:xfrm>
            <a:off x="4824413" y="2813050"/>
            <a:ext cx="114300" cy="103188"/>
          </a:xfrm>
          <a:prstGeom prst="rect">
            <a:avLst/>
          </a:prstGeom>
          <a:noFill/>
          <a:ln w="9525">
            <a:noFill/>
            <a:miter lim="800000"/>
            <a:headEnd/>
            <a:tailEnd/>
          </a:ln>
        </p:spPr>
        <p:txBody>
          <a:bodyPr wrap="none" lIns="0" tIns="0" rIns="0" bIns="0"/>
          <a:lstStyle/>
          <a:p>
            <a:pPr>
              <a:lnSpc>
                <a:spcPct val="70000"/>
              </a:lnSpc>
            </a:pPr>
            <a:r>
              <a:rPr lang="en-US" sz="900" b="1"/>
              <a:t>A</a:t>
            </a:r>
          </a:p>
        </p:txBody>
      </p:sp>
      <p:sp>
        <p:nvSpPr>
          <p:cNvPr id="68724" name="Text Box 183"/>
          <p:cNvSpPr txBox="1">
            <a:spLocks noChangeArrowheads="1"/>
          </p:cNvSpPr>
          <p:nvPr/>
        </p:nvSpPr>
        <p:spPr bwMode="auto">
          <a:xfrm>
            <a:off x="5207000" y="3321050"/>
            <a:ext cx="114300" cy="103188"/>
          </a:xfrm>
          <a:prstGeom prst="rect">
            <a:avLst/>
          </a:prstGeom>
          <a:noFill/>
          <a:ln w="9525">
            <a:noFill/>
            <a:miter lim="800000"/>
            <a:headEnd/>
            <a:tailEnd/>
          </a:ln>
        </p:spPr>
        <p:txBody>
          <a:bodyPr wrap="none" lIns="0" tIns="0" rIns="0" bIns="0"/>
          <a:lstStyle/>
          <a:p>
            <a:pPr>
              <a:lnSpc>
                <a:spcPct val="70000"/>
              </a:lnSpc>
            </a:pPr>
            <a:r>
              <a:rPr lang="en-US" sz="900" b="1"/>
              <a:t>G</a:t>
            </a:r>
          </a:p>
        </p:txBody>
      </p:sp>
      <p:sp>
        <p:nvSpPr>
          <p:cNvPr id="68725" name="Text Box 184"/>
          <p:cNvSpPr txBox="1">
            <a:spLocks noChangeArrowheads="1"/>
          </p:cNvSpPr>
          <p:nvPr/>
        </p:nvSpPr>
        <p:spPr bwMode="auto">
          <a:xfrm>
            <a:off x="5227638" y="3421063"/>
            <a:ext cx="114300" cy="103187"/>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726" name="Text Box 185"/>
          <p:cNvSpPr txBox="1">
            <a:spLocks noChangeArrowheads="1"/>
          </p:cNvSpPr>
          <p:nvPr/>
        </p:nvSpPr>
        <p:spPr bwMode="auto">
          <a:xfrm>
            <a:off x="5227638" y="3522663"/>
            <a:ext cx="114300" cy="103187"/>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727" name="Text Box 186"/>
          <p:cNvSpPr txBox="1">
            <a:spLocks noChangeArrowheads="1"/>
          </p:cNvSpPr>
          <p:nvPr/>
        </p:nvSpPr>
        <p:spPr bwMode="auto">
          <a:xfrm>
            <a:off x="5227638" y="3225800"/>
            <a:ext cx="114300" cy="103188"/>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728" name="Text Box 187"/>
          <p:cNvSpPr txBox="1">
            <a:spLocks noChangeArrowheads="1"/>
          </p:cNvSpPr>
          <p:nvPr/>
        </p:nvSpPr>
        <p:spPr bwMode="auto">
          <a:xfrm>
            <a:off x="5213350" y="3119438"/>
            <a:ext cx="114300" cy="103187"/>
          </a:xfrm>
          <a:prstGeom prst="rect">
            <a:avLst/>
          </a:prstGeom>
          <a:noFill/>
          <a:ln w="9525">
            <a:noFill/>
            <a:miter lim="800000"/>
            <a:headEnd/>
            <a:tailEnd/>
          </a:ln>
        </p:spPr>
        <p:txBody>
          <a:bodyPr wrap="none" lIns="0" tIns="0" rIns="0" bIns="0"/>
          <a:lstStyle/>
          <a:p>
            <a:pPr>
              <a:lnSpc>
                <a:spcPct val="70000"/>
              </a:lnSpc>
            </a:pPr>
            <a:r>
              <a:rPr lang="en-US" sz="900" b="1"/>
              <a:t>C</a:t>
            </a:r>
            <a:br>
              <a:rPr lang="en-US" sz="900" b="1"/>
            </a:br>
            <a:endParaRPr lang="en-US" sz="900" b="1"/>
          </a:p>
        </p:txBody>
      </p:sp>
      <p:sp>
        <p:nvSpPr>
          <p:cNvPr id="68729" name="Text Box 188"/>
          <p:cNvSpPr txBox="1">
            <a:spLocks noChangeArrowheads="1"/>
          </p:cNvSpPr>
          <p:nvPr/>
        </p:nvSpPr>
        <p:spPr bwMode="auto">
          <a:xfrm>
            <a:off x="5227638" y="3222625"/>
            <a:ext cx="114300" cy="103188"/>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730" name="Text Box 189"/>
          <p:cNvSpPr txBox="1">
            <a:spLocks noChangeArrowheads="1"/>
          </p:cNvSpPr>
          <p:nvPr/>
        </p:nvSpPr>
        <p:spPr bwMode="auto">
          <a:xfrm>
            <a:off x="5205413" y="3016250"/>
            <a:ext cx="114300" cy="103188"/>
          </a:xfrm>
          <a:prstGeom prst="rect">
            <a:avLst/>
          </a:prstGeom>
          <a:noFill/>
          <a:ln w="9525">
            <a:noFill/>
            <a:miter lim="800000"/>
            <a:headEnd/>
            <a:tailEnd/>
          </a:ln>
        </p:spPr>
        <p:txBody>
          <a:bodyPr wrap="none" lIns="0" tIns="0" rIns="0" bIns="0"/>
          <a:lstStyle/>
          <a:p>
            <a:pPr>
              <a:lnSpc>
                <a:spcPct val="70000"/>
              </a:lnSpc>
            </a:pPr>
            <a:r>
              <a:rPr lang="en-US" sz="900" b="1"/>
              <a:t>G</a:t>
            </a:r>
          </a:p>
        </p:txBody>
      </p:sp>
      <p:sp>
        <p:nvSpPr>
          <p:cNvPr id="68731" name="Text Box 190"/>
          <p:cNvSpPr txBox="1">
            <a:spLocks noChangeArrowheads="1"/>
          </p:cNvSpPr>
          <p:nvPr/>
        </p:nvSpPr>
        <p:spPr bwMode="auto">
          <a:xfrm>
            <a:off x="5213350" y="2914650"/>
            <a:ext cx="114300" cy="103188"/>
          </a:xfrm>
          <a:prstGeom prst="rect">
            <a:avLst/>
          </a:prstGeom>
          <a:noFill/>
          <a:ln w="9525">
            <a:noFill/>
            <a:miter lim="800000"/>
            <a:headEnd/>
            <a:tailEnd/>
          </a:ln>
        </p:spPr>
        <p:txBody>
          <a:bodyPr wrap="none" lIns="0" tIns="0" rIns="0" bIns="0"/>
          <a:lstStyle/>
          <a:p>
            <a:pPr>
              <a:lnSpc>
                <a:spcPct val="70000"/>
              </a:lnSpc>
            </a:pPr>
            <a:r>
              <a:rPr lang="en-US" sz="900" b="1"/>
              <a:t>A</a:t>
            </a:r>
          </a:p>
        </p:txBody>
      </p:sp>
      <p:sp>
        <p:nvSpPr>
          <p:cNvPr id="68732" name="Text Box 191"/>
          <p:cNvSpPr txBox="1">
            <a:spLocks noChangeArrowheads="1"/>
          </p:cNvSpPr>
          <p:nvPr/>
        </p:nvSpPr>
        <p:spPr bwMode="auto">
          <a:xfrm>
            <a:off x="5213350" y="2813050"/>
            <a:ext cx="114300" cy="103188"/>
          </a:xfrm>
          <a:prstGeom prst="rect">
            <a:avLst/>
          </a:prstGeom>
          <a:noFill/>
          <a:ln w="9525">
            <a:noFill/>
            <a:miter lim="800000"/>
            <a:headEnd/>
            <a:tailEnd/>
          </a:ln>
        </p:spPr>
        <p:txBody>
          <a:bodyPr wrap="none" lIns="0" tIns="0" rIns="0" bIns="0"/>
          <a:lstStyle/>
          <a:p>
            <a:pPr>
              <a:lnSpc>
                <a:spcPct val="70000"/>
              </a:lnSpc>
            </a:pPr>
            <a:r>
              <a:rPr lang="en-US" sz="900" b="1"/>
              <a:t>A</a:t>
            </a:r>
          </a:p>
        </p:txBody>
      </p:sp>
      <p:sp>
        <p:nvSpPr>
          <p:cNvPr id="68733" name="Text Box 192"/>
          <p:cNvSpPr txBox="1">
            <a:spLocks noChangeArrowheads="1"/>
          </p:cNvSpPr>
          <p:nvPr/>
        </p:nvSpPr>
        <p:spPr bwMode="auto">
          <a:xfrm>
            <a:off x="5214938" y="2713038"/>
            <a:ext cx="114300" cy="103187"/>
          </a:xfrm>
          <a:prstGeom prst="rect">
            <a:avLst/>
          </a:prstGeom>
          <a:noFill/>
          <a:ln w="9525">
            <a:noFill/>
            <a:miter lim="800000"/>
            <a:headEnd/>
            <a:tailEnd/>
          </a:ln>
        </p:spPr>
        <p:txBody>
          <a:bodyPr wrap="none" lIns="0" tIns="0" rIns="0" bIns="0"/>
          <a:lstStyle/>
          <a:p>
            <a:pPr>
              <a:lnSpc>
                <a:spcPct val="70000"/>
              </a:lnSpc>
            </a:pPr>
            <a:r>
              <a:rPr lang="en-US" sz="900" b="1"/>
              <a:t>G</a:t>
            </a:r>
          </a:p>
        </p:txBody>
      </p:sp>
      <p:sp>
        <p:nvSpPr>
          <p:cNvPr id="68734" name="Text Box 193"/>
          <p:cNvSpPr txBox="1">
            <a:spLocks noChangeArrowheads="1"/>
          </p:cNvSpPr>
          <p:nvPr/>
        </p:nvSpPr>
        <p:spPr bwMode="auto">
          <a:xfrm>
            <a:off x="5629275" y="3321050"/>
            <a:ext cx="114300" cy="103188"/>
          </a:xfrm>
          <a:prstGeom prst="rect">
            <a:avLst/>
          </a:prstGeom>
          <a:noFill/>
          <a:ln w="9525">
            <a:noFill/>
            <a:miter lim="800000"/>
            <a:headEnd/>
            <a:tailEnd/>
          </a:ln>
        </p:spPr>
        <p:txBody>
          <a:bodyPr wrap="none" lIns="0" tIns="0" rIns="0" bIns="0"/>
          <a:lstStyle/>
          <a:p>
            <a:pPr>
              <a:lnSpc>
                <a:spcPct val="70000"/>
              </a:lnSpc>
            </a:pPr>
            <a:r>
              <a:rPr lang="en-US" sz="900" b="1"/>
              <a:t>G</a:t>
            </a:r>
          </a:p>
        </p:txBody>
      </p:sp>
      <p:sp>
        <p:nvSpPr>
          <p:cNvPr id="68735" name="Text Box 194"/>
          <p:cNvSpPr txBox="1">
            <a:spLocks noChangeArrowheads="1"/>
          </p:cNvSpPr>
          <p:nvPr/>
        </p:nvSpPr>
        <p:spPr bwMode="auto">
          <a:xfrm>
            <a:off x="5649913" y="3421063"/>
            <a:ext cx="114300" cy="103187"/>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736" name="Text Box 195"/>
          <p:cNvSpPr txBox="1">
            <a:spLocks noChangeArrowheads="1"/>
          </p:cNvSpPr>
          <p:nvPr/>
        </p:nvSpPr>
        <p:spPr bwMode="auto">
          <a:xfrm>
            <a:off x="5649913" y="3522663"/>
            <a:ext cx="114300" cy="103187"/>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737" name="Text Box 196"/>
          <p:cNvSpPr txBox="1">
            <a:spLocks noChangeArrowheads="1"/>
          </p:cNvSpPr>
          <p:nvPr/>
        </p:nvSpPr>
        <p:spPr bwMode="auto">
          <a:xfrm>
            <a:off x="5649913" y="3225800"/>
            <a:ext cx="114300" cy="103188"/>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738" name="Text Box 197"/>
          <p:cNvSpPr txBox="1">
            <a:spLocks noChangeArrowheads="1"/>
          </p:cNvSpPr>
          <p:nvPr/>
        </p:nvSpPr>
        <p:spPr bwMode="auto">
          <a:xfrm>
            <a:off x="5635625" y="3119438"/>
            <a:ext cx="114300" cy="103187"/>
          </a:xfrm>
          <a:prstGeom prst="rect">
            <a:avLst/>
          </a:prstGeom>
          <a:noFill/>
          <a:ln w="9525">
            <a:noFill/>
            <a:miter lim="800000"/>
            <a:headEnd/>
            <a:tailEnd/>
          </a:ln>
        </p:spPr>
        <p:txBody>
          <a:bodyPr wrap="none" lIns="0" tIns="0" rIns="0" bIns="0"/>
          <a:lstStyle/>
          <a:p>
            <a:pPr>
              <a:lnSpc>
                <a:spcPct val="70000"/>
              </a:lnSpc>
            </a:pPr>
            <a:r>
              <a:rPr lang="en-US" sz="900" b="1"/>
              <a:t>C</a:t>
            </a:r>
            <a:br>
              <a:rPr lang="en-US" sz="900" b="1"/>
            </a:br>
            <a:endParaRPr lang="en-US" sz="900" b="1"/>
          </a:p>
        </p:txBody>
      </p:sp>
      <p:sp>
        <p:nvSpPr>
          <p:cNvPr id="68739" name="Text Box 198"/>
          <p:cNvSpPr txBox="1">
            <a:spLocks noChangeArrowheads="1"/>
          </p:cNvSpPr>
          <p:nvPr/>
        </p:nvSpPr>
        <p:spPr bwMode="auto">
          <a:xfrm>
            <a:off x="5649913" y="3214688"/>
            <a:ext cx="114300" cy="103187"/>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740" name="Text Box 199"/>
          <p:cNvSpPr txBox="1">
            <a:spLocks noChangeArrowheads="1"/>
          </p:cNvSpPr>
          <p:nvPr/>
        </p:nvSpPr>
        <p:spPr bwMode="auto">
          <a:xfrm>
            <a:off x="5627688" y="3016250"/>
            <a:ext cx="114300" cy="103188"/>
          </a:xfrm>
          <a:prstGeom prst="rect">
            <a:avLst/>
          </a:prstGeom>
          <a:noFill/>
          <a:ln w="9525">
            <a:noFill/>
            <a:miter lim="800000"/>
            <a:headEnd/>
            <a:tailEnd/>
          </a:ln>
        </p:spPr>
        <p:txBody>
          <a:bodyPr wrap="none" lIns="0" tIns="0" rIns="0" bIns="0"/>
          <a:lstStyle/>
          <a:p>
            <a:pPr>
              <a:lnSpc>
                <a:spcPct val="70000"/>
              </a:lnSpc>
            </a:pPr>
            <a:r>
              <a:rPr lang="en-US" sz="900" b="1"/>
              <a:t>G</a:t>
            </a:r>
          </a:p>
        </p:txBody>
      </p:sp>
      <p:sp>
        <p:nvSpPr>
          <p:cNvPr id="68741" name="Text Box 200"/>
          <p:cNvSpPr txBox="1">
            <a:spLocks noChangeArrowheads="1"/>
          </p:cNvSpPr>
          <p:nvPr/>
        </p:nvSpPr>
        <p:spPr bwMode="auto">
          <a:xfrm>
            <a:off x="5635625" y="2914650"/>
            <a:ext cx="114300" cy="103188"/>
          </a:xfrm>
          <a:prstGeom prst="rect">
            <a:avLst/>
          </a:prstGeom>
          <a:noFill/>
          <a:ln w="9525">
            <a:noFill/>
            <a:miter lim="800000"/>
            <a:headEnd/>
            <a:tailEnd/>
          </a:ln>
        </p:spPr>
        <p:txBody>
          <a:bodyPr wrap="none" lIns="0" tIns="0" rIns="0" bIns="0"/>
          <a:lstStyle/>
          <a:p>
            <a:pPr>
              <a:lnSpc>
                <a:spcPct val="70000"/>
              </a:lnSpc>
            </a:pPr>
            <a:r>
              <a:rPr lang="en-US" sz="900" b="1"/>
              <a:t>A</a:t>
            </a:r>
          </a:p>
        </p:txBody>
      </p:sp>
      <p:sp>
        <p:nvSpPr>
          <p:cNvPr id="68742" name="Text Box 201"/>
          <p:cNvSpPr txBox="1">
            <a:spLocks noChangeArrowheads="1"/>
          </p:cNvSpPr>
          <p:nvPr/>
        </p:nvSpPr>
        <p:spPr bwMode="auto">
          <a:xfrm>
            <a:off x="5635625" y="2813050"/>
            <a:ext cx="114300" cy="103188"/>
          </a:xfrm>
          <a:prstGeom prst="rect">
            <a:avLst/>
          </a:prstGeom>
          <a:noFill/>
          <a:ln w="9525">
            <a:noFill/>
            <a:miter lim="800000"/>
            <a:headEnd/>
            <a:tailEnd/>
          </a:ln>
        </p:spPr>
        <p:txBody>
          <a:bodyPr wrap="none" lIns="0" tIns="0" rIns="0" bIns="0"/>
          <a:lstStyle/>
          <a:p>
            <a:pPr>
              <a:lnSpc>
                <a:spcPct val="70000"/>
              </a:lnSpc>
            </a:pPr>
            <a:r>
              <a:rPr lang="en-US" sz="900" b="1"/>
              <a:t>A</a:t>
            </a:r>
          </a:p>
        </p:txBody>
      </p:sp>
      <p:sp>
        <p:nvSpPr>
          <p:cNvPr id="68743" name="Text Box 202"/>
          <p:cNvSpPr txBox="1">
            <a:spLocks noChangeArrowheads="1"/>
          </p:cNvSpPr>
          <p:nvPr/>
        </p:nvSpPr>
        <p:spPr bwMode="auto">
          <a:xfrm>
            <a:off x="5637213" y="2713038"/>
            <a:ext cx="114300" cy="103187"/>
          </a:xfrm>
          <a:prstGeom prst="rect">
            <a:avLst/>
          </a:prstGeom>
          <a:noFill/>
          <a:ln w="9525">
            <a:noFill/>
            <a:miter lim="800000"/>
            <a:headEnd/>
            <a:tailEnd/>
          </a:ln>
        </p:spPr>
        <p:txBody>
          <a:bodyPr wrap="none" lIns="0" tIns="0" rIns="0" bIns="0"/>
          <a:lstStyle/>
          <a:p>
            <a:pPr>
              <a:lnSpc>
                <a:spcPct val="70000"/>
              </a:lnSpc>
            </a:pPr>
            <a:r>
              <a:rPr lang="en-US" sz="900" b="1"/>
              <a:t>G</a:t>
            </a:r>
          </a:p>
        </p:txBody>
      </p:sp>
      <p:sp>
        <p:nvSpPr>
          <p:cNvPr id="68744" name="Text Box 203"/>
          <p:cNvSpPr txBox="1">
            <a:spLocks noChangeArrowheads="1"/>
          </p:cNvSpPr>
          <p:nvPr/>
        </p:nvSpPr>
        <p:spPr bwMode="auto">
          <a:xfrm>
            <a:off x="5656263" y="2605088"/>
            <a:ext cx="114300" cy="103187"/>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745" name="Text Box 204"/>
          <p:cNvSpPr txBox="1">
            <a:spLocks noChangeArrowheads="1"/>
          </p:cNvSpPr>
          <p:nvPr/>
        </p:nvSpPr>
        <p:spPr bwMode="auto">
          <a:xfrm>
            <a:off x="6053138" y="3327400"/>
            <a:ext cx="114300" cy="103188"/>
          </a:xfrm>
          <a:prstGeom prst="rect">
            <a:avLst/>
          </a:prstGeom>
          <a:noFill/>
          <a:ln w="9525">
            <a:noFill/>
            <a:miter lim="800000"/>
            <a:headEnd/>
            <a:tailEnd/>
          </a:ln>
        </p:spPr>
        <p:txBody>
          <a:bodyPr wrap="none" lIns="0" tIns="0" rIns="0" bIns="0"/>
          <a:lstStyle/>
          <a:p>
            <a:pPr>
              <a:lnSpc>
                <a:spcPct val="70000"/>
              </a:lnSpc>
            </a:pPr>
            <a:r>
              <a:rPr lang="en-US" sz="900" b="1"/>
              <a:t>G</a:t>
            </a:r>
          </a:p>
        </p:txBody>
      </p:sp>
      <p:sp>
        <p:nvSpPr>
          <p:cNvPr id="68746" name="Text Box 205"/>
          <p:cNvSpPr txBox="1">
            <a:spLocks noChangeArrowheads="1"/>
          </p:cNvSpPr>
          <p:nvPr/>
        </p:nvSpPr>
        <p:spPr bwMode="auto">
          <a:xfrm>
            <a:off x="6073775" y="3427413"/>
            <a:ext cx="114300" cy="103187"/>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747" name="Text Box 206"/>
          <p:cNvSpPr txBox="1">
            <a:spLocks noChangeArrowheads="1"/>
          </p:cNvSpPr>
          <p:nvPr/>
        </p:nvSpPr>
        <p:spPr bwMode="auto">
          <a:xfrm>
            <a:off x="6073775" y="3529013"/>
            <a:ext cx="114300" cy="103187"/>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748" name="Text Box 207"/>
          <p:cNvSpPr txBox="1">
            <a:spLocks noChangeArrowheads="1"/>
          </p:cNvSpPr>
          <p:nvPr/>
        </p:nvSpPr>
        <p:spPr bwMode="auto">
          <a:xfrm>
            <a:off x="6073775" y="3232150"/>
            <a:ext cx="114300" cy="103188"/>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749" name="Text Box 208"/>
          <p:cNvSpPr txBox="1">
            <a:spLocks noChangeArrowheads="1"/>
          </p:cNvSpPr>
          <p:nvPr/>
        </p:nvSpPr>
        <p:spPr bwMode="auto">
          <a:xfrm>
            <a:off x="6059488" y="3125788"/>
            <a:ext cx="114300" cy="103187"/>
          </a:xfrm>
          <a:prstGeom prst="rect">
            <a:avLst/>
          </a:prstGeom>
          <a:noFill/>
          <a:ln w="9525">
            <a:noFill/>
            <a:miter lim="800000"/>
            <a:headEnd/>
            <a:tailEnd/>
          </a:ln>
        </p:spPr>
        <p:txBody>
          <a:bodyPr wrap="none" lIns="0" tIns="0" rIns="0" bIns="0"/>
          <a:lstStyle/>
          <a:p>
            <a:pPr>
              <a:lnSpc>
                <a:spcPct val="70000"/>
              </a:lnSpc>
            </a:pPr>
            <a:r>
              <a:rPr lang="en-US" sz="900" b="1"/>
              <a:t>C</a:t>
            </a:r>
            <a:br>
              <a:rPr lang="en-US" sz="900" b="1"/>
            </a:br>
            <a:endParaRPr lang="en-US" sz="900" b="1"/>
          </a:p>
        </p:txBody>
      </p:sp>
      <p:sp>
        <p:nvSpPr>
          <p:cNvPr id="68750" name="Text Box 209"/>
          <p:cNvSpPr txBox="1">
            <a:spLocks noChangeArrowheads="1"/>
          </p:cNvSpPr>
          <p:nvPr/>
        </p:nvSpPr>
        <p:spPr bwMode="auto">
          <a:xfrm>
            <a:off x="6073775" y="3221038"/>
            <a:ext cx="114300" cy="103187"/>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751" name="Text Box 210"/>
          <p:cNvSpPr txBox="1">
            <a:spLocks noChangeArrowheads="1"/>
          </p:cNvSpPr>
          <p:nvPr/>
        </p:nvSpPr>
        <p:spPr bwMode="auto">
          <a:xfrm>
            <a:off x="6051550" y="3022600"/>
            <a:ext cx="114300" cy="103188"/>
          </a:xfrm>
          <a:prstGeom prst="rect">
            <a:avLst/>
          </a:prstGeom>
          <a:noFill/>
          <a:ln w="9525">
            <a:noFill/>
            <a:miter lim="800000"/>
            <a:headEnd/>
            <a:tailEnd/>
          </a:ln>
        </p:spPr>
        <p:txBody>
          <a:bodyPr wrap="none" lIns="0" tIns="0" rIns="0" bIns="0"/>
          <a:lstStyle/>
          <a:p>
            <a:pPr>
              <a:lnSpc>
                <a:spcPct val="70000"/>
              </a:lnSpc>
            </a:pPr>
            <a:r>
              <a:rPr lang="en-US" sz="900" b="1"/>
              <a:t>G</a:t>
            </a:r>
          </a:p>
        </p:txBody>
      </p:sp>
      <p:sp>
        <p:nvSpPr>
          <p:cNvPr id="68752" name="Text Box 211"/>
          <p:cNvSpPr txBox="1">
            <a:spLocks noChangeArrowheads="1"/>
          </p:cNvSpPr>
          <p:nvPr/>
        </p:nvSpPr>
        <p:spPr bwMode="auto">
          <a:xfrm>
            <a:off x="6059488" y="2921000"/>
            <a:ext cx="114300" cy="103188"/>
          </a:xfrm>
          <a:prstGeom prst="rect">
            <a:avLst/>
          </a:prstGeom>
          <a:noFill/>
          <a:ln w="9525">
            <a:noFill/>
            <a:miter lim="800000"/>
            <a:headEnd/>
            <a:tailEnd/>
          </a:ln>
        </p:spPr>
        <p:txBody>
          <a:bodyPr wrap="none" lIns="0" tIns="0" rIns="0" bIns="0"/>
          <a:lstStyle/>
          <a:p>
            <a:pPr>
              <a:lnSpc>
                <a:spcPct val="70000"/>
              </a:lnSpc>
            </a:pPr>
            <a:r>
              <a:rPr lang="en-US" sz="900" b="1"/>
              <a:t>A</a:t>
            </a:r>
          </a:p>
        </p:txBody>
      </p:sp>
      <p:sp>
        <p:nvSpPr>
          <p:cNvPr id="68753" name="Text Box 212"/>
          <p:cNvSpPr txBox="1">
            <a:spLocks noChangeArrowheads="1"/>
          </p:cNvSpPr>
          <p:nvPr/>
        </p:nvSpPr>
        <p:spPr bwMode="auto">
          <a:xfrm>
            <a:off x="6059488" y="2819400"/>
            <a:ext cx="114300" cy="103188"/>
          </a:xfrm>
          <a:prstGeom prst="rect">
            <a:avLst/>
          </a:prstGeom>
          <a:noFill/>
          <a:ln w="9525">
            <a:noFill/>
            <a:miter lim="800000"/>
            <a:headEnd/>
            <a:tailEnd/>
          </a:ln>
        </p:spPr>
        <p:txBody>
          <a:bodyPr wrap="none" lIns="0" tIns="0" rIns="0" bIns="0"/>
          <a:lstStyle/>
          <a:p>
            <a:pPr>
              <a:lnSpc>
                <a:spcPct val="70000"/>
              </a:lnSpc>
            </a:pPr>
            <a:r>
              <a:rPr lang="en-US" sz="900" b="1"/>
              <a:t>A</a:t>
            </a:r>
          </a:p>
        </p:txBody>
      </p:sp>
      <p:sp>
        <p:nvSpPr>
          <p:cNvPr id="68754" name="Text Box 213"/>
          <p:cNvSpPr txBox="1">
            <a:spLocks noChangeArrowheads="1"/>
          </p:cNvSpPr>
          <p:nvPr/>
        </p:nvSpPr>
        <p:spPr bwMode="auto">
          <a:xfrm>
            <a:off x="6061075" y="2719388"/>
            <a:ext cx="114300" cy="103187"/>
          </a:xfrm>
          <a:prstGeom prst="rect">
            <a:avLst/>
          </a:prstGeom>
          <a:noFill/>
          <a:ln w="9525">
            <a:noFill/>
            <a:miter lim="800000"/>
            <a:headEnd/>
            <a:tailEnd/>
          </a:ln>
        </p:spPr>
        <p:txBody>
          <a:bodyPr wrap="none" lIns="0" tIns="0" rIns="0" bIns="0"/>
          <a:lstStyle/>
          <a:p>
            <a:pPr>
              <a:lnSpc>
                <a:spcPct val="70000"/>
              </a:lnSpc>
            </a:pPr>
            <a:r>
              <a:rPr lang="en-US" sz="900" b="1"/>
              <a:t>G</a:t>
            </a:r>
          </a:p>
        </p:txBody>
      </p:sp>
      <p:sp>
        <p:nvSpPr>
          <p:cNvPr id="68755" name="Text Box 214"/>
          <p:cNvSpPr txBox="1">
            <a:spLocks noChangeArrowheads="1"/>
          </p:cNvSpPr>
          <p:nvPr/>
        </p:nvSpPr>
        <p:spPr bwMode="auto">
          <a:xfrm>
            <a:off x="6080125" y="2611438"/>
            <a:ext cx="114300" cy="103187"/>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756" name="Text Box 215"/>
          <p:cNvSpPr txBox="1">
            <a:spLocks noChangeArrowheads="1"/>
          </p:cNvSpPr>
          <p:nvPr/>
        </p:nvSpPr>
        <p:spPr bwMode="auto">
          <a:xfrm>
            <a:off x="6067425" y="2506663"/>
            <a:ext cx="114300" cy="103187"/>
          </a:xfrm>
          <a:prstGeom prst="rect">
            <a:avLst/>
          </a:prstGeom>
          <a:noFill/>
          <a:ln w="9525">
            <a:noFill/>
            <a:miter lim="800000"/>
            <a:headEnd/>
            <a:tailEnd/>
          </a:ln>
        </p:spPr>
        <p:txBody>
          <a:bodyPr wrap="none" lIns="0" tIns="0" rIns="0" bIns="0"/>
          <a:lstStyle/>
          <a:p>
            <a:pPr>
              <a:lnSpc>
                <a:spcPct val="70000"/>
              </a:lnSpc>
            </a:pPr>
            <a:r>
              <a:rPr lang="en-US" sz="900" b="1"/>
              <a:t>C</a:t>
            </a:r>
            <a:br>
              <a:rPr lang="en-US" sz="900" b="1"/>
            </a:br>
            <a:endParaRPr lang="en-US" sz="900" b="1"/>
          </a:p>
        </p:txBody>
      </p:sp>
      <p:sp>
        <p:nvSpPr>
          <p:cNvPr id="68757" name="Text Box 216"/>
          <p:cNvSpPr txBox="1">
            <a:spLocks noChangeArrowheads="1"/>
          </p:cNvSpPr>
          <p:nvPr/>
        </p:nvSpPr>
        <p:spPr bwMode="auto">
          <a:xfrm>
            <a:off x="6475413" y="3317875"/>
            <a:ext cx="114300" cy="103188"/>
          </a:xfrm>
          <a:prstGeom prst="rect">
            <a:avLst/>
          </a:prstGeom>
          <a:noFill/>
          <a:ln w="9525">
            <a:noFill/>
            <a:miter lim="800000"/>
            <a:headEnd/>
            <a:tailEnd/>
          </a:ln>
        </p:spPr>
        <p:txBody>
          <a:bodyPr wrap="none" lIns="0" tIns="0" rIns="0" bIns="0"/>
          <a:lstStyle/>
          <a:p>
            <a:pPr>
              <a:lnSpc>
                <a:spcPct val="70000"/>
              </a:lnSpc>
            </a:pPr>
            <a:r>
              <a:rPr lang="en-US" sz="900" b="1"/>
              <a:t>G</a:t>
            </a:r>
          </a:p>
        </p:txBody>
      </p:sp>
      <p:sp>
        <p:nvSpPr>
          <p:cNvPr id="68758" name="Text Box 217"/>
          <p:cNvSpPr txBox="1">
            <a:spLocks noChangeArrowheads="1"/>
          </p:cNvSpPr>
          <p:nvPr/>
        </p:nvSpPr>
        <p:spPr bwMode="auto">
          <a:xfrm>
            <a:off x="6496050" y="3417888"/>
            <a:ext cx="114300" cy="103187"/>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759" name="Text Box 218"/>
          <p:cNvSpPr txBox="1">
            <a:spLocks noChangeArrowheads="1"/>
          </p:cNvSpPr>
          <p:nvPr/>
        </p:nvSpPr>
        <p:spPr bwMode="auto">
          <a:xfrm>
            <a:off x="6496050" y="3519488"/>
            <a:ext cx="114300" cy="103187"/>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760" name="Text Box 219"/>
          <p:cNvSpPr txBox="1">
            <a:spLocks noChangeArrowheads="1"/>
          </p:cNvSpPr>
          <p:nvPr/>
        </p:nvSpPr>
        <p:spPr bwMode="auto">
          <a:xfrm>
            <a:off x="6496050" y="3222625"/>
            <a:ext cx="114300" cy="103188"/>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761" name="Text Box 220"/>
          <p:cNvSpPr txBox="1">
            <a:spLocks noChangeArrowheads="1"/>
          </p:cNvSpPr>
          <p:nvPr/>
        </p:nvSpPr>
        <p:spPr bwMode="auto">
          <a:xfrm>
            <a:off x="6481763" y="3116263"/>
            <a:ext cx="114300" cy="103187"/>
          </a:xfrm>
          <a:prstGeom prst="rect">
            <a:avLst/>
          </a:prstGeom>
          <a:noFill/>
          <a:ln w="9525">
            <a:noFill/>
            <a:miter lim="800000"/>
            <a:headEnd/>
            <a:tailEnd/>
          </a:ln>
        </p:spPr>
        <p:txBody>
          <a:bodyPr wrap="none" lIns="0" tIns="0" rIns="0" bIns="0"/>
          <a:lstStyle/>
          <a:p>
            <a:pPr>
              <a:lnSpc>
                <a:spcPct val="70000"/>
              </a:lnSpc>
            </a:pPr>
            <a:r>
              <a:rPr lang="en-US" sz="900" b="1"/>
              <a:t>C</a:t>
            </a:r>
            <a:br>
              <a:rPr lang="en-US" sz="900" b="1"/>
            </a:br>
            <a:endParaRPr lang="en-US" sz="900" b="1"/>
          </a:p>
        </p:txBody>
      </p:sp>
      <p:sp>
        <p:nvSpPr>
          <p:cNvPr id="68762" name="Text Box 221"/>
          <p:cNvSpPr txBox="1">
            <a:spLocks noChangeArrowheads="1"/>
          </p:cNvSpPr>
          <p:nvPr/>
        </p:nvSpPr>
        <p:spPr bwMode="auto">
          <a:xfrm>
            <a:off x="6496050" y="3211513"/>
            <a:ext cx="114300" cy="103187"/>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763" name="Text Box 222"/>
          <p:cNvSpPr txBox="1">
            <a:spLocks noChangeArrowheads="1"/>
          </p:cNvSpPr>
          <p:nvPr/>
        </p:nvSpPr>
        <p:spPr bwMode="auto">
          <a:xfrm>
            <a:off x="6473825" y="3005138"/>
            <a:ext cx="114300" cy="103187"/>
          </a:xfrm>
          <a:prstGeom prst="rect">
            <a:avLst/>
          </a:prstGeom>
          <a:noFill/>
          <a:ln w="9525">
            <a:noFill/>
            <a:miter lim="800000"/>
            <a:headEnd/>
            <a:tailEnd/>
          </a:ln>
        </p:spPr>
        <p:txBody>
          <a:bodyPr wrap="none" lIns="0" tIns="0" rIns="0" bIns="0"/>
          <a:lstStyle/>
          <a:p>
            <a:pPr>
              <a:lnSpc>
                <a:spcPct val="70000"/>
              </a:lnSpc>
            </a:pPr>
            <a:r>
              <a:rPr lang="en-US" sz="900" b="1"/>
              <a:t>G</a:t>
            </a:r>
          </a:p>
        </p:txBody>
      </p:sp>
      <p:sp>
        <p:nvSpPr>
          <p:cNvPr id="68764" name="Text Box 223"/>
          <p:cNvSpPr txBox="1">
            <a:spLocks noChangeArrowheads="1"/>
          </p:cNvSpPr>
          <p:nvPr/>
        </p:nvSpPr>
        <p:spPr bwMode="auto">
          <a:xfrm>
            <a:off x="6481763" y="2895600"/>
            <a:ext cx="114300" cy="103188"/>
          </a:xfrm>
          <a:prstGeom prst="rect">
            <a:avLst/>
          </a:prstGeom>
          <a:noFill/>
          <a:ln w="9525">
            <a:noFill/>
            <a:miter lim="800000"/>
            <a:headEnd/>
            <a:tailEnd/>
          </a:ln>
        </p:spPr>
        <p:txBody>
          <a:bodyPr wrap="none" lIns="0" tIns="0" rIns="0" bIns="0"/>
          <a:lstStyle/>
          <a:p>
            <a:pPr>
              <a:lnSpc>
                <a:spcPct val="70000"/>
              </a:lnSpc>
            </a:pPr>
            <a:r>
              <a:rPr lang="en-US" sz="900" b="1"/>
              <a:t>A</a:t>
            </a:r>
          </a:p>
        </p:txBody>
      </p:sp>
      <p:sp>
        <p:nvSpPr>
          <p:cNvPr id="68765" name="Text Box 224"/>
          <p:cNvSpPr txBox="1">
            <a:spLocks noChangeArrowheads="1"/>
          </p:cNvSpPr>
          <p:nvPr/>
        </p:nvSpPr>
        <p:spPr bwMode="auto">
          <a:xfrm>
            <a:off x="6481763" y="2794000"/>
            <a:ext cx="114300" cy="103188"/>
          </a:xfrm>
          <a:prstGeom prst="rect">
            <a:avLst/>
          </a:prstGeom>
          <a:noFill/>
          <a:ln w="9525">
            <a:noFill/>
            <a:miter lim="800000"/>
            <a:headEnd/>
            <a:tailEnd/>
          </a:ln>
        </p:spPr>
        <p:txBody>
          <a:bodyPr wrap="none" lIns="0" tIns="0" rIns="0" bIns="0"/>
          <a:lstStyle/>
          <a:p>
            <a:pPr>
              <a:lnSpc>
                <a:spcPct val="70000"/>
              </a:lnSpc>
            </a:pPr>
            <a:r>
              <a:rPr lang="en-US" sz="900" b="1"/>
              <a:t>A</a:t>
            </a:r>
          </a:p>
        </p:txBody>
      </p:sp>
      <p:sp>
        <p:nvSpPr>
          <p:cNvPr id="68766" name="Text Box 225"/>
          <p:cNvSpPr txBox="1">
            <a:spLocks noChangeArrowheads="1"/>
          </p:cNvSpPr>
          <p:nvPr/>
        </p:nvSpPr>
        <p:spPr bwMode="auto">
          <a:xfrm>
            <a:off x="6483350" y="2693988"/>
            <a:ext cx="114300" cy="103187"/>
          </a:xfrm>
          <a:prstGeom prst="rect">
            <a:avLst/>
          </a:prstGeom>
          <a:noFill/>
          <a:ln w="9525">
            <a:noFill/>
            <a:miter lim="800000"/>
            <a:headEnd/>
            <a:tailEnd/>
          </a:ln>
        </p:spPr>
        <p:txBody>
          <a:bodyPr wrap="none" lIns="0" tIns="0" rIns="0" bIns="0"/>
          <a:lstStyle/>
          <a:p>
            <a:pPr>
              <a:lnSpc>
                <a:spcPct val="70000"/>
              </a:lnSpc>
            </a:pPr>
            <a:r>
              <a:rPr lang="en-US" sz="900" b="1"/>
              <a:t>G</a:t>
            </a:r>
          </a:p>
        </p:txBody>
      </p:sp>
      <p:sp>
        <p:nvSpPr>
          <p:cNvPr id="68767" name="Text Box 226"/>
          <p:cNvSpPr txBox="1">
            <a:spLocks noChangeArrowheads="1"/>
          </p:cNvSpPr>
          <p:nvPr/>
        </p:nvSpPr>
        <p:spPr bwMode="auto">
          <a:xfrm>
            <a:off x="6502400" y="2586038"/>
            <a:ext cx="114300" cy="103187"/>
          </a:xfrm>
          <a:prstGeom prst="rect">
            <a:avLst/>
          </a:prstGeom>
          <a:noFill/>
          <a:ln w="9525">
            <a:noFill/>
            <a:miter lim="800000"/>
            <a:headEnd/>
            <a:tailEnd/>
          </a:ln>
        </p:spPr>
        <p:txBody>
          <a:bodyPr wrap="none" lIns="0" tIns="0" rIns="0" bIns="0"/>
          <a:lstStyle/>
          <a:p>
            <a:pPr>
              <a:lnSpc>
                <a:spcPct val="70000"/>
              </a:lnSpc>
            </a:pPr>
            <a:r>
              <a:rPr lang="en-US" sz="900" b="1"/>
              <a:t>T</a:t>
            </a:r>
          </a:p>
        </p:txBody>
      </p:sp>
      <p:sp>
        <p:nvSpPr>
          <p:cNvPr id="68768" name="Text Box 227"/>
          <p:cNvSpPr txBox="1">
            <a:spLocks noChangeArrowheads="1"/>
          </p:cNvSpPr>
          <p:nvPr/>
        </p:nvSpPr>
        <p:spPr bwMode="auto">
          <a:xfrm>
            <a:off x="6489700" y="2489200"/>
            <a:ext cx="114300" cy="103188"/>
          </a:xfrm>
          <a:prstGeom prst="rect">
            <a:avLst/>
          </a:prstGeom>
          <a:noFill/>
          <a:ln w="9525">
            <a:noFill/>
            <a:miter lim="800000"/>
            <a:headEnd/>
            <a:tailEnd/>
          </a:ln>
        </p:spPr>
        <p:txBody>
          <a:bodyPr wrap="none" lIns="0" tIns="0" rIns="0" bIns="0"/>
          <a:lstStyle/>
          <a:p>
            <a:pPr>
              <a:lnSpc>
                <a:spcPct val="70000"/>
              </a:lnSpc>
            </a:pPr>
            <a:r>
              <a:rPr lang="en-US" sz="900" b="1"/>
              <a:t>C</a:t>
            </a:r>
            <a:br>
              <a:rPr lang="en-US" sz="900" b="1"/>
            </a:br>
            <a:endParaRPr lang="en-US" sz="900" b="1"/>
          </a:p>
        </p:txBody>
      </p:sp>
      <p:sp>
        <p:nvSpPr>
          <p:cNvPr id="68769" name="Text Box 228"/>
          <p:cNvSpPr txBox="1">
            <a:spLocks noChangeArrowheads="1"/>
          </p:cNvSpPr>
          <p:nvPr/>
        </p:nvSpPr>
        <p:spPr bwMode="auto">
          <a:xfrm>
            <a:off x="6489700" y="2379663"/>
            <a:ext cx="114300" cy="103187"/>
          </a:xfrm>
          <a:prstGeom prst="rect">
            <a:avLst/>
          </a:prstGeom>
          <a:noFill/>
          <a:ln w="9525">
            <a:noFill/>
            <a:miter lim="800000"/>
            <a:headEnd/>
            <a:tailEnd/>
          </a:ln>
        </p:spPr>
        <p:txBody>
          <a:bodyPr wrap="none" lIns="0" tIns="0" rIns="0" bIns="0"/>
          <a:lstStyle/>
          <a:p>
            <a:pPr>
              <a:lnSpc>
                <a:spcPct val="70000"/>
              </a:lnSpc>
            </a:pPr>
            <a:r>
              <a:rPr lang="en-US" sz="900" b="1"/>
              <a:t>A</a:t>
            </a:r>
          </a:p>
        </p:txBody>
      </p:sp>
      <p:sp>
        <p:nvSpPr>
          <p:cNvPr id="68770" name="Text Box 229"/>
          <p:cNvSpPr txBox="1">
            <a:spLocks noChangeArrowheads="1"/>
          </p:cNvSpPr>
          <p:nvPr/>
        </p:nvSpPr>
        <p:spPr bwMode="auto">
          <a:xfrm>
            <a:off x="2811463" y="3827463"/>
            <a:ext cx="782637" cy="484187"/>
          </a:xfrm>
          <a:prstGeom prst="rect">
            <a:avLst/>
          </a:prstGeom>
          <a:noFill/>
          <a:ln w="9525">
            <a:noFill/>
            <a:miter lim="800000"/>
            <a:headEnd/>
            <a:tailEnd/>
          </a:ln>
        </p:spPr>
        <p:txBody>
          <a:bodyPr wrap="none" lIns="0" tIns="0" rIns="0" bIns="0"/>
          <a:lstStyle/>
          <a:p>
            <a:r>
              <a:rPr lang="en-US" sz="1000" b="1"/>
              <a:t>Direction</a:t>
            </a:r>
            <a:br>
              <a:rPr lang="en-US" sz="1000" b="1"/>
            </a:br>
            <a:r>
              <a:rPr lang="en-US" sz="1000" b="1"/>
              <a:t>of movement</a:t>
            </a:r>
            <a:br>
              <a:rPr lang="en-US" sz="1000" b="1"/>
            </a:br>
            <a:r>
              <a:rPr lang="en-US" sz="1000" b="1"/>
              <a:t>of strands</a:t>
            </a:r>
          </a:p>
        </p:txBody>
      </p:sp>
      <p:sp>
        <p:nvSpPr>
          <p:cNvPr id="68771" name="Text Box 230"/>
          <p:cNvSpPr txBox="1">
            <a:spLocks noChangeArrowheads="1"/>
          </p:cNvSpPr>
          <p:nvPr/>
        </p:nvSpPr>
        <p:spPr bwMode="auto">
          <a:xfrm>
            <a:off x="4089400" y="3979863"/>
            <a:ext cx="1444625" cy="152400"/>
          </a:xfrm>
          <a:prstGeom prst="rect">
            <a:avLst/>
          </a:prstGeom>
          <a:noFill/>
          <a:ln w="9525">
            <a:noFill/>
            <a:miter lim="800000"/>
            <a:headEnd/>
            <a:tailEnd/>
          </a:ln>
        </p:spPr>
        <p:txBody>
          <a:bodyPr wrap="none" lIns="0" tIns="0" rIns="0" bIns="0"/>
          <a:lstStyle/>
          <a:p>
            <a:r>
              <a:rPr lang="en-US" sz="1000" b="1"/>
              <a:t>Longest labeled strand</a:t>
            </a:r>
          </a:p>
        </p:txBody>
      </p:sp>
      <p:sp>
        <p:nvSpPr>
          <p:cNvPr id="68772" name="Text Box 231"/>
          <p:cNvSpPr txBox="1">
            <a:spLocks noChangeArrowheads="1"/>
          </p:cNvSpPr>
          <p:nvPr/>
        </p:nvSpPr>
        <p:spPr bwMode="auto">
          <a:xfrm>
            <a:off x="4767263" y="4421188"/>
            <a:ext cx="538162" cy="144462"/>
          </a:xfrm>
          <a:prstGeom prst="rect">
            <a:avLst/>
          </a:prstGeom>
          <a:noFill/>
          <a:ln w="9525">
            <a:noFill/>
            <a:miter lim="800000"/>
            <a:headEnd/>
            <a:tailEnd/>
          </a:ln>
        </p:spPr>
        <p:txBody>
          <a:bodyPr wrap="none" lIns="0" tIns="0" rIns="0" bIns="0"/>
          <a:lstStyle/>
          <a:p>
            <a:r>
              <a:rPr lang="en-US" sz="1000" b="1"/>
              <a:t>Detector</a:t>
            </a:r>
          </a:p>
        </p:txBody>
      </p:sp>
      <p:sp>
        <p:nvSpPr>
          <p:cNvPr id="68773" name="Text Box 232"/>
          <p:cNvSpPr txBox="1">
            <a:spLocks noChangeArrowheads="1"/>
          </p:cNvSpPr>
          <p:nvPr/>
        </p:nvSpPr>
        <p:spPr bwMode="auto">
          <a:xfrm>
            <a:off x="2828925" y="4895850"/>
            <a:ext cx="360363" cy="152400"/>
          </a:xfrm>
          <a:prstGeom prst="rect">
            <a:avLst/>
          </a:prstGeom>
          <a:noFill/>
          <a:ln w="9525">
            <a:noFill/>
            <a:miter lim="800000"/>
            <a:headEnd/>
            <a:tailEnd/>
          </a:ln>
        </p:spPr>
        <p:txBody>
          <a:bodyPr wrap="none" lIns="0" tIns="0" rIns="0" bIns="0"/>
          <a:lstStyle/>
          <a:p>
            <a:r>
              <a:rPr lang="en-US" sz="1000" b="1"/>
              <a:t>Laser</a:t>
            </a:r>
          </a:p>
        </p:txBody>
      </p:sp>
      <p:sp>
        <p:nvSpPr>
          <p:cNvPr id="68774" name="Text Box 233"/>
          <p:cNvSpPr txBox="1">
            <a:spLocks noChangeArrowheads="1"/>
          </p:cNvSpPr>
          <p:nvPr/>
        </p:nvSpPr>
        <p:spPr bwMode="auto">
          <a:xfrm>
            <a:off x="4089400" y="4997450"/>
            <a:ext cx="1444625" cy="152400"/>
          </a:xfrm>
          <a:prstGeom prst="rect">
            <a:avLst/>
          </a:prstGeom>
          <a:noFill/>
          <a:ln w="9525">
            <a:noFill/>
            <a:miter lim="800000"/>
            <a:headEnd/>
            <a:tailEnd/>
          </a:ln>
        </p:spPr>
        <p:txBody>
          <a:bodyPr wrap="none" lIns="0" tIns="0" rIns="0" bIns="0"/>
          <a:lstStyle/>
          <a:p>
            <a:r>
              <a:rPr lang="en-US" sz="1000" b="1"/>
              <a:t>Shortest labeled strand</a:t>
            </a:r>
          </a:p>
        </p:txBody>
      </p:sp>
      <p:sp>
        <p:nvSpPr>
          <p:cNvPr id="68775" name="Text Box 234"/>
          <p:cNvSpPr txBox="1">
            <a:spLocks noChangeArrowheads="1"/>
          </p:cNvSpPr>
          <p:nvPr/>
        </p:nvSpPr>
        <p:spPr bwMode="auto">
          <a:xfrm>
            <a:off x="2111375" y="5216525"/>
            <a:ext cx="604838" cy="146050"/>
          </a:xfrm>
          <a:prstGeom prst="rect">
            <a:avLst/>
          </a:prstGeom>
          <a:noFill/>
          <a:ln w="9525">
            <a:noFill/>
            <a:miter lim="800000"/>
            <a:headEnd/>
            <a:tailEnd/>
          </a:ln>
        </p:spPr>
        <p:txBody>
          <a:bodyPr wrap="none" lIns="0" tIns="0" rIns="0" bIns="0"/>
          <a:lstStyle/>
          <a:p>
            <a:r>
              <a:rPr lang="en-US" sz="1000" b="1">
                <a:solidFill>
                  <a:srgbClr val="B52D33"/>
                </a:solidFill>
              </a:rPr>
              <a:t>RESULTS</a:t>
            </a:r>
          </a:p>
        </p:txBody>
      </p:sp>
      <p:sp>
        <p:nvSpPr>
          <p:cNvPr id="68776" name="Text Box 235"/>
          <p:cNvSpPr txBox="1">
            <a:spLocks noChangeArrowheads="1"/>
          </p:cNvSpPr>
          <p:nvPr/>
        </p:nvSpPr>
        <p:spPr bwMode="auto">
          <a:xfrm>
            <a:off x="2811463" y="5394325"/>
            <a:ext cx="960437" cy="493713"/>
          </a:xfrm>
          <a:prstGeom prst="rect">
            <a:avLst/>
          </a:prstGeom>
          <a:noFill/>
          <a:ln w="9525">
            <a:noFill/>
            <a:miter lim="800000"/>
            <a:headEnd/>
            <a:tailEnd/>
          </a:ln>
        </p:spPr>
        <p:txBody>
          <a:bodyPr wrap="none" lIns="0" tIns="0" rIns="0" bIns="0"/>
          <a:lstStyle/>
          <a:p>
            <a:r>
              <a:rPr lang="en-US" sz="1000" b="1"/>
              <a:t>Last nucleotide</a:t>
            </a:r>
            <a:br>
              <a:rPr lang="en-US" sz="1000" b="1"/>
            </a:br>
            <a:r>
              <a:rPr lang="en-US" sz="1000" b="1"/>
              <a:t>of longest</a:t>
            </a:r>
            <a:br>
              <a:rPr lang="en-US" sz="1000" b="1"/>
            </a:br>
            <a:r>
              <a:rPr lang="en-US" sz="1000" b="1"/>
              <a:t>labeled strand</a:t>
            </a:r>
          </a:p>
        </p:txBody>
      </p:sp>
      <p:sp>
        <p:nvSpPr>
          <p:cNvPr id="68777" name="Text Box 236"/>
          <p:cNvSpPr txBox="1">
            <a:spLocks noChangeArrowheads="1"/>
          </p:cNvSpPr>
          <p:nvPr/>
        </p:nvSpPr>
        <p:spPr bwMode="auto">
          <a:xfrm>
            <a:off x="2803525" y="6046788"/>
            <a:ext cx="960438" cy="493712"/>
          </a:xfrm>
          <a:prstGeom prst="rect">
            <a:avLst/>
          </a:prstGeom>
          <a:noFill/>
          <a:ln w="9525">
            <a:noFill/>
            <a:miter lim="800000"/>
            <a:headEnd/>
            <a:tailEnd/>
          </a:ln>
        </p:spPr>
        <p:txBody>
          <a:bodyPr wrap="none" lIns="0" tIns="0" rIns="0" bIns="0"/>
          <a:lstStyle/>
          <a:p>
            <a:r>
              <a:rPr lang="en-US" sz="1000" b="1"/>
              <a:t>Last nucleotide</a:t>
            </a:r>
            <a:br>
              <a:rPr lang="en-US" sz="1000" b="1"/>
            </a:br>
            <a:r>
              <a:rPr lang="en-US" sz="1000" b="1"/>
              <a:t>of shortest</a:t>
            </a:r>
            <a:br>
              <a:rPr lang="en-US" sz="1000" b="1"/>
            </a:br>
            <a:r>
              <a:rPr lang="en-US" sz="1000" b="1"/>
              <a:t>labeled strand</a:t>
            </a:r>
          </a:p>
        </p:txBody>
      </p:sp>
      <p:sp>
        <p:nvSpPr>
          <p:cNvPr id="68778" name="Line 237"/>
          <p:cNvSpPr>
            <a:spLocks noChangeShapeType="1"/>
          </p:cNvSpPr>
          <p:nvPr/>
        </p:nvSpPr>
        <p:spPr bwMode="auto">
          <a:xfrm>
            <a:off x="3767138" y="5461000"/>
            <a:ext cx="220662" cy="0"/>
          </a:xfrm>
          <a:prstGeom prst="line">
            <a:avLst/>
          </a:prstGeom>
          <a:noFill/>
          <a:ln w="12700">
            <a:solidFill>
              <a:schemeClr val="tx1"/>
            </a:solidFill>
            <a:round/>
            <a:headEnd/>
            <a:tailEnd/>
          </a:ln>
        </p:spPr>
        <p:txBody>
          <a:bodyPr wrap="none" anchor="ctr"/>
          <a:lstStyle/>
          <a:p>
            <a:endParaRPr lang="en-US"/>
          </a:p>
        </p:txBody>
      </p:sp>
      <p:sp>
        <p:nvSpPr>
          <p:cNvPr id="68779" name="Line 238"/>
          <p:cNvSpPr>
            <a:spLocks noChangeShapeType="1"/>
          </p:cNvSpPr>
          <p:nvPr/>
        </p:nvSpPr>
        <p:spPr bwMode="auto">
          <a:xfrm>
            <a:off x="3700463" y="6408738"/>
            <a:ext cx="279400" cy="0"/>
          </a:xfrm>
          <a:prstGeom prst="line">
            <a:avLst/>
          </a:prstGeom>
          <a:noFill/>
          <a:ln w="12700">
            <a:solidFill>
              <a:schemeClr val="tx1"/>
            </a:solidFill>
            <a:round/>
            <a:headEnd/>
            <a:tailEnd/>
          </a:ln>
        </p:spPr>
        <p:txBody>
          <a:bodyPr wrap="none" anchor="ctr"/>
          <a:lstStyle/>
          <a:p>
            <a:endParaRPr lang="en-US"/>
          </a:p>
        </p:txBody>
      </p:sp>
      <p:sp>
        <p:nvSpPr>
          <p:cNvPr id="68780" name="Text Box 239"/>
          <p:cNvSpPr txBox="1">
            <a:spLocks noChangeArrowheads="1"/>
          </p:cNvSpPr>
          <p:nvPr/>
        </p:nvSpPr>
        <p:spPr bwMode="auto">
          <a:xfrm>
            <a:off x="4003675" y="5438775"/>
            <a:ext cx="114300" cy="103188"/>
          </a:xfrm>
          <a:prstGeom prst="rect">
            <a:avLst/>
          </a:prstGeom>
          <a:noFill/>
          <a:ln w="9525">
            <a:noFill/>
            <a:miter lim="800000"/>
            <a:headEnd/>
            <a:tailEnd/>
          </a:ln>
        </p:spPr>
        <p:txBody>
          <a:bodyPr wrap="none" lIns="0" tIns="0" rIns="0" bIns="0"/>
          <a:lstStyle/>
          <a:p>
            <a:pPr>
              <a:lnSpc>
                <a:spcPct val="70000"/>
              </a:lnSpc>
            </a:pPr>
            <a:r>
              <a:rPr lang="en-US" sz="900" b="1"/>
              <a:t>G</a:t>
            </a:r>
          </a:p>
        </p:txBody>
      </p:sp>
      <p:sp>
        <p:nvSpPr>
          <p:cNvPr id="68781" name="Text Box 240"/>
          <p:cNvSpPr txBox="1">
            <a:spLocks noChangeArrowheads="1"/>
          </p:cNvSpPr>
          <p:nvPr/>
        </p:nvSpPr>
        <p:spPr bwMode="auto">
          <a:xfrm>
            <a:off x="4003675" y="5903913"/>
            <a:ext cx="114300" cy="103187"/>
          </a:xfrm>
          <a:prstGeom prst="rect">
            <a:avLst/>
          </a:prstGeom>
          <a:noFill/>
          <a:ln w="9525">
            <a:noFill/>
            <a:miter lim="800000"/>
            <a:headEnd/>
            <a:tailEnd/>
          </a:ln>
        </p:spPr>
        <p:txBody>
          <a:bodyPr wrap="none" lIns="0" tIns="0" rIns="0" bIns="0"/>
          <a:lstStyle/>
          <a:p>
            <a:pPr>
              <a:lnSpc>
                <a:spcPct val="70000"/>
              </a:lnSpc>
            </a:pPr>
            <a:r>
              <a:rPr lang="en-US" sz="900" b="1"/>
              <a:t>G</a:t>
            </a:r>
          </a:p>
        </p:txBody>
      </p:sp>
      <p:sp>
        <p:nvSpPr>
          <p:cNvPr id="68782" name="Text Box 241"/>
          <p:cNvSpPr txBox="1">
            <a:spLocks noChangeArrowheads="1"/>
          </p:cNvSpPr>
          <p:nvPr/>
        </p:nvSpPr>
        <p:spPr bwMode="auto">
          <a:xfrm>
            <a:off x="4003675" y="6251575"/>
            <a:ext cx="114300" cy="103188"/>
          </a:xfrm>
          <a:prstGeom prst="rect">
            <a:avLst/>
          </a:prstGeom>
          <a:noFill/>
          <a:ln w="9525">
            <a:noFill/>
            <a:miter lim="800000"/>
            <a:headEnd/>
            <a:tailEnd/>
          </a:ln>
        </p:spPr>
        <p:txBody>
          <a:bodyPr wrap="none" lIns="0" tIns="0" rIns="0" bIns="0"/>
          <a:lstStyle/>
          <a:p>
            <a:pPr>
              <a:lnSpc>
                <a:spcPct val="70000"/>
              </a:lnSpc>
            </a:pPr>
            <a:r>
              <a:rPr lang="en-US" sz="900" b="1"/>
              <a:t>G</a:t>
            </a:r>
          </a:p>
        </p:txBody>
      </p:sp>
      <p:sp>
        <p:nvSpPr>
          <p:cNvPr id="68783" name="Text Box 242"/>
          <p:cNvSpPr txBox="1">
            <a:spLocks noChangeArrowheads="1"/>
          </p:cNvSpPr>
          <p:nvPr/>
        </p:nvSpPr>
        <p:spPr bwMode="auto">
          <a:xfrm>
            <a:off x="4003675" y="5554663"/>
            <a:ext cx="114300" cy="103187"/>
          </a:xfrm>
          <a:prstGeom prst="rect">
            <a:avLst/>
          </a:prstGeom>
          <a:noFill/>
          <a:ln w="9525">
            <a:noFill/>
            <a:miter lim="800000"/>
            <a:headEnd/>
            <a:tailEnd/>
          </a:ln>
        </p:spPr>
        <p:txBody>
          <a:bodyPr wrap="none" lIns="0" tIns="0" rIns="0" bIns="0"/>
          <a:lstStyle/>
          <a:p>
            <a:pPr>
              <a:lnSpc>
                <a:spcPct val="70000"/>
              </a:lnSpc>
            </a:pPr>
            <a:r>
              <a:rPr lang="en-US" sz="900" b="1"/>
              <a:t>A</a:t>
            </a:r>
          </a:p>
        </p:txBody>
      </p:sp>
      <p:sp>
        <p:nvSpPr>
          <p:cNvPr id="68784" name="Text Box 243"/>
          <p:cNvSpPr txBox="1">
            <a:spLocks noChangeArrowheads="1"/>
          </p:cNvSpPr>
          <p:nvPr/>
        </p:nvSpPr>
        <p:spPr bwMode="auto">
          <a:xfrm>
            <a:off x="4003675" y="6019800"/>
            <a:ext cx="114300" cy="103188"/>
          </a:xfrm>
          <a:prstGeom prst="rect">
            <a:avLst/>
          </a:prstGeom>
          <a:noFill/>
          <a:ln w="9525">
            <a:noFill/>
            <a:miter lim="800000"/>
            <a:headEnd/>
            <a:tailEnd/>
          </a:ln>
        </p:spPr>
        <p:txBody>
          <a:bodyPr wrap="none" lIns="0" tIns="0" rIns="0" bIns="0"/>
          <a:lstStyle/>
          <a:p>
            <a:pPr>
              <a:lnSpc>
                <a:spcPct val="70000"/>
              </a:lnSpc>
            </a:pPr>
            <a:r>
              <a:rPr lang="en-US" sz="900" b="1"/>
              <a:t>A</a:t>
            </a:r>
          </a:p>
        </p:txBody>
      </p:sp>
      <p:sp>
        <p:nvSpPr>
          <p:cNvPr id="68785" name="Text Box 244"/>
          <p:cNvSpPr txBox="1">
            <a:spLocks noChangeArrowheads="1"/>
          </p:cNvSpPr>
          <p:nvPr/>
        </p:nvSpPr>
        <p:spPr bwMode="auto">
          <a:xfrm>
            <a:off x="4002088" y="6138863"/>
            <a:ext cx="114300" cy="103187"/>
          </a:xfrm>
          <a:prstGeom prst="rect">
            <a:avLst/>
          </a:prstGeom>
          <a:noFill/>
          <a:ln w="9525">
            <a:noFill/>
            <a:miter lim="800000"/>
            <a:headEnd/>
            <a:tailEnd/>
          </a:ln>
        </p:spPr>
        <p:txBody>
          <a:bodyPr wrap="none" lIns="0" tIns="0" rIns="0" bIns="0"/>
          <a:lstStyle/>
          <a:p>
            <a:pPr>
              <a:lnSpc>
                <a:spcPct val="70000"/>
              </a:lnSpc>
            </a:pPr>
            <a:r>
              <a:rPr lang="en-US" sz="900" b="1"/>
              <a:t>A</a:t>
            </a:r>
          </a:p>
        </p:txBody>
      </p:sp>
      <p:sp>
        <p:nvSpPr>
          <p:cNvPr id="68786" name="Text Box 245"/>
          <p:cNvSpPr txBox="1">
            <a:spLocks noChangeArrowheads="1"/>
          </p:cNvSpPr>
          <p:nvPr/>
        </p:nvSpPr>
        <p:spPr bwMode="auto">
          <a:xfrm>
            <a:off x="4011613" y="5673725"/>
            <a:ext cx="114300" cy="103188"/>
          </a:xfrm>
          <a:prstGeom prst="rect">
            <a:avLst/>
          </a:prstGeom>
          <a:noFill/>
          <a:ln w="9525">
            <a:noFill/>
            <a:miter lim="800000"/>
            <a:headEnd/>
            <a:tailEnd/>
          </a:ln>
        </p:spPr>
        <p:txBody>
          <a:bodyPr wrap="none" lIns="0" tIns="0" rIns="0" bIns="0"/>
          <a:lstStyle/>
          <a:p>
            <a:pPr>
              <a:lnSpc>
                <a:spcPct val="70000"/>
              </a:lnSpc>
            </a:pPr>
            <a:r>
              <a:rPr lang="en-US" sz="900" b="1"/>
              <a:t>C</a:t>
            </a:r>
          </a:p>
        </p:txBody>
      </p:sp>
      <p:sp>
        <p:nvSpPr>
          <p:cNvPr id="68787" name="Text Box 246"/>
          <p:cNvSpPr txBox="1">
            <a:spLocks noChangeArrowheads="1"/>
          </p:cNvSpPr>
          <p:nvPr/>
        </p:nvSpPr>
        <p:spPr bwMode="auto">
          <a:xfrm>
            <a:off x="4003675" y="6367463"/>
            <a:ext cx="114300" cy="103187"/>
          </a:xfrm>
          <a:prstGeom prst="rect">
            <a:avLst/>
          </a:prstGeom>
          <a:noFill/>
          <a:ln w="9525">
            <a:noFill/>
            <a:miter lim="800000"/>
            <a:headEnd/>
            <a:tailEnd/>
          </a:ln>
        </p:spPr>
        <p:txBody>
          <a:bodyPr wrap="none" lIns="0" tIns="0" rIns="0" bIns="0"/>
          <a:lstStyle/>
          <a:p>
            <a:pPr>
              <a:lnSpc>
                <a:spcPct val="70000"/>
              </a:lnSpc>
            </a:pPr>
            <a:r>
              <a:rPr lang="en-US" sz="900" b="1"/>
              <a:t>C</a:t>
            </a:r>
          </a:p>
        </p:txBody>
      </p:sp>
      <p:sp>
        <p:nvSpPr>
          <p:cNvPr id="68788" name="Text Box 247"/>
          <p:cNvSpPr txBox="1">
            <a:spLocks noChangeArrowheads="1"/>
          </p:cNvSpPr>
          <p:nvPr/>
        </p:nvSpPr>
        <p:spPr bwMode="auto">
          <a:xfrm>
            <a:off x="4019550" y="5784850"/>
            <a:ext cx="114300" cy="103188"/>
          </a:xfrm>
          <a:prstGeom prst="rect">
            <a:avLst/>
          </a:prstGeom>
          <a:noFill/>
          <a:ln w="9525">
            <a:noFill/>
            <a:miter lim="800000"/>
            <a:headEnd/>
            <a:tailEnd/>
          </a:ln>
        </p:spPr>
        <p:txBody>
          <a:bodyPr wrap="none" lIns="0" tIns="0" rIns="0" bIns="0"/>
          <a:lstStyle/>
          <a:p>
            <a:pPr>
              <a:lnSpc>
                <a:spcPct val="70000"/>
              </a:lnSpc>
            </a:pPr>
            <a:r>
              <a:rPr lang="en-US" sz="900" b="1"/>
              <a:t>T</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20.12a</a:t>
            </a:r>
          </a:p>
        </p:txBody>
      </p:sp>
      <p:pic>
        <p:nvPicPr>
          <p:cNvPr id="69635" name="Picture 223" descr="20_12aDideoxyChainTerm-U"/>
          <p:cNvPicPr>
            <a:picLocks noChangeAspect="1" noChangeArrowheads="1"/>
          </p:cNvPicPr>
          <p:nvPr/>
        </p:nvPicPr>
        <p:blipFill>
          <a:blip r:embed="rId3"/>
          <a:srcRect/>
          <a:stretch>
            <a:fillRect/>
          </a:stretch>
        </p:blipFill>
        <p:spPr bwMode="auto">
          <a:xfrm>
            <a:off x="296863" y="1535113"/>
            <a:ext cx="8548687" cy="3786187"/>
          </a:xfrm>
          <a:prstGeom prst="rect">
            <a:avLst/>
          </a:prstGeom>
          <a:noFill/>
          <a:ln w="9525">
            <a:noFill/>
            <a:miter lim="800000"/>
            <a:headEnd/>
            <a:tailEnd/>
          </a:ln>
        </p:spPr>
      </p:pic>
      <p:sp>
        <p:nvSpPr>
          <p:cNvPr id="69636" name="Text Box 4"/>
          <p:cNvSpPr txBox="1">
            <a:spLocks noChangeArrowheads="1"/>
          </p:cNvSpPr>
          <p:nvPr/>
        </p:nvSpPr>
        <p:spPr bwMode="auto">
          <a:xfrm>
            <a:off x="950913" y="1825625"/>
            <a:ext cx="1816100" cy="538163"/>
          </a:xfrm>
          <a:prstGeom prst="rect">
            <a:avLst/>
          </a:prstGeom>
          <a:noFill/>
          <a:ln w="9525">
            <a:noFill/>
            <a:miter lim="800000"/>
            <a:headEnd/>
            <a:tailEnd/>
          </a:ln>
        </p:spPr>
        <p:txBody>
          <a:bodyPr wrap="none" lIns="0" tIns="0" rIns="0" bIns="0"/>
          <a:lstStyle/>
          <a:p>
            <a:r>
              <a:rPr lang="en-US" sz="1700" b="1"/>
              <a:t>DNA</a:t>
            </a:r>
            <a:br>
              <a:rPr lang="en-US" sz="1700" b="1"/>
            </a:br>
            <a:r>
              <a:rPr lang="en-US" sz="1700" b="1"/>
              <a:t>(template strand)</a:t>
            </a:r>
          </a:p>
        </p:txBody>
      </p:sp>
      <p:sp>
        <p:nvSpPr>
          <p:cNvPr id="69637" name="Text Box 5"/>
          <p:cNvSpPr txBox="1">
            <a:spLocks noChangeArrowheads="1"/>
          </p:cNvSpPr>
          <p:nvPr/>
        </p:nvSpPr>
        <p:spPr bwMode="auto">
          <a:xfrm>
            <a:off x="336550" y="1541463"/>
            <a:ext cx="1516063" cy="292100"/>
          </a:xfrm>
          <a:prstGeom prst="rect">
            <a:avLst/>
          </a:prstGeom>
          <a:noFill/>
          <a:ln w="9525">
            <a:noFill/>
            <a:miter lim="800000"/>
            <a:headEnd/>
            <a:tailEnd/>
          </a:ln>
        </p:spPr>
        <p:txBody>
          <a:bodyPr wrap="none" lIns="0" tIns="0" rIns="0" bIns="0"/>
          <a:lstStyle/>
          <a:p>
            <a:r>
              <a:rPr lang="en-US" sz="1700" b="1">
                <a:solidFill>
                  <a:srgbClr val="B52D33"/>
                </a:solidFill>
              </a:rPr>
              <a:t>TECHNIQUE</a:t>
            </a:r>
          </a:p>
        </p:txBody>
      </p:sp>
      <p:sp>
        <p:nvSpPr>
          <p:cNvPr id="69638" name="Text Box 26"/>
          <p:cNvSpPr txBox="1">
            <a:spLocks noChangeArrowheads="1"/>
          </p:cNvSpPr>
          <p:nvPr/>
        </p:nvSpPr>
        <p:spPr bwMode="auto">
          <a:xfrm>
            <a:off x="2987675" y="1809750"/>
            <a:ext cx="723900" cy="239713"/>
          </a:xfrm>
          <a:prstGeom prst="rect">
            <a:avLst/>
          </a:prstGeom>
          <a:noFill/>
          <a:ln w="9525">
            <a:noFill/>
            <a:miter lim="800000"/>
            <a:headEnd/>
            <a:tailEnd/>
          </a:ln>
        </p:spPr>
        <p:txBody>
          <a:bodyPr wrap="none" lIns="0" tIns="0" rIns="0" bIns="0"/>
          <a:lstStyle/>
          <a:p>
            <a:r>
              <a:rPr lang="en-US" sz="1700" b="1"/>
              <a:t>Primer</a:t>
            </a:r>
          </a:p>
        </p:txBody>
      </p:sp>
      <p:sp>
        <p:nvSpPr>
          <p:cNvPr id="69639" name="Text Box 38"/>
          <p:cNvSpPr txBox="1">
            <a:spLocks noChangeArrowheads="1"/>
          </p:cNvSpPr>
          <p:nvPr/>
        </p:nvSpPr>
        <p:spPr bwMode="auto">
          <a:xfrm>
            <a:off x="3871913" y="1808163"/>
            <a:ext cx="2390775" cy="268287"/>
          </a:xfrm>
          <a:prstGeom prst="rect">
            <a:avLst/>
          </a:prstGeom>
          <a:noFill/>
          <a:ln w="9525">
            <a:noFill/>
            <a:miter lim="800000"/>
            <a:headEnd/>
            <a:tailEnd/>
          </a:ln>
        </p:spPr>
        <p:txBody>
          <a:bodyPr wrap="none" lIns="0" tIns="0" rIns="0" bIns="0"/>
          <a:lstStyle/>
          <a:p>
            <a:r>
              <a:rPr lang="en-US" sz="1700" b="1"/>
              <a:t>Deoxyribonucleotides</a:t>
            </a:r>
          </a:p>
        </p:txBody>
      </p:sp>
      <p:sp>
        <p:nvSpPr>
          <p:cNvPr id="69640" name="Text Box 39"/>
          <p:cNvSpPr txBox="1">
            <a:spLocks noChangeArrowheads="1"/>
          </p:cNvSpPr>
          <p:nvPr/>
        </p:nvSpPr>
        <p:spPr bwMode="auto">
          <a:xfrm>
            <a:off x="6342063" y="1811338"/>
            <a:ext cx="2557462" cy="530225"/>
          </a:xfrm>
          <a:prstGeom prst="rect">
            <a:avLst/>
          </a:prstGeom>
          <a:noFill/>
          <a:ln w="9525">
            <a:noFill/>
            <a:miter lim="800000"/>
            <a:headEnd/>
            <a:tailEnd/>
          </a:ln>
        </p:spPr>
        <p:txBody>
          <a:bodyPr wrap="none" lIns="0" tIns="0" rIns="0" bIns="0"/>
          <a:lstStyle/>
          <a:p>
            <a:r>
              <a:rPr lang="en-US" sz="1700" b="1"/>
              <a:t>Dideoxyribonucleotides</a:t>
            </a:r>
            <a:br>
              <a:rPr lang="en-US" sz="1700" b="1"/>
            </a:br>
            <a:r>
              <a:rPr lang="en-US" sz="1700" b="1"/>
              <a:t>(fluorescently tagged)</a:t>
            </a:r>
          </a:p>
        </p:txBody>
      </p:sp>
      <p:sp>
        <p:nvSpPr>
          <p:cNvPr id="69641" name="Text Box 182"/>
          <p:cNvSpPr txBox="1">
            <a:spLocks noChangeArrowheads="1"/>
          </p:cNvSpPr>
          <p:nvPr/>
        </p:nvSpPr>
        <p:spPr bwMode="auto">
          <a:xfrm>
            <a:off x="2901950" y="3062288"/>
            <a:ext cx="1220788" cy="552450"/>
          </a:xfrm>
          <a:prstGeom prst="rect">
            <a:avLst/>
          </a:prstGeom>
          <a:noFill/>
          <a:ln w="9525">
            <a:noFill/>
            <a:miter lim="800000"/>
            <a:headEnd/>
            <a:tailEnd/>
          </a:ln>
        </p:spPr>
        <p:txBody>
          <a:bodyPr wrap="none" lIns="0" tIns="0" rIns="0" bIns="0"/>
          <a:lstStyle/>
          <a:p>
            <a:r>
              <a:rPr lang="en-US" sz="1700" b="1"/>
              <a:t>DNA</a:t>
            </a:r>
            <a:br>
              <a:rPr lang="en-US" sz="1700" b="1"/>
            </a:br>
            <a:r>
              <a:rPr lang="en-US" sz="1700" b="1"/>
              <a:t>polymerase</a:t>
            </a:r>
          </a:p>
        </p:txBody>
      </p:sp>
      <p:sp>
        <p:nvSpPr>
          <p:cNvPr id="69642" name="Text Box 183"/>
          <p:cNvSpPr txBox="1">
            <a:spLocks noChangeArrowheads="1"/>
          </p:cNvSpPr>
          <p:nvPr/>
        </p:nvSpPr>
        <p:spPr bwMode="auto">
          <a:xfrm>
            <a:off x="1381125" y="2347913"/>
            <a:ext cx="188913" cy="260350"/>
          </a:xfrm>
          <a:prstGeom prst="rect">
            <a:avLst/>
          </a:prstGeom>
          <a:noFill/>
          <a:ln w="9525">
            <a:noFill/>
            <a:miter lim="800000"/>
            <a:headEnd/>
            <a:tailEnd/>
          </a:ln>
        </p:spPr>
        <p:txBody>
          <a:bodyPr wrap="none" lIns="0" tIns="0" rIns="0" bIns="0"/>
          <a:lstStyle/>
          <a:p>
            <a:r>
              <a:rPr lang="en-US" sz="1500" b="1"/>
              <a:t>5</a:t>
            </a:r>
            <a:r>
              <a:rPr lang="en-US" sz="1500" b="1">
                <a:sym typeface="Symbol" pitchFamily="84" charset="2"/>
              </a:rPr>
              <a:t></a:t>
            </a:r>
            <a:endParaRPr lang="en-US" sz="1500" b="1"/>
          </a:p>
        </p:txBody>
      </p:sp>
      <p:sp>
        <p:nvSpPr>
          <p:cNvPr id="69643" name="Text Box 184"/>
          <p:cNvSpPr txBox="1">
            <a:spLocks noChangeArrowheads="1"/>
          </p:cNvSpPr>
          <p:nvPr/>
        </p:nvSpPr>
        <p:spPr bwMode="auto">
          <a:xfrm>
            <a:off x="3492500" y="2671763"/>
            <a:ext cx="188913" cy="260350"/>
          </a:xfrm>
          <a:prstGeom prst="rect">
            <a:avLst/>
          </a:prstGeom>
          <a:noFill/>
          <a:ln w="9525">
            <a:noFill/>
            <a:miter lim="800000"/>
            <a:headEnd/>
            <a:tailEnd/>
          </a:ln>
        </p:spPr>
        <p:txBody>
          <a:bodyPr wrap="none" lIns="0" tIns="0" rIns="0" bIns="0"/>
          <a:lstStyle/>
          <a:p>
            <a:r>
              <a:rPr lang="en-US" sz="1500" b="1"/>
              <a:t>5</a:t>
            </a:r>
            <a:r>
              <a:rPr lang="en-US" sz="1500" b="1">
                <a:sym typeface="Symbol" pitchFamily="84" charset="2"/>
              </a:rPr>
              <a:t></a:t>
            </a:r>
            <a:endParaRPr lang="en-US" sz="1500" b="1"/>
          </a:p>
        </p:txBody>
      </p:sp>
      <p:sp>
        <p:nvSpPr>
          <p:cNvPr id="69644" name="Text Box 185"/>
          <p:cNvSpPr txBox="1">
            <a:spLocks noChangeArrowheads="1"/>
          </p:cNvSpPr>
          <p:nvPr/>
        </p:nvSpPr>
        <p:spPr bwMode="auto">
          <a:xfrm>
            <a:off x="1374775" y="4564063"/>
            <a:ext cx="188913" cy="260350"/>
          </a:xfrm>
          <a:prstGeom prst="rect">
            <a:avLst/>
          </a:prstGeom>
          <a:noFill/>
          <a:ln w="9525">
            <a:noFill/>
            <a:miter lim="800000"/>
            <a:headEnd/>
            <a:tailEnd/>
          </a:ln>
        </p:spPr>
        <p:txBody>
          <a:bodyPr wrap="none" lIns="0" tIns="0" rIns="0" bIns="0"/>
          <a:lstStyle/>
          <a:p>
            <a:r>
              <a:rPr lang="en-US" sz="1500" b="1"/>
              <a:t>3</a:t>
            </a:r>
            <a:r>
              <a:rPr lang="en-US" sz="1500" b="1">
                <a:sym typeface="Symbol" pitchFamily="84" charset="2"/>
              </a:rPr>
              <a:t></a:t>
            </a:r>
            <a:endParaRPr lang="en-US" sz="1500" b="1"/>
          </a:p>
        </p:txBody>
      </p:sp>
      <p:sp>
        <p:nvSpPr>
          <p:cNvPr id="69645" name="Text Box 186"/>
          <p:cNvSpPr txBox="1">
            <a:spLocks noChangeArrowheads="1"/>
          </p:cNvSpPr>
          <p:nvPr/>
        </p:nvSpPr>
        <p:spPr bwMode="auto">
          <a:xfrm>
            <a:off x="3498850" y="2030413"/>
            <a:ext cx="188913" cy="260350"/>
          </a:xfrm>
          <a:prstGeom prst="rect">
            <a:avLst/>
          </a:prstGeom>
          <a:noFill/>
          <a:ln w="9525">
            <a:noFill/>
            <a:miter lim="800000"/>
            <a:headEnd/>
            <a:tailEnd/>
          </a:ln>
        </p:spPr>
        <p:txBody>
          <a:bodyPr wrap="none" lIns="0" tIns="0" rIns="0" bIns="0"/>
          <a:lstStyle/>
          <a:p>
            <a:r>
              <a:rPr lang="en-US" sz="1500" b="1"/>
              <a:t>3</a:t>
            </a:r>
            <a:r>
              <a:rPr lang="en-US" sz="1500" b="1">
                <a:sym typeface="Symbol" pitchFamily="84" charset="2"/>
              </a:rPr>
              <a:t></a:t>
            </a:r>
            <a:endParaRPr lang="en-US" sz="1500" b="1"/>
          </a:p>
        </p:txBody>
      </p:sp>
      <p:sp>
        <p:nvSpPr>
          <p:cNvPr id="69646" name="Text Box 187"/>
          <p:cNvSpPr txBox="1">
            <a:spLocks noChangeArrowheads="1"/>
          </p:cNvSpPr>
          <p:nvPr/>
        </p:nvSpPr>
        <p:spPr bwMode="auto">
          <a:xfrm>
            <a:off x="5310188" y="4465638"/>
            <a:ext cx="333375" cy="207962"/>
          </a:xfrm>
          <a:prstGeom prst="rect">
            <a:avLst/>
          </a:prstGeom>
          <a:noFill/>
          <a:ln w="9525">
            <a:noFill/>
            <a:miter lim="800000"/>
            <a:headEnd/>
            <a:tailEnd/>
          </a:ln>
        </p:spPr>
        <p:txBody>
          <a:bodyPr wrap="none" lIns="0" tIns="0" rIns="0" bIns="0"/>
          <a:lstStyle/>
          <a:p>
            <a:r>
              <a:rPr lang="en-US" sz="1500" b="1"/>
              <a:t>OH</a:t>
            </a:r>
          </a:p>
        </p:txBody>
      </p:sp>
      <p:sp>
        <p:nvSpPr>
          <p:cNvPr id="69647" name="Text Box 188"/>
          <p:cNvSpPr txBox="1">
            <a:spLocks noChangeArrowheads="1"/>
          </p:cNvSpPr>
          <p:nvPr/>
        </p:nvSpPr>
        <p:spPr bwMode="auto">
          <a:xfrm>
            <a:off x="7672388" y="4460875"/>
            <a:ext cx="174625" cy="233363"/>
          </a:xfrm>
          <a:prstGeom prst="rect">
            <a:avLst/>
          </a:prstGeom>
          <a:noFill/>
          <a:ln w="9525">
            <a:noFill/>
            <a:miter lim="800000"/>
            <a:headEnd/>
            <a:tailEnd/>
          </a:ln>
        </p:spPr>
        <p:txBody>
          <a:bodyPr wrap="none" lIns="0" tIns="0" rIns="0" bIns="0"/>
          <a:lstStyle/>
          <a:p>
            <a:r>
              <a:rPr lang="en-US" sz="1500" b="1"/>
              <a:t>H</a:t>
            </a:r>
          </a:p>
        </p:txBody>
      </p:sp>
      <p:sp>
        <p:nvSpPr>
          <p:cNvPr id="69648" name="Text Box 189"/>
          <p:cNvSpPr txBox="1">
            <a:spLocks noChangeArrowheads="1"/>
          </p:cNvSpPr>
          <p:nvPr/>
        </p:nvSpPr>
        <p:spPr bwMode="auto">
          <a:xfrm>
            <a:off x="8135938" y="4075113"/>
            <a:ext cx="187325" cy="207962"/>
          </a:xfrm>
          <a:prstGeom prst="rect">
            <a:avLst/>
          </a:prstGeom>
          <a:noFill/>
          <a:ln w="9525">
            <a:noFill/>
            <a:miter lim="800000"/>
            <a:headEnd/>
            <a:tailEnd/>
          </a:ln>
        </p:spPr>
        <p:txBody>
          <a:bodyPr wrap="none" lIns="0" tIns="0" rIns="0" bIns="0"/>
          <a:lstStyle/>
          <a:p>
            <a:r>
              <a:rPr lang="en-US" sz="1500" b="1"/>
              <a:t>G</a:t>
            </a:r>
          </a:p>
        </p:txBody>
      </p:sp>
      <p:sp>
        <p:nvSpPr>
          <p:cNvPr id="69649" name="Text Box 190"/>
          <p:cNvSpPr txBox="1">
            <a:spLocks noChangeArrowheads="1"/>
          </p:cNvSpPr>
          <p:nvPr/>
        </p:nvSpPr>
        <p:spPr bwMode="auto">
          <a:xfrm>
            <a:off x="5773738" y="4057650"/>
            <a:ext cx="187325" cy="207963"/>
          </a:xfrm>
          <a:prstGeom prst="rect">
            <a:avLst/>
          </a:prstGeom>
          <a:noFill/>
          <a:ln w="9525">
            <a:noFill/>
            <a:miter lim="800000"/>
            <a:headEnd/>
            <a:tailEnd/>
          </a:ln>
        </p:spPr>
        <p:txBody>
          <a:bodyPr wrap="none" lIns="0" tIns="0" rIns="0" bIns="0"/>
          <a:lstStyle/>
          <a:p>
            <a:r>
              <a:rPr lang="en-US" sz="1500" b="1">
                <a:solidFill>
                  <a:schemeClr val="bg1"/>
                </a:solidFill>
              </a:rPr>
              <a:t>G</a:t>
            </a:r>
          </a:p>
        </p:txBody>
      </p:sp>
      <p:sp>
        <p:nvSpPr>
          <p:cNvPr id="69650" name="Text Box 191"/>
          <p:cNvSpPr txBox="1">
            <a:spLocks noChangeArrowheads="1"/>
          </p:cNvSpPr>
          <p:nvPr/>
        </p:nvSpPr>
        <p:spPr bwMode="auto">
          <a:xfrm>
            <a:off x="4762500" y="2424113"/>
            <a:ext cx="530225" cy="220662"/>
          </a:xfrm>
          <a:prstGeom prst="rect">
            <a:avLst/>
          </a:prstGeom>
          <a:noFill/>
          <a:ln w="9525">
            <a:noFill/>
            <a:miter lim="800000"/>
            <a:headEnd/>
            <a:tailEnd/>
          </a:ln>
        </p:spPr>
        <p:txBody>
          <a:bodyPr wrap="none" lIns="0" tIns="0" rIns="0" bIns="0"/>
          <a:lstStyle/>
          <a:p>
            <a:r>
              <a:rPr lang="en-US" sz="1500" b="1">
                <a:solidFill>
                  <a:schemeClr val="bg1"/>
                </a:solidFill>
              </a:rPr>
              <a:t>dATP</a:t>
            </a:r>
          </a:p>
        </p:txBody>
      </p:sp>
      <p:sp>
        <p:nvSpPr>
          <p:cNvPr id="69651" name="Text Box 192"/>
          <p:cNvSpPr txBox="1">
            <a:spLocks noChangeArrowheads="1"/>
          </p:cNvSpPr>
          <p:nvPr/>
        </p:nvSpPr>
        <p:spPr bwMode="auto">
          <a:xfrm>
            <a:off x="4756150" y="2762250"/>
            <a:ext cx="530225" cy="220663"/>
          </a:xfrm>
          <a:prstGeom prst="rect">
            <a:avLst/>
          </a:prstGeom>
          <a:noFill/>
          <a:ln w="9525">
            <a:noFill/>
            <a:miter lim="800000"/>
            <a:headEnd/>
            <a:tailEnd/>
          </a:ln>
        </p:spPr>
        <p:txBody>
          <a:bodyPr wrap="none" lIns="0" tIns="0" rIns="0" bIns="0"/>
          <a:lstStyle/>
          <a:p>
            <a:r>
              <a:rPr lang="en-US" sz="1500" b="1">
                <a:solidFill>
                  <a:schemeClr val="bg1"/>
                </a:solidFill>
              </a:rPr>
              <a:t>dCTP</a:t>
            </a:r>
          </a:p>
        </p:txBody>
      </p:sp>
      <p:sp>
        <p:nvSpPr>
          <p:cNvPr id="69652" name="Text Box 193"/>
          <p:cNvSpPr txBox="1">
            <a:spLocks noChangeArrowheads="1"/>
          </p:cNvSpPr>
          <p:nvPr/>
        </p:nvSpPr>
        <p:spPr bwMode="auto">
          <a:xfrm>
            <a:off x="4756150" y="3079750"/>
            <a:ext cx="530225" cy="220663"/>
          </a:xfrm>
          <a:prstGeom prst="rect">
            <a:avLst/>
          </a:prstGeom>
          <a:noFill/>
          <a:ln w="9525">
            <a:noFill/>
            <a:miter lim="800000"/>
            <a:headEnd/>
            <a:tailEnd/>
          </a:ln>
        </p:spPr>
        <p:txBody>
          <a:bodyPr wrap="none" lIns="0" tIns="0" rIns="0" bIns="0"/>
          <a:lstStyle/>
          <a:p>
            <a:r>
              <a:rPr lang="en-US" sz="1500" b="1">
                <a:solidFill>
                  <a:schemeClr val="bg1"/>
                </a:solidFill>
              </a:rPr>
              <a:t>dTTP</a:t>
            </a:r>
          </a:p>
        </p:txBody>
      </p:sp>
      <p:sp>
        <p:nvSpPr>
          <p:cNvPr id="69653" name="Text Box 194"/>
          <p:cNvSpPr txBox="1">
            <a:spLocks noChangeArrowheads="1"/>
          </p:cNvSpPr>
          <p:nvPr/>
        </p:nvSpPr>
        <p:spPr bwMode="auto">
          <a:xfrm>
            <a:off x="4743450" y="3409950"/>
            <a:ext cx="530225" cy="220663"/>
          </a:xfrm>
          <a:prstGeom prst="rect">
            <a:avLst/>
          </a:prstGeom>
          <a:noFill/>
          <a:ln w="9525">
            <a:noFill/>
            <a:miter lim="800000"/>
            <a:headEnd/>
            <a:tailEnd/>
          </a:ln>
        </p:spPr>
        <p:txBody>
          <a:bodyPr wrap="none" lIns="0" tIns="0" rIns="0" bIns="0"/>
          <a:lstStyle/>
          <a:p>
            <a:r>
              <a:rPr lang="en-US" sz="1500" b="1">
                <a:solidFill>
                  <a:schemeClr val="bg1"/>
                </a:solidFill>
              </a:rPr>
              <a:t>dGTP</a:t>
            </a:r>
          </a:p>
        </p:txBody>
      </p:sp>
      <p:sp>
        <p:nvSpPr>
          <p:cNvPr id="69654" name="Text Box 195"/>
          <p:cNvSpPr txBox="1">
            <a:spLocks noChangeArrowheads="1"/>
          </p:cNvSpPr>
          <p:nvPr/>
        </p:nvSpPr>
        <p:spPr bwMode="auto">
          <a:xfrm>
            <a:off x="4503738" y="3924300"/>
            <a:ext cx="187325" cy="207963"/>
          </a:xfrm>
          <a:prstGeom prst="rect">
            <a:avLst/>
          </a:prstGeom>
          <a:noFill/>
          <a:ln w="9525">
            <a:noFill/>
            <a:miter lim="800000"/>
            <a:headEnd/>
            <a:tailEnd/>
          </a:ln>
        </p:spPr>
        <p:txBody>
          <a:bodyPr wrap="none" lIns="0" tIns="0" rIns="0" bIns="0"/>
          <a:lstStyle/>
          <a:p>
            <a:r>
              <a:rPr lang="en-US" sz="1500" b="1"/>
              <a:t>P</a:t>
            </a:r>
          </a:p>
        </p:txBody>
      </p:sp>
      <p:sp>
        <p:nvSpPr>
          <p:cNvPr id="69655" name="Text Box 196"/>
          <p:cNvSpPr txBox="1">
            <a:spLocks noChangeArrowheads="1"/>
          </p:cNvSpPr>
          <p:nvPr/>
        </p:nvSpPr>
        <p:spPr bwMode="auto">
          <a:xfrm>
            <a:off x="4787900" y="3919538"/>
            <a:ext cx="187325" cy="207962"/>
          </a:xfrm>
          <a:prstGeom prst="rect">
            <a:avLst/>
          </a:prstGeom>
          <a:noFill/>
          <a:ln w="9525">
            <a:noFill/>
            <a:miter lim="800000"/>
            <a:headEnd/>
            <a:tailEnd/>
          </a:ln>
        </p:spPr>
        <p:txBody>
          <a:bodyPr wrap="none" lIns="0" tIns="0" rIns="0" bIns="0"/>
          <a:lstStyle/>
          <a:p>
            <a:r>
              <a:rPr lang="en-US" sz="1500" b="1"/>
              <a:t>P</a:t>
            </a:r>
          </a:p>
        </p:txBody>
      </p:sp>
      <p:sp>
        <p:nvSpPr>
          <p:cNvPr id="69656" name="Text Box 197"/>
          <p:cNvSpPr txBox="1">
            <a:spLocks noChangeArrowheads="1"/>
          </p:cNvSpPr>
          <p:nvPr/>
        </p:nvSpPr>
        <p:spPr bwMode="auto">
          <a:xfrm>
            <a:off x="5080000" y="3917950"/>
            <a:ext cx="187325" cy="207963"/>
          </a:xfrm>
          <a:prstGeom prst="rect">
            <a:avLst/>
          </a:prstGeom>
          <a:noFill/>
          <a:ln w="9525">
            <a:noFill/>
            <a:miter lim="800000"/>
            <a:headEnd/>
            <a:tailEnd/>
          </a:ln>
        </p:spPr>
        <p:txBody>
          <a:bodyPr wrap="none" lIns="0" tIns="0" rIns="0" bIns="0"/>
          <a:lstStyle/>
          <a:p>
            <a:r>
              <a:rPr lang="en-US" sz="1500" b="1"/>
              <a:t>P</a:t>
            </a:r>
          </a:p>
        </p:txBody>
      </p:sp>
      <p:sp>
        <p:nvSpPr>
          <p:cNvPr id="69657" name="Text Box 198"/>
          <p:cNvSpPr txBox="1">
            <a:spLocks noChangeArrowheads="1"/>
          </p:cNvSpPr>
          <p:nvPr/>
        </p:nvSpPr>
        <p:spPr bwMode="auto">
          <a:xfrm>
            <a:off x="6865938" y="3932238"/>
            <a:ext cx="187325" cy="207962"/>
          </a:xfrm>
          <a:prstGeom prst="rect">
            <a:avLst/>
          </a:prstGeom>
          <a:noFill/>
          <a:ln w="9525">
            <a:noFill/>
            <a:miter lim="800000"/>
            <a:headEnd/>
            <a:tailEnd/>
          </a:ln>
        </p:spPr>
        <p:txBody>
          <a:bodyPr wrap="none" lIns="0" tIns="0" rIns="0" bIns="0"/>
          <a:lstStyle/>
          <a:p>
            <a:r>
              <a:rPr lang="en-US" sz="1500" b="1"/>
              <a:t>P</a:t>
            </a:r>
          </a:p>
        </p:txBody>
      </p:sp>
      <p:sp>
        <p:nvSpPr>
          <p:cNvPr id="69658" name="Text Box 199"/>
          <p:cNvSpPr txBox="1">
            <a:spLocks noChangeArrowheads="1"/>
          </p:cNvSpPr>
          <p:nvPr/>
        </p:nvSpPr>
        <p:spPr bwMode="auto">
          <a:xfrm>
            <a:off x="7137400" y="3938588"/>
            <a:ext cx="187325" cy="207962"/>
          </a:xfrm>
          <a:prstGeom prst="rect">
            <a:avLst/>
          </a:prstGeom>
          <a:noFill/>
          <a:ln w="9525">
            <a:noFill/>
            <a:miter lim="800000"/>
            <a:headEnd/>
            <a:tailEnd/>
          </a:ln>
        </p:spPr>
        <p:txBody>
          <a:bodyPr wrap="none" lIns="0" tIns="0" rIns="0" bIns="0"/>
          <a:lstStyle/>
          <a:p>
            <a:r>
              <a:rPr lang="en-US" sz="1500" b="1"/>
              <a:t>P</a:t>
            </a:r>
          </a:p>
        </p:txBody>
      </p:sp>
      <p:sp>
        <p:nvSpPr>
          <p:cNvPr id="69659" name="Text Box 200"/>
          <p:cNvSpPr txBox="1">
            <a:spLocks noChangeArrowheads="1"/>
          </p:cNvSpPr>
          <p:nvPr/>
        </p:nvSpPr>
        <p:spPr bwMode="auto">
          <a:xfrm>
            <a:off x="7427913" y="3925888"/>
            <a:ext cx="187325" cy="207962"/>
          </a:xfrm>
          <a:prstGeom prst="rect">
            <a:avLst/>
          </a:prstGeom>
          <a:noFill/>
          <a:ln w="9525">
            <a:noFill/>
            <a:miter lim="800000"/>
            <a:headEnd/>
            <a:tailEnd/>
          </a:ln>
        </p:spPr>
        <p:txBody>
          <a:bodyPr wrap="none" lIns="0" tIns="0" rIns="0" bIns="0"/>
          <a:lstStyle/>
          <a:p>
            <a:r>
              <a:rPr lang="en-US" sz="1500" b="1"/>
              <a:t>P</a:t>
            </a:r>
          </a:p>
        </p:txBody>
      </p:sp>
      <p:sp>
        <p:nvSpPr>
          <p:cNvPr id="69660" name="Text Box 201"/>
          <p:cNvSpPr txBox="1">
            <a:spLocks noChangeArrowheads="1"/>
          </p:cNvSpPr>
          <p:nvPr/>
        </p:nvSpPr>
        <p:spPr bwMode="auto">
          <a:xfrm>
            <a:off x="6992938" y="2457450"/>
            <a:ext cx="623887" cy="207963"/>
          </a:xfrm>
          <a:prstGeom prst="rect">
            <a:avLst/>
          </a:prstGeom>
          <a:noFill/>
          <a:ln w="9525">
            <a:noFill/>
            <a:miter lim="800000"/>
            <a:headEnd/>
            <a:tailEnd/>
          </a:ln>
        </p:spPr>
        <p:txBody>
          <a:bodyPr wrap="none" lIns="0" tIns="0" rIns="0" bIns="0"/>
          <a:lstStyle/>
          <a:p>
            <a:r>
              <a:rPr lang="en-US" sz="1500" b="1"/>
              <a:t>ddATP</a:t>
            </a:r>
          </a:p>
        </p:txBody>
      </p:sp>
      <p:sp>
        <p:nvSpPr>
          <p:cNvPr id="69661" name="Text Box 202"/>
          <p:cNvSpPr txBox="1">
            <a:spLocks noChangeArrowheads="1"/>
          </p:cNvSpPr>
          <p:nvPr/>
        </p:nvSpPr>
        <p:spPr bwMode="auto">
          <a:xfrm>
            <a:off x="6986588" y="2755900"/>
            <a:ext cx="623887" cy="207963"/>
          </a:xfrm>
          <a:prstGeom prst="rect">
            <a:avLst/>
          </a:prstGeom>
          <a:noFill/>
          <a:ln w="9525">
            <a:noFill/>
            <a:miter lim="800000"/>
            <a:headEnd/>
            <a:tailEnd/>
          </a:ln>
        </p:spPr>
        <p:txBody>
          <a:bodyPr wrap="none" lIns="0" tIns="0" rIns="0" bIns="0"/>
          <a:lstStyle/>
          <a:p>
            <a:r>
              <a:rPr lang="en-US" sz="1500" b="1"/>
              <a:t>ddCTP</a:t>
            </a:r>
          </a:p>
        </p:txBody>
      </p:sp>
      <p:sp>
        <p:nvSpPr>
          <p:cNvPr id="69662" name="Text Box 203"/>
          <p:cNvSpPr txBox="1">
            <a:spLocks noChangeArrowheads="1"/>
          </p:cNvSpPr>
          <p:nvPr/>
        </p:nvSpPr>
        <p:spPr bwMode="auto">
          <a:xfrm>
            <a:off x="6999288" y="3113088"/>
            <a:ext cx="623887" cy="207962"/>
          </a:xfrm>
          <a:prstGeom prst="rect">
            <a:avLst/>
          </a:prstGeom>
          <a:noFill/>
          <a:ln w="9525">
            <a:noFill/>
            <a:miter lim="800000"/>
            <a:headEnd/>
            <a:tailEnd/>
          </a:ln>
        </p:spPr>
        <p:txBody>
          <a:bodyPr wrap="none" lIns="0" tIns="0" rIns="0" bIns="0"/>
          <a:lstStyle/>
          <a:p>
            <a:r>
              <a:rPr lang="en-US" sz="1500" b="1"/>
              <a:t>ddTTP</a:t>
            </a:r>
          </a:p>
        </p:txBody>
      </p:sp>
      <p:sp>
        <p:nvSpPr>
          <p:cNvPr id="69663" name="Text Box 204"/>
          <p:cNvSpPr txBox="1">
            <a:spLocks noChangeArrowheads="1"/>
          </p:cNvSpPr>
          <p:nvPr/>
        </p:nvSpPr>
        <p:spPr bwMode="auto">
          <a:xfrm>
            <a:off x="6986588" y="3430588"/>
            <a:ext cx="623887" cy="207962"/>
          </a:xfrm>
          <a:prstGeom prst="rect">
            <a:avLst/>
          </a:prstGeom>
          <a:noFill/>
          <a:ln w="9525">
            <a:noFill/>
            <a:miter lim="800000"/>
            <a:headEnd/>
            <a:tailEnd/>
          </a:ln>
        </p:spPr>
        <p:txBody>
          <a:bodyPr wrap="none" lIns="0" tIns="0" rIns="0" bIns="0"/>
          <a:lstStyle/>
          <a:p>
            <a:r>
              <a:rPr lang="en-US" sz="1500" b="1"/>
              <a:t>ddGTP</a:t>
            </a:r>
          </a:p>
        </p:txBody>
      </p:sp>
      <p:sp>
        <p:nvSpPr>
          <p:cNvPr id="69664" name="Text Box 205"/>
          <p:cNvSpPr txBox="1">
            <a:spLocks noChangeArrowheads="1"/>
          </p:cNvSpPr>
          <p:nvPr/>
        </p:nvSpPr>
        <p:spPr bwMode="auto">
          <a:xfrm>
            <a:off x="3138488" y="2066925"/>
            <a:ext cx="134937" cy="220663"/>
          </a:xfrm>
          <a:prstGeom prst="rect">
            <a:avLst/>
          </a:prstGeom>
          <a:noFill/>
          <a:ln w="9525">
            <a:noFill/>
            <a:miter lim="800000"/>
            <a:headEnd/>
            <a:tailEnd/>
          </a:ln>
        </p:spPr>
        <p:txBody>
          <a:bodyPr wrap="none" lIns="0" tIns="0" rIns="0" bIns="0"/>
          <a:lstStyle/>
          <a:p>
            <a:r>
              <a:rPr lang="en-US" sz="1500" b="1"/>
              <a:t>T</a:t>
            </a:r>
          </a:p>
        </p:txBody>
      </p:sp>
      <p:sp>
        <p:nvSpPr>
          <p:cNvPr id="69665" name="Text Box 206"/>
          <p:cNvSpPr txBox="1">
            <a:spLocks noChangeArrowheads="1"/>
          </p:cNvSpPr>
          <p:nvPr/>
        </p:nvSpPr>
        <p:spPr bwMode="auto">
          <a:xfrm>
            <a:off x="3130550" y="2417763"/>
            <a:ext cx="134938" cy="220662"/>
          </a:xfrm>
          <a:prstGeom prst="rect">
            <a:avLst/>
          </a:prstGeom>
          <a:noFill/>
          <a:ln w="9525">
            <a:noFill/>
            <a:miter lim="800000"/>
            <a:headEnd/>
            <a:tailEnd/>
          </a:ln>
        </p:spPr>
        <p:txBody>
          <a:bodyPr wrap="none" lIns="0" tIns="0" rIns="0" bIns="0"/>
          <a:lstStyle/>
          <a:p>
            <a:r>
              <a:rPr lang="en-US" sz="1500" b="1"/>
              <a:t>T</a:t>
            </a:r>
          </a:p>
        </p:txBody>
      </p:sp>
      <p:sp>
        <p:nvSpPr>
          <p:cNvPr id="69666" name="Text Box 207"/>
          <p:cNvSpPr txBox="1">
            <a:spLocks noChangeArrowheads="1"/>
          </p:cNvSpPr>
          <p:nvPr/>
        </p:nvSpPr>
        <p:spPr bwMode="auto">
          <a:xfrm>
            <a:off x="3144838" y="2590800"/>
            <a:ext cx="134937" cy="220663"/>
          </a:xfrm>
          <a:prstGeom prst="rect">
            <a:avLst/>
          </a:prstGeom>
          <a:noFill/>
          <a:ln w="9525">
            <a:noFill/>
            <a:miter lim="800000"/>
            <a:headEnd/>
            <a:tailEnd/>
          </a:ln>
        </p:spPr>
        <p:txBody>
          <a:bodyPr wrap="none" lIns="0" tIns="0" rIns="0" bIns="0"/>
          <a:lstStyle/>
          <a:p>
            <a:r>
              <a:rPr lang="en-US" sz="1500" b="1"/>
              <a:t>T</a:t>
            </a:r>
          </a:p>
        </p:txBody>
      </p:sp>
      <p:sp>
        <p:nvSpPr>
          <p:cNvPr id="69667" name="Text Box 208"/>
          <p:cNvSpPr txBox="1">
            <a:spLocks noChangeArrowheads="1"/>
          </p:cNvSpPr>
          <p:nvPr/>
        </p:nvSpPr>
        <p:spPr bwMode="auto">
          <a:xfrm>
            <a:off x="3105150" y="2244725"/>
            <a:ext cx="134938" cy="220663"/>
          </a:xfrm>
          <a:prstGeom prst="rect">
            <a:avLst/>
          </a:prstGeom>
          <a:noFill/>
          <a:ln w="9525">
            <a:noFill/>
            <a:miter lim="800000"/>
            <a:headEnd/>
            <a:tailEnd/>
          </a:ln>
        </p:spPr>
        <p:txBody>
          <a:bodyPr wrap="none" lIns="0" tIns="0" rIns="0" bIns="0"/>
          <a:lstStyle/>
          <a:p>
            <a:r>
              <a:rPr lang="en-US" sz="1500" b="1"/>
              <a:t>G</a:t>
            </a:r>
          </a:p>
        </p:txBody>
      </p:sp>
      <p:sp>
        <p:nvSpPr>
          <p:cNvPr id="69668" name="Text Box 209"/>
          <p:cNvSpPr txBox="1">
            <a:spLocks noChangeArrowheads="1"/>
          </p:cNvSpPr>
          <p:nvPr/>
        </p:nvSpPr>
        <p:spPr bwMode="auto">
          <a:xfrm>
            <a:off x="1789113" y="2754313"/>
            <a:ext cx="134937" cy="220662"/>
          </a:xfrm>
          <a:prstGeom prst="rect">
            <a:avLst/>
          </a:prstGeom>
          <a:noFill/>
          <a:ln w="9525">
            <a:noFill/>
            <a:miter lim="800000"/>
            <a:headEnd/>
            <a:tailEnd/>
          </a:ln>
        </p:spPr>
        <p:txBody>
          <a:bodyPr wrap="none" lIns="0" tIns="0" rIns="0" bIns="0"/>
          <a:lstStyle/>
          <a:p>
            <a:r>
              <a:rPr lang="en-US" sz="1500" b="1"/>
              <a:t>G</a:t>
            </a:r>
          </a:p>
        </p:txBody>
      </p:sp>
      <p:sp>
        <p:nvSpPr>
          <p:cNvPr id="69669" name="Text Box 210"/>
          <p:cNvSpPr txBox="1">
            <a:spLocks noChangeArrowheads="1"/>
          </p:cNvSpPr>
          <p:nvPr/>
        </p:nvSpPr>
        <p:spPr bwMode="auto">
          <a:xfrm>
            <a:off x="1789113" y="3787775"/>
            <a:ext cx="134937" cy="220663"/>
          </a:xfrm>
          <a:prstGeom prst="rect">
            <a:avLst/>
          </a:prstGeom>
          <a:noFill/>
          <a:ln w="9525">
            <a:noFill/>
            <a:miter lim="800000"/>
            <a:headEnd/>
            <a:tailEnd/>
          </a:ln>
        </p:spPr>
        <p:txBody>
          <a:bodyPr wrap="none" lIns="0" tIns="0" rIns="0" bIns="0"/>
          <a:lstStyle/>
          <a:p>
            <a:r>
              <a:rPr lang="en-US" sz="1500" b="1"/>
              <a:t>G</a:t>
            </a:r>
          </a:p>
        </p:txBody>
      </p:sp>
      <p:sp>
        <p:nvSpPr>
          <p:cNvPr id="69670" name="Text Box 211"/>
          <p:cNvSpPr txBox="1">
            <a:spLocks noChangeArrowheads="1"/>
          </p:cNvSpPr>
          <p:nvPr/>
        </p:nvSpPr>
        <p:spPr bwMode="auto">
          <a:xfrm>
            <a:off x="1782763" y="4127500"/>
            <a:ext cx="134937" cy="220663"/>
          </a:xfrm>
          <a:prstGeom prst="rect">
            <a:avLst/>
          </a:prstGeom>
          <a:noFill/>
          <a:ln w="9525">
            <a:noFill/>
            <a:miter lim="800000"/>
            <a:headEnd/>
            <a:tailEnd/>
          </a:ln>
        </p:spPr>
        <p:txBody>
          <a:bodyPr wrap="none" lIns="0" tIns="0" rIns="0" bIns="0"/>
          <a:lstStyle/>
          <a:p>
            <a:r>
              <a:rPr lang="en-US" sz="1500" b="1"/>
              <a:t>C</a:t>
            </a:r>
          </a:p>
        </p:txBody>
      </p:sp>
      <p:sp>
        <p:nvSpPr>
          <p:cNvPr id="69671" name="Text Box 212"/>
          <p:cNvSpPr txBox="1">
            <a:spLocks noChangeArrowheads="1"/>
          </p:cNvSpPr>
          <p:nvPr/>
        </p:nvSpPr>
        <p:spPr bwMode="auto">
          <a:xfrm>
            <a:off x="1789113" y="3619500"/>
            <a:ext cx="134937" cy="220663"/>
          </a:xfrm>
          <a:prstGeom prst="rect">
            <a:avLst/>
          </a:prstGeom>
          <a:noFill/>
          <a:ln w="9525">
            <a:noFill/>
            <a:miter lim="800000"/>
            <a:headEnd/>
            <a:tailEnd/>
          </a:ln>
        </p:spPr>
        <p:txBody>
          <a:bodyPr wrap="none" lIns="0" tIns="0" rIns="0" bIns="0"/>
          <a:lstStyle/>
          <a:p>
            <a:r>
              <a:rPr lang="en-US" sz="1500" b="1"/>
              <a:t>C</a:t>
            </a:r>
          </a:p>
        </p:txBody>
      </p:sp>
      <p:sp>
        <p:nvSpPr>
          <p:cNvPr id="69672" name="Text Box 213"/>
          <p:cNvSpPr txBox="1">
            <a:spLocks noChangeArrowheads="1"/>
          </p:cNvSpPr>
          <p:nvPr/>
        </p:nvSpPr>
        <p:spPr bwMode="auto">
          <a:xfrm>
            <a:off x="1790700" y="3101975"/>
            <a:ext cx="134938" cy="220663"/>
          </a:xfrm>
          <a:prstGeom prst="rect">
            <a:avLst/>
          </a:prstGeom>
          <a:noFill/>
          <a:ln w="9525">
            <a:noFill/>
            <a:miter lim="800000"/>
            <a:headEnd/>
            <a:tailEnd/>
          </a:ln>
        </p:spPr>
        <p:txBody>
          <a:bodyPr wrap="none" lIns="0" tIns="0" rIns="0" bIns="0"/>
          <a:lstStyle/>
          <a:p>
            <a:r>
              <a:rPr lang="en-US" sz="1500" b="1"/>
              <a:t>C</a:t>
            </a:r>
          </a:p>
        </p:txBody>
      </p:sp>
      <p:sp>
        <p:nvSpPr>
          <p:cNvPr id="69673" name="Text Box 214"/>
          <p:cNvSpPr txBox="1">
            <a:spLocks noChangeArrowheads="1"/>
          </p:cNvSpPr>
          <p:nvPr/>
        </p:nvSpPr>
        <p:spPr bwMode="auto">
          <a:xfrm>
            <a:off x="1776413" y="2401888"/>
            <a:ext cx="134937" cy="220662"/>
          </a:xfrm>
          <a:prstGeom prst="rect">
            <a:avLst/>
          </a:prstGeom>
          <a:noFill/>
          <a:ln w="9525">
            <a:noFill/>
            <a:miter lim="800000"/>
            <a:headEnd/>
            <a:tailEnd/>
          </a:ln>
        </p:spPr>
        <p:txBody>
          <a:bodyPr wrap="none" lIns="0" tIns="0" rIns="0" bIns="0"/>
          <a:lstStyle/>
          <a:p>
            <a:r>
              <a:rPr lang="en-US" sz="1500" b="1"/>
              <a:t>C</a:t>
            </a:r>
          </a:p>
        </p:txBody>
      </p:sp>
      <p:sp>
        <p:nvSpPr>
          <p:cNvPr id="69674" name="Text Box 215"/>
          <p:cNvSpPr txBox="1">
            <a:spLocks noChangeArrowheads="1"/>
          </p:cNvSpPr>
          <p:nvPr/>
        </p:nvSpPr>
        <p:spPr bwMode="auto">
          <a:xfrm>
            <a:off x="1789113" y="2573338"/>
            <a:ext cx="134937" cy="220662"/>
          </a:xfrm>
          <a:prstGeom prst="rect">
            <a:avLst/>
          </a:prstGeom>
          <a:noFill/>
          <a:ln w="9525">
            <a:noFill/>
            <a:miter lim="800000"/>
            <a:headEnd/>
            <a:tailEnd/>
          </a:ln>
        </p:spPr>
        <p:txBody>
          <a:bodyPr wrap="none" lIns="0" tIns="0" rIns="0" bIns="0"/>
          <a:lstStyle/>
          <a:p>
            <a:r>
              <a:rPr lang="en-US" sz="1500" b="1"/>
              <a:t>T</a:t>
            </a:r>
          </a:p>
        </p:txBody>
      </p:sp>
      <p:sp>
        <p:nvSpPr>
          <p:cNvPr id="69675" name="Text Box 216"/>
          <p:cNvSpPr txBox="1">
            <a:spLocks noChangeArrowheads="1"/>
          </p:cNvSpPr>
          <p:nvPr/>
        </p:nvSpPr>
        <p:spPr bwMode="auto">
          <a:xfrm>
            <a:off x="1782763" y="3267075"/>
            <a:ext cx="134937" cy="220663"/>
          </a:xfrm>
          <a:prstGeom prst="rect">
            <a:avLst/>
          </a:prstGeom>
          <a:noFill/>
          <a:ln w="9525">
            <a:noFill/>
            <a:miter lim="800000"/>
            <a:headEnd/>
            <a:tailEnd/>
          </a:ln>
        </p:spPr>
        <p:txBody>
          <a:bodyPr wrap="none" lIns="0" tIns="0" rIns="0" bIns="0"/>
          <a:lstStyle/>
          <a:p>
            <a:r>
              <a:rPr lang="en-US" sz="1500" b="1"/>
              <a:t>T</a:t>
            </a:r>
          </a:p>
        </p:txBody>
      </p:sp>
      <p:sp>
        <p:nvSpPr>
          <p:cNvPr id="69676" name="Text Box 217"/>
          <p:cNvSpPr txBox="1">
            <a:spLocks noChangeArrowheads="1"/>
          </p:cNvSpPr>
          <p:nvPr/>
        </p:nvSpPr>
        <p:spPr bwMode="auto">
          <a:xfrm>
            <a:off x="1781175" y="3440113"/>
            <a:ext cx="134938" cy="220662"/>
          </a:xfrm>
          <a:prstGeom prst="rect">
            <a:avLst/>
          </a:prstGeom>
          <a:noFill/>
          <a:ln w="9525">
            <a:noFill/>
            <a:miter lim="800000"/>
            <a:headEnd/>
            <a:tailEnd/>
          </a:ln>
        </p:spPr>
        <p:txBody>
          <a:bodyPr wrap="none" lIns="0" tIns="0" rIns="0" bIns="0"/>
          <a:lstStyle/>
          <a:p>
            <a:r>
              <a:rPr lang="en-US" sz="1500" b="1"/>
              <a:t>T</a:t>
            </a:r>
          </a:p>
        </p:txBody>
      </p:sp>
      <p:sp>
        <p:nvSpPr>
          <p:cNvPr id="69677" name="Text Box 218"/>
          <p:cNvSpPr txBox="1">
            <a:spLocks noChangeArrowheads="1"/>
          </p:cNvSpPr>
          <p:nvPr/>
        </p:nvSpPr>
        <p:spPr bwMode="auto">
          <a:xfrm>
            <a:off x="1782763" y="2925763"/>
            <a:ext cx="134937" cy="220662"/>
          </a:xfrm>
          <a:prstGeom prst="rect">
            <a:avLst/>
          </a:prstGeom>
          <a:noFill/>
          <a:ln w="9525">
            <a:noFill/>
            <a:miter lim="800000"/>
            <a:headEnd/>
            <a:tailEnd/>
          </a:ln>
        </p:spPr>
        <p:txBody>
          <a:bodyPr wrap="none" lIns="0" tIns="0" rIns="0" bIns="0"/>
          <a:lstStyle/>
          <a:p>
            <a:r>
              <a:rPr lang="en-US" sz="1500" b="1"/>
              <a:t>A</a:t>
            </a:r>
          </a:p>
        </p:txBody>
      </p:sp>
      <p:sp>
        <p:nvSpPr>
          <p:cNvPr id="69678" name="Text Box 219"/>
          <p:cNvSpPr txBox="1">
            <a:spLocks noChangeArrowheads="1"/>
          </p:cNvSpPr>
          <p:nvPr/>
        </p:nvSpPr>
        <p:spPr bwMode="auto">
          <a:xfrm>
            <a:off x="1789113" y="3965575"/>
            <a:ext cx="134937" cy="220663"/>
          </a:xfrm>
          <a:prstGeom prst="rect">
            <a:avLst/>
          </a:prstGeom>
          <a:noFill/>
          <a:ln w="9525">
            <a:noFill/>
            <a:miter lim="800000"/>
            <a:headEnd/>
            <a:tailEnd/>
          </a:ln>
        </p:spPr>
        <p:txBody>
          <a:bodyPr wrap="none" lIns="0" tIns="0" rIns="0" bIns="0"/>
          <a:lstStyle/>
          <a:p>
            <a:r>
              <a:rPr lang="en-US" sz="1500" b="1"/>
              <a:t>A</a:t>
            </a:r>
          </a:p>
        </p:txBody>
      </p:sp>
      <p:sp>
        <p:nvSpPr>
          <p:cNvPr id="69679" name="Text Box 220"/>
          <p:cNvSpPr txBox="1">
            <a:spLocks noChangeArrowheads="1"/>
          </p:cNvSpPr>
          <p:nvPr/>
        </p:nvSpPr>
        <p:spPr bwMode="auto">
          <a:xfrm>
            <a:off x="1776413" y="4310063"/>
            <a:ext cx="134937" cy="220662"/>
          </a:xfrm>
          <a:prstGeom prst="rect">
            <a:avLst/>
          </a:prstGeom>
          <a:noFill/>
          <a:ln w="9525">
            <a:noFill/>
            <a:miter lim="800000"/>
            <a:headEnd/>
            <a:tailEnd/>
          </a:ln>
        </p:spPr>
        <p:txBody>
          <a:bodyPr wrap="none" lIns="0" tIns="0" rIns="0" bIns="0"/>
          <a:lstStyle/>
          <a:p>
            <a:r>
              <a:rPr lang="en-US" sz="1500" b="1"/>
              <a:t>A</a:t>
            </a:r>
          </a:p>
        </p:txBody>
      </p:sp>
      <p:sp>
        <p:nvSpPr>
          <p:cNvPr id="69680" name="Text Box 221"/>
          <p:cNvSpPr txBox="1">
            <a:spLocks noChangeArrowheads="1"/>
          </p:cNvSpPr>
          <p:nvPr/>
        </p:nvSpPr>
        <p:spPr bwMode="auto">
          <a:xfrm>
            <a:off x="1789113" y="4495800"/>
            <a:ext cx="134937" cy="220663"/>
          </a:xfrm>
          <a:prstGeom prst="rect">
            <a:avLst/>
          </a:prstGeom>
          <a:noFill/>
          <a:ln w="9525">
            <a:noFill/>
            <a:miter lim="800000"/>
            <a:headEnd/>
            <a:tailEnd/>
          </a:ln>
        </p:spPr>
        <p:txBody>
          <a:bodyPr wrap="none" lIns="0" tIns="0" rIns="0" bIns="0"/>
          <a:lstStyle/>
          <a:p>
            <a:r>
              <a:rPr lang="en-US" sz="1500" b="1"/>
              <a:t>A</a:t>
            </a:r>
          </a:p>
        </p:txBody>
      </p:sp>
      <p:sp>
        <p:nvSpPr>
          <p:cNvPr id="69681" name="Line 222"/>
          <p:cNvSpPr>
            <a:spLocks noChangeShapeType="1"/>
          </p:cNvSpPr>
          <p:nvPr/>
        </p:nvSpPr>
        <p:spPr bwMode="auto">
          <a:xfrm>
            <a:off x="3386138" y="3571875"/>
            <a:ext cx="146050" cy="171450"/>
          </a:xfrm>
          <a:prstGeom prst="line">
            <a:avLst/>
          </a:prstGeom>
          <a:noFill/>
          <a:ln w="12700">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20.12b</a:t>
            </a:r>
          </a:p>
        </p:txBody>
      </p:sp>
      <p:pic>
        <p:nvPicPr>
          <p:cNvPr id="70659" name="Picture 280" descr="20_12bDideoxyChainTerm-U"/>
          <p:cNvPicPr>
            <a:picLocks noChangeAspect="1" noChangeArrowheads="1"/>
          </p:cNvPicPr>
          <p:nvPr/>
        </p:nvPicPr>
        <p:blipFill>
          <a:blip r:embed="rId3"/>
          <a:srcRect/>
          <a:stretch>
            <a:fillRect/>
          </a:stretch>
        </p:blipFill>
        <p:spPr bwMode="auto">
          <a:xfrm>
            <a:off x="296863" y="376238"/>
            <a:ext cx="8548687" cy="6103937"/>
          </a:xfrm>
          <a:prstGeom prst="rect">
            <a:avLst/>
          </a:prstGeom>
          <a:noFill/>
          <a:ln w="9525">
            <a:noFill/>
            <a:miter lim="800000"/>
            <a:headEnd/>
            <a:tailEnd/>
          </a:ln>
        </p:spPr>
      </p:pic>
      <p:sp>
        <p:nvSpPr>
          <p:cNvPr id="70660" name="Text Box 65"/>
          <p:cNvSpPr txBox="1">
            <a:spLocks noChangeArrowheads="1"/>
          </p:cNvSpPr>
          <p:nvPr/>
        </p:nvSpPr>
        <p:spPr bwMode="auto">
          <a:xfrm>
            <a:off x="1995488" y="785813"/>
            <a:ext cx="1639887" cy="534987"/>
          </a:xfrm>
          <a:prstGeom prst="rect">
            <a:avLst/>
          </a:prstGeom>
          <a:noFill/>
          <a:ln w="9525">
            <a:noFill/>
            <a:miter lim="800000"/>
            <a:headEnd/>
            <a:tailEnd/>
          </a:ln>
        </p:spPr>
        <p:txBody>
          <a:bodyPr wrap="none" lIns="0" tIns="0" rIns="0" bIns="0"/>
          <a:lstStyle/>
          <a:p>
            <a:r>
              <a:rPr lang="en-US" sz="1800" b="1"/>
              <a:t>DNA (template</a:t>
            </a:r>
            <a:br>
              <a:rPr lang="en-US" sz="1800" b="1"/>
            </a:br>
            <a:r>
              <a:rPr lang="en-US" sz="1800" b="1"/>
              <a:t>strand)</a:t>
            </a:r>
          </a:p>
        </p:txBody>
      </p:sp>
      <p:sp>
        <p:nvSpPr>
          <p:cNvPr id="70661" name="Text Box 66"/>
          <p:cNvSpPr txBox="1">
            <a:spLocks noChangeArrowheads="1"/>
          </p:cNvSpPr>
          <p:nvPr/>
        </p:nvSpPr>
        <p:spPr bwMode="auto">
          <a:xfrm>
            <a:off x="4445000" y="809625"/>
            <a:ext cx="1811338" cy="273050"/>
          </a:xfrm>
          <a:prstGeom prst="rect">
            <a:avLst/>
          </a:prstGeom>
          <a:noFill/>
          <a:ln w="9525">
            <a:noFill/>
            <a:miter lim="800000"/>
            <a:headEnd/>
            <a:tailEnd/>
          </a:ln>
        </p:spPr>
        <p:txBody>
          <a:bodyPr wrap="none" lIns="0" tIns="0" rIns="0" bIns="0"/>
          <a:lstStyle/>
          <a:p>
            <a:r>
              <a:rPr lang="en-US" sz="1800" b="1"/>
              <a:t>Labeled strands</a:t>
            </a:r>
          </a:p>
        </p:txBody>
      </p:sp>
      <p:sp>
        <p:nvSpPr>
          <p:cNvPr id="70662" name="Text Box 67"/>
          <p:cNvSpPr txBox="1">
            <a:spLocks noChangeArrowheads="1"/>
          </p:cNvSpPr>
          <p:nvPr/>
        </p:nvSpPr>
        <p:spPr bwMode="auto">
          <a:xfrm>
            <a:off x="2244725" y="3433763"/>
            <a:ext cx="1073150" cy="249237"/>
          </a:xfrm>
          <a:prstGeom prst="rect">
            <a:avLst/>
          </a:prstGeom>
          <a:noFill/>
          <a:ln w="9525">
            <a:noFill/>
            <a:miter lim="800000"/>
            <a:headEnd/>
            <a:tailEnd/>
          </a:ln>
        </p:spPr>
        <p:txBody>
          <a:bodyPr wrap="none" lIns="0" tIns="0" rIns="0" bIns="0"/>
          <a:lstStyle/>
          <a:p>
            <a:r>
              <a:rPr lang="en-US" sz="1800" b="1"/>
              <a:t>Shortest</a:t>
            </a:r>
          </a:p>
        </p:txBody>
      </p:sp>
      <p:sp>
        <p:nvSpPr>
          <p:cNvPr id="70663" name="Text Box 68"/>
          <p:cNvSpPr txBox="1">
            <a:spLocks noChangeArrowheads="1"/>
          </p:cNvSpPr>
          <p:nvPr/>
        </p:nvSpPr>
        <p:spPr bwMode="auto">
          <a:xfrm>
            <a:off x="7824788" y="3433763"/>
            <a:ext cx="927100" cy="303212"/>
          </a:xfrm>
          <a:prstGeom prst="rect">
            <a:avLst/>
          </a:prstGeom>
          <a:noFill/>
          <a:ln w="9525">
            <a:noFill/>
            <a:miter lim="800000"/>
            <a:headEnd/>
            <a:tailEnd/>
          </a:ln>
        </p:spPr>
        <p:txBody>
          <a:bodyPr wrap="none" lIns="0" tIns="0" rIns="0" bIns="0"/>
          <a:lstStyle/>
          <a:p>
            <a:r>
              <a:rPr lang="en-US" sz="1800" b="1"/>
              <a:t>Longest</a:t>
            </a:r>
          </a:p>
        </p:txBody>
      </p:sp>
      <p:sp>
        <p:nvSpPr>
          <p:cNvPr id="70664" name="AutoShape 71"/>
          <p:cNvSpPr>
            <a:spLocks/>
          </p:cNvSpPr>
          <p:nvPr/>
        </p:nvSpPr>
        <p:spPr bwMode="auto">
          <a:xfrm rot="4597803">
            <a:off x="5291931" y="-1691481"/>
            <a:ext cx="204788" cy="6464300"/>
          </a:xfrm>
          <a:prstGeom prst="leftBrace">
            <a:avLst>
              <a:gd name="adj1" fmla="val 263048"/>
              <a:gd name="adj2" fmla="val 50000"/>
            </a:avLst>
          </a:prstGeom>
          <a:noFill/>
          <a:ln w="12700">
            <a:solidFill>
              <a:schemeClr val="tx1"/>
            </a:solidFill>
            <a:round/>
            <a:headEnd/>
            <a:tailEnd/>
          </a:ln>
        </p:spPr>
        <p:txBody>
          <a:bodyPr wrap="none" anchor="ctr"/>
          <a:lstStyle/>
          <a:p>
            <a:endParaRPr lang="en-US">
              <a:latin typeface="Times" pitchFamily="84" charset="0"/>
            </a:endParaRPr>
          </a:p>
        </p:txBody>
      </p:sp>
      <p:sp>
        <p:nvSpPr>
          <p:cNvPr id="70665" name="Text Box 162"/>
          <p:cNvSpPr txBox="1">
            <a:spLocks noChangeArrowheads="1"/>
          </p:cNvSpPr>
          <p:nvPr/>
        </p:nvSpPr>
        <p:spPr bwMode="auto">
          <a:xfrm>
            <a:off x="1581150" y="3814763"/>
            <a:ext cx="1484313" cy="893762"/>
          </a:xfrm>
          <a:prstGeom prst="rect">
            <a:avLst/>
          </a:prstGeom>
          <a:noFill/>
          <a:ln w="9525">
            <a:noFill/>
            <a:miter lim="800000"/>
            <a:headEnd/>
            <a:tailEnd/>
          </a:ln>
        </p:spPr>
        <p:txBody>
          <a:bodyPr wrap="none" lIns="0" tIns="0" rIns="0" bIns="0"/>
          <a:lstStyle/>
          <a:p>
            <a:r>
              <a:rPr lang="en-US" sz="1800" b="1"/>
              <a:t>Direction</a:t>
            </a:r>
            <a:br>
              <a:rPr lang="en-US" sz="1800" b="1"/>
            </a:br>
            <a:r>
              <a:rPr lang="en-US" sz="1800" b="1"/>
              <a:t>of movement</a:t>
            </a:r>
            <a:br>
              <a:rPr lang="en-US" sz="1800" b="1"/>
            </a:br>
            <a:r>
              <a:rPr lang="en-US" sz="1800" b="1"/>
              <a:t>of strands</a:t>
            </a:r>
          </a:p>
        </p:txBody>
      </p:sp>
      <p:sp>
        <p:nvSpPr>
          <p:cNvPr id="70666" name="Text Box 163"/>
          <p:cNvSpPr txBox="1">
            <a:spLocks noChangeArrowheads="1"/>
          </p:cNvSpPr>
          <p:nvPr/>
        </p:nvSpPr>
        <p:spPr bwMode="auto">
          <a:xfrm>
            <a:off x="3863975" y="4098925"/>
            <a:ext cx="2581275" cy="285750"/>
          </a:xfrm>
          <a:prstGeom prst="rect">
            <a:avLst/>
          </a:prstGeom>
          <a:noFill/>
          <a:ln w="9525">
            <a:noFill/>
            <a:miter lim="800000"/>
            <a:headEnd/>
            <a:tailEnd/>
          </a:ln>
        </p:spPr>
        <p:txBody>
          <a:bodyPr wrap="none" lIns="0" tIns="0" rIns="0" bIns="0"/>
          <a:lstStyle/>
          <a:p>
            <a:r>
              <a:rPr lang="en-US" sz="1800" b="1"/>
              <a:t>Longest labeled strand</a:t>
            </a:r>
          </a:p>
        </p:txBody>
      </p:sp>
      <p:sp>
        <p:nvSpPr>
          <p:cNvPr id="70667" name="Text Box 164"/>
          <p:cNvSpPr txBox="1">
            <a:spLocks noChangeArrowheads="1"/>
          </p:cNvSpPr>
          <p:nvPr/>
        </p:nvSpPr>
        <p:spPr bwMode="auto">
          <a:xfrm>
            <a:off x="5059363" y="4872038"/>
            <a:ext cx="974725" cy="250825"/>
          </a:xfrm>
          <a:prstGeom prst="rect">
            <a:avLst/>
          </a:prstGeom>
          <a:noFill/>
          <a:ln w="9525">
            <a:noFill/>
            <a:miter lim="800000"/>
            <a:headEnd/>
            <a:tailEnd/>
          </a:ln>
        </p:spPr>
        <p:txBody>
          <a:bodyPr wrap="none" lIns="0" tIns="0" rIns="0" bIns="0"/>
          <a:lstStyle/>
          <a:p>
            <a:r>
              <a:rPr lang="en-US" sz="1800" b="1"/>
              <a:t>Detector</a:t>
            </a:r>
          </a:p>
        </p:txBody>
      </p:sp>
      <p:sp>
        <p:nvSpPr>
          <p:cNvPr id="70668" name="Text Box 165"/>
          <p:cNvSpPr txBox="1">
            <a:spLocks noChangeArrowheads="1"/>
          </p:cNvSpPr>
          <p:nvPr/>
        </p:nvSpPr>
        <p:spPr bwMode="auto">
          <a:xfrm>
            <a:off x="1611313" y="5730875"/>
            <a:ext cx="690562" cy="231775"/>
          </a:xfrm>
          <a:prstGeom prst="rect">
            <a:avLst/>
          </a:prstGeom>
          <a:noFill/>
          <a:ln w="9525">
            <a:noFill/>
            <a:miter lim="800000"/>
            <a:headEnd/>
            <a:tailEnd/>
          </a:ln>
        </p:spPr>
        <p:txBody>
          <a:bodyPr wrap="none" lIns="0" tIns="0" rIns="0" bIns="0"/>
          <a:lstStyle/>
          <a:p>
            <a:r>
              <a:rPr lang="en-US" sz="1800" b="1"/>
              <a:t>Laser</a:t>
            </a:r>
          </a:p>
        </p:txBody>
      </p:sp>
      <p:sp>
        <p:nvSpPr>
          <p:cNvPr id="70669" name="Text Box 166"/>
          <p:cNvSpPr txBox="1">
            <a:spLocks noChangeArrowheads="1"/>
          </p:cNvSpPr>
          <p:nvPr/>
        </p:nvSpPr>
        <p:spPr bwMode="auto">
          <a:xfrm>
            <a:off x="3863975" y="5899150"/>
            <a:ext cx="2608263" cy="217488"/>
          </a:xfrm>
          <a:prstGeom prst="rect">
            <a:avLst/>
          </a:prstGeom>
          <a:noFill/>
          <a:ln w="9525">
            <a:noFill/>
            <a:miter lim="800000"/>
            <a:headEnd/>
            <a:tailEnd/>
          </a:ln>
        </p:spPr>
        <p:txBody>
          <a:bodyPr wrap="none" lIns="0" tIns="0" rIns="0" bIns="0"/>
          <a:lstStyle/>
          <a:p>
            <a:r>
              <a:rPr lang="en-US" sz="1800" b="1"/>
              <a:t>Shortest labeled strand</a:t>
            </a:r>
          </a:p>
        </p:txBody>
      </p:sp>
      <p:sp>
        <p:nvSpPr>
          <p:cNvPr id="70670" name="Line 182"/>
          <p:cNvSpPr>
            <a:spLocks noChangeShapeType="1"/>
          </p:cNvSpPr>
          <p:nvPr/>
        </p:nvSpPr>
        <p:spPr bwMode="auto">
          <a:xfrm flipV="1">
            <a:off x="5370513" y="1058863"/>
            <a:ext cx="0" cy="369887"/>
          </a:xfrm>
          <a:prstGeom prst="line">
            <a:avLst/>
          </a:prstGeom>
          <a:noFill/>
          <a:ln w="12700">
            <a:solidFill>
              <a:schemeClr val="tx1"/>
            </a:solidFill>
            <a:round/>
            <a:headEnd/>
            <a:tailEnd/>
          </a:ln>
        </p:spPr>
        <p:txBody>
          <a:bodyPr wrap="none" anchor="ctr"/>
          <a:lstStyle/>
          <a:p>
            <a:endParaRPr lang="en-US"/>
          </a:p>
        </p:txBody>
      </p:sp>
      <p:sp>
        <p:nvSpPr>
          <p:cNvPr id="70671" name="Text Box 183"/>
          <p:cNvSpPr txBox="1">
            <a:spLocks noChangeArrowheads="1"/>
          </p:cNvSpPr>
          <p:nvPr/>
        </p:nvSpPr>
        <p:spPr bwMode="auto">
          <a:xfrm>
            <a:off x="360363" y="376238"/>
            <a:ext cx="2654300" cy="304800"/>
          </a:xfrm>
          <a:prstGeom prst="rect">
            <a:avLst/>
          </a:prstGeom>
          <a:noFill/>
          <a:ln w="9525">
            <a:noFill/>
            <a:miter lim="800000"/>
            <a:headEnd/>
            <a:tailEnd/>
          </a:ln>
        </p:spPr>
        <p:txBody>
          <a:bodyPr wrap="none" lIns="0" tIns="0" rIns="0" bIns="0"/>
          <a:lstStyle/>
          <a:p>
            <a:r>
              <a:rPr lang="en-US" sz="1700" b="1">
                <a:solidFill>
                  <a:srgbClr val="B52D33"/>
                </a:solidFill>
              </a:rPr>
              <a:t>TECHNIQUE (continued)</a:t>
            </a:r>
          </a:p>
        </p:txBody>
      </p:sp>
      <p:sp>
        <p:nvSpPr>
          <p:cNvPr id="70672" name="Text Box 184"/>
          <p:cNvSpPr txBox="1">
            <a:spLocks noChangeArrowheads="1"/>
          </p:cNvSpPr>
          <p:nvPr/>
        </p:nvSpPr>
        <p:spPr bwMode="auto">
          <a:xfrm>
            <a:off x="1274763" y="958850"/>
            <a:ext cx="188912" cy="260350"/>
          </a:xfrm>
          <a:prstGeom prst="rect">
            <a:avLst/>
          </a:prstGeom>
          <a:noFill/>
          <a:ln w="9525">
            <a:noFill/>
            <a:miter lim="800000"/>
            <a:headEnd/>
            <a:tailEnd/>
          </a:ln>
        </p:spPr>
        <p:txBody>
          <a:bodyPr wrap="none" lIns="0" tIns="0" rIns="0" bIns="0"/>
          <a:lstStyle/>
          <a:p>
            <a:r>
              <a:rPr lang="en-US" sz="1600" b="1"/>
              <a:t>5</a:t>
            </a:r>
            <a:r>
              <a:rPr lang="en-US" sz="1600" b="1">
                <a:sym typeface="Symbol" pitchFamily="84" charset="2"/>
              </a:rPr>
              <a:t></a:t>
            </a:r>
            <a:endParaRPr lang="en-US" sz="1600" b="1"/>
          </a:p>
        </p:txBody>
      </p:sp>
      <p:sp>
        <p:nvSpPr>
          <p:cNvPr id="70673" name="Text Box 185"/>
          <p:cNvSpPr txBox="1">
            <a:spLocks noChangeArrowheads="1"/>
          </p:cNvSpPr>
          <p:nvPr/>
        </p:nvSpPr>
        <p:spPr bwMode="auto">
          <a:xfrm>
            <a:off x="1268413" y="3276600"/>
            <a:ext cx="188912" cy="260350"/>
          </a:xfrm>
          <a:prstGeom prst="rect">
            <a:avLst/>
          </a:prstGeom>
          <a:noFill/>
          <a:ln w="9525">
            <a:noFill/>
            <a:miter lim="800000"/>
            <a:headEnd/>
            <a:tailEnd/>
          </a:ln>
        </p:spPr>
        <p:txBody>
          <a:bodyPr wrap="none" lIns="0" tIns="0" rIns="0" bIns="0"/>
          <a:lstStyle/>
          <a:p>
            <a:r>
              <a:rPr lang="en-US" sz="1600" b="1"/>
              <a:t>3</a:t>
            </a:r>
            <a:r>
              <a:rPr lang="en-US" sz="1600" b="1">
                <a:sym typeface="Symbol" pitchFamily="84" charset="2"/>
              </a:rPr>
              <a:t></a:t>
            </a:r>
            <a:endParaRPr lang="en-US" sz="1600" b="1"/>
          </a:p>
        </p:txBody>
      </p:sp>
      <p:sp>
        <p:nvSpPr>
          <p:cNvPr id="70674" name="Text Box 186"/>
          <p:cNvSpPr txBox="1">
            <a:spLocks noChangeArrowheads="1"/>
          </p:cNvSpPr>
          <p:nvPr/>
        </p:nvSpPr>
        <p:spPr bwMode="auto">
          <a:xfrm>
            <a:off x="1695450" y="1390650"/>
            <a:ext cx="134938" cy="220663"/>
          </a:xfrm>
          <a:prstGeom prst="rect">
            <a:avLst/>
          </a:prstGeom>
          <a:noFill/>
          <a:ln w="9525">
            <a:noFill/>
            <a:miter lim="800000"/>
            <a:headEnd/>
            <a:tailEnd/>
          </a:ln>
        </p:spPr>
        <p:txBody>
          <a:bodyPr wrap="none" lIns="0" tIns="0" rIns="0" bIns="0"/>
          <a:lstStyle/>
          <a:p>
            <a:r>
              <a:rPr lang="en-US" sz="1600" b="1"/>
              <a:t>G</a:t>
            </a:r>
          </a:p>
        </p:txBody>
      </p:sp>
      <p:sp>
        <p:nvSpPr>
          <p:cNvPr id="70675" name="Text Box 187"/>
          <p:cNvSpPr txBox="1">
            <a:spLocks noChangeArrowheads="1"/>
          </p:cNvSpPr>
          <p:nvPr/>
        </p:nvSpPr>
        <p:spPr bwMode="auto">
          <a:xfrm>
            <a:off x="1695450" y="2474913"/>
            <a:ext cx="134938" cy="220662"/>
          </a:xfrm>
          <a:prstGeom prst="rect">
            <a:avLst/>
          </a:prstGeom>
          <a:noFill/>
          <a:ln w="9525">
            <a:noFill/>
            <a:miter lim="800000"/>
            <a:headEnd/>
            <a:tailEnd/>
          </a:ln>
        </p:spPr>
        <p:txBody>
          <a:bodyPr wrap="none" lIns="0" tIns="0" rIns="0" bIns="0"/>
          <a:lstStyle/>
          <a:p>
            <a:r>
              <a:rPr lang="en-US" sz="1600" b="1"/>
              <a:t>G</a:t>
            </a:r>
          </a:p>
        </p:txBody>
      </p:sp>
      <p:sp>
        <p:nvSpPr>
          <p:cNvPr id="70676" name="Text Box 188"/>
          <p:cNvSpPr txBox="1">
            <a:spLocks noChangeArrowheads="1"/>
          </p:cNvSpPr>
          <p:nvPr/>
        </p:nvSpPr>
        <p:spPr bwMode="auto">
          <a:xfrm>
            <a:off x="1689100" y="2852738"/>
            <a:ext cx="134938" cy="220662"/>
          </a:xfrm>
          <a:prstGeom prst="rect">
            <a:avLst/>
          </a:prstGeom>
          <a:noFill/>
          <a:ln w="9525">
            <a:noFill/>
            <a:miter lim="800000"/>
            <a:headEnd/>
            <a:tailEnd/>
          </a:ln>
        </p:spPr>
        <p:txBody>
          <a:bodyPr wrap="none" lIns="0" tIns="0" rIns="0" bIns="0"/>
          <a:lstStyle/>
          <a:p>
            <a:r>
              <a:rPr lang="en-US" sz="1600" b="1"/>
              <a:t>C</a:t>
            </a:r>
          </a:p>
        </p:txBody>
      </p:sp>
      <p:sp>
        <p:nvSpPr>
          <p:cNvPr id="70677" name="Text Box 189"/>
          <p:cNvSpPr txBox="1">
            <a:spLocks noChangeArrowheads="1"/>
          </p:cNvSpPr>
          <p:nvPr/>
        </p:nvSpPr>
        <p:spPr bwMode="auto">
          <a:xfrm>
            <a:off x="1695450" y="2306638"/>
            <a:ext cx="134938" cy="220662"/>
          </a:xfrm>
          <a:prstGeom prst="rect">
            <a:avLst/>
          </a:prstGeom>
          <a:noFill/>
          <a:ln w="9525">
            <a:noFill/>
            <a:miter lim="800000"/>
            <a:headEnd/>
            <a:tailEnd/>
          </a:ln>
        </p:spPr>
        <p:txBody>
          <a:bodyPr wrap="none" lIns="0" tIns="0" rIns="0" bIns="0"/>
          <a:lstStyle/>
          <a:p>
            <a:r>
              <a:rPr lang="en-US" sz="1600" b="1"/>
              <a:t>C</a:t>
            </a:r>
          </a:p>
        </p:txBody>
      </p:sp>
      <p:sp>
        <p:nvSpPr>
          <p:cNvPr id="70678" name="Text Box 190"/>
          <p:cNvSpPr txBox="1">
            <a:spLocks noChangeArrowheads="1"/>
          </p:cNvSpPr>
          <p:nvPr/>
        </p:nvSpPr>
        <p:spPr bwMode="auto">
          <a:xfrm>
            <a:off x="1697038" y="1763713"/>
            <a:ext cx="134937" cy="220662"/>
          </a:xfrm>
          <a:prstGeom prst="rect">
            <a:avLst/>
          </a:prstGeom>
          <a:noFill/>
          <a:ln w="9525">
            <a:noFill/>
            <a:miter lim="800000"/>
            <a:headEnd/>
            <a:tailEnd/>
          </a:ln>
        </p:spPr>
        <p:txBody>
          <a:bodyPr wrap="none" lIns="0" tIns="0" rIns="0" bIns="0"/>
          <a:lstStyle/>
          <a:p>
            <a:r>
              <a:rPr lang="en-US" sz="1600" b="1"/>
              <a:t>C</a:t>
            </a:r>
          </a:p>
        </p:txBody>
      </p:sp>
      <p:sp>
        <p:nvSpPr>
          <p:cNvPr id="70679" name="Text Box 191"/>
          <p:cNvSpPr txBox="1">
            <a:spLocks noChangeArrowheads="1"/>
          </p:cNvSpPr>
          <p:nvPr/>
        </p:nvSpPr>
        <p:spPr bwMode="auto">
          <a:xfrm>
            <a:off x="1695450" y="1038225"/>
            <a:ext cx="134938" cy="220663"/>
          </a:xfrm>
          <a:prstGeom prst="rect">
            <a:avLst/>
          </a:prstGeom>
          <a:noFill/>
          <a:ln w="9525">
            <a:noFill/>
            <a:miter lim="800000"/>
            <a:headEnd/>
            <a:tailEnd/>
          </a:ln>
        </p:spPr>
        <p:txBody>
          <a:bodyPr wrap="none" lIns="0" tIns="0" rIns="0" bIns="0"/>
          <a:lstStyle/>
          <a:p>
            <a:r>
              <a:rPr lang="en-US" sz="1600" b="1"/>
              <a:t>C</a:t>
            </a:r>
          </a:p>
        </p:txBody>
      </p:sp>
      <p:sp>
        <p:nvSpPr>
          <p:cNvPr id="70680" name="Text Box 192"/>
          <p:cNvSpPr txBox="1">
            <a:spLocks noChangeArrowheads="1"/>
          </p:cNvSpPr>
          <p:nvPr/>
        </p:nvSpPr>
        <p:spPr bwMode="auto">
          <a:xfrm>
            <a:off x="1695450" y="1222375"/>
            <a:ext cx="134938" cy="220663"/>
          </a:xfrm>
          <a:prstGeom prst="rect">
            <a:avLst/>
          </a:prstGeom>
          <a:noFill/>
          <a:ln w="9525">
            <a:noFill/>
            <a:miter lim="800000"/>
            <a:headEnd/>
            <a:tailEnd/>
          </a:ln>
        </p:spPr>
        <p:txBody>
          <a:bodyPr wrap="none" lIns="0" tIns="0" rIns="0" bIns="0"/>
          <a:lstStyle/>
          <a:p>
            <a:r>
              <a:rPr lang="en-US" sz="1600" b="1"/>
              <a:t>T</a:t>
            </a:r>
          </a:p>
        </p:txBody>
      </p:sp>
      <p:sp>
        <p:nvSpPr>
          <p:cNvPr id="70681" name="Text Box 193"/>
          <p:cNvSpPr txBox="1">
            <a:spLocks noChangeArrowheads="1"/>
          </p:cNvSpPr>
          <p:nvPr/>
        </p:nvSpPr>
        <p:spPr bwMode="auto">
          <a:xfrm>
            <a:off x="1689100" y="1954213"/>
            <a:ext cx="134938" cy="220662"/>
          </a:xfrm>
          <a:prstGeom prst="rect">
            <a:avLst/>
          </a:prstGeom>
          <a:noFill/>
          <a:ln w="9525">
            <a:noFill/>
            <a:miter lim="800000"/>
            <a:headEnd/>
            <a:tailEnd/>
          </a:ln>
        </p:spPr>
        <p:txBody>
          <a:bodyPr wrap="none" lIns="0" tIns="0" rIns="0" bIns="0"/>
          <a:lstStyle/>
          <a:p>
            <a:r>
              <a:rPr lang="en-US" sz="1600" b="1"/>
              <a:t>T</a:t>
            </a:r>
          </a:p>
        </p:txBody>
      </p:sp>
      <p:sp>
        <p:nvSpPr>
          <p:cNvPr id="70682" name="Text Box 194"/>
          <p:cNvSpPr txBox="1">
            <a:spLocks noChangeArrowheads="1"/>
          </p:cNvSpPr>
          <p:nvPr/>
        </p:nvSpPr>
        <p:spPr bwMode="auto">
          <a:xfrm>
            <a:off x="1700213" y="2127250"/>
            <a:ext cx="134937" cy="220663"/>
          </a:xfrm>
          <a:prstGeom prst="rect">
            <a:avLst/>
          </a:prstGeom>
          <a:noFill/>
          <a:ln w="9525">
            <a:noFill/>
            <a:miter lim="800000"/>
            <a:headEnd/>
            <a:tailEnd/>
          </a:ln>
        </p:spPr>
        <p:txBody>
          <a:bodyPr wrap="none" lIns="0" tIns="0" rIns="0" bIns="0"/>
          <a:lstStyle/>
          <a:p>
            <a:r>
              <a:rPr lang="en-US" sz="1600" b="1"/>
              <a:t>T</a:t>
            </a:r>
          </a:p>
        </p:txBody>
      </p:sp>
      <p:sp>
        <p:nvSpPr>
          <p:cNvPr id="70683" name="Text Box 195"/>
          <p:cNvSpPr txBox="1">
            <a:spLocks noChangeArrowheads="1"/>
          </p:cNvSpPr>
          <p:nvPr/>
        </p:nvSpPr>
        <p:spPr bwMode="auto">
          <a:xfrm>
            <a:off x="1689100" y="1574800"/>
            <a:ext cx="134938" cy="220663"/>
          </a:xfrm>
          <a:prstGeom prst="rect">
            <a:avLst/>
          </a:prstGeom>
          <a:noFill/>
          <a:ln w="9525">
            <a:noFill/>
            <a:miter lim="800000"/>
            <a:headEnd/>
            <a:tailEnd/>
          </a:ln>
        </p:spPr>
        <p:txBody>
          <a:bodyPr wrap="none" lIns="0" tIns="0" rIns="0" bIns="0"/>
          <a:lstStyle/>
          <a:p>
            <a:r>
              <a:rPr lang="en-US" sz="1600" b="1"/>
              <a:t>A</a:t>
            </a:r>
          </a:p>
        </p:txBody>
      </p:sp>
      <p:sp>
        <p:nvSpPr>
          <p:cNvPr id="70684" name="Text Box 196"/>
          <p:cNvSpPr txBox="1">
            <a:spLocks noChangeArrowheads="1"/>
          </p:cNvSpPr>
          <p:nvPr/>
        </p:nvSpPr>
        <p:spPr bwMode="auto">
          <a:xfrm>
            <a:off x="1695450" y="2665413"/>
            <a:ext cx="134938" cy="220662"/>
          </a:xfrm>
          <a:prstGeom prst="rect">
            <a:avLst/>
          </a:prstGeom>
          <a:noFill/>
          <a:ln w="9525">
            <a:noFill/>
            <a:miter lim="800000"/>
            <a:headEnd/>
            <a:tailEnd/>
          </a:ln>
        </p:spPr>
        <p:txBody>
          <a:bodyPr wrap="none" lIns="0" tIns="0" rIns="0" bIns="0"/>
          <a:lstStyle/>
          <a:p>
            <a:r>
              <a:rPr lang="en-US" sz="1600" b="1"/>
              <a:t>A</a:t>
            </a:r>
          </a:p>
        </p:txBody>
      </p:sp>
      <p:sp>
        <p:nvSpPr>
          <p:cNvPr id="70685" name="Text Box 197"/>
          <p:cNvSpPr txBox="1">
            <a:spLocks noChangeArrowheads="1"/>
          </p:cNvSpPr>
          <p:nvPr/>
        </p:nvSpPr>
        <p:spPr bwMode="auto">
          <a:xfrm>
            <a:off x="1695450" y="3035300"/>
            <a:ext cx="134938" cy="220663"/>
          </a:xfrm>
          <a:prstGeom prst="rect">
            <a:avLst/>
          </a:prstGeom>
          <a:noFill/>
          <a:ln w="9525">
            <a:noFill/>
            <a:miter lim="800000"/>
            <a:headEnd/>
            <a:tailEnd/>
          </a:ln>
        </p:spPr>
        <p:txBody>
          <a:bodyPr wrap="none" lIns="0" tIns="0" rIns="0" bIns="0"/>
          <a:lstStyle/>
          <a:p>
            <a:r>
              <a:rPr lang="en-US" sz="1600" b="1"/>
              <a:t>A</a:t>
            </a:r>
          </a:p>
        </p:txBody>
      </p:sp>
      <p:sp>
        <p:nvSpPr>
          <p:cNvPr id="70686" name="Text Box 198"/>
          <p:cNvSpPr txBox="1">
            <a:spLocks noChangeArrowheads="1"/>
          </p:cNvSpPr>
          <p:nvPr/>
        </p:nvSpPr>
        <p:spPr bwMode="auto">
          <a:xfrm>
            <a:off x="1695450" y="3221038"/>
            <a:ext cx="134938" cy="220662"/>
          </a:xfrm>
          <a:prstGeom prst="rect">
            <a:avLst/>
          </a:prstGeom>
          <a:noFill/>
          <a:ln w="9525">
            <a:noFill/>
            <a:miter lim="800000"/>
            <a:headEnd/>
            <a:tailEnd/>
          </a:ln>
        </p:spPr>
        <p:txBody>
          <a:bodyPr wrap="none" lIns="0" tIns="0" rIns="0" bIns="0"/>
          <a:lstStyle/>
          <a:p>
            <a:r>
              <a:rPr lang="en-US" sz="1600" b="1"/>
              <a:t>A</a:t>
            </a:r>
          </a:p>
        </p:txBody>
      </p:sp>
      <p:sp>
        <p:nvSpPr>
          <p:cNvPr id="70687" name="Text Box 199"/>
          <p:cNvSpPr txBox="1">
            <a:spLocks noChangeArrowheads="1"/>
          </p:cNvSpPr>
          <p:nvPr/>
        </p:nvSpPr>
        <p:spPr bwMode="auto">
          <a:xfrm>
            <a:off x="2508250" y="2673350"/>
            <a:ext cx="134938" cy="220663"/>
          </a:xfrm>
          <a:prstGeom prst="rect">
            <a:avLst/>
          </a:prstGeom>
          <a:noFill/>
          <a:ln w="9525">
            <a:noFill/>
            <a:miter lim="800000"/>
            <a:headEnd/>
            <a:tailEnd/>
          </a:ln>
        </p:spPr>
        <p:txBody>
          <a:bodyPr wrap="none" lIns="0" tIns="0" rIns="0" bIns="0"/>
          <a:lstStyle/>
          <a:p>
            <a:r>
              <a:rPr lang="en-US" sz="1600" b="1"/>
              <a:t>T</a:t>
            </a:r>
          </a:p>
        </p:txBody>
      </p:sp>
      <p:sp>
        <p:nvSpPr>
          <p:cNvPr id="70688" name="Text Box 200"/>
          <p:cNvSpPr txBox="1">
            <a:spLocks noChangeArrowheads="1"/>
          </p:cNvSpPr>
          <p:nvPr/>
        </p:nvSpPr>
        <p:spPr bwMode="auto">
          <a:xfrm>
            <a:off x="2509838" y="3041650"/>
            <a:ext cx="134937" cy="220663"/>
          </a:xfrm>
          <a:prstGeom prst="rect">
            <a:avLst/>
          </a:prstGeom>
          <a:noFill/>
          <a:ln w="9525">
            <a:noFill/>
            <a:miter lim="800000"/>
            <a:headEnd/>
            <a:tailEnd/>
          </a:ln>
        </p:spPr>
        <p:txBody>
          <a:bodyPr wrap="none" lIns="0" tIns="0" rIns="0" bIns="0"/>
          <a:lstStyle/>
          <a:p>
            <a:r>
              <a:rPr lang="en-US" sz="1600" b="1"/>
              <a:t>T</a:t>
            </a:r>
          </a:p>
        </p:txBody>
      </p:sp>
      <p:sp>
        <p:nvSpPr>
          <p:cNvPr id="70689" name="Text Box 201"/>
          <p:cNvSpPr txBox="1">
            <a:spLocks noChangeArrowheads="1"/>
          </p:cNvSpPr>
          <p:nvPr/>
        </p:nvSpPr>
        <p:spPr bwMode="auto">
          <a:xfrm>
            <a:off x="2509838" y="3225800"/>
            <a:ext cx="134937" cy="220663"/>
          </a:xfrm>
          <a:prstGeom prst="rect">
            <a:avLst/>
          </a:prstGeom>
          <a:noFill/>
          <a:ln w="9525">
            <a:noFill/>
            <a:miter lim="800000"/>
            <a:headEnd/>
            <a:tailEnd/>
          </a:ln>
        </p:spPr>
        <p:txBody>
          <a:bodyPr wrap="none" lIns="0" tIns="0" rIns="0" bIns="0"/>
          <a:lstStyle/>
          <a:p>
            <a:r>
              <a:rPr lang="en-US" sz="1600" b="1"/>
              <a:t>T</a:t>
            </a:r>
          </a:p>
        </p:txBody>
      </p:sp>
      <p:sp>
        <p:nvSpPr>
          <p:cNvPr id="70690" name="Text Box 202"/>
          <p:cNvSpPr txBox="1">
            <a:spLocks noChangeArrowheads="1"/>
          </p:cNvSpPr>
          <p:nvPr/>
        </p:nvSpPr>
        <p:spPr bwMode="auto">
          <a:xfrm>
            <a:off x="2482850" y="2857500"/>
            <a:ext cx="134938" cy="220663"/>
          </a:xfrm>
          <a:prstGeom prst="rect">
            <a:avLst/>
          </a:prstGeom>
          <a:noFill/>
          <a:ln w="9525">
            <a:noFill/>
            <a:miter lim="800000"/>
            <a:headEnd/>
            <a:tailEnd/>
          </a:ln>
        </p:spPr>
        <p:txBody>
          <a:bodyPr wrap="none" lIns="0" tIns="0" rIns="0" bIns="0"/>
          <a:lstStyle/>
          <a:p>
            <a:r>
              <a:rPr lang="en-US" sz="1600" b="1"/>
              <a:t>G</a:t>
            </a:r>
          </a:p>
        </p:txBody>
      </p:sp>
      <p:sp>
        <p:nvSpPr>
          <p:cNvPr id="70691" name="Text Box 203"/>
          <p:cNvSpPr txBox="1">
            <a:spLocks noChangeArrowheads="1"/>
          </p:cNvSpPr>
          <p:nvPr/>
        </p:nvSpPr>
        <p:spPr bwMode="auto">
          <a:xfrm>
            <a:off x="2244725" y="2497138"/>
            <a:ext cx="439738" cy="260350"/>
          </a:xfrm>
          <a:prstGeom prst="rect">
            <a:avLst/>
          </a:prstGeom>
          <a:noFill/>
          <a:ln w="9525">
            <a:noFill/>
            <a:miter lim="800000"/>
            <a:headEnd/>
            <a:tailEnd/>
          </a:ln>
        </p:spPr>
        <p:txBody>
          <a:bodyPr wrap="none" lIns="0" tIns="0" rIns="0" bIns="0"/>
          <a:lstStyle/>
          <a:p>
            <a:r>
              <a:rPr lang="en-US" sz="1600" b="1"/>
              <a:t>ddC</a:t>
            </a:r>
          </a:p>
        </p:txBody>
      </p:sp>
      <p:sp>
        <p:nvSpPr>
          <p:cNvPr id="70692" name="Text Box 204"/>
          <p:cNvSpPr txBox="1">
            <a:spLocks noChangeArrowheads="1"/>
          </p:cNvSpPr>
          <p:nvPr/>
        </p:nvSpPr>
        <p:spPr bwMode="auto">
          <a:xfrm>
            <a:off x="6391275" y="1392238"/>
            <a:ext cx="439738" cy="260350"/>
          </a:xfrm>
          <a:prstGeom prst="rect">
            <a:avLst/>
          </a:prstGeom>
          <a:noFill/>
          <a:ln w="9525">
            <a:noFill/>
            <a:miter lim="800000"/>
            <a:headEnd/>
            <a:tailEnd/>
          </a:ln>
        </p:spPr>
        <p:txBody>
          <a:bodyPr wrap="none" lIns="0" tIns="0" rIns="0" bIns="0"/>
          <a:lstStyle/>
          <a:p>
            <a:r>
              <a:rPr lang="en-US" sz="1600" b="1"/>
              <a:t>ddC</a:t>
            </a:r>
          </a:p>
        </p:txBody>
      </p:sp>
      <p:sp>
        <p:nvSpPr>
          <p:cNvPr id="70693" name="Text Box 205"/>
          <p:cNvSpPr txBox="1">
            <a:spLocks noChangeArrowheads="1"/>
          </p:cNvSpPr>
          <p:nvPr/>
        </p:nvSpPr>
        <p:spPr bwMode="auto">
          <a:xfrm>
            <a:off x="2954338" y="2306638"/>
            <a:ext cx="439737" cy="260350"/>
          </a:xfrm>
          <a:prstGeom prst="rect">
            <a:avLst/>
          </a:prstGeom>
          <a:noFill/>
          <a:ln w="9525">
            <a:noFill/>
            <a:miter lim="800000"/>
            <a:headEnd/>
            <a:tailEnd/>
          </a:ln>
        </p:spPr>
        <p:txBody>
          <a:bodyPr wrap="none" lIns="0" tIns="0" rIns="0" bIns="0"/>
          <a:lstStyle/>
          <a:p>
            <a:r>
              <a:rPr lang="en-US" sz="1600" b="1"/>
              <a:t>ddG</a:t>
            </a:r>
          </a:p>
        </p:txBody>
      </p:sp>
      <p:sp>
        <p:nvSpPr>
          <p:cNvPr id="70694" name="Text Box 206"/>
          <p:cNvSpPr txBox="1">
            <a:spLocks noChangeArrowheads="1"/>
          </p:cNvSpPr>
          <p:nvPr/>
        </p:nvSpPr>
        <p:spPr bwMode="auto">
          <a:xfrm>
            <a:off x="4918075" y="1770063"/>
            <a:ext cx="439738" cy="260350"/>
          </a:xfrm>
          <a:prstGeom prst="rect">
            <a:avLst/>
          </a:prstGeom>
          <a:noFill/>
          <a:ln w="9525">
            <a:noFill/>
            <a:miter lim="800000"/>
            <a:headEnd/>
            <a:tailEnd/>
          </a:ln>
        </p:spPr>
        <p:txBody>
          <a:bodyPr wrap="none" lIns="0" tIns="0" rIns="0" bIns="0"/>
          <a:lstStyle/>
          <a:p>
            <a:r>
              <a:rPr lang="en-US" sz="1600" b="1"/>
              <a:t>ddG</a:t>
            </a:r>
          </a:p>
        </p:txBody>
      </p:sp>
      <p:sp>
        <p:nvSpPr>
          <p:cNvPr id="70695" name="Text Box 207"/>
          <p:cNvSpPr txBox="1">
            <a:spLocks noChangeArrowheads="1"/>
          </p:cNvSpPr>
          <p:nvPr/>
        </p:nvSpPr>
        <p:spPr bwMode="auto">
          <a:xfrm>
            <a:off x="7881938" y="990600"/>
            <a:ext cx="439737" cy="260350"/>
          </a:xfrm>
          <a:prstGeom prst="rect">
            <a:avLst/>
          </a:prstGeom>
          <a:noFill/>
          <a:ln w="9525">
            <a:noFill/>
            <a:miter lim="800000"/>
            <a:headEnd/>
            <a:tailEnd/>
          </a:ln>
        </p:spPr>
        <p:txBody>
          <a:bodyPr wrap="none" lIns="0" tIns="0" rIns="0" bIns="0"/>
          <a:lstStyle/>
          <a:p>
            <a:r>
              <a:rPr lang="en-US" sz="1600" b="1"/>
              <a:t>ddG</a:t>
            </a:r>
          </a:p>
        </p:txBody>
      </p:sp>
      <p:sp>
        <p:nvSpPr>
          <p:cNvPr id="70696" name="Text Box 208"/>
          <p:cNvSpPr txBox="1">
            <a:spLocks noChangeArrowheads="1"/>
          </p:cNvSpPr>
          <p:nvPr/>
        </p:nvSpPr>
        <p:spPr bwMode="auto">
          <a:xfrm>
            <a:off x="3608388" y="2089150"/>
            <a:ext cx="439737" cy="260350"/>
          </a:xfrm>
          <a:prstGeom prst="rect">
            <a:avLst/>
          </a:prstGeom>
          <a:noFill/>
          <a:ln w="9525">
            <a:noFill/>
            <a:miter lim="800000"/>
            <a:headEnd/>
            <a:tailEnd/>
          </a:ln>
        </p:spPr>
        <p:txBody>
          <a:bodyPr wrap="none" lIns="0" tIns="0" rIns="0" bIns="0"/>
          <a:lstStyle/>
          <a:p>
            <a:r>
              <a:rPr lang="en-US" sz="1600" b="1"/>
              <a:t>ddA</a:t>
            </a:r>
          </a:p>
        </p:txBody>
      </p:sp>
      <p:sp>
        <p:nvSpPr>
          <p:cNvPr id="70697" name="Text Box 209"/>
          <p:cNvSpPr txBox="1">
            <a:spLocks noChangeArrowheads="1"/>
          </p:cNvSpPr>
          <p:nvPr/>
        </p:nvSpPr>
        <p:spPr bwMode="auto">
          <a:xfrm>
            <a:off x="4264025" y="1978025"/>
            <a:ext cx="439738" cy="260350"/>
          </a:xfrm>
          <a:prstGeom prst="rect">
            <a:avLst/>
          </a:prstGeom>
          <a:noFill/>
          <a:ln w="9525">
            <a:noFill/>
            <a:miter lim="800000"/>
            <a:headEnd/>
            <a:tailEnd/>
          </a:ln>
        </p:spPr>
        <p:txBody>
          <a:bodyPr wrap="none" lIns="0" tIns="0" rIns="0" bIns="0"/>
          <a:lstStyle/>
          <a:p>
            <a:r>
              <a:rPr lang="en-US" sz="1600" b="1"/>
              <a:t>ddA</a:t>
            </a:r>
          </a:p>
        </p:txBody>
      </p:sp>
      <p:sp>
        <p:nvSpPr>
          <p:cNvPr id="70698" name="Text Box 210"/>
          <p:cNvSpPr txBox="1">
            <a:spLocks noChangeArrowheads="1"/>
          </p:cNvSpPr>
          <p:nvPr/>
        </p:nvSpPr>
        <p:spPr bwMode="auto">
          <a:xfrm>
            <a:off x="7146925" y="1222375"/>
            <a:ext cx="439738" cy="260350"/>
          </a:xfrm>
          <a:prstGeom prst="rect">
            <a:avLst/>
          </a:prstGeom>
          <a:noFill/>
          <a:ln w="9525">
            <a:noFill/>
            <a:miter lim="800000"/>
            <a:headEnd/>
            <a:tailEnd/>
          </a:ln>
        </p:spPr>
        <p:txBody>
          <a:bodyPr wrap="none" lIns="0" tIns="0" rIns="0" bIns="0"/>
          <a:lstStyle/>
          <a:p>
            <a:r>
              <a:rPr lang="en-US" sz="1600" b="1"/>
              <a:t>ddA</a:t>
            </a:r>
          </a:p>
        </p:txBody>
      </p:sp>
      <p:sp>
        <p:nvSpPr>
          <p:cNvPr id="70699" name="Text Box 211"/>
          <p:cNvSpPr txBox="1">
            <a:spLocks noChangeArrowheads="1"/>
          </p:cNvSpPr>
          <p:nvPr/>
        </p:nvSpPr>
        <p:spPr bwMode="auto">
          <a:xfrm>
            <a:off x="5651500" y="1579563"/>
            <a:ext cx="439738" cy="260350"/>
          </a:xfrm>
          <a:prstGeom prst="rect">
            <a:avLst/>
          </a:prstGeom>
          <a:noFill/>
          <a:ln w="9525">
            <a:noFill/>
            <a:miter lim="800000"/>
            <a:headEnd/>
            <a:tailEnd/>
          </a:ln>
        </p:spPr>
        <p:txBody>
          <a:bodyPr wrap="none" lIns="0" tIns="0" rIns="0" bIns="0"/>
          <a:lstStyle/>
          <a:p>
            <a:r>
              <a:rPr lang="en-US" sz="1600" b="1"/>
              <a:t>ddT</a:t>
            </a:r>
          </a:p>
        </p:txBody>
      </p:sp>
      <p:sp>
        <p:nvSpPr>
          <p:cNvPr id="70700" name="Text Box 212"/>
          <p:cNvSpPr txBox="1">
            <a:spLocks noChangeArrowheads="1"/>
          </p:cNvSpPr>
          <p:nvPr/>
        </p:nvSpPr>
        <p:spPr bwMode="auto">
          <a:xfrm>
            <a:off x="8550275" y="901700"/>
            <a:ext cx="188913" cy="260350"/>
          </a:xfrm>
          <a:prstGeom prst="rect">
            <a:avLst/>
          </a:prstGeom>
          <a:noFill/>
          <a:ln w="9525">
            <a:noFill/>
            <a:miter lim="800000"/>
            <a:headEnd/>
            <a:tailEnd/>
          </a:ln>
        </p:spPr>
        <p:txBody>
          <a:bodyPr wrap="none" lIns="0" tIns="0" rIns="0" bIns="0"/>
          <a:lstStyle/>
          <a:p>
            <a:r>
              <a:rPr lang="en-US" sz="1600" b="1"/>
              <a:t>3</a:t>
            </a:r>
            <a:r>
              <a:rPr lang="en-US" sz="1600" b="1">
                <a:sym typeface="Symbol" pitchFamily="84" charset="2"/>
              </a:rPr>
              <a:t></a:t>
            </a:r>
            <a:endParaRPr lang="en-US" sz="1600" b="1"/>
          </a:p>
        </p:txBody>
      </p:sp>
      <p:sp>
        <p:nvSpPr>
          <p:cNvPr id="70701" name="Text Box 213"/>
          <p:cNvSpPr txBox="1">
            <a:spLocks noChangeArrowheads="1"/>
          </p:cNvSpPr>
          <p:nvPr/>
        </p:nvSpPr>
        <p:spPr bwMode="auto">
          <a:xfrm>
            <a:off x="8543925" y="3227388"/>
            <a:ext cx="188913" cy="260350"/>
          </a:xfrm>
          <a:prstGeom prst="rect">
            <a:avLst/>
          </a:prstGeom>
          <a:noFill/>
          <a:ln w="9525">
            <a:noFill/>
            <a:miter lim="800000"/>
            <a:headEnd/>
            <a:tailEnd/>
          </a:ln>
        </p:spPr>
        <p:txBody>
          <a:bodyPr wrap="none" lIns="0" tIns="0" rIns="0" bIns="0"/>
          <a:lstStyle/>
          <a:p>
            <a:r>
              <a:rPr lang="en-US" sz="1600" b="1"/>
              <a:t>5</a:t>
            </a:r>
            <a:r>
              <a:rPr lang="en-US" sz="1600" b="1">
                <a:sym typeface="Symbol" pitchFamily="84" charset="2"/>
              </a:rPr>
              <a:t></a:t>
            </a:r>
            <a:endParaRPr lang="en-US" sz="1600" b="1"/>
          </a:p>
        </p:txBody>
      </p:sp>
      <p:sp>
        <p:nvSpPr>
          <p:cNvPr id="70702" name="Text Box 214"/>
          <p:cNvSpPr txBox="1">
            <a:spLocks noChangeArrowheads="1"/>
          </p:cNvSpPr>
          <p:nvPr/>
        </p:nvSpPr>
        <p:spPr bwMode="auto">
          <a:xfrm>
            <a:off x="3243263" y="2667000"/>
            <a:ext cx="134937" cy="220663"/>
          </a:xfrm>
          <a:prstGeom prst="rect">
            <a:avLst/>
          </a:prstGeom>
          <a:noFill/>
          <a:ln w="9525">
            <a:noFill/>
            <a:miter lim="800000"/>
            <a:headEnd/>
            <a:tailEnd/>
          </a:ln>
        </p:spPr>
        <p:txBody>
          <a:bodyPr wrap="none" lIns="0" tIns="0" rIns="0" bIns="0"/>
          <a:lstStyle/>
          <a:p>
            <a:r>
              <a:rPr lang="en-US" sz="1600" b="1"/>
              <a:t>T</a:t>
            </a:r>
          </a:p>
        </p:txBody>
      </p:sp>
      <p:sp>
        <p:nvSpPr>
          <p:cNvPr id="70703" name="Text Box 215"/>
          <p:cNvSpPr txBox="1">
            <a:spLocks noChangeArrowheads="1"/>
          </p:cNvSpPr>
          <p:nvPr/>
        </p:nvSpPr>
        <p:spPr bwMode="auto">
          <a:xfrm>
            <a:off x="3244850" y="3035300"/>
            <a:ext cx="134938" cy="220663"/>
          </a:xfrm>
          <a:prstGeom prst="rect">
            <a:avLst/>
          </a:prstGeom>
          <a:noFill/>
          <a:ln w="9525">
            <a:noFill/>
            <a:miter lim="800000"/>
            <a:headEnd/>
            <a:tailEnd/>
          </a:ln>
        </p:spPr>
        <p:txBody>
          <a:bodyPr wrap="none" lIns="0" tIns="0" rIns="0" bIns="0"/>
          <a:lstStyle/>
          <a:p>
            <a:r>
              <a:rPr lang="en-US" sz="1600" b="1"/>
              <a:t>T</a:t>
            </a:r>
          </a:p>
        </p:txBody>
      </p:sp>
      <p:sp>
        <p:nvSpPr>
          <p:cNvPr id="70704" name="Text Box 216"/>
          <p:cNvSpPr txBox="1">
            <a:spLocks noChangeArrowheads="1"/>
          </p:cNvSpPr>
          <p:nvPr/>
        </p:nvSpPr>
        <p:spPr bwMode="auto">
          <a:xfrm>
            <a:off x="3244850" y="3219450"/>
            <a:ext cx="134938" cy="220663"/>
          </a:xfrm>
          <a:prstGeom prst="rect">
            <a:avLst/>
          </a:prstGeom>
          <a:noFill/>
          <a:ln w="9525">
            <a:noFill/>
            <a:miter lim="800000"/>
            <a:headEnd/>
            <a:tailEnd/>
          </a:ln>
        </p:spPr>
        <p:txBody>
          <a:bodyPr wrap="none" lIns="0" tIns="0" rIns="0" bIns="0"/>
          <a:lstStyle/>
          <a:p>
            <a:r>
              <a:rPr lang="en-US" sz="1600" b="1"/>
              <a:t>T</a:t>
            </a:r>
          </a:p>
        </p:txBody>
      </p:sp>
      <p:sp>
        <p:nvSpPr>
          <p:cNvPr id="70705" name="Text Box 217"/>
          <p:cNvSpPr txBox="1">
            <a:spLocks noChangeArrowheads="1"/>
          </p:cNvSpPr>
          <p:nvPr/>
        </p:nvSpPr>
        <p:spPr bwMode="auto">
          <a:xfrm>
            <a:off x="3217863" y="2851150"/>
            <a:ext cx="134937" cy="220663"/>
          </a:xfrm>
          <a:prstGeom prst="rect">
            <a:avLst/>
          </a:prstGeom>
          <a:noFill/>
          <a:ln w="9525">
            <a:noFill/>
            <a:miter lim="800000"/>
            <a:headEnd/>
            <a:tailEnd/>
          </a:ln>
        </p:spPr>
        <p:txBody>
          <a:bodyPr wrap="none" lIns="0" tIns="0" rIns="0" bIns="0"/>
          <a:lstStyle/>
          <a:p>
            <a:r>
              <a:rPr lang="en-US" sz="1600" b="1"/>
              <a:t>G</a:t>
            </a:r>
          </a:p>
        </p:txBody>
      </p:sp>
      <p:sp>
        <p:nvSpPr>
          <p:cNvPr id="70706" name="Text Box 218"/>
          <p:cNvSpPr txBox="1">
            <a:spLocks noChangeArrowheads="1"/>
          </p:cNvSpPr>
          <p:nvPr/>
        </p:nvSpPr>
        <p:spPr bwMode="auto">
          <a:xfrm>
            <a:off x="3211513" y="2486025"/>
            <a:ext cx="134937" cy="220663"/>
          </a:xfrm>
          <a:prstGeom prst="rect">
            <a:avLst/>
          </a:prstGeom>
          <a:noFill/>
          <a:ln w="9525">
            <a:noFill/>
            <a:miter lim="800000"/>
            <a:headEnd/>
            <a:tailEnd/>
          </a:ln>
        </p:spPr>
        <p:txBody>
          <a:bodyPr wrap="none" lIns="0" tIns="0" rIns="0" bIns="0"/>
          <a:lstStyle/>
          <a:p>
            <a:r>
              <a:rPr lang="en-US" sz="1600" b="1"/>
              <a:t>C</a:t>
            </a:r>
          </a:p>
        </p:txBody>
      </p:sp>
      <p:sp>
        <p:nvSpPr>
          <p:cNvPr id="70707" name="Text Box 219"/>
          <p:cNvSpPr txBox="1">
            <a:spLocks noChangeArrowheads="1"/>
          </p:cNvSpPr>
          <p:nvPr/>
        </p:nvSpPr>
        <p:spPr bwMode="auto">
          <a:xfrm>
            <a:off x="3884613" y="2662238"/>
            <a:ext cx="134937" cy="220662"/>
          </a:xfrm>
          <a:prstGeom prst="rect">
            <a:avLst/>
          </a:prstGeom>
          <a:noFill/>
          <a:ln w="9525">
            <a:noFill/>
            <a:miter lim="800000"/>
            <a:headEnd/>
            <a:tailEnd/>
          </a:ln>
        </p:spPr>
        <p:txBody>
          <a:bodyPr wrap="none" lIns="0" tIns="0" rIns="0" bIns="0"/>
          <a:lstStyle/>
          <a:p>
            <a:r>
              <a:rPr lang="en-US" sz="1600" b="1"/>
              <a:t>T</a:t>
            </a:r>
          </a:p>
        </p:txBody>
      </p:sp>
      <p:sp>
        <p:nvSpPr>
          <p:cNvPr id="70708" name="Text Box 220"/>
          <p:cNvSpPr txBox="1">
            <a:spLocks noChangeArrowheads="1"/>
          </p:cNvSpPr>
          <p:nvPr/>
        </p:nvSpPr>
        <p:spPr bwMode="auto">
          <a:xfrm>
            <a:off x="3886200" y="3030538"/>
            <a:ext cx="134938" cy="220662"/>
          </a:xfrm>
          <a:prstGeom prst="rect">
            <a:avLst/>
          </a:prstGeom>
          <a:noFill/>
          <a:ln w="9525">
            <a:noFill/>
            <a:miter lim="800000"/>
            <a:headEnd/>
            <a:tailEnd/>
          </a:ln>
        </p:spPr>
        <p:txBody>
          <a:bodyPr wrap="none" lIns="0" tIns="0" rIns="0" bIns="0"/>
          <a:lstStyle/>
          <a:p>
            <a:r>
              <a:rPr lang="en-US" sz="1600" b="1"/>
              <a:t>T</a:t>
            </a:r>
          </a:p>
        </p:txBody>
      </p:sp>
      <p:sp>
        <p:nvSpPr>
          <p:cNvPr id="70709" name="Text Box 221"/>
          <p:cNvSpPr txBox="1">
            <a:spLocks noChangeArrowheads="1"/>
          </p:cNvSpPr>
          <p:nvPr/>
        </p:nvSpPr>
        <p:spPr bwMode="auto">
          <a:xfrm>
            <a:off x="3886200" y="3214688"/>
            <a:ext cx="134938" cy="220662"/>
          </a:xfrm>
          <a:prstGeom prst="rect">
            <a:avLst/>
          </a:prstGeom>
          <a:noFill/>
          <a:ln w="9525">
            <a:noFill/>
            <a:miter lim="800000"/>
            <a:headEnd/>
            <a:tailEnd/>
          </a:ln>
        </p:spPr>
        <p:txBody>
          <a:bodyPr wrap="none" lIns="0" tIns="0" rIns="0" bIns="0"/>
          <a:lstStyle/>
          <a:p>
            <a:r>
              <a:rPr lang="en-US" sz="1600" b="1"/>
              <a:t>T</a:t>
            </a:r>
          </a:p>
        </p:txBody>
      </p:sp>
      <p:sp>
        <p:nvSpPr>
          <p:cNvPr id="70710" name="Text Box 222"/>
          <p:cNvSpPr txBox="1">
            <a:spLocks noChangeArrowheads="1"/>
          </p:cNvSpPr>
          <p:nvPr/>
        </p:nvSpPr>
        <p:spPr bwMode="auto">
          <a:xfrm>
            <a:off x="3846513" y="2833688"/>
            <a:ext cx="134937" cy="220662"/>
          </a:xfrm>
          <a:prstGeom prst="rect">
            <a:avLst/>
          </a:prstGeom>
          <a:noFill/>
          <a:ln w="9525">
            <a:noFill/>
            <a:miter lim="800000"/>
            <a:headEnd/>
            <a:tailEnd/>
          </a:ln>
        </p:spPr>
        <p:txBody>
          <a:bodyPr wrap="none" lIns="0" tIns="0" rIns="0" bIns="0"/>
          <a:lstStyle/>
          <a:p>
            <a:r>
              <a:rPr lang="en-US" sz="1600" b="1"/>
              <a:t>G</a:t>
            </a:r>
          </a:p>
        </p:txBody>
      </p:sp>
      <p:sp>
        <p:nvSpPr>
          <p:cNvPr id="70711" name="Text Box 223"/>
          <p:cNvSpPr txBox="1">
            <a:spLocks noChangeArrowheads="1"/>
          </p:cNvSpPr>
          <p:nvPr/>
        </p:nvSpPr>
        <p:spPr bwMode="auto">
          <a:xfrm>
            <a:off x="3852863" y="2481263"/>
            <a:ext cx="134937" cy="220662"/>
          </a:xfrm>
          <a:prstGeom prst="rect">
            <a:avLst/>
          </a:prstGeom>
          <a:noFill/>
          <a:ln w="9525">
            <a:noFill/>
            <a:miter lim="800000"/>
            <a:headEnd/>
            <a:tailEnd/>
          </a:ln>
        </p:spPr>
        <p:txBody>
          <a:bodyPr wrap="none" lIns="0" tIns="0" rIns="0" bIns="0"/>
          <a:lstStyle/>
          <a:p>
            <a:r>
              <a:rPr lang="en-US" sz="1600" b="1"/>
              <a:t>C</a:t>
            </a:r>
          </a:p>
        </p:txBody>
      </p:sp>
      <p:sp>
        <p:nvSpPr>
          <p:cNvPr id="70712" name="Text Box 224"/>
          <p:cNvSpPr txBox="1">
            <a:spLocks noChangeArrowheads="1"/>
          </p:cNvSpPr>
          <p:nvPr/>
        </p:nvSpPr>
        <p:spPr bwMode="auto">
          <a:xfrm>
            <a:off x="3840163" y="2286000"/>
            <a:ext cx="134937" cy="220663"/>
          </a:xfrm>
          <a:prstGeom prst="rect">
            <a:avLst/>
          </a:prstGeom>
          <a:noFill/>
          <a:ln w="9525">
            <a:noFill/>
            <a:miter lim="800000"/>
            <a:headEnd/>
            <a:tailEnd/>
          </a:ln>
        </p:spPr>
        <p:txBody>
          <a:bodyPr wrap="none" lIns="0" tIns="0" rIns="0" bIns="0"/>
          <a:lstStyle/>
          <a:p>
            <a:r>
              <a:rPr lang="en-US" sz="1600" b="1"/>
              <a:t>G</a:t>
            </a:r>
          </a:p>
        </p:txBody>
      </p:sp>
      <p:sp>
        <p:nvSpPr>
          <p:cNvPr id="70713" name="Text Box 225"/>
          <p:cNvSpPr txBox="1">
            <a:spLocks noChangeArrowheads="1"/>
          </p:cNvSpPr>
          <p:nvPr/>
        </p:nvSpPr>
        <p:spPr bwMode="auto">
          <a:xfrm>
            <a:off x="4527550" y="2686050"/>
            <a:ext cx="134938" cy="220663"/>
          </a:xfrm>
          <a:prstGeom prst="rect">
            <a:avLst/>
          </a:prstGeom>
          <a:noFill/>
          <a:ln w="9525">
            <a:noFill/>
            <a:miter lim="800000"/>
            <a:headEnd/>
            <a:tailEnd/>
          </a:ln>
        </p:spPr>
        <p:txBody>
          <a:bodyPr wrap="none" lIns="0" tIns="0" rIns="0" bIns="0"/>
          <a:lstStyle/>
          <a:p>
            <a:r>
              <a:rPr lang="en-US" sz="1600" b="1"/>
              <a:t>T</a:t>
            </a:r>
          </a:p>
        </p:txBody>
      </p:sp>
      <p:sp>
        <p:nvSpPr>
          <p:cNvPr id="70714" name="Text Box 226"/>
          <p:cNvSpPr txBox="1">
            <a:spLocks noChangeArrowheads="1"/>
          </p:cNvSpPr>
          <p:nvPr/>
        </p:nvSpPr>
        <p:spPr bwMode="auto">
          <a:xfrm>
            <a:off x="4516438" y="3041650"/>
            <a:ext cx="134937" cy="220663"/>
          </a:xfrm>
          <a:prstGeom prst="rect">
            <a:avLst/>
          </a:prstGeom>
          <a:noFill/>
          <a:ln w="9525">
            <a:noFill/>
            <a:miter lim="800000"/>
            <a:headEnd/>
            <a:tailEnd/>
          </a:ln>
        </p:spPr>
        <p:txBody>
          <a:bodyPr wrap="none" lIns="0" tIns="0" rIns="0" bIns="0"/>
          <a:lstStyle/>
          <a:p>
            <a:r>
              <a:rPr lang="en-US" sz="1600" b="1"/>
              <a:t>T</a:t>
            </a:r>
          </a:p>
        </p:txBody>
      </p:sp>
      <p:sp>
        <p:nvSpPr>
          <p:cNvPr id="70715" name="Text Box 227"/>
          <p:cNvSpPr txBox="1">
            <a:spLocks noChangeArrowheads="1"/>
          </p:cNvSpPr>
          <p:nvPr/>
        </p:nvSpPr>
        <p:spPr bwMode="auto">
          <a:xfrm>
            <a:off x="4516438" y="3225800"/>
            <a:ext cx="134937" cy="220663"/>
          </a:xfrm>
          <a:prstGeom prst="rect">
            <a:avLst/>
          </a:prstGeom>
          <a:noFill/>
          <a:ln w="9525">
            <a:noFill/>
            <a:miter lim="800000"/>
            <a:headEnd/>
            <a:tailEnd/>
          </a:ln>
        </p:spPr>
        <p:txBody>
          <a:bodyPr wrap="none" lIns="0" tIns="0" rIns="0" bIns="0"/>
          <a:lstStyle/>
          <a:p>
            <a:r>
              <a:rPr lang="en-US" sz="1600" b="1"/>
              <a:t>T</a:t>
            </a:r>
          </a:p>
        </p:txBody>
      </p:sp>
      <p:sp>
        <p:nvSpPr>
          <p:cNvPr id="70716" name="Text Box 228"/>
          <p:cNvSpPr txBox="1">
            <a:spLocks noChangeArrowheads="1"/>
          </p:cNvSpPr>
          <p:nvPr/>
        </p:nvSpPr>
        <p:spPr bwMode="auto">
          <a:xfrm>
            <a:off x="4476750" y="2857500"/>
            <a:ext cx="134938" cy="220663"/>
          </a:xfrm>
          <a:prstGeom prst="rect">
            <a:avLst/>
          </a:prstGeom>
          <a:noFill/>
          <a:ln w="9525">
            <a:noFill/>
            <a:miter lim="800000"/>
            <a:headEnd/>
            <a:tailEnd/>
          </a:ln>
        </p:spPr>
        <p:txBody>
          <a:bodyPr wrap="none" lIns="0" tIns="0" rIns="0" bIns="0"/>
          <a:lstStyle/>
          <a:p>
            <a:r>
              <a:rPr lang="en-US" sz="1600" b="1"/>
              <a:t>G</a:t>
            </a:r>
          </a:p>
        </p:txBody>
      </p:sp>
      <p:sp>
        <p:nvSpPr>
          <p:cNvPr id="70717" name="Text Box 229"/>
          <p:cNvSpPr txBox="1">
            <a:spLocks noChangeArrowheads="1"/>
          </p:cNvSpPr>
          <p:nvPr/>
        </p:nvSpPr>
        <p:spPr bwMode="auto">
          <a:xfrm>
            <a:off x="4495800" y="2517775"/>
            <a:ext cx="134938" cy="220663"/>
          </a:xfrm>
          <a:prstGeom prst="rect">
            <a:avLst/>
          </a:prstGeom>
          <a:noFill/>
          <a:ln w="9525">
            <a:noFill/>
            <a:miter lim="800000"/>
            <a:headEnd/>
            <a:tailEnd/>
          </a:ln>
        </p:spPr>
        <p:txBody>
          <a:bodyPr wrap="none" lIns="0" tIns="0" rIns="0" bIns="0"/>
          <a:lstStyle/>
          <a:p>
            <a:r>
              <a:rPr lang="en-US" sz="1600" b="1"/>
              <a:t>C</a:t>
            </a:r>
          </a:p>
        </p:txBody>
      </p:sp>
      <p:sp>
        <p:nvSpPr>
          <p:cNvPr id="70718" name="Text Box 230"/>
          <p:cNvSpPr txBox="1">
            <a:spLocks noChangeArrowheads="1"/>
          </p:cNvSpPr>
          <p:nvPr/>
        </p:nvSpPr>
        <p:spPr bwMode="auto">
          <a:xfrm>
            <a:off x="4495800" y="2335213"/>
            <a:ext cx="134938" cy="220662"/>
          </a:xfrm>
          <a:prstGeom prst="rect">
            <a:avLst/>
          </a:prstGeom>
          <a:noFill/>
          <a:ln w="9525">
            <a:noFill/>
            <a:miter lim="800000"/>
            <a:headEnd/>
            <a:tailEnd/>
          </a:ln>
        </p:spPr>
        <p:txBody>
          <a:bodyPr wrap="none" lIns="0" tIns="0" rIns="0" bIns="0"/>
          <a:lstStyle/>
          <a:p>
            <a:r>
              <a:rPr lang="en-US" sz="1600" b="1"/>
              <a:t>G</a:t>
            </a:r>
          </a:p>
        </p:txBody>
      </p:sp>
      <p:sp>
        <p:nvSpPr>
          <p:cNvPr id="70719" name="Text Box 231"/>
          <p:cNvSpPr txBox="1">
            <a:spLocks noChangeArrowheads="1"/>
          </p:cNvSpPr>
          <p:nvPr/>
        </p:nvSpPr>
        <p:spPr bwMode="auto">
          <a:xfrm>
            <a:off x="4491038" y="2154238"/>
            <a:ext cx="134937" cy="220662"/>
          </a:xfrm>
          <a:prstGeom prst="rect">
            <a:avLst/>
          </a:prstGeom>
          <a:noFill/>
          <a:ln w="9525">
            <a:noFill/>
            <a:miter lim="800000"/>
            <a:headEnd/>
            <a:tailEnd/>
          </a:ln>
        </p:spPr>
        <p:txBody>
          <a:bodyPr wrap="none" lIns="0" tIns="0" rIns="0" bIns="0"/>
          <a:lstStyle/>
          <a:p>
            <a:r>
              <a:rPr lang="en-US" sz="1600" b="1"/>
              <a:t>A</a:t>
            </a:r>
          </a:p>
        </p:txBody>
      </p:sp>
      <p:sp>
        <p:nvSpPr>
          <p:cNvPr id="70720" name="Text Box 232"/>
          <p:cNvSpPr txBox="1">
            <a:spLocks noChangeArrowheads="1"/>
          </p:cNvSpPr>
          <p:nvPr/>
        </p:nvSpPr>
        <p:spPr bwMode="auto">
          <a:xfrm>
            <a:off x="5208588" y="2681288"/>
            <a:ext cx="134937" cy="220662"/>
          </a:xfrm>
          <a:prstGeom prst="rect">
            <a:avLst/>
          </a:prstGeom>
          <a:noFill/>
          <a:ln w="9525">
            <a:noFill/>
            <a:miter lim="800000"/>
            <a:headEnd/>
            <a:tailEnd/>
          </a:ln>
        </p:spPr>
        <p:txBody>
          <a:bodyPr wrap="none" lIns="0" tIns="0" rIns="0" bIns="0"/>
          <a:lstStyle/>
          <a:p>
            <a:r>
              <a:rPr lang="en-US" sz="1600" b="1"/>
              <a:t>T</a:t>
            </a:r>
          </a:p>
        </p:txBody>
      </p:sp>
      <p:sp>
        <p:nvSpPr>
          <p:cNvPr id="70721" name="Text Box 233"/>
          <p:cNvSpPr txBox="1">
            <a:spLocks noChangeArrowheads="1"/>
          </p:cNvSpPr>
          <p:nvPr/>
        </p:nvSpPr>
        <p:spPr bwMode="auto">
          <a:xfrm>
            <a:off x="5197475" y="3036888"/>
            <a:ext cx="134938" cy="220662"/>
          </a:xfrm>
          <a:prstGeom prst="rect">
            <a:avLst/>
          </a:prstGeom>
          <a:noFill/>
          <a:ln w="9525">
            <a:noFill/>
            <a:miter lim="800000"/>
            <a:headEnd/>
            <a:tailEnd/>
          </a:ln>
        </p:spPr>
        <p:txBody>
          <a:bodyPr wrap="none" lIns="0" tIns="0" rIns="0" bIns="0"/>
          <a:lstStyle/>
          <a:p>
            <a:r>
              <a:rPr lang="en-US" sz="1600" b="1"/>
              <a:t>T</a:t>
            </a:r>
          </a:p>
        </p:txBody>
      </p:sp>
      <p:sp>
        <p:nvSpPr>
          <p:cNvPr id="70722" name="Text Box 234"/>
          <p:cNvSpPr txBox="1">
            <a:spLocks noChangeArrowheads="1"/>
          </p:cNvSpPr>
          <p:nvPr/>
        </p:nvSpPr>
        <p:spPr bwMode="auto">
          <a:xfrm>
            <a:off x="5197475" y="3221038"/>
            <a:ext cx="134938" cy="220662"/>
          </a:xfrm>
          <a:prstGeom prst="rect">
            <a:avLst/>
          </a:prstGeom>
          <a:noFill/>
          <a:ln w="9525">
            <a:noFill/>
            <a:miter lim="800000"/>
            <a:headEnd/>
            <a:tailEnd/>
          </a:ln>
        </p:spPr>
        <p:txBody>
          <a:bodyPr wrap="none" lIns="0" tIns="0" rIns="0" bIns="0"/>
          <a:lstStyle/>
          <a:p>
            <a:r>
              <a:rPr lang="en-US" sz="1600" b="1"/>
              <a:t>T</a:t>
            </a:r>
          </a:p>
        </p:txBody>
      </p:sp>
      <p:sp>
        <p:nvSpPr>
          <p:cNvPr id="70723" name="Text Box 235"/>
          <p:cNvSpPr txBox="1">
            <a:spLocks noChangeArrowheads="1"/>
          </p:cNvSpPr>
          <p:nvPr/>
        </p:nvSpPr>
        <p:spPr bwMode="auto">
          <a:xfrm>
            <a:off x="5157788" y="2852738"/>
            <a:ext cx="134937" cy="220662"/>
          </a:xfrm>
          <a:prstGeom prst="rect">
            <a:avLst/>
          </a:prstGeom>
          <a:noFill/>
          <a:ln w="9525">
            <a:noFill/>
            <a:miter lim="800000"/>
            <a:headEnd/>
            <a:tailEnd/>
          </a:ln>
        </p:spPr>
        <p:txBody>
          <a:bodyPr wrap="none" lIns="0" tIns="0" rIns="0" bIns="0"/>
          <a:lstStyle/>
          <a:p>
            <a:r>
              <a:rPr lang="en-US" sz="1600" b="1"/>
              <a:t>G</a:t>
            </a:r>
          </a:p>
        </p:txBody>
      </p:sp>
      <p:sp>
        <p:nvSpPr>
          <p:cNvPr id="70724" name="Text Box 236"/>
          <p:cNvSpPr txBox="1">
            <a:spLocks noChangeArrowheads="1"/>
          </p:cNvSpPr>
          <p:nvPr/>
        </p:nvSpPr>
        <p:spPr bwMode="auto">
          <a:xfrm>
            <a:off x="5176838" y="2500313"/>
            <a:ext cx="134937" cy="220662"/>
          </a:xfrm>
          <a:prstGeom prst="rect">
            <a:avLst/>
          </a:prstGeom>
          <a:noFill/>
          <a:ln w="9525">
            <a:noFill/>
            <a:miter lim="800000"/>
            <a:headEnd/>
            <a:tailEnd/>
          </a:ln>
        </p:spPr>
        <p:txBody>
          <a:bodyPr wrap="none" lIns="0" tIns="0" rIns="0" bIns="0"/>
          <a:lstStyle/>
          <a:p>
            <a:r>
              <a:rPr lang="en-US" sz="1600" b="1"/>
              <a:t>C</a:t>
            </a:r>
          </a:p>
        </p:txBody>
      </p:sp>
      <p:sp>
        <p:nvSpPr>
          <p:cNvPr id="70725" name="Text Box 237"/>
          <p:cNvSpPr txBox="1">
            <a:spLocks noChangeArrowheads="1"/>
          </p:cNvSpPr>
          <p:nvPr/>
        </p:nvSpPr>
        <p:spPr bwMode="auto">
          <a:xfrm>
            <a:off x="5164138" y="2305050"/>
            <a:ext cx="134937" cy="220663"/>
          </a:xfrm>
          <a:prstGeom prst="rect">
            <a:avLst/>
          </a:prstGeom>
          <a:noFill/>
          <a:ln w="9525">
            <a:noFill/>
            <a:miter lim="800000"/>
            <a:headEnd/>
            <a:tailEnd/>
          </a:ln>
        </p:spPr>
        <p:txBody>
          <a:bodyPr wrap="none" lIns="0" tIns="0" rIns="0" bIns="0"/>
          <a:lstStyle/>
          <a:p>
            <a:r>
              <a:rPr lang="en-US" sz="1600" b="1"/>
              <a:t>G</a:t>
            </a:r>
          </a:p>
        </p:txBody>
      </p:sp>
      <p:sp>
        <p:nvSpPr>
          <p:cNvPr id="70726" name="Text Box 238"/>
          <p:cNvSpPr txBox="1">
            <a:spLocks noChangeArrowheads="1"/>
          </p:cNvSpPr>
          <p:nvPr/>
        </p:nvSpPr>
        <p:spPr bwMode="auto">
          <a:xfrm>
            <a:off x="5184775" y="2109788"/>
            <a:ext cx="134938" cy="220662"/>
          </a:xfrm>
          <a:prstGeom prst="rect">
            <a:avLst/>
          </a:prstGeom>
          <a:noFill/>
          <a:ln w="9525">
            <a:noFill/>
            <a:miter lim="800000"/>
            <a:headEnd/>
            <a:tailEnd/>
          </a:ln>
        </p:spPr>
        <p:txBody>
          <a:bodyPr wrap="none" lIns="0" tIns="0" rIns="0" bIns="0"/>
          <a:lstStyle/>
          <a:p>
            <a:r>
              <a:rPr lang="en-US" sz="1600" b="1"/>
              <a:t>A</a:t>
            </a:r>
          </a:p>
        </p:txBody>
      </p:sp>
      <p:sp>
        <p:nvSpPr>
          <p:cNvPr id="70727" name="Text Box 239"/>
          <p:cNvSpPr txBox="1">
            <a:spLocks noChangeArrowheads="1"/>
          </p:cNvSpPr>
          <p:nvPr/>
        </p:nvSpPr>
        <p:spPr bwMode="auto">
          <a:xfrm>
            <a:off x="5189538" y="1946275"/>
            <a:ext cx="134937" cy="220663"/>
          </a:xfrm>
          <a:prstGeom prst="rect">
            <a:avLst/>
          </a:prstGeom>
          <a:noFill/>
          <a:ln w="9525">
            <a:noFill/>
            <a:miter lim="800000"/>
            <a:headEnd/>
            <a:tailEnd/>
          </a:ln>
        </p:spPr>
        <p:txBody>
          <a:bodyPr wrap="none" lIns="0" tIns="0" rIns="0" bIns="0"/>
          <a:lstStyle/>
          <a:p>
            <a:r>
              <a:rPr lang="en-US" sz="1600" b="1"/>
              <a:t>A</a:t>
            </a:r>
          </a:p>
        </p:txBody>
      </p:sp>
      <p:sp>
        <p:nvSpPr>
          <p:cNvPr id="70728" name="Text Box 241"/>
          <p:cNvSpPr txBox="1">
            <a:spLocks noChangeArrowheads="1"/>
          </p:cNvSpPr>
          <p:nvPr/>
        </p:nvSpPr>
        <p:spPr bwMode="auto">
          <a:xfrm>
            <a:off x="5891213" y="2663825"/>
            <a:ext cx="134937" cy="220663"/>
          </a:xfrm>
          <a:prstGeom prst="rect">
            <a:avLst/>
          </a:prstGeom>
          <a:noFill/>
          <a:ln w="9525">
            <a:noFill/>
            <a:miter lim="800000"/>
            <a:headEnd/>
            <a:tailEnd/>
          </a:ln>
        </p:spPr>
        <p:txBody>
          <a:bodyPr wrap="none" lIns="0" tIns="0" rIns="0" bIns="0"/>
          <a:lstStyle/>
          <a:p>
            <a:r>
              <a:rPr lang="en-US" sz="1600" b="1"/>
              <a:t>T</a:t>
            </a:r>
          </a:p>
        </p:txBody>
      </p:sp>
      <p:sp>
        <p:nvSpPr>
          <p:cNvPr id="70729" name="Text Box 242"/>
          <p:cNvSpPr txBox="1">
            <a:spLocks noChangeArrowheads="1"/>
          </p:cNvSpPr>
          <p:nvPr/>
        </p:nvSpPr>
        <p:spPr bwMode="auto">
          <a:xfrm>
            <a:off x="5892800" y="3019425"/>
            <a:ext cx="134938" cy="220663"/>
          </a:xfrm>
          <a:prstGeom prst="rect">
            <a:avLst/>
          </a:prstGeom>
          <a:noFill/>
          <a:ln w="9525">
            <a:noFill/>
            <a:miter lim="800000"/>
            <a:headEnd/>
            <a:tailEnd/>
          </a:ln>
        </p:spPr>
        <p:txBody>
          <a:bodyPr wrap="none" lIns="0" tIns="0" rIns="0" bIns="0"/>
          <a:lstStyle/>
          <a:p>
            <a:r>
              <a:rPr lang="en-US" sz="1600" b="1"/>
              <a:t>T</a:t>
            </a:r>
          </a:p>
        </p:txBody>
      </p:sp>
      <p:sp>
        <p:nvSpPr>
          <p:cNvPr id="70730" name="Text Box 243"/>
          <p:cNvSpPr txBox="1">
            <a:spLocks noChangeArrowheads="1"/>
          </p:cNvSpPr>
          <p:nvPr/>
        </p:nvSpPr>
        <p:spPr bwMode="auto">
          <a:xfrm>
            <a:off x="5892800" y="3203575"/>
            <a:ext cx="134938" cy="220663"/>
          </a:xfrm>
          <a:prstGeom prst="rect">
            <a:avLst/>
          </a:prstGeom>
          <a:noFill/>
          <a:ln w="9525">
            <a:noFill/>
            <a:miter lim="800000"/>
            <a:headEnd/>
            <a:tailEnd/>
          </a:ln>
        </p:spPr>
        <p:txBody>
          <a:bodyPr wrap="none" lIns="0" tIns="0" rIns="0" bIns="0"/>
          <a:lstStyle/>
          <a:p>
            <a:r>
              <a:rPr lang="en-US" sz="1600" b="1"/>
              <a:t>T</a:t>
            </a:r>
          </a:p>
        </p:txBody>
      </p:sp>
      <p:sp>
        <p:nvSpPr>
          <p:cNvPr id="70731" name="Text Box 244"/>
          <p:cNvSpPr txBox="1">
            <a:spLocks noChangeArrowheads="1"/>
          </p:cNvSpPr>
          <p:nvPr/>
        </p:nvSpPr>
        <p:spPr bwMode="auto">
          <a:xfrm>
            <a:off x="5853113" y="2847975"/>
            <a:ext cx="134937" cy="220663"/>
          </a:xfrm>
          <a:prstGeom prst="rect">
            <a:avLst/>
          </a:prstGeom>
          <a:noFill/>
          <a:ln w="9525">
            <a:noFill/>
            <a:miter lim="800000"/>
            <a:headEnd/>
            <a:tailEnd/>
          </a:ln>
        </p:spPr>
        <p:txBody>
          <a:bodyPr wrap="none" lIns="0" tIns="0" rIns="0" bIns="0"/>
          <a:lstStyle/>
          <a:p>
            <a:r>
              <a:rPr lang="en-US" sz="1600" b="1"/>
              <a:t>G</a:t>
            </a:r>
          </a:p>
        </p:txBody>
      </p:sp>
      <p:sp>
        <p:nvSpPr>
          <p:cNvPr id="70732" name="Text Box 245"/>
          <p:cNvSpPr txBox="1">
            <a:spLocks noChangeArrowheads="1"/>
          </p:cNvSpPr>
          <p:nvPr/>
        </p:nvSpPr>
        <p:spPr bwMode="auto">
          <a:xfrm>
            <a:off x="5872163" y="2482850"/>
            <a:ext cx="134937" cy="220663"/>
          </a:xfrm>
          <a:prstGeom prst="rect">
            <a:avLst/>
          </a:prstGeom>
          <a:noFill/>
          <a:ln w="9525">
            <a:noFill/>
            <a:miter lim="800000"/>
            <a:headEnd/>
            <a:tailEnd/>
          </a:ln>
        </p:spPr>
        <p:txBody>
          <a:bodyPr wrap="none" lIns="0" tIns="0" rIns="0" bIns="0"/>
          <a:lstStyle/>
          <a:p>
            <a:r>
              <a:rPr lang="en-US" sz="1600" b="1"/>
              <a:t>C</a:t>
            </a:r>
          </a:p>
        </p:txBody>
      </p:sp>
      <p:sp>
        <p:nvSpPr>
          <p:cNvPr id="70733" name="Text Box 246"/>
          <p:cNvSpPr txBox="1">
            <a:spLocks noChangeArrowheads="1"/>
          </p:cNvSpPr>
          <p:nvPr/>
        </p:nvSpPr>
        <p:spPr bwMode="auto">
          <a:xfrm>
            <a:off x="5859463" y="2312988"/>
            <a:ext cx="134937" cy="220662"/>
          </a:xfrm>
          <a:prstGeom prst="rect">
            <a:avLst/>
          </a:prstGeom>
          <a:noFill/>
          <a:ln w="9525">
            <a:noFill/>
            <a:miter lim="800000"/>
            <a:headEnd/>
            <a:tailEnd/>
          </a:ln>
        </p:spPr>
        <p:txBody>
          <a:bodyPr wrap="none" lIns="0" tIns="0" rIns="0" bIns="0"/>
          <a:lstStyle/>
          <a:p>
            <a:r>
              <a:rPr lang="en-US" sz="1600" b="1"/>
              <a:t>G</a:t>
            </a:r>
          </a:p>
        </p:txBody>
      </p:sp>
      <p:sp>
        <p:nvSpPr>
          <p:cNvPr id="70734" name="Text Box 247"/>
          <p:cNvSpPr txBox="1">
            <a:spLocks noChangeArrowheads="1"/>
          </p:cNvSpPr>
          <p:nvPr/>
        </p:nvSpPr>
        <p:spPr bwMode="auto">
          <a:xfrm>
            <a:off x="5867400" y="2130425"/>
            <a:ext cx="134938" cy="220663"/>
          </a:xfrm>
          <a:prstGeom prst="rect">
            <a:avLst/>
          </a:prstGeom>
          <a:noFill/>
          <a:ln w="9525">
            <a:noFill/>
            <a:miter lim="800000"/>
            <a:headEnd/>
            <a:tailEnd/>
          </a:ln>
        </p:spPr>
        <p:txBody>
          <a:bodyPr wrap="none" lIns="0" tIns="0" rIns="0" bIns="0"/>
          <a:lstStyle/>
          <a:p>
            <a:r>
              <a:rPr lang="en-US" sz="1600" b="1"/>
              <a:t>A</a:t>
            </a:r>
          </a:p>
        </p:txBody>
      </p:sp>
      <p:sp>
        <p:nvSpPr>
          <p:cNvPr id="70735" name="Text Box 248"/>
          <p:cNvSpPr txBox="1">
            <a:spLocks noChangeArrowheads="1"/>
          </p:cNvSpPr>
          <p:nvPr/>
        </p:nvSpPr>
        <p:spPr bwMode="auto">
          <a:xfrm>
            <a:off x="5872163" y="1954213"/>
            <a:ext cx="134937" cy="220662"/>
          </a:xfrm>
          <a:prstGeom prst="rect">
            <a:avLst/>
          </a:prstGeom>
          <a:noFill/>
          <a:ln w="9525">
            <a:noFill/>
            <a:miter lim="800000"/>
            <a:headEnd/>
            <a:tailEnd/>
          </a:ln>
        </p:spPr>
        <p:txBody>
          <a:bodyPr wrap="none" lIns="0" tIns="0" rIns="0" bIns="0"/>
          <a:lstStyle/>
          <a:p>
            <a:r>
              <a:rPr lang="en-US" sz="1600" b="1"/>
              <a:t>A</a:t>
            </a:r>
          </a:p>
        </p:txBody>
      </p:sp>
      <p:sp>
        <p:nvSpPr>
          <p:cNvPr id="70736" name="Text Box 249"/>
          <p:cNvSpPr txBox="1">
            <a:spLocks noChangeArrowheads="1"/>
          </p:cNvSpPr>
          <p:nvPr/>
        </p:nvSpPr>
        <p:spPr bwMode="auto">
          <a:xfrm>
            <a:off x="5853113" y="1765300"/>
            <a:ext cx="134937" cy="220663"/>
          </a:xfrm>
          <a:prstGeom prst="rect">
            <a:avLst/>
          </a:prstGeom>
          <a:noFill/>
          <a:ln w="9525">
            <a:noFill/>
            <a:miter lim="800000"/>
            <a:headEnd/>
            <a:tailEnd/>
          </a:ln>
        </p:spPr>
        <p:txBody>
          <a:bodyPr wrap="none" lIns="0" tIns="0" rIns="0" bIns="0"/>
          <a:lstStyle/>
          <a:p>
            <a:r>
              <a:rPr lang="en-US" sz="1600" b="1"/>
              <a:t>G</a:t>
            </a:r>
          </a:p>
        </p:txBody>
      </p:sp>
      <p:sp>
        <p:nvSpPr>
          <p:cNvPr id="70737" name="Text Box 250"/>
          <p:cNvSpPr txBox="1">
            <a:spLocks noChangeArrowheads="1"/>
          </p:cNvSpPr>
          <p:nvPr/>
        </p:nvSpPr>
        <p:spPr bwMode="auto">
          <a:xfrm>
            <a:off x="6653213" y="2684463"/>
            <a:ext cx="134937" cy="220662"/>
          </a:xfrm>
          <a:prstGeom prst="rect">
            <a:avLst/>
          </a:prstGeom>
          <a:noFill/>
          <a:ln w="9525">
            <a:noFill/>
            <a:miter lim="800000"/>
            <a:headEnd/>
            <a:tailEnd/>
          </a:ln>
        </p:spPr>
        <p:txBody>
          <a:bodyPr wrap="none" lIns="0" tIns="0" rIns="0" bIns="0"/>
          <a:lstStyle/>
          <a:p>
            <a:r>
              <a:rPr lang="en-US" sz="1600" b="1"/>
              <a:t>T</a:t>
            </a:r>
          </a:p>
        </p:txBody>
      </p:sp>
      <p:sp>
        <p:nvSpPr>
          <p:cNvPr id="70738" name="Text Box 251"/>
          <p:cNvSpPr txBox="1">
            <a:spLocks noChangeArrowheads="1"/>
          </p:cNvSpPr>
          <p:nvPr/>
        </p:nvSpPr>
        <p:spPr bwMode="auto">
          <a:xfrm>
            <a:off x="6654800" y="3040063"/>
            <a:ext cx="134938" cy="220662"/>
          </a:xfrm>
          <a:prstGeom prst="rect">
            <a:avLst/>
          </a:prstGeom>
          <a:noFill/>
          <a:ln w="9525">
            <a:noFill/>
            <a:miter lim="800000"/>
            <a:headEnd/>
            <a:tailEnd/>
          </a:ln>
        </p:spPr>
        <p:txBody>
          <a:bodyPr wrap="none" lIns="0" tIns="0" rIns="0" bIns="0"/>
          <a:lstStyle/>
          <a:p>
            <a:r>
              <a:rPr lang="en-US" sz="1600" b="1"/>
              <a:t>T</a:t>
            </a:r>
          </a:p>
        </p:txBody>
      </p:sp>
      <p:sp>
        <p:nvSpPr>
          <p:cNvPr id="70739" name="Text Box 252"/>
          <p:cNvSpPr txBox="1">
            <a:spLocks noChangeArrowheads="1"/>
          </p:cNvSpPr>
          <p:nvPr/>
        </p:nvSpPr>
        <p:spPr bwMode="auto">
          <a:xfrm>
            <a:off x="6654800" y="3224213"/>
            <a:ext cx="134938" cy="220662"/>
          </a:xfrm>
          <a:prstGeom prst="rect">
            <a:avLst/>
          </a:prstGeom>
          <a:noFill/>
          <a:ln w="9525">
            <a:noFill/>
            <a:miter lim="800000"/>
            <a:headEnd/>
            <a:tailEnd/>
          </a:ln>
        </p:spPr>
        <p:txBody>
          <a:bodyPr wrap="none" lIns="0" tIns="0" rIns="0" bIns="0"/>
          <a:lstStyle/>
          <a:p>
            <a:r>
              <a:rPr lang="en-US" sz="1600" b="1"/>
              <a:t>T</a:t>
            </a:r>
          </a:p>
        </p:txBody>
      </p:sp>
      <p:sp>
        <p:nvSpPr>
          <p:cNvPr id="70740" name="Text Box 253"/>
          <p:cNvSpPr txBox="1">
            <a:spLocks noChangeArrowheads="1"/>
          </p:cNvSpPr>
          <p:nvPr/>
        </p:nvSpPr>
        <p:spPr bwMode="auto">
          <a:xfrm>
            <a:off x="6634163" y="2490788"/>
            <a:ext cx="134937" cy="220662"/>
          </a:xfrm>
          <a:prstGeom prst="rect">
            <a:avLst/>
          </a:prstGeom>
          <a:noFill/>
          <a:ln w="9525">
            <a:noFill/>
            <a:miter lim="800000"/>
            <a:headEnd/>
            <a:tailEnd/>
          </a:ln>
        </p:spPr>
        <p:txBody>
          <a:bodyPr wrap="none" lIns="0" tIns="0" rIns="0" bIns="0"/>
          <a:lstStyle/>
          <a:p>
            <a:r>
              <a:rPr lang="en-US" sz="1600" b="1"/>
              <a:t>C</a:t>
            </a:r>
          </a:p>
        </p:txBody>
      </p:sp>
      <p:sp>
        <p:nvSpPr>
          <p:cNvPr id="70741" name="Text Box 254"/>
          <p:cNvSpPr txBox="1">
            <a:spLocks noChangeArrowheads="1"/>
          </p:cNvSpPr>
          <p:nvPr/>
        </p:nvSpPr>
        <p:spPr bwMode="auto">
          <a:xfrm>
            <a:off x="6621463" y="2308225"/>
            <a:ext cx="134937" cy="220663"/>
          </a:xfrm>
          <a:prstGeom prst="rect">
            <a:avLst/>
          </a:prstGeom>
          <a:noFill/>
          <a:ln w="9525">
            <a:noFill/>
            <a:miter lim="800000"/>
            <a:headEnd/>
            <a:tailEnd/>
          </a:ln>
        </p:spPr>
        <p:txBody>
          <a:bodyPr wrap="none" lIns="0" tIns="0" rIns="0" bIns="0"/>
          <a:lstStyle/>
          <a:p>
            <a:r>
              <a:rPr lang="en-US" sz="1600" b="1"/>
              <a:t>G</a:t>
            </a:r>
          </a:p>
        </p:txBody>
      </p:sp>
      <p:sp>
        <p:nvSpPr>
          <p:cNvPr id="70742" name="Text Box 255"/>
          <p:cNvSpPr txBox="1">
            <a:spLocks noChangeArrowheads="1"/>
          </p:cNvSpPr>
          <p:nvPr/>
        </p:nvSpPr>
        <p:spPr bwMode="auto">
          <a:xfrm>
            <a:off x="6629400" y="2125663"/>
            <a:ext cx="134938" cy="220662"/>
          </a:xfrm>
          <a:prstGeom prst="rect">
            <a:avLst/>
          </a:prstGeom>
          <a:noFill/>
          <a:ln w="9525">
            <a:noFill/>
            <a:miter lim="800000"/>
            <a:headEnd/>
            <a:tailEnd/>
          </a:ln>
        </p:spPr>
        <p:txBody>
          <a:bodyPr wrap="none" lIns="0" tIns="0" rIns="0" bIns="0"/>
          <a:lstStyle/>
          <a:p>
            <a:r>
              <a:rPr lang="en-US" sz="1600" b="1"/>
              <a:t>A</a:t>
            </a:r>
          </a:p>
        </p:txBody>
      </p:sp>
      <p:sp>
        <p:nvSpPr>
          <p:cNvPr id="70743" name="Text Box 256"/>
          <p:cNvSpPr txBox="1">
            <a:spLocks noChangeArrowheads="1"/>
          </p:cNvSpPr>
          <p:nvPr/>
        </p:nvSpPr>
        <p:spPr bwMode="auto">
          <a:xfrm>
            <a:off x="6634163" y="1949450"/>
            <a:ext cx="134937" cy="220663"/>
          </a:xfrm>
          <a:prstGeom prst="rect">
            <a:avLst/>
          </a:prstGeom>
          <a:noFill/>
          <a:ln w="9525">
            <a:noFill/>
            <a:miter lim="800000"/>
            <a:headEnd/>
            <a:tailEnd/>
          </a:ln>
        </p:spPr>
        <p:txBody>
          <a:bodyPr wrap="none" lIns="0" tIns="0" rIns="0" bIns="0"/>
          <a:lstStyle/>
          <a:p>
            <a:r>
              <a:rPr lang="en-US" sz="1600" b="1"/>
              <a:t>A</a:t>
            </a:r>
          </a:p>
        </p:txBody>
      </p:sp>
      <p:sp>
        <p:nvSpPr>
          <p:cNvPr id="70744" name="Text Box 257"/>
          <p:cNvSpPr txBox="1">
            <a:spLocks noChangeArrowheads="1"/>
          </p:cNvSpPr>
          <p:nvPr/>
        </p:nvSpPr>
        <p:spPr bwMode="auto">
          <a:xfrm>
            <a:off x="6627813" y="1770063"/>
            <a:ext cx="134937" cy="220662"/>
          </a:xfrm>
          <a:prstGeom prst="rect">
            <a:avLst/>
          </a:prstGeom>
          <a:noFill/>
          <a:ln w="9525">
            <a:noFill/>
            <a:miter lim="800000"/>
            <a:headEnd/>
            <a:tailEnd/>
          </a:ln>
        </p:spPr>
        <p:txBody>
          <a:bodyPr wrap="none" lIns="0" tIns="0" rIns="0" bIns="0"/>
          <a:lstStyle/>
          <a:p>
            <a:r>
              <a:rPr lang="en-US" sz="1600" b="1"/>
              <a:t>G</a:t>
            </a:r>
          </a:p>
        </p:txBody>
      </p:sp>
      <p:sp>
        <p:nvSpPr>
          <p:cNvPr id="70745" name="Text Box 258"/>
          <p:cNvSpPr txBox="1">
            <a:spLocks noChangeArrowheads="1"/>
          </p:cNvSpPr>
          <p:nvPr/>
        </p:nvSpPr>
        <p:spPr bwMode="auto">
          <a:xfrm>
            <a:off x="6653213" y="1584325"/>
            <a:ext cx="134937" cy="220663"/>
          </a:xfrm>
          <a:prstGeom prst="rect">
            <a:avLst/>
          </a:prstGeom>
          <a:noFill/>
          <a:ln w="9525">
            <a:noFill/>
            <a:miter lim="800000"/>
            <a:headEnd/>
            <a:tailEnd/>
          </a:ln>
        </p:spPr>
        <p:txBody>
          <a:bodyPr wrap="none" lIns="0" tIns="0" rIns="0" bIns="0"/>
          <a:lstStyle/>
          <a:p>
            <a:r>
              <a:rPr lang="en-US" sz="1600" b="1"/>
              <a:t>T</a:t>
            </a:r>
          </a:p>
        </p:txBody>
      </p:sp>
      <p:sp>
        <p:nvSpPr>
          <p:cNvPr id="70746" name="Text Box 259"/>
          <p:cNvSpPr txBox="1">
            <a:spLocks noChangeArrowheads="1"/>
          </p:cNvSpPr>
          <p:nvPr/>
        </p:nvSpPr>
        <p:spPr bwMode="auto">
          <a:xfrm>
            <a:off x="7413625" y="2678113"/>
            <a:ext cx="134938" cy="220662"/>
          </a:xfrm>
          <a:prstGeom prst="rect">
            <a:avLst/>
          </a:prstGeom>
          <a:noFill/>
          <a:ln w="9525">
            <a:noFill/>
            <a:miter lim="800000"/>
            <a:headEnd/>
            <a:tailEnd/>
          </a:ln>
        </p:spPr>
        <p:txBody>
          <a:bodyPr wrap="none" lIns="0" tIns="0" rIns="0" bIns="0"/>
          <a:lstStyle/>
          <a:p>
            <a:r>
              <a:rPr lang="en-US" sz="1600" b="1"/>
              <a:t>T</a:t>
            </a:r>
          </a:p>
        </p:txBody>
      </p:sp>
      <p:sp>
        <p:nvSpPr>
          <p:cNvPr id="70747" name="Text Box 260"/>
          <p:cNvSpPr txBox="1">
            <a:spLocks noChangeArrowheads="1"/>
          </p:cNvSpPr>
          <p:nvPr/>
        </p:nvSpPr>
        <p:spPr bwMode="auto">
          <a:xfrm>
            <a:off x="7415213" y="3033713"/>
            <a:ext cx="134937" cy="220662"/>
          </a:xfrm>
          <a:prstGeom prst="rect">
            <a:avLst/>
          </a:prstGeom>
          <a:noFill/>
          <a:ln w="9525">
            <a:noFill/>
            <a:miter lim="800000"/>
            <a:headEnd/>
            <a:tailEnd/>
          </a:ln>
        </p:spPr>
        <p:txBody>
          <a:bodyPr wrap="none" lIns="0" tIns="0" rIns="0" bIns="0"/>
          <a:lstStyle/>
          <a:p>
            <a:r>
              <a:rPr lang="en-US" sz="1600" b="1"/>
              <a:t>T</a:t>
            </a:r>
          </a:p>
        </p:txBody>
      </p:sp>
      <p:sp>
        <p:nvSpPr>
          <p:cNvPr id="70748" name="Text Box 261"/>
          <p:cNvSpPr txBox="1">
            <a:spLocks noChangeArrowheads="1"/>
          </p:cNvSpPr>
          <p:nvPr/>
        </p:nvSpPr>
        <p:spPr bwMode="auto">
          <a:xfrm>
            <a:off x="7415213" y="3217863"/>
            <a:ext cx="134937" cy="220662"/>
          </a:xfrm>
          <a:prstGeom prst="rect">
            <a:avLst/>
          </a:prstGeom>
          <a:noFill/>
          <a:ln w="9525">
            <a:noFill/>
            <a:miter lim="800000"/>
            <a:headEnd/>
            <a:tailEnd/>
          </a:ln>
        </p:spPr>
        <p:txBody>
          <a:bodyPr wrap="none" lIns="0" tIns="0" rIns="0" bIns="0"/>
          <a:lstStyle/>
          <a:p>
            <a:r>
              <a:rPr lang="en-US" sz="1600" b="1"/>
              <a:t>T</a:t>
            </a:r>
          </a:p>
        </p:txBody>
      </p:sp>
      <p:sp>
        <p:nvSpPr>
          <p:cNvPr id="70749" name="Text Box 262"/>
          <p:cNvSpPr txBox="1">
            <a:spLocks noChangeArrowheads="1"/>
          </p:cNvSpPr>
          <p:nvPr/>
        </p:nvSpPr>
        <p:spPr bwMode="auto">
          <a:xfrm>
            <a:off x="7394575" y="2484438"/>
            <a:ext cx="134938" cy="220662"/>
          </a:xfrm>
          <a:prstGeom prst="rect">
            <a:avLst/>
          </a:prstGeom>
          <a:noFill/>
          <a:ln w="9525">
            <a:noFill/>
            <a:miter lim="800000"/>
            <a:headEnd/>
            <a:tailEnd/>
          </a:ln>
        </p:spPr>
        <p:txBody>
          <a:bodyPr wrap="none" lIns="0" tIns="0" rIns="0" bIns="0"/>
          <a:lstStyle/>
          <a:p>
            <a:r>
              <a:rPr lang="en-US" sz="1600" b="1"/>
              <a:t>C</a:t>
            </a:r>
          </a:p>
        </p:txBody>
      </p:sp>
      <p:sp>
        <p:nvSpPr>
          <p:cNvPr id="70750" name="Text Box 263"/>
          <p:cNvSpPr txBox="1">
            <a:spLocks noChangeArrowheads="1"/>
          </p:cNvSpPr>
          <p:nvPr/>
        </p:nvSpPr>
        <p:spPr bwMode="auto">
          <a:xfrm>
            <a:off x="7381875" y="2301875"/>
            <a:ext cx="134938" cy="220663"/>
          </a:xfrm>
          <a:prstGeom prst="rect">
            <a:avLst/>
          </a:prstGeom>
          <a:noFill/>
          <a:ln w="9525">
            <a:noFill/>
            <a:miter lim="800000"/>
            <a:headEnd/>
            <a:tailEnd/>
          </a:ln>
        </p:spPr>
        <p:txBody>
          <a:bodyPr wrap="none" lIns="0" tIns="0" rIns="0" bIns="0"/>
          <a:lstStyle/>
          <a:p>
            <a:r>
              <a:rPr lang="en-US" sz="1600" b="1"/>
              <a:t>G</a:t>
            </a:r>
          </a:p>
        </p:txBody>
      </p:sp>
      <p:sp>
        <p:nvSpPr>
          <p:cNvPr id="70751" name="Text Box 264"/>
          <p:cNvSpPr txBox="1">
            <a:spLocks noChangeArrowheads="1"/>
          </p:cNvSpPr>
          <p:nvPr/>
        </p:nvSpPr>
        <p:spPr bwMode="auto">
          <a:xfrm>
            <a:off x="7389813" y="2119313"/>
            <a:ext cx="134937" cy="220662"/>
          </a:xfrm>
          <a:prstGeom prst="rect">
            <a:avLst/>
          </a:prstGeom>
          <a:noFill/>
          <a:ln w="9525">
            <a:noFill/>
            <a:miter lim="800000"/>
            <a:headEnd/>
            <a:tailEnd/>
          </a:ln>
        </p:spPr>
        <p:txBody>
          <a:bodyPr wrap="none" lIns="0" tIns="0" rIns="0" bIns="0"/>
          <a:lstStyle/>
          <a:p>
            <a:r>
              <a:rPr lang="en-US" sz="1600" b="1"/>
              <a:t>A</a:t>
            </a:r>
          </a:p>
        </p:txBody>
      </p:sp>
      <p:sp>
        <p:nvSpPr>
          <p:cNvPr id="70752" name="Text Box 265"/>
          <p:cNvSpPr txBox="1">
            <a:spLocks noChangeArrowheads="1"/>
          </p:cNvSpPr>
          <p:nvPr/>
        </p:nvSpPr>
        <p:spPr bwMode="auto">
          <a:xfrm>
            <a:off x="7394575" y="1943100"/>
            <a:ext cx="134938" cy="220663"/>
          </a:xfrm>
          <a:prstGeom prst="rect">
            <a:avLst/>
          </a:prstGeom>
          <a:noFill/>
          <a:ln w="9525">
            <a:noFill/>
            <a:miter lim="800000"/>
            <a:headEnd/>
            <a:tailEnd/>
          </a:ln>
        </p:spPr>
        <p:txBody>
          <a:bodyPr wrap="none" lIns="0" tIns="0" rIns="0" bIns="0"/>
          <a:lstStyle/>
          <a:p>
            <a:r>
              <a:rPr lang="en-US" sz="1600" b="1"/>
              <a:t>A</a:t>
            </a:r>
          </a:p>
        </p:txBody>
      </p:sp>
      <p:sp>
        <p:nvSpPr>
          <p:cNvPr id="70753" name="Text Box 266"/>
          <p:cNvSpPr txBox="1">
            <a:spLocks noChangeArrowheads="1"/>
          </p:cNvSpPr>
          <p:nvPr/>
        </p:nvSpPr>
        <p:spPr bwMode="auto">
          <a:xfrm>
            <a:off x="7388225" y="1763713"/>
            <a:ext cx="134938" cy="220662"/>
          </a:xfrm>
          <a:prstGeom prst="rect">
            <a:avLst/>
          </a:prstGeom>
          <a:noFill/>
          <a:ln w="9525">
            <a:noFill/>
            <a:miter lim="800000"/>
            <a:headEnd/>
            <a:tailEnd/>
          </a:ln>
        </p:spPr>
        <p:txBody>
          <a:bodyPr wrap="none" lIns="0" tIns="0" rIns="0" bIns="0"/>
          <a:lstStyle/>
          <a:p>
            <a:r>
              <a:rPr lang="en-US" sz="1600" b="1"/>
              <a:t>G</a:t>
            </a:r>
          </a:p>
        </p:txBody>
      </p:sp>
      <p:sp>
        <p:nvSpPr>
          <p:cNvPr id="70754" name="Text Box 267"/>
          <p:cNvSpPr txBox="1">
            <a:spLocks noChangeArrowheads="1"/>
          </p:cNvSpPr>
          <p:nvPr/>
        </p:nvSpPr>
        <p:spPr bwMode="auto">
          <a:xfrm>
            <a:off x="7413625" y="1577975"/>
            <a:ext cx="134938" cy="220663"/>
          </a:xfrm>
          <a:prstGeom prst="rect">
            <a:avLst/>
          </a:prstGeom>
          <a:noFill/>
          <a:ln w="9525">
            <a:noFill/>
            <a:miter lim="800000"/>
            <a:headEnd/>
            <a:tailEnd/>
          </a:ln>
        </p:spPr>
        <p:txBody>
          <a:bodyPr wrap="none" lIns="0" tIns="0" rIns="0" bIns="0"/>
          <a:lstStyle/>
          <a:p>
            <a:r>
              <a:rPr lang="en-US" sz="1600" b="1"/>
              <a:t>T</a:t>
            </a:r>
          </a:p>
        </p:txBody>
      </p:sp>
      <p:sp>
        <p:nvSpPr>
          <p:cNvPr id="70755" name="Text Box 268"/>
          <p:cNvSpPr txBox="1">
            <a:spLocks noChangeArrowheads="1"/>
          </p:cNvSpPr>
          <p:nvPr/>
        </p:nvSpPr>
        <p:spPr bwMode="auto">
          <a:xfrm>
            <a:off x="7394575" y="1401763"/>
            <a:ext cx="134938" cy="220662"/>
          </a:xfrm>
          <a:prstGeom prst="rect">
            <a:avLst/>
          </a:prstGeom>
          <a:noFill/>
          <a:ln w="9525">
            <a:noFill/>
            <a:miter lim="800000"/>
            <a:headEnd/>
            <a:tailEnd/>
          </a:ln>
        </p:spPr>
        <p:txBody>
          <a:bodyPr wrap="none" lIns="0" tIns="0" rIns="0" bIns="0"/>
          <a:lstStyle/>
          <a:p>
            <a:r>
              <a:rPr lang="en-US" sz="1600" b="1"/>
              <a:t>C</a:t>
            </a:r>
          </a:p>
        </p:txBody>
      </p:sp>
      <p:sp>
        <p:nvSpPr>
          <p:cNvPr id="70756" name="Text Box 269"/>
          <p:cNvSpPr txBox="1">
            <a:spLocks noChangeArrowheads="1"/>
          </p:cNvSpPr>
          <p:nvPr/>
        </p:nvSpPr>
        <p:spPr bwMode="auto">
          <a:xfrm>
            <a:off x="8135938" y="1163638"/>
            <a:ext cx="134937" cy="220662"/>
          </a:xfrm>
          <a:prstGeom prst="rect">
            <a:avLst/>
          </a:prstGeom>
          <a:noFill/>
          <a:ln w="9525">
            <a:noFill/>
            <a:miter lim="800000"/>
            <a:headEnd/>
            <a:tailEnd/>
          </a:ln>
        </p:spPr>
        <p:txBody>
          <a:bodyPr wrap="none" lIns="0" tIns="0" rIns="0" bIns="0"/>
          <a:lstStyle/>
          <a:p>
            <a:r>
              <a:rPr lang="en-US" sz="1600" b="1"/>
              <a:t>A</a:t>
            </a:r>
          </a:p>
        </p:txBody>
      </p:sp>
      <p:sp>
        <p:nvSpPr>
          <p:cNvPr id="70757" name="Text Box 270"/>
          <p:cNvSpPr txBox="1">
            <a:spLocks noChangeArrowheads="1"/>
          </p:cNvSpPr>
          <p:nvPr/>
        </p:nvSpPr>
        <p:spPr bwMode="auto">
          <a:xfrm>
            <a:off x="8161338" y="2659063"/>
            <a:ext cx="134937" cy="220662"/>
          </a:xfrm>
          <a:prstGeom prst="rect">
            <a:avLst/>
          </a:prstGeom>
          <a:noFill/>
          <a:ln w="9525">
            <a:noFill/>
            <a:miter lim="800000"/>
            <a:headEnd/>
            <a:tailEnd/>
          </a:ln>
        </p:spPr>
        <p:txBody>
          <a:bodyPr wrap="none" lIns="0" tIns="0" rIns="0" bIns="0"/>
          <a:lstStyle/>
          <a:p>
            <a:r>
              <a:rPr lang="en-US" sz="1600" b="1"/>
              <a:t>T</a:t>
            </a:r>
          </a:p>
        </p:txBody>
      </p:sp>
      <p:sp>
        <p:nvSpPr>
          <p:cNvPr id="70758" name="Text Box 271"/>
          <p:cNvSpPr txBox="1">
            <a:spLocks noChangeArrowheads="1"/>
          </p:cNvSpPr>
          <p:nvPr/>
        </p:nvSpPr>
        <p:spPr bwMode="auto">
          <a:xfrm>
            <a:off x="8162925" y="3040063"/>
            <a:ext cx="134938" cy="220662"/>
          </a:xfrm>
          <a:prstGeom prst="rect">
            <a:avLst/>
          </a:prstGeom>
          <a:noFill/>
          <a:ln w="9525">
            <a:noFill/>
            <a:miter lim="800000"/>
            <a:headEnd/>
            <a:tailEnd/>
          </a:ln>
        </p:spPr>
        <p:txBody>
          <a:bodyPr wrap="none" lIns="0" tIns="0" rIns="0" bIns="0"/>
          <a:lstStyle/>
          <a:p>
            <a:r>
              <a:rPr lang="en-US" sz="1600" b="1"/>
              <a:t>T</a:t>
            </a:r>
          </a:p>
        </p:txBody>
      </p:sp>
      <p:sp>
        <p:nvSpPr>
          <p:cNvPr id="70759" name="Text Box 272"/>
          <p:cNvSpPr txBox="1">
            <a:spLocks noChangeArrowheads="1"/>
          </p:cNvSpPr>
          <p:nvPr/>
        </p:nvSpPr>
        <p:spPr bwMode="auto">
          <a:xfrm>
            <a:off x="8162925" y="3224213"/>
            <a:ext cx="134938" cy="220662"/>
          </a:xfrm>
          <a:prstGeom prst="rect">
            <a:avLst/>
          </a:prstGeom>
          <a:noFill/>
          <a:ln w="9525">
            <a:noFill/>
            <a:miter lim="800000"/>
            <a:headEnd/>
            <a:tailEnd/>
          </a:ln>
        </p:spPr>
        <p:txBody>
          <a:bodyPr wrap="none" lIns="0" tIns="0" rIns="0" bIns="0"/>
          <a:lstStyle/>
          <a:p>
            <a:r>
              <a:rPr lang="en-US" sz="1600" b="1"/>
              <a:t>T</a:t>
            </a:r>
          </a:p>
        </p:txBody>
      </p:sp>
      <p:sp>
        <p:nvSpPr>
          <p:cNvPr id="70760" name="Text Box 273"/>
          <p:cNvSpPr txBox="1">
            <a:spLocks noChangeArrowheads="1"/>
          </p:cNvSpPr>
          <p:nvPr/>
        </p:nvSpPr>
        <p:spPr bwMode="auto">
          <a:xfrm>
            <a:off x="8129588" y="2465388"/>
            <a:ext cx="134937" cy="220662"/>
          </a:xfrm>
          <a:prstGeom prst="rect">
            <a:avLst/>
          </a:prstGeom>
          <a:noFill/>
          <a:ln w="9525">
            <a:noFill/>
            <a:miter lim="800000"/>
            <a:headEnd/>
            <a:tailEnd/>
          </a:ln>
        </p:spPr>
        <p:txBody>
          <a:bodyPr wrap="none" lIns="0" tIns="0" rIns="0" bIns="0"/>
          <a:lstStyle/>
          <a:p>
            <a:r>
              <a:rPr lang="en-US" sz="1600" b="1"/>
              <a:t>C</a:t>
            </a:r>
          </a:p>
        </p:txBody>
      </p:sp>
      <p:sp>
        <p:nvSpPr>
          <p:cNvPr id="70761" name="Text Box 274"/>
          <p:cNvSpPr txBox="1">
            <a:spLocks noChangeArrowheads="1"/>
          </p:cNvSpPr>
          <p:nvPr/>
        </p:nvSpPr>
        <p:spPr bwMode="auto">
          <a:xfrm>
            <a:off x="8116888" y="2282825"/>
            <a:ext cx="134937" cy="220663"/>
          </a:xfrm>
          <a:prstGeom prst="rect">
            <a:avLst/>
          </a:prstGeom>
          <a:noFill/>
          <a:ln w="9525">
            <a:noFill/>
            <a:miter lim="800000"/>
            <a:headEnd/>
            <a:tailEnd/>
          </a:ln>
        </p:spPr>
        <p:txBody>
          <a:bodyPr wrap="none" lIns="0" tIns="0" rIns="0" bIns="0"/>
          <a:lstStyle/>
          <a:p>
            <a:r>
              <a:rPr lang="en-US" sz="1600" b="1"/>
              <a:t>G</a:t>
            </a:r>
          </a:p>
        </p:txBody>
      </p:sp>
      <p:sp>
        <p:nvSpPr>
          <p:cNvPr id="70762" name="Text Box 275"/>
          <p:cNvSpPr txBox="1">
            <a:spLocks noChangeArrowheads="1"/>
          </p:cNvSpPr>
          <p:nvPr/>
        </p:nvSpPr>
        <p:spPr bwMode="auto">
          <a:xfrm>
            <a:off x="8137525" y="2112963"/>
            <a:ext cx="134938" cy="220662"/>
          </a:xfrm>
          <a:prstGeom prst="rect">
            <a:avLst/>
          </a:prstGeom>
          <a:noFill/>
          <a:ln w="9525">
            <a:noFill/>
            <a:miter lim="800000"/>
            <a:headEnd/>
            <a:tailEnd/>
          </a:ln>
        </p:spPr>
        <p:txBody>
          <a:bodyPr wrap="none" lIns="0" tIns="0" rIns="0" bIns="0"/>
          <a:lstStyle/>
          <a:p>
            <a:r>
              <a:rPr lang="en-US" sz="1600" b="1"/>
              <a:t>A</a:t>
            </a:r>
          </a:p>
        </p:txBody>
      </p:sp>
      <p:sp>
        <p:nvSpPr>
          <p:cNvPr id="70763" name="Text Box 276"/>
          <p:cNvSpPr txBox="1">
            <a:spLocks noChangeArrowheads="1"/>
          </p:cNvSpPr>
          <p:nvPr/>
        </p:nvSpPr>
        <p:spPr bwMode="auto">
          <a:xfrm>
            <a:off x="8129588" y="1911350"/>
            <a:ext cx="134937" cy="220663"/>
          </a:xfrm>
          <a:prstGeom prst="rect">
            <a:avLst/>
          </a:prstGeom>
          <a:noFill/>
          <a:ln w="9525">
            <a:noFill/>
            <a:miter lim="800000"/>
            <a:headEnd/>
            <a:tailEnd/>
          </a:ln>
        </p:spPr>
        <p:txBody>
          <a:bodyPr wrap="none" lIns="0" tIns="0" rIns="0" bIns="0"/>
          <a:lstStyle/>
          <a:p>
            <a:r>
              <a:rPr lang="en-US" sz="1600" b="1"/>
              <a:t>A</a:t>
            </a:r>
          </a:p>
        </p:txBody>
      </p:sp>
      <p:sp>
        <p:nvSpPr>
          <p:cNvPr id="70764" name="Text Box 277"/>
          <p:cNvSpPr txBox="1">
            <a:spLocks noChangeArrowheads="1"/>
          </p:cNvSpPr>
          <p:nvPr/>
        </p:nvSpPr>
        <p:spPr bwMode="auto">
          <a:xfrm>
            <a:off x="8123238" y="1731963"/>
            <a:ext cx="134937" cy="220662"/>
          </a:xfrm>
          <a:prstGeom prst="rect">
            <a:avLst/>
          </a:prstGeom>
          <a:noFill/>
          <a:ln w="9525">
            <a:noFill/>
            <a:miter lim="800000"/>
            <a:headEnd/>
            <a:tailEnd/>
          </a:ln>
        </p:spPr>
        <p:txBody>
          <a:bodyPr wrap="none" lIns="0" tIns="0" rIns="0" bIns="0"/>
          <a:lstStyle/>
          <a:p>
            <a:r>
              <a:rPr lang="en-US" sz="1600" b="1"/>
              <a:t>G</a:t>
            </a:r>
          </a:p>
        </p:txBody>
      </p:sp>
      <p:sp>
        <p:nvSpPr>
          <p:cNvPr id="70765" name="Text Box 278"/>
          <p:cNvSpPr txBox="1">
            <a:spLocks noChangeArrowheads="1"/>
          </p:cNvSpPr>
          <p:nvPr/>
        </p:nvSpPr>
        <p:spPr bwMode="auto">
          <a:xfrm>
            <a:off x="8148638" y="1546225"/>
            <a:ext cx="134937" cy="220663"/>
          </a:xfrm>
          <a:prstGeom prst="rect">
            <a:avLst/>
          </a:prstGeom>
          <a:noFill/>
          <a:ln w="9525">
            <a:noFill/>
            <a:miter lim="800000"/>
            <a:headEnd/>
            <a:tailEnd/>
          </a:ln>
        </p:spPr>
        <p:txBody>
          <a:bodyPr wrap="none" lIns="0" tIns="0" rIns="0" bIns="0"/>
          <a:lstStyle/>
          <a:p>
            <a:r>
              <a:rPr lang="en-US" sz="1600" b="1"/>
              <a:t>T</a:t>
            </a:r>
          </a:p>
        </p:txBody>
      </p:sp>
      <p:sp>
        <p:nvSpPr>
          <p:cNvPr id="70766" name="Text Box 279"/>
          <p:cNvSpPr txBox="1">
            <a:spLocks noChangeArrowheads="1"/>
          </p:cNvSpPr>
          <p:nvPr/>
        </p:nvSpPr>
        <p:spPr bwMode="auto">
          <a:xfrm>
            <a:off x="8129588" y="1370013"/>
            <a:ext cx="134937" cy="220662"/>
          </a:xfrm>
          <a:prstGeom prst="rect">
            <a:avLst/>
          </a:prstGeom>
          <a:noFill/>
          <a:ln w="9525">
            <a:noFill/>
            <a:miter lim="800000"/>
            <a:headEnd/>
            <a:tailEnd/>
          </a:ln>
        </p:spPr>
        <p:txBody>
          <a:bodyPr wrap="none" lIns="0" tIns="0" rIns="0" bIns="0"/>
          <a:lstStyle/>
          <a:p>
            <a:r>
              <a:rPr lang="en-US" sz="1600" b="1"/>
              <a:t>C</a:t>
            </a:r>
          </a:p>
        </p:txBody>
      </p:sp>
      <p:sp>
        <p:nvSpPr>
          <p:cNvPr id="70767" name="Text Box 281"/>
          <p:cNvSpPr txBox="1">
            <a:spLocks noChangeArrowheads="1"/>
          </p:cNvSpPr>
          <p:nvPr/>
        </p:nvSpPr>
        <p:spPr bwMode="auto">
          <a:xfrm>
            <a:off x="6627813" y="2854325"/>
            <a:ext cx="134937" cy="220663"/>
          </a:xfrm>
          <a:prstGeom prst="rect">
            <a:avLst/>
          </a:prstGeom>
          <a:noFill/>
          <a:ln w="9525">
            <a:noFill/>
            <a:miter lim="800000"/>
            <a:headEnd/>
            <a:tailEnd/>
          </a:ln>
        </p:spPr>
        <p:txBody>
          <a:bodyPr wrap="none" lIns="0" tIns="0" rIns="0" bIns="0"/>
          <a:lstStyle/>
          <a:p>
            <a:r>
              <a:rPr lang="en-US" sz="1600" b="1"/>
              <a:t>G</a:t>
            </a:r>
          </a:p>
        </p:txBody>
      </p:sp>
      <p:sp>
        <p:nvSpPr>
          <p:cNvPr id="70768" name="Text Box 282"/>
          <p:cNvSpPr txBox="1">
            <a:spLocks noChangeArrowheads="1"/>
          </p:cNvSpPr>
          <p:nvPr/>
        </p:nvSpPr>
        <p:spPr bwMode="auto">
          <a:xfrm>
            <a:off x="7396163" y="2868613"/>
            <a:ext cx="134937" cy="220662"/>
          </a:xfrm>
          <a:prstGeom prst="rect">
            <a:avLst/>
          </a:prstGeom>
          <a:noFill/>
          <a:ln w="9525">
            <a:noFill/>
            <a:miter lim="800000"/>
            <a:headEnd/>
            <a:tailEnd/>
          </a:ln>
        </p:spPr>
        <p:txBody>
          <a:bodyPr wrap="none" lIns="0" tIns="0" rIns="0" bIns="0"/>
          <a:lstStyle/>
          <a:p>
            <a:r>
              <a:rPr lang="en-US" sz="1600" b="1"/>
              <a:t>G</a:t>
            </a:r>
          </a:p>
        </p:txBody>
      </p:sp>
      <p:sp>
        <p:nvSpPr>
          <p:cNvPr id="70769" name="Text Box 283"/>
          <p:cNvSpPr txBox="1">
            <a:spLocks noChangeArrowheads="1"/>
          </p:cNvSpPr>
          <p:nvPr/>
        </p:nvSpPr>
        <p:spPr bwMode="auto">
          <a:xfrm>
            <a:off x="8135938" y="2868613"/>
            <a:ext cx="134937" cy="220662"/>
          </a:xfrm>
          <a:prstGeom prst="rect">
            <a:avLst/>
          </a:prstGeom>
          <a:noFill/>
          <a:ln w="9525">
            <a:noFill/>
            <a:miter lim="800000"/>
            <a:headEnd/>
            <a:tailEnd/>
          </a:ln>
        </p:spPr>
        <p:txBody>
          <a:bodyPr wrap="none" lIns="0" tIns="0" rIns="0" bIns="0"/>
          <a:lstStyle/>
          <a:p>
            <a:r>
              <a:rPr lang="en-US" sz="1600" b="1"/>
              <a:t>G</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20.12c</a:t>
            </a:r>
          </a:p>
        </p:txBody>
      </p:sp>
      <p:pic>
        <p:nvPicPr>
          <p:cNvPr id="71683" name="Picture 189" descr="20_12cDideoxyChainTerm-U"/>
          <p:cNvPicPr>
            <a:picLocks noChangeAspect="1" noChangeArrowheads="1"/>
          </p:cNvPicPr>
          <p:nvPr/>
        </p:nvPicPr>
        <p:blipFill>
          <a:blip r:embed="rId3"/>
          <a:srcRect/>
          <a:stretch>
            <a:fillRect/>
          </a:stretch>
        </p:blipFill>
        <p:spPr bwMode="auto">
          <a:xfrm>
            <a:off x="296863" y="758825"/>
            <a:ext cx="8548687" cy="5340350"/>
          </a:xfrm>
          <a:prstGeom prst="rect">
            <a:avLst/>
          </a:prstGeom>
          <a:noFill/>
          <a:ln w="9525">
            <a:noFill/>
            <a:miter lim="800000"/>
            <a:headEnd/>
            <a:tailEnd/>
          </a:ln>
        </p:spPr>
      </p:pic>
      <p:sp>
        <p:nvSpPr>
          <p:cNvPr id="71684" name="Text Box 167"/>
          <p:cNvSpPr txBox="1">
            <a:spLocks noChangeArrowheads="1"/>
          </p:cNvSpPr>
          <p:nvPr/>
        </p:nvSpPr>
        <p:spPr bwMode="auto">
          <a:xfrm>
            <a:off x="311150" y="3417888"/>
            <a:ext cx="1217613" cy="277812"/>
          </a:xfrm>
          <a:prstGeom prst="rect">
            <a:avLst/>
          </a:prstGeom>
          <a:noFill/>
          <a:ln w="9525">
            <a:noFill/>
            <a:miter lim="800000"/>
            <a:headEnd/>
            <a:tailEnd/>
          </a:ln>
        </p:spPr>
        <p:txBody>
          <a:bodyPr wrap="none" lIns="0" tIns="0" rIns="0" bIns="0"/>
          <a:lstStyle/>
          <a:p>
            <a:r>
              <a:rPr lang="en-US" sz="1900" b="1">
                <a:solidFill>
                  <a:srgbClr val="B52D33"/>
                </a:solidFill>
              </a:rPr>
              <a:t>RESULTS</a:t>
            </a:r>
          </a:p>
        </p:txBody>
      </p:sp>
      <p:sp>
        <p:nvSpPr>
          <p:cNvPr id="71685" name="Text Box 168"/>
          <p:cNvSpPr txBox="1">
            <a:spLocks noChangeArrowheads="1"/>
          </p:cNvSpPr>
          <p:nvPr/>
        </p:nvSpPr>
        <p:spPr bwMode="auto">
          <a:xfrm>
            <a:off x="1646238" y="3768725"/>
            <a:ext cx="1927225" cy="863600"/>
          </a:xfrm>
          <a:prstGeom prst="rect">
            <a:avLst/>
          </a:prstGeom>
          <a:noFill/>
          <a:ln w="9525">
            <a:noFill/>
            <a:miter lim="800000"/>
            <a:headEnd/>
            <a:tailEnd/>
          </a:ln>
        </p:spPr>
        <p:txBody>
          <a:bodyPr wrap="none" lIns="0" tIns="0" rIns="0" bIns="0"/>
          <a:lstStyle/>
          <a:p>
            <a:r>
              <a:rPr lang="en-US" sz="1900" b="1"/>
              <a:t>Last nucleotide</a:t>
            </a:r>
            <a:br>
              <a:rPr lang="en-US" sz="1900" b="1"/>
            </a:br>
            <a:r>
              <a:rPr lang="en-US" sz="1900" b="1"/>
              <a:t>of longest</a:t>
            </a:r>
            <a:br>
              <a:rPr lang="en-US" sz="1900" b="1"/>
            </a:br>
            <a:r>
              <a:rPr lang="en-US" sz="1900" b="1"/>
              <a:t>labeled strand</a:t>
            </a:r>
          </a:p>
        </p:txBody>
      </p:sp>
      <p:sp>
        <p:nvSpPr>
          <p:cNvPr id="71686" name="Text Box 169"/>
          <p:cNvSpPr txBox="1">
            <a:spLocks noChangeArrowheads="1"/>
          </p:cNvSpPr>
          <p:nvPr/>
        </p:nvSpPr>
        <p:spPr bwMode="auto">
          <a:xfrm>
            <a:off x="1638300" y="4991100"/>
            <a:ext cx="1887538" cy="850900"/>
          </a:xfrm>
          <a:prstGeom prst="rect">
            <a:avLst/>
          </a:prstGeom>
          <a:noFill/>
          <a:ln w="9525">
            <a:noFill/>
            <a:miter lim="800000"/>
            <a:headEnd/>
            <a:tailEnd/>
          </a:ln>
        </p:spPr>
        <p:txBody>
          <a:bodyPr wrap="none" lIns="0" tIns="0" rIns="0" bIns="0"/>
          <a:lstStyle/>
          <a:p>
            <a:r>
              <a:rPr lang="en-US" sz="1900" b="1"/>
              <a:t>Last nucleotide</a:t>
            </a:r>
            <a:br>
              <a:rPr lang="en-US" sz="1900" b="1"/>
            </a:br>
            <a:r>
              <a:rPr lang="en-US" sz="1900" b="1"/>
              <a:t>of shortest</a:t>
            </a:r>
            <a:br>
              <a:rPr lang="en-US" sz="1900" b="1"/>
            </a:br>
            <a:r>
              <a:rPr lang="en-US" sz="1900" b="1"/>
              <a:t>labeled strand</a:t>
            </a:r>
          </a:p>
        </p:txBody>
      </p:sp>
      <p:sp>
        <p:nvSpPr>
          <p:cNvPr id="71687" name="Text Box 172"/>
          <p:cNvSpPr txBox="1">
            <a:spLocks noChangeArrowheads="1"/>
          </p:cNvSpPr>
          <p:nvPr/>
        </p:nvSpPr>
        <p:spPr bwMode="auto">
          <a:xfrm>
            <a:off x="3924300" y="3836988"/>
            <a:ext cx="193675" cy="169862"/>
          </a:xfrm>
          <a:prstGeom prst="rect">
            <a:avLst/>
          </a:prstGeom>
          <a:noFill/>
          <a:ln w="9525">
            <a:noFill/>
            <a:miter lim="800000"/>
            <a:headEnd/>
            <a:tailEnd/>
          </a:ln>
        </p:spPr>
        <p:txBody>
          <a:bodyPr wrap="none" lIns="0" tIns="0" rIns="0" bIns="0"/>
          <a:lstStyle/>
          <a:p>
            <a:pPr>
              <a:lnSpc>
                <a:spcPct val="70000"/>
              </a:lnSpc>
            </a:pPr>
            <a:r>
              <a:rPr lang="en-US" sz="1700" b="1"/>
              <a:t>G</a:t>
            </a:r>
          </a:p>
        </p:txBody>
      </p:sp>
      <p:sp>
        <p:nvSpPr>
          <p:cNvPr id="71688" name="Text Box 173"/>
          <p:cNvSpPr txBox="1">
            <a:spLocks noChangeArrowheads="1"/>
          </p:cNvSpPr>
          <p:nvPr/>
        </p:nvSpPr>
        <p:spPr bwMode="auto">
          <a:xfrm>
            <a:off x="3910013" y="4724400"/>
            <a:ext cx="193675" cy="169863"/>
          </a:xfrm>
          <a:prstGeom prst="rect">
            <a:avLst/>
          </a:prstGeom>
          <a:noFill/>
          <a:ln w="9525">
            <a:noFill/>
            <a:miter lim="800000"/>
            <a:headEnd/>
            <a:tailEnd/>
          </a:ln>
        </p:spPr>
        <p:txBody>
          <a:bodyPr wrap="none" lIns="0" tIns="0" rIns="0" bIns="0"/>
          <a:lstStyle/>
          <a:p>
            <a:pPr>
              <a:lnSpc>
                <a:spcPct val="70000"/>
              </a:lnSpc>
            </a:pPr>
            <a:r>
              <a:rPr lang="en-US" sz="1700" b="1"/>
              <a:t>G</a:t>
            </a:r>
          </a:p>
        </p:txBody>
      </p:sp>
      <p:sp>
        <p:nvSpPr>
          <p:cNvPr id="71689" name="Text Box 174"/>
          <p:cNvSpPr txBox="1">
            <a:spLocks noChangeArrowheads="1"/>
          </p:cNvSpPr>
          <p:nvPr/>
        </p:nvSpPr>
        <p:spPr bwMode="auto">
          <a:xfrm>
            <a:off x="3910013" y="5391150"/>
            <a:ext cx="193675" cy="169863"/>
          </a:xfrm>
          <a:prstGeom prst="rect">
            <a:avLst/>
          </a:prstGeom>
          <a:noFill/>
          <a:ln w="9525">
            <a:noFill/>
            <a:miter lim="800000"/>
            <a:headEnd/>
            <a:tailEnd/>
          </a:ln>
        </p:spPr>
        <p:txBody>
          <a:bodyPr wrap="none" lIns="0" tIns="0" rIns="0" bIns="0"/>
          <a:lstStyle/>
          <a:p>
            <a:pPr>
              <a:lnSpc>
                <a:spcPct val="70000"/>
              </a:lnSpc>
            </a:pPr>
            <a:r>
              <a:rPr lang="en-US" sz="1700" b="1"/>
              <a:t>G</a:t>
            </a:r>
          </a:p>
        </p:txBody>
      </p:sp>
      <p:sp>
        <p:nvSpPr>
          <p:cNvPr id="71690" name="Text Box 175"/>
          <p:cNvSpPr txBox="1">
            <a:spLocks noChangeArrowheads="1"/>
          </p:cNvSpPr>
          <p:nvPr/>
        </p:nvSpPr>
        <p:spPr bwMode="auto">
          <a:xfrm>
            <a:off x="3924300" y="4059238"/>
            <a:ext cx="193675" cy="169862"/>
          </a:xfrm>
          <a:prstGeom prst="rect">
            <a:avLst/>
          </a:prstGeom>
          <a:noFill/>
          <a:ln w="9525">
            <a:noFill/>
            <a:miter lim="800000"/>
            <a:headEnd/>
            <a:tailEnd/>
          </a:ln>
        </p:spPr>
        <p:txBody>
          <a:bodyPr wrap="none" lIns="0" tIns="0" rIns="0" bIns="0"/>
          <a:lstStyle/>
          <a:p>
            <a:pPr>
              <a:lnSpc>
                <a:spcPct val="70000"/>
              </a:lnSpc>
            </a:pPr>
            <a:r>
              <a:rPr lang="en-US" sz="1700" b="1"/>
              <a:t>A</a:t>
            </a:r>
          </a:p>
        </p:txBody>
      </p:sp>
      <p:sp>
        <p:nvSpPr>
          <p:cNvPr id="71691" name="Text Box 176"/>
          <p:cNvSpPr txBox="1">
            <a:spLocks noChangeArrowheads="1"/>
          </p:cNvSpPr>
          <p:nvPr/>
        </p:nvSpPr>
        <p:spPr bwMode="auto">
          <a:xfrm>
            <a:off x="3922713" y="4933950"/>
            <a:ext cx="193675" cy="169863"/>
          </a:xfrm>
          <a:prstGeom prst="rect">
            <a:avLst/>
          </a:prstGeom>
          <a:noFill/>
          <a:ln w="9525">
            <a:noFill/>
            <a:miter lim="800000"/>
            <a:headEnd/>
            <a:tailEnd/>
          </a:ln>
        </p:spPr>
        <p:txBody>
          <a:bodyPr wrap="none" lIns="0" tIns="0" rIns="0" bIns="0"/>
          <a:lstStyle/>
          <a:p>
            <a:pPr>
              <a:lnSpc>
                <a:spcPct val="70000"/>
              </a:lnSpc>
            </a:pPr>
            <a:r>
              <a:rPr lang="en-US" sz="1700" b="1"/>
              <a:t>A</a:t>
            </a:r>
          </a:p>
        </p:txBody>
      </p:sp>
      <p:sp>
        <p:nvSpPr>
          <p:cNvPr id="71692" name="Text Box 177"/>
          <p:cNvSpPr txBox="1">
            <a:spLocks noChangeArrowheads="1"/>
          </p:cNvSpPr>
          <p:nvPr/>
        </p:nvSpPr>
        <p:spPr bwMode="auto">
          <a:xfrm>
            <a:off x="3910013" y="5159375"/>
            <a:ext cx="193675" cy="169863"/>
          </a:xfrm>
          <a:prstGeom prst="rect">
            <a:avLst/>
          </a:prstGeom>
          <a:noFill/>
          <a:ln w="9525">
            <a:noFill/>
            <a:miter lim="800000"/>
            <a:headEnd/>
            <a:tailEnd/>
          </a:ln>
        </p:spPr>
        <p:txBody>
          <a:bodyPr wrap="none" lIns="0" tIns="0" rIns="0" bIns="0"/>
          <a:lstStyle/>
          <a:p>
            <a:pPr>
              <a:lnSpc>
                <a:spcPct val="70000"/>
              </a:lnSpc>
            </a:pPr>
            <a:r>
              <a:rPr lang="en-US" sz="1700" b="1"/>
              <a:t>A</a:t>
            </a:r>
          </a:p>
        </p:txBody>
      </p:sp>
      <p:sp>
        <p:nvSpPr>
          <p:cNvPr id="71693" name="Text Box 178"/>
          <p:cNvSpPr txBox="1">
            <a:spLocks noChangeArrowheads="1"/>
          </p:cNvSpPr>
          <p:nvPr/>
        </p:nvSpPr>
        <p:spPr bwMode="auto">
          <a:xfrm>
            <a:off x="3917950" y="4270375"/>
            <a:ext cx="193675" cy="169863"/>
          </a:xfrm>
          <a:prstGeom prst="rect">
            <a:avLst/>
          </a:prstGeom>
          <a:noFill/>
          <a:ln w="9525">
            <a:noFill/>
            <a:miter lim="800000"/>
            <a:headEnd/>
            <a:tailEnd/>
          </a:ln>
        </p:spPr>
        <p:txBody>
          <a:bodyPr wrap="none" lIns="0" tIns="0" rIns="0" bIns="0"/>
          <a:lstStyle/>
          <a:p>
            <a:pPr>
              <a:lnSpc>
                <a:spcPct val="70000"/>
              </a:lnSpc>
            </a:pPr>
            <a:r>
              <a:rPr lang="en-US" sz="1700" b="1"/>
              <a:t>C</a:t>
            </a:r>
          </a:p>
        </p:txBody>
      </p:sp>
      <p:sp>
        <p:nvSpPr>
          <p:cNvPr id="71694" name="Text Box 179"/>
          <p:cNvSpPr txBox="1">
            <a:spLocks noChangeArrowheads="1"/>
          </p:cNvSpPr>
          <p:nvPr/>
        </p:nvSpPr>
        <p:spPr bwMode="auto">
          <a:xfrm>
            <a:off x="3910013" y="5613400"/>
            <a:ext cx="114300" cy="103188"/>
          </a:xfrm>
          <a:prstGeom prst="rect">
            <a:avLst/>
          </a:prstGeom>
          <a:noFill/>
          <a:ln w="9525">
            <a:noFill/>
            <a:miter lim="800000"/>
            <a:headEnd/>
            <a:tailEnd/>
          </a:ln>
        </p:spPr>
        <p:txBody>
          <a:bodyPr wrap="none" lIns="0" tIns="0" rIns="0" bIns="0"/>
          <a:lstStyle/>
          <a:p>
            <a:pPr>
              <a:lnSpc>
                <a:spcPct val="70000"/>
              </a:lnSpc>
            </a:pPr>
            <a:r>
              <a:rPr lang="en-US" sz="1700" b="1"/>
              <a:t>C</a:t>
            </a:r>
          </a:p>
        </p:txBody>
      </p:sp>
      <p:sp>
        <p:nvSpPr>
          <p:cNvPr id="71695" name="Text Box 180"/>
          <p:cNvSpPr txBox="1">
            <a:spLocks noChangeArrowheads="1"/>
          </p:cNvSpPr>
          <p:nvPr/>
        </p:nvSpPr>
        <p:spPr bwMode="auto">
          <a:xfrm>
            <a:off x="3940175" y="4500563"/>
            <a:ext cx="193675" cy="169862"/>
          </a:xfrm>
          <a:prstGeom prst="rect">
            <a:avLst/>
          </a:prstGeom>
          <a:noFill/>
          <a:ln w="9525">
            <a:noFill/>
            <a:miter lim="800000"/>
            <a:headEnd/>
            <a:tailEnd/>
          </a:ln>
        </p:spPr>
        <p:txBody>
          <a:bodyPr wrap="none" lIns="0" tIns="0" rIns="0" bIns="0"/>
          <a:lstStyle/>
          <a:p>
            <a:pPr>
              <a:lnSpc>
                <a:spcPct val="70000"/>
              </a:lnSpc>
            </a:pPr>
            <a:r>
              <a:rPr lang="en-US" sz="1700" b="1"/>
              <a:t>T</a:t>
            </a:r>
          </a:p>
        </p:txBody>
      </p:sp>
      <p:sp>
        <p:nvSpPr>
          <p:cNvPr id="71696" name="Text Box 182"/>
          <p:cNvSpPr txBox="1">
            <a:spLocks noChangeArrowheads="1"/>
          </p:cNvSpPr>
          <p:nvPr/>
        </p:nvSpPr>
        <p:spPr bwMode="auto">
          <a:xfrm>
            <a:off x="1646238" y="771525"/>
            <a:ext cx="1589087" cy="941388"/>
          </a:xfrm>
          <a:prstGeom prst="rect">
            <a:avLst/>
          </a:prstGeom>
          <a:noFill/>
          <a:ln w="9525">
            <a:noFill/>
            <a:miter lim="800000"/>
            <a:headEnd/>
            <a:tailEnd/>
          </a:ln>
        </p:spPr>
        <p:txBody>
          <a:bodyPr wrap="none" lIns="0" tIns="0" rIns="0" bIns="0"/>
          <a:lstStyle/>
          <a:p>
            <a:r>
              <a:rPr lang="en-US" sz="1900" b="1"/>
              <a:t>Direction</a:t>
            </a:r>
            <a:br>
              <a:rPr lang="en-US" sz="1900" b="1"/>
            </a:br>
            <a:r>
              <a:rPr lang="en-US" sz="1900" b="1"/>
              <a:t>of movement</a:t>
            </a:r>
            <a:br>
              <a:rPr lang="en-US" sz="1900" b="1"/>
            </a:br>
            <a:r>
              <a:rPr lang="en-US" sz="1900" b="1"/>
              <a:t>of strands</a:t>
            </a:r>
          </a:p>
        </p:txBody>
      </p:sp>
      <p:sp>
        <p:nvSpPr>
          <p:cNvPr id="71697" name="Text Box 183"/>
          <p:cNvSpPr txBox="1">
            <a:spLocks noChangeArrowheads="1"/>
          </p:cNvSpPr>
          <p:nvPr/>
        </p:nvSpPr>
        <p:spPr bwMode="auto">
          <a:xfrm>
            <a:off x="4076700" y="1082675"/>
            <a:ext cx="2738438" cy="390525"/>
          </a:xfrm>
          <a:prstGeom prst="rect">
            <a:avLst/>
          </a:prstGeom>
          <a:noFill/>
          <a:ln w="9525">
            <a:noFill/>
            <a:miter lim="800000"/>
            <a:headEnd/>
            <a:tailEnd/>
          </a:ln>
        </p:spPr>
        <p:txBody>
          <a:bodyPr wrap="none" lIns="0" tIns="0" rIns="0" bIns="0"/>
          <a:lstStyle/>
          <a:p>
            <a:r>
              <a:rPr lang="en-US" sz="1900" b="1"/>
              <a:t>Longest labeled strand</a:t>
            </a:r>
          </a:p>
        </p:txBody>
      </p:sp>
      <p:sp>
        <p:nvSpPr>
          <p:cNvPr id="71698" name="Text Box 184"/>
          <p:cNvSpPr txBox="1">
            <a:spLocks noChangeArrowheads="1"/>
          </p:cNvSpPr>
          <p:nvPr/>
        </p:nvSpPr>
        <p:spPr bwMode="auto">
          <a:xfrm>
            <a:off x="5351463" y="1897063"/>
            <a:ext cx="1033462" cy="342900"/>
          </a:xfrm>
          <a:prstGeom prst="rect">
            <a:avLst/>
          </a:prstGeom>
          <a:noFill/>
          <a:ln w="9525">
            <a:noFill/>
            <a:miter lim="800000"/>
            <a:headEnd/>
            <a:tailEnd/>
          </a:ln>
        </p:spPr>
        <p:txBody>
          <a:bodyPr wrap="none" lIns="0" tIns="0" rIns="0" bIns="0"/>
          <a:lstStyle/>
          <a:p>
            <a:r>
              <a:rPr lang="en-US" sz="1900" b="1"/>
              <a:t>Detector</a:t>
            </a:r>
          </a:p>
        </p:txBody>
      </p:sp>
      <p:sp>
        <p:nvSpPr>
          <p:cNvPr id="71699" name="Text Box 185"/>
          <p:cNvSpPr txBox="1">
            <a:spLocks noChangeArrowheads="1"/>
          </p:cNvSpPr>
          <p:nvPr/>
        </p:nvSpPr>
        <p:spPr bwMode="auto">
          <a:xfrm>
            <a:off x="1677988" y="2809875"/>
            <a:ext cx="731837" cy="315913"/>
          </a:xfrm>
          <a:prstGeom prst="rect">
            <a:avLst/>
          </a:prstGeom>
          <a:noFill/>
          <a:ln w="9525">
            <a:noFill/>
            <a:miter lim="800000"/>
            <a:headEnd/>
            <a:tailEnd/>
          </a:ln>
        </p:spPr>
        <p:txBody>
          <a:bodyPr wrap="none" lIns="0" tIns="0" rIns="0" bIns="0"/>
          <a:lstStyle/>
          <a:p>
            <a:r>
              <a:rPr lang="en-US" sz="1900" b="1"/>
              <a:t>Laser</a:t>
            </a:r>
          </a:p>
        </p:txBody>
      </p:sp>
      <p:sp>
        <p:nvSpPr>
          <p:cNvPr id="71700" name="Text Box 186"/>
          <p:cNvSpPr txBox="1">
            <a:spLocks noChangeArrowheads="1"/>
          </p:cNvSpPr>
          <p:nvPr/>
        </p:nvSpPr>
        <p:spPr bwMode="auto">
          <a:xfrm>
            <a:off x="4076700" y="3001963"/>
            <a:ext cx="2767013" cy="296862"/>
          </a:xfrm>
          <a:prstGeom prst="rect">
            <a:avLst/>
          </a:prstGeom>
          <a:noFill/>
          <a:ln w="9525">
            <a:noFill/>
            <a:miter lim="800000"/>
            <a:headEnd/>
            <a:tailEnd/>
          </a:ln>
        </p:spPr>
        <p:txBody>
          <a:bodyPr wrap="none" lIns="0" tIns="0" rIns="0" bIns="0"/>
          <a:lstStyle/>
          <a:p>
            <a:r>
              <a:rPr lang="en-US" sz="1900" b="1"/>
              <a:t>Shortest labeled strand</a:t>
            </a:r>
          </a:p>
        </p:txBody>
      </p:sp>
      <p:sp>
        <p:nvSpPr>
          <p:cNvPr id="71701" name="Line 187"/>
          <p:cNvSpPr>
            <a:spLocks noChangeShapeType="1"/>
          </p:cNvSpPr>
          <p:nvPr/>
        </p:nvSpPr>
        <p:spPr bwMode="auto">
          <a:xfrm>
            <a:off x="3452813" y="3889375"/>
            <a:ext cx="409575" cy="0"/>
          </a:xfrm>
          <a:prstGeom prst="line">
            <a:avLst/>
          </a:prstGeom>
          <a:noFill/>
          <a:ln w="12700">
            <a:solidFill>
              <a:schemeClr val="tx1"/>
            </a:solidFill>
            <a:round/>
            <a:headEnd/>
            <a:tailEnd/>
          </a:ln>
        </p:spPr>
        <p:txBody>
          <a:bodyPr wrap="none" anchor="ctr"/>
          <a:lstStyle/>
          <a:p>
            <a:endParaRPr lang="en-US"/>
          </a:p>
        </p:txBody>
      </p:sp>
      <p:sp>
        <p:nvSpPr>
          <p:cNvPr id="71702" name="Line 188"/>
          <p:cNvSpPr>
            <a:spLocks noChangeShapeType="1"/>
          </p:cNvSpPr>
          <p:nvPr/>
        </p:nvSpPr>
        <p:spPr bwMode="auto">
          <a:xfrm>
            <a:off x="3346450" y="5689600"/>
            <a:ext cx="515938" cy="0"/>
          </a:xfrm>
          <a:prstGeom prst="line">
            <a:avLst/>
          </a:prstGeom>
          <a:noFill/>
          <a:ln w="12700">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27000" y="177800"/>
            <a:ext cx="7772400" cy="1143000"/>
          </a:xfrm>
        </p:spPr>
        <p:txBody>
          <a:bodyPr/>
          <a:lstStyle/>
          <a:p>
            <a:pPr eaLnBrk="1" hangingPunct="1"/>
            <a:r>
              <a:rPr lang="en-US" smtClean="0"/>
              <a:t>Analyzing Gene Expression</a:t>
            </a:r>
          </a:p>
        </p:txBody>
      </p:sp>
      <p:sp>
        <p:nvSpPr>
          <p:cNvPr id="72707" name="Rectangle 3"/>
          <p:cNvSpPr>
            <a:spLocks noGrp="1" noChangeArrowheads="1"/>
          </p:cNvSpPr>
          <p:nvPr>
            <p:ph type="body" idx="1"/>
          </p:nvPr>
        </p:nvSpPr>
        <p:spPr>
          <a:xfrm>
            <a:off x="533400" y="1371600"/>
            <a:ext cx="8534400" cy="2311400"/>
          </a:xfrm>
        </p:spPr>
        <p:txBody>
          <a:bodyPr/>
          <a:lstStyle/>
          <a:p>
            <a:pPr eaLnBrk="1" hangingPunct="1"/>
            <a:r>
              <a:rPr lang="en-US" sz="2800" smtClean="0"/>
              <a:t>Nucleic acid probes can hybridize with mRNAs transcribed from a gene</a:t>
            </a:r>
          </a:p>
          <a:p>
            <a:pPr eaLnBrk="1" hangingPunct="1"/>
            <a:r>
              <a:rPr lang="en-US" sz="2800" smtClean="0"/>
              <a:t>Probes can be used to identify where or when a gene is transcribed in an organism</a:t>
            </a:r>
          </a:p>
        </p:txBody>
      </p:sp>
      <p:grpSp>
        <p:nvGrpSpPr>
          <p:cNvPr id="72708" name="Group 4"/>
          <p:cNvGrpSpPr>
            <a:grpSpLocks/>
          </p:cNvGrpSpPr>
          <p:nvPr/>
        </p:nvGrpSpPr>
        <p:grpSpPr bwMode="auto">
          <a:xfrm>
            <a:off x="0" y="6553200"/>
            <a:ext cx="9144000" cy="304800"/>
            <a:chOff x="0" y="4128"/>
            <a:chExt cx="5760" cy="192"/>
          </a:xfrm>
        </p:grpSpPr>
        <p:sp>
          <p:nvSpPr>
            <p:cNvPr id="72710" name="Rectangle 5"/>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72711"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72709" name="Rectangle 7"/>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body" idx="1"/>
          </p:nvPr>
        </p:nvSpPr>
        <p:spPr>
          <a:xfrm>
            <a:off x="533400" y="1381125"/>
            <a:ext cx="8534400" cy="5429250"/>
          </a:xfrm>
        </p:spPr>
        <p:txBody>
          <a:bodyPr/>
          <a:lstStyle/>
          <a:p>
            <a:pPr eaLnBrk="1" hangingPunct="1">
              <a:lnSpc>
                <a:spcPct val="95000"/>
              </a:lnSpc>
            </a:pPr>
            <a:r>
              <a:rPr lang="en-US" sz="2800" b="1" smtClean="0"/>
              <a:t>Gene cloning </a:t>
            </a:r>
            <a:r>
              <a:rPr lang="en-US" sz="2800" smtClean="0"/>
              <a:t>involves using bacteria to make multiple copies of a gene</a:t>
            </a:r>
          </a:p>
          <a:p>
            <a:pPr eaLnBrk="1" hangingPunct="1">
              <a:lnSpc>
                <a:spcPct val="95000"/>
              </a:lnSpc>
            </a:pPr>
            <a:r>
              <a:rPr lang="en-US" sz="2800" smtClean="0"/>
              <a:t>Foreign DNA is inserted into a plasmid, and the recombinant plasmid is inserted into a bacterial cell</a:t>
            </a:r>
          </a:p>
          <a:p>
            <a:pPr eaLnBrk="1" hangingPunct="1">
              <a:lnSpc>
                <a:spcPct val="95000"/>
              </a:lnSpc>
            </a:pPr>
            <a:r>
              <a:rPr lang="en-US" sz="2800" smtClean="0"/>
              <a:t>Reproduction in the bacterial cell results in cloning of the plasmid including the foreign DNA</a:t>
            </a:r>
          </a:p>
          <a:p>
            <a:pPr eaLnBrk="1" hangingPunct="1">
              <a:lnSpc>
                <a:spcPct val="95000"/>
              </a:lnSpc>
            </a:pPr>
            <a:r>
              <a:rPr lang="en-US" sz="2800" smtClean="0"/>
              <a:t>This results in the production of multiple copies of a single gene</a:t>
            </a:r>
          </a:p>
        </p:txBody>
      </p:sp>
      <p:grpSp>
        <p:nvGrpSpPr>
          <p:cNvPr id="12291" name="Group 3"/>
          <p:cNvGrpSpPr>
            <a:grpSpLocks/>
          </p:cNvGrpSpPr>
          <p:nvPr/>
        </p:nvGrpSpPr>
        <p:grpSpPr bwMode="auto">
          <a:xfrm>
            <a:off x="0" y="6553200"/>
            <a:ext cx="9144000" cy="304800"/>
            <a:chOff x="0" y="4128"/>
            <a:chExt cx="5760" cy="192"/>
          </a:xfrm>
        </p:grpSpPr>
        <p:sp>
          <p:nvSpPr>
            <p:cNvPr id="12293" name="Rectangle 4"/>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12294"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12292" name="Rectangle 6"/>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165100" y="512763"/>
            <a:ext cx="8534400" cy="503237"/>
          </a:xfrm>
        </p:spPr>
        <p:txBody>
          <a:bodyPr/>
          <a:lstStyle/>
          <a:p>
            <a:pPr eaLnBrk="1" hangingPunct="1"/>
            <a:r>
              <a:rPr lang="en-US" i="1" smtClean="0"/>
              <a:t>Studying the Expression of Single Genes</a:t>
            </a:r>
          </a:p>
        </p:txBody>
      </p:sp>
      <p:sp>
        <p:nvSpPr>
          <p:cNvPr id="73731" name="Rectangle 3"/>
          <p:cNvSpPr>
            <a:spLocks noGrp="1" noChangeArrowheads="1"/>
          </p:cNvSpPr>
          <p:nvPr>
            <p:ph type="body" idx="1"/>
          </p:nvPr>
        </p:nvSpPr>
        <p:spPr>
          <a:xfrm>
            <a:off x="533400" y="1363663"/>
            <a:ext cx="8534400" cy="4148137"/>
          </a:xfrm>
        </p:spPr>
        <p:txBody>
          <a:bodyPr/>
          <a:lstStyle/>
          <a:p>
            <a:pPr eaLnBrk="1" hangingPunct="1"/>
            <a:r>
              <a:rPr lang="en-US" sz="2800" smtClean="0"/>
              <a:t>Changes in the expression of a gene during embryonic development can be tested using</a:t>
            </a:r>
            <a:endParaRPr lang="en-US" smtClean="0"/>
          </a:p>
          <a:p>
            <a:pPr marL="977900" lvl="1" indent="-292100" eaLnBrk="1" hangingPunct="1"/>
            <a:r>
              <a:rPr lang="en-US" sz="2600" smtClean="0"/>
              <a:t>Northern blotting</a:t>
            </a:r>
          </a:p>
          <a:p>
            <a:pPr marL="977900" lvl="1" indent="-292100" eaLnBrk="1" hangingPunct="1"/>
            <a:r>
              <a:rPr lang="en-US" sz="2600" smtClean="0"/>
              <a:t>Reverse transcriptase-polymerase chain reaction</a:t>
            </a:r>
            <a:endParaRPr lang="en-US" smtClean="0"/>
          </a:p>
          <a:p>
            <a:pPr eaLnBrk="1" hangingPunct="1"/>
            <a:r>
              <a:rPr lang="en-US" sz="2800" smtClean="0"/>
              <a:t>Both methods are used to compare mRNA from different developmental stages</a:t>
            </a:r>
          </a:p>
        </p:txBody>
      </p:sp>
      <p:grpSp>
        <p:nvGrpSpPr>
          <p:cNvPr id="73732" name="Group 4"/>
          <p:cNvGrpSpPr>
            <a:grpSpLocks/>
          </p:cNvGrpSpPr>
          <p:nvPr/>
        </p:nvGrpSpPr>
        <p:grpSpPr bwMode="auto">
          <a:xfrm>
            <a:off x="0" y="6553200"/>
            <a:ext cx="9144000" cy="304800"/>
            <a:chOff x="0" y="4128"/>
            <a:chExt cx="5760" cy="192"/>
          </a:xfrm>
        </p:grpSpPr>
        <p:sp>
          <p:nvSpPr>
            <p:cNvPr id="73734" name="Rectangle 5"/>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73735"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73733" name="Rectangle 7"/>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body" idx="1"/>
          </p:nvPr>
        </p:nvSpPr>
        <p:spPr>
          <a:xfrm>
            <a:off x="533400" y="1368425"/>
            <a:ext cx="8534400" cy="3981450"/>
          </a:xfrm>
        </p:spPr>
        <p:txBody>
          <a:bodyPr/>
          <a:lstStyle/>
          <a:p>
            <a:pPr eaLnBrk="1" hangingPunct="1"/>
            <a:r>
              <a:rPr lang="en-US" sz="2800" b="1" smtClean="0"/>
              <a:t>Northern blotting </a:t>
            </a:r>
            <a:r>
              <a:rPr lang="en-US" sz="2800" smtClean="0"/>
              <a:t>combines gel electrophoresis of mRNA followed by hybridization with a probe on a membrane</a:t>
            </a:r>
          </a:p>
          <a:p>
            <a:pPr eaLnBrk="1" hangingPunct="1"/>
            <a:r>
              <a:rPr lang="en-US" sz="2800" smtClean="0"/>
              <a:t>Identification of mRNA at a particular developmental stage suggests protein function at that stage</a:t>
            </a:r>
          </a:p>
        </p:txBody>
      </p:sp>
      <p:grpSp>
        <p:nvGrpSpPr>
          <p:cNvPr id="74755" name="Group 3"/>
          <p:cNvGrpSpPr>
            <a:grpSpLocks/>
          </p:cNvGrpSpPr>
          <p:nvPr/>
        </p:nvGrpSpPr>
        <p:grpSpPr bwMode="auto">
          <a:xfrm>
            <a:off x="0" y="6553200"/>
            <a:ext cx="9144000" cy="304800"/>
            <a:chOff x="0" y="4128"/>
            <a:chExt cx="5760" cy="192"/>
          </a:xfrm>
        </p:grpSpPr>
        <p:sp>
          <p:nvSpPr>
            <p:cNvPr id="74757" name="Rectangle 4"/>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74758"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74756" name="Rectangle 6"/>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body" idx="1"/>
          </p:nvPr>
        </p:nvSpPr>
        <p:spPr>
          <a:xfrm>
            <a:off x="533400" y="1365250"/>
            <a:ext cx="8534400" cy="4438650"/>
          </a:xfrm>
        </p:spPr>
        <p:txBody>
          <a:bodyPr/>
          <a:lstStyle/>
          <a:p>
            <a:pPr eaLnBrk="1" hangingPunct="1"/>
            <a:r>
              <a:rPr lang="en-US" sz="2800" b="1" smtClean="0"/>
              <a:t>Reverse transcriptase-polymerase chain reaction (RT-PCR)</a:t>
            </a:r>
            <a:r>
              <a:rPr lang="en-US" sz="2800" smtClean="0"/>
              <a:t> is quicker and more sensitive because it requires less mRNA than Northern blotting</a:t>
            </a:r>
          </a:p>
          <a:p>
            <a:pPr eaLnBrk="1" hangingPunct="1"/>
            <a:r>
              <a:rPr lang="en-US" sz="2800" smtClean="0"/>
              <a:t>Reverse transcriptase is added to mRNA to make cDNA, which serves as a template for PCR amplification of the gene of interest</a:t>
            </a:r>
          </a:p>
          <a:p>
            <a:pPr eaLnBrk="1" hangingPunct="1"/>
            <a:r>
              <a:rPr lang="en-US" sz="2800" smtClean="0"/>
              <a:t>The products are run on a gel and the mRNA of interest is identified</a:t>
            </a:r>
          </a:p>
        </p:txBody>
      </p:sp>
      <p:grpSp>
        <p:nvGrpSpPr>
          <p:cNvPr id="75779" name="Group 3"/>
          <p:cNvGrpSpPr>
            <a:grpSpLocks/>
          </p:cNvGrpSpPr>
          <p:nvPr/>
        </p:nvGrpSpPr>
        <p:grpSpPr bwMode="auto">
          <a:xfrm>
            <a:off x="0" y="6553200"/>
            <a:ext cx="9144000" cy="304800"/>
            <a:chOff x="0" y="4128"/>
            <a:chExt cx="5760" cy="192"/>
          </a:xfrm>
        </p:grpSpPr>
        <p:sp>
          <p:nvSpPr>
            <p:cNvPr id="75781" name="Rectangle 4"/>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75782"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75780" name="Rectangle 6"/>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20.13</a:t>
            </a:r>
          </a:p>
        </p:txBody>
      </p:sp>
      <p:pic>
        <p:nvPicPr>
          <p:cNvPr id="76803" name="Picture 49" descr="20_13RT-PCRAnalysis-U"/>
          <p:cNvPicPr>
            <a:picLocks noChangeAspect="1" noChangeArrowheads="1"/>
          </p:cNvPicPr>
          <p:nvPr/>
        </p:nvPicPr>
        <p:blipFill>
          <a:blip r:embed="rId3"/>
          <a:srcRect/>
          <a:stretch>
            <a:fillRect/>
          </a:stretch>
        </p:blipFill>
        <p:spPr bwMode="auto">
          <a:xfrm>
            <a:off x="1654175" y="136525"/>
            <a:ext cx="5835650" cy="6584950"/>
          </a:xfrm>
          <a:prstGeom prst="rect">
            <a:avLst/>
          </a:prstGeom>
          <a:noFill/>
          <a:ln w="9525">
            <a:noFill/>
            <a:miter lim="800000"/>
            <a:headEnd/>
            <a:tailEnd/>
          </a:ln>
        </p:spPr>
      </p:pic>
      <p:sp>
        <p:nvSpPr>
          <p:cNvPr id="76804" name="Text Box 16"/>
          <p:cNvSpPr txBox="1">
            <a:spLocks noChangeArrowheads="1"/>
          </p:cNvSpPr>
          <p:nvPr/>
        </p:nvSpPr>
        <p:spPr bwMode="auto">
          <a:xfrm>
            <a:off x="2017713" y="466725"/>
            <a:ext cx="1800225" cy="346075"/>
          </a:xfrm>
          <a:prstGeom prst="rect">
            <a:avLst/>
          </a:prstGeom>
          <a:noFill/>
          <a:ln w="9525">
            <a:noFill/>
            <a:miter lim="800000"/>
            <a:headEnd/>
            <a:tailEnd/>
          </a:ln>
        </p:spPr>
        <p:txBody>
          <a:bodyPr wrap="none" lIns="0" tIns="0" rIns="0" bIns="0"/>
          <a:lstStyle/>
          <a:p>
            <a:r>
              <a:rPr lang="en-US" sz="1800" b="1"/>
              <a:t>cDNA synthesis</a:t>
            </a:r>
          </a:p>
        </p:txBody>
      </p:sp>
      <p:sp>
        <p:nvSpPr>
          <p:cNvPr id="76805" name="Text Box 24"/>
          <p:cNvSpPr txBox="1">
            <a:spLocks noChangeArrowheads="1"/>
          </p:cNvSpPr>
          <p:nvPr/>
        </p:nvSpPr>
        <p:spPr bwMode="auto">
          <a:xfrm>
            <a:off x="2025650" y="2273300"/>
            <a:ext cx="2103438" cy="373063"/>
          </a:xfrm>
          <a:prstGeom prst="rect">
            <a:avLst/>
          </a:prstGeom>
          <a:noFill/>
          <a:ln w="9525">
            <a:noFill/>
            <a:miter lim="800000"/>
            <a:headEnd/>
            <a:tailEnd/>
          </a:ln>
        </p:spPr>
        <p:txBody>
          <a:bodyPr wrap="none" lIns="0" tIns="0" rIns="0" bIns="0"/>
          <a:lstStyle/>
          <a:p>
            <a:r>
              <a:rPr lang="en-US" sz="1800" b="1"/>
              <a:t>PCR amplification</a:t>
            </a:r>
          </a:p>
        </p:txBody>
      </p:sp>
      <p:sp>
        <p:nvSpPr>
          <p:cNvPr id="76806" name="Text Box 25"/>
          <p:cNvSpPr txBox="1">
            <a:spLocks noChangeArrowheads="1"/>
          </p:cNvSpPr>
          <p:nvPr/>
        </p:nvSpPr>
        <p:spPr bwMode="auto">
          <a:xfrm>
            <a:off x="2019300" y="3668713"/>
            <a:ext cx="2103438" cy="373062"/>
          </a:xfrm>
          <a:prstGeom prst="rect">
            <a:avLst/>
          </a:prstGeom>
          <a:noFill/>
          <a:ln w="9525">
            <a:noFill/>
            <a:miter lim="800000"/>
            <a:headEnd/>
            <a:tailEnd/>
          </a:ln>
        </p:spPr>
        <p:txBody>
          <a:bodyPr wrap="none" lIns="0" tIns="0" rIns="0" bIns="0"/>
          <a:lstStyle/>
          <a:p>
            <a:r>
              <a:rPr lang="en-US" sz="1800" b="1"/>
              <a:t>Gel electrophoresis</a:t>
            </a:r>
          </a:p>
        </p:txBody>
      </p:sp>
      <p:sp>
        <p:nvSpPr>
          <p:cNvPr id="76807" name="Text Box 26"/>
          <p:cNvSpPr txBox="1">
            <a:spLocks noChangeArrowheads="1"/>
          </p:cNvSpPr>
          <p:nvPr/>
        </p:nvSpPr>
        <p:spPr bwMode="auto">
          <a:xfrm>
            <a:off x="5284788" y="533400"/>
            <a:ext cx="873125" cy="306388"/>
          </a:xfrm>
          <a:prstGeom prst="rect">
            <a:avLst/>
          </a:prstGeom>
          <a:noFill/>
          <a:ln w="9525">
            <a:noFill/>
            <a:miter lim="800000"/>
            <a:headEnd/>
            <a:tailEnd/>
          </a:ln>
        </p:spPr>
        <p:txBody>
          <a:bodyPr wrap="none" lIns="0" tIns="0" rIns="0" bIns="0"/>
          <a:lstStyle/>
          <a:p>
            <a:r>
              <a:rPr lang="en-US" sz="1800" b="1"/>
              <a:t>mRNAs</a:t>
            </a:r>
          </a:p>
        </p:txBody>
      </p:sp>
      <p:sp>
        <p:nvSpPr>
          <p:cNvPr id="76808" name="Text Box 27"/>
          <p:cNvSpPr txBox="1">
            <a:spLocks noChangeArrowheads="1"/>
          </p:cNvSpPr>
          <p:nvPr/>
        </p:nvSpPr>
        <p:spPr bwMode="auto">
          <a:xfrm>
            <a:off x="5372100" y="1690688"/>
            <a:ext cx="873125" cy="306387"/>
          </a:xfrm>
          <a:prstGeom prst="rect">
            <a:avLst/>
          </a:prstGeom>
          <a:noFill/>
          <a:ln w="9525">
            <a:noFill/>
            <a:miter lim="800000"/>
            <a:headEnd/>
            <a:tailEnd/>
          </a:ln>
        </p:spPr>
        <p:txBody>
          <a:bodyPr wrap="none" lIns="0" tIns="0" rIns="0" bIns="0"/>
          <a:lstStyle/>
          <a:p>
            <a:r>
              <a:rPr lang="en-US" sz="1800" b="1"/>
              <a:t>cDNAs</a:t>
            </a:r>
          </a:p>
        </p:txBody>
      </p:sp>
      <p:sp>
        <p:nvSpPr>
          <p:cNvPr id="76809" name="Text Box 28"/>
          <p:cNvSpPr txBox="1">
            <a:spLocks noChangeArrowheads="1"/>
          </p:cNvSpPr>
          <p:nvPr/>
        </p:nvSpPr>
        <p:spPr bwMode="auto">
          <a:xfrm>
            <a:off x="4856163" y="2074863"/>
            <a:ext cx="873125" cy="306387"/>
          </a:xfrm>
          <a:prstGeom prst="rect">
            <a:avLst/>
          </a:prstGeom>
          <a:noFill/>
          <a:ln w="9525">
            <a:noFill/>
            <a:miter lim="800000"/>
            <a:headEnd/>
            <a:tailEnd/>
          </a:ln>
        </p:spPr>
        <p:txBody>
          <a:bodyPr wrap="none" lIns="0" tIns="0" rIns="0" bIns="0"/>
          <a:lstStyle/>
          <a:p>
            <a:r>
              <a:rPr lang="en-US" sz="1800" b="1"/>
              <a:t>Primers</a:t>
            </a:r>
          </a:p>
        </p:txBody>
      </p:sp>
      <p:sp>
        <p:nvSpPr>
          <p:cNvPr id="76810" name="Text Box 29"/>
          <p:cNvSpPr txBox="1">
            <a:spLocks noChangeArrowheads="1"/>
          </p:cNvSpPr>
          <p:nvPr/>
        </p:nvSpPr>
        <p:spPr bwMode="auto">
          <a:xfrm>
            <a:off x="4829175" y="3146425"/>
            <a:ext cx="925513" cy="519113"/>
          </a:xfrm>
          <a:prstGeom prst="rect">
            <a:avLst/>
          </a:prstGeom>
          <a:noFill/>
          <a:ln w="9525">
            <a:noFill/>
            <a:miter lim="800000"/>
            <a:headEnd/>
            <a:tailEnd/>
          </a:ln>
        </p:spPr>
        <p:txBody>
          <a:bodyPr wrap="none" lIns="0" tIns="0" rIns="0" bIns="0"/>
          <a:lstStyle/>
          <a:p>
            <a:pPr algn="ctr">
              <a:lnSpc>
                <a:spcPct val="80000"/>
              </a:lnSpc>
            </a:pPr>
            <a:r>
              <a:rPr lang="en-US" sz="1800" b="1">
                <a:sym typeface="Symbol" pitchFamily="84" charset="2"/>
              </a:rPr>
              <a:t></a:t>
            </a:r>
            <a:r>
              <a:rPr lang="en-US" sz="1800" b="1"/>
              <a:t>-globin</a:t>
            </a:r>
            <a:br>
              <a:rPr lang="en-US" sz="1800" b="1"/>
            </a:br>
            <a:r>
              <a:rPr lang="en-US" sz="1800" b="1"/>
              <a:t>gene</a:t>
            </a:r>
          </a:p>
        </p:txBody>
      </p:sp>
      <p:sp>
        <p:nvSpPr>
          <p:cNvPr id="76811" name="Text Box 30"/>
          <p:cNvSpPr txBox="1">
            <a:spLocks noChangeArrowheads="1"/>
          </p:cNvSpPr>
          <p:nvPr/>
        </p:nvSpPr>
        <p:spPr bwMode="auto">
          <a:xfrm>
            <a:off x="4987925" y="4310063"/>
            <a:ext cx="1984375" cy="306387"/>
          </a:xfrm>
          <a:prstGeom prst="rect">
            <a:avLst/>
          </a:prstGeom>
          <a:noFill/>
          <a:ln w="9525">
            <a:noFill/>
            <a:miter lim="800000"/>
            <a:headEnd/>
            <a:tailEnd/>
          </a:ln>
        </p:spPr>
        <p:txBody>
          <a:bodyPr wrap="none" lIns="0" tIns="0" rIns="0" bIns="0"/>
          <a:lstStyle/>
          <a:p>
            <a:r>
              <a:rPr lang="en-US" sz="1800" b="1"/>
              <a:t>Embryonic stages</a:t>
            </a:r>
          </a:p>
        </p:txBody>
      </p:sp>
      <p:sp>
        <p:nvSpPr>
          <p:cNvPr id="76812" name="Text Box 31"/>
          <p:cNvSpPr txBox="1">
            <a:spLocks noChangeArrowheads="1"/>
          </p:cNvSpPr>
          <p:nvPr/>
        </p:nvSpPr>
        <p:spPr bwMode="auto">
          <a:xfrm>
            <a:off x="4775200" y="4575175"/>
            <a:ext cx="212725" cy="266700"/>
          </a:xfrm>
          <a:prstGeom prst="rect">
            <a:avLst/>
          </a:prstGeom>
          <a:noFill/>
          <a:ln w="9525">
            <a:noFill/>
            <a:miter lim="800000"/>
            <a:headEnd/>
            <a:tailEnd/>
          </a:ln>
        </p:spPr>
        <p:txBody>
          <a:bodyPr wrap="none" lIns="0" tIns="0" rIns="0" bIns="0"/>
          <a:lstStyle/>
          <a:p>
            <a:r>
              <a:rPr lang="en-US" sz="1800" b="1"/>
              <a:t>1</a:t>
            </a:r>
          </a:p>
        </p:txBody>
      </p:sp>
      <p:sp>
        <p:nvSpPr>
          <p:cNvPr id="76813" name="Text Box 32"/>
          <p:cNvSpPr txBox="1">
            <a:spLocks noChangeArrowheads="1"/>
          </p:cNvSpPr>
          <p:nvPr/>
        </p:nvSpPr>
        <p:spPr bwMode="auto">
          <a:xfrm>
            <a:off x="5241925" y="4570413"/>
            <a:ext cx="212725" cy="266700"/>
          </a:xfrm>
          <a:prstGeom prst="rect">
            <a:avLst/>
          </a:prstGeom>
          <a:noFill/>
          <a:ln w="9525">
            <a:noFill/>
            <a:miter lim="800000"/>
            <a:headEnd/>
            <a:tailEnd/>
          </a:ln>
        </p:spPr>
        <p:txBody>
          <a:bodyPr wrap="none" lIns="0" tIns="0" rIns="0" bIns="0"/>
          <a:lstStyle/>
          <a:p>
            <a:r>
              <a:rPr lang="en-US" sz="1800" b="1"/>
              <a:t>2</a:t>
            </a:r>
          </a:p>
        </p:txBody>
      </p:sp>
      <p:sp>
        <p:nvSpPr>
          <p:cNvPr id="76814" name="Text Box 33"/>
          <p:cNvSpPr txBox="1">
            <a:spLocks noChangeArrowheads="1"/>
          </p:cNvSpPr>
          <p:nvPr/>
        </p:nvSpPr>
        <p:spPr bwMode="auto">
          <a:xfrm>
            <a:off x="5695950" y="4578350"/>
            <a:ext cx="212725" cy="266700"/>
          </a:xfrm>
          <a:prstGeom prst="rect">
            <a:avLst/>
          </a:prstGeom>
          <a:noFill/>
          <a:ln w="9525">
            <a:noFill/>
            <a:miter lim="800000"/>
            <a:headEnd/>
            <a:tailEnd/>
          </a:ln>
        </p:spPr>
        <p:txBody>
          <a:bodyPr wrap="none" lIns="0" tIns="0" rIns="0" bIns="0"/>
          <a:lstStyle/>
          <a:p>
            <a:r>
              <a:rPr lang="en-US" sz="1800" b="1"/>
              <a:t>3</a:t>
            </a:r>
          </a:p>
        </p:txBody>
      </p:sp>
      <p:sp>
        <p:nvSpPr>
          <p:cNvPr id="76815" name="Text Box 34"/>
          <p:cNvSpPr txBox="1">
            <a:spLocks noChangeArrowheads="1"/>
          </p:cNvSpPr>
          <p:nvPr/>
        </p:nvSpPr>
        <p:spPr bwMode="auto">
          <a:xfrm>
            <a:off x="6121400" y="4578350"/>
            <a:ext cx="212725" cy="266700"/>
          </a:xfrm>
          <a:prstGeom prst="rect">
            <a:avLst/>
          </a:prstGeom>
          <a:noFill/>
          <a:ln w="9525">
            <a:noFill/>
            <a:miter lim="800000"/>
            <a:headEnd/>
            <a:tailEnd/>
          </a:ln>
        </p:spPr>
        <p:txBody>
          <a:bodyPr wrap="none" lIns="0" tIns="0" rIns="0" bIns="0"/>
          <a:lstStyle/>
          <a:p>
            <a:r>
              <a:rPr lang="en-US" sz="1800" b="1"/>
              <a:t>4</a:t>
            </a:r>
          </a:p>
        </p:txBody>
      </p:sp>
      <p:sp>
        <p:nvSpPr>
          <p:cNvPr id="76816" name="Text Box 35"/>
          <p:cNvSpPr txBox="1">
            <a:spLocks noChangeArrowheads="1"/>
          </p:cNvSpPr>
          <p:nvPr/>
        </p:nvSpPr>
        <p:spPr bwMode="auto">
          <a:xfrm>
            <a:off x="6570663" y="4578350"/>
            <a:ext cx="212725" cy="266700"/>
          </a:xfrm>
          <a:prstGeom prst="rect">
            <a:avLst/>
          </a:prstGeom>
          <a:noFill/>
          <a:ln w="9525">
            <a:noFill/>
            <a:miter lim="800000"/>
            <a:headEnd/>
            <a:tailEnd/>
          </a:ln>
        </p:spPr>
        <p:txBody>
          <a:bodyPr wrap="none" lIns="0" tIns="0" rIns="0" bIns="0"/>
          <a:lstStyle/>
          <a:p>
            <a:r>
              <a:rPr lang="en-US" sz="1800" b="1"/>
              <a:t>5</a:t>
            </a:r>
          </a:p>
        </p:txBody>
      </p:sp>
      <p:sp>
        <p:nvSpPr>
          <p:cNvPr id="76817" name="Text Box 36"/>
          <p:cNvSpPr txBox="1">
            <a:spLocks noChangeArrowheads="1"/>
          </p:cNvSpPr>
          <p:nvPr/>
        </p:nvSpPr>
        <p:spPr bwMode="auto">
          <a:xfrm>
            <a:off x="7019925" y="4576763"/>
            <a:ext cx="212725" cy="266700"/>
          </a:xfrm>
          <a:prstGeom prst="rect">
            <a:avLst/>
          </a:prstGeom>
          <a:noFill/>
          <a:ln w="9525">
            <a:noFill/>
            <a:miter lim="800000"/>
            <a:headEnd/>
            <a:tailEnd/>
          </a:ln>
        </p:spPr>
        <p:txBody>
          <a:bodyPr wrap="none" lIns="0" tIns="0" rIns="0" bIns="0"/>
          <a:lstStyle/>
          <a:p>
            <a:r>
              <a:rPr lang="en-US" sz="1800" b="1"/>
              <a:t>6</a:t>
            </a:r>
          </a:p>
        </p:txBody>
      </p:sp>
      <p:grpSp>
        <p:nvGrpSpPr>
          <p:cNvPr id="76818" name="Group 44"/>
          <p:cNvGrpSpPr>
            <a:grpSpLocks/>
          </p:cNvGrpSpPr>
          <p:nvPr/>
        </p:nvGrpSpPr>
        <p:grpSpPr bwMode="auto">
          <a:xfrm>
            <a:off x="1681163" y="2276475"/>
            <a:ext cx="290512" cy="277813"/>
            <a:chOff x="1059" y="1434"/>
            <a:chExt cx="183" cy="175"/>
          </a:xfrm>
        </p:grpSpPr>
        <p:sp>
          <p:nvSpPr>
            <p:cNvPr id="76830" name="Oval 38"/>
            <p:cNvSpPr>
              <a:spLocks noChangeArrowheads="1"/>
            </p:cNvSpPr>
            <p:nvPr/>
          </p:nvSpPr>
          <p:spPr bwMode="auto">
            <a:xfrm>
              <a:off x="1059" y="1434"/>
              <a:ext cx="183" cy="175"/>
            </a:xfrm>
            <a:prstGeom prst="ellipse">
              <a:avLst/>
            </a:prstGeom>
            <a:solidFill>
              <a:srgbClr val="0390C7"/>
            </a:solidFill>
            <a:ln w="12700">
              <a:noFill/>
              <a:round/>
              <a:headEnd/>
              <a:tailEnd/>
            </a:ln>
          </p:spPr>
          <p:txBody>
            <a:bodyPr wrap="none" anchor="ctr"/>
            <a:lstStyle/>
            <a:p>
              <a:endParaRPr lang="en-US">
                <a:latin typeface="Times" pitchFamily="84" charset="0"/>
              </a:endParaRPr>
            </a:p>
          </p:txBody>
        </p:sp>
        <p:sp>
          <p:nvSpPr>
            <p:cNvPr id="76831" name="Text Box 37"/>
            <p:cNvSpPr txBox="1">
              <a:spLocks noChangeArrowheads="1"/>
            </p:cNvSpPr>
            <p:nvPr/>
          </p:nvSpPr>
          <p:spPr bwMode="auto">
            <a:xfrm>
              <a:off x="1107" y="1435"/>
              <a:ext cx="134" cy="168"/>
            </a:xfrm>
            <a:prstGeom prst="rect">
              <a:avLst/>
            </a:prstGeom>
            <a:noFill/>
            <a:ln w="9525">
              <a:noFill/>
              <a:miter lim="800000"/>
              <a:headEnd/>
              <a:tailEnd/>
            </a:ln>
          </p:spPr>
          <p:txBody>
            <a:bodyPr wrap="none" lIns="0" tIns="0" rIns="0" bIns="0"/>
            <a:lstStyle/>
            <a:p>
              <a:r>
                <a:rPr lang="en-US" sz="1800" b="1">
                  <a:solidFill>
                    <a:schemeClr val="bg1"/>
                  </a:solidFill>
                </a:rPr>
                <a:t>2</a:t>
              </a:r>
            </a:p>
          </p:txBody>
        </p:sp>
      </p:grpSp>
      <p:grpSp>
        <p:nvGrpSpPr>
          <p:cNvPr id="76819" name="Group 43"/>
          <p:cNvGrpSpPr>
            <a:grpSpLocks/>
          </p:cNvGrpSpPr>
          <p:nvPr/>
        </p:nvGrpSpPr>
        <p:grpSpPr bwMode="auto">
          <a:xfrm>
            <a:off x="1687513" y="3659188"/>
            <a:ext cx="301625" cy="288925"/>
            <a:chOff x="1063" y="2305"/>
            <a:chExt cx="190" cy="182"/>
          </a:xfrm>
        </p:grpSpPr>
        <p:sp>
          <p:nvSpPr>
            <p:cNvPr id="76828" name="Oval 39"/>
            <p:cNvSpPr>
              <a:spLocks noChangeArrowheads="1"/>
            </p:cNvSpPr>
            <p:nvPr/>
          </p:nvSpPr>
          <p:spPr bwMode="auto">
            <a:xfrm>
              <a:off x="1063" y="2312"/>
              <a:ext cx="183" cy="175"/>
            </a:xfrm>
            <a:prstGeom prst="ellipse">
              <a:avLst/>
            </a:prstGeom>
            <a:solidFill>
              <a:srgbClr val="0390C7"/>
            </a:solidFill>
            <a:ln w="12700">
              <a:noFill/>
              <a:round/>
              <a:headEnd/>
              <a:tailEnd/>
            </a:ln>
          </p:spPr>
          <p:txBody>
            <a:bodyPr wrap="none" anchor="ctr"/>
            <a:lstStyle/>
            <a:p>
              <a:endParaRPr lang="en-US">
                <a:latin typeface="Times" pitchFamily="84" charset="0"/>
              </a:endParaRPr>
            </a:p>
          </p:txBody>
        </p:sp>
        <p:sp>
          <p:nvSpPr>
            <p:cNvPr id="76829" name="Text Box 40"/>
            <p:cNvSpPr txBox="1">
              <a:spLocks noChangeArrowheads="1"/>
            </p:cNvSpPr>
            <p:nvPr/>
          </p:nvSpPr>
          <p:spPr bwMode="auto">
            <a:xfrm>
              <a:off x="1119" y="2305"/>
              <a:ext cx="134" cy="168"/>
            </a:xfrm>
            <a:prstGeom prst="rect">
              <a:avLst/>
            </a:prstGeom>
            <a:noFill/>
            <a:ln w="9525">
              <a:noFill/>
              <a:miter lim="800000"/>
              <a:headEnd/>
              <a:tailEnd/>
            </a:ln>
          </p:spPr>
          <p:txBody>
            <a:bodyPr wrap="none" lIns="0" tIns="0" rIns="0" bIns="0"/>
            <a:lstStyle/>
            <a:p>
              <a:r>
                <a:rPr lang="en-US" sz="1800" b="1">
                  <a:solidFill>
                    <a:schemeClr val="bg1"/>
                  </a:solidFill>
                </a:rPr>
                <a:t>3</a:t>
              </a:r>
            </a:p>
          </p:txBody>
        </p:sp>
      </p:grpSp>
      <p:grpSp>
        <p:nvGrpSpPr>
          <p:cNvPr id="76820" name="Group 45"/>
          <p:cNvGrpSpPr>
            <a:grpSpLocks/>
          </p:cNvGrpSpPr>
          <p:nvPr/>
        </p:nvGrpSpPr>
        <p:grpSpPr bwMode="auto">
          <a:xfrm>
            <a:off x="1687513" y="469900"/>
            <a:ext cx="290512" cy="277813"/>
            <a:chOff x="1063" y="296"/>
            <a:chExt cx="183" cy="175"/>
          </a:xfrm>
        </p:grpSpPr>
        <p:sp>
          <p:nvSpPr>
            <p:cNvPr id="76826" name="Oval 41"/>
            <p:cNvSpPr>
              <a:spLocks noChangeArrowheads="1"/>
            </p:cNvSpPr>
            <p:nvPr/>
          </p:nvSpPr>
          <p:spPr bwMode="auto">
            <a:xfrm>
              <a:off x="1063" y="296"/>
              <a:ext cx="183" cy="175"/>
            </a:xfrm>
            <a:prstGeom prst="ellipse">
              <a:avLst/>
            </a:prstGeom>
            <a:solidFill>
              <a:srgbClr val="0390C7"/>
            </a:solidFill>
            <a:ln w="12700">
              <a:noFill/>
              <a:round/>
              <a:headEnd/>
              <a:tailEnd/>
            </a:ln>
          </p:spPr>
          <p:txBody>
            <a:bodyPr wrap="none" anchor="ctr"/>
            <a:lstStyle/>
            <a:p>
              <a:endParaRPr lang="en-US">
                <a:latin typeface="Times" pitchFamily="84" charset="0"/>
              </a:endParaRPr>
            </a:p>
          </p:txBody>
        </p:sp>
        <p:sp>
          <p:nvSpPr>
            <p:cNvPr id="76827" name="Text Box 42"/>
            <p:cNvSpPr txBox="1">
              <a:spLocks noChangeArrowheads="1"/>
            </p:cNvSpPr>
            <p:nvPr/>
          </p:nvSpPr>
          <p:spPr bwMode="auto">
            <a:xfrm>
              <a:off x="1111" y="297"/>
              <a:ext cx="134" cy="168"/>
            </a:xfrm>
            <a:prstGeom prst="rect">
              <a:avLst/>
            </a:prstGeom>
            <a:noFill/>
            <a:ln w="9525">
              <a:noFill/>
              <a:miter lim="800000"/>
              <a:headEnd/>
              <a:tailEnd/>
            </a:ln>
          </p:spPr>
          <p:txBody>
            <a:bodyPr wrap="none" lIns="0" tIns="0" rIns="0" bIns="0"/>
            <a:lstStyle/>
            <a:p>
              <a:r>
                <a:rPr lang="en-US" sz="1800" b="1">
                  <a:solidFill>
                    <a:schemeClr val="bg1"/>
                  </a:solidFill>
                </a:rPr>
                <a:t>1</a:t>
              </a:r>
            </a:p>
          </p:txBody>
        </p:sp>
      </p:grpSp>
      <p:sp>
        <p:nvSpPr>
          <p:cNvPr id="76821" name="Line 46"/>
          <p:cNvSpPr>
            <a:spLocks noChangeShapeType="1"/>
          </p:cNvSpPr>
          <p:nvPr/>
        </p:nvSpPr>
        <p:spPr bwMode="auto">
          <a:xfrm flipH="1">
            <a:off x="5040313" y="2314575"/>
            <a:ext cx="171450" cy="252413"/>
          </a:xfrm>
          <a:prstGeom prst="line">
            <a:avLst/>
          </a:prstGeom>
          <a:noFill/>
          <a:ln w="12700">
            <a:solidFill>
              <a:schemeClr val="tx1"/>
            </a:solidFill>
            <a:round/>
            <a:headEnd/>
            <a:tailEnd/>
          </a:ln>
        </p:spPr>
        <p:txBody>
          <a:bodyPr wrap="none" anchor="ctr"/>
          <a:lstStyle/>
          <a:p>
            <a:endParaRPr lang="en-US"/>
          </a:p>
        </p:txBody>
      </p:sp>
      <p:sp>
        <p:nvSpPr>
          <p:cNvPr id="76822" name="Line 47"/>
          <p:cNvSpPr>
            <a:spLocks noChangeShapeType="1"/>
          </p:cNvSpPr>
          <p:nvPr/>
        </p:nvSpPr>
        <p:spPr bwMode="auto">
          <a:xfrm>
            <a:off x="5211763" y="2314575"/>
            <a:ext cx="290512" cy="635000"/>
          </a:xfrm>
          <a:prstGeom prst="line">
            <a:avLst/>
          </a:prstGeom>
          <a:noFill/>
          <a:ln w="12700">
            <a:solidFill>
              <a:schemeClr val="tx1"/>
            </a:solidFill>
            <a:round/>
            <a:headEnd/>
            <a:tailEnd/>
          </a:ln>
        </p:spPr>
        <p:txBody>
          <a:bodyPr wrap="none" anchor="ctr"/>
          <a:lstStyle/>
          <a:p>
            <a:endParaRPr lang="en-US"/>
          </a:p>
        </p:txBody>
      </p:sp>
      <p:sp>
        <p:nvSpPr>
          <p:cNvPr id="76823" name="Line 48"/>
          <p:cNvSpPr>
            <a:spLocks noChangeShapeType="1"/>
          </p:cNvSpPr>
          <p:nvPr/>
        </p:nvSpPr>
        <p:spPr bwMode="auto">
          <a:xfrm flipH="1">
            <a:off x="5119688" y="3016250"/>
            <a:ext cx="79375" cy="131763"/>
          </a:xfrm>
          <a:prstGeom prst="line">
            <a:avLst/>
          </a:prstGeom>
          <a:noFill/>
          <a:ln w="12700">
            <a:solidFill>
              <a:schemeClr val="tx1"/>
            </a:solidFill>
            <a:round/>
            <a:headEnd/>
            <a:tailEnd/>
          </a:ln>
        </p:spPr>
        <p:txBody>
          <a:bodyPr wrap="none" anchor="ctr"/>
          <a:lstStyle/>
          <a:p>
            <a:endParaRPr lang="en-US"/>
          </a:p>
        </p:txBody>
      </p:sp>
      <p:sp>
        <p:nvSpPr>
          <p:cNvPr id="76824" name="Text Box 51"/>
          <p:cNvSpPr txBox="1">
            <a:spLocks noChangeArrowheads="1"/>
          </p:cNvSpPr>
          <p:nvPr/>
        </p:nvSpPr>
        <p:spPr bwMode="auto">
          <a:xfrm>
            <a:off x="1676400" y="4308475"/>
            <a:ext cx="1125538" cy="271463"/>
          </a:xfrm>
          <a:prstGeom prst="rect">
            <a:avLst/>
          </a:prstGeom>
          <a:noFill/>
          <a:ln w="9525">
            <a:noFill/>
            <a:miter lim="800000"/>
            <a:headEnd/>
            <a:tailEnd/>
          </a:ln>
        </p:spPr>
        <p:txBody>
          <a:bodyPr wrap="none" lIns="0" tIns="0" rIns="0" bIns="0"/>
          <a:lstStyle/>
          <a:p>
            <a:r>
              <a:rPr lang="en-US" sz="1800" b="1">
                <a:solidFill>
                  <a:srgbClr val="EF1A23"/>
                </a:solidFill>
              </a:rPr>
              <a:t>RESULTS</a:t>
            </a:r>
          </a:p>
        </p:txBody>
      </p:sp>
      <p:sp>
        <p:nvSpPr>
          <p:cNvPr id="76825" name="Text Box 52"/>
          <p:cNvSpPr txBox="1">
            <a:spLocks noChangeArrowheads="1"/>
          </p:cNvSpPr>
          <p:nvPr/>
        </p:nvSpPr>
        <p:spPr bwMode="auto">
          <a:xfrm>
            <a:off x="1693863" y="122238"/>
            <a:ext cx="1389062" cy="307975"/>
          </a:xfrm>
          <a:prstGeom prst="rect">
            <a:avLst/>
          </a:prstGeom>
          <a:noFill/>
          <a:ln w="9525">
            <a:noFill/>
            <a:miter lim="800000"/>
            <a:headEnd/>
            <a:tailEnd/>
          </a:ln>
        </p:spPr>
        <p:txBody>
          <a:bodyPr wrap="none" lIns="0" tIns="0" rIns="0" bIns="0"/>
          <a:lstStyle/>
          <a:p>
            <a:r>
              <a:rPr lang="en-US" sz="1800" b="1">
                <a:solidFill>
                  <a:srgbClr val="EF1A23"/>
                </a:solidFill>
              </a:rPr>
              <a:t>TECHNIQUE</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body" idx="1"/>
          </p:nvPr>
        </p:nvSpPr>
        <p:spPr>
          <a:xfrm>
            <a:off x="533400" y="1368425"/>
            <a:ext cx="8534400" cy="1555750"/>
          </a:xfrm>
        </p:spPr>
        <p:txBody>
          <a:bodyPr/>
          <a:lstStyle/>
          <a:p>
            <a:pPr eaLnBrk="1" hangingPunct="1"/>
            <a:r>
              <a:rPr lang="en-US" sz="2800" b="1" i="1" smtClean="0"/>
              <a:t>In situ </a:t>
            </a:r>
            <a:r>
              <a:rPr lang="en-US" sz="2800" b="1" smtClean="0"/>
              <a:t>hybridization </a:t>
            </a:r>
            <a:r>
              <a:rPr lang="en-US" sz="2800" smtClean="0"/>
              <a:t>uses fluorescent dyes attached to probes to identify the location of specific mRNAs in place in the intact organism</a:t>
            </a:r>
          </a:p>
        </p:txBody>
      </p:sp>
      <p:grpSp>
        <p:nvGrpSpPr>
          <p:cNvPr id="77827" name="Group 3"/>
          <p:cNvGrpSpPr>
            <a:grpSpLocks/>
          </p:cNvGrpSpPr>
          <p:nvPr/>
        </p:nvGrpSpPr>
        <p:grpSpPr bwMode="auto">
          <a:xfrm>
            <a:off x="0" y="6553200"/>
            <a:ext cx="9144000" cy="304800"/>
            <a:chOff x="0" y="4128"/>
            <a:chExt cx="5760" cy="192"/>
          </a:xfrm>
        </p:grpSpPr>
        <p:sp>
          <p:nvSpPr>
            <p:cNvPr id="77829" name="Rectangle 4"/>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77830"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77828" name="Rectangle 6"/>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20.14</a:t>
            </a:r>
          </a:p>
        </p:txBody>
      </p:sp>
      <p:pic>
        <p:nvPicPr>
          <p:cNvPr id="78851" name="Picture 34" descr="20_14InSituHybridization-U"/>
          <p:cNvPicPr>
            <a:picLocks noChangeAspect="1" noChangeArrowheads="1"/>
          </p:cNvPicPr>
          <p:nvPr/>
        </p:nvPicPr>
        <p:blipFill>
          <a:blip r:embed="rId3"/>
          <a:srcRect/>
          <a:stretch>
            <a:fillRect/>
          </a:stretch>
        </p:blipFill>
        <p:spPr bwMode="auto">
          <a:xfrm>
            <a:off x="296863" y="1538288"/>
            <a:ext cx="8548687" cy="3779837"/>
          </a:xfrm>
          <a:prstGeom prst="rect">
            <a:avLst/>
          </a:prstGeom>
          <a:noFill/>
          <a:ln w="9525">
            <a:noFill/>
            <a:miter lim="800000"/>
            <a:headEnd/>
            <a:tailEnd/>
          </a:ln>
        </p:spPr>
      </p:pic>
      <p:sp>
        <p:nvSpPr>
          <p:cNvPr id="78852" name="Text Box 4"/>
          <p:cNvSpPr txBox="1">
            <a:spLocks noChangeArrowheads="1"/>
          </p:cNvSpPr>
          <p:nvPr/>
        </p:nvSpPr>
        <p:spPr bwMode="auto">
          <a:xfrm>
            <a:off x="7772400" y="4700588"/>
            <a:ext cx="1008063" cy="385762"/>
          </a:xfrm>
          <a:prstGeom prst="rect">
            <a:avLst/>
          </a:prstGeom>
          <a:noFill/>
          <a:ln w="9525">
            <a:noFill/>
            <a:miter lim="800000"/>
            <a:headEnd/>
            <a:tailEnd/>
          </a:ln>
        </p:spPr>
        <p:txBody>
          <a:bodyPr wrap="none" lIns="0" tIns="0" rIns="0" bIns="0"/>
          <a:lstStyle/>
          <a:p>
            <a:r>
              <a:rPr lang="en-US" b="1">
                <a:solidFill>
                  <a:schemeClr val="bg1"/>
                </a:solidFill>
              </a:rPr>
              <a:t>50 </a:t>
            </a:r>
            <a:r>
              <a:rPr lang="en-US" b="1">
                <a:solidFill>
                  <a:schemeClr val="bg1"/>
                </a:solidFill>
                <a:sym typeface="Symbol" pitchFamily="84" charset="2"/>
              </a:rPr>
              <a:t></a:t>
            </a:r>
            <a:r>
              <a:rPr lang="en-US" b="1">
                <a:solidFill>
                  <a:schemeClr val="bg1"/>
                </a:solidFill>
              </a:rPr>
              <a:t>m</a:t>
            </a:r>
          </a:p>
        </p:txBody>
      </p:sp>
      <p:sp>
        <p:nvSpPr>
          <p:cNvPr id="78853" name="Line 31"/>
          <p:cNvSpPr>
            <a:spLocks noChangeShapeType="1"/>
          </p:cNvSpPr>
          <p:nvPr/>
        </p:nvSpPr>
        <p:spPr bwMode="auto">
          <a:xfrm>
            <a:off x="7778750" y="4551363"/>
            <a:ext cx="0" cy="184150"/>
          </a:xfrm>
          <a:prstGeom prst="line">
            <a:avLst/>
          </a:prstGeom>
          <a:noFill/>
          <a:ln w="12700">
            <a:solidFill>
              <a:schemeClr val="bg1"/>
            </a:solidFill>
            <a:round/>
            <a:headEnd/>
            <a:tailEnd/>
          </a:ln>
        </p:spPr>
        <p:txBody>
          <a:bodyPr wrap="none" anchor="ctr"/>
          <a:lstStyle/>
          <a:p>
            <a:endParaRPr lang="en-US"/>
          </a:p>
        </p:txBody>
      </p:sp>
      <p:sp>
        <p:nvSpPr>
          <p:cNvPr id="78854" name="Line 33"/>
          <p:cNvSpPr>
            <a:spLocks noChangeShapeType="1"/>
          </p:cNvSpPr>
          <p:nvPr/>
        </p:nvSpPr>
        <p:spPr bwMode="auto">
          <a:xfrm>
            <a:off x="7778750" y="4643438"/>
            <a:ext cx="858838" cy="0"/>
          </a:xfrm>
          <a:prstGeom prst="line">
            <a:avLst/>
          </a:prstGeom>
          <a:noFill/>
          <a:ln w="12700">
            <a:solidFill>
              <a:schemeClr val="bg1"/>
            </a:solidFill>
            <a:round/>
            <a:headEnd/>
            <a:tailEnd/>
          </a:ln>
        </p:spPr>
        <p:txBody>
          <a:bodyPr wrap="none" anchor="ctr"/>
          <a:lstStyle/>
          <a:p>
            <a:endParaRPr lang="en-US"/>
          </a:p>
        </p:txBody>
      </p:sp>
      <p:sp>
        <p:nvSpPr>
          <p:cNvPr id="78855" name="Line 35"/>
          <p:cNvSpPr>
            <a:spLocks noChangeShapeType="1"/>
          </p:cNvSpPr>
          <p:nvPr/>
        </p:nvSpPr>
        <p:spPr bwMode="auto">
          <a:xfrm>
            <a:off x="8636000" y="4551363"/>
            <a:ext cx="0" cy="184150"/>
          </a:xfrm>
          <a:prstGeom prst="line">
            <a:avLst/>
          </a:prstGeom>
          <a:noFill/>
          <a:ln w="12700">
            <a:solidFill>
              <a:schemeClr val="bg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127000" y="571500"/>
            <a:ext cx="8534400" cy="914400"/>
          </a:xfrm>
        </p:spPr>
        <p:txBody>
          <a:bodyPr/>
          <a:lstStyle/>
          <a:p>
            <a:pPr marL="57150" indent="-4763" eaLnBrk="1" hangingPunct="1"/>
            <a:r>
              <a:rPr lang="en-US" i="1" smtClean="0"/>
              <a:t>Studying the Expression of Interacting Groups of Genes</a:t>
            </a:r>
            <a:endParaRPr lang="en-US" i="1" smtClean="0">
              <a:solidFill>
                <a:schemeClr val="tx1"/>
              </a:solidFill>
            </a:endParaRPr>
          </a:p>
        </p:txBody>
      </p:sp>
      <p:sp>
        <p:nvSpPr>
          <p:cNvPr id="79875" name="Rectangle 3"/>
          <p:cNvSpPr>
            <a:spLocks noGrp="1" noChangeArrowheads="1"/>
          </p:cNvSpPr>
          <p:nvPr>
            <p:ph type="body" idx="1"/>
          </p:nvPr>
        </p:nvSpPr>
        <p:spPr>
          <a:xfrm>
            <a:off x="533400" y="1905000"/>
            <a:ext cx="8305800" cy="3225800"/>
          </a:xfrm>
        </p:spPr>
        <p:txBody>
          <a:bodyPr/>
          <a:lstStyle/>
          <a:p>
            <a:pPr eaLnBrk="1" hangingPunct="1"/>
            <a:r>
              <a:rPr lang="en-US" sz="2800" smtClean="0"/>
              <a:t>Automation has allowed scientists to measure the expression of thousands of genes at one time using DNA microarray assays</a:t>
            </a:r>
          </a:p>
          <a:p>
            <a:pPr eaLnBrk="1" hangingPunct="1"/>
            <a:r>
              <a:rPr lang="en-US" sz="2800" b="1" smtClean="0"/>
              <a:t>DNA microarray assays </a:t>
            </a:r>
            <a:r>
              <a:rPr lang="en-US" sz="2800" smtClean="0"/>
              <a:t>compare patterns of gene expression in different tissues, at different times, or under different conditions</a:t>
            </a:r>
          </a:p>
        </p:txBody>
      </p:sp>
      <p:grpSp>
        <p:nvGrpSpPr>
          <p:cNvPr id="79876" name="Group 4"/>
          <p:cNvGrpSpPr>
            <a:grpSpLocks/>
          </p:cNvGrpSpPr>
          <p:nvPr/>
        </p:nvGrpSpPr>
        <p:grpSpPr bwMode="auto">
          <a:xfrm>
            <a:off x="0" y="6553200"/>
            <a:ext cx="9144000" cy="304800"/>
            <a:chOff x="0" y="4128"/>
            <a:chExt cx="5760" cy="192"/>
          </a:xfrm>
        </p:grpSpPr>
        <p:sp>
          <p:nvSpPr>
            <p:cNvPr id="79878" name="Rectangle 5"/>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79879"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79877" name="Rectangle 7"/>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7" descr="20_15_MicroAssayGeneAct-U"/>
          <p:cNvPicPr>
            <a:picLocks noChangeAspect="1" noChangeArrowheads="1"/>
          </p:cNvPicPr>
          <p:nvPr/>
        </p:nvPicPr>
        <p:blipFill>
          <a:blip r:embed="rId3"/>
          <a:srcRect/>
          <a:stretch>
            <a:fillRect/>
          </a:stretch>
        </p:blipFill>
        <p:spPr bwMode="auto">
          <a:xfrm>
            <a:off x="306388" y="244475"/>
            <a:ext cx="8529637" cy="6584950"/>
          </a:xfrm>
          <a:prstGeom prst="rect">
            <a:avLst/>
          </a:prstGeom>
          <a:noFill/>
          <a:ln w="9525">
            <a:noFill/>
            <a:miter lim="800000"/>
            <a:headEnd/>
            <a:tailEnd/>
          </a:ln>
        </p:spPr>
      </p:pic>
      <p:sp>
        <p:nvSpPr>
          <p:cNvPr id="80899" name="Text Box 9"/>
          <p:cNvSpPr txBox="1">
            <a:spLocks noChangeArrowheads="1"/>
          </p:cNvSpPr>
          <p:nvPr/>
        </p:nvSpPr>
        <p:spPr bwMode="auto">
          <a:xfrm>
            <a:off x="674688" y="528638"/>
            <a:ext cx="1508125" cy="241300"/>
          </a:xfrm>
          <a:prstGeom prst="rect">
            <a:avLst/>
          </a:prstGeom>
          <a:noFill/>
          <a:ln w="9525">
            <a:noFill/>
            <a:miter lim="800000"/>
            <a:headEnd/>
            <a:tailEnd/>
          </a:ln>
        </p:spPr>
        <p:txBody>
          <a:bodyPr wrap="none" lIns="0" tIns="0" rIns="0" bIns="0"/>
          <a:lstStyle/>
          <a:p>
            <a:r>
              <a:rPr lang="en-US" sz="1600" b="1"/>
              <a:t>Isolate mRNA.</a:t>
            </a:r>
          </a:p>
        </p:txBody>
      </p:sp>
      <p:grpSp>
        <p:nvGrpSpPr>
          <p:cNvPr id="80900" name="Group 10"/>
          <p:cNvGrpSpPr>
            <a:grpSpLocks/>
          </p:cNvGrpSpPr>
          <p:nvPr/>
        </p:nvGrpSpPr>
        <p:grpSpPr bwMode="auto">
          <a:xfrm>
            <a:off x="344488" y="1962150"/>
            <a:ext cx="250825" cy="263525"/>
            <a:chOff x="1059" y="1434"/>
            <a:chExt cx="183" cy="175"/>
          </a:xfrm>
        </p:grpSpPr>
        <p:sp>
          <p:nvSpPr>
            <p:cNvPr id="80923" name="Oval 11"/>
            <p:cNvSpPr>
              <a:spLocks noChangeArrowheads="1"/>
            </p:cNvSpPr>
            <p:nvPr/>
          </p:nvSpPr>
          <p:spPr bwMode="auto">
            <a:xfrm>
              <a:off x="1059" y="1434"/>
              <a:ext cx="183" cy="175"/>
            </a:xfrm>
            <a:prstGeom prst="ellipse">
              <a:avLst/>
            </a:prstGeom>
            <a:solidFill>
              <a:srgbClr val="0390C7"/>
            </a:solidFill>
            <a:ln w="12700">
              <a:noFill/>
              <a:round/>
              <a:headEnd/>
              <a:tailEnd/>
            </a:ln>
          </p:spPr>
          <p:txBody>
            <a:bodyPr wrap="none" anchor="ctr"/>
            <a:lstStyle/>
            <a:p>
              <a:endParaRPr lang="en-US">
                <a:latin typeface="Times" pitchFamily="84" charset="0"/>
              </a:endParaRPr>
            </a:p>
          </p:txBody>
        </p:sp>
        <p:sp>
          <p:nvSpPr>
            <p:cNvPr id="80924" name="Text Box 12"/>
            <p:cNvSpPr txBox="1">
              <a:spLocks noChangeArrowheads="1"/>
            </p:cNvSpPr>
            <p:nvPr/>
          </p:nvSpPr>
          <p:spPr bwMode="auto">
            <a:xfrm>
              <a:off x="1107" y="1435"/>
              <a:ext cx="134" cy="168"/>
            </a:xfrm>
            <a:prstGeom prst="rect">
              <a:avLst/>
            </a:prstGeom>
            <a:noFill/>
            <a:ln w="9525">
              <a:noFill/>
              <a:miter lim="800000"/>
              <a:headEnd/>
              <a:tailEnd/>
            </a:ln>
          </p:spPr>
          <p:txBody>
            <a:bodyPr wrap="none" lIns="0" tIns="0" rIns="0" bIns="0"/>
            <a:lstStyle/>
            <a:p>
              <a:r>
                <a:rPr lang="en-US" sz="1600" b="1">
                  <a:solidFill>
                    <a:schemeClr val="bg1"/>
                  </a:solidFill>
                </a:rPr>
                <a:t>2</a:t>
              </a:r>
            </a:p>
          </p:txBody>
        </p:sp>
      </p:grpSp>
      <p:grpSp>
        <p:nvGrpSpPr>
          <p:cNvPr id="80901" name="Group 13"/>
          <p:cNvGrpSpPr>
            <a:grpSpLocks/>
          </p:cNvGrpSpPr>
          <p:nvPr/>
        </p:nvGrpSpPr>
        <p:grpSpPr bwMode="auto">
          <a:xfrm>
            <a:off x="350838" y="525463"/>
            <a:ext cx="250825" cy="263525"/>
            <a:chOff x="1059" y="1434"/>
            <a:chExt cx="183" cy="175"/>
          </a:xfrm>
        </p:grpSpPr>
        <p:sp>
          <p:nvSpPr>
            <p:cNvPr id="80921" name="Oval 14"/>
            <p:cNvSpPr>
              <a:spLocks noChangeArrowheads="1"/>
            </p:cNvSpPr>
            <p:nvPr/>
          </p:nvSpPr>
          <p:spPr bwMode="auto">
            <a:xfrm>
              <a:off x="1059" y="1434"/>
              <a:ext cx="183" cy="175"/>
            </a:xfrm>
            <a:prstGeom prst="ellipse">
              <a:avLst/>
            </a:prstGeom>
            <a:solidFill>
              <a:srgbClr val="0390C7"/>
            </a:solidFill>
            <a:ln w="12700">
              <a:noFill/>
              <a:round/>
              <a:headEnd/>
              <a:tailEnd/>
            </a:ln>
          </p:spPr>
          <p:txBody>
            <a:bodyPr wrap="none" anchor="ctr"/>
            <a:lstStyle/>
            <a:p>
              <a:endParaRPr lang="en-US">
                <a:latin typeface="Times" pitchFamily="84" charset="0"/>
              </a:endParaRPr>
            </a:p>
          </p:txBody>
        </p:sp>
        <p:sp>
          <p:nvSpPr>
            <p:cNvPr id="80922" name="Text Box 15"/>
            <p:cNvSpPr txBox="1">
              <a:spLocks noChangeArrowheads="1"/>
            </p:cNvSpPr>
            <p:nvPr/>
          </p:nvSpPr>
          <p:spPr bwMode="auto">
            <a:xfrm>
              <a:off x="1107" y="1435"/>
              <a:ext cx="134" cy="168"/>
            </a:xfrm>
            <a:prstGeom prst="rect">
              <a:avLst/>
            </a:prstGeom>
            <a:noFill/>
            <a:ln w="9525">
              <a:noFill/>
              <a:miter lim="800000"/>
              <a:headEnd/>
              <a:tailEnd/>
            </a:ln>
          </p:spPr>
          <p:txBody>
            <a:bodyPr wrap="none" lIns="0" tIns="0" rIns="0" bIns="0"/>
            <a:lstStyle/>
            <a:p>
              <a:r>
                <a:rPr lang="en-US" sz="1600" b="1">
                  <a:solidFill>
                    <a:schemeClr val="bg1"/>
                  </a:solidFill>
                </a:rPr>
                <a:t>1</a:t>
              </a:r>
            </a:p>
          </p:txBody>
        </p:sp>
      </p:grpSp>
      <p:grpSp>
        <p:nvGrpSpPr>
          <p:cNvPr id="80902" name="Group 19"/>
          <p:cNvGrpSpPr>
            <a:grpSpLocks/>
          </p:cNvGrpSpPr>
          <p:nvPr/>
        </p:nvGrpSpPr>
        <p:grpSpPr bwMode="auto">
          <a:xfrm>
            <a:off x="338138" y="4059238"/>
            <a:ext cx="261937" cy="266700"/>
            <a:chOff x="213" y="2489"/>
            <a:chExt cx="165" cy="168"/>
          </a:xfrm>
        </p:grpSpPr>
        <p:sp>
          <p:nvSpPr>
            <p:cNvPr id="80919" name="Oval 17"/>
            <p:cNvSpPr>
              <a:spLocks noChangeArrowheads="1"/>
            </p:cNvSpPr>
            <p:nvPr/>
          </p:nvSpPr>
          <p:spPr bwMode="auto">
            <a:xfrm>
              <a:off x="213" y="2489"/>
              <a:ext cx="158" cy="166"/>
            </a:xfrm>
            <a:prstGeom prst="ellipse">
              <a:avLst/>
            </a:prstGeom>
            <a:solidFill>
              <a:srgbClr val="0390C7"/>
            </a:solidFill>
            <a:ln w="12700">
              <a:noFill/>
              <a:round/>
              <a:headEnd/>
              <a:tailEnd/>
            </a:ln>
          </p:spPr>
          <p:txBody>
            <a:bodyPr wrap="none" anchor="ctr"/>
            <a:lstStyle/>
            <a:p>
              <a:endParaRPr lang="en-US">
                <a:latin typeface="Times" pitchFamily="84" charset="0"/>
              </a:endParaRPr>
            </a:p>
          </p:txBody>
        </p:sp>
        <p:sp>
          <p:nvSpPr>
            <p:cNvPr id="80920" name="Text Box 18"/>
            <p:cNvSpPr txBox="1">
              <a:spLocks noChangeArrowheads="1"/>
            </p:cNvSpPr>
            <p:nvPr/>
          </p:nvSpPr>
          <p:spPr bwMode="auto">
            <a:xfrm>
              <a:off x="262" y="2498"/>
              <a:ext cx="116" cy="159"/>
            </a:xfrm>
            <a:prstGeom prst="rect">
              <a:avLst/>
            </a:prstGeom>
            <a:noFill/>
            <a:ln w="9525">
              <a:noFill/>
              <a:miter lim="800000"/>
              <a:headEnd/>
              <a:tailEnd/>
            </a:ln>
          </p:spPr>
          <p:txBody>
            <a:bodyPr wrap="none" lIns="0" tIns="0" rIns="0" bIns="0"/>
            <a:lstStyle/>
            <a:p>
              <a:r>
                <a:rPr lang="en-US" sz="1600" b="1">
                  <a:solidFill>
                    <a:schemeClr val="bg1"/>
                  </a:solidFill>
                </a:rPr>
                <a:t>3</a:t>
              </a:r>
            </a:p>
          </p:txBody>
        </p:sp>
      </p:grpSp>
      <p:grpSp>
        <p:nvGrpSpPr>
          <p:cNvPr id="80903" name="Group 23"/>
          <p:cNvGrpSpPr>
            <a:grpSpLocks/>
          </p:cNvGrpSpPr>
          <p:nvPr/>
        </p:nvGrpSpPr>
        <p:grpSpPr bwMode="auto">
          <a:xfrm>
            <a:off x="344488" y="5694363"/>
            <a:ext cx="250825" cy="263525"/>
            <a:chOff x="217" y="3519"/>
            <a:chExt cx="158" cy="166"/>
          </a:xfrm>
        </p:grpSpPr>
        <p:sp>
          <p:nvSpPr>
            <p:cNvPr id="80917" name="Oval 21"/>
            <p:cNvSpPr>
              <a:spLocks noChangeArrowheads="1"/>
            </p:cNvSpPr>
            <p:nvPr/>
          </p:nvSpPr>
          <p:spPr bwMode="auto">
            <a:xfrm>
              <a:off x="217" y="3519"/>
              <a:ext cx="158" cy="166"/>
            </a:xfrm>
            <a:prstGeom prst="ellipse">
              <a:avLst/>
            </a:prstGeom>
            <a:solidFill>
              <a:srgbClr val="0390C7"/>
            </a:solidFill>
            <a:ln w="12700">
              <a:noFill/>
              <a:round/>
              <a:headEnd/>
              <a:tailEnd/>
            </a:ln>
          </p:spPr>
          <p:txBody>
            <a:bodyPr wrap="none" anchor="ctr"/>
            <a:lstStyle/>
            <a:p>
              <a:endParaRPr lang="en-US">
                <a:latin typeface="Times" pitchFamily="84" charset="0"/>
              </a:endParaRPr>
            </a:p>
          </p:txBody>
        </p:sp>
        <p:sp>
          <p:nvSpPr>
            <p:cNvPr id="80918" name="Text Box 22"/>
            <p:cNvSpPr txBox="1">
              <a:spLocks noChangeArrowheads="1"/>
            </p:cNvSpPr>
            <p:nvPr/>
          </p:nvSpPr>
          <p:spPr bwMode="auto">
            <a:xfrm>
              <a:off x="258" y="3520"/>
              <a:ext cx="116" cy="159"/>
            </a:xfrm>
            <a:prstGeom prst="rect">
              <a:avLst/>
            </a:prstGeom>
            <a:noFill/>
            <a:ln w="9525">
              <a:noFill/>
              <a:miter lim="800000"/>
              <a:headEnd/>
              <a:tailEnd/>
            </a:ln>
          </p:spPr>
          <p:txBody>
            <a:bodyPr wrap="none" lIns="0" tIns="0" rIns="0" bIns="0"/>
            <a:lstStyle/>
            <a:p>
              <a:r>
                <a:rPr lang="en-US" sz="1600" b="1">
                  <a:solidFill>
                    <a:schemeClr val="bg1"/>
                  </a:solidFill>
                </a:rPr>
                <a:t>4</a:t>
              </a:r>
            </a:p>
          </p:txBody>
        </p:sp>
      </p:grpSp>
      <p:sp>
        <p:nvSpPr>
          <p:cNvPr id="80904" name="Text Box 24"/>
          <p:cNvSpPr txBox="1">
            <a:spLocks noChangeArrowheads="1"/>
          </p:cNvSpPr>
          <p:nvPr/>
        </p:nvSpPr>
        <p:spPr bwMode="auto">
          <a:xfrm>
            <a:off x="377825" y="244475"/>
            <a:ext cx="1217613" cy="227013"/>
          </a:xfrm>
          <a:prstGeom prst="rect">
            <a:avLst/>
          </a:prstGeom>
          <a:noFill/>
          <a:ln w="9525">
            <a:noFill/>
            <a:miter lim="800000"/>
            <a:headEnd/>
            <a:tailEnd/>
          </a:ln>
        </p:spPr>
        <p:txBody>
          <a:bodyPr wrap="none" lIns="0" tIns="0" rIns="0" bIns="0"/>
          <a:lstStyle/>
          <a:p>
            <a:r>
              <a:rPr lang="en-US" sz="1600" b="1">
                <a:solidFill>
                  <a:srgbClr val="B52D33"/>
                </a:solidFill>
              </a:rPr>
              <a:t>TECHNIQUE</a:t>
            </a:r>
          </a:p>
        </p:txBody>
      </p:sp>
      <p:sp>
        <p:nvSpPr>
          <p:cNvPr id="80905" name="Text Box 25"/>
          <p:cNvSpPr txBox="1">
            <a:spLocks noChangeArrowheads="1"/>
          </p:cNvSpPr>
          <p:nvPr/>
        </p:nvSpPr>
        <p:spPr bwMode="auto">
          <a:xfrm>
            <a:off x="668338" y="1976438"/>
            <a:ext cx="2227262" cy="1052512"/>
          </a:xfrm>
          <a:prstGeom prst="rect">
            <a:avLst/>
          </a:prstGeom>
          <a:noFill/>
          <a:ln w="9525">
            <a:noFill/>
            <a:miter lim="800000"/>
            <a:headEnd/>
            <a:tailEnd/>
          </a:ln>
        </p:spPr>
        <p:txBody>
          <a:bodyPr wrap="none" lIns="0" tIns="0" rIns="0" bIns="0"/>
          <a:lstStyle/>
          <a:p>
            <a:pPr>
              <a:lnSpc>
                <a:spcPct val="90000"/>
              </a:lnSpc>
            </a:pPr>
            <a:r>
              <a:rPr lang="en-US" sz="1600" b="1"/>
              <a:t>Make cDNA by reverse</a:t>
            </a:r>
            <a:br>
              <a:rPr lang="en-US" sz="1600" b="1"/>
            </a:br>
            <a:r>
              <a:rPr lang="en-US" sz="1600" b="1"/>
              <a:t>transcription, using</a:t>
            </a:r>
            <a:br>
              <a:rPr lang="en-US" sz="1600" b="1"/>
            </a:br>
            <a:r>
              <a:rPr lang="en-US" sz="1600" b="1"/>
              <a:t>fluorescently labeled</a:t>
            </a:r>
            <a:br>
              <a:rPr lang="en-US" sz="1600" b="1"/>
            </a:br>
            <a:r>
              <a:rPr lang="en-US" sz="1600" b="1"/>
              <a:t>nucleotides.</a:t>
            </a:r>
          </a:p>
        </p:txBody>
      </p:sp>
      <p:sp>
        <p:nvSpPr>
          <p:cNvPr id="80906" name="Text Box 26"/>
          <p:cNvSpPr txBox="1">
            <a:spLocks noChangeArrowheads="1"/>
          </p:cNvSpPr>
          <p:nvPr/>
        </p:nvSpPr>
        <p:spPr bwMode="auto">
          <a:xfrm>
            <a:off x="674688" y="4073525"/>
            <a:ext cx="3457575" cy="1316038"/>
          </a:xfrm>
          <a:prstGeom prst="rect">
            <a:avLst/>
          </a:prstGeom>
          <a:noFill/>
          <a:ln w="9525">
            <a:noFill/>
            <a:miter lim="800000"/>
            <a:headEnd/>
            <a:tailEnd/>
          </a:ln>
        </p:spPr>
        <p:txBody>
          <a:bodyPr wrap="none" lIns="0" tIns="0" rIns="0" bIns="0"/>
          <a:lstStyle/>
          <a:p>
            <a:pPr>
              <a:lnSpc>
                <a:spcPct val="90000"/>
              </a:lnSpc>
            </a:pPr>
            <a:r>
              <a:rPr lang="en-US" sz="1600" b="1"/>
              <a:t>Apply the cDNA mixture to a </a:t>
            </a:r>
            <a:br>
              <a:rPr lang="en-US" sz="1600" b="1"/>
            </a:br>
            <a:r>
              <a:rPr lang="en-US" sz="1600" b="1"/>
              <a:t>microarray, a different gene</a:t>
            </a:r>
            <a:br>
              <a:rPr lang="en-US" sz="1600" b="1"/>
            </a:br>
            <a:r>
              <a:rPr lang="en-US" sz="1600" b="1"/>
              <a:t>in each spot. The cDNA hybridizes</a:t>
            </a:r>
            <a:br>
              <a:rPr lang="en-US" sz="1600" b="1"/>
            </a:br>
            <a:r>
              <a:rPr lang="en-US" sz="1600" b="1"/>
              <a:t>with any complementary DNA on</a:t>
            </a:r>
            <a:br>
              <a:rPr lang="en-US" sz="1600" b="1"/>
            </a:br>
            <a:r>
              <a:rPr lang="en-US" sz="1600" b="1"/>
              <a:t>the microarray.</a:t>
            </a:r>
          </a:p>
        </p:txBody>
      </p:sp>
      <p:sp>
        <p:nvSpPr>
          <p:cNvPr id="80907" name="Text Box 28"/>
          <p:cNvSpPr txBox="1">
            <a:spLocks noChangeArrowheads="1"/>
          </p:cNvSpPr>
          <p:nvPr/>
        </p:nvSpPr>
        <p:spPr bwMode="auto">
          <a:xfrm>
            <a:off x="668338" y="5708650"/>
            <a:ext cx="3973512" cy="904875"/>
          </a:xfrm>
          <a:prstGeom prst="rect">
            <a:avLst/>
          </a:prstGeom>
          <a:noFill/>
          <a:ln w="9525">
            <a:noFill/>
            <a:miter lim="800000"/>
            <a:headEnd/>
            <a:tailEnd/>
          </a:ln>
        </p:spPr>
        <p:txBody>
          <a:bodyPr wrap="none" lIns="0" tIns="0" rIns="0" bIns="0"/>
          <a:lstStyle/>
          <a:p>
            <a:pPr>
              <a:lnSpc>
                <a:spcPct val="90000"/>
              </a:lnSpc>
            </a:pPr>
            <a:r>
              <a:rPr lang="en-US" sz="1600" b="1"/>
              <a:t>Rinse off excess cDNA; scan microarray</a:t>
            </a:r>
            <a:br>
              <a:rPr lang="en-US" sz="1600" b="1"/>
            </a:br>
            <a:r>
              <a:rPr lang="en-US" sz="1600" b="1"/>
              <a:t>for fluorescence. Each fluorescent spot</a:t>
            </a:r>
            <a:br>
              <a:rPr lang="en-US" sz="1600" b="1"/>
            </a:br>
            <a:r>
              <a:rPr lang="en-US" sz="1600" b="1"/>
              <a:t>(yellow) represents a gene expressed</a:t>
            </a:r>
            <a:br>
              <a:rPr lang="en-US" sz="1600" b="1"/>
            </a:br>
            <a:r>
              <a:rPr lang="en-US" sz="1600" b="1"/>
              <a:t>in the tissue sample.</a:t>
            </a:r>
          </a:p>
        </p:txBody>
      </p:sp>
      <p:sp>
        <p:nvSpPr>
          <p:cNvPr id="80908" name="Text Box 29"/>
          <p:cNvSpPr txBox="1">
            <a:spLocks noChangeArrowheads="1"/>
          </p:cNvSpPr>
          <p:nvPr/>
        </p:nvSpPr>
        <p:spPr bwMode="auto">
          <a:xfrm>
            <a:off x="5535613" y="603250"/>
            <a:ext cx="1527175" cy="284163"/>
          </a:xfrm>
          <a:prstGeom prst="rect">
            <a:avLst/>
          </a:prstGeom>
          <a:noFill/>
          <a:ln w="9525">
            <a:noFill/>
            <a:miter lim="800000"/>
            <a:headEnd/>
            <a:tailEnd/>
          </a:ln>
        </p:spPr>
        <p:txBody>
          <a:bodyPr wrap="none" lIns="0" tIns="0" rIns="0" bIns="0"/>
          <a:lstStyle/>
          <a:p>
            <a:pPr>
              <a:lnSpc>
                <a:spcPct val="90000"/>
              </a:lnSpc>
            </a:pPr>
            <a:r>
              <a:rPr lang="en-US" sz="1600" b="1"/>
              <a:t>Tissue sample</a:t>
            </a:r>
          </a:p>
        </p:txBody>
      </p:sp>
      <p:sp>
        <p:nvSpPr>
          <p:cNvPr id="80909" name="Text Box 30"/>
          <p:cNvSpPr txBox="1">
            <a:spLocks noChangeArrowheads="1"/>
          </p:cNvSpPr>
          <p:nvPr/>
        </p:nvSpPr>
        <p:spPr bwMode="auto">
          <a:xfrm>
            <a:off x="4483100" y="2039938"/>
            <a:ext cx="1725613" cy="284162"/>
          </a:xfrm>
          <a:prstGeom prst="rect">
            <a:avLst/>
          </a:prstGeom>
          <a:noFill/>
          <a:ln w="9525">
            <a:noFill/>
            <a:miter lim="800000"/>
            <a:headEnd/>
            <a:tailEnd/>
          </a:ln>
        </p:spPr>
        <p:txBody>
          <a:bodyPr wrap="none" lIns="0" tIns="0" rIns="0" bIns="0"/>
          <a:lstStyle/>
          <a:p>
            <a:pPr>
              <a:lnSpc>
                <a:spcPct val="90000"/>
              </a:lnSpc>
            </a:pPr>
            <a:r>
              <a:rPr lang="en-US" sz="1600" b="1"/>
              <a:t>mRNA molecules</a:t>
            </a:r>
          </a:p>
        </p:txBody>
      </p:sp>
      <p:sp>
        <p:nvSpPr>
          <p:cNvPr id="80910" name="Text Box 31"/>
          <p:cNvSpPr txBox="1">
            <a:spLocks noChangeArrowheads="1"/>
          </p:cNvSpPr>
          <p:nvPr/>
        </p:nvSpPr>
        <p:spPr bwMode="auto">
          <a:xfrm>
            <a:off x="4351338" y="3678238"/>
            <a:ext cx="2544762" cy="508000"/>
          </a:xfrm>
          <a:prstGeom prst="rect">
            <a:avLst/>
          </a:prstGeom>
          <a:noFill/>
          <a:ln w="9525">
            <a:noFill/>
            <a:miter lim="800000"/>
            <a:headEnd/>
            <a:tailEnd/>
          </a:ln>
        </p:spPr>
        <p:txBody>
          <a:bodyPr wrap="none" lIns="0" tIns="0" rIns="0" bIns="0"/>
          <a:lstStyle/>
          <a:p>
            <a:pPr>
              <a:lnSpc>
                <a:spcPct val="90000"/>
              </a:lnSpc>
            </a:pPr>
            <a:r>
              <a:rPr lang="en-US" sz="1600" b="1"/>
              <a:t>Labeled cDNA molecules</a:t>
            </a:r>
            <a:br>
              <a:rPr lang="en-US" sz="1600" b="1"/>
            </a:br>
            <a:r>
              <a:rPr lang="en-US" sz="1600" b="1"/>
              <a:t>(single strands)</a:t>
            </a:r>
          </a:p>
        </p:txBody>
      </p:sp>
      <p:sp>
        <p:nvSpPr>
          <p:cNvPr id="80911" name="Text Box 32"/>
          <p:cNvSpPr txBox="1">
            <a:spLocks noChangeArrowheads="1"/>
          </p:cNvSpPr>
          <p:nvPr/>
        </p:nvSpPr>
        <p:spPr bwMode="auto">
          <a:xfrm>
            <a:off x="6865938" y="4141788"/>
            <a:ext cx="1487487" cy="641350"/>
          </a:xfrm>
          <a:prstGeom prst="rect">
            <a:avLst/>
          </a:prstGeom>
          <a:noFill/>
          <a:ln w="9525">
            <a:noFill/>
            <a:miter lim="800000"/>
            <a:headEnd/>
            <a:tailEnd/>
          </a:ln>
        </p:spPr>
        <p:txBody>
          <a:bodyPr wrap="none" lIns="0" tIns="0" rIns="0" bIns="0"/>
          <a:lstStyle/>
          <a:p>
            <a:pPr>
              <a:lnSpc>
                <a:spcPct val="90000"/>
              </a:lnSpc>
            </a:pPr>
            <a:r>
              <a:rPr lang="en-US" sz="1600" b="1"/>
              <a:t>DNA fragments</a:t>
            </a:r>
            <a:br>
              <a:rPr lang="en-US" sz="1600" b="1"/>
            </a:br>
            <a:r>
              <a:rPr lang="en-US" sz="1600" b="1"/>
              <a:t>representing a</a:t>
            </a:r>
            <a:br>
              <a:rPr lang="en-US" sz="1600" b="1"/>
            </a:br>
            <a:r>
              <a:rPr lang="en-US" sz="1600" b="1"/>
              <a:t>specific gene</a:t>
            </a:r>
          </a:p>
        </p:txBody>
      </p:sp>
      <p:sp>
        <p:nvSpPr>
          <p:cNvPr id="80912" name="Text Box 33"/>
          <p:cNvSpPr txBox="1">
            <a:spLocks noChangeArrowheads="1"/>
          </p:cNvSpPr>
          <p:nvPr/>
        </p:nvSpPr>
        <p:spPr bwMode="auto">
          <a:xfrm>
            <a:off x="4392613" y="5146675"/>
            <a:ext cx="1527175" cy="284163"/>
          </a:xfrm>
          <a:prstGeom prst="rect">
            <a:avLst/>
          </a:prstGeom>
          <a:noFill/>
          <a:ln w="9525">
            <a:noFill/>
            <a:miter lim="800000"/>
            <a:headEnd/>
            <a:tailEnd/>
          </a:ln>
        </p:spPr>
        <p:txBody>
          <a:bodyPr wrap="none" lIns="0" tIns="0" rIns="0" bIns="0"/>
          <a:lstStyle/>
          <a:p>
            <a:pPr>
              <a:lnSpc>
                <a:spcPct val="90000"/>
              </a:lnSpc>
            </a:pPr>
            <a:r>
              <a:rPr lang="en-US" sz="1600" b="1"/>
              <a:t>DNA microarray</a:t>
            </a:r>
          </a:p>
        </p:txBody>
      </p:sp>
      <p:sp>
        <p:nvSpPr>
          <p:cNvPr id="80913" name="Text Box 34"/>
          <p:cNvSpPr txBox="1">
            <a:spLocks noChangeArrowheads="1"/>
          </p:cNvSpPr>
          <p:nvPr/>
        </p:nvSpPr>
        <p:spPr bwMode="auto">
          <a:xfrm>
            <a:off x="7231063" y="5735638"/>
            <a:ext cx="1552575" cy="720725"/>
          </a:xfrm>
          <a:prstGeom prst="rect">
            <a:avLst/>
          </a:prstGeom>
          <a:noFill/>
          <a:ln w="9525">
            <a:noFill/>
            <a:miter lim="800000"/>
            <a:headEnd/>
            <a:tailEnd/>
          </a:ln>
        </p:spPr>
        <p:txBody>
          <a:bodyPr wrap="none" lIns="0" tIns="0" rIns="0" bIns="0"/>
          <a:lstStyle/>
          <a:p>
            <a:pPr>
              <a:lnSpc>
                <a:spcPct val="90000"/>
              </a:lnSpc>
            </a:pPr>
            <a:r>
              <a:rPr lang="en-US" sz="1600" b="1"/>
              <a:t>DNA microarray</a:t>
            </a:r>
            <a:br>
              <a:rPr lang="en-US" sz="1600" b="1"/>
            </a:br>
            <a:r>
              <a:rPr lang="en-US" sz="1600" b="1"/>
              <a:t>with 2,400</a:t>
            </a:r>
            <a:br>
              <a:rPr lang="en-US" sz="1600" b="1"/>
            </a:br>
            <a:r>
              <a:rPr lang="en-US" sz="1600" b="1"/>
              <a:t>human genes</a:t>
            </a:r>
          </a:p>
        </p:txBody>
      </p:sp>
      <p:sp>
        <p:nvSpPr>
          <p:cNvPr id="80914" name="Line 35"/>
          <p:cNvSpPr>
            <a:spLocks noChangeShapeType="1"/>
          </p:cNvSpPr>
          <p:nvPr/>
        </p:nvSpPr>
        <p:spPr bwMode="auto">
          <a:xfrm>
            <a:off x="6335713" y="4156075"/>
            <a:ext cx="490537" cy="79375"/>
          </a:xfrm>
          <a:prstGeom prst="line">
            <a:avLst/>
          </a:prstGeom>
          <a:noFill/>
          <a:ln w="12700">
            <a:solidFill>
              <a:schemeClr val="tx1"/>
            </a:solidFill>
            <a:round/>
            <a:headEnd/>
            <a:tailEnd/>
          </a:ln>
        </p:spPr>
        <p:txBody>
          <a:bodyPr wrap="none" anchor="ctr"/>
          <a:lstStyle/>
          <a:p>
            <a:endParaRPr lang="en-US"/>
          </a:p>
        </p:txBody>
      </p:sp>
      <p:sp>
        <p:nvSpPr>
          <p:cNvPr id="80915" name="Line 36"/>
          <p:cNvSpPr>
            <a:spLocks noChangeShapeType="1"/>
          </p:cNvSpPr>
          <p:nvPr/>
        </p:nvSpPr>
        <p:spPr bwMode="auto">
          <a:xfrm flipH="1">
            <a:off x="6350000" y="4235450"/>
            <a:ext cx="476250" cy="0"/>
          </a:xfrm>
          <a:prstGeom prst="line">
            <a:avLst/>
          </a:prstGeom>
          <a:noFill/>
          <a:ln w="12700">
            <a:solidFill>
              <a:schemeClr val="tx1"/>
            </a:solidFill>
            <a:round/>
            <a:headEnd/>
            <a:tailEnd/>
          </a:ln>
        </p:spPr>
        <p:txBody>
          <a:bodyPr wrap="none" anchor="ctr"/>
          <a:lstStyle/>
          <a:p>
            <a:endParaRPr lang="en-US"/>
          </a:p>
        </p:txBody>
      </p:sp>
      <p:sp>
        <p:nvSpPr>
          <p:cNvPr id="80916"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20.15</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8"/>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20.15a</a:t>
            </a:r>
          </a:p>
        </p:txBody>
      </p:sp>
      <p:pic>
        <p:nvPicPr>
          <p:cNvPr id="81923" name="Picture 31" descr="20_15aMicroAssayGeneAct-U"/>
          <p:cNvPicPr>
            <a:picLocks noChangeAspect="1" noChangeArrowheads="1"/>
          </p:cNvPicPr>
          <p:nvPr/>
        </p:nvPicPr>
        <p:blipFill>
          <a:blip r:embed="rId3"/>
          <a:srcRect/>
          <a:stretch>
            <a:fillRect/>
          </a:stretch>
        </p:blipFill>
        <p:spPr bwMode="auto">
          <a:xfrm>
            <a:off x="2644775" y="2657475"/>
            <a:ext cx="3852863" cy="1541463"/>
          </a:xfrm>
          <a:prstGeom prst="rect">
            <a:avLst/>
          </a:prstGeom>
          <a:noFill/>
          <a:ln w="9525">
            <a:noFill/>
            <a:miter lim="800000"/>
            <a:headEnd/>
            <a:tailEnd/>
          </a:ln>
        </p:spPr>
      </p:pic>
      <p:sp>
        <p:nvSpPr>
          <p:cNvPr id="81924" name="Text Box 30"/>
          <p:cNvSpPr txBox="1">
            <a:spLocks noChangeArrowheads="1"/>
          </p:cNvSpPr>
          <p:nvPr/>
        </p:nvSpPr>
        <p:spPr bwMode="auto">
          <a:xfrm>
            <a:off x="4175125" y="2700338"/>
            <a:ext cx="2638425" cy="1303337"/>
          </a:xfrm>
          <a:prstGeom prst="rect">
            <a:avLst/>
          </a:prstGeom>
          <a:noFill/>
          <a:ln w="9525">
            <a:noFill/>
            <a:miter lim="800000"/>
            <a:headEnd/>
            <a:tailEnd/>
          </a:ln>
        </p:spPr>
        <p:txBody>
          <a:bodyPr wrap="none" lIns="0" tIns="0" rIns="0" bIns="0"/>
          <a:lstStyle/>
          <a:p>
            <a:pPr>
              <a:lnSpc>
                <a:spcPct val="90000"/>
              </a:lnSpc>
            </a:pPr>
            <a:r>
              <a:rPr lang="en-US" b="1"/>
              <a:t>DNA microarray</a:t>
            </a:r>
            <a:br>
              <a:rPr lang="en-US" b="1"/>
            </a:br>
            <a:r>
              <a:rPr lang="en-US" b="1"/>
              <a:t>with 2,400</a:t>
            </a:r>
            <a:br>
              <a:rPr lang="en-US" b="1"/>
            </a:br>
            <a:r>
              <a:rPr lang="en-US" b="1"/>
              <a:t>human genes</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152400" y="177800"/>
            <a:ext cx="7772400" cy="1143000"/>
          </a:xfrm>
        </p:spPr>
        <p:txBody>
          <a:bodyPr/>
          <a:lstStyle/>
          <a:p>
            <a:pPr eaLnBrk="1" hangingPunct="1"/>
            <a:r>
              <a:rPr lang="en-US" smtClean="0"/>
              <a:t>Determining Gene Function</a:t>
            </a:r>
            <a:endParaRPr lang="en-US" smtClean="0">
              <a:solidFill>
                <a:schemeClr val="tx1"/>
              </a:solidFill>
            </a:endParaRPr>
          </a:p>
        </p:txBody>
      </p:sp>
      <p:sp>
        <p:nvSpPr>
          <p:cNvPr id="82947" name="Rectangle 3"/>
          <p:cNvSpPr>
            <a:spLocks noGrp="1" noChangeArrowheads="1"/>
          </p:cNvSpPr>
          <p:nvPr>
            <p:ph type="body" idx="1"/>
          </p:nvPr>
        </p:nvSpPr>
        <p:spPr>
          <a:xfrm>
            <a:off x="533400" y="1368425"/>
            <a:ext cx="8534400" cy="4895850"/>
          </a:xfrm>
        </p:spPr>
        <p:txBody>
          <a:bodyPr/>
          <a:lstStyle/>
          <a:p>
            <a:pPr eaLnBrk="1" hangingPunct="1"/>
            <a:r>
              <a:rPr lang="en-US" sz="2800" smtClean="0"/>
              <a:t>One way to determine function is to disable the gene and observe the consequences</a:t>
            </a:r>
          </a:p>
          <a:p>
            <a:pPr eaLnBrk="1" hangingPunct="1"/>
            <a:r>
              <a:rPr lang="en-US" sz="2800" smtClean="0"/>
              <a:t>Using </a:t>
            </a:r>
            <a:r>
              <a:rPr lang="en-US" sz="2800" b="1" i="1" smtClean="0"/>
              <a:t>in vitro</a:t>
            </a:r>
            <a:r>
              <a:rPr lang="en-US" sz="2800" b="1" smtClean="0"/>
              <a:t> mutagenesis</a:t>
            </a:r>
            <a:r>
              <a:rPr lang="en-US" sz="2800" smtClean="0"/>
              <a:t>, mutations are introduced into a cloned gene, altering or destroying its function</a:t>
            </a:r>
          </a:p>
          <a:p>
            <a:pPr eaLnBrk="1" hangingPunct="1"/>
            <a:r>
              <a:rPr lang="en-US" sz="2800" smtClean="0"/>
              <a:t>When the mutated gene is returned to the cell, the normal gene’s function might be determined by examining the mutant’s phenotype</a:t>
            </a:r>
          </a:p>
        </p:txBody>
      </p:sp>
      <p:grpSp>
        <p:nvGrpSpPr>
          <p:cNvPr id="82948" name="Group 4"/>
          <p:cNvGrpSpPr>
            <a:grpSpLocks/>
          </p:cNvGrpSpPr>
          <p:nvPr/>
        </p:nvGrpSpPr>
        <p:grpSpPr bwMode="auto">
          <a:xfrm>
            <a:off x="0" y="6553200"/>
            <a:ext cx="9144000" cy="304800"/>
            <a:chOff x="0" y="4128"/>
            <a:chExt cx="5760" cy="192"/>
          </a:xfrm>
        </p:grpSpPr>
        <p:sp>
          <p:nvSpPr>
            <p:cNvPr id="82950" name="Rectangle 5"/>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82951"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82949" name="Rectangle 7"/>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20.2</a:t>
            </a:r>
          </a:p>
        </p:txBody>
      </p:sp>
      <p:pic>
        <p:nvPicPr>
          <p:cNvPr id="13315" name="Picture 45" descr="20_02_GeneCloningPreview-U"/>
          <p:cNvPicPr>
            <a:picLocks noChangeAspect="1" noChangeArrowheads="1"/>
          </p:cNvPicPr>
          <p:nvPr/>
        </p:nvPicPr>
        <p:blipFill>
          <a:blip r:embed="rId3"/>
          <a:srcRect/>
          <a:stretch>
            <a:fillRect/>
          </a:stretch>
        </p:blipFill>
        <p:spPr bwMode="auto">
          <a:xfrm>
            <a:off x="1250950" y="136525"/>
            <a:ext cx="6640513" cy="6584950"/>
          </a:xfrm>
          <a:prstGeom prst="rect">
            <a:avLst/>
          </a:prstGeom>
          <a:noFill/>
          <a:ln w="9525">
            <a:noFill/>
            <a:miter lim="800000"/>
            <a:headEnd/>
            <a:tailEnd/>
          </a:ln>
        </p:spPr>
      </p:pic>
      <p:sp>
        <p:nvSpPr>
          <p:cNvPr id="13316" name="Text Box 3"/>
          <p:cNvSpPr txBox="1">
            <a:spLocks noChangeArrowheads="1"/>
          </p:cNvSpPr>
          <p:nvPr/>
        </p:nvSpPr>
        <p:spPr bwMode="auto">
          <a:xfrm>
            <a:off x="2359025" y="165100"/>
            <a:ext cx="784225" cy="215900"/>
          </a:xfrm>
          <a:prstGeom prst="rect">
            <a:avLst/>
          </a:prstGeom>
          <a:noFill/>
          <a:ln w="9525">
            <a:noFill/>
            <a:miter lim="800000"/>
            <a:headEnd/>
            <a:tailEnd/>
          </a:ln>
        </p:spPr>
        <p:txBody>
          <a:bodyPr wrap="none" lIns="0" tIns="0" rIns="0" bIns="0"/>
          <a:lstStyle/>
          <a:p>
            <a:r>
              <a:rPr lang="en-US" sz="1200" b="1"/>
              <a:t>Bacterium</a:t>
            </a:r>
          </a:p>
        </p:txBody>
      </p:sp>
      <p:sp>
        <p:nvSpPr>
          <p:cNvPr id="13317" name="Text Box 5"/>
          <p:cNvSpPr txBox="1">
            <a:spLocks noChangeArrowheads="1"/>
          </p:cNvSpPr>
          <p:nvPr/>
        </p:nvSpPr>
        <p:spPr bwMode="auto">
          <a:xfrm>
            <a:off x="1876425" y="1066800"/>
            <a:ext cx="974725" cy="368300"/>
          </a:xfrm>
          <a:prstGeom prst="rect">
            <a:avLst/>
          </a:prstGeom>
          <a:noFill/>
          <a:ln w="9525">
            <a:noFill/>
            <a:miter lim="800000"/>
            <a:headEnd/>
            <a:tailEnd/>
          </a:ln>
        </p:spPr>
        <p:txBody>
          <a:bodyPr wrap="none" lIns="0" tIns="0" rIns="0" bIns="0"/>
          <a:lstStyle/>
          <a:p>
            <a:r>
              <a:rPr lang="en-US" sz="1200" b="1"/>
              <a:t>Bacterial</a:t>
            </a:r>
            <a:br>
              <a:rPr lang="en-US" sz="1200" b="1"/>
            </a:br>
            <a:r>
              <a:rPr lang="en-US" sz="1200" b="1"/>
              <a:t>chromosome</a:t>
            </a:r>
          </a:p>
        </p:txBody>
      </p:sp>
      <p:sp>
        <p:nvSpPr>
          <p:cNvPr id="13318" name="Text Box 6"/>
          <p:cNvSpPr txBox="1">
            <a:spLocks noChangeArrowheads="1"/>
          </p:cNvSpPr>
          <p:nvPr/>
        </p:nvSpPr>
        <p:spPr bwMode="auto">
          <a:xfrm>
            <a:off x="2892425" y="1066800"/>
            <a:ext cx="593725" cy="177800"/>
          </a:xfrm>
          <a:prstGeom prst="rect">
            <a:avLst/>
          </a:prstGeom>
          <a:noFill/>
          <a:ln w="9525">
            <a:noFill/>
            <a:miter lim="800000"/>
            <a:headEnd/>
            <a:tailEnd/>
          </a:ln>
        </p:spPr>
        <p:txBody>
          <a:bodyPr wrap="none" lIns="0" tIns="0" rIns="0" bIns="0"/>
          <a:lstStyle/>
          <a:p>
            <a:r>
              <a:rPr lang="en-US" sz="1200" b="1"/>
              <a:t>Plasmid</a:t>
            </a:r>
          </a:p>
        </p:txBody>
      </p:sp>
      <p:grpSp>
        <p:nvGrpSpPr>
          <p:cNvPr id="13319" name="Group 9"/>
          <p:cNvGrpSpPr>
            <a:grpSpLocks/>
          </p:cNvGrpSpPr>
          <p:nvPr/>
        </p:nvGrpSpPr>
        <p:grpSpPr bwMode="auto">
          <a:xfrm>
            <a:off x="4140200" y="1689100"/>
            <a:ext cx="222250" cy="241300"/>
            <a:chOff x="536" y="1320"/>
            <a:chExt cx="140" cy="152"/>
          </a:xfrm>
        </p:grpSpPr>
        <p:sp>
          <p:nvSpPr>
            <p:cNvPr id="13355" name="Oval 7"/>
            <p:cNvSpPr>
              <a:spLocks noChangeArrowheads="1"/>
            </p:cNvSpPr>
            <p:nvPr/>
          </p:nvSpPr>
          <p:spPr bwMode="auto">
            <a:xfrm>
              <a:off x="536" y="1320"/>
              <a:ext cx="120" cy="128"/>
            </a:xfrm>
            <a:prstGeom prst="ellipse">
              <a:avLst/>
            </a:prstGeom>
            <a:solidFill>
              <a:srgbClr val="0072CA"/>
            </a:solidFill>
            <a:ln w="25400">
              <a:noFill/>
              <a:round/>
              <a:headEnd/>
              <a:tailEnd/>
            </a:ln>
          </p:spPr>
          <p:txBody>
            <a:bodyPr wrap="none" anchor="ctr"/>
            <a:lstStyle/>
            <a:p>
              <a:endParaRPr lang="en-US">
                <a:latin typeface="Times" pitchFamily="84" charset="0"/>
              </a:endParaRPr>
            </a:p>
          </p:txBody>
        </p:sp>
        <p:sp>
          <p:nvSpPr>
            <p:cNvPr id="13356" name="Text Box 8"/>
            <p:cNvSpPr txBox="1">
              <a:spLocks noChangeArrowheads="1"/>
            </p:cNvSpPr>
            <p:nvPr/>
          </p:nvSpPr>
          <p:spPr bwMode="auto">
            <a:xfrm>
              <a:off x="566" y="1328"/>
              <a:ext cx="110" cy="144"/>
            </a:xfrm>
            <a:prstGeom prst="rect">
              <a:avLst/>
            </a:prstGeom>
            <a:noFill/>
            <a:ln w="9525">
              <a:noFill/>
              <a:miter lim="800000"/>
              <a:headEnd/>
              <a:tailEnd/>
            </a:ln>
          </p:spPr>
          <p:txBody>
            <a:bodyPr wrap="none" lIns="0" tIns="0" rIns="0" bIns="0"/>
            <a:lstStyle/>
            <a:p>
              <a:r>
                <a:rPr lang="en-US" sz="1200" b="1">
                  <a:solidFill>
                    <a:schemeClr val="bg1"/>
                  </a:solidFill>
                </a:rPr>
                <a:t>2</a:t>
              </a:r>
            </a:p>
          </p:txBody>
        </p:sp>
      </p:grpSp>
      <p:grpSp>
        <p:nvGrpSpPr>
          <p:cNvPr id="13320" name="Group 10"/>
          <p:cNvGrpSpPr>
            <a:grpSpLocks/>
          </p:cNvGrpSpPr>
          <p:nvPr/>
        </p:nvGrpSpPr>
        <p:grpSpPr bwMode="auto">
          <a:xfrm>
            <a:off x="3556000" y="342900"/>
            <a:ext cx="222250" cy="241300"/>
            <a:chOff x="536" y="1320"/>
            <a:chExt cx="140" cy="152"/>
          </a:xfrm>
        </p:grpSpPr>
        <p:sp>
          <p:nvSpPr>
            <p:cNvPr id="13353" name="Oval 11"/>
            <p:cNvSpPr>
              <a:spLocks noChangeArrowheads="1"/>
            </p:cNvSpPr>
            <p:nvPr/>
          </p:nvSpPr>
          <p:spPr bwMode="auto">
            <a:xfrm>
              <a:off x="536" y="1320"/>
              <a:ext cx="120" cy="128"/>
            </a:xfrm>
            <a:prstGeom prst="ellipse">
              <a:avLst/>
            </a:prstGeom>
            <a:solidFill>
              <a:srgbClr val="0072CA"/>
            </a:solidFill>
            <a:ln w="25400">
              <a:noFill/>
              <a:round/>
              <a:headEnd/>
              <a:tailEnd/>
            </a:ln>
          </p:spPr>
          <p:txBody>
            <a:bodyPr wrap="none" anchor="ctr"/>
            <a:lstStyle/>
            <a:p>
              <a:endParaRPr lang="en-US">
                <a:latin typeface="Times" pitchFamily="84" charset="0"/>
              </a:endParaRPr>
            </a:p>
          </p:txBody>
        </p:sp>
        <p:sp>
          <p:nvSpPr>
            <p:cNvPr id="13354" name="Text Box 12"/>
            <p:cNvSpPr txBox="1">
              <a:spLocks noChangeArrowheads="1"/>
            </p:cNvSpPr>
            <p:nvPr/>
          </p:nvSpPr>
          <p:spPr bwMode="auto">
            <a:xfrm>
              <a:off x="566" y="1328"/>
              <a:ext cx="110" cy="144"/>
            </a:xfrm>
            <a:prstGeom prst="rect">
              <a:avLst/>
            </a:prstGeom>
            <a:noFill/>
            <a:ln w="9525">
              <a:noFill/>
              <a:miter lim="800000"/>
              <a:headEnd/>
              <a:tailEnd/>
            </a:ln>
          </p:spPr>
          <p:txBody>
            <a:bodyPr wrap="none" lIns="0" tIns="0" rIns="0" bIns="0"/>
            <a:lstStyle/>
            <a:p>
              <a:r>
                <a:rPr lang="en-US" sz="1200" b="1">
                  <a:solidFill>
                    <a:schemeClr val="bg1"/>
                  </a:solidFill>
                </a:rPr>
                <a:t>1</a:t>
              </a:r>
            </a:p>
          </p:txBody>
        </p:sp>
      </p:grpSp>
      <p:grpSp>
        <p:nvGrpSpPr>
          <p:cNvPr id="13321" name="Group 13"/>
          <p:cNvGrpSpPr>
            <a:grpSpLocks/>
          </p:cNvGrpSpPr>
          <p:nvPr/>
        </p:nvGrpSpPr>
        <p:grpSpPr bwMode="auto">
          <a:xfrm>
            <a:off x="4914900" y="2743200"/>
            <a:ext cx="222250" cy="241300"/>
            <a:chOff x="536" y="1320"/>
            <a:chExt cx="140" cy="152"/>
          </a:xfrm>
        </p:grpSpPr>
        <p:sp>
          <p:nvSpPr>
            <p:cNvPr id="13351" name="Oval 14"/>
            <p:cNvSpPr>
              <a:spLocks noChangeArrowheads="1"/>
            </p:cNvSpPr>
            <p:nvPr/>
          </p:nvSpPr>
          <p:spPr bwMode="auto">
            <a:xfrm>
              <a:off x="536" y="1320"/>
              <a:ext cx="120" cy="128"/>
            </a:xfrm>
            <a:prstGeom prst="ellipse">
              <a:avLst/>
            </a:prstGeom>
            <a:solidFill>
              <a:srgbClr val="0072CA"/>
            </a:solidFill>
            <a:ln w="25400">
              <a:noFill/>
              <a:round/>
              <a:headEnd/>
              <a:tailEnd/>
            </a:ln>
          </p:spPr>
          <p:txBody>
            <a:bodyPr wrap="none" anchor="ctr"/>
            <a:lstStyle/>
            <a:p>
              <a:endParaRPr lang="en-US">
                <a:latin typeface="Times" pitchFamily="84" charset="0"/>
              </a:endParaRPr>
            </a:p>
          </p:txBody>
        </p:sp>
        <p:sp>
          <p:nvSpPr>
            <p:cNvPr id="13352" name="Text Box 15"/>
            <p:cNvSpPr txBox="1">
              <a:spLocks noChangeArrowheads="1"/>
            </p:cNvSpPr>
            <p:nvPr/>
          </p:nvSpPr>
          <p:spPr bwMode="auto">
            <a:xfrm>
              <a:off x="566" y="1328"/>
              <a:ext cx="110" cy="144"/>
            </a:xfrm>
            <a:prstGeom prst="rect">
              <a:avLst/>
            </a:prstGeom>
            <a:noFill/>
            <a:ln w="9525">
              <a:noFill/>
              <a:miter lim="800000"/>
              <a:headEnd/>
              <a:tailEnd/>
            </a:ln>
          </p:spPr>
          <p:txBody>
            <a:bodyPr wrap="none" lIns="0" tIns="0" rIns="0" bIns="0"/>
            <a:lstStyle/>
            <a:p>
              <a:r>
                <a:rPr lang="en-US" sz="1200" b="1">
                  <a:solidFill>
                    <a:schemeClr val="bg1"/>
                  </a:solidFill>
                </a:rPr>
                <a:t>3</a:t>
              </a:r>
            </a:p>
          </p:txBody>
        </p:sp>
      </p:grpSp>
      <p:grpSp>
        <p:nvGrpSpPr>
          <p:cNvPr id="13322" name="Group 16"/>
          <p:cNvGrpSpPr>
            <a:grpSpLocks/>
          </p:cNvGrpSpPr>
          <p:nvPr/>
        </p:nvGrpSpPr>
        <p:grpSpPr bwMode="auto">
          <a:xfrm>
            <a:off x="3492500" y="4152900"/>
            <a:ext cx="222250" cy="241300"/>
            <a:chOff x="536" y="1320"/>
            <a:chExt cx="140" cy="152"/>
          </a:xfrm>
        </p:grpSpPr>
        <p:sp>
          <p:nvSpPr>
            <p:cNvPr id="13349" name="Oval 17"/>
            <p:cNvSpPr>
              <a:spLocks noChangeArrowheads="1"/>
            </p:cNvSpPr>
            <p:nvPr/>
          </p:nvSpPr>
          <p:spPr bwMode="auto">
            <a:xfrm>
              <a:off x="536" y="1320"/>
              <a:ext cx="120" cy="128"/>
            </a:xfrm>
            <a:prstGeom prst="ellipse">
              <a:avLst/>
            </a:prstGeom>
            <a:solidFill>
              <a:srgbClr val="0072CA"/>
            </a:solidFill>
            <a:ln w="25400">
              <a:noFill/>
              <a:round/>
              <a:headEnd/>
              <a:tailEnd/>
            </a:ln>
          </p:spPr>
          <p:txBody>
            <a:bodyPr wrap="none" anchor="ctr"/>
            <a:lstStyle/>
            <a:p>
              <a:endParaRPr lang="en-US">
                <a:latin typeface="Times" pitchFamily="84" charset="0"/>
              </a:endParaRPr>
            </a:p>
          </p:txBody>
        </p:sp>
        <p:sp>
          <p:nvSpPr>
            <p:cNvPr id="13350" name="Text Box 18"/>
            <p:cNvSpPr txBox="1">
              <a:spLocks noChangeArrowheads="1"/>
            </p:cNvSpPr>
            <p:nvPr/>
          </p:nvSpPr>
          <p:spPr bwMode="auto">
            <a:xfrm>
              <a:off x="566" y="1328"/>
              <a:ext cx="110" cy="144"/>
            </a:xfrm>
            <a:prstGeom prst="rect">
              <a:avLst/>
            </a:prstGeom>
            <a:noFill/>
            <a:ln w="9525">
              <a:noFill/>
              <a:miter lim="800000"/>
              <a:headEnd/>
              <a:tailEnd/>
            </a:ln>
          </p:spPr>
          <p:txBody>
            <a:bodyPr wrap="none" lIns="0" tIns="0" rIns="0" bIns="0"/>
            <a:lstStyle/>
            <a:p>
              <a:r>
                <a:rPr lang="en-US" sz="1200" b="1">
                  <a:solidFill>
                    <a:schemeClr val="bg1"/>
                  </a:solidFill>
                </a:rPr>
                <a:t>4</a:t>
              </a:r>
            </a:p>
          </p:txBody>
        </p:sp>
      </p:grpSp>
      <p:sp>
        <p:nvSpPr>
          <p:cNvPr id="13323" name="Text Box 19"/>
          <p:cNvSpPr txBox="1">
            <a:spLocks noChangeArrowheads="1"/>
          </p:cNvSpPr>
          <p:nvPr/>
        </p:nvSpPr>
        <p:spPr bwMode="auto">
          <a:xfrm>
            <a:off x="3768725" y="355600"/>
            <a:ext cx="1343025" cy="381000"/>
          </a:xfrm>
          <a:prstGeom prst="rect">
            <a:avLst/>
          </a:prstGeom>
          <a:noFill/>
          <a:ln w="9525">
            <a:noFill/>
            <a:miter lim="800000"/>
            <a:headEnd/>
            <a:tailEnd/>
          </a:ln>
        </p:spPr>
        <p:txBody>
          <a:bodyPr wrap="none" lIns="0" tIns="0" rIns="0" bIns="0"/>
          <a:lstStyle/>
          <a:p>
            <a:r>
              <a:rPr lang="en-US" sz="1200" b="1"/>
              <a:t>Gene inserted into</a:t>
            </a:r>
            <a:br>
              <a:rPr lang="en-US" sz="1200" b="1"/>
            </a:br>
            <a:r>
              <a:rPr lang="en-US" sz="1200" b="1"/>
              <a:t>plasmid</a:t>
            </a:r>
          </a:p>
        </p:txBody>
      </p:sp>
      <p:sp>
        <p:nvSpPr>
          <p:cNvPr id="13324" name="Text Box 20"/>
          <p:cNvSpPr txBox="1">
            <a:spLocks noChangeArrowheads="1"/>
          </p:cNvSpPr>
          <p:nvPr/>
        </p:nvSpPr>
        <p:spPr bwMode="auto">
          <a:xfrm>
            <a:off x="6334125" y="444500"/>
            <a:ext cx="1520825" cy="393700"/>
          </a:xfrm>
          <a:prstGeom prst="rect">
            <a:avLst/>
          </a:prstGeom>
          <a:noFill/>
          <a:ln w="9525">
            <a:noFill/>
            <a:miter lim="800000"/>
            <a:headEnd/>
            <a:tailEnd/>
          </a:ln>
        </p:spPr>
        <p:txBody>
          <a:bodyPr wrap="none" lIns="0" tIns="0" rIns="0" bIns="0"/>
          <a:lstStyle/>
          <a:p>
            <a:r>
              <a:rPr lang="en-US" sz="1200" b="1"/>
              <a:t>Cell containing gene</a:t>
            </a:r>
            <a:br>
              <a:rPr lang="en-US" sz="1200" b="1"/>
            </a:br>
            <a:r>
              <a:rPr lang="en-US" sz="1200" b="1"/>
              <a:t>of interest</a:t>
            </a:r>
          </a:p>
        </p:txBody>
      </p:sp>
      <p:sp>
        <p:nvSpPr>
          <p:cNvPr id="13325" name="Text Box 21"/>
          <p:cNvSpPr txBox="1">
            <a:spLocks noChangeArrowheads="1"/>
          </p:cNvSpPr>
          <p:nvPr/>
        </p:nvSpPr>
        <p:spPr bwMode="auto">
          <a:xfrm>
            <a:off x="2905125" y="1422400"/>
            <a:ext cx="1101725" cy="406400"/>
          </a:xfrm>
          <a:prstGeom prst="rect">
            <a:avLst/>
          </a:prstGeom>
          <a:noFill/>
          <a:ln w="9525">
            <a:noFill/>
            <a:miter lim="800000"/>
            <a:headEnd/>
            <a:tailEnd/>
          </a:ln>
        </p:spPr>
        <p:txBody>
          <a:bodyPr wrap="none" lIns="0" tIns="0" rIns="0" bIns="0"/>
          <a:lstStyle/>
          <a:p>
            <a:r>
              <a:rPr lang="en-US" sz="1200" b="1"/>
              <a:t>Recombinant</a:t>
            </a:r>
            <a:br>
              <a:rPr lang="en-US" sz="1200" b="1"/>
            </a:br>
            <a:r>
              <a:rPr lang="en-US" sz="1200" b="1"/>
              <a:t>DNA (plasmid)</a:t>
            </a:r>
          </a:p>
        </p:txBody>
      </p:sp>
      <p:sp>
        <p:nvSpPr>
          <p:cNvPr id="13326" name="Text Box 22"/>
          <p:cNvSpPr txBox="1">
            <a:spLocks noChangeArrowheads="1"/>
          </p:cNvSpPr>
          <p:nvPr/>
        </p:nvSpPr>
        <p:spPr bwMode="auto">
          <a:xfrm>
            <a:off x="4606925" y="1244600"/>
            <a:ext cx="593725" cy="368300"/>
          </a:xfrm>
          <a:prstGeom prst="rect">
            <a:avLst/>
          </a:prstGeom>
          <a:noFill/>
          <a:ln w="9525">
            <a:noFill/>
            <a:miter lim="800000"/>
            <a:headEnd/>
            <a:tailEnd/>
          </a:ln>
        </p:spPr>
        <p:txBody>
          <a:bodyPr wrap="none" lIns="0" tIns="0" rIns="0" bIns="0"/>
          <a:lstStyle/>
          <a:p>
            <a:r>
              <a:rPr lang="en-US" sz="1200" b="1"/>
              <a:t>Gene of </a:t>
            </a:r>
            <a:br>
              <a:rPr lang="en-US" sz="1200" b="1"/>
            </a:br>
            <a:r>
              <a:rPr lang="en-US" sz="1200" b="1"/>
              <a:t>interest</a:t>
            </a:r>
          </a:p>
        </p:txBody>
      </p:sp>
      <p:sp>
        <p:nvSpPr>
          <p:cNvPr id="13327" name="Text Box 23"/>
          <p:cNvSpPr txBox="1">
            <a:spLocks noChangeArrowheads="1"/>
          </p:cNvSpPr>
          <p:nvPr/>
        </p:nvSpPr>
        <p:spPr bwMode="auto">
          <a:xfrm>
            <a:off x="4365625" y="1714500"/>
            <a:ext cx="1203325" cy="330200"/>
          </a:xfrm>
          <a:prstGeom prst="rect">
            <a:avLst/>
          </a:prstGeom>
          <a:noFill/>
          <a:ln w="9525">
            <a:noFill/>
            <a:miter lim="800000"/>
            <a:headEnd/>
            <a:tailEnd/>
          </a:ln>
        </p:spPr>
        <p:txBody>
          <a:bodyPr wrap="none" lIns="0" tIns="0" rIns="0" bIns="0"/>
          <a:lstStyle/>
          <a:p>
            <a:r>
              <a:rPr lang="en-US" sz="1200" b="1"/>
              <a:t>Plasmid put into</a:t>
            </a:r>
            <a:br>
              <a:rPr lang="en-US" sz="1200" b="1"/>
            </a:br>
            <a:r>
              <a:rPr lang="en-US" sz="1200" b="1"/>
              <a:t>bacterial cell</a:t>
            </a:r>
          </a:p>
        </p:txBody>
      </p:sp>
      <p:sp>
        <p:nvSpPr>
          <p:cNvPr id="13328" name="Text Box 24"/>
          <p:cNvSpPr txBox="1">
            <a:spLocks noChangeArrowheads="1"/>
          </p:cNvSpPr>
          <p:nvPr/>
        </p:nvSpPr>
        <p:spPr bwMode="auto">
          <a:xfrm>
            <a:off x="5711825" y="1498600"/>
            <a:ext cx="1203325" cy="546100"/>
          </a:xfrm>
          <a:prstGeom prst="rect">
            <a:avLst/>
          </a:prstGeom>
          <a:noFill/>
          <a:ln w="9525">
            <a:noFill/>
            <a:miter lim="800000"/>
            <a:headEnd/>
            <a:tailEnd/>
          </a:ln>
        </p:spPr>
        <p:txBody>
          <a:bodyPr wrap="none" lIns="0" tIns="0" rIns="0" bIns="0"/>
          <a:lstStyle/>
          <a:p>
            <a:r>
              <a:rPr lang="en-US" sz="1200" b="1"/>
              <a:t>DNA of</a:t>
            </a:r>
            <a:br>
              <a:rPr lang="en-US" sz="1200" b="1"/>
            </a:br>
            <a:r>
              <a:rPr lang="en-US" sz="1200" b="1"/>
              <a:t>chromosome</a:t>
            </a:r>
            <a:br>
              <a:rPr lang="en-US" sz="1200" b="1"/>
            </a:br>
            <a:r>
              <a:rPr lang="en-US" sz="1200" b="1"/>
              <a:t>(“foreign” DNA)</a:t>
            </a:r>
          </a:p>
        </p:txBody>
      </p:sp>
      <p:sp>
        <p:nvSpPr>
          <p:cNvPr id="13329" name="Text Box 25"/>
          <p:cNvSpPr txBox="1">
            <a:spLocks noChangeArrowheads="1"/>
          </p:cNvSpPr>
          <p:nvPr/>
        </p:nvSpPr>
        <p:spPr bwMode="auto">
          <a:xfrm>
            <a:off x="2435225" y="2184400"/>
            <a:ext cx="987425" cy="355600"/>
          </a:xfrm>
          <a:prstGeom prst="rect">
            <a:avLst/>
          </a:prstGeom>
          <a:noFill/>
          <a:ln w="9525">
            <a:noFill/>
            <a:miter lim="800000"/>
            <a:headEnd/>
            <a:tailEnd/>
          </a:ln>
        </p:spPr>
        <p:txBody>
          <a:bodyPr wrap="none" lIns="0" tIns="0" rIns="0" bIns="0"/>
          <a:lstStyle/>
          <a:p>
            <a:r>
              <a:rPr lang="en-US" sz="1200" b="1"/>
              <a:t>Recombinant</a:t>
            </a:r>
            <a:br>
              <a:rPr lang="en-US" sz="1200" b="1"/>
            </a:br>
            <a:r>
              <a:rPr lang="en-US" sz="1200" b="1"/>
              <a:t>bacterium</a:t>
            </a:r>
          </a:p>
        </p:txBody>
      </p:sp>
      <p:sp>
        <p:nvSpPr>
          <p:cNvPr id="13330" name="Text Box 26"/>
          <p:cNvSpPr txBox="1">
            <a:spLocks noChangeArrowheads="1"/>
          </p:cNvSpPr>
          <p:nvPr/>
        </p:nvSpPr>
        <p:spPr bwMode="auto">
          <a:xfrm>
            <a:off x="5127625" y="2755900"/>
            <a:ext cx="2320925" cy="571500"/>
          </a:xfrm>
          <a:prstGeom prst="rect">
            <a:avLst/>
          </a:prstGeom>
          <a:noFill/>
          <a:ln w="9525">
            <a:noFill/>
            <a:miter lim="800000"/>
            <a:headEnd/>
            <a:tailEnd/>
          </a:ln>
        </p:spPr>
        <p:txBody>
          <a:bodyPr wrap="none" lIns="0" tIns="0" rIns="0" bIns="0"/>
          <a:lstStyle/>
          <a:p>
            <a:r>
              <a:rPr lang="en-US" sz="1200" b="1"/>
              <a:t>Host cell grown in culture to</a:t>
            </a:r>
            <a:br>
              <a:rPr lang="en-US" sz="1200" b="1"/>
            </a:br>
            <a:r>
              <a:rPr lang="en-US" sz="1200" b="1"/>
              <a:t>form a clone of cells containing</a:t>
            </a:r>
            <a:br>
              <a:rPr lang="en-US" sz="1200" b="1"/>
            </a:br>
            <a:r>
              <a:rPr lang="en-US" sz="1200" b="1"/>
              <a:t>the “cloned” gene of interest</a:t>
            </a:r>
          </a:p>
        </p:txBody>
      </p:sp>
      <p:sp>
        <p:nvSpPr>
          <p:cNvPr id="13331" name="Text Box 27"/>
          <p:cNvSpPr txBox="1">
            <a:spLocks noChangeArrowheads="1"/>
          </p:cNvSpPr>
          <p:nvPr/>
        </p:nvSpPr>
        <p:spPr bwMode="auto">
          <a:xfrm>
            <a:off x="2460625" y="3441700"/>
            <a:ext cx="619125" cy="368300"/>
          </a:xfrm>
          <a:prstGeom prst="rect">
            <a:avLst/>
          </a:prstGeom>
          <a:noFill/>
          <a:ln w="9525">
            <a:noFill/>
            <a:miter lim="800000"/>
            <a:headEnd/>
            <a:tailEnd/>
          </a:ln>
        </p:spPr>
        <p:txBody>
          <a:bodyPr wrap="none" lIns="0" tIns="0" rIns="0" bIns="0"/>
          <a:lstStyle/>
          <a:p>
            <a:r>
              <a:rPr lang="en-US" sz="1200" b="1"/>
              <a:t>Gene of </a:t>
            </a:r>
            <a:br>
              <a:rPr lang="en-US" sz="1200" b="1"/>
            </a:br>
            <a:r>
              <a:rPr lang="en-US" sz="1200" b="1"/>
              <a:t>interest</a:t>
            </a:r>
          </a:p>
        </p:txBody>
      </p:sp>
      <p:sp>
        <p:nvSpPr>
          <p:cNvPr id="13332" name="Text Box 28"/>
          <p:cNvSpPr txBox="1">
            <a:spLocks noChangeArrowheads="1"/>
          </p:cNvSpPr>
          <p:nvPr/>
        </p:nvSpPr>
        <p:spPr bwMode="auto">
          <a:xfrm>
            <a:off x="5038725" y="3378200"/>
            <a:ext cx="1762125" cy="368300"/>
          </a:xfrm>
          <a:prstGeom prst="rect">
            <a:avLst/>
          </a:prstGeom>
          <a:noFill/>
          <a:ln w="9525">
            <a:noFill/>
            <a:miter lim="800000"/>
            <a:headEnd/>
            <a:tailEnd/>
          </a:ln>
        </p:spPr>
        <p:txBody>
          <a:bodyPr wrap="none" lIns="0" tIns="0" rIns="0" bIns="0"/>
          <a:lstStyle/>
          <a:p>
            <a:r>
              <a:rPr lang="en-US" sz="1200" b="1"/>
              <a:t>Protein expressed from</a:t>
            </a:r>
            <a:br>
              <a:rPr lang="en-US" sz="1200" b="1"/>
            </a:br>
            <a:r>
              <a:rPr lang="en-US" sz="1200" b="1"/>
              <a:t>gene of interest</a:t>
            </a:r>
          </a:p>
        </p:txBody>
      </p:sp>
      <p:sp>
        <p:nvSpPr>
          <p:cNvPr id="13333" name="Text Box 29"/>
          <p:cNvSpPr txBox="1">
            <a:spLocks noChangeArrowheads="1"/>
          </p:cNvSpPr>
          <p:nvPr/>
        </p:nvSpPr>
        <p:spPr bwMode="auto">
          <a:xfrm>
            <a:off x="5280025" y="3835400"/>
            <a:ext cx="1317625" cy="203200"/>
          </a:xfrm>
          <a:prstGeom prst="rect">
            <a:avLst/>
          </a:prstGeom>
          <a:noFill/>
          <a:ln w="9525">
            <a:noFill/>
            <a:miter lim="800000"/>
            <a:headEnd/>
            <a:tailEnd/>
          </a:ln>
        </p:spPr>
        <p:txBody>
          <a:bodyPr wrap="none" lIns="0" tIns="0" rIns="0" bIns="0"/>
          <a:lstStyle/>
          <a:p>
            <a:r>
              <a:rPr lang="en-US" sz="1200" b="1"/>
              <a:t>Protein harvested</a:t>
            </a:r>
          </a:p>
        </p:txBody>
      </p:sp>
      <p:sp>
        <p:nvSpPr>
          <p:cNvPr id="13334" name="Text Box 30"/>
          <p:cNvSpPr txBox="1">
            <a:spLocks noChangeArrowheads="1"/>
          </p:cNvSpPr>
          <p:nvPr/>
        </p:nvSpPr>
        <p:spPr bwMode="auto">
          <a:xfrm>
            <a:off x="1851025" y="3860800"/>
            <a:ext cx="1101725" cy="228600"/>
          </a:xfrm>
          <a:prstGeom prst="rect">
            <a:avLst/>
          </a:prstGeom>
          <a:noFill/>
          <a:ln w="9525">
            <a:noFill/>
            <a:miter lim="800000"/>
            <a:headEnd/>
            <a:tailEnd/>
          </a:ln>
        </p:spPr>
        <p:txBody>
          <a:bodyPr wrap="none" lIns="0" tIns="0" rIns="0" bIns="0"/>
          <a:lstStyle/>
          <a:p>
            <a:r>
              <a:rPr lang="en-US" sz="1200" b="1"/>
              <a:t>Copies of gene</a:t>
            </a:r>
          </a:p>
        </p:txBody>
      </p:sp>
      <p:sp>
        <p:nvSpPr>
          <p:cNvPr id="13335" name="Text Box 31"/>
          <p:cNvSpPr txBox="1">
            <a:spLocks noChangeArrowheads="1"/>
          </p:cNvSpPr>
          <p:nvPr/>
        </p:nvSpPr>
        <p:spPr bwMode="auto">
          <a:xfrm>
            <a:off x="3717925" y="4178300"/>
            <a:ext cx="1127125" cy="546100"/>
          </a:xfrm>
          <a:prstGeom prst="rect">
            <a:avLst/>
          </a:prstGeom>
          <a:noFill/>
          <a:ln w="9525">
            <a:noFill/>
            <a:miter lim="800000"/>
            <a:headEnd/>
            <a:tailEnd/>
          </a:ln>
        </p:spPr>
        <p:txBody>
          <a:bodyPr wrap="none" lIns="0" tIns="0" rIns="0" bIns="0"/>
          <a:lstStyle/>
          <a:p>
            <a:r>
              <a:rPr lang="en-US" sz="1200" b="1"/>
              <a:t>Basic research</a:t>
            </a:r>
            <a:br>
              <a:rPr lang="en-US" sz="1200" b="1"/>
            </a:br>
            <a:r>
              <a:rPr lang="en-US" sz="1200" b="1"/>
              <a:t>and various</a:t>
            </a:r>
            <a:br>
              <a:rPr lang="en-US" sz="1200" b="1"/>
            </a:br>
            <a:r>
              <a:rPr lang="en-US" sz="1200" b="1"/>
              <a:t>applications</a:t>
            </a:r>
          </a:p>
        </p:txBody>
      </p:sp>
      <p:sp>
        <p:nvSpPr>
          <p:cNvPr id="13336" name="Text Box 32"/>
          <p:cNvSpPr txBox="1">
            <a:spLocks noChangeArrowheads="1"/>
          </p:cNvSpPr>
          <p:nvPr/>
        </p:nvSpPr>
        <p:spPr bwMode="auto">
          <a:xfrm>
            <a:off x="5965825" y="4343400"/>
            <a:ext cx="733425" cy="571500"/>
          </a:xfrm>
          <a:prstGeom prst="rect">
            <a:avLst/>
          </a:prstGeom>
          <a:noFill/>
          <a:ln w="9525">
            <a:noFill/>
            <a:miter lim="800000"/>
            <a:headEnd/>
            <a:tailEnd/>
          </a:ln>
        </p:spPr>
        <p:txBody>
          <a:bodyPr wrap="none" lIns="0" tIns="0" rIns="0" bIns="0"/>
          <a:lstStyle/>
          <a:p>
            <a:r>
              <a:rPr lang="en-US" sz="1200" b="1"/>
              <a:t>Basic</a:t>
            </a:r>
            <a:br>
              <a:rPr lang="en-US" sz="1200" b="1"/>
            </a:br>
            <a:r>
              <a:rPr lang="en-US" sz="1200" b="1"/>
              <a:t>research</a:t>
            </a:r>
            <a:br>
              <a:rPr lang="en-US" sz="1200" b="1"/>
            </a:br>
            <a:r>
              <a:rPr lang="en-US" sz="1200" b="1"/>
              <a:t>on protein</a:t>
            </a:r>
          </a:p>
        </p:txBody>
      </p:sp>
      <p:sp>
        <p:nvSpPr>
          <p:cNvPr id="13337" name="Text Box 33"/>
          <p:cNvSpPr txBox="1">
            <a:spLocks noChangeArrowheads="1"/>
          </p:cNvSpPr>
          <p:nvPr/>
        </p:nvSpPr>
        <p:spPr bwMode="auto">
          <a:xfrm>
            <a:off x="1558925" y="4356100"/>
            <a:ext cx="669925" cy="546100"/>
          </a:xfrm>
          <a:prstGeom prst="rect">
            <a:avLst/>
          </a:prstGeom>
          <a:noFill/>
          <a:ln w="9525">
            <a:noFill/>
            <a:miter lim="800000"/>
            <a:headEnd/>
            <a:tailEnd/>
          </a:ln>
        </p:spPr>
        <p:txBody>
          <a:bodyPr wrap="none" lIns="0" tIns="0" rIns="0" bIns="0"/>
          <a:lstStyle/>
          <a:p>
            <a:r>
              <a:rPr lang="en-US" sz="1200" b="1"/>
              <a:t>Basic </a:t>
            </a:r>
            <a:br>
              <a:rPr lang="en-US" sz="1200" b="1"/>
            </a:br>
            <a:r>
              <a:rPr lang="en-US" sz="1200" b="1"/>
              <a:t>research </a:t>
            </a:r>
            <a:br>
              <a:rPr lang="en-US" sz="1200" b="1"/>
            </a:br>
            <a:r>
              <a:rPr lang="en-US" sz="1200" b="1"/>
              <a:t>on gene</a:t>
            </a:r>
          </a:p>
        </p:txBody>
      </p:sp>
      <p:sp>
        <p:nvSpPr>
          <p:cNvPr id="13338" name="Text Box 34"/>
          <p:cNvSpPr txBox="1">
            <a:spLocks noChangeArrowheads="1"/>
          </p:cNvSpPr>
          <p:nvPr/>
        </p:nvSpPr>
        <p:spPr bwMode="auto">
          <a:xfrm>
            <a:off x="1292225" y="5994400"/>
            <a:ext cx="1419225" cy="558800"/>
          </a:xfrm>
          <a:prstGeom prst="rect">
            <a:avLst/>
          </a:prstGeom>
          <a:noFill/>
          <a:ln w="9525">
            <a:noFill/>
            <a:miter lim="800000"/>
            <a:headEnd/>
            <a:tailEnd/>
          </a:ln>
        </p:spPr>
        <p:txBody>
          <a:bodyPr wrap="none" lIns="0" tIns="0" rIns="0" bIns="0"/>
          <a:lstStyle/>
          <a:p>
            <a:r>
              <a:rPr lang="en-US" sz="1200" b="1"/>
              <a:t>Gene for pest</a:t>
            </a:r>
            <a:br>
              <a:rPr lang="en-US" sz="1200" b="1"/>
            </a:br>
            <a:r>
              <a:rPr lang="en-US" sz="1200" b="1"/>
              <a:t>resistance inserted</a:t>
            </a:r>
            <a:br>
              <a:rPr lang="en-US" sz="1200" b="1"/>
            </a:br>
            <a:r>
              <a:rPr lang="en-US" sz="1200" b="1"/>
              <a:t>into plants</a:t>
            </a:r>
          </a:p>
        </p:txBody>
      </p:sp>
      <p:sp>
        <p:nvSpPr>
          <p:cNvPr id="13339" name="Text Box 35"/>
          <p:cNvSpPr txBox="1">
            <a:spLocks noChangeArrowheads="1"/>
          </p:cNvSpPr>
          <p:nvPr/>
        </p:nvSpPr>
        <p:spPr bwMode="auto">
          <a:xfrm>
            <a:off x="2828925" y="5994400"/>
            <a:ext cx="1520825" cy="558800"/>
          </a:xfrm>
          <a:prstGeom prst="rect">
            <a:avLst/>
          </a:prstGeom>
          <a:noFill/>
          <a:ln w="9525">
            <a:noFill/>
            <a:miter lim="800000"/>
            <a:headEnd/>
            <a:tailEnd/>
          </a:ln>
        </p:spPr>
        <p:txBody>
          <a:bodyPr wrap="none" lIns="0" tIns="0" rIns="0" bIns="0"/>
          <a:lstStyle/>
          <a:p>
            <a:r>
              <a:rPr lang="en-US" sz="1200" b="1"/>
              <a:t>Gene used to alter</a:t>
            </a:r>
            <a:br>
              <a:rPr lang="en-US" sz="1200" b="1"/>
            </a:br>
            <a:r>
              <a:rPr lang="en-US" sz="1200" b="1"/>
              <a:t>bacteria for cleaning</a:t>
            </a:r>
            <a:br>
              <a:rPr lang="en-US" sz="1200" b="1"/>
            </a:br>
            <a:r>
              <a:rPr lang="en-US" sz="1200" b="1"/>
              <a:t>up toxic waste</a:t>
            </a:r>
          </a:p>
        </p:txBody>
      </p:sp>
      <p:sp>
        <p:nvSpPr>
          <p:cNvPr id="13340" name="Text Box 36"/>
          <p:cNvSpPr txBox="1">
            <a:spLocks noChangeArrowheads="1"/>
          </p:cNvSpPr>
          <p:nvPr/>
        </p:nvSpPr>
        <p:spPr bwMode="auto">
          <a:xfrm>
            <a:off x="4391025" y="5994400"/>
            <a:ext cx="1419225" cy="558800"/>
          </a:xfrm>
          <a:prstGeom prst="rect">
            <a:avLst/>
          </a:prstGeom>
          <a:noFill/>
          <a:ln w="9525">
            <a:noFill/>
            <a:miter lim="800000"/>
            <a:headEnd/>
            <a:tailEnd/>
          </a:ln>
        </p:spPr>
        <p:txBody>
          <a:bodyPr wrap="none" lIns="0" tIns="0" rIns="0" bIns="0"/>
          <a:lstStyle/>
          <a:p>
            <a:r>
              <a:rPr lang="en-US" sz="1200" b="1"/>
              <a:t>Protein dissolves</a:t>
            </a:r>
            <a:br>
              <a:rPr lang="en-US" sz="1200" b="1"/>
            </a:br>
            <a:r>
              <a:rPr lang="en-US" sz="1200" b="1"/>
              <a:t>blood clots in heart</a:t>
            </a:r>
            <a:br>
              <a:rPr lang="en-US" sz="1200" b="1"/>
            </a:br>
            <a:r>
              <a:rPr lang="en-US" sz="1200" b="1"/>
              <a:t>attack therapy</a:t>
            </a:r>
          </a:p>
        </p:txBody>
      </p:sp>
      <p:sp>
        <p:nvSpPr>
          <p:cNvPr id="13341" name="Text Box 37"/>
          <p:cNvSpPr txBox="1">
            <a:spLocks noChangeArrowheads="1"/>
          </p:cNvSpPr>
          <p:nvPr/>
        </p:nvSpPr>
        <p:spPr bwMode="auto">
          <a:xfrm>
            <a:off x="5953125" y="6007100"/>
            <a:ext cx="1139825" cy="558800"/>
          </a:xfrm>
          <a:prstGeom prst="rect">
            <a:avLst/>
          </a:prstGeom>
          <a:noFill/>
          <a:ln w="9525">
            <a:noFill/>
            <a:miter lim="800000"/>
            <a:headEnd/>
            <a:tailEnd/>
          </a:ln>
        </p:spPr>
        <p:txBody>
          <a:bodyPr wrap="none" lIns="0" tIns="0" rIns="0" bIns="0"/>
          <a:lstStyle/>
          <a:p>
            <a:r>
              <a:rPr lang="en-US" sz="1200" b="1"/>
              <a:t>Human growth</a:t>
            </a:r>
            <a:br>
              <a:rPr lang="en-US" sz="1200" b="1"/>
            </a:br>
            <a:r>
              <a:rPr lang="en-US" sz="1200" b="1"/>
              <a:t>hormone treats</a:t>
            </a:r>
            <a:br>
              <a:rPr lang="en-US" sz="1200" b="1"/>
            </a:br>
            <a:r>
              <a:rPr lang="en-US" sz="1200" b="1"/>
              <a:t>stunted growth</a:t>
            </a:r>
          </a:p>
        </p:txBody>
      </p:sp>
      <p:sp>
        <p:nvSpPr>
          <p:cNvPr id="13342" name="Line 38"/>
          <p:cNvSpPr>
            <a:spLocks noChangeShapeType="1"/>
          </p:cNvSpPr>
          <p:nvPr/>
        </p:nvSpPr>
        <p:spPr bwMode="auto">
          <a:xfrm>
            <a:off x="3086100" y="3530600"/>
            <a:ext cx="342900" cy="76200"/>
          </a:xfrm>
          <a:prstGeom prst="line">
            <a:avLst/>
          </a:prstGeom>
          <a:noFill/>
          <a:ln w="12700">
            <a:solidFill>
              <a:schemeClr val="tx1"/>
            </a:solidFill>
            <a:round/>
            <a:headEnd/>
            <a:tailEnd/>
          </a:ln>
        </p:spPr>
        <p:txBody>
          <a:bodyPr wrap="none" anchor="ctr"/>
          <a:lstStyle/>
          <a:p>
            <a:endParaRPr lang="en-US"/>
          </a:p>
        </p:txBody>
      </p:sp>
      <p:sp>
        <p:nvSpPr>
          <p:cNvPr id="13343" name="Line 39"/>
          <p:cNvSpPr>
            <a:spLocks noChangeShapeType="1"/>
          </p:cNvSpPr>
          <p:nvPr/>
        </p:nvSpPr>
        <p:spPr bwMode="auto">
          <a:xfrm>
            <a:off x="4737100" y="3352800"/>
            <a:ext cx="266700" cy="101600"/>
          </a:xfrm>
          <a:prstGeom prst="line">
            <a:avLst/>
          </a:prstGeom>
          <a:noFill/>
          <a:ln w="12700">
            <a:solidFill>
              <a:schemeClr val="tx1"/>
            </a:solidFill>
            <a:round/>
            <a:headEnd/>
            <a:tailEnd/>
          </a:ln>
        </p:spPr>
        <p:txBody>
          <a:bodyPr wrap="none" anchor="ctr"/>
          <a:lstStyle/>
          <a:p>
            <a:endParaRPr lang="en-US"/>
          </a:p>
        </p:txBody>
      </p:sp>
      <p:sp>
        <p:nvSpPr>
          <p:cNvPr id="13344" name="Line 40"/>
          <p:cNvSpPr>
            <a:spLocks noChangeShapeType="1"/>
          </p:cNvSpPr>
          <p:nvPr/>
        </p:nvSpPr>
        <p:spPr bwMode="auto">
          <a:xfrm>
            <a:off x="5575300" y="1092200"/>
            <a:ext cx="165100" cy="393700"/>
          </a:xfrm>
          <a:prstGeom prst="line">
            <a:avLst/>
          </a:prstGeom>
          <a:noFill/>
          <a:ln w="12700">
            <a:solidFill>
              <a:schemeClr val="tx1"/>
            </a:solidFill>
            <a:round/>
            <a:headEnd/>
            <a:tailEnd/>
          </a:ln>
        </p:spPr>
        <p:txBody>
          <a:bodyPr wrap="none" anchor="ctr"/>
          <a:lstStyle/>
          <a:p>
            <a:endParaRPr lang="en-US"/>
          </a:p>
        </p:txBody>
      </p:sp>
      <p:sp>
        <p:nvSpPr>
          <p:cNvPr id="13345" name="Line 41"/>
          <p:cNvSpPr>
            <a:spLocks noChangeShapeType="1"/>
          </p:cNvSpPr>
          <p:nvPr/>
        </p:nvSpPr>
        <p:spPr bwMode="auto">
          <a:xfrm flipH="1">
            <a:off x="5194300" y="965200"/>
            <a:ext cx="241300" cy="368300"/>
          </a:xfrm>
          <a:prstGeom prst="line">
            <a:avLst/>
          </a:prstGeom>
          <a:noFill/>
          <a:ln w="12700">
            <a:solidFill>
              <a:schemeClr val="tx1"/>
            </a:solidFill>
            <a:round/>
            <a:headEnd/>
            <a:tailEnd/>
          </a:ln>
        </p:spPr>
        <p:txBody>
          <a:bodyPr wrap="none" anchor="ctr"/>
          <a:lstStyle/>
          <a:p>
            <a:endParaRPr lang="en-US"/>
          </a:p>
        </p:txBody>
      </p:sp>
      <p:sp>
        <p:nvSpPr>
          <p:cNvPr id="13346" name="Line 42"/>
          <p:cNvSpPr>
            <a:spLocks noChangeShapeType="1"/>
          </p:cNvSpPr>
          <p:nvPr/>
        </p:nvSpPr>
        <p:spPr bwMode="auto">
          <a:xfrm>
            <a:off x="4394200" y="1270000"/>
            <a:ext cx="190500" cy="76200"/>
          </a:xfrm>
          <a:prstGeom prst="line">
            <a:avLst/>
          </a:prstGeom>
          <a:noFill/>
          <a:ln w="12700">
            <a:solidFill>
              <a:schemeClr val="tx1"/>
            </a:solidFill>
            <a:round/>
            <a:headEnd/>
            <a:tailEnd/>
          </a:ln>
        </p:spPr>
        <p:txBody>
          <a:bodyPr wrap="none" anchor="ctr"/>
          <a:lstStyle/>
          <a:p>
            <a:endParaRPr lang="en-US"/>
          </a:p>
        </p:txBody>
      </p:sp>
      <p:sp>
        <p:nvSpPr>
          <p:cNvPr id="13347" name="Line 43"/>
          <p:cNvSpPr>
            <a:spLocks noChangeShapeType="1"/>
          </p:cNvSpPr>
          <p:nvPr/>
        </p:nvSpPr>
        <p:spPr bwMode="auto">
          <a:xfrm>
            <a:off x="2997200" y="838200"/>
            <a:ext cx="0" cy="203200"/>
          </a:xfrm>
          <a:prstGeom prst="line">
            <a:avLst/>
          </a:prstGeom>
          <a:noFill/>
          <a:ln w="12700">
            <a:solidFill>
              <a:schemeClr val="tx1"/>
            </a:solidFill>
            <a:round/>
            <a:headEnd/>
            <a:tailEnd/>
          </a:ln>
        </p:spPr>
        <p:txBody>
          <a:bodyPr wrap="none" anchor="ctr"/>
          <a:lstStyle/>
          <a:p>
            <a:endParaRPr lang="en-US"/>
          </a:p>
        </p:txBody>
      </p:sp>
      <p:sp>
        <p:nvSpPr>
          <p:cNvPr id="13348" name="Line 44"/>
          <p:cNvSpPr>
            <a:spLocks noChangeShapeType="1"/>
          </p:cNvSpPr>
          <p:nvPr/>
        </p:nvSpPr>
        <p:spPr bwMode="auto">
          <a:xfrm>
            <a:off x="2192338" y="849313"/>
            <a:ext cx="0" cy="228600"/>
          </a:xfrm>
          <a:prstGeom prst="line">
            <a:avLst/>
          </a:prstGeom>
          <a:noFill/>
          <a:ln w="12700">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body" idx="1"/>
          </p:nvPr>
        </p:nvSpPr>
        <p:spPr>
          <a:xfrm>
            <a:off x="533400" y="1371600"/>
            <a:ext cx="8534400" cy="4279900"/>
          </a:xfrm>
        </p:spPr>
        <p:txBody>
          <a:bodyPr/>
          <a:lstStyle/>
          <a:p>
            <a:pPr eaLnBrk="1" hangingPunct="1"/>
            <a:r>
              <a:rPr lang="en-US" sz="2800" smtClean="0"/>
              <a:t>Gene expression can also be silenced using </a:t>
            </a:r>
            <a:r>
              <a:rPr lang="en-US" sz="2800" b="1" smtClean="0"/>
              <a:t>RNA interference (RNAi)</a:t>
            </a:r>
          </a:p>
          <a:p>
            <a:pPr eaLnBrk="1" hangingPunct="1"/>
            <a:r>
              <a:rPr lang="en-US" sz="2800" smtClean="0"/>
              <a:t>Synthetic double-stranded RNA molecules matching the sequence of a particular gene are used to break down or block the gene’s mRNA</a:t>
            </a:r>
          </a:p>
        </p:txBody>
      </p:sp>
      <p:grpSp>
        <p:nvGrpSpPr>
          <p:cNvPr id="83971" name="Group 3"/>
          <p:cNvGrpSpPr>
            <a:grpSpLocks/>
          </p:cNvGrpSpPr>
          <p:nvPr/>
        </p:nvGrpSpPr>
        <p:grpSpPr bwMode="auto">
          <a:xfrm>
            <a:off x="0" y="6553200"/>
            <a:ext cx="9144000" cy="304800"/>
            <a:chOff x="0" y="4128"/>
            <a:chExt cx="5760" cy="192"/>
          </a:xfrm>
        </p:grpSpPr>
        <p:sp>
          <p:nvSpPr>
            <p:cNvPr id="83973" name="Rectangle 4"/>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83974"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83972" name="Rectangle 6"/>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body" idx="1"/>
          </p:nvPr>
        </p:nvSpPr>
        <p:spPr>
          <a:xfrm>
            <a:off x="533400" y="1371600"/>
            <a:ext cx="8534400" cy="5486400"/>
          </a:xfrm>
        </p:spPr>
        <p:txBody>
          <a:bodyPr/>
          <a:lstStyle/>
          <a:p>
            <a:pPr eaLnBrk="1" hangingPunct="1"/>
            <a:r>
              <a:rPr lang="en-US" sz="2800" smtClean="0"/>
              <a:t>In humans, researchers analyze the genomes of many people with a certain genetic condition to try to find nucleotide changes specific to the condition</a:t>
            </a:r>
          </a:p>
          <a:p>
            <a:pPr eaLnBrk="1" hangingPunct="1"/>
            <a:r>
              <a:rPr lang="en-US" sz="2800" smtClean="0"/>
              <a:t>Genetic markers called </a:t>
            </a:r>
            <a:r>
              <a:rPr lang="en-US" sz="2800" b="1" smtClean="0"/>
              <a:t>SNPs</a:t>
            </a:r>
            <a:r>
              <a:rPr lang="en-US" sz="2800" smtClean="0"/>
              <a:t> (</a:t>
            </a:r>
            <a:r>
              <a:rPr lang="en-US" sz="2800" b="1" smtClean="0"/>
              <a:t>single nucleotide polymorphisms</a:t>
            </a:r>
            <a:r>
              <a:rPr lang="en-US" sz="2800" smtClean="0"/>
              <a:t>) occur on average every 100</a:t>
            </a:r>
            <a:r>
              <a:rPr lang="en-US" sz="2800" smtClean="0">
                <a:sym typeface="Symbol" pitchFamily="84" charset="2"/>
              </a:rPr>
              <a:t>–300 base pairs</a:t>
            </a:r>
          </a:p>
          <a:p>
            <a:pPr eaLnBrk="1" hangingPunct="1"/>
            <a:r>
              <a:rPr lang="en-US" sz="2800" smtClean="0">
                <a:sym typeface="Symbol" pitchFamily="84" charset="2"/>
              </a:rPr>
              <a:t>SNPs can be detected by PCR, and any SNP shared by people affected with a disorder but not among unaffected people may pinpoint the location of the disease-causing gene</a:t>
            </a:r>
            <a:endParaRPr lang="en-US" sz="2800" smtClean="0"/>
          </a:p>
        </p:txBody>
      </p:sp>
      <p:grpSp>
        <p:nvGrpSpPr>
          <p:cNvPr id="84995" name="Group 3"/>
          <p:cNvGrpSpPr>
            <a:grpSpLocks/>
          </p:cNvGrpSpPr>
          <p:nvPr/>
        </p:nvGrpSpPr>
        <p:grpSpPr bwMode="auto">
          <a:xfrm>
            <a:off x="0" y="6553200"/>
            <a:ext cx="9144000" cy="304800"/>
            <a:chOff x="0" y="4128"/>
            <a:chExt cx="5760" cy="192"/>
          </a:xfrm>
        </p:grpSpPr>
        <p:sp>
          <p:nvSpPr>
            <p:cNvPr id="84997" name="Rectangle 4"/>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84998"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84996" name="Rectangle 6"/>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20.16</a:t>
            </a:r>
          </a:p>
        </p:txBody>
      </p:sp>
      <p:pic>
        <p:nvPicPr>
          <p:cNvPr id="86019" name="Picture 13" descr="20_16SNPs-U"/>
          <p:cNvPicPr>
            <a:picLocks noChangeAspect="1" noChangeArrowheads="1"/>
          </p:cNvPicPr>
          <p:nvPr/>
        </p:nvPicPr>
        <p:blipFill>
          <a:blip r:embed="rId3"/>
          <a:srcRect/>
          <a:stretch>
            <a:fillRect/>
          </a:stretch>
        </p:blipFill>
        <p:spPr bwMode="auto">
          <a:xfrm>
            <a:off x="296863" y="1766888"/>
            <a:ext cx="8548687" cy="3322637"/>
          </a:xfrm>
          <a:prstGeom prst="rect">
            <a:avLst/>
          </a:prstGeom>
          <a:noFill/>
          <a:ln w="9525">
            <a:noFill/>
            <a:miter lim="800000"/>
            <a:headEnd/>
            <a:tailEnd/>
          </a:ln>
        </p:spPr>
      </p:pic>
      <p:sp>
        <p:nvSpPr>
          <p:cNvPr id="86020" name="Text Box 4"/>
          <p:cNvSpPr txBox="1">
            <a:spLocks noChangeArrowheads="1"/>
          </p:cNvSpPr>
          <p:nvPr/>
        </p:nvSpPr>
        <p:spPr bwMode="auto">
          <a:xfrm>
            <a:off x="327025" y="1773238"/>
            <a:ext cx="787400" cy="338137"/>
          </a:xfrm>
          <a:prstGeom prst="rect">
            <a:avLst/>
          </a:prstGeom>
          <a:noFill/>
          <a:ln w="9525">
            <a:noFill/>
            <a:miter lim="800000"/>
            <a:headEnd/>
            <a:tailEnd/>
          </a:ln>
        </p:spPr>
        <p:txBody>
          <a:bodyPr wrap="none" lIns="0" tIns="0" rIns="0" bIns="0"/>
          <a:lstStyle/>
          <a:p>
            <a:pPr>
              <a:lnSpc>
                <a:spcPct val="90000"/>
              </a:lnSpc>
            </a:pPr>
            <a:r>
              <a:rPr lang="en-US" b="1"/>
              <a:t>DNA</a:t>
            </a:r>
          </a:p>
        </p:txBody>
      </p:sp>
      <p:sp>
        <p:nvSpPr>
          <p:cNvPr id="86021" name="Text Box 6"/>
          <p:cNvSpPr txBox="1">
            <a:spLocks noChangeArrowheads="1"/>
          </p:cNvSpPr>
          <p:nvPr/>
        </p:nvSpPr>
        <p:spPr bwMode="auto">
          <a:xfrm>
            <a:off x="2794000" y="2957513"/>
            <a:ext cx="787400" cy="338137"/>
          </a:xfrm>
          <a:prstGeom prst="rect">
            <a:avLst/>
          </a:prstGeom>
          <a:noFill/>
          <a:ln w="9525">
            <a:noFill/>
            <a:miter lim="800000"/>
            <a:headEnd/>
            <a:tailEnd/>
          </a:ln>
        </p:spPr>
        <p:txBody>
          <a:bodyPr wrap="none" lIns="0" tIns="0" rIns="0" bIns="0"/>
          <a:lstStyle/>
          <a:p>
            <a:pPr>
              <a:lnSpc>
                <a:spcPct val="90000"/>
              </a:lnSpc>
            </a:pPr>
            <a:r>
              <a:rPr lang="en-US" b="1"/>
              <a:t>SNP</a:t>
            </a:r>
          </a:p>
        </p:txBody>
      </p:sp>
      <p:sp>
        <p:nvSpPr>
          <p:cNvPr id="86022" name="Text Box 7"/>
          <p:cNvSpPr txBox="1">
            <a:spLocks noChangeArrowheads="1"/>
          </p:cNvSpPr>
          <p:nvPr/>
        </p:nvSpPr>
        <p:spPr bwMode="auto">
          <a:xfrm>
            <a:off x="5346700" y="2535238"/>
            <a:ext cx="1938338" cy="338137"/>
          </a:xfrm>
          <a:prstGeom prst="rect">
            <a:avLst/>
          </a:prstGeom>
          <a:noFill/>
          <a:ln w="9525">
            <a:noFill/>
            <a:miter lim="800000"/>
            <a:headEnd/>
            <a:tailEnd/>
          </a:ln>
        </p:spPr>
        <p:txBody>
          <a:bodyPr wrap="none" lIns="0" tIns="0" rIns="0" bIns="0"/>
          <a:lstStyle/>
          <a:p>
            <a:pPr>
              <a:lnSpc>
                <a:spcPct val="90000"/>
              </a:lnSpc>
            </a:pPr>
            <a:r>
              <a:rPr lang="en-US" b="1"/>
              <a:t>Normal allele</a:t>
            </a:r>
          </a:p>
        </p:txBody>
      </p:sp>
      <p:sp>
        <p:nvSpPr>
          <p:cNvPr id="86023" name="Text Box 8"/>
          <p:cNvSpPr txBox="1">
            <a:spLocks noChangeArrowheads="1"/>
          </p:cNvSpPr>
          <p:nvPr/>
        </p:nvSpPr>
        <p:spPr bwMode="auto">
          <a:xfrm>
            <a:off x="5024438" y="4327525"/>
            <a:ext cx="2533650" cy="668338"/>
          </a:xfrm>
          <a:prstGeom prst="rect">
            <a:avLst/>
          </a:prstGeom>
          <a:noFill/>
          <a:ln w="9525">
            <a:noFill/>
            <a:miter lim="800000"/>
            <a:headEnd/>
            <a:tailEnd/>
          </a:ln>
        </p:spPr>
        <p:txBody>
          <a:bodyPr wrap="none" lIns="0" tIns="0" rIns="0" bIns="0"/>
          <a:lstStyle/>
          <a:p>
            <a:pPr algn="ctr">
              <a:lnSpc>
                <a:spcPct val="90000"/>
              </a:lnSpc>
            </a:pPr>
            <a:r>
              <a:rPr lang="en-US" b="1"/>
              <a:t>Disease-causing</a:t>
            </a:r>
            <a:br>
              <a:rPr lang="en-US" b="1"/>
            </a:br>
            <a:r>
              <a:rPr lang="en-US" b="1"/>
              <a:t>allele</a:t>
            </a:r>
          </a:p>
        </p:txBody>
      </p:sp>
      <p:sp>
        <p:nvSpPr>
          <p:cNvPr id="86024" name="Text Box 9"/>
          <p:cNvSpPr txBox="1">
            <a:spLocks noChangeArrowheads="1"/>
          </p:cNvSpPr>
          <p:nvPr/>
        </p:nvSpPr>
        <p:spPr bwMode="auto">
          <a:xfrm>
            <a:off x="4110038" y="2198688"/>
            <a:ext cx="217487" cy="298450"/>
          </a:xfrm>
          <a:prstGeom prst="rect">
            <a:avLst/>
          </a:prstGeom>
          <a:noFill/>
          <a:ln w="9525">
            <a:noFill/>
            <a:miter lim="800000"/>
            <a:headEnd/>
            <a:tailEnd/>
          </a:ln>
        </p:spPr>
        <p:txBody>
          <a:bodyPr wrap="none" lIns="0" tIns="0" rIns="0" bIns="0"/>
          <a:lstStyle/>
          <a:p>
            <a:pPr>
              <a:lnSpc>
                <a:spcPct val="90000"/>
              </a:lnSpc>
            </a:pPr>
            <a:r>
              <a:rPr lang="en-US" b="1"/>
              <a:t>T</a:t>
            </a:r>
          </a:p>
        </p:txBody>
      </p:sp>
      <p:sp>
        <p:nvSpPr>
          <p:cNvPr id="86025" name="Text Box 10"/>
          <p:cNvSpPr txBox="1">
            <a:spLocks noChangeArrowheads="1"/>
          </p:cNvSpPr>
          <p:nvPr/>
        </p:nvSpPr>
        <p:spPr bwMode="auto">
          <a:xfrm>
            <a:off x="4103688" y="4005263"/>
            <a:ext cx="217487" cy="298450"/>
          </a:xfrm>
          <a:prstGeom prst="rect">
            <a:avLst/>
          </a:prstGeom>
          <a:noFill/>
          <a:ln w="9525">
            <a:noFill/>
            <a:miter lim="800000"/>
            <a:headEnd/>
            <a:tailEnd/>
          </a:ln>
        </p:spPr>
        <p:txBody>
          <a:bodyPr wrap="none" lIns="0" tIns="0" rIns="0" bIns="0"/>
          <a:lstStyle/>
          <a:p>
            <a:pPr>
              <a:lnSpc>
                <a:spcPct val="90000"/>
              </a:lnSpc>
            </a:pPr>
            <a:r>
              <a:rPr lang="en-US" b="1"/>
              <a:t>C</a:t>
            </a:r>
          </a:p>
        </p:txBody>
      </p:sp>
      <p:sp>
        <p:nvSpPr>
          <p:cNvPr id="86026" name="Line 11"/>
          <p:cNvSpPr>
            <a:spLocks noChangeShapeType="1"/>
          </p:cNvSpPr>
          <p:nvPr/>
        </p:nvSpPr>
        <p:spPr bwMode="auto">
          <a:xfrm flipH="1">
            <a:off x="3479800" y="2487613"/>
            <a:ext cx="620713" cy="620712"/>
          </a:xfrm>
          <a:prstGeom prst="line">
            <a:avLst/>
          </a:prstGeom>
          <a:noFill/>
          <a:ln w="12700">
            <a:solidFill>
              <a:schemeClr val="tx1"/>
            </a:solidFill>
            <a:round/>
            <a:headEnd/>
            <a:tailEnd/>
          </a:ln>
        </p:spPr>
        <p:txBody>
          <a:bodyPr wrap="none" anchor="ctr"/>
          <a:lstStyle/>
          <a:p>
            <a:endParaRPr lang="en-US"/>
          </a:p>
        </p:txBody>
      </p:sp>
      <p:sp>
        <p:nvSpPr>
          <p:cNvPr id="86027" name="Line 12"/>
          <p:cNvSpPr>
            <a:spLocks noChangeShapeType="1"/>
          </p:cNvSpPr>
          <p:nvPr/>
        </p:nvSpPr>
        <p:spPr bwMode="auto">
          <a:xfrm>
            <a:off x="3479800" y="3108325"/>
            <a:ext cx="608013" cy="860425"/>
          </a:xfrm>
          <a:prstGeom prst="line">
            <a:avLst/>
          </a:prstGeom>
          <a:noFill/>
          <a:ln w="12700">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body" idx="1"/>
          </p:nvPr>
        </p:nvSpPr>
        <p:spPr>
          <a:xfrm>
            <a:off x="533400" y="2438400"/>
            <a:ext cx="8534400" cy="2311400"/>
          </a:xfrm>
        </p:spPr>
        <p:txBody>
          <a:bodyPr/>
          <a:lstStyle/>
          <a:p>
            <a:pPr eaLnBrk="1" hangingPunct="1"/>
            <a:r>
              <a:rPr lang="en-US" sz="2800" smtClean="0"/>
              <a:t>Organismal cloning produces one or more organisms genetically identical to the “parent” that donated the single cell</a:t>
            </a:r>
          </a:p>
        </p:txBody>
      </p:sp>
      <p:sp>
        <p:nvSpPr>
          <p:cNvPr id="87043" name="Rectangle 4"/>
          <p:cNvSpPr>
            <a:spLocks noChangeArrowheads="1"/>
          </p:cNvSpPr>
          <p:nvPr/>
        </p:nvSpPr>
        <p:spPr bwMode="auto">
          <a:xfrm>
            <a:off x="292100" y="457200"/>
            <a:ext cx="8623300" cy="838200"/>
          </a:xfrm>
          <a:prstGeom prst="rect">
            <a:avLst/>
          </a:prstGeom>
          <a:solidFill>
            <a:schemeClr val="bg1"/>
          </a:solidFill>
          <a:ln w="25400">
            <a:noFill/>
            <a:miter lim="800000"/>
            <a:headEnd/>
            <a:tailEnd/>
          </a:ln>
        </p:spPr>
        <p:txBody>
          <a:bodyPr wrap="none" lIns="92075" tIns="46038" rIns="92075" bIns="46038" anchor="ctr">
            <a:spAutoFit/>
          </a:bodyPr>
          <a:lstStyle/>
          <a:p>
            <a:endParaRPr lang="en-US"/>
          </a:p>
        </p:txBody>
      </p:sp>
      <p:sp>
        <p:nvSpPr>
          <p:cNvPr id="87044" name="Rectangle 5"/>
          <p:cNvSpPr>
            <a:spLocks noGrp="1" noChangeArrowheads="1"/>
          </p:cNvSpPr>
          <p:nvPr>
            <p:ph type="title"/>
          </p:nvPr>
        </p:nvSpPr>
        <p:spPr>
          <a:xfrm>
            <a:off x="96838" y="622300"/>
            <a:ext cx="8577262" cy="1358900"/>
          </a:xfrm>
          <a:noFill/>
        </p:spPr>
        <p:txBody>
          <a:bodyPr/>
          <a:lstStyle/>
          <a:p>
            <a:pPr marL="57150" indent="-4763" eaLnBrk="1" hangingPunct="1"/>
            <a:r>
              <a:rPr lang="en-US" smtClean="0"/>
              <a:t>Concept 20.3: Cloning organisms may lead to production of stem cells for research and other applications</a:t>
            </a:r>
            <a:endParaRPr lang="en-US" sz="3200" smtClean="0"/>
          </a:p>
        </p:txBody>
      </p:sp>
      <p:grpSp>
        <p:nvGrpSpPr>
          <p:cNvPr id="87045" name="Group 6"/>
          <p:cNvGrpSpPr>
            <a:grpSpLocks/>
          </p:cNvGrpSpPr>
          <p:nvPr/>
        </p:nvGrpSpPr>
        <p:grpSpPr bwMode="auto">
          <a:xfrm>
            <a:off x="0" y="6553200"/>
            <a:ext cx="9144000" cy="304800"/>
            <a:chOff x="0" y="4128"/>
            <a:chExt cx="5760" cy="192"/>
          </a:xfrm>
        </p:grpSpPr>
        <p:sp>
          <p:nvSpPr>
            <p:cNvPr id="87047" name="Rectangle 7"/>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87048"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87046" name="Rectangle 9"/>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27000" y="177800"/>
            <a:ext cx="7772400" cy="1143000"/>
          </a:xfrm>
        </p:spPr>
        <p:txBody>
          <a:bodyPr/>
          <a:lstStyle/>
          <a:p>
            <a:pPr eaLnBrk="1" hangingPunct="1"/>
            <a:r>
              <a:rPr lang="en-US" smtClean="0"/>
              <a:t>Cloning Plants: Single-Cell Cultures</a:t>
            </a:r>
          </a:p>
        </p:txBody>
      </p:sp>
      <p:sp>
        <p:nvSpPr>
          <p:cNvPr id="88067" name="Rectangle 3"/>
          <p:cNvSpPr>
            <a:spLocks noGrp="1" noChangeArrowheads="1"/>
          </p:cNvSpPr>
          <p:nvPr>
            <p:ph type="body" idx="1"/>
          </p:nvPr>
        </p:nvSpPr>
        <p:spPr>
          <a:xfrm>
            <a:off x="533400" y="1365250"/>
            <a:ext cx="8534400" cy="3981450"/>
          </a:xfrm>
        </p:spPr>
        <p:txBody>
          <a:bodyPr/>
          <a:lstStyle/>
          <a:p>
            <a:pPr marL="350838" indent="-350838" eaLnBrk="1" hangingPunct="1"/>
            <a:r>
              <a:rPr lang="en-US" sz="2800" smtClean="0"/>
              <a:t>One experimental approach for testing genomic equivalence is to see whether a differentiated cell can generate a whole organism</a:t>
            </a:r>
          </a:p>
          <a:p>
            <a:pPr marL="350838" indent="-350838" eaLnBrk="1" hangingPunct="1"/>
            <a:r>
              <a:rPr lang="en-US" sz="2800" smtClean="0"/>
              <a:t>A </a:t>
            </a:r>
            <a:r>
              <a:rPr lang="en-US" sz="2800" b="1" smtClean="0"/>
              <a:t>totipotent </a:t>
            </a:r>
            <a:r>
              <a:rPr lang="en-US" sz="2800" smtClean="0"/>
              <a:t>cell is one that can generate a complete new organism</a:t>
            </a:r>
          </a:p>
          <a:p>
            <a:pPr marL="350838" indent="-350838" eaLnBrk="1" hangingPunct="1"/>
            <a:r>
              <a:rPr lang="en-US" sz="2800" smtClean="0"/>
              <a:t>Plant cloning is used extensively in agriculture</a:t>
            </a:r>
          </a:p>
        </p:txBody>
      </p:sp>
      <p:grpSp>
        <p:nvGrpSpPr>
          <p:cNvPr id="88068" name="Group 4"/>
          <p:cNvGrpSpPr>
            <a:grpSpLocks/>
          </p:cNvGrpSpPr>
          <p:nvPr/>
        </p:nvGrpSpPr>
        <p:grpSpPr bwMode="auto">
          <a:xfrm>
            <a:off x="0" y="6553200"/>
            <a:ext cx="9144000" cy="304800"/>
            <a:chOff x="0" y="4128"/>
            <a:chExt cx="5760" cy="192"/>
          </a:xfrm>
        </p:grpSpPr>
        <p:sp>
          <p:nvSpPr>
            <p:cNvPr id="88070" name="Rectangle 5"/>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88071"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88069" name="Rectangle 7"/>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20.17</a:t>
            </a:r>
          </a:p>
        </p:txBody>
      </p:sp>
      <p:pic>
        <p:nvPicPr>
          <p:cNvPr id="89091" name="Picture 19" descr="20_17CloningCarrots-U"/>
          <p:cNvPicPr>
            <a:picLocks noChangeAspect="1" noChangeArrowheads="1"/>
          </p:cNvPicPr>
          <p:nvPr/>
        </p:nvPicPr>
        <p:blipFill>
          <a:blip r:embed="rId3"/>
          <a:srcRect/>
          <a:stretch>
            <a:fillRect/>
          </a:stretch>
        </p:blipFill>
        <p:spPr bwMode="auto">
          <a:xfrm>
            <a:off x="296863" y="769938"/>
            <a:ext cx="8548687" cy="5316537"/>
          </a:xfrm>
          <a:prstGeom prst="rect">
            <a:avLst/>
          </a:prstGeom>
          <a:noFill/>
          <a:ln w="9525">
            <a:noFill/>
            <a:miter lim="800000"/>
            <a:headEnd/>
            <a:tailEnd/>
          </a:ln>
        </p:spPr>
      </p:pic>
      <p:sp>
        <p:nvSpPr>
          <p:cNvPr id="89092" name="Text Box 4"/>
          <p:cNvSpPr txBox="1">
            <a:spLocks noChangeArrowheads="1"/>
          </p:cNvSpPr>
          <p:nvPr/>
        </p:nvSpPr>
        <p:spPr bwMode="auto">
          <a:xfrm>
            <a:off x="3554413" y="793750"/>
            <a:ext cx="1276350" cy="760413"/>
          </a:xfrm>
          <a:prstGeom prst="rect">
            <a:avLst/>
          </a:prstGeom>
          <a:noFill/>
          <a:ln w="9525">
            <a:noFill/>
            <a:miter lim="800000"/>
            <a:headEnd/>
            <a:tailEnd/>
          </a:ln>
        </p:spPr>
        <p:txBody>
          <a:bodyPr wrap="none" lIns="0" tIns="0" rIns="0" bIns="0"/>
          <a:lstStyle/>
          <a:p>
            <a:pPr>
              <a:lnSpc>
                <a:spcPct val="90000"/>
              </a:lnSpc>
            </a:pPr>
            <a:r>
              <a:rPr lang="en-US" sz="1700" b="1"/>
              <a:t>Cross</a:t>
            </a:r>
            <a:br>
              <a:rPr lang="en-US" sz="1700" b="1"/>
            </a:br>
            <a:r>
              <a:rPr lang="en-US" sz="1700" b="1"/>
              <a:t>section of</a:t>
            </a:r>
            <a:br>
              <a:rPr lang="en-US" sz="1700" b="1"/>
            </a:br>
            <a:r>
              <a:rPr lang="en-US" sz="1700" b="1"/>
              <a:t>carrot root</a:t>
            </a:r>
          </a:p>
        </p:txBody>
      </p:sp>
      <p:sp>
        <p:nvSpPr>
          <p:cNvPr id="89093" name="Text Box 13"/>
          <p:cNvSpPr txBox="1">
            <a:spLocks noChangeArrowheads="1"/>
          </p:cNvSpPr>
          <p:nvPr/>
        </p:nvSpPr>
        <p:spPr bwMode="auto">
          <a:xfrm>
            <a:off x="2225675" y="2519363"/>
            <a:ext cx="1065213" cy="468312"/>
          </a:xfrm>
          <a:prstGeom prst="rect">
            <a:avLst/>
          </a:prstGeom>
          <a:noFill/>
          <a:ln w="9525">
            <a:noFill/>
            <a:miter lim="800000"/>
            <a:headEnd/>
            <a:tailEnd/>
          </a:ln>
        </p:spPr>
        <p:txBody>
          <a:bodyPr wrap="none" lIns="0" tIns="0" rIns="0" bIns="0"/>
          <a:lstStyle/>
          <a:p>
            <a:pPr>
              <a:lnSpc>
                <a:spcPct val="90000"/>
              </a:lnSpc>
            </a:pPr>
            <a:r>
              <a:rPr lang="en-US" sz="1700" b="1"/>
              <a:t>2-mg</a:t>
            </a:r>
            <a:br>
              <a:rPr lang="en-US" sz="1700" b="1"/>
            </a:br>
            <a:r>
              <a:rPr lang="en-US" sz="1700" b="1"/>
              <a:t>fragments</a:t>
            </a:r>
          </a:p>
        </p:txBody>
      </p:sp>
      <p:sp>
        <p:nvSpPr>
          <p:cNvPr id="89094" name="Text Box 14"/>
          <p:cNvSpPr txBox="1">
            <a:spLocks noChangeArrowheads="1"/>
          </p:cNvSpPr>
          <p:nvPr/>
        </p:nvSpPr>
        <p:spPr bwMode="auto">
          <a:xfrm>
            <a:off x="333375" y="4292600"/>
            <a:ext cx="1685925" cy="1673225"/>
          </a:xfrm>
          <a:prstGeom prst="rect">
            <a:avLst/>
          </a:prstGeom>
          <a:noFill/>
          <a:ln w="9525">
            <a:noFill/>
            <a:miter lim="800000"/>
            <a:headEnd/>
            <a:tailEnd/>
          </a:ln>
        </p:spPr>
        <p:txBody>
          <a:bodyPr wrap="none" lIns="0" tIns="0" rIns="0" bIns="0"/>
          <a:lstStyle/>
          <a:p>
            <a:pPr>
              <a:lnSpc>
                <a:spcPct val="90000"/>
              </a:lnSpc>
            </a:pPr>
            <a:r>
              <a:rPr lang="en-US" sz="1700" b="1"/>
              <a:t>Fragments were</a:t>
            </a:r>
            <a:br>
              <a:rPr lang="en-US" sz="1700" b="1"/>
            </a:br>
            <a:r>
              <a:rPr lang="en-US" sz="1700" b="1"/>
              <a:t>cultured in nu-</a:t>
            </a:r>
            <a:br>
              <a:rPr lang="en-US" sz="1700" b="1"/>
            </a:br>
            <a:r>
              <a:rPr lang="en-US" sz="1700" b="1"/>
              <a:t>trient medium;</a:t>
            </a:r>
            <a:br>
              <a:rPr lang="en-US" sz="1700" b="1"/>
            </a:br>
            <a:r>
              <a:rPr lang="en-US" sz="1700" b="1"/>
              <a:t>stirring caused</a:t>
            </a:r>
            <a:br>
              <a:rPr lang="en-US" sz="1700" b="1"/>
            </a:br>
            <a:r>
              <a:rPr lang="en-US" sz="1700" b="1"/>
              <a:t>single cells to</a:t>
            </a:r>
            <a:br>
              <a:rPr lang="en-US" sz="1700" b="1"/>
            </a:br>
            <a:r>
              <a:rPr lang="en-US" sz="1700" b="1"/>
              <a:t>shear off into</a:t>
            </a:r>
            <a:br>
              <a:rPr lang="en-US" sz="1700" b="1"/>
            </a:br>
            <a:r>
              <a:rPr lang="en-US" sz="1700" b="1"/>
              <a:t>the liquid.</a:t>
            </a:r>
          </a:p>
        </p:txBody>
      </p:sp>
      <p:sp>
        <p:nvSpPr>
          <p:cNvPr id="89095" name="Text Box 15"/>
          <p:cNvSpPr txBox="1">
            <a:spLocks noChangeArrowheads="1"/>
          </p:cNvSpPr>
          <p:nvPr/>
        </p:nvSpPr>
        <p:spPr bwMode="auto">
          <a:xfrm>
            <a:off x="2139950" y="4286250"/>
            <a:ext cx="1316038" cy="1171575"/>
          </a:xfrm>
          <a:prstGeom prst="rect">
            <a:avLst/>
          </a:prstGeom>
          <a:noFill/>
          <a:ln w="9525">
            <a:noFill/>
            <a:miter lim="800000"/>
            <a:headEnd/>
            <a:tailEnd/>
          </a:ln>
        </p:spPr>
        <p:txBody>
          <a:bodyPr wrap="none" lIns="0" tIns="0" rIns="0" bIns="0"/>
          <a:lstStyle/>
          <a:p>
            <a:pPr>
              <a:lnSpc>
                <a:spcPct val="90000"/>
              </a:lnSpc>
            </a:pPr>
            <a:r>
              <a:rPr lang="en-US" sz="1700" b="1"/>
              <a:t>Single cells</a:t>
            </a:r>
            <a:br>
              <a:rPr lang="en-US" sz="1700" b="1"/>
            </a:br>
            <a:r>
              <a:rPr lang="en-US" sz="1700" b="1"/>
              <a:t>free in</a:t>
            </a:r>
            <a:br>
              <a:rPr lang="en-US" sz="1700" b="1"/>
            </a:br>
            <a:r>
              <a:rPr lang="en-US" sz="1700" b="1"/>
              <a:t>suspension</a:t>
            </a:r>
            <a:br>
              <a:rPr lang="en-US" sz="1700" b="1"/>
            </a:br>
            <a:r>
              <a:rPr lang="en-US" sz="1700" b="1"/>
              <a:t>began to</a:t>
            </a:r>
            <a:br>
              <a:rPr lang="en-US" sz="1700" b="1"/>
            </a:br>
            <a:r>
              <a:rPr lang="en-US" sz="1700" b="1"/>
              <a:t>divide.</a:t>
            </a:r>
          </a:p>
        </p:txBody>
      </p:sp>
      <p:sp>
        <p:nvSpPr>
          <p:cNvPr id="89096" name="Text Box 16"/>
          <p:cNvSpPr txBox="1">
            <a:spLocks noChangeArrowheads="1"/>
          </p:cNvSpPr>
          <p:nvPr/>
        </p:nvSpPr>
        <p:spPr bwMode="auto">
          <a:xfrm>
            <a:off x="3462338" y="4286250"/>
            <a:ext cx="1660525" cy="998538"/>
          </a:xfrm>
          <a:prstGeom prst="rect">
            <a:avLst/>
          </a:prstGeom>
          <a:noFill/>
          <a:ln w="9525">
            <a:noFill/>
            <a:miter lim="800000"/>
            <a:headEnd/>
            <a:tailEnd/>
          </a:ln>
        </p:spPr>
        <p:txBody>
          <a:bodyPr wrap="none" lIns="0" tIns="0" rIns="0" bIns="0"/>
          <a:lstStyle/>
          <a:p>
            <a:pPr>
              <a:lnSpc>
                <a:spcPct val="90000"/>
              </a:lnSpc>
            </a:pPr>
            <a:r>
              <a:rPr lang="en-US" sz="1700" b="1"/>
              <a:t>Embryonic</a:t>
            </a:r>
            <a:br>
              <a:rPr lang="en-US" sz="1700" b="1"/>
            </a:br>
            <a:r>
              <a:rPr lang="en-US" sz="1700" b="1"/>
              <a:t>plant developed</a:t>
            </a:r>
            <a:br>
              <a:rPr lang="en-US" sz="1700" b="1"/>
            </a:br>
            <a:r>
              <a:rPr lang="en-US" sz="1700" b="1"/>
              <a:t>from a cultured</a:t>
            </a:r>
            <a:br>
              <a:rPr lang="en-US" sz="1700" b="1"/>
            </a:br>
            <a:r>
              <a:rPr lang="en-US" sz="1700" b="1"/>
              <a:t>single cell.</a:t>
            </a:r>
          </a:p>
        </p:txBody>
      </p:sp>
      <p:sp>
        <p:nvSpPr>
          <p:cNvPr id="89097" name="Text Box 17"/>
          <p:cNvSpPr txBox="1">
            <a:spLocks noChangeArrowheads="1"/>
          </p:cNvSpPr>
          <p:nvPr/>
        </p:nvSpPr>
        <p:spPr bwMode="auto">
          <a:xfrm>
            <a:off x="5281613" y="4292600"/>
            <a:ext cx="1528762" cy="1184275"/>
          </a:xfrm>
          <a:prstGeom prst="rect">
            <a:avLst/>
          </a:prstGeom>
          <a:noFill/>
          <a:ln w="9525">
            <a:noFill/>
            <a:miter lim="800000"/>
            <a:headEnd/>
            <a:tailEnd/>
          </a:ln>
        </p:spPr>
        <p:txBody>
          <a:bodyPr wrap="none" lIns="0" tIns="0" rIns="0" bIns="0"/>
          <a:lstStyle/>
          <a:p>
            <a:pPr>
              <a:lnSpc>
                <a:spcPct val="90000"/>
              </a:lnSpc>
            </a:pPr>
            <a:r>
              <a:rPr lang="en-US" sz="1700" b="1"/>
              <a:t>Plantlet was</a:t>
            </a:r>
            <a:br>
              <a:rPr lang="en-US" sz="1700" b="1"/>
            </a:br>
            <a:r>
              <a:rPr lang="en-US" sz="1700" b="1"/>
              <a:t>cultured on</a:t>
            </a:r>
            <a:br>
              <a:rPr lang="en-US" sz="1700" b="1"/>
            </a:br>
            <a:r>
              <a:rPr lang="en-US" sz="1700" b="1"/>
              <a:t>agar medium.</a:t>
            </a:r>
            <a:br>
              <a:rPr lang="en-US" sz="1700" b="1"/>
            </a:br>
            <a:r>
              <a:rPr lang="en-US" sz="1700" b="1"/>
              <a:t>Later it was</a:t>
            </a:r>
            <a:br>
              <a:rPr lang="en-US" sz="1700" b="1"/>
            </a:br>
            <a:r>
              <a:rPr lang="en-US" sz="1700" b="1"/>
              <a:t>planted in soil.</a:t>
            </a:r>
          </a:p>
        </p:txBody>
      </p:sp>
      <p:sp>
        <p:nvSpPr>
          <p:cNvPr id="89098" name="Text Box 18"/>
          <p:cNvSpPr txBox="1">
            <a:spLocks noChangeArrowheads="1"/>
          </p:cNvSpPr>
          <p:nvPr/>
        </p:nvSpPr>
        <p:spPr bwMode="auto">
          <a:xfrm>
            <a:off x="7702550" y="4306888"/>
            <a:ext cx="574675" cy="469900"/>
          </a:xfrm>
          <a:prstGeom prst="rect">
            <a:avLst/>
          </a:prstGeom>
          <a:noFill/>
          <a:ln w="9525">
            <a:noFill/>
            <a:miter lim="800000"/>
            <a:headEnd/>
            <a:tailEnd/>
          </a:ln>
        </p:spPr>
        <p:txBody>
          <a:bodyPr wrap="none" lIns="0" tIns="0" rIns="0" bIns="0"/>
          <a:lstStyle/>
          <a:p>
            <a:pPr>
              <a:lnSpc>
                <a:spcPct val="90000"/>
              </a:lnSpc>
            </a:pPr>
            <a:r>
              <a:rPr lang="en-US" sz="1700" b="1"/>
              <a:t>Adult</a:t>
            </a:r>
            <a:br>
              <a:rPr lang="en-US" sz="1700" b="1"/>
            </a:br>
            <a:r>
              <a:rPr lang="en-US" sz="1700" b="1"/>
              <a:t>plant</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152400" y="571500"/>
            <a:ext cx="8991600" cy="914400"/>
          </a:xfrm>
        </p:spPr>
        <p:txBody>
          <a:bodyPr/>
          <a:lstStyle/>
          <a:p>
            <a:pPr eaLnBrk="1" hangingPunct="1"/>
            <a:r>
              <a:rPr lang="en-US" smtClean="0"/>
              <a:t>Cloning Animals: Nuclear Transplantation </a:t>
            </a:r>
            <a:br>
              <a:rPr lang="en-US" smtClean="0"/>
            </a:br>
            <a:endParaRPr lang="en-US" smtClean="0"/>
          </a:p>
        </p:txBody>
      </p:sp>
      <p:sp>
        <p:nvSpPr>
          <p:cNvPr id="90115" name="Rectangle 3"/>
          <p:cNvSpPr>
            <a:spLocks noGrp="1" noChangeArrowheads="1"/>
          </p:cNvSpPr>
          <p:nvPr>
            <p:ph type="body" idx="1"/>
          </p:nvPr>
        </p:nvSpPr>
        <p:spPr>
          <a:xfrm>
            <a:off x="533400" y="1365250"/>
            <a:ext cx="8534400" cy="4895850"/>
          </a:xfrm>
        </p:spPr>
        <p:txBody>
          <a:bodyPr/>
          <a:lstStyle/>
          <a:p>
            <a:pPr eaLnBrk="1" hangingPunct="1"/>
            <a:r>
              <a:rPr lang="en-US" sz="2800" smtClean="0"/>
              <a:t>In nuclear transplantation, the nucleus of an unfertilized egg cell or zygote is replaced with the nucleus of a differentiated cell</a:t>
            </a:r>
          </a:p>
          <a:p>
            <a:pPr eaLnBrk="1" hangingPunct="1"/>
            <a:r>
              <a:rPr lang="en-US" sz="2800" smtClean="0"/>
              <a:t>Experiments with frog embryos have shown that a transplanted nucleus can often support normal development of the egg</a:t>
            </a:r>
          </a:p>
          <a:p>
            <a:pPr eaLnBrk="1" hangingPunct="1"/>
            <a:r>
              <a:rPr lang="en-US" sz="2800" smtClean="0"/>
              <a:t>However, the older the donor nucleus, the lower the percentage of normally developing tadpoles</a:t>
            </a:r>
          </a:p>
        </p:txBody>
      </p:sp>
      <p:grpSp>
        <p:nvGrpSpPr>
          <p:cNvPr id="90116" name="Group 4"/>
          <p:cNvGrpSpPr>
            <a:grpSpLocks/>
          </p:cNvGrpSpPr>
          <p:nvPr/>
        </p:nvGrpSpPr>
        <p:grpSpPr bwMode="auto">
          <a:xfrm>
            <a:off x="0" y="6553200"/>
            <a:ext cx="9144000" cy="304800"/>
            <a:chOff x="0" y="4128"/>
            <a:chExt cx="5760" cy="192"/>
          </a:xfrm>
        </p:grpSpPr>
        <p:sp>
          <p:nvSpPr>
            <p:cNvPr id="90118" name="Rectangle 5"/>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90119"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90117" name="Rectangle 7"/>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20_18NuclearTransplant-U"/>
          <p:cNvPicPr>
            <a:picLocks noChangeAspect="1" noChangeArrowheads="1"/>
          </p:cNvPicPr>
          <p:nvPr/>
        </p:nvPicPr>
        <p:blipFill>
          <a:blip r:embed="rId3"/>
          <a:srcRect/>
          <a:stretch>
            <a:fillRect/>
          </a:stretch>
        </p:blipFill>
        <p:spPr bwMode="auto">
          <a:xfrm>
            <a:off x="608013" y="250825"/>
            <a:ext cx="7926387" cy="6584950"/>
          </a:xfrm>
          <a:prstGeom prst="rect">
            <a:avLst/>
          </a:prstGeom>
          <a:noFill/>
          <a:ln w="9525">
            <a:noFill/>
            <a:miter lim="800000"/>
            <a:headEnd/>
            <a:tailEnd/>
          </a:ln>
        </p:spPr>
      </p:pic>
      <p:sp>
        <p:nvSpPr>
          <p:cNvPr id="91139" name="Text Box 4"/>
          <p:cNvSpPr txBox="1">
            <a:spLocks noChangeArrowheads="1"/>
          </p:cNvSpPr>
          <p:nvPr/>
        </p:nvSpPr>
        <p:spPr bwMode="auto">
          <a:xfrm>
            <a:off x="2338388" y="260350"/>
            <a:ext cx="1435100" cy="284163"/>
          </a:xfrm>
          <a:prstGeom prst="rect">
            <a:avLst/>
          </a:prstGeom>
          <a:noFill/>
          <a:ln w="9525">
            <a:noFill/>
            <a:miter lim="800000"/>
            <a:headEnd/>
            <a:tailEnd/>
          </a:ln>
        </p:spPr>
        <p:txBody>
          <a:bodyPr wrap="none" lIns="0" tIns="0" rIns="0" bIns="0"/>
          <a:lstStyle/>
          <a:p>
            <a:pPr>
              <a:lnSpc>
                <a:spcPct val="90000"/>
              </a:lnSpc>
            </a:pPr>
            <a:r>
              <a:rPr lang="en-US" sz="1800" b="1"/>
              <a:t>Frog embryo</a:t>
            </a:r>
          </a:p>
        </p:txBody>
      </p:sp>
      <p:sp>
        <p:nvSpPr>
          <p:cNvPr id="91140" name="Text Box 5"/>
          <p:cNvSpPr txBox="1">
            <a:spLocks noChangeArrowheads="1"/>
          </p:cNvSpPr>
          <p:nvPr/>
        </p:nvSpPr>
        <p:spPr bwMode="auto">
          <a:xfrm>
            <a:off x="4513263" y="268288"/>
            <a:ext cx="1435100" cy="284162"/>
          </a:xfrm>
          <a:prstGeom prst="rect">
            <a:avLst/>
          </a:prstGeom>
          <a:noFill/>
          <a:ln w="9525">
            <a:noFill/>
            <a:miter lim="800000"/>
            <a:headEnd/>
            <a:tailEnd/>
          </a:ln>
        </p:spPr>
        <p:txBody>
          <a:bodyPr wrap="none" lIns="0" tIns="0" rIns="0" bIns="0"/>
          <a:lstStyle/>
          <a:p>
            <a:pPr>
              <a:lnSpc>
                <a:spcPct val="90000"/>
              </a:lnSpc>
            </a:pPr>
            <a:r>
              <a:rPr lang="en-US" sz="1800" b="1"/>
              <a:t>Frog egg cell</a:t>
            </a:r>
          </a:p>
        </p:txBody>
      </p:sp>
      <p:sp>
        <p:nvSpPr>
          <p:cNvPr id="91141" name="Text Box 6"/>
          <p:cNvSpPr txBox="1">
            <a:spLocks noChangeArrowheads="1"/>
          </p:cNvSpPr>
          <p:nvPr/>
        </p:nvSpPr>
        <p:spPr bwMode="auto">
          <a:xfrm>
            <a:off x="6208713" y="268288"/>
            <a:ext cx="1435100" cy="284162"/>
          </a:xfrm>
          <a:prstGeom prst="rect">
            <a:avLst/>
          </a:prstGeom>
          <a:noFill/>
          <a:ln w="9525">
            <a:noFill/>
            <a:miter lim="800000"/>
            <a:headEnd/>
            <a:tailEnd/>
          </a:ln>
        </p:spPr>
        <p:txBody>
          <a:bodyPr wrap="none" lIns="0" tIns="0" rIns="0" bIns="0"/>
          <a:lstStyle/>
          <a:p>
            <a:pPr>
              <a:lnSpc>
                <a:spcPct val="90000"/>
              </a:lnSpc>
            </a:pPr>
            <a:r>
              <a:rPr lang="en-US" sz="1800" b="1"/>
              <a:t>Frog tadpole</a:t>
            </a:r>
          </a:p>
        </p:txBody>
      </p:sp>
      <p:sp>
        <p:nvSpPr>
          <p:cNvPr id="91142" name="Text Box 7"/>
          <p:cNvSpPr txBox="1">
            <a:spLocks noChangeArrowheads="1"/>
          </p:cNvSpPr>
          <p:nvPr/>
        </p:nvSpPr>
        <p:spPr bwMode="auto">
          <a:xfrm>
            <a:off x="4065588" y="769938"/>
            <a:ext cx="350837" cy="217487"/>
          </a:xfrm>
          <a:prstGeom prst="rect">
            <a:avLst/>
          </a:prstGeom>
          <a:noFill/>
          <a:ln w="9525">
            <a:noFill/>
            <a:miter lim="800000"/>
            <a:headEnd/>
            <a:tailEnd/>
          </a:ln>
        </p:spPr>
        <p:txBody>
          <a:bodyPr wrap="none" lIns="0" tIns="0" rIns="0" bIns="0"/>
          <a:lstStyle/>
          <a:p>
            <a:pPr>
              <a:lnSpc>
                <a:spcPct val="90000"/>
              </a:lnSpc>
            </a:pPr>
            <a:r>
              <a:rPr lang="en-US" sz="1800" b="1"/>
              <a:t>UV</a:t>
            </a:r>
          </a:p>
        </p:txBody>
      </p:sp>
      <p:sp>
        <p:nvSpPr>
          <p:cNvPr id="91143" name="Text Box 8"/>
          <p:cNvSpPr txBox="1">
            <a:spLocks noChangeArrowheads="1"/>
          </p:cNvSpPr>
          <p:nvPr/>
        </p:nvSpPr>
        <p:spPr bwMode="auto">
          <a:xfrm>
            <a:off x="2238375" y="1695450"/>
            <a:ext cx="1382713" cy="522288"/>
          </a:xfrm>
          <a:prstGeom prst="rect">
            <a:avLst/>
          </a:prstGeom>
          <a:noFill/>
          <a:ln w="9525">
            <a:noFill/>
            <a:miter lim="800000"/>
            <a:headEnd/>
            <a:tailEnd/>
          </a:ln>
        </p:spPr>
        <p:txBody>
          <a:bodyPr wrap="none" lIns="0" tIns="0" rIns="0" bIns="0"/>
          <a:lstStyle/>
          <a:p>
            <a:r>
              <a:rPr lang="en-US" sz="1800" b="1"/>
              <a:t>Less differ-</a:t>
            </a:r>
            <a:br>
              <a:rPr lang="en-US" sz="1800" b="1"/>
            </a:br>
            <a:r>
              <a:rPr lang="en-US" sz="1800" b="1"/>
              <a:t>entiated cell</a:t>
            </a:r>
          </a:p>
        </p:txBody>
      </p:sp>
      <p:sp>
        <p:nvSpPr>
          <p:cNvPr id="91144" name="Text Box 9"/>
          <p:cNvSpPr txBox="1">
            <a:spLocks noChangeArrowheads="1"/>
          </p:cNvSpPr>
          <p:nvPr/>
        </p:nvSpPr>
        <p:spPr bwMode="auto">
          <a:xfrm>
            <a:off x="2471738" y="2481263"/>
            <a:ext cx="947737" cy="1169987"/>
          </a:xfrm>
          <a:prstGeom prst="rect">
            <a:avLst/>
          </a:prstGeom>
          <a:noFill/>
          <a:ln w="9525">
            <a:noFill/>
            <a:miter lim="800000"/>
            <a:headEnd/>
            <a:tailEnd/>
          </a:ln>
        </p:spPr>
        <p:txBody>
          <a:bodyPr wrap="none" lIns="0" tIns="0" rIns="0" bIns="0"/>
          <a:lstStyle/>
          <a:p>
            <a:r>
              <a:rPr lang="en-US" sz="1800" b="1"/>
              <a:t>Donor</a:t>
            </a:r>
            <a:br>
              <a:rPr lang="en-US" sz="1800" b="1"/>
            </a:br>
            <a:r>
              <a:rPr lang="en-US" sz="1800" b="1"/>
              <a:t>nucleus</a:t>
            </a:r>
            <a:br>
              <a:rPr lang="en-US" sz="1800" b="1"/>
            </a:br>
            <a:r>
              <a:rPr lang="en-US" sz="1800" b="1"/>
              <a:t>trans-</a:t>
            </a:r>
            <a:br>
              <a:rPr lang="en-US" sz="1800" b="1"/>
            </a:br>
            <a:r>
              <a:rPr lang="en-US" sz="1800" b="1"/>
              <a:t>planted</a:t>
            </a:r>
          </a:p>
        </p:txBody>
      </p:sp>
      <p:sp>
        <p:nvSpPr>
          <p:cNvPr id="91145" name="Text Box 10"/>
          <p:cNvSpPr txBox="1">
            <a:spLocks noChangeArrowheads="1"/>
          </p:cNvSpPr>
          <p:nvPr/>
        </p:nvSpPr>
        <p:spPr bwMode="auto">
          <a:xfrm>
            <a:off x="4625975" y="2722563"/>
            <a:ext cx="1277938" cy="574675"/>
          </a:xfrm>
          <a:prstGeom prst="rect">
            <a:avLst/>
          </a:prstGeom>
          <a:noFill/>
          <a:ln w="9525">
            <a:noFill/>
            <a:miter lim="800000"/>
            <a:headEnd/>
            <a:tailEnd/>
          </a:ln>
        </p:spPr>
        <p:txBody>
          <a:bodyPr wrap="none" lIns="0" tIns="0" rIns="0" bIns="0"/>
          <a:lstStyle/>
          <a:p>
            <a:r>
              <a:rPr lang="en-US" sz="1800" b="1"/>
              <a:t>Enucleated</a:t>
            </a:r>
            <a:br>
              <a:rPr lang="en-US" sz="1800" b="1"/>
            </a:br>
            <a:r>
              <a:rPr lang="en-US" sz="1800" b="1"/>
              <a:t>egg cell</a:t>
            </a:r>
          </a:p>
        </p:txBody>
      </p:sp>
      <p:sp>
        <p:nvSpPr>
          <p:cNvPr id="91146" name="Text Box 11"/>
          <p:cNvSpPr txBox="1">
            <a:spLocks noChangeArrowheads="1"/>
          </p:cNvSpPr>
          <p:nvPr/>
        </p:nvSpPr>
        <p:spPr bwMode="auto">
          <a:xfrm>
            <a:off x="6902450" y="1425575"/>
            <a:ext cx="1647825" cy="812800"/>
          </a:xfrm>
          <a:prstGeom prst="rect">
            <a:avLst/>
          </a:prstGeom>
          <a:noFill/>
          <a:ln w="9525">
            <a:noFill/>
            <a:miter lim="800000"/>
            <a:headEnd/>
            <a:tailEnd/>
          </a:ln>
        </p:spPr>
        <p:txBody>
          <a:bodyPr wrap="none" lIns="0" tIns="0" rIns="0" bIns="0"/>
          <a:lstStyle/>
          <a:p>
            <a:r>
              <a:rPr lang="en-US" sz="1800" b="1"/>
              <a:t>Fully differ-</a:t>
            </a:r>
            <a:br>
              <a:rPr lang="en-US" sz="1800" b="1"/>
            </a:br>
            <a:r>
              <a:rPr lang="en-US" sz="1800" b="1"/>
              <a:t>entiated</a:t>
            </a:r>
            <a:br>
              <a:rPr lang="en-US" sz="1800" b="1"/>
            </a:br>
            <a:r>
              <a:rPr lang="en-US" sz="1800" b="1"/>
              <a:t>(intestinal) cell</a:t>
            </a:r>
          </a:p>
        </p:txBody>
      </p:sp>
      <p:sp>
        <p:nvSpPr>
          <p:cNvPr id="91147" name="Text Box 12"/>
          <p:cNvSpPr txBox="1">
            <a:spLocks noChangeArrowheads="1"/>
          </p:cNvSpPr>
          <p:nvPr/>
        </p:nvSpPr>
        <p:spPr bwMode="auto">
          <a:xfrm>
            <a:off x="7272338" y="2508250"/>
            <a:ext cx="933450" cy="1103313"/>
          </a:xfrm>
          <a:prstGeom prst="rect">
            <a:avLst/>
          </a:prstGeom>
          <a:noFill/>
          <a:ln w="9525">
            <a:noFill/>
            <a:miter lim="800000"/>
            <a:headEnd/>
            <a:tailEnd/>
          </a:ln>
        </p:spPr>
        <p:txBody>
          <a:bodyPr wrap="none" lIns="0" tIns="0" rIns="0" bIns="0"/>
          <a:lstStyle/>
          <a:p>
            <a:r>
              <a:rPr lang="en-US" sz="1800" b="1"/>
              <a:t>Donor</a:t>
            </a:r>
            <a:br>
              <a:rPr lang="en-US" sz="1800" b="1"/>
            </a:br>
            <a:r>
              <a:rPr lang="en-US" sz="1800" b="1"/>
              <a:t>nucleus</a:t>
            </a:r>
            <a:br>
              <a:rPr lang="en-US" sz="1800" b="1"/>
            </a:br>
            <a:r>
              <a:rPr lang="en-US" sz="1800" b="1"/>
              <a:t>trans-</a:t>
            </a:r>
            <a:br>
              <a:rPr lang="en-US" sz="1800" b="1"/>
            </a:br>
            <a:r>
              <a:rPr lang="en-US" sz="1800" b="1"/>
              <a:t>planted</a:t>
            </a:r>
          </a:p>
        </p:txBody>
      </p:sp>
      <p:sp>
        <p:nvSpPr>
          <p:cNvPr id="91148" name="Text Box 13"/>
          <p:cNvSpPr txBox="1">
            <a:spLocks noChangeArrowheads="1"/>
          </p:cNvSpPr>
          <p:nvPr/>
        </p:nvSpPr>
        <p:spPr bwMode="auto">
          <a:xfrm>
            <a:off x="3992563" y="3395663"/>
            <a:ext cx="2705100" cy="812800"/>
          </a:xfrm>
          <a:prstGeom prst="rect">
            <a:avLst/>
          </a:prstGeom>
          <a:noFill/>
          <a:ln w="9525">
            <a:noFill/>
            <a:miter lim="800000"/>
            <a:headEnd/>
            <a:tailEnd/>
          </a:ln>
        </p:spPr>
        <p:txBody>
          <a:bodyPr wrap="none" lIns="0" tIns="0" rIns="0" bIns="0"/>
          <a:lstStyle/>
          <a:p>
            <a:pPr algn="ctr"/>
            <a:r>
              <a:rPr lang="en-US" sz="1800" b="1"/>
              <a:t>Egg with donor nucleus</a:t>
            </a:r>
            <a:br>
              <a:rPr lang="en-US" sz="1800" b="1"/>
            </a:br>
            <a:r>
              <a:rPr lang="en-US" sz="1800" b="1"/>
              <a:t>activated to begin</a:t>
            </a:r>
            <a:br>
              <a:rPr lang="en-US" sz="1800" b="1"/>
            </a:br>
            <a:r>
              <a:rPr lang="en-US" sz="1800" b="1"/>
              <a:t>development</a:t>
            </a:r>
          </a:p>
        </p:txBody>
      </p:sp>
      <p:sp>
        <p:nvSpPr>
          <p:cNvPr id="91149" name="Text Box 14"/>
          <p:cNvSpPr txBox="1">
            <a:spLocks noChangeArrowheads="1"/>
          </p:cNvSpPr>
          <p:nvPr/>
        </p:nvSpPr>
        <p:spPr bwMode="auto">
          <a:xfrm>
            <a:off x="2959100" y="6108700"/>
            <a:ext cx="1541463" cy="536575"/>
          </a:xfrm>
          <a:prstGeom prst="rect">
            <a:avLst/>
          </a:prstGeom>
          <a:noFill/>
          <a:ln w="9525">
            <a:noFill/>
            <a:miter lim="800000"/>
            <a:headEnd/>
            <a:tailEnd/>
          </a:ln>
        </p:spPr>
        <p:txBody>
          <a:bodyPr wrap="none" lIns="0" tIns="0" rIns="0" bIns="0"/>
          <a:lstStyle/>
          <a:p>
            <a:r>
              <a:rPr lang="en-US" sz="1800" b="1"/>
              <a:t>Most develop</a:t>
            </a:r>
            <a:br>
              <a:rPr lang="en-US" sz="1800" b="1"/>
            </a:br>
            <a:r>
              <a:rPr lang="en-US" sz="1800" b="1"/>
              <a:t>into tadpoles.</a:t>
            </a:r>
          </a:p>
        </p:txBody>
      </p:sp>
      <p:sp>
        <p:nvSpPr>
          <p:cNvPr id="91150" name="Text Box 15"/>
          <p:cNvSpPr txBox="1">
            <a:spLocks noChangeArrowheads="1"/>
          </p:cNvSpPr>
          <p:nvPr/>
        </p:nvSpPr>
        <p:spPr bwMode="auto">
          <a:xfrm>
            <a:off x="5745163" y="6103938"/>
            <a:ext cx="2427287" cy="549275"/>
          </a:xfrm>
          <a:prstGeom prst="rect">
            <a:avLst/>
          </a:prstGeom>
          <a:noFill/>
          <a:ln w="9525">
            <a:noFill/>
            <a:miter lim="800000"/>
            <a:headEnd/>
            <a:tailEnd/>
          </a:ln>
        </p:spPr>
        <p:txBody>
          <a:bodyPr wrap="none" lIns="0" tIns="0" rIns="0" bIns="0"/>
          <a:lstStyle/>
          <a:p>
            <a:r>
              <a:rPr lang="en-US" sz="1800" b="1"/>
              <a:t>Most stop developing</a:t>
            </a:r>
            <a:br>
              <a:rPr lang="en-US" sz="1800" b="1"/>
            </a:br>
            <a:r>
              <a:rPr lang="en-US" sz="1800" b="1"/>
              <a:t>before tadpole stage.</a:t>
            </a:r>
          </a:p>
        </p:txBody>
      </p:sp>
      <p:sp>
        <p:nvSpPr>
          <p:cNvPr id="91151" name="Text Box 16"/>
          <p:cNvSpPr txBox="1">
            <a:spLocks noChangeArrowheads="1"/>
          </p:cNvSpPr>
          <p:nvPr/>
        </p:nvSpPr>
        <p:spPr bwMode="auto">
          <a:xfrm>
            <a:off x="638175" y="242888"/>
            <a:ext cx="1501775" cy="254000"/>
          </a:xfrm>
          <a:prstGeom prst="rect">
            <a:avLst/>
          </a:prstGeom>
          <a:noFill/>
          <a:ln w="9525">
            <a:noFill/>
            <a:miter lim="800000"/>
            <a:headEnd/>
            <a:tailEnd/>
          </a:ln>
        </p:spPr>
        <p:txBody>
          <a:bodyPr wrap="none" lIns="0" tIns="0" rIns="0" bIns="0"/>
          <a:lstStyle/>
          <a:p>
            <a:r>
              <a:rPr lang="en-US" sz="1800" b="1">
                <a:solidFill>
                  <a:srgbClr val="B52D33"/>
                </a:solidFill>
              </a:rPr>
              <a:t>EXPERIMENT</a:t>
            </a:r>
          </a:p>
        </p:txBody>
      </p:sp>
      <p:sp>
        <p:nvSpPr>
          <p:cNvPr id="91152" name="Text Box 17"/>
          <p:cNvSpPr txBox="1">
            <a:spLocks noChangeArrowheads="1"/>
          </p:cNvSpPr>
          <p:nvPr/>
        </p:nvSpPr>
        <p:spPr bwMode="auto">
          <a:xfrm>
            <a:off x="631825" y="4362450"/>
            <a:ext cx="1131888" cy="266700"/>
          </a:xfrm>
          <a:prstGeom prst="rect">
            <a:avLst/>
          </a:prstGeom>
          <a:noFill/>
          <a:ln w="9525">
            <a:noFill/>
            <a:miter lim="800000"/>
            <a:headEnd/>
            <a:tailEnd/>
          </a:ln>
        </p:spPr>
        <p:txBody>
          <a:bodyPr wrap="none" lIns="0" tIns="0" rIns="0" bIns="0"/>
          <a:lstStyle/>
          <a:p>
            <a:r>
              <a:rPr lang="en-US" sz="1800" b="1">
                <a:solidFill>
                  <a:srgbClr val="B52D33"/>
                </a:solidFill>
              </a:rPr>
              <a:t>RESULTS</a:t>
            </a:r>
          </a:p>
        </p:txBody>
      </p:sp>
      <p:sp>
        <p:nvSpPr>
          <p:cNvPr id="91153"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20.18</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139700" y="190500"/>
            <a:ext cx="7772400" cy="1143000"/>
          </a:xfrm>
        </p:spPr>
        <p:txBody>
          <a:bodyPr/>
          <a:lstStyle/>
          <a:p>
            <a:pPr eaLnBrk="1" hangingPunct="1"/>
            <a:r>
              <a:rPr lang="en-US" i="1" smtClean="0"/>
              <a:t>Reproductive Cloning of Mammals</a:t>
            </a:r>
          </a:p>
        </p:txBody>
      </p:sp>
      <p:sp>
        <p:nvSpPr>
          <p:cNvPr id="92163" name="Rectangle 3"/>
          <p:cNvSpPr>
            <a:spLocks noGrp="1" noChangeArrowheads="1"/>
          </p:cNvSpPr>
          <p:nvPr>
            <p:ph type="body" idx="1"/>
          </p:nvPr>
        </p:nvSpPr>
        <p:spPr>
          <a:xfrm>
            <a:off x="533400" y="1371600"/>
            <a:ext cx="8534400" cy="4597400"/>
          </a:xfrm>
        </p:spPr>
        <p:txBody>
          <a:bodyPr/>
          <a:lstStyle/>
          <a:p>
            <a:pPr marL="350838" indent="-350838" eaLnBrk="1" hangingPunct="1"/>
            <a:r>
              <a:rPr lang="en-US" sz="2800" smtClean="0"/>
              <a:t>In 1997, Scottish researchers announced the birth of Dolly, a lamb cloned from an adult sheep by nuclear transplantation from a differentiated mammary cell</a:t>
            </a:r>
          </a:p>
          <a:p>
            <a:pPr marL="350838" indent="-350838" eaLnBrk="1" hangingPunct="1"/>
            <a:r>
              <a:rPr lang="en-US" sz="2800" smtClean="0"/>
              <a:t>Dolly’s premature death in 2003, as well as her arthritis, led to speculation that her cells were not as healthy as those of a normal sheep, possibly reflecting incomplete reprogramming of the original transplanted nucleus</a:t>
            </a:r>
          </a:p>
        </p:txBody>
      </p:sp>
      <p:grpSp>
        <p:nvGrpSpPr>
          <p:cNvPr id="92164" name="Group 4"/>
          <p:cNvGrpSpPr>
            <a:grpSpLocks/>
          </p:cNvGrpSpPr>
          <p:nvPr/>
        </p:nvGrpSpPr>
        <p:grpSpPr bwMode="auto">
          <a:xfrm>
            <a:off x="0" y="6553200"/>
            <a:ext cx="9144000" cy="304800"/>
            <a:chOff x="0" y="4128"/>
            <a:chExt cx="5760" cy="192"/>
          </a:xfrm>
        </p:grpSpPr>
        <p:sp>
          <p:nvSpPr>
            <p:cNvPr id="92166" name="Rectangle 5"/>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92167"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92165" name="Rectangle 7"/>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20.19</a:t>
            </a:r>
          </a:p>
        </p:txBody>
      </p:sp>
      <p:pic>
        <p:nvPicPr>
          <p:cNvPr id="93187" name="Picture 60" descr="20_19_MammalReproCloning-U"/>
          <p:cNvPicPr>
            <a:picLocks noChangeAspect="1" noChangeArrowheads="1"/>
          </p:cNvPicPr>
          <p:nvPr/>
        </p:nvPicPr>
        <p:blipFill>
          <a:blip r:embed="rId3"/>
          <a:srcRect/>
          <a:stretch>
            <a:fillRect/>
          </a:stretch>
        </p:blipFill>
        <p:spPr bwMode="auto">
          <a:xfrm>
            <a:off x="1492250" y="136525"/>
            <a:ext cx="6157913" cy="6584950"/>
          </a:xfrm>
          <a:prstGeom prst="rect">
            <a:avLst/>
          </a:prstGeom>
          <a:noFill/>
          <a:ln w="9525">
            <a:noFill/>
            <a:miter lim="800000"/>
            <a:headEnd/>
            <a:tailEnd/>
          </a:ln>
        </p:spPr>
      </p:pic>
      <p:sp>
        <p:nvSpPr>
          <p:cNvPr id="93188" name="Text Box 4"/>
          <p:cNvSpPr txBox="1">
            <a:spLocks noChangeArrowheads="1"/>
          </p:cNvSpPr>
          <p:nvPr/>
        </p:nvSpPr>
        <p:spPr bwMode="auto">
          <a:xfrm>
            <a:off x="1905000" y="457200"/>
            <a:ext cx="1184275" cy="495300"/>
          </a:xfrm>
          <a:prstGeom prst="rect">
            <a:avLst/>
          </a:prstGeom>
          <a:noFill/>
          <a:ln w="9525">
            <a:noFill/>
            <a:miter lim="800000"/>
            <a:headEnd/>
            <a:tailEnd/>
          </a:ln>
        </p:spPr>
        <p:txBody>
          <a:bodyPr wrap="none" lIns="0" tIns="0" rIns="0" bIns="0"/>
          <a:lstStyle/>
          <a:p>
            <a:pPr>
              <a:lnSpc>
                <a:spcPct val="90000"/>
              </a:lnSpc>
            </a:pPr>
            <a:r>
              <a:rPr lang="en-US" sz="1700" b="1"/>
              <a:t>Mammary</a:t>
            </a:r>
            <a:br>
              <a:rPr lang="en-US" sz="1700" b="1"/>
            </a:br>
            <a:r>
              <a:rPr lang="en-US" sz="1700" b="1"/>
              <a:t>cell donor</a:t>
            </a:r>
          </a:p>
        </p:txBody>
      </p:sp>
      <p:grpSp>
        <p:nvGrpSpPr>
          <p:cNvPr id="93189" name="Group 27"/>
          <p:cNvGrpSpPr>
            <a:grpSpLocks/>
          </p:cNvGrpSpPr>
          <p:nvPr/>
        </p:nvGrpSpPr>
        <p:grpSpPr bwMode="auto">
          <a:xfrm>
            <a:off x="4749800" y="1109663"/>
            <a:ext cx="250825" cy="263525"/>
            <a:chOff x="1059" y="1434"/>
            <a:chExt cx="183" cy="175"/>
          </a:xfrm>
        </p:grpSpPr>
        <p:sp>
          <p:nvSpPr>
            <p:cNvPr id="93220" name="Oval 28"/>
            <p:cNvSpPr>
              <a:spLocks noChangeArrowheads="1"/>
            </p:cNvSpPr>
            <p:nvPr/>
          </p:nvSpPr>
          <p:spPr bwMode="auto">
            <a:xfrm>
              <a:off x="1059" y="1434"/>
              <a:ext cx="183" cy="175"/>
            </a:xfrm>
            <a:prstGeom prst="ellipse">
              <a:avLst/>
            </a:prstGeom>
            <a:solidFill>
              <a:srgbClr val="0390C7"/>
            </a:solidFill>
            <a:ln w="12700">
              <a:noFill/>
              <a:round/>
              <a:headEnd/>
              <a:tailEnd/>
            </a:ln>
          </p:spPr>
          <p:txBody>
            <a:bodyPr wrap="none" anchor="ctr"/>
            <a:lstStyle/>
            <a:p>
              <a:endParaRPr lang="en-US">
                <a:latin typeface="Times" pitchFamily="84" charset="0"/>
              </a:endParaRPr>
            </a:p>
          </p:txBody>
        </p:sp>
        <p:sp>
          <p:nvSpPr>
            <p:cNvPr id="93221" name="Text Box 29"/>
            <p:cNvSpPr txBox="1">
              <a:spLocks noChangeArrowheads="1"/>
            </p:cNvSpPr>
            <p:nvPr/>
          </p:nvSpPr>
          <p:spPr bwMode="auto">
            <a:xfrm>
              <a:off x="1107" y="1435"/>
              <a:ext cx="134" cy="168"/>
            </a:xfrm>
            <a:prstGeom prst="rect">
              <a:avLst/>
            </a:prstGeom>
            <a:noFill/>
            <a:ln w="9525">
              <a:noFill/>
              <a:miter lim="800000"/>
              <a:headEnd/>
              <a:tailEnd/>
            </a:ln>
          </p:spPr>
          <p:txBody>
            <a:bodyPr wrap="none" lIns="0" tIns="0" rIns="0" bIns="0"/>
            <a:lstStyle/>
            <a:p>
              <a:r>
                <a:rPr lang="en-US" sz="1600" b="1">
                  <a:solidFill>
                    <a:schemeClr val="bg1"/>
                  </a:solidFill>
                </a:rPr>
                <a:t>2</a:t>
              </a:r>
            </a:p>
          </p:txBody>
        </p:sp>
      </p:grpSp>
      <p:grpSp>
        <p:nvGrpSpPr>
          <p:cNvPr id="93190" name="Group 30"/>
          <p:cNvGrpSpPr>
            <a:grpSpLocks/>
          </p:cNvGrpSpPr>
          <p:nvPr/>
        </p:nvGrpSpPr>
        <p:grpSpPr bwMode="auto">
          <a:xfrm>
            <a:off x="2773363" y="1062038"/>
            <a:ext cx="250825" cy="263525"/>
            <a:chOff x="1059" y="1434"/>
            <a:chExt cx="183" cy="175"/>
          </a:xfrm>
        </p:grpSpPr>
        <p:sp>
          <p:nvSpPr>
            <p:cNvPr id="93218" name="Oval 31"/>
            <p:cNvSpPr>
              <a:spLocks noChangeArrowheads="1"/>
            </p:cNvSpPr>
            <p:nvPr/>
          </p:nvSpPr>
          <p:spPr bwMode="auto">
            <a:xfrm>
              <a:off x="1059" y="1434"/>
              <a:ext cx="183" cy="175"/>
            </a:xfrm>
            <a:prstGeom prst="ellipse">
              <a:avLst/>
            </a:prstGeom>
            <a:solidFill>
              <a:srgbClr val="0390C7"/>
            </a:solidFill>
            <a:ln w="12700">
              <a:noFill/>
              <a:round/>
              <a:headEnd/>
              <a:tailEnd/>
            </a:ln>
          </p:spPr>
          <p:txBody>
            <a:bodyPr wrap="none" anchor="ctr"/>
            <a:lstStyle/>
            <a:p>
              <a:endParaRPr lang="en-US">
                <a:latin typeface="Times" pitchFamily="84" charset="0"/>
              </a:endParaRPr>
            </a:p>
          </p:txBody>
        </p:sp>
        <p:sp>
          <p:nvSpPr>
            <p:cNvPr id="93219" name="Text Box 32"/>
            <p:cNvSpPr txBox="1">
              <a:spLocks noChangeArrowheads="1"/>
            </p:cNvSpPr>
            <p:nvPr/>
          </p:nvSpPr>
          <p:spPr bwMode="auto">
            <a:xfrm>
              <a:off x="1107" y="1435"/>
              <a:ext cx="134" cy="168"/>
            </a:xfrm>
            <a:prstGeom prst="rect">
              <a:avLst/>
            </a:prstGeom>
            <a:noFill/>
            <a:ln w="9525">
              <a:noFill/>
              <a:miter lim="800000"/>
              <a:headEnd/>
              <a:tailEnd/>
            </a:ln>
          </p:spPr>
          <p:txBody>
            <a:bodyPr wrap="none" lIns="0" tIns="0" rIns="0" bIns="0"/>
            <a:lstStyle/>
            <a:p>
              <a:r>
                <a:rPr lang="en-US" sz="1600" b="1">
                  <a:solidFill>
                    <a:schemeClr val="bg1"/>
                  </a:solidFill>
                </a:rPr>
                <a:t>1</a:t>
              </a:r>
            </a:p>
          </p:txBody>
        </p:sp>
      </p:grpSp>
      <p:grpSp>
        <p:nvGrpSpPr>
          <p:cNvPr id="93191" name="Group 33"/>
          <p:cNvGrpSpPr>
            <a:grpSpLocks/>
          </p:cNvGrpSpPr>
          <p:nvPr/>
        </p:nvGrpSpPr>
        <p:grpSpPr bwMode="auto">
          <a:xfrm>
            <a:off x="3354388" y="1962150"/>
            <a:ext cx="250825" cy="263525"/>
            <a:chOff x="1059" y="1434"/>
            <a:chExt cx="183" cy="175"/>
          </a:xfrm>
        </p:grpSpPr>
        <p:sp>
          <p:nvSpPr>
            <p:cNvPr id="93216" name="Oval 34"/>
            <p:cNvSpPr>
              <a:spLocks noChangeArrowheads="1"/>
            </p:cNvSpPr>
            <p:nvPr/>
          </p:nvSpPr>
          <p:spPr bwMode="auto">
            <a:xfrm>
              <a:off x="1059" y="1434"/>
              <a:ext cx="183" cy="175"/>
            </a:xfrm>
            <a:prstGeom prst="ellipse">
              <a:avLst/>
            </a:prstGeom>
            <a:solidFill>
              <a:srgbClr val="0390C7"/>
            </a:solidFill>
            <a:ln w="12700">
              <a:noFill/>
              <a:round/>
              <a:headEnd/>
              <a:tailEnd/>
            </a:ln>
          </p:spPr>
          <p:txBody>
            <a:bodyPr wrap="none" anchor="ctr"/>
            <a:lstStyle/>
            <a:p>
              <a:endParaRPr lang="en-US">
                <a:latin typeface="Times" pitchFamily="84" charset="0"/>
              </a:endParaRPr>
            </a:p>
          </p:txBody>
        </p:sp>
        <p:sp>
          <p:nvSpPr>
            <p:cNvPr id="93217" name="Text Box 35"/>
            <p:cNvSpPr txBox="1">
              <a:spLocks noChangeArrowheads="1"/>
            </p:cNvSpPr>
            <p:nvPr/>
          </p:nvSpPr>
          <p:spPr bwMode="auto">
            <a:xfrm>
              <a:off x="1107" y="1435"/>
              <a:ext cx="134" cy="168"/>
            </a:xfrm>
            <a:prstGeom prst="rect">
              <a:avLst/>
            </a:prstGeom>
            <a:noFill/>
            <a:ln w="9525">
              <a:noFill/>
              <a:miter lim="800000"/>
              <a:headEnd/>
              <a:tailEnd/>
            </a:ln>
          </p:spPr>
          <p:txBody>
            <a:bodyPr wrap="none" lIns="0" tIns="0" rIns="0" bIns="0"/>
            <a:lstStyle/>
            <a:p>
              <a:r>
                <a:rPr lang="en-US" sz="1600" b="1">
                  <a:solidFill>
                    <a:schemeClr val="bg1"/>
                  </a:solidFill>
                </a:rPr>
                <a:t>3</a:t>
              </a:r>
            </a:p>
          </p:txBody>
        </p:sp>
      </p:grpSp>
      <p:grpSp>
        <p:nvGrpSpPr>
          <p:cNvPr id="93192" name="Group 36"/>
          <p:cNvGrpSpPr>
            <a:grpSpLocks/>
          </p:cNvGrpSpPr>
          <p:nvPr/>
        </p:nvGrpSpPr>
        <p:grpSpPr bwMode="auto">
          <a:xfrm>
            <a:off x="1608138" y="3432175"/>
            <a:ext cx="250825" cy="263525"/>
            <a:chOff x="1059" y="1434"/>
            <a:chExt cx="183" cy="175"/>
          </a:xfrm>
        </p:grpSpPr>
        <p:sp>
          <p:nvSpPr>
            <p:cNvPr id="93214" name="Oval 37"/>
            <p:cNvSpPr>
              <a:spLocks noChangeArrowheads="1"/>
            </p:cNvSpPr>
            <p:nvPr/>
          </p:nvSpPr>
          <p:spPr bwMode="auto">
            <a:xfrm>
              <a:off x="1059" y="1434"/>
              <a:ext cx="183" cy="175"/>
            </a:xfrm>
            <a:prstGeom prst="ellipse">
              <a:avLst/>
            </a:prstGeom>
            <a:solidFill>
              <a:srgbClr val="0390C7"/>
            </a:solidFill>
            <a:ln w="12700">
              <a:noFill/>
              <a:round/>
              <a:headEnd/>
              <a:tailEnd/>
            </a:ln>
          </p:spPr>
          <p:txBody>
            <a:bodyPr wrap="none" anchor="ctr"/>
            <a:lstStyle/>
            <a:p>
              <a:endParaRPr lang="en-US">
                <a:latin typeface="Times" pitchFamily="84" charset="0"/>
              </a:endParaRPr>
            </a:p>
          </p:txBody>
        </p:sp>
        <p:sp>
          <p:nvSpPr>
            <p:cNvPr id="93215" name="Text Box 38"/>
            <p:cNvSpPr txBox="1">
              <a:spLocks noChangeArrowheads="1"/>
            </p:cNvSpPr>
            <p:nvPr/>
          </p:nvSpPr>
          <p:spPr bwMode="auto">
            <a:xfrm>
              <a:off x="1107" y="1435"/>
              <a:ext cx="134" cy="168"/>
            </a:xfrm>
            <a:prstGeom prst="rect">
              <a:avLst/>
            </a:prstGeom>
            <a:noFill/>
            <a:ln w="9525">
              <a:noFill/>
              <a:miter lim="800000"/>
              <a:headEnd/>
              <a:tailEnd/>
            </a:ln>
          </p:spPr>
          <p:txBody>
            <a:bodyPr wrap="none" lIns="0" tIns="0" rIns="0" bIns="0"/>
            <a:lstStyle/>
            <a:p>
              <a:r>
                <a:rPr lang="en-US" sz="1600" b="1">
                  <a:solidFill>
                    <a:schemeClr val="bg1"/>
                  </a:solidFill>
                </a:rPr>
                <a:t>4</a:t>
              </a:r>
            </a:p>
          </p:txBody>
        </p:sp>
      </p:grpSp>
      <p:grpSp>
        <p:nvGrpSpPr>
          <p:cNvPr id="93193" name="Group 39"/>
          <p:cNvGrpSpPr>
            <a:grpSpLocks/>
          </p:cNvGrpSpPr>
          <p:nvPr/>
        </p:nvGrpSpPr>
        <p:grpSpPr bwMode="auto">
          <a:xfrm>
            <a:off x="1608138" y="4198938"/>
            <a:ext cx="250825" cy="263525"/>
            <a:chOff x="1059" y="1434"/>
            <a:chExt cx="183" cy="175"/>
          </a:xfrm>
        </p:grpSpPr>
        <p:sp>
          <p:nvSpPr>
            <p:cNvPr id="93212" name="Oval 40"/>
            <p:cNvSpPr>
              <a:spLocks noChangeArrowheads="1"/>
            </p:cNvSpPr>
            <p:nvPr/>
          </p:nvSpPr>
          <p:spPr bwMode="auto">
            <a:xfrm>
              <a:off x="1059" y="1434"/>
              <a:ext cx="183" cy="175"/>
            </a:xfrm>
            <a:prstGeom prst="ellipse">
              <a:avLst/>
            </a:prstGeom>
            <a:solidFill>
              <a:srgbClr val="0390C7"/>
            </a:solidFill>
            <a:ln w="12700">
              <a:noFill/>
              <a:round/>
              <a:headEnd/>
              <a:tailEnd/>
            </a:ln>
          </p:spPr>
          <p:txBody>
            <a:bodyPr wrap="none" anchor="ctr"/>
            <a:lstStyle/>
            <a:p>
              <a:endParaRPr lang="en-US">
                <a:latin typeface="Times" pitchFamily="84" charset="0"/>
              </a:endParaRPr>
            </a:p>
          </p:txBody>
        </p:sp>
        <p:sp>
          <p:nvSpPr>
            <p:cNvPr id="93213" name="Text Box 41"/>
            <p:cNvSpPr txBox="1">
              <a:spLocks noChangeArrowheads="1"/>
            </p:cNvSpPr>
            <p:nvPr/>
          </p:nvSpPr>
          <p:spPr bwMode="auto">
            <a:xfrm>
              <a:off x="1107" y="1435"/>
              <a:ext cx="134" cy="168"/>
            </a:xfrm>
            <a:prstGeom prst="rect">
              <a:avLst/>
            </a:prstGeom>
            <a:noFill/>
            <a:ln w="9525">
              <a:noFill/>
              <a:miter lim="800000"/>
              <a:headEnd/>
              <a:tailEnd/>
            </a:ln>
          </p:spPr>
          <p:txBody>
            <a:bodyPr wrap="none" lIns="0" tIns="0" rIns="0" bIns="0"/>
            <a:lstStyle/>
            <a:p>
              <a:r>
                <a:rPr lang="en-US" sz="1600" b="1">
                  <a:solidFill>
                    <a:schemeClr val="bg1"/>
                  </a:solidFill>
                </a:rPr>
                <a:t>5</a:t>
              </a:r>
            </a:p>
          </p:txBody>
        </p:sp>
      </p:grpSp>
      <p:grpSp>
        <p:nvGrpSpPr>
          <p:cNvPr id="93194" name="Group 42"/>
          <p:cNvGrpSpPr>
            <a:grpSpLocks/>
          </p:cNvGrpSpPr>
          <p:nvPr/>
        </p:nvGrpSpPr>
        <p:grpSpPr bwMode="auto">
          <a:xfrm>
            <a:off x="1608138" y="5495925"/>
            <a:ext cx="250825" cy="263525"/>
            <a:chOff x="1059" y="1434"/>
            <a:chExt cx="183" cy="175"/>
          </a:xfrm>
        </p:grpSpPr>
        <p:sp>
          <p:nvSpPr>
            <p:cNvPr id="93210" name="Oval 43"/>
            <p:cNvSpPr>
              <a:spLocks noChangeArrowheads="1"/>
            </p:cNvSpPr>
            <p:nvPr/>
          </p:nvSpPr>
          <p:spPr bwMode="auto">
            <a:xfrm>
              <a:off x="1059" y="1434"/>
              <a:ext cx="183" cy="175"/>
            </a:xfrm>
            <a:prstGeom prst="ellipse">
              <a:avLst/>
            </a:prstGeom>
            <a:solidFill>
              <a:srgbClr val="0390C7"/>
            </a:solidFill>
            <a:ln w="12700">
              <a:noFill/>
              <a:round/>
              <a:headEnd/>
              <a:tailEnd/>
            </a:ln>
          </p:spPr>
          <p:txBody>
            <a:bodyPr wrap="none" anchor="ctr"/>
            <a:lstStyle/>
            <a:p>
              <a:endParaRPr lang="en-US">
                <a:latin typeface="Times" pitchFamily="84" charset="0"/>
              </a:endParaRPr>
            </a:p>
          </p:txBody>
        </p:sp>
        <p:sp>
          <p:nvSpPr>
            <p:cNvPr id="93211" name="Text Box 44"/>
            <p:cNvSpPr txBox="1">
              <a:spLocks noChangeArrowheads="1"/>
            </p:cNvSpPr>
            <p:nvPr/>
          </p:nvSpPr>
          <p:spPr bwMode="auto">
            <a:xfrm>
              <a:off x="1107" y="1435"/>
              <a:ext cx="134" cy="168"/>
            </a:xfrm>
            <a:prstGeom prst="rect">
              <a:avLst/>
            </a:prstGeom>
            <a:noFill/>
            <a:ln w="9525">
              <a:noFill/>
              <a:miter lim="800000"/>
              <a:headEnd/>
              <a:tailEnd/>
            </a:ln>
          </p:spPr>
          <p:txBody>
            <a:bodyPr wrap="none" lIns="0" tIns="0" rIns="0" bIns="0"/>
            <a:lstStyle/>
            <a:p>
              <a:r>
                <a:rPr lang="en-US" sz="1600" b="1">
                  <a:solidFill>
                    <a:schemeClr val="bg1"/>
                  </a:solidFill>
                </a:rPr>
                <a:t>6</a:t>
              </a:r>
            </a:p>
          </p:txBody>
        </p:sp>
      </p:grpSp>
      <p:sp>
        <p:nvSpPr>
          <p:cNvPr id="93195" name="Text Box 45"/>
          <p:cNvSpPr txBox="1">
            <a:spLocks noChangeArrowheads="1"/>
          </p:cNvSpPr>
          <p:nvPr/>
        </p:nvSpPr>
        <p:spPr bwMode="auto">
          <a:xfrm>
            <a:off x="1528763" y="160338"/>
            <a:ext cx="1225550" cy="203200"/>
          </a:xfrm>
          <a:prstGeom prst="rect">
            <a:avLst/>
          </a:prstGeom>
          <a:noFill/>
          <a:ln w="9525">
            <a:noFill/>
            <a:miter lim="800000"/>
            <a:headEnd/>
            <a:tailEnd/>
          </a:ln>
        </p:spPr>
        <p:txBody>
          <a:bodyPr wrap="none" lIns="0" tIns="0" rIns="0" bIns="0"/>
          <a:lstStyle/>
          <a:p>
            <a:pPr>
              <a:lnSpc>
                <a:spcPct val="90000"/>
              </a:lnSpc>
            </a:pPr>
            <a:r>
              <a:rPr lang="en-US" sz="1700" b="1">
                <a:solidFill>
                  <a:srgbClr val="B52D33"/>
                </a:solidFill>
              </a:rPr>
              <a:t>TECHNIQUE</a:t>
            </a:r>
          </a:p>
        </p:txBody>
      </p:sp>
      <p:sp>
        <p:nvSpPr>
          <p:cNvPr id="93196" name="Text Box 46"/>
          <p:cNvSpPr txBox="1">
            <a:spLocks noChangeArrowheads="1"/>
          </p:cNvSpPr>
          <p:nvPr/>
        </p:nvSpPr>
        <p:spPr bwMode="auto">
          <a:xfrm>
            <a:off x="1522413" y="6107113"/>
            <a:ext cx="1025525" cy="230187"/>
          </a:xfrm>
          <a:prstGeom prst="rect">
            <a:avLst/>
          </a:prstGeom>
          <a:noFill/>
          <a:ln w="9525">
            <a:noFill/>
            <a:miter lim="800000"/>
            <a:headEnd/>
            <a:tailEnd/>
          </a:ln>
        </p:spPr>
        <p:txBody>
          <a:bodyPr wrap="none" lIns="0" tIns="0" rIns="0" bIns="0"/>
          <a:lstStyle/>
          <a:p>
            <a:pPr>
              <a:lnSpc>
                <a:spcPct val="90000"/>
              </a:lnSpc>
            </a:pPr>
            <a:r>
              <a:rPr lang="en-US" sz="1700" b="1">
                <a:solidFill>
                  <a:srgbClr val="B52D33"/>
                </a:solidFill>
              </a:rPr>
              <a:t>RESULTS</a:t>
            </a:r>
          </a:p>
        </p:txBody>
      </p:sp>
      <p:sp>
        <p:nvSpPr>
          <p:cNvPr id="93197" name="Text Box 47"/>
          <p:cNvSpPr txBox="1">
            <a:spLocks noChangeArrowheads="1"/>
          </p:cNvSpPr>
          <p:nvPr/>
        </p:nvSpPr>
        <p:spPr bwMode="auto">
          <a:xfrm>
            <a:off x="2216150" y="2117725"/>
            <a:ext cx="985838" cy="654050"/>
          </a:xfrm>
          <a:prstGeom prst="rect">
            <a:avLst/>
          </a:prstGeom>
          <a:noFill/>
          <a:ln w="9525">
            <a:noFill/>
            <a:miter lim="800000"/>
            <a:headEnd/>
            <a:tailEnd/>
          </a:ln>
        </p:spPr>
        <p:txBody>
          <a:bodyPr wrap="none" lIns="0" tIns="0" rIns="0" bIns="0"/>
          <a:lstStyle/>
          <a:p>
            <a:pPr>
              <a:lnSpc>
                <a:spcPct val="90000"/>
              </a:lnSpc>
            </a:pPr>
            <a:r>
              <a:rPr lang="en-US" sz="1700" b="1"/>
              <a:t>Cultured</a:t>
            </a:r>
            <a:br>
              <a:rPr lang="en-US" sz="1700" b="1"/>
            </a:br>
            <a:r>
              <a:rPr lang="en-US" sz="1700" b="1"/>
              <a:t>mammary</a:t>
            </a:r>
            <a:br>
              <a:rPr lang="en-US" sz="1700" b="1"/>
            </a:br>
            <a:r>
              <a:rPr lang="en-US" sz="1700" b="1"/>
              <a:t>cells</a:t>
            </a:r>
          </a:p>
        </p:txBody>
      </p:sp>
      <p:sp>
        <p:nvSpPr>
          <p:cNvPr id="93198" name="Text Box 48"/>
          <p:cNvSpPr txBox="1">
            <a:spLocks noChangeArrowheads="1"/>
          </p:cNvSpPr>
          <p:nvPr/>
        </p:nvSpPr>
        <p:spPr bwMode="auto">
          <a:xfrm>
            <a:off x="3810000" y="1171575"/>
            <a:ext cx="906463" cy="666750"/>
          </a:xfrm>
          <a:prstGeom prst="rect">
            <a:avLst/>
          </a:prstGeom>
          <a:noFill/>
          <a:ln w="9525">
            <a:noFill/>
            <a:miter lim="800000"/>
            <a:headEnd/>
            <a:tailEnd/>
          </a:ln>
        </p:spPr>
        <p:txBody>
          <a:bodyPr wrap="none" lIns="0" tIns="0" rIns="0" bIns="0"/>
          <a:lstStyle/>
          <a:p>
            <a:pPr>
              <a:lnSpc>
                <a:spcPct val="90000"/>
              </a:lnSpc>
            </a:pPr>
            <a:r>
              <a:rPr lang="en-US" sz="1700" b="1"/>
              <a:t>Egg</a:t>
            </a:r>
            <a:br>
              <a:rPr lang="en-US" sz="1700" b="1"/>
            </a:br>
            <a:r>
              <a:rPr lang="en-US" sz="1700" b="1"/>
              <a:t>cell from</a:t>
            </a:r>
            <a:br>
              <a:rPr lang="en-US" sz="1700" b="1"/>
            </a:br>
            <a:r>
              <a:rPr lang="en-US" sz="1700" b="1"/>
              <a:t>ovary</a:t>
            </a:r>
          </a:p>
        </p:txBody>
      </p:sp>
      <p:sp>
        <p:nvSpPr>
          <p:cNvPr id="93199" name="Text Box 49"/>
          <p:cNvSpPr txBox="1">
            <a:spLocks noChangeArrowheads="1"/>
          </p:cNvSpPr>
          <p:nvPr/>
        </p:nvSpPr>
        <p:spPr bwMode="auto">
          <a:xfrm>
            <a:off x="5715000" y="457200"/>
            <a:ext cx="854075" cy="442913"/>
          </a:xfrm>
          <a:prstGeom prst="rect">
            <a:avLst/>
          </a:prstGeom>
          <a:noFill/>
          <a:ln w="9525">
            <a:noFill/>
            <a:miter lim="800000"/>
            <a:headEnd/>
            <a:tailEnd/>
          </a:ln>
        </p:spPr>
        <p:txBody>
          <a:bodyPr wrap="none" lIns="0" tIns="0" rIns="0" bIns="0"/>
          <a:lstStyle/>
          <a:p>
            <a:pPr>
              <a:lnSpc>
                <a:spcPct val="90000"/>
              </a:lnSpc>
            </a:pPr>
            <a:r>
              <a:rPr lang="en-US" sz="1700" b="1"/>
              <a:t>Egg cell </a:t>
            </a:r>
            <a:br>
              <a:rPr lang="en-US" sz="1700" b="1"/>
            </a:br>
            <a:r>
              <a:rPr lang="en-US" sz="1700" b="1"/>
              <a:t>donor</a:t>
            </a:r>
          </a:p>
        </p:txBody>
      </p:sp>
      <p:sp>
        <p:nvSpPr>
          <p:cNvPr id="93200" name="Text Box 50"/>
          <p:cNvSpPr txBox="1">
            <a:spLocks noChangeArrowheads="1"/>
          </p:cNvSpPr>
          <p:nvPr/>
        </p:nvSpPr>
        <p:spPr bwMode="auto">
          <a:xfrm>
            <a:off x="5211763" y="1685925"/>
            <a:ext cx="946150" cy="442913"/>
          </a:xfrm>
          <a:prstGeom prst="rect">
            <a:avLst/>
          </a:prstGeom>
          <a:noFill/>
          <a:ln w="9525">
            <a:noFill/>
            <a:miter lim="800000"/>
            <a:headEnd/>
            <a:tailEnd/>
          </a:ln>
        </p:spPr>
        <p:txBody>
          <a:bodyPr wrap="none" lIns="0" tIns="0" rIns="0" bIns="0"/>
          <a:lstStyle/>
          <a:p>
            <a:pPr>
              <a:lnSpc>
                <a:spcPct val="90000"/>
              </a:lnSpc>
            </a:pPr>
            <a:r>
              <a:rPr lang="en-US" sz="1700" b="1"/>
              <a:t>Nucleus</a:t>
            </a:r>
            <a:br>
              <a:rPr lang="en-US" sz="1700" b="1"/>
            </a:br>
            <a:r>
              <a:rPr lang="en-US" sz="1700" b="1"/>
              <a:t>removed</a:t>
            </a:r>
          </a:p>
        </p:txBody>
      </p:sp>
      <p:sp>
        <p:nvSpPr>
          <p:cNvPr id="93201" name="Text Box 51"/>
          <p:cNvSpPr txBox="1">
            <a:spLocks noChangeArrowheads="1"/>
          </p:cNvSpPr>
          <p:nvPr/>
        </p:nvSpPr>
        <p:spPr bwMode="auto">
          <a:xfrm>
            <a:off x="3625850" y="1979613"/>
            <a:ext cx="1184275" cy="217487"/>
          </a:xfrm>
          <a:prstGeom prst="rect">
            <a:avLst/>
          </a:prstGeom>
          <a:noFill/>
          <a:ln w="9525">
            <a:noFill/>
            <a:miter lim="800000"/>
            <a:headEnd/>
            <a:tailEnd/>
          </a:ln>
        </p:spPr>
        <p:txBody>
          <a:bodyPr wrap="none" lIns="0" tIns="0" rIns="0" bIns="0"/>
          <a:lstStyle/>
          <a:p>
            <a:pPr>
              <a:lnSpc>
                <a:spcPct val="90000"/>
              </a:lnSpc>
            </a:pPr>
            <a:r>
              <a:rPr lang="en-US" sz="1700" b="1"/>
              <a:t>Cells fused</a:t>
            </a:r>
          </a:p>
        </p:txBody>
      </p:sp>
      <p:sp>
        <p:nvSpPr>
          <p:cNvPr id="93202" name="Text Box 52"/>
          <p:cNvSpPr txBox="1">
            <a:spLocks noChangeArrowheads="1"/>
          </p:cNvSpPr>
          <p:nvPr/>
        </p:nvSpPr>
        <p:spPr bwMode="auto">
          <a:xfrm>
            <a:off x="1881188" y="3459163"/>
            <a:ext cx="1712912" cy="242887"/>
          </a:xfrm>
          <a:prstGeom prst="rect">
            <a:avLst/>
          </a:prstGeom>
          <a:noFill/>
          <a:ln w="9525">
            <a:noFill/>
            <a:miter lim="800000"/>
            <a:headEnd/>
            <a:tailEnd/>
          </a:ln>
        </p:spPr>
        <p:txBody>
          <a:bodyPr wrap="none" lIns="0" tIns="0" rIns="0" bIns="0"/>
          <a:lstStyle/>
          <a:p>
            <a:pPr>
              <a:lnSpc>
                <a:spcPct val="90000"/>
              </a:lnSpc>
            </a:pPr>
            <a:r>
              <a:rPr lang="en-US" sz="1700" b="1"/>
              <a:t>Grown in culture</a:t>
            </a:r>
          </a:p>
        </p:txBody>
      </p:sp>
      <p:sp>
        <p:nvSpPr>
          <p:cNvPr id="93203" name="Text Box 53"/>
          <p:cNvSpPr txBox="1">
            <a:spLocks noChangeArrowheads="1"/>
          </p:cNvSpPr>
          <p:nvPr/>
        </p:nvSpPr>
        <p:spPr bwMode="auto">
          <a:xfrm>
            <a:off x="1892300" y="4213225"/>
            <a:ext cx="2057400" cy="482600"/>
          </a:xfrm>
          <a:prstGeom prst="rect">
            <a:avLst/>
          </a:prstGeom>
          <a:noFill/>
          <a:ln w="9525">
            <a:noFill/>
            <a:miter lim="800000"/>
            <a:headEnd/>
            <a:tailEnd/>
          </a:ln>
        </p:spPr>
        <p:txBody>
          <a:bodyPr wrap="none" lIns="0" tIns="0" rIns="0" bIns="0"/>
          <a:lstStyle/>
          <a:p>
            <a:pPr>
              <a:lnSpc>
                <a:spcPct val="90000"/>
              </a:lnSpc>
            </a:pPr>
            <a:r>
              <a:rPr lang="en-US" sz="1700" b="1"/>
              <a:t>Implanted in uterus</a:t>
            </a:r>
            <a:br>
              <a:rPr lang="en-US" sz="1700" b="1"/>
            </a:br>
            <a:r>
              <a:rPr lang="en-US" sz="1700" b="1"/>
              <a:t>of a third sheep</a:t>
            </a:r>
          </a:p>
        </p:txBody>
      </p:sp>
      <p:sp>
        <p:nvSpPr>
          <p:cNvPr id="93204" name="Text Box 54"/>
          <p:cNvSpPr txBox="1">
            <a:spLocks noChangeArrowheads="1"/>
          </p:cNvSpPr>
          <p:nvPr/>
        </p:nvSpPr>
        <p:spPr bwMode="auto">
          <a:xfrm>
            <a:off x="1892300" y="5524500"/>
            <a:ext cx="1420813" cy="522288"/>
          </a:xfrm>
          <a:prstGeom prst="rect">
            <a:avLst/>
          </a:prstGeom>
          <a:noFill/>
          <a:ln w="9525">
            <a:noFill/>
            <a:miter lim="800000"/>
            <a:headEnd/>
            <a:tailEnd/>
          </a:ln>
        </p:spPr>
        <p:txBody>
          <a:bodyPr wrap="none" lIns="0" tIns="0" rIns="0" bIns="0"/>
          <a:lstStyle/>
          <a:p>
            <a:pPr>
              <a:lnSpc>
                <a:spcPct val="90000"/>
              </a:lnSpc>
            </a:pPr>
            <a:r>
              <a:rPr lang="en-US" sz="1700" b="1"/>
              <a:t>Embryonic</a:t>
            </a:r>
            <a:br>
              <a:rPr lang="en-US" sz="1700" b="1"/>
            </a:br>
            <a:r>
              <a:rPr lang="en-US" sz="1700" b="1"/>
              <a:t>development</a:t>
            </a:r>
          </a:p>
        </p:txBody>
      </p:sp>
      <p:sp>
        <p:nvSpPr>
          <p:cNvPr id="93205" name="Text Box 55"/>
          <p:cNvSpPr txBox="1">
            <a:spLocks noChangeArrowheads="1"/>
          </p:cNvSpPr>
          <p:nvPr/>
        </p:nvSpPr>
        <p:spPr bwMode="auto">
          <a:xfrm>
            <a:off x="4405313" y="3128963"/>
            <a:ext cx="1474787" cy="495300"/>
          </a:xfrm>
          <a:prstGeom prst="rect">
            <a:avLst/>
          </a:prstGeom>
          <a:noFill/>
          <a:ln w="9525">
            <a:noFill/>
            <a:miter lim="800000"/>
            <a:headEnd/>
            <a:tailEnd/>
          </a:ln>
        </p:spPr>
        <p:txBody>
          <a:bodyPr wrap="none" lIns="0" tIns="0" rIns="0" bIns="0"/>
          <a:lstStyle/>
          <a:p>
            <a:pPr>
              <a:lnSpc>
                <a:spcPct val="90000"/>
              </a:lnSpc>
            </a:pPr>
            <a:r>
              <a:rPr lang="en-US" sz="1700" b="1"/>
              <a:t>Nucleus from</a:t>
            </a:r>
            <a:br>
              <a:rPr lang="en-US" sz="1700" b="1"/>
            </a:br>
            <a:r>
              <a:rPr lang="en-US" sz="1700" b="1"/>
              <a:t>mammary cell</a:t>
            </a:r>
          </a:p>
        </p:txBody>
      </p:sp>
      <p:sp>
        <p:nvSpPr>
          <p:cNvPr id="93206" name="Text Box 56"/>
          <p:cNvSpPr txBox="1">
            <a:spLocks noChangeArrowheads="1"/>
          </p:cNvSpPr>
          <p:nvPr/>
        </p:nvSpPr>
        <p:spPr bwMode="auto">
          <a:xfrm>
            <a:off x="4298950" y="3910013"/>
            <a:ext cx="1368425" cy="230187"/>
          </a:xfrm>
          <a:prstGeom prst="rect">
            <a:avLst/>
          </a:prstGeom>
          <a:noFill/>
          <a:ln w="9525">
            <a:noFill/>
            <a:miter lim="800000"/>
            <a:headEnd/>
            <a:tailEnd/>
          </a:ln>
        </p:spPr>
        <p:txBody>
          <a:bodyPr wrap="none" lIns="0" tIns="0" rIns="0" bIns="0"/>
          <a:lstStyle/>
          <a:p>
            <a:pPr>
              <a:lnSpc>
                <a:spcPct val="90000"/>
              </a:lnSpc>
            </a:pPr>
            <a:r>
              <a:rPr lang="en-US" sz="1700" b="1"/>
              <a:t>Early embryo</a:t>
            </a:r>
          </a:p>
        </p:txBody>
      </p:sp>
      <p:sp>
        <p:nvSpPr>
          <p:cNvPr id="93207" name="Text Box 57"/>
          <p:cNvSpPr txBox="1">
            <a:spLocks noChangeArrowheads="1"/>
          </p:cNvSpPr>
          <p:nvPr/>
        </p:nvSpPr>
        <p:spPr bwMode="auto">
          <a:xfrm>
            <a:off x="4538663" y="4981575"/>
            <a:ext cx="985837" cy="468313"/>
          </a:xfrm>
          <a:prstGeom prst="rect">
            <a:avLst/>
          </a:prstGeom>
          <a:noFill/>
          <a:ln w="9525">
            <a:noFill/>
            <a:miter lim="800000"/>
            <a:headEnd/>
            <a:tailEnd/>
          </a:ln>
        </p:spPr>
        <p:txBody>
          <a:bodyPr wrap="none" lIns="0" tIns="0" rIns="0" bIns="0"/>
          <a:lstStyle/>
          <a:p>
            <a:pPr>
              <a:lnSpc>
                <a:spcPct val="90000"/>
              </a:lnSpc>
            </a:pPr>
            <a:r>
              <a:rPr lang="en-US" sz="1700" b="1"/>
              <a:t>Surrogate</a:t>
            </a:r>
            <a:br>
              <a:rPr lang="en-US" sz="1700" b="1"/>
            </a:br>
            <a:r>
              <a:rPr lang="en-US" sz="1700" b="1"/>
              <a:t>mother</a:t>
            </a:r>
          </a:p>
        </p:txBody>
      </p:sp>
      <p:sp>
        <p:nvSpPr>
          <p:cNvPr id="93208" name="Text Box 58"/>
          <p:cNvSpPr txBox="1">
            <a:spLocks noChangeArrowheads="1"/>
          </p:cNvSpPr>
          <p:nvPr/>
        </p:nvSpPr>
        <p:spPr bwMode="auto">
          <a:xfrm>
            <a:off x="4379913" y="6092825"/>
            <a:ext cx="3340100" cy="520700"/>
          </a:xfrm>
          <a:prstGeom prst="rect">
            <a:avLst/>
          </a:prstGeom>
          <a:noFill/>
          <a:ln w="9525">
            <a:noFill/>
            <a:miter lim="800000"/>
            <a:headEnd/>
            <a:tailEnd/>
          </a:ln>
        </p:spPr>
        <p:txBody>
          <a:bodyPr wrap="none" lIns="0" tIns="0" rIns="0" bIns="0"/>
          <a:lstStyle/>
          <a:p>
            <a:pPr>
              <a:lnSpc>
                <a:spcPct val="90000"/>
              </a:lnSpc>
            </a:pPr>
            <a:r>
              <a:rPr lang="en-US" sz="1700" b="1"/>
              <a:t>Lamb (“Dolly”) genetically</a:t>
            </a:r>
            <a:br>
              <a:rPr lang="en-US" sz="1700" b="1"/>
            </a:br>
            <a:r>
              <a:rPr lang="en-US" sz="1700" b="1"/>
              <a:t>identical to mammary cell donor</a:t>
            </a:r>
          </a:p>
        </p:txBody>
      </p:sp>
      <p:sp>
        <p:nvSpPr>
          <p:cNvPr id="93209" name="Line 59"/>
          <p:cNvSpPr>
            <a:spLocks noChangeShapeType="1"/>
          </p:cNvSpPr>
          <p:nvPr/>
        </p:nvSpPr>
        <p:spPr bwMode="auto">
          <a:xfrm>
            <a:off x="4033838" y="3227388"/>
            <a:ext cx="331787" cy="0"/>
          </a:xfrm>
          <a:prstGeom prst="line">
            <a:avLst/>
          </a:prstGeom>
          <a:noFill/>
          <a:ln w="12700">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20.2a</a:t>
            </a:r>
          </a:p>
        </p:txBody>
      </p:sp>
      <p:pic>
        <p:nvPicPr>
          <p:cNvPr id="14339" name="Picture 51" descr="20_02aGeneCloningPreview-U"/>
          <p:cNvPicPr>
            <a:picLocks noChangeAspect="1" noChangeArrowheads="1"/>
          </p:cNvPicPr>
          <p:nvPr/>
        </p:nvPicPr>
        <p:blipFill>
          <a:blip r:embed="rId3"/>
          <a:srcRect/>
          <a:stretch>
            <a:fillRect/>
          </a:stretch>
        </p:blipFill>
        <p:spPr bwMode="auto">
          <a:xfrm>
            <a:off x="296863" y="1411288"/>
            <a:ext cx="8548687" cy="4035425"/>
          </a:xfrm>
          <a:prstGeom prst="rect">
            <a:avLst/>
          </a:prstGeom>
          <a:noFill/>
          <a:ln w="9525">
            <a:noFill/>
            <a:miter lim="800000"/>
            <a:headEnd/>
            <a:tailEnd/>
          </a:ln>
        </p:spPr>
      </p:pic>
      <p:sp>
        <p:nvSpPr>
          <p:cNvPr id="14340" name="Text Box 4"/>
          <p:cNvSpPr txBox="1">
            <a:spLocks noChangeArrowheads="1"/>
          </p:cNvSpPr>
          <p:nvPr/>
        </p:nvSpPr>
        <p:spPr bwMode="auto">
          <a:xfrm>
            <a:off x="1063625" y="1422400"/>
            <a:ext cx="1200150" cy="315913"/>
          </a:xfrm>
          <a:prstGeom prst="rect">
            <a:avLst/>
          </a:prstGeom>
          <a:noFill/>
          <a:ln w="9525">
            <a:noFill/>
            <a:miter lim="800000"/>
            <a:headEnd/>
            <a:tailEnd/>
          </a:ln>
        </p:spPr>
        <p:txBody>
          <a:bodyPr wrap="none" lIns="0" tIns="0" rIns="0" bIns="0"/>
          <a:lstStyle/>
          <a:p>
            <a:r>
              <a:rPr lang="en-US" sz="1800" b="1"/>
              <a:t>Bacterium</a:t>
            </a:r>
          </a:p>
        </p:txBody>
      </p:sp>
      <p:sp>
        <p:nvSpPr>
          <p:cNvPr id="14341" name="Text Box 5"/>
          <p:cNvSpPr txBox="1">
            <a:spLocks noChangeArrowheads="1"/>
          </p:cNvSpPr>
          <p:nvPr/>
        </p:nvSpPr>
        <p:spPr bwMode="auto">
          <a:xfrm>
            <a:off x="327025" y="2794000"/>
            <a:ext cx="1490663" cy="539750"/>
          </a:xfrm>
          <a:prstGeom prst="rect">
            <a:avLst/>
          </a:prstGeom>
          <a:noFill/>
          <a:ln w="9525">
            <a:noFill/>
            <a:miter lim="800000"/>
            <a:headEnd/>
            <a:tailEnd/>
          </a:ln>
        </p:spPr>
        <p:txBody>
          <a:bodyPr wrap="none" lIns="0" tIns="0" rIns="0" bIns="0"/>
          <a:lstStyle/>
          <a:p>
            <a:r>
              <a:rPr lang="en-US" sz="1800" b="1"/>
              <a:t>Bacterial</a:t>
            </a:r>
            <a:br>
              <a:rPr lang="en-US" sz="1800" b="1"/>
            </a:br>
            <a:r>
              <a:rPr lang="en-US" sz="1800" b="1"/>
              <a:t>chromosome</a:t>
            </a:r>
          </a:p>
        </p:txBody>
      </p:sp>
      <p:sp>
        <p:nvSpPr>
          <p:cNvPr id="14342" name="Text Box 6"/>
          <p:cNvSpPr txBox="1">
            <a:spLocks noChangeArrowheads="1"/>
          </p:cNvSpPr>
          <p:nvPr/>
        </p:nvSpPr>
        <p:spPr bwMode="auto">
          <a:xfrm>
            <a:off x="1876425" y="2794000"/>
            <a:ext cx="908050" cy="260350"/>
          </a:xfrm>
          <a:prstGeom prst="rect">
            <a:avLst/>
          </a:prstGeom>
          <a:noFill/>
          <a:ln w="9525">
            <a:noFill/>
            <a:miter lim="800000"/>
            <a:headEnd/>
            <a:tailEnd/>
          </a:ln>
        </p:spPr>
        <p:txBody>
          <a:bodyPr wrap="none" lIns="0" tIns="0" rIns="0" bIns="0"/>
          <a:lstStyle/>
          <a:p>
            <a:r>
              <a:rPr lang="en-US" sz="1800" b="1"/>
              <a:t>Plasmid</a:t>
            </a:r>
          </a:p>
        </p:txBody>
      </p:sp>
      <p:grpSp>
        <p:nvGrpSpPr>
          <p:cNvPr id="14343" name="Group 7"/>
          <p:cNvGrpSpPr>
            <a:grpSpLocks/>
          </p:cNvGrpSpPr>
          <p:nvPr/>
        </p:nvGrpSpPr>
        <p:grpSpPr bwMode="auto">
          <a:xfrm>
            <a:off x="3784600" y="3759200"/>
            <a:ext cx="327025" cy="341313"/>
            <a:chOff x="536" y="1320"/>
            <a:chExt cx="140" cy="152"/>
          </a:xfrm>
        </p:grpSpPr>
        <p:sp>
          <p:nvSpPr>
            <p:cNvPr id="14359" name="Oval 8"/>
            <p:cNvSpPr>
              <a:spLocks noChangeArrowheads="1"/>
            </p:cNvSpPr>
            <p:nvPr/>
          </p:nvSpPr>
          <p:spPr bwMode="auto">
            <a:xfrm>
              <a:off x="536" y="1320"/>
              <a:ext cx="120" cy="128"/>
            </a:xfrm>
            <a:prstGeom prst="ellipse">
              <a:avLst/>
            </a:prstGeom>
            <a:solidFill>
              <a:srgbClr val="0072CA"/>
            </a:solidFill>
            <a:ln w="25400">
              <a:noFill/>
              <a:round/>
              <a:headEnd/>
              <a:tailEnd/>
            </a:ln>
          </p:spPr>
          <p:txBody>
            <a:bodyPr wrap="none" anchor="ctr"/>
            <a:lstStyle/>
            <a:p>
              <a:endParaRPr lang="en-US">
                <a:latin typeface="Times" pitchFamily="84" charset="0"/>
              </a:endParaRPr>
            </a:p>
          </p:txBody>
        </p:sp>
        <p:sp>
          <p:nvSpPr>
            <p:cNvPr id="14360" name="Text Box 9"/>
            <p:cNvSpPr txBox="1">
              <a:spLocks noChangeArrowheads="1"/>
            </p:cNvSpPr>
            <p:nvPr/>
          </p:nvSpPr>
          <p:spPr bwMode="auto">
            <a:xfrm>
              <a:off x="566" y="1328"/>
              <a:ext cx="110" cy="144"/>
            </a:xfrm>
            <a:prstGeom prst="rect">
              <a:avLst/>
            </a:prstGeom>
            <a:noFill/>
            <a:ln w="9525">
              <a:noFill/>
              <a:miter lim="800000"/>
              <a:headEnd/>
              <a:tailEnd/>
            </a:ln>
          </p:spPr>
          <p:txBody>
            <a:bodyPr wrap="none" lIns="0" tIns="0" rIns="0" bIns="0"/>
            <a:lstStyle/>
            <a:p>
              <a:r>
                <a:rPr lang="en-US" sz="1800" b="1">
                  <a:solidFill>
                    <a:schemeClr val="bg1"/>
                  </a:solidFill>
                </a:rPr>
                <a:t>2</a:t>
              </a:r>
            </a:p>
          </p:txBody>
        </p:sp>
      </p:grpSp>
      <p:grpSp>
        <p:nvGrpSpPr>
          <p:cNvPr id="14344" name="Group 10"/>
          <p:cNvGrpSpPr>
            <a:grpSpLocks/>
          </p:cNvGrpSpPr>
          <p:nvPr/>
        </p:nvGrpSpPr>
        <p:grpSpPr bwMode="auto">
          <a:xfrm>
            <a:off x="2882900" y="1701800"/>
            <a:ext cx="327025" cy="341313"/>
            <a:chOff x="536" y="1320"/>
            <a:chExt cx="140" cy="152"/>
          </a:xfrm>
        </p:grpSpPr>
        <p:sp>
          <p:nvSpPr>
            <p:cNvPr id="14357" name="Oval 11"/>
            <p:cNvSpPr>
              <a:spLocks noChangeArrowheads="1"/>
            </p:cNvSpPr>
            <p:nvPr/>
          </p:nvSpPr>
          <p:spPr bwMode="auto">
            <a:xfrm>
              <a:off x="536" y="1320"/>
              <a:ext cx="120" cy="128"/>
            </a:xfrm>
            <a:prstGeom prst="ellipse">
              <a:avLst/>
            </a:prstGeom>
            <a:solidFill>
              <a:srgbClr val="0072CA"/>
            </a:solidFill>
            <a:ln w="25400">
              <a:noFill/>
              <a:round/>
              <a:headEnd/>
              <a:tailEnd/>
            </a:ln>
          </p:spPr>
          <p:txBody>
            <a:bodyPr wrap="none" anchor="ctr"/>
            <a:lstStyle/>
            <a:p>
              <a:endParaRPr lang="en-US">
                <a:latin typeface="Times" pitchFamily="84" charset="0"/>
              </a:endParaRPr>
            </a:p>
          </p:txBody>
        </p:sp>
        <p:sp>
          <p:nvSpPr>
            <p:cNvPr id="14358" name="Text Box 12"/>
            <p:cNvSpPr txBox="1">
              <a:spLocks noChangeArrowheads="1"/>
            </p:cNvSpPr>
            <p:nvPr/>
          </p:nvSpPr>
          <p:spPr bwMode="auto">
            <a:xfrm>
              <a:off x="566" y="1328"/>
              <a:ext cx="110" cy="144"/>
            </a:xfrm>
            <a:prstGeom prst="rect">
              <a:avLst/>
            </a:prstGeom>
            <a:noFill/>
            <a:ln w="9525">
              <a:noFill/>
              <a:miter lim="800000"/>
              <a:headEnd/>
              <a:tailEnd/>
            </a:ln>
          </p:spPr>
          <p:txBody>
            <a:bodyPr wrap="none" lIns="0" tIns="0" rIns="0" bIns="0"/>
            <a:lstStyle/>
            <a:p>
              <a:r>
                <a:rPr lang="en-US" sz="1800" b="1">
                  <a:solidFill>
                    <a:schemeClr val="bg1"/>
                  </a:solidFill>
                </a:rPr>
                <a:t>1</a:t>
              </a:r>
            </a:p>
          </p:txBody>
        </p:sp>
      </p:grpSp>
      <p:sp>
        <p:nvSpPr>
          <p:cNvPr id="14345" name="Text Box 19"/>
          <p:cNvSpPr txBox="1">
            <a:spLocks noChangeArrowheads="1"/>
          </p:cNvSpPr>
          <p:nvPr/>
        </p:nvSpPr>
        <p:spPr bwMode="auto">
          <a:xfrm>
            <a:off x="3222625" y="1714500"/>
            <a:ext cx="2054225" cy="558800"/>
          </a:xfrm>
          <a:prstGeom prst="rect">
            <a:avLst/>
          </a:prstGeom>
          <a:noFill/>
          <a:ln w="9525">
            <a:noFill/>
            <a:miter lim="800000"/>
            <a:headEnd/>
            <a:tailEnd/>
          </a:ln>
        </p:spPr>
        <p:txBody>
          <a:bodyPr wrap="none" lIns="0" tIns="0" rIns="0" bIns="0"/>
          <a:lstStyle/>
          <a:p>
            <a:r>
              <a:rPr lang="en-US" sz="1800" b="1"/>
              <a:t>Gene inserted into</a:t>
            </a:r>
            <a:br>
              <a:rPr lang="en-US" sz="1800" b="1"/>
            </a:br>
            <a:r>
              <a:rPr lang="en-US" sz="1800" b="1"/>
              <a:t>plasmid</a:t>
            </a:r>
          </a:p>
        </p:txBody>
      </p:sp>
      <p:sp>
        <p:nvSpPr>
          <p:cNvPr id="14346" name="Text Box 20"/>
          <p:cNvSpPr txBox="1">
            <a:spLocks noChangeArrowheads="1"/>
          </p:cNvSpPr>
          <p:nvPr/>
        </p:nvSpPr>
        <p:spPr bwMode="auto">
          <a:xfrm>
            <a:off x="7121525" y="1854200"/>
            <a:ext cx="1754188" cy="641350"/>
          </a:xfrm>
          <a:prstGeom prst="rect">
            <a:avLst/>
          </a:prstGeom>
          <a:noFill/>
          <a:ln w="9525">
            <a:noFill/>
            <a:miter lim="800000"/>
            <a:headEnd/>
            <a:tailEnd/>
          </a:ln>
        </p:spPr>
        <p:txBody>
          <a:bodyPr wrap="none" lIns="0" tIns="0" rIns="0" bIns="0"/>
          <a:lstStyle/>
          <a:p>
            <a:r>
              <a:rPr lang="en-US" sz="1800" b="1"/>
              <a:t>Cell containing </a:t>
            </a:r>
            <a:br>
              <a:rPr lang="en-US" sz="1800" b="1"/>
            </a:br>
            <a:r>
              <a:rPr lang="en-US" sz="1800" b="1"/>
              <a:t>gene of interest</a:t>
            </a:r>
          </a:p>
        </p:txBody>
      </p:sp>
      <p:sp>
        <p:nvSpPr>
          <p:cNvPr id="14347" name="Text Box 21"/>
          <p:cNvSpPr txBox="1">
            <a:spLocks noChangeArrowheads="1"/>
          </p:cNvSpPr>
          <p:nvPr/>
        </p:nvSpPr>
        <p:spPr bwMode="auto">
          <a:xfrm>
            <a:off x="1901825" y="3327400"/>
            <a:ext cx="1685925" cy="595313"/>
          </a:xfrm>
          <a:prstGeom prst="rect">
            <a:avLst/>
          </a:prstGeom>
          <a:noFill/>
          <a:ln w="9525">
            <a:noFill/>
            <a:miter lim="800000"/>
            <a:headEnd/>
            <a:tailEnd/>
          </a:ln>
        </p:spPr>
        <p:txBody>
          <a:bodyPr wrap="none" lIns="0" tIns="0" rIns="0" bIns="0"/>
          <a:lstStyle/>
          <a:p>
            <a:r>
              <a:rPr lang="en-US" sz="1800" b="1"/>
              <a:t>Recombinant</a:t>
            </a:r>
            <a:br>
              <a:rPr lang="en-US" sz="1800" b="1"/>
            </a:br>
            <a:r>
              <a:rPr lang="en-US" sz="1800" b="1"/>
              <a:t>DNA (plasmid)</a:t>
            </a:r>
          </a:p>
        </p:txBody>
      </p:sp>
      <p:sp>
        <p:nvSpPr>
          <p:cNvPr id="14348" name="Text Box 22"/>
          <p:cNvSpPr txBox="1">
            <a:spLocks noChangeArrowheads="1"/>
          </p:cNvSpPr>
          <p:nvPr/>
        </p:nvSpPr>
        <p:spPr bwMode="auto">
          <a:xfrm>
            <a:off x="4492625" y="3073400"/>
            <a:ext cx="908050" cy="539750"/>
          </a:xfrm>
          <a:prstGeom prst="rect">
            <a:avLst/>
          </a:prstGeom>
          <a:noFill/>
          <a:ln w="9525">
            <a:noFill/>
            <a:miter lim="800000"/>
            <a:headEnd/>
            <a:tailEnd/>
          </a:ln>
        </p:spPr>
        <p:txBody>
          <a:bodyPr wrap="none" lIns="0" tIns="0" rIns="0" bIns="0"/>
          <a:lstStyle/>
          <a:p>
            <a:r>
              <a:rPr lang="en-US" sz="1800" b="1"/>
              <a:t>Gene of </a:t>
            </a:r>
            <a:br>
              <a:rPr lang="en-US" sz="1800" b="1"/>
            </a:br>
            <a:r>
              <a:rPr lang="en-US" sz="1800" b="1"/>
              <a:t>interest</a:t>
            </a:r>
          </a:p>
        </p:txBody>
      </p:sp>
      <p:sp>
        <p:nvSpPr>
          <p:cNvPr id="14349" name="Text Box 23"/>
          <p:cNvSpPr txBox="1">
            <a:spLocks noChangeArrowheads="1"/>
          </p:cNvSpPr>
          <p:nvPr/>
        </p:nvSpPr>
        <p:spPr bwMode="auto">
          <a:xfrm>
            <a:off x="4124325" y="3771900"/>
            <a:ext cx="1839913" cy="484188"/>
          </a:xfrm>
          <a:prstGeom prst="rect">
            <a:avLst/>
          </a:prstGeom>
          <a:noFill/>
          <a:ln w="9525">
            <a:noFill/>
            <a:miter lim="800000"/>
            <a:headEnd/>
            <a:tailEnd/>
          </a:ln>
        </p:spPr>
        <p:txBody>
          <a:bodyPr wrap="none" lIns="0" tIns="0" rIns="0" bIns="0"/>
          <a:lstStyle/>
          <a:p>
            <a:r>
              <a:rPr lang="en-US" sz="1800" b="1"/>
              <a:t>Plasmid put into</a:t>
            </a:r>
            <a:br>
              <a:rPr lang="en-US" sz="1800" b="1"/>
            </a:br>
            <a:r>
              <a:rPr lang="en-US" sz="1800" b="1"/>
              <a:t>bacterial cell</a:t>
            </a:r>
          </a:p>
        </p:txBody>
      </p:sp>
      <p:sp>
        <p:nvSpPr>
          <p:cNvPr id="14350" name="Text Box 24"/>
          <p:cNvSpPr txBox="1">
            <a:spLocks noChangeArrowheads="1"/>
          </p:cNvSpPr>
          <p:nvPr/>
        </p:nvSpPr>
        <p:spPr bwMode="auto">
          <a:xfrm>
            <a:off x="6181725" y="3441700"/>
            <a:ext cx="1839913" cy="801688"/>
          </a:xfrm>
          <a:prstGeom prst="rect">
            <a:avLst/>
          </a:prstGeom>
          <a:noFill/>
          <a:ln w="9525">
            <a:noFill/>
            <a:miter lim="800000"/>
            <a:headEnd/>
            <a:tailEnd/>
          </a:ln>
        </p:spPr>
        <p:txBody>
          <a:bodyPr wrap="none" lIns="0" tIns="0" rIns="0" bIns="0"/>
          <a:lstStyle/>
          <a:p>
            <a:r>
              <a:rPr lang="en-US" sz="1800" b="1"/>
              <a:t>DNA of</a:t>
            </a:r>
            <a:br>
              <a:rPr lang="en-US" sz="1800" b="1"/>
            </a:br>
            <a:r>
              <a:rPr lang="en-US" sz="1800" b="1"/>
              <a:t>chromosome</a:t>
            </a:r>
            <a:br>
              <a:rPr lang="en-US" sz="1800" b="1"/>
            </a:br>
            <a:r>
              <a:rPr lang="en-US" sz="1800" b="1"/>
              <a:t>(“foreign” DNA)</a:t>
            </a:r>
          </a:p>
        </p:txBody>
      </p:sp>
      <p:sp>
        <p:nvSpPr>
          <p:cNvPr id="14351" name="Text Box 25"/>
          <p:cNvSpPr txBox="1">
            <a:spLocks noChangeArrowheads="1"/>
          </p:cNvSpPr>
          <p:nvPr/>
        </p:nvSpPr>
        <p:spPr bwMode="auto">
          <a:xfrm>
            <a:off x="1190625" y="4495800"/>
            <a:ext cx="1509713" cy="522288"/>
          </a:xfrm>
          <a:prstGeom prst="rect">
            <a:avLst/>
          </a:prstGeom>
          <a:noFill/>
          <a:ln w="9525">
            <a:noFill/>
            <a:miter lim="800000"/>
            <a:headEnd/>
            <a:tailEnd/>
          </a:ln>
        </p:spPr>
        <p:txBody>
          <a:bodyPr wrap="none" lIns="0" tIns="0" rIns="0" bIns="0"/>
          <a:lstStyle/>
          <a:p>
            <a:r>
              <a:rPr lang="en-US" sz="1800" b="1"/>
              <a:t>Recombinant</a:t>
            </a:r>
            <a:br>
              <a:rPr lang="en-US" sz="1800" b="1"/>
            </a:br>
            <a:r>
              <a:rPr lang="en-US" sz="1800" b="1"/>
              <a:t>bacterium</a:t>
            </a:r>
          </a:p>
        </p:txBody>
      </p:sp>
      <p:sp>
        <p:nvSpPr>
          <p:cNvPr id="14352" name="Line 46"/>
          <p:cNvSpPr>
            <a:spLocks noChangeShapeType="1"/>
          </p:cNvSpPr>
          <p:nvPr/>
        </p:nvSpPr>
        <p:spPr bwMode="auto">
          <a:xfrm>
            <a:off x="800100" y="2476500"/>
            <a:ext cx="0" cy="317500"/>
          </a:xfrm>
          <a:prstGeom prst="line">
            <a:avLst/>
          </a:prstGeom>
          <a:noFill/>
          <a:ln w="12700">
            <a:solidFill>
              <a:schemeClr val="tx1"/>
            </a:solidFill>
            <a:round/>
            <a:headEnd/>
            <a:tailEnd/>
          </a:ln>
        </p:spPr>
        <p:txBody>
          <a:bodyPr wrap="none" anchor="ctr"/>
          <a:lstStyle/>
          <a:p>
            <a:endParaRPr lang="en-US"/>
          </a:p>
        </p:txBody>
      </p:sp>
      <p:sp>
        <p:nvSpPr>
          <p:cNvPr id="14353" name="Line 47"/>
          <p:cNvSpPr>
            <a:spLocks noChangeShapeType="1"/>
          </p:cNvSpPr>
          <p:nvPr/>
        </p:nvSpPr>
        <p:spPr bwMode="auto">
          <a:xfrm>
            <a:off x="2032000" y="2463800"/>
            <a:ext cx="0" cy="330200"/>
          </a:xfrm>
          <a:prstGeom prst="line">
            <a:avLst/>
          </a:prstGeom>
          <a:noFill/>
          <a:ln w="12700">
            <a:solidFill>
              <a:schemeClr val="tx1"/>
            </a:solidFill>
            <a:round/>
            <a:headEnd/>
            <a:tailEnd/>
          </a:ln>
        </p:spPr>
        <p:txBody>
          <a:bodyPr wrap="none" anchor="ctr"/>
          <a:lstStyle/>
          <a:p>
            <a:endParaRPr lang="en-US"/>
          </a:p>
        </p:txBody>
      </p:sp>
      <p:sp>
        <p:nvSpPr>
          <p:cNvPr id="14354" name="Line 48"/>
          <p:cNvSpPr>
            <a:spLocks noChangeShapeType="1"/>
          </p:cNvSpPr>
          <p:nvPr/>
        </p:nvSpPr>
        <p:spPr bwMode="auto">
          <a:xfrm>
            <a:off x="4152900" y="3111500"/>
            <a:ext cx="304800" cy="114300"/>
          </a:xfrm>
          <a:prstGeom prst="line">
            <a:avLst/>
          </a:prstGeom>
          <a:noFill/>
          <a:ln w="12700">
            <a:solidFill>
              <a:schemeClr val="tx1"/>
            </a:solidFill>
            <a:round/>
            <a:headEnd/>
            <a:tailEnd/>
          </a:ln>
        </p:spPr>
        <p:txBody>
          <a:bodyPr wrap="none" anchor="ctr"/>
          <a:lstStyle/>
          <a:p>
            <a:endParaRPr lang="en-US"/>
          </a:p>
        </p:txBody>
      </p:sp>
      <p:sp>
        <p:nvSpPr>
          <p:cNvPr id="14355" name="Line 49"/>
          <p:cNvSpPr>
            <a:spLocks noChangeShapeType="1"/>
          </p:cNvSpPr>
          <p:nvPr/>
        </p:nvSpPr>
        <p:spPr bwMode="auto">
          <a:xfrm flipH="1">
            <a:off x="5397500" y="2641600"/>
            <a:ext cx="342900" cy="571500"/>
          </a:xfrm>
          <a:prstGeom prst="line">
            <a:avLst/>
          </a:prstGeom>
          <a:noFill/>
          <a:ln w="12700">
            <a:solidFill>
              <a:schemeClr val="tx1"/>
            </a:solidFill>
            <a:round/>
            <a:headEnd/>
            <a:tailEnd/>
          </a:ln>
        </p:spPr>
        <p:txBody>
          <a:bodyPr wrap="none" anchor="ctr"/>
          <a:lstStyle/>
          <a:p>
            <a:endParaRPr lang="en-US"/>
          </a:p>
        </p:txBody>
      </p:sp>
      <p:sp>
        <p:nvSpPr>
          <p:cNvPr id="14356" name="Line 50"/>
          <p:cNvSpPr>
            <a:spLocks noChangeShapeType="1"/>
          </p:cNvSpPr>
          <p:nvPr/>
        </p:nvSpPr>
        <p:spPr bwMode="auto">
          <a:xfrm>
            <a:off x="5969000" y="2819400"/>
            <a:ext cx="254000" cy="622300"/>
          </a:xfrm>
          <a:prstGeom prst="line">
            <a:avLst/>
          </a:prstGeom>
          <a:noFill/>
          <a:ln w="12700">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20.19a</a:t>
            </a:r>
          </a:p>
        </p:txBody>
      </p:sp>
      <p:pic>
        <p:nvPicPr>
          <p:cNvPr id="94211" name="Picture 40" descr="20_19aMammalReproCloning-U"/>
          <p:cNvPicPr>
            <a:picLocks noChangeAspect="1" noChangeArrowheads="1"/>
          </p:cNvPicPr>
          <p:nvPr/>
        </p:nvPicPr>
        <p:blipFill>
          <a:blip r:embed="rId3"/>
          <a:srcRect/>
          <a:stretch>
            <a:fillRect/>
          </a:stretch>
        </p:blipFill>
        <p:spPr bwMode="auto">
          <a:xfrm>
            <a:off x="303213" y="255588"/>
            <a:ext cx="8535987" cy="6346825"/>
          </a:xfrm>
          <a:prstGeom prst="rect">
            <a:avLst/>
          </a:prstGeom>
          <a:noFill/>
          <a:ln w="9525">
            <a:noFill/>
            <a:miter lim="800000"/>
            <a:headEnd/>
            <a:tailEnd/>
          </a:ln>
        </p:spPr>
      </p:pic>
      <p:sp>
        <p:nvSpPr>
          <p:cNvPr id="94212" name="Text Box 4"/>
          <p:cNvSpPr txBox="1">
            <a:spLocks noChangeArrowheads="1"/>
          </p:cNvSpPr>
          <p:nvPr/>
        </p:nvSpPr>
        <p:spPr bwMode="auto">
          <a:xfrm>
            <a:off x="1071563" y="828675"/>
            <a:ext cx="1673225" cy="668338"/>
          </a:xfrm>
          <a:prstGeom prst="rect">
            <a:avLst/>
          </a:prstGeom>
          <a:noFill/>
          <a:ln w="9525">
            <a:noFill/>
            <a:miter lim="800000"/>
            <a:headEnd/>
            <a:tailEnd/>
          </a:ln>
        </p:spPr>
        <p:txBody>
          <a:bodyPr wrap="none" lIns="0" tIns="0" rIns="0" bIns="0"/>
          <a:lstStyle/>
          <a:p>
            <a:pPr>
              <a:lnSpc>
                <a:spcPct val="90000"/>
              </a:lnSpc>
            </a:pPr>
            <a:r>
              <a:rPr lang="en-US" b="1"/>
              <a:t>Mammary</a:t>
            </a:r>
            <a:br>
              <a:rPr lang="en-US" b="1"/>
            </a:br>
            <a:r>
              <a:rPr lang="en-US" b="1"/>
              <a:t>cell donor</a:t>
            </a:r>
          </a:p>
        </p:txBody>
      </p:sp>
      <p:grpSp>
        <p:nvGrpSpPr>
          <p:cNvPr id="94213" name="Group 5"/>
          <p:cNvGrpSpPr>
            <a:grpSpLocks/>
          </p:cNvGrpSpPr>
          <p:nvPr/>
        </p:nvGrpSpPr>
        <p:grpSpPr bwMode="auto">
          <a:xfrm>
            <a:off x="5994400" y="2022475"/>
            <a:ext cx="354013" cy="355600"/>
            <a:chOff x="1059" y="1434"/>
            <a:chExt cx="183" cy="175"/>
          </a:xfrm>
        </p:grpSpPr>
        <p:sp>
          <p:nvSpPr>
            <p:cNvPr id="94228" name="Oval 6"/>
            <p:cNvSpPr>
              <a:spLocks noChangeArrowheads="1"/>
            </p:cNvSpPr>
            <p:nvPr/>
          </p:nvSpPr>
          <p:spPr bwMode="auto">
            <a:xfrm>
              <a:off x="1059" y="1434"/>
              <a:ext cx="183" cy="175"/>
            </a:xfrm>
            <a:prstGeom prst="ellipse">
              <a:avLst/>
            </a:prstGeom>
            <a:solidFill>
              <a:srgbClr val="0390C7"/>
            </a:solidFill>
            <a:ln w="12700">
              <a:noFill/>
              <a:round/>
              <a:headEnd/>
              <a:tailEnd/>
            </a:ln>
          </p:spPr>
          <p:txBody>
            <a:bodyPr wrap="none" anchor="ctr"/>
            <a:lstStyle/>
            <a:p>
              <a:endParaRPr lang="en-US">
                <a:latin typeface="Times" pitchFamily="84" charset="0"/>
              </a:endParaRPr>
            </a:p>
          </p:txBody>
        </p:sp>
        <p:sp>
          <p:nvSpPr>
            <p:cNvPr id="94229" name="Text Box 7"/>
            <p:cNvSpPr txBox="1">
              <a:spLocks noChangeArrowheads="1"/>
            </p:cNvSpPr>
            <p:nvPr/>
          </p:nvSpPr>
          <p:spPr bwMode="auto">
            <a:xfrm>
              <a:off x="1107" y="1435"/>
              <a:ext cx="134" cy="168"/>
            </a:xfrm>
            <a:prstGeom prst="rect">
              <a:avLst/>
            </a:prstGeom>
            <a:noFill/>
            <a:ln w="9525">
              <a:noFill/>
              <a:miter lim="800000"/>
              <a:headEnd/>
              <a:tailEnd/>
            </a:ln>
          </p:spPr>
          <p:txBody>
            <a:bodyPr wrap="none" lIns="0" tIns="0" rIns="0" bIns="0"/>
            <a:lstStyle/>
            <a:p>
              <a:r>
                <a:rPr lang="en-US" b="1">
                  <a:solidFill>
                    <a:schemeClr val="bg1"/>
                  </a:solidFill>
                </a:rPr>
                <a:t>2</a:t>
              </a:r>
            </a:p>
          </p:txBody>
        </p:sp>
      </p:grpSp>
      <p:grpSp>
        <p:nvGrpSpPr>
          <p:cNvPr id="94214" name="Group 8"/>
          <p:cNvGrpSpPr>
            <a:grpSpLocks/>
          </p:cNvGrpSpPr>
          <p:nvPr/>
        </p:nvGrpSpPr>
        <p:grpSpPr bwMode="auto">
          <a:xfrm>
            <a:off x="2309813" y="1935163"/>
            <a:ext cx="354012" cy="355600"/>
            <a:chOff x="1059" y="1434"/>
            <a:chExt cx="183" cy="175"/>
          </a:xfrm>
        </p:grpSpPr>
        <p:sp>
          <p:nvSpPr>
            <p:cNvPr id="94226" name="Oval 9"/>
            <p:cNvSpPr>
              <a:spLocks noChangeArrowheads="1"/>
            </p:cNvSpPr>
            <p:nvPr/>
          </p:nvSpPr>
          <p:spPr bwMode="auto">
            <a:xfrm>
              <a:off x="1059" y="1434"/>
              <a:ext cx="183" cy="175"/>
            </a:xfrm>
            <a:prstGeom prst="ellipse">
              <a:avLst/>
            </a:prstGeom>
            <a:solidFill>
              <a:srgbClr val="0390C7"/>
            </a:solidFill>
            <a:ln w="12700">
              <a:noFill/>
              <a:round/>
              <a:headEnd/>
              <a:tailEnd/>
            </a:ln>
          </p:spPr>
          <p:txBody>
            <a:bodyPr wrap="none" anchor="ctr"/>
            <a:lstStyle/>
            <a:p>
              <a:endParaRPr lang="en-US">
                <a:latin typeface="Times" pitchFamily="84" charset="0"/>
              </a:endParaRPr>
            </a:p>
          </p:txBody>
        </p:sp>
        <p:sp>
          <p:nvSpPr>
            <p:cNvPr id="94227" name="Text Box 10"/>
            <p:cNvSpPr txBox="1">
              <a:spLocks noChangeArrowheads="1"/>
            </p:cNvSpPr>
            <p:nvPr/>
          </p:nvSpPr>
          <p:spPr bwMode="auto">
            <a:xfrm>
              <a:off x="1107" y="1435"/>
              <a:ext cx="134" cy="168"/>
            </a:xfrm>
            <a:prstGeom prst="rect">
              <a:avLst/>
            </a:prstGeom>
            <a:noFill/>
            <a:ln w="9525">
              <a:noFill/>
              <a:miter lim="800000"/>
              <a:headEnd/>
              <a:tailEnd/>
            </a:ln>
          </p:spPr>
          <p:txBody>
            <a:bodyPr wrap="none" lIns="0" tIns="0" rIns="0" bIns="0"/>
            <a:lstStyle/>
            <a:p>
              <a:r>
                <a:rPr lang="en-US" b="1">
                  <a:solidFill>
                    <a:schemeClr val="bg1"/>
                  </a:solidFill>
                </a:rPr>
                <a:t>1</a:t>
              </a:r>
            </a:p>
          </p:txBody>
        </p:sp>
      </p:grpSp>
      <p:grpSp>
        <p:nvGrpSpPr>
          <p:cNvPr id="94215" name="Group 11"/>
          <p:cNvGrpSpPr>
            <a:grpSpLocks/>
          </p:cNvGrpSpPr>
          <p:nvPr/>
        </p:nvGrpSpPr>
        <p:grpSpPr bwMode="auto">
          <a:xfrm>
            <a:off x="3605213" y="3629025"/>
            <a:ext cx="354012" cy="355600"/>
            <a:chOff x="1059" y="1434"/>
            <a:chExt cx="183" cy="175"/>
          </a:xfrm>
        </p:grpSpPr>
        <p:sp>
          <p:nvSpPr>
            <p:cNvPr id="94224" name="Oval 12"/>
            <p:cNvSpPr>
              <a:spLocks noChangeArrowheads="1"/>
            </p:cNvSpPr>
            <p:nvPr/>
          </p:nvSpPr>
          <p:spPr bwMode="auto">
            <a:xfrm>
              <a:off x="1059" y="1434"/>
              <a:ext cx="183" cy="175"/>
            </a:xfrm>
            <a:prstGeom prst="ellipse">
              <a:avLst/>
            </a:prstGeom>
            <a:solidFill>
              <a:srgbClr val="0390C7"/>
            </a:solidFill>
            <a:ln w="12700">
              <a:noFill/>
              <a:round/>
              <a:headEnd/>
              <a:tailEnd/>
            </a:ln>
          </p:spPr>
          <p:txBody>
            <a:bodyPr wrap="none" anchor="ctr"/>
            <a:lstStyle/>
            <a:p>
              <a:endParaRPr lang="en-US">
                <a:latin typeface="Times" pitchFamily="84" charset="0"/>
              </a:endParaRPr>
            </a:p>
          </p:txBody>
        </p:sp>
        <p:sp>
          <p:nvSpPr>
            <p:cNvPr id="94225" name="Text Box 13"/>
            <p:cNvSpPr txBox="1">
              <a:spLocks noChangeArrowheads="1"/>
            </p:cNvSpPr>
            <p:nvPr/>
          </p:nvSpPr>
          <p:spPr bwMode="auto">
            <a:xfrm>
              <a:off x="1107" y="1435"/>
              <a:ext cx="134" cy="168"/>
            </a:xfrm>
            <a:prstGeom prst="rect">
              <a:avLst/>
            </a:prstGeom>
            <a:noFill/>
            <a:ln w="9525">
              <a:noFill/>
              <a:miter lim="800000"/>
              <a:headEnd/>
              <a:tailEnd/>
            </a:ln>
          </p:spPr>
          <p:txBody>
            <a:bodyPr wrap="none" lIns="0" tIns="0" rIns="0" bIns="0"/>
            <a:lstStyle/>
            <a:p>
              <a:r>
                <a:rPr lang="en-US" b="1">
                  <a:solidFill>
                    <a:schemeClr val="bg1"/>
                  </a:solidFill>
                </a:rPr>
                <a:t>3</a:t>
              </a:r>
            </a:p>
          </p:txBody>
        </p:sp>
      </p:grpSp>
      <p:sp>
        <p:nvSpPr>
          <p:cNvPr id="94216" name="Text Box 23"/>
          <p:cNvSpPr txBox="1">
            <a:spLocks noChangeArrowheads="1"/>
          </p:cNvSpPr>
          <p:nvPr/>
        </p:nvSpPr>
        <p:spPr bwMode="auto">
          <a:xfrm>
            <a:off x="325438" y="280988"/>
            <a:ext cx="1730375" cy="274637"/>
          </a:xfrm>
          <a:prstGeom prst="rect">
            <a:avLst/>
          </a:prstGeom>
          <a:noFill/>
          <a:ln w="9525">
            <a:noFill/>
            <a:miter lim="800000"/>
            <a:headEnd/>
            <a:tailEnd/>
          </a:ln>
        </p:spPr>
        <p:txBody>
          <a:bodyPr wrap="none" lIns="0" tIns="0" rIns="0" bIns="0"/>
          <a:lstStyle/>
          <a:p>
            <a:pPr>
              <a:lnSpc>
                <a:spcPct val="90000"/>
              </a:lnSpc>
            </a:pPr>
            <a:r>
              <a:rPr lang="en-US" b="1">
                <a:solidFill>
                  <a:srgbClr val="B52D33"/>
                </a:solidFill>
              </a:rPr>
              <a:t>TECHNIQUE</a:t>
            </a:r>
          </a:p>
        </p:txBody>
      </p:sp>
      <p:sp>
        <p:nvSpPr>
          <p:cNvPr id="94217" name="Text Box 25"/>
          <p:cNvSpPr txBox="1">
            <a:spLocks noChangeArrowheads="1"/>
          </p:cNvSpPr>
          <p:nvPr/>
        </p:nvSpPr>
        <p:spPr bwMode="auto">
          <a:xfrm>
            <a:off x="1568450" y="3811588"/>
            <a:ext cx="1392238" cy="882650"/>
          </a:xfrm>
          <a:prstGeom prst="rect">
            <a:avLst/>
          </a:prstGeom>
          <a:noFill/>
          <a:ln w="9525">
            <a:noFill/>
            <a:miter lim="800000"/>
            <a:headEnd/>
            <a:tailEnd/>
          </a:ln>
        </p:spPr>
        <p:txBody>
          <a:bodyPr wrap="none" lIns="0" tIns="0" rIns="0" bIns="0"/>
          <a:lstStyle/>
          <a:p>
            <a:pPr>
              <a:lnSpc>
                <a:spcPct val="90000"/>
              </a:lnSpc>
            </a:pPr>
            <a:r>
              <a:rPr lang="en-US" b="1"/>
              <a:t>Cultured</a:t>
            </a:r>
            <a:br>
              <a:rPr lang="en-US" b="1"/>
            </a:br>
            <a:r>
              <a:rPr lang="en-US" b="1"/>
              <a:t>mammary</a:t>
            </a:r>
            <a:br>
              <a:rPr lang="en-US" b="1"/>
            </a:br>
            <a:r>
              <a:rPr lang="en-US" b="1"/>
              <a:t>cells</a:t>
            </a:r>
          </a:p>
        </p:txBody>
      </p:sp>
      <p:sp>
        <p:nvSpPr>
          <p:cNvPr id="94218" name="Text Box 26"/>
          <p:cNvSpPr txBox="1">
            <a:spLocks noChangeArrowheads="1"/>
          </p:cNvSpPr>
          <p:nvPr/>
        </p:nvSpPr>
        <p:spPr bwMode="auto">
          <a:xfrm>
            <a:off x="4537075" y="2255838"/>
            <a:ext cx="1266825" cy="1071562"/>
          </a:xfrm>
          <a:prstGeom prst="rect">
            <a:avLst/>
          </a:prstGeom>
          <a:noFill/>
          <a:ln w="9525">
            <a:noFill/>
            <a:miter lim="800000"/>
            <a:headEnd/>
            <a:tailEnd/>
          </a:ln>
        </p:spPr>
        <p:txBody>
          <a:bodyPr wrap="none" lIns="0" tIns="0" rIns="0" bIns="0"/>
          <a:lstStyle/>
          <a:p>
            <a:pPr>
              <a:lnSpc>
                <a:spcPct val="90000"/>
              </a:lnSpc>
            </a:pPr>
            <a:r>
              <a:rPr lang="en-US" b="1"/>
              <a:t>Egg</a:t>
            </a:r>
            <a:br>
              <a:rPr lang="en-US" b="1"/>
            </a:br>
            <a:r>
              <a:rPr lang="en-US" b="1"/>
              <a:t>cell from</a:t>
            </a:r>
            <a:br>
              <a:rPr lang="en-US" b="1"/>
            </a:br>
            <a:r>
              <a:rPr lang="en-US" b="1"/>
              <a:t>ovary</a:t>
            </a:r>
          </a:p>
        </p:txBody>
      </p:sp>
      <p:sp>
        <p:nvSpPr>
          <p:cNvPr id="94219" name="Text Box 27"/>
          <p:cNvSpPr txBox="1">
            <a:spLocks noChangeArrowheads="1"/>
          </p:cNvSpPr>
          <p:nvPr/>
        </p:nvSpPr>
        <p:spPr bwMode="auto">
          <a:xfrm>
            <a:off x="7686675" y="828675"/>
            <a:ext cx="1206500" cy="596900"/>
          </a:xfrm>
          <a:prstGeom prst="rect">
            <a:avLst/>
          </a:prstGeom>
          <a:noFill/>
          <a:ln w="9525">
            <a:noFill/>
            <a:miter lim="800000"/>
            <a:headEnd/>
            <a:tailEnd/>
          </a:ln>
        </p:spPr>
        <p:txBody>
          <a:bodyPr wrap="none" lIns="0" tIns="0" rIns="0" bIns="0"/>
          <a:lstStyle/>
          <a:p>
            <a:pPr>
              <a:lnSpc>
                <a:spcPct val="90000"/>
              </a:lnSpc>
            </a:pPr>
            <a:r>
              <a:rPr lang="en-US" b="1"/>
              <a:t>Egg cell </a:t>
            </a:r>
            <a:br>
              <a:rPr lang="en-US" b="1"/>
            </a:br>
            <a:r>
              <a:rPr lang="en-US" b="1"/>
              <a:t>donor</a:t>
            </a:r>
          </a:p>
        </p:txBody>
      </p:sp>
      <p:sp>
        <p:nvSpPr>
          <p:cNvPr id="94220" name="Text Box 28"/>
          <p:cNvSpPr txBox="1">
            <a:spLocks noChangeArrowheads="1"/>
          </p:cNvSpPr>
          <p:nvPr/>
        </p:nvSpPr>
        <p:spPr bwMode="auto">
          <a:xfrm>
            <a:off x="6799263" y="3008313"/>
            <a:ext cx="1336675" cy="596900"/>
          </a:xfrm>
          <a:prstGeom prst="rect">
            <a:avLst/>
          </a:prstGeom>
          <a:noFill/>
          <a:ln w="9525">
            <a:noFill/>
            <a:miter lim="800000"/>
            <a:headEnd/>
            <a:tailEnd/>
          </a:ln>
        </p:spPr>
        <p:txBody>
          <a:bodyPr wrap="none" lIns="0" tIns="0" rIns="0" bIns="0"/>
          <a:lstStyle/>
          <a:p>
            <a:pPr>
              <a:lnSpc>
                <a:spcPct val="90000"/>
              </a:lnSpc>
            </a:pPr>
            <a:r>
              <a:rPr lang="en-US" b="1"/>
              <a:t>Nucleus</a:t>
            </a:r>
            <a:br>
              <a:rPr lang="en-US" b="1"/>
            </a:br>
            <a:r>
              <a:rPr lang="en-US" b="1"/>
              <a:t>removed</a:t>
            </a:r>
          </a:p>
        </p:txBody>
      </p:sp>
      <p:sp>
        <p:nvSpPr>
          <p:cNvPr id="94221" name="Text Box 29"/>
          <p:cNvSpPr txBox="1">
            <a:spLocks noChangeArrowheads="1"/>
          </p:cNvSpPr>
          <p:nvPr/>
        </p:nvSpPr>
        <p:spPr bwMode="auto">
          <a:xfrm>
            <a:off x="4022725" y="3646488"/>
            <a:ext cx="1673225" cy="293687"/>
          </a:xfrm>
          <a:prstGeom prst="rect">
            <a:avLst/>
          </a:prstGeom>
          <a:noFill/>
          <a:ln w="9525">
            <a:noFill/>
            <a:miter lim="800000"/>
            <a:headEnd/>
            <a:tailEnd/>
          </a:ln>
        </p:spPr>
        <p:txBody>
          <a:bodyPr wrap="none" lIns="0" tIns="0" rIns="0" bIns="0"/>
          <a:lstStyle/>
          <a:p>
            <a:pPr>
              <a:lnSpc>
                <a:spcPct val="90000"/>
              </a:lnSpc>
            </a:pPr>
            <a:r>
              <a:rPr lang="en-US" b="1"/>
              <a:t>Cells fused</a:t>
            </a:r>
          </a:p>
        </p:txBody>
      </p:sp>
      <p:sp>
        <p:nvSpPr>
          <p:cNvPr id="94222" name="Text Box 33"/>
          <p:cNvSpPr txBox="1">
            <a:spLocks noChangeArrowheads="1"/>
          </p:cNvSpPr>
          <p:nvPr/>
        </p:nvSpPr>
        <p:spPr bwMode="auto">
          <a:xfrm>
            <a:off x="5305425" y="5775325"/>
            <a:ext cx="2082800" cy="668338"/>
          </a:xfrm>
          <a:prstGeom prst="rect">
            <a:avLst/>
          </a:prstGeom>
          <a:noFill/>
          <a:ln w="9525">
            <a:noFill/>
            <a:miter lim="800000"/>
            <a:headEnd/>
            <a:tailEnd/>
          </a:ln>
        </p:spPr>
        <p:txBody>
          <a:bodyPr wrap="none" lIns="0" tIns="0" rIns="0" bIns="0"/>
          <a:lstStyle/>
          <a:p>
            <a:pPr>
              <a:lnSpc>
                <a:spcPct val="90000"/>
              </a:lnSpc>
            </a:pPr>
            <a:r>
              <a:rPr lang="en-US" b="1"/>
              <a:t>Nucleus from</a:t>
            </a:r>
            <a:br>
              <a:rPr lang="en-US" b="1"/>
            </a:br>
            <a:r>
              <a:rPr lang="en-US" b="1"/>
              <a:t>mammary cell</a:t>
            </a:r>
          </a:p>
        </p:txBody>
      </p:sp>
      <p:sp>
        <p:nvSpPr>
          <p:cNvPr id="94223" name="Line 39"/>
          <p:cNvSpPr>
            <a:spLocks noChangeShapeType="1"/>
          </p:cNvSpPr>
          <p:nvPr/>
        </p:nvSpPr>
        <p:spPr bwMode="auto">
          <a:xfrm>
            <a:off x="4603750" y="5913438"/>
            <a:ext cx="647700" cy="0"/>
          </a:xfrm>
          <a:prstGeom prst="line">
            <a:avLst/>
          </a:prstGeom>
          <a:noFill/>
          <a:ln w="12700">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40" descr="20_19bMammalReproCloning-U"/>
          <p:cNvPicPr>
            <a:picLocks noChangeAspect="1" noChangeArrowheads="1"/>
          </p:cNvPicPr>
          <p:nvPr/>
        </p:nvPicPr>
        <p:blipFill>
          <a:blip r:embed="rId3"/>
          <a:srcRect/>
          <a:stretch>
            <a:fillRect/>
          </a:stretch>
        </p:blipFill>
        <p:spPr bwMode="auto">
          <a:xfrm>
            <a:off x="534988" y="136525"/>
            <a:ext cx="8072437" cy="6584950"/>
          </a:xfrm>
          <a:prstGeom prst="rect">
            <a:avLst/>
          </a:prstGeom>
          <a:noFill/>
          <a:ln w="9525">
            <a:noFill/>
            <a:miter lim="800000"/>
            <a:headEnd/>
            <a:tailEnd/>
          </a:ln>
        </p:spPr>
      </p:pic>
      <p:grpSp>
        <p:nvGrpSpPr>
          <p:cNvPr id="95235" name="Group 14"/>
          <p:cNvGrpSpPr>
            <a:grpSpLocks/>
          </p:cNvGrpSpPr>
          <p:nvPr/>
        </p:nvGrpSpPr>
        <p:grpSpPr bwMode="auto">
          <a:xfrm>
            <a:off x="561975" y="985838"/>
            <a:ext cx="320675" cy="309562"/>
            <a:chOff x="1059" y="1434"/>
            <a:chExt cx="183" cy="175"/>
          </a:xfrm>
        </p:grpSpPr>
        <p:sp>
          <p:nvSpPr>
            <p:cNvPr id="95252" name="Oval 15"/>
            <p:cNvSpPr>
              <a:spLocks noChangeArrowheads="1"/>
            </p:cNvSpPr>
            <p:nvPr/>
          </p:nvSpPr>
          <p:spPr bwMode="auto">
            <a:xfrm>
              <a:off x="1059" y="1434"/>
              <a:ext cx="183" cy="175"/>
            </a:xfrm>
            <a:prstGeom prst="ellipse">
              <a:avLst/>
            </a:prstGeom>
            <a:solidFill>
              <a:srgbClr val="0390C7"/>
            </a:solidFill>
            <a:ln w="12700">
              <a:noFill/>
              <a:round/>
              <a:headEnd/>
              <a:tailEnd/>
            </a:ln>
          </p:spPr>
          <p:txBody>
            <a:bodyPr wrap="none" anchor="ctr"/>
            <a:lstStyle/>
            <a:p>
              <a:endParaRPr lang="en-US">
                <a:latin typeface="Times" pitchFamily="84" charset="0"/>
              </a:endParaRPr>
            </a:p>
          </p:txBody>
        </p:sp>
        <p:sp>
          <p:nvSpPr>
            <p:cNvPr id="95253" name="Text Box 16"/>
            <p:cNvSpPr txBox="1">
              <a:spLocks noChangeArrowheads="1"/>
            </p:cNvSpPr>
            <p:nvPr/>
          </p:nvSpPr>
          <p:spPr bwMode="auto">
            <a:xfrm>
              <a:off x="1107" y="1435"/>
              <a:ext cx="134" cy="168"/>
            </a:xfrm>
            <a:prstGeom prst="rect">
              <a:avLst/>
            </a:prstGeom>
            <a:noFill/>
            <a:ln w="9525">
              <a:noFill/>
              <a:miter lim="800000"/>
              <a:headEnd/>
              <a:tailEnd/>
            </a:ln>
          </p:spPr>
          <p:txBody>
            <a:bodyPr wrap="none" lIns="0" tIns="0" rIns="0" bIns="0"/>
            <a:lstStyle/>
            <a:p>
              <a:r>
                <a:rPr lang="en-US" sz="2100" b="1">
                  <a:solidFill>
                    <a:schemeClr val="bg1"/>
                  </a:solidFill>
                </a:rPr>
                <a:t>4</a:t>
              </a:r>
            </a:p>
          </p:txBody>
        </p:sp>
      </p:grpSp>
      <p:grpSp>
        <p:nvGrpSpPr>
          <p:cNvPr id="95236" name="Group 17"/>
          <p:cNvGrpSpPr>
            <a:grpSpLocks/>
          </p:cNvGrpSpPr>
          <p:nvPr/>
        </p:nvGrpSpPr>
        <p:grpSpPr bwMode="auto">
          <a:xfrm>
            <a:off x="549275" y="2373313"/>
            <a:ext cx="320675" cy="309562"/>
            <a:chOff x="1059" y="1434"/>
            <a:chExt cx="183" cy="175"/>
          </a:xfrm>
        </p:grpSpPr>
        <p:sp>
          <p:nvSpPr>
            <p:cNvPr id="95250" name="Oval 18"/>
            <p:cNvSpPr>
              <a:spLocks noChangeArrowheads="1"/>
            </p:cNvSpPr>
            <p:nvPr/>
          </p:nvSpPr>
          <p:spPr bwMode="auto">
            <a:xfrm>
              <a:off x="1059" y="1434"/>
              <a:ext cx="183" cy="175"/>
            </a:xfrm>
            <a:prstGeom prst="ellipse">
              <a:avLst/>
            </a:prstGeom>
            <a:solidFill>
              <a:srgbClr val="0390C7"/>
            </a:solidFill>
            <a:ln w="12700">
              <a:noFill/>
              <a:round/>
              <a:headEnd/>
              <a:tailEnd/>
            </a:ln>
          </p:spPr>
          <p:txBody>
            <a:bodyPr wrap="none" anchor="ctr"/>
            <a:lstStyle/>
            <a:p>
              <a:endParaRPr lang="en-US">
                <a:latin typeface="Times" pitchFamily="84" charset="0"/>
              </a:endParaRPr>
            </a:p>
          </p:txBody>
        </p:sp>
        <p:sp>
          <p:nvSpPr>
            <p:cNvPr id="95251" name="Text Box 19"/>
            <p:cNvSpPr txBox="1">
              <a:spLocks noChangeArrowheads="1"/>
            </p:cNvSpPr>
            <p:nvPr/>
          </p:nvSpPr>
          <p:spPr bwMode="auto">
            <a:xfrm>
              <a:off x="1107" y="1435"/>
              <a:ext cx="134" cy="168"/>
            </a:xfrm>
            <a:prstGeom prst="rect">
              <a:avLst/>
            </a:prstGeom>
            <a:noFill/>
            <a:ln w="9525">
              <a:noFill/>
              <a:miter lim="800000"/>
              <a:headEnd/>
              <a:tailEnd/>
            </a:ln>
          </p:spPr>
          <p:txBody>
            <a:bodyPr wrap="none" lIns="0" tIns="0" rIns="0" bIns="0"/>
            <a:lstStyle/>
            <a:p>
              <a:r>
                <a:rPr lang="en-US" sz="2100" b="1">
                  <a:solidFill>
                    <a:schemeClr val="bg1"/>
                  </a:solidFill>
                </a:rPr>
                <a:t>5</a:t>
              </a:r>
            </a:p>
          </p:txBody>
        </p:sp>
      </p:grpSp>
      <p:grpSp>
        <p:nvGrpSpPr>
          <p:cNvPr id="95237" name="Group 20"/>
          <p:cNvGrpSpPr>
            <a:grpSpLocks/>
          </p:cNvGrpSpPr>
          <p:nvPr/>
        </p:nvGrpSpPr>
        <p:grpSpPr bwMode="auto">
          <a:xfrm>
            <a:off x="561975" y="4754563"/>
            <a:ext cx="320675" cy="309562"/>
            <a:chOff x="1059" y="1434"/>
            <a:chExt cx="183" cy="175"/>
          </a:xfrm>
        </p:grpSpPr>
        <p:sp>
          <p:nvSpPr>
            <p:cNvPr id="95248" name="Oval 21"/>
            <p:cNvSpPr>
              <a:spLocks noChangeArrowheads="1"/>
            </p:cNvSpPr>
            <p:nvPr/>
          </p:nvSpPr>
          <p:spPr bwMode="auto">
            <a:xfrm>
              <a:off x="1059" y="1434"/>
              <a:ext cx="183" cy="175"/>
            </a:xfrm>
            <a:prstGeom prst="ellipse">
              <a:avLst/>
            </a:prstGeom>
            <a:solidFill>
              <a:srgbClr val="0390C7"/>
            </a:solidFill>
            <a:ln w="12700">
              <a:noFill/>
              <a:round/>
              <a:headEnd/>
              <a:tailEnd/>
            </a:ln>
          </p:spPr>
          <p:txBody>
            <a:bodyPr wrap="none" anchor="ctr"/>
            <a:lstStyle/>
            <a:p>
              <a:endParaRPr lang="en-US">
                <a:latin typeface="Times" pitchFamily="84" charset="0"/>
              </a:endParaRPr>
            </a:p>
          </p:txBody>
        </p:sp>
        <p:sp>
          <p:nvSpPr>
            <p:cNvPr id="95249" name="Text Box 22"/>
            <p:cNvSpPr txBox="1">
              <a:spLocks noChangeArrowheads="1"/>
            </p:cNvSpPr>
            <p:nvPr/>
          </p:nvSpPr>
          <p:spPr bwMode="auto">
            <a:xfrm>
              <a:off x="1107" y="1435"/>
              <a:ext cx="134" cy="168"/>
            </a:xfrm>
            <a:prstGeom prst="rect">
              <a:avLst/>
            </a:prstGeom>
            <a:noFill/>
            <a:ln w="9525">
              <a:noFill/>
              <a:miter lim="800000"/>
              <a:headEnd/>
              <a:tailEnd/>
            </a:ln>
          </p:spPr>
          <p:txBody>
            <a:bodyPr wrap="none" lIns="0" tIns="0" rIns="0" bIns="0"/>
            <a:lstStyle/>
            <a:p>
              <a:r>
                <a:rPr lang="en-US" sz="2100" b="1">
                  <a:solidFill>
                    <a:schemeClr val="bg1"/>
                  </a:solidFill>
                </a:rPr>
                <a:t>6</a:t>
              </a:r>
            </a:p>
          </p:txBody>
        </p:sp>
      </p:grpSp>
      <p:sp>
        <p:nvSpPr>
          <p:cNvPr id="95238" name="Text Box 24"/>
          <p:cNvSpPr txBox="1">
            <a:spLocks noChangeArrowheads="1"/>
          </p:cNvSpPr>
          <p:nvPr/>
        </p:nvSpPr>
        <p:spPr bwMode="auto">
          <a:xfrm>
            <a:off x="555625" y="5657850"/>
            <a:ext cx="1311275" cy="269875"/>
          </a:xfrm>
          <a:prstGeom prst="rect">
            <a:avLst/>
          </a:prstGeom>
          <a:noFill/>
          <a:ln w="9525">
            <a:noFill/>
            <a:miter lim="800000"/>
            <a:headEnd/>
            <a:tailEnd/>
          </a:ln>
        </p:spPr>
        <p:txBody>
          <a:bodyPr wrap="none" lIns="0" tIns="0" rIns="0" bIns="0"/>
          <a:lstStyle/>
          <a:p>
            <a:pPr>
              <a:lnSpc>
                <a:spcPct val="90000"/>
              </a:lnSpc>
            </a:pPr>
            <a:r>
              <a:rPr lang="en-US" sz="2100" b="1">
                <a:solidFill>
                  <a:srgbClr val="B52D33"/>
                </a:solidFill>
              </a:rPr>
              <a:t>RESULTS</a:t>
            </a:r>
          </a:p>
        </p:txBody>
      </p:sp>
      <p:sp>
        <p:nvSpPr>
          <p:cNvPr id="95239" name="Text Box 30"/>
          <p:cNvSpPr txBox="1">
            <a:spLocks noChangeArrowheads="1"/>
          </p:cNvSpPr>
          <p:nvPr/>
        </p:nvSpPr>
        <p:spPr bwMode="auto">
          <a:xfrm>
            <a:off x="968375" y="1012825"/>
            <a:ext cx="2190750" cy="284163"/>
          </a:xfrm>
          <a:prstGeom prst="rect">
            <a:avLst/>
          </a:prstGeom>
          <a:noFill/>
          <a:ln w="9525">
            <a:noFill/>
            <a:miter lim="800000"/>
            <a:headEnd/>
            <a:tailEnd/>
          </a:ln>
        </p:spPr>
        <p:txBody>
          <a:bodyPr wrap="none" lIns="0" tIns="0" rIns="0" bIns="0"/>
          <a:lstStyle/>
          <a:p>
            <a:pPr>
              <a:lnSpc>
                <a:spcPct val="90000"/>
              </a:lnSpc>
            </a:pPr>
            <a:r>
              <a:rPr lang="en-US" sz="2100" b="1"/>
              <a:t>Grown in culture</a:t>
            </a:r>
          </a:p>
        </p:txBody>
      </p:sp>
      <p:sp>
        <p:nvSpPr>
          <p:cNvPr id="95240" name="Text Box 31"/>
          <p:cNvSpPr txBox="1">
            <a:spLocks noChangeArrowheads="1"/>
          </p:cNvSpPr>
          <p:nvPr/>
        </p:nvSpPr>
        <p:spPr bwMode="auto">
          <a:xfrm>
            <a:off x="952500" y="2413000"/>
            <a:ext cx="2630488" cy="566738"/>
          </a:xfrm>
          <a:prstGeom prst="rect">
            <a:avLst/>
          </a:prstGeom>
          <a:noFill/>
          <a:ln w="9525">
            <a:noFill/>
            <a:miter lim="800000"/>
            <a:headEnd/>
            <a:tailEnd/>
          </a:ln>
        </p:spPr>
        <p:txBody>
          <a:bodyPr wrap="none" lIns="0" tIns="0" rIns="0" bIns="0"/>
          <a:lstStyle/>
          <a:p>
            <a:pPr>
              <a:lnSpc>
                <a:spcPct val="90000"/>
              </a:lnSpc>
            </a:pPr>
            <a:r>
              <a:rPr lang="en-US" sz="2100" b="1"/>
              <a:t>Implanted in uterus</a:t>
            </a:r>
            <a:br>
              <a:rPr lang="en-US" sz="2100" b="1"/>
            </a:br>
            <a:r>
              <a:rPr lang="en-US" sz="2100" b="1"/>
              <a:t>of a third sheep</a:t>
            </a:r>
          </a:p>
        </p:txBody>
      </p:sp>
      <p:sp>
        <p:nvSpPr>
          <p:cNvPr id="95241" name="Text Box 32"/>
          <p:cNvSpPr txBox="1">
            <a:spLocks noChangeArrowheads="1"/>
          </p:cNvSpPr>
          <p:nvPr/>
        </p:nvSpPr>
        <p:spPr bwMode="auto">
          <a:xfrm>
            <a:off x="952500" y="4783138"/>
            <a:ext cx="1816100" cy="612775"/>
          </a:xfrm>
          <a:prstGeom prst="rect">
            <a:avLst/>
          </a:prstGeom>
          <a:noFill/>
          <a:ln w="9525">
            <a:noFill/>
            <a:miter lim="800000"/>
            <a:headEnd/>
            <a:tailEnd/>
          </a:ln>
        </p:spPr>
        <p:txBody>
          <a:bodyPr wrap="none" lIns="0" tIns="0" rIns="0" bIns="0"/>
          <a:lstStyle/>
          <a:p>
            <a:pPr>
              <a:lnSpc>
                <a:spcPct val="90000"/>
              </a:lnSpc>
            </a:pPr>
            <a:r>
              <a:rPr lang="en-US" sz="2100" b="1"/>
              <a:t>Embryonic</a:t>
            </a:r>
            <a:br>
              <a:rPr lang="en-US" sz="2100" b="1"/>
            </a:br>
            <a:r>
              <a:rPr lang="en-US" sz="2100" b="1"/>
              <a:t>development</a:t>
            </a:r>
          </a:p>
        </p:txBody>
      </p:sp>
      <p:sp>
        <p:nvSpPr>
          <p:cNvPr id="95242" name="Text Box 33"/>
          <p:cNvSpPr txBox="1">
            <a:spLocks noChangeArrowheads="1"/>
          </p:cNvSpPr>
          <p:nvPr/>
        </p:nvSpPr>
        <p:spPr bwMode="auto">
          <a:xfrm>
            <a:off x="4538663" y="415925"/>
            <a:ext cx="2082800" cy="693738"/>
          </a:xfrm>
          <a:prstGeom prst="rect">
            <a:avLst/>
          </a:prstGeom>
          <a:noFill/>
          <a:ln w="9525">
            <a:noFill/>
            <a:miter lim="800000"/>
            <a:headEnd/>
            <a:tailEnd/>
          </a:ln>
        </p:spPr>
        <p:txBody>
          <a:bodyPr wrap="none" lIns="0" tIns="0" rIns="0" bIns="0"/>
          <a:lstStyle/>
          <a:p>
            <a:pPr>
              <a:lnSpc>
                <a:spcPct val="90000"/>
              </a:lnSpc>
            </a:pPr>
            <a:r>
              <a:rPr lang="en-US" sz="2100" b="1"/>
              <a:t>Nucleus from</a:t>
            </a:r>
            <a:br>
              <a:rPr lang="en-US" sz="2100" b="1"/>
            </a:br>
            <a:r>
              <a:rPr lang="en-US" sz="2100" b="1"/>
              <a:t>mammary cell</a:t>
            </a:r>
          </a:p>
        </p:txBody>
      </p:sp>
      <p:sp>
        <p:nvSpPr>
          <p:cNvPr id="95243" name="Text Box 34"/>
          <p:cNvSpPr txBox="1">
            <a:spLocks noChangeArrowheads="1"/>
          </p:cNvSpPr>
          <p:nvPr/>
        </p:nvSpPr>
        <p:spPr bwMode="auto">
          <a:xfrm>
            <a:off x="4338638" y="1846263"/>
            <a:ext cx="1749425" cy="269875"/>
          </a:xfrm>
          <a:prstGeom prst="rect">
            <a:avLst/>
          </a:prstGeom>
          <a:noFill/>
          <a:ln w="9525">
            <a:noFill/>
            <a:miter lim="800000"/>
            <a:headEnd/>
            <a:tailEnd/>
          </a:ln>
        </p:spPr>
        <p:txBody>
          <a:bodyPr wrap="none" lIns="0" tIns="0" rIns="0" bIns="0"/>
          <a:lstStyle/>
          <a:p>
            <a:pPr>
              <a:lnSpc>
                <a:spcPct val="90000"/>
              </a:lnSpc>
            </a:pPr>
            <a:r>
              <a:rPr lang="en-US" sz="2100" b="1"/>
              <a:t>Early embryo</a:t>
            </a:r>
          </a:p>
        </p:txBody>
      </p:sp>
      <p:sp>
        <p:nvSpPr>
          <p:cNvPr id="95244" name="Text Box 35"/>
          <p:cNvSpPr txBox="1">
            <a:spLocks noChangeArrowheads="1"/>
          </p:cNvSpPr>
          <p:nvPr/>
        </p:nvSpPr>
        <p:spPr bwMode="auto">
          <a:xfrm>
            <a:off x="4789488" y="3803650"/>
            <a:ext cx="1260475" cy="549275"/>
          </a:xfrm>
          <a:prstGeom prst="rect">
            <a:avLst/>
          </a:prstGeom>
          <a:noFill/>
          <a:ln w="9525">
            <a:noFill/>
            <a:miter lim="800000"/>
            <a:headEnd/>
            <a:tailEnd/>
          </a:ln>
        </p:spPr>
        <p:txBody>
          <a:bodyPr wrap="none" lIns="0" tIns="0" rIns="0" bIns="0"/>
          <a:lstStyle/>
          <a:p>
            <a:pPr>
              <a:lnSpc>
                <a:spcPct val="90000"/>
              </a:lnSpc>
            </a:pPr>
            <a:r>
              <a:rPr lang="en-US" sz="2100" b="1"/>
              <a:t>Surrogate</a:t>
            </a:r>
            <a:br>
              <a:rPr lang="en-US" sz="2100" b="1"/>
            </a:br>
            <a:r>
              <a:rPr lang="en-US" sz="2100" b="1"/>
              <a:t>mother</a:t>
            </a:r>
          </a:p>
        </p:txBody>
      </p:sp>
      <p:sp>
        <p:nvSpPr>
          <p:cNvPr id="95245" name="Text Box 36"/>
          <p:cNvSpPr txBox="1">
            <a:spLocks noChangeArrowheads="1"/>
          </p:cNvSpPr>
          <p:nvPr/>
        </p:nvSpPr>
        <p:spPr bwMode="auto">
          <a:xfrm>
            <a:off x="4498975" y="5867400"/>
            <a:ext cx="4270375" cy="611188"/>
          </a:xfrm>
          <a:prstGeom prst="rect">
            <a:avLst/>
          </a:prstGeom>
          <a:noFill/>
          <a:ln w="9525">
            <a:noFill/>
            <a:miter lim="800000"/>
            <a:headEnd/>
            <a:tailEnd/>
          </a:ln>
        </p:spPr>
        <p:txBody>
          <a:bodyPr wrap="none" lIns="0" tIns="0" rIns="0" bIns="0"/>
          <a:lstStyle/>
          <a:p>
            <a:pPr>
              <a:lnSpc>
                <a:spcPct val="90000"/>
              </a:lnSpc>
            </a:pPr>
            <a:r>
              <a:rPr lang="en-US" sz="2100" b="1"/>
              <a:t>Lamb (“Dolly”) genetically</a:t>
            </a:r>
            <a:br>
              <a:rPr lang="en-US" sz="2100" b="1"/>
            </a:br>
            <a:r>
              <a:rPr lang="en-US" sz="2100" b="1"/>
              <a:t>identical to mammary cell donor</a:t>
            </a:r>
          </a:p>
        </p:txBody>
      </p:sp>
      <p:sp>
        <p:nvSpPr>
          <p:cNvPr id="95246" name="Line 39"/>
          <p:cNvSpPr>
            <a:spLocks noChangeShapeType="1"/>
          </p:cNvSpPr>
          <p:nvPr/>
        </p:nvSpPr>
        <p:spPr bwMode="auto">
          <a:xfrm>
            <a:off x="3849688" y="515938"/>
            <a:ext cx="620712" cy="0"/>
          </a:xfrm>
          <a:prstGeom prst="line">
            <a:avLst/>
          </a:prstGeom>
          <a:noFill/>
          <a:ln w="12700">
            <a:solidFill>
              <a:schemeClr val="tx1"/>
            </a:solidFill>
            <a:round/>
            <a:headEnd/>
            <a:tailEnd/>
          </a:ln>
        </p:spPr>
        <p:txBody>
          <a:bodyPr wrap="none" anchor="ctr"/>
          <a:lstStyle/>
          <a:p>
            <a:endParaRPr lang="en-US"/>
          </a:p>
        </p:txBody>
      </p:sp>
      <p:sp>
        <p:nvSpPr>
          <p:cNvPr id="95247"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20.19b</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body" idx="1"/>
          </p:nvPr>
        </p:nvSpPr>
        <p:spPr>
          <a:xfrm>
            <a:off x="533400" y="1409700"/>
            <a:ext cx="8534400" cy="3657600"/>
          </a:xfrm>
        </p:spPr>
        <p:txBody>
          <a:bodyPr/>
          <a:lstStyle/>
          <a:p>
            <a:pPr marL="350838" indent="-350838" eaLnBrk="1" hangingPunct="1">
              <a:lnSpc>
                <a:spcPct val="90000"/>
              </a:lnSpc>
            </a:pPr>
            <a:r>
              <a:rPr lang="en-US" sz="2800" smtClean="0"/>
              <a:t>Since 1997, cloning has been demonstrated in many mammals, including mice, cats, cows, horses, mules, pigs, and dogs</a:t>
            </a:r>
          </a:p>
          <a:p>
            <a:pPr marL="350838" indent="-350838" eaLnBrk="1" hangingPunct="1">
              <a:lnSpc>
                <a:spcPct val="90000"/>
              </a:lnSpc>
            </a:pPr>
            <a:r>
              <a:rPr lang="en-US" sz="2800" smtClean="0"/>
              <a:t>CC (for Carbon Copy) was the first cat cloned; however, CC differed somewhat from her female “parent”</a:t>
            </a:r>
          </a:p>
          <a:p>
            <a:pPr marL="350838" indent="-350838" eaLnBrk="1" hangingPunct="1">
              <a:lnSpc>
                <a:spcPct val="90000"/>
              </a:lnSpc>
            </a:pPr>
            <a:r>
              <a:rPr lang="en-US" sz="2800" smtClean="0"/>
              <a:t>Cloned animals do not always look or behave exactly the same</a:t>
            </a:r>
          </a:p>
        </p:txBody>
      </p:sp>
      <p:grpSp>
        <p:nvGrpSpPr>
          <p:cNvPr id="96259" name="Group 3"/>
          <p:cNvGrpSpPr>
            <a:grpSpLocks/>
          </p:cNvGrpSpPr>
          <p:nvPr/>
        </p:nvGrpSpPr>
        <p:grpSpPr bwMode="auto">
          <a:xfrm>
            <a:off x="0" y="6553200"/>
            <a:ext cx="9144000" cy="304800"/>
            <a:chOff x="0" y="4128"/>
            <a:chExt cx="5760" cy="192"/>
          </a:xfrm>
        </p:grpSpPr>
        <p:sp>
          <p:nvSpPr>
            <p:cNvPr id="96261" name="Rectangle 4"/>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96262"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96260" name="Rectangle 6"/>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20.20</a:t>
            </a:r>
          </a:p>
        </p:txBody>
      </p:sp>
      <p:pic>
        <p:nvPicPr>
          <p:cNvPr id="97283" name="Picture 23" descr="20_20ClonedCatAndParent-U"/>
          <p:cNvPicPr>
            <a:picLocks noChangeAspect="1" noChangeArrowheads="1"/>
          </p:cNvPicPr>
          <p:nvPr/>
        </p:nvPicPr>
        <p:blipFill>
          <a:blip r:embed="rId3"/>
          <a:srcRect/>
          <a:stretch>
            <a:fillRect/>
          </a:stretch>
        </p:blipFill>
        <p:spPr bwMode="auto">
          <a:xfrm>
            <a:off x="1254125" y="831850"/>
            <a:ext cx="6634163" cy="5194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52400" y="177800"/>
            <a:ext cx="8458200" cy="1143000"/>
          </a:xfrm>
        </p:spPr>
        <p:txBody>
          <a:bodyPr/>
          <a:lstStyle/>
          <a:p>
            <a:pPr eaLnBrk="1" hangingPunct="1"/>
            <a:r>
              <a:rPr lang="en-US" i="1" smtClean="0"/>
              <a:t>Problems Associated with Animal Cloning</a:t>
            </a:r>
          </a:p>
        </p:txBody>
      </p:sp>
      <p:sp>
        <p:nvSpPr>
          <p:cNvPr id="98307" name="Rectangle 3"/>
          <p:cNvSpPr>
            <a:spLocks noGrp="1" noChangeArrowheads="1"/>
          </p:cNvSpPr>
          <p:nvPr>
            <p:ph type="body" idx="1"/>
          </p:nvPr>
        </p:nvSpPr>
        <p:spPr>
          <a:xfrm>
            <a:off x="533400" y="1368425"/>
            <a:ext cx="8534400" cy="4895850"/>
          </a:xfrm>
        </p:spPr>
        <p:txBody>
          <a:bodyPr/>
          <a:lstStyle/>
          <a:p>
            <a:pPr marL="350838" indent="-350838" eaLnBrk="1" hangingPunct="1"/>
            <a:r>
              <a:rPr lang="en-US" sz="2800" smtClean="0"/>
              <a:t>In most nuclear transplantation studies, only a small percentage of cloned embryos have developed normally to birth, and many cloned animals exhibit defects</a:t>
            </a:r>
          </a:p>
          <a:p>
            <a:pPr marL="350838" indent="-350838" eaLnBrk="1" hangingPunct="1"/>
            <a:r>
              <a:rPr lang="en-US" sz="2800" smtClean="0"/>
              <a:t>Many epigenetic changes, such as acetylation of histones or methylation of DNA, must be reversed in the nucleus from a donor animal in order for genes to be expressed or repressed appropriately for early stages of development</a:t>
            </a:r>
          </a:p>
        </p:txBody>
      </p:sp>
      <p:grpSp>
        <p:nvGrpSpPr>
          <p:cNvPr id="98308" name="Group 4"/>
          <p:cNvGrpSpPr>
            <a:grpSpLocks/>
          </p:cNvGrpSpPr>
          <p:nvPr/>
        </p:nvGrpSpPr>
        <p:grpSpPr bwMode="auto">
          <a:xfrm>
            <a:off x="0" y="6553200"/>
            <a:ext cx="9144000" cy="304800"/>
            <a:chOff x="0" y="4128"/>
            <a:chExt cx="5760" cy="192"/>
          </a:xfrm>
        </p:grpSpPr>
        <p:sp>
          <p:nvSpPr>
            <p:cNvPr id="98310" name="Rectangle 5"/>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98311"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98309" name="Rectangle 7"/>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139700" y="177800"/>
            <a:ext cx="7772400" cy="1143000"/>
          </a:xfrm>
        </p:spPr>
        <p:txBody>
          <a:bodyPr/>
          <a:lstStyle/>
          <a:p>
            <a:pPr eaLnBrk="1" hangingPunct="1"/>
            <a:r>
              <a:rPr lang="en-US" smtClean="0"/>
              <a:t>Stem Cells of Animals</a:t>
            </a:r>
          </a:p>
        </p:txBody>
      </p:sp>
      <p:sp>
        <p:nvSpPr>
          <p:cNvPr id="99331" name="Rectangle 3"/>
          <p:cNvSpPr>
            <a:spLocks noGrp="1" noChangeArrowheads="1"/>
          </p:cNvSpPr>
          <p:nvPr>
            <p:ph type="body" idx="1"/>
          </p:nvPr>
        </p:nvSpPr>
        <p:spPr>
          <a:xfrm>
            <a:off x="533400" y="1368425"/>
            <a:ext cx="8534400" cy="5353050"/>
          </a:xfrm>
        </p:spPr>
        <p:txBody>
          <a:bodyPr/>
          <a:lstStyle/>
          <a:p>
            <a:pPr eaLnBrk="1" hangingPunct="1"/>
            <a:r>
              <a:rPr lang="en-US" sz="2800" smtClean="0"/>
              <a:t>A </a:t>
            </a:r>
            <a:r>
              <a:rPr lang="en-US" sz="2800" b="1" smtClean="0"/>
              <a:t>stem cell </a:t>
            </a:r>
            <a:r>
              <a:rPr lang="en-US" sz="2800" smtClean="0"/>
              <a:t>is a relatively unspecialized cell that can reproduce itself indefinitely and differentiate into specialized cells of one or more types</a:t>
            </a:r>
          </a:p>
          <a:p>
            <a:pPr eaLnBrk="1" hangingPunct="1"/>
            <a:r>
              <a:rPr lang="en-US" sz="2800" smtClean="0"/>
              <a:t>Stem cells isolated from early embryos at the blastocyst stage are called embryonic stem (ES) cells; these are able to differentiate into all cell types</a:t>
            </a:r>
          </a:p>
          <a:p>
            <a:pPr eaLnBrk="1" hangingPunct="1"/>
            <a:r>
              <a:rPr lang="en-US" sz="2800" smtClean="0"/>
              <a:t>The adult body also has stem cells, which replace nonreproducing specialized cells</a:t>
            </a:r>
          </a:p>
        </p:txBody>
      </p:sp>
      <p:grpSp>
        <p:nvGrpSpPr>
          <p:cNvPr id="99332" name="Group 4"/>
          <p:cNvGrpSpPr>
            <a:grpSpLocks/>
          </p:cNvGrpSpPr>
          <p:nvPr/>
        </p:nvGrpSpPr>
        <p:grpSpPr bwMode="auto">
          <a:xfrm>
            <a:off x="0" y="6553200"/>
            <a:ext cx="9144000" cy="304800"/>
            <a:chOff x="0" y="4128"/>
            <a:chExt cx="5760" cy="192"/>
          </a:xfrm>
        </p:grpSpPr>
        <p:sp>
          <p:nvSpPr>
            <p:cNvPr id="99334" name="Rectangle 5"/>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99335"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99333" name="Rectangle 7"/>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20.21</a:t>
            </a:r>
          </a:p>
        </p:txBody>
      </p:sp>
      <p:pic>
        <p:nvPicPr>
          <p:cNvPr id="100355" name="Picture 15" descr="20_21StemCells-U"/>
          <p:cNvPicPr>
            <a:picLocks noChangeAspect="1" noChangeArrowheads="1"/>
          </p:cNvPicPr>
          <p:nvPr/>
        </p:nvPicPr>
        <p:blipFill>
          <a:blip r:embed="rId3"/>
          <a:srcRect/>
          <a:stretch>
            <a:fillRect/>
          </a:stretch>
        </p:blipFill>
        <p:spPr bwMode="auto">
          <a:xfrm>
            <a:off x="1892300" y="136525"/>
            <a:ext cx="5359400" cy="6584950"/>
          </a:xfrm>
          <a:prstGeom prst="rect">
            <a:avLst/>
          </a:prstGeom>
          <a:noFill/>
          <a:ln w="9525">
            <a:noFill/>
            <a:miter lim="800000"/>
            <a:headEnd/>
            <a:tailEnd/>
          </a:ln>
        </p:spPr>
      </p:pic>
      <p:sp>
        <p:nvSpPr>
          <p:cNvPr id="100356" name="Text Box 5"/>
          <p:cNvSpPr txBox="1">
            <a:spLocks noChangeArrowheads="1"/>
          </p:cNvSpPr>
          <p:nvPr/>
        </p:nvSpPr>
        <p:spPr bwMode="auto">
          <a:xfrm>
            <a:off x="1931988" y="2928938"/>
            <a:ext cx="1192212" cy="500062"/>
          </a:xfrm>
          <a:prstGeom prst="rect">
            <a:avLst/>
          </a:prstGeom>
          <a:noFill/>
          <a:ln w="9525">
            <a:noFill/>
            <a:miter lim="800000"/>
            <a:headEnd/>
            <a:tailEnd/>
          </a:ln>
        </p:spPr>
        <p:txBody>
          <a:bodyPr wrap="none" lIns="0" tIns="0" rIns="0" bIns="0"/>
          <a:lstStyle/>
          <a:p>
            <a:pPr>
              <a:lnSpc>
                <a:spcPct val="80000"/>
              </a:lnSpc>
            </a:pPr>
            <a:r>
              <a:rPr lang="en-US" sz="1800" b="1"/>
              <a:t>Cultured</a:t>
            </a:r>
            <a:br>
              <a:rPr lang="en-US" sz="1800" b="1"/>
            </a:br>
            <a:r>
              <a:rPr lang="en-US" sz="1800" b="1"/>
              <a:t>stem cells</a:t>
            </a:r>
          </a:p>
        </p:txBody>
      </p:sp>
      <p:sp>
        <p:nvSpPr>
          <p:cNvPr id="100357" name="Text Box 6"/>
          <p:cNvSpPr txBox="1">
            <a:spLocks noChangeArrowheads="1"/>
          </p:cNvSpPr>
          <p:nvPr/>
        </p:nvSpPr>
        <p:spPr bwMode="auto">
          <a:xfrm>
            <a:off x="1925638" y="3940175"/>
            <a:ext cx="1192212" cy="633413"/>
          </a:xfrm>
          <a:prstGeom prst="rect">
            <a:avLst/>
          </a:prstGeom>
          <a:noFill/>
          <a:ln w="9525">
            <a:noFill/>
            <a:miter lim="800000"/>
            <a:headEnd/>
            <a:tailEnd/>
          </a:ln>
        </p:spPr>
        <p:txBody>
          <a:bodyPr wrap="none" lIns="0" tIns="0" rIns="0" bIns="0"/>
          <a:lstStyle/>
          <a:p>
            <a:pPr>
              <a:lnSpc>
                <a:spcPct val="80000"/>
              </a:lnSpc>
            </a:pPr>
            <a:r>
              <a:rPr lang="en-US" sz="1800" b="1"/>
              <a:t>Different</a:t>
            </a:r>
            <a:br>
              <a:rPr lang="en-US" sz="1800" b="1"/>
            </a:br>
            <a:r>
              <a:rPr lang="en-US" sz="1800" b="1"/>
              <a:t>culture</a:t>
            </a:r>
            <a:br>
              <a:rPr lang="en-US" sz="1800" b="1"/>
            </a:br>
            <a:r>
              <a:rPr lang="en-US" sz="1800" b="1"/>
              <a:t>conditions</a:t>
            </a:r>
          </a:p>
        </p:txBody>
      </p:sp>
      <p:sp>
        <p:nvSpPr>
          <p:cNvPr id="100358" name="Text Box 7"/>
          <p:cNvSpPr txBox="1">
            <a:spLocks noChangeArrowheads="1"/>
          </p:cNvSpPr>
          <p:nvPr/>
        </p:nvSpPr>
        <p:spPr bwMode="auto">
          <a:xfrm>
            <a:off x="1931988" y="5257800"/>
            <a:ext cx="1497012" cy="1084263"/>
          </a:xfrm>
          <a:prstGeom prst="rect">
            <a:avLst/>
          </a:prstGeom>
          <a:noFill/>
          <a:ln w="9525">
            <a:noFill/>
            <a:miter lim="800000"/>
            <a:headEnd/>
            <a:tailEnd/>
          </a:ln>
        </p:spPr>
        <p:txBody>
          <a:bodyPr wrap="none" lIns="0" tIns="0" rIns="0" bIns="0"/>
          <a:lstStyle/>
          <a:p>
            <a:pPr>
              <a:lnSpc>
                <a:spcPct val="90000"/>
              </a:lnSpc>
            </a:pPr>
            <a:r>
              <a:rPr lang="en-US" sz="1800" b="1"/>
              <a:t>Different</a:t>
            </a:r>
            <a:br>
              <a:rPr lang="en-US" sz="1800" b="1"/>
            </a:br>
            <a:r>
              <a:rPr lang="en-US" sz="1800" b="1"/>
              <a:t>types of</a:t>
            </a:r>
            <a:br>
              <a:rPr lang="en-US" sz="1800" b="1"/>
            </a:br>
            <a:r>
              <a:rPr lang="en-US" sz="1800" b="1"/>
              <a:t>differentiated</a:t>
            </a:r>
            <a:br>
              <a:rPr lang="en-US" sz="1800" b="1"/>
            </a:br>
            <a:r>
              <a:rPr lang="en-US" sz="1800" b="1"/>
              <a:t>cells</a:t>
            </a:r>
          </a:p>
        </p:txBody>
      </p:sp>
      <p:sp>
        <p:nvSpPr>
          <p:cNvPr id="100359" name="Text Box 8"/>
          <p:cNvSpPr txBox="1">
            <a:spLocks noChangeArrowheads="1"/>
          </p:cNvSpPr>
          <p:nvPr/>
        </p:nvSpPr>
        <p:spPr bwMode="auto">
          <a:xfrm>
            <a:off x="3565525" y="236538"/>
            <a:ext cx="1192213" cy="500062"/>
          </a:xfrm>
          <a:prstGeom prst="rect">
            <a:avLst/>
          </a:prstGeom>
          <a:noFill/>
          <a:ln w="9525">
            <a:noFill/>
            <a:miter lim="800000"/>
            <a:headEnd/>
            <a:tailEnd/>
          </a:ln>
        </p:spPr>
        <p:txBody>
          <a:bodyPr wrap="none" lIns="0" tIns="0" rIns="0" bIns="0"/>
          <a:lstStyle/>
          <a:p>
            <a:pPr algn="ctr">
              <a:lnSpc>
                <a:spcPct val="80000"/>
              </a:lnSpc>
            </a:pPr>
            <a:r>
              <a:rPr lang="en-US" sz="1800" b="1"/>
              <a:t>Embryonic</a:t>
            </a:r>
            <a:br>
              <a:rPr lang="en-US" sz="1800" b="1"/>
            </a:br>
            <a:r>
              <a:rPr lang="en-US" sz="1800" b="1"/>
              <a:t>stem cells</a:t>
            </a:r>
          </a:p>
        </p:txBody>
      </p:sp>
      <p:sp>
        <p:nvSpPr>
          <p:cNvPr id="100360" name="Text Box 9"/>
          <p:cNvSpPr txBox="1">
            <a:spLocks noChangeArrowheads="1"/>
          </p:cNvSpPr>
          <p:nvPr/>
        </p:nvSpPr>
        <p:spPr bwMode="auto">
          <a:xfrm>
            <a:off x="5265738" y="228600"/>
            <a:ext cx="1192212" cy="500063"/>
          </a:xfrm>
          <a:prstGeom prst="rect">
            <a:avLst/>
          </a:prstGeom>
          <a:noFill/>
          <a:ln w="9525">
            <a:noFill/>
            <a:miter lim="800000"/>
            <a:headEnd/>
            <a:tailEnd/>
          </a:ln>
        </p:spPr>
        <p:txBody>
          <a:bodyPr wrap="none" lIns="0" tIns="0" rIns="0" bIns="0"/>
          <a:lstStyle/>
          <a:p>
            <a:pPr algn="ctr">
              <a:lnSpc>
                <a:spcPct val="80000"/>
              </a:lnSpc>
            </a:pPr>
            <a:r>
              <a:rPr lang="en-US" sz="1800" b="1"/>
              <a:t>Adult</a:t>
            </a:r>
            <a:br>
              <a:rPr lang="en-US" sz="1800" b="1"/>
            </a:br>
            <a:r>
              <a:rPr lang="en-US" sz="1800" b="1"/>
              <a:t>stem cells</a:t>
            </a:r>
          </a:p>
        </p:txBody>
      </p:sp>
      <p:sp>
        <p:nvSpPr>
          <p:cNvPr id="100361" name="Text Box 10"/>
          <p:cNvSpPr txBox="1">
            <a:spLocks noChangeArrowheads="1"/>
          </p:cNvSpPr>
          <p:nvPr/>
        </p:nvSpPr>
        <p:spPr bwMode="auto">
          <a:xfrm>
            <a:off x="2894013" y="2062163"/>
            <a:ext cx="1800225" cy="857250"/>
          </a:xfrm>
          <a:prstGeom prst="rect">
            <a:avLst/>
          </a:prstGeom>
          <a:noFill/>
          <a:ln w="9525">
            <a:noFill/>
            <a:miter lim="800000"/>
            <a:headEnd/>
            <a:tailEnd/>
          </a:ln>
        </p:spPr>
        <p:txBody>
          <a:bodyPr wrap="none" lIns="0" tIns="0" rIns="0" bIns="0"/>
          <a:lstStyle/>
          <a:p>
            <a:pPr>
              <a:lnSpc>
                <a:spcPct val="80000"/>
              </a:lnSpc>
            </a:pPr>
            <a:r>
              <a:rPr lang="en-US" sz="1800" b="1"/>
              <a:t>Cells generating</a:t>
            </a:r>
            <a:br>
              <a:rPr lang="en-US" sz="1800" b="1"/>
            </a:br>
            <a:r>
              <a:rPr lang="en-US" sz="1800" b="1"/>
              <a:t>all embryonic</a:t>
            </a:r>
            <a:br>
              <a:rPr lang="en-US" sz="1800" b="1"/>
            </a:br>
            <a:r>
              <a:rPr lang="en-US" sz="1800" b="1"/>
              <a:t>cell types</a:t>
            </a:r>
          </a:p>
        </p:txBody>
      </p:sp>
      <p:sp>
        <p:nvSpPr>
          <p:cNvPr id="100362" name="Text Box 11"/>
          <p:cNvSpPr txBox="1">
            <a:spLocks noChangeArrowheads="1"/>
          </p:cNvSpPr>
          <p:nvPr/>
        </p:nvSpPr>
        <p:spPr bwMode="auto">
          <a:xfrm>
            <a:off x="5519738" y="2057400"/>
            <a:ext cx="1800225" cy="433388"/>
          </a:xfrm>
          <a:prstGeom prst="rect">
            <a:avLst/>
          </a:prstGeom>
          <a:noFill/>
          <a:ln w="9525">
            <a:noFill/>
            <a:miter lim="800000"/>
            <a:headEnd/>
            <a:tailEnd/>
          </a:ln>
        </p:spPr>
        <p:txBody>
          <a:bodyPr wrap="none" lIns="0" tIns="0" rIns="0" bIns="0"/>
          <a:lstStyle/>
          <a:p>
            <a:pPr>
              <a:lnSpc>
                <a:spcPct val="80000"/>
              </a:lnSpc>
            </a:pPr>
            <a:r>
              <a:rPr lang="en-US" sz="1800" b="1"/>
              <a:t>Cells generating</a:t>
            </a:r>
            <a:br>
              <a:rPr lang="en-US" sz="1800" b="1"/>
            </a:br>
            <a:r>
              <a:rPr lang="en-US" sz="1800" b="1"/>
              <a:t>some cell types</a:t>
            </a:r>
          </a:p>
        </p:txBody>
      </p:sp>
      <p:sp>
        <p:nvSpPr>
          <p:cNvPr id="100363" name="Text Box 12"/>
          <p:cNvSpPr txBox="1">
            <a:spLocks noChangeArrowheads="1"/>
          </p:cNvSpPr>
          <p:nvPr/>
        </p:nvSpPr>
        <p:spPr bwMode="auto">
          <a:xfrm>
            <a:off x="3556000" y="4881563"/>
            <a:ext cx="609600" cy="446087"/>
          </a:xfrm>
          <a:prstGeom prst="rect">
            <a:avLst/>
          </a:prstGeom>
          <a:noFill/>
          <a:ln w="9525">
            <a:noFill/>
            <a:miter lim="800000"/>
            <a:headEnd/>
            <a:tailEnd/>
          </a:ln>
        </p:spPr>
        <p:txBody>
          <a:bodyPr wrap="none" lIns="0" tIns="0" rIns="0" bIns="0"/>
          <a:lstStyle/>
          <a:p>
            <a:pPr algn="ctr">
              <a:lnSpc>
                <a:spcPct val="80000"/>
              </a:lnSpc>
            </a:pPr>
            <a:r>
              <a:rPr lang="en-US" sz="1800" b="1"/>
              <a:t>Liver</a:t>
            </a:r>
            <a:br>
              <a:rPr lang="en-US" sz="1800" b="1"/>
            </a:br>
            <a:r>
              <a:rPr lang="en-US" sz="1800" b="1"/>
              <a:t>cells</a:t>
            </a:r>
          </a:p>
        </p:txBody>
      </p:sp>
      <p:sp>
        <p:nvSpPr>
          <p:cNvPr id="100364" name="Text Box 13"/>
          <p:cNvSpPr txBox="1">
            <a:spLocks noChangeArrowheads="1"/>
          </p:cNvSpPr>
          <p:nvPr/>
        </p:nvSpPr>
        <p:spPr bwMode="auto">
          <a:xfrm>
            <a:off x="4686300" y="4900613"/>
            <a:ext cx="609600" cy="446087"/>
          </a:xfrm>
          <a:prstGeom prst="rect">
            <a:avLst/>
          </a:prstGeom>
          <a:noFill/>
          <a:ln w="9525">
            <a:noFill/>
            <a:miter lim="800000"/>
            <a:headEnd/>
            <a:tailEnd/>
          </a:ln>
        </p:spPr>
        <p:txBody>
          <a:bodyPr wrap="none" lIns="0" tIns="0" rIns="0" bIns="0"/>
          <a:lstStyle/>
          <a:p>
            <a:pPr algn="ctr">
              <a:lnSpc>
                <a:spcPct val="80000"/>
              </a:lnSpc>
            </a:pPr>
            <a:r>
              <a:rPr lang="en-US" sz="1800" b="1"/>
              <a:t>Nerve</a:t>
            </a:r>
            <a:br>
              <a:rPr lang="en-US" sz="1800" b="1"/>
            </a:br>
            <a:r>
              <a:rPr lang="en-US" sz="1800" b="1"/>
              <a:t>cells</a:t>
            </a:r>
          </a:p>
        </p:txBody>
      </p:sp>
      <p:sp>
        <p:nvSpPr>
          <p:cNvPr id="100365" name="Text Box 14"/>
          <p:cNvSpPr txBox="1">
            <a:spLocks noChangeArrowheads="1"/>
          </p:cNvSpPr>
          <p:nvPr/>
        </p:nvSpPr>
        <p:spPr bwMode="auto">
          <a:xfrm>
            <a:off x="5943600" y="4887913"/>
            <a:ext cx="609600" cy="446087"/>
          </a:xfrm>
          <a:prstGeom prst="rect">
            <a:avLst/>
          </a:prstGeom>
          <a:noFill/>
          <a:ln w="9525">
            <a:noFill/>
            <a:miter lim="800000"/>
            <a:headEnd/>
            <a:tailEnd/>
          </a:ln>
        </p:spPr>
        <p:txBody>
          <a:bodyPr wrap="none" lIns="0" tIns="0" rIns="0" bIns="0"/>
          <a:lstStyle/>
          <a:p>
            <a:pPr algn="ctr">
              <a:lnSpc>
                <a:spcPct val="80000"/>
              </a:lnSpc>
            </a:pPr>
            <a:r>
              <a:rPr lang="en-US" sz="1800" b="1"/>
              <a:t>Blood</a:t>
            </a:r>
            <a:br>
              <a:rPr lang="en-US" sz="1800" b="1"/>
            </a:br>
            <a:r>
              <a:rPr lang="en-US" sz="1800" b="1"/>
              <a:t>cells</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body" idx="1"/>
          </p:nvPr>
        </p:nvSpPr>
        <p:spPr>
          <a:xfrm>
            <a:off x="533400" y="1368425"/>
            <a:ext cx="8534400" cy="4051300"/>
          </a:xfrm>
        </p:spPr>
        <p:txBody>
          <a:bodyPr/>
          <a:lstStyle/>
          <a:p>
            <a:pPr eaLnBrk="1" hangingPunct="1"/>
            <a:r>
              <a:rPr lang="en-US" sz="2800" smtClean="0"/>
              <a:t>Researchers can transform skin cells into ES cells by using viruses to introduce stem cell master regulatory genes</a:t>
            </a:r>
          </a:p>
          <a:p>
            <a:pPr eaLnBrk="1" hangingPunct="1"/>
            <a:r>
              <a:rPr lang="en-US" sz="2800" smtClean="0"/>
              <a:t>These transformed cells are called iPS cells (induced pluripotent cells)</a:t>
            </a:r>
          </a:p>
          <a:p>
            <a:pPr eaLnBrk="1" hangingPunct="1"/>
            <a:r>
              <a:rPr lang="en-US" sz="2800" smtClean="0"/>
              <a:t>These cells can be used to treat some diseases and to replace nonfunctional tissues</a:t>
            </a:r>
          </a:p>
        </p:txBody>
      </p:sp>
      <p:grpSp>
        <p:nvGrpSpPr>
          <p:cNvPr id="101379" name="Group 3"/>
          <p:cNvGrpSpPr>
            <a:grpSpLocks/>
          </p:cNvGrpSpPr>
          <p:nvPr/>
        </p:nvGrpSpPr>
        <p:grpSpPr bwMode="auto">
          <a:xfrm>
            <a:off x="0" y="6553200"/>
            <a:ext cx="9144000" cy="304800"/>
            <a:chOff x="0" y="4128"/>
            <a:chExt cx="5760" cy="192"/>
          </a:xfrm>
        </p:grpSpPr>
        <p:sp>
          <p:nvSpPr>
            <p:cNvPr id="101381" name="Rectangle 4"/>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101382"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101380" name="Rectangle 6"/>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charset="0"/>
              </a:rPr>
              <a:t>Figure 20.22</a:t>
            </a:r>
          </a:p>
        </p:txBody>
      </p:sp>
      <p:pic>
        <p:nvPicPr>
          <p:cNvPr id="102403" name="Picture 31" descr="20_22PluripotentStemCell-U"/>
          <p:cNvPicPr>
            <a:picLocks noChangeAspect="1" noChangeArrowheads="1"/>
          </p:cNvPicPr>
          <p:nvPr/>
        </p:nvPicPr>
        <p:blipFill>
          <a:blip r:embed="rId3"/>
          <a:srcRect/>
          <a:stretch>
            <a:fillRect/>
          </a:stretch>
        </p:blipFill>
        <p:spPr bwMode="auto">
          <a:xfrm>
            <a:off x="1604963" y="136525"/>
            <a:ext cx="5932487" cy="6584950"/>
          </a:xfrm>
          <a:prstGeom prst="rect">
            <a:avLst/>
          </a:prstGeom>
          <a:noFill/>
          <a:ln w="9525">
            <a:noFill/>
            <a:miter lim="800000"/>
            <a:headEnd/>
            <a:tailEnd/>
          </a:ln>
        </p:spPr>
      </p:pic>
      <p:sp>
        <p:nvSpPr>
          <p:cNvPr id="102404" name="Text Box 4"/>
          <p:cNvSpPr txBox="1">
            <a:spLocks noChangeArrowheads="1"/>
          </p:cNvSpPr>
          <p:nvPr/>
        </p:nvSpPr>
        <p:spPr bwMode="auto">
          <a:xfrm>
            <a:off x="2117725" y="773113"/>
            <a:ext cx="2025650" cy="554037"/>
          </a:xfrm>
          <a:prstGeom prst="rect">
            <a:avLst/>
          </a:prstGeom>
          <a:noFill/>
          <a:ln w="9525">
            <a:noFill/>
            <a:miter lim="800000"/>
            <a:headEnd/>
            <a:tailEnd/>
          </a:ln>
        </p:spPr>
        <p:txBody>
          <a:bodyPr wrap="none" lIns="0" tIns="0" rIns="0" bIns="0"/>
          <a:lstStyle/>
          <a:p>
            <a:r>
              <a:rPr lang="en-US" sz="1800" b="1"/>
              <a:t>Remove skin cells</a:t>
            </a:r>
            <a:br>
              <a:rPr lang="en-US" sz="1800" b="1"/>
            </a:br>
            <a:r>
              <a:rPr lang="en-US" sz="1800" b="1"/>
              <a:t>from patient.</a:t>
            </a:r>
          </a:p>
        </p:txBody>
      </p:sp>
      <p:grpSp>
        <p:nvGrpSpPr>
          <p:cNvPr id="102405" name="Group 17"/>
          <p:cNvGrpSpPr>
            <a:grpSpLocks/>
          </p:cNvGrpSpPr>
          <p:nvPr/>
        </p:nvGrpSpPr>
        <p:grpSpPr bwMode="auto">
          <a:xfrm>
            <a:off x="4564063" y="1096963"/>
            <a:ext cx="252412" cy="238125"/>
            <a:chOff x="458" y="1308"/>
            <a:chExt cx="159" cy="150"/>
          </a:xfrm>
        </p:grpSpPr>
        <p:sp>
          <p:nvSpPr>
            <p:cNvPr id="102419" name="Oval 15"/>
            <p:cNvSpPr>
              <a:spLocks noChangeArrowheads="1"/>
            </p:cNvSpPr>
            <p:nvPr/>
          </p:nvSpPr>
          <p:spPr bwMode="auto">
            <a:xfrm>
              <a:off x="458" y="1308"/>
              <a:ext cx="159" cy="150"/>
            </a:xfrm>
            <a:prstGeom prst="ellipse">
              <a:avLst/>
            </a:prstGeom>
            <a:solidFill>
              <a:srgbClr val="0390C7"/>
            </a:solidFill>
            <a:ln w="12700">
              <a:noFill/>
              <a:round/>
              <a:headEnd/>
              <a:tailEnd/>
            </a:ln>
          </p:spPr>
          <p:txBody>
            <a:bodyPr wrap="none" anchor="ctr"/>
            <a:lstStyle/>
            <a:p>
              <a:endParaRPr lang="en-US">
                <a:latin typeface="Times" pitchFamily="84" charset="0"/>
              </a:endParaRPr>
            </a:p>
          </p:txBody>
        </p:sp>
        <p:sp>
          <p:nvSpPr>
            <p:cNvPr id="102420" name="Text Box 16"/>
            <p:cNvSpPr txBox="1">
              <a:spLocks noChangeArrowheads="1"/>
            </p:cNvSpPr>
            <p:nvPr/>
          </p:nvSpPr>
          <p:spPr bwMode="auto">
            <a:xfrm>
              <a:off x="496" y="1308"/>
              <a:ext cx="118" cy="141"/>
            </a:xfrm>
            <a:prstGeom prst="rect">
              <a:avLst/>
            </a:prstGeom>
            <a:noFill/>
            <a:ln w="9525">
              <a:noFill/>
              <a:miter lim="800000"/>
              <a:headEnd/>
              <a:tailEnd/>
            </a:ln>
          </p:spPr>
          <p:txBody>
            <a:bodyPr wrap="none" lIns="0" tIns="0" rIns="0" bIns="0"/>
            <a:lstStyle/>
            <a:p>
              <a:pPr>
                <a:lnSpc>
                  <a:spcPct val="90000"/>
                </a:lnSpc>
              </a:pPr>
              <a:r>
                <a:rPr lang="en-US" sz="1800" b="1">
                  <a:solidFill>
                    <a:schemeClr val="bg1"/>
                  </a:solidFill>
                </a:rPr>
                <a:t>2</a:t>
              </a:r>
            </a:p>
          </p:txBody>
        </p:sp>
      </p:grpSp>
      <p:grpSp>
        <p:nvGrpSpPr>
          <p:cNvPr id="102406" name="Group 18"/>
          <p:cNvGrpSpPr>
            <a:grpSpLocks/>
          </p:cNvGrpSpPr>
          <p:nvPr/>
        </p:nvGrpSpPr>
        <p:grpSpPr bwMode="auto">
          <a:xfrm>
            <a:off x="1819275" y="800100"/>
            <a:ext cx="252413" cy="238125"/>
            <a:chOff x="458" y="1308"/>
            <a:chExt cx="159" cy="150"/>
          </a:xfrm>
        </p:grpSpPr>
        <p:sp>
          <p:nvSpPr>
            <p:cNvPr id="102417" name="Oval 19"/>
            <p:cNvSpPr>
              <a:spLocks noChangeArrowheads="1"/>
            </p:cNvSpPr>
            <p:nvPr/>
          </p:nvSpPr>
          <p:spPr bwMode="auto">
            <a:xfrm>
              <a:off x="458" y="1308"/>
              <a:ext cx="159" cy="150"/>
            </a:xfrm>
            <a:prstGeom prst="ellipse">
              <a:avLst/>
            </a:prstGeom>
            <a:solidFill>
              <a:srgbClr val="0390C7"/>
            </a:solidFill>
            <a:ln w="12700">
              <a:noFill/>
              <a:round/>
              <a:headEnd/>
              <a:tailEnd/>
            </a:ln>
          </p:spPr>
          <p:txBody>
            <a:bodyPr wrap="none" anchor="ctr"/>
            <a:lstStyle/>
            <a:p>
              <a:endParaRPr lang="en-US">
                <a:latin typeface="Times" pitchFamily="84" charset="0"/>
              </a:endParaRPr>
            </a:p>
          </p:txBody>
        </p:sp>
        <p:sp>
          <p:nvSpPr>
            <p:cNvPr id="102418" name="Text Box 20"/>
            <p:cNvSpPr txBox="1">
              <a:spLocks noChangeArrowheads="1"/>
            </p:cNvSpPr>
            <p:nvPr/>
          </p:nvSpPr>
          <p:spPr bwMode="auto">
            <a:xfrm>
              <a:off x="496" y="1308"/>
              <a:ext cx="118" cy="141"/>
            </a:xfrm>
            <a:prstGeom prst="rect">
              <a:avLst/>
            </a:prstGeom>
            <a:noFill/>
            <a:ln w="9525">
              <a:noFill/>
              <a:miter lim="800000"/>
              <a:headEnd/>
              <a:tailEnd/>
            </a:ln>
          </p:spPr>
          <p:txBody>
            <a:bodyPr wrap="none" lIns="0" tIns="0" rIns="0" bIns="0"/>
            <a:lstStyle/>
            <a:p>
              <a:pPr>
                <a:lnSpc>
                  <a:spcPct val="90000"/>
                </a:lnSpc>
              </a:pPr>
              <a:r>
                <a:rPr lang="en-US" sz="1800" b="1">
                  <a:solidFill>
                    <a:schemeClr val="bg1"/>
                  </a:solidFill>
                </a:rPr>
                <a:t>1</a:t>
              </a:r>
            </a:p>
          </p:txBody>
        </p:sp>
      </p:grpSp>
      <p:grpSp>
        <p:nvGrpSpPr>
          <p:cNvPr id="102407" name="Group 21"/>
          <p:cNvGrpSpPr>
            <a:grpSpLocks/>
          </p:cNvGrpSpPr>
          <p:nvPr/>
        </p:nvGrpSpPr>
        <p:grpSpPr bwMode="auto">
          <a:xfrm>
            <a:off x="4902200" y="4173538"/>
            <a:ext cx="252413" cy="238125"/>
            <a:chOff x="458" y="1308"/>
            <a:chExt cx="159" cy="150"/>
          </a:xfrm>
        </p:grpSpPr>
        <p:sp>
          <p:nvSpPr>
            <p:cNvPr id="102415" name="Oval 22"/>
            <p:cNvSpPr>
              <a:spLocks noChangeArrowheads="1"/>
            </p:cNvSpPr>
            <p:nvPr/>
          </p:nvSpPr>
          <p:spPr bwMode="auto">
            <a:xfrm>
              <a:off x="458" y="1308"/>
              <a:ext cx="159" cy="150"/>
            </a:xfrm>
            <a:prstGeom prst="ellipse">
              <a:avLst/>
            </a:prstGeom>
            <a:solidFill>
              <a:srgbClr val="0390C7"/>
            </a:solidFill>
            <a:ln w="12700">
              <a:noFill/>
              <a:round/>
              <a:headEnd/>
              <a:tailEnd/>
            </a:ln>
          </p:spPr>
          <p:txBody>
            <a:bodyPr wrap="none" anchor="ctr"/>
            <a:lstStyle/>
            <a:p>
              <a:endParaRPr lang="en-US">
                <a:latin typeface="Times" pitchFamily="84" charset="0"/>
              </a:endParaRPr>
            </a:p>
          </p:txBody>
        </p:sp>
        <p:sp>
          <p:nvSpPr>
            <p:cNvPr id="102416" name="Text Box 23"/>
            <p:cNvSpPr txBox="1">
              <a:spLocks noChangeArrowheads="1"/>
            </p:cNvSpPr>
            <p:nvPr/>
          </p:nvSpPr>
          <p:spPr bwMode="auto">
            <a:xfrm>
              <a:off x="496" y="1308"/>
              <a:ext cx="118" cy="141"/>
            </a:xfrm>
            <a:prstGeom prst="rect">
              <a:avLst/>
            </a:prstGeom>
            <a:noFill/>
            <a:ln w="9525">
              <a:noFill/>
              <a:miter lim="800000"/>
              <a:headEnd/>
              <a:tailEnd/>
            </a:ln>
          </p:spPr>
          <p:txBody>
            <a:bodyPr wrap="none" lIns="0" tIns="0" rIns="0" bIns="0"/>
            <a:lstStyle/>
            <a:p>
              <a:pPr>
                <a:lnSpc>
                  <a:spcPct val="90000"/>
                </a:lnSpc>
              </a:pPr>
              <a:r>
                <a:rPr lang="en-US" sz="1800" b="1">
                  <a:solidFill>
                    <a:schemeClr val="bg1"/>
                  </a:solidFill>
                </a:rPr>
                <a:t>3</a:t>
              </a:r>
            </a:p>
          </p:txBody>
        </p:sp>
      </p:grpSp>
      <p:grpSp>
        <p:nvGrpSpPr>
          <p:cNvPr id="102408" name="Group 24"/>
          <p:cNvGrpSpPr>
            <a:grpSpLocks/>
          </p:cNvGrpSpPr>
          <p:nvPr/>
        </p:nvGrpSpPr>
        <p:grpSpPr bwMode="auto">
          <a:xfrm>
            <a:off x="2243138" y="5495925"/>
            <a:ext cx="252412" cy="238125"/>
            <a:chOff x="458" y="1308"/>
            <a:chExt cx="159" cy="150"/>
          </a:xfrm>
        </p:grpSpPr>
        <p:sp>
          <p:nvSpPr>
            <p:cNvPr id="102413" name="Oval 25"/>
            <p:cNvSpPr>
              <a:spLocks noChangeArrowheads="1"/>
            </p:cNvSpPr>
            <p:nvPr/>
          </p:nvSpPr>
          <p:spPr bwMode="auto">
            <a:xfrm>
              <a:off x="458" y="1308"/>
              <a:ext cx="159" cy="150"/>
            </a:xfrm>
            <a:prstGeom prst="ellipse">
              <a:avLst/>
            </a:prstGeom>
            <a:solidFill>
              <a:srgbClr val="0390C7"/>
            </a:solidFill>
            <a:ln w="12700">
              <a:noFill/>
              <a:round/>
              <a:headEnd/>
              <a:tailEnd/>
            </a:ln>
          </p:spPr>
          <p:txBody>
            <a:bodyPr wrap="none" anchor="ctr"/>
            <a:lstStyle/>
            <a:p>
              <a:endParaRPr lang="en-US">
                <a:latin typeface="Times" pitchFamily="84" charset="0"/>
              </a:endParaRPr>
            </a:p>
          </p:txBody>
        </p:sp>
        <p:sp>
          <p:nvSpPr>
            <p:cNvPr id="102414" name="Text Box 26"/>
            <p:cNvSpPr txBox="1">
              <a:spLocks noChangeArrowheads="1"/>
            </p:cNvSpPr>
            <p:nvPr/>
          </p:nvSpPr>
          <p:spPr bwMode="auto">
            <a:xfrm>
              <a:off x="496" y="1308"/>
              <a:ext cx="118" cy="141"/>
            </a:xfrm>
            <a:prstGeom prst="rect">
              <a:avLst/>
            </a:prstGeom>
            <a:noFill/>
            <a:ln w="9525">
              <a:noFill/>
              <a:miter lim="800000"/>
              <a:headEnd/>
              <a:tailEnd/>
            </a:ln>
          </p:spPr>
          <p:txBody>
            <a:bodyPr wrap="none" lIns="0" tIns="0" rIns="0" bIns="0"/>
            <a:lstStyle/>
            <a:p>
              <a:pPr>
                <a:lnSpc>
                  <a:spcPct val="90000"/>
                </a:lnSpc>
              </a:pPr>
              <a:r>
                <a:rPr lang="en-US" sz="1800" b="1">
                  <a:solidFill>
                    <a:schemeClr val="bg1"/>
                  </a:solidFill>
                </a:rPr>
                <a:t>4</a:t>
              </a:r>
            </a:p>
          </p:txBody>
        </p:sp>
      </p:grpSp>
      <p:sp>
        <p:nvSpPr>
          <p:cNvPr id="102409" name="Text Box 27"/>
          <p:cNvSpPr txBox="1">
            <a:spLocks noChangeArrowheads="1"/>
          </p:cNvSpPr>
          <p:nvPr/>
        </p:nvSpPr>
        <p:spPr bwMode="auto">
          <a:xfrm>
            <a:off x="4849813" y="1084263"/>
            <a:ext cx="2357437" cy="1055687"/>
          </a:xfrm>
          <a:prstGeom prst="rect">
            <a:avLst/>
          </a:prstGeom>
          <a:noFill/>
          <a:ln w="9525">
            <a:noFill/>
            <a:miter lim="800000"/>
            <a:headEnd/>
            <a:tailEnd/>
          </a:ln>
        </p:spPr>
        <p:txBody>
          <a:bodyPr wrap="none" lIns="0" tIns="0" rIns="0" bIns="0"/>
          <a:lstStyle/>
          <a:p>
            <a:r>
              <a:rPr lang="en-US" sz="1800" b="1"/>
              <a:t>Reprogram skin cells</a:t>
            </a:r>
            <a:br>
              <a:rPr lang="en-US" sz="1800" b="1"/>
            </a:br>
            <a:r>
              <a:rPr lang="en-US" sz="1800" b="1"/>
              <a:t>so the cells become</a:t>
            </a:r>
            <a:br>
              <a:rPr lang="en-US" sz="1800" b="1"/>
            </a:br>
            <a:r>
              <a:rPr lang="en-US" sz="1800" b="1"/>
              <a:t>induced pluripotent</a:t>
            </a:r>
            <a:br>
              <a:rPr lang="en-US" sz="1800" b="1"/>
            </a:br>
            <a:r>
              <a:rPr lang="en-US" sz="1800" b="1"/>
              <a:t>stem (iPS) cells.</a:t>
            </a:r>
          </a:p>
        </p:txBody>
      </p:sp>
      <p:sp>
        <p:nvSpPr>
          <p:cNvPr id="102410" name="Text Box 28"/>
          <p:cNvSpPr txBox="1">
            <a:spLocks noChangeArrowheads="1"/>
          </p:cNvSpPr>
          <p:nvPr/>
        </p:nvSpPr>
        <p:spPr bwMode="auto">
          <a:xfrm>
            <a:off x="3368675" y="2579688"/>
            <a:ext cx="1708150" cy="1016000"/>
          </a:xfrm>
          <a:prstGeom prst="rect">
            <a:avLst/>
          </a:prstGeom>
          <a:noFill/>
          <a:ln w="9525">
            <a:noFill/>
            <a:miter lim="800000"/>
            <a:headEnd/>
            <a:tailEnd/>
          </a:ln>
        </p:spPr>
        <p:txBody>
          <a:bodyPr wrap="none" lIns="0" tIns="0" rIns="0" bIns="0"/>
          <a:lstStyle/>
          <a:p>
            <a:r>
              <a:rPr lang="en-US" sz="1800" b="1"/>
              <a:t>Patient with</a:t>
            </a:r>
            <a:br>
              <a:rPr lang="en-US" sz="1800" b="1"/>
            </a:br>
            <a:r>
              <a:rPr lang="en-US" sz="1800" b="1"/>
              <a:t>damaged heart</a:t>
            </a:r>
            <a:br>
              <a:rPr lang="en-US" sz="1800" b="1"/>
            </a:br>
            <a:r>
              <a:rPr lang="en-US" sz="1800" b="1"/>
              <a:t>tissue or other</a:t>
            </a:r>
            <a:br>
              <a:rPr lang="en-US" sz="1800" b="1"/>
            </a:br>
            <a:r>
              <a:rPr lang="en-US" sz="1800" b="1"/>
              <a:t>disease</a:t>
            </a:r>
          </a:p>
        </p:txBody>
      </p:sp>
      <p:sp>
        <p:nvSpPr>
          <p:cNvPr id="102411" name="Text Box 29"/>
          <p:cNvSpPr txBox="1">
            <a:spLocks noChangeArrowheads="1"/>
          </p:cNvSpPr>
          <p:nvPr/>
        </p:nvSpPr>
        <p:spPr bwMode="auto">
          <a:xfrm>
            <a:off x="2535238" y="5465763"/>
            <a:ext cx="1841500" cy="990600"/>
          </a:xfrm>
          <a:prstGeom prst="rect">
            <a:avLst/>
          </a:prstGeom>
          <a:noFill/>
          <a:ln w="9525">
            <a:noFill/>
            <a:miter lim="800000"/>
            <a:headEnd/>
            <a:tailEnd/>
          </a:ln>
        </p:spPr>
        <p:txBody>
          <a:bodyPr wrap="none" lIns="0" tIns="0" rIns="0" bIns="0"/>
          <a:lstStyle/>
          <a:p>
            <a:r>
              <a:rPr lang="en-US" sz="1800" b="1"/>
              <a:t>Return cells to</a:t>
            </a:r>
            <a:br>
              <a:rPr lang="en-US" sz="1800" b="1"/>
            </a:br>
            <a:r>
              <a:rPr lang="en-US" sz="1800" b="1"/>
              <a:t>patient, where</a:t>
            </a:r>
            <a:br>
              <a:rPr lang="en-US" sz="1800" b="1"/>
            </a:br>
            <a:r>
              <a:rPr lang="en-US" sz="1800" b="1"/>
              <a:t>they can repair</a:t>
            </a:r>
            <a:br>
              <a:rPr lang="en-US" sz="1800" b="1"/>
            </a:br>
            <a:r>
              <a:rPr lang="en-US" sz="1800" b="1"/>
              <a:t>damaged tissue.</a:t>
            </a:r>
          </a:p>
        </p:txBody>
      </p:sp>
      <p:sp>
        <p:nvSpPr>
          <p:cNvPr id="102412" name="Text Box 30"/>
          <p:cNvSpPr txBox="1">
            <a:spLocks noChangeArrowheads="1"/>
          </p:cNvSpPr>
          <p:nvPr/>
        </p:nvSpPr>
        <p:spPr bwMode="auto">
          <a:xfrm>
            <a:off x="5194300" y="4151313"/>
            <a:ext cx="2435225" cy="1109662"/>
          </a:xfrm>
          <a:prstGeom prst="rect">
            <a:avLst/>
          </a:prstGeom>
          <a:noFill/>
          <a:ln w="9525">
            <a:noFill/>
            <a:miter lim="800000"/>
            <a:headEnd/>
            <a:tailEnd/>
          </a:ln>
        </p:spPr>
        <p:txBody>
          <a:bodyPr wrap="none" lIns="0" tIns="0" rIns="0" bIns="0"/>
          <a:lstStyle/>
          <a:p>
            <a:r>
              <a:rPr lang="en-US" sz="1800" b="1"/>
              <a:t>Treat iPS cells so</a:t>
            </a:r>
            <a:br>
              <a:rPr lang="en-US" sz="1800" b="1"/>
            </a:br>
            <a:r>
              <a:rPr lang="en-US" sz="1800" b="1"/>
              <a:t>that they differentiate</a:t>
            </a:r>
            <a:br>
              <a:rPr lang="en-US" sz="1800" b="1"/>
            </a:br>
            <a:r>
              <a:rPr lang="en-US" sz="1800" b="1"/>
              <a:t>into a specific</a:t>
            </a:r>
            <a:br>
              <a:rPr lang="en-US" sz="1800" b="1"/>
            </a:br>
            <a:r>
              <a:rPr lang="en-US" sz="1800" b="1"/>
              <a:t>cell type.</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76200" y="838200"/>
            <a:ext cx="9067800" cy="914400"/>
          </a:xfrm>
        </p:spPr>
        <p:txBody>
          <a:bodyPr/>
          <a:lstStyle/>
          <a:p>
            <a:pPr marL="57150" indent="-4763" eaLnBrk="1" hangingPunct="1"/>
            <a:r>
              <a:rPr lang="en-US" smtClean="0"/>
              <a:t>Concept 20.4: The practical applications of DNA technology affect our lives in many ways</a:t>
            </a:r>
          </a:p>
        </p:txBody>
      </p:sp>
      <p:sp>
        <p:nvSpPr>
          <p:cNvPr id="103427" name="Rectangle 3"/>
          <p:cNvSpPr>
            <a:spLocks noGrp="1" noChangeArrowheads="1"/>
          </p:cNvSpPr>
          <p:nvPr>
            <p:ph type="body" idx="1"/>
          </p:nvPr>
        </p:nvSpPr>
        <p:spPr>
          <a:xfrm>
            <a:off x="533400" y="2438400"/>
            <a:ext cx="8534400" cy="1098550"/>
          </a:xfrm>
        </p:spPr>
        <p:txBody>
          <a:bodyPr/>
          <a:lstStyle/>
          <a:p>
            <a:pPr eaLnBrk="1" hangingPunct="1"/>
            <a:r>
              <a:rPr lang="en-US" sz="2800" smtClean="0"/>
              <a:t>Many fields benefit from DNA technology and genetic engineering</a:t>
            </a:r>
          </a:p>
        </p:txBody>
      </p:sp>
      <p:grpSp>
        <p:nvGrpSpPr>
          <p:cNvPr id="103428" name="Group 4"/>
          <p:cNvGrpSpPr>
            <a:grpSpLocks/>
          </p:cNvGrpSpPr>
          <p:nvPr/>
        </p:nvGrpSpPr>
        <p:grpSpPr bwMode="auto">
          <a:xfrm>
            <a:off x="0" y="6553200"/>
            <a:ext cx="9144000" cy="304800"/>
            <a:chOff x="0" y="4128"/>
            <a:chExt cx="5760" cy="192"/>
          </a:xfrm>
        </p:grpSpPr>
        <p:sp>
          <p:nvSpPr>
            <p:cNvPr id="103430" name="Rectangle 5"/>
            <p:cNvSpPr>
              <a:spLocks noChangeArrowheads="1"/>
            </p:cNvSpPr>
            <p:nvPr/>
          </p:nvSpPr>
          <p:spPr bwMode="auto">
            <a:xfrm>
              <a:off x="0" y="4128"/>
              <a:ext cx="5760" cy="192"/>
            </a:xfrm>
            <a:prstGeom prst="rect">
              <a:avLst/>
            </a:prstGeom>
            <a:solidFill>
              <a:srgbClr val="FFBA26"/>
            </a:solidFill>
            <a:ln w="9525">
              <a:noFill/>
              <a:miter lim="800000"/>
              <a:headEnd/>
              <a:tailEnd/>
            </a:ln>
          </p:spPr>
          <p:txBody>
            <a:bodyPr wrap="none" anchor="ctr"/>
            <a:lstStyle/>
            <a:p>
              <a:endParaRPr lang="en-US"/>
            </a:p>
          </p:txBody>
        </p:sp>
        <p:sp>
          <p:nvSpPr>
            <p:cNvPr id="103431" name="Date Placeholder 3"/>
            <p:cNvSpPr>
              <a:spLocks/>
            </p:cNvSpPr>
            <p:nvPr/>
          </p:nvSpPr>
          <p:spPr bwMode="auto">
            <a:xfrm>
              <a:off x="96" y="4160"/>
              <a:ext cx="1440" cy="144"/>
            </a:xfrm>
            <a:prstGeom prst="rect">
              <a:avLst/>
            </a:prstGeom>
            <a:noFill/>
            <a:ln w="9525">
              <a:noFill/>
              <a:miter lim="800000"/>
              <a:headEnd/>
              <a:tailEnd/>
            </a:ln>
          </p:spPr>
          <p:txBody>
            <a:bodyPr anchor="ctr"/>
            <a:lstStyle/>
            <a:p>
              <a:pPr eaLnBrk="1" hangingPunct="1"/>
              <a:r>
                <a:rPr lang="en-US" sz="1200">
                  <a:latin typeface="Times New Roman" pitchFamily="84" charset="0"/>
                  <a:cs typeface="Times New Roman" pitchFamily="84" charset="0"/>
                </a:rPr>
                <a:t>© 2011 Pearson Education, Inc.</a:t>
              </a:r>
            </a:p>
          </p:txBody>
        </p:sp>
      </p:grpSp>
      <p:sp>
        <p:nvSpPr>
          <p:cNvPr id="103429" name="Rectangle 7"/>
          <p:cNvSpPr>
            <a:spLocks noChangeArrowheads="1"/>
          </p:cNvSpPr>
          <p:nvPr/>
        </p:nvSpPr>
        <p:spPr bwMode="auto">
          <a:xfrm>
            <a:off x="0" y="0"/>
            <a:ext cx="9144000" cy="304800"/>
          </a:xfrm>
          <a:prstGeom prst="rect">
            <a:avLst/>
          </a:prstGeom>
          <a:solidFill>
            <a:srgbClr val="00478B"/>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New Roman"/>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1616</TotalTime>
  <Words>6064</Words>
  <Application>Microsoft Office PowerPoint</Application>
  <PresentationFormat>On-screen Show (4:3)</PresentationFormat>
  <Paragraphs>1599</Paragraphs>
  <Slides>127</Slides>
  <Notes>127</Notes>
  <HiddenSlides>0</HiddenSlides>
  <MMClips>0</MMClips>
  <ScaleCrop>false</ScaleCrop>
  <HeadingPairs>
    <vt:vector size="4" baseType="variant">
      <vt:variant>
        <vt:lpstr>Theme</vt:lpstr>
      </vt:variant>
      <vt:variant>
        <vt:i4>1</vt:i4>
      </vt:variant>
      <vt:variant>
        <vt:lpstr>Slide Titles</vt:lpstr>
      </vt:variant>
      <vt:variant>
        <vt:i4>127</vt:i4>
      </vt:variant>
    </vt:vector>
  </HeadingPairs>
  <TitlesOfParts>
    <vt:vector size="128" baseType="lpstr">
      <vt:lpstr>Blank Presentation</vt:lpstr>
      <vt:lpstr>PowerPoint Presentation</vt:lpstr>
      <vt:lpstr>Overview: The DNA Toolbox</vt:lpstr>
      <vt:lpstr>PowerPoint Presentation</vt:lpstr>
      <vt:lpstr>Figure 20.1</vt:lpstr>
      <vt:lpstr>Concept 20.1: DNA cloning yields multiple copies of a gene or other DNA segment</vt:lpstr>
      <vt:lpstr>DNA Cloning and Its Applications:  A Preview</vt:lpstr>
      <vt:lpstr>PowerPoint Presentation</vt:lpstr>
      <vt:lpstr>Figure 20.2</vt:lpstr>
      <vt:lpstr>Figure 20.2a</vt:lpstr>
      <vt:lpstr>Figure 20.2b</vt:lpstr>
      <vt:lpstr>Using Restriction Enzymes to Make Recombinant DNA</vt:lpstr>
      <vt:lpstr>PowerPoint Presentation</vt:lpstr>
      <vt:lpstr>PowerPoint Presentation</vt:lpstr>
      <vt:lpstr>Figure 20.3-1</vt:lpstr>
      <vt:lpstr>Figure 20.3-2</vt:lpstr>
      <vt:lpstr>Figure 20.3-3</vt:lpstr>
      <vt:lpstr>Cloning a Eukaryotic Gene in a Bacterial Plasmid</vt:lpstr>
      <vt:lpstr>Producing Clones of Cells Carrying Recombinant Plasmids</vt:lpstr>
      <vt:lpstr>PowerPoint Presentation</vt:lpstr>
      <vt:lpstr>PowerPoint Presentation</vt:lpstr>
      <vt:lpstr>Figure 20.4</vt:lpstr>
      <vt:lpstr>Figure 20.4a-1</vt:lpstr>
      <vt:lpstr>Figure 20.4a-2</vt:lpstr>
      <vt:lpstr>Figure 20.4a-3</vt:lpstr>
      <vt:lpstr>Figure 20.4b</vt:lpstr>
      <vt:lpstr>Storing Cloned Genes in DNA Libraries</vt:lpstr>
      <vt:lpstr>Figure 20.5</vt:lpstr>
      <vt:lpstr>Figure 20.5a</vt:lpstr>
      <vt:lpstr>PowerPoint Presentation</vt:lpstr>
      <vt:lpstr>PowerPoint Presentation</vt:lpstr>
      <vt:lpstr>Figure 20.6-1</vt:lpstr>
      <vt:lpstr>Figure 20.6-2</vt:lpstr>
      <vt:lpstr>Figure 20.6-3</vt:lpstr>
      <vt:lpstr>Figure 20.6-4</vt:lpstr>
      <vt:lpstr>Figure 20.6-5</vt:lpstr>
      <vt:lpstr>Screening a Library for Clones Carrying a Gene of Interest</vt:lpstr>
      <vt:lpstr>PowerPoint Presentation</vt:lpstr>
      <vt:lpstr>PowerPoint Presentation</vt:lpstr>
      <vt:lpstr>Figure 20.7</vt:lpstr>
      <vt:lpstr>Expressing Cloned Eukaryotic Genes</vt:lpstr>
      <vt:lpstr>Bacterial Expression Systems</vt:lpstr>
      <vt:lpstr>Eukaryotic Cloning and Expression Systems</vt:lpstr>
      <vt:lpstr>PowerPoint Presentation</vt:lpstr>
      <vt:lpstr>Cross-Species Gene Expression and Evolutionary Ancestry</vt:lpstr>
      <vt:lpstr>Amplifying DNA in Vitro: The Polymerase Chain Reaction (PCR)</vt:lpstr>
      <vt:lpstr>Figure 20.8</vt:lpstr>
      <vt:lpstr>Figure 20.8a</vt:lpstr>
      <vt:lpstr>Figure 20.8b</vt:lpstr>
      <vt:lpstr>Figure 20.8c</vt:lpstr>
      <vt:lpstr>Figure 20.8d</vt:lpstr>
      <vt:lpstr>Concept 20.2: DNA technology allows us to study the sequence, expression, and function of a gene</vt:lpstr>
      <vt:lpstr>Gel Electrophoresis and Southern Blotting</vt:lpstr>
      <vt:lpstr>PowerPoint Presentation</vt:lpstr>
      <vt:lpstr>Figure 20.9</vt:lpstr>
      <vt:lpstr>Figure 20.9a</vt:lpstr>
      <vt:lpstr>Figure 20.9b</vt:lpstr>
      <vt:lpstr>PowerPoint Presentation</vt:lpstr>
      <vt:lpstr>PowerPoint Presentation</vt:lpstr>
      <vt:lpstr>Figure 20.10</vt:lpstr>
      <vt:lpstr>Figure 20.10a</vt:lpstr>
      <vt:lpstr>Figure 20.10b</vt:lpstr>
      <vt:lpstr>PowerPoint Presentation</vt:lpstr>
      <vt:lpstr>Figure 20.11</vt:lpstr>
      <vt:lpstr>DNA Sequencing</vt:lpstr>
      <vt:lpstr>Figure 20.12</vt:lpstr>
      <vt:lpstr>Figure 20.12a</vt:lpstr>
      <vt:lpstr>Figure 20.12b</vt:lpstr>
      <vt:lpstr>Figure 20.12c</vt:lpstr>
      <vt:lpstr>Analyzing Gene Expression</vt:lpstr>
      <vt:lpstr>Studying the Expression of Single Genes</vt:lpstr>
      <vt:lpstr>PowerPoint Presentation</vt:lpstr>
      <vt:lpstr>PowerPoint Presentation</vt:lpstr>
      <vt:lpstr>Figure 20.13</vt:lpstr>
      <vt:lpstr>PowerPoint Presentation</vt:lpstr>
      <vt:lpstr>Figure 20.14</vt:lpstr>
      <vt:lpstr>Studying the Expression of Interacting Groups of Genes</vt:lpstr>
      <vt:lpstr>Figure 20.15</vt:lpstr>
      <vt:lpstr>Figure 20.15a</vt:lpstr>
      <vt:lpstr>Determining Gene Function</vt:lpstr>
      <vt:lpstr>PowerPoint Presentation</vt:lpstr>
      <vt:lpstr>PowerPoint Presentation</vt:lpstr>
      <vt:lpstr>Figure 20.16</vt:lpstr>
      <vt:lpstr>Concept 20.3: Cloning organisms may lead to production of stem cells for research and other applications</vt:lpstr>
      <vt:lpstr>Cloning Plants: Single-Cell Cultures</vt:lpstr>
      <vt:lpstr>Figure 20.17</vt:lpstr>
      <vt:lpstr>Cloning Animals: Nuclear Transplantation  </vt:lpstr>
      <vt:lpstr>Figure 20.18</vt:lpstr>
      <vt:lpstr>Reproductive Cloning of Mammals</vt:lpstr>
      <vt:lpstr>Figure 20.19</vt:lpstr>
      <vt:lpstr>Figure 20.19a</vt:lpstr>
      <vt:lpstr>Figure 20.19b</vt:lpstr>
      <vt:lpstr>PowerPoint Presentation</vt:lpstr>
      <vt:lpstr>Figure 20.20</vt:lpstr>
      <vt:lpstr>Problems Associated with Animal Cloning</vt:lpstr>
      <vt:lpstr>Stem Cells of Animals</vt:lpstr>
      <vt:lpstr>Figure 20.21</vt:lpstr>
      <vt:lpstr>PowerPoint Presentation</vt:lpstr>
      <vt:lpstr>Figure 20.22</vt:lpstr>
      <vt:lpstr>Concept 20.4: The practical applications of DNA technology affect our lives in many ways</vt:lpstr>
      <vt:lpstr>Medical Applications</vt:lpstr>
      <vt:lpstr>Diagnosis and Treatment of Diseases</vt:lpstr>
      <vt:lpstr>Human Gene Therapy</vt:lpstr>
      <vt:lpstr>Figure 20.23</vt:lpstr>
      <vt:lpstr>Pharmaceutical Products</vt:lpstr>
      <vt:lpstr>PowerPoint Presentation</vt:lpstr>
      <vt:lpstr>PowerPoint Presentation</vt:lpstr>
      <vt:lpstr>PowerPoint Presentation</vt:lpstr>
      <vt:lpstr>Figure 20.24</vt:lpstr>
      <vt:lpstr>Figure 20.24a</vt:lpstr>
      <vt:lpstr>Figure 20.24b</vt:lpstr>
      <vt:lpstr>Forensic Evidence and Genetic Profiles</vt:lpstr>
      <vt:lpstr>PowerPoint Presentation</vt:lpstr>
      <vt:lpstr>Figure 20.25</vt:lpstr>
      <vt:lpstr>Figure 20.25a</vt:lpstr>
      <vt:lpstr>Environmental Cleanup</vt:lpstr>
      <vt:lpstr>Agricultural Applications</vt:lpstr>
      <vt:lpstr>PowerPoint Presentation</vt:lpstr>
      <vt:lpstr>Figure 20.26</vt:lpstr>
      <vt:lpstr>Safety and Ethical Questions Raised by DNA Technology</vt:lpstr>
      <vt:lpstr>PowerPoint Presentation</vt:lpstr>
      <vt:lpstr>PowerPoint Presentation</vt:lpstr>
      <vt:lpstr>Figure 20.UN03</vt:lpstr>
      <vt:lpstr>Figure 20.UN04</vt:lpstr>
      <vt:lpstr>Figure 20.UN05</vt:lpstr>
      <vt:lpstr>Figure 20.UN06</vt:lpstr>
      <vt:lpstr>Figure 20.UN07</vt:lpstr>
      <vt:lpstr>Figure 20.UN08</vt:lpstr>
    </vt:vector>
  </TitlesOfParts>
  <Company>Jerome Burg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Jerome Burg</dc:creator>
  <cp:lastModifiedBy>LAMAQADI</cp:lastModifiedBy>
  <cp:revision>97</cp:revision>
  <dcterms:created xsi:type="dcterms:W3CDTF">2010-08-06T18:35:02Z</dcterms:created>
  <dcterms:modified xsi:type="dcterms:W3CDTF">2021-03-24T14:11:47Z</dcterms:modified>
</cp:coreProperties>
</file>