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">
          <p15:clr>
            <a:srgbClr val="000000"/>
          </p15:clr>
        </p15:guide>
        <p15:guide id="2" orient="horz" pos="576">
          <p15:clr>
            <a:srgbClr val="000000"/>
          </p15:clr>
        </p15:guide>
        <p15:guide id="3" orient="horz" pos="1104">
          <p15:clr>
            <a:srgbClr val="000000"/>
          </p15:clr>
        </p15:guide>
        <p15:guide id="4" orient="horz" pos="1440">
          <p15:clr>
            <a:srgbClr val="000000"/>
          </p15:clr>
        </p15:guide>
        <p15:guide id="5" orient="horz" pos="1776">
          <p15:clr>
            <a:srgbClr val="000000"/>
          </p15:clr>
        </p15:guide>
        <p15:guide id="6" pos="144">
          <p15:clr>
            <a:srgbClr val="000000"/>
          </p15:clr>
        </p15:guide>
        <p15:guide id="7" pos="384">
          <p15:clr>
            <a:srgbClr val="000000"/>
          </p15:clr>
        </p15:guide>
        <p15:guide id="8" pos="816">
          <p15:clr>
            <a:srgbClr val="000000"/>
          </p15:clr>
        </p15:guide>
        <p15:guide id="9" pos="1008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" orient="horz"/>
        <p:guide pos="576" orient="horz"/>
        <p:guide pos="1104" orient="horz"/>
        <p:guide pos="1440" orient="horz"/>
        <p:guide pos="1776" orient="horz"/>
        <p:guide pos="144"/>
        <p:guide pos="384"/>
        <p:guide pos="816"/>
        <p:guide pos="100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4" name="Google Shape;224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6" name="Google Shape;22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30.3 From ovule to seed in a gymnosperm.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0" name="Google Shape;270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1" name="Google Shape;27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2" name="Google Shape;27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30.3 From ovule to seed in a gymnosperm.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4" name="Google Shape;31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5" name="Google Shape;31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24" name="Google Shape;32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5" name="Google Shape;32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5" name="Google Shape;335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6" name="Google Shape;33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7" name="Google Shape;33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30.UN01 </a:t>
            </a:r>
            <a:r>
              <a:rPr lang="en-US">
                <a:solidFill>
                  <a:srgbClr val="000000"/>
                </a:solidFill>
              </a:rPr>
              <a:t>In-text figure, p. 621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48" name="Google Shape;34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9" name="Google Shape;34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58" name="Google Shape;35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9" name="Google Shape;35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68" name="Google Shape;36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9" name="Google Shape;36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8" name="Google Shape;378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79" name="Google Shape;37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0" name="Google Shape;380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30.5 Exploring: Gymnosperm Diversity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87" name="Google Shape;38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8" name="Google Shape;38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7" name="Google Shape;397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98" name="Google Shape;39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9" name="Google Shape;399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30.5 Exploring: Gymnosperm Diversity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7" name="Google Shape;40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8" name="Google Shape;408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7" name="Google Shape;417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18" name="Google Shape;41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9" name="Google Shape;419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30.5 Exploring: Gymnosperm Diversity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1" name="Google Shape;43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2" name="Google Shape;432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42" name="Google Shape;442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43" name="Google Shape;44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4" name="Google Shape;444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30.6 The life cycle of a pine.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5" name="Google Shape;465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6" name="Google Shape;46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7" name="Google Shape;467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30.6 The life cycle of a pine.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03" name="Google Shape;503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04" name="Google Shape;50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5" name="Google Shape;505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30.6 The life cycle of a pine.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52" name="Google Shape;552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53" name="Google Shape;55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4" name="Google Shape;554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30.6 The life cycle of a pine.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11" name="Google Shape;61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2" name="Google Shape;612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6" name="Google Shape;116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30.1 What human reproductive organ is functionally similar to this seed?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22" name="Google Shape;62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3" name="Google Shape;623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33" name="Google Shape;63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4" name="Google Shape;634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44" name="Google Shape;64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5" name="Google Shape;645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54" name="Google Shape;654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55" name="Google Shape;655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64" name="Google Shape;664;p3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65" name="Google Shape;66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6" name="Google Shape;666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30.7 The structure of an idealized flower.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92" name="Google Shape;69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3" name="Google Shape;693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03" name="Google Shape;703;p3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04" name="Google Shape;70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05" name="Google Shape;705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30.8 Some variations in fruit structure.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21" name="Google Shape;721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2" name="Google Shape;722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31" name="Google Shape;73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32" name="Google Shape;732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42" name="Google Shape;74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43" name="Google Shape;743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52" name="Google Shape;752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53" name="Google Shape;753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62" name="Google Shape;762;p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63" name="Google Shape;76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4" name="Google Shape;764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30.10 The life cycle of an angiosperm.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87" name="Google Shape;787;p4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88" name="Google Shape;788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89" name="Google Shape;789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30.10 The life cycle of an angiosperm.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4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38" name="Google Shape;838;p4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39" name="Google Shape;83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40" name="Google Shape;840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30.10 The life cycle of an angiosperm.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05" name="Google Shape;905;p4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06" name="Google Shape;90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07" name="Google Shape;907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30.10 The life cycle of an angiosperm.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84" name="Google Shape;98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85" name="Google Shape;985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4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95" name="Google Shape;995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96" name="Google Shape;996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4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06" name="Google Shape;1006;p4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07" name="Google Shape;1007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08" name="Google Shape;1008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30.11 An early flowering plant.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25" name="Google Shape;1025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26" name="Google Shape;1026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4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36" name="Google Shape;1036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37" name="Google Shape;1037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5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46" name="Google Shape;1046;p5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47" name="Google Shape;1047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8" name="Google Shape;1048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30.13 Exploring: Angiosperm Diversity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5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68" name="Google Shape;1068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69" name="Google Shape;1069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5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78" name="Google Shape;1078;p5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79" name="Google Shape;1079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80" name="Google Shape;1080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30.13 Exploring: Angiosperm Diversity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5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93" name="Google Shape;1093;p5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94" name="Google Shape;1094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95" name="Google Shape;1095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30.13 Exploring: Angiosperm Diversity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5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24" name="Google Shape;1124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25" name="Google Shape;1125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5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35" name="Google Shape;1135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36" name="Google Shape;1136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5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46" name="Google Shape;1146;p5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47" name="Google Shape;1147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48" name="Google Shape;1148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Table 30.1 Examples of Plant-Derived Medicines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5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54" name="Google Shape;1154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55" name="Google Shape;1155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5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65" name="Google Shape;1165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66" name="Google Shape;1166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6" name="Google Shape;146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Figure 30.2 Gametophyte-sporophyte relationships in different plant groups.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4" name="Google Shape;21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762000" y="2146300"/>
            <a:ext cx="7796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1447800" y="3746500"/>
            <a:ext cx="642143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Time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762000" y="6108700"/>
            <a:ext cx="1911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3200400" y="6108700"/>
            <a:ext cx="2905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6629400" y="6108700"/>
            <a:ext cx="1911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6" name="Google Shape;86;p12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7" name="Google Shape;77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8" name="Google Shape;78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9" name="Google Shape;79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dking\Desktop\55823Reece_Marketing_Cover\55823Reece9e_webdev.jpg" id="12" name="Google Shape;12;p1"/>
          <p:cNvPicPr preferRelativeResize="0"/>
          <p:nvPr/>
        </p:nvPicPr>
        <p:blipFill rotWithShape="1">
          <a:blip r:embed="rId1">
            <a:alphaModFix/>
          </a:blip>
          <a:srcRect b="23914" l="15731" r="-261" t="38250"/>
          <a:stretch/>
        </p:blipFill>
        <p:spPr>
          <a:xfrm>
            <a:off x="0" y="1512887"/>
            <a:ext cx="9170987" cy="504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1587" y="0"/>
            <a:ext cx="9145587" cy="763587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 PRESENTATIONS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CAMPBELL BIOLOGY, NINTH EDITION</a:t>
            </a:r>
            <a:endParaRPr b="1" i="1" sz="1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Jane B. Reece, Lisa A. Urry, Michael L. Cain, Steven A. Wasserman, Peter V. Minorsky, Robert B. Jackson</a:t>
            </a:r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152400" y="66040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2011 Pearson Education, Inc.</a:t>
            </a:r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6705600" y="5562600"/>
            <a:ext cx="23622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Lectures by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Erin Barley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Kathleen Fitzpatrick</a:t>
            </a:r>
            <a:endParaRPr/>
          </a:p>
        </p:txBody>
      </p:sp>
      <p:sp>
        <p:nvSpPr>
          <p:cNvPr id="16" name="Google Shape;16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D1300D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762000" y="6108700"/>
            <a:ext cx="1911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3200400" y="6108700"/>
            <a:ext cx="29051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6629400" y="6108700"/>
            <a:ext cx="19113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D1300D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0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3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/>
        </p:nvSpPr>
        <p:spPr>
          <a:xfrm>
            <a:off x="39687" y="1917700"/>
            <a:ext cx="8278812" cy="143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 Diversity II: The Evolution of Seed Plants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63500" y="838200"/>
            <a:ext cx="2625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30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30.3-2</a:t>
            </a:r>
            <a:endParaRPr/>
          </a:p>
        </p:txBody>
      </p:sp>
      <p:pic>
        <p:nvPicPr>
          <p:cNvPr descr="30_03OvuleToSeed_2-U" id="229" name="Google Shape;22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2" y="1038225"/>
            <a:ext cx="8548687" cy="477996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 txBox="1"/>
          <p:nvPr/>
        </p:nvSpPr>
        <p:spPr>
          <a:xfrm>
            <a:off x="1755775" y="1087437"/>
            <a:ext cx="13398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Immature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ovulate cone</a:t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1525587" y="2536825"/>
            <a:ext cx="1446212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Integument (2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2112962" y="2836862"/>
            <a:ext cx="968375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Spore wall</a:t>
            </a:r>
            <a:endParaRPr/>
          </a:p>
        </p:txBody>
      </p:sp>
      <p:sp>
        <p:nvSpPr>
          <p:cNvPr id="233" name="Google Shape;233;p23"/>
          <p:cNvSpPr txBox="1"/>
          <p:nvPr/>
        </p:nvSpPr>
        <p:spPr>
          <a:xfrm>
            <a:off x="1916112" y="3309937"/>
            <a:ext cx="1354137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Megaspore (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234" name="Google Shape;234;p23"/>
          <p:cNvCxnSpPr/>
          <p:nvPr/>
        </p:nvCxnSpPr>
        <p:spPr>
          <a:xfrm flipH="1" rot="10800000">
            <a:off x="1236662" y="2654300"/>
            <a:ext cx="257175" cy="1651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5" name="Google Shape;235;p23"/>
          <p:cNvCxnSpPr/>
          <p:nvPr/>
        </p:nvCxnSpPr>
        <p:spPr>
          <a:xfrm flipH="1" rot="10800000">
            <a:off x="1346200" y="2963862"/>
            <a:ext cx="706437" cy="4651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6" name="Google Shape;236;p23"/>
          <p:cNvCxnSpPr/>
          <p:nvPr/>
        </p:nvCxnSpPr>
        <p:spPr>
          <a:xfrm flipH="1" rot="10800000">
            <a:off x="1236662" y="3433762"/>
            <a:ext cx="642937" cy="63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37" name="Google Shape;237;p23"/>
          <p:cNvCxnSpPr/>
          <p:nvPr/>
        </p:nvCxnSpPr>
        <p:spPr>
          <a:xfrm>
            <a:off x="3111500" y="2959100"/>
            <a:ext cx="719137" cy="5032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38" name="Google Shape;238;p23"/>
          <p:cNvSpPr txBox="1"/>
          <p:nvPr/>
        </p:nvSpPr>
        <p:spPr>
          <a:xfrm>
            <a:off x="4714875" y="2470150"/>
            <a:ext cx="155575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 (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39" name="Google Shape;239;p23"/>
          <p:cNvSpPr txBox="1"/>
          <p:nvPr/>
        </p:nvSpPr>
        <p:spPr>
          <a:xfrm>
            <a:off x="4862512" y="3243262"/>
            <a:ext cx="1149350" cy="471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 nucleus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240" name="Google Shape;240;p23"/>
          <p:cNvCxnSpPr/>
          <p:nvPr/>
        </p:nvCxnSpPr>
        <p:spPr>
          <a:xfrm flipH="1" rot="10800000">
            <a:off x="4149725" y="2836862"/>
            <a:ext cx="528637" cy="6937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1" name="Google Shape;241;p23"/>
          <p:cNvCxnSpPr/>
          <p:nvPr/>
        </p:nvCxnSpPr>
        <p:spPr>
          <a:xfrm flipH="1">
            <a:off x="3449637" y="4152900"/>
            <a:ext cx="327025" cy="2746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2" name="Google Shape;242;p23"/>
          <p:cNvCxnSpPr/>
          <p:nvPr/>
        </p:nvCxnSpPr>
        <p:spPr>
          <a:xfrm>
            <a:off x="4127500" y="3848100"/>
            <a:ext cx="706437" cy="2460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3" name="Google Shape;243;p23"/>
          <p:cNvCxnSpPr/>
          <p:nvPr/>
        </p:nvCxnSpPr>
        <p:spPr>
          <a:xfrm flipH="1" rot="10800000">
            <a:off x="4132262" y="3360737"/>
            <a:ext cx="698500" cy="3952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4" name="Google Shape;244;p23"/>
          <p:cNvCxnSpPr/>
          <p:nvPr/>
        </p:nvCxnSpPr>
        <p:spPr>
          <a:xfrm>
            <a:off x="4103687" y="4111625"/>
            <a:ext cx="463550" cy="650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45" name="Google Shape;245;p23"/>
          <p:cNvCxnSpPr/>
          <p:nvPr/>
        </p:nvCxnSpPr>
        <p:spPr>
          <a:xfrm>
            <a:off x="4097337" y="4452937"/>
            <a:ext cx="0" cy="4032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46" name="Google Shape;246;p23"/>
          <p:cNvSpPr txBox="1"/>
          <p:nvPr/>
        </p:nvSpPr>
        <p:spPr>
          <a:xfrm>
            <a:off x="4857750" y="4002087"/>
            <a:ext cx="1433512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Discharged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 nucleus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4598987" y="4640262"/>
            <a:ext cx="1136650" cy="233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 tube</a:t>
            </a:r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4006850" y="4865687"/>
            <a:ext cx="1957387" cy="233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 gametophyte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49" name="Google Shape;249;p23"/>
          <p:cNvSpPr txBox="1"/>
          <p:nvPr/>
        </p:nvSpPr>
        <p:spPr>
          <a:xfrm>
            <a:off x="334962" y="5405437"/>
            <a:ext cx="1920875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Unfertilized ovule</a:t>
            </a:r>
            <a:endParaRPr/>
          </a:p>
        </p:txBody>
      </p:sp>
      <p:sp>
        <p:nvSpPr>
          <p:cNvPr id="250" name="Google Shape;250;p23"/>
          <p:cNvSpPr txBox="1"/>
          <p:nvPr/>
        </p:nvSpPr>
        <p:spPr>
          <a:xfrm>
            <a:off x="1782762" y="4287837"/>
            <a:ext cx="163988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Megasporangium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51" name="Google Shape;251;p23"/>
          <p:cNvSpPr txBox="1"/>
          <p:nvPr/>
        </p:nvSpPr>
        <p:spPr>
          <a:xfrm>
            <a:off x="1662112" y="5030787"/>
            <a:ext cx="1354137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 grain (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52" name="Google Shape;252;p23"/>
          <p:cNvSpPr txBox="1"/>
          <p:nvPr/>
        </p:nvSpPr>
        <p:spPr>
          <a:xfrm>
            <a:off x="314325" y="4879975"/>
            <a:ext cx="901700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Micropyle</a:t>
            </a:r>
            <a:endParaRPr/>
          </a:p>
        </p:txBody>
      </p:sp>
      <p:cxnSp>
        <p:nvCxnSpPr>
          <p:cNvPr id="253" name="Google Shape;253;p23"/>
          <p:cNvCxnSpPr/>
          <p:nvPr/>
        </p:nvCxnSpPr>
        <p:spPr>
          <a:xfrm>
            <a:off x="1444625" y="4119562"/>
            <a:ext cx="315912" cy="295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4" name="Google Shape;254;p23"/>
          <p:cNvCxnSpPr/>
          <p:nvPr/>
        </p:nvCxnSpPr>
        <p:spPr>
          <a:xfrm flipH="1" rot="10800000">
            <a:off x="909637" y="4567237"/>
            <a:ext cx="258762" cy="330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55" name="Google Shape;255;p23"/>
          <p:cNvCxnSpPr/>
          <p:nvPr/>
        </p:nvCxnSpPr>
        <p:spPr>
          <a:xfrm>
            <a:off x="1460500" y="5003800"/>
            <a:ext cx="173037" cy="1444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56" name="Google Shape;256;p23"/>
          <p:cNvSpPr txBox="1"/>
          <p:nvPr/>
        </p:nvSpPr>
        <p:spPr>
          <a:xfrm>
            <a:off x="3025775" y="5411787"/>
            <a:ext cx="1920875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Fertilized ovule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/>
          <p:nvPr>
            <p:ph type="title"/>
          </p:nvPr>
        </p:nvSpPr>
        <p:spPr>
          <a:xfrm>
            <a:off x="133350" y="523875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Evolutionary Advantage of Seeds</a:t>
            </a:r>
            <a:endParaRPr/>
          </a:p>
        </p:txBody>
      </p:sp>
      <p:sp>
        <p:nvSpPr>
          <p:cNvPr id="263" name="Google Shape;263;p24"/>
          <p:cNvSpPr txBox="1"/>
          <p:nvPr>
            <p:ph idx="1" type="body"/>
          </p:nvPr>
        </p:nvSpPr>
        <p:spPr>
          <a:xfrm>
            <a:off x="533400" y="1374775"/>
            <a:ext cx="8458200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seed develops from the whole ovule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seed is a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 embryo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along with its food supply, </a:t>
            </a: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packaged in a protective coat</a:t>
            </a:r>
            <a:endParaRPr/>
          </a:p>
        </p:txBody>
      </p:sp>
      <p:grpSp>
        <p:nvGrpSpPr>
          <p:cNvPr id="264" name="Google Shape;264;p24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65" name="Google Shape;265;p24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267" name="Google Shape;267;p24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30.3-3</a:t>
            </a:r>
            <a:endParaRPr/>
          </a:p>
        </p:txBody>
      </p:sp>
      <p:pic>
        <p:nvPicPr>
          <p:cNvPr descr="30_03OvuleToSeed_3-U" id="275" name="Google Shape;2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2" y="1038225"/>
            <a:ext cx="8548687" cy="477996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/>
          <p:nvPr/>
        </p:nvSpPr>
        <p:spPr>
          <a:xfrm>
            <a:off x="1755775" y="1087437"/>
            <a:ext cx="13398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Immature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ovulate cone</a:t>
            </a:r>
            <a:endParaRPr/>
          </a:p>
        </p:txBody>
      </p:sp>
      <p:sp>
        <p:nvSpPr>
          <p:cNvPr id="277" name="Google Shape;277;p25"/>
          <p:cNvSpPr txBox="1"/>
          <p:nvPr/>
        </p:nvSpPr>
        <p:spPr>
          <a:xfrm>
            <a:off x="1525587" y="2536825"/>
            <a:ext cx="1446212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Integument (2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78" name="Google Shape;278;p25"/>
          <p:cNvSpPr txBox="1"/>
          <p:nvPr/>
        </p:nvSpPr>
        <p:spPr>
          <a:xfrm>
            <a:off x="2112962" y="2836862"/>
            <a:ext cx="968375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Spore wall</a:t>
            </a:r>
            <a:endParaRPr/>
          </a:p>
        </p:txBody>
      </p:sp>
      <p:sp>
        <p:nvSpPr>
          <p:cNvPr id="279" name="Google Shape;279;p25"/>
          <p:cNvSpPr txBox="1"/>
          <p:nvPr/>
        </p:nvSpPr>
        <p:spPr>
          <a:xfrm>
            <a:off x="1916112" y="3309937"/>
            <a:ext cx="1354137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Megaspore (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280" name="Google Shape;280;p25"/>
          <p:cNvCxnSpPr/>
          <p:nvPr/>
        </p:nvCxnSpPr>
        <p:spPr>
          <a:xfrm flipH="1" rot="10800000">
            <a:off x="1236662" y="2654300"/>
            <a:ext cx="257175" cy="1651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1" name="Google Shape;281;p25"/>
          <p:cNvCxnSpPr/>
          <p:nvPr/>
        </p:nvCxnSpPr>
        <p:spPr>
          <a:xfrm flipH="1" rot="10800000">
            <a:off x="1346200" y="2963862"/>
            <a:ext cx="706437" cy="4651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2" name="Google Shape;282;p25"/>
          <p:cNvCxnSpPr/>
          <p:nvPr/>
        </p:nvCxnSpPr>
        <p:spPr>
          <a:xfrm flipH="1" rot="10800000">
            <a:off x="1236662" y="3433762"/>
            <a:ext cx="642937" cy="63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3" name="Google Shape;283;p25"/>
          <p:cNvCxnSpPr/>
          <p:nvPr/>
        </p:nvCxnSpPr>
        <p:spPr>
          <a:xfrm>
            <a:off x="3111500" y="2959100"/>
            <a:ext cx="719137" cy="5032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84" name="Google Shape;284;p25"/>
          <p:cNvSpPr txBox="1"/>
          <p:nvPr/>
        </p:nvSpPr>
        <p:spPr>
          <a:xfrm>
            <a:off x="4714875" y="2470150"/>
            <a:ext cx="155575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 (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85" name="Google Shape;285;p25"/>
          <p:cNvSpPr txBox="1"/>
          <p:nvPr/>
        </p:nvSpPr>
        <p:spPr>
          <a:xfrm>
            <a:off x="4862512" y="3243262"/>
            <a:ext cx="1149350" cy="471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 nucleus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286" name="Google Shape;286;p25"/>
          <p:cNvCxnSpPr/>
          <p:nvPr/>
        </p:nvCxnSpPr>
        <p:spPr>
          <a:xfrm flipH="1" rot="10800000">
            <a:off x="4149725" y="2836862"/>
            <a:ext cx="528637" cy="6937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7" name="Google Shape;287;p25"/>
          <p:cNvCxnSpPr/>
          <p:nvPr/>
        </p:nvCxnSpPr>
        <p:spPr>
          <a:xfrm flipH="1">
            <a:off x="3449637" y="4152900"/>
            <a:ext cx="327025" cy="2746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8" name="Google Shape;288;p25"/>
          <p:cNvCxnSpPr/>
          <p:nvPr/>
        </p:nvCxnSpPr>
        <p:spPr>
          <a:xfrm>
            <a:off x="4127500" y="3848100"/>
            <a:ext cx="706437" cy="2460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89" name="Google Shape;289;p25"/>
          <p:cNvCxnSpPr/>
          <p:nvPr/>
        </p:nvCxnSpPr>
        <p:spPr>
          <a:xfrm flipH="1" rot="10800000">
            <a:off x="4132262" y="3360737"/>
            <a:ext cx="698500" cy="3952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90" name="Google Shape;290;p25"/>
          <p:cNvCxnSpPr/>
          <p:nvPr/>
        </p:nvCxnSpPr>
        <p:spPr>
          <a:xfrm>
            <a:off x="4103687" y="4111625"/>
            <a:ext cx="463550" cy="650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91" name="Google Shape;291;p25"/>
          <p:cNvCxnSpPr/>
          <p:nvPr/>
        </p:nvCxnSpPr>
        <p:spPr>
          <a:xfrm>
            <a:off x="4097337" y="4452937"/>
            <a:ext cx="0" cy="4032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92" name="Google Shape;292;p25"/>
          <p:cNvSpPr txBox="1"/>
          <p:nvPr/>
        </p:nvSpPr>
        <p:spPr>
          <a:xfrm>
            <a:off x="4857750" y="4002087"/>
            <a:ext cx="1433512" cy="717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Discharged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 nucleus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93" name="Google Shape;293;p25"/>
          <p:cNvSpPr txBox="1"/>
          <p:nvPr/>
        </p:nvSpPr>
        <p:spPr>
          <a:xfrm>
            <a:off x="4598987" y="4640262"/>
            <a:ext cx="1136650" cy="233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 tube</a:t>
            </a:r>
            <a:endParaRPr/>
          </a:p>
        </p:txBody>
      </p:sp>
      <p:sp>
        <p:nvSpPr>
          <p:cNvPr id="294" name="Google Shape;294;p25"/>
          <p:cNvSpPr txBox="1"/>
          <p:nvPr/>
        </p:nvSpPr>
        <p:spPr>
          <a:xfrm>
            <a:off x="4006850" y="4865687"/>
            <a:ext cx="1957387" cy="233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 gametophyte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95" name="Google Shape;295;p25"/>
          <p:cNvSpPr txBox="1"/>
          <p:nvPr/>
        </p:nvSpPr>
        <p:spPr>
          <a:xfrm>
            <a:off x="334962" y="5405437"/>
            <a:ext cx="1920875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Unfertilized ovule</a:t>
            </a:r>
            <a:endParaRPr/>
          </a:p>
        </p:txBody>
      </p:sp>
      <p:sp>
        <p:nvSpPr>
          <p:cNvPr id="296" name="Google Shape;296;p25"/>
          <p:cNvSpPr txBox="1"/>
          <p:nvPr/>
        </p:nvSpPr>
        <p:spPr>
          <a:xfrm>
            <a:off x="1782762" y="4287837"/>
            <a:ext cx="163988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Megasporangium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97" name="Google Shape;297;p25"/>
          <p:cNvSpPr txBox="1"/>
          <p:nvPr/>
        </p:nvSpPr>
        <p:spPr>
          <a:xfrm>
            <a:off x="1662112" y="5030787"/>
            <a:ext cx="1354137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 grain (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298" name="Google Shape;298;p25"/>
          <p:cNvSpPr txBox="1"/>
          <p:nvPr/>
        </p:nvSpPr>
        <p:spPr>
          <a:xfrm>
            <a:off x="314325" y="4879975"/>
            <a:ext cx="901700" cy="2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Micropyle</a:t>
            </a:r>
            <a:endParaRPr/>
          </a:p>
        </p:txBody>
      </p:sp>
      <p:cxnSp>
        <p:nvCxnSpPr>
          <p:cNvPr id="299" name="Google Shape;299;p25"/>
          <p:cNvCxnSpPr/>
          <p:nvPr/>
        </p:nvCxnSpPr>
        <p:spPr>
          <a:xfrm>
            <a:off x="1444625" y="4119562"/>
            <a:ext cx="315912" cy="295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00" name="Google Shape;300;p25"/>
          <p:cNvCxnSpPr/>
          <p:nvPr/>
        </p:nvCxnSpPr>
        <p:spPr>
          <a:xfrm flipH="1" rot="10800000">
            <a:off x="909637" y="4567237"/>
            <a:ext cx="258762" cy="330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01" name="Google Shape;301;p25"/>
          <p:cNvCxnSpPr/>
          <p:nvPr/>
        </p:nvCxnSpPr>
        <p:spPr>
          <a:xfrm>
            <a:off x="1460500" y="5003800"/>
            <a:ext cx="173037" cy="1444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02" name="Google Shape;302;p25"/>
          <p:cNvSpPr txBox="1"/>
          <p:nvPr/>
        </p:nvSpPr>
        <p:spPr>
          <a:xfrm>
            <a:off x="3025775" y="5411787"/>
            <a:ext cx="1920875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Fertilized ovule</a:t>
            </a:r>
            <a:endParaRPr/>
          </a:p>
        </p:txBody>
      </p:sp>
      <p:sp>
        <p:nvSpPr>
          <p:cNvPr id="303" name="Google Shape;303;p25"/>
          <p:cNvSpPr txBox="1"/>
          <p:nvPr/>
        </p:nvSpPr>
        <p:spPr>
          <a:xfrm>
            <a:off x="6369050" y="5405437"/>
            <a:ext cx="2060575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 Gymnosperm seed</a:t>
            </a:r>
            <a:endParaRPr/>
          </a:p>
        </p:txBody>
      </p:sp>
      <p:sp>
        <p:nvSpPr>
          <p:cNvPr id="304" name="Google Shape;304;p25"/>
          <p:cNvSpPr txBox="1"/>
          <p:nvPr/>
        </p:nvSpPr>
        <p:spPr>
          <a:xfrm>
            <a:off x="7532687" y="2219325"/>
            <a:ext cx="484187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coat</a:t>
            </a:r>
            <a:endParaRPr/>
          </a:p>
        </p:txBody>
      </p:sp>
      <p:sp>
        <p:nvSpPr>
          <p:cNvPr id="305" name="Google Shape;305;p25"/>
          <p:cNvSpPr txBox="1"/>
          <p:nvPr/>
        </p:nvSpPr>
        <p:spPr>
          <a:xfrm>
            <a:off x="7854950" y="2779712"/>
            <a:ext cx="534987" cy="420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wall</a:t>
            </a:r>
            <a:endParaRPr/>
          </a:p>
        </p:txBody>
      </p:sp>
      <p:sp>
        <p:nvSpPr>
          <p:cNvPr id="306" name="Google Shape;306;p25"/>
          <p:cNvSpPr txBox="1"/>
          <p:nvPr/>
        </p:nvSpPr>
        <p:spPr>
          <a:xfrm>
            <a:off x="7893050" y="4273550"/>
            <a:ext cx="944562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(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307" name="Google Shape;307;p25"/>
          <p:cNvCxnSpPr/>
          <p:nvPr/>
        </p:nvCxnSpPr>
        <p:spPr>
          <a:xfrm flipH="1" rot="10800000">
            <a:off x="7129462" y="2306637"/>
            <a:ext cx="368300" cy="3397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08" name="Google Shape;308;p25"/>
          <p:cNvCxnSpPr/>
          <p:nvPr/>
        </p:nvCxnSpPr>
        <p:spPr>
          <a:xfrm flipH="1" rot="10800000">
            <a:off x="7564437" y="2878137"/>
            <a:ext cx="266700" cy="317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09" name="Google Shape;309;p25"/>
          <p:cNvSpPr txBox="1"/>
          <p:nvPr/>
        </p:nvSpPr>
        <p:spPr>
          <a:xfrm>
            <a:off x="7532687" y="4810125"/>
            <a:ext cx="1152525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Embryo (2</a:t>
            </a:r>
            <a:r>
              <a:rPr b="1" i="1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310" name="Google Shape;310;p25"/>
          <p:cNvCxnSpPr/>
          <p:nvPr/>
        </p:nvCxnSpPr>
        <p:spPr>
          <a:xfrm>
            <a:off x="7116762" y="4030662"/>
            <a:ext cx="376237" cy="863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311" name="Google Shape;311;p25"/>
          <p:cNvCxnSpPr/>
          <p:nvPr/>
        </p:nvCxnSpPr>
        <p:spPr>
          <a:xfrm>
            <a:off x="7500937" y="3932237"/>
            <a:ext cx="355600" cy="444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/>
          <p:cNvSpPr txBox="1"/>
          <p:nvPr>
            <p:ph idx="1" type="body"/>
          </p:nvPr>
        </p:nvSpPr>
        <p:spPr>
          <a:xfrm>
            <a:off x="533400" y="1374775"/>
            <a:ext cx="8229600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Seeds provide some evolutionary advantages over spores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may </a:t>
            </a:r>
            <a:r>
              <a:rPr b="1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remain dormant for days to years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until conditions are favorable for germination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Seeds have a supply of stored food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may be </a:t>
            </a: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transported long distances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wind or animals</a:t>
            </a:r>
            <a:endParaRPr/>
          </a:p>
        </p:txBody>
      </p:sp>
      <p:grpSp>
        <p:nvGrpSpPr>
          <p:cNvPr id="318" name="Google Shape;318;p26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19" name="Google Shape;319;p26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321" name="Google Shape;321;p26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7"/>
          <p:cNvSpPr txBox="1"/>
          <p:nvPr>
            <p:ph type="title"/>
          </p:nvPr>
        </p:nvSpPr>
        <p:spPr>
          <a:xfrm>
            <a:off x="133350" y="514350"/>
            <a:ext cx="8534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30.2: Gymnosperms bear “naked” seeds, typically on cones</a:t>
            </a:r>
            <a:endParaRPr/>
          </a:p>
        </p:txBody>
      </p:sp>
      <p:sp>
        <p:nvSpPr>
          <p:cNvPr id="328" name="Google Shape;328;p27"/>
          <p:cNvSpPr txBox="1"/>
          <p:nvPr>
            <p:ph idx="1" type="body"/>
          </p:nvPr>
        </p:nvSpPr>
        <p:spPr>
          <a:xfrm>
            <a:off x="533400" y="1905000"/>
            <a:ext cx="8153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Gymnosperms means “naked seeds”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seeds are exposed on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sporophylls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that form cones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Angiosperm seeds are found in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fruits, which are mature ovaries</a:t>
            </a:r>
            <a:endParaRPr/>
          </a:p>
        </p:txBody>
      </p:sp>
      <p:grpSp>
        <p:nvGrpSpPr>
          <p:cNvPr id="329" name="Google Shape;329;p27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0" name="Google Shape;330;p27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332" name="Google Shape;332;p27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30.UN01</a:t>
            </a:r>
            <a:endParaRPr/>
          </a:p>
        </p:txBody>
      </p:sp>
      <p:pic>
        <p:nvPicPr>
          <p:cNvPr descr="30_UN01PhyloGymnosperms-U" id="340" name="Google Shape;3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4475" y="2309812"/>
            <a:ext cx="6115050" cy="2236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p28"/>
          <p:cNvCxnSpPr/>
          <p:nvPr/>
        </p:nvCxnSpPr>
        <p:spPr>
          <a:xfrm>
            <a:off x="3294062" y="1568450"/>
            <a:ext cx="396875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42" name="Google Shape;342;p28"/>
          <p:cNvSpPr txBox="1"/>
          <p:nvPr/>
        </p:nvSpPr>
        <p:spPr>
          <a:xfrm>
            <a:off x="2776537" y="2540000"/>
            <a:ext cx="47434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Nonvascular plants (bryophytes)</a:t>
            </a:r>
            <a:endParaRPr/>
          </a:p>
        </p:txBody>
      </p:sp>
      <p:sp>
        <p:nvSpPr>
          <p:cNvPr id="343" name="Google Shape;343;p28"/>
          <p:cNvSpPr txBox="1"/>
          <p:nvPr/>
        </p:nvSpPr>
        <p:spPr>
          <a:xfrm>
            <a:off x="2776537" y="3022600"/>
            <a:ext cx="37401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Seedless vascular plants</a:t>
            </a:r>
            <a:endParaRPr/>
          </a:p>
        </p:txBody>
      </p:sp>
      <p:sp>
        <p:nvSpPr>
          <p:cNvPr id="344" name="Google Shape;344;p28"/>
          <p:cNvSpPr txBox="1"/>
          <p:nvPr/>
        </p:nvSpPr>
        <p:spPr>
          <a:xfrm>
            <a:off x="2776537" y="3441700"/>
            <a:ext cx="22669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Gymnosperms</a:t>
            </a:r>
            <a:endParaRPr/>
          </a:p>
        </p:txBody>
      </p:sp>
      <p:sp>
        <p:nvSpPr>
          <p:cNvPr id="345" name="Google Shape;345;p28"/>
          <p:cNvSpPr txBox="1"/>
          <p:nvPr/>
        </p:nvSpPr>
        <p:spPr>
          <a:xfrm>
            <a:off x="2776537" y="3886200"/>
            <a:ext cx="203835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Angiosperms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9"/>
          <p:cNvSpPr txBox="1"/>
          <p:nvPr>
            <p:ph idx="1" type="body"/>
          </p:nvPr>
        </p:nvSpPr>
        <p:spPr>
          <a:xfrm>
            <a:off x="533400" y="1371600"/>
            <a:ext cx="8382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seed plants can be divided into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clades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gymnosperms 	and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angiosperms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Gymnosperms appear early in the fossil record about 305 million years ago 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Gymnosperms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 better suited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 nonvascular plants to drier conditions</a:t>
            </a:r>
            <a:endParaRPr/>
          </a:p>
        </p:txBody>
      </p:sp>
      <p:grpSp>
        <p:nvGrpSpPr>
          <p:cNvPr id="352" name="Google Shape;352;p29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3" name="Google Shape;353;p29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9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355" name="Google Shape;355;p29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 txBox="1"/>
          <p:nvPr>
            <p:ph idx="1" type="body"/>
          </p:nvPr>
        </p:nvSpPr>
        <p:spPr>
          <a:xfrm>
            <a:off x="533400" y="1371600"/>
            <a:ext cx="8382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Angiosperms now dominate more terrestrial ecosystems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Today, cone-bearing gymnosperms called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conifers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dominate in the northern latitudes</a:t>
            </a:r>
            <a:endParaRPr/>
          </a:p>
        </p:txBody>
      </p:sp>
      <p:grpSp>
        <p:nvGrpSpPr>
          <p:cNvPr id="362" name="Google Shape;362;p30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3" name="Google Shape;363;p30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0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365" name="Google Shape;365;p30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"/>
          <p:cNvSpPr txBox="1"/>
          <p:nvPr>
            <p:ph idx="1" type="body"/>
          </p:nvPr>
        </p:nvSpPr>
        <p:spPr>
          <a:xfrm>
            <a:off x="533400" y="1371600"/>
            <a:ext cx="8305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gymnosperm consist of four phyla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Cycadophyta (cycads)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Gingkophyta (one living species: </a:t>
            </a:r>
            <a:r>
              <a:rPr b="0" i="1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Ginkgo biloba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Gnetophyta (three genera: </a:t>
            </a:r>
            <a:r>
              <a:rPr b="0" i="1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Gnetum, Ephedra, Welwitschia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1" i="0" lang="en-US" sz="2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Coniferophyta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(conifers, such as pine, fir, and redwood)</a:t>
            </a:r>
            <a:endParaRPr/>
          </a:p>
        </p:txBody>
      </p:sp>
      <p:grpSp>
        <p:nvGrpSpPr>
          <p:cNvPr id="372" name="Google Shape;372;p31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3" name="Google Shape;373;p31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1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375" name="Google Shape;375;p31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2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30.5a</a:t>
            </a:r>
            <a:endParaRPr/>
          </a:p>
        </p:txBody>
      </p:sp>
      <p:pic>
        <p:nvPicPr>
          <p:cNvPr descr="30_05aGymnospermDivers-U" id="383" name="Google Shape;38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0312" y="922337"/>
            <a:ext cx="6681787" cy="5011737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2"/>
          <p:cNvSpPr txBox="1"/>
          <p:nvPr/>
        </p:nvSpPr>
        <p:spPr>
          <a:xfrm>
            <a:off x="1273175" y="5392737"/>
            <a:ext cx="2305050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Cycas revoluta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141287" y="533400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Overview: Transforming the World</a:t>
            </a:r>
            <a:endParaRPr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533400" y="1363662"/>
            <a:ext cx="8229600" cy="457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Seeds changed the course of plant evolution, enabling their bearers to become the dominant producers in most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terrestrial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ecosystems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 plants originated about 360 million years ago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consists of an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nutrients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surrounded by a protective coat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Domestication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seed plants had begun by 8,000 years ago and allowed for permanent settlements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15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1" name="Google Shape;111;p15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13" name="Google Shape;113;p15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 txBox="1"/>
          <p:nvPr>
            <p:ph idx="1" type="body"/>
          </p:nvPr>
        </p:nvSpPr>
        <p:spPr>
          <a:xfrm>
            <a:off x="533400" y="1346200"/>
            <a:ext cx="8153400" cy="2311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Phylum Ginkgophyta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phylum consists of a single living species, </a:t>
            </a: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Ginkgo biloba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a high tolerance to air pollution and is a popular ornamental tree</a:t>
            </a:r>
            <a:endParaRPr/>
          </a:p>
        </p:txBody>
      </p:sp>
      <p:grpSp>
        <p:nvGrpSpPr>
          <p:cNvPr id="391" name="Google Shape;391;p33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2" name="Google Shape;392;p33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3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394" name="Google Shape;394;p33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05b_GymnospermDivers-U" id="401" name="Google Shape;4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387" y="136525"/>
            <a:ext cx="7261225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4"/>
          <p:cNvSpPr txBox="1"/>
          <p:nvPr/>
        </p:nvSpPr>
        <p:spPr>
          <a:xfrm>
            <a:off x="981075" y="5683250"/>
            <a:ext cx="2109787" cy="884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i="1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Ginkgo biloba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and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fleshy seeds</a:t>
            </a:r>
            <a:endParaRPr/>
          </a:p>
        </p:txBody>
      </p:sp>
      <p:sp>
        <p:nvSpPr>
          <p:cNvPr id="403" name="Google Shape;403;p34"/>
          <p:cNvSpPr txBox="1"/>
          <p:nvPr/>
        </p:nvSpPr>
        <p:spPr>
          <a:xfrm>
            <a:off x="3089275" y="6040437"/>
            <a:ext cx="5184775" cy="346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i="1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Ginkgo biloba 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pollen-producing tree</a:t>
            </a:r>
            <a:endParaRPr/>
          </a:p>
        </p:txBody>
      </p:sp>
      <p:sp>
        <p:nvSpPr>
          <p:cNvPr id="404" name="Google Shape;404;p34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30.5b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5"/>
          <p:cNvSpPr txBox="1"/>
          <p:nvPr>
            <p:ph idx="1" type="body"/>
          </p:nvPr>
        </p:nvSpPr>
        <p:spPr>
          <a:xfrm>
            <a:off x="533400" y="1352550"/>
            <a:ext cx="8077200" cy="282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Phylum Coniferophyta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phylum is by far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largest of the gymnosperm phyla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1" i="0" sz="2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conifers are evergreens and can carry out photosynthesis year round</a:t>
            </a:r>
            <a:endParaRPr/>
          </a:p>
        </p:txBody>
      </p:sp>
      <p:grpSp>
        <p:nvGrpSpPr>
          <p:cNvPr id="411" name="Google Shape;411;p35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2" name="Google Shape;412;p35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5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414" name="Google Shape;414;p35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6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30.5e</a:t>
            </a:r>
            <a:endParaRPr/>
          </a:p>
        </p:txBody>
      </p:sp>
      <p:pic>
        <p:nvPicPr>
          <p:cNvPr descr="30_05e_GymnospermDivers-U" id="422" name="Google Shape;4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2" y="276225"/>
            <a:ext cx="8548687" cy="6303962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6"/>
          <p:cNvSpPr txBox="1"/>
          <p:nvPr/>
        </p:nvSpPr>
        <p:spPr>
          <a:xfrm>
            <a:off x="339725" y="3198812"/>
            <a:ext cx="831850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Douglas fir</a:t>
            </a:r>
            <a:endParaRPr/>
          </a:p>
        </p:txBody>
      </p:sp>
      <p:sp>
        <p:nvSpPr>
          <p:cNvPr id="424" name="Google Shape;424;p36"/>
          <p:cNvSpPr txBox="1"/>
          <p:nvPr/>
        </p:nvSpPr>
        <p:spPr>
          <a:xfrm>
            <a:off x="4505325" y="2474912"/>
            <a:ext cx="1066800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juniper</a:t>
            </a:r>
            <a:endParaRPr/>
          </a:p>
        </p:txBody>
      </p:sp>
      <p:sp>
        <p:nvSpPr>
          <p:cNvPr id="425" name="Google Shape;425;p36"/>
          <p:cNvSpPr txBox="1"/>
          <p:nvPr/>
        </p:nvSpPr>
        <p:spPr>
          <a:xfrm>
            <a:off x="339725" y="6221412"/>
            <a:ext cx="1066800" cy="198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European larch</a:t>
            </a:r>
            <a:endParaRPr/>
          </a:p>
        </p:txBody>
      </p:sp>
      <p:sp>
        <p:nvSpPr>
          <p:cNvPr id="426" name="Google Shape;426;p36"/>
          <p:cNvSpPr txBox="1"/>
          <p:nvPr/>
        </p:nvSpPr>
        <p:spPr>
          <a:xfrm>
            <a:off x="2638425" y="5770562"/>
            <a:ext cx="590550" cy="166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Sequoia</a:t>
            </a:r>
            <a:endParaRPr/>
          </a:p>
        </p:txBody>
      </p:sp>
      <p:sp>
        <p:nvSpPr>
          <p:cNvPr id="427" name="Google Shape;427;p36"/>
          <p:cNvSpPr txBox="1"/>
          <p:nvPr/>
        </p:nvSpPr>
        <p:spPr>
          <a:xfrm>
            <a:off x="4498975" y="6221412"/>
            <a:ext cx="812800" cy="166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Wollemi pine</a:t>
            </a:r>
            <a:endParaRPr/>
          </a:p>
        </p:txBody>
      </p:sp>
      <p:sp>
        <p:nvSpPr>
          <p:cNvPr id="428" name="Google Shape;428;p36"/>
          <p:cNvSpPr txBox="1"/>
          <p:nvPr/>
        </p:nvSpPr>
        <p:spPr>
          <a:xfrm>
            <a:off x="6715125" y="6240462"/>
            <a:ext cx="1041400" cy="153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Bristlecone pine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"/>
          <p:cNvSpPr txBox="1"/>
          <p:nvPr>
            <p:ph type="title"/>
          </p:nvPr>
        </p:nvSpPr>
        <p:spPr>
          <a:xfrm>
            <a:off x="133350" y="523875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Life Cycle of a Pine: </a:t>
            </a:r>
            <a:r>
              <a:rPr b="1" i="1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Closer Look</a:t>
            </a:r>
            <a:endParaRPr/>
          </a:p>
        </p:txBody>
      </p:sp>
      <p:sp>
        <p:nvSpPr>
          <p:cNvPr id="435" name="Google Shape;435;p37"/>
          <p:cNvSpPr txBox="1"/>
          <p:nvPr>
            <p:ph idx="1" type="body"/>
          </p:nvPr>
        </p:nvSpPr>
        <p:spPr>
          <a:xfrm>
            <a:off x="533400" y="1365250"/>
            <a:ext cx="8534400" cy="3968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key features of the gymnosperm life cycle are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Dominance of the sporophyte generation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of seeds from fertilized ovules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transfer of sperm to ovules by pollen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life cycle of a pine provides an example</a:t>
            </a:r>
            <a:endParaRPr/>
          </a:p>
        </p:txBody>
      </p:sp>
      <p:grpSp>
        <p:nvGrpSpPr>
          <p:cNvPr id="436" name="Google Shape;436;p37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7" name="Google Shape;437;p37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7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439" name="Google Shape;439;p37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06PineLifeCycle_1-U" id="446" name="Google Shape;44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187325"/>
            <a:ext cx="7085012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8"/>
          <p:cNvSpPr txBox="1"/>
          <p:nvPr/>
        </p:nvSpPr>
        <p:spPr>
          <a:xfrm>
            <a:off x="1268412" y="282575"/>
            <a:ext cx="3651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448" name="Google Shape;448;p38"/>
          <p:cNvSpPr txBox="1"/>
          <p:nvPr/>
        </p:nvSpPr>
        <p:spPr>
          <a:xfrm>
            <a:off x="1301750" y="539750"/>
            <a:ext cx="962025" cy="414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49" name="Google Shape;449;p38"/>
          <p:cNvSpPr txBox="1"/>
          <p:nvPr/>
        </p:nvSpPr>
        <p:spPr>
          <a:xfrm>
            <a:off x="1362075" y="2238375"/>
            <a:ext cx="9969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50" name="Google Shape;450;p38"/>
          <p:cNvSpPr txBox="1"/>
          <p:nvPr/>
        </p:nvSpPr>
        <p:spPr>
          <a:xfrm>
            <a:off x="3836987" y="1706562"/>
            <a:ext cx="638175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</a:t>
            </a:r>
            <a:endParaRPr/>
          </a:p>
        </p:txBody>
      </p:sp>
      <p:sp>
        <p:nvSpPr>
          <p:cNvPr id="451" name="Google Shape;451;p38"/>
          <p:cNvSpPr txBox="1"/>
          <p:nvPr/>
        </p:nvSpPr>
        <p:spPr>
          <a:xfrm>
            <a:off x="3575050" y="2130425"/>
            <a:ext cx="1339850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Microsporocytes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452" name="Google Shape;452;p38"/>
          <p:cNvCxnSpPr/>
          <p:nvPr/>
        </p:nvCxnSpPr>
        <p:spPr>
          <a:xfrm>
            <a:off x="3243262" y="1778000"/>
            <a:ext cx="56673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53" name="Google Shape;453;p38"/>
          <p:cNvSpPr txBox="1"/>
          <p:nvPr/>
        </p:nvSpPr>
        <p:spPr>
          <a:xfrm>
            <a:off x="2462212" y="3116262"/>
            <a:ext cx="12604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Microsporangia</a:t>
            </a:r>
            <a:endParaRPr/>
          </a:p>
        </p:txBody>
      </p:sp>
      <p:sp>
        <p:nvSpPr>
          <p:cNvPr id="454" name="Google Shape;454;p38"/>
          <p:cNvSpPr txBox="1"/>
          <p:nvPr/>
        </p:nvSpPr>
        <p:spPr>
          <a:xfrm>
            <a:off x="3440112" y="3363912"/>
            <a:ext cx="172561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Microsporangium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455" name="Google Shape;455;p38"/>
          <p:cNvCxnSpPr/>
          <p:nvPr/>
        </p:nvCxnSpPr>
        <p:spPr>
          <a:xfrm flipH="1">
            <a:off x="2954337" y="2824162"/>
            <a:ext cx="165100" cy="3079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56" name="Google Shape;456;p38"/>
          <p:cNvCxnSpPr/>
          <p:nvPr/>
        </p:nvCxnSpPr>
        <p:spPr>
          <a:xfrm flipH="1" rot="10800000">
            <a:off x="2959100" y="2954337"/>
            <a:ext cx="182562" cy="168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57" name="Google Shape;457;p38"/>
          <p:cNvCxnSpPr/>
          <p:nvPr/>
        </p:nvCxnSpPr>
        <p:spPr>
          <a:xfrm>
            <a:off x="4124325" y="3149600"/>
            <a:ext cx="142875" cy="22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58" name="Google Shape;458;p38"/>
          <p:cNvSpPr txBox="1"/>
          <p:nvPr/>
        </p:nvSpPr>
        <p:spPr>
          <a:xfrm>
            <a:off x="5118100" y="2554287"/>
            <a:ext cx="9382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grains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59" name="Google Shape;459;p38"/>
          <p:cNvSpPr txBox="1"/>
          <p:nvPr/>
        </p:nvSpPr>
        <p:spPr>
          <a:xfrm>
            <a:off x="4446587" y="2930525"/>
            <a:ext cx="715962" cy="1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cxnSp>
        <p:nvCxnSpPr>
          <p:cNvPr id="460" name="Google Shape;460;p38"/>
          <p:cNvCxnSpPr/>
          <p:nvPr/>
        </p:nvCxnSpPr>
        <p:spPr>
          <a:xfrm flipH="1" rot="10800000">
            <a:off x="4081462" y="2293937"/>
            <a:ext cx="320675" cy="7921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61" name="Google Shape;461;p38"/>
          <p:cNvCxnSpPr/>
          <p:nvPr/>
        </p:nvCxnSpPr>
        <p:spPr>
          <a:xfrm flipH="1">
            <a:off x="4152900" y="2293937"/>
            <a:ext cx="249237" cy="812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62" name="Google Shape;462;p38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30.6-1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06PineLifeCycle_2-U" id="469" name="Google Shape;46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187325"/>
            <a:ext cx="7085012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9"/>
          <p:cNvSpPr txBox="1"/>
          <p:nvPr/>
        </p:nvSpPr>
        <p:spPr>
          <a:xfrm>
            <a:off x="1268412" y="282575"/>
            <a:ext cx="3651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471" name="Google Shape;471;p39"/>
          <p:cNvSpPr txBox="1"/>
          <p:nvPr/>
        </p:nvSpPr>
        <p:spPr>
          <a:xfrm>
            <a:off x="1301750" y="539750"/>
            <a:ext cx="962025" cy="414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72" name="Google Shape;472;p39"/>
          <p:cNvSpPr txBox="1"/>
          <p:nvPr/>
        </p:nvSpPr>
        <p:spPr>
          <a:xfrm>
            <a:off x="1362075" y="2238375"/>
            <a:ext cx="9969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73" name="Google Shape;473;p39"/>
          <p:cNvSpPr txBox="1"/>
          <p:nvPr/>
        </p:nvSpPr>
        <p:spPr>
          <a:xfrm>
            <a:off x="3751262" y="1220787"/>
            <a:ext cx="638175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Ovulate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</a:t>
            </a:r>
            <a:endParaRPr/>
          </a:p>
        </p:txBody>
      </p:sp>
      <p:sp>
        <p:nvSpPr>
          <p:cNvPr id="474" name="Google Shape;474;p39"/>
          <p:cNvSpPr txBox="1"/>
          <p:nvPr/>
        </p:nvSpPr>
        <p:spPr>
          <a:xfrm>
            <a:off x="3836987" y="1706562"/>
            <a:ext cx="638175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</a:t>
            </a:r>
            <a:endParaRPr/>
          </a:p>
        </p:txBody>
      </p:sp>
      <p:sp>
        <p:nvSpPr>
          <p:cNvPr id="475" name="Google Shape;475;p39"/>
          <p:cNvSpPr txBox="1"/>
          <p:nvPr/>
        </p:nvSpPr>
        <p:spPr>
          <a:xfrm>
            <a:off x="3575050" y="2130425"/>
            <a:ext cx="1339850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Microsporocytes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476" name="Google Shape;476;p39"/>
          <p:cNvCxnSpPr/>
          <p:nvPr/>
        </p:nvCxnSpPr>
        <p:spPr>
          <a:xfrm>
            <a:off x="3565525" y="1122362"/>
            <a:ext cx="168275" cy="168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77" name="Google Shape;477;p39"/>
          <p:cNvCxnSpPr/>
          <p:nvPr/>
        </p:nvCxnSpPr>
        <p:spPr>
          <a:xfrm>
            <a:off x="3243262" y="1778000"/>
            <a:ext cx="56673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78" name="Google Shape;478;p39"/>
          <p:cNvSpPr txBox="1"/>
          <p:nvPr/>
        </p:nvSpPr>
        <p:spPr>
          <a:xfrm>
            <a:off x="2462212" y="3116262"/>
            <a:ext cx="12604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Microsporangia</a:t>
            </a:r>
            <a:endParaRPr/>
          </a:p>
        </p:txBody>
      </p:sp>
      <p:sp>
        <p:nvSpPr>
          <p:cNvPr id="479" name="Google Shape;479;p39"/>
          <p:cNvSpPr txBox="1"/>
          <p:nvPr/>
        </p:nvSpPr>
        <p:spPr>
          <a:xfrm>
            <a:off x="3440112" y="3363912"/>
            <a:ext cx="172561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Microsporangium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480" name="Google Shape;480;p39"/>
          <p:cNvCxnSpPr/>
          <p:nvPr/>
        </p:nvCxnSpPr>
        <p:spPr>
          <a:xfrm flipH="1">
            <a:off x="2954337" y="2824162"/>
            <a:ext cx="165100" cy="3079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1" name="Google Shape;481;p39"/>
          <p:cNvCxnSpPr/>
          <p:nvPr/>
        </p:nvCxnSpPr>
        <p:spPr>
          <a:xfrm flipH="1" rot="10800000">
            <a:off x="2959100" y="2954337"/>
            <a:ext cx="182562" cy="168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82" name="Google Shape;482;p39"/>
          <p:cNvCxnSpPr/>
          <p:nvPr/>
        </p:nvCxnSpPr>
        <p:spPr>
          <a:xfrm>
            <a:off x="4124325" y="3149600"/>
            <a:ext cx="142875" cy="22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83" name="Google Shape;483;p39"/>
          <p:cNvSpPr txBox="1"/>
          <p:nvPr/>
        </p:nvSpPr>
        <p:spPr>
          <a:xfrm>
            <a:off x="6778625" y="3544887"/>
            <a:ext cx="117792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Surviving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megaspore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84" name="Google Shape;484;p39"/>
          <p:cNvSpPr txBox="1"/>
          <p:nvPr/>
        </p:nvSpPr>
        <p:spPr>
          <a:xfrm>
            <a:off x="6242050" y="2644775"/>
            <a:ext cx="715962" cy="1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485" name="Google Shape;485;p39"/>
          <p:cNvSpPr txBox="1"/>
          <p:nvPr/>
        </p:nvSpPr>
        <p:spPr>
          <a:xfrm>
            <a:off x="6370637" y="2198687"/>
            <a:ext cx="1724025" cy="1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Megasporangium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86" name="Google Shape;486;p39"/>
          <p:cNvSpPr txBox="1"/>
          <p:nvPr/>
        </p:nvSpPr>
        <p:spPr>
          <a:xfrm>
            <a:off x="5678487" y="2317750"/>
            <a:ext cx="4937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</a:t>
            </a:r>
            <a:endParaRPr/>
          </a:p>
        </p:txBody>
      </p:sp>
      <p:sp>
        <p:nvSpPr>
          <p:cNvPr id="487" name="Google Shape;487;p39"/>
          <p:cNvSpPr txBox="1"/>
          <p:nvPr/>
        </p:nvSpPr>
        <p:spPr>
          <a:xfrm>
            <a:off x="5118100" y="2554287"/>
            <a:ext cx="9382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grains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488" name="Google Shape;488;p39"/>
          <p:cNvSpPr txBox="1"/>
          <p:nvPr/>
        </p:nvSpPr>
        <p:spPr>
          <a:xfrm>
            <a:off x="4446587" y="2930525"/>
            <a:ext cx="715962" cy="1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cxnSp>
        <p:nvCxnSpPr>
          <p:cNvPr id="489" name="Google Shape;489;p39"/>
          <p:cNvCxnSpPr/>
          <p:nvPr/>
        </p:nvCxnSpPr>
        <p:spPr>
          <a:xfrm>
            <a:off x="6149975" y="3495675"/>
            <a:ext cx="611187" cy="1063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90" name="Google Shape;490;p39"/>
          <p:cNvCxnSpPr/>
          <p:nvPr/>
        </p:nvCxnSpPr>
        <p:spPr>
          <a:xfrm flipH="1" rot="10800000">
            <a:off x="4081462" y="2293937"/>
            <a:ext cx="320675" cy="7921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91" name="Google Shape;491;p39"/>
          <p:cNvCxnSpPr/>
          <p:nvPr/>
        </p:nvCxnSpPr>
        <p:spPr>
          <a:xfrm flipH="1">
            <a:off x="4152900" y="2293937"/>
            <a:ext cx="249237" cy="812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92" name="Google Shape;492;p39"/>
          <p:cNvCxnSpPr/>
          <p:nvPr/>
        </p:nvCxnSpPr>
        <p:spPr>
          <a:xfrm>
            <a:off x="5816600" y="1981200"/>
            <a:ext cx="106362" cy="3095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93" name="Google Shape;493;p39"/>
          <p:cNvSpPr txBox="1"/>
          <p:nvPr/>
        </p:nvSpPr>
        <p:spPr>
          <a:xfrm>
            <a:off x="6030912" y="1247775"/>
            <a:ext cx="1724025" cy="1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Megasporocyte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494" name="Google Shape;494;p39"/>
          <p:cNvCxnSpPr/>
          <p:nvPr/>
        </p:nvCxnSpPr>
        <p:spPr>
          <a:xfrm>
            <a:off x="6062662" y="1947862"/>
            <a:ext cx="282575" cy="3127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95" name="Google Shape;495;p39"/>
          <p:cNvCxnSpPr/>
          <p:nvPr/>
        </p:nvCxnSpPr>
        <p:spPr>
          <a:xfrm>
            <a:off x="5791200" y="1722437"/>
            <a:ext cx="136525" cy="555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96" name="Google Shape;496;p39"/>
          <p:cNvCxnSpPr/>
          <p:nvPr/>
        </p:nvCxnSpPr>
        <p:spPr>
          <a:xfrm flipH="1" rot="10800000">
            <a:off x="6007100" y="1404937"/>
            <a:ext cx="388937" cy="4873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97" name="Google Shape;497;p39"/>
          <p:cNvSpPr txBox="1"/>
          <p:nvPr/>
        </p:nvSpPr>
        <p:spPr>
          <a:xfrm>
            <a:off x="4875212" y="1647825"/>
            <a:ext cx="923925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Integument</a:t>
            </a:r>
            <a:endParaRPr/>
          </a:p>
        </p:txBody>
      </p:sp>
      <p:sp>
        <p:nvSpPr>
          <p:cNvPr id="498" name="Google Shape;498;p39"/>
          <p:cNvSpPr txBox="1"/>
          <p:nvPr/>
        </p:nvSpPr>
        <p:spPr>
          <a:xfrm>
            <a:off x="5437187" y="565150"/>
            <a:ext cx="488950" cy="150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Ovule</a:t>
            </a:r>
            <a:endParaRPr/>
          </a:p>
        </p:txBody>
      </p:sp>
      <p:cxnSp>
        <p:nvCxnSpPr>
          <p:cNvPr id="499" name="Google Shape;499;p39"/>
          <p:cNvCxnSpPr/>
          <p:nvPr/>
        </p:nvCxnSpPr>
        <p:spPr>
          <a:xfrm flipH="1" rot="10800000">
            <a:off x="5006975" y="657225"/>
            <a:ext cx="409575" cy="3238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00" name="Google Shape;500;p39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30.6-2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06PineLifeCycle_3-U" id="507" name="Google Shape;50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187325"/>
            <a:ext cx="7085012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0"/>
          <p:cNvSpPr txBox="1"/>
          <p:nvPr/>
        </p:nvSpPr>
        <p:spPr>
          <a:xfrm>
            <a:off x="1268412" y="282575"/>
            <a:ext cx="3651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509" name="Google Shape;509;p40"/>
          <p:cNvSpPr txBox="1"/>
          <p:nvPr/>
        </p:nvSpPr>
        <p:spPr>
          <a:xfrm>
            <a:off x="1301750" y="539750"/>
            <a:ext cx="962025" cy="414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10" name="Google Shape;510;p40"/>
          <p:cNvSpPr txBox="1"/>
          <p:nvPr/>
        </p:nvSpPr>
        <p:spPr>
          <a:xfrm>
            <a:off x="1362075" y="2238375"/>
            <a:ext cx="9969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11" name="Google Shape;511;p40"/>
          <p:cNvSpPr txBox="1"/>
          <p:nvPr/>
        </p:nvSpPr>
        <p:spPr>
          <a:xfrm>
            <a:off x="3751262" y="1220787"/>
            <a:ext cx="638175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Ovulate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</a:t>
            </a:r>
            <a:endParaRPr/>
          </a:p>
        </p:txBody>
      </p:sp>
      <p:sp>
        <p:nvSpPr>
          <p:cNvPr id="512" name="Google Shape;512;p40"/>
          <p:cNvSpPr txBox="1"/>
          <p:nvPr/>
        </p:nvSpPr>
        <p:spPr>
          <a:xfrm>
            <a:off x="3836987" y="1706562"/>
            <a:ext cx="638175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</a:t>
            </a:r>
            <a:endParaRPr/>
          </a:p>
        </p:txBody>
      </p:sp>
      <p:sp>
        <p:nvSpPr>
          <p:cNvPr id="513" name="Google Shape;513;p40"/>
          <p:cNvSpPr txBox="1"/>
          <p:nvPr/>
        </p:nvSpPr>
        <p:spPr>
          <a:xfrm>
            <a:off x="3575050" y="2130425"/>
            <a:ext cx="1339850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Microsporocytes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514" name="Google Shape;514;p40"/>
          <p:cNvCxnSpPr/>
          <p:nvPr/>
        </p:nvCxnSpPr>
        <p:spPr>
          <a:xfrm>
            <a:off x="3565525" y="1122362"/>
            <a:ext cx="168275" cy="168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15" name="Google Shape;515;p40"/>
          <p:cNvCxnSpPr/>
          <p:nvPr/>
        </p:nvCxnSpPr>
        <p:spPr>
          <a:xfrm>
            <a:off x="3243262" y="1778000"/>
            <a:ext cx="56673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16" name="Google Shape;516;p40"/>
          <p:cNvSpPr txBox="1"/>
          <p:nvPr/>
        </p:nvSpPr>
        <p:spPr>
          <a:xfrm>
            <a:off x="2462212" y="3116262"/>
            <a:ext cx="12604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Microsporangia</a:t>
            </a:r>
            <a:endParaRPr/>
          </a:p>
        </p:txBody>
      </p:sp>
      <p:sp>
        <p:nvSpPr>
          <p:cNvPr id="517" name="Google Shape;517;p40"/>
          <p:cNvSpPr txBox="1"/>
          <p:nvPr/>
        </p:nvSpPr>
        <p:spPr>
          <a:xfrm>
            <a:off x="3440112" y="3363912"/>
            <a:ext cx="172561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Microsporangium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518" name="Google Shape;518;p40"/>
          <p:cNvCxnSpPr/>
          <p:nvPr/>
        </p:nvCxnSpPr>
        <p:spPr>
          <a:xfrm flipH="1">
            <a:off x="2954337" y="2824162"/>
            <a:ext cx="165100" cy="3079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19" name="Google Shape;519;p40"/>
          <p:cNvCxnSpPr/>
          <p:nvPr/>
        </p:nvCxnSpPr>
        <p:spPr>
          <a:xfrm flipH="1" rot="10800000">
            <a:off x="2959100" y="2954337"/>
            <a:ext cx="182562" cy="168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20" name="Google Shape;520;p40"/>
          <p:cNvCxnSpPr/>
          <p:nvPr/>
        </p:nvCxnSpPr>
        <p:spPr>
          <a:xfrm>
            <a:off x="4124325" y="3149600"/>
            <a:ext cx="142875" cy="22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21" name="Google Shape;521;p40"/>
          <p:cNvSpPr txBox="1"/>
          <p:nvPr/>
        </p:nvSpPr>
        <p:spPr>
          <a:xfrm>
            <a:off x="5207000" y="4168775"/>
            <a:ext cx="1093787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Archegonium</a:t>
            </a:r>
            <a:endParaRPr/>
          </a:p>
        </p:txBody>
      </p:sp>
      <p:sp>
        <p:nvSpPr>
          <p:cNvPr id="522" name="Google Shape;522;p40"/>
          <p:cNvSpPr txBox="1"/>
          <p:nvPr/>
        </p:nvSpPr>
        <p:spPr>
          <a:xfrm>
            <a:off x="6778625" y="3544887"/>
            <a:ext cx="117792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Surviving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megaspore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23" name="Google Shape;523;p40"/>
          <p:cNvSpPr txBox="1"/>
          <p:nvPr/>
        </p:nvSpPr>
        <p:spPr>
          <a:xfrm>
            <a:off x="6242050" y="2644775"/>
            <a:ext cx="715962" cy="1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524" name="Google Shape;524;p40"/>
          <p:cNvSpPr txBox="1"/>
          <p:nvPr/>
        </p:nvSpPr>
        <p:spPr>
          <a:xfrm>
            <a:off x="6370637" y="2198687"/>
            <a:ext cx="1724025" cy="1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Megasporangium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25" name="Google Shape;525;p40"/>
          <p:cNvSpPr txBox="1"/>
          <p:nvPr/>
        </p:nvSpPr>
        <p:spPr>
          <a:xfrm>
            <a:off x="5678487" y="2317750"/>
            <a:ext cx="4937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</a:t>
            </a:r>
            <a:endParaRPr/>
          </a:p>
        </p:txBody>
      </p:sp>
      <p:sp>
        <p:nvSpPr>
          <p:cNvPr id="526" name="Google Shape;526;p40"/>
          <p:cNvSpPr txBox="1"/>
          <p:nvPr/>
        </p:nvSpPr>
        <p:spPr>
          <a:xfrm>
            <a:off x="5118100" y="2554287"/>
            <a:ext cx="9382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grains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27" name="Google Shape;527;p40"/>
          <p:cNvSpPr txBox="1"/>
          <p:nvPr/>
        </p:nvSpPr>
        <p:spPr>
          <a:xfrm>
            <a:off x="4446587" y="2930525"/>
            <a:ext cx="715962" cy="1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cxnSp>
        <p:nvCxnSpPr>
          <p:cNvPr id="528" name="Google Shape;528;p40"/>
          <p:cNvCxnSpPr/>
          <p:nvPr/>
        </p:nvCxnSpPr>
        <p:spPr>
          <a:xfrm>
            <a:off x="6149975" y="3495675"/>
            <a:ext cx="611187" cy="1063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29" name="Google Shape;529;p40"/>
          <p:cNvSpPr txBox="1"/>
          <p:nvPr/>
        </p:nvSpPr>
        <p:spPr>
          <a:xfrm>
            <a:off x="4537075" y="4467225"/>
            <a:ext cx="117792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</a:t>
            </a:r>
            <a:endParaRPr/>
          </a:p>
        </p:txBody>
      </p:sp>
      <p:cxnSp>
        <p:nvCxnSpPr>
          <p:cNvPr id="530" name="Google Shape;530;p40"/>
          <p:cNvCxnSpPr/>
          <p:nvPr/>
        </p:nvCxnSpPr>
        <p:spPr>
          <a:xfrm>
            <a:off x="5880100" y="4327525"/>
            <a:ext cx="203200" cy="4603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31" name="Google Shape;531;p40"/>
          <p:cNvCxnSpPr/>
          <p:nvPr/>
        </p:nvCxnSpPr>
        <p:spPr>
          <a:xfrm>
            <a:off x="5588000" y="4745037"/>
            <a:ext cx="414337" cy="63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32" name="Google Shape;532;p40"/>
          <p:cNvCxnSpPr/>
          <p:nvPr/>
        </p:nvCxnSpPr>
        <p:spPr>
          <a:xfrm flipH="1" rot="10800000">
            <a:off x="4081462" y="2293937"/>
            <a:ext cx="320675" cy="7921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33" name="Google Shape;533;p40"/>
          <p:cNvCxnSpPr/>
          <p:nvPr/>
        </p:nvCxnSpPr>
        <p:spPr>
          <a:xfrm flipH="1">
            <a:off x="4152900" y="2293937"/>
            <a:ext cx="249237" cy="812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34" name="Google Shape;534;p40"/>
          <p:cNvCxnSpPr/>
          <p:nvPr/>
        </p:nvCxnSpPr>
        <p:spPr>
          <a:xfrm>
            <a:off x="5816600" y="1981200"/>
            <a:ext cx="106362" cy="3095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35" name="Google Shape;535;p40"/>
          <p:cNvSpPr txBox="1"/>
          <p:nvPr/>
        </p:nvSpPr>
        <p:spPr>
          <a:xfrm>
            <a:off x="6030912" y="1247775"/>
            <a:ext cx="1724025" cy="1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Megasporocyte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536" name="Google Shape;536;p40"/>
          <p:cNvCxnSpPr/>
          <p:nvPr/>
        </p:nvCxnSpPr>
        <p:spPr>
          <a:xfrm>
            <a:off x="6062662" y="1947862"/>
            <a:ext cx="282575" cy="3127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37" name="Google Shape;537;p40"/>
          <p:cNvCxnSpPr/>
          <p:nvPr/>
        </p:nvCxnSpPr>
        <p:spPr>
          <a:xfrm>
            <a:off x="5791200" y="1722437"/>
            <a:ext cx="136525" cy="555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38" name="Google Shape;538;p40"/>
          <p:cNvCxnSpPr/>
          <p:nvPr/>
        </p:nvCxnSpPr>
        <p:spPr>
          <a:xfrm flipH="1" rot="10800000">
            <a:off x="6007100" y="1404937"/>
            <a:ext cx="388937" cy="4873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39" name="Google Shape;539;p40"/>
          <p:cNvSpPr txBox="1"/>
          <p:nvPr/>
        </p:nvSpPr>
        <p:spPr>
          <a:xfrm>
            <a:off x="4875212" y="1647825"/>
            <a:ext cx="923925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Integument</a:t>
            </a:r>
            <a:endParaRPr/>
          </a:p>
        </p:txBody>
      </p:sp>
      <p:sp>
        <p:nvSpPr>
          <p:cNvPr id="540" name="Google Shape;540;p40"/>
          <p:cNvSpPr txBox="1"/>
          <p:nvPr/>
        </p:nvSpPr>
        <p:spPr>
          <a:xfrm>
            <a:off x="4841875" y="5175250"/>
            <a:ext cx="93662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nucleus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41" name="Google Shape;541;p40"/>
          <p:cNvSpPr txBox="1"/>
          <p:nvPr/>
        </p:nvSpPr>
        <p:spPr>
          <a:xfrm>
            <a:off x="6218237" y="5419725"/>
            <a:ext cx="1220787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 nucleus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542" name="Google Shape;542;p40"/>
          <p:cNvCxnSpPr/>
          <p:nvPr/>
        </p:nvCxnSpPr>
        <p:spPr>
          <a:xfrm flipH="1" rot="10800000">
            <a:off x="5376862" y="5486400"/>
            <a:ext cx="803275" cy="5159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43" name="Google Shape;543;p40"/>
          <p:cNvCxnSpPr/>
          <p:nvPr/>
        </p:nvCxnSpPr>
        <p:spPr>
          <a:xfrm>
            <a:off x="5334000" y="5532437"/>
            <a:ext cx="0" cy="5222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44" name="Google Shape;544;p40"/>
          <p:cNvSpPr txBox="1"/>
          <p:nvPr/>
        </p:nvSpPr>
        <p:spPr>
          <a:xfrm>
            <a:off x="4565650" y="5918200"/>
            <a:ext cx="54292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</a:t>
            </a:r>
            <a:endParaRPr/>
          </a:p>
        </p:txBody>
      </p:sp>
      <p:cxnSp>
        <p:nvCxnSpPr>
          <p:cNvPr id="545" name="Google Shape;545;p40"/>
          <p:cNvCxnSpPr/>
          <p:nvPr/>
        </p:nvCxnSpPr>
        <p:spPr>
          <a:xfrm>
            <a:off x="5084762" y="5994400"/>
            <a:ext cx="177800" cy="101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46" name="Google Shape;546;p40"/>
          <p:cNvSpPr txBox="1"/>
          <p:nvPr/>
        </p:nvSpPr>
        <p:spPr>
          <a:xfrm>
            <a:off x="3846512" y="6388100"/>
            <a:ext cx="1274762" cy="195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endParaRPr/>
          </a:p>
        </p:txBody>
      </p:sp>
      <p:sp>
        <p:nvSpPr>
          <p:cNvPr id="547" name="Google Shape;547;p40"/>
          <p:cNvSpPr txBox="1"/>
          <p:nvPr/>
        </p:nvSpPr>
        <p:spPr>
          <a:xfrm>
            <a:off x="5437187" y="565150"/>
            <a:ext cx="488950" cy="150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Ovule</a:t>
            </a:r>
            <a:endParaRPr/>
          </a:p>
        </p:txBody>
      </p:sp>
      <p:cxnSp>
        <p:nvCxnSpPr>
          <p:cNvPr id="548" name="Google Shape;548;p40"/>
          <p:cNvCxnSpPr/>
          <p:nvPr/>
        </p:nvCxnSpPr>
        <p:spPr>
          <a:xfrm flipH="1" rot="10800000">
            <a:off x="5006975" y="657225"/>
            <a:ext cx="409575" cy="3238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49" name="Google Shape;549;p40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30.6-3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06PineLifeCycle_4-U" id="556" name="Google Shape;55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187325"/>
            <a:ext cx="7085012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1"/>
          <p:cNvSpPr txBox="1"/>
          <p:nvPr/>
        </p:nvSpPr>
        <p:spPr>
          <a:xfrm>
            <a:off x="1268412" y="282575"/>
            <a:ext cx="3651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558" name="Google Shape;558;p41"/>
          <p:cNvSpPr txBox="1"/>
          <p:nvPr/>
        </p:nvSpPr>
        <p:spPr>
          <a:xfrm>
            <a:off x="1301750" y="539750"/>
            <a:ext cx="962025" cy="414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59" name="Google Shape;559;p41"/>
          <p:cNvSpPr txBox="1"/>
          <p:nvPr/>
        </p:nvSpPr>
        <p:spPr>
          <a:xfrm>
            <a:off x="1362075" y="2238375"/>
            <a:ext cx="9969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60" name="Google Shape;560;p41"/>
          <p:cNvSpPr txBox="1"/>
          <p:nvPr/>
        </p:nvSpPr>
        <p:spPr>
          <a:xfrm>
            <a:off x="3751262" y="1220787"/>
            <a:ext cx="638175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Ovulate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</a:t>
            </a:r>
            <a:endParaRPr/>
          </a:p>
        </p:txBody>
      </p:sp>
      <p:sp>
        <p:nvSpPr>
          <p:cNvPr id="561" name="Google Shape;561;p41"/>
          <p:cNvSpPr txBox="1"/>
          <p:nvPr/>
        </p:nvSpPr>
        <p:spPr>
          <a:xfrm>
            <a:off x="3836987" y="1706562"/>
            <a:ext cx="638175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</a:t>
            </a:r>
            <a:endParaRPr/>
          </a:p>
        </p:txBody>
      </p:sp>
      <p:sp>
        <p:nvSpPr>
          <p:cNvPr id="562" name="Google Shape;562;p41"/>
          <p:cNvSpPr txBox="1"/>
          <p:nvPr/>
        </p:nvSpPr>
        <p:spPr>
          <a:xfrm>
            <a:off x="3575050" y="2130425"/>
            <a:ext cx="1339850" cy="350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Microsporocytes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563" name="Google Shape;563;p41"/>
          <p:cNvCxnSpPr/>
          <p:nvPr/>
        </p:nvCxnSpPr>
        <p:spPr>
          <a:xfrm>
            <a:off x="3565525" y="1122362"/>
            <a:ext cx="168275" cy="168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4" name="Google Shape;564;p41"/>
          <p:cNvCxnSpPr/>
          <p:nvPr/>
        </p:nvCxnSpPr>
        <p:spPr>
          <a:xfrm>
            <a:off x="3243262" y="1778000"/>
            <a:ext cx="566737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65" name="Google Shape;565;p41"/>
          <p:cNvSpPr txBox="1"/>
          <p:nvPr/>
        </p:nvSpPr>
        <p:spPr>
          <a:xfrm>
            <a:off x="2462212" y="3116262"/>
            <a:ext cx="12604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Microsporangia</a:t>
            </a:r>
            <a:endParaRPr/>
          </a:p>
        </p:txBody>
      </p:sp>
      <p:sp>
        <p:nvSpPr>
          <p:cNvPr id="566" name="Google Shape;566;p41"/>
          <p:cNvSpPr txBox="1"/>
          <p:nvPr/>
        </p:nvSpPr>
        <p:spPr>
          <a:xfrm>
            <a:off x="3440112" y="3363912"/>
            <a:ext cx="172561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Microsporangium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567" name="Google Shape;567;p41"/>
          <p:cNvCxnSpPr/>
          <p:nvPr/>
        </p:nvCxnSpPr>
        <p:spPr>
          <a:xfrm flipH="1">
            <a:off x="2954337" y="2824162"/>
            <a:ext cx="165100" cy="3079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8" name="Google Shape;568;p41"/>
          <p:cNvCxnSpPr/>
          <p:nvPr/>
        </p:nvCxnSpPr>
        <p:spPr>
          <a:xfrm flipH="1" rot="10800000">
            <a:off x="2959100" y="2954337"/>
            <a:ext cx="182562" cy="168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69" name="Google Shape;569;p41"/>
          <p:cNvCxnSpPr/>
          <p:nvPr/>
        </p:nvCxnSpPr>
        <p:spPr>
          <a:xfrm>
            <a:off x="4124325" y="3149600"/>
            <a:ext cx="142875" cy="22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70" name="Google Shape;570;p41"/>
          <p:cNvSpPr txBox="1"/>
          <p:nvPr/>
        </p:nvSpPr>
        <p:spPr>
          <a:xfrm>
            <a:off x="2317750" y="3703637"/>
            <a:ext cx="70485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Seedling</a:t>
            </a:r>
            <a:endParaRPr/>
          </a:p>
        </p:txBody>
      </p:sp>
      <p:sp>
        <p:nvSpPr>
          <p:cNvPr id="571" name="Google Shape;571;p41"/>
          <p:cNvSpPr txBox="1"/>
          <p:nvPr/>
        </p:nvSpPr>
        <p:spPr>
          <a:xfrm>
            <a:off x="5207000" y="4168775"/>
            <a:ext cx="1093787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Archegonium</a:t>
            </a:r>
            <a:endParaRPr/>
          </a:p>
        </p:txBody>
      </p:sp>
      <p:sp>
        <p:nvSpPr>
          <p:cNvPr id="572" name="Google Shape;572;p41"/>
          <p:cNvSpPr txBox="1"/>
          <p:nvPr/>
        </p:nvSpPr>
        <p:spPr>
          <a:xfrm>
            <a:off x="6778625" y="3544887"/>
            <a:ext cx="117792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Surviving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megaspore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73" name="Google Shape;573;p41"/>
          <p:cNvSpPr txBox="1"/>
          <p:nvPr/>
        </p:nvSpPr>
        <p:spPr>
          <a:xfrm>
            <a:off x="6242050" y="2644775"/>
            <a:ext cx="715962" cy="1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574" name="Google Shape;574;p41"/>
          <p:cNvSpPr txBox="1"/>
          <p:nvPr/>
        </p:nvSpPr>
        <p:spPr>
          <a:xfrm>
            <a:off x="6370637" y="2198687"/>
            <a:ext cx="1724025" cy="1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Megasporangium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75" name="Google Shape;575;p41"/>
          <p:cNvSpPr txBox="1"/>
          <p:nvPr/>
        </p:nvSpPr>
        <p:spPr>
          <a:xfrm>
            <a:off x="5678487" y="2317750"/>
            <a:ext cx="4937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</a:t>
            </a:r>
            <a:endParaRPr/>
          </a:p>
        </p:txBody>
      </p:sp>
      <p:sp>
        <p:nvSpPr>
          <p:cNvPr id="576" name="Google Shape;576;p41"/>
          <p:cNvSpPr txBox="1"/>
          <p:nvPr/>
        </p:nvSpPr>
        <p:spPr>
          <a:xfrm>
            <a:off x="5118100" y="2554287"/>
            <a:ext cx="9382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grains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77" name="Google Shape;577;p41"/>
          <p:cNvSpPr txBox="1"/>
          <p:nvPr/>
        </p:nvSpPr>
        <p:spPr>
          <a:xfrm>
            <a:off x="4446587" y="2930525"/>
            <a:ext cx="715962" cy="1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cxnSp>
        <p:nvCxnSpPr>
          <p:cNvPr id="578" name="Google Shape;578;p41"/>
          <p:cNvCxnSpPr/>
          <p:nvPr/>
        </p:nvCxnSpPr>
        <p:spPr>
          <a:xfrm>
            <a:off x="6149975" y="3495675"/>
            <a:ext cx="611187" cy="1063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79" name="Google Shape;579;p41"/>
          <p:cNvSpPr txBox="1"/>
          <p:nvPr/>
        </p:nvSpPr>
        <p:spPr>
          <a:xfrm>
            <a:off x="4537075" y="4467225"/>
            <a:ext cx="117792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</a:t>
            </a:r>
            <a:endParaRPr/>
          </a:p>
        </p:txBody>
      </p:sp>
      <p:cxnSp>
        <p:nvCxnSpPr>
          <p:cNvPr id="580" name="Google Shape;580;p41"/>
          <p:cNvCxnSpPr/>
          <p:nvPr/>
        </p:nvCxnSpPr>
        <p:spPr>
          <a:xfrm>
            <a:off x="5880100" y="4327525"/>
            <a:ext cx="203200" cy="4603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1" name="Google Shape;581;p41"/>
          <p:cNvCxnSpPr/>
          <p:nvPr/>
        </p:nvCxnSpPr>
        <p:spPr>
          <a:xfrm>
            <a:off x="5588000" y="4745037"/>
            <a:ext cx="414337" cy="63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2" name="Google Shape;582;p41"/>
          <p:cNvCxnSpPr/>
          <p:nvPr/>
        </p:nvCxnSpPr>
        <p:spPr>
          <a:xfrm flipH="1" rot="10800000">
            <a:off x="4081462" y="2293937"/>
            <a:ext cx="320675" cy="7921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3" name="Google Shape;583;p41"/>
          <p:cNvCxnSpPr/>
          <p:nvPr/>
        </p:nvCxnSpPr>
        <p:spPr>
          <a:xfrm flipH="1">
            <a:off x="4152900" y="2293937"/>
            <a:ext cx="249237" cy="812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4" name="Google Shape;584;p41"/>
          <p:cNvCxnSpPr/>
          <p:nvPr/>
        </p:nvCxnSpPr>
        <p:spPr>
          <a:xfrm>
            <a:off x="5816600" y="1981200"/>
            <a:ext cx="106362" cy="3095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85" name="Google Shape;585;p41"/>
          <p:cNvSpPr txBox="1"/>
          <p:nvPr/>
        </p:nvSpPr>
        <p:spPr>
          <a:xfrm>
            <a:off x="6030912" y="1247775"/>
            <a:ext cx="1724025" cy="157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Megasporocyte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586" name="Google Shape;586;p41"/>
          <p:cNvCxnSpPr/>
          <p:nvPr/>
        </p:nvCxnSpPr>
        <p:spPr>
          <a:xfrm>
            <a:off x="6062662" y="1947862"/>
            <a:ext cx="282575" cy="3127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7" name="Google Shape;587;p41"/>
          <p:cNvCxnSpPr/>
          <p:nvPr/>
        </p:nvCxnSpPr>
        <p:spPr>
          <a:xfrm>
            <a:off x="5791200" y="1722437"/>
            <a:ext cx="136525" cy="555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8" name="Google Shape;588;p41"/>
          <p:cNvCxnSpPr/>
          <p:nvPr/>
        </p:nvCxnSpPr>
        <p:spPr>
          <a:xfrm flipH="1" rot="10800000">
            <a:off x="6007100" y="1404937"/>
            <a:ext cx="388937" cy="4873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89" name="Google Shape;589;p41"/>
          <p:cNvSpPr txBox="1"/>
          <p:nvPr/>
        </p:nvSpPr>
        <p:spPr>
          <a:xfrm>
            <a:off x="4875212" y="1647825"/>
            <a:ext cx="923925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Integument</a:t>
            </a:r>
            <a:endParaRPr/>
          </a:p>
        </p:txBody>
      </p:sp>
      <p:sp>
        <p:nvSpPr>
          <p:cNvPr id="590" name="Google Shape;590;p41"/>
          <p:cNvSpPr txBox="1"/>
          <p:nvPr/>
        </p:nvSpPr>
        <p:spPr>
          <a:xfrm>
            <a:off x="4841875" y="5175250"/>
            <a:ext cx="93662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nucleus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91" name="Google Shape;591;p41"/>
          <p:cNvSpPr txBox="1"/>
          <p:nvPr/>
        </p:nvSpPr>
        <p:spPr>
          <a:xfrm>
            <a:off x="6218237" y="5419725"/>
            <a:ext cx="1220787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 nucleus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592" name="Google Shape;592;p41"/>
          <p:cNvCxnSpPr/>
          <p:nvPr/>
        </p:nvCxnSpPr>
        <p:spPr>
          <a:xfrm flipH="1" rot="10800000">
            <a:off x="5376862" y="5486400"/>
            <a:ext cx="803275" cy="5159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93" name="Google Shape;593;p41"/>
          <p:cNvCxnSpPr/>
          <p:nvPr/>
        </p:nvCxnSpPr>
        <p:spPr>
          <a:xfrm>
            <a:off x="5334000" y="5532437"/>
            <a:ext cx="0" cy="5222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4" name="Google Shape;594;p41"/>
          <p:cNvSpPr txBox="1"/>
          <p:nvPr/>
        </p:nvSpPr>
        <p:spPr>
          <a:xfrm>
            <a:off x="4565650" y="5918200"/>
            <a:ext cx="54292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</a:t>
            </a:r>
            <a:endParaRPr/>
          </a:p>
        </p:txBody>
      </p:sp>
      <p:cxnSp>
        <p:nvCxnSpPr>
          <p:cNvPr id="595" name="Google Shape;595;p41"/>
          <p:cNvCxnSpPr/>
          <p:nvPr/>
        </p:nvCxnSpPr>
        <p:spPr>
          <a:xfrm>
            <a:off x="5084762" y="5994400"/>
            <a:ext cx="177800" cy="101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6" name="Google Shape;596;p41"/>
          <p:cNvSpPr txBox="1"/>
          <p:nvPr/>
        </p:nvSpPr>
        <p:spPr>
          <a:xfrm>
            <a:off x="3530600" y="5614987"/>
            <a:ext cx="1144587" cy="195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 coat 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97" name="Google Shape;597;p41"/>
          <p:cNvSpPr txBox="1"/>
          <p:nvPr/>
        </p:nvSpPr>
        <p:spPr>
          <a:xfrm>
            <a:off x="3846512" y="6388100"/>
            <a:ext cx="1274762" cy="195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endParaRPr/>
          </a:p>
        </p:txBody>
      </p:sp>
      <p:sp>
        <p:nvSpPr>
          <p:cNvPr id="598" name="Google Shape;598;p41"/>
          <p:cNvSpPr txBox="1"/>
          <p:nvPr/>
        </p:nvSpPr>
        <p:spPr>
          <a:xfrm>
            <a:off x="2965450" y="5053012"/>
            <a:ext cx="97472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reserves (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99" name="Google Shape;599;p41"/>
          <p:cNvSpPr txBox="1"/>
          <p:nvPr/>
        </p:nvSpPr>
        <p:spPr>
          <a:xfrm>
            <a:off x="3065462" y="4610100"/>
            <a:ext cx="500062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Seeds</a:t>
            </a:r>
            <a:endParaRPr/>
          </a:p>
        </p:txBody>
      </p:sp>
      <p:cxnSp>
        <p:nvCxnSpPr>
          <p:cNvPr id="600" name="Google Shape;600;p41"/>
          <p:cNvCxnSpPr/>
          <p:nvPr/>
        </p:nvCxnSpPr>
        <p:spPr>
          <a:xfrm flipH="1" rot="10800000">
            <a:off x="3309937" y="5681662"/>
            <a:ext cx="203200" cy="3508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01" name="Google Shape;601;p41"/>
          <p:cNvCxnSpPr/>
          <p:nvPr/>
        </p:nvCxnSpPr>
        <p:spPr>
          <a:xfrm flipH="1" rot="10800000">
            <a:off x="3200400" y="5427662"/>
            <a:ext cx="134937" cy="685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02" name="Google Shape;602;p41"/>
          <p:cNvCxnSpPr/>
          <p:nvPr/>
        </p:nvCxnSpPr>
        <p:spPr>
          <a:xfrm flipH="1" rot="10800000">
            <a:off x="2781300" y="6223000"/>
            <a:ext cx="368300" cy="460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03" name="Google Shape;603;p41"/>
          <p:cNvCxnSpPr/>
          <p:nvPr/>
        </p:nvCxnSpPr>
        <p:spPr>
          <a:xfrm flipH="1" rot="10800000">
            <a:off x="2487612" y="4706937"/>
            <a:ext cx="539750" cy="3889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04" name="Google Shape;604;p41"/>
          <p:cNvCxnSpPr/>
          <p:nvPr/>
        </p:nvCxnSpPr>
        <p:spPr>
          <a:xfrm flipH="1" rot="10800000">
            <a:off x="2705100" y="4703762"/>
            <a:ext cx="322262" cy="5111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05" name="Google Shape;605;p41"/>
          <p:cNvSpPr txBox="1"/>
          <p:nvPr/>
        </p:nvSpPr>
        <p:spPr>
          <a:xfrm>
            <a:off x="1389062" y="5991225"/>
            <a:ext cx="1427162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(new sporophyte)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606" name="Google Shape;606;p41"/>
          <p:cNvSpPr txBox="1"/>
          <p:nvPr/>
        </p:nvSpPr>
        <p:spPr>
          <a:xfrm>
            <a:off x="5437187" y="565150"/>
            <a:ext cx="488950" cy="150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Ovule</a:t>
            </a:r>
            <a:endParaRPr/>
          </a:p>
        </p:txBody>
      </p:sp>
      <p:cxnSp>
        <p:nvCxnSpPr>
          <p:cNvPr id="607" name="Google Shape;607;p41"/>
          <p:cNvCxnSpPr/>
          <p:nvPr/>
        </p:nvCxnSpPr>
        <p:spPr>
          <a:xfrm flipH="1" rot="10800000">
            <a:off x="5006975" y="657225"/>
            <a:ext cx="409575" cy="3238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08" name="Google Shape;608;p41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30.6-4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2"/>
          <p:cNvSpPr txBox="1"/>
          <p:nvPr>
            <p:ph type="title"/>
          </p:nvPr>
        </p:nvSpPr>
        <p:spPr>
          <a:xfrm>
            <a:off x="76200" y="485775"/>
            <a:ext cx="8686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586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30.3: The reproductive adaptations of angiosperms include flowers and fruits</a:t>
            </a:r>
            <a:endParaRPr/>
          </a:p>
        </p:txBody>
      </p:sp>
      <p:sp>
        <p:nvSpPr>
          <p:cNvPr id="615" name="Google Shape;615;p42"/>
          <p:cNvSpPr txBox="1"/>
          <p:nvPr>
            <p:ph idx="1" type="body"/>
          </p:nvPr>
        </p:nvSpPr>
        <p:spPr>
          <a:xfrm>
            <a:off x="533400" y="2438400"/>
            <a:ext cx="8153400" cy="278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Angiosperms are seed plants with reproductive structures called flowers and fruits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the most widespread and diverse of all plants</a:t>
            </a:r>
            <a:endParaRPr/>
          </a:p>
        </p:txBody>
      </p:sp>
      <p:grpSp>
        <p:nvGrpSpPr>
          <p:cNvPr id="616" name="Google Shape;616;p42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7" name="Google Shape;617;p42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2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619" name="Google Shape;619;p42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30.1</a:t>
            </a:r>
            <a:endParaRPr/>
          </a:p>
        </p:txBody>
      </p:sp>
      <p:pic>
        <p:nvPicPr>
          <p:cNvPr descr="30_01AncientSeed-L" id="121" name="Google Shape;12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412750"/>
            <a:ext cx="8164512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3"/>
          <p:cNvSpPr txBox="1"/>
          <p:nvPr>
            <p:ph type="title"/>
          </p:nvPr>
        </p:nvSpPr>
        <p:spPr>
          <a:xfrm>
            <a:off x="123825" y="5254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Characteristics of Angiosperms</a:t>
            </a:r>
            <a:endParaRPr/>
          </a:p>
        </p:txBody>
      </p:sp>
      <p:sp>
        <p:nvSpPr>
          <p:cNvPr id="626" name="Google Shape;626;p43"/>
          <p:cNvSpPr txBox="1"/>
          <p:nvPr>
            <p:ph idx="1" type="body"/>
          </p:nvPr>
        </p:nvSpPr>
        <p:spPr>
          <a:xfrm>
            <a:off x="533400" y="1365250"/>
            <a:ext cx="8305800" cy="2749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angiosperms are classified in a single phylum, Anthophyta, from the Greek </a:t>
            </a: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anthos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flower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Angiosperms have two key adaptations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Flowers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Fruits</a:t>
            </a:r>
            <a:endParaRPr/>
          </a:p>
        </p:txBody>
      </p:sp>
      <p:grpSp>
        <p:nvGrpSpPr>
          <p:cNvPr id="627" name="Google Shape;627;p43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28" name="Google Shape;628;p43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3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630" name="Google Shape;630;p43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4"/>
          <p:cNvSpPr txBox="1"/>
          <p:nvPr>
            <p:ph type="title"/>
          </p:nvPr>
        </p:nvSpPr>
        <p:spPr>
          <a:xfrm>
            <a:off x="152400" y="523875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Flowers</a:t>
            </a:r>
            <a:endParaRPr/>
          </a:p>
        </p:txBody>
      </p:sp>
      <p:sp>
        <p:nvSpPr>
          <p:cNvPr id="637" name="Google Shape;637;p44"/>
          <p:cNvSpPr txBox="1"/>
          <p:nvPr>
            <p:ph idx="1" type="body"/>
          </p:nvPr>
        </p:nvSpPr>
        <p:spPr>
          <a:xfrm>
            <a:off x="533400" y="1365250"/>
            <a:ext cx="8382000" cy="2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an angiosperm structure specialized for sexual reproduction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species are pollinated by insects or animals, while some species are wind-pollinated</a:t>
            </a:r>
            <a:endParaRPr/>
          </a:p>
        </p:txBody>
      </p:sp>
      <p:grpSp>
        <p:nvGrpSpPr>
          <p:cNvPr id="638" name="Google Shape;638;p44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39" name="Google Shape;639;p44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4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641" name="Google Shape;641;p44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5"/>
          <p:cNvSpPr txBox="1"/>
          <p:nvPr>
            <p:ph idx="1" type="body"/>
          </p:nvPr>
        </p:nvSpPr>
        <p:spPr>
          <a:xfrm>
            <a:off x="533400" y="1381125"/>
            <a:ext cx="8153400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flower is a specialized shoot with up to four types of modified leaves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Sepals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enclose the flower 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Petals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are brightly colored and attract pollinators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Stamens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produce pollen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Carpels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produce ovules</a:t>
            </a:r>
            <a:endParaRPr/>
          </a:p>
        </p:txBody>
      </p:sp>
      <p:grpSp>
        <p:nvGrpSpPr>
          <p:cNvPr id="648" name="Google Shape;648;p45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49" name="Google Shape;649;p45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5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651" name="Google Shape;651;p45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6"/>
          <p:cNvSpPr txBox="1"/>
          <p:nvPr>
            <p:ph idx="1" type="body"/>
          </p:nvPr>
        </p:nvSpPr>
        <p:spPr>
          <a:xfrm>
            <a:off x="533400" y="1368425"/>
            <a:ext cx="8229600" cy="2898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stamen consists of a stalk called 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filament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with a sac called an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anther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where the pollen is produced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carpel consists of an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ovary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the base and 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leading up to 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stigma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 pollen is received</a:t>
            </a:r>
            <a:endParaRPr/>
          </a:p>
        </p:txBody>
      </p:sp>
      <p:grpSp>
        <p:nvGrpSpPr>
          <p:cNvPr id="658" name="Google Shape;658;p46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59" name="Google Shape;659;p46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6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661" name="Google Shape;661;p46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07FlowerStructure-U" id="668" name="Google Shape;66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550" y="269875"/>
            <a:ext cx="7707312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7"/>
          <p:cNvSpPr txBox="1"/>
          <p:nvPr/>
        </p:nvSpPr>
        <p:spPr>
          <a:xfrm>
            <a:off x="965200" y="935037"/>
            <a:ext cx="10096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Stamen</a:t>
            </a:r>
            <a:endParaRPr/>
          </a:p>
        </p:txBody>
      </p:sp>
      <p:sp>
        <p:nvSpPr>
          <p:cNvPr id="670" name="Google Shape;670;p47"/>
          <p:cNvSpPr txBox="1"/>
          <p:nvPr/>
        </p:nvSpPr>
        <p:spPr>
          <a:xfrm>
            <a:off x="2330450" y="954087"/>
            <a:ext cx="10096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Anther</a:t>
            </a:r>
            <a:endParaRPr/>
          </a:p>
        </p:txBody>
      </p:sp>
      <p:sp>
        <p:nvSpPr>
          <p:cNvPr id="671" name="Google Shape;671;p47"/>
          <p:cNvSpPr txBox="1"/>
          <p:nvPr/>
        </p:nvSpPr>
        <p:spPr>
          <a:xfrm>
            <a:off x="1873250" y="1500187"/>
            <a:ext cx="10985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Filament</a:t>
            </a:r>
            <a:endParaRPr/>
          </a:p>
        </p:txBody>
      </p:sp>
      <p:sp>
        <p:nvSpPr>
          <p:cNvPr id="672" name="Google Shape;672;p47"/>
          <p:cNvSpPr txBox="1"/>
          <p:nvPr/>
        </p:nvSpPr>
        <p:spPr>
          <a:xfrm>
            <a:off x="5156200" y="573087"/>
            <a:ext cx="10985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Stigma</a:t>
            </a:r>
            <a:endParaRPr/>
          </a:p>
        </p:txBody>
      </p:sp>
      <p:sp>
        <p:nvSpPr>
          <p:cNvPr id="673" name="Google Shape;673;p47"/>
          <p:cNvSpPr txBox="1"/>
          <p:nvPr/>
        </p:nvSpPr>
        <p:spPr>
          <a:xfrm>
            <a:off x="6496050" y="776287"/>
            <a:ext cx="8509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Carpel</a:t>
            </a:r>
            <a:endParaRPr/>
          </a:p>
        </p:txBody>
      </p:sp>
      <p:sp>
        <p:nvSpPr>
          <p:cNvPr id="674" name="Google Shape;674;p47"/>
          <p:cNvSpPr txBox="1"/>
          <p:nvPr/>
        </p:nvSpPr>
        <p:spPr>
          <a:xfrm>
            <a:off x="5835650" y="1093787"/>
            <a:ext cx="647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/>
          </a:p>
        </p:txBody>
      </p:sp>
      <p:sp>
        <p:nvSpPr>
          <p:cNvPr id="675" name="Google Shape;675;p47"/>
          <p:cNvSpPr txBox="1"/>
          <p:nvPr/>
        </p:nvSpPr>
        <p:spPr>
          <a:xfrm>
            <a:off x="6197600" y="1620837"/>
            <a:ext cx="78105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Ovary</a:t>
            </a:r>
            <a:endParaRPr/>
          </a:p>
        </p:txBody>
      </p:sp>
      <p:cxnSp>
        <p:nvCxnSpPr>
          <p:cNvPr id="676" name="Google Shape;676;p47"/>
          <p:cNvCxnSpPr/>
          <p:nvPr/>
        </p:nvCxnSpPr>
        <p:spPr>
          <a:xfrm flipH="1" rot="10800000">
            <a:off x="4305300" y="774700"/>
            <a:ext cx="819150" cy="965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7" name="Google Shape;677;p47"/>
          <p:cNvCxnSpPr/>
          <p:nvPr/>
        </p:nvCxnSpPr>
        <p:spPr>
          <a:xfrm flipH="1" rot="10800000">
            <a:off x="4330700" y="1295400"/>
            <a:ext cx="1466850" cy="1384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8" name="Google Shape;678;p47"/>
          <p:cNvCxnSpPr/>
          <p:nvPr/>
        </p:nvCxnSpPr>
        <p:spPr>
          <a:xfrm flipH="1" rot="10800000">
            <a:off x="4425950" y="1841500"/>
            <a:ext cx="1701800" cy="19875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79" name="Google Shape;679;p47"/>
          <p:cNvSpPr/>
          <p:nvPr/>
        </p:nvSpPr>
        <p:spPr>
          <a:xfrm rot="-2700000">
            <a:off x="6232525" y="0"/>
            <a:ext cx="249237" cy="2044700"/>
          </a:xfrm>
          <a:prstGeom prst="rightBrace">
            <a:avLst>
              <a:gd fmla="val 8333" name="adj1"/>
              <a:gd fmla="val 10999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0" name="Google Shape;680;p47"/>
          <p:cNvCxnSpPr/>
          <p:nvPr/>
        </p:nvCxnSpPr>
        <p:spPr>
          <a:xfrm>
            <a:off x="3086100" y="1244600"/>
            <a:ext cx="654050" cy="15811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1" name="Google Shape;681;p47"/>
          <p:cNvCxnSpPr/>
          <p:nvPr/>
        </p:nvCxnSpPr>
        <p:spPr>
          <a:xfrm>
            <a:off x="2813050" y="1816100"/>
            <a:ext cx="863600" cy="19748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82" name="Google Shape;682;p47"/>
          <p:cNvSpPr/>
          <p:nvPr/>
        </p:nvSpPr>
        <p:spPr>
          <a:xfrm rot="-8220000">
            <a:off x="1966912" y="525462"/>
            <a:ext cx="234950" cy="1338262"/>
          </a:xfrm>
          <a:prstGeom prst="rightBrace">
            <a:avLst>
              <a:gd fmla="val 8333" name="adj1"/>
              <a:gd fmla="val 10378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47"/>
          <p:cNvSpPr txBox="1"/>
          <p:nvPr/>
        </p:nvSpPr>
        <p:spPr>
          <a:xfrm>
            <a:off x="1257300" y="4300537"/>
            <a:ext cx="6540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Petal</a:t>
            </a:r>
            <a:endParaRPr/>
          </a:p>
        </p:txBody>
      </p:sp>
      <p:cxnSp>
        <p:nvCxnSpPr>
          <p:cNvPr id="684" name="Google Shape;684;p47"/>
          <p:cNvCxnSpPr/>
          <p:nvPr/>
        </p:nvCxnSpPr>
        <p:spPr>
          <a:xfrm flipH="1" rot="10800000">
            <a:off x="1936750" y="3594100"/>
            <a:ext cx="501650" cy="825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85" name="Google Shape;685;p47"/>
          <p:cNvSpPr txBox="1"/>
          <p:nvPr/>
        </p:nvSpPr>
        <p:spPr>
          <a:xfrm>
            <a:off x="6483350" y="4859337"/>
            <a:ext cx="78105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Sepal</a:t>
            </a:r>
            <a:endParaRPr/>
          </a:p>
        </p:txBody>
      </p:sp>
      <p:sp>
        <p:nvSpPr>
          <p:cNvPr id="686" name="Google Shape;686;p47"/>
          <p:cNvSpPr txBox="1"/>
          <p:nvPr/>
        </p:nvSpPr>
        <p:spPr>
          <a:xfrm>
            <a:off x="5022850" y="5583237"/>
            <a:ext cx="781050" cy="298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Ovule</a:t>
            </a:r>
            <a:endParaRPr/>
          </a:p>
        </p:txBody>
      </p:sp>
      <p:cxnSp>
        <p:nvCxnSpPr>
          <p:cNvPr id="687" name="Google Shape;687;p47"/>
          <p:cNvCxnSpPr/>
          <p:nvPr/>
        </p:nvCxnSpPr>
        <p:spPr>
          <a:xfrm>
            <a:off x="5715000" y="5003800"/>
            <a:ext cx="71755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88" name="Google Shape;688;p47"/>
          <p:cNvCxnSpPr/>
          <p:nvPr/>
        </p:nvCxnSpPr>
        <p:spPr>
          <a:xfrm>
            <a:off x="4413250" y="4641850"/>
            <a:ext cx="635000" cy="9525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89" name="Google Shape;689;p47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30.7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8"/>
          <p:cNvSpPr txBox="1"/>
          <p:nvPr>
            <p:ph type="title"/>
          </p:nvPr>
        </p:nvSpPr>
        <p:spPr>
          <a:xfrm>
            <a:off x="153987" y="533400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Fruits</a:t>
            </a:r>
            <a:endParaRPr/>
          </a:p>
        </p:txBody>
      </p:sp>
      <p:sp>
        <p:nvSpPr>
          <p:cNvPr id="696" name="Google Shape;696;p48"/>
          <p:cNvSpPr txBox="1"/>
          <p:nvPr>
            <p:ph idx="1" type="body"/>
          </p:nvPr>
        </p:nvSpPr>
        <p:spPr>
          <a:xfrm>
            <a:off x="533400" y="1371600"/>
            <a:ext cx="8305800" cy="260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fruit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typically consists of a mature ovary but can also include other flower parts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Fruits protect seeds and aid in their dispersal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 fruits can be either fleshy or dry  </a:t>
            </a:r>
            <a:endParaRPr/>
          </a:p>
        </p:txBody>
      </p:sp>
      <p:grpSp>
        <p:nvGrpSpPr>
          <p:cNvPr id="697" name="Google Shape;697;p48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98" name="Google Shape;698;p48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8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700" name="Google Shape;700;p48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08_FruitVariations-U" id="707" name="Google Shape;70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3075" y="136525"/>
            <a:ext cx="5657850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49"/>
          <p:cNvSpPr txBox="1"/>
          <p:nvPr/>
        </p:nvSpPr>
        <p:spPr>
          <a:xfrm>
            <a:off x="3281362" y="198437"/>
            <a:ext cx="892175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Tomato</a:t>
            </a:r>
            <a:endParaRPr/>
          </a:p>
        </p:txBody>
      </p:sp>
      <p:sp>
        <p:nvSpPr>
          <p:cNvPr id="709" name="Google Shape;709;p49"/>
          <p:cNvSpPr txBox="1"/>
          <p:nvPr/>
        </p:nvSpPr>
        <p:spPr>
          <a:xfrm>
            <a:off x="5505450" y="350837"/>
            <a:ext cx="1778000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Ruby grapefruit</a:t>
            </a:r>
            <a:endParaRPr/>
          </a:p>
        </p:txBody>
      </p:sp>
      <p:sp>
        <p:nvSpPr>
          <p:cNvPr id="710" name="Google Shape;710;p49"/>
          <p:cNvSpPr txBox="1"/>
          <p:nvPr/>
        </p:nvSpPr>
        <p:spPr>
          <a:xfrm>
            <a:off x="6153150" y="3816350"/>
            <a:ext cx="1054100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Hazelnut</a:t>
            </a:r>
            <a:endParaRPr/>
          </a:p>
        </p:txBody>
      </p:sp>
      <p:sp>
        <p:nvSpPr>
          <p:cNvPr id="711" name="Google Shape;711;p49"/>
          <p:cNvSpPr txBox="1"/>
          <p:nvPr/>
        </p:nvSpPr>
        <p:spPr>
          <a:xfrm>
            <a:off x="2770187" y="2498725"/>
            <a:ext cx="1054100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Nectarine</a:t>
            </a:r>
            <a:endParaRPr/>
          </a:p>
        </p:txBody>
      </p:sp>
      <p:sp>
        <p:nvSpPr>
          <p:cNvPr id="712" name="Google Shape;712;p49"/>
          <p:cNvSpPr txBox="1"/>
          <p:nvPr/>
        </p:nvSpPr>
        <p:spPr>
          <a:xfrm>
            <a:off x="5356225" y="6300787"/>
            <a:ext cx="1054100" cy="271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Milkweed</a:t>
            </a:r>
            <a:endParaRPr/>
          </a:p>
        </p:txBody>
      </p:sp>
      <p:sp>
        <p:nvSpPr>
          <p:cNvPr id="713" name="Google Shape;713;p49"/>
          <p:cNvSpPr/>
          <p:nvPr/>
        </p:nvSpPr>
        <p:spPr>
          <a:xfrm rot="10800000">
            <a:off x="3035300" y="241300"/>
            <a:ext cx="174625" cy="185737"/>
          </a:xfrm>
          <a:prstGeom prst="triangle">
            <a:avLst>
              <a:gd fmla="val 50000" name="adj"/>
            </a:avLst>
          </a:prstGeom>
          <a:solidFill>
            <a:srgbClr val="009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49"/>
          <p:cNvSpPr/>
          <p:nvPr/>
        </p:nvSpPr>
        <p:spPr>
          <a:xfrm rot="10800000">
            <a:off x="5257800" y="403225"/>
            <a:ext cx="174625" cy="185737"/>
          </a:xfrm>
          <a:prstGeom prst="triangle">
            <a:avLst>
              <a:gd fmla="val 50000" name="adj"/>
            </a:avLst>
          </a:prstGeom>
          <a:solidFill>
            <a:srgbClr val="009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9"/>
          <p:cNvSpPr/>
          <p:nvPr/>
        </p:nvSpPr>
        <p:spPr>
          <a:xfrm rot="5400000">
            <a:off x="2526506" y="2539206"/>
            <a:ext cx="174625" cy="185737"/>
          </a:xfrm>
          <a:prstGeom prst="triangle">
            <a:avLst>
              <a:gd fmla="val 50000" name="adj"/>
            </a:avLst>
          </a:prstGeom>
          <a:solidFill>
            <a:srgbClr val="009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9"/>
          <p:cNvSpPr/>
          <p:nvPr/>
        </p:nvSpPr>
        <p:spPr>
          <a:xfrm rot="10800000">
            <a:off x="5911850" y="3860800"/>
            <a:ext cx="174625" cy="185737"/>
          </a:xfrm>
          <a:prstGeom prst="triangle">
            <a:avLst>
              <a:gd fmla="val 50000" name="adj"/>
            </a:avLst>
          </a:prstGeom>
          <a:solidFill>
            <a:srgbClr val="009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49"/>
          <p:cNvSpPr/>
          <p:nvPr/>
        </p:nvSpPr>
        <p:spPr>
          <a:xfrm rot="-5400000">
            <a:off x="5107781" y="6334918"/>
            <a:ext cx="174625" cy="185737"/>
          </a:xfrm>
          <a:prstGeom prst="triangle">
            <a:avLst>
              <a:gd fmla="val 50000" name="adj"/>
            </a:avLst>
          </a:prstGeom>
          <a:solidFill>
            <a:srgbClr val="009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49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30.8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0"/>
          <p:cNvSpPr txBox="1"/>
          <p:nvPr>
            <p:ph idx="1" type="body"/>
          </p:nvPr>
        </p:nvSpPr>
        <p:spPr>
          <a:xfrm>
            <a:off x="533400" y="1371600"/>
            <a:ext cx="8153400" cy="1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Various fruit adaptations help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seeds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Seeds can be carried by wind, water, or animals to new locations</a:t>
            </a:r>
            <a:endParaRPr/>
          </a:p>
        </p:txBody>
      </p:sp>
      <p:grpSp>
        <p:nvGrpSpPr>
          <p:cNvPr id="725" name="Google Shape;725;p50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26" name="Google Shape;726;p50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50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728" name="Google Shape;728;p50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1"/>
          <p:cNvSpPr txBox="1"/>
          <p:nvPr>
            <p:ph type="title"/>
          </p:nvPr>
        </p:nvSpPr>
        <p:spPr>
          <a:xfrm>
            <a:off x="122237" y="523875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Angiosperm Life Cycle</a:t>
            </a:r>
            <a:endParaRPr/>
          </a:p>
        </p:txBody>
      </p:sp>
      <p:sp>
        <p:nvSpPr>
          <p:cNvPr id="735" name="Google Shape;735;p51"/>
          <p:cNvSpPr txBox="1"/>
          <p:nvPr>
            <p:ph idx="1" type="body"/>
          </p:nvPr>
        </p:nvSpPr>
        <p:spPr>
          <a:xfrm>
            <a:off x="533400" y="1409700"/>
            <a:ext cx="8382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0837" lvl="0" marL="3508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flower of the sporophyte is composed of both male and female structures</a:t>
            </a:r>
            <a:endParaRPr/>
          </a:p>
          <a:p>
            <a:pPr indent="-350837" lvl="0" marL="350837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 gametophytes are contained within pollen grains produced by the microsporangia of anthers</a:t>
            </a:r>
            <a:endParaRPr/>
          </a:p>
          <a:p>
            <a:pPr indent="-350837" lvl="0" marL="350837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female gametophyte, or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embryo sac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develops within an ovule contained within an ovary at the base of a stigma</a:t>
            </a:r>
            <a:endParaRPr/>
          </a:p>
          <a:p>
            <a:pPr indent="-350837" lvl="0" marL="350837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flowers have mechanisms to ensure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cross-pollination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flowers from different plants of the same species</a:t>
            </a:r>
            <a:endParaRPr/>
          </a:p>
        </p:txBody>
      </p:sp>
      <p:grpSp>
        <p:nvGrpSpPr>
          <p:cNvPr id="736" name="Google Shape;736;p51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37" name="Google Shape;737;p51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51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739" name="Google Shape;739;p51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2"/>
          <p:cNvSpPr txBox="1"/>
          <p:nvPr>
            <p:ph idx="1" type="body"/>
          </p:nvPr>
        </p:nvSpPr>
        <p:spPr>
          <a:xfrm>
            <a:off x="533400" y="1371600"/>
            <a:ext cx="8305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pollen grain that has landed on a stigma germinates and the pollen tube of the male gametophyte grows down to the ovary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ovule is entered by a pore called the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micropyle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fertilization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when the pollen tube discharges two sperm into the female gametophyte within an ovule</a:t>
            </a:r>
            <a:endParaRPr/>
          </a:p>
        </p:txBody>
      </p:sp>
      <p:grpSp>
        <p:nvGrpSpPr>
          <p:cNvPr id="746" name="Google Shape;746;p52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47" name="Google Shape;747;p52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52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749" name="Google Shape;749;p52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76200" y="457200"/>
            <a:ext cx="8534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586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30.1: Seeds and pollen grains are key adaptations for life on land</a:t>
            </a:r>
            <a:endParaRPr/>
          </a:p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533400" y="1905000"/>
            <a:ext cx="8305800" cy="3917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addition to seeds, the following are common to all seed plants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gametophytes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Heterospory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Ovules</a:t>
            </a:r>
            <a:endParaRPr/>
          </a:p>
          <a:p>
            <a:pPr indent="-292100" lvl="1" marL="977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</p:txBody>
      </p:sp>
      <p:grpSp>
        <p:nvGrpSpPr>
          <p:cNvPr id="129" name="Google Shape;129;p17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0" name="Google Shape;130;p17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32" name="Google Shape;132;p17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3"/>
          <p:cNvSpPr txBox="1"/>
          <p:nvPr>
            <p:ph idx="1" type="body"/>
          </p:nvPr>
        </p:nvSpPr>
        <p:spPr>
          <a:xfrm>
            <a:off x="533400" y="1371600"/>
            <a:ext cx="83820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sperm fertilizes the egg, while the other combines with two nuclei in the central cell of the female gametophyte and initiates development of food-storing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endosperm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triploid endosperm nourishes the developing embryo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a seed, the embryo consists of a root and two seed leaves called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cotyledons</a:t>
            </a:r>
            <a:endParaRPr/>
          </a:p>
        </p:txBody>
      </p:sp>
      <p:grpSp>
        <p:nvGrpSpPr>
          <p:cNvPr id="756" name="Google Shape;756;p53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57" name="Google Shape;757;p53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53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759" name="Google Shape;759;p53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10_AngiospermLifeCyc_1-U" id="766" name="Google Shape;76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0" y="136525"/>
            <a:ext cx="7810500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54"/>
          <p:cNvSpPr txBox="1"/>
          <p:nvPr/>
        </p:nvSpPr>
        <p:spPr>
          <a:xfrm>
            <a:off x="3098800" y="269875"/>
            <a:ext cx="587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Anther</a:t>
            </a:r>
            <a:endParaRPr/>
          </a:p>
        </p:txBody>
      </p:sp>
      <p:sp>
        <p:nvSpPr>
          <p:cNvPr id="768" name="Google Shape;768;p54"/>
          <p:cNvSpPr txBox="1"/>
          <p:nvPr/>
        </p:nvSpPr>
        <p:spPr>
          <a:xfrm>
            <a:off x="1258887" y="450850"/>
            <a:ext cx="1574800" cy="588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 flower on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 plant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69" name="Google Shape;769;p54"/>
          <p:cNvSpPr txBox="1"/>
          <p:nvPr/>
        </p:nvSpPr>
        <p:spPr>
          <a:xfrm>
            <a:off x="7650162" y="2149475"/>
            <a:ext cx="579437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grains</a:t>
            </a:r>
            <a:endParaRPr/>
          </a:p>
        </p:txBody>
      </p:sp>
      <p:sp>
        <p:nvSpPr>
          <p:cNvPr id="770" name="Google Shape;770;p54"/>
          <p:cNvSpPr txBox="1"/>
          <p:nvPr/>
        </p:nvSpPr>
        <p:spPr>
          <a:xfrm>
            <a:off x="7288212" y="1550987"/>
            <a:ext cx="795337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 cell</a:t>
            </a:r>
            <a:endParaRPr/>
          </a:p>
        </p:txBody>
      </p:sp>
      <p:sp>
        <p:nvSpPr>
          <p:cNvPr id="771" name="Google Shape;771;p54"/>
          <p:cNvSpPr txBox="1"/>
          <p:nvPr/>
        </p:nvSpPr>
        <p:spPr>
          <a:xfrm>
            <a:off x="7180262" y="1276350"/>
            <a:ext cx="12604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Generative cell</a:t>
            </a:r>
            <a:endParaRPr/>
          </a:p>
        </p:txBody>
      </p:sp>
      <p:sp>
        <p:nvSpPr>
          <p:cNvPr id="772" name="Google Shape;772;p54"/>
          <p:cNvSpPr txBox="1"/>
          <p:nvPr/>
        </p:nvSpPr>
        <p:spPr>
          <a:xfrm>
            <a:off x="6492875" y="884237"/>
            <a:ext cx="12604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Microspore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73" name="Google Shape;773;p54"/>
          <p:cNvSpPr txBox="1"/>
          <p:nvPr/>
        </p:nvSpPr>
        <p:spPr>
          <a:xfrm>
            <a:off x="5381625" y="798512"/>
            <a:ext cx="76041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cxnSp>
        <p:nvCxnSpPr>
          <p:cNvPr id="774" name="Google Shape;774;p54"/>
          <p:cNvCxnSpPr/>
          <p:nvPr/>
        </p:nvCxnSpPr>
        <p:spPr>
          <a:xfrm>
            <a:off x="7034212" y="1633537"/>
            <a:ext cx="228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75" name="Google Shape;775;p54"/>
          <p:cNvCxnSpPr/>
          <p:nvPr/>
        </p:nvCxnSpPr>
        <p:spPr>
          <a:xfrm flipH="1" rot="10800000">
            <a:off x="6975475" y="1358900"/>
            <a:ext cx="180975" cy="22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76" name="Google Shape;776;p54"/>
          <p:cNvSpPr txBox="1"/>
          <p:nvPr/>
        </p:nvSpPr>
        <p:spPr>
          <a:xfrm>
            <a:off x="4992687" y="142875"/>
            <a:ext cx="1554162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Microsporangium</a:t>
            </a:r>
            <a:endParaRPr/>
          </a:p>
        </p:txBody>
      </p:sp>
      <p:sp>
        <p:nvSpPr>
          <p:cNvPr id="777" name="Google Shape;777;p54"/>
          <p:cNvSpPr txBox="1"/>
          <p:nvPr/>
        </p:nvSpPr>
        <p:spPr>
          <a:xfrm>
            <a:off x="5119687" y="412750"/>
            <a:ext cx="1879600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Microsporocytes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778" name="Google Shape;778;p54"/>
          <p:cNvCxnSpPr/>
          <p:nvPr/>
        </p:nvCxnSpPr>
        <p:spPr>
          <a:xfrm flipH="1" rot="10800000">
            <a:off x="4730750" y="254000"/>
            <a:ext cx="233362" cy="269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79" name="Google Shape;779;p54"/>
          <p:cNvCxnSpPr/>
          <p:nvPr/>
        </p:nvCxnSpPr>
        <p:spPr>
          <a:xfrm flipH="1" rot="10800000">
            <a:off x="4713287" y="523875"/>
            <a:ext cx="385762" cy="1238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80" name="Google Shape;780;p54"/>
          <p:cNvCxnSpPr/>
          <p:nvPr/>
        </p:nvCxnSpPr>
        <p:spPr>
          <a:xfrm flipH="1" rot="10800000">
            <a:off x="4756150" y="520700"/>
            <a:ext cx="342900" cy="2492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81" name="Google Shape;781;p54"/>
          <p:cNvCxnSpPr/>
          <p:nvPr/>
        </p:nvCxnSpPr>
        <p:spPr>
          <a:xfrm>
            <a:off x="3155950" y="465137"/>
            <a:ext cx="0" cy="3984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82" name="Google Shape;782;p54"/>
          <p:cNvSpPr txBox="1"/>
          <p:nvPr/>
        </p:nvSpPr>
        <p:spPr>
          <a:xfrm>
            <a:off x="981075" y="5872162"/>
            <a:ext cx="366712" cy="18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783" name="Google Shape;783;p54"/>
          <p:cNvSpPr txBox="1"/>
          <p:nvPr/>
        </p:nvSpPr>
        <p:spPr>
          <a:xfrm>
            <a:off x="1003300" y="6113462"/>
            <a:ext cx="989012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84" name="Google Shape;784;p54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30.10-1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10_AngiospermLifeCyc_2-U" id="791" name="Google Shape;79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0" y="136525"/>
            <a:ext cx="7810500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5"/>
          <p:cNvSpPr txBox="1"/>
          <p:nvPr/>
        </p:nvSpPr>
        <p:spPr>
          <a:xfrm>
            <a:off x="3098800" y="269875"/>
            <a:ext cx="587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Anther</a:t>
            </a:r>
            <a:endParaRPr/>
          </a:p>
        </p:txBody>
      </p:sp>
      <p:sp>
        <p:nvSpPr>
          <p:cNvPr id="793" name="Google Shape;793;p55"/>
          <p:cNvSpPr txBox="1"/>
          <p:nvPr/>
        </p:nvSpPr>
        <p:spPr>
          <a:xfrm>
            <a:off x="1258887" y="450850"/>
            <a:ext cx="1574800" cy="588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 flower on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 plant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94" name="Google Shape;794;p55"/>
          <p:cNvSpPr txBox="1"/>
          <p:nvPr/>
        </p:nvSpPr>
        <p:spPr>
          <a:xfrm>
            <a:off x="3189287" y="2633662"/>
            <a:ext cx="1893887" cy="17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Megasporangium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95" name="Google Shape;795;p55"/>
          <p:cNvSpPr txBox="1"/>
          <p:nvPr/>
        </p:nvSpPr>
        <p:spPr>
          <a:xfrm>
            <a:off x="4084637" y="2097087"/>
            <a:ext cx="547687" cy="17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Ovary</a:t>
            </a:r>
            <a:endParaRPr/>
          </a:p>
        </p:txBody>
      </p:sp>
      <p:sp>
        <p:nvSpPr>
          <p:cNvPr id="796" name="Google Shape;796;p55"/>
          <p:cNvSpPr txBox="1"/>
          <p:nvPr/>
        </p:nvSpPr>
        <p:spPr>
          <a:xfrm>
            <a:off x="3833812" y="3833812"/>
            <a:ext cx="122396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Antipodal cells</a:t>
            </a:r>
            <a:endParaRPr/>
          </a:p>
        </p:txBody>
      </p:sp>
      <p:sp>
        <p:nvSpPr>
          <p:cNvPr id="797" name="Google Shape;797;p55"/>
          <p:cNvSpPr txBox="1"/>
          <p:nvPr/>
        </p:nvSpPr>
        <p:spPr>
          <a:xfrm>
            <a:off x="3833812" y="4076700"/>
            <a:ext cx="99536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cell</a:t>
            </a:r>
            <a:endParaRPr/>
          </a:p>
        </p:txBody>
      </p:sp>
      <p:sp>
        <p:nvSpPr>
          <p:cNvPr id="798" name="Google Shape;798;p55"/>
          <p:cNvSpPr txBox="1"/>
          <p:nvPr/>
        </p:nvSpPr>
        <p:spPr>
          <a:xfrm>
            <a:off x="3835400" y="4319587"/>
            <a:ext cx="9017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Synergids</a:t>
            </a:r>
            <a:endParaRPr/>
          </a:p>
        </p:txBody>
      </p:sp>
      <p:cxnSp>
        <p:nvCxnSpPr>
          <p:cNvPr id="799" name="Google Shape;799;p55"/>
          <p:cNvCxnSpPr/>
          <p:nvPr/>
        </p:nvCxnSpPr>
        <p:spPr>
          <a:xfrm>
            <a:off x="4933950" y="2806700"/>
            <a:ext cx="287337" cy="241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00" name="Google Shape;800;p55"/>
          <p:cNvCxnSpPr/>
          <p:nvPr/>
        </p:nvCxnSpPr>
        <p:spPr>
          <a:xfrm>
            <a:off x="5335587" y="3051175"/>
            <a:ext cx="165100" cy="2079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01" name="Google Shape;801;p55"/>
          <p:cNvSpPr txBox="1"/>
          <p:nvPr/>
        </p:nvSpPr>
        <p:spPr>
          <a:xfrm>
            <a:off x="2452687" y="4019550"/>
            <a:ext cx="1223962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(embryo sac)</a:t>
            </a:r>
            <a:endParaRPr/>
          </a:p>
        </p:txBody>
      </p:sp>
      <p:sp>
        <p:nvSpPr>
          <p:cNvPr id="802" name="Google Shape;802;p55"/>
          <p:cNvSpPr txBox="1"/>
          <p:nvPr/>
        </p:nvSpPr>
        <p:spPr>
          <a:xfrm>
            <a:off x="3838575" y="4575175"/>
            <a:ext cx="9017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803" name="Google Shape;803;p55"/>
          <p:cNvCxnSpPr/>
          <p:nvPr/>
        </p:nvCxnSpPr>
        <p:spPr>
          <a:xfrm>
            <a:off x="4891087" y="3995737"/>
            <a:ext cx="200025" cy="3508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04" name="Google Shape;804;p55"/>
          <p:cNvCxnSpPr/>
          <p:nvPr/>
        </p:nvCxnSpPr>
        <p:spPr>
          <a:xfrm>
            <a:off x="4802187" y="4168775"/>
            <a:ext cx="241300" cy="2841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05" name="Google Shape;805;p55"/>
          <p:cNvCxnSpPr/>
          <p:nvPr/>
        </p:nvCxnSpPr>
        <p:spPr>
          <a:xfrm>
            <a:off x="4471987" y="4660900"/>
            <a:ext cx="631825" cy="79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06" name="Google Shape;806;p55"/>
          <p:cNvCxnSpPr/>
          <p:nvPr/>
        </p:nvCxnSpPr>
        <p:spPr>
          <a:xfrm>
            <a:off x="4700587" y="4394200"/>
            <a:ext cx="352425" cy="2492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07" name="Google Shape;807;p55"/>
          <p:cNvCxnSpPr/>
          <p:nvPr/>
        </p:nvCxnSpPr>
        <p:spPr>
          <a:xfrm>
            <a:off x="4710112" y="4394200"/>
            <a:ext cx="447675" cy="2063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08" name="Google Shape;808;p55"/>
          <p:cNvCxnSpPr/>
          <p:nvPr/>
        </p:nvCxnSpPr>
        <p:spPr>
          <a:xfrm>
            <a:off x="5472112" y="4346575"/>
            <a:ext cx="215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09" name="Google Shape;809;p55"/>
          <p:cNvSpPr/>
          <p:nvPr/>
        </p:nvSpPr>
        <p:spPr>
          <a:xfrm rot="10800000">
            <a:off x="3714750" y="3789362"/>
            <a:ext cx="117475" cy="984250"/>
          </a:xfrm>
          <a:prstGeom prst="rightBrace">
            <a:avLst>
              <a:gd fmla="val 1283" name="adj1"/>
              <a:gd fmla="val 10869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0" name="Google Shape;810;p55"/>
          <p:cNvCxnSpPr/>
          <p:nvPr/>
        </p:nvCxnSpPr>
        <p:spPr>
          <a:xfrm rot="10800000">
            <a:off x="3587750" y="4279900"/>
            <a:ext cx="14446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11" name="Google Shape;811;p55"/>
          <p:cNvSpPr txBox="1"/>
          <p:nvPr/>
        </p:nvSpPr>
        <p:spPr>
          <a:xfrm>
            <a:off x="5516562" y="3184525"/>
            <a:ext cx="1016000" cy="588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Surviving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12" name="Google Shape;812;p55"/>
          <p:cNvSpPr txBox="1"/>
          <p:nvPr/>
        </p:nvSpPr>
        <p:spPr>
          <a:xfrm>
            <a:off x="5710237" y="4283075"/>
            <a:ext cx="647700" cy="41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</a:t>
            </a:r>
            <a:endParaRPr/>
          </a:p>
        </p:txBody>
      </p:sp>
      <p:sp>
        <p:nvSpPr>
          <p:cNvPr id="813" name="Google Shape;813;p55"/>
          <p:cNvSpPr txBox="1"/>
          <p:nvPr/>
        </p:nvSpPr>
        <p:spPr>
          <a:xfrm>
            <a:off x="5541962" y="4789487"/>
            <a:ext cx="647700" cy="41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814" name="Google Shape;814;p55"/>
          <p:cNvCxnSpPr/>
          <p:nvPr/>
        </p:nvCxnSpPr>
        <p:spPr>
          <a:xfrm>
            <a:off x="5365750" y="4829175"/>
            <a:ext cx="157162" cy="603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15" name="Google Shape;815;p55"/>
          <p:cNvCxnSpPr/>
          <p:nvPr/>
        </p:nvCxnSpPr>
        <p:spPr>
          <a:xfrm>
            <a:off x="5310187" y="4884737"/>
            <a:ext cx="2127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16" name="Google Shape;816;p55"/>
          <p:cNvSpPr txBox="1"/>
          <p:nvPr/>
        </p:nvSpPr>
        <p:spPr>
          <a:xfrm>
            <a:off x="7650162" y="2149475"/>
            <a:ext cx="579437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grains</a:t>
            </a:r>
            <a:endParaRPr/>
          </a:p>
        </p:txBody>
      </p:sp>
      <p:sp>
        <p:nvSpPr>
          <p:cNvPr id="817" name="Google Shape;817;p55"/>
          <p:cNvSpPr txBox="1"/>
          <p:nvPr/>
        </p:nvSpPr>
        <p:spPr>
          <a:xfrm>
            <a:off x="7288212" y="1550987"/>
            <a:ext cx="795337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 cell</a:t>
            </a:r>
            <a:endParaRPr/>
          </a:p>
        </p:txBody>
      </p:sp>
      <p:sp>
        <p:nvSpPr>
          <p:cNvPr id="818" name="Google Shape;818;p55"/>
          <p:cNvSpPr txBox="1"/>
          <p:nvPr/>
        </p:nvSpPr>
        <p:spPr>
          <a:xfrm>
            <a:off x="7180262" y="1276350"/>
            <a:ext cx="12604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Generative cell</a:t>
            </a:r>
            <a:endParaRPr/>
          </a:p>
        </p:txBody>
      </p:sp>
      <p:sp>
        <p:nvSpPr>
          <p:cNvPr id="819" name="Google Shape;819;p55"/>
          <p:cNvSpPr txBox="1"/>
          <p:nvPr/>
        </p:nvSpPr>
        <p:spPr>
          <a:xfrm>
            <a:off x="6492875" y="884237"/>
            <a:ext cx="12604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Microspore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20" name="Google Shape;820;p55"/>
          <p:cNvSpPr txBox="1"/>
          <p:nvPr/>
        </p:nvSpPr>
        <p:spPr>
          <a:xfrm>
            <a:off x="5775325" y="1525587"/>
            <a:ext cx="1166812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 pollen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grain)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21" name="Google Shape;821;p55"/>
          <p:cNvSpPr txBox="1"/>
          <p:nvPr/>
        </p:nvSpPr>
        <p:spPr>
          <a:xfrm>
            <a:off x="4722812" y="1404937"/>
            <a:ext cx="92551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Ovule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22" name="Google Shape;822;p55"/>
          <p:cNvSpPr txBox="1"/>
          <p:nvPr/>
        </p:nvSpPr>
        <p:spPr>
          <a:xfrm>
            <a:off x="4748212" y="2262187"/>
            <a:ext cx="76041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823" name="Google Shape;823;p55"/>
          <p:cNvSpPr txBox="1"/>
          <p:nvPr/>
        </p:nvSpPr>
        <p:spPr>
          <a:xfrm>
            <a:off x="5381625" y="798512"/>
            <a:ext cx="76041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cxnSp>
        <p:nvCxnSpPr>
          <p:cNvPr id="824" name="Google Shape;824;p55"/>
          <p:cNvCxnSpPr/>
          <p:nvPr/>
        </p:nvCxnSpPr>
        <p:spPr>
          <a:xfrm flipH="1" rot="10800000">
            <a:off x="4408487" y="1506537"/>
            <a:ext cx="296862" cy="1857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25" name="Google Shape;825;p55"/>
          <p:cNvCxnSpPr/>
          <p:nvPr/>
        </p:nvCxnSpPr>
        <p:spPr>
          <a:xfrm>
            <a:off x="7034212" y="1633537"/>
            <a:ext cx="228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26" name="Google Shape;826;p55"/>
          <p:cNvCxnSpPr/>
          <p:nvPr/>
        </p:nvCxnSpPr>
        <p:spPr>
          <a:xfrm flipH="1" rot="10800000">
            <a:off x="6975475" y="1358900"/>
            <a:ext cx="180975" cy="22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27" name="Google Shape;827;p55"/>
          <p:cNvSpPr txBox="1"/>
          <p:nvPr/>
        </p:nvSpPr>
        <p:spPr>
          <a:xfrm>
            <a:off x="4992687" y="142875"/>
            <a:ext cx="1554162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Microsporangium</a:t>
            </a:r>
            <a:endParaRPr/>
          </a:p>
        </p:txBody>
      </p:sp>
      <p:sp>
        <p:nvSpPr>
          <p:cNvPr id="828" name="Google Shape;828;p55"/>
          <p:cNvSpPr txBox="1"/>
          <p:nvPr/>
        </p:nvSpPr>
        <p:spPr>
          <a:xfrm>
            <a:off x="5119687" y="412750"/>
            <a:ext cx="1879600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Microsporocytes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829" name="Google Shape;829;p55"/>
          <p:cNvCxnSpPr/>
          <p:nvPr/>
        </p:nvCxnSpPr>
        <p:spPr>
          <a:xfrm flipH="1" rot="10800000">
            <a:off x="4730750" y="254000"/>
            <a:ext cx="233362" cy="269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30" name="Google Shape;830;p55"/>
          <p:cNvCxnSpPr/>
          <p:nvPr/>
        </p:nvCxnSpPr>
        <p:spPr>
          <a:xfrm flipH="1" rot="10800000">
            <a:off x="4713287" y="523875"/>
            <a:ext cx="385762" cy="1238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31" name="Google Shape;831;p55"/>
          <p:cNvCxnSpPr/>
          <p:nvPr/>
        </p:nvCxnSpPr>
        <p:spPr>
          <a:xfrm flipH="1" rot="10800000">
            <a:off x="4756150" y="520700"/>
            <a:ext cx="342900" cy="2492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32" name="Google Shape;832;p55"/>
          <p:cNvCxnSpPr/>
          <p:nvPr/>
        </p:nvCxnSpPr>
        <p:spPr>
          <a:xfrm>
            <a:off x="3155950" y="465137"/>
            <a:ext cx="0" cy="3984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33" name="Google Shape;833;p55"/>
          <p:cNvSpPr txBox="1"/>
          <p:nvPr/>
        </p:nvSpPr>
        <p:spPr>
          <a:xfrm>
            <a:off x="981075" y="5872162"/>
            <a:ext cx="366712" cy="18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834" name="Google Shape;834;p55"/>
          <p:cNvSpPr txBox="1"/>
          <p:nvPr/>
        </p:nvSpPr>
        <p:spPr>
          <a:xfrm>
            <a:off x="1003300" y="6113462"/>
            <a:ext cx="989012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35" name="Google Shape;835;p55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30.10-2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10_AngiospermLifeCyc_3-U" id="842" name="Google Shape;84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0" y="136525"/>
            <a:ext cx="7810500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56"/>
          <p:cNvSpPr txBox="1"/>
          <p:nvPr/>
        </p:nvSpPr>
        <p:spPr>
          <a:xfrm>
            <a:off x="3098800" y="269875"/>
            <a:ext cx="587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Anther</a:t>
            </a:r>
            <a:endParaRPr/>
          </a:p>
        </p:txBody>
      </p:sp>
      <p:sp>
        <p:nvSpPr>
          <p:cNvPr id="844" name="Google Shape;844;p56"/>
          <p:cNvSpPr txBox="1"/>
          <p:nvPr/>
        </p:nvSpPr>
        <p:spPr>
          <a:xfrm>
            <a:off x="1258887" y="450850"/>
            <a:ext cx="1574800" cy="588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 flower on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 plant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45" name="Google Shape;845;p56"/>
          <p:cNvSpPr txBox="1"/>
          <p:nvPr/>
        </p:nvSpPr>
        <p:spPr>
          <a:xfrm>
            <a:off x="3189287" y="2633662"/>
            <a:ext cx="1893887" cy="17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Megasporangium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46" name="Google Shape;846;p56"/>
          <p:cNvSpPr txBox="1"/>
          <p:nvPr/>
        </p:nvSpPr>
        <p:spPr>
          <a:xfrm>
            <a:off x="4084637" y="2097087"/>
            <a:ext cx="547687" cy="17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Ovary</a:t>
            </a:r>
            <a:endParaRPr/>
          </a:p>
        </p:txBody>
      </p:sp>
      <p:sp>
        <p:nvSpPr>
          <p:cNvPr id="847" name="Google Shape;847;p56"/>
          <p:cNvSpPr txBox="1"/>
          <p:nvPr/>
        </p:nvSpPr>
        <p:spPr>
          <a:xfrm>
            <a:off x="3783012" y="3262312"/>
            <a:ext cx="46196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endParaRPr/>
          </a:p>
        </p:txBody>
      </p:sp>
      <p:sp>
        <p:nvSpPr>
          <p:cNvPr id="848" name="Google Shape;848;p56"/>
          <p:cNvSpPr txBox="1"/>
          <p:nvPr/>
        </p:nvSpPr>
        <p:spPr>
          <a:xfrm>
            <a:off x="3833812" y="3833812"/>
            <a:ext cx="122396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Antipodal cells</a:t>
            </a:r>
            <a:endParaRPr/>
          </a:p>
        </p:txBody>
      </p:sp>
      <p:sp>
        <p:nvSpPr>
          <p:cNvPr id="849" name="Google Shape;849;p56"/>
          <p:cNvSpPr txBox="1"/>
          <p:nvPr/>
        </p:nvSpPr>
        <p:spPr>
          <a:xfrm>
            <a:off x="3833812" y="4076700"/>
            <a:ext cx="99536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cell</a:t>
            </a:r>
            <a:endParaRPr/>
          </a:p>
        </p:txBody>
      </p:sp>
      <p:sp>
        <p:nvSpPr>
          <p:cNvPr id="850" name="Google Shape;850;p56"/>
          <p:cNvSpPr txBox="1"/>
          <p:nvPr/>
        </p:nvSpPr>
        <p:spPr>
          <a:xfrm>
            <a:off x="3835400" y="4319587"/>
            <a:ext cx="9017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Synergids</a:t>
            </a:r>
            <a:endParaRPr/>
          </a:p>
        </p:txBody>
      </p:sp>
      <p:cxnSp>
        <p:nvCxnSpPr>
          <p:cNvPr id="851" name="Google Shape;851;p56"/>
          <p:cNvCxnSpPr/>
          <p:nvPr/>
        </p:nvCxnSpPr>
        <p:spPr>
          <a:xfrm>
            <a:off x="4933950" y="2806700"/>
            <a:ext cx="287337" cy="241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52" name="Google Shape;852;p56"/>
          <p:cNvCxnSpPr/>
          <p:nvPr/>
        </p:nvCxnSpPr>
        <p:spPr>
          <a:xfrm>
            <a:off x="5335587" y="3051175"/>
            <a:ext cx="165100" cy="2079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53" name="Google Shape;853;p56"/>
          <p:cNvSpPr txBox="1"/>
          <p:nvPr/>
        </p:nvSpPr>
        <p:spPr>
          <a:xfrm>
            <a:off x="2452687" y="4019550"/>
            <a:ext cx="1223962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(embryo sac)</a:t>
            </a:r>
            <a:endParaRPr/>
          </a:p>
        </p:txBody>
      </p:sp>
      <p:sp>
        <p:nvSpPr>
          <p:cNvPr id="854" name="Google Shape;854;p56"/>
          <p:cNvSpPr txBox="1"/>
          <p:nvPr/>
        </p:nvSpPr>
        <p:spPr>
          <a:xfrm>
            <a:off x="3838575" y="4575175"/>
            <a:ext cx="9017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55" name="Google Shape;855;p56"/>
          <p:cNvSpPr txBox="1"/>
          <p:nvPr/>
        </p:nvSpPr>
        <p:spPr>
          <a:xfrm>
            <a:off x="3181350" y="4894262"/>
            <a:ext cx="973137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nucleus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856" name="Google Shape;856;p56"/>
          <p:cNvCxnSpPr/>
          <p:nvPr/>
        </p:nvCxnSpPr>
        <p:spPr>
          <a:xfrm>
            <a:off x="4891087" y="3995737"/>
            <a:ext cx="200025" cy="3508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57" name="Google Shape;857;p56"/>
          <p:cNvCxnSpPr/>
          <p:nvPr/>
        </p:nvCxnSpPr>
        <p:spPr>
          <a:xfrm>
            <a:off x="4802187" y="4168775"/>
            <a:ext cx="241300" cy="2841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58" name="Google Shape;858;p56"/>
          <p:cNvCxnSpPr/>
          <p:nvPr/>
        </p:nvCxnSpPr>
        <p:spPr>
          <a:xfrm>
            <a:off x="4471987" y="4660900"/>
            <a:ext cx="631825" cy="79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59" name="Google Shape;859;p56"/>
          <p:cNvCxnSpPr/>
          <p:nvPr/>
        </p:nvCxnSpPr>
        <p:spPr>
          <a:xfrm>
            <a:off x="4700587" y="4394200"/>
            <a:ext cx="352425" cy="2492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60" name="Google Shape;860;p56"/>
          <p:cNvCxnSpPr/>
          <p:nvPr/>
        </p:nvCxnSpPr>
        <p:spPr>
          <a:xfrm>
            <a:off x="4710112" y="4394200"/>
            <a:ext cx="447675" cy="2063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61" name="Google Shape;861;p56"/>
          <p:cNvCxnSpPr/>
          <p:nvPr/>
        </p:nvCxnSpPr>
        <p:spPr>
          <a:xfrm>
            <a:off x="5472112" y="4346575"/>
            <a:ext cx="215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62" name="Google Shape;862;p56"/>
          <p:cNvSpPr/>
          <p:nvPr/>
        </p:nvSpPr>
        <p:spPr>
          <a:xfrm rot="10800000">
            <a:off x="3714750" y="3789362"/>
            <a:ext cx="117475" cy="984250"/>
          </a:xfrm>
          <a:prstGeom prst="rightBrace">
            <a:avLst>
              <a:gd fmla="val 1283" name="adj1"/>
              <a:gd fmla="val 10869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3" name="Google Shape;863;p56"/>
          <p:cNvCxnSpPr/>
          <p:nvPr/>
        </p:nvCxnSpPr>
        <p:spPr>
          <a:xfrm rot="10800000">
            <a:off x="3587750" y="4279900"/>
            <a:ext cx="14446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64" name="Google Shape;864;p56"/>
          <p:cNvSpPr txBox="1"/>
          <p:nvPr/>
        </p:nvSpPr>
        <p:spPr>
          <a:xfrm>
            <a:off x="5516562" y="3184525"/>
            <a:ext cx="1016000" cy="588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Surviving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65" name="Google Shape;865;p56"/>
          <p:cNvSpPr txBox="1"/>
          <p:nvPr/>
        </p:nvSpPr>
        <p:spPr>
          <a:xfrm>
            <a:off x="5710237" y="4283075"/>
            <a:ext cx="647700" cy="41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</a:t>
            </a:r>
            <a:endParaRPr/>
          </a:p>
        </p:txBody>
      </p:sp>
      <p:sp>
        <p:nvSpPr>
          <p:cNvPr id="866" name="Google Shape;866;p56"/>
          <p:cNvSpPr txBox="1"/>
          <p:nvPr/>
        </p:nvSpPr>
        <p:spPr>
          <a:xfrm>
            <a:off x="5541962" y="4789487"/>
            <a:ext cx="647700" cy="41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67" name="Google Shape;867;p56"/>
          <p:cNvSpPr txBox="1"/>
          <p:nvPr/>
        </p:nvSpPr>
        <p:spPr>
          <a:xfrm>
            <a:off x="6653212" y="3986212"/>
            <a:ext cx="439737" cy="195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/>
          </a:p>
        </p:txBody>
      </p:sp>
      <p:cxnSp>
        <p:nvCxnSpPr>
          <p:cNvPr id="868" name="Google Shape;868;p56"/>
          <p:cNvCxnSpPr/>
          <p:nvPr/>
        </p:nvCxnSpPr>
        <p:spPr>
          <a:xfrm>
            <a:off x="5365750" y="4829175"/>
            <a:ext cx="157162" cy="603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69" name="Google Shape;869;p56"/>
          <p:cNvCxnSpPr/>
          <p:nvPr/>
        </p:nvCxnSpPr>
        <p:spPr>
          <a:xfrm>
            <a:off x="5310187" y="4884737"/>
            <a:ext cx="2127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70" name="Google Shape;870;p56"/>
          <p:cNvCxnSpPr/>
          <p:nvPr/>
        </p:nvCxnSpPr>
        <p:spPr>
          <a:xfrm>
            <a:off x="6572250" y="4064000"/>
            <a:ext cx="6826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71" name="Google Shape;871;p56"/>
          <p:cNvSpPr txBox="1"/>
          <p:nvPr/>
        </p:nvSpPr>
        <p:spPr>
          <a:xfrm>
            <a:off x="7731125" y="2925762"/>
            <a:ext cx="579437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</a:t>
            </a:r>
            <a:endParaRPr/>
          </a:p>
        </p:txBody>
      </p:sp>
      <p:sp>
        <p:nvSpPr>
          <p:cNvPr id="872" name="Google Shape;872;p56"/>
          <p:cNvSpPr txBox="1"/>
          <p:nvPr/>
        </p:nvSpPr>
        <p:spPr>
          <a:xfrm>
            <a:off x="6657975" y="2841625"/>
            <a:ext cx="579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</a:t>
            </a:r>
            <a:endParaRPr/>
          </a:p>
        </p:txBody>
      </p:sp>
      <p:sp>
        <p:nvSpPr>
          <p:cNvPr id="873" name="Google Shape;873;p56"/>
          <p:cNvSpPr txBox="1"/>
          <p:nvPr/>
        </p:nvSpPr>
        <p:spPr>
          <a:xfrm>
            <a:off x="6588125" y="2546350"/>
            <a:ext cx="579437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Stigma</a:t>
            </a:r>
            <a:endParaRPr/>
          </a:p>
        </p:txBody>
      </p:sp>
      <p:cxnSp>
        <p:nvCxnSpPr>
          <p:cNvPr id="874" name="Google Shape;874;p56"/>
          <p:cNvCxnSpPr/>
          <p:nvPr/>
        </p:nvCxnSpPr>
        <p:spPr>
          <a:xfrm flipH="1" rot="10800000">
            <a:off x="7207250" y="2590800"/>
            <a:ext cx="185737" cy="381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75" name="Google Shape;875;p56"/>
          <p:cNvCxnSpPr/>
          <p:nvPr/>
        </p:nvCxnSpPr>
        <p:spPr>
          <a:xfrm flipH="1" rot="10800000">
            <a:off x="7215187" y="2784475"/>
            <a:ext cx="266700" cy="1365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76" name="Google Shape;876;p56"/>
          <p:cNvCxnSpPr/>
          <p:nvPr/>
        </p:nvCxnSpPr>
        <p:spPr>
          <a:xfrm>
            <a:off x="7491412" y="2928937"/>
            <a:ext cx="215900" cy="809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77" name="Google Shape;877;p56"/>
          <p:cNvCxnSpPr/>
          <p:nvPr/>
        </p:nvCxnSpPr>
        <p:spPr>
          <a:xfrm flipH="1" rot="10800000">
            <a:off x="7494587" y="3009900"/>
            <a:ext cx="200025" cy="50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78" name="Google Shape;878;p56"/>
          <p:cNvSpPr txBox="1"/>
          <p:nvPr/>
        </p:nvSpPr>
        <p:spPr>
          <a:xfrm>
            <a:off x="7650162" y="2149475"/>
            <a:ext cx="579437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grains</a:t>
            </a:r>
            <a:endParaRPr/>
          </a:p>
        </p:txBody>
      </p:sp>
      <p:sp>
        <p:nvSpPr>
          <p:cNvPr id="879" name="Google Shape;879;p56"/>
          <p:cNvSpPr txBox="1"/>
          <p:nvPr/>
        </p:nvSpPr>
        <p:spPr>
          <a:xfrm>
            <a:off x="7288212" y="1550987"/>
            <a:ext cx="795337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 cell</a:t>
            </a:r>
            <a:endParaRPr/>
          </a:p>
        </p:txBody>
      </p:sp>
      <p:sp>
        <p:nvSpPr>
          <p:cNvPr id="880" name="Google Shape;880;p56"/>
          <p:cNvSpPr txBox="1"/>
          <p:nvPr/>
        </p:nvSpPr>
        <p:spPr>
          <a:xfrm>
            <a:off x="7180262" y="1276350"/>
            <a:ext cx="12604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Generative cell</a:t>
            </a:r>
            <a:endParaRPr/>
          </a:p>
        </p:txBody>
      </p:sp>
      <p:sp>
        <p:nvSpPr>
          <p:cNvPr id="881" name="Google Shape;881;p56"/>
          <p:cNvSpPr txBox="1"/>
          <p:nvPr/>
        </p:nvSpPr>
        <p:spPr>
          <a:xfrm>
            <a:off x="6492875" y="884237"/>
            <a:ext cx="12604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Microspore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82" name="Google Shape;882;p56"/>
          <p:cNvSpPr txBox="1"/>
          <p:nvPr/>
        </p:nvSpPr>
        <p:spPr>
          <a:xfrm>
            <a:off x="5775325" y="1525587"/>
            <a:ext cx="1166812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 pollen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grain)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83" name="Google Shape;883;p56"/>
          <p:cNvSpPr txBox="1"/>
          <p:nvPr/>
        </p:nvSpPr>
        <p:spPr>
          <a:xfrm>
            <a:off x="4722812" y="1404937"/>
            <a:ext cx="92551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Ovule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884" name="Google Shape;884;p56"/>
          <p:cNvSpPr txBox="1"/>
          <p:nvPr/>
        </p:nvSpPr>
        <p:spPr>
          <a:xfrm>
            <a:off x="4748212" y="2262187"/>
            <a:ext cx="76041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885" name="Google Shape;885;p56"/>
          <p:cNvSpPr txBox="1"/>
          <p:nvPr/>
        </p:nvSpPr>
        <p:spPr>
          <a:xfrm>
            <a:off x="5381625" y="798512"/>
            <a:ext cx="76041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cxnSp>
        <p:nvCxnSpPr>
          <p:cNvPr id="886" name="Google Shape;886;p56"/>
          <p:cNvCxnSpPr/>
          <p:nvPr/>
        </p:nvCxnSpPr>
        <p:spPr>
          <a:xfrm flipH="1" rot="10800000">
            <a:off x="4408487" y="1506537"/>
            <a:ext cx="296862" cy="1857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87" name="Google Shape;887;p56"/>
          <p:cNvCxnSpPr/>
          <p:nvPr/>
        </p:nvCxnSpPr>
        <p:spPr>
          <a:xfrm>
            <a:off x="7034212" y="1633537"/>
            <a:ext cx="228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88" name="Google Shape;888;p56"/>
          <p:cNvCxnSpPr/>
          <p:nvPr/>
        </p:nvCxnSpPr>
        <p:spPr>
          <a:xfrm flipH="1" rot="10800000">
            <a:off x="6975475" y="1358900"/>
            <a:ext cx="180975" cy="22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89" name="Google Shape;889;p56"/>
          <p:cNvSpPr txBox="1"/>
          <p:nvPr/>
        </p:nvSpPr>
        <p:spPr>
          <a:xfrm>
            <a:off x="4529137" y="6350000"/>
            <a:ext cx="24130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Discharged sperm nuclei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890" name="Google Shape;890;p56"/>
          <p:cNvCxnSpPr/>
          <p:nvPr/>
        </p:nvCxnSpPr>
        <p:spPr>
          <a:xfrm>
            <a:off x="4087812" y="5768975"/>
            <a:ext cx="419100" cy="6699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91" name="Google Shape;891;p56"/>
          <p:cNvCxnSpPr/>
          <p:nvPr/>
        </p:nvCxnSpPr>
        <p:spPr>
          <a:xfrm>
            <a:off x="4060825" y="5946775"/>
            <a:ext cx="458787" cy="5000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92" name="Google Shape;892;p56"/>
          <p:cNvCxnSpPr/>
          <p:nvPr/>
        </p:nvCxnSpPr>
        <p:spPr>
          <a:xfrm>
            <a:off x="3643312" y="5232400"/>
            <a:ext cx="434975" cy="676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893" name="Google Shape;893;p56"/>
          <p:cNvSpPr txBox="1"/>
          <p:nvPr/>
        </p:nvSpPr>
        <p:spPr>
          <a:xfrm>
            <a:off x="2384425" y="5495925"/>
            <a:ext cx="12954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endParaRPr/>
          </a:p>
        </p:txBody>
      </p:sp>
      <p:sp>
        <p:nvSpPr>
          <p:cNvPr id="894" name="Google Shape;894;p56"/>
          <p:cNvSpPr txBox="1"/>
          <p:nvPr/>
        </p:nvSpPr>
        <p:spPr>
          <a:xfrm>
            <a:off x="4992687" y="142875"/>
            <a:ext cx="1554162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Microsporangium</a:t>
            </a:r>
            <a:endParaRPr/>
          </a:p>
        </p:txBody>
      </p:sp>
      <p:sp>
        <p:nvSpPr>
          <p:cNvPr id="895" name="Google Shape;895;p56"/>
          <p:cNvSpPr txBox="1"/>
          <p:nvPr/>
        </p:nvSpPr>
        <p:spPr>
          <a:xfrm>
            <a:off x="5119687" y="412750"/>
            <a:ext cx="1879600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Microsporocytes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896" name="Google Shape;896;p56"/>
          <p:cNvCxnSpPr/>
          <p:nvPr/>
        </p:nvCxnSpPr>
        <p:spPr>
          <a:xfrm flipH="1" rot="10800000">
            <a:off x="4730750" y="254000"/>
            <a:ext cx="233362" cy="269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97" name="Google Shape;897;p56"/>
          <p:cNvCxnSpPr/>
          <p:nvPr/>
        </p:nvCxnSpPr>
        <p:spPr>
          <a:xfrm flipH="1" rot="10800000">
            <a:off x="4713287" y="523875"/>
            <a:ext cx="385762" cy="1238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98" name="Google Shape;898;p56"/>
          <p:cNvCxnSpPr/>
          <p:nvPr/>
        </p:nvCxnSpPr>
        <p:spPr>
          <a:xfrm flipH="1" rot="10800000">
            <a:off x="4756150" y="520700"/>
            <a:ext cx="342900" cy="2492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899" name="Google Shape;899;p56"/>
          <p:cNvCxnSpPr/>
          <p:nvPr/>
        </p:nvCxnSpPr>
        <p:spPr>
          <a:xfrm>
            <a:off x="3155950" y="465137"/>
            <a:ext cx="0" cy="3984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00" name="Google Shape;900;p56"/>
          <p:cNvSpPr txBox="1"/>
          <p:nvPr/>
        </p:nvSpPr>
        <p:spPr>
          <a:xfrm>
            <a:off x="981075" y="5872162"/>
            <a:ext cx="366712" cy="18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901" name="Google Shape;901;p56"/>
          <p:cNvSpPr txBox="1"/>
          <p:nvPr/>
        </p:nvSpPr>
        <p:spPr>
          <a:xfrm>
            <a:off x="1003300" y="6113462"/>
            <a:ext cx="989012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02" name="Google Shape;902;p56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30.10-3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10_AngiospermLifeCyc_4-U" id="909" name="Google Shape;90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0" y="136525"/>
            <a:ext cx="7810500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57"/>
          <p:cNvSpPr txBox="1"/>
          <p:nvPr/>
        </p:nvSpPr>
        <p:spPr>
          <a:xfrm>
            <a:off x="3098800" y="269875"/>
            <a:ext cx="587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Anther</a:t>
            </a:r>
            <a:endParaRPr/>
          </a:p>
        </p:txBody>
      </p:sp>
      <p:sp>
        <p:nvSpPr>
          <p:cNvPr id="911" name="Google Shape;911;p57"/>
          <p:cNvSpPr txBox="1"/>
          <p:nvPr/>
        </p:nvSpPr>
        <p:spPr>
          <a:xfrm>
            <a:off x="1258887" y="450850"/>
            <a:ext cx="1574800" cy="588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 flower on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 plant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12" name="Google Shape;912;p57"/>
          <p:cNvSpPr txBox="1"/>
          <p:nvPr/>
        </p:nvSpPr>
        <p:spPr>
          <a:xfrm>
            <a:off x="1028700" y="2152650"/>
            <a:ext cx="1028700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Germinating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endParaRPr/>
          </a:p>
        </p:txBody>
      </p:sp>
      <p:sp>
        <p:nvSpPr>
          <p:cNvPr id="913" name="Google Shape;913;p57"/>
          <p:cNvSpPr txBox="1"/>
          <p:nvPr/>
        </p:nvSpPr>
        <p:spPr>
          <a:xfrm>
            <a:off x="3189287" y="2633662"/>
            <a:ext cx="1893887" cy="17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Megasporangium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14" name="Google Shape;914;p57"/>
          <p:cNvSpPr txBox="1"/>
          <p:nvPr/>
        </p:nvSpPr>
        <p:spPr>
          <a:xfrm>
            <a:off x="4084637" y="2097087"/>
            <a:ext cx="547687" cy="17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Ovary</a:t>
            </a:r>
            <a:endParaRPr/>
          </a:p>
        </p:txBody>
      </p:sp>
      <p:sp>
        <p:nvSpPr>
          <p:cNvPr id="915" name="Google Shape;915;p57"/>
          <p:cNvSpPr txBox="1"/>
          <p:nvPr/>
        </p:nvSpPr>
        <p:spPr>
          <a:xfrm>
            <a:off x="2581275" y="2954337"/>
            <a:ext cx="1058862" cy="179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Embryo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16" name="Google Shape;916;p57"/>
          <p:cNvSpPr txBox="1"/>
          <p:nvPr/>
        </p:nvSpPr>
        <p:spPr>
          <a:xfrm>
            <a:off x="2259012" y="3267075"/>
            <a:ext cx="135096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Endosperm (3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17" name="Google Shape;917;p57"/>
          <p:cNvSpPr txBox="1"/>
          <p:nvPr/>
        </p:nvSpPr>
        <p:spPr>
          <a:xfrm>
            <a:off x="2393950" y="3541712"/>
            <a:ext cx="123666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 coat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18" name="Google Shape;918;p57"/>
          <p:cNvSpPr txBox="1"/>
          <p:nvPr/>
        </p:nvSpPr>
        <p:spPr>
          <a:xfrm>
            <a:off x="3783012" y="3262312"/>
            <a:ext cx="46196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</a:t>
            </a:r>
            <a:endParaRPr/>
          </a:p>
        </p:txBody>
      </p:sp>
      <p:sp>
        <p:nvSpPr>
          <p:cNvPr id="919" name="Google Shape;919;p57"/>
          <p:cNvSpPr txBox="1"/>
          <p:nvPr/>
        </p:nvSpPr>
        <p:spPr>
          <a:xfrm>
            <a:off x="3833812" y="3833812"/>
            <a:ext cx="122396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Antipodal cells</a:t>
            </a:r>
            <a:endParaRPr/>
          </a:p>
        </p:txBody>
      </p:sp>
      <p:sp>
        <p:nvSpPr>
          <p:cNvPr id="920" name="Google Shape;920;p57"/>
          <p:cNvSpPr txBox="1"/>
          <p:nvPr/>
        </p:nvSpPr>
        <p:spPr>
          <a:xfrm>
            <a:off x="3833812" y="4076700"/>
            <a:ext cx="995362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cell</a:t>
            </a:r>
            <a:endParaRPr/>
          </a:p>
        </p:txBody>
      </p:sp>
      <p:sp>
        <p:nvSpPr>
          <p:cNvPr id="921" name="Google Shape;921;p57"/>
          <p:cNvSpPr txBox="1"/>
          <p:nvPr/>
        </p:nvSpPr>
        <p:spPr>
          <a:xfrm>
            <a:off x="3835400" y="4319587"/>
            <a:ext cx="9017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Synergids</a:t>
            </a:r>
            <a:endParaRPr/>
          </a:p>
        </p:txBody>
      </p:sp>
      <p:cxnSp>
        <p:nvCxnSpPr>
          <p:cNvPr id="922" name="Google Shape;922;p57"/>
          <p:cNvCxnSpPr/>
          <p:nvPr/>
        </p:nvCxnSpPr>
        <p:spPr>
          <a:xfrm flipH="1" rot="10800000">
            <a:off x="1873250" y="3035300"/>
            <a:ext cx="677862" cy="3429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23" name="Google Shape;923;p57"/>
          <p:cNvCxnSpPr/>
          <p:nvPr/>
        </p:nvCxnSpPr>
        <p:spPr>
          <a:xfrm flipH="1" rot="10800000">
            <a:off x="1936750" y="3343275"/>
            <a:ext cx="300037" cy="984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24" name="Google Shape;924;p57"/>
          <p:cNvCxnSpPr/>
          <p:nvPr/>
        </p:nvCxnSpPr>
        <p:spPr>
          <a:xfrm flipH="1" rot="10800000">
            <a:off x="2030412" y="3619500"/>
            <a:ext cx="342900" cy="539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25" name="Google Shape;925;p57"/>
          <p:cNvCxnSpPr/>
          <p:nvPr/>
        </p:nvCxnSpPr>
        <p:spPr>
          <a:xfrm>
            <a:off x="4933950" y="2806700"/>
            <a:ext cx="287337" cy="241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26" name="Google Shape;926;p57"/>
          <p:cNvCxnSpPr/>
          <p:nvPr/>
        </p:nvCxnSpPr>
        <p:spPr>
          <a:xfrm>
            <a:off x="5335587" y="3051175"/>
            <a:ext cx="165100" cy="2079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27" name="Google Shape;927;p57"/>
          <p:cNvSpPr txBox="1"/>
          <p:nvPr/>
        </p:nvSpPr>
        <p:spPr>
          <a:xfrm>
            <a:off x="2452687" y="4019550"/>
            <a:ext cx="1223962" cy="568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(embryo sac)</a:t>
            </a:r>
            <a:endParaRPr/>
          </a:p>
        </p:txBody>
      </p:sp>
      <p:sp>
        <p:nvSpPr>
          <p:cNvPr id="928" name="Google Shape;928;p57"/>
          <p:cNvSpPr txBox="1"/>
          <p:nvPr/>
        </p:nvSpPr>
        <p:spPr>
          <a:xfrm>
            <a:off x="3838575" y="4575175"/>
            <a:ext cx="9017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29" name="Google Shape;929;p57"/>
          <p:cNvSpPr txBox="1"/>
          <p:nvPr/>
        </p:nvSpPr>
        <p:spPr>
          <a:xfrm>
            <a:off x="3181350" y="4894262"/>
            <a:ext cx="973137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Egg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nucleus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930" name="Google Shape;930;p57"/>
          <p:cNvCxnSpPr/>
          <p:nvPr/>
        </p:nvCxnSpPr>
        <p:spPr>
          <a:xfrm>
            <a:off x="4891087" y="3995737"/>
            <a:ext cx="200025" cy="3508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31" name="Google Shape;931;p57"/>
          <p:cNvCxnSpPr/>
          <p:nvPr/>
        </p:nvCxnSpPr>
        <p:spPr>
          <a:xfrm>
            <a:off x="4802187" y="4168775"/>
            <a:ext cx="241300" cy="2841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32" name="Google Shape;932;p57"/>
          <p:cNvCxnSpPr/>
          <p:nvPr/>
        </p:nvCxnSpPr>
        <p:spPr>
          <a:xfrm>
            <a:off x="4471987" y="4660900"/>
            <a:ext cx="631825" cy="79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33" name="Google Shape;933;p57"/>
          <p:cNvCxnSpPr/>
          <p:nvPr/>
        </p:nvCxnSpPr>
        <p:spPr>
          <a:xfrm>
            <a:off x="4700587" y="4394200"/>
            <a:ext cx="352425" cy="2492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34" name="Google Shape;934;p57"/>
          <p:cNvCxnSpPr/>
          <p:nvPr/>
        </p:nvCxnSpPr>
        <p:spPr>
          <a:xfrm>
            <a:off x="4710112" y="4394200"/>
            <a:ext cx="447675" cy="2063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35" name="Google Shape;935;p57"/>
          <p:cNvCxnSpPr/>
          <p:nvPr/>
        </p:nvCxnSpPr>
        <p:spPr>
          <a:xfrm>
            <a:off x="5472112" y="4346575"/>
            <a:ext cx="215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36" name="Google Shape;936;p57"/>
          <p:cNvSpPr/>
          <p:nvPr/>
        </p:nvSpPr>
        <p:spPr>
          <a:xfrm>
            <a:off x="3630612" y="2908300"/>
            <a:ext cx="117475" cy="828675"/>
          </a:xfrm>
          <a:prstGeom prst="rightBrace">
            <a:avLst>
              <a:gd fmla="val 1283" name="adj1"/>
              <a:gd fmla="val 11131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57"/>
          <p:cNvSpPr/>
          <p:nvPr/>
        </p:nvSpPr>
        <p:spPr>
          <a:xfrm rot="10800000">
            <a:off x="3714750" y="3789362"/>
            <a:ext cx="117475" cy="984250"/>
          </a:xfrm>
          <a:prstGeom prst="rightBrace">
            <a:avLst>
              <a:gd fmla="val 1283" name="adj1"/>
              <a:gd fmla="val 10869" name="adj2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8" name="Google Shape;938;p57"/>
          <p:cNvCxnSpPr/>
          <p:nvPr/>
        </p:nvCxnSpPr>
        <p:spPr>
          <a:xfrm rot="10800000">
            <a:off x="3587750" y="4279900"/>
            <a:ext cx="14446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39" name="Google Shape;939;p57"/>
          <p:cNvSpPr txBox="1"/>
          <p:nvPr/>
        </p:nvSpPr>
        <p:spPr>
          <a:xfrm>
            <a:off x="5516562" y="3184525"/>
            <a:ext cx="1016000" cy="588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Surviving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40" name="Google Shape;940;p57"/>
          <p:cNvSpPr txBox="1"/>
          <p:nvPr/>
        </p:nvSpPr>
        <p:spPr>
          <a:xfrm>
            <a:off x="5710237" y="4283075"/>
            <a:ext cx="647700" cy="41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</a:t>
            </a:r>
            <a:endParaRPr/>
          </a:p>
        </p:txBody>
      </p:sp>
      <p:sp>
        <p:nvSpPr>
          <p:cNvPr id="941" name="Google Shape;941;p57"/>
          <p:cNvSpPr txBox="1"/>
          <p:nvPr/>
        </p:nvSpPr>
        <p:spPr>
          <a:xfrm>
            <a:off x="5541962" y="4789487"/>
            <a:ext cx="647700" cy="41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42" name="Google Shape;942;p57"/>
          <p:cNvSpPr txBox="1"/>
          <p:nvPr/>
        </p:nvSpPr>
        <p:spPr>
          <a:xfrm>
            <a:off x="6653212" y="3986212"/>
            <a:ext cx="439737" cy="195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/>
          </a:p>
        </p:txBody>
      </p:sp>
      <p:cxnSp>
        <p:nvCxnSpPr>
          <p:cNvPr id="943" name="Google Shape;943;p57"/>
          <p:cNvCxnSpPr/>
          <p:nvPr/>
        </p:nvCxnSpPr>
        <p:spPr>
          <a:xfrm>
            <a:off x="5365750" y="4829175"/>
            <a:ext cx="157162" cy="603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44" name="Google Shape;944;p57"/>
          <p:cNvCxnSpPr/>
          <p:nvPr/>
        </p:nvCxnSpPr>
        <p:spPr>
          <a:xfrm>
            <a:off x="5310187" y="4884737"/>
            <a:ext cx="2127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45" name="Google Shape;945;p57"/>
          <p:cNvCxnSpPr/>
          <p:nvPr/>
        </p:nvCxnSpPr>
        <p:spPr>
          <a:xfrm>
            <a:off x="6572250" y="4064000"/>
            <a:ext cx="6826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46" name="Google Shape;946;p57"/>
          <p:cNvSpPr txBox="1"/>
          <p:nvPr/>
        </p:nvSpPr>
        <p:spPr>
          <a:xfrm>
            <a:off x="7731125" y="2925762"/>
            <a:ext cx="579437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Sperm</a:t>
            </a:r>
            <a:endParaRPr/>
          </a:p>
        </p:txBody>
      </p:sp>
      <p:sp>
        <p:nvSpPr>
          <p:cNvPr id="947" name="Google Shape;947;p57"/>
          <p:cNvSpPr txBox="1"/>
          <p:nvPr/>
        </p:nvSpPr>
        <p:spPr>
          <a:xfrm>
            <a:off x="6657975" y="2841625"/>
            <a:ext cx="579437" cy="3603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</a:t>
            </a:r>
            <a:endParaRPr/>
          </a:p>
        </p:txBody>
      </p:sp>
      <p:sp>
        <p:nvSpPr>
          <p:cNvPr id="948" name="Google Shape;948;p57"/>
          <p:cNvSpPr txBox="1"/>
          <p:nvPr/>
        </p:nvSpPr>
        <p:spPr>
          <a:xfrm>
            <a:off x="6588125" y="2546350"/>
            <a:ext cx="579437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Stigma</a:t>
            </a:r>
            <a:endParaRPr/>
          </a:p>
        </p:txBody>
      </p:sp>
      <p:cxnSp>
        <p:nvCxnSpPr>
          <p:cNvPr id="949" name="Google Shape;949;p57"/>
          <p:cNvCxnSpPr/>
          <p:nvPr/>
        </p:nvCxnSpPr>
        <p:spPr>
          <a:xfrm flipH="1" rot="10800000">
            <a:off x="7207250" y="2590800"/>
            <a:ext cx="185737" cy="381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50" name="Google Shape;950;p57"/>
          <p:cNvCxnSpPr/>
          <p:nvPr/>
        </p:nvCxnSpPr>
        <p:spPr>
          <a:xfrm flipH="1" rot="10800000">
            <a:off x="7215187" y="2784475"/>
            <a:ext cx="266700" cy="1365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51" name="Google Shape;951;p57"/>
          <p:cNvCxnSpPr/>
          <p:nvPr/>
        </p:nvCxnSpPr>
        <p:spPr>
          <a:xfrm>
            <a:off x="7491412" y="2928937"/>
            <a:ext cx="215900" cy="809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52" name="Google Shape;952;p57"/>
          <p:cNvCxnSpPr/>
          <p:nvPr/>
        </p:nvCxnSpPr>
        <p:spPr>
          <a:xfrm flipH="1" rot="10800000">
            <a:off x="7494587" y="3009900"/>
            <a:ext cx="200025" cy="508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53" name="Google Shape;953;p57"/>
          <p:cNvSpPr txBox="1"/>
          <p:nvPr/>
        </p:nvSpPr>
        <p:spPr>
          <a:xfrm>
            <a:off x="7650162" y="2149475"/>
            <a:ext cx="579437" cy="42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grains</a:t>
            </a:r>
            <a:endParaRPr/>
          </a:p>
        </p:txBody>
      </p:sp>
      <p:sp>
        <p:nvSpPr>
          <p:cNvPr id="954" name="Google Shape;954;p57"/>
          <p:cNvSpPr txBox="1"/>
          <p:nvPr/>
        </p:nvSpPr>
        <p:spPr>
          <a:xfrm>
            <a:off x="7288212" y="1550987"/>
            <a:ext cx="795337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 cell</a:t>
            </a:r>
            <a:endParaRPr/>
          </a:p>
        </p:txBody>
      </p:sp>
      <p:sp>
        <p:nvSpPr>
          <p:cNvPr id="955" name="Google Shape;955;p57"/>
          <p:cNvSpPr txBox="1"/>
          <p:nvPr/>
        </p:nvSpPr>
        <p:spPr>
          <a:xfrm>
            <a:off x="7180262" y="1276350"/>
            <a:ext cx="12604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Generative cell</a:t>
            </a:r>
            <a:endParaRPr/>
          </a:p>
        </p:txBody>
      </p:sp>
      <p:sp>
        <p:nvSpPr>
          <p:cNvPr id="956" name="Google Shape;956;p57"/>
          <p:cNvSpPr txBox="1"/>
          <p:nvPr/>
        </p:nvSpPr>
        <p:spPr>
          <a:xfrm>
            <a:off x="6492875" y="884237"/>
            <a:ext cx="1260475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Microspore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57" name="Google Shape;957;p57"/>
          <p:cNvSpPr txBox="1"/>
          <p:nvPr/>
        </p:nvSpPr>
        <p:spPr>
          <a:xfrm>
            <a:off x="5775325" y="1525587"/>
            <a:ext cx="1166812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 pollen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grain)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58" name="Google Shape;958;p57"/>
          <p:cNvSpPr txBox="1"/>
          <p:nvPr/>
        </p:nvSpPr>
        <p:spPr>
          <a:xfrm>
            <a:off x="4722812" y="1404937"/>
            <a:ext cx="92551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Ovule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59" name="Google Shape;959;p57"/>
          <p:cNvSpPr txBox="1"/>
          <p:nvPr/>
        </p:nvSpPr>
        <p:spPr>
          <a:xfrm>
            <a:off x="4748212" y="2262187"/>
            <a:ext cx="76041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sp>
        <p:nvSpPr>
          <p:cNvPr id="960" name="Google Shape;960;p57"/>
          <p:cNvSpPr txBox="1"/>
          <p:nvPr/>
        </p:nvSpPr>
        <p:spPr>
          <a:xfrm>
            <a:off x="5381625" y="798512"/>
            <a:ext cx="760412" cy="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MEIOSIS</a:t>
            </a:r>
            <a:endParaRPr/>
          </a:p>
        </p:txBody>
      </p:sp>
      <p:cxnSp>
        <p:nvCxnSpPr>
          <p:cNvPr id="961" name="Google Shape;961;p57"/>
          <p:cNvCxnSpPr/>
          <p:nvPr/>
        </p:nvCxnSpPr>
        <p:spPr>
          <a:xfrm flipH="1" rot="10800000">
            <a:off x="4408487" y="1506537"/>
            <a:ext cx="296862" cy="1857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62" name="Google Shape;962;p57"/>
          <p:cNvCxnSpPr/>
          <p:nvPr/>
        </p:nvCxnSpPr>
        <p:spPr>
          <a:xfrm>
            <a:off x="7034212" y="1633537"/>
            <a:ext cx="228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63" name="Google Shape;963;p57"/>
          <p:cNvCxnSpPr/>
          <p:nvPr/>
        </p:nvCxnSpPr>
        <p:spPr>
          <a:xfrm flipH="1" rot="10800000">
            <a:off x="6975475" y="1358900"/>
            <a:ext cx="180975" cy="22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64" name="Google Shape;964;p57"/>
          <p:cNvSpPr txBox="1"/>
          <p:nvPr/>
        </p:nvSpPr>
        <p:spPr>
          <a:xfrm>
            <a:off x="4529137" y="6350000"/>
            <a:ext cx="24130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Discharged sperm nuclei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965" name="Google Shape;965;p57"/>
          <p:cNvCxnSpPr/>
          <p:nvPr/>
        </p:nvCxnSpPr>
        <p:spPr>
          <a:xfrm>
            <a:off x="4087812" y="5768975"/>
            <a:ext cx="419100" cy="6699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66" name="Google Shape;966;p57"/>
          <p:cNvCxnSpPr/>
          <p:nvPr/>
        </p:nvCxnSpPr>
        <p:spPr>
          <a:xfrm>
            <a:off x="4060825" y="5946775"/>
            <a:ext cx="458787" cy="5000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67" name="Google Shape;967;p57"/>
          <p:cNvCxnSpPr/>
          <p:nvPr/>
        </p:nvCxnSpPr>
        <p:spPr>
          <a:xfrm>
            <a:off x="3643312" y="5232400"/>
            <a:ext cx="434975" cy="676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68" name="Google Shape;968;p57"/>
          <p:cNvSpPr txBox="1"/>
          <p:nvPr/>
        </p:nvSpPr>
        <p:spPr>
          <a:xfrm>
            <a:off x="2384425" y="5495925"/>
            <a:ext cx="1295400" cy="187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FERTILIZATION</a:t>
            </a:r>
            <a:endParaRPr/>
          </a:p>
        </p:txBody>
      </p:sp>
      <p:sp>
        <p:nvSpPr>
          <p:cNvPr id="969" name="Google Shape;969;p57"/>
          <p:cNvSpPr txBox="1"/>
          <p:nvPr/>
        </p:nvSpPr>
        <p:spPr>
          <a:xfrm>
            <a:off x="1069975" y="5449887"/>
            <a:ext cx="976312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Zygote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70" name="Google Shape;970;p57"/>
          <p:cNvSpPr txBox="1"/>
          <p:nvPr/>
        </p:nvSpPr>
        <p:spPr>
          <a:xfrm>
            <a:off x="4992687" y="142875"/>
            <a:ext cx="1554162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Microsporangium</a:t>
            </a:r>
            <a:endParaRPr/>
          </a:p>
        </p:txBody>
      </p:sp>
      <p:sp>
        <p:nvSpPr>
          <p:cNvPr id="971" name="Google Shape;971;p57"/>
          <p:cNvSpPr txBox="1"/>
          <p:nvPr/>
        </p:nvSpPr>
        <p:spPr>
          <a:xfrm>
            <a:off x="5119687" y="412750"/>
            <a:ext cx="1879600" cy="212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Microsporocytes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972" name="Google Shape;972;p57"/>
          <p:cNvCxnSpPr/>
          <p:nvPr/>
        </p:nvCxnSpPr>
        <p:spPr>
          <a:xfrm flipH="1" rot="10800000">
            <a:off x="4730750" y="254000"/>
            <a:ext cx="233362" cy="269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73" name="Google Shape;973;p57"/>
          <p:cNvCxnSpPr/>
          <p:nvPr/>
        </p:nvCxnSpPr>
        <p:spPr>
          <a:xfrm flipH="1" rot="10800000">
            <a:off x="4713287" y="523875"/>
            <a:ext cx="385762" cy="1238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74" name="Google Shape;974;p57"/>
          <p:cNvCxnSpPr/>
          <p:nvPr/>
        </p:nvCxnSpPr>
        <p:spPr>
          <a:xfrm flipH="1" rot="10800000">
            <a:off x="4756150" y="520700"/>
            <a:ext cx="342900" cy="2492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75" name="Google Shape;975;p57"/>
          <p:cNvCxnSpPr/>
          <p:nvPr/>
        </p:nvCxnSpPr>
        <p:spPr>
          <a:xfrm>
            <a:off x="3155950" y="465137"/>
            <a:ext cx="0" cy="3984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76" name="Google Shape;976;p57"/>
          <p:cNvSpPr txBox="1"/>
          <p:nvPr/>
        </p:nvSpPr>
        <p:spPr>
          <a:xfrm>
            <a:off x="706437" y="4608512"/>
            <a:ext cx="1017587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Nucleus of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endosperm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977" name="Google Shape;977;p57"/>
          <p:cNvCxnSpPr/>
          <p:nvPr/>
        </p:nvCxnSpPr>
        <p:spPr>
          <a:xfrm>
            <a:off x="1665287" y="4857750"/>
            <a:ext cx="606425" cy="1079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978" name="Google Shape;978;p57"/>
          <p:cNvCxnSpPr/>
          <p:nvPr/>
        </p:nvCxnSpPr>
        <p:spPr>
          <a:xfrm flipH="1" rot="10800000">
            <a:off x="2063750" y="5197475"/>
            <a:ext cx="215900" cy="3238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79" name="Google Shape;979;p57"/>
          <p:cNvSpPr txBox="1"/>
          <p:nvPr/>
        </p:nvSpPr>
        <p:spPr>
          <a:xfrm>
            <a:off x="981075" y="5872162"/>
            <a:ext cx="366712" cy="18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  <p:sp>
        <p:nvSpPr>
          <p:cNvPr id="980" name="Google Shape;980;p57"/>
          <p:cNvSpPr txBox="1"/>
          <p:nvPr/>
        </p:nvSpPr>
        <p:spPr>
          <a:xfrm>
            <a:off x="1003300" y="6113462"/>
            <a:ext cx="989012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981" name="Google Shape;981;p57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30.10-4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58"/>
          <p:cNvSpPr txBox="1"/>
          <p:nvPr>
            <p:ph type="title"/>
          </p:nvPr>
        </p:nvSpPr>
        <p:spPr>
          <a:xfrm>
            <a:off x="133350" y="523875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Angiosperm Evolution</a:t>
            </a:r>
            <a:endParaRPr/>
          </a:p>
        </p:txBody>
      </p:sp>
      <p:sp>
        <p:nvSpPr>
          <p:cNvPr id="988" name="Google Shape;988;p58"/>
          <p:cNvSpPr txBox="1"/>
          <p:nvPr>
            <p:ph idx="1" type="body"/>
          </p:nvPr>
        </p:nvSpPr>
        <p:spPr>
          <a:xfrm>
            <a:off x="533400" y="1371600"/>
            <a:ext cx="8305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Darwin called the origin of angiosperms an “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abominable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mystery”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Angiosperms originated at least 140 million years ago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are studying fossils, refining phylogenies, and investigating developmental patterns to resolve the mystery</a:t>
            </a:r>
            <a:endParaRPr/>
          </a:p>
        </p:txBody>
      </p:sp>
      <p:grpSp>
        <p:nvGrpSpPr>
          <p:cNvPr id="989" name="Google Shape;989;p58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90" name="Google Shape;990;p58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58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992" name="Google Shape;992;p58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59"/>
          <p:cNvSpPr txBox="1"/>
          <p:nvPr>
            <p:ph type="title"/>
          </p:nvPr>
        </p:nvSpPr>
        <p:spPr>
          <a:xfrm>
            <a:off x="152400" y="523875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1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Fossil Angiosperms</a:t>
            </a:r>
            <a:endParaRPr/>
          </a:p>
        </p:txBody>
      </p:sp>
      <p:sp>
        <p:nvSpPr>
          <p:cNvPr id="999" name="Google Shape;999;p59"/>
          <p:cNvSpPr txBox="1"/>
          <p:nvPr>
            <p:ph idx="1" type="body"/>
          </p:nvPr>
        </p:nvSpPr>
        <p:spPr>
          <a:xfrm>
            <a:off x="533400" y="1371600"/>
            <a:ext cx="8305800" cy="2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Chinese fossils of 125-million-year-old angiosperms share some traits with living angiosperms but lack others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Archaefructus sinensis,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example, has anthers and seeds but lacks petals and sepals</a:t>
            </a:r>
            <a:endParaRPr/>
          </a:p>
        </p:txBody>
      </p:sp>
      <p:grpSp>
        <p:nvGrpSpPr>
          <p:cNvPr id="1000" name="Google Shape;1000;p59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01" name="Google Shape;1001;p59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59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003" name="Google Shape;1003;p59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11_PrimitiveFlower-U" id="1010" name="Google Shape;101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350" y="250825"/>
            <a:ext cx="7859712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60"/>
          <p:cNvSpPr txBox="1"/>
          <p:nvPr/>
        </p:nvSpPr>
        <p:spPr>
          <a:xfrm>
            <a:off x="682625" y="3990975"/>
            <a:ext cx="384175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Archaefructus sinensis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125-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million-year-old fossil</a:t>
            </a:r>
            <a:endParaRPr/>
          </a:p>
        </p:txBody>
      </p:sp>
      <p:sp>
        <p:nvSpPr>
          <p:cNvPr id="1012" name="Google Shape;1012;p60"/>
          <p:cNvSpPr txBox="1"/>
          <p:nvPr/>
        </p:nvSpPr>
        <p:spPr>
          <a:xfrm>
            <a:off x="3049587" y="5083175"/>
            <a:ext cx="384175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Artist’s reconstruction of</a:t>
            </a:r>
            <a:endParaRPr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Archaefructus sinensis</a:t>
            </a:r>
            <a:endParaRPr/>
          </a:p>
        </p:txBody>
      </p:sp>
      <p:sp>
        <p:nvSpPr>
          <p:cNvPr id="1013" name="Google Shape;1013;p60"/>
          <p:cNvSpPr txBox="1"/>
          <p:nvPr/>
        </p:nvSpPr>
        <p:spPr>
          <a:xfrm>
            <a:off x="5621337" y="379412"/>
            <a:ext cx="78105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Carpel</a:t>
            </a:r>
            <a:endParaRPr/>
          </a:p>
        </p:txBody>
      </p:sp>
      <p:sp>
        <p:nvSpPr>
          <p:cNvPr id="1014" name="Google Shape;1014;p60"/>
          <p:cNvSpPr txBox="1"/>
          <p:nvPr/>
        </p:nvSpPr>
        <p:spPr>
          <a:xfrm>
            <a:off x="5561012" y="1050925"/>
            <a:ext cx="78105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Stamen</a:t>
            </a:r>
            <a:endParaRPr/>
          </a:p>
        </p:txBody>
      </p:sp>
      <p:cxnSp>
        <p:nvCxnSpPr>
          <p:cNvPr id="1015" name="Google Shape;1015;p60"/>
          <p:cNvCxnSpPr/>
          <p:nvPr/>
        </p:nvCxnSpPr>
        <p:spPr>
          <a:xfrm flipH="1" rot="10800000">
            <a:off x="5084762" y="520700"/>
            <a:ext cx="473075" cy="762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16" name="Google Shape;1016;p60"/>
          <p:cNvCxnSpPr/>
          <p:nvPr/>
        </p:nvCxnSpPr>
        <p:spPr>
          <a:xfrm flipH="1" rot="10800000">
            <a:off x="5122862" y="1198562"/>
            <a:ext cx="384175" cy="549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17" name="Google Shape;1017;p60"/>
          <p:cNvSpPr txBox="1"/>
          <p:nvPr/>
        </p:nvSpPr>
        <p:spPr>
          <a:xfrm>
            <a:off x="3546475" y="3594100"/>
            <a:ext cx="574675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cm</a:t>
            </a:r>
            <a:endParaRPr/>
          </a:p>
        </p:txBody>
      </p:sp>
      <p:grpSp>
        <p:nvGrpSpPr>
          <p:cNvPr id="1018" name="Google Shape;1018;p60"/>
          <p:cNvGrpSpPr/>
          <p:nvPr/>
        </p:nvGrpSpPr>
        <p:grpSpPr>
          <a:xfrm>
            <a:off x="3344862" y="3530600"/>
            <a:ext cx="950912" cy="127000"/>
            <a:chOff x="2107" y="2152"/>
            <a:chExt cx="599" cy="80"/>
          </a:xfrm>
        </p:grpSpPr>
        <p:cxnSp>
          <p:nvCxnSpPr>
            <p:cNvPr id="1019" name="Google Shape;1019;p60"/>
            <p:cNvCxnSpPr/>
            <p:nvPr/>
          </p:nvCxnSpPr>
          <p:spPr>
            <a:xfrm>
              <a:off x="2107" y="2152"/>
              <a:ext cx="0" cy="8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20" name="Google Shape;1020;p60"/>
            <p:cNvCxnSpPr/>
            <p:nvPr/>
          </p:nvCxnSpPr>
          <p:spPr>
            <a:xfrm>
              <a:off x="2706" y="2152"/>
              <a:ext cx="0" cy="8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21" name="Google Shape;1021;p60"/>
            <p:cNvCxnSpPr/>
            <p:nvPr/>
          </p:nvCxnSpPr>
          <p:spPr>
            <a:xfrm>
              <a:off x="2107" y="2193"/>
              <a:ext cx="594" cy="0"/>
            </a:xfrm>
            <a:prstGeom prst="straightConnector1">
              <a:avLst/>
            </a:prstGeom>
            <a:noFill/>
            <a:ln cap="flat" cmpd="sng" w="254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022" name="Google Shape;1022;p60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30.11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61"/>
          <p:cNvSpPr txBox="1"/>
          <p:nvPr>
            <p:ph type="title"/>
          </p:nvPr>
        </p:nvSpPr>
        <p:spPr>
          <a:xfrm>
            <a:off x="131762" y="525462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Angiosperm Diversity</a:t>
            </a:r>
            <a:endParaRPr/>
          </a:p>
        </p:txBody>
      </p:sp>
      <p:sp>
        <p:nvSpPr>
          <p:cNvPr id="1029" name="Google Shape;1029;p61"/>
          <p:cNvSpPr txBox="1"/>
          <p:nvPr>
            <p:ph idx="1" type="body"/>
          </p:nvPr>
        </p:nvSpPr>
        <p:spPr>
          <a:xfrm>
            <a:off x="533400" y="1371600"/>
            <a:ext cx="8229600" cy="398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Angiosperms comprise more than 250,000 living species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Previously, angiosperms were divided into two main groups</a:t>
            </a:r>
            <a:endParaRPr/>
          </a:p>
          <a:p>
            <a:pPr indent="-292100" lvl="1" marL="9779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Monocots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(one cotyledon)</a:t>
            </a:r>
            <a:endParaRPr/>
          </a:p>
          <a:p>
            <a:pPr indent="-292100" lvl="1" marL="9779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1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Dicots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(two dicots)</a:t>
            </a:r>
            <a:endParaRPr/>
          </a:p>
          <a:p>
            <a:pPr indent="-127000" lvl="1" marL="97790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studies suggest that monocots form a clade, but dicots are polyphyletic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61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31" name="Google Shape;1031;p61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61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033" name="Google Shape;1033;p61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62"/>
          <p:cNvSpPr txBox="1"/>
          <p:nvPr>
            <p:ph idx="1" type="body"/>
          </p:nvPr>
        </p:nvSpPr>
        <p:spPr>
          <a:xfrm>
            <a:off x="533400" y="1349375"/>
            <a:ext cx="8305800" cy="156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Monocots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one-quarter of angiosperm species are monocots</a:t>
            </a:r>
            <a:endParaRPr/>
          </a:p>
        </p:txBody>
      </p:sp>
      <p:grpSp>
        <p:nvGrpSpPr>
          <p:cNvPr id="1040" name="Google Shape;1040;p62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41" name="Google Shape;1041;p62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62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043" name="Google Shape;1043;p62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133350" y="522287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of Reduced Gametophytes</a:t>
            </a:r>
            <a:endParaRPr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533400" y="1371600"/>
            <a:ext cx="8329612" cy="233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gametophytes of seed plants develop within the walls of spores that are retained within tissues of the parent sporophyte</a:t>
            </a:r>
            <a:endParaRPr/>
          </a:p>
        </p:txBody>
      </p:sp>
      <p:grpSp>
        <p:nvGrpSpPr>
          <p:cNvPr id="140" name="Google Shape;140;p18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1" name="Google Shape;141;p18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43" name="Google Shape;143;p18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13c_Monocots-U" id="1050" name="Google Shape;105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412" y="136525"/>
            <a:ext cx="6097587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63"/>
          <p:cNvSpPr txBox="1"/>
          <p:nvPr/>
        </p:nvSpPr>
        <p:spPr>
          <a:xfrm>
            <a:off x="3314700" y="403225"/>
            <a:ext cx="628650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Orchid</a:t>
            </a:r>
            <a:endParaRPr/>
          </a:p>
        </p:txBody>
      </p:sp>
      <p:sp>
        <p:nvSpPr>
          <p:cNvPr id="1052" name="Google Shape;1052;p63"/>
          <p:cNvSpPr txBox="1"/>
          <p:nvPr/>
        </p:nvSpPr>
        <p:spPr>
          <a:xfrm>
            <a:off x="4141787" y="131762"/>
            <a:ext cx="887412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Monocots</a:t>
            </a:r>
            <a:endParaRPr/>
          </a:p>
        </p:txBody>
      </p:sp>
      <p:cxnSp>
        <p:nvCxnSpPr>
          <p:cNvPr id="1053" name="Google Shape;1053;p63"/>
          <p:cNvCxnSpPr/>
          <p:nvPr/>
        </p:nvCxnSpPr>
        <p:spPr>
          <a:xfrm>
            <a:off x="4133850" y="336550"/>
            <a:ext cx="85407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54" name="Google Shape;1054;p63"/>
          <p:cNvSpPr txBox="1"/>
          <p:nvPr/>
        </p:nvSpPr>
        <p:spPr>
          <a:xfrm>
            <a:off x="6718300" y="403225"/>
            <a:ext cx="425450" cy="23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Lily</a:t>
            </a:r>
            <a:endParaRPr/>
          </a:p>
        </p:txBody>
      </p:sp>
      <p:sp>
        <p:nvSpPr>
          <p:cNvPr id="1055" name="Google Shape;1055;p63"/>
          <p:cNvSpPr txBox="1"/>
          <p:nvPr/>
        </p:nvSpPr>
        <p:spPr>
          <a:xfrm>
            <a:off x="1562100" y="4676775"/>
            <a:ext cx="14922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Pygmy date palm</a:t>
            </a:r>
            <a:endParaRPr/>
          </a:p>
        </p:txBody>
      </p:sp>
      <p:sp>
        <p:nvSpPr>
          <p:cNvPr id="1056" name="Google Shape;1056;p63"/>
          <p:cNvSpPr txBox="1"/>
          <p:nvPr/>
        </p:nvSpPr>
        <p:spPr>
          <a:xfrm>
            <a:off x="4676775" y="5268912"/>
            <a:ext cx="67945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Anther</a:t>
            </a:r>
            <a:endParaRPr/>
          </a:p>
        </p:txBody>
      </p:sp>
      <p:sp>
        <p:nvSpPr>
          <p:cNvPr id="1057" name="Google Shape;1057;p63"/>
          <p:cNvSpPr txBox="1"/>
          <p:nvPr/>
        </p:nvSpPr>
        <p:spPr>
          <a:xfrm>
            <a:off x="4672012" y="5965825"/>
            <a:ext cx="768350" cy="211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Filament</a:t>
            </a:r>
            <a:endParaRPr/>
          </a:p>
        </p:txBody>
      </p:sp>
      <p:sp>
        <p:nvSpPr>
          <p:cNvPr id="1058" name="Google Shape;1058;p63"/>
          <p:cNvSpPr txBox="1"/>
          <p:nvPr/>
        </p:nvSpPr>
        <p:spPr>
          <a:xfrm>
            <a:off x="6902450" y="5572125"/>
            <a:ext cx="768350" cy="211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Stigma</a:t>
            </a:r>
            <a:endParaRPr/>
          </a:p>
        </p:txBody>
      </p:sp>
      <p:sp>
        <p:nvSpPr>
          <p:cNvPr id="1059" name="Google Shape;1059;p63"/>
          <p:cNvSpPr txBox="1"/>
          <p:nvPr/>
        </p:nvSpPr>
        <p:spPr>
          <a:xfrm>
            <a:off x="6905625" y="5859462"/>
            <a:ext cx="527050" cy="211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Ovary</a:t>
            </a:r>
            <a:endParaRPr/>
          </a:p>
        </p:txBody>
      </p:sp>
      <p:cxnSp>
        <p:nvCxnSpPr>
          <p:cNvPr id="1060" name="Google Shape;1060;p63"/>
          <p:cNvCxnSpPr/>
          <p:nvPr/>
        </p:nvCxnSpPr>
        <p:spPr>
          <a:xfrm>
            <a:off x="5270500" y="5392737"/>
            <a:ext cx="141287" cy="3429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61" name="Google Shape;1061;p63"/>
          <p:cNvCxnSpPr/>
          <p:nvPr/>
        </p:nvCxnSpPr>
        <p:spPr>
          <a:xfrm flipH="1" rot="10800000">
            <a:off x="5443537" y="5613400"/>
            <a:ext cx="254000" cy="4746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62" name="Google Shape;1062;p63"/>
          <p:cNvCxnSpPr/>
          <p:nvPr/>
        </p:nvCxnSpPr>
        <p:spPr>
          <a:xfrm>
            <a:off x="6138862" y="5697537"/>
            <a:ext cx="7366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063" name="Google Shape;1063;p63"/>
          <p:cNvCxnSpPr/>
          <p:nvPr/>
        </p:nvCxnSpPr>
        <p:spPr>
          <a:xfrm>
            <a:off x="6049962" y="5969000"/>
            <a:ext cx="82867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64" name="Google Shape;1064;p63"/>
          <p:cNvSpPr txBox="1"/>
          <p:nvPr/>
        </p:nvSpPr>
        <p:spPr>
          <a:xfrm>
            <a:off x="4703762" y="6321425"/>
            <a:ext cx="1344612" cy="207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Barley, a grass</a:t>
            </a:r>
            <a:endParaRPr/>
          </a:p>
        </p:txBody>
      </p:sp>
      <p:sp>
        <p:nvSpPr>
          <p:cNvPr id="1065" name="Google Shape;1065;p63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30.13c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64"/>
          <p:cNvSpPr txBox="1"/>
          <p:nvPr>
            <p:ph idx="1" type="body"/>
          </p:nvPr>
        </p:nvSpPr>
        <p:spPr>
          <a:xfrm>
            <a:off x="533400" y="1349375"/>
            <a:ext cx="83058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Eudicots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two-thirds of angiosperm species are eudicots</a:t>
            </a:r>
            <a:endParaRPr/>
          </a:p>
        </p:txBody>
      </p:sp>
      <p:grpSp>
        <p:nvGrpSpPr>
          <p:cNvPr id="1072" name="Google Shape;1072;p64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73" name="Google Shape;1073;p64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64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075" name="Google Shape;1075;p64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_13d_Eudicots-U" id="1082" name="Google Shape;108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" y="161925"/>
            <a:ext cx="7823200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65"/>
          <p:cNvSpPr txBox="1"/>
          <p:nvPr/>
        </p:nvSpPr>
        <p:spPr>
          <a:xfrm>
            <a:off x="700087" y="2916237"/>
            <a:ext cx="19494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California poppy</a:t>
            </a:r>
            <a:endParaRPr/>
          </a:p>
        </p:txBody>
      </p:sp>
      <p:sp>
        <p:nvSpPr>
          <p:cNvPr id="1084" name="Google Shape;1084;p65"/>
          <p:cNvSpPr txBox="1"/>
          <p:nvPr/>
        </p:nvSpPr>
        <p:spPr>
          <a:xfrm>
            <a:off x="3430587" y="2806700"/>
            <a:ext cx="19494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Dog rose</a:t>
            </a:r>
            <a:endParaRPr/>
          </a:p>
        </p:txBody>
      </p:sp>
      <p:sp>
        <p:nvSpPr>
          <p:cNvPr id="1085" name="Google Shape;1085;p65"/>
          <p:cNvSpPr txBox="1"/>
          <p:nvPr/>
        </p:nvSpPr>
        <p:spPr>
          <a:xfrm>
            <a:off x="771525" y="4972050"/>
            <a:ext cx="19494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Pyrenean oak</a:t>
            </a:r>
            <a:endParaRPr/>
          </a:p>
        </p:txBody>
      </p:sp>
      <p:sp>
        <p:nvSpPr>
          <p:cNvPr id="1086" name="Google Shape;1086;p65"/>
          <p:cNvSpPr txBox="1"/>
          <p:nvPr/>
        </p:nvSpPr>
        <p:spPr>
          <a:xfrm>
            <a:off x="3771900" y="6278562"/>
            <a:ext cx="19494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Snow pea</a:t>
            </a:r>
            <a:endParaRPr/>
          </a:p>
        </p:txBody>
      </p:sp>
      <p:sp>
        <p:nvSpPr>
          <p:cNvPr id="1087" name="Google Shape;1087;p65"/>
          <p:cNvSpPr txBox="1"/>
          <p:nvPr/>
        </p:nvSpPr>
        <p:spPr>
          <a:xfrm>
            <a:off x="6229350" y="6278562"/>
            <a:ext cx="19494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Zucchini</a:t>
            </a:r>
            <a:endParaRPr/>
          </a:p>
        </p:txBody>
      </p:sp>
      <p:sp>
        <p:nvSpPr>
          <p:cNvPr id="1088" name="Google Shape;1088;p65"/>
          <p:cNvSpPr txBox="1"/>
          <p:nvPr/>
        </p:nvSpPr>
        <p:spPr>
          <a:xfrm>
            <a:off x="4052887" y="147637"/>
            <a:ext cx="10731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0" lang="en-US" sz="1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Eudicots</a:t>
            </a:r>
            <a:endParaRPr/>
          </a:p>
        </p:txBody>
      </p:sp>
      <p:cxnSp>
        <p:nvCxnSpPr>
          <p:cNvPr id="1089" name="Google Shape;1089;p65"/>
          <p:cNvCxnSpPr/>
          <p:nvPr/>
        </p:nvCxnSpPr>
        <p:spPr>
          <a:xfrm>
            <a:off x="4033837" y="427037"/>
            <a:ext cx="10541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90" name="Google Shape;1090;p65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30.13d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66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30.13e</a:t>
            </a:r>
            <a:endParaRPr/>
          </a:p>
        </p:txBody>
      </p:sp>
      <p:pic>
        <p:nvPicPr>
          <p:cNvPr descr="30_13e_MonoEudicotComp-U" id="1098" name="Google Shape;109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3287" y="136525"/>
            <a:ext cx="2255837" cy="6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66"/>
          <p:cNvSpPr txBox="1"/>
          <p:nvPr/>
        </p:nvSpPr>
        <p:spPr>
          <a:xfrm>
            <a:off x="3495675" y="222250"/>
            <a:ext cx="76835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Monocot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Characteristics</a:t>
            </a:r>
            <a:endParaRPr/>
          </a:p>
        </p:txBody>
      </p:sp>
      <p:sp>
        <p:nvSpPr>
          <p:cNvPr id="1100" name="Google Shape;1100;p66"/>
          <p:cNvSpPr txBox="1"/>
          <p:nvPr/>
        </p:nvSpPr>
        <p:spPr>
          <a:xfrm>
            <a:off x="4818062" y="222250"/>
            <a:ext cx="76835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Eudicot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Characteristics</a:t>
            </a:r>
            <a:endParaRPr/>
          </a:p>
        </p:txBody>
      </p:sp>
      <p:sp>
        <p:nvSpPr>
          <p:cNvPr id="1101" name="Google Shape;1101;p66"/>
          <p:cNvSpPr txBox="1"/>
          <p:nvPr/>
        </p:nvSpPr>
        <p:spPr>
          <a:xfrm>
            <a:off x="4302125" y="681037"/>
            <a:ext cx="52387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Embryos</a:t>
            </a:r>
            <a:endParaRPr/>
          </a:p>
        </p:txBody>
      </p:sp>
      <p:sp>
        <p:nvSpPr>
          <p:cNvPr id="1102" name="Google Shape;1102;p66"/>
          <p:cNvSpPr txBox="1"/>
          <p:nvPr/>
        </p:nvSpPr>
        <p:spPr>
          <a:xfrm>
            <a:off x="3546475" y="1073150"/>
            <a:ext cx="72707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cotyledon</a:t>
            </a:r>
            <a:endParaRPr/>
          </a:p>
        </p:txBody>
      </p:sp>
      <p:sp>
        <p:nvSpPr>
          <p:cNvPr id="1103" name="Google Shape;1103;p66"/>
          <p:cNvSpPr txBox="1"/>
          <p:nvPr/>
        </p:nvSpPr>
        <p:spPr>
          <a:xfrm>
            <a:off x="4848225" y="1073150"/>
            <a:ext cx="765175" cy="123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cotyledons</a:t>
            </a:r>
            <a:endParaRPr/>
          </a:p>
        </p:txBody>
      </p:sp>
      <p:sp>
        <p:nvSpPr>
          <p:cNvPr id="1104" name="Google Shape;1104;p66"/>
          <p:cNvSpPr txBox="1"/>
          <p:nvPr/>
        </p:nvSpPr>
        <p:spPr>
          <a:xfrm>
            <a:off x="4302125" y="1416050"/>
            <a:ext cx="523875" cy="231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Leaf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venation</a:t>
            </a:r>
            <a:endParaRPr/>
          </a:p>
        </p:txBody>
      </p:sp>
      <p:sp>
        <p:nvSpPr>
          <p:cNvPr id="1105" name="Google Shape;1105;p66"/>
          <p:cNvSpPr txBox="1"/>
          <p:nvPr/>
        </p:nvSpPr>
        <p:spPr>
          <a:xfrm>
            <a:off x="3536950" y="2047875"/>
            <a:ext cx="72707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Veins usually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parallel</a:t>
            </a:r>
            <a:endParaRPr/>
          </a:p>
        </p:txBody>
      </p:sp>
      <p:sp>
        <p:nvSpPr>
          <p:cNvPr id="1106" name="Google Shape;1106;p66"/>
          <p:cNvSpPr txBox="1"/>
          <p:nvPr/>
        </p:nvSpPr>
        <p:spPr>
          <a:xfrm>
            <a:off x="4865687" y="2047875"/>
            <a:ext cx="72707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Veins usually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netlike</a:t>
            </a:r>
            <a:endParaRPr/>
          </a:p>
        </p:txBody>
      </p:sp>
      <p:cxnSp>
        <p:nvCxnSpPr>
          <p:cNvPr id="1107" name="Google Shape;1107;p66"/>
          <p:cNvCxnSpPr/>
          <p:nvPr/>
        </p:nvCxnSpPr>
        <p:spPr>
          <a:xfrm flipH="1" rot="10800000">
            <a:off x="3727450" y="793750"/>
            <a:ext cx="200025" cy="295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08" name="Google Shape;1108;p66"/>
          <p:cNvCxnSpPr/>
          <p:nvPr/>
        </p:nvCxnSpPr>
        <p:spPr>
          <a:xfrm flipH="1" rot="10800000">
            <a:off x="5146675" y="704850"/>
            <a:ext cx="107950" cy="3778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109" name="Google Shape;1109;p66"/>
          <p:cNvCxnSpPr/>
          <p:nvPr/>
        </p:nvCxnSpPr>
        <p:spPr>
          <a:xfrm flipH="1" rot="10800000">
            <a:off x="5146675" y="739775"/>
            <a:ext cx="152400" cy="3397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110" name="Google Shape;1110;p66"/>
          <p:cNvSpPr txBox="1"/>
          <p:nvPr/>
        </p:nvSpPr>
        <p:spPr>
          <a:xfrm>
            <a:off x="4365625" y="2549525"/>
            <a:ext cx="406400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Stems</a:t>
            </a:r>
            <a:endParaRPr/>
          </a:p>
        </p:txBody>
      </p:sp>
      <p:sp>
        <p:nvSpPr>
          <p:cNvPr id="1111" name="Google Shape;1111;p66"/>
          <p:cNvSpPr txBox="1"/>
          <p:nvPr/>
        </p:nvSpPr>
        <p:spPr>
          <a:xfrm>
            <a:off x="3536950" y="3079750"/>
            <a:ext cx="727075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Vascular tissue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scattered</a:t>
            </a:r>
            <a:endParaRPr/>
          </a:p>
        </p:txBody>
      </p:sp>
      <p:sp>
        <p:nvSpPr>
          <p:cNvPr id="1112" name="Google Shape;1112;p66"/>
          <p:cNvSpPr txBox="1"/>
          <p:nvPr/>
        </p:nvSpPr>
        <p:spPr>
          <a:xfrm>
            <a:off x="4819650" y="2984500"/>
            <a:ext cx="809625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Vascular tissue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arranged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ring</a:t>
            </a:r>
            <a:endParaRPr/>
          </a:p>
        </p:txBody>
      </p:sp>
      <p:sp>
        <p:nvSpPr>
          <p:cNvPr id="1113" name="Google Shape;1113;p66"/>
          <p:cNvSpPr txBox="1"/>
          <p:nvPr/>
        </p:nvSpPr>
        <p:spPr>
          <a:xfrm>
            <a:off x="4365625" y="3638550"/>
            <a:ext cx="406400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Roots</a:t>
            </a:r>
            <a:endParaRPr/>
          </a:p>
        </p:txBody>
      </p:sp>
      <p:sp>
        <p:nvSpPr>
          <p:cNvPr id="1114" name="Google Shape;1114;p66"/>
          <p:cNvSpPr txBox="1"/>
          <p:nvPr/>
        </p:nvSpPr>
        <p:spPr>
          <a:xfrm>
            <a:off x="3524250" y="4171950"/>
            <a:ext cx="755650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 system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fibrous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(no main root)</a:t>
            </a:r>
            <a:endParaRPr/>
          </a:p>
        </p:txBody>
      </p:sp>
      <p:sp>
        <p:nvSpPr>
          <p:cNvPr id="1115" name="Google Shape;1115;p66"/>
          <p:cNvSpPr txBox="1"/>
          <p:nvPr/>
        </p:nvSpPr>
        <p:spPr>
          <a:xfrm>
            <a:off x="4679950" y="4165600"/>
            <a:ext cx="977900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Taproot (main root)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present</a:t>
            </a:r>
            <a:endParaRPr/>
          </a:p>
        </p:txBody>
      </p:sp>
      <p:sp>
        <p:nvSpPr>
          <p:cNvPr id="1116" name="Google Shape;1116;p66"/>
          <p:cNvSpPr txBox="1"/>
          <p:nvPr/>
        </p:nvSpPr>
        <p:spPr>
          <a:xfrm>
            <a:off x="4365625" y="4724400"/>
            <a:ext cx="406400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endParaRPr/>
          </a:p>
        </p:txBody>
      </p:sp>
      <p:sp>
        <p:nvSpPr>
          <p:cNvPr id="1117" name="Google Shape;1117;p66"/>
          <p:cNvSpPr txBox="1"/>
          <p:nvPr/>
        </p:nvSpPr>
        <p:spPr>
          <a:xfrm>
            <a:off x="3432175" y="5105400"/>
            <a:ext cx="977900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 grain with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opening</a:t>
            </a:r>
            <a:endParaRPr/>
          </a:p>
        </p:txBody>
      </p:sp>
      <p:sp>
        <p:nvSpPr>
          <p:cNvPr id="1118" name="Google Shape;1118;p66"/>
          <p:cNvSpPr txBox="1"/>
          <p:nvPr/>
        </p:nvSpPr>
        <p:spPr>
          <a:xfrm>
            <a:off x="4791075" y="5114925"/>
            <a:ext cx="844550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 grain with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openings</a:t>
            </a:r>
            <a:endParaRPr/>
          </a:p>
        </p:txBody>
      </p:sp>
      <p:sp>
        <p:nvSpPr>
          <p:cNvPr id="1119" name="Google Shape;1119;p66"/>
          <p:cNvSpPr txBox="1"/>
          <p:nvPr/>
        </p:nvSpPr>
        <p:spPr>
          <a:xfrm>
            <a:off x="4365625" y="5651500"/>
            <a:ext cx="406400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Flowers</a:t>
            </a:r>
            <a:endParaRPr/>
          </a:p>
        </p:txBody>
      </p:sp>
      <p:sp>
        <p:nvSpPr>
          <p:cNvPr id="1120" name="Google Shape;1120;p66"/>
          <p:cNvSpPr txBox="1"/>
          <p:nvPr/>
        </p:nvSpPr>
        <p:spPr>
          <a:xfrm>
            <a:off x="3511550" y="6096000"/>
            <a:ext cx="87312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Floral organs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in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multiples of three</a:t>
            </a:r>
            <a:endParaRPr/>
          </a:p>
        </p:txBody>
      </p:sp>
      <p:sp>
        <p:nvSpPr>
          <p:cNvPr id="1121" name="Google Shape;1121;p66"/>
          <p:cNvSpPr txBox="1"/>
          <p:nvPr/>
        </p:nvSpPr>
        <p:spPr>
          <a:xfrm>
            <a:off x="4721225" y="6099175"/>
            <a:ext cx="87312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Floral organs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in multiples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four or five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67"/>
          <p:cNvSpPr txBox="1"/>
          <p:nvPr>
            <p:ph type="title"/>
          </p:nvPr>
        </p:nvSpPr>
        <p:spPr>
          <a:xfrm>
            <a:off x="133350" y="323850"/>
            <a:ext cx="8534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 30.4: Human welfare depends greatly on seed plants</a:t>
            </a:r>
            <a:endParaRPr/>
          </a:p>
        </p:txBody>
      </p:sp>
      <p:sp>
        <p:nvSpPr>
          <p:cNvPr id="1128" name="Google Shape;1128;p67"/>
          <p:cNvSpPr txBox="1"/>
          <p:nvPr>
            <p:ph idx="1" type="body"/>
          </p:nvPr>
        </p:nvSpPr>
        <p:spPr>
          <a:xfrm>
            <a:off x="533400" y="1905000"/>
            <a:ext cx="838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group of plants is more important to human survival than seed plants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are key sources of food, fuel, wood products, and medicine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reliance on seed plants makes preservation of plant diversity critical</a:t>
            </a:r>
            <a:endParaRPr/>
          </a:p>
        </p:txBody>
      </p:sp>
      <p:grpSp>
        <p:nvGrpSpPr>
          <p:cNvPr id="1129" name="Google Shape;1129;p67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30" name="Google Shape;1130;p67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67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132" name="Google Shape;1132;p67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68"/>
          <p:cNvSpPr txBox="1"/>
          <p:nvPr>
            <p:ph type="title"/>
          </p:nvPr>
        </p:nvSpPr>
        <p:spPr>
          <a:xfrm>
            <a:off x="138112" y="523875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Products from Seed Plants</a:t>
            </a:r>
            <a:endParaRPr/>
          </a:p>
        </p:txBody>
      </p:sp>
      <p:sp>
        <p:nvSpPr>
          <p:cNvPr id="1139" name="Google Shape;1139;p68"/>
          <p:cNvSpPr txBox="1"/>
          <p:nvPr>
            <p:ph idx="1" type="body"/>
          </p:nvPr>
        </p:nvSpPr>
        <p:spPr>
          <a:xfrm>
            <a:off x="533400" y="1400175"/>
            <a:ext cx="8305800" cy="454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0837" lvl="0" marL="35083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our food comes from angiosperms</a:t>
            </a:r>
            <a:endParaRPr/>
          </a:p>
          <a:p>
            <a:pPr indent="-350837" lvl="0" marL="350837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Six crops (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wheat, rice, maize, potatoes, cassava, and sweet potatoes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yield 80% of the calories consumed by humans</a:t>
            </a:r>
            <a:endParaRPr/>
          </a:p>
          <a:p>
            <a:pPr indent="-350837" lvl="0" marL="350837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Modern crops are products of relatively recent genetic change resulting from artificial selection</a:t>
            </a:r>
            <a:endParaRPr/>
          </a:p>
          <a:p>
            <a:pPr indent="-350837" lvl="0" marL="350837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seed plants provide wood</a:t>
            </a:r>
            <a:endParaRPr/>
          </a:p>
          <a:p>
            <a:pPr indent="-350837" lvl="0" marL="350837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compounds of seed plants are used in medicines</a:t>
            </a:r>
            <a:endParaRPr/>
          </a:p>
        </p:txBody>
      </p:sp>
      <p:grpSp>
        <p:nvGrpSpPr>
          <p:cNvPr id="1140" name="Google Shape;1140;p68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41" name="Google Shape;1141;p68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68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143" name="Google Shape;1143;p68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69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30.1</a:t>
            </a:r>
            <a:endParaRPr/>
          </a:p>
        </p:txBody>
      </p:sp>
      <p:pic>
        <p:nvPicPr>
          <p:cNvPr descr="30_T01SeedPlantMedicines-L" id="1151" name="Google Shape;115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2" y="1133475"/>
            <a:ext cx="8548687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70"/>
          <p:cNvSpPr txBox="1"/>
          <p:nvPr>
            <p:ph type="title"/>
          </p:nvPr>
        </p:nvSpPr>
        <p:spPr>
          <a:xfrm>
            <a:off x="134937" y="523875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Threats to Plant Diversity</a:t>
            </a:r>
            <a:endParaRPr/>
          </a:p>
        </p:txBody>
      </p:sp>
      <p:sp>
        <p:nvSpPr>
          <p:cNvPr id="1158" name="Google Shape;1158;p70"/>
          <p:cNvSpPr txBox="1"/>
          <p:nvPr>
            <p:ph idx="1" type="body"/>
          </p:nvPr>
        </p:nvSpPr>
        <p:spPr>
          <a:xfrm>
            <a:off x="533400" y="1371600"/>
            <a:ext cx="8382000" cy="398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Destruction of habitat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causing extinction of many plant species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tropics 55,000 km</a:t>
            </a:r>
            <a:r>
              <a:rPr b="0" baseline="30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cleared each year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this rate, the remaining tropical forests will be eliminated in 200 years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plant habitat is often accompanied by loss of the animal species that plants support</a:t>
            </a:r>
            <a:endParaRPr/>
          </a:p>
        </p:txBody>
      </p:sp>
      <p:grpSp>
        <p:nvGrpSpPr>
          <p:cNvPr id="1159" name="Google Shape;1159;p70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60" name="Google Shape;1160;p70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70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162" name="Google Shape;1162;p70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71"/>
          <p:cNvSpPr txBox="1"/>
          <p:nvPr>
            <p:ph idx="1" type="body"/>
          </p:nvPr>
        </p:nvSpPr>
        <p:spPr>
          <a:xfrm>
            <a:off x="533400" y="1371600"/>
            <a:ext cx="8382000" cy="398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current rate of habitat loss, 50% of Earth’s species will become extinct within the next 100–200 years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tropical rain forests may contain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undiscovered medicinal compounds</a:t>
            </a:r>
            <a:endParaRPr/>
          </a:p>
        </p:txBody>
      </p:sp>
      <p:grpSp>
        <p:nvGrpSpPr>
          <p:cNvPr id="1169" name="Google Shape;1169;p71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70" name="Google Shape;1170;p71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71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172" name="Google Shape;1172;p71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idx="4294967295" type="title"/>
          </p:nvPr>
        </p:nvSpPr>
        <p:spPr>
          <a:xfrm>
            <a:off x="152400" y="19050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30.2</a:t>
            </a:r>
            <a:endParaRPr/>
          </a:p>
        </p:txBody>
      </p:sp>
      <p:pic>
        <p:nvPicPr>
          <p:cNvPr descr="30_02_GametoSporophyte-U" id="151" name="Google Shape;1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62" y="415925"/>
            <a:ext cx="8548687" cy="602456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4591050" y="511175"/>
            <a:ext cx="102235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GROUP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1465262" y="827087"/>
            <a:ext cx="1581150" cy="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Mosses and other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nonvascular plants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419100" y="1504950"/>
            <a:ext cx="942975" cy="182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474662" y="1984375"/>
            <a:ext cx="811212" cy="182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1522412" y="3001962"/>
            <a:ext cx="811212" cy="309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1508125" y="3676650"/>
            <a:ext cx="912812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1404937" y="1504950"/>
            <a:ext cx="942975" cy="182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Dominant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1404937" y="1912937"/>
            <a:ext cx="1624012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Reduced, dependent 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 for nutrition</a:t>
            </a:r>
            <a:endParaRPr/>
          </a:p>
        </p:txBody>
      </p:sp>
      <p:cxnSp>
        <p:nvCxnSpPr>
          <p:cNvPr id="160" name="Google Shape;160;p19"/>
          <p:cNvCxnSpPr/>
          <p:nvPr/>
        </p:nvCxnSpPr>
        <p:spPr>
          <a:xfrm>
            <a:off x="2192337" y="3167062"/>
            <a:ext cx="203200" cy="269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61" name="Google Shape;161;p19"/>
          <p:cNvCxnSpPr/>
          <p:nvPr/>
        </p:nvCxnSpPr>
        <p:spPr>
          <a:xfrm>
            <a:off x="2301875" y="3838575"/>
            <a:ext cx="139700" cy="114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62" name="Google Shape;162;p19"/>
          <p:cNvSpPr txBox="1"/>
          <p:nvPr/>
        </p:nvSpPr>
        <p:spPr>
          <a:xfrm>
            <a:off x="3201987" y="1987550"/>
            <a:ext cx="942975" cy="182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Dominant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3201987" y="1289050"/>
            <a:ext cx="1511300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Reduced, independent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(photosynthetic 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free-living)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3132137" y="828675"/>
            <a:ext cx="1647825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Ferns and other seedless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vascular plants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4922837" y="1987550"/>
            <a:ext cx="942975" cy="182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Dominant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4862512" y="1371600"/>
            <a:ext cx="3962400" cy="315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Reduced (usually microscopic), dependent on surrounding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 tissue for nutrition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5287962" y="915987"/>
            <a:ext cx="3143250" cy="2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 plants (gymnosperms and angiosperms)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7392987" y="2381250"/>
            <a:ext cx="942975" cy="182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Angiosperm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5443537" y="2381250"/>
            <a:ext cx="942975" cy="182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Gymnosperm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7608887" y="3003550"/>
            <a:ext cx="942975" cy="1027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inside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parts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flowers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4935537" y="2597150"/>
            <a:ext cx="1679575" cy="563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Microscopic female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gametophytes (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inside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ovulate cone</a:t>
            </a:r>
            <a:endParaRPr/>
          </a:p>
        </p:txBody>
      </p:sp>
      <p:cxnSp>
        <p:nvCxnSpPr>
          <p:cNvPr id="172" name="Google Shape;172;p19"/>
          <p:cNvCxnSpPr/>
          <p:nvPr/>
        </p:nvCxnSpPr>
        <p:spPr>
          <a:xfrm>
            <a:off x="5848350" y="2959100"/>
            <a:ext cx="368300" cy="4000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73" name="Google Shape;173;p19"/>
          <p:cNvSpPr txBox="1"/>
          <p:nvPr/>
        </p:nvSpPr>
        <p:spPr>
          <a:xfrm>
            <a:off x="6796087" y="4330700"/>
            <a:ext cx="942975" cy="1027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inside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parts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flowers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4948237" y="4749800"/>
            <a:ext cx="1222375" cy="6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Microscopic male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gametophytes (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pollen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cone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6789737" y="5448300"/>
            <a:ext cx="1101725" cy="182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 (2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5018087" y="5448300"/>
            <a:ext cx="1101725" cy="1825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 (2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177" name="Google Shape;177;p19"/>
          <p:cNvCxnSpPr/>
          <p:nvPr/>
        </p:nvCxnSpPr>
        <p:spPr>
          <a:xfrm flipH="1">
            <a:off x="5422900" y="4279900"/>
            <a:ext cx="101600" cy="482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8" name="Google Shape;178;p19"/>
          <p:cNvCxnSpPr/>
          <p:nvPr/>
        </p:nvCxnSpPr>
        <p:spPr>
          <a:xfrm>
            <a:off x="6127750" y="5537200"/>
            <a:ext cx="330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79" name="Google Shape;179;p19"/>
          <p:cNvCxnSpPr/>
          <p:nvPr/>
        </p:nvCxnSpPr>
        <p:spPr>
          <a:xfrm flipH="1" rot="10800000">
            <a:off x="7886700" y="5454650"/>
            <a:ext cx="254000" cy="889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80" name="Google Shape;180;p19"/>
          <p:cNvCxnSpPr/>
          <p:nvPr/>
        </p:nvCxnSpPr>
        <p:spPr>
          <a:xfrm>
            <a:off x="7867650" y="4013200"/>
            <a:ext cx="219075" cy="3333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81" name="Google Shape;181;p19"/>
          <p:cNvCxnSpPr/>
          <p:nvPr/>
        </p:nvCxnSpPr>
        <p:spPr>
          <a:xfrm>
            <a:off x="7870825" y="4013200"/>
            <a:ext cx="139700" cy="3460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82" name="Google Shape;182;p19"/>
          <p:cNvCxnSpPr/>
          <p:nvPr/>
        </p:nvCxnSpPr>
        <p:spPr>
          <a:xfrm flipH="1" rot="10800000">
            <a:off x="7639050" y="4251325"/>
            <a:ext cx="203200" cy="1682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83" name="Google Shape;183;p19"/>
          <p:cNvCxnSpPr/>
          <p:nvPr/>
        </p:nvCxnSpPr>
        <p:spPr>
          <a:xfrm flipH="1" rot="10800000">
            <a:off x="7642225" y="4330700"/>
            <a:ext cx="152400" cy="920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84" name="Google Shape;184;p19"/>
          <p:cNvSpPr txBox="1"/>
          <p:nvPr/>
        </p:nvSpPr>
        <p:spPr>
          <a:xfrm>
            <a:off x="3613150" y="2617787"/>
            <a:ext cx="781050" cy="334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Sporophyte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185" name="Google Shape;185;p19"/>
          <p:cNvCxnSpPr/>
          <p:nvPr/>
        </p:nvCxnSpPr>
        <p:spPr>
          <a:xfrm>
            <a:off x="3944937" y="2789237"/>
            <a:ext cx="301625" cy="381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86" name="Google Shape;186;p19"/>
          <p:cNvSpPr txBox="1"/>
          <p:nvPr/>
        </p:nvSpPr>
        <p:spPr>
          <a:xfrm>
            <a:off x="3895725" y="5543550"/>
            <a:ext cx="922337" cy="334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Gametophyte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cxnSp>
        <p:nvCxnSpPr>
          <p:cNvPr id="187" name="Google Shape;187;p19"/>
          <p:cNvCxnSpPr/>
          <p:nvPr/>
        </p:nvCxnSpPr>
        <p:spPr>
          <a:xfrm>
            <a:off x="3687762" y="5100637"/>
            <a:ext cx="185737" cy="533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88" name="Google Shape;188;p19"/>
          <p:cNvSpPr txBox="1"/>
          <p:nvPr/>
        </p:nvSpPr>
        <p:spPr>
          <a:xfrm>
            <a:off x="581025" y="4037012"/>
            <a:ext cx="688975" cy="195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type="title"/>
          </p:nvPr>
        </p:nvSpPr>
        <p:spPr>
          <a:xfrm>
            <a:off x="142875" y="438150"/>
            <a:ext cx="8696325" cy="666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Heterospory: The Rule Among Seed Plants</a:t>
            </a:r>
            <a:endParaRPr/>
          </a:p>
        </p:txBody>
      </p:sp>
      <p:sp>
        <p:nvSpPr>
          <p:cNvPr id="195" name="Google Shape;195;p20"/>
          <p:cNvSpPr txBox="1"/>
          <p:nvPr>
            <p:ph idx="1" type="body"/>
          </p:nvPr>
        </p:nvSpPr>
        <p:spPr>
          <a:xfrm>
            <a:off x="533400" y="1371600"/>
            <a:ext cx="8305800" cy="398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ancestors of seed plants were likely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homosporous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while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 plants are heterosporous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Megasporangia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produce megaspores that give rise to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 gametophytes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Microsporangia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produce microspores that give rise to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 gametophytes </a:t>
            </a:r>
            <a:endParaRPr/>
          </a:p>
        </p:txBody>
      </p:sp>
      <p:grpSp>
        <p:nvGrpSpPr>
          <p:cNvPr id="196" name="Google Shape;196;p20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97" name="Google Shape;197;p20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0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199" name="Google Shape;199;p20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>
            <p:ph type="title"/>
          </p:nvPr>
        </p:nvSpPr>
        <p:spPr>
          <a:xfrm>
            <a:off x="123825" y="523875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Ovules and Production of Eggs</a:t>
            </a:r>
            <a:endParaRPr/>
          </a:p>
        </p:txBody>
      </p:sp>
      <p:sp>
        <p:nvSpPr>
          <p:cNvPr id="206" name="Google Shape;206;p21"/>
          <p:cNvSpPr txBox="1"/>
          <p:nvPr>
            <p:ph idx="1" type="body"/>
          </p:nvPr>
        </p:nvSpPr>
        <p:spPr>
          <a:xfrm>
            <a:off x="533400" y="1371600"/>
            <a:ext cx="8229600" cy="3981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ovule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consists of a megasporangium, megaspore, and one or more protective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integuments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Angiosperm megaspores usually have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integuments</a:t>
            </a:r>
            <a:endParaRPr/>
          </a:p>
        </p:txBody>
      </p:sp>
      <p:grpSp>
        <p:nvGrpSpPr>
          <p:cNvPr id="207" name="Google Shape;207;p21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08" name="Google Shape;208;p21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210" name="Google Shape;210;p21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/>
          <p:nvPr>
            <p:ph type="title"/>
          </p:nvPr>
        </p:nvSpPr>
        <p:spPr>
          <a:xfrm>
            <a:off x="134937" y="523875"/>
            <a:ext cx="8534400" cy="50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Pollen and Production of Sperm</a:t>
            </a:r>
            <a:endParaRPr/>
          </a:p>
        </p:txBody>
      </p:sp>
      <p:sp>
        <p:nvSpPr>
          <p:cNvPr id="217" name="Google Shape;217;p22"/>
          <p:cNvSpPr txBox="1"/>
          <p:nvPr>
            <p:ph idx="1" type="body"/>
          </p:nvPr>
        </p:nvSpPr>
        <p:spPr>
          <a:xfrm>
            <a:off x="533400" y="1381125"/>
            <a:ext cx="8382000" cy="467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Microspores develop into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 grains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contain the male gametophytes</a:t>
            </a:r>
            <a:endParaRPr/>
          </a:p>
          <a:p>
            <a:pPr indent="-342900" lvl="0" marL="342900" rtl="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Pollination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transfer of pollen to the part of a seed plant containing the ovules</a:t>
            </a:r>
            <a:endParaRPr/>
          </a:p>
          <a:p>
            <a:pPr indent="-342900" lvl="0" marL="342900" rtl="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 </a:t>
            </a:r>
            <a:r>
              <a:rPr b="1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eliminates the need for a film of water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can be dispersed great distances by air or animals</a:t>
            </a:r>
            <a:endParaRPr/>
          </a:p>
          <a:p>
            <a:pPr indent="-342900" lvl="0" marL="342900" rtl="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Clr>
                <a:srgbClr val="D1300D"/>
              </a:buClr>
              <a:buSzPts val="2800"/>
              <a:buFont typeface="Time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pollen grain germinates, it gives rise to a pollen tube that discharges sperm into the female gametophyte within the ovule</a:t>
            </a:r>
            <a:endParaRPr/>
          </a:p>
        </p:txBody>
      </p:sp>
      <p:grpSp>
        <p:nvGrpSpPr>
          <p:cNvPr id="218" name="Google Shape;218;p22"/>
          <p:cNvGrpSpPr/>
          <p:nvPr/>
        </p:nvGrpSpPr>
        <p:grpSpPr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19" name="Google Shape;219;p22"/>
            <p:cNvSpPr txBox="1"/>
            <p:nvPr/>
          </p:nvSpPr>
          <p:spPr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2"/>
            <p:cNvSpPr txBox="1"/>
            <p:nvPr/>
          </p:nvSpPr>
          <p:spPr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 New Roman"/>
                <a:buNone/>
              </a:pPr>
              <a:r>
                <a:rPr b="0" i="0" lang="en-US" sz="12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© 2011 Pearson Education, Inc.</a:t>
              </a:r>
              <a:endParaRPr/>
            </a:p>
          </p:txBody>
        </p:sp>
      </p:grpSp>
      <p:sp>
        <p:nvSpPr>
          <p:cNvPr id="221" name="Google Shape;221;p22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