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</p:sldIdLst>
  <p:sldSz cy="6858000" cx="9144000"/>
  <p:notesSz cx="6845300" cy="9931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04">
          <p15:clr>
            <a:srgbClr val="000000"/>
          </p15:clr>
        </p15:guide>
        <p15:guide id="2" orient="horz" pos="584">
          <p15:clr>
            <a:srgbClr val="000000"/>
          </p15:clr>
        </p15:guide>
        <p15:guide id="3" orient="horz" pos="1104">
          <p15:clr>
            <a:srgbClr val="000000"/>
          </p15:clr>
        </p15:guide>
        <p15:guide id="4" orient="horz" pos="1440">
          <p15:clr>
            <a:srgbClr val="000000"/>
          </p15:clr>
        </p15:guide>
        <p15:guide id="5" orient="horz" pos="1776">
          <p15:clr>
            <a:srgbClr val="000000"/>
          </p15:clr>
        </p15:guide>
        <p15:guide id="6" orient="horz" pos="4080">
          <p15:clr>
            <a:srgbClr val="000000"/>
          </p15:clr>
        </p15:guide>
        <p15:guide id="7" pos="144">
          <p15:clr>
            <a:srgbClr val="000000"/>
          </p15:clr>
        </p15:guide>
        <p15:guide id="8" pos="2880">
          <p15:clr>
            <a:srgbClr val="000000"/>
          </p15:clr>
        </p15:guide>
        <p15:guide id="9" pos="816">
          <p15:clr>
            <a:srgbClr val="000000"/>
          </p15:clr>
        </p15:guide>
        <p15:guide id="10" pos="1008">
          <p15:clr>
            <a:srgbClr val="000000"/>
          </p15:clr>
        </p15:guide>
        <p15:guide id="11" pos="384">
          <p15:clr>
            <a:srgbClr val="000000"/>
          </p15:clr>
        </p15:guide>
      </p15:sldGuideLst>
    </p:ext>
    <p:ext uri="{2D200454-40CA-4A62-9FC3-DE9A4176ACB9}">
      <p15:notesGuideLst>
        <p15:guide id="1" orient="horz" pos="3128">
          <p15:clr>
            <a:srgbClr val="000000"/>
          </p15:clr>
        </p15:guide>
        <p15:guide id="2" pos="2156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04" orient="horz"/>
        <p:guide pos="584" orient="horz"/>
        <p:guide pos="1104" orient="horz"/>
        <p:guide pos="1440" orient="horz"/>
        <p:guide pos="1776" orient="horz"/>
        <p:guide pos="4080" orient="horz"/>
        <p:guide pos="144"/>
        <p:guide pos="2880"/>
        <p:guide pos="816"/>
        <p:guide pos="1008"/>
        <p:guide pos="384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8" orient="horz"/>
        <p:guide pos="2156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78262" y="0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31.3 Two forms of hyphae.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5" name="Google Shape;235;p12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6" name="Google Shape;246;p13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7" name="Google Shape;247;p13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31.4 Specialized hyphae.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7" name="Google Shape;277;p14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8" name="Google Shape;278;p14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7" name="Google Shape;287;p15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8" name="Google Shape;288;p15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7" name="Google Shape;297;p16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8" name="Google Shape;298;p16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8" name="Google Shape;308;p17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9" name="Google Shape;309;p17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31.5 Generalized life cycle of fungi.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4" name="Google Shape;324;p18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5" name="Google Shape;325;p18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31.5 Generalized life cycle of fungi.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5" name="Google Shape;345;p19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6" name="Google Shape;346;p19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31.5 Generalized life cycle of fungi.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9" name="Google Shape;369;p20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0" name="Google Shape;370;p20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80" name="Google Shape;380;p21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1" name="Google Shape;381;p21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90" name="Google Shape;390;p22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1" name="Google Shape;391;p22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00" name="Google Shape;400;p23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1" name="Google Shape;401;p23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4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11" name="Google Shape;411;p24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2" name="Google Shape;412;p24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31.6 </a:t>
            </a:r>
            <a:r>
              <a:rPr i="1" lang="en-US"/>
              <a:t>Penicillium,</a:t>
            </a:r>
            <a:r>
              <a:rPr lang="en-US"/>
              <a:t> a mold commonly encountered as a decomposer of food.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5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22" name="Google Shape;422;p25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3" name="Google Shape;423;p25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6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32" name="Google Shape;432;p26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3" name="Google Shape;433;p26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31.7 The yeast </a:t>
            </a:r>
            <a:r>
              <a:rPr i="1" lang="en-US"/>
              <a:t>Saccharomyces cerevisiae</a:t>
            </a:r>
            <a:r>
              <a:rPr lang="en-US"/>
              <a:t> in several stages of budding (SEM).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7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47" name="Google Shape;447;p27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8" name="Google Shape;448;p27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8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57" name="Google Shape;457;p28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8" name="Google Shape;458;p28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9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68" name="Google Shape;468;p29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9" name="Google Shape;469;p29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31.1 Can you spot the largest organism in this forest?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0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79" name="Google Shape;479;p30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0" name="Google Shape;480;p30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1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90" name="Google Shape;490;p31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1" name="Google Shape;491;p31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31.11 Exploring: Fungal Diversity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2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15" name="Google Shape;515;p32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6" name="Google Shape;516;p32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3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26" name="Google Shape;526;p33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7" name="Google Shape;527;p33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31.13 The life cycle of the zygomycete </a:t>
            </a:r>
            <a:r>
              <a:rPr i="1" lang="en-US"/>
              <a:t>Rhizopus stolonifer</a:t>
            </a:r>
            <a:r>
              <a:rPr lang="en-US"/>
              <a:t> (black bread mold).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4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73" name="Google Shape;573;p34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4" name="Google Shape;574;p34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5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83" name="Google Shape;583;p35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84" name="Google Shape;584;p35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6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94" name="Google Shape;594;p36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5" name="Google Shape;595;p36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31.UN03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7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06" name="Google Shape;606;p37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07" name="Google Shape;607;p37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8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17" name="Google Shape;617;p38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8" name="Google Shape;618;p38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9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27" name="Google Shape;627;p39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8" name="Google Shape;628;p39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31.17 The life cycle of </a:t>
            </a:r>
            <a:r>
              <a:rPr i="1" lang="en-US"/>
              <a:t>Neurospora crassa,</a:t>
            </a:r>
            <a:r>
              <a:rPr lang="en-US"/>
              <a:t> an ascomycete.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0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78" name="Google Shape;678;p40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79" name="Google Shape;679;p40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1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89" name="Google Shape;689;p41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0" name="Google Shape;690;p41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31.UN05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2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01" name="Google Shape;701;p42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02" name="Google Shape;702;p42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31.18 Basidiomycetes (club fungi).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3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14" name="Google Shape;714;p43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15" name="Google Shape;715;p43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44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24" name="Google Shape;724;p44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5" name="Google Shape;725;p44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31.19 The life cycle of a mushroom-forming basidiomycete.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5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71" name="Google Shape;771;p45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2" name="Google Shape;772;p45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31.20 A fairy ring.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6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78" name="Google Shape;778;p46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9" name="Google Shape;779;p46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7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89" name="Google Shape;789;p47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0" name="Google Shape;790;p47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8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00" name="Google Shape;800;p48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1" name="Google Shape;801;p48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9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11" name="Google Shape;811;p49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12" name="Google Shape;812;p49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50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22" name="Google Shape;822;p50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23" name="Google Shape;823;p50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31.21 Inquiry: Do endophytes benefit a woody plant?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51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46" name="Google Shape;846;p51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47" name="Google Shape;847;p51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2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57" name="Google Shape;857;p52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58" name="Google Shape;858;p52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53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68" name="Google Shape;868;p53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69" name="Google Shape;869;p53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31.23 Variation in lichen growth forms.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54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81" name="Google Shape;881;p54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82" name="Google Shape;882;p54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55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91" name="Google Shape;891;p55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2" name="Google Shape;892;p55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31.24 Anatomy of an ascomycete lichen (colorized SEM).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56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19" name="Google Shape;919;p56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20" name="Google Shape;920;p56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57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29" name="Google Shape;929;p57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30" name="Google Shape;930;p57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58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39" name="Google Shape;939;p58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40" name="Google Shape;940;p58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59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50" name="Google Shape;950;p59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51" name="Google Shape;951;p59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31.25 Examples of fungal diseases of plants.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60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62" name="Google Shape;962;p60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63" name="Google Shape;963;p60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1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72" name="Google Shape;972;p61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73" name="Google Shape;973;p61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62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82" name="Google Shape;982;p62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83" name="Google Shape;983;p62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31.26 Impact: Amphibians Under Attack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63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06" name="Google Shape;1006;p63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07" name="Google Shape;1007;p63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64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16" name="Google Shape;1016;p64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17" name="Google Shape;1017;p64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65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27" name="Google Shape;1027;p65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28" name="Google Shape;1028;p65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31.27 Fungal production of an antibiotic.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6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43" name="Google Shape;1043;p66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4" name="Google Shape;1044;p66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/>
        </p:nvSpPr>
        <p:spPr>
          <a:xfrm>
            <a:off x="3878262" y="9434512"/>
            <a:ext cx="296703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939800" y="744537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912812" y="4718050"/>
            <a:ext cx="5019675" cy="44688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31.2 Structure of a multicellular fungus.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ctrTitle"/>
          </p:nvPr>
        </p:nvSpPr>
        <p:spPr>
          <a:xfrm>
            <a:off x="762000" y="2146300"/>
            <a:ext cx="77962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1447800" y="3746500"/>
            <a:ext cx="642143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Time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762000" y="6108700"/>
            <a:ext cx="19113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3200400" y="6108700"/>
            <a:ext cx="29051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6629400" y="6108700"/>
            <a:ext cx="19113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6" name="Google Shape;86;p12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1" name="Google Shape;61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7" name="Google Shape;77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8" name="Google Shape;78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9" name="Google Shape;79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cuments and Settings\dking\Desktop\55823Reece_Marketing_Cover\55823Reece9e_webdev.jpg" id="12" name="Google Shape;12;p1"/>
          <p:cNvPicPr preferRelativeResize="0"/>
          <p:nvPr/>
        </p:nvPicPr>
        <p:blipFill rotWithShape="1">
          <a:blip r:embed="rId1">
            <a:alphaModFix/>
          </a:blip>
          <a:srcRect b="23914" l="15731" r="-261" t="38250"/>
          <a:stretch/>
        </p:blipFill>
        <p:spPr>
          <a:xfrm>
            <a:off x="0" y="1512887"/>
            <a:ext cx="9170987" cy="504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1587" y="0"/>
            <a:ext cx="9145587" cy="763587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LECTURE PRESENTATIONS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CAMPBELL BIOLOGY, NINTH EDITION</a:t>
            </a:r>
            <a:endParaRPr b="1" i="1" sz="1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Jane B. Reece, Lisa A. Urry, Michael L. Cain, Steven A. Wasserman, Peter V. Minorsky, Robert B. Jackson</a:t>
            </a:r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152400" y="66040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2011 Pearson Education, Inc.</a:t>
            </a:r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6705600" y="5562600"/>
            <a:ext cx="2362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Lectures by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Erin Barley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Kathleen Fitzpatrick</a:t>
            </a:r>
            <a:endParaRPr/>
          </a:p>
        </p:txBody>
      </p:sp>
      <p:sp>
        <p:nvSpPr>
          <p:cNvPr id="16" name="Google Shape;16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D1300D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>
            <a:off x="762000" y="6108700"/>
            <a:ext cx="19113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>
            <a:off x="3200400" y="6108700"/>
            <a:ext cx="29051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6629400" y="6108700"/>
            <a:ext cx="19113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D1300D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8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9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0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1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2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3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/>
        </p:nvSpPr>
        <p:spPr>
          <a:xfrm>
            <a:off x="152400" y="1917700"/>
            <a:ext cx="8089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Fungi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63500" y="838200"/>
            <a:ext cx="26257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31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idx="1" type="body"/>
          </p:nvPr>
        </p:nvSpPr>
        <p:spPr>
          <a:xfrm>
            <a:off x="533400" y="1371600"/>
            <a:ext cx="83058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fungi have hyphae divided into cells by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septa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with pores allowing cell-to-cell movement of organelles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Coenocytic fungi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septa and have a continuous cytoplasmic mass with hundreds or thousands of nuclei</a:t>
            </a:r>
            <a:endParaRPr/>
          </a:p>
        </p:txBody>
      </p:sp>
      <p:grpSp>
        <p:nvGrpSpPr>
          <p:cNvPr id="206" name="Google Shape;206;p23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07" name="Google Shape;207;p23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209" name="Google Shape;209;p23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31.3</a:t>
            </a:r>
            <a:endParaRPr/>
          </a:p>
        </p:txBody>
      </p:sp>
      <p:pic>
        <p:nvPicPr>
          <p:cNvPr descr="31_03HyphalForms-U" id="216" name="Google Shape;2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7612" y="2136775"/>
            <a:ext cx="6707187" cy="25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 txBox="1"/>
          <p:nvPr/>
        </p:nvSpPr>
        <p:spPr>
          <a:xfrm>
            <a:off x="1271587" y="4271962"/>
            <a:ext cx="219075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Septate hypha</a:t>
            </a:r>
            <a:endParaRPr/>
          </a:p>
        </p:txBody>
      </p:sp>
      <p:sp>
        <p:nvSpPr>
          <p:cNvPr id="218" name="Google Shape;218;p24"/>
          <p:cNvSpPr txBox="1"/>
          <p:nvPr/>
        </p:nvSpPr>
        <p:spPr>
          <a:xfrm>
            <a:off x="5286375" y="4265612"/>
            <a:ext cx="26543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Coenocytic hypha</a:t>
            </a:r>
            <a:endParaRPr/>
          </a:p>
        </p:txBody>
      </p:sp>
      <p:sp>
        <p:nvSpPr>
          <p:cNvPr id="219" name="Google Shape;219;p24"/>
          <p:cNvSpPr txBox="1"/>
          <p:nvPr/>
        </p:nvSpPr>
        <p:spPr>
          <a:xfrm>
            <a:off x="1252537" y="2387600"/>
            <a:ext cx="803275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Nuclei</a:t>
            </a:r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2305050" y="2170112"/>
            <a:ext cx="1081087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wall</a:t>
            </a:r>
            <a:endParaRPr/>
          </a:p>
        </p:txBody>
      </p:sp>
      <p:sp>
        <p:nvSpPr>
          <p:cNvPr id="221" name="Google Shape;221;p24"/>
          <p:cNvSpPr txBox="1"/>
          <p:nvPr/>
        </p:nvSpPr>
        <p:spPr>
          <a:xfrm>
            <a:off x="3811587" y="3001962"/>
            <a:ext cx="61753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Pore</a:t>
            </a:r>
            <a:endParaRPr/>
          </a:p>
        </p:txBody>
      </p:sp>
      <p:sp>
        <p:nvSpPr>
          <p:cNvPr id="222" name="Google Shape;222;p24"/>
          <p:cNvSpPr txBox="1"/>
          <p:nvPr/>
        </p:nvSpPr>
        <p:spPr>
          <a:xfrm>
            <a:off x="3513137" y="3430587"/>
            <a:ext cx="974725" cy="255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Septum</a:t>
            </a:r>
            <a:endParaRPr/>
          </a:p>
        </p:txBody>
      </p:sp>
      <p:sp>
        <p:nvSpPr>
          <p:cNvPr id="223" name="Google Shape;223;p24"/>
          <p:cNvSpPr txBox="1"/>
          <p:nvPr/>
        </p:nvSpPr>
        <p:spPr>
          <a:xfrm>
            <a:off x="6748462" y="3451225"/>
            <a:ext cx="803275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Nuclei</a:t>
            </a:r>
            <a:endParaRPr/>
          </a:p>
        </p:txBody>
      </p:sp>
      <p:sp>
        <p:nvSpPr>
          <p:cNvPr id="224" name="Google Shape;224;p24"/>
          <p:cNvSpPr txBox="1"/>
          <p:nvPr/>
        </p:nvSpPr>
        <p:spPr>
          <a:xfrm>
            <a:off x="6677025" y="2335212"/>
            <a:ext cx="1081087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wall</a:t>
            </a:r>
            <a:endParaRPr/>
          </a:p>
        </p:txBody>
      </p:sp>
      <p:cxnSp>
        <p:nvCxnSpPr>
          <p:cNvPr id="225" name="Google Shape;225;p24"/>
          <p:cNvCxnSpPr/>
          <p:nvPr/>
        </p:nvCxnSpPr>
        <p:spPr>
          <a:xfrm flipH="1">
            <a:off x="1535112" y="2659062"/>
            <a:ext cx="92075" cy="5683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26" name="Google Shape;226;p24"/>
          <p:cNvCxnSpPr/>
          <p:nvPr/>
        </p:nvCxnSpPr>
        <p:spPr>
          <a:xfrm>
            <a:off x="1627187" y="2659062"/>
            <a:ext cx="290512" cy="5159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27" name="Google Shape;227;p24"/>
          <p:cNvCxnSpPr/>
          <p:nvPr/>
        </p:nvCxnSpPr>
        <p:spPr>
          <a:xfrm>
            <a:off x="2817812" y="2420937"/>
            <a:ext cx="0" cy="27781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28" name="Google Shape;228;p24"/>
          <p:cNvCxnSpPr/>
          <p:nvPr/>
        </p:nvCxnSpPr>
        <p:spPr>
          <a:xfrm>
            <a:off x="3492500" y="2671762"/>
            <a:ext cx="277812" cy="4238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29" name="Google Shape;229;p24"/>
          <p:cNvCxnSpPr/>
          <p:nvPr/>
        </p:nvCxnSpPr>
        <p:spPr>
          <a:xfrm>
            <a:off x="3028950" y="2884487"/>
            <a:ext cx="450850" cy="660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0" name="Google Shape;230;p24"/>
          <p:cNvCxnSpPr/>
          <p:nvPr/>
        </p:nvCxnSpPr>
        <p:spPr>
          <a:xfrm>
            <a:off x="7169150" y="2579687"/>
            <a:ext cx="0" cy="317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1" name="Google Shape;231;p24"/>
          <p:cNvCxnSpPr/>
          <p:nvPr/>
        </p:nvCxnSpPr>
        <p:spPr>
          <a:xfrm>
            <a:off x="6561137" y="3187700"/>
            <a:ext cx="131762" cy="3571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2" name="Google Shape;232;p24"/>
          <p:cNvCxnSpPr/>
          <p:nvPr/>
        </p:nvCxnSpPr>
        <p:spPr>
          <a:xfrm>
            <a:off x="6151562" y="3452812"/>
            <a:ext cx="541337" cy="920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 txBox="1"/>
          <p:nvPr>
            <p:ph type="title"/>
          </p:nvPr>
        </p:nvSpPr>
        <p:spPr>
          <a:xfrm>
            <a:off x="163512" y="5381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Specialized Hyphae in Mycorrhizal Fungi</a:t>
            </a:r>
            <a:endParaRPr/>
          </a:p>
        </p:txBody>
      </p:sp>
      <p:sp>
        <p:nvSpPr>
          <p:cNvPr id="239" name="Google Shape;239;p25"/>
          <p:cNvSpPr txBox="1"/>
          <p:nvPr>
            <p:ph idx="1" type="body"/>
          </p:nvPr>
        </p:nvSpPr>
        <p:spPr>
          <a:xfrm>
            <a:off x="533400" y="1371600"/>
            <a:ext cx="8153400" cy="2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unique fungi have specialized hyphae called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haustoria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allow them to penetrate the tissues of their host</a:t>
            </a:r>
            <a:endParaRPr b="0" i="0" sz="3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342900" rtl="0" algn="l">
              <a:spcBef>
                <a:spcPts val="68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 b="0" i="0" sz="3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p25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41" name="Google Shape;241;p25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5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243" name="Google Shape;243;p25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31.4</a:t>
            </a:r>
            <a:endParaRPr/>
          </a:p>
        </p:txBody>
      </p:sp>
      <p:pic>
        <p:nvPicPr>
          <p:cNvPr descr="31_04_SpecializedHyphae-U" id="250" name="Google Shape;25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3450" y="136525"/>
            <a:ext cx="4737100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6"/>
          <p:cNvSpPr txBox="1"/>
          <p:nvPr/>
        </p:nvSpPr>
        <p:spPr>
          <a:xfrm>
            <a:off x="2238375" y="3397250"/>
            <a:ext cx="4664075" cy="280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Hyphae adapted for trapping and killing prey</a:t>
            </a:r>
            <a:endParaRPr/>
          </a:p>
        </p:txBody>
      </p:sp>
      <p:sp>
        <p:nvSpPr>
          <p:cNvPr id="252" name="Google Shape;252;p26"/>
          <p:cNvSpPr txBox="1"/>
          <p:nvPr/>
        </p:nvSpPr>
        <p:spPr>
          <a:xfrm>
            <a:off x="2244725" y="6329362"/>
            <a:ext cx="1330325" cy="227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Haustoria</a:t>
            </a:r>
            <a:endParaRPr/>
          </a:p>
        </p:txBody>
      </p:sp>
      <p:sp>
        <p:nvSpPr>
          <p:cNvPr id="253" name="Google Shape;253;p26"/>
          <p:cNvSpPr txBox="1"/>
          <p:nvPr/>
        </p:nvSpPr>
        <p:spPr>
          <a:xfrm>
            <a:off x="2660650" y="3900487"/>
            <a:ext cx="1211262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Fungal hypha</a:t>
            </a:r>
            <a:endParaRPr/>
          </a:p>
        </p:txBody>
      </p:sp>
      <p:sp>
        <p:nvSpPr>
          <p:cNvPr id="254" name="Google Shape;254;p26"/>
          <p:cNvSpPr txBox="1"/>
          <p:nvPr/>
        </p:nvSpPr>
        <p:spPr>
          <a:xfrm>
            <a:off x="6437312" y="3921125"/>
            <a:ext cx="485775" cy="623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</a:t>
            </a:r>
            <a:b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b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wall</a:t>
            </a:r>
            <a:endParaRPr/>
          </a:p>
        </p:txBody>
      </p:sp>
      <p:sp>
        <p:nvSpPr>
          <p:cNvPr id="255" name="Google Shape;255;p26"/>
          <p:cNvSpPr txBox="1"/>
          <p:nvPr/>
        </p:nvSpPr>
        <p:spPr>
          <a:xfrm>
            <a:off x="5518150" y="5462587"/>
            <a:ext cx="815975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cell</a:t>
            </a:r>
            <a:endParaRPr/>
          </a:p>
        </p:txBody>
      </p:sp>
      <p:sp>
        <p:nvSpPr>
          <p:cNvPr id="256" name="Google Shape;256;p26"/>
          <p:cNvSpPr txBox="1"/>
          <p:nvPr/>
        </p:nvSpPr>
        <p:spPr>
          <a:xfrm>
            <a:off x="4718050" y="5799137"/>
            <a:ext cx="935037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cell</a:t>
            </a:r>
            <a:b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b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/>
          </a:p>
        </p:txBody>
      </p:sp>
      <p:sp>
        <p:nvSpPr>
          <p:cNvPr id="257" name="Google Shape;257;p26"/>
          <p:cNvSpPr txBox="1"/>
          <p:nvPr/>
        </p:nvSpPr>
        <p:spPr>
          <a:xfrm>
            <a:off x="3421062" y="6130925"/>
            <a:ext cx="1014412" cy="188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Haustorium</a:t>
            </a:r>
            <a:endParaRPr/>
          </a:p>
        </p:txBody>
      </p:sp>
      <p:sp>
        <p:nvSpPr>
          <p:cNvPr id="258" name="Google Shape;258;p26"/>
          <p:cNvSpPr txBox="1"/>
          <p:nvPr/>
        </p:nvSpPr>
        <p:spPr>
          <a:xfrm>
            <a:off x="2919412" y="430212"/>
            <a:ext cx="815975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Nematode</a:t>
            </a:r>
            <a:endParaRPr/>
          </a:p>
        </p:txBody>
      </p:sp>
      <p:sp>
        <p:nvSpPr>
          <p:cNvPr id="259" name="Google Shape;259;p26"/>
          <p:cNvSpPr txBox="1"/>
          <p:nvPr/>
        </p:nvSpPr>
        <p:spPr>
          <a:xfrm>
            <a:off x="4843462" y="304800"/>
            <a:ext cx="644525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Hyphae</a:t>
            </a:r>
            <a:endParaRPr/>
          </a:p>
        </p:txBody>
      </p:sp>
      <p:sp>
        <p:nvSpPr>
          <p:cNvPr id="260" name="Google Shape;260;p26"/>
          <p:cNvSpPr txBox="1"/>
          <p:nvPr/>
        </p:nvSpPr>
        <p:spPr>
          <a:xfrm>
            <a:off x="5934075" y="390525"/>
            <a:ext cx="552450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 μm</a:t>
            </a:r>
            <a:endParaRPr/>
          </a:p>
        </p:txBody>
      </p:sp>
      <p:cxnSp>
        <p:nvCxnSpPr>
          <p:cNvPr id="261" name="Google Shape;261;p26"/>
          <p:cNvCxnSpPr/>
          <p:nvPr/>
        </p:nvCxnSpPr>
        <p:spPr>
          <a:xfrm>
            <a:off x="3862387" y="4008437"/>
            <a:ext cx="265112" cy="3571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2" name="Google Shape;262;p26"/>
          <p:cNvCxnSpPr/>
          <p:nvPr/>
        </p:nvCxnSpPr>
        <p:spPr>
          <a:xfrm flipH="1">
            <a:off x="6018212" y="4008437"/>
            <a:ext cx="384175" cy="1984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3" name="Google Shape;263;p26"/>
          <p:cNvCxnSpPr/>
          <p:nvPr/>
        </p:nvCxnSpPr>
        <p:spPr>
          <a:xfrm>
            <a:off x="5886450" y="5040312"/>
            <a:ext cx="0" cy="4238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4" name="Google Shape;264;p26"/>
          <p:cNvCxnSpPr/>
          <p:nvPr/>
        </p:nvCxnSpPr>
        <p:spPr>
          <a:xfrm>
            <a:off x="4127500" y="4973637"/>
            <a:ext cx="555625" cy="8604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5" name="Google Shape;265;p26"/>
          <p:cNvCxnSpPr/>
          <p:nvPr/>
        </p:nvCxnSpPr>
        <p:spPr>
          <a:xfrm flipH="1">
            <a:off x="3902075" y="5067300"/>
            <a:ext cx="12700" cy="10445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6" name="Google Shape;266;p26"/>
          <p:cNvCxnSpPr/>
          <p:nvPr/>
        </p:nvCxnSpPr>
        <p:spPr>
          <a:xfrm flipH="1">
            <a:off x="3214687" y="622300"/>
            <a:ext cx="131762" cy="64770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7" name="Google Shape;267;p26"/>
          <p:cNvCxnSpPr/>
          <p:nvPr/>
        </p:nvCxnSpPr>
        <p:spPr>
          <a:xfrm flipH="1">
            <a:off x="4814887" y="515937"/>
            <a:ext cx="357187" cy="72707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8" name="Google Shape;268;p26"/>
          <p:cNvCxnSpPr/>
          <p:nvPr/>
        </p:nvCxnSpPr>
        <p:spPr>
          <a:xfrm>
            <a:off x="5165725" y="515937"/>
            <a:ext cx="46037" cy="344487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9" name="Google Shape;269;p26"/>
          <p:cNvCxnSpPr/>
          <p:nvPr/>
        </p:nvCxnSpPr>
        <p:spPr>
          <a:xfrm>
            <a:off x="5727700" y="317500"/>
            <a:ext cx="0" cy="106362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70" name="Google Shape;270;p26"/>
          <p:cNvCxnSpPr/>
          <p:nvPr/>
        </p:nvCxnSpPr>
        <p:spPr>
          <a:xfrm>
            <a:off x="6667500" y="317500"/>
            <a:ext cx="0" cy="106362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71" name="Google Shape;271;p26"/>
          <p:cNvCxnSpPr/>
          <p:nvPr/>
        </p:nvCxnSpPr>
        <p:spPr>
          <a:xfrm>
            <a:off x="5727700" y="369887"/>
            <a:ext cx="9398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72" name="Google Shape;272;p26"/>
          <p:cNvCxnSpPr/>
          <p:nvPr/>
        </p:nvCxnSpPr>
        <p:spPr>
          <a:xfrm flipH="1">
            <a:off x="3208337" y="622300"/>
            <a:ext cx="131762" cy="6477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73" name="Google Shape;273;p26"/>
          <p:cNvCxnSpPr/>
          <p:nvPr/>
        </p:nvCxnSpPr>
        <p:spPr>
          <a:xfrm flipH="1">
            <a:off x="4808537" y="515937"/>
            <a:ext cx="357187" cy="7270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74" name="Google Shape;274;p26"/>
          <p:cNvCxnSpPr/>
          <p:nvPr/>
        </p:nvCxnSpPr>
        <p:spPr>
          <a:xfrm>
            <a:off x="5159375" y="515937"/>
            <a:ext cx="46037" cy="3444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"/>
          <p:cNvSpPr txBox="1"/>
          <p:nvPr>
            <p:ph idx="1" type="body"/>
          </p:nvPr>
        </p:nvSpPr>
        <p:spPr>
          <a:xfrm>
            <a:off x="533400" y="1365250"/>
            <a:ext cx="8229600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Mycorrhizae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mutually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(متبادل) beneficial relationships between fungi and plant roots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Ectomycorrhizal fungi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sheaths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(أغلفة ،أغمدة) of hyphae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a root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also grow into the extracellular spaces of the root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cortex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(قشرة)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Arbuscular mycorrhizal fungi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 hyphae through the cell walls of root cells and into tubes formed by invagination of the root cell membrane</a:t>
            </a:r>
            <a:endParaRPr/>
          </a:p>
        </p:txBody>
      </p:sp>
      <p:grpSp>
        <p:nvGrpSpPr>
          <p:cNvPr id="281" name="Google Shape;281;p27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82" name="Google Shape;282;p27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7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284" name="Google Shape;284;p27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/>
          <p:nvPr>
            <p:ph idx="1" type="body"/>
          </p:nvPr>
        </p:nvSpPr>
        <p:spPr>
          <a:xfrm>
            <a:off x="533400" y="1365250"/>
            <a:ext cx="8229600" cy="1682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Mycorrhizal fungi deliver phosphate ions and minerals to plants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vascular plants have mycorrhizae</a:t>
            </a:r>
            <a:endParaRPr/>
          </a:p>
        </p:txBody>
      </p:sp>
      <p:grpSp>
        <p:nvGrpSpPr>
          <p:cNvPr id="291" name="Google Shape;291;p28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92" name="Google Shape;292;p28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8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294" name="Google Shape;294;p28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"/>
          <p:cNvSpPr txBox="1"/>
          <p:nvPr>
            <p:ph type="title"/>
          </p:nvPr>
        </p:nvSpPr>
        <p:spPr>
          <a:xfrm>
            <a:off x="149225" y="6096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31.2: Fungi produce spores through sexual or asexual life cycles</a:t>
            </a:r>
            <a:endParaRPr/>
          </a:p>
        </p:txBody>
      </p:sp>
      <p:sp>
        <p:nvSpPr>
          <p:cNvPr id="301" name="Google Shape;301;p29"/>
          <p:cNvSpPr txBox="1"/>
          <p:nvPr>
            <p:ph idx="1" type="body"/>
          </p:nvPr>
        </p:nvSpPr>
        <p:spPr>
          <a:xfrm>
            <a:off x="533400" y="1905000"/>
            <a:ext cx="8534400" cy="2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Fungi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propagate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(تبث) themselves by producing vast numbers of spores, either sexually or asexually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Fungi can produce spores from different types of life cycles </a:t>
            </a:r>
            <a:endParaRPr/>
          </a:p>
        </p:txBody>
      </p:sp>
      <p:grpSp>
        <p:nvGrpSpPr>
          <p:cNvPr id="302" name="Google Shape;302;p29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03" name="Google Shape;303;p29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9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305" name="Google Shape;305;p29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31.5-1</a:t>
            </a:r>
            <a:endParaRPr/>
          </a:p>
        </p:txBody>
      </p:sp>
      <p:pic>
        <p:nvPicPr>
          <p:cNvPr descr="31_05FungalLifeCycle_1-U" id="312" name="Google Shape;3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2" y="577850"/>
            <a:ext cx="8548687" cy="570071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0"/>
          <p:cNvSpPr txBox="1"/>
          <p:nvPr/>
        </p:nvSpPr>
        <p:spPr>
          <a:xfrm>
            <a:off x="1250950" y="744537"/>
            <a:ext cx="42545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314" name="Google Shape;314;p30"/>
          <p:cNvSpPr txBox="1"/>
          <p:nvPr/>
        </p:nvSpPr>
        <p:spPr>
          <a:xfrm>
            <a:off x="835025" y="1211262"/>
            <a:ext cx="111283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 (</a:t>
            </a:r>
            <a:r>
              <a:rPr b="1" i="1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15" name="Google Shape;315;p30"/>
          <p:cNvSpPr txBox="1"/>
          <p:nvPr/>
        </p:nvSpPr>
        <p:spPr>
          <a:xfrm>
            <a:off x="828675" y="1560512"/>
            <a:ext cx="1470025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Heterokaryotic</a:t>
            </a:r>
            <a:endParaRPr/>
          </a:p>
        </p:txBody>
      </p:sp>
      <p:sp>
        <p:nvSpPr>
          <p:cNvPr id="316" name="Google Shape;316;p30"/>
          <p:cNvSpPr txBox="1"/>
          <p:nvPr/>
        </p:nvSpPr>
        <p:spPr>
          <a:xfrm>
            <a:off x="828675" y="1944687"/>
            <a:ext cx="111283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 (2</a:t>
            </a:r>
            <a:r>
              <a:rPr b="1" i="1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17" name="Google Shape;317;p30"/>
          <p:cNvSpPr txBox="1"/>
          <p:nvPr/>
        </p:nvSpPr>
        <p:spPr>
          <a:xfrm>
            <a:off x="498475" y="3214687"/>
            <a:ext cx="741362" cy="1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Spores</a:t>
            </a:r>
            <a:endParaRPr/>
          </a:p>
        </p:txBody>
      </p:sp>
      <p:sp>
        <p:nvSpPr>
          <p:cNvPr id="318" name="Google Shape;318;p30"/>
          <p:cNvSpPr txBox="1"/>
          <p:nvPr/>
        </p:nvSpPr>
        <p:spPr>
          <a:xfrm>
            <a:off x="1220787" y="2520950"/>
            <a:ext cx="1668462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Spore-producing</a:t>
            </a:r>
            <a:b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</a:t>
            </a:r>
            <a:endParaRPr/>
          </a:p>
        </p:txBody>
      </p:sp>
      <p:sp>
        <p:nvSpPr>
          <p:cNvPr id="319" name="Google Shape;319;p30"/>
          <p:cNvSpPr txBox="1"/>
          <p:nvPr/>
        </p:nvSpPr>
        <p:spPr>
          <a:xfrm>
            <a:off x="1916112" y="3455987"/>
            <a:ext cx="1668462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ASEXUAL</a:t>
            </a:r>
            <a:b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REPRODUCTION</a:t>
            </a:r>
            <a:endParaRPr/>
          </a:p>
        </p:txBody>
      </p:sp>
      <p:sp>
        <p:nvSpPr>
          <p:cNvPr id="320" name="Google Shape;320;p30"/>
          <p:cNvSpPr txBox="1"/>
          <p:nvPr/>
        </p:nvSpPr>
        <p:spPr>
          <a:xfrm>
            <a:off x="2066925" y="4878387"/>
            <a:ext cx="1482725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GERMINATION</a:t>
            </a:r>
            <a:endParaRPr/>
          </a:p>
        </p:txBody>
      </p:sp>
      <p:sp>
        <p:nvSpPr>
          <p:cNvPr id="321" name="Google Shape;321;p30"/>
          <p:cNvSpPr txBox="1"/>
          <p:nvPr/>
        </p:nvSpPr>
        <p:spPr>
          <a:xfrm>
            <a:off x="3719512" y="3498850"/>
            <a:ext cx="952500" cy="1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Mycelium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31.5-2</a:t>
            </a:r>
            <a:endParaRPr/>
          </a:p>
        </p:txBody>
      </p:sp>
      <p:pic>
        <p:nvPicPr>
          <p:cNvPr descr="31_05FungalLifeCycle_2-U" id="328" name="Google Shape;32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2" y="577850"/>
            <a:ext cx="8548687" cy="570071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1"/>
          <p:cNvSpPr txBox="1"/>
          <p:nvPr/>
        </p:nvSpPr>
        <p:spPr>
          <a:xfrm>
            <a:off x="4405312" y="1358900"/>
            <a:ext cx="15176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PLASMOGAMY</a:t>
            </a:r>
            <a:endParaRPr/>
          </a:p>
        </p:txBody>
      </p:sp>
      <p:sp>
        <p:nvSpPr>
          <p:cNvPr id="330" name="Google Shape;330;p31"/>
          <p:cNvSpPr txBox="1"/>
          <p:nvPr/>
        </p:nvSpPr>
        <p:spPr>
          <a:xfrm>
            <a:off x="1250950" y="744537"/>
            <a:ext cx="42545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331" name="Google Shape;331;p31"/>
          <p:cNvSpPr txBox="1"/>
          <p:nvPr/>
        </p:nvSpPr>
        <p:spPr>
          <a:xfrm>
            <a:off x="835025" y="1211262"/>
            <a:ext cx="111283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 (</a:t>
            </a:r>
            <a:r>
              <a:rPr b="1" i="1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32" name="Google Shape;332;p31"/>
          <p:cNvSpPr txBox="1"/>
          <p:nvPr/>
        </p:nvSpPr>
        <p:spPr>
          <a:xfrm>
            <a:off x="828675" y="1560512"/>
            <a:ext cx="1470025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Heterokaryotic</a:t>
            </a:r>
            <a:endParaRPr/>
          </a:p>
        </p:txBody>
      </p:sp>
      <p:sp>
        <p:nvSpPr>
          <p:cNvPr id="333" name="Google Shape;333;p31"/>
          <p:cNvSpPr txBox="1"/>
          <p:nvPr/>
        </p:nvSpPr>
        <p:spPr>
          <a:xfrm>
            <a:off x="828675" y="1944687"/>
            <a:ext cx="111283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 (2</a:t>
            </a:r>
            <a:r>
              <a:rPr b="1" i="1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34" name="Google Shape;334;p31"/>
          <p:cNvSpPr txBox="1"/>
          <p:nvPr/>
        </p:nvSpPr>
        <p:spPr>
          <a:xfrm>
            <a:off x="498475" y="3214687"/>
            <a:ext cx="741362" cy="1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Spores</a:t>
            </a:r>
            <a:endParaRPr/>
          </a:p>
        </p:txBody>
      </p:sp>
      <p:sp>
        <p:nvSpPr>
          <p:cNvPr id="335" name="Google Shape;335;p31"/>
          <p:cNvSpPr txBox="1"/>
          <p:nvPr/>
        </p:nvSpPr>
        <p:spPr>
          <a:xfrm>
            <a:off x="1220787" y="2520950"/>
            <a:ext cx="1668462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Spore-producing</a:t>
            </a:r>
            <a:b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</a:t>
            </a:r>
            <a:endParaRPr/>
          </a:p>
        </p:txBody>
      </p:sp>
      <p:sp>
        <p:nvSpPr>
          <p:cNvPr id="336" name="Google Shape;336;p31"/>
          <p:cNvSpPr txBox="1"/>
          <p:nvPr/>
        </p:nvSpPr>
        <p:spPr>
          <a:xfrm>
            <a:off x="1916112" y="3455987"/>
            <a:ext cx="1668462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ASEXUAL</a:t>
            </a:r>
            <a:b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REPRODUCTION</a:t>
            </a:r>
            <a:endParaRPr/>
          </a:p>
        </p:txBody>
      </p:sp>
      <p:sp>
        <p:nvSpPr>
          <p:cNvPr id="337" name="Google Shape;337;p31"/>
          <p:cNvSpPr txBox="1"/>
          <p:nvPr/>
        </p:nvSpPr>
        <p:spPr>
          <a:xfrm>
            <a:off x="5229225" y="3065462"/>
            <a:ext cx="1668462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</a:t>
            </a:r>
            <a:b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REPRODUCTION</a:t>
            </a:r>
            <a:endParaRPr/>
          </a:p>
        </p:txBody>
      </p:sp>
      <p:sp>
        <p:nvSpPr>
          <p:cNvPr id="338" name="Google Shape;338;p31"/>
          <p:cNvSpPr txBox="1"/>
          <p:nvPr/>
        </p:nvSpPr>
        <p:spPr>
          <a:xfrm>
            <a:off x="2066925" y="4878387"/>
            <a:ext cx="1482725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GERMINATION</a:t>
            </a:r>
            <a:endParaRPr/>
          </a:p>
        </p:txBody>
      </p:sp>
      <p:sp>
        <p:nvSpPr>
          <p:cNvPr id="339" name="Google Shape;339;p31"/>
          <p:cNvSpPr txBox="1"/>
          <p:nvPr/>
        </p:nvSpPr>
        <p:spPr>
          <a:xfrm>
            <a:off x="7185025" y="3565525"/>
            <a:ext cx="741362" cy="1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Zygote</a:t>
            </a:r>
            <a:endParaRPr/>
          </a:p>
        </p:txBody>
      </p:sp>
      <p:sp>
        <p:nvSpPr>
          <p:cNvPr id="340" name="Google Shape;340;p31"/>
          <p:cNvSpPr txBox="1"/>
          <p:nvPr/>
        </p:nvSpPr>
        <p:spPr>
          <a:xfrm>
            <a:off x="6637337" y="1192212"/>
            <a:ext cx="1455737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Heterokaryotic</a:t>
            </a:r>
            <a:b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</a:t>
            </a:r>
            <a:endParaRPr/>
          </a:p>
        </p:txBody>
      </p:sp>
      <p:sp>
        <p:nvSpPr>
          <p:cNvPr id="341" name="Google Shape;341;p31"/>
          <p:cNvSpPr txBox="1"/>
          <p:nvPr/>
        </p:nvSpPr>
        <p:spPr>
          <a:xfrm>
            <a:off x="7150100" y="2779712"/>
            <a:ext cx="15176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KARYOGAMY</a:t>
            </a:r>
            <a:endParaRPr/>
          </a:p>
        </p:txBody>
      </p:sp>
      <p:sp>
        <p:nvSpPr>
          <p:cNvPr id="342" name="Google Shape;342;p31"/>
          <p:cNvSpPr txBox="1"/>
          <p:nvPr/>
        </p:nvSpPr>
        <p:spPr>
          <a:xfrm>
            <a:off x="3719512" y="3498850"/>
            <a:ext cx="952500" cy="1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Mycelium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31.5-3</a:t>
            </a:r>
            <a:endParaRPr/>
          </a:p>
        </p:txBody>
      </p:sp>
      <p:pic>
        <p:nvPicPr>
          <p:cNvPr descr="31_05FungalLifeCycle_3-U" id="349" name="Google Shape;3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2" y="577850"/>
            <a:ext cx="8548687" cy="5700712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2"/>
          <p:cNvSpPr txBox="1"/>
          <p:nvPr/>
        </p:nvSpPr>
        <p:spPr>
          <a:xfrm>
            <a:off x="4405312" y="1358900"/>
            <a:ext cx="15176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PLASMOGAMY</a:t>
            </a:r>
            <a:endParaRPr/>
          </a:p>
        </p:txBody>
      </p:sp>
      <p:sp>
        <p:nvSpPr>
          <p:cNvPr id="351" name="Google Shape;351;p32"/>
          <p:cNvSpPr txBox="1"/>
          <p:nvPr/>
        </p:nvSpPr>
        <p:spPr>
          <a:xfrm>
            <a:off x="1250950" y="744537"/>
            <a:ext cx="42545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352" name="Google Shape;352;p32"/>
          <p:cNvSpPr txBox="1"/>
          <p:nvPr/>
        </p:nvSpPr>
        <p:spPr>
          <a:xfrm>
            <a:off x="835025" y="1211262"/>
            <a:ext cx="111283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 (</a:t>
            </a:r>
            <a:r>
              <a:rPr b="1" i="1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53" name="Google Shape;353;p32"/>
          <p:cNvSpPr txBox="1"/>
          <p:nvPr/>
        </p:nvSpPr>
        <p:spPr>
          <a:xfrm>
            <a:off x="828675" y="1560512"/>
            <a:ext cx="1470025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Heterokaryotic</a:t>
            </a:r>
            <a:endParaRPr/>
          </a:p>
        </p:txBody>
      </p:sp>
      <p:sp>
        <p:nvSpPr>
          <p:cNvPr id="354" name="Google Shape;354;p32"/>
          <p:cNvSpPr txBox="1"/>
          <p:nvPr/>
        </p:nvSpPr>
        <p:spPr>
          <a:xfrm>
            <a:off x="828675" y="1944687"/>
            <a:ext cx="111283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 (2</a:t>
            </a:r>
            <a:r>
              <a:rPr b="1" i="1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55" name="Google Shape;355;p32"/>
          <p:cNvSpPr txBox="1"/>
          <p:nvPr/>
        </p:nvSpPr>
        <p:spPr>
          <a:xfrm>
            <a:off x="498475" y="3214687"/>
            <a:ext cx="741362" cy="1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Spores</a:t>
            </a:r>
            <a:endParaRPr/>
          </a:p>
        </p:txBody>
      </p:sp>
      <p:sp>
        <p:nvSpPr>
          <p:cNvPr id="356" name="Google Shape;356;p32"/>
          <p:cNvSpPr txBox="1"/>
          <p:nvPr/>
        </p:nvSpPr>
        <p:spPr>
          <a:xfrm>
            <a:off x="1220787" y="2520950"/>
            <a:ext cx="1668462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Spore-producing</a:t>
            </a:r>
            <a:b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</a:t>
            </a:r>
            <a:endParaRPr/>
          </a:p>
        </p:txBody>
      </p:sp>
      <p:sp>
        <p:nvSpPr>
          <p:cNvPr id="357" name="Google Shape;357;p32"/>
          <p:cNvSpPr txBox="1"/>
          <p:nvPr/>
        </p:nvSpPr>
        <p:spPr>
          <a:xfrm>
            <a:off x="1916112" y="3455987"/>
            <a:ext cx="1668462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ASEXUAL</a:t>
            </a:r>
            <a:b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REPRODUCTION</a:t>
            </a:r>
            <a:endParaRPr/>
          </a:p>
        </p:txBody>
      </p:sp>
      <p:sp>
        <p:nvSpPr>
          <p:cNvPr id="358" name="Google Shape;358;p32"/>
          <p:cNvSpPr txBox="1"/>
          <p:nvPr/>
        </p:nvSpPr>
        <p:spPr>
          <a:xfrm>
            <a:off x="5229225" y="3065462"/>
            <a:ext cx="1668462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</a:t>
            </a:r>
            <a:b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REPRODUCTION</a:t>
            </a:r>
            <a:endParaRPr/>
          </a:p>
        </p:txBody>
      </p:sp>
      <p:sp>
        <p:nvSpPr>
          <p:cNvPr id="359" name="Google Shape;359;p32"/>
          <p:cNvSpPr txBox="1"/>
          <p:nvPr/>
        </p:nvSpPr>
        <p:spPr>
          <a:xfrm>
            <a:off x="2066925" y="4878387"/>
            <a:ext cx="1482725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GERMINATION</a:t>
            </a:r>
            <a:endParaRPr/>
          </a:p>
        </p:txBody>
      </p:sp>
      <p:sp>
        <p:nvSpPr>
          <p:cNvPr id="360" name="Google Shape;360;p32"/>
          <p:cNvSpPr txBox="1"/>
          <p:nvPr/>
        </p:nvSpPr>
        <p:spPr>
          <a:xfrm>
            <a:off x="4216400" y="4713287"/>
            <a:ext cx="1482725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GERMINATION</a:t>
            </a:r>
            <a:endParaRPr/>
          </a:p>
        </p:txBody>
      </p:sp>
      <p:sp>
        <p:nvSpPr>
          <p:cNvPr id="361" name="Google Shape;361;p32"/>
          <p:cNvSpPr txBox="1"/>
          <p:nvPr/>
        </p:nvSpPr>
        <p:spPr>
          <a:xfrm>
            <a:off x="7324725" y="4752975"/>
            <a:ext cx="874712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sp>
        <p:nvSpPr>
          <p:cNvPr id="362" name="Google Shape;362;p32"/>
          <p:cNvSpPr txBox="1"/>
          <p:nvPr/>
        </p:nvSpPr>
        <p:spPr>
          <a:xfrm>
            <a:off x="6392862" y="5892800"/>
            <a:ext cx="741362" cy="1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Spores</a:t>
            </a:r>
            <a:endParaRPr/>
          </a:p>
        </p:txBody>
      </p:sp>
      <p:sp>
        <p:nvSpPr>
          <p:cNvPr id="363" name="Google Shape;363;p32"/>
          <p:cNvSpPr txBox="1"/>
          <p:nvPr/>
        </p:nvSpPr>
        <p:spPr>
          <a:xfrm>
            <a:off x="7185025" y="3565525"/>
            <a:ext cx="741362" cy="1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Zygote</a:t>
            </a:r>
            <a:endParaRPr/>
          </a:p>
        </p:txBody>
      </p:sp>
      <p:sp>
        <p:nvSpPr>
          <p:cNvPr id="364" name="Google Shape;364;p32"/>
          <p:cNvSpPr txBox="1"/>
          <p:nvPr/>
        </p:nvSpPr>
        <p:spPr>
          <a:xfrm>
            <a:off x="6637337" y="1192212"/>
            <a:ext cx="1455737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Heterokaryotic</a:t>
            </a:r>
            <a:b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</a:t>
            </a:r>
            <a:endParaRPr/>
          </a:p>
        </p:txBody>
      </p:sp>
      <p:sp>
        <p:nvSpPr>
          <p:cNvPr id="365" name="Google Shape;365;p32"/>
          <p:cNvSpPr txBox="1"/>
          <p:nvPr/>
        </p:nvSpPr>
        <p:spPr>
          <a:xfrm>
            <a:off x="7150100" y="2779712"/>
            <a:ext cx="15176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KARYOGAMY</a:t>
            </a:r>
            <a:endParaRPr/>
          </a:p>
        </p:txBody>
      </p:sp>
      <p:sp>
        <p:nvSpPr>
          <p:cNvPr id="366" name="Google Shape;366;p32"/>
          <p:cNvSpPr txBox="1"/>
          <p:nvPr/>
        </p:nvSpPr>
        <p:spPr>
          <a:xfrm>
            <a:off x="3719512" y="3498850"/>
            <a:ext cx="952500" cy="1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Mycelium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139700" y="533400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</a:t>
            </a:r>
            <a:endParaRPr/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533400" y="1371600"/>
            <a:ext cx="8534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Fungi are diverse and widespread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essential for the well-being of most terrestrial ecosystems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they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 down organic material and recycle vital nutrients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100,000 species of fungi have been described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estimated there are actually 1.5 million species of fungi</a:t>
            </a:r>
            <a:endParaRPr/>
          </a:p>
        </p:txBody>
      </p:sp>
      <p:grpSp>
        <p:nvGrpSpPr>
          <p:cNvPr id="110" name="Google Shape;110;p15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1" name="Google Shape;111;p15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5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13" name="Google Shape;113;p15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 txBox="1"/>
          <p:nvPr>
            <p:ph type="title"/>
          </p:nvPr>
        </p:nvSpPr>
        <p:spPr>
          <a:xfrm>
            <a:off x="141287" y="5381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Sexual Reproduction</a:t>
            </a:r>
            <a:endParaRPr/>
          </a:p>
        </p:txBody>
      </p:sp>
      <p:sp>
        <p:nvSpPr>
          <p:cNvPr id="373" name="Google Shape;373;p33"/>
          <p:cNvSpPr txBox="1"/>
          <p:nvPr>
            <p:ph idx="1" type="body"/>
          </p:nvPr>
        </p:nvSpPr>
        <p:spPr>
          <a:xfrm>
            <a:off x="533400" y="1365250"/>
            <a:ext cx="82296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Fungal nuclei are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normally haploid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with the exception of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transient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(عابر) diploid stages formed during the sexual life cycles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 reproduction requires the fusion of hyphae from different mating types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Fungi use sexual signaling molecules called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pheromones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communicate their mating type</a:t>
            </a:r>
            <a:endParaRPr/>
          </a:p>
        </p:txBody>
      </p:sp>
      <p:grpSp>
        <p:nvGrpSpPr>
          <p:cNvPr id="374" name="Google Shape;374;p33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75" name="Google Shape;375;p33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3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377" name="Google Shape;377;p33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 txBox="1"/>
          <p:nvPr>
            <p:ph idx="1" type="body"/>
          </p:nvPr>
        </p:nvSpPr>
        <p:spPr>
          <a:xfrm>
            <a:off x="533400" y="1371600"/>
            <a:ext cx="8153400" cy="4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Plasmogamy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union of cytoplasm from two parent mycelia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most fungi, the haploid nuclei from each parent do not fuse right away; they coexist in the mycelium, called a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heterokaryon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some fungi, the haploid nuclei pair off two to a cell; such a mycelium is said to be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dikaryotic</a:t>
            </a:r>
            <a:endParaRPr/>
          </a:p>
        </p:txBody>
      </p:sp>
      <p:grpSp>
        <p:nvGrpSpPr>
          <p:cNvPr id="384" name="Google Shape;384;p34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5" name="Google Shape;385;p34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4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387" name="Google Shape;387;p34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"/>
          <p:cNvSpPr txBox="1"/>
          <p:nvPr>
            <p:ph idx="1" type="body"/>
          </p:nvPr>
        </p:nvSpPr>
        <p:spPr>
          <a:xfrm>
            <a:off x="533400" y="1365250"/>
            <a:ext cx="8001000" cy="419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Hours, days, or even centuries may pass before the occurrence of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karyogamy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nuclear fusion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karyogamy, the haploid nuclei fuse, producing diploid cells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diploid phase is short-lived and undergoes meiosis, producing haploid spores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paired processes of karyogamy and meiosis produce genetic variation</a:t>
            </a:r>
            <a:endParaRPr/>
          </a:p>
        </p:txBody>
      </p:sp>
      <p:grpSp>
        <p:nvGrpSpPr>
          <p:cNvPr id="394" name="Google Shape;394;p35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5" name="Google Shape;395;p35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5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397" name="Google Shape;397;p35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6"/>
          <p:cNvSpPr txBox="1"/>
          <p:nvPr>
            <p:ph type="title"/>
          </p:nvPr>
        </p:nvSpPr>
        <p:spPr>
          <a:xfrm>
            <a:off x="150812" y="5381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Asexual Reproduction</a:t>
            </a:r>
            <a:endParaRPr/>
          </a:p>
        </p:txBody>
      </p:sp>
      <p:sp>
        <p:nvSpPr>
          <p:cNvPr id="404" name="Google Shape;404;p36"/>
          <p:cNvSpPr txBox="1"/>
          <p:nvPr>
            <p:ph idx="1" type="body"/>
          </p:nvPr>
        </p:nvSpPr>
        <p:spPr>
          <a:xfrm>
            <a:off x="533400" y="1371600"/>
            <a:ext cx="8229600" cy="2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addition to sexual reproduction, many fungi can reproduce asexually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Molds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 haploid spores by mitosis and form visible mycelia</a:t>
            </a:r>
            <a:endParaRPr/>
          </a:p>
        </p:txBody>
      </p:sp>
      <p:grpSp>
        <p:nvGrpSpPr>
          <p:cNvPr id="405" name="Google Shape;405;p36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06" name="Google Shape;406;p36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6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408" name="Google Shape;408;p36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7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31.6</a:t>
            </a:r>
            <a:endParaRPr/>
          </a:p>
        </p:txBody>
      </p:sp>
      <p:pic>
        <p:nvPicPr>
          <p:cNvPr descr="31_06_PenicilliumMold-U" id="415" name="Google Shape;41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487" y="1504950"/>
            <a:ext cx="6677025" cy="3846512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7"/>
          <p:cNvSpPr txBox="1"/>
          <p:nvPr/>
        </p:nvSpPr>
        <p:spPr>
          <a:xfrm>
            <a:off x="7005637" y="1920875"/>
            <a:ext cx="941387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1.5 μm</a:t>
            </a:r>
            <a:endParaRPr/>
          </a:p>
        </p:txBody>
      </p:sp>
      <p:cxnSp>
        <p:nvCxnSpPr>
          <p:cNvPr id="417" name="Google Shape;417;p37"/>
          <p:cNvCxnSpPr/>
          <p:nvPr/>
        </p:nvCxnSpPr>
        <p:spPr>
          <a:xfrm>
            <a:off x="7104062" y="2170112"/>
            <a:ext cx="0" cy="1190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18" name="Google Shape;418;p37"/>
          <p:cNvCxnSpPr/>
          <p:nvPr/>
        </p:nvCxnSpPr>
        <p:spPr>
          <a:xfrm>
            <a:off x="7777162" y="2170112"/>
            <a:ext cx="1587" cy="1190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19" name="Google Shape;419;p37"/>
          <p:cNvCxnSpPr/>
          <p:nvPr/>
        </p:nvCxnSpPr>
        <p:spPr>
          <a:xfrm>
            <a:off x="7104062" y="2228850"/>
            <a:ext cx="674687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8"/>
          <p:cNvSpPr txBox="1"/>
          <p:nvPr>
            <p:ph idx="1" type="body"/>
          </p:nvPr>
        </p:nvSpPr>
        <p:spPr>
          <a:xfrm>
            <a:off x="533400" y="1384300"/>
            <a:ext cx="8534400" cy="35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fungi that can reproduce asexually are yeasts, which are single cells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Instead of producing spores, yeasts reproduce asexually by simple cell division and the pinching of </a:t>
            </a:r>
            <a:r>
              <a:rPr b="1" i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“bud cells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from a parent cell</a:t>
            </a:r>
            <a:endParaRPr/>
          </a:p>
        </p:txBody>
      </p:sp>
      <p:grpSp>
        <p:nvGrpSpPr>
          <p:cNvPr id="426" name="Google Shape;426;p38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27" name="Google Shape;427;p38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8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429" name="Google Shape;429;p38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9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31.7</a:t>
            </a:r>
            <a:endParaRPr/>
          </a:p>
        </p:txBody>
      </p:sp>
      <p:pic>
        <p:nvPicPr>
          <p:cNvPr descr="31_07YeastBudding-U" id="436" name="Google Shape;43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8150" y="1724025"/>
            <a:ext cx="3187700" cy="3408362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9"/>
          <p:cNvSpPr txBox="1"/>
          <p:nvPr/>
        </p:nvSpPr>
        <p:spPr>
          <a:xfrm>
            <a:off x="5073650" y="1812925"/>
            <a:ext cx="941387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 μm</a:t>
            </a:r>
            <a:endParaRPr/>
          </a:p>
        </p:txBody>
      </p:sp>
      <p:sp>
        <p:nvSpPr>
          <p:cNvPr id="438" name="Google Shape;438;p39"/>
          <p:cNvSpPr txBox="1"/>
          <p:nvPr/>
        </p:nvSpPr>
        <p:spPr>
          <a:xfrm>
            <a:off x="3863975" y="3235325"/>
            <a:ext cx="968375" cy="630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/>
          </a:p>
        </p:txBody>
      </p:sp>
      <p:sp>
        <p:nvSpPr>
          <p:cNvPr id="439" name="Google Shape;439;p39"/>
          <p:cNvSpPr txBox="1"/>
          <p:nvPr/>
        </p:nvSpPr>
        <p:spPr>
          <a:xfrm>
            <a:off x="3502025" y="4525962"/>
            <a:ext cx="623887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Bud</a:t>
            </a:r>
            <a:endParaRPr/>
          </a:p>
        </p:txBody>
      </p:sp>
      <p:cxnSp>
        <p:nvCxnSpPr>
          <p:cNvPr id="440" name="Google Shape;440;p39"/>
          <p:cNvCxnSpPr/>
          <p:nvPr/>
        </p:nvCxnSpPr>
        <p:spPr>
          <a:xfrm>
            <a:off x="4787900" y="3544887"/>
            <a:ext cx="423862" cy="4508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41" name="Google Shape;441;p39"/>
          <p:cNvCxnSpPr/>
          <p:nvPr/>
        </p:nvCxnSpPr>
        <p:spPr>
          <a:xfrm flipH="1">
            <a:off x="4167187" y="4457700"/>
            <a:ext cx="369887" cy="1730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42" name="Google Shape;442;p39"/>
          <p:cNvCxnSpPr/>
          <p:nvPr/>
        </p:nvCxnSpPr>
        <p:spPr>
          <a:xfrm>
            <a:off x="5080000" y="2090737"/>
            <a:ext cx="0" cy="119062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43" name="Google Shape;443;p39"/>
          <p:cNvCxnSpPr/>
          <p:nvPr/>
        </p:nvCxnSpPr>
        <p:spPr>
          <a:xfrm>
            <a:off x="5953125" y="2090737"/>
            <a:ext cx="0" cy="125412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44" name="Google Shape;444;p39"/>
          <p:cNvCxnSpPr/>
          <p:nvPr/>
        </p:nvCxnSpPr>
        <p:spPr>
          <a:xfrm>
            <a:off x="5078412" y="2143125"/>
            <a:ext cx="88741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0"/>
          <p:cNvSpPr txBox="1"/>
          <p:nvPr>
            <p:ph idx="1" type="body"/>
          </p:nvPr>
        </p:nvSpPr>
        <p:spPr>
          <a:xfrm>
            <a:off x="533400" y="1320800"/>
            <a:ext cx="8077200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molds and yeasts have no known sexual stage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Mycologists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have traditionally called these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deuteromycetes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imperfect fungi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not a sound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taxonomic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(التصنيفية) group; fungi are reclassified once their sexual stage is discovered</a:t>
            </a:r>
            <a:endParaRPr/>
          </a:p>
        </p:txBody>
      </p:sp>
      <p:grpSp>
        <p:nvGrpSpPr>
          <p:cNvPr id="451" name="Google Shape;451;p40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2" name="Google Shape;452;p40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0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454" name="Google Shape;454;p40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1"/>
          <p:cNvSpPr txBox="1"/>
          <p:nvPr>
            <p:ph type="title"/>
          </p:nvPr>
        </p:nvSpPr>
        <p:spPr>
          <a:xfrm>
            <a:off x="141287" y="6096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31.3: The ancestor of fungi was an aquatic, single-celled, flagellated protist</a:t>
            </a:r>
            <a:endParaRPr/>
          </a:p>
        </p:txBody>
      </p:sp>
      <p:sp>
        <p:nvSpPr>
          <p:cNvPr id="461" name="Google Shape;461;p41"/>
          <p:cNvSpPr txBox="1"/>
          <p:nvPr>
            <p:ph idx="1" type="body"/>
          </p:nvPr>
        </p:nvSpPr>
        <p:spPr>
          <a:xfrm>
            <a:off x="533400" y="1905000"/>
            <a:ext cx="85344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Fungi and animals are more closely related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each other than they are to plants or other eukaryotes</a:t>
            </a:r>
            <a:endParaRPr/>
          </a:p>
        </p:txBody>
      </p:sp>
      <p:grpSp>
        <p:nvGrpSpPr>
          <p:cNvPr id="462" name="Google Shape;462;p41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63" name="Google Shape;463;p41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1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465" name="Google Shape;465;p41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2"/>
          <p:cNvSpPr txBox="1"/>
          <p:nvPr>
            <p:ph type="title"/>
          </p:nvPr>
        </p:nvSpPr>
        <p:spPr>
          <a:xfrm>
            <a:off x="141287" y="533400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Move to Land</a:t>
            </a:r>
            <a:endParaRPr/>
          </a:p>
        </p:txBody>
      </p:sp>
      <p:sp>
        <p:nvSpPr>
          <p:cNvPr id="472" name="Google Shape;472;p42"/>
          <p:cNvSpPr txBox="1"/>
          <p:nvPr>
            <p:ph idx="1" type="body"/>
          </p:nvPr>
        </p:nvSpPr>
        <p:spPr>
          <a:xfrm>
            <a:off x="533400" y="1371600"/>
            <a:ext cx="82296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0837" lvl="0" marL="3508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Fungi were among the earliest colonizers of land and probably formed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mutualistic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(المنفعة المتبادلة) relationships with early land plants</a:t>
            </a:r>
            <a:endParaRPr/>
          </a:p>
        </p:txBody>
      </p:sp>
      <p:grpSp>
        <p:nvGrpSpPr>
          <p:cNvPr id="473" name="Google Shape;473;p42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74" name="Google Shape;474;p42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2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476" name="Google Shape;476;p42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31.1</a:t>
            </a:r>
            <a:endParaRPr/>
          </a:p>
        </p:txBody>
      </p:sp>
      <p:pic>
        <p:nvPicPr>
          <p:cNvPr descr="31_01ForestMushrooms-U" id="120" name="Google Shape;1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650" y="544512"/>
            <a:ext cx="8140700" cy="576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3"/>
          <p:cNvSpPr txBox="1"/>
          <p:nvPr>
            <p:ph type="title"/>
          </p:nvPr>
        </p:nvSpPr>
        <p:spPr>
          <a:xfrm>
            <a:off x="125412" y="341312"/>
            <a:ext cx="901858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31.4: Fungi have </a:t>
            </a:r>
            <a:r>
              <a:rPr b="1" i="0" lang="en-US" sz="36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radiated into</a:t>
            </a:r>
            <a:r>
              <a:rPr b="1" i="0" lang="en-US" sz="2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(مشع في)</a:t>
            </a: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diverse set of </a:t>
            </a:r>
            <a:r>
              <a:rPr b="1" i="0" lang="en-US" sz="36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lineages</a:t>
            </a:r>
            <a:r>
              <a:rPr b="1" i="0" lang="en-US" sz="2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(الأنساب)</a:t>
            </a:r>
            <a:endParaRPr/>
          </a:p>
        </p:txBody>
      </p:sp>
      <p:sp>
        <p:nvSpPr>
          <p:cNvPr id="483" name="Google Shape;483;p43"/>
          <p:cNvSpPr txBox="1"/>
          <p:nvPr>
            <p:ph idx="1" type="body"/>
          </p:nvPr>
        </p:nvSpPr>
        <p:spPr>
          <a:xfrm>
            <a:off x="533400" y="1905000"/>
            <a:ext cx="85344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analyses have helped clarify evolutionary relationships among fungal groups, although areas of uncertainty remain</a:t>
            </a:r>
            <a:endParaRPr/>
          </a:p>
        </p:txBody>
      </p:sp>
      <p:grpSp>
        <p:nvGrpSpPr>
          <p:cNvPr id="484" name="Google Shape;484;p43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85" name="Google Shape;485;p43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3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487" name="Google Shape;487;p43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4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31.11</a:t>
            </a:r>
            <a:endParaRPr/>
          </a:p>
        </p:txBody>
      </p:sp>
      <p:pic>
        <p:nvPicPr>
          <p:cNvPr descr="31_11_FungalDiversity-U" id="494" name="Google Shape;49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3400" y="136525"/>
            <a:ext cx="5535612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4"/>
          <p:cNvSpPr txBox="1"/>
          <p:nvPr/>
        </p:nvSpPr>
        <p:spPr>
          <a:xfrm>
            <a:off x="3200400" y="333375"/>
            <a:ext cx="1681162" cy="217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Chytrids (1,000 species)</a:t>
            </a:r>
            <a:endParaRPr/>
          </a:p>
        </p:txBody>
      </p:sp>
      <p:sp>
        <p:nvSpPr>
          <p:cNvPr id="496" name="Google Shape;496;p44"/>
          <p:cNvSpPr txBox="1"/>
          <p:nvPr/>
        </p:nvSpPr>
        <p:spPr>
          <a:xfrm>
            <a:off x="3194050" y="1344612"/>
            <a:ext cx="201295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Zygomycetes (1,000 species)</a:t>
            </a:r>
            <a:endParaRPr/>
          </a:p>
        </p:txBody>
      </p:sp>
      <p:sp>
        <p:nvSpPr>
          <p:cNvPr id="497" name="Google Shape;497;p44"/>
          <p:cNvSpPr txBox="1"/>
          <p:nvPr/>
        </p:nvSpPr>
        <p:spPr>
          <a:xfrm>
            <a:off x="3200400" y="2832100"/>
            <a:ext cx="201295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Glomeromycetes (160 species)</a:t>
            </a:r>
            <a:endParaRPr/>
          </a:p>
        </p:txBody>
      </p:sp>
      <p:sp>
        <p:nvSpPr>
          <p:cNvPr id="498" name="Google Shape;498;p44"/>
          <p:cNvSpPr txBox="1"/>
          <p:nvPr/>
        </p:nvSpPr>
        <p:spPr>
          <a:xfrm>
            <a:off x="3194050" y="4016375"/>
            <a:ext cx="201295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Ascomycetes (65,000 species)</a:t>
            </a:r>
            <a:endParaRPr/>
          </a:p>
        </p:txBody>
      </p:sp>
      <p:sp>
        <p:nvSpPr>
          <p:cNvPr id="499" name="Google Shape;499;p44"/>
          <p:cNvSpPr txBox="1"/>
          <p:nvPr/>
        </p:nvSpPr>
        <p:spPr>
          <a:xfrm>
            <a:off x="5086350" y="5207000"/>
            <a:ext cx="2225675" cy="204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Basidiomycetes (30,000 species)</a:t>
            </a:r>
            <a:endParaRPr/>
          </a:p>
        </p:txBody>
      </p:sp>
      <p:sp>
        <p:nvSpPr>
          <p:cNvPr id="500" name="Google Shape;500;p44"/>
          <p:cNvSpPr txBox="1"/>
          <p:nvPr/>
        </p:nvSpPr>
        <p:spPr>
          <a:xfrm>
            <a:off x="5568950" y="187325"/>
            <a:ext cx="519112" cy="153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Hyphae</a:t>
            </a:r>
            <a:endParaRPr/>
          </a:p>
        </p:txBody>
      </p:sp>
      <p:sp>
        <p:nvSpPr>
          <p:cNvPr id="501" name="Google Shape;501;p44"/>
          <p:cNvSpPr txBox="1"/>
          <p:nvPr/>
        </p:nvSpPr>
        <p:spPr>
          <a:xfrm>
            <a:off x="6788150" y="187325"/>
            <a:ext cx="315912" cy="103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 μm</a:t>
            </a:r>
            <a:endParaRPr/>
          </a:p>
        </p:txBody>
      </p:sp>
      <p:sp>
        <p:nvSpPr>
          <p:cNvPr id="502" name="Google Shape;502;p44"/>
          <p:cNvSpPr txBox="1"/>
          <p:nvPr/>
        </p:nvSpPr>
        <p:spPr>
          <a:xfrm>
            <a:off x="6813550" y="2524125"/>
            <a:ext cx="315912" cy="103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 μm</a:t>
            </a:r>
            <a:endParaRPr/>
          </a:p>
        </p:txBody>
      </p:sp>
      <p:sp>
        <p:nvSpPr>
          <p:cNvPr id="503" name="Google Shape;503;p44"/>
          <p:cNvSpPr txBox="1"/>
          <p:nvPr/>
        </p:nvSpPr>
        <p:spPr>
          <a:xfrm>
            <a:off x="5568950" y="2574925"/>
            <a:ext cx="696912" cy="115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Fungal hypha</a:t>
            </a:r>
            <a:endParaRPr/>
          </a:p>
        </p:txBody>
      </p:sp>
      <p:cxnSp>
        <p:nvCxnSpPr>
          <p:cNvPr id="504" name="Google Shape;504;p44"/>
          <p:cNvCxnSpPr/>
          <p:nvPr/>
        </p:nvCxnSpPr>
        <p:spPr>
          <a:xfrm>
            <a:off x="5715000" y="317500"/>
            <a:ext cx="63500" cy="3619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5" name="Google Shape;505;p44"/>
          <p:cNvCxnSpPr/>
          <p:nvPr/>
        </p:nvCxnSpPr>
        <p:spPr>
          <a:xfrm>
            <a:off x="5715000" y="317500"/>
            <a:ext cx="196850" cy="2159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6" name="Google Shape;506;p44"/>
          <p:cNvCxnSpPr/>
          <p:nvPr/>
        </p:nvCxnSpPr>
        <p:spPr>
          <a:xfrm>
            <a:off x="6254750" y="2635250"/>
            <a:ext cx="273050" cy="228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7" name="Google Shape;507;p44"/>
          <p:cNvCxnSpPr/>
          <p:nvPr/>
        </p:nvCxnSpPr>
        <p:spPr>
          <a:xfrm>
            <a:off x="6781800" y="279400"/>
            <a:ext cx="0" cy="63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8" name="Google Shape;508;p44"/>
          <p:cNvCxnSpPr/>
          <p:nvPr/>
        </p:nvCxnSpPr>
        <p:spPr>
          <a:xfrm>
            <a:off x="7086600" y="279400"/>
            <a:ext cx="0" cy="63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9" name="Google Shape;509;p44"/>
          <p:cNvCxnSpPr/>
          <p:nvPr/>
        </p:nvCxnSpPr>
        <p:spPr>
          <a:xfrm>
            <a:off x="6789737" y="311150"/>
            <a:ext cx="29686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10" name="Google Shape;510;p44"/>
          <p:cNvCxnSpPr/>
          <p:nvPr/>
        </p:nvCxnSpPr>
        <p:spPr>
          <a:xfrm>
            <a:off x="6838950" y="2616200"/>
            <a:ext cx="0" cy="571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11" name="Google Shape;511;p44"/>
          <p:cNvCxnSpPr/>
          <p:nvPr/>
        </p:nvCxnSpPr>
        <p:spPr>
          <a:xfrm>
            <a:off x="7080250" y="2616200"/>
            <a:ext cx="0" cy="571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12" name="Google Shape;512;p44"/>
          <p:cNvCxnSpPr/>
          <p:nvPr/>
        </p:nvCxnSpPr>
        <p:spPr>
          <a:xfrm>
            <a:off x="6832600" y="2647950"/>
            <a:ext cx="2413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5"/>
          <p:cNvSpPr txBox="1"/>
          <p:nvPr>
            <p:ph type="title"/>
          </p:nvPr>
        </p:nvSpPr>
        <p:spPr>
          <a:xfrm>
            <a:off x="152400" y="5254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Zygomycetes</a:t>
            </a:r>
            <a:endParaRPr/>
          </a:p>
        </p:txBody>
      </p:sp>
      <p:sp>
        <p:nvSpPr>
          <p:cNvPr id="519" name="Google Shape;519;p45"/>
          <p:cNvSpPr txBox="1"/>
          <p:nvPr>
            <p:ph idx="1" type="body"/>
          </p:nvPr>
        </p:nvSpPr>
        <p:spPr>
          <a:xfrm>
            <a:off x="533400" y="1404937"/>
            <a:ext cx="8534400" cy="3624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zygomycetes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(phylum Zygomycota) exhibit great diversity of life histories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include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fast-growing molds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parasites, and commensal symbionts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life cycle of black bread mold (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Rhizopus stolonifer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is fairly typical of the phylum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hyphae are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coenocytic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Asexual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sporangia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produce haploid spores</a:t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0" name="Google Shape;520;p45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21" name="Google Shape;521;p45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5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523" name="Google Shape;523;p45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6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31.13</a:t>
            </a:r>
            <a:endParaRPr/>
          </a:p>
        </p:txBody>
      </p:sp>
      <p:pic>
        <p:nvPicPr>
          <p:cNvPr descr="31_13_LifeCycleZygomy-U" id="530" name="Google Shape;53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2" y="355600"/>
            <a:ext cx="8548687" cy="6145212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46"/>
          <p:cNvSpPr txBox="1"/>
          <p:nvPr/>
        </p:nvSpPr>
        <p:spPr>
          <a:xfrm>
            <a:off x="349250" y="2293937"/>
            <a:ext cx="733425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Rhizopus</a:t>
            </a:r>
            <a:b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growing</a:t>
            </a:r>
            <a:b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bread</a:t>
            </a:r>
            <a:endParaRPr/>
          </a:p>
        </p:txBody>
      </p:sp>
      <p:sp>
        <p:nvSpPr>
          <p:cNvPr id="532" name="Google Shape;532;p46"/>
          <p:cNvSpPr txBox="1"/>
          <p:nvPr/>
        </p:nvSpPr>
        <p:spPr>
          <a:xfrm>
            <a:off x="3836987" y="4021137"/>
            <a:ext cx="1090612" cy="258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Flagellum</a:t>
            </a:r>
            <a:endParaRPr/>
          </a:p>
        </p:txBody>
      </p:sp>
      <p:sp>
        <p:nvSpPr>
          <p:cNvPr id="533" name="Google Shape;533;p46"/>
          <p:cNvSpPr txBox="1"/>
          <p:nvPr/>
        </p:nvSpPr>
        <p:spPr>
          <a:xfrm>
            <a:off x="2949575" y="1704975"/>
            <a:ext cx="614362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Mating</a:t>
            </a:r>
            <a:b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(−)</a:t>
            </a:r>
            <a:endParaRPr/>
          </a:p>
        </p:txBody>
      </p:sp>
      <p:sp>
        <p:nvSpPr>
          <p:cNvPr id="534" name="Google Shape;534;p46"/>
          <p:cNvSpPr txBox="1"/>
          <p:nvPr/>
        </p:nvSpPr>
        <p:spPr>
          <a:xfrm>
            <a:off x="4081462" y="1936750"/>
            <a:ext cx="614362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Mating</a:t>
            </a:r>
            <a:b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(+)</a:t>
            </a:r>
            <a:endParaRPr/>
          </a:p>
        </p:txBody>
      </p:sp>
      <p:sp>
        <p:nvSpPr>
          <p:cNvPr id="535" name="Google Shape;535;p46"/>
          <p:cNvSpPr txBox="1"/>
          <p:nvPr/>
        </p:nvSpPr>
        <p:spPr>
          <a:xfrm>
            <a:off x="4791075" y="1731962"/>
            <a:ext cx="1276350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Gametangia with</a:t>
            </a:r>
            <a:b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 nuclei</a:t>
            </a:r>
            <a:endParaRPr/>
          </a:p>
        </p:txBody>
      </p:sp>
      <p:sp>
        <p:nvSpPr>
          <p:cNvPr id="536" name="Google Shape;536;p46"/>
          <p:cNvSpPr txBox="1"/>
          <p:nvPr/>
        </p:nvSpPr>
        <p:spPr>
          <a:xfrm>
            <a:off x="5524500" y="2519362"/>
            <a:ext cx="1303337" cy="509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Young</a:t>
            </a:r>
            <a:b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zygosporangium</a:t>
            </a:r>
            <a:b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(heterokaryotic)</a:t>
            </a:r>
            <a:endParaRPr/>
          </a:p>
        </p:txBody>
      </p:sp>
      <p:sp>
        <p:nvSpPr>
          <p:cNvPr id="537" name="Google Shape;537;p46"/>
          <p:cNvSpPr txBox="1"/>
          <p:nvPr/>
        </p:nvSpPr>
        <p:spPr>
          <a:xfrm>
            <a:off x="5961062" y="1366837"/>
            <a:ext cx="1144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PLASMOGAMY</a:t>
            </a:r>
            <a:endParaRPr/>
          </a:p>
        </p:txBody>
      </p:sp>
      <p:sp>
        <p:nvSpPr>
          <p:cNvPr id="538" name="Google Shape;538;p46"/>
          <p:cNvSpPr txBox="1"/>
          <p:nvPr/>
        </p:nvSpPr>
        <p:spPr>
          <a:xfrm>
            <a:off x="8262937" y="2306637"/>
            <a:ext cx="5476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μm</a:t>
            </a:r>
            <a:endParaRPr/>
          </a:p>
        </p:txBody>
      </p:sp>
      <p:sp>
        <p:nvSpPr>
          <p:cNvPr id="539" name="Google Shape;539;p46"/>
          <p:cNvSpPr txBox="1"/>
          <p:nvPr/>
        </p:nvSpPr>
        <p:spPr>
          <a:xfrm>
            <a:off x="373062" y="6148387"/>
            <a:ext cx="4953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μm</a:t>
            </a:r>
            <a:endParaRPr/>
          </a:p>
        </p:txBody>
      </p:sp>
      <p:sp>
        <p:nvSpPr>
          <p:cNvPr id="540" name="Google Shape;540;p46"/>
          <p:cNvSpPr txBox="1"/>
          <p:nvPr/>
        </p:nvSpPr>
        <p:spPr>
          <a:xfrm>
            <a:off x="7535862" y="3762375"/>
            <a:ext cx="127635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Zygosporangium</a:t>
            </a:r>
            <a:endParaRPr/>
          </a:p>
        </p:txBody>
      </p:sp>
      <p:sp>
        <p:nvSpPr>
          <p:cNvPr id="541" name="Google Shape;541;p46"/>
          <p:cNvSpPr txBox="1"/>
          <p:nvPr/>
        </p:nvSpPr>
        <p:spPr>
          <a:xfrm>
            <a:off x="6265862" y="3973512"/>
            <a:ext cx="1050925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KARYOGAMY</a:t>
            </a:r>
            <a:endParaRPr/>
          </a:p>
        </p:txBody>
      </p:sp>
      <p:sp>
        <p:nvSpPr>
          <p:cNvPr id="542" name="Google Shape;542;p46"/>
          <p:cNvSpPr txBox="1"/>
          <p:nvPr/>
        </p:nvSpPr>
        <p:spPr>
          <a:xfrm>
            <a:off x="4772025" y="3100387"/>
            <a:ext cx="1276350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</a:t>
            </a:r>
            <a:b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REPRODUCTION</a:t>
            </a:r>
            <a:endParaRPr/>
          </a:p>
        </p:txBody>
      </p:sp>
      <p:sp>
        <p:nvSpPr>
          <p:cNvPr id="543" name="Google Shape;543;p46"/>
          <p:cNvSpPr txBox="1"/>
          <p:nvPr/>
        </p:nvSpPr>
        <p:spPr>
          <a:xfrm>
            <a:off x="6883400" y="4673600"/>
            <a:ext cx="601662" cy="363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</a:t>
            </a:r>
            <a:b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nuclei</a:t>
            </a:r>
            <a:endParaRPr/>
          </a:p>
        </p:txBody>
      </p:sp>
      <p:sp>
        <p:nvSpPr>
          <p:cNvPr id="544" name="Google Shape;544;p46"/>
          <p:cNvSpPr txBox="1"/>
          <p:nvPr/>
        </p:nvSpPr>
        <p:spPr>
          <a:xfrm>
            <a:off x="7502525" y="5397500"/>
            <a:ext cx="336550" cy="1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545" name="Google Shape;545;p46"/>
          <p:cNvSpPr txBox="1"/>
          <p:nvPr/>
        </p:nvSpPr>
        <p:spPr>
          <a:xfrm>
            <a:off x="7191375" y="5707062"/>
            <a:ext cx="852487" cy="1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 (</a:t>
            </a:r>
            <a:r>
              <a:rPr b="1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46" name="Google Shape;546;p46"/>
          <p:cNvSpPr txBox="1"/>
          <p:nvPr/>
        </p:nvSpPr>
        <p:spPr>
          <a:xfrm>
            <a:off x="7199312" y="6137275"/>
            <a:ext cx="852487" cy="1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 (2</a:t>
            </a:r>
            <a:r>
              <a:rPr b="1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47" name="Google Shape;547;p46"/>
          <p:cNvSpPr txBox="1"/>
          <p:nvPr/>
        </p:nvSpPr>
        <p:spPr>
          <a:xfrm>
            <a:off x="7197725" y="5924550"/>
            <a:ext cx="1658937" cy="2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Heterokaryotic (</a:t>
            </a:r>
            <a:r>
              <a:rPr b="1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48" name="Google Shape;548;p46"/>
          <p:cNvSpPr txBox="1"/>
          <p:nvPr/>
        </p:nvSpPr>
        <p:spPr>
          <a:xfrm>
            <a:off x="4721225" y="4864100"/>
            <a:ext cx="946150" cy="204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Sporangium</a:t>
            </a:r>
            <a:endParaRPr/>
          </a:p>
        </p:txBody>
      </p:sp>
      <p:sp>
        <p:nvSpPr>
          <p:cNvPr id="549" name="Google Shape;549;p46"/>
          <p:cNvSpPr txBox="1"/>
          <p:nvPr/>
        </p:nvSpPr>
        <p:spPr>
          <a:xfrm>
            <a:off x="4953000" y="5148262"/>
            <a:ext cx="668337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sp>
        <p:nvSpPr>
          <p:cNvPr id="550" name="Google Shape;550;p46"/>
          <p:cNvSpPr txBox="1"/>
          <p:nvPr/>
        </p:nvSpPr>
        <p:spPr>
          <a:xfrm>
            <a:off x="3390900" y="3744912"/>
            <a:ext cx="1039812" cy="31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Dispersal and</a:t>
            </a:r>
            <a:b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germination</a:t>
            </a:r>
            <a:endParaRPr/>
          </a:p>
        </p:txBody>
      </p:sp>
      <p:sp>
        <p:nvSpPr>
          <p:cNvPr id="551" name="Google Shape;551;p46"/>
          <p:cNvSpPr txBox="1"/>
          <p:nvPr/>
        </p:nvSpPr>
        <p:spPr>
          <a:xfrm>
            <a:off x="3305175" y="5591175"/>
            <a:ext cx="1039812" cy="31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Dispersal and</a:t>
            </a:r>
            <a:b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germination</a:t>
            </a:r>
            <a:endParaRPr/>
          </a:p>
        </p:txBody>
      </p:sp>
      <p:sp>
        <p:nvSpPr>
          <p:cNvPr id="552" name="Google Shape;552;p46"/>
          <p:cNvSpPr txBox="1"/>
          <p:nvPr/>
        </p:nvSpPr>
        <p:spPr>
          <a:xfrm>
            <a:off x="1970087" y="4967287"/>
            <a:ext cx="131762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ASEXUAL </a:t>
            </a:r>
            <a:b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REPRODUCTION</a:t>
            </a:r>
            <a:endParaRPr/>
          </a:p>
        </p:txBody>
      </p:sp>
      <p:sp>
        <p:nvSpPr>
          <p:cNvPr id="553" name="Google Shape;553;p46"/>
          <p:cNvSpPr txBox="1"/>
          <p:nvPr/>
        </p:nvSpPr>
        <p:spPr>
          <a:xfrm>
            <a:off x="2273300" y="6054725"/>
            <a:ext cx="722312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Mycelium</a:t>
            </a:r>
            <a:endParaRPr/>
          </a:p>
        </p:txBody>
      </p:sp>
      <p:sp>
        <p:nvSpPr>
          <p:cNvPr id="554" name="Google Shape;554;p46"/>
          <p:cNvSpPr txBox="1"/>
          <p:nvPr/>
        </p:nvSpPr>
        <p:spPr>
          <a:xfrm>
            <a:off x="501650" y="4068762"/>
            <a:ext cx="774700" cy="179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Sporangia</a:t>
            </a:r>
            <a:endParaRPr/>
          </a:p>
        </p:txBody>
      </p:sp>
      <p:cxnSp>
        <p:nvCxnSpPr>
          <p:cNvPr id="555" name="Google Shape;555;p46"/>
          <p:cNvCxnSpPr/>
          <p:nvPr/>
        </p:nvCxnSpPr>
        <p:spPr>
          <a:xfrm>
            <a:off x="357187" y="6045200"/>
            <a:ext cx="0" cy="936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6" name="Google Shape;556;p46"/>
          <p:cNvCxnSpPr/>
          <p:nvPr/>
        </p:nvCxnSpPr>
        <p:spPr>
          <a:xfrm>
            <a:off x="820737" y="6046787"/>
            <a:ext cx="0" cy="920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7" name="Google Shape;557;p46"/>
          <p:cNvCxnSpPr/>
          <p:nvPr/>
        </p:nvCxnSpPr>
        <p:spPr>
          <a:xfrm>
            <a:off x="357187" y="6086475"/>
            <a:ext cx="46355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8" name="Google Shape;558;p46"/>
          <p:cNvCxnSpPr/>
          <p:nvPr/>
        </p:nvCxnSpPr>
        <p:spPr>
          <a:xfrm>
            <a:off x="873125" y="4233862"/>
            <a:ext cx="79375" cy="4619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9" name="Google Shape;559;p46"/>
          <p:cNvCxnSpPr/>
          <p:nvPr/>
        </p:nvCxnSpPr>
        <p:spPr>
          <a:xfrm>
            <a:off x="873125" y="4233862"/>
            <a:ext cx="476250" cy="1317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60" name="Google Shape;560;p46"/>
          <p:cNvCxnSpPr/>
          <p:nvPr/>
        </p:nvCxnSpPr>
        <p:spPr>
          <a:xfrm flipH="1" rot="10800000">
            <a:off x="4391025" y="4933950"/>
            <a:ext cx="277812" cy="269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61" name="Google Shape;561;p46"/>
          <p:cNvCxnSpPr/>
          <p:nvPr/>
        </p:nvCxnSpPr>
        <p:spPr>
          <a:xfrm>
            <a:off x="6481762" y="4591050"/>
            <a:ext cx="369887" cy="1190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62" name="Google Shape;562;p46"/>
          <p:cNvCxnSpPr/>
          <p:nvPr/>
        </p:nvCxnSpPr>
        <p:spPr>
          <a:xfrm>
            <a:off x="6548437" y="4524375"/>
            <a:ext cx="303212" cy="1857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63" name="Google Shape;563;p46"/>
          <p:cNvCxnSpPr/>
          <p:nvPr/>
        </p:nvCxnSpPr>
        <p:spPr>
          <a:xfrm>
            <a:off x="7129462" y="3465512"/>
            <a:ext cx="952500" cy="27781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64" name="Google Shape;564;p46"/>
          <p:cNvCxnSpPr/>
          <p:nvPr/>
        </p:nvCxnSpPr>
        <p:spPr>
          <a:xfrm flipH="1">
            <a:off x="8081962" y="3492500"/>
            <a:ext cx="53975" cy="2508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65" name="Google Shape;565;p46"/>
          <p:cNvCxnSpPr/>
          <p:nvPr/>
        </p:nvCxnSpPr>
        <p:spPr>
          <a:xfrm>
            <a:off x="8294687" y="2447925"/>
            <a:ext cx="0" cy="920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66" name="Google Shape;566;p46"/>
          <p:cNvCxnSpPr/>
          <p:nvPr/>
        </p:nvCxnSpPr>
        <p:spPr>
          <a:xfrm>
            <a:off x="8756650" y="2447925"/>
            <a:ext cx="0" cy="920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67" name="Google Shape;567;p46"/>
          <p:cNvCxnSpPr/>
          <p:nvPr/>
        </p:nvCxnSpPr>
        <p:spPr>
          <a:xfrm>
            <a:off x="8301037" y="2493962"/>
            <a:ext cx="45561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68" name="Google Shape;568;p46"/>
          <p:cNvCxnSpPr/>
          <p:nvPr/>
        </p:nvCxnSpPr>
        <p:spPr>
          <a:xfrm flipH="1">
            <a:off x="6350000" y="2262187"/>
            <a:ext cx="449262" cy="3968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69" name="Google Shape;569;p46"/>
          <p:cNvCxnSpPr/>
          <p:nvPr/>
        </p:nvCxnSpPr>
        <p:spPr>
          <a:xfrm>
            <a:off x="4986337" y="1111250"/>
            <a:ext cx="14287" cy="58261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70" name="Google Shape;570;p46"/>
          <p:cNvCxnSpPr/>
          <p:nvPr/>
        </p:nvCxnSpPr>
        <p:spPr>
          <a:xfrm>
            <a:off x="4906962" y="1084262"/>
            <a:ext cx="93662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7"/>
          <p:cNvSpPr txBox="1"/>
          <p:nvPr>
            <p:ph idx="1" type="body"/>
          </p:nvPr>
        </p:nvSpPr>
        <p:spPr>
          <a:xfrm>
            <a:off x="533400" y="1339850"/>
            <a:ext cx="8305800" cy="483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zygomycetes are named for their sexually produced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zygosporangia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Zygosporangia are the site of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karyogamy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then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Zygosporangia, which are resistant to freezing and drying, can survive unfavorable conditions</a:t>
            </a:r>
            <a:endParaRPr/>
          </a:p>
        </p:txBody>
      </p:sp>
      <p:grpSp>
        <p:nvGrpSpPr>
          <p:cNvPr id="577" name="Google Shape;577;p47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78" name="Google Shape;578;p47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47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580" name="Google Shape;580;p47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 txBox="1"/>
          <p:nvPr>
            <p:ph type="title"/>
          </p:nvPr>
        </p:nvSpPr>
        <p:spPr>
          <a:xfrm>
            <a:off x="141287" y="5381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Glomeromycetes</a:t>
            </a:r>
            <a:endParaRPr/>
          </a:p>
        </p:txBody>
      </p:sp>
      <p:sp>
        <p:nvSpPr>
          <p:cNvPr id="587" name="Google Shape;587;p48"/>
          <p:cNvSpPr txBox="1"/>
          <p:nvPr>
            <p:ph idx="1" type="body"/>
          </p:nvPr>
        </p:nvSpPr>
        <p:spPr>
          <a:xfrm>
            <a:off x="533400" y="1371600"/>
            <a:ext cx="85344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glomeromycetes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(phylum Glomeromycota) were once considered zygomycetes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now classified in a separate clade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Glomeromycetes form arbuscular mycorrhizae</a:t>
            </a:r>
            <a:endParaRPr/>
          </a:p>
        </p:txBody>
      </p:sp>
      <p:grpSp>
        <p:nvGrpSpPr>
          <p:cNvPr id="588" name="Google Shape;588;p48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89" name="Google Shape;589;p48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8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591" name="Google Shape;591;p48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9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31.UN03</a:t>
            </a:r>
            <a:endParaRPr/>
          </a:p>
        </p:txBody>
      </p:sp>
      <p:pic>
        <p:nvPicPr>
          <p:cNvPr descr="31_UN03TreeGlomeromy-U" id="598" name="Google Shape;59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1900" y="2071687"/>
            <a:ext cx="4140200" cy="2713037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49"/>
          <p:cNvSpPr txBox="1"/>
          <p:nvPr/>
        </p:nvSpPr>
        <p:spPr>
          <a:xfrm>
            <a:off x="4040187" y="2282825"/>
            <a:ext cx="130016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Chytrids</a:t>
            </a:r>
            <a:endParaRPr/>
          </a:p>
        </p:txBody>
      </p:sp>
      <p:sp>
        <p:nvSpPr>
          <p:cNvPr id="600" name="Google Shape;600;p49"/>
          <p:cNvSpPr txBox="1"/>
          <p:nvPr/>
        </p:nvSpPr>
        <p:spPr>
          <a:xfrm>
            <a:off x="4033837" y="2740025"/>
            <a:ext cx="1974850" cy="38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Zygomycetes</a:t>
            </a:r>
            <a:endParaRPr/>
          </a:p>
        </p:txBody>
      </p:sp>
      <p:sp>
        <p:nvSpPr>
          <p:cNvPr id="601" name="Google Shape;601;p49"/>
          <p:cNvSpPr txBox="1"/>
          <p:nvPr/>
        </p:nvSpPr>
        <p:spPr>
          <a:xfrm>
            <a:off x="4037012" y="3243262"/>
            <a:ext cx="2490787" cy="38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Glomeromycetes</a:t>
            </a:r>
            <a:endParaRPr/>
          </a:p>
        </p:txBody>
      </p:sp>
      <p:sp>
        <p:nvSpPr>
          <p:cNvPr id="602" name="Google Shape;602;p49"/>
          <p:cNvSpPr txBox="1"/>
          <p:nvPr/>
        </p:nvSpPr>
        <p:spPr>
          <a:xfrm>
            <a:off x="4035425" y="3652837"/>
            <a:ext cx="200025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Ascomycetes</a:t>
            </a:r>
            <a:endParaRPr/>
          </a:p>
        </p:txBody>
      </p:sp>
      <p:sp>
        <p:nvSpPr>
          <p:cNvPr id="603" name="Google Shape;603;p49"/>
          <p:cNvSpPr txBox="1"/>
          <p:nvPr/>
        </p:nvSpPr>
        <p:spPr>
          <a:xfrm>
            <a:off x="4046537" y="4102100"/>
            <a:ext cx="2344737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Basidiomycetes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0"/>
          <p:cNvSpPr txBox="1"/>
          <p:nvPr>
            <p:ph type="title"/>
          </p:nvPr>
        </p:nvSpPr>
        <p:spPr>
          <a:xfrm>
            <a:off x="152400" y="5254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Ascomycetes</a:t>
            </a:r>
            <a:endParaRPr/>
          </a:p>
        </p:txBody>
      </p:sp>
      <p:sp>
        <p:nvSpPr>
          <p:cNvPr id="610" name="Google Shape;610;p50"/>
          <p:cNvSpPr txBox="1"/>
          <p:nvPr>
            <p:ph idx="1" type="body"/>
          </p:nvPr>
        </p:nvSpPr>
        <p:spPr>
          <a:xfrm>
            <a:off x="533400" y="1409700"/>
            <a:ext cx="8305800" cy="4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Ascomycetes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(phylum Ascomycota) live in marine, freshwater, and terrestrial habitats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Ascomycetes produce sexual spores in saclike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asci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contained in fruiting bodies called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ascocarps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Ascomycetes are commonly called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sac fungi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Ascomycetes vary in size and complexity</a:t>
            </a:r>
            <a:endParaRPr/>
          </a:p>
        </p:txBody>
      </p:sp>
      <p:grpSp>
        <p:nvGrpSpPr>
          <p:cNvPr id="611" name="Google Shape;611;p50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2" name="Google Shape;612;p50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50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614" name="Google Shape;614;p50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1"/>
          <p:cNvSpPr txBox="1"/>
          <p:nvPr>
            <p:ph idx="1" type="body"/>
          </p:nvPr>
        </p:nvSpPr>
        <p:spPr>
          <a:xfrm>
            <a:off x="533400" y="1384300"/>
            <a:ext cx="8077200" cy="4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Ascomycetes include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pathogens, decomposers, and symbionts</a:t>
            </a:r>
            <a:endParaRPr/>
          </a:p>
          <a:p>
            <a:pPr indent="-342900" lvl="0" marL="342900" rtl="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Ascomycetes reproduce asexually by enormous numbers of asexual spores called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conidia</a:t>
            </a:r>
            <a:endParaRPr/>
          </a:p>
          <a:p>
            <a:pPr indent="-342900" lvl="0" marL="342900" rtl="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Conidia are not formed inside sporangia; they are produced asexually at the tips of specialized hyphae called conidiophores</a:t>
            </a:r>
            <a:endParaRPr/>
          </a:p>
        </p:txBody>
      </p:sp>
      <p:grpSp>
        <p:nvGrpSpPr>
          <p:cNvPr id="621" name="Google Shape;621;p51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22" name="Google Shape;622;p51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51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624" name="Google Shape;624;p51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1_17_LifeCycleAscomy-U" id="630" name="Google Shape;63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862" y="136525"/>
            <a:ext cx="7786687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52"/>
          <p:cNvSpPr txBox="1"/>
          <p:nvPr/>
        </p:nvSpPr>
        <p:spPr>
          <a:xfrm>
            <a:off x="3287712" y="160337"/>
            <a:ext cx="1065212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Conidia;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mating type (−)</a:t>
            </a:r>
            <a:endParaRPr/>
          </a:p>
        </p:txBody>
      </p:sp>
      <p:sp>
        <p:nvSpPr>
          <p:cNvPr id="632" name="Google Shape;632;p52"/>
          <p:cNvSpPr txBox="1"/>
          <p:nvPr/>
        </p:nvSpPr>
        <p:spPr>
          <a:xfrm>
            <a:off x="4710112" y="1385887"/>
            <a:ext cx="522287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Mating 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(+)</a:t>
            </a:r>
            <a:endParaRPr/>
          </a:p>
        </p:txBody>
      </p:sp>
      <p:sp>
        <p:nvSpPr>
          <p:cNvPr id="633" name="Google Shape;633;p52"/>
          <p:cNvSpPr txBox="1"/>
          <p:nvPr/>
        </p:nvSpPr>
        <p:spPr>
          <a:xfrm>
            <a:off x="1449387" y="1233487"/>
            <a:ext cx="668337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Dispersal</a:t>
            </a:r>
            <a:endParaRPr/>
          </a:p>
        </p:txBody>
      </p:sp>
      <p:sp>
        <p:nvSpPr>
          <p:cNvPr id="634" name="Google Shape;634;p52"/>
          <p:cNvSpPr txBox="1"/>
          <p:nvPr/>
        </p:nvSpPr>
        <p:spPr>
          <a:xfrm>
            <a:off x="2462212" y="1346200"/>
            <a:ext cx="852487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Germination</a:t>
            </a:r>
            <a:endParaRPr/>
          </a:p>
        </p:txBody>
      </p:sp>
      <p:sp>
        <p:nvSpPr>
          <p:cNvPr id="635" name="Google Shape;635;p52"/>
          <p:cNvSpPr txBox="1"/>
          <p:nvPr/>
        </p:nvSpPr>
        <p:spPr>
          <a:xfrm>
            <a:off x="1681162" y="1598612"/>
            <a:ext cx="1158875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ASEXUAL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REPRODUCTION</a:t>
            </a:r>
            <a:endParaRPr/>
          </a:p>
        </p:txBody>
      </p:sp>
      <p:sp>
        <p:nvSpPr>
          <p:cNvPr id="636" name="Google Shape;636;p52"/>
          <p:cNvSpPr txBox="1"/>
          <p:nvPr/>
        </p:nvSpPr>
        <p:spPr>
          <a:xfrm>
            <a:off x="2936875" y="1782762"/>
            <a:ext cx="455612" cy="204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Hypha</a:t>
            </a:r>
            <a:endParaRPr/>
          </a:p>
        </p:txBody>
      </p:sp>
      <p:sp>
        <p:nvSpPr>
          <p:cNvPr id="637" name="Google Shape;637;p52"/>
          <p:cNvSpPr txBox="1"/>
          <p:nvPr/>
        </p:nvSpPr>
        <p:spPr>
          <a:xfrm>
            <a:off x="715962" y="2524125"/>
            <a:ext cx="920750" cy="179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Conidiophore</a:t>
            </a:r>
            <a:endParaRPr/>
          </a:p>
        </p:txBody>
      </p:sp>
      <p:sp>
        <p:nvSpPr>
          <p:cNvPr id="638" name="Google Shape;638;p52"/>
          <p:cNvSpPr txBox="1"/>
          <p:nvPr/>
        </p:nvSpPr>
        <p:spPr>
          <a:xfrm>
            <a:off x="1933575" y="3105150"/>
            <a:ext cx="668337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Mycelium</a:t>
            </a:r>
            <a:endParaRPr/>
          </a:p>
        </p:txBody>
      </p:sp>
      <p:sp>
        <p:nvSpPr>
          <p:cNvPr id="639" name="Google Shape;639;p52"/>
          <p:cNvSpPr txBox="1"/>
          <p:nvPr/>
        </p:nvSpPr>
        <p:spPr>
          <a:xfrm>
            <a:off x="2311400" y="3362325"/>
            <a:ext cx="8667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Germination</a:t>
            </a:r>
            <a:endParaRPr/>
          </a:p>
        </p:txBody>
      </p:sp>
      <p:sp>
        <p:nvSpPr>
          <p:cNvPr id="640" name="Google Shape;640;p52"/>
          <p:cNvSpPr txBox="1"/>
          <p:nvPr/>
        </p:nvSpPr>
        <p:spPr>
          <a:xfrm>
            <a:off x="2205037" y="4237037"/>
            <a:ext cx="668337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Ascocarp</a:t>
            </a:r>
            <a:endParaRPr/>
          </a:p>
        </p:txBody>
      </p:sp>
      <p:sp>
        <p:nvSpPr>
          <p:cNvPr id="641" name="Google Shape;641;p52"/>
          <p:cNvSpPr txBox="1"/>
          <p:nvPr/>
        </p:nvSpPr>
        <p:spPr>
          <a:xfrm>
            <a:off x="3502025" y="3614737"/>
            <a:ext cx="668337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Dispersal</a:t>
            </a:r>
            <a:endParaRPr/>
          </a:p>
        </p:txBody>
      </p:sp>
      <p:sp>
        <p:nvSpPr>
          <p:cNvPr id="642" name="Google Shape;642;p52"/>
          <p:cNvSpPr txBox="1"/>
          <p:nvPr/>
        </p:nvSpPr>
        <p:spPr>
          <a:xfrm>
            <a:off x="3763962" y="3998912"/>
            <a:ext cx="350837" cy="150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Asci</a:t>
            </a:r>
            <a:endParaRPr/>
          </a:p>
        </p:txBody>
      </p:sp>
      <p:sp>
        <p:nvSpPr>
          <p:cNvPr id="643" name="Google Shape;643;p52"/>
          <p:cNvSpPr txBox="1"/>
          <p:nvPr/>
        </p:nvSpPr>
        <p:spPr>
          <a:xfrm>
            <a:off x="3606800" y="2649537"/>
            <a:ext cx="563562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Mycelia</a:t>
            </a:r>
            <a:endParaRPr/>
          </a:p>
        </p:txBody>
      </p:sp>
      <p:sp>
        <p:nvSpPr>
          <p:cNvPr id="644" name="Google Shape;644;p52"/>
          <p:cNvSpPr txBox="1"/>
          <p:nvPr/>
        </p:nvSpPr>
        <p:spPr>
          <a:xfrm>
            <a:off x="4340225" y="4044950"/>
            <a:ext cx="801687" cy="363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Eight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ascospores</a:t>
            </a:r>
            <a:endParaRPr/>
          </a:p>
        </p:txBody>
      </p:sp>
      <p:sp>
        <p:nvSpPr>
          <p:cNvPr id="645" name="Google Shape;645;p52"/>
          <p:cNvSpPr txBox="1"/>
          <p:nvPr/>
        </p:nvSpPr>
        <p:spPr>
          <a:xfrm>
            <a:off x="4718050" y="3324225"/>
            <a:ext cx="1158875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REPRODUCTION</a:t>
            </a:r>
            <a:endParaRPr/>
          </a:p>
        </p:txBody>
      </p:sp>
      <p:sp>
        <p:nvSpPr>
          <p:cNvPr id="646" name="Google Shape;646;p52"/>
          <p:cNvSpPr txBox="1"/>
          <p:nvPr/>
        </p:nvSpPr>
        <p:spPr>
          <a:xfrm>
            <a:off x="5219700" y="4805362"/>
            <a:ext cx="523875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nuclei</a:t>
            </a:r>
            <a:endParaRPr/>
          </a:p>
        </p:txBody>
      </p:sp>
      <p:sp>
        <p:nvSpPr>
          <p:cNvPr id="647" name="Google Shape;647;p52"/>
          <p:cNvSpPr txBox="1"/>
          <p:nvPr/>
        </p:nvSpPr>
        <p:spPr>
          <a:xfrm>
            <a:off x="6132512" y="5149850"/>
            <a:ext cx="628650" cy="179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sp>
        <p:nvSpPr>
          <p:cNvPr id="648" name="Google Shape;648;p52"/>
          <p:cNvSpPr txBox="1"/>
          <p:nvPr/>
        </p:nvSpPr>
        <p:spPr>
          <a:xfrm>
            <a:off x="5524500" y="3760787"/>
            <a:ext cx="10795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 nucleus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(zygote)</a:t>
            </a:r>
            <a:endParaRPr/>
          </a:p>
        </p:txBody>
      </p:sp>
      <p:sp>
        <p:nvSpPr>
          <p:cNvPr id="649" name="Google Shape;649;p52"/>
          <p:cNvSpPr txBox="1"/>
          <p:nvPr/>
        </p:nvSpPr>
        <p:spPr>
          <a:xfrm>
            <a:off x="6581775" y="3482975"/>
            <a:ext cx="960437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KARYOGAMY</a:t>
            </a:r>
            <a:endParaRPr/>
          </a:p>
        </p:txBody>
      </p:sp>
      <p:sp>
        <p:nvSpPr>
          <p:cNvPr id="650" name="Google Shape;650;p52"/>
          <p:cNvSpPr txBox="1"/>
          <p:nvPr/>
        </p:nvSpPr>
        <p:spPr>
          <a:xfrm>
            <a:off x="5649912" y="2762250"/>
            <a:ext cx="69532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Dikaryotic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hyphae</a:t>
            </a:r>
            <a:endParaRPr/>
          </a:p>
        </p:txBody>
      </p:sp>
      <p:sp>
        <p:nvSpPr>
          <p:cNvPr id="651" name="Google Shape;651;p52"/>
          <p:cNvSpPr txBox="1"/>
          <p:nvPr/>
        </p:nvSpPr>
        <p:spPr>
          <a:xfrm>
            <a:off x="7126287" y="2266950"/>
            <a:ext cx="69532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Ascus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(dikaryotic)</a:t>
            </a:r>
            <a:endParaRPr/>
          </a:p>
        </p:txBody>
      </p:sp>
      <p:sp>
        <p:nvSpPr>
          <p:cNvPr id="652" name="Google Shape;652;p52"/>
          <p:cNvSpPr txBox="1"/>
          <p:nvPr/>
        </p:nvSpPr>
        <p:spPr>
          <a:xfrm>
            <a:off x="5683250" y="1789112"/>
            <a:ext cx="1065212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PLASMOGAMY</a:t>
            </a:r>
            <a:endParaRPr/>
          </a:p>
        </p:txBody>
      </p:sp>
      <p:sp>
        <p:nvSpPr>
          <p:cNvPr id="653" name="Google Shape;653;p52"/>
          <p:cNvSpPr txBox="1"/>
          <p:nvPr/>
        </p:nvSpPr>
        <p:spPr>
          <a:xfrm>
            <a:off x="7443787" y="995362"/>
            <a:ext cx="298450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654" name="Google Shape;654;p52"/>
          <p:cNvSpPr txBox="1"/>
          <p:nvPr/>
        </p:nvSpPr>
        <p:spPr>
          <a:xfrm>
            <a:off x="7278687" y="1266825"/>
            <a:ext cx="7620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 (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655" name="Google Shape;655;p52"/>
          <p:cNvSpPr txBox="1"/>
          <p:nvPr/>
        </p:nvSpPr>
        <p:spPr>
          <a:xfrm>
            <a:off x="7272337" y="1644650"/>
            <a:ext cx="7620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 (2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656" name="Google Shape;656;p52"/>
          <p:cNvSpPr txBox="1"/>
          <p:nvPr/>
        </p:nvSpPr>
        <p:spPr>
          <a:xfrm>
            <a:off x="7272337" y="1446212"/>
            <a:ext cx="1211262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Dikaryotic (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657" name="Google Shape;657;p52"/>
          <p:cNvSpPr/>
          <p:nvPr/>
        </p:nvSpPr>
        <p:spPr>
          <a:xfrm>
            <a:off x="5622925" y="5410200"/>
            <a:ext cx="125412" cy="41275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8" name="Google Shape;658;p52"/>
          <p:cNvCxnSpPr/>
          <p:nvPr/>
        </p:nvCxnSpPr>
        <p:spPr>
          <a:xfrm flipH="1">
            <a:off x="1257300" y="2289175"/>
            <a:ext cx="104775" cy="2508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59" name="Google Shape;659;p52"/>
          <p:cNvCxnSpPr/>
          <p:nvPr/>
        </p:nvCxnSpPr>
        <p:spPr>
          <a:xfrm>
            <a:off x="1852612" y="2989262"/>
            <a:ext cx="39687" cy="1730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0" name="Google Shape;660;p52"/>
          <p:cNvCxnSpPr/>
          <p:nvPr/>
        </p:nvCxnSpPr>
        <p:spPr>
          <a:xfrm>
            <a:off x="2897187" y="4313237"/>
            <a:ext cx="158750" cy="1317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1" name="Google Shape;661;p52"/>
          <p:cNvCxnSpPr/>
          <p:nvPr/>
        </p:nvCxnSpPr>
        <p:spPr>
          <a:xfrm flipH="1" rot="10800000">
            <a:off x="3519487" y="4154487"/>
            <a:ext cx="342900" cy="1444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2" name="Google Shape;662;p52"/>
          <p:cNvCxnSpPr/>
          <p:nvPr/>
        </p:nvCxnSpPr>
        <p:spPr>
          <a:xfrm flipH="1">
            <a:off x="3598862" y="4154487"/>
            <a:ext cx="263525" cy="1841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3" name="Google Shape;663;p52"/>
          <p:cNvCxnSpPr/>
          <p:nvPr/>
        </p:nvCxnSpPr>
        <p:spPr>
          <a:xfrm flipH="1">
            <a:off x="4457700" y="4392612"/>
            <a:ext cx="52387" cy="8985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4" name="Google Shape;664;p52"/>
          <p:cNvCxnSpPr/>
          <p:nvPr/>
        </p:nvCxnSpPr>
        <p:spPr>
          <a:xfrm>
            <a:off x="4510087" y="4392612"/>
            <a:ext cx="106362" cy="1714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5" name="Google Shape;665;p52"/>
          <p:cNvCxnSpPr/>
          <p:nvPr/>
        </p:nvCxnSpPr>
        <p:spPr>
          <a:xfrm>
            <a:off x="5422900" y="5330825"/>
            <a:ext cx="212725" cy="2921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6" name="Google Shape;666;p52"/>
          <p:cNvCxnSpPr/>
          <p:nvPr/>
        </p:nvCxnSpPr>
        <p:spPr>
          <a:xfrm>
            <a:off x="6627812" y="3836987"/>
            <a:ext cx="342900" cy="1317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7" name="Google Shape;667;p52"/>
          <p:cNvCxnSpPr/>
          <p:nvPr/>
        </p:nvCxnSpPr>
        <p:spPr>
          <a:xfrm flipH="1">
            <a:off x="6350000" y="2606675"/>
            <a:ext cx="158750" cy="2381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8" name="Google Shape;668;p52"/>
          <p:cNvCxnSpPr/>
          <p:nvPr/>
        </p:nvCxnSpPr>
        <p:spPr>
          <a:xfrm flipH="1" rot="10800000">
            <a:off x="6350000" y="2592387"/>
            <a:ext cx="290512" cy="25241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9" name="Google Shape;669;p52"/>
          <p:cNvCxnSpPr/>
          <p:nvPr/>
        </p:nvCxnSpPr>
        <p:spPr>
          <a:xfrm>
            <a:off x="6680200" y="2289175"/>
            <a:ext cx="436562" cy="396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70" name="Google Shape;670;p52"/>
          <p:cNvCxnSpPr/>
          <p:nvPr/>
        </p:nvCxnSpPr>
        <p:spPr>
          <a:xfrm>
            <a:off x="3571875" y="2301875"/>
            <a:ext cx="0" cy="4095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71" name="Google Shape;671;p52"/>
          <p:cNvCxnSpPr/>
          <p:nvPr/>
        </p:nvCxnSpPr>
        <p:spPr>
          <a:xfrm rot="10800000">
            <a:off x="3281362" y="2686050"/>
            <a:ext cx="290512" cy="190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72" name="Google Shape;672;p52"/>
          <p:cNvCxnSpPr/>
          <p:nvPr/>
        </p:nvCxnSpPr>
        <p:spPr>
          <a:xfrm rot="10800000">
            <a:off x="3003550" y="1654175"/>
            <a:ext cx="0" cy="1190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73" name="Google Shape;673;p52"/>
          <p:cNvCxnSpPr/>
          <p:nvPr/>
        </p:nvCxnSpPr>
        <p:spPr>
          <a:xfrm flipH="1">
            <a:off x="3346450" y="488950"/>
            <a:ext cx="238125" cy="1460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74" name="Google Shape;674;p52"/>
          <p:cNvCxnSpPr/>
          <p:nvPr/>
        </p:nvCxnSpPr>
        <p:spPr>
          <a:xfrm flipH="1">
            <a:off x="3505200" y="488950"/>
            <a:ext cx="79375" cy="3444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75" name="Google Shape;675;p52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31.17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149225" y="6096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31.1: Fungi are heterotrophs that feed by absorption</a:t>
            </a:r>
            <a:endParaRPr/>
          </a:p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533400" y="1905000"/>
            <a:ext cx="82296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their diversity, fungi share key traits, most importantly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way in which they derive nutrition</a:t>
            </a:r>
            <a:endParaRPr/>
          </a:p>
        </p:txBody>
      </p:sp>
      <p:grpSp>
        <p:nvGrpSpPr>
          <p:cNvPr id="128" name="Google Shape;128;p17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29" name="Google Shape;129;p17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7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31" name="Google Shape;131;p17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3"/>
          <p:cNvSpPr txBox="1"/>
          <p:nvPr>
            <p:ph type="title"/>
          </p:nvPr>
        </p:nvSpPr>
        <p:spPr>
          <a:xfrm>
            <a:off x="152400" y="533400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Basidiomycetes</a:t>
            </a:r>
            <a:endParaRPr/>
          </a:p>
        </p:txBody>
      </p:sp>
      <p:sp>
        <p:nvSpPr>
          <p:cNvPr id="682" name="Google Shape;682;p53"/>
          <p:cNvSpPr txBox="1"/>
          <p:nvPr>
            <p:ph idx="1" type="body"/>
          </p:nvPr>
        </p:nvSpPr>
        <p:spPr>
          <a:xfrm>
            <a:off x="533400" y="1404937"/>
            <a:ext cx="8382000" cy="3852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Basidomycetes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(phylum Basidiomycota) include mushrooms, puffballs, and shelf fungi, mycorrhizae, and plant parasites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phylum is defined by a clublike structure called a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basidium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transient diploid stage in the life cycle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basidiomycetes are also called club fungi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basidiomycetes are decomposers of wood</a:t>
            </a:r>
            <a:endParaRPr/>
          </a:p>
        </p:txBody>
      </p:sp>
      <p:grpSp>
        <p:nvGrpSpPr>
          <p:cNvPr id="683" name="Google Shape;683;p53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84" name="Google Shape;684;p53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53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686" name="Google Shape;686;p53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54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31.UN05</a:t>
            </a:r>
            <a:endParaRPr/>
          </a:p>
        </p:txBody>
      </p:sp>
      <p:pic>
        <p:nvPicPr>
          <p:cNvPr descr="31_UN05TreeBasidiomy-U" id="693" name="Google Shape;69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200" y="2068512"/>
            <a:ext cx="4164012" cy="2719387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54"/>
          <p:cNvSpPr txBox="1"/>
          <p:nvPr/>
        </p:nvSpPr>
        <p:spPr>
          <a:xfrm>
            <a:off x="4040187" y="2282825"/>
            <a:ext cx="130016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Chytrids</a:t>
            </a:r>
            <a:endParaRPr/>
          </a:p>
        </p:txBody>
      </p:sp>
      <p:sp>
        <p:nvSpPr>
          <p:cNvPr id="695" name="Google Shape;695;p54"/>
          <p:cNvSpPr txBox="1"/>
          <p:nvPr/>
        </p:nvSpPr>
        <p:spPr>
          <a:xfrm>
            <a:off x="4033837" y="2740025"/>
            <a:ext cx="1974850" cy="38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Zygomycetes</a:t>
            </a:r>
            <a:endParaRPr/>
          </a:p>
        </p:txBody>
      </p:sp>
      <p:sp>
        <p:nvSpPr>
          <p:cNvPr id="696" name="Google Shape;696;p54"/>
          <p:cNvSpPr txBox="1"/>
          <p:nvPr/>
        </p:nvSpPr>
        <p:spPr>
          <a:xfrm>
            <a:off x="4037012" y="3243262"/>
            <a:ext cx="2490787" cy="38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Glomeromycetes</a:t>
            </a:r>
            <a:endParaRPr/>
          </a:p>
        </p:txBody>
      </p:sp>
      <p:sp>
        <p:nvSpPr>
          <p:cNvPr id="697" name="Google Shape;697;p54"/>
          <p:cNvSpPr txBox="1"/>
          <p:nvPr/>
        </p:nvSpPr>
        <p:spPr>
          <a:xfrm>
            <a:off x="4035425" y="3652837"/>
            <a:ext cx="200025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Ascomycetes</a:t>
            </a:r>
            <a:endParaRPr/>
          </a:p>
        </p:txBody>
      </p:sp>
      <p:sp>
        <p:nvSpPr>
          <p:cNvPr id="698" name="Google Shape;698;p54"/>
          <p:cNvSpPr txBox="1"/>
          <p:nvPr/>
        </p:nvSpPr>
        <p:spPr>
          <a:xfrm>
            <a:off x="4046537" y="4102100"/>
            <a:ext cx="2344737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Basidiomycetes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55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31.18</a:t>
            </a:r>
            <a:endParaRPr/>
          </a:p>
        </p:txBody>
      </p:sp>
      <p:pic>
        <p:nvPicPr>
          <p:cNvPr descr="31_18_Basidiomycetes-U" id="705" name="Google Shape;70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6937" y="136525"/>
            <a:ext cx="4810125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55"/>
          <p:cNvSpPr txBox="1"/>
          <p:nvPr/>
        </p:nvSpPr>
        <p:spPr>
          <a:xfrm>
            <a:off x="2857500" y="168275"/>
            <a:ext cx="993775" cy="188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Shelf fungi</a:t>
            </a:r>
            <a:endParaRPr/>
          </a:p>
        </p:txBody>
      </p:sp>
      <p:sp>
        <p:nvSpPr>
          <p:cNvPr id="707" name="Google Shape;707;p55"/>
          <p:cNvSpPr txBox="1"/>
          <p:nvPr/>
        </p:nvSpPr>
        <p:spPr>
          <a:xfrm>
            <a:off x="5219700" y="3865562"/>
            <a:ext cx="15240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Puffballs emitting</a:t>
            </a:r>
            <a:b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spores</a:t>
            </a:r>
            <a:endParaRPr/>
          </a:p>
        </p:txBody>
      </p:sp>
      <p:sp>
        <p:nvSpPr>
          <p:cNvPr id="708" name="Google Shape;708;p55"/>
          <p:cNvSpPr txBox="1"/>
          <p:nvPr/>
        </p:nvSpPr>
        <p:spPr>
          <a:xfrm>
            <a:off x="2435225" y="6108700"/>
            <a:ext cx="1643062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Maiden veil fungus</a:t>
            </a:r>
            <a:b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Dictyphora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09" name="Google Shape;709;p55"/>
          <p:cNvSpPr/>
          <p:nvPr/>
        </p:nvSpPr>
        <p:spPr>
          <a:xfrm rot="5400000">
            <a:off x="2633662" y="158750"/>
            <a:ext cx="196850" cy="200025"/>
          </a:xfrm>
          <a:prstGeom prst="triangle">
            <a:avLst>
              <a:gd fmla="val 50000" name="adj"/>
            </a:avLst>
          </a:prstGeom>
          <a:solidFill>
            <a:srgbClr val="0072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55"/>
          <p:cNvSpPr/>
          <p:nvPr/>
        </p:nvSpPr>
        <p:spPr>
          <a:xfrm rot="-5400000">
            <a:off x="4981575" y="3856037"/>
            <a:ext cx="196850" cy="200025"/>
          </a:xfrm>
          <a:prstGeom prst="triangle">
            <a:avLst>
              <a:gd fmla="val 50000" name="adj"/>
            </a:avLst>
          </a:prstGeom>
          <a:solidFill>
            <a:srgbClr val="0072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55"/>
          <p:cNvSpPr/>
          <p:nvPr/>
        </p:nvSpPr>
        <p:spPr>
          <a:xfrm rot="5400000">
            <a:off x="2230437" y="6105525"/>
            <a:ext cx="196850" cy="200025"/>
          </a:xfrm>
          <a:prstGeom prst="triangle">
            <a:avLst>
              <a:gd fmla="val 50000" name="adj"/>
            </a:avLst>
          </a:prstGeom>
          <a:solidFill>
            <a:srgbClr val="0072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6"/>
          <p:cNvSpPr txBox="1"/>
          <p:nvPr>
            <p:ph idx="1" type="body"/>
          </p:nvPr>
        </p:nvSpPr>
        <p:spPr>
          <a:xfrm>
            <a:off x="533400" y="1404937"/>
            <a:ext cx="8534400" cy="3929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life cycle of a basidiomycete usually includes a long-lived dikaryotic mycelium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response to environmental stimuli, the mycelium reproduces sexually by producing elaborate fruiting bodies call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basidiocarps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Mushrooms are examples of basidiocarps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numerous basidia in a basidiocarp are sources of sexual spores called basidiospores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8" name="Google Shape;718;p56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19" name="Google Shape;719;p56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56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721" name="Google Shape;721;p56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1_19_LifeCycleBasidio-U" id="727" name="Google Shape;72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912" y="212725"/>
            <a:ext cx="7750175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57"/>
          <p:cNvSpPr txBox="1"/>
          <p:nvPr/>
        </p:nvSpPr>
        <p:spPr>
          <a:xfrm>
            <a:off x="1239837" y="317500"/>
            <a:ext cx="298450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729" name="Google Shape;729;p57"/>
          <p:cNvSpPr txBox="1"/>
          <p:nvPr/>
        </p:nvSpPr>
        <p:spPr>
          <a:xfrm>
            <a:off x="1092200" y="593725"/>
            <a:ext cx="7620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 (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30" name="Google Shape;730;p57"/>
          <p:cNvSpPr txBox="1"/>
          <p:nvPr/>
        </p:nvSpPr>
        <p:spPr>
          <a:xfrm>
            <a:off x="1093787" y="979487"/>
            <a:ext cx="7620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 (2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31" name="Google Shape;731;p57"/>
          <p:cNvSpPr txBox="1"/>
          <p:nvPr/>
        </p:nvSpPr>
        <p:spPr>
          <a:xfrm>
            <a:off x="1093787" y="781050"/>
            <a:ext cx="1211262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Dikaryotic (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32" name="Google Shape;732;p57"/>
          <p:cNvSpPr txBox="1"/>
          <p:nvPr/>
        </p:nvSpPr>
        <p:spPr>
          <a:xfrm>
            <a:off x="2771775" y="857250"/>
            <a:ext cx="588962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Mating 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(−)</a:t>
            </a:r>
            <a:endParaRPr/>
          </a:p>
        </p:txBody>
      </p:sp>
      <p:sp>
        <p:nvSpPr>
          <p:cNvPr id="733" name="Google Shape;733;p57"/>
          <p:cNvSpPr txBox="1"/>
          <p:nvPr/>
        </p:nvSpPr>
        <p:spPr>
          <a:xfrm>
            <a:off x="3876675" y="1435100"/>
            <a:ext cx="522287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Mating 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(+)</a:t>
            </a:r>
            <a:endParaRPr/>
          </a:p>
        </p:txBody>
      </p:sp>
      <p:sp>
        <p:nvSpPr>
          <p:cNvPr id="734" name="Google Shape;734;p57"/>
          <p:cNvSpPr txBox="1"/>
          <p:nvPr/>
        </p:nvSpPr>
        <p:spPr>
          <a:xfrm>
            <a:off x="3063875" y="1760537"/>
            <a:ext cx="522287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mycelia</a:t>
            </a:r>
            <a:endParaRPr/>
          </a:p>
        </p:txBody>
      </p:sp>
      <p:sp>
        <p:nvSpPr>
          <p:cNvPr id="735" name="Google Shape;735;p57"/>
          <p:cNvSpPr txBox="1"/>
          <p:nvPr/>
        </p:nvSpPr>
        <p:spPr>
          <a:xfrm>
            <a:off x="4014787" y="2222500"/>
            <a:ext cx="11826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REPRODUCTION</a:t>
            </a:r>
            <a:endParaRPr/>
          </a:p>
        </p:txBody>
      </p:sp>
      <p:sp>
        <p:nvSpPr>
          <p:cNvPr id="736" name="Google Shape;736;p57"/>
          <p:cNvSpPr txBox="1"/>
          <p:nvPr/>
        </p:nvSpPr>
        <p:spPr>
          <a:xfrm>
            <a:off x="2878137" y="2790825"/>
            <a:ext cx="83978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Dispersal 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germination</a:t>
            </a:r>
            <a:endParaRPr/>
          </a:p>
        </p:txBody>
      </p:sp>
      <p:sp>
        <p:nvSpPr>
          <p:cNvPr id="737" name="Google Shape;737;p57"/>
          <p:cNvSpPr txBox="1"/>
          <p:nvPr/>
        </p:nvSpPr>
        <p:spPr>
          <a:xfrm>
            <a:off x="3024187" y="3467100"/>
            <a:ext cx="998537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Basidiospores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38" name="Google Shape;738;p57"/>
          <p:cNvSpPr txBox="1"/>
          <p:nvPr/>
        </p:nvSpPr>
        <p:spPr>
          <a:xfrm>
            <a:off x="3308350" y="3989387"/>
            <a:ext cx="1276350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Basidium with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 basidiospores</a:t>
            </a:r>
            <a:endParaRPr/>
          </a:p>
        </p:txBody>
      </p:sp>
      <p:sp>
        <p:nvSpPr>
          <p:cNvPr id="739" name="Google Shape;739;p57"/>
          <p:cNvSpPr txBox="1"/>
          <p:nvPr/>
        </p:nvSpPr>
        <p:spPr>
          <a:xfrm>
            <a:off x="3433762" y="4446587"/>
            <a:ext cx="1435100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Basidium containing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 haploid nuclei</a:t>
            </a:r>
            <a:endParaRPr/>
          </a:p>
        </p:txBody>
      </p:sp>
      <p:sp>
        <p:nvSpPr>
          <p:cNvPr id="740" name="Google Shape;740;p57"/>
          <p:cNvSpPr txBox="1"/>
          <p:nvPr/>
        </p:nvSpPr>
        <p:spPr>
          <a:xfrm>
            <a:off x="736600" y="4103687"/>
            <a:ext cx="654050" cy="163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Basidium</a:t>
            </a:r>
            <a:endParaRPr/>
          </a:p>
        </p:txBody>
      </p:sp>
      <p:sp>
        <p:nvSpPr>
          <p:cNvPr id="741" name="Google Shape;741;p57"/>
          <p:cNvSpPr txBox="1"/>
          <p:nvPr/>
        </p:nvSpPr>
        <p:spPr>
          <a:xfrm>
            <a:off x="1576387" y="6294437"/>
            <a:ext cx="904875" cy="176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Basidiospore</a:t>
            </a:r>
            <a:endParaRPr/>
          </a:p>
        </p:txBody>
      </p:sp>
      <p:sp>
        <p:nvSpPr>
          <p:cNvPr id="742" name="Google Shape;742;p57"/>
          <p:cNvSpPr txBox="1"/>
          <p:nvPr/>
        </p:nvSpPr>
        <p:spPr>
          <a:xfrm>
            <a:off x="874712" y="6267450"/>
            <a:ext cx="349250" cy="163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μm</a:t>
            </a:r>
            <a:endParaRPr/>
          </a:p>
        </p:txBody>
      </p:sp>
      <p:sp>
        <p:nvSpPr>
          <p:cNvPr id="743" name="Google Shape;743;p57"/>
          <p:cNvSpPr txBox="1"/>
          <p:nvPr/>
        </p:nvSpPr>
        <p:spPr>
          <a:xfrm>
            <a:off x="3275012" y="5137150"/>
            <a:ext cx="627062" cy="150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sp>
        <p:nvSpPr>
          <p:cNvPr id="744" name="Google Shape;744;p57"/>
          <p:cNvSpPr txBox="1"/>
          <p:nvPr/>
        </p:nvSpPr>
        <p:spPr>
          <a:xfrm>
            <a:off x="4445000" y="6189662"/>
            <a:ext cx="5080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nuclei</a:t>
            </a:r>
            <a:endParaRPr/>
          </a:p>
        </p:txBody>
      </p:sp>
      <p:sp>
        <p:nvSpPr>
          <p:cNvPr id="745" name="Google Shape;745;p57"/>
          <p:cNvSpPr txBox="1"/>
          <p:nvPr/>
        </p:nvSpPr>
        <p:spPr>
          <a:xfrm>
            <a:off x="5756275" y="4854575"/>
            <a:ext cx="931862" cy="163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KARYOGAMY</a:t>
            </a:r>
            <a:endParaRPr/>
          </a:p>
        </p:txBody>
      </p:sp>
      <p:sp>
        <p:nvSpPr>
          <p:cNvPr id="746" name="Google Shape;746;p57"/>
          <p:cNvSpPr txBox="1"/>
          <p:nvPr/>
        </p:nvSpPr>
        <p:spPr>
          <a:xfrm>
            <a:off x="5307012" y="4041775"/>
            <a:ext cx="588962" cy="376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Basidia 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47" name="Google Shape;747;p57"/>
          <p:cNvSpPr txBox="1"/>
          <p:nvPr/>
        </p:nvSpPr>
        <p:spPr>
          <a:xfrm>
            <a:off x="7523162" y="2182812"/>
            <a:ext cx="841375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Basidiocarp 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48" name="Google Shape;748;p57"/>
          <p:cNvSpPr txBox="1"/>
          <p:nvPr/>
        </p:nvSpPr>
        <p:spPr>
          <a:xfrm>
            <a:off x="5472112" y="1931987"/>
            <a:ext cx="839787" cy="376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Gills lined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basidia</a:t>
            </a:r>
            <a:endParaRPr/>
          </a:p>
        </p:txBody>
      </p:sp>
      <p:sp>
        <p:nvSpPr>
          <p:cNvPr id="749" name="Google Shape;749;p57"/>
          <p:cNvSpPr txBox="1"/>
          <p:nvPr/>
        </p:nvSpPr>
        <p:spPr>
          <a:xfrm>
            <a:off x="6254750" y="227012"/>
            <a:ext cx="682625" cy="376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Dikaryotic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mycelium</a:t>
            </a:r>
            <a:endParaRPr/>
          </a:p>
        </p:txBody>
      </p:sp>
      <p:cxnSp>
        <p:nvCxnSpPr>
          <p:cNvPr id="750" name="Google Shape;750;p57"/>
          <p:cNvCxnSpPr/>
          <p:nvPr/>
        </p:nvCxnSpPr>
        <p:spPr>
          <a:xfrm flipH="1" rot="10800000">
            <a:off x="2844800" y="2054225"/>
            <a:ext cx="171450" cy="190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1" name="Google Shape;751;p57"/>
          <p:cNvCxnSpPr/>
          <p:nvPr/>
        </p:nvCxnSpPr>
        <p:spPr>
          <a:xfrm>
            <a:off x="3016250" y="2047875"/>
            <a:ext cx="79375" cy="29051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2" name="Google Shape;752;p57"/>
          <p:cNvCxnSpPr/>
          <p:nvPr/>
        </p:nvCxnSpPr>
        <p:spPr>
          <a:xfrm>
            <a:off x="2646362" y="3541712"/>
            <a:ext cx="330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3" name="Google Shape;753;p57"/>
          <p:cNvCxnSpPr/>
          <p:nvPr/>
        </p:nvCxnSpPr>
        <p:spPr>
          <a:xfrm flipH="1">
            <a:off x="2738437" y="3541712"/>
            <a:ext cx="238125" cy="304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4" name="Google Shape;754;p57"/>
          <p:cNvCxnSpPr/>
          <p:nvPr/>
        </p:nvCxnSpPr>
        <p:spPr>
          <a:xfrm flipH="1">
            <a:off x="2738437" y="4057650"/>
            <a:ext cx="503237" cy="5302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5" name="Google Shape;755;p57"/>
          <p:cNvCxnSpPr/>
          <p:nvPr/>
        </p:nvCxnSpPr>
        <p:spPr>
          <a:xfrm flipH="1">
            <a:off x="3055937" y="4508500"/>
            <a:ext cx="330200" cy="1841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6" name="Google Shape;756;p57"/>
          <p:cNvCxnSpPr/>
          <p:nvPr/>
        </p:nvCxnSpPr>
        <p:spPr>
          <a:xfrm>
            <a:off x="1230312" y="4283075"/>
            <a:ext cx="304800" cy="846137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7" name="Google Shape;757;p57"/>
          <p:cNvCxnSpPr/>
          <p:nvPr/>
        </p:nvCxnSpPr>
        <p:spPr>
          <a:xfrm>
            <a:off x="1719262" y="5964237"/>
            <a:ext cx="0" cy="33020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8" name="Google Shape;758;p57"/>
          <p:cNvCxnSpPr/>
          <p:nvPr/>
        </p:nvCxnSpPr>
        <p:spPr>
          <a:xfrm>
            <a:off x="773112" y="6202362"/>
            <a:ext cx="0" cy="920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9" name="Google Shape;759;p57"/>
          <p:cNvCxnSpPr/>
          <p:nvPr/>
        </p:nvCxnSpPr>
        <p:spPr>
          <a:xfrm>
            <a:off x="1309687" y="6202362"/>
            <a:ext cx="0" cy="920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60" name="Google Shape;760;p57"/>
          <p:cNvCxnSpPr/>
          <p:nvPr/>
        </p:nvCxnSpPr>
        <p:spPr>
          <a:xfrm>
            <a:off x="781050" y="6248400"/>
            <a:ext cx="528637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61" name="Google Shape;761;p57"/>
          <p:cNvCxnSpPr/>
          <p:nvPr/>
        </p:nvCxnSpPr>
        <p:spPr>
          <a:xfrm>
            <a:off x="4549775" y="5818187"/>
            <a:ext cx="53975" cy="3571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62" name="Google Shape;762;p57"/>
          <p:cNvCxnSpPr/>
          <p:nvPr/>
        </p:nvCxnSpPr>
        <p:spPr>
          <a:xfrm flipH="1">
            <a:off x="4603750" y="5884862"/>
            <a:ext cx="158750" cy="29051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63" name="Google Shape;763;p57"/>
          <p:cNvCxnSpPr/>
          <p:nvPr/>
        </p:nvCxnSpPr>
        <p:spPr>
          <a:xfrm>
            <a:off x="5859462" y="4111625"/>
            <a:ext cx="357187" cy="650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64" name="Google Shape;764;p57"/>
          <p:cNvCxnSpPr/>
          <p:nvPr/>
        </p:nvCxnSpPr>
        <p:spPr>
          <a:xfrm flipH="1" rot="10800000">
            <a:off x="5865812" y="3938587"/>
            <a:ext cx="311150" cy="1793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65" name="Google Shape;765;p57"/>
          <p:cNvSpPr txBox="1"/>
          <p:nvPr/>
        </p:nvSpPr>
        <p:spPr>
          <a:xfrm>
            <a:off x="4294187" y="349250"/>
            <a:ext cx="105092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PLASMOGAMY</a:t>
            </a:r>
            <a:endParaRPr/>
          </a:p>
        </p:txBody>
      </p:sp>
      <p:cxnSp>
        <p:nvCxnSpPr>
          <p:cNvPr id="766" name="Google Shape;766;p57"/>
          <p:cNvCxnSpPr/>
          <p:nvPr/>
        </p:nvCxnSpPr>
        <p:spPr>
          <a:xfrm>
            <a:off x="1228725" y="4278312"/>
            <a:ext cx="304800" cy="8461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67" name="Google Shape;767;p57"/>
          <p:cNvCxnSpPr/>
          <p:nvPr/>
        </p:nvCxnSpPr>
        <p:spPr>
          <a:xfrm>
            <a:off x="1717675" y="5959475"/>
            <a:ext cx="0" cy="330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68" name="Google Shape;768;p57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31.19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58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31.20</a:t>
            </a:r>
            <a:endParaRPr/>
          </a:p>
        </p:txBody>
      </p:sp>
      <p:pic>
        <p:nvPicPr>
          <p:cNvPr descr="31_20FairyRing-U" id="775" name="Google Shape;77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8962" y="1978025"/>
            <a:ext cx="5426075" cy="29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9"/>
          <p:cNvSpPr txBox="1"/>
          <p:nvPr>
            <p:ph type="title"/>
          </p:nvPr>
        </p:nvSpPr>
        <p:spPr>
          <a:xfrm>
            <a:off x="141287" y="8636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31.5: Fungi play key roles in nutrient cycling, ecological interactions, and human welfare</a:t>
            </a:r>
            <a:endParaRPr/>
          </a:p>
        </p:txBody>
      </p:sp>
      <p:sp>
        <p:nvSpPr>
          <p:cNvPr id="782" name="Google Shape;782;p59"/>
          <p:cNvSpPr txBox="1"/>
          <p:nvPr/>
        </p:nvSpPr>
        <p:spPr>
          <a:xfrm>
            <a:off x="579437" y="2438400"/>
            <a:ext cx="8335962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Fungi interact with other organisms as decomposers, mutualists, and pathogens</a:t>
            </a:r>
            <a:endParaRPr/>
          </a:p>
        </p:txBody>
      </p:sp>
      <p:grpSp>
        <p:nvGrpSpPr>
          <p:cNvPr id="783" name="Google Shape;783;p59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84" name="Google Shape;784;p59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59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786" name="Google Shape;786;p59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0"/>
          <p:cNvSpPr txBox="1"/>
          <p:nvPr>
            <p:ph type="title"/>
          </p:nvPr>
        </p:nvSpPr>
        <p:spPr>
          <a:xfrm>
            <a:off x="152400" y="533400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Fungi as Decomposers</a:t>
            </a:r>
            <a:endParaRPr/>
          </a:p>
        </p:txBody>
      </p:sp>
      <p:sp>
        <p:nvSpPr>
          <p:cNvPr id="793" name="Google Shape;793;p60"/>
          <p:cNvSpPr txBox="1"/>
          <p:nvPr>
            <p:ph idx="1" type="body"/>
          </p:nvPr>
        </p:nvSpPr>
        <p:spPr>
          <a:xfrm>
            <a:off x="533400" y="1371600"/>
            <a:ext cx="85344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Fungi are efficient decomposers of organic material including cellulose and lignin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perform essential recycling of chemical elements between the living and nonliving world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Fungi are also used in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bioremediation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(المعالجة البيولوجية)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projects</a:t>
            </a:r>
            <a:endParaRPr/>
          </a:p>
        </p:txBody>
      </p:sp>
      <p:grpSp>
        <p:nvGrpSpPr>
          <p:cNvPr id="794" name="Google Shape;794;p60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95" name="Google Shape;795;p60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60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797" name="Google Shape;797;p60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61"/>
          <p:cNvSpPr txBox="1"/>
          <p:nvPr>
            <p:ph type="title"/>
          </p:nvPr>
        </p:nvSpPr>
        <p:spPr>
          <a:xfrm>
            <a:off x="152400" y="5381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Fungi as Mutualists</a:t>
            </a:r>
            <a:endParaRPr/>
          </a:p>
        </p:txBody>
      </p:sp>
      <p:sp>
        <p:nvSpPr>
          <p:cNvPr id="804" name="Google Shape;804;p61"/>
          <p:cNvSpPr txBox="1"/>
          <p:nvPr>
            <p:ph idx="1" type="body"/>
          </p:nvPr>
        </p:nvSpPr>
        <p:spPr>
          <a:xfrm>
            <a:off x="533400" y="1371600"/>
            <a:ext cx="8153400" cy="2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Fungi form mutualistic relationships with plants, algae, cyanobacteria, and animals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these relationships have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profound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(عميقة) ecological effects</a:t>
            </a:r>
            <a:endParaRPr/>
          </a:p>
        </p:txBody>
      </p:sp>
      <p:grpSp>
        <p:nvGrpSpPr>
          <p:cNvPr id="805" name="Google Shape;805;p61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06" name="Google Shape;806;p61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61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808" name="Google Shape;808;p61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62"/>
          <p:cNvSpPr txBox="1"/>
          <p:nvPr>
            <p:ph type="title"/>
          </p:nvPr>
        </p:nvSpPr>
        <p:spPr>
          <a:xfrm>
            <a:off x="152400" y="533400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Fungus-Plant Mutualisms</a:t>
            </a:r>
            <a:endParaRPr/>
          </a:p>
        </p:txBody>
      </p:sp>
      <p:sp>
        <p:nvSpPr>
          <p:cNvPr id="815" name="Google Shape;815;p62"/>
          <p:cNvSpPr txBox="1"/>
          <p:nvPr>
            <p:ph idx="1" type="body"/>
          </p:nvPr>
        </p:nvSpPr>
        <p:spPr>
          <a:xfrm>
            <a:off x="533400" y="1384300"/>
            <a:ext cx="85344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Mycorrhizae are enormously important in natural ecosystems and agriculture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harbor harmless symbiotic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endophytes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fungi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live inside leaves or other plant parts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Endophytes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toxins that deter herbivores and defend against pathogens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endophytes are ascomycetes</a:t>
            </a:r>
            <a:endParaRPr/>
          </a:p>
        </p:txBody>
      </p:sp>
      <p:grpSp>
        <p:nvGrpSpPr>
          <p:cNvPr id="816" name="Google Shape;816;p62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17" name="Google Shape;817;p62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62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819" name="Google Shape;819;p62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149225" y="5381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Nutrition and Ecology</a:t>
            </a:r>
            <a:endParaRPr/>
          </a:p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533400" y="1371600"/>
            <a:ext cx="8534400" cy="4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Fungi are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heterotrophs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absorb nutrients from outside of their body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Fungi use enzymes to break down a large variety of complex molecules into smaller organic compounds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versatility of these enzymes contributes to fungi’s ecological success</a:t>
            </a:r>
            <a:endParaRPr/>
          </a:p>
        </p:txBody>
      </p:sp>
      <p:grpSp>
        <p:nvGrpSpPr>
          <p:cNvPr id="139" name="Google Shape;139;p18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0" name="Google Shape;140;p18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8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42" name="Google Shape;142;p18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63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31.21</a:t>
            </a:r>
            <a:endParaRPr/>
          </a:p>
        </p:txBody>
      </p:sp>
      <p:pic>
        <p:nvPicPr>
          <p:cNvPr descr="31_21InqEndophytes-U" id="826" name="Google Shape;82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2" y="527050"/>
            <a:ext cx="8548687" cy="5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63"/>
          <p:cNvSpPr txBox="1"/>
          <p:nvPr/>
        </p:nvSpPr>
        <p:spPr>
          <a:xfrm>
            <a:off x="1042987" y="998537"/>
            <a:ext cx="7202487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Endophyte not present; pathogen present (E−P+)</a:t>
            </a:r>
            <a:endParaRPr/>
          </a:p>
        </p:txBody>
      </p:sp>
      <p:sp>
        <p:nvSpPr>
          <p:cNvPr id="828" name="Google Shape;828;p63"/>
          <p:cNvSpPr txBox="1"/>
          <p:nvPr/>
        </p:nvSpPr>
        <p:spPr>
          <a:xfrm>
            <a:off x="1050925" y="1439862"/>
            <a:ext cx="6699250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endophyte and pathogen present (E+P+)</a:t>
            </a:r>
            <a:endParaRPr/>
          </a:p>
        </p:txBody>
      </p:sp>
      <p:sp>
        <p:nvSpPr>
          <p:cNvPr id="829" name="Google Shape;829;p63"/>
          <p:cNvSpPr txBox="1"/>
          <p:nvPr/>
        </p:nvSpPr>
        <p:spPr>
          <a:xfrm>
            <a:off x="1882775" y="5624512"/>
            <a:ext cx="785812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E−P+</a:t>
            </a:r>
            <a:endParaRPr/>
          </a:p>
        </p:txBody>
      </p:sp>
      <p:sp>
        <p:nvSpPr>
          <p:cNvPr id="830" name="Google Shape;830;p63"/>
          <p:cNvSpPr txBox="1"/>
          <p:nvPr/>
        </p:nvSpPr>
        <p:spPr>
          <a:xfrm>
            <a:off x="6043612" y="5618162"/>
            <a:ext cx="785812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E−P+</a:t>
            </a:r>
            <a:endParaRPr/>
          </a:p>
        </p:txBody>
      </p:sp>
      <p:sp>
        <p:nvSpPr>
          <p:cNvPr id="831" name="Google Shape;831;p63"/>
          <p:cNvSpPr txBox="1"/>
          <p:nvPr/>
        </p:nvSpPr>
        <p:spPr>
          <a:xfrm>
            <a:off x="3198812" y="5619750"/>
            <a:ext cx="785812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E+P+</a:t>
            </a:r>
            <a:endParaRPr/>
          </a:p>
        </p:txBody>
      </p:sp>
      <p:sp>
        <p:nvSpPr>
          <p:cNvPr id="832" name="Google Shape;832;p63"/>
          <p:cNvSpPr txBox="1"/>
          <p:nvPr/>
        </p:nvSpPr>
        <p:spPr>
          <a:xfrm>
            <a:off x="7373937" y="5614987"/>
            <a:ext cx="785812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E+P+</a:t>
            </a:r>
            <a:endParaRPr/>
          </a:p>
        </p:txBody>
      </p:sp>
      <p:sp>
        <p:nvSpPr>
          <p:cNvPr id="833" name="Google Shape;833;p63"/>
          <p:cNvSpPr txBox="1"/>
          <p:nvPr/>
        </p:nvSpPr>
        <p:spPr>
          <a:xfrm>
            <a:off x="955675" y="2439987"/>
            <a:ext cx="3492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</p:txBody>
      </p:sp>
      <p:sp>
        <p:nvSpPr>
          <p:cNvPr id="834" name="Google Shape;834;p63"/>
          <p:cNvSpPr txBox="1"/>
          <p:nvPr/>
        </p:nvSpPr>
        <p:spPr>
          <a:xfrm>
            <a:off x="947737" y="3386137"/>
            <a:ext cx="3492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835" name="Google Shape;835;p63"/>
          <p:cNvSpPr txBox="1"/>
          <p:nvPr/>
        </p:nvSpPr>
        <p:spPr>
          <a:xfrm>
            <a:off x="954087" y="4332287"/>
            <a:ext cx="3492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836" name="Google Shape;836;p63"/>
          <p:cNvSpPr txBox="1"/>
          <p:nvPr/>
        </p:nvSpPr>
        <p:spPr>
          <a:xfrm>
            <a:off x="1096962" y="5299075"/>
            <a:ext cx="2032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837" name="Google Shape;837;p63"/>
          <p:cNvSpPr txBox="1"/>
          <p:nvPr/>
        </p:nvSpPr>
        <p:spPr>
          <a:xfrm>
            <a:off x="5129212" y="2435225"/>
            <a:ext cx="3492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838" name="Google Shape;838;p63"/>
          <p:cNvSpPr txBox="1"/>
          <p:nvPr/>
        </p:nvSpPr>
        <p:spPr>
          <a:xfrm>
            <a:off x="5121275" y="3381375"/>
            <a:ext cx="3492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839" name="Google Shape;839;p63"/>
          <p:cNvSpPr txBox="1"/>
          <p:nvPr/>
        </p:nvSpPr>
        <p:spPr>
          <a:xfrm>
            <a:off x="5280025" y="4327525"/>
            <a:ext cx="3492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840" name="Google Shape;840;p63"/>
          <p:cNvSpPr txBox="1"/>
          <p:nvPr/>
        </p:nvSpPr>
        <p:spPr>
          <a:xfrm>
            <a:off x="5270500" y="5294312"/>
            <a:ext cx="2032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841" name="Google Shape;841;p63"/>
          <p:cNvSpPr txBox="1"/>
          <p:nvPr/>
        </p:nvSpPr>
        <p:spPr>
          <a:xfrm rot="-5400000">
            <a:off x="-623887" y="3698875"/>
            <a:ext cx="26368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Leaf mortality (%)</a:t>
            </a:r>
            <a:endParaRPr/>
          </a:p>
        </p:txBody>
      </p:sp>
      <p:sp>
        <p:nvSpPr>
          <p:cNvPr id="842" name="Google Shape;842;p63"/>
          <p:cNvSpPr txBox="1"/>
          <p:nvPr/>
        </p:nvSpPr>
        <p:spPr>
          <a:xfrm rot="-5400000">
            <a:off x="3198812" y="3700462"/>
            <a:ext cx="3351212" cy="373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Leaf area damaged (%)</a:t>
            </a:r>
            <a:endParaRPr/>
          </a:p>
        </p:txBody>
      </p:sp>
      <p:sp>
        <p:nvSpPr>
          <p:cNvPr id="843" name="Google Shape;843;p63"/>
          <p:cNvSpPr txBox="1"/>
          <p:nvPr/>
        </p:nvSpPr>
        <p:spPr>
          <a:xfrm>
            <a:off x="328612" y="525462"/>
            <a:ext cx="1446212" cy="334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1218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AC1218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64"/>
          <p:cNvSpPr txBox="1"/>
          <p:nvPr>
            <p:ph type="title"/>
          </p:nvPr>
        </p:nvSpPr>
        <p:spPr>
          <a:xfrm>
            <a:off x="152400" y="533400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Fungus-Animal Symbioses</a:t>
            </a:r>
            <a:endParaRPr/>
          </a:p>
        </p:txBody>
      </p:sp>
      <p:sp>
        <p:nvSpPr>
          <p:cNvPr id="850" name="Google Shape;850;p64"/>
          <p:cNvSpPr txBox="1"/>
          <p:nvPr>
            <p:ph idx="1" type="body"/>
          </p:nvPr>
        </p:nvSpPr>
        <p:spPr>
          <a:xfrm>
            <a:off x="533400" y="1371600"/>
            <a:ext cx="81534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fungi share their digestive services with animals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fungi help break down plant material in the guts of cows and other grazing mammals</a:t>
            </a:r>
            <a:endParaRPr/>
          </a:p>
        </p:txBody>
      </p:sp>
      <p:grpSp>
        <p:nvGrpSpPr>
          <p:cNvPr id="851" name="Google Shape;851;p64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52" name="Google Shape;852;p64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64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854" name="Google Shape;854;p64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5"/>
          <p:cNvSpPr txBox="1"/>
          <p:nvPr>
            <p:ph type="title"/>
          </p:nvPr>
        </p:nvSpPr>
        <p:spPr>
          <a:xfrm>
            <a:off x="171450" y="533400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Lichens</a:t>
            </a:r>
            <a:endParaRPr/>
          </a:p>
        </p:txBody>
      </p:sp>
      <p:sp>
        <p:nvSpPr>
          <p:cNvPr id="861" name="Google Shape;861;p65"/>
          <p:cNvSpPr txBox="1"/>
          <p:nvPr>
            <p:ph idx="1" type="body"/>
          </p:nvPr>
        </p:nvSpPr>
        <p:spPr>
          <a:xfrm>
            <a:off x="533400" y="1416050"/>
            <a:ext cx="8305800" cy="3841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lichen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symbiotic association between a photosynthetic microorganism and a fungus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Millions of photosynthetic cells are held in a mass of fungal hyphae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photosynthetic component is green algae of cyanobacteria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fungal component is most often an ascomycete</a:t>
            </a:r>
            <a:endParaRPr/>
          </a:p>
        </p:txBody>
      </p:sp>
      <p:grpSp>
        <p:nvGrpSpPr>
          <p:cNvPr id="862" name="Google Shape;862;p65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63" name="Google Shape;863;p65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65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865" name="Google Shape;865;p65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66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31.23</a:t>
            </a:r>
            <a:endParaRPr/>
          </a:p>
        </p:txBody>
      </p:sp>
      <p:pic>
        <p:nvPicPr>
          <p:cNvPr descr="31_23_LichenForms-U" id="872" name="Google Shape;87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2" y="895350"/>
            <a:ext cx="8548687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66"/>
          <p:cNvSpPr txBox="1"/>
          <p:nvPr/>
        </p:nvSpPr>
        <p:spPr>
          <a:xfrm>
            <a:off x="2357437" y="5514975"/>
            <a:ext cx="3232150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fruticose (shrublike) lichen</a:t>
            </a:r>
            <a:endParaRPr/>
          </a:p>
        </p:txBody>
      </p:sp>
      <p:sp>
        <p:nvSpPr>
          <p:cNvPr id="874" name="Google Shape;874;p66"/>
          <p:cNvSpPr txBox="1"/>
          <p:nvPr/>
        </p:nvSpPr>
        <p:spPr>
          <a:xfrm>
            <a:off x="3355975" y="904875"/>
            <a:ext cx="1698625" cy="560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foliose</a:t>
            </a:r>
            <a:b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(leaflike) lichen</a:t>
            </a:r>
            <a:endParaRPr/>
          </a:p>
        </p:txBody>
      </p:sp>
      <p:sp>
        <p:nvSpPr>
          <p:cNvPr id="875" name="Google Shape;875;p66"/>
          <p:cNvSpPr txBox="1"/>
          <p:nvPr/>
        </p:nvSpPr>
        <p:spPr>
          <a:xfrm>
            <a:off x="598487" y="1573212"/>
            <a:ext cx="2214562" cy="573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Crustose</a:t>
            </a:r>
            <a:b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(encrusting) lichens</a:t>
            </a:r>
            <a:endParaRPr/>
          </a:p>
        </p:txBody>
      </p:sp>
      <p:sp>
        <p:nvSpPr>
          <p:cNvPr id="876" name="Google Shape;876;p66"/>
          <p:cNvSpPr/>
          <p:nvPr/>
        </p:nvSpPr>
        <p:spPr>
          <a:xfrm rot="5400000">
            <a:off x="2088356" y="5530056"/>
            <a:ext cx="198437" cy="200025"/>
          </a:xfrm>
          <a:prstGeom prst="triangle">
            <a:avLst>
              <a:gd fmla="val 50000" name="adj"/>
            </a:avLst>
          </a:prstGeom>
          <a:solidFill>
            <a:srgbClr val="0072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66"/>
          <p:cNvSpPr/>
          <p:nvPr/>
        </p:nvSpPr>
        <p:spPr>
          <a:xfrm rot="10800000">
            <a:off x="334962" y="1595437"/>
            <a:ext cx="198437" cy="200025"/>
          </a:xfrm>
          <a:prstGeom prst="triangle">
            <a:avLst>
              <a:gd fmla="val 50000" name="adj"/>
            </a:avLst>
          </a:prstGeom>
          <a:solidFill>
            <a:srgbClr val="0072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66"/>
          <p:cNvSpPr/>
          <p:nvPr/>
        </p:nvSpPr>
        <p:spPr>
          <a:xfrm rot="10800000">
            <a:off x="3081337" y="927100"/>
            <a:ext cx="198437" cy="200025"/>
          </a:xfrm>
          <a:prstGeom prst="triangle">
            <a:avLst>
              <a:gd fmla="val 50000" name="adj"/>
            </a:avLst>
          </a:prstGeom>
          <a:solidFill>
            <a:srgbClr val="0072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7"/>
          <p:cNvSpPr txBox="1"/>
          <p:nvPr>
            <p:ph idx="1" type="body"/>
          </p:nvPr>
        </p:nvSpPr>
        <p:spPr>
          <a:xfrm>
            <a:off x="533400" y="1384300"/>
            <a:ext cx="8305800" cy="2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symbioses are so complete that lichens are given scientific names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Algae or cyanobacteria occupy an inner layer below the lichen surface</a:t>
            </a:r>
            <a:endParaRPr/>
          </a:p>
        </p:txBody>
      </p:sp>
      <p:grpSp>
        <p:nvGrpSpPr>
          <p:cNvPr id="885" name="Google Shape;885;p67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86" name="Google Shape;886;p67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67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888" name="Google Shape;888;p67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68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31.24</a:t>
            </a:r>
            <a:endParaRPr/>
          </a:p>
        </p:txBody>
      </p:sp>
      <p:pic>
        <p:nvPicPr>
          <p:cNvPr descr="31_24_LichenAnatomy-U" id="895" name="Google Shape;89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2" y="795337"/>
            <a:ext cx="8548687" cy="52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68"/>
          <p:cNvSpPr txBox="1"/>
          <p:nvPr/>
        </p:nvSpPr>
        <p:spPr>
          <a:xfrm>
            <a:off x="3376612" y="779462"/>
            <a:ext cx="2424112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Ascocarp of fungus</a:t>
            </a:r>
            <a:endParaRPr/>
          </a:p>
        </p:txBody>
      </p:sp>
      <p:sp>
        <p:nvSpPr>
          <p:cNvPr id="897" name="Google Shape;897;p68"/>
          <p:cNvSpPr txBox="1"/>
          <p:nvPr/>
        </p:nvSpPr>
        <p:spPr>
          <a:xfrm rot="-5400000">
            <a:off x="61118" y="3486943"/>
            <a:ext cx="796925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μm</a:t>
            </a:r>
            <a:endParaRPr/>
          </a:p>
        </p:txBody>
      </p:sp>
      <p:sp>
        <p:nvSpPr>
          <p:cNvPr id="898" name="Google Shape;898;p68"/>
          <p:cNvSpPr txBox="1"/>
          <p:nvPr/>
        </p:nvSpPr>
        <p:spPr>
          <a:xfrm>
            <a:off x="5897562" y="1209675"/>
            <a:ext cx="901700" cy="627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Fungal</a:t>
            </a:r>
            <a:b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hyphae</a:t>
            </a:r>
            <a:endParaRPr/>
          </a:p>
        </p:txBody>
      </p:sp>
      <p:sp>
        <p:nvSpPr>
          <p:cNvPr id="899" name="Google Shape;899;p68"/>
          <p:cNvSpPr txBox="1"/>
          <p:nvPr/>
        </p:nvSpPr>
        <p:spPr>
          <a:xfrm>
            <a:off x="6883400" y="1389062"/>
            <a:ext cx="663575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Algal</a:t>
            </a:r>
            <a:b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</a:t>
            </a:r>
            <a:endParaRPr/>
          </a:p>
        </p:txBody>
      </p:sp>
      <p:sp>
        <p:nvSpPr>
          <p:cNvPr id="900" name="Google Shape;900;p68"/>
          <p:cNvSpPr txBox="1"/>
          <p:nvPr/>
        </p:nvSpPr>
        <p:spPr>
          <a:xfrm>
            <a:off x="7808912" y="1017587"/>
            <a:ext cx="966787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Soredia</a:t>
            </a:r>
            <a:endParaRPr/>
          </a:p>
        </p:txBody>
      </p:sp>
      <p:sp>
        <p:nvSpPr>
          <p:cNvPr id="901" name="Google Shape;901;p68"/>
          <p:cNvSpPr txBox="1"/>
          <p:nvPr/>
        </p:nvSpPr>
        <p:spPr>
          <a:xfrm>
            <a:off x="3886200" y="4610100"/>
            <a:ext cx="1828800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Fungal hyphae</a:t>
            </a:r>
            <a:endParaRPr/>
          </a:p>
        </p:txBody>
      </p:sp>
      <p:sp>
        <p:nvSpPr>
          <p:cNvPr id="902" name="Google Shape;902;p68"/>
          <p:cNvSpPr txBox="1"/>
          <p:nvPr/>
        </p:nvSpPr>
        <p:spPr>
          <a:xfrm>
            <a:off x="3879850" y="4933950"/>
            <a:ext cx="1154112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Algal cell</a:t>
            </a:r>
            <a:endParaRPr/>
          </a:p>
        </p:txBody>
      </p:sp>
      <p:cxnSp>
        <p:nvCxnSpPr>
          <p:cNvPr id="903" name="Google Shape;903;p68"/>
          <p:cNvCxnSpPr/>
          <p:nvPr/>
        </p:nvCxnSpPr>
        <p:spPr>
          <a:xfrm>
            <a:off x="569912" y="3201987"/>
            <a:ext cx="1238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04" name="Google Shape;904;p68"/>
          <p:cNvCxnSpPr/>
          <p:nvPr/>
        </p:nvCxnSpPr>
        <p:spPr>
          <a:xfrm>
            <a:off x="568325" y="4140200"/>
            <a:ext cx="13335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05" name="Google Shape;905;p68"/>
          <p:cNvCxnSpPr/>
          <p:nvPr/>
        </p:nvCxnSpPr>
        <p:spPr>
          <a:xfrm>
            <a:off x="635000" y="3200400"/>
            <a:ext cx="0" cy="939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06" name="Google Shape;906;p68"/>
          <p:cNvCxnSpPr/>
          <p:nvPr/>
        </p:nvCxnSpPr>
        <p:spPr>
          <a:xfrm flipH="1" rot="10800000">
            <a:off x="5595937" y="1825625"/>
            <a:ext cx="515937" cy="26511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07" name="Google Shape;907;p68"/>
          <p:cNvCxnSpPr/>
          <p:nvPr/>
        </p:nvCxnSpPr>
        <p:spPr>
          <a:xfrm flipH="1">
            <a:off x="5727700" y="1825625"/>
            <a:ext cx="384175" cy="90011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08" name="Google Shape;908;p68"/>
          <p:cNvCxnSpPr/>
          <p:nvPr/>
        </p:nvCxnSpPr>
        <p:spPr>
          <a:xfrm flipH="1">
            <a:off x="6243637" y="1971675"/>
            <a:ext cx="833437" cy="11509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09" name="Google Shape;909;p68"/>
          <p:cNvCxnSpPr/>
          <p:nvPr/>
        </p:nvCxnSpPr>
        <p:spPr>
          <a:xfrm flipH="1" rot="10800000">
            <a:off x="7870825" y="1322387"/>
            <a:ext cx="396875" cy="58261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10" name="Google Shape;910;p68"/>
          <p:cNvCxnSpPr/>
          <p:nvPr/>
        </p:nvCxnSpPr>
        <p:spPr>
          <a:xfrm>
            <a:off x="8267700" y="1322387"/>
            <a:ext cx="0" cy="8731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11" name="Google Shape;911;p68"/>
          <p:cNvCxnSpPr/>
          <p:nvPr/>
        </p:nvCxnSpPr>
        <p:spPr>
          <a:xfrm>
            <a:off x="2393950" y="5080000"/>
            <a:ext cx="1401762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12" name="Google Shape;912;p68"/>
          <p:cNvCxnSpPr/>
          <p:nvPr/>
        </p:nvCxnSpPr>
        <p:spPr>
          <a:xfrm>
            <a:off x="2393950" y="5080000"/>
            <a:ext cx="140176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13" name="Google Shape;913;p68"/>
          <p:cNvCxnSpPr/>
          <p:nvPr/>
        </p:nvCxnSpPr>
        <p:spPr>
          <a:xfrm>
            <a:off x="2878137" y="4121150"/>
            <a:ext cx="925512" cy="62230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14" name="Google Shape;914;p68"/>
          <p:cNvCxnSpPr/>
          <p:nvPr/>
        </p:nvCxnSpPr>
        <p:spPr>
          <a:xfrm>
            <a:off x="2732087" y="4737100"/>
            <a:ext cx="1071562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15" name="Google Shape;915;p68"/>
          <p:cNvCxnSpPr/>
          <p:nvPr/>
        </p:nvCxnSpPr>
        <p:spPr>
          <a:xfrm>
            <a:off x="2738437" y="4737100"/>
            <a:ext cx="105886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16" name="Google Shape;916;p68"/>
          <p:cNvCxnSpPr/>
          <p:nvPr/>
        </p:nvCxnSpPr>
        <p:spPr>
          <a:xfrm>
            <a:off x="2886075" y="4129087"/>
            <a:ext cx="911225" cy="60801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69"/>
          <p:cNvSpPr txBox="1"/>
          <p:nvPr>
            <p:ph idx="1" type="body"/>
          </p:nvPr>
        </p:nvSpPr>
        <p:spPr>
          <a:xfrm>
            <a:off x="533400" y="1404937"/>
            <a:ext cx="8229600" cy="3776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algae provide carbon compounds, cyanobacteria also provide organic nitrogen, and fungi provide the environment for growth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fungi of lichens can reproduce sexually and asexually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Asexual reproduction is by fragmentation or the formation of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soredia,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clusters of hyphae with embedded algae</a:t>
            </a:r>
            <a:endParaRPr/>
          </a:p>
        </p:txBody>
      </p:sp>
      <p:grpSp>
        <p:nvGrpSpPr>
          <p:cNvPr id="923" name="Google Shape;923;p69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24" name="Google Shape;924;p69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69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926" name="Google Shape;926;p69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70"/>
          <p:cNvSpPr txBox="1"/>
          <p:nvPr>
            <p:ph idx="1" type="body"/>
          </p:nvPr>
        </p:nvSpPr>
        <p:spPr>
          <a:xfrm>
            <a:off x="533400" y="1371600"/>
            <a:ext cx="82296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Lichens are important pioneers on new rock and soil surfaces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Lichens may have helped the colonization of land by plants 550–600 million years ago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Lichens are sensitive to pollution, and their death can be a warning that air quality is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deteriorating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(تدهور)</a:t>
            </a:r>
            <a:endParaRPr/>
          </a:p>
        </p:txBody>
      </p:sp>
      <p:grpSp>
        <p:nvGrpSpPr>
          <p:cNvPr id="933" name="Google Shape;933;p70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34" name="Google Shape;934;p70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70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936" name="Google Shape;936;p70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71"/>
          <p:cNvSpPr txBox="1"/>
          <p:nvPr>
            <p:ph type="title"/>
          </p:nvPr>
        </p:nvSpPr>
        <p:spPr>
          <a:xfrm>
            <a:off x="152400" y="5254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Fungi as Pathogens</a:t>
            </a:r>
            <a:endParaRPr/>
          </a:p>
        </p:txBody>
      </p:sp>
      <p:sp>
        <p:nvSpPr>
          <p:cNvPr id="943" name="Google Shape;943;p71"/>
          <p:cNvSpPr txBox="1"/>
          <p:nvPr>
            <p:ph idx="1" type="body"/>
          </p:nvPr>
        </p:nvSpPr>
        <p:spPr>
          <a:xfrm>
            <a:off x="533400" y="1404937"/>
            <a:ext cx="8534400" cy="3243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30% of known fungal species are parasites or pathogens, mostly on or in plants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year, 10% to 50% of the world’s fruit harvest is lost due to fungi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fungi that attack food crops are toxic to humans</a:t>
            </a:r>
            <a:endParaRPr/>
          </a:p>
        </p:txBody>
      </p:sp>
      <p:grpSp>
        <p:nvGrpSpPr>
          <p:cNvPr id="944" name="Google Shape;944;p71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45" name="Google Shape;945;p71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71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947" name="Google Shape;947;p71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72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31.25</a:t>
            </a:r>
            <a:endParaRPr/>
          </a:p>
        </p:txBody>
      </p:sp>
      <p:pic>
        <p:nvPicPr>
          <p:cNvPr descr="31_25_FungalDiseases-U" id="954" name="Google Shape;95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6825" y="136525"/>
            <a:ext cx="6608762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72"/>
          <p:cNvSpPr txBox="1"/>
          <p:nvPr/>
        </p:nvSpPr>
        <p:spPr>
          <a:xfrm>
            <a:off x="1338262" y="5634037"/>
            <a:ext cx="2451100" cy="334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Corn smut on corn</a:t>
            </a:r>
            <a:endParaRPr/>
          </a:p>
        </p:txBody>
      </p:sp>
      <p:sp>
        <p:nvSpPr>
          <p:cNvPr id="956" name="Google Shape;956;p72"/>
          <p:cNvSpPr txBox="1"/>
          <p:nvPr/>
        </p:nvSpPr>
        <p:spPr>
          <a:xfrm>
            <a:off x="5167312" y="6264275"/>
            <a:ext cx="1882775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 Ergots on rye</a:t>
            </a:r>
            <a:endParaRPr/>
          </a:p>
        </p:txBody>
      </p:sp>
      <p:grpSp>
        <p:nvGrpSpPr>
          <p:cNvPr id="957" name="Google Shape;957;p72"/>
          <p:cNvGrpSpPr/>
          <p:nvPr/>
        </p:nvGrpSpPr>
        <p:grpSpPr>
          <a:xfrm>
            <a:off x="3652837" y="4048125"/>
            <a:ext cx="1408112" cy="1127125"/>
            <a:chOff x="2301" y="2550"/>
            <a:chExt cx="887" cy="710"/>
          </a:xfrm>
        </p:grpSpPr>
        <p:sp>
          <p:nvSpPr>
            <p:cNvPr id="958" name="Google Shape;958;p72"/>
            <p:cNvSpPr txBox="1"/>
            <p:nvPr/>
          </p:nvSpPr>
          <p:spPr>
            <a:xfrm>
              <a:off x="2301" y="2550"/>
              <a:ext cx="178" cy="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(b)</a:t>
              </a:r>
              <a:endParaRPr/>
            </a:p>
          </p:txBody>
        </p:sp>
        <p:sp>
          <p:nvSpPr>
            <p:cNvPr id="959" name="Google Shape;959;p72"/>
            <p:cNvSpPr txBox="1"/>
            <p:nvPr/>
          </p:nvSpPr>
          <p:spPr>
            <a:xfrm>
              <a:off x="2510" y="2558"/>
              <a:ext cx="678" cy="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Tar spot</a:t>
              </a:r>
              <a:b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fungus</a:t>
              </a:r>
              <a:b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 maple</a:t>
              </a:r>
              <a:b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leaves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533400" y="1374775"/>
            <a:ext cx="7772400" cy="331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Fungi exhibit diverse lifestyles</a:t>
            </a:r>
            <a:endParaRPr/>
          </a:p>
          <a:p>
            <a:pPr indent="-285750" lvl="1" marL="9715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1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Decomposers</a:t>
            </a:r>
            <a:endParaRPr/>
          </a:p>
          <a:p>
            <a:pPr indent="-285750" lvl="1" marL="9715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Parasites</a:t>
            </a:r>
            <a:endParaRPr/>
          </a:p>
          <a:p>
            <a:pPr indent="-285750" lvl="1" marL="9715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Mutualists</a:t>
            </a:r>
            <a:endParaRPr/>
          </a:p>
        </p:txBody>
      </p:sp>
      <p:grpSp>
        <p:nvGrpSpPr>
          <p:cNvPr id="149" name="Google Shape;149;p19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0" name="Google Shape;150;p19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9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52" name="Google Shape;152;p19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73"/>
          <p:cNvSpPr txBox="1"/>
          <p:nvPr>
            <p:ph idx="1" type="body"/>
          </p:nvPr>
        </p:nvSpPr>
        <p:spPr>
          <a:xfrm>
            <a:off x="533400" y="1404937"/>
            <a:ext cx="8229600" cy="423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Ergot of rye is caused by an ascomycete, and produces toxins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40,000 people died from an epidemic of ergotism during the middle ages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Ergotism is characterized by gangrene, nervous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spasms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(تشنجات)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burning sensations, hallucinations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(هلوسة)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temporary insanity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(الجنون المؤقت)</a:t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Ergots contain lysergic acid, the raw material for LSD</a:t>
            </a:r>
            <a:endParaRPr/>
          </a:p>
        </p:txBody>
      </p:sp>
      <p:grpSp>
        <p:nvGrpSpPr>
          <p:cNvPr id="966" name="Google Shape;966;p73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67" name="Google Shape;967;p73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73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969" name="Google Shape;969;p73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74"/>
          <p:cNvSpPr txBox="1"/>
          <p:nvPr>
            <p:ph idx="1" type="body"/>
          </p:nvPr>
        </p:nvSpPr>
        <p:spPr>
          <a:xfrm>
            <a:off x="533400" y="1404937"/>
            <a:ext cx="8077200" cy="2405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 are much less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susceptible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(سريع التأثر) to parasitic fungi than are plants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chytrid 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Batrachochytrium dendrobatidis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might be the cause of the recent decline in amphibians worldwide</a:t>
            </a:r>
            <a:endParaRPr/>
          </a:p>
        </p:txBody>
      </p:sp>
      <p:grpSp>
        <p:nvGrpSpPr>
          <p:cNvPr id="976" name="Google Shape;976;p74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77" name="Google Shape;977;p74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74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979" name="Google Shape;979;p74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75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31.26</a:t>
            </a:r>
            <a:endParaRPr/>
          </a:p>
        </p:txBody>
      </p:sp>
      <p:pic>
        <p:nvPicPr>
          <p:cNvPr descr="31_26_ImpAmphibianAttack-U" id="986" name="Google Shape;98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0762" y="1355725"/>
            <a:ext cx="4560887" cy="41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75"/>
          <p:cNvSpPr txBox="1"/>
          <p:nvPr/>
        </p:nvSpPr>
        <p:spPr>
          <a:xfrm>
            <a:off x="2322512" y="1382712"/>
            <a:ext cx="850900" cy="201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California</a:t>
            </a:r>
            <a:endParaRPr/>
          </a:p>
        </p:txBody>
      </p:sp>
      <p:sp>
        <p:nvSpPr>
          <p:cNvPr id="988" name="Google Shape;988;p75"/>
          <p:cNvSpPr txBox="1"/>
          <p:nvPr/>
        </p:nvSpPr>
        <p:spPr>
          <a:xfrm>
            <a:off x="3122612" y="1508125"/>
            <a:ext cx="4540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Sixty</a:t>
            </a:r>
            <a:b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Lake</a:t>
            </a:r>
            <a:b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Basin</a:t>
            </a:r>
            <a:endParaRPr/>
          </a:p>
        </p:txBody>
      </p:sp>
      <p:sp>
        <p:nvSpPr>
          <p:cNvPr id="989" name="Google Shape;989;p75"/>
          <p:cNvSpPr txBox="1"/>
          <p:nvPr/>
        </p:nvSpPr>
        <p:spPr>
          <a:xfrm>
            <a:off x="4770437" y="3181350"/>
            <a:ext cx="1922462" cy="557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Yellow-legged frogs</a:t>
            </a:r>
            <a:b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killed by </a:t>
            </a:r>
            <a:r>
              <a:rPr b="1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dendrobatidis</a:t>
            </a:r>
            <a:br>
              <a:rPr b="1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infection</a:t>
            </a:r>
            <a:endParaRPr/>
          </a:p>
        </p:txBody>
      </p:sp>
      <p:sp>
        <p:nvSpPr>
          <p:cNvPr id="990" name="Google Shape;990;p75"/>
          <p:cNvSpPr txBox="1"/>
          <p:nvPr/>
        </p:nvSpPr>
        <p:spPr>
          <a:xfrm>
            <a:off x="4557712" y="3895725"/>
            <a:ext cx="334962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991" name="Google Shape;991;p75"/>
          <p:cNvSpPr txBox="1"/>
          <p:nvPr/>
        </p:nvSpPr>
        <p:spPr>
          <a:xfrm>
            <a:off x="4883150" y="4100512"/>
            <a:ext cx="2054225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Boundary of chytrid spread</a:t>
            </a:r>
            <a:endParaRPr/>
          </a:p>
        </p:txBody>
      </p:sp>
      <p:sp>
        <p:nvSpPr>
          <p:cNvPr id="992" name="Google Shape;992;p75"/>
          <p:cNvSpPr txBox="1"/>
          <p:nvPr/>
        </p:nvSpPr>
        <p:spPr>
          <a:xfrm>
            <a:off x="4559300" y="4291012"/>
            <a:ext cx="1498600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Lake status in 2009:</a:t>
            </a:r>
            <a:endParaRPr/>
          </a:p>
        </p:txBody>
      </p:sp>
      <p:sp>
        <p:nvSpPr>
          <p:cNvPr id="993" name="Google Shape;993;p75"/>
          <p:cNvSpPr txBox="1"/>
          <p:nvPr/>
        </p:nvSpPr>
        <p:spPr>
          <a:xfrm>
            <a:off x="4883150" y="4510087"/>
            <a:ext cx="1749425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Frog population extinct</a:t>
            </a:r>
            <a:endParaRPr/>
          </a:p>
        </p:txBody>
      </p:sp>
      <p:sp>
        <p:nvSpPr>
          <p:cNvPr id="994" name="Google Shape;994;p75"/>
          <p:cNvSpPr txBox="1"/>
          <p:nvPr/>
        </p:nvSpPr>
        <p:spPr>
          <a:xfrm>
            <a:off x="4876800" y="4716462"/>
            <a:ext cx="169703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Treatment lake: frogs</a:t>
            </a:r>
            <a:b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treated with fungicides</a:t>
            </a:r>
            <a:b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released</a:t>
            </a:r>
            <a:endParaRPr/>
          </a:p>
        </p:txBody>
      </p:sp>
      <p:sp>
        <p:nvSpPr>
          <p:cNvPr id="995" name="Google Shape;995;p75"/>
          <p:cNvSpPr txBox="1"/>
          <p:nvPr/>
        </p:nvSpPr>
        <p:spPr>
          <a:xfrm>
            <a:off x="4241800" y="3246437"/>
            <a:ext cx="201612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996" name="Google Shape;996;p75"/>
          <p:cNvSpPr txBox="1"/>
          <p:nvPr/>
        </p:nvSpPr>
        <p:spPr>
          <a:xfrm rot="-600000">
            <a:off x="2633662" y="3081337"/>
            <a:ext cx="34766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2004</a:t>
            </a:r>
            <a:endParaRPr/>
          </a:p>
        </p:txBody>
      </p:sp>
      <p:sp>
        <p:nvSpPr>
          <p:cNvPr id="997" name="Google Shape;997;p75"/>
          <p:cNvSpPr txBox="1"/>
          <p:nvPr/>
        </p:nvSpPr>
        <p:spPr>
          <a:xfrm rot="-840000">
            <a:off x="2614612" y="3657600"/>
            <a:ext cx="34766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</a:t>
            </a:r>
            <a:endParaRPr/>
          </a:p>
        </p:txBody>
      </p:sp>
      <p:sp>
        <p:nvSpPr>
          <p:cNvPr id="998" name="Google Shape;998;p75"/>
          <p:cNvSpPr txBox="1"/>
          <p:nvPr/>
        </p:nvSpPr>
        <p:spPr>
          <a:xfrm rot="-840000">
            <a:off x="2660650" y="4762500"/>
            <a:ext cx="34766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2006</a:t>
            </a:r>
            <a:endParaRPr/>
          </a:p>
        </p:txBody>
      </p:sp>
      <p:sp>
        <p:nvSpPr>
          <p:cNvPr id="999" name="Google Shape;999;p75"/>
          <p:cNvSpPr txBox="1"/>
          <p:nvPr/>
        </p:nvSpPr>
        <p:spPr>
          <a:xfrm rot="-1800000">
            <a:off x="4129087" y="5067300"/>
            <a:ext cx="34766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2008</a:t>
            </a:r>
            <a:endParaRPr/>
          </a:p>
        </p:txBody>
      </p:sp>
      <p:sp>
        <p:nvSpPr>
          <p:cNvPr id="1000" name="Google Shape;1000;p75"/>
          <p:cNvSpPr txBox="1"/>
          <p:nvPr/>
        </p:nvSpPr>
        <p:spPr>
          <a:xfrm>
            <a:off x="3084512" y="5051425"/>
            <a:ext cx="374650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2007</a:t>
            </a:r>
            <a:endParaRPr/>
          </a:p>
        </p:txBody>
      </p:sp>
      <p:sp>
        <p:nvSpPr>
          <p:cNvPr id="1001" name="Google Shape;1001;p75"/>
          <p:cNvSpPr/>
          <p:nvPr/>
        </p:nvSpPr>
        <p:spPr>
          <a:xfrm>
            <a:off x="4589462" y="3148012"/>
            <a:ext cx="169862" cy="173037"/>
          </a:xfrm>
          <a:prstGeom prst="triangle">
            <a:avLst>
              <a:gd fmla="val 50000" name="adj"/>
            </a:avLst>
          </a:prstGeom>
          <a:solidFill>
            <a:srgbClr val="0072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2" name="Google Shape;1002;p75"/>
          <p:cNvCxnSpPr/>
          <p:nvPr/>
        </p:nvCxnSpPr>
        <p:spPr>
          <a:xfrm>
            <a:off x="2686050" y="1547812"/>
            <a:ext cx="0" cy="1317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03" name="Google Shape;1003;p75"/>
          <p:cNvCxnSpPr/>
          <p:nvPr/>
        </p:nvCxnSpPr>
        <p:spPr>
          <a:xfrm flipH="1" rot="10800000">
            <a:off x="2909887" y="1957387"/>
            <a:ext cx="146050" cy="793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76"/>
          <p:cNvSpPr txBox="1"/>
          <p:nvPr>
            <p:ph idx="1" type="body"/>
          </p:nvPr>
        </p:nvSpPr>
        <p:spPr>
          <a:xfrm>
            <a:off x="533400" y="1404937"/>
            <a:ext cx="8077200" cy="4691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general term for a fungal infection in animals is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mycosis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Ringworm and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athlete’s foot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examples a human mycoses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Systemic mycoses spread through the body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coccidioidomycosis produces tuberculosis-like symptoms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mycoses are opportunistic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</a:t>
            </a:r>
            <a:r>
              <a:rPr b="0" i="1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Candida albicans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causes yeast infections</a:t>
            </a:r>
            <a:endParaRPr/>
          </a:p>
        </p:txBody>
      </p:sp>
      <p:grpSp>
        <p:nvGrpSpPr>
          <p:cNvPr id="1010" name="Google Shape;1010;p76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11" name="Google Shape;1011;p76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76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013" name="Google Shape;1013;p76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77"/>
          <p:cNvSpPr txBox="1"/>
          <p:nvPr>
            <p:ph type="title"/>
          </p:nvPr>
        </p:nvSpPr>
        <p:spPr>
          <a:xfrm>
            <a:off x="152400" y="5381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Practical Uses of Fungi</a:t>
            </a:r>
            <a:endParaRPr/>
          </a:p>
        </p:txBody>
      </p:sp>
      <p:sp>
        <p:nvSpPr>
          <p:cNvPr id="1020" name="Google Shape;1020;p77"/>
          <p:cNvSpPr txBox="1"/>
          <p:nvPr>
            <p:ph idx="1" type="body"/>
          </p:nvPr>
        </p:nvSpPr>
        <p:spPr>
          <a:xfrm>
            <a:off x="184150" y="1320800"/>
            <a:ext cx="85344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3200"/>
              <a:buFont typeface="Time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eat many fungi and use others to make cheeses, alcoholic beverages, and bread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D1300D"/>
              </a:buClr>
              <a:buSzPts val="3200"/>
              <a:buFont typeface="Time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fungi </a:t>
            </a:r>
            <a:r>
              <a:rPr b="1" i="0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used to produce antibiotics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treatment of bacterial infections</a:t>
            </a:r>
            <a:endParaRPr/>
          </a:p>
          <a:p>
            <a:pPr indent="-285750" lvl="1" marL="13144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the ascomycete </a:t>
            </a:r>
            <a:r>
              <a:rPr b="0" i="1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Penicillium</a:t>
            </a:r>
            <a:endParaRPr/>
          </a:p>
        </p:txBody>
      </p:sp>
      <p:grpSp>
        <p:nvGrpSpPr>
          <p:cNvPr id="1021" name="Google Shape;1021;p77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22" name="Google Shape;1022;p77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77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024" name="Google Shape;1024;p77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78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31.27</a:t>
            </a:r>
            <a:endParaRPr/>
          </a:p>
        </p:txBody>
      </p:sp>
      <p:pic>
        <p:nvPicPr>
          <p:cNvPr descr="31_27FungalAntibiotic-U" id="1031" name="Google Shape;103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7300" y="1408112"/>
            <a:ext cx="6627812" cy="40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78"/>
          <p:cNvSpPr txBox="1"/>
          <p:nvPr/>
        </p:nvSpPr>
        <p:spPr>
          <a:xfrm>
            <a:off x="6580187" y="2216150"/>
            <a:ext cx="1101725" cy="90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1" i="0" lang="en-US" sz="2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Zone of</a:t>
            </a:r>
            <a:br>
              <a:rPr b="1" i="0" lang="en-US" sz="2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inhibited</a:t>
            </a:r>
            <a:br>
              <a:rPr b="1" i="0" lang="en-US" sz="2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growth</a:t>
            </a:r>
            <a:endParaRPr/>
          </a:p>
        </p:txBody>
      </p:sp>
      <p:sp>
        <p:nvSpPr>
          <p:cNvPr id="1033" name="Google Shape;1033;p78"/>
          <p:cNvSpPr txBox="1"/>
          <p:nvPr/>
        </p:nvSpPr>
        <p:spPr>
          <a:xfrm>
            <a:off x="2870200" y="1774825"/>
            <a:ext cx="2093912" cy="331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1" i="1" lang="en-US" sz="2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Staphylococcus</a:t>
            </a:r>
            <a:endParaRPr/>
          </a:p>
        </p:txBody>
      </p:sp>
      <p:sp>
        <p:nvSpPr>
          <p:cNvPr id="1034" name="Google Shape;1034;p78"/>
          <p:cNvSpPr txBox="1"/>
          <p:nvPr/>
        </p:nvSpPr>
        <p:spPr>
          <a:xfrm>
            <a:off x="6224587" y="1795462"/>
            <a:ext cx="1511300" cy="319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1" i="1" lang="en-US" sz="2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Penicillium</a:t>
            </a:r>
            <a:endParaRPr/>
          </a:p>
        </p:txBody>
      </p:sp>
      <p:cxnSp>
        <p:nvCxnSpPr>
          <p:cNvPr id="1035" name="Google Shape;1035;p78"/>
          <p:cNvCxnSpPr/>
          <p:nvPr/>
        </p:nvCxnSpPr>
        <p:spPr>
          <a:xfrm flipH="1">
            <a:off x="3135312" y="2130425"/>
            <a:ext cx="384175" cy="2366962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36" name="Google Shape;1036;p78"/>
          <p:cNvCxnSpPr/>
          <p:nvPr/>
        </p:nvCxnSpPr>
        <p:spPr>
          <a:xfrm flipH="1">
            <a:off x="3135312" y="2136775"/>
            <a:ext cx="384175" cy="23669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37" name="Google Shape;1037;p78"/>
          <p:cNvCxnSpPr/>
          <p:nvPr/>
        </p:nvCxnSpPr>
        <p:spPr>
          <a:xfrm flipH="1">
            <a:off x="4743450" y="1978025"/>
            <a:ext cx="1389062" cy="80645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38" name="Google Shape;1038;p78"/>
          <p:cNvCxnSpPr/>
          <p:nvPr/>
        </p:nvCxnSpPr>
        <p:spPr>
          <a:xfrm flipH="1">
            <a:off x="4764087" y="1990725"/>
            <a:ext cx="1349375" cy="7794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39" name="Google Shape;1039;p78"/>
          <p:cNvCxnSpPr/>
          <p:nvPr/>
        </p:nvCxnSpPr>
        <p:spPr>
          <a:xfrm flipH="1">
            <a:off x="5405437" y="2401887"/>
            <a:ext cx="1084262" cy="73977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40" name="Google Shape;1040;p78"/>
          <p:cNvCxnSpPr/>
          <p:nvPr/>
        </p:nvCxnSpPr>
        <p:spPr>
          <a:xfrm flipH="1">
            <a:off x="5411787" y="2408237"/>
            <a:ext cx="1071562" cy="7318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79"/>
          <p:cNvSpPr txBox="1"/>
          <p:nvPr>
            <p:ph idx="1" type="body"/>
          </p:nvPr>
        </p:nvSpPr>
        <p:spPr>
          <a:xfrm>
            <a:off x="184150" y="1143000"/>
            <a:ext cx="827405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research on fungi is leading to applications in biotechnology</a:t>
            </a:r>
            <a:endParaRPr/>
          </a:p>
          <a:p>
            <a:pPr indent="-285750" lvl="1" marL="131445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scientists are using </a:t>
            </a:r>
            <a:r>
              <a:rPr b="0" i="1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Saccharomyces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study homologs of the genes involved in Parkinson’s and Huntington’s diseases</a:t>
            </a:r>
            <a:endParaRPr/>
          </a:p>
          <a:p>
            <a:pPr indent="-285750" lvl="1" marL="131445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insulin-like growth factor can be produced in the fungus </a:t>
            </a:r>
            <a:r>
              <a:rPr b="0" i="1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Saccharomyces cerevisiae</a:t>
            </a:r>
            <a:endParaRPr/>
          </a:p>
        </p:txBody>
      </p:sp>
      <p:grpSp>
        <p:nvGrpSpPr>
          <p:cNvPr id="1047" name="Google Shape;1047;p79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48" name="Google Shape;1048;p79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79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050" name="Google Shape;1050;p79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152400" y="5381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Body Structure</a:t>
            </a:r>
            <a:endParaRPr/>
          </a:p>
        </p:txBody>
      </p:sp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533400" y="1416050"/>
            <a:ext cx="8534400" cy="229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common body structures are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multicellular filaments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cells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yeasts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species grow as either filaments or yeasts; others grow as both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20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61" name="Google Shape;161;p20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0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63" name="Google Shape;163;p20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idx="1" type="body"/>
          </p:nvPr>
        </p:nvSpPr>
        <p:spPr>
          <a:xfrm>
            <a:off x="533400" y="1409700"/>
            <a:ext cx="80010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morphology of multicellular fungi enhances their ability to absorb nutrients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Fungi consist of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mycelia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networks of branched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hyphae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adapted for absorption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mycelium’s structure maximizes its surface area-to-volume ratio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Fungal cell walls contain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chitin</a:t>
            </a:r>
            <a:endParaRPr/>
          </a:p>
        </p:txBody>
      </p:sp>
      <p:grpSp>
        <p:nvGrpSpPr>
          <p:cNvPr id="170" name="Google Shape;170;p21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71" name="Google Shape;171;p21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1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73" name="Google Shape;173;p21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1_02_FungalStructure-U" id="179" name="Google Shape;17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275" y="136525"/>
            <a:ext cx="8297862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1952625" y="1028700"/>
            <a:ext cx="2562225" cy="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Reproductive structure</a:t>
            </a:r>
            <a:endParaRPr/>
          </a:p>
        </p:txBody>
      </p:sp>
      <p:sp>
        <p:nvSpPr>
          <p:cNvPr id="181" name="Google Shape;181;p22"/>
          <p:cNvSpPr txBox="1"/>
          <p:nvPr/>
        </p:nvSpPr>
        <p:spPr>
          <a:xfrm>
            <a:off x="784225" y="1701800"/>
            <a:ext cx="885825" cy="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Hyphae</a:t>
            </a:r>
            <a:endParaRPr/>
          </a:p>
        </p:txBody>
      </p:sp>
      <p:sp>
        <p:nvSpPr>
          <p:cNvPr id="182" name="Google Shape;182;p22"/>
          <p:cNvSpPr txBox="1"/>
          <p:nvPr/>
        </p:nvSpPr>
        <p:spPr>
          <a:xfrm>
            <a:off x="2816225" y="3530600"/>
            <a:ext cx="185102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Spore-producing</a:t>
            </a:r>
            <a:b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</a:t>
            </a:r>
            <a:endParaRPr/>
          </a:p>
        </p:txBody>
      </p:sp>
      <p:sp>
        <p:nvSpPr>
          <p:cNvPr id="183" name="Google Shape;183;p22"/>
          <p:cNvSpPr txBox="1"/>
          <p:nvPr/>
        </p:nvSpPr>
        <p:spPr>
          <a:xfrm>
            <a:off x="3197225" y="6286500"/>
            <a:ext cx="11017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Mycelium</a:t>
            </a:r>
            <a:endParaRPr/>
          </a:p>
        </p:txBody>
      </p:sp>
      <p:sp>
        <p:nvSpPr>
          <p:cNvPr id="184" name="Google Shape;184;p22"/>
          <p:cNvSpPr txBox="1"/>
          <p:nvPr/>
        </p:nvSpPr>
        <p:spPr>
          <a:xfrm>
            <a:off x="7959725" y="4889500"/>
            <a:ext cx="7080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 μm</a:t>
            </a:r>
            <a:endParaRPr/>
          </a:p>
        </p:txBody>
      </p:sp>
      <p:cxnSp>
        <p:nvCxnSpPr>
          <p:cNvPr id="185" name="Google Shape;185;p22"/>
          <p:cNvCxnSpPr/>
          <p:nvPr/>
        </p:nvCxnSpPr>
        <p:spPr>
          <a:xfrm>
            <a:off x="1177925" y="1992312"/>
            <a:ext cx="301625" cy="24034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86" name="Google Shape;186;p22"/>
          <p:cNvCxnSpPr/>
          <p:nvPr/>
        </p:nvCxnSpPr>
        <p:spPr>
          <a:xfrm>
            <a:off x="1181100" y="1993900"/>
            <a:ext cx="673100" cy="2413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87" name="Google Shape;187;p22"/>
          <p:cNvCxnSpPr/>
          <p:nvPr/>
        </p:nvCxnSpPr>
        <p:spPr>
          <a:xfrm>
            <a:off x="3479800" y="1308100"/>
            <a:ext cx="1511300" cy="29210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88" name="Google Shape;188;p22"/>
          <p:cNvCxnSpPr/>
          <p:nvPr/>
        </p:nvCxnSpPr>
        <p:spPr>
          <a:xfrm>
            <a:off x="3073400" y="3060700"/>
            <a:ext cx="254000" cy="457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89" name="Google Shape;189;p22"/>
          <p:cNvCxnSpPr/>
          <p:nvPr/>
        </p:nvCxnSpPr>
        <p:spPr>
          <a:xfrm>
            <a:off x="3276600" y="3073400"/>
            <a:ext cx="50800" cy="444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90" name="Google Shape;190;p22"/>
          <p:cNvCxnSpPr/>
          <p:nvPr/>
        </p:nvCxnSpPr>
        <p:spPr>
          <a:xfrm>
            <a:off x="2405062" y="5778500"/>
            <a:ext cx="1296987" cy="5016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91" name="Google Shape;191;p22"/>
          <p:cNvCxnSpPr/>
          <p:nvPr/>
        </p:nvCxnSpPr>
        <p:spPr>
          <a:xfrm flipH="1" rot="10800000">
            <a:off x="3702050" y="4838700"/>
            <a:ext cx="1714500" cy="144780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92" name="Google Shape;192;p22"/>
          <p:cNvCxnSpPr/>
          <p:nvPr/>
        </p:nvCxnSpPr>
        <p:spPr>
          <a:xfrm>
            <a:off x="8121650" y="4743450"/>
            <a:ext cx="0" cy="889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93" name="Google Shape;193;p22"/>
          <p:cNvCxnSpPr/>
          <p:nvPr/>
        </p:nvCxnSpPr>
        <p:spPr>
          <a:xfrm>
            <a:off x="8509000" y="4737100"/>
            <a:ext cx="0" cy="952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94" name="Google Shape;194;p22"/>
          <p:cNvCxnSpPr/>
          <p:nvPr/>
        </p:nvCxnSpPr>
        <p:spPr>
          <a:xfrm>
            <a:off x="8128000" y="4787900"/>
            <a:ext cx="381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95" name="Google Shape;195;p22"/>
          <p:cNvSpPr/>
          <p:nvPr/>
        </p:nvSpPr>
        <p:spPr>
          <a:xfrm rot="-5400000">
            <a:off x="2311400" y="4356100"/>
            <a:ext cx="190500" cy="26543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22"/>
          <p:cNvCxnSpPr/>
          <p:nvPr/>
        </p:nvCxnSpPr>
        <p:spPr>
          <a:xfrm flipH="1" rot="10800000">
            <a:off x="3695700" y="4832350"/>
            <a:ext cx="1733550" cy="1447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97" name="Google Shape;197;p22"/>
          <p:cNvCxnSpPr/>
          <p:nvPr/>
        </p:nvCxnSpPr>
        <p:spPr>
          <a:xfrm>
            <a:off x="3492500" y="1314450"/>
            <a:ext cx="1492250" cy="2857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98" name="Google Shape;198;p22"/>
          <p:cNvCxnSpPr/>
          <p:nvPr/>
        </p:nvCxnSpPr>
        <p:spPr>
          <a:xfrm flipH="1">
            <a:off x="3479800" y="1308100"/>
            <a:ext cx="12700" cy="11049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99" name="Google Shape;199;p22"/>
          <p:cNvSpPr txBox="1"/>
          <p:nvPr>
            <p:ph type="title"/>
          </p:nvPr>
        </p:nvSpPr>
        <p:spPr>
          <a:xfrm>
            <a:off x="152400" y="254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31.2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