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6"/>
  </p:notesMasterIdLst>
  <p:sldIdLst>
    <p:sldId id="256" r:id="rId2"/>
    <p:sldId id="261" r:id="rId3"/>
    <p:sldId id="381" r:id="rId4"/>
    <p:sldId id="263" r:id="rId5"/>
    <p:sldId id="264" r:id="rId6"/>
    <p:sldId id="386" r:id="rId7"/>
    <p:sldId id="266" r:id="rId8"/>
    <p:sldId id="390" r:id="rId9"/>
    <p:sldId id="271" r:id="rId10"/>
    <p:sldId id="275" r:id="rId11"/>
    <p:sldId id="276" r:id="rId12"/>
    <p:sldId id="428" r:id="rId13"/>
    <p:sldId id="277" r:id="rId14"/>
    <p:sldId id="388" r:id="rId15"/>
    <p:sldId id="279" r:id="rId16"/>
    <p:sldId id="429" r:id="rId17"/>
    <p:sldId id="373" r:id="rId18"/>
    <p:sldId id="430" r:id="rId19"/>
    <p:sldId id="384" r:id="rId20"/>
    <p:sldId id="281" r:id="rId21"/>
    <p:sldId id="431" r:id="rId22"/>
    <p:sldId id="282" r:id="rId23"/>
    <p:sldId id="432" r:id="rId24"/>
    <p:sldId id="374" r:id="rId25"/>
    <p:sldId id="414" r:id="rId26"/>
    <p:sldId id="286" r:id="rId27"/>
    <p:sldId id="288" r:id="rId28"/>
    <p:sldId id="289" r:id="rId29"/>
    <p:sldId id="290" r:id="rId30"/>
    <p:sldId id="394" r:id="rId31"/>
    <p:sldId id="291" r:id="rId32"/>
    <p:sldId id="292" r:id="rId33"/>
    <p:sldId id="396" r:id="rId34"/>
    <p:sldId id="299" r:id="rId35"/>
    <p:sldId id="395" r:id="rId36"/>
    <p:sldId id="415" r:id="rId37"/>
    <p:sldId id="416" r:id="rId38"/>
    <p:sldId id="300" r:id="rId39"/>
    <p:sldId id="398" r:id="rId40"/>
    <p:sldId id="301" r:id="rId41"/>
    <p:sldId id="302" r:id="rId42"/>
    <p:sldId id="389" r:id="rId43"/>
    <p:sldId id="417" r:id="rId44"/>
    <p:sldId id="418" r:id="rId45"/>
    <p:sldId id="307" r:id="rId46"/>
    <p:sldId id="310" r:id="rId47"/>
    <p:sldId id="311" r:id="rId48"/>
    <p:sldId id="375" r:id="rId49"/>
    <p:sldId id="397" r:id="rId50"/>
    <p:sldId id="313" r:id="rId51"/>
    <p:sldId id="391" r:id="rId52"/>
    <p:sldId id="315" r:id="rId53"/>
    <p:sldId id="319" r:id="rId54"/>
    <p:sldId id="376" r:id="rId55"/>
    <p:sldId id="393" r:id="rId56"/>
    <p:sldId id="321" r:id="rId57"/>
    <p:sldId id="420" r:id="rId58"/>
    <p:sldId id="325" r:id="rId59"/>
    <p:sldId id="331" r:id="rId60"/>
    <p:sldId id="422" r:id="rId61"/>
    <p:sldId id="338" r:id="rId62"/>
    <p:sldId id="377" r:id="rId63"/>
    <p:sldId id="406" r:id="rId64"/>
    <p:sldId id="423" r:id="rId65"/>
    <p:sldId id="424" r:id="rId66"/>
    <p:sldId id="425" r:id="rId67"/>
    <p:sldId id="378" r:id="rId68"/>
    <p:sldId id="379" r:id="rId69"/>
    <p:sldId id="343" r:id="rId70"/>
    <p:sldId id="344" r:id="rId71"/>
    <p:sldId id="404" r:id="rId72"/>
    <p:sldId id="426" r:id="rId73"/>
    <p:sldId id="427" r:id="rId74"/>
    <p:sldId id="380" r:id="rId75"/>
    <p:sldId id="347" r:id="rId76"/>
    <p:sldId id="348" r:id="rId77"/>
    <p:sldId id="349" r:id="rId78"/>
    <p:sldId id="350" r:id="rId79"/>
    <p:sldId id="351" r:id="rId80"/>
    <p:sldId id="352" r:id="rId81"/>
    <p:sldId id="401" r:id="rId82"/>
    <p:sldId id="354" r:id="rId83"/>
    <p:sldId id="357" r:id="rId84"/>
    <p:sldId id="359" r:id="rId8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84"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84"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84"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84"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84" charset="-128"/>
        <a:cs typeface="+mn-cs"/>
      </a:defRPr>
    </a:lvl5pPr>
    <a:lvl6pPr marL="2286000" algn="l" defTabSz="914400" rtl="0" eaLnBrk="1" latinLnBrk="0" hangingPunct="1">
      <a:defRPr kern="1200">
        <a:solidFill>
          <a:schemeClr val="tx1"/>
        </a:solidFill>
        <a:latin typeface="Arial" charset="0"/>
        <a:ea typeface="ヒラギノ角ゴ Pro W3" pitchFamily="84" charset="-128"/>
        <a:cs typeface="+mn-cs"/>
      </a:defRPr>
    </a:lvl6pPr>
    <a:lvl7pPr marL="2743200" algn="l" defTabSz="914400" rtl="0" eaLnBrk="1" latinLnBrk="0" hangingPunct="1">
      <a:defRPr kern="1200">
        <a:solidFill>
          <a:schemeClr val="tx1"/>
        </a:solidFill>
        <a:latin typeface="Arial" charset="0"/>
        <a:ea typeface="ヒラギノ角ゴ Pro W3" pitchFamily="84" charset="-128"/>
        <a:cs typeface="+mn-cs"/>
      </a:defRPr>
    </a:lvl7pPr>
    <a:lvl8pPr marL="3200400" algn="l" defTabSz="914400" rtl="0" eaLnBrk="1" latinLnBrk="0" hangingPunct="1">
      <a:defRPr kern="1200">
        <a:solidFill>
          <a:schemeClr val="tx1"/>
        </a:solidFill>
        <a:latin typeface="Arial" charset="0"/>
        <a:ea typeface="ヒラギノ角ゴ Pro W3" pitchFamily="84" charset="-128"/>
        <a:cs typeface="+mn-cs"/>
      </a:defRPr>
    </a:lvl8pPr>
    <a:lvl9pPr marL="3657600" algn="l" defTabSz="914400" rtl="0" eaLnBrk="1" latinLnBrk="0" hangingPunct="1">
      <a:defRPr kern="1200">
        <a:solidFill>
          <a:schemeClr val="tx1"/>
        </a:solidFill>
        <a:latin typeface="Arial" charset="0"/>
        <a:ea typeface="ヒラギノ角ゴ Pro W3" pitchFamily="84" charset="-128"/>
        <a:cs typeface="+mn-cs"/>
      </a:defRPr>
    </a:lvl9pPr>
  </p:defaultTextStyle>
  <p:extLst>
    <p:ext uri="{EFAFB233-063F-42B5-8137-9DF3F51BA10A}">
      <p15:sldGuideLst xmlns:p15="http://schemas.microsoft.com/office/powerpoint/2012/main">
        <p15:guide id="1" orient="horz" pos="584">
          <p15:clr>
            <a:srgbClr val="A4A3A4"/>
          </p15:clr>
        </p15:guide>
        <p15:guide id="2" orient="horz" pos="1440">
          <p15:clr>
            <a:srgbClr val="A4A3A4"/>
          </p15:clr>
        </p15:guide>
        <p15:guide id="3" orient="horz" pos="4080">
          <p15:clr>
            <a:srgbClr val="A4A3A4"/>
          </p15:clr>
        </p15:guide>
        <p15:guide id="4" orient="horz" pos="1136">
          <p15:clr>
            <a:srgbClr val="A4A3A4"/>
          </p15:clr>
        </p15:guide>
        <p15:guide id="5" orient="horz" pos="1776">
          <p15:clr>
            <a:srgbClr val="A4A3A4"/>
          </p15:clr>
        </p15:guide>
        <p15:guide id="6" pos="144">
          <p15:clr>
            <a:srgbClr val="A4A3A4"/>
          </p15:clr>
        </p15:guide>
        <p15:guide id="7" pos="384">
          <p15:clr>
            <a:srgbClr val="A4A3A4"/>
          </p15:clr>
        </p15:guide>
        <p15:guide id="8" pos="816">
          <p15:clr>
            <a:srgbClr val="A4A3A4"/>
          </p15:clr>
        </p15:guide>
        <p15:guide id="9" pos="100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87E"/>
    <a:srgbClr val="D1300D"/>
    <a:srgbClr val="B9B9B9"/>
    <a:srgbClr val="AA2B15"/>
    <a:srgbClr val="AEB9B1"/>
    <a:srgbClr val="4F6F92"/>
    <a:srgbClr val="F7F7F7"/>
    <a:srgbClr val="004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629" autoAdjust="0"/>
  </p:normalViewPr>
  <p:slideViewPr>
    <p:cSldViewPr snapToObjects="1">
      <p:cViewPr varScale="1">
        <p:scale>
          <a:sx n="69" d="100"/>
          <a:sy n="69" d="100"/>
        </p:scale>
        <p:origin x="1410" y="66"/>
      </p:cViewPr>
      <p:guideLst>
        <p:guide orient="horz" pos="584"/>
        <p:guide orient="horz" pos="1440"/>
        <p:guide orient="horz" pos="4080"/>
        <p:guide orient="horz" pos="1136"/>
        <p:guide orient="horz" pos="1776"/>
        <p:guide pos="144"/>
        <p:guide pos="384"/>
        <p:guide pos="816"/>
        <p:guide pos="10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11" d="100"/>
          <a:sy n="111" d="100"/>
        </p:scale>
        <p:origin x="-30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49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98A34A46-CFFE-4280-98A8-066FE295B8C0}" type="slidenum">
              <a:rPr lang="en-US"/>
              <a:pPr>
                <a:defRPr/>
              </a:pPr>
              <a:t>‹#›</a:t>
            </a:fld>
            <a:endParaRPr lang="en-US"/>
          </a:p>
        </p:txBody>
      </p:sp>
    </p:spTree>
    <p:extLst>
      <p:ext uri="{BB962C8B-B14F-4D97-AF65-F5344CB8AC3E}">
        <p14:creationId xmlns:p14="http://schemas.microsoft.com/office/powerpoint/2010/main" val="2107754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26808007-3C79-4FF7-8717-1E869D3343C2}" type="slidenum">
              <a:rPr lang="en-US" smtClean="0"/>
              <a:pPr/>
              <a:t>1</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276803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1E8E60FB-37C6-4BC5-8FF6-3474D6D3CC5B}" type="slidenum">
              <a:rPr lang="en-US" smtClean="0"/>
              <a:pPr/>
              <a:t>14</a:t>
            </a:fld>
            <a:endParaRPr lang="en-US" smtClean="0"/>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43.6 TLR signaling.</a:t>
            </a:r>
          </a:p>
        </p:txBody>
      </p:sp>
    </p:spTree>
    <p:extLst>
      <p:ext uri="{BB962C8B-B14F-4D97-AF65-F5344CB8AC3E}">
        <p14:creationId xmlns:p14="http://schemas.microsoft.com/office/powerpoint/2010/main" val="78728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F646BBAA-A74B-4674-ADD7-4B94B548948A}" type="slidenum">
              <a:rPr lang="en-US" smtClean="0"/>
              <a:pPr/>
              <a:t>19</a:t>
            </a:fld>
            <a:endParaRPr lang="en-US" smtClean="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43.7 The human lymphatic system.</a:t>
            </a:r>
          </a:p>
        </p:txBody>
      </p:sp>
    </p:spTree>
    <p:extLst>
      <p:ext uri="{BB962C8B-B14F-4D97-AF65-F5344CB8AC3E}">
        <p14:creationId xmlns:p14="http://schemas.microsoft.com/office/powerpoint/2010/main" val="1183935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2081D93D-1B1E-4B31-86B6-522725D0AEB3}" type="slidenum">
              <a:rPr lang="en-US" smtClean="0"/>
              <a:pPr/>
              <a:t>25</a:t>
            </a:fld>
            <a:endParaRPr lang="en-US" smtClean="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43.8 Major events in a local inflammatory response.</a:t>
            </a:r>
          </a:p>
        </p:txBody>
      </p:sp>
    </p:spTree>
    <p:extLst>
      <p:ext uri="{BB962C8B-B14F-4D97-AF65-F5344CB8AC3E}">
        <p14:creationId xmlns:p14="http://schemas.microsoft.com/office/powerpoint/2010/main" val="305794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A1AEED8B-55E0-4153-8F52-BF06B7167B05}" type="slidenum">
              <a:rPr lang="en-US" smtClean="0"/>
              <a:pPr/>
              <a:t>30</a:t>
            </a:fld>
            <a:endParaRPr lang="en-US" smtClean="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43.UN01 In-text figure, p. 935 </a:t>
            </a:r>
          </a:p>
        </p:txBody>
      </p:sp>
    </p:spTree>
    <p:extLst>
      <p:ext uri="{BB962C8B-B14F-4D97-AF65-F5344CB8AC3E}">
        <p14:creationId xmlns:p14="http://schemas.microsoft.com/office/powerpoint/2010/main" val="1377769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BC24D029-70DC-48EF-90E8-F4B1081D9135}" type="slidenum">
              <a:rPr lang="en-US" smtClean="0"/>
              <a:pPr/>
              <a:t>33</a:t>
            </a:fld>
            <a:endParaRPr lang="en-US" smtClean="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43.9 The structure of a B cell antigen receptor.</a:t>
            </a:r>
          </a:p>
        </p:txBody>
      </p:sp>
    </p:spTree>
    <p:extLst>
      <p:ext uri="{BB962C8B-B14F-4D97-AF65-F5344CB8AC3E}">
        <p14:creationId xmlns:p14="http://schemas.microsoft.com/office/powerpoint/2010/main" val="2136467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6AB1EFD6-7AC9-474F-A827-0AD7162D5B88}" type="slidenum">
              <a:rPr lang="en-US" smtClean="0"/>
              <a:pPr/>
              <a:t>35</a:t>
            </a:fld>
            <a:endParaRPr lang="en-US" smtClean="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43.10 Antigen recognition by B cells and antibodies.</a:t>
            </a:r>
          </a:p>
        </p:txBody>
      </p:sp>
    </p:spTree>
    <p:extLst>
      <p:ext uri="{BB962C8B-B14F-4D97-AF65-F5344CB8AC3E}">
        <p14:creationId xmlns:p14="http://schemas.microsoft.com/office/powerpoint/2010/main" val="417603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6A2A077F-B2B2-49AB-B0A5-C46D26542D5B}" type="slidenum">
              <a:rPr lang="en-US" smtClean="0"/>
              <a:pPr/>
              <a:t>36</a:t>
            </a:fld>
            <a:endParaRPr lang="en-US" smtClean="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43.10 Antigen recognition by B cells and antibodies.</a:t>
            </a:r>
          </a:p>
        </p:txBody>
      </p:sp>
    </p:spTree>
    <p:extLst>
      <p:ext uri="{BB962C8B-B14F-4D97-AF65-F5344CB8AC3E}">
        <p14:creationId xmlns:p14="http://schemas.microsoft.com/office/powerpoint/2010/main" val="3687409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E8CA0764-EFD2-4C3A-B866-D59A6B5712B2}" type="slidenum">
              <a:rPr lang="en-US" smtClean="0"/>
              <a:pPr/>
              <a:t>37</a:t>
            </a:fld>
            <a:endParaRPr lang="en-US" smtClean="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43.10 Antigen recognition by B cells and antibodies.</a:t>
            </a:r>
          </a:p>
        </p:txBody>
      </p:sp>
    </p:spTree>
    <p:extLst>
      <p:ext uri="{BB962C8B-B14F-4D97-AF65-F5344CB8AC3E}">
        <p14:creationId xmlns:p14="http://schemas.microsoft.com/office/powerpoint/2010/main" val="1329444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31CE0E47-6DB4-498D-8834-A833A0866975}" type="slidenum">
              <a:rPr lang="en-US" smtClean="0"/>
              <a:pPr/>
              <a:t>39</a:t>
            </a:fld>
            <a:endParaRPr lang="en-US" smtClean="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43.11 The structure of a T cell antigen receptor.</a:t>
            </a:r>
          </a:p>
        </p:txBody>
      </p:sp>
    </p:spTree>
    <p:extLst>
      <p:ext uri="{BB962C8B-B14F-4D97-AF65-F5344CB8AC3E}">
        <p14:creationId xmlns:p14="http://schemas.microsoft.com/office/powerpoint/2010/main" val="1198178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F9EAC8F6-28A3-4922-9E45-4123262EBAF0}" type="slidenum">
              <a:rPr lang="en-US" smtClean="0"/>
              <a:pPr/>
              <a:t>42</a:t>
            </a:fld>
            <a:endParaRPr lang="en-US" smtClean="0"/>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43.12 Antigen recognition by T cells.</a:t>
            </a:r>
          </a:p>
        </p:txBody>
      </p:sp>
    </p:spTree>
    <p:extLst>
      <p:ext uri="{BB962C8B-B14F-4D97-AF65-F5344CB8AC3E}">
        <p14:creationId xmlns:p14="http://schemas.microsoft.com/office/powerpoint/2010/main" val="81685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D98BBE4C-C03A-4F95-B6D3-42D035F61028}" type="slidenum">
              <a:rPr lang="en-US" smtClean="0"/>
              <a:pPr/>
              <a:t>2</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603301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03BF1BA4-54FA-41CF-8D59-7B6BB6B32427}" type="slidenum">
              <a:rPr lang="en-US" smtClean="0"/>
              <a:pPr/>
              <a:t>43</a:t>
            </a:fld>
            <a:endParaRPr lang="en-US" smtClean="0"/>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43.12 Antigen recognition by T cells.</a:t>
            </a:r>
          </a:p>
        </p:txBody>
      </p:sp>
    </p:spTree>
    <p:extLst>
      <p:ext uri="{BB962C8B-B14F-4D97-AF65-F5344CB8AC3E}">
        <p14:creationId xmlns:p14="http://schemas.microsoft.com/office/powerpoint/2010/main" val="1533999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9D48290B-ECFB-4580-964B-CE97D902EDED}" type="slidenum">
              <a:rPr lang="en-US" smtClean="0"/>
              <a:pPr/>
              <a:t>44</a:t>
            </a:fld>
            <a:endParaRPr lang="en-US" smtClean="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43.12 Antigen recognition by T cells.</a:t>
            </a:r>
          </a:p>
        </p:txBody>
      </p:sp>
    </p:spTree>
    <p:extLst>
      <p:ext uri="{BB962C8B-B14F-4D97-AF65-F5344CB8AC3E}">
        <p14:creationId xmlns:p14="http://schemas.microsoft.com/office/powerpoint/2010/main" val="4218673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BD077200-4744-4A71-9B23-E788A585359C}" type="slidenum">
              <a:rPr lang="en-US" smtClean="0"/>
              <a:pPr/>
              <a:t>49</a:t>
            </a:fld>
            <a:endParaRPr lang="en-US" smtClean="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43.14 Clonal selection.</a:t>
            </a:r>
          </a:p>
        </p:txBody>
      </p:sp>
    </p:spTree>
    <p:extLst>
      <p:ext uri="{BB962C8B-B14F-4D97-AF65-F5344CB8AC3E}">
        <p14:creationId xmlns:p14="http://schemas.microsoft.com/office/powerpoint/2010/main" val="1517253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C94E9FE4-3C49-45D0-8834-AF644350927B}" type="slidenum">
              <a:rPr lang="en-US" smtClean="0"/>
              <a:pPr/>
              <a:t>51</a:t>
            </a:fld>
            <a:endParaRPr lang="en-US" smtClean="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43.15 The specificity of immunological memory.</a:t>
            </a:r>
          </a:p>
        </p:txBody>
      </p:sp>
    </p:spTree>
    <p:extLst>
      <p:ext uri="{BB962C8B-B14F-4D97-AF65-F5344CB8AC3E}">
        <p14:creationId xmlns:p14="http://schemas.microsoft.com/office/powerpoint/2010/main" val="1521669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08BF425D-5719-4090-9B18-89040AE56263}" type="slidenum">
              <a:rPr lang="en-US" smtClean="0"/>
              <a:pPr/>
              <a:t>55</a:t>
            </a:fld>
            <a:endParaRPr lang="en-US" smtClean="0"/>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43.16 The central role of helper T cells in humoral and cell-mediated immune responses.</a:t>
            </a:r>
          </a:p>
        </p:txBody>
      </p:sp>
    </p:spTree>
    <p:extLst>
      <p:ext uri="{BB962C8B-B14F-4D97-AF65-F5344CB8AC3E}">
        <p14:creationId xmlns:p14="http://schemas.microsoft.com/office/powerpoint/2010/main" val="1162072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7B11C0D3-51A6-4B80-A207-01F0A21C0356}" type="slidenum">
              <a:rPr lang="en-US" smtClean="0"/>
              <a:pPr/>
              <a:t>57</a:t>
            </a:fld>
            <a:endParaRPr lang="en-US" smtClean="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43.17 The killing action of cytotoxic T cells on an infected host cell.</a:t>
            </a:r>
          </a:p>
        </p:txBody>
      </p:sp>
    </p:spTree>
    <p:extLst>
      <p:ext uri="{BB962C8B-B14F-4D97-AF65-F5344CB8AC3E}">
        <p14:creationId xmlns:p14="http://schemas.microsoft.com/office/powerpoint/2010/main" val="2412838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22EFB70A-1753-47DC-BDE0-DAD6D5305780}" type="slidenum">
              <a:rPr lang="en-US" smtClean="0"/>
              <a:pPr/>
              <a:t>60</a:t>
            </a:fld>
            <a:endParaRPr lang="en-US" smtClean="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43.18 Activation of a B cell in the humoral immune response.</a:t>
            </a:r>
          </a:p>
        </p:txBody>
      </p:sp>
    </p:spTree>
    <p:extLst>
      <p:ext uri="{BB962C8B-B14F-4D97-AF65-F5344CB8AC3E}">
        <p14:creationId xmlns:p14="http://schemas.microsoft.com/office/powerpoint/2010/main" val="1086259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6A7BA83E-94B4-45B6-A424-4CF4974449CD}" type="slidenum">
              <a:rPr lang="en-US" smtClean="0"/>
              <a:pPr/>
              <a:t>63</a:t>
            </a:fld>
            <a:endParaRPr lang="en-US" smtClean="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43.19 Antibody-mediated mechanisms of antigen disposal.</a:t>
            </a:r>
          </a:p>
        </p:txBody>
      </p:sp>
    </p:spTree>
    <p:extLst>
      <p:ext uri="{BB962C8B-B14F-4D97-AF65-F5344CB8AC3E}">
        <p14:creationId xmlns:p14="http://schemas.microsoft.com/office/powerpoint/2010/main" val="3999565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5A16C5FD-92CC-4871-BCA5-BE3439DBBAAC}" type="slidenum">
              <a:rPr lang="en-US" smtClean="0"/>
              <a:pPr/>
              <a:t>64</a:t>
            </a:fld>
            <a:endParaRPr lang="en-US" smtClean="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43.19 Antibody-mediated mechanisms of antigen disposal.</a:t>
            </a:r>
          </a:p>
        </p:txBody>
      </p:sp>
    </p:spTree>
    <p:extLst>
      <p:ext uri="{BB962C8B-B14F-4D97-AF65-F5344CB8AC3E}">
        <p14:creationId xmlns:p14="http://schemas.microsoft.com/office/powerpoint/2010/main" val="3462940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975473ED-7117-43A3-B53E-7F83AA4A04FF}" type="slidenum">
              <a:rPr lang="en-US" smtClean="0"/>
              <a:pPr/>
              <a:t>65</a:t>
            </a:fld>
            <a:endParaRPr lang="en-US" smtClean="0"/>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43.19 Antibody-mediated mechanisms of antigen disposal.</a:t>
            </a:r>
          </a:p>
        </p:txBody>
      </p:sp>
    </p:spTree>
    <p:extLst>
      <p:ext uri="{BB962C8B-B14F-4D97-AF65-F5344CB8AC3E}">
        <p14:creationId xmlns:p14="http://schemas.microsoft.com/office/powerpoint/2010/main" val="16219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B239F9ED-D37A-40DC-BC91-DC455773F04D}" type="slidenum">
              <a:rPr lang="en-US" smtClean="0"/>
              <a:pPr/>
              <a:t>3</a:t>
            </a:fld>
            <a:endParaRPr lang="en-US" dirty="0" smtClean="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Figure 43.1 How do an animal’s immune cells recognize foreign cells?</a:t>
            </a:r>
          </a:p>
        </p:txBody>
      </p:sp>
    </p:spTree>
    <p:extLst>
      <p:ext uri="{BB962C8B-B14F-4D97-AF65-F5344CB8AC3E}">
        <p14:creationId xmlns:p14="http://schemas.microsoft.com/office/powerpoint/2010/main" val="1225466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637D212F-D318-48FA-B4E5-4B76E76247F6}" type="slidenum">
              <a:rPr lang="en-US" smtClean="0"/>
              <a:pPr/>
              <a:t>66</a:t>
            </a:fld>
            <a:endParaRPr lang="en-US" smtClean="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43.19 Antibody-mediated mechanisms of antigen disposal.</a:t>
            </a:r>
          </a:p>
        </p:txBody>
      </p:sp>
    </p:spTree>
    <p:extLst>
      <p:ext uri="{BB962C8B-B14F-4D97-AF65-F5344CB8AC3E}">
        <p14:creationId xmlns:p14="http://schemas.microsoft.com/office/powerpoint/2010/main" val="1337790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F0F82DAB-483F-4641-8F49-5312ED24851D}" type="slidenum">
              <a:rPr lang="en-US" smtClean="0"/>
              <a:pPr/>
              <a:t>71</a:t>
            </a:fld>
            <a:endParaRPr lang="en-US" smtClean="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43.20 An overview of the adaptive immune response.</a:t>
            </a:r>
          </a:p>
        </p:txBody>
      </p:sp>
    </p:spTree>
    <p:extLst>
      <p:ext uri="{BB962C8B-B14F-4D97-AF65-F5344CB8AC3E}">
        <p14:creationId xmlns:p14="http://schemas.microsoft.com/office/powerpoint/2010/main" val="3308990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8B8D1127-2DB2-4DE6-84DA-288EA6B21BAD}" type="slidenum">
              <a:rPr lang="en-US" smtClean="0"/>
              <a:pPr/>
              <a:t>72</a:t>
            </a:fld>
            <a:endParaRPr lang="en-US" smtClean="0"/>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43.20 An overview of the adaptive immune response.</a:t>
            </a:r>
          </a:p>
        </p:txBody>
      </p:sp>
    </p:spTree>
    <p:extLst>
      <p:ext uri="{BB962C8B-B14F-4D97-AF65-F5344CB8AC3E}">
        <p14:creationId xmlns:p14="http://schemas.microsoft.com/office/powerpoint/2010/main" val="3847510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9F982C2B-E7B4-441C-B64F-5CC9567FBF76}" type="slidenum">
              <a:rPr lang="en-US" smtClean="0"/>
              <a:pPr/>
              <a:t>73</a:t>
            </a:fld>
            <a:endParaRPr lang="en-US" smtClean="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43.20 An overview of the adaptive immune response.</a:t>
            </a:r>
          </a:p>
        </p:txBody>
      </p:sp>
    </p:spTree>
    <p:extLst>
      <p:ext uri="{BB962C8B-B14F-4D97-AF65-F5344CB8AC3E}">
        <p14:creationId xmlns:p14="http://schemas.microsoft.com/office/powerpoint/2010/main" val="4173745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4EBF4F55-9244-46CF-B1D3-7AA9C05E415F}" type="slidenum">
              <a:rPr lang="en-US" smtClean="0"/>
              <a:pPr/>
              <a:t>81</a:t>
            </a:fld>
            <a:endParaRPr lang="en-US" smtClean="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43.22 Mast cells, IgE, and the allergic response.</a:t>
            </a:r>
          </a:p>
        </p:txBody>
      </p:sp>
    </p:spTree>
    <p:extLst>
      <p:ext uri="{BB962C8B-B14F-4D97-AF65-F5344CB8AC3E}">
        <p14:creationId xmlns:p14="http://schemas.microsoft.com/office/powerpoint/2010/main" val="67353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249F0F1C-AF75-4768-B999-CB7B16713D5D}" type="slidenum">
              <a:rPr lang="en-US" smtClean="0"/>
              <a:pPr/>
              <a:t>4</a:t>
            </a:fld>
            <a:endParaRPr lang="en-US"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5219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D9FC8CFF-2967-4344-8CBB-B6E267D313D7}" type="slidenum">
              <a:rPr lang="en-US" smtClean="0"/>
              <a:pPr/>
              <a:t>5</a:t>
            </a:fld>
            <a:endParaRPr 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53976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4977D277-5AEF-4366-ACB8-D375E232CFCD}" type="slidenum">
              <a:rPr lang="en-US" smtClean="0"/>
              <a:pPr/>
              <a:t>6</a:t>
            </a:fld>
            <a:endParaRPr lang="en-US" smtClean="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43.2 Overview of animal immunity.</a:t>
            </a:r>
          </a:p>
        </p:txBody>
      </p:sp>
    </p:spTree>
    <p:extLst>
      <p:ext uri="{BB962C8B-B14F-4D97-AF65-F5344CB8AC3E}">
        <p14:creationId xmlns:p14="http://schemas.microsoft.com/office/powerpoint/2010/main" val="101603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24D49B23-551D-4750-A09E-E731B76088C7}" type="slidenum">
              <a:rPr lang="en-US" smtClean="0"/>
              <a:pPr/>
              <a:t>7</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1279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5E09C616-F898-4D6B-9AEC-3A8CF4A4DA43}" type="slidenum">
              <a:rPr lang="en-US" smtClean="0"/>
              <a:pPr/>
              <a:t>8</a:t>
            </a:fld>
            <a:endParaRPr lang="en-US" smtClean="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Figure 43.3 Phagocytosis.</a:t>
            </a:r>
          </a:p>
        </p:txBody>
      </p:sp>
    </p:spTree>
    <p:extLst>
      <p:ext uri="{BB962C8B-B14F-4D97-AF65-F5344CB8AC3E}">
        <p14:creationId xmlns:p14="http://schemas.microsoft.com/office/powerpoint/2010/main" val="423008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A7725466-BC7B-4B75-871F-617DAA7E41B8}" type="slidenum">
              <a:rPr lang="en-US" smtClean="0"/>
              <a:pPr/>
              <a:t>9</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747291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6553200"/>
            <a:ext cx="9144000" cy="304800"/>
          </a:xfrm>
          <a:prstGeom prst="rect">
            <a:avLst/>
          </a:prstGeom>
          <a:solidFill>
            <a:srgbClr val="FFBA26"/>
          </a:solidFill>
          <a:ln w="9525">
            <a:noFill/>
            <a:miter lim="800000"/>
            <a:headEnd/>
            <a:tailEnd/>
          </a:ln>
        </p:spPr>
        <p:txBody>
          <a:bodyPr wrap="none" anchor="ctr"/>
          <a:lstStyle/>
          <a:p>
            <a:pPr>
              <a:defRPr/>
            </a:pPr>
            <a:endParaRPr lang="en-US"/>
          </a:p>
        </p:txBody>
      </p:sp>
      <p:sp>
        <p:nvSpPr>
          <p:cNvPr id="5" name="Rectangle 12"/>
          <p:cNvSpPr>
            <a:spLocks noChangeArrowheads="1"/>
          </p:cNvSpPr>
          <p:nvPr userDrawn="1"/>
        </p:nvSpPr>
        <p:spPr bwMode="auto">
          <a:xfrm>
            <a:off x="0" y="762000"/>
            <a:ext cx="9144000" cy="762000"/>
          </a:xfrm>
          <a:prstGeom prst="rect">
            <a:avLst/>
          </a:prstGeom>
          <a:solidFill>
            <a:srgbClr val="00478B"/>
          </a:solidFill>
          <a:ln w="9525">
            <a:noFill/>
            <a:miter lim="800000"/>
            <a:headEnd/>
            <a:tailEnd/>
          </a:ln>
        </p:spPr>
        <p:txBody>
          <a:bodyPr wrap="none" anchor="ctr"/>
          <a:lstStyle/>
          <a:p>
            <a:pPr>
              <a:defRPr/>
            </a:pPr>
            <a:endParaRPr lang="en-US"/>
          </a:p>
        </p:txBody>
      </p:sp>
      <p:pic>
        <p:nvPicPr>
          <p:cNvPr id="6" name="Picture 3" descr="C:\Documents and Settings\dking\Desktop\55823Reece_Marketing_Cover\55823Reece9e_webdev.jpg"/>
          <p:cNvPicPr>
            <a:picLocks noChangeAspect="1" noChangeArrowheads="1"/>
          </p:cNvPicPr>
          <p:nvPr userDrawn="1"/>
        </p:nvPicPr>
        <p:blipFill>
          <a:blip r:embed="rId2"/>
          <a:srcRect l="15732" t="38251" r="-262" b="23915"/>
          <a:stretch>
            <a:fillRect/>
          </a:stretch>
        </p:blipFill>
        <p:spPr bwMode="auto">
          <a:xfrm>
            <a:off x="0" y="1512888"/>
            <a:ext cx="9170988" cy="5040312"/>
          </a:xfrm>
          <a:prstGeom prst="rect">
            <a:avLst/>
          </a:prstGeom>
          <a:noFill/>
          <a:ln w="9525">
            <a:noFill/>
            <a:miter lim="800000"/>
            <a:headEnd/>
            <a:tailEnd/>
          </a:ln>
        </p:spPr>
      </p:pic>
      <p:sp>
        <p:nvSpPr>
          <p:cNvPr id="7" name="TextBox 6"/>
          <p:cNvSpPr txBox="1">
            <a:spLocks noChangeArrowheads="1"/>
          </p:cNvSpPr>
          <p:nvPr userDrawn="1"/>
        </p:nvSpPr>
        <p:spPr bwMode="auto">
          <a:xfrm>
            <a:off x="1588" y="0"/>
            <a:ext cx="9145587" cy="763588"/>
          </a:xfrm>
          <a:prstGeom prst="rect">
            <a:avLst/>
          </a:prstGeom>
          <a:solidFill>
            <a:srgbClr val="BABABA"/>
          </a:solidFill>
          <a:ln>
            <a:noFill/>
          </a:ln>
          <a:extLst/>
        </p:spPr>
        <p:txBody>
          <a:bodyPr>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gn="ctr" eaLnBrk="1" hangingPunct="1">
              <a:defRPr/>
            </a:pPr>
            <a:r>
              <a:rPr lang="en-US" sz="1600" b="1" smtClean="0">
                <a:latin typeface="Times New Roman" pitchFamily="18" charset="0"/>
                <a:cs typeface="Times New Roman" pitchFamily="18" charset="0"/>
              </a:rPr>
              <a:t>LECTURE PRESENTATIONS</a:t>
            </a:r>
            <a:endParaRPr lang="en-US" sz="1600" smtClean="0">
              <a:latin typeface="Times New Roman" pitchFamily="18" charset="0"/>
              <a:cs typeface="Times New Roman" pitchFamily="18" charset="0"/>
            </a:endParaRPr>
          </a:p>
          <a:p>
            <a:pPr algn="ctr" eaLnBrk="1" hangingPunct="1">
              <a:defRPr/>
            </a:pPr>
            <a:r>
              <a:rPr lang="en-US" sz="1600" smtClean="0">
                <a:latin typeface="Times New Roman" pitchFamily="18" charset="0"/>
                <a:cs typeface="Times New Roman" pitchFamily="18" charset="0"/>
              </a:rPr>
              <a:t>For CAMPBELL BIOLOGY, NINTH EDITION</a:t>
            </a:r>
            <a:endParaRPr lang="en-US" sz="1600" b="1" i="1" smtClean="0">
              <a:latin typeface="Times New Roman" pitchFamily="18" charset="0"/>
              <a:cs typeface="Times New Roman" pitchFamily="18" charset="0"/>
            </a:endParaRPr>
          </a:p>
          <a:p>
            <a:pPr algn="ctr" eaLnBrk="1" hangingPunct="1">
              <a:defRPr/>
            </a:pPr>
            <a:r>
              <a:rPr lang="en-US" sz="1200" smtClean="0">
                <a:latin typeface="Times New Roman" pitchFamily="18" charset="0"/>
                <a:cs typeface="Times New Roman" pitchFamily="18" charset="0"/>
              </a:rPr>
              <a:t>Jane B. Reece, Lisa A. Urry, Michael L. Cain, Steven A. Wasserman, Peter V. Minorsky, Robert B. Jackson</a:t>
            </a:r>
          </a:p>
        </p:txBody>
      </p:sp>
      <p:sp>
        <p:nvSpPr>
          <p:cNvPr id="8"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defRPr/>
            </a:pPr>
            <a:r>
              <a:rPr lang="en-US" sz="1200">
                <a:latin typeface="Times New Roman" pitchFamily="18" charset="0"/>
                <a:cs typeface="Times New Roman" pitchFamily="18" charset="0"/>
              </a:rPr>
              <a:t>© 2011 Pearson Education, Inc.</a:t>
            </a:r>
          </a:p>
        </p:txBody>
      </p:sp>
      <p:sp>
        <p:nvSpPr>
          <p:cNvPr id="9" name="Rectangle 3"/>
          <p:cNvSpPr>
            <a:spLocks noChangeArrowheads="1"/>
          </p:cNvSpPr>
          <p:nvPr userDrawn="1"/>
        </p:nvSpPr>
        <p:spPr bwMode="auto">
          <a:xfrm>
            <a:off x="6705600" y="5562600"/>
            <a:ext cx="2362200" cy="838200"/>
          </a:xfrm>
          <a:prstGeom prst="rect">
            <a:avLst/>
          </a:prstGeom>
          <a:noFill/>
          <a:ln w="3175">
            <a:noFill/>
            <a:miter lim="800000"/>
            <a:headEnd/>
            <a:tailEnd/>
          </a:ln>
        </p:spPr>
        <p:txBody>
          <a:bodyPr/>
          <a:lstStyle/>
          <a:p>
            <a:pPr algn="r">
              <a:defRPr/>
            </a:pPr>
            <a:r>
              <a:rPr lang="en-US" sz="1600" b="1">
                <a:solidFill>
                  <a:schemeClr val="bg1"/>
                </a:solidFill>
                <a:latin typeface="Times New Roman" pitchFamily="18" charset="0"/>
              </a:rPr>
              <a:t>Lectures by</a:t>
            </a:r>
          </a:p>
          <a:p>
            <a:pPr algn="r">
              <a:defRPr/>
            </a:pPr>
            <a:r>
              <a:rPr lang="en-US" sz="1600" b="1">
                <a:solidFill>
                  <a:schemeClr val="bg1"/>
                </a:solidFill>
                <a:latin typeface="Times New Roman" pitchFamily="18" charset="0"/>
              </a:rPr>
              <a:t>Erin Barley</a:t>
            </a:r>
          </a:p>
          <a:p>
            <a:pPr algn="r">
              <a:defRPr/>
            </a:pPr>
            <a:r>
              <a:rPr lang="en-US" sz="1600" b="1">
                <a:solidFill>
                  <a:schemeClr val="bg1"/>
                </a:solidFill>
                <a:latin typeface="Times New Roman" pitchFamily="18" charset="0"/>
              </a:rPr>
              <a:t>Kathleen Fitzpatrick</a:t>
            </a:r>
          </a:p>
        </p:txBody>
      </p:sp>
      <p:sp>
        <p:nvSpPr>
          <p:cNvPr id="3074" name="Rectangle 2"/>
          <p:cNvSpPr>
            <a:spLocks noGrp="1" noChangeArrowheads="1"/>
          </p:cNvSpPr>
          <p:nvPr>
            <p:ph type="ctrTitle"/>
          </p:nvPr>
        </p:nvSpPr>
        <p:spPr>
          <a:xfrm>
            <a:off x="762000" y="2146300"/>
            <a:ext cx="7796213" cy="11430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447800" y="3746500"/>
            <a:ext cx="6421438" cy="1752600"/>
          </a:xfrm>
        </p:spPr>
        <p:txBody>
          <a:bodyPr/>
          <a:lstStyle>
            <a:lvl1pPr marL="0" indent="0" algn="ctr">
              <a:buFont typeface="Times" pitchFamily="18" charset="0"/>
              <a:buNone/>
              <a:defRPr/>
            </a:lvl1pPr>
          </a:lstStyle>
          <a:p>
            <a:pPr lvl="0"/>
            <a:r>
              <a:rPr lang="en-US" noProof="0" smtClean="0"/>
              <a:t>Click to edit Master subtitle style</a:t>
            </a:r>
          </a:p>
        </p:txBody>
      </p:sp>
      <p:sp>
        <p:nvSpPr>
          <p:cNvPr id="10" name="Rectangle 4"/>
          <p:cNvSpPr>
            <a:spLocks noGrp="1" noChangeArrowheads="1"/>
          </p:cNvSpPr>
          <p:nvPr>
            <p:ph type="dt" sz="half" idx="10"/>
          </p:nvPr>
        </p:nvSpPr>
        <p:spPr>
          <a:xfrm>
            <a:off x="762000" y="6108700"/>
            <a:ext cx="1911350" cy="457200"/>
          </a:xfrm>
        </p:spPr>
        <p:txBody>
          <a:bodyPr/>
          <a:lstStyle>
            <a:lvl1pPr>
              <a:defRPr/>
            </a:lvl1pPr>
          </a:lstStyle>
          <a:p>
            <a:pPr>
              <a:defRPr/>
            </a:pPr>
            <a:endParaRPr lang="en-US"/>
          </a:p>
        </p:txBody>
      </p:sp>
      <p:sp>
        <p:nvSpPr>
          <p:cNvPr id="11" name="Rectangle 5"/>
          <p:cNvSpPr>
            <a:spLocks noGrp="1" noChangeArrowheads="1"/>
          </p:cNvSpPr>
          <p:nvPr>
            <p:ph type="ftr" sz="quarter" idx="11"/>
          </p:nvPr>
        </p:nvSpPr>
        <p:spPr>
          <a:xfrm>
            <a:off x="3200400" y="6108700"/>
            <a:ext cx="2905125" cy="457200"/>
          </a:xfrm>
        </p:spPr>
        <p:txBody>
          <a:bodyPr/>
          <a:lstStyle>
            <a:lvl1pPr>
              <a:defRPr/>
            </a:lvl1pPr>
          </a:lstStyle>
          <a:p>
            <a:pPr>
              <a:defRPr/>
            </a:pPr>
            <a:endParaRPr lang="en-US"/>
          </a:p>
        </p:txBody>
      </p:sp>
      <p:sp>
        <p:nvSpPr>
          <p:cNvPr id="12" name="Rectangle 6"/>
          <p:cNvSpPr>
            <a:spLocks noGrp="1" noChangeArrowheads="1"/>
          </p:cNvSpPr>
          <p:nvPr>
            <p:ph type="sldNum" sz="quarter" idx="12"/>
          </p:nvPr>
        </p:nvSpPr>
        <p:spPr>
          <a:xfrm>
            <a:off x="6629400" y="6108700"/>
            <a:ext cx="1911350" cy="457200"/>
          </a:xfrm>
        </p:spPr>
        <p:txBody>
          <a:bodyPr/>
          <a:lstStyle>
            <a:lvl1pPr>
              <a:defRPr/>
            </a:lvl1pPr>
          </a:lstStyle>
          <a:p>
            <a:pPr>
              <a:defRPr/>
            </a:pPr>
            <a:fld id="{F0D71E5F-B8D6-4F90-B933-AE96C5BD12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89A22B-5877-452A-B44D-6811B47E25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2475E8-E162-4568-AA66-E0D4DC3FB8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D87DA1-3AAC-4C98-B6E3-23465A8FEB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0E61EA-69F5-4EDB-9421-F41938B846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764D4-AA14-44F9-8F8E-8278D1F355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561B4F-D741-491E-AB3B-B42D52A0567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9541E2-30CB-4758-B154-837FBB202A8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F70FDC-F31F-4EF3-A7A8-1D3C76C8E8A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AB6949-A965-4457-B8C9-D3E2908AA2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5DA10-111E-4C9A-B5F2-C78563F06E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pPr>
              <a:defRPr/>
            </a:pPr>
            <a:fld id="{D12B7D7F-B9B3-4781-A744-0E272B725D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imes New Roman" pitchFamily="18" charset="0"/>
          <a:ea typeface="ヒラギノ角ゴ Pro W3" pitchFamily="84" charset="-128"/>
        </a:defRPr>
      </a:lvl2pPr>
      <a:lvl3pPr algn="l" rtl="0" eaLnBrk="0" fontAlgn="base" hangingPunct="0">
        <a:spcBef>
          <a:spcPct val="0"/>
        </a:spcBef>
        <a:spcAft>
          <a:spcPct val="0"/>
        </a:spcAft>
        <a:defRPr sz="3600" b="1">
          <a:solidFill>
            <a:schemeClr val="tx2"/>
          </a:solidFill>
          <a:latin typeface="Times New Roman" pitchFamily="18" charset="0"/>
          <a:ea typeface="ヒラギノ角ゴ Pro W3" pitchFamily="84" charset="-128"/>
        </a:defRPr>
      </a:lvl3pPr>
      <a:lvl4pPr algn="l" rtl="0" eaLnBrk="0" fontAlgn="base" hangingPunct="0">
        <a:spcBef>
          <a:spcPct val="0"/>
        </a:spcBef>
        <a:spcAft>
          <a:spcPct val="0"/>
        </a:spcAft>
        <a:defRPr sz="3600" b="1">
          <a:solidFill>
            <a:schemeClr val="tx2"/>
          </a:solidFill>
          <a:latin typeface="Times New Roman" pitchFamily="18" charset="0"/>
          <a:ea typeface="ヒラギノ角ゴ Pro W3" pitchFamily="84" charset="-128"/>
        </a:defRPr>
      </a:lvl4pPr>
      <a:lvl5pPr algn="l" rtl="0" eaLnBrk="0" fontAlgn="base" hangingPunct="0">
        <a:spcBef>
          <a:spcPct val="0"/>
        </a:spcBef>
        <a:spcAft>
          <a:spcPct val="0"/>
        </a:spcAft>
        <a:defRPr sz="3600" b="1">
          <a:solidFill>
            <a:schemeClr val="tx2"/>
          </a:solidFill>
          <a:latin typeface="Times New Roman" pitchFamily="18" charset="0"/>
          <a:ea typeface="ヒラギノ角ゴ Pro W3" pitchFamily="84" charset="-128"/>
        </a:defRPr>
      </a:lvl5pPr>
      <a:lvl6pPr marL="457200" algn="l" rtl="0" fontAlgn="base">
        <a:spcBef>
          <a:spcPct val="0"/>
        </a:spcBef>
        <a:spcAft>
          <a:spcPct val="0"/>
        </a:spcAft>
        <a:defRPr sz="3600" b="1">
          <a:solidFill>
            <a:schemeClr val="tx2"/>
          </a:solidFill>
          <a:latin typeface="Times New Roman" pitchFamily="18" charset="0"/>
          <a:ea typeface="ヒラギノ角ゴ Pro W3" pitchFamily="84" charset="-128"/>
        </a:defRPr>
      </a:lvl6pPr>
      <a:lvl7pPr marL="914400" algn="l" rtl="0" fontAlgn="base">
        <a:spcBef>
          <a:spcPct val="0"/>
        </a:spcBef>
        <a:spcAft>
          <a:spcPct val="0"/>
        </a:spcAft>
        <a:defRPr sz="3600" b="1">
          <a:solidFill>
            <a:schemeClr val="tx2"/>
          </a:solidFill>
          <a:latin typeface="Times New Roman" pitchFamily="18" charset="0"/>
          <a:ea typeface="ヒラギノ角ゴ Pro W3" pitchFamily="84" charset="-128"/>
        </a:defRPr>
      </a:lvl7pPr>
      <a:lvl8pPr marL="1371600" algn="l" rtl="0" fontAlgn="base">
        <a:spcBef>
          <a:spcPct val="0"/>
        </a:spcBef>
        <a:spcAft>
          <a:spcPct val="0"/>
        </a:spcAft>
        <a:defRPr sz="3600" b="1">
          <a:solidFill>
            <a:schemeClr val="tx2"/>
          </a:solidFill>
          <a:latin typeface="Times New Roman" pitchFamily="18" charset="0"/>
          <a:ea typeface="ヒラギノ角ゴ Pro W3" pitchFamily="84" charset="-128"/>
        </a:defRPr>
      </a:lvl8pPr>
      <a:lvl9pPr marL="1828800" algn="l" rtl="0" fontAlgn="base">
        <a:spcBef>
          <a:spcPct val="0"/>
        </a:spcBef>
        <a:spcAft>
          <a:spcPct val="0"/>
        </a:spcAft>
        <a:defRPr sz="3600" b="1">
          <a:solidFill>
            <a:schemeClr val="tx2"/>
          </a:solidFill>
          <a:latin typeface="Times New Roman" pitchFamily="18" charset="0"/>
          <a:ea typeface="ヒラギノ角ゴ Pro W3" pitchFamily="84" charset="-128"/>
        </a:defRPr>
      </a:lvl9pPr>
    </p:titleStyle>
    <p:bodyStyle>
      <a:lvl1pPr marL="342900" indent="-342900" algn="l" rtl="0" eaLnBrk="0" fontAlgn="base" hangingPunct="0">
        <a:spcBef>
          <a:spcPct val="20000"/>
        </a:spcBef>
        <a:spcAft>
          <a:spcPct val="0"/>
        </a:spcAft>
        <a:buClr>
          <a:srgbClr val="D1300D"/>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43_14RoleOfBCells_A.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43_16HelperTCells_A.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43_17CytotoxicTCells_A.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8"/>
          <p:cNvSpPr txBox="1">
            <a:spLocks noChangeArrowheads="1"/>
          </p:cNvSpPr>
          <p:nvPr/>
        </p:nvSpPr>
        <p:spPr bwMode="auto">
          <a:xfrm>
            <a:off x="39688" y="1917700"/>
            <a:ext cx="8278812" cy="762000"/>
          </a:xfrm>
          <a:prstGeom prst="rect">
            <a:avLst/>
          </a:prstGeom>
          <a:noFill/>
          <a:ln w="9525">
            <a:noFill/>
            <a:miter lim="800000"/>
            <a:headEnd/>
            <a:tailEnd/>
          </a:ln>
        </p:spPr>
        <p:txBody>
          <a:bodyPr>
            <a:spAutoFit/>
          </a:bodyPr>
          <a:lstStyle/>
          <a:p>
            <a:pPr eaLnBrk="1" hangingPunct="1"/>
            <a:r>
              <a:rPr lang="en-US" sz="4400" b="1" dirty="0">
                <a:solidFill>
                  <a:schemeClr val="bg1"/>
                </a:solidFill>
                <a:latin typeface="Times New Roman" pitchFamily="18" charset="0"/>
              </a:rPr>
              <a:t>The Immune System</a:t>
            </a:r>
          </a:p>
        </p:txBody>
      </p:sp>
      <p:sp>
        <p:nvSpPr>
          <p:cNvPr id="3075" name="Rectangle 6"/>
          <p:cNvSpPr>
            <a:spLocks noChangeArrowheads="1"/>
          </p:cNvSpPr>
          <p:nvPr/>
        </p:nvSpPr>
        <p:spPr bwMode="auto">
          <a:xfrm>
            <a:off x="63500" y="838200"/>
            <a:ext cx="2625725" cy="701675"/>
          </a:xfrm>
          <a:prstGeom prst="rect">
            <a:avLst/>
          </a:prstGeom>
          <a:noFill/>
          <a:ln w="9525">
            <a:noFill/>
            <a:miter lim="800000"/>
            <a:headEnd/>
            <a:tailEnd/>
          </a:ln>
        </p:spPr>
        <p:txBody>
          <a:bodyPr wrap="none">
            <a:spAutoFit/>
          </a:bodyPr>
          <a:lstStyle/>
          <a:p>
            <a:r>
              <a:rPr lang="en-US" sz="4000" b="1" dirty="0">
                <a:solidFill>
                  <a:schemeClr val="bg1"/>
                </a:solidFill>
                <a:latin typeface="Times New Roman" pitchFamily="18" charset="0"/>
                <a:cs typeface="Times New Roman" pitchFamily="18" charset="0"/>
              </a:rPr>
              <a:t>Chapter 43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5100" y="215900"/>
            <a:ext cx="7772400" cy="1143000"/>
          </a:xfrm>
        </p:spPr>
        <p:txBody>
          <a:bodyPr/>
          <a:lstStyle/>
          <a:p>
            <a:pPr eaLnBrk="1" hangingPunct="1"/>
            <a:r>
              <a:rPr lang="en-US" smtClean="0"/>
              <a:t>Innate Immunity of Vertebrates</a:t>
            </a:r>
          </a:p>
        </p:txBody>
      </p:sp>
      <p:sp>
        <p:nvSpPr>
          <p:cNvPr id="13315" name="Rectangle 3"/>
          <p:cNvSpPr>
            <a:spLocks noGrp="1" noChangeArrowheads="1"/>
          </p:cNvSpPr>
          <p:nvPr>
            <p:ph type="body" idx="1"/>
          </p:nvPr>
        </p:nvSpPr>
        <p:spPr>
          <a:xfrm>
            <a:off x="463550" y="990600"/>
            <a:ext cx="8077200" cy="3409950"/>
          </a:xfrm>
        </p:spPr>
        <p:txBody>
          <a:bodyPr/>
          <a:lstStyle/>
          <a:p>
            <a:pPr eaLnBrk="1" hangingPunct="1"/>
            <a:r>
              <a:rPr lang="en-US" sz="2800" dirty="0" smtClean="0"/>
              <a:t>The immune system of mammals is the best understood of the vertebrates</a:t>
            </a:r>
          </a:p>
          <a:p>
            <a:pPr eaLnBrk="1" hangingPunct="1"/>
            <a:r>
              <a:rPr lang="en-US" sz="2800" dirty="0" smtClean="0"/>
              <a:t>Innate defenses </a:t>
            </a:r>
            <a:r>
              <a:rPr lang="en-US" sz="2800" dirty="0" smtClean="0">
                <a:solidFill>
                  <a:srgbClr val="FF0000"/>
                </a:solidFill>
              </a:rPr>
              <a:t>include barrier defenses, phagocytosis, antimicrobial peptides</a:t>
            </a:r>
          </a:p>
          <a:p>
            <a:pPr eaLnBrk="1" hangingPunct="1"/>
            <a:r>
              <a:rPr lang="en-US" sz="2800" dirty="0" smtClean="0"/>
              <a:t>Additional defenses </a:t>
            </a:r>
            <a:r>
              <a:rPr lang="en-US" sz="2800" dirty="0" smtClean="0">
                <a:solidFill>
                  <a:srgbClr val="FF0000"/>
                </a:solidFill>
              </a:rPr>
              <a:t>are unique to vertebrates: natural killer cells, interferons, and the inflammatory </a:t>
            </a:r>
            <a:r>
              <a:rPr lang="en-US" sz="2800" dirty="0" smtClean="0">
                <a:solidFill>
                  <a:srgbClr val="FF0000"/>
                </a:solidFill>
              </a:rPr>
              <a:t>response</a:t>
            </a:r>
          </a:p>
          <a:p>
            <a:pPr eaLnBrk="1" hangingPunct="1"/>
            <a:r>
              <a:rPr lang="ar-JO" sz="2800" dirty="0">
                <a:solidFill>
                  <a:srgbClr val="FF0000"/>
                </a:solidFill>
              </a:rPr>
              <a:t>أفضل ما يفهمه الفقاريات هو الجهاز المناعي </a:t>
            </a:r>
            <a:r>
              <a:rPr lang="ar-JO" sz="2800" dirty="0" smtClean="0">
                <a:solidFill>
                  <a:srgbClr val="FF0000"/>
                </a:solidFill>
              </a:rPr>
              <a:t>للثدييات</a:t>
            </a:r>
            <a:r>
              <a:rPr lang="en-US" sz="2800" dirty="0" smtClean="0">
                <a:solidFill>
                  <a:srgbClr val="FF0000"/>
                </a:solidFill>
              </a:rPr>
              <a:t> </a:t>
            </a:r>
          </a:p>
          <a:p>
            <a:pPr eaLnBrk="1" hangingPunct="1"/>
            <a:r>
              <a:rPr lang="ar-JO" sz="2800" dirty="0" smtClean="0">
                <a:solidFill>
                  <a:srgbClr val="FF0000"/>
                </a:solidFill>
              </a:rPr>
              <a:t>تشمل </a:t>
            </a:r>
            <a:r>
              <a:rPr lang="ar-JO" sz="2800" dirty="0">
                <a:solidFill>
                  <a:srgbClr val="FF0000"/>
                </a:solidFill>
              </a:rPr>
              <a:t>الدفاعات الفطرية دفاعات الحاجز ، البلعمة ، الببتيدات المضادة </a:t>
            </a:r>
            <a:r>
              <a:rPr lang="ar-JO" sz="2800" dirty="0" smtClean="0">
                <a:solidFill>
                  <a:srgbClr val="FF0000"/>
                </a:solidFill>
              </a:rPr>
              <a:t>للميكروبات</a:t>
            </a:r>
            <a:endParaRPr lang="en-US" sz="2800" dirty="0" smtClean="0">
              <a:solidFill>
                <a:srgbClr val="FF0000"/>
              </a:solidFill>
            </a:endParaRPr>
          </a:p>
          <a:p>
            <a:pPr eaLnBrk="1" hangingPunct="1"/>
            <a:r>
              <a:rPr lang="ar-JO" sz="2800" dirty="0" smtClean="0">
                <a:solidFill>
                  <a:srgbClr val="FF0000"/>
                </a:solidFill>
              </a:rPr>
              <a:t>الدفاعات </a:t>
            </a:r>
            <a:r>
              <a:rPr lang="ar-JO" sz="2800" dirty="0">
                <a:solidFill>
                  <a:srgbClr val="FF0000"/>
                </a:solidFill>
              </a:rPr>
              <a:t>الإضافية تنفرد بها الفقاريات: الخلايا القاتلة الطبيعية ، والإنترفيرون ، والاستجابة الالتهابية</a:t>
            </a:r>
            <a:endParaRPr lang="en-US" sz="2800" dirty="0" smtClean="0">
              <a:solidFill>
                <a:srgbClr val="FF0000"/>
              </a:solidFill>
            </a:endParaRPr>
          </a:p>
        </p:txBody>
      </p:sp>
      <p:grpSp>
        <p:nvGrpSpPr>
          <p:cNvPr id="13316" name="Group 4"/>
          <p:cNvGrpSpPr>
            <a:grpSpLocks/>
          </p:cNvGrpSpPr>
          <p:nvPr/>
        </p:nvGrpSpPr>
        <p:grpSpPr bwMode="auto">
          <a:xfrm>
            <a:off x="0" y="6553200"/>
            <a:ext cx="9144000" cy="304800"/>
            <a:chOff x="0" y="4128"/>
            <a:chExt cx="5760" cy="192"/>
          </a:xfrm>
        </p:grpSpPr>
        <p:sp>
          <p:nvSpPr>
            <p:cNvPr id="13318"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331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13317"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7800" y="228600"/>
            <a:ext cx="7772400" cy="1143000"/>
          </a:xfrm>
        </p:spPr>
        <p:txBody>
          <a:bodyPr/>
          <a:lstStyle/>
          <a:p>
            <a:pPr eaLnBrk="1" hangingPunct="1"/>
            <a:r>
              <a:rPr lang="en-US" i="1" smtClean="0"/>
              <a:t>Barrier Defenses</a:t>
            </a:r>
          </a:p>
        </p:txBody>
      </p:sp>
      <p:sp>
        <p:nvSpPr>
          <p:cNvPr id="14339" name="Rectangle 3"/>
          <p:cNvSpPr>
            <a:spLocks noGrp="1" noChangeArrowheads="1"/>
          </p:cNvSpPr>
          <p:nvPr>
            <p:ph type="body" idx="1"/>
          </p:nvPr>
        </p:nvSpPr>
        <p:spPr>
          <a:xfrm>
            <a:off x="533400" y="1371600"/>
            <a:ext cx="8534400" cy="4394200"/>
          </a:xfrm>
        </p:spPr>
        <p:txBody>
          <a:bodyPr/>
          <a:lstStyle/>
          <a:p>
            <a:pPr eaLnBrk="1" hangingPunct="1"/>
            <a:r>
              <a:rPr lang="en-US" sz="2800" dirty="0" smtClean="0"/>
              <a:t>Barrier defenses include </a:t>
            </a:r>
            <a:r>
              <a:rPr lang="en-US" sz="2800" dirty="0" smtClean="0">
                <a:solidFill>
                  <a:srgbClr val="FF0000"/>
                </a:solidFill>
              </a:rPr>
              <a:t>the skin and mucous membranes of the respiratory, urinary, and reproductive tracts</a:t>
            </a:r>
          </a:p>
          <a:p>
            <a:pPr eaLnBrk="1" hangingPunct="1"/>
            <a:r>
              <a:rPr lang="en-US" sz="2800" dirty="0" smtClean="0">
                <a:solidFill>
                  <a:srgbClr val="7030A0"/>
                </a:solidFill>
              </a:rPr>
              <a:t>Mucus traps and allows for the removal of microbes</a:t>
            </a:r>
          </a:p>
          <a:p>
            <a:pPr eaLnBrk="1" hangingPunct="1"/>
            <a:r>
              <a:rPr lang="en-US" sz="2800" dirty="0" smtClean="0"/>
              <a:t>Many body fluids including saliva, mucus, and tears are hostile to many microbes</a:t>
            </a:r>
          </a:p>
          <a:p>
            <a:pPr eaLnBrk="1" hangingPunct="1"/>
            <a:r>
              <a:rPr lang="en-US" sz="2800" dirty="0" smtClean="0">
                <a:solidFill>
                  <a:srgbClr val="00B050"/>
                </a:solidFill>
              </a:rPr>
              <a:t>The low pH of skin and the digestive system prevents growth of many bacteria</a:t>
            </a:r>
          </a:p>
        </p:txBody>
      </p:sp>
      <p:grpSp>
        <p:nvGrpSpPr>
          <p:cNvPr id="14340" name="Group 4"/>
          <p:cNvGrpSpPr>
            <a:grpSpLocks/>
          </p:cNvGrpSpPr>
          <p:nvPr/>
        </p:nvGrpSpPr>
        <p:grpSpPr bwMode="auto">
          <a:xfrm>
            <a:off x="0" y="6553200"/>
            <a:ext cx="9144000" cy="304800"/>
            <a:chOff x="0" y="4128"/>
            <a:chExt cx="5760" cy="192"/>
          </a:xfrm>
        </p:grpSpPr>
        <p:sp>
          <p:nvSpPr>
            <p:cNvPr id="1434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434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1434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JO" dirty="0"/>
              <a:t>تشمل دفاعات الحاجز الجلد والأغشية المخاطية للجهاز التنفسي والمسالك البولية </a:t>
            </a:r>
            <a:r>
              <a:rPr lang="ar-JO" dirty="0" smtClean="0"/>
              <a:t>والتناسلية</a:t>
            </a:r>
            <a:endParaRPr lang="en-US" dirty="0" smtClean="0"/>
          </a:p>
          <a:p>
            <a:pPr algn="r"/>
            <a:r>
              <a:rPr lang="ar-JO" dirty="0" smtClean="0"/>
              <a:t>يحبس </a:t>
            </a:r>
            <a:r>
              <a:rPr lang="ar-JO" dirty="0"/>
              <a:t>المخاط ويسمح بإزالة </a:t>
            </a:r>
            <a:r>
              <a:rPr lang="ar-JO" dirty="0" smtClean="0"/>
              <a:t>الميكروبات</a:t>
            </a:r>
            <a:endParaRPr lang="en-US" dirty="0" smtClean="0"/>
          </a:p>
          <a:p>
            <a:pPr algn="r"/>
            <a:r>
              <a:rPr lang="ar-JO" dirty="0" smtClean="0"/>
              <a:t>العديد </a:t>
            </a:r>
            <a:r>
              <a:rPr lang="ar-JO" dirty="0"/>
              <a:t>من سوائل الجسم بما في ذلك اللعاب والمخاط والدموع معادية للعديد من </a:t>
            </a:r>
            <a:r>
              <a:rPr lang="ar-JO" dirty="0" smtClean="0"/>
              <a:t>الميكروبات</a:t>
            </a:r>
            <a:r>
              <a:rPr lang="en-US" dirty="0" smtClean="0"/>
              <a:t> </a:t>
            </a:r>
          </a:p>
          <a:p>
            <a:pPr algn="r"/>
            <a:r>
              <a:rPr lang="ar-JO" dirty="0" smtClean="0"/>
              <a:t>يمنع </a:t>
            </a:r>
            <a:r>
              <a:rPr lang="ar-JO" dirty="0"/>
              <a:t>انخفاض درجة الحموضة في الجلد والجهاز الهضمي نمو العديد من البكتيريا</a:t>
            </a:r>
            <a:endParaRPr lang="en-US" dirty="0"/>
          </a:p>
        </p:txBody>
      </p:sp>
    </p:spTree>
    <p:extLst>
      <p:ext uri="{BB962C8B-B14F-4D97-AF65-F5344CB8AC3E}">
        <p14:creationId xmlns:p14="http://schemas.microsoft.com/office/powerpoint/2010/main" val="200104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9700" y="215900"/>
            <a:ext cx="7772400" cy="1143000"/>
          </a:xfrm>
        </p:spPr>
        <p:txBody>
          <a:bodyPr/>
          <a:lstStyle/>
          <a:p>
            <a:pPr eaLnBrk="1" hangingPunct="1"/>
            <a:r>
              <a:rPr lang="en-US" i="1" dirty="0" smtClean="0"/>
              <a:t>Cellular Innate Defenses</a:t>
            </a:r>
          </a:p>
        </p:txBody>
      </p:sp>
      <p:sp>
        <p:nvSpPr>
          <p:cNvPr id="15363" name="Rectangle 3"/>
          <p:cNvSpPr>
            <a:spLocks noGrp="1" noChangeArrowheads="1"/>
          </p:cNvSpPr>
          <p:nvPr>
            <p:ph type="body" idx="1"/>
          </p:nvPr>
        </p:nvSpPr>
        <p:spPr>
          <a:xfrm>
            <a:off x="533400" y="1444625"/>
            <a:ext cx="7848600" cy="2263775"/>
          </a:xfrm>
        </p:spPr>
        <p:txBody>
          <a:bodyPr/>
          <a:lstStyle/>
          <a:p>
            <a:pPr eaLnBrk="1" hangingPunct="1"/>
            <a:r>
              <a:rPr lang="en-US" dirty="0" smtClean="0"/>
              <a:t>Pathogens entering the mammalian body are subject to phagocytosis</a:t>
            </a:r>
          </a:p>
          <a:p>
            <a:pPr eaLnBrk="1" hangingPunct="1"/>
            <a:r>
              <a:rPr lang="en-US" dirty="0" smtClean="0"/>
              <a:t>Phagocytic cells recognize groups of pathogens by </a:t>
            </a:r>
            <a:r>
              <a:rPr lang="en-US" b="1" dirty="0" smtClean="0"/>
              <a:t>TLRs</a:t>
            </a:r>
            <a:r>
              <a:rPr lang="en-US" dirty="0" smtClean="0"/>
              <a:t>, </a:t>
            </a:r>
            <a:r>
              <a:rPr lang="en-US" b="1" dirty="0" smtClean="0"/>
              <a:t>Toll-like </a:t>
            </a:r>
            <a:r>
              <a:rPr lang="en-US" b="1" dirty="0" smtClean="0"/>
              <a:t>receptors</a:t>
            </a:r>
          </a:p>
          <a:p>
            <a:pPr algn="r" eaLnBrk="1" hangingPunct="1"/>
            <a:r>
              <a:rPr lang="ar-JO" dirty="0"/>
              <a:t>تخضع مسببات الأمراض التي تدخل جسم الثدييات </a:t>
            </a:r>
            <a:r>
              <a:rPr lang="ar-JO" dirty="0" smtClean="0"/>
              <a:t>للبلعمة</a:t>
            </a:r>
            <a:endParaRPr lang="en-US" dirty="0" smtClean="0"/>
          </a:p>
          <a:p>
            <a:pPr algn="r" eaLnBrk="1" hangingPunct="1"/>
            <a:r>
              <a:rPr lang="ar-JO" dirty="0" smtClean="0"/>
              <a:t>تتعرف </a:t>
            </a:r>
            <a:r>
              <a:rPr lang="ar-JO" dirty="0"/>
              <a:t>الخلايا البلعمية على مجموعات من مسببات الأمراض عن طريق المستقبلات الشبيهة بالمستقبلات </a:t>
            </a:r>
            <a:r>
              <a:rPr lang="en-US" dirty="0"/>
              <a:t>TLRs</a:t>
            </a:r>
            <a:endParaRPr lang="en-US" dirty="0" smtClean="0"/>
          </a:p>
        </p:txBody>
      </p:sp>
      <p:grpSp>
        <p:nvGrpSpPr>
          <p:cNvPr id="15364" name="Group 4"/>
          <p:cNvGrpSpPr>
            <a:grpSpLocks/>
          </p:cNvGrpSpPr>
          <p:nvPr/>
        </p:nvGrpSpPr>
        <p:grpSpPr bwMode="auto">
          <a:xfrm>
            <a:off x="0" y="6553200"/>
            <a:ext cx="9144000" cy="304800"/>
            <a:chOff x="0" y="4128"/>
            <a:chExt cx="5760" cy="192"/>
          </a:xfrm>
        </p:grpSpPr>
        <p:sp>
          <p:nvSpPr>
            <p:cNvPr id="15366"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dirty="0"/>
            </a:p>
          </p:txBody>
        </p:sp>
        <p:sp>
          <p:nvSpPr>
            <p:cNvPr id="1536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dirty="0">
                  <a:latin typeface="Times New Roman" pitchFamily="18" charset="0"/>
                  <a:cs typeface="Times New Roman" pitchFamily="18" charset="0"/>
                </a:rPr>
                <a:t>© 2011 Pearson Education, Inc.</a:t>
              </a:r>
            </a:p>
          </p:txBody>
        </p:sp>
      </p:grpSp>
      <p:sp>
        <p:nvSpPr>
          <p:cNvPr id="1536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25400"/>
            <a:ext cx="2590800" cy="304800"/>
          </a:xfrm>
        </p:spPr>
        <p:txBody>
          <a:bodyPr/>
          <a:lstStyle/>
          <a:p>
            <a:pPr eaLnBrk="1" hangingPunct="1"/>
            <a:r>
              <a:rPr lang="en-US" sz="1200" b="0" dirty="0" smtClean="0">
                <a:latin typeface="Arial" charset="0"/>
              </a:rPr>
              <a:t>Figure 43.6</a:t>
            </a:r>
          </a:p>
        </p:txBody>
      </p:sp>
      <p:pic>
        <p:nvPicPr>
          <p:cNvPr id="16387" name="Picture 49" descr="43_06TLRSignaling-U"/>
          <p:cNvPicPr>
            <a:picLocks noChangeAspect="1" noChangeArrowheads="1"/>
          </p:cNvPicPr>
          <p:nvPr/>
        </p:nvPicPr>
        <p:blipFill>
          <a:blip r:embed="rId3"/>
          <a:srcRect/>
          <a:stretch>
            <a:fillRect/>
          </a:stretch>
        </p:blipFill>
        <p:spPr bwMode="auto">
          <a:xfrm>
            <a:off x="1790700" y="136525"/>
            <a:ext cx="5561013" cy="6584950"/>
          </a:xfrm>
          <a:prstGeom prst="rect">
            <a:avLst/>
          </a:prstGeom>
          <a:noFill/>
          <a:ln w="9525">
            <a:noFill/>
            <a:miter lim="800000"/>
            <a:headEnd/>
            <a:tailEnd/>
          </a:ln>
        </p:spPr>
      </p:pic>
      <p:sp>
        <p:nvSpPr>
          <p:cNvPr id="16388" name="Text Box 4"/>
          <p:cNvSpPr txBox="1">
            <a:spLocks noChangeArrowheads="1"/>
          </p:cNvSpPr>
          <p:nvPr/>
        </p:nvSpPr>
        <p:spPr bwMode="auto">
          <a:xfrm>
            <a:off x="1914525" y="254000"/>
            <a:ext cx="2019300" cy="479425"/>
          </a:xfrm>
          <a:prstGeom prst="rect">
            <a:avLst/>
          </a:prstGeom>
          <a:noFill/>
          <a:ln w="9525">
            <a:noFill/>
            <a:miter lim="800000"/>
            <a:headEnd/>
            <a:tailEnd/>
          </a:ln>
        </p:spPr>
        <p:txBody>
          <a:bodyPr wrap="none" lIns="0" tIns="0" rIns="0" bIns="0"/>
          <a:lstStyle/>
          <a:p>
            <a:pPr>
              <a:lnSpc>
                <a:spcPct val="90000"/>
              </a:lnSpc>
            </a:pPr>
            <a:r>
              <a:rPr lang="en-US" b="1" dirty="0"/>
              <a:t>EXTRACELLULAR</a:t>
            </a:r>
            <a:br>
              <a:rPr lang="en-US" b="1" dirty="0"/>
            </a:br>
            <a:r>
              <a:rPr lang="en-US" b="1" dirty="0"/>
              <a:t>FLUID</a:t>
            </a:r>
          </a:p>
        </p:txBody>
      </p:sp>
      <p:sp>
        <p:nvSpPr>
          <p:cNvPr id="16389" name="Text Box 28"/>
          <p:cNvSpPr txBox="1">
            <a:spLocks noChangeArrowheads="1"/>
          </p:cNvSpPr>
          <p:nvPr/>
        </p:nvSpPr>
        <p:spPr bwMode="auto">
          <a:xfrm>
            <a:off x="1914525" y="1752600"/>
            <a:ext cx="1574800" cy="479425"/>
          </a:xfrm>
          <a:prstGeom prst="rect">
            <a:avLst/>
          </a:prstGeom>
          <a:noFill/>
          <a:ln w="9525">
            <a:noFill/>
            <a:miter lim="800000"/>
            <a:headEnd/>
            <a:tailEnd/>
          </a:ln>
        </p:spPr>
        <p:txBody>
          <a:bodyPr wrap="none" lIns="0" tIns="0" rIns="0" bIns="0"/>
          <a:lstStyle/>
          <a:p>
            <a:pPr>
              <a:lnSpc>
                <a:spcPct val="90000"/>
              </a:lnSpc>
            </a:pPr>
            <a:r>
              <a:rPr lang="en-US" b="1" dirty="0"/>
              <a:t>PHAGOCYTIC</a:t>
            </a:r>
            <a:br>
              <a:rPr lang="en-US" b="1" dirty="0"/>
            </a:br>
            <a:r>
              <a:rPr lang="en-US" b="1" dirty="0"/>
              <a:t>CELL</a:t>
            </a:r>
          </a:p>
        </p:txBody>
      </p:sp>
      <p:sp>
        <p:nvSpPr>
          <p:cNvPr id="16390" name="Text Box 29"/>
          <p:cNvSpPr txBox="1">
            <a:spLocks noChangeArrowheads="1"/>
          </p:cNvSpPr>
          <p:nvPr/>
        </p:nvSpPr>
        <p:spPr bwMode="auto">
          <a:xfrm>
            <a:off x="2549525" y="3543300"/>
            <a:ext cx="1016000" cy="238125"/>
          </a:xfrm>
          <a:prstGeom prst="rect">
            <a:avLst/>
          </a:prstGeom>
          <a:noFill/>
          <a:ln w="9525">
            <a:noFill/>
            <a:miter lim="800000"/>
            <a:headEnd/>
            <a:tailEnd/>
          </a:ln>
        </p:spPr>
        <p:txBody>
          <a:bodyPr wrap="none" lIns="0" tIns="0" rIns="0" bIns="0"/>
          <a:lstStyle/>
          <a:p>
            <a:pPr>
              <a:lnSpc>
                <a:spcPct val="90000"/>
              </a:lnSpc>
            </a:pPr>
            <a:r>
              <a:rPr lang="en-US" b="1" dirty="0"/>
              <a:t>VESICLE</a:t>
            </a:r>
          </a:p>
        </p:txBody>
      </p:sp>
      <p:sp>
        <p:nvSpPr>
          <p:cNvPr id="16391" name="Text Box 30"/>
          <p:cNvSpPr txBox="1">
            <a:spLocks noChangeArrowheads="1"/>
          </p:cNvSpPr>
          <p:nvPr/>
        </p:nvSpPr>
        <p:spPr bwMode="auto">
          <a:xfrm>
            <a:off x="4276725" y="393700"/>
            <a:ext cx="2146300" cy="250825"/>
          </a:xfrm>
          <a:prstGeom prst="rect">
            <a:avLst/>
          </a:prstGeom>
          <a:noFill/>
          <a:ln w="9525">
            <a:noFill/>
            <a:miter lim="800000"/>
            <a:headEnd/>
            <a:tailEnd/>
          </a:ln>
        </p:spPr>
        <p:txBody>
          <a:bodyPr wrap="none" lIns="0" tIns="0" rIns="0" bIns="0"/>
          <a:lstStyle/>
          <a:p>
            <a:pPr>
              <a:lnSpc>
                <a:spcPct val="90000"/>
              </a:lnSpc>
            </a:pPr>
            <a:r>
              <a:rPr lang="en-US" b="1" dirty="0"/>
              <a:t>Lipopolysaccharide</a:t>
            </a:r>
          </a:p>
        </p:txBody>
      </p:sp>
      <p:sp>
        <p:nvSpPr>
          <p:cNvPr id="16392" name="Text Box 31"/>
          <p:cNvSpPr txBox="1">
            <a:spLocks noChangeArrowheads="1"/>
          </p:cNvSpPr>
          <p:nvPr/>
        </p:nvSpPr>
        <p:spPr bwMode="auto">
          <a:xfrm>
            <a:off x="3463925" y="914400"/>
            <a:ext cx="800100" cy="479425"/>
          </a:xfrm>
          <a:prstGeom prst="rect">
            <a:avLst/>
          </a:prstGeom>
          <a:noFill/>
          <a:ln w="9525">
            <a:noFill/>
            <a:miter lim="800000"/>
            <a:headEnd/>
            <a:tailEnd/>
          </a:ln>
        </p:spPr>
        <p:txBody>
          <a:bodyPr wrap="none" lIns="0" tIns="0" rIns="0" bIns="0"/>
          <a:lstStyle/>
          <a:p>
            <a:pPr>
              <a:lnSpc>
                <a:spcPct val="90000"/>
              </a:lnSpc>
            </a:pPr>
            <a:r>
              <a:rPr lang="en-US" b="1" dirty="0"/>
              <a:t>Helper</a:t>
            </a:r>
            <a:br>
              <a:rPr lang="en-US" b="1" dirty="0"/>
            </a:br>
            <a:r>
              <a:rPr lang="en-US" b="1" dirty="0"/>
              <a:t>protein</a:t>
            </a:r>
          </a:p>
        </p:txBody>
      </p:sp>
      <p:sp>
        <p:nvSpPr>
          <p:cNvPr id="16393" name="Text Box 32"/>
          <p:cNvSpPr txBox="1">
            <a:spLocks noChangeArrowheads="1"/>
          </p:cNvSpPr>
          <p:nvPr/>
        </p:nvSpPr>
        <p:spPr bwMode="auto">
          <a:xfrm>
            <a:off x="5178425" y="1333500"/>
            <a:ext cx="609600" cy="225425"/>
          </a:xfrm>
          <a:prstGeom prst="rect">
            <a:avLst/>
          </a:prstGeom>
          <a:noFill/>
          <a:ln w="9525">
            <a:noFill/>
            <a:miter lim="800000"/>
            <a:headEnd/>
            <a:tailEnd/>
          </a:ln>
        </p:spPr>
        <p:txBody>
          <a:bodyPr wrap="none" lIns="0" tIns="0" rIns="0" bIns="0"/>
          <a:lstStyle/>
          <a:p>
            <a:pPr>
              <a:lnSpc>
                <a:spcPct val="90000"/>
              </a:lnSpc>
            </a:pPr>
            <a:r>
              <a:rPr lang="en-US" b="1" dirty="0"/>
              <a:t>TLR4</a:t>
            </a:r>
          </a:p>
        </p:txBody>
      </p:sp>
      <p:sp>
        <p:nvSpPr>
          <p:cNvPr id="16394" name="Text Box 33"/>
          <p:cNvSpPr txBox="1">
            <a:spLocks noChangeArrowheads="1"/>
          </p:cNvSpPr>
          <p:nvPr/>
        </p:nvSpPr>
        <p:spPr bwMode="auto">
          <a:xfrm>
            <a:off x="6067425" y="1168400"/>
            <a:ext cx="965200" cy="238125"/>
          </a:xfrm>
          <a:prstGeom prst="rect">
            <a:avLst/>
          </a:prstGeom>
          <a:noFill/>
          <a:ln w="9525">
            <a:noFill/>
            <a:miter lim="800000"/>
            <a:headEnd/>
            <a:tailEnd/>
          </a:ln>
        </p:spPr>
        <p:txBody>
          <a:bodyPr wrap="none" lIns="0" tIns="0" rIns="0" bIns="0"/>
          <a:lstStyle/>
          <a:p>
            <a:pPr>
              <a:lnSpc>
                <a:spcPct val="90000"/>
              </a:lnSpc>
            </a:pPr>
            <a:r>
              <a:rPr lang="en-US" b="1" dirty="0" err="1"/>
              <a:t>Flagellin</a:t>
            </a:r>
            <a:endParaRPr lang="en-US" b="1" dirty="0"/>
          </a:p>
        </p:txBody>
      </p:sp>
      <p:sp>
        <p:nvSpPr>
          <p:cNvPr id="16395" name="Text Box 34"/>
          <p:cNvSpPr txBox="1">
            <a:spLocks noChangeArrowheads="1"/>
          </p:cNvSpPr>
          <p:nvPr/>
        </p:nvSpPr>
        <p:spPr bwMode="auto">
          <a:xfrm>
            <a:off x="6600825" y="2324100"/>
            <a:ext cx="596900" cy="225425"/>
          </a:xfrm>
          <a:prstGeom prst="rect">
            <a:avLst/>
          </a:prstGeom>
          <a:noFill/>
          <a:ln w="9525">
            <a:noFill/>
            <a:miter lim="800000"/>
            <a:headEnd/>
            <a:tailEnd/>
          </a:ln>
        </p:spPr>
        <p:txBody>
          <a:bodyPr wrap="none" lIns="0" tIns="0" rIns="0" bIns="0"/>
          <a:lstStyle/>
          <a:p>
            <a:pPr>
              <a:lnSpc>
                <a:spcPct val="90000"/>
              </a:lnSpc>
            </a:pPr>
            <a:r>
              <a:rPr lang="en-US" b="1"/>
              <a:t>TLR5</a:t>
            </a:r>
          </a:p>
        </p:txBody>
      </p:sp>
      <p:sp>
        <p:nvSpPr>
          <p:cNvPr id="16396" name="Text Box 35"/>
          <p:cNvSpPr txBox="1">
            <a:spLocks noChangeArrowheads="1"/>
          </p:cNvSpPr>
          <p:nvPr/>
        </p:nvSpPr>
        <p:spPr bwMode="auto">
          <a:xfrm>
            <a:off x="2409825" y="4000500"/>
            <a:ext cx="1079500" cy="225425"/>
          </a:xfrm>
          <a:prstGeom prst="rect">
            <a:avLst/>
          </a:prstGeom>
          <a:noFill/>
          <a:ln w="9525">
            <a:noFill/>
            <a:miter lim="800000"/>
            <a:headEnd/>
            <a:tailEnd/>
          </a:ln>
        </p:spPr>
        <p:txBody>
          <a:bodyPr wrap="none" lIns="0" tIns="0" rIns="0" bIns="0"/>
          <a:lstStyle/>
          <a:p>
            <a:pPr>
              <a:lnSpc>
                <a:spcPct val="90000"/>
              </a:lnSpc>
            </a:pPr>
            <a:r>
              <a:rPr lang="en-US" b="1"/>
              <a:t>CpG DNA</a:t>
            </a:r>
          </a:p>
        </p:txBody>
      </p:sp>
      <p:sp>
        <p:nvSpPr>
          <p:cNvPr id="16397" name="Text Box 36"/>
          <p:cNvSpPr txBox="1">
            <a:spLocks noChangeArrowheads="1"/>
          </p:cNvSpPr>
          <p:nvPr/>
        </p:nvSpPr>
        <p:spPr bwMode="auto">
          <a:xfrm>
            <a:off x="2867025" y="5308600"/>
            <a:ext cx="863600" cy="225425"/>
          </a:xfrm>
          <a:prstGeom prst="rect">
            <a:avLst/>
          </a:prstGeom>
          <a:noFill/>
          <a:ln w="9525">
            <a:noFill/>
            <a:miter lim="800000"/>
            <a:headEnd/>
            <a:tailEnd/>
          </a:ln>
        </p:spPr>
        <p:txBody>
          <a:bodyPr wrap="none" lIns="0" tIns="0" rIns="0" bIns="0"/>
          <a:lstStyle/>
          <a:p>
            <a:pPr>
              <a:lnSpc>
                <a:spcPct val="90000"/>
              </a:lnSpc>
            </a:pPr>
            <a:r>
              <a:rPr lang="en-US" b="1"/>
              <a:t>ds RNA</a:t>
            </a:r>
          </a:p>
        </p:txBody>
      </p:sp>
      <p:sp>
        <p:nvSpPr>
          <p:cNvPr id="16398" name="Text Box 37"/>
          <p:cNvSpPr txBox="1">
            <a:spLocks noChangeArrowheads="1"/>
          </p:cNvSpPr>
          <p:nvPr/>
        </p:nvSpPr>
        <p:spPr bwMode="auto">
          <a:xfrm>
            <a:off x="4594225" y="3848100"/>
            <a:ext cx="609600" cy="238125"/>
          </a:xfrm>
          <a:prstGeom prst="rect">
            <a:avLst/>
          </a:prstGeom>
          <a:noFill/>
          <a:ln w="9525">
            <a:noFill/>
            <a:miter lim="800000"/>
            <a:headEnd/>
            <a:tailEnd/>
          </a:ln>
        </p:spPr>
        <p:txBody>
          <a:bodyPr wrap="none" lIns="0" tIns="0" rIns="0" bIns="0"/>
          <a:lstStyle/>
          <a:p>
            <a:pPr>
              <a:lnSpc>
                <a:spcPct val="90000"/>
              </a:lnSpc>
            </a:pPr>
            <a:r>
              <a:rPr lang="en-US" b="1"/>
              <a:t>TLR9</a:t>
            </a:r>
          </a:p>
        </p:txBody>
      </p:sp>
      <p:sp>
        <p:nvSpPr>
          <p:cNvPr id="16399" name="Text Box 38"/>
          <p:cNvSpPr txBox="1">
            <a:spLocks noChangeArrowheads="1"/>
          </p:cNvSpPr>
          <p:nvPr/>
        </p:nvSpPr>
        <p:spPr bwMode="auto">
          <a:xfrm>
            <a:off x="4772025" y="4686300"/>
            <a:ext cx="609600" cy="238125"/>
          </a:xfrm>
          <a:prstGeom prst="rect">
            <a:avLst/>
          </a:prstGeom>
          <a:noFill/>
          <a:ln w="9525">
            <a:noFill/>
            <a:miter lim="800000"/>
            <a:headEnd/>
            <a:tailEnd/>
          </a:ln>
        </p:spPr>
        <p:txBody>
          <a:bodyPr wrap="none" lIns="0" tIns="0" rIns="0" bIns="0"/>
          <a:lstStyle/>
          <a:p>
            <a:pPr>
              <a:lnSpc>
                <a:spcPct val="90000"/>
              </a:lnSpc>
            </a:pPr>
            <a:r>
              <a:rPr lang="en-US" b="1"/>
              <a:t>TLR3</a:t>
            </a:r>
          </a:p>
        </p:txBody>
      </p:sp>
      <p:sp>
        <p:nvSpPr>
          <p:cNvPr id="16400" name="Text Box 39"/>
          <p:cNvSpPr txBox="1">
            <a:spLocks noChangeArrowheads="1"/>
          </p:cNvSpPr>
          <p:nvPr/>
        </p:nvSpPr>
        <p:spPr bwMode="auto">
          <a:xfrm>
            <a:off x="5508625" y="4610100"/>
            <a:ext cx="1676400" cy="517525"/>
          </a:xfrm>
          <a:prstGeom prst="rect">
            <a:avLst/>
          </a:prstGeom>
          <a:noFill/>
          <a:ln w="9525">
            <a:noFill/>
            <a:miter lim="800000"/>
            <a:headEnd/>
            <a:tailEnd/>
          </a:ln>
        </p:spPr>
        <p:txBody>
          <a:bodyPr wrap="none" lIns="0" tIns="0" rIns="0" bIns="0"/>
          <a:lstStyle/>
          <a:p>
            <a:pPr>
              <a:lnSpc>
                <a:spcPct val="90000"/>
              </a:lnSpc>
            </a:pPr>
            <a:r>
              <a:rPr lang="en-US" b="1"/>
              <a:t>Innate immune</a:t>
            </a:r>
            <a:br>
              <a:rPr lang="en-US" b="1"/>
            </a:br>
            <a:r>
              <a:rPr lang="en-US" b="1"/>
              <a:t>responses</a:t>
            </a:r>
          </a:p>
        </p:txBody>
      </p:sp>
      <p:sp>
        <p:nvSpPr>
          <p:cNvPr id="16401" name="Line 40"/>
          <p:cNvSpPr>
            <a:spLocks noChangeShapeType="1"/>
          </p:cNvSpPr>
          <p:nvPr/>
        </p:nvSpPr>
        <p:spPr bwMode="auto">
          <a:xfrm>
            <a:off x="4419600" y="622300"/>
            <a:ext cx="177800" cy="393700"/>
          </a:xfrm>
          <a:prstGeom prst="line">
            <a:avLst/>
          </a:prstGeom>
          <a:noFill/>
          <a:ln w="12700">
            <a:solidFill>
              <a:schemeClr val="tx1"/>
            </a:solidFill>
            <a:round/>
            <a:headEnd/>
            <a:tailEnd/>
          </a:ln>
        </p:spPr>
        <p:txBody>
          <a:bodyPr wrap="none" anchor="ctr"/>
          <a:lstStyle/>
          <a:p>
            <a:endParaRPr lang="en-US"/>
          </a:p>
        </p:txBody>
      </p:sp>
      <p:sp>
        <p:nvSpPr>
          <p:cNvPr id="16402" name="Line 41"/>
          <p:cNvSpPr>
            <a:spLocks noChangeShapeType="1"/>
          </p:cNvSpPr>
          <p:nvPr/>
        </p:nvSpPr>
        <p:spPr bwMode="auto">
          <a:xfrm>
            <a:off x="4203700" y="1054100"/>
            <a:ext cx="215900" cy="0"/>
          </a:xfrm>
          <a:prstGeom prst="line">
            <a:avLst/>
          </a:prstGeom>
          <a:noFill/>
          <a:ln w="12700">
            <a:solidFill>
              <a:schemeClr val="tx1"/>
            </a:solidFill>
            <a:round/>
            <a:headEnd/>
            <a:tailEnd/>
          </a:ln>
        </p:spPr>
        <p:txBody>
          <a:bodyPr wrap="none" anchor="ctr"/>
          <a:lstStyle/>
          <a:p>
            <a:endParaRPr lang="en-US"/>
          </a:p>
        </p:txBody>
      </p:sp>
      <p:sp>
        <p:nvSpPr>
          <p:cNvPr id="16403" name="Line 42"/>
          <p:cNvSpPr>
            <a:spLocks noChangeShapeType="1"/>
          </p:cNvSpPr>
          <p:nvPr/>
        </p:nvSpPr>
        <p:spPr bwMode="auto">
          <a:xfrm>
            <a:off x="4927600" y="1447800"/>
            <a:ext cx="190500" cy="0"/>
          </a:xfrm>
          <a:prstGeom prst="line">
            <a:avLst/>
          </a:prstGeom>
          <a:noFill/>
          <a:ln w="12700">
            <a:solidFill>
              <a:schemeClr val="tx1"/>
            </a:solidFill>
            <a:round/>
            <a:headEnd/>
            <a:tailEnd/>
          </a:ln>
        </p:spPr>
        <p:txBody>
          <a:bodyPr wrap="none" anchor="ctr"/>
          <a:lstStyle/>
          <a:p>
            <a:endParaRPr lang="en-US"/>
          </a:p>
        </p:txBody>
      </p:sp>
      <p:sp>
        <p:nvSpPr>
          <p:cNvPr id="16404" name="Line 43"/>
          <p:cNvSpPr>
            <a:spLocks noChangeShapeType="1"/>
          </p:cNvSpPr>
          <p:nvPr/>
        </p:nvSpPr>
        <p:spPr bwMode="auto">
          <a:xfrm>
            <a:off x="6591300" y="1397000"/>
            <a:ext cx="76200" cy="190500"/>
          </a:xfrm>
          <a:prstGeom prst="line">
            <a:avLst/>
          </a:prstGeom>
          <a:noFill/>
          <a:ln w="12700">
            <a:solidFill>
              <a:schemeClr val="tx1"/>
            </a:solidFill>
            <a:round/>
            <a:headEnd/>
            <a:tailEnd/>
          </a:ln>
        </p:spPr>
        <p:txBody>
          <a:bodyPr wrap="none" anchor="ctr"/>
          <a:lstStyle/>
          <a:p>
            <a:endParaRPr lang="en-US"/>
          </a:p>
        </p:txBody>
      </p:sp>
      <p:sp>
        <p:nvSpPr>
          <p:cNvPr id="16405" name="Line 44"/>
          <p:cNvSpPr>
            <a:spLocks noChangeShapeType="1"/>
          </p:cNvSpPr>
          <p:nvPr/>
        </p:nvSpPr>
        <p:spPr bwMode="auto">
          <a:xfrm>
            <a:off x="6350000" y="2425700"/>
            <a:ext cx="190500" cy="0"/>
          </a:xfrm>
          <a:prstGeom prst="line">
            <a:avLst/>
          </a:prstGeom>
          <a:noFill/>
          <a:ln w="12700">
            <a:solidFill>
              <a:schemeClr val="tx1"/>
            </a:solidFill>
            <a:round/>
            <a:headEnd/>
            <a:tailEnd/>
          </a:ln>
        </p:spPr>
        <p:txBody>
          <a:bodyPr wrap="none" anchor="ctr"/>
          <a:lstStyle/>
          <a:p>
            <a:endParaRPr lang="en-US"/>
          </a:p>
        </p:txBody>
      </p:sp>
      <p:sp>
        <p:nvSpPr>
          <p:cNvPr id="16406" name="Line 45"/>
          <p:cNvSpPr>
            <a:spLocks noChangeShapeType="1"/>
          </p:cNvSpPr>
          <p:nvPr/>
        </p:nvSpPr>
        <p:spPr bwMode="auto">
          <a:xfrm flipH="1">
            <a:off x="3479800" y="3822700"/>
            <a:ext cx="190500" cy="228600"/>
          </a:xfrm>
          <a:prstGeom prst="line">
            <a:avLst/>
          </a:prstGeom>
          <a:noFill/>
          <a:ln w="12700">
            <a:solidFill>
              <a:schemeClr val="tx1"/>
            </a:solidFill>
            <a:round/>
            <a:headEnd/>
            <a:tailEnd/>
          </a:ln>
        </p:spPr>
        <p:txBody>
          <a:bodyPr wrap="none" anchor="ctr"/>
          <a:lstStyle/>
          <a:p>
            <a:endParaRPr lang="en-US"/>
          </a:p>
        </p:txBody>
      </p:sp>
      <p:sp>
        <p:nvSpPr>
          <p:cNvPr id="16407" name="Line 46"/>
          <p:cNvSpPr>
            <a:spLocks noChangeShapeType="1"/>
          </p:cNvSpPr>
          <p:nvPr/>
        </p:nvSpPr>
        <p:spPr bwMode="auto">
          <a:xfrm>
            <a:off x="4394200" y="3962400"/>
            <a:ext cx="139700" cy="0"/>
          </a:xfrm>
          <a:prstGeom prst="line">
            <a:avLst/>
          </a:prstGeom>
          <a:noFill/>
          <a:ln w="12700">
            <a:solidFill>
              <a:schemeClr val="tx1"/>
            </a:solidFill>
            <a:round/>
            <a:headEnd/>
            <a:tailEnd/>
          </a:ln>
        </p:spPr>
        <p:txBody>
          <a:bodyPr wrap="none" anchor="ctr"/>
          <a:lstStyle/>
          <a:p>
            <a:endParaRPr lang="en-US"/>
          </a:p>
        </p:txBody>
      </p:sp>
      <p:sp>
        <p:nvSpPr>
          <p:cNvPr id="16408" name="Line 47"/>
          <p:cNvSpPr>
            <a:spLocks noChangeShapeType="1"/>
          </p:cNvSpPr>
          <p:nvPr/>
        </p:nvSpPr>
        <p:spPr bwMode="auto">
          <a:xfrm flipH="1">
            <a:off x="4622800" y="4813300"/>
            <a:ext cx="127000" cy="177800"/>
          </a:xfrm>
          <a:prstGeom prst="line">
            <a:avLst/>
          </a:prstGeom>
          <a:noFill/>
          <a:ln w="12700">
            <a:solidFill>
              <a:schemeClr val="tx1"/>
            </a:solidFill>
            <a:round/>
            <a:headEnd/>
            <a:tailEnd/>
          </a:ln>
        </p:spPr>
        <p:txBody>
          <a:bodyPr wrap="none" anchor="ctr"/>
          <a:lstStyle/>
          <a:p>
            <a:endParaRPr lang="en-US"/>
          </a:p>
        </p:txBody>
      </p:sp>
      <p:sp>
        <p:nvSpPr>
          <p:cNvPr id="16409" name="Line 48"/>
          <p:cNvSpPr>
            <a:spLocks noChangeShapeType="1"/>
          </p:cNvSpPr>
          <p:nvPr/>
        </p:nvSpPr>
        <p:spPr bwMode="auto">
          <a:xfrm>
            <a:off x="3721100" y="5397500"/>
            <a:ext cx="304800" cy="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200025" y="1177925"/>
            <a:ext cx="8534400" cy="5070475"/>
          </a:xfrm>
        </p:spPr>
        <p:txBody>
          <a:bodyPr/>
          <a:lstStyle/>
          <a:p>
            <a:pPr eaLnBrk="1" hangingPunct="1">
              <a:lnSpc>
                <a:spcPct val="95000"/>
              </a:lnSpc>
            </a:pPr>
            <a:r>
              <a:rPr lang="en-US" dirty="0" smtClean="0"/>
              <a:t>A white blood cell engulfs a microbe, then fuses with a lysosome to destroy the microbe</a:t>
            </a:r>
          </a:p>
          <a:p>
            <a:pPr eaLnBrk="1" hangingPunct="1">
              <a:lnSpc>
                <a:spcPct val="95000"/>
              </a:lnSpc>
            </a:pPr>
            <a:r>
              <a:rPr lang="en-US" dirty="0" smtClean="0"/>
              <a:t>There are different types of phagocytic cells</a:t>
            </a:r>
          </a:p>
          <a:p>
            <a:pPr marL="1314450" lvl="1" eaLnBrk="1" hangingPunct="1">
              <a:lnSpc>
                <a:spcPct val="95000"/>
              </a:lnSpc>
            </a:pPr>
            <a:r>
              <a:rPr lang="en-US" sz="2600" b="1" dirty="0" smtClean="0"/>
              <a:t>Neutrophils</a:t>
            </a:r>
            <a:r>
              <a:rPr lang="en-US" sz="2600" dirty="0" smtClean="0"/>
              <a:t> engulf and destroy pathogens</a:t>
            </a:r>
          </a:p>
          <a:p>
            <a:pPr marL="1314450" lvl="1" eaLnBrk="1" hangingPunct="1">
              <a:lnSpc>
                <a:spcPct val="95000"/>
              </a:lnSpc>
            </a:pPr>
            <a:r>
              <a:rPr lang="en-US" sz="2600" b="1" dirty="0" smtClean="0"/>
              <a:t>Macrophages </a:t>
            </a:r>
            <a:r>
              <a:rPr lang="en-US" sz="2600" dirty="0" smtClean="0"/>
              <a:t>are found throughout the body</a:t>
            </a:r>
          </a:p>
          <a:p>
            <a:pPr marL="1314450" lvl="1" eaLnBrk="1" hangingPunct="1">
              <a:lnSpc>
                <a:spcPct val="95000"/>
              </a:lnSpc>
            </a:pPr>
            <a:r>
              <a:rPr lang="en-US" sz="2600" b="1" dirty="0" smtClean="0"/>
              <a:t>Dendritic cells</a:t>
            </a:r>
            <a:r>
              <a:rPr lang="en-US" sz="2600" dirty="0" smtClean="0"/>
              <a:t> stimulate development of adaptive immunity</a:t>
            </a:r>
          </a:p>
          <a:p>
            <a:pPr marL="1314450" lvl="1" eaLnBrk="1" hangingPunct="1">
              <a:lnSpc>
                <a:spcPct val="95000"/>
              </a:lnSpc>
            </a:pPr>
            <a:r>
              <a:rPr lang="en-US" sz="2600" b="1" u="sng" dirty="0" err="1" smtClean="0"/>
              <a:t>Eosinophils</a:t>
            </a:r>
            <a:r>
              <a:rPr lang="en-US" sz="2600" b="1" u="sng" dirty="0" smtClean="0"/>
              <a:t> </a:t>
            </a:r>
            <a:r>
              <a:rPr lang="en-US" sz="2600" dirty="0" smtClean="0"/>
              <a:t>discharge destructive enzymes</a:t>
            </a:r>
          </a:p>
        </p:txBody>
      </p:sp>
      <p:grpSp>
        <p:nvGrpSpPr>
          <p:cNvPr id="17411" name="Group 3"/>
          <p:cNvGrpSpPr>
            <a:grpSpLocks/>
          </p:cNvGrpSpPr>
          <p:nvPr/>
        </p:nvGrpSpPr>
        <p:grpSpPr bwMode="auto">
          <a:xfrm>
            <a:off x="0" y="6553200"/>
            <a:ext cx="9144000" cy="304800"/>
            <a:chOff x="0" y="4128"/>
            <a:chExt cx="5760" cy="192"/>
          </a:xfrm>
        </p:grpSpPr>
        <p:sp>
          <p:nvSpPr>
            <p:cNvPr id="17413"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741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17412"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ar-JO" dirty="0"/>
              <a:t>تبتلع خلية الدم البيضاء ميكروبًا ، ثم تندمج مع الليزوزوم لتدمير </a:t>
            </a:r>
            <a:r>
              <a:rPr lang="ar-JO" dirty="0" smtClean="0"/>
              <a:t>الميكروب</a:t>
            </a:r>
            <a:endParaRPr lang="en-US" dirty="0" smtClean="0"/>
          </a:p>
          <a:p>
            <a:r>
              <a:rPr lang="ar-JO" dirty="0" smtClean="0"/>
              <a:t>هناك </a:t>
            </a:r>
            <a:r>
              <a:rPr lang="ar-JO" dirty="0"/>
              <a:t>أنواع مختلفة من الخلايا </a:t>
            </a:r>
            <a:r>
              <a:rPr lang="ar-JO" dirty="0" smtClean="0"/>
              <a:t>البلعمية</a:t>
            </a:r>
            <a:endParaRPr lang="en-US" dirty="0" smtClean="0"/>
          </a:p>
          <a:p>
            <a:r>
              <a:rPr lang="ar-JO" dirty="0" smtClean="0"/>
              <a:t>العدلات </a:t>
            </a:r>
            <a:r>
              <a:rPr lang="ar-JO" dirty="0"/>
              <a:t>تبتلع وتدمر مسببات </a:t>
            </a:r>
            <a:r>
              <a:rPr lang="ar-JO" dirty="0" smtClean="0"/>
              <a:t>الأمراض</a:t>
            </a:r>
            <a:endParaRPr lang="en-US" dirty="0" smtClean="0"/>
          </a:p>
          <a:p>
            <a:r>
              <a:rPr lang="ar-JO" dirty="0" smtClean="0"/>
              <a:t>تم </a:t>
            </a:r>
            <a:r>
              <a:rPr lang="ar-JO" dirty="0"/>
              <a:t>العثور على الضامة في جميع أنحاء </a:t>
            </a:r>
            <a:r>
              <a:rPr lang="ar-JO" dirty="0" smtClean="0"/>
              <a:t>الجسم</a:t>
            </a:r>
            <a:endParaRPr lang="en-US" dirty="0" smtClean="0"/>
          </a:p>
          <a:p>
            <a:r>
              <a:rPr lang="ar-JO" dirty="0" smtClean="0"/>
              <a:t>تحفز </a:t>
            </a:r>
            <a:r>
              <a:rPr lang="ar-JO" dirty="0"/>
              <a:t>الخلايا المتغصنة تطور المناعة </a:t>
            </a:r>
            <a:r>
              <a:rPr lang="ar-JO" dirty="0" smtClean="0"/>
              <a:t>التكيفية</a:t>
            </a:r>
            <a:endParaRPr lang="en-US" dirty="0" smtClean="0"/>
          </a:p>
          <a:p>
            <a:r>
              <a:rPr lang="ar-JO" dirty="0" smtClean="0"/>
              <a:t>تفرز </a:t>
            </a:r>
            <a:r>
              <a:rPr lang="ar-JO" dirty="0"/>
              <a:t>الحمضات إنزيمات مدمرة</a:t>
            </a:r>
            <a:endParaRPr lang="en-US" dirty="0"/>
          </a:p>
        </p:txBody>
      </p:sp>
    </p:spTree>
    <p:extLst>
      <p:ext uri="{BB962C8B-B14F-4D97-AF65-F5344CB8AC3E}">
        <p14:creationId xmlns:p14="http://schemas.microsoft.com/office/powerpoint/2010/main" val="3865280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200025" y="1177925"/>
            <a:ext cx="8534400" cy="4308475"/>
          </a:xfrm>
        </p:spPr>
        <p:txBody>
          <a:bodyPr/>
          <a:lstStyle/>
          <a:p>
            <a:pPr eaLnBrk="1" hangingPunct="1">
              <a:lnSpc>
                <a:spcPct val="95000"/>
              </a:lnSpc>
            </a:pPr>
            <a:r>
              <a:rPr lang="en-US" sz="2800" dirty="0" smtClean="0"/>
              <a:t>Cellular innate defenses in vertebrates also involve </a:t>
            </a:r>
            <a:r>
              <a:rPr lang="en-US" sz="2800" b="1" dirty="0" smtClean="0"/>
              <a:t>natural killer cells</a:t>
            </a:r>
            <a:endParaRPr lang="en-US" sz="2800" dirty="0" smtClean="0"/>
          </a:p>
          <a:p>
            <a:pPr eaLnBrk="1" hangingPunct="1">
              <a:lnSpc>
                <a:spcPct val="95000"/>
              </a:lnSpc>
            </a:pPr>
            <a:r>
              <a:rPr lang="en-US" sz="2800" dirty="0" smtClean="0"/>
              <a:t>These circulate through the body and detect abnormal cells</a:t>
            </a:r>
          </a:p>
          <a:p>
            <a:pPr eaLnBrk="1" hangingPunct="1">
              <a:lnSpc>
                <a:spcPct val="95000"/>
              </a:lnSpc>
            </a:pPr>
            <a:r>
              <a:rPr lang="en-US" sz="2800" dirty="0" smtClean="0"/>
              <a:t>They release chemicals leading to cell death, inhibiting the spread of virally infected or cancerous cells</a:t>
            </a:r>
          </a:p>
          <a:p>
            <a:pPr eaLnBrk="1" hangingPunct="1">
              <a:lnSpc>
                <a:spcPct val="95000"/>
              </a:lnSpc>
            </a:pPr>
            <a:r>
              <a:rPr lang="en-US" sz="2800" dirty="0" smtClean="0"/>
              <a:t>Many cellular innate defenses involve the lymphatic system</a:t>
            </a:r>
          </a:p>
        </p:txBody>
      </p:sp>
      <p:grpSp>
        <p:nvGrpSpPr>
          <p:cNvPr id="18435" name="Group 3"/>
          <p:cNvGrpSpPr>
            <a:grpSpLocks/>
          </p:cNvGrpSpPr>
          <p:nvPr/>
        </p:nvGrpSpPr>
        <p:grpSpPr bwMode="auto">
          <a:xfrm>
            <a:off x="0" y="6553200"/>
            <a:ext cx="9144000" cy="304800"/>
            <a:chOff x="0" y="4128"/>
            <a:chExt cx="5760" cy="192"/>
          </a:xfrm>
        </p:grpSpPr>
        <p:sp>
          <p:nvSpPr>
            <p:cNvPr id="18437"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843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18436"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ar-JO" dirty="0"/>
              <a:t>تشمل الدفاعات الخلوية الفطرية في الفقاريات أيضًا الخلايا القاتلة </a:t>
            </a:r>
            <a:r>
              <a:rPr lang="ar-JO" dirty="0" smtClean="0"/>
              <a:t>الطبيعية</a:t>
            </a:r>
            <a:endParaRPr lang="en-US" dirty="0" smtClean="0"/>
          </a:p>
          <a:p>
            <a:r>
              <a:rPr lang="ar-JO" dirty="0" smtClean="0"/>
              <a:t>تنتشر </a:t>
            </a:r>
            <a:r>
              <a:rPr lang="ar-JO" dirty="0"/>
              <a:t>هذه عبر الجسم وتكتشف الخلايا غير </a:t>
            </a:r>
            <a:r>
              <a:rPr lang="ar-JO" dirty="0" smtClean="0"/>
              <a:t>الطبيعية</a:t>
            </a:r>
            <a:endParaRPr lang="en-US" dirty="0" smtClean="0"/>
          </a:p>
          <a:p>
            <a:r>
              <a:rPr lang="ar-JO" dirty="0" smtClean="0"/>
              <a:t>يطلقون </a:t>
            </a:r>
            <a:r>
              <a:rPr lang="ar-JO" dirty="0"/>
              <a:t>مواد كيميائية تؤدي إلى موت الخلايا ، مما يمنع انتشار الخلايا السرطانية أو المصابة </a:t>
            </a:r>
            <a:r>
              <a:rPr lang="ar-JO" dirty="0" smtClean="0"/>
              <a:t>بالفيروس</a:t>
            </a:r>
            <a:endParaRPr lang="en-US" dirty="0" smtClean="0"/>
          </a:p>
          <a:p>
            <a:r>
              <a:rPr lang="ar-JO" dirty="0" smtClean="0"/>
              <a:t>تتضمن </a:t>
            </a:r>
            <a:r>
              <a:rPr lang="ar-JO" dirty="0"/>
              <a:t>العديد من الدفاعات الخلوية الفطرية الجهاز اللمفاوي</a:t>
            </a:r>
            <a:endParaRPr lang="en-US" dirty="0"/>
          </a:p>
        </p:txBody>
      </p:sp>
    </p:spTree>
    <p:extLst>
      <p:ext uri="{BB962C8B-B14F-4D97-AF65-F5344CB8AC3E}">
        <p14:creationId xmlns:p14="http://schemas.microsoft.com/office/powerpoint/2010/main" val="68434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2" descr="43_07HumanLymphaticSys-U"/>
          <p:cNvPicPr>
            <a:picLocks noChangeAspect="1" noChangeArrowheads="1"/>
          </p:cNvPicPr>
          <p:nvPr/>
        </p:nvPicPr>
        <p:blipFill>
          <a:blip r:embed="rId3"/>
          <a:srcRect/>
          <a:stretch>
            <a:fillRect/>
          </a:stretch>
        </p:blipFill>
        <p:spPr bwMode="auto">
          <a:xfrm>
            <a:off x="296863" y="136525"/>
            <a:ext cx="8548687" cy="6584950"/>
          </a:xfrm>
          <a:prstGeom prst="rect">
            <a:avLst/>
          </a:prstGeom>
          <a:noFill/>
          <a:ln w="9525">
            <a:noFill/>
            <a:miter lim="800000"/>
            <a:headEnd/>
            <a:tailEnd/>
          </a:ln>
        </p:spPr>
      </p:pic>
      <p:sp>
        <p:nvSpPr>
          <p:cNvPr id="19459" name="Text Box 7"/>
          <p:cNvSpPr txBox="1">
            <a:spLocks noChangeArrowheads="1"/>
          </p:cNvSpPr>
          <p:nvPr/>
        </p:nvSpPr>
        <p:spPr bwMode="auto">
          <a:xfrm>
            <a:off x="428625" y="2463800"/>
            <a:ext cx="876300" cy="250825"/>
          </a:xfrm>
          <a:prstGeom prst="rect">
            <a:avLst/>
          </a:prstGeom>
          <a:noFill/>
          <a:ln w="9525">
            <a:noFill/>
            <a:miter lim="800000"/>
            <a:headEnd/>
            <a:tailEnd/>
          </a:ln>
        </p:spPr>
        <p:txBody>
          <a:bodyPr wrap="none" lIns="0" tIns="0" rIns="0" bIns="0"/>
          <a:lstStyle/>
          <a:p>
            <a:pPr>
              <a:lnSpc>
                <a:spcPct val="90000"/>
              </a:lnSpc>
            </a:pPr>
            <a:r>
              <a:rPr lang="en-US" b="1"/>
              <a:t>Thymus</a:t>
            </a:r>
          </a:p>
        </p:txBody>
      </p:sp>
      <p:sp>
        <p:nvSpPr>
          <p:cNvPr id="19460" name="Text Box 27"/>
          <p:cNvSpPr txBox="1">
            <a:spLocks noChangeArrowheads="1"/>
          </p:cNvSpPr>
          <p:nvPr/>
        </p:nvSpPr>
        <p:spPr bwMode="auto">
          <a:xfrm>
            <a:off x="339725" y="3378200"/>
            <a:ext cx="1041400" cy="1012825"/>
          </a:xfrm>
          <a:prstGeom prst="rect">
            <a:avLst/>
          </a:prstGeom>
          <a:noFill/>
          <a:ln w="9525">
            <a:noFill/>
            <a:miter lim="800000"/>
            <a:headEnd/>
            <a:tailEnd/>
          </a:ln>
        </p:spPr>
        <p:txBody>
          <a:bodyPr wrap="none" lIns="0" tIns="0" rIns="0" bIns="0"/>
          <a:lstStyle/>
          <a:p>
            <a:pPr>
              <a:lnSpc>
                <a:spcPct val="90000"/>
              </a:lnSpc>
            </a:pPr>
            <a:r>
              <a:rPr lang="en-US" b="1"/>
              <a:t>Peyer’s</a:t>
            </a:r>
            <a:br>
              <a:rPr lang="en-US" b="1"/>
            </a:br>
            <a:r>
              <a:rPr lang="en-US" b="1"/>
              <a:t>patches</a:t>
            </a:r>
            <a:br>
              <a:rPr lang="en-US" b="1"/>
            </a:br>
            <a:r>
              <a:rPr lang="en-US" b="1"/>
              <a:t>(small</a:t>
            </a:r>
            <a:br>
              <a:rPr lang="en-US" b="1"/>
            </a:br>
            <a:r>
              <a:rPr lang="en-US" b="1"/>
              <a:t>intestine)</a:t>
            </a:r>
          </a:p>
        </p:txBody>
      </p:sp>
      <p:sp>
        <p:nvSpPr>
          <p:cNvPr id="19461" name="Text Box 28"/>
          <p:cNvSpPr txBox="1">
            <a:spLocks noChangeArrowheads="1"/>
          </p:cNvSpPr>
          <p:nvPr/>
        </p:nvSpPr>
        <p:spPr bwMode="auto">
          <a:xfrm>
            <a:off x="339725" y="4826000"/>
            <a:ext cx="1054100" cy="517525"/>
          </a:xfrm>
          <a:prstGeom prst="rect">
            <a:avLst/>
          </a:prstGeom>
          <a:noFill/>
          <a:ln w="9525">
            <a:noFill/>
            <a:miter lim="800000"/>
            <a:headEnd/>
            <a:tailEnd/>
          </a:ln>
        </p:spPr>
        <p:txBody>
          <a:bodyPr wrap="none" lIns="0" tIns="0" rIns="0" bIns="0"/>
          <a:lstStyle/>
          <a:p>
            <a:pPr>
              <a:lnSpc>
                <a:spcPct val="90000"/>
              </a:lnSpc>
            </a:pPr>
            <a:r>
              <a:rPr lang="en-US" b="1"/>
              <a:t>Appendix</a:t>
            </a:r>
            <a:br>
              <a:rPr lang="en-US" b="1"/>
            </a:br>
            <a:r>
              <a:rPr lang="en-US" b="1"/>
              <a:t>(cecum)</a:t>
            </a:r>
          </a:p>
        </p:txBody>
      </p:sp>
      <p:sp>
        <p:nvSpPr>
          <p:cNvPr id="19462" name="Text Box 29"/>
          <p:cNvSpPr txBox="1">
            <a:spLocks noChangeArrowheads="1"/>
          </p:cNvSpPr>
          <p:nvPr/>
        </p:nvSpPr>
        <p:spPr bwMode="auto">
          <a:xfrm>
            <a:off x="4238625" y="1003300"/>
            <a:ext cx="876300" cy="250825"/>
          </a:xfrm>
          <a:prstGeom prst="rect">
            <a:avLst/>
          </a:prstGeom>
          <a:noFill/>
          <a:ln w="9525">
            <a:noFill/>
            <a:miter lim="800000"/>
            <a:headEnd/>
            <a:tailEnd/>
          </a:ln>
        </p:spPr>
        <p:txBody>
          <a:bodyPr wrap="none" lIns="0" tIns="0" rIns="0" bIns="0"/>
          <a:lstStyle/>
          <a:p>
            <a:pPr>
              <a:lnSpc>
                <a:spcPct val="90000"/>
              </a:lnSpc>
            </a:pPr>
            <a:r>
              <a:rPr lang="en-US" b="1"/>
              <a:t>Adenoid</a:t>
            </a:r>
          </a:p>
        </p:txBody>
      </p:sp>
      <p:sp>
        <p:nvSpPr>
          <p:cNvPr id="19463" name="Text Box 30"/>
          <p:cNvSpPr txBox="1">
            <a:spLocks noChangeArrowheads="1"/>
          </p:cNvSpPr>
          <p:nvPr/>
        </p:nvSpPr>
        <p:spPr bwMode="auto">
          <a:xfrm>
            <a:off x="4238625" y="1320800"/>
            <a:ext cx="876300" cy="250825"/>
          </a:xfrm>
          <a:prstGeom prst="rect">
            <a:avLst/>
          </a:prstGeom>
          <a:noFill/>
          <a:ln w="9525">
            <a:noFill/>
            <a:miter lim="800000"/>
            <a:headEnd/>
            <a:tailEnd/>
          </a:ln>
        </p:spPr>
        <p:txBody>
          <a:bodyPr wrap="none" lIns="0" tIns="0" rIns="0" bIns="0"/>
          <a:lstStyle/>
          <a:p>
            <a:pPr>
              <a:lnSpc>
                <a:spcPct val="90000"/>
              </a:lnSpc>
            </a:pPr>
            <a:r>
              <a:rPr lang="en-US" b="1"/>
              <a:t>Tonsils</a:t>
            </a:r>
          </a:p>
        </p:txBody>
      </p:sp>
      <p:sp>
        <p:nvSpPr>
          <p:cNvPr id="19464" name="Text Box 31"/>
          <p:cNvSpPr txBox="1">
            <a:spLocks noChangeArrowheads="1"/>
          </p:cNvSpPr>
          <p:nvPr/>
        </p:nvSpPr>
        <p:spPr bwMode="auto">
          <a:xfrm>
            <a:off x="4479925" y="1943100"/>
            <a:ext cx="1155700" cy="479425"/>
          </a:xfrm>
          <a:prstGeom prst="rect">
            <a:avLst/>
          </a:prstGeom>
          <a:noFill/>
          <a:ln w="9525">
            <a:noFill/>
            <a:miter lim="800000"/>
            <a:headEnd/>
            <a:tailEnd/>
          </a:ln>
        </p:spPr>
        <p:txBody>
          <a:bodyPr wrap="none" lIns="0" tIns="0" rIns="0" bIns="0"/>
          <a:lstStyle/>
          <a:p>
            <a:pPr>
              <a:lnSpc>
                <a:spcPct val="90000"/>
              </a:lnSpc>
            </a:pPr>
            <a:r>
              <a:rPr lang="en-US" b="1"/>
              <a:t>Lymphatic</a:t>
            </a:r>
            <a:br>
              <a:rPr lang="en-US" b="1"/>
            </a:br>
            <a:r>
              <a:rPr lang="en-US" b="1"/>
              <a:t>vessels</a:t>
            </a:r>
          </a:p>
        </p:txBody>
      </p:sp>
      <p:sp>
        <p:nvSpPr>
          <p:cNvPr id="19465" name="Text Box 32"/>
          <p:cNvSpPr txBox="1">
            <a:spLocks noChangeArrowheads="1"/>
          </p:cNvSpPr>
          <p:nvPr/>
        </p:nvSpPr>
        <p:spPr bwMode="auto">
          <a:xfrm>
            <a:off x="4733925" y="3657600"/>
            <a:ext cx="876300" cy="250825"/>
          </a:xfrm>
          <a:prstGeom prst="rect">
            <a:avLst/>
          </a:prstGeom>
          <a:noFill/>
          <a:ln w="9525">
            <a:noFill/>
            <a:miter lim="800000"/>
            <a:headEnd/>
            <a:tailEnd/>
          </a:ln>
        </p:spPr>
        <p:txBody>
          <a:bodyPr wrap="none" lIns="0" tIns="0" rIns="0" bIns="0"/>
          <a:lstStyle/>
          <a:p>
            <a:pPr>
              <a:lnSpc>
                <a:spcPct val="90000"/>
              </a:lnSpc>
            </a:pPr>
            <a:r>
              <a:rPr lang="en-US" b="1"/>
              <a:t>Spleen</a:t>
            </a:r>
          </a:p>
        </p:txBody>
      </p:sp>
      <p:sp>
        <p:nvSpPr>
          <p:cNvPr id="19466" name="Text Box 33"/>
          <p:cNvSpPr txBox="1">
            <a:spLocks noChangeArrowheads="1"/>
          </p:cNvSpPr>
          <p:nvPr/>
        </p:nvSpPr>
        <p:spPr bwMode="auto">
          <a:xfrm>
            <a:off x="4721225" y="4470400"/>
            <a:ext cx="749300" cy="479425"/>
          </a:xfrm>
          <a:prstGeom prst="rect">
            <a:avLst/>
          </a:prstGeom>
          <a:noFill/>
          <a:ln w="9525">
            <a:noFill/>
            <a:miter lim="800000"/>
            <a:headEnd/>
            <a:tailEnd/>
          </a:ln>
        </p:spPr>
        <p:txBody>
          <a:bodyPr wrap="none" lIns="0" tIns="0" rIns="0" bIns="0"/>
          <a:lstStyle/>
          <a:p>
            <a:pPr>
              <a:lnSpc>
                <a:spcPct val="90000"/>
              </a:lnSpc>
            </a:pPr>
            <a:r>
              <a:rPr lang="en-US" b="1"/>
              <a:t>Lymph</a:t>
            </a:r>
            <a:br>
              <a:rPr lang="en-US" b="1"/>
            </a:br>
            <a:r>
              <a:rPr lang="en-US" b="1"/>
              <a:t>nodes</a:t>
            </a:r>
          </a:p>
        </p:txBody>
      </p:sp>
      <p:sp>
        <p:nvSpPr>
          <p:cNvPr id="19467" name="Text Box 34"/>
          <p:cNvSpPr txBox="1">
            <a:spLocks noChangeArrowheads="1"/>
          </p:cNvSpPr>
          <p:nvPr/>
        </p:nvSpPr>
        <p:spPr bwMode="auto">
          <a:xfrm>
            <a:off x="5432425" y="5892800"/>
            <a:ext cx="749300" cy="479425"/>
          </a:xfrm>
          <a:prstGeom prst="rect">
            <a:avLst/>
          </a:prstGeom>
          <a:noFill/>
          <a:ln w="9525">
            <a:noFill/>
            <a:miter lim="800000"/>
            <a:headEnd/>
            <a:tailEnd/>
          </a:ln>
        </p:spPr>
        <p:txBody>
          <a:bodyPr wrap="none" lIns="0" tIns="0" rIns="0" bIns="0"/>
          <a:lstStyle/>
          <a:p>
            <a:pPr>
              <a:lnSpc>
                <a:spcPct val="90000"/>
              </a:lnSpc>
            </a:pPr>
            <a:r>
              <a:rPr lang="en-US" b="1"/>
              <a:t>Lymph</a:t>
            </a:r>
            <a:br>
              <a:rPr lang="en-US" b="1"/>
            </a:br>
            <a:r>
              <a:rPr lang="en-US" b="1"/>
              <a:t>node</a:t>
            </a:r>
          </a:p>
        </p:txBody>
      </p:sp>
      <p:sp>
        <p:nvSpPr>
          <p:cNvPr id="19468" name="Text Box 35"/>
          <p:cNvSpPr txBox="1">
            <a:spLocks noChangeArrowheads="1"/>
          </p:cNvSpPr>
          <p:nvPr/>
        </p:nvSpPr>
        <p:spPr bwMode="auto">
          <a:xfrm>
            <a:off x="5559425" y="355600"/>
            <a:ext cx="952500" cy="530225"/>
          </a:xfrm>
          <a:prstGeom prst="rect">
            <a:avLst/>
          </a:prstGeom>
          <a:noFill/>
          <a:ln w="9525">
            <a:noFill/>
            <a:miter lim="800000"/>
            <a:headEnd/>
            <a:tailEnd/>
          </a:ln>
        </p:spPr>
        <p:txBody>
          <a:bodyPr wrap="none" lIns="0" tIns="0" rIns="0" bIns="0"/>
          <a:lstStyle/>
          <a:p>
            <a:pPr>
              <a:lnSpc>
                <a:spcPct val="90000"/>
              </a:lnSpc>
            </a:pPr>
            <a:r>
              <a:rPr lang="en-US" b="1"/>
              <a:t>Blood</a:t>
            </a:r>
            <a:br>
              <a:rPr lang="en-US" b="1"/>
            </a:br>
            <a:r>
              <a:rPr lang="en-US" b="1"/>
              <a:t>capillary</a:t>
            </a:r>
          </a:p>
        </p:txBody>
      </p:sp>
      <p:sp>
        <p:nvSpPr>
          <p:cNvPr id="19469" name="Text Box 36"/>
          <p:cNvSpPr txBox="1">
            <a:spLocks noChangeArrowheads="1"/>
          </p:cNvSpPr>
          <p:nvPr/>
        </p:nvSpPr>
        <p:spPr bwMode="auto">
          <a:xfrm>
            <a:off x="7604125" y="165100"/>
            <a:ext cx="1104900" cy="492125"/>
          </a:xfrm>
          <a:prstGeom prst="rect">
            <a:avLst/>
          </a:prstGeom>
          <a:noFill/>
          <a:ln w="9525">
            <a:noFill/>
            <a:miter lim="800000"/>
            <a:headEnd/>
            <a:tailEnd/>
          </a:ln>
        </p:spPr>
        <p:txBody>
          <a:bodyPr wrap="none" lIns="0" tIns="0" rIns="0" bIns="0"/>
          <a:lstStyle/>
          <a:p>
            <a:pPr>
              <a:lnSpc>
                <a:spcPct val="90000"/>
              </a:lnSpc>
            </a:pPr>
            <a:r>
              <a:rPr lang="en-US" b="1"/>
              <a:t>Interstitial</a:t>
            </a:r>
            <a:br>
              <a:rPr lang="en-US" b="1"/>
            </a:br>
            <a:r>
              <a:rPr lang="en-US" b="1"/>
              <a:t>fluid</a:t>
            </a:r>
          </a:p>
        </p:txBody>
      </p:sp>
      <p:sp>
        <p:nvSpPr>
          <p:cNvPr id="19470" name="Text Box 37"/>
          <p:cNvSpPr txBox="1">
            <a:spLocks noChangeArrowheads="1"/>
          </p:cNvSpPr>
          <p:nvPr/>
        </p:nvSpPr>
        <p:spPr bwMode="auto">
          <a:xfrm>
            <a:off x="6270625" y="2781300"/>
            <a:ext cx="749300" cy="479425"/>
          </a:xfrm>
          <a:prstGeom prst="rect">
            <a:avLst/>
          </a:prstGeom>
          <a:noFill/>
          <a:ln w="9525">
            <a:noFill/>
            <a:miter lim="800000"/>
            <a:headEnd/>
            <a:tailEnd/>
          </a:ln>
        </p:spPr>
        <p:txBody>
          <a:bodyPr wrap="none" lIns="0" tIns="0" rIns="0" bIns="0"/>
          <a:lstStyle/>
          <a:p>
            <a:pPr>
              <a:lnSpc>
                <a:spcPct val="90000"/>
              </a:lnSpc>
            </a:pPr>
            <a:r>
              <a:rPr lang="en-US" b="1"/>
              <a:t>Tissue</a:t>
            </a:r>
            <a:br>
              <a:rPr lang="en-US" b="1"/>
            </a:br>
            <a:r>
              <a:rPr lang="en-US" b="1"/>
              <a:t>cells</a:t>
            </a:r>
          </a:p>
        </p:txBody>
      </p:sp>
      <p:sp>
        <p:nvSpPr>
          <p:cNvPr id="19471" name="Text Box 38"/>
          <p:cNvSpPr txBox="1">
            <a:spLocks noChangeArrowheads="1"/>
          </p:cNvSpPr>
          <p:nvPr/>
        </p:nvSpPr>
        <p:spPr bwMode="auto">
          <a:xfrm>
            <a:off x="7502525" y="2730500"/>
            <a:ext cx="1143000" cy="492125"/>
          </a:xfrm>
          <a:prstGeom prst="rect">
            <a:avLst/>
          </a:prstGeom>
          <a:noFill/>
          <a:ln w="9525">
            <a:noFill/>
            <a:miter lim="800000"/>
            <a:headEnd/>
            <a:tailEnd/>
          </a:ln>
        </p:spPr>
        <p:txBody>
          <a:bodyPr wrap="none" lIns="0" tIns="0" rIns="0" bIns="0"/>
          <a:lstStyle/>
          <a:p>
            <a:pPr>
              <a:lnSpc>
                <a:spcPct val="90000"/>
              </a:lnSpc>
            </a:pPr>
            <a:r>
              <a:rPr lang="en-US" b="1"/>
              <a:t>Lymphatic </a:t>
            </a:r>
            <a:br>
              <a:rPr lang="en-US" b="1"/>
            </a:br>
            <a:r>
              <a:rPr lang="en-US" b="1"/>
              <a:t>vessel</a:t>
            </a:r>
          </a:p>
        </p:txBody>
      </p:sp>
      <p:sp>
        <p:nvSpPr>
          <p:cNvPr id="19472" name="Text Box 39"/>
          <p:cNvSpPr txBox="1">
            <a:spLocks noChangeArrowheads="1"/>
          </p:cNvSpPr>
          <p:nvPr/>
        </p:nvSpPr>
        <p:spPr bwMode="auto">
          <a:xfrm>
            <a:off x="7515225" y="3365500"/>
            <a:ext cx="1143000" cy="492125"/>
          </a:xfrm>
          <a:prstGeom prst="rect">
            <a:avLst/>
          </a:prstGeom>
          <a:noFill/>
          <a:ln w="9525">
            <a:noFill/>
            <a:miter lim="800000"/>
            <a:headEnd/>
            <a:tailEnd/>
          </a:ln>
        </p:spPr>
        <p:txBody>
          <a:bodyPr wrap="none" lIns="0" tIns="0" rIns="0" bIns="0"/>
          <a:lstStyle/>
          <a:p>
            <a:pPr>
              <a:lnSpc>
                <a:spcPct val="90000"/>
              </a:lnSpc>
            </a:pPr>
            <a:r>
              <a:rPr lang="en-US" b="1"/>
              <a:t>Lymphatic </a:t>
            </a:r>
            <a:br>
              <a:rPr lang="en-US" b="1"/>
            </a:br>
            <a:r>
              <a:rPr lang="en-US" b="1"/>
              <a:t>vessel</a:t>
            </a:r>
          </a:p>
        </p:txBody>
      </p:sp>
      <p:sp>
        <p:nvSpPr>
          <p:cNvPr id="19473" name="Text Box 40"/>
          <p:cNvSpPr txBox="1">
            <a:spLocks noChangeArrowheads="1"/>
          </p:cNvSpPr>
          <p:nvPr/>
        </p:nvSpPr>
        <p:spPr bwMode="auto">
          <a:xfrm>
            <a:off x="7172325" y="6083300"/>
            <a:ext cx="1625600" cy="492125"/>
          </a:xfrm>
          <a:prstGeom prst="rect">
            <a:avLst/>
          </a:prstGeom>
          <a:noFill/>
          <a:ln w="9525">
            <a:noFill/>
            <a:miter lim="800000"/>
            <a:headEnd/>
            <a:tailEnd/>
          </a:ln>
        </p:spPr>
        <p:txBody>
          <a:bodyPr wrap="none" lIns="0" tIns="0" rIns="0" bIns="0"/>
          <a:lstStyle/>
          <a:p>
            <a:pPr algn="r">
              <a:lnSpc>
                <a:spcPct val="90000"/>
              </a:lnSpc>
            </a:pPr>
            <a:r>
              <a:rPr lang="en-US" b="1"/>
              <a:t>Masses of</a:t>
            </a:r>
            <a:br>
              <a:rPr lang="en-US" b="1"/>
            </a:br>
            <a:r>
              <a:rPr lang="en-US" b="1"/>
              <a:t>defensive cells</a:t>
            </a:r>
          </a:p>
        </p:txBody>
      </p:sp>
      <p:sp>
        <p:nvSpPr>
          <p:cNvPr id="19474" name="Line 41"/>
          <p:cNvSpPr>
            <a:spLocks noChangeShapeType="1"/>
          </p:cNvSpPr>
          <p:nvPr/>
        </p:nvSpPr>
        <p:spPr bwMode="auto">
          <a:xfrm flipV="1">
            <a:off x="1346200" y="2311400"/>
            <a:ext cx="1562100" cy="254000"/>
          </a:xfrm>
          <a:prstGeom prst="line">
            <a:avLst/>
          </a:prstGeom>
          <a:noFill/>
          <a:ln w="12700">
            <a:solidFill>
              <a:schemeClr val="tx1"/>
            </a:solidFill>
            <a:round/>
            <a:headEnd/>
            <a:tailEnd/>
          </a:ln>
        </p:spPr>
        <p:txBody>
          <a:bodyPr wrap="none" anchor="ctr"/>
          <a:lstStyle/>
          <a:p>
            <a:endParaRPr lang="en-US"/>
          </a:p>
        </p:txBody>
      </p:sp>
      <p:sp>
        <p:nvSpPr>
          <p:cNvPr id="19475" name="Line 42"/>
          <p:cNvSpPr>
            <a:spLocks noChangeShapeType="1"/>
          </p:cNvSpPr>
          <p:nvPr/>
        </p:nvSpPr>
        <p:spPr bwMode="auto">
          <a:xfrm>
            <a:off x="1244600" y="3835400"/>
            <a:ext cx="1917700" cy="723900"/>
          </a:xfrm>
          <a:prstGeom prst="line">
            <a:avLst/>
          </a:prstGeom>
          <a:noFill/>
          <a:ln w="12700">
            <a:solidFill>
              <a:schemeClr val="tx1"/>
            </a:solidFill>
            <a:round/>
            <a:headEnd/>
            <a:tailEnd/>
          </a:ln>
        </p:spPr>
        <p:txBody>
          <a:bodyPr wrap="none" anchor="ctr"/>
          <a:lstStyle/>
          <a:p>
            <a:endParaRPr lang="en-US"/>
          </a:p>
        </p:txBody>
      </p:sp>
      <p:sp>
        <p:nvSpPr>
          <p:cNvPr id="19476" name="Line 43"/>
          <p:cNvSpPr>
            <a:spLocks noChangeShapeType="1"/>
          </p:cNvSpPr>
          <p:nvPr/>
        </p:nvSpPr>
        <p:spPr bwMode="auto">
          <a:xfrm>
            <a:off x="1244600" y="3835400"/>
            <a:ext cx="1968500" cy="1104900"/>
          </a:xfrm>
          <a:prstGeom prst="line">
            <a:avLst/>
          </a:prstGeom>
          <a:noFill/>
          <a:ln w="12700">
            <a:solidFill>
              <a:schemeClr val="tx1"/>
            </a:solidFill>
            <a:round/>
            <a:headEnd/>
            <a:tailEnd/>
          </a:ln>
        </p:spPr>
        <p:txBody>
          <a:bodyPr wrap="none" anchor="ctr"/>
          <a:lstStyle/>
          <a:p>
            <a:endParaRPr lang="en-US"/>
          </a:p>
        </p:txBody>
      </p:sp>
      <p:sp>
        <p:nvSpPr>
          <p:cNvPr id="19477" name="Line 44"/>
          <p:cNvSpPr>
            <a:spLocks noChangeShapeType="1"/>
          </p:cNvSpPr>
          <p:nvPr/>
        </p:nvSpPr>
        <p:spPr bwMode="auto">
          <a:xfrm>
            <a:off x="1270000" y="5168900"/>
            <a:ext cx="1409700" cy="0"/>
          </a:xfrm>
          <a:prstGeom prst="line">
            <a:avLst/>
          </a:prstGeom>
          <a:noFill/>
          <a:ln w="12700">
            <a:solidFill>
              <a:schemeClr val="tx1"/>
            </a:solidFill>
            <a:round/>
            <a:headEnd/>
            <a:tailEnd/>
          </a:ln>
        </p:spPr>
        <p:txBody>
          <a:bodyPr wrap="none" anchor="ctr"/>
          <a:lstStyle/>
          <a:p>
            <a:endParaRPr lang="en-US"/>
          </a:p>
        </p:txBody>
      </p:sp>
      <p:sp>
        <p:nvSpPr>
          <p:cNvPr id="19478" name="Line 45"/>
          <p:cNvSpPr>
            <a:spLocks noChangeShapeType="1"/>
          </p:cNvSpPr>
          <p:nvPr/>
        </p:nvSpPr>
        <p:spPr bwMode="auto">
          <a:xfrm flipV="1">
            <a:off x="2959100" y="1130300"/>
            <a:ext cx="1231900" cy="139700"/>
          </a:xfrm>
          <a:prstGeom prst="line">
            <a:avLst/>
          </a:prstGeom>
          <a:noFill/>
          <a:ln w="12700">
            <a:solidFill>
              <a:schemeClr val="tx1"/>
            </a:solidFill>
            <a:round/>
            <a:headEnd/>
            <a:tailEnd/>
          </a:ln>
        </p:spPr>
        <p:txBody>
          <a:bodyPr wrap="none" anchor="ctr"/>
          <a:lstStyle/>
          <a:p>
            <a:endParaRPr lang="en-US"/>
          </a:p>
        </p:txBody>
      </p:sp>
      <p:sp>
        <p:nvSpPr>
          <p:cNvPr id="19479" name="Line 46"/>
          <p:cNvSpPr>
            <a:spLocks noChangeShapeType="1"/>
          </p:cNvSpPr>
          <p:nvPr/>
        </p:nvSpPr>
        <p:spPr bwMode="auto">
          <a:xfrm>
            <a:off x="3162300" y="1358900"/>
            <a:ext cx="1016000" cy="63500"/>
          </a:xfrm>
          <a:prstGeom prst="line">
            <a:avLst/>
          </a:prstGeom>
          <a:noFill/>
          <a:ln w="12700">
            <a:solidFill>
              <a:schemeClr val="tx1"/>
            </a:solidFill>
            <a:round/>
            <a:headEnd/>
            <a:tailEnd/>
          </a:ln>
        </p:spPr>
        <p:txBody>
          <a:bodyPr wrap="none" anchor="ctr"/>
          <a:lstStyle/>
          <a:p>
            <a:endParaRPr lang="en-US"/>
          </a:p>
        </p:txBody>
      </p:sp>
      <p:sp>
        <p:nvSpPr>
          <p:cNvPr id="19480" name="Line 47"/>
          <p:cNvSpPr>
            <a:spLocks noChangeShapeType="1"/>
          </p:cNvSpPr>
          <p:nvPr/>
        </p:nvSpPr>
        <p:spPr bwMode="auto">
          <a:xfrm flipV="1">
            <a:off x="3124200" y="1422400"/>
            <a:ext cx="1054100" cy="76200"/>
          </a:xfrm>
          <a:prstGeom prst="line">
            <a:avLst/>
          </a:prstGeom>
          <a:noFill/>
          <a:ln w="12700">
            <a:solidFill>
              <a:schemeClr val="tx1"/>
            </a:solidFill>
            <a:round/>
            <a:headEnd/>
            <a:tailEnd/>
          </a:ln>
        </p:spPr>
        <p:txBody>
          <a:bodyPr wrap="none" anchor="ctr"/>
          <a:lstStyle/>
          <a:p>
            <a:endParaRPr lang="en-US"/>
          </a:p>
        </p:txBody>
      </p:sp>
      <p:sp>
        <p:nvSpPr>
          <p:cNvPr id="19481" name="Line 48"/>
          <p:cNvSpPr>
            <a:spLocks noChangeShapeType="1"/>
          </p:cNvSpPr>
          <p:nvPr/>
        </p:nvSpPr>
        <p:spPr bwMode="auto">
          <a:xfrm flipV="1">
            <a:off x="4025900" y="2082800"/>
            <a:ext cx="393700" cy="127000"/>
          </a:xfrm>
          <a:prstGeom prst="line">
            <a:avLst/>
          </a:prstGeom>
          <a:noFill/>
          <a:ln w="12700">
            <a:solidFill>
              <a:schemeClr val="tx1"/>
            </a:solidFill>
            <a:round/>
            <a:headEnd/>
            <a:tailEnd/>
          </a:ln>
        </p:spPr>
        <p:txBody>
          <a:bodyPr wrap="none" anchor="ctr"/>
          <a:lstStyle/>
          <a:p>
            <a:endParaRPr lang="en-US"/>
          </a:p>
        </p:txBody>
      </p:sp>
      <p:sp>
        <p:nvSpPr>
          <p:cNvPr id="19482" name="Line 49"/>
          <p:cNvSpPr>
            <a:spLocks noChangeShapeType="1"/>
          </p:cNvSpPr>
          <p:nvPr/>
        </p:nvSpPr>
        <p:spPr bwMode="auto">
          <a:xfrm flipH="1">
            <a:off x="4216400" y="2082800"/>
            <a:ext cx="203200" cy="444500"/>
          </a:xfrm>
          <a:prstGeom prst="line">
            <a:avLst/>
          </a:prstGeom>
          <a:noFill/>
          <a:ln w="12700">
            <a:solidFill>
              <a:schemeClr val="tx1"/>
            </a:solidFill>
            <a:round/>
            <a:headEnd/>
            <a:tailEnd/>
          </a:ln>
        </p:spPr>
        <p:txBody>
          <a:bodyPr wrap="none" anchor="ctr"/>
          <a:lstStyle/>
          <a:p>
            <a:endParaRPr lang="en-US"/>
          </a:p>
        </p:txBody>
      </p:sp>
      <p:sp>
        <p:nvSpPr>
          <p:cNvPr id="19483" name="Line 50"/>
          <p:cNvSpPr>
            <a:spLocks noChangeShapeType="1"/>
          </p:cNvSpPr>
          <p:nvPr/>
        </p:nvSpPr>
        <p:spPr bwMode="auto">
          <a:xfrm>
            <a:off x="3721100" y="3771900"/>
            <a:ext cx="965200" cy="0"/>
          </a:xfrm>
          <a:prstGeom prst="line">
            <a:avLst/>
          </a:prstGeom>
          <a:noFill/>
          <a:ln w="12700">
            <a:solidFill>
              <a:schemeClr val="tx1"/>
            </a:solidFill>
            <a:round/>
            <a:headEnd/>
            <a:tailEnd/>
          </a:ln>
        </p:spPr>
        <p:txBody>
          <a:bodyPr wrap="none" anchor="ctr"/>
          <a:lstStyle/>
          <a:p>
            <a:endParaRPr lang="en-US"/>
          </a:p>
        </p:txBody>
      </p:sp>
      <p:sp>
        <p:nvSpPr>
          <p:cNvPr id="19484" name="Line 51"/>
          <p:cNvSpPr>
            <a:spLocks noChangeShapeType="1"/>
          </p:cNvSpPr>
          <p:nvPr/>
        </p:nvSpPr>
        <p:spPr bwMode="auto">
          <a:xfrm>
            <a:off x="3517900" y="4572000"/>
            <a:ext cx="1143000" cy="0"/>
          </a:xfrm>
          <a:prstGeom prst="line">
            <a:avLst/>
          </a:prstGeom>
          <a:noFill/>
          <a:ln w="12700">
            <a:solidFill>
              <a:schemeClr val="tx1"/>
            </a:solidFill>
            <a:round/>
            <a:headEnd/>
            <a:tailEnd/>
          </a:ln>
        </p:spPr>
        <p:txBody>
          <a:bodyPr wrap="none" anchor="ctr"/>
          <a:lstStyle/>
          <a:p>
            <a:endParaRPr lang="en-US"/>
          </a:p>
        </p:txBody>
      </p:sp>
      <p:sp>
        <p:nvSpPr>
          <p:cNvPr id="19485" name="Line 52"/>
          <p:cNvSpPr>
            <a:spLocks noChangeShapeType="1"/>
          </p:cNvSpPr>
          <p:nvPr/>
        </p:nvSpPr>
        <p:spPr bwMode="auto">
          <a:xfrm flipH="1">
            <a:off x="3492500" y="4572000"/>
            <a:ext cx="1168400" cy="292100"/>
          </a:xfrm>
          <a:prstGeom prst="line">
            <a:avLst/>
          </a:prstGeom>
          <a:noFill/>
          <a:ln w="12700">
            <a:solidFill>
              <a:schemeClr val="tx1"/>
            </a:solidFill>
            <a:round/>
            <a:headEnd/>
            <a:tailEnd/>
          </a:ln>
        </p:spPr>
        <p:txBody>
          <a:bodyPr wrap="none" anchor="ctr"/>
          <a:lstStyle/>
          <a:p>
            <a:endParaRPr lang="en-US"/>
          </a:p>
        </p:txBody>
      </p:sp>
      <p:sp>
        <p:nvSpPr>
          <p:cNvPr id="19486" name="Line 53"/>
          <p:cNvSpPr>
            <a:spLocks noChangeShapeType="1"/>
          </p:cNvSpPr>
          <p:nvPr/>
        </p:nvSpPr>
        <p:spPr bwMode="auto">
          <a:xfrm flipH="1">
            <a:off x="6210300" y="5715000"/>
            <a:ext cx="330200" cy="254000"/>
          </a:xfrm>
          <a:prstGeom prst="line">
            <a:avLst/>
          </a:prstGeom>
          <a:noFill/>
          <a:ln w="12700">
            <a:solidFill>
              <a:schemeClr val="tx1"/>
            </a:solidFill>
            <a:round/>
            <a:headEnd/>
            <a:tailEnd/>
          </a:ln>
        </p:spPr>
        <p:txBody>
          <a:bodyPr wrap="none" anchor="ctr"/>
          <a:lstStyle/>
          <a:p>
            <a:endParaRPr lang="en-US"/>
          </a:p>
        </p:txBody>
      </p:sp>
      <p:sp>
        <p:nvSpPr>
          <p:cNvPr id="19487" name="Line 54"/>
          <p:cNvSpPr>
            <a:spLocks noChangeShapeType="1"/>
          </p:cNvSpPr>
          <p:nvPr/>
        </p:nvSpPr>
        <p:spPr bwMode="auto">
          <a:xfrm>
            <a:off x="7480300" y="5676900"/>
            <a:ext cx="635000" cy="419100"/>
          </a:xfrm>
          <a:prstGeom prst="line">
            <a:avLst/>
          </a:prstGeom>
          <a:noFill/>
          <a:ln w="12700">
            <a:solidFill>
              <a:schemeClr val="tx1"/>
            </a:solidFill>
            <a:round/>
            <a:headEnd/>
            <a:tailEnd/>
          </a:ln>
        </p:spPr>
        <p:txBody>
          <a:bodyPr wrap="none" anchor="ctr"/>
          <a:lstStyle/>
          <a:p>
            <a:endParaRPr lang="en-US"/>
          </a:p>
        </p:txBody>
      </p:sp>
      <p:sp>
        <p:nvSpPr>
          <p:cNvPr id="19488" name="Line 55"/>
          <p:cNvSpPr>
            <a:spLocks noChangeShapeType="1"/>
          </p:cNvSpPr>
          <p:nvPr/>
        </p:nvSpPr>
        <p:spPr bwMode="auto">
          <a:xfrm>
            <a:off x="7721600" y="5613400"/>
            <a:ext cx="393700" cy="482600"/>
          </a:xfrm>
          <a:prstGeom prst="line">
            <a:avLst/>
          </a:prstGeom>
          <a:noFill/>
          <a:ln w="12700">
            <a:solidFill>
              <a:schemeClr val="tx1"/>
            </a:solidFill>
            <a:round/>
            <a:headEnd/>
            <a:tailEnd/>
          </a:ln>
        </p:spPr>
        <p:txBody>
          <a:bodyPr wrap="none" anchor="ctr"/>
          <a:lstStyle/>
          <a:p>
            <a:endParaRPr lang="en-US"/>
          </a:p>
        </p:txBody>
      </p:sp>
      <p:sp>
        <p:nvSpPr>
          <p:cNvPr id="19489" name="Line 56"/>
          <p:cNvSpPr>
            <a:spLocks noChangeShapeType="1"/>
          </p:cNvSpPr>
          <p:nvPr/>
        </p:nvSpPr>
        <p:spPr bwMode="auto">
          <a:xfrm flipH="1">
            <a:off x="7137400" y="3505200"/>
            <a:ext cx="330200" cy="304800"/>
          </a:xfrm>
          <a:prstGeom prst="line">
            <a:avLst/>
          </a:prstGeom>
          <a:noFill/>
          <a:ln w="12700">
            <a:solidFill>
              <a:schemeClr val="tx1"/>
            </a:solidFill>
            <a:round/>
            <a:headEnd/>
            <a:tailEnd/>
          </a:ln>
        </p:spPr>
        <p:txBody>
          <a:bodyPr wrap="none" anchor="ctr"/>
          <a:lstStyle/>
          <a:p>
            <a:endParaRPr lang="en-US"/>
          </a:p>
        </p:txBody>
      </p:sp>
      <p:sp>
        <p:nvSpPr>
          <p:cNvPr id="19490" name="Line 57"/>
          <p:cNvSpPr>
            <a:spLocks noChangeShapeType="1"/>
          </p:cNvSpPr>
          <p:nvPr/>
        </p:nvSpPr>
        <p:spPr bwMode="auto">
          <a:xfrm>
            <a:off x="7861300" y="2387600"/>
            <a:ext cx="0" cy="342900"/>
          </a:xfrm>
          <a:prstGeom prst="line">
            <a:avLst/>
          </a:prstGeom>
          <a:noFill/>
          <a:ln w="12700">
            <a:solidFill>
              <a:schemeClr val="tx1"/>
            </a:solidFill>
            <a:round/>
            <a:headEnd/>
            <a:tailEnd/>
          </a:ln>
        </p:spPr>
        <p:txBody>
          <a:bodyPr wrap="none" anchor="ctr"/>
          <a:lstStyle/>
          <a:p>
            <a:endParaRPr lang="en-US"/>
          </a:p>
        </p:txBody>
      </p:sp>
      <p:sp>
        <p:nvSpPr>
          <p:cNvPr id="19491" name="Line 58"/>
          <p:cNvSpPr>
            <a:spLocks noChangeShapeType="1"/>
          </p:cNvSpPr>
          <p:nvPr/>
        </p:nvSpPr>
        <p:spPr bwMode="auto">
          <a:xfrm flipH="1">
            <a:off x="6972300" y="2070100"/>
            <a:ext cx="241300" cy="711200"/>
          </a:xfrm>
          <a:prstGeom prst="line">
            <a:avLst/>
          </a:prstGeom>
          <a:noFill/>
          <a:ln w="12700">
            <a:solidFill>
              <a:schemeClr val="tx1"/>
            </a:solidFill>
            <a:round/>
            <a:headEnd/>
            <a:tailEnd/>
          </a:ln>
        </p:spPr>
        <p:txBody>
          <a:bodyPr wrap="none" anchor="ctr"/>
          <a:lstStyle/>
          <a:p>
            <a:endParaRPr lang="en-US"/>
          </a:p>
        </p:txBody>
      </p:sp>
      <p:sp>
        <p:nvSpPr>
          <p:cNvPr id="19492" name="Line 59"/>
          <p:cNvSpPr>
            <a:spLocks noChangeShapeType="1"/>
          </p:cNvSpPr>
          <p:nvPr/>
        </p:nvSpPr>
        <p:spPr bwMode="auto">
          <a:xfrm>
            <a:off x="6959600" y="2120900"/>
            <a:ext cx="12700" cy="660400"/>
          </a:xfrm>
          <a:prstGeom prst="line">
            <a:avLst/>
          </a:prstGeom>
          <a:noFill/>
          <a:ln w="12700">
            <a:solidFill>
              <a:schemeClr val="tx1"/>
            </a:solidFill>
            <a:round/>
            <a:headEnd/>
            <a:tailEnd/>
          </a:ln>
        </p:spPr>
        <p:txBody>
          <a:bodyPr wrap="none" anchor="ctr"/>
          <a:lstStyle/>
          <a:p>
            <a:endParaRPr lang="en-US"/>
          </a:p>
        </p:txBody>
      </p:sp>
      <p:sp>
        <p:nvSpPr>
          <p:cNvPr id="19493" name="Line 60"/>
          <p:cNvSpPr>
            <a:spLocks noChangeShapeType="1"/>
          </p:cNvSpPr>
          <p:nvPr/>
        </p:nvSpPr>
        <p:spPr bwMode="auto">
          <a:xfrm>
            <a:off x="6223000" y="838200"/>
            <a:ext cx="381000" cy="508000"/>
          </a:xfrm>
          <a:prstGeom prst="line">
            <a:avLst/>
          </a:prstGeom>
          <a:noFill/>
          <a:ln w="12700">
            <a:solidFill>
              <a:schemeClr val="tx1"/>
            </a:solidFill>
            <a:round/>
            <a:headEnd/>
            <a:tailEnd/>
          </a:ln>
        </p:spPr>
        <p:txBody>
          <a:bodyPr wrap="none" anchor="ctr"/>
          <a:lstStyle/>
          <a:p>
            <a:endParaRPr lang="en-US"/>
          </a:p>
        </p:txBody>
      </p:sp>
      <p:sp>
        <p:nvSpPr>
          <p:cNvPr id="19494" name="Line 61"/>
          <p:cNvSpPr>
            <a:spLocks noChangeShapeType="1"/>
          </p:cNvSpPr>
          <p:nvPr/>
        </p:nvSpPr>
        <p:spPr bwMode="auto">
          <a:xfrm flipH="1">
            <a:off x="7327900" y="292100"/>
            <a:ext cx="241300" cy="546100"/>
          </a:xfrm>
          <a:prstGeom prst="line">
            <a:avLst/>
          </a:prstGeom>
          <a:noFill/>
          <a:ln w="12700">
            <a:solidFill>
              <a:schemeClr val="tx1"/>
            </a:solidFill>
            <a:round/>
            <a:headEnd/>
            <a:tailEnd/>
          </a:ln>
        </p:spPr>
        <p:txBody>
          <a:bodyPr wrap="none" anchor="ctr"/>
          <a:lstStyle/>
          <a:p>
            <a:endParaRPr lang="en-US"/>
          </a:p>
        </p:txBody>
      </p:sp>
      <p:sp>
        <p:nvSpPr>
          <p:cNvPr id="19495"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90500"/>
            <a:ext cx="8534400" cy="914400"/>
          </a:xfrm>
        </p:spPr>
        <p:txBody>
          <a:bodyPr/>
          <a:lstStyle/>
          <a:p>
            <a:pPr marL="57150" indent="3175" eaLnBrk="1" hangingPunct="1"/>
            <a:r>
              <a:rPr lang="en-US" dirty="0" smtClean="0"/>
              <a:t>Overview: Recognition and Response</a:t>
            </a:r>
          </a:p>
        </p:txBody>
      </p:sp>
      <p:sp>
        <p:nvSpPr>
          <p:cNvPr id="4099" name="Rectangle 3"/>
          <p:cNvSpPr>
            <a:spLocks noGrp="1" noChangeArrowheads="1"/>
          </p:cNvSpPr>
          <p:nvPr>
            <p:ph type="body" idx="1"/>
          </p:nvPr>
        </p:nvSpPr>
        <p:spPr>
          <a:xfrm>
            <a:off x="200891" y="457200"/>
            <a:ext cx="8229600" cy="3886200"/>
          </a:xfrm>
        </p:spPr>
        <p:txBody>
          <a:bodyPr/>
          <a:lstStyle/>
          <a:p>
            <a:pPr eaLnBrk="1" hangingPunct="1"/>
            <a:r>
              <a:rPr lang="en-US" sz="2800" b="1" dirty="0" smtClean="0"/>
              <a:t>Pathogens</a:t>
            </a:r>
            <a:r>
              <a:rPr lang="en-US" sz="2800" dirty="0" smtClean="0"/>
              <a:t>, agents that cause disease, infect a wide range of animals, including humans</a:t>
            </a:r>
          </a:p>
          <a:p>
            <a:pPr eaLnBrk="1" hangingPunct="1"/>
            <a:r>
              <a:rPr lang="en-US" sz="2800" dirty="0" smtClean="0"/>
              <a:t>The </a:t>
            </a:r>
            <a:r>
              <a:rPr lang="en-US" sz="2800" b="1" dirty="0" smtClean="0">
                <a:solidFill>
                  <a:srgbClr val="FF0000"/>
                </a:solidFill>
              </a:rPr>
              <a:t>immune system </a:t>
            </a:r>
            <a:r>
              <a:rPr lang="en-US" sz="2800" dirty="0" smtClean="0"/>
              <a:t>recognizes foreign bodies and responds with the production of immune cells and proteins</a:t>
            </a:r>
          </a:p>
          <a:p>
            <a:pPr eaLnBrk="1" hangingPunct="1"/>
            <a:r>
              <a:rPr lang="en-US" sz="2800" dirty="0" smtClean="0"/>
              <a:t>All animals have </a:t>
            </a:r>
            <a:r>
              <a:rPr lang="en-US" sz="2800" b="1" dirty="0" smtClean="0">
                <a:solidFill>
                  <a:srgbClr val="7030A0"/>
                </a:solidFill>
              </a:rPr>
              <a:t>innate immunity</a:t>
            </a:r>
            <a:r>
              <a:rPr lang="en-US" sz="2800" dirty="0" smtClean="0"/>
              <a:t>, a defense active immediately upon infection</a:t>
            </a:r>
          </a:p>
          <a:p>
            <a:pPr eaLnBrk="1" hangingPunct="1"/>
            <a:r>
              <a:rPr lang="en-US" sz="2800" dirty="0" smtClean="0"/>
              <a:t>Vertebrates also have </a:t>
            </a:r>
            <a:r>
              <a:rPr lang="en-US" sz="2800" b="1" dirty="0" smtClean="0">
                <a:solidFill>
                  <a:srgbClr val="7030A0"/>
                </a:solidFill>
              </a:rPr>
              <a:t>adaptive </a:t>
            </a:r>
            <a:r>
              <a:rPr lang="en-US" sz="2800" b="1" dirty="0" smtClean="0">
                <a:solidFill>
                  <a:srgbClr val="7030A0"/>
                </a:solidFill>
              </a:rPr>
              <a:t>immunity</a:t>
            </a:r>
          </a:p>
          <a:p>
            <a:pPr eaLnBrk="1" hangingPunct="1"/>
            <a:r>
              <a:rPr lang="ar-JO" sz="2800" b="1" dirty="0">
                <a:solidFill>
                  <a:srgbClr val="7030A0"/>
                </a:solidFill>
              </a:rPr>
              <a:t>مسببات الأمراض ، العوامل التي تسبب المرض ، تصيب مجموعة واسعة من الحيوانات ، بما في ذلك البشريتعرف الجهاز المناعي على الأجسام الغريبة ويستجيب بإنتاج الخلايا والبروتينات المناعيةتتمتع جميع الحيوانات بمناعة فطرية ، وهي وسيلة دفاع نشطة فور الإصابة بالعدوىتمتلك الفقاريات أيضًا مناعة تكيفية</a:t>
            </a:r>
            <a:endParaRPr lang="en-US" sz="2800" b="1" dirty="0" smtClean="0">
              <a:solidFill>
                <a:srgbClr val="7030A0"/>
              </a:solidFill>
            </a:endParaRPr>
          </a:p>
          <a:p>
            <a:pPr eaLnBrk="1" hangingPunct="1"/>
            <a:endParaRPr lang="en-US" sz="3000" dirty="0" smtClean="0">
              <a:solidFill>
                <a:srgbClr val="7030A0"/>
              </a:solidFill>
            </a:endParaRPr>
          </a:p>
        </p:txBody>
      </p:sp>
      <p:grpSp>
        <p:nvGrpSpPr>
          <p:cNvPr id="4100" name="Group 4"/>
          <p:cNvGrpSpPr>
            <a:grpSpLocks/>
          </p:cNvGrpSpPr>
          <p:nvPr/>
        </p:nvGrpSpPr>
        <p:grpSpPr bwMode="auto">
          <a:xfrm>
            <a:off x="0" y="6553200"/>
            <a:ext cx="9144000" cy="304800"/>
            <a:chOff x="0" y="4128"/>
            <a:chExt cx="5760" cy="192"/>
          </a:xfrm>
        </p:grpSpPr>
        <p:sp>
          <p:nvSpPr>
            <p:cNvPr id="410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dirty="0"/>
            </a:p>
          </p:txBody>
        </p:sp>
        <p:sp>
          <p:nvSpPr>
            <p:cNvPr id="410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dirty="0">
                  <a:latin typeface="Times New Roman" pitchFamily="18" charset="0"/>
                  <a:cs typeface="Times New Roman" pitchFamily="18" charset="0"/>
                </a:rPr>
                <a:t>© 2011 Pearson Education, Inc.</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15900"/>
            <a:ext cx="7772400" cy="1143000"/>
          </a:xfrm>
        </p:spPr>
        <p:txBody>
          <a:bodyPr/>
          <a:lstStyle/>
          <a:p>
            <a:pPr eaLnBrk="1" hangingPunct="1"/>
            <a:r>
              <a:rPr lang="en-US" i="1" smtClean="0"/>
              <a:t>Antimicrobial Peptides and Proteins</a:t>
            </a:r>
            <a:endParaRPr lang="en-US" b="0" i="1" smtClean="0">
              <a:solidFill>
                <a:schemeClr val="tx1"/>
              </a:solidFill>
            </a:endParaRPr>
          </a:p>
        </p:txBody>
      </p:sp>
      <p:sp>
        <p:nvSpPr>
          <p:cNvPr id="20483" name="Rectangle 3"/>
          <p:cNvSpPr>
            <a:spLocks noGrp="1" noChangeArrowheads="1"/>
          </p:cNvSpPr>
          <p:nvPr>
            <p:ph type="body" idx="1"/>
          </p:nvPr>
        </p:nvSpPr>
        <p:spPr>
          <a:xfrm>
            <a:off x="533400" y="1355725"/>
            <a:ext cx="8153400" cy="4168775"/>
          </a:xfrm>
        </p:spPr>
        <p:txBody>
          <a:bodyPr/>
          <a:lstStyle/>
          <a:p>
            <a:pPr eaLnBrk="1" hangingPunct="1"/>
            <a:r>
              <a:rPr lang="en-US" sz="2800" dirty="0" smtClean="0">
                <a:solidFill>
                  <a:srgbClr val="00B050"/>
                </a:solidFill>
              </a:rPr>
              <a:t>Peptides and proteins function in innate defense by attacking pathogens or impeding their reproduction</a:t>
            </a:r>
          </a:p>
          <a:p>
            <a:pPr eaLnBrk="1" hangingPunct="1"/>
            <a:r>
              <a:rPr lang="en-US" sz="2800" b="1" dirty="0" smtClean="0">
                <a:solidFill>
                  <a:srgbClr val="FF0000"/>
                </a:solidFill>
              </a:rPr>
              <a:t>Interferon </a:t>
            </a:r>
            <a:r>
              <a:rPr lang="en-US" sz="2800" dirty="0" smtClean="0"/>
              <a:t>proteins</a:t>
            </a:r>
            <a:r>
              <a:rPr lang="en-US" sz="2800" b="1" dirty="0" smtClean="0"/>
              <a:t> </a:t>
            </a:r>
            <a:r>
              <a:rPr lang="en-US" sz="2800" dirty="0" smtClean="0"/>
              <a:t>provide innate defense, interfering with viruses and helping activate macrophages</a:t>
            </a:r>
          </a:p>
          <a:p>
            <a:pPr eaLnBrk="1" hangingPunct="1"/>
            <a:r>
              <a:rPr lang="en-US" sz="2800" dirty="0" smtClean="0"/>
              <a:t>About 30 proteins make up the </a:t>
            </a:r>
            <a:r>
              <a:rPr lang="en-US" sz="2800" b="1" dirty="0" smtClean="0">
                <a:solidFill>
                  <a:srgbClr val="FF0000"/>
                </a:solidFill>
              </a:rPr>
              <a:t>complement system</a:t>
            </a:r>
            <a:r>
              <a:rPr lang="en-US" sz="2800" dirty="0" smtClean="0">
                <a:solidFill>
                  <a:srgbClr val="FF0000"/>
                </a:solidFill>
              </a:rPr>
              <a:t>,</a:t>
            </a:r>
            <a:r>
              <a:rPr lang="en-US" sz="2800" dirty="0" smtClean="0"/>
              <a:t> which causes lysis of invading cells and helps trigger inflammation</a:t>
            </a:r>
          </a:p>
        </p:txBody>
      </p:sp>
      <p:grpSp>
        <p:nvGrpSpPr>
          <p:cNvPr id="20484" name="Group 4"/>
          <p:cNvGrpSpPr>
            <a:grpSpLocks/>
          </p:cNvGrpSpPr>
          <p:nvPr/>
        </p:nvGrpSpPr>
        <p:grpSpPr bwMode="auto">
          <a:xfrm>
            <a:off x="0" y="6553200"/>
            <a:ext cx="9144000" cy="304800"/>
            <a:chOff x="0" y="4128"/>
            <a:chExt cx="5760" cy="192"/>
          </a:xfrm>
        </p:grpSpPr>
        <p:sp>
          <p:nvSpPr>
            <p:cNvPr id="20486"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048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2048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ar-JO" dirty="0"/>
              <a:t>تعمل الببتيدات والبروتينات في الدفاع الفطري عن طريق مهاجمة مسببات الأمراض أو إعاقة تكاثرهاتوفر بروتينات الإنترفيرون دفاعًا فطريًا ، وتتدخل في الفيروسات وتساعد على تنشيط </a:t>
            </a:r>
            <a:r>
              <a:rPr lang="ar-JO" dirty="0" smtClean="0"/>
              <a:t>البلاعم</a:t>
            </a:r>
            <a:endParaRPr lang="en-US" dirty="0" smtClean="0"/>
          </a:p>
          <a:p>
            <a:r>
              <a:rPr lang="ar-JO" dirty="0" smtClean="0"/>
              <a:t>يشكل </a:t>
            </a:r>
            <a:r>
              <a:rPr lang="ar-JO" dirty="0"/>
              <a:t>النظام التكميلي حوالي 30 بروتينًا ، مما يتسبب في تحلل الخلايا الغازية ويساعد على تحفيز الالتهاب</a:t>
            </a:r>
            <a:endParaRPr lang="en-US" dirty="0"/>
          </a:p>
        </p:txBody>
      </p:sp>
    </p:spTree>
    <p:extLst>
      <p:ext uri="{BB962C8B-B14F-4D97-AF65-F5344CB8AC3E}">
        <p14:creationId xmlns:p14="http://schemas.microsoft.com/office/powerpoint/2010/main" val="2923685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215900"/>
            <a:ext cx="7772400" cy="1143000"/>
          </a:xfrm>
        </p:spPr>
        <p:txBody>
          <a:bodyPr/>
          <a:lstStyle/>
          <a:p>
            <a:pPr eaLnBrk="1" hangingPunct="1"/>
            <a:r>
              <a:rPr lang="en-US" i="1" smtClean="0"/>
              <a:t>Inflammatory Responses</a:t>
            </a:r>
            <a:endParaRPr lang="en-US" b="0" i="1" smtClean="0">
              <a:solidFill>
                <a:schemeClr val="tx1"/>
              </a:solidFill>
            </a:endParaRPr>
          </a:p>
        </p:txBody>
      </p:sp>
      <p:sp>
        <p:nvSpPr>
          <p:cNvPr id="21507" name="Rectangle 3"/>
          <p:cNvSpPr>
            <a:spLocks noGrp="1" noChangeArrowheads="1"/>
          </p:cNvSpPr>
          <p:nvPr>
            <p:ph type="body" idx="1"/>
          </p:nvPr>
        </p:nvSpPr>
        <p:spPr>
          <a:xfrm>
            <a:off x="533400" y="1416050"/>
            <a:ext cx="8229600" cy="4451350"/>
          </a:xfrm>
        </p:spPr>
        <p:txBody>
          <a:bodyPr/>
          <a:lstStyle/>
          <a:p>
            <a:pPr eaLnBrk="1" hangingPunct="1"/>
            <a:r>
              <a:rPr lang="en-US" sz="2800" dirty="0" smtClean="0"/>
              <a:t>The </a:t>
            </a:r>
            <a:r>
              <a:rPr lang="en-US" sz="2800" b="1" dirty="0" smtClean="0"/>
              <a:t>inflammatory response</a:t>
            </a:r>
            <a:r>
              <a:rPr lang="en-US" sz="2800" dirty="0" smtClean="0"/>
              <a:t>, such as pain and swelling, is brought about by molecules released upon injury of infection</a:t>
            </a:r>
            <a:endParaRPr lang="en-US" sz="2800" b="1" dirty="0" smtClean="0"/>
          </a:p>
          <a:p>
            <a:pPr eaLnBrk="1" hangingPunct="1"/>
            <a:r>
              <a:rPr lang="en-US" sz="2800" b="1" dirty="0" smtClean="0"/>
              <a:t>Mast cells</a:t>
            </a:r>
            <a:r>
              <a:rPr lang="en-US" sz="2800" dirty="0" smtClean="0"/>
              <a:t>, a type of connective tissue, release </a:t>
            </a:r>
            <a:r>
              <a:rPr lang="en-US" sz="2800" b="1" dirty="0" smtClean="0"/>
              <a:t>histamine</a:t>
            </a:r>
            <a:r>
              <a:rPr lang="en-US" sz="2800" dirty="0" smtClean="0"/>
              <a:t>, which triggers blood vessels to dilate and become more permeable</a:t>
            </a:r>
          </a:p>
          <a:p>
            <a:pPr eaLnBrk="1" hangingPunct="1"/>
            <a:r>
              <a:rPr lang="en-US" sz="2800" dirty="0" smtClean="0"/>
              <a:t>Activated macrophages and neutrophils release </a:t>
            </a:r>
            <a:r>
              <a:rPr lang="en-US" sz="2800" b="1" dirty="0" smtClean="0"/>
              <a:t>cytokines</a:t>
            </a:r>
            <a:r>
              <a:rPr lang="en-US" sz="2800" dirty="0" smtClean="0"/>
              <a:t>, signaling molecules that enhance the immune response</a:t>
            </a:r>
          </a:p>
        </p:txBody>
      </p:sp>
      <p:grpSp>
        <p:nvGrpSpPr>
          <p:cNvPr id="21508" name="Group 4"/>
          <p:cNvGrpSpPr>
            <a:grpSpLocks/>
          </p:cNvGrpSpPr>
          <p:nvPr/>
        </p:nvGrpSpPr>
        <p:grpSpPr bwMode="auto">
          <a:xfrm>
            <a:off x="0" y="6553200"/>
            <a:ext cx="9144000" cy="304800"/>
            <a:chOff x="0" y="4128"/>
            <a:chExt cx="5760" cy="192"/>
          </a:xfrm>
        </p:grpSpPr>
        <p:sp>
          <p:nvSpPr>
            <p:cNvPr id="21510"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151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21509"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ar-JO" dirty="0"/>
              <a:t>تحدث الاستجابة الالتهابية ، مثل الألم والتورم ، عن طريق الجزيئات المنبعثة عند إصابة </a:t>
            </a:r>
            <a:r>
              <a:rPr lang="ar-JO" dirty="0" smtClean="0"/>
              <a:t>العدوى</a:t>
            </a:r>
            <a:endParaRPr lang="en-US" dirty="0" smtClean="0"/>
          </a:p>
          <a:p>
            <a:r>
              <a:rPr lang="ar-JO" dirty="0" smtClean="0"/>
              <a:t>تُفرز </a:t>
            </a:r>
            <a:r>
              <a:rPr lang="ar-JO" dirty="0"/>
              <a:t>الخلايا البدينة ، وهي نوع من الأنسجة الضامة ، الهيستامين ، الذي يحفز الأوعية الدموية على التمدد وتصبح أكثر </a:t>
            </a:r>
            <a:r>
              <a:rPr lang="ar-JO" dirty="0" smtClean="0"/>
              <a:t>نفاذية</a:t>
            </a:r>
            <a:endParaRPr lang="en-US" dirty="0" smtClean="0"/>
          </a:p>
          <a:p>
            <a:r>
              <a:rPr lang="ar-JO" dirty="0" smtClean="0"/>
              <a:t>تقوم </a:t>
            </a:r>
            <a:r>
              <a:rPr lang="ar-JO" dirty="0"/>
              <a:t>الخلايا الضامة النشطة والعدلات بإطلاق السيتوكينات ، مما يشير إلى الجزيئات التي تعزز الاستجابة المناعية</a:t>
            </a:r>
            <a:endParaRPr lang="en-US" dirty="0"/>
          </a:p>
        </p:txBody>
      </p:sp>
    </p:spTree>
    <p:extLst>
      <p:ext uri="{BB962C8B-B14F-4D97-AF65-F5344CB8AC3E}">
        <p14:creationId xmlns:p14="http://schemas.microsoft.com/office/powerpoint/2010/main" val="24945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533400" y="1416050"/>
            <a:ext cx="6858000" cy="4451350"/>
          </a:xfrm>
        </p:spPr>
        <p:txBody>
          <a:bodyPr/>
          <a:lstStyle/>
          <a:p>
            <a:pPr eaLnBrk="1" hangingPunct="1"/>
            <a:r>
              <a:rPr lang="en-US" sz="2800" i="1" dirty="0" smtClean="0"/>
              <a:t>Pus, </a:t>
            </a:r>
            <a:r>
              <a:rPr lang="en-US" sz="2800" dirty="0" smtClean="0"/>
              <a:t>a fluid rich in white blood cells, dead pathogens, and cell debris from damaged </a:t>
            </a:r>
            <a:r>
              <a:rPr lang="en-US" sz="2800" dirty="0" smtClean="0"/>
              <a:t>tissues</a:t>
            </a:r>
          </a:p>
          <a:p>
            <a:pPr eaLnBrk="1" hangingPunct="1"/>
            <a:r>
              <a:rPr lang="ar-JO" sz="2800" dirty="0"/>
              <a:t>القيح ، وهو سائل غني بخلايا الدم البيضاء ومسببات الأمراض الميتة وحطام الخلايا من الأنسجة التالفة</a:t>
            </a:r>
            <a:endParaRPr lang="en-US" sz="2800" dirty="0" smtClean="0"/>
          </a:p>
        </p:txBody>
      </p:sp>
      <p:grpSp>
        <p:nvGrpSpPr>
          <p:cNvPr id="22531" name="Group 4"/>
          <p:cNvGrpSpPr>
            <a:grpSpLocks/>
          </p:cNvGrpSpPr>
          <p:nvPr/>
        </p:nvGrpSpPr>
        <p:grpSpPr bwMode="auto">
          <a:xfrm>
            <a:off x="0" y="6553200"/>
            <a:ext cx="9144000" cy="304800"/>
            <a:chOff x="0" y="4128"/>
            <a:chExt cx="5760" cy="192"/>
          </a:xfrm>
        </p:grpSpPr>
        <p:sp>
          <p:nvSpPr>
            <p:cNvPr id="22533"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253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22532"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43.8-3</a:t>
            </a:r>
          </a:p>
        </p:txBody>
      </p:sp>
      <p:pic>
        <p:nvPicPr>
          <p:cNvPr id="23555" name="Picture 28" descr="43_08LocalInflammatory_3-U"/>
          <p:cNvPicPr>
            <a:picLocks noChangeAspect="1" noChangeArrowheads="1"/>
          </p:cNvPicPr>
          <p:nvPr/>
        </p:nvPicPr>
        <p:blipFill>
          <a:blip r:embed="rId3"/>
          <a:srcRect/>
          <a:stretch>
            <a:fillRect/>
          </a:stretch>
        </p:blipFill>
        <p:spPr bwMode="auto">
          <a:xfrm>
            <a:off x="296863" y="1295400"/>
            <a:ext cx="8548687" cy="4267200"/>
          </a:xfrm>
          <a:prstGeom prst="rect">
            <a:avLst/>
          </a:prstGeom>
          <a:noFill/>
          <a:ln w="9525">
            <a:noFill/>
            <a:miter lim="800000"/>
            <a:headEnd/>
            <a:tailEnd/>
          </a:ln>
        </p:spPr>
      </p:pic>
      <p:sp>
        <p:nvSpPr>
          <p:cNvPr id="23556" name="Text Box 3"/>
          <p:cNvSpPr txBox="1">
            <a:spLocks noChangeArrowheads="1"/>
          </p:cNvSpPr>
          <p:nvPr/>
        </p:nvSpPr>
        <p:spPr bwMode="auto">
          <a:xfrm>
            <a:off x="377825" y="1562100"/>
            <a:ext cx="965200" cy="225425"/>
          </a:xfrm>
          <a:prstGeom prst="rect">
            <a:avLst/>
          </a:prstGeom>
          <a:noFill/>
          <a:ln w="9525">
            <a:noFill/>
            <a:miter lim="800000"/>
            <a:headEnd/>
            <a:tailEnd/>
          </a:ln>
        </p:spPr>
        <p:txBody>
          <a:bodyPr wrap="none" lIns="0" tIns="0" rIns="0" bIns="0"/>
          <a:lstStyle/>
          <a:p>
            <a:pPr>
              <a:lnSpc>
                <a:spcPct val="90000"/>
              </a:lnSpc>
            </a:pPr>
            <a:r>
              <a:rPr lang="en-US" sz="1600" b="1"/>
              <a:t>Pathogen</a:t>
            </a:r>
          </a:p>
        </p:txBody>
      </p:sp>
      <p:sp>
        <p:nvSpPr>
          <p:cNvPr id="23557" name="Text Box 5"/>
          <p:cNvSpPr txBox="1">
            <a:spLocks noChangeArrowheads="1"/>
          </p:cNvSpPr>
          <p:nvPr/>
        </p:nvSpPr>
        <p:spPr bwMode="auto">
          <a:xfrm>
            <a:off x="2460625" y="1587500"/>
            <a:ext cx="800100" cy="225425"/>
          </a:xfrm>
          <a:prstGeom prst="rect">
            <a:avLst/>
          </a:prstGeom>
          <a:noFill/>
          <a:ln w="9525">
            <a:noFill/>
            <a:miter lim="800000"/>
            <a:headEnd/>
            <a:tailEnd/>
          </a:ln>
        </p:spPr>
        <p:txBody>
          <a:bodyPr wrap="none" lIns="0" tIns="0" rIns="0" bIns="0"/>
          <a:lstStyle/>
          <a:p>
            <a:pPr>
              <a:lnSpc>
                <a:spcPct val="90000"/>
              </a:lnSpc>
            </a:pPr>
            <a:r>
              <a:rPr lang="en-US" sz="1600" b="1"/>
              <a:t>Splinter</a:t>
            </a:r>
          </a:p>
        </p:txBody>
      </p:sp>
      <p:sp>
        <p:nvSpPr>
          <p:cNvPr id="23558" name="Text Box 6"/>
          <p:cNvSpPr txBox="1">
            <a:spLocks noChangeArrowheads="1"/>
          </p:cNvSpPr>
          <p:nvPr/>
        </p:nvSpPr>
        <p:spPr bwMode="auto">
          <a:xfrm>
            <a:off x="377825" y="3225800"/>
            <a:ext cx="508000" cy="441325"/>
          </a:xfrm>
          <a:prstGeom prst="rect">
            <a:avLst/>
          </a:prstGeom>
          <a:noFill/>
          <a:ln w="9525">
            <a:noFill/>
            <a:miter lim="800000"/>
            <a:headEnd/>
            <a:tailEnd/>
          </a:ln>
        </p:spPr>
        <p:txBody>
          <a:bodyPr wrap="none" lIns="0" tIns="0" rIns="0" bIns="0"/>
          <a:lstStyle/>
          <a:p>
            <a:pPr algn="ctr">
              <a:lnSpc>
                <a:spcPct val="90000"/>
              </a:lnSpc>
            </a:pPr>
            <a:r>
              <a:rPr lang="en-US" sz="1600" b="1"/>
              <a:t>Mast</a:t>
            </a:r>
            <a:br>
              <a:rPr lang="en-US" sz="1600" b="1"/>
            </a:br>
            <a:r>
              <a:rPr lang="en-US" sz="1600" b="1"/>
              <a:t>cell</a:t>
            </a:r>
          </a:p>
        </p:txBody>
      </p:sp>
      <p:sp>
        <p:nvSpPr>
          <p:cNvPr id="23559" name="Text Box 7"/>
          <p:cNvSpPr txBox="1">
            <a:spLocks noChangeArrowheads="1"/>
          </p:cNvSpPr>
          <p:nvPr/>
        </p:nvSpPr>
        <p:spPr bwMode="auto">
          <a:xfrm>
            <a:off x="2574925" y="2908300"/>
            <a:ext cx="698500" cy="492125"/>
          </a:xfrm>
          <a:prstGeom prst="rect">
            <a:avLst/>
          </a:prstGeom>
          <a:noFill/>
          <a:ln w="9525">
            <a:noFill/>
            <a:miter lim="800000"/>
            <a:headEnd/>
            <a:tailEnd/>
          </a:ln>
        </p:spPr>
        <p:txBody>
          <a:bodyPr wrap="none" lIns="0" tIns="0" rIns="0" bIns="0"/>
          <a:lstStyle/>
          <a:p>
            <a:pPr>
              <a:lnSpc>
                <a:spcPct val="90000"/>
              </a:lnSpc>
            </a:pPr>
            <a:r>
              <a:rPr lang="en-US" sz="1600" b="1"/>
              <a:t>Macro-</a:t>
            </a:r>
            <a:br>
              <a:rPr lang="en-US" sz="1600" b="1"/>
            </a:br>
            <a:r>
              <a:rPr lang="en-US" sz="1600" b="1"/>
              <a:t>phage</a:t>
            </a:r>
          </a:p>
        </p:txBody>
      </p:sp>
      <p:sp>
        <p:nvSpPr>
          <p:cNvPr id="23560" name="Text Box 8"/>
          <p:cNvSpPr txBox="1">
            <a:spLocks noChangeArrowheads="1"/>
          </p:cNvSpPr>
          <p:nvPr/>
        </p:nvSpPr>
        <p:spPr bwMode="auto">
          <a:xfrm>
            <a:off x="2384425" y="3759200"/>
            <a:ext cx="876300" cy="225425"/>
          </a:xfrm>
          <a:prstGeom prst="rect">
            <a:avLst/>
          </a:prstGeom>
          <a:noFill/>
          <a:ln w="9525">
            <a:noFill/>
            <a:miter lim="800000"/>
            <a:headEnd/>
            <a:tailEnd/>
          </a:ln>
        </p:spPr>
        <p:txBody>
          <a:bodyPr wrap="none" lIns="0" tIns="0" rIns="0" bIns="0"/>
          <a:lstStyle/>
          <a:p>
            <a:pPr>
              <a:lnSpc>
                <a:spcPct val="90000"/>
              </a:lnSpc>
            </a:pPr>
            <a:r>
              <a:rPr lang="en-US" sz="1600" b="1"/>
              <a:t>Capillary</a:t>
            </a:r>
          </a:p>
        </p:txBody>
      </p:sp>
      <p:sp>
        <p:nvSpPr>
          <p:cNvPr id="23561" name="Text Box 9"/>
          <p:cNvSpPr txBox="1">
            <a:spLocks noChangeArrowheads="1"/>
          </p:cNvSpPr>
          <p:nvPr/>
        </p:nvSpPr>
        <p:spPr bwMode="auto">
          <a:xfrm>
            <a:off x="390525" y="4419600"/>
            <a:ext cx="1092200" cy="415925"/>
          </a:xfrm>
          <a:prstGeom prst="rect">
            <a:avLst/>
          </a:prstGeom>
          <a:noFill/>
          <a:ln w="9525">
            <a:noFill/>
            <a:miter lim="800000"/>
            <a:headEnd/>
            <a:tailEnd/>
          </a:ln>
        </p:spPr>
        <p:txBody>
          <a:bodyPr wrap="none" lIns="0" tIns="0" rIns="0" bIns="0"/>
          <a:lstStyle/>
          <a:p>
            <a:pPr algn="ctr">
              <a:lnSpc>
                <a:spcPct val="90000"/>
              </a:lnSpc>
            </a:pPr>
            <a:r>
              <a:rPr lang="en-US" sz="1600" b="1"/>
              <a:t>Red</a:t>
            </a:r>
            <a:br>
              <a:rPr lang="en-US" sz="1600" b="1"/>
            </a:br>
            <a:r>
              <a:rPr lang="en-US" sz="1600" b="1"/>
              <a:t>blood cells</a:t>
            </a:r>
          </a:p>
        </p:txBody>
      </p:sp>
      <p:sp>
        <p:nvSpPr>
          <p:cNvPr id="23562" name="Text Box 10"/>
          <p:cNvSpPr txBox="1">
            <a:spLocks noChangeArrowheads="1"/>
          </p:cNvSpPr>
          <p:nvPr/>
        </p:nvSpPr>
        <p:spPr bwMode="auto">
          <a:xfrm>
            <a:off x="1482725" y="4394200"/>
            <a:ext cx="1041400" cy="225425"/>
          </a:xfrm>
          <a:prstGeom prst="rect">
            <a:avLst/>
          </a:prstGeom>
          <a:noFill/>
          <a:ln w="9525">
            <a:noFill/>
            <a:miter lim="800000"/>
            <a:headEnd/>
            <a:tailEnd/>
          </a:ln>
        </p:spPr>
        <p:txBody>
          <a:bodyPr wrap="none" lIns="0" tIns="0" rIns="0" bIns="0"/>
          <a:lstStyle/>
          <a:p>
            <a:pPr>
              <a:lnSpc>
                <a:spcPct val="90000"/>
              </a:lnSpc>
            </a:pPr>
            <a:r>
              <a:rPr lang="en-US" sz="1600" b="1"/>
              <a:t>Neutrophil</a:t>
            </a:r>
          </a:p>
        </p:txBody>
      </p:sp>
      <p:sp>
        <p:nvSpPr>
          <p:cNvPr id="23563" name="Text Box 11"/>
          <p:cNvSpPr txBox="1">
            <a:spLocks noChangeArrowheads="1"/>
          </p:cNvSpPr>
          <p:nvPr/>
        </p:nvSpPr>
        <p:spPr bwMode="auto">
          <a:xfrm>
            <a:off x="1270000" y="3009900"/>
            <a:ext cx="1057275" cy="423863"/>
          </a:xfrm>
          <a:prstGeom prst="rect">
            <a:avLst/>
          </a:prstGeom>
          <a:noFill/>
          <a:ln w="9525">
            <a:noFill/>
            <a:miter lim="800000"/>
            <a:headEnd/>
            <a:tailEnd/>
          </a:ln>
        </p:spPr>
        <p:txBody>
          <a:bodyPr wrap="none" lIns="0" tIns="0" rIns="0" bIns="0"/>
          <a:lstStyle/>
          <a:p>
            <a:pPr>
              <a:lnSpc>
                <a:spcPct val="90000"/>
              </a:lnSpc>
            </a:pPr>
            <a:r>
              <a:rPr lang="en-US" sz="1600" b="1"/>
              <a:t>Signaling</a:t>
            </a:r>
            <a:br>
              <a:rPr lang="en-US" sz="1600" b="1"/>
            </a:br>
            <a:r>
              <a:rPr lang="en-US" sz="1600" b="1"/>
              <a:t>molecules</a:t>
            </a:r>
          </a:p>
        </p:txBody>
      </p:sp>
      <p:sp>
        <p:nvSpPr>
          <p:cNvPr id="23564" name="Text Box 12"/>
          <p:cNvSpPr txBox="1">
            <a:spLocks noChangeArrowheads="1"/>
          </p:cNvSpPr>
          <p:nvPr/>
        </p:nvSpPr>
        <p:spPr bwMode="auto">
          <a:xfrm>
            <a:off x="5432425" y="2897188"/>
            <a:ext cx="1057275" cy="423862"/>
          </a:xfrm>
          <a:prstGeom prst="rect">
            <a:avLst/>
          </a:prstGeom>
          <a:noFill/>
          <a:ln w="9525">
            <a:noFill/>
            <a:miter lim="800000"/>
            <a:headEnd/>
            <a:tailEnd/>
          </a:ln>
        </p:spPr>
        <p:txBody>
          <a:bodyPr wrap="none" lIns="0" tIns="0" rIns="0" bIns="0"/>
          <a:lstStyle/>
          <a:p>
            <a:pPr algn="r">
              <a:lnSpc>
                <a:spcPct val="90000"/>
              </a:lnSpc>
            </a:pPr>
            <a:r>
              <a:rPr lang="en-US" sz="1600" b="1"/>
              <a:t>Movement</a:t>
            </a:r>
            <a:br>
              <a:rPr lang="en-US" sz="1600" b="1"/>
            </a:br>
            <a:r>
              <a:rPr lang="en-US" sz="1600" b="1"/>
              <a:t>of fluid</a:t>
            </a:r>
          </a:p>
        </p:txBody>
      </p:sp>
      <p:sp>
        <p:nvSpPr>
          <p:cNvPr id="23565" name="Text Box 13"/>
          <p:cNvSpPr txBox="1">
            <a:spLocks noChangeArrowheads="1"/>
          </p:cNvSpPr>
          <p:nvPr/>
        </p:nvSpPr>
        <p:spPr bwMode="auto">
          <a:xfrm>
            <a:off x="7440613" y="3744913"/>
            <a:ext cx="1374775" cy="238125"/>
          </a:xfrm>
          <a:prstGeom prst="rect">
            <a:avLst/>
          </a:prstGeom>
          <a:noFill/>
          <a:ln w="9525">
            <a:noFill/>
            <a:miter lim="800000"/>
            <a:headEnd/>
            <a:tailEnd/>
          </a:ln>
        </p:spPr>
        <p:txBody>
          <a:bodyPr wrap="none" lIns="0" tIns="0" rIns="0" bIns="0"/>
          <a:lstStyle/>
          <a:p>
            <a:pPr>
              <a:lnSpc>
                <a:spcPct val="90000"/>
              </a:lnSpc>
            </a:pPr>
            <a:r>
              <a:rPr lang="en-US" sz="1600" b="1"/>
              <a:t>Phagocytosis</a:t>
            </a:r>
          </a:p>
        </p:txBody>
      </p:sp>
      <p:sp>
        <p:nvSpPr>
          <p:cNvPr id="23566" name="Line 14"/>
          <p:cNvSpPr>
            <a:spLocks noChangeShapeType="1"/>
          </p:cNvSpPr>
          <p:nvPr/>
        </p:nvSpPr>
        <p:spPr bwMode="auto">
          <a:xfrm>
            <a:off x="1336675" y="1693863"/>
            <a:ext cx="290513" cy="171450"/>
          </a:xfrm>
          <a:prstGeom prst="line">
            <a:avLst/>
          </a:prstGeom>
          <a:noFill/>
          <a:ln w="12700">
            <a:solidFill>
              <a:schemeClr val="tx1"/>
            </a:solidFill>
            <a:round/>
            <a:headEnd/>
            <a:tailEnd/>
          </a:ln>
        </p:spPr>
        <p:txBody>
          <a:bodyPr wrap="none" anchor="ctr"/>
          <a:lstStyle/>
          <a:p>
            <a:endParaRPr lang="en-US"/>
          </a:p>
        </p:txBody>
      </p:sp>
      <p:sp>
        <p:nvSpPr>
          <p:cNvPr id="23567" name="Line 15"/>
          <p:cNvSpPr>
            <a:spLocks noChangeShapeType="1"/>
          </p:cNvSpPr>
          <p:nvPr/>
        </p:nvSpPr>
        <p:spPr bwMode="auto">
          <a:xfrm flipH="1">
            <a:off x="714375" y="3043238"/>
            <a:ext cx="39688" cy="184150"/>
          </a:xfrm>
          <a:prstGeom prst="line">
            <a:avLst/>
          </a:prstGeom>
          <a:noFill/>
          <a:ln w="12700">
            <a:solidFill>
              <a:schemeClr val="tx1"/>
            </a:solidFill>
            <a:round/>
            <a:headEnd/>
            <a:tailEnd/>
          </a:ln>
        </p:spPr>
        <p:txBody>
          <a:bodyPr wrap="none" anchor="ctr"/>
          <a:lstStyle/>
          <a:p>
            <a:endParaRPr lang="en-US"/>
          </a:p>
        </p:txBody>
      </p:sp>
      <p:sp>
        <p:nvSpPr>
          <p:cNvPr id="23568" name="Line 16"/>
          <p:cNvSpPr>
            <a:spLocks noChangeShapeType="1"/>
          </p:cNvSpPr>
          <p:nvPr/>
        </p:nvSpPr>
        <p:spPr bwMode="auto">
          <a:xfrm>
            <a:off x="1217613" y="2751138"/>
            <a:ext cx="211137" cy="252412"/>
          </a:xfrm>
          <a:prstGeom prst="line">
            <a:avLst/>
          </a:prstGeom>
          <a:noFill/>
          <a:ln w="12700">
            <a:solidFill>
              <a:schemeClr val="tx1"/>
            </a:solidFill>
            <a:round/>
            <a:headEnd/>
            <a:tailEnd/>
          </a:ln>
        </p:spPr>
        <p:txBody>
          <a:bodyPr wrap="none" anchor="ctr"/>
          <a:lstStyle/>
          <a:p>
            <a:endParaRPr lang="en-US"/>
          </a:p>
        </p:txBody>
      </p:sp>
      <p:sp>
        <p:nvSpPr>
          <p:cNvPr id="23569" name="Line 17"/>
          <p:cNvSpPr>
            <a:spLocks noChangeShapeType="1"/>
          </p:cNvSpPr>
          <p:nvPr/>
        </p:nvSpPr>
        <p:spPr bwMode="auto">
          <a:xfrm flipH="1">
            <a:off x="1971675" y="2778125"/>
            <a:ext cx="158750" cy="250825"/>
          </a:xfrm>
          <a:prstGeom prst="line">
            <a:avLst/>
          </a:prstGeom>
          <a:noFill/>
          <a:ln w="12700">
            <a:solidFill>
              <a:schemeClr val="tx1"/>
            </a:solidFill>
            <a:round/>
            <a:headEnd/>
            <a:tailEnd/>
          </a:ln>
        </p:spPr>
        <p:txBody>
          <a:bodyPr wrap="none" anchor="ctr"/>
          <a:lstStyle/>
          <a:p>
            <a:endParaRPr lang="en-US"/>
          </a:p>
        </p:txBody>
      </p:sp>
      <p:sp>
        <p:nvSpPr>
          <p:cNvPr id="23570" name="Line 18"/>
          <p:cNvSpPr>
            <a:spLocks noChangeShapeType="1"/>
          </p:cNvSpPr>
          <p:nvPr/>
        </p:nvSpPr>
        <p:spPr bwMode="auto">
          <a:xfrm>
            <a:off x="2460625" y="2725738"/>
            <a:ext cx="92075" cy="263525"/>
          </a:xfrm>
          <a:prstGeom prst="line">
            <a:avLst/>
          </a:prstGeom>
          <a:noFill/>
          <a:ln w="12700">
            <a:solidFill>
              <a:schemeClr val="tx1"/>
            </a:solidFill>
            <a:round/>
            <a:headEnd/>
            <a:tailEnd/>
          </a:ln>
        </p:spPr>
        <p:txBody>
          <a:bodyPr wrap="none" anchor="ctr"/>
          <a:lstStyle/>
          <a:p>
            <a:endParaRPr lang="en-US"/>
          </a:p>
        </p:txBody>
      </p:sp>
      <p:sp>
        <p:nvSpPr>
          <p:cNvPr id="23571" name="Line 19"/>
          <p:cNvSpPr>
            <a:spLocks noChangeShapeType="1"/>
          </p:cNvSpPr>
          <p:nvPr/>
        </p:nvSpPr>
        <p:spPr bwMode="auto">
          <a:xfrm flipH="1">
            <a:off x="2328863" y="3941763"/>
            <a:ext cx="184150" cy="133350"/>
          </a:xfrm>
          <a:prstGeom prst="line">
            <a:avLst/>
          </a:prstGeom>
          <a:noFill/>
          <a:ln w="12700">
            <a:solidFill>
              <a:schemeClr val="tx1"/>
            </a:solidFill>
            <a:round/>
            <a:headEnd/>
            <a:tailEnd/>
          </a:ln>
        </p:spPr>
        <p:txBody>
          <a:bodyPr wrap="none" anchor="ctr"/>
          <a:lstStyle/>
          <a:p>
            <a:endParaRPr lang="en-US"/>
          </a:p>
        </p:txBody>
      </p:sp>
      <p:sp>
        <p:nvSpPr>
          <p:cNvPr id="23572" name="Line 20"/>
          <p:cNvSpPr>
            <a:spLocks noChangeShapeType="1"/>
          </p:cNvSpPr>
          <p:nvPr/>
        </p:nvSpPr>
        <p:spPr bwMode="auto">
          <a:xfrm>
            <a:off x="793750" y="4127500"/>
            <a:ext cx="66675" cy="250825"/>
          </a:xfrm>
          <a:prstGeom prst="line">
            <a:avLst/>
          </a:prstGeom>
          <a:noFill/>
          <a:ln w="12700">
            <a:solidFill>
              <a:schemeClr val="tx1"/>
            </a:solidFill>
            <a:round/>
            <a:headEnd/>
            <a:tailEnd/>
          </a:ln>
        </p:spPr>
        <p:txBody>
          <a:bodyPr wrap="none" anchor="ctr"/>
          <a:lstStyle/>
          <a:p>
            <a:endParaRPr lang="en-US"/>
          </a:p>
        </p:txBody>
      </p:sp>
      <p:sp>
        <p:nvSpPr>
          <p:cNvPr id="23573" name="Line 21"/>
          <p:cNvSpPr>
            <a:spLocks noChangeShapeType="1"/>
          </p:cNvSpPr>
          <p:nvPr/>
        </p:nvSpPr>
        <p:spPr bwMode="auto">
          <a:xfrm flipH="1">
            <a:off x="860425" y="4167188"/>
            <a:ext cx="396875" cy="211137"/>
          </a:xfrm>
          <a:prstGeom prst="line">
            <a:avLst/>
          </a:prstGeom>
          <a:noFill/>
          <a:ln w="12700">
            <a:solidFill>
              <a:schemeClr val="tx1"/>
            </a:solidFill>
            <a:round/>
            <a:headEnd/>
            <a:tailEnd/>
          </a:ln>
        </p:spPr>
        <p:txBody>
          <a:bodyPr wrap="none" anchor="ctr"/>
          <a:lstStyle/>
          <a:p>
            <a:endParaRPr lang="en-US"/>
          </a:p>
        </p:txBody>
      </p:sp>
      <p:sp>
        <p:nvSpPr>
          <p:cNvPr id="23574" name="Line 22"/>
          <p:cNvSpPr>
            <a:spLocks noChangeShapeType="1"/>
          </p:cNvSpPr>
          <p:nvPr/>
        </p:nvSpPr>
        <p:spPr bwMode="auto">
          <a:xfrm>
            <a:off x="1984375" y="4194175"/>
            <a:ext cx="0" cy="198438"/>
          </a:xfrm>
          <a:prstGeom prst="line">
            <a:avLst/>
          </a:prstGeom>
          <a:noFill/>
          <a:ln w="12700">
            <a:solidFill>
              <a:schemeClr val="tx1"/>
            </a:solidFill>
            <a:round/>
            <a:headEnd/>
            <a:tailEnd/>
          </a:ln>
        </p:spPr>
        <p:txBody>
          <a:bodyPr wrap="none" anchor="ctr"/>
          <a:lstStyle/>
          <a:p>
            <a:endParaRPr lang="en-US"/>
          </a:p>
        </p:txBody>
      </p:sp>
      <p:sp>
        <p:nvSpPr>
          <p:cNvPr id="23575" name="Line 24"/>
          <p:cNvSpPr>
            <a:spLocks noChangeShapeType="1"/>
          </p:cNvSpPr>
          <p:nvPr/>
        </p:nvSpPr>
        <p:spPr bwMode="auto">
          <a:xfrm flipH="1">
            <a:off x="5476875" y="3241675"/>
            <a:ext cx="290513" cy="79375"/>
          </a:xfrm>
          <a:prstGeom prst="line">
            <a:avLst/>
          </a:prstGeom>
          <a:noFill/>
          <a:ln w="12700">
            <a:solidFill>
              <a:schemeClr val="tx1"/>
            </a:solidFill>
            <a:round/>
            <a:headEnd/>
            <a:tailEnd/>
          </a:ln>
        </p:spPr>
        <p:txBody>
          <a:bodyPr wrap="none" anchor="ctr"/>
          <a:lstStyle/>
          <a:p>
            <a:endParaRPr lang="en-US"/>
          </a:p>
        </p:txBody>
      </p:sp>
      <p:sp>
        <p:nvSpPr>
          <p:cNvPr id="23576" name="Line 25"/>
          <p:cNvSpPr>
            <a:spLocks noChangeShapeType="1"/>
          </p:cNvSpPr>
          <p:nvPr/>
        </p:nvSpPr>
        <p:spPr bwMode="auto">
          <a:xfrm>
            <a:off x="7699375" y="3346450"/>
            <a:ext cx="184150" cy="396875"/>
          </a:xfrm>
          <a:prstGeom prst="line">
            <a:avLst/>
          </a:prstGeom>
          <a:noFill/>
          <a:ln w="12700">
            <a:solidFill>
              <a:schemeClr val="tx1"/>
            </a:solidFill>
            <a:round/>
            <a:headEnd/>
            <a:tailEnd/>
          </a:ln>
        </p:spPr>
        <p:txBody>
          <a:bodyPr wrap="none" anchor="ctr"/>
          <a:lstStyle/>
          <a:p>
            <a:endParaRPr lang="en-US"/>
          </a:p>
        </p:txBody>
      </p:sp>
      <p:sp>
        <p:nvSpPr>
          <p:cNvPr id="23577" name="Line 26"/>
          <p:cNvSpPr>
            <a:spLocks noChangeShapeType="1"/>
          </p:cNvSpPr>
          <p:nvPr/>
        </p:nvSpPr>
        <p:spPr bwMode="auto">
          <a:xfrm>
            <a:off x="1944688" y="1693863"/>
            <a:ext cx="476250" cy="0"/>
          </a:xfrm>
          <a:prstGeom prst="line">
            <a:avLst/>
          </a:prstGeom>
          <a:noFill/>
          <a:ln w="25400">
            <a:solidFill>
              <a:schemeClr val="bg1"/>
            </a:solidFill>
            <a:round/>
            <a:headEnd/>
            <a:tailEnd/>
          </a:ln>
        </p:spPr>
        <p:txBody>
          <a:bodyPr wrap="none" anchor="ctr"/>
          <a:lstStyle/>
          <a:p>
            <a:endParaRPr lang="en-US"/>
          </a:p>
        </p:txBody>
      </p:sp>
      <p:sp>
        <p:nvSpPr>
          <p:cNvPr id="23578" name="Line 27"/>
          <p:cNvSpPr>
            <a:spLocks noChangeShapeType="1"/>
          </p:cNvSpPr>
          <p:nvPr/>
        </p:nvSpPr>
        <p:spPr bwMode="auto">
          <a:xfrm>
            <a:off x="1944688" y="1693863"/>
            <a:ext cx="476250" cy="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3400" y="1363663"/>
            <a:ext cx="8153400" cy="3741737"/>
          </a:xfrm>
        </p:spPr>
        <p:txBody>
          <a:bodyPr/>
          <a:lstStyle/>
          <a:p>
            <a:pPr eaLnBrk="1" hangingPunct="1"/>
            <a:r>
              <a:rPr lang="en-US" sz="2800" dirty="0" smtClean="0">
                <a:solidFill>
                  <a:srgbClr val="FF0000"/>
                </a:solidFill>
              </a:rPr>
              <a:t>Inflammation can be either local or systemic (throughout the body)</a:t>
            </a:r>
          </a:p>
          <a:p>
            <a:pPr eaLnBrk="1" hangingPunct="1"/>
            <a:r>
              <a:rPr lang="en-US" sz="2800" dirty="0" smtClean="0">
                <a:solidFill>
                  <a:srgbClr val="00B050"/>
                </a:solidFill>
              </a:rPr>
              <a:t>Fever is a systemic inflammatory response triggered by </a:t>
            </a:r>
            <a:r>
              <a:rPr lang="en-US" sz="2800" dirty="0" err="1" smtClean="0">
                <a:solidFill>
                  <a:srgbClr val="00B050"/>
                </a:solidFill>
              </a:rPr>
              <a:t>pyrogens</a:t>
            </a:r>
            <a:r>
              <a:rPr lang="en-US" sz="2800" dirty="0" smtClean="0">
                <a:solidFill>
                  <a:srgbClr val="00B050"/>
                </a:solidFill>
              </a:rPr>
              <a:t> released by macrophages and by toxins from pathogens</a:t>
            </a:r>
          </a:p>
          <a:p>
            <a:pPr eaLnBrk="1" hangingPunct="1"/>
            <a:r>
              <a:rPr lang="en-US" sz="2800" i="1" dirty="0" smtClean="0"/>
              <a:t>Septic shock</a:t>
            </a:r>
            <a:r>
              <a:rPr lang="en-US" sz="2800" dirty="0" smtClean="0"/>
              <a:t> is a life-threatening condition caused by an overwhelming inflammatory response</a:t>
            </a:r>
          </a:p>
        </p:txBody>
      </p:sp>
      <p:grpSp>
        <p:nvGrpSpPr>
          <p:cNvPr id="24579" name="Group 3"/>
          <p:cNvGrpSpPr>
            <a:grpSpLocks/>
          </p:cNvGrpSpPr>
          <p:nvPr/>
        </p:nvGrpSpPr>
        <p:grpSpPr bwMode="auto">
          <a:xfrm>
            <a:off x="0" y="6553200"/>
            <a:ext cx="9144000" cy="304800"/>
            <a:chOff x="0" y="4128"/>
            <a:chExt cx="5760" cy="192"/>
          </a:xfrm>
        </p:grpSpPr>
        <p:sp>
          <p:nvSpPr>
            <p:cNvPr id="24581"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458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24580"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228600"/>
            <a:ext cx="8763000" cy="1143000"/>
          </a:xfrm>
        </p:spPr>
        <p:txBody>
          <a:bodyPr/>
          <a:lstStyle/>
          <a:p>
            <a:pPr eaLnBrk="1" hangingPunct="1"/>
            <a:r>
              <a:rPr lang="en-US" smtClean="0"/>
              <a:t>Evasion of Innate Immunity by Pathogens</a:t>
            </a:r>
          </a:p>
        </p:txBody>
      </p:sp>
      <p:sp>
        <p:nvSpPr>
          <p:cNvPr id="25603" name="Rectangle 3"/>
          <p:cNvSpPr>
            <a:spLocks noGrp="1" noChangeArrowheads="1"/>
          </p:cNvSpPr>
          <p:nvPr>
            <p:ph type="body" idx="1"/>
          </p:nvPr>
        </p:nvSpPr>
        <p:spPr>
          <a:xfrm>
            <a:off x="533400" y="1371600"/>
            <a:ext cx="8229600" cy="2401888"/>
          </a:xfrm>
        </p:spPr>
        <p:txBody>
          <a:bodyPr/>
          <a:lstStyle/>
          <a:p>
            <a:pPr eaLnBrk="1" hangingPunct="1"/>
            <a:r>
              <a:rPr lang="en-US" sz="2800" dirty="0" smtClean="0"/>
              <a:t>Some pathogens avoid destruction by modifying </a:t>
            </a:r>
            <a:r>
              <a:rPr lang="en-US" sz="2800" dirty="0" smtClean="0">
                <a:solidFill>
                  <a:srgbClr val="00B050"/>
                </a:solidFill>
              </a:rPr>
              <a:t>their surface to prevent recognition or by resisting breakdown following phagocytosis</a:t>
            </a:r>
          </a:p>
          <a:p>
            <a:pPr eaLnBrk="1" hangingPunct="1"/>
            <a:r>
              <a:rPr lang="en-US" sz="2800" dirty="0" smtClean="0"/>
              <a:t>Tuberculosis (TB) is one such disease and kills more than a million people a year</a:t>
            </a:r>
            <a:endParaRPr lang="en-US" sz="3000" dirty="0" smtClean="0"/>
          </a:p>
        </p:txBody>
      </p:sp>
      <p:grpSp>
        <p:nvGrpSpPr>
          <p:cNvPr id="25604" name="Group 4"/>
          <p:cNvGrpSpPr>
            <a:grpSpLocks/>
          </p:cNvGrpSpPr>
          <p:nvPr/>
        </p:nvGrpSpPr>
        <p:grpSpPr bwMode="auto">
          <a:xfrm>
            <a:off x="0" y="6553200"/>
            <a:ext cx="9144000" cy="304800"/>
            <a:chOff x="0" y="4128"/>
            <a:chExt cx="5760" cy="192"/>
          </a:xfrm>
        </p:grpSpPr>
        <p:sp>
          <p:nvSpPr>
            <p:cNvPr id="25606"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560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2560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3825" y="863600"/>
            <a:ext cx="9172575" cy="914400"/>
          </a:xfrm>
        </p:spPr>
        <p:txBody>
          <a:bodyPr/>
          <a:lstStyle/>
          <a:p>
            <a:pPr eaLnBrk="1" hangingPunct="1"/>
            <a:r>
              <a:rPr lang="en-US" smtClean="0"/>
              <a:t>Concept 43.2: In adaptive immunity, receptors provide pathogen-specific recognition</a:t>
            </a:r>
          </a:p>
        </p:txBody>
      </p:sp>
      <p:sp>
        <p:nvSpPr>
          <p:cNvPr id="26627" name="Rectangle 3"/>
          <p:cNvSpPr>
            <a:spLocks noGrp="1" noChangeArrowheads="1"/>
          </p:cNvSpPr>
          <p:nvPr>
            <p:ph type="body" idx="1"/>
          </p:nvPr>
        </p:nvSpPr>
        <p:spPr>
          <a:xfrm>
            <a:off x="533400" y="2435225"/>
            <a:ext cx="8229600" cy="2479675"/>
          </a:xfrm>
        </p:spPr>
        <p:txBody>
          <a:bodyPr/>
          <a:lstStyle/>
          <a:p>
            <a:pPr eaLnBrk="1" hangingPunct="1"/>
            <a:r>
              <a:rPr lang="en-US" sz="2800" smtClean="0"/>
              <a:t>The adaptive response relies on two types of </a:t>
            </a:r>
            <a:r>
              <a:rPr lang="en-US" sz="2800" b="1" smtClean="0"/>
              <a:t>lymphocytes</a:t>
            </a:r>
            <a:r>
              <a:rPr lang="en-US" sz="2800" smtClean="0"/>
              <a:t>, or white blood cells</a:t>
            </a:r>
          </a:p>
          <a:p>
            <a:pPr eaLnBrk="1" hangingPunct="1"/>
            <a:r>
              <a:rPr lang="en-US" sz="2800" smtClean="0"/>
              <a:t>Lymphocytes that mature in the </a:t>
            </a:r>
            <a:r>
              <a:rPr lang="en-US" sz="2800" b="1" smtClean="0"/>
              <a:t>thymus </a:t>
            </a:r>
            <a:r>
              <a:rPr lang="en-US" sz="2800" smtClean="0"/>
              <a:t>above the heart are called </a:t>
            </a:r>
            <a:r>
              <a:rPr lang="en-US" sz="2800" b="1" smtClean="0"/>
              <a:t>T cells</a:t>
            </a:r>
            <a:r>
              <a:rPr lang="en-US" sz="2800" smtClean="0"/>
              <a:t>,</a:t>
            </a:r>
            <a:r>
              <a:rPr lang="en-US" sz="2800" b="1" smtClean="0"/>
              <a:t> </a:t>
            </a:r>
            <a:r>
              <a:rPr lang="en-US" sz="2800" smtClean="0"/>
              <a:t>and those that mature in bone marrow are called </a:t>
            </a:r>
            <a:r>
              <a:rPr lang="en-US" sz="2800" b="1" smtClean="0"/>
              <a:t>B cells</a:t>
            </a:r>
          </a:p>
        </p:txBody>
      </p:sp>
      <p:grpSp>
        <p:nvGrpSpPr>
          <p:cNvPr id="26628" name="Group 4"/>
          <p:cNvGrpSpPr>
            <a:grpSpLocks/>
          </p:cNvGrpSpPr>
          <p:nvPr/>
        </p:nvGrpSpPr>
        <p:grpSpPr bwMode="auto">
          <a:xfrm>
            <a:off x="0" y="6553200"/>
            <a:ext cx="9144000" cy="304800"/>
            <a:chOff x="0" y="4128"/>
            <a:chExt cx="5760" cy="192"/>
          </a:xfrm>
        </p:grpSpPr>
        <p:sp>
          <p:nvSpPr>
            <p:cNvPr id="26630"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663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26629"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33400" y="1358900"/>
            <a:ext cx="8077200" cy="3517900"/>
          </a:xfrm>
        </p:spPr>
        <p:txBody>
          <a:bodyPr/>
          <a:lstStyle/>
          <a:p>
            <a:pPr eaLnBrk="1" hangingPunct="1">
              <a:lnSpc>
                <a:spcPct val="90000"/>
              </a:lnSpc>
            </a:pPr>
            <a:r>
              <a:rPr lang="en-US" sz="2800" b="1" dirty="0" smtClean="0">
                <a:solidFill>
                  <a:srgbClr val="FF0000"/>
                </a:solidFill>
              </a:rPr>
              <a:t>Antigens</a:t>
            </a:r>
            <a:r>
              <a:rPr lang="en-US" sz="2800" dirty="0" smtClean="0"/>
              <a:t> are substances that can elicit a response from a B or T cell</a:t>
            </a:r>
          </a:p>
          <a:p>
            <a:pPr eaLnBrk="1" hangingPunct="1">
              <a:lnSpc>
                <a:spcPct val="90000"/>
              </a:lnSpc>
            </a:pPr>
            <a:r>
              <a:rPr lang="en-US" sz="2800" dirty="0" smtClean="0"/>
              <a:t>Exposure to the pathogen activates B and T cells with </a:t>
            </a:r>
            <a:r>
              <a:rPr lang="en-US" sz="2800" b="1" dirty="0" smtClean="0"/>
              <a:t>antigen receptors</a:t>
            </a:r>
            <a:r>
              <a:rPr lang="en-US" sz="2800" dirty="0" smtClean="0"/>
              <a:t> specific for parts of that pathogen</a:t>
            </a:r>
          </a:p>
          <a:p>
            <a:pPr eaLnBrk="1" hangingPunct="1">
              <a:lnSpc>
                <a:spcPct val="90000"/>
              </a:lnSpc>
            </a:pPr>
            <a:r>
              <a:rPr lang="en-US" sz="2800" dirty="0" smtClean="0"/>
              <a:t>The small accessible part of an antigen that binds to an antigen receptor is called an </a:t>
            </a:r>
            <a:r>
              <a:rPr lang="en-US" sz="2800" b="1" dirty="0" smtClean="0"/>
              <a:t>epitope</a:t>
            </a:r>
            <a:endParaRPr lang="en-US" sz="2800" dirty="0" smtClean="0"/>
          </a:p>
        </p:txBody>
      </p:sp>
      <p:grpSp>
        <p:nvGrpSpPr>
          <p:cNvPr id="27651" name="Group 3"/>
          <p:cNvGrpSpPr>
            <a:grpSpLocks/>
          </p:cNvGrpSpPr>
          <p:nvPr/>
        </p:nvGrpSpPr>
        <p:grpSpPr bwMode="auto">
          <a:xfrm>
            <a:off x="0" y="6553200"/>
            <a:ext cx="9144000" cy="304800"/>
            <a:chOff x="0" y="4128"/>
            <a:chExt cx="5760" cy="192"/>
          </a:xfrm>
        </p:grpSpPr>
        <p:sp>
          <p:nvSpPr>
            <p:cNvPr id="27653"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765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27652"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25400"/>
            <a:ext cx="2590800" cy="304800"/>
          </a:xfrm>
        </p:spPr>
        <p:txBody>
          <a:bodyPr/>
          <a:lstStyle/>
          <a:p>
            <a:pPr eaLnBrk="1" hangingPunct="1"/>
            <a:r>
              <a:rPr lang="en-US" sz="1200" b="0" dirty="0" smtClean="0">
                <a:latin typeface="Arial" charset="0"/>
              </a:rPr>
              <a:t>Figure 43.1</a:t>
            </a:r>
          </a:p>
        </p:txBody>
      </p:sp>
      <p:pic>
        <p:nvPicPr>
          <p:cNvPr id="5123" name="Picture 55" descr="43_01MacrophageYeast-U"/>
          <p:cNvPicPr>
            <a:picLocks noChangeAspect="1" noChangeArrowheads="1"/>
          </p:cNvPicPr>
          <p:nvPr/>
        </p:nvPicPr>
        <p:blipFill>
          <a:blip r:embed="rId3"/>
          <a:srcRect/>
          <a:stretch>
            <a:fillRect/>
          </a:stretch>
        </p:blipFill>
        <p:spPr bwMode="auto">
          <a:xfrm>
            <a:off x="495300" y="398463"/>
            <a:ext cx="8151813" cy="606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43.UN01</a:t>
            </a:r>
          </a:p>
        </p:txBody>
      </p:sp>
      <p:pic>
        <p:nvPicPr>
          <p:cNvPr id="28675" name="Picture 10" descr="43_UN01BCellTCell-U"/>
          <p:cNvPicPr>
            <a:picLocks noChangeAspect="1" noChangeArrowheads="1"/>
          </p:cNvPicPr>
          <p:nvPr/>
        </p:nvPicPr>
        <p:blipFill>
          <a:blip r:embed="rId3"/>
          <a:srcRect/>
          <a:stretch>
            <a:fillRect/>
          </a:stretch>
        </p:blipFill>
        <p:spPr bwMode="auto">
          <a:xfrm>
            <a:off x="2330450" y="1647825"/>
            <a:ext cx="4481513" cy="3560763"/>
          </a:xfrm>
          <a:prstGeom prst="rect">
            <a:avLst/>
          </a:prstGeom>
          <a:noFill/>
          <a:ln w="9525">
            <a:noFill/>
            <a:miter lim="800000"/>
            <a:headEnd/>
            <a:tailEnd/>
          </a:ln>
        </p:spPr>
      </p:pic>
      <p:sp>
        <p:nvSpPr>
          <p:cNvPr id="28676" name="Text Box 5"/>
          <p:cNvSpPr txBox="1">
            <a:spLocks noChangeArrowheads="1"/>
          </p:cNvSpPr>
          <p:nvPr/>
        </p:nvSpPr>
        <p:spPr bwMode="auto">
          <a:xfrm>
            <a:off x="3863975" y="1819275"/>
            <a:ext cx="1430338" cy="646113"/>
          </a:xfrm>
          <a:prstGeom prst="rect">
            <a:avLst/>
          </a:prstGeom>
          <a:noFill/>
          <a:ln w="9525">
            <a:noFill/>
            <a:miter lim="800000"/>
            <a:headEnd/>
            <a:tailEnd/>
          </a:ln>
        </p:spPr>
        <p:txBody>
          <a:bodyPr wrap="none" lIns="0" tIns="0" rIns="0" bIns="0"/>
          <a:lstStyle/>
          <a:p>
            <a:pPr algn="ctr">
              <a:lnSpc>
                <a:spcPct val="90000"/>
              </a:lnSpc>
            </a:pPr>
            <a:r>
              <a:rPr lang="en-US" sz="2400" b="1"/>
              <a:t>Antigen </a:t>
            </a:r>
            <a:br>
              <a:rPr lang="en-US" sz="2400" b="1"/>
            </a:br>
            <a:r>
              <a:rPr lang="en-US" sz="2400" b="1"/>
              <a:t>receptors</a:t>
            </a:r>
          </a:p>
        </p:txBody>
      </p:sp>
      <p:sp>
        <p:nvSpPr>
          <p:cNvPr id="28677" name="Text Box 6"/>
          <p:cNvSpPr txBox="1">
            <a:spLocks noChangeArrowheads="1"/>
          </p:cNvSpPr>
          <p:nvPr/>
        </p:nvSpPr>
        <p:spPr bwMode="auto">
          <a:xfrm>
            <a:off x="2454275" y="4538663"/>
            <a:ext cx="1946275" cy="328612"/>
          </a:xfrm>
          <a:prstGeom prst="rect">
            <a:avLst/>
          </a:prstGeom>
          <a:noFill/>
          <a:ln w="9525">
            <a:noFill/>
            <a:miter lim="800000"/>
            <a:headEnd/>
            <a:tailEnd/>
          </a:ln>
        </p:spPr>
        <p:txBody>
          <a:bodyPr wrap="none" lIns="0" tIns="0" rIns="0" bIns="0"/>
          <a:lstStyle/>
          <a:p>
            <a:pPr>
              <a:lnSpc>
                <a:spcPct val="90000"/>
              </a:lnSpc>
            </a:pPr>
            <a:r>
              <a:rPr lang="en-US" sz="2400" b="1"/>
              <a:t>Mature B cell</a:t>
            </a:r>
          </a:p>
        </p:txBody>
      </p:sp>
      <p:sp>
        <p:nvSpPr>
          <p:cNvPr id="28678" name="Text Box 7"/>
          <p:cNvSpPr txBox="1">
            <a:spLocks noChangeArrowheads="1"/>
          </p:cNvSpPr>
          <p:nvPr/>
        </p:nvSpPr>
        <p:spPr bwMode="auto">
          <a:xfrm>
            <a:off x="4816475" y="4557713"/>
            <a:ext cx="1946275" cy="328612"/>
          </a:xfrm>
          <a:prstGeom prst="rect">
            <a:avLst/>
          </a:prstGeom>
          <a:noFill/>
          <a:ln w="9525">
            <a:noFill/>
            <a:miter lim="800000"/>
            <a:headEnd/>
            <a:tailEnd/>
          </a:ln>
        </p:spPr>
        <p:txBody>
          <a:bodyPr wrap="none" lIns="0" tIns="0" rIns="0" bIns="0"/>
          <a:lstStyle/>
          <a:p>
            <a:pPr>
              <a:lnSpc>
                <a:spcPct val="90000"/>
              </a:lnSpc>
            </a:pPr>
            <a:r>
              <a:rPr lang="en-US" sz="2400" b="1"/>
              <a:t>Mature T cell</a:t>
            </a:r>
          </a:p>
        </p:txBody>
      </p:sp>
      <p:sp>
        <p:nvSpPr>
          <p:cNvPr id="28679" name="Line 8"/>
          <p:cNvSpPr>
            <a:spLocks noChangeShapeType="1"/>
          </p:cNvSpPr>
          <p:nvPr/>
        </p:nvSpPr>
        <p:spPr bwMode="auto">
          <a:xfrm flipH="1">
            <a:off x="3452813" y="2368550"/>
            <a:ext cx="369887" cy="449263"/>
          </a:xfrm>
          <a:prstGeom prst="line">
            <a:avLst/>
          </a:prstGeom>
          <a:noFill/>
          <a:ln w="12700">
            <a:solidFill>
              <a:schemeClr val="tx1"/>
            </a:solidFill>
            <a:round/>
            <a:headEnd/>
            <a:tailEnd/>
          </a:ln>
        </p:spPr>
        <p:txBody>
          <a:bodyPr wrap="none" anchor="ctr"/>
          <a:lstStyle/>
          <a:p>
            <a:endParaRPr lang="en-US"/>
          </a:p>
        </p:txBody>
      </p:sp>
      <p:sp>
        <p:nvSpPr>
          <p:cNvPr id="28680" name="Line 9"/>
          <p:cNvSpPr>
            <a:spLocks noChangeShapeType="1"/>
          </p:cNvSpPr>
          <p:nvPr/>
        </p:nvSpPr>
        <p:spPr bwMode="auto">
          <a:xfrm>
            <a:off x="5291138" y="2368550"/>
            <a:ext cx="409575" cy="461963"/>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533400" y="1371600"/>
            <a:ext cx="8534400" cy="2041525"/>
          </a:xfrm>
        </p:spPr>
        <p:txBody>
          <a:bodyPr/>
          <a:lstStyle/>
          <a:p>
            <a:pPr eaLnBrk="1" hangingPunct="1"/>
            <a:r>
              <a:rPr lang="en-US" sz="2800" dirty="0" smtClean="0"/>
              <a:t>B cells and T cells have receptor proteins that can bind to foreign molecules</a:t>
            </a:r>
          </a:p>
          <a:p>
            <a:pPr eaLnBrk="1" hangingPunct="1"/>
            <a:r>
              <a:rPr lang="en-US" sz="2800" dirty="0" smtClean="0">
                <a:solidFill>
                  <a:srgbClr val="FF0000"/>
                </a:solidFill>
              </a:rPr>
              <a:t>Each individual lymphocyte is specialized to recognize a specific type of molecule</a:t>
            </a:r>
            <a:endParaRPr lang="en-US" sz="3400" dirty="0" smtClean="0">
              <a:solidFill>
                <a:srgbClr val="FF0000"/>
              </a:solidFill>
            </a:endParaRPr>
          </a:p>
        </p:txBody>
      </p:sp>
      <p:grpSp>
        <p:nvGrpSpPr>
          <p:cNvPr id="29699" name="Group 4"/>
          <p:cNvGrpSpPr>
            <a:grpSpLocks/>
          </p:cNvGrpSpPr>
          <p:nvPr/>
        </p:nvGrpSpPr>
        <p:grpSpPr bwMode="auto">
          <a:xfrm>
            <a:off x="0" y="6553200"/>
            <a:ext cx="9144000" cy="304800"/>
            <a:chOff x="0" y="4128"/>
            <a:chExt cx="5760" cy="192"/>
          </a:xfrm>
        </p:grpSpPr>
        <p:sp>
          <p:nvSpPr>
            <p:cNvPr id="29701"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970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29700"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485775"/>
            <a:ext cx="8991600" cy="1143000"/>
          </a:xfrm>
        </p:spPr>
        <p:txBody>
          <a:bodyPr/>
          <a:lstStyle/>
          <a:p>
            <a:pPr eaLnBrk="1" hangingPunct="1"/>
            <a:r>
              <a:rPr lang="en-US" smtClean="0"/>
              <a:t>Antigen Recognition by B Cells and Antibodies</a:t>
            </a:r>
            <a:endParaRPr lang="en-US" smtClean="0">
              <a:solidFill>
                <a:schemeClr val="tx1"/>
              </a:solidFill>
            </a:endParaRPr>
          </a:p>
        </p:txBody>
      </p:sp>
      <p:sp>
        <p:nvSpPr>
          <p:cNvPr id="30723" name="Rectangle 3"/>
          <p:cNvSpPr>
            <a:spLocks noGrp="1" noChangeArrowheads="1"/>
          </p:cNvSpPr>
          <p:nvPr>
            <p:ph type="body" idx="1"/>
          </p:nvPr>
        </p:nvSpPr>
        <p:spPr>
          <a:xfrm>
            <a:off x="533400" y="1927225"/>
            <a:ext cx="7924800" cy="3482975"/>
          </a:xfrm>
        </p:spPr>
        <p:txBody>
          <a:bodyPr/>
          <a:lstStyle/>
          <a:p>
            <a:pPr marL="350838" indent="-350838" eaLnBrk="1" hangingPunct="1">
              <a:lnSpc>
                <a:spcPct val="90000"/>
              </a:lnSpc>
            </a:pPr>
            <a:r>
              <a:rPr lang="en-US" sz="2800" dirty="0" smtClean="0"/>
              <a:t>Each B cell antigen receptor is a Y-shaped molecule with two identical </a:t>
            </a:r>
            <a:r>
              <a:rPr lang="en-US" sz="2800" b="1" dirty="0" smtClean="0"/>
              <a:t>heavy chains</a:t>
            </a:r>
            <a:r>
              <a:rPr lang="en-US" sz="2800" dirty="0" smtClean="0"/>
              <a:t> and two identical </a:t>
            </a:r>
            <a:r>
              <a:rPr lang="en-US" sz="2800" b="1" dirty="0" smtClean="0"/>
              <a:t>light chains </a:t>
            </a:r>
          </a:p>
          <a:p>
            <a:pPr marL="350838" indent="-350838" eaLnBrk="1" hangingPunct="1">
              <a:lnSpc>
                <a:spcPct val="90000"/>
              </a:lnSpc>
            </a:pPr>
            <a:r>
              <a:rPr lang="en-US" sz="2800" b="1" dirty="0" smtClean="0">
                <a:solidFill>
                  <a:srgbClr val="FF0000"/>
                </a:solidFill>
              </a:rPr>
              <a:t>The constant regions </a:t>
            </a:r>
            <a:r>
              <a:rPr lang="en-US" sz="2800" dirty="0" smtClean="0"/>
              <a:t>of the chains vary little among B cells, whereas the variable regions differ greatly</a:t>
            </a:r>
          </a:p>
          <a:p>
            <a:pPr marL="350838" indent="-350838" eaLnBrk="1" hangingPunct="1">
              <a:lnSpc>
                <a:spcPct val="90000"/>
              </a:lnSpc>
            </a:pPr>
            <a:r>
              <a:rPr lang="en-US" sz="2800" b="1" dirty="0" smtClean="0">
                <a:solidFill>
                  <a:srgbClr val="FF0000"/>
                </a:solidFill>
              </a:rPr>
              <a:t>The variable regions </a:t>
            </a:r>
            <a:r>
              <a:rPr lang="en-US" sz="2800" dirty="0" smtClean="0"/>
              <a:t>provide antigen specificity</a:t>
            </a:r>
            <a:endParaRPr lang="en-US" sz="3400" b="1" dirty="0" smtClean="0"/>
          </a:p>
        </p:txBody>
      </p:sp>
      <p:grpSp>
        <p:nvGrpSpPr>
          <p:cNvPr id="30724" name="Group 4"/>
          <p:cNvGrpSpPr>
            <a:grpSpLocks/>
          </p:cNvGrpSpPr>
          <p:nvPr/>
        </p:nvGrpSpPr>
        <p:grpSpPr bwMode="auto">
          <a:xfrm>
            <a:off x="0" y="6553200"/>
            <a:ext cx="9144000" cy="304800"/>
            <a:chOff x="0" y="4128"/>
            <a:chExt cx="5760" cy="192"/>
          </a:xfrm>
        </p:grpSpPr>
        <p:sp>
          <p:nvSpPr>
            <p:cNvPr id="30726"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072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3072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3" descr="43_09BCellAntigenRecept-U"/>
          <p:cNvPicPr>
            <a:picLocks noChangeAspect="1" noChangeArrowheads="1"/>
          </p:cNvPicPr>
          <p:nvPr/>
        </p:nvPicPr>
        <p:blipFill>
          <a:blip r:embed="rId3"/>
          <a:srcRect/>
          <a:stretch>
            <a:fillRect/>
          </a:stretch>
        </p:blipFill>
        <p:spPr bwMode="auto">
          <a:xfrm>
            <a:off x="547688" y="136525"/>
            <a:ext cx="8048625" cy="6584950"/>
          </a:xfrm>
          <a:prstGeom prst="rect">
            <a:avLst/>
          </a:prstGeom>
          <a:noFill/>
          <a:ln w="9525">
            <a:noFill/>
            <a:miter lim="800000"/>
            <a:headEnd/>
            <a:tailEnd/>
          </a:ln>
        </p:spPr>
      </p:pic>
      <p:sp>
        <p:nvSpPr>
          <p:cNvPr id="31747" name="Text Box 13"/>
          <p:cNvSpPr txBox="1">
            <a:spLocks noChangeArrowheads="1"/>
          </p:cNvSpPr>
          <p:nvPr/>
        </p:nvSpPr>
        <p:spPr bwMode="auto">
          <a:xfrm>
            <a:off x="3141663" y="6165850"/>
            <a:ext cx="2471737" cy="238125"/>
          </a:xfrm>
          <a:prstGeom prst="rect">
            <a:avLst/>
          </a:prstGeom>
          <a:noFill/>
          <a:ln w="9525">
            <a:noFill/>
            <a:miter lim="800000"/>
            <a:headEnd/>
            <a:tailEnd/>
          </a:ln>
        </p:spPr>
        <p:txBody>
          <a:bodyPr wrap="none" lIns="0" tIns="0" rIns="0" bIns="0"/>
          <a:lstStyle/>
          <a:p>
            <a:pPr>
              <a:lnSpc>
                <a:spcPct val="90000"/>
              </a:lnSpc>
            </a:pPr>
            <a:r>
              <a:rPr lang="en-US" sz="2000" b="1"/>
              <a:t>Cytoplasm of B cell</a:t>
            </a:r>
          </a:p>
        </p:txBody>
      </p:sp>
      <p:sp>
        <p:nvSpPr>
          <p:cNvPr id="31748" name="Text Box 28"/>
          <p:cNvSpPr txBox="1">
            <a:spLocks noChangeArrowheads="1"/>
          </p:cNvSpPr>
          <p:nvPr/>
        </p:nvSpPr>
        <p:spPr bwMode="auto">
          <a:xfrm>
            <a:off x="2051050" y="192088"/>
            <a:ext cx="1030288" cy="846137"/>
          </a:xfrm>
          <a:prstGeom prst="rect">
            <a:avLst/>
          </a:prstGeom>
          <a:noFill/>
          <a:ln w="9525">
            <a:noFill/>
            <a:miter lim="800000"/>
            <a:headEnd/>
            <a:tailEnd/>
          </a:ln>
        </p:spPr>
        <p:txBody>
          <a:bodyPr wrap="none" lIns="0" tIns="0" rIns="0" bIns="0"/>
          <a:lstStyle/>
          <a:p>
            <a:pPr>
              <a:lnSpc>
                <a:spcPct val="90000"/>
              </a:lnSpc>
            </a:pPr>
            <a:r>
              <a:rPr lang="en-US" sz="2000" b="1"/>
              <a:t>Antigen-</a:t>
            </a:r>
            <a:br>
              <a:rPr lang="en-US" sz="2000" b="1"/>
            </a:br>
            <a:r>
              <a:rPr lang="en-US" sz="2000" b="1"/>
              <a:t>binding </a:t>
            </a:r>
            <a:br>
              <a:rPr lang="en-US" sz="2000" b="1"/>
            </a:br>
            <a:r>
              <a:rPr lang="en-US" sz="2000" b="1"/>
              <a:t>site</a:t>
            </a:r>
          </a:p>
        </p:txBody>
      </p:sp>
      <p:sp>
        <p:nvSpPr>
          <p:cNvPr id="31749" name="Text Box 29"/>
          <p:cNvSpPr txBox="1">
            <a:spLocks noChangeArrowheads="1"/>
          </p:cNvSpPr>
          <p:nvPr/>
        </p:nvSpPr>
        <p:spPr bwMode="auto">
          <a:xfrm>
            <a:off x="1144588" y="2578100"/>
            <a:ext cx="1030287" cy="846138"/>
          </a:xfrm>
          <a:prstGeom prst="rect">
            <a:avLst/>
          </a:prstGeom>
          <a:noFill/>
          <a:ln w="9525">
            <a:noFill/>
            <a:miter lim="800000"/>
            <a:headEnd/>
            <a:tailEnd/>
          </a:ln>
        </p:spPr>
        <p:txBody>
          <a:bodyPr wrap="none" lIns="0" tIns="0" rIns="0" bIns="0"/>
          <a:lstStyle/>
          <a:p>
            <a:pPr>
              <a:lnSpc>
                <a:spcPct val="90000"/>
              </a:lnSpc>
            </a:pPr>
            <a:r>
              <a:rPr lang="en-US" sz="2000" b="1"/>
              <a:t>B cell</a:t>
            </a:r>
            <a:br>
              <a:rPr lang="en-US" sz="2000" b="1"/>
            </a:br>
            <a:r>
              <a:rPr lang="en-US" sz="2000" b="1"/>
              <a:t>antigen</a:t>
            </a:r>
            <a:br>
              <a:rPr lang="en-US" sz="2000" b="1"/>
            </a:br>
            <a:r>
              <a:rPr lang="en-US" sz="2000" b="1"/>
              <a:t>receptor</a:t>
            </a:r>
          </a:p>
        </p:txBody>
      </p:sp>
      <p:sp>
        <p:nvSpPr>
          <p:cNvPr id="31750" name="Text Box 30"/>
          <p:cNvSpPr txBox="1">
            <a:spLocks noChangeArrowheads="1"/>
          </p:cNvSpPr>
          <p:nvPr/>
        </p:nvSpPr>
        <p:spPr bwMode="auto">
          <a:xfrm>
            <a:off x="1263650" y="6151563"/>
            <a:ext cx="739775" cy="263525"/>
          </a:xfrm>
          <a:prstGeom prst="rect">
            <a:avLst/>
          </a:prstGeom>
          <a:noFill/>
          <a:ln w="9525">
            <a:noFill/>
            <a:miter lim="800000"/>
            <a:headEnd/>
            <a:tailEnd/>
          </a:ln>
        </p:spPr>
        <p:txBody>
          <a:bodyPr wrap="none" lIns="0" tIns="0" rIns="0" bIns="0"/>
          <a:lstStyle/>
          <a:p>
            <a:pPr>
              <a:lnSpc>
                <a:spcPct val="90000"/>
              </a:lnSpc>
            </a:pPr>
            <a:r>
              <a:rPr lang="en-US" sz="2000" b="1"/>
              <a:t>B cell</a:t>
            </a:r>
          </a:p>
        </p:txBody>
      </p:sp>
      <p:sp>
        <p:nvSpPr>
          <p:cNvPr id="31751" name="Text Box 31"/>
          <p:cNvSpPr txBox="1">
            <a:spLocks noChangeArrowheads="1"/>
          </p:cNvSpPr>
          <p:nvPr/>
        </p:nvSpPr>
        <p:spPr bwMode="auto">
          <a:xfrm>
            <a:off x="4002088" y="3187700"/>
            <a:ext cx="725487" cy="528638"/>
          </a:xfrm>
          <a:prstGeom prst="rect">
            <a:avLst/>
          </a:prstGeom>
          <a:noFill/>
          <a:ln w="9525">
            <a:noFill/>
            <a:miter lim="800000"/>
            <a:headEnd/>
            <a:tailEnd/>
          </a:ln>
        </p:spPr>
        <p:txBody>
          <a:bodyPr wrap="none" lIns="0" tIns="0" rIns="0" bIns="0"/>
          <a:lstStyle/>
          <a:p>
            <a:pPr>
              <a:lnSpc>
                <a:spcPct val="90000"/>
              </a:lnSpc>
            </a:pPr>
            <a:r>
              <a:rPr lang="en-US" sz="2000" b="1"/>
              <a:t>Light</a:t>
            </a:r>
            <a:br>
              <a:rPr lang="en-US" sz="2000" b="1"/>
            </a:br>
            <a:r>
              <a:rPr lang="en-US" sz="2000" b="1"/>
              <a:t>chain</a:t>
            </a:r>
          </a:p>
        </p:txBody>
      </p:sp>
      <p:sp>
        <p:nvSpPr>
          <p:cNvPr id="31752" name="Text Box 32"/>
          <p:cNvSpPr txBox="1">
            <a:spLocks noChangeArrowheads="1"/>
          </p:cNvSpPr>
          <p:nvPr/>
        </p:nvSpPr>
        <p:spPr bwMode="auto">
          <a:xfrm>
            <a:off x="4808538" y="1257300"/>
            <a:ext cx="1136650" cy="568325"/>
          </a:xfrm>
          <a:prstGeom prst="rect">
            <a:avLst/>
          </a:prstGeom>
          <a:noFill/>
          <a:ln w="9525">
            <a:noFill/>
            <a:miter lim="800000"/>
            <a:headEnd/>
            <a:tailEnd/>
          </a:ln>
        </p:spPr>
        <p:txBody>
          <a:bodyPr wrap="none" lIns="0" tIns="0" rIns="0" bIns="0"/>
          <a:lstStyle/>
          <a:p>
            <a:pPr>
              <a:lnSpc>
                <a:spcPct val="90000"/>
              </a:lnSpc>
            </a:pPr>
            <a:r>
              <a:rPr lang="en-US" sz="2000" b="1"/>
              <a:t>Disulfide</a:t>
            </a:r>
            <a:br>
              <a:rPr lang="en-US" sz="2000" b="1"/>
            </a:br>
            <a:r>
              <a:rPr lang="en-US" sz="2000" b="1"/>
              <a:t>bridge</a:t>
            </a:r>
          </a:p>
        </p:txBody>
      </p:sp>
      <p:sp>
        <p:nvSpPr>
          <p:cNvPr id="31753" name="Text Box 33"/>
          <p:cNvSpPr txBox="1">
            <a:spLocks noChangeArrowheads="1"/>
          </p:cNvSpPr>
          <p:nvPr/>
        </p:nvSpPr>
        <p:spPr bwMode="auto">
          <a:xfrm>
            <a:off x="7110413" y="171450"/>
            <a:ext cx="1504950" cy="568325"/>
          </a:xfrm>
          <a:prstGeom prst="rect">
            <a:avLst/>
          </a:prstGeom>
          <a:noFill/>
          <a:ln w="9525">
            <a:noFill/>
            <a:miter lim="800000"/>
            <a:headEnd/>
            <a:tailEnd/>
          </a:ln>
        </p:spPr>
        <p:txBody>
          <a:bodyPr wrap="none" lIns="0" tIns="0" rIns="0" bIns="0"/>
          <a:lstStyle/>
          <a:p>
            <a:pPr>
              <a:lnSpc>
                <a:spcPct val="90000"/>
              </a:lnSpc>
            </a:pPr>
            <a:r>
              <a:rPr lang="en-US" sz="2000" b="1"/>
              <a:t>Antigen-</a:t>
            </a:r>
            <a:br>
              <a:rPr lang="en-US" sz="2000" b="1"/>
            </a:br>
            <a:r>
              <a:rPr lang="en-US" sz="2000" b="1"/>
              <a:t>binding site</a:t>
            </a:r>
          </a:p>
        </p:txBody>
      </p:sp>
      <p:sp>
        <p:nvSpPr>
          <p:cNvPr id="31754" name="Text Box 34"/>
          <p:cNvSpPr txBox="1">
            <a:spLocks noChangeArrowheads="1"/>
          </p:cNvSpPr>
          <p:nvPr/>
        </p:nvSpPr>
        <p:spPr bwMode="auto">
          <a:xfrm>
            <a:off x="7243763" y="1812925"/>
            <a:ext cx="1030287" cy="554038"/>
          </a:xfrm>
          <a:prstGeom prst="rect">
            <a:avLst/>
          </a:prstGeom>
          <a:noFill/>
          <a:ln w="9525">
            <a:noFill/>
            <a:miter lim="800000"/>
            <a:headEnd/>
            <a:tailEnd/>
          </a:ln>
        </p:spPr>
        <p:txBody>
          <a:bodyPr wrap="none" lIns="0" tIns="0" rIns="0" bIns="0"/>
          <a:lstStyle/>
          <a:p>
            <a:pPr>
              <a:lnSpc>
                <a:spcPct val="90000"/>
              </a:lnSpc>
            </a:pPr>
            <a:r>
              <a:rPr lang="en-US" sz="2000" b="1"/>
              <a:t>Variable </a:t>
            </a:r>
            <a:br>
              <a:rPr lang="en-US" sz="2000" b="1"/>
            </a:br>
            <a:r>
              <a:rPr lang="en-US" sz="2000" b="1"/>
              <a:t>regions</a:t>
            </a:r>
          </a:p>
        </p:txBody>
      </p:sp>
      <p:sp>
        <p:nvSpPr>
          <p:cNvPr id="31755" name="Text Box 35"/>
          <p:cNvSpPr txBox="1">
            <a:spLocks noChangeArrowheads="1"/>
          </p:cNvSpPr>
          <p:nvPr/>
        </p:nvSpPr>
        <p:spPr bwMode="auto">
          <a:xfrm>
            <a:off x="7223125" y="2652713"/>
            <a:ext cx="1109663" cy="568325"/>
          </a:xfrm>
          <a:prstGeom prst="rect">
            <a:avLst/>
          </a:prstGeom>
          <a:noFill/>
          <a:ln w="9525">
            <a:noFill/>
            <a:miter lim="800000"/>
            <a:headEnd/>
            <a:tailEnd/>
          </a:ln>
        </p:spPr>
        <p:txBody>
          <a:bodyPr wrap="none" lIns="0" tIns="0" rIns="0" bIns="0"/>
          <a:lstStyle/>
          <a:p>
            <a:pPr>
              <a:lnSpc>
                <a:spcPct val="90000"/>
              </a:lnSpc>
            </a:pPr>
            <a:r>
              <a:rPr lang="en-US" sz="2000" b="1"/>
              <a:t>Constant </a:t>
            </a:r>
            <a:br>
              <a:rPr lang="en-US" sz="2000" b="1"/>
            </a:br>
            <a:r>
              <a:rPr lang="en-US" sz="2000" b="1"/>
              <a:t>regions</a:t>
            </a:r>
          </a:p>
        </p:txBody>
      </p:sp>
      <p:sp>
        <p:nvSpPr>
          <p:cNvPr id="31756" name="Text Box 36"/>
          <p:cNvSpPr txBox="1">
            <a:spLocks noChangeArrowheads="1"/>
          </p:cNvSpPr>
          <p:nvPr/>
        </p:nvSpPr>
        <p:spPr bwMode="auto">
          <a:xfrm>
            <a:off x="6508750" y="3659188"/>
            <a:ext cx="2036763" cy="619125"/>
          </a:xfrm>
          <a:prstGeom prst="rect">
            <a:avLst/>
          </a:prstGeom>
          <a:noFill/>
          <a:ln w="9525">
            <a:noFill/>
            <a:miter lim="800000"/>
            <a:headEnd/>
            <a:tailEnd/>
          </a:ln>
        </p:spPr>
        <p:txBody>
          <a:bodyPr wrap="none" lIns="0" tIns="0" rIns="0" bIns="0"/>
          <a:lstStyle/>
          <a:p>
            <a:pPr>
              <a:lnSpc>
                <a:spcPct val="90000"/>
              </a:lnSpc>
            </a:pPr>
            <a:r>
              <a:rPr lang="en-US" sz="2000" b="1"/>
              <a:t>Transmembrane</a:t>
            </a:r>
            <a:br>
              <a:rPr lang="en-US" sz="2000" b="1"/>
            </a:br>
            <a:r>
              <a:rPr lang="en-US" sz="2000" b="1"/>
              <a:t>region</a:t>
            </a:r>
          </a:p>
        </p:txBody>
      </p:sp>
      <p:sp>
        <p:nvSpPr>
          <p:cNvPr id="31757" name="Text Box 37"/>
          <p:cNvSpPr txBox="1">
            <a:spLocks noChangeArrowheads="1"/>
          </p:cNvSpPr>
          <p:nvPr/>
        </p:nvSpPr>
        <p:spPr bwMode="auto">
          <a:xfrm>
            <a:off x="4087813" y="5326063"/>
            <a:ext cx="938212" cy="554037"/>
          </a:xfrm>
          <a:prstGeom prst="rect">
            <a:avLst/>
          </a:prstGeom>
          <a:noFill/>
          <a:ln w="9525">
            <a:noFill/>
            <a:miter lim="800000"/>
            <a:headEnd/>
            <a:tailEnd/>
          </a:ln>
        </p:spPr>
        <p:txBody>
          <a:bodyPr wrap="none" lIns="0" tIns="0" rIns="0" bIns="0"/>
          <a:lstStyle/>
          <a:p>
            <a:pPr>
              <a:lnSpc>
                <a:spcPct val="90000"/>
              </a:lnSpc>
            </a:pPr>
            <a:r>
              <a:rPr lang="en-US" sz="2000" b="1"/>
              <a:t>Heavy </a:t>
            </a:r>
            <a:br>
              <a:rPr lang="en-US" sz="2000" b="1"/>
            </a:br>
            <a:r>
              <a:rPr lang="en-US" sz="2000" b="1"/>
              <a:t>chains</a:t>
            </a:r>
          </a:p>
        </p:txBody>
      </p:sp>
      <p:sp>
        <p:nvSpPr>
          <p:cNvPr id="31758" name="Text Box 38"/>
          <p:cNvSpPr txBox="1">
            <a:spLocks noChangeArrowheads="1"/>
          </p:cNvSpPr>
          <p:nvPr/>
        </p:nvSpPr>
        <p:spPr bwMode="auto">
          <a:xfrm>
            <a:off x="6369050" y="5346700"/>
            <a:ext cx="1374775" cy="566738"/>
          </a:xfrm>
          <a:prstGeom prst="rect">
            <a:avLst/>
          </a:prstGeom>
          <a:noFill/>
          <a:ln w="9525">
            <a:noFill/>
            <a:miter lim="800000"/>
            <a:headEnd/>
            <a:tailEnd/>
          </a:ln>
        </p:spPr>
        <p:txBody>
          <a:bodyPr wrap="none" lIns="0" tIns="0" rIns="0" bIns="0"/>
          <a:lstStyle/>
          <a:p>
            <a:pPr>
              <a:lnSpc>
                <a:spcPct val="90000"/>
              </a:lnSpc>
            </a:pPr>
            <a:r>
              <a:rPr lang="en-US" sz="2000" b="1"/>
              <a:t>Plasma</a:t>
            </a:r>
            <a:br>
              <a:rPr lang="en-US" sz="2000" b="1"/>
            </a:br>
            <a:r>
              <a:rPr lang="en-US" sz="2000" b="1"/>
              <a:t>membrane</a:t>
            </a:r>
          </a:p>
        </p:txBody>
      </p:sp>
      <p:sp>
        <p:nvSpPr>
          <p:cNvPr id="31759" name="Text Box 39"/>
          <p:cNvSpPr txBox="1">
            <a:spLocks noChangeArrowheads="1"/>
          </p:cNvSpPr>
          <p:nvPr/>
        </p:nvSpPr>
        <p:spPr bwMode="auto">
          <a:xfrm>
            <a:off x="4795838" y="2789238"/>
            <a:ext cx="236537" cy="249237"/>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rPr>
              <a:t>C</a:t>
            </a:r>
          </a:p>
        </p:txBody>
      </p:sp>
      <p:sp>
        <p:nvSpPr>
          <p:cNvPr id="31760" name="Text Box 40"/>
          <p:cNvSpPr txBox="1">
            <a:spLocks noChangeArrowheads="1"/>
          </p:cNvSpPr>
          <p:nvPr/>
        </p:nvSpPr>
        <p:spPr bwMode="auto">
          <a:xfrm>
            <a:off x="5318125" y="2782888"/>
            <a:ext cx="236538" cy="249237"/>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rPr>
              <a:t>C</a:t>
            </a:r>
          </a:p>
        </p:txBody>
      </p:sp>
      <p:sp>
        <p:nvSpPr>
          <p:cNvPr id="31761" name="Text Box 41"/>
          <p:cNvSpPr txBox="1">
            <a:spLocks noChangeArrowheads="1"/>
          </p:cNvSpPr>
          <p:nvPr/>
        </p:nvSpPr>
        <p:spPr bwMode="auto">
          <a:xfrm rot="3029069">
            <a:off x="3968750" y="2333625"/>
            <a:ext cx="236538" cy="249238"/>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rPr>
              <a:t>C</a:t>
            </a:r>
          </a:p>
        </p:txBody>
      </p:sp>
      <p:sp>
        <p:nvSpPr>
          <p:cNvPr id="31762" name="Text Box 42"/>
          <p:cNvSpPr txBox="1">
            <a:spLocks noChangeArrowheads="1"/>
          </p:cNvSpPr>
          <p:nvPr/>
        </p:nvSpPr>
        <p:spPr bwMode="auto">
          <a:xfrm rot="-3091942">
            <a:off x="6157913" y="2249488"/>
            <a:ext cx="236537" cy="249237"/>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rPr>
              <a:t>C</a:t>
            </a:r>
          </a:p>
        </p:txBody>
      </p:sp>
      <p:sp>
        <p:nvSpPr>
          <p:cNvPr id="31763" name="Text Box 43"/>
          <p:cNvSpPr txBox="1">
            <a:spLocks noChangeArrowheads="1"/>
          </p:cNvSpPr>
          <p:nvPr/>
        </p:nvSpPr>
        <p:spPr bwMode="auto">
          <a:xfrm rot="-3091942">
            <a:off x="6667500" y="1647825"/>
            <a:ext cx="236538" cy="249238"/>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rPr>
              <a:t>V</a:t>
            </a:r>
          </a:p>
        </p:txBody>
      </p:sp>
      <p:sp>
        <p:nvSpPr>
          <p:cNvPr id="31764" name="Text Box 44"/>
          <p:cNvSpPr txBox="1">
            <a:spLocks noChangeArrowheads="1"/>
          </p:cNvSpPr>
          <p:nvPr/>
        </p:nvSpPr>
        <p:spPr bwMode="auto">
          <a:xfrm rot="-3091942">
            <a:off x="6262688" y="1285875"/>
            <a:ext cx="236538" cy="249237"/>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rPr>
              <a:t>V</a:t>
            </a:r>
          </a:p>
        </p:txBody>
      </p:sp>
      <p:sp>
        <p:nvSpPr>
          <p:cNvPr id="31765" name="Text Box 45"/>
          <p:cNvSpPr txBox="1">
            <a:spLocks noChangeArrowheads="1"/>
          </p:cNvSpPr>
          <p:nvPr/>
        </p:nvSpPr>
        <p:spPr bwMode="auto">
          <a:xfrm rot="3029069">
            <a:off x="3421063" y="1677988"/>
            <a:ext cx="236537" cy="249237"/>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rPr>
              <a:t>V</a:t>
            </a:r>
          </a:p>
        </p:txBody>
      </p:sp>
      <p:sp>
        <p:nvSpPr>
          <p:cNvPr id="31766" name="Text Box 46"/>
          <p:cNvSpPr txBox="1">
            <a:spLocks noChangeArrowheads="1"/>
          </p:cNvSpPr>
          <p:nvPr/>
        </p:nvSpPr>
        <p:spPr bwMode="auto">
          <a:xfrm rot="3029069">
            <a:off x="3851275" y="1314450"/>
            <a:ext cx="236538" cy="249238"/>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rPr>
              <a:t>V</a:t>
            </a:r>
          </a:p>
        </p:txBody>
      </p:sp>
      <p:sp>
        <p:nvSpPr>
          <p:cNvPr id="31767" name="Line 47"/>
          <p:cNvSpPr>
            <a:spLocks noChangeShapeType="1"/>
          </p:cNvSpPr>
          <p:nvPr/>
        </p:nvSpPr>
        <p:spPr bwMode="auto">
          <a:xfrm>
            <a:off x="1520825" y="3400425"/>
            <a:ext cx="0" cy="714375"/>
          </a:xfrm>
          <a:prstGeom prst="line">
            <a:avLst/>
          </a:prstGeom>
          <a:noFill/>
          <a:ln w="12700">
            <a:solidFill>
              <a:schemeClr val="tx1"/>
            </a:solidFill>
            <a:round/>
            <a:headEnd/>
            <a:tailEnd/>
          </a:ln>
        </p:spPr>
        <p:txBody>
          <a:bodyPr wrap="none" anchor="ctr"/>
          <a:lstStyle/>
          <a:p>
            <a:endParaRPr lang="en-US"/>
          </a:p>
        </p:txBody>
      </p:sp>
      <p:sp>
        <p:nvSpPr>
          <p:cNvPr id="31768" name="Line 48"/>
          <p:cNvSpPr>
            <a:spLocks noChangeShapeType="1"/>
          </p:cNvSpPr>
          <p:nvPr/>
        </p:nvSpPr>
        <p:spPr bwMode="auto">
          <a:xfrm flipH="1">
            <a:off x="4457700" y="4829175"/>
            <a:ext cx="344488" cy="515938"/>
          </a:xfrm>
          <a:prstGeom prst="line">
            <a:avLst/>
          </a:prstGeom>
          <a:noFill/>
          <a:ln w="12700">
            <a:solidFill>
              <a:schemeClr val="tx1"/>
            </a:solidFill>
            <a:round/>
            <a:headEnd/>
            <a:tailEnd/>
          </a:ln>
        </p:spPr>
        <p:txBody>
          <a:bodyPr wrap="none" anchor="ctr"/>
          <a:lstStyle/>
          <a:p>
            <a:endParaRPr lang="en-US"/>
          </a:p>
        </p:txBody>
      </p:sp>
      <p:sp>
        <p:nvSpPr>
          <p:cNvPr id="31769" name="Line 49"/>
          <p:cNvSpPr>
            <a:spLocks noChangeShapeType="1"/>
          </p:cNvSpPr>
          <p:nvPr/>
        </p:nvSpPr>
        <p:spPr bwMode="auto">
          <a:xfrm flipH="1">
            <a:off x="4457700" y="4841875"/>
            <a:ext cx="952500" cy="503238"/>
          </a:xfrm>
          <a:prstGeom prst="line">
            <a:avLst/>
          </a:prstGeom>
          <a:noFill/>
          <a:ln w="12700">
            <a:solidFill>
              <a:schemeClr val="tx1"/>
            </a:solidFill>
            <a:round/>
            <a:headEnd/>
            <a:tailEnd/>
          </a:ln>
        </p:spPr>
        <p:txBody>
          <a:bodyPr wrap="none" anchor="ctr"/>
          <a:lstStyle/>
          <a:p>
            <a:endParaRPr lang="en-US"/>
          </a:p>
        </p:txBody>
      </p:sp>
      <p:sp>
        <p:nvSpPr>
          <p:cNvPr id="31770" name="Line 50"/>
          <p:cNvSpPr>
            <a:spLocks noChangeShapeType="1"/>
          </p:cNvSpPr>
          <p:nvPr/>
        </p:nvSpPr>
        <p:spPr bwMode="auto">
          <a:xfrm>
            <a:off x="6786563" y="4643438"/>
            <a:ext cx="0" cy="674687"/>
          </a:xfrm>
          <a:prstGeom prst="line">
            <a:avLst/>
          </a:prstGeom>
          <a:noFill/>
          <a:ln w="12700">
            <a:solidFill>
              <a:schemeClr val="tx1"/>
            </a:solidFill>
            <a:round/>
            <a:headEnd/>
            <a:tailEnd/>
          </a:ln>
        </p:spPr>
        <p:txBody>
          <a:bodyPr wrap="none" anchor="ctr"/>
          <a:lstStyle/>
          <a:p>
            <a:endParaRPr lang="en-US"/>
          </a:p>
        </p:txBody>
      </p:sp>
      <p:sp>
        <p:nvSpPr>
          <p:cNvPr id="31771" name="Line 51"/>
          <p:cNvSpPr>
            <a:spLocks noChangeShapeType="1"/>
          </p:cNvSpPr>
          <p:nvPr/>
        </p:nvSpPr>
        <p:spPr bwMode="auto">
          <a:xfrm flipH="1">
            <a:off x="5649913" y="3783013"/>
            <a:ext cx="792162" cy="582612"/>
          </a:xfrm>
          <a:prstGeom prst="line">
            <a:avLst/>
          </a:prstGeom>
          <a:noFill/>
          <a:ln w="12700">
            <a:solidFill>
              <a:schemeClr val="tx1"/>
            </a:solidFill>
            <a:round/>
            <a:headEnd/>
            <a:tailEnd/>
          </a:ln>
        </p:spPr>
        <p:txBody>
          <a:bodyPr wrap="none" anchor="ctr"/>
          <a:lstStyle/>
          <a:p>
            <a:endParaRPr lang="en-US"/>
          </a:p>
        </p:txBody>
      </p:sp>
      <p:sp>
        <p:nvSpPr>
          <p:cNvPr id="31772" name="Line 52"/>
          <p:cNvSpPr>
            <a:spLocks noChangeShapeType="1"/>
          </p:cNvSpPr>
          <p:nvPr/>
        </p:nvSpPr>
        <p:spPr bwMode="auto">
          <a:xfrm flipH="1">
            <a:off x="5556250" y="2738438"/>
            <a:ext cx="1587500" cy="476250"/>
          </a:xfrm>
          <a:prstGeom prst="line">
            <a:avLst/>
          </a:prstGeom>
          <a:noFill/>
          <a:ln w="12700">
            <a:solidFill>
              <a:schemeClr val="tx1"/>
            </a:solidFill>
            <a:round/>
            <a:headEnd/>
            <a:tailEnd/>
          </a:ln>
        </p:spPr>
        <p:txBody>
          <a:bodyPr wrap="none" anchor="ctr"/>
          <a:lstStyle/>
          <a:p>
            <a:endParaRPr lang="en-US"/>
          </a:p>
        </p:txBody>
      </p:sp>
      <p:sp>
        <p:nvSpPr>
          <p:cNvPr id="31773" name="Line 53"/>
          <p:cNvSpPr>
            <a:spLocks noChangeShapeType="1"/>
          </p:cNvSpPr>
          <p:nvPr/>
        </p:nvSpPr>
        <p:spPr bwMode="auto">
          <a:xfrm>
            <a:off x="6256338" y="2592388"/>
            <a:ext cx="887412" cy="146050"/>
          </a:xfrm>
          <a:prstGeom prst="line">
            <a:avLst/>
          </a:prstGeom>
          <a:noFill/>
          <a:ln w="12700">
            <a:solidFill>
              <a:schemeClr val="tx1"/>
            </a:solidFill>
            <a:round/>
            <a:headEnd/>
            <a:tailEnd/>
          </a:ln>
        </p:spPr>
        <p:txBody>
          <a:bodyPr wrap="none" anchor="ctr"/>
          <a:lstStyle/>
          <a:p>
            <a:endParaRPr lang="en-US"/>
          </a:p>
        </p:txBody>
      </p:sp>
      <p:sp>
        <p:nvSpPr>
          <p:cNvPr id="31774" name="Line 54"/>
          <p:cNvSpPr>
            <a:spLocks noChangeShapeType="1"/>
          </p:cNvSpPr>
          <p:nvPr/>
        </p:nvSpPr>
        <p:spPr bwMode="auto">
          <a:xfrm>
            <a:off x="6692900" y="1230313"/>
            <a:ext cx="503238" cy="727075"/>
          </a:xfrm>
          <a:prstGeom prst="line">
            <a:avLst/>
          </a:prstGeom>
          <a:noFill/>
          <a:ln w="12700">
            <a:solidFill>
              <a:schemeClr val="tx1"/>
            </a:solidFill>
            <a:round/>
            <a:headEnd/>
            <a:tailEnd/>
          </a:ln>
        </p:spPr>
        <p:txBody>
          <a:bodyPr wrap="none" anchor="ctr"/>
          <a:lstStyle/>
          <a:p>
            <a:endParaRPr lang="en-US"/>
          </a:p>
        </p:txBody>
      </p:sp>
      <p:sp>
        <p:nvSpPr>
          <p:cNvPr id="31775" name="Line 55"/>
          <p:cNvSpPr>
            <a:spLocks noChangeShapeType="1"/>
          </p:cNvSpPr>
          <p:nvPr/>
        </p:nvSpPr>
        <p:spPr bwMode="auto">
          <a:xfrm flipV="1">
            <a:off x="6786563" y="1957388"/>
            <a:ext cx="409575" cy="1587"/>
          </a:xfrm>
          <a:prstGeom prst="line">
            <a:avLst/>
          </a:prstGeom>
          <a:noFill/>
          <a:ln w="12700">
            <a:solidFill>
              <a:schemeClr val="tx1"/>
            </a:solidFill>
            <a:round/>
            <a:headEnd/>
            <a:tailEnd/>
          </a:ln>
        </p:spPr>
        <p:txBody>
          <a:bodyPr wrap="none" anchor="ctr"/>
          <a:lstStyle/>
          <a:p>
            <a:endParaRPr lang="en-US"/>
          </a:p>
        </p:txBody>
      </p:sp>
      <p:sp>
        <p:nvSpPr>
          <p:cNvPr id="31776" name="Line 56"/>
          <p:cNvSpPr>
            <a:spLocks noChangeShapeType="1"/>
          </p:cNvSpPr>
          <p:nvPr/>
        </p:nvSpPr>
        <p:spPr bwMode="auto">
          <a:xfrm>
            <a:off x="5159375" y="1812925"/>
            <a:ext cx="0" cy="1111250"/>
          </a:xfrm>
          <a:prstGeom prst="line">
            <a:avLst/>
          </a:prstGeom>
          <a:noFill/>
          <a:ln w="12700">
            <a:solidFill>
              <a:schemeClr val="tx1"/>
            </a:solidFill>
            <a:round/>
            <a:headEnd/>
            <a:tailEnd/>
          </a:ln>
        </p:spPr>
        <p:txBody>
          <a:bodyPr wrap="none" anchor="ctr"/>
          <a:lstStyle/>
          <a:p>
            <a:endParaRPr lang="en-US"/>
          </a:p>
        </p:txBody>
      </p:sp>
      <p:sp>
        <p:nvSpPr>
          <p:cNvPr id="31777" name="Line 57"/>
          <p:cNvSpPr>
            <a:spLocks noChangeShapeType="1"/>
          </p:cNvSpPr>
          <p:nvPr/>
        </p:nvSpPr>
        <p:spPr bwMode="auto">
          <a:xfrm>
            <a:off x="4365625" y="2790825"/>
            <a:ext cx="0" cy="384175"/>
          </a:xfrm>
          <a:prstGeom prst="line">
            <a:avLst/>
          </a:prstGeom>
          <a:noFill/>
          <a:ln w="12700">
            <a:solidFill>
              <a:schemeClr val="tx1"/>
            </a:solidFill>
            <a:round/>
            <a:headEnd/>
            <a:tailEnd/>
          </a:ln>
        </p:spPr>
        <p:txBody>
          <a:bodyPr wrap="none" anchor="ctr"/>
          <a:lstStyle/>
          <a:p>
            <a:endParaRPr lang="en-US"/>
          </a:p>
        </p:txBody>
      </p:sp>
      <p:sp>
        <p:nvSpPr>
          <p:cNvPr id="31778" name="AutoShape 58"/>
          <p:cNvSpPr>
            <a:spLocks/>
          </p:cNvSpPr>
          <p:nvPr/>
        </p:nvSpPr>
        <p:spPr bwMode="auto">
          <a:xfrm rot="-3301114">
            <a:off x="7031832" y="435769"/>
            <a:ext cx="239712" cy="781050"/>
          </a:xfrm>
          <a:prstGeom prst="rightBrace">
            <a:avLst>
              <a:gd name="adj1" fmla="val 27152"/>
              <a:gd name="adj2" fmla="val 50000"/>
            </a:avLst>
          </a:prstGeom>
          <a:noFill/>
          <a:ln w="12700">
            <a:solidFill>
              <a:schemeClr val="tx1"/>
            </a:solidFill>
            <a:round/>
            <a:headEnd/>
            <a:tailEnd/>
          </a:ln>
        </p:spPr>
        <p:txBody>
          <a:bodyPr wrap="none" anchor="ctr"/>
          <a:lstStyle/>
          <a:p>
            <a:endParaRPr lang="en-US" sz="2400">
              <a:latin typeface="Times" pitchFamily="18" charset="0"/>
            </a:endParaRPr>
          </a:p>
        </p:txBody>
      </p:sp>
      <p:sp>
        <p:nvSpPr>
          <p:cNvPr id="31779" name="AutoShape 59"/>
          <p:cNvSpPr>
            <a:spLocks/>
          </p:cNvSpPr>
          <p:nvPr/>
        </p:nvSpPr>
        <p:spPr bwMode="auto">
          <a:xfrm rot="-7457276">
            <a:off x="2991644" y="429419"/>
            <a:ext cx="239712" cy="781050"/>
          </a:xfrm>
          <a:prstGeom prst="rightBrace">
            <a:avLst>
              <a:gd name="adj1" fmla="val 27152"/>
              <a:gd name="adj2" fmla="val 50000"/>
            </a:avLst>
          </a:prstGeom>
          <a:noFill/>
          <a:ln w="12700">
            <a:solidFill>
              <a:schemeClr val="tx1"/>
            </a:solidFill>
            <a:round/>
            <a:headEnd/>
            <a:tailEnd/>
          </a:ln>
        </p:spPr>
        <p:txBody>
          <a:bodyPr wrap="none" anchor="ctr"/>
          <a:lstStyle/>
          <a:p>
            <a:endParaRPr lang="en-US" sz="2400">
              <a:latin typeface="Times" pitchFamily="18" charset="0"/>
            </a:endParaRPr>
          </a:p>
        </p:txBody>
      </p:sp>
      <p:sp>
        <p:nvSpPr>
          <p:cNvPr id="31780" name="AutoShape 61"/>
          <p:cNvSpPr>
            <a:spLocks/>
          </p:cNvSpPr>
          <p:nvPr/>
        </p:nvSpPr>
        <p:spPr bwMode="auto">
          <a:xfrm>
            <a:off x="5568950" y="4194175"/>
            <a:ext cx="100013" cy="331788"/>
          </a:xfrm>
          <a:prstGeom prst="rightBrace">
            <a:avLst>
              <a:gd name="adj1" fmla="val 27645"/>
              <a:gd name="adj2" fmla="val 50000"/>
            </a:avLst>
          </a:prstGeom>
          <a:noFill/>
          <a:ln w="12700">
            <a:solidFill>
              <a:schemeClr val="tx1"/>
            </a:solidFill>
            <a:round/>
            <a:headEnd/>
            <a:tailEnd/>
          </a:ln>
        </p:spPr>
        <p:txBody>
          <a:bodyPr wrap="none" anchor="ctr"/>
          <a:lstStyle/>
          <a:p>
            <a:endParaRPr lang="en-US" sz="2400">
              <a:latin typeface="Times" pitchFamily="18" charset="0"/>
            </a:endParaRPr>
          </a:p>
        </p:txBody>
      </p:sp>
      <p:sp>
        <p:nvSpPr>
          <p:cNvPr id="31781"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533400" y="1366838"/>
            <a:ext cx="8229600" cy="4043362"/>
          </a:xfrm>
        </p:spPr>
        <p:txBody>
          <a:bodyPr/>
          <a:lstStyle/>
          <a:p>
            <a:pPr eaLnBrk="1" hangingPunct="1"/>
            <a:r>
              <a:rPr lang="en-US" sz="2800" dirty="0" smtClean="0"/>
              <a:t>Binding of a B cell antigen receptor to an antigen is an early step in B cell activation</a:t>
            </a:r>
          </a:p>
          <a:p>
            <a:pPr eaLnBrk="1" hangingPunct="1"/>
            <a:r>
              <a:rPr lang="en-US" sz="2800" dirty="0" smtClean="0"/>
              <a:t>This gives rise to cells that secrete a soluble form of the protein called an </a:t>
            </a:r>
            <a:r>
              <a:rPr lang="en-US" sz="2800" b="1" dirty="0" smtClean="0">
                <a:solidFill>
                  <a:srgbClr val="FF0000"/>
                </a:solidFill>
              </a:rPr>
              <a:t>antibody</a:t>
            </a:r>
            <a:r>
              <a:rPr lang="en-US" sz="2800" dirty="0" smtClean="0">
                <a:solidFill>
                  <a:srgbClr val="FF0000"/>
                </a:solidFill>
              </a:rPr>
              <a:t> or </a:t>
            </a:r>
            <a:r>
              <a:rPr lang="en-US" sz="2800" b="1" dirty="0" smtClean="0">
                <a:solidFill>
                  <a:srgbClr val="FF0000"/>
                </a:solidFill>
              </a:rPr>
              <a:t>immunoglobulin (</a:t>
            </a:r>
            <a:r>
              <a:rPr lang="en-US" sz="2800" b="1" dirty="0" err="1" smtClean="0">
                <a:solidFill>
                  <a:srgbClr val="FF0000"/>
                </a:solidFill>
              </a:rPr>
              <a:t>Ig</a:t>
            </a:r>
            <a:r>
              <a:rPr lang="en-US" sz="2800" b="1" dirty="0" smtClean="0">
                <a:solidFill>
                  <a:srgbClr val="FF0000"/>
                </a:solidFill>
              </a:rPr>
              <a:t>)</a:t>
            </a:r>
            <a:endParaRPr lang="en-US" sz="2800" dirty="0" smtClean="0">
              <a:solidFill>
                <a:srgbClr val="FF0000"/>
              </a:solidFill>
            </a:endParaRPr>
          </a:p>
          <a:p>
            <a:pPr eaLnBrk="1" hangingPunct="1"/>
            <a:r>
              <a:rPr lang="en-US" sz="2800" b="1" dirty="0" smtClean="0">
                <a:solidFill>
                  <a:srgbClr val="00B050"/>
                </a:solidFill>
              </a:rPr>
              <a:t>Secreted antibodies </a:t>
            </a:r>
            <a:r>
              <a:rPr lang="en-US" sz="2800" dirty="0" smtClean="0">
                <a:solidFill>
                  <a:srgbClr val="00B050"/>
                </a:solidFill>
              </a:rPr>
              <a:t>are similar to B cell receptors </a:t>
            </a:r>
            <a:r>
              <a:rPr lang="en-US" sz="2800" u="sng" dirty="0" smtClean="0">
                <a:solidFill>
                  <a:srgbClr val="00B050"/>
                </a:solidFill>
              </a:rPr>
              <a:t>but lack transmembrane regions that anchor receptors in the plasma membrane</a:t>
            </a:r>
          </a:p>
        </p:txBody>
      </p:sp>
      <p:grpSp>
        <p:nvGrpSpPr>
          <p:cNvPr id="32771" name="Group 3"/>
          <p:cNvGrpSpPr>
            <a:grpSpLocks/>
          </p:cNvGrpSpPr>
          <p:nvPr/>
        </p:nvGrpSpPr>
        <p:grpSpPr bwMode="auto">
          <a:xfrm>
            <a:off x="0" y="6553200"/>
            <a:ext cx="9144000" cy="304800"/>
            <a:chOff x="0" y="4128"/>
            <a:chExt cx="5760" cy="192"/>
          </a:xfrm>
        </p:grpSpPr>
        <p:sp>
          <p:nvSpPr>
            <p:cNvPr id="32773"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277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32772"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43.10</a:t>
            </a:r>
          </a:p>
        </p:txBody>
      </p:sp>
      <p:pic>
        <p:nvPicPr>
          <p:cNvPr id="33795" name="Picture 56" descr="43_10_RecognitionBCell-U"/>
          <p:cNvPicPr>
            <a:picLocks noChangeAspect="1" noChangeArrowheads="1"/>
          </p:cNvPicPr>
          <p:nvPr/>
        </p:nvPicPr>
        <p:blipFill>
          <a:blip r:embed="rId3"/>
          <a:srcRect/>
          <a:stretch>
            <a:fillRect/>
          </a:stretch>
        </p:blipFill>
        <p:spPr bwMode="auto">
          <a:xfrm>
            <a:off x="2054225" y="136525"/>
            <a:ext cx="5035550" cy="6584950"/>
          </a:xfrm>
          <a:prstGeom prst="rect">
            <a:avLst/>
          </a:prstGeom>
          <a:noFill/>
          <a:ln w="9525">
            <a:noFill/>
            <a:miter lim="800000"/>
            <a:headEnd/>
            <a:tailEnd/>
          </a:ln>
        </p:spPr>
      </p:pic>
      <p:sp>
        <p:nvSpPr>
          <p:cNvPr id="33796" name="Text Box 5"/>
          <p:cNvSpPr txBox="1">
            <a:spLocks noChangeArrowheads="1"/>
          </p:cNvSpPr>
          <p:nvPr/>
        </p:nvSpPr>
        <p:spPr bwMode="auto">
          <a:xfrm>
            <a:off x="3902075" y="338138"/>
            <a:ext cx="1017588" cy="290512"/>
          </a:xfrm>
          <a:prstGeom prst="rect">
            <a:avLst/>
          </a:prstGeom>
          <a:noFill/>
          <a:ln w="9525">
            <a:noFill/>
            <a:miter lim="800000"/>
            <a:headEnd/>
            <a:tailEnd/>
          </a:ln>
        </p:spPr>
        <p:txBody>
          <a:bodyPr wrap="none" lIns="0" tIns="0" rIns="0" bIns="0"/>
          <a:lstStyle/>
          <a:p>
            <a:pPr>
              <a:lnSpc>
                <a:spcPct val="90000"/>
              </a:lnSpc>
            </a:pPr>
            <a:r>
              <a:rPr lang="en-US" b="1"/>
              <a:t>Antibody</a:t>
            </a:r>
          </a:p>
        </p:txBody>
      </p:sp>
      <p:sp>
        <p:nvSpPr>
          <p:cNvPr id="33797" name="Text Box 39"/>
          <p:cNvSpPr txBox="1">
            <a:spLocks noChangeArrowheads="1"/>
          </p:cNvSpPr>
          <p:nvPr/>
        </p:nvSpPr>
        <p:spPr bwMode="auto">
          <a:xfrm>
            <a:off x="2228850" y="160338"/>
            <a:ext cx="938213" cy="488950"/>
          </a:xfrm>
          <a:prstGeom prst="rect">
            <a:avLst/>
          </a:prstGeom>
          <a:noFill/>
          <a:ln w="9525">
            <a:noFill/>
            <a:miter lim="800000"/>
            <a:headEnd/>
            <a:tailEnd/>
          </a:ln>
        </p:spPr>
        <p:txBody>
          <a:bodyPr wrap="none" lIns="0" tIns="0" rIns="0" bIns="0"/>
          <a:lstStyle/>
          <a:p>
            <a:pPr>
              <a:lnSpc>
                <a:spcPct val="90000"/>
              </a:lnSpc>
            </a:pPr>
            <a:r>
              <a:rPr lang="en-US" b="1"/>
              <a:t>Antigen</a:t>
            </a:r>
            <a:br>
              <a:rPr lang="en-US" b="1"/>
            </a:br>
            <a:r>
              <a:rPr lang="en-US" b="1"/>
              <a:t>receptor</a:t>
            </a:r>
          </a:p>
        </p:txBody>
      </p:sp>
      <p:sp>
        <p:nvSpPr>
          <p:cNvPr id="33798" name="Text Box 40"/>
          <p:cNvSpPr txBox="1">
            <a:spLocks noChangeArrowheads="1"/>
          </p:cNvSpPr>
          <p:nvPr/>
        </p:nvSpPr>
        <p:spPr bwMode="auto">
          <a:xfrm>
            <a:off x="2832100" y="1768475"/>
            <a:ext cx="635000" cy="223838"/>
          </a:xfrm>
          <a:prstGeom prst="rect">
            <a:avLst/>
          </a:prstGeom>
          <a:noFill/>
          <a:ln w="9525">
            <a:noFill/>
            <a:miter lim="800000"/>
            <a:headEnd/>
            <a:tailEnd/>
          </a:ln>
        </p:spPr>
        <p:txBody>
          <a:bodyPr wrap="none" lIns="0" tIns="0" rIns="0" bIns="0"/>
          <a:lstStyle/>
          <a:p>
            <a:pPr>
              <a:lnSpc>
                <a:spcPct val="90000"/>
              </a:lnSpc>
            </a:pPr>
            <a:r>
              <a:rPr lang="en-US" b="1"/>
              <a:t>B cell</a:t>
            </a:r>
          </a:p>
        </p:txBody>
      </p:sp>
      <p:sp>
        <p:nvSpPr>
          <p:cNvPr id="33799" name="Text Box 41"/>
          <p:cNvSpPr txBox="1">
            <a:spLocks noChangeArrowheads="1"/>
          </p:cNvSpPr>
          <p:nvPr/>
        </p:nvSpPr>
        <p:spPr bwMode="auto">
          <a:xfrm>
            <a:off x="2085975" y="2357438"/>
            <a:ext cx="858838" cy="249237"/>
          </a:xfrm>
          <a:prstGeom prst="rect">
            <a:avLst/>
          </a:prstGeom>
          <a:noFill/>
          <a:ln w="9525">
            <a:noFill/>
            <a:miter lim="800000"/>
            <a:headEnd/>
            <a:tailEnd/>
          </a:ln>
        </p:spPr>
        <p:txBody>
          <a:bodyPr wrap="none" lIns="0" tIns="0" rIns="0" bIns="0"/>
          <a:lstStyle/>
          <a:p>
            <a:pPr>
              <a:lnSpc>
                <a:spcPct val="90000"/>
              </a:lnSpc>
            </a:pPr>
            <a:r>
              <a:rPr lang="en-US" b="1"/>
              <a:t>Antigen</a:t>
            </a:r>
          </a:p>
        </p:txBody>
      </p:sp>
      <p:sp>
        <p:nvSpPr>
          <p:cNvPr id="33800" name="Text Box 42"/>
          <p:cNvSpPr txBox="1">
            <a:spLocks noChangeArrowheads="1"/>
          </p:cNvSpPr>
          <p:nvPr/>
        </p:nvSpPr>
        <p:spPr bwMode="auto">
          <a:xfrm>
            <a:off x="3883025" y="2330450"/>
            <a:ext cx="847725" cy="263525"/>
          </a:xfrm>
          <a:prstGeom prst="rect">
            <a:avLst/>
          </a:prstGeom>
          <a:noFill/>
          <a:ln w="9525">
            <a:noFill/>
            <a:miter lim="800000"/>
            <a:headEnd/>
            <a:tailEnd/>
          </a:ln>
        </p:spPr>
        <p:txBody>
          <a:bodyPr wrap="none" lIns="0" tIns="0" rIns="0" bIns="0"/>
          <a:lstStyle/>
          <a:p>
            <a:pPr>
              <a:lnSpc>
                <a:spcPct val="90000"/>
              </a:lnSpc>
            </a:pPr>
            <a:r>
              <a:rPr lang="en-US" b="1"/>
              <a:t>Epitope</a:t>
            </a:r>
          </a:p>
        </p:txBody>
      </p:sp>
      <p:sp>
        <p:nvSpPr>
          <p:cNvPr id="33801" name="Text Box 43"/>
          <p:cNvSpPr txBox="1">
            <a:spLocks noChangeArrowheads="1"/>
          </p:cNvSpPr>
          <p:nvPr/>
        </p:nvSpPr>
        <p:spPr bwMode="auto">
          <a:xfrm>
            <a:off x="2706688" y="2927350"/>
            <a:ext cx="1058862" cy="263525"/>
          </a:xfrm>
          <a:prstGeom prst="rect">
            <a:avLst/>
          </a:prstGeom>
          <a:noFill/>
          <a:ln w="9525">
            <a:noFill/>
            <a:miter lim="800000"/>
            <a:headEnd/>
            <a:tailEnd/>
          </a:ln>
        </p:spPr>
        <p:txBody>
          <a:bodyPr wrap="none" lIns="0" tIns="0" rIns="0" bIns="0"/>
          <a:lstStyle/>
          <a:p>
            <a:pPr>
              <a:lnSpc>
                <a:spcPct val="90000"/>
              </a:lnSpc>
            </a:pPr>
            <a:r>
              <a:rPr lang="en-US" b="1"/>
              <a:t>Pathogen</a:t>
            </a:r>
          </a:p>
        </p:txBody>
      </p:sp>
      <p:sp>
        <p:nvSpPr>
          <p:cNvPr id="33802" name="Text Box 44"/>
          <p:cNvSpPr txBox="1">
            <a:spLocks noChangeArrowheads="1"/>
          </p:cNvSpPr>
          <p:nvPr/>
        </p:nvSpPr>
        <p:spPr bwMode="auto">
          <a:xfrm>
            <a:off x="2097088" y="3244850"/>
            <a:ext cx="4670425" cy="342900"/>
          </a:xfrm>
          <a:prstGeom prst="rect">
            <a:avLst/>
          </a:prstGeom>
          <a:noFill/>
          <a:ln w="9525">
            <a:noFill/>
            <a:miter lim="800000"/>
            <a:headEnd/>
            <a:tailEnd/>
          </a:ln>
        </p:spPr>
        <p:txBody>
          <a:bodyPr wrap="none" lIns="0" tIns="0" rIns="0" bIns="0"/>
          <a:lstStyle/>
          <a:p>
            <a:pPr>
              <a:lnSpc>
                <a:spcPct val="90000"/>
              </a:lnSpc>
            </a:pPr>
            <a:r>
              <a:rPr lang="en-US" b="1"/>
              <a:t>(a) B cell antigen receptors and antibodies</a:t>
            </a:r>
          </a:p>
        </p:txBody>
      </p:sp>
      <p:sp>
        <p:nvSpPr>
          <p:cNvPr id="33803" name="Text Box 45"/>
          <p:cNvSpPr txBox="1">
            <a:spLocks noChangeArrowheads="1"/>
          </p:cNvSpPr>
          <p:nvPr/>
        </p:nvSpPr>
        <p:spPr bwMode="auto">
          <a:xfrm>
            <a:off x="3937000" y="4130675"/>
            <a:ext cx="1230313" cy="250825"/>
          </a:xfrm>
          <a:prstGeom prst="rect">
            <a:avLst/>
          </a:prstGeom>
          <a:noFill/>
          <a:ln w="9525">
            <a:noFill/>
            <a:miter lim="800000"/>
            <a:headEnd/>
            <a:tailEnd/>
          </a:ln>
        </p:spPr>
        <p:txBody>
          <a:bodyPr wrap="none" lIns="0" tIns="0" rIns="0" bIns="0"/>
          <a:lstStyle/>
          <a:p>
            <a:pPr>
              <a:lnSpc>
                <a:spcPct val="90000"/>
              </a:lnSpc>
            </a:pPr>
            <a:r>
              <a:rPr lang="en-US" b="1"/>
              <a:t>Antibody C</a:t>
            </a:r>
          </a:p>
        </p:txBody>
      </p:sp>
      <p:sp>
        <p:nvSpPr>
          <p:cNvPr id="33804" name="Text Box 46"/>
          <p:cNvSpPr txBox="1">
            <a:spLocks noChangeArrowheads="1"/>
          </p:cNvSpPr>
          <p:nvPr/>
        </p:nvSpPr>
        <p:spPr bwMode="auto">
          <a:xfrm>
            <a:off x="4248150" y="4784725"/>
            <a:ext cx="1230313" cy="250825"/>
          </a:xfrm>
          <a:prstGeom prst="rect">
            <a:avLst/>
          </a:prstGeom>
          <a:noFill/>
          <a:ln w="9525">
            <a:noFill/>
            <a:miter lim="800000"/>
            <a:headEnd/>
            <a:tailEnd/>
          </a:ln>
        </p:spPr>
        <p:txBody>
          <a:bodyPr wrap="none" lIns="0" tIns="0" rIns="0" bIns="0"/>
          <a:lstStyle/>
          <a:p>
            <a:pPr>
              <a:lnSpc>
                <a:spcPct val="90000"/>
              </a:lnSpc>
            </a:pPr>
            <a:r>
              <a:rPr lang="en-US" b="1"/>
              <a:t>Antibody B</a:t>
            </a:r>
          </a:p>
        </p:txBody>
      </p:sp>
      <p:sp>
        <p:nvSpPr>
          <p:cNvPr id="33805" name="Text Box 47"/>
          <p:cNvSpPr txBox="1">
            <a:spLocks noChangeArrowheads="1"/>
          </p:cNvSpPr>
          <p:nvPr/>
        </p:nvSpPr>
        <p:spPr bwMode="auto">
          <a:xfrm>
            <a:off x="2746375" y="4540250"/>
            <a:ext cx="1230313" cy="250825"/>
          </a:xfrm>
          <a:prstGeom prst="rect">
            <a:avLst/>
          </a:prstGeom>
          <a:noFill/>
          <a:ln w="9525">
            <a:noFill/>
            <a:miter lim="800000"/>
            <a:headEnd/>
            <a:tailEnd/>
          </a:ln>
        </p:spPr>
        <p:txBody>
          <a:bodyPr wrap="none" lIns="0" tIns="0" rIns="0" bIns="0"/>
          <a:lstStyle/>
          <a:p>
            <a:pPr>
              <a:lnSpc>
                <a:spcPct val="90000"/>
              </a:lnSpc>
            </a:pPr>
            <a:r>
              <a:rPr lang="en-US" b="1"/>
              <a:t>Antibody A</a:t>
            </a:r>
          </a:p>
        </p:txBody>
      </p:sp>
      <p:sp>
        <p:nvSpPr>
          <p:cNvPr id="33806" name="Text Box 48"/>
          <p:cNvSpPr txBox="1">
            <a:spLocks noChangeArrowheads="1"/>
          </p:cNvSpPr>
          <p:nvPr/>
        </p:nvSpPr>
        <p:spPr bwMode="auto">
          <a:xfrm>
            <a:off x="6067425" y="5719763"/>
            <a:ext cx="860425" cy="250825"/>
          </a:xfrm>
          <a:prstGeom prst="rect">
            <a:avLst/>
          </a:prstGeom>
          <a:noFill/>
          <a:ln w="9525">
            <a:noFill/>
            <a:miter lim="800000"/>
            <a:headEnd/>
            <a:tailEnd/>
          </a:ln>
        </p:spPr>
        <p:txBody>
          <a:bodyPr wrap="none" lIns="0" tIns="0" rIns="0" bIns="0"/>
          <a:lstStyle/>
          <a:p>
            <a:pPr>
              <a:lnSpc>
                <a:spcPct val="90000"/>
              </a:lnSpc>
            </a:pPr>
            <a:r>
              <a:rPr lang="en-US" b="1"/>
              <a:t>Antigen</a:t>
            </a:r>
          </a:p>
        </p:txBody>
      </p:sp>
      <p:sp>
        <p:nvSpPr>
          <p:cNvPr id="33807" name="Text Box 49"/>
          <p:cNvSpPr txBox="1">
            <a:spLocks noChangeArrowheads="1"/>
          </p:cNvSpPr>
          <p:nvPr/>
        </p:nvSpPr>
        <p:spPr bwMode="auto">
          <a:xfrm>
            <a:off x="2084388" y="6273800"/>
            <a:ext cx="3425825" cy="330200"/>
          </a:xfrm>
          <a:prstGeom prst="rect">
            <a:avLst/>
          </a:prstGeom>
          <a:noFill/>
          <a:ln w="9525">
            <a:noFill/>
            <a:miter lim="800000"/>
            <a:headEnd/>
            <a:tailEnd/>
          </a:ln>
        </p:spPr>
        <p:txBody>
          <a:bodyPr wrap="none" lIns="0" tIns="0" rIns="0" bIns="0"/>
          <a:lstStyle/>
          <a:p>
            <a:pPr>
              <a:lnSpc>
                <a:spcPct val="90000"/>
              </a:lnSpc>
            </a:pPr>
            <a:r>
              <a:rPr lang="en-US" b="1"/>
              <a:t>(b) Antigen receptor specificity</a:t>
            </a:r>
          </a:p>
        </p:txBody>
      </p:sp>
      <p:sp>
        <p:nvSpPr>
          <p:cNvPr id="33808" name="Line 50"/>
          <p:cNvSpPr>
            <a:spLocks noChangeShapeType="1"/>
          </p:cNvSpPr>
          <p:nvPr/>
        </p:nvSpPr>
        <p:spPr bwMode="auto">
          <a:xfrm>
            <a:off x="3187700" y="528638"/>
            <a:ext cx="311150" cy="407987"/>
          </a:xfrm>
          <a:prstGeom prst="line">
            <a:avLst/>
          </a:prstGeom>
          <a:noFill/>
          <a:ln w="12700">
            <a:solidFill>
              <a:schemeClr val="tx1"/>
            </a:solidFill>
            <a:round/>
            <a:headEnd/>
            <a:tailEnd/>
          </a:ln>
        </p:spPr>
        <p:txBody>
          <a:bodyPr wrap="none" anchor="ctr"/>
          <a:lstStyle/>
          <a:p>
            <a:endParaRPr lang="en-US"/>
          </a:p>
        </p:txBody>
      </p:sp>
      <p:sp>
        <p:nvSpPr>
          <p:cNvPr id="33809" name="Line 52"/>
          <p:cNvSpPr>
            <a:spLocks noChangeShapeType="1"/>
          </p:cNvSpPr>
          <p:nvPr/>
        </p:nvSpPr>
        <p:spPr bwMode="auto">
          <a:xfrm>
            <a:off x="2393950" y="2579688"/>
            <a:ext cx="277813" cy="265112"/>
          </a:xfrm>
          <a:prstGeom prst="line">
            <a:avLst/>
          </a:prstGeom>
          <a:noFill/>
          <a:ln w="12700">
            <a:solidFill>
              <a:schemeClr val="tx1"/>
            </a:solidFill>
            <a:round/>
            <a:headEnd/>
            <a:tailEnd/>
          </a:ln>
        </p:spPr>
        <p:txBody>
          <a:bodyPr wrap="none" anchor="ctr"/>
          <a:lstStyle/>
          <a:p>
            <a:endParaRPr lang="en-US"/>
          </a:p>
        </p:txBody>
      </p:sp>
      <p:sp>
        <p:nvSpPr>
          <p:cNvPr id="33810" name="Line 53"/>
          <p:cNvSpPr>
            <a:spLocks noChangeShapeType="1"/>
          </p:cNvSpPr>
          <p:nvPr/>
        </p:nvSpPr>
        <p:spPr bwMode="auto">
          <a:xfrm>
            <a:off x="5780088" y="5491163"/>
            <a:ext cx="265112" cy="303212"/>
          </a:xfrm>
          <a:prstGeom prst="line">
            <a:avLst/>
          </a:prstGeom>
          <a:noFill/>
          <a:ln w="12700">
            <a:solidFill>
              <a:schemeClr val="tx1"/>
            </a:solidFill>
            <a:round/>
            <a:headEnd/>
            <a:tailEnd/>
          </a:ln>
        </p:spPr>
        <p:txBody>
          <a:bodyPr wrap="none" anchor="ctr"/>
          <a:lstStyle/>
          <a:p>
            <a:endParaRPr lang="en-US"/>
          </a:p>
        </p:txBody>
      </p:sp>
      <p:sp>
        <p:nvSpPr>
          <p:cNvPr id="33811" name="Oval 54"/>
          <p:cNvSpPr>
            <a:spLocks noChangeArrowheads="1"/>
          </p:cNvSpPr>
          <p:nvPr/>
        </p:nvSpPr>
        <p:spPr bwMode="auto">
          <a:xfrm>
            <a:off x="3863975" y="2606675"/>
            <a:ext cx="238125" cy="238125"/>
          </a:xfrm>
          <a:prstGeom prst="ellipse">
            <a:avLst/>
          </a:prstGeom>
          <a:noFill/>
          <a:ln w="12700">
            <a:solidFill>
              <a:schemeClr val="tx1"/>
            </a:solidFill>
            <a:round/>
            <a:headEnd/>
            <a:tailEnd/>
          </a:ln>
        </p:spPr>
        <p:txBody>
          <a:bodyPr wrap="none" anchor="ctr"/>
          <a:lstStyle/>
          <a:p>
            <a:endParaRPr lang="en-US" sz="2400">
              <a:latin typeface="Times" pitchFamily="18" charset="0"/>
            </a:endParaRPr>
          </a:p>
        </p:txBody>
      </p:sp>
      <p:sp>
        <p:nvSpPr>
          <p:cNvPr id="33812" name="Line 55"/>
          <p:cNvSpPr>
            <a:spLocks noChangeShapeType="1"/>
          </p:cNvSpPr>
          <p:nvPr/>
        </p:nvSpPr>
        <p:spPr bwMode="auto">
          <a:xfrm flipH="1">
            <a:off x="4073525" y="2552700"/>
            <a:ext cx="133350" cy="93663"/>
          </a:xfrm>
          <a:prstGeom prst="line">
            <a:avLst/>
          </a:prstGeom>
          <a:noFill/>
          <a:ln w="12700">
            <a:solidFill>
              <a:schemeClr val="tx1"/>
            </a:solidFill>
            <a:round/>
            <a:headEnd/>
            <a:tailEnd/>
          </a:ln>
        </p:spPr>
        <p:txBody>
          <a:bodyPr wrap="none" anchor="ctr"/>
          <a:lstStyle/>
          <a:p>
            <a:endParaRPr lang="en-US"/>
          </a:p>
        </p:txBody>
      </p:sp>
      <p:sp>
        <p:nvSpPr>
          <p:cNvPr id="33813" name="Line 57"/>
          <p:cNvSpPr>
            <a:spLocks noChangeShapeType="1"/>
          </p:cNvSpPr>
          <p:nvPr/>
        </p:nvSpPr>
        <p:spPr bwMode="auto">
          <a:xfrm flipH="1">
            <a:off x="4930775" y="461963"/>
            <a:ext cx="334963" cy="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43.10a</a:t>
            </a:r>
          </a:p>
        </p:txBody>
      </p:sp>
      <p:pic>
        <p:nvPicPr>
          <p:cNvPr id="34819" name="Picture 27" descr="43_10aRecognitionBCell-U"/>
          <p:cNvPicPr>
            <a:picLocks noChangeAspect="1" noChangeArrowheads="1"/>
          </p:cNvPicPr>
          <p:nvPr/>
        </p:nvPicPr>
        <p:blipFill>
          <a:blip r:embed="rId3"/>
          <a:srcRect/>
          <a:stretch>
            <a:fillRect/>
          </a:stretch>
        </p:blipFill>
        <p:spPr bwMode="auto">
          <a:xfrm>
            <a:off x="296863" y="487363"/>
            <a:ext cx="8548687" cy="5883275"/>
          </a:xfrm>
          <a:prstGeom prst="rect">
            <a:avLst/>
          </a:prstGeom>
          <a:noFill/>
          <a:ln w="9525">
            <a:noFill/>
            <a:miter lim="800000"/>
            <a:headEnd/>
            <a:tailEnd/>
          </a:ln>
        </p:spPr>
      </p:pic>
      <p:sp>
        <p:nvSpPr>
          <p:cNvPr id="34820" name="Text Box 4"/>
          <p:cNvSpPr txBox="1">
            <a:spLocks noChangeArrowheads="1"/>
          </p:cNvSpPr>
          <p:nvPr/>
        </p:nvSpPr>
        <p:spPr bwMode="auto">
          <a:xfrm>
            <a:off x="3902075" y="868363"/>
            <a:ext cx="1243013" cy="349250"/>
          </a:xfrm>
          <a:prstGeom prst="rect">
            <a:avLst/>
          </a:prstGeom>
          <a:noFill/>
          <a:ln w="9525">
            <a:noFill/>
            <a:miter lim="800000"/>
            <a:headEnd/>
            <a:tailEnd/>
          </a:ln>
        </p:spPr>
        <p:txBody>
          <a:bodyPr wrap="none" lIns="0" tIns="0" rIns="0" bIns="0"/>
          <a:lstStyle/>
          <a:p>
            <a:pPr>
              <a:lnSpc>
                <a:spcPct val="90000"/>
              </a:lnSpc>
            </a:pPr>
            <a:r>
              <a:rPr lang="en-US" sz="2200" b="1"/>
              <a:t>Antibody</a:t>
            </a:r>
          </a:p>
        </p:txBody>
      </p:sp>
      <p:sp>
        <p:nvSpPr>
          <p:cNvPr id="34821" name="Text Box 5"/>
          <p:cNvSpPr txBox="1">
            <a:spLocks noChangeArrowheads="1"/>
          </p:cNvSpPr>
          <p:nvPr/>
        </p:nvSpPr>
        <p:spPr bwMode="auto">
          <a:xfrm>
            <a:off x="1025525" y="757238"/>
            <a:ext cx="1144588" cy="585787"/>
          </a:xfrm>
          <a:prstGeom prst="rect">
            <a:avLst/>
          </a:prstGeom>
          <a:noFill/>
          <a:ln w="9525">
            <a:noFill/>
            <a:miter lim="800000"/>
            <a:headEnd/>
            <a:tailEnd/>
          </a:ln>
        </p:spPr>
        <p:txBody>
          <a:bodyPr wrap="none" lIns="0" tIns="0" rIns="0" bIns="0"/>
          <a:lstStyle/>
          <a:p>
            <a:pPr>
              <a:lnSpc>
                <a:spcPct val="90000"/>
              </a:lnSpc>
            </a:pPr>
            <a:r>
              <a:rPr lang="en-US" sz="2200" b="1"/>
              <a:t>Antigen</a:t>
            </a:r>
            <a:br>
              <a:rPr lang="en-US" sz="2200" b="1"/>
            </a:br>
            <a:r>
              <a:rPr lang="en-US" sz="2200" b="1"/>
              <a:t>receptor</a:t>
            </a:r>
          </a:p>
        </p:txBody>
      </p:sp>
      <p:sp>
        <p:nvSpPr>
          <p:cNvPr id="34822" name="Text Box 6"/>
          <p:cNvSpPr txBox="1">
            <a:spLocks noChangeArrowheads="1"/>
          </p:cNvSpPr>
          <p:nvPr/>
        </p:nvSpPr>
        <p:spPr bwMode="auto">
          <a:xfrm>
            <a:off x="1719263" y="3343275"/>
            <a:ext cx="774700" cy="268288"/>
          </a:xfrm>
          <a:prstGeom prst="rect">
            <a:avLst/>
          </a:prstGeom>
          <a:noFill/>
          <a:ln w="9525">
            <a:noFill/>
            <a:miter lim="800000"/>
            <a:headEnd/>
            <a:tailEnd/>
          </a:ln>
        </p:spPr>
        <p:txBody>
          <a:bodyPr wrap="none" lIns="0" tIns="0" rIns="0" bIns="0"/>
          <a:lstStyle/>
          <a:p>
            <a:pPr>
              <a:lnSpc>
                <a:spcPct val="90000"/>
              </a:lnSpc>
            </a:pPr>
            <a:r>
              <a:rPr lang="en-US" sz="2200" b="1"/>
              <a:t>B cell</a:t>
            </a:r>
          </a:p>
        </p:txBody>
      </p:sp>
      <p:sp>
        <p:nvSpPr>
          <p:cNvPr id="34823" name="Text Box 7"/>
          <p:cNvSpPr txBox="1">
            <a:spLocks noChangeArrowheads="1"/>
          </p:cNvSpPr>
          <p:nvPr/>
        </p:nvSpPr>
        <p:spPr bwMode="auto">
          <a:xfrm>
            <a:off x="379413" y="4316413"/>
            <a:ext cx="1047750" cy="300037"/>
          </a:xfrm>
          <a:prstGeom prst="rect">
            <a:avLst/>
          </a:prstGeom>
          <a:noFill/>
          <a:ln w="9525">
            <a:noFill/>
            <a:miter lim="800000"/>
            <a:headEnd/>
            <a:tailEnd/>
          </a:ln>
        </p:spPr>
        <p:txBody>
          <a:bodyPr wrap="none" lIns="0" tIns="0" rIns="0" bIns="0"/>
          <a:lstStyle/>
          <a:p>
            <a:pPr>
              <a:lnSpc>
                <a:spcPct val="90000"/>
              </a:lnSpc>
            </a:pPr>
            <a:r>
              <a:rPr lang="en-US" sz="2200" b="1"/>
              <a:t>Antigen</a:t>
            </a:r>
          </a:p>
        </p:txBody>
      </p:sp>
      <p:sp>
        <p:nvSpPr>
          <p:cNvPr id="34824" name="Text Box 8"/>
          <p:cNvSpPr txBox="1">
            <a:spLocks noChangeArrowheads="1"/>
          </p:cNvSpPr>
          <p:nvPr/>
        </p:nvSpPr>
        <p:spPr bwMode="auto">
          <a:xfrm>
            <a:off x="3446463" y="4314825"/>
            <a:ext cx="1035050" cy="315913"/>
          </a:xfrm>
          <a:prstGeom prst="rect">
            <a:avLst/>
          </a:prstGeom>
          <a:noFill/>
          <a:ln w="9525">
            <a:noFill/>
            <a:miter lim="800000"/>
            <a:headEnd/>
            <a:tailEnd/>
          </a:ln>
        </p:spPr>
        <p:txBody>
          <a:bodyPr wrap="none" lIns="0" tIns="0" rIns="0" bIns="0"/>
          <a:lstStyle/>
          <a:p>
            <a:pPr>
              <a:lnSpc>
                <a:spcPct val="90000"/>
              </a:lnSpc>
            </a:pPr>
            <a:r>
              <a:rPr lang="en-US" sz="2200" b="1"/>
              <a:t>Epitope</a:t>
            </a:r>
          </a:p>
        </p:txBody>
      </p:sp>
      <p:sp>
        <p:nvSpPr>
          <p:cNvPr id="34825" name="Text Box 9"/>
          <p:cNvSpPr txBox="1">
            <a:spLocks noChangeArrowheads="1"/>
          </p:cNvSpPr>
          <p:nvPr/>
        </p:nvSpPr>
        <p:spPr bwMode="auto">
          <a:xfrm>
            <a:off x="1622425" y="5335588"/>
            <a:ext cx="1292225" cy="315912"/>
          </a:xfrm>
          <a:prstGeom prst="rect">
            <a:avLst/>
          </a:prstGeom>
          <a:noFill/>
          <a:ln w="9525">
            <a:noFill/>
            <a:miter lim="800000"/>
            <a:headEnd/>
            <a:tailEnd/>
          </a:ln>
        </p:spPr>
        <p:txBody>
          <a:bodyPr wrap="none" lIns="0" tIns="0" rIns="0" bIns="0"/>
          <a:lstStyle/>
          <a:p>
            <a:pPr>
              <a:lnSpc>
                <a:spcPct val="90000"/>
              </a:lnSpc>
            </a:pPr>
            <a:r>
              <a:rPr lang="en-US" sz="2200" b="1"/>
              <a:t>Pathogen</a:t>
            </a:r>
          </a:p>
        </p:txBody>
      </p:sp>
      <p:sp>
        <p:nvSpPr>
          <p:cNvPr id="34826" name="Text Box 10"/>
          <p:cNvSpPr txBox="1">
            <a:spLocks noChangeArrowheads="1"/>
          </p:cNvSpPr>
          <p:nvPr/>
        </p:nvSpPr>
        <p:spPr bwMode="auto">
          <a:xfrm>
            <a:off x="336550" y="5876925"/>
            <a:ext cx="6191250" cy="396875"/>
          </a:xfrm>
          <a:prstGeom prst="rect">
            <a:avLst/>
          </a:prstGeom>
          <a:noFill/>
          <a:ln w="9525">
            <a:noFill/>
            <a:miter lim="800000"/>
            <a:headEnd/>
            <a:tailEnd/>
          </a:ln>
        </p:spPr>
        <p:txBody>
          <a:bodyPr wrap="none" lIns="0" tIns="0" rIns="0" bIns="0"/>
          <a:lstStyle/>
          <a:p>
            <a:pPr>
              <a:lnSpc>
                <a:spcPct val="90000"/>
              </a:lnSpc>
            </a:pPr>
            <a:r>
              <a:rPr lang="en-US" sz="2200" b="1"/>
              <a:t>(a) B cell antigen receptors and antibodies</a:t>
            </a:r>
          </a:p>
        </p:txBody>
      </p:sp>
      <p:sp>
        <p:nvSpPr>
          <p:cNvPr id="34827" name="Oval 20"/>
          <p:cNvSpPr>
            <a:spLocks noChangeArrowheads="1"/>
          </p:cNvSpPr>
          <p:nvPr/>
        </p:nvSpPr>
        <p:spPr bwMode="auto">
          <a:xfrm>
            <a:off x="3375025" y="4722813"/>
            <a:ext cx="357188" cy="352425"/>
          </a:xfrm>
          <a:prstGeom prst="ellipse">
            <a:avLst/>
          </a:prstGeom>
          <a:noFill/>
          <a:ln w="12700">
            <a:solidFill>
              <a:schemeClr val="tx1"/>
            </a:solidFill>
            <a:round/>
            <a:headEnd/>
            <a:tailEnd/>
          </a:ln>
        </p:spPr>
        <p:txBody>
          <a:bodyPr wrap="none" anchor="ctr"/>
          <a:lstStyle/>
          <a:p>
            <a:endParaRPr lang="en-US" sz="2400">
              <a:latin typeface="Times" pitchFamily="18" charset="0"/>
            </a:endParaRPr>
          </a:p>
        </p:txBody>
      </p:sp>
      <p:sp>
        <p:nvSpPr>
          <p:cNvPr id="34828" name="Line 23"/>
          <p:cNvSpPr>
            <a:spLocks noChangeShapeType="1"/>
          </p:cNvSpPr>
          <p:nvPr/>
        </p:nvSpPr>
        <p:spPr bwMode="auto">
          <a:xfrm>
            <a:off x="2222500" y="1230313"/>
            <a:ext cx="528638" cy="608012"/>
          </a:xfrm>
          <a:prstGeom prst="line">
            <a:avLst/>
          </a:prstGeom>
          <a:noFill/>
          <a:ln w="12700">
            <a:solidFill>
              <a:schemeClr val="tx1"/>
            </a:solidFill>
            <a:round/>
            <a:headEnd/>
            <a:tailEnd/>
          </a:ln>
        </p:spPr>
        <p:txBody>
          <a:bodyPr wrap="none" anchor="ctr"/>
          <a:lstStyle/>
          <a:p>
            <a:endParaRPr lang="en-US"/>
          </a:p>
        </p:txBody>
      </p:sp>
      <p:sp>
        <p:nvSpPr>
          <p:cNvPr id="34829" name="Line 25"/>
          <p:cNvSpPr>
            <a:spLocks noChangeShapeType="1"/>
          </p:cNvSpPr>
          <p:nvPr/>
        </p:nvSpPr>
        <p:spPr bwMode="auto">
          <a:xfrm flipH="1">
            <a:off x="3657600" y="4603750"/>
            <a:ext cx="284163" cy="146050"/>
          </a:xfrm>
          <a:prstGeom prst="line">
            <a:avLst/>
          </a:prstGeom>
          <a:noFill/>
          <a:ln w="12700">
            <a:solidFill>
              <a:schemeClr val="tx1"/>
            </a:solidFill>
            <a:round/>
            <a:headEnd/>
            <a:tailEnd/>
          </a:ln>
        </p:spPr>
        <p:txBody>
          <a:bodyPr wrap="none" anchor="ctr"/>
          <a:lstStyle/>
          <a:p>
            <a:endParaRPr lang="en-US"/>
          </a:p>
        </p:txBody>
      </p:sp>
      <p:sp>
        <p:nvSpPr>
          <p:cNvPr id="34830" name="Line 26"/>
          <p:cNvSpPr>
            <a:spLocks noChangeShapeType="1"/>
          </p:cNvSpPr>
          <p:nvPr/>
        </p:nvSpPr>
        <p:spPr bwMode="auto">
          <a:xfrm>
            <a:off x="833438" y="4591050"/>
            <a:ext cx="488950" cy="488950"/>
          </a:xfrm>
          <a:prstGeom prst="line">
            <a:avLst/>
          </a:prstGeom>
          <a:noFill/>
          <a:ln w="12700">
            <a:solidFill>
              <a:schemeClr val="tx1"/>
            </a:solidFill>
            <a:round/>
            <a:headEnd/>
            <a:tailEnd/>
          </a:ln>
        </p:spPr>
        <p:txBody>
          <a:bodyPr wrap="none" anchor="ctr"/>
          <a:lstStyle/>
          <a:p>
            <a:endParaRPr lang="en-US"/>
          </a:p>
        </p:txBody>
      </p:sp>
      <p:sp>
        <p:nvSpPr>
          <p:cNvPr id="34831" name="Line 28"/>
          <p:cNvSpPr>
            <a:spLocks noChangeShapeType="1"/>
          </p:cNvSpPr>
          <p:nvPr/>
        </p:nvSpPr>
        <p:spPr bwMode="auto">
          <a:xfrm flipH="1">
            <a:off x="5184775" y="1020763"/>
            <a:ext cx="565150" cy="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43.10b</a:t>
            </a:r>
          </a:p>
        </p:txBody>
      </p:sp>
      <p:pic>
        <p:nvPicPr>
          <p:cNvPr id="35843" name="Picture 24" descr="43_10bRecognitionBCell-U"/>
          <p:cNvPicPr>
            <a:picLocks noChangeAspect="1" noChangeArrowheads="1"/>
          </p:cNvPicPr>
          <p:nvPr/>
        </p:nvPicPr>
        <p:blipFill>
          <a:blip r:embed="rId3"/>
          <a:srcRect/>
          <a:stretch>
            <a:fillRect/>
          </a:stretch>
        </p:blipFill>
        <p:spPr bwMode="auto">
          <a:xfrm>
            <a:off x="296863" y="901700"/>
            <a:ext cx="8548687" cy="5054600"/>
          </a:xfrm>
          <a:prstGeom prst="rect">
            <a:avLst/>
          </a:prstGeom>
          <a:noFill/>
          <a:ln w="9525">
            <a:noFill/>
            <a:miter lim="800000"/>
            <a:headEnd/>
            <a:tailEnd/>
          </a:ln>
        </p:spPr>
      </p:pic>
      <p:sp>
        <p:nvSpPr>
          <p:cNvPr id="35844" name="Text Box 11"/>
          <p:cNvSpPr txBox="1">
            <a:spLocks noChangeArrowheads="1"/>
          </p:cNvSpPr>
          <p:nvPr/>
        </p:nvSpPr>
        <p:spPr bwMode="auto">
          <a:xfrm>
            <a:off x="4268788" y="1538288"/>
            <a:ext cx="1555750" cy="303212"/>
          </a:xfrm>
          <a:prstGeom prst="rect">
            <a:avLst/>
          </a:prstGeom>
          <a:noFill/>
          <a:ln w="9525">
            <a:noFill/>
            <a:miter lim="800000"/>
            <a:headEnd/>
            <a:tailEnd/>
          </a:ln>
        </p:spPr>
        <p:txBody>
          <a:bodyPr wrap="none" lIns="0" tIns="0" rIns="0" bIns="0"/>
          <a:lstStyle/>
          <a:p>
            <a:pPr>
              <a:lnSpc>
                <a:spcPct val="90000"/>
              </a:lnSpc>
            </a:pPr>
            <a:r>
              <a:rPr lang="en-US" sz="2300" b="1"/>
              <a:t>Antibody C</a:t>
            </a:r>
          </a:p>
        </p:txBody>
      </p:sp>
      <p:sp>
        <p:nvSpPr>
          <p:cNvPr id="35845" name="Text Box 12"/>
          <p:cNvSpPr txBox="1">
            <a:spLocks noChangeArrowheads="1"/>
          </p:cNvSpPr>
          <p:nvPr/>
        </p:nvSpPr>
        <p:spPr bwMode="auto">
          <a:xfrm>
            <a:off x="4154488" y="2786063"/>
            <a:ext cx="1566862" cy="290512"/>
          </a:xfrm>
          <a:prstGeom prst="rect">
            <a:avLst/>
          </a:prstGeom>
          <a:noFill/>
          <a:ln w="9525">
            <a:noFill/>
            <a:miter lim="800000"/>
            <a:headEnd/>
            <a:tailEnd/>
          </a:ln>
        </p:spPr>
        <p:txBody>
          <a:bodyPr wrap="none" lIns="0" tIns="0" rIns="0" bIns="0"/>
          <a:lstStyle/>
          <a:p>
            <a:pPr>
              <a:lnSpc>
                <a:spcPct val="90000"/>
              </a:lnSpc>
            </a:pPr>
            <a:r>
              <a:rPr lang="en-US" sz="2300" b="1"/>
              <a:t>Antibody B</a:t>
            </a:r>
          </a:p>
        </p:txBody>
      </p:sp>
      <p:sp>
        <p:nvSpPr>
          <p:cNvPr id="35846" name="Text Box 13"/>
          <p:cNvSpPr txBox="1">
            <a:spLocks noChangeArrowheads="1"/>
          </p:cNvSpPr>
          <p:nvPr/>
        </p:nvSpPr>
        <p:spPr bwMode="auto">
          <a:xfrm>
            <a:off x="1781175" y="2344738"/>
            <a:ext cx="1593850" cy="303212"/>
          </a:xfrm>
          <a:prstGeom prst="rect">
            <a:avLst/>
          </a:prstGeom>
          <a:noFill/>
          <a:ln w="9525">
            <a:noFill/>
            <a:miter lim="800000"/>
            <a:headEnd/>
            <a:tailEnd/>
          </a:ln>
        </p:spPr>
        <p:txBody>
          <a:bodyPr wrap="none" lIns="0" tIns="0" rIns="0" bIns="0"/>
          <a:lstStyle/>
          <a:p>
            <a:pPr>
              <a:lnSpc>
                <a:spcPct val="90000"/>
              </a:lnSpc>
            </a:pPr>
            <a:r>
              <a:rPr lang="en-US" sz="2300" b="1"/>
              <a:t>Antibody A</a:t>
            </a:r>
          </a:p>
        </p:txBody>
      </p:sp>
      <p:sp>
        <p:nvSpPr>
          <p:cNvPr id="35847" name="Text Box 14"/>
          <p:cNvSpPr txBox="1">
            <a:spLocks noChangeArrowheads="1"/>
          </p:cNvSpPr>
          <p:nvPr/>
        </p:nvSpPr>
        <p:spPr bwMode="auto">
          <a:xfrm>
            <a:off x="7364413" y="4303713"/>
            <a:ext cx="1049337" cy="290512"/>
          </a:xfrm>
          <a:prstGeom prst="rect">
            <a:avLst/>
          </a:prstGeom>
          <a:noFill/>
          <a:ln w="9525">
            <a:noFill/>
            <a:miter lim="800000"/>
            <a:headEnd/>
            <a:tailEnd/>
          </a:ln>
        </p:spPr>
        <p:txBody>
          <a:bodyPr wrap="none" lIns="0" tIns="0" rIns="0" bIns="0"/>
          <a:lstStyle/>
          <a:p>
            <a:pPr>
              <a:lnSpc>
                <a:spcPct val="90000"/>
              </a:lnSpc>
            </a:pPr>
            <a:r>
              <a:rPr lang="en-US" sz="2300" b="1"/>
              <a:t>Antigen</a:t>
            </a:r>
          </a:p>
        </p:txBody>
      </p:sp>
      <p:sp>
        <p:nvSpPr>
          <p:cNvPr id="35848" name="Text Box 15"/>
          <p:cNvSpPr txBox="1">
            <a:spLocks noChangeArrowheads="1"/>
          </p:cNvSpPr>
          <p:nvPr/>
        </p:nvSpPr>
        <p:spPr bwMode="auto">
          <a:xfrm>
            <a:off x="325438" y="5440363"/>
            <a:ext cx="4179887" cy="382587"/>
          </a:xfrm>
          <a:prstGeom prst="rect">
            <a:avLst/>
          </a:prstGeom>
          <a:noFill/>
          <a:ln w="9525">
            <a:noFill/>
            <a:miter lim="800000"/>
            <a:headEnd/>
            <a:tailEnd/>
          </a:ln>
        </p:spPr>
        <p:txBody>
          <a:bodyPr wrap="none" lIns="0" tIns="0" rIns="0" bIns="0"/>
          <a:lstStyle/>
          <a:p>
            <a:pPr>
              <a:lnSpc>
                <a:spcPct val="90000"/>
              </a:lnSpc>
            </a:pPr>
            <a:r>
              <a:rPr lang="en-US" sz="2300" b="1"/>
              <a:t>(b) Antigen receptor specificity</a:t>
            </a:r>
          </a:p>
        </p:txBody>
      </p:sp>
      <p:sp>
        <p:nvSpPr>
          <p:cNvPr id="35849" name="Line 23"/>
          <p:cNvSpPr>
            <a:spLocks noChangeShapeType="1"/>
          </p:cNvSpPr>
          <p:nvPr/>
        </p:nvSpPr>
        <p:spPr bwMode="auto">
          <a:xfrm>
            <a:off x="6891338" y="3929063"/>
            <a:ext cx="450850" cy="528637"/>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533400" y="1430338"/>
            <a:ext cx="8153400" cy="3255962"/>
          </a:xfrm>
        </p:spPr>
        <p:txBody>
          <a:bodyPr/>
          <a:lstStyle/>
          <a:p>
            <a:pPr eaLnBrk="1" hangingPunct="1"/>
            <a:r>
              <a:rPr lang="en-US" sz="2800" dirty="0" smtClean="0"/>
              <a:t>Each T cell receptor</a:t>
            </a:r>
            <a:r>
              <a:rPr lang="en-US" sz="2800" b="1" dirty="0" smtClean="0"/>
              <a:t> </a:t>
            </a:r>
            <a:r>
              <a:rPr lang="en-US" sz="2800" dirty="0" smtClean="0"/>
              <a:t>consists of two different polypeptide chains (called </a:t>
            </a:r>
            <a:r>
              <a:rPr lang="en-US" sz="2800" dirty="0" smtClean="0">
                <a:sym typeface="Symbol" pitchFamily="18" charset="2"/>
              </a:rPr>
              <a:t></a:t>
            </a:r>
            <a:r>
              <a:rPr lang="en-US" sz="2800" dirty="0" smtClean="0"/>
              <a:t> and </a:t>
            </a:r>
            <a:r>
              <a:rPr lang="en-US" sz="2800" dirty="0" smtClean="0">
                <a:sym typeface="Symbol" pitchFamily="18" charset="2"/>
              </a:rPr>
              <a:t></a:t>
            </a:r>
            <a:r>
              <a:rPr lang="en-US" sz="2800" dirty="0" smtClean="0"/>
              <a:t>)</a:t>
            </a:r>
          </a:p>
          <a:p>
            <a:pPr eaLnBrk="1" hangingPunct="1"/>
            <a:r>
              <a:rPr lang="en-US" sz="2800" dirty="0" smtClean="0"/>
              <a:t>The tips of the chain form a variable (V) region; the rest is a constant (C) region</a:t>
            </a:r>
          </a:p>
          <a:p>
            <a:pPr eaLnBrk="1" hangingPunct="1"/>
            <a:r>
              <a:rPr lang="en-US" sz="2800" dirty="0" smtClean="0"/>
              <a:t>T cell and B cell antigen receptors are functionally different</a:t>
            </a:r>
            <a:endParaRPr lang="en-US" sz="3400" dirty="0" smtClean="0"/>
          </a:p>
        </p:txBody>
      </p:sp>
      <p:grpSp>
        <p:nvGrpSpPr>
          <p:cNvPr id="36867" name="Group 5"/>
          <p:cNvGrpSpPr>
            <a:grpSpLocks/>
          </p:cNvGrpSpPr>
          <p:nvPr/>
        </p:nvGrpSpPr>
        <p:grpSpPr bwMode="auto">
          <a:xfrm>
            <a:off x="0" y="6553200"/>
            <a:ext cx="9144000" cy="304800"/>
            <a:chOff x="0" y="4128"/>
            <a:chExt cx="5760" cy="192"/>
          </a:xfrm>
        </p:grpSpPr>
        <p:sp>
          <p:nvSpPr>
            <p:cNvPr id="36870" name="Rectangle 6"/>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687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36868" name="Rectangle 8"/>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36869" name="Rectangle 11"/>
          <p:cNvSpPr>
            <a:spLocks noGrp="1" noChangeArrowheads="1"/>
          </p:cNvSpPr>
          <p:nvPr>
            <p:ph type="title"/>
          </p:nvPr>
        </p:nvSpPr>
        <p:spPr>
          <a:xfrm>
            <a:off x="152400" y="215900"/>
            <a:ext cx="8991600" cy="1143000"/>
          </a:xfrm>
          <a:noFill/>
        </p:spPr>
        <p:txBody>
          <a:bodyPr/>
          <a:lstStyle/>
          <a:p>
            <a:pPr eaLnBrk="1" hangingPunct="1"/>
            <a:r>
              <a:rPr lang="en-US" smtClean="0"/>
              <a:t>Antigen Recognition by T Cells</a:t>
            </a:r>
            <a:endParaRPr lang="en-US" smtClean="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7" descr="43_11TCellAntigenRecept-U"/>
          <p:cNvPicPr>
            <a:picLocks noChangeAspect="1" noChangeArrowheads="1"/>
          </p:cNvPicPr>
          <p:nvPr/>
        </p:nvPicPr>
        <p:blipFill>
          <a:blip r:embed="rId3"/>
          <a:srcRect/>
          <a:stretch>
            <a:fillRect/>
          </a:stretch>
        </p:blipFill>
        <p:spPr bwMode="auto">
          <a:xfrm>
            <a:off x="296863" y="157163"/>
            <a:ext cx="8548687" cy="6542087"/>
          </a:xfrm>
          <a:prstGeom prst="rect">
            <a:avLst/>
          </a:prstGeom>
          <a:noFill/>
          <a:ln w="9525">
            <a:noFill/>
            <a:miter lim="800000"/>
            <a:headEnd/>
            <a:tailEnd/>
          </a:ln>
        </p:spPr>
      </p:pic>
      <p:sp>
        <p:nvSpPr>
          <p:cNvPr id="37891" name="Text Box 8"/>
          <p:cNvSpPr txBox="1">
            <a:spLocks noChangeArrowheads="1"/>
          </p:cNvSpPr>
          <p:nvPr/>
        </p:nvSpPr>
        <p:spPr bwMode="auto">
          <a:xfrm>
            <a:off x="1012825" y="1879600"/>
            <a:ext cx="1255713" cy="925513"/>
          </a:xfrm>
          <a:prstGeom prst="rect">
            <a:avLst/>
          </a:prstGeom>
          <a:noFill/>
          <a:ln w="9525">
            <a:noFill/>
            <a:miter lim="800000"/>
            <a:headEnd/>
            <a:tailEnd/>
          </a:ln>
        </p:spPr>
        <p:txBody>
          <a:bodyPr wrap="none" lIns="0" tIns="0" rIns="0" bIns="0"/>
          <a:lstStyle/>
          <a:p>
            <a:pPr>
              <a:lnSpc>
                <a:spcPct val="90000"/>
              </a:lnSpc>
            </a:pPr>
            <a:r>
              <a:rPr lang="en-US" sz="2100" b="1"/>
              <a:t>T cell</a:t>
            </a:r>
            <a:br>
              <a:rPr lang="en-US" sz="2100" b="1"/>
            </a:br>
            <a:r>
              <a:rPr lang="en-US" sz="2100" b="1"/>
              <a:t>antigen</a:t>
            </a:r>
            <a:br>
              <a:rPr lang="en-US" sz="2100" b="1"/>
            </a:br>
            <a:r>
              <a:rPr lang="en-US" sz="2100" b="1"/>
              <a:t>receptor</a:t>
            </a:r>
          </a:p>
        </p:txBody>
      </p:sp>
      <p:sp>
        <p:nvSpPr>
          <p:cNvPr id="37892" name="Text Box 11"/>
          <p:cNvSpPr txBox="1">
            <a:spLocks noChangeArrowheads="1"/>
          </p:cNvSpPr>
          <p:nvPr/>
        </p:nvSpPr>
        <p:spPr bwMode="auto">
          <a:xfrm>
            <a:off x="993775" y="6046788"/>
            <a:ext cx="977900" cy="352425"/>
          </a:xfrm>
          <a:prstGeom prst="rect">
            <a:avLst/>
          </a:prstGeom>
          <a:noFill/>
          <a:ln w="9525">
            <a:noFill/>
            <a:miter lim="800000"/>
            <a:headEnd/>
            <a:tailEnd/>
          </a:ln>
        </p:spPr>
        <p:txBody>
          <a:bodyPr wrap="none" lIns="0" tIns="0" rIns="0" bIns="0"/>
          <a:lstStyle/>
          <a:p>
            <a:pPr>
              <a:lnSpc>
                <a:spcPct val="90000"/>
              </a:lnSpc>
            </a:pPr>
            <a:r>
              <a:rPr lang="en-US" sz="2100" b="1"/>
              <a:t>T cell</a:t>
            </a:r>
          </a:p>
        </p:txBody>
      </p:sp>
      <p:sp>
        <p:nvSpPr>
          <p:cNvPr id="37893" name="Text Box 12"/>
          <p:cNvSpPr txBox="1">
            <a:spLocks noChangeArrowheads="1"/>
          </p:cNvSpPr>
          <p:nvPr/>
        </p:nvSpPr>
        <p:spPr bwMode="auto">
          <a:xfrm>
            <a:off x="3355975" y="6132513"/>
            <a:ext cx="2498725" cy="312737"/>
          </a:xfrm>
          <a:prstGeom prst="rect">
            <a:avLst/>
          </a:prstGeom>
          <a:noFill/>
          <a:ln w="9525">
            <a:noFill/>
            <a:miter lim="800000"/>
            <a:headEnd/>
            <a:tailEnd/>
          </a:ln>
        </p:spPr>
        <p:txBody>
          <a:bodyPr wrap="none" lIns="0" tIns="0" rIns="0" bIns="0"/>
          <a:lstStyle/>
          <a:p>
            <a:pPr>
              <a:lnSpc>
                <a:spcPct val="90000"/>
              </a:lnSpc>
            </a:pPr>
            <a:r>
              <a:rPr lang="en-US" sz="2100" b="1"/>
              <a:t>Cytoplasm of T cell</a:t>
            </a:r>
          </a:p>
        </p:txBody>
      </p:sp>
      <p:sp>
        <p:nvSpPr>
          <p:cNvPr id="37894" name="Text Box 13"/>
          <p:cNvSpPr txBox="1">
            <a:spLocks noChangeArrowheads="1"/>
          </p:cNvSpPr>
          <p:nvPr/>
        </p:nvSpPr>
        <p:spPr bwMode="auto">
          <a:xfrm>
            <a:off x="6735763" y="5545138"/>
            <a:ext cx="1398587" cy="550862"/>
          </a:xfrm>
          <a:prstGeom prst="rect">
            <a:avLst/>
          </a:prstGeom>
          <a:noFill/>
          <a:ln w="9525">
            <a:noFill/>
            <a:miter lim="800000"/>
            <a:headEnd/>
            <a:tailEnd/>
          </a:ln>
        </p:spPr>
        <p:txBody>
          <a:bodyPr wrap="none" lIns="0" tIns="0" rIns="0" bIns="0"/>
          <a:lstStyle/>
          <a:p>
            <a:pPr>
              <a:lnSpc>
                <a:spcPct val="90000"/>
              </a:lnSpc>
            </a:pPr>
            <a:r>
              <a:rPr lang="en-US" sz="2100" b="1"/>
              <a:t>Plasma</a:t>
            </a:r>
            <a:br>
              <a:rPr lang="en-US" sz="2100" b="1"/>
            </a:br>
            <a:r>
              <a:rPr lang="en-US" sz="2100" b="1"/>
              <a:t>membrane</a:t>
            </a:r>
          </a:p>
        </p:txBody>
      </p:sp>
      <p:sp>
        <p:nvSpPr>
          <p:cNvPr id="37895" name="Text Box 14"/>
          <p:cNvSpPr txBox="1">
            <a:spLocks noChangeArrowheads="1"/>
          </p:cNvSpPr>
          <p:nvPr/>
        </p:nvSpPr>
        <p:spPr bwMode="auto">
          <a:xfrm>
            <a:off x="6107113" y="4943475"/>
            <a:ext cx="962025" cy="287338"/>
          </a:xfrm>
          <a:prstGeom prst="rect">
            <a:avLst/>
          </a:prstGeom>
          <a:noFill/>
          <a:ln w="9525">
            <a:noFill/>
            <a:miter lim="800000"/>
            <a:headEnd/>
            <a:tailEnd/>
          </a:ln>
        </p:spPr>
        <p:txBody>
          <a:bodyPr wrap="none" lIns="0" tIns="0" rIns="0" bIns="0"/>
          <a:lstStyle/>
          <a:p>
            <a:pPr>
              <a:lnSpc>
                <a:spcPct val="90000"/>
              </a:lnSpc>
            </a:pPr>
            <a:r>
              <a:rPr lang="en-US" sz="2100" b="1">
                <a:sym typeface="Symbol" pitchFamily="18" charset="2"/>
              </a:rPr>
              <a:t></a:t>
            </a:r>
            <a:r>
              <a:rPr lang="en-US" sz="2100" b="1"/>
              <a:t> chain</a:t>
            </a:r>
          </a:p>
        </p:txBody>
      </p:sp>
      <p:sp>
        <p:nvSpPr>
          <p:cNvPr id="37896" name="Text Box 16"/>
          <p:cNvSpPr txBox="1">
            <a:spLocks noChangeArrowheads="1"/>
          </p:cNvSpPr>
          <p:nvPr/>
        </p:nvSpPr>
        <p:spPr bwMode="auto">
          <a:xfrm>
            <a:off x="4049713" y="5043488"/>
            <a:ext cx="974725" cy="300037"/>
          </a:xfrm>
          <a:prstGeom prst="rect">
            <a:avLst/>
          </a:prstGeom>
          <a:noFill/>
          <a:ln w="9525">
            <a:noFill/>
            <a:miter lim="800000"/>
            <a:headEnd/>
            <a:tailEnd/>
          </a:ln>
        </p:spPr>
        <p:txBody>
          <a:bodyPr wrap="none" lIns="0" tIns="0" rIns="0" bIns="0"/>
          <a:lstStyle/>
          <a:p>
            <a:pPr>
              <a:lnSpc>
                <a:spcPct val="90000"/>
              </a:lnSpc>
            </a:pPr>
            <a:r>
              <a:rPr lang="en-US" sz="2100" b="1">
                <a:sym typeface="Symbol" pitchFamily="18" charset="2"/>
              </a:rPr>
              <a:t></a:t>
            </a:r>
            <a:r>
              <a:rPr lang="en-US" sz="2100" b="1"/>
              <a:t> chain</a:t>
            </a:r>
          </a:p>
        </p:txBody>
      </p:sp>
      <p:sp>
        <p:nvSpPr>
          <p:cNvPr id="37897" name="Text Box 17"/>
          <p:cNvSpPr txBox="1">
            <a:spLocks noChangeArrowheads="1"/>
          </p:cNvSpPr>
          <p:nvPr/>
        </p:nvSpPr>
        <p:spPr bwMode="auto">
          <a:xfrm>
            <a:off x="3276600" y="3736975"/>
            <a:ext cx="1135063" cy="615950"/>
          </a:xfrm>
          <a:prstGeom prst="rect">
            <a:avLst/>
          </a:prstGeom>
          <a:noFill/>
          <a:ln w="9525">
            <a:noFill/>
            <a:miter lim="800000"/>
            <a:headEnd/>
            <a:tailEnd/>
          </a:ln>
        </p:spPr>
        <p:txBody>
          <a:bodyPr wrap="none" lIns="0" tIns="0" rIns="0" bIns="0"/>
          <a:lstStyle/>
          <a:p>
            <a:pPr>
              <a:lnSpc>
                <a:spcPct val="90000"/>
              </a:lnSpc>
            </a:pPr>
            <a:r>
              <a:rPr lang="en-US" sz="2100" b="1">
                <a:sym typeface="Symbol" pitchFamily="18" charset="2"/>
              </a:rPr>
              <a:t>Disulfide</a:t>
            </a:r>
            <a:br>
              <a:rPr lang="en-US" sz="2100" b="1">
                <a:sym typeface="Symbol" pitchFamily="18" charset="2"/>
              </a:rPr>
            </a:br>
            <a:r>
              <a:rPr lang="en-US" sz="2100" b="1">
                <a:sym typeface="Symbol" pitchFamily="18" charset="2"/>
              </a:rPr>
              <a:t>bridge</a:t>
            </a:r>
            <a:endParaRPr lang="en-US" sz="2100" b="1"/>
          </a:p>
        </p:txBody>
      </p:sp>
      <p:sp>
        <p:nvSpPr>
          <p:cNvPr id="37898" name="Text Box 18"/>
          <p:cNvSpPr txBox="1">
            <a:spLocks noChangeArrowheads="1"/>
          </p:cNvSpPr>
          <p:nvPr/>
        </p:nvSpPr>
        <p:spPr bwMode="auto">
          <a:xfrm>
            <a:off x="6802438" y="184150"/>
            <a:ext cx="1108075" cy="841375"/>
          </a:xfrm>
          <a:prstGeom prst="rect">
            <a:avLst/>
          </a:prstGeom>
          <a:noFill/>
          <a:ln w="9525">
            <a:noFill/>
            <a:miter lim="800000"/>
            <a:headEnd/>
            <a:tailEnd/>
          </a:ln>
        </p:spPr>
        <p:txBody>
          <a:bodyPr wrap="none" lIns="0" tIns="0" rIns="0" bIns="0"/>
          <a:lstStyle/>
          <a:p>
            <a:pPr>
              <a:lnSpc>
                <a:spcPct val="90000"/>
              </a:lnSpc>
            </a:pPr>
            <a:r>
              <a:rPr lang="en-US" sz="2100" b="1">
                <a:sym typeface="Symbol" pitchFamily="18" charset="2"/>
              </a:rPr>
              <a:t>Antigen-</a:t>
            </a:r>
            <a:br>
              <a:rPr lang="en-US" sz="2100" b="1">
                <a:sym typeface="Symbol" pitchFamily="18" charset="2"/>
              </a:rPr>
            </a:br>
            <a:r>
              <a:rPr lang="en-US" sz="2100" b="1">
                <a:sym typeface="Symbol" pitchFamily="18" charset="2"/>
              </a:rPr>
              <a:t>binding</a:t>
            </a:r>
            <a:br>
              <a:rPr lang="en-US" sz="2100" b="1">
                <a:sym typeface="Symbol" pitchFamily="18" charset="2"/>
              </a:rPr>
            </a:br>
            <a:r>
              <a:rPr lang="en-US" sz="2100" b="1">
                <a:sym typeface="Symbol" pitchFamily="18" charset="2"/>
              </a:rPr>
              <a:t>site</a:t>
            </a:r>
            <a:endParaRPr lang="en-US" sz="2100" b="1"/>
          </a:p>
        </p:txBody>
      </p:sp>
      <p:sp>
        <p:nvSpPr>
          <p:cNvPr id="37899" name="Text Box 19"/>
          <p:cNvSpPr txBox="1">
            <a:spLocks noChangeArrowheads="1"/>
          </p:cNvSpPr>
          <p:nvPr/>
        </p:nvSpPr>
        <p:spPr bwMode="auto">
          <a:xfrm>
            <a:off x="6835775" y="1963738"/>
            <a:ext cx="1082675" cy="603250"/>
          </a:xfrm>
          <a:prstGeom prst="rect">
            <a:avLst/>
          </a:prstGeom>
          <a:noFill/>
          <a:ln w="9525">
            <a:noFill/>
            <a:miter lim="800000"/>
            <a:headEnd/>
            <a:tailEnd/>
          </a:ln>
        </p:spPr>
        <p:txBody>
          <a:bodyPr wrap="none" lIns="0" tIns="0" rIns="0" bIns="0"/>
          <a:lstStyle/>
          <a:p>
            <a:pPr>
              <a:lnSpc>
                <a:spcPct val="90000"/>
              </a:lnSpc>
            </a:pPr>
            <a:r>
              <a:rPr lang="en-US" sz="2100" b="1">
                <a:sym typeface="Symbol" pitchFamily="18" charset="2"/>
              </a:rPr>
              <a:t>Variable</a:t>
            </a:r>
            <a:br>
              <a:rPr lang="en-US" sz="2100" b="1">
                <a:sym typeface="Symbol" pitchFamily="18" charset="2"/>
              </a:rPr>
            </a:br>
            <a:r>
              <a:rPr lang="en-US" sz="2100" b="1">
                <a:sym typeface="Symbol" pitchFamily="18" charset="2"/>
              </a:rPr>
              <a:t>regions</a:t>
            </a:r>
            <a:endParaRPr lang="en-US" sz="2100" b="1"/>
          </a:p>
        </p:txBody>
      </p:sp>
      <p:sp>
        <p:nvSpPr>
          <p:cNvPr id="37900" name="Text Box 20"/>
          <p:cNvSpPr txBox="1">
            <a:spLocks noChangeArrowheads="1"/>
          </p:cNvSpPr>
          <p:nvPr/>
        </p:nvSpPr>
        <p:spPr bwMode="auto">
          <a:xfrm>
            <a:off x="6842125" y="2738438"/>
            <a:ext cx="1082675" cy="603250"/>
          </a:xfrm>
          <a:prstGeom prst="rect">
            <a:avLst/>
          </a:prstGeom>
          <a:noFill/>
          <a:ln w="9525">
            <a:noFill/>
            <a:miter lim="800000"/>
            <a:headEnd/>
            <a:tailEnd/>
          </a:ln>
        </p:spPr>
        <p:txBody>
          <a:bodyPr wrap="none" lIns="0" tIns="0" rIns="0" bIns="0"/>
          <a:lstStyle/>
          <a:p>
            <a:pPr>
              <a:lnSpc>
                <a:spcPct val="90000"/>
              </a:lnSpc>
            </a:pPr>
            <a:r>
              <a:rPr lang="en-US" sz="2100" b="1">
                <a:sym typeface="Symbol" pitchFamily="18" charset="2"/>
              </a:rPr>
              <a:t>Constant</a:t>
            </a:r>
            <a:br>
              <a:rPr lang="en-US" sz="2100" b="1">
                <a:sym typeface="Symbol" pitchFamily="18" charset="2"/>
              </a:rPr>
            </a:br>
            <a:r>
              <a:rPr lang="en-US" sz="2100" b="1">
                <a:sym typeface="Symbol" pitchFamily="18" charset="2"/>
              </a:rPr>
              <a:t>regions</a:t>
            </a:r>
            <a:endParaRPr lang="en-US" sz="2100" b="1"/>
          </a:p>
        </p:txBody>
      </p:sp>
      <p:sp>
        <p:nvSpPr>
          <p:cNvPr id="37901" name="Text Box 21"/>
          <p:cNvSpPr txBox="1">
            <a:spLocks noChangeArrowheads="1"/>
          </p:cNvSpPr>
          <p:nvPr/>
        </p:nvSpPr>
        <p:spPr bwMode="auto">
          <a:xfrm>
            <a:off x="6724650" y="3729038"/>
            <a:ext cx="2139950" cy="642937"/>
          </a:xfrm>
          <a:prstGeom prst="rect">
            <a:avLst/>
          </a:prstGeom>
          <a:noFill/>
          <a:ln w="9525">
            <a:noFill/>
            <a:miter lim="800000"/>
            <a:headEnd/>
            <a:tailEnd/>
          </a:ln>
        </p:spPr>
        <p:txBody>
          <a:bodyPr wrap="none" lIns="0" tIns="0" rIns="0" bIns="0"/>
          <a:lstStyle/>
          <a:p>
            <a:pPr>
              <a:lnSpc>
                <a:spcPct val="90000"/>
              </a:lnSpc>
            </a:pPr>
            <a:r>
              <a:rPr lang="en-US" sz="2100" b="1">
                <a:sym typeface="Symbol" pitchFamily="18" charset="2"/>
              </a:rPr>
              <a:t>Transmembrane</a:t>
            </a:r>
            <a:br>
              <a:rPr lang="en-US" sz="2100" b="1">
                <a:sym typeface="Symbol" pitchFamily="18" charset="2"/>
              </a:rPr>
            </a:br>
            <a:r>
              <a:rPr lang="en-US" sz="2100" b="1">
                <a:sym typeface="Symbol" pitchFamily="18" charset="2"/>
              </a:rPr>
              <a:t>region</a:t>
            </a:r>
            <a:endParaRPr lang="en-US" sz="2100" b="1"/>
          </a:p>
        </p:txBody>
      </p:sp>
      <p:sp>
        <p:nvSpPr>
          <p:cNvPr id="37902" name="Text Box 22"/>
          <p:cNvSpPr txBox="1">
            <a:spLocks noChangeArrowheads="1"/>
          </p:cNvSpPr>
          <p:nvPr/>
        </p:nvSpPr>
        <p:spPr bwMode="auto">
          <a:xfrm>
            <a:off x="5175250" y="2154238"/>
            <a:ext cx="249238" cy="285750"/>
          </a:xfrm>
          <a:prstGeom prst="rect">
            <a:avLst/>
          </a:prstGeom>
          <a:noFill/>
          <a:ln w="9525">
            <a:noFill/>
            <a:miter lim="800000"/>
            <a:headEnd/>
            <a:tailEnd/>
          </a:ln>
        </p:spPr>
        <p:txBody>
          <a:bodyPr wrap="none" lIns="0" tIns="0" rIns="0" bIns="0"/>
          <a:lstStyle/>
          <a:p>
            <a:pPr>
              <a:lnSpc>
                <a:spcPct val="90000"/>
              </a:lnSpc>
            </a:pPr>
            <a:r>
              <a:rPr lang="en-US" sz="2100" b="1">
                <a:solidFill>
                  <a:schemeClr val="bg1"/>
                </a:solidFill>
              </a:rPr>
              <a:t>V</a:t>
            </a:r>
          </a:p>
        </p:txBody>
      </p:sp>
      <p:sp>
        <p:nvSpPr>
          <p:cNvPr id="37903" name="Text Box 23"/>
          <p:cNvSpPr txBox="1">
            <a:spLocks noChangeArrowheads="1"/>
          </p:cNvSpPr>
          <p:nvPr/>
        </p:nvSpPr>
        <p:spPr bwMode="auto">
          <a:xfrm>
            <a:off x="5749925" y="2160588"/>
            <a:ext cx="249238" cy="285750"/>
          </a:xfrm>
          <a:prstGeom prst="rect">
            <a:avLst/>
          </a:prstGeom>
          <a:noFill/>
          <a:ln w="9525">
            <a:noFill/>
            <a:miter lim="800000"/>
            <a:headEnd/>
            <a:tailEnd/>
          </a:ln>
        </p:spPr>
        <p:txBody>
          <a:bodyPr wrap="none" lIns="0" tIns="0" rIns="0" bIns="0"/>
          <a:lstStyle/>
          <a:p>
            <a:pPr>
              <a:lnSpc>
                <a:spcPct val="90000"/>
              </a:lnSpc>
            </a:pPr>
            <a:r>
              <a:rPr lang="en-US" sz="2100" b="1">
                <a:solidFill>
                  <a:schemeClr val="bg1"/>
                </a:solidFill>
              </a:rPr>
              <a:t>V</a:t>
            </a:r>
          </a:p>
        </p:txBody>
      </p:sp>
      <p:sp>
        <p:nvSpPr>
          <p:cNvPr id="37904" name="Text Box 24"/>
          <p:cNvSpPr txBox="1">
            <a:spLocks noChangeArrowheads="1"/>
          </p:cNvSpPr>
          <p:nvPr/>
        </p:nvSpPr>
        <p:spPr bwMode="auto">
          <a:xfrm>
            <a:off x="5154613" y="2784475"/>
            <a:ext cx="249237" cy="285750"/>
          </a:xfrm>
          <a:prstGeom prst="rect">
            <a:avLst/>
          </a:prstGeom>
          <a:noFill/>
          <a:ln w="9525">
            <a:noFill/>
            <a:miter lim="800000"/>
            <a:headEnd/>
            <a:tailEnd/>
          </a:ln>
        </p:spPr>
        <p:txBody>
          <a:bodyPr wrap="none" lIns="0" tIns="0" rIns="0" bIns="0"/>
          <a:lstStyle/>
          <a:p>
            <a:pPr>
              <a:lnSpc>
                <a:spcPct val="90000"/>
              </a:lnSpc>
            </a:pPr>
            <a:r>
              <a:rPr lang="en-US" sz="2100" b="1">
                <a:solidFill>
                  <a:schemeClr val="bg1"/>
                </a:solidFill>
              </a:rPr>
              <a:t>C</a:t>
            </a:r>
          </a:p>
        </p:txBody>
      </p:sp>
      <p:sp>
        <p:nvSpPr>
          <p:cNvPr id="37905" name="Text Box 25"/>
          <p:cNvSpPr txBox="1">
            <a:spLocks noChangeArrowheads="1"/>
          </p:cNvSpPr>
          <p:nvPr/>
        </p:nvSpPr>
        <p:spPr bwMode="auto">
          <a:xfrm>
            <a:off x="5743575" y="2790825"/>
            <a:ext cx="249238" cy="285750"/>
          </a:xfrm>
          <a:prstGeom prst="rect">
            <a:avLst/>
          </a:prstGeom>
          <a:noFill/>
          <a:ln w="9525">
            <a:noFill/>
            <a:miter lim="800000"/>
            <a:headEnd/>
            <a:tailEnd/>
          </a:ln>
        </p:spPr>
        <p:txBody>
          <a:bodyPr wrap="none" lIns="0" tIns="0" rIns="0" bIns="0"/>
          <a:lstStyle/>
          <a:p>
            <a:pPr>
              <a:lnSpc>
                <a:spcPct val="90000"/>
              </a:lnSpc>
            </a:pPr>
            <a:r>
              <a:rPr lang="en-US" sz="2100" b="1">
                <a:solidFill>
                  <a:schemeClr val="bg1"/>
                </a:solidFill>
              </a:rPr>
              <a:t>C</a:t>
            </a:r>
          </a:p>
        </p:txBody>
      </p:sp>
      <p:sp>
        <p:nvSpPr>
          <p:cNvPr id="37906" name="AutoShape 26"/>
          <p:cNvSpPr>
            <a:spLocks/>
          </p:cNvSpPr>
          <p:nvPr/>
        </p:nvSpPr>
        <p:spPr bwMode="auto">
          <a:xfrm rot="-5400000">
            <a:off x="5390357" y="616744"/>
            <a:ext cx="285750" cy="820737"/>
          </a:xfrm>
          <a:prstGeom prst="rightBrace">
            <a:avLst>
              <a:gd name="adj1" fmla="val 23935"/>
              <a:gd name="adj2" fmla="val 50000"/>
            </a:avLst>
          </a:prstGeom>
          <a:noFill/>
          <a:ln w="12700">
            <a:solidFill>
              <a:schemeClr val="tx1"/>
            </a:solidFill>
            <a:round/>
            <a:headEnd/>
            <a:tailEnd/>
          </a:ln>
        </p:spPr>
        <p:txBody>
          <a:bodyPr wrap="none" anchor="ctr"/>
          <a:lstStyle/>
          <a:p>
            <a:endParaRPr lang="en-US" sz="2400">
              <a:latin typeface="Times" pitchFamily="18" charset="0"/>
            </a:endParaRPr>
          </a:p>
        </p:txBody>
      </p:sp>
      <p:sp>
        <p:nvSpPr>
          <p:cNvPr id="37907" name="Line 27"/>
          <p:cNvSpPr>
            <a:spLocks noChangeShapeType="1"/>
          </p:cNvSpPr>
          <p:nvPr/>
        </p:nvSpPr>
        <p:spPr bwMode="auto">
          <a:xfrm>
            <a:off x="1123950" y="2765425"/>
            <a:ext cx="304800" cy="700088"/>
          </a:xfrm>
          <a:prstGeom prst="line">
            <a:avLst/>
          </a:prstGeom>
          <a:noFill/>
          <a:ln w="12700">
            <a:solidFill>
              <a:schemeClr val="tx1"/>
            </a:solidFill>
            <a:round/>
            <a:headEnd/>
            <a:tailEnd/>
          </a:ln>
        </p:spPr>
        <p:txBody>
          <a:bodyPr wrap="none" anchor="ctr"/>
          <a:lstStyle/>
          <a:p>
            <a:endParaRPr lang="en-US"/>
          </a:p>
        </p:txBody>
      </p:sp>
      <p:sp>
        <p:nvSpPr>
          <p:cNvPr id="37908" name="Line 28"/>
          <p:cNvSpPr>
            <a:spLocks noChangeShapeType="1"/>
          </p:cNvSpPr>
          <p:nvPr/>
        </p:nvSpPr>
        <p:spPr bwMode="auto">
          <a:xfrm flipH="1">
            <a:off x="5529263" y="344488"/>
            <a:ext cx="1230312" cy="568325"/>
          </a:xfrm>
          <a:prstGeom prst="line">
            <a:avLst/>
          </a:prstGeom>
          <a:noFill/>
          <a:ln w="12700">
            <a:solidFill>
              <a:schemeClr val="tx1"/>
            </a:solidFill>
            <a:round/>
            <a:headEnd/>
            <a:tailEnd/>
          </a:ln>
        </p:spPr>
        <p:txBody>
          <a:bodyPr wrap="none" anchor="ctr"/>
          <a:lstStyle/>
          <a:p>
            <a:endParaRPr lang="en-US"/>
          </a:p>
        </p:txBody>
      </p:sp>
      <p:sp>
        <p:nvSpPr>
          <p:cNvPr id="37909" name="Line 29"/>
          <p:cNvSpPr>
            <a:spLocks noChangeShapeType="1"/>
          </p:cNvSpPr>
          <p:nvPr/>
        </p:nvSpPr>
        <p:spPr bwMode="auto">
          <a:xfrm>
            <a:off x="5978525" y="1798638"/>
            <a:ext cx="808038" cy="292100"/>
          </a:xfrm>
          <a:prstGeom prst="line">
            <a:avLst/>
          </a:prstGeom>
          <a:noFill/>
          <a:ln w="12700">
            <a:solidFill>
              <a:schemeClr val="tx1"/>
            </a:solidFill>
            <a:round/>
            <a:headEnd/>
            <a:tailEnd/>
          </a:ln>
        </p:spPr>
        <p:txBody>
          <a:bodyPr wrap="none" anchor="ctr"/>
          <a:lstStyle/>
          <a:p>
            <a:endParaRPr lang="en-US"/>
          </a:p>
        </p:txBody>
      </p:sp>
      <p:sp>
        <p:nvSpPr>
          <p:cNvPr id="37910" name="Line 30"/>
          <p:cNvSpPr>
            <a:spLocks noChangeShapeType="1"/>
          </p:cNvSpPr>
          <p:nvPr/>
        </p:nvSpPr>
        <p:spPr bwMode="auto">
          <a:xfrm>
            <a:off x="5410200" y="1971675"/>
            <a:ext cx="1376363" cy="119063"/>
          </a:xfrm>
          <a:prstGeom prst="line">
            <a:avLst/>
          </a:prstGeom>
          <a:noFill/>
          <a:ln w="12700">
            <a:solidFill>
              <a:schemeClr val="tx1"/>
            </a:solidFill>
            <a:round/>
            <a:headEnd/>
            <a:tailEnd/>
          </a:ln>
        </p:spPr>
        <p:txBody>
          <a:bodyPr wrap="none" anchor="ctr"/>
          <a:lstStyle/>
          <a:p>
            <a:endParaRPr lang="en-US"/>
          </a:p>
        </p:txBody>
      </p:sp>
      <p:sp>
        <p:nvSpPr>
          <p:cNvPr id="37911" name="Line 31"/>
          <p:cNvSpPr>
            <a:spLocks noChangeShapeType="1"/>
          </p:cNvSpPr>
          <p:nvPr/>
        </p:nvSpPr>
        <p:spPr bwMode="auto">
          <a:xfrm>
            <a:off x="5978525" y="2659063"/>
            <a:ext cx="808038" cy="211137"/>
          </a:xfrm>
          <a:prstGeom prst="line">
            <a:avLst/>
          </a:prstGeom>
          <a:noFill/>
          <a:ln w="12700">
            <a:solidFill>
              <a:schemeClr val="tx1"/>
            </a:solidFill>
            <a:round/>
            <a:headEnd/>
            <a:tailEnd/>
          </a:ln>
        </p:spPr>
        <p:txBody>
          <a:bodyPr wrap="none" anchor="ctr"/>
          <a:lstStyle/>
          <a:p>
            <a:endParaRPr lang="en-US"/>
          </a:p>
        </p:txBody>
      </p:sp>
      <p:sp>
        <p:nvSpPr>
          <p:cNvPr id="37912" name="Line 32"/>
          <p:cNvSpPr>
            <a:spLocks noChangeShapeType="1"/>
          </p:cNvSpPr>
          <p:nvPr/>
        </p:nvSpPr>
        <p:spPr bwMode="auto">
          <a:xfrm>
            <a:off x="5410200" y="2686050"/>
            <a:ext cx="1376363" cy="184150"/>
          </a:xfrm>
          <a:prstGeom prst="line">
            <a:avLst/>
          </a:prstGeom>
          <a:noFill/>
          <a:ln w="12700">
            <a:solidFill>
              <a:schemeClr val="tx1"/>
            </a:solidFill>
            <a:round/>
            <a:headEnd/>
            <a:tailEnd/>
          </a:ln>
        </p:spPr>
        <p:txBody>
          <a:bodyPr wrap="none" anchor="ctr"/>
          <a:lstStyle/>
          <a:p>
            <a:endParaRPr lang="en-US"/>
          </a:p>
        </p:txBody>
      </p:sp>
      <p:sp>
        <p:nvSpPr>
          <p:cNvPr id="37913" name="Line 33"/>
          <p:cNvSpPr>
            <a:spLocks noChangeShapeType="1"/>
          </p:cNvSpPr>
          <p:nvPr/>
        </p:nvSpPr>
        <p:spPr bwMode="auto">
          <a:xfrm flipH="1">
            <a:off x="6099175" y="3862388"/>
            <a:ext cx="620713" cy="515937"/>
          </a:xfrm>
          <a:prstGeom prst="line">
            <a:avLst/>
          </a:prstGeom>
          <a:noFill/>
          <a:ln w="12700">
            <a:solidFill>
              <a:schemeClr val="tx1"/>
            </a:solidFill>
            <a:round/>
            <a:headEnd/>
            <a:tailEnd/>
          </a:ln>
        </p:spPr>
        <p:txBody>
          <a:bodyPr wrap="none" anchor="ctr"/>
          <a:lstStyle/>
          <a:p>
            <a:endParaRPr lang="en-US"/>
          </a:p>
        </p:txBody>
      </p:sp>
      <p:sp>
        <p:nvSpPr>
          <p:cNvPr id="37914" name="Line 34"/>
          <p:cNvSpPr>
            <a:spLocks noChangeShapeType="1"/>
          </p:cNvSpPr>
          <p:nvPr/>
        </p:nvSpPr>
        <p:spPr bwMode="auto">
          <a:xfrm>
            <a:off x="7208838" y="4735513"/>
            <a:ext cx="0" cy="820737"/>
          </a:xfrm>
          <a:prstGeom prst="line">
            <a:avLst/>
          </a:prstGeom>
          <a:noFill/>
          <a:ln w="12700">
            <a:solidFill>
              <a:schemeClr val="tx1"/>
            </a:solidFill>
            <a:round/>
            <a:headEnd/>
            <a:tailEnd/>
          </a:ln>
        </p:spPr>
        <p:txBody>
          <a:bodyPr wrap="none" anchor="ctr"/>
          <a:lstStyle/>
          <a:p>
            <a:endParaRPr lang="en-US"/>
          </a:p>
        </p:txBody>
      </p:sp>
      <p:sp>
        <p:nvSpPr>
          <p:cNvPr id="37915" name="Line 35"/>
          <p:cNvSpPr>
            <a:spLocks noChangeShapeType="1"/>
          </p:cNvSpPr>
          <p:nvPr/>
        </p:nvSpPr>
        <p:spPr bwMode="auto">
          <a:xfrm>
            <a:off x="4457700" y="3902075"/>
            <a:ext cx="1044575" cy="0"/>
          </a:xfrm>
          <a:prstGeom prst="line">
            <a:avLst/>
          </a:prstGeom>
          <a:noFill/>
          <a:ln w="12700">
            <a:solidFill>
              <a:schemeClr val="tx1"/>
            </a:solidFill>
            <a:round/>
            <a:headEnd/>
            <a:tailEnd/>
          </a:ln>
        </p:spPr>
        <p:txBody>
          <a:bodyPr wrap="none" anchor="ctr"/>
          <a:lstStyle/>
          <a:p>
            <a:endParaRPr lang="en-US"/>
          </a:p>
        </p:txBody>
      </p:sp>
      <p:sp>
        <p:nvSpPr>
          <p:cNvPr id="37916" name="AutoShape 36"/>
          <p:cNvSpPr>
            <a:spLocks/>
          </p:cNvSpPr>
          <p:nvPr/>
        </p:nvSpPr>
        <p:spPr bwMode="auto">
          <a:xfrm>
            <a:off x="6005513" y="4221163"/>
            <a:ext cx="112712" cy="304800"/>
          </a:xfrm>
          <a:prstGeom prst="rightBrace">
            <a:avLst>
              <a:gd name="adj1" fmla="val 22535"/>
              <a:gd name="adj2" fmla="val 50000"/>
            </a:avLst>
          </a:prstGeom>
          <a:noFill/>
          <a:ln w="12700">
            <a:solidFill>
              <a:schemeClr val="tx1"/>
            </a:solidFill>
            <a:round/>
            <a:headEnd/>
            <a:tailEnd/>
          </a:ln>
        </p:spPr>
        <p:txBody>
          <a:bodyPr wrap="none" anchor="ctr"/>
          <a:lstStyle/>
          <a:p>
            <a:endParaRPr lang="en-US" sz="2400">
              <a:latin typeface="Times" pitchFamily="18" charset="0"/>
            </a:endParaRPr>
          </a:p>
        </p:txBody>
      </p:sp>
      <p:sp>
        <p:nvSpPr>
          <p:cNvPr id="37917"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533400" y="1371600"/>
            <a:ext cx="8153400" cy="2667000"/>
          </a:xfrm>
        </p:spPr>
        <p:txBody>
          <a:bodyPr/>
          <a:lstStyle/>
          <a:p>
            <a:pPr eaLnBrk="1" hangingPunct="1">
              <a:lnSpc>
                <a:spcPct val="90000"/>
              </a:lnSpc>
            </a:pPr>
            <a:r>
              <a:rPr lang="en-US" sz="2800" dirty="0" smtClean="0"/>
              <a:t>Innate immunity</a:t>
            </a:r>
            <a:r>
              <a:rPr lang="en-US" sz="2800" b="1" dirty="0" smtClean="0"/>
              <a:t> </a:t>
            </a:r>
            <a:r>
              <a:rPr lang="en-US" sz="2800" dirty="0" smtClean="0"/>
              <a:t>is present </a:t>
            </a:r>
            <a:r>
              <a:rPr lang="en-US" sz="2800" b="1" dirty="0" smtClean="0">
                <a:solidFill>
                  <a:srgbClr val="7030A0"/>
                </a:solidFill>
              </a:rPr>
              <a:t>before any exposure to pathogens and is effective from the time of birth</a:t>
            </a:r>
          </a:p>
          <a:p>
            <a:pPr eaLnBrk="1" hangingPunct="1">
              <a:lnSpc>
                <a:spcPct val="90000"/>
              </a:lnSpc>
            </a:pPr>
            <a:r>
              <a:rPr lang="en-US" sz="2800" dirty="0" smtClean="0"/>
              <a:t>It involves nonspecific responses to pathogens</a:t>
            </a:r>
          </a:p>
          <a:p>
            <a:pPr eaLnBrk="1" hangingPunct="1">
              <a:lnSpc>
                <a:spcPct val="90000"/>
              </a:lnSpc>
            </a:pPr>
            <a:r>
              <a:rPr lang="en-US" sz="2800" b="1" dirty="0" smtClean="0">
                <a:solidFill>
                  <a:srgbClr val="FF0000"/>
                </a:solidFill>
              </a:rPr>
              <a:t>Innate immunity consists of external barriers plus internal cellular and chemical </a:t>
            </a:r>
            <a:r>
              <a:rPr lang="en-US" sz="2800" b="1" dirty="0" smtClean="0">
                <a:solidFill>
                  <a:srgbClr val="FF0000"/>
                </a:solidFill>
              </a:rPr>
              <a:t>defenses</a:t>
            </a:r>
          </a:p>
          <a:p>
            <a:pPr eaLnBrk="1" hangingPunct="1">
              <a:lnSpc>
                <a:spcPct val="90000"/>
              </a:lnSpc>
            </a:pPr>
            <a:r>
              <a:rPr lang="ar-JO" sz="2800" b="1" dirty="0">
                <a:solidFill>
                  <a:srgbClr val="FF0000"/>
                </a:solidFill>
              </a:rPr>
              <a:t>توجد المناعة الفطرية قبل أي تعرض لمسببات الأمراض وهي فعالة من وقت الولادةأنه ينطوي على استجابات غير محددة لمسببات الأمراضتتكون المناعة الفطرية من حواجز خارجية بالإضافة إلى دفاعات خلوية وكيميائية داخلية</a:t>
            </a:r>
            <a:endParaRPr lang="en-US" sz="2800" b="1" dirty="0" smtClean="0">
              <a:solidFill>
                <a:srgbClr val="FF0000"/>
              </a:solidFill>
            </a:endParaRPr>
          </a:p>
        </p:txBody>
      </p:sp>
      <p:grpSp>
        <p:nvGrpSpPr>
          <p:cNvPr id="6147" name="Group 3"/>
          <p:cNvGrpSpPr>
            <a:grpSpLocks/>
          </p:cNvGrpSpPr>
          <p:nvPr/>
        </p:nvGrpSpPr>
        <p:grpSpPr bwMode="auto">
          <a:xfrm>
            <a:off x="0" y="6553200"/>
            <a:ext cx="9144000" cy="304800"/>
            <a:chOff x="0" y="4128"/>
            <a:chExt cx="5760" cy="192"/>
          </a:xfrm>
        </p:grpSpPr>
        <p:sp>
          <p:nvSpPr>
            <p:cNvPr id="6149"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dirty="0"/>
            </a:p>
          </p:txBody>
        </p:sp>
        <p:sp>
          <p:nvSpPr>
            <p:cNvPr id="615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dirty="0">
                  <a:latin typeface="Times New Roman" pitchFamily="18" charset="0"/>
                  <a:cs typeface="Times New Roman" pitchFamily="18" charset="0"/>
                </a:rPr>
                <a:t>© 2011 Pearson Education, Inc.</a:t>
              </a:r>
            </a:p>
          </p:txBody>
        </p:sp>
      </p:grpSp>
      <p:sp>
        <p:nvSpPr>
          <p:cNvPr id="6148"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609600" y="1371600"/>
            <a:ext cx="8153400" cy="3406775"/>
          </a:xfrm>
        </p:spPr>
        <p:txBody>
          <a:bodyPr/>
          <a:lstStyle/>
          <a:p>
            <a:pPr eaLnBrk="1" hangingPunct="1"/>
            <a:r>
              <a:rPr lang="en-US" sz="2800" b="1" dirty="0" smtClean="0">
                <a:solidFill>
                  <a:srgbClr val="FF0000"/>
                </a:solidFill>
              </a:rPr>
              <a:t>T cells bind to antigen fragments displayed or presented on a host cell </a:t>
            </a:r>
          </a:p>
          <a:p>
            <a:pPr eaLnBrk="1" hangingPunct="1"/>
            <a:r>
              <a:rPr lang="en-US" sz="2800" dirty="0" smtClean="0"/>
              <a:t>These antigen fragments are bound to cell-surface proteins called MHC molecules</a:t>
            </a:r>
          </a:p>
          <a:p>
            <a:pPr eaLnBrk="1" hangingPunct="1"/>
            <a:r>
              <a:rPr lang="en-US" sz="2800" b="1" dirty="0" smtClean="0">
                <a:solidFill>
                  <a:srgbClr val="7030A0"/>
                </a:solidFill>
              </a:rPr>
              <a:t>MHC (major histocompatibility complex) </a:t>
            </a:r>
            <a:r>
              <a:rPr lang="en-US" sz="2800" dirty="0" smtClean="0"/>
              <a:t>molecules are host proteins that display the antigen fragments on the cell surface</a:t>
            </a:r>
            <a:endParaRPr lang="en-US" sz="2800" b="1" dirty="0" smtClean="0"/>
          </a:p>
        </p:txBody>
      </p:sp>
      <p:grpSp>
        <p:nvGrpSpPr>
          <p:cNvPr id="38915" name="Group 3"/>
          <p:cNvGrpSpPr>
            <a:grpSpLocks/>
          </p:cNvGrpSpPr>
          <p:nvPr/>
        </p:nvGrpSpPr>
        <p:grpSpPr bwMode="auto">
          <a:xfrm>
            <a:off x="0" y="6553200"/>
            <a:ext cx="9144000" cy="304800"/>
            <a:chOff x="0" y="4128"/>
            <a:chExt cx="5760" cy="192"/>
          </a:xfrm>
        </p:grpSpPr>
        <p:sp>
          <p:nvSpPr>
            <p:cNvPr id="38917"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891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38916"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533400" y="1371600"/>
            <a:ext cx="8077200" cy="3733800"/>
          </a:xfrm>
        </p:spPr>
        <p:txBody>
          <a:bodyPr/>
          <a:lstStyle/>
          <a:p>
            <a:pPr eaLnBrk="1" hangingPunct="1"/>
            <a:r>
              <a:rPr lang="en-US" sz="2800" dirty="0" smtClean="0"/>
              <a:t>In infected cells, MHC molecules bind and transport antigen fragments to the cell surface, a process called </a:t>
            </a:r>
            <a:r>
              <a:rPr lang="en-US" sz="2800" b="1" dirty="0" smtClean="0">
                <a:solidFill>
                  <a:srgbClr val="7030A0"/>
                </a:solidFill>
              </a:rPr>
              <a:t>antigen presentation</a:t>
            </a:r>
          </a:p>
          <a:p>
            <a:pPr eaLnBrk="1" hangingPunct="1"/>
            <a:r>
              <a:rPr lang="en-US" sz="2800" dirty="0" smtClean="0"/>
              <a:t>A T cell can then bind both the antigen fragment and the MHC molecule</a:t>
            </a:r>
          </a:p>
          <a:p>
            <a:pPr eaLnBrk="1" hangingPunct="1"/>
            <a:r>
              <a:rPr lang="en-US" sz="2800" dirty="0" smtClean="0"/>
              <a:t>This interaction is necessary for the T cell to participate in the adaptive immune response</a:t>
            </a:r>
            <a:endParaRPr lang="en-US" sz="3000" dirty="0" smtClean="0"/>
          </a:p>
        </p:txBody>
      </p:sp>
      <p:grpSp>
        <p:nvGrpSpPr>
          <p:cNvPr id="39939" name="Group 4"/>
          <p:cNvGrpSpPr>
            <a:grpSpLocks/>
          </p:cNvGrpSpPr>
          <p:nvPr/>
        </p:nvGrpSpPr>
        <p:grpSpPr bwMode="auto">
          <a:xfrm>
            <a:off x="0" y="6553200"/>
            <a:ext cx="9144000" cy="304800"/>
            <a:chOff x="0" y="4128"/>
            <a:chExt cx="5760" cy="192"/>
          </a:xfrm>
        </p:grpSpPr>
        <p:sp>
          <p:nvSpPr>
            <p:cNvPr id="39941"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994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39940"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43.12</a:t>
            </a:r>
          </a:p>
        </p:txBody>
      </p:sp>
      <p:pic>
        <p:nvPicPr>
          <p:cNvPr id="40963" name="Picture 55" descr="43_12_RecognitionTCell-U"/>
          <p:cNvPicPr>
            <a:picLocks noChangeAspect="1" noChangeArrowheads="1"/>
          </p:cNvPicPr>
          <p:nvPr/>
        </p:nvPicPr>
        <p:blipFill>
          <a:blip r:embed="rId3"/>
          <a:srcRect/>
          <a:stretch>
            <a:fillRect/>
          </a:stretch>
        </p:blipFill>
        <p:spPr bwMode="auto">
          <a:xfrm>
            <a:off x="2095500" y="136525"/>
            <a:ext cx="4951413" cy="6584950"/>
          </a:xfrm>
          <a:prstGeom prst="rect">
            <a:avLst/>
          </a:prstGeom>
          <a:noFill/>
          <a:ln w="9525">
            <a:noFill/>
            <a:miter lim="800000"/>
            <a:headEnd/>
            <a:tailEnd/>
          </a:ln>
        </p:spPr>
      </p:pic>
      <p:sp>
        <p:nvSpPr>
          <p:cNvPr id="40964" name="Text Box 5"/>
          <p:cNvSpPr txBox="1">
            <a:spLocks noChangeArrowheads="1"/>
          </p:cNvSpPr>
          <p:nvPr/>
        </p:nvSpPr>
        <p:spPr bwMode="auto">
          <a:xfrm>
            <a:off x="2144713" y="661988"/>
            <a:ext cx="792162" cy="615950"/>
          </a:xfrm>
          <a:prstGeom prst="rect">
            <a:avLst/>
          </a:prstGeom>
          <a:noFill/>
          <a:ln w="9525">
            <a:noFill/>
            <a:miter lim="800000"/>
            <a:headEnd/>
            <a:tailEnd/>
          </a:ln>
        </p:spPr>
        <p:txBody>
          <a:bodyPr wrap="none" lIns="0" tIns="0" rIns="0" bIns="0"/>
          <a:lstStyle/>
          <a:p>
            <a:r>
              <a:rPr lang="en-US" sz="1400" b="1"/>
              <a:t>Displayed</a:t>
            </a:r>
            <a:br>
              <a:rPr lang="en-US" sz="1400" b="1"/>
            </a:br>
            <a:r>
              <a:rPr lang="en-US" sz="1400" b="1"/>
              <a:t>antigen</a:t>
            </a:r>
            <a:br>
              <a:rPr lang="en-US" sz="1400" b="1"/>
            </a:br>
            <a:r>
              <a:rPr lang="en-US" sz="1400" b="1"/>
              <a:t>fragment</a:t>
            </a:r>
          </a:p>
        </p:txBody>
      </p:sp>
      <p:sp>
        <p:nvSpPr>
          <p:cNvPr id="40965" name="Text Box 31"/>
          <p:cNvSpPr txBox="1">
            <a:spLocks noChangeArrowheads="1"/>
          </p:cNvSpPr>
          <p:nvPr/>
        </p:nvSpPr>
        <p:spPr bwMode="auto">
          <a:xfrm>
            <a:off x="2136775" y="1449388"/>
            <a:ext cx="817563" cy="417512"/>
          </a:xfrm>
          <a:prstGeom prst="rect">
            <a:avLst/>
          </a:prstGeom>
          <a:noFill/>
          <a:ln w="9525">
            <a:noFill/>
            <a:miter lim="800000"/>
            <a:headEnd/>
            <a:tailEnd/>
          </a:ln>
        </p:spPr>
        <p:txBody>
          <a:bodyPr wrap="none" lIns="0" tIns="0" rIns="0" bIns="0"/>
          <a:lstStyle/>
          <a:p>
            <a:r>
              <a:rPr lang="en-US" sz="1400" b="1"/>
              <a:t>MHC </a:t>
            </a:r>
            <a:br>
              <a:rPr lang="en-US" sz="1400" b="1"/>
            </a:br>
            <a:r>
              <a:rPr lang="en-US" sz="1400" b="1"/>
              <a:t>molecule</a:t>
            </a:r>
          </a:p>
        </p:txBody>
      </p:sp>
      <p:sp>
        <p:nvSpPr>
          <p:cNvPr id="40966" name="Text Box 32"/>
          <p:cNvSpPr txBox="1">
            <a:spLocks noChangeArrowheads="1"/>
          </p:cNvSpPr>
          <p:nvPr/>
        </p:nvSpPr>
        <p:spPr bwMode="auto">
          <a:xfrm>
            <a:off x="2138363" y="2255838"/>
            <a:ext cx="817562" cy="444500"/>
          </a:xfrm>
          <a:prstGeom prst="rect">
            <a:avLst/>
          </a:prstGeom>
          <a:noFill/>
          <a:ln w="9525">
            <a:noFill/>
            <a:miter lim="800000"/>
            <a:headEnd/>
            <a:tailEnd/>
          </a:ln>
        </p:spPr>
        <p:txBody>
          <a:bodyPr wrap="none" lIns="0" tIns="0" rIns="0" bIns="0"/>
          <a:lstStyle/>
          <a:p>
            <a:r>
              <a:rPr lang="en-US" sz="1400" b="1"/>
              <a:t>Antigen</a:t>
            </a:r>
            <a:br>
              <a:rPr lang="en-US" sz="1400" b="1"/>
            </a:br>
            <a:r>
              <a:rPr lang="en-US" sz="1400" b="1"/>
              <a:t>fragment</a:t>
            </a:r>
          </a:p>
        </p:txBody>
      </p:sp>
      <p:sp>
        <p:nvSpPr>
          <p:cNvPr id="40967" name="Text Box 33"/>
          <p:cNvSpPr txBox="1">
            <a:spLocks noChangeArrowheads="1"/>
          </p:cNvSpPr>
          <p:nvPr/>
        </p:nvSpPr>
        <p:spPr bwMode="auto">
          <a:xfrm>
            <a:off x="2138363" y="2957513"/>
            <a:ext cx="857250" cy="219075"/>
          </a:xfrm>
          <a:prstGeom prst="rect">
            <a:avLst/>
          </a:prstGeom>
          <a:noFill/>
          <a:ln w="9525">
            <a:noFill/>
            <a:miter lim="800000"/>
            <a:headEnd/>
            <a:tailEnd/>
          </a:ln>
        </p:spPr>
        <p:txBody>
          <a:bodyPr wrap="none" lIns="0" tIns="0" rIns="0" bIns="0"/>
          <a:lstStyle/>
          <a:p>
            <a:r>
              <a:rPr lang="en-US" sz="1400" b="1"/>
              <a:t>Pathogen</a:t>
            </a:r>
          </a:p>
        </p:txBody>
      </p:sp>
      <p:sp>
        <p:nvSpPr>
          <p:cNvPr id="40968" name="Text Box 34"/>
          <p:cNvSpPr txBox="1">
            <a:spLocks noChangeArrowheads="1"/>
          </p:cNvSpPr>
          <p:nvPr/>
        </p:nvSpPr>
        <p:spPr bwMode="auto">
          <a:xfrm>
            <a:off x="3990975" y="3500438"/>
            <a:ext cx="804863" cy="206375"/>
          </a:xfrm>
          <a:prstGeom prst="rect">
            <a:avLst/>
          </a:prstGeom>
          <a:noFill/>
          <a:ln w="9525">
            <a:noFill/>
            <a:miter lim="800000"/>
            <a:headEnd/>
            <a:tailEnd/>
          </a:ln>
        </p:spPr>
        <p:txBody>
          <a:bodyPr wrap="none" lIns="0" tIns="0" rIns="0" bIns="0"/>
          <a:lstStyle/>
          <a:p>
            <a:r>
              <a:rPr lang="en-US" sz="1400" b="1"/>
              <a:t>Host cell</a:t>
            </a:r>
          </a:p>
        </p:txBody>
      </p:sp>
      <p:sp>
        <p:nvSpPr>
          <p:cNvPr id="40969" name="Text Box 35"/>
          <p:cNvSpPr txBox="1">
            <a:spLocks noChangeArrowheads="1"/>
          </p:cNvSpPr>
          <p:nvPr/>
        </p:nvSpPr>
        <p:spPr bwMode="auto">
          <a:xfrm>
            <a:off x="5299075" y="908050"/>
            <a:ext cx="500063" cy="206375"/>
          </a:xfrm>
          <a:prstGeom prst="rect">
            <a:avLst/>
          </a:prstGeom>
          <a:noFill/>
          <a:ln w="9525">
            <a:noFill/>
            <a:miter lim="800000"/>
            <a:headEnd/>
            <a:tailEnd/>
          </a:ln>
        </p:spPr>
        <p:txBody>
          <a:bodyPr wrap="none" lIns="0" tIns="0" rIns="0" bIns="0"/>
          <a:lstStyle/>
          <a:p>
            <a:r>
              <a:rPr lang="en-US" sz="1400" b="1"/>
              <a:t>T cell</a:t>
            </a:r>
          </a:p>
        </p:txBody>
      </p:sp>
      <p:sp>
        <p:nvSpPr>
          <p:cNvPr id="40970" name="Text Box 36"/>
          <p:cNvSpPr txBox="1">
            <a:spLocks noChangeArrowheads="1"/>
          </p:cNvSpPr>
          <p:nvPr/>
        </p:nvSpPr>
        <p:spPr bwMode="auto">
          <a:xfrm>
            <a:off x="5867400" y="1355725"/>
            <a:ext cx="1176338" cy="444500"/>
          </a:xfrm>
          <a:prstGeom prst="rect">
            <a:avLst/>
          </a:prstGeom>
          <a:noFill/>
          <a:ln w="9525">
            <a:noFill/>
            <a:miter lim="800000"/>
            <a:headEnd/>
            <a:tailEnd/>
          </a:ln>
        </p:spPr>
        <p:txBody>
          <a:bodyPr wrap="none" lIns="0" tIns="0" rIns="0" bIns="0"/>
          <a:lstStyle/>
          <a:p>
            <a:r>
              <a:rPr lang="en-US" sz="1400" b="1"/>
              <a:t>T cell antigen</a:t>
            </a:r>
            <a:br>
              <a:rPr lang="en-US" sz="1400" b="1"/>
            </a:br>
            <a:r>
              <a:rPr lang="en-US" sz="1400" b="1"/>
              <a:t>receptor</a:t>
            </a:r>
          </a:p>
        </p:txBody>
      </p:sp>
      <p:sp>
        <p:nvSpPr>
          <p:cNvPr id="40971" name="Text Box 37"/>
          <p:cNvSpPr txBox="1">
            <a:spLocks noChangeArrowheads="1"/>
          </p:cNvSpPr>
          <p:nvPr/>
        </p:nvSpPr>
        <p:spPr bwMode="auto">
          <a:xfrm>
            <a:off x="2138363" y="3778250"/>
            <a:ext cx="2921000" cy="271463"/>
          </a:xfrm>
          <a:prstGeom prst="rect">
            <a:avLst/>
          </a:prstGeom>
          <a:noFill/>
          <a:ln w="9525">
            <a:noFill/>
            <a:miter lim="800000"/>
            <a:headEnd/>
            <a:tailEnd/>
          </a:ln>
        </p:spPr>
        <p:txBody>
          <a:bodyPr wrap="none" lIns="0" tIns="0" rIns="0" bIns="0"/>
          <a:lstStyle/>
          <a:p>
            <a:r>
              <a:rPr lang="en-US" sz="1400" b="1"/>
              <a:t>(a) Antigen recognition by a T cell</a:t>
            </a:r>
          </a:p>
        </p:txBody>
      </p:sp>
      <p:sp>
        <p:nvSpPr>
          <p:cNvPr id="40972" name="Text Box 38"/>
          <p:cNvSpPr txBox="1">
            <a:spLocks noChangeArrowheads="1"/>
          </p:cNvSpPr>
          <p:nvPr/>
        </p:nvSpPr>
        <p:spPr bwMode="auto">
          <a:xfrm>
            <a:off x="2132013" y="6313488"/>
            <a:ext cx="3476625" cy="244475"/>
          </a:xfrm>
          <a:prstGeom prst="rect">
            <a:avLst/>
          </a:prstGeom>
          <a:noFill/>
          <a:ln w="9525">
            <a:noFill/>
            <a:miter lim="800000"/>
            <a:headEnd/>
            <a:tailEnd/>
          </a:ln>
        </p:spPr>
        <p:txBody>
          <a:bodyPr wrap="none" lIns="0" tIns="0" rIns="0" bIns="0"/>
          <a:lstStyle/>
          <a:p>
            <a:r>
              <a:rPr lang="en-US" sz="1400" b="1"/>
              <a:t>(b) A closer look at antigen presentation</a:t>
            </a:r>
          </a:p>
        </p:txBody>
      </p:sp>
      <p:sp>
        <p:nvSpPr>
          <p:cNvPr id="40973" name="Text Box 39"/>
          <p:cNvSpPr txBox="1">
            <a:spLocks noChangeArrowheads="1"/>
          </p:cNvSpPr>
          <p:nvPr/>
        </p:nvSpPr>
        <p:spPr bwMode="auto">
          <a:xfrm>
            <a:off x="3228975" y="4659313"/>
            <a:ext cx="804863" cy="442912"/>
          </a:xfrm>
          <a:prstGeom prst="rect">
            <a:avLst/>
          </a:prstGeom>
          <a:noFill/>
          <a:ln w="9525">
            <a:noFill/>
            <a:miter lim="800000"/>
            <a:headEnd/>
            <a:tailEnd/>
          </a:ln>
        </p:spPr>
        <p:txBody>
          <a:bodyPr wrap="none" lIns="0" tIns="0" rIns="0" bIns="0"/>
          <a:lstStyle/>
          <a:p>
            <a:r>
              <a:rPr lang="en-US" sz="1400" b="1"/>
              <a:t>Antigen </a:t>
            </a:r>
            <a:br>
              <a:rPr lang="en-US" sz="1400" b="1"/>
            </a:br>
            <a:r>
              <a:rPr lang="en-US" sz="1400" b="1"/>
              <a:t>fragment</a:t>
            </a:r>
          </a:p>
        </p:txBody>
      </p:sp>
      <p:sp>
        <p:nvSpPr>
          <p:cNvPr id="40974" name="Text Box 40"/>
          <p:cNvSpPr txBox="1">
            <a:spLocks noChangeArrowheads="1"/>
          </p:cNvSpPr>
          <p:nvPr/>
        </p:nvSpPr>
        <p:spPr bwMode="auto">
          <a:xfrm>
            <a:off x="3221038" y="5195888"/>
            <a:ext cx="804862" cy="442912"/>
          </a:xfrm>
          <a:prstGeom prst="rect">
            <a:avLst/>
          </a:prstGeom>
          <a:noFill/>
          <a:ln w="9525">
            <a:noFill/>
            <a:miter lim="800000"/>
            <a:headEnd/>
            <a:tailEnd/>
          </a:ln>
        </p:spPr>
        <p:txBody>
          <a:bodyPr wrap="none" lIns="0" tIns="0" rIns="0" bIns="0"/>
          <a:lstStyle/>
          <a:p>
            <a:r>
              <a:rPr lang="en-US" sz="1400" b="1"/>
              <a:t>MHC</a:t>
            </a:r>
            <a:br>
              <a:rPr lang="en-US" sz="1400" b="1"/>
            </a:br>
            <a:r>
              <a:rPr lang="en-US" sz="1400" b="1"/>
              <a:t>molecule</a:t>
            </a:r>
          </a:p>
        </p:txBody>
      </p:sp>
      <p:sp>
        <p:nvSpPr>
          <p:cNvPr id="40975" name="Text Box 41"/>
          <p:cNvSpPr txBox="1">
            <a:spLocks noChangeArrowheads="1"/>
          </p:cNvSpPr>
          <p:nvPr/>
        </p:nvSpPr>
        <p:spPr bwMode="auto">
          <a:xfrm>
            <a:off x="3222625" y="5751513"/>
            <a:ext cx="804863" cy="244475"/>
          </a:xfrm>
          <a:prstGeom prst="rect">
            <a:avLst/>
          </a:prstGeom>
          <a:noFill/>
          <a:ln w="9525">
            <a:noFill/>
            <a:miter lim="800000"/>
            <a:headEnd/>
            <a:tailEnd/>
          </a:ln>
        </p:spPr>
        <p:txBody>
          <a:bodyPr wrap="none" lIns="0" tIns="0" rIns="0" bIns="0"/>
          <a:lstStyle/>
          <a:p>
            <a:r>
              <a:rPr lang="en-US" sz="1400" b="1"/>
              <a:t>Host cell</a:t>
            </a:r>
          </a:p>
        </p:txBody>
      </p:sp>
      <p:sp>
        <p:nvSpPr>
          <p:cNvPr id="40976" name="Text Box 42"/>
          <p:cNvSpPr txBox="1">
            <a:spLocks noChangeArrowheads="1"/>
          </p:cNvSpPr>
          <p:nvPr/>
        </p:nvSpPr>
        <p:spPr bwMode="auto">
          <a:xfrm>
            <a:off x="6113463" y="4237038"/>
            <a:ext cx="804862" cy="244475"/>
          </a:xfrm>
          <a:prstGeom prst="rect">
            <a:avLst/>
          </a:prstGeom>
          <a:noFill/>
          <a:ln w="9525">
            <a:noFill/>
            <a:miter lim="800000"/>
            <a:headEnd/>
            <a:tailEnd/>
          </a:ln>
        </p:spPr>
        <p:txBody>
          <a:bodyPr wrap="none" lIns="0" tIns="0" rIns="0" bIns="0"/>
          <a:lstStyle/>
          <a:p>
            <a:r>
              <a:rPr lang="en-US" sz="1400" b="1"/>
              <a:t>Top view</a:t>
            </a:r>
          </a:p>
        </p:txBody>
      </p:sp>
      <p:sp>
        <p:nvSpPr>
          <p:cNvPr id="40977" name="Line 43"/>
          <p:cNvSpPr>
            <a:spLocks noChangeShapeType="1"/>
          </p:cNvSpPr>
          <p:nvPr/>
        </p:nvSpPr>
        <p:spPr bwMode="auto">
          <a:xfrm>
            <a:off x="2963863" y="1203325"/>
            <a:ext cx="831850" cy="331788"/>
          </a:xfrm>
          <a:prstGeom prst="line">
            <a:avLst/>
          </a:prstGeom>
          <a:noFill/>
          <a:ln w="12700">
            <a:solidFill>
              <a:schemeClr val="tx1"/>
            </a:solidFill>
            <a:round/>
            <a:headEnd/>
            <a:tailEnd/>
          </a:ln>
        </p:spPr>
        <p:txBody>
          <a:bodyPr wrap="none" anchor="ctr"/>
          <a:lstStyle/>
          <a:p>
            <a:endParaRPr lang="en-US"/>
          </a:p>
        </p:txBody>
      </p:sp>
      <p:sp>
        <p:nvSpPr>
          <p:cNvPr id="40978" name="Line 44"/>
          <p:cNvSpPr>
            <a:spLocks noChangeShapeType="1"/>
          </p:cNvSpPr>
          <p:nvPr/>
        </p:nvSpPr>
        <p:spPr bwMode="auto">
          <a:xfrm>
            <a:off x="2963863" y="1758950"/>
            <a:ext cx="739775" cy="0"/>
          </a:xfrm>
          <a:prstGeom prst="line">
            <a:avLst/>
          </a:prstGeom>
          <a:noFill/>
          <a:ln w="12700">
            <a:solidFill>
              <a:schemeClr val="tx1"/>
            </a:solidFill>
            <a:round/>
            <a:headEnd/>
            <a:tailEnd/>
          </a:ln>
        </p:spPr>
        <p:txBody>
          <a:bodyPr wrap="none" anchor="ctr"/>
          <a:lstStyle/>
          <a:p>
            <a:endParaRPr lang="en-US"/>
          </a:p>
        </p:txBody>
      </p:sp>
      <p:sp>
        <p:nvSpPr>
          <p:cNvPr id="40979" name="Line 45"/>
          <p:cNvSpPr>
            <a:spLocks noChangeShapeType="1"/>
          </p:cNvSpPr>
          <p:nvPr/>
        </p:nvSpPr>
        <p:spPr bwMode="auto">
          <a:xfrm>
            <a:off x="2870200" y="2354263"/>
            <a:ext cx="411163" cy="0"/>
          </a:xfrm>
          <a:prstGeom prst="line">
            <a:avLst/>
          </a:prstGeom>
          <a:noFill/>
          <a:ln w="12700">
            <a:solidFill>
              <a:schemeClr val="tx1"/>
            </a:solidFill>
            <a:round/>
            <a:headEnd/>
            <a:tailEnd/>
          </a:ln>
        </p:spPr>
        <p:txBody>
          <a:bodyPr wrap="none" anchor="ctr"/>
          <a:lstStyle/>
          <a:p>
            <a:endParaRPr lang="en-US"/>
          </a:p>
        </p:txBody>
      </p:sp>
      <p:sp>
        <p:nvSpPr>
          <p:cNvPr id="40980" name="Line 46"/>
          <p:cNvSpPr>
            <a:spLocks noChangeShapeType="1"/>
          </p:cNvSpPr>
          <p:nvPr/>
        </p:nvSpPr>
        <p:spPr bwMode="auto">
          <a:xfrm>
            <a:off x="2989263" y="3082925"/>
            <a:ext cx="292100" cy="158750"/>
          </a:xfrm>
          <a:prstGeom prst="line">
            <a:avLst/>
          </a:prstGeom>
          <a:noFill/>
          <a:ln w="12700">
            <a:solidFill>
              <a:schemeClr val="tx1"/>
            </a:solidFill>
            <a:round/>
            <a:headEnd/>
            <a:tailEnd/>
          </a:ln>
        </p:spPr>
        <p:txBody>
          <a:bodyPr wrap="none" anchor="ctr"/>
          <a:lstStyle/>
          <a:p>
            <a:endParaRPr lang="en-US"/>
          </a:p>
        </p:txBody>
      </p:sp>
      <p:sp>
        <p:nvSpPr>
          <p:cNvPr id="40981" name="Line 47"/>
          <p:cNvSpPr>
            <a:spLocks noChangeShapeType="1"/>
          </p:cNvSpPr>
          <p:nvPr/>
        </p:nvSpPr>
        <p:spPr bwMode="auto">
          <a:xfrm>
            <a:off x="3810000" y="3452813"/>
            <a:ext cx="158750" cy="119062"/>
          </a:xfrm>
          <a:prstGeom prst="line">
            <a:avLst/>
          </a:prstGeom>
          <a:noFill/>
          <a:ln w="12700">
            <a:solidFill>
              <a:schemeClr val="tx1"/>
            </a:solidFill>
            <a:round/>
            <a:headEnd/>
            <a:tailEnd/>
          </a:ln>
        </p:spPr>
        <p:txBody>
          <a:bodyPr wrap="none" anchor="ctr"/>
          <a:lstStyle/>
          <a:p>
            <a:endParaRPr lang="en-US"/>
          </a:p>
        </p:txBody>
      </p:sp>
      <p:sp>
        <p:nvSpPr>
          <p:cNvPr id="40982" name="Line 48"/>
          <p:cNvSpPr>
            <a:spLocks noChangeShapeType="1"/>
          </p:cNvSpPr>
          <p:nvPr/>
        </p:nvSpPr>
        <p:spPr bwMode="auto">
          <a:xfrm>
            <a:off x="5581650" y="1455738"/>
            <a:ext cx="252413" cy="0"/>
          </a:xfrm>
          <a:prstGeom prst="line">
            <a:avLst/>
          </a:prstGeom>
          <a:noFill/>
          <a:ln w="12700">
            <a:solidFill>
              <a:schemeClr val="tx1"/>
            </a:solidFill>
            <a:round/>
            <a:headEnd/>
            <a:tailEnd/>
          </a:ln>
        </p:spPr>
        <p:txBody>
          <a:bodyPr wrap="none" anchor="ctr"/>
          <a:lstStyle/>
          <a:p>
            <a:endParaRPr lang="en-US"/>
          </a:p>
        </p:txBody>
      </p:sp>
      <p:sp>
        <p:nvSpPr>
          <p:cNvPr id="40983" name="Line 49"/>
          <p:cNvSpPr>
            <a:spLocks noChangeShapeType="1"/>
          </p:cNvSpPr>
          <p:nvPr/>
        </p:nvSpPr>
        <p:spPr bwMode="auto">
          <a:xfrm flipH="1">
            <a:off x="2778125" y="4749800"/>
            <a:ext cx="423863" cy="277813"/>
          </a:xfrm>
          <a:prstGeom prst="line">
            <a:avLst/>
          </a:prstGeom>
          <a:noFill/>
          <a:ln w="12700">
            <a:solidFill>
              <a:schemeClr val="tx1"/>
            </a:solidFill>
            <a:round/>
            <a:headEnd/>
            <a:tailEnd/>
          </a:ln>
        </p:spPr>
        <p:txBody>
          <a:bodyPr wrap="none" anchor="ctr"/>
          <a:lstStyle/>
          <a:p>
            <a:endParaRPr lang="en-US"/>
          </a:p>
        </p:txBody>
      </p:sp>
      <p:sp>
        <p:nvSpPr>
          <p:cNvPr id="40984" name="Line 50"/>
          <p:cNvSpPr>
            <a:spLocks noChangeShapeType="1"/>
          </p:cNvSpPr>
          <p:nvPr/>
        </p:nvSpPr>
        <p:spPr bwMode="auto">
          <a:xfrm>
            <a:off x="2924175" y="5291138"/>
            <a:ext cx="238125" cy="0"/>
          </a:xfrm>
          <a:prstGeom prst="line">
            <a:avLst/>
          </a:prstGeom>
          <a:noFill/>
          <a:ln w="12700">
            <a:solidFill>
              <a:schemeClr val="tx1"/>
            </a:solidFill>
            <a:round/>
            <a:headEnd/>
            <a:tailEnd/>
          </a:ln>
        </p:spPr>
        <p:txBody>
          <a:bodyPr wrap="none" anchor="ctr"/>
          <a:lstStyle/>
          <a:p>
            <a:endParaRPr lang="en-US"/>
          </a:p>
        </p:txBody>
      </p:sp>
      <p:sp>
        <p:nvSpPr>
          <p:cNvPr id="40985" name="Line 51"/>
          <p:cNvSpPr>
            <a:spLocks noChangeShapeType="1"/>
          </p:cNvSpPr>
          <p:nvPr/>
        </p:nvSpPr>
        <p:spPr bwMode="auto">
          <a:xfrm>
            <a:off x="2909888" y="5848350"/>
            <a:ext cx="265112" cy="0"/>
          </a:xfrm>
          <a:prstGeom prst="line">
            <a:avLst/>
          </a:prstGeom>
          <a:noFill/>
          <a:ln w="12700">
            <a:solidFill>
              <a:schemeClr val="tx1"/>
            </a:solidFill>
            <a:round/>
            <a:headEnd/>
            <a:tailEnd/>
          </a:ln>
        </p:spPr>
        <p:txBody>
          <a:bodyPr wrap="none" anchor="ctr"/>
          <a:lstStyle/>
          <a:p>
            <a:endParaRPr lang="en-US"/>
          </a:p>
        </p:txBody>
      </p:sp>
      <p:sp>
        <p:nvSpPr>
          <p:cNvPr id="40986" name="Line 52"/>
          <p:cNvSpPr>
            <a:spLocks noChangeShapeType="1"/>
          </p:cNvSpPr>
          <p:nvPr/>
        </p:nvSpPr>
        <p:spPr bwMode="auto">
          <a:xfrm>
            <a:off x="3914775" y="4789488"/>
            <a:ext cx="688975" cy="0"/>
          </a:xfrm>
          <a:prstGeom prst="line">
            <a:avLst/>
          </a:prstGeom>
          <a:noFill/>
          <a:ln w="12700">
            <a:solidFill>
              <a:schemeClr val="tx1"/>
            </a:solidFill>
            <a:round/>
            <a:headEnd/>
            <a:tailEnd/>
          </a:ln>
        </p:spPr>
        <p:txBody>
          <a:bodyPr wrap="none" anchor="ctr"/>
          <a:lstStyle/>
          <a:p>
            <a:endParaRPr lang="en-US"/>
          </a:p>
        </p:txBody>
      </p:sp>
      <p:sp>
        <p:nvSpPr>
          <p:cNvPr id="40987" name="Line 53"/>
          <p:cNvSpPr>
            <a:spLocks noChangeShapeType="1"/>
          </p:cNvSpPr>
          <p:nvPr/>
        </p:nvSpPr>
        <p:spPr bwMode="auto">
          <a:xfrm>
            <a:off x="3676650" y="5291138"/>
            <a:ext cx="741363" cy="0"/>
          </a:xfrm>
          <a:prstGeom prst="line">
            <a:avLst/>
          </a:prstGeom>
          <a:noFill/>
          <a:ln w="12700">
            <a:solidFill>
              <a:schemeClr val="tx1"/>
            </a:solidFill>
            <a:round/>
            <a:headEnd/>
            <a:tailEnd/>
          </a:ln>
        </p:spPr>
        <p:txBody>
          <a:bodyPr wrap="none" anchor="ctr"/>
          <a:lstStyle/>
          <a:p>
            <a:endParaRPr lang="en-US"/>
          </a:p>
        </p:txBody>
      </p:sp>
      <p:sp>
        <p:nvSpPr>
          <p:cNvPr id="40988" name="Line 54"/>
          <p:cNvSpPr>
            <a:spLocks noChangeShapeType="1"/>
          </p:cNvSpPr>
          <p:nvPr/>
        </p:nvSpPr>
        <p:spPr bwMode="auto">
          <a:xfrm>
            <a:off x="4008438" y="5848350"/>
            <a:ext cx="317500" cy="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6" descr="43_12aRecognitionTCell-U"/>
          <p:cNvPicPr>
            <a:picLocks noChangeAspect="1" noChangeArrowheads="1"/>
          </p:cNvPicPr>
          <p:nvPr/>
        </p:nvPicPr>
        <p:blipFill>
          <a:blip r:embed="rId3"/>
          <a:srcRect/>
          <a:stretch>
            <a:fillRect/>
          </a:stretch>
        </p:blipFill>
        <p:spPr bwMode="auto">
          <a:xfrm>
            <a:off x="474663" y="136525"/>
            <a:ext cx="8194675" cy="6584950"/>
          </a:xfrm>
          <a:prstGeom prst="rect">
            <a:avLst/>
          </a:prstGeom>
          <a:noFill/>
          <a:ln w="9525">
            <a:noFill/>
            <a:miter lim="800000"/>
            <a:headEnd/>
            <a:tailEnd/>
          </a:ln>
        </p:spPr>
      </p:pic>
      <p:sp>
        <p:nvSpPr>
          <p:cNvPr id="41987" name="Text Box 4"/>
          <p:cNvSpPr txBox="1">
            <a:spLocks noChangeArrowheads="1"/>
          </p:cNvSpPr>
          <p:nvPr/>
        </p:nvSpPr>
        <p:spPr bwMode="auto">
          <a:xfrm>
            <a:off x="490538" y="955675"/>
            <a:ext cx="1354137" cy="1038225"/>
          </a:xfrm>
          <a:prstGeom prst="rect">
            <a:avLst/>
          </a:prstGeom>
          <a:noFill/>
          <a:ln w="9525">
            <a:noFill/>
            <a:miter lim="800000"/>
            <a:headEnd/>
            <a:tailEnd/>
          </a:ln>
        </p:spPr>
        <p:txBody>
          <a:bodyPr wrap="none" lIns="0" tIns="0" rIns="0" bIns="0"/>
          <a:lstStyle/>
          <a:p>
            <a:r>
              <a:rPr lang="en-US" sz="2400" b="1"/>
              <a:t>Displayed</a:t>
            </a:r>
            <a:br>
              <a:rPr lang="en-US" sz="2400" b="1"/>
            </a:br>
            <a:r>
              <a:rPr lang="en-US" sz="2400" b="1"/>
              <a:t>antigen</a:t>
            </a:r>
            <a:br>
              <a:rPr lang="en-US" sz="2400" b="1"/>
            </a:br>
            <a:r>
              <a:rPr lang="en-US" sz="2400" b="1"/>
              <a:t>fragment</a:t>
            </a:r>
          </a:p>
        </p:txBody>
      </p:sp>
      <p:sp>
        <p:nvSpPr>
          <p:cNvPr id="41988" name="Text Box 5"/>
          <p:cNvSpPr txBox="1">
            <a:spLocks noChangeArrowheads="1"/>
          </p:cNvSpPr>
          <p:nvPr/>
        </p:nvSpPr>
        <p:spPr bwMode="auto">
          <a:xfrm>
            <a:off x="495300" y="2271713"/>
            <a:ext cx="1397000" cy="703262"/>
          </a:xfrm>
          <a:prstGeom prst="rect">
            <a:avLst/>
          </a:prstGeom>
          <a:noFill/>
          <a:ln w="9525">
            <a:noFill/>
            <a:miter lim="800000"/>
            <a:headEnd/>
            <a:tailEnd/>
          </a:ln>
        </p:spPr>
        <p:txBody>
          <a:bodyPr wrap="none" lIns="0" tIns="0" rIns="0" bIns="0"/>
          <a:lstStyle/>
          <a:p>
            <a:r>
              <a:rPr lang="en-US" sz="2400" b="1"/>
              <a:t>MHC </a:t>
            </a:r>
            <a:br>
              <a:rPr lang="en-US" sz="2400" b="1"/>
            </a:br>
            <a:r>
              <a:rPr lang="en-US" sz="2400" b="1"/>
              <a:t>molecule</a:t>
            </a:r>
          </a:p>
        </p:txBody>
      </p:sp>
      <p:sp>
        <p:nvSpPr>
          <p:cNvPr id="41989" name="Text Box 6"/>
          <p:cNvSpPr txBox="1">
            <a:spLocks noChangeArrowheads="1"/>
          </p:cNvSpPr>
          <p:nvPr/>
        </p:nvSpPr>
        <p:spPr bwMode="auto">
          <a:xfrm>
            <a:off x="498475" y="3619500"/>
            <a:ext cx="1397000" cy="749300"/>
          </a:xfrm>
          <a:prstGeom prst="rect">
            <a:avLst/>
          </a:prstGeom>
          <a:noFill/>
          <a:ln w="9525">
            <a:noFill/>
            <a:miter lim="800000"/>
            <a:headEnd/>
            <a:tailEnd/>
          </a:ln>
        </p:spPr>
        <p:txBody>
          <a:bodyPr wrap="none" lIns="0" tIns="0" rIns="0" bIns="0"/>
          <a:lstStyle/>
          <a:p>
            <a:r>
              <a:rPr lang="en-US" sz="2400" b="1"/>
              <a:t>Antigen</a:t>
            </a:r>
            <a:br>
              <a:rPr lang="en-US" sz="2400" b="1"/>
            </a:br>
            <a:r>
              <a:rPr lang="en-US" sz="2400" b="1"/>
              <a:t>fragment</a:t>
            </a:r>
          </a:p>
        </p:txBody>
      </p:sp>
      <p:sp>
        <p:nvSpPr>
          <p:cNvPr id="41990" name="Text Box 7"/>
          <p:cNvSpPr txBox="1">
            <a:spLocks noChangeArrowheads="1"/>
          </p:cNvSpPr>
          <p:nvPr/>
        </p:nvSpPr>
        <p:spPr bwMode="auto">
          <a:xfrm>
            <a:off x="500063" y="4797425"/>
            <a:ext cx="1465262" cy="369888"/>
          </a:xfrm>
          <a:prstGeom prst="rect">
            <a:avLst/>
          </a:prstGeom>
          <a:noFill/>
          <a:ln w="9525">
            <a:noFill/>
            <a:miter lim="800000"/>
            <a:headEnd/>
            <a:tailEnd/>
          </a:ln>
        </p:spPr>
        <p:txBody>
          <a:bodyPr wrap="none" lIns="0" tIns="0" rIns="0" bIns="0"/>
          <a:lstStyle/>
          <a:p>
            <a:r>
              <a:rPr lang="en-US" sz="2400" b="1"/>
              <a:t>Pathogen</a:t>
            </a:r>
          </a:p>
        </p:txBody>
      </p:sp>
      <p:sp>
        <p:nvSpPr>
          <p:cNvPr id="41991" name="Text Box 8"/>
          <p:cNvSpPr txBox="1">
            <a:spLocks noChangeArrowheads="1"/>
          </p:cNvSpPr>
          <p:nvPr/>
        </p:nvSpPr>
        <p:spPr bwMode="auto">
          <a:xfrm>
            <a:off x="3581400" y="5724525"/>
            <a:ext cx="1374775" cy="347663"/>
          </a:xfrm>
          <a:prstGeom prst="rect">
            <a:avLst/>
          </a:prstGeom>
          <a:noFill/>
          <a:ln w="9525">
            <a:noFill/>
            <a:miter lim="800000"/>
            <a:headEnd/>
            <a:tailEnd/>
          </a:ln>
        </p:spPr>
        <p:txBody>
          <a:bodyPr wrap="none" lIns="0" tIns="0" rIns="0" bIns="0"/>
          <a:lstStyle/>
          <a:p>
            <a:r>
              <a:rPr lang="en-US" sz="2400" b="1"/>
              <a:t>Host cell</a:t>
            </a:r>
          </a:p>
        </p:txBody>
      </p:sp>
      <p:sp>
        <p:nvSpPr>
          <p:cNvPr id="41992" name="Text Box 9"/>
          <p:cNvSpPr txBox="1">
            <a:spLocks noChangeArrowheads="1"/>
          </p:cNvSpPr>
          <p:nvPr/>
        </p:nvSpPr>
        <p:spPr bwMode="auto">
          <a:xfrm>
            <a:off x="5762625" y="1384300"/>
            <a:ext cx="854075" cy="347663"/>
          </a:xfrm>
          <a:prstGeom prst="rect">
            <a:avLst/>
          </a:prstGeom>
          <a:noFill/>
          <a:ln w="9525">
            <a:noFill/>
            <a:miter lim="800000"/>
            <a:headEnd/>
            <a:tailEnd/>
          </a:ln>
        </p:spPr>
        <p:txBody>
          <a:bodyPr wrap="none" lIns="0" tIns="0" rIns="0" bIns="0"/>
          <a:lstStyle/>
          <a:p>
            <a:r>
              <a:rPr lang="en-US" sz="2400" b="1"/>
              <a:t>T cell</a:t>
            </a:r>
          </a:p>
        </p:txBody>
      </p:sp>
      <p:sp>
        <p:nvSpPr>
          <p:cNvPr id="41993" name="Text Box 10"/>
          <p:cNvSpPr txBox="1">
            <a:spLocks noChangeArrowheads="1"/>
          </p:cNvSpPr>
          <p:nvPr/>
        </p:nvSpPr>
        <p:spPr bwMode="auto">
          <a:xfrm>
            <a:off x="6713538" y="2124075"/>
            <a:ext cx="2009775" cy="749300"/>
          </a:xfrm>
          <a:prstGeom prst="rect">
            <a:avLst/>
          </a:prstGeom>
          <a:noFill/>
          <a:ln w="9525">
            <a:noFill/>
            <a:miter lim="800000"/>
            <a:headEnd/>
            <a:tailEnd/>
          </a:ln>
        </p:spPr>
        <p:txBody>
          <a:bodyPr wrap="none" lIns="0" tIns="0" rIns="0" bIns="0"/>
          <a:lstStyle/>
          <a:p>
            <a:r>
              <a:rPr lang="en-US" sz="2400" b="1"/>
              <a:t>T cell antigen</a:t>
            </a:r>
            <a:br>
              <a:rPr lang="en-US" sz="2400" b="1"/>
            </a:br>
            <a:r>
              <a:rPr lang="en-US" sz="2400" b="1"/>
              <a:t>receptor</a:t>
            </a:r>
          </a:p>
        </p:txBody>
      </p:sp>
      <p:sp>
        <p:nvSpPr>
          <p:cNvPr id="41994" name="Text Box 11"/>
          <p:cNvSpPr txBox="1">
            <a:spLocks noChangeArrowheads="1"/>
          </p:cNvSpPr>
          <p:nvPr/>
        </p:nvSpPr>
        <p:spPr bwMode="auto">
          <a:xfrm>
            <a:off x="512763" y="6172200"/>
            <a:ext cx="4991100" cy="457200"/>
          </a:xfrm>
          <a:prstGeom prst="rect">
            <a:avLst/>
          </a:prstGeom>
          <a:noFill/>
          <a:ln w="9525">
            <a:noFill/>
            <a:miter lim="800000"/>
            <a:headEnd/>
            <a:tailEnd/>
          </a:ln>
        </p:spPr>
        <p:txBody>
          <a:bodyPr wrap="none" lIns="0" tIns="0" rIns="0" bIns="0"/>
          <a:lstStyle/>
          <a:p>
            <a:r>
              <a:rPr lang="en-US" sz="2400" b="1"/>
              <a:t>(a) Antigen recognition by a T cell</a:t>
            </a:r>
          </a:p>
        </p:txBody>
      </p:sp>
      <p:sp>
        <p:nvSpPr>
          <p:cNvPr id="41995" name="Line 30"/>
          <p:cNvSpPr>
            <a:spLocks noChangeShapeType="1"/>
          </p:cNvSpPr>
          <p:nvPr/>
        </p:nvSpPr>
        <p:spPr bwMode="auto">
          <a:xfrm>
            <a:off x="1865313" y="1878013"/>
            <a:ext cx="1389062" cy="569912"/>
          </a:xfrm>
          <a:prstGeom prst="line">
            <a:avLst/>
          </a:prstGeom>
          <a:noFill/>
          <a:ln w="12700">
            <a:solidFill>
              <a:schemeClr val="tx1"/>
            </a:solidFill>
            <a:round/>
            <a:headEnd/>
            <a:tailEnd/>
          </a:ln>
        </p:spPr>
        <p:txBody>
          <a:bodyPr wrap="none" anchor="ctr"/>
          <a:lstStyle/>
          <a:p>
            <a:endParaRPr lang="en-US"/>
          </a:p>
        </p:txBody>
      </p:sp>
      <p:sp>
        <p:nvSpPr>
          <p:cNvPr id="41996" name="Line 31"/>
          <p:cNvSpPr>
            <a:spLocks noChangeShapeType="1"/>
          </p:cNvSpPr>
          <p:nvPr/>
        </p:nvSpPr>
        <p:spPr bwMode="auto">
          <a:xfrm>
            <a:off x="1892300" y="2817813"/>
            <a:ext cx="1216025" cy="0"/>
          </a:xfrm>
          <a:prstGeom prst="line">
            <a:avLst/>
          </a:prstGeom>
          <a:noFill/>
          <a:ln w="12700">
            <a:solidFill>
              <a:schemeClr val="tx1"/>
            </a:solidFill>
            <a:round/>
            <a:headEnd/>
            <a:tailEnd/>
          </a:ln>
        </p:spPr>
        <p:txBody>
          <a:bodyPr wrap="none" anchor="ctr"/>
          <a:lstStyle/>
          <a:p>
            <a:endParaRPr lang="en-US"/>
          </a:p>
        </p:txBody>
      </p:sp>
      <p:sp>
        <p:nvSpPr>
          <p:cNvPr id="41997" name="Line 32"/>
          <p:cNvSpPr>
            <a:spLocks noChangeShapeType="1"/>
          </p:cNvSpPr>
          <p:nvPr/>
        </p:nvSpPr>
        <p:spPr bwMode="auto">
          <a:xfrm>
            <a:off x="1706563" y="3822700"/>
            <a:ext cx="714375" cy="0"/>
          </a:xfrm>
          <a:prstGeom prst="line">
            <a:avLst/>
          </a:prstGeom>
          <a:noFill/>
          <a:ln w="12700">
            <a:solidFill>
              <a:schemeClr val="tx1"/>
            </a:solidFill>
            <a:round/>
            <a:headEnd/>
            <a:tailEnd/>
          </a:ln>
        </p:spPr>
        <p:txBody>
          <a:bodyPr wrap="none" anchor="ctr"/>
          <a:lstStyle/>
          <a:p>
            <a:endParaRPr lang="en-US"/>
          </a:p>
        </p:txBody>
      </p:sp>
      <p:sp>
        <p:nvSpPr>
          <p:cNvPr id="41998" name="Line 33"/>
          <p:cNvSpPr>
            <a:spLocks noChangeShapeType="1"/>
          </p:cNvSpPr>
          <p:nvPr/>
        </p:nvSpPr>
        <p:spPr bwMode="auto">
          <a:xfrm>
            <a:off x="1931988" y="5027613"/>
            <a:ext cx="488950" cy="238125"/>
          </a:xfrm>
          <a:prstGeom prst="line">
            <a:avLst/>
          </a:prstGeom>
          <a:noFill/>
          <a:ln w="12700">
            <a:solidFill>
              <a:schemeClr val="tx1"/>
            </a:solidFill>
            <a:round/>
            <a:headEnd/>
            <a:tailEnd/>
          </a:ln>
        </p:spPr>
        <p:txBody>
          <a:bodyPr wrap="none" anchor="ctr"/>
          <a:lstStyle/>
          <a:p>
            <a:endParaRPr lang="en-US"/>
          </a:p>
        </p:txBody>
      </p:sp>
      <p:sp>
        <p:nvSpPr>
          <p:cNvPr id="41999" name="Line 34"/>
          <p:cNvSpPr>
            <a:spLocks noChangeShapeType="1"/>
          </p:cNvSpPr>
          <p:nvPr/>
        </p:nvSpPr>
        <p:spPr bwMode="auto">
          <a:xfrm>
            <a:off x="3294063" y="5649913"/>
            <a:ext cx="265112" cy="223837"/>
          </a:xfrm>
          <a:prstGeom prst="line">
            <a:avLst/>
          </a:prstGeom>
          <a:noFill/>
          <a:ln w="12700">
            <a:solidFill>
              <a:schemeClr val="tx1"/>
            </a:solidFill>
            <a:round/>
            <a:headEnd/>
            <a:tailEnd/>
          </a:ln>
        </p:spPr>
        <p:txBody>
          <a:bodyPr wrap="none" anchor="ctr"/>
          <a:lstStyle/>
          <a:p>
            <a:endParaRPr lang="en-US"/>
          </a:p>
        </p:txBody>
      </p:sp>
      <p:sp>
        <p:nvSpPr>
          <p:cNvPr id="42000" name="Line 35"/>
          <p:cNvSpPr>
            <a:spLocks noChangeShapeType="1"/>
          </p:cNvSpPr>
          <p:nvPr/>
        </p:nvSpPr>
        <p:spPr bwMode="auto">
          <a:xfrm>
            <a:off x="6256338" y="2314575"/>
            <a:ext cx="423862" cy="0"/>
          </a:xfrm>
          <a:prstGeom prst="line">
            <a:avLst/>
          </a:prstGeom>
          <a:noFill/>
          <a:ln w="12700">
            <a:solidFill>
              <a:schemeClr val="tx1"/>
            </a:solidFill>
            <a:round/>
            <a:headEnd/>
            <a:tailEnd/>
          </a:ln>
        </p:spPr>
        <p:txBody>
          <a:bodyPr wrap="none" anchor="ctr"/>
          <a:lstStyle/>
          <a:p>
            <a:endParaRPr lang="en-US"/>
          </a:p>
        </p:txBody>
      </p:sp>
      <p:sp>
        <p:nvSpPr>
          <p:cNvPr id="42001"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43.12a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43.12b</a:t>
            </a:r>
          </a:p>
        </p:txBody>
      </p:sp>
      <p:pic>
        <p:nvPicPr>
          <p:cNvPr id="43011" name="Picture 36" descr="43_12bRecognitionTCell-U"/>
          <p:cNvPicPr>
            <a:picLocks noChangeAspect="1" noChangeArrowheads="1"/>
          </p:cNvPicPr>
          <p:nvPr/>
        </p:nvPicPr>
        <p:blipFill>
          <a:blip r:embed="rId3"/>
          <a:srcRect/>
          <a:stretch>
            <a:fillRect/>
          </a:stretch>
        </p:blipFill>
        <p:spPr bwMode="auto">
          <a:xfrm>
            <a:off x="419100" y="1325563"/>
            <a:ext cx="8304213" cy="4206875"/>
          </a:xfrm>
          <a:prstGeom prst="rect">
            <a:avLst/>
          </a:prstGeom>
          <a:noFill/>
          <a:ln w="9525">
            <a:noFill/>
            <a:miter lim="800000"/>
            <a:headEnd/>
            <a:tailEnd/>
          </a:ln>
        </p:spPr>
      </p:pic>
      <p:sp>
        <p:nvSpPr>
          <p:cNvPr id="43012" name="Text Box 12"/>
          <p:cNvSpPr txBox="1">
            <a:spLocks noChangeArrowheads="1"/>
          </p:cNvSpPr>
          <p:nvPr/>
        </p:nvSpPr>
        <p:spPr bwMode="auto">
          <a:xfrm>
            <a:off x="466725" y="5002213"/>
            <a:ext cx="5924550" cy="377825"/>
          </a:xfrm>
          <a:prstGeom prst="rect">
            <a:avLst/>
          </a:prstGeom>
          <a:noFill/>
          <a:ln w="9525">
            <a:noFill/>
            <a:miter lim="800000"/>
            <a:headEnd/>
            <a:tailEnd/>
          </a:ln>
        </p:spPr>
        <p:txBody>
          <a:bodyPr wrap="none" lIns="0" tIns="0" rIns="0" bIns="0"/>
          <a:lstStyle/>
          <a:p>
            <a:r>
              <a:rPr lang="en-US" sz="2400" b="1"/>
              <a:t>(b) A closer look at antigen presentation</a:t>
            </a:r>
          </a:p>
        </p:txBody>
      </p:sp>
      <p:sp>
        <p:nvSpPr>
          <p:cNvPr id="43013" name="Text Box 13"/>
          <p:cNvSpPr txBox="1">
            <a:spLocks noChangeArrowheads="1"/>
          </p:cNvSpPr>
          <p:nvPr/>
        </p:nvSpPr>
        <p:spPr bwMode="auto">
          <a:xfrm>
            <a:off x="2314575" y="2147888"/>
            <a:ext cx="1371600" cy="684212"/>
          </a:xfrm>
          <a:prstGeom prst="rect">
            <a:avLst/>
          </a:prstGeom>
          <a:noFill/>
          <a:ln w="9525">
            <a:noFill/>
            <a:miter lim="800000"/>
            <a:headEnd/>
            <a:tailEnd/>
          </a:ln>
        </p:spPr>
        <p:txBody>
          <a:bodyPr wrap="none" lIns="0" tIns="0" rIns="0" bIns="0"/>
          <a:lstStyle/>
          <a:p>
            <a:r>
              <a:rPr lang="en-US" sz="2400" b="1"/>
              <a:t>Antigen </a:t>
            </a:r>
            <a:br>
              <a:rPr lang="en-US" sz="2400" b="1"/>
            </a:br>
            <a:r>
              <a:rPr lang="en-US" sz="2400" b="1"/>
              <a:t>fragment</a:t>
            </a:r>
          </a:p>
        </p:txBody>
      </p:sp>
      <p:sp>
        <p:nvSpPr>
          <p:cNvPr id="43014" name="Text Box 14"/>
          <p:cNvSpPr txBox="1">
            <a:spLocks noChangeArrowheads="1"/>
          </p:cNvSpPr>
          <p:nvPr/>
        </p:nvSpPr>
        <p:spPr bwMode="auto">
          <a:xfrm>
            <a:off x="2322513" y="3067050"/>
            <a:ext cx="1371600" cy="684213"/>
          </a:xfrm>
          <a:prstGeom prst="rect">
            <a:avLst/>
          </a:prstGeom>
          <a:noFill/>
          <a:ln w="9525">
            <a:noFill/>
            <a:miter lim="800000"/>
            <a:headEnd/>
            <a:tailEnd/>
          </a:ln>
        </p:spPr>
        <p:txBody>
          <a:bodyPr wrap="none" lIns="0" tIns="0" rIns="0" bIns="0"/>
          <a:lstStyle/>
          <a:p>
            <a:r>
              <a:rPr lang="en-US" sz="2400" b="1"/>
              <a:t>MHC</a:t>
            </a:r>
            <a:br>
              <a:rPr lang="en-US" sz="2400" b="1"/>
            </a:br>
            <a:r>
              <a:rPr lang="en-US" sz="2400" b="1"/>
              <a:t>molecule</a:t>
            </a:r>
          </a:p>
        </p:txBody>
      </p:sp>
      <p:sp>
        <p:nvSpPr>
          <p:cNvPr id="43015" name="Text Box 15"/>
          <p:cNvSpPr txBox="1">
            <a:spLocks noChangeArrowheads="1"/>
          </p:cNvSpPr>
          <p:nvPr/>
        </p:nvSpPr>
        <p:spPr bwMode="auto">
          <a:xfrm>
            <a:off x="2309813" y="4017963"/>
            <a:ext cx="1371600" cy="377825"/>
          </a:xfrm>
          <a:prstGeom prst="rect">
            <a:avLst/>
          </a:prstGeom>
          <a:noFill/>
          <a:ln w="9525">
            <a:noFill/>
            <a:miter lim="800000"/>
            <a:headEnd/>
            <a:tailEnd/>
          </a:ln>
        </p:spPr>
        <p:txBody>
          <a:bodyPr wrap="none" lIns="0" tIns="0" rIns="0" bIns="0"/>
          <a:lstStyle/>
          <a:p>
            <a:r>
              <a:rPr lang="en-US" sz="2400" b="1"/>
              <a:t>Host cell</a:t>
            </a:r>
          </a:p>
        </p:txBody>
      </p:sp>
      <p:sp>
        <p:nvSpPr>
          <p:cNvPr id="43016" name="Text Box 16"/>
          <p:cNvSpPr txBox="1">
            <a:spLocks noChangeArrowheads="1"/>
          </p:cNvSpPr>
          <p:nvPr/>
        </p:nvSpPr>
        <p:spPr bwMode="auto">
          <a:xfrm>
            <a:off x="7264400" y="1420813"/>
            <a:ext cx="1371600" cy="377825"/>
          </a:xfrm>
          <a:prstGeom prst="rect">
            <a:avLst/>
          </a:prstGeom>
          <a:noFill/>
          <a:ln w="9525">
            <a:noFill/>
            <a:miter lim="800000"/>
            <a:headEnd/>
            <a:tailEnd/>
          </a:ln>
        </p:spPr>
        <p:txBody>
          <a:bodyPr wrap="none" lIns="0" tIns="0" rIns="0" bIns="0"/>
          <a:lstStyle/>
          <a:p>
            <a:r>
              <a:rPr lang="en-US" sz="2400" b="1"/>
              <a:t>Top view</a:t>
            </a:r>
          </a:p>
        </p:txBody>
      </p:sp>
      <p:sp>
        <p:nvSpPr>
          <p:cNvPr id="43017" name="Line 30"/>
          <p:cNvSpPr>
            <a:spLocks noChangeShapeType="1"/>
          </p:cNvSpPr>
          <p:nvPr/>
        </p:nvSpPr>
        <p:spPr bwMode="auto">
          <a:xfrm flipH="1">
            <a:off x="1535113" y="2301875"/>
            <a:ext cx="739775" cy="476250"/>
          </a:xfrm>
          <a:prstGeom prst="line">
            <a:avLst/>
          </a:prstGeom>
          <a:noFill/>
          <a:ln w="12700">
            <a:solidFill>
              <a:schemeClr val="tx1"/>
            </a:solidFill>
            <a:round/>
            <a:headEnd/>
            <a:tailEnd/>
          </a:ln>
        </p:spPr>
        <p:txBody>
          <a:bodyPr wrap="none" anchor="ctr"/>
          <a:lstStyle/>
          <a:p>
            <a:endParaRPr lang="en-US"/>
          </a:p>
        </p:txBody>
      </p:sp>
      <p:sp>
        <p:nvSpPr>
          <p:cNvPr id="43018" name="Line 31"/>
          <p:cNvSpPr>
            <a:spLocks noChangeShapeType="1"/>
          </p:cNvSpPr>
          <p:nvPr/>
        </p:nvSpPr>
        <p:spPr bwMode="auto">
          <a:xfrm>
            <a:off x="3505200" y="2354263"/>
            <a:ext cx="1138238" cy="0"/>
          </a:xfrm>
          <a:prstGeom prst="line">
            <a:avLst/>
          </a:prstGeom>
          <a:noFill/>
          <a:ln w="12700">
            <a:solidFill>
              <a:schemeClr val="tx1"/>
            </a:solidFill>
            <a:round/>
            <a:headEnd/>
            <a:tailEnd/>
          </a:ln>
        </p:spPr>
        <p:txBody>
          <a:bodyPr wrap="none" anchor="ctr"/>
          <a:lstStyle/>
          <a:p>
            <a:endParaRPr lang="en-US"/>
          </a:p>
        </p:txBody>
      </p:sp>
      <p:sp>
        <p:nvSpPr>
          <p:cNvPr id="43019" name="Line 32"/>
          <p:cNvSpPr>
            <a:spLocks noChangeShapeType="1"/>
          </p:cNvSpPr>
          <p:nvPr/>
        </p:nvSpPr>
        <p:spPr bwMode="auto">
          <a:xfrm>
            <a:off x="1798638" y="3241675"/>
            <a:ext cx="463550" cy="0"/>
          </a:xfrm>
          <a:prstGeom prst="line">
            <a:avLst/>
          </a:prstGeom>
          <a:noFill/>
          <a:ln w="12700">
            <a:solidFill>
              <a:schemeClr val="tx1"/>
            </a:solidFill>
            <a:round/>
            <a:headEnd/>
            <a:tailEnd/>
          </a:ln>
        </p:spPr>
        <p:txBody>
          <a:bodyPr wrap="none" anchor="ctr"/>
          <a:lstStyle/>
          <a:p>
            <a:endParaRPr lang="en-US"/>
          </a:p>
        </p:txBody>
      </p:sp>
      <p:sp>
        <p:nvSpPr>
          <p:cNvPr id="43020" name="Line 33"/>
          <p:cNvSpPr>
            <a:spLocks noChangeShapeType="1"/>
          </p:cNvSpPr>
          <p:nvPr/>
        </p:nvSpPr>
        <p:spPr bwMode="auto">
          <a:xfrm>
            <a:off x="3108325" y="3227388"/>
            <a:ext cx="1257300" cy="0"/>
          </a:xfrm>
          <a:prstGeom prst="line">
            <a:avLst/>
          </a:prstGeom>
          <a:noFill/>
          <a:ln w="12700">
            <a:solidFill>
              <a:schemeClr val="tx1"/>
            </a:solidFill>
            <a:round/>
            <a:headEnd/>
            <a:tailEnd/>
          </a:ln>
        </p:spPr>
        <p:txBody>
          <a:bodyPr wrap="none" anchor="ctr"/>
          <a:lstStyle/>
          <a:p>
            <a:endParaRPr lang="en-US"/>
          </a:p>
        </p:txBody>
      </p:sp>
      <p:sp>
        <p:nvSpPr>
          <p:cNvPr id="43021" name="Line 34"/>
          <p:cNvSpPr>
            <a:spLocks noChangeShapeType="1"/>
          </p:cNvSpPr>
          <p:nvPr/>
        </p:nvSpPr>
        <p:spPr bwMode="auto">
          <a:xfrm>
            <a:off x="1798638" y="4194175"/>
            <a:ext cx="463550" cy="0"/>
          </a:xfrm>
          <a:prstGeom prst="line">
            <a:avLst/>
          </a:prstGeom>
          <a:noFill/>
          <a:ln w="12700">
            <a:solidFill>
              <a:schemeClr val="tx1"/>
            </a:solidFill>
            <a:round/>
            <a:headEnd/>
            <a:tailEnd/>
          </a:ln>
        </p:spPr>
        <p:txBody>
          <a:bodyPr wrap="none" anchor="ctr"/>
          <a:lstStyle/>
          <a:p>
            <a:endParaRPr lang="en-US"/>
          </a:p>
        </p:txBody>
      </p:sp>
      <p:sp>
        <p:nvSpPr>
          <p:cNvPr id="43022" name="Line 35"/>
          <p:cNvSpPr>
            <a:spLocks noChangeShapeType="1"/>
          </p:cNvSpPr>
          <p:nvPr/>
        </p:nvSpPr>
        <p:spPr bwMode="auto">
          <a:xfrm>
            <a:off x="3651250" y="4179888"/>
            <a:ext cx="608013" cy="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203200"/>
            <a:ext cx="7772400" cy="1143000"/>
          </a:xfrm>
        </p:spPr>
        <p:txBody>
          <a:bodyPr/>
          <a:lstStyle/>
          <a:p>
            <a:pPr eaLnBrk="1" hangingPunct="1"/>
            <a:r>
              <a:rPr lang="en-US" smtClean="0"/>
              <a:t>B Cell and T Cell Development</a:t>
            </a:r>
            <a:endParaRPr lang="en-US" smtClean="0">
              <a:solidFill>
                <a:schemeClr val="tx1"/>
              </a:solidFill>
            </a:endParaRPr>
          </a:p>
        </p:txBody>
      </p:sp>
      <p:sp>
        <p:nvSpPr>
          <p:cNvPr id="44035" name="Rectangle 3"/>
          <p:cNvSpPr>
            <a:spLocks noGrp="1" noChangeArrowheads="1"/>
          </p:cNvSpPr>
          <p:nvPr>
            <p:ph type="body" idx="1"/>
          </p:nvPr>
        </p:nvSpPr>
        <p:spPr>
          <a:xfrm>
            <a:off x="533400" y="1377950"/>
            <a:ext cx="8534400" cy="3841750"/>
          </a:xfrm>
        </p:spPr>
        <p:txBody>
          <a:bodyPr/>
          <a:lstStyle/>
          <a:p>
            <a:pPr eaLnBrk="1" hangingPunct="1"/>
            <a:r>
              <a:rPr lang="en-US" sz="2800" smtClean="0"/>
              <a:t>The adaptive immune system has four major characteristics</a:t>
            </a:r>
          </a:p>
          <a:p>
            <a:pPr marL="977900" lvl="1" indent="-293688" eaLnBrk="1" hangingPunct="1"/>
            <a:r>
              <a:rPr lang="en-US" sz="2600" smtClean="0"/>
              <a:t>Diversity of lymphocytes and receptors</a:t>
            </a:r>
          </a:p>
          <a:p>
            <a:pPr marL="977900" lvl="1" indent="-293688" eaLnBrk="1" hangingPunct="1"/>
            <a:r>
              <a:rPr lang="en-US" sz="2600" smtClean="0"/>
              <a:t>Self-tolerance; lack of reactivity against an animal’s own molecules</a:t>
            </a:r>
          </a:p>
          <a:p>
            <a:pPr marL="977900" lvl="1" indent="-293688" eaLnBrk="1" hangingPunct="1"/>
            <a:r>
              <a:rPr lang="en-US" sz="2600" smtClean="0"/>
              <a:t>B and T cells proliferate after activation</a:t>
            </a:r>
          </a:p>
          <a:p>
            <a:pPr marL="977900" lvl="1" indent="-293688" eaLnBrk="1" hangingPunct="1"/>
            <a:r>
              <a:rPr lang="en-US" sz="2600" smtClean="0"/>
              <a:t>Immunological memory</a:t>
            </a:r>
          </a:p>
          <a:p>
            <a:pPr eaLnBrk="1" hangingPunct="1"/>
            <a:endParaRPr lang="en-US" sz="2900" smtClean="0"/>
          </a:p>
        </p:txBody>
      </p:sp>
      <p:grpSp>
        <p:nvGrpSpPr>
          <p:cNvPr id="44036" name="Group 4"/>
          <p:cNvGrpSpPr>
            <a:grpSpLocks/>
          </p:cNvGrpSpPr>
          <p:nvPr/>
        </p:nvGrpSpPr>
        <p:grpSpPr bwMode="auto">
          <a:xfrm>
            <a:off x="0" y="6553200"/>
            <a:ext cx="9144000" cy="304800"/>
            <a:chOff x="0" y="4128"/>
            <a:chExt cx="5760" cy="192"/>
          </a:xfrm>
        </p:grpSpPr>
        <p:sp>
          <p:nvSpPr>
            <p:cNvPr id="44038"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403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44037"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 y="203200"/>
            <a:ext cx="7772400" cy="1143000"/>
          </a:xfrm>
        </p:spPr>
        <p:txBody>
          <a:bodyPr/>
          <a:lstStyle/>
          <a:p>
            <a:pPr eaLnBrk="1" hangingPunct="1"/>
            <a:r>
              <a:rPr lang="en-US" i="1" smtClean="0"/>
              <a:t>Origin of Self-Tolerance</a:t>
            </a:r>
          </a:p>
        </p:txBody>
      </p:sp>
      <p:sp>
        <p:nvSpPr>
          <p:cNvPr id="45059" name="Rectangle 3"/>
          <p:cNvSpPr>
            <a:spLocks noGrp="1" noChangeArrowheads="1"/>
          </p:cNvSpPr>
          <p:nvPr>
            <p:ph type="body" idx="1"/>
          </p:nvPr>
        </p:nvSpPr>
        <p:spPr>
          <a:xfrm>
            <a:off x="533400" y="1422400"/>
            <a:ext cx="8153400" cy="3403600"/>
          </a:xfrm>
        </p:spPr>
        <p:txBody>
          <a:bodyPr/>
          <a:lstStyle/>
          <a:p>
            <a:pPr eaLnBrk="1" hangingPunct="1">
              <a:lnSpc>
                <a:spcPct val="90000"/>
              </a:lnSpc>
            </a:pPr>
            <a:r>
              <a:rPr lang="en-US" sz="2800" dirty="0" smtClean="0"/>
              <a:t>Antigen receptors are generated by random rearrangement of DNA</a:t>
            </a:r>
          </a:p>
          <a:p>
            <a:pPr eaLnBrk="1" hangingPunct="1">
              <a:lnSpc>
                <a:spcPct val="90000"/>
              </a:lnSpc>
            </a:pPr>
            <a:r>
              <a:rPr lang="en-US" sz="2800" dirty="0" smtClean="0"/>
              <a:t>As lymphocytes mature in bone marrow or the thymus, </a:t>
            </a:r>
            <a:r>
              <a:rPr lang="en-US" sz="2800" b="1" dirty="0" smtClean="0">
                <a:solidFill>
                  <a:srgbClr val="FF0000"/>
                </a:solidFill>
              </a:rPr>
              <a:t>they are tested for self-reactivity</a:t>
            </a:r>
          </a:p>
          <a:p>
            <a:pPr eaLnBrk="1" hangingPunct="1">
              <a:lnSpc>
                <a:spcPct val="90000"/>
              </a:lnSpc>
            </a:pPr>
            <a:r>
              <a:rPr lang="en-US" sz="2800" dirty="0" smtClean="0"/>
              <a:t>Some B and T cells with receptors specific for the body’s own molecules are </a:t>
            </a:r>
            <a:r>
              <a:rPr lang="en-US" sz="2800" b="1" dirty="0" smtClean="0">
                <a:solidFill>
                  <a:srgbClr val="7030A0"/>
                </a:solidFill>
              </a:rPr>
              <a:t>destroyed by apoptosis, or programmed cell death</a:t>
            </a:r>
          </a:p>
          <a:p>
            <a:pPr eaLnBrk="1" hangingPunct="1">
              <a:lnSpc>
                <a:spcPct val="90000"/>
              </a:lnSpc>
            </a:pPr>
            <a:r>
              <a:rPr lang="en-US" sz="2800" dirty="0" smtClean="0"/>
              <a:t>The remainder are rendered nonfunctional</a:t>
            </a:r>
            <a:endParaRPr lang="en-US" sz="3000" dirty="0" smtClean="0"/>
          </a:p>
          <a:p>
            <a:pPr eaLnBrk="1" hangingPunct="1">
              <a:lnSpc>
                <a:spcPct val="90000"/>
              </a:lnSpc>
            </a:pPr>
            <a:endParaRPr lang="en-US" sz="3000" dirty="0" smtClean="0"/>
          </a:p>
        </p:txBody>
      </p:sp>
      <p:grpSp>
        <p:nvGrpSpPr>
          <p:cNvPr id="45060" name="Group 4"/>
          <p:cNvGrpSpPr>
            <a:grpSpLocks/>
          </p:cNvGrpSpPr>
          <p:nvPr/>
        </p:nvGrpSpPr>
        <p:grpSpPr bwMode="auto">
          <a:xfrm>
            <a:off x="0" y="6553200"/>
            <a:ext cx="9144000" cy="304800"/>
            <a:chOff x="0" y="4128"/>
            <a:chExt cx="5760" cy="192"/>
          </a:xfrm>
        </p:grpSpPr>
        <p:sp>
          <p:nvSpPr>
            <p:cNvPr id="4506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506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4506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1450" y="520700"/>
            <a:ext cx="8972550" cy="503238"/>
          </a:xfrm>
        </p:spPr>
        <p:txBody>
          <a:bodyPr/>
          <a:lstStyle/>
          <a:p>
            <a:pPr eaLnBrk="1" hangingPunct="1"/>
            <a:r>
              <a:rPr lang="en-US" i="1" smtClean="0"/>
              <a:t>Proliferation of B Cells and T Cells</a:t>
            </a:r>
          </a:p>
        </p:txBody>
      </p:sp>
      <p:sp>
        <p:nvSpPr>
          <p:cNvPr id="46083" name="Rectangle 3"/>
          <p:cNvSpPr>
            <a:spLocks noGrp="1" noChangeArrowheads="1"/>
          </p:cNvSpPr>
          <p:nvPr>
            <p:ph type="body" idx="1"/>
          </p:nvPr>
        </p:nvSpPr>
        <p:spPr>
          <a:xfrm>
            <a:off x="533400" y="1384300"/>
            <a:ext cx="8229600" cy="3644900"/>
          </a:xfrm>
        </p:spPr>
        <p:txBody>
          <a:bodyPr/>
          <a:lstStyle/>
          <a:p>
            <a:pPr eaLnBrk="1" hangingPunct="1">
              <a:lnSpc>
                <a:spcPct val="95000"/>
              </a:lnSpc>
            </a:pPr>
            <a:r>
              <a:rPr lang="en-US" sz="2800" smtClean="0"/>
              <a:t>In the body there are few lymphocytes with antigen receptors for any particular epitope</a:t>
            </a:r>
          </a:p>
          <a:p>
            <a:pPr eaLnBrk="1" hangingPunct="1">
              <a:lnSpc>
                <a:spcPct val="95000"/>
              </a:lnSpc>
            </a:pPr>
            <a:r>
              <a:rPr lang="en-US" sz="2800" smtClean="0"/>
              <a:t>In the lymph nodes, an antigen is exposed to a steady stream of lymphocytes until a match is made</a:t>
            </a:r>
          </a:p>
          <a:p>
            <a:pPr eaLnBrk="1" hangingPunct="1">
              <a:lnSpc>
                <a:spcPct val="95000"/>
              </a:lnSpc>
            </a:pPr>
            <a:r>
              <a:rPr lang="en-US" sz="2800" smtClean="0"/>
              <a:t>This binding of a mature lymphocyte to an antigen initiates events that activate the lymphocyte</a:t>
            </a:r>
            <a:endParaRPr lang="en-US" sz="3000" b="1" smtClean="0"/>
          </a:p>
        </p:txBody>
      </p:sp>
      <p:grpSp>
        <p:nvGrpSpPr>
          <p:cNvPr id="46084" name="Group 4"/>
          <p:cNvGrpSpPr>
            <a:grpSpLocks/>
          </p:cNvGrpSpPr>
          <p:nvPr/>
        </p:nvGrpSpPr>
        <p:grpSpPr bwMode="auto">
          <a:xfrm>
            <a:off x="0" y="6553200"/>
            <a:ext cx="9144000" cy="304800"/>
            <a:chOff x="0" y="4128"/>
            <a:chExt cx="5760" cy="192"/>
          </a:xfrm>
        </p:grpSpPr>
        <p:sp>
          <p:nvSpPr>
            <p:cNvPr id="46086"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608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4608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533400" y="1384300"/>
            <a:ext cx="8229600" cy="4102100"/>
          </a:xfrm>
        </p:spPr>
        <p:txBody>
          <a:bodyPr/>
          <a:lstStyle/>
          <a:p>
            <a:pPr eaLnBrk="1" hangingPunct="1">
              <a:lnSpc>
                <a:spcPct val="95000"/>
              </a:lnSpc>
            </a:pPr>
            <a:r>
              <a:rPr lang="en-US" sz="2800" dirty="0" smtClean="0"/>
              <a:t>Once activated, a B or T cell undergoes multiple cell divisions</a:t>
            </a:r>
          </a:p>
          <a:p>
            <a:pPr eaLnBrk="1" hangingPunct="1">
              <a:lnSpc>
                <a:spcPct val="95000"/>
              </a:lnSpc>
            </a:pPr>
            <a:r>
              <a:rPr lang="en-US" sz="2800" dirty="0" smtClean="0"/>
              <a:t>This proliferation of lymphocytes is called </a:t>
            </a:r>
            <a:r>
              <a:rPr lang="en-US" sz="2800" b="1" dirty="0" smtClean="0">
                <a:solidFill>
                  <a:srgbClr val="7030A0"/>
                </a:solidFill>
              </a:rPr>
              <a:t>clonal selection</a:t>
            </a:r>
          </a:p>
          <a:p>
            <a:pPr eaLnBrk="1" hangingPunct="1">
              <a:lnSpc>
                <a:spcPct val="95000"/>
              </a:lnSpc>
            </a:pPr>
            <a:r>
              <a:rPr lang="en-US" sz="2800" dirty="0" smtClean="0"/>
              <a:t>Two types of clones are produced: short-lived activated </a:t>
            </a:r>
            <a:r>
              <a:rPr lang="en-US" sz="2800" b="1" dirty="0" smtClean="0">
                <a:solidFill>
                  <a:srgbClr val="00B050"/>
                </a:solidFill>
              </a:rPr>
              <a:t>effector cells</a:t>
            </a:r>
            <a:r>
              <a:rPr lang="en-US" sz="2800" dirty="0" smtClean="0"/>
              <a:t> that act immediately against the antigen and long-lived </a:t>
            </a:r>
            <a:r>
              <a:rPr lang="en-US" sz="2800" b="1" dirty="0" smtClean="0">
                <a:solidFill>
                  <a:srgbClr val="C00000"/>
                </a:solidFill>
              </a:rPr>
              <a:t>memory cells</a:t>
            </a:r>
            <a:r>
              <a:rPr lang="en-US" sz="2800" dirty="0" smtClean="0"/>
              <a:t> that can give rise to effector cells if the same antigen is encountered again</a:t>
            </a:r>
            <a:endParaRPr lang="en-US" sz="3000" b="1" dirty="0" smtClean="0"/>
          </a:p>
        </p:txBody>
      </p:sp>
      <p:grpSp>
        <p:nvGrpSpPr>
          <p:cNvPr id="47107" name="Group 4"/>
          <p:cNvGrpSpPr>
            <a:grpSpLocks/>
          </p:cNvGrpSpPr>
          <p:nvPr/>
        </p:nvGrpSpPr>
        <p:grpSpPr bwMode="auto">
          <a:xfrm>
            <a:off x="0" y="6553200"/>
            <a:ext cx="9144000" cy="304800"/>
            <a:chOff x="0" y="4128"/>
            <a:chExt cx="5760" cy="192"/>
          </a:xfrm>
        </p:grpSpPr>
        <p:sp>
          <p:nvSpPr>
            <p:cNvPr id="47109"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711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47108"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0" descr="43_14ClonalSelection-U"/>
          <p:cNvPicPr>
            <a:picLocks noChangeAspect="1" noChangeArrowheads="1"/>
          </p:cNvPicPr>
          <p:nvPr/>
        </p:nvPicPr>
        <p:blipFill>
          <a:blip r:embed="rId3"/>
          <a:srcRect/>
          <a:stretch>
            <a:fillRect/>
          </a:stretch>
        </p:blipFill>
        <p:spPr bwMode="auto">
          <a:xfrm>
            <a:off x="468313" y="136525"/>
            <a:ext cx="8207375" cy="6584950"/>
          </a:xfrm>
          <a:prstGeom prst="rect">
            <a:avLst/>
          </a:prstGeom>
          <a:noFill/>
          <a:ln w="9525">
            <a:noFill/>
            <a:miter lim="800000"/>
            <a:headEnd/>
            <a:tailEnd/>
          </a:ln>
        </p:spPr>
      </p:pic>
      <p:sp>
        <p:nvSpPr>
          <p:cNvPr id="48131" name="Text Box 4"/>
          <p:cNvSpPr txBox="1">
            <a:spLocks noChangeArrowheads="1"/>
          </p:cNvSpPr>
          <p:nvPr/>
        </p:nvSpPr>
        <p:spPr bwMode="auto">
          <a:xfrm>
            <a:off x="5557838" y="620713"/>
            <a:ext cx="911225" cy="258762"/>
          </a:xfrm>
          <a:prstGeom prst="rect">
            <a:avLst/>
          </a:prstGeom>
          <a:noFill/>
          <a:ln w="9525">
            <a:noFill/>
            <a:miter lim="800000"/>
            <a:headEnd/>
            <a:tailEnd/>
          </a:ln>
        </p:spPr>
        <p:txBody>
          <a:bodyPr wrap="none" lIns="0" tIns="0" rIns="0" bIns="0"/>
          <a:lstStyle/>
          <a:p>
            <a:r>
              <a:rPr lang="en-US" b="1"/>
              <a:t>Antigen</a:t>
            </a:r>
          </a:p>
        </p:txBody>
      </p:sp>
      <p:sp>
        <p:nvSpPr>
          <p:cNvPr id="48132" name="Text Box 71"/>
          <p:cNvSpPr txBox="1">
            <a:spLocks noChangeArrowheads="1"/>
          </p:cNvSpPr>
          <p:nvPr/>
        </p:nvSpPr>
        <p:spPr bwMode="auto">
          <a:xfrm>
            <a:off x="7707313" y="852488"/>
            <a:ext cx="965200" cy="549275"/>
          </a:xfrm>
          <a:prstGeom prst="rect">
            <a:avLst/>
          </a:prstGeom>
          <a:noFill/>
          <a:ln w="9525">
            <a:noFill/>
            <a:miter lim="800000"/>
            <a:headEnd/>
            <a:tailEnd/>
          </a:ln>
        </p:spPr>
        <p:txBody>
          <a:bodyPr wrap="none" lIns="0" tIns="0" rIns="0" bIns="0"/>
          <a:lstStyle/>
          <a:p>
            <a:pPr>
              <a:lnSpc>
                <a:spcPct val="90000"/>
              </a:lnSpc>
            </a:pPr>
            <a:r>
              <a:rPr lang="en-US" b="1"/>
              <a:t>Antigen</a:t>
            </a:r>
            <a:br>
              <a:rPr lang="en-US" b="1"/>
            </a:br>
            <a:r>
              <a:rPr lang="en-US" b="1"/>
              <a:t>receptor</a:t>
            </a:r>
          </a:p>
        </p:txBody>
      </p:sp>
      <p:sp>
        <p:nvSpPr>
          <p:cNvPr id="48133" name="Text Box 72"/>
          <p:cNvSpPr txBox="1">
            <a:spLocks noChangeArrowheads="1"/>
          </p:cNvSpPr>
          <p:nvPr/>
        </p:nvSpPr>
        <p:spPr bwMode="auto">
          <a:xfrm>
            <a:off x="7145338" y="4379913"/>
            <a:ext cx="992187" cy="258762"/>
          </a:xfrm>
          <a:prstGeom prst="rect">
            <a:avLst/>
          </a:prstGeom>
          <a:noFill/>
          <a:ln w="9525">
            <a:noFill/>
            <a:miter lim="800000"/>
            <a:headEnd/>
            <a:tailEnd/>
          </a:ln>
        </p:spPr>
        <p:txBody>
          <a:bodyPr wrap="none" lIns="0" tIns="0" rIns="0" bIns="0"/>
          <a:lstStyle/>
          <a:p>
            <a:r>
              <a:rPr lang="en-US" b="1"/>
              <a:t>Antibody</a:t>
            </a:r>
          </a:p>
        </p:txBody>
      </p:sp>
      <p:sp>
        <p:nvSpPr>
          <p:cNvPr id="48134" name="Text Box 73"/>
          <p:cNvSpPr txBox="1">
            <a:spLocks noChangeArrowheads="1"/>
          </p:cNvSpPr>
          <p:nvPr/>
        </p:nvSpPr>
        <p:spPr bwMode="auto">
          <a:xfrm>
            <a:off x="5737225" y="6253163"/>
            <a:ext cx="1443038" cy="285750"/>
          </a:xfrm>
          <a:prstGeom prst="rect">
            <a:avLst/>
          </a:prstGeom>
          <a:noFill/>
          <a:ln w="9525">
            <a:noFill/>
            <a:miter lim="800000"/>
            <a:headEnd/>
            <a:tailEnd/>
          </a:ln>
        </p:spPr>
        <p:txBody>
          <a:bodyPr wrap="none" lIns="0" tIns="0" rIns="0" bIns="0"/>
          <a:lstStyle/>
          <a:p>
            <a:r>
              <a:rPr lang="en-US" b="1"/>
              <a:t>Plasma cells</a:t>
            </a:r>
          </a:p>
        </p:txBody>
      </p:sp>
      <p:sp>
        <p:nvSpPr>
          <p:cNvPr id="48135" name="Text Box 74"/>
          <p:cNvSpPr txBox="1">
            <a:spLocks noChangeArrowheads="1"/>
          </p:cNvSpPr>
          <p:nvPr/>
        </p:nvSpPr>
        <p:spPr bwMode="auto">
          <a:xfrm>
            <a:off x="1749425" y="6261100"/>
            <a:ext cx="1443038" cy="285750"/>
          </a:xfrm>
          <a:prstGeom prst="rect">
            <a:avLst/>
          </a:prstGeom>
          <a:noFill/>
          <a:ln w="9525">
            <a:noFill/>
            <a:miter lim="800000"/>
            <a:headEnd/>
            <a:tailEnd/>
          </a:ln>
        </p:spPr>
        <p:txBody>
          <a:bodyPr wrap="none" lIns="0" tIns="0" rIns="0" bIns="0"/>
          <a:lstStyle/>
          <a:p>
            <a:r>
              <a:rPr lang="en-US" b="1"/>
              <a:t>Memory cells</a:t>
            </a:r>
          </a:p>
        </p:txBody>
      </p:sp>
      <p:sp>
        <p:nvSpPr>
          <p:cNvPr id="48136" name="Text Box 75"/>
          <p:cNvSpPr txBox="1">
            <a:spLocks noChangeArrowheads="1"/>
          </p:cNvSpPr>
          <p:nvPr/>
        </p:nvSpPr>
        <p:spPr bwMode="auto">
          <a:xfrm>
            <a:off x="520700" y="504825"/>
            <a:ext cx="1244600" cy="1106488"/>
          </a:xfrm>
          <a:prstGeom prst="rect">
            <a:avLst/>
          </a:prstGeom>
          <a:noFill/>
          <a:ln w="9525">
            <a:noFill/>
            <a:miter lim="800000"/>
            <a:headEnd/>
            <a:tailEnd/>
          </a:ln>
        </p:spPr>
        <p:txBody>
          <a:bodyPr wrap="none" lIns="0" tIns="0" rIns="0" bIns="0"/>
          <a:lstStyle/>
          <a:p>
            <a:pPr>
              <a:lnSpc>
                <a:spcPct val="90000"/>
              </a:lnSpc>
            </a:pPr>
            <a:r>
              <a:rPr lang="en-US" b="1"/>
              <a:t>B cells that</a:t>
            </a:r>
            <a:br>
              <a:rPr lang="en-US" b="1"/>
            </a:br>
            <a:r>
              <a:rPr lang="en-US" b="1"/>
              <a:t>differ in</a:t>
            </a:r>
            <a:br>
              <a:rPr lang="en-US" b="1"/>
            </a:br>
            <a:r>
              <a:rPr lang="en-US" b="1"/>
              <a:t>antigen</a:t>
            </a:r>
            <a:br>
              <a:rPr lang="en-US" b="1"/>
            </a:br>
            <a:r>
              <a:rPr lang="en-US" b="1"/>
              <a:t>specificity</a:t>
            </a:r>
          </a:p>
        </p:txBody>
      </p:sp>
      <p:sp>
        <p:nvSpPr>
          <p:cNvPr id="48137" name="Line 76"/>
          <p:cNvSpPr>
            <a:spLocks noChangeShapeType="1"/>
          </p:cNvSpPr>
          <p:nvPr/>
        </p:nvSpPr>
        <p:spPr bwMode="auto">
          <a:xfrm flipH="1">
            <a:off x="6692900" y="4497388"/>
            <a:ext cx="411163" cy="212725"/>
          </a:xfrm>
          <a:prstGeom prst="line">
            <a:avLst/>
          </a:prstGeom>
          <a:noFill/>
          <a:ln w="12700">
            <a:solidFill>
              <a:schemeClr val="tx1"/>
            </a:solidFill>
            <a:round/>
            <a:headEnd/>
            <a:tailEnd/>
          </a:ln>
        </p:spPr>
        <p:txBody>
          <a:bodyPr wrap="none" anchor="ctr"/>
          <a:lstStyle/>
          <a:p>
            <a:endParaRPr lang="en-US"/>
          </a:p>
        </p:txBody>
      </p:sp>
      <p:sp>
        <p:nvSpPr>
          <p:cNvPr id="48138" name="Line 77"/>
          <p:cNvSpPr>
            <a:spLocks noChangeShapeType="1"/>
          </p:cNvSpPr>
          <p:nvPr/>
        </p:nvSpPr>
        <p:spPr bwMode="auto">
          <a:xfrm>
            <a:off x="5105400" y="647700"/>
            <a:ext cx="423863" cy="93663"/>
          </a:xfrm>
          <a:prstGeom prst="line">
            <a:avLst/>
          </a:prstGeom>
          <a:noFill/>
          <a:ln w="12700">
            <a:solidFill>
              <a:schemeClr val="tx1"/>
            </a:solidFill>
            <a:round/>
            <a:headEnd/>
            <a:tailEnd/>
          </a:ln>
        </p:spPr>
        <p:txBody>
          <a:bodyPr wrap="none" anchor="ctr"/>
          <a:lstStyle/>
          <a:p>
            <a:endParaRPr lang="en-US"/>
          </a:p>
        </p:txBody>
      </p:sp>
      <p:sp>
        <p:nvSpPr>
          <p:cNvPr id="48139" name="Line 78"/>
          <p:cNvSpPr>
            <a:spLocks noChangeShapeType="1"/>
          </p:cNvSpPr>
          <p:nvPr/>
        </p:nvSpPr>
        <p:spPr bwMode="auto">
          <a:xfrm>
            <a:off x="7486650" y="846138"/>
            <a:ext cx="212725" cy="93662"/>
          </a:xfrm>
          <a:prstGeom prst="line">
            <a:avLst/>
          </a:prstGeom>
          <a:noFill/>
          <a:ln w="12700">
            <a:solidFill>
              <a:schemeClr val="tx1"/>
            </a:solidFill>
            <a:round/>
            <a:headEnd/>
            <a:tailEnd/>
          </a:ln>
        </p:spPr>
        <p:txBody>
          <a:bodyPr wrap="none" anchor="ctr"/>
          <a:lstStyle/>
          <a:p>
            <a:endParaRPr lang="en-US"/>
          </a:p>
        </p:txBody>
      </p:sp>
      <p:sp>
        <p:nvSpPr>
          <p:cNvPr id="48140" name="AutoShape 79"/>
          <p:cNvSpPr>
            <a:spLocks/>
          </p:cNvSpPr>
          <p:nvPr/>
        </p:nvSpPr>
        <p:spPr bwMode="auto">
          <a:xfrm>
            <a:off x="1838325" y="198438"/>
            <a:ext cx="152400" cy="1603375"/>
          </a:xfrm>
          <a:prstGeom prst="leftBrace">
            <a:avLst>
              <a:gd name="adj1" fmla="val 87674"/>
              <a:gd name="adj2" fmla="val 50000"/>
            </a:avLst>
          </a:prstGeom>
          <a:noFill/>
          <a:ln w="12700">
            <a:solidFill>
              <a:schemeClr val="tx1"/>
            </a:solidFill>
            <a:round/>
            <a:headEnd/>
            <a:tailEnd/>
          </a:ln>
        </p:spPr>
        <p:txBody>
          <a:bodyPr wrap="none" anchor="ctr"/>
          <a:lstStyle/>
          <a:p>
            <a:endParaRPr lang="en-US" sz="2400">
              <a:latin typeface="Times" pitchFamily="18" charset="0"/>
            </a:endParaRPr>
          </a:p>
        </p:txBody>
      </p:sp>
      <p:sp>
        <p:nvSpPr>
          <p:cNvPr id="48141"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533400" y="1357313"/>
            <a:ext cx="8001000" cy="3062287"/>
          </a:xfrm>
        </p:spPr>
        <p:txBody>
          <a:bodyPr/>
          <a:lstStyle/>
          <a:p>
            <a:pPr marL="350838" indent="-350838" eaLnBrk="1" hangingPunct="1">
              <a:lnSpc>
                <a:spcPct val="90000"/>
              </a:lnSpc>
            </a:pPr>
            <a:r>
              <a:rPr lang="en-US" sz="2800" b="1" dirty="0" smtClean="0">
                <a:solidFill>
                  <a:srgbClr val="FF0000"/>
                </a:solidFill>
              </a:rPr>
              <a:t>Adaptive immunity</a:t>
            </a:r>
            <a:r>
              <a:rPr lang="en-US" sz="2800" dirty="0" smtClean="0"/>
              <a:t>, or acquired immunity, </a:t>
            </a:r>
            <a:r>
              <a:rPr lang="en-US" sz="2800" dirty="0" smtClean="0">
                <a:solidFill>
                  <a:srgbClr val="FF0000"/>
                </a:solidFill>
              </a:rPr>
              <a:t>develops after exposure to agents such as microbes, toxins, or other foreign substances</a:t>
            </a:r>
          </a:p>
          <a:p>
            <a:pPr marL="350838" indent="-350838" eaLnBrk="1" hangingPunct="1">
              <a:lnSpc>
                <a:spcPct val="90000"/>
              </a:lnSpc>
            </a:pPr>
            <a:r>
              <a:rPr lang="en-US" sz="2800" dirty="0" smtClean="0"/>
              <a:t>It involves a very specific response to </a:t>
            </a:r>
            <a:r>
              <a:rPr lang="en-US" sz="2800" dirty="0" smtClean="0"/>
              <a:t>pathogens</a:t>
            </a:r>
          </a:p>
          <a:p>
            <a:pPr marL="350838" indent="-350838" eaLnBrk="1" hangingPunct="1">
              <a:lnSpc>
                <a:spcPct val="90000"/>
              </a:lnSpc>
            </a:pPr>
            <a:r>
              <a:rPr lang="ar-JO" sz="2800" dirty="0"/>
              <a:t>تتطور المناعة التكيفية أو المناعة المكتسبة بعد التعرض لعوامل مثل الميكروبات أو السموم أو المواد الغريبة </a:t>
            </a:r>
            <a:r>
              <a:rPr lang="ar-JO" sz="2800" dirty="0" smtClean="0"/>
              <a:t>الأخر</a:t>
            </a:r>
            <a:endParaRPr lang="en-US" sz="2800" dirty="0" smtClean="0"/>
          </a:p>
          <a:p>
            <a:pPr marL="350838" indent="-350838" eaLnBrk="1" hangingPunct="1">
              <a:lnSpc>
                <a:spcPct val="90000"/>
              </a:lnSpc>
            </a:pPr>
            <a:r>
              <a:rPr lang="ar-JO" sz="2800" dirty="0" smtClean="0"/>
              <a:t>ىإنه </a:t>
            </a:r>
            <a:r>
              <a:rPr lang="ar-JO" sz="2800" dirty="0"/>
              <a:t>ينطوي على استجابة محددة للغاية لمسببات الأمراض</a:t>
            </a:r>
            <a:endParaRPr lang="en-US" sz="2800" dirty="0" smtClean="0"/>
          </a:p>
          <a:p>
            <a:pPr marL="350838" indent="-350838" eaLnBrk="1" hangingPunct="1">
              <a:lnSpc>
                <a:spcPct val="90000"/>
              </a:lnSpc>
            </a:pPr>
            <a:endParaRPr lang="en-US" sz="2800" dirty="0" smtClean="0"/>
          </a:p>
          <a:p>
            <a:pPr marL="350838" indent="-350838" eaLnBrk="1" hangingPunct="1">
              <a:lnSpc>
                <a:spcPct val="90000"/>
              </a:lnSpc>
            </a:pPr>
            <a:endParaRPr lang="en-US" sz="2800" dirty="0" smtClean="0"/>
          </a:p>
        </p:txBody>
      </p:sp>
      <p:grpSp>
        <p:nvGrpSpPr>
          <p:cNvPr id="7171" name="Group 3"/>
          <p:cNvGrpSpPr>
            <a:grpSpLocks/>
          </p:cNvGrpSpPr>
          <p:nvPr/>
        </p:nvGrpSpPr>
        <p:grpSpPr bwMode="auto">
          <a:xfrm>
            <a:off x="0" y="6553200"/>
            <a:ext cx="9144000" cy="304800"/>
            <a:chOff x="0" y="4128"/>
            <a:chExt cx="5760" cy="192"/>
          </a:xfrm>
        </p:grpSpPr>
        <p:sp>
          <p:nvSpPr>
            <p:cNvPr id="7173"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dirty="0"/>
            </a:p>
          </p:txBody>
        </p:sp>
        <p:sp>
          <p:nvSpPr>
            <p:cNvPr id="717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dirty="0">
                  <a:latin typeface="Times New Roman" pitchFamily="18" charset="0"/>
                  <a:cs typeface="Times New Roman" pitchFamily="18" charset="0"/>
                </a:rPr>
                <a:t>© 2011 Pearson Education, Inc.</a:t>
              </a:r>
            </a:p>
          </p:txBody>
        </p:sp>
      </p:grpSp>
      <p:sp>
        <p:nvSpPr>
          <p:cNvPr id="7172"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533400" y="1352550"/>
            <a:ext cx="8305800" cy="3448050"/>
          </a:xfrm>
        </p:spPr>
        <p:txBody>
          <a:bodyPr/>
          <a:lstStyle/>
          <a:p>
            <a:pPr marL="350838" indent="-350838" eaLnBrk="1" hangingPunct="1">
              <a:lnSpc>
                <a:spcPct val="90000"/>
              </a:lnSpc>
            </a:pPr>
            <a:r>
              <a:rPr lang="en-US" sz="2800" dirty="0" smtClean="0"/>
              <a:t>Immunological memory is responsible for long-term protections against diseases, due to either a prior infection or vaccination</a:t>
            </a:r>
          </a:p>
          <a:p>
            <a:pPr marL="350838" indent="-350838" eaLnBrk="1" hangingPunct="1">
              <a:lnSpc>
                <a:spcPct val="90000"/>
              </a:lnSpc>
            </a:pPr>
            <a:r>
              <a:rPr lang="en-US" sz="2800" dirty="0" smtClean="0"/>
              <a:t>The first exposure to a specific antigen represents the </a:t>
            </a:r>
            <a:r>
              <a:rPr lang="en-US" sz="2800" b="1" dirty="0" smtClean="0">
                <a:solidFill>
                  <a:srgbClr val="C00000"/>
                </a:solidFill>
              </a:rPr>
              <a:t>primary immune response </a:t>
            </a:r>
          </a:p>
          <a:p>
            <a:pPr marL="350838" indent="-350838" eaLnBrk="1" hangingPunct="1">
              <a:lnSpc>
                <a:spcPct val="90000"/>
              </a:lnSpc>
            </a:pPr>
            <a:r>
              <a:rPr lang="en-US" sz="2800" dirty="0" smtClean="0"/>
              <a:t>During this time, selected B and T cells give rise to their effector forms</a:t>
            </a:r>
          </a:p>
          <a:p>
            <a:pPr marL="350838" indent="-350838" eaLnBrk="1" hangingPunct="1">
              <a:lnSpc>
                <a:spcPct val="90000"/>
              </a:lnSpc>
            </a:pPr>
            <a:r>
              <a:rPr lang="en-US" sz="2800" dirty="0" smtClean="0"/>
              <a:t>In the </a:t>
            </a:r>
            <a:r>
              <a:rPr lang="en-US" sz="2800" b="1" dirty="0" smtClean="0">
                <a:solidFill>
                  <a:srgbClr val="C00000"/>
                </a:solidFill>
              </a:rPr>
              <a:t>secondary immune response</a:t>
            </a:r>
            <a:r>
              <a:rPr lang="en-US" sz="2800" dirty="0" smtClean="0"/>
              <a:t>, memory cells facilitate a faster, more efficient response</a:t>
            </a:r>
            <a:endParaRPr lang="en-US" sz="3000" dirty="0" smtClean="0"/>
          </a:p>
        </p:txBody>
      </p:sp>
      <p:grpSp>
        <p:nvGrpSpPr>
          <p:cNvPr id="49155" name="Group 5"/>
          <p:cNvGrpSpPr>
            <a:grpSpLocks/>
          </p:cNvGrpSpPr>
          <p:nvPr/>
        </p:nvGrpSpPr>
        <p:grpSpPr bwMode="auto">
          <a:xfrm>
            <a:off x="0" y="6553200"/>
            <a:ext cx="9144000" cy="304800"/>
            <a:chOff x="0" y="4128"/>
            <a:chExt cx="5760" cy="192"/>
          </a:xfrm>
        </p:grpSpPr>
        <p:sp>
          <p:nvSpPr>
            <p:cNvPr id="49160" name="Rectangle 6"/>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916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49156" name="Rectangle 8"/>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49157" name="Picture 9" descr="Campbell Play Button">
            <a:hlinkClick r:id="rId2"/>
          </p:cNvPr>
          <p:cNvPicPr>
            <a:picLocks noChangeAspect="1" noChangeArrowheads="1"/>
          </p:cNvPicPr>
          <p:nvPr/>
        </p:nvPicPr>
        <p:blipFill>
          <a:blip r:embed="rId3"/>
          <a:srcRect/>
          <a:stretch>
            <a:fillRect/>
          </a:stretch>
        </p:blipFill>
        <p:spPr bwMode="auto">
          <a:xfrm>
            <a:off x="2667000" y="5819775"/>
            <a:ext cx="1190625" cy="657225"/>
          </a:xfrm>
          <a:prstGeom prst="rect">
            <a:avLst/>
          </a:prstGeom>
          <a:noFill/>
          <a:ln w="9525">
            <a:noFill/>
            <a:miter lim="800000"/>
            <a:headEnd/>
            <a:tailEnd/>
          </a:ln>
        </p:spPr>
      </p:pic>
      <p:sp>
        <p:nvSpPr>
          <p:cNvPr id="49158" name="Text Box 10"/>
          <p:cNvSpPr txBox="1">
            <a:spLocks noChangeArrowheads="1"/>
          </p:cNvSpPr>
          <p:nvPr/>
        </p:nvSpPr>
        <p:spPr bwMode="auto">
          <a:xfrm>
            <a:off x="3898900" y="5956300"/>
            <a:ext cx="3721100" cy="427038"/>
          </a:xfrm>
          <a:prstGeom prst="rect">
            <a:avLst/>
          </a:prstGeom>
          <a:noFill/>
          <a:ln w="9525">
            <a:noFill/>
            <a:miter lim="800000"/>
            <a:headEnd/>
            <a:tailEnd/>
          </a:ln>
        </p:spPr>
        <p:txBody>
          <a:bodyPr>
            <a:spAutoFit/>
          </a:bodyPr>
          <a:lstStyle/>
          <a:p>
            <a:r>
              <a:rPr lang="en-US" sz="2200">
                <a:solidFill>
                  <a:schemeClr val="tx2"/>
                </a:solidFill>
              </a:rPr>
              <a:t>Animation: Role of B Cells</a:t>
            </a:r>
          </a:p>
        </p:txBody>
      </p:sp>
      <p:sp>
        <p:nvSpPr>
          <p:cNvPr id="49159" name="Rectangle 11"/>
          <p:cNvSpPr>
            <a:spLocks noGrp="1" noChangeArrowheads="1"/>
          </p:cNvSpPr>
          <p:nvPr/>
        </p:nvSpPr>
        <p:spPr bwMode="auto">
          <a:xfrm>
            <a:off x="147638" y="228600"/>
            <a:ext cx="8991600" cy="1143000"/>
          </a:xfrm>
          <a:prstGeom prst="rect">
            <a:avLst/>
          </a:prstGeom>
          <a:noFill/>
          <a:ln w="9525">
            <a:noFill/>
            <a:miter lim="800000"/>
            <a:headEnd/>
            <a:tailEnd/>
          </a:ln>
        </p:spPr>
        <p:txBody>
          <a:bodyPr anchor="ctr"/>
          <a:lstStyle/>
          <a:p>
            <a:r>
              <a:rPr lang="en-US" sz="3600" b="1" i="1">
                <a:solidFill>
                  <a:schemeClr val="tx2"/>
                </a:solidFill>
                <a:latin typeface="Times New Roman" pitchFamily="18" charset="0"/>
              </a:rPr>
              <a:t>Immunological Memory</a:t>
            </a:r>
            <a:endParaRPr lang="en-US" sz="3600" b="1" i="1">
              <a:latin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7" descr="43_15MemorySpecificity-U"/>
          <p:cNvPicPr>
            <a:picLocks noChangeAspect="1" noChangeArrowheads="1"/>
          </p:cNvPicPr>
          <p:nvPr/>
        </p:nvPicPr>
        <p:blipFill>
          <a:blip r:embed="rId3"/>
          <a:srcRect/>
          <a:stretch>
            <a:fillRect/>
          </a:stretch>
        </p:blipFill>
        <p:spPr bwMode="auto">
          <a:xfrm>
            <a:off x="788988" y="234950"/>
            <a:ext cx="7566025" cy="6584950"/>
          </a:xfrm>
          <a:prstGeom prst="rect">
            <a:avLst/>
          </a:prstGeom>
          <a:noFill/>
          <a:ln w="9525">
            <a:noFill/>
            <a:miter lim="800000"/>
            <a:headEnd/>
            <a:tailEnd/>
          </a:ln>
        </p:spPr>
      </p:pic>
      <p:sp>
        <p:nvSpPr>
          <p:cNvPr id="50179" name="Text Box 9"/>
          <p:cNvSpPr txBox="1">
            <a:spLocks noChangeArrowheads="1"/>
          </p:cNvSpPr>
          <p:nvPr/>
        </p:nvSpPr>
        <p:spPr bwMode="auto">
          <a:xfrm>
            <a:off x="831850" y="247650"/>
            <a:ext cx="3055938" cy="788988"/>
          </a:xfrm>
          <a:prstGeom prst="rect">
            <a:avLst/>
          </a:prstGeom>
          <a:noFill/>
          <a:ln w="9525">
            <a:noFill/>
            <a:miter lim="800000"/>
            <a:headEnd/>
            <a:tailEnd/>
          </a:ln>
        </p:spPr>
        <p:txBody>
          <a:bodyPr wrap="none" lIns="0" tIns="0" rIns="0" bIns="0"/>
          <a:lstStyle/>
          <a:p>
            <a:pPr>
              <a:lnSpc>
                <a:spcPct val="90000"/>
              </a:lnSpc>
            </a:pPr>
            <a:r>
              <a:rPr lang="en-US" sz="1900" b="1"/>
              <a:t>Primary immune response</a:t>
            </a:r>
            <a:br>
              <a:rPr lang="en-US" sz="1900" b="1"/>
            </a:br>
            <a:r>
              <a:rPr lang="en-US" sz="1900" b="1"/>
              <a:t>to antigen A produces</a:t>
            </a:r>
            <a:br>
              <a:rPr lang="en-US" sz="1900" b="1"/>
            </a:br>
            <a:r>
              <a:rPr lang="en-US" sz="1900" b="1"/>
              <a:t>antibodies to A.</a:t>
            </a:r>
          </a:p>
        </p:txBody>
      </p:sp>
      <p:sp>
        <p:nvSpPr>
          <p:cNvPr id="50180" name="Text Box 15"/>
          <p:cNvSpPr txBox="1">
            <a:spLocks noChangeArrowheads="1"/>
          </p:cNvSpPr>
          <p:nvPr/>
        </p:nvSpPr>
        <p:spPr bwMode="auto">
          <a:xfrm>
            <a:off x="4075113" y="255588"/>
            <a:ext cx="4298950" cy="1093787"/>
          </a:xfrm>
          <a:prstGeom prst="rect">
            <a:avLst/>
          </a:prstGeom>
          <a:noFill/>
          <a:ln w="9525">
            <a:noFill/>
            <a:miter lim="800000"/>
            <a:headEnd/>
            <a:tailEnd/>
          </a:ln>
        </p:spPr>
        <p:txBody>
          <a:bodyPr wrap="none" lIns="0" tIns="0" rIns="0" bIns="0"/>
          <a:lstStyle/>
          <a:p>
            <a:pPr>
              <a:lnSpc>
                <a:spcPct val="90000"/>
              </a:lnSpc>
            </a:pPr>
            <a:r>
              <a:rPr lang="en-US" sz="1900" b="1"/>
              <a:t>Secondary immune response to</a:t>
            </a:r>
            <a:br>
              <a:rPr lang="en-US" sz="1900" b="1"/>
            </a:br>
            <a:r>
              <a:rPr lang="en-US" sz="1900" b="1"/>
              <a:t>antigen A produces antibodies to A;</a:t>
            </a:r>
            <a:br>
              <a:rPr lang="en-US" sz="1900" b="1"/>
            </a:br>
            <a:r>
              <a:rPr lang="en-US" sz="1900" b="1"/>
              <a:t>primary immune response to antigen</a:t>
            </a:r>
            <a:br>
              <a:rPr lang="en-US" sz="1900" b="1"/>
            </a:br>
            <a:r>
              <a:rPr lang="en-US" sz="1900" b="1"/>
              <a:t>B produces antibodies to B.</a:t>
            </a:r>
          </a:p>
        </p:txBody>
      </p:sp>
      <p:sp>
        <p:nvSpPr>
          <p:cNvPr id="50181" name="Text Box 16"/>
          <p:cNvSpPr txBox="1">
            <a:spLocks noChangeArrowheads="1"/>
          </p:cNvSpPr>
          <p:nvPr/>
        </p:nvSpPr>
        <p:spPr bwMode="auto">
          <a:xfrm>
            <a:off x="1824038" y="5716588"/>
            <a:ext cx="1468437" cy="523875"/>
          </a:xfrm>
          <a:prstGeom prst="rect">
            <a:avLst/>
          </a:prstGeom>
          <a:noFill/>
          <a:ln w="9525">
            <a:noFill/>
            <a:miter lim="800000"/>
            <a:headEnd/>
            <a:tailEnd/>
          </a:ln>
        </p:spPr>
        <p:txBody>
          <a:bodyPr wrap="none" lIns="0" tIns="0" rIns="0" bIns="0"/>
          <a:lstStyle/>
          <a:p>
            <a:pPr>
              <a:lnSpc>
                <a:spcPct val="90000"/>
              </a:lnSpc>
            </a:pPr>
            <a:r>
              <a:rPr lang="en-US" sz="1900" b="1"/>
              <a:t>Exposure</a:t>
            </a:r>
            <a:br>
              <a:rPr lang="en-US" sz="1900" b="1"/>
            </a:br>
            <a:r>
              <a:rPr lang="en-US" sz="1900" b="1"/>
              <a:t>to antigen A</a:t>
            </a:r>
          </a:p>
        </p:txBody>
      </p:sp>
      <p:sp>
        <p:nvSpPr>
          <p:cNvPr id="50182" name="Text Box 17"/>
          <p:cNvSpPr txBox="1">
            <a:spLocks noChangeArrowheads="1"/>
          </p:cNvSpPr>
          <p:nvPr/>
        </p:nvSpPr>
        <p:spPr bwMode="auto">
          <a:xfrm>
            <a:off x="4332288" y="5710238"/>
            <a:ext cx="2022475" cy="536575"/>
          </a:xfrm>
          <a:prstGeom prst="rect">
            <a:avLst/>
          </a:prstGeom>
          <a:noFill/>
          <a:ln w="9525">
            <a:noFill/>
            <a:miter lim="800000"/>
            <a:headEnd/>
            <a:tailEnd/>
          </a:ln>
        </p:spPr>
        <p:txBody>
          <a:bodyPr wrap="none" lIns="0" tIns="0" rIns="0" bIns="0"/>
          <a:lstStyle/>
          <a:p>
            <a:pPr>
              <a:lnSpc>
                <a:spcPct val="90000"/>
              </a:lnSpc>
            </a:pPr>
            <a:r>
              <a:rPr lang="en-US" sz="1900" b="1"/>
              <a:t>Exposure to </a:t>
            </a:r>
            <a:br>
              <a:rPr lang="en-US" sz="1900" b="1"/>
            </a:br>
            <a:r>
              <a:rPr lang="en-US" sz="1900" b="1"/>
              <a:t>antigens A and B</a:t>
            </a:r>
          </a:p>
        </p:txBody>
      </p:sp>
      <p:sp>
        <p:nvSpPr>
          <p:cNvPr id="50183" name="Text Box 18"/>
          <p:cNvSpPr txBox="1">
            <a:spLocks noChangeArrowheads="1"/>
          </p:cNvSpPr>
          <p:nvPr/>
        </p:nvSpPr>
        <p:spPr bwMode="auto">
          <a:xfrm>
            <a:off x="4364038" y="6364288"/>
            <a:ext cx="1347787" cy="298450"/>
          </a:xfrm>
          <a:prstGeom prst="rect">
            <a:avLst/>
          </a:prstGeom>
          <a:noFill/>
          <a:ln w="9525">
            <a:noFill/>
            <a:miter lim="800000"/>
            <a:headEnd/>
            <a:tailEnd/>
          </a:ln>
        </p:spPr>
        <p:txBody>
          <a:bodyPr wrap="none" lIns="0" tIns="0" rIns="0" bIns="0"/>
          <a:lstStyle/>
          <a:p>
            <a:pPr>
              <a:lnSpc>
                <a:spcPct val="90000"/>
              </a:lnSpc>
            </a:pPr>
            <a:r>
              <a:rPr lang="en-US" sz="1900" b="1"/>
              <a:t>Time (days)</a:t>
            </a:r>
          </a:p>
        </p:txBody>
      </p:sp>
      <p:sp>
        <p:nvSpPr>
          <p:cNvPr id="50184" name="Text Box 19"/>
          <p:cNvSpPr txBox="1">
            <a:spLocks noChangeArrowheads="1"/>
          </p:cNvSpPr>
          <p:nvPr/>
        </p:nvSpPr>
        <p:spPr bwMode="auto">
          <a:xfrm rot="-5400000">
            <a:off x="-114299" y="3128962"/>
            <a:ext cx="2749550" cy="523875"/>
          </a:xfrm>
          <a:prstGeom prst="rect">
            <a:avLst/>
          </a:prstGeom>
          <a:noFill/>
          <a:ln w="9525">
            <a:noFill/>
            <a:miter lim="800000"/>
            <a:headEnd/>
            <a:tailEnd/>
          </a:ln>
        </p:spPr>
        <p:txBody>
          <a:bodyPr wrap="none" lIns="0" tIns="0" rIns="0" bIns="0"/>
          <a:lstStyle/>
          <a:p>
            <a:pPr algn="ctr">
              <a:lnSpc>
                <a:spcPct val="90000"/>
              </a:lnSpc>
            </a:pPr>
            <a:r>
              <a:rPr lang="en-US" sz="1900" b="1"/>
              <a:t>Antibody concentration</a:t>
            </a:r>
            <a:br>
              <a:rPr lang="en-US" sz="1900" b="1"/>
            </a:br>
            <a:r>
              <a:rPr lang="en-US" sz="1900" b="1"/>
              <a:t>(arbitrary units)</a:t>
            </a:r>
          </a:p>
        </p:txBody>
      </p:sp>
      <p:sp>
        <p:nvSpPr>
          <p:cNvPr id="50185" name="Text Box 20"/>
          <p:cNvSpPr txBox="1">
            <a:spLocks noChangeArrowheads="1"/>
          </p:cNvSpPr>
          <p:nvPr/>
        </p:nvSpPr>
        <p:spPr bwMode="auto">
          <a:xfrm>
            <a:off x="1725613" y="1830388"/>
            <a:ext cx="420687" cy="246062"/>
          </a:xfrm>
          <a:prstGeom prst="rect">
            <a:avLst/>
          </a:prstGeom>
          <a:noFill/>
          <a:ln w="9525">
            <a:noFill/>
            <a:miter lim="800000"/>
            <a:headEnd/>
            <a:tailEnd/>
          </a:ln>
        </p:spPr>
        <p:txBody>
          <a:bodyPr wrap="none" lIns="0" tIns="0" rIns="0" bIns="0"/>
          <a:lstStyle/>
          <a:p>
            <a:pPr>
              <a:lnSpc>
                <a:spcPct val="90000"/>
              </a:lnSpc>
            </a:pPr>
            <a:r>
              <a:rPr lang="en-US" sz="1900" b="1"/>
              <a:t>10</a:t>
            </a:r>
            <a:r>
              <a:rPr lang="en-US" sz="1900" b="1" baseline="30000"/>
              <a:t>4</a:t>
            </a:r>
            <a:endParaRPr lang="en-US" sz="1900" b="1"/>
          </a:p>
        </p:txBody>
      </p:sp>
      <p:sp>
        <p:nvSpPr>
          <p:cNvPr id="50186" name="Text Box 21"/>
          <p:cNvSpPr txBox="1">
            <a:spLocks noChangeArrowheads="1"/>
          </p:cNvSpPr>
          <p:nvPr/>
        </p:nvSpPr>
        <p:spPr bwMode="auto">
          <a:xfrm>
            <a:off x="1719263" y="2617788"/>
            <a:ext cx="420687" cy="246062"/>
          </a:xfrm>
          <a:prstGeom prst="rect">
            <a:avLst/>
          </a:prstGeom>
          <a:noFill/>
          <a:ln w="9525">
            <a:noFill/>
            <a:miter lim="800000"/>
            <a:headEnd/>
            <a:tailEnd/>
          </a:ln>
        </p:spPr>
        <p:txBody>
          <a:bodyPr wrap="none" lIns="0" tIns="0" rIns="0" bIns="0"/>
          <a:lstStyle/>
          <a:p>
            <a:pPr>
              <a:lnSpc>
                <a:spcPct val="90000"/>
              </a:lnSpc>
            </a:pPr>
            <a:r>
              <a:rPr lang="en-US" sz="1900" b="1"/>
              <a:t>10</a:t>
            </a:r>
            <a:r>
              <a:rPr lang="en-US" sz="1900" b="1" baseline="30000"/>
              <a:t>3</a:t>
            </a:r>
            <a:endParaRPr lang="en-US" sz="1900" b="1"/>
          </a:p>
        </p:txBody>
      </p:sp>
      <p:sp>
        <p:nvSpPr>
          <p:cNvPr id="50187" name="Text Box 22"/>
          <p:cNvSpPr txBox="1">
            <a:spLocks noChangeArrowheads="1"/>
          </p:cNvSpPr>
          <p:nvPr/>
        </p:nvSpPr>
        <p:spPr bwMode="auto">
          <a:xfrm>
            <a:off x="1725613" y="3403600"/>
            <a:ext cx="420687" cy="246063"/>
          </a:xfrm>
          <a:prstGeom prst="rect">
            <a:avLst/>
          </a:prstGeom>
          <a:noFill/>
          <a:ln w="9525">
            <a:noFill/>
            <a:miter lim="800000"/>
            <a:headEnd/>
            <a:tailEnd/>
          </a:ln>
        </p:spPr>
        <p:txBody>
          <a:bodyPr wrap="none" lIns="0" tIns="0" rIns="0" bIns="0"/>
          <a:lstStyle/>
          <a:p>
            <a:pPr>
              <a:lnSpc>
                <a:spcPct val="90000"/>
              </a:lnSpc>
            </a:pPr>
            <a:r>
              <a:rPr lang="en-US" sz="1900" b="1"/>
              <a:t>10</a:t>
            </a:r>
            <a:r>
              <a:rPr lang="en-US" sz="1900" b="1" baseline="30000"/>
              <a:t>2</a:t>
            </a:r>
            <a:endParaRPr lang="en-US" sz="1900" b="1"/>
          </a:p>
        </p:txBody>
      </p:sp>
      <p:sp>
        <p:nvSpPr>
          <p:cNvPr id="50188" name="Text Box 23"/>
          <p:cNvSpPr txBox="1">
            <a:spLocks noChangeArrowheads="1"/>
          </p:cNvSpPr>
          <p:nvPr/>
        </p:nvSpPr>
        <p:spPr bwMode="auto">
          <a:xfrm>
            <a:off x="1725613" y="4198938"/>
            <a:ext cx="420687" cy="246062"/>
          </a:xfrm>
          <a:prstGeom prst="rect">
            <a:avLst/>
          </a:prstGeom>
          <a:noFill/>
          <a:ln w="9525">
            <a:noFill/>
            <a:miter lim="800000"/>
            <a:headEnd/>
            <a:tailEnd/>
          </a:ln>
        </p:spPr>
        <p:txBody>
          <a:bodyPr wrap="none" lIns="0" tIns="0" rIns="0" bIns="0"/>
          <a:lstStyle/>
          <a:p>
            <a:pPr>
              <a:lnSpc>
                <a:spcPct val="90000"/>
              </a:lnSpc>
            </a:pPr>
            <a:r>
              <a:rPr lang="en-US" sz="1900" b="1"/>
              <a:t>10</a:t>
            </a:r>
            <a:r>
              <a:rPr lang="en-US" sz="1900" b="1" baseline="30000"/>
              <a:t>1</a:t>
            </a:r>
            <a:endParaRPr lang="en-US" sz="1900" b="1"/>
          </a:p>
        </p:txBody>
      </p:sp>
      <p:sp>
        <p:nvSpPr>
          <p:cNvPr id="50189" name="Text Box 24"/>
          <p:cNvSpPr txBox="1">
            <a:spLocks noChangeArrowheads="1"/>
          </p:cNvSpPr>
          <p:nvPr/>
        </p:nvSpPr>
        <p:spPr bwMode="auto">
          <a:xfrm>
            <a:off x="1725613" y="4991100"/>
            <a:ext cx="420687" cy="246063"/>
          </a:xfrm>
          <a:prstGeom prst="rect">
            <a:avLst/>
          </a:prstGeom>
          <a:noFill/>
          <a:ln w="9525">
            <a:noFill/>
            <a:miter lim="800000"/>
            <a:headEnd/>
            <a:tailEnd/>
          </a:ln>
        </p:spPr>
        <p:txBody>
          <a:bodyPr wrap="none" lIns="0" tIns="0" rIns="0" bIns="0"/>
          <a:lstStyle/>
          <a:p>
            <a:pPr>
              <a:lnSpc>
                <a:spcPct val="90000"/>
              </a:lnSpc>
            </a:pPr>
            <a:r>
              <a:rPr lang="en-US" sz="1900" b="1"/>
              <a:t>10</a:t>
            </a:r>
            <a:r>
              <a:rPr lang="en-US" sz="1900" b="1" baseline="30000"/>
              <a:t>0</a:t>
            </a:r>
            <a:endParaRPr lang="en-US" sz="1900" b="1"/>
          </a:p>
        </p:txBody>
      </p:sp>
      <p:sp>
        <p:nvSpPr>
          <p:cNvPr id="50190" name="Text Box 25"/>
          <p:cNvSpPr txBox="1">
            <a:spLocks noChangeArrowheads="1"/>
          </p:cNvSpPr>
          <p:nvPr/>
        </p:nvSpPr>
        <p:spPr bwMode="auto">
          <a:xfrm>
            <a:off x="2149475" y="5218113"/>
            <a:ext cx="196850" cy="233362"/>
          </a:xfrm>
          <a:prstGeom prst="rect">
            <a:avLst/>
          </a:prstGeom>
          <a:noFill/>
          <a:ln w="9525">
            <a:noFill/>
            <a:miter lim="800000"/>
            <a:headEnd/>
            <a:tailEnd/>
          </a:ln>
        </p:spPr>
        <p:txBody>
          <a:bodyPr wrap="none" lIns="0" tIns="0" rIns="0" bIns="0"/>
          <a:lstStyle/>
          <a:p>
            <a:pPr>
              <a:lnSpc>
                <a:spcPct val="90000"/>
              </a:lnSpc>
            </a:pPr>
            <a:r>
              <a:rPr lang="en-US" sz="1900" b="1"/>
              <a:t>0</a:t>
            </a:r>
          </a:p>
        </p:txBody>
      </p:sp>
      <p:sp>
        <p:nvSpPr>
          <p:cNvPr id="50191" name="Text Box 26"/>
          <p:cNvSpPr txBox="1">
            <a:spLocks noChangeArrowheads="1"/>
          </p:cNvSpPr>
          <p:nvPr/>
        </p:nvSpPr>
        <p:spPr bwMode="auto">
          <a:xfrm>
            <a:off x="2817813" y="5213350"/>
            <a:ext cx="196850" cy="233363"/>
          </a:xfrm>
          <a:prstGeom prst="rect">
            <a:avLst/>
          </a:prstGeom>
          <a:noFill/>
          <a:ln w="9525">
            <a:noFill/>
            <a:miter lim="800000"/>
            <a:headEnd/>
            <a:tailEnd/>
          </a:ln>
        </p:spPr>
        <p:txBody>
          <a:bodyPr wrap="none" lIns="0" tIns="0" rIns="0" bIns="0"/>
          <a:lstStyle/>
          <a:p>
            <a:pPr>
              <a:lnSpc>
                <a:spcPct val="90000"/>
              </a:lnSpc>
            </a:pPr>
            <a:r>
              <a:rPr lang="en-US" sz="1900" b="1"/>
              <a:t>7</a:t>
            </a:r>
          </a:p>
        </p:txBody>
      </p:sp>
      <p:sp>
        <p:nvSpPr>
          <p:cNvPr id="50192" name="Text Box 27"/>
          <p:cNvSpPr txBox="1">
            <a:spLocks noChangeArrowheads="1"/>
          </p:cNvSpPr>
          <p:nvPr/>
        </p:nvSpPr>
        <p:spPr bwMode="auto">
          <a:xfrm>
            <a:off x="3406775" y="5219700"/>
            <a:ext cx="290513" cy="247650"/>
          </a:xfrm>
          <a:prstGeom prst="rect">
            <a:avLst/>
          </a:prstGeom>
          <a:noFill/>
          <a:ln w="9525">
            <a:noFill/>
            <a:miter lim="800000"/>
            <a:headEnd/>
            <a:tailEnd/>
          </a:ln>
        </p:spPr>
        <p:txBody>
          <a:bodyPr wrap="none" lIns="0" tIns="0" rIns="0" bIns="0"/>
          <a:lstStyle/>
          <a:p>
            <a:pPr>
              <a:lnSpc>
                <a:spcPct val="90000"/>
              </a:lnSpc>
            </a:pPr>
            <a:r>
              <a:rPr lang="en-US" sz="1900" b="1"/>
              <a:t>14</a:t>
            </a:r>
          </a:p>
        </p:txBody>
      </p:sp>
      <p:sp>
        <p:nvSpPr>
          <p:cNvPr id="50193" name="Text Box 28"/>
          <p:cNvSpPr txBox="1">
            <a:spLocks noChangeArrowheads="1"/>
          </p:cNvSpPr>
          <p:nvPr/>
        </p:nvSpPr>
        <p:spPr bwMode="auto">
          <a:xfrm>
            <a:off x="4073525" y="5226050"/>
            <a:ext cx="290513" cy="247650"/>
          </a:xfrm>
          <a:prstGeom prst="rect">
            <a:avLst/>
          </a:prstGeom>
          <a:noFill/>
          <a:ln w="9525">
            <a:noFill/>
            <a:miter lim="800000"/>
            <a:headEnd/>
            <a:tailEnd/>
          </a:ln>
        </p:spPr>
        <p:txBody>
          <a:bodyPr wrap="none" lIns="0" tIns="0" rIns="0" bIns="0"/>
          <a:lstStyle/>
          <a:p>
            <a:pPr>
              <a:lnSpc>
                <a:spcPct val="90000"/>
              </a:lnSpc>
            </a:pPr>
            <a:r>
              <a:rPr lang="en-US" sz="1900" b="1"/>
              <a:t>21</a:t>
            </a:r>
          </a:p>
        </p:txBody>
      </p:sp>
      <p:sp>
        <p:nvSpPr>
          <p:cNvPr id="50194" name="Text Box 29"/>
          <p:cNvSpPr txBox="1">
            <a:spLocks noChangeArrowheads="1"/>
          </p:cNvSpPr>
          <p:nvPr/>
        </p:nvSpPr>
        <p:spPr bwMode="auto">
          <a:xfrm>
            <a:off x="4737100" y="5226050"/>
            <a:ext cx="290513" cy="247650"/>
          </a:xfrm>
          <a:prstGeom prst="rect">
            <a:avLst/>
          </a:prstGeom>
          <a:noFill/>
          <a:ln w="9525">
            <a:noFill/>
            <a:miter lim="800000"/>
            <a:headEnd/>
            <a:tailEnd/>
          </a:ln>
        </p:spPr>
        <p:txBody>
          <a:bodyPr wrap="none" lIns="0" tIns="0" rIns="0" bIns="0"/>
          <a:lstStyle/>
          <a:p>
            <a:pPr>
              <a:lnSpc>
                <a:spcPct val="90000"/>
              </a:lnSpc>
            </a:pPr>
            <a:r>
              <a:rPr lang="en-US" sz="1900" b="1"/>
              <a:t>28</a:t>
            </a:r>
          </a:p>
        </p:txBody>
      </p:sp>
      <p:sp>
        <p:nvSpPr>
          <p:cNvPr id="50195" name="Text Box 30"/>
          <p:cNvSpPr txBox="1">
            <a:spLocks noChangeArrowheads="1"/>
          </p:cNvSpPr>
          <p:nvPr/>
        </p:nvSpPr>
        <p:spPr bwMode="auto">
          <a:xfrm>
            <a:off x="5411788" y="5213350"/>
            <a:ext cx="290512" cy="247650"/>
          </a:xfrm>
          <a:prstGeom prst="rect">
            <a:avLst/>
          </a:prstGeom>
          <a:noFill/>
          <a:ln w="9525">
            <a:noFill/>
            <a:miter lim="800000"/>
            <a:headEnd/>
            <a:tailEnd/>
          </a:ln>
        </p:spPr>
        <p:txBody>
          <a:bodyPr wrap="none" lIns="0" tIns="0" rIns="0" bIns="0"/>
          <a:lstStyle/>
          <a:p>
            <a:pPr>
              <a:lnSpc>
                <a:spcPct val="90000"/>
              </a:lnSpc>
            </a:pPr>
            <a:r>
              <a:rPr lang="en-US" sz="1900" b="1"/>
              <a:t>35</a:t>
            </a:r>
          </a:p>
        </p:txBody>
      </p:sp>
      <p:sp>
        <p:nvSpPr>
          <p:cNvPr id="50196" name="Text Box 31"/>
          <p:cNvSpPr txBox="1">
            <a:spLocks noChangeArrowheads="1"/>
          </p:cNvSpPr>
          <p:nvPr/>
        </p:nvSpPr>
        <p:spPr bwMode="auto">
          <a:xfrm>
            <a:off x="6073775" y="5226050"/>
            <a:ext cx="290513" cy="247650"/>
          </a:xfrm>
          <a:prstGeom prst="rect">
            <a:avLst/>
          </a:prstGeom>
          <a:noFill/>
          <a:ln w="9525">
            <a:noFill/>
            <a:miter lim="800000"/>
            <a:headEnd/>
            <a:tailEnd/>
          </a:ln>
        </p:spPr>
        <p:txBody>
          <a:bodyPr wrap="none" lIns="0" tIns="0" rIns="0" bIns="0"/>
          <a:lstStyle/>
          <a:p>
            <a:pPr>
              <a:lnSpc>
                <a:spcPct val="90000"/>
              </a:lnSpc>
            </a:pPr>
            <a:r>
              <a:rPr lang="en-US" sz="1900" b="1"/>
              <a:t>42</a:t>
            </a:r>
          </a:p>
        </p:txBody>
      </p:sp>
      <p:sp>
        <p:nvSpPr>
          <p:cNvPr id="50197" name="Text Box 32"/>
          <p:cNvSpPr txBox="1">
            <a:spLocks noChangeArrowheads="1"/>
          </p:cNvSpPr>
          <p:nvPr/>
        </p:nvSpPr>
        <p:spPr bwMode="auto">
          <a:xfrm>
            <a:off x="6746875" y="5214938"/>
            <a:ext cx="290513" cy="247650"/>
          </a:xfrm>
          <a:prstGeom prst="rect">
            <a:avLst/>
          </a:prstGeom>
          <a:noFill/>
          <a:ln w="9525">
            <a:noFill/>
            <a:miter lim="800000"/>
            <a:headEnd/>
            <a:tailEnd/>
          </a:ln>
        </p:spPr>
        <p:txBody>
          <a:bodyPr wrap="none" lIns="0" tIns="0" rIns="0" bIns="0"/>
          <a:lstStyle/>
          <a:p>
            <a:pPr>
              <a:lnSpc>
                <a:spcPct val="90000"/>
              </a:lnSpc>
            </a:pPr>
            <a:r>
              <a:rPr lang="en-US" sz="1900" b="1"/>
              <a:t>49</a:t>
            </a:r>
          </a:p>
        </p:txBody>
      </p:sp>
      <p:sp>
        <p:nvSpPr>
          <p:cNvPr id="50198" name="Text Box 33"/>
          <p:cNvSpPr txBox="1">
            <a:spLocks noChangeArrowheads="1"/>
          </p:cNvSpPr>
          <p:nvPr/>
        </p:nvSpPr>
        <p:spPr bwMode="auto">
          <a:xfrm>
            <a:off x="7408863" y="5213350"/>
            <a:ext cx="290512" cy="247650"/>
          </a:xfrm>
          <a:prstGeom prst="rect">
            <a:avLst/>
          </a:prstGeom>
          <a:noFill/>
          <a:ln w="9525">
            <a:noFill/>
            <a:miter lim="800000"/>
            <a:headEnd/>
            <a:tailEnd/>
          </a:ln>
        </p:spPr>
        <p:txBody>
          <a:bodyPr wrap="none" lIns="0" tIns="0" rIns="0" bIns="0"/>
          <a:lstStyle/>
          <a:p>
            <a:pPr>
              <a:lnSpc>
                <a:spcPct val="90000"/>
              </a:lnSpc>
            </a:pPr>
            <a:r>
              <a:rPr lang="en-US" sz="1900" b="1"/>
              <a:t>56</a:t>
            </a:r>
          </a:p>
        </p:txBody>
      </p:sp>
      <p:sp>
        <p:nvSpPr>
          <p:cNvPr id="50199" name="Line 34"/>
          <p:cNvSpPr>
            <a:spLocks noChangeShapeType="1"/>
          </p:cNvSpPr>
          <p:nvPr/>
        </p:nvSpPr>
        <p:spPr bwMode="auto">
          <a:xfrm>
            <a:off x="846138" y="1050925"/>
            <a:ext cx="2976562" cy="0"/>
          </a:xfrm>
          <a:prstGeom prst="line">
            <a:avLst/>
          </a:prstGeom>
          <a:noFill/>
          <a:ln w="12700">
            <a:solidFill>
              <a:schemeClr val="tx1"/>
            </a:solidFill>
            <a:round/>
            <a:headEnd/>
            <a:tailEnd/>
          </a:ln>
        </p:spPr>
        <p:txBody>
          <a:bodyPr wrap="none" anchor="ctr"/>
          <a:lstStyle/>
          <a:p>
            <a:endParaRPr lang="en-US"/>
          </a:p>
        </p:txBody>
      </p:sp>
      <p:sp>
        <p:nvSpPr>
          <p:cNvPr id="50200" name="Line 35"/>
          <p:cNvSpPr>
            <a:spLocks noChangeShapeType="1"/>
          </p:cNvSpPr>
          <p:nvPr/>
        </p:nvSpPr>
        <p:spPr bwMode="auto">
          <a:xfrm>
            <a:off x="4087813" y="1341438"/>
            <a:ext cx="4192587" cy="0"/>
          </a:xfrm>
          <a:prstGeom prst="line">
            <a:avLst/>
          </a:prstGeom>
          <a:noFill/>
          <a:ln w="12700">
            <a:solidFill>
              <a:schemeClr val="tx1"/>
            </a:solidFill>
            <a:round/>
            <a:headEnd/>
            <a:tailEnd/>
          </a:ln>
        </p:spPr>
        <p:txBody>
          <a:bodyPr wrap="none" anchor="ctr"/>
          <a:lstStyle/>
          <a:p>
            <a:endParaRPr lang="en-US"/>
          </a:p>
        </p:txBody>
      </p:sp>
      <p:sp>
        <p:nvSpPr>
          <p:cNvPr id="50201" name="Line 36"/>
          <p:cNvSpPr>
            <a:spLocks noChangeShapeType="1"/>
          </p:cNvSpPr>
          <p:nvPr/>
        </p:nvSpPr>
        <p:spPr bwMode="auto">
          <a:xfrm>
            <a:off x="2222500" y="1063625"/>
            <a:ext cx="1454150" cy="3109913"/>
          </a:xfrm>
          <a:prstGeom prst="line">
            <a:avLst/>
          </a:prstGeom>
          <a:noFill/>
          <a:ln w="12700">
            <a:solidFill>
              <a:schemeClr val="tx1"/>
            </a:solidFill>
            <a:round/>
            <a:headEnd/>
            <a:tailEnd/>
          </a:ln>
        </p:spPr>
        <p:txBody>
          <a:bodyPr wrap="none" anchor="ctr"/>
          <a:lstStyle/>
          <a:p>
            <a:endParaRPr lang="en-US"/>
          </a:p>
        </p:txBody>
      </p:sp>
      <p:sp>
        <p:nvSpPr>
          <p:cNvPr id="50202" name="Line 37"/>
          <p:cNvSpPr>
            <a:spLocks noChangeShapeType="1"/>
          </p:cNvSpPr>
          <p:nvPr/>
        </p:nvSpPr>
        <p:spPr bwMode="auto">
          <a:xfrm>
            <a:off x="3968750" y="3498850"/>
            <a:ext cx="0" cy="727075"/>
          </a:xfrm>
          <a:prstGeom prst="line">
            <a:avLst/>
          </a:prstGeom>
          <a:noFill/>
          <a:ln w="12700">
            <a:solidFill>
              <a:schemeClr val="tx1"/>
            </a:solidFill>
            <a:round/>
            <a:headEnd/>
            <a:tailEnd/>
          </a:ln>
        </p:spPr>
        <p:txBody>
          <a:bodyPr wrap="none" anchor="ctr"/>
          <a:lstStyle/>
          <a:p>
            <a:endParaRPr lang="en-US"/>
          </a:p>
        </p:txBody>
      </p:sp>
      <p:sp>
        <p:nvSpPr>
          <p:cNvPr id="50203" name="Line 38"/>
          <p:cNvSpPr>
            <a:spLocks noChangeShapeType="1"/>
          </p:cNvSpPr>
          <p:nvPr/>
        </p:nvSpPr>
        <p:spPr bwMode="auto">
          <a:xfrm>
            <a:off x="6759575" y="1341438"/>
            <a:ext cx="0" cy="1627187"/>
          </a:xfrm>
          <a:prstGeom prst="line">
            <a:avLst/>
          </a:prstGeom>
          <a:noFill/>
          <a:ln w="12700">
            <a:solidFill>
              <a:schemeClr val="tx1"/>
            </a:solidFill>
            <a:round/>
            <a:headEnd/>
            <a:tailEnd/>
          </a:ln>
        </p:spPr>
        <p:txBody>
          <a:bodyPr wrap="none" anchor="ctr"/>
          <a:lstStyle/>
          <a:p>
            <a:endParaRPr lang="en-US"/>
          </a:p>
        </p:txBody>
      </p:sp>
      <p:sp>
        <p:nvSpPr>
          <p:cNvPr id="50204" name="Line 39"/>
          <p:cNvSpPr>
            <a:spLocks noChangeShapeType="1"/>
          </p:cNvSpPr>
          <p:nvPr/>
        </p:nvSpPr>
        <p:spPr bwMode="auto">
          <a:xfrm>
            <a:off x="6759575" y="1341438"/>
            <a:ext cx="277813" cy="3413125"/>
          </a:xfrm>
          <a:prstGeom prst="line">
            <a:avLst/>
          </a:prstGeom>
          <a:noFill/>
          <a:ln w="12700">
            <a:solidFill>
              <a:schemeClr val="tx1"/>
            </a:solidFill>
            <a:round/>
            <a:headEnd/>
            <a:tailEnd/>
          </a:ln>
        </p:spPr>
        <p:txBody>
          <a:bodyPr wrap="none" anchor="ctr"/>
          <a:lstStyle/>
          <a:p>
            <a:endParaRPr lang="en-US"/>
          </a:p>
        </p:txBody>
      </p:sp>
      <p:sp>
        <p:nvSpPr>
          <p:cNvPr id="50205" name="Line 40"/>
          <p:cNvSpPr>
            <a:spLocks noChangeShapeType="1"/>
          </p:cNvSpPr>
          <p:nvPr/>
        </p:nvSpPr>
        <p:spPr bwMode="auto">
          <a:xfrm>
            <a:off x="6005513" y="3908425"/>
            <a:ext cx="0" cy="384175"/>
          </a:xfrm>
          <a:prstGeom prst="line">
            <a:avLst/>
          </a:prstGeom>
          <a:noFill/>
          <a:ln w="12700">
            <a:solidFill>
              <a:schemeClr val="tx1"/>
            </a:solidFill>
            <a:round/>
            <a:headEnd/>
            <a:tailEnd/>
          </a:ln>
        </p:spPr>
        <p:txBody>
          <a:bodyPr wrap="none" anchor="ctr"/>
          <a:lstStyle/>
          <a:p>
            <a:endParaRPr lang="en-US"/>
          </a:p>
        </p:txBody>
      </p:sp>
      <p:sp>
        <p:nvSpPr>
          <p:cNvPr id="50206" name="Line 41"/>
          <p:cNvSpPr>
            <a:spLocks noChangeShapeType="1"/>
          </p:cNvSpPr>
          <p:nvPr/>
        </p:nvSpPr>
        <p:spPr bwMode="auto">
          <a:xfrm flipV="1">
            <a:off x="2354263" y="5126038"/>
            <a:ext cx="0" cy="582612"/>
          </a:xfrm>
          <a:prstGeom prst="line">
            <a:avLst/>
          </a:prstGeom>
          <a:noFill/>
          <a:ln w="12700">
            <a:solidFill>
              <a:schemeClr val="tx1"/>
            </a:solidFill>
            <a:round/>
            <a:headEnd/>
            <a:tailEnd type="triangle" w="med" len="med"/>
          </a:ln>
        </p:spPr>
        <p:txBody>
          <a:bodyPr wrap="none" anchor="ctr"/>
          <a:lstStyle/>
          <a:p>
            <a:endParaRPr lang="en-US"/>
          </a:p>
        </p:txBody>
      </p:sp>
      <p:sp>
        <p:nvSpPr>
          <p:cNvPr id="50207" name="Line 42"/>
          <p:cNvSpPr>
            <a:spLocks noChangeShapeType="1"/>
          </p:cNvSpPr>
          <p:nvPr/>
        </p:nvSpPr>
        <p:spPr bwMode="auto">
          <a:xfrm flipV="1">
            <a:off x="4867275" y="5468938"/>
            <a:ext cx="0" cy="239712"/>
          </a:xfrm>
          <a:prstGeom prst="line">
            <a:avLst/>
          </a:prstGeom>
          <a:noFill/>
          <a:ln w="12700">
            <a:solidFill>
              <a:schemeClr val="tx1"/>
            </a:solidFill>
            <a:round/>
            <a:headEnd/>
            <a:tailEnd type="triangle" w="med" len="med"/>
          </a:ln>
        </p:spPr>
        <p:txBody>
          <a:bodyPr wrap="none" anchor="ctr"/>
          <a:lstStyle/>
          <a:p>
            <a:endParaRPr lang="en-US"/>
          </a:p>
        </p:txBody>
      </p:sp>
      <p:sp>
        <p:nvSpPr>
          <p:cNvPr id="50208" name="Text Box 45"/>
          <p:cNvSpPr txBox="1">
            <a:spLocks noChangeArrowheads="1"/>
          </p:cNvSpPr>
          <p:nvPr/>
        </p:nvSpPr>
        <p:spPr bwMode="auto">
          <a:xfrm>
            <a:off x="3670300" y="2957513"/>
            <a:ext cx="1309688" cy="523875"/>
          </a:xfrm>
          <a:prstGeom prst="rect">
            <a:avLst/>
          </a:prstGeom>
          <a:noFill/>
          <a:ln w="9525">
            <a:noFill/>
            <a:miter lim="800000"/>
            <a:headEnd/>
            <a:tailEnd/>
          </a:ln>
        </p:spPr>
        <p:txBody>
          <a:bodyPr wrap="none" lIns="0" tIns="0" rIns="0" bIns="0"/>
          <a:lstStyle/>
          <a:p>
            <a:pPr>
              <a:lnSpc>
                <a:spcPct val="90000"/>
              </a:lnSpc>
            </a:pPr>
            <a:r>
              <a:rPr lang="en-US" sz="1900" b="1">
                <a:solidFill>
                  <a:srgbClr val="1579B9"/>
                </a:solidFill>
              </a:rPr>
              <a:t>Antibodies</a:t>
            </a:r>
            <a:br>
              <a:rPr lang="en-US" sz="1900" b="1">
                <a:solidFill>
                  <a:srgbClr val="1579B9"/>
                </a:solidFill>
              </a:rPr>
            </a:br>
            <a:r>
              <a:rPr lang="en-US" sz="1900" b="1">
                <a:solidFill>
                  <a:srgbClr val="1579B9"/>
                </a:solidFill>
              </a:rPr>
              <a:t>to A</a:t>
            </a:r>
          </a:p>
        </p:txBody>
      </p:sp>
      <p:sp>
        <p:nvSpPr>
          <p:cNvPr id="50209" name="Text Box 46"/>
          <p:cNvSpPr txBox="1">
            <a:spLocks noChangeArrowheads="1"/>
          </p:cNvSpPr>
          <p:nvPr/>
        </p:nvSpPr>
        <p:spPr bwMode="auto">
          <a:xfrm>
            <a:off x="5621338" y="3360738"/>
            <a:ext cx="1309687" cy="523875"/>
          </a:xfrm>
          <a:prstGeom prst="rect">
            <a:avLst/>
          </a:prstGeom>
          <a:noFill/>
          <a:ln w="9525">
            <a:noFill/>
            <a:miter lim="800000"/>
            <a:headEnd/>
            <a:tailEnd/>
          </a:ln>
        </p:spPr>
        <p:txBody>
          <a:bodyPr wrap="none" lIns="0" tIns="0" rIns="0" bIns="0"/>
          <a:lstStyle/>
          <a:p>
            <a:pPr>
              <a:lnSpc>
                <a:spcPct val="90000"/>
              </a:lnSpc>
            </a:pPr>
            <a:r>
              <a:rPr lang="en-US" sz="1900" b="1">
                <a:solidFill>
                  <a:srgbClr val="EF1A23"/>
                </a:solidFill>
              </a:rPr>
              <a:t>Antibodies</a:t>
            </a:r>
            <a:br>
              <a:rPr lang="en-US" sz="1900" b="1">
                <a:solidFill>
                  <a:srgbClr val="EF1A23"/>
                </a:solidFill>
              </a:rPr>
            </a:br>
            <a:r>
              <a:rPr lang="en-US" sz="1900" b="1">
                <a:solidFill>
                  <a:srgbClr val="EF1A23"/>
                </a:solidFill>
              </a:rPr>
              <a:t>to B</a:t>
            </a:r>
          </a:p>
        </p:txBody>
      </p:sp>
      <p:sp>
        <p:nvSpPr>
          <p:cNvPr id="50210"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43.15</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3025" y="876300"/>
            <a:ext cx="8766175" cy="914400"/>
          </a:xfrm>
        </p:spPr>
        <p:txBody>
          <a:bodyPr/>
          <a:lstStyle/>
          <a:p>
            <a:pPr marL="57150" indent="3175" eaLnBrk="1" hangingPunct="1"/>
            <a:r>
              <a:rPr lang="en-US" smtClean="0"/>
              <a:t>Concept 43.3: Adaptive immunity defends against infection of body fluids and body cells</a:t>
            </a:r>
          </a:p>
        </p:txBody>
      </p:sp>
      <p:sp>
        <p:nvSpPr>
          <p:cNvPr id="51203" name="Rectangle 3"/>
          <p:cNvSpPr>
            <a:spLocks noGrp="1" noChangeArrowheads="1"/>
          </p:cNvSpPr>
          <p:nvPr>
            <p:ph type="body" idx="1"/>
          </p:nvPr>
        </p:nvSpPr>
        <p:spPr>
          <a:xfrm>
            <a:off x="533400" y="2457450"/>
            <a:ext cx="8305800" cy="4171950"/>
          </a:xfrm>
        </p:spPr>
        <p:txBody>
          <a:bodyPr/>
          <a:lstStyle/>
          <a:p>
            <a:pPr eaLnBrk="1" hangingPunct="1">
              <a:lnSpc>
                <a:spcPct val="95000"/>
              </a:lnSpc>
              <a:buFontTx/>
              <a:buChar char="•"/>
            </a:pPr>
            <a:r>
              <a:rPr lang="en-US" sz="2800" dirty="0" smtClean="0"/>
              <a:t>Acquired immunity has two branches: the </a:t>
            </a:r>
            <a:r>
              <a:rPr lang="en-US" sz="2800" dirty="0" err="1" smtClean="0"/>
              <a:t>humoral</a:t>
            </a:r>
            <a:r>
              <a:rPr lang="en-US" sz="2800" dirty="0" smtClean="0"/>
              <a:t> immune response and the cell-mediated immune response</a:t>
            </a:r>
          </a:p>
          <a:p>
            <a:pPr eaLnBrk="1" hangingPunct="1">
              <a:lnSpc>
                <a:spcPct val="95000"/>
              </a:lnSpc>
              <a:buFontTx/>
              <a:buChar char="•"/>
            </a:pPr>
            <a:r>
              <a:rPr lang="en-US" sz="2800" dirty="0" smtClean="0"/>
              <a:t>In the </a:t>
            </a:r>
            <a:r>
              <a:rPr lang="en-US" sz="2800" b="1" dirty="0" err="1" smtClean="0">
                <a:solidFill>
                  <a:srgbClr val="C00000"/>
                </a:solidFill>
              </a:rPr>
              <a:t>humoral</a:t>
            </a:r>
            <a:r>
              <a:rPr lang="en-US" sz="2800" b="1" dirty="0" smtClean="0">
                <a:solidFill>
                  <a:srgbClr val="C00000"/>
                </a:solidFill>
              </a:rPr>
              <a:t> immune response </a:t>
            </a:r>
            <a:r>
              <a:rPr lang="en-US" sz="2800" dirty="0" smtClean="0"/>
              <a:t>antibodies help neutralize or eliminate toxins and pathogens in the blood and lymph</a:t>
            </a:r>
          </a:p>
          <a:p>
            <a:pPr eaLnBrk="1" hangingPunct="1">
              <a:lnSpc>
                <a:spcPct val="95000"/>
              </a:lnSpc>
            </a:pPr>
            <a:r>
              <a:rPr lang="en-US" sz="2800" dirty="0" smtClean="0"/>
              <a:t>In the</a:t>
            </a:r>
            <a:r>
              <a:rPr lang="en-US" sz="2800" b="1" dirty="0" smtClean="0"/>
              <a:t> </a:t>
            </a:r>
            <a:r>
              <a:rPr lang="en-US" sz="2800" b="1" dirty="0" smtClean="0">
                <a:solidFill>
                  <a:srgbClr val="C00000"/>
                </a:solidFill>
              </a:rPr>
              <a:t>cell-mediated immune response </a:t>
            </a:r>
            <a:r>
              <a:rPr lang="en-US" sz="2800" dirty="0" smtClean="0"/>
              <a:t>specialized T cells destroy affected host cells</a:t>
            </a:r>
            <a:endParaRPr lang="en-US" sz="3000" dirty="0" smtClean="0"/>
          </a:p>
        </p:txBody>
      </p:sp>
      <p:grpSp>
        <p:nvGrpSpPr>
          <p:cNvPr id="51204" name="Group 4"/>
          <p:cNvGrpSpPr>
            <a:grpSpLocks/>
          </p:cNvGrpSpPr>
          <p:nvPr/>
        </p:nvGrpSpPr>
        <p:grpSpPr bwMode="auto">
          <a:xfrm>
            <a:off x="0" y="6553200"/>
            <a:ext cx="9144000" cy="304800"/>
            <a:chOff x="0" y="4128"/>
            <a:chExt cx="5760" cy="192"/>
          </a:xfrm>
        </p:grpSpPr>
        <p:sp>
          <p:nvSpPr>
            <p:cNvPr id="51206"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120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51205"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 y="495300"/>
            <a:ext cx="7772400" cy="1143000"/>
          </a:xfrm>
        </p:spPr>
        <p:txBody>
          <a:bodyPr/>
          <a:lstStyle/>
          <a:p>
            <a:pPr eaLnBrk="1" hangingPunct="1"/>
            <a:r>
              <a:rPr lang="en-US" smtClean="0"/>
              <a:t>Helper T Cells: A Response to Nearly All Antigens</a:t>
            </a:r>
            <a:endParaRPr lang="en-US" smtClean="0">
              <a:solidFill>
                <a:schemeClr val="tx1"/>
              </a:solidFill>
            </a:endParaRPr>
          </a:p>
        </p:txBody>
      </p:sp>
      <p:sp>
        <p:nvSpPr>
          <p:cNvPr id="52227" name="Rectangle 3"/>
          <p:cNvSpPr>
            <a:spLocks noGrp="1" noChangeArrowheads="1"/>
          </p:cNvSpPr>
          <p:nvPr>
            <p:ph type="body" idx="1"/>
          </p:nvPr>
        </p:nvSpPr>
        <p:spPr>
          <a:xfrm>
            <a:off x="533400" y="1885950"/>
            <a:ext cx="8229600" cy="3752850"/>
          </a:xfrm>
        </p:spPr>
        <p:txBody>
          <a:bodyPr/>
          <a:lstStyle/>
          <a:p>
            <a:pPr eaLnBrk="1" hangingPunct="1"/>
            <a:r>
              <a:rPr lang="en-US" sz="2800" dirty="0" smtClean="0"/>
              <a:t>A type of T cell called a </a:t>
            </a:r>
            <a:r>
              <a:rPr lang="en-US" sz="2800" b="1" dirty="0" smtClean="0">
                <a:solidFill>
                  <a:srgbClr val="FF0000"/>
                </a:solidFill>
              </a:rPr>
              <a:t>helper T</a:t>
            </a:r>
            <a:r>
              <a:rPr lang="en-US" sz="2800" dirty="0" smtClean="0">
                <a:solidFill>
                  <a:srgbClr val="FF0000"/>
                </a:solidFill>
              </a:rPr>
              <a:t> </a:t>
            </a:r>
            <a:r>
              <a:rPr lang="en-US" sz="2800" b="1" dirty="0" smtClean="0">
                <a:solidFill>
                  <a:srgbClr val="FF0000"/>
                </a:solidFill>
              </a:rPr>
              <a:t>cell</a:t>
            </a:r>
            <a:r>
              <a:rPr lang="en-US" sz="2800" dirty="0" smtClean="0">
                <a:solidFill>
                  <a:srgbClr val="FF0000"/>
                </a:solidFill>
              </a:rPr>
              <a:t> </a:t>
            </a:r>
            <a:r>
              <a:rPr lang="en-US" sz="2800" dirty="0" smtClean="0"/>
              <a:t>triggers both the </a:t>
            </a:r>
            <a:r>
              <a:rPr lang="en-US" sz="2800" dirty="0" err="1" smtClean="0"/>
              <a:t>humoral</a:t>
            </a:r>
            <a:r>
              <a:rPr lang="en-US" sz="2800" dirty="0" smtClean="0"/>
              <a:t> and cell-mediated immune responses</a:t>
            </a:r>
          </a:p>
          <a:p>
            <a:pPr eaLnBrk="1" hangingPunct="1"/>
            <a:r>
              <a:rPr lang="en-US" sz="2800" b="1" dirty="0" smtClean="0">
                <a:solidFill>
                  <a:srgbClr val="FF0000"/>
                </a:solidFill>
              </a:rPr>
              <a:t>Signals from helper T cells initiate production of antibodies that neutralize pathogens and activate T cells that kill infected cells</a:t>
            </a:r>
          </a:p>
          <a:p>
            <a:pPr eaLnBrk="1" hangingPunct="1"/>
            <a:r>
              <a:rPr lang="en-US" sz="2800" b="1" dirty="0" smtClean="0"/>
              <a:t>Antigen-presenting cells</a:t>
            </a:r>
            <a:r>
              <a:rPr lang="en-US" sz="2800" dirty="0" smtClean="0"/>
              <a:t> have </a:t>
            </a:r>
            <a:r>
              <a:rPr lang="en-US" sz="2800" b="1" dirty="0" smtClean="0">
                <a:solidFill>
                  <a:srgbClr val="7030A0"/>
                </a:solidFill>
              </a:rPr>
              <a:t>class I and class II MHC molecules</a:t>
            </a:r>
            <a:r>
              <a:rPr lang="en-US" sz="2800" dirty="0" smtClean="0"/>
              <a:t> on their surfaces</a:t>
            </a:r>
            <a:endParaRPr lang="en-US" sz="3400" dirty="0" smtClean="0"/>
          </a:p>
        </p:txBody>
      </p:sp>
      <p:grpSp>
        <p:nvGrpSpPr>
          <p:cNvPr id="52228" name="Group 6"/>
          <p:cNvGrpSpPr>
            <a:grpSpLocks/>
          </p:cNvGrpSpPr>
          <p:nvPr/>
        </p:nvGrpSpPr>
        <p:grpSpPr bwMode="auto">
          <a:xfrm>
            <a:off x="0" y="6553200"/>
            <a:ext cx="9144000" cy="304800"/>
            <a:chOff x="0" y="4128"/>
            <a:chExt cx="5760" cy="192"/>
          </a:xfrm>
        </p:grpSpPr>
        <p:sp>
          <p:nvSpPr>
            <p:cNvPr id="52230"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223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52229"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609600" y="1400175"/>
            <a:ext cx="7848600" cy="3857625"/>
          </a:xfrm>
        </p:spPr>
        <p:txBody>
          <a:bodyPr/>
          <a:lstStyle/>
          <a:p>
            <a:pPr eaLnBrk="1" hangingPunct="1">
              <a:lnSpc>
                <a:spcPct val="90000"/>
              </a:lnSpc>
            </a:pPr>
            <a:r>
              <a:rPr lang="en-US" sz="2800" b="1" dirty="0" smtClean="0">
                <a:solidFill>
                  <a:srgbClr val="7030A0"/>
                </a:solidFill>
              </a:rPr>
              <a:t>Class II MHC molecules are the basis upon which antigen-presenting cells are recognized</a:t>
            </a:r>
          </a:p>
          <a:p>
            <a:pPr eaLnBrk="1" hangingPunct="1">
              <a:lnSpc>
                <a:spcPct val="90000"/>
              </a:lnSpc>
            </a:pPr>
            <a:r>
              <a:rPr lang="en-US" sz="2800" dirty="0" smtClean="0"/>
              <a:t>Antigen receptors on the surface of helper T cells bind to the antigen and the class II MHC molecule; then signals are exchanged between the two cells</a:t>
            </a:r>
          </a:p>
          <a:p>
            <a:pPr eaLnBrk="1" hangingPunct="1">
              <a:lnSpc>
                <a:spcPct val="90000"/>
              </a:lnSpc>
            </a:pPr>
            <a:r>
              <a:rPr lang="en-US" sz="2800" dirty="0" smtClean="0"/>
              <a:t>The helper T cell is activated, proliferates, and forms a clone of helper T cells, which then activate the appropriate B cells</a:t>
            </a:r>
            <a:endParaRPr lang="en-US" sz="3400" dirty="0" smtClean="0"/>
          </a:p>
        </p:txBody>
      </p:sp>
      <p:grpSp>
        <p:nvGrpSpPr>
          <p:cNvPr id="53251" name="Group 4"/>
          <p:cNvGrpSpPr>
            <a:grpSpLocks/>
          </p:cNvGrpSpPr>
          <p:nvPr/>
        </p:nvGrpSpPr>
        <p:grpSpPr bwMode="auto">
          <a:xfrm>
            <a:off x="0" y="6553200"/>
            <a:ext cx="9144000" cy="304800"/>
            <a:chOff x="0" y="4128"/>
            <a:chExt cx="5760" cy="192"/>
          </a:xfrm>
        </p:grpSpPr>
        <p:sp>
          <p:nvSpPr>
            <p:cNvPr id="53255"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325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53252"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53253" name="Picture 8" descr="Campbell Play Button">
            <a:hlinkClick r:id="rId2"/>
          </p:cNvPr>
          <p:cNvPicPr>
            <a:picLocks noChangeAspect="1" noChangeArrowheads="1"/>
          </p:cNvPicPr>
          <p:nvPr/>
        </p:nvPicPr>
        <p:blipFill>
          <a:blip r:embed="rId3"/>
          <a:srcRect/>
          <a:stretch>
            <a:fillRect/>
          </a:stretch>
        </p:blipFill>
        <p:spPr bwMode="auto">
          <a:xfrm>
            <a:off x="2438400" y="5819775"/>
            <a:ext cx="1190625" cy="657225"/>
          </a:xfrm>
          <a:prstGeom prst="rect">
            <a:avLst/>
          </a:prstGeom>
          <a:noFill/>
          <a:ln w="9525">
            <a:noFill/>
            <a:miter lim="800000"/>
            <a:headEnd/>
            <a:tailEnd/>
          </a:ln>
        </p:spPr>
      </p:pic>
      <p:sp>
        <p:nvSpPr>
          <p:cNvPr id="53254" name="Text Box 9"/>
          <p:cNvSpPr txBox="1">
            <a:spLocks noChangeArrowheads="1"/>
          </p:cNvSpPr>
          <p:nvPr/>
        </p:nvSpPr>
        <p:spPr bwMode="auto">
          <a:xfrm>
            <a:off x="3670300" y="5956300"/>
            <a:ext cx="3568700" cy="427038"/>
          </a:xfrm>
          <a:prstGeom prst="rect">
            <a:avLst/>
          </a:prstGeom>
          <a:noFill/>
          <a:ln w="9525">
            <a:noFill/>
            <a:miter lim="800000"/>
            <a:headEnd/>
            <a:tailEnd/>
          </a:ln>
        </p:spPr>
        <p:txBody>
          <a:bodyPr>
            <a:spAutoFit/>
          </a:bodyPr>
          <a:lstStyle/>
          <a:p>
            <a:r>
              <a:rPr lang="en-US" sz="2200">
                <a:solidFill>
                  <a:schemeClr val="tx2"/>
                </a:solidFill>
              </a:rPr>
              <a:t>Animation: Helper T Cells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43.16</a:t>
            </a:r>
          </a:p>
        </p:txBody>
      </p:sp>
      <p:pic>
        <p:nvPicPr>
          <p:cNvPr id="54275" name="Picture 72" descr="43_16HelperTCentralRole-U"/>
          <p:cNvPicPr>
            <a:picLocks noChangeAspect="1" noChangeArrowheads="1"/>
          </p:cNvPicPr>
          <p:nvPr/>
        </p:nvPicPr>
        <p:blipFill>
          <a:blip r:embed="rId3"/>
          <a:srcRect/>
          <a:stretch>
            <a:fillRect/>
          </a:stretch>
        </p:blipFill>
        <p:spPr bwMode="auto">
          <a:xfrm>
            <a:off x="296863" y="1309688"/>
            <a:ext cx="8548687" cy="4237037"/>
          </a:xfrm>
          <a:prstGeom prst="rect">
            <a:avLst/>
          </a:prstGeom>
          <a:noFill/>
          <a:ln w="9525">
            <a:noFill/>
            <a:miter lim="800000"/>
            <a:headEnd/>
            <a:tailEnd/>
          </a:ln>
        </p:spPr>
      </p:pic>
      <p:sp>
        <p:nvSpPr>
          <p:cNvPr id="54276" name="Text Box 4"/>
          <p:cNvSpPr txBox="1">
            <a:spLocks noChangeArrowheads="1"/>
          </p:cNvSpPr>
          <p:nvPr/>
        </p:nvSpPr>
        <p:spPr bwMode="auto">
          <a:xfrm>
            <a:off x="2041525" y="1468438"/>
            <a:ext cx="1019175" cy="630237"/>
          </a:xfrm>
          <a:prstGeom prst="rect">
            <a:avLst/>
          </a:prstGeom>
          <a:noFill/>
          <a:ln w="9525">
            <a:noFill/>
            <a:miter lim="800000"/>
            <a:headEnd/>
            <a:tailEnd/>
          </a:ln>
        </p:spPr>
        <p:txBody>
          <a:bodyPr wrap="none" lIns="0" tIns="0" rIns="0" bIns="0"/>
          <a:lstStyle/>
          <a:p>
            <a:pPr>
              <a:lnSpc>
                <a:spcPct val="90000"/>
              </a:lnSpc>
            </a:pPr>
            <a:r>
              <a:rPr lang="en-US" sz="1500" b="1"/>
              <a:t>Antigen-</a:t>
            </a:r>
            <a:br>
              <a:rPr lang="en-US" sz="1500" b="1"/>
            </a:br>
            <a:r>
              <a:rPr lang="en-US" sz="1500" b="1"/>
              <a:t>presenting</a:t>
            </a:r>
            <a:br>
              <a:rPr lang="en-US" sz="1500" b="1"/>
            </a:br>
            <a:r>
              <a:rPr lang="en-US" sz="1500" b="1"/>
              <a:t>cell</a:t>
            </a:r>
          </a:p>
        </p:txBody>
      </p:sp>
      <p:sp>
        <p:nvSpPr>
          <p:cNvPr id="54277" name="Text Box 36"/>
          <p:cNvSpPr txBox="1">
            <a:spLocks noChangeArrowheads="1"/>
          </p:cNvSpPr>
          <p:nvPr/>
        </p:nvSpPr>
        <p:spPr bwMode="auto">
          <a:xfrm>
            <a:off x="2022475" y="2295525"/>
            <a:ext cx="887413" cy="220663"/>
          </a:xfrm>
          <a:prstGeom prst="rect">
            <a:avLst/>
          </a:prstGeom>
          <a:noFill/>
          <a:ln w="9525">
            <a:noFill/>
            <a:miter lim="800000"/>
            <a:headEnd/>
            <a:tailEnd/>
          </a:ln>
        </p:spPr>
        <p:txBody>
          <a:bodyPr wrap="none" lIns="0" tIns="0" rIns="0" bIns="0"/>
          <a:lstStyle/>
          <a:p>
            <a:pPr>
              <a:lnSpc>
                <a:spcPct val="90000"/>
              </a:lnSpc>
            </a:pPr>
            <a:r>
              <a:rPr lang="en-US" sz="1500" b="1"/>
              <a:t>Pathogen</a:t>
            </a:r>
          </a:p>
        </p:txBody>
      </p:sp>
      <p:sp>
        <p:nvSpPr>
          <p:cNvPr id="54278" name="Text Box 37"/>
          <p:cNvSpPr txBox="1">
            <a:spLocks noChangeArrowheads="1"/>
          </p:cNvSpPr>
          <p:nvPr/>
        </p:nvSpPr>
        <p:spPr bwMode="auto">
          <a:xfrm>
            <a:off x="5534025" y="1641475"/>
            <a:ext cx="1614488" cy="220663"/>
          </a:xfrm>
          <a:prstGeom prst="rect">
            <a:avLst/>
          </a:prstGeom>
          <a:noFill/>
          <a:ln w="9525">
            <a:noFill/>
            <a:miter lim="800000"/>
            <a:headEnd/>
            <a:tailEnd/>
          </a:ln>
        </p:spPr>
        <p:txBody>
          <a:bodyPr wrap="none" lIns="0" tIns="0" rIns="0" bIns="0"/>
          <a:lstStyle/>
          <a:p>
            <a:pPr>
              <a:lnSpc>
                <a:spcPct val="90000"/>
              </a:lnSpc>
            </a:pPr>
            <a:r>
              <a:rPr lang="en-US" sz="1500" b="1"/>
              <a:t>Antigen fragment</a:t>
            </a:r>
          </a:p>
        </p:txBody>
      </p:sp>
      <p:sp>
        <p:nvSpPr>
          <p:cNvPr id="54279" name="Text Box 38"/>
          <p:cNvSpPr txBox="1">
            <a:spLocks noChangeArrowheads="1"/>
          </p:cNvSpPr>
          <p:nvPr/>
        </p:nvSpPr>
        <p:spPr bwMode="auto">
          <a:xfrm>
            <a:off x="5435600" y="2811463"/>
            <a:ext cx="2103438" cy="246062"/>
          </a:xfrm>
          <a:prstGeom prst="rect">
            <a:avLst/>
          </a:prstGeom>
          <a:noFill/>
          <a:ln w="9525">
            <a:noFill/>
            <a:miter lim="800000"/>
            <a:headEnd/>
            <a:tailEnd/>
          </a:ln>
        </p:spPr>
        <p:txBody>
          <a:bodyPr wrap="none" lIns="0" tIns="0" rIns="0" bIns="0"/>
          <a:lstStyle/>
          <a:p>
            <a:pPr>
              <a:lnSpc>
                <a:spcPct val="90000"/>
              </a:lnSpc>
            </a:pPr>
            <a:r>
              <a:rPr lang="en-US" sz="1500" b="1"/>
              <a:t>Class </a:t>
            </a:r>
            <a:r>
              <a:rPr lang="en-US" sz="1500" b="1">
                <a:latin typeface="Times" pitchFamily="18" charset="0"/>
              </a:rPr>
              <a:t>II</a:t>
            </a:r>
            <a:r>
              <a:rPr lang="en-US" sz="1500" b="1"/>
              <a:t> MHC molecule</a:t>
            </a:r>
          </a:p>
        </p:txBody>
      </p:sp>
      <p:sp>
        <p:nvSpPr>
          <p:cNvPr id="54280" name="Text Box 39"/>
          <p:cNvSpPr txBox="1">
            <a:spLocks noChangeArrowheads="1"/>
          </p:cNvSpPr>
          <p:nvPr/>
        </p:nvSpPr>
        <p:spPr bwMode="auto">
          <a:xfrm>
            <a:off x="5429250" y="3043238"/>
            <a:ext cx="1720850" cy="219075"/>
          </a:xfrm>
          <a:prstGeom prst="rect">
            <a:avLst/>
          </a:prstGeom>
          <a:noFill/>
          <a:ln w="9525">
            <a:noFill/>
            <a:miter lim="800000"/>
            <a:headEnd/>
            <a:tailEnd/>
          </a:ln>
        </p:spPr>
        <p:txBody>
          <a:bodyPr wrap="none" lIns="0" tIns="0" rIns="0" bIns="0"/>
          <a:lstStyle/>
          <a:p>
            <a:pPr>
              <a:lnSpc>
                <a:spcPct val="90000"/>
              </a:lnSpc>
            </a:pPr>
            <a:r>
              <a:rPr lang="en-US" sz="1500" b="1"/>
              <a:t>Accessory protein</a:t>
            </a:r>
          </a:p>
        </p:txBody>
      </p:sp>
      <p:sp>
        <p:nvSpPr>
          <p:cNvPr id="54281" name="Text Box 40"/>
          <p:cNvSpPr txBox="1">
            <a:spLocks noChangeArrowheads="1"/>
          </p:cNvSpPr>
          <p:nvPr/>
        </p:nvSpPr>
        <p:spPr bwMode="auto">
          <a:xfrm>
            <a:off x="5429250" y="3295650"/>
            <a:ext cx="1574800" cy="206375"/>
          </a:xfrm>
          <a:prstGeom prst="rect">
            <a:avLst/>
          </a:prstGeom>
          <a:noFill/>
          <a:ln w="9525">
            <a:noFill/>
            <a:miter lim="800000"/>
            <a:headEnd/>
            <a:tailEnd/>
          </a:ln>
        </p:spPr>
        <p:txBody>
          <a:bodyPr wrap="none" lIns="0" tIns="0" rIns="0" bIns="0"/>
          <a:lstStyle/>
          <a:p>
            <a:pPr>
              <a:lnSpc>
                <a:spcPct val="90000"/>
              </a:lnSpc>
            </a:pPr>
            <a:r>
              <a:rPr lang="en-US" sz="1500" b="1"/>
              <a:t>Antigen receptor</a:t>
            </a:r>
          </a:p>
        </p:txBody>
      </p:sp>
      <p:sp>
        <p:nvSpPr>
          <p:cNvPr id="54282" name="Text Box 41"/>
          <p:cNvSpPr txBox="1">
            <a:spLocks noChangeArrowheads="1"/>
          </p:cNvSpPr>
          <p:nvPr/>
        </p:nvSpPr>
        <p:spPr bwMode="auto">
          <a:xfrm>
            <a:off x="5495925" y="3613150"/>
            <a:ext cx="1177925" cy="193675"/>
          </a:xfrm>
          <a:prstGeom prst="rect">
            <a:avLst/>
          </a:prstGeom>
          <a:noFill/>
          <a:ln w="9525">
            <a:noFill/>
            <a:miter lim="800000"/>
            <a:headEnd/>
            <a:tailEnd/>
          </a:ln>
        </p:spPr>
        <p:txBody>
          <a:bodyPr wrap="none" lIns="0" tIns="0" rIns="0" bIns="0"/>
          <a:lstStyle/>
          <a:p>
            <a:pPr>
              <a:lnSpc>
                <a:spcPct val="90000"/>
              </a:lnSpc>
            </a:pPr>
            <a:r>
              <a:rPr lang="en-US" sz="1500" b="1"/>
              <a:t>Helper T cell</a:t>
            </a:r>
          </a:p>
        </p:txBody>
      </p:sp>
      <p:sp>
        <p:nvSpPr>
          <p:cNvPr id="54283" name="Text Box 42"/>
          <p:cNvSpPr txBox="1">
            <a:spLocks noChangeArrowheads="1"/>
          </p:cNvSpPr>
          <p:nvPr/>
        </p:nvSpPr>
        <p:spPr bwMode="auto">
          <a:xfrm>
            <a:off x="2782888" y="4181475"/>
            <a:ext cx="939800" cy="206375"/>
          </a:xfrm>
          <a:prstGeom prst="rect">
            <a:avLst/>
          </a:prstGeom>
          <a:noFill/>
          <a:ln w="9525">
            <a:noFill/>
            <a:miter lim="800000"/>
            <a:headEnd/>
            <a:tailEnd/>
          </a:ln>
        </p:spPr>
        <p:txBody>
          <a:bodyPr wrap="none" lIns="0" tIns="0" rIns="0" bIns="0"/>
          <a:lstStyle/>
          <a:p>
            <a:pPr>
              <a:lnSpc>
                <a:spcPct val="90000"/>
              </a:lnSpc>
            </a:pPr>
            <a:r>
              <a:rPr lang="en-US" sz="1500" b="1"/>
              <a:t>Cytokines</a:t>
            </a:r>
          </a:p>
        </p:txBody>
      </p:sp>
      <p:sp>
        <p:nvSpPr>
          <p:cNvPr id="54284" name="Text Box 43"/>
          <p:cNvSpPr txBox="1">
            <a:spLocks noChangeArrowheads="1"/>
          </p:cNvSpPr>
          <p:nvPr/>
        </p:nvSpPr>
        <p:spPr bwMode="auto">
          <a:xfrm>
            <a:off x="323850" y="4589463"/>
            <a:ext cx="885825" cy="458787"/>
          </a:xfrm>
          <a:prstGeom prst="rect">
            <a:avLst/>
          </a:prstGeom>
          <a:noFill/>
          <a:ln w="9525">
            <a:noFill/>
            <a:miter lim="800000"/>
            <a:headEnd/>
            <a:tailEnd/>
          </a:ln>
        </p:spPr>
        <p:txBody>
          <a:bodyPr wrap="none" lIns="0" tIns="0" rIns="0" bIns="0"/>
          <a:lstStyle/>
          <a:p>
            <a:pPr algn="ctr">
              <a:lnSpc>
                <a:spcPct val="90000"/>
              </a:lnSpc>
            </a:pPr>
            <a:r>
              <a:rPr lang="en-US" sz="1500" b="1"/>
              <a:t>Humoral</a:t>
            </a:r>
            <a:br>
              <a:rPr lang="en-US" sz="1500" b="1"/>
            </a:br>
            <a:r>
              <a:rPr lang="en-US" sz="1500" b="1"/>
              <a:t>immunity</a:t>
            </a:r>
          </a:p>
        </p:txBody>
      </p:sp>
      <p:sp>
        <p:nvSpPr>
          <p:cNvPr id="54285" name="Text Box 44"/>
          <p:cNvSpPr txBox="1">
            <a:spLocks noChangeArrowheads="1"/>
          </p:cNvSpPr>
          <p:nvPr/>
        </p:nvSpPr>
        <p:spPr bwMode="auto">
          <a:xfrm>
            <a:off x="7937500" y="4476750"/>
            <a:ext cx="898525" cy="669925"/>
          </a:xfrm>
          <a:prstGeom prst="rect">
            <a:avLst/>
          </a:prstGeom>
          <a:noFill/>
          <a:ln w="9525">
            <a:noFill/>
            <a:miter lim="800000"/>
            <a:headEnd/>
            <a:tailEnd/>
          </a:ln>
        </p:spPr>
        <p:txBody>
          <a:bodyPr wrap="none" lIns="0" tIns="0" rIns="0" bIns="0"/>
          <a:lstStyle/>
          <a:p>
            <a:pPr algn="ctr">
              <a:lnSpc>
                <a:spcPct val="90000"/>
              </a:lnSpc>
            </a:pPr>
            <a:r>
              <a:rPr lang="en-US" sz="1500" b="1"/>
              <a:t>Cell-</a:t>
            </a:r>
            <a:br>
              <a:rPr lang="en-US" sz="1500" b="1"/>
            </a:br>
            <a:r>
              <a:rPr lang="en-US" sz="1500" b="1"/>
              <a:t>mediated</a:t>
            </a:r>
            <a:br>
              <a:rPr lang="en-US" sz="1500" b="1"/>
            </a:br>
            <a:r>
              <a:rPr lang="en-US" sz="1500" b="1"/>
              <a:t>immunity</a:t>
            </a:r>
          </a:p>
        </p:txBody>
      </p:sp>
      <p:sp>
        <p:nvSpPr>
          <p:cNvPr id="54286" name="Text Box 46"/>
          <p:cNvSpPr txBox="1">
            <a:spLocks noChangeArrowheads="1"/>
          </p:cNvSpPr>
          <p:nvPr/>
        </p:nvSpPr>
        <p:spPr bwMode="auto">
          <a:xfrm>
            <a:off x="2657475" y="5035550"/>
            <a:ext cx="544513" cy="206375"/>
          </a:xfrm>
          <a:prstGeom prst="rect">
            <a:avLst/>
          </a:prstGeom>
          <a:noFill/>
          <a:ln w="9525">
            <a:noFill/>
            <a:miter lim="800000"/>
            <a:headEnd/>
            <a:tailEnd/>
          </a:ln>
        </p:spPr>
        <p:txBody>
          <a:bodyPr wrap="none" lIns="0" tIns="0" rIns="0" bIns="0"/>
          <a:lstStyle/>
          <a:p>
            <a:pPr>
              <a:lnSpc>
                <a:spcPct val="90000"/>
              </a:lnSpc>
            </a:pPr>
            <a:r>
              <a:rPr lang="en-US" sz="1500" b="1"/>
              <a:t>B cell</a:t>
            </a:r>
          </a:p>
        </p:txBody>
      </p:sp>
      <p:sp>
        <p:nvSpPr>
          <p:cNvPr id="54287" name="Text Box 47"/>
          <p:cNvSpPr txBox="1">
            <a:spLocks noChangeArrowheads="1"/>
          </p:cNvSpPr>
          <p:nvPr/>
        </p:nvSpPr>
        <p:spPr bwMode="auto">
          <a:xfrm>
            <a:off x="5905500" y="5148263"/>
            <a:ext cx="1455738" cy="206375"/>
          </a:xfrm>
          <a:prstGeom prst="rect">
            <a:avLst/>
          </a:prstGeom>
          <a:noFill/>
          <a:ln w="9525">
            <a:noFill/>
            <a:miter lim="800000"/>
            <a:headEnd/>
            <a:tailEnd/>
          </a:ln>
        </p:spPr>
        <p:txBody>
          <a:bodyPr wrap="none" lIns="0" tIns="0" rIns="0" bIns="0"/>
          <a:lstStyle/>
          <a:p>
            <a:pPr>
              <a:lnSpc>
                <a:spcPct val="90000"/>
              </a:lnSpc>
            </a:pPr>
            <a:r>
              <a:rPr lang="en-US" sz="1500" b="1"/>
              <a:t>Cytotoxic T cell</a:t>
            </a:r>
          </a:p>
        </p:txBody>
      </p:sp>
      <p:grpSp>
        <p:nvGrpSpPr>
          <p:cNvPr id="54288" name="Group 50"/>
          <p:cNvGrpSpPr>
            <a:grpSpLocks/>
          </p:cNvGrpSpPr>
          <p:nvPr/>
        </p:nvGrpSpPr>
        <p:grpSpPr bwMode="auto">
          <a:xfrm>
            <a:off x="3295650" y="4921250"/>
            <a:ext cx="244475" cy="212725"/>
            <a:chOff x="1975" y="3550"/>
            <a:chExt cx="154" cy="134"/>
          </a:xfrm>
        </p:grpSpPr>
        <p:sp>
          <p:nvSpPr>
            <p:cNvPr id="54310" name="Oval 48"/>
            <p:cNvSpPr>
              <a:spLocks noChangeArrowheads="1"/>
            </p:cNvSpPr>
            <p:nvPr/>
          </p:nvSpPr>
          <p:spPr bwMode="auto">
            <a:xfrm>
              <a:off x="1975" y="3550"/>
              <a:ext cx="133" cy="134"/>
            </a:xfrm>
            <a:prstGeom prst="ellipse">
              <a:avLst/>
            </a:prstGeom>
            <a:solidFill>
              <a:srgbClr val="1579B9"/>
            </a:solidFill>
            <a:ln w="12700">
              <a:noFill/>
              <a:round/>
              <a:headEnd/>
              <a:tailEnd/>
            </a:ln>
          </p:spPr>
          <p:txBody>
            <a:bodyPr wrap="none" anchor="ctr"/>
            <a:lstStyle/>
            <a:p>
              <a:endParaRPr lang="en-US" sz="2400">
                <a:latin typeface="Times" pitchFamily="18" charset="0"/>
              </a:endParaRPr>
            </a:p>
          </p:txBody>
        </p:sp>
        <p:sp>
          <p:nvSpPr>
            <p:cNvPr id="54311" name="Text Box 49"/>
            <p:cNvSpPr txBox="1">
              <a:spLocks noChangeArrowheads="1"/>
            </p:cNvSpPr>
            <p:nvPr/>
          </p:nvSpPr>
          <p:spPr bwMode="auto">
            <a:xfrm>
              <a:off x="2011" y="3560"/>
              <a:ext cx="118" cy="121"/>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3</a:t>
              </a:r>
            </a:p>
          </p:txBody>
        </p:sp>
      </p:grpSp>
      <p:grpSp>
        <p:nvGrpSpPr>
          <p:cNvPr id="54289" name="Group 51"/>
          <p:cNvGrpSpPr>
            <a:grpSpLocks/>
          </p:cNvGrpSpPr>
          <p:nvPr/>
        </p:nvGrpSpPr>
        <p:grpSpPr bwMode="auto">
          <a:xfrm>
            <a:off x="4306888" y="4452938"/>
            <a:ext cx="244475" cy="212725"/>
            <a:chOff x="1975" y="3550"/>
            <a:chExt cx="154" cy="134"/>
          </a:xfrm>
        </p:grpSpPr>
        <p:sp>
          <p:nvSpPr>
            <p:cNvPr id="54308" name="Oval 52"/>
            <p:cNvSpPr>
              <a:spLocks noChangeArrowheads="1"/>
            </p:cNvSpPr>
            <p:nvPr/>
          </p:nvSpPr>
          <p:spPr bwMode="auto">
            <a:xfrm>
              <a:off x="1975" y="3550"/>
              <a:ext cx="133" cy="134"/>
            </a:xfrm>
            <a:prstGeom prst="ellipse">
              <a:avLst/>
            </a:prstGeom>
            <a:solidFill>
              <a:srgbClr val="1579B9"/>
            </a:solidFill>
            <a:ln w="12700">
              <a:noFill/>
              <a:round/>
              <a:headEnd/>
              <a:tailEnd/>
            </a:ln>
          </p:spPr>
          <p:txBody>
            <a:bodyPr wrap="none" anchor="ctr"/>
            <a:lstStyle/>
            <a:p>
              <a:endParaRPr lang="en-US" sz="2400">
                <a:latin typeface="Times" pitchFamily="18" charset="0"/>
              </a:endParaRPr>
            </a:p>
          </p:txBody>
        </p:sp>
        <p:sp>
          <p:nvSpPr>
            <p:cNvPr id="54309" name="Text Box 53"/>
            <p:cNvSpPr txBox="1">
              <a:spLocks noChangeArrowheads="1"/>
            </p:cNvSpPr>
            <p:nvPr/>
          </p:nvSpPr>
          <p:spPr bwMode="auto">
            <a:xfrm>
              <a:off x="2011" y="3560"/>
              <a:ext cx="118" cy="121"/>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2</a:t>
              </a:r>
            </a:p>
          </p:txBody>
        </p:sp>
      </p:grpSp>
      <p:grpSp>
        <p:nvGrpSpPr>
          <p:cNvPr id="54290" name="Group 54"/>
          <p:cNvGrpSpPr>
            <a:grpSpLocks/>
          </p:cNvGrpSpPr>
          <p:nvPr/>
        </p:nvGrpSpPr>
        <p:grpSpPr bwMode="auto">
          <a:xfrm>
            <a:off x="4175125" y="3076575"/>
            <a:ext cx="244475" cy="212725"/>
            <a:chOff x="1975" y="3550"/>
            <a:chExt cx="154" cy="134"/>
          </a:xfrm>
        </p:grpSpPr>
        <p:sp>
          <p:nvSpPr>
            <p:cNvPr id="54306" name="Oval 55"/>
            <p:cNvSpPr>
              <a:spLocks noChangeArrowheads="1"/>
            </p:cNvSpPr>
            <p:nvPr/>
          </p:nvSpPr>
          <p:spPr bwMode="auto">
            <a:xfrm>
              <a:off x="1975" y="3550"/>
              <a:ext cx="133" cy="134"/>
            </a:xfrm>
            <a:prstGeom prst="ellipse">
              <a:avLst/>
            </a:prstGeom>
            <a:solidFill>
              <a:srgbClr val="1579B9"/>
            </a:solidFill>
            <a:ln w="12700">
              <a:noFill/>
              <a:round/>
              <a:headEnd/>
              <a:tailEnd/>
            </a:ln>
          </p:spPr>
          <p:txBody>
            <a:bodyPr wrap="none" anchor="ctr"/>
            <a:lstStyle/>
            <a:p>
              <a:endParaRPr lang="en-US" sz="2400">
                <a:latin typeface="Times" pitchFamily="18" charset="0"/>
              </a:endParaRPr>
            </a:p>
          </p:txBody>
        </p:sp>
        <p:sp>
          <p:nvSpPr>
            <p:cNvPr id="54307" name="Text Box 56"/>
            <p:cNvSpPr txBox="1">
              <a:spLocks noChangeArrowheads="1"/>
            </p:cNvSpPr>
            <p:nvPr/>
          </p:nvSpPr>
          <p:spPr bwMode="auto">
            <a:xfrm>
              <a:off x="2011" y="3560"/>
              <a:ext cx="118" cy="121"/>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1</a:t>
              </a:r>
            </a:p>
          </p:txBody>
        </p:sp>
      </p:grpSp>
      <p:sp>
        <p:nvSpPr>
          <p:cNvPr id="54291" name="Text Box 57"/>
          <p:cNvSpPr txBox="1">
            <a:spLocks noChangeArrowheads="1"/>
          </p:cNvSpPr>
          <p:nvPr/>
        </p:nvSpPr>
        <p:spPr bwMode="auto">
          <a:xfrm>
            <a:off x="3722688" y="3997325"/>
            <a:ext cx="160337" cy="192088"/>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sym typeface="Symbol" pitchFamily="18" charset="2"/>
              </a:rPr>
              <a:t></a:t>
            </a:r>
            <a:endParaRPr lang="en-US" sz="1500" b="1">
              <a:solidFill>
                <a:schemeClr val="bg1"/>
              </a:solidFill>
            </a:endParaRPr>
          </a:p>
        </p:txBody>
      </p:sp>
      <p:sp>
        <p:nvSpPr>
          <p:cNvPr id="54292" name="Text Box 58"/>
          <p:cNvSpPr txBox="1">
            <a:spLocks noChangeArrowheads="1"/>
          </p:cNvSpPr>
          <p:nvPr/>
        </p:nvSpPr>
        <p:spPr bwMode="auto">
          <a:xfrm>
            <a:off x="3371850" y="4679950"/>
            <a:ext cx="160338" cy="192088"/>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sym typeface="Symbol" pitchFamily="18" charset="2"/>
              </a:rPr>
              <a:t></a:t>
            </a:r>
            <a:endParaRPr lang="en-US" sz="1500" b="1">
              <a:solidFill>
                <a:schemeClr val="bg1"/>
              </a:solidFill>
            </a:endParaRPr>
          </a:p>
        </p:txBody>
      </p:sp>
      <p:sp>
        <p:nvSpPr>
          <p:cNvPr id="54293" name="Text Box 59"/>
          <p:cNvSpPr txBox="1">
            <a:spLocks noChangeArrowheads="1"/>
          </p:cNvSpPr>
          <p:nvPr/>
        </p:nvSpPr>
        <p:spPr bwMode="auto">
          <a:xfrm>
            <a:off x="5594350" y="4149725"/>
            <a:ext cx="160338" cy="192088"/>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sym typeface="Symbol" pitchFamily="18" charset="2"/>
              </a:rPr>
              <a:t></a:t>
            </a:r>
            <a:endParaRPr lang="en-US" sz="1500" b="1">
              <a:solidFill>
                <a:schemeClr val="bg1"/>
              </a:solidFill>
            </a:endParaRPr>
          </a:p>
        </p:txBody>
      </p:sp>
      <p:sp>
        <p:nvSpPr>
          <p:cNvPr id="54294" name="Text Box 60"/>
          <p:cNvSpPr txBox="1">
            <a:spLocks noChangeArrowheads="1"/>
          </p:cNvSpPr>
          <p:nvPr/>
        </p:nvSpPr>
        <p:spPr bwMode="auto">
          <a:xfrm>
            <a:off x="5872163" y="4692650"/>
            <a:ext cx="160337" cy="192088"/>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sym typeface="Symbol" pitchFamily="18" charset="2"/>
              </a:rPr>
              <a:t></a:t>
            </a:r>
            <a:endParaRPr lang="en-US" sz="1500" b="1">
              <a:solidFill>
                <a:schemeClr val="bg1"/>
              </a:solidFill>
            </a:endParaRPr>
          </a:p>
        </p:txBody>
      </p:sp>
      <p:sp>
        <p:nvSpPr>
          <p:cNvPr id="54295" name="Line 61"/>
          <p:cNvSpPr>
            <a:spLocks noChangeShapeType="1"/>
          </p:cNvSpPr>
          <p:nvPr/>
        </p:nvSpPr>
        <p:spPr bwMode="auto">
          <a:xfrm>
            <a:off x="2909888" y="1560513"/>
            <a:ext cx="582612" cy="476250"/>
          </a:xfrm>
          <a:prstGeom prst="line">
            <a:avLst/>
          </a:prstGeom>
          <a:noFill/>
          <a:ln w="12700">
            <a:solidFill>
              <a:schemeClr val="tx1"/>
            </a:solidFill>
            <a:round/>
            <a:headEnd/>
            <a:tailEnd/>
          </a:ln>
        </p:spPr>
        <p:txBody>
          <a:bodyPr wrap="none" anchor="ctr"/>
          <a:lstStyle/>
          <a:p>
            <a:endParaRPr lang="en-US"/>
          </a:p>
        </p:txBody>
      </p:sp>
      <p:sp>
        <p:nvSpPr>
          <p:cNvPr id="54296" name="Line 62"/>
          <p:cNvSpPr>
            <a:spLocks noChangeShapeType="1"/>
          </p:cNvSpPr>
          <p:nvPr/>
        </p:nvSpPr>
        <p:spPr bwMode="auto">
          <a:xfrm flipV="1">
            <a:off x="2936875" y="2170113"/>
            <a:ext cx="925513" cy="184150"/>
          </a:xfrm>
          <a:prstGeom prst="line">
            <a:avLst/>
          </a:prstGeom>
          <a:noFill/>
          <a:ln w="12700">
            <a:solidFill>
              <a:schemeClr val="tx1"/>
            </a:solidFill>
            <a:round/>
            <a:headEnd/>
            <a:tailEnd/>
          </a:ln>
        </p:spPr>
        <p:txBody>
          <a:bodyPr wrap="none" anchor="ctr"/>
          <a:lstStyle/>
          <a:p>
            <a:endParaRPr lang="en-US"/>
          </a:p>
        </p:txBody>
      </p:sp>
      <p:sp>
        <p:nvSpPr>
          <p:cNvPr id="54297" name="Line 63"/>
          <p:cNvSpPr>
            <a:spLocks noChangeShapeType="1"/>
          </p:cNvSpPr>
          <p:nvPr/>
        </p:nvSpPr>
        <p:spPr bwMode="auto">
          <a:xfrm flipH="1">
            <a:off x="4894263" y="1746250"/>
            <a:ext cx="595312" cy="357188"/>
          </a:xfrm>
          <a:prstGeom prst="line">
            <a:avLst/>
          </a:prstGeom>
          <a:noFill/>
          <a:ln w="12700">
            <a:solidFill>
              <a:schemeClr val="tx1"/>
            </a:solidFill>
            <a:round/>
            <a:headEnd/>
            <a:tailEnd/>
          </a:ln>
        </p:spPr>
        <p:txBody>
          <a:bodyPr wrap="none" anchor="ctr"/>
          <a:lstStyle/>
          <a:p>
            <a:endParaRPr lang="en-US"/>
          </a:p>
        </p:txBody>
      </p:sp>
      <p:sp>
        <p:nvSpPr>
          <p:cNvPr id="54298" name="Line 64"/>
          <p:cNvSpPr>
            <a:spLocks noChangeShapeType="1"/>
          </p:cNvSpPr>
          <p:nvPr/>
        </p:nvSpPr>
        <p:spPr bwMode="auto">
          <a:xfrm>
            <a:off x="4735513" y="2909888"/>
            <a:ext cx="647700" cy="0"/>
          </a:xfrm>
          <a:prstGeom prst="line">
            <a:avLst/>
          </a:prstGeom>
          <a:noFill/>
          <a:ln w="12700">
            <a:solidFill>
              <a:schemeClr val="tx1"/>
            </a:solidFill>
            <a:round/>
            <a:headEnd/>
            <a:tailEnd/>
          </a:ln>
        </p:spPr>
        <p:txBody>
          <a:bodyPr wrap="none" anchor="ctr"/>
          <a:lstStyle/>
          <a:p>
            <a:endParaRPr lang="en-US"/>
          </a:p>
        </p:txBody>
      </p:sp>
      <p:sp>
        <p:nvSpPr>
          <p:cNvPr id="54299" name="Line 65"/>
          <p:cNvSpPr>
            <a:spLocks noChangeShapeType="1"/>
          </p:cNvSpPr>
          <p:nvPr/>
        </p:nvSpPr>
        <p:spPr bwMode="auto">
          <a:xfrm>
            <a:off x="4867275" y="3162300"/>
            <a:ext cx="530225" cy="0"/>
          </a:xfrm>
          <a:prstGeom prst="line">
            <a:avLst/>
          </a:prstGeom>
          <a:noFill/>
          <a:ln w="12700">
            <a:solidFill>
              <a:schemeClr val="tx1"/>
            </a:solidFill>
            <a:round/>
            <a:headEnd/>
            <a:tailEnd/>
          </a:ln>
        </p:spPr>
        <p:txBody>
          <a:bodyPr wrap="none" anchor="ctr"/>
          <a:lstStyle/>
          <a:p>
            <a:endParaRPr lang="en-US"/>
          </a:p>
        </p:txBody>
      </p:sp>
      <p:sp>
        <p:nvSpPr>
          <p:cNvPr id="54300" name="Line 66"/>
          <p:cNvSpPr>
            <a:spLocks noChangeShapeType="1"/>
          </p:cNvSpPr>
          <p:nvPr/>
        </p:nvSpPr>
        <p:spPr bwMode="auto">
          <a:xfrm>
            <a:off x="4643438" y="3360738"/>
            <a:ext cx="739775" cy="0"/>
          </a:xfrm>
          <a:prstGeom prst="line">
            <a:avLst/>
          </a:prstGeom>
          <a:noFill/>
          <a:ln w="12700">
            <a:solidFill>
              <a:schemeClr val="tx1"/>
            </a:solidFill>
            <a:round/>
            <a:headEnd/>
            <a:tailEnd/>
          </a:ln>
        </p:spPr>
        <p:txBody>
          <a:bodyPr wrap="none" anchor="ctr"/>
          <a:lstStyle/>
          <a:p>
            <a:endParaRPr lang="en-US"/>
          </a:p>
        </p:txBody>
      </p:sp>
      <p:sp>
        <p:nvSpPr>
          <p:cNvPr id="54301" name="Line 67"/>
          <p:cNvSpPr>
            <a:spLocks noChangeShapeType="1"/>
          </p:cNvSpPr>
          <p:nvPr/>
        </p:nvSpPr>
        <p:spPr bwMode="auto">
          <a:xfrm flipV="1">
            <a:off x="5132388" y="3690938"/>
            <a:ext cx="317500" cy="52387"/>
          </a:xfrm>
          <a:prstGeom prst="line">
            <a:avLst/>
          </a:prstGeom>
          <a:noFill/>
          <a:ln w="12700">
            <a:solidFill>
              <a:schemeClr val="tx1"/>
            </a:solidFill>
            <a:round/>
            <a:headEnd/>
            <a:tailEnd/>
          </a:ln>
        </p:spPr>
        <p:txBody>
          <a:bodyPr wrap="none" anchor="ctr"/>
          <a:lstStyle/>
          <a:p>
            <a:endParaRPr lang="en-US"/>
          </a:p>
        </p:txBody>
      </p:sp>
      <p:sp>
        <p:nvSpPr>
          <p:cNvPr id="54302" name="Line 68"/>
          <p:cNvSpPr>
            <a:spLocks noChangeShapeType="1"/>
          </p:cNvSpPr>
          <p:nvPr/>
        </p:nvSpPr>
        <p:spPr bwMode="auto">
          <a:xfrm flipH="1">
            <a:off x="3386138" y="3822700"/>
            <a:ext cx="93662" cy="331788"/>
          </a:xfrm>
          <a:prstGeom prst="line">
            <a:avLst/>
          </a:prstGeom>
          <a:noFill/>
          <a:ln w="12700">
            <a:solidFill>
              <a:schemeClr val="tx1"/>
            </a:solidFill>
            <a:round/>
            <a:headEnd/>
            <a:tailEnd/>
          </a:ln>
        </p:spPr>
        <p:txBody>
          <a:bodyPr wrap="none" anchor="ctr"/>
          <a:lstStyle/>
          <a:p>
            <a:endParaRPr lang="en-US"/>
          </a:p>
        </p:txBody>
      </p:sp>
      <p:sp>
        <p:nvSpPr>
          <p:cNvPr id="54303" name="Line 69"/>
          <p:cNvSpPr>
            <a:spLocks noChangeShapeType="1"/>
          </p:cNvSpPr>
          <p:nvPr/>
        </p:nvSpPr>
        <p:spPr bwMode="auto">
          <a:xfrm>
            <a:off x="3413125" y="4378325"/>
            <a:ext cx="436563" cy="158750"/>
          </a:xfrm>
          <a:prstGeom prst="line">
            <a:avLst/>
          </a:prstGeom>
          <a:noFill/>
          <a:ln w="12700">
            <a:solidFill>
              <a:schemeClr val="tx1"/>
            </a:solidFill>
            <a:round/>
            <a:headEnd/>
            <a:tailEnd/>
          </a:ln>
        </p:spPr>
        <p:txBody>
          <a:bodyPr wrap="none" anchor="ctr"/>
          <a:lstStyle/>
          <a:p>
            <a:endParaRPr lang="en-US"/>
          </a:p>
        </p:txBody>
      </p:sp>
      <p:sp>
        <p:nvSpPr>
          <p:cNvPr id="54304" name="Line 70"/>
          <p:cNvSpPr>
            <a:spLocks noChangeShapeType="1"/>
          </p:cNvSpPr>
          <p:nvPr/>
        </p:nvSpPr>
        <p:spPr bwMode="auto">
          <a:xfrm>
            <a:off x="2460625" y="5000625"/>
            <a:ext cx="146050" cy="106363"/>
          </a:xfrm>
          <a:prstGeom prst="line">
            <a:avLst/>
          </a:prstGeom>
          <a:noFill/>
          <a:ln w="12700">
            <a:solidFill>
              <a:schemeClr val="tx1"/>
            </a:solidFill>
            <a:round/>
            <a:headEnd/>
            <a:tailEnd/>
          </a:ln>
        </p:spPr>
        <p:txBody>
          <a:bodyPr wrap="none" anchor="ctr"/>
          <a:lstStyle/>
          <a:p>
            <a:endParaRPr lang="en-US"/>
          </a:p>
        </p:txBody>
      </p:sp>
      <p:sp>
        <p:nvSpPr>
          <p:cNvPr id="54305" name="Line 71"/>
          <p:cNvSpPr>
            <a:spLocks noChangeShapeType="1"/>
          </p:cNvSpPr>
          <p:nvPr/>
        </p:nvSpPr>
        <p:spPr bwMode="auto">
          <a:xfrm flipH="1">
            <a:off x="6692900" y="4973638"/>
            <a:ext cx="53975" cy="13335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 y="495300"/>
            <a:ext cx="8763000" cy="1143000"/>
          </a:xfrm>
        </p:spPr>
        <p:txBody>
          <a:bodyPr/>
          <a:lstStyle/>
          <a:p>
            <a:pPr eaLnBrk="1" hangingPunct="1"/>
            <a:r>
              <a:rPr lang="en-US" smtClean="0"/>
              <a:t>Cytotoxic T Cells: A Response to Infected Cells</a:t>
            </a:r>
            <a:endParaRPr lang="en-US" smtClean="0">
              <a:solidFill>
                <a:schemeClr val="tx1"/>
              </a:solidFill>
            </a:endParaRPr>
          </a:p>
        </p:txBody>
      </p:sp>
      <p:sp>
        <p:nvSpPr>
          <p:cNvPr id="55299" name="Rectangle 3"/>
          <p:cNvSpPr>
            <a:spLocks noGrp="1" noChangeArrowheads="1"/>
          </p:cNvSpPr>
          <p:nvPr>
            <p:ph type="body" idx="1"/>
          </p:nvPr>
        </p:nvSpPr>
        <p:spPr>
          <a:xfrm>
            <a:off x="533400" y="1951038"/>
            <a:ext cx="8305800" cy="4068762"/>
          </a:xfrm>
        </p:spPr>
        <p:txBody>
          <a:bodyPr/>
          <a:lstStyle/>
          <a:p>
            <a:pPr eaLnBrk="1" hangingPunct="1">
              <a:lnSpc>
                <a:spcPct val="90000"/>
              </a:lnSpc>
              <a:spcBef>
                <a:spcPct val="35000"/>
              </a:spcBef>
            </a:pPr>
            <a:r>
              <a:rPr lang="en-US" sz="2800" b="1" u="sng" dirty="0" smtClean="0">
                <a:solidFill>
                  <a:srgbClr val="7030A0"/>
                </a:solidFill>
              </a:rPr>
              <a:t>Cytotoxic T cells</a:t>
            </a:r>
            <a:r>
              <a:rPr lang="en-US" sz="2800" u="sng" dirty="0" smtClean="0">
                <a:solidFill>
                  <a:srgbClr val="7030A0"/>
                </a:solidFill>
              </a:rPr>
              <a:t> are the effector cells </a:t>
            </a:r>
            <a:r>
              <a:rPr lang="en-US" sz="2800" dirty="0" smtClean="0"/>
              <a:t>in the cell-mediated immune response</a:t>
            </a:r>
          </a:p>
          <a:p>
            <a:pPr eaLnBrk="1" hangingPunct="1">
              <a:lnSpc>
                <a:spcPct val="90000"/>
              </a:lnSpc>
              <a:spcBef>
                <a:spcPct val="35000"/>
              </a:spcBef>
            </a:pPr>
            <a:r>
              <a:rPr lang="en-US" sz="2800" dirty="0" smtClean="0"/>
              <a:t>Cytotoxic T cells recognize fragments of foreign proteins produced by infected cells and possess an accessory protein that binds to class I MHC molecules</a:t>
            </a:r>
          </a:p>
          <a:p>
            <a:pPr eaLnBrk="1" hangingPunct="1">
              <a:lnSpc>
                <a:spcPct val="90000"/>
              </a:lnSpc>
              <a:spcBef>
                <a:spcPct val="35000"/>
              </a:spcBef>
            </a:pPr>
            <a:r>
              <a:rPr lang="en-US" sz="2800" dirty="0" smtClean="0"/>
              <a:t>The activated cytotoxic T cell secretes proteins that disrupt the membranes of target cells and trigger apoptosis</a:t>
            </a:r>
            <a:endParaRPr lang="en-US" sz="2400" dirty="0" smtClean="0"/>
          </a:p>
        </p:txBody>
      </p:sp>
      <p:grpSp>
        <p:nvGrpSpPr>
          <p:cNvPr id="55300" name="Group 6"/>
          <p:cNvGrpSpPr>
            <a:grpSpLocks/>
          </p:cNvGrpSpPr>
          <p:nvPr/>
        </p:nvGrpSpPr>
        <p:grpSpPr bwMode="auto">
          <a:xfrm>
            <a:off x="0" y="6553200"/>
            <a:ext cx="9144000" cy="304800"/>
            <a:chOff x="0" y="4128"/>
            <a:chExt cx="5760" cy="192"/>
          </a:xfrm>
        </p:grpSpPr>
        <p:sp>
          <p:nvSpPr>
            <p:cNvPr id="55304"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530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55301"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55302" name="Picture 10" descr="Campbell Play Button">
            <a:hlinkClick r:id="rId2"/>
          </p:cNvPr>
          <p:cNvPicPr>
            <a:picLocks noChangeAspect="1" noChangeArrowheads="1"/>
          </p:cNvPicPr>
          <p:nvPr/>
        </p:nvPicPr>
        <p:blipFill>
          <a:blip r:embed="rId3"/>
          <a:srcRect/>
          <a:stretch>
            <a:fillRect/>
          </a:stretch>
        </p:blipFill>
        <p:spPr bwMode="auto">
          <a:xfrm>
            <a:off x="2209800" y="5819775"/>
            <a:ext cx="1190625" cy="657225"/>
          </a:xfrm>
          <a:prstGeom prst="rect">
            <a:avLst/>
          </a:prstGeom>
          <a:noFill/>
          <a:ln w="9525">
            <a:noFill/>
            <a:miter lim="800000"/>
            <a:headEnd/>
            <a:tailEnd/>
          </a:ln>
        </p:spPr>
      </p:pic>
      <p:sp>
        <p:nvSpPr>
          <p:cNvPr id="55303" name="Text Box 11"/>
          <p:cNvSpPr txBox="1">
            <a:spLocks noChangeArrowheads="1"/>
          </p:cNvSpPr>
          <p:nvPr/>
        </p:nvSpPr>
        <p:spPr bwMode="auto">
          <a:xfrm>
            <a:off x="3441700" y="5956300"/>
            <a:ext cx="3949700" cy="427038"/>
          </a:xfrm>
          <a:prstGeom prst="rect">
            <a:avLst/>
          </a:prstGeom>
          <a:noFill/>
          <a:ln w="9525">
            <a:noFill/>
            <a:miter lim="800000"/>
            <a:headEnd/>
            <a:tailEnd/>
          </a:ln>
        </p:spPr>
        <p:txBody>
          <a:bodyPr>
            <a:spAutoFit/>
          </a:bodyPr>
          <a:lstStyle/>
          <a:p>
            <a:r>
              <a:rPr lang="en-US" sz="2200">
                <a:solidFill>
                  <a:schemeClr val="tx2"/>
                </a:solidFill>
              </a:rPr>
              <a:t>Animation: Cytotoxic T Cells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43.17-3</a:t>
            </a:r>
          </a:p>
        </p:txBody>
      </p:sp>
      <p:pic>
        <p:nvPicPr>
          <p:cNvPr id="56323" name="Picture 38" descr="43_17CytotoxicTCells_3-U"/>
          <p:cNvPicPr>
            <a:picLocks noChangeAspect="1" noChangeArrowheads="1"/>
          </p:cNvPicPr>
          <p:nvPr/>
        </p:nvPicPr>
        <p:blipFill>
          <a:blip r:embed="rId3"/>
          <a:srcRect/>
          <a:stretch>
            <a:fillRect/>
          </a:stretch>
        </p:blipFill>
        <p:spPr bwMode="auto">
          <a:xfrm>
            <a:off x="296863" y="1862138"/>
            <a:ext cx="8548687" cy="3133725"/>
          </a:xfrm>
          <a:prstGeom prst="rect">
            <a:avLst/>
          </a:prstGeom>
          <a:noFill/>
          <a:ln w="9525">
            <a:noFill/>
            <a:miter lim="800000"/>
            <a:headEnd/>
            <a:tailEnd/>
          </a:ln>
        </p:spPr>
      </p:pic>
      <p:sp>
        <p:nvSpPr>
          <p:cNvPr id="56324" name="Text Box 3"/>
          <p:cNvSpPr txBox="1">
            <a:spLocks noChangeArrowheads="1"/>
          </p:cNvSpPr>
          <p:nvPr/>
        </p:nvSpPr>
        <p:spPr bwMode="auto">
          <a:xfrm>
            <a:off x="454025" y="1997075"/>
            <a:ext cx="1443038" cy="233363"/>
          </a:xfrm>
          <a:prstGeom prst="rect">
            <a:avLst/>
          </a:prstGeom>
          <a:noFill/>
          <a:ln w="9525">
            <a:noFill/>
            <a:miter lim="800000"/>
            <a:headEnd/>
            <a:tailEnd/>
          </a:ln>
        </p:spPr>
        <p:txBody>
          <a:bodyPr wrap="none" lIns="0" tIns="0" rIns="0" bIns="0"/>
          <a:lstStyle/>
          <a:p>
            <a:pPr>
              <a:lnSpc>
                <a:spcPct val="90000"/>
              </a:lnSpc>
            </a:pPr>
            <a:r>
              <a:rPr lang="en-US" sz="1500" b="1"/>
              <a:t>Cytotoxic T cell</a:t>
            </a:r>
          </a:p>
        </p:txBody>
      </p:sp>
      <p:grpSp>
        <p:nvGrpSpPr>
          <p:cNvPr id="56325" name="Group 5"/>
          <p:cNvGrpSpPr>
            <a:grpSpLocks/>
          </p:cNvGrpSpPr>
          <p:nvPr/>
        </p:nvGrpSpPr>
        <p:grpSpPr bwMode="auto">
          <a:xfrm>
            <a:off x="6635750" y="4546600"/>
            <a:ext cx="244475" cy="212725"/>
            <a:chOff x="1975" y="3550"/>
            <a:chExt cx="154" cy="134"/>
          </a:xfrm>
        </p:grpSpPr>
        <p:sp>
          <p:nvSpPr>
            <p:cNvPr id="56356" name="Oval 6"/>
            <p:cNvSpPr>
              <a:spLocks noChangeArrowheads="1"/>
            </p:cNvSpPr>
            <p:nvPr/>
          </p:nvSpPr>
          <p:spPr bwMode="auto">
            <a:xfrm>
              <a:off x="1975" y="3550"/>
              <a:ext cx="133" cy="134"/>
            </a:xfrm>
            <a:prstGeom prst="ellipse">
              <a:avLst/>
            </a:prstGeom>
            <a:solidFill>
              <a:srgbClr val="1579B9"/>
            </a:solidFill>
            <a:ln w="12700">
              <a:noFill/>
              <a:round/>
              <a:headEnd/>
              <a:tailEnd/>
            </a:ln>
          </p:spPr>
          <p:txBody>
            <a:bodyPr wrap="none" anchor="ctr"/>
            <a:lstStyle/>
            <a:p>
              <a:endParaRPr lang="en-US" sz="2400">
                <a:latin typeface="Times" pitchFamily="18" charset="0"/>
              </a:endParaRPr>
            </a:p>
          </p:txBody>
        </p:sp>
        <p:sp>
          <p:nvSpPr>
            <p:cNvPr id="56357" name="Text Box 7"/>
            <p:cNvSpPr txBox="1">
              <a:spLocks noChangeArrowheads="1"/>
            </p:cNvSpPr>
            <p:nvPr/>
          </p:nvSpPr>
          <p:spPr bwMode="auto">
            <a:xfrm>
              <a:off x="2011" y="3560"/>
              <a:ext cx="118" cy="121"/>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3</a:t>
              </a:r>
            </a:p>
          </p:txBody>
        </p:sp>
      </p:grpSp>
      <p:grpSp>
        <p:nvGrpSpPr>
          <p:cNvPr id="56326" name="Group 8"/>
          <p:cNvGrpSpPr>
            <a:grpSpLocks/>
          </p:cNvGrpSpPr>
          <p:nvPr/>
        </p:nvGrpSpPr>
        <p:grpSpPr bwMode="auto">
          <a:xfrm>
            <a:off x="377825" y="4545013"/>
            <a:ext cx="244475" cy="212725"/>
            <a:chOff x="1975" y="3550"/>
            <a:chExt cx="154" cy="134"/>
          </a:xfrm>
        </p:grpSpPr>
        <p:sp>
          <p:nvSpPr>
            <p:cNvPr id="56354" name="Oval 9"/>
            <p:cNvSpPr>
              <a:spLocks noChangeArrowheads="1"/>
            </p:cNvSpPr>
            <p:nvPr/>
          </p:nvSpPr>
          <p:spPr bwMode="auto">
            <a:xfrm>
              <a:off x="1975" y="3550"/>
              <a:ext cx="133" cy="134"/>
            </a:xfrm>
            <a:prstGeom prst="ellipse">
              <a:avLst/>
            </a:prstGeom>
            <a:solidFill>
              <a:srgbClr val="1579B9"/>
            </a:solidFill>
            <a:ln w="12700">
              <a:noFill/>
              <a:round/>
              <a:headEnd/>
              <a:tailEnd/>
            </a:ln>
          </p:spPr>
          <p:txBody>
            <a:bodyPr wrap="none" anchor="ctr"/>
            <a:lstStyle/>
            <a:p>
              <a:endParaRPr lang="en-US" sz="2400">
                <a:latin typeface="Times" pitchFamily="18" charset="0"/>
              </a:endParaRPr>
            </a:p>
          </p:txBody>
        </p:sp>
        <p:sp>
          <p:nvSpPr>
            <p:cNvPr id="56355" name="Text Box 10"/>
            <p:cNvSpPr txBox="1">
              <a:spLocks noChangeArrowheads="1"/>
            </p:cNvSpPr>
            <p:nvPr/>
          </p:nvSpPr>
          <p:spPr bwMode="auto">
            <a:xfrm>
              <a:off x="2011" y="3560"/>
              <a:ext cx="118" cy="121"/>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1</a:t>
              </a:r>
            </a:p>
          </p:txBody>
        </p:sp>
      </p:grpSp>
      <p:grpSp>
        <p:nvGrpSpPr>
          <p:cNvPr id="56327" name="Group 11"/>
          <p:cNvGrpSpPr>
            <a:grpSpLocks/>
          </p:cNvGrpSpPr>
          <p:nvPr/>
        </p:nvGrpSpPr>
        <p:grpSpPr bwMode="auto">
          <a:xfrm>
            <a:off x="3751263" y="4545013"/>
            <a:ext cx="244475" cy="212725"/>
            <a:chOff x="1975" y="3550"/>
            <a:chExt cx="154" cy="134"/>
          </a:xfrm>
        </p:grpSpPr>
        <p:sp>
          <p:nvSpPr>
            <p:cNvPr id="56352" name="Oval 12"/>
            <p:cNvSpPr>
              <a:spLocks noChangeArrowheads="1"/>
            </p:cNvSpPr>
            <p:nvPr/>
          </p:nvSpPr>
          <p:spPr bwMode="auto">
            <a:xfrm>
              <a:off x="1975" y="3550"/>
              <a:ext cx="133" cy="134"/>
            </a:xfrm>
            <a:prstGeom prst="ellipse">
              <a:avLst/>
            </a:prstGeom>
            <a:solidFill>
              <a:srgbClr val="1579B9"/>
            </a:solidFill>
            <a:ln w="12700">
              <a:noFill/>
              <a:round/>
              <a:headEnd/>
              <a:tailEnd/>
            </a:ln>
          </p:spPr>
          <p:txBody>
            <a:bodyPr wrap="none" anchor="ctr"/>
            <a:lstStyle/>
            <a:p>
              <a:endParaRPr lang="en-US" sz="2400">
                <a:latin typeface="Times" pitchFamily="18" charset="0"/>
              </a:endParaRPr>
            </a:p>
          </p:txBody>
        </p:sp>
        <p:sp>
          <p:nvSpPr>
            <p:cNvPr id="56353" name="Text Box 13"/>
            <p:cNvSpPr txBox="1">
              <a:spLocks noChangeArrowheads="1"/>
            </p:cNvSpPr>
            <p:nvPr/>
          </p:nvSpPr>
          <p:spPr bwMode="auto">
            <a:xfrm>
              <a:off x="2011" y="3560"/>
              <a:ext cx="118" cy="121"/>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2</a:t>
              </a:r>
            </a:p>
          </p:txBody>
        </p:sp>
      </p:grpSp>
      <p:sp>
        <p:nvSpPr>
          <p:cNvPr id="56328" name="Text Box 14"/>
          <p:cNvSpPr txBox="1">
            <a:spLocks noChangeArrowheads="1"/>
          </p:cNvSpPr>
          <p:nvPr/>
        </p:nvSpPr>
        <p:spPr bwMode="auto">
          <a:xfrm>
            <a:off x="420688" y="2890838"/>
            <a:ext cx="1019175" cy="419100"/>
          </a:xfrm>
          <a:prstGeom prst="rect">
            <a:avLst/>
          </a:prstGeom>
          <a:noFill/>
          <a:ln w="9525">
            <a:noFill/>
            <a:miter lim="800000"/>
            <a:headEnd/>
            <a:tailEnd/>
          </a:ln>
        </p:spPr>
        <p:txBody>
          <a:bodyPr wrap="none" lIns="0" tIns="0" rIns="0" bIns="0"/>
          <a:lstStyle/>
          <a:p>
            <a:pPr>
              <a:lnSpc>
                <a:spcPct val="90000"/>
              </a:lnSpc>
            </a:pPr>
            <a:r>
              <a:rPr lang="en-US" sz="1500" b="1"/>
              <a:t>Accessory</a:t>
            </a:r>
            <a:br>
              <a:rPr lang="en-US" sz="1500" b="1"/>
            </a:br>
            <a:r>
              <a:rPr lang="en-US" sz="1500" b="1"/>
              <a:t>protein</a:t>
            </a:r>
          </a:p>
        </p:txBody>
      </p:sp>
      <p:sp>
        <p:nvSpPr>
          <p:cNvPr id="56329" name="Text Box 15"/>
          <p:cNvSpPr txBox="1">
            <a:spLocks noChangeArrowheads="1"/>
          </p:cNvSpPr>
          <p:nvPr/>
        </p:nvSpPr>
        <p:spPr bwMode="auto">
          <a:xfrm>
            <a:off x="427038" y="3373438"/>
            <a:ext cx="1150937" cy="419100"/>
          </a:xfrm>
          <a:prstGeom prst="rect">
            <a:avLst/>
          </a:prstGeom>
          <a:noFill/>
          <a:ln w="9525">
            <a:noFill/>
            <a:miter lim="800000"/>
            <a:headEnd/>
            <a:tailEnd/>
          </a:ln>
        </p:spPr>
        <p:txBody>
          <a:bodyPr wrap="none" lIns="0" tIns="0" rIns="0" bIns="0"/>
          <a:lstStyle/>
          <a:p>
            <a:pPr>
              <a:lnSpc>
                <a:spcPct val="90000"/>
              </a:lnSpc>
            </a:pPr>
            <a:r>
              <a:rPr lang="en-US" sz="1500" b="1"/>
              <a:t>Class </a:t>
            </a:r>
            <a:r>
              <a:rPr lang="en-US" sz="1500" b="1">
                <a:latin typeface="Times" pitchFamily="18" charset="0"/>
              </a:rPr>
              <a:t>I</a:t>
            </a:r>
            <a:r>
              <a:rPr lang="en-US" sz="1500" b="1"/>
              <a:t> MHC</a:t>
            </a:r>
            <a:br>
              <a:rPr lang="en-US" sz="1500" b="1"/>
            </a:br>
            <a:r>
              <a:rPr lang="en-US" sz="1500" b="1"/>
              <a:t>molecule</a:t>
            </a:r>
          </a:p>
        </p:txBody>
      </p:sp>
      <p:sp>
        <p:nvSpPr>
          <p:cNvPr id="56330" name="Text Box 16"/>
          <p:cNvSpPr txBox="1">
            <a:spLocks noChangeArrowheads="1"/>
          </p:cNvSpPr>
          <p:nvPr/>
        </p:nvSpPr>
        <p:spPr bwMode="auto">
          <a:xfrm>
            <a:off x="439738" y="4033838"/>
            <a:ext cx="754062" cy="404812"/>
          </a:xfrm>
          <a:prstGeom prst="rect">
            <a:avLst/>
          </a:prstGeom>
          <a:noFill/>
          <a:ln w="9525">
            <a:noFill/>
            <a:miter lim="800000"/>
            <a:headEnd/>
            <a:tailEnd/>
          </a:ln>
        </p:spPr>
        <p:txBody>
          <a:bodyPr wrap="none" lIns="0" tIns="0" rIns="0" bIns="0"/>
          <a:lstStyle/>
          <a:p>
            <a:pPr>
              <a:lnSpc>
                <a:spcPct val="90000"/>
              </a:lnSpc>
            </a:pPr>
            <a:r>
              <a:rPr lang="en-US" sz="1500" b="1"/>
              <a:t>Infected</a:t>
            </a:r>
            <a:br>
              <a:rPr lang="en-US" sz="1500" b="1"/>
            </a:br>
            <a:r>
              <a:rPr lang="en-US" sz="1500" b="1"/>
              <a:t>cell</a:t>
            </a:r>
          </a:p>
        </p:txBody>
      </p:sp>
      <p:sp>
        <p:nvSpPr>
          <p:cNvPr id="56331" name="Text Box 17"/>
          <p:cNvSpPr txBox="1">
            <a:spLocks noChangeArrowheads="1"/>
          </p:cNvSpPr>
          <p:nvPr/>
        </p:nvSpPr>
        <p:spPr bwMode="auto">
          <a:xfrm>
            <a:off x="2365375" y="3114675"/>
            <a:ext cx="808038" cy="417513"/>
          </a:xfrm>
          <a:prstGeom prst="rect">
            <a:avLst/>
          </a:prstGeom>
          <a:noFill/>
          <a:ln w="9525">
            <a:noFill/>
            <a:miter lim="800000"/>
            <a:headEnd/>
            <a:tailEnd/>
          </a:ln>
        </p:spPr>
        <p:txBody>
          <a:bodyPr wrap="none" lIns="0" tIns="0" rIns="0" bIns="0"/>
          <a:lstStyle/>
          <a:p>
            <a:pPr>
              <a:lnSpc>
                <a:spcPct val="90000"/>
              </a:lnSpc>
            </a:pPr>
            <a:r>
              <a:rPr lang="en-US" sz="1500" b="1"/>
              <a:t>Antigen</a:t>
            </a:r>
            <a:br>
              <a:rPr lang="en-US" sz="1500" b="1"/>
            </a:br>
            <a:r>
              <a:rPr lang="en-US" sz="1500" b="1"/>
              <a:t>receptor</a:t>
            </a:r>
          </a:p>
        </p:txBody>
      </p:sp>
      <p:sp>
        <p:nvSpPr>
          <p:cNvPr id="56332" name="Text Box 18"/>
          <p:cNvSpPr txBox="1">
            <a:spLocks noChangeArrowheads="1"/>
          </p:cNvSpPr>
          <p:nvPr/>
        </p:nvSpPr>
        <p:spPr bwMode="auto">
          <a:xfrm>
            <a:off x="2676525" y="4365625"/>
            <a:ext cx="808038" cy="417513"/>
          </a:xfrm>
          <a:prstGeom prst="rect">
            <a:avLst/>
          </a:prstGeom>
          <a:noFill/>
          <a:ln w="9525">
            <a:noFill/>
            <a:miter lim="800000"/>
            <a:headEnd/>
            <a:tailEnd/>
          </a:ln>
        </p:spPr>
        <p:txBody>
          <a:bodyPr wrap="none" lIns="0" tIns="0" rIns="0" bIns="0"/>
          <a:lstStyle/>
          <a:p>
            <a:pPr>
              <a:lnSpc>
                <a:spcPct val="90000"/>
              </a:lnSpc>
            </a:pPr>
            <a:r>
              <a:rPr lang="en-US" sz="1500" b="1"/>
              <a:t>Antigen</a:t>
            </a:r>
            <a:br>
              <a:rPr lang="en-US" sz="1500" b="1"/>
            </a:br>
            <a:r>
              <a:rPr lang="en-US" sz="1500" b="1"/>
              <a:t>fragment</a:t>
            </a:r>
          </a:p>
        </p:txBody>
      </p:sp>
      <p:sp>
        <p:nvSpPr>
          <p:cNvPr id="56333" name="Text Box 19"/>
          <p:cNvSpPr txBox="1">
            <a:spLocks noChangeArrowheads="1"/>
          </p:cNvSpPr>
          <p:nvPr/>
        </p:nvSpPr>
        <p:spPr bwMode="auto">
          <a:xfrm>
            <a:off x="3787775" y="3279775"/>
            <a:ext cx="768350" cy="231775"/>
          </a:xfrm>
          <a:prstGeom prst="rect">
            <a:avLst/>
          </a:prstGeom>
          <a:noFill/>
          <a:ln w="9525">
            <a:noFill/>
            <a:miter lim="800000"/>
            <a:headEnd/>
            <a:tailEnd/>
          </a:ln>
        </p:spPr>
        <p:txBody>
          <a:bodyPr wrap="none" lIns="0" tIns="0" rIns="0" bIns="0"/>
          <a:lstStyle/>
          <a:p>
            <a:pPr>
              <a:lnSpc>
                <a:spcPct val="90000"/>
              </a:lnSpc>
            </a:pPr>
            <a:r>
              <a:rPr lang="en-US" sz="1500" b="1"/>
              <a:t>Perforin</a:t>
            </a:r>
          </a:p>
        </p:txBody>
      </p:sp>
      <p:sp>
        <p:nvSpPr>
          <p:cNvPr id="56334" name="Text Box 20"/>
          <p:cNvSpPr txBox="1">
            <a:spLocks noChangeArrowheads="1"/>
          </p:cNvSpPr>
          <p:nvPr/>
        </p:nvSpPr>
        <p:spPr bwMode="auto">
          <a:xfrm>
            <a:off x="3767138" y="3749675"/>
            <a:ext cx="450850" cy="204788"/>
          </a:xfrm>
          <a:prstGeom prst="rect">
            <a:avLst/>
          </a:prstGeom>
          <a:noFill/>
          <a:ln w="9525">
            <a:noFill/>
            <a:miter lim="800000"/>
            <a:headEnd/>
            <a:tailEnd/>
          </a:ln>
        </p:spPr>
        <p:txBody>
          <a:bodyPr wrap="none" lIns="0" tIns="0" rIns="0" bIns="0"/>
          <a:lstStyle/>
          <a:p>
            <a:pPr>
              <a:lnSpc>
                <a:spcPct val="90000"/>
              </a:lnSpc>
            </a:pPr>
            <a:r>
              <a:rPr lang="en-US" sz="1500" b="1"/>
              <a:t>Pore</a:t>
            </a:r>
          </a:p>
        </p:txBody>
      </p:sp>
      <p:sp>
        <p:nvSpPr>
          <p:cNvPr id="56335" name="Text Box 21"/>
          <p:cNvSpPr txBox="1">
            <a:spLocks noChangeArrowheads="1"/>
          </p:cNvSpPr>
          <p:nvPr/>
        </p:nvSpPr>
        <p:spPr bwMode="auto">
          <a:xfrm>
            <a:off x="5824538" y="3413125"/>
            <a:ext cx="582612" cy="442913"/>
          </a:xfrm>
          <a:prstGeom prst="rect">
            <a:avLst/>
          </a:prstGeom>
          <a:noFill/>
          <a:ln w="9525">
            <a:noFill/>
            <a:miter lim="800000"/>
            <a:headEnd/>
            <a:tailEnd/>
          </a:ln>
        </p:spPr>
        <p:txBody>
          <a:bodyPr wrap="none" lIns="0" tIns="0" rIns="0" bIns="0"/>
          <a:lstStyle/>
          <a:p>
            <a:pPr>
              <a:lnSpc>
                <a:spcPct val="90000"/>
              </a:lnSpc>
            </a:pPr>
            <a:r>
              <a:rPr lang="en-US" sz="1500" b="1"/>
              <a:t>Gran-</a:t>
            </a:r>
            <a:br>
              <a:rPr lang="en-US" sz="1500" b="1"/>
            </a:br>
            <a:r>
              <a:rPr lang="en-US" sz="1500" b="1"/>
              <a:t>zymes</a:t>
            </a:r>
          </a:p>
        </p:txBody>
      </p:sp>
      <p:sp>
        <p:nvSpPr>
          <p:cNvPr id="56336" name="Text Box 22"/>
          <p:cNvSpPr txBox="1">
            <a:spLocks noChangeArrowheads="1"/>
          </p:cNvSpPr>
          <p:nvPr/>
        </p:nvSpPr>
        <p:spPr bwMode="auto">
          <a:xfrm>
            <a:off x="7915275" y="2076450"/>
            <a:ext cx="847725" cy="614363"/>
          </a:xfrm>
          <a:prstGeom prst="rect">
            <a:avLst/>
          </a:prstGeom>
          <a:noFill/>
          <a:ln w="9525">
            <a:noFill/>
            <a:miter lim="800000"/>
            <a:headEnd/>
            <a:tailEnd/>
          </a:ln>
        </p:spPr>
        <p:txBody>
          <a:bodyPr wrap="none" lIns="0" tIns="0" rIns="0" bIns="0"/>
          <a:lstStyle/>
          <a:p>
            <a:pPr>
              <a:lnSpc>
                <a:spcPct val="90000"/>
              </a:lnSpc>
            </a:pPr>
            <a:r>
              <a:rPr lang="en-US" sz="1500" b="1"/>
              <a:t>Released</a:t>
            </a:r>
            <a:br>
              <a:rPr lang="en-US" sz="1500" b="1"/>
            </a:br>
            <a:r>
              <a:rPr lang="en-US" sz="1500" b="1"/>
              <a:t>cytotoxic</a:t>
            </a:r>
            <a:br>
              <a:rPr lang="en-US" sz="1500" b="1"/>
            </a:br>
            <a:r>
              <a:rPr lang="en-US" sz="1500" b="1"/>
              <a:t>T cell</a:t>
            </a:r>
          </a:p>
        </p:txBody>
      </p:sp>
      <p:sp>
        <p:nvSpPr>
          <p:cNvPr id="56337" name="Text Box 23"/>
          <p:cNvSpPr txBox="1">
            <a:spLocks noChangeArrowheads="1"/>
          </p:cNvSpPr>
          <p:nvPr/>
        </p:nvSpPr>
        <p:spPr bwMode="auto">
          <a:xfrm>
            <a:off x="7656513" y="3062288"/>
            <a:ext cx="1125537" cy="428625"/>
          </a:xfrm>
          <a:prstGeom prst="rect">
            <a:avLst/>
          </a:prstGeom>
          <a:noFill/>
          <a:ln w="9525">
            <a:noFill/>
            <a:miter lim="800000"/>
            <a:headEnd/>
            <a:tailEnd/>
          </a:ln>
        </p:spPr>
        <p:txBody>
          <a:bodyPr wrap="none" lIns="0" tIns="0" rIns="0" bIns="0"/>
          <a:lstStyle/>
          <a:p>
            <a:pPr>
              <a:lnSpc>
                <a:spcPct val="90000"/>
              </a:lnSpc>
            </a:pPr>
            <a:r>
              <a:rPr lang="en-US" sz="1500" b="1"/>
              <a:t>Dying</a:t>
            </a:r>
            <a:br>
              <a:rPr lang="en-US" sz="1500" b="1"/>
            </a:br>
            <a:r>
              <a:rPr lang="en-US" sz="1500" b="1"/>
              <a:t>infected cell</a:t>
            </a:r>
          </a:p>
        </p:txBody>
      </p:sp>
      <p:sp>
        <p:nvSpPr>
          <p:cNvPr id="56338" name="Line 24"/>
          <p:cNvSpPr>
            <a:spLocks noChangeShapeType="1"/>
          </p:cNvSpPr>
          <p:nvPr/>
        </p:nvSpPr>
        <p:spPr bwMode="auto">
          <a:xfrm>
            <a:off x="1508125" y="2195513"/>
            <a:ext cx="250825" cy="252412"/>
          </a:xfrm>
          <a:prstGeom prst="line">
            <a:avLst/>
          </a:prstGeom>
          <a:noFill/>
          <a:ln w="12700">
            <a:solidFill>
              <a:schemeClr val="tx1"/>
            </a:solidFill>
            <a:round/>
            <a:headEnd/>
            <a:tailEnd/>
          </a:ln>
        </p:spPr>
        <p:txBody>
          <a:bodyPr wrap="none" anchor="ctr"/>
          <a:lstStyle/>
          <a:p>
            <a:endParaRPr lang="en-US"/>
          </a:p>
        </p:txBody>
      </p:sp>
      <p:sp>
        <p:nvSpPr>
          <p:cNvPr id="56339" name="Line 25"/>
          <p:cNvSpPr>
            <a:spLocks noChangeShapeType="1"/>
          </p:cNvSpPr>
          <p:nvPr/>
        </p:nvSpPr>
        <p:spPr bwMode="auto">
          <a:xfrm>
            <a:off x="1416050" y="3016250"/>
            <a:ext cx="382588" cy="225425"/>
          </a:xfrm>
          <a:prstGeom prst="line">
            <a:avLst/>
          </a:prstGeom>
          <a:noFill/>
          <a:ln w="12700">
            <a:solidFill>
              <a:schemeClr val="tx1"/>
            </a:solidFill>
            <a:round/>
            <a:headEnd/>
            <a:tailEnd/>
          </a:ln>
        </p:spPr>
        <p:txBody>
          <a:bodyPr wrap="none" anchor="ctr"/>
          <a:lstStyle/>
          <a:p>
            <a:endParaRPr lang="en-US"/>
          </a:p>
        </p:txBody>
      </p:sp>
      <p:sp>
        <p:nvSpPr>
          <p:cNvPr id="56340" name="Line 26"/>
          <p:cNvSpPr>
            <a:spLocks noChangeShapeType="1"/>
          </p:cNvSpPr>
          <p:nvPr/>
        </p:nvSpPr>
        <p:spPr bwMode="auto">
          <a:xfrm>
            <a:off x="2051050" y="3187700"/>
            <a:ext cx="290513" cy="0"/>
          </a:xfrm>
          <a:prstGeom prst="line">
            <a:avLst/>
          </a:prstGeom>
          <a:noFill/>
          <a:ln w="12700">
            <a:solidFill>
              <a:schemeClr val="tx1"/>
            </a:solidFill>
            <a:round/>
            <a:headEnd/>
            <a:tailEnd/>
          </a:ln>
        </p:spPr>
        <p:txBody>
          <a:bodyPr wrap="none" anchor="ctr"/>
          <a:lstStyle/>
          <a:p>
            <a:endParaRPr lang="en-US"/>
          </a:p>
        </p:txBody>
      </p:sp>
      <p:sp>
        <p:nvSpPr>
          <p:cNvPr id="56341" name="Line 27"/>
          <p:cNvSpPr>
            <a:spLocks noChangeShapeType="1"/>
          </p:cNvSpPr>
          <p:nvPr/>
        </p:nvSpPr>
        <p:spPr bwMode="auto">
          <a:xfrm>
            <a:off x="1560513" y="3465513"/>
            <a:ext cx="344487" cy="53975"/>
          </a:xfrm>
          <a:prstGeom prst="line">
            <a:avLst/>
          </a:prstGeom>
          <a:noFill/>
          <a:ln w="12700">
            <a:solidFill>
              <a:schemeClr val="tx1"/>
            </a:solidFill>
            <a:round/>
            <a:headEnd/>
            <a:tailEnd/>
          </a:ln>
        </p:spPr>
        <p:txBody>
          <a:bodyPr wrap="none" anchor="ctr"/>
          <a:lstStyle/>
          <a:p>
            <a:endParaRPr lang="en-US"/>
          </a:p>
        </p:txBody>
      </p:sp>
      <p:sp>
        <p:nvSpPr>
          <p:cNvPr id="56342" name="Line 28"/>
          <p:cNvSpPr>
            <a:spLocks noChangeShapeType="1"/>
          </p:cNvSpPr>
          <p:nvPr/>
        </p:nvSpPr>
        <p:spPr bwMode="auto">
          <a:xfrm>
            <a:off x="793750" y="4325938"/>
            <a:ext cx="608013" cy="119062"/>
          </a:xfrm>
          <a:prstGeom prst="line">
            <a:avLst/>
          </a:prstGeom>
          <a:noFill/>
          <a:ln w="12700">
            <a:solidFill>
              <a:schemeClr val="tx1"/>
            </a:solidFill>
            <a:round/>
            <a:headEnd/>
            <a:tailEnd/>
          </a:ln>
        </p:spPr>
        <p:txBody>
          <a:bodyPr wrap="none" anchor="ctr"/>
          <a:lstStyle/>
          <a:p>
            <a:endParaRPr lang="en-US"/>
          </a:p>
        </p:txBody>
      </p:sp>
      <p:sp>
        <p:nvSpPr>
          <p:cNvPr id="56343" name="Line 29"/>
          <p:cNvSpPr>
            <a:spLocks noChangeShapeType="1"/>
          </p:cNvSpPr>
          <p:nvPr/>
        </p:nvSpPr>
        <p:spPr bwMode="auto">
          <a:xfrm>
            <a:off x="2209800" y="4484688"/>
            <a:ext cx="436563" cy="0"/>
          </a:xfrm>
          <a:prstGeom prst="line">
            <a:avLst/>
          </a:prstGeom>
          <a:noFill/>
          <a:ln w="12700">
            <a:solidFill>
              <a:schemeClr val="tx1"/>
            </a:solidFill>
            <a:round/>
            <a:headEnd/>
            <a:tailEnd/>
          </a:ln>
        </p:spPr>
        <p:txBody>
          <a:bodyPr wrap="none" anchor="ctr"/>
          <a:lstStyle/>
          <a:p>
            <a:endParaRPr lang="en-US"/>
          </a:p>
        </p:txBody>
      </p:sp>
      <p:sp>
        <p:nvSpPr>
          <p:cNvPr id="56344" name="Line 30"/>
          <p:cNvSpPr>
            <a:spLocks noChangeShapeType="1"/>
          </p:cNvSpPr>
          <p:nvPr/>
        </p:nvSpPr>
        <p:spPr bwMode="auto">
          <a:xfrm>
            <a:off x="2036763" y="3187700"/>
            <a:ext cx="292100" cy="0"/>
          </a:xfrm>
          <a:prstGeom prst="line">
            <a:avLst/>
          </a:prstGeom>
          <a:noFill/>
          <a:ln w="12700">
            <a:solidFill>
              <a:schemeClr val="tx1"/>
            </a:solidFill>
            <a:round/>
            <a:headEnd/>
            <a:tailEnd/>
          </a:ln>
        </p:spPr>
        <p:txBody>
          <a:bodyPr wrap="none" anchor="ctr"/>
          <a:lstStyle/>
          <a:p>
            <a:endParaRPr lang="en-US"/>
          </a:p>
        </p:txBody>
      </p:sp>
      <p:sp>
        <p:nvSpPr>
          <p:cNvPr id="56345" name="Line 31"/>
          <p:cNvSpPr>
            <a:spLocks noChangeShapeType="1"/>
          </p:cNvSpPr>
          <p:nvPr/>
        </p:nvSpPr>
        <p:spPr bwMode="auto">
          <a:xfrm flipH="1">
            <a:off x="4524375" y="3135313"/>
            <a:ext cx="238125" cy="238125"/>
          </a:xfrm>
          <a:prstGeom prst="line">
            <a:avLst/>
          </a:prstGeom>
          <a:noFill/>
          <a:ln w="12700">
            <a:solidFill>
              <a:schemeClr val="tx1"/>
            </a:solidFill>
            <a:round/>
            <a:headEnd/>
            <a:tailEnd/>
          </a:ln>
        </p:spPr>
        <p:txBody>
          <a:bodyPr wrap="none" anchor="ctr"/>
          <a:lstStyle/>
          <a:p>
            <a:endParaRPr lang="en-US"/>
          </a:p>
        </p:txBody>
      </p:sp>
      <p:sp>
        <p:nvSpPr>
          <p:cNvPr id="56346" name="Line 32"/>
          <p:cNvSpPr>
            <a:spLocks noChangeShapeType="1"/>
          </p:cNvSpPr>
          <p:nvPr/>
        </p:nvSpPr>
        <p:spPr bwMode="auto">
          <a:xfrm>
            <a:off x="4524375" y="3373438"/>
            <a:ext cx="198438" cy="250825"/>
          </a:xfrm>
          <a:prstGeom prst="line">
            <a:avLst/>
          </a:prstGeom>
          <a:noFill/>
          <a:ln w="12700">
            <a:solidFill>
              <a:schemeClr val="tx1"/>
            </a:solidFill>
            <a:round/>
            <a:headEnd/>
            <a:tailEnd/>
          </a:ln>
        </p:spPr>
        <p:txBody>
          <a:bodyPr wrap="none" anchor="ctr"/>
          <a:lstStyle/>
          <a:p>
            <a:endParaRPr lang="en-US"/>
          </a:p>
        </p:txBody>
      </p:sp>
      <p:sp>
        <p:nvSpPr>
          <p:cNvPr id="56347" name="Line 33"/>
          <p:cNvSpPr>
            <a:spLocks noChangeShapeType="1"/>
          </p:cNvSpPr>
          <p:nvPr/>
        </p:nvSpPr>
        <p:spPr bwMode="auto">
          <a:xfrm>
            <a:off x="4219575" y="3862388"/>
            <a:ext cx="265113" cy="133350"/>
          </a:xfrm>
          <a:prstGeom prst="line">
            <a:avLst/>
          </a:prstGeom>
          <a:noFill/>
          <a:ln w="12700">
            <a:solidFill>
              <a:schemeClr val="tx1"/>
            </a:solidFill>
            <a:round/>
            <a:headEnd/>
            <a:tailEnd/>
          </a:ln>
        </p:spPr>
        <p:txBody>
          <a:bodyPr wrap="none" anchor="ctr"/>
          <a:lstStyle/>
          <a:p>
            <a:endParaRPr lang="en-US"/>
          </a:p>
        </p:txBody>
      </p:sp>
      <p:sp>
        <p:nvSpPr>
          <p:cNvPr id="56348" name="Line 34"/>
          <p:cNvSpPr>
            <a:spLocks noChangeShapeType="1"/>
          </p:cNvSpPr>
          <p:nvPr/>
        </p:nvSpPr>
        <p:spPr bwMode="auto">
          <a:xfrm>
            <a:off x="5556250" y="3413125"/>
            <a:ext cx="211138" cy="92075"/>
          </a:xfrm>
          <a:prstGeom prst="line">
            <a:avLst/>
          </a:prstGeom>
          <a:noFill/>
          <a:ln w="12700">
            <a:solidFill>
              <a:schemeClr val="tx1"/>
            </a:solidFill>
            <a:round/>
            <a:headEnd/>
            <a:tailEnd/>
          </a:ln>
        </p:spPr>
        <p:txBody>
          <a:bodyPr wrap="none" anchor="ctr"/>
          <a:lstStyle/>
          <a:p>
            <a:endParaRPr lang="en-US"/>
          </a:p>
        </p:txBody>
      </p:sp>
      <p:sp>
        <p:nvSpPr>
          <p:cNvPr id="56349" name="Line 35"/>
          <p:cNvSpPr>
            <a:spLocks noChangeShapeType="1"/>
          </p:cNvSpPr>
          <p:nvPr/>
        </p:nvSpPr>
        <p:spPr bwMode="auto">
          <a:xfrm flipH="1">
            <a:off x="5383213" y="3505200"/>
            <a:ext cx="384175" cy="106363"/>
          </a:xfrm>
          <a:prstGeom prst="line">
            <a:avLst/>
          </a:prstGeom>
          <a:noFill/>
          <a:ln w="12700">
            <a:solidFill>
              <a:schemeClr val="tx1"/>
            </a:solidFill>
            <a:round/>
            <a:headEnd/>
            <a:tailEnd/>
          </a:ln>
        </p:spPr>
        <p:txBody>
          <a:bodyPr wrap="none" anchor="ctr"/>
          <a:lstStyle/>
          <a:p>
            <a:endParaRPr lang="en-US"/>
          </a:p>
        </p:txBody>
      </p:sp>
      <p:sp>
        <p:nvSpPr>
          <p:cNvPr id="56350" name="Line 36"/>
          <p:cNvSpPr>
            <a:spLocks noChangeShapeType="1"/>
          </p:cNvSpPr>
          <p:nvPr/>
        </p:nvSpPr>
        <p:spPr bwMode="auto">
          <a:xfrm>
            <a:off x="7526338" y="2170113"/>
            <a:ext cx="344487" cy="0"/>
          </a:xfrm>
          <a:prstGeom prst="line">
            <a:avLst/>
          </a:prstGeom>
          <a:noFill/>
          <a:ln w="12700">
            <a:solidFill>
              <a:schemeClr val="tx1"/>
            </a:solidFill>
            <a:round/>
            <a:headEnd/>
            <a:tailEnd/>
          </a:ln>
        </p:spPr>
        <p:txBody>
          <a:bodyPr wrap="none" anchor="ctr"/>
          <a:lstStyle/>
          <a:p>
            <a:endParaRPr lang="en-US"/>
          </a:p>
        </p:txBody>
      </p:sp>
      <p:sp>
        <p:nvSpPr>
          <p:cNvPr id="56351" name="Line 37"/>
          <p:cNvSpPr>
            <a:spLocks noChangeShapeType="1"/>
          </p:cNvSpPr>
          <p:nvPr/>
        </p:nvSpPr>
        <p:spPr bwMode="auto">
          <a:xfrm flipH="1">
            <a:off x="7950200" y="3452813"/>
            <a:ext cx="39688" cy="211137"/>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495300"/>
            <a:ext cx="8610600" cy="1143000"/>
          </a:xfrm>
        </p:spPr>
        <p:txBody>
          <a:bodyPr/>
          <a:lstStyle/>
          <a:p>
            <a:pPr eaLnBrk="1" hangingPunct="1"/>
            <a:r>
              <a:rPr lang="en-US" smtClean="0"/>
              <a:t>B Cells and Antibodies: A Response to Extracellular Pathogens</a:t>
            </a:r>
            <a:endParaRPr lang="en-US" smtClean="0">
              <a:solidFill>
                <a:schemeClr val="tx1"/>
              </a:solidFill>
            </a:endParaRPr>
          </a:p>
        </p:txBody>
      </p:sp>
      <p:sp>
        <p:nvSpPr>
          <p:cNvPr id="57347" name="Rectangle 3"/>
          <p:cNvSpPr>
            <a:spLocks noGrp="1" noChangeArrowheads="1"/>
          </p:cNvSpPr>
          <p:nvPr>
            <p:ph type="body" idx="1"/>
          </p:nvPr>
        </p:nvSpPr>
        <p:spPr>
          <a:xfrm>
            <a:off x="533400" y="1898650"/>
            <a:ext cx="7924800" cy="1225550"/>
          </a:xfrm>
        </p:spPr>
        <p:txBody>
          <a:bodyPr/>
          <a:lstStyle/>
          <a:p>
            <a:pPr marL="350838" indent="-350838" eaLnBrk="1" hangingPunct="1"/>
            <a:r>
              <a:rPr lang="en-US" sz="2800" smtClean="0"/>
              <a:t>The humoral response is characterized by secretion of antibodies by B cells</a:t>
            </a:r>
          </a:p>
        </p:txBody>
      </p:sp>
      <p:grpSp>
        <p:nvGrpSpPr>
          <p:cNvPr id="57348" name="Group 4"/>
          <p:cNvGrpSpPr>
            <a:grpSpLocks/>
          </p:cNvGrpSpPr>
          <p:nvPr/>
        </p:nvGrpSpPr>
        <p:grpSpPr bwMode="auto">
          <a:xfrm>
            <a:off x="0" y="6553200"/>
            <a:ext cx="9144000" cy="304800"/>
            <a:chOff x="0" y="4128"/>
            <a:chExt cx="5760" cy="192"/>
          </a:xfrm>
        </p:grpSpPr>
        <p:sp>
          <p:nvSpPr>
            <p:cNvPr id="57350"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735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57349"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8600" y="228600"/>
            <a:ext cx="7772400" cy="1143000"/>
          </a:xfrm>
        </p:spPr>
        <p:txBody>
          <a:bodyPr/>
          <a:lstStyle/>
          <a:p>
            <a:pPr eaLnBrk="1" hangingPunct="1"/>
            <a:r>
              <a:rPr lang="en-US" i="1" smtClean="0"/>
              <a:t>Activation of B Cells</a:t>
            </a:r>
            <a:endParaRPr lang="en-US" b="0" i="1" smtClean="0">
              <a:solidFill>
                <a:schemeClr val="tx1"/>
              </a:solidFill>
            </a:endParaRPr>
          </a:p>
        </p:txBody>
      </p:sp>
      <p:sp>
        <p:nvSpPr>
          <p:cNvPr id="58371" name="Rectangle 3"/>
          <p:cNvSpPr>
            <a:spLocks noGrp="1" noChangeArrowheads="1"/>
          </p:cNvSpPr>
          <p:nvPr>
            <p:ph type="body" idx="1"/>
          </p:nvPr>
        </p:nvSpPr>
        <p:spPr>
          <a:xfrm>
            <a:off x="533400" y="1352550"/>
            <a:ext cx="8229600" cy="3676650"/>
          </a:xfrm>
        </p:spPr>
        <p:txBody>
          <a:bodyPr/>
          <a:lstStyle/>
          <a:p>
            <a:pPr eaLnBrk="1" hangingPunct="1"/>
            <a:r>
              <a:rPr lang="en-US" sz="2800" dirty="0" smtClean="0"/>
              <a:t>Activation of the </a:t>
            </a:r>
            <a:r>
              <a:rPr lang="en-US" sz="2800" dirty="0" err="1" smtClean="0"/>
              <a:t>humoral</a:t>
            </a:r>
            <a:r>
              <a:rPr lang="en-US" sz="2800" dirty="0" smtClean="0"/>
              <a:t> immune response </a:t>
            </a:r>
            <a:r>
              <a:rPr lang="en-US" sz="2800" b="1" dirty="0" smtClean="0">
                <a:solidFill>
                  <a:srgbClr val="FF0000"/>
                </a:solidFill>
              </a:rPr>
              <a:t>involves B cells and helper T cells as well as proteins on the surface of pathogens</a:t>
            </a:r>
          </a:p>
          <a:p>
            <a:pPr eaLnBrk="1" hangingPunct="1"/>
            <a:r>
              <a:rPr lang="en-US" sz="2800" dirty="0" smtClean="0"/>
              <a:t>In response to cytokines from helper T cells and an antigen, a B cell proliferates and differentiates into </a:t>
            </a:r>
            <a:r>
              <a:rPr lang="en-US" sz="2800" b="1" dirty="0" smtClean="0">
                <a:solidFill>
                  <a:srgbClr val="00B0F0"/>
                </a:solidFill>
              </a:rPr>
              <a:t>memory B cells </a:t>
            </a:r>
            <a:r>
              <a:rPr lang="en-US" sz="2800" dirty="0" smtClean="0"/>
              <a:t>and </a:t>
            </a:r>
            <a:r>
              <a:rPr lang="en-US" sz="2800" dirty="0" smtClean="0">
                <a:solidFill>
                  <a:srgbClr val="7030A0"/>
                </a:solidFill>
              </a:rPr>
              <a:t>antibody- secreting effector cells called </a:t>
            </a:r>
            <a:r>
              <a:rPr lang="en-US" sz="2800" b="1" dirty="0" smtClean="0">
                <a:solidFill>
                  <a:srgbClr val="7030A0"/>
                </a:solidFill>
              </a:rPr>
              <a:t>plasma cells</a:t>
            </a:r>
          </a:p>
        </p:txBody>
      </p:sp>
      <p:grpSp>
        <p:nvGrpSpPr>
          <p:cNvPr id="58372" name="Group 4"/>
          <p:cNvGrpSpPr>
            <a:grpSpLocks/>
          </p:cNvGrpSpPr>
          <p:nvPr/>
        </p:nvGrpSpPr>
        <p:grpSpPr bwMode="auto">
          <a:xfrm>
            <a:off x="0" y="6553200"/>
            <a:ext cx="9144000" cy="304800"/>
            <a:chOff x="0" y="4128"/>
            <a:chExt cx="5760" cy="192"/>
          </a:xfrm>
        </p:grpSpPr>
        <p:sp>
          <p:nvSpPr>
            <p:cNvPr id="58374"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837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5837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3" descr="43_02ImmunityOverview-U"/>
          <p:cNvPicPr>
            <a:picLocks noChangeAspect="1" noChangeArrowheads="1"/>
          </p:cNvPicPr>
          <p:nvPr/>
        </p:nvPicPr>
        <p:blipFill>
          <a:blip r:embed="rId3"/>
          <a:srcRect/>
          <a:stretch>
            <a:fillRect/>
          </a:stretch>
        </p:blipFill>
        <p:spPr bwMode="auto">
          <a:xfrm>
            <a:off x="879475" y="136525"/>
            <a:ext cx="7383463" cy="6584950"/>
          </a:xfrm>
          <a:prstGeom prst="rect">
            <a:avLst/>
          </a:prstGeom>
          <a:noFill/>
          <a:ln w="9525">
            <a:noFill/>
            <a:miter lim="800000"/>
            <a:headEnd/>
            <a:tailEnd/>
          </a:ln>
        </p:spPr>
      </p:pic>
      <p:sp>
        <p:nvSpPr>
          <p:cNvPr id="8195" name="Text Box 3"/>
          <p:cNvSpPr txBox="1">
            <a:spLocks noChangeArrowheads="1"/>
          </p:cNvSpPr>
          <p:nvPr/>
        </p:nvSpPr>
        <p:spPr bwMode="auto">
          <a:xfrm>
            <a:off x="5864225" y="254000"/>
            <a:ext cx="2193925" cy="914400"/>
          </a:xfrm>
          <a:prstGeom prst="rect">
            <a:avLst/>
          </a:prstGeom>
          <a:noFill/>
          <a:ln w="9525">
            <a:noFill/>
            <a:miter lim="800000"/>
            <a:headEnd/>
            <a:tailEnd/>
          </a:ln>
        </p:spPr>
        <p:txBody>
          <a:bodyPr wrap="none" lIns="0" tIns="0" rIns="0" bIns="0"/>
          <a:lstStyle/>
          <a:p>
            <a:pPr algn="ctr">
              <a:lnSpc>
                <a:spcPct val="90000"/>
              </a:lnSpc>
            </a:pPr>
            <a:r>
              <a:rPr lang="en-US" b="1" dirty="0"/>
              <a:t>Pathogens</a:t>
            </a:r>
            <a:br>
              <a:rPr lang="en-US" b="1" dirty="0"/>
            </a:br>
            <a:r>
              <a:rPr lang="en-US" b="1" dirty="0"/>
              <a:t>(such as bacteria,</a:t>
            </a:r>
            <a:br>
              <a:rPr lang="en-US" b="1" dirty="0"/>
            </a:br>
            <a:r>
              <a:rPr lang="en-US" b="1" dirty="0"/>
              <a:t>fungi, and viruses)</a:t>
            </a:r>
          </a:p>
        </p:txBody>
      </p:sp>
      <p:sp>
        <p:nvSpPr>
          <p:cNvPr id="8196" name="Text Box 5"/>
          <p:cNvSpPr txBox="1">
            <a:spLocks noChangeArrowheads="1"/>
          </p:cNvSpPr>
          <p:nvPr/>
        </p:nvSpPr>
        <p:spPr bwMode="auto">
          <a:xfrm>
            <a:off x="1076325" y="1739900"/>
            <a:ext cx="2054225" cy="520700"/>
          </a:xfrm>
          <a:prstGeom prst="rect">
            <a:avLst/>
          </a:prstGeom>
          <a:noFill/>
          <a:ln w="9525">
            <a:noFill/>
            <a:miter lim="800000"/>
            <a:headEnd/>
            <a:tailEnd/>
          </a:ln>
        </p:spPr>
        <p:txBody>
          <a:bodyPr wrap="none" lIns="0" tIns="0" rIns="0" bIns="0"/>
          <a:lstStyle/>
          <a:p>
            <a:pPr>
              <a:lnSpc>
                <a:spcPct val="90000"/>
              </a:lnSpc>
            </a:pPr>
            <a:r>
              <a:rPr lang="en-US" b="1" dirty="0"/>
              <a:t>INNATE IMMUNITY</a:t>
            </a:r>
            <a:br>
              <a:rPr lang="en-US" b="1" dirty="0"/>
            </a:br>
            <a:r>
              <a:rPr lang="en-US" b="1" dirty="0"/>
              <a:t>(all animals)</a:t>
            </a:r>
          </a:p>
        </p:txBody>
      </p:sp>
      <p:sp>
        <p:nvSpPr>
          <p:cNvPr id="8197" name="Text Box 7"/>
          <p:cNvSpPr txBox="1">
            <a:spLocks noChangeArrowheads="1"/>
          </p:cNvSpPr>
          <p:nvPr/>
        </p:nvSpPr>
        <p:spPr bwMode="auto">
          <a:xfrm>
            <a:off x="1050925" y="3454400"/>
            <a:ext cx="1889125" cy="279400"/>
          </a:xfrm>
          <a:prstGeom prst="rect">
            <a:avLst/>
          </a:prstGeom>
          <a:noFill/>
          <a:ln w="9525">
            <a:noFill/>
            <a:miter lim="800000"/>
            <a:headEnd/>
            <a:tailEnd/>
          </a:ln>
        </p:spPr>
        <p:txBody>
          <a:bodyPr wrap="none" lIns="0" tIns="0" rIns="0" bIns="0"/>
          <a:lstStyle/>
          <a:p>
            <a:pPr>
              <a:lnSpc>
                <a:spcPct val="90000"/>
              </a:lnSpc>
            </a:pPr>
            <a:r>
              <a:rPr lang="en-US" b="1" dirty="0"/>
              <a:t>• Rapid response</a:t>
            </a:r>
          </a:p>
        </p:txBody>
      </p:sp>
      <p:grpSp>
        <p:nvGrpSpPr>
          <p:cNvPr id="8198" name="Group 9"/>
          <p:cNvGrpSpPr>
            <a:grpSpLocks/>
          </p:cNvGrpSpPr>
          <p:nvPr/>
        </p:nvGrpSpPr>
        <p:grpSpPr bwMode="auto">
          <a:xfrm>
            <a:off x="1050925" y="2286000"/>
            <a:ext cx="3260725" cy="1041400"/>
            <a:chOff x="662" y="1440"/>
            <a:chExt cx="2054" cy="656"/>
          </a:xfrm>
        </p:grpSpPr>
        <p:sp>
          <p:nvSpPr>
            <p:cNvPr id="8213" name="Text Box 6"/>
            <p:cNvSpPr txBox="1">
              <a:spLocks noChangeArrowheads="1"/>
            </p:cNvSpPr>
            <p:nvPr/>
          </p:nvSpPr>
          <p:spPr bwMode="auto">
            <a:xfrm>
              <a:off x="758" y="1440"/>
              <a:ext cx="1958" cy="656"/>
            </a:xfrm>
            <a:prstGeom prst="rect">
              <a:avLst/>
            </a:prstGeom>
            <a:noFill/>
            <a:ln w="9525">
              <a:noFill/>
              <a:miter lim="800000"/>
              <a:headEnd/>
              <a:tailEnd/>
            </a:ln>
          </p:spPr>
          <p:txBody>
            <a:bodyPr wrap="none" lIns="0" tIns="0" rIns="0" bIns="0"/>
            <a:lstStyle/>
            <a:p>
              <a:pPr>
                <a:lnSpc>
                  <a:spcPct val="90000"/>
                </a:lnSpc>
              </a:pPr>
              <a:r>
                <a:rPr lang="en-US" b="1" dirty="0"/>
                <a:t>Recognition of traits shared</a:t>
              </a:r>
              <a:br>
                <a:rPr lang="en-US" b="1" dirty="0"/>
              </a:br>
              <a:r>
                <a:rPr lang="en-US" b="1" dirty="0"/>
                <a:t>by broad ranges of</a:t>
              </a:r>
              <a:br>
                <a:rPr lang="en-US" b="1" dirty="0"/>
              </a:br>
              <a:r>
                <a:rPr lang="en-US" b="1" dirty="0"/>
                <a:t>pathogens, using a small</a:t>
              </a:r>
              <a:br>
                <a:rPr lang="en-US" b="1" dirty="0"/>
              </a:br>
              <a:r>
                <a:rPr lang="en-US" b="1" dirty="0"/>
                <a:t>set of receptors</a:t>
              </a:r>
            </a:p>
          </p:txBody>
        </p:sp>
        <p:sp>
          <p:nvSpPr>
            <p:cNvPr id="8214" name="Text Box 8"/>
            <p:cNvSpPr txBox="1">
              <a:spLocks noChangeArrowheads="1"/>
            </p:cNvSpPr>
            <p:nvPr/>
          </p:nvSpPr>
          <p:spPr bwMode="auto">
            <a:xfrm>
              <a:off x="662" y="1448"/>
              <a:ext cx="110" cy="152"/>
            </a:xfrm>
            <a:prstGeom prst="rect">
              <a:avLst/>
            </a:prstGeom>
            <a:noFill/>
            <a:ln w="9525">
              <a:noFill/>
              <a:miter lim="800000"/>
              <a:headEnd/>
              <a:tailEnd/>
            </a:ln>
          </p:spPr>
          <p:txBody>
            <a:bodyPr wrap="none" lIns="0" tIns="0" rIns="0" bIns="0"/>
            <a:lstStyle/>
            <a:p>
              <a:pPr>
                <a:lnSpc>
                  <a:spcPct val="90000"/>
                </a:lnSpc>
              </a:pPr>
              <a:r>
                <a:rPr lang="en-US" b="1" dirty="0"/>
                <a:t>•</a:t>
              </a:r>
            </a:p>
          </p:txBody>
        </p:sp>
      </p:grpSp>
      <p:grpSp>
        <p:nvGrpSpPr>
          <p:cNvPr id="8199" name="Group 10"/>
          <p:cNvGrpSpPr>
            <a:grpSpLocks/>
          </p:cNvGrpSpPr>
          <p:nvPr/>
        </p:nvGrpSpPr>
        <p:grpSpPr bwMode="auto">
          <a:xfrm>
            <a:off x="1050925" y="5041900"/>
            <a:ext cx="3260725" cy="1041400"/>
            <a:chOff x="662" y="1440"/>
            <a:chExt cx="2054" cy="656"/>
          </a:xfrm>
        </p:grpSpPr>
        <p:sp>
          <p:nvSpPr>
            <p:cNvPr id="8211" name="Text Box 11"/>
            <p:cNvSpPr txBox="1">
              <a:spLocks noChangeArrowheads="1"/>
            </p:cNvSpPr>
            <p:nvPr/>
          </p:nvSpPr>
          <p:spPr bwMode="auto">
            <a:xfrm>
              <a:off x="758" y="1440"/>
              <a:ext cx="1958" cy="656"/>
            </a:xfrm>
            <a:prstGeom prst="rect">
              <a:avLst/>
            </a:prstGeom>
            <a:noFill/>
            <a:ln w="9525">
              <a:noFill/>
              <a:miter lim="800000"/>
              <a:headEnd/>
              <a:tailEnd/>
            </a:ln>
          </p:spPr>
          <p:txBody>
            <a:bodyPr wrap="none" lIns="0" tIns="0" rIns="0" bIns="0"/>
            <a:lstStyle/>
            <a:p>
              <a:pPr>
                <a:lnSpc>
                  <a:spcPct val="90000"/>
                </a:lnSpc>
              </a:pPr>
              <a:r>
                <a:rPr lang="en-US" b="1" dirty="0"/>
                <a:t>Recognition of traits </a:t>
              </a:r>
              <a:br>
                <a:rPr lang="en-US" b="1" dirty="0"/>
              </a:br>
              <a:r>
                <a:rPr lang="en-US" b="1" dirty="0"/>
                <a:t>specific to particular</a:t>
              </a:r>
              <a:br>
                <a:rPr lang="en-US" b="1" dirty="0"/>
              </a:br>
              <a:r>
                <a:rPr lang="en-US" b="1" dirty="0"/>
                <a:t>pathogens, using a vast</a:t>
              </a:r>
              <a:br>
                <a:rPr lang="en-US" b="1" dirty="0"/>
              </a:br>
              <a:r>
                <a:rPr lang="en-US" b="1" dirty="0"/>
                <a:t>array of receptors</a:t>
              </a:r>
            </a:p>
          </p:txBody>
        </p:sp>
        <p:sp>
          <p:nvSpPr>
            <p:cNvPr id="8212" name="Text Box 12"/>
            <p:cNvSpPr txBox="1">
              <a:spLocks noChangeArrowheads="1"/>
            </p:cNvSpPr>
            <p:nvPr/>
          </p:nvSpPr>
          <p:spPr bwMode="auto">
            <a:xfrm>
              <a:off x="662" y="1448"/>
              <a:ext cx="110" cy="152"/>
            </a:xfrm>
            <a:prstGeom prst="rect">
              <a:avLst/>
            </a:prstGeom>
            <a:noFill/>
            <a:ln w="9525">
              <a:noFill/>
              <a:miter lim="800000"/>
              <a:headEnd/>
              <a:tailEnd/>
            </a:ln>
          </p:spPr>
          <p:txBody>
            <a:bodyPr wrap="none" lIns="0" tIns="0" rIns="0" bIns="0"/>
            <a:lstStyle/>
            <a:p>
              <a:pPr>
                <a:lnSpc>
                  <a:spcPct val="90000"/>
                </a:lnSpc>
              </a:pPr>
              <a:r>
                <a:rPr lang="en-US" b="1" dirty="0"/>
                <a:t>•</a:t>
              </a:r>
            </a:p>
          </p:txBody>
        </p:sp>
      </p:grpSp>
      <p:sp>
        <p:nvSpPr>
          <p:cNvPr id="8200" name="Text Box 13"/>
          <p:cNvSpPr txBox="1">
            <a:spLocks noChangeArrowheads="1"/>
          </p:cNvSpPr>
          <p:nvPr/>
        </p:nvSpPr>
        <p:spPr bwMode="auto">
          <a:xfrm>
            <a:off x="1050925" y="6197600"/>
            <a:ext cx="1990725" cy="292100"/>
          </a:xfrm>
          <a:prstGeom prst="rect">
            <a:avLst/>
          </a:prstGeom>
          <a:noFill/>
          <a:ln w="9525">
            <a:noFill/>
            <a:miter lim="800000"/>
            <a:headEnd/>
            <a:tailEnd/>
          </a:ln>
        </p:spPr>
        <p:txBody>
          <a:bodyPr wrap="none" lIns="0" tIns="0" rIns="0" bIns="0"/>
          <a:lstStyle/>
          <a:p>
            <a:pPr>
              <a:lnSpc>
                <a:spcPct val="90000"/>
              </a:lnSpc>
            </a:pPr>
            <a:r>
              <a:rPr lang="en-US" b="1" dirty="0"/>
              <a:t>• Slower response</a:t>
            </a:r>
          </a:p>
        </p:txBody>
      </p:sp>
      <p:sp>
        <p:nvSpPr>
          <p:cNvPr id="8201" name="Text Box 14"/>
          <p:cNvSpPr txBox="1">
            <a:spLocks noChangeArrowheads="1"/>
          </p:cNvSpPr>
          <p:nvPr/>
        </p:nvSpPr>
        <p:spPr bwMode="auto">
          <a:xfrm>
            <a:off x="4492625" y="1689100"/>
            <a:ext cx="1889125" cy="279400"/>
          </a:xfrm>
          <a:prstGeom prst="rect">
            <a:avLst/>
          </a:prstGeom>
          <a:noFill/>
          <a:ln w="9525">
            <a:noFill/>
            <a:miter lim="800000"/>
            <a:headEnd/>
            <a:tailEnd/>
          </a:ln>
        </p:spPr>
        <p:txBody>
          <a:bodyPr wrap="none" lIns="0" tIns="0" rIns="0" bIns="0"/>
          <a:lstStyle/>
          <a:p>
            <a:pPr>
              <a:lnSpc>
                <a:spcPct val="90000"/>
              </a:lnSpc>
            </a:pPr>
            <a:r>
              <a:rPr lang="en-US" b="1" dirty="0"/>
              <a:t>Barrier defenses:</a:t>
            </a:r>
          </a:p>
        </p:txBody>
      </p:sp>
      <p:sp>
        <p:nvSpPr>
          <p:cNvPr id="8202" name="Text Box 15"/>
          <p:cNvSpPr txBox="1">
            <a:spLocks noChangeArrowheads="1"/>
          </p:cNvSpPr>
          <p:nvPr/>
        </p:nvSpPr>
        <p:spPr bwMode="auto">
          <a:xfrm>
            <a:off x="4479925" y="1993900"/>
            <a:ext cx="2270125" cy="736600"/>
          </a:xfrm>
          <a:prstGeom prst="rect">
            <a:avLst/>
          </a:prstGeom>
          <a:noFill/>
          <a:ln w="9525">
            <a:noFill/>
            <a:miter lim="800000"/>
            <a:headEnd/>
            <a:tailEnd/>
          </a:ln>
        </p:spPr>
        <p:txBody>
          <a:bodyPr wrap="none" lIns="0" tIns="0" rIns="0" bIns="0"/>
          <a:lstStyle/>
          <a:p>
            <a:pPr>
              <a:lnSpc>
                <a:spcPct val="90000"/>
              </a:lnSpc>
            </a:pPr>
            <a:r>
              <a:rPr lang="en-US" b="1" dirty="0"/>
              <a:t>Skin</a:t>
            </a:r>
            <a:br>
              <a:rPr lang="en-US" b="1" dirty="0"/>
            </a:br>
            <a:r>
              <a:rPr lang="en-US" b="1" dirty="0"/>
              <a:t>Mucous membranes</a:t>
            </a:r>
            <a:br>
              <a:rPr lang="en-US" b="1" dirty="0"/>
            </a:br>
            <a:r>
              <a:rPr lang="en-US" b="1" dirty="0"/>
              <a:t>Secretions</a:t>
            </a:r>
          </a:p>
        </p:txBody>
      </p:sp>
      <p:sp>
        <p:nvSpPr>
          <p:cNvPr id="8203" name="Text Box 16"/>
          <p:cNvSpPr txBox="1">
            <a:spLocks noChangeArrowheads="1"/>
          </p:cNvSpPr>
          <p:nvPr/>
        </p:nvSpPr>
        <p:spPr bwMode="auto">
          <a:xfrm>
            <a:off x="4479925" y="2832100"/>
            <a:ext cx="2003425" cy="279400"/>
          </a:xfrm>
          <a:prstGeom prst="rect">
            <a:avLst/>
          </a:prstGeom>
          <a:noFill/>
          <a:ln w="9525">
            <a:noFill/>
            <a:miter lim="800000"/>
            <a:headEnd/>
            <a:tailEnd/>
          </a:ln>
        </p:spPr>
        <p:txBody>
          <a:bodyPr wrap="none" lIns="0" tIns="0" rIns="0" bIns="0"/>
          <a:lstStyle/>
          <a:p>
            <a:pPr>
              <a:lnSpc>
                <a:spcPct val="90000"/>
              </a:lnSpc>
            </a:pPr>
            <a:r>
              <a:rPr lang="en-US" b="1" dirty="0"/>
              <a:t>Internal defenses:</a:t>
            </a:r>
          </a:p>
        </p:txBody>
      </p:sp>
      <p:sp>
        <p:nvSpPr>
          <p:cNvPr id="8204" name="Text Box 17"/>
          <p:cNvSpPr txBox="1">
            <a:spLocks noChangeArrowheads="1"/>
          </p:cNvSpPr>
          <p:nvPr/>
        </p:nvSpPr>
        <p:spPr bwMode="auto">
          <a:xfrm>
            <a:off x="4492625" y="3136900"/>
            <a:ext cx="2574925" cy="1016000"/>
          </a:xfrm>
          <a:prstGeom prst="rect">
            <a:avLst/>
          </a:prstGeom>
          <a:noFill/>
          <a:ln w="9525">
            <a:noFill/>
            <a:miter lim="800000"/>
            <a:headEnd/>
            <a:tailEnd/>
          </a:ln>
        </p:spPr>
        <p:txBody>
          <a:bodyPr wrap="none" lIns="0" tIns="0" rIns="0" bIns="0"/>
          <a:lstStyle/>
          <a:p>
            <a:pPr>
              <a:lnSpc>
                <a:spcPct val="90000"/>
              </a:lnSpc>
            </a:pPr>
            <a:r>
              <a:rPr lang="en-US" b="1" dirty="0"/>
              <a:t>Phagocytic cells</a:t>
            </a:r>
            <a:br>
              <a:rPr lang="en-US" b="1" dirty="0"/>
            </a:br>
            <a:r>
              <a:rPr lang="en-US" b="1" dirty="0"/>
              <a:t>Natural killer cells</a:t>
            </a:r>
            <a:br>
              <a:rPr lang="en-US" b="1" dirty="0"/>
            </a:br>
            <a:r>
              <a:rPr lang="en-US" b="1" dirty="0"/>
              <a:t>Antimicrobial proteins</a:t>
            </a:r>
            <a:br>
              <a:rPr lang="en-US" b="1" dirty="0"/>
            </a:br>
            <a:r>
              <a:rPr lang="en-US" b="1" dirty="0"/>
              <a:t>Inflammatory response</a:t>
            </a:r>
          </a:p>
        </p:txBody>
      </p:sp>
      <p:sp>
        <p:nvSpPr>
          <p:cNvPr id="8205" name="Text Box 18"/>
          <p:cNvSpPr txBox="1">
            <a:spLocks noChangeArrowheads="1"/>
          </p:cNvSpPr>
          <p:nvPr/>
        </p:nvSpPr>
        <p:spPr bwMode="auto">
          <a:xfrm>
            <a:off x="4492625" y="4432300"/>
            <a:ext cx="2130425" cy="266700"/>
          </a:xfrm>
          <a:prstGeom prst="rect">
            <a:avLst/>
          </a:prstGeom>
          <a:noFill/>
          <a:ln w="9525">
            <a:noFill/>
            <a:miter lim="800000"/>
            <a:headEnd/>
            <a:tailEnd/>
          </a:ln>
        </p:spPr>
        <p:txBody>
          <a:bodyPr wrap="none" lIns="0" tIns="0" rIns="0" bIns="0"/>
          <a:lstStyle/>
          <a:p>
            <a:pPr>
              <a:lnSpc>
                <a:spcPct val="90000"/>
              </a:lnSpc>
            </a:pPr>
            <a:r>
              <a:rPr lang="en-US" b="1" dirty="0" err="1"/>
              <a:t>Humoral</a:t>
            </a:r>
            <a:r>
              <a:rPr lang="en-US" b="1"/>
              <a:t> response:</a:t>
            </a:r>
          </a:p>
        </p:txBody>
      </p:sp>
      <p:sp>
        <p:nvSpPr>
          <p:cNvPr id="8206" name="Text Box 19"/>
          <p:cNvSpPr txBox="1">
            <a:spLocks noChangeArrowheads="1"/>
          </p:cNvSpPr>
          <p:nvPr/>
        </p:nvSpPr>
        <p:spPr bwMode="auto">
          <a:xfrm>
            <a:off x="4492625" y="4737100"/>
            <a:ext cx="2892425" cy="495300"/>
          </a:xfrm>
          <a:prstGeom prst="rect">
            <a:avLst/>
          </a:prstGeom>
          <a:noFill/>
          <a:ln w="9525">
            <a:noFill/>
            <a:miter lim="800000"/>
            <a:headEnd/>
            <a:tailEnd/>
          </a:ln>
        </p:spPr>
        <p:txBody>
          <a:bodyPr wrap="none" lIns="0" tIns="0" rIns="0" bIns="0"/>
          <a:lstStyle/>
          <a:p>
            <a:pPr>
              <a:lnSpc>
                <a:spcPct val="90000"/>
              </a:lnSpc>
            </a:pPr>
            <a:r>
              <a:rPr lang="en-US" b="1"/>
              <a:t>Antibodies defend against</a:t>
            </a:r>
            <a:br>
              <a:rPr lang="en-US" b="1"/>
            </a:br>
            <a:r>
              <a:rPr lang="en-US" b="1"/>
              <a:t>infection in body fluids.</a:t>
            </a:r>
          </a:p>
        </p:txBody>
      </p:sp>
      <p:sp>
        <p:nvSpPr>
          <p:cNvPr id="8207" name="Text Box 20"/>
          <p:cNvSpPr txBox="1">
            <a:spLocks noChangeArrowheads="1"/>
          </p:cNvSpPr>
          <p:nvPr/>
        </p:nvSpPr>
        <p:spPr bwMode="auto">
          <a:xfrm>
            <a:off x="4492625" y="5499100"/>
            <a:ext cx="2740025" cy="292100"/>
          </a:xfrm>
          <a:prstGeom prst="rect">
            <a:avLst/>
          </a:prstGeom>
          <a:noFill/>
          <a:ln w="9525">
            <a:noFill/>
            <a:miter lim="800000"/>
            <a:headEnd/>
            <a:tailEnd/>
          </a:ln>
        </p:spPr>
        <p:txBody>
          <a:bodyPr wrap="none" lIns="0" tIns="0" rIns="0" bIns="0"/>
          <a:lstStyle/>
          <a:p>
            <a:pPr>
              <a:lnSpc>
                <a:spcPct val="90000"/>
              </a:lnSpc>
            </a:pPr>
            <a:r>
              <a:rPr lang="en-US" b="1"/>
              <a:t>Cell-mediated response:</a:t>
            </a:r>
          </a:p>
        </p:txBody>
      </p:sp>
      <p:sp>
        <p:nvSpPr>
          <p:cNvPr id="8208" name="Text Box 21"/>
          <p:cNvSpPr txBox="1">
            <a:spLocks noChangeArrowheads="1"/>
          </p:cNvSpPr>
          <p:nvPr/>
        </p:nvSpPr>
        <p:spPr bwMode="auto">
          <a:xfrm>
            <a:off x="4479925" y="5803900"/>
            <a:ext cx="3362325" cy="546100"/>
          </a:xfrm>
          <a:prstGeom prst="rect">
            <a:avLst/>
          </a:prstGeom>
          <a:noFill/>
          <a:ln w="9525">
            <a:noFill/>
            <a:miter lim="800000"/>
            <a:headEnd/>
            <a:tailEnd/>
          </a:ln>
        </p:spPr>
        <p:txBody>
          <a:bodyPr wrap="none" lIns="0" tIns="0" rIns="0" bIns="0"/>
          <a:lstStyle/>
          <a:p>
            <a:pPr>
              <a:lnSpc>
                <a:spcPct val="90000"/>
              </a:lnSpc>
            </a:pPr>
            <a:r>
              <a:rPr lang="en-US" b="1"/>
              <a:t>Cytotoxic cells defend</a:t>
            </a:r>
            <a:br>
              <a:rPr lang="en-US" b="1"/>
            </a:br>
            <a:r>
              <a:rPr lang="en-US" b="1"/>
              <a:t>against infection in body cells.</a:t>
            </a:r>
          </a:p>
        </p:txBody>
      </p:sp>
      <p:sp>
        <p:nvSpPr>
          <p:cNvPr id="8209" name="Text Box 22"/>
          <p:cNvSpPr txBox="1">
            <a:spLocks noChangeArrowheads="1"/>
          </p:cNvSpPr>
          <p:nvPr/>
        </p:nvSpPr>
        <p:spPr bwMode="auto">
          <a:xfrm>
            <a:off x="1063625" y="4483100"/>
            <a:ext cx="2371725" cy="520700"/>
          </a:xfrm>
          <a:prstGeom prst="rect">
            <a:avLst/>
          </a:prstGeom>
          <a:noFill/>
          <a:ln w="9525">
            <a:noFill/>
            <a:miter lim="800000"/>
            <a:headEnd/>
            <a:tailEnd/>
          </a:ln>
        </p:spPr>
        <p:txBody>
          <a:bodyPr wrap="none" lIns="0" tIns="0" rIns="0" bIns="0"/>
          <a:lstStyle/>
          <a:p>
            <a:pPr>
              <a:lnSpc>
                <a:spcPct val="90000"/>
              </a:lnSpc>
            </a:pPr>
            <a:r>
              <a:rPr lang="en-US" b="1"/>
              <a:t>ADAPTIVE IMMUNITY</a:t>
            </a:r>
            <a:br>
              <a:rPr lang="en-US" b="1"/>
            </a:br>
            <a:r>
              <a:rPr lang="en-US" b="1"/>
              <a:t>(vertebrates only)</a:t>
            </a:r>
          </a:p>
        </p:txBody>
      </p:sp>
      <p:sp>
        <p:nvSpPr>
          <p:cNvPr id="8210"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43.2</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43.18-3</a:t>
            </a:r>
          </a:p>
        </p:txBody>
      </p:sp>
      <p:pic>
        <p:nvPicPr>
          <p:cNvPr id="59395" name="Picture 38" descr="43_18BCellActivation_3-U"/>
          <p:cNvPicPr>
            <a:picLocks noChangeAspect="1" noChangeArrowheads="1"/>
          </p:cNvPicPr>
          <p:nvPr/>
        </p:nvPicPr>
        <p:blipFill>
          <a:blip r:embed="rId3"/>
          <a:srcRect/>
          <a:stretch>
            <a:fillRect/>
          </a:stretch>
        </p:blipFill>
        <p:spPr bwMode="auto">
          <a:xfrm>
            <a:off x="296863" y="1577975"/>
            <a:ext cx="8548687" cy="3700463"/>
          </a:xfrm>
          <a:prstGeom prst="rect">
            <a:avLst/>
          </a:prstGeom>
          <a:noFill/>
          <a:ln w="9525">
            <a:noFill/>
            <a:miter lim="800000"/>
            <a:headEnd/>
            <a:tailEnd/>
          </a:ln>
        </p:spPr>
      </p:pic>
      <p:sp>
        <p:nvSpPr>
          <p:cNvPr id="59396" name="Text Box 3"/>
          <p:cNvSpPr txBox="1">
            <a:spLocks noChangeArrowheads="1"/>
          </p:cNvSpPr>
          <p:nvPr/>
        </p:nvSpPr>
        <p:spPr bwMode="auto">
          <a:xfrm>
            <a:off x="2292350" y="1746250"/>
            <a:ext cx="914400" cy="220663"/>
          </a:xfrm>
          <a:prstGeom prst="rect">
            <a:avLst/>
          </a:prstGeom>
          <a:noFill/>
          <a:ln w="9525">
            <a:noFill/>
            <a:miter lim="800000"/>
            <a:headEnd/>
            <a:tailEnd/>
          </a:ln>
        </p:spPr>
        <p:txBody>
          <a:bodyPr wrap="none" lIns="0" tIns="0" rIns="0" bIns="0"/>
          <a:lstStyle/>
          <a:p>
            <a:pPr>
              <a:lnSpc>
                <a:spcPct val="90000"/>
              </a:lnSpc>
            </a:pPr>
            <a:r>
              <a:rPr lang="en-US" sz="1400" b="1"/>
              <a:t>Pathogen</a:t>
            </a:r>
          </a:p>
        </p:txBody>
      </p:sp>
      <p:grpSp>
        <p:nvGrpSpPr>
          <p:cNvPr id="59397" name="Group 5"/>
          <p:cNvGrpSpPr>
            <a:grpSpLocks/>
          </p:cNvGrpSpPr>
          <p:nvPr/>
        </p:nvGrpSpPr>
        <p:grpSpPr bwMode="auto">
          <a:xfrm>
            <a:off x="6040438" y="4784725"/>
            <a:ext cx="244475" cy="212725"/>
            <a:chOff x="1975" y="3550"/>
            <a:chExt cx="154" cy="134"/>
          </a:xfrm>
        </p:grpSpPr>
        <p:sp>
          <p:nvSpPr>
            <p:cNvPr id="59426" name="Oval 6"/>
            <p:cNvSpPr>
              <a:spLocks noChangeArrowheads="1"/>
            </p:cNvSpPr>
            <p:nvPr/>
          </p:nvSpPr>
          <p:spPr bwMode="auto">
            <a:xfrm>
              <a:off x="1975" y="3550"/>
              <a:ext cx="133" cy="134"/>
            </a:xfrm>
            <a:prstGeom prst="ellipse">
              <a:avLst/>
            </a:prstGeom>
            <a:solidFill>
              <a:srgbClr val="1579B9"/>
            </a:solidFill>
            <a:ln w="12700">
              <a:noFill/>
              <a:round/>
              <a:headEnd/>
              <a:tailEnd/>
            </a:ln>
          </p:spPr>
          <p:txBody>
            <a:bodyPr wrap="none" anchor="ctr"/>
            <a:lstStyle/>
            <a:p>
              <a:endParaRPr lang="en-US" sz="2400">
                <a:latin typeface="Times" pitchFamily="18" charset="0"/>
              </a:endParaRPr>
            </a:p>
          </p:txBody>
        </p:sp>
        <p:sp>
          <p:nvSpPr>
            <p:cNvPr id="59427" name="Text Box 7"/>
            <p:cNvSpPr txBox="1">
              <a:spLocks noChangeArrowheads="1"/>
            </p:cNvSpPr>
            <p:nvPr/>
          </p:nvSpPr>
          <p:spPr bwMode="auto">
            <a:xfrm>
              <a:off x="2011" y="3560"/>
              <a:ext cx="118" cy="121"/>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3</a:t>
              </a:r>
            </a:p>
          </p:txBody>
        </p:sp>
      </p:grpSp>
      <p:grpSp>
        <p:nvGrpSpPr>
          <p:cNvPr id="59398" name="Group 8"/>
          <p:cNvGrpSpPr>
            <a:grpSpLocks/>
          </p:cNvGrpSpPr>
          <p:nvPr/>
        </p:nvGrpSpPr>
        <p:grpSpPr bwMode="auto">
          <a:xfrm>
            <a:off x="404813" y="4783138"/>
            <a:ext cx="244475" cy="212725"/>
            <a:chOff x="1975" y="3550"/>
            <a:chExt cx="154" cy="134"/>
          </a:xfrm>
        </p:grpSpPr>
        <p:sp>
          <p:nvSpPr>
            <p:cNvPr id="59424" name="Oval 9"/>
            <p:cNvSpPr>
              <a:spLocks noChangeArrowheads="1"/>
            </p:cNvSpPr>
            <p:nvPr/>
          </p:nvSpPr>
          <p:spPr bwMode="auto">
            <a:xfrm>
              <a:off x="1975" y="3550"/>
              <a:ext cx="133" cy="134"/>
            </a:xfrm>
            <a:prstGeom prst="ellipse">
              <a:avLst/>
            </a:prstGeom>
            <a:solidFill>
              <a:srgbClr val="1579B9"/>
            </a:solidFill>
            <a:ln w="12700">
              <a:noFill/>
              <a:round/>
              <a:headEnd/>
              <a:tailEnd/>
            </a:ln>
          </p:spPr>
          <p:txBody>
            <a:bodyPr wrap="none" anchor="ctr"/>
            <a:lstStyle/>
            <a:p>
              <a:endParaRPr lang="en-US" sz="2400">
                <a:latin typeface="Times" pitchFamily="18" charset="0"/>
              </a:endParaRPr>
            </a:p>
          </p:txBody>
        </p:sp>
        <p:sp>
          <p:nvSpPr>
            <p:cNvPr id="59425" name="Text Box 10"/>
            <p:cNvSpPr txBox="1">
              <a:spLocks noChangeArrowheads="1"/>
            </p:cNvSpPr>
            <p:nvPr/>
          </p:nvSpPr>
          <p:spPr bwMode="auto">
            <a:xfrm>
              <a:off x="2011" y="3560"/>
              <a:ext cx="118" cy="121"/>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1</a:t>
              </a:r>
            </a:p>
          </p:txBody>
        </p:sp>
      </p:grpSp>
      <p:grpSp>
        <p:nvGrpSpPr>
          <p:cNvPr id="59399" name="Group 11"/>
          <p:cNvGrpSpPr>
            <a:grpSpLocks/>
          </p:cNvGrpSpPr>
          <p:nvPr/>
        </p:nvGrpSpPr>
        <p:grpSpPr bwMode="auto">
          <a:xfrm>
            <a:off x="3446463" y="4783138"/>
            <a:ext cx="244475" cy="212725"/>
            <a:chOff x="1975" y="3550"/>
            <a:chExt cx="154" cy="134"/>
          </a:xfrm>
        </p:grpSpPr>
        <p:sp>
          <p:nvSpPr>
            <p:cNvPr id="59422" name="Oval 12"/>
            <p:cNvSpPr>
              <a:spLocks noChangeArrowheads="1"/>
            </p:cNvSpPr>
            <p:nvPr/>
          </p:nvSpPr>
          <p:spPr bwMode="auto">
            <a:xfrm>
              <a:off x="1975" y="3550"/>
              <a:ext cx="133" cy="134"/>
            </a:xfrm>
            <a:prstGeom prst="ellipse">
              <a:avLst/>
            </a:prstGeom>
            <a:solidFill>
              <a:srgbClr val="1579B9"/>
            </a:solidFill>
            <a:ln w="12700">
              <a:noFill/>
              <a:round/>
              <a:headEnd/>
              <a:tailEnd/>
            </a:ln>
          </p:spPr>
          <p:txBody>
            <a:bodyPr wrap="none" anchor="ctr"/>
            <a:lstStyle/>
            <a:p>
              <a:endParaRPr lang="en-US" sz="2400">
                <a:latin typeface="Times" pitchFamily="18" charset="0"/>
              </a:endParaRPr>
            </a:p>
          </p:txBody>
        </p:sp>
        <p:sp>
          <p:nvSpPr>
            <p:cNvPr id="59423" name="Text Box 13"/>
            <p:cNvSpPr txBox="1">
              <a:spLocks noChangeArrowheads="1"/>
            </p:cNvSpPr>
            <p:nvPr/>
          </p:nvSpPr>
          <p:spPr bwMode="auto">
            <a:xfrm>
              <a:off x="2011" y="3560"/>
              <a:ext cx="118" cy="121"/>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2</a:t>
              </a:r>
            </a:p>
          </p:txBody>
        </p:sp>
      </p:grpSp>
      <p:sp>
        <p:nvSpPr>
          <p:cNvPr id="59400" name="Text Box 15"/>
          <p:cNvSpPr txBox="1">
            <a:spLocks noChangeArrowheads="1"/>
          </p:cNvSpPr>
          <p:nvPr/>
        </p:nvSpPr>
        <p:spPr bwMode="auto">
          <a:xfrm>
            <a:off x="434975" y="1725613"/>
            <a:ext cx="1681163" cy="419100"/>
          </a:xfrm>
          <a:prstGeom prst="rect">
            <a:avLst/>
          </a:prstGeom>
          <a:noFill/>
          <a:ln w="9525">
            <a:noFill/>
            <a:miter lim="800000"/>
            <a:headEnd/>
            <a:tailEnd/>
          </a:ln>
        </p:spPr>
        <p:txBody>
          <a:bodyPr wrap="none" lIns="0" tIns="0" rIns="0" bIns="0"/>
          <a:lstStyle/>
          <a:p>
            <a:pPr>
              <a:lnSpc>
                <a:spcPct val="90000"/>
              </a:lnSpc>
            </a:pPr>
            <a:r>
              <a:rPr lang="en-US" sz="1400" b="1"/>
              <a:t>Antigen-presenting</a:t>
            </a:r>
            <a:br>
              <a:rPr lang="en-US" sz="1400" b="1"/>
            </a:br>
            <a:r>
              <a:rPr lang="en-US" sz="1400" b="1"/>
              <a:t>cell</a:t>
            </a:r>
          </a:p>
        </p:txBody>
      </p:sp>
      <p:sp>
        <p:nvSpPr>
          <p:cNvPr id="59401" name="Text Box 16"/>
          <p:cNvSpPr txBox="1">
            <a:spLocks noChangeArrowheads="1"/>
          </p:cNvSpPr>
          <p:nvPr/>
        </p:nvSpPr>
        <p:spPr bwMode="auto">
          <a:xfrm>
            <a:off x="2306638" y="1984375"/>
            <a:ext cx="808037" cy="379413"/>
          </a:xfrm>
          <a:prstGeom prst="rect">
            <a:avLst/>
          </a:prstGeom>
          <a:noFill/>
          <a:ln w="9525">
            <a:noFill/>
            <a:miter lim="800000"/>
            <a:headEnd/>
            <a:tailEnd/>
          </a:ln>
        </p:spPr>
        <p:txBody>
          <a:bodyPr wrap="none" lIns="0" tIns="0" rIns="0" bIns="0"/>
          <a:lstStyle/>
          <a:p>
            <a:pPr>
              <a:lnSpc>
                <a:spcPct val="90000"/>
              </a:lnSpc>
            </a:pPr>
            <a:r>
              <a:rPr lang="en-US" sz="1400" b="1"/>
              <a:t>Antigen</a:t>
            </a:r>
            <a:br>
              <a:rPr lang="en-US" sz="1400" b="1"/>
            </a:br>
            <a:r>
              <a:rPr lang="en-US" sz="1400" b="1"/>
              <a:t>fragment</a:t>
            </a:r>
          </a:p>
        </p:txBody>
      </p:sp>
      <p:sp>
        <p:nvSpPr>
          <p:cNvPr id="59402" name="Text Box 17"/>
          <p:cNvSpPr txBox="1">
            <a:spLocks noChangeArrowheads="1"/>
          </p:cNvSpPr>
          <p:nvPr/>
        </p:nvSpPr>
        <p:spPr bwMode="auto">
          <a:xfrm>
            <a:off x="428625" y="2949575"/>
            <a:ext cx="715963" cy="552450"/>
          </a:xfrm>
          <a:prstGeom prst="rect">
            <a:avLst/>
          </a:prstGeom>
          <a:noFill/>
          <a:ln w="9525">
            <a:noFill/>
            <a:miter lim="800000"/>
            <a:headEnd/>
            <a:tailEnd/>
          </a:ln>
        </p:spPr>
        <p:txBody>
          <a:bodyPr wrap="none" lIns="0" tIns="0" rIns="0" bIns="0"/>
          <a:lstStyle/>
          <a:p>
            <a:pPr algn="ctr">
              <a:lnSpc>
                <a:spcPct val="90000"/>
              </a:lnSpc>
            </a:pPr>
            <a:r>
              <a:rPr lang="en-US" sz="1400" b="1"/>
              <a:t>Class </a:t>
            </a:r>
            <a:r>
              <a:rPr lang="en-US" sz="1400" b="1">
                <a:latin typeface="Times" pitchFamily="18" charset="0"/>
              </a:rPr>
              <a:t>II</a:t>
            </a:r>
            <a:r>
              <a:rPr lang="en-US" sz="1400" b="1"/>
              <a:t/>
            </a:r>
            <a:br>
              <a:rPr lang="en-US" sz="1400" b="1"/>
            </a:br>
            <a:r>
              <a:rPr lang="en-US" sz="1400" b="1"/>
              <a:t>MHC</a:t>
            </a:r>
            <a:br>
              <a:rPr lang="en-US" sz="1400" b="1"/>
            </a:br>
            <a:r>
              <a:rPr lang="en-US" sz="1400" b="1"/>
              <a:t>molecule</a:t>
            </a:r>
          </a:p>
        </p:txBody>
      </p:sp>
      <p:sp>
        <p:nvSpPr>
          <p:cNvPr id="59403" name="Text Box 19"/>
          <p:cNvSpPr txBox="1">
            <a:spLocks noChangeArrowheads="1"/>
          </p:cNvSpPr>
          <p:nvPr/>
        </p:nvSpPr>
        <p:spPr bwMode="auto">
          <a:xfrm>
            <a:off x="388938" y="3597275"/>
            <a:ext cx="754062" cy="392113"/>
          </a:xfrm>
          <a:prstGeom prst="rect">
            <a:avLst/>
          </a:prstGeom>
          <a:noFill/>
          <a:ln w="9525">
            <a:noFill/>
            <a:miter lim="800000"/>
            <a:headEnd/>
            <a:tailEnd/>
          </a:ln>
        </p:spPr>
        <p:txBody>
          <a:bodyPr wrap="none" lIns="0" tIns="0" rIns="0" bIns="0"/>
          <a:lstStyle/>
          <a:p>
            <a:pPr>
              <a:lnSpc>
                <a:spcPct val="90000"/>
              </a:lnSpc>
            </a:pPr>
            <a:r>
              <a:rPr lang="en-US" sz="1400" b="1"/>
              <a:t>Antigen</a:t>
            </a:r>
            <a:br>
              <a:rPr lang="en-US" sz="1400" b="1"/>
            </a:br>
            <a:r>
              <a:rPr lang="en-US" sz="1400" b="1"/>
              <a:t>receptor</a:t>
            </a:r>
          </a:p>
        </p:txBody>
      </p:sp>
      <p:sp>
        <p:nvSpPr>
          <p:cNvPr id="59404" name="Text Box 20"/>
          <p:cNvSpPr txBox="1">
            <a:spLocks noChangeArrowheads="1"/>
          </p:cNvSpPr>
          <p:nvPr/>
        </p:nvSpPr>
        <p:spPr bwMode="auto">
          <a:xfrm>
            <a:off x="2003425" y="3267075"/>
            <a:ext cx="927100" cy="379413"/>
          </a:xfrm>
          <a:prstGeom prst="rect">
            <a:avLst/>
          </a:prstGeom>
          <a:noFill/>
          <a:ln w="9525">
            <a:noFill/>
            <a:miter lim="800000"/>
            <a:headEnd/>
            <a:tailEnd/>
          </a:ln>
        </p:spPr>
        <p:txBody>
          <a:bodyPr wrap="none" lIns="0" tIns="0" rIns="0" bIns="0"/>
          <a:lstStyle/>
          <a:p>
            <a:pPr>
              <a:lnSpc>
                <a:spcPct val="90000"/>
              </a:lnSpc>
            </a:pPr>
            <a:r>
              <a:rPr lang="en-US" sz="1400" b="1"/>
              <a:t>Accessory</a:t>
            </a:r>
            <a:br>
              <a:rPr lang="en-US" sz="1400" b="1"/>
            </a:br>
            <a:r>
              <a:rPr lang="en-US" sz="1400" b="1"/>
              <a:t>protein</a:t>
            </a:r>
          </a:p>
        </p:txBody>
      </p:sp>
      <p:sp>
        <p:nvSpPr>
          <p:cNvPr id="59405" name="Text Box 21"/>
          <p:cNvSpPr txBox="1">
            <a:spLocks noChangeArrowheads="1"/>
          </p:cNvSpPr>
          <p:nvPr/>
        </p:nvSpPr>
        <p:spPr bwMode="auto">
          <a:xfrm>
            <a:off x="1116013" y="4576763"/>
            <a:ext cx="1085850" cy="180975"/>
          </a:xfrm>
          <a:prstGeom prst="rect">
            <a:avLst/>
          </a:prstGeom>
          <a:noFill/>
          <a:ln w="9525">
            <a:noFill/>
            <a:miter lim="800000"/>
            <a:headEnd/>
            <a:tailEnd/>
          </a:ln>
        </p:spPr>
        <p:txBody>
          <a:bodyPr wrap="none" lIns="0" tIns="0" rIns="0" bIns="0"/>
          <a:lstStyle/>
          <a:p>
            <a:pPr>
              <a:lnSpc>
                <a:spcPct val="90000"/>
              </a:lnSpc>
            </a:pPr>
            <a:r>
              <a:rPr lang="en-US" sz="1400" b="1"/>
              <a:t>Helper T cell</a:t>
            </a:r>
          </a:p>
        </p:txBody>
      </p:sp>
      <p:sp>
        <p:nvSpPr>
          <p:cNvPr id="59406" name="Text Box 22"/>
          <p:cNvSpPr txBox="1">
            <a:spLocks noChangeArrowheads="1"/>
          </p:cNvSpPr>
          <p:nvPr/>
        </p:nvSpPr>
        <p:spPr bwMode="auto">
          <a:xfrm>
            <a:off x="3597275" y="2070100"/>
            <a:ext cx="544513" cy="195263"/>
          </a:xfrm>
          <a:prstGeom prst="rect">
            <a:avLst/>
          </a:prstGeom>
          <a:noFill/>
          <a:ln w="9525">
            <a:noFill/>
            <a:miter lim="800000"/>
            <a:headEnd/>
            <a:tailEnd/>
          </a:ln>
        </p:spPr>
        <p:txBody>
          <a:bodyPr wrap="none" lIns="0" tIns="0" rIns="0" bIns="0"/>
          <a:lstStyle/>
          <a:p>
            <a:pPr>
              <a:lnSpc>
                <a:spcPct val="90000"/>
              </a:lnSpc>
            </a:pPr>
            <a:r>
              <a:rPr lang="en-US" sz="1400" b="1"/>
              <a:t>B cell</a:t>
            </a:r>
          </a:p>
        </p:txBody>
      </p:sp>
      <p:sp>
        <p:nvSpPr>
          <p:cNvPr id="59407" name="Text Box 23"/>
          <p:cNvSpPr txBox="1">
            <a:spLocks noChangeArrowheads="1"/>
          </p:cNvSpPr>
          <p:nvPr/>
        </p:nvSpPr>
        <p:spPr bwMode="auto">
          <a:xfrm>
            <a:off x="4860925" y="3492500"/>
            <a:ext cx="876300" cy="195263"/>
          </a:xfrm>
          <a:prstGeom prst="rect">
            <a:avLst/>
          </a:prstGeom>
          <a:noFill/>
          <a:ln w="9525">
            <a:noFill/>
            <a:miter lim="800000"/>
            <a:headEnd/>
            <a:tailEnd/>
          </a:ln>
        </p:spPr>
        <p:txBody>
          <a:bodyPr wrap="none" lIns="0" tIns="0" rIns="0" bIns="0"/>
          <a:lstStyle/>
          <a:p>
            <a:pPr>
              <a:lnSpc>
                <a:spcPct val="90000"/>
              </a:lnSpc>
            </a:pPr>
            <a:r>
              <a:rPr lang="en-US" sz="1400" b="1"/>
              <a:t>Cytokines</a:t>
            </a:r>
          </a:p>
        </p:txBody>
      </p:sp>
      <p:sp>
        <p:nvSpPr>
          <p:cNvPr id="59408" name="Text Box 24"/>
          <p:cNvSpPr txBox="1">
            <a:spLocks noChangeArrowheads="1"/>
          </p:cNvSpPr>
          <p:nvPr/>
        </p:nvSpPr>
        <p:spPr bwMode="auto">
          <a:xfrm>
            <a:off x="3789363" y="4405313"/>
            <a:ext cx="1219200" cy="473075"/>
          </a:xfrm>
          <a:prstGeom prst="rect">
            <a:avLst/>
          </a:prstGeom>
          <a:noFill/>
          <a:ln w="9525">
            <a:noFill/>
            <a:miter lim="800000"/>
            <a:headEnd/>
            <a:tailEnd/>
          </a:ln>
        </p:spPr>
        <p:txBody>
          <a:bodyPr wrap="none" lIns="0" tIns="0" rIns="0" bIns="0"/>
          <a:lstStyle/>
          <a:p>
            <a:pPr>
              <a:lnSpc>
                <a:spcPct val="90000"/>
              </a:lnSpc>
            </a:pPr>
            <a:r>
              <a:rPr lang="en-US" sz="1400" b="1"/>
              <a:t>Activated</a:t>
            </a:r>
            <a:br>
              <a:rPr lang="en-US" sz="1400" b="1"/>
            </a:br>
            <a:r>
              <a:rPr lang="en-US" sz="1400" b="1"/>
              <a:t>helper T cell</a:t>
            </a:r>
          </a:p>
        </p:txBody>
      </p:sp>
      <p:sp>
        <p:nvSpPr>
          <p:cNvPr id="59409" name="Text Box 25"/>
          <p:cNvSpPr txBox="1">
            <a:spLocks noChangeArrowheads="1"/>
          </p:cNvSpPr>
          <p:nvPr/>
        </p:nvSpPr>
        <p:spPr bwMode="auto">
          <a:xfrm>
            <a:off x="6302375" y="2895600"/>
            <a:ext cx="1338263" cy="207963"/>
          </a:xfrm>
          <a:prstGeom prst="rect">
            <a:avLst/>
          </a:prstGeom>
          <a:noFill/>
          <a:ln w="9525">
            <a:noFill/>
            <a:miter lim="800000"/>
            <a:headEnd/>
            <a:tailEnd/>
          </a:ln>
        </p:spPr>
        <p:txBody>
          <a:bodyPr wrap="none" lIns="0" tIns="0" rIns="0" bIns="0"/>
          <a:lstStyle/>
          <a:p>
            <a:pPr>
              <a:lnSpc>
                <a:spcPct val="90000"/>
              </a:lnSpc>
            </a:pPr>
            <a:r>
              <a:rPr lang="en-US" sz="1400" b="1"/>
              <a:t>Memory B cells</a:t>
            </a:r>
          </a:p>
        </p:txBody>
      </p:sp>
      <p:sp>
        <p:nvSpPr>
          <p:cNvPr id="59410" name="Text Box 26"/>
          <p:cNvSpPr txBox="1">
            <a:spLocks noChangeArrowheads="1"/>
          </p:cNvSpPr>
          <p:nvPr/>
        </p:nvSpPr>
        <p:spPr bwMode="auto">
          <a:xfrm>
            <a:off x="6137275" y="4529138"/>
            <a:ext cx="1100138" cy="207962"/>
          </a:xfrm>
          <a:prstGeom prst="rect">
            <a:avLst/>
          </a:prstGeom>
          <a:noFill/>
          <a:ln w="9525">
            <a:noFill/>
            <a:miter lim="800000"/>
            <a:headEnd/>
            <a:tailEnd/>
          </a:ln>
        </p:spPr>
        <p:txBody>
          <a:bodyPr wrap="none" lIns="0" tIns="0" rIns="0" bIns="0"/>
          <a:lstStyle/>
          <a:p>
            <a:pPr>
              <a:lnSpc>
                <a:spcPct val="90000"/>
              </a:lnSpc>
            </a:pPr>
            <a:r>
              <a:rPr lang="en-US" sz="1400" b="1"/>
              <a:t>Plasma cells</a:t>
            </a:r>
          </a:p>
        </p:txBody>
      </p:sp>
      <p:sp>
        <p:nvSpPr>
          <p:cNvPr id="59411" name="Text Box 27"/>
          <p:cNvSpPr txBox="1">
            <a:spLocks noChangeArrowheads="1"/>
          </p:cNvSpPr>
          <p:nvPr/>
        </p:nvSpPr>
        <p:spPr bwMode="auto">
          <a:xfrm>
            <a:off x="7624763" y="4654550"/>
            <a:ext cx="914400" cy="379413"/>
          </a:xfrm>
          <a:prstGeom prst="rect">
            <a:avLst/>
          </a:prstGeom>
          <a:noFill/>
          <a:ln w="9525">
            <a:noFill/>
            <a:miter lim="800000"/>
            <a:headEnd/>
            <a:tailEnd/>
          </a:ln>
        </p:spPr>
        <p:txBody>
          <a:bodyPr wrap="none" lIns="0" tIns="0" rIns="0" bIns="0"/>
          <a:lstStyle/>
          <a:p>
            <a:pPr algn="ctr">
              <a:lnSpc>
                <a:spcPct val="90000"/>
              </a:lnSpc>
            </a:pPr>
            <a:r>
              <a:rPr lang="en-US" sz="1400" b="1"/>
              <a:t>Secreted</a:t>
            </a:r>
            <a:br>
              <a:rPr lang="en-US" sz="1400" b="1"/>
            </a:br>
            <a:r>
              <a:rPr lang="en-US" sz="1400" b="1"/>
              <a:t>antibodies</a:t>
            </a:r>
          </a:p>
        </p:txBody>
      </p:sp>
      <p:sp>
        <p:nvSpPr>
          <p:cNvPr id="59412" name="Text Box 28"/>
          <p:cNvSpPr txBox="1">
            <a:spLocks noChangeArrowheads="1"/>
          </p:cNvSpPr>
          <p:nvPr/>
        </p:nvSpPr>
        <p:spPr bwMode="auto">
          <a:xfrm>
            <a:off x="4932363" y="3092450"/>
            <a:ext cx="160337" cy="192088"/>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sym typeface="Symbol" pitchFamily="18" charset="2"/>
              </a:rPr>
              <a:t></a:t>
            </a:r>
            <a:endParaRPr lang="en-US" sz="1500" b="1">
              <a:solidFill>
                <a:schemeClr val="bg1"/>
              </a:solidFill>
            </a:endParaRPr>
          </a:p>
        </p:txBody>
      </p:sp>
      <p:sp>
        <p:nvSpPr>
          <p:cNvPr id="59413" name="Line 29"/>
          <p:cNvSpPr>
            <a:spLocks noChangeShapeType="1"/>
          </p:cNvSpPr>
          <p:nvPr/>
        </p:nvSpPr>
        <p:spPr bwMode="auto">
          <a:xfrm>
            <a:off x="1282700" y="1905000"/>
            <a:ext cx="185738" cy="369888"/>
          </a:xfrm>
          <a:prstGeom prst="line">
            <a:avLst/>
          </a:prstGeom>
          <a:noFill/>
          <a:ln w="12700">
            <a:solidFill>
              <a:schemeClr val="tx1"/>
            </a:solidFill>
            <a:round/>
            <a:headEnd/>
            <a:tailEnd/>
          </a:ln>
        </p:spPr>
        <p:txBody>
          <a:bodyPr wrap="none" anchor="ctr"/>
          <a:lstStyle/>
          <a:p>
            <a:endParaRPr lang="en-US"/>
          </a:p>
        </p:txBody>
      </p:sp>
      <p:sp>
        <p:nvSpPr>
          <p:cNvPr id="59414" name="Line 30"/>
          <p:cNvSpPr>
            <a:spLocks noChangeShapeType="1"/>
          </p:cNvSpPr>
          <p:nvPr/>
        </p:nvSpPr>
        <p:spPr bwMode="auto">
          <a:xfrm>
            <a:off x="1138238" y="3043238"/>
            <a:ext cx="369887" cy="211137"/>
          </a:xfrm>
          <a:prstGeom prst="line">
            <a:avLst/>
          </a:prstGeom>
          <a:noFill/>
          <a:ln w="12700">
            <a:solidFill>
              <a:schemeClr val="tx1"/>
            </a:solidFill>
            <a:round/>
            <a:headEnd/>
            <a:tailEnd/>
          </a:ln>
        </p:spPr>
        <p:txBody>
          <a:bodyPr wrap="none" anchor="ctr"/>
          <a:lstStyle/>
          <a:p>
            <a:endParaRPr lang="en-US"/>
          </a:p>
        </p:txBody>
      </p:sp>
      <p:sp>
        <p:nvSpPr>
          <p:cNvPr id="59415" name="Line 31"/>
          <p:cNvSpPr>
            <a:spLocks noChangeShapeType="1"/>
          </p:cNvSpPr>
          <p:nvPr/>
        </p:nvSpPr>
        <p:spPr bwMode="auto">
          <a:xfrm flipV="1">
            <a:off x="1084263" y="3544888"/>
            <a:ext cx="490537" cy="133350"/>
          </a:xfrm>
          <a:prstGeom prst="line">
            <a:avLst/>
          </a:prstGeom>
          <a:noFill/>
          <a:ln w="12700">
            <a:solidFill>
              <a:schemeClr val="tx1"/>
            </a:solidFill>
            <a:round/>
            <a:headEnd/>
            <a:tailEnd/>
          </a:ln>
        </p:spPr>
        <p:txBody>
          <a:bodyPr wrap="none" anchor="ctr"/>
          <a:lstStyle/>
          <a:p>
            <a:endParaRPr lang="en-US"/>
          </a:p>
        </p:txBody>
      </p:sp>
      <p:sp>
        <p:nvSpPr>
          <p:cNvPr id="59416" name="Line 33"/>
          <p:cNvSpPr>
            <a:spLocks noChangeShapeType="1"/>
          </p:cNvSpPr>
          <p:nvPr/>
        </p:nvSpPr>
        <p:spPr bwMode="auto">
          <a:xfrm flipH="1">
            <a:off x="1984375" y="2249488"/>
            <a:ext cx="277813" cy="342900"/>
          </a:xfrm>
          <a:prstGeom prst="line">
            <a:avLst/>
          </a:prstGeom>
          <a:noFill/>
          <a:ln w="12700">
            <a:solidFill>
              <a:schemeClr val="tx1"/>
            </a:solidFill>
            <a:round/>
            <a:headEnd/>
            <a:tailEnd/>
          </a:ln>
        </p:spPr>
        <p:txBody>
          <a:bodyPr wrap="none" anchor="ctr"/>
          <a:lstStyle/>
          <a:p>
            <a:endParaRPr lang="en-US"/>
          </a:p>
        </p:txBody>
      </p:sp>
      <p:sp>
        <p:nvSpPr>
          <p:cNvPr id="59417" name="Line 34"/>
          <p:cNvSpPr>
            <a:spLocks noChangeShapeType="1"/>
          </p:cNvSpPr>
          <p:nvPr/>
        </p:nvSpPr>
        <p:spPr bwMode="auto">
          <a:xfrm>
            <a:off x="1758950" y="3559175"/>
            <a:ext cx="198438" cy="0"/>
          </a:xfrm>
          <a:prstGeom prst="line">
            <a:avLst/>
          </a:prstGeom>
          <a:noFill/>
          <a:ln w="12700">
            <a:solidFill>
              <a:schemeClr val="tx1"/>
            </a:solidFill>
            <a:round/>
            <a:headEnd/>
            <a:tailEnd/>
          </a:ln>
        </p:spPr>
        <p:txBody>
          <a:bodyPr wrap="none" anchor="ctr"/>
          <a:lstStyle/>
          <a:p>
            <a:endParaRPr lang="en-US"/>
          </a:p>
        </p:txBody>
      </p:sp>
      <p:sp>
        <p:nvSpPr>
          <p:cNvPr id="59418" name="Line 35"/>
          <p:cNvSpPr>
            <a:spLocks noChangeShapeType="1"/>
          </p:cNvSpPr>
          <p:nvPr/>
        </p:nvSpPr>
        <p:spPr bwMode="auto">
          <a:xfrm>
            <a:off x="1600200" y="4352925"/>
            <a:ext cx="0" cy="223838"/>
          </a:xfrm>
          <a:prstGeom prst="line">
            <a:avLst/>
          </a:prstGeom>
          <a:noFill/>
          <a:ln w="12700">
            <a:solidFill>
              <a:schemeClr val="tx1"/>
            </a:solidFill>
            <a:round/>
            <a:headEnd/>
            <a:tailEnd/>
          </a:ln>
        </p:spPr>
        <p:txBody>
          <a:bodyPr wrap="none" anchor="ctr"/>
          <a:lstStyle/>
          <a:p>
            <a:endParaRPr lang="en-US"/>
          </a:p>
        </p:txBody>
      </p:sp>
      <p:sp>
        <p:nvSpPr>
          <p:cNvPr id="59419" name="Line 36"/>
          <p:cNvSpPr>
            <a:spLocks noChangeShapeType="1"/>
          </p:cNvSpPr>
          <p:nvPr/>
        </p:nvSpPr>
        <p:spPr bwMode="auto">
          <a:xfrm>
            <a:off x="3994150" y="2249488"/>
            <a:ext cx="252413" cy="198437"/>
          </a:xfrm>
          <a:prstGeom prst="line">
            <a:avLst/>
          </a:prstGeom>
          <a:noFill/>
          <a:ln w="12700">
            <a:solidFill>
              <a:schemeClr val="tx1"/>
            </a:solidFill>
            <a:round/>
            <a:headEnd/>
            <a:tailEnd/>
          </a:ln>
        </p:spPr>
        <p:txBody>
          <a:bodyPr wrap="none" anchor="ctr"/>
          <a:lstStyle/>
          <a:p>
            <a:endParaRPr lang="en-US"/>
          </a:p>
        </p:txBody>
      </p:sp>
      <p:sp>
        <p:nvSpPr>
          <p:cNvPr id="59420" name="Line 37"/>
          <p:cNvSpPr>
            <a:spLocks noChangeShapeType="1"/>
          </p:cNvSpPr>
          <p:nvPr/>
        </p:nvSpPr>
        <p:spPr bwMode="auto">
          <a:xfrm>
            <a:off x="3968750" y="4219575"/>
            <a:ext cx="0" cy="185738"/>
          </a:xfrm>
          <a:prstGeom prst="line">
            <a:avLst/>
          </a:prstGeom>
          <a:noFill/>
          <a:ln w="12700">
            <a:solidFill>
              <a:schemeClr val="tx1"/>
            </a:solidFill>
            <a:round/>
            <a:headEnd/>
            <a:tailEnd/>
          </a:ln>
        </p:spPr>
        <p:txBody>
          <a:bodyPr wrap="none" anchor="ctr"/>
          <a:lstStyle/>
          <a:p>
            <a:endParaRPr lang="en-US"/>
          </a:p>
        </p:txBody>
      </p:sp>
      <p:sp>
        <p:nvSpPr>
          <p:cNvPr id="59421" name="Line 39"/>
          <p:cNvSpPr>
            <a:spLocks noChangeShapeType="1"/>
          </p:cNvSpPr>
          <p:nvPr/>
        </p:nvSpPr>
        <p:spPr bwMode="auto">
          <a:xfrm flipH="1">
            <a:off x="1838325" y="1862138"/>
            <a:ext cx="420688" cy="373062"/>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39700" y="215900"/>
            <a:ext cx="7772400" cy="1143000"/>
          </a:xfrm>
        </p:spPr>
        <p:txBody>
          <a:bodyPr/>
          <a:lstStyle/>
          <a:p>
            <a:pPr eaLnBrk="1" hangingPunct="1"/>
            <a:r>
              <a:rPr lang="en-US" i="1" smtClean="0"/>
              <a:t>Antibody Function</a:t>
            </a:r>
            <a:endParaRPr lang="en-US" b="0" i="1" smtClean="0">
              <a:solidFill>
                <a:schemeClr val="tx1"/>
              </a:solidFill>
            </a:endParaRPr>
          </a:p>
        </p:txBody>
      </p:sp>
      <p:sp>
        <p:nvSpPr>
          <p:cNvPr id="60419" name="Rectangle 3"/>
          <p:cNvSpPr>
            <a:spLocks noGrp="1" noChangeArrowheads="1"/>
          </p:cNvSpPr>
          <p:nvPr>
            <p:ph type="body" idx="1"/>
          </p:nvPr>
        </p:nvSpPr>
        <p:spPr>
          <a:xfrm>
            <a:off x="533400" y="1363663"/>
            <a:ext cx="8001000" cy="3817937"/>
          </a:xfrm>
        </p:spPr>
        <p:txBody>
          <a:bodyPr/>
          <a:lstStyle/>
          <a:p>
            <a:pPr eaLnBrk="1" hangingPunct="1"/>
            <a:r>
              <a:rPr lang="en-US" sz="2800" b="1" dirty="0" smtClean="0">
                <a:solidFill>
                  <a:srgbClr val="7030A0"/>
                </a:solidFill>
              </a:rPr>
              <a:t>Antibodies do not kill pathogens; instead they mark pathogens for destruction</a:t>
            </a:r>
          </a:p>
          <a:p>
            <a:pPr eaLnBrk="1" hangingPunct="1"/>
            <a:r>
              <a:rPr lang="en-US" sz="2800" dirty="0" smtClean="0"/>
              <a:t>In </a:t>
            </a:r>
            <a:r>
              <a:rPr lang="en-US" sz="2800" b="1" dirty="0" smtClean="0">
                <a:solidFill>
                  <a:srgbClr val="FF0000"/>
                </a:solidFill>
              </a:rPr>
              <a:t>neutralization</a:t>
            </a:r>
            <a:r>
              <a:rPr lang="en-US" sz="2800" dirty="0" smtClean="0"/>
              <a:t>, antibodies bind to viral surface proteins preventing infection of a host cell</a:t>
            </a:r>
          </a:p>
          <a:p>
            <a:pPr eaLnBrk="1" hangingPunct="1"/>
            <a:r>
              <a:rPr lang="en-US" sz="2800" dirty="0" smtClean="0"/>
              <a:t>Antibodies may also bind to toxins in body fluids and prevent them from entering body cells</a:t>
            </a:r>
            <a:endParaRPr lang="en-US" sz="3400" dirty="0" smtClean="0"/>
          </a:p>
        </p:txBody>
      </p:sp>
      <p:grpSp>
        <p:nvGrpSpPr>
          <p:cNvPr id="60420" name="Group 6"/>
          <p:cNvGrpSpPr>
            <a:grpSpLocks/>
          </p:cNvGrpSpPr>
          <p:nvPr/>
        </p:nvGrpSpPr>
        <p:grpSpPr bwMode="auto">
          <a:xfrm>
            <a:off x="0" y="6553200"/>
            <a:ext cx="9144000" cy="304800"/>
            <a:chOff x="0" y="4128"/>
            <a:chExt cx="5760" cy="192"/>
          </a:xfrm>
        </p:grpSpPr>
        <p:sp>
          <p:nvSpPr>
            <p:cNvPr id="60422"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042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60421"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533400" y="1363663"/>
            <a:ext cx="8001000" cy="4198937"/>
          </a:xfrm>
        </p:spPr>
        <p:txBody>
          <a:bodyPr/>
          <a:lstStyle/>
          <a:p>
            <a:pPr eaLnBrk="1" hangingPunct="1"/>
            <a:r>
              <a:rPr lang="en-US" sz="2800" b="1" dirty="0" smtClean="0">
                <a:solidFill>
                  <a:srgbClr val="FF0000"/>
                </a:solidFill>
              </a:rPr>
              <a:t>In </a:t>
            </a:r>
            <a:r>
              <a:rPr lang="en-US" sz="2800" b="1" dirty="0" err="1" smtClean="0">
                <a:solidFill>
                  <a:srgbClr val="FF0000"/>
                </a:solidFill>
              </a:rPr>
              <a:t>opsonization</a:t>
            </a:r>
            <a:r>
              <a:rPr lang="en-US" sz="2800" dirty="0" smtClean="0"/>
              <a:t>, antibodies bind to antigens on bacteria creating a target for macrophages or neutrophils, triggering phagocytosis</a:t>
            </a:r>
          </a:p>
          <a:p>
            <a:pPr eaLnBrk="1" hangingPunct="1"/>
            <a:r>
              <a:rPr lang="en-US" sz="2800" dirty="0" smtClean="0"/>
              <a:t>Antigen-antibody complexes may bind to a complement protein—which triggers a cascade of complement protein activation</a:t>
            </a:r>
          </a:p>
          <a:p>
            <a:pPr eaLnBrk="1" hangingPunct="1"/>
            <a:r>
              <a:rPr lang="en-US" sz="2800" dirty="0" smtClean="0"/>
              <a:t>Ultimately a </a:t>
            </a:r>
            <a:r>
              <a:rPr lang="en-US" sz="2800" b="1" dirty="0" smtClean="0">
                <a:solidFill>
                  <a:srgbClr val="FF0000"/>
                </a:solidFill>
              </a:rPr>
              <a:t>membrane attack complex </a:t>
            </a:r>
            <a:r>
              <a:rPr lang="en-US" sz="2800" dirty="0" smtClean="0"/>
              <a:t>forms a pore in the membrane of the foreign cell, leading to its lysis</a:t>
            </a:r>
            <a:endParaRPr lang="en-US" sz="3400" dirty="0" smtClean="0"/>
          </a:p>
        </p:txBody>
      </p:sp>
      <p:grpSp>
        <p:nvGrpSpPr>
          <p:cNvPr id="61443" name="Group 4"/>
          <p:cNvGrpSpPr>
            <a:grpSpLocks/>
          </p:cNvGrpSpPr>
          <p:nvPr/>
        </p:nvGrpSpPr>
        <p:grpSpPr bwMode="auto">
          <a:xfrm>
            <a:off x="0" y="6553200"/>
            <a:ext cx="9144000" cy="304800"/>
            <a:chOff x="0" y="4128"/>
            <a:chExt cx="5760" cy="192"/>
          </a:xfrm>
        </p:grpSpPr>
        <p:sp>
          <p:nvSpPr>
            <p:cNvPr id="61445"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144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61444"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43.19</a:t>
            </a:r>
          </a:p>
        </p:txBody>
      </p:sp>
      <p:pic>
        <p:nvPicPr>
          <p:cNvPr id="62467" name="Picture 59" descr="43_19_AntigenDisposal-U"/>
          <p:cNvPicPr>
            <a:picLocks noChangeAspect="1" noChangeArrowheads="1"/>
          </p:cNvPicPr>
          <p:nvPr/>
        </p:nvPicPr>
        <p:blipFill>
          <a:blip r:embed="rId3"/>
          <a:srcRect/>
          <a:stretch>
            <a:fillRect/>
          </a:stretch>
        </p:blipFill>
        <p:spPr bwMode="auto">
          <a:xfrm>
            <a:off x="296863" y="1660525"/>
            <a:ext cx="8548687" cy="3535363"/>
          </a:xfrm>
          <a:prstGeom prst="rect">
            <a:avLst/>
          </a:prstGeom>
          <a:noFill/>
          <a:ln w="9525">
            <a:noFill/>
            <a:miter lim="800000"/>
            <a:headEnd/>
            <a:tailEnd/>
          </a:ln>
        </p:spPr>
      </p:pic>
      <p:sp>
        <p:nvSpPr>
          <p:cNvPr id="62468" name="Text Box 14"/>
          <p:cNvSpPr txBox="1">
            <a:spLocks noChangeArrowheads="1"/>
          </p:cNvSpPr>
          <p:nvPr/>
        </p:nvSpPr>
        <p:spPr bwMode="auto">
          <a:xfrm>
            <a:off x="2484438" y="1871663"/>
            <a:ext cx="1192212" cy="206375"/>
          </a:xfrm>
          <a:prstGeom prst="rect">
            <a:avLst/>
          </a:prstGeom>
          <a:noFill/>
          <a:ln w="9525">
            <a:noFill/>
            <a:miter lim="800000"/>
            <a:headEnd/>
            <a:tailEnd/>
          </a:ln>
        </p:spPr>
        <p:txBody>
          <a:bodyPr wrap="none" lIns="0" tIns="0" rIns="0" bIns="0"/>
          <a:lstStyle/>
          <a:p>
            <a:pPr>
              <a:lnSpc>
                <a:spcPct val="90000"/>
              </a:lnSpc>
            </a:pPr>
            <a:r>
              <a:rPr lang="en-US" sz="1400" b="1"/>
              <a:t>Opsonization</a:t>
            </a:r>
          </a:p>
        </p:txBody>
      </p:sp>
      <p:sp>
        <p:nvSpPr>
          <p:cNvPr id="62469" name="Text Box 37"/>
          <p:cNvSpPr txBox="1">
            <a:spLocks noChangeArrowheads="1"/>
          </p:cNvSpPr>
          <p:nvPr/>
        </p:nvSpPr>
        <p:spPr bwMode="auto">
          <a:xfrm>
            <a:off x="361950" y="1878013"/>
            <a:ext cx="1192213" cy="206375"/>
          </a:xfrm>
          <a:prstGeom prst="rect">
            <a:avLst/>
          </a:prstGeom>
          <a:noFill/>
          <a:ln w="9525">
            <a:noFill/>
            <a:miter lim="800000"/>
            <a:headEnd/>
            <a:tailEnd/>
          </a:ln>
        </p:spPr>
        <p:txBody>
          <a:bodyPr wrap="none" lIns="0" tIns="0" rIns="0" bIns="0"/>
          <a:lstStyle/>
          <a:p>
            <a:pPr>
              <a:lnSpc>
                <a:spcPct val="90000"/>
              </a:lnSpc>
            </a:pPr>
            <a:r>
              <a:rPr lang="en-US" sz="1400" b="1"/>
              <a:t>Neutralization</a:t>
            </a:r>
          </a:p>
        </p:txBody>
      </p:sp>
      <p:sp>
        <p:nvSpPr>
          <p:cNvPr id="62470" name="Text Box 38"/>
          <p:cNvSpPr txBox="1">
            <a:spLocks noChangeArrowheads="1"/>
          </p:cNvSpPr>
          <p:nvPr/>
        </p:nvSpPr>
        <p:spPr bwMode="auto">
          <a:xfrm>
            <a:off x="1538288" y="2393950"/>
            <a:ext cx="782637" cy="206375"/>
          </a:xfrm>
          <a:prstGeom prst="rect">
            <a:avLst/>
          </a:prstGeom>
          <a:noFill/>
          <a:ln w="9525">
            <a:noFill/>
            <a:miter lim="800000"/>
            <a:headEnd/>
            <a:tailEnd/>
          </a:ln>
        </p:spPr>
        <p:txBody>
          <a:bodyPr wrap="none" lIns="0" tIns="0" rIns="0" bIns="0"/>
          <a:lstStyle/>
          <a:p>
            <a:pPr>
              <a:lnSpc>
                <a:spcPct val="90000"/>
              </a:lnSpc>
            </a:pPr>
            <a:r>
              <a:rPr lang="en-US" sz="1400" b="1"/>
              <a:t>Antibody</a:t>
            </a:r>
          </a:p>
        </p:txBody>
      </p:sp>
      <p:sp>
        <p:nvSpPr>
          <p:cNvPr id="62471" name="Text Box 39"/>
          <p:cNvSpPr txBox="1">
            <a:spLocks noChangeArrowheads="1"/>
          </p:cNvSpPr>
          <p:nvPr/>
        </p:nvSpPr>
        <p:spPr bwMode="auto">
          <a:xfrm>
            <a:off x="1862138" y="3248025"/>
            <a:ext cx="477837" cy="206375"/>
          </a:xfrm>
          <a:prstGeom prst="rect">
            <a:avLst/>
          </a:prstGeom>
          <a:noFill/>
          <a:ln w="9525">
            <a:noFill/>
            <a:miter lim="800000"/>
            <a:headEnd/>
            <a:tailEnd/>
          </a:ln>
        </p:spPr>
        <p:txBody>
          <a:bodyPr wrap="none" lIns="0" tIns="0" rIns="0" bIns="0"/>
          <a:lstStyle/>
          <a:p>
            <a:pPr>
              <a:lnSpc>
                <a:spcPct val="90000"/>
              </a:lnSpc>
            </a:pPr>
            <a:r>
              <a:rPr lang="en-US" sz="1400" b="1"/>
              <a:t>Virus</a:t>
            </a:r>
          </a:p>
        </p:txBody>
      </p:sp>
      <p:sp>
        <p:nvSpPr>
          <p:cNvPr id="62472" name="Text Box 40"/>
          <p:cNvSpPr txBox="1">
            <a:spLocks noChangeArrowheads="1"/>
          </p:cNvSpPr>
          <p:nvPr/>
        </p:nvSpPr>
        <p:spPr bwMode="auto">
          <a:xfrm>
            <a:off x="3581400" y="3127375"/>
            <a:ext cx="889000" cy="206375"/>
          </a:xfrm>
          <a:prstGeom prst="rect">
            <a:avLst/>
          </a:prstGeom>
          <a:noFill/>
          <a:ln w="9525">
            <a:noFill/>
            <a:miter lim="800000"/>
            <a:headEnd/>
            <a:tailEnd/>
          </a:ln>
        </p:spPr>
        <p:txBody>
          <a:bodyPr wrap="none" lIns="0" tIns="0" rIns="0" bIns="0"/>
          <a:lstStyle/>
          <a:p>
            <a:pPr>
              <a:lnSpc>
                <a:spcPct val="90000"/>
              </a:lnSpc>
            </a:pPr>
            <a:r>
              <a:rPr lang="en-US" sz="1400" b="1"/>
              <a:t>Bacterium</a:t>
            </a:r>
          </a:p>
        </p:txBody>
      </p:sp>
      <p:sp>
        <p:nvSpPr>
          <p:cNvPr id="62473" name="Text Box 41"/>
          <p:cNvSpPr txBox="1">
            <a:spLocks noChangeArrowheads="1"/>
          </p:cNvSpPr>
          <p:nvPr/>
        </p:nvSpPr>
        <p:spPr bwMode="auto">
          <a:xfrm>
            <a:off x="3100388" y="4786313"/>
            <a:ext cx="1074737" cy="219075"/>
          </a:xfrm>
          <a:prstGeom prst="rect">
            <a:avLst/>
          </a:prstGeom>
          <a:noFill/>
          <a:ln w="9525">
            <a:noFill/>
            <a:miter lim="800000"/>
            <a:headEnd/>
            <a:tailEnd/>
          </a:ln>
        </p:spPr>
        <p:txBody>
          <a:bodyPr wrap="none" lIns="0" tIns="0" rIns="0" bIns="0"/>
          <a:lstStyle/>
          <a:p>
            <a:pPr>
              <a:lnSpc>
                <a:spcPct val="90000"/>
              </a:lnSpc>
            </a:pPr>
            <a:r>
              <a:rPr lang="en-US" sz="1400" b="1"/>
              <a:t>Macrophage</a:t>
            </a:r>
          </a:p>
        </p:txBody>
      </p:sp>
      <p:sp>
        <p:nvSpPr>
          <p:cNvPr id="62474" name="Text Box 42"/>
          <p:cNvSpPr txBox="1">
            <a:spLocks noChangeArrowheads="1"/>
          </p:cNvSpPr>
          <p:nvPr/>
        </p:nvSpPr>
        <p:spPr bwMode="auto">
          <a:xfrm>
            <a:off x="4621213" y="1679575"/>
            <a:ext cx="3667125" cy="404813"/>
          </a:xfrm>
          <a:prstGeom prst="rect">
            <a:avLst/>
          </a:prstGeom>
          <a:noFill/>
          <a:ln w="9525">
            <a:noFill/>
            <a:miter lim="800000"/>
            <a:headEnd/>
            <a:tailEnd/>
          </a:ln>
        </p:spPr>
        <p:txBody>
          <a:bodyPr wrap="none" lIns="0" tIns="0" rIns="0" bIns="0"/>
          <a:lstStyle/>
          <a:p>
            <a:pPr>
              <a:lnSpc>
                <a:spcPct val="90000"/>
              </a:lnSpc>
            </a:pPr>
            <a:r>
              <a:rPr lang="en-US" sz="1400" b="1"/>
              <a:t>Activation of complement system and pore</a:t>
            </a:r>
            <a:br>
              <a:rPr lang="en-US" sz="1400" b="1"/>
            </a:br>
            <a:r>
              <a:rPr lang="en-US" sz="1400" b="1"/>
              <a:t>formation</a:t>
            </a:r>
          </a:p>
        </p:txBody>
      </p:sp>
      <p:sp>
        <p:nvSpPr>
          <p:cNvPr id="62475" name="Text Box 43"/>
          <p:cNvSpPr txBox="1">
            <a:spLocks noChangeArrowheads="1"/>
          </p:cNvSpPr>
          <p:nvPr/>
        </p:nvSpPr>
        <p:spPr bwMode="auto">
          <a:xfrm>
            <a:off x="6154738" y="2181225"/>
            <a:ext cx="1841500" cy="206375"/>
          </a:xfrm>
          <a:prstGeom prst="rect">
            <a:avLst/>
          </a:prstGeom>
          <a:noFill/>
          <a:ln w="9525">
            <a:noFill/>
            <a:miter lim="800000"/>
            <a:headEnd/>
            <a:tailEnd/>
          </a:ln>
        </p:spPr>
        <p:txBody>
          <a:bodyPr wrap="none" lIns="0" tIns="0" rIns="0" bIns="0"/>
          <a:lstStyle/>
          <a:p>
            <a:pPr>
              <a:lnSpc>
                <a:spcPct val="90000"/>
              </a:lnSpc>
            </a:pPr>
            <a:r>
              <a:rPr lang="en-US" sz="1400" b="1"/>
              <a:t>Complement proteins</a:t>
            </a:r>
          </a:p>
        </p:txBody>
      </p:sp>
      <p:sp>
        <p:nvSpPr>
          <p:cNvPr id="62476" name="Text Box 44"/>
          <p:cNvSpPr txBox="1">
            <a:spLocks noChangeArrowheads="1"/>
          </p:cNvSpPr>
          <p:nvPr/>
        </p:nvSpPr>
        <p:spPr bwMode="auto">
          <a:xfrm>
            <a:off x="6624638" y="2571750"/>
            <a:ext cx="2132012" cy="379413"/>
          </a:xfrm>
          <a:prstGeom prst="rect">
            <a:avLst/>
          </a:prstGeom>
          <a:noFill/>
          <a:ln w="9525">
            <a:noFill/>
            <a:miter lim="800000"/>
            <a:headEnd/>
            <a:tailEnd/>
          </a:ln>
        </p:spPr>
        <p:txBody>
          <a:bodyPr wrap="none" lIns="0" tIns="0" rIns="0" bIns="0"/>
          <a:lstStyle/>
          <a:p>
            <a:pPr>
              <a:lnSpc>
                <a:spcPct val="90000"/>
              </a:lnSpc>
            </a:pPr>
            <a:r>
              <a:rPr lang="en-US" sz="1400" b="1"/>
              <a:t>Formation of membrane</a:t>
            </a:r>
            <a:br>
              <a:rPr lang="en-US" sz="1400" b="1"/>
            </a:br>
            <a:r>
              <a:rPr lang="en-US" sz="1400" b="1"/>
              <a:t>attack complex</a:t>
            </a:r>
          </a:p>
        </p:txBody>
      </p:sp>
      <p:sp>
        <p:nvSpPr>
          <p:cNvPr id="62477" name="Text Box 45"/>
          <p:cNvSpPr txBox="1">
            <a:spLocks noChangeArrowheads="1"/>
          </p:cNvSpPr>
          <p:nvPr/>
        </p:nvSpPr>
        <p:spPr bwMode="auto">
          <a:xfrm>
            <a:off x="7537450" y="3260725"/>
            <a:ext cx="1154113" cy="379413"/>
          </a:xfrm>
          <a:prstGeom prst="rect">
            <a:avLst/>
          </a:prstGeom>
          <a:noFill/>
          <a:ln w="9525">
            <a:noFill/>
            <a:miter lim="800000"/>
            <a:headEnd/>
            <a:tailEnd/>
          </a:ln>
        </p:spPr>
        <p:txBody>
          <a:bodyPr wrap="none" lIns="0" tIns="0" rIns="0" bIns="0"/>
          <a:lstStyle/>
          <a:p>
            <a:pPr>
              <a:lnSpc>
                <a:spcPct val="90000"/>
              </a:lnSpc>
            </a:pPr>
            <a:r>
              <a:rPr lang="en-US" sz="1400" b="1"/>
              <a:t>Flow of water</a:t>
            </a:r>
            <a:br>
              <a:rPr lang="en-US" sz="1400" b="1"/>
            </a:br>
            <a:r>
              <a:rPr lang="en-US" sz="1400" b="1"/>
              <a:t>and ions</a:t>
            </a:r>
          </a:p>
        </p:txBody>
      </p:sp>
      <p:sp>
        <p:nvSpPr>
          <p:cNvPr id="62478" name="Text Box 46"/>
          <p:cNvSpPr txBox="1">
            <a:spLocks noChangeArrowheads="1"/>
          </p:cNvSpPr>
          <p:nvPr/>
        </p:nvSpPr>
        <p:spPr bwMode="auto">
          <a:xfrm>
            <a:off x="8370888" y="3975100"/>
            <a:ext cx="425450" cy="219075"/>
          </a:xfrm>
          <a:prstGeom prst="rect">
            <a:avLst/>
          </a:prstGeom>
          <a:noFill/>
          <a:ln w="9525">
            <a:noFill/>
            <a:miter lim="800000"/>
            <a:headEnd/>
            <a:tailEnd/>
          </a:ln>
        </p:spPr>
        <p:txBody>
          <a:bodyPr wrap="none" lIns="0" tIns="0" rIns="0" bIns="0"/>
          <a:lstStyle/>
          <a:p>
            <a:pPr>
              <a:lnSpc>
                <a:spcPct val="90000"/>
              </a:lnSpc>
            </a:pPr>
            <a:r>
              <a:rPr lang="en-US" sz="1400" b="1"/>
              <a:t>Pore</a:t>
            </a:r>
          </a:p>
        </p:txBody>
      </p:sp>
      <p:sp>
        <p:nvSpPr>
          <p:cNvPr id="62479" name="Text Box 47"/>
          <p:cNvSpPr txBox="1">
            <a:spLocks noChangeArrowheads="1"/>
          </p:cNvSpPr>
          <p:nvPr/>
        </p:nvSpPr>
        <p:spPr bwMode="auto">
          <a:xfrm>
            <a:off x="6030913" y="4570413"/>
            <a:ext cx="690562" cy="206375"/>
          </a:xfrm>
          <a:prstGeom prst="rect">
            <a:avLst/>
          </a:prstGeom>
          <a:noFill/>
          <a:ln w="9525">
            <a:noFill/>
            <a:miter lim="800000"/>
            <a:headEnd/>
            <a:tailEnd/>
          </a:ln>
        </p:spPr>
        <p:txBody>
          <a:bodyPr wrap="none" lIns="0" tIns="0" rIns="0" bIns="0"/>
          <a:lstStyle/>
          <a:p>
            <a:pPr>
              <a:lnSpc>
                <a:spcPct val="90000"/>
              </a:lnSpc>
            </a:pPr>
            <a:r>
              <a:rPr lang="en-US" sz="1400" b="1"/>
              <a:t>Antigen</a:t>
            </a:r>
          </a:p>
        </p:txBody>
      </p:sp>
      <p:sp>
        <p:nvSpPr>
          <p:cNvPr id="62480" name="Text Box 48"/>
          <p:cNvSpPr txBox="1">
            <a:spLocks noChangeArrowheads="1"/>
          </p:cNvSpPr>
          <p:nvPr/>
        </p:nvSpPr>
        <p:spPr bwMode="auto">
          <a:xfrm>
            <a:off x="4702175" y="4603750"/>
            <a:ext cx="677863" cy="377825"/>
          </a:xfrm>
          <a:prstGeom prst="rect">
            <a:avLst/>
          </a:prstGeom>
          <a:noFill/>
          <a:ln w="9525">
            <a:noFill/>
            <a:miter lim="800000"/>
            <a:headEnd/>
            <a:tailEnd/>
          </a:ln>
        </p:spPr>
        <p:txBody>
          <a:bodyPr wrap="none" lIns="0" tIns="0" rIns="0" bIns="0"/>
          <a:lstStyle/>
          <a:p>
            <a:pPr>
              <a:lnSpc>
                <a:spcPct val="90000"/>
              </a:lnSpc>
            </a:pPr>
            <a:r>
              <a:rPr lang="en-US" sz="1400" b="1"/>
              <a:t>Foreign</a:t>
            </a:r>
            <a:br>
              <a:rPr lang="en-US" sz="1400" b="1"/>
            </a:br>
            <a:r>
              <a:rPr lang="en-US" sz="1400" b="1"/>
              <a:t>cell</a:t>
            </a:r>
          </a:p>
        </p:txBody>
      </p:sp>
      <p:sp>
        <p:nvSpPr>
          <p:cNvPr id="62481" name="Line 49"/>
          <p:cNvSpPr>
            <a:spLocks noChangeShapeType="1"/>
          </p:cNvSpPr>
          <p:nvPr/>
        </p:nvSpPr>
        <p:spPr bwMode="auto">
          <a:xfrm flipH="1">
            <a:off x="1336675" y="2447925"/>
            <a:ext cx="171450" cy="171450"/>
          </a:xfrm>
          <a:prstGeom prst="line">
            <a:avLst/>
          </a:prstGeom>
          <a:noFill/>
          <a:ln w="12700">
            <a:solidFill>
              <a:schemeClr val="tx1"/>
            </a:solidFill>
            <a:round/>
            <a:headEnd/>
            <a:tailEnd/>
          </a:ln>
        </p:spPr>
        <p:txBody>
          <a:bodyPr wrap="none" anchor="ctr"/>
          <a:lstStyle/>
          <a:p>
            <a:endParaRPr lang="en-US"/>
          </a:p>
        </p:txBody>
      </p:sp>
      <p:sp>
        <p:nvSpPr>
          <p:cNvPr id="62482" name="Line 50"/>
          <p:cNvSpPr>
            <a:spLocks noChangeShapeType="1"/>
          </p:cNvSpPr>
          <p:nvPr/>
        </p:nvSpPr>
        <p:spPr bwMode="auto">
          <a:xfrm>
            <a:off x="1481138" y="3333750"/>
            <a:ext cx="371475" cy="0"/>
          </a:xfrm>
          <a:prstGeom prst="line">
            <a:avLst/>
          </a:prstGeom>
          <a:noFill/>
          <a:ln w="12700">
            <a:solidFill>
              <a:schemeClr val="tx1"/>
            </a:solidFill>
            <a:round/>
            <a:headEnd/>
            <a:tailEnd/>
          </a:ln>
        </p:spPr>
        <p:txBody>
          <a:bodyPr wrap="none" anchor="ctr"/>
          <a:lstStyle/>
          <a:p>
            <a:endParaRPr lang="en-US"/>
          </a:p>
        </p:txBody>
      </p:sp>
      <p:sp>
        <p:nvSpPr>
          <p:cNvPr id="62483" name="Line 51"/>
          <p:cNvSpPr>
            <a:spLocks noChangeShapeType="1"/>
          </p:cNvSpPr>
          <p:nvPr/>
        </p:nvSpPr>
        <p:spPr bwMode="auto">
          <a:xfrm>
            <a:off x="3479800" y="2778125"/>
            <a:ext cx="250825" cy="344488"/>
          </a:xfrm>
          <a:prstGeom prst="line">
            <a:avLst/>
          </a:prstGeom>
          <a:noFill/>
          <a:ln w="12700">
            <a:solidFill>
              <a:schemeClr val="tx1"/>
            </a:solidFill>
            <a:round/>
            <a:headEnd/>
            <a:tailEnd/>
          </a:ln>
        </p:spPr>
        <p:txBody>
          <a:bodyPr wrap="none" anchor="ctr"/>
          <a:lstStyle/>
          <a:p>
            <a:endParaRPr lang="en-US"/>
          </a:p>
        </p:txBody>
      </p:sp>
      <p:sp>
        <p:nvSpPr>
          <p:cNvPr id="62484" name="Line 52"/>
          <p:cNvSpPr>
            <a:spLocks noChangeShapeType="1"/>
          </p:cNvSpPr>
          <p:nvPr/>
        </p:nvSpPr>
        <p:spPr bwMode="auto">
          <a:xfrm flipH="1">
            <a:off x="5211763" y="2289175"/>
            <a:ext cx="885825" cy="303213"/>
          </a:xfrm>
          <a:prstGeom prst="line">
            <a:avLst/>
          </a:prstGeom>
          <a:noFill/>
          <a:ln w="12700">
            <a:solidFill>
              <a:schemeClr val="tx1"/>
            </a:solidFill>
            <a:round/>
            <a:headEnd/>
            <a:tailEnd/>
          </a:ln>
        </p:spPr>
        <p:txBody>
          <a:bodyPr wrap="none" anchor="ctr"/>
          <a:lstStyle/>
          <a:p>
            <a:endParaRPr lang="en-US"/>
          </a:p>
        </p:txBody>
      </p:sp>
      <p:sp>
        <p:nvSpPr>
          <p:cNvPr id="62485" name="Line 53"/>
          <p:cNvSpPr>
            <a:spLocks noChangeShapeType="1"/>
          </p:cNvSpPr>
          <p:nvPr/>
        </p:nvSpPr>
        <p:spPr bwMode="auto">
          <a:xfrm flipH="1">
            <a:off x="5899150" y="2289175"/>
            <a:ext cx="198438" cy="330200"/>
          </a:xfrm>
          <a:prstGeom prst="line">
            <a:avLst/>
          </a:prstGeom>
          <a:noFill/>
          <a:ln w="12700">
            <a:solidFill>
              <a:schemeClr val="tx1"/>
            </a:solidFill>
            <a:round/>
            <a:headEnd/>
            <a:tailEnd/>
          </a:ln>
        </p:spPr>
        <p:txBody>
          <a:bodyPr wrap="none" anchor="ctr"/>
          <a:lstStyle/>
          <a:p>
            <a:endParaRPr lang="en-US"/>
          </a:p>
        </p:txBody>
      </p:sp>
      <p:sp>
        <p:nvSpPr>
          <p:cNvPr id="62486" name="Line 54"/>
          <p:cNvSpPr>
            <a:spLocks noChangeShapeType="1"/>
          </p:cNvSpPr>
          <p:nvPr/>
        </p:nvSpPr>
        <p:spPr bwMode="auto">
          <a:xfrm flipH="1">
            <a:off x="6707188" y="2963863"/>
            <a:ext cx="515937" cy="104775"/>
          </a:xfrm>
          <a:prstGeom prst="line">
            <a:avLst/>
          </a:prstGeom>
          <a:noFill/>
          <a:ln w="12700">
            <a:solidFill>
              <a:schemeClr val="tx1"/>
            </a:solidFill>
            <a:round/>
            <a:headEnd/>
            <a:tailEnd/>
          </a:ln>
        </p:spPr>
        <p:txBody>
          <a:bodyPr wrap="none" anchor="ctr"/>
          <a:lstStyle/>
          <a:p>
            <a:endParaRPr lang="en-US"/>
          </a:p>
        </p:txBody>
      </p:sp>
      <p:sp>
        <p:nvSpPr>
          <p:cNvPr id="62487" name="Line 55"/>
          <p:cNvSpPr>
            <a:spLocks noChangeShapeType="1"/>
          </p:cNvSpPr>
          <p:nvPr/>
        </p:nvSpPr>
        <p:spPr bwMode="auto">
          <a:xfrm>
            <a:off x="7223125" y="2963863"/>
            <a:ext cx="0" cy="806450"/>
          </a:xfrm>
          <a:prstGeom prst="line">
            <a:avLst/>
          </a:prstGeom>
          <a:noFill/>
          <a:ln w="12700">
            <a:solidFill>
              <a:schemeClr val="tx1"/>
            </a:solidFill>
            <a:round/>
            <a:headEnd/>
            <a:tailEnd/>
          </a:ln>
        </p:spPr>
        <p:txBody>
          <a:bodyPr wrap="none" anchor="ctr"/>
          <a:lstStyle/>
          <a:p>
            <a:endParaRPr lang="en-US"/>
          </a:p>
        </p:txBody>
      </p:sp>
      <p:sp>
        <p:nvSpPr>
          <p:cNvPr id="62488" name="Line 56"/>
          <p:cNvSpPr>
            <a:spLocks noChangeShapeType="1"/>
          </p:cNvSpPr>
          <p:nvPr/>
        </p:nvSpPr>
        <p:spPr bwMode="auto">
          <a:xfrm>
            <a:off x="8215313" y="3638550"/>
            <a:ext cx="92075" cy="223838"/>
          </a:xfrm>
          <a:prstGeom prst="line">
            <a:avLst/>
          </a:prstGeom>
          <a:noFill/>
          <a:ln w="12700">
            <a:solidFill>
              <a:schemeClr val="tx1"/>
            </a:solidFill>
            <a:round/>
            <a:headEnd/>
            <a:tailEnd/>
          </a:ln>
        </p:spPr>
        <p:txBody>
          <a:bodyPr wrap="none" anchor="ctr"/>
          <a:lstStyle/>
          <a:p>
            <a:endParaRPr lang="en-US"/>
          </a:p>
        </p:txBody>
      </p:sp>
      <p:sp>
        <p:nvSpPr>
          <p:cNvPr id="62489" name="Line 57"/>
          <p:cNvSpPr>
            <a:spLocks noChangeShapeType="1"/>
          </p:cNvSpPr>
          <p:nvPr/>
        </p:nvSpPr>
        <p:spPr bwMode="auto">
          <a:xfrm flipH="1">
            <a:off x="8255000" y="4154488"/>
            <a:ext cx="238125" cy="144462"/>
          </a:xfrm>
          <a:prstGeom prst="line">
            <a:avLst/>
          </a:prstGeom>
          <a:noFill/>
          <a:ln w="12700">
            <a:solidFill>
              <a:schemeClr val="tx1"/>
            </a:solidFill>
            <a:round/>
            <a:headEnd/>
            <a:tailEnd/>
          </a:ln>
        </p:spPr>
        <p:txBody>
          <a:bodyPr wrap="none" anchor="ctr"/>
          <a:lstStyle/>
          <a:p>
            <a:endParaRPr lang="en-US"/>
          </a:p>
        </p:txBody>
      </p:sp>
      <p:sp>
        <p:nvSpPr>
          <p:cNvPr id="62490" name="Line 58"/>
          <p:cNvSpPr>
            <a:spLocks noChangeShapeType="1"/>
          </p:cNvSpPr>
          <p:nvPr/>
        </p:nvSpPr>
        <p:spPr bwMode="auto">
          <a:xfrm>
            <a:off x="5819775" y="4432300"/>
            <a:ext cx="185738" cy="223838"/>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43.19a</a:t>
            </a:r>
          </a:p>
        </p:txBody>
      </p:sp>
      <p:pic>
        <p:nvPicPr>
          <p:cNvPr id="63491" name="Picture 30" descr="43_19aAntigenDisposal-U"/>
          <p:cNvPicPr>
            <a:picLocks noChangeAspect="1" noChangeArrowheads="1"/>
          </p:cNvPicPr>
          <p:nvPr/>
        </p:nvPicPr>
        <p:blipFill>
          <a:blip r:embed="rId3"/>
          <a:srcRect/>
          <a:stretch>
            <a:fillRect/>
          </a:stretch>
        </p:blipFill>
        <p:spPr bwMode="auto">
          <a:xfrm>
            <a:off x="2862263" y="766763"/>
            <a:ext cx="3419475" cy="5322887"/>
          </a:xfrm>
          <a:prstGeom prst="rect">
            <a:avLst/>
          </a:prstGeom>
          <a:noFill/>
          <a:ln w="9525">
            <a:noFill/>
            <a:miter lim="800000"/>
            <a:headEnd/>
            <a:tailEnd/>
          </a:ln>
        </p:spPr>
      </p:pic>
      <p:sp>
        <p:nvSpPr>
          <p:cNvPr id="63492" name="Text Box 5"/>
          <p:cNvSpPr txBox="1">
            <a:spLocks noChangeArrowheads="1"/>
          </p:cNvSpPr>
          <p:nvPr/>
        </p:nvSpPr>
        <p:spPr bwMode="auto">
          <a:xfrm>
            <a:off x="2941638" y="766763"/>
            <a:ext cx="2039937" cy="300037"/>
          </a:xfrm>
          <a:prstGeom prst="rect">
            <a:avLst/>
          </a:prstGeom>
          <a:noFill/>
          <a:ln w="9525">
            <a:noFill/>
            <a:miter lim="800000"/>
            <a:headEnd/>
            <a:tailEnd/>
          </a:ln>
        </p:spPr>
        <p:txBody>
          <a:bodyPr wrap="none" lIns="0" tIns="0" rIns="0" bIns="0"/>
          <a:lstStyle/>
          <a:p>
            <a:pPr>
              <a:lnSpc>
                <a:spcPct val="90000"/>
              </a:lnSpc>
            </a:pPr>
            <a:r>
              <a:rPr lang="en-US" sz="2300" b="1"/>
              <a:t>Neutralization</a:t>
            </a:r>
          </a:p>
        </p:txBody>
      </p:sp>
      <p:sp>
        <p:nvSpPr>
          <p:cNvPr id="63493" name="Text Box 6"/>
          <p:cNvSpPr txBox="1">
            <a:spLocks noChangeArrowheads="1"/>
          </p:cNvSpPr>
          <p:nvPr/>
        </p:nvSpPr>
        <p:spPr bwMode="auto">
          <a:xfrm>
            <a:off x="4870450" y="1600200"/>
            <a:ext cx="1339850" cy="300038"/>
          </a:xfrm>
          <a:prstGeom prst="rect">
            <a:avLst/>
          </a:prstGeom>
          <a:noFill/>
          <a:ln w="9525">
            <a:noFill/>
            <a:miter lim="800000"/>
            <a:headEnd/>
            <a:tailEnd/>
          </a:ln>
        </p:spPr>
        <p:txBody>
          <a:bodyPr wrap="none" lIns="0" tIns="0" rIns="0" bIns="0"/>
          <a:lstStyle/>
          <a:p>
            <a:pPr>
              <a:lnSpc>
                <a:spcPct val="90000"/>
              </a:lnSpc>
            </a:pPr>
            <a:r>
              <a:rPr lang="en-US" sz="2300" b="1"/>
              <a:t>Antibody</a:t>
            </a:r>
          </a:p>
        </p:txBody>
      </p:sp>
      <p:sp>
        <p:nvSpPr>
          <p:cNvPr id="63494" name="Text Box 7"/>
          <p:cNvSpPr txBox="1">
            <a:spLocks noChangeArrowheads="1"/>
          </p:cNvSpPr>
          <p:nvPr/>
        </p:nvSpPr>
        <p:spPr bwMode="auto">
          <a:xfrm>
            <a:off x="5407025" y="3035300"/>
            <a:ext cx="817563" cy="300038"/>
          </a:xfrm>
          <a:prstGeom prst="rect">
            <a:avLst/>
          </a:prstGeom>
          <a:noFill/>
          <a:ln w="9525">
            <a:noFill/>
            <a:miter lim="800000"/>
            <a:headEnd/>
            <a:tailEnd/>
          </a:ln>
        </p:spPr>
        <p:txBody>
          <a:bodyPr wrap="none" lIns="0" tIns="0" rIns="0" bIns="0"/>
          <a:lstStyle/>
          <a:p>
            <a:pPr>
              <a:lnSpc>
                <a:spcPct val="90000"/>
              </a:lnSpc>
            </a:pPr>
            <a:r>
              <a:rPr lang="en-US" sz="2300" b="1"/>
              <a:t>Virus</a:t>
            </a:r>
          </a:p>
        </p:txBody>
      </p:sp>
      <p:sp>
        <p:nvSpPr>
          <p:cNvPr id="63495" name="Line 28"/>
          <p:cNvSpPr>
            <a:spLocks noChangeShapeType="1"/>
          </p:cNvSpPr>
          <p:nvPr/>
        </p:nvSpPr>
        <p:spPr bwMode="auto">
          <a:xfrm flipH="1">
            <a:off x="4564063" y="1733550"/>
            <a:ext cx="290512" cy="238125"/>
          </a:xfrm>
          <a:prstGeom prst="line">
            <a:avLst/>
          </a:prstGeom>
          <a:noFill/>
          <a:ln w="12700">
            <a:solidFill>
              <a:schemeClr val="tx1"/>
            </a:solidFill>
            <a:round/>
            <a:headEnd/>
            <a:tailEnd/>
          </a:ln>
        </p:spPr>
        <p:txBody>
          <a:bodyPr wrap="none" anchor="ctr"/>
          <a:lstStyle/>
          <a:p>
            <a:endParaRPr lang="en-US"/>
          </a:p>
        </p:txBody>
      </p:sp>
      <p:sp>
        <p:nvSpPr>
          <p:cNvPr id="63496" name="Line 29"/>
          <p:cNvSpPr>
            <a:spLocks noChangeShapeType="1"/>
          </p:cNvSpPr>
          <p:nvPr/>
        </p:nvSpPr>
        <p:spPr bwMode="auto">
          <a:xfrm>
            <a:off x="4775200" y="3162300"/>
            <a:ext cx="608013" cy="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43.19b</a:t>
            </a:r>
          </a:p>
        </p:txBody>
      </p:sp>
      <p:pic>
        <p:nvPicPr>
          <p:cNvPr id="64515" name="Picture 29" descr="43_19bAntigenDisposal-U"/>
          <p:cNvPicPr>
            <a:picLocks noChangeAspect="1" noChangeArrowheads="1"/>
          </p:cNvPicPr>
          <p:nvPr/>
        </p:nvPicPr>
        <p:blipFill>
          <a:blip r:embed="rId3"/>
          <a:srcRect/>
          <a:stretch>
            <a:fillRect/>
          </a:stretch>
        </p:blipFill>
        <p:spPr bwMode="auto">
          <a:xfrm>
            <a:off x="2846388" y="763588"/>
            <a:ext cx="3451225" cy="5329237"/>
          </a:xfrm>
          <a:prstGeom prst="rect">
            <a:avLst/>
          </a:prstGeom>
          <a:noFill/>
          <a:ln w="9525">
            <a:noFill/>
            <a:miter lim="800000"/>
            <a:headEnd/>
            <a:tailEnd/>
          </a:ln>
        </p:spPr>
      </p:pic>
      <p:sp>
        <p:nvSpPr>
          <p:cNvPr id="64516" name="Text Box 4"/>
          <p:cNvSpPr txBox="1">
            <a:spLocks noChangeArrowheads="1"/>
          </p:cNvSpPr>
          <p:nvPr/>
        </p:nvSpPr>
        <p:spPr bwMode="auto">
          <a:xfrm>
            <a:off x="2921000" y="773113"/>
            <a:ext cx="1939925" cy="355600"/>
          </a:xfrm>
          <a:prstGeom prst="rect">
            <a:avLst/>
          </a:prstGeom>
          <a:noFill/>
          <a:ln w="9525">
            <a:noFill/>
            <a:miter lim="800000"/>
            <a:headEnd/>
            <a:tailEnd/>
          </a:ln>
        </p:spPr>
        <p:txBody>
          <a:bodyPr wrap="none" lIns="0" tIns="0" rIns="0" bIns="0"/>
          <a:lstStyle/>
          <a:p>
            <a:pPr>
              <a:lnSpc>
                <a:spcPct val="90000"/>
              </a:lnSpc>
            </a:pPr>
            <a:r>
              <a:rPr lang="en-US" sz="2300" b="1"/>
              <a:t>Opsonization</a:t>
            </a:r>
          </a:p>
        </p:txBody>
      </p:sp>
      <p:sp>
        <p:nvSpPr>
          <p:cNvPr id="64517" name="Text Box 8"/>
          <p:cNvSpPr txBox="1">
            <a:spLocks noChangeArrowheads="1"/>
          </p:cNvSpPr>
          <p:nvPr/>
        </p:nvSpPr>
        <p:spPr bwMode="auto">
          <a:xfrm>
            <a:off x="4732338" y="2822575"/>
            <a:ext cx="1447800" cy="355600"/>
          </a:xfrm>
          <a:prstGeom prst="rect">
            <a:avLst/>
          </a:prstGeom>
          <a:noFill/>
          <a:ln w="9525">
            <a:noFill/>
            <a:miter lim="800000"/>
            <a:headEnd/>
            <a:tailEnd/>
          </a:ln>
        </p:spPr>
        <p:txBody>
          <a:bodyPr wrap="none" lIns="0" tIns="0" rIns="0" bIns="0"/>
          <a:lstStyle/>
          <a:p>
            <a:pPr>
              <a:lnSpc>
                <a:spcPct val="90000"/>
              </a:lnSpc>
            </a:pPr>
            <a:r>
              <a:rPr lang="en-US" sz="2300" b="1"/>
              <a:t>Bacterium</a:t>
            </a:r>
          </a:p>
        </p:txBody>
      </p:sp>
      <p:sp>
        <p:nvSpPr>
          <p:cNvPr id="64518" name="Text Box 9"/>
          <p:cNvSpPr txBox="1">
            <a:spLocks noChangeArrowheads="1"/>
          </p:cNvSpPr>
          <p:nvPr/>
        </p:nvSpPr>
        <p:spPr bwMode="auto">
          <a:xfrm>
            <a:off x="3935413" y="5565775"/>
            <a:ext cx="1749425" cy="377825"/>
          </a:xfrm>
          <a:prstGeom prst="rect">
            <a:avLst/>
          </a:prstGeom>
          <a:noFill/>
          <a:ln w="9525">
            <a:noFill/>
            <a:miter lim="800000"/>
            <a:headEnd/>
            <a:tailEnd/>
          </a:ln>
        </p:spPr>
        <p:txBody>
          <a:bodyPr wrap="none" lIns="0" tIns="0" rIns="0" bIns="0"/>
          <a:lstStyle/>
          <a:p>
            <a:pPr>
              <a:lnSpc>
                <a:spcPct val="90000"/>
              </a:lnSpc>
            </a:pPr>
            <a:r>
              <a:rPr lang="en-US" sz="2300" b="1"/>
              <a:t>Macrophage</a:t>
            </a:r>
          </a:p>
        </p:txBody>
      </p:sp>
      <p:sp>
        <p:nvSpPr>
          <p:cNvPr id="64519" name="Line 28"/>
          <p:cNvSpPr>
            <a:spLocks noChangeShapeType="1"/>
          </p:cNvSpPr>
          <p:nvPr/>
        </p:nvSpPr>
        <p:spPr bwMode="auto">
          <a:xfrm>
            <a:off x="4549775" y="2249488"/>
            <a:ext cx="436563" cy="568325"/>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43.19c</a:t>
            </a:r>
          </a:p>
        </p:txBody>
      </p:sp>
      <p:pic>
        <p:nvPicPr>
          <p:cNvPr id="65539" name="Picture 36" descr="43_19cAntigenDisposal-U"/>
          <p:cNvPicPr>
            <a:picLocks noChangeAspect="1" noChangeArrowheads="1"/>
          </p:cNvPicPr>
          <p:nvPr/>
        </p:nvPicPr>
        <p:blipFill>
          <a:blip r:embed="rId3"/>
          <a:srcRect/>
          <a:stretch>
            <a:fillRect/>
          </a:stretch>
        </p:blipFill>
        <p:spPr bwMode="auto">
          <a:xfrm>
            <a:off x="1096963" y="611188"/>
            <a:ext cx="6950075" cy="5634037"/>
          </a:xfrm>
          <a:prstGeom prst="rect">
            <a:avLst/>
          </a:prstGeom>
          <a:noFill/>
          <a:ln w="9525">
            <a:noFill/>
            <a:miter lim="800000"/>
            <a:headEnd/>
            <a:tailEnd/>
          </a:ln>
        </p:spPr>
      </p:pic>
      <p:sp>
        <p:nvSpPr>
          <p:cNvPr id="65540" name="Text Box 10"/>
          <p:cNvSpPr txBox="1">
            <a:spLocks noChangeArrowheads="1"/>
          </p:cNvSpPr>
          <p:nvPr/>
        </p:nvSpPr>
        <p:spPr bwMode="auto">
          <a:xfrm>
            <a:off x="1168400" y="609600"/>
            <a:ext cx="6022975" cy="615950"/>
          </a:xfrm>
          <a:prstGeom prst="rect">
            <a:avLst/>
          </a:prstGeom>
          <a:noFill/>
          <a:ln w="9525">
            <a:noFill/>
            <a:miter lim="800000"/>
            <a:headEnd/>
            <a:tailEnd/>
          </a:ln>
        </p:spPr>
        <p:txBody>
          <a:bodyPr wrap="none" lIns="0" tIns="0" rIns="0" bIns="0"/>
          <a:lstStyle/>
          <a:p>
            <a:pPr>
              <a:lnSpc>
                <a:spcPct val="90000"/>
              </a:lnSpc>
            </a:pPr>
            <a:r>
              <a:rPr lang="en-US" sz="2300" b="1"/>
              <a:t>Activation of complement system and pore</a:t>
            </a:r>
            <a:br>
              <a:rPr lang="en-US" sz="2300" b="1"/>
            </a:br>
            <a:r>
              <a:rPr lang="en-US" sz="2300" b="1"/>
              <a:t>formation</a:t>
            </a:r>
          </a:p>
        </p:txBody>
      </p:sp>
      <p:sp>
        <p:nvSpPr>
          <p:cNvPr id="65541" name="Text Box 11"/>
          <p:cNvSpPr txBox="1">
            <a:spLocks noChangeArrowheads="1"/>
          </p:cNvSpPr>
          <p:nvPr/>
        </p:nvSpPr>
        <p:spPr bwMode="auto">
          <a:xfrm>
            <a:off x="3694113" y="1414463"/>
            <a:ext cx="3024187" cy="314325"/>
          </a:xfrm>
          <a:prstGeom prst="rect">
            <a:avLst/>
          </a:prstGeom>
          <a:noFill/>
          <a:ln w="9525">
            <a:noFill/>
            <a:miter lim="800000"/>
            <a:headEnd/>
            <a:tailEnd/>
          </a:ln>
        </p:spPr>
        <p:txBody>
          <a:bodyPr wrap="none" lIns="0" tIns="0" rIns="0" bIns="0"/>
          <a:lstStyle/>
          <a:p>
            <a:pPr>
              <a:lnSpc>
                <a:spcPct val="90000"/>
              </a:lnSpc>
            </a:pPr>
            <a:r>
              <a:rPr lang="en-US" sz="2300" b="1"/>
              <a:t>Complement proteins</a:t>
            </a:r>
          </a:p>
        </p:txBody>
      </p:sp>
      <p:sp>
        <p:nvSpPr>
          <p:cNvPr id="65542" name="Text Box 12"/>
          <p:cNvSpPr txBox="1">
            <a:spLocks noChangeArrowheads="1"/>
          </p:cNvSpPr>
          <p:nvPr/>
        </p:nvSpPr>
        <p:spPr bwMode="auto">
          <a:xfrm>
            <a:off x="4456113" y="2055813"/>
            <a:ext cx="3502025" cy="577850"/>
          </a:xfrm>
          <a:prstGeom prst="rect">
            <a:avLst/>
          </a:prstGeom>
          <a:noFill/>
          <a:ln w="9525">
            <a:noFill/>
            <a:miter lim="800000"/>
            <a:headEnd/>
            <a:tailEnd/>
          </a:ln>
        </p:spPr>
        <p:txBody>
          <a:bodyPr wrap="none" lIns="0" tIns="0" rIns="0" bIns="0"/>
          <a:lstStyle/>
          <a:p>
            <a:pPr>
              <a:lnSpc>
                <a:spcPct val="90000"/>
              </a:lnSpc>
            </a:pPr>
            <a:r>
              <a:rPr lang="en-US" sz="2300" b="1"/>
              <a:t>Formation of membrane</a:t>
            </a:r>
            <a:br>
              <a:rPr lang="en-US" sz="2300" b="1"/>
            </a:br>
            <a:r>
              <a:rPr lang="en-US" sz="2300" b="1"/>
              <a:t>attack complex</a:t>
            </a:r>
          </a:p>
        </p:txBody>
      </p:sp>
      <p:sp>
        <p:nvSpPr>
          <p:cNvPr id="65543" name="Text Box 13"/>
          <p:cNvSpPr txBox="1">
            <a:spLocks noChangeArrowheads="1"/>
          </p:cNvSpPr>
          <p:nvPr/>
        </p:nvSpPr>
        <p:spPr bwMode="auto">
          <a:xfrm>
            <a:off x="5937250" y="3195638"/>
            <a:ext cx="1895475" cy="577850"/>
          </a:xfrm>
          <a:prstGeom prst="rect">
            <a:avLst/>
          </a:prstGeom>
          <a:noFill/>
          <a:ln w="9525">
            <a:noFill/>
            <a:miter lim="800000"/>
            <a:headEnd/>
            <a:tailEnd/>
          </a:ln>
        </p:spPr>
        <p:txBody>
          <a:bodyPr wrap="none" lIns="0" tIns="0" rIns="0" bIns="0"/>
          <a:lstStyle/>
          <a:p>
            <a:pPr>
              <a:lnSpc>
                <a:spcPct val="90000"/>
              </a:lnSpc>
            </a:pPr>
            <a:r>
              <a:rPr lang="en-US" sz="2300" b="1"/>
              <a:t>Flow of water</a:t>
            </a:r>
            <a:br>
              <a:rPr lang="en-US" sz="2300" b="1"/>
            </a:br>
            <a:r>
              <a:rPr lang="en-US" sz="2300" b="1"/>
              <a:t>and ions</a:t>
            </a:r>
          </a:p>
        </p:txBody>
      </p:sp>
      <p:sp>
        <p:nvSpPr>
          <p:cNvPr id="65544" name="Text Box 14"/>
          <p:cNvSpPr txBox="1">
            <a:spLocks noChangeArrowheads="1"/>
          </p:cNvSpPr>
          <p:nvPr/>
        </p:nvSpPr>
        <p:spPr bwMode="auto">
          <a:xfrm>
            <a:off x="7299325" y="4371975"/>
            <a:ext cx="698500" cy="333375"/>
          </a:xfrm>
          <a:prstGeom prst="rect">
            <a:avLst/>
          </a:prstGeom>
          <a:noFill/>
          <a:ln w="9525">
            <a:noFill/>
            <a:miter lim="800000"/>
            <a:headEnd/>
            <a:tailEnd/>
          </a:ln>
        </p:spPr>
        <p:txBody>
          <a:bodyPr wrap="none" lIns="0" tIns="0" rIns="0" bIns="0"/>
          <a:lstStyle/>
          <a:p>
            <a:pPr>
              <a:lnSpc>
                <a:spcPct val="90000"/>
              </a:lnSpc>
            </a:pPr>
            <a:r>
              <a:rPr lang="en-US" sz="2300" b="1"/>
              <a:t>Pore</a:t>
            </a:r>
          </a:p>
        </p:txBody>
      </p:sp>
      <p:sp>
        <p:nvSpPr>
          <p:cNvPr id="65545" name="Text Box 15"/>
          <p:cNvSpPr txBox="1">
            <a:spLocks noChangeArrowheads="1"/>
          </p:cNvSpPr>
          <p:nvPr/>
        </p:nvSpPr>
        <p:spPr bwMode="auto">
          <a:xfrm>
            <a:off x="3490913" y="5351463"/>
            <a:ext cx="1133475" cy="314325"/>
          </a:xfrm>
          <a:prstGeom prst="rect">
            <a:avLst/>
          </a:prstGeom>
          <a:noFill/>
          <a:ln w="9525">
            <a:noFill/>
            <a:miter lim="800000"/>
            <a:headEnd/>
            <a:tailEnd/>
          </a:ln>
        </p:spPr>
        <p:txBody>
          <a:bodyPr wrap="none" lIns="0" tIns="0" rIns="0" bIns="0"/>
          <a:lstStyle/>
          <a:p>
            <a:pPr>
              <a:lnSpc>
                <a:spcPct val="90000"/>
              </a:lnSpc>
            </a:pPr>
            <a:r>
              <a:rPr lang="en-US" sz="2300" b="1"/>
              <a:t>Antigen</a:t>
            </a:r>
          </a:p>
        </p:txBody>
      </p:sp>
      <p:sp>
        <p:nvSpPr>
          <p:cNvPr id="65546" name="Text Box 16"/>
          <p:cNvSpPr txBox="1">
            <a:spLocks noChangeArrowheads="1"/>
          </p:cNvSpPr>
          <p:nvPr/>
        </p:nvSpPr>
        <p:spPr bwMode="auto">
          <a:xfrm>
            <a:off x="1328738" y="5386388"/>
            <a:ext cx="1112837" cy="574675"/>
          </a:xfrm>
          <a:prstGeom prst="rect">
            <a:avLst/>
          </a:prstGeom>
          <a:noFill/>
          <a:ln w="9525">
            <a:noFill/>
            <a:miter lim="800000"/>
            <a:headEnd/>
            <a:tailEnd/>
          </a:ln>
        </p:spPr>
        <p:txBody>
          <a:bodyPr wrap="none" lIns="0" tIns="0" rIns="0" bIns="0"/>
          <a:lstStyle/>
          <a:p>
            <a:pPr>
              <a:lnSpc>
                <a:spcPct val="90000"/>
              </a:lnSpc>
            </a:pPr>
            <a:r>
              <a:rPr lang="en-US" sz="2300" b="1"/>
              <a:t>Foreign</a:t>
            </a:r>
            <a:br>
              <a:rPr lang="en-US" sz="2300" b="1"/>
            </a:br>
            <a:r>
              <a:rPr lang="en-US" sz="2300" b="1"/>
              <a:t>cell</a:t>
            </a:r>
          </a:p>
        </p:txBody>
      </p:sp>
      <p:sp>
        <p:nvSpPr>
          <p:cNvPr id="65547" name="Line 28"/>
          <p:cNvSpPr>
            <a:spLocks noChangeShapeType="1"/>
          </p:cNvSpPr>
          <p:nvPr/>
        </p:nvSpPr>
        <p:spPr bwMode="auto">
          <a:xfrm flipH="1">
            <a:off x="2143125" y="1587500"/>
            <a:ext cx="1508125" cy="515938"/>
          </a:xfrm>
          <a:prstGeom prst="line">
            <a:avLst/>
          </a:prstGeom>
          <a:noFill/>
          <a:ln w="12700">
            <a:solidFill>
              <a:schemeClr val="tx1"/>
            </a:solidFill>
            <a:round/>
            <a:headEnd/>
            <a:tailEnd/>
          </a:ln>
        </p:spPr>
        <p:txBody>
          <a:bodyPr wrap="none" anchor="ctr"/>
          <a:lstStyle/>
          <a:p>
            <a:endParaRPr lang="en-US"/>
          </a:p>
        </p:txBody>
      </p:sp>
      <p:sp>
        <p:nvSpPr>
          <p:cNvPr id="65548" name="Line 29"/>
          <p:cNvSpPr>
            <a:spLocks noChangeShapeType="1"/>
          </p:cNvSpPr>
          <p:nvPr/>
        </p:nvSpPr>
        <p:spPr bwMode="auto">
          <a:xfrm flipH="1">
            <a:off x="3281363" y="1587500"/>
            <a:ext cx="369887" cy="555625"/>
          </a:xfrm>
          <a:prstGeom prst="line">
            <a:avLst/>
          </a:prstGeom>
          <a:noFill/>
          <a:ln w="12700">
            <a:solidFill>
              <a:schemeClr val="tx1"/>
            </a:solidFill>
            <a:round/>
            <a:headEnd/>
            <a:tailEnd/>
          </a:ln>
        </p:spPr>
        <p:txBody>
          <a:bodyPr wrap="none" anchor="ctr"/>
          <a:lstStyle/>
          <a:p>
            <a:endParaRPr lang="en-US"/>
          </a:p>
        </p:txBody>
      </p:sp>
      <p:sp>
        <p:nvSpPr>
          <p:cNvPr id="65549" name="Line 30"/>
          <p:cNvSpPr>
            <a:spLocks noChangeShapeType="1"/>
          </p:cNvSpPr>
          <p:nvPr/>
        </p:nvSpPr>
        <p:spPr bwMode="auto">
          <a:xfrm flipH="1">
            <a:off x="4603750" y="2711450"/>
            <a:ext cx="858838" cy="173038"/>
          </a:xfrm>
          <a:prstGeom prst="line">
            <a:avLst/>
          </a:prstGeom>
          <a:noFill/>
          <a:ln w="12700">
            <a:solidFill>
              <a:schemeClr val="tx1"/>
            </a:solidFill>
            <a:round/>
            <a:headEnd/>
            <a:tailEnd/>
          </a:ln>
        </p:spPr>
        <p:txBody>
          <a:bodyPr wrap="none" anchor="ctr"/>
          <a:lstStyle/>
          <a:p>
            <a:endParaRPr lang="en-US"/>
          </a:p>
        </p:txBody>
      </p:sp>
      <p:sp>
        <p:nvSpPr>
          <p:cNvPr id="65550" name="Line 31"/>
          <p:cNvSpPr>
            <a:spLocks noChangeShapeType="1"/>
          </p:cNvSpPr>
          <p:nvPr/>
        </p:nvSpPr>
        <p:spPr bwMode="auto">
          <a:xfrm>
            <a:off x="5462588" y="2711450"/>
            <a:ext cx="0" cy="1309688"/>
          </a:xfrm>
          <a:prstGeom prst="line">
            <a:avLst/>
          </a:prstGeom>
          <a:noFill/>
          <a:ln w="12700">
            <a:solidFill>
              <a:schemeClr val="tx1"/>
            </a:solidFill>
            <a:round/>
            <a:headEnd/>
            <a:tailEnd/>
          </a:ln>
        </p:spPr>
        <p:txBody>
          <a:bodyPr wrap="none" anchor="ctr"/>
          <a:lstStyle/>
          <a:p>
            <a:endParaRPr lang="en-US"/>
          </a:p>
        </p:txBody>
      </p:sp>
      <p:sp>
        <p:nvSpPr>
          <p:cNvPr id="65551" name="Line 32"/>
          <p:cNvSpPr>
            <a:spLocks noChangeShapeType="1"/>
          </p:cNvSpPr>
          <p:nvPr/>
        </p:nvSpPr>
        <p:spPr bwMode="auto">
          <a:xfrm>
            <a:off x="7077075" y="3810000"/>
            <a:ext cx="119063" cy="357188"/>
          </a:xfrm>
          <a:prstGeom prst="line">
            <a:avLst/>
          </a:prstGeom>
          <a:noFill/>
          <a:ln w="12700">
            <a:solidFill>
              <a:schemeClr val="tx1"/>
            </a:solidFill>
            <a:round/>
            <a:headEnd/>
            <a:tailEnd/>
          </a:ln>
        </p:spPr>
        <p:txBody>
          <a:bodyPr wrap="none" anchor="ctr"/>
          <a:lstStyle/>
          <a:p>
            <a:endParaRPr lang="en-US"/>
          </a:p>
        </p:txBody>
      </p:sp>
      <p:sp>
        <p:nvSpPr>
          <p:cNvPr id="65552" name="Line 33"/>
          <p:cNvSpPr>
            <a:spLocks noChangeShapeType="1"/>
          </p:cNvSpPr>
          <p:nvPr/>
        </p:nvSpPr>
        <p:spPr bwMode="auto">
          <a:xfrm flipH="1">
            <a:off x="7116763" y="4656138"/>
            <a:ext cx="396875" cy="252412"/>
          </a:xfrm>
          <a:prstGeom prst="line">
            <a:avLst/>
          </a:prstGeom>
          <a:noFill/>
          <a:ln w="12700">
            <a:solidFill>
              <a:schemeClr val="tx1"/>
            </a:solidFill>
            <a:round/>
            <a:headEnd/>
            <a:tailEnd/>
          </a:ln>
        </p:spPr>
        <p:txBody>
          <a:bodyPr wrap="none" anchor="ctr"/>
          <a:lstStyle/>
          <a:p>
            <a:endParaRPr lang="en-US"/>
          </a:p>
        </p:txBody>
      </p:sp>
      <p:sp>
        <p:nvSpPr>
          <p:cNvPr id="65553" name="Line 34"/>
          <p:cNvSpPr>
            <a:spLocks noChangeShapeType="1"/>
          </p:cNvSpPr>
          <p:nvPr/>
        </p:nvSpPr>
        <p:spPr bwMode="auto">
          <a:xfrm>
            <a:off x="3162300" y="5106988"/>
            <a:ext cx="303213" cy="384175"/>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533400" y="1363663"/>
            <a:ext cx="8001000" cy="4198937"/>
          </a:xfrm>
        </p:spPr>
        <p:txBody>
          <a:bodyPr/>
          <a:lstStyle/>
          <a:p>
            <a:pPr eaLnBrk="1" hangingPunct="1"/>
            <a:r>
              <a:rPr lang="en-US" sz="2800" smtClean="0"/>
              <a:t>B cells can express five different forms (or classes) of immunoglobulin (Ig) with similar antigen-binding specificity but different heavy chain C regions</a:t>
            </a:r>
          </a:p>
          <a:p>
            <a:pPr marL="966788" lvl="1" eaLnBrk="1" hangingPunct="1"/>
            <a:r>
              <a:rPr lang="en-US" sz="2600" smtClean="0"/>
              <a:t>IgD: Membrane bound</a:t>
            </a:r>
          </a:p>
          <a:p>
            <a:pPr marL="966788" lvl="1" eaLnBrk="1" hangingPunct="1"/>
            <a:r>
              <a:rPr lang="en-US" sz="2600" smtClean="0"/>
              <a:t>IgM: First soluble class produced</a:t>
            </a:r>
          </a:p>
          <a:p>
            <a:pPr marL="966788" lvl="1" eaLnBrk="1" hangingPunct="1"/>
            <a:r>
              <a:rPr lang="en-US" sz="2600" smtClean="0"/>
              <a:t>IgG: Second soluble class; most abundant</a:t>
            </a:r>
          </a:p>
          <a:p>
            <a:pPr marL="966788" lvl="1" eaLnBrk="1" hangingPunct="1"/>
            <a:r>
              <a:rPr lang="en-US" sz="2600" smtClean="0"/>
              <a:t>IgA and IgE: Remaining soluble classes</a:t>
            </a:r>
            <a:endParaRPr lang="en-US" sz="3000" smtClean="0"/>
          </a:p>
        </p:txBody>
      </p:sp>
      <p:grpSp>
        <p:nvGrpSpPr>
          <p:cNvPr id="66563" name="Group 3"/>
          <p:cNvGrpSpPr>
            <a:grpSpLocks/>
          </p:cNvGrpSpPr>
          <p:nvPr/>
        </p:nvGrpSpPr>
        <p:grpSpPr bwMode="auto">
          <a:xfrm>
            <a:off x="0" y="6553200"/>
            <a:ext cx="9144000" cy="304800"/>
            <a:chOff x="0" y="4128"/>
            <a:chExt cx="5760" cy="192"/>
          </a:xfrm>
        </p:grpSpPr>
        <p:sp>
          <p:nvSpPr>
            <p:cNvPr id="66565"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656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66564"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533400" y="1905000"/>
            <a:ext cx="8001000" cy="2514600"/>
          </a:xfrm>
        </p:spPr>
        <p:txBody>
          <a:bodyPr/>
          <a:lstStyle/>
          <a:p>
            <a:pPr eaLnBrk="1" hangingPunct="1"/>
            <a:r>
              <a:rPr lang="en-US" sz="2800" dirty="0" smtClean="0"/>
              <a:t>Both the </a:t>
            </a:r>
            <a:r>
              <a:rPr lang="en-US" sz="2800" dirty="0" err="1" smtClean="0"/>
              <a:t>humoral</a:t>
            </a:r>
            <a:r>
              <a:rPr lang="en-US" sz="2800" dirty="0" smtClean="0"/>
              <a:t> and cell-mediated responses can include primary and secondary immune response</a:t>
            </a:r>
          </a:p>
          <a:p>
            <a:pPr eaLnBrk="1" hangingPunct="1"/>
            <a:r>
              <a:rPr lang="en-US" sz="2800" dirty="0" smtClean="0">
                <a:solidFill>
                  <a:srgbClr val="FF0000"/>
                </a:solidFill>
              </a:rPr>
              <a:t>Memory cells enable the secondary response</a:t>
            </a:r>
          </a:p>
          <a:p>
            <a:pPr marL="966788" lvl="1" eaLnBrk="1" hangingPunct="1"/>
            <a:endParaRPr lang="en-US" sz="3000" dirty="0" smtClean="0"/>
          </a:p>
        </p:txBody>
      </p:sp>
      <p:grpSp>
        <p:nvGrpSpPr>
          <p:cNvPr id="67587" name="Group 3"/>
          <p:cNvGrpSpPr>
            <a:grpSpLocks/>
          </p:cNvGrpSpPr>
          <p:nvPr/>
        </p:nvGrpSpPr>
        <p:grpSpPr bwMode="auto">
          <a:xfrm>
            <a:off x="0" y="6553200"/>
            <a:ext cx="9144000" cy="304800"/>
            <a:chOff x="0" y="4128"/>
            <a:chExt cx="5760" cy="192"/>
          </a:xfrm>
        </p:grpSpPr>
        <p:sp>
          <p:nvSpPr>
            <p:cNvPr id="67590"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759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67588"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67589" name="Rectangle 7"/>
          <p:cNvSpPr>
            <a:spLocks noGrp="1" noChangeArrowheads="1"/>
          </p:cNvSpPr>
          <p:nvPr>
            <p:ph type="title"/>
          </p:nvPr>
        </p:nvSpPr>
        <p:spPr>
          <a:xfrm>
            <a:off x="165100" y="482600"/>
            <a:ext cx="8597900" cy="1143000"/>
          </a:xfrm>
          <a:noFill/>
        </p:spPr>
        <p:txBody>
          <a:bodyPr/>
          <a:lstStyle/>
          <a:p>
            <a:pPr eaLnBrk="1" hangingPunct="1"/>
            <a:r>
              <a:rPr lang="en-US" smtClean="0"/>
              <a:t>Summary of the Humoral and Cell-Mediated Immune Responses</a:t>
            </a:r>
            <a:endParaRPr lang="en-US" smtClean="0">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5100" y="215900"/>
            <a:ext cx="7772400" cy="1143000"/>
          </a:xfrm>
        </p:spPr>
        <p:txBody>
          <a:bodyPr/>
          <a:lstStyle/>
          <a:p>
            <a:pPr eaLnBrk="1" hangingPunct="1"/>
            <a:r>
              <a:rPr lang="en-US" smtClean="0"/>
              <a:t>Active and Passive Immunization</a:t>
            </a:r>
            <a:endParaRPr lang="en-US" smtClean="0">
              <a:solidFill>
                <a:schemeClr val="tx1"/>
              </a:solidFill>
            </a:endParaRPr>
          </a:p>
        </p:txBody>
      </p:sp>
      <p:sp>
        <p:nvSpPr>
          <p:cNvPr id="68611" name="Rectangle 3"/>
          <p:cNvSpPr>
            <a:spLocks noGrp="1" noChangeArrowheads="1"/>
          </p:cNvSpPr>
          <p:nvPr>
            <p:ph type="body" idx="1"/>
          </p:nvPr>
        </p:nvSpPr>
        <p:spPr>
          <a:xfrm>
            <a:off x="533400" y="1365250"/>
            <a:ext cx="8077200" cy="3663950"/>
          </a:xfrm>
        </p:spPr>
        <p:txBody>
          <a:bodyPr/>
          <a:lstStyle/>
          <a:p>
            <a:pPr eaLnBrk="1" hangingPunct="1">
              <a:lnSpc>
                <a:spcPct val="90000"/>
              </a:lnSpc>
            </a:pPr>
            <a:r>
              <a:rPr lang="en-US" sz="2800" b="1" dirty="0" smtClean="0">
                <a:solidFill>
                  <a:srgbClr val="FF0000"/>
                </a:solidFill>
              </a:rPr>
              <a:t>Active immunity </a:t>
            </a:r>
            <a:r>
              <a:rPr lang="en-US" sz="2800" dirty="0" smtClean="0"/>
              <a:t>develops naturally when memory cells form clones in response to an infection</a:t>
            </a:r>
          </a:p>
          <a:p>
            <a:pPr eaLnBrk="1" hangingPunct="1">
              <a:lnSpc>
                <a:spcPct val="90000"/>
              </a:lnSpc>
            </a:pPr>
            <a:r>
              <a:rPr lang="en-US" sz="2800" dirty="0" smtClean="0"/>
              <a:t>It can also develop following </a:t>
            </a:r>
            <a:r>
              <a:rPr lang="en-US" sz="2800" b="1" dirty="0" smtClean="0">
                <a:solidFill>
                  <a:srgbClr val="FF0000"/>
                </a:solidFill>
              </a:rPr>
              <a:t>immunization</a:t>
            </a:r>
            <a:r>
              <a:rPr lang="en-US" sz="2800" dirty="0" smtClean="0">
                <a:solidFill>
                  <a:srgbClr val="FF0000"/>
                </a:solidFill>
              </a:rPr>
              <a:t>, also called </a:t>
            </a:r>
            <a:r>
              <a:rPr lang="en-US" sz="2800" b="1" dirty="0" smtClean="0">
                <a:solidFill>
                  <a:srgbClr val="FF0000"/>
                </a:solidFill>
              </a:rPr>
              <a:t>vaccination</a:t>
            </a:r>
          </a:p>
          <a:p>
            <a:pPr eaLnBrk="1" hangingPunct="1">
              <a:lnSpc>
                <a:spcPct val="90000"/>
              </a:lnSpc>
            </a:pPr>
            <a:r>
              <a:rPr lang="en-US" sz="2800" dirty="0" smtClean="0"/>
              <a:t>In immunization, </a:t>
            </a:r>
            <a:r>
              <a:rPr lang="en-US" sz="2800" dirty="0" smtClean="0">
                <a:solidFill>
                  <a:srgbClr val="00B0F0"/>
                </a:solidFill>
              </a:rPr>
              <a:t>a nonpathogenic form of a microbe or part of a microbe elicits an immune response to an immunological memory</a:t>
            </a:r>
            <a:endParaRPr lang="en-US" sz="3000" dirty="0" smtClean="0">
              <a:solidFill>
                <a:srgbClr val="00B0F0"/>
              </a:solidFill>
            </a:endParaRPr>
          </a:p>
        </p:txBody>
      </p:sp>
      <p:grpSp>
        <p:nvGrpSpPr>
          <p:cNvPr id="68612" name="Group 4"/>
          <p:cNvGrpSpPr>
            <a:grpSpLocks/>
          </p:cNvGrpSpPr>
          <p:nvPr/>
        </p:nvGrpSpPr>
        <p:grpSpPr bwMode="auto">
          <a:xfrm>
            <a:off x="0" y="6553200"/>
            <a:ext cx="9144000" cy="304800"/>
            <a:chOff x="0" y="4128"/>
            <a:chExt cx="5760" cy="192"/>
          </a:xfrm>
        </p:grpSpPr>
        <p:sp>
          <p:nvSpPr>
            <p:cNvPr id="68614"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861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6861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3825" y="876300"/>
            <a:ext cx="9020175" cy="914400"/>
          </a:xfrm>
        </p:spPr>
        <p:txBody>
          <a:bodyPr/>
          <a:lstStyle/>
          <a:p>
            <a:pPr eaLnBrk="1" hangingPunct="1"/>
            <a:r>
              <a:rPr lang="en-US" dirty="0" smtClean="0"/>
              <a:t>Concept 43.1: In innate immunity, recognition and response rely on traits common to groups of pathogens</a:t>
            </a:r>
          </a:p>
        </p:txBody>
      </p:sp>
      <p:sp>
        <p:nvSpPr>
          <p:cNvPr id="9219" name="Rectangle 3"/>
          <p:cNvSpPr>
            <a:spLocks noGrp="1" noChangeArrowheads="1"/>
          </p:cNvSpPr>
          <p:nvPr>
            <p:ph type="body" idx="1"/>
          </p:nvPr>
        </p:nvSpPr>
        <p:spPr>
          <a:xfrm>
            <a:off x="533400" y="2438400"/>
            <a:ext cx="8153400" cy="3581400"/>
          </a:xfrm>
        </p:spPr>
        <p:txBody>
          <a:bodyPr/>
          <a:lstStyle/>
          <a:p>
            <a:pPr marL="350838" indent="-350838" eaLnBrk="1" hangingPunct="1">
              <a:lnSpc>
                <a:spcPct val="90000"/>
              </a:lnSpc>
            </a:pPr>
            <a:r>
              <a:rPr lang="en-US" sz="2800" dirty="0" smtClean="0"/>
              <a:t>Innate immunity is found in all animals and plants</a:t>
            </a:r>
          </a:p>
          <a:p>
            <a:pPr marL="350838" indent="-350838" eaLnBrk="1" hangingPunct="1">
              <a:lnSpc>
                <a:spcPct val="90000"/>
              </a:lnSpc>
            </a:pPr>
            <a:r>
              <a:rPr lang="en-US" sz="2800" dirty="0" smtClean="0"/>
              <a:t>In vertebrates, innate immunity is a first response to </a:t>
            </a:r>
            <a:r>
              <a:rPr lang="en-US" sz="2800" dirty="0" smtClean="0">
                <a:solidFill>
                  <a:srgbClr val="FF0000"/>
                </a:solidFill>
              </a:rPr>
              <a:t>infections and also serves as the foundation of adaptive immunity</a:t>
            </a:r>
          </a:p>
          <a:p>
            <a:pPr marL="350838" indent="-350838" eaLnBrk="1" hangingPunct="1">
              <a:lnSpc>
                <a:spcPct val="90000"/>
              </a:lnSpc>
            </a:pPr>
            <a:r>
              <a:rPr lang="ar-JO" sz="2800" dirty="0">
                <a:solidFill>
                  <a:srgbClr val="FF0000"/>
                </a:solidFill>
              </a:rPr>
              <a:t>توجد المناعة الفطرية في جميع الحيوانات </a:t>
            </a:r>
            <a:r>
              <a:rPr lang="ar-JO" sz="2800" dirty="0" smtClean="0">
                <a:solidFill>
                  <a:srgbClr val="FF0000"/>
                </a:solidFill>
              </a:rPr>
              <a:t>والنباتات</a:t>
            </a:r>
            <a:r>
              <a:rPr lang="en-US" sz="2800" dirty="0" smtClean="0">
                <a:solidFill>
                  <a:srgbClr val="FF0000"/>
                </a:solidFill>
              </a:rPr>
              <a:t> </a:t>
            </a:r>
          </a:p>
          <a:p>
            <a:pPr marL="350838" indent="-350838" eaLnBrk="1" hangingPunct="1">
              <a:lnSpc>
                <a:spcPct val="90000"/>
              </a:lnSpc>
            </a:pPr>
            <a:r>
              <a:rPr lang="ar-JO" sz="2800" dirty="0" smtClean="0">
                <a:solidFill>
                  <a:srgbClr val="FF0000"/>
                </a:solidFill>
              </a:rPr>
              <a:t>في </a:t>
            </a:r>
            <a:r>
              <a:rPr lang="ar-JO" sz="2800" dirty="0">
                <a:solidFill>
                  <a:srgbClr val="FF0000"/>
                </a:solidFill>
              </a:rPr>
              <a:t>الفقاريات ، المناعة الفطرية هي الاستجابة الأولى للعدوى وهي أيضًا بمثابة أساس المناعة التكيفية</a:t>
            </a:r>
            <a:endParaRPr lang="en-US" sz="2800" dirty="0" smtClean="0">
              <a:solidFill>
                <a:srgbClr val="FF0000"/>
              </a:solidFill>
            </a:endParaRPr>
          </a:p>
        </p:txBody>
      </p:sp>
      <p:grpSp>
        <p:nvGrpSpPr>
          <p:cNvPr id="9220" name="Group 4"/>
          <p:cNvGrpSpPr>
            <a:grpSpLocks/>
          </p:cNvGrpSpPr>
          <p:nvPr/>
        </p:nvGrpSpPr>
        <p:grpSpPr bwMode="auto">
          <a:xfrm>
            <a:off x="0" y="6553200"/>
            <a:ext cx="9144000" cy="304800"/>
            <a:chOff x="0" y="4128"/>
            <a:chExt cx="5760" cy="192"/>
          </a:xfrm>
        </p:grpSpPr>
        <p:sp>
          <p:nvSpPr>
            <p:cNvPr id="922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922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922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solidFill>
                <a:srgbClr val="FF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533400" y="1368425"/>
            <a:ext cx="7696200" cy="3482975"/>
          </a:xfrm>
        </p:spPr>
        <p:txBody>
          <a:bodyPr/>
          <a:lstStyle/>
          <a:p>
            <a:pPr eaLnBrk="1" hangingPunct="1"/>
            <a:r>
              <a:rPr lang="en-US" sz="2800" b="1" dirty="0" smtClean="0"/>
              <a:t>Passive immunity </a:t>
            </a:r>
            <a:r>
              <a:rPr lang="en-US" sz="2800" dirty="0" smtClean="0"/>
              <a:t>provides immediate, short-term protection</a:t>
            </a:r>
          </a:p>
          <a:p>
            <a:pPr eaLnBrk="1" hangingPunct="1"/>
            <a:r>
              <a:rPr lang="en-US" sz="2800" dirty="0" smtClean="0"/>
              <a:t>It is conferred naturally </a:t>
            </a:r>
            <a:r>
              <a:rPr lang="en-US" sz="2800" dirty="0" smtClean="0">
                <a:solidFill>
                  <a:srgbClr val="00B0F0"/>
                </a:solidFill>
              </a:rPr>
              <a:t>when </a:t>
            </a:r>
            <a:r>
              <a:rPr lang="en-US" sz="2800" dirty="0" err="1" smtClean="0">
                <a:solidFill>
                  <a:srgbClr val="00B0F0"/>
                </a:solidFill>
              </a:rPr>
              <a:t>IgG</a:t>
            </a:r>
            <a:r>
              <a:rPr lang="en-US" sz="2800" dirty="0" smtClean="0">
                <a:solidFill>
                  <a:srgbClr val="00B0F0"/>
                </a:solidFill>
              </a:rPr>
              <a:t> crosses the placenta from mother to fetus or when IgA passes from mother to infant in breast milk</a:t>
            </a:r>
          </a:p>
          <a:p>
            <a:pPr eaLnBrk="1" hangingPunct="1"/>
            <a:r>
              <a:rPr lang="en-US" sz="2800" dirty="0" smtClean="0"/>
              <a:t>It can be conferred artificially by injecting antibodies into a </a:t>
            </a:r>
            <a:r>
              <a:rPr lang="en-US" sz="2800" dirty="0" err="1" smtClean="0"/>
              <a:t>nonimmune</a:t>
            </a:r>
            <a:r>
              <a:rPr lang="en-US" sz="2800" dirty="0" smtClean="0"/>
              <a:t> person</a:t>
            </a:r>
            <a:endParaRPr lang="en-US" sz="3000" dirty="0" smtClean="0"/>
          </a:p>
        </p:txBody>
      </p:sp>
      <p:grpSp>
        <p:nvGrpSpPr>
          <p:cNvPr id="69635" name="Group 3"/>
          <p:cNvGrpSpPr>
            <a:grpSpLocks/>
          </p:cNvGrpSpPr>
          <p:nvPr/>
        </p:nvGrpSpPr>
        <p:grpSpPr bwMode="auto">
          <a:xfrm>
            <a:off x="0" y="6553200"/>
            <a:ext cx="9144000" cy="304800"/>
            <a:chOff x="0" y="4128"/>
            <a:chExt cx="5760" cy="192"/>
          </a:xfrm>
        </p:grpSpPr>
        <p:sp>
          <p:nvSpPr>
            <p:cNvPr id="69637"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963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69636"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8" descr="43_20_AdaptiveImmune-U"/>
          <p:cNvPicPr>
            <a:picLocks noChangeAspect="1" noChangeArrowheads="1"/>
          </p:cNvPicPr>
          <p:nvPr/>
        </p:nvPicPr>
        <p:blipFill>
          <a:blip r:embed="rId3"/>
          <a:srcRect/>
          <a:stretch>
            <a:fillRect/>
          </a:stretch>
        </p:blipFill>
        <p:spPr bwMode="auto">
          <a:xfrm>
            <a:off x="700088" y="212725"/>
            <a:ext cx="7743825" cy="6584950"/>
          </a:xfrm>
          <a:prstGeom prst="rect">
            <a:avLst/>
          </a:prstGeom>
          <a:noFill/>
          <a:ln w="9525">
            <a:noFill/>
            <a:miter lim="800000"/>
            <a:headEnd/>
            <a:tailEnd/>
          </a:ln>
        </p:spPr>
      </p:pic>
      <p:sp>
        <p:nvSpPr>
          <p:cNvPr id="70659" name="Text Box 4"/>
          <p:cNvSpPr txBox="1">
            <a:spLocks noChangeArrowheads="1"/>
          </p:cNvSpPr>
          <p:nvPr/>
        </p:nvSpPr>
        <p:spPr bwMode="auto">
          <a:xfrm>
            <a:off x="931863" y="301625"/>
            <a:ext cx="3522662" cy="219075"/>
          </a:xfrm>
          <a:prstGeom prst="rect">
            <a:avLst/>
          </a:prstGeom>
          <a:noFill/>
          <a:ln w="9525">
            <a:noFill/>
            <a:miter lim="800000"/>
            <a:headEnd/>
            <a:tailEnd/>
          </a:ln>
        </p:spPr>
        <p:txBody>
          <a:bodyPr wrap="none" lIns="0" tIns="0" rIns="0" bIns="0"/>
          <a:lstStyle/>
          <a:p>
            <a:pPr>
              <a:lnSpc>
                <a:spcPct val="90000"/>
              </a:lnSpc>
            </a:pPr>
            <a:r>
              <a:rPr lang="en-US" sz="1200" b="1"/>
              <a:t>Humoral (antibody-mediated) immune response</a:t>
            </a:r>
          </a:p>
        </p:txBody>
      </p:sp>
      <p:sp>
        <p:nvSpPr>
          <p:cNvPr id="70660" name="Text Box 19"/>
          <p:cNvSpPr txBox="1">
            <a:spLocks noChangeArrowheads="1"/>
          </p:cNvSpPr>
          <p:nvPr/>
        </p:nvSpPr>
        <p:spPr bwMode="auto">
          <a:xfrm>
            <a:off x="5316538" y="307975"/>
            <a:ext cx="2386012" cy="153988"/>
          </a:xfrm>
          <a:prstGeom prst="rect">
            <a:avLst/>
          </a:prstGeom>
          <a:noFill/>
          <a:ln w="9525">
            <a:noFill/>
            <a:miter lim="800000"/>
            <a:headEnd/>
            <a:tailEnd/>
          </a:ln>
        </p:spPr>
        <p:txBody>
          <a:bodyPr wrap="none" lIns="0" tIns="0" rIns="0" bIns="0"/>
          <a:lstStyle/>
          <a:p>
            <a:pPr>
              <a:lnSpc>
                <a:spcPct val="90000"/>
              </a:lnSpc>
            </a:pPr>
            <a:r>
              <a:rPr lang="en-US" sz="1200" b="1"/>
              <a:t>Cell-mediated immune response</a:t>
            </a:r>
          </a:p>
        </p:txBody>
      </p:sp>
      <p:sp>
        <p:nvSpPr>
          <p:cNvPr id="70661" name="Text Box 20"/>
          <p:cNvSpPr txBox="1">
            <a:spLocks noChangeArrowheads="1"/>
          </p:cNvSpPr>
          <p:nvPr/>
        </p:nvSpPr>
        <p:spPr bwMode="auto">
          <a:xfrm>
            <a:off x="3875088" y="692150"/>
            <a:ext cx="1419225" cy="179388"/>
          </a:xfrm>
          <a:prstGeom prst="rect">
            <a:avLst/>
          </a:prstGeom>
          <a:noFill/>
          <a:ln w="9525">
            <a:noFill/>
            <a:miter lim="800000"/>
            <a:headEnd/>
            <a:tailEnd/>
          </a:ln>
        </p:spPr>
        <p:txBody>
          <a:bodyPr wrap="none" lIns="0" tIns="0" rIns="0" bIns="0"/>
          <a:lstStyle/>
          <a:p>
            <a:pPr>
              <a:lnSpc>
                <a:spcPct val="90000"/>
              </a:lnSpc>
            </a:pPr>
            <a:r>
              <a:rPr lang="en-US" sz="1000" b="1"/>
              <a:t>Antigen (1st exposure)</a:t>
            </a:r>
          </a:p>
        </p:txBody>
      </p:sp>
      <p:sp>
        <p:nvSpPr>
          <p:cNvPr id="70662" name="Text Box 21"/>
          <p:cNvSpPr txBox="1">
            <a:spLocks noChangeArrowheads="1"/>
          </p:cNvSpPr>
          <p:nvPr/>
        </p:nvSpPr>
        <p:spPr bwMode="auto">
          <a:xfrm>
            <a:off x="4198938" y="1003300"/>
            <a:ext cx="744537" cy="139700"/>
          </a:xfrm>
          <a:prstGeom prst="rect">
            <a:avLst/>
          </a:prstGeom>
          <a:noFill/>
          <a:ln w="9525">
            <a:noFill/>
            <a:miter lim="800000"/>
            <a:headEnd/>
            <a:tailEnd/>
          </a:ln>
        </p:spPr>
        <p:txBody>
          <a:bodyPr wrap="none" lIns="0" tIns="0" rIns="0" bIns="0"/>
          <a:lstStyle/>
          <a:p>
            <a:pPr>
              <a:lnSpc>
                <a:spcPct val="90000"/>
              </a:lnSpc>
            </a:pPr>
            <a:r>
              <a:rPr lang="en-US" sz="1000" b="1"/>
              <a:t>Engulfed by</a:t>
            </a:r>
          </a:p>
        </p:txBody>
      </p:sp>
      <p:sp>
        <p:nvSpPr>
          <p:cNvPr id="70663" name="Text Box 22"/>
          <p:cNvSpPr txBox="1">
            <a:spLocks noChangeArrowheads="1"/>
          </p:cNvSpPr>
          <p:nvPr/>
        </p:nvSpPr>
        <p:spPr bwMode="auto">
          <a:xfrm>
            <a:off x="4086225" y="1420813"/>
            <a:ext cx="930275" cy="298450"/>
          </a:xfrm>
          <a:prstGeom prst="rect">
            <a:avLst/>
          </a:prstGeom>
          <a:noFill/>
          <a:ln w="9525">
            <a:noFill/>
            <a:miter lim="800000"/>
            <a:headEnd/>
            <a:tailEnd/>
          </a:ln>
        </p:spPr>
        <p:txBody>
          <a:bodyPr wrap="none" lIns="0" tIns="0" rIns="0" bIns="0"/>
          <a:lstStyle/>
          <a:p>
            <a:pPr algn="ctr">
              <a:lnSpc>
                <a:spcPct val="90000"/>
              </a:lnSpc>
            </a:pPr>
            <a:r>
              <a:rPr lang="en-US" sz="1000" b="1"/>
              <a:t>Antigen-</a:t>
            </a:r>
            <a:br>
              <a:rPr lang="en-US" sz="1000" b="1"/>
            </a:br>
            <a:r>
              <a:rPr lang="en-US" sz="1000" b="1"/>
              <a:t>presenting cell</a:t>
            </a:r>
          </a:p>
        </p:txBody>
      </p:sp>
      <p:sp>
        <p:nvSpPr>
          <p:cNvPr id="70664" name="Text Box 23"/>
          <p:cNvSpPr txBox="1">
            <a:spLocks noChangeArrowheads="1"/>
          </p:cNvSpPr>
          <p:nvPr/>
        </p:nvSpPr>
        <p:spPr bwMode="auto">
          <a:xfrm>
            <a:off x="4192588" y="2570163"/>
            <a:ext cx="744537" cy="139700"/>
          </a:xfrm>
          <a:prstGeom prst="rect">
            <a:avLst/>
          </a:prstGeom>
          <a:noFill/>
          <a:ln w="9525">
            <a:noFill/>
            <a:miter lim="800000"/>
            <a:headEnd/>
            <a:tailEnd/>
          </a:ln>
        </p:spPr>
        <p:txBody>
          <a:bodyPr wrap="none" lIns="0" tIns="0" rIns="0" bIns="0"/>
          <a:lstStyle/>
          <a:p>
            <a:pPr>
              <a:lnSpc>
                <a:spcPct val="90000"/>
              </a:lnSpc>
            </a:pPr>
            <a:r>
              <a:rPr lang="en-US" sz="1000" b="1"/>
              <a:t>Helper T cell</a:t>
            </a:r>
          </a:p>
        </p:txBody>
      </p:sp>
      <p:sp>
        <p:nvSpPr>
          <p:cNvPr id="70665" name="Text Box 24"/>
          <p:cNvSpPr txBox="1">
            <a:spLocks noChangeArrowheads="1"/>
          </p:cNvSpPr>
          <p:nvPr/>
        </p:nvSpPr>
        <p:spPr bwMode="auto">
          <a:xfrm>
            <a:off x="4152900" y="3617913"/>
            <a:ext cx="811213" cy="273050"/>
          </a:xfrm>
          <a:prstGeom prst="rect">
            <a:avLst/>
          </a:prstGeom>
          <a:noFill/>
          <a:ln w="9525">
            <a:noFill/>
            <a:miter lim="800000"/>
            <a:headEnd/>
            <a:tailEnd/>
          </a:ln>
        </p:spPr>
        <p:txBody>
          <a:bodyPr wrap="none" lIns="0" tIns="0" rIns="0" bIns="0"/>
          <a:lstStyle/>
          <a:p>
            <a:pPr algn="ctr">
              <a:lnSpc>
                <a:spcPct val="90000"/>
              </a:lnSpc>
            </a:pPr>
            <a:r>
              <a:rPr lang="en-US" sz="1000" b="1"/>
              <a:t>Memory</a:t>
            </a:r>
            <a:br>
              <a:rPr lang="en-US" sz="1000" b="1"/>
            </a:br>
            <a:r>
              <a:rPr lang="en-US" sz="1000" b="1"/>
              <a:t>helper T cells</a:t>
            </a:r>
          </a:p>
        </p:txBody>
      </p:sp>
      <p:sp>
        <p:nvSpPr>
          <p:cNvPr id="70666" name="Text Box 25"/>
          <p:cNvSpPr txBox="1">
            <a:spLocks noChangeArrowheads="1"/>
          </p:cNvSpPr>
          <p:nvPr/>
        </p:nvSpPr>
        <p:spPr bwMode="auto">
          <a:xfrm>
            <a:off x="3848100" y="4675188"/>
            <a:ext cx="1471613" cy="179387"/>
          </a:xfrm>
          <a:prstGeom prst="rect">
            <a:avLst/>
          </a:prstGeom>
          <a:noFill/>
          <a:ln w="9525">
            <a:noFill/>
            <a:miter lim="800000"/>
            <a:headEnd/>
            <a:tailEnd/>
          </a:ln>
        </p:spPr>
        <p:txBody>
          <a:bodyPr wrap="none" lIns="0" tIns="0" rIns="0" bIns="0"/>
          <a:lstStyle/>
          <a:p>
            <a:pPr>
              <a:lnSpc>
                <a:spcPct val="90000"/>
              </a:lnSpc>
            </a:pPr>
            <a:r>
              <a:rPr lang="en-US" sz="1000" b="1"/>
              <a:t>Antigen (2nd exposure)</a:t>
            </a:r>
          </a:p>
        </p:txBody>
      </p:sp>
      <p:sp>
        <p:nvSpPr>
          <p:cNvPr id="70667" name="Text Box 26"/>
          <p:cNvSpPr txBox="1">
            <a:spLocks noChangeArrowheads="1"/>
          </p:cNvSpPr>
          <p:nvPr/>
        </p:nvSpPr>
        <p:spPr bwMode="auto">
          <a:xfrm>
            <a:off x="1719263" y="2584450"/>
            <a:ext cx="374650" cy="127000"/>
          </a:xfrm>
          <a:prstGeom prst="rect">
            <a:avLst/>
          </a:prstGeom>
          <a:noFill/>
          <a:ln w="9525">
            <a:noFill/>
            <a:miter lim="800000"/>
            <a:headEnd/>
            <a:tailEnd/>
          </a:ln>
        </p:spPr>
        <p:txBody>
          <a:bodyPr wrap="none" lIns="0" tIns="0" rIns="0" bIns="0"/>
          <a:lstStyle/>
          <a:p>
            <a:pPr>
              <a:lnSpc>
                <a:spcPct val="90000"/>
              </a:lnSpc>
            </a:pPr>
            <a:r>
              <a:rPr lang="en-US" sz="1000" b="1"/>
              <a:t>B cell</a:t>
            </a:r>
          </a:p>
        </p:txBody>
      </p:sp>
      <p:sp>
        <p:nvSpPr>
          <p:cNvPr id="70668" name="Text Box 27"/>
          <p:cNvSpPr txBox="1">
            <a:spLocks noChangeArrowheads="1"/>
          </p:cNvSpPr>
          <p:nvPr/>
        </p:nvSpPr>
        <p:spPr bwMode="auto">
          <a:xfrm>
            <a:off x="1501775" y="5049838"/>
            <a:ext cx="811213" cy="166687"/>
          </a:xfrm>
          <a:prstGeom prst="rect">
            <a:avLst/>
          </a:prstGeom>
          <a:noFill/>
          <a:ln w="9525">
            <a:noFill/>
            <a:miter lim="800000"/>
            <a:headEnd/>
            <a:tailEnd/>
          </a:ln>
        </p:spPr>
        <p:txBody>
          <a:bodyPr wrap="none" lIns="0" tIns="0" rIns="0" bIns="0"/>
          <a:lstStyle/>
          <a:p>
            <a:pPr>
              <a:lnSpc>
                <a:spcPct val="90000"/>
              </a:lnSpc>
            </a:pPr>
            <a:r>
              <a:rPr lang="en-US" sz="1000" b="1"/>
              <a:t>Plasma cells</a:t>
            </a:r>
          </a:p>
        </p:txBody>
      </p:sp>
      <p:sp>
        <p:nvSpPr>
          <p:cNvPr id="70669" name="Text Box 28"/>
          <p:cNvSpPr txBox="1">
            <a:spLocks noChangeArrowheads="1"/>
          </p:cNvSpPr>
          <p:nvPr/>
        </p:nvSpPr>
        <p:spPr bwMode="auto">
          <a:xfrm>
            <a:off x="1574800" y="5784850"/>
            <a:ext cx="652463" cy="312738"/>
          </a:xfrm>
          <a:prstGeom prst="rect">
            <a:avLst/>
          </a:prstGeom>
          <a:noFill/>
          <a:ln w="9525">
            <a:noFill/>
            <a:miter lim="800000"/>
            <a:headEnd/>
            <a:tailEnd/>
          </a:ln>
        </p:spPr>
        <p:txBody>
          <a:bodyPr wrap="none" lIns="0" tIns="0" rIns="0" bIns="0"/>
          <a:lstStyle/>
          <a:p>
            <a:pPr algn="ctr">
              <a:lnSpc>
                <a:spcPct val="90000"/>
              </a:lnSpc>
            </a:pPr>
            <a:r>
              <a:rPr lang="en-US" sz="1000" b="1"/>
              <a:t>Secreted</a:t>
            </a:r>
            <a:br>
              <a:rPr lang="en-US" sz="1000" b="1"/>
            </a:br>
            <a:r>
              <a:rPr lang="en-US" sz="1000" b="1"/>
              <a:t>antibodies</a:t>
            </a:r>
          </a:p>
        </p:txBody>
      </p:sp>
      <p:sp>
        <p:nvSpPr>
          <p:cNvPr id="70670" name="Text Box 29"/>
          <p:cNvSpPr txBox="1">
            <a:spLocks noChangeArrowheads="1"/>
          </p:cNvSpPr>
          <p:nvPr/>
        </p:nvSpPr>
        <p:spPr bwMode="auto">
          <a:xfrm>
            <a:off x="1065213" y="6291263"/>
            <a:ext cx="1657350" cy="285750"/>
          </a:xfrm>
          <a:prstGeom prst="rect">
            <a:avLst/>
          </a:prstGeom>
          <a:noFill/>
          <a:ln w="9525">
            <a:noFill/>
            <a:miter lim="800000"/>
            <a:headEnd/>
            <a:tailEnd/>
          </a:ln>
        </p:spPr>
        <p:txBody>
          <a:bodyPr wrap="none" lIns="0" tIns="0" rIns="0" bIns="0"/>
          <a:lstStyle/>
          <a:p>
            <a:pPr algn="ctr">
              <a:lnSpc>
                <a:spcPct val="90000"/>
              </a:lnSpc>
            </a:pPr>
            <a:r>
              <a:rPr lang="en-US" sz="1000" b="1"/>
              <a:t>Defend against extracellular</a:t>
            </a:r>
            <a:br>
              <a:rPr lang="en-US" sz="1000" b="1"/>
            </a:br>
            <a:r>
              <a:rPr lang="en-US" sz="1000" b="1"/>
              <a:t>pathogens</a:t>
            </a:r>
          </a:p>
        </p:txBody>
      </p:sp>
      <p:sp>
        <p:nvSpPr>
          <p:cNvPr id="70671" name="Text Box 30"/>
          <p:cNvSpPr txBox="1">
            <a:spLocks noChangeArrowheads="1"/>
          </p:cNvSpPr>
          <p:nvPr/>
        </p:nvSpPr>
        <p:spPr bwMode="auto">
          <a:xfrm>
            <a:off x="3033713" y="5053013"/>
            <a:ext cx="982662" cy="152400"/>
          </a:xfrm>
          <a:prstGeom prst="rect">
            <a:avLst/>
          </a:prstGeom>
          <a:noFill/>
          <a:ln w="9525">
            <a:noFill/>
            <a:miter lim="800000"/>
            <a:headEnd/>
            <a:tailEnd/>
          </a:ln>
        </p:spPr>
        <p:txBody>
          <a:bodyPr wrap="none" lIns="0" tIns="0" rIns="0" bIns="0"/>
          <a:lstStyle/>
          <a:p>
            <a:pPr>
              <a:lnSpc>
                <a:spcPct val="90000"/>
              </a:lnSpc>
            </a:pPr>
            <a:r>
              <a:rPr lang="en-US" sz="1000" b="1"/>
              <a:t>Memory B cells</a:t>
            </a:r>
          </a:p>
        </p:txBody>
      </p:sp>
      <p:sp>
        <p:nvSpPr>
          <p:cNvPr id="70672" name="Text Box 31"/>
          <p:cNvSpPr txBox="1">
            <a:spLocks noChangeArrowheads="1"/>
          </p:cNvSpPr>
          <p:nvPr/>
        </p:nvSpPr>
        <p:spPr bwMode="auto">
          <a:xfrm>
            <a:off x="5103813" y="4941888"/>
            <a:ext cx="1087437" cy="311150"/>
          </a:xfrm>
          <a:prstGeom prst="rect">
            <a:avLst/>
          </a:prstGeom>
          <a:noFill/>
          <a:ln w="9525">
            <a:noFill/>
            <a:miter lim="800000"/>
            <a:headEnd/>
            <a:tailEnd/>
          </a:ln>
        </p:spPr>
        <p:txBody>
          <a:bodyPr wrap="none" lIns="0" tIns="0" rIns="0" bIns="0"/>
          <a:lstStyle/>
          <a:p>
            <a:pPr algn="ctr">
              <a:lnSpc>
                <a:spcPct val="90000"/>
              </a:lnSpc>
            </a:pPr>
            <a:r>
              <a:rPr lang="en-US" sz="1000" b="1"/>
              <a:t>Memory</a:t>
            </a:r>
            <a:br>
              <a:rPr lang="en-US" sz="1000" b="1"/>
            </a:br>
            <a:r>
              <a:rPr lang="en-US" sz="1000" b="1"/>
              <a:t>cytotoxic T cells</a:t>
            </a:r>
          </a:p>
        </p:txBody>
      </p:sp>
      <p:sp>
        <p:nvSpPr>
          <p:cNvPr id="70673" name="Text Box 32"/>
          <p:cNvSpPr txBox="1">
            <a:spLocks noChangeArrowheads="1"/>
          </p:cNvSpPr>
          <p:nvPr/>
        </p:nvSpPr>
        <p:spPr bwMode="auto">
          <a:xfrm>
            <a:off x="6711950" y="4948238"/>
            <a:ext cx="1087438" cy="311150"/>
          </a:xfrm>
          <a:prstGeom prst="rect">
            <a:avLst/>
          </a:prstGeom>
          <a:noFill/>
          <a:ln w="9525">
            <a:noFill/>
            <a:miter lim="800000"/>
            <a:headEnd/>
            <a:tailEnd/>
          </a:ln>
        </p:spPr>
        <p:txBody>
          <a:bodyPr wrap="none" lIns="0" tIns="0" rIns="0" bIns="0"/>
          <a:lstStyle/>
          <a:p>
            <a:pPr algn="ctr">
              <a:lnSpc>
                <a:spcPct val="90000"/>
              </a:lnSpc>
            </a:pPr>
            <a:r>
              <a:rPr lang="en-US" sz="1000" b="1"/>
              <a:t>Active </a:t>
            </a:r>
            <a:br>
              <a:rPr lang="en-US" sz="1000" b="1"/>
            </a:br>
            <a:r>
              <a:rPr lang="en-US" sz="1000" b="1"/>
              <a:t>cytotoxic T cells</a:t>
            </a:r>
          </a:p>
        </p:txBody>
      </p:sp>
      <p:sp>
        <p:nvSpPr>
          <p:cNvPr id="70674" name="Text Box 33"/>
          <p:cNvSpPr txBox="1">
            <a:spLocks noChangeArrowheads="1"/>
          </p:cNvSpPr>
          <p:nvPr/>
        </p:nvSpPr>
        <p:spPr bwMode="auto">
          <a:xfrm>
            <a:off x="6415088" y="6296025"/>
            <a:ext cx="1657350" cy="285750"/>
          </a:xfrm>
          <a:prstGeom prst="rect">
            <a:avLst/>
          </a:prstGeom>
          <a:noFill/>
          <a:ln w="9525">
            <a:noFill/>
            <a:miter lim="800000"/>
            <a:headEnd/>
            <a:tailEnd/>
          </a:ln>
        </p:spPr>
        <p:txBody>
          <a:bodyPr wrap="none" lIns="0" tIns="0" rIns="0" bIns="0"/>
          <a:lstStyle/>
          <a:p>
            <a:pPr algn="ctr">
              <a:lnSpc>
                <a:spcPct val="90000"/>
              </a:lnSpc>
            </a:pPr>
            <a:r>
              <a:rPr lang="en-US" sz="1000" b="1"/>
              <a:t>Defend against intracellular</a:t>
            </a:r>
            <a:br>
              <a:rPr lang="en-US" sz="1000" b="1"/>
            </a:br>
            <a:r>
              <a:rPr lang="en-US" sz="1000" b="1"/>
              <a:t>pathogens and cancer</a:t>
            </a:r>
          </a:p>
        </p:txBody>
      </p:sp>
      <p:sp>
        <p:nvSpPr>
          <p:cNvPr id="70675" name="Text Box 34"/>
          <p:cNvSpPr txBox="1">
            <a:spLocks noChangeArrowheads="1"/>
          </p:cNvSpPr>
          <p:nvPr/>
        </p:nvSpPr>
        <p:spPr bwMode="auto">
          <a:xfrm>
            <a:off x="6778625" y="2576513"/>
            <a:ext cx="1008063" cy="152400"/>
          </a:xfrm>
          <a:prstGeom prst="rect">
            <a:avLst/>
          </a:prstGeom>
          <a:noFill/>
          <a:ln w="9525">
            <a:noFill/>
            <a:miter lim="800000"/>
            <a:headEnd/>
            <a:tailEnd/>
          </a:ln>
        </p:spPr>
        <p:txBody>
          <a:bodyPr wrap="none" lIns="0" tIns="0" rIns="0" bIns="0"/>
          <a:lstStyle/>
          <a:p>
            <a:pPr>
              <a:lnSpc>
                <a:spcPct val="90000"/>
              </a:lnSpc>
            </a:pPr>
            <a:r>
              <a:rPr lang="en-US" sz="1000" b="1"/>
              <a:t>Cytotoxic T cell</a:t>
            </a:r>
          </a:p>
        </p:txBody>
      </p:sp>
      <p:sp>
        <p:nvSpPr>
          <p:cNvPr id="70676" name="Text Box 35"/>
          <p:cNvSpPr txBox="1">
            <a:spLocks noChangeArrowheads="1"/>
          </p:cNvSpPr>
          <p:nvPr/>
        </p:nvSpPr>
        <p:spPr bwMode="auto">
          <a:xfrm>
            <a:off x="6943725" y="612775"/>
            <a:ext cx="254000" cy="152400"/>
          </a:xfrm>
          <a:prstGeom prst="rect">
            <a:avLst/>
          </a:prstGeom>
          <a:noFill/>
          <a:ln w="9525">
            <a:noFill/>
            <a:miter lim="800000"/>
            <a:headEnd/>
            <a:tailEnd/>
          </a:ln>
        </p:spPr>
        <p:txBody>
          <a:bodyPr wrap="none" lIns="0" tIns="0" rIns="0" bIns="0"/>
          <a:lstStyle/>
          <a:p>
            <a:pPr>
              <a:lnSpc>
                <a:spcPct val="90000"/>
              </a:lnSpc>
            </a:pPr>
            <a:r>
              <a:rPr lang="en-US" sz="1000" b="1"/>
              <a:t>Key</a:t>
            </a:r>
          </a:p>
        </p:txBody>
      </p:sp>
      <p:sp>
        <p:nvSpPr>
          <p:cNvPr id="70677" name="Text Box 36"/>
          <p:cNvSpPr txBox="1">
            <a:spLocks noChangeArrowheads="1"/>
          </p:cNvSpPr>
          <p:nvPr/>
        </p:nvSpPr>
        <p:spPr bwMode="auto">
          <a:xfrm>
            <a:off x="7440613" y="831850"/>
            <a:ext cx="703262" cy="152400"/>
          </a:xfrm>
          <a:prstGeom prst="rect">
            <a:avLst/>
          </a:prstGeom>
          <a:noFill/>
          <a:ln w="9525">
            <a:noFill/>
            <a:miter lim="800000"/>
            <a:headEnd/>
            <a:tailEnd/>
          </a:ln>
        </p:spPr>
        <p:txBody>
          <a:bodyPr wrap="none" lIns="0" tIns="0" rIns="0" bIns="0"/>
          <a:lstStyle/>
          <a:p>
            <a:pPr>
              <a:lnSpc>
                <a:spcPct val="90000"/>
              </a:lnSpc>
            </a:pPr>
            <a:r>
              <a:rPr lang="en-US" sz="1000" b="1"/>
              <a:t>Stimulates</a:t>
            </a:r>
          </a:p>
        </p:txBody>
      </p:sp>
      <p:sp>
        <p:nvSpPr>
          <p:cNvPr id="70678" name="Text Box 37"/>
          <p:cNvSpPr txBox="1">
            <a:spLocks noChangeArrowheads="1"/>
          </p:cNvSpPr>
          <p:nvPr/>
        </p:nvSpPr>
        <p:spPr bwMode="auto">
          <a:xfrm>
            <a:off x="7432675" y="1011238"/>
            <a:ext cx="836613" cy="177800"/>
          </a:xfrm>
          <a:prstGeom prst="rect">
            <a:avLst/>
          </a:prstGeom>
          <a:noFill/>
          <a:ln w="9525">
            <a:noFill/>
            <a:miter lim="800000"/>
            <a:headEnd/>
            <a:tailEnd/>
          </a:ln>
        </p:spPr>
        <p:txBody>
          <a:bodyPr wrap="none" lIns="0" tIns="0" rIns="0" bIns="0"/>
          <a:lstStyle/>
          <a:p>
            <a:pPr>
              <a:lnSpc>
                <a:spcPct val="90000"/>
              </a:lnSpc>
            </a:pPr>
            <a:r>
              <a:rPr lang="en-US" sz="1000" b="1"/>
              <a:t>Gives rise to</a:t>
            </a:r>
          </a:p>
        </p:txBody>
      </p:sp>
      <p:sp>
        <p:nvSpPr>
          <p:cNvPr id="70679" name="Text Box 38"/>
          <p:cNvSpPr txBox="1">
            <a:spLocks noChangeArrowheads="1"/>
          </p:cNvSpPr>
          <p:nvPr/>
        </p:nvSpPr>
        <p:spPr bwMode="auto">
          <a:xfrm>
            <a:off x="7075488" y="812800"/>
            <a:ext cx="134937" cy="152400"/>
          </a:xfrm>
          <a:prstGeom prst="rect">
            <a:avLst/>
          </a:prstGeom>
          <a:noFill/>
          <a:ln w="9525">
            <a:noFill/>
            <a:miter lim="800000"/>
            <a:headEnd/>
            <a:tailEnd/>
          </a:ln>
        </p:spPr>
        <p:txBody>
          <a:bodyPr wrap="none" lIns="0" tIns="0" rIns="0" bIns="0"/>
          <a:lstStyle/>
          <a:p>
            <a:pPr>
              <a:lnSpc>
                <a:spcPct val="90000"/>
              </a:lnSpc>
            </a:pPr>
            <a:r>
              <a:rPr lang="en-US" sz="1000" b="1">
                <a:solidFill>
                  <a:schemeClr val="bg1"/>
                </a:solidFill>
                <a:sym typeface="Symbol" pitchFamily="18" charset="2"/>
              </a:rPr>
              <a:t></a:t>
            </a:r>
            <a:endParaRPr lang="en-US" sz="1000" b="1">
              <a:solidFill>
                <a:schemeClr val="bg1"/>
              </a:solidFill>
            </a:endParaRPr>
          </a:p>
        </p:txBody>
      </p:sp>
      <p:sp>
        <p:nvSpPr>
          <p:cNvPr id="70680" name="Text Box 39"/>
          <p:cNvSpPr txBox="1">
            <a:spLocks noChangeArrowheads="1"/>
          </p:cNvSpPr>
          <p:nvPr/>
        </p:nvSpPr>
        <p:spPr bwMode="auto">
          <a:xfrm>
            <a:off x="5797550" y="1601788"/>
            <a:ext cx="134938" cy="152400"/>
          </a:xfrm>
          <a:prstGeom prst="rect">
            <a:avLst/>
          </a:prstGeom>
          <a:noFill/>
          <a:ln w="9525">
            <a:noFill/>
            <a:miter lim="800000"/>
            <a:headEnd/>
            <a:tailEnd/>
          </a:ln>
        </p:spPr>
        <p:txBody>
          <a:bodyPr wrap="none" lIns="0" tIns="0" rIns="0" bIns="0"/>
          <a:lstStyle/>
          <a:p>
            <a:pPr>
              <a:lnSpc>
                <a:spcPct val="90000"/>
              </a:lnSpc>
            </a:pPr>
            <a:r>
              <a:rPr lang="en-US" sz="1000" b="1">
                <a:solidFill>
                  <a:schemeClr val="bg1"/>
                </a:solidFill>
                <a:sym typeface="Symbol" pitchFamily="18" charset="2"/>
              </a:rPr>
              <a:t></a:t>
            </a:r>
            <a:endParaRPr lang="en-US" sz="1000" b="1">
              <a:solidFill>
                <a:schemeClr val="bg1"/>
              </a:solidFill>
            </a:endParaRPr>
          </a:p>
        </p:txBody>
      </p:sp>
      <p:sp>
        <p:nvSpPr>
          <p:cNvPr id="70681" name="Text Box 40"/>
          <p:cNvSpPr txBox="1">
            <a:spLocks noChangeArrowheads="1"/>
          </p:cNvSpPr>
          <p:nvPr/>
        </p:nvSpPr>
        <p:spPr bwMode="auto">
          <a:xfrm>
            <a:off x="1855788" y="1587500"/>
            <a:ext cx="134937" cy="152400"/>
          </a:xfrm>
          <a:prstGeom prst="rect">
            <a:avLst/>
          </a:prstGeom>
          <a:noFill/>
          <a:ln w="9525">
            <a:noFill/>
            <a:miter lim="800000"/>
            <a:headEnd/>
            <a:tailEnd/>
          </a:ln>
        </p:spPr>
        <p:txBody>
          <a:bodyPr wrap="none" lIns="0" tIns="0" rIns="0" bIns="0"/>
          <a:lstStyle/>
          <a:p>
            <a:pPr>
              <a:lnSpc>
                <a:spcPct val="90000"/>
              </a:lnSpc>
            </a:pPr>
            <a:r>
              <a:rPr lang="en-US" sz="1000" b="1">
                <a:solidFill>
                  <a:schemeClr val="bg1"/>
                </a:solidFill>
                <a:sym typeface="Symbol" pitchFamily="18" charset="2"/>
              </a:rPr>
              <a:t></a:t>
            </a:r>
            <a:endParaRPr lang="en-US" sz="1000" b="1">
              <a:solidFill>
                <a:schemeClr val="bg1"/>
              </a:solidFill>
            </a:endParaRPr>
          </a:p>
        </p:txBody>
      </p:sp>
      <p:sp>
        <p:nvSpPr>
          <p:cNvPr id="70682" name="Text Box 41"/>
          <p:cNvSpPr txBox="1">
            <a:spLocks noChangeArrowheads="1"/>
          </p:cNvSpPr>
          <p:nvPr/>
        </p:nvSpPr>
        <p:spPr bwMode="auto">
          <a:xfrm>
            <a:off x="3225800" y="2640013"/>
            <a:ext cx="134938" cy="152400"/>
          </a:xfrm>
          <a:prstGeom prst="rect">
            <a:avLst/>
          </a:prstGeom>
          <a:noFill/>
          <a:ln w="9525">
            <a:noFill/>
            <a:miter lim="800000"/>
            <a:headEnd/>
            <a:tailEnd/>
          </a:ln>
        </p:spPr>
        <p:txBody>
          <a:bodyPr wrap="none" lIns="0" tIns="0" rIns="0" bIns="0"/>
          <a:lstStyle/>
          <a:p>
            <a:pPr>
              <a:lnSpc>
                <a:spcPct val="90000"/>
              </a:lnSpc>
            </a:pPr>
            <a:r>
              <a:rPr lang="en-US" sz="1000" b="1">
                <a:solidFill>
                  <a:schemeClr val="bg1"/>
                </a:solidFill>
                <a:sym typeface="Symbol" pitchFamily="18" charset="2"/>
              </a:rPr>
              <a:t></a:t>
            </a:r>
            <a:endParaRPr lang="en-US" sz="1000" b="1">
              <a:solidFill>
                <a:schemeClr val="bg1"/>
              </a:solidFill>
            </a:endParaRPr>
          </a:p>
        </p:txBody>
      </p:sp>
      <p:sp>
        <p:nvSpPr>
          <p:cNvPr id="70683" name="Text Box 42"/>
          <p:cNvSpPr txBox="1">
            <a:spLocks noChangeArrowheads="1"/>
          </p:cNvSpPr>
          <p:nvPr/>
        </p:nvSpPr>
        <p:spPr bwMode="auto">
          <a:xfrm>
            <a:off x="4533900" y="2124075"/>
            <a:ext cx="134938" cy="152400"/>
          </a:xfrm>
          <a:prstGeom prst="rect">
            <a:avLst/>
          </a:prstGeom>
          <a:noFill/>
          <a:ln w="9525">
            <a:noFill/>
            <a:miter lim="800000"/>
            <a:headEnd/>
            <a:tailEnd/>
          </a:ln>
        </p:spPr>
        <p:txBody>
          <a:bodyPr wrap="none" lIns="0" tIns="0" rIns="0" bIns="0"/>
          <a:lstStyle/>
          <a:p>
            <a:pPr>
              <a:lnSpc>
                <a:spcPct val="90000"/>
              </a:lnSpc>
            </a:pPr>
            <a:r>
              <a:rPr lang="en-US" sz="1000" b="1">
                <a:solidFill>
                  <a:schemeClr val="bg1"/>
                </a:solidFill>
                <a:sym typeface="Symbol" pitchFamily="18" charset="2"/>
              </a:rPr>
              <a:t></a:t>
            </a:r>
            <a:endParaRPr lang="en-US" sz="1000" b="1">
              <a:solidFill>
                <a:schemeClr val="bg1"/>
              </a:solidFill>
            </a:endParaRPr>
          </a:p>
        </p:txBody>
      </p:sp>
      <p:sp>
        <p:nvSpPr>
          <p:cNvPr id="70684" name="Text Box 43"/>
          <p:cNvSpPr txBox="1">
            <a:spLocks noChangeArrowheads="1"/>
          </p:cNvSpPr>
          <p:nvPr/>
        </p:nvSpPr>
        <p:spPr bwMode="auto">
          <a:xfrm>
            <a:off x="5789613" y="2640013"/>
            <a:ext cx="134937" cy="152400"/>
          </a:xfrm>
          <a:prstGeom prst="rect">
            <a:avLst/>
          </a:prstGeom>
          <a:noFill/>
          <a:ln w="9525">
            <a:noFill/>
            <a:miter lim="800000"/>
            <a:headEnd/>
            <a:tailEnd/>
          </a:ln>
        </p:spPr>
        <p:txBody>
          <a:bodyPr wrap="none" lIns="0" tIns="0" rIns="0" bIns="0"/>
          <a:lstStyle/>
          <a:p>
            <a:pPr>
              <a:lnSpc>
                <a:spcPct val="90000"/>
              </a:lnSpc>
            </a:pPr>
            <a:r>
              <a:rPr lang="en-US" sz="1000" b="1">
                <a:solidFill>
                  <a:schemeClr val="bg1"/>
                </a:solidFill>
                <a:sym typeface="Symbol" pitchFamily="18" charset="2"/>
              </a:rPr>
              <a:t></a:t>
            </a:r>
            <a:endParaRPr lang="en-US" sz="1000" b="1">
              <a:solidFill>
                <a:schemeClr val="bg1"/>
              </a:solidFill>
            </a:endParaRPr>
          </a:p>
        </p:txBody>
      </p:sp>
      <p:sp>
        <p:nvSpPr>
          <p:cNvPr id="70685" name="Text Box 44"/>
          <p:cNvSpPr txBox="1">
            <a:spLocks noChangeArrowheads="1"/>
          </p:cNvSpPr>
          <p:nvPr/>
        </p:nvSpPr>
        <p:spPr bwMode="auto">
          <a:xfrm>
            <a:off x="3468688" y="4445000"/>
            <a:ext cx="134937" cy="152400"/>
          </a:xfrm>
          <a:prstGeom prst="rect">
            <a:avLst/>
          </a:prstGeom>
          <a:noFill/>
          <a:ln w="9525">
            <a:noFill/>
            <a:miter lim="800000"/>
            <a:headEnd/>
            <a:tailEnd/>
          </a:ln>
        </p:spPr>
        <p:txBody>
          <a:bodyPr wrap="none" lIns="0" tIns="0" rIns="0" bIns="0"/>
          <a:lstStyle/>
          <a:p>
            <a:pPr>
              <a:lnSpc>
                <a:spcPct val="90000"/>
              </a:lnSpc>
            </a:pPr>
            <a:r>
              <a:rPr lang="en-US" sz="1000" b="1">
                <a:solidFill>
                  <a:schemeClr val="bg1"/>
                </a:solidFill>
                <a:sym typeface="Symbol" pitchFamily="18" charset="2"/>
              </a:rPr>
              <a:t></a:t>
            </a:r>
            <a:endParaRPr lang="en-US" sz="1000" b="1">
              <a:solidFill>
                <a:schemeClr val="bg1"/>
              </a:solidFill>
            </a:endParaRPr>
          </a:p>
        </p:txBody>
      </p:sp>
      <p:sp>
        <p:nvSpPr>
          <p:cNvPr id="70686" name="Text Box 45"/>
          <p:cNvSpPr txBox="1">
            <a:spLocks noChangeArrowheads="1"/>
          </p:cNvSpPr>
          <p:nvPr/>
        </p:nvSpPr>
        <p:spPr bwMode="auto">
          <a:xfrm>
            <a:off x="4538663" y="4448175"/>
            <a:ext cx="134937" cy="152400"/>
          </a:xfrm>
          <a:prstGeom prst="rect">
            <a:avLst/>
          </a:prstGeom>
          <a:noFill/>
          <a:ln w="9525">
            <a:noFill/>
            <a:miter lim="800000"/>
            <a:headEnd/>
            <a:tailEnd/>
          </a:ln>
        </p:spPr>
        <p:txBody>
          <a:bodyPr wrap="none" lIns="0" tIns="0" rIns="0" bIns="0"/>
          <a:lstStyle/>
          <a:p>
            <a:pPr>
              <a:lnSpc>
                <a:spcPct val="90000"/>
              </a:lnSpc>
            </a:pPr>
            <a:r>
              <a:rPr lang="en-US" sz="1000" b="1">
                <a:solidFill>
                  <a:schemeClr val="bg1"/>
                </a:solidFill>
                <a:sym typeface="Symbol" pitchFamily="18" charset="2"/>
              </a:rPr>
              <a:t></a:t>
            </a:r>
            <a:endParaRPr lang="en-US" sz="1000" b="1">
              <a:solidFill>
                <a:schemeClr val="bg1"/>
              </a:solidFill>
            </a:endParaRPr>
          </a:p>
        </p:txBody>
      </p:sp>
      <p:sp>
        <p:nvSpPr>
          <p:cNvPr id="70687" name="Text Box 46"/>
          <p:cNvSpPr txBox="1">
            <a:spLocks noChangeArrowheads="1"/>
          </p:cNvSpPr>
          <p:nvPr/>
        </p:nvSpPr>
        <p:spPr bwMode="auto">
          <a:xfrm>
            <a:off x="5622925" y="4445000"/>
            <a:ext cx="134938" cy="152400"/>
          </a:xfrm>
          <a:prstGeom prst="rect">
            <a:avLst/>
          </a:prstGeom>
          <a:noFill/>
          <a:ln w="9525">
            <a:noFill/>
            <a:miter lim="800000"/>
            <a:headEnd/>
            <a:tailEnd/>
          </a:ln>
        </p:spPr>
        <p:txBody>
          <a:bodyPr wrap="none" lIns="0" tIns="0" rIns="0" bIns="0"/>
          <a:lstStyle/>
          <a:p>
            <a:pPr>
              <a:lnSpc>
                <a:spcPct val="90000"/>
              </a:lnSpc>
            </a:pPr>
            <a:r>
              <a:rPr lang="en-US" sz="1000" b="1">
                <a:solidFill>
                  <a:schemeClr val="bg1"/>
                </a:solidFill>
                <a:sym typeface="Symbol" pitchFamily="18" charset="2"/>
              </a:rPr>
              <a:t></a:t>
            </a:r>
            <a:endParaRPr lang="en-US" sz="1000" b="1">
              <a:solidFill>
                <a:schemeClr val="bg1"/>
              </a:solidFill>
            </a:endParaRPr>
          </a:p>
        </p:txBody>
      </p:sp>
      <p:sp>
        <p:nvSpPr>
          <p:cNvPr id="70688" name="Text Box 47"/>
          <p:cNvSpPr txBox="1">
            <a:spLocks noChangeArrowheads="1"/>
          </p:cNvSpPr>
          <p:nvPr/>
        </p:nvSpPr>
        <p:spPr bwMode="auto">
          <a:xfrm>
            <a:off x="4537075" y="4949825"/>
            <a:ext cx="134938" cy="152400"/>
          </a:xfrm>
          <a:prstGeom prst="rect">
            <a:avLst/>
          </a:prstGeom>
          <a:noFill/>
          <a:ln w="9525">
            <a:noFill/>
            <a:miter lim="800000"/>
            <a:headEnd/>
            <a:tailEnd/>
          </a:ln>
        </p:spPr>
        <p:txBody>
          <a:bodyPr wrap="none" lIns="0" tIns="0" rIns="0" bIns="0"/>
          <a:lstStyle/>
          <a:p>
            <a:pPr>
              <a:lnSpc>
                <a:spcPct val="90000"/>
              </a:lnSpc>
            </a:pPr>
            <a:r>
              <a:rPr lang="en-US" sz="1000" b="1">
                <a:solidFill>
                  <a:schemeClr val="bg1"/>
                </a:solidFill>
                <a:sym typeface="Symbol" pitchFamily="18" charset="2"/>
              </a:rPr>
              <a:t></a:t>
            </a:r>
            <a:endParaRPr lang="en-US" sz="1000" b="1">
              <a:solidFill>
                <a:schemeClr val="bg1"/>
              </a:solidFill>
            </a:endParaRPr>
          </a:p>
        </p:txBody>
      </p:sp>
      <p:sp>
        <p:nvSpPr>
          <p:cNvPr id="70689"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43.20</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3"/>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43.20a</a:t>
            </a:r>
          </a:p>
        </p:txBody>
      </p:sp>
      <p:pic>
        <p:nvPicPr>
          <p:cNvPr id="71683" name="Picture 40" descr="43_20aAdaptiveImmune-U"/>
          <p:cNvPicPr>
            <a:picLocks noChangeAspect="1" noChangeArrowheads="1"/>
          </p:cNvPicPr>
          <p:nvPr/>
        </p:nvPicPr>
        <p:blipFill>
          <a:blip r:embed="rId3"/>
          <a:srcRect/>
          <a:stretch>
            <a:fillRect/>
          </a:stretch>
        </p:blipFill>
        <p:spPr bwMode="auto">
          <a:xfrm>
            <a:off x="296863" y="1346200"/>
            <a:ext cx="8548687" cy="4164013"/>
          </a:xfrm>
          <a:prstGeom prst="rect">
            <a:avLst/>
          </a:prstGeom>
          <a:noFill/>
          <a:ln w="9525">
            <a:noFill/>
            <a:miter lim="800000"/>
            <a:headEnd/>
            <a:tailEnd/>
          </a:ln>
        </p:spPr>
      </p:pic>
      <p:sp>
        <p:nvSpPr>
          <p:cNvPr id="71684" name="Text Box 4"/>
          <p:cNvSpPr txBox="1">
            <a:spLocks noChangeArrowheads="1"/>
          </p:cNvSpPr>
          <p:nvPr/>
        </p:nvSpPr>
        <p:spPr bwMode="auto">
          <a:xfrm>
            <a:off x="1154113" y="1452563"/>
            <a:ext cx="2676525" cy="430212"/>
          </a:xfrm>
          <a:prstGeom prst="rect">
            <a:avLst/>
          </a:prstGeom>
          <a:noFill/>
          <a:ln w="9525">
            <a:noFill/>
            <a:miter lim="800000"/>
            <a:headEnd/>
            <a:tailEnd/>
          </a:ln>
        </p:spPr>
        <p:txBody>
          <a:bodyPr wrap="none" lIns="0" tIns="0" rIns="0" bIns="0"/>
          <a:lstStyle/>
          <a:p>
            <a:pPr algn="ctr">
              <a:lnSpc>
                <a:spcPct val="80000"/>
              </a:lnSpc>
            </a:pPr>
            <a:r>
              <a:rPr lang="en-US" sz="1500" b="1"/>
              <a:t>Humoral (antibody-mediated) </a:t>
            </a:r>
            <a:br>
              <a:rPr lang="en-US" sz="1500" b="1"/>
            </a:br>
            <a:r>
              <a:rPr lang="en-US" sz="1500" b="1"/>
              <a:t>immune response</a:t>
            </a:r>
          </a:p>
        </p:txBody>
      </p:sp>
      <p:sp>
        <p:nvSpPr>
          <p:cNvPr id="71685" name="Text Box 5"/>
          <p:cNvSpPr txBox="1">
            <a:spLocks noChangeArrowheads="1"/>
          </p:cNvSpPr>
          <p:nvPr/>
        </p:nvSpPr>
        <p:spPr bwMode="auto">
          <a:xfrm>
            <a:off x="5854700" y="1457325"/>
            <a:ext cx="1671638" cy="431800"/>
          </a:xfrm>
          <a:prstGeom prst="rect">
            <a:avLst/>
          </a:prstGeom>
          <a:noFill/>
          <a:ln w="9525">
            <a:noFill/>
            <a:miter lim="800000"/>
            <a:headEnd/>
            <a:tailEnd/>
          </a:ln>
        </p:spPr>
        <p:txBody>
          <a:bodyPr wrap="none" lIns="0" tIns="0" rIns="0" bIns="0"/>
          <a:lstStyle/>
          <a:p>
            <a:pPr algn="ctr">
              <a:lnSpc>
                <a:spcPct val="80000"/>
              </a:lnSpc>
            </a:pPr>
            <a:r>
              <a:rPr lang="en-US" sz="1500" b="1"/>
              <a:t>Cell-mediated </a:t>
            </a:r>
            <a:br>
              <a:rPr lang="en-US" sz="1500" b="1"/>
            </a:br>
            <a:r>
              <a:rPr lang="en-US" sz="1500" b="1"/>
              <a:t>immune response</a:t>
            </a:r>
          </a:p>
        </p:txBody>
      </p:sp>
      <p:sp>
        <p:nvSpPr>
          <p:cNvPr id="71686" name="Text Box 6"/>
          <p:cNvSpPr txBox="1">
            <a:spLocks noChangeArrowheads="1"/>
          </p:cNvSpPr>
          <p:nvPr/>
        </p:nvSpPr>
        <p:spPr bwMode="auto">
          <a:xfrm>
            <a:off x="3676650" y="2120900"/>
            <a:ext cx="1816100" cy="179388"/>
          </a:xfrm>
          <a:prstGeom prst="rect">
            <a:avLst/>
          </a:prstGeom>
          <a:noFill/>
          <a:ln w="9525">
            <a:noFill/>
            <a:miter lim="800000"/>
            <a:headEnd/>
            <a:tailEnd/>
          </a:ln>
        </p:spPr>
        <p:txBody>
          <a:bodyPr wrap="none" lIns="0" tIns="0" rIns="0" bIns="0"/>
          <a:lstStyle/>
          <a:p>
            <a:pPr>
              <a:lnSpc>
                <a:spcPct val="90000"/>
              </a:lnSpc>
            </a:pPr>
            <a:r>
              <a:rPr lang="en-US" sz="1300" b="1"/>
              <a:t>Antigen (1st exposure)</a:t>
            </a:r>
          </a:p>
        </p:txBody>
      </p:sp>
      <p:sp>
        <p:nvSpPr>
          <p:cNvPr id="71687" name="Text Box 7"/>
          <p:cNvSpPr txBox="1">
            <a:spLocks noChangeArrowheads="1"/>
          </p:cNvSpPr>
          <p:nvPr/>
        </p:nvSpPr>
        <p:spPr bwMode="auto">
          <a:xfrm>
            <a:off x="4092575" y="2522538"/>
            <a:ext cx="995363" cy="206375"/>
          </a:xfrm>
          <a:prstGeom prst="rect">
            <a:avLst/>
          </a:prstGeom>
          <a:noFill/>
          <a:ln w="9525">
            <a:noFill/>
            <a:miter lim="800000"/>
            <a:headEnd/>
            <a:tailEnd/>
          </a:ln>
        </p:spPr>
        <p:txBody>
          <a:bodyPr wrap="none" lIns="0" tIns="0" rIns="0" bIns="0"/>
          <a:lstStyle/>
          <a:p>
            <a:pPr>
              <a:lnSpc>
                <a:spcPct val="90000"/>
              </a:lnSpc>
            </a:pPr>
            <a:r>
              <a:rPr lang="en-US" sz="1300" b="1"/>
              <a:t>Engulfed by</a:t>
            </a:r>
          </a:p>
        </p:txBody>
      </p:sp>
      <p:sp>
        <p:nvSpPr>
          <p:cNvPr id="71688" name="Text Box 8"/>
          <p:cNvSpPr txBox="1">
            <a:spLocks noChangeArrowheads="1"/>
          </p:cNvSpPr>
          <p:nvPr/>
        </p:nvSpPr>
        <p:spPr bwMode="auto">
          <a:xfrm>
            <a:off x="3929063" y="3035300"/>
            <a:ext cx="1262062" cy="392113"/>
          </a:xfrm>
          <a:prstGeom prst="rect">
            <a:avLst/>
          </a:prstGeom>
          <a:noFill/>
          <a:ln w="9525">
            <a:noFill/>
            <a:miter lim="800000"/>
            <a:headEnd/>
            <a:tailEnd/>
          </a:ln>
        </p:spPr>
        <p:txBody>
          <a:bodyPr wrap="none" lIns="0" tIns="0" rIns="0" bIns="0"/>
          <a:lstStyle/>
          <a:p>
            <a:pPr algn="ctr">
              <a:lnSpc>
                <a:spcPct val="90000"/>
              </a:lnSpc>
            </a:pPr>
            <a:r>
              <a:rPr lang="en-US" sz="1300" b="1"/>
              <a:t>Antigen-</a:t>
            </a:r>
            <a:br>
              <a:rPr lang="en-US" sz="1300" b="1"/>
            </a:br>
            <a:r>
              <a:rPr lang="en-US" sz="1300" b="1"/>
              <a:t>presenting cell</a:t>
            </a:r>
          </a:p>
        </p:txBody>
      </p:sp>
      <p:sp>
        <p:nvSpPr>
          <p:cNvPr id="71689" name="Text Box 9"/>
          <p:cNvSpPr txBox="1">
            <a:spLocks noChangeArrowheads="1"/>
          </p:cNvSpPr>
          <p:nvPr/>
        </p:nvSpPr>
        <p:spPr bwMode="auto">
          <a:xfrm>
            <a:off x="4086225" y="4514850"/>
            <a:ext cx="1022350" cy="166688"/>
          </a:xfrm>
          <a:prstGeom prst="rect">
            <a:avLst/>
          </a:prstGeom>
          <a:noFill/>
          <a:ln w="9525">
            <a:noFill/>
            <a:miter lim="800000"/>
            <a:headEnd/>
            <a:tailEnd/>
          </a:ln>
        </p:spPr>
        <p:txBody>
          <a:bodyPr wrap="none" lIns="0" tIns="0" rIns="0" bIns="0"/>
          <a:lstStyle/>
          <a:p>
            <a:pPr>
              <a:lnSpc>
                <a:spcPct val="90000"/>
              </a:lnSpc>
            </a:pPr>
            <a:r>
              <a:rPr lang="en-US" sz="1300" b="1"/>
              <a:t>Helper T cell</a:t>
            </a:r>
          </a:p>
        </p:txBody>
      </p:sp>
      <p:sp>
        <p:nvSpPr>
          <p:cNvPr id="71690" name="Text Box 12"/>
          <p:cNvSpPr txBox="1">
            <a:spLocks noChangeArrowheads="1"/>
          </p:cNvSpPr>
          <p:nvPr/>
        </p:nvSpPr>
        <p:spPr bwMode="auto">
          <a:xfrm>
            <a:off x="912813" y="4514850"/>
            <a:ext cx="493712" cy="180975"/>
          </a:xfrm>
          <a:prstGeom prst="rect">
            <a:avLst/>
          </a:prstGeom>
          <a:noFill/>
          <a:ln w="9525">
            <a:noFill/>
            <a:miter lim="800000"/>
            <a:headEnd/>
            <a:tailEnd/>
          </a:ln>
        </p:spPr>
        <p:txBody>
          <a:bodyPr wrap="none" lIns="0" tIns="0" rIns="0" bIns="0"/>
          <a:lstStyle/>
          <a:p>
            <a:pPr>
              <a:lnSpc>
                <a:spcPct val="90000"/>
              </a:lnSpc>
            </a:pPr>
            <a:r>
              <a:rPr lang="en-US" sz="1300" b="1"/>
              <a:t>B cell</a:t>
            </a:r>
          </a:p>
        </p:txBody>
      </p:sp>
      <p:sp>
        <p:nvSpPr>
          <p:cNvPr id="71691" name="Text Box 20"/>
          <p:cNvSpPr txBox="1">
            <a:spLocks noChangeArrowheads="1"/>
          </p:cNvSpPr>
          <p:nvPr/>
        </p:nvSpPr>
        <p:spPr bwMode="auto">
          <a:xfrm>
            <a:off x="7388225" y="4519613"/>
            <a:ext cx="1285875" cy="192087"/>
          </a:xfrm>
          <a:prstGeom prst="rect">
            <a:avLst/>
          </a:prstGeom>
          <a:noFill/>
          <a:ln w="9525">
            <a:noFill/>
            <a:miter lim="800000"/>
            <a:headEnd/>
            <a:tailEnd/>
          </a:ln>
        </p:spPr>
        <p:txBody>
          <a:bodyPr wrap="none" lIns="0" tIns="0" rIns="0" bIns="0"/>
          <a:lstStyle/>
          <a:p>
            <a:pPr>
              <a:lnSpc>
                <a:spcPct val="90000"/>
              </a:lnSpc>
            </a:pPr>
            <a:r>
              <a:rPr lang="en-US" sz="1300" b="1"/>
              <a:t>Cytotoxic T cell</a:t>
            </a:r>
          </a:p>
        </p:txBody>
      </p:sp>
      <p:sp>
        <p:nvSpPr>
          <p:cNvPr id="71692" name="Text Box 21"/>
          <p:cNvSpPr txBox="1">
            <a:spLocks noChangeArrowheads="1"/>
          </p:cNvSpPr>
          <p:nvPr/>
        </p:nvSpPr>
        <p:spPr bwMode="auto">
          <a:xfrm>
            <a:off x="7077075" y="2016125"/>
            <a:ext cx="322263" cy="165100"/>
          </a:xfrm>
          <a:prstGeom prst="rect">
            <a:avLst/>
          </a:prstGeom>
          <a:noFill/>
          <a:ln w="9525">
            <a:noFill/>
            <a:miter lim="800000"/>
            <a:headEnd/>
            <a:tailEnd/>
          </a:ln>
        </p:spPr>
        <p:txBody>
          <a:bodyPr wrap="none" lIns="0" tIns="0" rIns="0" bIns="0"/>
          <a:lstStyle/>
          <a:p>
            <a:pPr>
              <a:lnSpc>
                <a:spcPct val="90000"/>
              </a:lnSpc>
            </a:pPr>
            <a:r>
              <a:rPr lang="en-US" sz="1300" b="1"/>
              <a:t>Key</a:t>
            </a:r>
          </a:p>
        </p:txBody>
      </p:sp>
      <p:sp>
        <p:nvSpPr>
          <p:cNvPr id="71693" name="Text Box 22"/>
          <p:cNvSpPr txBox="1">
            <a:spLocks noChangeArrowheads="1"/>
          </p:cNvSpPr>
          <p:nvPr/>
        </p:nvSpPr>
        <p:spPr bwMode="auto">
          <a:xfrm>
            <a:off x="7691438" y="2274888"/>
            <a:ext cx="892175" cy="165100"/>
          </a:xfrm>
          <a:prstGeom prst="rect">
            <a:avLst/>
          </a:prstGeom>
          <a:noFill/>
          <a:ln w="9525">
            <a:noFill/>
            <a:miter lim="800000"/>
            <a:headEnd/>
            <a:tailEnd/>
          </a:ln>
        </p:spPr>
        <p:txBody>
          <a:bodyPr wrap="none" lIns="0" tIns="0" rIns="0" bIns="0"/>
          <a:lstStyle/>
          <a:p>
            <a:pPr>
              <a:lnSpc>
                <a:spcPct val="90000"/>
              </a:lnSpc>
            </a:pPr>
            <a:r>
              <a:rPr lang="en-US" sz="1300" b="1"/>
              <a:t>Stimulates</a:t>
            </a:r>
          </a:p>
        </p:txBody>
      </p:sp>
      <p:sp>
        <p:nvSpPr>
          <p:cNvPr id="71694" name="Text Box 23"/>
          <p:cNvSpPr txBox="1">
            <a:spLocks noChangeArrowheads="1"/>
          </p:cNvSpPr>
          <p:nvPr/>
        </p:nvSpPr>
        <p:spPr bwMode="auto">
          <a:xfrm>
            <a:off x="7697788" y="2506663"/>
            <a:ext cx="1062037" cy="192087"/>
          </a:xfrm>
          <a:prstGeom prst="rect">
            <a:avLst/>
          </a:prstGeom>
          <a:noFill/>
          <a:ln w="9525">
            <a:noFill/>
            <a:miter lim="800000"/>
            <a:headEnd/>
            <a:tailEnd/>
          </a:ln>
        </p:spPr>
        <p:txBody>
          <a:bodyPr wrap="none" lIns="0" tIns="0" rIns="0" bIns="0"/>
          <a:lstStyle/>
          <a:p>
            <a:pPr>
              <a:lnSpc>
                <a:spcPct val="90000"/>
              </a:lnSpc>
            </a:pPr>
            <a:r>
              <a:rPr lang="en-US" sz="1300" b="1"/>
              <a:t>Gives rise to</a:t>
            </a:r>
          </a:p>
        </p:txBody>
      </p:sp>
      <p:sp>
        <p:nvSpPr>
          <p:cNvPr id="71695" name="Text Box 25"/>
          <p:cNvSpPr txBox="1">
            <a:spLocks noChangeArrowheads="1"/>
          </p:cNvSpPr>
          <p:nvPr/>
        </p:nvSpPr>
        <p:spPr bwMode="auto">
          <a:xfrm>
            <a:off x="1100138" y="3228975"/>
            <a:ext cx="149225" cy="206375"/>
          </a:xfrm>
          <a:prstGeom prst="rect">
            <a:avLst/>
          </a:prstGeom>
          <a:noFill/>
          <a:ln w="9525">
            <a:noFill/>
            <a:miter lim="800000"/>
            <a:headEnd/>
            <a:tailEnd/>
          </a:ln>
        </p:spPr>
        <p:txBody>
          <a:bodyPr wrap="none" lIns="0" tIns="0" rIns="0" bIns="0"/>
          <a:lstStyle/>
          <a:p>
            <a:pPr>
              <a:lnSpc>
                <a:spcPct val="90000"/>
              </a:lnSpc>
            </a:pPr>
            <a:r>
              <a:rPr lang="en-US" sz="1300" b="1">
                <a:solidFill>
                  <a:schemeClr val="bg1"/>
                </a:solidFill>
                <a:sym typeface="Symbol" pitchFamily="18" charset="2"/>
              </a:rPr>
              <a:t></a:t>
            </a:r>
            <a:endParaRPr lang="en-US" sz="1300" b="1">
              <a:solidFill>
                <a:schemeClr val="bg1"/>
              </a:solidFill>
            </a:endParaRPr>
          </a:p>
        </p:txBody>
      </p:sp>
      <p:sp>
        <p:nvSpPr>
          <p:cNvPr id="71696" name="Text Box 26"/>
          <p:cNvSpPr txBox="1">
            <a:spLocks noChangeArrowheads="1"/>
          </p:cNvSpPr>
          <p:nvPr/>
        </p:nvSpPr>
        <p:spPr bwMode="auto">
          <a:xfrm>
            <a:off x="1855788" y="1587500"/>
            <a:ext cx="134937" cy="152400"/>
          </a:xfrm>
          <a:prstGeom prst="rect">
            <a:avLst/>
          </a:prstGeom>
          <a:noFill/>
          <a:ln w="9525">
            <a:noFill/>
            <a:miter lim="800000"/>
            <a:headEnd/>
            <a:tailEnd/>
          </a:ln>
        </p:spPr>
        <p:txBody>
          <a:bodyPr wrap="none" lIns="0" tIns="0" rIns="0" bIns="0"/>
          <a:lstStyle/>
          <a:p>
            <a:pPr>
              <a:lnSpc>
                <a:spcPct val="90000"/>
              </a:lnSpc>
            </a:pPr>
            <a:r>
              <a:rPr lang="en-US" sz="1000" b="1">
                <a:solidFill>
                  <a:schemeClr val="bg1"/>
                </a:solidFill>
                <a:sym typeface="Symbol" pitchFamily="18" charset="2"/>
              </a:rPr>
              <a:t></a:t>
            </a:r>
            <a:endParaRPr lang="en-US" sz="1000" b="1">
              <a:solidFill>
                <a:schemeClr val="bg1"/>
              </a:solidFill>
            </a:endParaRPr>
          </a:p>
        </p:txBody>
      </p:sp>
      <p:sp>
        <p:nvSpPr>
          <p:cNvPr id="71697" name="Text Box 35"/>
          <p:cNvSpPr txBox="1">
            <a:spLocks noChangeArrowheads="1"/>
          </p:cNvSpPr>
          <p:nvPr/>
        </p:nvSpPr>
        <p:spPr bwMode="auto">
          <a:xfrm>
            <a:off x="2840038" y="4584700"/>
            <a:ext cx="149225" cy="206375"/>
          </a:xfrm>
          <a:prstGeom prst="rect">
            <a:avLst/>
          </a:prstGeom>
          <a:noFill/>
          <a:ln w="9525">
            <a:noFill/>
            <a:miter lim="800000"/>
            <a:headEnd/>
            <a:tailEnd/>
          </a:ln>
        </p:spPr>
        <p:txBody>
          <a:bodyPr wrap="none" lIns="0" tIns="0" rIns="0" bIns="0"/>
          <a:lstStyle/>
          <a:p>
            <a:pPr>
              <a:lnSpc>
                <a:spcPct val="90000"/>
              </a:lnSpc>
            </a:pPr>
            <a:r>
              <a:rPr lang="en-US" sz="1300" b="1">
                <a:solidFill>
                  <a:schemeClr val="bg1"/>
                </a:solidFill>
                <a:sym typeface="Symbol" pitchFamily="18" charset="2"/>
              </a:rPr>
              <a:t></a:t>
            </a:r>
            <a:endParaRPr lang="en-US" sz="1300" b="1">
              <a:solidFill>
                <a:schemeClr val="bg1"/>
              </a:solidFill>
            </a:endParaRPr>
          </a:p>
        </p:txBody>
      </p:sp>
      <p:sp>
        <p:nvSpPr>
          <p:cNvPr id="71698" name="Text Box 36"/>
          <p:cNvSpPr txBox="1">
            <a:spLocks noChangeArrowheads="1"/>
          </p:cNvSpPr>
          <p:nvPr/>
        </p:nvSpPr>
        <p:spPr bwMode="auto">
          <a:xfrm>
            <a:off x="4538663" y="3930650"/>
            <a:ext cx="149225" cy="206375"/>
          </a:xfrm>
          <a:prstGeom prst="rect">
            <a:avLst/>
          </a:prstGeom>
          <a:noFill/>
          <a:ln w="9525">
            <a:noFill/>
            <a:miter lim="800000"/>
            <a:headEnd/>
            <a:tailEnd/>
          </a:ln>
        </p:spPr>
        <p:txBody>
          <a:bodyPr wrap="none" lIns="0" tIns="0" rIns="0" bIns="0"/>
          <a:lstStyle/>
          <a:p>
            <a:pPr>
              <a:lnSpc>
                <a:spcPct val="90000"/>
              </a:lnSpc>
            </a:pPr>
            <a:r>
              <a:rPr lang="en-US" sz="1300" b="1">
                <a:solidFill>
                  <a:schemeClr val="bg1"/>
                </a:solidFill>
                <a:sym typeface="Symbol" pitchFamily="18" charset="2"/>
              </a:rPr>
              <a:t></a:t>
            </a:r>
            <a:endParaRPr lang="en-US" sz="1300" b="1">
              <a:solidFill>
                <a:schemeClr val="bg1"/>
              </a:solidFill>
            </a:endParaRPr>
          </a:p>
        </p:txBody>
      </p:sp>
      <p:sp>
        <p:nvSpPr>
          <p:cNvPr id="71699" name="Text Box 37"/>
          <p:cNvSpPr txBox="1">
            <a:spLocks noChangeArrowheads="1"/>
          </p:cNvSpPr>
          <p:nvPr/>
        </p:nvSpPr>
        <p:spPr bwMode="auto">
          <a:xfrm>
            <a:off x="6126163" y="4592638"/>
            <a:ext cx="149225" cy="206375"/>
          </a:xfrm>
          <a:prstGeom prst="rect">
            <a:avLst/>
          </a:prstGeom>
          <a:noFill/>
          <a:ln w="9525">
            <a:noFill/>
            <a:miter lim="800000"/>
            <a:headEnd/>
            <a:tailEnd/>
          </a:ln>
        </p:spPr>
        <p:txBody>
          <a:bodyPr wrap="none" lIns="0" tIns="0" rIns="0" bIns="0"/>
          <a:lstStyle/>
          <a:p>
            <a:pPr>
              <a:lnSpc>
                <a:spcPct val="90000"/>
              </a:lnSpc>
            </a:pPr>
            <a:r>
              <a:rPr lang="en-US" sz="1300" b="1">
                <a:solidFill>
                  <a:schemeClr val="bg1"/>
                </a:solidFill>
                <a:sym typeface="Symbol" pitchFamily="18" charset="2"/>
              </a:rPr>
              <a:t></a:t>
            </a:r>
            <a:endParaRPr lang="en-US" sz="1300" b="1">
              <a:solidFill>
                <a:schemeClr val="bg1"/>
              </a:solidFill>
            </a:endParaRPr>
          </a:p>
        </p:txBody>
      </p:sp>
      <p:sp>
        <p:nvSpPr>
          <p:cNvPr id="71700" name="Text Box 38"/>
          <p:cNvSpPr txBox="1">
            <a:spLocks noChangeArrowheads="1"/>
          </p:cNvSpPr>
          <p:nvPr/>
        </p:nvSpPr>
        <p:spPr bwMode="auto">
          <a:xfrm>
            <a:off x="6138863" y="3255963"/>
            <a:ext cx="149225" cy="206375"/>
          </a:xfrm>
          <a:prstGeom prst="rect">
            <a:avLst/>
          </a:prstGeom>
          <a:noFill/>
          <a:ln w="9525">
            <a:noFill/>
            <a:miter lim="800000"/>
            <a:headEnd/>
            <a:tailEnd/>
          </a:ln>
        </p:spPr>
        <p:txBody>
          <a:bodyPr wrap="none" lIns="0" tIns="0" rIns="0" bIns="0"/>
          <a:lstStyle/>
          <a:p>
            <a:pPr>
              <a:lnSpc>
                <a:spcPct val="90000"/>
              </a:lnSpc>
            </a:pPr>
            <a:r>
              <a:rPr lang="en-US" sz="1300" b="1">
                <a:solidFill>
                  <a:schemeClr val="bg1"/>
                </a:solidFill>
                <a:sym typeface="Symbol" pitchFamily="18" charset="2"/>
              </a:rPr>
              <a:t></a:t>
            </a:r>
            <a:endParaRPr lang="en-US" sz="1300" b="1">
              <a:solidFill>
                <a:schemeClr val="bg1"/>
              </a:solidFill>
            </a:endParaRPr>
          </a:p>
        </p:txBody>
      </p:sp>
      <p:sp>
        <p:nvSpPr>
          <p:cNvPr id="71701" name="Text Box 39"/>
          <p:cNvSpPr txBox="1">
            <a:spLocks noChangeArrowheads="1"/>
          </p:cNvSpPr>
          <p:nvPr/>
        </p:nvSpPr>
        <p:spPr bwMode="auto">
          <a:xfrm>
            <a:off x="7251700" y="2263775"/>
            <a:ext cx="149225" cy="206375"/>
          </a:xfrm>
          <a:prstGeom prst="rect">
            <a:avLst/>
          </a:prstGeom>
          <a:noFill/>
          <a:ln w="9525">
            <a:noFill/>
            <a:miter lim="800000"/>
            <a:headEnd/>
            <a:tailEnd/>
          </a:ln>
        </p:spPr>
        <p:txBody>
          <a:bodyPr wrap="none" lIns="0" tIns="0" rIns="0" bIns="0"/>
          <a:lstStyle/>
          <a:p>
            <a:pPr>
              <a:lnSpc>
                <a:spcPct val="90000"/>
              </a:lnSpc>
            </a:pPr>
            <a:r>
              <a:rPr lang="en-US" sz="1300" b="1">
                <a:solidFill>
                  <a:schemeClr val="bg1"/>
                </a:solidFill>
                <a:sym typeface="Symbol" pitchFamily="18" charset="2"/>
              </a:rPr>
              <a:t></a:t>
            </a:r>
            <a:endParaRPr lang="en-US" sz="1300" b="1">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43.20b</a:t>
            </a:r>
          </a:p>
        </p:txBody>
      </p:sp>
      <p:pic>
        <p:nvPicPr>
          <p:cNvPr id="72707" name="Picture 41" descr="43_20bAdaptiveImmune-U"/>
          <p:cNvPicPr>
            <a:picLocks noChangeAspect="1" noChangeArrowheads="1"/>
          </p:cNvPicPr>
          <p:nvPr/>
        </p:nvPicPr>
        <p:blipFill>
          <a:blip r:embed="rId3"/>
          <a:srcRect/>
          <a:stretch>
            <a:fillRect/>
          </a:stretch>
        </p:blipFill>
        <p:spPr bwMode="auto">
          <a:xfrm>
            <a:off x="296863" y="441325"/>
            <a:ext cx="8548687" cy="5975350"/>
          </a:xfrm>
          <a:prstGeom prst="rect">
            <a:avLst/>
          </a:prstGeom>
          <a:noFill/>
          <a:ln w="9525">
            <a:noFill/>
            <a:miter lim="800000"/>
            <a:headEnd/>
            <a:tailEnd/>
          </a:ln>
        </p:spPr>
      </p:pic>
      <p:sp>
        <p:nvSpPr>
          <p:cNvPr id="72708" name="Text Box 9"/>
          <p:cNvSpPr txBox="1">
            <a:spLocks noChangeArrowheads="1"/>
          </p:cNvSpPr>
          <p:nvPr/>
        </p:nvSpPr>
        <p:spPr bwMode="auto">
          <a:xfrm>
            <a:off x="4087813" y="757238"/>
            <a:ext cx="1035050" cy="204787"/>
          </a:xfrm>
          <a:prstGeom prst="rect">
            <a:avLst/>
          </a:prstGeom>
          <a:noFill/>
          <a:ln w="9525">
            <a:noFill/>
            <a:miter lim="800000"/>
            <a:headEnd/>
            <a:tailEnd/>
          </a:ln>
        </p:spPr>
        <p:txBody>
          <a:bodyPr wrap="none" lIns="0" tIns="0" rIns="0" bIns="0"/>
          <a:lstStyle/>
          <a:p>
            <a:pPr>
              <a:lnSpc>
                <a:spcPct val="90000"/>
              </a:lnSpc>
            </a:pPr>
            <a:r>
              <a:rPr lang="en-US" sz="1300" b="1"/>
              <a:t>Helper T cell</a:t>
            </a:r>
          </a:p>
        </p:txBody>
      </p:sp>
      <p:sp>
        <p:nvSpPr>
          <p:cNvPr id="72709" name="Text Box 10"/>
          <p:cNvSpPr txBox="1">
            <a:spLocks noChangeArrowheads="1"/>
          </p:cNvSpPr>
          <p:nvPr/>
        </p:nvSpPr>
        <p:spPr bwMode="auto">
          <a:xfrm>
            <a:off x="3994150" y="2082800"/>
            <a:ext cx="1127125" cy="400050"/>
          </a:xfrm>
          <a:prstGeom prst="rect">
            <a:avLst/>
          </a:prstGeom>
          <a:noFill/>
          <a:ln w="9525">
            <a:noFill/>
            <a:miter lim="800000"/>
            <a:headEnd/>
            <a:tailEnd/>
          </a:ln>
        </p:spPr>
        <p:txBody>
          <a:bodyPr wrap="none" lIns="0" tIns="0" rIns="0" bIns="0"/>
          <a:lstStyle/>
          <a:p>
            <a:pPr algn="ctr">
              <a:lnSpc>
                <a:spcPct val="90000"/>
              </a:lnSpc>
            </a:pPr>
            <a:r>
              <a:rPr lang="en-US" sz="1300" b="1"/>
              <a:t>Memory</a:t>
            </a:r>
            <a:br>
              <a:rPr lang="en-US" sz="1300" b="1"/>
            </a:br>
            <a:r>
              <a:rPr lang="en-US" sz="1300" b="1"/>
              <a:t>helper T cells</a:t>
            </a:r>
          </a:p>
        </p:txBody>
      </p:sp>
      <p:sp>
        <p:nvSpPr>
          <p:cNvPr id="72710" name="Text Box 11"/>
          <p:cNvSpPr txBox="1">
            <a:spLocks noChangeArrowheads="1"/>
          </p:cNvSpPr>
          <p:nvPr/>
        </p:nvSpPr>
        <p:spPr bwMode="auto">
          <a:xfrm>
            <a:off x="3636963" y="3457575"/>
            <a:ext cx="2046287" cy="263525"/>
          </a:xfrm>
          <a:prstGeom prst="rect">
            <a:avLst/>
          </a:prstGeom>
          <a:noFill/>
          <a:ln w="9525">
            <a:noFill/>
            <a:miter lim="800000"/>
            <a:headEnd/>
            <a:tailEnd/>
          </a:ln>
        </p:spPr>
        <p:txBody>
          <a:bodyPr wrap="none" lIns="0" tIns="0" rIns="0" bIns="0"/>
          <a:lstStyle/>
          <a:p>
            <a:pPr>
              <a:lnSpc>
                <a:spcPct val="90000"/>
              </a:lnSpc>
            </a:pPr>
            <a:r>
              <a:rPr lang="en-US" sz="1300" b="1"/>
              <a:t>Antigen (2nd exposure)</a:t>
            </a:r>
          </a:p>
        </p:txBody>
      </p:sp>
      <p:sp>
        <p:nvSpPr>
          <p:cNvPr id="72711" name="Text Box 12"/>
          <p:cNvSpPr txBox="1">
            <a:spLocks noChangeArrowheads="1"/>
          </p:cNvSpPr>
          <p:nvPr/>
        </p:nvSpPr>
        <p:spPr bwMode="auto">
          <a:xfrm>
            <a:off x="912813" y="757238"/>
            <a:ext cx="479425" cy="166687"/>
          </a:xfrm>
          <a:prstGeom prst="rect">
            <a:avLst/>
          </a:prstGeom>
          <a:noFill/>
          <a:ln w="9525">
            <a:noFill/>
            <a:miter lim="800000"/>
            <a:headEnd/>
            <a:tailEnd/>
          </a:ln>
        </p:spPr>
        <p:txBody>
          <a:bodyPr wrap="none" lIns="0" tIns="0" rIns="0" bIns="0"/>
          <a:lstStyle/>
          <a:p>
            <a:pPr>
              <a:lnSpc>
                <a:spcPct val="90000"/>
              </a:lnSpc>
            </a:pPr>
            <a:r>
              <a:rPr lang="en-US" sz="1300" b="1"/>
              <a:t>B cell</a:t>
            </a:r>
          </a:p>
        </p:txBody>
      </p:sp>
      <p:sp>
        <p:nvSpPr>
          <p:cNvPr id="72712" name="Text Box 13"/>
          <p:cNvSpPr txBox="1">
            <a:spLocks noChangeArrowheads="1"/>
          </p:cNvSpPr>
          <p:nvPr/>
        </p:nvSpPr>
        <p:spPr bwMode="auto">
          <a:xfrm>
            <a:off x="628650" y="3911600"/>
            <a:ext cx="1127125" cy="244475"/>
          </a:xfrm>
          <a:prstGeom prst="rect">
            <a:avLst/>
          </a:prstGeom>
          <a:noFill/>
          <a:ln w="9525">
            <a:noFill/>
            <a:miter lim="800000"/>
            <a:headEnd/>
            <a:tailEnd/>
          </a:ln>
        </p:spPr>
        <p:txBody>
          <a:bodyPr wrap="none" lIns="0" tIns="0" rIns="0" bIns="0"/>
          <a:lstStyle/>
          <a:p>
            <a:pPr>
              <a:lnSpc>
                <a:spcPct val="90000"/>
              </a:lnSpc>
            </a:pPr>
            <a:r>
              <a:rPr lang="en-US" sz="1300" b="1"/>
              <a:t>Plasma cells</a:t>
            </a:r>
          </a:p>
        </p:txBody>
      </p:sp>
      <p:sp>
        <p:nvSpPr>
          <p:cNvPr id="72713" name="Text Box 14"/>
          <p:cNvSpPr txBox="1">
            <a:spLocks noChangeArrowheads="1"/>
          </p:cNvSpPr>
          <p:nvPr/>
        </p:nvSpPr>
        <p:spPr bwMode="auto">
          <a:xfrm>
            <a:off x="690563" y="4845050"/>
            <a:ext cx="906462" cy="458788"/>
          </a:xfrm>
          <a:prstGeom prst="rect">
            <a:avLst/>
          </a:prstGeom>
          <a:noFill/>
          <a:ln w="9525">
            <a:noFill/>
            <a:miter lim="800000"/>
            <a:headEnd/>
            <a:tailEnd/>
          </a:ln>
        </p:spPr>
        <p:txBody>
          <a:bodyPr wrap="none" lIns="0" tIns="0" rIns="0" bIns="0"/>
          <a:lstStyle/>
          <a:p>
            <a:pPr algn="ctr">
              <a:lnSpc>
                <a:spcPct val="90000"/>
              </a:lnSpc>
            </a:pPr>
            <a:r>
              <a:rPr lang="en-US" sz="1300" b="1"/>
              <a:t>Secreted</a:t>
            </a:r>
            <a:br>
              <a:rPr lang="en-US" sz="1300" b="1"/>
            </a:br>
            <a:r>
              <a:rPr lang="en-US" sz="1300" b="1"/>
              <a:t>antibodies</a:t>
            </a:r>
          </a:p>
        </p:txBody>
      </p:sp>
      <p:sp>
        <p:nvSpPr>
          <p:cNvPr id="72714" name="Text Box 15"/>
          <p:cNvSpPr txBox="1">
            <a:spLocks noChangeArrowheads="1"/>
          </p:cNvSpPr>
          <p:nvPr/>
        </p:nvSpPr>
        <p:spPr bwMode="auto">
          <a:xfrm>
            <a:off x="511175" y="5497513"/>
            <a:ext cx="1312863" cy="552450"/>
          </a:xfrm>
          <a:prstGeom prst="rect">
            <a:avLst/>
          </a:prstGeom>
          <a:noFill/>
          <a:ln w="9525">
            <a:noFill/>
            <a:miter lim="800000"/>
            <a:headEnd/>
            <a:tailEnd/>
          </a:ln>
        </p:spPr>
        <p:txBody>
          <a:bodyPr wrap="none" lIns="0" tIns="0" rIns="0" bIns="0"/>
          <a:lstStyle/>
          <a:p>
            <a:pPr algn="ctr">
              <a:lnSpc>
                <a:spcPct val="90000"/>
              </a:lnSpc>
            </a:pPr>
            <a:r>
              <a:rPr lang="en-US" sz="1300" b="1"/>
              <a:t>Defend against </a:t>
            </a:r>
            <a:br>
              <a:rPr lang="en-US" sz="1300" b="1"/>
            </a:br>
            <a:r>
              <a:rPr lang="en-US" sz="1300" b="1"/>
              <a:t>extracellular</a:t>
            </a:r>
            <a:br>
              <a:rPr lang="en-US" sz="1300" b="1"/>
            </a:br>
            <a:r>
              <a:rPr lang="en-US" sz="1300" b="1"/>
              <a:t>pathogens</a:t>
            </a:r>
          </a:p>
        </p:txBody>
      </p:sp>
      <p:sp>
        <p:nvSpPr>
          <p:cNvPr id="72715" name="Text Box 16"/>
          <p:cNvSpPr txBox="1">
            <a:spLocks noChangeArrowheads="1"/>
          </p:cNvSpPr>
          <p:nvPr/>
        </p:nvSpPr>
        <p:spPr bwMode="auto">
          <a:xfrm>
            <a:off x="2597150" y="3914775"/>
            <a:ext cx="1366838" cy="223838"/>
          </a:xfrm>
          <a:prstGeom prst="rect">
            <a:avLst/>
          </a:prstGeom>
          <a:noFill/>
          <a:ln w="9525">
            <a:noFill/>
            <a:miter lim="800000"/>
            <a:headEnd/>
            <a:tailEnd/>
          </a:ln>
        </p:spPr>
        <p:txBody>
          <a:bodyPr wrap="none" lIns="0" tIns="0" rIns="0" bIns="0"/>
          <a:lstStyle/>
          <a:p>
            <a:pPr>
              <a:lnSpc>
                <a:spcPct val="90000"/>
              </a:lnSpc>
            </a:pPr>
            <a:r>
              <a:rPr lang="en-US" sz="1300" b="1"/>
              <a:t>Memory B cells</a:t>
            </a:r>
          </a:p>
        </p:txBody>
      </p:sp>
      <p:sp>
        <p:nvSpPr>
          <p:cNvPr id="72716" name="Text Box 17"/>
          <p:cNvSpPr txBox="1">
            <a:spLocks noChangeArrowheads="1"/>
          </p:cNvSpPr>
          <p:nvPr/>
        </p:nvSpPr>
        <p:spPr bwMode="auto">
          <a:xfrm>
            <a:off x="5200650" y="3776663"/>
            <a:ext cx="1511300" cy="455612"/>
          </a:xfrm>
          <a:prstGeom prst="rect">
            <a:avLst/>
          </a:prstGeom>
          <a:noFill/>
          <a:ln w="9525">
            <a:noFill/>
            <a:miter lim="800000"/>
            <a:headEnd/>
            <a:tailEnd/>
          </a:ln>
        </p:spPr>
        <p:txBody>
          <a:bodyPr wrap="none" lIns="0" tIns="0" rIns="0" bIns="0"/>
          <a:lstStyle/>
          <a:p>
            <a:pPr algn="ctr">
              <a:lnSpc>
                <a:spcPct val="90000"/>
              </a:lnSpc>
            </a:pPr>
            <a:r>
              <a:rPr lang="en-US" sz="1300" b="1"/>
              <a:t>Memory</a:t>
            </a:r>
            <a:br>
              <a:rPr lang="en-US" sz="1300" b="1"/>
            </a:br>
            <a:r>
              <a:rPr lang="en-US" sz="1300" b="1"/>
              <a:t>cytotoxic T cells</a:t>
            </a:r>
          </a:p>
        </p:txBody>
      </p:sp>
      <p:sp>
        <p:nvSpPr>
          <p:cNvPr id="72717" name="Text Box 18"/>
          <p:cNvSpPr txBox="1">
            <a:spLocks noChangeArrowheads="1"/>
          </p:cNvSpPr>
          <p:nvPr/>
        </p:nvSpPr>
        <p:spPr bwMode="auto">
          <a:xfrm>
            <a:off x="7281863" y="3770313"/>
            <a:ext cx="1458912" cy="388937"/>
          </a:xfrm>
          <a:prstGeom prst="rect">
            <a:avLst/>
          </a:prstGeom>
          <a:noFill/>
          <a:ln w="9525">
            <a:noFill/>
            <a:miter lim="800000"/>
            <a:headEnd/>
            <a:tailEnd/>
          </a:ln>
        </p:spPr>
        <p:txBody>
          <a:bodyPr wrap="none" lIns="0" tIns="0" rIns="0" bIns="0"/>
          <a:lstStyle/>
          <a:p>
            <a:pPr algn="ctr">
              <a:lnSpc>
                <a:spcPct val="90000"/>
              </a:lnSpc>
            </a:pPr>
            <a:r>
              <a:rPr lang="en-US" sz="1300" b="1"/>
              <a:t>Active </a:t>
            </a:r>
            <a:br>
              <a:rPr lang="en-US" sz="1300" b="1"/>
            </a:br>
            <a:r>
              <a:rPr lang="en-US" sz="1300" b="1"/>
              <a:t>cytotoxic T cells</a:t>
            </a:r>
          </a:p>
        </p:txBody>
      </p:sp>
      <p:sp>
        <p:nvSpPr>
          <p:cNvPr id="72718" name="Text Box 19"/>
          <p:cNvSpPr txBox="1">
            <a:spLocks noChangeArrowheads="1"/>
          </p:cNvSpPr>
          <p:nvPr/>
        </p:nvSpPr>
        <p:spPr bwMode="auto">
          <a:xfrm>
            <a:off x="7419975" y="5500688"/>
            <a:ext cx="1219200" cy="736600"/>
          </a:xfrm>
          <a:prstGeom prst="rect">
            <a:avLst/>
          </a:prstGeom>
          <a:noFill/>
          <a:ln w="9525">
            <a:noFill/>
            <a:miter lim="800000"/>
            <a:headEnd/>
            <a:tailEnd/>
          </a:ln>
        </p:spPr>
        <p:txBody>
          <a:bodyPr wrap="none" lIns="0" tIns="0" rIns="0" bIns="0"/>
          <a:lstStyle/>
          <a:p>
            <a:pPr algn="ctr">
              <a:lnSpc>
                <a:spcPct val="90000"/>
              </a:lnSpc>
            </a:pPr>
            <a:r>
              <a:rPr lang="en-US" sz="1300" b="1"/>
              <a:t>Defend against </a:t>
            </a:r>
            <a:br>
              <a:rPr lang="en-US" sz="1300" b="1"/>
            </a:br>
            <a:r>
              <a:rPr lang="en-US" sz="1300" b="1"/>
              <a:t>intracellular</a:t>
            </a:r>
            <a:br>
              <a:rPr lang="en-US" sz="1300" b="1"/>
            </a:br>
            <a:r>
              <a:rPr lang="en-US" sz="1300" b="1"/>
              <a:t>pathogens </a:t>
            </a:r>
            <a:br>
              <a:rPr lang="en-US" sz="1300" b="1"/>
            </a:br>
            <a:r>
              <a:rPr lang="en-US" sz="1300" b="1"/>
              <a:t>and cancer</a:t>
            </a:r>
          </a:p>
        </p:txBody>
      </p:sp>
      <p:sp>
        <p:nvSpPr>
          <p:cNvPr id="72719" name="Text Box 20"/>
          <p:cNvSpPr txBox="1">
            <a:spLocks noChangeArrowheads="1"/>
          </p:cNvSpPr>
          <p:nvPr/>
        </p:nvSpPr>
        <p:spPr bwMode="auto">
          <a:xfrm>
            <a:off x="7402513" y="762000"/>
            <a:ext cx="1401762" cy="223838"/>
          </a:xfrm>
          <a:prstGeom prst="rect">
            <a:avLst/>
          </a:prstGeom>
          <a:noFill/>
          <a:ln w="9525">
            <a:noFill/>
            <a:miter lim="800000"/>
            <a:headEnd/>
            <a:tailEnd/>
          </a:ln>
        </p:spPr>
        <p:txBody>
          <a:bodyPr wrap="none" lIns="0" tIns="0" rIns="0" bIns="0"/>
          <a:lstStyle/>
          <a:p>
            <a:pPr>
              <a:lnSpc>
                <a:spcPct val="90000"/>
              </a:lnSpc>
            </a:pPr>
            <a:r>
              <a:rPr lang="en-US" sz="1300" b="1"/>
              <a:t>Cytotoxic T cell</a:t>
            </a:r>
          </a:p>
        </p:txBody>
      </p:sp>
      <p:sp>
        <p:nvSpPr>
          <p:cNvPr id="72720" name="Text Box 35"/>
          <p:cNvSpPr txBox="1">
            <a:spLocks noChangeArrowheads="1"/>
          </p:cNvSpPr>
          <p:nvPr/>
        </p:nvSpPr>
        <p:spPr bwMode="auto">
          <a:xfrm>
            <a:off x="2844800" y="822325"/>
            <a:ext cx="149225" cy="206375"/>
          </a:xfrm>
          <a:prstGeom prst="rect">
            <a:avLst/>
          </a:prstGeom>
          <a:noFill/>
          <a:ln w="9525">
            <a:noFill/>
            <a:miter lim="800000"/>
            <a:headEnd/>
            <a:tailEnd/>
          </a:ln>
        </p:spPr>
        <p:txBody>
          <a:bodyPr wrap="none" lIns="0" tIns="0" rIns="0" bIns="0"/>
          <a:lstStyle/>
          <a:p>
            <a:pPr>
              <a:lnSpc>
                <a:spcPct val="90000"/>
              </a:lnSpc>
            </a:pPr>
            <a:r>
              <a:rPr lang="en-US" sz="1300" b="1">
                <a:solidFill>
                  <a:schemeClr val="bg1"/>
                </a:solidFill>
                <a:sym typeface="Symbol" pitchFamily="18" charset="2"/>
              </a:rPr>
              <a:t></a:t>
            </a:r>
            <a:endParaRPr lang="en-US" sz="1300" b="1">
              <a:solidFill>
                <a:schemeClr val="bg1"/>
              </a:solidFill>
            </a:endParaRPr>
          </a:p>
        </p:txBody>
      </p:sp>
      <p:sp>
        <p:nvSpPr>
          <p:cNvPr id="72721" name="Text Box 36"/>
          <p:cNvSpPr txBox="1">
            <a:spLocks noChangeArrowheads="1"/>
          </p:cNvSpPr>
          <p:nvPr/>
        </p:nvSpPr>
        <p:spPr bwMode="auto">
          <a:xfrm>
            <a:off x="6138863" y="820738"/>
            <a:ext cx="149225" cy="206375"/>
          </a:xfrm>
          <a:prstGeom prst="rect">
            <a:avLst/>
          </a:prstGeom>
          <a:noFill/>
          <a:ln w="9525">
            <a:noFill/>
            <a:miter lim="800000"/>
            <a:headEnd/>
            <a:tailEnd/>
          </a:ln>
        </p:spPr>
        <p:txBody>
          <a:bodyPr wrap="none" lIns="0" tIns="0" rIns="0" bIns="0"/>
          <a:lstStyle/>
          <a:p>
            <a:pPr>
              <a:lnSpc>
                <a:spcPct val="90000"/>
              </a:lnSpc>
            </a:pPr>
            <a:r>
              <a:rPr lang="en-US" sz="1300" b="1">
                <a:solidFill>
                  <a:schemeClr val="bg1"/>
                </a:solidFill>
                <a:sym typeface="Symbol" pitchFamily="18" charset="2"/>
              </a:rPr>
              <a:t></a:t>
            </a:r>
            <a:endParaRPr lang="en-US" sz="1300" b="1">
              <a:solidFill>
                <a:schemeClr val="bg1"/>
              </a:solidFill>
            </a:endParaRPr>
          </a:p>
        </p:txBody>
      </p:sp>
      <p:sp>
        <p:nvSpPr>
          <p:cNvPr id="72722" name="Text Box 37"/>
          <p:cNvSpPr txBox="1">
            <a:spLocks noChangeArrowheads="1"/>
          </p:cNvSpPr>
          <p:nvPr/>
        </p:nvSpPr>
        <p:spPr bwMode="auto">
          <a:xfrm>
            <a:off x="3151188" y="3135313"/>
            <a:ext cx="149225" cy="206375"/>
          </a:xfrm>
          <a:prstGeom prst="rect">
            <a:avLst/>
          </a:prstGeom>
          <a:noFill/>
          <a:ln w="9525">
            <a:noFill/>
            <a:miter lim="800000"/>
            <a:headEnd/>
            <a:tailEnd/>
          </a:ln>
        </p:spPr>
        <p:txBody>
          <a:bodyPr wrap="none" lIns="0" tIns="0" rIns="0" bIns="0"/>
          <a:lstStyle/>
          <a:p>
            <a:pPr>
              <a:lnSpc>
                <a:spcPct val="90000"/>
              </a:lnSpc>
            </a:pPr>
            <a:r>
              <a:rPr lang="en-US" sz="1300" b="1">
                <a:solidFill>
                  <a:schemeClr val="bg1"/>
                </a:solidFill>
                <a:sym typeface="Symbol" pitchFamily="18" charset="2"/>
              </a:rPr>
              <a:t></a:t>
            </a:r>
            <a:endParaRPr lang="en-US" sz="1300" b="1">
              <a:solidFill>
                <a:schemeClr val="bg1"/>
              </a:solidFill>
            </a:endParaRPr>
          </a:p>
        </p:txBody>
      </p:sp>
      <p:sp>
        <p:nvSpPr>
          <p:cNvPr id="72723" name="Text Box 38"/>
          <p:cNvSpPr txBox="1">
            <a:spLocks noChangeArrowheads="1"/>
          </p:cNvSpPr>
          <p:nvPr/>
        </p:nvSpPr>
        <p:spPr bwMode="auto">
          <a:xfrm>
            <a:off x="4524375" y="3124200"/>
            <a:ext cx="149225" cy="206375"/>
          </a:xfrm>
          <a:prstGeom prst="rect">
            <a:avLst/>
          </a:prstGeom>
          <a:noFill/>
          <a:ln w="9525">
            <a:noFill/>
            <a:miter lim="800000"/>
            <a:headEnd/>
            <a:tailEnd/>
          </a:ln>
        </p:spPr>
        <p:txBody>
          <a:bodyPr wrap="none" lIns="0" tIns="0" rIns="0" bIns="0"/>
          <a:lstStyle/>
          <a:p>
            <a:pPr>
              <a:lnSpc>
                <a:spcPct val="90000"/>
              </a:lnSpc>
            </a:pPr>
            <a:r>
              <a:rPr lang="en-US" sz="1300" b="1">
                <a:solidFill>
                  <a:schemeClr val="bg1"/>
                </a:solidFill>
                <a:sym typeface="Symbol" pitchFamily="18" charset="2"/>
              </a:rPr>
              <a:t></a:t>
            </a:r>
            <a:endParaRPr lang="en-US" sz="1300" b="1">
              <a:solidFill>
                <a:schemeClr val="bg1"/>
              </a:solidFill>
            </a:endParaRPr>
          </a:p>
        </p:txBody>
      </p:sp>
      <p:sp>
        <p:nvSpPr>
          <p:cNvPr id="72724" name="Text Box 39"/>
          <p:cNvSpPr txBox="1">
            <a:spLocks noChangeArrowheads="1"/>
          </p:cNvSpPr>
          <p:nvPr/>
        </p:nvSpPr>
        <p:spPr bwMode="auto">
          <a:xfrm>
            <a:off x="5927725" y="3124200"/>
            <a:ext cx="149225" cy="206375"/>
          </a:xfrm>
          <a:prstGeom prst="rect">
            <a:avLst/>
          </a:prstGeom>
          <a:noFill/>
          <a:ln w="9525">
            <a:noFill/>
            <a:miter lim="800000"/>
            <a:headEnd/>
            <a:tailEnd/>
          </a:ln>
        </p:spPr>
        <p:txBody>
          <a:bodyPr wrap="none" lIns="0" tIns="0" rIns="0" bIns="0"/>
          <a:lstStyle/>
          <a:p>
            <a:pPr>
              <a:lnSpc>
                <a:spcPct val="90000"/>
              </a:lnSpc>
            </a:pPr>
            <a:r>
              <a:rPr lang="en-US" sz="1300" b="1">
                <a:solidFill>
                  <a:schemeClr val="bg1"/>
                </a:solidFill>
                <a:sym typeface="Symbol" pitchFamily="18" charset="2"/>
              </a:rPr>
              <a:t></a:t>
            </a:r>
            <a:endParaRPr lang="en-US" sz="1300" b="1">
              <a:solidFill>
                <a:schemeClr val="bg1"/>
              </a:solidFill>
            </a:endParaRPr>
          </a:p>
        </p:txBody>
      </p:sp>
      <p:sp>
        <p:nvSpPr>
          <p:cNvPr id="72725" name="Text Box 40"/>
          <p:cNvSpPr txBox="1">
            <a:spLocks noChangeArrowheads="1"/>
          </p:cNvSpPr>
          <p:nvPr/>
        </p:nvSpPr>
        <p:spPr bwMode="auto">
          <a:xfrm>
            <a:off x="4524375" y="3771900"/>
            <a:ext cx="149225" cy="206375"/>
          </a:xfrm>
          <a:prstGeom prst="rect">
            <a:avLst/>
          </a:prstGeom>
          <a:noFill/>
          <a:ln w="9525">
            <a:noFill/>
            <a:miter lim="800000"/>
            <a:headEnd/>
            <a:tailEnd/>
          </a:ln>
        </p:spPr>
        <p:txBody>
          <a:bodyPr wrap="none" lIns="0" tIns="0" rIns="0" bIns="0"/>
          <a:lstStyle/>
          <a:p>
            <a:pPr>
              <a:lnSpc>
                <a:spcPct val="90000"/>
              </a:lnSpc>
            </a:pPr>
            <a:r>
              <a:rPr lang="en-US" sz="1300" b="1">
                <a:solidFill>
                  <a:schemeClr val="bg1"/>
                </a:solidFill>
                <a:sym typeface="Symbol" pitchFamily="18" charset="2"/>
              </a:rPr>
              <a:t></a:t>
            </a:r>
            <a:endParaRPr lang="en-US" sz="1300" b="1">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52400" y="215900"/>
            <a:ext cx="7772400" cy="1143000"/>
          </a:xfrm>
        </p:spPr>
        <p:txBody>
          <a:bodyPr/>
          <a:lstStyle/>
          <a:p>
            <a:pPr eaLnBrk="1" hangingPunct="1"/>
            <a:r>
              <a:rPr lang="en-US" smtClean="0"/>
              <a:t>Immune Rejection</a:t>
            </a:r>
          </a:p>
        </p:txBody>
      </p:sp>
      <p:sp>
        <p:nvSpPr>
          <p:cNvPr id="73731" name="Rectangle 3"/>
          <p:cNvSpPr>
            <a:spLocks noGrp="1" noChangeArrowheads="1"/>
          </p:cNvSpPr>
          <p:nvPr>
            <p:ph type="body" idx="1"/>
          </p:nvPr>
        </p:nvSpPr>
        <p:spPr>
          <a:xfrm>
            <a:off x="533400" y="1398588"/>
            <a:ext cx="8153400" cy="1649412"/>
          </a:xfrm>
        </p:spPr>
        <p:txBody>
          <a:bodyPr/>
          <a:lstStyle/>
          <a:p>
            <a:pPr eaLnBrk="1" hangingPunct="1">
              <a:lnSpc>
                <a:spcPct val="90000"/>
              </a:lnSpc>
            </a:pPr>
            <a:r>
              <a:rPr lang="en-US" sz="2800" smtClean="0"/>
              <a:t>Cells transferred from one person to another can be attacked by immune defenses</a:t>
            </a:r>
          </a:p>
          <a:p>
            <a:pPr eaLnBrk="1" hangingPunct="1">
              <a:lnSpc>
                <a:spcPct val="90000"/>
              </a:lnSpc>
            </a:pPr>
            <a:r>
              <a:rPr lang="en-US" sz="2800" smtClean="0"/>
              <a:t>This complicates blood transfusions or the transplant of tissues or organs  </a:t>
            </a:r>
          </a:p>
        </p:txBody>
      </p:sp>
      <p:grpSp>
        <p:nvGrpSpPr>
          <p:cNvPr id="73732" name="Group 4"/>
          <p:cNvGrpSpPr>
            <a:grpSpLocks/>
          </p:cNvGrpSpPr>
          <p:nvPr/>
        </p:nvGrpSpPr>
        <p:grpSpPr bwMode="auto">
          <a:xfrm>
            <a:off x="0" y="6553200"/>
            <a:ext cx="9144000" cy="304800"/>
            <a:chOff x="0" y="4128"/>
            <a:chExt cx="5760" cy="192"/>
          </a:xfrm>
        </p:grpSpPr>
        <p:sp>
          <p:nvSpPr>
            <p:cNvPr id="73734"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373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7373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8600" y="215900"/>
            <a:ext cx="7772400" cy="1143000"/>
          </a:xfrm>
        </p:spPr>
        <p:txBody>
          <a:bodyPr/>
          <a:lstStyle/>
          <a:p>
            <a:pPr eaLnBrk="1" hangingPunct="1"/>
            <a:r>
              <a:rPr lang="en-US" i="1" smtClean="0"/>
              <a:t>Blood Groups</a:t>
            </a:r>
            <a:endParaRPr lang="en-US" b="0" i="1" smtClean="0"/>
          </a:p>
        </p:txBody>
      </p:sp>
      <p:sp>
        <p:nvSpPr>
          <p:cNvPr id="74755" name="Rectangle 3"/>
          <p:cNvSpPr>
            <a:spLocks noGrp="1" noChangeArrowheads="1"/>
          </p:cNvSpPr>
          <p:nvPr>
            <p:ph type="body" idx="1"/>
          </p:nvPr>
        </p:nvSpPr>
        <p:spPr>
          <a:xfrm>
            <a:off x="533400" y="1397000"/>
            <a:ext cx="8305800" cy="4394200"/>
          </a:xfrm>
        </p:spPr>
        <p:txBody>
          <a:bodyPr/>
          <a:lstStyle/>
          <a:p>
            <a:pPr eaLnBrk="1" hangingPunct="1">
              <a:lnSpc>
                <a:spcPct val="95000"/>
              </a:lnSpc>
            </a:pPr>
            <a:r>
              <a:rPr lang="en-US" sz="2800" smtClean="0"/>
              <a:t>Antigens on red blood cells determine whether a person has blood type A (A antigen), B (B antigen), AB (both A and B antigens), or O (neither antigen)</a:t>
            </a:r>
          </a:p>
          <a:p>
            <a:pPr eaLnBrk="1" hangingPunct="1">
              <a:lnSpc>
                <a:spcPct val="95000"/>
              </a:lnSpc>
            </a:pPr>
            <a:r>
              <a:rPr lang="en-US" sz="2800" smtClean="0"/>
              <a:t>Antibodies to nonself blood types exist in the body</a:t>
            </a:r>
          </a:p>
          <a:p>
            <a:pPr eaLnBrk="1" hangingPunct="1">
              <a:lnSpc>
                <a:spcPct val="95000"/>
              </a:lnSpc>
            </a:pPr>
            <a:r>
              <a:rPr lang="en-US" sz="2800" smtClean="0"/>
              <a:t>Transfusion with incompatible blood leads to destruction of the transfused cells</a:t>
            </a:r>
          </a:p>
          <a:p>
            <a:pPr eaLnBrk="1" hangingPunct="1">
              <a:lnSpc>
                <a:spcPct val="95000"/>
              </a:lnSpc>
            </a:pPr>
            <a:r>
              <a:rPr lang="en-US" sz="2800" smtClean="0"/>
              <a:t>Recipient-donor combinations can be fatal or safe</a:t>
            </a:r>
            <a:endParaRPr lang="en-US" sz="3000" smtClean="0"/>
          </a:p>
        </p:txBody>
      </p:sp>
      <p:grpSp>
        <p:nvGrpSpPr>
          <p:cNvPr id="74756" name="Group 4"/>
          <p:cNvGrpSpPr>
            <a:grpSpLocks/>
          </p:cNvGrpSpPr>
          <p:nvPr/>
        </p:nvGrpSpPr>
        <p:grpSpPr bwMode="auto">
          <a:xfrm>
            <a:off x="0" y="6553200"/>
            <a:ext cx="9144000" cy="304800"/>
            <a:chOff x="0" y="4128"/>
            <a:chExt cx="5760" cy="192"/>
          </a:xfrm>
        </p:grpSpPr>
        <p:sp>
          <p:nvSpPr>
            <p:cNvPr id="74758"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475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74757"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215900"/>
            <a:ext cx="7772400" cy="1143000"/>
          </a:xfrm>
        </p:spPr>
        <p:txBody>
          <a:bodyPr/>
          <a:lstStyle/>
          <a:p>
            <a:pPr eaLnBrk="1" hangingPunct="1"/>
            <a:r>
              <a:rPr lang="en-US" i="1" smtClean="0"/>
              <a:t>Tissue and Organ Transplants</a:t>
            </a:r>
            <a:endParaRPr lang="en-US" i="1" smtClean="0">
              <a:solidFill>
                <a:schemeClr val="tx1"/>
              </a:solidFill>
            </a:endParaRPr>
          </a:p>
        </p:txBody>
      </p:sp>
      <p:sp>
        <p:nvSpPr>
          <p:cNvPr id="75779" name="Rectangle 3"/>
          <p:cNvSpPr>
            <a:spLocks noGrp="1" noChangeArrowheads="1"/>
          </p:cNvSpPr>
          <p:nvPr>
            <p:ph type="body" idx="1"/>
          </p:nvPr>
        </p:nvSpPr>
        <p:spPr>
          <a:xfrm>
            <a:off x="533400" y="1371600"/>
            <a:ext cx="8229600" cy="2311400"/>
          </a:xfrm>
        </p:spPr>
        <p:txBody>
          <a:bodyPr/>
          <a:lstStyle/>
          <a:p>
            <a:pPr eaLnBrk="1" hangingPunct="1"/>
            <a:r>
              <a:rPr lang="en-US" sz="2800" smtClean="0"/>
              <a:t>MHC molecules are different among genetically nonidentical individuals</a:t>
            </a:r>
          </a:p>
          <a:p>
            <a:pPr eaLnBrk="1" hangingPunct="1"/>
            <a:r>
              <a:rPr lang="en-US" sz="2800" smtClean="0"/>
              <a:t>Differences in MHC molecules stimulate rejection of tissue grafts and organ transplants</a:t>
            </a:r>
          </a:p>
        </p:txBody>
      </p:sp>
      <p:grpSp>
        <p:nvGrpSpPr>
          <p:cNvPr id="75780" name="Group 4"/>
          <p:cNvGrpSpPr>
            <a:grpSpLocks/>
          </p:cNvGrpSpPr>
          <p:nvPr/>
        </p:nvGrpSpPr>
        <p:grpSpPr bwMode="auto">
          <a:xfrm>
            <a:off x="0" y="6553200"/>
            <a:ext cx="9144000" cy="304800"/>
            <a:chOff x="0" y="4128"/>
            <a:chExt cx="5760" cy="192"/>
          </a:xfrm>
        </p:grpSpPr>
        <p:sp>
          <p:nvSpPr>
            <p:cNvPr id="75782"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578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7578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533400" y="1363663"/>
            <a:ext cx="8153400" cy="3030537"/>
          </a:xfrm>
        </p:spPr>
        <p:txBody>
          <a:bodyPr/>
          <a:lstStyle/>
          <a:p>
            <a:pPr eaLnBrk="1" hangingPunct="1">
              <a:lnSpc>
                <a:spcPct val="90000"/>
              </a:lnSpc>
            </a:pPr>
            <a:r>
              <a:rPr lang="en-US" sz="2800" dirty="0" smtClean="0"/>
              <a:t>Chances of successful transplantation increase if donor and recipient MHC tissue types are well matched</a:t>
            </a:r>
          </a:p>
          <a:p>
            <a:pPr eaLnBrk="1" hangingPunct="1">
              <a:lnSpc>
                <a:spcPct val="90000"/>
              </a:lnSpc>
            </a:pPr>
            <a:r>
              <a:rPr lang="en-US" sz="2800" dirty="0" smtClean="0"/>
              <a:t>Immunosuppressive drugs facilitate transplantation</a:t>
            </a:r>
          </a:p>
          <a:p>
            <a:pPr eaLnBrk="1" hangingPunct="1">
              <a:lnSpc>
                <a:spcPct val="90000"/>
              </a:lnSpc>
            </a:pPr>
            <a:r>
              <a:rPr lang="en-US" sz="2800" dirty="0" smtClean="0">
                <a:solidFill>
                  <a:srgbClr val="00B0F0"/>
                </a:solidFill>
              </a:rPr>
              <a:t>Lymphocytes in bone marrow transplants may cause the donor tissue to reject the recipient</a:t>
            </a:r>
            <a:endParaRPr lang="en-US" sz="3000" dirty="0" smtClean="0">
              <a:solidFill>
                <a:srgbClr val="00B0F0"/>
              </a:solidFill>
            </a:endParaRPr>
          </a:p>
        </p:txBody>
      </p:sp>
      <p:grpSp>
        <p:nvGrpSpPr>
          <p:cNvPr id="76803" name="Group 3"/>
          <p:cNvGrpSpPr>
            <a:grpSpLocks/>
          </p:cNvGrpSpPr>
          <p:nvPr/>
        </p:nvGrpSpPr>
        <p:grpSpPr bwMode="auto">
          <a:xfrm>
            <a:off x="0" y="6553200"/>
            <a:ext cx="9144000" cy="304800"/>
            <a:chOff x="0" y="4128"/>
            <a:chExt cx="5760" cy="192"/>
          </a:xfrm>
        </p:grpSpPr>
        <p:sp>
          <p:nvSpPr>
            <p:cNvPr id="76805"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680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76804"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6200" y="596900"/>
            <a:ext cx="9067800" cy="914400"/>
          </a:xfrm>
        </p:spPr>
        <p:txBody>
          <a:bodyPr/>
          <a:lstStyle/>
          <a:p>
            <a:pPr marL="57150" indent="3175" eaLnBrk="1" hangingPunct="1"/>
            <a:r>
              <a:rPr lang="en-US" smtClean="0"/>
              <a:t>Concept 43.4: Disruptions in immune system function can elicit or exacerbate disease</a:t>
            </a:r>
          </a:p>
        </p:txBody>
      </p:sp>
      <p:sp>
        <p:nvSpPr>
          <p:cNvPr id="77827" name="Rectangle 3"/>
          <p:cNvSpPr>
            <a:spLocks noGrp="1" noChangeArrowheads="1"/>
          </p:cNvSpPr>
          <p:nvPr>
            <p:ph type="body" idx="1"/>
          </p:nvPr>
        </p:nvSpPr>
        <p:spPr>
          <a:xfrm>
            <a:off x="533400" y="1898650"/>
            <a:ext cx="8229600" cy="1098550"/>
          </a:xfrm>
        </p:spPr>
        <p:txBody>
          <a:bodyPr/>
          <a:lstStyle/>
          <a:p>
            <a:pPr eaLnBrk="1" hangingPunct="1"/>
            <a:r>
              <a:rPr lang="en-US" sz="3000" dirty="0" smtClean="0"/>
              <a:t>Some pathogens have evolved </a:t>
            </a:r>
            <a:r>
              <a:rPr lang="en-US" sz="3000" b="1" dirty="0" smtClean="0">
                <a:solidFill>
                  <a:srgbClr val="00B0F0"/>
                </a:solidFill>
              </a:rPr>
              <a:t>to diminish the effectiveness of host immune responses</a:t>
            </a:r>
          </a:p>
        </p:txBody>
      </p:sp>
      <p:grpSp>
        <p:nvGrpSpPr>
          <p:cNvPr id="77828" name="Group 4"/>
          <p:cNvGrpSpPr>
            <a:grpSpLocks/>
          </p:cNvGrpSpPr>
          <p:nvPr/>
        </p:nvGrpSpPr>
        <p:grpSpPr bwMode="auto">
          <a:xfrm>
            <a:off x="0" y="6553200"/>
            <a:ext cx="9144000" cy="304800"/>
            <a:chOff x="0" y="4128"/>
            <a:chExt cx="5760" cy="192"/>
          </a:xfrm>
        </p:grpSpPr>
        <p:sp>
          <p:nvSpPr>
            <p:cNvPr id="77830"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783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77829"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8900" y="609600"/>
            <a:ext cx="9055100" cy="914400"/>
          </a:xfrm>
        </p:spPr>
        <p:txBody>
          <a:bodyPr/>
          <a:lstStyle/>
          <a:p>
            <a:pPr marL="52388" indent="4763" eaLnBrk="1" hangingPunct="1"/>
            <a:r>
              <a:rPr lang="en-US" smtClean="0"/>
              <a:t>Exaggerated, Self-Directed, and Diminished Immune Responses</a:t>
            </a:r>
          </a:p>
        </p:txBody>
      </p:sp>
      <p:sp>
        <p:nvSpPr>
          <p:cNvPr id="78851" name="Rectangle 3"/>
          <p:cNvSpPr>
            <a:spLocks noGrp="1" noChangeArrowheads="1"/>
          </p:cNvSpPr>
          <p:nvPr>
            <p:ph type="body" idx="1"/>
          </p:nvPr>
        </p:nvSpPr>
        <p:spPr>
          <a:xfrm>
            <a:off x="193675" y="1905000"/>
            <a:ext cx="8534400" cy="1295400"/>
          </a:xfrm>
        </p:spPr>
        <p:txBody>
          <a:bodyPr/>
          <a:lstStyle/>
          <a:p>
            <a:pPr eaLnBrk="1" hangingPunct="1">
              <a:lnSpc>
                <a:spcPct val="90000"/>
              </a:lnSpc>
            </a:pPr>
            <a:r>
              <a:rPr lang="en-US" sz="2800" smtClean="0"/>
              <a:t>If the delicate balance of the immune system is disrupted, effects range from minor to sometimes fatal</a:t>
            </a:r>
            <a:endParaRPr lang="en-US" sz="3400" smtClean="0"/>
          </a:p>
        </p:txBody>
      </p:sp>
      <p:grpSp>
        <p:nvGrpSpPr>
          <p:cNvPr id="78852" name="Group 4"/>
          <p:cNvGrpSpPr>
            <a:grpSpLocks/>
          </p:cNvGrpSpPr>
          <p:nvPr/>
        </p:nvGrpSpPr>
        <p:grpSpPr bwMode="auto">
          <a:xfrm>
            <a:off x="0" y="6553200"/>
            <a:ext cx="9144000" cy="304800"/>
            <a:chOff x="0" y="4128"/>
            <a:chExt cx="5760" cy="192"/>
          </a:xfrm>
        </p:grpSpPr>
        <p:sp>
          <p:nvSpPr>
            <p:cNvPr id="78854"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885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7885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43.3</a:t>
            </a:r>
          </a:p>
        </p:txBody>
      </p:sp>
      <p:pic>
        <p:nvPicPr>
          <p:cNvPr id="11267" name="Picture 30" descr="43_03Phagocytosis-U"/>
          <p:cNvPicPr>
            <a:picLocks noChangeAspect="1" noChangeArrowheads="1"/>
          </p:cNvPicPr>
          <p:nvPr/>
        </p:nvPicPr>
        <p:blipFill>
          <a:blip r:embed="rId3"/>
          <a:srcRect/>
          <a:stretch>
            <a:fillRect/>
          </a:stretch>
        </p:blipFill>
        <p:spPr bwMode="auto">
          <a:xfrm>
            <a:off x="2471738" y="136525"/>
            <a:ext cx="4200525" cy="6584950"/>
          </a:xfrm>
          <a:prstGeom prst="rect">
            <a:avLst/>
          </a:prstGeom>
          <a:noFill/>
          <a:ln w="9525">
            <a:noFill/>
            <a:miter lim="800000"/>
            <a:headEnd/>
            <a:tailEnd/>
          </a:ln>
        </p:spPr>
      </p:pic>
      <p:sp>
        <p:nvSpPr>
          <p:cNvPr id="11268" name="Text Box 4"/>
          <p:cNvSpPr txBox="1">
            <a:spLocks noChangeArrowheads="1"/>
          </p:cNvSpPr>
          <p:nvPr/>
        </p:nvSpPr>
        <p:spPr bwMode="auto">
          <a:xfrm>
            <a:off x="2651125" y="406400"/>
            <a:ext cx="1101725" cy="279400"/>
          </a:xfrm>
          <a:prstGeom prst="rect">
            <a:avLst/>
          </a:prstGeom>
          <a:noFill/>
          <a:ln w="9525">
            <a:noFill/>
            <a:miter lim="800000"/>
            <a:headEnd/>
            <a:tailEnd/>
          </a:ln>
        </p:spPr>
        <p:txBody>
          <a:bodyPr wrap="none" lIns="0" tIns="0" rIns="0" bIns="0"/>
          <a:lstStyle/>
          <a:p>
            <a:pPr>
              <a:lnSpc>
                <a:spcPct val="90000"/>
              </a:lnSpc>
            </a:pPr>
            <a:r>
              <a:rPr lang="en-US" b="1"/>
              <a:t>Pathogen</a:t>
            </a:r>
          </a:p>
        </p:txBody>
      </p:sp>
      <p:sp>
        <p:nvSpPr>
          <p:cNvPr id="11269" name="Text Box 24"/>
          <p:cNvSpPr txBox="1">
            <a:spLocks noChangeArrowheads="1"/>
          </p:cNvSpPr>
          <p:nvPr/>
        </p:nvSpPr>
        <p:spPr bwMode="auto">
          <a:xfrm>
            <a:off x="2587625" y="1727200"/>
            <a:ext cx="1584325" cy="469900"/>
          </a:xfrm>
          <a:prstGeom prst="rect">
            <a:avLst/>
          </a:prstGeom>
          <a:noFill/>
          <a:ln w="9525">
            <a:noFill/>
            <a:miter lim="800000"/>
            <a:headEnd/>
            <a:tailEnd/>
          </a:ln>
        </p:spPr>
        <p:txBody>
          <a:bodyPr wrap="none" lIns="0" tIns="0" rIns="0" bIns="0"/>
          <a:lstStyle/>
          <a:p>
            <a:pPr algn="ctr">
              <a:lnSpc>
                <a:spcPct val="90000"/>
              </a:lnSpc>
            </a:pPr>
            <a:r>
              <a:rPr lang="en-US" b="1"/>
              <a:t>PHAGOCYTIC</a:t>
            </a:r>
            <a:br>
              <a:rPr lang="en-US" b="1"/>
            </a:br>
            <a:r>
              <a:rPr lang="en-US" b="1"/>
              <a:t>CELL</a:t>
            </a:r>
          </a:p>
        </p:txBody>
      </p:sp>
      <p:sp>
        <p:nvSpPr>
          <p:cNvPr id="11270" name="Text Box 25"/>
          <p:cNvSpPr txBox="1">
            <a:spLocks noChangeArrowheads="1"/>
          </p:cNvSpPr>
          <p:nvPr/>
        </p:nvSpPr>
        <p:spPr bwMode="auto">
          <a:xfrm>
            <a:off x="2562225" y="3175000"/>
            <a:ext cx="936625" cy="254000"/>
          </a:xfrm>
          <a:prstGeom prst="rect">
            <a:avLst/>
          </a:prstGeom>
          <a:noFill/>
          <a:ln w="9525">
            <a:noFill/>
            <a:miter lim="800000"/>
            <a:headEnd/>
            <a:tailEnd/>
          </a:ln>
        </p:spPr>
        <p:txBody>
          <a:bodyPr wrap="none" lIns="0" tIns="0" rIns="0" bIns="0"/>
          <a:lstStyle/>
          <a:p>
            <a:pPr>
              <a:lnSpc>
                <a:spcPct val="90000"/>
              </a:lnSpc>
            </a:pPr>
            <a:r>
              <a:rPr lang="en-US" b="1"/>
              <a:t>Vacuole</a:t>
            </a:r>
          </a:p>
        </p:txBody>
      </p:sp>
      <p:sp>
        <p:nvSpPr>
          <p:cNvPr id="11271" name="Text Box 26"/>
          <p:cNvSpPr txBox="1">
            <a:spLocks noChangeArrowheads="1"/>
          </p:cNvSpPr>
          <p:nvPr/>
        </p:nvSpPr>
        <p:spPr bwMode="auto">
          <a:xfrm>
            <a:off x="4733925" y="3403600"/>
            <a:ext cx="1114425" cy="787400"/>
          </a:xfrm>
          <a:prstGeom prst="rect">
            <a:avLst/>
          </a:prstGeom>
          <a:noFill/>
          <a:ln w="9525">
            <a:noFill/>
            <a:miter lim="800000"/>
            <a:headEnd/>
            <a:tailEnd/>
          </a:ln>
        </p:spPr>
        <p:txBody>
          <a:bodyPr wrap="none" lIns="0" tIns="0" rIns="0" bIns="0"/>
          <a:lstStyle/>
          <a:p>
            <a:pPr>
              <a:lnSpc>
                <a:spcPct val="90000"/>
              </a:lnSpc>
            </a:pPr>
            <a:r>
              <a:rPr lang="en-US" b="1"/>
              <a:t>Lysosome</a:t>
            </a:r>
            <a:br>
              <a:rPr lang="en-US" b="1"/>
            </a:br>
            <a:r>
              <a:rPr lang="en-US" b="1"/>
              <a:t>containing</a:t>
            </a:r>
            <a:br>
              <a:rPr lang="en-US" b="1"/>
            </a:br>
            <a:r>
              <a:rPr lang="en-US" b="1"/>
              <a:t>enzymes</a:t>
            </a:r>
          </a:p>
        </p:txBody>
      </p:sp>
      <p:sp>
        <p:nvSpPr>
          <p:cNvPr id="11272" name="Line 27"/>
          <p:cNvSpPr>
            <a:spLocks noChangeShapeType="1"/>
          </p:cNvSpPr>
          <p:nvPr/>
        </p:nvSpPr>
        <p:spPr bwMode="auto">
          <a:xfrm>
            <a:off x="3070225" y="630238"/>
            <a:ext cx="365125" cy="457200"/>
          </a:xfrm>
          <a:prstGeom prst="line">
            <a:avLst/>
          </a:prstGeom>
          <a:noFill/>
          <a:ln w="12700">
            <a:solidFill>
              <a:schemeClr val="tx1"/>
            </a:solidFill>
            <a:round/>
            <a:headEnd/>
            <a:tailEnd/>
          </a:ln>
        </p:spPr>
        <p:txBody>
          <a:bodyPr wrap="none" anchor="ctr"/>
          <a:lstStyle/>
          <a:p>
            <a:endParaRPr lang="en-US"/>
          </a:p>
        </p:txBody>
      </p:sp>
      <p:sp>
        <p:nvSpPr>
          <p:cNvPr id="11273" name="Line 28"/>
          <p:cNvSpPr>
            <a:spLocks noChangeShapeType="1"/>
          </p:cNvSpPr>
          <p:nvPr/>
        </p:nvSpPr>
        <p:spPr bwMode="auto">
          <a:xfrm flipH="1">
            <a:off x="3187700" y="3009900"/>
            <a:ext cx="165100" cy="152400"/>
          </a:xfrm>
          <a:prstGeom prst="line">
            <a:avLst/>
          </a:prstGeom>
          <a:noFill/>
          <a:ln w="12700">
            <a:solidFill>
              <a:schemeClr val="tx1"/>
            </a:solidFill>
            <a:round/>
            <a:headEnd/>
            <a:tailEnd/>
          </a:ln>
        </p:spPr>
        <p:txBody>
          <a:bodyPr wrap="none" anchor="ctr"/>
          <a:lstStyle/>
          <a:p>
            <a:endParaRPr lang="en-US"/>
          </a:p>
        </p:txBody>
      </p:sp>
      <p:sp>
        <p:nvSpPr>
          <p:cNvPr id="11274" name="Line 29"/>
          <p:cNvSpPr>
            <a:spLocks noChangeShapeType="1"/>
          </p:cNvSpPr>
          <p:nvPr/>
        </p:nvSpPr>
        <p:spPr bwMode="auto">
          <a:xfrm>
            <a:off x="4838700" y="3263900"/>
            <a:ext cx="50800" cy="16510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90500" y="228600"/>
            <a:ext cx="7772400" cy="1143000"/>
          </a:xfrm>
        </p:spPr>
        <p:txBody>
          <a:bodyPr/>
          <a:lstStyle/>
          <a:p>
            <a:pPr eaLnBrk="1" hangingPunct="1"/>
            <a:r>
              <a:rPr lang="en-US" i="1" smtClean="0"/>
              <a:t>Allergies</a:t>
            </a:r>
            <a:endParaRPr lang="en-US" i="1" smtClean="0">
              <a:solidFill>
                <a:schemeClr val="tx1"/>
              </a:solidFill>
            </a:endParaRPr>
          </a:p>
        </p:txBody>
      </p:sp>
      <p:sp>
        <p:nvSpPr>
          <p:cNvPr id="79875" name="Rectangle 3"/>
          <p:cNvSpPr>
            <a:spLocks noGrp="1" noChangeArrowheads="1"/>
          </p:cNvSpPr>
          <p:nvPr>
            <p:ph type="body" idx="1"/>
          </p:nvPr>
        </p:nvSpPr>
        <p:spPr>
          <a:xfrm>
            <a:off x="533400" y="1422400"/>
            <a:ext cx="8001000" cy="2108200"/>
          </a:xfrm>
        </p:spPr>
        <p:txBody>
          <a:bodyPr/>
          <a:lstStyle/>
          <a:p>
            <a:pPr eaLnBrk="1" hangingPunct="1">
              <a:lnSpc>
                <a:spcPct val="90000"/>
              </a:lnSpc>
            </a:pPr>
            <a:r>
              <a:rPr lang="en-US" sz="2800" smtClean="0"/>
              <a:t>Allergies are exaggerated (hypersensitive) responses to antigens called </a:t>
            </a:r>
            <a:r>
              <a:rPr lang="en-US" sz="2800" b="1" smtClean="0"/>
              <a:t>allergens</a:t>
            </a:r>
            <a:endParaRPr lang="en-US" sz="2800" smtClean="0"/>
          </a:p>
          <a:p>
            <a:pPr eaLnBrk="1" hangingPunct="1">
              <a:lnSpc>
                <a:spcPct val="90000"/>
              </a:lnSpc>
            </a:pPr>
            <a:r>
              <a:rPr lang="en-US" sz="2800" smtClean="0"/>
              <a:t>In localized allergies such as hay fever, IgE antibodies produced after first exposure to an allergen attach to receptors on mast cells</a:t>
            </a:r>
          </a:p>
        </p:txBody>
      </p:sp>
      <p:grpSp>
        <p:nvGrpSpPr>
          <p:cNvPr id="79876" name="Group 4"/>
          <p:cNvGrpSpPr>
            <a:grpSpLocks/>
          </p:cNvGrpSpPr>
          <p:nvPr/>
        </p:nvGrpSpPr>
        <p:grpSpPr bwMode="auto">
          <a:xfrm>
            <a:off x="0" y="6553200"/>
            <a:ext cx="9144000" cy="304800"/>
            <a:chOff x="0" y="4128"/>
            <a:chExt cx="5760" cy="192"/>
          </a:xfrm>
        </p:grpSpPr>
        <p:sp>
          <p:nvSpPr>
            <p:cNvPr id="79878"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987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79877"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25400"/>
            <a:ext cx="2590800" cy="304800"/>
          </a:xfrm>
        </p:spPr>
        <p:txBody>
          <a:bodyPr/>
          <a:lstStyle/>
          <a:p>
            <a:pPr eaLnBrk="1" hangingPunct="1"/>
            <a:r>
              <a:rPr lang="en-US" sz="1200" b="0" smtClean="0">
                <a:latin typeface="Arial" charset="0"/>
              </a:rPr>
              <a:t>Figure 43.22</a:t>
            </a:r>
          </a:p>
        </p:txBody>
      </p:sp>
      <p:pic>
        <p:nvPicPr>
          <p:cNvPr id="80899" name="Picture 22" descr="43_22AllergicResponse-U"/>
          <p:cNvPicPr>
            <a:picLocks noChangeAspect="1" noChangeArrowheads="1"/>
          </p:cNvPicPr>
          <p:nvPr/>
        </p:nvPicPr>
        <p:blipFill>
          <a:blip r:embed="rId3"/>
          <a:srcRect/>
          <a:stretch>
            <a:fillRect/>
          </a:stretch>
        </p:blipFill>
        <p:spPr bwMode="auto">
          <a:xfrm>
            <a:off x="296863" y="1547813"/>
            <a:ext cx="8548687" cy="3762375"/>
          </a:xfrm>
          <a:prstGeom prst="rect">
            <a:avLst/>
          </a:prstGeom>
          <a:noFill/>
          <a:ln w="9525">
            <a:noFill/>
            <a:miter lim="800000"/>
            <a:headEnd/>
            <a:tailEnd/>
          </a:ln>
        </p:spPr>
      </p:pic>
      <p:sp>
        <p:nvSpPr>
          <p:cNvPr id="80900" name="Text Box 4"/>
          <p:cNvSpPr txBox="1">
            <a:spLocks noChangeArrowheads="1"/>
          </p:cNvSpPr>
          <p:nvPr/>
        </p:nvSpPr>
        <p:spPr bwMode="auto">
          <a:xfrm>
            <a:off x="2274888" y="1789113"/>
            <a:ext cx="385762" cy="274637"/>
          </a:xfrm>
          <a:prstGeom prst="rect">
            <a:avLst/>
          </a:prstGeom>
          <a:noFill/>
          <a:ln w="9525">
            <a:noFill/>
            <a:miter lim="800000"/>
            <a:headEnd/>
            <a:tailEnd/>
          </a:ln>
        </p:spPr>
        <p:txBody>
          <a:bodyPr wrap="none" lIns="0" tIns="0" rIns="0" bIns="0"/>
          <a:lstStyle/>
          <a:p>
            <a:pPr>
              <a:lnSpc>
                <a:spcPct val="90000"/>
              </a:lnSpc>
            </a:pPr>
            <a:r>
              <a:rPr lang="en-US" b="1"/>
              <a:t>IgE</a:t>
            </a:r>
          </a:p>
        </p:txBody>
      </p:sp>
      <p:sp>
        <p:nvSpPr>
          <p:cNvPr id="80901" name="Text Box 11"/>
          <p:cNvSpPr txBox="1">
            <a:spLocks noChangeArrowheads="1"/>
          </p:cNvSpPr>
          <p:nvPr/>
        </p:nvSpPr>
        <p:spPr bwMode="auto">
          <a:xfrm>
            <a:off x="4545013" y="2378075"/>
            <a:ext cx="954087" cy="274638"/>
          </a:xfrm>
          <a:prstGeom prst="rect">
            <a:avLst/>
          </a:prstGeom>
          <a:noFill/>
          <a:ln w="9525">
            <a:noFill/>
            <a:miter lim="800000"/>
            <a:headEnd/>
            <a:tailEnd/>
          </a:ln>
        </p:spPr>
        <p:txBody>
          <a:bodyPr wrap="none" lIns="0" tIns="0" rIns="0" bIns="0"/>
          <a:lstStyle/>
          <a:p>
            <a:pPr>
              <a:lnSpc>
                <a:spcPct val="90000"/>
              </a:lnSpc>
            </a:pPr>
            <a:r>
              <a:rPr lang="en-US" b="1"/>
              <a:t>Allergen</a:t>
            </a:r>
          </a:p>
        </p:txBody>
      </p:sp>
      <p:sp>
        <p:nvSpPr>
          <p:cNvPr id="80902" name="Text Box 12"/>
          <p:cNvSpPr txBox="1">
            <a:spLocks noChangeArrowheads="1"/>
          </p:cNvSpPr>
          <p:nvPr/>
        </p:nvSpPr>
        <p:spPr bwMode="auto">
          <a:xfrm>
            <a:off x="7715250" y="1552575"/>
            <a:ext cx="1139825" cy="261938"/>
          </a:xfrm>
          <a:prstGeom prst="rect">
            <a:avLst/>
          </a:prstGeom>
          <a:noFill/>
          <a:ln w="9525">
            <a:noFill/>
            <a:miter lim="800000"/>
            <a:headEnd/>
            <a:tailEnd/>
          </a:ln>
        </p:spPr>
        <p:txBody>
          <a:bodyPr wrap="none" lIns="0" tIns="0" rIns="0" bIns="0"/>
          <a:lstStyle/>
          <a:p>
            <a:pPr>
              <a:lnSpc>
                <a:spcPct val="90000"/>
              </a:lnSpc>
            </a:pPr>
            <a:r>
              <a:rPr lang="en-US" b="1"/>
              <a:t>Histamine</a:t>
            </a:r>
          </a:p>
        </p:txBody>
      </p:sp>
      <p:sp>
        <p:nvSpPr>
          <p:cNvPr id="80903" name="Text Box 13"/>
          <p:cNvSpPr txBox="1">
            <a:spLocks noChangeArrowheads="1"/>
          </p:cNvSpPr>
          <p:nvPr/>
        </p:nvSpPr>
        <p:spPr bwMode="auto">
          <a:xfrm>
            <a:off x="2965450" y="4383088"/>
            <a:ext cx="954088" cy="274637"/>
          </a:xfrm>
          <a:prstGeom prst="rect">
            <a:avLst/>
          </a:prstGeom>
          <a:noFill/>
          <a:ln w="9525">
            <a:noFill/>
            <a:miter lim="800000"/>
            <a:headEnd/>
            <a:tailEnd/>
          </a:ln>
        </p:spPr>
        <p:txBody>
          <a:bodyPr wrap="none" lIns="0" tIns="0" rIns="0" bIns="0"/>
          <a:lstStyle/>
          <a:p>
            <a:pPr>
              <a:lnSpc>
                <a:spcPct val="90000"/>
              </a:lnSpc>
            </a:pPr>
            <a:r>
              <a:rPr lang="en-US" b="1"/>
              <a:t>Granule</a:t>
            </a:r>
          </a:p>
        </p:txBody>
      </p:sp>
      <p:sp>
        <p:nvSpPr>
          <p:cNvPr id="80904" name="Text Box 14"/>
          <p:cNvSpPr txBox="1">
            <a:spLocks noChangeArrowheads="1"/>
          </p:cNvSpPr>
          <p:nvPr/>
        </p:nvSpPr>
        <p:spPr bwMode="auto">
          <a:xfrm>
            <a:off x="2706688" y="4735513"/>
            <a:ext cx="954087" cy="274637"/>
          </a:xfrm>
          <a:prstGeom prst="rect">
            <a:avLst/>
          </a:prstGeom>
          <a:noFill/>
          <a:ln w="9525">
            <a:noFill/>
            <a:miter lim="800000"/>
            <a:headEnd/>
            <a:tailEnd/>
          </a:ln>
        </p:spPr>
        <p:txBody>
          <a:bodyPr wrap="none" lIns="0" tIns="0" rIns="0" bIns="0"/>
          <a:lstStyle/>
          <a:p>
            <a:pPr>
              <a:lnSpc>
                <a:spcPct val="90000"/>
              </a:lnSpc>
            </a:pPr>
            <a:r>
              <a:rPr lang="en-US" b="1"/>
              <a:t>Mast cell</a:t>
            </a:r>
          </a:p>
        </p:txBody>
      </p:sp>
      <p:sp>
        <p:nvSpPr>
          <p:cNvPr id="80905" name="Line 16"/>
          <p:cNvSpPr>
            <a:spLocks noChangeShapeType="1"/>
          </p:cNvSpPr>
          <p:nvPr/>
        </p:nvSpPr>
        <p:spPr bwMode="auto">
          <a:xfrm flipH="1">
            <a:off x="1257300" y="1905000"/>
            <a:ext cx="965200" cy="158750"/>
          </a:xfrm>
          <a:prstGeom prst="line">
            <a:avLst/>
          </a:prstGeom>
          <a:noFill/>
          <a:ln w="12700">
            <a:solidFill>
              <a:schemeClr val="tx1"/>
            </a:solidFill>
            <a:round/>
            <a:headEnd/>
            <a:tailEnd/>
          </a:ln>
        </p:spPr>
        <p:txBody>
          <a:bodyPr wrap="none" anchor="ctr"/>
          <a:lstStyle/>
          <a:p>
            <a:endParaRPr lang="en-US"/>
          </a:p>
        </p:txBody>
      </p:sp>
      <p:sp>
        <p:nvSpPr>
          <p:cNvPr id="80906" name="Line 17"/>
          <p:cNvSpPr>
            <a:spLocks noChangeShapeType="1"/>
          </p:cNvSpPr>
          <p:nvPr/>
        </p:nvSpPr>
        <p:spPr bwMode="auto">
          <a:xfrm flipH="1">
            <a:off x="1892300" y="1905000"/>
            <a:ext cx="330200" cy="357188"/>
          </a:xfrm>
          <a:prstGeom prst="line">
            <a:avLst/>
          </a:prstGeom>
          <a:noFill/>
          <a:ln w="12700">
            <a:solidFill>
              <a:schemeClr val="tx1"/>
            </a:solidFill>
            <a:round/>
            <a:headEnd/>
            <a:tailEnd/>
          </a:ln>
        </p:spPr>
        <p:txBody>
          <a:bodyPr wrap="none" anchor="ctr"/>
          <a:lstStyle/>
          <a:p>
            <a:endParaRPr lang="en-US"/>
          </a:p>
        </p:txBody>
      </p:sp>
      <p:sp>
        <p:nvSpPr>
          <p:cNvPr id="80907" name="Line 18"/>
          <p:cNvSpPr>
            <a:spLocks noChangeShapeType="1"/>
          </p:cNvSpPr>
          <p:nvPr/>
        </p:nvSpPr>
        <p:spPr bwMode="auto">
          <a:xfrm flipH="1">
            <a:off x="4246563" y="2487613"/>
            <a:ext cx="277812" cy="171450"/>
          </a:xfrm>
          <a:prstGeom prst="line">
            <a:avLst/>
          </a:prstGeom>
          <a:noFill/>
          <a:ln w="12700">
            <a:solidFill>
              <a:schemeClr val="tx1"/>
            </a:solidFill>
            <a:round/>
            <a:headEnd/>
            <a:tailEnd/>
          </a:ln>
        </p:spPr>
        <p:txBody>
          <a:bodyPr wrap="none" anchor="ctr"/>
          <a:lstStyle/>
          <a:p>
            <a:endParaRPr lang="en-US"/>
          </a:p>
        </p:txBody>
      </p:sp>
      <p:sp>
        <p:nvSpPr>
          <p:cNvPr id="80908" name="Line 19"/>
          <p:cNvSpPr>
            <a:spLocks noChangeShapeType="1"/>
          </p:cNvSpPr>
          <p:nvPr/>
        </p:nvSpPr>
        <p:spPr bwMode="auto">
          <a:xfrm flipH="1">
            <a:off x="8121650" y="1798638"/>
            <a:ext cx="158750" cy="833437"/>
          </a:xfrm>
          <a:prstGeom prst="line">
            <a:avLst/>
          </a:prstGeom>
          <a:noFill/>
          <a:ln w="12700">
            <a:solidFill>
              <a:schemeClr val="tx1"/>
            </a:solidFill>
            <a:round/>
            <a:headEnd/>
            <a:tailEnd/>
          </a:ln>
        </p:spPr>
        <p:txBody>
          <a:bodyPr wrap="none" anchor="ctr"/>
          <a:lstStyle/>
          <a:p>
            <a:endParaRPr lang="en-US"/>
          </a:p>
        </p:txBody>
      </p:sp>
      <p:sp>
        <p:nvSpPr>
          <p:cNvPr id="80909" name="Line 20"/>
          <p:cNvSpPr>
            <a:spLocks noChangeShapeType="1"/>
          </p:cNvSpPr>
          <p:nvPr/>
        </p:nvSpPr>
        <p:spPr bwMode="auto">
          <a:xfrm>
            <a:off x="2460625" y="4179888"/>
            <a:ext cx="463550" cy="304800"/>
          </a:xfrm>
          <a:prstGeom prst="line">
            <a:avLst/>
          </a:prstGeom>
          <a:noFill/>
          <a:ln w="12700">
            <a:solidFill>
              <a:schemeClr val="tx1"/>
            </a:solidFill>
            <a:round/>
            <a:headEnd/>
            <a:tailEnd/>
          </a:ln>
        </p:spPr>
        <p:txBody>
          <a:bodyPr wrap="none" anchor="ctr"/>
          <a:lstStyle/>
          <a:p>
            <a:endParaRPr lang="en-US"/>
          </a:p>
        </p:txBody>
      </p:sp>
      <p:sp>
        <p:nvSpPr>
          <p:cNvPr id="80910" name="Line 21"/>
          <p:cNvSpPr>
            <a:spLocks noChangeShapeType="1"/>
          </p:cNvSpPr>
          <p:nvPr/>
        </p:nvSpPr>
        <p:spPr bwMode="auto">
          <a:xfrm>
            <a:off x="2209800" y="4378325"/>
            <a:ext cx="461963" cy="47625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533400" y="1365250"/>
            <a:ext cx="8229600" cy="3867150"/>
          </a:xfrm>
        </p:spPr>
        <p:txBody>
          <a:bodyPr/>
          <a:lstStyle/>
          <a:p>
            <a:pPr eaLnBrk="1" hangingPunct="1"/>
            <a:r>
              <a:rPr lang="en-US" sz="2800" dirty="0" smtClean="0"/>
              <a:t>The next time the allergen enters the body, it binds to mast cell–associated </a:t>
            </a:r>
            <a:r>
              <a:rPr lang="en-US" sz="2800" dirty="0" err="1" smtClean="0"/>
              <a:t>IgE</a:t>
            </a:r>
            <a:r>
              <a:rPr lang="en-US" sz="2800" dirty="0" smtClean="0"/>
              <a:t> molecules</a:t>
            </a:r>
          </a:p>
          <a:p>
            <a:pPr eaLnBrk="1" hangingPunct="1"/>
            <a:r>
              <a:rPr lang="en-US" sz="2800" dirty="0" smtClean="0"/>
              <a:t>Mast cells release histamine and other mediators that </a:t>
            </a:r>
            <a:r>
              <a:rPr lang="en-US" sz="2800" dirty="0" smtClean="0">
                <a:solidFill>
                  <a:srgbClr val="00B0F0"/>
                </a:solidFill>
              </a:rPr>
              <a:t>cause vascular changes leading to typical allergy symptoms</a:t>
            </a:r>
          </a:p>
          <a:p>
            <a:pPr eaLnBrk="1" hangingPunct="1"/>
            <a:r>
              <a:rPr lang="en-US" sz="2800" dirty="0" smtClean="0"/>
              <a:t>An acute allergic response can lead to anaphylactic shock, a life-threatening reaction, within seconds of allergen exposure</a:t>
            </a:r>
          </a:p>
        </p:txBody>
      </p:sp>
      <p:grpSp>
        <p:nvGrpSpPr>
          <p:cNvPr id="81923" name="Group 3"/>
          <p:cNvGrpSpPr>
            <a:grpSpLocks/>
          </p:cNvGrpSpPr>
          <p:nvPr/>
        </p:nvGrpSpPr>
        <p:grpSpPr bwMode="auto">
          <a:xfrm>
            <a:off x="0" y="6553200"/>
            <a:ext cx="9144000" cy="304800"/>
            <a:chOff x="0" y="4128"/>
            <a:chExt cx="5760" cy="192"/>
          </a:xfrm>
        </p:grpSpPr>
        <p:sp>
          <p:nvSpPr>
            <p:cNvPr id="81925"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192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81924"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77800" y="203200"/>
            <a:ext cx="8382000" cy="1143000"/>
          </a:xfrm>
        </p:spPr>
        <p:txBody>
          <a:bodyPr/>
          <a:lstStyle/>
          <a:p>
            <a:pPr eaLnBrk="1" hangingPunct="1"/>
            <a:r>
              <a:rPr lang="en-US" i="1" smtClean="0"/>
              <a:t>Exertion, Stress, and the Immune System</a:t>
            </a:r>
          </a:p>
        </p:txBody>
      </p:sp>
      <p:sp>
        <p:nvSpPr>
          <p:cNvPr id="82947" name="Rectangle 3"/>
          <p:cNvSpPr>
            <a:spLocks noGrp="1" noChangeArrowheads="1"/>
          </p:cNvSpPr>
          <p:nvPr>
            <p:ph type="body" idx="1"/>
          </p:nvPr>
        </p:nvSpPr>
        <p:spPr>
          <a:xfrm>
            <a:off x="533400" y="1374775"/>
            <a:ext cx="8305800" cy="3273425"/>
          </a:xfrm>
        </p:spPr>
        <p:txBody>
          <a:bodyPr/>
          <a:lstStyle/>
          <a:p>
            <a:pPr eaLnBrk="1" hangingPunct="1"/>
            <a:r>
              <a:rPr lang="en-US" sz="2800" smtClean="0"/>
              <a:t>Moderate exercise improves immune system function</a:t>
            </a:r>
          </a:p>
          <a:p>
            <a:pPr eaLnBrk="1" hangingPunct="1"/>
            <a:r>
              <a:rPr lang="en-US" sz="2800" smtClean="0"/>
              <a:t>Psychological stress has been shown to disrupt immune system regulation by altering the interactions of the hormonal, nervous, and immune systems</a:t>
            </a:r>
          </a:p>
          <a:p>
            <a:pPr eaLnBrk="1" hangingPunct="1"/>
            <a:r>
              <a:rPr lang="en-US" sz="2800" smtClean="0"/>
              <a:t>Sufficient rest is also important for immunity</a:t>
            </a:r>
          </a:p>
        </p:txBody>
      </p:sp>
      <p:grpSp>
        <p:nvGrpSpPr>
          <p:cNvPr id="82948" name="Group 4"/>
          <p:cNvGrpSpPr>
            <a:grpSpLocks/>
          </p:cNvGrpSpPr>
          <p:nvPr/>
        </p:nvGrpSpPr>
        <p:grpSpPr bwMode="auto">
          <a:xfrm>
            <a:off x="0" y="6553200"/>
            <a:ext cx="9144000" cy="304800"/>
            <a:chOff x="0" y="4128"/>
            <a:chExt cx="5760" cy="192"/>
          </a:xfrm>
        </p:grpSpPr>
        <p:sp>
          <p:nvSpPr>
            <p:cNvPr id="82950"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295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82949"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28600" y="495300"/>
            <a:ext cx="8915400" cy="1143000"/>
          </a:xfrm>
        </p:spPr>
        <p:txBody>
          <a:bodyPr/>
          <a:lstStyle/>
          <a:p>
            <a:pPr eaLnBrk="1" hangingPunct="1"/>
            <a:r>
              <a:rPr lang="en-US" smtClean="0"/>
              <a:t>Evolutionary Adaptations of Pathogens That Underlie Immune System Avoidance</a:t>
            </a:r>
          </a:p>
        </p:txBody>
      </p:sp>
      <p:sp>
        <p:nvSpPr>
          <p:cNvPr id="83971" name="Rectangle 3"/>
          <p:cNvSpPr>
            <a:spLocks noGrp="1" noChangeArrowheads="1"/>
          </p:cNvSpPr>
          <p:nvPr>
            <p:ph type="body" idx="1"/>
          </p:nvPr>
        </p:nvSpPr>
        <p:spPr>
          <a:xfrm>
            <a:off x="533400" y="1905000"/>
            <a:ext cx="8001000" cy="1098550"/>
          </a:xfrm>
        </p:spPr>
        <p:txBody>
          <a:bodyPr/>
          <a:lstStyle/>
          <a:p>
            <a:pPr eaLnBrk="1" hangingPunct="1"/>
            <a:r>
              <a:rPr lang="en-US" sz="2800" smtClean="0"/>
              <a:t>Pathogens have evolved mechanisms to thwart immune responses</a:t>
            </a:r>
          </a:p>
        </p:txBody>
      </p:sp>
      <p:grpSp>
        <p:nvGrpSpPr>
          <p:cNvPr id="83972" name="Group 4"/>
          <p:cNvGrpSpPr>
            <a:grpSpLocks/>
          </p:cNvGrpSpPr>
          <p:nvPr/>
        </p:nvGrpSpPr>
        <p:grpSpPr bwMode="auto">
          <a:xfrm>
            <a:off x="0" y="6553200"/>
            <a:ext cx="9144000" cy="304800"/>
            <a:chOff x="0" y="4128"/>
            <a:chExt cx="5760" cy="192"/>
          </a:xfrm>
        </p:grpSpPr>
        <p:sp>
          <p:nvSpPr>
            <p:cNvPr id="83974" name="Rectangle 5"/>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397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8397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533400" y="1371600"/>
            <a:ext cx="8229600" cy="2311400"/>
          </a:xfrm>
        </p:spPr>
        <p:txBody>
          <a:bodyPr/>
          <a:lstStyle/>
          <a:p>
            <a:pPr eaLnBrk="1" hangingPunct="1"/>
            <a:r>
              <a:rPr lang="en-US" sz="2800" dirty="0" smtClean="0"/>
              <a:t>The immune system recognizes bacteria and fungi by structures on their cell walls</a:t>
            </a:r>
          </a:p>
          <a:p>
            <a:pPr eaLnBrk="1" hangingPunct="1"/>
            <a:r>
              <a:rPr lang="en-US" sz="2800" dirty="0" smtClean="0"/>
              <a:t>An immune response varies with the class of pathogen </a:t>
            </a:r>
            <a:r>
              <a:rPr lang="en-US" sz="2800" dirty="0" smtClean="0"/>
              <a:t>encountered</a:t>
            </a:r>
          </a:p>
          <a:p>
            <a:pPr eaLnBrk="1" hangingPunct="1"/>
            <a:r>
              <a:rPr lang="ar-JO" sz="3400" dirty="0"/>
              <a:t>يتعرف الجهاز المناعي على البكتيريا والفطريات من خلال الهياكل الموجودة على جدران الخلاياتختلف الاستجابة المناعية باختلاف فئة الممرضات التي تصادفها</a:t>
            </a:r>
            <a:endParaRPr lang="en-US" sz="3400" dirty="0" smtClean="0"/>
          </a:p>
        </p:txBody>
      </p:sp>
      <p:grpSp>
        <p:nvGrpSpPr>
          <p:cNvPr id="12291" name="Group 3"/>
          <p:cNvGrpSpPr>
            <a:grpSpLocks/>
          </p:cNvGrpSpPr>
          <p:nvPr/>
        </p:nvGrpSpPr>
        <p:grpSpPr bwMode="auto">
          <a:xfrm>
            <a:off x="0" y="6553200"/>
            <a:ext cx="9144000" cy="304800"/>
            <a:chOff x="0" y="4128"/>
            <a:chExt cx="5760" cy="192"/>
          </a:xfrm>
        </p:grpSpPr>
        <p:sp>
          <p:nvSpPr>
            <p:cNvPr id="12293" name="Rectangle 4"/>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229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18" charset="0"/>
                  <a:cs typeface="Times New Roman" pitchFamily="18" charset="0"/>
                </a:rPr>
                <a:t>© 2011 Pearson Education, Inc.</a:t>
              </a:r>
            </a:p>
          </p:txBody>
        </p:sp>
      </p:grpSp>
      <p:sp>
        <p:nvSpPr>
          <p:cNvPr id="12292"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2336</TotalTime>
  <Words>4308</Words>
  <Application>Microsoft Office PowerPoint</Application>
  <PresentationFormat>On-screen Show (4:3)</PresentationFormat>
  <Paragraphs>671</Paragraphs>
  <Slides>84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Symbol</vt:lpstr>
      <vt:lpstr>Times</vt:lpstr>
      <vt:lpstr>Times New Roman</vt:lpstr>
      <vt:lpstr>ヒラギノ角ゴ Pro W3</vt:lpstr>
      <vt:lpstr>Blank Presentation</vt:lpstr>
      <vt:lpstr>PowerPoint Presentation</vt:lpstr>
      <vt:lpstr>Overview: Recognition and Response</vt:lpstr>
      <vt:lpstr>Figure 43.1</vt:lpstr>
      <vt:lpstr>PowerPoint Presentation</vt:lpstr>
      <vt:lpstr>PowerPoint Presentation</vt:lpstr>
      <vt:lpstr>Figure 43.2</vt:lpstr>
      <vt:lpstr>Concept 43.1: In innate immunity, recognition and response rely on traits common to groups of pathogens</vt:lpstr>
      <vt:lpstr>Figure 43.3</vt:lpstr>
      <vt:lpstr>PowerPoint Presentation</vt:lpstr>
      <vt:lpstr>Innate Immunity of Vertebrates</vt:lpstr>
      <vt:lpstr>Barrier Defenses</vt:lpstr>
      <vt:lpstr>PowerPoint Presentation</vt:lpstr>
      <vt:lpstr>Cellular Innate Defenses</vt:lpstr>
      <vt:lpstr>Figure 43.6</vt:lpstr>
      <vt:lpstr>PowerPoint Presentation</vt:lpstr>
      <vt:lpstr>PowerPoint Presentation</vt:lpstr>
      <vt:lpstr>PowerPoint Presentation</vt:lpstr>
      <vt:lpstr>PowerPoint Presentation</vt:lpstr>
      <vt:lpstr>Figure 43.7</vt:lpstr>
      <vt:lpstr>Antimicrobial Peptides and Proteins</vt:lpstr>
      <vt:lpstr>PowerPoint Presentation</vt:lpstr>
      <vt:lpstr>Inflammatory Responses</vt:lpstr>
      <vt:lpstr>PowerPoint Presentation</vt:lpstr>
      <vt:lpstr>PowerPoint Presentation</vt:lpstr>
      <vt:lpstr>Figure 43.8-3</vt:lpstr>
      <vt:lpstr>PowerPoint Presentation</vt:lpstr>
      <vt:lpstr>Evasion of Innate Immunity by Pathogens</vt:lpstr>
      <vt:lpstr>Concept 43.2: In adaptive immunity, receptors provide pathogen-specific recognition</vt:lpstr>
      <vt:lpstr>PowerPoint Presentation</vt:lpstr>
      <vt:lpstr>Figure 43.UN01</vt:lpstr>
      <vt:lpstr>PowerPoint Presentation</vt:lpstr>
      <vt:lpstr>Antigen Recognition by B Cells and Antibodies</vt:lpstr>
      <vt:lpstr>Figure 43.9</vt:lpstr>
      <vt:lpstr>PowerPoint Presentation</vt:lpstr>
      <vt:lpstr>Figure 43.10</vt:lpstr>
      <vt:lpstr>Figure 43.10a</vt:lpstr>
      <vt:lpstr>Figure 43.10b</vt:lpstr>
      <vt:lpstr>Antigen Recognition by T Cells</vt:lpstr>
      <vt:lpstr>Figure 43.11</vt:lpstr>
      <vt:lpstr>PowerPoint Presentation</vt:lpstr>
      <vt:lpstr>PowerPoint Presentation</vt:lpstr>
      <vt:lpstr>Figure 43.12</vt:lpstr>
      <vt:lpstr>Figure 43.12a</vt:lpstr>
      <vt:lpstr>Figure 43.12b</vt:lpstr>
      <vt:lpstr>B Cell and T Cell Development</vt:lpstr>
      <vt:lpstr>Origin of Self-Tolerance</vt:lpstr>
      <vt:lpstr>Proliferation of B Cells and T Cells</vt:lpstr>
      <vt:lpstr>PowerPoint Presentation</vt:lpstr>
      <vt:lpstr>Figure 43.14</vt:lpstr>
      <vt:lpstr>PowerPoint Presentation</vt:lpstr>
      <vt:lpstr>Figure 43.15</vt:lpstr>
      <vt:lpstr>Concept 43.3: Adaptive immunity defends against infection of body fluids and body cells</vt:lpstr>
      <vt:lpstr>Helper T Cells: A Response to Nearly All Antigens</vt:lpstr>
      <vt:lpstr>PowerPoint Presentation</vt:lpstr>
      <vt:lpstr>Figure 43.16</vt:lpstr>
      <vt:lpstr>Cytotoxic T Cells: A Response to Infected Cells</vt:lpstr>
      <vt:lpstr>Figure 43.17-3</vt:lpstr>
      <vt:lpstr>B Cells and Antibodies: A Response to Extracellular Pathogens</vt:lpstr>
      <vt:lpstr>Activation of B Cells</vt:lpstr>
      <vt:lpstr>Figure 43.18-3</vt:lpstr>
      <vt:lpstr>Antibody Function</vt:lpstr>
      <vt:lpstr>PowerPoint Presentation</vt:lpstr>
      <vt:lpstr>Figure 43.19</vt:lpstr>
      <vt:lpstr>Figure 43.19a</vt:lpstr>
      <vt:lpstr>Figure 43.19b</vt:lpstr>
      <vt:lpstr>Figure 43.19c</vt:lpstr>
      <vt:lpstr>PowerPoint Presentation</vt:lpstr>
      <vt:lpstr>Summary of the Humoral and Cell-Mediated Immune Responses</vt:lpstr>
      <vt:lpstr>Active and Passive Immunization</vt:lpstr>
      <vt:lpstr>PowerPoint Presentation</vt:lpstr>
      <vt:lpstr>Figure 43.20</vt:lpstr>
      <vt:lpstr>Figure 43.20a</vt:lpstr>
      <vt:lpstr>Figure 43.20b</vt:lpstr>
      <vt:lpstr>Immune Rejection</vt:lpstr>
      <vt:lpstr>Blood Groups</vt:lpstr>
      <vt:lpstr>Tissue and Organ Transplants</vt:lpstr>
      <vt:lpstr>PowerPoint Presentation</vt:lpstr>
      <vt:lpstr>Concept 43.4: Disruptions in immune system function can elicit or exacerbate disease</vt:lpstr>
      <vt:lpstr>Exaggerated, Self-Directed, and Diminished Immune Responses</vt:lpstr>
      <vt:lpstr>Allergies</vt:lpstr>
      <vt:lpstr>Figure 43.22</vt:lpstr>
      <vt:lpstr>PowerPoint Presentation</vt:lpstr>
      <vt:lpstr>Exertion, Stress, and the Immune System</vt:lpstr>
      <vt:lpstr>Evolutionary Adaptations of Pathogens That Underlie Immune System Avoidance</vt:lpstr>
    </vt:vector>
  </TitlesOfParts>
  <Company>Jerome 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Burg</dc:creator>
  <cp:lastModifiedBy>LAMAQADI</cp:lastModifiedBy>
  <cp:revision>116</cp:revision>
  <dcterms:created xsi:type="dcterms:W3CDTF">2010-08-06T18:35:02Z</dcterms:created>
  <dcterms:modified xsi:type="dcterms:W3CDTF">2021-04-24T09:41:45Z</dcterms:modified>
</cp:coreProperties>
</file>