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sldIdLst>
    <p:sldId id="256" r:id="rId2"/>
    <p:sldId id="261" r:id="rId3"/>
    <p:sldId id="262" r:id="rId4"/>
    <p:sldId id="264" r:id="rId5"/>
    <p:sldId id="277" r:id="rId6"/>
    <p:sldId id="366" r:id="rId7"/>
    <p:sldId id="285" r:id="rId8"/>
    <p:sldId id="369" r:id="rId9"/>
    <p:sldId id="293" r:id="rId10"/>
    <p:sldId id="294" r:id="rId11"/>
    <p:sldId id="378" r:id="rId12"/>
    <p:sldId id="401" r:id="rId13"/>
    <p:sldId id="402" r:id="rId14"/>
    <p:sldId id="403" r:id="rId15"/>
    <p:sldId id="404" r:id="rId16"/>
    <p:sldId id="405" r:id="rId17"/>
    <p:sldId id="319" r:id="rId18"/>
    <p:sldId id="320" r:id="rId19"/>
    <p:sldId id="374" r:id="rId20"/>
    <p:sldId id="321" r:id="rId21"/>
    <p:sldId id="322" r:id="rId22"/>
    <p:sldId id="323" r:id="rId23"/>
    <p:sldId id="324" r:id="rId24"/>
    <p:sldId id="326" r:id="rId25"/>
    <p:sldId id="327" r:id="rId26"/>
    <p:sldId id="328" r:id="rId27"/>
    <p:sldId id="407" r:id="rId28"/>
    <p:sldId id="332" r:id="rId29"/>
    <p:sldId id="333" r:id="rId30"/>
    <p:sldId id="340" r:id="rId31"/>
    <p:sldId id="408" r:id="rId32"/>
    <p:sldId id="345" r:id="rId33"/>
    <p:sldId id="389" r:id="rId34"/>
    <p:sldId id="363" r:id="rId35"/>
    <p:sldId id="349" r:id="rId36"/>
    <p:sldId id="350" r:id="rId37"/>
    <p:sldId id="412" r:id="rId38"/>
    <p:sldId id="354" r:id="rId39"/>
    <p:sldId id="385" r:id="rId40"/>
    <p:sldId id="413" r:id="rId41"/>
    <p:sldId id="414" r:id="rId42"/>
    <p:sldId id="415" r:id="rId43"/>
    <p:sldId id="392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orient="horz" pos="584">
          <p15:clr>
            <a:srgbClr val="A4A3A4"/>
          </p15:clr>
        </p15:guide>
        <p15:guide id="3" orient="horz" pos="1104">
          <p15:clr>
            <a:srgbClr val="A4A3A4"/>
          </p15:clr>
        </p15:guide>
        <p15:guide id="4" orient="horz" pos="1440">
          <p15:clr>
            <a:srgbClr val="A4A3A4"/>
          </p15:clr>
        </p15:guide>
        <p15:guide id="5" orient="horz" pos="1776">
          <p15:clr>
            <a:srgbClr val="A4A3A4"/>
          </p15:clr>
        </p15:guide>
        <p15:guide id="6" orient="horz" pos="4080">
          <p15:clr>
            <a:srgbClr val="A4A3A4"/>
          </p15:clr>
        </p15:guide>
        <p15:guide id="7" pos="144">
          <p15:clr>
            <a:srgbClr val="A4A3A4"/>
          </p15:clr>
        </p15:guide>
        <p15:guide id="8" pos="2880">
          <p15:clr>
            <a:srgbClr val="A4A3A4"/>
          </p15:clr>
        </p15:guide>
        <p15:guide id="9" pos="384">
          <p15:clr>
            <a:srgbClr val="A4A3A4"/>
          </p15:clr>
        </p15:guide>
        <p15:guide id="10" pos="816">
          <p15:clr>
            <a:srgbClr val="A4A3A4"/>
          </p15:clr>
        </p15:guide>
        <p15:guide id="11" pos="1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29" autoAdjust="0"/>
  </p:normalViewPr>
  <p:slideViewPr>
    <p:cSldViewPr snapToGrid="0">
      <p:cViewPr varScale="1">
        <p:scale>
          <a:sx n="69" d="100"/>
          <a:sy n="69" d="100"/>
        </p:scale>
        <p:origin x="1410" y="60"/>
      </p:cViewPr>
      <p:guideLst>
        <p:guide orient="horz" pos="2304"/>
        <p:guide orient="horz" pos="584"/>
        <p:guide orient="horz" pos="1104"/>
        <p:guide orient="horz" pos="1440"/>
        <p:guide orient="horz" pos="1776"/>
        <p:guide orient="horz" pos="4080"/>
        <p:guide pos="144"/>
        <p:guide pos="2880"/>
        <p:guide pos="384"/>
        <p:guide pos="816"/>
        <p:guide pos="10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-309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46BF06-88BD-4C3D-9818-283C4FDBD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90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A0D440-15AB-4CA6-92ED-96871A1C8CF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FAA1D8-F220-404B-BAE4-5983AB3BBCC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706285-A9AA-473C-99ED-A3F13CEBC4D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44.10 Key steps of excretory system function: an overview.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19BD8C-1EEB-48A2-96B9-3C22D6D815E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44.14 Exploring: the Mammalian Excretory System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C6D450-D395-47E6-ACDB-E9B0A6FC982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44.14 Exploring: the Mammalian Excretory System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C94314-46BC-4022-AC70-D9EFB1DF13F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44.14 Exploring: the Mammalian Excretory System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5B6920-7E82-444A-8F25-B9F23691506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44.14 Exploring: the Mammalian Excretory System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BB170B-7A6A-4B71-9AA3-318D0BF55B3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44.14 Exploring: the Mammalian Excretory System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F2964D-819C-4D46-800E-1829486FD18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CF1255-2539-4A46-ABF5-B17B6B0A4C3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07AAD1-1E8D-4E3A-BF24-262190916AC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44.15 The nephron and collecting duct: regional functions of the transport epithelium.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13AFFF-8B65-47D5-B2D5-1B522F1CAB7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536F3E-D78C-42D4-B97E-BECEAA7C1BB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8CBE7E-AD17-4438-B65E-180BB8CC8F6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02A59B-4DE3-4ED8-A81C-337062B4977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2EAEEB-177F-444D-9E48-75CB296DE89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19FC0E-7B1F-4CA1-843D-E6EF2A8AC52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6F1195-1422-4CEF-9E63-593AC0399AA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2CC9DC-7614-41F6-A51E-F8A92A8EB6B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634574-CC87-4ED9-9573-6855089DE5E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44.16 How the human kidney concentrates urine: the two-solute model.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625050-146D-49C0-A377-203B04671E6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BCC1E-2EE6-41D5-96D2-BA7D4267B91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69334A-8F56-4EEA-A958-A8D3A990EB4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3BCBC8-759D-4063-BDCA-5844E491CD8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F3C684-3FD4-447A-8894-16AE0E044CB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44.19 Regulation of fluid retention in the kidney by antidiuretic hormone (ADH).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A591D3-1C3C-4F16-AE30-7268FCA27CF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8115F8-00E3-428F-8C56-75EEF117BDD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44.20 ADH response pathway in the collecting duct.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9F6110-5359-4CB2-8A80-EB6A361B381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3AF193-51F3-4C38-AF2C-2736AE008FA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E8092F-D9CB-4786-8264-71B4D09978D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0632B5-2DEE-426A-A7C8-F9AD244952F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44.22 Regulation of blood volume and blood pressure by the renin-angiotensin-aldosterone system (RAAS).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655DB5-45F4-4AF1-90C0-E1FDA796BF2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03259F-9BBA-45C7-8A49-E0A73C7B9F1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44.UN01 Summary figure, Concept 44.1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D6DB94-E6B9-467E-A7DC-E93418B6CC1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62819A-68FB-4633-966B-EAE7E9ECD96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44.UN01 Summary figure, Concept 44.1 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647C40-B926-4AC0-8EB0-954A5FD2B9B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44.UN01 Summary figure, Concept 44.1 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351ABE-25FB-43BF-A441-A1D4B7353E3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44.UN01 Summary figure, Concept 44.1 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941BF3-D934-485F-9FBC-C6564BF9CF6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44.UN02 Appendix A: answer to Test Your Understanding, question 7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495BF6-2633-4373-B416-BE8B14A645C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462005-0D0B-4709-B0AA-B75EA8F11B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44.6 Water balance in two terrestrial mammals.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57CCC7-8C48-4514-ABC1-AE3CB234D0E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A2C7EB-38A3-4216-B69A-3354B742625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44.8 Forms of nitrogenous waste.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86C8F3-53C6-4E21-88A5-503858587E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eaLnBrk="1" hangingPunct="1">
              <a:defRPr/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LECTURE PRESENTATIONS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For CAMPBELL BIOLOGY, NINTH EDITION</a:t>
            </a:r>
            <a:endParaRPr lang="en-US" sz="1600" b="1" i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© 2011 Pearson Education, Inc.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Lectures by</a:t>
            </a:r>
          </a:p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Erin Barley</a:t>
            </a:r>
          </a:p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6E10B-904F-4F2D-A686-197D1A230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1F85-2D69-4637-B384-E318584EF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D66D0-C271-411C-83A4-BDB31169C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C6DB0-DACD-4CA0-856B-08FDB9A06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83A8-CFCD-44EC-BE08-60A86EAD9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B523E-0DF9-43BD-834C-F16D76FCA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94300-CA98-4588-8683-107564C43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69202-061E-4353-8C8F-C47AB5CD4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E297-E3D6-4EF8-B3EA-0F46C8B6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18311-7E64-4F66-A913-74DC16FEA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CA403-EA19-4162-BFFF-5E17D2242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CFD12B-CD89-499D-BB36-D4C36E543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300D"/>
        </a:buClr>
        <a:buFont typeface="Times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Osmoregulation and Excretion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63500" y="838200"/>
            <a:ext cx="262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Chapter 44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538163"/>
            <a:ext cx="8534400" cy="503237"/>
          </a:xfrm>
        </p:spPr>
        <p:txBody>
          <a:bodyPr/>
          <a:lstStyle/>
          <a:p>
            <a:pPr eaLnBrk="1" hangingPunct="1"/>
            <a:r>
              <a:rPr lang="en-US"/>
              <a:t>Excretory Processes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3663"/>
            <a:ext cx="8153400" cy="4427537"/>
          </a:xfrm>
        </p:spPr>
        <p:txBody>
          <a:bodyPr/>
          <a:lstStyle/>
          <a:p>
            <a:pPr eaLnBrk="1" hangingPunct="1"/>
            <a:r>
              <a:rPr lang="en-US" sz="2800" dirty="0"/>
              <a:t>Most excretory systems produce </a:t>
            </a:r>
            <a:r>
              <a:rPr lang="en-US" sz="2800" b="1" dirty="0">
                <a:solidFill>
                  <a:srgbClr val="00B050"/>
                </a:solidFill>
              </a:rPr>
              <a:t>urine</a:t>
            </a:r>
            <a:r>
              <a:rPr lang="en-US" sz="2800" dirty="0"/>
              <a:t> by refining a </a:t>
            </a:r>
            <a:r>
              <a:rPr lang="en-US" sz="2800" b="1" dirty="0">
                <a:solidFill>
                  <a:srgbClr val="00B050"/>
                </a:solidFill>
              </a:rPr>
              <a:t>filtrate</a:t>
            </a:r>
            <a:r>
              <a:rPr lang="en-US" sz="2800" b="1" dirty="0"/>
              <a:t> </a:t>
            </a:r>
            <a:r>
              <a:rPr lang="en-US" sz="2800" dirty="0"/>
              <a:t>derived from body fluids</a:t>
            </a:r>
          </a:p>
          <a:p>
            <a:pPr eaLnBrk="1" hangingPunct="1"/>
            <a:r>
              <a:rPr lang="en-US" sz="2800" dirty="0"/>
              <a:t>Key functions of most excretory systems</a:t>
            </a:r>
          </a:p>
          <a:p>
            <a:pPr marL="971550" lvl="1" eaLnBrk="1" hangingPunct="1"/>
            <a:r>
              <a:rPr lang="en-US" sz="2600" b="1" dirty="0">
                <a:solidFill>
                  <a:srgbClr val="FF0000"/>
                </a:solidFill>
              </a:rPr>
              <a:t>Filtration</a:t>
            </a:r>
            <a:r>
              <a:rPr lang="en-US" sz="2600" dirty="0"/>
              <a:t>: Filtering of body fluids</a:t>
            </a:r>
          </a:p>
          <a:p>
            <a:pPr marL="971550" lvl="1" eaLnBrk="1" hangingPunct="1"/>
            <a:r>
              <a:rPr lang="en-US" sz="2600" b="1" dirty="0">
                <a:solidFill>
                  <a:srgbClr val="FF0000"/>
                </a:solidFill>
              </a:rPr>
              <a:t>Reabsorption</a:t>
            </a:r>
            <a:r>
              <a:rPr lang="en-US" sz="2600" dirty="0"/>
              <a:t>: Reclaiming valuable solutes</a:t>
            </a:r>
          </a:p>
          <a:p>
            <a:pPr marL="971550" lvl="1" eaLnBrk="1" hangingPunct="1"/>
            <a:r>
              <a:rPr lang="en-US" sz="2600" b="1" dirty="0">
                <a:solidFill>
                  <a:srgbClr val="FF0000"/>
                </a:solidFill>
              </a:rPr>
              <a:t>Secretion</a:t>
            </a:r>
            <a:r>
              <a:rPr lang="en-US" sz="2600" dirty="0"/>
              <a:t>: Adding nonessential solutes and wastes from the body fluids to the filtrate</a:t>
            </a:r>
          </a:p>
          <a:p>
            <a:pPr marL="971550" lvl="1" eaLnBrk="1" hangingPunct="1"/>
            <a:r>
              <a:rPr lang="en-US" sz="2600" b="1" dirty="0">
                <a:solidFill>
                  <a:srgbClr val="FF0000"/>
                </a:solidFill>
              </a:rPr>
              <a:t>Excretion</a:t>
            </a:r>
            <a:r>
              <a:rPr lang="en-US" sz="2600" dirty="0"/>
              <a:t>: Processed filtrate containing nitrogenous wastes, released from the body</a:t>
            </a:r>
            <a:endParaRPr lang="en-US" dirty="0"/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843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44.10</a:t>
            </a:r>
          </a:p>
        </p:txBody>
      </p:sp>
      <p:pic>
        <p:nvPicPr>
          <p:cNvPr id="19459" name="Picture 40" descr="44_10ExcretoryFuncOvervw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7413" y="136525"/>
            <a:ext cx="48291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211388" y="1025525"/>
            <a:ext cx="109537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Capillary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499100" y="808038"/>
            <a:ext cx="109537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Filtration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4916488" y="1933575"/>
            <a:ext cx="10810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Excretory</a:t>
            </a:r>
            <a:br>
              <a:rPr lang="en-US" sz="1800" b="1"/>
            </a:br>
            <a:r>
              <a:rPr lang="en-US" sz="1800" b="1"/>
              <a:t>tubule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5472113" y="2978150"/>
            <a:ext cx="15049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Reabsorption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5472113" y="4511675"/>
            <a:ext cx="109537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Secretion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5480050" y="6080125"/>
            <a:ext cx="109537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Excretion</a:t>
            </a: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 rot="5400000">
            <a:off x="3771900" y="1912938"/>
            <a:ext cx="83026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Filtrate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 rot="5400000">
            <a:off x="3873500" y="5664200"/>
            <a:ext cx="6048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Urine</a:t>
            </a:r>
          </a:p>
        </p:txBody>
      </p:sp>
      <p:grpSp>
        <p:nvGrpSpPr>
          <p:cNvPr id="19468" name="Group 15"/>
          <p:cNvGrpSpPr>
            <a:grpSpLocks/>
          </p:cNvGrpSpPr>
          <p:nvPr/>
        </p:nvGrpSpPr>
        <p:grpSpPr bwMode="auto">
          <a:xfrm>
            <a:off x="5157788" y="2962275"/>
            <a:ext cx="293687" cy="279400"/>
            <a:chOff x="683" y="2475"/>
            <a:chExt cx="185" cy="176"/>
          </a:xfrm>
        </p:grpSpPr>
        <p:sp>
          <p:nvSpPr>
            <p:cNvPr id="19491" name="Oval 13"/>
            <p:cNvSpPr>
              <a:spLocks noChangeArrowheads="1"/>
            </p:cNvSpPr>
            <p:nvPr/>
          </p:nvSpPr>
          <p:spPr bwMode="auto">
            <a:xfrm>
              <a:off x="683" y="2475"/>
              <a:ext cx="185" cy="176"/>
            </a:xfrm>
            <a:prstGeom prst="ellipse">
              <a:avLst/>
            </a:prstGeom>
            <a:solidFill>
              <a:srgbClr val="0193C7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18" charset="0"/>
              </a:endParaRPr>
            </a:p>
          </p:txBody>
        </p:sp>
        <p:sp>
          <p:nvSpPr>
            <p:cNvPr id="19492" name="Text Box 14"/>
            <p:cNvSpPr txBox="1">
              <a:spLocks noChangeArrowheads="1"/>
            </p:cNvSpPr>
            <p:nvPr/>
          </p:nvSpPr>
          <p:spPr bwMode="auto">
            <a:xfrm>
              <a:off x="731" y="2484"/>
              <a:ext cx="10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9469" name="Group 26"/>
          <p:cNvGrpSpPr>
            <a:grpSpLocks/>
          </p:cNvGrpSpPr>
          <p:nvPr/>
        </p:nvGrpSpPr>
        <p:grpSpPr bwMode="auto">
          <a:xfrm>
            <a:off x="5176838" y="800100"/>
            <a:ext cx="293687" cy="279400"/>
            <a:chOff x="3261" y="504"/>
            <a:chExt cx="185" cy="176"/>
          </a:xfrm>
        </p:grpSpPr>
        <p:sp>
          <p:nvSpPr>
            <p:cNvPr id="19489" name="Oval 17"/>
            <p:cNvSpPr>
              <a:spLocks noChangeArrowheads="1"/>
            </p:cNvSpPr>
            <p:nvPr/>
          </p:nvSpPr>
          <p:spPr bwMode="auto">
            <a:xfrm>
              <a:off x="3261" y="504"/>
              <a:ext cx="185" cy="176"/>
            </a:xfrm>
            <a:prstGeom prst="ellipse">
              <a:avLst/>
            </a:prstGeom>
            <a:solidFill>
              <a:srgbClr val="0193C7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18" charset="0"/>
              </a:endParaRPr>
            </a:p>
          </p:txBody>
        </p:sp>
        <p:sp>
          <p:nvSpPr>
            <p:cNvPr id="19490" name="Text Box 18"/>
            <p:cNvSpPr txBox="1">
              <a:spLocks noChangeArrowheads="1"/>
            </p:cNvSpPr>
            <p:nvPr/>
          </p:nvSpPr>
          <p:spPr bwMode="auto">
            <a:xfrm>
              <a:off x="3309" y="521"/>
              <a:ext cx="10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9470" name="Group 25"/>
          <p:cNvGrpSpPr>
            <a:grpSpLocks/>
          </p:cNvGrpSpPr>
          <p:nvPr/>
        </p:nvGrpSpPr>
        <p:grpSpPr bwMode="auto">
          <a:xfrm>
            <a:off x="5164138" y="4491038"/>
            <a:ext cx="293687" cy="279400"/>
            <a:chOff x="3253" y="2837"/>
            <a:chExt cx="185" cy="176"/>
          </a:xfrm>
        </p:grpSpPr>
        <p:sp>
          <p:nvSpPr>
            <p:cNvPr id="19487" name="Oval 20"/>
            <p:cNvSpPr>
              <a:spLocks noChangeArrowheads="1"/>
            </p:cNvSpPr>
            <p:nvPr/>
          </p:nvSpPr>
          <p:spPr bwMode="auto">
            <a:xfrm>
              <a:off x="3253" y="2837"/>
              <a:ext cx="185" cy="176"/>
            </a:xfrm>
            <a:prstGeom prst="ellipse">
              <a:avLst/>
            </a:prstGeom>
            <a:solidFill>
              <a:srgbClr val="0193C7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18" charset="0"/>
              </a:endParaRPr>
            </a:p>
          </p:txBody>
        </p:sp>
        <p:sp>
          <p:nvSpPr>
            <p:cNvPr id="19488" name="Text Box 21"/>
            <p:cNvSpPr txBox="1">
              <a:spLocks noChangeArrowheads="1"/>
            </p:cNvSpPr>
            <p:nvPr/>
          </p:nvSpPr>
          <p:spPr bwMode="auto">
            <a:xfrm>
              <a:off x="3309" y="2854"/>
              <a:ext cx="10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9471" name="Group 22"/>
          <p:cNvGrpSpPr>
            <a:grpSpLocks/>
          </p:cNvGrpSpPr>
          <p:nvPr/>
        </p:nvGrpSpPr>
        <p:grpSpPr bwMode="auto">
          <a:xfrm>
            <a:off x="5151438" y="6051550"/>
            <a:ext cx="293687" cy="279400"/>
            <a:chOff x="683" y="2475"/>
            <a:chExt cx="185" cy="176"/>
          </a:xfrm>
        </p:grpSpPr>
        <p:sp>
          <p:nvSpPr>
            <p:cNvPr id="19485" name="Oval 23"/>
            <p:cNvSpPr>
              <a:spLocks noChangeArrowheads="1"/>
            </p:cNvSpPr>
            <p:nvPr/>
          </p:nvSpPr>
          <p:spPr bwMode="auto">
            <a:xfrm>
              <a:off x="683" y="2475"/>
              <a:ext cx="185" cy="176"/>
            </a:xfrm>
            <a:prstGeom prst="ellipse">
              <a:avLst/>
            </a:prstGeom>
            <a:solidFill>
              <a:srgbClr val="0193C7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18" charset="0"/>
              </a:endParaRPr>
            </a:p>
          </p:txBody>
        </p:sp>
        <p:sp>
          <p:nvSpPr>
            <p:cNvPr id="19486" name="Text Box 24"/>
            <p:cNvSpPr txBox="1">
              <a:spLocks noChangeArrowheads="1"/>
            </p:cNvSpPr>
            <p:nvPr/>
          </p:nvSpPr>
          <p:spPr bwMode="auto">
            <a:xfrm>
              <a:off x="731" y="2484"/>
              <a:ext cx="10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9472" name="AutoShape 27"/>
          <p:cNvSpPr>
            <a:spLocks/>
          </p:cNvSpPr>
          <p:nvPr/>
        </p:nvSpPr>
        <p:spPr bwMode="auto">
          <a:xfrm>
            <a:off x="4602163" y="582613"/>
            <a:ext cx="152400" cy="715962"/>
          </a:xfrm>
          <a:prstGeom prst="rightBrace">
            <a:avLst>
              <a:gd name="adj1" fmla="val 3914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19473" name="AutoShape 28"/>
          <p:cNvSpPr>
            <a:spLocks/>
          </p:cNvSpPr>
          <p:nvPr/>
        </p:nvSpPr>
        <p:spPr bwMode="auto">
          <a:xfrm>
            <a:off x="4595813" y="2481263"/>
            <a:ext cx="165100" cy="1219200"/>
          </a:xfrm>
          <a:prstGeom prst="rightBrace">
            <a:avLst>
              <a:gd name="adj1" fmla="val 6153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19474" name="AutoShape 29"/>
          <p:cNvSpPr>
            <a:spLocks/>
          </p:cNvSpPr>
          <p:nvPr/>
        </p:nvSpPr>
        <p:spPr bwMode="auto">
          <a:xfrm>
            <a:off x="4595813" y="4014788"/>
            <a:ext cx="177800" cy="1231900"/>
          </a:xfrm>
          <a:prstGeom prst="rightBrace">
            <a:avLst>
              <a:gd name="adj1" fmla="val 5773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19475" name="Line 30"/>
          <p:cNvSpPr>
            <a:spLocks noChangeShapeType="1"/>
          </p:cNvSpPr>
          <p:nvPr/>
        </p:nvSpPr>
        <p:spPr bwMode="auto">
          <a:xfrm>
            <a:off x="3187700" y="1177925"/>
            <a:ext cx="331788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31"/>
          <p:cNvSpPr>
            <a:spLocks noChangeShapeType="1"/>
          </p:cNvSpPr>
          <p:nvPr/>
        </p:nvSpPr>
        <p:spPr bwMode="auto">
          <a:xfrm>
            <a:off x="4735513" y="938213"/>
            <a:ext cx="357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32"/>
          <p:cNvSpPr>
            <a:spLocks noChangeShapeType="1"/>
          </p:cNvSpPr>
          <p:nvPr/>
        </p:nvSpPr>
        <p:spPr bwMode="auto">
          <a:xfrm>
            <a:off x="5092700" y="7667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33"/>
          <p:cNvSpPr>
            <a:spLocks noChangeShapeType="1"/>
          </p:cNvSpPr>
          <p:nvPr/>
        </p:nvSpPr>
        <p:spPr bwMode="auto">
          <a:xfrm flipV="1">
            <a:off x="4271963" y="2063750"/>
            <a:ext cx="595312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34"/>
          <p:cNvSpPr>
            <a:spLocks noChangeShapeType="1"/>
          </p:cNvSpPr>
          <p:nvPr/>
        </p:nvSpPr>
        <p:spPr bwMode="auto">
          <a:xfrm>
            <a:off x="4748213" y="3089275"/>
            <a:ext cx="34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Line 35"/>
          <p:cNvSpPr>
            <a:spLocks noChangeShapeType="1"/>
          </p:cNvSpPr>
          <p:nvPr/>
        </p:nvSpPr>
        <p:spPr bwMode="auto">
          <a:xfrm>
            <a:off x="5092700" y="2963863"/>
            <a:ext cx="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36"/>
          <p:cNvSpPr>
            <a:spLocks noChangeShapeType="1"/>
          </p:cNvSpPr>
          <p:nvPr/>
        </p:nvSpPr>
        <p:spPr bwMode="auto">
          <a:xfrm>
            <a:off x="4762500" y="4630738"/>
            <a:ext cx="33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37"/>
          <p:cNvSpPr>
            <a:spLocks noChangeShapeType="1"/>
          </p:cNvSpPr>
          <p:nvPr/>
        </p:nvSpPr>
        <p:spPr bwMode="auto">
          <a:xfrm>
            <a:off x="5092700" y="4511675"/>
            <a:ext cx="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Line 38"/>
          <p:cNvSpPr>
            <a:spLocks noChangeShapeType="1"/>
          </p:cNvSpPr>
          <p:nvPr/>
        </p:nvSpPr>
        <p:spPr bwMode="auto">
          <a:xfrm flipV="1">
            <a:off x="4259263" y="6178550"/>
            <a:ext cx="833437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Line 39"/>
          <p:cNvSpPr>
            <a:spLocks noChangeShapeType="1"/>
          </p:cNvSpPr>
          <p:nvPr/>
        </p:nvSpPr>
        <p:spPr bwMode="auto">
          <a:xfrm>
            <a:off x="5092700" y="6046788"/>
            <a:ext cx="0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44.14a</a:t>
            </a:r>
          </a:p>
        </p:txBody>
      </p:sp>
      <p:pic>
        <p:nvPicPr>
          <p:cNvPr id="22531" name="Picture 53" descr="44_14aMamExcretorySy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6788" y="411163"/>
            <a:ext cx="4670425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78063" y="395288"/>
            <a:ext cx="26304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Excretory Organs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2284413" y="1435100"/>
            <a:ext cx="134937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Posterior</a:t>
            </a:r>
            <a:br>
              <a:rPr lang="en-US" sz="2200" b="1"/>
            </a:br>
            <a:r>
              <a:rPr lang="en-US" sz="2200" b="1"/>
              <a:t>vena cava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2292350" y="2922588"/>
            <a:ext cx="114617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Renal</a:t>
            </a:r>
            <a:br>
              <a:rPr lang="en-US" sz="2200" b="1"/>
            </a:br>
            <a:r>
              <a:rPr lang="en-US" sz="2200" b="1"/>
              <a:t>artery</a:t>
            </a:r>
            <a:br>
              <a:rPr lang="en-US" sz="2200" b="1"/>
            </a:br>
            <a:r>
              <a:rPr lang="en-US" sz="2200" b="1"/>
              <a:t>and vein</a:t>
            </a: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2290763" y="4300538"/>
            <a:ext cx="7556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Aorta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2290763" y="4856163"/>
            <a:ext cx="858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Ureter</a:t>
            </a: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2292350" y="5437188"/>
            <a:ext cx="10842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Urinary</a:t>
            </a:r>
            <a:br>
              <a:rPr lang="en-US" sz="2200" b="1"/>
            </a:br>
            <a:r>
              <a:rPr lang="en-US" sz="2200" b="1"/>
              <a:t>bladder</a:t>
            </a:r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4064000" y="6007100"/>
            <a:ext cx="10207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Urethra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5943600" y="3016250"/>
            <a:ext cx="962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Kidney</a:t>
            </a:r>
          </a:p>
        </p:txBody>
      </p:sp>
      <p:sp>
        <p:nvSpPr>
          <p:cNvPr id="22540" name="AutoShape 40"/>
          <p:cNvSpPr>
            <a:spLocks/>
          </p:cNvSpPr>
          <p:nvPr/>
        </p:nvSpPr>
        <p:spPr bwMode="auto">
          <a:xfrm>
            <a:off x="4483100" y="3305175"/>
            <a:ext cx="69850" cy="152400"/>
          </a:xfrm>
          <a:prstGeom prst="leftBrace">
            <a:avLst>
              <a:gd name="adj1" fmla="val 1818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22541" name="Line 46"/>
          <p:cNvSpPr>
            <a:spLocks noChangeShapeType="1"/>
          </p:cNvSpPr>
          <p:nvPr/>
        </p:nvSpPr>
        <p:spPr bwMode="auto">
          <a:xfrm>
            <a:off x="3663950" y="1878013"/>
            <a:ext cx="979488" cy="979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47"/>
          <p:cNvSpPr>
            <a:spLocks noChangeShapeType="1"/>
          </p:cNvSpPr>
          <p:nvPr/>
        </p:nvSpPr>
        <p:spPr bwMode="auto">
          <a:xfrm>
            <a:off x="3122613" y="3392488"/>
            <a:ext cx="1374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48"/>
          <p:cNvSpPr>
            <a:spLocks noChangeShapeType="1"/>
          </p:cNvSpPr>
          <p:nvPr/>
        </p:nvSpPr>
        <p:spPr bwMode="auto">
          <a:xfrm flipH="1">
            <a:off x="3055938" y="3956050"/>
            <a:ext cx="175895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Line 49"/>
          <p:cNvSpPr>
            <a:spLocks noChangeShapeType="1"/>
          </p:cNvSpPr>
          <p:nvPr/>
        </p:nvSpPr>
        <p:spPr bwMode="auto">
          <a:xfrm flipH="1">
            <a:off x="3162300" y="4775200"/>
            <a:ext cx="1401763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50"/>
          <p:cNvSpPr>
            <a:spLocks noChangeShapeType="1"/>
          </p:cNvSpPr>
          <p:nvPr/>
        </p:nvSpPr>
        <p:spPr bwMode="auto">
          <a:xfrm flipH="1">
            <a:off x="3321050" y="4921250"/>
            <a:ext cx="1414463" cy="661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Line 51"/>
          <p:cNvSpPr>
            <a:spLocks noChangeShapeType="1"/>
          </p:cNvSpPr>
          <p:nvPr/>
        </p:nvSpPr>
        <p:spPr bwMode="auto">
          <a:xfrm flipH="1">
            <a:off x="4405313" y="5370513"/>
            <a:ext cx="382587" cy="636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52"/>
          <p:cNvSpPr>
            <a:spLocks noChangeShapeType="1"/>
          </p:cNvSpPr>
          <p:nvPr/>
        </p:nvSpPr>
        <p:spPr bwMode="auto">
          <a:xfrm flipH="1">
            <a:off x="5303838" y="3148013"/>
            <a:ext cx="582612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44.14b</a:t>
            </a:r>
          </a:p>
        </p:txBody>
      </p:sp>
      <p:pic>
        <p:nvPicPr>
          <p:cNvPr id="23555" name="Picture 53" descr="44_14bMamExcretorySy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388938"/>
            <a:ext cx="4200525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511425" y="374650"/>
            <a:ext cx="25796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Kidney Structure</a:t>
            </a:r>
          </a:p>
        </p:txBody>
      </p:sp>
      <p:sp>
        <p:nvSpPr>
          <p:cNvPr id="23557" name="Text Box 14"/>
          <p:cNvSpPr txBox="1">
            <a:spLocks noChangeArrowheads="1"/>
          </p:cNvSpPr>
          <p:nvPr/>
        </p:nvSpPr>
        <p:spPr bwMode="auto">
          <a:xfrm>
            <a:off x="2530475" y="1030288"/>
            <a:ext cx="87471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Renal</a:t>
            </a:r>
            <a:br>
              <a:rPr lang="en-US" sz="2200" b="1"/>
            </a:br>
            <a:r>
              <a:rPr lang="en-US" sz="2200" b="1"/>
              <a:t>cortex</a:t>
            </a:r>
          </a:p>
        </p:txBody>
      </p:sp>
      <p:sp>
        <p:nvSpPr>
          <p:cNvPr id="23558" name="Text Box 15"/>
          <p:cNvSpPr txBox="1">
            <a:spLocks noChangeArrowheads="1"/>
          </p:cNvSpPr>
          <p:nvPr/>
        </p:nvSpPr>
        <p:spPr bwMode="auto">
          <a:xfrm>
            <a:off x="2527300" y="1746250"/>
            <a:ext cx="10318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Renal</a:t>
            </a:r>
            <a:br>
              <a:rPr lang="en-US" sz="2200" b="1"/>
            </a:br>
            <a:r>
              <a:rPr lang="en-US" sz="2200" b="1"/>
              <a:t>medulla</a:t>
            </a:r>
          </a:p>
        </p:txBody>
      </p:sp>
      <p:sp>
        <p:nvSpPr>
          <p:cNvPr id="23559" name="Text Box 16"/>
          <p:cNvSpPr txBox="1">
            <a:spLocks noChangeArrowheads="1"/>
          </p:cNvSpPr>
          <p:nvPr/>
        </p:nvSpPr>
        <p:spPr bwMode="auto">
          <a:xfrm>
            <a:off x="2528888" y="2554288"/>
            <a:ext cx="8556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Renal </a:t>
            </a:r>
            <a:br>
              <a:rPr lang="en-US" sz="2200" b="1"/>
            </a:br>
            <a:r>
              <a:rPr lang="en-US" sz="2200" b="1"/>
              <a:t>artery</a:t>
            </a:r>
          </a:p>
        </p:txBody>
      </p:sp>
      <p:sp>
        <p:nvSpPr>
          <p:cNvPr id="23560" name="Text Box 17"/>
          <p:cNvSpPr txBox="1">
            <a:spLocks noChangeArrowheads="1"/>
          </p:cNvSpPr>
          <p:nvPr/>
        </p:nvSpPr>
        <p:spPr bwMode="auto">
          <a:xfrm>
            <a:off x="2516188" y="3451225"/>
            <a:ext cx="787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Renal </a:t>
            </a:r>
            <a:br>
              <a:rPr lang="en-US" sz="2200" b="1"/>
            </a:br>
            <a:r>
              <a:rPr lang="en-US" sz="2200" b="1"/>
              <a:t>vein</a:t>
            </a:r>
          </a:p>
        </p:txBody>
      </p:sp>
      <p:sp>
        <p:nvSpPr>
          <p:cNvPr id="23561" name="Text Box 18"/>
          <p:cNvSpPr txBox="1">
            <a:spLocks noChangeArrowheads="1"/>
          </p:cNvSpPr>
          <p:nvPr/>
        </p:nvSpPr>
        <p:spPr bwMode="auto">
          <a:xfrm>
            <a:off x="2530475" y="4960938"/>
            <a:ext cx="83343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Ureter</a:t>
            </a:r>
          </a:p>
        </p:txBody>
      </p:sp>
      <p:sp>
        <p:nvSpPr>
          <p:cNvPr id="23562" name="Text Box 21"/>
          <p:cNvSpPr txBox="1">
            <a:spLocks noChangeArrowheads="1"/>
          </p:cNvSpPr>
          <p:nvPr/>
        </p:nvSpPr>
        <p:spPr bwMode="auto">
          <a:xfrm>
            <a:off x="4989513" y="5964238"/>
            <a:ext cx="1666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Renal pelvis</a:t>
            </a:r>
          </a:p>
        </p:txBody>
      </p:sp>
      <p:sp>
        <p:nvSpPr>
          <p:cNvPr id="23563" name="AutoShape 41"/>
          <p:cNvSpPr>
            <a:spLocks/>
          </p:cNvSpPr>
          <p:nvPr/>
        </p:nvSpPr>
        <p:spPr bwMode="auto">
          <a:xfrm rot="-2126816">
            <a:off x="4410075" y="1384300"/>
            <a:ext cx="131763" cy="482600"/>
          </a:xfrm>
          <a:prstGeom prst="leftBrace">
            <a:avLst>
              <a:gd name="adj1" fmla="val 3052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23564" name="AutoShape 42"/>
          <p:cNvSpPr>
            <a:spLocks/>
          </p:cNvSpPr>
          <p:nvPr/>
        </p:nvSpPr>
        <p:spPr bwMode="auto">
          <a:xfrm rot="-2126816">
            <a:off x="4765675" y="1766888"/>
            <a:ext cx="146050" cy="757237"/>
          </a:xfrm>
          <a:prstGeom prst="leftBrace">
            <a:avLst>
              <a:gd name="adj1" fmla="val 432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23565" name="Line 46"/>
          <p:cNvSpPr>
            <a:spLocks noChangeShapeType="1"/>
          </p:cNvSpPr>
          <p:nvPr/>
        </p:nvSpPr>
        <p:spPr bwMode="auto">
          <a:xfrm>
            <a:off x="3346450" y="1123950"/>
            <a:ext cx="1071563" cy="542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47"/>
          <p:cNvSpPr>
            <a:spLocks noChangeShapeType="1"/>
          </p:cNvSpPr>
          <p:nvPr/>
        </p:nvSpPr>
        <p:spPr bwMode="auto">
          <a:xfrm>
            <a:off x="3346450" y="1878013"/>
            <a:ext cx="144145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48"/>
          <p:cNvSpPr>
            <a:spLocks noChangeShapeType="1"/>
          </p:cNvSpPr>
          <p:nvPr/>
        </p:nvSpPr>
        <p:spPr bwMode="auto">
          <a:xfrm>
            <a:off x="3321050" y="2698750"/>
            <a:ext cx="263525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49"/>
          <p:cNvSpPr>
            <a:spLocks noChangeShapeType="1"/>
          </p:cNvSpPr>
          <p:nvPr/>
        </p:nvSpPr>
        <p:spPr bwMode="auto">
          <a:xfrm flipV="1">
            <a:off x="3306763" y="3559175"/>
            <a:ext cx="185737" cy="52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50"/>
          <p:cNvSpPr>
            <a:spLocks noChangeShapeType="1"/>
          </p:cNvSpPr>
          <p:nvPr/>
        </p:nvSpPr>
        <p:spPr bwMode="auto">
          <a:xfrm flipH="1">
            <a:off x="3425825" y="4670425"/>
            <a:ext cx="449263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51"/>
          <p:cNvSpPr>
            <a:spLocks noChangeShapeType="1"/>
          </p:cNvSpPr>
          <p:nvPr/>
        </p:nvSpPr>
        <p:spPr bwMode="auto">
          <a:xfrm>
            <a:off x="4933950" y="3810000"/>
            <a:ext cx="635000" cy="2182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44.14c</a:t>
            </a:r>
          </a:p>
        </p:txBody>
      </p:sp>
      <p:pic>
        <p:nvPicPr>
          <p:cNvPr id="24579" name="Picture 48" descr="44_14cMamExcretorySy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2925" y="517525"/>
            <a:ext cx="551815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847850" y="506413"/>
            <a:ext cx="23653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Nephron Types</a:t>
            </a:r>
          </a:p>
        </p:txBody>
      </p:sp>
      <p:sp>
        <p:nvSpPr>
          <p:cNvPr id="24581" name="Text Box 19"/>
          <p:cNvSpPr txBox="1">
            <a:spLocks noChangeArrowheads="1"/>
          </p:cNvSpPr>
          <p:nvPr/>
        </p:nvSpPr>
        <p:spPr bwMode="auto">
          <a:xfrm>
            <a:off x="3786188" y="1019175"/>
            <a:ext cx="1143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Cortical </a:t>
            </a:r>
            <a:br>
              <a:rPr lang="en-US" sz="2200" b="1"/>
            </a:br>
            <a:r>
              <a:rPr lang="en-US" sz="2200" b="1"/>
              <a:t>nephron</a:t>
            </a:r>
          </a:p>
        </p:txBody>
      </p:sp>
      <p:sp>
        <p:nvSpPr>
          <p:cNvPr id="24582" name="Text Box 20"/>
          <p:cNvSpPr txBox="1">
            <a:spLocks noChangeArrowheads="1"/>
          </p:cNvSpPr>
          <p:nvPr/>
        </p:nvSpPr>
        <p:spPr bwMode="auto">
          <a:xfrm>
            <a:off x="5186363" y="1003300"/>
            <a:ext cx="20431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200" b="1"/>
              <a:t>Juxtamedullary</a:t>
            </a:r>
          </a:p>
          <a:p>
            <a:pPr algn="ctr">
              <a:lnSpc>
                <a:spcPct val="90000"/>
              </a:lnSpc>
            </a:pPr>
            <a:r>
              <a:rPr lang="en-US" sz="2200" b="1"/>
              <a:t>nephron</a:t>
            </a:r>
          </a:p>
        </p:txBody>
      </p:sp>
      <p:sp>
        <p:nvSpPr>
          <p:cNvPr id="24583" name="Text Box 22"/>
          <p:cNvSpPr txBox="1">
            <a:spLocks noChangeArrowheads="1"/>
          </p:cNvSpPr>
          <p:nvPr/>
        </p:nvSpPr>
        <p:spPr bwMode="auto">
          <a:xfrm>
            <a:off x="1852613" y="3730625"/>
            <a:ext cx="88106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Renal</a:t>
            </a:r>
            <a:br>
              <a:rPr lang="en-US" sz="2200" b="1"/>
            </a:br>
            <a:r>
              <a:rPr lang="en-US" sz="2200" b="1"/>
              <a:t>cortex</a:t>
            </a:r>
          </a:p>
        </p:txBody>
      </p:sp>
      <p:sp>
        <p:nvSpPr>
          <p:cNvPr id="24584" name="Text Box 23"/>
          <p:cNvSpPr txBox="1">
            <a:spLocks noChangeArrowheads="1"/>
          </p:cNvSpPr>
          <p:nvPr/>
        </p:nvSpPr>
        <p:spPr bwMode="auto">
          <a:xfrm>
            <a:off x="3057525" y="5280025"/>
            <a:ext cx="112553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Renal</a:t>
            </a:r>
            <a:br>
              <a:rPr lang="en-US" sz="2200" b="1"/>
            </a:br>
            <a:r>
              <a:rPr lang="en-US" sz="2200" b="1"/>
              <a:t>medulla</a:t>
            </a:r>
          </a:p>
        </p:txBody>
      </p:sp>
      <p:sp>
        <p:nvSpPr>
          <p:cNvPr id="24585" name="Rectangle 24"/>
          <p:cNvSpPr>
            <a:spLocks noChangeArrowheads="1"/>
          </p:cNvSpPr>
          <p:nvPr/>
        </p:nvSpPr>
        <p:spPr bwMode="auto">
          <a:xfrm rot="617596">
            <a:off x="5803900" y="2398713"/>
            <a:ext cx="368300" cy="15986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24586" name="Rectangle 25"/>
          <p:cNvSpPr>
            <a:spLocks noChangeArrowheads="1"/>
          </p:cNvSpPr>
          <p:nvPr/>
        </p:nvSpPr>
        <p:spPr bwMode="auto">
          <a:xfrm rot="1202139">
            <a:off x="6178550" y="2703513"/>
            <a:ext cx="387350" cy="2136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24587" name="AutoShape 43"/>
          <p:cNvSpPr>
            <a:spLocks/>
          </p:cNvSpPr>
          <p:nvPr/>
        </p:nvSpPr>
        <p:spPr bwMode="auto">
          <a:xfrm rot="-2271587">
            <a:off x="2795588" y="3041650"/>
            <a:ext cx="147637" cy="1427163"/>
          </a:xfrm>
          <a:prstGeom prst="leftBrace">
            <a:avLst>
              <a:gd name="adj1" fmla="val 805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24588" name="AutoShape 44"/>
          <p:cNvSpPr>
            <a:spLocks/>
          </p:cNvSpPr>
          <p:nvPr/>
        </p:nvSpPr>
        <p:spPr bwMode="auto">
          <a:xfrm rot="-2271587">
            <a:off x="3890963" y="4087813"/>
            <a:ext cx="155575" cy="2147887"/>
          </a:xfrm>
          <a:prstGeom prst="leftBrace">
            <a:avLst>
              <a:gd name="adj1" fmla="val 11505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24589" name="Line 46"/>
          <p:cNvSpPr>
            <a:spLocks noChangeShapeType="1"/>
          </p:cNvSpPr>
          <p:nvPr/>
        </p:nvSpPr>
        <p:spPr bwMode="auto">
          <a:xfrm>
            <a:off x="6362700" y="1614488"/>
            <a:ext cx="396875" cy="1163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47"/>
          <p:cNvSpPr>
            <a:spLocks noChangeShapeType="1"/>
          </p:cNvSpPr>
          <p:nvPr/>
        </p:nvSpPr>
        <p:spPr bwMode="auto">
          <a:xfrm>
            <a:off x="4946650" y="1495425"/>
            <a:ext cx="1244600" cy="925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44.14d</a:t>
            </a:r>
          </a:p>
        </p:txBody>
      </p:sp>
      <p:pic>
        <p:nvPicPr>
          <p:cNvPr id="25603" name="Picture 52" descr="44_14dMamExcretorySy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8" y="136525"/>
            <a:ext cx="59388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43063" y="117475"/>
            <a:ext cx="248602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Nephron Organization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349500" y="517525"/>
            <a:ext cx="19605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Afferent arteriole</a:t>
            </a:r>
            <a:br>
              <a:rPr lang="en-US" sz="1800" b="1"/>
            </a:br>
            <a:r>
              <a:rPr lang="en-US" sz="1800" b="1"/>
              <a:t>from renal artery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446588" y="682625"/>
            <a:ext cx="13573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Glomerulus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811713" y="1062038"/>
            <a:ext cx="21526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Bowman’s capsule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770563" y="1477963"/>
            <a:ext cx="10128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Proximal</a:t>
            </a:r>
            <a:br>
              <a:rPr lang="en-US" sz="1800" b="1"/>
            </a:br>
            <a:r>
              <a:rPr lang="en-US" sz="1800" b="1"/>
              <a:t>tubule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795963" y="2219325"/>
            <a:ext cx="11858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Peritubular</a:t>
            </a:r>
            <a:br>
              <a:rPr lang="en-US" sz="1800" b="1"/>
            </a:br>
            <a:r>
              <a:rPr lang="en-US" sz="1800" b="1"/>
              <a:t>capillaries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655763" y="2298700"/>
            <a:ext cx="7223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Distal</a:t>
            </a:r>
            <a:br>
              <a:rPr lang="en-US" sz="1800" b="1"/>
            </a:br>
            <a:r>
              <a:rPr lang="en-US" sz="1800" b="1"/>
              <a:t>tubule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647825" y="3048000"/>
            <a:ext cx="1309688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Efferent</a:t>
            </a:r>
            <a:br>
              <a:rPr lang="en-US" sz="1800" b="1"/>
            </a:br>
            <a:r>
              <a:rPr lang="en-US" sz="1800" b="1"/>
              <a:t>arteriole</a:t>
            </a:r>
            <a:br>
              <a:rPr lang="en-US" sz="1800" b="1"/>
            </a:br>
            <a:r>
              <a:rPr lang="en-US" sz="1800" b="1"/>
              <a:t>from </a:t>
            </a:r>
            <a:br>
              <a:rPr lang="en-US" sz="1800" b="1"/>
            </a:br>
            <a:r>
              <a:rPr lang="en-US" sz="1800" b="1"/>
              <a:t>glomerulus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647825" y="5057775"/>
            <a:ext cx="11858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Collecting</a:t>
            </a:r>
            <a:br>
              <a:rPr lang="en-US" sz="1800" b="1"/>
            </a:br>
            <a:r>
              <a:rPr lang="en-US" sz="1800" b="1"/>
              <a:t>duct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370263" y="3919538"/>
            <a:ext cx="11525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Branch of</a:t>
            </a:r>
            <a:br>
              <a:rPr lang="en-US" sz="1800" b="1"/>
            </a:br>
            <a:r>
              <a:rPr lang="en-US" sz="1800" b="1"/>
              <a:t>renal vein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514725" y="4832350"/>
            <a:ext cx="7223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Vasa</a:t>
            </a:r>
            <a:br>
              <a:rPr lang="en-US" sz="1800" b="1"/>
            </a:br>
            <a:r>
              <a:rPr lang="en-US" sz="1800" b="1"/>
              <a:t>recta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413375" y="4351338"/>
            <a:ext cx="13223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Descending</a:t>
            </a:r>
            <a:br>
              <a:rPr lang="en-US" sz="1800" b="1"/>
            </a:br>
            <a:r>
              <a:rPr lang="en-US" sz="1800" b="1"/>
              <a:t>limb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5407025" y="5600700"/>
            <a:ext cx="12001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Ascending</a:t>
            </a:r>
            <a:br>
              <a:rPr lang="en-US" sz="1800" b="1"/>
            </a:br>
            <a:r>
              <a:rPr lang="en-US" sz="1800" b="1"/>
              <a:t>limb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891338" y="4699000"/>
            <a:ext cx="58261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Loop</a:t>
            </a:r>
            <a:br>
              <a:rPr lang="en-US" sz="1800" b="1"/>
            </a:br>
            <a:r>
              <a:rPr lang="en-US" sz="1800" b="1"/>
              <a:t>of</a:t>
            </a:r>
            <a:br>
              <a:rPr lang="en-US" sz="1800" b="1"/>
            </a:br>
            <a:r>
              <a:rPr lang="en-US" sz="1800" b="1"/>
              <a:t>Henle</a:t>
            </a:r>
          </a:p>
        </p:txBody>
      </p:sp>
      <p:sp>
        <p:nvSpPr>
          <p:cNvPr id="25618" name="AutoShape 36"/>
          <p:cNvSpPr>
            <a:spLocks/>
          </p:cNvSpPr>
          <p:nvPr/>
        </p:nvSpPr>
        <p:spPr bwMode="auto">
          <a:xfrm>
            <a:off x="6681788" y="3754438"/>
            <a:ext cx="219075" cy="2687637"/>
          </a:xfrm>
          <a:prstGeom prst="rightBrace">
            <a:avLst>
              <a:gd name="adj1" fmla="val 10223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25619" name="Line 38"/>
          <p:cNvSpPr>
            <a:spLocks noChangeShapeType="1"/>
          </p:cNvSpPr>
          <p:nvPr/>
        </p:nvSpPr>
        <p:spPr bwMode="auto">
          <a:xfrm>
            <a:off x="3770313" y="1004888"/>
            <a:ext cx="0" cy="741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39"/>
          <p:cNvSpPr>
            <a:spLocks noChangeShapeType="1"/>
          </p:cNvSpPr>
          <p:nvPr/>
        </p:nvSpPr>
        <p:spPr bwMode="auto">
          <a:xfrm flipH="1">
            <a:off x="4271963" y="912813"/>
            <a:ext cx="238125" cy="912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Line 40"/>
          <p:cNvSpPr>
            <a:spLocks noChangeShapeType="1"/>
          </p:cNvSpPr>
          <p:nvPr/>
        </p:nvSpPr>
        <p:spPr bwMode="auto">
          <a:xfrm flipH="1">
            <a:off x="4418013" y="1177925"/>
            <a:ext cx="357187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Line 41"/>
          <p:cNvSpPr>
            <a:spLocks noChangeShapeType="1"/>
          </p:cNvSpPr>
          <p:nvPr/>
        </p:nvSpPr>
        <p:spPr bwMode="auto">
          <a:xfrm flipH="1">
            <a:off x="5383213" y="1600200"/>
            <a:ext cx="344487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Line 42"/>
          <p:cNvSpPr>
            <a:spLocks noChangeShapeType="1"/>
          </p:cNvSpPr>
          <p:nvPr/>
        </p:nvSpPr>
        <p:spPr bwMode="auto">
          <a:xfrm>
            <a:off x="5303838" y="2036763"/>
            <a:ext cx="436562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Line 43"/>
          <p:cNvSpPr>
            <a:spLocks noChangeShapeType="1"/>
          </p:cNvSpPr>
          <p:nvPr/>
        </p:nvSpPr>
        <p:spPr bwMode="auto">
          <a:xfrm flipH="1">
            <a:off x="5502275" y="2341563"/>
            <a:ext cx="238125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Line 44"/>
          <p:cNvSpPr>
            <a:spLocks noChangeShapeType="1"/>
          </p:cNvSpPr>
          <p:nvPr/>
        </p:nvSpPr>
        <p:spPr bwMode="auto">
          <a:xfrm flipH="1">
            <a:off x="5040313" y="4484688"/>
            <a:ext cx="31750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Line 45"/>
          <p:cNvSpPr>
            <a:spLocks noChangeShapeType="1"/>
          </p:cNvSpPr>
          <p:nvPr/>
        </p:nvSpPr>
        <p:spPr bwMode="auto">
          <a:xfrm>
            <a:off x="4683125" y="5702300"/>
            <a:ext cx="674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Line 46"/>
          <p:cNvSpPr>
            <a:spLocks noChangeShapeType="1"/>
          </p:cNvSpPr>
          <p:nvPr/>
        </p:nvSpPr>
        <p:spPr bwMode="auto">
          <a:xfrm flipH="1" flipV="1">
            <a:off x="4087813" y="4973638"/>
            <a:ext cx="885825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Line 47"/>
          <p:cNvSpPr>
            <a:spLocks noChangeShapeType="1"/>
          </p:cNvSpPr>
          <p:nvPr/>
        </p:nvSpPr>
        <p:spPr bwMode="auto">
          <a:xfrm>
            <a:off x="4087813" y="4973638"/>
            <a:ext cx="47625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Line 48"/>
          <p:cNvSpPr>
            <a:spLocks noChangeShapeType="1"/>
          </p:cNvSpPr>
          <p:nvPr/>
        </p:nvSpPr>
        <p:spPr bwMode="auto">
          <a:xfrm flipH="1">
            <a:off x="3941763" y="3095625"/>
            <a:ext cx="12700" cy="833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Line 49"/>
          <p:cNvSpPr>
            <a:spLocks noChangeShapeType="1"/>
          </p:cNvSpPr>
          <p:nvPr/>
        </p:nvSpPr>
        <p:spPr bwMode="auto">
          <a:xfrm>
            <a:off x="2805113" y="5172075"/>
            <a:ext cx="250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50"/>
          <p:cNvSpPr>
            <a:spLocks noChangeShapeType="1"/>
          </p:cNvSpPr>
          <p:nvPr/>
        </p:nvSpPr>
        <p:spPr bwMode="auto">
          <a:xfrm flipH="1">
            <a:off x="2579688" y="2262188"/>
            <a:ext cx="1270000" cy="900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Line 51"/>
          <p:cNvSpPr>
            <a:spLocks noChangeShapeType="1"/>
          </p:cNvSpPr>
          <p:nvPr/>
        </p:nvSpPr>
        <p:spPr bwMode="auto">
          <a:xfrm flipH="1">
            <a:off x="2341563" y="2116138"/>
            <a:ext cx="109855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1" descr="44_14eMamExcretorySy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7913" y="136525"/>
            <a:ext cx="69881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18"/>
          <p:cNvSpPr txBox="1">
            <a:spLocks noChangeArrowheads="1"/>
          </p:cNvSpPr>
          <p:nvPr/>
        </p:nvSpPr>
        <p:spPr bwMode="auto">
          <a:xfrm rot="-5400000">
            <a:off x="723106" y="4704557"/>
            <a:ext cx="1125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200 </a:t>
            </a:r>
            <a:r>
              <a:rPr lang="en-US" b="1">
                <a:sym typeface="Symbol" pitchFamily="18" charset="2"/>
              </a:rPr>
              <a:t></a:t>
            </a:r>
            <a:r>
              <a:rPr lang="en-US" b="1"/>
              <a:t>m</a:t>
            </a:r>
          </a:p>
        </p:txBody>
      </p:sp>
      <p:sp>
        <p:nvSpPr>
          <p:cNvPr id="26628" name="Text Box 19"/>
          <p:cNvSpPr txBox="1">
            <a:spLocks noChangeArrowheads="1"/>
          </p:cNvSpPr>
          <p:nvPr/>
        </p:nvSpPr>
        <p:spPr bwMode="auto">
          <a:xfrm>
            <a:off x="1731963" y="5548313"/>
            <a:ext cx="55308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Blood vessels from a human kidney. </a:t>
            </a:r>
            <a:br>
              <a:rPr lang="en-US" b="1"/>
            </a:br>
            <a:r>
              <a:rPr lang="en-US" b="1"/>
              <a:t>Arterioles and peritubular capillaries </a:t>
            </a:r>
            <a:br>
              <a:rPr lang="en-US" b="1"/>
            </a:br>
            <a:r>
              <a:rPr lang="en-US" b="1"/>
              <a:t>appear pink; glomeruli appear yellow.</a:t>
            </a:r>
          </a:p>
        </p:txBody>
      </p:sp>
      <p:sp>
        <p:nvSpPr>
          <p:cNvPr id="26629" name="Line 38"/>
          <p:cNvSpPr>
            <a:spLocks noChangeShapeType="1"/>
          </p:cNvSpPr>
          <p:nvPr/>
        </p:nvSpPr>
        <p:spPr bwMode="auto">
          <a:xfrm>
            <a:off x="1422400" y="4457700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Line 39"/>
          <p:cNvSpPr>
            <a:spLocks noChangeShapeType="1"/>
          </p:cNvSpPr>
          <p:nvPr/>
        </p:nvSpPr>
        <p:spPr bwMode="auto">
          <a:xfrm flipV="1">
            <a:off x="1422400" y="5376863"/>
            <a:ext cx="17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40"/>
          <p:cNvSpPr>
            <a:spLocks noChangeShapeType="1"/>
          </p:cNvSpPr>
          <p:nvPr/>
        </p:nvSpPr>
        <p:spPr bwMode="auto">
          <a:xfrm>
            <a:off x="1508125" y="4457700"/>
            <a:ext cx="0" cy="92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44.14e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609600"/>
            <a:ext cx="8966200" cy="914400"/>
          </a:xfrm>
        </p:spPr>
        <p:txBody>
          <a:bodyPr/>
          <a:lstStyle/>
          <a:p>
            <a:pPr marL="112713" eaLnBrk="1" hangingPunct="1"/>
            <a:r>
              <a:rPr lang="en-US"/>
              <a:t>Concept 44.4: The nephron is organized for stepwise processing of blood filtrate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3413"/>
            <a:ext cx="8153400" cy="1373187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B050"/>
                </a:solidFill>
              </a:rPr>
              <a:t>The filtrate</a:t>
            </a:r>
            <a:r>
              <a:rPr lang="en-US" sz="2800" dirty="0"/>
              <a:t> produced in Bowman’s capsule contains </a:t>
            </a:r>
            <a:r>
              <a:rPr lang="en-US" sz="2800" dirty="0">
                <a:solidFill>
                  <a:srgbClr val="FF0000"/>
                </a:solidFill>
              </a:rPr>
              <a:t>salts, glucose, amino acids, vitamins, nitrogenous wastes, and other small molecu</a:t>
            </a:r>
            <a:r>
              <a:rPr lang="en-US" sz="2800" dirty="0"/>
              <a:t>les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765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8915400" cy="503238"/>
          </a:xfrm>
        </p:spPr>
        <p:txBody>
          <a:bodyPr/>
          <a:lstStyle/>
          <a:p>
            <a:pPr eaLnBrk="1" hangingPunct="1"/>
            <a:r>
              <a:rPr lang="en-US"/>
              <a:t>From Blood Filtrate to Urine: </a:t>
            </a:r>
            <a:r>
              <a:rPr lang="en-US" i="1"/>
              <a:t>A Closer Look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4483"/>
            <a:ext cx="8458200" cy="4524315"/>
          </a:xfrm>
          <a:noFill/>
        </p:spPr>
        <p:txBody>
          <a:bodyPr>
            <a:spAutoFit/>
          </a:bodyPr>
          <a:lstStyle/>
          <a:p>
            <a:pPr marL="350838" indent="-350838" eaLnBrk="1" hangingPunct="1">
              <a:lnSpc>
                <a:spcPct val="90000"/>
              </a:lnSpc>
              <a:spcBef>
                <a:spcPct val="40000"/>
              </a:spcBef>
              <a:buFont typeface="Times" pitchFamily="18" charset="0"/>
              <a:buNone/>
            </a:pPr>
            <a:r>
              <a:rPr lang="en-US" sz="2900" b="1" dirty="0">
                <a:solidFill>
                  <a:srgbClr val="00B050"/>
                </a:solidFill>
              </a:rPr>
              <a:t>Proximal Tubule</a:t>
            </a:r>
            <a:endParaRPr lang="en-US" sz="3000" b="1" dirty="0">
              <a:solidFill>
                <a:srgbClr val="00B050"/>
              </a:solidFill>
            </a:endParaRPr>
          </a:p>
          <a:p>
            <a:pPr marL="350838" indent="-350838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700" dirty="0">
                <a:solidFill>
                  <a:srgbClr val="FF0000"/>
                </a:solidFill>
              </a:rPr>
              <a:t>Reabsorption of ions, water, and nutrients takes place in the proximal tubule</a:t>
            </a:r>
          </a:p>
          <a:p>
            <a:pPr marL="350838" indent="-350838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700" dirty="0">
                <a:solidFill>
                  <a:srgbClr val="00B0F0"/>
                </a:solidFill>
              </a:rPr>
              <a:t>Molecules are transported actively and passively from the filtrate into the interstitial fluid and then capillaries</a:t>
            </a:r>
          </a:p>
          <a:p>
            <a:pPr marL="350838" indent="-350838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700" dirty="0"/>
              <a:t>Some toxic materials are actively secreted into the filtrate</a:t>
            </a:r>
          </a:p>
          <a:p>
            <a:pPr marL="350838" indent="-350838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700" dirty="0"/>
              <a:t>As the filtrate passes through the proximal tubule, materials to be excreted become concentrated</a:t>
            </a:r>
            <a:endParaRPr lang="en-US" sz="2800" dirty="0"/>
          </a:p>
        </p:txBody>
      </p:sp>
      <p:grpSp>
        <p:nvGrpSpPr>
          <p:cNvPr id="28676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8678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9" descr="44_15NephronCollectDuc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3" y="136525"/>
            <a:ext cx="82438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3081338" y="415925"/>
            <a:ext cx="15890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Proximal tubule</a:t>
            </a:r>
          </a:p>
        </p:txBody>
      </p:sp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5880100" y="409575"/>
            <a:ext cx="124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Distal tubule</a:t>
            </a:r>
          </a:p>
        </p:txBody>
      </p:sp>
      <p:sp>
        <p:nvSpPr>
          <p:cNvPr id="29701" name="Text Box 11"/>
          <p:cNvSpPr txBox="1">
            <a:spLocks noChangeArrowheads="1"/>
          </p:cNvSpPr>
          <p:nvPr/>
        </p:nvSpPr>
        <p:spPr bwMode="auto">
          <a:xfrm>
            <a:off x="2360613" y="1903413"/>
            <a:ext cx="7016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Filtrate</a:t>
            </a:r>
          </a:p>
        </p:txBody>
      </p:sp>
      <p:sp>
        <p:nvSpPr>
          <p:cNvPr id="29702" name="Text Box 12"/>
          <p:cNvSpPr txBox="1">
            <a:spLocks noChangeArrowheads="1"/>
          </p:cNvSpPr>
          <p:nvPr/>
        </p:nvSpPr>
        <p:spPr bwMode="auto">
          <a:xfrm>
            <a:off x="2460625" y="2254250"/>
            <a:ext cx="8731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CORTEX</a:t>
            </a:r>
          </a:p>
        </p:txBody>
      </p:sp>
      <p:sp>
        <p:nvSpPr>
          <p:cNvPr id="29703" name="Text Box 13"/>
          <p:cNvSpPr txBox="1">
            <a:spLocks noChangeArrowheads="1"/>
          </p:cNvSpPr>
          <p:nvPr/>
        </p:nvSpPr>
        <p:spPr bwMode="auto">
          <a:xfrm>
            <a:off x="4054475" y="2763838"/>
            <a:ext cx="7810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Loop of</a:t>
            </a:r>
            <a:br>
              <a:rPr lang="en-US" sz="1600" b="1"/>
            </a:br>
            <a:r>
              <a:rPr lang="en-US" sz="1600" b="1"/>
              <a:t>Henle</a:t>
            </a:r>
          </a:p>
        </p:txBody>
      </p:sp>
      <p:sp>
        <p:nvSpPr>
          <p:cNvPr id="29704" name="Text Box 14"/>
          <p:cNvSpPr txBox="1">
            <a:spLocks noChangeArrowheads="1"/>
          </p:cNvSpPr>
          <p:nvPr/>
        </p:nvSpPr>
        <p:spPr bwMode="auto">
          <a:xfrm>
            <a:off x="2627313" y="3651250"/>
            <a:ext cx="10048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OUTER</a:t>
            </a:r>
            <a:br>
              <a:rPr lang="en-US" sz="1600" b="1"/>
            </a:br>
            <a:r>
              <a:rPr lang="en-US" sz="1600" b="1"/>
              <a:t>MEDULLA</a:t>
            </a:r>
          </a:p>
        </p:txBody>
      </p:sp>
      <p:sp>
        <p:nvSpPr>
          <p:cNvPr id="29705" name="Text Box 15"/>
          <p:cNvSpPr txBox="1">
            <a:spLocks noChangeArrowheads="1"/>
          </p:cNvSpPr>
          <p:nvPr/>
        </p:nvSpPr>
        <p:spPr bwMode="auto">
          <a:xfrm>
            <a:off x="2859088" y="5457825"/>
            <a:ext cx="10048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INNER</a:t>
            </a:r>
            <a:br>
              <a:rPr lang="en-US" sz="1600" b="1"/>
            </a:br>
            <a:r>
              <a:rPr lang="en-US" sz="1600" b="1"/>
              <a:t>MEDULLA</a:t>
            </a:r>
          </a:p>
        </p:txBody>
      </p:sp>
      <p:sp>
        <p:nvSpPr>
          <p:cNvPr id="29706" name="Text Box 16"/>
          <p:cNvSpPr txBox="1">
            <a:spLocks noChangeArrowheads="1"/>
          </p:cNvSpPr>
          <p:nvPr/>
        </p:nvSpPr>
        <p:spPr bwMode="auto">
          <a:xfrm>
            <a:off x="1033463" y="4754563"/>
            <a:ext cx="41116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Key</a:t>
            </a:r>
          </a:p>
        </p:txBody>
      </p:sp>
      <p:sp>
        <p:nvSpPr>
          <p:cNvPr id="29707" name="Text Box 17"/>
          <p:cNvSpPr txBox="1">
            <a:spLocks noChangeArrowheads="1"/>
          </p:cNvSpPr>
          <p:nvPr/>
        </p:nvSpPr>
        <p:spPr bwMode="auto">
          <a:xfrm>
            <a:off x="868363" y="5105400"/>
            <a:ext cx="1616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Active transport</a:t>
            </a:r>
          </a:p>
        </p:txBody>
      </p:sp>
      <p:sp>
        <p:nvSpPr>
          <p:cNvPr id="29708" name="Text Box 18"/>
          <p:cNvSpPr txBox="1">
            <a:spLocks noChangeArrowheads="1"/>
          </p:cNvSpPr>
          <p:nvPr/>
        </p:nvSpPr>
        <p:spPr bwMode="auto">
          <a:xfrm>
            <a:off x="874713" y="5351463"/>
            <a:ext cx="1747837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Passive transport</a:t>
            </a:r>
          </a:p>
        </p:txBody>
      </p:sp>
      <p:sp>
        <p:nvSpPr>
          <p:cNvPr id="29709" name="Text Box 19"/>
          <p:cNvSpPr txBox="1">
            <a:spLocks noChangeArrowheads="1"/>
          </p:cNvSpPr>
          <p:nvPr/>
        </p:nvSpPr>
        <p:spPr bwMode="auto">
          <a:xfrm>
            <a:off x="7251700" y="4187825"/>
            <a:ext cx="9953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Collecting</a:t>
            </a:r>
            <a:br>
              <a:rPr lang="en-US" sz="1600" b="1"/>
            </a:br>
            <a:r>
              <a:rPr lang="en-US" sz="1600" b="1"/>
              <a:t>duct</a:t>
            </a:r>
          </a:p>
        </p:txBody>
      </p:sp>
      <p:sp>
        <p:nvSpPr>
          <p:cNvPr id="29710" name="Text Box 20"/>
          <p:cNvSpPr txBox="1">
            <a:spLocks noChangeArrowheads="1"/>
          </p:cNvSpPr>
          <p:nvPr/>
        </p:nvSpPr>
        <p:spPr bwMode="auto">
          <a:xfrm>
            <a:off x="3863975" y="733425"/>
            <a:ext cx="70326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Nutrients</a:t>
            </a:r>
          </a:p>
        </p:txBody>
      </p:sp>
      <p:sp>
        <p:nvSpPr>
          <p:cNvPr id="29711" name="Text Box 21"/>
          <p:cNvSpPr txBox="1">
            <a:spLocks noChangeArrowheads="1"/>
          </p:cNvSpPr>
          <p:nvPr/>
        </p:nvSpPr>
        <p:spPr bwMode="auto">
          <a:xfrm>
            <a:off x="3381375" y="727075"/>
            <a:ext cx="385763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NaCl</a:t>
            </a:r>
          </a:p>
        </p:txBody>
      </p:sp>
      <p:sp>
        <p:nvSpPr>
          <p:cNvPr id="29712" name="Text Box 22"/>
          <p:cNvSpPr txBox="1">
            <a:spLocks noChangeArrowheads="1"/>
          </p:cNvSpPr>
          <p:nvPr/>
        </p:nvSpPr>
        <p:spPr bwMode="auto">
          <a:xfrm>
            <a:off x="4083050" y="1724025"/>
            <a:ext cx="333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NH</a:t>
            </a:r>
            <a:r>
              <a:rPr lang="en-US" sz="1200" b="1" baseline="-25000"/>
              <a:t>3</a:t>
            </a:r>
            <a:endParaRPr lang="en-US" sz="1200" b="1"/>
          </a:p>
        </p:txBody>
      </p:sp>
      <p:sp>
        <p:nvSpPr>
          <p:cNvPr id="29713" name="Text Box 24"/>
          <p:cNvSpPr txBox="1">
            <a:spLocks noChangeArrowheads="1"/>
          </p:cNvSpPr>
          <p:nvPr/>
        </p:nvSpPr>
        <p:spPr bwMode="auto">
          <a:xfrm>
            <a:off x="3038475" y="925513"/>
            <a:ext cx="5318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HCO</a:t>
            </a:r>
            <a:r>
              <a:rPr lang="en-US" sz="1200" b="1" baseline="-25000"/>
              <a:t>3</a:t>
            </a:r>
            <a:r>
              <a:rPr lang="en-US" sz="1200" b="1" baseline="30000">
                <a:sym typeface="Symbol" pitchFamily="18" charset="2"/>
              </a:rPr>
              <a:t></a:t>
            </a:r>
            <a:endParaRPr lang="en-US" sz="1200" b="1"/>
          </a:p>
        </p:txBody>
      </p:sp>
      <p:sp>
        <p:nvSpPr>
          <p:cNvPr id="29714" name="Text Box 25"/>
          <p:cNvSpPr txBox="1">
            <a:spLocks noChangeArrowheads="1"/>
          </p:cNvSpPr>
          <p:nvPr/>
        </p:nvSpPr>
        <p:spPr bwMode="auto">
          <a:xfrm>
            <a:off x="3744913" y="923925"/>
            <a:ext cx="333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  <a:endParaRPr lang="en-US" sz="1200" b="1" baseline="30000">
              <a:sym typeface="Symbol" pitchFamily="18" charset="2"/>
            </a:endParaRPr>
          </a:p>
        </p:txBody>
      </p:sp>
      <p:sp>
        <p:nvSpPr>
          <p:cNvPr id="29715" name="Text Box 26"/>
          <p:cNvSpPr txBox="1">
            <a:spLocks noChangeArrowheads="1"/>
          </p:cNvSpPr>
          <p:nvPr/>
        </p:nvSpPr>
        <p:spPr bwMode="auto">
          <a:xfrm>
            <a:off x="4394200" y="925513"/>
            <a:ext cx="2413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K</a:t>
            </a:r>
            <a:r>
              <a:rPr lang="en-US" sz="1200" b="1" baseline="30000">
                <a:sym typeface="Symbol" pitchFamily="18" charset="2"/>
              </a:rPr>
              <a:t></a:t>
            </a:r>
            <a:endParaRPr lang="en-US" sz="1200" b="1"/>
          </a:p>
        </p:txBody>
      </p:sp>
      <p:sp>
        <p:nvSpPr>
          <p:cNvPr id="29716" name="Text Box 27"/>
          <p:cNvSpPr txBox="1">
            <a:spLocks noChangeArrowheads="1"/>
          </p:cNvSpPr>
          <p:nvPr/>
        </p:nvSpPr>
        <p:spPr bwMode="auto">
          <a:xfrm>
            <a:off x="3633788" y="1725613"/>
            <a:ext cx="2413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30000">
                <a:sym typeface="Symbol" pitchFamily="18" charset="2"/>
              </a:rPr>
              <a:t></a:t>
            </a:r>
            <a:endParaRPr lang="en-US" sz="1200" b="1"/>
          </a:p>
        </p:txBody>
      </p:sp>
      <p:sp>
        <p:nvSpPr>
          <p:cNvPr id="29717" name="Text Box 28"/>
          <p:cNvSpPr txBox="1">
            <a:spLocks noChangeArrowheads="1"/>
          </p:cNvSpPr>
          <p:nvPr/>
        </p:nvSpPr>
        <p:spPr bwMode="auto">
          <a:xfrm>
            <a:off x="5835650" y="946150"/>
            <a:ext cx="385763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NaCl</a:t>
            </a:r>
          </a:p>
        </p:txBody>
      </p:sp>
      <p:sp>
        <p:nvSpPr>
          <p:cNvPr id="29718" name="Text Box 29"/>
          <p:cNvSpPr txBox="1">
            <a:spLocks noChangeArrowheads="1"/>
          </p:cNvSpPr>
          <p:nvPr/>
        </p:nvSpPr>
        <p:spPr bwMode="auto">
          <a:xfrm>
            <a:off x="6251575" y="746125"/>
            <a:ext cx="333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  <a:endParaRPr lang="en-US" sz="1200" b="1" baseline="30000">
              <a:sym typeface="Symbol" pitchFamily="18" charset="2"/>
            </a:endParaRPr>
          </a:p>
        </p:txBody>
      </p:sp>
      <p:sp>
        <p:nvSpPr>
          <p:cNvPr id="29719" name="Text Box 30"/>
          <p:cNvSpPr txBox="1">
            <a:spLocks noChangeArrowheads="1"/>
          </p:cNvSpPr>
          <p:nvPr/>
        </p:nvSpPr>
        <p:spPr bwMode="auto">
          <a:xfrm>
            <a:off x="6577013" y="931863"/>
            <a:ext cx="5318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HCO</a:t>
            </a:r>
            <a:r>
              <a:rPr lang="en-US" sz="1200" b="1" baseline="-25000"/>
              <a:t>3</a:t>
            </a:r>
            <a:r>
              <a:rPr lang="en-US" sz="1200" b="1" baseline="30000">
                <a:sym typeface="Symbol" pitchFamily="18" charset="2"/>
              </a:rPr>
              <a:t></a:t>
            </a:r>
            <a:endParaRPr lang="en-US" sz="1200" b="1"/>
          </a:p>
        </p:txBody>
      </p:sp>
      <p:sp>
        <p:nvSpPr>
          <p:cNvPr id="29720" name="Text Box 31"/>
          <p:cNvSpPr txBox="1">
            <a:spLocks noChangeArrowheads="1"/>
          </p:cNvSpPr>
          <p:nvPr/>
        </p:nvSpPr>
        <p:spPr bwMode="auto">
          <a:xfrm>
            <a:off x="6146800" y="1727200"/>
            <a:ext cx="2413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K</a:t>
            </a:r>
            <a:r>
              <a:rPr lang="en-US" sz="1200" b="1" baseline="30000">
                <a:sym typeface="Symbol" pitchFamily="18" charset="2"/>
              </a:rPr>
              <a:t></a:t>
            </a:r>
            <a:endParaRPr lang="en-US" sz="1200" b="1"/>
          </a:p>
        </p:txBody>
      </p:sp>
      <p:sp>
        <p:nvSpPr>
          <p:cNvPr id="29721" name="Text Box 32"/>
          <p:cNvSpPr txBox="1">
            <a:spLocks noChangeArrowheads="1"/>
          </p:cNvSpPr>
          <p:nvPr/>
        </p:nvSpPr>
        <p:spPr bwMode="auto">
          <a:xfrm>
            <a:off x="6591300" y="1717675"/>
            <a:ext cx="2413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30000">
                <a:sym typeface="Symbol" pitchFamily="18" charset="2"/>
              </a:rPr>
              <a:t></a:t>
            </a:r>
            <a:endParaRPr lang="en-US" sz="1200" b="1"/>
          </a:p>
        </p:txBody>
      </p:sp>
      <p:sp>
        <p:nvSpPr>
          <p:cNvPr id="29722" name="Text Box 33"/>
          <p:cNvSpPr txBox="1">
            <a:spLocks noChangeArrowheads="1"/>
          </p:cNvSpPr>
          <p:nvPr/>
        </p:nvSpPr>
        <p:spPr bwMode="auto">
          <a:xfrm>
            <a:off x="4254500" y="3470275"/>
            <a:ext cx="333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  <a:endParaRPr lang="en-US" sz="1200" b="1" baseline="30000">
              <a:sym typeface="Symbol" pitchFamily="18" charset="2"/>
            </a:endParaRPr>
          </a:p>
        </p:txBody>
      </p:sp>
      <p:sp>
        <p:nvSpPr>
          <p:cNvPr id="29723" name="Text Box 34"/>
          <p:cNvSpPr txBox="1">
            <a:spLocks noChangeArrowheads="1"/>
          </p:cNvSpPr>
          <p:nvPr/>
        </p:nvSpPr>
        <p:spPr bwMode="auto">
          <a:xfrm>
            <a:off x="5875338" y="3287713"/>
            <a:ext cx="38576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NaCl</a:t>
            </a:r>
          </a:p>
        </p:txBody>
      </p:sp>
      <p:sp>
        <p:nvSpPr>
          <p:cNvPr id="29724" name="Text Box 35"/>
          <p:cNvSpPr txBox="1">
            <a:spLocks noChangeArrowheads="1"/>
          </p:cNvSpPr>
          <p:nvPr/>
        </p:nvSpPr>
        <p:spPr bwMode="auto">
          <a:xfrm>
            <a:off x="7529513" y="3749675"/>
            <a:ext cx="385762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NaCl</a:t>
            </a:r>
          </a:p>
        </p:txBody>
      </p:sp>
      <p:sp>
        <p:nvSpPr>
          <p:cNvPr id="29725" name="Text Box 36"/>
          <p:cNvSpPr txBox="1">
            <a:spLocks noChangeArrowheads="1"/>
          </p:cNvSpPr>
          <p:nvPr/>
        </p:nvSpPr>
        <p:spPr bwMode="auto">
          <a:xfrm>
            <a:off x="5867400" y="5105400"/>
            <a:ext cx="385763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NaCl</a:t>
            </a:r>
          </a:p>
        </p:txBody>
      </p:sp>
      <p:sp>
        <p:nvSpPr>
          <p:cNvPr id="29726" name="Text Box 37"/>
          <p:cNvSpPr txBox="1">
            <a:spLocks noChangeArrowheads="1"/>
          </p:cNvSpPr>
          <p:nvPr/>
        </p:nvSpPr>
        <p:spPr bwMode="auto">
          <a:xfrm>
            <a:off x="7343775" y="5116513"/>
            <a:ext cx="333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  <a:endParaRPr lang="en-US" sz="1200" b="1" baseline="30000">
              <a:sym typeface="Symbol" pitchFamily="18" charset="2"/>
            </a:endParaRPr>
          </a:p>
        </p:txBody>
      </p:sp>
      <p:sp>
        <p:nvSpPr>
          <p:cNvPr id="29727" name="Text Box 38"/>
          <p:cNvSpPr txBox="1">
            <a:spLocks noChangeArrowheads="1"/>
          </p:cNvSpPr>
          <p:nvPr/>
        </p:nvSpPr>
        <p:spPr bwMode="auto">
          <a:xfrm>
            <a:off x="7342188" y="4833938"/>
            <a:ext cx="38576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Urea</a:t>
            </a:r>
          </a:p>
        </p:txBody>
      </p:sp>
      <p:sp>
        <p:nvSpPr>
          <p:cNvPr id="2972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44.15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38163"/>
            <a:ext cx="8534400" cy="503237"/>
          </a:xfrm>
        </p:spPr>
        <p:txBody>
          <a:bodyPr/>
          <a:lstStyle/>
          <a:p>
            <a:pPr eaLnBrk="1" hangingPunct="1"/>
            <a:r>
              <a:rPr lang="en-US"/>
              <a:t>Overview: A Balancing Act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9538"/>
            <a:ext cx="7924800" cy="387350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sz="2800" dirty="0"/>
              <a:t>Physiological systems of </a:t>
            </a:r>
            <a:r>
              <a:rPr lang="en-US" sz="2800" dirty="0">
                <a:solidFill>
                  <a:srgbClr val="FF0000"/>
                </a:solidFill>
              </a:rPr>
              <a:t>animals operate in a fluid environment</a:t>
            </a:r>
          </a:p>
          <a:p>
            <a:pPr eaLnBrk="1" hangingPunct="1"/>
            <a:r>
              <a:rPr lang="en-US" sz="2800" dirty="0">
                <a:solidFill>
                  <a:srgbClr val="00B050"/>
                </a:solidFill>
              </a:rPr>
              <a:t>Relative concentrations of water and solutes must be maintained within fairly narrow limits</a:t>
            </a:r>
          </a:p>
          <a:p>
            <a:pPr eaLnBrk="1" hangingPunct="1"/>
            <a:r>
              <a:rPr lang="en-US" sz="2800" b="1" dirty="0">
                <a:solidFill>
                  <a:srgbClr val="00B0F0"/>
                </a:solidFill>
              </a:rPr>
              <a:t>Osmoregulation</a:t>
            </a:r>
            <a:r>
              <a:rPr lang="en-US" sz="2800" b="1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regulates solute concentrations and balances the gain and loss of water</a:t>
            </a:r>
          </a:p>
          <a:p>
            <a:pPr eaLnBrk="1" hangingPunct="1"/>
            <a:endParaRPr lang="en-US" sz="3400" dirty="0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19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8153400" cy="3065462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en-US" sz="3000" b="1" dirty="0"/>
              <a:t>Descending Limb of the Loop of Henle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Reabsorption of water continues through channels formed by </a:t>
            </a:r>
            <a:r>
              <a:rPr lang="en-US" sz="2800" b="1" dirty="0">
                <a:solidFill>
                  <a:srgbClr val="C00000"/>
                </a:solidFill>
              </a:rPr>
              <a:t>aquaporin</a:t>
            </a:r>
            <a:r>
              <a:rPr lang="en-US" sz="2800" b="1" dirty="0"/>
              <a:t> </a:t>
            </a:r>
            <a:r>
              <a:rPr lang="en-US" sz="2800" dirty="0"/>
              <a:t>proteins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Movement </a:t>
            </a:r>
            <a:r>
              <a:rPr lang="en-US" sz="2800" b="1" dirty="0">
                <a:solidFill>
                  <a:srgbClr val="C00000"/>
                </a:solidFill>
              </a:rPr>
              <a:t>is driven by the high </a:t>
            </a:r>
            <a:r>
              <a:rPr lang="en-US" sz="2800" b="1" dirty="0" err="1">
                <a:solidFill>
                  <a:srgbClr val="C00000"/>
                </a:solidFill>
              </a:rPr>
              <a:t>osmolarity</a:t>
            </a:r>
            <a:r>
              <a:rPr lang="en-US" sz="2800" b="1" dirty="0">
                <a:solidFill>
                  <a:srgbClr val="C00000"/>
                </a:solidFill>
              </a:rPr>
              <a:t> of the interstitial fluid, which is hyperosmotic to the filtrate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 filtrate becomes increasingly concentrated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0725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153400" cy="3067050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</a:pPr>
            <a:r>
              <a:rPr lang="en-US" sz="3000" b="1" dirty="0"/>
              <a:t>Ascending Limb of the Loop of Henle</a:t>
            </a:r>
          </a:p>
          <a:p>
            <a:pPr eaLnBrk="1" hangingPunct="1"/>
            <a:r>
              <a:rPr lang="en-US" sz="2800" dirty="0"/>
              <a:t>In the ascending limb of the loop of Henle, </a:t>
            </a:r>
            <a:r>
              <a:rPr lang="en-US" sz="2800" b="1" dirty="0">
                <a:solidFill>
                  <a:srgbClr val="C00000"/>
                </a:solidFill>
              </a:rPr>
              <a:t>salt but not water is able to diffuse from the tubule into the interstitial fluid</a:t>
            </a:r>
          </a:p>
          <a:p>
            <a:pPr eaLnBrk="1" hangingPunct="1"/>
            <a:r>
              <a:rPr lang="en-US" sz="2800" dirty="0"/>
              <a:t>The filtrate becomes increasingly dilute</a:t>
            </a:r>
            <a:endParaRPr lang="en-US" sz="3400" dirty="0"/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1749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08100"/>
            <a:ext cx="7772400" cy="3822700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</a:pPr>
            <a:r>
              <a:rPr lang="en-US" sz="3400" b="1"/>
              <a:t>Distal Tubule</a:t>
            </a:r>
          </a:p>
          <a:p>
            <a:pPr eaLnBrk="1" hangingPunct="1"/>
            <a:r>
              <a:rPr lang="en-US" sz="2800"/>
              <a:t>The distal tubule regulates the K</a:t>
            </a:r>
            <a:r>
              <a:rPr lang="en-US" sz="2800" baseline="30000"/>
              <a:t>+</a:t>
            </a:r>
            <a:r>
              <a:rPr lang="en-US" sz="2800"/>
              <a:t> and NaCl concentrations of body fluids</a:t>
            </a:r>
          </a:p>
          <a:p>
            <a:pPr eaLnBrk="1" hangingPunct="1"/>
            <a:r>
              <a:rPr lang="en-US" sz="2800"/>
              <a:t>The controlled movement of ions contributes to pH regulation</a:t>
            </a:r>
          </a:p>
        </p:txBody>
      </p:sp>
      <p:grpSp>
        <p:nvGrpSpPr>
          <p:cNvPr id="32771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2773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46200"/>
            <a:ext cx="8153400" cy="3606800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</a:pPr>
            <a:r>
              <a:rPr lang="en-US" sz="3000" b="1" dirty="0"/>
              <a:t>Collecting Duct</a:t>
            </a:r>
          </a:p>
          <a:p>
            <a:pPr eaLnBrk="1" hangingPunct="1"/>
            <a:r>
              <a:rPr lang="en-US" sz="2800" dirty="0"/>
              <a:t>The collecting duct carries filtrate through the medulla to the renal pelvis</a:t>
            </a:r>
          </a:p>
          <a:p>
            <a:pPr eaLnBrk="1" hangingPunct="1"/>
            <a:r>
              <a:rPr lang="en-US" sz="2800" b="1" dirty="0">
                <a:solidFill>
                  <a:srgbClr val="C00000"/>
                </a:solidFill>
              </a:rPr>
              <a:t>One of the most important tasks is reabsorption of solutes and water</a:t>
            </a:r>
          </a:p>
          <a:p>
            <a:pPr eaLnBrk="1" hangingPunct="1"/>
            <a:r>
              <a:rPr lang="en-US" sz="2800" b="1" dirty="0">
                <a:solidFill>
                  <a:srgbClr val="C00000"/>
                </a:solidFill>
              </a:rPr>
              <a:t>Urine is hyperosmotic to body fluids</a:t>
            </a:r>
            <a:endParaRPr lang="en-US" sz="3400" b="1" dirty="0">
              <a:solidFill>
                <a:srgbClr val="C00000"/>
              </a:solidFill>
            </a:endParaRPr>
          </a:p>
          <a:p>
            <a:pPr eaLnBrk="1" hangingPunct="1"/>
            <a:endParaRPr lang="en-US" sz="3400" dirty="0"/>
          </a:p>
          <a:p>
            <a:pPr eaLnBrk="1" hangingPunct="1"/>
            <a:endParaRPr lang="en-US" sz="3400" dirty="0"/>
          </a:p>
        </p:txBody>
      </p:sp>
      <p:grpSp>
        <p:nvGrpSpPr>
          <p:cNvPr id="33795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797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3796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5900"/>
            <a:ext cx="9145588" cy="1143000"/>
          </a:xfrm>
        </p:spPr>
        <p:txBody>
          <a:bodyPr/>
          <a:lstStyle/>
          <a:p>
            <a:pPr eaLnBrk="1" hangingPunct="1"/>
            <a:r>
              <a:rPr lang="en-US"/>
              <a:t>Solute Gradients and Water Conservation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8153400" cy="3336925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The mammalian kidney’s ability to conserve water is a key terrestrial adaptation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Hyperosmotic urine can be produced only because considerable energy is expended to transport solutes against concentration gradients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The two primary solutes affecting </a:t>
            </a:r>
            <a:r>
              <a:rPr lang="en-US" sz="2800" b="1" dirty="0" err="1">
                <a:solidFill>
                  <a:srgbClr val="C00000"/>
                </a:solidFill>
              </a:rPr>
              <a:t>osmolarity</a:t>
            </a:r>
            <a:r>
              <a:rPr lang="en-US" sz="2800" b="1" dirty="0">
                <a:solidFill>
                  <a:srgbClr val="C00000"/>
                </a:solidFill>
              </a:rPr>
              <a:t> are </a:t>
            </a:r>
            <a:r>
              <a:rPr lang="en-US" sz="2800" b="1" dirty="0" err="1">
                <a:solidFill>
                  <a:srgbClr val="C00000"/>
                </a:solidFill>
              </a:rPr>
              <a:t>NaCl</a:t>
            </a:r>
            <a:r>
              <a:rPr lang="en-US" sz="2800" b="1" dirty="0">
                <a:solidFill>
                  <a:srgbClr val="C00000"/>
                </a:solidFill>
              </a:rPr>
              <a:t> and urea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482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8163"/>
            <a:ext cx="8534400" cy="503237"/>
          </a:xfrm>
        </p:spPr>
        <p:txBody>
          <a:bodyPr/>
          <a:lstStyle/>
          <a:p>
            <a:pPr eaLnBrk="1" hangingPunct="1"/>
            <a:r>
              <a:rPr lang="en-US" i="1"/>
              <a:t>The Two-Solute Model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3350"/>
            <a:ext cx="8001000" cy="5073650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/>
              <a:t>In the proximal tubule, filtrate volume decreases, but its osmolarity remains the same</a:t>
            </a:r>
          </a:p>
          <a:p>
            <a:pPr marL="350838" indent="-350838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/>
              <a:t>The </a:t>
            </a:r>
            <a:r>
              <a:rPr lang="en-US" sz="2800" b="1"/>
              <a:t>countercurrent multiplier system </a:t>
            </a:r>
            <a:r>
              <a:rPr lang="en-US" sz="2800"/>
              <a:t>involving the loop of Henle maintains a high salt concentration in the kidney</a:t>
            </a:r>
          </a:p>
          <a:p>
            <a:pPr marL="350838" indent="-350838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/>
              <a:t>This system allows the vasa recta to supply the kidney with nutrients, without interfering with the osmolarity gradient</a:t>
            </a:r>
          </a:p>
          <a:p>
            <a:pPr marL="350838" indent="-350838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/>
              <a:t>Considerable energy is expended to maintain the osmotic gradient between the medulla and cortex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846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84300"/>
            <a:ext cx="8305800" cy="44831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C00000"/>
                </a:solidFill>
              </a:rPr>
              <a:t>The collecting duct conducts filtrate through the </a:t>
            </a:r>
            <a:r>
              <a:rPr lang="en-US" sz="2800" dirty="0" err="1">
                <a:solidFill>
                  <a:srgbClr val="C00000"/>
                </a:solidFill>
              </a:rPr>
              <a:t>osmolarity</a:t>
            </a:r>
            <a:r>
              <a:rPr lang="en-US" sz="2800" dirty="0">
                <a:solidFill>
                  <a:srgbClr val="C00000"/>
                </a:solidFill>
              </a:rPr>
              <a:t> gradient, and more water exits the filtrate by osmosis</a:t>
            </a:r>
          </a:p>
          <a:p>
            <a:pPr eaLnBrk="1" hangingPunct="1"/>
            <a:r>
              <a:rPr lang="en-US" sz="2800" b="1" dirty="0">
                <a:solidFill>
                  <a:srgbClr val="00B050"/>
                </a:solidFill>
              </a:rPr>
              <a:t>Urea diffuses out of the collecting duct as it traverses the inner medulla</a:t>
            </a:r>
          </a:p>
          <a:p>
            <a:pPr eaLnBrk="1" hangingPunct="1"/>
            <a:r>
              <a:rPr lang="en-US" sz="2800" dirty="0"/>
              <a:t>Urea and </a:t>
            </a:r>
            <a:r>
              <a:rPr lang="en-US" sz="2800" dirty="0" err="1"/>
              <a:t>NaCl</a:t>
            </a:r>
            <a:r>
              <a:rPr lang="en-US" sz="2800" dirty="0"/>
              <a:t> form the osmotic gradient that enables the kidney to produce urine that is hyperosmotic to the blood</a:t>
            </a:r>
          </a:p>
          <a:p>
            <a:pPr eaLnBrk="1" hangingPunct="1"/>
            <a:endParaRPr lang="en-US" sz="3400" dirty="0"/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869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9" descr="44_16UrineConcentrate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136525"/>
            <a:ext cx="75184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6973888" y="533400"/>
            <a:ext cx="125888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500" b="1"/>
              <a:t>Osmolarity</a:t>
            </a:r>
            <a:br>
              <a:rPr lang="en-US" sz="1500" b="1"/>
            </a:br>
            <a:r>
              <a:rPr lang="en-US" sz="1500" b="1"/>
              <a:t>of interstitial</a:t>
            </a:r>
            <a:br>
              <a:rPr lang="en-US" sz="1500" b="1"/>
            </a:br>
            <a:r>
              <a:rPr lang="en-US" sz="1500" b="1"/>
              <a:t>fluid</a:t>
            </a:r>
            <a:br>
              <a:rPr lang="en-US" sz="1500" b="1"/>
            </a:br>
            <a:r>
              <a:rPr lang="en-US" sz="1500" b="1"/>
              <a:t>(mOsm/L)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1160463" y="5208588"/>
            <a:ext cx="4254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Key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1220788" y="5588000"/>
            <a:ext cx="92868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Active</a:t>
            </a:r>
            <a:br>
              <a:rPr lang="en-US" sz="1500" b="1"/>
            </a:br>
            <a:r>
              <a:rPr lang="en-US" sz="1500" b="1"/>
              <a:t>transport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1227138" y="6097588"/>
            <a:ext cx="928687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Passive</a:t>
            </a:r>
            <a:br>
              <a:rPr lang="en-US" sz="1500" b="1"/>
            </a:br>
            <a:r>
              <a:rPr lang="en-US" sz="1500" b="1"/>
              <a:t>transport</a:t>
            </a: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2365375" y="5407025"/>
            <a:ext cx="92868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INNER</a:t>
            </a:r>
            <a:br>
              <a:rPr lang="en-US" sz="1500" b="1"/>
            </a:br>
            <a:r>
              <a:rPr lang="en-US" sz="1500" b="1"/>
              <a:t>MEDULLA</a:t>
            </a:r>
          </a:p>
        </p:txBody>
      </p:sp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2200275" y="3838575"/>
            <a:ext cx="92868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OUTER</a:t>
            </a:r>
            <a:br>
              <a:rPr lang="en-US" sz="1500" b="1"/>
            </a:br>
            <a:r>
              <a:rPr lang="en-US" sz="1500" b="1"/>
              <a:t>MEDULLA</a:t>
            </a:r>
          </a:p>
        </p:txBody>
      </p: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2028825" y="2238375"/>
            <a:ext cx="849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CORTEX</a:t>
            </a:r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4618038" y="2162175"/>
            <a:ext cx="385762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NaCl</a:t>
            </a:r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3524250" y="2163763"/>
            <a:ext cx="333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  <a:endParaRPr lang="en-US" sz="1200" b="1" baseline="30000">
              <a:sym typeface="Symbol" pitchFamily="18" charset="2"/>
            </a:endParaRPr>
          </a:p>
        </p:txBody>
      </p:sp>
      <p:sp>
        <p:nvSpPr>
          <p:cNvPr id="39948" name="Text Box 14"/>
          <p:cNvSpPr txBox="1">
            <a:spLocks noChangeArrowheads="1"/>
          </p:cNvSpPr>
          <p:nvPr/>
        </p:nvSpPr>
        <p:spPr bwMode="auto">
          <a:xfrm>
            <a:off x="3532188" y="2765425"/>
            <a:ext cx="333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  <a:endParaRPr lang="en-US" sz="1200" b="1" baseline="30000">
              <a:sym typeface="Symbol" pitchFamily="18" charset="2"/>
            </a:endParaRPr>
          </a:p>
        </p:txBody>
      </p:sp>
      <p:sp>
        <p:nvSpPr>
          <p:cNvPr id="39949" name="Text Box 15"/>
          <p:cNvSpPr txBox="1">
            <a:spLocks noChangeArrowheads="1"/>
          </p:cNvSpPr>
          <p:nvPr/>
        </p:nvSpPr>
        <p:spPr bwMode="auto">
          <a:xfrm>
            <a:off x="3530600" y="3295650"/>
            <a:ext cx="333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  <a:endParaRPr lang="en-US" sz="1200" b="1" baseline="30000">
              <a:sym typeface="Symbol" pitchFamily="18" charset="2"/>
            </a:endParaRPr>
          </a:p>
        </p:txBody>
      </p:sp>
      <p:sp>
        <p:nvSpPr>
          <p:cNvPr id="39950" name="Text Box 16"/>
          <p:cNvSpPr txBox="1">
            <a:spLocks noChangeArrowheads="1"/>
          </p:cNvSpPr>
          <p:nvPr/>
        </p:nvSpPr>
        <p:spPr bwMode="auto">
          <a:xfrm>
            <a:off x="3530600" y="3811588"/>
            <a:ext cx="333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  <a:endParaRPr lang="en-US" sz="1200" b="1" baseline="30000">
              <a:sym typeface="Symbol" pitchFamily="18" charset="2"/>
            </a:endParaRPr>
          </a:p>
        </p:txBody>
      </p:sp>
      <p:sp>
        <p:nvSpPr>
          <p:cNvPr id="39951" name="Text Box 17"/>
          <p:cNvSpPr txBox="1">
            <a:spLocks noChangeArrowheads="1"/>
          </p:cNvSpPr>
          <p:nvPr/>
        </p:nvSpPr>
        <p:spPr bwMode="auto">
          <a:xfrm>
            <a:off x="3525838" y="4319588"/>
            <a:ext cx="333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  <a:endParaRPr lang="en-US" sz="1200" b="1" baseline="30000">
              <a:sym typeface="Symbol" pitchFamily="18" charset="2"/>
            </a:endParaRPr>
          </a:p>
        </p:txBody>
      </p:sp>
      <p:sp>
        <p:nvSpPr>
          <p:cNvPr id="39952" name="Text Box 18"/>
          <p:cNvSpPr txBox="1">
            <a:spLocks noChangeArrowheads="1"/>
          </p:cNvSpPr>
          <p:nvPr/>
        </p:nvSpPr>
        <p:spPr bwMode="auto">
          <a:xfrm>
            <a:off x="3533775" y="4789488"/>
            <a:ext cx="333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  <a:endParaRPr lang="en-US" sz="1200" b="1" baseline="30000">
              <a:sym typeface="Symbol" pitchFamily="18" charset="2"/>
            </a:endParaRPr>
          </a:p>
        </p:txBody>
      </p:sp>
      <p:sp>
        <p:nvSpPr>
          <p:cNvPr id="39953" name="Text Box 19"/>
          <p:cNvSpPr txBox="1">
            <a:spLocks noChangeArrowheads="1"/>
          </p:cNvSpPr>
          <p:nvPr/>
        </p:nvSpPr>
        <p:spPr bwMode="auto">
          <a:xfrm>
            <a:off x="3532188" y="5278438"/>
            <a:ext cx="333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  <a:endParaRPr lang="en-US" sz="1200" b="1" baseline="30000">
              <a:sym typeface="Symbol" pitchFamily="18" charset="2"/>
            </a:endParaRPr>
          </a:p>
        </p:txBody>
      </p:sp>
      <p:sp>
        <p:nvSpPr>
          <p:cNvPr id="39954" name="Text Box 20"/>
          <p:cNvSpPr txBox="1">
            <a:spLocks noChangeArrowheads="1"/>
          </p:cNvSpPr>
          <p:nvPr/>
        </p:nvSpPr>
        <p:spPr bwMode="auto">
          <a:xfrm>
            <a:off x="4611688" y="2765425"/>
            <a:ext cx="385762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NaCl</a:t>
            </a:r>
          </a:p>
        </p:txBody>
      </p:sp>
      <p:sp>
        <p:nvSpPr>
          <p:cNvPr id="39955" name="Text Box 21"/>
          <p:cNvSpPr txBox="1">
            <a:spLocks noChangeArrowheads="1"/>
          </p:cNvSpPr>
          <p:nvPr/>
        </p:nvSpPr>
        <p:spPr bwMode="auto">
          <a:xfrm>
            <a:off x="4605338" y="3300413"/>
            <a:ext cx="38576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NaCl</a:t>
            </a:r>
          </a:p>
        </p:txBody>
      </p:sp>
      <p:sp>
        <p:nvSpPr>
          <p:cNvPr id="39956" name="Text Box 22"/>
          <p:cNvSpPr txBox="1">
            <a:spLocks noChangeArrowheads="1"/>
          </p:cNvSpPr>
          <p:nvPr/>
        </p:nvSpPr>
        <p:spPr bwMode="auto">
          <a:xfrm>
            <a:off x="4598988" y="3810000"/>
            <a:ext cx="385762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NaCl</a:t>
            </a:r>
          </a:p>
        </p:txBody>
      </p:sp>
      <p:sp>
        <p:nvSpPr>
          <p:cNvPr id="39957" name="Text Box 23"/>
          <p:cNvSpPr txBox="1">
            <a:spLocks noChangeArrowheads="1"/>
          </p:cNvSpPr>
          <p:nvPr/>
        </p:nvSpPr>
        <p:spPr bwMode="auto">
          <a:xfrm>
            <a:off x="4611688" y="4313238"/>
            <a:ext cx="38576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NaCl</a:t>
            </a:r>
          </a:p>
        </p:txBody>
      </p:sp>
      <p:sp>
        <p:nvSpPr>
          <p:cNvPr id="39958" name="Text Box 24"/>
          <p:cNvSpPr txBox="1">
            <a:spLocks noChangeArrowheads="1"/>
          </p:cNvSpPr>
          <p:nvPr/>
        </p:nvSpPr>
        <p:spPr bwMode="auto">
          <a:xfrm>
            <a:off x="4618038" y="4808538"/>
            <a:ext cx="38576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NaCl</a:t>
            </a:r>
          </a:p>
        </p:txBody>
      </p:sp>
      <p:sp>
        <p:nvSpPr>
          <p:cNvPr id="39959" name="Text Box 25"/>
          <p:cNvSpPr txBox="1">
            <a:spLocks noChangeArrowheads="1"/>
          </p:cNvSpPr>
          <p:nvPr/>
        </p:nvSpPr>
        <p:spPr bwMode="auto">
          <a:xfrm>
            <a:off x="4598988" y="5278438"/>
            <a:ext cx="38576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NaCl</a:t>
            </a:r>
          </a:p>
        </p:txBody>
      </p:sp>
      <p:sp>
        <p:nvSpPr>
          <p:cNvPr id="39960" name="Text Box 26"/>
          <p:cNvSpPr txBox="1">
            <a:spLocks noChangeArrowheads="1"/>
          </p:cNvSpPr>
          <p:nvPr/>
        </p:nvSpPr>
        <p:spPr bwMode="auto">
          <a:xfrm>
            <a:off x="5967413" y="3022600"/>
            <a:ext cx="385762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NaCl</a:t>
            </a:r>
          </a:p>
        </p:txBody>
      </p:sp>
      <p:sp>
        <p:nvSpPr>
          <p:cNvPr id="39961" name="Text Box 27"/>
          <p:cNvSpPr txBox="1">
            <a:spLocks noChangeArrowheads="1"/>
          </p:cNvSpPr>
          <p:nvPr/>
        </p:nvSpPr>
        <p:spPr bwMode="auto">
          <a:xfrm>
            <a:off x="5961063" y="3532188"/>
            <a:ext cx="38576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NaCl</a:t>
            </a:r>
          </a:p>
        </p:txBody>
      </p:sp>
      <p:sp>
        <p:nvSpPr>
          <p:cNvPr id="39962" name="Text Box 28"/>
          <p:cNvSpPr txBox="1">
            <a:spLocks noChangeArrowheads="1"/>
          </p:cNvSpPr>
          <p:nvPr/>
        </p:nvSpPr>
        <p:spPr bwMode="auto">
          <a:xfrm>
            <a:off x="6043613" y="2157413"/>
            <a:ext cx="333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  <a:endParaRPr lang="en-US" sz="1200" b="1" baseline="30000">
              <a:sym typeface="Symbol" pitchFamily="18" charset="2"/>
            </a:endParaRPr>
          </a:p>
        </p:txBody>
      </p:sp>
      <p:sp>
        <p:nvSpPr>
          <p:cNvPr id="39963" name="Text Box 29"/>
          <p:cNvSpPr txBox="1">
            <a:spLocks noChangeArrowheads="1"/>
          </p:cNvSpPr>
          <p:nvPr/>
        </p:nvSpPr>
        <p:spPr bwMode="auto">
          <a:xfrm>
            <a:off x="6037263" y="2773363"/>
            <a:ext cx="333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  <a:endParaRPr lang="en-US" sz="1200" b="1" baseline="30000">
              <a:sym typeface="Symbol" pitchFamily="18" charset="2"/>
            </a:endParaRPr>
          </a:p>
        </p:txBody>
      </p:sp>
      <p:sp>
        <p:nvSpPr>
          <p:cNvPr id="39964" name="Text Box 30"/>
          <p:cNvSpPr txBox="1">
            <a:spLocks noChangeArrowheads="1"/>
          </p:cNvSpPr>
          <p:nvPr/>
        </p:nvSpPr>
        <p:spPr bwMode="auto">
          <a:xfrm>
            <a:off x="6043613" y="3282950"/>
            <a:ext cx="333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  <a:endParaRPr lang="en-US" sz="1200" b="1" baseline="30000">
              <a:sym typeface="Symbol" pitchFamily="18" charset="2"/>
            </a:endParaRPr>
          </a:p>
        </p:txBody>
      </p:sp>
      <p:sp>
        <p:nvSpPr>
          <p:cNvPr id="39965" name="Text Box 31"/>
          <p:cNvSpPr txBox="1">
            <a:spLocks noChangeArrowheads="1"/>
          </p:cNvSpPr>
          <p:nvPr/>
        </p:nvSpPr>
        <p:spPr bwMode="auto">
          <a:xfrm>
            <a:off x="6030913" y="3813175"/>
            <a:ext cx="333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  <a:endParaRPr lang="en-US" sz="1200" b="1" baseline="30000">
              <a:sym typeface="Symbol" pitchFamily="18" charset="2"/>
            </a:endParaRPr>
          </a:p>
        </p:txBody>
      </p:sp>
      <p:sp>
        <p:nvSpPr>
          <p:cNvPr id="39966" name="Text Box 32"/>
          <p:cNvSpPr txBox="1">
            <a:spLocks noChangeArrowheads="1"/>
          </p:cNvSpPr>
          <p:nvPr/>
        </p:nvSpPr>
        <p:spPr bwMode="auto">
          <a:xfrm>
            <a:off x="6037263" y="4310063"/>
            <a:ext cx="333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  <a:endParaRPr lang="en-US" sz="1200" b="1" baseline="30000">
              <a:sym typeface="Symbol" pitchFamily="18" charset="2"/>
            </a:endParaRPr>
          </a:p>
        </p:txBody>
      </p:sp>
      <p:sp>
        <p:nvSpPr>
          <p:cNvPr id="39967" name="Text Box 33"/>
          <p:cNvSpPr txBox="1">
            <a:spLocks noChangeArrowheads="1"/>
          </p:cNvSpPr>
          <p:nvPr/>
        </p:nvSpPr>
        <p:spPr bwMode="auto">
          <a:xfrm>
            <a:off x="6043613" y="4792663"/>
            <a:ext cx="333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  <a:endParaRPr lang="en-US" sz="1200" b="1" baseline="30000">
              <a:sym typeface="Symbol" pitchFamily="18" charset="2"/>
            </a:endParaRPr>
          </a:p>
        </p:txBody>
      </p:sp>
      <p:sp>
        <p:nvSpPr>
          <p:cNvPr id="39968" name="Text Box 34"/>
          <p:cNvSpPr txBox="1">
            <a:spLocks noChangeArrowheads="1"/>
          </p:cNvSpPr>
          <p:nvPr/>
        </p:nvSpPr>
        <p:spPr bwMode="auto">
          <a:xfrm>
            <a:off x="6037263" y="5287963"/>
            <a:ext cx="333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</a:t>
            </a:r>
            <a:endParaRPr lang="en-US" sz="1200" b="1" baseline="30000">
              <a:sym typeface="Symbol" pitchFamily="18" charset="2"/>
            </a:endParaRPr>
          </a:p>
        </p:txBody>
      </p:sp>
      <p:sp>
        <p:nvSpPr>
          <p:cNvPr id="39969" name="Text Box 35"/>
          <p:cNvSpPr txBox="1">
            <a:spLocks noChangeArrowheads="1"/>
          </p:cNvSpPr>
          <p:nvPr/>
        </p:nvSpPr>
        <p:spPr bwMode="auto">
          <a:xfrm>
            <a:off x="5889625" y="4557713"/>
            <a:ext cx="38576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Urea</a:t>
            </a:r>
          </a:p>
        </p:txBody>
      </p:sp>
      <p:sp>
        <p:nvSpPr>
          <p:cNvPr id="39970" name="Text Box 36"/>
          <p:cNvSpPr txBox="1">
            <a:spLocks noChangeArrowheads="1"/>
          </p:cNvSpPr>
          <p:nvPr/>
        </p:nvSpPr>
        <p:spPr bwMode="auto">
          <a:xfrm>
            <a:off x="5895975" y="5027613"/>
            <a:ext cx="38576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Urea</a:t>
            </a:r>
          </a:p>
        </p:txBody>
      </p:sp>
      <p:sp>
        <p:nvSpPr>
          <p:cNvPr id="39971" name="Text Box 37"/>
          <p:cNvSpPr txBox="1">
            <a:spLocks noChangeArrowheads="1"/>
          </p:cNvSpPr>
          <p:nvPr/>
        </p:nvSpPr>
        <p:spPr bwMode="auto">
          <a:xfrm>
            <a:off x="5903913" y="5524500"/>
            <a:ext cx="385762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Urea</a:t>
            </a:r>
          </a:p>
        </p:txBody>
      </p:sp>
      <p:sp>
        <p:nvSpPr>
          <p:cNvPr id="39972" name="Text Box 38"/>
          <p:cNvSpPr txBox="1">
            <a:spLocks noChangeArrowheads="1"/>
          </p:cNvSpPr>
          <p:nvPr/>
        </p:nvSpPr>
        <p:spPr bwMode="auto">
          <a:xfrm>
            <a:off x="4673600" y="5973763"/>
            <a:ext cx="43815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1,200</a:t>
            </a:r>
          </a:p>
        </p:txBody>
      </p:sp>
      <p:sp>
        <p:nvSpPr>
          <p:cNvPr id="39973" name="Text Box 39"/>
          <p:cNvSpPr txBox="1">
            <a:spLocks noChangeArrowheads="1"/>
          </p:cNvSpPr>
          <p:nvPr/>
        </p:nvSpPr>
        <p:spPr bwMode="auto">
          <a:xfrm>
            <a:off x="6651625" y="5689600"/>
            <a:ext cx="4381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1,200</a:t>
            </a:r>
          </a:p>
        </p:txBody>
      </p:sp>
      <p:sp>
        <p:nvSpPr>
          <p:cNvPr id="39974" name="Text Box 40"/>
          <p:cNvSpPr txBox="1">
            <a:spLocks noChangeArrowheads="1"/>
          </p:cNvSpPr>
          <p:nvPr/>
        </p:nvSpPr>
        <p:spPr bwMode="auto">
          <a:xfrm>
            <a:off x="7200900" y="5603875"/>
            <a:ext cx="4381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1,200</a:t>
            </a:r>
          </a:p>
        </p:txBody>
      </p:sp>
      <p:sp>
        <p:nvSpPr>
          <p:cNvPr id="39975" name="Text Box 41"/>
          <p:cNvSpPr txBox="1">
            <a:spLocks noChangeArrowheads="1"/>
          </p:cNvSpPr>
          <p:nvPr/>
        </p:nvSpPr>
        <p:spPr bwMode="auto">
          <a:xfrm>
            <a:off x="7286625" y="4897438"/>
            <a:ext cx="2921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900</a:t>
            </a:r>
          </a:p>
        </p:txBody>
      </p:sp>
      <p:sp>
        <p:nvSpPr>
          <p:cNvPr id="39976" name="Text Box 42"/>
          <p:cNvSpPr txBox="1">
            <a:spLocks noChangeArrowheads="1"/>
          </p:cNvSpPr>
          <p:nvPr/>
        </p:nvSpPr>
        <p:spPr bwMode="auto">
          <a:xfrm>
            <a:off x="7307263" y="3990975"/>
            <a:ext cx="2921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600</a:t>
            </a:r>
          </a:p>
        </p:txBody>
      </p:sp>
      <p:sp>
        <p:nvSpPr>
          <p:cNvPr id="39977" name="Text Box 43"/>
          <p:cNvSpPr txBox="1">
            <a:spLocks noChangeArrowheads="1"/>
          </p:cNvSpPr>
          <p:nvPr/>
        </p:nvSpPr>
        <p:spPr bwMode="auto">
          <a:xfrm>
            <a:off x="7405688" y="2647950"/>
            <a:ext cx="2921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400</a:t>
            </a:r>
          </a:p>
        </p:txBody>
      </p:sp>
      <p:sp>
        <p:nvSpPr>
          <p:cNvPr id="39978" name="Text Box 44"/>
          <p:cNvSpPr txBox="1">
            <a:spLocks noChangeArrowheads="1"/>
          </p:cNvSpPr>
          <p:nvPr/>
        </p:nvSpPr>
        <p:spPr bwMode="auto">
          <a:xfrm>
            <a:off x="7450138" y="1793875"/>
            <a:ext cx="2921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300</a:t>
            </a:r>
          </a:p>
        </p:txBody>
      </p:sp>
      <p:sp>
        <p:nvSpPr>
          <p:cNvPr id="39979" name="Text Box 45"/>
          <p:cNvSpPr txBox="1">
            <a:spLocks noChangeArrowheads="1"/>
          </p:cNvSpPr>
          <p:nvPr/>
        </p:nvSpPr>
        <p:spPr bwMode="auto">
          <a:xfrm>
            <a:off x="6715125" y="1787525"/>
            <a:ext cx="2921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300</a:t>
            </a:r>
          </a:p>
        </p:txBody>
      </p:sp>
      <p:sp>
        <p:nvSpPr>
          <p:cNvPr id="39980" name="Text Box 46"/>
          <p:cNvSpPr txBox="1">
            <a:spLocks noChangeArrowheads="1"/>
          </p:cNvSpPr>
          <p:nvPr/>
        </p:nvSpPr>
        <p:spPr bwMode="auto">
          <a:xfrm>
            <a:off x="6721475" y="2654300"/>
            <a:ext cx="2921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400</a:t>
            </a:r>
          </a:p>
        </p:txBody>
      </p:sp>
      <p:sp>
        <p:nvSpPr>
          <p:cNvPr id="39981" name="Text Box 47"/>
          <p:cNvSpPr txBox="1">
            <a:spLocks noChangeArrowheads="1"/>
          </p:cNvSpPr>
          <p:nvPr/>
        </p:nvSpPr>
        <p:spPr bwMode="auto">
          <a:xfrm>
            <a:off x="6713538" y="3984625"/>
            <a:ext cx="2921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600</a:t>
            </a:r>
          </a:p>
        </p:txBody>
      </p:sp>
      <p:sp>
        <p:nvSpPr>
          <p:cNvPr id="39982" name="Text Box 48"/>
          <p:cNvSpPr txBox="1">
            <a:spLocks noChangeArrowheads="1"/>
          </p:cNvSpPr>
          <p:nvPr/>
        </p:nvSpPr>
        <p:spPr bwMode="auto">
          <a:xfrm>
            <a:off x="5591175" y="1443038"/>
            <a:ext cx="2921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100</a:t>
            </a:r>
          </a:p>
        </p:txBody>
      </p:sp>
      <p:sp>
        <p:nvSpPr>
          <p:cNvPr id="39983" name="Text Box 49"/>
          <p:cNvSpPr txBox="1">
            <a:spLocks noChangeArrowheads="1"/>
          </p:cNvSpPr>
          <p:nvPr/>
        </p:nvSpPr>
        <p:spPr bwMode="auto">
          <a:xfrm>
            <a:off x="5029200" y="1727200"/>
            <a:ext cx="2921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100</a:t>
            </a:r>
          </a:p>
        </p:txBody>
      </p:sp>
      <p:sp>
        <p:nvSpPr>
          <p:cNvPr id="39984" name="Text Box 50"/>
          <p:cNvSpPr txBox="1">
            <a:spLocks noChangeArrowheads="1"/>
          </p:cNvSpPr>
          <p:nvPr/>
        </p:nvSpPr>
        <p:spPr bwMode="auto">
          <a:xfrm>
            <a:off x="5259388" y="2646363"/>
            <a:ext cx="2921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200</a:t>
            </a:r>
          </a:p>
        </p:txBody>
      </p:sp>
      <p:sp>
        <p:nvSpPr>
          <p:cNvPr id="39985" name="Text Box 51"/>
          <p:cNvSpPr txBox="1">
            <a:spLocks noChangeArrowheads="1"/>
          </p:cNvSpPr>
          <p:nvPr/>
        </p:nvSpPr>
        <p:spPr bwMode="auto">
          <a:xfrm>
            <a:off x="5265738" y="4002088"/>
            <a:ext cx="2921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400</a:t>
            </a:r>
          </a:p>
        </p:txBody>
      </p:sp>
      <p:sp>
        <p:nvSpPr>
          <p:cNvPr id="39986" name="Text Box 52"/>
          <p:cNvSpPr txBox="1">
            <a:spLocks noChangeArrowheads="1"/>
          </p:cNvSpPr>
          <p:nvPr/>
        </p:nvSpPr>
        <p:spPr bwMode="auto">
          <a:xfrm>
            <a:off x="5259388" y="4906963"/>
            <a:ext cx="2921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700</a:t>
            </a:r>
          </a:p>
        </p:txBody>
      </p:sp>
      <p:sp>
        <p:nvSpPr>
          <p:cNvPr id="39987" name="Text Box 53"/>
          <p:cNvSpPr txBox="1">
            <a:spLocks noChangeArrowheads="1"/>
          </p:cNvSpPr>
          <p:nvPr/>
        </p:nvSpPr>
        <p:spPr bwMode="auto">
          <a:xfrm>
            <a:off x="4233863" y="4913313"/>
            <a:ext cx="2921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900</a:t>
            </a:r>
          </a:p>
        </p:txBody>
      </p:sp>
      <p:sp>
        <p:nvSpPr>
          <p:cNvPr id="39988" name="Text Box 54"/>
          <p:cNvSpPr txBox="1">
            <a:spLocks noChangeArrowheads="1"/>
          </p:cNvSpPr>
          <p:nvPr/>
        </p:nvSpPr>
        <p:spPr bwMode="auto">
          <a:xfrm>
            <a:off x="4232275" y="3981450"/>
            <a:ext cx="2921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600</a:t>
            </a:r>
          </a:p>
        </p:txBody>
      </p:sp>
      <p:sp>
        <p:nvSpPr>
          <p:cNvPr id="39989" name="Text Box 55"/>
          <p:cNvSpPr txBox="1">
            <a:spLocks noChangeArrowheads="1"/>
          </p:cNvSpPr>
          <p:nvPr/>
        </p:nvSpPr>
        <p:spPr bwMode="auto">
          <a:xfrm>
            <a:off x="4232275" y="2644775"/>
            <a:ext cx="2921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400</a:t>
            </a:r>
          </a:p>
        </p:txBody>
      </p:sp>
      <p:sp>
        <p:nvSpPr>
          <p:cNvPr id="39990" name="Text Box 56"/>
          <p:cNvSpPr txBox="1">
            <a:spLocks noChangeArrowheads="1"/>
          </p:cNvSpPr>
          <p:nvPr/>
        </p:nvSpPr>
        <p:spPr bwMode="auto">
          <a:xfrm>
            <a:off x="4127500" y="1500188"/>
            <a:ext cx="2921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300</a:t>
            </a:r>
          </a:p>
        </p:txBody>
      </p:sp>
      <p:sp>
        <p:nvSpPr>
          <p:cNvPr id="39991" name="Text Box 57"/>
          <p:cNvSpPr txBox="1">
            <a:spLocks noChangeArrowheads="1"/>
          </p:cNvSpPr>
          <p:nvPr/>
        </p:nvSpPr>
        <p:spPr bwMode="auto">
          <a:xfrm>
            <a:off x="3128963" y="1203325"/>
            <a:ext cx="2921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300</a:t>
            </a:r>
          </a:p>
        </p:txBody>
      </p:sp>
      <p:sp>
        <p:nvSpPr>
          <p:cNvPr id="39992" name="Text Box 58"/>
          <p:cNvSpPr txBox="1">
            <a:spLocks noChangeArrowheads="1"/>
          </p:cNvSpPr>
          <p:nvPr/>
        </p:nvSpPr>
        <p:spPr bwMode="auto">
          <a:xfrm>
            <a:off x="2605088" y="1395413"/>
            <a:ext cx="2921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300</a:t>
            </a:r>
          </a:p>
        </p:txBody>
      </p:sp>
      <p:sp>
        <p:nvSpPr>
          <p:cNvPr id="3999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44.16-3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" y="609600"/>
            <a:ext cx="8864600" cy="914400"/>
          </a:xfrm>
        </p:spPr>
        <p:txBody>
          <a:bodyPr/>
          <a:lstStyle/>
          <a:p>
            <a:pPr marL="112713" eaLnBrk="1" hangingPunct="1"/>
            <a:r>
              <a:rPr lang="en-US"/>
              <a:t>Adaptations of the Vertebrate Kidney to Diverse Environments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3413"/>
            <a:ext cx="8153400" cy="1373187"/>
          </a:xfrm>
          <a:noFill/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z="2800"/>
              <a:t>The form and function of nephrons in various vertebrate classes are related to requirements for osmoregulation in the animal’s habitat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0966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538163"/>
            <a:ext cx="8534400" cy="503237"/>
          </a:xfrm>
        </p:spPr>
        <p:txBody>
          <a:bodyPr/>
          <a:lstStyle/>
          <a:p>
            <a:pPr eaLnBrk="1" hangingPunct="1"/>
            <a:r>
              <a:rPr lang="en-US" i="1"/>
              <a:t>Mammals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2768600"/>
          </a:xfrm>
        </p:spPr>
        <p:txBody>
          <a:bodyPr/>
          <a:lstStyle/>
          <a:p>
            <a:pPr eaLnBrk="1" hangingPunct="1"/>
            <a:r>
              <a:rPr lang="en-US" sz="2800" dirty="0"/>
              <a:t>The juxtamedullary nephron is key to water conservation in terrestrial animals</a:t>
            </a:r>
          </a:p>
          <a:p>
            <a:pPr eaLnBrk="1" hangingPunct="1"/>
            <a:r>
              <a:rPr lang="en-US" sz="2800" dirty="0"/>
              <a:t>Mammals </a:t>
            </a:r>
            <a:r>
              <a:rPr lang="en-US" sz="2800" dirty="0">
                <a:solidFill>
                  <a:srgbClr val="00B050"/>
                </a:solidFill>
              </a:rPr>
              <a:t>that inhabit dry environments have long loops of Henle, while those in fresh water have relatively short loops</a:t>
            </a:r>
            <a:endParaRPr lang="en-US" sz="3000" dirty="0">
              <a:solidFill>
                <a:srgbClr val="00B050"/>
              </a:solidFill>
            </a:endParaRP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99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3321050"/>
          </a:xfrm>
        </p:spPr>
        <p:txBody>
          <a:bodyPr/>
          <a:lstStyle/>
          <a:p>
            <a:pPr eaLnBrk="1" hangingPunct="1"/>
            <a:r>
              <a:rPr lang="en-US" sz="2800" dirty="0"/>
              <a:t>Freshwater animals </a:t>
            </a:r>
            <a:r>
              <a:rPr lang="en-US" sz="2800" dirty="0">
                <a:solidFill>
                  <a:srgbClr val="FF0000"/>
                </a:solidFill>
              </a:rPr>
              <a:t>show adaptations that reduce water uptake and conserve solutes</a:t>
            </a:r>
          </a:p>
          <a:p>
            <a:pPr eaLnBrk="1" hangingPunct="1"/>
            <a:r>
              <a:rPr lang="en-US" sz="2800" dirty="0">
                <a:solidFill>
                  <a:srgbClr val="00B050"/>
                </a:solidFill>
              </a:rPr>
              <a:t>Desert and marine animals face desiccating environments that can quickly deplete body water</a:t>
            </a:r>
          </a:p>
          <a:p>
            <a:pPr eaLnBrk="1" hangingPunct="1"/>
            <a:r>
              <a:rPr lang="en-US" sz="2800" b="1" dirty="0">
                <a:solidFill>
                  <a:srgbClr val="00B050"/>
                </a:solidFill>
              </a:rPr>
              <a:t>Excretion </a:t>
            </a:r>
            <a:r>
              <a:rPr lang="en-US" sz="2800" dirty="0">
                <a:solidFill>
                  <a:srgbClr val="00B050"/>
                </a:solidFill>
              </a:rPr>
              <a:t>gets rid of nitrogenous metabolites and other waste products</a:t>
            </a:r>
            <a:endParaRPr lang="en-US" sz="3400" dirty="0">
              <a:solidFill>
                <a:srgbClr val="00B050"/>
              </a:solidFill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221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538163"/>
            <a:ext cx="8534400" cy="503237"/>
          </a:xfrm>
        </p:spPr>
        <p:txBody>
          <a:bodyPr/>
          <a:lstStyle/>
          <a:p>
            <a:pPr eaLnBrk="1" hangingPunct="1"/>
            <a:r>
              <a:rPr lang="en-US"/>
              <a:t>Antidiuretic Hormone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9700"/>
            <a:ext cx="8229600" cy="4076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 osmolarity of the urine is regulated by nervous and hormonal control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/>
              <a:t>Antidiuretic hormone (ADH)</a:t>
            </a:r>
            <a:r>
              <a:rPr lang="en-US" sz="2800"/>
              <a:t> makes the collecting duct epithelium more permeable to water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An increase in osmolarity triggers the release of ADH, which helps to conserve water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endParaRPr lang="en-US" sz="2800"/>
          </a:p>
        </p:txBody>
      </p:sp>
      <p:grpSp>
        <p:nvGrpSpPr>
          <p:cNvPr id="43012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014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3013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44.19-2</a:t>
            </a:r>
          </a:p>
        </p:txBody>
      </p:sp>
      <p:pic>
        <p:nvPicPr>
          <p:cNvPr id="45059" name="Picture 20" descr="44_19ADHFluidReten_2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4850" y="136525"/>
            <a:ext cx="51943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965450" y="757238"/>
            <a:ext cx="5588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Thirst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4402138" y="936625"/>
            <a:ext cx="1352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Hypothalamus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4811713" y="1968500"/>
            <a:ext cx="4270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ADH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5281613" y="2463800"/>
            <a:ext cx="7175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Pituitary</a:t>
            </a:r>
            <a:br>
              <a:rPr lang="en-US" sz="1400" b="1"/>
            </a:br>
            <a:r>
              <a:rPr lang="en-US" sz="1400" b="1"/>
              <a:t>gland</a:t>
            </a: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4154488" y="280988"/>
            <a:ext cx="187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Osmoreceptors in</a:t>
            </a:r>
            <a:br>
              <a:rPr lang="en-US" sz="1400" b="1"/>
            </a:br>
            <a:r>
              <a:rPr lang="en-US" sz="1400" b="1"/>
              <a:t>hypothalamus trigger</a:t>
            </a:r>
            <a:br>
              <a:rPr lang="en-US" sz="1400" b="1"/>
            </a:br>
            <a:r>
              <a:rPr lang="en-US" sz="1400" b="1"/>
              <a:t>release of ADH.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5327650" y="3117850"/>
            <a:ext cx="1738313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STIMULUS:</a:t>
            </a:r>
            <a:br>
              <a:rPr lang="en-US" sz="1400" b="1"/>
            </a:br>
            <a:r>
              <a:rPr lang="en-US" sz="1400" b="1"/>
              <a:t>Increase in blood</a:t>
            </a:r>
            <a:br>
              <a:rPr lang="en-US" sz="1400" b="1"/>
            </a:br>
            <a:r>
              <a:rPr lang="en-US" sz="1400" b="1"/>
              <a:t>osmolarity (for</a:t>
            </a:r>
            <a:br>
              <a:rPr lang="en-US" sz="1400" b="1"/>
            </a:br>
            <a:r>
              <a:rPr lang="en-US" sz="1400" b="1"/>
              <a:t>instance, after</a:t>
            </a:r>
            <a:br>
              <a:rPr lang="en-US" sz="1400" b="1"/>
            </a:br>
            <a:r>
              <a:rPr lang="en-US" sz="1400" b="1"/>
              <a:t>sweating profusely)</a:t>
            </a:r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4130675" y="5783263"/>
            <a:ext cx="15128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Homeostasis:</a:t>
            </a:r>
            <a:br>
              <a:rPr lang="en-US" sz="1400" b="1"/>
            </a:br>
            <a:r>
              <a:rPr lang="en-US" sz="1400" b="1"/>
              <a:t>Blood osmolarity</a:t>
            </a:r>
            <a:br>
              <a:rPr lang="en-US" sz="1400" b="1"/>
            </a:br>
            <a:r>
              <a:rPr lang="en-US" sz="1400" b="1"/>
              <a:t>(300 mOsm/L)</a:t>
            </a:r>
          </a:p>
        </p:txBody>
      </p:sp>
      <p:sp>
        <p:nvSpPr>
          <p:cNvPr id="45067" name="Line 12"/>
          <p:cNvSpPr>
            <a:spLocks noChangeShapeType="1"/>
          </p:cNvSpPr>
          <p:nvPr/>
        </p:nvSpPr>
        <p:spPr bwMode="auto">
          <a:xfrm>
            <a:off x="5303838" y="2155825"/>
            <a:ext cx="212725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Text Box 13"/>
          <p:cNvSpPr txBox="1">
            <a:spLocks noChangeArrowheads="1"/>
          </p:cNvSpPr>
          <p:nvPr/>
        </p:nvSpPr>
        <p:spPr bwMode="auto">
          <a:xfrm>
            <a:off x="2071688" y="1849438"/>
            <a:ext cx="15255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Drinking reduces</a:t>
            </a:r>
            <a:br>
              <a:rPr lang="en-US" sz="1400" b="1"/>
            </a:br>
            <a:r>
              <a:rPr lang="en-US" sz="1400" b="1"/>
              <a:t>blood osmolarity</a:t>
            </a:r>
            <a:br>
              <a:rPr lang="en-US" sz="1400" b="1"/>
            </a:br>
            <a:r>
              <a:rPr lang="en-US" sz="1400" b="1"/>
              <a:t>to set point.</a:t>
            </a:r>
          </a:p>
        </p:txBody>
      </p:sp>
      <p:sp>
        <p:nvSpPr>
          <p:cNvPr id="45069" name="Text Box 14"/>
          <p:cNvSpPr txBox="1">
            <a:spLocks noChangeArrowheads="1"/>
          </p:cNvSpPr>
          <p:nvPr/>
        </p:nvSpPr>
        <p:spPr bwMode="auto">
          <a:xfrm>
            <a:off x="2781300" y="4343400"/>
            <a:ext cx="13001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H</a:t>
            </a:r>
            <a:r>
              <a:rPr lang="en-US" sz="1400" b="1" baseline="-25000"/>
              <a:t>2</a:t>
            </a:r>
            <a:r>
              <a:rPr lang="en-US" sz="1400" b="1"/>
              <a:t>O reab-</a:t>
            </a:r>
            <a:br>
              <a:rPr lang="en-US" sz="1400" b="1"/>
            </a:br>
            <a:r>
              <a:rPr lang="en-US" sz="1400" b="1"/>
              <a:t>sorption helps</a:t>
            </a:r>
            <a:br>
              <a:rPr lang="en-US" sz="1400" b="1"/>
            </a:br>
            <a:r>
              <a:rPr lang="en-US" sz="1400" b="1"/>
              <a:t>prevent further</a:t>
            </a:r>
            <a:br>
              <a:rPr lang="en-US" sz="1400" b="1"/>
            </a:br>
            <a:r>
              <a:rPr lang="en-US" sz="1400" b="1"/>
              <a:t>osmolarity</a:t>
            </a:r>
            <a:br>
              <a:rPr lang="en-US" sz="1400" b="1"/>
            </a:br>
            <a:r>
              <a:rPr lang="en-US" sz="1400" b="1"/>
              <a:t>increase.</a:t>
            </a:r>
          </a:p>
        </p:txBody>
      </p:sp>
      <p:sp>
        <p:nvSpPr>
          <p:cNvPr id="45070" name="Text Box 17"/>
          <p:cNvSpPr txBox="1">
            <a:spLocks noChangeArrowheads="1"/>
          </p:cNvSpPr>
          <p:nvPr/>
        </p:nvSpPr>
        <p:spPr bwMode="auto">
          <a:xfrm>
            <a:off x="3725863" y="2511425"/>
            <a:ext cx="116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Increased</a:t>
            </a:r>
            <a:br>
              <a:rPr lang="en-US" sz="1400" b="1"/>
            </a:br>
            <a:r>
              <a:rPr lang="en-US" sz="1400" b="1"/>
              <a:t>permeability</a:t>
            </a:r>
          </a:p>
        </p:txBody>
      </p:sp>
      <p:sp>
        <p:nvSpPr>
          <p:cNvPr id="45071" name="Text Box 18"/>
          <p:cNvSpPr txBox="1">
            <a:spLocks noChangeArrowheads="1"/>
          </p:cNvSpPr>
          <p:nvPr/>
        </p:nvSpPr>
        <p:spPr bwMode="auto">
          <a:xfrm>
            <a:off x="3019425" y="3035300"/>
            <a:ext cx="5588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Distal</a:t>
            </a:r>
            <a:br>
              <a:rPr lang="en-US" sz="1400" b="1"/>
            </a:br>
            <a:r>
              <a:rPr lang="en-US" sz="1400" b="1"/>
              <a:t>tubule</a:t>
            </a:r>
          </a:p>
        </p:txBody>
      </p:sp>
      <p:sp>
        <p:nvSpPr>
          <p:cNvPr id="45072" name="Text Box 19"/>
          <p:cNvSpPr txBox="1">
            <a:spLocks noChangeArrowheads="1"/>
          </p:cNvSpPr>
          <p:nvPr/>
        </p:nvSpPr>
        <p:spPr bwMode="auto">
          <a:xfrm>
            <a:off x="4249738" y="5349875"/>
            <a:ext cx="131445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Collecting duct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2311400"/>
          </a:xfrm>
        </p:spPr>
        <p:txBody>
          <a:bodyPr/>
          <a:lstStyle/>
          <a:p>
            <a:pPr eaLnBrk="1" hangingPunct="1"/>
            <a:r>
              <a:rPr lang="en-US" sz="2800"/>
              <a:t>Binding of ADH to receptor molecules leads to a temporary increase in the number of aquaporin proteins in the membrane of collecting duct cells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6085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3" descr="44_20ADHResponsePathway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425" y="136525"/>
            <a:ext cx="69135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10"/>
          <p:cNvSpPr txBox="1">
            <a:spLocks noChangeArrowheads="1"/>
          </p:cNvSpPr>
          <p:nvPr/>
        </p:nvSpPr>
        <p:spPr bwMode="auto">
          <a:xfrm>
            <a:off x="2120900" y="557213"/>
            <a:ext cx="1168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Collecting</a:t>
            </a:r>
            <a:br>
              <a:rPr lang="en-US" sz="1800" b="1"/>
            </a:br>
            <a:r>
              <a:rPr lang="en-US" sz="1800" b="1"/>
              <a:t>duct</a:t>
            </a:r>
          </a:p>
        </p:txBody>
      </p:sp>
      <p:sp>
        <p:nvSpPr>
          <p:cNvPr id="47108" name="Text Box 18"/>
          <p:cNvSpPr txBox="1">
            <a:spLocks noChangeArrowheads="1"/>
          </p:cNvSpPr>
          <p:nvPr/>
        </p:nvSpPr>
        <p:spPr bwMode="auto">
          <a:xfrm>
            <a:off x="3476625" y="271463"/>
            <a:ext cx="1009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ADH</a:t>
            </a:r>
            <a:br>
              <a:rPr lang="en-US" sz="1800" b="1"/>
            </a:br>
            <a:r>
              <a:rPr lang="en-US" sz="1800" b="1"/>
              <a:t>receptor</a:t>
            </a:r>
          </a:p>
        </p:txBody>
      </p:sp>
      <p:sp>
        <p:nvSpPr>
          <p:cNvPr id="47109" name="Text Box 19"/>
          <p:cNvSpPr txBox="1">
            <a:spLocks noChangeArrowheads="1"/>
          </p:cNvSpPr>
          <p:nvPr/>
        </p:nvSpPr>
        <p:spPr bwMode="auto">
          <a:xfrm>
            <a:off x="5097463" y="701675"/>
            <a:ext cx="15128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COLLECTING</a:t>
            </a:r>
            <a:br>
              <a:rPr lang="en-US" sz="1800" b="1"/>
            </a:br>
            <a:r>
              <a:rPr lang="en-US" sz="1800" b="1"/>
              <a:t>DUCT CELL</a:t>
            </a:r>
          </a:p>
        </p:txBody>
      </p:sp>
      <p:sp>
        <p:nvSpPr>
          <p:cNvPr id="47110" name="Text Box 20"/>
          <p:cNvSpPr txBox="1">
            <a:spLocks noChangeArrowheads="1"/>
          </p:cNvSpPr>
          <p:nvPr/>
        </p:nvSpPr>
        <p:spPr bwMode="auto">
          <a:xfrm>
            <a:off x="6996113" y="442913"/>
            <a:ext cx="8524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LUMEN</a:t>
            </a:r>
          </a:p>
        </p:txBody>
      </p:sp>
      <p:sp>
        <p:nvSpPr>
          <p:cNvPr id="47111" name="Text Box 21"/>
          <p:cNvSpPr txBox="1">
            <a:spLocks noChangeArrowheads="1"/>
          </p:cNvSpPr>
          <p:nvPr/>
        </p:nvSpPr>
        <p:spPr bwMode="auto">
          <a:xfrm>
            <a:off x="4311650" y="2508250"/>
            <a:ext cx="21478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Second-messenger</a:t>
            </a:r>
            <a:br>
              <a:rPr lang="en-US" sz="1800" b="1"/>
            </a:br>
            <a:r>
              <a:rPr lang="en-US" sz="1800" b="1"/>
              <a:t>signaling molecule</a:t>
            </a:r>
          </a:p>
        </p:txBody>
      </p:sp>
      <p:sp>
        <p:nvSpPr>
          <p:cNvPr id="47112" name="Text Box 22"/>
          <p:cNvSpPr txBox="1">
            <a:spLocks noChangeArrowheads="1"/>
          </p:cNvSpPr>
          <p:nvPr/>
        </p:nvSpPr>
        <p:spPr bwMode="auto">
          <a:xfrm>
            <a:off x="4278313" y="3335338"/>
            <a:ext cx="8778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Storage</a:t>
            </a:r>
            <a:br>
              <a:rPr lang="en-US" sz="1800" b="1"/>
            </a:br>
            <a:r>
              <a:rPr lang="en-US" sz="1800" b="1"/>
              <a:t>vesicle</a:t>
            </a:r>
          </a:p>
        </p:txBody>
      </p:sp>
      <p:sp>
        <p:nvSpPr>
          <p:cNvPr id="47113" name="Text Box 23"/>
          <p:cNvSpPr txBox="1">
            <a:spLocks noChangeArrowheads="1"/>
          </p:cNvSpPr>
          <p:nvPr/>
        </p:nvSpPr>
        <p:spPr bwMode="auto">
          <a:xfrm>
            <a:off x="4225925" y="4684713"/>
            <a:ext cx="11953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Aquaporin</a:t>
            </a:r>
            <a:br>
              <a:rPr lang="en-US" sz="1800" b="1"/>
            </a:br>
            <a:r>
              <a:rPr lang="en-US" sz="1800" b="1"/>
              <a:t>water </a:t>
            </a:r>
            <a:br>
              <a:rPr lang="en-US" sz="1800" b="1"/>
            </a:br>
            <a:r>
              <a:rPr lang="en-US" sz="1800" b="1"/>
              <a:t>channel</a:t>
            </a:r>
          </a:p>
        </p:txBody>
      </p:sp>
      <p:sp>
        <p:nvSpPr>
          <p:cNvPr id="47114" name="Text Box 24"/>
          <p:cNvSpPr txBox="1">
            <a:spLocks noChangeArrowheads="1"/>
          </p:cNvSpPr>
          <p:nvPr/>
        </p:nvSpPr>
        <p:spPr bwMode="auto">
          <a:xfrm>
            <a:off x="6700838" y="4235450"/>
            <a:ext cx="1235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Exocytosis</a:t>
            </a:r>
          </a:p>
        </p:txBody>
      </p:sp>
      <p:sp>
        <p:nvSpPr>
          <p:cNvPr id="47115" name="Text Box 25"/>
          <p:cNvSpPr txBox="1">
            <a:spLocks noChangeArrowheads="1"/>
          </p:cNvSpPr>
          <p:nvPr/>
        </p:nvSpPr>
        <p:spPr bwMode="auto">
          <a:xfrm>
            <a:off x="5708650" y="5346700"/>
            <a:ext cx="4683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H</a:t>
            </a:r>
            <a:r>
              <a:rPr lang="en-US" sz="1800" b="1" baseline="-25000"/>
              <a:t>2</a:t>
            </a:r>
            <a:r>
              <a:rPr lang="en-US" sz="1800" b="1"/>
              <a:t>O</a:t>
            </a:r>
          </a:p>
        </p:txBody>
      </p:sp>
      <p:sp>
        <p:nvSpPr>
          <p:cNvPr id="47116" name="Text Box 26"/>
          <p:cNvSpPr txBox="1">
            <a:spLocks noChangeArrowheads="1"/>
          </p:cNvSpPr>
          <p:nvPr/>
        </p:nvSpPr>
        <p:spPr bwMode="auto">
          <a:xfrm>
            <a:off x="7329488" y="4864100"/>
            <a:ext cx="4683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H</a:t>
            </a:r>
            <a:r>
              <a:rPr lang="en-US" sz="1800" b="1" baseline="-25000"/>
              <a:t>2</a:t>
            </a:r>
            <a:r>
              <a:rPr lang="en-US" sz="1800" b="1"/>
              <a:t>O</a:t>
            </a:r>
          </a:p>
        </p:txBody>
      </p:sp>
      <p:sp>
        <p:nvSpPr>
          <p:cNvPr id="47117" name="Text Box 27"/>
          <p:cNvSpPr txBox="1">
            <a:spLocks noChangeArrowheads="1"/>
          </p:cNvSpPr>
          <p:nvPr/>
        </p:nvSpPr>
        <p:spPr bwMode="auto">
          <a:xfrm>
            <a:off x="3690938" y="1173163"/>
            <a:ext cx="4683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ADH</a:t>
            </a:r>
          </a:p>
        </p:txBody>
      </p:sp>
      <p:sp>
        <p:nvSpPr>
          <p:cNvPr id="47118" name="Text Box 28"/>
          <p:cNvSpPr txBox="1">
            <a:spLocks noChangeArrowheads="1"/>
          </p:cNvSpPr>
          <p:nvPr/>
        </p:nvSpPr>
        <p:spPr bwMode="auto">
          <a:xfrm>
            <a:off x="4597400" y="1668463"/>
            <a:ext cx="6000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cAMP</a:t>
            </a:r>
          </a:p>
        </p:txBody>
      </p:sp>
      <p:sp>
        <p:nvSpPr>
          <p:cNvPr id="47119" name="Line 29"/>
          <p:cNvSpPr>
            <a:spLocks noChangeShapeType="1"/>
          </p:cNvSpPr>
          <p:nvPr/>
        </p:nvSpPr>
        <p:spPr bwMode="auto">
          <a:xfrm>
            <a:off x="1733550" y="674688"/>
            <a:ext cx="342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Line 30"/>
          <p:cNvSpPr>
            <a:spLocks noChangeShapeType="1"/>
          </p:cNvSpPr>
          <p:nvPr/>
        </p:nvSpPr>
        <p:spPr bwMode="auto">
          <a:xfrm>
            <a:off x="3849688" y="766763"/>
            <a:ext cx="3302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Line 31"/>
          <p:cNvSpPr>
            <a:spLocks noChangeShapeType="1"/>
          </p:cNvSpPr>
          <p:nvPr/>
        </p:nvSpPr>
        <p:spPr bwMode="auto">
          <a:xfrm>
            <a:off x="5172075" y="3479800"/>
            <a:ext cx="436563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Line 32"/>
          <p:cNvSpPr>
            <a:spLocks noChangeShapeType="1"/>
          </p:cNvSpPr>
          <p:nvPr/>
        </p:nvSpPr>
        <p:spPr bwMode="auto">
          <a:xfrm flipV="1">
            <a:off x="5026025" y="4497388"/>
            <a:ext cx="344488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44.20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2311400"/>
          </a:xfrm>
        </p:spPr>
        <p:txBody>
          <a:bodyPr/>
          <a:lstStyle/>
          <a:p>
            <a:pPr eaLnBrk="1" hangingPunct="1"/>
            <a:r>
              <a:rPr lang="en-US" sz="2800"/>
              <a:t>Mutation in ADH production causes severe dehydration and results in diabetes insipidus</a:t>
            </a:r>
          </a:p>
          <a:p>
            <a:pPr eaLnBrk="1" hangingPunct="1"/>
            <a:r>
              <a:rPr lang="en-US" sz="2800"/>
              <a:t>Alcohol is a diuretic as it inhibits the release of ADH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8133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8" y="538163"/>
            <a:ext cx="8894762" cy="503237"/>
          </a:xfrm>
        </p:spPr>
        <p:txBody>
          <a:bodyPr/>
          <a:lstStyle/>
          <a:p>
            <a:pPr eaLnBrk="1" hangingPunct="1"/>
            <a:r>
              <a:rPr lang="en-US"/>
              <a:t>The Renin-Angiotensin-Aldosterone System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7950"/>
            <a:ext cx="8077200" cy="4438650"/>
          </a:xfrm>
        </p:spPr>
        <p:txBody>
          <a:bodyPr/>
          <a:lstStyle/>
          <a:p>
            <a:pPr eaLnBrk="1" hangingPunct="1"/>
            <a:r>
              <a:rPr lang="en-US" sz="2800"/>
              <a:t>The </a:t>
            </a:r>
            <a:r>
              <a:rPr lang="en-US" sz="2800" b="1"/>
              <a:t>renin-angiotensin-aldosterone system (RAAS) </a:t>
            </a:r>
            <a:r>
              <a:rPr lang="en-US" sz="2800"/>
              <a:t>is part of a complex feedback circuit that functions in homeostasis</a:t>
            </a:r>
          </a:p>
          <a:p>
            <a:pPr eaLnBrk="1" hangingPunct="1"/>
            <a:r>
              <a:rPr lang="en-US" sz="2800"/>
              <a:t>A drop in blood pressure near the glomerulus causes the </a:t>
            </a:r>
            <a:r>
              <a:rPr lang="en-US" sz="2800" b="1"/>
              <a:t>juxtaglomerular apparatus (JGA)</a:t>
            </a:r>
            <a:r>
              <a:rPr lang="en-US" sz="2800"/>
              <a:t> to release the enzyme renin</a:t>
            </a:r>
          </a:p>
          <a:p>
            <a:pPr eaLnBrk="1" hangingPunct="1"/>
            <a:r>
              <a:rPr lang="en-US" sz="2800"/>
              <a:t>Renin triggers the formation of the peptide </a:t>
            </a:r>
            <a:r>
              <a:rPr lang="en-US" sz="2800" b="1"/>
              <a:t>angiotensin II</a:t>
            </a:r>
            <a:endParaRPr lang="en-US" sz="2800"/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223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222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3188"/>
            <a:ext cx="8229600" cy="4037012"/>
          </a:xfrm>
        </p:spPr>
        <p:txBody>
          <a:bodyPr/>
          <a:lstStyle/>
          <a:p>
            <a:pPr eaLnBrk="1" hangingPunct="1"/>
            <a:r>
              <a:rPr lang="en-US" sz="2800"/>
              <a:t>Angiotensin II</a:t>
            </a:r>
            <a:r>
              <a:rPr lang="en-US" sz="3400"/>
              <a:t> </a:t>
            </a:r>
          </a:p>
          <a:p>
            <a:pPr marL="977900" lvl="1" indent="-292100" eaLnBrk="1" hangingPunct="1"/>
            <a:r>
              <a:rPr lang="en-US" sz="2600"/>
              <a:t>Raises blood pressure and decreases blood flow to the kidneys</a:t>
            </a:r>
          </a:p>
          <a:p>
            <a:pPr marL="977900" lvl="1" indent="-292100" eaLnBrk="1" hangingPunct="1"/>
            <a:r>
              <a:rPr lang="en-US" sz="2600"/>
              <a:t>Stimulates the release of the hormone </a:t>
            </a:r>
            <a:r>
              <a:rPr lang="en-US" sz="2600" b="1"/>
              <a:t>aldosterone</a:t>
            </a:r>
            <a:r>
              <a:rPr lang="en-US" sz="2600"/>
              <a:t>, which increases blood volume and pressure</a:t>
            </a:r>
            <a:endParaRPr lang="en-US" sz="2600" b="1"/>
          </a:p>
          <a:p>
            <a:pPr eaLnBrk="1" hangingPunct="1"/>
            <a:endParaRPr lang="en-US"/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3253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3" descr="44_22RAASRegulation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1163" y="136525"/>
            <a:ext cx="57800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2678113" y="325438"/>
            <a:ext cx="1498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Angiotensinogen</a:t>
            </a: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1733550" y="317500"/>
            <a:ext cx="46672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Liver</a:t>
            </a: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3565525" y="693738"/>
            <a:ext cx="731838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JGA</a:t>
            </a:r>
            <a:br>
              <a:rPr lang="en-US" sz="1400" b="1"/>
            </a:br>
            <a:r>
              <a:rPr lang="en-US" sz="1400" b="1"/>
              <a:t>releases</a:t>
            </a:r>
            <a:br>
              <a:rPr lang="en-US" sz="1400" b="1"/>
            </a:br>
            <a:r>
              <a:rPr lang="en-US" sz="1400" b="1"/>
              <a:t>renin.</a:t>
            </a:r>
          </a:p>
        </p:txBody>
      </p:sp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3784600" y="1362075"/>
            <a:ext cx="5207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Renin</a:t>
            </a:r>
          </a:p>
        </p:txBody>
      </p:sp>
      <p:sp>
        <p:nvSpPr>
          <p:cNvPr id="56327" name="Text Box 9"/>
          <p:cNvSpPr txBox="1">
            <a:spLocks noChangeArrowheads="1"/>
          </p:cNvSpPr>
          <p:nvPr/>
        </p:nvSpPr>
        <p:spPr bwMode="auto">
          <a:xfrm>
            <a:off x="4670425" y="819150"/>
            <a:ext cx="55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Distal</a:t>
            </a:r>
            <a:br>
              <a:rPr lang="en-US" sz="1400" b="1"/>
            </a:br>
            <a:r>
              <a:rPr lang="en-US" sz="1400" b="1"/>
              <a:t>tubule</a:t>
            </a:r>
          </a:p>
        </p:txBody>
      </p:sp>
      <p:sp>
        <p:nvSpPr>
          <p:cNvPr id="56328" name="Text Box 10"/>
          <p:cNvSpPr txBox="1">
            <a:spLocks noChangeArrowheads="1"/>
          </p:cNvSpPr>
          <p:nvPr/>
        </p:nvSpPr>
        <p:spPr bwMode="auto">
          <a:xfrm>
            <a:off x="4668838" y="2962275"/>
            <a:ext cx="1473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Juxtaglomerular</a:t>
            </a:r>
            <a:br>
              <a:rPr lang="en-US" sz="1400" b="1"/>
            </a:br>
            <a:r>
              <a:rPr lang="en-US" sz="1400" b="1"/>
              <a:t>apparatus (JGA)</a:t>
            </a:r>
          </a:p>
        </p:txBody>
      </p:sp>
      <p:sp>
        <p:nvSpPr>
          <p:cNvPr id="56329" name="Text Box 11"/>
          <p:cNvSpPr txBox="1">
            <a:spLocks noChangeArrowheads="1"/>
          </p:cNvSpPr>
          <p:nvPr/>
        </p:nvSpPr>
        <p:spPr bwMode="auto">
          <a:xfrm>
            <a:off x="2830513" y="2103438"/>
            <a:ext cx="11953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Angiotensin </a:t>
            </a:r>
            <a:r>
              <a:rPr lang="en-US" sz="1400" b="1">
                <a:latin typeface="Times" pitchFamily="18" charset="0"/>
              </a:rPr>
              <a:t>I</a:t>
            </a:r>
            <a:endParaRPr lang="en-US" sz="1400" b="1"/>
          </a:p>
        </p:txBody>
      </p:sp>
      <p:sp>
        <p:nvSpPr>
          <p:cNvPr id="56330" name="Text Box 12"/>
          <p:cNvSpPr txBox="1">
            <a:spLocks noChangeArrowheads="1"/>
          </p:cNvSpPr>
          <p:nvPr/>
        </p:nvSpPr>
        <p:spPr bwMode="auto">
          <a:xfrm>
            <a:off x="3559175" y="2433638"/>
            <a:ext cx="43973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ACE</a:t>
            </a:r>
          </a:p>
        </p:txBody>
      </p:sp>
      <p:sp>
        <p:nvSpPr>
          <p:cNvPr id="56331" name="Text Box 13"/>
          <p:cNvSpPr txBox="1">
            <a:spLocks noChangeArrowheads="1"/>
          </p:cNvSpPr>
          <p:nvPr/>
        </p:nvSpPr>
        <p:spPr bwMode="auto">
          <a:xfrm>
            <a:off x="2784475" y="2943225"/>
            <a:ext cx="11953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Angiotensin </a:t>
            </a:r>
            <a:r>
              <a:rPr lang="en-US" sz="1400" b="1">
                <a:latin typeface="Times" pitchFamily="18" charset="0"/>
              </a:rPr>
              <a:t>II</a:t>
            </a:r>
            <a:endParaRPr lang="en-US" sz="1400" b="1"/>
          </a:p>
        </p:txBody>
      </p:sp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2798763" y="4133850"/>
            <a:ext cx="12207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Adrenal gland</a:t>
            </a:r>
          </a:p>
        </p:txBody>
      </p:sp>
      <p:sp>
        <p:nvSpPr>
          <p:cNvPr id="56333" name="Text Box 15"/>
          <p:cNvSpPr txBox="1">
            <a:spLocks noChangeArrowheads="1"/>
          </p:cNvSpPr>
          <p:nvPr/>
        </p:nvSpPr>
        <p:spPr bwMode="auto">
          <a:xfrm>
            <a:off x="2878138" y="4768850"/>
            <a:ext cx="106203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Aldosterone</a:t>
            </a:r>
          </a:p>
        </p:txBody>
      </p:sp>
      <p:sp>
        <p:nvSpPr>
          <p:cNvPr id="56334" name="Text Box 16"/>
          <p:cNvSpPr txBox="1">
            <a:spLocks noChangeArrowheads="1"/>
          </p:cNvSpPr>
          <p:nvPr/>
        </p:nvSpPr>
        <p:spPr bwMode="auto">
          <a:xfrm>
            <a:off x="1768475" y="5403850"/>
            <a:ext cx="217328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More Na</a:t>
            </a:r>
            <a:r>
              <a:rPr lang="en-US" sz="1400" b="1" baseline="30000">
                <a:sym typeface="Symbol" pitchFamily="18" charset="2"/>
              </a:rPr>
              <a:t></a:t>
            </a:r>
            <a:r>
              <a:rPr lang="en-US" sz="1400" b="1"/>
              <a:t> and H</a:t>
            </a:r>
            <a:r>
              <a:rPr lang="en-US" sz="1400" b="1" baseline="-25000"/>
              <a:t>2</a:t>
            </a:r>
            <a:r>
              <a:rPr lang="en-US" sz="1400" b="1"/>
              <a:t>O</a:t>
            </a:r>
            <a:br>
              <a:rPr lang="en-US" sz="1400" b="1"/>
            </a:br>
            <a:r>
              <a:rPr lang="en-US" sz="1400" b="1"/>
              <a:t>are reabsorbed in</a:t>
            </a:r>
            <a:br>
              <a:rPr lang="en-US" sz="1400" b="1"/>
            </a:br>
            <a:r>
              <a:rPr lang="en-US" sz="1400" b="1"/>
              <a:t>distal tubules,</a:t>
            </a:r>
            <a:br>
              <a:rPr lang="en-US" sz="1400" b="1"/>
            </a:br>
            <a:r>
              <a:rPr lang="en-US" sz="1400" b="1"/>
              <a:t>increasing blood volume.</a:t>
            </a:r>
          </a:p>
        </p:txBody>
      </p:sp>
      <p:sp>
        <p:nvSpPr>
          <p:cNvPr id="56335" name="Text Box 17"/>
          <p:cNvSpPr txBox="1">
            <a:spLocks noChangeArrowheads="1"/>
          </p:cNvSpPr>
          <p:nvPr/>
        </p:nvSpPr>
        <p:spPr bwMode="auto">
          <a:xfrm>
            <a:off x="4341813" y="4748213"/>
            <a:ext cx="969962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Arterioles</a:t>
            </a:r>
            <a:br>
              <a:rPr lang="en-US" sz="1400" b="1"/>
            </a:br>
            <a:r>
              <a:rPr lang="en-US" sz="1400" b="1"/>
              <a:t>constrict,</a:t>
            </a:r>
            <a:br>
              <a:rPr lang="en-US" sz="1400" b="1"/>
            </a:br>
            <a:r>
              <a:rPr lang="en-US" sz="1400" b="1"/>
              <a:t>increasing</a:t>
            </a:r>
            <a:br>
              <a:rPr lang="en-US" sz="1400" b="1"/>
            </a:br>
            <a:r>
              <a:rPr lang="en-US" sz="1400" b="1"/>
              <a:t>blood </a:t>
            </a:r>
            <a:br>
              <a:rPr lang="en-US" sz="1400" b="1"/>
            </a:br>
            <a:r>
              <a:rPr lang="en-US" sz="1400" b="1"/>
              <a:t>pressure.</a:t>
            </a:r>
          </a:p>
        </p:txBody>
      </p:sp>
      <p:sp>
        <p:nvSpPr>
          <p:cNvPr id="56336" name="Text Box 18"/>
          <p:cNvSpPr txBox="1">
            <a:spLocks noChangeArrowheads="1"/>
          </p:cNvSpPr>
          <p:nvPr/>
        </p:nvSpPr>
        <p:spPr bwMode="auto">
          <a:xfrm>
            <a:off x="5737225" y="3603625"/>
            <a:ext cx="1592263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STIMULUS:</a:t>
            </a:r>
            <a:br>
              <a:rPr lang="en-US" sz="1400" b="1"/>
            </a:br>
            <a:r>
              <a:rPr lang="en-US" sz="1400" b="1"/>
              <a:t>Low blood volume</a:t>
            </a:r>
            <a:br>
              <a:rPr lang="en-US" sz="1400" b="1"/>
            </a:br>
            <a:r>
              <a:rPr lang="en-US" sz="1400" b="1"/>
              <a:t>or blood pressure</a:t>
            </a:r>
            <a:br>
              <a:rPr lang="en-US" sz="1400" b="1"/>
            </a:br>
            <a:r>
              <a:rPr lang="en-US" sz="1400" b="1"/>
              <a:t>(for example, due</a:t>
            </a:r>
            <a:br>
              <a:rPr lang="en-US" sz="1400" b="1"/>
            </a:br>
            <a:r>
              <a:rPr lang="en-US" sz="1400" b="1"/>
              <a:t>to dehydration or</a:t>
            </a:r>
            <a:br>
              <a:rPr lang="en-US" sz="1400" b="1"/>
            </a:br>
            <a:r>
              <a:rPr lang="en-US" sz="1400" b="1"/>
              <a:t>blood loss)</a:t>
            </a:r>
          </a:p>
        </p:txBody>
      </p:sp>
      <p:sp>
        <p:nvSpPr>
          <p:cNvPr id="56337" name="Text Box 19"/>
          <p:cNvSpPr txBox="1">
            <a:spLocks noChangeArrowheads="1"/>
          </p:cNvSpPr>
          <p:nvPr/>
        </p:nvSpPr>
        <p:spPr bwMode="auto">
          <a:xfrm>
            <a:off x="5222875" y="5905500"/>
            <a:ext cx="1393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Homeostasis:</a:t>
            </a:r>
            <a:br>
              <a:rPr lang="en-US" sz="1400" b="1"/>
            </a:br>
            <a:r>
              <a:rPr lang="en-US" sz="1400" b="1"/>
              <a:t>Blood pressure,</a:t>
            </a:r>
            <a:br>
              <a:rPr lang="en-US" sz="1400" b="1"/>
            </a:br>
            <a:r>
              <a:rPr lang="en-US" sz="1400" b="1"/>
              <a:t>volume</a:t>
            </a:r>
          </a:p>
        </p:txBody>
      </p:sp>
      <p:sp>
        <p:nvSpPr>
          <p:cNvPr id="56338" name="Line 20"/>
          <p:cNvSpPr>
            <a:spLocks noChangeShapeType="1"/>
          </p:cNvSpPr>
          <p:nvPr/>
        </p:nvSpPr>
        <p:spPr bwMode="auto">
          <a:xfrm>
            <a:off x="5251450" y="1084263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Line 21"/>
          <p:cNvSpPr>
            <a:spLocks noChangeShapeType="1"/>
          </p:cNvSpPr>
          <p:nvPr/>
        </p:nvSpPr>
        <p:spPr bwMode="auto">
          <a:xfrm flipH="1">
            <a:off x="4867275" y="2354263"/>
            <a:ext cx="53975" cy="595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0" name="Rectangle 22"/>
          <p:cNvSpPr>
            <a:spLocks noChangeArrowheads="1"/>
          </p:cNvSpPr>
          <p:nvPr/>
        </p:nvSpPr>
        <p:spPr bwMode="auto">
          <a:xfrm rot="1868307">
            <a:off x="4703763" y="2022475"/>
            <a:ext cx="657225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563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44.22-3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8163"/>
            <a:ext cx="8534400" cy="503237"/>
          </a:xfrm>
        </p:spPr>
        <p:txBody>
          <a:bodyPr/>
          <a:lstStyle/>
          <a:p>
            <a:pPr eaLnBrk="1" hangingPunct="1"/>
            <a:r>
              <a:rPr lang="en-US"/>
              <a:t>Homeostatic Regulation of the Kidney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4300"/>
            <a:ext cx="8153400" cy="4406900"/>
          </a:xfrm>
        </p:spPr>
        <p:txBody>
          <a:bodyPr/>
          <a:lstStyle/>
          <a:p>
            <a:pPr eaLnBrk="1" hangingPunct="1"/>
            <a:r>
              <a:rPr lang="en-US" sz="2800"/>
              <a:t>ADH and RAAS both increase water reabsorption, but only RAAS will respond to a decrease in blood volume</a:t>
            </a:r>
          </a:p>
          <a:p>
            <a:pPr eaLnBrk="1" hangingPunct="1"/>
            <a:r>
              <a:rPr lang="en-US" sz="2800"/>
              <a:t>Another hormone, </a:t>
            </a:r>
            <a:r>
              <a:rPr lang="en-US" sz="2800" b="1"/>
              <a:t>atrial natriuretic peptide (ANP)</a:t>
            </a:r>
            <a:r>
              <a:rPr lang="en-US" sz="2800"/>
              <a:t>, opposes the RAAS</a:t>
            </a:r>
          </a:p>
          <a:p>
            <a:pPr eaLnBrk="1" hangingPunct="1"/>
            <a:r>
              <a:rPr lang="en-US" sz="2800"/>
              <a:t>ANP is released in response to an increase in blood volume and pressure and inhibits the release of renin</a:t>
            </a:r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735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44.UN01</a:t>
            </a:r>
          </a:p>
        </p:txBody>
      </p:sp>
      <p:pic>
        <p:nvPicPr>
          <p:cNvPr id="58371" name="Picture 51" descr="44_UN01_Summary_C1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0113" y="136525"/>
            <a:ext cx="48037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2673350" y="369888"/>
            <a:ext cx="5588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Animal</a:t>
            </a:r>
          </a:p>
        </p:txBody>
      </p:sp>
      <p:sp>
        <p:nvSpPr>
          <p:cNvPr id="58373" name="Text Box 23"/>
          <p:cNvSpPr txBox="1">
            <a:spLocks noChangeArrowheads="1"/>
          </p:cNvSpPr>
          <p:nvPr/>
        </p:nvSpPr>
        <p:spPr bwMode="auto">
          <a:xfrm>
            <a:off x="3924300" y="376238"/>
            <a:ext cx="11144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Inflow/Outflow</a:t>
            </a:r>
          </a:p>
        </p:txBody>
      </p:sp>
      <p:sp>
        <p:nvSpPr>
          <p:cNvPr id="58374" name="Text Box 24"/>
          <p:cNvSpPr txBox="1">
            <a:spLocks noChangeArrowheads="1"/>
          </p:cNvSpPr>
          <p:nvPr/>
        </p:nvSpPr>
        <p:spPr bwMode="auto">
          <a:xfrm>
            <a:off x="5881688" y="376238"/>
            <a:ext cx="4270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Urine</a:t>
            </a:r>
          </a:p>
        </p:txBody>
      </p:sp>
      <p:sp>
        <p:nvSpPr>
          <p:cNvPr id="58375" name="Text Box 25"/>
          <p:cNvSpPr txBox="1">
            <a:spLocks noChangeArrowheads="1"/>
          </p:cNvSpPr>
          <p:nvPr/>
        </p:nvSpPr>
        <p:spPr bwMode="auto">
          <a:xfrm>
            <a:off x="2335213" y="785813"/>
            <a:ext cx="1166812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Freshwater</a:t>
            </a:r>
            <a:br>
              <a:rPr lang="en-US" sz="1200" b="1"/>
            </a:br>
            <a:r>
              <a:rPr lang="en-US" sz="1200" b="1"/>
              <a:t>fish. Lives in</a:t>
            </a:r>
            <a:br>
              <a:rPr lang="en-US" sz="1200" b="1"/>
            </a:br>
            <a:r>
              <a:rPr lang="en-US" sz="1200" b="1"/>
              <a:t>water less</a:t>
            </a:r>
            <a:br>
              <a:rPr lang="en-US" sz="1200" b="1"/>
            </a:br>
            <a:r>
              <a:rPr lang="en-US" sz="1200" b="1"/>
              <a:t>concentrated</a:t>
            </a:r>
            <a:br>
              <a:rPr lang="en-US" sz="1200" b="1"/>
            </a:br>
            <a:r>
              <a:rPr lang="en-US" sz="1200" b="1"/>
              <a:t>than body </a:t>
            </a:r>
            <a:br>
              <a:rPr lang="en-US" sz="1200" b="1"/>
            </a:br>
            <a:r>
              <a:rPr lang="en-US" sz="1200" b="1"/>
              <a:t>fluids; fish</a:t>
            </a:r>
            <a:br>
              <a:rPr lang="en-US" sz="1200" b="1"/>
            </a:br>
            <a:r>
              <a:rPr lang="en-US" sz="1200" b="1"/>
              <a:t>tends to gain</a:t>
            </a:r>
            <a:br>
              <a:rPr lang="en-US" sz="1200" b="1"/>
            </a:br>
            <a:r>
              <a:rPr lang="en-US" sz="1200" b="1"/>
              <a:t>water, lose salt</a:t>
            </a:r>
          </a:p>
        </p:txBody>
      </p:sp>
      <p:sp>
        <p:nvSpPr>
          <p:cNvPr id="58376" name="Text Box 26"/>
          <p:cNvSpPr txBox="1">
            <a:spLocks noChangeArrowheads="1"/>
          </p:cNvSpPr>
          <p:nvPr/>
        </p:nvSpPr>
        <p:spPr bwMode="auto">
          <a:xfrm>
            <a:off x="3705225" y="779463"/>
            <a:ext cx="1563688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Does not drink water</a:t>
            </a:r>
          </a:p>
        </p:txBody>
      </p:sp>
      <p:sp>
        <p:nvSpPr>
          <p:cNvPr id="58377" name="Text Box 27"/>
          <p:cNvSpPr txBox="1">
            <a:spLocks noChangeArrowheads="1"/>
          </p:cNvSpPr>
          <p:nvPr/>
        </p:nvSpPr>
        <p:spPr bwMode="auto">
          <a:xfrm>
            <a:off x="3743325" y="963613"/>
            <a:ext cx="9826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Salt in</a:t>
            </a:r>
            <a:br>
              <a:rPr lang="en-US" sz="1200" b="1"/>
            </a:br>
            <a:r>
              <a:rPr lang="en-US" sz="1200" b="1"/>
              <a:t>(active trans-</a:t>
            </a:r>
            <a:br>
              <a:rPr lang="en-US" sz="1200" b="1"/>
            </a:br>
            <a:r>
              <a:rPr lang="en-US" sz="1200" b="1"/>
              <a:t>port by gills)</a:t>
            </a:r>
          </a:p>
        </p:txBody>
      </p:sp>
      <p:sp>
        <p:nvSpPr>
          <p:cNvPr id="58378" name="Text Box 28"/>
          <p:cNvSpPr txBox="1">
            <a:spLocks noChangeArrowheads="1"/>
          </p:cNvSpPr>
          <p:nvPr/>
        </p:nvSpPr>
        <p:spPr bwMode="auto">
          <a:xfrm>
            <a:off x="4591050" y="963613"/>
            <a:ext cx="573088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 in</a:t>
            </a:r>
          </a:p>
        </p:txBody>
      </p:sp>
      <p:sp>
        <p:nvSpPr>
          <p:cNvPr id="58379" name="Text Box 29"/>
          <p:cNvSpPr txBox="1">
            <a:spLocks noChangeArrowheads="1"/>
          </p:cNvSpPr>
          <p:nvPr/>
        </p:nvSpPr>
        <p:spPr bwMode="auto">
          <a:xfrm>
            <a:off x="4191000" y="2514600"/>
            <a:ext cx="61118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Salt out</a:t>
            </a:r>
          </a:p>
        </p:txBody>
      </p:sp>
      <p:sp>
        <p:nvSpPr>
          <p:cNvPr id="58380" name="Text Box 30"/>
          <p:cNvSpPr txBox="1">
            <a:spLocks noChangeArrowheads="1"/>
          </p:cNvSpPr>
          <p:nvPr/>
        </p:nvSpPr>
        <p:spPr bwMode="auto">
          <a:xfrm>
            <a:off x="2341563" y="2830513"/>
            <a:ext cx="115411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Marine bony </a:t>
            </a:r>
            <a:br>
              <a:rPr lang="en-US" sz="1200" b="1"/>
            </a:br>
            <a:r>
              <a:rPr lang="en-US" sz="1200" b="1"/>
              <a:t>fish. Lives in</a:t>
            </a:r>
            <a:br>
              <a:rPr lang="en-US" sz="1200" b="1"/>
            </a:br>
            <a:r>
              <a:rPr lang="en-US" sz="1200" b="1"/>
              <a:t>water more</a:t>
            </a:r>
            <a:br>
              <a:rPr lang="en-US" sz="1200" b="1"/>
            </a:br>
            <a:r>
              <a:rPr lang="en-US" sz="1200" b="1"/>
              <a:t>concentrated</a:t>
            </a:r>
            <a:br>
              <a:rPr lang="en-US" sz="1200" b="1"/>
            </a:br>
            <a:r>
              <a:rPr lang="en-US" sz="1200" b="1"/>
              <a:t>than body</a:t>
            </a:r>
            <a:br>
              <a:rPr lang="en-US" sz="1200" b="1"/>
            </a:br>
            <a:r>
              <a:rPr lang="en-US" sz="1200" b="1"/>
              <a:t>fluids; fish</a:t>
            </a:r>
            <a:br>
              <a:rPr lang="en-US" sz="1200" b="1"/>
            </a:br>
            <a:r>
              <a:rPr lang="en-US" sz="1200" b="1"/>
              <a:t>tends to lose</a:t>
            </a:r>
            <a:br>
              <a:rPr lang="en-US" sz="1200" b="1"/>
            </a:br>
            <a:r>
              <a:rPr lang="en-US" sz="1200" b="1"/>
              <a:t>water, gain salt</a:t>
            </a:r>
          </a:p>
        </p:txBody>
      </p:sp>
      <p:sp>
        <p:nvSpPr>
          <p:cNvPr id="58381" name="Text Box 31"/>
          <p:cNvSpPr txBox="1">
            <a:spLocks noChangeArrowheads="1"/>
          </p:cNvSpPr>
          <p:nvPr/>
        </p:nvSpPr>
        <p:spPr bwMode="auto">
          <a:xfrm>
            <a:off x="2328863" y="4735513"/>
            <a:ext cx="10223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Terrestrial</a:t>
            </a:r>
            <a:br>
              <a:rPr lang="en-US" sz="1200" b="1"/>
            </a:br>
            <a:r>
              <a:rPr lang="en-US" sz="1200" b="1"/>
              <a:t>vertebrate.</a:t>
            </a:r>
            <a:br>
              <a:rPr lang="en-US" sz="1200" b="1"/>
            </a:br>
            <a:r>
              <a:rPr lang="en-US" sz="1200" b="1"/>
              <a:t>Terrestrial</a:t>
            </a:r>
            <a:br>
              <a:rPr lang="en-US" sz="1200" b="1"/>
            </a:br>
            <a:r>
              <a:rPr lang="en-US" sz="1200" b="1"/>
              <a:t>environment;</a:t>
            </a:r>
            <a:br>
              <a:rPr lang="en-US" sz="1200" b="1"/>
            </a:br>
            <a:r>
              <a:rPr lang="en-US" sz="1200" b="1"/>
              <a:t>tends to lose</a:t>
            </a:r>
            <a:br>
              <a:rPr lang="en-US" sz="1200" b="1"/>
            </a:br>
            <a:r>
              <a:rPr lang="en-US" sz="1200" b="1"/>
              <a:t>body water</a:t>
            </a:r>
            <a:br>
              <a:rPr lang="en-US" sz="1200" b="1"/>
            </a:br>
            <a:r>
              <a:rPr lang="en-US" sz="1200" b="1"/>
              <a:t>to air</a:t>
            </a:r>
          </a:p>
        </p:txBody>
      </p:sp>
      <p:sp>
        <p:nvSpPr>
          <p:cNvPr id="58382" name="Text Box 32"/>
          <p:cNvSpPr txBox="1">
            <a:spLocks noChangeArrowheads="1"/>
          </p:cNvSpPr>
          <p:nvPr/>
        </p:nvSpPr>
        <p:spPr bwMode="auto">
          <a:xfrm>
            <a:off x="3994150" y="2830513"/>
            <a:ext cx="9953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Drinks water</a:t>
            </a:r>
          </a:p>
        </p:txBody>
      </p:sp>
      <p:sp>
        <p:nvSpPr>
          <p:cNvPr id="58383" name="Text Box 33"/>
          <p:cNvSpPr txBox="1">
            <a:spLocks noChangeArrowheads="1"/>
          </p:cNvSpPr>
          <p:nvPr/>
        </p:nvSpPr>
        <p:spPr bwMode="auto">
          <a:xfrm>
            <a:off x="3989388" y="4768850"/>
            <a:ext cx="995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Drinks water</a:t>
            </a:r>
          </a:p>
        </p:txBody>
      </p:sp>
      <p:sp>
        <p:nvSpPr>
          <p:cNvPr id="58384" name="Text Box 34"/>
          <p:cNvSpPr txBox="1">
            <a:spLocks noChangeArrowheads="1"/>
          </p:cNvSpPr>
          <p:nvPr/>
        </p:nvSpPr>
        <p:spPr bwMode="auto">
          <a:xfrm>
            <a:off x="3843338" y="3033713"/>
            <a:ext cx="533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Salt in</a:t>
            </a:r>
          </a:p>
        </p:txBody>
      </p:sp>
      <p:sp>
        <p:nvSpPr>
          <p:cNvPr id="58385" name="Text Box 35"/>
          <p:cNvSpPr txBox="1">
            <a:spLocks noChangeArrowheads="1"/>
          </p:cNvSpPr>
          <p:nvPr/>
        </p:nvSpPr>
        <p:spPr bwMode="auto">
          <a:xfrm>
            <a:off x="4451350" y="3033713"/>
            <a:ext cx="63817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 out</a:t>
            </a:r>
          </a:p>
        </p:txBody>
      </p:sp>
      <p:sp>
        <p:nvSpPr>
          <p:cNvPr id="58386" name="Text Box 36"/>
          <p:cNvSpPr txBox="1">
            <a:spLocks noChangeArrowheads="1"/>
          </p:cNvSpPr>
          <p:nvPr/>
        </p:nvSpPr>
        <p:spPr bwMode="auto">
          <a:xfrm>
            <a:off x="3856038" y="4225925"/>
            <a:ext cx="13255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Salt out (active</a:t>
            </a:r>
            <a:br>
              <a:rPr lang="en-US" sz="1200" b="1"/>
            </a:br>
            <a:r>
              <a:rPr lang="en-US" sz="1200" b="1"/>
              <a:t>transport by gills)</a:t>
            </a:r>
          </a:p>
        </p:txBody>
      </p:sp>
      <p:sp>
        <p:nvSpPr>
          <p:cNvPr id="58387" name="Text Box 37"/>
          <p:cNvSpPr txBox="1">
            <a:spLocks noChangeArrowheads="1"/>
          </p:cNvSpPr>
          <p:nvPr/>
        </p:nvSpPr>
        <p:spPr bwMode="auto">
          <a:xfrm>
            <a:off x="4340225" y="4973638"/>
            <a:ext cx="84931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Salt in</a:t>
            </a:r>
            <a:br>
              <a:rPr lang="en-US" sz="1200" b="1"/>
            </a:br>
            <a:r>
              <a:rPr lang="en-US" sz="1200" b="1"/>
              <a:t>(by mouth)</a:t>
            </a:r>
          </a:p>
        </p:txBody>
      </p:sp>
      <p:sp>
        <p:nvSpPr>
          <p:cNvPr id="58388" name="Text Box 38"/>
          <p:cNvSpPr txBox="1">
            <a:spLocks noChangeArrowheads="1"/>
          </p:cNvSpPr>
          <p:nvPr/>
        </p:nvSpPr>
        <p:spPr bwMode="auto">
          <a:xfrm>
            <a:off x="4259263" y="6096000"/>
            <a:ext cx="6651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 and</a:t>
            </a:r>
            <a:br>
              <a:rPr lang="en-US" sz="1200" b="1"/>
            </a:br>
            <a:r>
              <a:rPr lang="en-US" sz="1200" b="1"/>
              <a:t>salt out</a:t>
            </a:r>
          </a:p>
        </p:txBody>
      </p:sp>
      <p:sp>
        <p:nvSpPr>
          <p:cNvPr id="58389" name="Text Box 39"/>
          <p:cNvSpPr txBox="1">
            <a:spLocks noChangeArrowheads="1"/>
          </p:cNvSpPr>
          <p:nvPr/>
        </p:nvSpPr>
        <p:spPr bwMode="auto">
          <a:xfrm>
            <a:off x="5873750" y="765175"/>
            <a:ext cx="1008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Large volume </a:t>
            </a:r>
            <a:br>
              <a:rPr lang="en-US" sz="1200" b="1"/>
            </a:br>
            <a:r>
              <a:rPr lang="en-US" sz="1200" b="1"/>
              <a:t>of urine</a:t>
            </a:r>
          </a:p>
        </p:txBody>
      </p:sp>
      <p:sp>
        <p:nvSpPr>
          <p:cNvPr id="58390" name="Text Box 40"/>
          <p:cNvSpPr txBox="1">
            <a:spLocks noChangeArrowheads="1"/>
          </p:cNvSpPr>
          <p:nvPr/>
        </p:nvSpPr>
        <p:spPr bwMode="auto">
          <a:xfrm>
            <a:off x="5867400" y="1287463"/>
            <a:ext cx="10080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Urine is less</a:t>
            </a:r>
            <a:br>
              <a:rPr lang="en-US" sz="1200" b="1"/>
            </a:br>
            <a:r>
              <a:rPr lang="en-US" sz="1200" b="1"/>
              <a:t>concentrated</a:t>
            </a:r>
            <a:br>
              <a:rPr lang="en-US" sz="1200" b="1"/>
            </a:br>
            <a:r>
              <a:rPr lang="en-US" sz="1200" b="1"/>
              <a:t>than body</a:t>
            </a:r>
            <a:br>
              <a:rPr lang="en-US" sz="1200" b="1"/>
            </a:br>
            <a:r>
              <a:rPr lang="en-US" sz="1200" b="1"/>
              <a:t>fluids</a:t>
            </a:r>
          </a:p>
        </p:txBody>
      </p:sp>
      <p:sp>
        <p:nvSpPr>
          <p:cNvPr id="58391" name="Text Box 41"/>
          <p:cNvSpPr txBox="1">
            <a:spLocks noChangeArrowheads="1"/>
          </p:cNvSpPr>
          <p:nvPr/>
        </p:nvSpPr>
        <p:spPr bwMode="auto">
          <a:xfrm>
            <a:off x="5875338" y="2828925"/>
            <a:ext cx="99536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Small volume</a:t>
            </a:r>
            <a:br>
              <a:rPr lang="en-US" sz="1200" b="1"/>
            </a:br>
            <a:r>
              <a:rPr lang="en-US" sz="1200" b="1"/>
              <a:t>of urine</a:t>
            </a:r>
          </a:p>
        </p:txBody>
      </p:sp>
      <p:sp>
        <p:nvSpPr>
          <p:cNvPr id="58392" name="Text Box 42"/>
          <p:cNvSpPr txBox="1">
            <a:spLocks noChangeArrowheads="1"/>
          </p:cNvSpPr>
          <p:nvPr/>
        </p:nvSpPr>
        <p:spPr bwMode="auto">
          <a:xfrm>
            <a:off x="5873750" y="3344863"/>
            <a:ext cx="99536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Urine is</a:t>
            </a:r>
            <a:br>
              <a:rPr lang="en-US" sz="1200" b="1"/>
            </a:br>
            <a:r>
              <a:rPr lang="en-US" sz="1200" b="1"/>
              <a:t>slightly less</a:t>
            </a:r>
            <a:br>
              <a:rPr lang="en-US" sz="1200" b="1"/>
            </a:br>
            <a:r>
              <a:rPr lang="en-US" sz="1200" b="1"/>
              <a:t>concentrated</a:t>
            </a:r>
            <a:br>
              <a:rPr lang="en-US" sz="1200" b="1"/>
            </a:br>
            <a:r>
              <a:rPr lang="en-US" sz="1200" b="1"/>
              <a:t>than body</a:t>
            </a:r>
            <a:br>
              <a:rPr lang="en-US" sz="1200" b="1"/>
            </a:br>
            <a:r>
              <a:rPr lang="en-US" sz="1200" b="1"/>
              <a:t>fluids</a:t>
            </a:r>
          </a:p>
        </p:txBody>
      </p:sp>
      <p:sp>
        <p:nvSpPr>
          <p:cNvPr id="58393" name="Text Box 43"/>
          <p:cNvSpPr txBox="1">
            <a:spLocks noChangeArrowheads="1"/>
          </p:cNvSpPr>
          <p:nvPr/>
        </p:nvSpPr>
        <p:spPr bwMode="auto">
          <a:xfrm>
            <a:off x="5873750" y="4748213"/>
            <a:ext cx="8366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Moderate</a:t>
            </a:r>
            <a:br>
              <a:rPr lang="en-US" sz="1200" b="1"/>
            </a:br>
            <a:r>
              <a:rPr lang="en-US" sz="1200" b="1"/>
              <a:t>volume</a:t>
            </a:r>
            <a:br>
              <a:rPr lang="en-US" sz="1200" b="1"/>
            </a:br>
            <a:r>
              <a:rPr lang="en-US" sz="1200" b="1"/>
              <a:t>of urine</a:t>
            </a:r>
          </a:p>
        </p:txBody>
      </p:sp>
      <p:sp>
        <p:nvSpPr>
          <p:cNvPr id="58394" name="Text Box 44"/>
          <p:cNvSpPr txBox="1">
            <a:spLocks noChangeArrowheads="1"/>
          </p:cNvSpPr>
          <p:nvPr/>
        </p:nvSpPr>
        <p:spPr bwMode="auto">
          <a:xfrm>
            <a:off x="5875338" y="5446713"/>
            <a:ext cx="9953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Urine is</a:t>
            </a:r>
            <a:br>
              <a:rPr lang="en-US" sz="1200" b="1"/>
            </a:br>
            <a:r>
              <a:rPr lang="en-US" sz="1200" b="1"/>
              <a:t>more </a:t>
            </a:r>
            <a:br>
              <a:rPr lang="en-US" sz="1200" b="1"/>
            </a:br>
            <a:r>
              <a:rPr lang="en-US" sz="1200" b="1"/>
              <a:t>concentrated</a:t>
            </a:r>
            <a:br>
              <a:rPr lang="en-US" sz="1200" b="1"/>
            </a:br>
            <a:r>
              <a:rPr lang="en-US" sz="1200" b="1"/>
              <a:t>than body</a:t>
            </a:r>
            <a:br>
              <a:rPr lang="en-US" sz="1200" b="1"/>
            </a:br>
            <a:r>
              <a:rPr lang="en-US" sz="1200" b="1"/>
              <a:t>fluids</a:t>
            </a:r>
          </a:p>
        </p:txBody>
      </p:sp>
      <p:sp>
        <p:nvSpPr>
          <p:cNvPr id="58395" name="AutoShape 45"/>
          <p:cNvSpPr>
            <a:spLocks noChangeArrowheads="1"/>
          </p:cNvSpPr>
          <p:nvPr/>
        </p:nvSpPr>
        <p:spPr bwMode="auto">
          <a:xfrm rot="5400000">
            <a:off x="5725319" y="783431"/>
            <a:ext cx="117475" cy="112713"/>
          </a:xfrm>
          <a:prstGeom prst="triangle">
            <a:avLst>
              <a:gd name="adj" fmla="val 50000"/>
            </a:avLst>
          </a:prstGeom>
          <a:solidFill>
            <a:srgbClr val="0193C7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58396" name="AutoShape 53"/>
          <p:cNvSpPr>
            <a:spLocks noChangeArrowheads="1"/>
          </p:cNvSpPr>
          <p:nvPr/>
        </p:nvSpPr>
        <p:spPr bwMode="auto">
          <a:xfrm rot="5400000">
            <a:off x="5725319" y="1300956"/>
            <a:ext cx="117475" cy="112713"/>
          </a:xfrm>
          <a:prstGeom prst="triangle">
            <a:avLst>
              <a:gd name="adj" fmla="val 50000"/>
            </a:avLst>
          </a:prstGeom>
          <a:solidFill>
            <a:srgbClr val="0193C7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58397" name="AutoShape 54"/>
          <p:cNvSpPr>
            <a:spLocks noChangeArrowheads="1"/>
          </p:cNvSpPr>
          <p:nvPr/>
        </p:nvSpPr>
        <p:spPr bwMode="auto">
          <a:xfrm rot="5400000">
            <a:off x="5725319" y="2869406"/>
            <a:ext cx="117475" cy="112713"/>
          </a:xfrm>
          <a:prstGeom prst="triangle">
            <a:avLst>
              <a:gd name="adj" fmla="val 50000"/>
            </a:avLst>
          </a:prstGeom>
          <a:solidFill>
            <a:srgbClr val="0193C7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58398" name="AutoShape 55"/>
          <p:cNvSpPr>
            <a:spLocks noChangeArrowheads="1"/>
          </p:cNvSpPr>
          <p:nvPr/>
        </p:nvSpPr>
        <p:spPr bwMode="auto">
          <a:xfrm rot="5400000">
            <a:off x="5725319" y="3366294"/>
            <a:ext cx="117475" cy="112713"/>
          </a:xfrm>
          <a:prstGeom prst="triangle">
            <a:avLst>
              <a:gd name="adj" fmla="val 50000"/>
            </a:avLst>
          </a:prstGeom>
          <a:solidFill>
            <a:srgbClr val="0193C7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58399" name="AutoShape 59"/>
          <p:cNvSpPr>
            <a:spLocks noChangeArrowheads="1"/>
          </p:cNvSpPr>
          <p:nvPr/>
        </p:nvSpPr>
        <p:spPr bwMode="auto">
          <a:xfrm rot="5400000">
            <a:off x="5725319" y="5464969"/>
            <a:ext cx="117475" cy="112713"/>
          </a:xfrm>
          <a:prstGeom prst="triangle">
            <a:avLst>
              <a:gd name="adj" fmla="val 50000"/>
            </a:avLst>
          </a:prstGeom>
          <a:solidFill>
            <a:srgbClr val="0193C7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58400" name="AutoShape 60"/>
          <p:cNvSpPr>
            <a:spLocks noChangeArrowheads="1"/>
          </p:cNvSpPr>
          <p:nvPr/>
        </p:nvSpPr>
        <p:spPr bwMode="auto">
          <a:xfrm rot="5400000">
            <a:off x="5725319" y="4779169"/>
            <a:ext cx="117475" cy="112713"/>
          </a:xfrm>
          <a:prstGeom prst="triangle">
            <a:avLst>
              <a:gd name="adj" fmla="val 50000"/>
            </a:avLst>
          </a:prstGeom>
          <a:solidFill>
            <a:srgbClr val="0193C7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609600"/>
            <a:ext cx="9118600" cy="914400"/>
          </a:xfrm>
        </p:spPr>
        <p:txBody>
          <a:bodyPr/>
          <a:lstStyle/>
          <a:p>
            <a:pPr marL="112713" eaLnBrk="1" hangingPunct="1"/>
            <a:r>
              <a:rPr lang="en-US"/>
              <a:t>Concept 44.1: Osmoregulation balances the uptake and loss of water and solutes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77200" cy="1555750"/>
          </a:xfrm>
        </p:spPr>
        <p:txBody>
          <a:bodyPr/>
          <a:lstStyle/>
          <a:p>
            <a:pPr eaLnBrk="1" hangingPunct="1"/>
            <a:r>
              <a:rPr lang="en-US" sz="2800" dirty="0"/>
              <a:t>Osmoregulation is based largely on controlled </a:t>
            </a:r>
            <a:r>
              <a:rPr lang="en-US" sz="2800" dirty="0">
                <a:solidFill>
                  <a:srgbClr val="00B0F0"/>
                </a:solidFill>
              </a:rPr>
              <a:t>movement of solutes between internal fluids and the external environment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27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44.UN01a</a:t>
            </a:r>
          </a:p>
        </p:txBody>
      </p:sp>
      <p:pic>
        <p:nvPicPr>
          <p:cNvPr id="59395" name="Picture 36" descr="44_UN01aSummary_C1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987425"/>
            <a:ext cx="8548687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152525" y="1390650"/>
            <a:ext cx="9810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Animal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382963" y="1395413"/>
            <a:ext cx="19780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Inflow/Outflow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938963" y="1395413"/>
            <a:ext cx="76358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Urine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63563" y="2135188"/>
            <a:ext cx="208597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Freshwater</a:t>
            </a:r>
            <a:br>
              <a:rPr lang="en-US" sz="2200" b="1"/>
            </a:br>
            <a:r>
              <a:rPr lang="en-US" sz="2200" b="1"/>
              <a:t>fish. Lives in</a:t>
            </a:r>
            <a:br>
              <a:rPr lang="en-US" sz="2200" b="1"/>
            </a:br>
            <a:r>
              <a:rPr lang="en-US" sz="2200" b="1"/>
              <a:t>water less</a:t>
            </a:r>
            <a:br>
              <a:rPr lang="en-US" sz="2200" b="1"/>
            </a:br>
            <a:r>
              <a:rPr lang="en-US" sz="2200" b="1"/>
              <a:t>concentrated</a:t>
            </a:r>
            <a:br>
              <a:rPr lang="en-US" sz="2200" b="1"/>
            </a:br>
            <a:r>
              <a:rPr lang="en-US" sz="2200" b="1"/>
              <a:t>than body </a:t>
            </a:r>
            <a:br>
              <a:rPr lang="en-US" sz="2200" b="1"/>
            </a:br>
            <a:r>
              <a:rPr lang="en-US" sz="2200" b="1"/>
              <a:t>fluids; fish</a:t>
            </a:r>
            <a:br>
              <a:rPr lang="en-US" sz="2200" b="1"/>
            </a:br>
            <a:r>
              <a:rPr lang="en-US" sz="2200" b="1"/>
              <a:t>tends to gain</a:t>
            </a:r>
            <a:br>
              <a:rPr lang="en-US" sz="2200" b="1"/>
            </a:br>
            <a:r>
              <a:rPr lang="en-US" sz="2200" b="1"/>
              <a:t>water, lose salt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3006725" y="2116138"/>
            <a:ext cx="279558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Does not drink water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082925" y="2471738"/>
            <a:ext cx="1755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Salt in</a:t>
            </a:r>
            <a:br>
              <a:rPr lang="en-US" sz="2200" b="1"/>
            </a:br>
            <a:r>
              <a:rPr lang="en-US" sz="2200" b="1"/>
              <a:t>(active trans-</a:t>
            </a:r>
            <a:br>
              <a:rPr lang="en-US" sz="2200" b="1"/>
            </a:br>
            <a:r>
              <a:rPr lang="en-US" sz="2200" b="1"/>
              <a:t>port by gills)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4592638" y="2455863"/>
            <a:ext cx="10239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H</a:t>
            </a:r>
            <a:r>
              <a:rPr lang="en-US" sz="2200" b="1" baseline="-25000"/>
              <a:t>2</a:t>
            </a:r>
            <a:r>
              <a:rPr lang="en-US" sz="2200" b="1"/>
              <a:t>O in</a:t>
            </a:r>
          </a:p>
        </p:txBody>
      </p:sp>
      <p:sp>
        <p:nvSpPr>
          <p:cNvPr id="59403" name="Text Box 21"/>
          <p:cNvSpPr txBox="1">
            <a:spLocks noChangeArrowheads="1"/>
          </p:cNvSpPr>
          <p:nvPr/>
        </p:nvSpPr>
        <p:spPr bwMode="auto">
          <a:xfrm>
            <a:off x="6907213" y="2103438"/>
            <a:ext cx="18018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Large volume </a:t>
            </a:r>
            <a:br>
              <a:rPr lang="en-US" sz="2200" b="1"/>
            </a:br>
            <a:r>
              <a:rPr lang="en-US" sz="2200" b="1"/>
              <a:t>of urine</a:t>
            </a:r>
          </a:p>
        </p:txBody>
      </p:sp>
      <p:sp>
        <p:nvSpPr>
          <p:cNvPr id="59404" name="Text Box 22"/>
          <p:cNvSpPr txBox="1">
            <a:spLocks noChangeArrowheads="1"/>
          </p:cNvSpPr>
          <p:nvPr/>
        </p:nvSpPr>
        <p:spPr bwMode="auto">
          <a:xfrm>
            <a:off x="6899275" y="3021013"/>
            <a:ext cx="1801813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Urine is less</a:t>
            </a:r>
            <a:br>
              <a:rPr lang="en-US" sz="2200" b="1"/>
            </a:br>
            <a:r>
              <a:rPr lang="en-US" sz="2200" b="1"/>
              <a:t>concentrated</a:t>
            </a:r>
            <a:br>
              <a:rPr lang="en-US" sz="2200" b="1"/>
            </a:br>
            <a:r>
              <a:rPr lang="en-US" sz="2200" b="1"/>
              <a:t>than body</a:t>
            </a:r>
            <a:br>
              <a:rPr lang="en-US" sz="2200" b="1"/>
            </a:br>
            <a:r>
              <a:rPr lang="en-US" sz="2200" b="1"/>
              <a:t>fluids</a:t>
            </a:r>
          </a:p>
        </p:txBody>
      </p:sp>
      <p:sp>
        <p:nvSpPr>
          <p:cNvPr id="59405" name="AutoShape 27"/>
          <p:cNvSpPr>
            <a:spLocks noChangeArrowheads="1"/>
          </p:cNvSpPr>
          <p:nvPr/>
        </p:nvSpPr>
        <p:spPr bwMode="auto">
          <a:xfrm rot="5400000">
            <a:off x="6627813" y="2111375"/>
            <a:ext cx="236538" cy="249237"/>
          </a:xfrm>
          <a:prstGeom prst="triangle">
            <a:avLst>
              <a:gd name="adj" fmla="val 50000"/>
            </a:avLst>
          </a:prstGeom>
          <a:solidFill>
            <a:srgbClr val="0193C7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59406" name="AutoShape 34"/>
          <p:cNvSpPr>
            <a:spLocks noChangeArrowheads="1"/>
          </p:cNvSpPr>
          <p:nvPr/>
        </p:nvSpPr>
        <p:spPr bwMode="auto">
          <a:xfrm rot="5400000">
            <a:off x="6626225" y="3017838"/>
            <a:ext cx="236537" cy="249238"/>
          </a:xfrm>
          <a:prstGeom prst="triangle">
            <a:avLst>
              <a:gd name="adj" fmla="val 50000"/>
            </a:avLst>
          </a:prstGeom>
          <a:solidFill>
            <a:srgbClr val="0193C7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59407" name="Text Box 35"/>
          <p:cNvSpPr txBox="1">
            <a:spLocks noChangeArrowheads="1"/>
          </p:cNvSpPr>
          <p:nvPr/>
        </p:nvSpPr>
        <p:spPr bwMode="auto">
          <a:xfrm>
            <a:off x="3821113" y="5187950"/>
            <a:ext cx="11128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Salt out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44.UN01b</a:t>
            </a:r>
          </a:p>
        </p:txBody>
      </p:sp>
      <p:pic>
        <p:nvPicPr>
          <p:cNvPr id="60419" name="Picture 36" descr="44_UN01bSummary_C1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144588"/>
            <a:ext cx="8548687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165225" y="1546225"/>
            <a:ext cx="10255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Animal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395663" y="1566863"/>
            <a:ext cx="20462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Inflow/Outflow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927850" y="1566863"/>
            <a:ext cx="7842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Urine</a:t>
            </a:r>
          </a:p>
        </p:txBody>
      </p:sp>
      <p:sp>
        <p:nvSpPr>
          <p:cNvPr id="60423" name="Text Box 12"/>
          <p:cNvSpPr txBox="1">
            <a:spLocks noChangeArrowheads="1"/>
          </p:cNvSpPr>
          <p:nvPr/>
        </p:nvSpPr>
        <p:spPr bwMode="auto">
          <a:xfrm>
            <a:off x="555625" y="2235200"/>
            <a:ext cx="211931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Marine bony </a:t>
            </a:r>
            <a:br>
              <a:rPr lang="en-US" sz="2200" b="1"/>
            </a:br>
            <a:r>
              <a:rPr lang="en-US" sz="2200" b="1"/>
              <a:t>fish. Lives in</a:t>
            </a:r>
            <a:br>
              <a:rPr lang="en-US" sz="2200" b="1"/>
            </a:br>
            <a:r>
              <a:rPr lang="en-US" sz="2200" b="1"/>
              <a:t>water more</a:t>
            </a:r>
            <a:br>
              <a:rPr lang="en-US" sz="2200" b="1"/>
            </a:br>
            <a:r>
              <a:rPr lang="en-US" sz="2200" b="1"/>
              <a:t>concentrated</a:t>
            </a:r>
            <a:br>
              <a:rPr lang="en-US" sz="2200" b="1"/>
            </a:br>
            <a:r>
              <a:rPr lang="en-US" sz="2200" b="1"/>
              <a:t>than body</a:t>
            </a:r>
            <a:br>
              <a:rPr lang="en-US" sz="2200" b="1"/>
            </a:br>
            <a:r>
              <a:rPr lang="en-US" sz="2200" b="1"/>
              <a:t>fluids; fish</a:t>
            </a:r>
            <a:br>
              <a:rPr lang="en-US" sz="2200" b="1"/>
            </a:br>
            <a:r>
              <a:rPr lang="en-US" sz="2200" b="1"/>
              <a:t>tends to lose</a:t>
            </a:r>
            <a:br>
              <a:rPr lang="en-US" sz="2200" b="1"/>
            </a:br>
            <a:r>
              <a:rPr lang="en-US" sz="2200" b="1"/>
              <a:t>water, gain salt</a:t>
            </a:r>
          </a:p>
        </p:txBody>
      </p:sp>
      <p:sp>
        <p:nvSpPr>
          <p:cNvPr id="60424" name="Text Box 14"/>
          <p:cNvSpPr txBox="1">
            <a:spLocks noChangeArrowheads="1"/>
          </p:cNvSpPr>
          <p:nvPr/>
        </p:nvSpPr>
        <p:spPr bwMode="auto">
          <a:xfrm>
            <a:off x="3532188" y="2247900"/>
            <a:ext cx="182721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Drinks water</a:t>
            </a:r>
          </a:p>
        </p:txBody>
      </p:sp>
      <p:sp>
        <p:nvSpPr>
          <p:cNvPr id="60425" name="Text Box 16"/>
          <p:cNvSpPr txBox="1">
            <a:spLocks noChangeArrowheads="1"/>
          </p:cNvSpPr>
          <p:nvPr/>
        </p:nvSpPr>
        <p:spPr bwMode="auto">
          <a:xfrm>
            <a:off x="3275013" y="2609850"/>
            <a:ext cx="9794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Salt in</a:t>
            </a:r>
          </a:p>
        </p:txBody>
      </p:sp>
      <p:sp>
        <p:nvSpPr>
          <p:cNvPr id="60426" name="Text Box 17"/>
          <p:cNvSpPr txBox="1">
            <a:spLocks noChangeArrowheads="1"/>
          </p:cNvSpPr>
          <p:nvPr/>
        </p:nvSpPr>
        <p:spPr bwMode="auto">
          <a:xfrm>
            <a:off x="4357688" y="2609850"/>
            <a:ext cx="11715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H</a:t>
            </a:r>
            <a:r>
              <a:rPr lang="en-US" sz="2200" b="1" baseline="-25000"/>
              <a:t>2</a:t>
            </a:r>
            <a:r>
              <a:rPr lang="en-US" sz="2200" b="1"/>
              <a:t>O out</a:t>
            </a:r>
          </a:p>
        </p:txBody>
      </p:sp>
      <p:sp>
        <p:nvSpPr>
          <p:cNvPr id="60427" name="Text Box 18"/>
          <p:cNvSpPr txBox="1">
            <a:spLocks noChangeArrowheads="1"/>
          </p:cNvSpPr>
          <p:nvPr/>
        </p:nvSpPr>
        <p:spPr bwMode="auto">
          <a:xfrm>
            <a:off x="3275013" y="4702175"/>
            <a:ext cx="2433637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Salt out (active</a:t>
            </a:r>
            <a:br>
              <a:rPr lang="en-US" sz="2200" b="1"/>
            </a:br>
            <a:r>
              <a:rPr lang="en-US" sz="2200" b="1"/>
              <a:t>transport by gills)</a:t>
            </a:r>
          </a:p>
        </p:txBody>
      </p:sp>
      <p:sp>
        <p:nvSpPr>
          <p:cNvPr id="60428" name="Text Box 23"/>
          <p:cNvSpPr txBox="1">
            <a:spLocks noChangeArrowheads="1"/>
          </p:cNvSpPr>
          <p:nvPr/>
        </p:nvSpPr>
        <p:spPr bwMode="auto">
          <a:xfrm>
            <a:off x="6894513" y="2247900"/>
            <a:ext cx="1827212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Small volume</a:t>
            </a:r>
            <a:br>
              <a:rPr lang="en-US" sz="2200" b="1"/>
            </a:br>
            <a:r>
              <a:rPr lang="en-US" sz="2200" b="1"/>
              <a:t>of urine</a:t>
            </a:r>
          </a:p>
        </p:txBody>
      </p:sp>
      <p:sp>
        <p:nvSpPr>
          <p:cNvPr id="60429" name="Text Box 24"/>
          <p:cNvSpPr txBox="1">
            <a:spLocks noChangeArrowheads="1"/>
          </p:cNvSpPr>
          <p:nvPr/>
        </p:nvSpPr>
        <p:spPr bwMode="auto">
          <a:xfrm>
            <a:off x="6905625" y="3173413"/>
            <a:ext cx="18272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Urine is</a:t>
            </a:r>
            <a:br>
              <a:rPr lang="en-US" sz="2200" b="1"/>
            </a:br>
            <a:r>
              <a:rPr lang="en-US" sz="2200" b="1"/>
              <a:t>slightly less</a:t>
            </a:r>
            <a:br>
              <a:rPr lang="en-US" sz="2200" b="1"/>
            </a:br>
            <a:r>
              <a:rPr lang="en-US" sz="2200" b="1"/>
              <a:t>concentrated</a:t>
            </a:r>
            <a:br>
              <a:rPr lang="en-US" sz="2200" b="1"/>
            </a:br>
            <a:r>
              <a:rPr lang="en-US" sz="2200" b="1"/>
              <a:t>than body</a:t>
            </a:r>
            <a:br>
              <a:rPr lang="en-US" sz="2200" b="1"/>
            </a:br>
            <a:r>
              <a:rPr lang="en-US" sz="2200" b="1"/>
              <a:t>fluids</a:t>
            </a:r>
          </a:p>
        </p:txBody>
      </p:sp>
      <p:sp>
        <p:nvSpPr>
          <p:cNvPr id="60430" name="AutoShape 34"/>
          <p:cNvSpPr>
            <a:spLocks noChangeArrowheads="1"/>
          </p:cNvSpPr>
          <p:nvPr/>
        </p:nvSpPr>
        <p:spPr bwMode="auto">
          <a:xfrm rot="5400000">
            <a:off x="6627813" y="2289175"/>
            <a:ext cx="236538" cy="249237"/>
          </a:xfrm>
          <a:prstGeom prst="triangle">
            <a:avLst>
              <a:gd name="adj" fmla="val 50000"/>
            </a:avLst>
          </a:prstGeom>
          <a:solidFill>
            <a:srgbClr val="0193C7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60431" name="AutoShape 35"/>
          <p:cNvSpPr>
            <a:spLocks noChangeArrowheads="1"/>
          </p:cNvSpPr>
          <p:nvPr/>
        </p:nvSpPr>
        <p:spPr bwMode="auto">
          <a:xfrm rot="5400000">
            <a:off x="6626225" y="3179763"/>
            <a:ext cx="236537" cy="249238"/>
          </a:xfrm>
          <a:prstGeom prst="triangle">
            <a:avLst>
              <a:gd name="adj" fmla="val 50000"/>
            </a:avLst>
          </a:prstGeom>
          <a:solidFill>
            <a:srgbClr val="0193C7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44.UN01c</a:t>
            </a:r>
          </a:p>
        </p:txBody>
      </p:sp>
      <p:pic>
        <p:nvPicPr>
          <p:cNvPr id="61443" name="Picture 36" descr="44_UN01cSummary_C1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179513"/>
            <a:ext cx="8548687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152525" y="1574800"/>
            <a:ext cx="9556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Animal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382963" y="1579563"/>
            <a:ext cx="19065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Inflow/Outflow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926263" y="1581150"/>
            <a:ext cx="7302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Urine</a:t>
            </a:r>
          </a:p>
        </p:txBody>
      </p:sp>
      <p:sp>
        <p:nvSpPr>
          <p:cNvPr id="61447" name="Text Box 13"/>
          <p:cNvSpPr txBox="1">
            <a:spLocks noChangeArrowheads="1"/>
          </p:cNvSpPr>
          <p:nvPr/>
        </p:nvSpPr>
        <p:spPr bwMode="auto">
          <a:xfrm>
            <a:off x="555625" y="2274888"/>
            <a:ext cx="174942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Terrestrial</a:t>
            </a:r>
            <a:br>
              <a:rPr lang="en-US" sz="2200" b="1"/>
            </a:br>
            <a:r>
              <a:rPr lang="en-US" sz="2200" b="1"/>
              <a:t>vertebrate.</a:t>
            </a:r>
            <a:br>
              <a:rPr lang="en-US" sz="2200" b="1"/>
            </a:br>
            <a:r>
              <a:rPr lang="en-US" sz="2200" b="1"/>
              <a:t>Terrestrial</a:t>
            </a:r>
            <a:br>
              <a:rPr lang="en-US" sz="2200" b="1"/>
            </a:br>
            <a:r>
              <a:rPr lang="en-US" sz="2200" b="1"/>
              <a:t>environment;</a:t>
            </a:r>
            <a:br>
              <a:rPr lang="en-US" sz="2200" b="1"/>
            </a:br>
            <a:r>
              <a:rPr lang="en-US" sz="2200" b="1"/>
              <a:t>tends to lose</a:t>
            </a:r>
            <a:br>
              <a:rPr lang="en-US" sz="2200" b="1"/>
            </a:br>
            <a:r>
              <a:rPr lang="en-US" sz="2200" b="1"/>
              <a:t>body water</a:t>
            </a:r>
            <a:br>
              <a:rPr lang="en-US" sz="2200" b="1"/>
            </a:br>
            <a:r>
              <a:rPr lang="en-US" sz="2200" b="1"/>
              <a:t>to air</a:t>
            </a:r>
          </a:p>
        </p:txBody>
      </p:sp>
      <p:sp>
        <p:nvSpPr>
          <p:cNvPr id="61448" name="Text Box 15"/>
          <p:cNvSpPr txBox="1">
            <a:spLocks noChangeArrowheads="1"/>
          </p:cNvSpPr>
          <p:nvPr/>
        </p:nvSpPr>
        <p:spPr bwMode="auto">
          <a:xfrm>
            <a:off x="3513138" y="2297113"/>
            <a:ext cx="17033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Drinks water</a:t>
            </a:r>
          </a:p>
        </p:txBody>
      </p:sp>
      <p:sp>
        <p:nvSpPr>
          <p:cNvPr id="61449" name="Text Box 19"/>
          <p:cNvSpPr txBox="1">
            <a:spLocks noChangeArrowheads="1"/>
          </p:cNvSpPr>
          <p:nvPr/>
        </p:nvSpPr>
        <p:spPr bwMode="auto">
          <a:xfrm>
            <a:off x="4141788" y="2687638"/>
            <a:ext cx="14525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Salt in</a:t>
            </a:r>
            <a:br>
              <a:rPr lang="en-US" sz="2200" b="1"/>
            </a:br>
            <a:r>
              <a:rPr lang="en-US" sz="2200" b="1"/>
              <a:t>(by mouth)</a:t>
            </a:r>
          </a:p>
        </p:txBody>
      </p:sp>
      <p:sp>
        <p:nvSpPr>
          <p:cNvPr id="61450" name="Text Box 20"/>
          <p:cNvSpPr txBox="1">
            <a:spLocks noChangeArrowheads="1"/>
          </p:cNvSpPr>
          <p:nvPr/>
        </p:nvSpPr>
        <p:spPr bwMode="auto">
          <a:xfrm>
            <a:off x="4019550" y="4694238"/>
            <a:ext cx="1138238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H</a:t>
            </a:r>
            <a:r>
              <a:rPr lang="en-US" sz="2200" b="1" baseline="-25000"/>
              <a:t>2</a:t>
            </a:r>
            <a:r>
              <a:rPr lang="en-US" sz="2200" b="1"/>
              <a:t>O and</a:t>
            </a:r>
            <a:br>
              <a:rPr lang="en-US" sz="2200" b="1"/>
            </a:br>
            <a:r>
              <a:rPr lang="en-US" sz="2200" b="1"/>
              <a:t>salt out</a:t>
            </a:r>
          </a:p>
        </p:txBody>
      </p:sp>
      <p:sp>
        <p:nvSpPr>
          <p:cNvPr id="61451" name="Text Box 25"/>
          <p:cNvSpPr txBox="1">
            <a:spLocks noChangeArrowheads="1"/>
          </p:cNvSpPr>
          <p:nvPr/>
        </p:nvSpPr>
        <p:spPr bwMode="auto">
          <a:xfrm>
            <a:off x="6892925" y="2289175"/>
            <a:ext cx="14319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Moderate</a:t>
            </a:r>
            <a:br>
              <a:rPr lang="en-US" sz="2200" b="1"/>
            </a:br>
            <a:r>
              <a:rPr lang="en-US" sz="2200" b="1"/>
              <a:t>volume</a:t>
            </a:r>
            <a:br>
              <a:rPr lang="en-US" sz="2200" b="1"/>
            </a:br>
            <a:r>
              <a:rPr lang="en-US" sz="2200" b="1"/>
              <a:t>of urine</a:t>
            </a:r>
          </a:p>
        </p:txBody>
      </p:sp>
      <p:sp>
        <p:nvSpPr>
          <p:cNvPr id="61452" name="Text Box 26"/>
          <p:cNvSpPr txBox="1">
            <a:spLocks noChangeArrowheads="1"/>
          </p:cNvSpPr>
          <p:nvPr/>
        </p:nvSpPr>
        <p:spPr bwMode="auto">
          <a:xfrm>
            <a:off x="6907213" y="3529013"/>
            <a:ext cx="1703387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Urine is</a:t>
            </a:r>
            <a:br>
              <a:rPr lang="en-US" sz="2200" b="1"/>
            </a:br>
            <a:r>
              <a:rPr lang="en-US" sz="2200" b="1"/>
              <a:t>more </a:t>
            </a:r>
            <a:br>
              <a:rPr lang="en-US" sz="2200" b="1"/>
            </a:br>
            <a:r>
              <a:rPr lang="en-US" sz="2200" b="1"/>
              <a:t>concentrated</a:t>
            </a:r>
            <a:br>
              <a:rPr lang="en-US" sz="2200" b="1"/>
            </a:br>
            <a:r>
              <a:rPr lang="en-US" sz="2200" b="1"/>
              <a:t>than body</a:t>
            </a:r>
            <a:br>
              <a:rPr lang="en-US" sz="2200" b="1"/>
            </a:br>
            <a:r>
              <a:rPr lang="en-US" sz="2200" b="1"/>
              <a:t>fluids</a:t>
            </a:r>
          </a:p>
        </p:txBody>
      </p:sp>
      <p:sp>
        <p:nvSpPr>
          <p:cNvPr id="61453" name="AutoShape 34"/>
          <p:cNvSpPr>
            <a:spLocks noChangeArrowheads="1"/>
          </p:cNvSpPr>
          <p:nvPr/>
        </p:nvSpPr>
        <p:spPr bwMode="auto">
          <a:xfrm rot="5400000">
            <a:off x="6627813" y="2314575"/>
            <a:ext cx="236538" cy="249237"/>
          </a:xfrm>
          <a:prstGeom prst="triangle">
            <a:avLst>
              <a:gd name="adj" fmla="val 50000"/>
            </a:avLst>
          </a:prstGeom>
          <a:solidFill>
            <a:srgbClr val="0193C7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  <p:sp>
        <p:nvSpPr>
          <p:cNvPr id="61454" name="AutoShape 35"/>
          <p:cNvSpPr>
            <a:spLocks noChangeArrowheads="1"/>
          </p:cNvSpPr>
          <p:nvPr/>
        </p:nvSpPr>
        <p:spPr bwMode="auto">
          <a:xfrm rot="5400000">
            <a:off x="6626225" y="3532188"/>
            <a:ext cx="236537" cy="249238"/>
          </a:xfrm>
          <a:prstGeom prst="triangle">
            <a:avLst>
              <a:gd name="adj" fmla="val 50000"/>
            </a:avLst>
          </a:prstGeom>
          <a:solidFill>
            <a:srgbClr val="0193C7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44.UN02</a:t>
            </a:r>
          </a:p>
        </p:txBody>
      </p:sp>
      <p:pic>
        <p:nvPicPr>
          <p:cNvPr id="62467" name="Picture 16" descr="44_UN02AnsTest_Q7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5338" y="2166938"/>
            <a:ext cx="501173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538163"/>
            <a:ext cx="8534400" cy="503237"/>
          </a:xfrm>
        </p:spPr>
        <p:txBody>
          <a:bodyPr/>
          <a:lstStyle/>
          <a:p>
            <a:pPr eaLnBrk="1" hangingPunct="1"/>
            <a:r>
              <a:rPr lang="en-US" i="1"/>
              <a:t>Land Animals</a:t>
            </a:r>
            <a:endParaRPr lang="en-US" b="0" i="1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001000" cy="457835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B0F0"/>
                </a:solidFill>
              </a:rPr>
              <a:t>Adaptations to reduce water loss are key to survival on land</a:t>
            </a:r>
          </a:p>
          <a:p>
            <a:pPr eaLnBrk="1" hangingPunct="1"/>
            <a:r>
              <a:rPr lang="en-US" sz="2800" dirty="0">
                <a:solidFill>
                  <a:srgbClr val="C00000"/>
                </a:solidFill>
              </a:rPr>
              <a:t>Body coverings of most terrestrial animals help prevent dehydration</a:t>
            </a:r>
          </a:p>
          <a:p>
            <a:pPr eaLnBrk="1" hangingPunct="1"/>
            <a:r>
              <a:rPr lang="en-US" sz="2800" dirty="0">
                <a:solidFill>
                  <a:srgbClr val="00B050"/>
                </a:solidFill>
              </a:rPr>
              <a:t>Desert animals get major water savings from simple anatomical features and behaviors such as a nocturnal lifestyle</a:t>
            </a:r>
          </a:p>
          <a:p>
            <a:pPr eaLnBrk="1" hangingPunct="1"/>
            <a:r>
              <a:rPr lang="en-US" sz="2800" dirty="0">
                <a:solidFill>
                  <a:srgbClr val="0070C0"/>
                </a:solidFill>
              </a:rPr>
              <a:t>Land animals maintain water balance by eating moist food and producing water metabolically through cellular respiration</a:t>
            </a:r>
            <a:endParaRPr lang="en-US" sz="3400" dirty="0">
              <a:solidFill>
                <a:srgbClr val="0070C0"/>
              </a:solidFill>
            </a:endParaRP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229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7" descr="44_06MamWaterBalanc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313" y="136525"/>
            <a:ext cx="66817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300288" y="266700"/>
            <a:ext cx="18462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Water balance in</a:t>
            </a:r>
            <a:br>
              <a:rPr lang="en-US" sz="1800" b="1"/>
            </a:br>
            <a:r>
              <a:rPr lang="en-US" sz="1800" b="1"/>
              <a:t>a kangaroo rat</a:t>
            </a:r>
            <a:br>
              <a:rPr lang="en-US" sz="1800" b="1"/>
            </a:br>
            <a:r>
              <a:rPr lang="en-US" sz="1800" b="1"/>
              <a:t>(2 mL/day)</a:t>
            </a:r>
          </a:p>
        </p:txBody>
      </p:sp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5111750" y="273050"/>
            <a:ext cx="18462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Water balance in</a:t>
            </a:r>
            <a:br>
              <a:rPr lang="en-US" sz="1800" b="1"/>
            </a:br>
            <a:r>
              <a:rPr lang="en-US" sz="1800" b="1"/>
              <a:t>a human</a:t>
            </a:r>
            <a:br>
              <a:rPr lang="en-US" sz="1800" b="1"/>
            </a:br>
            <a:r>
              <a:rPr lang="en-US" sz="1800" b="1"/>
              <a:t>(2,500 mL/day)</a:t>
            </a: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3179763" y="1319213"/>
            <a:ext cx="13430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Ingested</a:t>
            </a:r>
            <a:br>
              <a:rPr lang="en-US" sz="1800" b="1"/>
            </a:br>
            <a:r>
              <a:rPr lang="en-US" sz="1800" b="1"/>
              <a:t>in food (0.2)</a:t>
            </a:r>
          </a:p>
        </p:txBody>
      </p:sp>
      <p:sp>
        <p:nvSpPr>
          <p:cNvPr id="13318" name="Text Box 14"/>
          <p:cNvSpPr txBox="1">
            <a:spLocks noChangeArrowheads="1"/>
          </p:cNvSpPr>
          <p:nvPr/>
        </p:nvSpPr>
        <p:spPr bwMode="auto">
          <a:xfrm>
            <a:off x="6043613" y="1287463"/>
            <a:ext cx="13430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Ingested</a:t>
            </a:r>
            <a:br>
              <a:rPr lang="en-US" sz="1800" b="1"/>
            </a:br>
            <a:r>
              <a:rPr lang="en-US" sz="1800" b="1"/>
              <a:t>in food (750)</a:t>
            </a:r>
          </a:p>
        </p:txBody>
      </p:sp>
      <p:sp>
        <p:nvSpPr>
          <p:cNvPr id="13319" name="Text Box 15"/>
          <p:cNvSpPr txBox="1">
            <a:spLocks noChangeArrowheads="1"/>
          </p:cNvSpPr>
          <p:nvPr/>
        </p:nvSpPr>
        <p:spPr bwMode="auto">
          <a:xfrm>
            <a:off x="5132388" y="1801813"/>
            <a:ext cx="960437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Ingested</a:t>
            </a:r>
            <a:br>
              <a:rPr lang="en-US" sz="1800" b="1"/>
            </a:br>
            <a:r>
              <a:rPr lang="en-US" sz="1800" b="1"/>
              <a:t>in liquid</a:t>
            </a:r>
            <a:br>
              <a:rPr lang="en-US" sz="1800" b="1"/>
            </a:br>
            <a:r>
              <a:rPr lang="en-US" sz="1800" b="1"/>
              <a:t>(1,500)</a:t>
            </a:r>
          </a:p>
        </p:txBody>
      </p:sp>
      <p:sp>
        <p:nvSpPr>
          <p:cNvPr id="13320" name="Text Box 16"/>
          <p:cNvSpPr txBox="1">
            <a:spLocks noChangeArrowheads="1"/>
          </p:cNvSpPr>
          <p:nvPr/>
        </p:nvSpPr>
        <p:spPr bwMode="auto">
          <a:xfrm>
            <a:off x="1281113" y="2359025"/>
            <a:ext cx="6540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Water</a:t>
            </a:r>
            <a:br>
              <a:rPr lang="en-US" sz="1800" b="1"/>
            </a:br>
            <a:r>
              <a:rPr lang="en-US" sz="1800" b="1"/>
              <a:t>gain</a:t>
            </a:r>
            <a:br>
              <a:rPr lang="en-US" sz="1800" b="1"/>
            </a:br>
            <a:r>
              <a:rPr lang="en-US" sz="1800" b="1"/>
              <a:t>(mL)</a:t>
            </a:r>
          </a:p>
        </p:txBody>
      </p:sp>
      <p:sp>
        <p:nvSpPr>
          <p:cNvPr id="13321" name="Text Box 17"/>
          <p:cNvSpPr txBox="1">
            <a:spLocks noChangeArrowheads="1"/>
          </p:cNvSpPr>
          <p:nvPr/>
        </p:nvSpPr>
        <p:spPr bwMode="auto">
          <a:xfrm>
            <a:off x="1287463" y="4892675"/>
            <a:ext cx="6540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Water</a:t>
            </a:r>
            <a:br>
              <a:rPr lang="en-US" sz="1800" b="1"/>
            </a:br>
            <a:r>
              <a:rPr lang="en-US" sz="1800" b="1"/>
              <a:t>loss</a:t>
            </a:r>
            <a:br>
              <a:rPr lang="en-US" sz="1800" b="1"/>
            </a:br>
            <a:r>
              <a:rPr lang="en-US" sz="1800" b="1"/>
              <a:t>(mL)</a:t>
            </a:r>
          </a:p>
        </p:txBody>
      </p:sp>
      <p:sp>
        <p:nvSpPr>
          <p:cNvPr id="13322" name="Text Box 18"/>
          <p:cNvSpPr txBox="1">
            <a:spLocks noChangeArrowheads="1"/>
          </p:cNvSpPr>
          <p:nvPr/>
        </p:nvSpPr>
        <p:spPr bwMode="auto">
          <a:xfrm>
            <a:off x="2319338" y="3200400"/>
            <a:ext cx="17907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Derived from</a:t>
            </a:r>
            <a:br>
              <a:rPr lang="en-US" sz="1800" b="1"/>
            </a:br>
            <a:r>
              <a:rPr lang="en-US" sz="1800" b="1"/>
              <a:t>metabolism (1.8)</a:t>
            </a:r>
          </a:p>
        </p:txBody>
      </p:sp>
      <p:sp>
        <p:nvSpPr>
          <p:cNvPr id="13323" name="Text Box 19"/>
          <p:cNvSpPr txBox="1">
            <a:spLocks noChangeArrowheads="1"/>
          </p:cNvSpPr>
          <p:nvPr/>
        </p:nvSpPr>
        <p:spPr bwMode="auto">
          <a:xfrm>
            <a:off x="5859463" y="3260725"/>
            <a:ext cx="18557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Derived from</a:t>
            </a:r>
            <a:br>
              <a:rPr lang="en-US" sz="1800" b="1"/>
            </a:br>
            <a:r>
              <a:rPr lang="en-US" sz="1800" b="1"/>
              <a:t>metabolism (250)</a:t>
            </a:r>
          </a:p>
        </p:txBody>
      </p:sp>
      <p:sp>
        <p:nvSpPr>
          <p:cNvPr id="13324" name="Text Box 20"/>
          <p:cNvSpPr txBox="1">
            <a:spLocks noChangeArrowheads="1"/>
          </p:cNvSpPr>
          <p:nvPr/>
        </p:nvSpPr>
        <p:spPr bwMode="auto">
          <a:xfrm>
            <a:off x="3478213" y="4292600"/>
            <a:ext cx="1328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Feces (0.09)</a:t>
            </a:r>
          </a:p>
        </p:txBody>
      </p:sp>
      <p:sp>
        <p:nvSpPr>
          <p:cNvPr id="13325" name="Text Box 21"/>
          <p:cNvSpPr txBox="1">
            <a:spLocks noChangeArrowheads="1"/>
          </p:cNvSpPr>
          <p:nvPr/>
        </p:nvSpPr>
        <p:spPr bwMode="auto">
          <a:xfrm>
            <a:off x="2413000" y="4933950"/>
            <a:ext cx="6286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Urine</a:t>
            </a:r>
            <a:br>
              <a:rPr lang="en-US" sz="1800" b="1"/>
            </a:br>
            <a:r>
              <a:rPr lang="en-US" sz="1800" b="1"/>
              <a:t>(0.45)</a:t>
            </a:r>
          </a:p>
        </p:txBody>
      </p:sp>
      <p:sp>
        <p:nvSpPr>
          <p:cNvPr id="13326" name="Text Box 22"/>
          <p:cNvSpPr txBox="1">
            <a:spLocks noChangeArrowheads="1"/>
          </p:cNvSpPr>
          <p:nvPr/>
        </p:nvSpPr>
        <p:spPr bwMode="auto">
          <a:xfrm>
            <a:off x="6316663" y="4286250"/>
            <a:ext cx="1328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Feces (100)</a:t>
            </a:r>
          </a:p>
        </p:txBody>
      </p:sp>
      <p:sp>
        <p:nvSpPr>
          <p:cNvPr id="13327" name="Text Box 23"/>
          <p:cNvSpPr txBox="1">
            <a:spLocks noChangeArrowheads="1"/>
          </p:cNvSpPr>
          <p:nvPr/>
        </p:nvSpPr>
        <p:spPr bwMode="auto">
          <a:xfrm>
            <a:off x="5184775" y="4927600"/>
            <a:ext cx="7604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Urine</a:t>
            </a:r>
            <a:br>
              <a:rPr lang="en-US" sz="1800" b="1"/>
            </a:br>
            <a:r>
              <a:rPr lang="en-US" sz="1800" b="1"/>
              <a:t>(1,500)</a:t>
            </a:r>
          </a:p>
        </p:txBody>
      </p:sp>
      <p:sp>
        <p:nvSpPr>
          <p:cNvPr id="13328" name="Text Box 24"/>
          <p:cNvSpPr txBox="1">
            <a:spLocks noChangeArrowheads="1"/>
          </p:cNvSpPr>
          <p:nvPr/>
        </p:nvSpPr>
        <p:spPr bwMode="auto">
          <a:xfrm>
            <a:off x="2632075" y="6199188"/>
            <a:ext cx="19907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Evaporation (1.46)</a:t>
            </a:r>
          </a:p>
        </p:txBody>
      </p:sp>
      <p:sp>
        <p:nvSpPr>
          <p:cNvPr id="13329" name="Text Box 25"/>
          <p:cNvSpPr txBox="1">
            <a:spLocks noChangeArrowheads="1"/>
          </p:cNvSpPr>
          <p:nvPr/>
        </p:nvSpPr>
        <p:spPr bwMode="auto">
          <a:xfrm>
            <a:off x="5788025" y="6192838"/>
            <a:ext cx="19367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Evaporation (900)</a:t>
            </a:r>
          </a:p>
        </p:txBody>
      </p:sp>
      <p:sp>
        <p:nvSpPr>
          <p:cNvPr id="13330" name="Line 26"/>
          <p:cNvSpPr>
            <a:spLocks noChangeShapeType="1"/>
          </p:cNvSpPr>
          <p:nvPr/>
        </p:nvSpPr>
        <p:spPr bwMode="auto">
          <a:xfrm>
            <a:off x="3730625" y="1798638"/>
            <a:ext cx="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27"/>
          <p:cNvSpPr>
            <a:spLocks noChangeShapeType="1"/>
          </p:cNvSpPr>
          <p:nvPr/>
        </p:nvSpPr>
        <p:spPr bwMode="auto">
          <a:xfrm>
            <a:off x="3440113" y="3016250"/>
            <a:ext cx="0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28"/>
          <p:cNvSpPr>
            <a:spLocks noChangeShapeType="1"/>
          </p:cNvSpPr>
          <p:nvPr/>
        </p:nvSpPr>
        <p:spPr bwMode="auto">
          <a:xfrm>
            <a:off x="6573838" y="1758950"/>
            <a:ext cx="0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Line 29"/>
          <p:cNvSpPr>
            <a:spLocks noChangeShapeType="1"/>
          </p:cNvSpPr>
          <p:nvPr/>
        </p:nvSpPr>
        <p:spPr bwMode="auto">
          <a:xfrm>
            <a:off x="5886450" y="2433638"/>
            <a:ext cx="225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Line 30"/>
          <p:cNvSpPr>
            <a:spLocks noChangeShapeType="1"/>
          </p:cNvSpPr>
          <p:nvPr/>
        </p:nvSpPr>
        <p:spPr bwMode="auto">
          <a:xfrm>
            <a:off x="6851650" y="2817813"/>
            <a:ext cx="0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Line 31"/>
          <p:cNvSpPr>
            <a:spLocks noChangeShapeType="1"/>
          </p:cNvSpPr>
          <p:nvPr/>
        </p:nvSpPr>
        <p:spPr bwMode="auto">
          <a:xfrm>
            <a:off x="3703638" y="4511675"/>
            <a:ext cx="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Line 32"/>
          <p:cNvSpPr>
            <a:spLocks noChangeShapeType="1"/>
          </p:cNvSpPr>
          <p:nvPr/>
        </p:nvSpPr>
        <p:spPr bwMode="auto">
          <a:xfrm>
            <a:off x="3043238" y="5053013"/>
            <a:ext cx="277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Line 33"/>
          <p:cNvSpPr>
            <a:spLocks noChangeShapeType="1"/>
          </p:cNvSpPr>
          <p:nvPr/>
        </p:nvSpPr>
        <p:spPr bwMode="auto">
          <a:xfrm>
            <a:off x="3730625" y="5808663"/>
            <a:ext cx="12700" cy="357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Line 34"/>
          <p:cNvSpPr>
            <a:spLocks noChangeShapeType="1"/>
          </p:cNvSpPr>
          <p:nvPr/>
        </p:nvSpPr>
        <p:spPr bwMode="auto">
          <a:xfrm>
            <a:off x="6534150" y="4511675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9" name="Line 35"/>
          <p:cNvSpPr>
            <a:spLocks noChangeShapeType="1"/>
          </p:cNvSpPr>
          <p:nvPr/>
        </p:nvSpPr>
        <p:spPr bwMode="auto">
          <a:xfrm>
            <a:off x="5819775" y="5040313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Line 36"/>
          <p:cNvSpPr>
            <a:spLocks noChangeShapeType="1"/>
          </p:cNvSpPr>
          <p:nvPr/>
        </p:nvSpPr>
        <p:spPr bwMode="auto">
          <a:xfrm>
            <a:off x="6891338" y="5595938"/>
            <a:ext cx="0" cy="569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44.6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609600"/>
            <a:ext cx="8893175" cy="914400"/>
          </a:xfrm>
        </p:spPr>
        <p:txBody>
          <a:bodyPr/>
          <a:lstStyle/>
          <a:p>
            <a:pPr marL="112713" eaLnBrk="1" hangingPunct="1"/>
            <a:r>
              <a:rPr lang="en-US" dirty="0"/>
              <a:t>Concept 44.2: An animal’s nitrogenous wastes reflect its phylogeny and habitat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0238"/>
            <a:ext cx="7729538" cy="3560762"/>
          </a:xfrm>
        </p:spPr>
        <p:txBody>
          <a:bodyPr/>
          <a:lstStyle/>
          <a:p>
            <a:pPr eaLnBrk="1" hangingPunct="1"/>
            <a:r>
              <a:rPr lang="en-US" sz="2800" u="sng" dirty="0"/>
              <a:t>The type </a:t>
            </a:r>
            <a:r>
              <a:rPr lang="en-US" sz="2800" dirty="0"/>
              <a:t>and </a:t>
            </a:r>
            <a:r>
              <a:rPr lang="en-US" sz="2800" u="sng" dirty="0"/>
              <a:t>quantity</a:t>
            </a:r>
            <a:r>
              <a:rPr lang="en-US" sz="2800" dirty="0"/>
              <a:t> of an animal’s waste products </a:t>
            </a:r>
            <a:r>
              <a:rPr lang="en-US" sz="2800" u="sng" dirty="0"/>
              <a:t>may greatly affect its water balance</a:t>
            </a:r>
          </a:p>
          <a:p>
            <a:pPr eaLnBrk="1" hangingPunct="1"/>
            <a:r>
              <a:rPr lang="en-US" sz="2800" dirty="0"/>
              <a:t>Among the most significant wastes are </a:t>
            </a:r>
            <a:r>
              <a:rPr lang="en-US" sz="2800" dirty="0">
                <a:solidFill>
                  <a:srgbClr val="00B0F0"/>
                </a:solidFill>
              </a:rPr>
              <a:t>nitrogenous breakdown products of proteins and nucleic acids</a:t>
            </a:r>
          </a:p>
          <a:p>
            <a:pPr eaLnBrk="1" hangingPunct="1"/>
            <a:r>
              <a:rPr lang="en-US" sz="2800" dirty="0"/>
              <a:t>Some animals convert </a:t>
            </a:r>
            <a:r>
              <a:rPr lang="en-US" sz="2800" dirty="0">
                <a:solidFill>
                  <a:srgbClr val="00B050"/>
                </a:solidFill>
              </a:rPr>
              <a:t>toxic </a:t>
            </a:r>
            <a:r>
              <a:rPr lang="en-US" sz="2800" b="1" dirty="0">
                <a:solidFill>
                  <a:srgbClr val="00B050"/>
                </a:solidFill>
              </a:rPr>
              <a:t>ammonia </a:t>
            </a:r>
            <a:r>
              <a:rPr lang="en-US" sz="2800" dirty="0">
                <a:solidFill>
                  <a:srgbClr val="00B050"/>
                </a:solidFill>
              </a:rPr>
              <a:t>(NH</a:t>
            </a:r>
            <a:r>
              <a:rPr lang="en-US" sz="2800" baseline="-25000" dirty="0">
                <a:solidFill>
                  <a:srgbClr val="00B050"/>
                </a:solidFill>
              </a:rPr>
              <a:t>3</a:t>
            </a:r>
            <a:r>
              <a:rPr lang="en-US" sz="2800" dirty="0">
                <a:solidFill>
                  <a:srgbClr val="00B050"/>
                </a:solidFill>
              </a:rPr>
              <a:t>) to less toxic compounds prior to excretion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434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</a:rPr>
              <a:t>Figure 44.8</a:t>
            </a:r>
          </a:p>
        </p:txBody>
      </p:sp>
      <p:pic>
        <p:nvPicPr>
          <p:cNvPr id="15363" name="Picture 25" descr="44_08_NitrogenousWast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75" y="136525"/>
            <a:ext cx="56832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473450" y="276225"/>
            <a:ext cx="7461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Proteins</a:t>
            </a:r>
          </a:p>
        </p:txBody>
      </p:sp>
      <p:sp>
        <p:nvSpPr>
          <p:cNvPr id="15365" name="Text Box 15"/>
          <p:cNvSpPr txBox="1">
            <a:spLocks noChangeArrowheads="1"/>
          </p:cNvSpPr>
          <p:nvPr/>
        </p:nvSpPr>
        <p:spPr bwMode="auto">
          <a:xfrm>
            <a:off x="4630738" y="269875"/>
            <a:ext cx="11684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Nucleic acids</a:t>
            </a:r>
          </a:p>
        </p:txBody>
      </p:sp>
      <p:sp>
        <p:nvSpPr>
          <p:cNvPr id="15366" name="Text Box 16"/>
          <p:cNvSpPr txBox="1">
            <a:spLocks noChangeArrowheads="1"/>
          </p:cNvSpPr>
          <p:nvPr/>
        </p:nvSpPr>
        <p:spPr bwMode="auto">
          <a:xfrm>
            <a:off x="3573463" y="946150"/>
            <a:ext cx="5603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Amino</a:t>
            </a:r>
            <a:br>
              <a:rPr lang="en-US" sz="1400" b="1"/>
            </a:br>
            <a:r>
              <a:rPr lang="en-US" sz="1400" b="1"/>
              <a:t>acids</a:t>
            </a:r>
          </a:p>
        </p:txBody>
      </p:sp>
      <p:sp>
        <p:nvSpPr>
          <p:cNvPr id="15367" name="Text Box 17"/>
          <p:cNvSpPr txBox="1">
            <a:spLocks noChangeArrowheads="1"/>
          </p:cNvSpPr>
          <p:nvPr/>
        </p:nvSpPr>
        <p:spPr bwMode="auto">
          <a:xfrm>
            <a:off x="4613275" y="939800"/>
            <a:ext cx="10890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Nitrogenous</a:t>
            </a:r>
            <a:br>
              <a:rPr lang="en-US" sz="1400" b="1"/>
            </a:br>
            <a:r>
              <a:rPr lang="en-US" sz="1400" b="1"/>
              <a:t>bases</a:t>
            </a:r>
          </a:p>
        </p:txBody>
      </p:sp>
      <p:sp>
        <p:nvSpPr>
          <p:cNvPr id="15368" name="Text Box 18"/>
          <p:cNvSpPr txBox="1">
            <a:spLocks noChangeArrowheads="1"/>
          </p:cNvSpPr>
          <p:nvPr/>
        </p:nvSpPr>
        <p:spPr bwMode="auto">
          <a:xfrm>
            <a:off x="3924300" y="1789113"/>
            <a:ext cx="1287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—</a:t>
            </a:r>
            <a:r>
              <a:rPr lang="en-US" sz="1400" b="1">
                <a:solidFill>
                  <a:srgbClr val="ED028B"/>
                </a:solidFill>
              </a:rPr>
              <a:t>N</a:t>
            </a:r>
            <a:r>
              <a:rPr lang="en-US" sz="1400" b="1"/>
              <a:t>H</a:t>
            </a:r>
            <a:r>
              <a:rPr lang="en-US" sz="1400" b="1" baseline="-25000"/>
              <a:t>2</a:t>
            </a:r>
            <a:r>
              <a:rPr lang="en-US" sz="1400" b="1">
                <a:sym typeface="Symbol" pitchFamily="18" charset="2"/>
              </a:rPr>
              <a:t/>
            </a:r>
            <a:br>
              <a:rPr lang="en-US" sz="1400" b="1">
                <a:sym typeface="Symbol" pitchFamily="18" charset="2"/>
              </a:rPr>
            </a:br>
            <a:r>
              <a:rPr lang="en-US" sz="1400" b="1"/>
              <a:t>Amino groups</a:t>
            </a:r>
          </a:p>
        </p:txBody>
      </p:sp>
      <p:sp>
        <p:nvSpPr>
          <p:cNvPr id="15369" name="Text Box 19"/>
          <p:cNvSpPr txBox="1">
            <a:spLocks noChangeArrowheads="1"/>
          </p:cNvSpPr>
          <p:nvPr/>
        </p:nvSpPr>
        <p:spPr bwMode="auto">
          <a:xfrm>
            <a:off x="1847850" y="3786188"/>
            <a:ext cx="15652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Most aquatic</a:t>
            </a:r>
            <a:br>
              <a:rPr lang="en-US" sz="1400" b="1"/>
            </a:br>
            <a:r>
              <a:rPr lang="en-US" sz="1400" b="1"/>
              <a:t>animals, including</a:t>
            </a:r>
            <a:br>
              <a:rPr lang="en-US" sz="1400" b="1"/>
            </a:br>
            <a:r>
              <a:rPr lang="en-US" sz="1400" b="1"/>
              <a:t>most bony fishes</a:t>
            </a:r>
          </a:p>
        </p:txBody>
      </p:sp>
      <p:sp>
        <p:nvSpPr>
          <p:cNvPr id="15370" name="Text Box 20"/>
          <p:cNvSpPr txBox="1">
            <a:spLocks noChangeArrowheads="1"/>
          </p:cNvSpPr>
          <p:nvPr/>
        </p:nvSpPr>
        <p:spPr bwMode="auto">
          <a:xfrm>
            <a:off x="3711575" y="3779838"/>
            <a:ext cx="170973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Mammals, most</a:t>
            </a:r>
            <a:br>
              <a:rPr lang="en-US" sz="1400" b="1"/>
            </a:br>
            <a:r>
              <a:rPr lang="en-US" sz="1400" b="1"/>
              <a:t>amphibians, sharks,</a:t>
            </a:r>
            <a:br>
              <a:rPr lang="en-US" sz="1400" b="1"/>
            </a:br>
            <a:r>
              <a:rPr lang="en-US" sz="1400" b="1"/>
              <a:t>some bony fishes</a:t>
            </a:r>
          </a:p>
        </p:txBody>
      </p:sp>
      <p:sp>
        <p:nvSpPr>
          <p:cNvPr id="15371" name="Text Box 21"/>
          <p:cNvSpPr txBox="1">
            <a:spLocks noChangeArrowheads="1"/>
          </p:cNvSpPr>
          <p:nvPr/>
        </p:nvSpPr>
        <p:spPr bwMode="auto">
          <a:xfrm>
            <a:off x="5651500" y="3792538"/>
            <a:ext cx="16827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Many reptiles</a:t>
            </a:r>
            <a:br>
              <a:rPr lang="en-US" sz="1400" b="1"/>
            </a:br>
            <a:r>
              <a:rPr lang="en-US" sz="1400" b="1"/>
              <a:t>(including birds),</a:t>
            </a:r>
            <a:br>
              <a:rPr lang="en-US" sz="1400" b="1"/>
            </a:br>
            <a:r>
              <a:rPr lang="en-US" sz="1400" b="1"/>
              <a:t>insects, land snails</a:t>
            </a:r>
          </a:p>
        </p:txBody>
      </p:sp>
      <p:sp>
        <p:nvSpPr>
          <p:cNvPr id="15372" name="Text Box 22"/>
          <p:cNvSpPr txBox="1">
            <a:spLocks noChangeArrowheads="1"/>
          </p:cNvSpPr>
          <p:nvPr/>
        </p:nvSpPr>
        <p:spPr bwMode="auto">
          <a:xfrm>
            <a:off x="2238375" y="6359525"/>
            <a:ext cx="8651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Ammonia</a:t>
            </a:r>
          </a:p>
        </p:txBody>
      </p:sp>
      <p:sp>
        <p:nvSpPr>
          <p:cNvPr id="15373" name="Text Box 23"/>
          <p:cNvSpPr txBox="1">
            <a:spLocks noChangeArrowheads="1"/>
          </p:cNvSpPr>
          <p:nvPr/>
        </p:nvSpPr>
        <p:spPr bwMode="auto">
          <a:xfrm>
            <a:off x="4175125" y="6354763"/>
            <a:ext cx="4286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Urea</a:t>
            </a:r>
          </a:p>
        </p:txBody>
      </p:sp>
      <p:sp>
        <p:nvSpPr>
          <p:cNvPr id="15374" name="Text Box 24"/>
          <p:cNvSpPr txBox="1">
            <a:spLocks noChangeArrowheads="1"/>
          </p:cNvSpPr>
          <p:nvPr/>
        </p:nvSpPr>
        <p:spPr bwMode="auto">
          <a:xfrm>
            <a:off x="5954713" y="6350000"/>
            <a:ext cx="77311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Uric acid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609600"/>
            <a:ext cx="8534400" cy="914400"/>
          </a:xfrm>
        </p:spPr>
        <p:txBody>
          <a:bodyPr/>
          <a:lstStyle/>
          <a:p>
            <a:pPr marL="112713" eaLnBrk="1" hangingPunct="1"/>
            <a:r>
              <a:rPr lang="en-US" dirty="0"/>
              <a:t>Concept 44.3: Diverse excretory systems are variations on a tubular theme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8153400" cy="155575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B050"/>
                </a:solidFill>
              </a:rPr>
              <a:t>Excretory systems regulate solute movement between internal fluids and the external environment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741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2351</Words>
  <Application>Microsoft Office PowerPoint</Application>
  <PresentationFormat>On-screen Show (4:3)</PresentationFormat>
  <Paragraphs>438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Symbol</vt:lpstr>
      <vt:lpstr>Times</vt:lpstr>
      <vt:lpstr>Times New Roman</vt:lpstr>
      <vt:lpstr>ヒラギノ角ゴ Pro W3</vt:lpstr>
      <vt:lpstr>Blank Presentation</vt:lpstr>
      <vt:lpstr>PowerPoint Presentation</vt:lpstr>
      <vt:lpstr>Overview: A Balancing Act</vt:lpstr>
      <vt:lpstr>PowerPoint Presentation</vt:lpstr>
      <vt:lpstr>Concept 44.1: Osmoregulation balances the uptake and loss of water and solutes</vt:lpstr>
      <vt:lpstr>Land Animals</vt:lpstr>
      <vt:lpstr>Figure 44.6</vt:lpstr>
      <vt:lpstr>Concept 44.2: An animal’s nitrogenous wastes reflect its phylogeny and habitat</vt:lpstr>
      <vt:lpstr>Figure 44.8</vt:lpstr>
      <vt:lpstr>Concept 44.3: Diverse excretory systems are variations on a tubular theme</vt:lpstr>
      <vt:lpstr>Excretory Processes</vt:lpstr>
      <vt:lpstr>Figure 44.10</vt:lpstr>
      <vt:lpstr>Figure 44.14a</vt:lpstr>
      <vt:lpstr>Figure 44.14b</vt:lpstr>
      <vt:lpstr>Figure 44.14c</vt:lpstr>
      <vt:lpstr>Figure 44.14d</vt:lpstr>
      <vt:lpstr>Figure 44.14e</vt:lpstr>
      <vt:lpstr>Concept 44.4: The nephron is organized for stepwise processing of blood filtrate</vt:lpstr>
      <vt:lpstr>From Blood Filtrate to Urine: A Closer Look</vt:lpstr>
      <vt:lpstr>Figure 44.15</vt:lpstr>
      <vt:lpstr>PowerPoint Presentation</vt:lpstr>
      <vt:lpstr>PowerPoint Presentation</vt:lpstr>
      <vt:lpstr>PowerPoint Presentation</vt:lpstr>
      <vt:lpstr>PowerPoint Presentation</vt:lpstr>
      <vt:lpstr>Solute Gradients and Water Conservation</vt:lpstr>
      <vt:lpstr>The Two-Solute Model</vt:lpstr>
      <vt:lpstr>PowerPoint Presentation</vt:lpstr>
      <vt:lpstr>Figure 44.16-3</vt:lpstr>
      <vt:lpstr>Adaptations of the Vertebrate Kidney to Diverse Environments</vt:lpstr>
      <vt:lpstr>Mammals</vt:lpstr>
      <vt:lpstr>Antidiuretic Hormone</vt:lpstr>
      <vt:lpstr>Figure 44.19-2</vt:lpstr>
      <vt:lpstr>PowerPoint Presentation</vt:lpstr>
      <vt:lpstr>Figure 44.20</vt:lpstr>
      <vt:lpstr>PowerPoint Presentation</vt:lpstr>
      <vt:lpstr>The Renin-Angiotensin-Aldosterone System</vt:lpstr>
      <vt:lpstr>PowerPoint Presentation</vt:lpstr>
      <vt:lpstr>Figure 44.22-3</vt:lpstr>
      <vt:lpstr>Homeostatic Regulation of the Kidney</vt:lpstr>
      <vt:lpstr>Figure 44.UN01</vt:lpstr>
      <vt:lpstr>Figure 44.UN01a</vt:lpstr>
      <vt:lpstr>Figure 44.UN01b</vt:lpstr>
      <vt:lpstr>Figure 44.UN01c</vt:lpstr>
      <vt:lpstr>Figure 44.UN02</vt:lpstr>
    </vt:vector>
  </TitlesOfParts>
  <Company>Jerome 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LAMAQADI</cp:lastModifiedBy>
  <cp:revision>77</cp:revision>
  <dcterms:created xsi:type="dcterms:W3CDTF">2010-08-06T18:35:02Z</dcterms:created>
  <dcterms:modified xsi:type="dcterms:W3CDTF">2021-05-22T05:53:27Z</dcterms:modified>
</cp:coreProperties>
</file>