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3" r:id="rId2"/>
    <p:sldMasterId id="2147483661" r:id="rId3"/>
    <p:sldMasterId id="2147483673" r:id="rId4"/>
    <p:sldMasterId id="2147483675" r:id="rId5"/>
    <p:sldMasterId id="2147483678" r:id="rId6"/>
  </p:sldMasterIdLst>
  <p:notesMasterIdLst>
    <p:notesMasterId r:id="rId53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Helvetica Neue" panose="020B0604020202020204" charset="0"/>
      <p:regular r:id="rId58"/>
      <p:bold r:id="rId59"/>
      <p:italic r:id="rId60"/>
      <p:boldItalic r:id="rId61"/>
    </p:embeddedFont>
    <p:embeddedFont>
      <p:font typeface="Proxima Nova" panose="020B0604020202020204" charset="0"/>
      <p:regular r:id="rId62"/>
      <p:bold r:id="rId63"/>
      <p:italic r:id="rId64"/>
      <p:boldItalic r:id="rId65"/>
    </p:embeddedFont>
    <p:embeddedFont>
      <p:font typeface="Roboto" panose="02000000000000000000" pitchFamily="2" charset="0"/>
      <p:regular r:id="rId66"/>
      <p:bold r:id="rId67"/>
      <p:italic r:id="rId68"/>
      <p:boldItalic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264">
          <p15:clr>
            <a:srgbClr val="A4A3A4"/>
          </p15:clr>
        </p15:guide>
        <p15:guide id="2" orient="horz" pos="2256">
          <p15:clr>
            <a:srgbClr val="A4A3A4"/>
          </p15:clr>
        </p15:guide>
        <p15:guide id="3" pos="56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0" roundtripDataSignature="AMtx7mjGuA/VukaWxEr+E5RZ299mzf8P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306ABE-1F31-4C20-BC90-88BDD3C920EA}">
  <a:tblStyle styleId="{6B306ABE-1F31-4C20-BC90-88BDD3C920E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AE7E7"/>
          </a:solidFill>
        </a:fill>
      </a:tcStyle>
    </a:wholeTbl>
    <a:band1H>
      <a:tcTxStyle/>
      <a:tcStyle>
        <a:tcBdr/>
        <a:fill>
          <a:solidFill>
            <a:srgbClr val="F4CB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4CB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206" y="84"/>
      </p:cViewPr>
      <p:guideLst>
        <p:guide pos="3264"/>
        <p:guide orient="horz" pos="2256"/>
        <p:guide pos="5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font" Target="fonts/font10.fntdata"/><Relationship Id="rId68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8.fntdata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font" Target="fonts/font16.fntdata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font" Target="fonts/font4.fntdata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font" Target="fonts/font2.fntdata"/><Relationship Id="rId7" Type="http://schemas.openxmlformats.org/officeDocument/2006/relationships/slide" Target="slides/slide1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NO Cover">
  <p:cSld name="1_Title Slide NO Cov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48"/>
          <p:cNvGrpSpPr/>
          <p:nvPr/>
        </p:nvGrpSpPr>
        <p:grpSpPr>
          <a:xfrm>
            <a:off x="0" y="1452559"/>
            <a:ext cx="9144000" cy="4982750"/>
            <a:chOff x="0" y="1521567"/>
            <a:chExt cx="9144000" cy="4846438"/>
          </a:xfrm>
        </p:grpSpPr>
        <p:sp>
          <p:nvSpPr>
            <p:cNvPr id="16" name="Google Shape;16;p48"/>
            <p:cNvSpPr/>
            <p:nvPr/>
          </p:nvSpPr>
          <p:spPr>
            <a:xfrm>
              <a:off x="0" y="1521567"/>
              <a:ext cx="9144000" cy="484643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48"/>
            <p:cNvSpPr/>
            <p:nvPr/>
          </p:nvSpPr>
          <p:spPr>
            <a:xfrm>
              <a:off x="325384" y="2183976"/>
              <a:ext cx="8493233" cy="3983809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18;p48"/>
          <p:cNvSpPr txBox="1">
            <a:spLocks noGrp="1"/>
          </p:cNvSpPr>
          <p:nvPr>
            <p:ph type="ctrTitle"/>
          </p:nvPr>
        </p:nvSpPr>
        <p:spPr>
          <a:xfrm>
            <a:off x="914400" y="1556148"/>
            <a:ext cx="7315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48"/>
          <p:cNvSpPr txBox="1">
            <a:spLocks noGrp="1"/>
          </p:cNvSpPr>
          <p:nvPr>
            <p:ph type="body" idx="1"/>
          </p:nvPr>
        </p:nvSpPr>
        <p:spPr>
          <a:xfrm>
            <a:off x="5824111" y="6239304"/>
            <a:ext cx="292608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48"/>
          <p:cNvSpPr>
            <a:spLocks noGrp="1"/>
          </p:cNvSpPr>
          <p:nvPr>
            <p:ph type="pic" idx="2"/>
          </p:nvPr>
        </p:nvSpPr>
        <p:spPr>
          <a:xfrm>
            <a:off x="762000" y="2505075"/>
            <a:ext cx="7219950" cy="3248025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48"/>
          <p:cNvSpPr txBox="1">
            <a:spLocks noGrp="1"/>
          </p:cNvSpPr>
          <p:nvPr>
            <p:ph type="body" idx="3"/>
          </p:nvPr>
        </p:nvSpPr>
        <p:spPr>
          <a:xfrm>
            <a:off x="0" y="6483095"/>
            <a:ext cx="9144000" cy="374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92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Main One Secondary">
  <p:cSld name="One Main One Secondar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2"/>
          <p:cNvSpPr txBox="1"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62"/>
          <p:cNvSpPr txBox="1">
            <a:spLocks noGrp="1"/>
          </p:cNvSpPr>
          <p:nvPr>
            <p:ph type="body" idx="1"/>
          </p:nvPr>
        </p:nvSpPr>
        <p:spPr>
          <a:xfrm>
            <a:off x="342900" y="1276709"/>
            <a:ext cx="5791200" cy="4971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62"/>
          <p:cNvSpPr txBox="1">
            <a:spLocks noGrp="1"/>
          </p:cNvSpPr>
          <p:nvPr>
            <p:ph type="body" idx="2"/>
          </p:nvPr>
        </p:nvSpPr>
        <p:spPr>
          <a:xfrm>
            <a:off x="6418052" y="1257300"/>
            <a:ext cx="2383047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62"/>
          <p:cNvSpPr txBox="1">
            <a:spLocks noGrp="1"/>
          </p:cNvSpPr>
          <p:nvPr>
            <p:ph type="body" idx="3"/>
          </p:nvPr>
        </p:nvSpPr>
        <p:spPr>
          <a:xfrm>
            <a:off x="3200400" y="6324600"/>
            <a:ext cx="2743200" cy="19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62"/>
          <p:cNvSpPr txBox="1">
            <a:spLocks noGrp="1"/>
          </p:cNvSpPr>
          <p:nvPr>
            <p:ph type="body" idx="4"/>
          </p:nvPr>
        </p:nvSpPr>
        <p:spPr>
          <a:xfrm>
            <a:off x="1562101" y="6684963"/>
            <a:ext cx="6976872" cy="17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None/>
              <a:defRPr sz="800">
                <a:solidFill>
                  <a:srgbClr val="595959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4032">
          <p15:clr>
            <a:srgbClr val="FBAE40"/>
          </p15:clr>
        </p15:guide>
        <p15:guide id="4" pos="386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ix Main Placeholders">
  <p:cSld name="1_Six Main Placeholder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3"/>
          <p:cNvSpPr txBox="1"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3"/>
          <p:cNvSpPr txBox="1">
            <a:spLocks noGrp="1"/>
          </p:cNvSpPr>
          <p:nvPr>
            <p:ph type="body" idx="1"/>
          </p:nvPr>
        </p:nvSpPr>
        <p:spPr>
          <a:xfrm>
            <a:off x="342900" y="1276710"/>
            <a:ext cx="84582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63"/>
          <p:cNvSpPr txBox="1">
            <a:spLocks noGrp="1"/>
          </p:cNvSpPr>
          <p:nvPr>
            <p:ph type="body" idx="2"/>
          </p:nvPr>
        </p:nvSpPr>
        <p:spPr>
          <a:xfrm>
            <a:off x="342900" y="1904671"/>
            <a:ext cx="84582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63"/>
          <p:cNvSpPr txBox="1">
            <a:spLocks noGrp="1"/>
          </p:cNvSpPr>
          <p:nvPr>
            <p:ph type="body" idx="3"/>
          </p:nvPr>
        </p:nvSpPr>
        <p:spPr>
          <a:xfrm>
            <a:off x="342900" y="2532632"/>
            <a:ext cx="84582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63"/>
          <p:cNvSpPr txBox="1">
            <a:spLocks noGrp="1"/>
          </p:cNvSpPr>
          <p:nvPr>
            <p:ph type="body" idx="4"/>
          </p:nvPr>
        </p:nvSpPr>
        <p:spPr>
          <a:xfrm>
            <a:off x="342900" y="3160593"/>
            <a:ext cx="84582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63"/>
          <p:cNvSpPr txBox="1">
            <a:spLocks noGrp="1"/>
          </p:cNvSpPr>
          <p:nvPr>
            <p:ph type="body" idx="5"/>
          </p:nvPr>
        </p:nvSpPr>
        <p:spPr>
          <a:xfrm>
            <a:off x="342900" y="3788554"/>
            <a:ext cx="84582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63"/>
          <p:cNvSpPr txBox="1">
            <a:spLocks noGrp="1"/>
          </p:cNvSpPr>
          <p:nvPr>
            <p:ph type="body" idx="6"/>
          </p:nvPr>
        </p:nvSpPr>
        <p:spPr>
          <a:xfrm>
            <a:off x="342900" y="4416515"/>
            <a:ext cx="84582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63"/>
          <p:cNvSpPr txBox="1">
            <a:spLocks noGrp="1"/>
          </p:cNvSpPr>
          <p:nvPr>
            <p:ph type="body" idx="7"/>
          </p:nvPr>
        </p:nvSpPr>
        <p:spPr>
          <a:xfrm>
            <a:off x="342900" y="5044476"/>
            <a:ext cx="84582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63"/>
          <p:cNvSpPr txBox="1">
            <a:spLocks noGrp="1"/>
          </p:cNvSpPr>
          <p:nvPr>
            <p:ph type="body" idx="8"/>
          </p:nvPr>
        </p:nvSpPr>
        <p:spPr>
          <a:xfrm>
            <a:off x="342900" y="5672435"/>
            <a:ext cx="84582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63"/>
          <p:cNvSpPr txBox="1">
            <a:spLocks noGrp="1"/>
          </p:cNvSpPr>
          <p:nvPr>
            <p:ph type="body" idx="9"/>
          </p:nvPr>
        </p:nvSpPr>
        <p:spPr>
          <a:xfrm>
            <a:off x="3200400" y="6324600"/>
            <a:ext cx="2743200" cy="19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63"/>
          <p:cNvSpPr txBox="1">
            <a:spLocks noGrp="1"/>
          </p:cNvSpPr>
          <p:nvPr>
            <p:ph type="body" idx="13"/>
          </p:nvPr>
        </p:nvSpPr>
        <p:spPr>
          <a:xfrm>
            <a:off x="1562101" y="6684963"/>
            <a:ext cx="6976872" cy="17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None/>
              <a:defRPr sz="800">
                <a:solidFill>
                  <a:srgbClr val="595959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5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4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6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3" name="Google Shape;123;p6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6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6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6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6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6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6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6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6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6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6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6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6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6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6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6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6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8" name="Google Shape;148;p6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6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0" name="Google Shape;150;p6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6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6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6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6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6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6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7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2" name="Google Shape;162;p7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3" name="Google Shape;163;p7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7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7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W/Cover">
  <p:cSld name="1_Title Slide W/Cov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58"/>
          <p:cNvGrpSpPr/>
          <p:nvPr/>
        </p:nvGrpSpPr>
        <p:grpSpPr>
          <a:xfrm>
            <a:off x="346105" y="2099014"/>
            <a:ext cx="3863458" cy="3863458"/>
            <a:chOff x="331115" y="2099014"/>
            <a:chExt cx="3863458" cy="3863458"/>
          </a:xfrm>
        </p:grpSpPr>
        <p:sp>
          <p:nvSpPr>
            <p:cNvPr id="24" name="Google Shape;24;p58"/>
            <p:cNvSpPr/>
            <p:nvPr/>
          </p:nvSpPr>
          <p:spPr>
            <a:xfrm>
              <a:off x="331115" y="2099014"/>
              <a:ext cx="3863458" cy="386345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58"/>
            <p:cNvSpPr/>
            <p:nvPr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58"/>
            <p:cNvSpPr/>
            <p:nvPr/>
          </p:nvSpPr>
          <p:spPr>
            <a:xfrm>
              <a:off x="599258" y="2898475"/>
              <a:ext cx="2793799" cy="2792652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27;p58"/>
          <p:cNvSpPr txBox="1">
            <a:spLocks noGrp="1"/>
          </p:cNvSpPr>
          <p:nvPr>
            <p:ph type="ctrTitle"/>
          </p:nvPr>
        </p:nvSpPr>
        <p:spPr>
          <a:xfrm>
            <a:off x="621792" y="3140014"/>
            <a:ext cx="2788920" cy="115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58"/>
          <p:cNvSpPr txBox="1">
            <a:spLocks noGrp="1"/>
          </p:cNvSpPr>
          <p:nvPr>
            <p:ph type="subTitle" idx="1"/>
          </p:nvPr>
        </p:nvSpPr>
        <p:spPr>
          <a:xfrm>
            <a:off x="621792" y="4261103"/>
            <a:ext cx="2788920" cy="61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9" name="Google Shape;29;p58"/>
          <p:cNvCxnSpPr/>
          <p:nvPr/>
        </p:nvCxnSpPr>
        <p:spPr>
          <a:xfrm>
            <a:off x="713232" y="4919472"/>
            <a:ext cx="2532888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" name="Google Shape;30;p58"/>
          <p:cNvSpPr txBox="1">
            <a:spLocks noGrp="1"/>
          </p:cNvSpPr>
          <p:nvPr>
            <p:ph type="body" idx="2"/>
          </p:nvPr>
        </p:nvSpPr>
        <p:spPr>
          <a:xfrm>
            <a:off x="621792" y="5093208"/>
            <a:ext cx="2788920" cy="57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8"/>
          <p:cNvSpPr>
            <a:spLocks noGrp="1"/>
          </p:cNvSpPr>
          <p:nvPr>
            <p:ph type="pic" idx="3"/>
          </p:nvPr>
        </p:nvSpPr>
        <p:spPr>
          <a:xfrm>
            <a:off x="4572000" y="1450229"/>
            <a:ext cx="4229100" cy="4976453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58"/>
          <p:cNvSpPr txBox="1">
            <a:spLocks noGrp="1"/>
          </p:cNvSpPr>
          <p:nvPr>
            <p:ph type="ftr" idx="11"/>
          </p:nvPr>
        </p:nvSpPr>
        <p:spPr>
          <a:xfrm>
            <a:off x="0" y="6478438"/>
            <a:ext cx="9144000" cy="374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>
          <p15:clr>
            <a:srgbClr val="FBAE40"/>
          </p15:clr>
        </p15:guide>
        <p15:guide id="2" orient="horz" pos="410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71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71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0" name="Google Shape;170;p7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7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7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72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7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7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7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3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73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7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7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7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Slide">
  <p:cSld name="ClosingSlide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7"/>
          <p:cNvSpPr txBox="1">
            <a:spLocks noGrp="1"/>
          </p:cNvSpPr>
          <p:nvPr>
            <p:ph type="title"/>
          </p:nvPr>
        </p:nvSpPr>
        <p:spPr>
          <a:xfrm>
            <a:off x="3425949" y="418391"/>
            <a:ext cx="2292103" cy="291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90" name="Google Shape;190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50211" y="1005697"/>
            <a:ext cx="2443579" cy="244357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57"/>
          <p:cNvSpPr txBox="1"/>
          <p:nvPr/>
        </p:nvSpPr>
        <p:spPr>
          <a:xfrm>
            <a:off x="1730746" y="3796682"/>
            <a:ext cx="5682508" cy="469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Because learning changes everything.</a:t>
            </a:r>
            <a:r>
              <a:rPr lang="en-US" sz="14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endParaRPr sz="2400" b="0" i="0" u="none" strike="noStrike" cap="none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57"/>
          <p:cNvSpPr txBox="1"/>
          <p:nvPr/>
        </p:nvSpPr>
        <p:spPr>
          <a:xfrm>
            <a:off x="3269085" y="5329121"/>
            <a:ext cx="260583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www.mheducation.com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57"/>
          <p:cNvSpPr txBox="1">
            <a:spLocks noGrp="1"/>
          </p:cNvSpPr>
          <p:nvPr>
            <p:ph type="body" idx="1"/>
          </p:nvPr>
        </p:nvSpPr>
        <p:spPr>
          <a:xfrm>
            <a:off x="0" y="6483095"/>
            <a:ext cx="9144000" cy="374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92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ppendixDivider">
  <p:cSld name="AppendixDivider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5"/>
          <p:cNvSpPr txBox="1">
            <a:spLocks noGrp="1"/>
          </p:cNvSpPr>
          <p:nvPr>
            <p:ph type="title"/>
          </p:nvPr>
        </p:nvSpPr>
        <p:spPr>
          <a:xfrm>
            <a:off x="342899" y="2366309"/>
            <a:ext cx="7696919" cy="52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c. Divider">
  <p:cSld name="Misc. Divider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6"/>
          <p:cNvSpPr txBox="1">
            <a:spLocks noGrp="1"/>
          </p:cNvSpPr>
          <p:nvPr>
            <p:ph type="title"/>
          </p:nvPr>
        </p:nvSpPr>
        <p:spPr>
          <a:xfrm>
            <a:off x="339450" y="117244"/>
            <a:ext cx="6065851" cy="730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76"/>
          <p:cNvSpPr txBox="1">
            <a:spLocks noGrp="1"/>
          </p:cNvSpPr>
          <p:nvPr>
            <p:ph type="body" idx="1"/>
          </p:nvPr>
        </p:nvSpPr>
        <p:spPr>
          <a:xfrm>
            <a:off x="342900" y="1973249"/>
            <a:ext cx="64770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1pPr>
            <a:lvl2pPr marL="914400" lvl="1" indent="-355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/>
            </a:lvl2pPr>
            <a:lvl3pPr marL="1371600" lvl="2" indent="-355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ppendix-One Placeholder">
  <p:cSld name="Appendix-One Placehold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8"/>
          <p:cNvSpPr txBox="1"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78"/>
          <p:cNvSpPr txBox="1">
            <a:spLocks noGrp="1"/>
          </p:cNvSpPr>
          <p:nvPr>
            <p:ph type="body" idx="1"/>
          </p:nvPr>
        </p:nvSpPr>
        <p:spPr>
          <a:xfrm>
            <a:off x="3081587" y="1068234"/>
            <a:ext cx="2980826" cy="22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78"/>
          <p:cNvSpPr txBox="1">
            <a:spLocks noGrp="1"/>
          </p:cNvSpPr>
          <p:nvPr>
            <p:ph type="body" idx="2"/>
          </p:nvPr>
        </p:nvSpPr>
        <p:spPr>
          <a:xfrm>
            <a:off x="342900" y="1371601"/>
            <a:ext cx="84582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78"/>
          <p:cNvSpPr txBox="1">
            <a:spLocks noGrp="1"/>
          </p:cNvSpPr>
          <p:nvPr>
            <p:ph type="body" idx="3"/>
          </p:nvPr>
        </p:nvSpPr>
        <p:spPr>
          <a:xfrm>
            <a:off x="3070946" y="6350211"/>
            <a:ext cx="298094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ppendix-Two Comparison Placeholders With Identifiers">
  <p:cSld name="Appendix-Two Comparison Placeholders With Identifiers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9"/>
          <p:cNvSpPr txBox="1"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79"/>
          <p:cNvSpPr txBox="1">
            <a:spLocks noGrp="1"/>
          </p:cNvSpPr>
          <p:nvPr>
            <p:ph type="body" idx="1"/>
          </p:nvPr>
        </p:nvSpPr>
        <p:spPr>
          <a:xfrm>
            <a:off x="3081528" y="1059828"/>
            <a:ext cx="298094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79"/>
          <p:cNvSpPr txBox="1">
            <a:spLocks noGrp="1"/>
          </p:cNvSpPr>
          <p:nvPr>
            <p:ph type="body" idx="2"/>
          </p:nvPr>
        </p:nvSpPr>
        <p:spPr>
          <a:xfrm>
            <a:off x="365125" y="1410562"/>
            <a:ext cx="4078224" cy="39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79"/>
          <p:cNvSpPr txBox="1">
            <a:spLocks noGrp="1"/>
          </p:cNvSpPr>
          <p:nvPr>
            <p:ph type="body" idx="3"/>
          </p:nvPr>
        </p:nvSpPr>
        <p:spPr>
          <a:xfrm>
            <a:off x="342900" y="1933303"/>
            <a:ext cx="4078224" cy="4315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79"/>
          <p:cNvSpPr txBox="1">
            <a:spLocks noGrp="1"/>
          </p:cNvSpPr>
          <p:nvPr>
            <p:ph type="body" idx="4"/>
          </p:nvPr>
        </p:nvSpPr>
        <p:spPr>
          <a:xfrm>
            <a:off x="4715145" y="1410562"/>
            <a:ext cx="4078224" cy="39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79"/>
          <p:cNvSpPr txBox="1">
            <a:spLocks noGrp="1"/>
          </p:cNvSpPr>
          <p:nvPr>
            <p:ph type="body" idx="5"/>
          </p:nvPr>
        </p:nvSpPr>
        <p:spPr>
          <a:xfrm>
            <a:off x="4722876" y="1932432"/>
            <a:ext cx="4078224" cy="4315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79"/>
          <p:cNvSpPr txBox="1">
            <a:spLocks noGrp="1"/>
          </p:cNvSpPr>
          <p:nvPr>
            <p:ph type="body" idx="6"/>
          </p:nvPr>
        </p:nvSpPr>
        <p:spPr>
          <a:xfrm>
            <a:off x="3081528" y="6348550"/>
            <a:ext cx="298094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 W/Cover">
  <p:cSld name="2_Title Slide W/Cov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59"/>
          <p:cNvGrpSpPr/>
          <p:nvPr/>
        </p:nvGrpSpPr>
        <p:grpSpPr>
          <a:xfrm>
            <a:off x="342900" y="2095500"/>
            <a:ext cx="3886199" cy="3886199"/>
            <a:chOff x="342900" y="2095500"/>
            <a:chExt cx="3886199" cy="3886199"/>
          </a:xfrm>
        </p:grpSpPr>
        <p:sp>
          <p:nvSpPr>
            <p:cNvPr id="35" name="Google Shape;35;p59"/>
            <p:cNvSpPr/>
            <p:nvPr/>
          </p:nvSpPr>
          <p:spPr>
            <a:xfrm>
              <a:off x="342900" y="2095500"/>
              <a:ext cx="3886199" cy="3886199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59"/>
            <p:cNvSpPr/>
            <p:nvPr/>
          </p:nvSpPr>
          <p:spPr>
            <a:xfrm>
              <a:off x="495300" y="2362200"/>
              <a:ext cx="3429000" cy="3467100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" name="Google Shape;37;p59"/>
          <p:cNvSpPr txBox="1">
            <a:spLocks noGrp="1"/>
          </p:cNvSpPr>
          <p:nvPr>
            <p:ph type="ctrTitle"/>
          </p:nvPr>
        </p:nvSpPr>
        <p:spPr>
          <a:xfrm>
            <a:off x="621792" y="2608290"/>
            <a:ext cx="3035808" cy="1394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59"/>
          <p:cNvSpPr txBox="1">
            <a:spLocks noGrp="1"/>
          </p:cNvSpPr>
          <p:nvPr>
            <p:ph type="subTitle" idx="1"/>
          </p:nvPr>
        </p:nvSpPr>
        <p:spPr>
          <a:xfrm>
            <a:off x="621792" y="4069830"/>
            <a:ext cx="3035808" cy="804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9" name="Google Shape;39;p59"/>
          <p:cNvCxnSpPr/>
          <p:nvPr/>
        </p:nvCxnSpPr>
        <p:spPr>
          <a:xfrm>
            <a:off x="713232" y="4919472"/>
            <a:ext cx="2532888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" name="Google Shape;40;p59"/>
          <p:cNvSpPr txBox="1">
            <a:spLocks noGrp="1"/>
          </p:cNvSpPr>
          <p:nvPr>
            <p:ph type="body" idx="2"/>
          </p:nvPr>
        </p:nvSpPr>
        <p:spPr>
          <a:xfrm>
            <a:off x="621791" y="5096656"/>
            <a:ext cx="3043303" cy="569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59"/>
          <p:cNvSpPr>
            <a:spLocks noGrp="1"/>
          </p:cNvSpPr>
          <p:nvPr>
            <p:ph type="pic" idx="3"/>
          </p:nvPr>
        </p:nvSpPr>
        <p:spPr>
          <a:xfrm>
            <a:off x="4572000" y="1450229"/>
            <a:ext cx="4229100" cy="4976453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59"/>
          <p:cNvSpPr txBox="1">
            <a:spLocks noGrp="1"/>
          </p:cNvSpPr>
          <p:nvPr>
            <p:ph type="ftr" idx="11"/>
          </p:nvPr>
        </p:nvSpPr>
        <p:spPr>
          <a:xfrm>
            <a:off x="0" y="6478439"/>
            <a:ext cx="9144000" cy="3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>
          <p15:clr>
            <a:srgbClr val="FBAE40"/>
          </p15:clr>
        </p15:guide>
        <p15:guide id="2" orient="horz" pos="3768">
          <p15:clr>
            <a:srgbClr val="FBAE40"/>
          </p15:clr>
        </p15:guide>
        <p15:guide id="3" pos="2664">
          <p15:clr>
            <a:srgbClr val="FBAE40"/>
          </p15:clr>
        </p15:guide>
        <p15:guide id="4" pos="2880">
          <p15:clr>
            <a:srgbClr val="FBAE40"/>
          </p15:clr>
        </p15:guide>
        <p15:guide id="5" pos="2472">
          <p15:clr>
            <a:srgbClr val="FBAE40"/>
          </p15:clr>
        </p15:guide>
        <p15:guide id="6" pos="312">
          <p15:clr>
            <a:srgbClr val="FBAE40"/>
          </p15:clr>
        </p15:guide>
        <p15:guide id="7" orient="horz" pos="1488">
          <p15:clr>
            <a:srgbClr val="FBAE40"/>
          </p15:clr>
        </p15:guide>
        <p15:guide id="8" orient="horz" pos="367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 NO Cover">
  <p:cSld name="2_Title Slide NO Cov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60"/>
          <p:cNvGrpSpPr/>
          <p:nvPr/>
        </p:nvGrpSpPr>
        <p:grpSpPr>
          <a:xfrm>
            <a:off x="0" y="1446366"/>
            <a:ext cx="9143999" cy="4991100"/>
            <a:chOff x="0" y="1524000"/>
            <a:chExt cx="9143999" cy="4991100"/>
          </a:xfrm>
        </p:grpSpPr>
        <p:sp>
          <p:nvSpPr>
            <p:cNvPr id="45" name="Google Shape;45;p60"/>
            <p:cNvSpPr/>
            <p:nvPr/>
          </p:nvSpPr>
          <p:spPr>
            <a:xfrm>
              <a:off x="0" y="1524000"/>
              <a:ext cx="9143999" cy="4991100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60"/>
            <p:cNvSpPr/>
            <p:nvPr/>
          </p:nvSpPr>
          <p:spPr>
            <a:xfrm>
              <a:off x="190500" y="2019300"/>
              <a:ext cx="8496300" cy="4267200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" name="Google Shape;47;p60"/>
          <p:cNvSpPr txBox="1">
            <a:spLocks noGrp="1"/>
          </p:cNvSpPr>
          <p:nvPr>
            <p:ph type="ctrTitle"/>
          </p:nvPr>
        </p:nvSpPr>
        <p:spPr>
          <a:xfrm>
            <a:off x="567378" y="2593298"/>
            <a:ext cx="6980170" cy="1130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60"/>
          <p:cNvSpPr txBox="1">
            <a:spLocks noGrp="1"/>
          </p:cNvSpPr>
          <p:nvPr>
            <p:ph type="subTitle" idx="1"/>
          </p:nvPr>
        </p:nvSpPr>
        <p:spPr>
          <a:xfrm>
            <a:off x="567378" y="3807503"/>
            <a:ext cx="4542020" cy="71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9" name="Google Shape;49;p60"/>
          <p:cNvCxnSpPr/>
          <p:nvPr/>
        </p:nvCxnSpPr>
        <p:spPr>
          <a:xfrm>
            <a:off x="702310" y="4665027"/>
            <a:ext cx="3574789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0" name="Google Shape;50;p60"/>
          <p:cNvSpPr txBox="1">
            <a:spLocks noGrp="1"/>
          </p:cNvSpPr>
          <p:nvPr>
            <p:ph type="body" idx="2"/>
          </p:nvPr>
        </p:nvSpPr>
        <p:spPr>
          <a:xfrm>
            <a:off x="567378" y="4770769"/>
            <a:ext cx="4443413" cy="57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60"/>
          <p:cNvSpPr txBox="1">
            <a:spLocks noGrp="1"/>
          </p:cNvSpPr>
          <p:nvPr>
            <p:ph type="ftr" idx="11"/>
          </p:nvPr>
        </p:nvSpPr>
        <p:spPr>
          <a:xfrm>
            <a:off x="0" y="6487064"/>
            <a:ext cx="9144000" cy="370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>
          <p15:clr>
            <a:srgbClr val="FBAE40"/>
          </p15:clr>
        </p15:guide>
        <p15:guide id="2" orient="horz" pos="3960">
          <p15:clr>
            <a:srgbClr val="FBAE40"/>
          </p15:clr>
        </p15:guide>
        <p15:guide id="3" pos="120">
          <p15:clr>
            <a:srgbClr val="FBAE40"/>
          </p15:clr>
        </p15:guide>
        <p15:guide id="4" pos="5472">
          <p15:clr>
            <a:srgbClr val="FBAE40"/>
          </p15:clr>
        </p15:guide>
        <p15:guide id="5" orient="horz" pos="22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Main Placeholder">
  <p:cSld name="One Main Placehol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0"/>
          <p:cNvSpPr txBox="1"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0"/>
          <p:cNvSpPr txBox="1">
            <a:spLocks noGrp="1"/>
          </p:cNvSpPr>
          <p:nvPr>
            <p:ph type="body" idx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50"/>
          <p:cNvSpPr txBox="1">
            <a:spLocks noGrp="1"/>
          </p:cNvSpPr>
          <p:nvPr>
            <p:ph type="body" idx="2"/>
          </p:nvPr>
        </p:nvSpPr>
        <p:spPr>
          <a:xfrm>
            <a:off x="3200400" y="6324600"/>
            <a:ext cx="2743200" cy="19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50"/>
          <p:cNvSpPr txBox="1">
            <a:spLocks noGrp="1"/>
          </p:cNvSpPr>
          <p:nvPr>
            <p:ph type="body" idx="3"/>
          </p:nvPr>
        </p:nvSpPr>
        <p:spPr>
          <a:xfrm>
            <a:off x="1562101" y="6684963"/>
            <a:ext cx="6976872" cy="17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None/>
              <a:defRPr sz="800">
                <a:solidFill>
                  <a:srgbClr val="595959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Horizontal Main Placeholders">
  <p:cSld name="Two Horizontal Main Placeholder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1"/>
          <p:cNvSpPr txBox="1"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1"/>
          <p:cNvSpPr txBox="1">
            <a:spLocks noGrp="1"/>
          </p:cNvSpPr>
          <p:nvPr>
            <p:ph type="body" idx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51"/>
          <p:cNvSpPr txBox="1">
            <a:spLocks noGrp="1"/>
          </p:cNvSpPr>
          <p:nvPr>
            <p:ph type="body" idx="2"/>
          </p:nvPr>
        </p:nvSpPr>
        <p:spPr>
          <a:xfrm>
            <a:off x="342900" y="4343400"/>
            <a:ext cx="84582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51"/>
          <p:cNvSpPr txBox="1">
            <a:spLocks noGrp="1"/>
          </p:cNvSpPr>
          <p:nvPr>
            <p:ph type="body" idx="3"/>
          </p:nvPr>
        </p:nvSpPr>
        <p:spPr>
          <a:xfrm>
            <a:off x="3200400" y="6324600"/>
            <a:ext cx="2743200" cy="19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51"/>
          <p:cNvSpPr txBox="1">
            <a:spLocks noGrp="1"/>
          </p:cNvSpPr>
          <p:nvPr>
            <p:ph type="body" idx="4"/>
          </p:nvPr>
        </p:nvSpPr>
        <p:spPr>
          <a:xfrm>
            <a:off x="1562101" y="6684963"/>
            <a:ext cx="6976872" cy="17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None/>
              <a:defRPr sz="800">
                <a:solidFill>
                  <a:srgbClr val="595959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with Third as Accent">
  <p:cSld name="Three with Third as Acc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2"/>
          <p:cNvSpPr txBox="1"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2"/>
          <p:cNvSpPr txBox="1">
            <a:spLocks noGrp="1"/>
          </p:cNvSpPr>
          <p:nvPr>
            <p:ph type="body" idx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52"/>
          <p:cNvSpPr txBox="1">
            <a:spLocks noGrp="1"/>
          </p:cNvSpPr>
          <p:nvPr>
            <p:ph type="body" idx="2"/>
          </p:nvPr>
        </p:nvSpPr>
        <p:spPr>
          <a:xfrm>
            <a:off x="342901" y="4343400"/>
            <a:ext cx="57912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52"/>
          <p:cNvSpPr txBox="1">
            <a:spLocks noGrp="1"/>
          </p:cNvSpPr>
          <p:nvPr>
            <p:ph type="body" idx="3"/>
          </p:nvPr>
        </p:nvSpPr>
        <p:spPr>
          <a:xfrm>
            <a:off x="6400800" y="4343400"/>
            <a:ext cx="24003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52"/>
          <p:cNvSpPr txBox="1">
            <a:spLocks noGrp="1"/>
          </p:cNvSpPr>
          <p:nvPr>
            <p:ph type="body" idx="4"/>
          </p:nvPr>
        </p:nvSpPr>
        <p:spPr>
          <a:xfrm>
            <a:off x="3200400" y="6324600"/>
            <a:ext cx="2743200" cy="19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2"/>
          <p:cNvSpPr txBox="1">
            <a:spLocks noGrp="1"/>
          </p:cNvSpPr>
          <p:nvPr>
            <p:ph type="body" idx="5"/>
          </p:nvPr>
        </p:nvSpPr>
        <p:spPr>
          <a:xfrm>
            <a:off x="1562101" y="6684963"/>
            <a:ext cx="6976872" cy="17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None/>
              <a:defRPr sz="800">
                <a:solidFill>
                  <a:srgbClr val="595959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4032">
          <p15:clr>
            <a:srgbClr val="FBAE40"/>
          </p15:clr>
        </p15:guide>
        <p15:guide id="4" pos="386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Main Placeholders">
  <p:cSld name="Six Main Placeholder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3"/>
          <p:cNvSpPr txBox="1"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3"/>
          <p:cNvSpPr txBox="1">
            <a:spLocks noGrp="1"/>
          </p:cNvSpPr>
          <p:nvPr>
            <p:ph type="body" idx="1"/>
          </p:nvPr>
        </p:nvSpPr>
        <p:spPr>
          <a:xfrm>
            <a:off x="342900" y="1276710"/>
            <a:ext cx="8458200" cy="612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53"/>
          <p:cNvSpPr txBox="1">
            <a:spLocks noGrp="1"/>
          </p:cNvSpPr>
          <p:nvPr>
            <p:ph type="body" idx="2"/>
          </p:nvPr>
        </p:nvSpPr>
        <p:spPr>
          <a:xfrm>
            <a:off x="342900" y="2070496"/>
            <a:ext cx="8458200" cy="649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53"/>
          <p:cNvSpPr txBox="1">
            <a:spLocks noGrp="1"/>
          </p:cNvSpPr>
          <p:nvPr>
            <p:ph type="body" idx="3"/>
          </p:nvPr>
        </p:nvSpPr>
        <p:spPr>
          <a:xfrm>
            <a:off x="342900" y="2900944"/>
            <a:ext cx="84582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3"/>
          <p:cNvSpPr txBox="1">
            <a:spLocks noGrp="1"/>
          </p:cNvSpPr>
          <p:nvPr>
            <p:ph type="body" idx="4"/>
          </p:nvPr>
        </p:nvSpPr>
        <p:spPr>
          <a:xfrm>
            <a:off x="342900" y="3755354"/>
            <a:ext cx="84582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53"/>
          <p:cNvSpPr txBox="1">
            <a:spLocks noGrp="1"/>
          </p:cNvSpPr>
          <p:nvPr>
            <p:ph type="body" idx="5"/>
          </p:nvPr>
        </p:nvSpPr>
        <p:spPr>
          <a:xfrm>
            <a:off x="342900" y="4635164"/>
            <a:ext cx="84582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53"/>
          <p:cNvSpPr txBox="1">
            <a:spLocks noGrp="1"/>
          </p:cNvSpPr>
          <p:nvPr>
            <p:ph type="body" idx="6"/>
          </p:nvPr>
        </p:nvSpPr>
        <p:spPr>
          <a:xfrm>
            <a:off x="342900" y="5514975"/>
            <a:ext cx="8458200" cy="7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53"/>
          <p:cNvSpPr txBox="1">
            <a:spLocks noGrp="1"/>
          </p:cNvSpPr>
          <p:nvPr>
            <p:ph type="body" idx="7"/>
          </p:nvPr>
        </p:nvSpPr>
        <p:spPr>
          <a:xfrm>
            <a:off x="3200400" y="6324600"/>
            <a:ext cx="2743200" cy="19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53"/>
          <p:cNvSpPr txBox="1">
            <a:spLocks noGrp="1"/>
          </p:cNvSpPr>
          <p:nvPr>
            <p:ph type="body" idx="8"/>
          </p:nvPr>
        </p:nvSpPr>
        <p:spPr>
          <a:xfrm>
            <a:off x="1562101" y="6684963"/>
            <a:ext cx="6976872" cy="17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None/>
              <a:defRPr sz="800">
                <a:solidFill>
                  <a:srgbClr val="595959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mparison Placeholders">
  <p:cSld name="Two Comparison Placeholder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1"/>
          <p:cNvSpPr txBox="1"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61"/>
          <p:cNvSpPr txBox="1">
            <a:spLocks noGrp="1"/>
          </p:cNvSpPr>
          <p:nvPr>
            <p:ph type="body" idx="1"/>
          </p:nvPr>
        </p:nvSpPr>
        <p:spPr>
          <a:xfrm>
            <a:off x="342900" y="1276709"/>
            <a:ext cx="4076700" cy="4971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61"/>
          <p:cNvSpPr txBox="1">
            <a:spLocks noGrp="1"/>
          </p:cNvSpPr>
          <p:nvPr>
            <p:ph type="body" idx="2"/>
          </p:nvPr>
        </p:nvSpPr>
        <p:spPr>
          <a:xfrm>
            <a:off x="4724400" y="1257300"/>
            <a:ext cx="40767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61"/>
          <p:cNvSpPr txBox="1">
            <a:spLocks noGrp="1"/>
          </p:cNvSpPr>
          <p:nvPr>
            <p:ph type="body" idx="3"/>
          </p:nvPr>
        </p:nvSpPr>
        <p:spPr>
          <a:xfrm>
            <a:off x="3200400" y="6324600"/>
            <a:ext cx="2743200" cy="19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61"/>
          <p:cNvSpPr txBox="1">
            <a:spLocks noGrp="1"/>
          </p:cNvSpPr>
          <p:nvPr>
            <p:ph type="body" idx="4"/>
          </p:nvPr>
        </p:nvSpPr>
        <p:spPr>
          <a:xfrm>
            <a:off x="1562101" y="6684963"/>
            <a:ext cx="6976872" cy="17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None/>
              <a:defRPr sz="800">
                <a:solidFill>
                  <a:srgbClr val="595959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4106" y="283845"/>
            <a:ext cx="999514" cy="99951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47"/>
          <p:cNvSpPr txBox="1"/>
          <p:nvPr/>
        </p:nvSpPr>
        <p:spPr>
          <a:xfrm>
            <a:off x="5060273" y="337349"/>
            <a:ext cx="387399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Because learning changes everything.</a:t>
            </a:r>
            <a:r>
              <a:rPr lang="en-US" sz="105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endParaRPr sz="1600" b="0" i="0" u="none" strike="noStrike" cap="none" baseline="30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47"/>
          <p:cNvSpPr txBox="1">
            <a:spLocks noGrp="1"/>
          </p:cNvSpPr>
          <p:nvPr>
            <p:ph type="ftr" idx="11"/>
          </p:nvPr>
        </p:nvSpPr>
        <p:spPr>
          <a:xfrm>
            <a:off x="0" y="6478439"/>
            <a:ext cx="9144000" cy="3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7"/>
          <p:cNvSpPr/>
          <p:nvPr/>
        </p:nvSpPr>
        <p:spPr>
          <a:xfrm>
            <a:off x="0" y="6432547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3" pos="2880">
          <p15:clr>
            <a:srgbClr val="F26B43"/>
          </p15:clr>
        </p15:guide>
        <p15:guide id="4" pos="216">
          <p15:clr>
            <a:srgbClr val="F26B43"/>
          </p15:clr>
        </p15:guide>
        <p15:guide id="5" pos="5544">
          <p15:clr>
            <a:srgbClr val="F26B43"/>
          </p15:clr>
        </p15:guide>
        <p15:guide id="6" orient="horz" pos="4211">
          <p15:clr>
            <a:srgbClr val="F26B43"/>
          </p15:clr>
        </p15:guide>
        <p15:guide id="7" orient="horz" pos="960">
          <p15:clr>
            <a:srgbClr val="F26B43"/>
          </p15:clr>
        </p15:guide>
        <p15:guide id="8" orient="horz" pos="41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9"/>
          <p:cNvSpPr txBox="1">
            <a:spLocks noGrp="1"/>
          </p:cNvSpPr>
          <p:nvPr>
            <p:ph type="title"/>
          </p:nvPr>
        </p:nvSpPr>
        <p:spPr>
          <a:xfrm>
            <a:off x="342900" y="136257"/>
            <a:ext cx="8458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49"/>
          <p:cNvSpPr txBox="1">
            <a:spLocks noGrp="1"/>
          </p:cNvSpPr>
          <p:nvPr>
            <p:ph type="body" idx="1"/>
          </p:nvPr>
        </p:nvSpPr>
        <p:spPr>
          <a:xfrm>
            <a:off x="342900" y="1273877"/>
            <a:ext cx="8458200" cy="4944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49"/>
          <p:cNvSpPr/>
          <p:nvPr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9"/>
          <p:cNvSpPr txBox="1"/>
          <p:nvPr/>
        </p:nvSpPr>
        <p:spPr>
          <a:xfrm>
            <a:off x="215658" y="6664280"/>
            <a:ext cx="123357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© McGraw Hill</a:t>
            </a:r>
            <a:endParaRPr/>
          </a:p>
        </p:txBody>
      </p:sp>
      <p:sp>
        <p:nvSpPr>
          <p:cNvPr id="57" name="Google Shape;57;p49"/>
          <p:cNvSpPr txBox="1"/>
          <p:nvPr/>
        </p:nvSpPr>
        <p:spPr>
          <a:xfrm>
            <a:off x="8625636" y="6670335"/>
            <a:ext cx="356616" cy="16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92">
          <p15:clr>
            <a:srgbClr val="F26B43"/>
          </p15:clr>
        </p15:guide>
        <p15:guide id="2" pos="216">
          <p15:clr>
            <a:srgbClr val="F26B43"/>
          </p15:clr>
        </p15:guide>
        <p15:guide id="3" pos="5544">
          <p15:clr>
            <a:srgbClr val="F26B43"/>
          </p15:clr>
        </p15:guide>
        <p15:guide id="4" orient="horz" pos="4211">
          <p15:clr>
            <a:srgbClr val="F26B43"/>
          </p15:clr>
        </p15:guide>
        <p15:guide id="5" orient="horz" pos="624">
          <p15:clr>
            <a:srgbClr val="F26B43"/>
          </p15:clr>
        </p15:guide>
        <p15:guide id="6" orient="horz" pos="4104">
          <p15:clr>
            <a:srgbClr val="F26B43"/>
          </p15:clr>
        </p15:guide>
        <p15:guide id="7" orient="horz" pos="864">
          <p15:clr>
            <a:srgbClr val="F26B43"/>
          </p15:clr>
        </p15:guide>
        <p15:guide id="8" orient="horz" pos="360">
          <p15:clr>
            <a:srgbClr val="F26B43"/>
          </p15:clr>
        </p15:guide>
        <p15:guide id="9" orient="horz" pos="3936">
          <p15:clr>
            <a:srgbClr val="F26B43"/>
          </p15:clr>
        </p15:guide>
        <p15:guide id="10" pos="984">
          <p15:clr>
            <a:srgbClr val="F26B43"/>
          </p15:clr>
        </p15:guide>
        <p15:guide id="11" pos="5376">
          <p15:clr>
            <a:srgbClr val="F26B43"/>
          </p15:clr>
        </p15:guide>
        <p15:guide id="12" pos="2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2" name="Google Shape;112;p5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5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5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5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6"/>
          <p:cNvSpPr txBox="1">
            <a:spLocks noGrp="1"/>
          </p:cNvSpPr>
          <p:nvPr>
            <p:ph type="ftr" idx="11"/>
          </p:nvPr>
        </p:nvSpPr>
        <p:spPr>
          <a:xfrm>
            <a:off x="0" y="6495691"/>
            <a:ext cx="9144000" cy="362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56"/>
          <p:cNvSpPr/>
          <p:nvPr/>
        </p:nvSpPr>
        <p:spPr>
          <a:xfrm>
            <a:off x="0" y="6432547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3" pos="2112">
          <p15:clr>
            <a:srgbClr val="F26B43"/>
          </p15:clr>
        </p15:guide>
        <p15:guide id="4" pos="216">
          <p15:clr>
            <a:srgbClr val="F26B43"/>
          </p15:clr>
        </p15:guide>
        <p15:guide id="5" pos="5544">
          <p15:clr>
            <a:srgbClr val="F26B43"/>
          </p15:clr>
        </p15:guide>
        <p15:guide id="6" orient="horz" pos="4211">
          <p15:clr>
            <a:srgbClr val="F26B43"/>
          </p15:clr>
        </p15:guide>
        <p15:guide id="7" orient="horz" pos="624">
          <p15:clr>
            <a:srgbClr val="F26B43"/>
          </p15:clr>
        </p15:guide>
        <p15:guide id="8" orient="horz" pos="4104">
          <p15:clr>
            <a:srgbClr val="F26B43"/>
          </p15:clr>
        </p15:guide>
        <p15:guide id="9" orient="horz" pos="2160">
          <p15:clr>
            <a:srgbClr val="F26B43"/>
          </p15:clr>
        </p15:guide>
        <p15:guide id="10" pos="364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4"/>
          <p:cNvSpPr txBox="1">
            <a:spLocks noGrp="1"/>
          </p:cNvSpPr>
          <p:nvPr>
            <p:ph type="body" idx="1"/>
          </p:nvPr>
        </p:nvSpPr>
        <p:spPr>
          <a:xfrm>
            <a:off x="342901" y="1976546"/>
            <a:ext cx="648059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Google Shape;196;p74"/>
          <p:cNvSpPr/>
          <p:nvPr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74"/>
          <p:cNvSpPr txBox="1"/>
          <p:nvPr/>
        </p:nvSpPr>
        <p:spPr>
          <a:xfrm>
            <a:off x="224279" y="6660234"/>
            <a:ext cx="128534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© McGraw Hill</a:t>
            </a:r>
            <a:endParaRPr/>
          </a:p>
        </p:txBody>
      </p:sp>
      <p:grpSp>
        <p:nvGrpSpPr>
          <p:cNvPr id="198" name="Google Shape;198;p74"/>
          <p:cNvGrpSpPr/>
          <p:nvPr/>
        </p:nvGrpSpPr>
        <p:grpSpPr>
          <a:xfrm>
            <a:off x="6622742" y="0"/>
            <a:ext cx="2521258" cy="6623843"/>
            <a:chOff x="3491346" y="0"/>
            <a:chExt cx="2508933" cy="6367263"/>
          </a:xfrm>
        </p:grpSpPr>
        <p:sp>
          <p:nvSpPr>
            <p:cNvPr id="199" name="Google Shape;199;p74"/>
            <p:cNvSpPr/>
            <p:nvPr/>
          </p:nvSpPr>
          <p:spPr>
            <a:xfrm rot="10800000">
              <a:off x="5468761" y="1352709"/>
              <a:ext cx="531517" cy="1821241"/>
            </a:xfrm>
            <a:custGeom>
              <a:avLst/>
              <a:gdLst/>
              <a:ahLst/>
              <a:cxnLst/>
              <a:rect l="l" t="t" r="r" b="b"/>
              <a:pathLst>
                <a:path w="531517" h="1821241" extrusionOk="0">
                  <a:moveTo>
                    <a:pt x="0" y="1821241"/>
                  </a:moveTo>
                  <a:lnTo>
                    <a:pt x="0" y="0"/>
                  </a:lnTo>
                  <a:lnTo>
                    <a:pt x="531517" y="672400"/>
                  </a:lnTo>
                  <a:lnTo>
                    <a:pt x="0" y="1821241"/>
                  </a:lnTo>
                  <a:close/>
                </a:path>
              </a:pathLst>
            </a:custGeom>
            <a:solidFill>
              <a:srgbClr val="9F224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4"/>
            <p:cNvSpPr/>
            <p:nvPr/>
          </p:nvSpPr>
          <p:spPr>
            <a:xfrm rot="10800000">
              <a:off x="3491346" y="0"/>
              <a:ext cx="2508932" cy="2501550"/>
            </a:xfrm>
            <a:custGeom>
              <a:avLst/>
              <a:gdLst/>
              <a:ahLst/>
              <a:cxnLst/>
              <a:rect l="l" t="t" r="r" b="b"/>
              <a:pathLst>
                <a:path w="2508932" h="2501550" extrusionOk="0">
                  <a:moveTo>
                    <a:pt x="2508932" y="2501550"/>
                  </a:moveTo>
                  <a:lnTo>
                    <a:pt x="0" y="2501550"/>
                  </a:lnTo>
                  <a:lnTo>
                    <a:pt x="0" y="1148841"/>
                  </a:lnTo>
                  <a:lnTo>
                    <a:pt x="531517" y="0"/>
                  </a:lnTo>
                  <a:lnTo>
                    <a:pt x="2508932" y="2501550"/>
                  </a:lnTo>
                  <a:close/>
                </a:path>
              </a:pathLst>
            </a:custGeom>
            <a:solidFill>
              <a:srgbClr val="E2DFC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4"/>
            <p:cNvSpPr/>
            <p:nvPr/>
          </p:nvSpPr>
          <p:spPr>
            <a:xfrm rot="10800000">
              <a:off x="3680272" y="1352707"/>
              <a:ext cx="2320007" cy="5014556"/>
            </a:xfrm>
            <a:custGeom>
              <a:avLst/>
              <a:gdLst/>
              <a:ahLst/>
              <a:cxnLst/>
              <a:rect l="l" t="t" r="r" b="b"/>
              <a:pathLst>
                <a:path w="2320007" h="5014556" extrusionOk="0">
                  <a:moveTo>
                    <a:pt x="0" y="5014556"/>
                  </a:moveTo>
                  <a:lnTo>
                    <a:pt x="0" y="0"/>
                  </a:lnTo>
                  <a:lnTo>
                    <a:pt x="2320007" y="0"/>
                  </a:lnTo>
                  <a:lnTo>
                    <a:pt x="531518" y="3865713"/>
                  </a:lnTo>
                  <a:lnTo>
                    <a:pt x="1" y="3193313"/>
                  </a:lnTo>
                  <a:lnTo>
                    <a:pt x="1" y="5014554"/>
                  </a:lnTo>
                  <a:lnTo>
                    <a:pt x="0" y="50145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Google Shape;202;p74"/>
          <p:cNvSpPr txBox="1">
            <a:spLocks noGrp="1"/>
          </p:cNvSpPr>
          <p:nvPr>
            <p:ph type="title"/>
          </p:nvPr>
        </p:nvSpPr>
        <p:spPr>
          <a:xfrm>
            <a:off x="342900" y="136257"/>
            <a:ext cx="607380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3" name="Google Shape;203;p74"/>
          <p:cNvSpPr txBox="1"/>
          <p:nvPr/>
        </p:nvSpPr>
        <p:spPr>
          <a:xfrm>
            <a:off x="8625636" y="6670335"/>
            <a:ext cx="356616" cy="16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3" pos="5544">
          <p15:clr>
            <a:srgbClr val="F26B43"/>
          </p15:clr>
        </p15:guide>
        <p15:guide id="4" pos="216">
          <p15:clr>
            <a:srgbClr val="F26B43"/>
          </p15:clr>
        </p15:guide>
        <p15:guide id="5" pos="4296">
          <p15:clr>
            <a:srgbClr val="F26B43"/>
          </p15:clr>
        </p15:guide>
        <p15:guide id="6" orient="horz" pos="4211">
          <p15:clr>
            <a:srgbClr val="F26B43"/>
          </p15:clr>
        </p15:guide>
        <p15:guide id="7" orient="horz" pos="1248">
          <p15:clr>
            <a:srgbClr val="F26B43"/>
          </p15:clr>
        </p15:guide>
        <p15:guide id="8" orient="horz" pos="3984">
          <p15:clr>
            <a:srgbClr val="F26B43"/>
          </p15:clr>
        </p15:guide>
        <p15:guide id="9" orient="horz" pos="1656">
          <p15:clr>
            <a:srgbClr val="F26B43"/>
          </p15:clr>
        </p15:guide>
        <p15:guide id="10" pos="2980">
          <p15:clr>
            <a:srgbClr val="F26B43"/>
          </p15:clr>
        </p15:guide>
        <p15:guide id="11" orient="horz" pos="2260">
          <p15:clr>
            <a:srgbClr val="F26B43"/>
          </p15:clr>
        </p15:guide>
        <p15:guide id="12" pos="26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7"/>
          <p:cNvSpPr txBox="1">
            <a:spLocks noGrp="1"/>
          </p:cNvSpPr>
          <p:nvPr>
            <p:ph type="title"/>
          </p:nvPr>
        </p:nvSpPr>
        <p:spPr>
          <a:xfrm>
            <a:off x="342900" y="136257"/>
            <a:ext cx="8458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1" name="Google Shape;211;p77"/>
          <p:cNvSpPr txBox="1">
            <a:spLocks noGrp="1"/>
          </p:cNvSpPr>
          <p:nvPr>
            <p:ph type="body" idx="1"/>
          </p:nvPr>
        </p:nvSpPr>
        <p:spPr>
          <a:xfrm>
            <a:off x="342900" y="1371599"/>
            <a:ext cx="8458200" cy="4876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2" name="Google Shape;212;p77"/>
          <p:cNvSpPr/>
          <p:nvPr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77"/>
          <p:cNvSpPr txBox="1"/>
          <p:nvPr/>
        </p:nvSpPr>
        <p:spPr>
          <a:xfrm>
            <a:off x="215658" y="6664280"/>
            <a:ext cx="123357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© McGraw Hill</a:t>
            </a:r>
            <a:endParaRPr/>
          </a:p>
        </p:txBody>
      </p:sp>
      <p:sp>
        <p:nvSpPr>
          <p:cNvPr id="214" name="Google Shape;214;p77"/>
          <p:cNvSpPr txBox="1"/>
          <p:nvPr/>
        </p:nvSpPr>
        <p:spPr>
          <a:xfrm>
            <a:off x="8625636" y="6670335"/>
            <a:ext cx="356616" cy="16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92">
          <p15:clr>
            <a:srgbClr val="F26B43"/>
          </p15:clr>
        </p15:guide>
        <p15:guide id="2" pos="216">
          <p15:clr>
            <a:srgbClr val="F26B43"/>
          </p15:clr>
        </p15:guide>
        <p15:guide id="3" pos="5544">
          <p15:clr>
            <a:srgbClr val="F26B43"/>
          </p15:clr>
        </p15:guide>
        <p15:guide id="4" orient="horz" pos="4211">
          <p15:clr>
            <a:srgbClr val="F26B43"/>
          </p15:clr>
        </p15:guide>
        <p15:guide id="5" orient="horz" pos="624">
          <p15:clr>
            <a:srgbClr val="F26B43"/>
          </p15:clr>
        </p15:guide>
        <p15:guide id="6" orient="horz" pos="4104">
          <p15:clr>
            <a:srgbClr val="F26B43"/>
          </p15:clr>
        </p15:guide>
        <p15:guide id="7" orient="horz" pos="864">
          <p15:clr>
            <a:srgbClr val="F26B43"/>
          </p15:clr>
        </p15:guide>
        <p15:guide id="8" orient="horz" pos="360">
          <p15:clr>
            <a:srgbClr val="F26B43"/>
          </p15:clr>
        </p15:guide>
        <p15:guide id="9" orient="horz" pos="3936">
          <p15:clr>
            <a:srgbClr val="F26B43"/>
          </p15:clr>
        </p15:guide>
        <p15:guide id="10" pos="984">
          <p15:clr>
            <a:srgbClr val="F26B43"/>
          </p15:clr>
        </p15:guide>
        <p15:guide id="11" pos="5376">
          <p15:clr>
            <a:srgbClr val="F26B43"/>
          </p15:clr>
        </p15:guide>
        <p15:guide id="12" pos="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ometers.info/coronavirus/country/state-of-palestine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worldometers.info/coronaviru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pesticide-registration/list-n-disinfectants-use-against-sars-cov-2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da.gov/" TargetMode="External"/><Relationship Id="rId3" Type="http://schemas.openxmlformats.org/officeDocument/2006/relationships/hyperlink" Target="https://www.sciencedirect.com/science/journal/15671348/79/supp/C" TargetMode="External"/><Relationship Id="rId7" Type="http://schemas.openxmlformats.org/officeDocument/2006/relationships/hyperlink" Target="http://www.mayoclinic.org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ncbi.nlm.nih.gov/pmc/about/covid-19/" TargetMode="External"/><Relationship Id="rId5" Type="http://schemas.openxmlformats.org/officeDocument/2006/relationships/hyperlink" Target="http://www.the-scientist.com/" TargetMode="External"/><Relationship Id="rId4" Type="http://schemas.openxmlformats.org/officeDocument/2006/relationships/hyperlink" Target="https://www.thelancet.com/journals/lanmic/issue/vol1no1/PIIS2666-5247(20)X0002-4" TargetMode="External"/><Relationship Id="rId9" Type="http://schemas.openxmlformats.org/officeDocument/2006/relationships/hyperlink" Target="http://www.nature.com/articles/s41598-020-67211-2.pdf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"/>
          <p:cNvSpPr txBox="1">
            <a:spLocks noGrp="1"/>
          </p:cNvSpPr>
          <p:nvPr>
            <p:ph type="ctrTitle"/>
          </p:nvPr>
        </p:nvSpPr>
        <p:spPr>
          <a:xfrm>
            <a:off x="914400" y="1556148"/>
            <a:ext cx="7315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/>
              <a:t>Coronavirus Disease 2019 (COVID-19)</a:t>
            </a:r>
            <a:endParaRPr/>
          </a:p>
        </p:txBody>
      </p:sp>
      <p:pic>
        <p:nvPicPr>
          <p:cNvPr id="233" name="Google Shape;233;p1" descr="3-D illustration of the novel coronavirus SARS-CoV-2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18058" y="2431763"/>
            <a:ext cx="6307885" cy="361188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4" name="Google Shape;234;p1"/>
          <p:cNvSpPr txBox="1">
            <a:spLocks noGrp="1"/>
          </p:cNvSpPr>
          <p:nvPr>
            <p:ph type="body" idx="1"/>
          </p:nvPr>
        </p:nvSpPr>
        <p:spPr>
          <a:xfrm>
            <a:off x="5961271" y="6239304"/>
            <a:ext cx="292608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</a:pPr>
            <a:r>
              <a:rPr lang="en-US"/>
              <a:t>CDC/ Alissa Eckert, MS; Dan Higgins, MAMS</a:t>
            </a:r>
            <a:endParaRPr/>
          </a:p>
        </p:txBody>
      </p:sp>
      <p:sp>
        <p:nvSpPr>
          <p:cNvPr id="235" name="Google Shape;235;p1"/>
          <p:cNvSpPr txBox="1">
            <a:spLocks noGrp="1"/>
          </p:cNvSpPr>
          <p:nvPr>
            <p:ph type="body" idx="3"/>
          </p:nvPr>
        </p:nvSpPr>
        <p:spPr>
          <a:xfrm>
            <a:off x="0" y="6483095"/>
            <a:ext cx="9144000" cy="374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</a:pPr>
            <a:r>
              <a:rPr lang="en-US"/>
              <a:t>© 2020 McGraw Hill. All rights reserved. Authorized only for instructor use in the classroom.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92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</a:pPr>
            <a:r>
              <a:rPr lang="en-US"/>
              <a:t>No reproduction or further distribution permitted without the prior written consent of McGraw Hill.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0"/>
          <p:cNvSpPr txBox="1"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/>
              <a:t>Entry into the Host </a:t>
            </a:r>
            <a:r>
              <a:rPr lang="en-US" sz="1200"/>
              <a:t>1</a:t>
            </a:r>
            <a:endParaRPr/>
          </a:p>
        </p:txBody>
      </p:sp>
      <p:sp>
        <p:nvSpPr>
          <p:cNvPr id="304" name="Google Shape;304;p10"/>
          <p:cNvSpPr txBox="1">
            <a:spLocks noGrp="1"/>
          </p:cNvSpPr>
          <p:nvPr>
            <p:ph type="body" idx="1"/>
          </p:nvPr>
        </p:nvSpPr>
        <p:spPr>
          <a:xfrm>
            <a:off x="342900" y="1146987"/>
            <a:ext cx="8458200" cy="1803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Portals of entry include: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Nasal and oral passages of the respiratory tract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Conjunctiva of the eyes passing through nasolacrimal duct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Oral cavity and esophagus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0"/>
          <p:cNvSpPr txBox="1"/>
          <p:nvPr/>
        </p:nvSpPr>
        <p:spPr>
          <a:xfrm>
            <a:off x="342900" y="3129699"/>
            <a:ext cx="4568465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transmitted, viral S-proteins bind to host cells via angiotensin-converting enzyme 2 (ACE2) (viral tropism).</a:t>
            </a:r>
            <a:endParaRPr/>
          </a:p>
          <a:p>
            <a:pPr marL="0" marR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S-proteins embedded in viral envelope bind to ACE2 on host cells, which triggers either viral endocytosis, or membrane fusion and viral genome entry.</a:t>
            </a:r>
            <a:endParaRPr/>
          </a:p>
        </p:txBody>
      </p:sp>
      <p:pic>
        <p:nvPicPr>
          <p:cNvPr id="306" name="Google Shape;306;p10" descr="S proteins of SARS-CoV-2 bound to the ACE2 receptors on human cells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4993" y="2592370"/>
            <a:ext cx="3864797" cy="2592371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0"/>
          <p:cNvSpPr txBox="1"/>
          <p:nvPr/>
        </p:nvSpPr>
        <p:spPr>
          <a:xfrm>
            <a:off x="1562101" y="6684963"/>
            <a:ext cx="6976872" cy="17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None/>
            </a:pPr>
            <a:r>
              <a:rPr lang="en-US" sz="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Shutterstock/Kateryna Kon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1"/>
          <p:cNvSpPr txBox="1"/>
          <p:nvPr/>
        </p:nvSpPr>
        <p:spPr>
          <a:xfrm>
            <a:off x="424206" y="1367436"/>
            <a:ext cx="8295588" cy="393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physiological functions of ACE2 include lowering blood pressure, controlling fluid balance, and regulating the inflammatory response.</a:t>
            </a:r>
            <a:endParaRPr/>
          </a:p>
          <a:p>
            <a:pPr marL="0" marR="0" lvl="0" indent="0" algn="l" rtl="0">
              <a:spcBef>
                <a:spcPts val="3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ACE2 proteins are present in many tissues, including lungs, kidneys, heart, arteries, and the gastrointestinal tract.</a:t>
            </a:r>
            <a:endParaRPr/>
          </a:p>
          <a:p>
            <a:pPr marL="0" marR="0" lvl="0" indent="0" algn="l" rtl="0">
              <a:spcBef>
                <a:spcPts val="3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Multicellular viral tropism accounts for the high rate of infectivity.</a:t>
            </a:r>
            <a:endParaRPr/>
          </a:p>
          <a:p>
            <a:pPr marL="0" marR="0" lvl="0" indent="0" algn="l" rtl="0">
              <a:spcBef>
                <a:spcPts val="3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SARS-CoV-2 binds to ACE2, it not only triggers viral entry into the cell, but it also prevents the binding of endogenous ligands, such as angiotensin II, thereby disrupting normal cell function.</a:t>
            </a:r>
            <a:endParaRPr/>
          </a:p>
        </p:txBody>
      </p:sp>
      <p:sp>
        <p:nvSpPr>
          <p:cNvPr id="313" name="Google Shape;313;p11"/>
          <p:cNvSpPr txBox="1">
            <a:spLocks noGrp="1"/>
          </p:cNvSpPr>
          <p:nvPr>
            <p:ph type="title"/>
          </p:nvPr>
        </p:nvSpPr>
        <p:spPr>
          <a:xfrm>
            <a:off x="424206" y="341376"/>
            <a:ext cx="8458200" cy="67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/>
              <a:t>Entry into the Host </a:t>
            </a:r>
            <a:r>
              <a:rPr lang="en-US" sz="1200"/>
              <a:t>2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2"/>
          <p:cNvSpPr txBox="1"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/>
              <a:t>Mechanisms of Pathogenicity</a:t>
            </a:r>
            <a:r>
              <a:rPr lang="en-US" sz="1200"/>
              <a:t> 1</a:t>
            </a:r>
            <a:endParaRPr/>
          </a:p>
        </p:txBody>
      </p:sp>
      <p:sp>
        <p:nvSpPr>
          <p:cNvPr id="319" name="Google Shape;319;p12"/>
          <p:cNvSpPr txBox="1">
            <a:spLocks noGrp="1"/>
          </p:cNvSpPr>
          <p:nvPr>
            <p:ph type="body" idx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Once inside the host cell, the virus takes over the replicative machinery and multiplies within the cell (Stage 1).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Direct damage to the infected cell includes rounding, detachment, degeneration, and syncytium formation.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Progeny are released from cells through exocytosis and infect nearby cells.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Immune system triggers inflammatory response (Stage 2).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If not blocked by the immune system, virions migrate to the lower respiratory tract where they infect alveoli type II cells (gas exchange units) that are rich in ACE2 proteins.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3"/>
          <p:cNvSpPr txBox="1">
            <a:spLocks noGrp="1"/>
          </p:cNvSpPr>
          <p:nvPr>
            <p:ph type="title"/>
          </p:nvPr>
        </p:nvSpPr>
        <p:spPr>
          <a:xfrm>
            <a:off x="342900" y="691300"/>
            <a:ext cx="8458200" cy="552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/>
              <a:t>Mechanisms of Pathogenicity</a:t>
            </a:r>
            <a:r>
              <a:rPr lang="en-US" sz="1200"/>
              <a:t> 2</a:t>
            </a:r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body" idx="1"/>
          </p:nvPr>
        </p:nvSpPr>
        <p:spPr>
          <a:xfrm>
            <a:off x="342900" y="1663209"/>
            <a:ext cx="8458200" cy="371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Extensive exocytosis of virus particles leads to apoptosis and death of alveolar cells.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Non-specific immune cells release chemokines that stimulate a targeted attack on the infected cells, crippling normal cell function (Stage 3).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In critical cases, a “cytokine storm,” an overreaction by the immune system, causes immune cells to attack healthy tissues.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Multiorgan failure ensues.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4"/>
          <p:cNvSpPr txBox="1"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/>
              <a:t>Disease Manifestations</a:t>
            </a:r>
            <a:r>
              <a:rPr lang="en-US" sz="1200"/>
              <a:t> 1</a:t>
            </a:r>
            <a:endParaRPr/>
          </a:p>
        </p:txBody>
      </p:sp>
      <p:sp>
        <p:nvSpPr>
          <p:cNvPr id="331" name="Google Shape;331;p14"/>
          <p:cNvSpPr txBox="1">
            <a:spLocks noGrp="1"/>
          </p:cNvSpPr>
          <p:nvPr>
            <p:ph type="body" idx="1"/>
          </p:nvPr>
        </p:nvSpPr>
        <p:spPr>
          <a:xfrm>
            <a:off x="342900" y="1135305"/>
            <a:ext cx="8458200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Stage 1 – Asymptomatic state 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Incubation time - median 4 to 5 days, range 2 to 14 days.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Virus is detected by a nasal swab and is shed by the host in droplets.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Virus propagates, mild innate immune response initiated.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Stage 2 – Upper airway and conducting airway response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Robust immune response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Clinical manifestations of disease appear 2 to 14 days post-exposure and include cough, fever, shortness of breath, chills, muscle pain, loss of taste and/or smell, sore throat, nausea, diarrhea.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Up to 80% of COVID-19 cases will be either asymptomatic or will arrest at this stage.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5"/>
          <p:cNvSpPr txBox="1"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/>
              <a:t>Disease Manifestations</a:t>
            </a:r>
            <a:r>
              <a:rPr lang="en-US" sz="1200"/>
              <a:t> 2</a:t>
            </a:r>
            <a:endParaRPr/>
          </a:p>
        </p:txBody>
      </p:sp>
      <p:sp>
        <p:nvSpPr>
          <p:cNvPr id="337" name="Google Shape;337;p15"/>
          <p:cNvSpPr txBox="1">
            <a:spLocks noGrp="1"/>
          </p:cNvSpPr>
          <p:nvPr>
            <p:ph type="body" idx="1"/>
          </p:nvPr>
        </p:nvSpPr>
        <p:spPr>
          <a:xfrm>
            <a:off x="342900" y="1125879"/>
            <a:ext cx="8458200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Stage 3 – Hypoxia, progression to acute respiratory distress syndrome (ARDS) within 8 to 12 days.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Critical care/hospitalization necessary .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Approximately 15% of COVID-19 patients require oxygen and 5% ventilation.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Manifestations include pneumonia, difficulty breathing, persistent chest pain/pressure, confusion, inability to stay awake, bluish lips or skin.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Oxygen levels fall as lungs become filled with fluid, white blood cells, mucus, and cellular debris.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Cytokine storm leads to dramatic drop in blood pressure, leaky blood vessels, formation of blood clots, organ failure.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6"/>
          <p:cNvSpPr txBox="1"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/>
              <a:t>Disease Manifestations</a:t>
            </a:r>
            <a:r>
              <a:rPr lang="en-US" sz="1200"/>
              <a:t> 3</a:t>
            </a:r>
            <a:endParaRPr/>
          </a:p>
        </p:txBody>
      </p:sp>
      <p:sp>
        <p:nvSpPr>
          <p:cNvPr id="343" name="Google Shape;343;p16"/>
          <p:cNvSpPr txBox="1">
            <a:spLocks noGrp="1"/>
          </p:cNvSpPr>
          <p:nvPr>
            <p:ph type="body" idx="1"/>
          </p:nvPr>
        </p:nvSpPr>
        <p:spPr>
          <a:xfrm>
            <a:off x="342900" y="1125879"/>
            <a:ext cx="8458200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Organs/systems affected in critical care patients: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Eyes</a:t>
            </a:r>
            <a:r>
              <a:rPr lang="en-US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conjunctivitis more common in critical patients.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Nose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- patients lose their sense of smell from viral damage of nerve cells in the nasal passage.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Lungs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- inflammation and breakdown of alveolar walls restrict oxygen uptake and delivery.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Liver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- overactive immune system and therapeutic drugs affect liver enzymes.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Kidneys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- damage is common in severe cases either from direct viral attack or multisystem organ failure.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Cardiovascular system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- virus directly infects cells that have ACE2 receptors leading to clots, inflammation, and heart attacks. 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Brain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- some patients experience confusion, seizures, inflammation, strokes.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Intestines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- GI tract is rich in ACE2 receptors; 20% of patients experience diarrhea.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7"/>
          <p:cNvSpPr txBox="1">
            <a:spLocks noGrp="1"/>
          </p:cNvSpPr>
          <p:nvPr>
            <p:ph type="title"/>
          </p:nvPr>
        </p:nvSpPr>
        <p:spPr>
          <a:xfrm>
            <a:off x="342900" y="125691"/>
            <a:ext cx="8458200" cy="425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/>
              <a:t>Disease Manifestations</a:t>
            </a:r>
            <a:r>
              <a:rPr lang="en-US" sz="1200"/>
              <a:t> 4</a:t>
            </a:r>
            <a:endParaRPr/>
          </a:p>
        </p:txBody>
      </p:sp>
      <p:sp>
        <p:nvSpPr>
          <p:cNvPr id="349" name="Google Shape;349;p17"/>
          <p:cNvSpPr txBox="1">
            <a:spLocks noGrp="1"/>
          </p:cNvSpPr>
          <p:nvPr>
            <p:ph type="body" idx="1"/>
          </p:nvPr>
        </p:nvSpPr>
        <p:spPr>
          <a:xfrm>
            <a:off x="342900" y="687213"/>
            <a:ext cx="8801100" cy="577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Multisystem Inflammatory Syndrome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(MIS-C) was first reported in April 2020 in the United Kingdom in children who either tested positive for, or were exposed to SARS-CoV-2.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Manifestations include: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Persistent fever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Hypotension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Rashes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Multiorgan involvement (kidneys, heart, GI, vasculature, neurologic)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Inflammation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symptoms present weeks after (often asymptomatic) exposure to the virus, and Black and older children appear disproportionately affected.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As of August 2021, the link between the virus and the occurrence of multisystem inflammatory syndrome in children (MIS-C) is validated, but the pathophysiology is still largely unexplored, although studies suggest that inflammation and autoreactivity secondary to SARS-CoV-2 infection contributes to the pathogenesis of MIS-C.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8"/>
          <p:cNvSpPr txBox="1">
            <a:spLocks noGrp="1"/>
          </p:cNvSpPr>
          <p:nvPr>
            <p:ph type="title"/>
          </p:nvPr>
        </p:nvSpPr>
        <p:spPr>
          <a:xfrm>
            <a:off x="342900" y="125691"/>
            <a:ext cx="8458200" cy="67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/>
              <a:t>Disease Manifestations</a:t>
            </a:r>
            <a:r>
              <a:rPr lang="en-US" sz="1200"/>
              <a:t> 5</a:t>
            </a:r>
            <a:endParaRPr/>
          </a:p>
        </p:txBody>
      </p:sp>
      <p:sp>
        <p:nvSpPr>
          <p:cNvPr id="355" name="Google Shape;355;p18"/>
          <p:cNvSpPr txBox="1">
            <a:spLocks noGrp="1"/>
          </p:cNvSpPr>
          <p:nvPr>
            <p:ph type="body" idx="1"/>
          </p:nvPr>
        </p:nvSpPr>
        <p:spPr>
          <a:xfrm>
            <a:off x="342900" y="822959"/>
            <a:ext cx="8631418" cy="5728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‘Long COVID’ is a term used for disease manifestations that linger long after SARS-CoV-2 has been eliminated from the body.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 Manifestations that persist include: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Cough and shortness of breath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Fatigue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Headache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Heart palpitations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Chest pain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Joint pain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Physical limitations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Depression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Insomnia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In December 2020, the National Institute of Allergy and Infectious Diseases held a federal workshop to discuss the financial burden and prevent mismanagement of patients suffering with long COVID.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9"/>
          <p:cNvSpPr txBox="1">
            <a:spLocks noGrp="1"/>
          </p:cNvSpPr>
          <p:nvPr>
            <p:ph type="title"/>
          </p:nvPr>
        </p:nvSpPr>
        <p:spPr>
          <a:xfrm>
            <a:off x="256291" y="184450"/>
            <a:ext cx="8458200" cy="477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/>
              <a:t>Clinical Care</a:t>
            </a:r>
            <a:endParaRPr sz="1200"/>
          </a:p>
        </p:txBody>
      </p:sp>
      <p:sp>
        <p:nvSpPr>
          <p:cNvPr id="361" name="Google Shape;361;p19"/>
          <p:cNvSpPr txBox="1">
            <a:spLocks noGrp="1"/>
          </p:cNvSpPr>
          <p:nvPr>
            <p:ph type="body" idx="1"/>
          </p:nvPr>
        </p:nvSpPr>
        <p:spPr>
          <a:xfrm>
            <a:off x="256291" y="662074"/>
            <a:ext cx="8718027" cy="57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Several changes have been made in the treatment of critical patients since the first wave of COVID hospitalizations in March – May 2020.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Initially, physicians were quick to put patients on ventilators, and were willing to try drugs that showed even a hint of promise against the virus.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There was little in the way of consistency of care across the nation as healthcare providers were desperately trying to battle a largely unknown enemy.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Now, doctors have instituted several changes that seem to have lowered the case fatality rate among the sickest patients: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Increasing oxygen in a less invasive way than a ventilator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Proning – placing the patient face-down to expand the dorsal lung region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Prescribing remdesivir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Delivering convalescent plasma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Prescribing the steroid dexamethasone to dampen an overreactive immune response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"/>
          <p:cNvSpPr txBox="1"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/>
              <a:t>Lecture Summary</a:t>
            </a:r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body" idx="1"/>
          </p:nvPr>
        </p:nvSpPr>
        <p:spPr>
          <a:xfrm>
            <a:off x="320040" y="983411"/>
            <a:ext cx="4544191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/>
              <a:t>Overview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/>
              <a:t>History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/>
              <a:t>Virus characteristics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/>
              <a:t>Virus transmission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/>
              <a:t>Entry into the host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/>
              <a:t>Mechanisms of pathogenicity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/>
              <a:t>Disease manifestations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/>
              <a:t>Epidemiology/testing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/>
              <a:t>Treatment/prevention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0"/>
          <p:cNvSpPr txBox="1">
            <a:spLocks noGrp="1"/>
          </p:cNvSpPr>
          <p:nvPr>
            <p:ph type="title"/>
          </p:nvPr>
        </p:nvSpPr>
        <p:spPr>
          <a:xfrm>
            <a:off x="342900" y="229385"/>
            <a:ext cx="8458200" cy="67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/>
              <a:t>Epidemiology</a:t>
            </a:r>
            <a:r>
              <a:rPr lang="en-US" sz="1200"/>
              <a:t> 1</a:t>
            </a:r>
            <a:endParaRPr/>
          </a:p>
        </p:txBody>
      </p:sp>
      <p:sp>
        <p:nvSpPr>
          <p:cNvPr id="367" name="Google Shape;367;p20"/>
          <p:cNvSpPr txBox="1">
            <a:spLocks noGrp="1"/>
          </p:cNvSpPr>
          <p:nvPr>
            <p:ph type="body" idx="1"/>
          </p:nvPr>
        </p:nvSpPr>
        <p:spPr>
          <a:xfrm>
            <a:off x="342900" y="943154"/>
            <a:ext cx="8458200" cy="5391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Risk Factors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COVID-19 can affect anyone.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As a new disease, ongoing research is being conducted to determine the risk factors for severe illness or complications.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Certain populations are more at risk: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Individuals aged 65 and older, especially those in a care facility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Anyone with an underlying medical condition, such as diabetes, asthma, kidney disease, pulmonary disease, blood disorders, obesity/metabolic syndrome, heart conditions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Immunocompromised individuals due to AIDS, cancer, blood or organ transplantation, autoimmune and taking immunosuppressants, and immune deficiencies for example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1"/>
          <p:cNvSpPr txBox="1"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/>
              <a:t>Epidemiology</a:t>
            </a:r>
            <a:r>
              <a:rPr lang="en-US" sz="1200"/>
              <a:t> 2</a:t>
            </a:r>
            <a:endParaRPr/>
          </a:p>
        </p:txBody>
      </p:sp>
      <p:sp>
        <p:nvSpPr>
          <p:cNvPr id="373" name="Google Shape;373;p21"/>
          <p:cNvSpPr txBox="1">
            <a:spLocks noGrp="1"/>
          </p:cNvSpPr>
          <p:nvPr>
            <p:ph type="body" idx="1"/>
          </p:nvPr>
        </p:nvSpPr>
        <p:spPr>
          <a:xfrm>
            <a:off x="342900" y="1154161"/>
            <a:ext cx="859536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Statistics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When a pandemic is ongoing, the data changes daily.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The table reflects number of reported cases and deaths throughout the world as of </a:t>
            </a:r>
            <a:r>
              <a:rPr lang="en-US" sz="2000" dirty="0"/>
              <a:t>May 16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, 2022. </a:t>
            </a:r>
            <a:endParaRPr dirty="0"/>
          </a:p>
        </p:txBody>
      </p:sp>
      <p:graphicFrame>
        <p:nvGraphicFramePr>
          <p:cNvPr id="374" name="Google Shape;374;p21"/>
          <p:cNvGraphicFramePr/>
          <p:nvPr>
            <p:extLst>
              <p:ext uri="{D42A27DB-BD31-4B8C-83A1-F6EECF244321}">
                <p14:modId xmlns:p14="http://schemas.microsoft.com/office/powerpoint/2010/main" val="3537131703"/>
              </p:ext>
            </p:extLst>
          </p:nvPr>
        </p:nvGraphicFramePr>
        <p:xfrm>
          <a:off x="1579756" y="3452177"/>
          <a:ext cx="4754100" cy="1737380"/>
        </p:xfrm>
        <a:graphic>
          <a:graphicData uri="http://schemas.openxmlformats.org/drawingml/2006/table">
            <a:tbl>
              <a:tblPr firstRow="1" bandRow="1">
                <a:noFill/>
                <a:tableStyleId>{6B306ABE-1F31-4C20-BC90-88BDD3C920EA}</a:tableStyleId>
              </a:tblPr>
              <a:tblGrid>
                <a:gridCol w="158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Worldwide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Palestine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Number of cases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521,349,566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582,119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Number of deaths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6,288,525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5,353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5" name="Google Shape;375;p21"/>
          <p:cNvSpPr txBox="1">
            <a:spLocks noGrp="1"/>
          </p:cNvSpPr>
          <p:nvPr>
            <p:ph type="body" idx="3"/>
          </p:nvPr>
        </p:nvSpPr>
        <p:spPr>
          <a:xfrm>
            <a:off x="342900" y="5321300"/>
            <a:ext cx="84582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SOURCEs: </a:t>
            </a:r>
            <a:r>
              <a:rPr lang="en-US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https://www.worldometers.info/coronavirus/country/state-of-palestine/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n-US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https://www.worldometers.info/coronavirus/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 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2"/>
          <p:cNvSpPr txBox="1">
            <a:spLocks noGrp="1"/>
          </p:cNvSpPr>
          <p:nvPr>
            <p:ph type="title"/>
          </p:nvPr>
        </p:nvSpPr>
        <p:spPr>
          <a:xfrm>
            <a:off x="342900" y="304801"/>
            <a:ext cx="8458200" cy="46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/>
              <a:t>Epidemiology</a:t>
            </a:r>
            <a:r>
              <a:rPr lang="en-US" sz="1200"/>
              <a:t> 4</a:t>
            </a:r>
            <a:endParaRPr sz="1200"/>
          </a:p>
        </p:txBody>
      </p:sp>
      <p:pic>
        <p:nvPicPr>
          <p:cNvPr id="381" name="Google Shape;381;p22" descr="A male receiving a nasal COVID-19 test  from a gloved hand holding a swa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0551" y="3923023"/>
            <a:ext cx="3504561" cy="2336374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22"/>
          <p:cNvSpPr txBox="1">
            <a:spLocks noGrp="1"/>
          </p:cNvSpPr>
          <p:nvPr>
            <p:ph type="body" idx="1"/>
          </p:nvPr>
        </p:nvSpPr>
        <p:spPr>
          <a:xfrm>
            <a:off x="276912" y="1013954"/>
            <a:ext cx="7547335" cy="3842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Public Health Pandemic Control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Effectively managing a pandemic involves 4 coordinated response measures: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AutoNum type="arabicPeriod"/>
            </a:pPr>
            <a:r>
              <a:rPr lang="en-US" sz="2000" u="sng">
                <a:latin typeface="Arial"/>
                <a:ea typeface="Arial"/>
                <a:cs typeface="Arial"/>
                <a:sym typeface="Arial"/>
              </a:rPr>
              <a:t>Testing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the population with speed and accuracy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AutoNum type="arabicPeriod"/>
            </a:pPr>
            <a:r>
              <a:rPr lang="en-US" sz="2000" u="sng">
                <a:latin typeface="Arial"/>
                <a:ea typeface="Arial"/>
                <a:cs typeface="Arial"/>
                <a:sym typeface="Arial"/>
              </a:rPr>
              <a:t>Isolation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of infected individuals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AutoNum type="arabicPeriod"/>
            </a:pPr>
            <a:r>
              <a:rPr lang="en-US" sz="2000" u="sng">
                <a:latin typeface="Arial"/>
                <a:ea typeface="Arial"/>
                <a:cs typeface="Arial"/>
                <a:sym typeface="Arial"/>
              </a:rPr>
              <a:t>Contact tracing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- identifying those who have been exposed to the virus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AutoNum type="arabicPeriod"/>
            </a:pPr>
            <a:r>
              <a:rPr lang="en-US" sz="2000" u="sng">
                <a:latin typeface="Arial"/>
                <a:ea typeface="Arial"/>
                <a:cs typeface="Arial"/>
                <a:sym typeface="Arial"/>
              </a:rPr>
              <a:t>Quarantine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- restricting movement of those who were exposed</a:t>
            </a:r>
            <a:endParaRPr/>
          </a:p>
        </p:txBody>
      </p:sp>
      <p:sp>
        <p:nvSpPr>
          <p:cNvPr id="383" name="Google Shape;383;p22"/>
          <p:cNvSpPr txBox="1"/>
          <p:nvPr/>
        </p:nvSpPr>
        <p:spPr>
          <a:xfrm>
            <a:off x="6274716" y="6642556"/>
            <a:ext cx="246039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Henrik Dolle/Shutterstock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3"/>
          <p:cNvSpPr txBox="1">
            <a:spLocks noGrp="1"/>
          </p:cNvSpPr>
          <p:nvPr>
            <p:ph type="title"/>
          </p:nvPr>
        </p:nvSpPr>
        <p:spPr>
          <a:xfrm>
            <a:off x="342900" y="163195"/>
            <a:ext cx="8458200" cy="67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/>
              <a:t>Epidemiology</a:t>
            </a:r>
            <a:r>
              <a:rPr lang="en-US" sz="1200"/>
              <a:t> 5</a:t>
            </a:r>
            <a:endParaRPr/>
          </a:p>
        </p:txBody>
      </p:sp>
      <p:sp>
        <p:nvSpPr>
          <p:cNvPr id="389" name="Google Shape;389;p23"/>
          <p:cNvSpPr txBox="1">
            <a:spLocks noGrp="1"/>
          </p:cNvSpPr>
          <p:nvPr>
            <p:ph type="body" idx="1"/>
          </p:nvPr>
        </p:nvSpPr>
        <p:spPr>
          <a:xfrm>
            <a:off x="342900" y="841806"/>
            <a:ext cx="8458200" cy="94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Testing – 2 Types</a:t>
            </a:r>
            <a:endParaRPr/>
          </a:p>
          <a:p>
            <a:pPr marL="365760" lvl="0" indent="-36576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AutoNum type="arabicPeriod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Diagnostic tests – to determine if an individual is </a:t>
            </a:r>
            <a:r>
              <a:rPr lang="en-US" sz="2000" u="sng">
                <a:latin typeface="Arial"/>
                <a:ea typeface="Arial"/>
                <a:cs typeface="Arial"/>
                <a:sym typeface="Arial"/>
              </a:rPr>
              <a:t>currently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infected.</a:t>
            </a:r>
            <a:endParaRPr/>
          </a:p>
        </p:txBody>
      </p:sp>
      <p:sp>
        <p:nvSpPr>
          <p:cNvPr id="390" name="Google Shape;390;p23"/>
          <p:cNvSpPr txBox="1">
            <a:spLocks noGrp="1"/>
          </p:cNvSpPr>
          <p:nvPr>
            <p:ph type="body" idx="2"/>
          </p:nvPr>
        </p:nvSpPr>
        <p:spPr>
          <a:xfrm>
            <a:off x="342899" y="1813480"/>
            <a:ext cx="8653137" cy="2570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Types of diagnostic tests available:</a:t>
            </a:r>
            <a:endParaRPr/>
          </a:p>
          <a:p>
            <a:pPr marL="347472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PCR test </a:t>
            </a:r>
            <a:r>
              <a:rPr lang="en-US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this was the first available test; it amplifies and detects viral genetic material (RNA) if present in a person’s secretions collected with a swab.</a:t>
            </a:r>
            <a:endParaRPr/>
          </a:p>
          <a:p>
            <a:pPr marL="347472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Advantages: accurate if sample is taken approximately 3+ days post-exposure, option of at-home saliva test limits need for healthcare provider wearing PPE.</a:t>
            </a:r>
            <a:endParaRPr/>
          </a:p>
          <a:p>
            <a:pPr marL="347472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Disadvantages: may not catch early infections, takes several days for results, rapid tests (results in less than an hour) lack accuracy, positive results exceed transmission period.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23"/>
          <p:cNvSpPr txBox="1">
            <a:spLocks noGrp="1"/>
          </p:cNvSpPr>
          <p:nvPr>
            <p:ph type="body" idx="3"/>
          </p:nvPr>
        </p:nvSpPr>
        <p:spPr>
          <a:xfrm>
            <a:off x="342899" y="4629563"/>
            <a:ext cx="8537149" cy="145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Antigen test – also known as the lateral flow test, this detects viral proteins (those that act as antigens) vs. viral genetic material.</a:t>
            </a:r>
            <a:endParaRPr/>
          </a:p>
          <a:p>
            <a:pPr marL="347472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Advantages: results in a few minutes, good screening tool.</a:t>
            </a:r>
            <a:endParaRPr/>
          </a:p>
          <a:p>
            <a:pPr marL="347472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Disadvantages: not as accurate as PCR test.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23"/>
          <p:cNvSpPr txBox="1">
            <a:spLocks noGrp="1"/>
          </p:cNvSpPr>
          <p:nvPr>
            <p:ph type="body" idx="8"/>
          </p:nvPr>
        </p:nvSpPr>
        <p:spPr>
          <a:xfrm>
            <a:off x="1562101" y="6684963"/>
            <a:ext cx="6976872" cy="17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None/>
            </a:pPr>
            <a:r>
              <a:rPr lang="en-US"/>
              <a:t>Shutterstock / Jarun Ontakrai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4"/>
          <p:cNvSpPr txBox="1"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>
                <a:solidFill>
                  <a:srgbClr val="000000"/>
                </a:solidFill>
              </a:rPr>
              <a:t>Epidemiology</a:t>
            </a:r>
            <a:r>
              <a:rPr lang="en-US" sz="1200">
                <a:solidFill>
                  <a:srgbClr val="000000"/>
                </a:solidFill>
              </a:rPr>
              <a:t> 6</a:t>
            </a:r>
            <a:endParaRPr/>
          </a:p>
        </p:txBody>
      </p:sp>
      <p:sp>
        <p:nvSpPr>
          <p:cNvPr id="398" name="Google Shape;398;p24"/>
          <p:cNvSpPr txBox="1">
            <a:spLocks noGrp="1"/>
          </p:cNvSpPr>
          <p:nvPr>
            <p:ph type="body" idx="1"/>
          </p:nvPr>
        </p:nvSpPr>
        <p:spPr>
          <a:xfrm>
            <a:off x="342900" y="1073341"/>
            <a:ext cx="8458200" cy="98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 sz="2000" b="1">
                <a:solidFill>
                  <a:srgbClr val="000000"/>
                </a:solidFill>
              </a:rPr>
              <a:t>Testing – 2 Types continued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 startAt="2"/>
            </a:pPr>
            <a:r>
              <a:rPr lang="en-US" sz="2000">
                <a:solidFill>
                  <a:srgbClr val="000000"/>
                </a:solidFill>
              </a:rPr>
              <a:t>Antibody tests – to determine if an individual has had a </a:t>
            </a:r>
            <a:r>
              <a:rPr lang="en-US" sz="2000" u="sng">
                <a:solidFill>
                  <a:srgbClr val="000000"/>
                </a:solidFill>
              </a:rPr>
              <a:t>past</a:t>
            </a:r>
            <a:r>
              <a:rPr lang="en-US" sz="2000">
                <a:solidFill>
                  <a:srgbClr val="000000"/>
                </a:solidFill>
              </a:rPr>
              <a:t> infection.</a:t>
            </a:r>
            <a:endParaRPr/>
          </a:p>
        </p:txBody>
      </p:sp>
      <p:sp>
        <p:nvSpPr>
          <p:cNvPr id="399" name="Google Shape;399;p24"/>
          <p:cNvSpPr txBox="1">
            <a:spLocks noGrp="1"/>
          </p:cNvSpPr>
          <p:nvPr>
            <p:ph type="body" idx="2"/>
          </p:nvPr>
        </p:nvSpPr>
        <p:spPr>
          <a:xfrm>
            <a:off x="342900" y="2144800"/>
            <a:ext cx="4972050" cy="289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19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 sz="2000">
                <a:solidFill>
                  <a:srgbClr val="000000"/>
                </a:solidFill>
              </a:rPr>
              <a:t>This is a blood test to determine the presence of antibodies that appear 5+ days post-infection.</a:t>
            </a:r>
            <a:endParaRPr/>
          </a:p>
          <a:p>
            <a:pPr marL="461963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 sz="1800">
                <a:solidFill>
                  <a:srgbClr val="000000"/>
                </a:solidFill>
              </a:rPr>
              <a:t>Advantages: over 120 tests on the market, good tool to track spread of disease.</a:t>
            </a:r>
            <a:endParaRPr/>
          </a:p>
          <a:p>
            <a:pPr marL="461963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 sz="1800">
                <a:solidFill>
                  <a:srgbClr val="000000"/>
                </a:solidFill>
              </a:rPr>
              <a:t>Disadvantages: most tests are not FDA approved; quality is an issue.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00" name="Google Shape;400;p24"/>
          <p:cNvSpPr txBox="1">
            <a:spLocks noGrp="1"/>
          </p:cNvSpPr>
          <p:nvPr>
            <p:ph type="body" idx="3"/>
          </p:nvPr>
        </p:nvSpPr>
        <p:spPr>
          <a:xfrm>
            <a:off x="342900" y="5348716"/>
            <a:ext cx="8458200" cy="103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 sz="2000">
                <a:solidFill>
                  <a:srgbClr val="000000"/>
                </a:solidFill>
              </a:rPr>
              <a:t>NOTE: Because this is a novel coronavirus/disease, we do not know the extent/duration of protection from acquired antibodies via infection or vaccination.</a:t>
            </a:r>
            <a:endParaRPr/>
          </a:p>
        </p:txBody>
      </p:sp>
      <p:sp>
        <p:nvSpPr>
          <p:cNvPr id="401" name="Google Shape;401;p24"/>
          <p:cNvSpPr txBox="1">
            <a:spLocks noGrp="1"/>
          </p:cNvSpPr>
          <p:nvPr>
            <p:ph type="body" idx="8"/>
          </p:nvPr>
        </p:nvSpPr>
        <p:spPr>
          <a:xfrm>
            <a:off x="1562101" y="6684963"/>
            <a:ext cx="6976872" cy="17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800"/>
              <a:buNone/>
            </a:pPr>
            <a:r>
              <a:rPr lang="en-US" b="0" i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Vitalii Petrushenko/Shutterstock</a:t>
            </a:r>
            <a:endParaRPr/>
          </a:p>
        </p:txBody>
      </p:sp>
      <p:pic>
        <p:nvPicPr>
          <p:cNvPr id="402" name="Google Shape;402;p24" descr="Vial of blood for COVID-19 antibody tes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0320" y="2496350"/>
            <a:ext cx="3340780" cy="2195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6"/>
          <p:cNvSpPr txBox="1">
            <a:spLocks noGrp="1"/>
          </p:cNvSpPr>
          <p:nvPr>
            <p:ph type="title"/>
          </p:nvPr>
        </p:nvSpPr>
        <p:spPr>
          <a:xfrm>
            <a:off x="342900" y="238813"/>
            <a:ext cx="8458200" cy="44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/>
              <a:t>Epidemiology</a:t>
            </a:r>
            <a:r>
              <a:rPr lang="en-US" sz="1200"/>
              <a:t> 8</a:t>
            </a:r>
            <a:endParaRPr sz="1200"/>
          </a:p>
        </p:txBody>
      </p:sp>
      <p:sp>
        <p:nvSpPr>
          <p:cNvPr id="408" name="Google Shape;408;p26"/>
          <p:cNvSpPr txBox="1">
            <a:spLocks noGrp="1"/>
          </p:cNvSpPr>
          <p:nvPr>
            <p:ph type="body" idx="1"/>
          </p:nvPr>
        </p:nvSpPr>
        <p:spPr>
          <a:xfrm>
            <a:off x="342900" y="914087"/>
            <a:ext cx="8458200" cy="543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Basic Reproductive Number (R</a:t>
            </a:r>
            <a:r>
              <a:rPr lang="en-US" sz="2000" b="1" baseline="-25000"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) cont.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A contagious disease has a high R</a:t>
            </a:r>
            <a:r>
              <a:rPr lang="en-US" sz="2000" baseline="-25000"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value (</a:t>
            </a:r>
            <a:r>
              <a:rPr lang="en-US" sz="2000"/>
              <a:t>for example,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measles transmitted via aerosol R</a:t>
            </a:r>
            <a:r>
              <a:rPr lang="en-US" sz="2000" baseline="-25000"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= 12 − 18), compared to a disease that does not spread easily from person to person (for example, Ebola transmitted directly through body fluids R</a:t>
            </a:r>
            <a:r>
              <a:rPr lang="en-US" sz="2000" baseline="-25000"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= 2).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highest R</a:t>
            </a:r>
            <a:r>
              <a:rPr lang="en-US" sz="2000" baseline="-25000"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for COVID-19 was estimated in May 2020 in the 5 to 6 range, higher than earlier estimates from China of 2.2 to 2.7, although it is difficult to pinpoint a specific number in the early stages of a novel disease.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R</a:t>
            </a:r>
            <a:r>
              <a:rPr lang="en-US" sz="2000" baseline="-25000"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is used to determine what percentage of the population must be immune in order to halt the disease spread.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Scientists are proposing a 75 – 85% vaccination rate will be necessary to prevent the spread of COVID-19 through </a:t>
            </a: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herd immunity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5"/>
          <p:cNvSpPr txBox="1">
            <a:spLocks noGrp="1"/>
          </p:cNvSpPr>
          <p:nvPr>
            <p:ph type="title"/>
          </p:nvPr>
        </p:nvSpPr>
        <p:spPr>
          <a:xfrm>
            <a:off x="342900" y="304801"/>
            <a:ext cx="8458200" cy="49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/>
              <a:t>Epidemiology</a:t>
            </a:r>
            <a:r>
              <a:rPr lang="en-US" sz="1200"/>
              <a:t> 7</a:t>
            </a:r>
            <a:endParaRPr sz="1200"/>
          </a:p>
        </p:txBody>
      </p:sp>
      <p:sp>
        <p:nvSpPr>
          <p:cNvPr id="414" name="Google Shape;414;p25"/>
          <p:cNvSpPr txBox="1">
            <a:spLocks noGrp="1"/>
          </p:cNvSpPr>
          <p:nvPr>
            <p:ph type="body" idx="1"/>
          </p:nvPr>
        </p:nvSpPr>
        <p:spPr>
          <a:xfrm>
            <a:off x="342900" y="1031611"/>
            <a:ext cx="8458200" cy="511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Basic Reproductive Number (R</a:t>
            </a:r>
            <a:r>
              <a:rPr lang="en-US" sz="2000" b="1" baseline="-25000"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When dealing with a novel infectious agent like SARS-CoV-2, epidemiologists attempt to determine the ability of the infectious agent to spread throughout a population.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capacity to spread can be quantified - it is given an R</a:t>
            </a:r>
            <a:r>
              <a:rPr lang="en-US" sz="2000" baseline="-25000"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(“R naught”) value, which represents the number of individuals that can be infected from one single person.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R</a:t>
            </a:r>
            <a:r>
              <a:rPr lang="en-US" sz="2000" baseline="-25000"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is not a constant number, and it is difficult to calculate; it can vary depending on the environment (for example, population density) and the behavior of the population (</a:t>
            </a:r>
            <a:r>
              <a:rPr lang="en-US" sz="2000"/>
              <a:t>for example,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social distancing), but assumes that all members are susceptible to the infectious agent.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An R</a:t>
            </a:r>
            <a:r>
              <a:rPr lang="en-US" sz="2000" baseline="-25000"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of less than 1 suggests a disease will ultimately die out in a population.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7"/>
          <p:cNvSpPr txBox="1">
            <a:spLocks noGrp="1"/>
          </p:cNvSpPr>
          <p:nvPr>
            <p:ph type="title"/>
          </p:nvPr>
        </p:nvSpPr>
        <p:spPr>
          <a:xfrm>
            <a:off x="342900" y="238813"/>
            <a:ext cx="8458200" cy="44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/>
              <a:t>Epidemiology</a:t>
            </a:r>
            <a:r>
              <a:rPr lang="en-US" sz="1200"/>
              <a:t> 9</a:t>
            </a:r>
            <a:endParaRPr sz="1200"/>
          </a:p>
        </p:txBody>
      </p:sp>
      <p:sp>
        <p:nvSpPr>
          <p:cNvPr id="420" name="Google Shape;420;p27"/>
          <p:cNvSpPr txBox="1">
            <a:spLocks noGrp="1"/>
          </p:cNvSpPr>
          <p:nvPr>
            <p:ph type="body" idx="1"/>
          </p:nvPr>
        </p:nvSpPr>
        <p:spPr>
          <a:xfrm>
            <a:off x="342900" y="956195"/>
            <a:ext cx="8458200" cy="535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Herd Immunity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Herd immunity is achieved by </a:t>
            </a:r>
            <a:r>
              <a:rPr lang="en-US" sz="2000" u="sng">
                <a:latin typeface="Arial"/>
                <a:ea typeface="Arial"/>
                <a:cs typeface="Arial"/>
                <a:sym typeface="Arial"/>
              </a:rPr>
              <a:t>protecting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people from a virus, not by  </a:t>
            </a:r>
            <a:r>
              <a:rPr lang="en-US" sz="2000" u="sng">
                <a:latin typeface="Arial"/>
                <a:ea typeface="Arial"/>
                <a:cs typeface="Arial"/>
                <a:sym typeface="Arial"/>
              </a:rPr>
              <a:t>exposing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them to it.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When a virus has a high case fatality rate, attempts to achieve herd immunity via population exposure is problematic and unethical, and can lead to unnecessary infections, suffering and death.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Another value, the effective reproduction rate (R</a:t>
            </a:r>
            <a:r>
              <a:rPr lang="en-US" sz="2000" baseline="-250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2000" baseline="-250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represents the current (recovered/vaccinated) state of the population.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goal is, through vaccination, to lower the R</a:t>
            </a:r>
            <a:r>
              <a:rPr lang="en-US" sz="2000" baseline="-250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to a value of 1 or less whereby the virus can no longer spread through susceptible hosts and the pandemic dissipates.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duration of viable antibodies in the blood as a result of either vaccine or recovery is yet to be determined.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8"/>
          <p:cNvSpPr txBox="1"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/>
              <a:t>Prevention/Treatment</a:t>
            </a:r>
            <a:r>
              <a:rPr lang="en-US" sz="1200"/>
              <a:t> 1</a:t>
            </a:r>
            <a:endParaRPr/>
          </a:p>
        </p:txBody>
      </p:sp>
      <p:sp>
        <p:nvSpPr>
          <p:cNvPr id="426" name="Google Shape;426;p28"/>
          <p:cNvSpPr txBox="1">
            <a:spLocks noGrp="1"/>
          </p:cNvSpPr>
          <p:nvPr>
            <p:ph type="body" idx="1"/>
          </p:nvPr>
        </p:nvSpPr>
        <p:spPr>
          <a:xfrm>
            <a:off x="342900" y="1009415"/>
            <a:ext cx="8458200" cy="3066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Prevention - Personal Safety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Before we had a vaccine against SARS-CoV-2, the best way to avoid becoming ill was to avoid exposure to the virus.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Avoidance involves:</a:t>
            </a:r>
            <a:endParaRPr/>
          </a:p>
          <a:p>
            <a:pPr marL="347472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Washing hands often</a:t>
            </a:r>
            <a:endParaRPr/>
          </a:p>
          <a:p>
            <a:pPr marL="347472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Use a hand sanitizer of &gt;60% alcohol when washing is not an option</a:t>
            </a:r>
            <a:endParaRPr/>
          </a:p>
          <a:p>
            <a:pPr marL="347472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Maintaining a safe distance from others outside the home &gt;6 feet</a:t>
            </a:r>
            <a:endParaRPr/>
          </a:p>
        </p:txBody>
      </p:sp>
      <p:sp>
        <p:nvSpPr>
          <p:cNvPr id="427" name="Google Shape;427;p28"/>
          <p:cNvSpPr txBox="1">
            <a:spLocks noGrp="1"/>
          </p:cNvSpPr>
          <p:nvPr>
            <p:ph type="body" idx="2"/>
          </p:nvPr>
        </p:nvSpPr>
        <p:spPr>
          <a:xfrm>
            <a:off x="342901" y="4343400"/>
            <a:ext cx="4480560" cy="1677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Covering the mouth and nose with cloth in public places to avoid spread from yourself to others</a:t>
            </a:r>
            <a:endParaRPr/>
          </a:p>
          <a:p>
            <a:pPr marL="347472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Clean and disinfect frequently touched surfaces often</a:t>
            </a:r>
            <a:endParaRPr/>
          </a:p>
        </p:txBody>
      </p:sp>
      <p:sp>
        <p:nvSpPr>
          <p:cNvPr id="428" name="Google Shape;428;p28"/>
          <p:cNvSpPr txBox="1">
            <a:spLocks noGrp="1"/>
          </p:cNvSpPr>
          <p:nvPr>
            <p:ph type="body" idx="5"/>
          </p:nvPr>
        </p:nvSpPr>
        <p:spPr>
          <a:xfrm>
            <a:off x="1562101" y="6684963"/>
            <a:ext cx="6976872" cy="17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800"/>
              <a:buNone/>
            </a:pPr>
            <a:r>
              <a:rPr lang="en-US" b="0" i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FamVeld/Shutterstock</a:t>
            </a:r>
            <a:endParaRPr/>
          </a:p>
        </p:txBody>
      </p:sp>
      <p:pic>
        <p:nvPicPr>
          <p:cNvPr id="429" name="Google Shape;429;p28" descr="Mother and child wearing surgical face mask buying fruit in supermarke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1431" y="3985975"/>
            <a:ext cx="3417542" cy="243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9"/>
          <p:cNvSpPr txBox="1"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/>
              <a:t>Prevention/Treatment</a:t>
            </a:r>
            <a:r>
              <a:rPr lang="en-US" sz="1200"/>
              <a:t> 2</a:t>
            </a:r>
            <a:endParaRPr/>
          </a:p>
        </p:txBody>
      </p:sp>
      <p:sp>
        <p:nvSpPr>
          <p:cNvPr id="435" name="Google Shape;435;p29"/>
          <p:cNvSpPr txBox="1">
            <a:spLocks noGrp="1"/>
          </p:cNvSpPr>
          <p:nvPr>
            <p:ph type="body" idx="1"/>
          </p:nvPr>
        </p:nvSpPr>
        <p:spPr>
          <a:xfrm>
            <a:off x="342900" y="1075450"/>
            <a:ext cx="8458200" cy="3158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Prevention – Safety for Healthcare Professionals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Healthcare providers caring for COVID-19 patients are at greater risk for contracting and spreading the virus.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A higher level of personal protective equipment (PPE) is necessary for those who risk daily workplace exposure.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Appropriate care must be taken when putting on or taking off the PPE which includes:</a:t>
            </a:r>
            <a:endParaRPr/>
          </a:p>
        </p:txBody>
      </p:sp>
      <p:sp>
        <p:nvSpPr>
          <p:cNvPr id="436" name="Google Shape;436;p29"/>
          <p:cNvSpPr txBox="1">
            <a:spLocks noGrp="1"/>
          </p:cNvSpPr>
          <p:nvPr>
            <p:ph type="body" idx="2"/>
          </p:nvPr>
        </p:nvSpPr>
        <p:spPr>
          <a:xfrm>
            <a:off x="368299" y="3966450"/>
            <a:ext cx="4114800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N95 facemask (filters out 95% of airborne pathogens)</a:t>
            </a:r>
            <a:endParaRPr/>
          </a:p>
          <a:p>
            <a:pPr marL="347472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Eye protection</a:t>
            </a:r>
            <a:endParaRPr/>
          </a:p>
          <a:p>
            <a:pPr marL="347472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Gloves</a:t>
            </a:r>
            <a:endParaRPr/>
          </a:p>
          <a:p>
            <a:pPr marL="347472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Gown</a:t>
            </a:r>
            <a:endParaRPr/>
          </a:p>
        </p:txBody>
      </p:sp>
      <p:pic>
        <p:nvPicPr>
          <p:cNvPr id="437" name="Google Shape;437;p29" descr="COVID-19 infected patient in quarantine room with quarantine and outbreak alert sign at hospital with healthcare providers wearing PPE.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4234180"/>
            <a:ext cx="4071414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29"/>
          <p:cNvSpPr txBox="1">
            <a:spLocks noGrp="1"/>
          </p:cNvSpPr>
          <p:nvPr>
            <p:ph type="body" idx="5"/>
          </p:nvPr>
        </p:nvSpPr>
        <p:spPr>
          <a:xfrm>
            <a:off x="1562101" y="6684963"/>
            <a:ext cx="6976872" cy="17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None/>
            </a:pPr>
            <a:r>
              <a:rPr lang="en-US"/>
              <a:t>Mongkolchon Akesin/Shutterstock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"/>
          <p:cNvSpPr txBox="1"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248" name="Google Shape;248;p3"/>
          <p:cNvSpPr txBox="1">
            <a:spLocks noGrp="1"/>
          </p:cNvSpPr>
          <p:nvPr>
            <p:ph type="body" idx="1"/>
          </p:nvPr>
        </p:nvSpPr>
        <p:spPr>
          <a:xfrm>
            <a:off x="342900" y="1275642"/>
            <a:ext cx="8458200" cy="4531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World Health Organization (WHO) named the novel coronavirus that causes the disease COVID-19 “severe acute respiratory syndrome coronavirus 2” (SARS-CoV-2) in January 2020.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disease is named from a contraction of the term </a:t>
            </a:r>
            <a:r>
              <a:rPr lang="en-US" sz="2000" b="1" u="sng"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rona</a:t>
            </a:r>
            <a:r>
              <a:rPr lang="en-US" sz="2000" b="1" u="sng">
                <a:latin typeface="Arial"/>
                <a:ea typeface="Arial"/>
                <a:cs typeface="Arial"/>
                <a:sym typeface="Arial"/>
              </a:rPr>
              <a:t>vi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rus </a:t>
            </a:r>
            <a:r>
              <a:rPr lang="en-US" sz="2000" b="1" u="sng"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isease 20</a:t>
            </a:r>
            <a:r>
              <a:rPr lang="en-US" sz="2000" b="1" u="sng">
                <a:latin typeface="Arial"/>
                <a:ea typeface="Arial"/>
                <a:cs typeface="Arial"/>
                <a:sym typeface="Arial"/>
              </a:rPr>
              <a:t>19</a:t>
            </a: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.</a:t>
            </a:r>
            <a:endParaRPr sz="2000" u="sng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This disease was first observed in humans in Wuhan, China in December 2019, although it’s circulation a month earlier is inferred.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WHO declared COVID-19 a Public Health Emergency of International Concern (PHEIC) on January 30, 2020.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0"/>
          <p:cNvSpPr txBox="1"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/>
              <a:t>Prevention/Treatment</a:t>
            </a:r>
            <a:r>
              <a:rPr lang="en-US" sz="1200"/>
              <a:t> 3</a:t>
            </a:r>
            <a:endParaRPr/>
          </a:p>
        </p:txBody>
      </p:sp>
      <p:sp>
        <p:nvSpPr>
          <p:cNvPr id="444" name="Google Shape;444;p30"/>
          <p:cNvSpPr txBox="1">
            <a:spLocks noGrp="1"/>
          </p:cNvSpPr>
          <p:nvPr>
            <p:ph type="body" idx="1"/>
          </p:nvPr>
        </p:nvSpPr>
        <p:spPr>
          <a:xfrm>
            <a:off x="320040" y="1286136"/>
            <a:ext cx="8503920" cy="4971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Prevention – Public Safety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sz="20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Before areas can safely open to the public, a disinfection plan must be implemented to prevent spread in areas that typically host high numbers: schools, public transit, aviation, shops, restaurants, churches, etc.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AutoNum type="arabicPeriod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Natural methods</a:t>
            </a:r>
            <a:endParaRPr/>
          </a:p>
          <a:p>
            <a:pPr marL="461963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Studies have shown that SARS-CoV-2 lasts hours to days (one study suggests a maximum of 7 days on the outer layer of mask) on surfaces, less in the sunlight.</a:t>
            </a:r>
            <a:endParaRPr/>
          </a:p>
          <a:p>
            <a:pPr marL="461963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Leaving items untouched for over 24 hours, or outside in direct sun can reduce the risk of transmission via a fomite.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1"/>
          <p:cNvSpPr txBox="1"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/>
              <a:t>Prevention/Treatment</a:t>
            </a:r>
            <a:r>
              <a:rPr lang="en-US" sz="1200"/>
              <a:t> 4</a:t>
            </a:r>
            <a:endParaRPr/>
          </a:p>
        </p:txBody>
      </p:sp>
      <p:sp>
        <p:nvSpPr>
          <p:cNvPr id="450" name="Google Shape;450;p31"/>
          <p:cNvSpPr txBox="1">
            <a:spLocks noGrp="1"/>
          </p:cNvSpPr>
          <p:nvPr>
            <p:ph type="body" idx="1"/>
          </p:nvPr>
        </p:nvSpPr>
        <p:spPr>
          <a:xfrm>
            <a:off x="342900" y="1788315"/>
            <a:ext cx="4206240" cy="2956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 startAt="2"/>
            </a:pPr>
            <a:r>
              <a:rPr lang="en-US" sz="2000">
                <a:solidFill>
                  <a:srgbClr val="000000"/>
                </a:solidFill>
              </a:rPr>
              <a:t>Disinfection</a:t>
            </a:r>
            <a:endParaRPr/>
          </a:p>
          <a:p>
            <a:pPr marL="461963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 sz="2000">
                <a:solidFill>
                  <a:srgbClr val="000000"/>
                </a:solidFill>
              </a:rPr>
              <a:t>The EPA has an approved list of disinfectants for removal of the virus from most surfaces, particularly frequently touched surfaces such as doorknobs, light switches, ATM machines, faucets, etc.</a:t>
            </a:r>
            <a:endParaRPr/>
          </a:p>
        </p:txBody>
      </p:sp>
      <p:sp>
        <p:nvSpPr>
          <p:cNvPr id="451" name="Google Shape;451;p31"/>
          <p:cNvSpPr txBox="1">
            <a:spLocks noGrp="1"/>
          </p:cNvSpPr>
          <p:nvPr>
            <p:ph type="body" idx="2"/>
          </p:nvPr>
        </p:nvSpPr>
        <p:spPr>
          <a:xfrm>
            <a:off x="342900" y="5120419"/>
            <a:ext cx="84582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19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en-US" sz="1600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https://www.epa.gov/pesticide-registration/list-n-disinfectants-use-against-sars-cov-2</a:t>
            </a:r>
            <a:endParaRPr sz="1600">
              <a:solidFill>
                <a:srgbClr val="000000"/>
              </a:solidFill>
            </a:endParaRPr>
          </a:p>
          <a:p>
            <a:pPr marL="461963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 sz="2000">
                <a:solidFill>
                  <a:srgbClr val="000000"/>
                </a:solidFill>
              </a:rPr>
              <a:t>If approved disinfectants are not available, dilute bleach or 70% alcohol is recommended.</a:t>
            </a:r>
            <a:endParaRPr/>
          </a:p>
        </p:txBody>
      </p:sp>
      <p:sp>
        <p:nvSpPr>
          <p:cNvPr id="452" name="Google Shape;452;p31"/>
          <p:cNvSpPr txBox="1">
            <a:spLocks noGrp="1"/>
          </p:cNvSpPr>
          <p:nvPr>
            <p:ph type="body" idx="5"/>
          </p:nvPr>
        </p:nvSpPr>
        <p:spPr>
          <a:xfrm>
            <a:off x="1562101" y="6684963"/>
            <a:ext cx="6976872" cy="17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800"/>
              <a:buNone/>
            </a:pPr>
            <a:r>
              <a:rPr lang="en-US" b="0" i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GrooveZ/Shutterstock</a:t>
            </a:r>
            <a:endParaRPr/>
          </a:p>
        </p:txBody>
      </p:sp>
      <p:sp>
        <p:nvSpPr>
          <p:cNvPr id="453" name="Google Shape;453;p31"/>
          <p:cNvSpPr txBox="1"/>
          <p:nvPr/>
        </p:nvSpPr>
        <p:spPr>
          <a:xfrm>
            <a:off x="342900" y="1088207"/>
            <a:ext cx="652334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Prevention – Public Safety continued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4" name="Google Shape;454;p31" descr="Spraying disinfection and decontamination on a public place as a prevention against COVID-19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0537" y="2156931"/>
            <a:ext cx="4156505" cy="2679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2"/>
          <p:cNvSpPr txBox="1">
            <a:spLocks noGrp="1"/>
          </p:cNvSpPr>
          <p:nvPr>
            <p:ph type="title"/>
          </p:nvPr>
        </p:nvSpPr>
        <p:spPr>
          <a:xfrm>
            <a:off x="342900" y="194821"/>
            <a:ext cx="8458200" cy="44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/>
              <a:t>Prevention/Treatment</a:t>
            </a:r>
            <a:r>
              <a:rPr lang="en-US" sz="1200"/>
              <a:t> 5</a:t>
            </a:r>
            <a:endParaRPr/>
          </a:p>
        </p:txBody>
      </p:sp>
      <p:sp>
        <p:nvSpPr>
          <p:cNvPr id="460" name="Google Shape;460;p32"/>
          <p:cNvSpPr txBox="1">
            <a:spLocks noGrp="1"/>
          </p:cNvSpPr>
          <p:nvPr>
            <p:ph type="body" idx="1"/>
          </p:nvPr>
        </p:nvSpPr>
        <p:spPr>
          <a:xfrm>
            <a:off x="342900" y="748585"/>
            <a:ext cx="8228076" cy="5614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Prevention – Public Safety continued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AutoNum type="arabicPeriod" startAt="3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Ultraviolet radiation</a:t>
            </a:r>
            <a:endParaRPr/>
          </a:p>
          <a:p>
            <a:pPr marL="461963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UV radiation in the range of 200 – 260 nm is an effective germicide for removing airborne and surface viruses and has been used effectively in hospitals for many years.</a:t>
            </a:r>
            <a:endParaRPr/>
          </a:p>
          <a:p>
            <a:pPr marL="461963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While effective, UV radiation can pose a safety hazard to skin and eyes, whereas far-UVC radiation with a specific wavelength of 222nm kills pathogens without harming human tissues. </a:t>
            </a:r>
            <a:endParaRPr/>
          </a:p>
          <a:p>
            <a:pPr marL="461963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UVC has been shown to destroy the outer protein coat of the SARS-coronavirus, and studies suggest it is also effective in destroying SARS-CoV-2.</a:t>
            </a:r>
            <a:endParaRPr/>
          </a:p>
          <a:p>
            <a:pPr marL="461963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During the pandemic, authorities in public places such as schools, offices, and mass transit are using UVC as a means of disinfection.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3"/>
          <p:cNvSpPr txBox="1">
            <a:spLocks noGrp="1"/>
          </p:cNvSpPr>
          <p:nvPr>
            <p:ph type="title"/>
          </p:nvPr>
        </p:nvSpPr>
        <p:spPr>
          <a:xfrm>
            <a:off x="320040" y="108467"/>
            <a:ext cx="8458200" cy="67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/>
              <a:t>Prevention/Treatment</a:t>
            </a:r>
            <a:r>
              <a:rPr lang="en-US" sz="1200"/>
              <a:t> 6</a:t>
            </a:r>
            <a:endParaRPr/>
          </a:p>
        </p:txBody>
      </p:sp>
      <p:sp>
        <p:nvSpPr>
          <p:cNvPr id="466" name="Google Shape;466;p33"/>
          <p:cNvSpPr txBox="1">
            <a:spLocks noGrp="1"/>
          </p:cNvSpPr>
          <p:nvPr>
            <p:ph type="body" idx="1"/>
          </p:nvPr>
        </p:nvSpPr>
        <p:spPr>
          <a:xfrm>
            <a:off x="320040" y="787078"/>
            <a:ext cx="8412480" cy="5736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Prevention – Vaccines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Under normal circumstances, vaccine development may take up to 15 years from exploration to clinical use.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In the case of a global pandemic with a novel virus, the development can be fast-tracked and often involves eliminating stages of testing in animals. 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Within the first 6 months of the COVID-19 pandemic, vaccine testing in humans began, largely due to a head start from previous coronavirus research, and running phases I and II concurrently, rather than consecutively.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Certain steps cannot be rushed, such as the wait to see whether antibodies against the virus develop in response to the foreign agent being introduced into the body.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The goal is to induce production of antibodies that bind to the virus, effectively blocking entry into the host cell.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As of December 2020, 52 vaccines were in clinical trials, and 162 candidates were in the preclinical evaluation stage globally.</a:t>
            </a:r>
            <a:endParaRPr/>
          </a:p>
          <a:p>
            <a:pPr marL="347472" lvl="0" indent="-22047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4"/>
          <p:cNvSpPr txBox="1">
            <a:spLocks noGrp="1"/>
          </p:cNvSpPr>
          <p:nvPr>
            <p:ph type="title"/>
          </p:nvPr>
        </p:nvSpPr>
        <p:spPr>
          <a:xfrm>
            <a:off x="232722" y="149846"/>
            <a:ext cx="8458200" cy="48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/>
              <a:t>Prevention/Treatment</a:t>
            </a:r>
            <a:r>
              <a:rPr lang="en-US" sz="1200"/>
              <a:t> 7</a:t>
            </a:r>
            <a:endParaRPr/>
          </a:p>
        </p:txBody>
      </p:sp>
      <p:sp>
        <p:nvSpPr>
          <p:cNvPr id="472" name="Google Shape;472;p34"/>
          <p:cNvSpPr txBox="1">
            <a:spLocks noGrp="1"/>
          </p:cNvSpPr>
          <p:nvPr>
            <p:ph type="body" idx="1"/>
          </p:nvPr>
        </p:nvSpPr>
        <p:spPr>
          <a:xfrm>
            <a:off x="258745" y="937586"/>
            <a:ext cx="8091146" cy="26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Prevention – Vaccines continued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December 11</a:t>
            </a:r>
            <a:r>
              <a:rPr lang="en-US" sz="20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2020, the FDA granted the first emergency use authorization (EUA) to </a:t>
            </a:r>
            <a:r>
              <a:rPr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Pfizer Pharmaceuticals/BioNTech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their COVID-19 vaccine.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August 23rd, 2021, the FDA granted the vaccine full approval for use. The vaccine can be administered to individuals aged 12 and over in a 2-shot regimen.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3" name="Google Shape;473;p34" descr="A female patient receiving a vaccine from a&#10; male doct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1372" y="3516198"/>
            <a:ext cx="401955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34"/>
          <p:cNvSpPr txBox="1"/>
          <p:nvPr/>
        </p:nvSpPr>
        <p:spPr>
          <a:xfrm>
            <a:off x="232722" y="4289197"/>
            <a:ext cx="3942271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of August 2021, clinical trials are underway in pregnant woman 	and children between 2 and 12 years of age.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34"/>
          <p:cNvSpPr txBox="1"/>
          <p:nvPr/>
        </p:nvSpPr>
        <p:spPr>
          <a:xfrm>
            <a:off x="6390782" y="6642556"/>
            <a:ext cx="230014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Ivan Pantic/E+/Getty Images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5"/>
          <p:cNvSpPr txBox="1"/>
          <p:nvPr/>
        </p:nvSpPr>
        <p:spPr>
          <a:xfrm>
            <a:off x="288372" y="1413064"/>
            <a:ext cx="8095913" cy="216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December 18</a:t>
            </a:r>
            <a:r>
              <a:rPr lang="en-US" sz="20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2020, </a:t>
            </a:r>
            <a:r>
              <a:rPr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Moderna Therapeutics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 granted an EUA from the FDA for their vaccine. Individuals aged 18 and over can receive the Moderna vaccine in a 2-shot regimen. </a:t>
            </a:r>
            <a:endParaRPr/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of August 2021, clinical trials are in progress for children aged 6 months – 11 years, and adults over 18 who have previously had an organ transplant.</a:t>
            </a:r>
            <a:endParaRPr sz="2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35"/>
          <p:cNvSpPr txBox="1">
            <a:spLocks noGrp="1"/>
          </p:cNvSpPr>
          <p:nvPr>
            <p:ph type="title"/>
          </p:nvPr>
        </p:nvSpPr>
        <p:spPr>
          <a:xfrm>
            <a:off x="288372" y="214892"/>
            <a:ext cx="8458200" cy="48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/>
              <a:t>Prevention/Treatment</a:t>
            </a:r>
            <a:r>
              <a:rPr lang="en-US" sz="1200"/>
              <a:t> 8</a:t>
            </a:r>
            <a:endParaRPr/>
          </a:p>
        </p:txBody>
      </p:sp>
      <p:sp>
        <p:nvSpPr>
          <p:cNvPr id="482" name="Google Shape;482;p35"/>
          <p:cNvSpPr txBox="1"/>
          <p:nvPr/>
        </p:nvSpPr>
        <p:spPr>
          <a:xfrm>
            <a:off x="288372" y="761588"/>
            <a:ext cx="44082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Prevention – Vaccines continued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35"/>
          <p:cNvSpPr txBox="1"/>
          <p:nvPr/>
        </p:nvSpPr>
        <p:spPr>
          <a:xfrm>
            <a:off x="288372" y="3997136"/>
            <a:ext cx="4607478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Pfizer and Moderna vaccines involve brand new technology; injecting mRNA, rather than a protein product, via a lipid nanoparticle, into cells. The cells will translate the mRNA into the viral spike protein, which acts as a T-dependent endogenous antigen.</a:t>
            </a:r>
            <a:endParaRPr/>
          </a:p>
        </p:txBody>
      </p:sp>
      <p:pic>
        <p:nvPicPr>
          <p:cNvPr id="484" name="Google Shape;484;p35" descr="A graphic showing the mechanism of action for an mRNA vaccin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1429" y="3283796"/>
            <a:ext cx="2852856" cy="2947321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35"/>
          <p:cNvSpPr txBox="1"/>
          <p:nvPr/>
        </p:nvSpPr>
        <p:spPr>
          <a:xfrm>
            <a:off x="5917070" y="6642556"/>
            <a:ext cx="27594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Usman Zafar Paracha/Shutterstock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6"/>
          <p:cNvSpPr txBox="1">
            <a:spLocks noGrp="1"/>
          </p:cNvSpPr>
          <p:nvPr>
            <p:ph type="body" idx="4"/>
          </p:nvPr>
        </p:nvSpPr>
        <p:spPr>
          <a:xfrm>
            <a:off x="1562101" y="6684963"/>
            <a:ext cx="6976872" cy="17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None/>
            </a:pPr>
            <a:endParaRPr/>
          </a:p>
        </p:txBody>
      </p:sp>
      <p:sp>
        <p:nvSpPr>
          <p:cNvPr id="491" name="Google Shape;491;p36"/>
          <p:cNvSpPr txBox="1">
            <a:spLocks noGrp="1"/>
          </p:cNvSpPr>
          <p:nvPr>
            <p:ph type="title"/>
          </p:nvPr>
        </p:nvSpPr>
        <p:spPr>
          <a:xfrm>
            <a:off x="342899" y="219959"/>
            <a:ext cx="8458200" cy="48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/>
              <a:t>Prevention/Treatment</a:t>
            </a:r>
            <a:r>
              <a:rPr lang="en-US" sz="1200"/>
              <a:t> 9</a:t>
            </a:r>
            <a:endParaRPr/>
          </a:p>
        </p:txBody>
      </p:sp>
      <p:sp>
        <p:nvSpPr>
          <p:cNvPr id="492" name="Google Shape;492;p36"/>
          <p:cNvSpPr txBox="1">
            <a:spLocks noGrp="1"/>
          </p:cNvSpPr>
          <p:nvPr>
            <p:ph type="body" idx="1"/>
          </p:nvPr>
        </p:nvSpPr>
        <p:spPr>
          <a:xfrm>
            <a:off x="342899" y="900652"/>
            <a:ext cx="8621991" cy="5322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Prevention – Vaccines continued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Johnson &amp; Johnson/Janssen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received its EUA on February 27</a:t>
            </a:r>
            <a:r>
              <a:rPr lang="en-US" sz="20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2021, for use in adults 18 years of age and older in a single shot regimen. The EUA was amended in April 2021 after rare but serious blood clots were reported following administration.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of August 2021, clinical trials include adolescents aged 12 – 17.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January 2021, the</a:t>
            </a:r>
            <a:r>
              <a:rPr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AstraZeneca/Oxford University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vaccine was approved for use in the European Union, then in February 2021 it was granted an EUA by the WHO for use in low- and middle-income countries. As of August 2021, the FDA has no plans to issue an EUA for this vaccine.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sz="2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J&amp;J and AstraZeneca vaccines are comprised of a genetically-modified adenovirus (cannot replicate in humans) containing DNA from SARS-CoV-2 that codes for the spike protein.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7"/>
          <p:cNvSpPr txBox="1"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/>
              <a:t>Other vaccines</a:t>
            </a:r>
            <a:endParaRPr/>
          </a:p>
        </p:txBody>
      </p:sp>
      <p:sp>
        <p:nvSpPr>
          <p:cNvPr id="498" name="Google Shape;498;p37"/>
          <p:cNvSpPr txBox="1">
            <a:spLocks noGrp="1"/>
          </p:cNvSpPr>
          <p:nvPr>
            <p:ph type="body" idx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/>
              <a:t>Sputnik: Developed in Russia: Adenovirus based vaccine similar to the Astra Zeneca vaccine.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/>
              <a:t>Sinovac: Developed in China. The virus is killed and used for the vaccine</a:t>
            </a:r>
            <a:endParaRPr/>
          </a:p>
        </p:txBody>
      </p:sp>
      <p:sp>
        <p:nvSpPr>
          <p:cNvPr id="499" name="Google Shape;499;p37"/>
          <p:cNvSpPr txBox="1">
            <a:spLocks noGrp="1"/>
          </p:cNvSpPr>
          <p:nvPr>
            <p:ph type="body" idx="2"/>
          </p:nvPr>
        </p:nvSpPr>
        <p:spPr>
          <a:xfrm>
            <a:off x="3200400" y="6324600"/>
            <a:ext cx="2743200" cy="19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</a:pPr>
            <a:endParaRPr/>
          </a:p>
        </p:txBody>
      </p:sp>
      <p:sp>
        <p:nvSpPr>
          <p:cNvPr id="500" name="Google Shape;500;p37"/>
          <p:cNvSpPr txBox="1">
            <a:spLocks noGrp="1"/>
          </p:cNvSpPr>
          <p:nvPr>
            <p:ph type="body" idx="3"/>
          </p:nvPr>
        </p:nvSpPr>
        <p:spPr>
          <a:xfrm>
            <a:off x="1562101" y="6684963"/>
            <a:ext cx="6976872" cy="17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8"/>
          <p:cNvSpPr txBox="1">
            <a:spLocks noGrp="1"/>
          </p:cNvSpPr>
          <p:nvPr>
            <p:ph type="body" idx="4"/>
          </p:nvPr>
        </p:nvSpPr>
        <p:spPr>
          <a:xfrm>
            <a:off x="1562101" y="6684963"/>
            <a:ext cx="6976872" cy="17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None/>
            </a:pPr>
            <a:endParaRPr/>
          </a:p>
        </p:txBody>
      </p:sp>
      <p:sp>
        <p:nvSpPr>
          <p:cNvPr id="506" name="Google Shape;506;p38"/>
          <p:cNvSpPr txBox="1">
            <a:spLocks noGrp="1"/>
          </p:cNvSpPr>
          <p:nvPr>
            <p:ph type="title"/>
          </p:nvPr>
        </p:nvSpPr>
        <p:spPr>
          <a:xfrm>
            <a:off x="342900" y="132537"/>
            <a:ext cx="8458200" cy="47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/>
              <a:t>Prevention/Treatment</a:t>
            </a:r>
            <a:r>
              <a:rPr lang="en-US" sz="1200"/>
              <a:t> 10</a:t>
            </a:r>
            <a:endParaRPr/>
          </a:p>
        </p:txBody>
      </p:sp>
      <p:sp>
        <p:nvSpPr>
          <p:cNvPr id="507" name="Google Shape;507;p38"/>
          <p:cNvSpPr txBox="1">
            <a:spLocks noGrp="1"/>
          </p:cNvSpPr>
          <p:nvPr>
            <p:ph type="body" idx="1"/>
          </p:nvPr>
        </p:nvSpPr>
        <p:spPr>
          <a:xfrm>
            <a:off x="342900" y="661928"/>
            <a:ext cx="8621991" cy="47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Prevention – Vaccines continued</a:t>
            </a:r>
            <a:endParaRPr/>
          </a:p>
        </p:txBody>
      </p:sp>
      <p:sp>
        <p:nvSpPr>
          <p:cNvPr id="508" name="Google Shape;508;p38"/>
          <p:cNvSpPr txBox="1"/>
          <p:nvPr/>
        </p:nvSpPr>
        <p:spPr>
          <a:xfrm>
            <a:off x="342900" y="1127235"/>
            <a:ext cx="8196073" cy="447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Booster Shots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of August 13</a:t>
            </a:r>
            <a:r>
              <a:rPr lang="en-US" sz="20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2021, the FDA has authorized the use of a 3</a:t>
            </a:r>
            <a:r>
              <a:rPr lang="en-US" sz="20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dose of either the Pfizer or Moderna COVID-19 vaccine for certain immunocompromised individuals.</a:t>
            </a:r>
            <a:endParaRPr/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August 18</a:t>
            </a:r>
            <a:r>
              <a:rPr lang="en-US" sz="20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th,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2021, experts affiliated with the U.S. Department of Health and Human Services recommended a Pfizer or Moderna booster shot 8 months after the second dose, citing the dominance of the Delta variant, evidence of diminished antibody levels over time, and breakthrough cases of COVID-19 in the fully vaccinated as motivation.</a:t>
            </a:r>
            <a:endParaRPr/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booster shots will begin on September 20</a:t>
            </a:r>
            <a:r>
              <a:rPr lang="en-US" sz="20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2021, with the anticipation of a second J&amp;J booster shot once more data on the safety and efficacy has been gathered.</a:t>
            </a:r>
            <a:endParaRPr/>
          </a:p>
        </p:txBody>
      </p:sp>
      <p:sp>
        <p:nvSpPr>
          <p:cNvPr id="509" name="Google Shape;509;p38"/>
          <p:cNvSpPr txBox="1"/>
          <p:nvPr/>
        </p:nvSpPr>
        <p:spPr>
          <a:xfrm>
            <a:off x="342900" y="5633989"/>
            <a:ext cx="85534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of August 2021, over 4.5 billion vaccine doses have been administered worldwide. 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https://www.who.int/emergencies/diseases/novel-coronavirus-2019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9"/>
          <p:cNvSpPr txBox="1">
            <a:spLocks noGrp="1"/>
          </p:cNvSpPr>
          <p:nvPr>
            <p:ph type="title"/>
          </p:nvPr>
        </p:nvSpPr>
        <p:spPr>
          <a:xfrm>
            <a:off x="342900" y="304798"/>
            <a:ext cx="4313941" cy="67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/>
              <a:t>Prevention/Treatment</a:t>
            </a:r>
            <a:r>
              <a:rPr lang="en-US" sz="1200"/>
              <a:t> 11</a:t>
            </a:r>
            <a:endParaRPr/>
          </a:p>
        </p:txBody>
      </p:sp>
      <p:sp>
        <p:nvSpPr>
          <p:cNvPr id="515" name="Google Shape;515;p39"/>
          <p:cNvSpPr txBox="1">
            <a:spLocks noGrp="1"/>
          </p:cNvSpPr>
          <p:nvPr>
            <p:ph type="body" idx="1"/>
          </p:nvPr>
        </p:nvSpPr>
        <p:spPr>
          <a:xfrm>
            <a:off x="342900" y="1257302"/>
            <a:ext cx="8412480" cy="52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Treatment – Drugs</a:t>
            </a: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first and only antiviral drug approved by the FDA for use against COVID-19 is the Gilead drug </a:t>
            </a:r>
            <a:r>
              <a:rPr lang="en-US" sz="2000" u="sng">
                <a:latin typeface="Arial"/>
                <a:ea typeface="Arial"/>
                <a:cs typeface="Arial"/>
                <a:sym typeface="Arial"/>
              </a:rPr>
              <a:t>remdesivir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sold under the trade name of VEKLURY</a:t>
            </a:r>
            <a:r>
              <a:rPr lang="en-US" sz="2000" baseline="30000">
                <a:latin typeface="Arial"/>
                <a:ea typeface="Arial"/>
                <a:cs typeface="Arial"/>
                <a:sym typeface="Arial"/>
              </a:rPr>
              <a:t>®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.</a:t>
            </a:r>
            <a:endParaRPr sz="2000" baseline="30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This antiviral drug showed promise against SARS and MERS, also coronaviruses; it works by targeting RNA-dependent RNA-polymerase.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FDA also granted an EUA for the drug </a:t>
            </a:r>
            <a:r>
              <a:rPr lang="en-US" sz="2000" u="sng">
                <a:latin typeface="Arial"/>
                <a:ea typeface="Arial"/>
                <a:cs typeface="Arial"/>
                <a:sym typeface="Arial"/>
              </a:rPr>
              <a:t>baricitinib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(CIMZIA</a:t>
            </a:r>
            <a:r>
              <a:rPr lang="en-US" sz="2000" baseline="30000">
                <a:latin typeface="Arial"/>
                <a:ea typeface="Arial"/>
                <a:cs typeface="Arial"/>
                <a:sym typeface="Arial"/>
              </a:rPr>
              <a:t>®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) to be used in conjunction with remdesivir for the treatment of COVID-19 in hospitalized adult and pediatric patients (an immune modulator; not approved as a stand-alone treatment).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Following a clinical trial, the National Institutes of Health formally concluded that chloroquine/hydroxychloroquine provides no clinical benefit to patients with COVID-19.</a:t>
            </a:r>
            <a:endParaRPr/>
          </a:p>
        </p:txBody>
      </p:sp>
      <p:pic>
        <p:nvPicPr>
          <p:cNvPr id="516" name="Google Shape;516;p39" descr="A vial of remdesivir with a vaccine need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1103" y="95553"/>
            <a:ext cx="2183387" cy="1616917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39"/>
          <p:cNvSpPr txBox="1"/>
          <p:nvPr/>
        </p:nvSpPr>
        <p:spPr>
          <a:xfrm>
            <a:off x="6617713" y="6642556"/>
            <a:ext cx="218338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Bernard Chantal/Shutterstock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"/>
          <p:cNvSpPr txBox="1">
            <a:spLocks noGrp="1"/>
          </p:cNvSpPr>
          <p:nvPr>
            <p:ph type="title"/>
          </p:nvPr>
        </p:nvSpPr>
        <p:spPr>
          <a:xfrm>
            <a:off x="342900" y="231016"/>
            <a:ext cx="8458200" cy="67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/>
              <a:t>History </a:t>
            </a:r>
            <a:r>
              <a:rPr lang="en-US" sz="1200"/>
              <a:t>1</a:t>
            </a:r>
            <a:endParaRPr/>
          </a:p>
        </p:txBody>
      </p:sp>
      <p:sp>
        <p:nvSpPr>
          <p:cNvPr id="254" name="Google Shape;254;p4"/>
          <p:cNvSpPr txBox="1">
            <a:spLocks noGrp="1"/>
          </p:cNvSpPr>
          <p:nvPr>
            <p:ph type="body" idx="1"/>
          </p:nvPr>
        </p:nvSpPr>
        <p:spPr>
          <a:xfrm>
            <a:off x="342900" y="1380404"/>
            <a:ext cx="8458200" cy="460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Three pathogenic </a:t>
            </a:r>
            <a:r>
              <a:rPr lang="en-US" sz="2000" i="1">
                <a:latin typeface="Arial"/>
                <a:ea typeface="Arial"/>
                <a:cs typeface="Arial"/>
                <a:sym typeface="Arial"/>
              </a:rPr>
              <a:t>β-coronaviruses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have crossed the species barrier since 2000:</a:t>
            </a:r>
            <a:endParaRPr/>
          </a:p>
          <a:p>
            <a:pPr marL="457200" lvl="0" indent="-452438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AutoNum type="arabicPeriod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SARS-CoV emerged in the Guangdong province of China in 2002 ultimately infecting 8,098 people and causing 774 deaths across 5 continents.</a:t>
            </a:r>
            <a:endParaRPr/>
          </a:p>
          <a:p>
            <a:pPr marL="457200" lvl="0" indent="-452438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AutoNum type="arabicPeriod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Middle-East respiratory syndrome coronavirus (MERS-CoV) emerged in the Arabian peninsula in 2012 and remains a public health concern. </a:t>
            </a:r>
            <a:endParaRPr/>
          </a:p>
          <a:p>
            <a:pPr marL="457200" lvl="0" indent="-452438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AutoNum type="arabicPeriod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SARS-CoV-2 was identified in December 2019.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In addition, four low-pathogenicity coronaviruses are endemic in humans.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0"/>
          <p:cNvSpPr txBox="1">
            <a:spLocks noGrp="1"/>
          </p:cNvSpPr>
          <p:nvPr>
            <p:ph type="body" idx="4"/>
          </p:nvPr>
        </p:nvSpPr>
        <p:spPr>
          <a:xfrm>
            <a:off x="384140" y="6684963"/>
            <a:ext cx="6976872" cy="17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None/>
            </a:pPr>
            <a:endParaRPr/>
          </a:p>
        </p:txBody>
      </p:sp>
      <p:sp>
        <p:nvSpPr>
          <p:cNvPr id="523" name="Google Shape;523;p40"/>
          <p:cNvSpPr txBox="1">
            <a:spLocks noGrp="1"/>
          </p:cNvSpPr>
          <p:nvPr>
            <p:ph type="title"/>
          </p:nvPr>
        </p:nvSpPr>
        <p:spPr>
          <a:xfrm>
            <a:off x="384140" y="146022"/>
            <a:ext cx="8458200" cy="67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/>
              <a:t>Prevention/Treatment</a:t>
            </a:r>
            <a:r>
              <a:rPr lang="en-US" sz="1200"/>
              <a:t> 12</a:t>
            </a:r>
            <a:endParaRPr/>
          </a:p>
        </p:txBody>
      </p:sp>
      <p:sp>
        <p:nvSpPr>
          <p:cNvPr id="524" name="Google Shape;524;p40"/>
          <p:cNvSpPr txBox="1"/>
          <p:nvPr/>
        </p:nvSpPr>
        <p:spPr>
          <a:xfrm>
            <a:off x="384140" y="855169"/>
            <a:ext cx="636460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Treatment – Monoclonal Antibodies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40"/>
          <p:cNvSpPr txBox="1"/>
          <p:nvPr/>
        </p:nvSpPr>
        <p:spPr>
          <a:xfrm>
            <a:off x="384140" y="1324863"/>
            <a:ext cx="823598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FDA issued EUAs for certain laboratory-produced monoclonal antibodies (mAbs) that block entry of the virus into cells.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may be administered in certain patients:</a:t>
            </a:r>
            <a:endParaRPr/>
          </a:p>
        </p:txBody>
      </p:sp>
      <p:sp>
        <p:nvSpPr>
          <p:cNvPr id="526" name="Google Shape;526;p40"/>
          <p:cNvSpPr txBox="1"/>
          <p:nvPr/>
        </p:nvSpPr>
        <p:spPr>
          <a:xfrm>
            <a:off x="384140" y="2777187"/>
            <a:ext cx="8235983" cy="1554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REGEN-CoV (casirivimab and imdevimab)</a:t>
            </a:r>
            <a:endParaRPr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Sotrovimab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Bamlanivimab and etesevimab (nationwide pause as of June 2021)</a:t>
            </a:r>
            <a:endParaRPr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Actemra (tocilizumab)</a:t>
            </a:r>
            <a:endParaRPr/>
          </a:p>
        </p:txBody>
      </p:sp>
      <p:sp>
        <p:nvSpPr>
          <p:cNvPr id="527" name="Google Shape;527;p40"/>
          <p:cNvSpPr txBox="1"/>
          <p:nvPr/>
        </p:nvSpPr>
        <p:spPr>
          <a:xfrm>
            <a:off x="384140" y="4558693"/>
            <a:ext cx="636460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Treatment – Sedatives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40"/>
          <p:cNvSpPr txBox="1"/>
          <p:nvPr/>
        </p:nvSpPr>
        <p:spPr>
          <a:xfrm>
            <a:off x="384140" y="4989339"/>
            <a:ext cx="8540784" cy="13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Sedatives are authorized for emergency use in intubated patients.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Propofol-Lipuro 1%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Fresenius Kabi Propoven 2%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1"/>
          <p:cNvSpPr txBox="1"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/>
              <a:t>Prevention/Treatment</a:t>
            </a:r>
            <a:r>
              <a:rPr lang="en-US" sz="1200"/>
              <a:t> 13</a:t>
            </a:r>
            <a:endParaRPr/>
          </a:p>
        </p:txBody>
      </p:sp>
      <p:sp>
        <p:nvSpPr>
          <p:cNvPr id="534" name="Google Shape;534;p41"/>
          <p:cNvSpPr txBox="1">
            <a:spLocks noGrp="1"/>
          </p:cNvSpPr>
          <p:nvPr>
            <p:ph type="body" idx="1"/>
          </p:nvPr>
        </p:nvSpPr>
        <p:spPr>
          <a:xfrm>
            <a:off x="342900" y="1107026"/>
            <a:ext cx="8412480" cy="535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Treatment - Convalescent Plasma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Extracting plasma from recovered patients and donating it to sick individuals has been carried out for over 100 years for a variety of diseases including measles, polio, and Ebola.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In March 2020, the FDA allowed treatment using donated plasma for patients suffering from life-threatening COVID-19, considering it “promising” but not yet “safe and effective</a:t>
            </a:r>
            <a:r>
              <a:rPr lang="en-US" sz="2000"/>
              <a:t>.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In August 2020, the FDA issued an EUA for convalescent plasma.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While the treatment is still considered experimental, anecdotal reports from patients state their condition improved significantly after the plasma was transfused.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2"/>
          <p:cNvSpPr txBox="1">
            <a:spLocks noGrp="1"/>
          </p:cNvSpPr>
          <p:nvPr>
            <p:ph type="body" idx="4"/>
          </p:nvPr>
        </p:nvSpPr>
        <p:spPr>
          <a:xfrm>
            <a:off x="1562101" y="6684963"/>
            <a:ext cx="6976872" cy="17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None/>
            </a:pPr>
            <a:endParaRPr/>
          </a:p>
        </p:txBody>
      </p:sp>
      <p:sp>
        <p:nvSpPr>
          <p:cNvPr id="540" name="Google Shape;540;p42"/>
          <p:cNvSpPr txBox="1">
            <a:spLocks noGrp="1"/>
          </p:cNvSpPr>
          <p:nvPr>
            <p:ph type="title"/>
          </p:nvPr>
        </p:nvSpPr>
        <p:spPr>
          <a:xfrm>
            <a:off x="190500" y="230659"/>
            <a:ext cx="8458200" cy="470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/>
              <a:t>Variants </a:t>
            </a:r>
            <a:r>
              <a:rPr lang="en-US" sz="1200"/>
              <a:t>1</a:t>
            </a:r>
            <a:endParaRPr/>
          </a:p>
        </p:txBody>
      </p:sp>
      <p:sp>
        <p:nvSpPr>
          <p:cNvPr id="541" name="Google Shape;541;p42"/>
          <p:cNvSpPr txBox="1"/>
          <p:nvPr/>
        </p:nvSpPr>
        <p:spPr>
          <a:xfrm>
            <a:off x="190500" y="635773"/>
            <a:ext cx="8763000" cy="340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Variants are expected due to the constant change through mutation as the virus replicates. Some variants persist, while others emerge then disappear.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original virus present in the U.S. in January 2020 is no longer circulating.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Numerous variants of SARS-CoV-2 are being tracked and are classified as either variants of interest (VOI), concern (VOC), or high consequence (VOHC) based on their transmissibility, response to immunity, and disease severity.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May 2021, the WHO announces a simplified naming system for variants using the Greek alphabet.</a:t>
            </a:r>
            <a:endParaRPr/>
          </a:p>
        </p:txBody>
      </p:sp>
      <p:sp>
        <p:nvSpPr>
          <p:cNvPr id="542" name="Google Shape;542;p42"/>
          <p:cNvSpPr txBox="1"/>
          <p:nvPr/>
        </p:nvSpPr>
        <p:spPr>
          <a:xfrm>
            <a:off x="190500" y="3970872"/>
            <a:ext cx="8458200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Variants of Interest: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6318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Eta 	B.1.525	First identified in Nigeria</a:t>
            </a:r>
            <a:endParaRPr/>
          </a:p>
          <a:p>
            <a:pPr marL="914400" marR="0" lvl="0" indent="-63182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Iota	B.1.526	First identified in the U.S.</a:t>
            </a:r>
            <a:endParaRPr/>
          </a:p>
          <a:p>
            <a:pPr marL="914400" marR="0" lvl="0" indent="-63182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Theta	P.3		First identified in the Philippines</a:t>
            </a:r>
            <a:endParaRPr/>
          </a:p>
          <a:p>
            <a:pPr marL="914400" marR="0" lvl="0" indent="-63182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Kappa 	B.1.617.1	First identified in India</a:t>
            </a:r>
            <a:endParaRPr/>
          </a:p>
          <a:p>
            <a:pPr marL="914400" marR="0" lvl="0" indent="-63182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Lambda 	C.37		First identified in Peru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3"/>
          <p:cNvSpPr txBox="1">
            <a:spLocks noGrp="1"/>
          </p:cNvSpPr>
          <p:nvPr>
            <p:ph type="body" idx="4"/>
          </p:nvPr>
        </p:nvSpPr>
        <p:spPr>
          <a:xfrm>
            <a:off x="342899" y="6684963"/>
            <a:ext cx="6976872" cy="17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None/>
            </a:pPr>
            <a:endParaRPr/>
          </a:p>
        </p:txBody>
      </p:sp>
      <p:sp>
        <p:nvSpPr>
          <p:cNvPr id="548" name="Google Shape;548;p43"/>
          <p:cNvSpPr txBox="1"/>
          <p:nvPr/>
        </p:nvSpPr>
        <p:spPr>
          <a:xfrm>
            <a:off x="342899" y="709882"/>
            <a:ext cx="8458200" cy="2108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Variants of Concern: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6318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Alpha 	B.1.1.7	First identified in the United Kingdom</a:t>
            </a:r>
            <a:endParaRPr dirty="0"/>
          </a:p>
          <a:p>
            <a:pPr marL="914400" marR="0" lvl="0" indent="-63182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Beta 	B.1.351  	First identified in South Africa</a:t>
            </a:r>
            <a:endParaRPr dirty="0"/>
          </a:p>
          <a:p>
            <a:pPr marL="914400" marR="0" lvl="0" indent="-63182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Gamma P.1 	          	First identified in Brazil</a:t>
            </a:r>
            <a:endParaRPr dirty="0"/>
          </a:p>
          <a:p>
            <a:pPr marL="914400" marR="0" lvl="0" indent="-63182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Delta 	B.1.617.2         First identified in India</a:t>
            </a:r>
            <a:endParaRPr dirty="0"/>
          </a:p>
        </p:txBody>
      </p:sp>
      <p:sp>
        <p:nvSpPr>
          <p:cNvPr id="549" name="Google Shape;549;p43"/>
          <p:cNvSpPr txBox="1"/>
          <p:nvPr/>
        </p:nvSpPr>
        <p:spPr>
          <a:xfrm>
            <a:off x="342899" y="4962509"/>
            <a:ext cx="830147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three vaccines approved for emergency use by the FDA protect against these variants.</a:t>
            </a:r>
            <a:endParaRPr/>
          </a:p>
        </p:txBody>
      </p:sp>
      <p:sp>
        <p:nvSpPr>
          <p:cNvPr id="550" name="Google Shape;550;p43"/>
          <p:cNvSpPr txBox="1"/>
          <p:nvPr/>
        </p:nvSpPr>
        <p:spPr>
          <a:xfrm>
            <a:off x="342899" y="5890124"/>
            <a:ext cx="855726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of August 2021, there are no Variants of High Consequence in the U.S.</a:t>
            </a:r>
            <a:endParaRPr dirty="0"/>
          </a:p>
        </p:txBody>
      </p:sp>
      <p:sp>
        <p:nvSpPr>
          <p:cNvPr id="551" name="Google Shape;551;p43"/>
          <p:cNvSpPr txBox="1"/>
          <p:nvPr/>
        </p:nvSpPr>
        <p:spPr>
          <a:xfrm>
            <a:off x="342899" y="2951612"/>
            <a:ext cx="830147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four VOC evolved from mutations within the spike protein’s receptor binding domain.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Delta variant’s mutation is P681R; a proline at position 681 in the wild-type is mutated such that an arginine is inserted instead, enhancing receptor recognition and invasion.</a:t>
            </a:r>
            <a:endParaRPr/>
          </a:p>
        </p:txBody>
      </p:sp>
      <p:sp>
        <p:nvSpPr>
          <p:cNvPr id="552" name="Google Shape;552;p43"/>
          <p:cNvSpPr txBox="1">
            <a:spLocks noGrp="1"/>
          </p:cNvSpPr>
          <p:nvPr>
            <p:ph type="title"/>
          </p:nvPr>
        </p:nvSpPr>
        <p:spPr>
          <a:xfrm>
            <a:off x="342899" y="127598"/>
            <a:ext cx="8458200" cy="470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/>
              <a:t>Variants </a:t>
            </a:r>
            <a:r>
              <a:rPr lang="en-US" sz="1200"/>
              <a:t>2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4"/>
          <p:cNvSpPr txBox="1"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/>
              <a:t>Omicron variant</a:t>
            </a:r>
            <a:endParaRPr/>
          </a:p>
        </p:txBody>
      </p:sp>
      <p:sp>
        <p:nvSpPr>
          <p:cNvPr id="558" name="Google Shape;558;p44"/>
          <p:cNvSpPr txBox="1">
            <a:spLocks noGrp="1"/>
          </p:cNvSpPr>
          <p:nvPr>
            <p:ph type="body" idx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/>
              <a:t>This variant has a large number of mutations some of which are of concern because the vaccines might not protect against this variant.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/>
              <a:t>This variant seem to be more able to infect but appears to give milder or no symptoms especially in vaccinated people.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/>
              <a:t>The total number of mutations is 49 of which 30 occur in the spike protein.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/>
              <a:t>Sources: WHO, The Lancet</a:t>
            </a:r>
            <a:endParaRPr/>
          </a:p>
        </p:txBody>
      </p:sp>
      <p:sp>
        <p:nvSpPr>
          <p:cNvPr id="559" name="Google Shape;559;p44"/>
          <p:cNvSpPr txBox="1">
            <a:spLocks noGrp="1"/>
          </p:cNvSpPr>
          <p:nvPr>
            <p:ph type="body" idx="2"/>
          </p:nvPr>
        </p:nvSpPr>
        <p:spPr>
          <a:xfrm>
            <a:off x="3200400" y="6324600"/>
            <a:ext cx="2743200" cy="19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</a:pPr>
            <a:endParaRPr/>
          </a:p>
        </p:txBody>
      </p:sp>
      <p:sp>
        <p:nvSpPr>
          <p:cNvPr id="560" name="Google Shape;560;p44"/>
          <p:cNvSpPr txBox="1">
            <a:spLocks noGrp="1"/>
          </p:cNvSpPr>
          <p:nvPr>
            <p:ph type="body" idx="3"/>
          </p:nvPr>
        </p:nvSpPr>
        <p:spPr>
          <a:xfrm>
            <a:off x="1562101" y="6684963"/>
            <a:ext cx="6976872" cy="17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None/>
            </a:pP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45"/>
          <p:cNvSpPr txBox="1"/>
          <p:nvPr/>
        </p:nvSpPr>
        <p:spPr>
          <a:xfrm>
            <a:off x="139337" y="126344"/>
            <a:ext cx="346601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endParaRPr/>
          </a:p>
        </p:txBody>
      </p:sp>
      <p:sp>
        <p:nvSpPr>
          <p:cNvPr id="566" name="Google Shape;566;p45"/>
          <p:cNvSpPr txBox="1"/>
          <p:nvPr/>
        </p:nvSpPr>
        <p:spPr>
          <a:xfrm>
            <a:off x="139337" y="588009"/>
            <a:ext cx="8865326" cy="614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Science</a:t>
            </a:r>
            <a:r>
              <a:rPr lang="en-US" sz="2000" b="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 </a:t>
            </a:r>
            <a:r>
              <a:rPr lang="en-US" sz="2000" b="0" i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 </a:t>
            </a:r>
            <a:r>
              <a:rPr lang="en-US"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 Aug 2021:eDOI: 10.1126/science.abh0117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World Health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Organization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www.who.int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Institute of Allergy &amp; Infectious Diseases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www.niaid.nih.gov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Centers for Disease Control and Prevention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www.cdc.gov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Johns Hopkins Medicine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www.hopkinsmedicine.org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Infection Genetics and Evolution </a:t>
            </a:r>
            <a:r>
              <a:rPr lang="en-US" sz="16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Volume 79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 April 2020, 104211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American Society for Microbiology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www.asm.org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Lancet Microbe </a:t>
            </a:r>
            <a:r>
              <a:rPr lang="en-US" sz="16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Volume 1, Issue 1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 E10, May 01, 2020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Scientist </a:t>
            </a:r>
            <a:r>
              <a:rPr lang="en-US" sz="16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www.the-scientist.com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Library of Medicine </a:t>
            </a:r>
            <a:r>
              <a:rPr lang="en-US" sz="16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www.ncbi.nlm.nih.gov/pmc/about/covid-19/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Mayo Clinic </a:t>
            </a:r>
            <a:r>
              <a:rPr lang="en-US" sz="16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www.mayoclinic.org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Volume 184 Issue 4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 Nov 2020 pp982-995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Institutes of Health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www.nih.gov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Food and Drug Administration </a:t>
            </a:r>
            <a:r>
              <a:rPr lang="en-US" sz="16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www.fda.gov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Scientific Reports </a:t>
            </a:r>
            <a:r>
              <a:rPr lang="en-US" sz="16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www.nature.com/articles/s41598-020-67211-2.pdf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BMJ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2021;374:n1971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6"/>
          <p:cNvSpPr txBox="1">
            <a:spLocks noGrp="1"/>
          </p:cNvSpPr>
          <p:nvPr>
            <p:ph type="title"/>
          </p:nvPr>
        </p:nvSpPr>
        <p:spPr>
          <a:xfrm>
            <a:off x="3425949" y="418391"/>
            <a:ext cx="2292103" cy="291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/>
              <a:t>End of Main Content</a:t>
            </a:r>
            <a:endParaRPr/>
          </a:p>
        </p:txBody>
      </p:sp>
      <p:sp>
        <p:nvSpPr>
          <p:cNvPr id="572" name="Google Shape;572;p46"/>
          <p:cNvSpPr txBox="1">
            <a:spLocks noGrp="1"/>
          </p:cNvSpPr>
          <p:nvPr>
            <p:ph type="body" idx="1"/>
          </p:nvPr>
        </p:nvSpPr>
        <p:spPr>
          <a:xfrm>
            <a:off x="0" y="6483095"/>
            <a:ext cx="9144000" cy="374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/>
              <a:t>© 2020 McGraw Hill. All rights reserved. Authorized only for instructor use in the classroom.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92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/>
              <a:t>No reproduction or further distribution permitted without the prior written consent of McGraw Hill.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"/>
          <p:cNvSpPr txBox="1">
            <a:spLocks noGrp="1"/>
          </p:cNvSpPr>
          <p:nvPr>
            <p:ph type="body" idx="4"/>
          </p:nvPr>
        </p:nvSpPr>
        <p:spPr>
          <a:xfrm>
            <a:off x="1562101" y="6684963"/>
            <a:ext cx="6976872" cy="17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</a:pPr>
            <a:r>
              <a:rPr lang="en-US" sz="8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Charoenchai Tothaisong/123RF</a:t>
            </a:r>
            <a:r>
              <a:rPr lang="en-US" sz="800">
                <a:solidFill>
                  <a:srgbClr val="7F7F7F"/>
                </a:solidFill>
              </a:rPr>
              <a:t> </a:t>
            </a:r>
            <a:endParaRPr/>
          </a:p>
        </p:txBody>
      </p:sp>
      <p:sp>
        <p:nvSpPr>
          <p:cNvPr id="260" name="Google Shape;260;p5"/>
          <p:cNvSpPr txBox="1"/>
          <p:nvPr/>
        </p:nvSpPr>
        <p:spPr>
          <a:xfrm>
            <a:off x="239205" y="1079311"/>
            <a:ext cx="3955723" cy="4170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 years after the discovery of Sars-CoV, a related virus, in the subgenus </a:t>
            </a:r>
            <a:r>
              <a:rPr lang="en-US" sz="2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Sarbecovirus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was found in horseshoe bats in China.</a:t>
            </a:r>
            <a:endParaRPr/>
          </a:p>
          <a:p>
            <a:pPr marL="0" marR="0" lvl="0" indent="0" algn="l" rtl="0">
              <a:spcBef>
                <a:spcPts val="3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virus seeded the progenitor of SARS-CoV in an intermediate animal, the most plausible being civet cats, which are consumed and could easily serve as the conduit of transmission to humans. </a:t>
            </a:r>
            <a:endParaRPr/>
          </a:p>
        </p:txBody>
      </p:sp>
      <p:sp>
        <p:nvSpPr>
          <p:cNvPr id="261" name="Google Shape;261;p5"/>
          <p:cNvSpPr txBox="1">
            <a:spLocks noGrp="1"/>
          </p:cNvSpPr>
          <p:nvPr>
            <p:ph type="title"/>
          </p:nvPr>
        </p:nvSpPr>
        <p:spPr>
          <a:xfrm>
            <a:off x="239205" y="78286"/>
            <a:ext cx="8458200" cy="67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/>
              <a:t>History </a:t>
            </a:r>
            <a:r>
              <a:rPr lang="en-US" sz="1200"/>
              <a:t>2</a:t>
            </a:r>
            <a:endParaRPr/>
          </a:p>
        </p:txBody>
      </p:sp>
      <p:sp>
        <p:nvSpPr>
          <p:cNvPr id="262" name="Google Shape;262;p5"/>
          <p:cNvSpPr txBox="1"/>
          <p:nvPr/>
        </p:nvSpPr>
        <p:spPr>
          <a:xfrm>
            <a:off x="239205" y="5361524"/>
            <a:ext cx="853714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Following the SARS epidemic, further surveillance identified sarbecovirus and other coronavirus species in bats as a clear and immediate threat to humans.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5"/>
          <p:cNvSpPr txBox="1"/>
          <p:nvPr/>
        </p:nvSpPr>
        <p:spPr>
          <a:xfrm>
            <a:off x="6684053" y="3101386"/>
            <a:ext cx="18549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Horseshoe bat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5" descr="A photograph of a horseshot bat in fligh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4213" y="1454452"/>
            <a:ext cx="4562141" cy="3045861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5"/>
          <p:cNvSpPr txBox="1"/>
          <p:nvPr/>
        </p:nvSpPr>
        <p:spPr>
          <a:xfrm>
            <a:off x="6684053" y="3930977"/>
            <a:ext cx="177179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Horseshoe bat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"/>
          <p:cNvSpPr txBox="1"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/>
              <a:t>Virus Characteristics</a:t>
            </a:r>
            <a:r>
              <a:rPr lang="en-US" sz="1200"/>
              <a:t> 1</a:t>
            </a:r>
            <a:endParaRPr/>
          </a:p>
        </p:txBody>
      </p:sp>
      <p:sp>
        <p:nvSpPr>
          <p:cNvPr id="271" name="Google Shape;271;p6"/>
          <p:cNvSpPr txBox="1">
            <a:spLocks noGrp="1"/>
          </p:cNvSpPr>
          <p:nvPr>
            <p:ph type="body" idx="1"/>
          </p:nvPr>
        </p:nvSpPr>
        <p:spPr>
          <a:xfrm>
            <a:off x="342900" y="2031516"/>
            <a:ext cx="2651760" cy="215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/>
              <a:t>The S proteins protrude from the viral surface resembling a crown, or </a:t>
            </a:r>
            <a:r>
              <a:rPr lang="en-US" sz="2000" b="1"/>
              <a:t>corona.</a:t>
            </a:r>
            <a:endParaRPr/>
          </a:p>
        </p:txBody>
      </p:sp>
      <p:pic>
        <p:nvPicPr>
          <p:cNvPr id="272" name="Google Shape;272;p6" descr="3-D illustration of the novel coronavirus SARS-CoV-2 emphasizing the surface proteins.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78316" y="1406744"/>
            <a:ext cx="5679973" cy="459740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6"/>
          <p:cNvSpPr txBox="1">
            <a:spLocks noGrp="1"/>
          </p:cNvSpPr>
          <p:nvPr>
            <p:ph type="body" idx="3"/>
          </p:nvPr>
        </p:nvSpPr>
        <p:spPr>
          <a:xfrm>
            <a:off x="2782799" y="5552076"/>
            <a:ext cx="246888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en-US" sz="2800"/>
              <a:t>SARS-CoV-2</a:t>
            </a:r>
            <a:endParaRPr/>
          </a:p>
        </p:txBody>
      </p:sp>
      <p:sp>
        <p:nvSpPr>
          <p:cNvPr id="274" name="Google Shape;274;p6"/>
          <p:cNvSpPr txBox="1">
            <a:spLocks noGrp="1"/>
          </p:cNvSpPr>
          <p:nvPr>
            <p:ph type="body" idx="5"/>
          </p:nvPr>
        </p:nvSpPr>
        <p:spPr>
          <a:xfrm>
            <a:off x="1562101" y="6684963"/>
            <a:ext cx="6976872" cy="17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None/>
            </a:pPr>
            <a:r>
              <a:rPr lang="en-US"/>
              <a:t>CDC/Alissa Eckert, MS; Dan Higgins, MAMS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7"/>
          <p:cNvSpPr txBox="1"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/>
              <a:t>Virus Characteristics</a:t>
            </a:r>
            <a:r>
              <a:rPr lang="en-US" sz="1200"/>
              <a:t> 2</a:t>
            </a:r>
            <a:endParaRPr/>
          </a:p>
        </p:txBody>
      </p:sp>
      <p:sp>
        <p:nvSpPr>
          <p:cNvPr id="280" name="Google Shape;280;p7"/>
          <p:cNvSpPr txBox="1">
            <a:spLocks noGrp="1"/>
          </p:cNvSpPr>
          <p:nvPr>
            <p:ph type="body" idx="1"/>
          </p:nvPr>
        </p:nvSpPr>
        <p:spPr>
          <a:xfrm>
            <a:off x="342900" y="1097599"/>
            <a:ext cx="8458200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SARS-CoV-2 belongs to the genus </a:t>
            </a:r>
            <a:r>
              <a:rPr lang="en-US" sz="2000"/>
              <a:t>β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-coronavirus, family </a:t>
            </a:r>
            <a:r>
              <a:rPr lang="en-US" sz="2000" i="1">
                <a:latin typeface="Arial"/>
                <a:ea typeface="Arial"/>
                <a:cs typeface="Arial"/>
                <a:sym typeface="Arial"/>
              </a:rPr>
              <a:t>Coronaviridae.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It is an enveloped virus with an unsegmented single-stranded positive-sense RNA genome.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It is comprised of four main structural proteins: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spike (S) glycoproteins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envelope (E) glycoproteins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membrane (M) glycoproteins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nucleocapsid (N) proteins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genome also codes for 16 nonstructural proteins that are involved in viral replication, maturation, and release.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Scientists published the SARS-CoV-2 genome sequence by January 10, 2020, just one month after it was first reported; it took over a year to sequence SARS-CoV in 2003.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"/>
          <p:cNvSpPr txBox="1">
            <a:spLocks noGrp="1"/>
          </p:cNvSpPr>
          <p:nvPr>
            <p:ph type="title"/>
          </p:nvPr>
        </p:nvSpPr>
        <p:spPr>
          <a:xfrm>
            <a:off x="342900" y="165832"/>
            <a:ext cx="8458200" cy="67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/>
              <a:t>Virus Transmission</a:t>
            </a:r>
            <a:r>
              <a:rPr lang="en-US" sz="1200"/>
              <a:t> 1</a:t>
            </a:r>
            <a:endParaRPr/>
          </a:p>
        </p:txBody>
      </p:sp>
      <p:sp>
        <p:nvSpPr>
          <p:cNvPr id="286" name="Google Shape;286;p8"/>
          <p:cNvSpPr txBox="1">
            <a:spLocks noGrp="1"/>
          </p:cNvSpPr>
          <p:nvPr>
            <p:ph type="body" idx="1"/>
          </p:nvPr>
        </p:nvSpPr>
        <p:spPr>
          <a:xfrm>
            <a:off x="342900" y="878389"/>
            <a:ext cx="8631418" cy="270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SARS-CoV-2 is transmitted from human-to-human (droplet) and in rare cases animal-to-human (direct contact).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Human-to-human transmission of the virus is primarily through small liquid particles emitted from the infected person’s nose or mouth through coughing, sneezing, singing, or talking.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liquid particles range in size from larger respiratory droplets to smaller aerosols.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8"/>
          <p:cNvSpPr txBox="1">
            <a:spLocks noGrp="1"/>
          </p:cNvSpPr>
          <p:nvPr>
            <p:ph type="body" idx="2"/>
          </p:nvPr>
        </p:nvSpPr>
        <p:spPr>
          <a:xfrm>
            <a:off x="342900" y="3950432"/>
            <a:ext cx="3314700" cy="187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Current evidence suggests the virus spreads mainly through larger respiratory droplets between individuals in close contact (&lt; 6 feet) with each other.</a:t>
            </a:r>
            <a:endParaRPr/>
          </a:p>
        </p:txBody>
      </p:sp>
      <p:pic>
        <p:nvPicPr>
          <p:cNvPr id="288" name="Google Shape;288;p8" descr="Man sneezing with expelled droplets being dispersed.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67333" y="3578974"/>
            <a:ext cx="4695937" cy="292608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8"/>
          <p:cNvSpPr txBox="1">
            <a:spLocks noGrp="1"/>
          </p:cNvSpPr>
          <p:nvPr>
            <p:ph type="body" idx="5"/>
          </p:nvPr>
        </p:nvSpPr>
        <p:spPr>
          <a:xfrm>
            <a:off x="1562101" y="6684963"/>
            <a:ext cx="6976872" cy="17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None/>
            </a:pPr>
            <a:r>
              <a:rPr lang="en-US"/>
              <a:t>CDC/James Gathany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9"/>
          <p:cNvSpPr txBox="1"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/>
              <a:t>Virus Transmission</a:t>
            </a:r>
            <a:r>
              <a:rPr lang="en-US" sz="1200"/>
              <a:t> 2</a:t>
            </a:r>
            <a:endParaRPr/>
          </a:p>
        </p:txBody>
      </p:sp>
      <p:sp>
        <p:nvSpPr>
          <p:cNvPr id="295" name="Google Shape;295;p9"/>
          <p:cNvSpPr txBox="1">
            <a:spLocks noGrp="1"/>
          </p:cNvSpPr>
          <p:nvPr>
            <p:ph type="body" idx="1"/>
          </p:nvPr>
        </p:nvSpPr>
        <p:spPr>
          <a:xfrm>
            <a:off x="342900" y="1059793"/>
            <a:ext cx="8458200" cy="187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Indirect transmission is less of a concern.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Handshaking, or touching a contaminated article could spread the virus, but it is not considered a significant mode of transmission.</a:t>
            </a:r>
            <a:endParaRPr/>
          </a:p>
        </p:txBody>
      </p:sp>
      <p:sp>
        <p:nvSpPr>
          <p:cNvPr id="296" name="Google Shape;296;p9"/>
          <p:cNvSpPr txBox="1">
            <a:spLocks noGrp="1"/>
          </p:cNvSpPr>
          <p:nvPr>
            <p:ph type="body" idx="2"/>
          </p:nvPr>
        </p:nvSpPr>
        <p:spPr>
          <a:xfrm>
            <a:off x="342900" y="3668076"/>
            <a:ext cx="3581399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Population-dense areas, large public gatherings, and facilities such as prisons, cruise ships, and senior living centers provide ideal conditions for spread of the virus. </a:t>
            </a:r>
            <a:endParaRPr/>
          </a:p>
        </p:txBody>
      </p:sp>
      <p:pic>
        <p:nvPicPr>
          <p:cNvPr id="297" name="Google Shape;297;p9" descr="Spectators watching a basketball game.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32655" y="3552824"/>
            <a:ext cx="4469260" cy="292608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9"/>
          <p:cNvSpPr txBox="1">
            <a:spLocks noGrp="1"/>
          </p:cNvSpPr>
          <p:nvPr>
            <p:ph type="body" idx="5"/>
          </p:nvPr>
        </p:nvSpPr>
        <p:spPr>
          <a:xfrm>
            <a:off x="1562101" y="6684963"/>
            <a:ext cx="6976872" cy="17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None/>
            </a:pPr>
            <a:r>
              <a:rPr lang="en-US"/>
              <a:t>Shutterstock/Melinda Nagy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Slides 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inContentSlideMaster">
  <a:themeElements>
    <a:clrScheme name="Custom 12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494575"/>
      </a:hlink>
      <a:folHlink>
        <a:srgbClr val="625D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losing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ividerSlide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ImageDescriptionAppendixSlideMaster">
  <a:themeElements>
    <a:clrScheme name="Custom 12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494575"/>
      </a:hlink>
      <a:folHlink>
        <a:srgbClr val="625D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4695</Words>
  <Application>Microsoft Office PowerPoint</Application>
  <PresentationFormat>On-screen Show (4:3)</PresentationFormat>
  <Paragraphs>369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Arial</vt:lpstr>
      <vt:lpstr>Helvetica Neue</vt:lpstr>
      <vt:lpstr>Roboto</vt:lpstr>
      <vt:lpstr>Noto Sans Symbols</vt:lpstr>
      <vt:lpstr>Proxima Nova</vt:lpstr>
      <vt:lpstr>Calibri</vt:lpstr>
      <vt:lpstr>Title Slides Master</vt:lpstr>
      <vt:lpstr>MainContentSlideMaster</vt:lpstr>
      <vt:lpstr>Office Theme</vt:lpstr>
      <vt:lpstr>ClosingMaster</vt:lpstr>
      <vt:lpstr>DividerSlideMaster</vt:lpstr>
      <vt:lpstr>ImageDescriptionAppendixSlideMaster</vt:lpstr>
      <vt:lpstr>Coronavirus Disease 2019 (COVID-19)</vt:lpstr>
      <vt:lpstr>Lecture Summary</vt:lpstr>
      <vt:lpstr>Overview</vt:lpstr>
      <vt:lpstr>History 1</vt:lpstr>
      <vt:lpstr>History 2</vt:lpstr>
      <vt:lpstr>Virus Characteristics 1</vt:lpstr>
      <vt:lpstr>Virus Characteristics 2</vt:lpstr>
      <vt:lpstr>Virus Transmission 1</vt:lpstr>
      <vt:lpstr>Virus Transmission 2</vt:lpstr>
      <vt:lpstr>Entry into the Host 1</vt:lpstr>
      <vt:lpstr>Entry into the Host 2</vt:lpstr>
      <vt:lpstr>Mechanisms of Pathogenicity 1</vt:lpstr>
      <vt:lpstr>Mechanisms of Pathogenicity 2</vt:lpstr>
      <vt:lpstr>Disease Manifestations 1</vt:lpstr>
      <vt:lpstr>Disease Manifestations 2</vt:lpstr>
      <vt:lpstr>Disease Manifestations 3</vt:lpstr>
      <vt:lpstr>Disease Manifestations 4</vt:lpstr>
      <vt:lpstr>Disease Manifestations 5</vt:lpstr>
      <vt:lpstr>Clinical Care</vt:lpstr>
      <vt:lpstr>Epidemiology 1</vt:lpstr>
      <vt:lpstr>Epidemiology 2</vt:lpstr>
      <vt:lpstr>Epidemiology 4</vt:lpstr>
      <vt:lpstr>Epidemiology 5</vt:lpstr>
      <vt:lpstr>Epidemiology 6</vt:lpstr>
      <vt:lpstr>Epidemiology 8</vt:lpstr>
      <vt:lpstr>Epidemiology 7</vt:lpstr>
      <vt:lpstr>Epidemiology 9</vt:lpstr>
      <vt:lpstr>Prevention/Treatment 1</vt:lpstr>
      <vt:lpstr>Prevention/Treatment 2</vt:lpstr>
      <vt:lpstr>Prevention/Treatment 3</vt:lpstr>
      <vt:lpstr>Prevention/Treatment 4</vt:lpstr>
      <vt:lpstr>Prevention/Treatment 5</vt:lpstr>
      <vt:lpstr>Prevention/Treatment 6</vt:lpstr>
      <vt:lpstr>Prevention/Treatment 7</vt:lpstr>
      <vt:lpstr>Prevention/Treatment 8</vt:lpstr>
      <vt:lpstr>Prevention/Treatment 9</vt:lpstr>
      <vt:lpstr>Other vaccines</vt:lpstr>
      <vt:lpstr>Prevention/Treatment 10</vt:lpstr>
      <vt:lpstr>Prevention/Treatment 11</vt:lpstr>
      <vt:lpstr>Prevention/Treatment 12</vt:lpstr>
      <vt:lpstr>Prevention/Treatment 13</vt:lpstr>
      <vt:lpstr>Variants 1</vt:lpstr>
      <vt:lpstr>Variants 2</vt:lpstr>
      <vt:lpstr>Omicron variant</vt:lpstr>
      <vt:lpstr>PowerPoint Presentation</vt:lpstr>
      <vt:lpstr>End of Main Content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Coronavirus Disease 2019 (COVID-19)</dc:title>
  <dc:creator>Prasanna kumar. Tripathy</dc:creator>
  <cp:lastModifiedBy>erappocciolo@gmail.com</cp:lastModifiedBy>
  <cp:revision>1</cp:revision>
  <dcterms:created xsi:type="dcterms:W3CDTF">2019-07-27T05:34:11Z</dcterms:created>
  <dcterms:modified xsi:type="dcterms:W3CDTF">2022-05-16T08:14:50Z</dcterms:modified>
</cp:coreProperties>
</file>