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57" r:id="rId4"/>
    <p:sldId id="310" r:id="rId5"/>
    <p:sldId id="284" r:id="rId6"/>
    <p:sldId id="285" r:id="rId7"/>
    <p:sldId id="307" r:id="rId8"/>
    <p:sldId id="308" r:id="rId9"/>
    <p:sldId id="290" r:id="rId10"/>
    <p:sldId id="291" r:id="rId11"/>
    <p:sldId id="330" r:id="rId12"/>
    <p:sldId id="331" r:id="rId13"/>
    <p:sldId id="304" r:id="rId14"/>
    <p:sldId id="281" r:id="rId15"/>
    <p:sldId id="282" r:id="rId16"/>
    <p:sldId id="264" r:id="rId17"/>
    <p:sldId id="266" r:id="rId18"/>
    <p:sldId id="333" r:id="rId19"/>
    <p:sldId id="334" r:id="rId20"/>
    <p:sldId id="268" r:id="rId21"/>
    <p:sldId id="270" r:id="rId22"/>
    <p:sldId id="269" r:id="rId23"/>
    <p:sldId id="277" r:id="rId24"/>
    <p:sldId id="271" r:id="rId25"/>
    <p:sldId id="293" r:id="rId26"/>
    <p:sldId id="336" r:id="rId27"/>
    <p:sldId id="296" r:id="rId28"/>
    <p:sldId id="338" r:id="rId29"/>
    <p:sldId id="340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0757"/>
    <a:srgbClr val="FF0000"/>
    <a:srgbClr val="00FFFF"/>
    <a:srgbClr val="FFFF00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7500" autoAdjust="0"/>
    <p:restoredTop sz="93694" autoAdjust="0"/>
  </p:normalViewPr>
  <p:slideViewPr>
    <p:cSldViewPr>
      <p:cViewPr>
        <p:scale>
          <a:sx n="70" d="100"/>
          <a:sy n="70" d="100"/>
        </p:scale>
        <p:origin x="-18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38ED077-DEEC-4056-B40B-151CD9B0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46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06C2A-B237-4BAB-938F-FEF73FABB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741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2F39C3-52FF-4D41-A8FB-A7239AB0740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12576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611BC-362B-4EB9-9890-87BC34334AEA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30807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307FA0-E8BD-4B37-A3B3-6B8C2DB205E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42920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651998-572D-462D-8CC1-CAFCDC36857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23053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4BE81E-2C8B-40C8-BD3F-3A98A3CFE115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693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B98A11-21AC-44E0-96A7-33BE192F00A5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85573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CCABCB-9D55-4545-A9EF-F13398E8A43C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1606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579E37-B709-4D48-8AF8-5393FCC54A19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445603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656081-130B-4809-B987-59C2A0460397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82489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016730-8EA3-48D7-8B59-90DB9A4826C5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9859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AB1C08-A650-4954-8BC6-A80443115B7B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6436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AF008B-395E-4676-AB55-F7E550909B34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5406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21DF27-F723-40CA-B39A-C402BF9BB47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19241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CAC49E-C219-491E-8998-89EDCEA8D78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81270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F55B04-0751-475E-9645-F0038CC7C528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792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BA1162-6CB9-40B1-AC67-7B2356D1C7D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52764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A8EF69-6DC6-4CF1-B7D7-3409AFA61E5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2704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982637-278F-4B2B-9815-488A9D3A92F5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5209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276600"/>
            <a:ext cx="5257800" cy="2743200"/>
          </a:xfrm>
        </p:spPr>
        <p:txBody>
          <a:bodyPr/>
          <a:lstStyle>
            <a:lvl1pPr marL="0" indent="0" algn="l">
              <a:buFont typeface="Arial" pitchFamily="34" charset="0"/>
              <a:buNone/>
              <a:defRPr sz="3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3FEF-542B-466F-B6FF-1C7F59D44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r="40233"/>
          <a:stretch>
            <a:fillRect/>
          </a:stretch>
        </p:blipFill>
        <p:spPr>
          <a:xfrm>
            <a:off x="-1" y="0"/>
            <a:ext cx="9144001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1273175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8" name="Picture 7" descr="Willey9e12dh_nm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304800"/>
            <a:ext cx="2471292" cy="2987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442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AE3D-DDB3-4C96-89A2-96CF1A07A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321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5BAD0-1D74-43E9-9225-D26A2ACAD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661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F014-3952-408F-9330-F0BFFDD5B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207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712E-9645-45D2-B9E6-4093BE28B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42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5325-6509-4A0C-BF46-8D7DA5D2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386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67600" cy="12192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8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6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4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200" b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ts val="600"/>
              </a:spcAft>
              <a:defRPr lang="en-US" sz="20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FA7F-5F36-4481-B52B-27260846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2283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lley_element_1.jpg"/>
          <p:cNvPicPr>
            <a:picLocks noChangeAspect="1"/>
          </p:cNvPicPr>
          <p:nvPr userDrawn="1"/>
        </p:nvPicPr>
        <p:blipFill>
          <a:blip r:embed="rId2" cstate="print"/>
          <a:srcRect t="21428" r="40233"/>
          <a:stretch>
            <a:fillRect/>
          </a:stretch>
        </p:blipFill>
        <p:spPr>
          <a:xfrm>
            <a:off x="-1" y="0"/>
            <a:ext cx="9144001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772400" cy="1362075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99" y="2209801"/>
            <a:ext cx="6858001" cy="4343400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2CED-13CB-4DA0-A9B2-142DDA26E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748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4719-1D98-4DE7-B2C1-3B76CBF2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90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0710-1D1A-4B29-B0DE-E9FBF1EE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9658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D6D9-82FE-4B94-BC60-818A0E7C6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107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5CF6-EEC8-4667-BB61-60184F299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336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663C-FAC0-41EA-8346-D034FFC3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28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4318-7E65-4425-A2F5-5138419A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826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ley_element_3 (2).jpg"/>
          <p:cNvPicPr>
            <a:picLocks noChangeAspect="1"/>
          </p:cNvPicPr>
          <p:nvPr userDrawn="1"/>
        </p:nvPicPr>
        <p:blipFill>
          <a:blip r:embed="rId16" cstate="print"/>
          <a:srcRect r="24308"/>
          <a:stretch>
            <a:fillRect/>
          </a:stretch>
        </p:blipFill>
        <p:spPr>
          <a:xfrm>
            <a:off x="-1" y="-25400"/>
            <a:ext cx="9144001" cy="2540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1524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00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latin typeface="+mj-lt"/>
              </a:defRPr>
            </a:lvl1pPr>
          </a:lstStyle>
          <a:p>
            <a:pPr>
              <a:defRPr/>
            </a:pPr>
            <a:fld id="{8E69068C-2E6C-444E-8674-7C770C6D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F0757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8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26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22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20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371600"/>
            <a:ext cx="7315200" cy="1143000"/>
          </a:xfrm>
        </p:spPr>
        <p:txBody>
          <a:bodyPr/>
          <a:lstStyle/>
          <a:p>
            <a:pPr algn="l" eaLnBrk="1" hangingPunct="1"/>
            <a:r>
              <a:rPr lang="en-US" sz="8800" dirty="0" smtClean="0">
                <a:solidFill>
                  <a:srgbClr val="7F0757"/>
                </a:solidFill>
              </a:rPr>
              <a:t>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124200"/>
            <a:ext cx="5562600" cy="1752600"/>
          </a:xfrm>
        </p:spPr>
        <p:txBody>
          <a:bodyPr/>
          <a:lstStyle/>
          <a:p>
            <a:pPr algn="l" eaLnBrk="1" hangingPunct="1">
              <a:buNone/>
            </a:pPr>
            <a:r>
              <a:rPr lang="en-US" sz="3600" dirty="0" smtClean="0"/>
              <a:t>The Evolution of Microorganisms </a:t>
            </a:r>
            <a:br>
              <a:rPr lang="en-US" sz="3600" dirty="0" smtClean="0"/>
            </a:br>
            <a:r>
              <a:rPr lang="en-US" sz="3600" dirty="0" smtClean="0"/>
              <a:t>and Microbiology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623FEF-542B-466F-B6FF-1C7F59D44B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3" descr="MHE-red-RGB-email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98425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60"/>
          <p:cNvSpPr txBox="1">
            <a:spLocks noChangeArrowheads="1"/>
          </p:cNvSpPr>
          <p:nvPr/>
        </p:nvSpPr>
        <p:spPr bwMode="auto">
          <a:xfrm>
            <a:off x="1524000" y="6553200"/>
            <a:ext cx="6172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 dirty="0">
                <a:latin typeface="Arial" charset="0"/>
              </a:rPr>
              <a:t>Copyright © McGraw-Hill Global Education Holdings, LLC. Permission required for reproduction or display.</a:t>
            </a:r>
          </a:p>
          <a:p>
            <a:pPr algn="ctr">
              <a:spcBef>
                <a:spcPct val="50000"/>
              </a:spcBef>
              <a:defRPr/>
            </a:pPr>
            <a:endParaRPr lang="en-US" sz="1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Acellular</a:t>
            </a:r>
            <a:r>
              <a:rPr lang="en-US" dirty="0" smtClean="0"/>
              <a:t> Infectious Agents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Viruses</a:t>
            </a:r>
          </a:p>
          <a:p>
            <a:pPr lvl="1" eaLnBrk="1" hangingPunct="1"/>
            <a:r>
              <a:rPr lang="en-US" dirty="0" smtClean="0"/>
              <a:t>smallest of all microbes</a:t>
            </a:r>
          </a:p>
          <a:p>
            <a:pPr lvl="1" eaLnBrk="1" hangingPunct="1"/>
            <a:r>
              <a:rPr lang="en-US" dirty="0" smtClean="0"/>
              <a:t>requires host cell to replicate</a:t>
            </a:r>
          </a:p>
          <a:p>
            <a:pPr lvl="1" eaLnBrk="1" hangingPunct="1"/>
            <a:r>
              <a:rPr lang="en-US" dirty="0" smtClean="0"/>
              <a:t>cause range of diseases, some cancers</a:t>
            </a:r>
          </a:p>
          <a:p>
            <a:pPr eaLnBrk="1" hangingPunct="1"/>
            <a:r>
              <a:rPr lang="en-US" dirty="0" err="1" smtClean="0"/>
              <a:t>Viroids</a:t>
            </a:r>
            <a:r>
              <a:rPr lang="en-US" dirty="0" smtClean="0"/>
              <a:t> and </a:t>
            </a:r>
            <a:r>
              <a:rPr lang="en-US" dirty="0" err="1" smtClean="0"/>
              <a:t>virusoids</a:t>
            </a:r>
            <a:endParaRPr lang="en-US" dirty="0" smtClean="0"/>
          </a:p>
          <a:p>
            <a:pPr lvl="1" eaLnBrk="1" hangingPunct="1"/>
            <a:r>
              <a:rPr lang="en-US" dirty="0" smtClean="0"/>
              <a:t>infectious agents composed of RNA</a:t>
            </a:r>
          </a:p>
          <a:p>
            <a:pPr eaLnBrk="1" hangingPunct="1"/>
            <a:r>
              <a:rPr lang="en-US" dirty="0" smtClean="0"/>
              <a:t>Prions – infectious proteins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dirty="0" smtClean="0"/>
              <a:t>Microbial Species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Eukaryotic microbes fit definition of reproducing isolated populations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Bacteria</a:t>
            </a:r>
            <a:r>
              <a:rPr lang="en-US" dirty="0" smtClean="0"/>
              <a:t> and </a:t>
            </a:r>
            <a:r>
              <a:rPr lang="en-US" i="1" dirty="0" err="1" smtClean="0"/>
              <a:t>Archaea</a:t>
            </a:r>
            <a:r>
              <a:rPr lang="en-US" dirty="0" smtClean="0"/>
              <a:t> do not reproduce sexually and are referred to as strains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strain consists of </a:t>
            </a:r>
            <a:r>
              <a:rPr lang="en-US" dirty="0" err="1" smtClean="0"/>
              <a:t>descendents</a:t>
            </a:r>
            <a:r>
              <a:rPr lang="en-US" dirty="0" smtClean="0"/>
              <a:t> of a single, pure microbial 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 be </a:t>
            </a:r>
            <a:r>
              <a:rPr lang="en-US" dirty="0" err="1" smtClean="0"/>
              <a:t>biovars</a:t>
            </a:r>
            <a:r>
              <a:rPr lang="en-US" dirty="0" smtClean="0"/>
              <a:t>, </a:t>
            </a:r>
            <a:r>
              <a:rPr lang="en-US" dirty="0" err="1" smtClean="0"/>
              <a:t>serovars</a:t>
            </a:r>
            <a:r>
              <a:rPr lang="en-US" dirty="0" smtClean="0"/>
              <a:t>, </a:t>
            </a:r>
            <a:r>
              <a:rPr lang="en-US" dirty="0" err="1" smtClean="0"/>
              <a:t>morphovars</a:t>
            </a:r>
            <a:r>
              <a:rPr lang="en-US" dirty="0" smtClean="0"/>
              <a:t>, </a:t>
            </a:r>
            <a:r>
              <a:rPr lang="en-US" dirty="0" err="1" smtClean="0"/>
              <a:t>pathovars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binomial nomenclature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genus and species epithet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dirty="0" smtClean="0"/>
              <a:t>Microbiology - Origins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dirty="0" smtClean="0"/>
              <a:t>Study of microorganisms</a:t>
            </a:r>
          </a:p>
          <a:p>
            <a:r>
              <a:rPr lang="en-US" dirty="0" smtClean="0"/>
              <a:t>Tools used for the study</a:t>
            </a:r>
          </a:p>
          <a:p>
            <a:pPr lvl="1"/>
            <a:r>
              <a:rPr lang="en-US" dirty="0" smtClean="0"/>
              <a:t>microscopes</a:t>
            </a:r>
          </a:p>
          <a:p>
            <a:pPr lvl="1"/>
            <a:r>
              <a:rPr lang="en-US" dirty="0" smtClean="0"/>
              <a:t>culture techniques</a:t>
            </a:r>
          </a:p>
          <a:p>
            <a:pPr lvl="1"/>
            <a:r>
              <a:rPr lang="en-US" dirty="0" smtClean="0"/>
              <a:t>molecular genetics</a:t>
            </a:r>
          </a:p>
          <a:p>
            <a:pPr lvl="1"/>
            <a:r>
              <a:rPr lang="en-US" dirty="0" smtClean="0"/>
              <a:t>genomics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wiL75268_0111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3600" y="1295400"/>
            <a:ext cx="3092450" cy="5166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Discovery of Microorganisms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3505200"/>
          </a:xfrm>
        </p:spPr>
        <p:txBody>
          <a:bodyPr/>
          <a:lstStyle/>
          <a:p>
            <a:pPr eaLnBrk="1" hangingPunct="1"/>
            <a:r>
              <a:rPr lang="en-US" dirty="0" smtClean="0"/>
              <a:t>Antony van Leeuwenhoek (1632-1723)</a:t>
            </a:r>
          </a:p>
          <a:p>
            <a:pPr lvl="1" eaLnBrk="1" hangingPunct="1"/>
            <a:r>
              <a:rPr lang="en-US" dirty="0" smtClean="0"/>
              <a:t>first person to observe and describe microorganisms </a:t>
            </a:r>
            <a:r>
              <a:rPr lang="en-US" i="1" dirty="0" smtClean="0"/>
              <a:t>accurately</a:t>
            </a:r>
          </a:p>
          <a:p>
            <a:pPr eaLnBrk="1" hangingPunct="1"/>
            <a:endParaRPr lang="en-US" sz="3200" dirty="0" smtClean="0"/>
          </a:p>
        </p:txBody>
      </p:sp>
      <p:pic>
        <p:nvPicPr>
          <p:cNvPr id="15369" name="Picture 9" descr="wiL75268_0111a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0" y="3733800"/>
            <a:ext cx="3124200" cy="2807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61712E-9645-45D2-B9E6-4093BE28B0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6766"/>
            <a:ext cx="7467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The Role of Microorganisms in Disease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Was </a:t>
            </a:r>
            <a:r>
              <a:rPr lang="en-US" i="1" dirty="0" smtClean="0"/>
              <a:t>not</a:t>
            </a:r>
            <a:r>
              <a:rPr lang="en-US" dirty="0" smtClean="0"/>
              <a:t> immediately obvious</a:t>
            </a:r>
          </a:p>
          <a:p>
            <a:pPr eaLnBrk="1" hangingPunct="1"/>
            <a:r>
              <a:rPr lang="en-US" dirty="0" smtClean="0"/>
              <a:t>Infectious disease believed to be due to supernatural forces or imbalances of 4 bodily-fluid ‘humors’</a:t>
            </a:r>
          </a:p>
          <a:p>
            <a:pPr eaLnBrk="1" hangingPunct="1"/>
            <a:r>
              <a:rPr lang="en-US" dirty="0" smtClean="0"/>
              <a:t>Establishing connection depended on development of techniques for studying microbes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Evidence…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Louis Pasteur</a:t>
            </a:r>
          </a:p>
          <a:p>
            <a:pPr lvl="1" eaLnBrk="1" hangingPunct="1"/>
            <a:r>
              <a:rPr lang="en-US" dirty="0" smtClean="0"/>
              <a:t>demonstrated microorganisms carried out fermentations, helping French wine industry</a:t>
            </a:r>
          </a:p>
          <a:p>
            <a:pPr lvl="1" eaLnBrk="1" hangingPunct="1"/>
            <a:r>
              <a:rPr lang="en-US" dirty="0" smtClean="0"/>
              <a:t>developed pasteurization to avoid wine spoilage by microbes</a:t>
            </a:r>
          </a:p>
          <a:p>
            <a:pPr lvl="1" eaLnBrk="1" hangingPunct="1"/>
            <a:r>
              <a:rPr lang="en-US" dirty="0" smtClean="0"/>
              <a:t>showed that the </a:t>
            </a:r>
            <a:r>
              <a:rPr lang="en-US" dirty="0" err="1" smtClean="0"/>
              <a:t>p</a:t>
            </a:r>
            <a:r>
              <a:rPr lang="en-US" dirty="0" err="1" smtClean="0">
                <a:cs typeface="Times New Roman" pitchFamily="18" charset="0"/>
              </a:rPr>
              <a:t>ébrine</a:t>
            </a:r>
            <a:r>
              <a:rPr lang="en-US" dirty="0" smtClean="0">
                <a:cs typeface="Times New Roman" pitchFamily="18" charset="0"/>
              </a:rPr>
              <a:t> disease of silkworms was caused by a protozoan</a:t>
            </a:r>
          </a:p>
          <a:p>
            <a:pPr lvl="1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Other Evidence…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Joseph Lister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provided indirect evidence that microorganisms were the causal agents of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developed a system of surgery designed to prevent microorganisms from entering wounds as well as methods for treating instruments and surgical dressings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his patients had fewer postoperative infections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Final Proof…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0" y="1066800"/>
            <a:ext cx="480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Robert Koch (1843-1910)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established the relationship between </a:t>
            </a:r>
            <a:r>
              <a:rPr lang="en-US" sz="2400" i="1" dirty="0" smtClean="0"/>
              <a:t>Bacillus </a:t>
            </a:r>
            <a:r>
              <a:rPr lang="en-US" sz="2400" i="1" dirty="0" err="1" smtClean="0"/>
              <a:t>anthracis</a:t>
            </a:r>
            <a:r>
              <a:rPr lang="en-US" sz="2400" dirty="0" smtClean="0"/>
              <a:t> and anthrax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used criteria developed by his teacher Jacob </a:t>
            </a:r>
            <a:r>
              <a:rPr lang="en-US" sz="2400" dirty="0" err="1" smtClean="0"/>
              <a:t>Henle</a:t>
            </a:r>
            <a:r>
              <a:rPr lang="en-US" sz="2400" dirty="0" smtClean="0"/>
              <a:t> (1809-1895)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these criteria now known as Koch’s postulates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still used today to establish the link between a particular microorganism and a particular disease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7" descr="wiL75268_01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528" y="1812248"/>
            <a:ext cx="4052672" cy="3919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 descr="wiL75268_011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0" y="685799"/>
            <a:ext cx="6553200" cy="5109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7BD6D9-82FE-4B94-BC60-818A0E7C65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371600"/>
          </a:xfrm>
        </p:spPr>
        <p:txBody>
          <a:bodyPr/>
          <a:lstStyle/>
          <a:p>
            <a:r>
              <a:rPr lang="en-US" dirty="0" smtClean="0"/>
              <a:t>Limitations of Koch’s Postulates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 smtClean="0"/>
              <a:t>Some organisms cannot be grown in pure culture</a:t>
            </a:r>
          </a:p>
          <a:p>
            <a:r>
              <a:rPr lang="en-US" dirty="0" smtClean="0"/>
              <a:t>Using humans in completing the postulates is unethical</a:t>
            </a:r>
          </a:p>
          <a:p>
            <a:r>
              <a:rPr lang="en-US" dirty="0" smtClean="0"/>
              <a:t>Molecular and genetic evidence may replace and overcome these limits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153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The Importance of Microorganisms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populous and diverse group of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Found everywhere on the planet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Play a major role in recycling essential elements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Source of nutrients and some carry out photosynthesis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Benefit society by their production of food, beverages</a:t>
            </a:r>
            <a:r>
              <a:rPr lang="ar-JO" sz="2800" dirty="0" smtClean="0"/>
              <a:t>المشروبات </a:t>
            </a:r>
            <a:r>
              <a:rPr lang="en-US" sz="2800" dirty="0" smtClean="0"/>
              <a:t>, antibiotics, and vitamins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cause disease in plants and animals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The Development of Techniques for Studying Microbial Pathogens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Koch’s work led to discovery or development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agar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Petri dishes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nutrient broth and nutrient agar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methods for isolating microorganisms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Other Developments…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Pasteur and Roux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discovered that incubation of cultures for long intervals between transfers caused pathogens to lose their ability to cause disease (termed ‘attenuation’)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Pasteur and his coworkers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developed vaccines for chicken cholera, anthrax, and rabies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Immunological Studies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once established, led to study of host defenses - immunology</a:t>
            </a:r>
          </a:p>
          <a:p>
            <a:pPr eaLnBrk="1" hangingPunct="1"/>
            <a:r>
              <a:rPr lang="en-US" dirty="0" smtClean="0"/>
              <a:t>Edward Jenner (ca. 1798)</a:t>
            </a:r>
          </a:p>
          <a:p>
            <a:pPr lvl="1" eaLnBrk="1" hangingPunct="1"/>
            <a:r>
              <a:rPr lang="en-US" dirty="0" smtClean="0"/>
              <a:t>used a vaccination procedure to protect individuals from smallpox</a:t>
            </a:r>
          </a:p>
          <a:p>
            <a:pPr lvl="2" eaLnBrk="1" hangingPunct="1">
              <a:buFontTx/>
              <a:buNone/>
            </a:pPr>
            <a:r>
              <a:rPr lang="en-US" i="1" dirty="0" smtClean="0"/>
              <a:t>NOTE: this preceded the work establishing the role of microorganisms in disease!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More Developments…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Emil von Behring (1854-1917) and </a:t>
            </a:r>
            <a:r>
              <a:rPr lang="en-US" dirty="0" err="1" smtClean="0"/>
              <a:t>Shibasaburo</a:t>
            </a:r>
            <a:r>
              <a:rPr lang="en-US" dirty="0" smtClean="0"/>
              <a:t> </a:t>
            </a:r>
            <a:r>
              <a:rPr lang="en-US" dirty="0" err="1" smtClean="0"/>
              <a:t>Kitasato</a:t>
            </a:r>
            <a:r>
              <a:rPr lang="en-US" dirty="0" smtClean="0"/>
              <a:t> (1852-1931)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developed antitoxins for diphtheria and tetanus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evidence for </a:t>
            </a:r>
            <a:r>
              <a:rPr lang="en-US" dirty="0" err="1" smtClean="0"/>
              <a:t>humoral</a:t>
            </a:r>
            <a:r>
              <a:rPr lang="en-US" dirty="0" smtClean="0"/>
              <a:t> (antibody-based) immunity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Elie</a:t>
            </a:r>
            <a:r>
              <a:rPr lang="en-US" dirty="0" smtClean="0"/>
              <a:t> Metchnikoff (1845-1916)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discovered bacteria-engulfing, phagocytic cells in the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evidence for cellular immunity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The Development of Industrial Microbiology and Microbial Ecology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Louis Pasteur</a:t>
            </a:r>
          </a:p>
          <a:p>
            <a:pPr lvl="1" eaLnBrk="1" hangingPunct="1"/>
            <a:r>
              <a:rPr lang="en-US" dirty="0" smtClean="0"/>
              <a:t>demonstrated that alcohol fermentations and other fermentations were the result of microbial activity</a:t>
            </a:r>
          </a:p>
          <a:p>
            <a:pPr lvl="1" eaLnBrk="1" hangingPunct="1"/>
            <a:r>
              <a:rPr lang="en-US" dirty="0" smtClean="0"/>
              <a:t>developed the process of pasteurization to preserve wine during storage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467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Microbiology Has Basic and Applied Aspects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Basic aspects are concerned with individual groups of microbes, microbial physiology, genetics, molecular biology and taxonomy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Applied aspects are concerned with practical problems – disease, water, food and industrial microbiology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Fields in Microbiology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191000"/>
          </a:xfrm>
        </p:spPr>
        <p:txBody>
          <a:bodyPr/>
          <a:lstStyle/>
          <a:p>
            <a:r>
              <a:rPr lang="en-US" dirty="0" smtClean="0"/>
              <a:t>Medical microbiology – diseases of humans and animals</a:t>
            </a:r>
          </a:p>
          <a:p>
            <a:r>
              <a:rPr lang="en-US" dirty="0" smtClean="0"/>
              <a:t>Public health microbiology – control and spread of communicable diseases</a:t>
            </a:r>
          </a:p>
          <a:p>
            <a:pPr eaLnBrk="1" hangingPunct="1"/>
            <a:r>
              <a:rPr lang="en-US" dirty="0" smtClean="0"/>
              <a:t>Immunology – how the immune system protects a host from pathogens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More Fields…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Microbial ecology is concerned with the relationship of organisms with their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less than 1% of earth’s microbial population has been cultured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Agricultural microbiology is concerned with the impact of microorganisms on agriculture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food safety microbiology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animal and plant pathogens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dirty="0" smtClean="0"/>
              <a:t>More Fields….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Industrial microbiology began in the 1800s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fermentation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antibiotic production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production of cheese, bread,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Microbial physiology studies metabolic pathways of microorganisms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More Fields….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Molecular biology, microbial genetics, and bioinformatics study the nature of genetic information and how it regulates the development and function of cells and organisms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Microbes are a model system of genomics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Members of the Microbial World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Organisms and </a:t>
            </a:r>
            <a:r>
              <a:rPr lang="en-US" dirty="0" err="1" smtClean="0">
                <a:solidFill>
                  <a:srgbClr val="000000"/>
                </a:solidFill>
              </a:rPr>
              <a:t>acellular</a:t>
            </a:r>
            <a:r>
              <a:rPr lang="en-US" dirty="0" smtClean="0">
                <a:solidFill>
                  <a:srgbClr val="000000"/>
                </a:solidFill>
              </a:rPr>
              <a:t> entities too small to be clearly seen by the unaided eye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some &lt; 1 mm, some macroscopic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These organisms are relatively simple in their construction and lack highly differentiated cells and distinct tissues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wiL75268_010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1179679"/>
            <a:ext cx="9046220" cy="4809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7BD6D9-82FE-4B94-BC60-818A0E7C65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Type of Microbial Cells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Prokaryotic cells lack a true membrane-delimited nucleus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this is not absolute!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Eukaryotic cells have a membrane-enclosed nucleus, are more complex morphologically, and are usually larger than prokaryotic cells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Classification Schemes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99" y="1752600"/>
            <a:ext cx="5003801" cy="434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Three domain system, based on a comparison of ribosomal RNA genes, divides microorganisms into </a:t>
            </a:r>
          </a:p>
          <a:p>
            <a:pPr lvl="1" eaLnBrk="1" hangingPunct="1"/>
            <a:r>
              <a:rPr lang="en-US" i="1" dirty="0" smtClean="0">
                <a:solidFill>
                  <a:srgbClr val="000000"/>
                </a:solidFill>
              </a:rPr>
              <a:t>Bacteria </a:t>
            </a:r>
            <a:r>
              <a:rPr lang="en-US" dirty="0" smtClean="0">
                <a:solidFill>
                  <a:srgbClr val="000000"/>
                </a:solidFill>
              </a:rPr>
              <a:t>(true bacteria)</a:t>
            </a:r>
            <a:r>
              <a:rPr lang="en-US" i="1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i="1" dirty="0" err="1" smtClean="0">
                <a:solidFill>
                  <a:srgbClr val="000000"/>
                </a:solidFill>
              </a:rPr>
              <a:t>Archaea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i="1" dirty="0" err="1" smtClean="0">
                <a:solidFill>
                  <a:srgbClr val="000000"/>
                </a:solidFill>
              </a:rPr>
              <a:t>Eukarya</a:t>
            </a:r>
            <a:r>
              <a:rPr lang="en-US" i="1" dirty="0" smtClean="0">
                <a:solidFill>
                  <a:srgbClr val="000000"/>
                </a:solidFill>
              </a:rPr>
              <a:t> (eukaryotes)</a:t>
            </a:r>
          </a:p>
        </p:txBody>
      </p:sp>
      <p:pic>
        <p:nvPicPr>
          <p:cNvPr id="6" name="Picture 6" descr="wiL75268_010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1" y="1627657"/>
            <a:ext cx="4241800" cy="4728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Domain</a:t>
            </a:r>
            <a:r>
              <a:rPr lang="en-US" i="1" dirty="0" smtClean="0"/>
              <a:t>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Usually single-celled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Majority have cell wall with peptidoglycan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Most lack a membrane-bound nucleus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Ubiquitous</a:t>
            </a:r>
            <a:r>
              <a:rPr lang="ar-JO" dirty="0" smtClean="0">
                <a:solidFill>
                  <a:srgbClr val="000000"/>
                </a:solidFill>
              </a:rPr>
              <a:t> واسع الانتشار </a:t>
            </a:r>
            <a:r>
              <a:rPr lang="en-US" dirty="0" smtClean="0">
                <a:solidFill>
                  <a:srgbClr val="000000"/>
                </a:solidFill>
              </a:rPr>
              <a:t> and some live in extreme environments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Cyanobacteria produce significant amounts of oxygen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Domain</a:t>
            </a:r>
            <a:r>
              <a:rPr lang="en-US" i="1" dirty="0" smtClean="0"/>
              <a:t> </a:t>
            </a:r>
            <a:r>
              <a:rPr lang="en-US" i="1" dirty="0" err="1" smtClean="0"/>
              <a:t>Archaea</a:t>
            </a:r>
            <a:endParaRPr lang="en-US" i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Distinguished from </a:t>
            </a:r>
            <a:r>
              <a:rPr lang="en-US" i="1" dirty="0" smtClean="0"/>
              <a:t>Bacteria</a:t>
            </a:r>
            <a:r>
              <a:rPr lang="en-US" dirty="0" smtClean="0"/>
              <a:t> by unique </a:t>
            </a:r>
            <a:r>
              <a:rPr lang="en-US" dirty="0" err="1" smtClean="0"/>
              <a:t>rRNA</a:t>
            </a:r>
            <a:r>
              <a:rPr lang="en-US" dirty="0" smtClean="0"/>
              <a:t> gene sequences</a:t>
            </a:r>
          </a:p>
          <a:p>
            <a:pPr eaLnBrk="1" hangingPunct="1"/>
            <a:r>
              <a:rPr lang="en-US" dirty="0" smtClean="0"/>
              <a:t>Lack peptidoglycan in cell walls</a:t>
            </a:r>
          </a:p>
          <a:p>
            <a:pPr eaLnBrk="1" hangingPunct="1"/>
            <a:r>
              <a:rPr lang="en-US" dirty="0" smtClean="0"/>
              <a:t>Have unique membrane lipids</a:t>
            </a:r>
          </a:p>
          <a:p>
            <a:pPr eaLnBrk="1" hangingPunct="1"/>
            <a:r>
              <a:rPr lang="en-US" dirty="0" smtClean="0"/>
              <a:t>Some have unusual metabolic characteristics </a:t>
            </a:r>
          </a:p>
          <a:p>
            <a:pPr eaLnBrk="1" hangingPunct="1"/>
            <a:r>
              <a:rPr lang="en-US" dirty="0" smtClean="0"/>
              <a:t>Many live in extreme environments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Domain </a:t>
            </a:r>
            <a:r>
              <a:rPr lang="en-US" i="1" dirty="0" err="1" smtClean="0"/>
              <a:t>Eukarya</a:t>
            </a:r>
            <a:r>
              <a:rPr lang="en-US" i="1" dirty="0" smtClean="0"/>
              <a:t> - E</a:t>
            </a:r>
            <a:r>
              <a:rPr lang="en-US" dirty="0" smtClean="0"/>
              <a:t>ukaryotic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400"/>
            <a:ext cx="4038600" cy="457200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solidFill>
                  <a:srgbClr val="000000"/>
                </a:solidFill>
              </a:rPr>
              <a:t>Protists</a:t>
            </a:r>
            <a:r>
              <a:rPr lang="en-US" sz="2000" dirty="0" smtClean="0">
                <a:solidFill>
                  <a:srgbClr val="000000"/>
                </a:solidFill>
              </a:rPr>
              <a:t> – generally larger than </a:t>
            </a:r>
            <a:r>
              <a:rPr lang="en-US" sz="2000" i="1" dirty="0" smtClean="0">
                <a:solidFill>
                  <a:srgbClr val="000000"/>
                </a:solidFill>
              </a:rPr>
              <a:t>Bacteria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i="1" dirty="0" err="1" smtClean="0">
                <a:solidFill>
                  <a:srgbClr val="000000"/>
                </a:solidFill>
              </a:rPr>
              <a:t>Archaea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</a:rPr>
              <a:t>algae – photosynthetic </a:t>
            </a: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</a:rPr>
              <a:t>protozoa – may be motile, “hunters, grazers”</a:t>
            </a: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</a:rPr>
              <a:t>slime molds – two life cycle stages </a:t>
            </a: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</a:rPr>
              <a:t>water molds – </a:t>
            </a:r>
            <a:r>
              <a:rPr lang="en-US" sz="2000" dirty="0" smtClean="0">
                <a:solidFill>
                  <a:srgbClr val="000000"/>
                </a:solidFill>
              </a:rPr>
              <a:t>devastating</a:t>
            </a:r>
            <a:r>
              <a:rPr lang="ar-JO" sz="2000" dirty="0" smtClean="0">
                <a:solidFill>
                  <a:srgbClr val="000000"/>
                </a:solidFill>
              </a:rPr>
              <a:t>مدمّر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disease in plants 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Fungi </a:t>
            </a: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</a:rPr>
              <a:t>yeast - unicellular</a:t>
            </a: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</a:rPr>
              <a:t>mold - multicellular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67FA7F-5F36-4481-B52B-27260846E7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3657</TotalTime>
  <Words>1020</Words>
  <Application>Microsoft Office PowerPoint</Application>
  <PresentationFormat>On-screen Show (4:3)</PresentationFormat>
  <Paragraphs>189</Paragraphs>
  <Slides>29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1</vt:lpstr>
      <vt:lpstr>The Importance of Microorganisms</vt:lpstr>
      <vt:lpstr>Members of the Microbial World</vt:lpstr>
      <vt:lpstr>Slide 4</vt:lpstr>
      <vt:lpstr>Type of Microbial Cells</vt:lpstr>
      <vt:lpstr>Classification Schemes </vt:lpstr>
      <vt:lpstr>Domain Bacteria</vt:lpstr>
      <vt:lpstr>Domain Archaea</vt:lpstr>
      <vt:lpstr>Domain Eukarya - Eukaryotic</vt:lpstr>
      <vt:lpstr>Acellular Infectious Agents</vt:lpstr>
      <vt:lpstr>Microbial Species</vt:lpstr>
      <vt:lpstr>Microbiology - Origins</vt:lpstr>
      <vt:lpstr>Discovery of Microorganisms</vt:lpstr>
      <vt:lpstr>The Role of Microorganisms in Disease</vt:lpstr>
      <vt:lpstr>Some Evidence…</vt:lpstr>
      <vt:lpstr>Other Evidence…</vt:lpstr>
      <vt:lpstr>Final Proof…</vt:lpstr>
      <vt:lpstr>Slide 18</vt:lpstr>
      <vt:lpstr>Limitations of Koch’s Postulates </vt:lpstr>
      <vt:lpstr>The Development of Techniques for Studying Microbial Pathogens</vt:lpstr>
      <vt:lpstr>Other Developments…</vt:lpstr>
      <vt:lpstr>Immunological Studies</vt:lpstr>
      <vt:lpstr>More Developments…</vt:lpstr>
      <vt:lpstr>The Development of Industrial Microbiology and Microbial Ecology</vt:lpstr>
      <vt:lpstr>Microbiology Has Basic and Applied Aspects</vt:lpstr>
      <vt:lpstr>Major Fields in Microbiology</vt:lpstr>
      <vt:lpstr>More Fields…</vt:lpstr>
      <vt:lpstr>More Fields….</vt:lpstr>
      <vt:lpstr>More Fields….</vt:lpstr>
    </vt:vector>
  </TitlesOfParts>
  <Company>MSU-Bozeman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John Sherwood</dc:creator>
  <cp:lastModifiedBy>Aya Manassrah</cp:lastModifiedBy>
  <cp:revision>148</cp:revision>
  <dcterms:created xsi:type="dcterms:W3CDTF">2002-01-16T19:44:06Z</dcterms:created>
  <dcterms:modified xsi:type="dcterms:W3CDTF">2022-05-07T15:02:07Z</dcterms:modified>
</cp:coreProperties>
</file>