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859" r:id="rId2"/>
    <p:sldMasterId id="2147483744" r:id="rId3"/>
    <p:sldMasterId id="2147483780" r:id="rId4"/>
    <p:sldMasterId id="2147483838" r:id="rId5"/>
    <p:sldMasterId id="2147483713" r:id="rId6"/>
    <p:sldMasterId id="2147483674" r:id="rId7"/>
    <p:sldMasterId id="2147483897" r:id="rId8"/>
    <p:sldMasterId id="2147483960" r:id="rId9"/>
  </p:sldMasterIdLst>
  <p:notesMasterIdLst>
    <p:notesMasterId r:id="rId36"/>
  </p:notesMasterIdLst>
  <p:handoutMasterIdLst>
    <p:handoutMasterId r:id="rId37"/>
  </p:handoutMasterIdLst>
  <p:sldIdLst>
    <p:sldId id="273" r:id="rId10"/>
    <p:sldId id="660" r:id="rId11"/>
    <p:sldId id="668" r:id="rId12"/>
    <p:sldId id="543" r:id="rId13"/>
    <p:sldId id="674" r:id="rId14"/>
    <p:sldId id="683" r:id="rId15"/>
    <p:sldId id="685" r:id="rId16"/>
    <p:sldId id="686" r:id="rId17"/>
    <p:sldId id="688" r:id="rId18"/>
    <p:sldId id="695" r:id="rId19"/>
    <p:sldId id="700" r:id="rId20"/>
    <p:sldId id="694" r:id="rId21"/>
    <p:sldId id="696" r:id="rId22"/>
    <p:sldId id="697" r:id="rId23"/>
    <p:sldId id="715" r:id="rId24"/>
    <p:sldId id="699" r:id="rId25"/>
    <p:sldId id="718" r:id="rId26"/>
    <p:sldId id="692" r:id="rId27"/>
    <p:sldId id="719" r:id="rId28"/>
    <p:sldId id="720" r:id="rId29"/>
    <p:sldId id="723" r:id="rId30"/>
    <p:sldId id="724" r:id="rId31"/>
    <p:sldId id="725" r:id="rId32"/>
    <p:sldId id="726" r:id="rId33"/>
    <p:sldId id="727" r:id="rId34"/>
    <p:sldId id="72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ntent" id="{FFE6A1B5-3EA5-44AB-AFA4-F3A63A9571D5}">
          <p14:sldIdLst>
            <p14:sldId id="273"/>
            <p14:sldId id="660"/>
            <p14:sldId id="668"/>
            <p14:sldId id="543"/>
            <p14:sldId id="674"/>
            <p14:sldId id="683"/>
            <p14:sldId id="685"/>
            <p14:sldId id="686"/>
            <p14:sldId id="688"/>
            <p14:sldId id="695"/>
            <p14:sldId id="700"/>
            <p14:sldId id="694"/>
            <p14:sldId id="696"/>
            <p14:sldId id="697"/>
            <p14:sldId id="715"/>
            <p14:sldId id="699"/>
            <p14:sldId id="718"/>
            <p14:sldId id="692"/>
            <p14:sldId id="719"/>
            <p14:sldId id="720"/>
            <p14:sldId id="723"/>
            <p14:sldId id="724"/>
            <p14:sldId id="725"/>
            <p14:sldId id="726"/>
            <p14:sldId id="727"/>
            <p14:sldId id="728"/>
          </p14:sldIdLst>
        </p14:section>
        <p14:section name="Appendix: Image Descriptions for Unsighted Students" id="{FCEA2F57-A407-4BE7-B677-629F34303C1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orient="horz" pos="3600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360">
          <p15:clr>
            <a:srgbClr val="A4A3A4"/>
          </p15:clr>
        </p15:guide>
        <p15:guide id="5" pos="5616">
          <p15:clr>
            <a:srgbClr val="A4A3A4"/>
          </p15:clr>
        </p15:guide>
        <p15:guide id="6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  <a:srgbClr val="416EA0"/>
    <a:srgbClr val="395E89"/>
    <a:srgbClr val="B60000"/>
    <a:srgbClr val="0000FF"/>
    <a:srgbClr val="214E91"/>
    <a:srgbClr val="CCCCCC"/>
    <a:srgbClr val="B7000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 autoAdjust="0"/>
    <p:restoredTop sz="95706" autoAdjust="0"/>
  </p:normalViewPr>
  <p:slideViewPr>
    <p:cSldViewPr>
      <p:cViewPr varScale="1">
        <p:scale>
          <a:sx n="92" d="100"/>
          <a:sy n="92" d="100"/>
        </p:scale>
        <p:origin x="1344" y="72"/>
      </p:cViewPr>
      <p:guideLst>
        <p:guide orient="horz" pos="3408"/>
        <p:guide orient="horz" pos="3600"/>
        <p:guide orient="horz" pos="912"/>
        <p:guide orient="horz" pos="3360"/>
        <p:guide pos="5616"/>
        <p:guide pos="4320"/>
      </p:guideLst>
    </p:cSldViewPr>
  </p:slideViewPr>
  <p:outlineViewPr>
    <p:cViewPr>
      <p:scale>
        <a:sx n="33" d="100"/>
        <a:sy n="33" d="100"/>
      </p:scale>
      <p:origin x="0" y="-135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199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4CCBF-31CF-4FCA-A5B4-50142834420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5618-5249-4F12-80E4-2F3A0FD18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0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B720-C9F6-4BFC-BC5C-B1B8D70204D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03D02-7E89-4EBF-B123-9C334E1BF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03D02-7E89-4EBF-B123-9C334E1BFE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5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560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002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0574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605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010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Six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533400" y="106680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01168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533400" y="2880360"/>
            <a:ext cx="8153400" cy="685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533400" y="3672840"/>
            <a:ext cx="8153400" cy="838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533400" y="4617720"/>
            <a:ext cx="8153400" cy="9144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533400" y="5638800"/>
            <a:ext cx="8153400" cy="76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2023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12 Content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  <a:prstGeom prst="rect">
            <a:avLst/>
          </a:prstGeom>
        </p:spPr>
        <p:txBody>
          <a:bodyPr/>
          <a:lstStyle>
            <a:lvl1pPr>
              <a:defRPr lang="en-US" sz="36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quarter" idx="12"/>
          </p:nvPr>
        </p:nvSpPr>
        <p:spPr>
          <a:xfrm>
            <a:off x="159416" y="1066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159416" y="19812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159416" y="28956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159416" y="38100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159416" y="47244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59416" y="5638800"/>
            <a:ext cx="4114800" cy="8229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8"/>
          </p:nvPr>
        </p:nvSpPr>
        <p:spPr>
          <a:xfrm>
            <a:off x="4800600" y="1066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 dirty="0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9"/>
          </p:nvPr>
        </p:nvSpPr>
        <p:spPr>
          <a:xfrm>
            <a:off x="4800600" y="19812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1" name="Content Placeholder 9"/>
          <p:cNvSpPr>
            <a:spLocks noGrp="1"/>
          </p:cNvSpPr>
          <p:nvPr>
            <p:ph sz="quarter" idx="20"/>
          </p:nvPr>
        </p:nvSpPr>
        <p:spPr>
          <a:xfrm>
            <a:off x="4800600" y="28956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3" name="Content Placeholder 10"/>
          <p:cNvSpPr>
            <a:spLocks noGrp="1"/>
          </p:cNvSpPr>
          <p:nvPr>
            <p:ph sz="quarter" idx="21"/>
          </p:nvPr>
        </p:nvSpPr>
        <p:spPr>
          <a:xfrm>
            <a:off x="4800600" y="38100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2"/>
          </p:nvPr>
        </p:nvSpPr>
        <p:spPr>
          <a:xfrm>
            <a:off x="4800600" y="47244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27" name="Content Placeholder 12"/>
          <p:cNvSpPr>
            <a:spLocks noGrp="1"/>
          </p:cNvSpPr>
          <p:nvPr>
            <p:ph sz="quarter" idx="23"/>
          </p:nvPr>
        </p:nvSpPr>
        <p:spPr>
          <a:xfrm>
            <a:off x="4800600" y="5638800"/>
            <a:ext cx="4114800" cy="822960"/>
          </a:xfrm>
          <a:prstGeom prst="rect">
            <a:avLst/>
          </a:prstGeom>
        </p:spPr>
        <p:txBody>
          <a:bodyPr/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0" lvl="0" indent="0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200150" lvl="2" indent="-285750">
              <a:spcAft>
                <a:spcPts val="800"/>
              </a:spcAft>
              <a:buFont typeface="Arial" panose="020B0604020202020204" pitchFamily="34" charset="0"/>
            </a:pPr>
            <a:r>
              <a:rPr lang="en-US"/>
              <a:t>Third level</a:t>
            </a:r>
          </a:p>
          <a:p>
            <a:pPr marL="1657350" lvl="3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114550" lvl="4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7512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Photo Credit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98054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11879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5612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5532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87407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124200" y="3429000"/>
            <a:ext cx="6019800" cy="1752600"/>
          </a:xfrm>
          <a:prstGeom prst="rect">
            <a:avLst/>
          </a:prstGeom>
          <a:solidFill>
            <a:srgbClr val="5252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276600" y="35052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76600" y="4190999"/>
            <a:ext cx="5699760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r">
              <a:buNone/>
              <a:defRPr sz="2400" b="0">
                <a:solidFill>
                  <a:schemeClr val="bg1"/>
                </a:solidFill>
                <a:latin typeface="ArumSans Bd" panose="020B0B04010000020C00" pitchFamily="34" charset="0"/>
              </a:defRPr>
            </a:lvl2pPr>
            <a:lvl3pPr marL="914400" indent="0" algn="r">
              <a:buNone/>
              <a:defRPr sz="2400" b="0">
                <a:solidFill>
                  <a:schemeClr val="bg1"/>
                </a:solidFill>
                <a:latin typeface="ArumSans Bd" panose="020B0B04010000020C00" pitchFamily="34" charset="0"/>
              </a:defRPr>
            </a:lvl3pPr>
            <a:lvl4pPr marL="1371600" indent="0" algn="r">
              <a:buNone/>
              <a:defRPr sz="2400" b="0">
                <a:solidFill>
                  <a:schemeClr val="bg1"/>
                </a:solidFill>
                <a:latin typeface="ArumSans Bd" panose="020B0B04010000020C00" pitchFamily="34" charset="0"/>
              </a:defRPr>
            </a:lvl4pPr>
            <a:lvl5pPr marL="1828800" indent="0" algn="r">
              <a:buNone/>
              <a:defRPr sz="2400" b="0">
                <a:solidFill>
                  <a:schemeClr val="bg1"/>
                </a:solidFill>
                <a:latin typeface="ArumSans Bd" panose="020B0B04010000020C00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80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68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7" hasCustomPrompt="1"/>
          </p:nvPr>
        </p:nvSpPr>
        <p:spPr>
          <a:xfrm>
            <a:off x="3465912" y="601980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5873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4999894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97504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488875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9100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510540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3266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1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1987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9728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B6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200400" y="6477000"/>
            <a:ext cx="2743200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862655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9728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B6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4688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4008120"/>
            <a:ext cx="8229600" cy="23164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6477000"/>
            <a:ext cx="2743200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04301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9728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B6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3931920" cy="487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754880" y="1447800"/>
            <a:ext cx="3931920" cy="4876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6477000"/>
            <a:ext cx="2743200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320676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9728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B6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0972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641600"/>
            <a:ext cx="8229600" cy="11887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926840"/>
            <a:ext cx="8229600" cy="11887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5212080"/>
            <a:ext cx="8229600" cy="11887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200400" y="6477000"/>
            <a:ext cx="2743200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11800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Bar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9728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rgbClr val="B6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230124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4"/>
          </p:nvPr>
        </p:nvSpPr>
        <p:spPr>
          <a:xfrm>
            <a:off x="457200" y="315468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5"/>
          </p:nvPr>
        </p:nvSpPr>
        <p:spPr>
          <a:xfrm>
            <a:off x="457200" y="400812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6"/>
          </p:nvPr>
        </p:nvSpPr>
        <p:spPr>
          <a:xfrm>
            <a:off x="457200" y="486156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7"/>
          </p:nvPr>
        </p:nvSpPr>
        <p:spPr>
          <a:xfrm>
            <a:off x="457200" y="5715000"/>
            <a:ext cx="8229600" cy="731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7432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54480" indent="-2286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200400" y="6477000"/>
            <a:ext cx="2743200" cy="18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473952" y="6705600"/>
            <a:ext cx="2670048" cy="155448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1064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581400"/>
            <a:ext cx="561594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3682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/>
          <p:cNvSpPr>
            <a:spLocks noGrp="1"/>
          </p:cNvSpPr>
          <p:nvPr>
            <p:ph type="title"/>
          </p:nvPr>
        </p:nvSpPr>
        <p:spPr>
          <a:xfrm>
            <a:off x="-1" y="228600"/>
            <a:ext cx="9144001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61594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35706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319401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wo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491220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3273243" y="65294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2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5055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6002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645026" y="16002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457200" y="4191000"/>
            <a:ext cx="4040188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5814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/>
          </p:nvPr>
        </p:nvSpPr>
        <p:spPr>
          <a:xfrm>
            <a:off x="4645025" y="4191000"/>
            <a:ext cx="4041775" cy="175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000"/>
            </a:lvl1pPr>
            <a:lvl2pPr marL="7429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357063" y="5996050"/>
            <a:ext cx="2429874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1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20792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Lef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57201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1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57505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502643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8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485390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Content with Right Sid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5678487" y="304800"/>
            <a:ext cx="3008313" cy="83820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5678487" y="1143000"/>
            <a:ext cx="3008313" cy="533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5111751" cy="617981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2400"/>
            </a:lvl1pPr>
            <a:lvl2pPr marL="800100" indent="-342900">
              <a:spcAft>
                <a:spcPts val="800"/>
              </a:spcAft>
              <a:buFont typeface="Arial" panose="020B0604020202020204" pitchFamily="34" charset="0"/>
              <a:buChar char="•"/>
              <a:defRPr sz="2000"/>
            </a:lvl2pPr>
            <a:lvl3pPr marL="1200150" indent="-28575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lvl3pPr>
            <a:lvl4pPr marL="16573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4pPr>
            <a:lvl5pPr marL="2114550" indent="-285750">
              <a:spcAft>
                <a:spcPts val="800"/>
              </a:spcAft>
              <a:buFont typeface="Arial" panose="020B0604020202020204" pitchFamily="34" charset="0"/>
              <a:buChar char="•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2" hasCustomPrompt="1"/>
          </p:nvPr>
        </p:nvSpPr>
        <p:spPr>
          <a:xfrm>
            <a:off x="1908587" y="65294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91643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1828800" y="5253037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5895975"/>
            <a:ext cx="548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idx="1"/>
          </p:nvPr>
        </p:nvSpPr>
        <p:spPr>
          <a:xfrm>
            <a:off x="1028700" y="128650"/>
            <a:ext cx="7086600" cy="494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Jump Link"/>
          <p:cNvSpPr>
            <a:spLocks noGrp="1"/>
          </p:cNvSpPr>
          <p:nvPr>
            <p:ph type="body" sz="quarter" idx="16" hasCustomPrompt="1"/>
          </p:nvPr>
        </p:nvSpPr>
        <p:spPr>
          <a:xfrm>
            <a:off x="3467512" y="5081650"/>
            <a:ext cx="2208976" cy="99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 dirty="0"/>
              <a:t>Add “Access the text alternative for slide images.”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57950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Bar-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-2251" y="228600"/>
            <a:ext cx="9172252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0" y="1066799"/>
            <a:ext cx="9144000" cy="5315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Video Credit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Video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692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  <p15:guide id="3" pos="513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Gray BG, Title-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833503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agline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7056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429000"/>
            <a:ext cx="51054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114800"/>
            <a:ext cx="51054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&amp; Subtitle Left1_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3800" y="4260273"/>
            <a:ext cx="518160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228600" y="3581400"/>
            <a:ext cx="51054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69168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Gray BG, 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733800" y="3581400"/>
            <a:ext cx="5181600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7617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A6A6A"/>
                </a:solidFill>
                <a:latin typeface="Arum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235527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22947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20000" cy="1097280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rgbClr val="B6000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5488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latin typeface="+mj-lt"/>
                <a:cs typeface="Arial" panose="020B0604020202020204" pitchFamily="34" charset="0"/>
              </a:defRPr>
            </a:lvl1pPr>
            <a:lvl2pPr marL="457200" indent="-34290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latin typeface="+mj-lt"/>
                <a:cs typeface="Arial" panose="020B0604020202020204" pitchFamily="34" charset="0"/>
              </a:defRPr>
            </a:lvl2pPr>
            <a:lvl3pPr marL="822960" indent="-27432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j-lt"/>
                <a:cs typeface="Arial" panose="020B0604020202020204" pitchFamily="34" charset="0"/>
              </a:defRPr>
            </a:lvl3pPr>
            <a:lvl4pPr marL="1188720" indent="-27432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j-lt"/>
                <a:cs typeface="Arial" panose="020B0604020202020204" pitchFamily="34" charset="0"/>
              </a:defRPr>
            </a:lvl4pPr>
            <a:lvl5pPr marL="1554480" indent="-228600" algn="l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 descr="©McGraw-Hill Education. All rights reserved. Authorized only for instructor use in the classroom.  No reproduction or further distribution permitted without the prior written consent of McGraw-Hill Education.&#10;"/>
          <p:cNvSpPr txBox="1">
            <a:spLocks/>
          </p:cNvSpPr>
          <p:nvPr userDrawn="1"/>
        </p:nvSpPr>
        <p:spPr>
          <a:xfrm>
            <a:off x="0" y="6721325"/>
            <a:ext cx="9144000" cy="171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©McGraw-Hill Education. All rights reserved. Authorized </a:t>
            </a: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only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instructor use in the classroom.  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85992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RedBar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2775099"/>
            <a:ext cx="7772400" cy="1362075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480"/>
              </a:spcBef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4138613"/>
            <a:ext cx="7772400" cy="1500187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705600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695569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1066800" y="1524000"/>
            <a:ext cx="7048500" cy="1470025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066800" y="29718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8723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ue Slide 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22313" y="2643186"/>
            <a:ext cx="7202487" cy="1362075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722313" y="1143000"/>
            <a:ext cx="72024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315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066800"/>
            <a:ext cx="8229600" cy="5562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6294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701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949214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7338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3434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656260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990600"/>
            <a:ext cx="8229600" cy="5410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3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2-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40386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1179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48200" y="1600200"/>
            <a:ext cx="4114800" cy="4800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Jump link"/>
          <p:cNvSpPr>
            <a:spLocks noGrp="1"/>
          </p:cNvSpPr>
          <p:nvPr>
            <p:ph type="body" sz="quarter" idx="13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1099747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r Footer_Appendix_4-up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/>
          <p:cNvSpPr>
            <a:spLocks noGrp="1"/>
          </p:cNvSpPr>
          <p:nvPr>
            <p:ph type="title"/>
          </p:nvPr>
        </p:nvSpPr>
        <p:spPr>
          <a:xfrm>
            <a:off x="-20713" y="228600"/>
            <a:ext cx="9185426" cy="6096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Header 1"/>
          <p:cNvSpPr>
            <a:spLocks noGrp="1"/>
          </p:cNvSpPr>
          <p:nvPr>
            <p:ph type="body" idx="1"/>
          </p:nvPr>
        </p:nvSpPr>
        <p:spPr>
          <a:xfrm>
            <a:off x="457201" y="96043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Header 2"/>
          <p:cNvSpPr>
            <a:spLocks noGrp="1"/>
          </p:cNvSpPr>
          <p:nvPr>
            <p:ph type="body" sz="quarter" idx="3"/>
          </p:nvPr>
        </p:nvSpPr>
        <p:spPr>
          <a:xfrm>
            <a:off x="4645026" y="96043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648200" y="1600200"/>
            <a:ext cx="4038600" cy="19812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Header 3"/>
          <p:cNvSpPr>
            <a:spLocks noGrp="1"/>
          </p:cNvSpPr>
          <p:nvPr>
            <p:ph type="body" sz="quarter" idx="12"/>
          </p:nvPr>
        </p:nvSpPr>
        <p:spPr>
          <a:xfrm>
            <a:off x="457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Header 4"/>
          <p:cNvSpPr>
            <a:spLocks noGrp="1"/>
          </p:cNvSpPr>
          <p:nvPr>
            <p:ph type="body" sz="quarter" idx="13"/>
          </p:nvPr>
        </p:nvSpPr>
        <p:spPr>
          <a:xfrm>
            <a:off x="4648200" y="3657600"/>
            <a:ext cx="4038600" cy="609600"/>
          </a:xfrm>
          <a:prstGeom prst="rect">
            <a:avLst/>
          </a:prstGeom>
        </p:spPr>
        <p:txBody>
          <a:bodyPr anchor="b"/>
          <a:lstStyle>
            <a:lvl1pPr>
              <a:def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648200" y="4267200"/>
            <a:ext cx="4038600" cy="21336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800"/>
              </a:spcAft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Jump Link"/>
          <p:cNvSpPr>
            <a:spLocks noGrp="1"/>
          </p:cNvSpPr>
          <p:nvPr>
            <p:ph type="body" sz="quarter" idx="11" hasCustomPrompt="1"/>
          </p:nvPr>
        </p:nvSpPr>
        <p:spPr>
          <a:xfrm>
            <a:off x="3356610" y="6477000"/>
            <a:ext cx="2430780" cy="152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aseline="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Add “Return to previous slide.”</a:t>
            </a:r>
          </a:p>
        </p:txBody>
      </p:sp>
    </p:spTree>
    <p:extLst>
      <p:ext uri="{BB962C8B-B14F-4D97-AF65-F5344CB8AC3E}">
        <p14:creationId xmlns:p14="http://schemas.microsoft.com/office/powerpoint/2010/main" val="311237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ext abov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1" cap="all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85800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6A6A6A"/>
                </a:solidFill>
                <a:latin typeface="ArumSans Regul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07556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Tagline-Title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14600" y="152400"/>
            <a:ext cx="6400800" cy="1447800"/>
          </a:xfrm>
          <a:prstGeom prst="rect">
            <a:avLst/>
          </a:prstGeom>
        </p:spPr>
        <p:txBody>
          <a:bodyPr anchor="t" anchorCtr="0"/>
          <a:lstStyle>
            <a:lvl1pPr algn="r">
              <a:spcBef>
                <a:spcPts val="480"/>
              </a:spcBef>
              <a:defRPr sz="4000" b="1" cap="all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4617720" y="2042160"/>
            <a:ext cx="4297680" cy="100584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214E9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6422066"/>
            <a:ext cx="26670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Insert Photo Credit Here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617720" y="3571240"/>
            <a:ext cx="4297680" cy="259079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6771640"/>
            <a:ext cx="9144000" cy="91440"/>
          </a:xfrm>
          <a:prstGeom prst="rect">
            <a:avLst/>
          </a:prstGeom>
        </p:spPr>
        <p:txBody>
          <a:bodyPr lIns="45720" rIns="45720" anchor="ctr"/>
          <a:lstStyle>
            <a:lvl1pPr algn="l">
              <a:defRPr sz="800">
                <a:solidFill>
                  <a:srgbClr val="6A6A6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7" y="868680"/>
            <a:ext cx="4388448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4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0" y="32766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9530" y="3429000"/>
            <a:ext cx="561594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530" y="4114800"/>
            <a:ext cx="561594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400497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Tagline-Gray BG, 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Background"/>
          <p:cNvSpPr/>
          <p:nvPr userDrawn="1"/>
        </p:nvSpPr>
        <p:spPr>
          <a:xfrm>
            <a:off x="3429000" y="3429000"/>
            <a:ext cx="5715000" cy="1752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3436620" y="3581400"/>
            <a:ext cx="5699760" cy="6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36620" y="4260273"/>
            <a:ext cx="5699760" cy="6927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1pPr>
            <a:lvl2pPr marL="4572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2pPr>
            <a:lvl3pPr marL="9144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3pPr>
            <a:lvl4pPr marL="13716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4pPr>
            <a:lvl5pPr marL="1828800" indent="0" algn="r">
              <a:buNone/>
              <a:defRPr sz="2000" b="0">
                <a:solidFill>
                  <a:schemeClr val="bg1"/>
                </a:solidFill>
                <a:latin typeface="ArumSans 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hoto Credit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6477000"/>
            <a:ext cx="3657600" cy="152400"/>
          </a:xfrm>
          <a:prstGeom prst="rect">
            <a:avLst/>
          </a:prstGeom>
        </p:spPr>
        <p:txBody>
          <a:bodyPr wrap="none" lIns="0" tIns="0" rIns="45720" bIns="0"/>
          <a:lstStyle>
            <a:lvl1pPr marL="0" indent="0" algn="r">
              <a:buNone/>
              <a:defRPr sz="800" baseline="0">
                <a:solidFill>
                  <a:srgbClr val="6A6A6A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8481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sp>
        <p:nvSpPr>
          <p:cNvPr id="13" name="Red Bar"/>
          <p:cNvSpPr/>
          <p:nvPr userDrawn="1"/>
        </p:nvSpPr>
        <p:spPr>
          <a:xfrm>
            <a:off x="0" y="6248400"/>
            <a:ext cx="9144000" cy="503767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2" name="MH Tagline" descr="Tagline: Because learning changes everything.™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" y="6351925"/>
            <a:ext cx="3223119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33" r:id="rId5"/>
    <p:sldLayoutId id="2147483734" r:id="rId6"/>
    <p:sldLayoutId id="214748391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H Logo" descr="Logo: McGraw-Hill Education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" cy="762000"/>
          </a:xfrm>
          <a:prstGeom prst="rect">
            <a:avLst/>
          </a:prstGeom>
        </p:spPr>
      </p:pic>
      <p:pic>
        <p:nvPicPr>
          <p:cNvPr id="2" name="MH Tagline" descr="Tag line: Because learning changes everything™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775"/>
            <a:ext cx="33718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11925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96" r:id="rId2"/>
    <p:sldLayoutId id="2147483965" r:id="rId3"/>
    <p:sldLayoutId id="2147483753" r:id="rId4"/>
    <p:sldLayoutId id="2147483908" r:id="rId5"/>
    <p:sldLayoutId id="2147483950" r:id="rId6"/>
    <p:sldLayoutId id="2147483757" r:id="rId7"/>
    <p:sldLayoutId id="2147483877" r:id="rId8"/>
    <p:sldLayoutId id="2147483761" r:id="rId9"/>
    <p:sldLayoutId id="214748380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 descr="©McGraw-Hill Education&#10;"/>
          <p:cNvSpPr txBox="1">
            <a:spLocks/>
          </p:cNvSpPr>
          <p:nvPr userDrawn="1"/>
        </p:nvSpPr>
        <p:spPr>
          <a:xfrm>
            <a:off x="0" y="6705600"/>
            <a:ext cx="155448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©2020 McGraw-Hill Education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651557" y="6477000"/>
            <a:ext cx="492443" cy="182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fld id="{D284030D-0224-4BD8-89C1-1614B36E06C2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330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66" r:id="rId2"/>
    <p:sldLayoutId id="2147483969" r:id="rId3"/>
    <p:sldLayoutId id="2147483967" r:id="rId4"/>
    <p:sldLayoutId id="2147483968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 descr="©McGraw-Hill Education&#10;"/>
          <p:cNvSpPr txBox="1"/>
          <p:nvPr userDrawn="1"/>
        </p:nvSpPr>
        <p:spPr>
          <a:xfrm>
            <a:off x="0" y="6642556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6A6A6A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85764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Copyright" descr="©McGraw-Hill Education.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52010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Vectipede Rg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ctipede Rg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7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MH BG Image"/>
          <p:cNvPicPr>
            <a:picLocks noChangeAspect="1"/>
          </p:cNvPicPr>
          <p:nvPr userDrawn="1"/>
        </p:nvPicPr>
        <p:blipFill rotWithShape="1"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44" b="27282"/>
          <a:stretch/>
        </p:blipFill>
        <p:spPr>
          <a:xfrm>
            <a:off x="461821" y="1943668"/>
            <a:ext cx="8682180" cy="4914333"/>
          </a:xfrm>
          <a:prstGeom prst="rect">
            <a:avLst/>
          </a:prstGeom>
        </p:spPr>
      </p:pic>
      <p:sp>
        <p:nvSpPr>
          <p:cNvPr id="8" name="Copyright" descr="©McGraw-Hill Education"/>
          <p:cNvSpPr txBox="1"/>
          <p:nvPr userDrawn="1"/>
        </p:nvSpPr>
        <p:spPr>
          <a:xfrm>
            <a:off x="0" y="66294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636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rgbClr val="6A6A6A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7827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6" r:id="rId2"/>
    <p:sldLayoutId id="214748375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d Bar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C30C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pyright" descr="©McGraw-Hill Education"/>
          <p:cNvSpPr txBox="1">
            <a:spLocks/>
          </p:cNvSpPr>
          <p:nvPr userDrawn="1"/>
        </p:nvSpPr>
        <p:spPr>
          <a:xfrm>
            <a:off x="0" y="6705600"/>
            <a:ext cx="1371600" cy="15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©McGraw-Hill Education</a:t>
            </a:r>
          </a:p>
        </p:txBody>
      </p:sp>
    </p:spTree>
    <p:extLst>
      <p:ext uri="{BB962C8B-B14F-4D97-AF65-F5344CB8AC3E}">
        <p14:creationId xmlns:p14="http://schemas.microsoft.com/office/powerpoint/2010/main" val="23665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0" cap="none" dirty="0">
                <a:solidFill>
                  <a:srgbClr val="0A0A32"/>
                </a:solidFill>
              </a:rPr>
              <a:t>Prescott’s</a:t>
            </a:r>
            <a:r>
              <a:rPr lang="en-US" sz="4000" dirty="0">
                <a:solidFill>
                  <a:srgbClr val="0A0A32"/>
                </a:solidFill>
              </a:rPr>
              <a:t/>
            </a:r>
            <a:br>
              <a:rPr lang="en-US" sz="4000" dirty="0">
                <a:solidFill>
                  <a:srgbClr val="0A0A32"/>
                </a:solidFill>
              </a:rPr>
            </a:br>
            <a:r>
              <a:rPr lang="en-US" sz="4800" dirty="0">
                <a:solidFill>
                  <a:srgbClr val="0A0A32"/>
                </a:solidFill>
              </a:rPr>
              <a:t>MICROBIOLOGY</a:t>
            </a:r>
            <a:br>
              <a:rPr lang="en-US" sz="4800" dirty="0">
                <a:solidFill>
                  <a:srgbClr val="0A0A32"/>
                </a:solidFill>
              </a:rPr>
            </a:br>
            <a:r>
              <a:rPr lang="en-US" sz="2400" b="0" dirty="0">
                <a:solidFill>
                  <a:srgbClr val="0A0A32"/>
                </a:solidFill>
              </a:rPr>
              <a:t>Eleventh edition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JOANNE WILLEY</a:t>
            </a:r>
          </a:p>
          <a:p>
            <a:pPr algn="ctr"/>
            <a:r>
              <a:rPr lang="en-US" b="1" dirty="0"/>
              <a:t>KATHLEEN SANDMAN</a:t>
            </a:r>
          </a:p>
          <a:p>
            <a:pPr algn="ctr"/>
            <a:r>
              <a:rPr lang="en-US" b="1" dirty="0"/>
              <a:t>DOROTHY WOOD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200" b="0" dirty="0"/>
              <a:t>Chapter 26</a:t>
            </a:r>
          </a:p>
          <a:p>
            <a:pPr defTabSz="457200">
              <a:spcBef>
                <a:spcPts val="11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0A0A32"/>
                </a:solidFill>
              </a:rPr>
              <a:t>Viruses</a:t>
            </a:r>
            <a:endParaRPr lang="en-US" altLang="en-US" sz="3200" dirty="0">
              <a:solidFill>
                <a:srgbClr val="0A0A32"/>
              </a:solidFill>
            </a:endParaRPr>
          </a:p>
        </p:txBody>
      </p:sp>
      <p:sp>
        <p:nvSpPr>
          <p:cNvPr id="3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©2020 McGraw-Hill Education. All rights reserved. Authorized only for instructor use in the classroom.  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41476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26.4 Double-Stranded RNA Viruses: RNA-Dependent RNA Polymerase Replicates the Genome and Synthesizes mRNA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lphaLcPeriod"/>
            </a:pPr>
            <a:r>
              <a:rPr lang="en-US" dirty="0"/>
              <a:t>Distinguish RNA-dependent RNA polymerases from DNA-dependent RNA polymerases.</a:t>
            </a:r>
          </a:p>
          <a:p>
            <a:pPr marL="514350" indent="-514350">
              <a:spcBef>
                <a:spcPts val="0"/>
              </a:spcBef>
              <a:buFont typeface="+mj-lt"/>
              <a:buAutoNum type="alphaLcPeriod"/>
            </a:pPr>
            <a:r>
              <a:rPr lang="en-US" dirty="0"/>
              <a:t>Describe what an RNA-dependent RNA polymerase is doing when functioning as a </a:t>
            </a:r>
            <a:r>
              <a:rPr lang="en-US" dirty="0" err="1"/>
              <a:t>replicase</a:t>
            </a:r>
            <a:r>
              <a:rPr lang="en-US" dirty="0"/>
              <a:t> and when functioning as a transcriptase.</a:t>
            </a:r>
          </a:p>
          <a:p>
            <a:pPr marL="514350" indent="-514350">
              <a:spcBef>
                <a:spcPts val="0"/>
              </a:spcBef>
              <a:buFont typeface="+mj-lt"/>
              <a:buAutoNum type="alphaLcPeriod"/>
            </a:pPr>
            <a:r>
              <a:rPr lang="en-US" dirty="0"/>
              <a:t>Describe in general terms the strategy used by dsRNA viruses to synthesize their nucleic acids and proteins.</a:t>
            </a:r>
          </a:p>
          <a:p>
            <a:pPr marL="514350" indent="-514350">
              <a:spcBef>
                <a:spcPts val="0"/>
              </a:spcBef>
              <a:buFont typeface="+mj-lt"/>
              <a:buAutoNum type="alphaLcPeriod"/>
            </a:pPr>
            <a:r>
              <a:rPr lang="en-US" dirty="0"/>
              <a:t>Describe the major events in the life cycles of </a:t>
            </a:r>
            <a:r>
              <a:rPr lang="el-GR" dirty="0"/>
              <a:t>φ</a:t>
            </a:r>
            <a:r>
              <a:rPr lang="en-US" dirty="0"/>
              <a:t>6 and rotaviruses, noting, when possible, the specific mechanisms used to accomplish each step.</a:t>
            </a:r>
          </a:p>
        </p:txBody>
      </p:sp>
    </p:spTree>
    <p:extLst>
      <p:ext uri="{BB962C8B-B14F-4D97-AF65-F5344CB8AC3E}">
        <p14:creationId xmlns:p14="http://schemas.microsoft.com/office/powerpoint/2010/main" val="260579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21040" cy="4876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Human rotavirus kills &gt;200,000 children worldwide each year.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Causes severe diarrhea resulting in dehydration.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 err="1"/>
              <a:t>Virion</a:t>
            </a:r>
            <a:r>
              <a:rPr lang="en-US" dirty="0"/>
              <a:t> has wheel-like appearance, </a:t>
            </a:r>
            <a:r>
              <a:rPr lang="en-US" dirty="0" err="1"/>
              <a:t>nonenveloped</a:t>
            </a:r>
            <a:r>
              <a:rPr lang="en-US" dirty="0"/>
              <a:t>, segmented genome, dsRNA, three concentric layers of proteins.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Virus loses outer layer of protein when it enters host cell—double-layered particle (DLP).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mRNA transcription, translation.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Proteins form inclusion called </a:t>
            </a:r>
            <a:r>
              <a:rPr lang="en-US" dirty="0" err="1"/>
              <a:t>viroplasm</a:t>
            </a:r>
            <a:r>
              <a:rPr lang="en-US" dirty="0"/>
              <a:t>.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RNA genome replication occurs here.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Third layer added in ER.</a:t>
            </a:r>
          </a:p>
        </p:txBody>
      </p:sp>
    </p:spTree>
    <p:extLst>
      <p:ext uri="{BB962C8B-B14F-4D97-AF65-F5344CB8AC3E}">
        <p14:creationId xmlns:p14="http://schemas.microsoft.com/office/powerpoint/2010/main" val="132143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Rotavirus Life Cycle</a:t>
            </a:r>
          </a:p>
        </p:txBody>
      </p:sp>
      <p:pic>
        <p:nvPicPr>
          <p:cNvPr id="8" name="Picture 2" descr="Illustrated life cycle of a rotaviru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5784" y="1143000"/>
            <a:ext cx="6572432" cy="5120640"/>
          </a:xfrm>
          <a:prstGeom prst="rect">
            <a:avLst/>
          </a:prstGeom>
          <a:noFill/>
        </p:spPr>
      </p:pic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68021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Plus-Strand RNA Viruses</a:t>
            </a:r>
          </a:p>
        </p:txBody>
      </p:sp>
      <p:pic>
        <p:nvPicPr>
          <p:cNvPr id="14" name="Picture 2" descr="Illustrated multiplication strategy of plus-strand RNA viruses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465" y="3962400"/>
            <a:ext cx="6825071" cy="2377440"/>
          </a:xfrm>
          <a:prstGeom prst="rect">
            <a:avLst/>
          </a:prstGeom>
          <a:noFill/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5603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err="1"/>
              <a:t>Nonsegmented</a:t>
            </a:r>
            <a:r>
              <a:rPr lang="en-US" sz="2400" dirty="0"/>
              <a:t> plus-strand RNA genomes.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Replicate in cytoplasm and synthesize RNA-dependent RNA polymerase.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Synthesizes negative-strand RNA.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Replication complex for assembly.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Derived from different cell organelles.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411755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Medically Important Positive-Strand Animal Viruses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657600" cy="4876800"/>
          </a:xfrm>
        </p:spPr>
        <p:txBody>
          <a:bodyPr/>
          <a:lstStyle/>
          <a:p>
            <a:r>
              <a:rPr lang="en-US" sz="3200" dirty="0"/>
              <a:t>Poliovirus.</a:t>
            </a:r>
          </a:p>
          <a:p>
            <a:r>
              <a:rPr lang="en-US" sz="3200" dirty="0" err="1"/>
              <a:t>Zika</a:t>
            </a:r>
            <a:r>
              <a:rPr lang="en-US" sz="3200" dirty="0"/>
              <a:t> virus.</a:t>
            </a:r>
          </a:p>
          <a:p>
            <a:r>
              <a:rPr lang="en-US" sz="3200" dirty="0"/>
              <a:t>Eastern equine encephalitis virus.</a:t>
            </a:r>
          </a:p>
          <a:p>
            <a:r>
              <a:rPr lang="en-US" sz="3200" dirty="0"/>
              <a:t>Hepatitis A virus.</a:t>
            </a:r>
          </a:p>
        </p:txBody>
      </p:sp>
      <p:pic>
        <p:nvPicPr>
          <p:cNvPr id="6" name="Picture 3" descr="Photo of eastern equine encephalitis virus in the cell cytoplasm colored to highlight the virions, each virion is 65 to 70 nm wide.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1604335"/>
            <a:ext cx="4051681" cy="371028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73952" y="6705600"/>
            <a:ext cx="2670048" cy="155448"/>
          </a:xfrm>
        </p:spPr>
        <p:txBody>
          <a:bodyPr/>
          <a:lstStyle/>
          <a:p>
            <a:r>
              <a:rPr lang="en-US" dirty="0"/>
              <a:t>Source: CDC/Fred Murphy and Sylvia Whitfield</a:t>
            </a:r>
          </a:p>
        </p:txBody>
      </p:sp>
    </p:spTree>
    <p:extLst>
      <p:ext uri="{BB962C8B-B14F-4D97-AF65-F5344CB8AC3E}">
        <p14:creationId xmlns:p14="http://schemas.microsoft.com/office/powerpoint/2010/main" val="112058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Poliovirus 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Causative agent of poliomyelitis.</a:t>
            </a:r>
          </a:p>
          <a:p>
            <a:pPr lvl="1"/>
            <a:r>
              <a:rPr lang="en-US" sz="2800" dirty="0"/>
              <a:t>Transmitted by ingestion.</a:t>
            </a:r>
          </a:p>
          <a:p>
            <a:pPr lvl="1"/>
            <a:r>
              <a:rPr lang="en-US" sz="2800" dirty="0"/>
              <a:t>May cripple and paralyze.</a:t>
            </a:r>
          </a:p>
          <a:p>
            <a:pPr lvl="1"/>
            <a:r>
              <a:rPr lang="en-US" sz="2800" dirty="0"/>
              <a:t>Vaccine is eradicating the disease.</a:t>
            </a:r>
          </a:p>
          <a:p>
            <a:r>
              <a:rPr lang="en-US" sz="3200" dirty="0" err="1"/>
              <a:t>Virion</a:t>
            </a:r>
            <a:r>
              <a:rPr lang="en-US" sz="3200" dirty="0"/>
              <a:t>.</a:t>
            </a:r>
          </a:p>
          <a:p>
            <a:pPr lvl="1"/>
            <a:r>
              <a:rPr lang="en-US" sz="2800" dirty="0" err="1"/>
              <a:t>Nonenveloped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48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572000" cy="1097280"/>
          </a:xfrm>
        </p:spPr>
        <p:txBody>
          <a:bodyPr/>
          <a:lstStyle/>
          <a:p>
            <a:r>
              <a:rPr lang="en-US" dirty="0"/>
              <a:t>Poliovirus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47800"/>
            <a:ext cx="4267200" cy="4800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600" dirty="0"/>
              <a:t>Attaches to CD155, found </a:t>
            </a:r>
            <a:br>
              <a:rPr lang="en-US" sz="2600" dirty="0"/>
            </a:br>
            <a:r>
              <a:rPr lang="en-US" sz="2600" dirty="0"/>
              <a:t>on certain white blood cells and neurons of the CNS.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Viral genome acts as mRNA.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Virus uses internal ribosome entry site (IRES) instead of 5′ cap.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Polyprotein translated, cleaves itself into small proteins.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Genomic RNA synthesized.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Assembly, lysis.</a:t>
            </a:r>
          </a:p>
        </p:txBody>
      </p:sp>
      <p:pic>
        <p:nvPicPr>
          <p:cNvPr id="11" name="Picture 3" descr="The poliovirus genome showing the IRES region used by ribosomes to bind plus-strand RNA and synthesize the polyprotein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0972" y="426720"/>
            <a:ext cx="4113306" cy="1645919"/>
          </a:xfrm>
          <a:prstGeom prst="rect">
            <a:avLst/>
          </a:prstGeom>
          <a:noFill/>
        </p:spPr>
      </p:pic>
      <p:pic>
        <p:nvPicPr>
          <p:cNvPr id="12" name="Picture 4" descr="Cleavage of the poliovirus polyprotein with proteins identified."/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2438404"/>
            <a:ext cx="3994924" cy="3657591"/>
          </a:xfrm>
          <a:prstGeom prst="rect">
            <a:avLst/>
          </a:prstGeom>
          <a:noFill/>
        </p:spPr>
      </p:pic>
      <p:sp>
        <p:nvSpPr>
          <p:cNvPr id="7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335842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Minus-Strand RNA Viruses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38160" cy="4876800"/>
          </a:xfrm>
        </p:spPr>
        <p:txBody>
          <a:bodyPr/>
          <a:lstStyle/>
          <a:p>
            <a:r>
              <a:rPr lang="en-US" dirty="0"/>
              <a:t>Enveloped virions.</a:t>
            </a:r>
          </a:p>
          <a:p>
            <a:r>
              <a:rPr lang="en-US" dirty="0"/>
              <a:t>Vary in morphology from spherical, to filamentous, rod-shaped, bullet-shaped, and pleomorphic.</a:t>
            </a:r>
          </a:p>
          <a:p>
            <a:r>
              <a:rPr lang="en-US" dirty="0"/>
              <a:t>Segmented and </a:t>
            </a:r>
            <a:r>
              <a:rPr lang="en-US" dirty="0" err="1"/>
              <a:t>nonsegmented</a:t>
            </a:r>
            <a:r>
              <a:rPr lang="en-US" dirty="0"/>
              <a:t> genomes.</a:t>
            </a:r>
          </a:p>
          <a:p>
            <a:r>
              <a:rPr lang="en-US" dirty="0"/>
              <a:t>Minus-sense RNA virus families and examples:</a:t>
            </a:r>
          </a:p>
          <a:p>
            <a:pPr lvl="1"/>
            <a:r>
              <a:rPr lang="en-US" i="1" dirty="0" err="1"/>
              <a:t>Rhabdoviridae</a:t>
            </a:r>
            <a:r>
              <a:rPr lang="en-US" dirty="0"/>
              <a:t>—rabies virus.</a:t>
            </a:r>
          </a:p>
          <a:p>
            <a:pPr lvl="1"/>
            <a:r>
              <a:rPr lang="en-US" i="1" dirty="0"/>
              <a:t>Filoviridae</a:t>
            </a:r>
            <a:r>
              <a:rPr lang="en-US" dirty="0"/>
              <a:t>—Ebola virus.</a:t>
            </a:r>
          </a:p>
          <a:p>
            <a:pPr lvl="1"/>
            <a:r>
              <a:rPr lang="en-US" i="1" dirty="0" err="1"/>
              <a:t>Paramyxoviridae</a:t>
            </a:r>
            <a:r>
              <a:rPr lang="en-US" dirty="0"/>
              <a:t>—measles and mumps virus.</a:t>
            </a:r>
          </a:p>
          <a:p>
            <a:pPr lvl="1"/>
            <a:r>
              <a:rPr lang="en-US" i="1" dirty="0" err="1"/>
              <a:t>Orthomyxoviridae</a:t>
            </a:r>
            <a:r>
              <a:rPr lang="en-US" dirty="0"/>
              <a:t>—influenza virus.</a:t>
            </a:r>
          </a:p>
        </p:txBody>
      </p:sp>
    </p:spTree>
    <p:extLst>
      <p:ext uri="{BB962C8B-B14F-4D97-AF65-F5344CB8AC3E}">
        <p14:creationId xmlns:p14="http://schemas.microsoft.com/office/powerpoint/2010/main" val="34049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Negative-Strand Viruses</a:t>
            </a:r>
          </a:p>
        </p:txBody>
      </p:sp>
      <p:pic>
        <p:nvPicPr>
          <p:cNvPr id="8" name="Picture 2" descr="Illustration of the multiplication strategy of negative-strand RNA virus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780" y="1219200"/>
            <a:ext cx="7998440" cy="2103119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" y="3352800"/>
            <a:ext cx="8229600" cy="2926080"/>
          </a:xfrm>
        </p:spPr>
        <p:txBody>
          <a:bodyPr/>
          <a:lstStyle/>
          <a:p>
            <a:r>
              <a:rPr lang="en-US" dirty="0"/>
              <a:t>Cannot serve as mRNA to form viral proteins.</a:t>
            </a:r>
          </a:p>
          <a:p>
            <a:r>
              <a:rPr lang="en-US" dirty="0"/>
              <a:t>Must bring into cell preformed RNA-dependent RNA polymerase.</a:t>
            </a:r>
          </a:p>
          <a:p>
            <a:pPr lvl="1"/>
            <a:r>
              <a:rPr lang="en-US" dirty="0"/>
              <a:t>New plus-strand intermediates are synthesized.</a:t>
            </a:r>
          </a:p>
          <a:p>
            <a:pPr lvl="1"/>
            <a:r>
              <a:rPr lang="en-US" dirty="0"/>
              <a:t>The newly synthesized plus-strand serves as template for genome synthesis and mRNA as well.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376151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2667000" cy="2286000"/>
          </a:xfrm>
        </p:spPr>
        <p:txBody>
          <a:bodyPr/>
          <a:lstStyle/>
          <a:p>
            <a:r>
              <a:rPr lang="en-US" dirty="0"/>
              <a:t>Influenza Virus Life Cycle</a:t>
            </a:r>
          </a:p>
        </p:txBody>
      </p:sp>
      <p:pic>
        <p:nvPicPr>
          <p:cNvPr id="6" name="Picture 2" descr="An influenza virus and its life cycle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76200"/>
            <a:ext cx="5954763" cy="6309360"/>
          </a:xfrm>
        </p:spPr>
      </p:pic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77000" y="6705600"/>
            <a:ext cx="2667000" cy="152400"/>
          </a:xfrm>
        </p:spPr>
        <p:txBody>
          <a:bodyPr/>
          <a:lstStyle/>
          <a:p>
            <a:r>
              <a:rPr lang="en-US" dirty="0"/>
              <a:t>(b) Source: CDC/Fred Murphy, Cynthia Goldsmith, Dr. Erskine L. Palmer and Dr. M.L. Martin</a:t>
            </a:r>
          </a:p>
        </p:txBody>
      </p:sp>
    </p:spTree>
    <p:extLst>
      <p:ext uri="{BB962C8B-B14F-4D97-AF65-F5344CB8AC3E}">
        <p14:creationId xmlns:p14="http://schemas.microsoft.com/office/powerpoint/2010/main" val="105951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Baltimore System of Classification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dirty="0"/>
              <a:t>Focuses on viral genome and process used to synthesize viral mRNA.</a:t>
            </a:r>
          </a:p>
          <a:p>
            <a:r>
              <a:rPr lang="en-US" dirty="0"/>
              <a:t>7 life cycle groups: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Double-stranded (ds) DNA 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Single-stranded (</a:t>
            </a:r>
            <a:r>
              <a:rPr lang="en-US" dirty="0" err="1"/>
              <a:t>ss</a:t>
            </a:r>
            <a:r>
              <a:rPr lang="en-US" dirty="0"/>
              <a:t>) DNA 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dsRNA 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Plus-strand ssRNA 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Negative-strand ssRNA 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Retroviruses.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Reverse transcribing DNA viruses.</a:t>
            </a:r>
          </a:p>
        </p:txBody>
      </p:sp>
    </p:spTree>
    <p:extLst>
      <p:ext uri="{BB962C8B-B14F-4D97-AF65-F5344CB8AC3E}">
        <p14:creationId xmlns:p14="http://schemas.microsoft.com/office/powerpoint/2010/main" val="424562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Virion</a:t>
            </a:r>
            <a:r>
              <a:rPr lang="en-US" sz="3200" dirty="0"/>
              <a:t> contains seven or eight nucleocapsids.</a:t>
            </a:r>
          </a:p>
          <a:p>
            <a:r>
              <a:rPr lang="en-US" sz="3200" dirty="0"/>
              <a:t>Enters in endosome.</a:t>
            </a:r>
          </a:p>
          <a:p>
            <a:pPr lvl="1"/>
            <a:r>
              <a:rPr lang="en-US" sz="2800" dirty="0"/>
              <a:t>Low pH causes conformational change in hemagglutinin protein</a:t>
            </a:r>
            <a:r>
              <a:rPr lang="en-US" sz="3200" dirty="0"/>
              <a:t>—</a:t>
            </a:r>
            <a:r>
              <a:rPr lang="en-US" sz="2800" dirty="0"/>
              <a:t>hydrophobic ends swing outward, membranes fuse; nucleocapsid released.</a:t>
            </a:r>
          </a:p>
          <a:p>
            <a:r>
              <a:rPr lang="en-US" sz="3200" dirty="0"/>
              <a:t>Genome template for genome synthesis and mRNA synthesis.</a:t>
            </a:r>
          </a:p>
          <a:p>
            <a:r>
              <a:rPr lang="en-US" sz="3200" dirty="0"/>
              <a:t>Virus buds from host cell acquiring envelope.</a:t>
            </a:r>
          </a:p>
        </p:txBody>
      </p:sp>
    </p:spTree>
    <p:extLst>
      <p:ext uri="{BB962C8B-B14F-4D97-AF65-F5344CB8AC3E}">
        <p14:creationId xmlns:p14="http://schemas.microsoft.com/office/powerpoint/2010/main" val="3248778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Retroviruses</a:t>
            </a:r>
          </a:p>
        </p:txBody>
      </p:sp>
      <p:pic>
        <p:nvPicPr>
          <p:cNvPr id="10" name="Picture 2" descr="Illustrated multiplication strategy of retrovirus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033" y="1676400"/>
            <a:ext cx="8359933" cy="1645920"/>
          </a:xfrm>
          <a:prstGeom prst="rect">
            <a:avLst/>
          </a:prstGeom>
          <a:noFill/>
        </p:spPr>
      </p:pic>
      <p:sp>
        <p:nvSpPr>
          <p:cNvPr id="7" name="Content Placeholder 3"/>
          <p:cNvSpPr>
            <a:spLocks noGrp="1"/>
          </p:cNvSpPr>
          <p:nvPr>
            <p:ph idx="13"/>
          </p:nvPr>
        </p:nvSpPr>
        <p:spPr>
          <a:xfrm>
            <a:off x="457200" y="3429000"/>
            <a:ext cx="8229600" cy="2743200"/>
          </a:xfrm>
        </p:spPr>
        <p:txBody>
          <a:bodyPr/>
          <a:lstStyle/>
          <a:p>
            <a:r>
              <a:rPr lang="en-US" sz="3200" dirty="0"/>
              <a:t>Convert ssRNA into dsDNA using reverse transcriptase.</a:t>
            </a:r>
          </a:p>
          <a:p>
            <a:r>
              <a:rPr lang="en-US" sz="3200" dirty="0"/>
              <a:t>dsDNA integrates into host cell genome and serves as template for mRNA synthesis and genome synthesis.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3726567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Retroviruses—HIV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95360" cy="5029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3200" dirty="0"/>
              <a:t>Human immunodeficiency virus (HIV).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Cause of acquired immunodeficiency syndrome (AIDS).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Globally important pandemic.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Member of genus </a:t>
            </a:r>
            <a:r>
              <a:rPr lang="en-US" sz="3200" i="1" dirty="0"/>
              <a:t>Lentivirus.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HIV-1 (most common cause of AIDS in US), HIV-2 (common in developing nations).</a:t>
            </a:r>
          </a:p>
          <a:p>
            <a:pPr>
              <a:spcBef>
                <a:spcPts val="300"/>
              </a:spcBef>
            </a:pPr>
            <a:r>
              <a:rPr lang="en-US" sz="3200" dirty="0"/>
              <a:t>HIV-1—enveloped virus.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Two copies of RNA genome.</a:t>
            </a:r>
          </a:p>
          <a:p>
            <a:pPr lvl="1">
              <a:spcBef>
                <a:spcPts val="300"/>
              </a:spcBef>
            </a:pPr>
            <a:r>
              <a:rPr lang="en-US" sz="2800" dirty="0"/>
              <a:t>Reverse transcriptase and integrase.</a:t>
            </a:r>
          </a:p>
        </p:txBody>
      </p:sp>
    </p:spTree>
    <p:extLst>
      <p:ext uri="{BB962C8B-B14F-4D97-AF65-F5344CB8AC3E}">
        <p14:creationId xmlns:p14="http://schemas.microsoft.com/office/powerpoint/2010/main" val="3961831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Life Cycle</a:t>
            </a:r>
          </a:p>
        </p:txBody>
      </p:sp>
      <p:pic>
        <p:nvPicPr>
          <p:cNvPr id="6" name="Picture 2" descr="Life cycle of HIV in a host cell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3150" y="1295401"/>
            <a:ext cx="6217701" cy="5029198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255457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HIV—Initial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gp120 binds CD4</a:t>
            </a:r>
            <a:r>
              <a:rPr lang="en-US" baseline="30000" dirty="0"/>
              <a:t>+</a:t>
            </a:r>
            <a:r>
              <a:rPr lang="en-US" dirty="0"/>
              <a:t> T cells, macrophages, dendritic cells, and monocytes.</a:t>
            </a:r>
          </a:p>
          <a:p>
            <a:pPr lvl="1">
              <a:spcBef>
                <a:spcPts val="0"/>
              </a:spcBef>
            </a:pPr>
            <a:r>
              <a:rPr lang="en-US" dirty="0" err="1"/>
              <a:t>Coreceptor</a:t>
            </a:r>
            <a:r>
              <a:rPr lang="en-US" dirty="0"/>
              <a:t> (which can vary) also required to gain entry into cell.</a:t>
            </a:r>
          </a:p>
          <a:p>
            <a:pPr lvl="1">
              <a:spcBef>
                <a:spcPts val="0"/>
              </a:spcBef>
            </a:pPr>
            <a:r>
              <a:rPr lang="en-US" dirty="0"/>
              <a:t>Virus may enter by viral envelope fusion with the plasma membrane and by endocytosis.</a:t>
            </a:r>
          </a:p>
          <a:p>
            <a:pPr>
              <a:spcBef>
                <a:spcPts val="0"/>
              </a:spcBef>
            </a:pPr>
            <a:r>
              <a:rPr lang="en-US" dirty="0"/>
              <a:t>Reverse transcriptase.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RNA-dependent DNA polymerase.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DNA-dependent DNA polymerase.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Ribonuclease.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Error prone, has no proofreading capability.</a:t>
            </a:r>
          </a:p>
        </p:txBody>
      </p:sp>
    </p:spTree>
    <p:extLst>
      <p:ext uri="{BB962C8B-B14F-4D97-AF65-F5344CB8AC3E}">
        <p14:creationId xmlns:p14="http://schemas.microsoft.com/office/powerpoint/2010/main" val="2355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"/>
            <a:ext cx="5486400" cy="1996440"/>
          </a:xfrm>
        </p:spPr>
        <p:txBody>
          <a:bodyPr/>
          <a:lstStyle/>
          <a:p>
            <a:r>
              <a:rPr lang="en-US" dirty="0"/>
              <a:t>HIV Life Cycle—Middle Steps and Genome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7300"/>
            <a:ext cx="5334000" cy="3797300"/>
          </a:xfrm>
        </p:spPr>
        <p:txBody>
          <a:bodyPr/>
          <a:lstStyle/>
          <a:p>
            <a:r>
              <a:rPr lang="en-US" sz="2600" dirty="0"/>
              <a:t>Host </a:t>
            </a:r>
            <a:r>
              <a:rPr lang="en-US" sz="2600" dirty="0" err="1"/>
              <a:t>tRNA</a:t>
            </a:r>
            <a:r>
              <a:rPr lang="en-US" sz="2600" dirty="0"/>
              <a:t> molecule is used as a primer.</a:t>
            </a:r>
          </a:p>
          <a:p>
            <a:r>
              <a:rPr lang="en-US" sz="2600" dirty="0"/>
              <a:t>Small negative-strand DNA molecule is transferred from one end of the RNA template to the other to prime minus-strand synthesis.</a:t>
            </a:r>
          </a:p>
          <a:p>
            <a:r>
              <a:rPr lang="en-US" sz="2600" dirty="0"/>
              <a:t>Full-length minus-strand circularizes.</a:t>
            </a:r>
          </a:p>
          <a:p>
            <a:r>
              <a:rPr lang="en-US" sz="2600" dirty="0"/>
              <a:t>dsDNA is formed.</a:t>
            </a:r>
          </a:p>
        </p:txBody>
      </p:sp>
      <p:pic>
        <p:nvPicPr>
          <p:cNvPr id="7" name="Picture 3" descr="The steps in reverse transcription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4" y="137160"/>
            <a:ext cx="3027568" cy="630936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1914503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Life Cycle—Synthesis, Assembly, 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dsDNA is moved to the nucleus.</a:t>
            </a:r>
          </a:p>
          <a:p>
            <a:pPr lvl="1"/>
            <a:r>
              <a:rPr lang="en-US" sz="2800" dirty="0"/>
              <a:t>Integrase and other proteins integrate </a:t>
            </a:r>
            <a:r>
              <a:rPr lang="en-US" sz="2800" dirty="0" err="1"/>
              <a:t>proviral</a:t>
            </a:r>
            <a:r>
              <a:rPr lang="en-US" sz="2800" dirty="0"/>
              <a:t> DNA.</a:t>
            </a:r>
          </a:p>
          <a:p>
            <a:pPr lvl="1"/>
            <a:r>
              <a:rPr lang="en-US" sz="2800" dirty="0"/>
              <a:t>Forces cell to synthesize viral mRNA.</a:t>
            </a:r>
          </a:p>
          <a:p>
            <a:pPr lvl="1"/>
            <a:r>
              <a:rPr lang="en-US" sz="2800" dirty="0"/>
              <a:t>Splicing forms 10 viral transcripts.</a:t>
            </a:r>
          </a:p>
          <a:p>
            <a:r>
              <a:rPr lang="en-US" sz="3200" dirty="0"/>
              <a:t>Cleavage forms viral proteins.</a:t>
            </a:r>
          </a:p>
          <a:p>
            <a:r>
              <a:rPr lang="en-US" sz="3200" dirty="0"/>
              <a:t>Assembly and budding occurs.</a:t>
            </a:r>
          </a:p>
          <a:p>
            <a:r>
              <a:rPr lang="en-US" sz="3200" dirty="0"/>
              <a:t>Eventually cell dies.</a:t>
            </a:r>
          </a:p>
        </p:txBody>
      </p:sp>
    </p:spTree>
    <p:extLst>
      <p:ext uri="{BB962C8B-B14F-4D97-AF65-F5344CB8AC3E}">
        <p14:creationId xmlns:p14="http://schemas.microsoft.com/office/powerpoint/2010/main" val="400763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Double-Stranded DNA Viruses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6517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Largest group of known viruses.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Most bacteriophages and archaeal viruses.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Important vertebrate viruses.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Herpesviruses, poxviruses.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Insect viruses.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Many can rely on host’s DNA/RNA polymerases.</a:t>
            </a:r>
          </a:p>
        </p:txBody>
      </p:sp>
      <p:pic>
        <p:nvPicPr>
          <p:cNvPr id="8" name="Picture 3" descr="Illustration of the multiplication strategy of double-stranded DNA viruses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5484" y="3840480"/>
            <a:ext cx="5313032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372814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Eukaryotic Viruses—Herpesviruses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/>
              <a:t>Herpes simplex virus I and II—cold sores and genital herpes, respectively.</a:t>
            </a:r>
          </a:p>
          <a:p>
            <a:r>
              <a:rPr lang="en-US" sz="3200" dirty="0"/>
              <a:t>Varicella zoster virus—chickenpox, shingles.</a:t>
            </a:r>
          </a:p>
          <a:p>
            <a:r>
              <a:rPr lang="en-US" sz="3200" dirty="0"/>
              <a:t>Epstein–Barr virus—infectious mononucleosis, some cancers.</a:t>
            </a:r>
          </a:p>
          <a:p>
            <a:r>
              <a:rPr lang="en-US" sz="3200" dirty="0"/>
              <a:t>Cytomegalovirus.</a:t>
            </a:r>
          </a:p>
          <a:p>
            <a:r>
              <a:rPr lang="en-US" sz="3200" dirty="0"/>
              <a:t>HHV 6 and HHV 7—infect children.</a:t>
            </a:r>
          </a:p>
          <a:p>
            <a:r>
              <a:rPr lang="en-US" sz="3200" dirty="0"/>
              <a:t>HHV 8—Kaposi’s sarcoma in AIDS patients.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44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Herpesvirus Virions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114800" cy="4876800"/>
          </a:xfrm>
        </p:spPr>
        <p:txBody>
          <a:bodyPr/>
          <a:lstStyle/>
          <a:p>
            <a:r>
              <a:rPr lang="en-US" sz="2400" dirty="0"/>
              <a:t>Icosahedral, 150 to 200 nm, pleomorphic, enveloped, surface spikes.</a:t>
            </a:r>
          </a:p>
          <a:p>
            <a:r>
              <a:rPr lang="en-US" sz="2400" dirty="0"/>
              <a:t>Envelope surrounds tegument (layer of proteins) which surrounds nucleocapsid.</a:t>
            </a:r>
          </a:p>
          <a:p>
            <a:r>
              <a:rPr lang="en-US" sz="2400" dirty="0"/>
              <a:t>Linear genomes encode 70 to over 200 proteins.</a:t>
            </a:r>
          </a:p>
          <a:p>
            <a:r>
              <a:rPr lang="en-US" sz="2400" dirty="0"/>
              <a:t>Targets are epithelial or nerve cells.</a:t>
            </a:r>
          </a:p>
        </p:txBody>
      </p:sp>
      <p:pic>
        <p:nvPicPr>
          <p:cNvPr id="8" name="Picture 3" descr="Photo of human herpesvirus 6 at the surface of a T lymphocyte highlighting the capsid and glycoprotein spikes.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"/>
          <a:stretch/>
        </p:blipFill>
        <p:spPr bwMode="auto">
          <a:xfrm>
            <a:off x="4627543" y="1935480"/>
            <a:ext cx="4211657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73952" y="6705600"/>
            <a:ext cx="2670048" cy="155448"/>
          </a:xfrm>
        </p:spPr>
        <p:txBody>
          <a:bodyPr/>
          <a:lstStyle/>
          <a:p>
            <a:r>
              <a:rPr lang="en-US" dirty="0"/>
              <a:t>©National Cancer Institute/Science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63163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Herpesvirus Infections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Productive (primary) infections.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Virus multiplies explosively—50,000 to 200,000 virions produced from each infected cell.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Cell dies due to degraded DNA.</a:t>
            </a:r>
          </a:p>
          <a:p>
            <a:pPr>
              <a:lnSpc>
                <a:spcPct val="90000"/>
              </a:lnSpc>
            </a:pPr>
            <a:r>
              <a:rPr lang="en-US" dirty="0"/>
              <a:t>Latent infections.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Infectious virus not detected.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be reactivated in host cells.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Productive infection.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Viral genome remains in the host cell after reactivation; recurs.</a:t>
            </a:r>
          </a:p>
        </p:txBody>
      </p:sp>
    </p:spTree>
    <p:extLst>
      <p:ext uri="{BB962C8B-B14F-4D97-AF65-F5344CB8AC3E}">
        <p14:creationId xmlns:p14="http://schemas.microsoft.com/office/powerpoint/2010/main" val="172589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Herpesvirus Productive Infection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657600" cy="4830762"/>
          </a:xfrm>
        </p:spPr>
        <p:txBody>
          <a:bodyPr/>
          <a:lstStyle/>
          <a:p>
            <a:r>
              <a:rPr lang="en-US" sz="2400" dirty="0"/>
              <a:t>Receptor mediated attachment.</a:t>
            </a:r>
          </a:p>
          <a:p>
            <a:r>
              <a:rPr lang="en-US" sz="2400" dirty="0"/>
              <a:t>Virus envelope fuses with host cell membrane.</a:t>
            </a:r>
          </a:p>
          <a:p>
            <a:r>
              <a:rPr lang="en-US" sz="2400" dirty="0"/>
              <a:t>Linear dsDNA enters nucleus, circularizes.</a:t>
            </a:r>
          </a:p>
          <a:p>
            <a:pPr lvl="1"/>
            <a:r>
              <a:rPr lang="en-US" sz="2000" dirty="0"/>
              <a:t>Immediate early and early proteins made—used for viral DNA replication.</a:t>
            </a:r>
          </a:p>
          <a:p>
            <a:pPr lvl="1"/>
            <a:r>
              <a:rPr lang="en-US" sz="2000" dirty="0"/>
              <a:t>Late gene transcription—viral structural proteins.</a:t>
            </a:r>
          </a:p>
        </p:txBody>
      </p:sp>
      <p:pic>
        <p:nvPicPr>
          <p:cNvPr id="9" name="Picture 3" descr="Illustrated life cycle for herpes simplex virus type 1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0268" y="1447805"/>
            <a:ext cx="4392732" cy="4114790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Access the text alternative for these images</a:t>
            </a:r>
          </a:p>
        </p:txBody>
      </p:sp>
    </p:spTree>
    <p:extLst>
      <p:ext uri="{BB962C8B-B14F-4D97-AF65-F5344CB8AC3E}">
        <p14:creationId xmlns:p14="http://schemas.microsoft.com/office/powerpoint/2010/main" val="128023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Herpesvirus Productive Infection—Assembly and 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Nucleocapsid assembles and leaves nucleus.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Tegument proteins associate with nucleocapsid.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Virus envelope is generated by Golgi apparatus or endosomes.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Mature enveloped </a:t>
            </a:r>
            <a:r>
              <a:rPr lang="en-US" sz="3200" dirty="0" err="1"/>
              <a:t>virion</a:t>
            </a:r>
            <a:r>
              <a:rPr lang="en-US" sz="3200" dirty="0"/>
              <a:t> leaves cell.</a:t>
            </a:r>
          </a:p>
        </p:txBody>
      </p:sp>
    </p:spTree>
    <p:extLst>
      <p:ext uri="{BB962C8B-B14F-4D97-AF65-F5344CB8AC3E}">
        <p14:creationId xmlns:p14="http://schemas.microsoft.com/office/powerpoint/2010/main" val="275943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Herpesvirus Latent Infection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In epithelial cells: </a:t>
            </a:r>
          </a:p>
          <a:p>
            <a:pPr lvl="1">
              <a:spcBef>
                <a:spcPts val="0"/>
              </a:spcBef>
            </a:pPr>
            <a:r>
              <a:rPr lang="en-US" dirty="0"/>
              <a:t>Viral protein 16 (VP16) and host cell factor 1 (HCF-1) enter nucleus with the viral genome.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Both required for full expression of immediate early genes and lytic infection.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In neurons, where virus is latent: </a:t>
            </a:r>
          </a:p>
          <a:p>
            <a:pPr lvl="1">
              <a:spcBef>
                <a:spcPts val="0"/>
              </a:spcBef>
            </a:pPr>
            <a:r>
              <a:rPr lang="en-US" dirty="0"/>
              <a:t>HCF-1 is cytoplasmic.</a:t>
            </a:r>
          </a:p>
          <a:p>
            <a:pPr lvl="1">
              <a:spcBef>
                <a:spcPts val="0"/>
              </a:spcBef>
            </a:pPr>
            <a:r>
              <a:rPr lang="en-US" dirty="0"/>
              <a:t>Small noncoding RNAs (microRNAs) act to repress the viral lytic cycle.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Inhibition of early gene expression helps establish latency.</a:t>
            </a:r>
          </a:p>
          <a:p>
            <a:pPr lvl="1">
              <a:spcBef>
                <a:spcPts val="0"/>
              </a:spcBef>
            </a:pPr>
            <a:r>
              <a:rPr lang="en-US" dirty="0"/>
              <a:t>During reactivation, HCF-1 moves to the nucleus and VP16 is produced.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9378277"/>
      </p:ext>
    </p:extLst>
  </p:cSld>
  <p:clrMapOvr>
    <a:masterClrMapping/>
  </p:clrMapOvr>
</p:sld>
</file>

<file path=ppt/theme/theme1.xml><?xml version="1.0" encoding="utf-8"?>
<a:theme xmlns:a="http://schemas.openxmlformats.org/drawingml/2006/main" name="FIRST, BREAK, LAST slides 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FIRST, BREAK, LAST slide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in BODY/MAIN CONTENT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ed bar footer BODY/MAIN CONTENT">
  <a:themeElements>
    <a:clrScheme name="Custom 38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214E91"/>
      </a:hlink>
      <a:folHlink>
        <a:srgbClr val="214E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LAIN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D FOOTER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UE Section Divider, Quotes, Callouts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lain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Red Bar Footer_APPENDIX">
  <a:themeElements>
    <a:clrScheme name="MHHE Branding">
      <a:dk1>
        <a:sysClr val="windowText" lastClr="000000"/>
      </a:dk1>
      <a:lt1>
        <a:sysClr val="window" lastClr="FFFFFF"/>
      </a:lt1>
      <a:dk2>
        <a:srgbClr val="E6E4CC"/>
      </a:dk2>
      <a:lt2>
        <a:srgbClr val="C30C20"/>
      </a:lt2>
      <a:accent1>
        <a:srgbClr val="7AC1AC"/>
      </a:accent1>
      <a:accent2>
        <a:srgbClr val="802754"/>
      </a:accent2>
      <a:accent3>
        <a:srgbClr val="777777"/>
      </a:accent3>
      <a:accent4>
        <a:srgbClr val="DC5A20"/>
      </a:accent4>
      <a:accent5>
        <a:srgbClr val="39858E"/>
      </a:accent5>
      <a:accent6>
        <a:srgbClr val="FFCE00"/>
      </a:accent6>
      <a:hlink>
        <a:srgbClr val="39858E"/>
      </a:hlink>
      <a:folHlink>
        <a:srgbClr val="3985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MHHE_Accessible_PPT_Template-v4</Template>
  <TotalTime>3365</TotalTime>
  <Words>1164</Words>
  <Application>Microsoft Office PowerPoint</Application>
  <PresentationFormat>On-screen Show (4:3)</PresentationFormat>
  <Paragraphs>175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ArumSans Bd</vt:lpstr>
      <vt:lpstr>ArumSans Bold</vt:lpstr>
      <vt:lpstr>ArumSans Regular</vt:lpstr>
      <vt:lpstr>Calibri</vt:lpstr>
      <vt:lpstr>Vectipede Rg</vt:lpstr>
      <vt:lpstr>Verdana</vt:lpstr>
      <vt:lpstr>FIRST, BREAK, LAST slides </vt:lpstr>
      <vt:lpstr>Alternate FIRST, BREAK, LAST slides</vt:lpstr>
      <vt:lpstr>Plain BODY/MAIN CONTENT</vt:lpstr>
      <vt:lpstr>Red bar footer BODY/MAIN CONTENT</vt:lpstr>
      <vt:lpstr>PLAIN Section Divider, Quotes, Callouts</vt:lpstr>
      <vt:lpstr>RED FOOTER Section Divider, Quotes, Callouts</vt:lpstr>
      <vt:lpstr>BLUE Section Divider, Quotes, Callouts</vt:lpstr>
      <vt:lpstr>Plain_APPENDIX</vt:lpstr>
      <vt:lpstr>Red Bar Footer_APPENDIX</vt:lpstr>
      <vt:lpstr>Prescott’s MICROBIOLOGY Eleventh edition</vt:lpstr>
      <vt:lpstr>Baltimore System of Classification</vt:lpstr>
      <vt:lpstr>Double-Stranded DNA Viruses</vt:lpstr>
      <vt:lpstr>Eukaryotic Viruses—Herpesviruses</vt:lpstr>
      <vt:lpstr>Herpesvirus Virions</vt:lpstr>
      <vt:lpstr>Herpesvirus Infections</vt:lpstr>
      <vt:lpstr>Herpesvirus Productive Infection</vt:lpstr>
      <vt:lpstr>Herpesvirus Productive Infection—Assembly and Release</vt:lpstr>
      <vt:lpstr>Herpesvirus Latent Infection</vt:lpstr>
      <vt:lpstr>26.4 Double-Stranded RNA Viruses: RNA-Dependent RNA Polymerase Replicates the Genome and Synthesizes mRNA</vt:lpstr>
      <vt:lpstr>Rotavirus</vt:lpstr>
      <vt:lpstr>Rotavirus Life Cycle</vt:lpstr>
      <vt:lpstr>Plus-Strand RNA Viruses</vt:lpstr>
      <vt:lpstr>Medically Important Positive-Strand Animal Viruses</vt:lpstr>
      <vt:lpstr>Poliovirus Life Cycle</vt:lpstr>
      <vt:lpstr>Poliovirus Genome</vt:lpstr>
      <vt:lpstr>Minus-Strand RNA Viruses</vt:lpstr>
      <vt:lpstr>Negative-Strand Viruses</vt:lpstr>
      <vt:lpstr>Influenza Virus Life Cycle</vt:lpstr>
      <vt:lpstr>Influenza Virus</vt:lpstr>
      <vt:lpstr>Retroviruses</vt:lpstr>
      <vt:lpstr>Retroviruses—HIV</vt:lpstr>
      <vt:lpstr>HIV Life Cycle</vt:lpstr>
      <vt:lpstr>HIV—Initial Infection</vt:lpstr>
      <vt:lpstr>HIV Life Cycle—Middle Steps and Genome Synthesis</vt:lpstr>
      <vt:lpstr>HIV Life Cycle—Synthesis, Assembly, Release</vt:lpstr>
    </vt:vector>
  </TitlesOfParts>
  <Company>The McGraw-Hill Companies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With 1 of These Slides</dc:title>
  <dc:creator>Hahn, Sandra</dc:creator>
  <cp:lastModifiedBy>Emilia   Rappocciolo</cp:lastModifiedBy>
  <cp:revision>791</cp:revision>
  <dcterms:created xsi:type="dcterms:W3CDTF">2017-12-05T17:18:18Z</dcterms:created>
  <dcterms:modified xsi:type="dcterms:W3CDTF">2022-04-18T09:53:47Z</dcterms:modified>
</cp:coreProperties>
</file>