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53" r:id="rId3"/>
    <p:sldId id="471" r:id="rId4"/>
    <p:sldId id="472" r:id="rId5"/>
    <p:sldId id="475" r:id="rId6"/>
    <p:sldId id="485" r:id="rId7"/>
    <p:sldId id="360" r:id="rId8"/>
    <p:sldId id="414" r:id="rId9"/>
    <p:sldId id="415" r:id="rId10"/>
    <p:sldId id="418" r:id="rId11"/>
    <p:sldId id="331" r:id="rId12"/>
    <p:sldId id="283" r:id="rId13"/>
    <p:sldId id="428" r:id="rId14"/>
    <p:sldId id="338" r:id="rId15"/>
    <p:sldId id="294" r:id="rId16"/>
    <p:sldId id="486" r:id="rId17"/>
    <p:sldId id="448" r:id="rId18"/>
    <p:sldId id="344" r:id="rId19"/>
    <p:sldId id="345" r:id="rId20"/>
    <p:sldId id="307" r:id="rId21"/>
    <p:sldId id="450" r:id="rId22"/>
    <p:sldId id="482" r:id="rId23"/>
    <p:sldId id="477" r:id="rId24"/>
    <p:sldId id="478" r:id="rId25"/>
    <p:sldId id="479" r:id="rId26"/>
    <p:sldId id="455" r:id="rId27"/>
    <p:sldId id="456" r:id="rId28"/>
    <p:sldId id="465" r:id="rId29"/>
    <p:sldId id="487" r:id="rId30"/>
    <p:sldId id="467" r:id="rId31"/>
    <p:sldId id="46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3967">
          <p15:clr>
            <a:srgbClr val="A4A3A4"/>
          </p15:clr>
        </p15:guide>
        <p15:guide id="4" pos="2880">
          <p15:clr>
            <a:srgbClr val="A4A3A4"/>
          </p15:clr>
        </p15:guide>
        <p15:guide id="5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2" autoAdjust="0"/>
    <p:restoredTop sz="94707" autoAdjust="0"/>
  </p:normalViewPr>
  <p:slideViewPr>
    <p:cSldViewPr>
      <p:cViewPr varScale="1">
        <p:scale>
          <a:sx n="81" d="100"/>
          <a:sy n="81" d="100"/>
        </p:scale>
        <p:origin x="1020" y="90"/>
      </p:cViewPr>
      <p:guideLst>
        <p:guide orient="horz" pos="2160"/>
        <p:guide orient="horz" pos="4128"/>
        <p:guide orient="horz" pos="3967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8115D7-D5C3-4856-B83F-2EC62160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27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276600"/>
            <a:ext cx="5257800" cy="274320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Chapter Title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3FEF-542B-466F-B6FF-1C7F59D44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r="40233"/>
          <a:stretch>
            <a:fillRect/>
          </a:stretch>
        </p:blipFill>
        <p:spPr>
          <a:xfrm>
            <a:off x="-1" y="0"/>
            <a:ext cx="914400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1273175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/>
              <a:t>#</a:t>
            </a:r>
          </a:p>
        </p:txBody>
      </p:sp>
      <p:pic>
        <p:nvPicPr>
          <p:cNvPr id="8" name="Picture 7" descr="Willey9e12dh_nm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304800"/>
            <a:ext cx="247129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AE3D-DDB3-4C96-89A2-96CF1A07A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BAD0-1D74-43E9-9225-D26A2ACAD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7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F014-3952-408F-9330-F0BFFDD5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712E-9645-45D2-B9E6-4093BE28B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5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5325-6509-4A0C-BF46-8D7DA5D2D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0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33400"/>
            <a:ext cx="7467600" cy="12192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8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6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2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0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7F-5F36-4481-B52B-27260846E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0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t="21428" r="40233"/>
          <a:stretch>
            <a:fillRect/>
          </a:stretch>
        </p:blipFill>
        <p:spPr>
          <a:xfrm>
            <a:off x="-1" y="0"/>
            <a:ext cx="9144001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1066800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n-US" dirty="0"/>
              <a:t>X.X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4999" y="2209801"/>
            <a:ext cx="6858001" cy="4343400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Learning Objectives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2CED-13CB-4DA0-A9B2-142DDA26E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5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4719-1D98-4DE7-B2C1-3B76CBF20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0710-1D1A-4B29-B0DE-E9FBF1EEF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D6D9-82FE-4B94-BC60-818A0E7C6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5CF6-EEC8-4667-BB61-60184F299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9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663C-FAC0-41EA-8346-D034FFC3A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1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4318-7E65-4425-A2F5-5138419AB8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7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ley_element_3 (2).jpg"/>
          <p:cNvPicPr>
            <a:picLocks noChangeAspect="1"/>
          </p:cNvPicPr>
          <p:nvPr userDrawn="1"/>
        </p:nvPicPr>
        <p:blipFill>
          <a:blip r:embed="rId16" cstate="print"/>
          <a:srcRect r="24308"/>
          <a:stretch>
            <a:fillRect/>
          </a:stretch>
        </p:blipFill>
        <p:spPr>
          <a:xfrm>
            <a:off x="-1" y="-25400"/>
            <a:ext cx="9144001" cy="2540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1524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j-lt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00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latin typeface="+mj-lt"/>
              </a:defRPr>
            </a:lvl1pPr>
          </a:lstStyle>
          <a:p>
            <a:pPr>
              <a:defRPr/>
            </a:pPr>
            <a:fld id="{8E69068C-2E6C-444E-8674-7C770C6DC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0757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8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6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22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20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Pathogenicity </a:t>
            </a:r>
            <a:br>
              <a:rPr lang="en-US" sz="4000" dirty="0"/>
            </a:br>
            <a:r>
              <a:rPr lang="en-US" sz="4000" dirty="0"/>
              <a:t>and Infection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0569E-3F01-4DF8-82E9-37A1A23F48CC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35</a:t>
            </a:r>
          </a:p>
        </p:txBody>
      </p:sp>
      <p:pic>
        <p:nvPicPr>
          <p:cNvPr id="6" name="Picture 3" descr="MHE-red-RGB-email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984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60"/>
          <p:cNvSpPr txBox="1">
            <a:spLocks noChangeArrowheads="1"/>
          </p:cNvSpPr>
          <p:nvPr/>
        </p:nvSpPr>
        <p:spPr bwMode="auto">
          <a:xfrm>
            <a:off x="1524000" y="6553200"/>
            <a:ext cx="6172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 i="0" dirty="0">
                <a:latin typeface="Arial" charset="0"/>
              </a:rPr>
              <a:t>Copyright © McGraw-Hill Global Education Holdings, LLC. Permission required for reproduction or display.</a:t>
            </a:r>
          </a:p>
          <a:p>
            <a:pPr algn="ctr">
              <a:spcBef>
                <a:spcPct val="50000"/>
              </a:spcBef>
              <a:defRPr/>
            </a:pPr>
            <a:endParaRPr lang="en-US" sz="1000" i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Adherence and Colonization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r>
              <a:rPr lang="en-US" dirty="0"/>
              <a:t>First step in disease is entrance and attachment</a:t>
            </a:r>
          </a:p>
          <a:p>
            <a:r>
              <a:rPr lang="en-US" dirty="0"/>
              <a:t>Portal of entry</a:t>
            </a:r>
          </a:p>
          <a:p>
            <a:pPr lvl="1"/>
            <a:r>
              <a:rPr lang="en-US" dirty="0"/>
              <a:t>skin, respiratory, gastrointestinal, urogenital systems, or conjunctiva of eye</a:t>
            </a:r>
          </a:p>
          <a:p>
            <a:pPr lvl="1"/>
            <a:r>
              <a:rPr lang="en-US" dirty="0"/>
              <a:t>vector borne, sexual contact, blood transfusion, or organ transplant</a:t>
            </a:r>
          </a:p>
          <a:p>
            <a:r>
              <a:rPr lang="en-US" dirty="0"/>
              <a:t>Adherence</a:t>
            </a:r>
          </a:p>
          <a:p>
            <a:pPr lvl="1"/>
            <a:r>
              <a:rPr lang="en-US" dirty="0"/>
              <a:t>mediated by special molecules called </a:t>
            </a:r>
            <a:r>
              <a:rPr lang="en-US" dirty="0" err="1"/>
              <a:t>adhesins</a:t>
            </a:r>
            <a:endParaRPr lang="en-US" dirty="0"/>
          </a:p>
          <a:p>
            <a:r>
              <a:rPr lang="en-US" dirty="0"/>
              <a:t>Colonization</a:t>
            </a:r>
          </a:p>
          <a:p>
            <a:pPr lvl="1"/>
            <a:r>
              <a:rPr lang="en-US" dirty="0"/>
              <a:t>a site of microbial reproduction on or within host</a:t>
            </a:r>
          </a:p>
          <a:p>
            <a:pPr lvl="1"/>
            <a:r>
              <a:rPr lang="en-US" dirty="0"/>
              <a:t>does not necessarily result in tissue invasion or damage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11934-3707-44C6-91DA-AE861846532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172.50.0.5\hpp\1_Delivery\Prepress\4_Graphics\Book\MGH\P16271451_MGH_Presentation Centre\Willey\Ch35\Image\wiL02400_35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96075"/>
            <a:ext cx="4206420" cy="5125748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41818" y="381000"/>
            <a:ext cx="4202181" cy="1143000"/>
          </a:xfrm>
        </p:spPr>
        <p:txBody>
          <a:bodyPr/>
          <a:lstStyle/>
          <a:p>
            <a:pPr algn="ctr"/>
            <a:r>
              <a:rPr lang="en-US" dirty="0"/>
              <a:t>Attachment and Colonization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76199" y="152400"/>
            <a:ext cx="4865619" cy="6553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/>
              <a:t>Adherence structures</a:t>
            </a:r>
          </a:p>
          <a:p>
            <a:pPr lvl="1">
              <a:lnSpc>
                <a:spcPct val="130000"/>
              </a:lnSpc>
            </a:pPr>
            <a:r>
              <a:rPr lang="en-US" dirty="0" err="1"/>
              <a:t>pili</a:t>
            </a:r>
            <a:r>
              <a:rPr lang="en-US" dirty="0"/>
              <a:t>, fimbriae (adhesion molecules on bacterium’s cell surface) bind complementary receptor sites on host cell surface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Colonization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 site of microbial reproduction on/in host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does not necessarily result in tissue damage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86DAC-6AF0-4202-88BC-8F87D5D8B72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Invasion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Infectivity - ability to create a discrete point of infection</a:t>
            </a:r>
          </a:p>
          <a:p>
            <a:pPr>
              <a:lnSpc>
                <a:spcPct val="90000"/>
              </a:lnSpc>
            </a:pPr>
            <a:r>
              <a:rPr lang="en-US" dirty="0"/>
              <a:t>Invasiveness - ability to spread to adjacent tissues</a:t>
            </a:r>
          </a:p>
          <a:p>
            <a:pPr>
              <a:lnSpc>
                <a:spcPct val="90000"/>
              </a:lnSpc>
            </a:pPr>
            <a:r>
              <a:rPr lang="en-US" dirty="0"/>
              <a:t>Penetration can be active or passive</a:t>
            </a:r>
          </a:p>
          <a:p>
            <a:pPr lvl="1"/>
            <a:r>
              <a:rPr lang="en-US" dirty="0"/>
              <a:t>active occurs through lytic substances which</a:t>
            </a:r>
          </a:p>
          <a:p>
            <a:pPr lvl="2"/>
            <a:r>
              <a:rPr lang="en-US" dirty="0"/>
              <a:t>attack the extracellular matrix and basement membranes of integuments and intestinal linings</a:t>
            </a:r>
          </a:p>
          <a:p>
            <a:pPr lvl="2"/>
            <a:r>
              <a:rPr lang="en-US" dirty="0"/>
              <a:t>degrade carbohydrate-protein complexes between cells</a:t>
            </a:r>
          </a:p>
          <a:p>
            <a:pPr lvl="2"/>
            <a:r>
              <a:rPr lang="en-US" dirty="0"/>
              <a:t>disrupt host cell surface</a:t>
            </a:r>
          </a:p>
          <a:p>
            <a:pPr lvl="1"/>
            <a:r>
              <a:rPr lang="en-US" dirty="0"/>
              <a:t>passive (e.g., skin lesions, insect bites, wounds)</a:t>
            </a:r>
          </a:p>
          <a:p>
            <a:pPr lvl="2"/>
            <a:r>
              <a:rPr lang="en-US" dirty="0"/>
              <a:t>spread to deeper tissues involves production of specific products and/or enzymes that promote spreading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F3022B-D0AD-4974-985A-BC554D89944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Invasion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dirty="0"/>
              <a:t>Once in circulatory system, bacteria have access to all organs and systems</a:t>
            </a:r>
          </a:p>
          <a:p>
            <a:pPr lvl="1"/>
            <a:r>
              <a:rPr lang="en-US" b="1" i="1" dirty="0"/>
              <a:t>bacteremia</a:t>
            </a:r>
            <a:r>
              <a:rPr lang="en-US" dirty="0"/>
              <a:t> – presence of viable bacteria in the blood</a:t>
            </a:r>
          </a:p>
          <a:p>
            <a:pPr lvl="1"/>
            <a:r>
              <a:rPr lang="en-US" b="1" i="1" dirty="0"/>
              <a:t>septicemia</a:t>
            </a:r>
            <a:r>
              <a:rPr lang="en-US" dirty="0"/>
              <a:t> –pathogens or their toxins in the blood </a:t>
            </a:r>
          </a:p>
          <a:p>
            <a:r>
              <a:rPr lang="en-US" dirty="0"/>
              <a:t>varies among pathogens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Clostridium </a:t>
            </a:r>
            <a:r>
              <a:rPr lang="en-US" i="1" dirty="0" err="1"/>
              <a:t>tetani</a:t>
            </a:r>
            <a:r>
              <a:rPr lang="en-US" dirty="0"/>
              <a:t> (tetanus) produces a number of virulence factors but is non-invasive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Bacillus </a:t>
            </a:r>
            <a:r>
              <a:rPr lang="en-US" i="1" dirty="0" err="1"/>
              <a:t>anthracis</a:t>
            </a:r>
            <a:r>
              <a:rPr lang="en-US" dirty="0"/>
              <a:t> (anthrax) and </a:t>
            </a:r>
            <a:r>
              <a:rPr lang="en-US" i="1" dirty="0"/>
              <a:t>Yersinia </a:t>
            </a:r>
            <a:r>
              <a:rPr lang="en-US" i="1" dirty="0" err="1"/>
              <a:t>pestis</a:t>
            </a:r>
            <a:r>
              <a:rPr lang="en-US" dirty="0"/>
              <a:t> (plague) also produce many virulence factors and are highly invasive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Streptococcus</a:t>
            </a:r>
            <a:r>
              <a:rPr lang="en-US" dirty="0"/>
              <a:t> spp. span the spectrum of virulence factors and invasiveness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1ABAA-6A1E-401D-8FB4-E332AECF9F4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609600"/>
          </a:xfrm>
        </p:spPr>
        <p:txBody>
          <a:bodyPr/>
          <a:lstStyle/>
          <a:p>
            <a:pPr algn="ctr"/>
            <a:r>
              <a:rPr lang="en-US" dirty="0"/>
              <a:t>Exotoxins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Soluble, heat-labile, proteins</a:t>
            </a:r>
          </a:p>
          <a:p>
            <a:pPr>
              <a:lnSpc>
                <a:spcPct val="90000"/>
              </a:lnSpc>
            </a:pPr>
            <a:r>
              <a:rPr lang="en-US" dirty="0"/>
              <a:t>Secreted into surroundings as pathogen grows</a:t>
            </a:r>
          </a:p>
          <a:p>
            <a:pPr>
              <a:lnSpc>
                <a:spcPct val="90000"/>
              </a:lnSpc>
            </a:pPr>
            <a:r>
              <a:rPr lang="en-US" dirty="0"/>
              <a:t>Most exotoxin producers are Gram-negative</a:t>
            </a:r>
          </a:p>
          <a:p>
            <a:pPr>
              <a:lnSpc>
                <a:spcPct val="90000"/>
              </a:lnSpc>
            </a:pPr>
            <a:r>
              <a:rPr lang="en-US" dirty="0"/>
              <a:t>Often travel from site of infection to other tissues or cells where they exert their effects</a:t>
            </a:r>
          </a:p>
          <a:p>
            <a:pPr>
              <a:lnSpc>
                <a:spcPct val="80000"/>
              </a:lnSpc>
            </a:pPr>
            <a:r>
              <a:rPr lang="en-US" dirty="0"/>
              <a:t>Usually synthesized by specific bacteria that have toxin genes in their plasmids or </a:t>
            </a:r>
            <a:r>
              <a:rPr lang="en-US" dirty="0" err="1"/>
              <a:t>prophage</a:t>
            </a:r>
            <a:r>
              <a:rPr lang="en-US" dirty="0"/>
              <a:t> DNA</a:t>
            </a:r>
          </a:p>
          <a:p>
            <a:pPr>
              <a:lnSpc>
                <a:spcPct val="80000"/>
              </a:lnSpc>
            </a:pPr>
            <a:r>
              <a:rPr lang="en-US" dirty="0"/>
              <a:t>Among the most lethal substances known</a:t>
            </a:r>
          </a:p>
          <a:p>
            <a:pPr>
              <a:lnSpc>
                <a:spcPct val="80000"/>
              </a:lnSpc>
            </a:pPr>
            <a:r>
              <a:rPr lang="en-US" dirty="0"/>
              <a:t>Are highly immunogenic</a:t>
            </a:r>
          </a:p>
          <a:p>
            <a:pPr>
              <a:lnSpc>
                <a:spcPct val="80000"/>
              </a:lnSpc>
            </a:pPr>
            <a:r>
              <a:rPr lang="en-US" dirty="0"/>
              <a:t>Stimulate production of neutralizing </a:t>
            </a:r>
            <a:r>
              <a:rPr lang="en-US" dirty="0" err="1"/>
              <a:t>Ab</a:t>
            </a:r>
            <a:r>
              <a:rPr lang="en-US" dirty="0"/>
              <a:t> (antitoxins)</a:t>
            </a:r>
          </a:p>
          <a:p>
            <a:pPr>
              <a:lnSpc>
                <a:spcPct val="80000"/>
              </a:lnSpc>
            </a:pPr>
            <a:r>
              <a:rPr lang="en-US" dirty="0"/>
              <a:t>Chemically inactivated to form immunogenic toxoids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tetanus toxoid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07E88-2AAA-4BAB-8E56-D83B852FC6E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172.50.0.5\hpp\1_Delivery\Prepress\4_Graphics\Book\MGH\P16271451_MGH_Presentation Centre\Willey\Ch35\Image\wiL02400_35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200"/>
            <a:ext cx="3290888" cy="64135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91" y="381000"/>
            <a:ext cx="5486400" cy="685800"/>
          </a:xfrm>
        </p:spPr>
        <p:txBody>
          <a:bodyPr/>
          <a:lstStyle/>
          <a:p>
            <a:pPr algn="ctr"/>
            <a:r>
              <a:rPr lang="en-US" dirty="0"/>
              <a:t>Types of Exotoxins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334000" cy="5486400"/>
          </a:xfrm>
        </p:spPr>
        <p:txBody>
          <a:bodyPr/>
          <a:lstStyle/>
          <a:p>
            <a:r>
              <a:rPr lang="en-US" dirty="0"/>
              <a:t>AB exotoxins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composed of two subunits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subunit – responsible for toxic effect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 subunit – binds to specific target cell</a:t>
            </a:r>
          </a:p>
          <a:p>
            <a:r>
              <a:rPr lang="en-US" dirty="0"/>
              <a:t>Specific host site exotoxins</a:t>
            </a:r>
          </a:p>
          <a:p>
            <a:r>
              <a:rPr lang="en-US" dirty="0"/>
              <a:t>Membrane-disrupting exotoxins</a:t>
            </a:r>
          </a:p>
          <a:p>
            <a:r>
              <a:rPr lang="en-US" dirty="0" err="1"/>
              <a:t>Superantigens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7C57E5-02E6-49FA-8826-CBE6215FFB4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35CF6-EEC8-4667-BB61-60184F2997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\\172.50.0.5\hpp\1_Delivery\Prepress\4_Graphics\Book\MGH\P16271451_MGH_Presentation Centre\Willey\Ch35\Image\wiL02400_t35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99" y="277994"/>
            <a:ext cx="8588602" cy="630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86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172.50.0.5\hpp\1_Delivery\Prepress\4_Graphics\Book\MGH\P16271451_MGH_Presentation Centre\Willey\Ch35\Image\wiL02400_3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5" y="914525"/>
            <a:ext cx="5286602" cy="4354262"/>
          </a:xfrm>
          <a:prstGeom prst="rect">
            <a:avLst/>
          </a:prstGeom>
          <a:noFill/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86703"/>
            <a:ext cx="4312754" cy="685800"/>
          </a:xfrm>
        </p:spPr>
        <p:txBody>
          <a:bodyPr/>
          <a:lstStyle/>
          <a:p>
            <a:pPr algn="ctr"/>
            <a:r>
              <a:rPr lang="en-US" dirty="0" err="1"/>
              <a:t>Superantigens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872503"/>
            <a:ext cx="4191000" cy="5833097"/>
          </a:xfrm>
        </p:spPr>
        <p:txBody>
          <a:bodyPr/>
          <a:lstStyle/>
          <a:p>
            <a:r>
              <a:rPr lang="en-US" dirty="0"/>
              <a:t>Stimulate ~30% of T cells of the immune system</a:t>
            </a:r>
          </a:p>
          <a:p>
            <a:pPr lvl="1"/>
            <a:r>
              <a:rPr lang="en-US" dirty="0"/>
              <a:t>causes the T cells to overexpress and release cytokines</a:t>
            </a:r>
          </a:p>
          <a:p>
            <a:pPr lvl="1"/>
            <a:r>
              <a:rPr lang="en-US" dirty="0"/>
              <a:t>results in failure of multiple host organs allowing time for the microbe to disseminate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DBDDC-D4CE-4E37-9EFF-953361856DEF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59079" y="5452684"/>
            <a:ext cx="2971800" cy="140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Char char="•"/>
              <a:defRPr lang="en-US" sz="28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har char="–"/>
              <a:defRPr lang="en-US" sz="26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har char="•"/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har char="–"/>
              <a:defRPr lang="en-US" sz="22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har char="»"/>
              <a:defRPr lang="en-US" sz="20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Example is staphylococcal enterotoxin 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Endotoxins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3429000"/>
          </a:xfrm>
        </p:spPr>
        <p:txBody>
          <a:bodyPr/>
          <a:lstStyle/>
          <a:p>
            <a:r>
              <a:rPr lang="en-US" dirty="0"/>
              <a:t>Lipopolysaccharide (LPS) in Gram-negative cell wall can be toxic to specific hosts</a:t>
            </a:r>
          </a:p>
          <a:p>
            <a:pPr lvl="1"/>
            <a:r>
              <a:rPr lang="en-US" dirty="0"/>
              <a:t>called endotoxin because it is an endogenous (part) of the bacterium and released when organism lyses</a:t>
            </a:r>
          </a:p>
          <a:p>
            <a:pPr lvl="2"/>
            <a:r>
              <a:rPr lang="en-US" dirty="0"/>
              <a:t>some is also released during multiplication </a:t>
            </a:r>
          </a:p>
          <a:p>
            <a:pPr lvl="1"/>
            <a:r>
              <a:rPr lang="en-US" dirty="0"/>
              <a:t>toxic component is the lipid portion, lipid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57772E-CBB3-4676-A9B3-800F35C07BA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609600"/>
          </a:xfrm>
        </p:spPr>
        <p:txBody>
          <a:bodyPr/>
          <a:lstStyle/>
          <a:p>
            <a:pPr algn="ctr"/>
            <a:r>
              <a:rPr lang="en-US" dirty="0"/>
              <a:t>Endotoxins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/>
              <a:t>Heat stable</a:t>
            </a:r>
          </a:p>
          <a:p>
            <a:r>
              <a:rPr lang="en-US" dirty="0"/>
              <a:t>Toxic (</a:t>
            </a:r>
            <a:r>
              <a:rPr lang="en-US" dirty="0" err="1"/>
              <a:t>nanogram</a:t>
            </a:r>
            <a:r>
              <a:rPr lang="en-US" dirty="0"/>
              <a:t> amounts)</a:t>
            </a:r>
          </a:p>
          <a:p>
            <a:r>
              <a:rPr lang="en-US" dirty="0"/>
              <a:t>Weakly immunogenic</a:t>
            </a:r>
          </a:p>
          <a:p>
            <a:r>
              <a:rPr lang="en-US" dirty="0"/>
              <a:t>Generally similar, despite source</a:t>
            </a:r>
          </a:p>
          <a:p>
            <a:r>
              <a:rPr lang="en-US" dirty="0"/>
              <a:t>Cause general system effects</a:t>
            </a:r>
          </a:p>
          <a:p>
            <a:pPr lvl="1"/>
            <a:r>
              <a:rPr lang="en-US" dirty="0"/>
              <a:t>fever, weakness, diarrhea, inflammation, intestinal hemorrhage, and fibrinolysis, the enzymatic breakdown of fibrin, the major protein component of blood clots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6C60-F159-46A3-8D1F-4D282251256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685800"/>
          </a:xfrm>
        </p:spPr>
        <p:txBody>
          <a:bodyPr/>
          <a:lstStyle/>
          <a:p>
            <a:pPr algn="ctr"/>
            <a:r>
              <a:rPr lang="en-US" dirty="0"/>
              <a:t>Pathogenicity and Infectious Disease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Infection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parasite growing and multiplying within/on a 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or may not result in overt infectious disease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athogen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parasitic organism causing infectious disease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primary (frank) pathogen</a:t>
            </a:r>
            <a:r>
              <a:rPr lang="en-US" b="1" i="1" dirty="0"/>
              <a:t> </a:t>
            </a:r>
            <a:r>
              <a:rPr lang="en-US" dirty="0"/>
              <a:t>– causes disease by direct interaction with healthy host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opportunistic pathogen</a:t>
            </a:r>
            <a:r>
              <a:rPr lang="en-US" b="1" i="1" dirty="0"/>
              <a:t> </a:t>
            </a:r>
            <a:r>
              <a:rPr lang="en-US" dirty="0"/>
              <a:t>– may be part of normal flora and causes disease when it has gained access to other tissue sites or host is </a:t>
            </a:r>
            <a:r>
              <a:rPr lang="en-US" dirty="0" err="1"/>
              <a:t>immunocompromised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athogenicity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ability of parasite to cause disease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D7E9B-2770-4782-AFF9-CFE1C807407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Endotoxins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/>
              <a:t>Bring about these effects indirectly</a:t>
            </a:r>
          </a:p>
          <a:p>
            <a:pPr lvl="1"/>
            <a:r>
              <a:rPr lang="en-US" dirty="0"/>
              <a:t>endotoxin interacts with host molecules and cells, activating host systems</a:t>
            </a:r>
          </a:p>
          <a:p>
            <a:pPr lvl="2"/>
            <a:r>
              <a:rPr lang="en-US" sz="2400" dirty="0"/>
              <a:t>coagulation, complement, </a:t>
            </a:r>
            <a:r>
              <a:rPr lang="en-US" sz="2400" dirty="0" err="1"/>
              <a:t>fibrinolytic</a:t>
            </a:r>
            <a:r>
              <a:rPr lang="en-US" sz="2400" dirty="0"/>
              <a:t>, and </a:t>
            </a:r>
            <a:r>
              <a:rPr lang="en-US" sz="2400" dirty="0" err="1"/>
              <a:t>kininogen</a:t>
            </a:r>
            <a:r>
              <a:rPr lang="en-US" sz="2400" dirty="0"/>
              <a:t> system</a:t>
            </a:r>
          </a:p>
          <a:p>
            <a:pPr lvl="1"/>
            <a:r>
              <a:rPr lang="en-US" dirty="0"/>
              <a:t>e.g., interaction with macrophages </a:t>
            </a:r>
            <a:r>
              <a:rPr lang="en-US" dirty="0">
                <a:sym typeface="Symbol" pitchFamily="18" charset="2"/>
              </a:rPr>
              <a:t> release of endogenous </a:t>
            </a:r>
            <a:r>
              <a:rPr lang="en-US" dirty="0" err="1">
                <a:sym typeface="Symbol" pitchFamily="18" charset="2"/>
              </a:rPr>
              <a:t>pyrogen</a:t>
            </a:r>
            <a:r>
              <a:rPr lang="en-US" dirty="0">
                <a:sym typeface="Symbol" pitchFamily="18" charset="2"/>
              </a:rPr>
              <a:t> (induces fever)</a:t>
            </a:r>
          </a:p>
          <a:p>
            <a:pPr lvl="1"/>
            <a:r>
              <a:rPr lang="en-US" dirty="0"/>
              <a:t>e.g., binding to LPS-binding protein </a:t>
            </a:r>
            <a:r>
              <a:rPr lang="en-US" dirty="0">
                <a:sym typeface="Symbol" pitchFamily="18" charset="2"/>
              </a:rPr>
              <a:t> release of cytokines</a:t>
            </a:r>
          </a:p>
          <a:p>
            <a:pPr lvl="2"/>
            <a:r>
              <a:rPr lang="en-US" sz="2400" dirty="0"/>
              <a:t>tumor necrosis and others lead to septic shock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6CC1E-9A80-4885-85AE-B10E9A24D79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685800"/>
          </a:xfrm>
        </p:spPr>
        <p:txBody>
          <a:bodyPr/>
          <a:lstStyle/>
          <a:p>
            <a:pPr algn="ctr"/>
            <a:r>
              <a:rPr lang="en-US" dirty="0" err="1"/>
              <a:t>Mycotoxins</a:t>
            </a: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038600"/>
          </a:xfrm>
        </p:spPr>
        <p:txBody>
          <a:bodyPr/>
          <a:lstStyle/>
          <a:p>
            <a:r>
              <a:rPr lang="en-US" dirty="0"/>
              <a:t>Secondary metabolites of fungi</a:t>
            </a:r>
          </a:p>
          <a:p>
            <a:pPr lvl="1"/>
            <a:r>
              <a:rPr lang="en-US" dirty="0"/>
              <a:t>common contaminants of food crops</a:t>
            </a:r>
          </a:p>
          <a:p>
            <a:pPr lvl="1"/>
            <a:r>
              <a:rPr lang="en-US" i="1" dirty="0" err="1"/>
              <a:t>Aspergillus</a:t>
            </a:r>
            <a:r>
              <a:rPr lang="en-US" i="1" dirty="0"/>
              <a:t> </a:t>
            </a:r>
            <a:r>
              <a:rPr lang="en-US" i="1" dirty="0" err="1"/>
              <a:t>flavus</a:t>
            </a:r>
            <a:r>
              <a:rPr lang="en-US" dirty="0"/>
              <a:t> and </a:t>
            </a:r>
            <a:r>
              <a:rPr lang="en-US" i="1" dirty="0"/>
              <a:t>A. </a:t>
            </a:r>
            <a:r>
              <a:rPr lang="en-US" i="1" dirty="0" err="1"/>
              <a:t>parasiticus</a:t>
            </a:r>
            <a:r>
              <a:rPr lang="en-US" i="1" dirty="0"/>
              <a:t> </a:t>
            </a:r>
            <a:r>
              <a:rPr lang="en-US" dirty="0"/>
              <a:t>produce carcinogenic </a:t>
            </a:r>
            <a:r>
              <a:rPr lang="en-US" dirty="0" err="1"/>
              <a:t>aflatoxin</a:t>
            </a:r>
            <a:endParaRPr lang="en-US" dirty="0"/>
          </a:p>
          <a:p>
            <a:pPr lvl="1"/>
            <a:r>
              <a:rPr lang="en-US" i="1" dirty="0" err="1"/>
              <a:t>Stachybotrys</a:t>
            </a:r>
            <a:r>
              <a:rPr lang="en-US" dirty="0"/>
              <a:t> produce tissue-damaging </a:t>
            </a:r>
            <a:r>
              <a:rPr lang="en-US" dirty="0" err="1"/>
              <a:t>satratoxins</a:t>
            </a:r>
            <a:endParaRPr lang="en-US" dirty="0"/>
          </a:p>
          <a:p>
            <a:pPr lvl="1"/>
            <a:r>
              <a:rPr lang="en-US" i="1" dirty="0" err="1"/>
              <a:t>Claviceps</a:t>
            </a:r>
            <a:r>
              <a:rPr lang="en-US" i="1" dirty="0"/>
              <a:t> </a:t>
            </a:r>
            <a:r>
              <a:rPr lang="en-US" i="1" dirty="0" err="1"/>
              <a:t>purpurea</a:t>
            </a:r>
            <a:r>
              <a:rPr lang="en-US" dirty="0"/>
              <a:t> (ergot) produce hallucinogen lysergic acid (LSD)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0E4F2-4FCE-4B3D-8963-FE0039CBD91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7485" y="38100"/>
            <a:ext cx="4544115" cy="1143000"/>
          </a:xfrm>
        </p:spPr>
        <p:txBody>
          <a:bodyPr/>
          <a:lstStyle/>
          <a:p>
            <a:pPr algn="ctr"/>
            <a:r>
              <a:rPr lang="en-US" dirty="0"/>
              <a:t>Biofilm Development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219200"/>
            <a:ext cx="4724400" cy="5562600"/>
          </a:xfrm>
        </p:spPr>
        <p:txBody>
          <a:bodyPr/>
          <a:lstStyle/>
          <a:p>
            <a:r>
              <a:rPr lang="en-US" dirty="0"/>
              <a:t>Biofilm growth is physiologically different from planktonic growth</a:t>
            </a:r>
          </a:p>
          <a:p>
            <a:pPr lvl="1"/>
            <a:r>
              <a:rPr lang="en-US" dirty="0"/>
              <a:t>may cause chronic infection</a:t>
            </a:r>
          </a:p>
          <a:p>
            <a:pPr lvl="1"/>
            <a:r>
              <a:rPr lang="en-US" dirty="0"/>
              <a:t>increases virulence</a:t>
            </a:r>
          </a:p>
          <a:p>
            <a:pPr lvl="1"/>
            <a:r>
              <a:rPr lang="en-US" dirty="0"/>
              <a:t>become less sensitive to antibiotics </a:t>
            </a:r>
          </a:p>
          <a:p>
            <a:pPr lvl="1"/>
            <a:r>
              <a:rPr lang="en-US" dirty="0"/>
              <a:t>make cells in biofilm more resistant to host defense (“frustrates” phagocytes)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2ADF07-10E2-4425-AB9D-BAF93F3DCCE3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\\172.50.0.5\hpp\1_Delivery\Prepress\4_Graphics\Book\MGH\P16271451_MGH_Presentation Centre\Willey\Ch35\Image\wiL02400_35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66" y="551543"/>
            <a:ext cx="4290082" cy="612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26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Resisting Host Defenses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2590800"/>
          </a:xfrm>
        </p:spPr>
        <p:txBody>
          <a:bodyPr/>
          <a:lstStyle/>
          <a:p>
            <a:r>
              <a:rPr lang="en-US" dirty="0"/>
              <a:t>Most microbes eliminated before they can cause disease due to immune system</a:t>
            </a:r>
          </a:p>
          <a:p>
            <a:r>
              <a:rPr lang="en-US" dirty="0"/>
              <a:t>Successful pathogen evades immune system </a:t>
            </a:r>
          </a:p>
          <a:p>
            <a:r>
              <a:rPr lang="en-US" dirty="0"/>
              <a:t>Numerous mechanisms for both viral and bacterial pathogens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622858-19DD-4106-A9AF-1F90BAD8943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3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Resisting Host Defenses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/>
          <a:lstStyle/>
          <a:p>
            <a:r>
              <a:rPr lang="en-US" dirty="0"/>
              <a:t>Infection of immune system cells, diminishing function</a:t>
            </a:r>
          </a:p>
          <a:p>
            <a:r>
              <a:rPr lang="en-US" dirty="0"/>
              <a:t>Fuse with adjacent cells to prevent exposure to antimicrobial proteins in host </a:t>
            </a:r>
          </a:p>
          <a:p>
            <a:r>
              <a:rPr lang="en-US" dirty="0"/>
              <a:t>Capsules prevent phagocytosis</a:t>
            </a:r>
          </a:p>
          <a:p>
            <a:pPr>
              <a:lnSpc>
                <a:spcPct val="90000"/>
              </a:lnSpc>
            </a:pPr>
            <a:r>
              <a:rPr lang="en-US" dirty="0"/>
              <a:t>Mutations change antigenic sites or alter expression of antigens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through </a:t>
            </a:r>
            <a:r>
              <a:rPr lang="en-US" dirty="0" err="1"/>
              <a:t>downregulation</a:t>
            </a:r>
            <a:r>
              <a:rPr lang="en-US" dirty="0"/>
              <a:t> or phase variation</a:t>
            </a:r>
          </a:p>
          <a:p>
            <a:pPr>
              <a:lnSpc>
                <a:spcPct val="90000"/>
              </a:lnSpc>
            </a:pPr>
            <a:r>
              <a:rPr lang="en-US" dirty="0"/>
              <a:t>Produce substances that resemble host tissue</a:t>
            </a:r>
          </a:p>
          <a:p>
            <a:pPr>
              <a:lnSpc>
                <a:spcPct val="90000"/>
              </a:lnSpc>
            </a:pPr>
            <a:r>
              <a:rPr lang="en-US" dirty="0"/>
              <a:t>Produce proteases that degrade host proteins </a:t>
            </a:r>
          </a:p>
          <a:p>
            <a:pPr>
              <a:lnSpc>
                <a:spcPct val="90000"/>
              </a:lnSpc>
            </a:pPr>
            <a:r>
              <a:rPr lang="en-US" dirty="0"/>
              <a:t>Special proteins that interfere with host defenses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D1B39-CB67-44CC-8B8B-69FA0ADF834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457200"/>
            <a:ext cx="7467600" cy="609600"/>
          </a:xfrm>
        </p:spPr>
        <p:txBody>
          <a:bodyPr/>
          <a:lstStyle/>
          <a:p>
            <a:pPr algn="ctr"/>
            <a:r>
              <a:rPr lang="en-US" dirty="0"/>
              <a:t>Resisting Host Defenses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382000" cy="4876800"/>
          </a:xfrm>
        </p:spPr>
        <p:txBody>
          <a:bodyPr/>
          <a:lstStyle/>
          <a:p>
            <a:r>
              <a:rPr lang="en-US" dirty="0"/>
              <a:t>Production of decoy proteins to bind available neutralizing antibodies</a:t>
            </a:r>
          </a:p>
          <a:p>
            <a:r>
              <a:rPr lang="en-US" dirty="0"/>
              <a:t>Lengthened O-chains to prevent host detection or </a:t>
            </a:r>
            <a:r>
              <a:rPr lang="en-US" dirty="0" err="1"/>
              <a:t>lysis</a:t>
            </a:r>
            <a:endParaRPr lang="en-US" dirty="0"/>
          </a:p>
          <a:p>
            <a:r>
              <a:rPr lang="en-US" dirty="0"/>
              <a:t>Some survive inside </a:t>
            </a:r>
          </a:p>
          <a:p>
            <a:pPr marL="0" indent="0">
              <a:buNone/>
            </a:pPr>
            <a:r>
              <a:rPr lang="en-US" dirty="0"/>
              <a:t>    host cells </a:t>
            </a:r>
          </a:p>
          <a:p>
            <a:pPr lvl="1"/>
            <a:r>
              <a:rPr lang="en-US" dirty="0"/>
              <a:t>eject themselves from </a:t>
            </a:r>
          </a:p>
          <a:p>
            <a:pPr marL="457200" lvl="1" indent="0">
              <a:buNone/>
            </a:pPr>
            <a:r>
              <a:rPr lang="en-US" dirty="0"/>
              <a:t>   cell to cell using host </a:t>
            </a:r>
          </a:p>
          <a:p>
            <a:pPr marL="457200" lvl="1" indent="0">
              <a:buNone/>
            </a:pPr>
            <a:r>
              <a:rPr lang="en-US" dirty="0"/>
              <a:t>   actin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6EEF-15A4-455C-B555-6C9CFBC55820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\\172.50.0.5\hpp\1_Delivery\Prepress\4_Graphics\Book\MGH\P16271451_MGH_Presentation Centre\Willey\Ch35\Image\wiL02400_35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847772" cy="3001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58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609600"/>
          </a:xfrm>
        </p:spPr>
        <p:txBody>
          <a:bodyPr/>
          <a:lstStyle/>
          <a:p>
            <a:pPr algn="ctr"/>
            <a:r>
              <a:rPr lang="en-US" dirty="0"/>
              <a:t>Pathogen Transmission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/>
          <a:lstStyle/>
          <a:p>
            <a:r>
              <a:rPr lang="en-US" dirty="0"/>
              <a:t>Initial transmission of pathogen to host</a:t>
            </a:r>
          </a:p>
          <a:p>
            <a:pPr lvl="1"/>
            <a:r>
              <a:rPr lang="en-US" dirty="0"/>
              <a:t>evidence suggests correlation between mode of transmission and degree of virulence</a:t>
            </a:r>
          </a:p>
          <a:p>
            <a:pPr lvl="2"/>
            <a:r>
              <a:rPr lang="en-US" sz="2400" dirty="0"/>
              <a:t>direct contact </a:t>
            </a:r>
            <a:r>
              <a:rPr lang="en-US" sz="2400" dirty="0">
                <a:sym typeface="Symbol" pitchFamily="18" charset="2"/>
              </a:rPr>
              <a:t> less virulent</a:t>
            </a:r>
          </a:p>
          <a:p>
            <a:pPr lvl="2"/>
            <a:r>
              <a:rPr lang="en-US" sz="2400" dirty="0">
                <a:sym typeface="Symbol" pitchFamily="18" charset="2"/>
              </a:rPr>
              <a:t>vector-borne  highly virulent in human host; relatively benign in vector</a:t>
            </a:r>
          </a:p>
          <a:p>
            <a:pPr lvl="2"/>
            <a:r>
              <a:rPr lang="en-US" sz="2400" dirty="0">
                <a:sym typeface="Symbol" pitchFamily="18" charset="2"/>
              </a:rPr>
              <a:t>greater ability to survive outside host  more virulent</a:t>
            </a:r>
          </a:p>
          <a:p>
            <a:r>
              <a:rPr lang="en-US" dirty="0"/>
              <a:t>Transmission from host to host</a:t>
            </a:r>
          </a:p>
          <a:p>
            <a:r>
              <a:rPr lang="en-US" dirty="0"/>
              <a:t>Transmission alone not enough for infection to occur</a:t>
            </a:r>
          </a:p>
          <a:p>
            <a:pPr lvl="1"/>
            <a:r>
              <a:rPr lang="en-US" dirty="0"/>
              <a:t>Tropism - pathogen must make contact with appropriate host tissue</a:t>
            </a:r>
          </a:p>
          <a:p>
            <a:pPr lvl="2"/>
            <a:r>
              <a:rPr lang="en-US" dirty="0"/>
              <a:t>determined by specific cell surface receptors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A735C-8ACA-45CC-BB9E-5499BAEB5983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85" y="231352"/>
            <a:ext cx="7779244" cy="63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FE4E-5B8E-476A-A34F-20E55BCD54ED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5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3425687" cy="1143000"/>
          </a:xfrm>
        </p:spPr>
        <p:txBody>
          <a:bodyPr/>
          <a:lstStyle/>
          <a:p>
            <a:pPr algn="ctr"/>
            <a:r>
              <a:rPr lang="en-US" dirty="0"/>
              <a:t>Infectious Dose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0"/>
            <a:ext cx="8763000" cy="2895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Infectious dose 50 (ID</a:t>
            </a:r>
            <a:r>
              <a:rPr lang="en-US" baseline="-25000" dirty="0">
                <a:solidFill>
                  <a:schemeClr val="tx2"/>
                </a:solidFill>
              </a:rPr>
              <a:t>50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/>
              <a:t>number of pathogens that will infect 50% of an experimental group of hosts in a specified time</a:t>
            </a:r>
          </a:p>
          <a:p>
            <a:pPr lvl="1"/>
            <a:r>
              <a:rPr lang="en-US" dirty="0"/>
              <a:t>varies with pathogen</a:t>
            </a:r>
          </a:p>
          <a:p>
            <a:pPr lvl="1"/>
            <a:r>
              <a:rPr lang="en-US" dirty="0" err="1"/>
              <a:t>handwashing</a:t>
            </a:r>
            <a:r>
              <a:rPr lang="en-US" dirty="0"/>
              <a:t> reduces number of pathogens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ED207-A7BA-4627-896F-588EFA12C63F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\\172.50.0.5\hpp\1_Delivery\Prepress\4_Graphics\Book\MGH\P16271451_MGH_Presentation Centre\Willey\Ch35\Image\wiL02400_35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512" y="136567"/>
            <a:ext cx="4832802" cy="4082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5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Infectious Dose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3657600"/>
          </a:xfrm>
        </p:spPr>
        <p:txBody>
          <a:bodyPr/>
          <a:lstStyle/>
          <a:p>
            <a:r>
              <a:rPr lang="en-US" dirty="0"/>
              <a:t>Lethal dose 50 (LD</a:t>
            </a:r>
            <a:r>
              <a:rPr lang="en-US" baseline="-25000" dirty="0"/>
              <a:t>50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dose that kills 50% of experimental animals within a specified period</a:t>
            </a:r>
          </a:p>
          <a:p>
            <a:r>
              <a:rPr lang="en-US" dirty="0"/>
              <a:t>Cytopathology – cellular changes</a:t>
            </a:r>
          </a:p>
          <a:p>
            <a:pPr lvl="1"/>
            <a:r>
              <a:rPr lang="en-US" dirty="0"/>
              <a:t>Can be used to observe cells in tissue culture for death rates rather than entire organisms</a:t>
            </a:r>
          </a:p>
          <a:p>
            <a:r>
              <a:rPr lang="en-US" dirty="0"/>
              <a:t>Examining virulence factors and their release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6F252-F890-4A49-8EC9-AC455B26F389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The Chain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3352800"/>
          </a:xfrm>
        </p:spPr>
        <p:txBody>
          <a:bodyPr/>
          <a:lstStyle/>
          <a:p>
            <a:r>
              <a:rPr lang="en-US" dirty="0"/>
              <a:t>Chain of events for a successful infection</a:t>
            </a:r>
          </a:p>
          <a:p>
            <a:pPr lvl="1"/>
            <a:r>
              <a:rPr lang="en-US" dirty="0"/>
              <a:t>agent identity</a:t>
            </a:r>
          </a:p>
          <a:p>
            <a:pPr lvl="1"/>
            <a:r>
              <a:rPr lang="en-US" dirty="0"/>
              <a:t>virulence of agent</a:t>
            </a:r>
          </a:p>
          <a:p>
            <a:pPr lvl="1"/>
            <a:r>
              <a:rPr lang="en-US" dirty="0"/>
              <a:t>dose of agent</a:t>
            </a:r>
          </a:p>
          <a:p>
            <a:pPr lvl="1"/>
            <a:r>
              <a:rPr lang="en-US" dirty="0"/>
              <a:t>means of exposure to agent</a:t>
            </a:r>
          </a:p>
          <a:p>
            <a:pPr lvl="1"/>
            <a:r>
              <a:rPr lang="en-US" dirty="0"/>
              <a:t>susceptibility of host to agent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\\172.50.0.5\hpp\1_Delivery\Prepress\4_Graphics\Book\MGH\P16271451_MGH_Presentation Centre\Willey\Ch35\Image\wiL02400_3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566" y="4143550"/>
            <a:ext cx="5484868" cy="27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774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762000"/>
          </a:xfrm>
        </p:spPr>
        <p:txBody>
          <a:bodyPr/>
          <a:lstStyle/>
          <a:p>
            <a:pPr algn="ctr"/>
            <a:r>
              <a:rPr lang="en-US" dirty="0"/>
              <a:t>Growth Rate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Pathogen must find most favorable conditions in the 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extracellular pathogens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grow outside cells in blood, tissue fluids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intracellular pathogens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grow and multiply within cells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facultative intracellular pathogens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grow within or outside cells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obligate intracellular pathogens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only grow when inside cells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1FA28-70D8-4560-A7D5-0FE9AD3ADCBB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63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762000"/>
          </a:xfrm>
        </p:spPr>
        <p:txBody>
          <a:bodyPr/>
          <a:lstStyle/>
          <a:p>
            <a:pPr algn="ctr"/>
            <a:r>
              <a:rPr lang="en-US" dirty="0"/>
              <a:t>Host Susceptibility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3505200"/>
          </a:xfrm>
        </p:spPr>
        <p:txBody>
          <a:bodyPr/>
          <a:lstStyle/>
          <a:p>
            <a:r>
              <a:rPr lang="en-US" dirty="0"/>
              <a:t>Two main factors</a:t>
            </a:r>
          </a:p>
          <a:p>
            <a:pPr lvl="1"/>
            <a:r>
              <a:rPr lang="en-US" dirty="0"/>
              <a:t>defense mechanisms of host (discussed in </a:t>
            </a:r>
            <a:r>
              <a:rPr lang="en-US" dirty="0" err="1"/>
              <a:t>Chs</a:t>
            </a:r>
            <a:r>
              <a:rPr lang="en-US" dirty="0"/>
              <a:t>. 33 and 34)</a:t>
            </a:r>
          </a:p>
          <a:p>
            <a:pPr lvl="1"/>
            <a:r>
              <a:rPr lang="en-US" dirty="0"/>
              <a:t>pathogenicity of pathogen</a:t>
            </a:r>
          </a:p>
          <a:p>
            <a:r>
              <a:rPr lang="en-US" dirty="0"/>
              <a:t>Nutrition, genetic predisposition, and stress also play a role in host susceptibility to infection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3EDB44-9A8D-41D0-827F-55299CB99DCE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6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762000"/>
          </a:xfrm>
        </p:spPr>
        <p:txBody>
          <a:bodyPr/>
          <a:lstStyle/>
          <a:p>
            <a:pPr algn="ctr"/>
            <a:r>
              <a:rPr lang="en-US" dirty="0"/>
              <a:t>Sources of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Can be animate (other humans or animals)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infections passed from animal to human </a:t>
            </a:r>
            <a:r>
              <a:rPr lang="en-US" dirty="0"/>
              <a:t>are termed </a:t>
            </a:r>
            <a:r>
              <a:rPr lang="en-US" b="1" i="1" dirty="0" err="1"/>
              <a:t>zoonoses</a:t>
            </a:r>
            <a:endParaRPr lang="en-US" b="1" i="1" dirty="0"/>
          </a:p>
          <a:p>
            <a:pPr lvl="1"/>
            <a:r>
              <a:rPr lang="en-US" dirty="0"/>
              <a:t>many examples of </a:t>
            </a:r>
            <a:r>
              <a:rPr lang="en-US" dirty="0" err="1"/>
              <a:t>zoonoses</a:t>
            </a:r>
            <a:r>
              <a:rPr lang="en-US" dirty="0"/>
              <a:t> exist (see tables on next two slides)</a:t>
            </a:r>
          </a:p>
          <a:p>
            <a:r>
              <a:rPr lang="en-US" b="1" dirty="0">
                <a:solidFill>
                  <a:srgbClr val="00B050"/>
                </a:solidFill>
              </a:rPr>
              <a:t>Can be inanimate </a:t>
            </a:r>
            <a:r>
              <a:rPr lang="en-US" dirty="0"/>
              <a:t>(water, soil, food)</a:t>
            </a:r>
          </a:p>
          <a:p>
            <a:r>
              <a:rPr lang="en-US" b="1" dirty="0">
                <a:solidFill>
                  <a:srgbClr val="0070C0"/>
                </a:solidFill>
              </a:rPr>
              <a:t>Reservoir </a:t>
            </a:r>
            <a:r>
              <a:rPr lang="en-US" dirty="0"/>
              <a:t>= natural environmental location in which the pathogen normally resides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172.50.0.5\hpp\1_Delivery\Prepress\4_Graphics\Book\MGH\P16271451_MGH_Presentation Centre\Willey\Ch35\Image\wiL02400_3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293" y="2083145"/>
            <a:ext cx="4453164" cy="37029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67600" cy="762000"/>
          </a:xfrm>
        </p:spPr>
        <p:txBody>
          <a:bodyPr/>
          <a:lstStyle/>
          <a:p>
            <a:pPr algn="ctr"/>
            <a:r>
              <a:rPr lang="en-US" dirty="0"/>
              <a:t>Infectious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05800" cy="5791200"/>
          </a:xfrm>
        </p:spPr>
        <p:txBody>
          <a:bodyPr/>
          <a:lstStyle/>
          <a:p>
            <a:r>
              <a:rPr lang="en-US" dirty="0"/>
              <a:t>A pathogen must contact a host AND survive within it to cause a disease. To survive, it needs</a:t>
            </a:r>
          </a:p>
          <a:p>
            <a:pPr lvl="1"/>
            <a:r>
              <a:rPr lang="en-US" dirty="0"/>
              <a:t>a suitable environment</a:t>
            </a:r>
          </a:p>
          <a:p>
            <a:pPr lvl="1"/>
            <a:r>
              <a:rPr lang="en-US" dirty="0"/>
              <a:t>a source of nutrients</a:t>
            </a:r>
          </a:p>
          <a:p>
            <a:pPr lvl="2"/>
            <a:r>
              <a:rPr lang="en-US" dirty="0"/>
              <a:t>in competition with </a:t>
            </a:r>
          </a:p>
          <a:p>
            <a:pPr marL="914400" lvl="2" indent="0">
              <a:buNone/>
            </a:pPr>
            <a:r>
              <a:rPr lang="en-US" dirty="0"/>
              <a:t>   eukaryotic host cells</a:t>
            </a:r>
          </a:p>
          <a:p>
            <a:pPr lvl="1"/>
            <a:r>
              <a:rPr lang="en-US" dirty="0"/>
              <a:t>Protection from harmful </a:t>
            </a:r>
          </a:p>
          <a:p>
            <a:pPr marL="457200" lvl="1" indent="0">
              <a:buNone/>
            </a:pPr>
            <a:r>
              <a:rPr lang="en-US" dirty="0"/>
              <a:t>   elements</a:t>
            </a:r>
          </a:p>
          <a:p>
            <a:pPr lvl="2"/>
            <a:r>
              <a:rPr lang="en-US" b="1" i="1" dirty="0"/>
              <a:t>virulence factors </a:t>
            </a:r>
            <a:r>
              <a:rPr lang="en-US" dirty="0"/>
              <a:t>allow </a:t>
            </a:r>
          </a:p>
          <a:p>
            <a:pPr marL="914400" lvl="2" indent="0">
              <a:buNone/>
            </a:pPr>
            <a:r>
              <a:rPr lang="en-US" dirty="0"/>
              <a:t>   a pathogen to outcompete </a:t>
            </a:r>
          </a:p>
          <a:p>
            <a:pPr marL="914400" lvl="2" indent="0">
              <a:buNone/>
            </a:pPr>
            <a:r>
              <a:rPr lang="en-US" dirty="0"/>
              <a:t>   host cells and resist their defenses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2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685800"/>
          </a:xfrm>
        </p:spPr>
        <p:txBody>
          <a:bodyPr/>
          <a:lstStyle/>
          <a:p>
            <a:pPr algn="ctr"/>
            <a:r>
              <a:rPr lang="en-US" dirty="0" err="1"/>
              <a:t>Toxigenicity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microbes possess </a:t>
            </a:r>
            <a:r>
              <a:rPr lang="en-US" dirty="0" err="1"/>
              <a:t>toxigenicity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ability to produce toxins</a:t>
            </a:r>
          </a:p>
          <a:p>
            <a:pPr>
              <a:lnSpc>
                <a:spcPct val="90000"/>
              </a:lnSpc>
            </a:pPr>
            <a:r>
              <a:rPr lang="en-US" dirty="0"/>
              <a:t>Toxin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specific substance that damages host</a:t>
            </a:r>
          </a:p>
          <a:p>
            <a:pPr>
              <a:lnSpc>
                <a:spcPct val="90000"/>
              </a:lnSpc>
            </a:pPr>
            <a:r>
              <a:rPr lang="en-US" dirty="0"/>
              <a:t>Intoxications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diseases that result from entry of a specific preformed toxin into host</a:t>
            </a:r>
          </a:p>
          <a:p>
            <a:pPr>
              <a:lnSpc>
                <a:spcPct val="90000"/>
              </a:lnSpc>
            </a:pPr>
            <a:r>
              <a:rPr lang="en-US" dirty="0"/>
              <a:t>Toxemia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caused by toxins in the blood of host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B73BB0-48DC-4728-BBA2-177AA246087D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2" y="1524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Course of Infectious Disease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91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incubation period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period after </a:t>
            </a:r>
            <a:r>
              <a:rPr lang="en-US" dirty="0" err="1"/>
              <a:t>patho</a:t>
            </a:r>
            <a:r>
              <a:rPr lang="en-US" dirty="0"/>
              <a:t>-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/>
              <a:t>   gen entry, before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/>
              <a:t>   signs and symptoms </a:t>
            </a:r>
          </a:p>
          <a:p>
            <a:pPr>
              <a:lnSpc>
                <a:spcPct val="80000"/>
              </a:lnSpc>
            </a:pPr>
            <a:r>
              <a:rPr lang="en-US" dirty="0"/>
              <a:t>prodromal stage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onset of signs and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/>
              <a:t>   symptoms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not clear enough for diagnosis</a:t>
            </a:r>
          </a:p>
          <a:p>
            <a:pPr>
              <a:lnSpc>
                <a:spcPct val="80000"/>
              </a:lnSpc>
            </a:pPr>
            <a:r>
              <a:rPr lang="en-US" dirty="0"/>
              <a:t>period of illness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disease is most severe, signs and symptoms</a:t>
            </a:r>
          </a:p>
          <a:p>
            <a:pPr>
              <a:lnSpc>
                <a:spcPct val="80000"/>
              </a:lnSpc>
            </a:pPr>
            <a:r>
              <a:rPr lang="en-US" dirty="0"/>
              <a:t>convalescence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signs and symptoms begin to disappear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747BD-D5C8-4BB2-88D8-765A9DD3FC0F}" type="slidenum">
              <a:rPr lang="en-US"/>
              <a:pPr/>
              <a:t>7</a:t>
            </a:fld>
            <a:endParaRPr lang="en-US"/>
          </a:p>
        </p:txBody>
      </p:sp>
      <p:pic>
        <p:nvPicPr>
          <p:cNvPr id="5122" name="Picture 2" descr="\\172.50.0.5\hpp\1_Delivery\Prepress\4_Graphics\Book\MGH\P16271451_MGH_Presentation Centre\Willey\Ch35\Image\wiL02400_35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611562" cy="329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Virulence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3200400"/>
          </a:xfrm>
        </p:spPr>
        <p:txBody>
          <a:bodyPr/>
          <a:lstStyle/>
          <a:p>
            <a:r>
              <a:rPr lang="en-US" dirty="0"/>
              <a:t>Degree or intensity of pathogenicity </a:t>
            </a:r>
          </a:p>
          <a:p>
            <a:r>
              <a:rPr lang="en-US" dirty="0"/>
              <a:t>Virulence factors </a:t>
            </a:r>
          </a:p>
          <a:p>
            <a:pPr lvl="1"/>
            <a:r>
              <a:rPr lang="en-US" dirty="0"/>
              <a:t>determine the degree to which the pathogen </a:t>
            </a:r>
            <a:r>
              <a:rPr lang="en-US" dirty="0">
                <a:solidFill>
                  <a:srgbClr val="0070C0"/>
                </a:solidFill>
              </a:rPr>
              <a:t>causes damage, invasion, infectivity</a:t>
            </a:r>
          </a:p>
          <a:p>
            <a:r>
              <a:rPr lang="en-US" dirty="0"/>
              <a:t>Determined in part by pathogen’s ability to survive outside host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A266F6-5A49-4454-829B-8DDA13C6D0B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622" y="228600"/>
            <a:ext cx="7467600" cy="762000"/>
          </a:xfrm>
        </p:spPr>
        <p:txBody>
          <a:bodyPr/>
          <a:lstStyle/>
          <a:p>
            <a:pPr algn="ctr"/>
            <a:r>
              <a:rPr lang="en-US" dirty="0"/>
              <a:t>Virulence Factors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2590800"/>
          </a:xfrm>
        </p:spPr>
        <p:txBody>
          <a:bodyPr/>
          <a:lstStyle/>
          <a:p>
            <a:r>
              <a:rPr lang="en-US" dirty="0"/>
              <a:t>Animal model systems may be used to determine role of virulence factor in disease process</a:t>
            </a:r>
          </a:p>
          <a:p>
            <a:r>
              <a:rPr lang="en-US" dirty="0"/>
              <a:t>Determined by characteristics of the pathogen</a:t>
            </a:r>
          </a:p>
          <a:p>
            <a:pPr lvl="1"/>
            <a:r>
              <a:rPr lang="en-US" dirty="0"/>
              <a:t>adherence and colonization</a:t>
            </a:r>
          </a:p>
          <a:p>
            <a:pPr lvl="1"/>
            <a:r>
              <a:rPr lang="en-US" dirty="0"/>
              <a:t>invasion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6D15B-175B-4760-AE9C-D10C91BDE545}" type="slidenum">
              <a:rPr lang="en-US"/>
              <a:pPr/>
              <a:t>9</a:t>
            </a:fld>
            <a:endParaRPr lang="en-US"/>
          </a:p>
        </p:txBody>
      </p:sp>
      <p:pic>
        <p:nvPicPr>
          <p:cNvPr id="8" name="Picture 2" descr="\\172.50.0.5\hpp\1_Delivery\Prepress\4_Graphics\Book\MGH\P16271451_MGH_Presentation Centre\Willey\Ch35\Image\wiL02400_t35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43" y="3520472"/>
            <a:ext cx="7891914" cy="329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1427</Words>
  <Application>Microsoft Office PowerPoint</Application>
  <PresentationFormat>On-screen Show (4:3)</PresentationFormat>
  <Paragraphs>246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1_Default Design</vt:lpstr>
      <vt:lpstr>35</vt:lpstr>
      <vt:lpstr>Pathogenicity and Infectious Disease</vt:lpstr>
      <vt:lpstr>The Chain of Infection</vt:lpstr>
      <vt:lpstr>Sources of Pathogens</vt:lpstr>
      <vt:lpstr>Infectious Process</vt:lpstr>
      <vt:lpstr>Toxigenicity</vt:lpstr>
      <vt:lpstr>Course of Infectious Disease</vt:lpstr>
      <vt:lpstr>Virulence</vt:lpstr>
      <vt:lpstr>Virulence Factors</vt:lpstr>
      <vt:lpstr>Adherence and Colonization</vt:lpstr>
      <vt:lpstr>Attachment and Colonization </vt:lpstr>
      <vt:lpstr>Invasion</vt:lpstr>
      <vt:lpstr>Invasion</vt:lpstr>
      <vt:lpstr>Exotoxins</vt:lpstr>
      <vt:lpstr>Types of Exotoxins</vt:lpstr>
      <vt:lpstr>PowerPoint Presentation</vt:lpstr>
      <vt:lpstr>Superantigens</vt:lpstr>
      <vt:lpstr>Endotoxins</vt:lpstr>
      <vt:lpstr>Endotoxins</vt:lpstr>
      <vt:lpstr>Endotoxins</vt:lpstr>
      <vt:lpstr>Mycotoxins</vt:lpstr>
      <vt:lpstr>Biofilm Development</vt:lpstr>
      <vt:lpstr>Resisting Host Defenses</vt:lpstr>
      <vt:lpstr>Resisting Host Defenses</vt:lpstr>
      <vt:lpstr>Resisting Host Defenses</vt:lpstr>
      <vt:lpstr>Pathogen Transmission</vt:lpstr>
      <vt:lpstr>PowerPoint Presentation</vt:lpstr>
      <vt:lpstr>Infectious Dose</vt:lpstr>
      <vt:lpstr>Infectious Dose</vt:lpstr>
      <vt:lpstr>Growth Rate</vt:lpstr>
      <vt:lpstr>Host Susceptibility</vt:lpstr>
    </vt:vector>
  </TitlesOfParts>
  <Company>MSU-Bozeman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34</dc:title>
  <dc:creator>John Sherwood</dc:creator>
  <cp:lastModifiedBy>erappocciolo@gmail.com</cp:lastModifiedBy>
  <cp:revision>114</cp:revision>
  <dcterms:created xsi:type="dcterms:W3CDTF">2002-04-28T21:06:55Z</dcterms:created>
  <dcterms:modified xsi:type="dcterms:W3CDTF">2022-05-30T07:13:38Z</dcterms:modified>
</cp:coreProperties>
</file>