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2" r:id="rId2"/>
  </p:sldMasterIdLst>
  <p:notesMasterIdLst>
    <p:notesMasterId r:id="rId15"/>
  </p:notesMasterIdLst>
  <p:sldIdLst>
    <p:sldId id="344" r:id="rId3"/>
    <p:sldId id="319" r:id="rId4"/>
    <p:sldId id="258" r:id="rId5"/>
    <p:sldId id="260" r:id="rId6"/>
    <p:sldId id="261" r:id="rId7"/>
    <p:sldId id="264" r:id="rId8"/>
    <p:sldId id="266" r:id="rId9"/>
    <p:sldId id="265" r:id="rId10"/>
    <p:sldId id="267" r:id="rId11"/>
    <p:sldId id="285" r:id="rId12"/>
    <p:sldId id="286" r:id="rId13"/>
    <p:sldId id="331"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CCFF"/>
    <a:srgbClr val="FF0000"/>
    <a:srgbClr val="FFFF00"/>
    <a:srgbClr val="00FFFF"/>
    <a:srgbClr val="CCFFFF"/>
    <a:srgbClr val="FF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85435" autoAdjust="0"/>
  </p:normalViewPr>
  <p:slideViewPr>
    <p:cSldViewPr>
      <p:cViewPr>
        <p:scale>
          <a:sx n="76" d="100"/>
          <a:sy n="76" d="100"/>
        </p:scale>
        <p:origin x="-2808" y="-9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59DD9DF-2A05-49F5-B397-43A561C23C9F}" type="slidenum">
              <a:rPr lang="en-US"/>
              <a:pPr/>
              <a:t>‹#›</a:t>
            </a:fld>
            <a:endParaRPr lang="en-US"/>
          </a:p>
        </p:txBody>
      </p:sp>
    </p:spTree>
    <p:extLst>
      <p:ext uri="{BB962C8B-B14F-4D97-AF65-F5344CB8AC3E}">
        <p14:creationId xmlns:p14="http://schemas.microsoft.com/office/powerpoint/2010/main" val="668257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FB8D1-713E-44E9-A0E8-929F390B5D72}" type="slidenum">
              <a:rPr lang="en-US"/>
              <a:pPr/>
              <a:t>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062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DC40A9-B431-4F39-8526-78AA01B95FA2}" type="slidenum">
              <a:rPr lang="en-US"/>
              <a:pPr/>
              <a:t>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207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AB3A0-35A1-4663-8B30-CD0B24B6FC20}" type="slidenum">
              <a:rPr lang="en-US"/>
              <a:pPr/>
              <a:t>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642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16EA9A-7E8B-4C5F-AA94-03327E83C52E}" type="slidenum">
              <a:rPr lang="en-US"/>
              <a:pPr/>
              <a:t>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73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A0608-B90B-4826-BE05-D0A571A0FA74}" type="slidenum">
              <a:rPr lang="en-US"/>
              <a:pPr/>
              <a:t>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092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E2FA08-29AC-4ABD-9832-69B6D37B935C}" type="slidenum">
              <a:rPr lang="en-US"/>
              <a:pPr/>
              <a:t>8</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8408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A52BB-603B-4CC9-810B-4B711A6FFFCA}" type="slidenum">
              <a:rPr lang="en-US"/>
              <a:pPr/>
              <a:t>9</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5213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1CD97-4309-4624-8155-C36305FE6009}" type="slidenum">
              <a:rPr lang="en-US"/>
              <a:pPr/>
              <a:t>10</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779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2FDCA-0BCC-477A-8BD6-F1162679EC50}" type="slidenum">
              <a:rPr lang="en-US"/>
              <a:pPr/>
              <a:t>11</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0580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4600" y="3276600"/>
            <a:ext cx="5257800" cy="2743200"/>
          </a:xfrm>
        </p:spPr>
        <p:txBody>
          <a:bodyPr/>
          <a:lstStyle>
            <a:lvl1pPr marL="0" indent="0" algn="l">
              <a:buFont typeface="Arial" pitchFamily="34" charset="0"/>
              <a:buNone/>
              <a:defRPr sz="36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Chapter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6623FEF-542B-466F-B6FF-1C7F59D44B3F}" type="slidenum">
              <a:rPr lang="en-US">
                <a:solidFill>
                  <a:srgbClr val="000000"/>
                </a:solidFill>
              </a:rPr>
              <a:pPr>
                <a:defRPr/>
              </a:pPr>
              <a:t>‹#›</a:t>
            </a:fld>
            <a:endParaRPr lang="en-US">
              <a:solidFill>
                <a:srgbClr val="000000"/>
              </a:solidFill>
            </a:endParaRPr>
          </a:p>
        </p:txBody>
      </p:sp>
      <p:pic>
        <p:nvPicPr>
          <p:cNvPr id="6" name="Picture 5" descr="Willey_element_1.jpg"/>
          <p:cNvPicPr>
            <a:picLocks noChangeAspect="1"/>
          </p:cNvPicPr>
          <p:nvPr userDrawn="1"/>
        </p:nvPicPr>
        <p:blipFill>
          <a:blip r:embed="rId2" cstate="print"/>
          <a:srcRect r="40233"/>
          <a:stretch>
            <a:fillRect/>
          </a:stretch>
        </p:blipFill>
        <p:spPr>
          <a:xfrm>
            <a:off x="-1" y="0"/>
            <a:ext cx="9144001" cy="3200400"/>
          </a:xfrm>
          <a:prstGeom prst="rect">
            <a:avLst/>
          </a:prstGeom>
        </p:spPr>
      </p:pic>
      <p:sp>
        <p:nvSpPr>
          <p:cNvPr id="2" name="Title 1"/>
          <p:cNvSpPr>
            <a:spLocks noGrp="1"/>
          </p:cNvSpPr>
          <p:nvPr>
            <p:ph type="ctrTitle" hasCustomPrompt="1"/>
          </p:nvPr>
        </p:nvSpPr>
        <p:spPr>
          <a:xfrm>
            <a:off x="1295400" y="1273175"/>
            <a:ext cx="7772400" cy="1470025"/>
          </a:xfrm>
        </p:spPr>
        <p:txBody>
          <a:bodyPr/>
          <a:lstStyle>
            <a:lvl1pPr>
              <a:defRPr sz="8800"/>
            </a:lvl1pPr>
          </a:lstStyle>
          <a:p>
            <a:r>
              <a:rPr lang="en-US" dirty="0" smtClean="0"/>
              <a:t>#</a:t>
            </a:r>
            <a:endParaRPr lang="en-US" dirty="0"/>
          </a:p>
        </p:txBody>
      </p:sp>
      <p:pic>
        <p:nvPicPr>
          <p:cNvPr id="8" name="Picture 7" descr="Willey9e12dh_nm3.jpg"/>
          <p:cNvPicPr>
            <a:picLocks noChangeAspect="1"/>
          </p:cNvPicPr>
          <p:nvPr userDrawn="1"/>
        </p:nvPicPr>
        <p:blipFill>
          <a:blip r:embed="rId3" cstate="print"/>
          <a:stretch>
            <a:fillRect/>
          </a:stretch>
        </p:blipFill>
        <p:spPr>
          <a:xfrm>
            <a:off x="6324600" y="304800"/>
            <a:ext cx="2471292" cy="2987040"/>
          </a:xfrm>
          <a:prstGeom prst="rect">
            <a:avLst/>
          </a:prstGeom>
        </p:spPr>
      </p:pic>
    </p:spTree>
    <p:extLst>
      <p:ext uri="{BB962C8B-B14F-4D97-AF65-F5344CB8AC3E}">
        <p14:creationId xmlns:p14="http://schemas.microsoft.com/office/powerpoint/2010/main" val="275209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23E4318-7E65-4425-A2F5-5138419AB8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459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6A2AE3D-DDB3-4C96-89A2-96CF1A07A6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84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285BAD0-1D74-43E9-9225-D26A2ACADA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27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873F014-3952-408F-9330-F0BFFDD5BE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071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161712E-9645-45D2-B9E6-4093BE28B0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046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9595325-6509-4A0C-BF46-8D7DA5D2D2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6280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14600" y="3276600"/>
            <a:ext cx="5257800" cy="2743200"/>
          </a:xfrm>
        </p:spPr>
        <p:txBody>
          <a:bodyPr/>
          <a:lstStyle>
            <a:lvl1pPr marL="0" indent="0" algn="l">
              <a:buFont typeface="Arial" pitchFamily="34" charset="0"/>
              <a:buNone/>
              <a:defRPr sz="36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Chapter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6623FEF-542B-466F-B6FF-1C7F59D44B3F}" type="slidenum">
              <a:rPr lang="en-US">
                <a:solidFill>
                  <a:srgbClr val="000000"/>
                </a:solidFill>
              </a:rPr>
              <a:pPr>
                <a:defRPr/>
              </a:pPr>
              <a:t>‹#›</a:t>
            </a:fld>
            <a:endParaRPr lang="en-US">
              <a:solidFill>
                <a:srgbClr val="000000"/>
              </a:solidFill>
            </a:endParaRPr>
          </a:p>
        </p:txBody>
      </p:sp>
      <p:pic>
        <p:nvPicPr>
          <p:cNvPr id="6" name="Picture 5" descr="Willey_element_1.jpg"/>
          <p:cNvPicPr>
            <a:picLocks noChangeAspect="1"/>
          </p:cNvPicPr>
          <p:nvPr userDrawn="1"/>
        </p:nvPicPr>
        <p:blipFill>
          <a:blip r:embed="rId2" cstate="print"/>
          <a:srcRect r="40233"/>
          <a:stretch>
            <a:fillRect/>
          </a:stretch>
        </p:blipFill>
        <p:spPr>
          <a:xfrm>
            <a:off x="-1" y="0"/>
            <a:ext cx="9144001" cy="3200400"/>
          </a:xfrm>
          <a:prstGeom prst="rect">
            <a:avLst/>
          </a:prstGeom>
        </p:spPr>
      </p:pic>
      <p:sp>
        <p:nvSpPr>
          <p:cNvPr id="2" name="Title 1"/>
          <p:cNvSpPr>
            <a:spLocks noGrp="1"/>
          </p:cNvSpPr>
          <p:nvPr>
            <p:ph type="ctrTitle" hasCustomPrompt="1"/>
          </p:nvPr>
        </p:nvSpPr>
        <p:spPr>
          <a:xfrm>
            <a:off x="1295400" y="1273175"/>
            <a:ext cx="7772400" cy="1470025"/>
          </a:xfrm>
        </p:spPr>
        <p:txBody>
          <a:bodyPr/>
          <a:lstStyle>
            <a:lvl1pPr>
              <a:defRPr sz="8800"/>
            </a:lvl1pPr>
          </a:lstStyle>
          <a:p>
            <a:r>
              <a:rPr lang="en-US" dirty="0" smtClean="0"/>
              <a:t>#</a:t>
            </a:r>
            <a:endParaRPr lang="en-US" dirty="0"/>
          </a:p>
        </p:txBody>
      </p:sp>
      <p:pic>
        <p:nvPicPr>
          <p:cNvPr id="8" name="Picture 7" descr="Willey9e12dh_nm3.jpg"/>
          <p:cNvPicPr>
            <a:picLocks noChangeAspect="1"/>
          </p:cNvPicPr>
          <p:nvPr userDrawn="1"/>
        </p:nvPicPr>
        <p:blipFill>
          <a:blip r:embed="rId3" cstate="print"/>
          <a:stretch>
            <a:fillRect/>
          </a:stretch>
        </p:blipFill>
        <p:spPr>
          <a:xfrm>
            <a:off x="6324600" y="304800"/>
            <a:ext cx="2471292" cy="2987040"/>
          </a:xfrm>
          <a:prstGeom prst="rect">
            <a:avLst/>
          </a:prstGeom>
        </p:spPr>
      </p:pic>
    </p:spTree>
    <p:extLst>
      <p:ext uri="{BB962C8B-B14F-4D97-AF65-F5344CB8AC3E}">
        <p14:creationId xmlns:p14="http://schemas.microsoft.com/office/powerpoint/2010/main" val="380723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533400"/>
            <a:ext cx="7467600" cy="1219200"/>
          </a:xfrm>
        </p:spPr>
        <p:txBody>
          <a:bodyPr anchor="t" anchorCtr="0"/>
          <a:lstStyle>
            <a:lvl1pPr>
              <a:defRPr/>
            </a:lvl1pPr>
          </a:lstStyle>
          <a:p>
            <a:r>
              <a:rPr lang="en-US" dirty="0" smtClean="0"/>
              <a:t>Slide Title</a:t>
            </a:r>
            <a:endParaRPr lang="en-US" dirty="0"/>
          </a:p>
        </p:txBody>
      </p:sp>
      <p:sp>
        <p:nvSpPr>
          <p:cNvPr id="3" name="Content Placeholder 2"/>
          <p:cNvSpPr>
            <a:spLocks noGrp="1"/>
          </p:cNvSpPr>
          <p:nvPr>
            <p:ph idx="1"/>
          </p:nvPr>
        </p:nvSpPr>
        <p:spPr/>
        <p:txBody>
          <a:bodyPr/>
          <a:lstStyle>
            <a:lvl1pPr algn="l" rtl="0" eaLnBrk="0" fontAlgn="base" hangingPunct="0">
              <a:spcBef>
                <a:spcPct val="20000"/>
              </a:spcBef>
              <a:spcAft>
                <a:spcPts val="600"/>
              </a:spcAft>
              <a:defRPr lang="en-US" sz="2800" b="0" dirty="0" smtClean="0">
                <a:solidFill>
                  <a:schemeClr val="tx1"/>
                </a:solidFill>
                <a:latin typeface="Arial" pitchFamily="34" charset="0"/>
                <a:ea typeface="+mn-ea"/>
                <a:cs typeface="Arial" pitchFamily="34" charset="0"/>
              </a:defRPr>
            </a:lvl1pPr>
            <a:lvl2pPr algn="l" rtl="0" eaLnBrk="0" fontAlgn="base" hangingPunct="0">
              <a:spcBef>
                <a:spcPct val="20000"/>
              </a:spcBef>
              <a:spcAft>
                <a:spcPts val="600"/>
              </a:spcAft>
              <a:defRPr lang="en-US" sz="2600" b="0" dirty="0" smtClean="0">
                <a:solidFill>
                  <a:schemeClr val="tx1"/>
                </a:solidFill>
                <a:latin typeface="Arial" pitchFamily="34" charset="0"/>
                <a:ea typeface="+mn-ea"/>
                <a:cs typeface="Arial" pitchFamily="34" charset="0"/>
              </a:defRPr>
            </a:lvl2pPr>
            <a:lvl3pPr algn="l" rtl="0" eaLnBrk="0" fontAlgn="base" hangingPunct="0">
              <a:spcBef>
                <a:spcPct val="20000"/>
              </a:spcBef>
              <a:spcAft>
                <a:spcPts val="600"/>
              </a:spcAft>
              <a:defRPr lang="en-US" sz="2400" b="0" dirty="0" smtClean="0">
                <a:solidFill>
                  <a:schemeClr val="tx1"/>
                </a:solidFill>
                <a:latin typeface="Arial" pitchFamily="34" charset="0"/>
                <a:ea typeface="+mn-ea"/>
                <a:cs typeface="Arial" pitchFamily="34" charset="0"/>
              </a:defRPr>
            </a:lvl3pPr>
            <a:lvl4pPr algn="l" rtl="0" eaLnBrk="0" fontAlgn="base" hangingPunct="0">
              <a:spcBef>
                <a:spcPct val="20000"/>
              </a:spcBef>
              <a:spcAft>
                <a:spcPts val="600"/>
              </a:spcAft>
              <a:defRPr lang="en-US" sz="2200" b="0" dirty="0" smtClean="0">
                <a:solidFill>
                  <a:schemeClr val="tx1"/>
                </a:solidFill>
                <a:latin typeface="Arial" pitchFamily="34" charset="0"/>
                <a:ea typeface="+mn-ea"/>
                <a:cs typeface="Arial" pitchFamily="34" charset="0"/>
              </a:defRPr>
            </a:lvl4pPr>
            <a:lvl5pPr algn="l" rtl="0" eaLnBrk="0" fontAlgn="base" hangingPunct="0">
              <a:spcBef>
                <a:spcPct val="20000"/>
              </a:spcBef>
              <a:spcAft>
                <a:spcPts val="600"/>
              </a:spcAft>
              <a:defRPr lang="en-US" sz="2000" b="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467FA7F-5F36-4481-B52B-27260846E7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185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Willey_element_1.jpg"/>
          <p:cNvPicPr>
            <a:picLocks noChangeAspect="1"/>
          </p:cNvPicPr>
          <p:nvPr userDrawn="1"/>
        </p:nvPicPr>
        <p:blipFill>
          <a:blip r:embed="rId2" cstate="print"/>
          <a:srcRect t="21428" r="40233"/>
          <a:stretch>
            <a:fillRect/>
          </a:stretch>
        </p:blipFill>
        <p:spPr>
          <a:xfrm>
            <a:off x="-1" y="0"/>
            <a:ext cx="9144001" cy="2514600"/>
          </a:xfrm>
          <a:prstGeom prst="rect">
            <a:avLst/>
          </a:prstGeom>
        </p:spPr>
      </p:pic>
      <p:sp>
        <p:nvSpPr>
          <p:cNvPr id="2" name="Title 1"/>
          <p:cNvSpPr>
            <a:spLocks noGrp="1"/>
          </p:cNvSpPr>
          <p:nvPr>
            <p:ph type="title" hasCustomPrompt="1"/>
          </p:nvPr>
        </p:nvSpPr>
        <p:spPr>
          <a:xfrm>
            <a:off x="990600" y="1066800"/>
            <a:ext cx="7772400" cy="1362075"/>
          </a:xfrm>
        </p:spPr>
        <p:txBody>
          <a:bodyPr anchor="t"/>
          <a:lstStyle>
            <a:lvl1pPr algn="l">
              <a:defRPr sz="3000" b="1" cap="none" baseline="0"/>
            </a:lvl1pPr>
          </a:lstStyle>
          <a:p>
            <a:r>
              <a:rPr lang="en-US" dirty="0" smtClean="0"/>
              <a:t>X.X Section Title</a:t>
            </a:r>
            <a:endParaRPr lang="en-US" dirty="0"/>
          </a:p>
        </p:txBody>
      </p:sp>
      <p:sp>
        <p:nvSpPr>
          <p:cNvPr id="3" name="Text Placeholder 2"/>
          <p:cNvSpPr>
            <a:spLocks noGrp="1"/>
          </p:cNvSpPr>
          <p:nvPr>
            <p:ph type="body" idx="1" hasCustomPrompt="1"/>
          </p:nvPr>
        </p:nvSpPr>
        <p:spPr>
          <a:xfrm>
            <a:off x="1904999" y="2209801"/>
            <a:ext cx="6858001" cy="4343400"/>
          </a:xfrm>
        </p:spPr>
        <p:txBody>
          <a:bodyPr anchor="t" anchorCtr="0"/>
          <a:lstStyle>
            <a:lvl1pPr marL="457200" indent="-457200">
              <a:buFont typeface="+mj-lt"/>
              <a:buAutoNum type="arabicPeriod"/>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Learning Objectives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7B42CED-13CB-4DA0-A9B2-142DDA26E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804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3614719-1D98-4DE7-B2C1-3B76CBF20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30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6F460710-1D1A-4B29-B0DE-E9FBF1EEF8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022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967BD6D9-82FE-4B94-BC60-818A0E7C65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65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76E35CF6-EEC8-4667-BB61-60184F2997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77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48A663C-FAC0-41EA-8346-D034FFC3A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07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Willey_element_3 (2).jpg"/>
          <p:cNvPicPr>
            <a:picLocks noChangeAspect="1"/>
          </p:cNvPicPr>
          <p:nvPr userDrawn="1"/>
        </p:nvPicPr>
        <p:blipFill>
          <a:blip r:embed="rId3" cstate="print"/>
          <a:srcRect r="24308"/>
          <a:stretch>
            <a:fillRect/>
          </a:stretch>
        </p:blipFill>
        <p:spPr>
          <a:xfrm>
            <a:off x="-1" y="-25400"/>
            <a:ext cx="9144001" cy="2540000"/>
          </a:xfrm>
          <a:prstGeom prst="rect">
            <a:avLst/>
          </a:prstGeom>
        </p:spPr>
      </p:pic>
      <p:sp>
        <p:nvSpPr>
          <p:cNvPr id="1026" name="Rectangle 2"/>
          <p:cNvSpPr>
            <a:spLocks noGrp="1" noChangeArrowheads="1"/>
          </p:cNvSpPr>
          <p:nvPr>
            <p:ph type="title"/>
          </p:nvPr>
        </p:nvSpPr>
        <p:spPr bwMode="auto">
          <a:xfrm>
            <a:off x="685800" y="22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685800" y="152400"/>
            <a:ext cx="777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mj-lt"/>
              </a:defRPr>
            </a:lvl1pPr>
          </a:lstStyle>
          <a:p>
            <a:pPr algn="ct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610600" y="6400800"/>
            <a:ext cx="1828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smtClean="0">
                <a:latin typeface="+mj-lt"/>
              </a:defRPr>
            </a:lvl1pPr>
          </a:lstStyle>
          <a:p>
            <a:pPr>
              <a:defRPr/>
            </a:pPr>
            <a:fld id="{8E69068C-2E6C-444E-8674-7C770C6DC6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665298"/>
      </p:ext>
    </p:extLst>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eaLnBrk="0" fontAlgn="base" hangingPunct="0">
        <a:spcBef>
          <a:spcPct val="0"/>
        </a:spcBef>
        <a:spcAft>
          <a:spcPct val="0"/>
        </a:spcAft>
        <a:defRPr sz="3600" b="1">
          <a:solidFill>
            <a:srgbClr val="7F0757"/>
          </a:solidFill>
          <a:latin typeface="Arial" pitchFamily="34" charset="0"/>
          <a:ea typeface="+mj-ea"/>
          <a:cs typeface="Arial" pitchFamily="34" charset="0"/>
        </a:defRPr>
      </a:lvl1pPr>
      <a:lvl2pPr algn="ctr" rtl="0" eaLnBrk="0" fontAlgn="base" hangingPunct="0">
        <a:spcBef>
          <a:spcPct val="0"/>
        </a:spcBef>
        <a:spcAft>
          <a:spcPct val="0"/>
        </a:spcAft>
        <a:defRPr sz="4500" b="1">
          <a:solidFill>
            <a:schemeClr val="tx1"/>
          </a:solidFill>
          <a:latin typeface="Arial" charset="0"/>
        </a:defRPr>
      </a:lvl2pPr>
      <a:lvl3pPr algn="ctr" rtl="0" eaLnBrk="0" fontAlgn="base" hangingPunct="0">
        <a:spcBef>
          <a:spcPct val="0"/>
        </a:spcBef>
        <a:spcAft>
          <a:spcPct val="0"/>
        </a:spcAft>
        <a:defRPr sz="4500" b="1">
          <a:solidFill>
            <a:schemeClr val="tx1"/>
          </a:solidFill>
          <a:latin typeface="Arial" charset="0"/>
        </a:defRPr>
      </a:lvl3pPr>
      <a:lvl4pPr algn="ctr" rtl="0" eaLnBrk="0" fontAlgn="base" hangingPunct="0">
        <a:spcBef>
          <a:spcPct val="0"/>
        </a:spcBef>
        <a:spcAft>
          <a:spcPct val="0"/>
        </a:spcAft>
        <a:defRPr sz="4500" b="1">
          <a:solidFill>
            <a:schemeClr val="tx1"/>
          </a:solidFill>
          <a:latin typeface="Arial" charset="0"/>
        </a:defRPr>
      </a:lvl4pPr>
      <a:lvl5pPr algn="ctr" rtl="0" eaLnBrk="0" fontAlgn="base" hangingPunct="0">
        <a:spcBef>
          <a:spcPct val="0"/>
        </a:spcBef>
        <a:spcAft>
          <a:spcPct val="0"/>
        </a:spcAft>
        <a:defRPr sz="4500" b="1">
          <a:solidFill>
            <a:schemeClr val="tx1"/>
          </a:solidFill>
          <a:latin typeface="Arial" charset="0"/>
        </a:defRPr>
      </a:lvl5pPr>
      <a:lvl6pPr marL="457200" algn="ctr" rtl="0" fontAlgn="base">
        <a:spcBef>
          <a:spcPct val="0"/>
        </a:spcBef>
        <a:spcAft>
          <a:spcPct val="0"/>
        </a:spcAft>
        <a:defRPr sz="4500" b="1">
          <a:solidFill>
            <a:schemeClr val="tx1"/>
          </a:solidFill>
          <a:latin typeface="Arial" charset="0"/>
        </a:defRPr>
      </a:lvl6pPr>
      <a:lvl7pPr marL="914400" algn="ctr" rtl="0" fontAlgn="base">
        <a:spcBef>
          <a:spcPct val="0"/>
        </a:spcBef>
        <a:spcAft>
          <a:spcPct val="0"/>
        </a:spcAft>
        <a:defRPr sz="4500" b="1">
          <a:solidFill>
            <a:schemeClr val="tx1"/>
          </a:solidFill>
          <a:latin typeface="Arial" charset="0"/>
        </a:defRPr>
      </a:lvl7pPr>
      <a:lvl8pPr marL="1371600" algn="ctr" rtl="0" fontAlgn="base">
        <a:spcBef>
          <a:spcPct val="0"/>
        </a:spcBef>
        <a:spcAft>
          <a:spcPct val="0"/>
        </a:spcAft>
        <a:defRPr sz="4500" b="1">
          <a:solidFill>
            <a:schemeClr val="tx1"/>
          </a:solidFill>
          <a:latin typeface="Arial" charset="0"/>
        </a:defRPr>
      </a:lvl8pPr>
      <a:lvl9pPr marL="1828800" algn="ctr" rtl="0" fontAlgn="base">
        <a:spcBef>
          <a:spcPct val="0"/>
        </a:spcBef>
        <a:spcAft>
          <a:spcPct val="0"/>
        </a:spcAft>
        <a:defRPr sz="4500" b="1">
          <a:solidFill>
            <a:schemeClr val="tx1"/>
          </a:solidFill>
          <a:latin typeface="Arial" charset="0"/>
        </a:defRPr>
      </a:lvl9pPr>
    </p:titleStyle>
    <p:bodyStyle>
      <a:lvl1pPr marL="342900" indent="-342900" algn="l" rtl="0" eaLnBrk="0" fontAlgn="base" hangingPunct="0">
        <a:spcBef>
          <a:spcPct val="20000"/>
        </a:spcBef>
        <a:spcAft>
          <a:spcPts val="600"/>
        </a:spcAft>
        <a:buChar char="•"/>
        <a:defRPr sz="2800" b="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ts val="600"/>
        </a:spcAft>
        <a:buChar char="–"/>
        <a:defRPr sz="2600" b="0">
          <a:solidFill>
            <a:schemeClr val="tx1"/>
          </a:solidFill>
          <a:latin typeface="Arial" pitchFamily="34" charset="0"/>
          <a:cs typeface="Arial" pitchFamily="34" charset="0"/>
        </a:defRPr>
      </a:lvl2pPr>
      <a:lvl3pPr marL="1143000" indent="-228600" algn="l" rtl="0" eaLnBrk="0" fontAlgn="base" hangingPunct="0">
        <a:spcBef>
          <a:spcPct val="20000"/>
        </a:spcBef>
        <a:spcAft>
          <a:spcPts val="600"/>
        </a:spcAft>
        <a:buChar char="•"/>
        <a:defRPr sz="2400" b="0">
          <a:solidFill>
            <a:schemeClr val="tx1"/>
          </a:solidFill>
          <a:latin typeface="Arial" pitchFamily="34" charset="0"/>
          <a:cs typeface="Arial" pitchFamily="34" charset="0"/>
        </a:defRPr>
      </a:lvl3pPr>
      <a:lvl4pPr marL="1600200" indent="-228600" algn="l" rtl="0" eaLnBrk="0" fontAlgn="base" hangingPunct="0">
        <a:spcBef>
          <a:spcPct val="20000"/>
        </a:spcBef>
        <a:spcAft>
          <a:spcPts val="600"/>
        </a:spcAft>
        <a:buChar char="–"/>
        <a:defRPr sz="2200" b="0">
          <a:solidFill>
            <a:schemeClr val="tx1"/>
          </a:solidFill>
          <a:latin typeface="Arial" pitchFamily="34" charset="0"/>
          <a:cs typeface="Arial" pitchFamily="34" charset="0"/>
        </a:defRPr>
      </a:lvl4pPr>
      <a:lvl5pPr marL="2057400" indent="-228600" algn="l" rtl="0" eaLnBrk="0" fontAlgn="base" hangingPunct="0">
        <a:spcBef>
          <a:spcPct val="20000"/>
        </a:spcBef>
        <a:spcAft>
          <a:spcPts val="600"/>
        </a:spcAft>
        <a:buChar char="»"/>
        <a:defRPr sz="2000" b="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200" b="1">
          <a:solidFill>
            <a:schemeClr val="tx1"/>
          </a:solidFill>
          <a:latin typeface="+mn-lt"/>
        </a:defRPr>
      </a:lvl6pPr>
      <a:lvl7pPr marL="2971800" indent="-228600" algn="l" rtl="0" fontAlgn="base">
        <a:spcBef>
          <a:spcPct val="20000"/>
        </a:spcBef>
        <a:spcAft>
          <a:spcPct val="0"/>
        </a:spcAft>
        <a:buChar char="»"/>
        <a:defRPr sz="2200" b="1">
          <a:solidFill>
            <a:schemeClr val="tx1"/>
          </a:solidFill>
          <a:latin typeface="+mn-lt"/>
        </a:defRPr>
      </a:lvl7pPr>
      <a:lvl8pPr marL="3429000" indent="-228600" algn="l" rtl="0" fontAlgn="base">
        <a:spcBef>
          <a:spcPct val="20000"/>
        </a:spcBef>
        <a:spcAft>
          <a:spcPct val="0"/>
        </a:spcAft>
        <a:buChar char="»"/>
        <a:defRPr sz="2200" b="1">
          <a:solidFill>
            <a:schemeClr val="tx1"/>
          </a:solidFill>
          <a:latin typeface="+mn-lt"/>
        </a:defRPr>
      </a:lvl8pPr>
      <a:lvl9pPr marL="3886200" indent="-228600" algn="l" rtl="0" fontAlgn="base">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Willey_element_3 (2).jpg"/>
          <p:cNvPicPr>
            <a:picLocks noChangeAspect="1"/>
          </p:cNvPicPr>
          <p:nvPr userDrawn="1"/>
        </p:nvPicPr>
        <p:blipFill>
          <a:blip r:embed="rId16" cstate="print"/>
          <a:srcRect r="24308"/>
          <a:stretch>
            <a:fillRect/>
          </a:stretch>
        </p:blipFill>
        <p:spPr>
          <a:xfrm>
            <a:off x="-1" y="-25400"/>
            <a:ext cx="9144001" cy="2540000"/>
          </a:xfrm>
          <a:prstGeom prst="rect">
            <a:avLst/>
          </a:prstGeom>
        </p:spPr>
      </p:pic>
      <p:sp>
        <p:nvSpPr>
          <p:cNvPr id="1026" name="Rectangle 2"/>
          <p:cNvSpPr>
            <a:spLocks noGrp="1" noChangeArrowheads="1"/>
          </p:cNvSpPr>
          <p:nvPr>
            <p:ph type="title"/>
          </p:nvPr>
        </p:nvSpPr>
        <p:spPr bwMode="auto">
          <a:xfrm>
            <a:off x="685800" y="22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685800" y="152400"/>
            <a:ext cx="7772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mj-lt"/>
              </a:defRPr>
            </a:lvl1pPr>
          </a:lstStyle>
          <a:p>
            <a:pPr algn="ct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610600" y="6400800"/>
            <a:ext cx="1828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900" smtClean="0">
                <a:latin typeface="+mj-lt"/>
              </a:defRPr>
            </a:lvl1pPr>
          </a:lstStyle>
          <a:p>
            <a:pPr>
              <a:defRPr/>
            </a:pPr>
            <a:fld id="{8E69068C-2E6C-444E-8674-7C770C6DC6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180021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rtl="0" eaLnBrk="0" fontAlgn="base" hangingPunct="0">
        <a:spcBef>
          <a:spcPct val="0"/>
        </a:spcBef>
        <a:spcAft>
          <a:spcPct val="0"/>
        </a:spcAft>
        <a:defRPr sz="3600" b="1">
          <a:solidFill>
            <a:srgbClr val="7F0757"/>
          </a:solidFill>
          <a:latin typeface="Arial" pitchFamily="34" charset="0"/>
          <a:ea typeface="+mj-ea"/>
          <a:cs typeface="Arial" pitchFamily="34" charset="0"/>
        </a:defRPr>
      </a:lvl1pPr>
      <a:lvl2pPr algn="ctr" rtl="0" eaLnBrk="0" fontAlgn="base" hangingPunct="0">
        <a:spcBef>
          <a:spcPct val="0"/>
        </a:spcBef>
        <a:spcAft>
          <a:spcPct val="0"/>
        </a:spcAft>
        <a:defRPr sz="4500" b="1">
          <a:solidFill>
            <a:schemeClr val="tx1"/>
          </a:solidFill>
          <a:latin typeface="Arial" charset="0"/>
        </a:defRPr>
      </a:lvl2pPr>
      <a:lvl3pPr algn="ctr" rtl="0" eaLnBrk="0" fontAlgn="base" hangingPunct="0">
        <a:spcBef>
          <a:spcPct val="0"/>
        </a:spcBef>
        <a:spcAft>
          <a:spcPct val="0"/>
        </a:spcAft>
        <a:defRPr sz="4500" b="1">
          <a:solidFill>
            <a:schemeClr val="tx1"/>
          </a:solidFill>
          <a:latin typeface="Arial" charset="0"/>
        </a:defRPr>
      </a:lvl3pPr>
      <a:lvl4pPr algn="ctr" rtl="0" eaLnBrk="0" fontAlgn="base" hangingPunct="0">
        <a:spcBef>
          <a:spcPct val="0"/>
        </a:spcBef>
        <a:spcAft>
          <a:spcPct val="0"/>
        </a:spcAft>
        <a:defRPr sz="4500" b="1">
          <a:solidFill>
            <a:schemeClr val="tx1"/>
          </a:solidFill>
          <a:latin typeface="Arial" charset="0"/>
        </a:defRPr>
      </a:lvl4pPr>
      <a:lvl5pPr algn="ctr" rtl="0" eaLnBrk="0" fontAlgn="base" hangingPunct="0">
        <a:spcBef>
          <a:spcPct val="0"/>
        </a:spcBef>
        <a:spcAft>
          <a:spcPct val="0"/>
        </a:spcAft>
        <a:defRPr sz="4500" b="1">
          <a:solidFill>
            <a:schemeClr val="tx1"/>
          </a:solidFill>
          <a:latin typeface="Arial" charset="0"/>
        </a:defRPr>
      </a:lvl5pPr>
      <a:lvl6pPr marL="457200" algn="ctr" rtl="0" fontAlgn="base">
        <a:spcBef>
          <a:spcPct val="0"/>
        </a:spcBef>
        <a:spcAft>
          <a:spcPct val="0"/>
        </a:spcAft>
        <a:defRPr sz="4500" b="1">
          <a:solidFill>
            <a:schemeClr val="tx1"/>
          </a:solidFill>
          <a:latin typeface="Arial" charset="0"/>
        </a:defRPr>
      </a:lvl6pPr>
      <a:lvl7pPr marL="914400" algn="ctr" rtl="0" fontAlgn="base">
        <a:spcBef>
          <a:spcPct val="0"/>
        </a:spcBef>
        <a:spcAft>
          <a:spcPct val="0"/>
        </a:spcAft>
        <a:defRPr sz="4500" b="1">
          <a:solidFill>
            <a:schemeClr val="tx1"/>
          </a:solidFill>
          <a:latin typeface="Arial" charset="0"/>
        </a:defRPr>
      </a:lvl7pPr>
      <a:lvl8pPr marL="1371600" algn="ctr" rtl="0" fontAlgn="base">
        <a:spcBef>
          <a:spcPct val="0"/>
        </a:spcBef>
        <a:spcAft>
          <a:spcPct val="0"/>
        </a:spcAft>
        <a:defRPr sz="4500" b="1">
          <a:solidFill>
            <a:schemeClr val="tx1"/>
          </a:solidFill>
          <a:latin typeface="Arial" charset="0"/>
        </a:defRPr>
      </a:lvl8pPr>
      <a:lvl9pPr marL="1828800" algn="ctr" rtl="0" fontAlgn="base">
        <a:spcBef>
          <a:spcPct val="0"/>
        </a:spcBef>
        <a:spcAft>
          <a:spcPct val="0"/>
        </a:spcAft>
        <a:defRPr sz="4500" b="1">
          <a:solidFill>
            <a:schemeClr val="tx1"/>
          </a:solidFill>
          <a:latin typeface="Arial" charset="0"/>
        </a:defRPr>
      </a:lvl9pPr>
    </p:titleStyle>
    <p:bodyStyle>
      <a:lvl1pPr marL="342900" indent="-342900" algn="l" rtl="0" eaLnBrk="0" fontAlgn="base" hangingPunct="0">
        <a:spcBef>
          <a:spcPct val="20000"/>
        </a:spcBef>
        <a:spcAft>
          <a:spcPts val="600"/>
        </a:spcAft>
        <a:buChar char="•"/>
        <a:defRPr sz="2800" b="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ts val="600"/>
        </a:spcAft>
        <a:buChar char="–"/>
        <a:defRPr sz="2600" b="0">
          <a:solidFill>
            <a:schemeClr val="tx1"/>
          </a:solidFill>
          <a:latin typeface="Arial" pitchFamily="34" charset="0"/>
          <a:cs typeface="Arial" pitchFamily="34" charset="0"/>
        </a:defRPr>
      </a:lvl2pPr>
      <a:lvl3pPr marL="1143000" indent="-228600" algn="l" rtl="0" eaLnBrk="0" fontAlgn="base" hangingPunct="0">
        <a:spcBef>
          <a:spcPct val="20000"/>
        </a:spcBef>
        <a:spcAft>
          <a:spcPts val="600"/>
        </a:spcAft>
        <a:buChar char="•"/>
        <a:defRPr sz="2400" b="0">
          <a:solidFill>
            <a:schemeClr val="tx1"/>
          </a:solidFill>
          <a:latin typeface="Arial" pitchFamily="34" charset="0"/>
          <a:cs typeface="Arial" pitchFamily="34" charset="0"/>
        </a:defRPr>
      </a:lvl3pPr>
      <a:lvl4pPr marL="1600200" indent="-228600" algn="l" rtl="0" eaLnBrk="0" fontAlgn="base" hangingPunct="0">
        <a:spcBef>
          <a:spcPct val="20000"/>
        </a:spcBef>
        <a:spcAft>
          <a:spcPts val="600"/>
        </a:spcAft>
        <a:buChar char="–"/>
        <a:defRPr sz="2200" b="0">
          <a:solidFill>
            <a:schemeClr val="tx1"/>
          </a:solidFill>
          <a:latin typeface="Arial" pitchFamily="34" charset="0"/>
          <a:cs typeface="Arial" pitchFamily="34" charset="0"/>
        </a:defRPr>
      </a:lvl4pPr>
      <a:lvl5pPr marL="2057400" indent="-228600" algn="l" rtl="0" eaLnBrk="0" fontAlgn="base" hangingPunct="0">
        <a:spcBef>
          <a:spcPct val="20000"/>
        </a:spcBef>
        <a:spcAft>
          <a:spcPts val="600"/>
        </a:spcAft>
        <a:buChar char="»"/>
        <a:defRPr sz="2000" b="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200" b="1">
          <a:solidFill>
            <a:schemeClr val="tx1"/>
          </a:solidFill>
          <a:latin typeface="+mn-lt"/>
        </a:defRPr>
      </a:lvl6pPr>
      <a:lvl7pPr marL="2971800" indent="-228600" algn="l" rtl="0" fontAlgn="base">
        <a:spcBef>
          <a:spcPct val="20000"/>
        </a:spcBef>
        <a:spcAft>
          <a:spcPct val="0"/>
        </a:spcAft>
        <a:buChar char="»"/>
        <a:defRPr sz="2200" b="1">
          <a:solidFill>
            <a:schemeClr val="tx1"/>
          </a:solidFill>
          <a:latin typeface="+mn-lt"/>
        </a:defRPr>
      </a:lvl7pPr>
      <a:lvl8pPr marL="3429000" indent="-228600" algn="l" rtl="0" fontAlgn="base">
        <a:spcBef>
          <a:spcPct val="20000"/>
        </a:spcBef>
        <a:spcAft>
          <a:spcPct val="0"/>
        </a:spcAft>
        <a:buChar char="»"/>
        <a:defRPr sz="2200" b="1">
          <a:solidFill>
            <a:schemeClr val="tx1"/>
          </a:solidFill>
          <a:latin typeface="+mn-lt"/>
        </a:defRPr>
      </a:lvl8pPr>
      <a:lvl9pPr marL="3886200" indent="-228600" algn="l" rtl="0" fontAlgn="base">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B245D68-A23C-4DA7-8E72-B3DC93B4CC5C}" type="slidenum">
              <a:rPr lang="en-US" smtClean="0"/>
              <a:pPr/>
              <a:t>1</a:t>
            </a:fld>
            <a:endParaRPr lang="en-US"/>
          </a:p>
        </p:txBody>
      </p:sp>
      <p:sp>
        <p:nvSpPr>
          <p:cNvPr id="147458" name="Rectangle 2"/>
          <p:cNvSpPr>
            <a:spLocks noGrp="1" noChangeArrowheads="1"/>
          </p:cNvSpPr>
          <p:nvPr>
            <p:ph type="title" idx="4294967295"/>
          </p:nvPr>
        </p:nvSpPr>
        <p:spPr>
          <a:xfrm>
            <a:off x="2438400" y="1828800"/>
            <a:ext cx="7467600" cy="1219200"/>
          </a:xfrm>
        </p:spPr>
        <p:txBody>
          <a:bodyPr/>
          <a:lstStyle/>
          <a:p>
            <a:r>
              <a:rPr lang="en-US" dirty="0"/>
              <a:t>Microscopy	</a:t>
            </a:r>
            <a:r>
              <a:rPr lang="en-US" dirty="0" smtClean="0"/>
              <a:t/>
            </a:r>
            <a:br>
              <a:rPr lang="en-US" dirty="0" smtClean="0"/>
            </a:br>
            <a:r>
              <a:rPr lang="en-US" dirty="0" smtClean="0"/>
              <a:t>Lab #1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0B83F85-A544-4074-A03D-94723D2AAD7E}" type="slidenum">
              <a:rPr lang="en-US" smtClean="0"/>
              <a:pPr/>
              <a:t>10</a:t>
            </a:fld>
            <a:endParaRPr lang="en-US"/>
          </a:p>
        </p:txBody>
      </p:sp>
      <p:sp>
        <p:nvSpPr>
          <p:cNvPr id="32770" name="Rectangle 2"/>
          <p:cNvSpPr>
            <a:spLocks noGrp="1" noChangeArrowheads="1"/>
          </p:cNvSpPr>
          <p:nvPr>
            <p:ph type="title" idx="4294967295"/>
          </p:nvPr>
        </p:nvSpPr>
        <p:spPr>
          <a:xfrm>
            <a:off x="609600" y="304800"/>
            <a:ext cx="7772400" cy="914400"/>
          </a:xfrm>
        </p:spPr>
        <p:txBody>
          <a:bodyPr/>
          <a:lstStyle/>
          <a:p>
            <a:pPr algn="ctr"/>
            <a:r>
              <a:rPr lang="en-US" dirty="0"/>
              <a:t>Electron Microscopy</a:t>
            </a:r>
          </a:p>
        </p:txBody>
      </p:sp>
      <p:sp>
        <p:nvSpPr>
          <p:cNvPr id="32771" name="Rectangle 3"/>
          <p:cNvSpPr>
            <a:spLocks noGrp="1" noChangeArrowheads="1"/>
          </p:cNvSpPr>
          <p:nvPr>
            <p:ph type="body" sz="half" idx="4294967295"/>
          </p:nvPr>
        </p:nvSpPr>
        <p:spPr>
          <a:xfrm>
            <a:off x="762000" y="1371600"/>
            <a:ext cx="7543800" cy="4343400"/>
          </a:xfrm>
        </p:spPr>
        <p:txBody>
          <a:bodyPr/>
          <a:lstStyle/>
          <a:p>
            <a:r>
              <a:rPr lang="en-US" dirty="0" smtClean="0"/>
              <a:t>Electrons </a:t>
            </a:r>
            <a:r>
              <a:rPr lang="en-US" dirty="0"/>
              <a:t>replace light as the </a:t>
            </a:r>
            <a:r>
              <a:rPr lang="en-US" dirty="0" smtClean="0"/>
              <a:t>‘illuminating’ </a:t>
            </a:r>
            <a:r>
              <a:rPr lang="en-US" dirty="0"/>
              <a:t>beam</a:t>
            </a:r>
          </a:p>
          <a:p>
            <a:r>
              <a:rPr lang="en-US" dirty="0" smtClean="0"/>
              <a:t>Wavelength </a:t>
            </a:r>
            <a:r>
              <a:rPr lang="en-US" dirty="0"/>
              <a:t>of electron beam is much shorter than light, resulting in much higher resolution</a:t>
            </a:r>
          </a:p>
          <a:p>
            <a:r>
              <a:rPr lang="en-US" dirty="0" smtClean="0"/>
              <a:t>Allows </a:t>
            </a:r>
            <a:r>
              <a:rPr lang="en-US" dirty="0"/>
              <a:t>for study of microbial morphology in great detail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wiL75268_0222"/>
          <p:cNvPicPr>
            <a:picLocks noChangeAspect="1" noChangeArrowheads="1"/>
          </p:cNvPicPr>
          <p:nvPr/>
        </p:nvPicPr>
        <p:blipFill>
          <a:blip r:embed="rId3" cstate="print"/>
          <a:stretch>
            <a:fillRect/>
          </a:stretch>
        </p:blipFill>
        <p:spPr bwMode="auto">
          <a:xfrm>
            <a:off x="-1" y="1634039"/>
            <a:ext cx="4861793" cy="420587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BB245D68-A23C-4DA7-8E72-B3DC93B4CC5C}" type="slidenum">
              <a:rPr lang="en-US" smtClean="0"/>
              <a:pPr/>
              <a:t>11</a:t>
            </a:fld>
            <a:endParaRPr lang="en-US"/>
          </a:p>
        </p:txBody>
      </p:sp>
      <p:sp>
        <p:nvSpPr>
          <p:cNvPr id="34818" name="Rectangle 2"/>
          <p:cNvSpPr>
            <a:spLocks noGrp="1" noChangeArrowheads="1"/>
          </p:cNvSpPr>
          <p:nvPr>
            <p:ph type="title" idx="4294967295"/>
          </p:nvPr>
        </p:nvSpPr>
        <p:spPr>
          <a:xfrm>
            <a:off x="0" y="152400"/>
            <a:ext cx="8686800" cy="914400"/>
          </a:xfrm>
        </p:spPr>
        <p:txBody>
          <a:bodyPr/>
          <a:lstStyle/>
          <a:p>
            <a:pPr algn="ctr"/>
            <a:r>
              <a:rPr lang="en-US" dirty="0"/>
              <a:t>The Transmission Electron Microscope (TEM)</a:t>
            </a:r>
          </a:p>
        </p:txBody>
      </p:sp>
      <p:sp>
        <p:nvSpPr>
          <p:cNvPr id="34819" name="Rectangle 3"/>
          <p:cNvSpPr>
            <a:spLocks noGrp="1" noChangeArrowheads="1"/>
          </p:cNvSpPr>
          <p:nvPr>
            <p:ph type="body" idx="4294967295"/>
          </p:nvPr>
        </p:nvSpPr>
        <p:spPr>
          <a:xfrm>
            <a:off x="4648200" y="1371600"/>
            <a:ext cx="4495800" cy="5334000"/>
          </a:xfrm>
        </p:spPr>
        <p:txBody>
          <a:bodyPr/>
          <a:lstStyle/>
          <a:p>
            <a:r>
              <a:rPr lang="en-US" sz="2800" dirty="0" smtClean="0"/>
              <a:t>Electrons scatter when they pass through thin sections of a specimen</a:t>
            </a:r>
          </a:p>
          <a:p>
            <a:r>
              <a:rPr lang="en-US" sz="2800" dirty="0" smtClean="0"/>
              <a:t>Transmitted </a:t>
            </a:r>
            <a:r>
              <a:rPr lang="en-US" sz="2800" dirty="0"/>
              <a:t>electrons are under vacuum which reduces scatter and are used to produce clear image</a:t>
            </a:r>
          </a:p>
          <a:p>
            <a:r>
              <a:rPr lang="en-US" sz="2800" dirty="0" smtClean="0"/>
              <a:t>Denser </a:t>
            </a:r>
            <a:r>
              <a:rPr lang="en-US" sz="2800" dirty="0"/>
              <a:t>regions in </a:t>
            </a:r>
            <a:r>
              <a:rPr lang="en-US" sz="2800" dirty="0" smtClean="0"/>
              <a:t>specimen scatter </a:t>
            </a:r>
            <a:r>
              <a:rPr lang="en-US" sz="2800" dirty="0"/>
              <a:t>more electrons and appear darker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9" name="Picture 5" descr="wiL75268_0223"/>
          <p:cNvPicPr>
            <a:picLocks noChangeAspect="1" noChangeArrowheads="1"/>
          </p:cNvPicPr>
          <p:nvPr/>
        </p:nvPicPr>
        <p:blipFill>
          <a:blip r:embed="rId2" cstate="print"/>
          <a:stretch>
            <a:fillRect/>
          </a:stretch>
        </p:blipFill>
        <p:spPr bwMode="auto">
          <a:xfrm>
            <a:off x="2084579" y="189272"/>
            <a:ext cx="5016207" cy="658515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F4919A19-99A8-4AA7-B6E2-E52410E7044D}" type="slidenum">
              <a:rPr lang="en-US" smtClean="0"/>
              <a:pPr/>
              <a:t>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B245D68-A23C-4DA7-8E72-B3DC93B4CC5C}" type="slidenum">
              <a:rPr lang="en-US" smtClean="0"/>
              <a:pPr/>
              <a:t>2</a:t>
            </a:fld>
            <a:endParaRPr lang="en-US"/>
          </a:p>
        </p:txBody>
      </p:sp>
      <p:sp>
        <p:nvSpPr>
          <p:cNvPr id="147458" name="Rectangle 2"/>
          <p:cNvSpPr>
            <a:spLocks noGrp="1" noChangeArrowheads="1"/>
          </p:cNvSpPr>
          <p:nvPr>
            <p:ph type="title" idx="4294967295"/>
          </p:nvPr>
        </p:nvSpPr>
        <p:spPr>
          <a:xfrm>
            <a:off x="954087" y="152400"/>
            <a:ext cx="7467600" cy="1219200"/>
          </a:xfrm>
        </p:spPr>
        <p:txBody>
          <a:bodyPr/>
          <a:lstStyle/>
          <a:p>
            <a:r>
              <a:rPr lang="en-US" dirty="0"/>
              <a:t>Microscopy	</a:t>
            </a:r>
          </a:p>
        </p:txBody>
      </p:sp>
      <p:sp>
        <p:nvSpPr>
          <p:cNvPr id="147459" name="Rectangle 3"/>
          <p:cNvSpPr>
            <a:spLocks noGrp="1" noChangeArrowheads="1"/>
          </p:cNvSpPr>
          <p:nvPr>
            <p:ph idx="4294967295"/>
          </p:nvPr>
        </p:nvSpPr>
        <p:spPr>
          <a:xfrm>
            <a:off x="304800" y="1143000"/>
            <a:ext cx="7772400" cy="4114800"/>
          </a:xfrm>
        </p:spPr>
        <p:txBody>
          <a:bodyPr/>
          <a:lstStyle/>
          <a:p>
            <a:r>
              <a:rPr lang="en-US" dirty="0" smtClean="0"/>
              <a:t>Microorganisms </a:t>
            </a:r>
            <a:r>
              <a:rPr lang="en-US" dirty="0"/>
              <a:t>range in size from the </a:t>
            </a:r>
            <a:r>
              <a:rPr lang="en-US" dirty="0" smtClean="0"/>
              <a:t>smallest viruses </a:t>
            </a:r>
            <a:r>
              <a:rPr lang="en-US" dirty="0"/>
              <a:t>which are measured in nanometers (nm), to the </a:t>
            </a:r>
            <a:r>
              <a:rPr lang="en-US" dirty="0" smtClean="0"/>
              <a:t>largest </a:t>
            </a:r>
            <a:r>
              <a:rPr lang="en-US" dirty="0" err="1" smtClean="0"/>
              <a:t>protists</a:t>
            </a:r>
            <a:r>
              <a:rPr lang="en-US" dirty="0" smtClean="0"/>
              <a:t> and bacteria, </a:t>
            </a:r>
            <a:r>
              <a:rPr lang="en-US" dirty="0"/>
              <a:t>which </a:t>
            </a:r>
            <a:r>
              <a:rPr lang="en-US" dirty="0" smtClean="0"/>
              <a:t>can be about </a:t>
            </a:r>
            <a:r>
              <a:rPr lang="en-US" dirty="0"/>
              <a:t>200 micrometers (</a:t>
            </a:r>
            <a:r>
              <a:rPr lang="el-GR" dirty="0">
                <a:cs typeface="Times New Roman" pitchFamily="18" charset="0"/>
              </a:rPr>
              <a:t>μ</a:t>
            </a:r>
            <a:r>
              <a:rPr lang="en-US" dirty="0">
                <a:cs typeface="Times New Roman" pitchFamily="18" charset="0"/>
              </a:rPr>
              <a:t>m).</a:t>
            </a:r>
            <a:endParaRPr lang="el-GR" dirty="0">
              <a:cs typeface="Times New Roman" pitchFamily="18" charset="0"/>
            </a:endParaRPr>
          </a:p>
        </p:txBody>
      </p:sp>
      <p:pic>
        <p:nvPicPr>
          <p:cNvPr id="7" name="Picture 5" descr="wiL75268_ch02_025-ta1"/>
          <p:cNvPicPr>
            <a:picLocks noChangeAspect="1" noChangeArrowheads="1"/>
          </p:cNvPicPr>
          <p:nvPr/>
        </p:nvPicPr>
        <p:blipFill>
          <a:blip r:embed="rId2" cstate="print"/>
          <a:stretch>
            <a:fillRect/>
          </a:stretch>
        </p:blipFill>
        <p:spPr bwMode="auto">
          <a:xfrm>
            <a:off x="1864666" y="3505200"/>
            <a:ext cx="5569887" cy="3124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5" descr="wiL75268_0202"/>
          <p:cNvPicPr>
            <a:picLocks noChangeAspect="1" noChangeArrowheads="1"/>
          </p:cNvPicPr>
          <p:nvPr/>
        </p:nvPicPr>
        <p:blipFill>
          <a:blip r:embed="rId3" cstate="print"/>
          <a:stretch>
            <a:fillRect/>
          </a:stretch>
        </p:blipFill>
        <p:spPr bwMode="auto">
          <a:xfrm>
            <a:off x="67840" y="1143000"/>
            <a:ext cx="5395951"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BB245D68-A23C-4DA7-8E72-B3DC93B4CC5C}" type="slidenum">
              <a:rPr lang="en-US" smtClean="0"/>
              <a:pPr/>
              <a:t>3</a:t>
            </a:fld>
            <a:endParaRPr lang="en-US"/>
          </a:p>
        </p:txBody>
      </p:sp>
      <p:sp>
        <p:nvSpPr>
          <p:cNvPr id="5122" name="Rectangle 2"/>
          <p:cNvSpPr>
            <a:spLocks noGrp="1" noChangeArrowheads="1"/>
          </p:cNvSpPr>
          <p:nvPr>
            <p:ph type="title" idx="4294967295"/>
          </p:nvPr>
        </p:nvSpPr>
        <p:spPr>
          <a:xfrm>
            <a:off x="838200" y="177800"/>
            <a:ext cx="7467600" cy="1219200"/>
          </a:xfrm>
        </p:spPr>
        <p:txBody>
          <a:bodyPr/>
          <a:lstStyle/>
          <a:p>
            <a:pPr algn="ctr"/>
            <a:r>
              <a:rPr lang="en-US" dirty="0"/>
              <a:t>Lenses</a:t>
            </a:r>
          </a:p>
        </p:txBody>
      </p:sp>
      <p:sp>
        <p:nvSpPr>
          <p:cNvPr id="5123" name="Rectangle 3"/>
          <p:cNvSpPr>
            <a:spLocks noGrp="1" noChangeArrowheads="1"/>
          </p:cNvSpPr>
          <p:nvPr>
            <p:ph idx="4294967295"/>
          </p:nvPr>
        </p:nvSpPr>
        <p:spPr>
          <a:xfrm>
            <a:off x="5257800" y="1143000"/>
            <a:ext cx="3733800" cy="5486400"/>
          </a:xfrm>
        </p:spPr>
        <p:txBody>
          <a:bodyPr/>
          <a:lstStyle/>
          <a:p>
            <a:pPr>
              <a:lnSpc>
                <a:spcPct val="90000"/>
              </a:lnSpc>
            </a:pPr>
            <a:r>
              <a:rPr lang="en-US" dirty="0" smtClean="0"/>
              <a:t>Focus </a:t>
            </a:r>
            <a:r>
              <a:rPr lang="en-US" dirty="0"/>
              <a:t>light rays at a specific place called the </a:t>
            </a:r>
            <a:r>
              <a:rPr lang="en-US" i="1" dirty="0"/>
              <a:t>focal point</a:t>
            </a:r>
          </a:p>
          <a:p>
            <a:pPr>
              <a:lnSpc>
                <a:spcPct val="90000"/>
              </a:lnSpc>
            </a:pPr>
            <a:r>
              <a:rPr lang="en-US" dirty="0" smtClean="0"/>
              <a:t>Distance </a:t>
            </a:r>
            <a:r>
              <a:rPr lang="en-US" dirty="0"/>
              <a:t>between center of lens and focal point is the </a:t>
            </a:r>
            <a:r>
              <a:rPr lang="en-US" b="1" i="1" dirty="0">
                <a:solidFill>
                  <a:srgbClr val="FF0000"/>
                </a:solidFill>
              </a:rPr>
              <a:t>focal length</a:t>
            </a:r>
          </a:p>
          <a:p>
            <a:pPr>
              <a:lnSpc>
                <a:spcPct val="90000"/>
              </a:lnSpc>
            </a:pPr>
            <a:r>
              <a:rPr lang="en-US" dirty="0" smtClean="0"/>
              <a:t>Strength </a:t>
            </a:r>
            <a:r>
              <a:rPr lang="en-US" dirty="0"/>
              <a:t>of lens related to focal length</a:t>
            </a:r>
          </a:p>
          <a:p>
            <a:pPr lvl="1">
              <a:lnSpc>
                <a:spcPct val="90000"/>
              </a:lnSpc>
            </a:pPr>
            <a:r>
              <a:rPr lang="en-US" b="1" dirty="0">
                <a:solidFill>
                  <a:srgbClr val="FF0000"/>
                </a:solidFill>
              </a:rPr>
              <a:t>short focal length </a:t>
            </a:r>
            <a:r>
              <a:rPr lang="en-US" b="1" dirty="0">
                <a:solidFill>
                  <a:srgbClr val="FF0000"/>
                </a:solidFill>
                <a:sym typeface="Symbol" pitchFamily="18" charset="2"/>
              </a:rPr>
              <a:t>more magnification</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B245D68-A23C-4DA7-8E72-B3DC93B4CC5C}" type="slidenum">
              <a:rPr lang="en-US" smtClean="0"/>
              <a:pPr/>
              <a:t>4</a:t>
            </a:fld>
            <a:endParaRPr lang="en-US"/>
          </a:p>
        </p:txBody>
      </p:sp>
      <p:sp>
        <p:nvSpPr>
          <p:cNvPr id="7170" name="Rectangle 2"/>
          <p:cNvSpPr>
            <a:spLocks noGrp="1" noChangeArrowheads="1"/>
          </p:cNvSpPr>
          <p:nvPr>
            <p:ph type="title" idx="4294967295"/>
          </p:nvPr>
        </p:nvSpPr>
        <p:spPr>
          <a:xfrm>
            <a:off x="838200" y="457200"/>
            <a:ext cx="7467600" cy="1219200"/>
          </a:xfrm>
        </p:spPr>
        <p:txBody>
          <a:bodyPr/>
          <a:lstStyle/>
          <a:p>
            <a:pPr algn="ctr"/>
            <a:r>
              <a:rPr lang="en-US" dirty="0"/>
              <a:t>The Light Microscope</a:t>
            </a:r>
          </a:p>
        </p:txBody>
      </p:sp>
      <p:sp>
        <p:nvSpPr>
          <p:cNvPr id="7171" name="Rectangle 3"/>
          <p:cNvSpPr>
            <a:spLocks noGrp="1" noChangeArrowheads="1"/>
          </p:cNvSpPr>
          <p:nvPr>
            <p:ph idx="4294967295"/>
          </p:nvPr>
        </p:nvSpPr>
        <p:spPr>
          <a:xfrm>
            <a:off x="685800" y="1524000"/>
            <a:ext cx="7772400" cy="4114800"/>
          </a:xfrm>
        </p:spPr>
        <p:txBody>
          <a:bodyPr/>
          <a:lstStyle/>
          <a:p>
            <a:pPr>
              <a:lnSpc>
                <a:spcPct val="90000"/>
              </a:lnSpc>
            </a:pPr>
            <a:r>
              <a:rPr lang="en-US" dirty="0" smtClean="0"/>
              <a:t>Many </a:t>
            </a:r>
            <a:r>
              <a:rPr lang="en-US" dirty="0"/>
              <a:t>varieties</a:t>
            </a:r>
          </a:p>
          <a:p>
            <a:pPr lvl="1">
              <a:lnSpc>
                <a:spcPct val="90000"/>
              </a:lnSpc>
            </a:pPr>
            <a:r>
              <a:rPr lang="en-US" dirty="0"/>
              <a:t>bright-field microscope</a:t>
            </a:r>
          </a:p>
          <a:p>
            <a:pPr lvl="1">
              <a:lnSpc>
                <a:spcPct val="90000"/>
              </a:lnSpc>
            </a:pPr>
            <a:r>
              <a:rPr lang="en-US" dirty="0"/>
              <a:t>dark-field microscope</a:t>
            </a:r>
          </a:p>
          <a:p>
            <a:pPr lvl="1">
              <a:lnSpc>
                <a:spcPct val="90000"/>
              </a:lnSpc>
            </a:pPr>
            <a:r>
              <a:rPr lang="en-US" dirty="0"/>
              <a:t>phase-contrast microscope</a:t>
            </a:r>
          </a:p>
          <a:p>
            <a:pPr lvl="1">
              <a:lnSpc>
                <a:spcPct val="90000"/>
              </a:lnSpc>
            </a:pPr>
            <a:r>
              <a:rPr lang="en-US" dirty="0"/>
              <a:t>fluorescence microscope</a:t>
            </a:r>
          </a:p>
          <a:p>
            <a:pPr lvl="1">
              <a:lnSpc>
                <a:spcPct val="90000"/>
              </a:lnSpc>
            </a:pPr>
            <a:r>
              <a:rPr lang="en-US" dirty="0"/>
              <a:t>confocal microscope</a:t>
            </a:r>
          </a:p>
          <a:p>
            <a:pPr>
              <a:lnSpc>
                <a:spcPct val="90000"/>
              </a:lnSpc>
            </a:pPr>
            <a:r>
              <a:rPr lang="en-US" dirty="0" smtClean="0"/>
              <a:t>Compound </a:t>
            </a:r>
            <a:r>
              <a:rPr lang="en-US" dirty="0"/>
              <a:t>microscopes</a:t>
            </a:r>
          </a:p>
          <a:p>
            <a:pPr lvl="1">
              <a:lnSpc>
                <a:spcPct val="90000"/>
              </a:lnSpc>
            </a:pPr>
            <a:r>
              <a:rPr lang="en-US" dirty="0"/>
              <a:t>image formed by action of </a:t>
            </a:r>
            <a:r>
              <a:rPr lang="en-US" dirty="0">
                <a:sym typeface="Symbol" pitchFamily="18" charset="2"/>
              </a:rPr>
              <a:t>2 lenses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B245D68-A23C-4DA7-8E72-B3DC93B4CC5C}" type="slidenum">
              <a:rPr lang="en-US" smtClean="0"/>
              <a:pPr/>
              <a:t>5</a:t>
            </a:fld>
            <a:endParaRPr lang="en-US"/>
          </a:p>
        </p:txBody>
      </p:sp>
      <p:sp>
        <p:nvSpPr>
          <p:cNvPr id="8194" name="Rectangle 2"/>
          <p:cNvSpPr>
            <a:spLocks noGrp="1" noChangeArrowheads="1"/>
          </p:cNvSpPr>
          <p:nvPr>
            <p:ph type="title" idx="4294967295"/>
          </p:nvPr>
        </p:nvSpPr>
        <p:spPr>
          <a:xfrm>
            <a:off x="838200" y="76200"/>
            <a:ext cx="7467600" cy="1219200"/>
          </a:xfrm>
        </p:spPr>
        <p:txBody>
          <a:bodyPr/>
          <a:lstStyle/>
          <a:p>
            <a:pPr algn="ctr"/>
            <a:r>
              <a:rPr lang="en-US" dirty="0"/>
              <a:t>The Bright-Field Microscope</a:t>
            </a:r>
          </a:p>
        </p:txBody>
      </p:sp>
      <p:sp>
        <p:nvSpPr>
          <p:cNvPr id="8195" name="Rectangle 3"/>
          <p:cNvSpPr>
            <a:spLocks noGrp="1" noChangeArrowheads="1"/>
          </p:cNvSpPr>
          <p:nvPr>
            <p:ph idx="4294967295"/>
          </p:nvPr>
        </p:nvSpPr>
        <p:spPr>
          <a:xfrm>
            <a:off x="4572000" y="990600"/>
            <a:ext cx="4419600" cy="5715000"/>
          </a:xfrm>
        </p:spPr>
        <p:txBody>
          <a:bodyPr/>
          <a:lstStyle/>
          <a:p>
            <a:pPr>
              <a:lnSpc>
                <a:spcPct val="90000"/>
              </a:lnSpc>
            </a:pPr>
            <a:r>
              <a:rPr lang="en-US" dirty="0" smtClean="0"/>
              <a:t>Produces </a:t>
            </a:r>
            <a:r>
              <a:rPr lang="en-US" dirty="0"/>
              <a:t>a dark image against a brighter background</a:t>
            </a:r>
          </a:p>
          <a:p>
            <a:pPr>
              <a:lnSpc>
                <a:spcPct val="90000"/>
              </a:lnSpc>
            </a:pPr>
            <a:r>
              <a:rPr lang="en-US" dirty="0" smtClean="0"/>
              <a:t>Has </a:t>
            </a:r>
            <a:r>
              <a:rPr lang="en-US" dirty="0"/>
              <a:t>several objective lenses</a:t>
            </a:r>
          </a:p>
          <a:p>
            <a:pPr lvl="1">
              <a:lnSpc>
                <a:spcPct val="90000"/>
              </a:lnSpc>
            </a:pPr>
            <a:r>
              <a:rPr lang="en-US" dirty="0" err="1"/>
              <a:t>parfocal</a:t>
            </a:r>
            <a:r>
              <a:rPr lang="en-US" dirty="0"/>
              <a:t> microscopes remain in focus when objectives are changed</a:t>
            </a:r>
          </a:p>
          <a:p>
            <a:pPr>
              <a:lnSpc>
                <a:spcPct val="90000"/>
              </a:lnSpc>
            </a:pPr>
            <a:r>
              <a:rPr lang="en-US" b="1" i="1" dirty="0" smtClean="0">
                <a:solidFill>
                  <a:srgbClr val="FF0000"/>
                </a:solidFill>
              </a:rPr>
              <a:t>Total </a:t>
            </a:r>
            <a:r>
              <a:rPr lang="en-US" b="1" i="1" dirty="0">
                <a:solidFill>
                  <a:srgbClr val="FF0000"/>
                </a:solidFill>
              </a:rPr>
              <a:t>magnification</a:t>
            </a:r>
          </a:p>
          <a:p>
            <a:pPr lvl="1">
              <a:lnSpc>
                <a:spcPct val="90000"/>
              </a:lnSpc>
            </a:pPr>
            <a:r>
              <a:rPr lang="en-US" sz="2800" dirty="0"/>
              <a:t> </a:t>
            </a:r>
            <a:r>
              <a:rPr lang="en-US" dirty="0"/>
              <a:t>product of the magnifications of the ocular lenses and the objective lenses</a:t>
            </a:r>
          </a:p>
        </p:txBody>
      </p:sp>
      <p:pic>
        <p:nvPicPr>
          <p:cNvPr id="1026" name="Picture 2" descr="Z:\1_Delivery\Prepress\4_Graphics\Book\MGH\P16271451_MGH_Presentation Centre\Willey\Ch02\Color Unlabeled Photos\wiL02400_02_03_baseart.jpg"/>
          <p:cNvPicPr>
            <a:picLocks noChangeAspect="1" noChangeArrowheads="1"/>
          </p:cNvPicPr>
          <p:nvPr/>
        </p:nvPicPr>
        <p:blipFill>
          <a:blip r:embed="rId3" cstate="print"/>
          <a:srcRect/>
          <a:stretch>
            <a:fillRect/>
          </a:stretch>
        </p:blipFill>
        <p:spPr bwMode="auto">
          <a:xfrm>
            <a:off x="534148" y="1162141"/>
            <a:ext cx="3733052" cy="51560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BB245D68-A23C-4DA7-8E72-B3DC93B4CC5C}" type="slidenum">
              <a:rPr lang="en-US" smtClean="0"/>
              <a:pPr/>
              <a:t>6</a:t>
            </a:fld>
            <a:endParaRPr lang="en-US"/>
          </a:p>
        </p:txBody>
      </p:sp>
      <p:sp>
        <p:nvSpPr>
          <p:cNvPr id="11266" name="Rectangle 2"/>
          <p:cNvSpPr>
            <a:spLocks noGrp="1" noChangeArrowheads="1"/>
          </p:cNvSpPr>
          <p:nvPr>
            <p:ph type="title" idx="4294967295"/>
          </p:nvPr>
        </p:nvSpPr>
        <p:spPr>
          <a:xfrm>
            <a:off x="838200" y="304800"/>
            <a:ext cx="7467600" cy="1219200"/>
          </a:xfrm>
        </p:spPr>
        <p:txBody>
          <a:bodyPr/>
          <a:lstStyle/>
          <a:p>
            <a:pPr algn="ctr"/>
            <a:r>
              <a:rPr lang="en-US" dirty="0"/>
              <a:t>Microscope Resolution</a:t>
            </a:r>
          </a:p>
        </p:txBody>
      </p:sp>
      <p:sp>
        <p:nvSpPr>
          <p:cNvPr id="11267" name="Rectangle 3"/>
          <p:cNvSpPr>
            <a:spLocks noGrp="1" noChangeArrowheads="1"/>
          </p:cNvSpPr>
          <p:nvPr>
            <p:ph idx="4294967295"/>
          </p:nvPr>
        </p:nvSpPr>
        <p:spPr>
          <a:xfrm>
            <a:off x="685800" y="1371600"/>
            <a:ext cx="7772400" cy="4114800"/>
          </a:xfrm>
        </p:spPr>
        <p:txBody>
          <a:bodyPr/>
          <a:lstStyle/>
          <a:p>
            <a:r>
              <a:rPr lang="en-US" dirty="0" smtClean="0"/>
              <a:t>Ability </a:t>
            </a:r>
            <a:r>
              <a:rPr lang="en-US" dirty="0"/>
              <a:t>of a lens to separate or distinguish small objects that are close together</a:t>
            </a:r>
          </a:p>
          <a:p>
            <a:r>
              <a:rPr lang="en-US" dirty="0" smtClean="0"/>
              <a:t>Wavelength </a:t>
            </a:r>
            <a:r>
              <a:rPr lang="en-US" dirty="0"/>
              <a:t>of light used is major factor in resolution</a:t>
            </a:r>
          </a:p>
          <a:p>
            <a:pPr lvl="1">
              <a:buFontTx/>
              <a:buNone/>
            </a:pPr>
            <a:r>
              <a:rPr lang="en-US" dirty="0"/>
              <a:t>shorter wavelength </a:t>
            </a:r>
            <a:r>
              <a:rPr lang="en-US" dirty="0">
                <a:sym typeface="Symbol" pitchFamily="18" charset="2"/>
              </a:rPr>
              <a:t> greater resolution</a:t>
            </a:r>
          </a:p>
          <a:p>
            <a:pPr lvl="1">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wiL75268_0204"/>
          <p:cNvPicPr>
            <a:picLocks noChangeAspect="1" noChangeArrowheads="1"/>
          </p:cNvPicPr>
          <p:nvPr/>
        </p:nvPicPr>
        <p:blipFill>
          <a:blip r:embed="rId3" cstate="print"/>
          <a:stretch>
            <a:fillRect/>
          </a:stretch>
        </p:blipFill>
        <p:spPr bwMode="auto">
          <a:xfrm>
            <a:off x="609600" y="759707"/>
            <a:ext cx="7913950" cy="363756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E968E093-49B7-4498-B352-644201E8F49E}" type="slidenum">
              <a:rPr lang="en-US" smtClean="0"/>
              <a:pPr/>
              <a:t>7</a:t>
            </a:fld>
            <a:endParaRPr lang="en-US"/>
          </a:p>
        </p:txBody>
      </p:sp>
      <p:sp>
        <p:nvSpPr>
          <p:cNvPr id="5" name="Text Box 3"/>
          <p:cNvSpPr txBox="1">
            <a:spLocks noChangeArrowheads="1"/>
          </p:cNvSpPr>
          <p:nvPr/>
        </p:nvSpPr>
        <p:spPr bwMode="auto">
          <a:xfrm>
            <a:off x="659075" y="4876800"/>
            <a:ext cx="786447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800" dirty="0" smtClean="0">
                <a:solidFill>
                  <a:schemeClr val="tx2"/>
                </a:solidFill>
                <a:latin typeface="+mj-lt"/>
              </a:rPr>
              <a:t>Working </a:t>
            </a:r>
            <a:r>
              <a:rPr lang="en-US" sz="2800" dirty="0">
                <a:solidFill>
                  <a:schemeClr val="tx2"/>
                </a:solidFill>
                <a:latin typeface="+mj-lt"/>
              </a:rPr>
              <a:t>distance</a:t>
            </a:r>
          </a:p>
          <a:p>
            <a:pPr lvl="1">
              <a:buFontTx/>
              <a:buChar char="—"/>
            </a:pPr>
            <a:r>
              <a:rPr lang="en-US" sz="2000" dirty="0">
                <a:latin typeface="+mj-lt"/>
              </a:rPr>
              <a:t> </a:t>
            </a:r>
            <a:r>
              <a:rPr lang="en-US" sz="2600" dirty="0">
                <a:latin typeface="+mj-lt"/>
              </a:rPr>
              <a:t>distance between the front surface of lens and surface of cover glass or specimen when it is in sharp focus</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wiL75268_ch02_025-ta2"/>
          <p:cNvPicPr>
            <a:picLocks noChangeAspect="1" noChangeArrowheads="1"/>
          </p:cNvPicPr>
          <p:nvPr/>
        </p:nvPicPr>
        <p:blipFill>
          <a:blip r:embed="rId3" cstate="print"/>
          <a:stretch>
            <a:fillRect/>
          </a:stretch>
        </p:blipFill>
        <p:spPr bwMode="auto">
          <a:xfrm>
            <a:off x="457200" y="1576869"/>
            <a:ext cx="8229600" cy="27358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E968E093-49B7-4498-B352-644201E8F49E}"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52400" y="4495800"/>
            <a:ext cx="8839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mj-lt"/>
              </a:rPr>
              <a:t>If air is replaced with immersion oil, many light rays that did not enter the objective due to reflection and refraction at the surfaces of the objective lens and slide will now do so. This results in an increase in resolution and numerical aperture.</a:t>
            </a:r>
          </a:p>
        </p:txBody>
      </p:sp>
      <p:pic>
        <p:nvPicPr>
          <p:cNvPr id="14341" name="Picture 5" descr="wiL75268_0205"/>
          <p:cNvPicPr>
            <a:picLocks noChangeAspect="1" noChangeArrowheads="1"/>
          </p:cNvPicPr>
          <p:nvPr/>
        </p:nvPicPr>
        <p:blipFill>
          <a:blip r:embed="rId3" cstate="print"/>
          <a:stretch>
            <a:fillRect/>
          </a:stretch>
        </p:blipFill>
        <p:spPr bwMode="auto">
          <a:xfrm>
            <a:off x="1155419" y="838200"/>
            <a:ext cx="6690732" cy="36575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E968E093-49B7-4498-B352-644201E8F49E}" type="slidenum">
              <a:rPr lang="en-US" smtClean="0"/>
              <a:pPr/>
              <a:t>9</a:t>
            </a:fld>
            <a:endParaRPr lang="en-US"/>
          </a:p>
        </p:txBody>
      </p:sp>
    </p:spTree>
  </p:cSld>
  <p:clrMapOvr>
    <a:masterClrMapping/>
  </p:clrMapOvr>
  <p:transition spd="slow">
    <p:blinds/>
  </p:transition>
</p:sld>
</file>

<file path=ppt/theme/theme1.xml><?xml version="1.0" encoding="utf-8"?>
<a:theme xmlns:a="http://schemas.openxmlformats.org/drawingml/2006/main" name="2_Default Design">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2441</TotalTime>
  <Words>335</Words>
  <Application>Microsoft Office PowerPoint</Application>
  <PresentationFormat>عرض على الشاشة (3:4)‏</PresentationFormat>
  <Paragraphs>59</Paragraphs>
  <Slides>12</Slides>
  <Notes>9</Notes>
  <HiddenSlides>0</HiddenSlides>
  <MMClips>0</MMClips>
  <ScaleCrop>false</ScaleCrop>
  <HeadingPairs>
    <vt:vector size="4" baseType="variant">
      <vt:variant>
        <vt:lpstr>نسق</vt:lpstr>
      </vt:variant>
      <vt:variant>
        <vt:i4>2</vt:i4>
      </vt:variant>
      <vt:variant>
        <vt:lpstr>عناوين الشرائح</vt:lpstr>
      </vt:variant>
      <vt:variant>
        <vt:i4>12</vt:i4>
      </vt:variant>
    </vt:vector>
  </HeadingPairs>
  <TitlesOfParts>
    <vt:vector size="14" baseType="lpstr">
      <vt:lpstr>2_Default Design</vt:lpstr>
      <vt:lpstr>1_Default Design</vt:lpstr>
      <vt:lpstr>Microscopy  Lab #1 </vt:lpstr>
      <vt:lpstr>Microscopy </vt:lpstr>
      <vt:lpstr>Lenses</vt:lpstr>
      <vt:lpstr>The Light Microscope</vt:lpstr>
      <vt:lpstr>The Bright-Field Microscope</vt:lpstr>
      <vt:lpstr>Microscope Resolution</vt:lpstr>
      <vt:lpstr>عرض تقديمي في PowerPoint</vt:lpstr>
      <vt:lpstr>عرض تقديمي في PowerPoint</vt:lpstr>
      <vt:lpstr>عرض تقديمي في PowerPoint</vt:lpstr>
      <vt:lpstr>Electron Microscopy</vt:lpstr>
      <vt:lpstr>The Transmission Electron Microscope (TEM)</vt:lpstr>
      <vt:lpstr>عرض تقديمي في PowerPoint</vt:lpstr>
    </vt:vector>
  </TitlesOfParts>
  <Company>MSU-Bozeman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John Sherwood</dc:creator>
  <cp:lastModifiedBy>SKYnet</cp:lastModifiedBy>
  <cp:revision>178</cp:revision>
  <dcterms:created xsi:type="dcterms:W3CDTF">2002-01-17T19:58:44Z</dcterms:created>
  <dcterms:modified xsi:type="dcterms:W3CDTF">2021-09-19T21:58:37Z</dcterms:modified>
</cp:coreProperties>
</file>