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65" r:id="rId3"/>
    <p:sldId id="266" r:id="rId4"/>
    <p:sldId id="263" r:id="rId5"/>
    <p:sldId id="264" r:id="rId6"/>
    <p:sldId id="262" r:id="rId7"/>
    <p:sldId id="267" r:id="rId8"/>
    <p:sldId id="268" r:id="rId9"/>
    <p:sldId id="269" r:id="rId10"/>
    <p:sldId id="278" r:id="rId11"/>
    <p:sldId id="279" r:id="rId12"/>
    <p:sldId id="280" r:id="rId13"/>
    <p:sldId id="272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C4D0-7ABE-4896-A502-59CCCCFA233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44B7B-975F-4371-AD58-ED38080A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9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581A4A-D12E-4E16-8629-120E37F0A9E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676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94C5CC-1C24-433F-8D45-D9A848E3AF0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759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6FD44F-2CB7-4AB7-8286-B61481CCC4E4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53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2800" y="3276600"/>
            <a:ext cx="7010400" cy="274320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3FEF-542B-466F-B6FF-1C7F59D44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r="40233"/>
          <a:stretch>
            <a:fillRect/>
          </a:stretch>
        </p:blipFill>
        <p:spPr>
          <a:xfrm>
            <a:off x="-1" y="0"/>
            <a:ext cx="12192001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7200" y="1273176"/>
            <a:ext cx="103632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 descr="Willey9e12dh_nm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32800" y="304800"/>
            <a:ext cx="3295056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AE3D-DDB3-4C96-89A2-96CF1A07A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BAD0-1D74-43E9-9225-D26A2ACAD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F014-3952-408F-9330-F0BFFDD5B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712E-9645-45D2-B9E6-4093BE28B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2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5325-6509-4A0C-BF46-8D7DA5D2D2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47884" y="2362200"/>
            <a:ext cx="502708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47884" y="4300539"/>
            <a:ext cx="502708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3BB6B-5741-44FC-9ACB-00A31EA76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8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33400"/>
            <a:ext cx="9956800" cy="12192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8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6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4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2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0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7F-5F36-4481-B52B-27260846E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t="21428" r="40233"/>
          <a:stretch>
            <a:fillRect/>
          </a:stretch>
        </p:blipFill>
        <p:spPr>
          <a:xfrm>
            <a:off x="-1" y="0"/>
            <a:ext cx="12192001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0" y="1066800"/>
            <a:ext cx="103632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X.X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40000" y="2209801"/>
            <a:ext cx="9144001" cy="4343400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Learning Objectives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2CED-13CB-4DA0-A9B2-142DDA26E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4719-1D98-4DE7-B2C1-3B76CBF20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0710-1D1A-4B29-B0DE-E9FBF1EEF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D6D9-82FE-4B94-BC60-818A0E7C6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5CF6-EEC8-4667-BB61-60184F299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663C-FAC0-41EA-8346-D034FFC3A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4318-7E65-4425-A2F5-5138419AB8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ley_element_3 (2).jpg"/>
          <p:cNvPicPr>
            <a:picLocks noChangeAspect="1"/>
          </p:cNvPicPr>
          <p:nvPr userDrawn="1"/>
        </p:nvPicPr>
        <p:blipFill>
          <a:blip r:embed="rId17" cstate="print"/>
          <a:srcRect r="24308"/>
          <a:stretch>
            <a:fillRect/>
          </a:stretch>
        </p:blipFill>
        <p:spPr>
          <a:xfrm>
            <a:off x="-1" y="-25400"/>
            <a:ext cx="12192001" cy="2540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152400"/>
            <a:ext cx="1036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4008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latin typeface="+mj-lt"/>
              </a:defRPr>
            </a:lvl1pPr>
          </a:lstStyle>
          <a:p>
            <a:pPr>
              <a:defRPr/>
            </a:pPr>
            <a:fld id="{8E69068C-2E6C-444E-8674-7C770C6DC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F0757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2800" b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har char="–"/>
        <a:defRPr sz="2600" b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2400" b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22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2000" b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s/url?sa=i&amp;rct=j&amp;q=&amp;esrc=s&amp;source=images&amp;cd=&amp;cad=rja&amp;uact=8&amp;docid=0CV-FrJ_UFpNFM&amp;tbnid=mDe9VLq6K_61JM:&amp;ved=0CAUQjRw&amp;url=http://healthcloseup.com/the-difference-between-viruses-and-bacteria/bacterial-morphology/&amp;ei=FToYU7f9LcKAhAeaoIGABg&amp;bvm=bv.62577051,d.ZG4&amp;psig=AFQjCNHJ7LO45t3Ek_L4AuAIEN3qPLpmFw&amp;ust=13941830424374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7FA7F-5F36-4481-B52B-27260846E722}" type="slidenum">
              <a:rPr lang="en-US" sz="240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24560"/>
            <a:ext cx="9956800" cy="1219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1: SAFETY RULES 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Streaking </a:t>
            </a:r>
            <a:r>
              <a:rPr lang="en-US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en-US" sz="1800" b="0" dirty="0">
                <a:solidFill>
                  <a:sysClr val="windowText" lastClr="000000"/>
                </a:solidFill>
              </a:rPr>
              <a:t/>
            </a:r>
            <a:br>
              <a:rPr lang="en-US" sz="1800" b="0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In working with microorganisms we must also have a sterile </a:t>
            </a:r>
            <a:r>
              <a:rPr lang="en-US" dirty="0" smtClean="0">
                <a:latin typeface="+mn-lt"/>
              </a:rPr>
              <a:t>nutrient-containing-medium </a:t>
            </a:r>
            <a:r>
              <a:rPr lang="en-US" dirty="0">
                <a:latin typeface="+mn-lt"/>
              </a:rPr>
              <a:t>in which to grow the </a:t>
            </a:r>
            <a:r>
              <a:rPr lang="en-US" dirty="0" smtClean="0">
                <a:latin typeface="+mn-lt"/>
              </a:rPr>
              <a:t>organisms.</a:t>
            </a:r>
          </a:p>
          <a:p>
            <a:pPr>
              <a:defRPr/>
            </a:pPr>
            <a:endParaRPr lang="en-US" dirty="0"/>
          </a:p>
          <a:p>
            <a:pPr marL="109537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latin typeface="+mn-lt"/>
              </a:rPr>
              <a:t>The media can either be solid (AGAR) or liquid. </a:t>
            </a:r>
            <a:endParaRPr lang="en-US" dirty="0">
              <a:latin typeface="+mn-lt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914400" y="1152832"/>
            <a:ext cx="99568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981200" y="304800"/>
            <a:ext cx="8229600" cy="5702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media can be poured in:</a:t>
            </a:r>
          </a:p>
          <a:p>
            <a:pPr>
              <a:lnSpc>
                <a:spcPct val="30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Petri dishes. </a:t>
            </a:r>
          </a:p>
          <a:p>
            <a:pPr marL="109537" indent="0">
              <a:lnSpc>
                <a:spcPct val="300000"/>
              </a:lnSpc>
              <a:buNone/>
              <a:defRPr/>
            </a:pPr>
            <a:endParaRPr lang="en-US" sz="2400" dirty="0"/>
          </a:p>
          <a:p>
            <a:pPr marL="109537" indent="0">
              <a:lnSpc>
                <a:spcPct val="300000"/>
              </a:lnSpc>
              <a:buNone/>
              <a:defRPr/>
            </a:pPr>
            <a:endParaRPr lang="en-US" sz="2400" dirty="0"/>
          </a:p>
        </p:txBody>
      </p:sp>
      <p:pic>
        <p:nvPicPr>
          <p:cNvPr id="20483" name="Picture 2" descr="نتيجة بحث الصور عن ‪agar petri dish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1" y="2286000"/>
            <a:ext cx="52371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981200" y="304800"/>
            <a:ext cx="4267200" cy="5702300"/>
          </a:xfrm>
        </p:spPr>
        <p:txBody>
          <a:bodyPr/>
          <a:lstStyle/>
          <a:p>
            <a:pPr>
              <a:lnSpc>
                <a:spcPct val="300000"/>
              </a:lnSpc>
              <a:buFont typeface="Wingdings" pitchFamily="2" charset="2"/>
              <a:buChar char="§"/>
              <a:defRPr/>
            </a:pPr>
            <a:r>
              <a:rPr lang="en-US" dirty="0"/>
              <a:t>Slant tubes.</a:t>
            </a:r>
          </a:p>
          <a:p>
            <a:pPr>
              <a:lnSpc>
                <a:spcPct val="300000"/>
              </a:lnSpc>
              <a:buFont typeface="Wingdings" pitchFamily="2" charset="2"/>
              <a:buChar char="§"/>
              <a:defRPr/>
            </a:pPr>
            <a:endParaRPr lang="en-US" dirty="0"/>
          </a:p>
          <a:p>
            <a:pPr marL="109537" indent="0">
              <a:lnSpc>
                <a:spcPct val="300000"/>
              </a:lnSpc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1507" name="AutoShape 2" descr="نتيجة بحث الصور عن ‪slant tube‬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AutoShape 4" descr="نتيجة بحث الصور عن ‪slant tube‬‏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9" name="AutoShape 6" descr="نتيجة بحث الصور عن ‪slant tube‬‏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0" name="AutoShape 8" descr="نتيجة بحث الصور عن ‪slant tube‬‏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AutoShape 10" descr="نتيجة بحث الصور عن ‪slant tube‬‏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6" y="1501775"/>
            <a:ext cx="2562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5791200" y="977901"/>
            <a:ext cx="342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Stab tubes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pic>
        <p:nvPicPr>
          <p:cNvPr id="21514" name="Picture 13" descr="نتيجة بحث الصور عن ‪stab tube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01775"/>
            <a:ext cx="33909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Streaking 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586854" y="1600201"/>
            <a:ext cx="512814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Purpose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check: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whether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 culture consists of only one organism ( a "pure culture") or if there are more than one organisms in it (contaminated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2) whether a culture is viable, i.e. able to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grow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3) Describe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colony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morphology </a:t>
            </a:r>
          </a:p>
        </p:txBody>
      </p:sp>
      <p:pic>
        <p:nvPicPr>
          <p:cNvPr id="5" name="Content Placeholder 3" descr="streak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2800" y="2472813"/>
            <a:ext cx="5580743" cy="378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1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160895" y="592932"/>
            <a:ext cx="80772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Aseptic </a:t>
            </a: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echniques</a:t>
            </a:r>
          </a:p>
        </p:txBody>
      </p:sp>
      <p:pic>
        <p:nvPicPr>
          <p:cNvPr id="17410" name="Content Placeholder 3" descr="aseptic techniq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136776"/>
            <a:ext cx="6707641" cy="4525963"/>
          </a:xfrm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981200" y="1182689"/>
            <a:ext cx="762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Refers to a procedure that is performed under sterile conditions</a:t>
            </a:r>
          </a:p>
        </p:txBody>
      </p:sp>
    </p:spTree>
    <p:extLst>
      <p:ext uri="{BB962C8B-B14F-4D97-AF65-F5344CB8AC3E}">
        <p14:creationId xmlns:p14="http://schemas.microsoft.com/office/powerpoint/2010/main" val="22563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23833" y="1162845"/>
            <a:ext cx="99568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laming</a:t>
            </a:r>
          </a:p>
        </p:txBody>
      </p:sp>
      <p:pic>
        <p:nvPicPr>
          <p:cNvPr id="18434" name="Content Placeholder 3" descr="mca04d-fig-0002-1-full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3" y="2382045"/>
            <a:ext cx="5095875" cy="2962275"/>
          </a:xfrm>
        </p:spPr>
      </p:pic>
    </p:spTree>
    <p:extLst>
      <p:ext uri="{BB962C8B-B14F-4D97-AF65-F5344CB8AC3E}">
        <p14:creationId xmlns:p14="http://schemas.microsoft.com/office/powerpoint/2010/main" val="2109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Streaking </a:t>
            </a:r>
          </a:p>
        </p:txBody>
      </p:sp>
      <p:pic>
        <p:nvPicPr>
          <p:cNvPr id="4" name="Content Placeholder 3" descr="strea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2194" y="1521542"/>
            <a:ext cx="5503859" cy="51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1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Streaking </a:t>
            </a:r>
          </a:p>
        </p:txBody>
      </p:sp>
      <p:pic>
        <p:nvPicPr>
          <p:cNvPr id="21506" name="Content Placeholder 3" descr="airborne_contaminan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66081"/>
            <a:ext cx="6705600" cy="4810919"/>
          </a:xfrm>
        </p:spPr>
      </p:pic>
    </p:spTree>
    <p:extLst>
      <p:ext uri="{BB962C8B-B14F-4D97-AF65-F5344CB8AC3E}">
        <p14:creationId xmlns:p14="http://schemas.microsoft.com/office/powerpoint/2010/main" val="39263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healthcloseup.com/wp-content/uploads/2013/06/Bacterial-morpholog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769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 txBox="1">
            <a:spLocks/>
          </p:cNvSpPr>
          <p:nvPr/>
        </p:nvSpPr>
        <p:spPr bwMode="auto">
          <a:xfrm>
            <a:off x="1981200" y="155575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5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Colony Morphology</a:t>
            </a:r>
          </a:p>
        </p:txBody>
      </p:sp>
    </p:spTree>
    <p:extLst>
      <p:ext uri="{BB962C8B-B14F-4D97-AF65-F5344CB8AC3E}">
        <p14:creationId xmlns:p14="http://schemas.microsoft.com/office/powerpoint/2010/main" val="11911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lebsiella pneumoni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81000"/>
            <a:ext cx="9080500" cy="72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2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Laboratory Conduct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828800"/>
            <a:ext cx="4038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Follow all instructions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Do not play in the laboratory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Do not use any laboratory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equipment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until you are told to do so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Do not perform any laboratory procedure until you are told to do so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3025" y="2738439"/>
            <a:ext cx="3348038" cy="2943225"/>
          </a:xfrm>
        </p:spPr>
      </p:pic>
    </p:spTree>
    <p:extLst>
      <p:ext uri="{BB962C8B-B14F-4D97-AF65-F5344CB8AC3E}">
        <p14:creationId xmlns:p14="http://schemas.microsoft.com/office/powerpoint/2010/main" val="247371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7924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bacteria in this lab 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62200" y="2127250"/>
            <a:ext cx="4495800" cy="4343400"/>
          </a:xfrm>
        </p:spPr>
        <p:txBody>
          <a:bodyPr>
            <a:normAutofit lnSpcReduction="10000"/>
          </a:bodyPr>
          <a:lstStyle/>
          <a:p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S.aureus</a:t>
            </a:r>
            <a:endParaRPr lang="en-US" alt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M.luteus</a:t>
            </a:r>
            <a:endParaRPr lang="en-US" alt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S. epidermidis </a:t>
            </a:r>
          </a:p>
          <a:p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E.faecalis</a:t>
            </a:r>
            <a:endParaRPr lang="en-US" alt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E.coli</a:t>
            </a:r>
          </a:p>
          <a:p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K.pneumoniae</a:t>
            </a:r>
            <a:endParaRPr lang="en-US" alt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P.mirabilis</a:t>
            </a:r>
            <a:endParaRPr lang="en-US" alt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P.aeruginosa</a:t>
            </a:r>
            <a:endParaRPr lang="en-US" alt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B.subtilis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1981201"/>
            <a:ext cx="3886200" cy="4473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Micrococcus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luteus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epidermidis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Enterococcus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faecalis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Proteus mirabilis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Laboratory Conduct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981201"/>
            <a:ext cx="3773488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Do not bring food, beverages or tobacco products into the laboratory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Do not eat or drink in the laboratory</a:t>
            </a:r>
          </a:p>
        </p:txBody>
      </p:sp>
      <p:pic>
        <p:nvPicPr>
          <p:cNvPr id="15364" name="Picture 5" descr="FODVF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58" y="2362200"/>
            <a:ext cx="2232422" cy="1785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308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Protection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1" y="1752601"/>
            <a:ext cx="3775075" cy="37242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Tie long hair neatly at the back of the neck</a:t>
            </a:r>
          </a:p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Wear shoes that enclose your entire feet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1" y="1371601"/>
            <a:ext cx="2919413" cy="2189163"/>
          </a:xfrm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2438" y="4286251"/>
            <a:ext cx="2728912" cy="1800225"/>
          </a:xfrm>
        </p:spPr>
      </p:pic>
    </p:spTree>
    <p:extLst>
      <p:ext uri="{BB962C8B-B14F-4D97-AF65-F5344CB8AC3E}">
        <p14:creationId xmlns:p14="http://schemas.microsoft.com/office/powerpoint/2010/main" val="4016636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Procedures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reagent spills onto the workbench or floor, or if a glass container gets broken, notify the instructor immediately for cleanup instructions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altLang="en-US" sz="32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3209" y="3235656"/>
            <a:ext cx="267449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7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2552131" y="609601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Beginning Any Laboratory Exercise</a:t>
            </a:r>
            <a:endParaRPr lang="en-US" altLang="en-US" dirty="0" smtClean="0">
              <a:solidFill>
                <a:schemeClr val="accent1">
                  <a:satMod val="1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1" y="1752601"/>
            <a:ext cx="4232275" cy="43338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Wear a lab coat in the proper manner</a:t>
            </a:r>
          </a:p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lean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the benches with disinfectants </a:t>
            </a:r>
          </a:p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Wash hands thoroughly with 70% Ethanol 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0151" y="2057400"/>
            <a:ext cx="3775075" cy="3411538"/>
          </a:xfrm>
        </p:spPr>
      </p:pic>
    </p:spTree>
    <p:extLst>
      <p:ext uri="{BB962C8B-B14F-4D97-AF65-F5344CB8AC3E}">
        <p14:creationId xmlns:p14="http://schemas.microsoft.com/office/powerpoint/2010/main" val="361604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efore</a:t>
            </a:r>
            <a:r>
              <a:rPr lang="en-US" altLang="en-US" dirty="0" smtClean="0">
                <a:solidFill>
                  <a:schemeClr val="accent1"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Leave The Laboratory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2810" y="1696872"/>
            <a:ext cx="4079875" cy="37242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Clean your workbench with disinfectant 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ispose all used glassware and cultures appropriately 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Wash your hands with soap and water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33601"/>
            <a:ext cx="3392488" cy="3724275"/>
          </a:xfrm>
        </p:spPr>
      </p:pic>
    </p:spTree>
    <p:extLst>
      <p:ext uri="{BB962C8B-B14F-4D97-AF65-F5344CB8AC3E}">
        <p14:creationId xmlns:p14="http://schemas.microsoft.com/office/powerpoint/2010/main" val="61344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4" y="1219200"/>
            <a:ext cx="877727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381000"/>
            <a:ext cx="3607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apparatus</a:t>
            </a:r>
          </a:p>
        </p:txBody>
      </p:sp>
    </p:spTree>
    <p:extLst>
      <p:ext uri="{BB962C8B-B14F-4D97-AF65-F5344CB8AC3E}">
        <p14:creationId xmlns:p14="http://schemas.microsoft.com/office/powerpoint/2010/main" val="1049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9154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0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321</Words>
  <Application>Microsoft Office PowerPoint</Application>
  <PresentationFormat>Widescreen</PresentationFormat>
  <Paragraphs>70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Wingdings 3</vt:lpstr>
      <vt:lpstr>1_Default Design</vt:lpstr>
      <vt:lpstr>Laboratory 1: SAFETY RULES and Streaking technique </vt:lpstr>
      <vt:lpstr>Good Laboratory Conduct</vt:lpstr>
      <vt:lpstr>Good Laboratory Conduct</vt:lpstr>
      <vt:lpstr>Personal Protection</vt:lpstr>
      <vt:lpstr>Emergency Procedures</vt:lpstr>
      <vt:lpstr>Before Beginning Any Laboratory Exercise</vt:lpstr>
      <vt:lpstr>Before You Leave The Laboratory</vt:lpstr>
      <vt:lpstr>PowerPoint Presentation</vt:lpstr>
      <vt:lpstr>PowerPoint Presentation</vt:lpstr>
      <vt:lpstr>Media </vt:lpstr>
      <vt:lpstr>PowerPoint Presentation</vt:lpstr>
      <vt:lpstr>PowerPoint Presentation</vt:lpstr>
      <vt:lpstr>Streaking </vt:lpstr>
      <vt:lpstr>Aseptic Techniques</vt:lpstr>
      <vt:lpstr>Flaming</vt:lpstr>
      <vt:lpstr>Streaking </vt:lpstr>
      <vt:lpstr>Streaking </vt:lpstr>
      <vt:lpstr>PowerPoint Presentation</vt:lpstr>
      <vt:lpstr>PowerPoint Presentation</vt:lpstr>
      <vt:lpstr>Different types of bacteria in this lab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LABORATORY SAFETY</dc:title>
  <dc:creator>Windows User</dc:creator>
  <cp:lastModifiedBy>Windows User</cp:lastModifiedBy>
  <cp:revision>14</cp:revision>
  <dcterms:created xsi:type="dcterms:W3CDTF">2020-02-10T21:40:36Z</dcterms:created>
  <dcterms:modified xsi:type="dcterms:W3CDTF">2020-02-23T20:46:25Z</dcterms:modified>
</cp:coreProperties>
</file>