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  <p:sldMasterId id="2147483662" r:id="rId2"/>
  </p:sldMasterIdLst>
  <p:notesMasterIdLst>
    <p:notesMasterId r:id="rId19"/>
  </p:notesMasterIdLst>
  <p:sldIdLst>
    <p:sldId id="350" r:id="rId3"/>
    <p:sldId id="275" r:id="rId4"/>
    <p:sldId id="276" r:id="rId5"/>
    <p:sldId id="297" r:id="rId6"/>
    <p:sldId id="277" r:id="rId7"/>
    <p:sldId id="278" r:id="rId8"/>
    <p:sldId id="354" r:id="rId9"/>
    <p:sldId id="360" r:id="rId10"/>
    <p:sldId id="296" r:id="rId11"/>
    <p:sldId id="361" r:id="rId12"/>
    <p:sldId id="279" r:id="rId13"/>
    <p:sldId id="358" r:id="rId14"/>
    <p:sldId id="359" r:id="rId15"/>
    <p:sldId id="355" r:id="rId16"/>
    <p:sldId id="357" r:id="rId17"/>
    <p:sldId id="327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5AC78"/>
    <a:srgbClr val="443C7D"/>
    <a:srgbClr val="D519A3"/>
    <a:srgbClr val="D950BF"/>
    <a:srgbClr val="99CCFF"/>
    <a:srgbClr val="00CCFF"/>
    <a:srgbClr val="FF0000"/>
    <a:srgbClr val="FFFF00"/>
    <a:srgbClr val="00FFFF"/>
    <a:srgbClr val="CC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069" autoAdjust="0"/>
    <p:restoredTop sz="94664" autoAdjust="0"/>
  </p:normalViewPr>
  <p:slideViewPr>
    <p:cSldViewPr>
      <p:cViewPr>
        <p:scale>
          <a:sx n="200" d="100"/>
          <a:sy n="200" d="100"/>
        </p:scale>
        <p:origin x="3210" y="27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74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59DD9DF-2A05-49F5-B397-43A561C23C9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682570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50CDDA-4559-4F2D-8EBD-D25E5C0DFA07}" type="slidenum">
              <a:rPr lang="en-US"/>
              <a:pPr/>
              <a:t>2</a:t>
            </a:fld>
            <a:endParaRPr lang="en-US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CCF2A9-CBFA-41C0-B432-1392D4A7FC3F}" type="slidenum">
              <a:rPr lang="en-US"/>
              <a:pPr/>
              <a:t>15</a:t>
            </a:fld>
            <a:endParaRPr lang="en-US"/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29D307-0576-45D9-B04E-5AA278365DD6}" type="slidenum">
              <a:rPr lang="en-US"/>
              <a:pPr/>
              <a:t>3</a:t>
            </a:fld>
            <a:endParaRPr lang="en-US"/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CCF2A9-CBFA-41C0-B432-1392D4A7FC3F}" type="slidenum">
              <a:rPr lang="en-US"/>
              <a:pPr/>
              <a:t>4</a:t>
            </a:fld>
            <a:endParaRPr lang="en-US"/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C7997FE-AA9D-4F90-B955-57B2E72A7504}" type="slidenum">
              <a:rPr lang="en-US"/>
              <a:pPr/>
              <a:t>5</a:t>
            </a:fld>
            <a:endParaRPr lang="en-US"/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27AF1D-38B0-4AF4-A6AB-DBA303FC06FA}" type="slidenum">
              <a:rPr lang="en-US"/>
              <a:pPr/>
              <a:t>6</a:t>
            </a:fld>
            <a:endParaRPr lang="en-US"/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27AF1D-38B0-4AF4-A6AB-DBA303FC06FA}" type="slidenum">
              <a:rPr lang="en-US"/>
              <a:pPr/>
              <a:t>7</a:t>
            </a:fld>
            <a:endParaRPr lang="en-US"/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545A74-532A-436E-A193-A30A94E91CA3}" type="slidenum">
              <a:rPr lang="en-US"/>
              <a:pPr/>
              <a:t>9</a:t>
            </a:fld>
            <a:endParaRPr lang="en-US"/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CC873A-9BE1-405D-BE88-83F7BC63558E}" type="slidenum">
              <a:rPr lang="en-US"/>
              <a:pPr/>
              <a:t>11</a:t>
            </a:fld>
            <a:endParaRPr lang="en-US"/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8EAD10-6EBB-4ED4-BFE7-EAC3155DC4AA}" type="slidenum">
              <a:rPr lang="en-US"/>
              <a:pPr/>
              <a:t>14</a:t>
            </a:fld>
            <a:endParaRPr lang="en-US"/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514600" y="3276600"/>
            <a:ext cx="5257800" cy="2743200"/>
          </a:xfrm>
        </p:spPr>
        <p:txBody>
          <a:bodyPr/>
          <a:lstStyle>
            <a:lvl1pPr marL="0" indent="0" algn="l">
              <a:buFont typeface="Arial" pitchFamily="34" charset="0"/>
              <a:buNone/>
              <a:defRPr sz="3600" baseline="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Chapter Title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623FEF-542B-466F-B6FF-1C7F59D44B3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6" name="Picture 5" descr="Willey_element_1.jpg"/>
          <p:cNvPicPr>
            <a:picLocks noChangeAspect="1"/>
          </p:cNvPicPr>
          <p:nvPr userDrawn="1"/>
        </p:nvPicPr>
        <p:blipFill>
          <a:blip r:embed="rId2" cstate="print"/>
          <a:srcRect r="40233"/>
          <a:stretch>
            <a:fillRect/>
          </a:stretch>
        </p:blipFill>
        <p:spPr>
          <a:xfrm>
            <a:off x="-1" y="0"/>
            <a:ext cx="9144001" cy="3200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95400" y="1273175"/>
            <a:ext cx="7772400" cy="1470025"/>
          </a:xfrm>
        </p:spPr>
        <p:txBody>
          <a:bodyPr/>
          <a:lstStyle>
            <a:lvl1pPr>
              <a:defRPr sz="8800"/>
            </a:lvl1pPr>
          </a:lstStyle>
          <a:p>
            <a:r>
              <a:rPr lang="en-US" dirty="0" smtClean="0"/>
              <a:t>#</a:t>
            </a:r>
            <a:endParaRPr lang="en-US" dirty="0"/>
          </a:p>
        </p:txBody>
      </p:sp>
      <p:pic>
        <p:nvPicPr>
          <p:cNvPr id="8" name="Picture 7" descr="Willey9e12dh_nm3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324600" y="304800"/>
            <a:ext cx="2471292" cy="2987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520934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3E4318-7E65-4425-A2F5-5138419AB80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45987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A2AE3D-DDB3-4C96-89A2-96CF1A07A6F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28406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85BAD0-1D74-43E9-9225-D26A2ACADA9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62798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73F014-3952-408F-9330-F0BFFDD5BE8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07112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219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61712E-9645-45D2-B9E6-4093BE28B0D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04689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219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595325-6509-4A0C-BF46-8D7DA5D2D29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62807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514600" y="3276600"/>
            <a:ext cx="5257800" cy="2743200"/>
          </a:xfrm>
        </p:spPr>
        <p:txBody>
          <a:bodyPr/>
          <a:lstStyle>
            <a:lvl1pPr marL="0" indent="0" algn="l">
              <a:buFont typeface="Arial" pitchFamily="34" charset="0"/>
              <a:buNone/>
              <a:defRPr sz="3600" baseline="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Chapter Title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623FEF-542B-466F-B6FF-1C7F59D44B3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6" name="Picture 5" descr="Willey_element_1.jpg"/>
          <p:cNvPicPr>
            <a:picLocks noChangeAspect="1"/>
          </p:cNvPicPr>
          <p:nvPr userDrawn="1"/>
        </p:nvPicPr>
        <p:blipFill>
          <a:blip r:embed="rId2" cstate="print"/>
          <a:srcRect r="40233"/>
          <a:stretch>
            <a:fillRect/>
          </a:stretch>
        </p:blipFill>
        <p:spPr>
          <a:xfrm>
            <a:off x="-1" y="0"/>
            <a:ext cx="9144001" cy="3200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95400" y="1273175"/>
            <a:ext cx="7772400" cy="1470025"/>
          </a:xfrm>
        </p:spPr>
        <p:txBody>
          <a:bodyPr/>
          <a:lstStyle>
            <a:lvl1pPr>
              <a:defRPr sz="8800"/>
            </a:lvl1pPr>
          </a:lstStyle>
          <a:p>
            <a:r>
              <a:rPr lang="en-US" dirty="0" smtClean="0"/>
              <a:t>#</a:t>
            </a:r>
            <a:endParaRPr lang="en-US" dirty="0"/>
          </a:p>
        </p:txBody>
      </p:sp>
      <p:pic>
        <p:nvPicPr>
          <p:cNvPr id="8" name="Picture 7" descr="Willey9e12dh_nm3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324600" y="304800"/>
            <a:ext cx="2471292" cy="2987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072346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533400"/>
            <a:ext cx="7467600" cy="1219200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l" rtl="0" eaLnBrk="0" fontAlgn="base" hangingPunct="0">
              <a:spcBef>
                <a:spcPct val="20000"/>
              </a:spcBef>
              <a:spcAft>
                <a:spcPts val="600"/>
              </a:spcAft>
              <a:defRPr lang="en-US" sz="2800" b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rtl="0" eaLnBrk="0" fontAlgn="base" hangingPunct="0">
              <a:spcBef>
                <a:spcPct val="20000"/>
              </a:spcBef>
              <a:spcAft>
                <a:spcPts val="600"/>
              </a:spcAft>
              <a:defRPr lang="en-US" sz="2600" b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rtl="0" eaLnBrk="0" fontAlgn="base" hangingPunct="0">
              <a:spcBef>
                <a:spcPct val="20000"/>
              </a:spcBef>
              <a:spcAft>
                <a:spcPts val="600"/>
              </a:spcAft>
              <a:defRPr lang="en-US" sz="2400" b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rtl="0" eaLnBrk="0" fontAlgn="base" hangingPunct="0">
              <a:spcBef>
                <a:spcPct val="20000"/>
              </a:spcBef>
              <a:spcAft>
                <a:spcPts val="600"/>
              </a:spcAft>
              <a:defRPr lang="en-US" sz="2200" b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rtl="0" eaLnBrk="0" fontAlgn="base" hangingPunct="0">
              <a:spcBef>
                <a:spcPct val="20000"/>
              </a:spcBef>
              <a:spcAft>
                <a:spcPts val="600"/>
              </a:spcAft>
              <a:defRPr lang="en-US" sz="2000" b="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67FA7F-5F36-4481-B52B-27260846E72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931850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Willey_element_1.jpg"/>
          <p:cNvPicPr>
            <a:picLocks noChangeAspect="1"/>
          </p:cNvPicPr>
          <p:nvPr userDrawn="1"/>
        </p:nvPicPr>
        <p:blipFill>
          <a:blip r:embed="rId2" cstate="print"/>
          <a:srcRect t="21428" r="40233"/>
          <a:stretch>
            <a:fillRect/>
          </a:stretch>
        </p:blipFill>
        <p:spPr>
          <a:xfrm>
            <a:off x="-1" y="0"/>
            <a:ext cx="9144001" cy="2514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90600" y="1066800"/>
            <a:ext cx="7772400" cy="1362075"/>
          </a:xfrm>
        </p:spPr>
        <p:txBody>
          <a:bodyPr anchor="t"/>
          <a:lstStyle>
            <a:lvl1pPr algn="l">
              <a:defRPr sz="3000" b="1" cap="none" baseline="0"/>
            </a:lvl1pPr>
          </a:lstStyle>
          <a:p>
            <a:r>
              <a:rPr lang="en-US" dirty="0" smtClean="0"/>
              <a:t>X.X Section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904999" y="2209801"/>
            <a:ext cx="6858001" cy="4343400"/>
          </a:xfrm>
        </p:spPr>
        <p:txBody>
          <a:bodyPr anchor="t" anchorCtr="0"/>
          <a:lstStyle>
            <a:lvl1pPr marL="457200" indent="-457200">
              <a:buFont typeface="+mj-lt"/>
              <a:buAutoNum type="arabicPeriod"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Learning Objectives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B42CED-13CB-4DA0-A9B2-142DDA26E3E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80495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614719-1D98-4DE7-B2C1-3B76CBF2045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523024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460710-1D1A-4B29-B0DE-E9FBF1EEF82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02221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7BD6D9-82FE-4B94-BC60-818A0E7C653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66506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E35CF6-EEC8-4667-BB61-60184F29977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797744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8A663C-FAC0-41EA-8346-D034FFC3AEF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0747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illey_element_3 (2).jpg"/>
          <p:cNvPicPr>
            <a:picLocks noChangeAspect="1"/>
          </p:cNvPicPr>
          <p:nvPr userDrawn="1"/>
        </p:nvPicPr>
        <p:blipFill>
          <a:blip r:embed="rId3" cstate="print"/>
          <a:srcRect r="24308"/>
          <a:stretch>
            <a:fillRect/>
          </a:stretch>
        </p:blipFill>
        <p:spPr>
          <a:xfrm>
            <a:off x="-1" y="-25400"/>
            <a:ext cx="9144001" cy="2540000"/>
          </a:xfrm>
          <a:prstGeom prst="rect">
            <a:avLst/>
          </a:prstGeom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5800" y="152400"/>
            <a:ext cx="7772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latin typeface="+mj-lt"/>
              </a:defRPr>
            </a:lvl1pPr>
          </a:lstStyle>
          <a:p>
            <a:pPr algn="ctr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400800"/>
            <a:ext cx="1828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latin typeface="+mj-lt"/>
              </a:defRPr>
            </a:lvl1pPr>
          </a:lstStyle>
          <a:p>
            <a:pPr>
              <a:defRPr/>
            </a:pPr>
            <a:fld id="{8E69068C-2E6C-444E-8674-7C770C6DC68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20665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7F0757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5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5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5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5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5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5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5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5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ts val="600"/>
        </a:spcAft>
        <a:buChar char="•"/>
        <a:defRPr sz="2800" b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ts val="600"/>
        </a:spcAft>
        <a:buChar char="–"/>
        <a:defRPr sz="2600" b="0">
          <a:solidFill>
            <a:schemeClr val="tx1"/>
          </a:solidFill>
          <a:latin typeface="Arial" pitchFamily="34" charset="0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ts val="600"/>
        </a:spcAft>
        <a:buChar char="•"/>
        <a:defRPr sz="2400" b="0">
          <a:solidFill>
            <a:schemeClr val="tx1"/>
          </a:solidFill>
          <a:latin typeface="Arial" pitchFamily="34" charset="0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ts val="600"/>
        </a:spcAft>
        <a:buChar char="–"/>
        <a:defRPr sz="2200" b="0">
          <a:solidFill>
            <a:schemeClr val="tx1"/>
          </a:solidFill>
          <a:latin typeface="Arial" pitchFamily="34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ts val="600"/>
        </a:spcAft>
        <a:buChar char="»"/>
        <a:defRPr sz="2000" b="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2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2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2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2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illey_element_3 (2).jpg"/>
          <p:cNvPicPr>
            <a:picLocks noChangeAspect="1"/>
          </p:cNvPicPr>
          <p:nvPr userDrawn="1"/>
        </p:nvPicPr>
        <p:blipFill>
          <a:blip r:embed="rId16" cstate="print"/>
          <a:srcRect r="24308"/>
          <a:stretch>
            <a:fillRect/>
          </a:stretch>
        </p:blipFill>
        <p:spPr>
          <a:xfrm>
            <a:off x="-1" y="-25400"/>
            <a:ext cx="9144001" cy="2540000"/>
          </a:xfrm>
          <a:prstGeom prst="rect">
            <a:avLst/>
          </a:prstGeom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5800" y="152400"/>
            <a:ext cx="7772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latin typeface="+mj-lt"/>
              </a:defRPr>
            </a:lvl1pPr>
          </a:lstStyle>
          <a:p>
            <a:pPr algn="ctr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400800"/>
            <a:ext cx="1828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latin typeface="+mj-lt"/>
              </a:defRPr>
            </a:lvl1pPr>
          </a:lstStyle>
          <a:p>
            <a:pPr>
              <a:defRPr/>
            </a:pPr>
            <a:fld id="{8E69068C-2E6C-444E-8674-7C770C6DC68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1800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</p:sldLayoutIdLst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7F0757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5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5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5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5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5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5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5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5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ts val="600"/>
        </a:spcAft>
        <a:buChar char="•"/>
        <a:defRPr sz="2800" b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ts val="600"/>
        </a:spcAft>
        <a:buChar char="–"/>
        <a:defRPr sz="2600" b="0">
          <a:solidFill>
            <a:schemeClr val="tx1"/>
          </a:solidFill>
          <a:latin typeface="Arial" pitchFamily="34" charset="0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ts val="600"/>
        </a:spcAft>
        <a:buChar char="•"/>
        <a:defRPr sz="2400" b="0">
          <a:solidFill>
            <a:schemeClr val="tx1"/>
          </a:solidFill>
          <a:latin typeface="Arial" pitchFamily="34" charset="0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ts val="600"/>
        </a:spcAft>
        <a:buChar char="–"/>
        <a:defRPr sz="2200" b="0">
          <a:solidFill>
            <a:schemeClr val="tx1"/>
          </a:solidFill>
          <a:latin typeface="Arial" pitchFamily="34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ts val="600"/>
        </a:spcAft>
        <a:buChar char="»"/>
        <a:defRPr sz="2000" b="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2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2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2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2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90600" y="838200"/>
            <a:ext cx="7772400" cy="1362075"/>
          </a:xfrm>
        </p:spPr>
        <p:txBody>
          <a:bodyPr/>
          <a:lstStyle/>
          <a:p>
            <a:r>
              <a:rPr lang="en-US" dirty="0" smtClean="0"/>
              <a:t>Lab #2 Preparation and Staining of Specimens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533401" y="2286000"/>
            <a:ext cx="8229600" cy="4343400"/>
          </a:xfrm>
        </p:spPr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Recommend a fixation process to use when the microbe is a bacterium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Learn </a:t>
            </a:r>
            <a:r>
              <a:rPr lang="en-US" dirty="0">
                <a:latin typeface="Times New Roman"/>
                <a:cs typeface="Times New Roman"/>
              </a:rPr>
              <a:t>the proper procedure for preparing a bacterial smear</a:t>
            </a:r>
          </a:p>
          <a:p>
            <a:r>
              <a:rPr lang="en-US" dirty="0">
                <a:latin typeface="Times New Roman"/>
                <a:cs typeface="Times New Roman"/>
              </a:rPr>
              <a:t>  Do simple staining procedure</a:t>
            </a:r>
          </a:p>
          <a:p>
            <a:r>
              <a:rPr lang="en-US" dirty="0">
                <a:latin typeface="Times New Roman"/>
                <a:cs typeface="Times New Roman"/>
              </a:rPr>
              <a:t>Understand the biochemistry underlying the Gram stain</a:t>
            </a:r>
          </a:p>
          <a:p>
            <a:r>
              <a:rPr lang="en-US" dirty="0">
                <a:latin typeface="Times New Roman"/>
                <a:cs typeface="Times New Roman"/>
              </a:rPr>
              <a:t> Perform a satisfactory Gram </a:t>
            </a:r>
            <a:r>
              <a:rPr lang="en-US" dirty="0" smtClean="0">
                <a:latin typeface="Times New Roman"/>
                <a:cs typeface="Times New Roman"/>
              </a:rPr>
              <a:t>stain</a:t>
            </a:r>
          </a:p>
          <a:p>
            <a:r>
              <a:rPr lang="en-US" dirty="0">
                <a:latin typeface="Times New Roman"/>
                <a:cs typeface="Times New Roman"/>
              </a:rPr>
              <a:t>Compare what happens to Gram-positive and Gram-negative bacterial cells at each step of the Gram-staining procedure</a:t>
            </a:r>
            <a:r>
              <a:rPr lang="en-US" dirty="0" smtClean="0">
                <a:latin typeface="Times New Roman"/>
                <a:cs typeface="Times New Roman"/>
              </a:rPr>
              <a:t>.</a:t>
            </a:r>
          </a:p>
          <a:p>
            <a:r>
              <a:rPr lang="en-US" dirty="0">
                <a:latin typeface="Times New Roman"/>
                <a:cs typeface="Times New Roman"/>
              </a:rPr>
              <a:t>Plan a series of appropriate staining procedures to describe an unknown bacterium as fully as possible.</a:t>
            </a:r>
          </a:p>
          <a:p>
            <a:endParaRPr lang="en-US" dirty="0"/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467FA7F-5F36-4481-B52B-27260846E72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12183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6E35CF6-EEC8-4667-BB61-60184F29977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10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3" name="Picture 2" descr="C:\Users\dell\Documents\Biology\biol243\27_03-GramStaining-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083676"/>
            <a:ext cx="8424936" cy="57627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8793161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245D68-A23C-4DA7-8E72-B3DC93B4CC5C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" y="228600"/>
            <a:ext cx="3886200" cy="1143000"/>
          </a:xfrm>
        </p:spPr>
        <p:txBody>
          <a:bodyPr/>
          <a:lstStyle/>
          <a:p>
            <a:pPr algn="ctr"/>
            <a:r>
              <a:rPr lang="en-US" dirty="0"/>
              <a:t>Gram Staining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447800"/>
            <a:ext cx="3962400" cy="5257800"/>
          </a:xfrm>
        </p:spPr>
        <p:txBody>
          <a:bodyPr/>
          <a:lstStyle/>
          <a:p>
            <a:r>
              <a:rPr lang="en-US" dirty="0" smtClean="0"/>
              <a:t>Most </a:t>
            </a:r>
            <a:r>
              <a:rPr lang="en-US" dirty="0"/>
              <a:t>widely used differential staining procedure</a:t>
            </a:r>
          </a:p>
          <a:p>
            <a:r>
              <a:rPr lang="en-US" dirty="0" smtClean="0"/>
              <a:t>Divides </a:t>
            </a:r>
            <a:r>
              <a:rPr lang="en-US" dirty="0"/>
              <a:t>bacteria into two groups, </a:t>
            </a:r>
            <a:r>
              <a:rPr lang="en-US" b="1" dirty="0" smtClean="0">
                <a:solidFill>
                  <a:srgbClr val="0000FF"/>
                </a:solidFill>
              </a:rPr>
              <a:t>Gram-positive </a:t>
            </a:r>
            <a:r>
              <a:rPr lang="en-US" dirty="0"/>
              <a:t>and </a:t>
            </a:r>
            <a:r>
              <a:rPr lang="en-US" b="1" dirty="0" smtClean="0">
                <a:solidFill>
                  <a:srgbClr val="D519A3"/>
                </a:solidFill>
              </a:rPr>
              <a:t>Gram-negative</a:t>
            </a:r>
            <a:r>
              <a:rPr lang="en-US" dirty="0"/>
              <a:t>, based on differences in cell wall structure</a:t>
            </a:r>
          </a:p>
          <a:p>
            <a:endParaRPr lang="en-US" dirty="0"/>
          </a:p>
        </p:txBody>
      </p:sp>
      <p:pic>
        <p:nvPicPr>
          <p:cNvPr id="7" name="Picture 6" descr="wiL75268_0218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119858" y="609600"/>
            <a:ext cx="4920658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6E35CF6-EEC8-4667-BB61-60184F29977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12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3" name="Picture 2" descr="http://2.bp.blogspot.com/-cLbZ0C-O_so/TjwJa2f7mxI/AAAAAAAAAGc/2vvVrfVg1ds/s1600/Gram-Staining-Procedur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762000"/>
            <a:ext cx="7206396" cy="5809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87646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6E35CF6-EEC8-4667-BB61-60184F29977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13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3" name="Picture 2" descr="C:\Users\User\Desktop\GRAm\6414387093_3c7d1a250e_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8852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819719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245D68-A23C-4DA7-8E72-B3DC93B4CC5C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381000"/>
            <a:ext cx="7772400" cy="914400"/>
          </a:xfrm>
        </p:spPr>
        <p:txBody>
          <a:bodyPr/>
          <a:lstStyle/>
          <a:p>
            <a:pPr algn="ctr"/>
            <a:r>
              <a:rPr lang="en-US" dirty="0"/>
              <a:t>Acid-Fast Staining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447800"/>
            <a:ext cx="8153400" cy="4343400"/>
          </a:xfrm>
        </p:spPr>
        <p:txBody>
          <a:bodyPr/>
          <a:lstStyle/>
          <a:p>
            <a:r>
              <a:rPr lang="en-US" dirty="0" smtClean="0"/>
              <a:t>Particularly </a:t>
            </a:r>
            <a:r>
              <a:rPr lang="en-US" dirty="0"/>
              <a:t>useful for staining members of the genus </a:t>
            </a:r>
            <a:r>
              <a:rPr lang="en-US" i="1" dirty="0"/>
              <a:t>Mycobacterium</a:t>
            </a:r>
          </a:p>
          <a:p>
            <a:pPr lvl="2">
              <a:buFontTx/>
              <a:buNone/>
            </a:pPr>
            <a:r>
              <a:rPr lang="en-US" sz="2600" dirty="0"/>
              <a:t>e.g., </a:t>
            </a:r>
            <a:r>
              <a:rPr lang="en-US" sz="2600" i="1" dirty="0"/>
              <a:t>Mycobacterium tuberculosis</a:t>
            </a:r>
            <a:r>
              <a:rPr lang="en-US" sz="2600" dirty="0"/>
              <a:t> – causes tuberculosis</a:t>
            </a:r>
          </a:p>
          <a:p>
            <a:pPr lvl="2">
              <a:buFontTx/>
              <a:buNone/>
            </a:pPr>
            <a:r>
              <a:rPr lang="en-US" sz="2600" dirty="0"/>
              <a:t>e.g., </a:t>
            </a:r>
            <a:r>
              <a:rPr lang="en-US" sz="2600" i="1" dirty="0"/>
              <a:t>Mycobacterium </a:t>
            </a:r>
            <a:r>
              <a:rPr lang="en-US" sz="2600" i="1" dirty="0" err="1"/>
              <a:t>leprae</a:t>
            </a:r>
            <a:r>
              <a:rPr lang="en-US" sz="2600" dirty="0"/>
              <a:t> – causes leprosy</a:t>
            </a:r>
          </a:p>
          <a:p>
            <a:pPr lvl="1"/>
            <a:r>
              <a:rPr lang="en-US" dirty="0"/>
              <a:t>high lipid content in cell walls (</a:t>
            </a:r>
            <a:r>
              <a:rPr lang="en-US" dirty="0" err="1"/>
              <a:t>mycolic</a:t>
            </a:r>
            <a:r>
              <a:rPr lang="en-US" dirty="0"/>
              <a:t> acid) is responsible for their staining characteristics</a:t>
            </a:r>
          </a:p>
        </p:txBody>
      </p:sp>
    </p:spTree>
    <p:extLst>
      <p:ext uri="{BB962C8B-B14F-4D97-AF65-F5344CB8AC3E}">
        <p14:creationId xmlns:p14="http://schemas.microsoft.com/office/powerpoint/2010/main" xmlns="" val="1328046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bldLvl="3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245D68-A23C-4DA7-8E72-B3DC93B4CC5C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914400"/>
          </a:xfrm>
        </p:spPr>
        <p:txBody>
          <a:bodyPr/>
          <a:lstStyle/>
          <a:p>
            <a:pPr algn="ctr"/>
            <a:r>
              <a:rPr lang="en-US" dirty="0"/>
              <a:t>Staining Specific Structures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066800"/>
            <a:ext cx="8305800" cy="5638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 dirty="0" smtClean="0">
                <a:solidFill>
                  <a:srgbClr val="0000FF"/>
                </a:solidFill>
              </a:rPr>
              <a:t>Endospore </a:t>
            </a:r>
            <a:r>
              <a:rPr lang="en-US" b="1" dirty="0">
                <a:solidFill>
                  <a:srgbClr val="0000FF"/>
                </a:solidFill>
              </a:rPr>
              <a:t>staining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heated, </a:t>
            </a:r>
            <a:r>
              <a:rPr lang="en-US" dirty="0" smtClean="0"/>
              <a:t>double-staining </a:t>
            </a:r>
            <a:r>
              <a:rPr lang="en-US" dirty="0"/>
              <a:t>technique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bacterial endospore is one color and vegetative cell is a different color</a:t>
            </a:r>
          </a:p>
          <a:p>
            <a:pPr>
              <a:lnSpc>
                <a:spcPct val="90000"/>
              </a:lnSpc>
            </a:pPr>
            <a:r>
              <a:rPr lang="en-US" b="1" dirty="0" smtClean="0">
                <a:solidFill>
                  <a:srgbClr val="D519A3"/>
                </a:solidFill>
              </a:rPr>
              <a:t>Capsule </a:t>
            </a:r>
            <a:r>
              <a:rPr lang="en-US" b="1" dirty="0">
                <a:solidFill>
                  <a:srgbClr val="D519A3"/>
                </a:solidFill>
              </a:rPr>
              <a:t>stain </a:t>
            </a:r>
            <a:r>
              <a:rPr lang="en-US" dirty="0"/>
              <a:t>used to visualize </a:t>
            </a:r>
            <a:r>
              <a:rPr lang="en-US" dirty="0" smtClean="0"/>
              <a:t>polysaccharide capsules </a:t>
            </a:r>
            <a:r>
              <a:rPr lang="en-US" dirty="0"/>
              <a:t>surrounding bacteria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negative stain - capsules may be colorless against a stained background</a:t>
            </a:r>
          </a:p>
          <a:p>
            <a:pPr>
              <a:lnSpc>
                <a:spcPct val="90000"/>
              </a:lnSpc>
            </a:pPr>
            <a:r>
              <a:rPr lang="en-US" b="1" dirty="0" smtClean="0">
                <a:solidFill>
                  <a:srgbClr val="25AC78"/>
                </a:solidFill>
              </a:rPr>
              <a:t>Flagella </a:t>
            </a:r>
            <a:r>
              <a:rPr lang="en-US" b="1" dirty="0">
                <a:solidFill>
                  <a:srgbClr val="25AC78"/>
                </a:solidFill>
              </a:rPr>
              <a:t>staining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mordant applied to increase thickness of flagella</a:t>
            </a:r>
          </a:p>
        </p:txBody>
      </p:sp>
    </p:spTree>
    <p:extLst>
      <p:ext uri="{BB962C8B-B14F-4D97-AF65-F5344CB8AC3E}">
        <p14:creationId xmlns:p14="http://schemas.microsoft.com/office/powerpoint/2010/main" xmlns="" val="4201861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8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8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UCA\Desktop\Prescott9ePPTProject_Summer2012\Ch2\Ch2_2.19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819400" y="228600"/>
            <a:ext cx="3433636" cy="6499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919A19-99A8-4AA7-B6E2-E52410E7044D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245D68-A23C-4DA7-8E72-B3DC93B4CC5C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457200"/>
            <a:ext cx="7848600" cy="1295400"/>
          </a:xfrm>
        </p:spPr>
        <p:txBody>
          <a:bodyPr/>
          <a:lstStyle/>
          <a:p>
            <a:pPr algn="ctr"/>
            <a:r>
              <a:rPr lang="en-US" dirty="0"/>
              <a:t>Preparation and Staining of Specimens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752600"/>
            <a:ext cx="7772400" cy="3810000"/>
          </a:xfrm>
        </p:spPr>
        <p:txBody>
          <a:bodyPr/>
          <a:lstStyle/>
          <a:p>
            <a:r>
              <a:rPr lang="en-US" dirty="0" smtClean="0"/>
              <a:t>Increases </a:t>
            </a:r>
            <a:r>
              <a:rPr lang="en-US" dirty="0"/>
              <a:t>visibility of specimen</a:t>
            </a:r>
          </a:p>
          <a:p>
            <a:r>
              <a:rPr lang="en-US" dirty="0" smtClean="0"/>
              <a:t>Accentuates </a:t>
            </a:r>
            <a:r>
              <a:rPr lang="en-US" dirty="0"/>
              <a:t>specific morphological features</a:t>
            </a:r>
          </a:p>
          <a:p>
            <a:r>
              <a:rPr lang="en-US" dirty="0" smtClean="0"/>
              <a:t>Preserves </a:t>
            </a:r>
            <a:r>
              <a:rPr lang="en-US" dirty="0"/>
              <a:t>specimens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245D68-A23C-4DA7-8E72-B3DC93B4CC5C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algn="ctr"/>
            <a:r>
              <a:rPr lang="en-US" dirty="0"/>
              <a:t>Fixation 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200" y="990600"/>
            <a:ext cx="8915400" cy="525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 dirty="0" smtClean="0">
                <a:solidFill>
                  <a:srgbClr val="0000FF"/>
                </a:solidFill>
              </a:rPr>
              <a:t>Preserves </a:t>
            </a:r>
            <a:r>
              <a:rPr lang="en-US" b="1" dirty="0">
                <a:solidFill>
                  <a:srgbClr val="0000FF"/>
                </a:solidFill>
              </a:rPr>
              <a:t>internal and external structures and fixes them in position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Organisms </a:t>
            </a:r>
            <a:r>
              <a:rPr lang="en-US" dirty="0"/>
              <a:t>usually killed and firmly attached to microscope slide</a:t>
            </a:r>
          </a:p>
          <a:p>
            <a:pPr lvl="1">
              <a:lnSpc>
                <a:spcPct val="90000"/>
              </a:lnSpc>
            </a:pPr>
            <a:r>
              <a:rPr lang="en-US" b="1" dirty="0">
                <a:solidFill>
                  <a:srgbClr val="FF0000"/>
                </a:solidFill>
              </a:rPr>
              <a:t>heat fixation </a:t>
            </a:r>
            <a:r>
              <a:rPr lang="en-US" dirty="0"/>
              <a:t>– </a:t>
            </a:r>
            <a:r>
              <a:rPr lang="en-US" dirty="0" smtClean="0"/>
              <a:t>routinely used </a:t>
            </a:r>
            <a:r>
              <a:rPr lang="en-US" dirty="0"/>
              <a:t>with bacteria and </a:t>
            </a:r>
            <a:r>
              <a:rPr lang="en-US" dirty="0" err="1"/>
              <a:t>archaea</a:t>
            </a:r>
            <a:endParaRPr lang="en-US" dirty="0"/>
          </a:p>
          <a:p>
            <a:pPr lvl="2">
              <a:lnSpc>
                <a:spcPct val="90000"/>
              </a:lnSpc>
            </a:pPr>
            <a:r>
              <a:rPr lang="en-US" sz="2400" dirty="0"/>
              <a:t>preserves overall morphology but not internal structures</a:t>
            </a:r>
          </a:p>
          <a:p>
            <a:pPr lvl="1">
              <a:lnSpc>
                <a:spcPct val="90000"/>
              </a:lnSpc>
            </a:pPr>
            <a:r>
              <a:rPr lang="en-US" b="1" dirty="0">
                <a:solidFill>
                  <a:srgbClr val="D950BF"/>
                </a:solidFill>
              </a:rPr>
              <a:t>chemical fixation </a:t>
            </a:r>
            <a:r>
              <a:rPr lang="en-US" dirty="0"/>
              <a:t>– used with larger, more delicate organisms </a:t>
            </a:r>
          </a:p>
          <a:p>
            <a:pPr lvl="2">
              <a:lnSpc>
                <a:spcPct val="90000"/>
              </a:lnSpc>
            </a:pPr>
            <a:r>
              <a:rPr lang="en-US" sz="2400" dirty="0"/>
              <a:t>protects fine cellular substructure and morphology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 bldLvl="3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245D68-A23C-4DA7-8E72-B3DC93B4CC5C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914400"/>
          </a:xfrm>
        </p:spPr>
        <p:txBody>
          <a:bodyPr/>
          <a:lstStyle/>
          <a:p>
            <a:pPr algn="ctr"/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Smear Preparation</a:t>
            </a:r>
            <a:endParaRPr lang="en-US" dirty="0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-76200" y="1066800"/>
            <a:ext cx="8305800" cy="5638800"/>
          </a:xfrm>
        </p:spPr>
        <p:txBody>
          <a:bodyPr/>
          <a:lstStyle/>
          <a:p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First step in Bacterial staining</a:t>
            </a:r>
          </a:p>
          <a:p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Kill bacteria</a:t>
            </a:r>
          </a:p>
          <a:p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Fix bacteria to slide</a:t>
            </a:r>
          </a:p>
        </p:txBody>
      </p:sp>
      <p:pic>
        <p:nvPicPr>
          <p:cNvPr id="6" name="Content Placeholder 3" descr="31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914328" y="2133600"/>
            <a:ext cx="6229672" cy="43205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245D68-A23C-4DA7-8E72-B3DC93B4CC5C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02523" y="228600"/>
            <a:ext cx="7772400" cy="838200"/>
          </a:xfrm>
        </p:spPr>
        <p:txBody>
          <a:bodyPr/>
          <a:lstStyle/>
          <a:p>
            <a:pPr algn="ctr"/>
            <a:r>
              <a:rPr lang="en-US" dirty="0"/>
              <a:t>Dyes and Simple Staining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219200"/>
            <a:ext cx="9448800" cy="4724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 dirty="0" smtClean="0">
                <a:solidFill>
                  <a:srgbClr val="D519A3"/>
                </a:solidFill>
              </a:rPr>
              <a:t>Dyes</a:t>
            </a:r>
            <a:endParaRPr lang="en-US" b="1" dirty="0">
              <a:solidFill>
                <a:srgbClr val="D519A3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dirty="0"/>
              <a:t>make internal and external structures of cell more visible by increasing contrast with </a:t>
            </a:r>
            <a:r>
              <a:rPr lang="en-US" dirty="0" smtClean="0"/>
              <a:t>background</a:t>
            </a:r>
          </a:p>
          <a:p>
            <a:r>
              <a:rPr lang="en-US" dirty="0" err="1"/>
              <a:t>Ionizable</a:t>
            </a:r>
            <a:r>
              <a:rPr lang="en-US" dirty="0"/>
              <a:t> dyes have charged groups</a:t>
            </a:r>
          </a:p>
          <a:p>
            <a:pPr lvl="1"/>
            <a:r>
              <a:rPr lang="en-US" b="1" dirty="0">
                <a:solidFill>
                  <a:srgbClr val="0000FF"/>
                </a:solidFill>
              </a:rPr>
              <a:t>basic dyes </a:t>
            </a:r>
            <a:r>
              <a:rPr lang="en-US" dirty="0"/>
              <a:t>have positive charges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acidic </a:t>
            </a:r>
            <a:r>
              <a:rPr lang="en-US" b="1" dirty="0">
                <a:solidFill>
                  <a:srgbClr val="FF0000"/>
                </a:solidFill>
              </a:rPr>
              <a:t>dyes </a:t>
            </a:r>
            <a:r>
              <a:rPr lang="en-US" dirty="0"/>
              <a:t>have negative charges </a:t>
            </a:r>
          </a:p>
          <a:p>
            <a:pPr lvl="1">
              <a:lnSpc>
                <a:spcPct val="90000"/>
              </a:lnSpc>
            </a:pPr>
            <a:endParaRPr lang="en-US" dirty="0"/>
          </a:p>
        </p:txBody>
      </p:sp>
      <p:pic>
        <p:nvPicPr>
          <p:cNvPr id="3074" name="Picture 2" descr="C:\Documents and Settings\UCA\Desktop\Prescott9ePPTProject_Summer2012\Ch2\T2.4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03387" y="4572000"/>
            <a:ext cx="8770672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 bldLvl="4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245D68-A23C-4DA7-8E72-B3DC93B4CC5C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0"/>
            <a:ext cx="7772400" cy="914400"/>
          </a:xfrm>
        </p:spPr>
        <p:txBody>
          <a:bodyPr/>
          <a:lstStyle/>
          <a:p>
            <a:pPr algn="ctr"/>
            <a:r>
              <a:rPr lang="en-US" dirty="0" smtClean="0"/>
              <a:t>Simple </a:t>
            </a:r>
            <a:r>
              <a:rPr lang="en-US" dirty="0"/>
              <a:t>Staining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200" y="914400"/>
            <a:ext cx="5791200" cy="5791200"/>
          </a:xfrm>
        </p:spPr>
        <p:txBody>
          <a:bodyPr/>
          <a:lstStyle/>
          <a:p>
            <a:r>
              <a:rPr lang="en-US" sz="2800" dirty="0" smtClean="0">
                <a:solidFill>
                  <a:srgbClr val="0000FF"/>
                </a:solidFill>
              </a:rPr>
              <a:t>Simple </a:t>
            </a:r>
            <a:r>
              <a:rPr lang="en-US" sz="2800" dirty="0">
                <a:solidFill>
                  <a:srgbClr val="0000FF"/>
                </a:solidFill>
              </a:rPr>
              <a:t>stains</a:t>
            </a:r>
          </a:p>
          <a:p>
            <a:pPr lvl="1"/>
            <a:r>
              <a:rPr lang="en-US" dirty="0"/>
              <a:t>a single stain is used</a:t>
            </a:r>
          </a:p>
          <a:p>
            <a:pPr lvl="1"/>
            <a:r>
              <a:rPr lang="en-US" dirty="0"/>
              <a:t>use can determine size, shape, and arrangement of bacteria </a:t>
            </a:r>
          </a:p>
        </p:txBody>
      </p:sp>
      <p:pic>
        <p:nvPicPr>
          <p:cNvPr id="1027" name="Picture 3" descr="C:\Users\senthamilselvan.t\Desktop\wiL02400_02_17.jpg"/>
          <p:cNvPicPr>
            <a:picLocks noChangeAspect="1" noChangeArrowheads="1"/>
          </p:cNvPicPr>
          <p:nvPr/>
        </p:nvPicPr>
        <p:blipFill rotWithShape="1">
          <a:blip r:embed="rId3" cstate="print"/>
          <a:srcRect t="4509"/>
          <a:stretch/>
        </p:blipFill>
        <p:spPr bwMode="auto">
          <a:xfrm>
            <a:off x="5486400" y="3276600"/>
            <a:ext cx="2511564" cy="2780225"/>
          </a:xfrm>
          <a:prstGeom prst="rect">
            <a:avLst/>
          </a:prstGeom>
          <a:noFill/>
        </p:spPr>
      </p:pic>
      <p:pic>
        <p:nvPicPr>
          <p:cNvPr id="7" name="Content Placeholder 3" descr="04-18_StaphUnstain_1.jpg"/>
          <p:cNvPicPr>
            <a:picLocks noChangeAspect="1"/>
          </p:cNvPicPr>
          <p:nvPr/>
        </p:nvPicPr>
        <p:blipFill rotWithShape="1">
          <a:blip r:embed="rId4" cstate="print"/>
          <a:srcRect l="30869" t="53526" r="26350" b="18831"/>
          <a:stretch/>
        </p:blipFill>
        <p:spPr>
          <a:xfrm>
            <a:off x="1371600" y="3581400"/>
            <a:ext cx="3202729" cy="21951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 bldLvl="2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245D68-A23C-4DA7-8E72-B3DC93B4CC5C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0"/>
            <a:ext cx="7772400" cy="914400"/>
          </a:xfrm>
        </p:spPr>
        <p:txBody>
          <a:bodyPr/>
          <a:lstStyle/>
          <a:p>
            <a:pPr algn="ctr"/>
            <a:r>
              <a:rPr lang="en-US" dirty="0" smtClean="0"/>
              <a:t>Simple </a:t>
            </a:r>
            <a:r>
              <a:rPr lang="en-US" dirty="0"/>
              <a:t>Staining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295400"/>
            <a:ext cx="8077200" cy="5791200"/>
          </a:xfrm>
        </p:spPr>
        <p:txBody>
          <a:bodyPr/>
          <a:lstStyle/>
          <a:p>
            <a:pPr marL="6858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Perform a bacterial smear. </a:t>
            </a:r>
          </a:p>
          <a:p>
            <a:pPr marL="6858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 Saturate the smear with basic dye for approximately 1 minute</a:t>
            </a:r>
          </a:p>
          <a:p>
            <a:pPr marL="68580" indent="0">
              <a:buNone/>
            </a:pPr>
            <a:r>
              <a:rPr lang="en-US" b="1" dirty="0">
                <a:solidFill>
                  <a:srgbClr val="443C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crystal violet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safranin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or 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methylene blue</a:t>
            </a:r>
          </a:p>
          <a:p>
            <a:pPr marL="6858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Rinse the slide gently with water. </a:t>
            </a:r>
          </a:p>
          <a:p>
            <a:pPr marL="6858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Carefully blot dry with towel paper. </a:t>
            </a:r>
          </a:p>
          <a:p>
            <a:pPr marL="6858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Observe the slide under the microscope. </a:t>
            </a:r>
          </a:p>
        </p:txBody>
      </p:sp>
    </p:spTree>
    <p:extLst>
      <p:ext uri="{BB962C8B-B14F-4D97-AF65-F5344CB8AC3E}">
        <p14:creationId xmlns:p14="http://schemas.microsoft.com/office/powerpoint/2010/main" xmlns="" val="3713022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 bldLvl="2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6E35CF6-EEC8-4667-BB61-60184F29977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8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3" name="Picture 5" descr="http://www.merckmanuals.com/media/home/figures/INF_bacteria_shapes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76200" y="1137320"/>
            <a:ext cx="8623771" cy="52634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1110730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245D68-A23C-4DA7-8E72-B3DC93B4CC5C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71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algn="ctr"/>
            <a:r>
              <a:rPr lang="en-US" dirty="0"/>
              <a:t>Differential Staining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066800"/>
            <a:ext cx="7772400" cy="4343400"/>
          </a:xfrm>
        </p:spPr>
        <p:txBody>
          <a:bodyPr/>
          <a:lstStyle/>
          <a:p>
            <a:r>
              <a:rPr lang="en-US" dirty="0" smtClean="0"/>
              <a:t>Divides </a:t>
            </a:r>
            <a:r>
              <a:rPr lang="en-US" dirty="0"/>
              <a:t>microorganisms into groups based on their staining properties</a:t>
            </a:r>
          </a:p>
          <a:p>
            <a:pPr lvl="1"/>
            <a:r>
              <a:rPr lang="en-US" dirty="0"/>
              <a:t>e.g., </a:t>
            </a:r>
            <a:r>
              <a:rPr lang="en-US" b="1" dirty="0">
                <a:solidFill>
                  <a:srgbClr val="D950BF"/>
                </a:solidFill>
              </a:rPr>
              <a:t>Gram </a:t>
            </a:r>
            <a:r>
              <a:rPr lang="en-US" b="1" dirty="0" smtClean="0">
                <a:solidFill>
                  <a:srgbClr val="D950BF"/>
                </a:solidFill>
              </a:rPr>
              <a:t>stain</a:t>
            </a:r>
            <a:r>
              <a:rPr lang="en-US" dirty="0" smtClean="0"/>
              <a:t>.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used to differentiate between </a:t>
            </a:r>
            <a:r>
              <a:rPr lang="en-US" dirty="0" smtClean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Gram positive (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purple) and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Gram negative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(pink) bacteria</a:t>
            </a:r>
          </a:p>
          <a:p>
            <a:pPr lvl="1"/>
            <a:r>
              <a:rPr lang="en-US" dirty="0" smtClean="0"/>
              <a:t>e.g</a:t>
            </a:r>
            <a:r>
              <a:rPr lang="en-US" dirty="0"/>
              <a:t>., </a:t>
            </a:r>
            <a:r>
              <a:rPr lang="en-US" b="1" dirty="0" smtClean="0">
                <a:solidFill>
                  <a:srgbClr val="D950B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Acid </a:t>
            </a:r>
            <a:r>
              <a:rPr lang="en-US" b="1" dirty="0">
                <a:solidFill>
                  <a:srgbClr val="D950B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fast stain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The stain binds strongly to waxy material present in some bacteria’s cell wall. Used to identify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Mycobacteria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Nocardia</a:t>
            </a:r>
            <a:endParaRPr lang="en-US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b="1" dirty="0">
              <a:solidFill>
                <a:srgbClr val="D519A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 build="p" bldLvl="2" autoUpdateAnimBg="0"/>
    </p:bldLst>
  </p:timing>
</p:sld>
</file>

<file path=ppt/theme/theme1.xml><?xml version="1.0" encoding="utf-8"?>
<a:theme xmlns:a="http://schemas.openxmlformats.org/drawingml/2006/main" name="2_Default Design">
  <a:themeElements>
    <a:clrScheme name="Default Design 7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399FF"/>
      </a:accent1>
      <a:accent2>
        <a:srgbClr val="99FFCC"/>
      </a:accent2>
      <a:accent3>
        <a:srgbClr val="FFFFFF"/>
      </a:accent3>
      <a:accent4>
        <a:srgbClr val="000000"/>
      </a:accent4>
      <a:accent5>
        <a:srgbClr val="ADCAFF"/>
      </a:accent5>
      <a:accent6>
        <a:srgbClr val="8AE7B9"/>
      </a:accent6>
      <a:hlink>
        <a:srgbClr val="CC00CC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7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399FF"/>
      </a:accent1>
      <a:accent2>
        <a:srgbClr val="99FFCC"/>
      </a:accent2>
      <a:accent3>
        <a:srgbClr val="FFFFFF"/>
      </a:accent3>
      <a:accent4>
        <a:srgbClr val="000000"/>
      </a:accent4>
      <a:accent5>
        <a:srgbClr val="ADCAFF"/>
      </a:accent5>
      <a:accent6>
        <a:srgbClr val="8AE7B9"/>
      </a:accent6>
      <a:hlink>
        <a:srgbClr val="CC00CC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2511</TotalTime>
  <Words>472</Words>
  <Application>Microsoft Office PowerPoint</Application>
  <PresentationFormat>On-screen Show (4:3)</PresentationFormat>
  <Paragraphs>87</Paragraphs>
  <Slides>16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2_Default Design</vt:lpstr>
      <vt:lpstr>1_Default Design</vt:lpstr>
      <vt:lpstr>Lab #2 Preparation and Staining of Specimens</vt:lpstr>
      <vt:lpstr>Preparation and Staining of Specimens</vt:lpstr>
      <vt:lpstr>Fixation </vt:lpstr>
      <vt:lpstr>Smear Preparation</vt:lpstr>
      <vt:lpstr>Dyes and Simple Staining</vt:lpstr>
      <vt:lpstr>Simple Staining</vt:lpstr>
      <vt:lpstr>Simple Staining</vt:lpstr>
      <vt:lpstr>Slide 8</vt:lpstr>
      <vt:lpstr>Differential Staining</vt:lpstr>
      <vt:lpstr>Slide 10</vt:lpstr>
      <vt:lpstr>Gram Staining</vt:lpstr>
      <vt:lpstr>Slide 12</vt:lpstr>
      <vt:lpstr>Slide 13</vt:lpstr>
      <vt:lpstr>Acid-Fast Staining</vt:lpstr>
      <vt:lpstr>Staining Specific Structures</vt:lpstr>
      <vt:lpstr>Slide 16</vt:lpstr>
    </vt:vector>
  </TitlesOfParts>
  <Company>MSU-Bozeman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</dc:title>
  <dc:creator>John Sherwood</dc:creator>
  <cp:lastModifiedBy>sbarakat</cp:lastModifiedBy>
  <cp:revision>181</cp:revision>
  <dcterms:created xsi:type="dcterms:W3CDTF">2002-01-17T19:58:44Z</dcterms:created>
  <dcterms:modified xsi:type="dcterms:W3CDTF">2015-09-21T07:21:11Z</dcterms:modified>
</cp:coreProperties>
</file>