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0"/>
  </p:notesMasterIdLst>
  <p:sldIdLst>
    <p:sldId id="417" r:id="rId2"/>
    <p:sldId id="481" r:id="rId3"/>
    <p:sldId id="482" r:id="rId4"/>
    <p:sldId id="483" r:id="rId5"/>
    <p:sldId id="469" r:id="rId6"/>
    <p:sldId id="477" r:id="rId7"/>
    <p:sldId id="484" r:id="rId8"/>
    <p:sldId id="485" r:id="rId9"/>
    <p:sldId id="464" r:id="rId10"/>
    <p:sldId id="478" r:id="rId11"/>
    <p:sldId id="486" r:id="rId12"/>
    <p:sldId id="487" r:id="rId13"/>
    <p:sldId id="467" r:id="rId14"/>
    <p:sldId id="488" r:id="rId15"/>
    <p:sldId id="473" r:id="rId16"/>
    <p:sldId id="474" r:id="rId17"/>
    <p:sldId id="479" r:id="rId18"/>
    <p:sldId id="475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14B9"/>
    <a:srgbClr val="33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709" autoAdjust="0"/>
    <p:restoredTop sz="97393" autoAdjust="0"/>
  </p:normalViewPr>
  <p:slideViewPr>
    <p:cSldViewPr>
      <p:cViewPr varScale="1">
        <p:scale>
          <a:sx n="71" d="100"/>
          <a:sy n="71" d="100"/>
        </p:scale>
        <p:origin x="-1260" y="-96"/>
      </p:cViewPr>
      <p:guideLst>
        <p:guide orient="horz" pos="2160"/>
        <p:guide orient="horz" pos="3950"/>
        <p:guide pos="2880"/>
        <p:guide pos="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683B996-331E-4D03-87B9-3565EFD4136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06525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83106D-DCA4-469E-886D-780540EDC881}" type="slidenum">
              <a:rPr lang="en-US"/>
              <a:pPr/>
              <a:t>5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D8A85-CD7D-424A-95E3-3E265A331377}" type="slidenum">
              <a:rPr lang="en-US"/>
              <a:pPr/>
              <a:t>6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D8A85-CD7D-424A-95E3-3E265A331377}" type="slidenum">
              <a:rPr lang="en-US"/>
              <a:pPr/>
              <a:t>9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E20049-4DEC-4097-AD1E-EC741114F6EC}" type="slidenum">
              <a:rPr lang="en-US"/>
              <a:pPr/>
              <a:t>13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7214ED-AABC-4C9E-9024-C6F753D50E2F}" type="slidenum">
              <a:rPr lang="en-US"/>
              <a:pPr/>
              <a:t>15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CE201C-CDC2-4347-A3F4-E139035C1462}" type="slidenum">
              <a:rPr lang="en-US"/>
              <a:pPr/>
              <a:t>16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4600" y="3276600"/>
            <a:ext cx="5257800" cy="2743200"/>
          </a:xfrm>
        </p:spPr>
        <p:txBody>
          <a:bodyPr/>
          <a:lstStyle>
            <a:lvl1pPr marL="0" indent="0" algn="l">
              <a:buFont typeface="Arial" pitchFamily="34" charset="0"/>
              <a:buNone/>
              <a:defRPr sz="36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Chapter Title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23FEF-542B-466F-B6FF-1C7F59D44B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 descr="Willey_element_1.jpg"/>
          <p:cNvPicPr>
            <a:picLocks noChangeAspect="1"/>
          </p:cNvPicPr>
          <p:nvPr userDrawn="1"/>
        </p:nvPicPr>
        <p:blipFill>
          <a:blip r:embed="rId2" cstate="print"/>
          <a:srcRect r="40233"/>
          <a:stretch>
            <a:fillRect/>
          </a:stretch>
        </p:blipFill>
        <p:spPr>
          <a:xfrm>
            <a:off x="-1" y="0"/>
            <a:ext cx="9144001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5400" y="1273175"/>
            <a:ext cx="7772400" cy="1470025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 dirty="0" smtClean="0"/>
              <a:t>#</a:t>
            </a:r>
            <a:endParaRPr lang="en-US" dirty="0"/>
          </a:p>
        </p:txBody>
      </p:sp>
      <p:pic>
        <p:nvPicPr>
          <p:cNvPr id="8" name="Picture 7" descr="Willey9e12dh_nm3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324600" y="304800"/>
            <a:ext cx="2471292" cy="298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366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2AE3D-DDB3-4C96-89A2-96CF1A07A6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8313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5BAD0-1D74-43E9-9225-D26A2ACADA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4672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3F014-3952-408F-9330-F0BFFDD5BE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2080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1712E-9645-45D2-B9E6-4093BE28B0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1713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95325-6509-4A0C-BF46-8D7DA5D2D2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3509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F828879-A557-4352-A803-64CA11D8E6B9}" type="datetime1">
              <a:rPr lang="tr-TR" altLang="tr-TR" smtClean="0"/>
              <a:pPr/>
              <a:t>8.10.2017</a:t>
            </a:fld>
            <a:endParaRPr lang="en-US" alt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tr-TR" smtClean="0"/>
              <a:t>FE206 Food Microbiology I</a:t>
            </a:r>
            <a:endParaRPr lang="en-US" alt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99EC2BE-7DA4-4826-A494-73BAFBEB8284}" type="slidenum">
              <a:rPr lang="ar-SA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="" xmlns:p14="http://schemas.microsoft.com/office/powerpoint/2010/main" val="792164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533400"/>
            <a:ext cx="7467600" cy="12192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ts val="600"/>
              </a:spcAft>
              <a:defRPr lang="en-US" sz="2800" b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ts val="600"/>
              </a:spcAft>
              <a:defRPr lang="en-US" sz="2600" b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ts val="600"/>
              </a:spcAft>
              <a:defRPr lang="en-US" sz="2400" b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ts val="600"/>
              </a:spcAft>
              <a:defRPr lang="en-US" sz="2200" b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ts val="600"/>
              </a:spcAft>
              <a:defRPr lang="en-US" sz="2000" b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7FA7F-5F36-4481-B52B-27260846E7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6147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lley_element_1.jpg"/>
          <p:cNvPicPr>
            <a:picLocks noChangeAspect="1"/>
          </p:cNvPicPr>
          <p:nvPr userDrawn="1"/>
        </p:nvPicPr>
        <p:blipFill>
          <a:blip r:embed="rId2" cstate="print"/>
          <a:srcRect t="21428" r="40233"/>
          <a:stretch>
            <a:fillRect/>
          </a:stretch>
        </p:blipFill>
        <p:spPr>
          <a:xfrm>
            <a:off x="-1" y="0"/>
            <a:ext cx="9144001" cy="251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0600" y="1066800"/>
            <a:ext cx="7772400" cy="1362075"/>
          </a:xfrm>
        </p:spPr>
        <p:txBody>
          <a:bodyPr anchor="t"/>
          <a:lstStyle>
            <a:lvl1pPr algn="l">
              <a:defRPr sz="3000" b="1" cap="none" baseline="0"/>
            </a:lvl1pPr>
          </a:lstStyle>
          <a:p>
            <a:r>
              <a:rPr lang="en-US" dirty="0" smtClean="0"/>
              <a:t>X.X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904999" y="2209801"/>
            <a:ext cx="6858001" cy="4343400"/>
          </a:xfrm>
        </p:spPr>
        <p:txBody>
          <a:bodyPr anchor="t" anchorCtr="0"/>
          <a:lstStyle>
            <a:lvl1pPr marL="457200" indent="-457200">
              <a:buFont typeface="+mj-lt"/>
              <a:buAutoNum type="arabicPeriod"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Learning Objectives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42CED-13CB-4DA0-A9B2-142DDA26E3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2263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14719-1D98-4DE7-B2C1-3B76CBF204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8520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60710-1D1A-4B29-B0DE-E9FBF1EEF8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4318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BD6D9-82FE-4B94-BC60-818A0E7C65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2177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35CF6-EEC8-4667-BB61-60184F2997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002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A663C-FAC0-41EA-8346-D034FFC3AE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0445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E4318-7E65-4425-A2F5-5138419AB8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2577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lley_element_3 (2).jpg"/>
          <p:cNvPicPr>
            <a:picLocks noChangeAspect="1"/>
          </p:cNvPicPr>
          <p:nvPr userDrawn="1"/>
        </p:nvPicPr>
        <p:blipFill>
          <a:blip r:embed="rId17" cstate="print"/>
          <a:srcRect r="24308"/>
          <a:stretch>
            <a:fillRect/>
          </a:stretch>
        </p:blipFill>
        <p:spPr>
          <a:xfrm>
            <a:off x="-1" y="-25400"/>
            <a:ext cx="9144001" cy="2540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152400"/>
            <a:ext cx="777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latin typeface="+mj-lt"/>
              </a:defRPr>
            </a:lvl1pPr>
          </a:lstStyle>
          <a:p>
            <a:pPr algn="ctr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008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latin typeface="+mj-lt"/>
              </a:defRPr>
            </a:lvl1pPr>
          </a:lstStyle>
          <a:p>
            <a:pPr>
              <a:defRPr/>
            </a:pPr>
            <a:fld id="{8E69068C-2E6C-444E-8674-7C770C6DC6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597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7F0757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har char="•"/>
        <a:defRPr sz="2800" b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ts val="600"/>
        </a:spcAft>
        <a:buChar char="–"/>
        <a:defRPr sz="2600" b="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ts val="600"/>
        </a:spcAft>
        <a:buChar char="•"/>
        <a:defRPr sz="2400" b="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ts val="600"/>
        </a:spcAft>
        <a:buChar char="–"/>
        <a:defRPr sz="2200" b="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ts val="600"/>
        </a:spcAft>
        <a:buChar char="»"/>
        <a:defRPr sz="2000" b="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2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2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2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66725"/>
            <a:ext cx="7772400" cy="1362075"/>
          </a:xfrm>
        </p:spPr>
        <p:txBody>
          <a:bodyPr/>
          <a:lstStyle/>
          <a:p>
            <a:r>
              <a:rPr lang="en-US" dirty="0" smtClean="0"/>
              <a:t>Endospore staining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Lab # </a:t>
            </a:r>
            <a:r>
              <a:rPr lang="en-US" dirty="0" smtClean="0"/>
              <a:t>3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B42CED-13CB-4DA0-A9B2-142DDA26E3E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7" descr="wiL75268_0351"/>
          <p:cNvPicPr>
            <a:picLocks noChangeAspect="1" noChangeArrowheads="1"/>
          </p:cNvPicPr>
          <p:nvPr/>
        </p:nvPicPr>
        <p:blipFill rotWithShape="1">
          <a:blip r:embed="rId2" cstate="print"/>
          <a:srcRect t="7108"/>
          <a:stretch/>
        </p:blipFill>
        <p:spPr bwMode="auto">
          <a:xfrm>
            <a:off x="2438400" y="2819400"/>
            <a:ext cx="5229325" cy="339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0553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67FA7F-5F36-4481-B52B-27260846E72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Picture 10" descr="C:\Documents and Settings\UCA\Desktop\Prescott9ePPTProject_Summer2012\Ch3\3.54.jpg"/>
          <p:cNvPicPr>
            <a:picLocks noChangeAspect="1" noChangeArrowheads="1"/>
          </p:cNvPicPr>
          <p:nvPr/>
        </p:nvPicPr>
        <p:blipFill rotWithShape="1">
          <a:blip r:embed="rId2" cstate="print"/>
          <a:srcRect t="3288"/>
          <a:stretch/>
        </p:blipFill>
        <p:spPr bwMode="auto">
          <a:xfrm>
            <a:off x="1219200" y="1066800"/>
            <a:ext cx="6679947" cy="562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5276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tr-TR" sz="4000" dirty="0">
                <a:solidFill>
                  <a:srgbClr val="00CC00"/>
                </a:solidFill>
              </a:rPr>
              <a:t>Not all bacterial species can form spores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/>
          </a:bodyPr>
          <a:lstStyle/>
          <a:p>
            <a:r>
              <a:rPr lang="en-US" alt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few genera of bacteria produce </a:t>
            </a:r>
            <a:r>
              <a:rPr lang="en-US" altLang="tr-T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endospore</a:t>
            </a:r>
            <a:r>
              <a:rPr lang="en-US" alt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such as </a:t>
            </a:r>
            <a:r>
              <a:rPr lang="en-US" altLang="tr-TR" sz="2800" i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Clostridium</a:t>
            </a:r>
            <a:r>
              <a:rPr lang="en-US" altLang="tr-TR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(gangrene)</a:t>
            </a:r>
            <a:r>
              <a:rPr lang="en-US" alt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en-US" altLang="tr-TR" sz="2800" i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Bacillus</a:t>
            </a:r>
            <a:r>
              <a:rPr lang="en-US" altLang="tr-TR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(anthrax)</a:t>
            </a:r>
            <a:r>
              <a:rPr lang="en-US" alt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both of them are gram + rods</a:t>
            </a:r>
          </a:p>
          <a:p>
            <a:r>
              <a:rPr lang="en-US" altLang="tr-T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Endospore</a:t>
            </a:r>
            <a:r>
              <a:rPr lang="en-US" alt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production is associated with Gram Positive </a:t>
            </a:r>
            <a:r>
              <a:rPr lang="en-US" alt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bacteria</a:t>
            </a:r>
            <a:endParaRPr lang="en-US" altLang="tr-T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alt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Since not all bacteria form endospores, we can use this as an identification factor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F28AF02-109E-4283-8B8F-96F65C3CC79C}" type="slidenum">
              <a:rPr lang="tr-TR" smtClean="0"/>
              <a:pPr/>
              <a:t>11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4881257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tr-TR" sz="4000" dirty="0">
                <a:solidFill>
                  <a:srgbClr val="00CC00"/>
                </a:solidFill>
              </a:rPr>
              <a:t>The location of the spore is also an identifying characteristic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tr-TR">
                <a:solidFill>
                  <a:srgbClr val="FF0000"/>
                </a:solidFill>
              </a:rPr>
              <a:t>Central, Sub-Terminal, and Terminal spores</a:t>
            </a:r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3009900" y="2506216"/>
            <a:ext cx="31242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3048000" y="3861048"/>
            <a:ext cx="31242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3031976" y="5229200"/>
            <a:ext cx="31242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4118992" y="2658616"/>
            <a:ext cx="957064" cy="762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4572000" y="4013448"/>
            <a:ext cx="990600" cy="762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5394176" y="5457800"/>
            <a:ext cx="762000" cy="609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F28AF02-109E-4283-8B8F-96F65C3CC79C}" type="slidenum">
              <a:rPr lang="tr-TR" smtClean="0"/>
              <a:pPr/>
              <a:t>12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3359440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4587D-38DB-43A8-A7C3-3C05039CD4E4}" type="slidenum">
              <a:rPr lang="en-US"/>
              <a:pPr/>
              <a:t>13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52400" y="-152400"/>
            <a:ext cx="10134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F0757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Formation of Vegetative Cell</a:t>
            </a:r>
          </a:p>
        </p:txBody>
      </p:sp>
      <p:pic>
        <p:nvPicPr>
          <p:cNvPr id="10" name="Picture 10" descr="wiL75268_035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16200000">
            <a:off x="5352747" y="2301164"/>
            <a:ext cx="4276074" cy="317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8200"/>
            <a:ext cx="58674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Activation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prepares spores for germination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often results from treatments like heating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Germination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environmental nutrients are detected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spore swelling and rupture of absorption of spore coat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increased metabolic activity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Outgrowth - emergence of vegetative cell</a:t>
            </a:r>
          </a:p>
        </p:txBody>
      </p:sp>
    </p:spTree>
    <p:extLst>
      <p:ext uri="{BB962C8B-B14F-4D97-AF65-F5344CB8AC3E}">
        <p14:creationId xmlns:p14="http://schemas.microsoft.com/office/powerpoint/2010/main" xmlns="" val="1979957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8024"/>
            <a:ext cx="7772400" cy="81872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chemeClr val="tx1"/>
                </a:solidFill>
              </a:rPr>
              <a:t>Endospores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7772400" cy="4114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cs typeface="Times New Roman" pitchFamily="18" charset="0"/>
              </a:rPr>
              <a:t>Endospores can remain dormant indefinitely but germinate quickly when the appropriate trigger is applied</a:t>
            </a:r>
          </a:p>
          <a:p>
            <a:pPr eaLnBrk="1" hangingPunct="1"/>
            <a:r>
              <a:rPr lang="en-US" sz="2800" dirty="0" smtClean="0">
                <a:cs typeface="Times New Roman" pitchFamily="18" charset="0"/>
              </a:rPr>
              <a:t>Endospores differ significantly from the vegetative, or normally functioning, cells</a:t>
            </a:r>
          </a:p>
        </p:txBody>
      </p:sp>
      <p:pic>
        <p:nvPicPr>
          <p:cNvPr id="12292" name="Picture 7" descr="04_38Figure-L"/>
          <p:cNvPicPr>
            <a:picLocks noChangeAspect="1" noChangeArrowheads="1"/>
          </p:cNvPicPr>
          <p:nvPr/>
        </p:nvPicPr>
        <p:blipFill>
          <a:blip r:embed="rId2" cstate="print"/>
          <a:srcRect b="5688"/>
          <a:stretch>
            <a:fillRect/>
          </a:stretch>
        </p:blipFill>
        <p:spPr bwMode="auto">
          <a:xfrm>
            <a:off x="685800" y="3573016"/>
            <a:ext cx="8015288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F28AF02-109E-4283-8B8F-96F65C3CC79C}" type="slidenum">
              <a:rPr lang="tr-TR" smtClean="0"/>
              <a:pPr/>
              <a:t>14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2526465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B15DA0-8A9B-4F93-8552-1962D83FE885}" type="slidenum">
              <a:rPr lang="en-US"/>
              <a:pPr/>
              <a:t>15</a:t>
            </a:fld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467600" cy="685800"/>
          </a:xfrm>
        </p:spPr>
        <p:txBody>
          <a:bodyPr/>
          <a:lstStyle/>
          <a:p>
            <a:pPr algn="ctr"/>
            <a:r>
              <a:rPr lang="en-US" dirty="0"/>
              <a:t>Stain Procedure</a:t>
            </a:r>
            <a:br>
              <a:rPr lang="en-US" dirty="0"/>
            </a:br>
            <a:r>
              <a:rPr lang="en-US" dirty="0">
                <a:solidFill>
                  <a:srgbClr val="0000FF"/>
                </a:solidFill>
              </a:rPr>
              <a:t>Schaeffer-Fulton  Method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848600" cy="4953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dirty="0"/>
              <a:t>1. Prepare a smear. Air Dry. Heat fix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/>
              <a:t>2. Put the slide on steam rack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/>
              <a:t>3.  Flood the smear with Malachite Green stain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/>
              <a:t>4. Steam slide for 10 minutes (every minute, add a few more drops of Malachite Green stain)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/>
              <a:t>5. Allow slide to cool (after the 10 min. steam process)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/>
              <a:t>6. Drain slide and rinse for 30 seconds with DI water (discard filter paper)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/>
              <a:t>7. Flood smear with </a:t>
            </a:r>
            <a:r>
              <a:rPr lang="en-US" sz="2000" dirty="0" err="1"/>
              <a:t>Safranin</a:t>
            </a:r>
            <a:r>
              <a:rPr lang="en-US" sz="2000" dirty="0"/>
              <a:t> (counter stain). This stains the vegetative cell.  (Leave for 1 minute)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/>
              <a:t>8. Drain the slide and rinse with DI water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/>
              <a:t>9. Blot Dry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/>
              <a:t>10. Use oil immersion objective to view</a:t>
            </a:r>
          </a:p>
        </p:txBody>
      </p:sp>
    </p:spTree>
    <p:extLst>
      <p:ext uri="{BB962C8B-B14F-4D97-AF65-F5344CB8AC3E}">
        <p14:creationId xmlns:p14="http://schemas.microsoft.com/office/powerpoint/2010/main" xmlns="" val="3889275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7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7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7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7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7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7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7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build="p" bldLvl="3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CBBDC2-8684-45CA-B791-497A6BB9AD83}" type="slidenum">
              <a:rPr lang="en-US"/>
              <a:pPr/>
              <a:t>16</a:t>
            </a:fld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pPr algn="ctr"/>
            <a:r>
              <a:rPr lang="en-US" dirty="0"/>
              <a:t>Spore Staining procedure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599" y="1304477"/>
            <a:ext cx="8130875" cy="5248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72861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467600" cy="1219200"/>
          </a:xfrm>
        </p:spPr>
        <p:txBody>
          <a:bodyPr/>
          <a:lstStyle/>
          <a:p>
            <a:r>
              <a:rPr lang="en-US" dirty="0"/>
              <a:t>Endospore Stain </a:t>
            </a:r>
            <a:br>
              <a:rPr lang="en-US" dirty="0"/>
            </a:br>
            <a:endParaRPr lang="en-US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57200" y="1035050"/>
            <a:ext cx="8229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F0757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000" dirty="0" smtClean="0"/>
              <a:t>Spores: </a:t>
            </a:r>
            <a:r>
              <a:rPr lang="en-US" sz="4000" dirty="0" smtClean="0">
                <a:solidFill>
                  <a:srgbClr val="00B050"/>
                </a:solidFill>
              </a:rPr>
              <a:t>Green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Cell: </a:t>
            </a:r>
            <a:r>
              <a:rPr lang="en-US" sz="4000" dirty="0" smtClean="0">
                <a:solidFill>
                  <a:srgbClr val="FF0000"/>
                </a:solidFill>
              </a:rPr>
              <a:t>Red or Pink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81000" y="2971800"/>
            <a:ext cx="4881562" cy="310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0000FF"/>
                </a:solidFill>
              </a:rPr>
              <a:t>To Do</a:t>
            </a:r>
          </a:p>
          <a:p>
            <a:r>
              <a:rPr lang="en-US" sz="2800" dirty="0" smtClean="0"/>
              <a:t>Each student is expected to prepare a </a:t>
            </a:r>
            <a:r>
              <a:rPr lang="en-US" sz="2800" dirty="0"/>
              <a:t>smear </a:t>
            </a:r>
            <a:r>
              <a:rPr lang="en-US" sz="2800" dirty="0" smtClean="0"/>
              <a:t>of:</a:t>
            </a:r>
          </a:p>
          <a:p>
            <a:r>
              <a:rPr lang="en-US" sz="2800" dirty="0" smtClean="0"/>
              <a:t>1-  </a:t>
            </a:r>
            <a:r>
              <a:rPr lang="en-US" sz="2800" i="1" dirty="0" smtClean="0"/>
              <a:t>Bacillus </a:t>
            </a:r>
            <a:r>
              <a:rPr lang="en-US" sz="2800" i="1" dirty="0" err="1" smtClean="0"/>
              <a:t>subtilis</a:t>
            </a:r>
            <a:endParaRPr lang="en-US" sz="2800" i="1" dirty="0" smtClean="0"/>
          </a:p>
          <a:p>
            <a:r>
              <a:rPr lang="en-US" sz="2800" i="1" dirty="0" smtClean="0"/>
              <a:t>2- Any other organism from the list</a:t>
            </a:r>
          </a:p>
          <a:p>
            <a:r>
              <a:rPr lang="en-US" sz="2800" i="1" dirty="0" smtClean="0"/>
              <a:t>3- perform endospore staining </a:t>
            </a:r>
            <a:endParaRPr lang="en-US" sz="2800" dirty="0"/>
          </a:p>
        </p:txBody>
      </p:sp>
      <p:pic>
        <p:nvPicPr>
          <p:cNvPr id="15" name="Picture 3" descr="J:\endospore-stain-proced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1587" y="990600"/>
            <a:ext cx="430241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8963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E93E49-130F-4290-890B-DA8DCFAAB946}" type="slidenum">
              <a:rPr lang="en-US"/>
              <a:pPr/>
              <a:t>18</a:t>
            </a:fld>
            <a:endParaRPr lang="en-US"/>
          </a:p>
        </p:txBody>
      </p:sp>
      <p:pic>
        <p:nvPicPr>
          <p:cNvPr id="4" name="Picture 5" descr="Bmeg_spore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862366" cy="681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1538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tr-TR" dirty="0">
                <a:solidFill>
                  <a:srgbClr val="FF0000"/>
                </a:solidFill>
              </a:rPr>
              <a:t>Endospores form within the </a:t>
            </a:r>
            <a:r>
              <a:rPr lang="en-US" altLang="tr-TR" dirty="0" smtClean="0">
                <a:solidFill>
                  <a:srgbClr val="FF0000"/>
                </a:solidFill>
              </a:rPr>
              <a:t>Cell</a:t>
            </a:r>
            <a:endParaRPr lang="en-US" altLang="tr-T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C2BE-7DA4-4826-A494-73BAFBEB8284}" type="slidenum">
              <a:rPr lang="ar-SA" altLang="tr-TR" smtClean="0"/>
              <a:pPr/>
              <a:t>2</a:t>
            </a:fld>
            <a:endParaRPr lang="en-US" alt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8291264" cy="5105400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altLang="tr-T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Endospore</a:t>
            </a:r>
            <a:r>
              <a:rPr lang="en-US" alt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is </a:t>
            </a:r>
            <a:r>
              <a:rPr lang="en-US" alt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dormant stage of some bacterium that allows it to survive </a:t>
            </a:r>
            <a:r>
              <a:rPr lang="en-US" alt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unfavorable conditions </a:t>
            </a:r>
            <a:r>
              <a:rPr lang="en-US" alt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that would normally </a:t>
            </a:r>
            <a:r>
              <a:rPr lang="en-US" alt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 lethal such </a:t>
            </a:r>
            <a:r>
              <a:rPr lang="en-US" alt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 extreme drought or heat </a:t>
            </a:r>
          </a:p>
          <a:p>
            <a:pPr algn="l">
              <a:buFont typeface="Arial" pitchFamily="34" charset="0"/>
              <a:buChar char="•"/>
            </a:pPr>
            <a:r>
              <a:rPr lang="en-US" altLang="tr-TR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Endospores</a:t>
            </a:r>
            <a:r>
              <a:rPr lang="en-US" alt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are resistant against;</a:t>
            </a:r>
            <a:endParaRPr lang="en-US" altLang="tr-T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alt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Drought </a:t>
            </a:r>
            <a:endParaRPr lang="en-US" alt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alt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Low nutrient conditions</a:t>
            </a:r>
          </a:p>
          <a:p>
            <a:pPr lvl="1" algn="l">
              <a:buFont typeface="Arial" pitchFamily="34" charset="0"/>
              <a:buChar char="•"/>
            </a:pPr>
            <a:r>
              <a:rPr lang="en-US" alt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Radiation</a:t>
            </a:r>
          </a:p>
          <a:p>
            <a:pPr lvl="1" algn="l">
              <a:buFont typeface="Arial" pitchFamily="34" charset="0"/>
              <a:buChar char="•"/>
            </a:pPr>
            <a:r>
              <a:rPr lang="en-US" alt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High </a:t>
            </a:r>
            <a:r>
              <a:rPr lang="en-US" alt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temperatures</a:t>
            </a:r>
          </a:p>
          <a:p>
            <a:pPr lvl="1" algn="l">
              <a:buFont typeface="Arial" pitchFamily="34" charset="0"/>
              <a:buChar char="•"/>
            </a:pPr>
            <a:r>
              <a:rPr lang="en-US" alt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Various </a:t>
            </a:r>
            <a:r>
              <a:rPr lang="en-US" alt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chemical disinfectants</a:t>
            </a:r>
          </a:p>
        </p:txBody>
      </p:sp>
    </p:spTree>
    <p:extLst>
      <p:ext uri="{BB962C8B-B14F-4D97-AF65-F5344CB8AC3E}">
        <p14:creationId xmlns="" xmlns:p14="http://schemas.microsoft.com/office/powerpoint/2010/main" val="195499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Endospores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cs-CZ" sz="2800" dirty="0" smtClean="0"/>
              <a:t>The spore is a dehydrated, multishelled structure that protects and allows the bacteria to exist in </a:t>
            </a:r>
            <a:r>
              <a:rPr lang="en-US" sz="2800" dirty="0" smtClean="0"/>
              <a:t>“</a:t>
            </a:r>
            <a:r>
              <a:rPr lang="cs-CZ" sz="2800" dirty="0" smtClean="0"/>
              <a:t>suspended animation</a:t>
            </a:r>
            <a:r>
              <a:rPr lang="en-US" sz="2800" dirty="0" smtClean="0"/>
              <a:t>”</a:t>
            </a:r>
            <a:endParaRPr lang="cs-CZ" sz="2800" dirty="0" smtClean="0"/>
          </a:p>
          <a:p>
            <a:pPr>
              <a:lnSpc>
                <a:spcPct val="90000"/>
              </a:lnSpc>
              <a:defRPr/>
            </a:pPr>
            <a:endParaRPr lang="cs-CZ" sz="2800" dirty="0" smtClean="0"/>
          </a:p>
          <a:p>
            <a:pPr>
              <a:lnSpc>
                <a:spcPct val="90000"/>
              </a:lnSpc>
              <a:defRPr/>
            </a:pPr>
            <a:r>
              <a:rPr lang="cs-CZ" sz="2800" dirty="0" smtClean="0"/>
              <a:t>It contains a complete copy of the chromosome, the bare minimum concentrations of essential proteins and ribosomes, and a high concentration of calcium bound to dipicolinic acid.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399EC2BE-7DA4-4826-A494-73BAFBEB8284}" type="slidenum">
              <a:rPr lang="ar-SA" altLang="tr-TR" smtClean="0"/>
              <a:pPr/>
              <a:t>3</a:t>
            </a:fld>
            <a:endParaRPr lang="en-US" altLang="tr-TR"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tr-TR" sz="4000" dirty="0">
                <a:solidFill>
                  <a:srgbClr val="FF0000"/>
                </a:solidFill>
              </a:rPr>
              <a:t>The Vegetative Cell Gives Rise to One Spore </a:t>
            </a:r>
          </a:p>
        </p:txBody>
      </p:sp>
      <p:grpSp>
        <p:nvGrpSpPr>
          <p:cNvPr id="2" name="Grup 2"/>
          <p:cNvGrpSpPr/>
          <p:nvPr/>
        </p:nvGrpSpPr>
        <p:grpSpPr>
          <a:xfrm>
            <a:off x="5826323" y="3384550"/>
            <a:ext cx="2778125" cy="1736725"/>
            <a:chOff x="5106243" y="3348459"/>
            <a:chExt cx="2778125" cy="1736725"/>
          </a:xfrm>
        </p:grpSpPr>
        <p:sp>
          <p:nvSpPr>
            <p:cNvPr id="9221" name="Oval 5"/>
            <p:cNvSpPr>
              <a:spLocks noChangeAspect="1" noChangeArrowheads="1"/>
            </p:cNvSpPr>
            <p:nvPr/>
          </p:nvSpPr>
          <p:spPr bwMode="auto">
            <a:xfrm>
              <a:off x="5106243" y="3348459"/>
              <a:ext cx="2778125" cy="17367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tr-TR"/>
            </a:p>
            <a:p>
              <a:r>
                <a:rPr lang="en-US" altLang="tr-TR"/>
                <a:t>   </a:t>
              </a:r>
            </a:p>
          </p:txBody>
        </p:sp>
        <p:sp>
          <p:nvSpPr>
            <p:cNvPr id="9224" name="Text Box 8"/>
            <p:cNvSpPr txBox="1">
              <a:spLocks noChangeArrowheads="1"/>
            </p:cNvSpPr>
            <p:nvPr/>
          </p:nvSpPr>
          <p:spPr bwMode="auto">
            <a:xfrm>
              <a:off x="5791200" y="4038600"/>
              <a:ext cx="15303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tr-TR">
                  <a:solidFill>
                    <a:srgbClr val="003366"/>
                  </a:solidFill>
                </a:rPr>
                <a:t>Bacterial Cell</a:t>
              </a:r>
            </a:p>
          </p:txBody>
        </p:sp>
      </p:grp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3995936" y="3251448"/>
            <a:ext cx="685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tr-TR" dirty="0"/>
              <a:t>Spore</a:t>
            </a: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3006725" y="3145160"/>
            <a:ext cx="879475" cy="28384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4733156" y="3731791"/>
            <a:ext cx="990972" cy="342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3" name="Grup 1"/>
          <p:cNvGrpSpPr/>
          <p:nvPr/>
        </p:nvGrpSpPr>
        <p:grpSpPr>
          <a:xfrm>
            <a:off x="228600" y="1820862"/>
            <a:ext cx="2778125" cy="1736725"/>
            <a:chOff x="827584" y="1676400"/>
            <a:chExt cx="2778125" cy="1736725"/>
          </a:xfrm>
        </p:grpSpPr>
        <p:sp>
          <p:nvSpPr>
            <p:cNvPr id="9220" name="Oval 4"/>
            <p:cNvSpPr>
              <a:spLocks noChangeAspect="1" noChangeArrowheads="1"/>
            </p:cNvSpPr>
            <p:nvPr/>
          </p:nvSpPr>
          <p:spPr bwMode="auto">
            <a:xfrm>
              <a:off x="827584" y="1676400"/>
              <a:ext cx="2778125" cy="17367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 altLang="tr-TR"/>
            </a:p>
          </p:txBody>
        </p:sp>
        <p:sp>
          <p:nvSpPr>
            <p:cNvPr id="9229" name="Text Box 13"/>
            <p:cNvSpPr txBox="1">
              <a:spLocks noChangeArrowheads="1"/>
            </p:cNvSpPr>
            <p:nvPr/>
          </p:nvSpPr>
          <p:spPr bwMode="auto">
            <a:xfrm>
              <a:off x="1431925" y="2322513"/>
              <a:ext cx="15303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tr-TR" dirty="0">
                  <a:solidFill>
                    <a:srgbClr val="003366"/>
                  </a:solidFill>
                </a:rPr>
                <a:t>Bacterial Cell</a:t>
              </a:r>
            </a:p>
          </p:txBody>
        </p:sp>
      </p:grp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381000" y="4800600"/>
            <a:ext cx="5187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tr-TR" dirty="0">
                <a:solidFill>
                  <a:srgbClr val="336699"/>
                </a:solidFill>
              </a:rPr>
              <a:t>The endospore is able to survive for long periods </a:t>
            </a:r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381000" y="52578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tr-TR" dirty="0">
                <a:solidFill>
                  <a:srgbClr val="003366"/>
                </a:solidFill>
              </a:rPr>
              <a:t>of time until environmental conditions again become favorable for growth. 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381000" y="6027003"/>
            <a:ext cx="899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tr-TR" dirty="0">
                <a:solidFill>
                  <a:srgbClr val="336699"/>
                </a:solidFill>
              </a:rPr>
              <a:t>The endospore then germinates, producing a single vegetative bacterium. 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294967295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F28AF02-109E-4283-8B8F-96F65C3CC79C}" type="slidenum">
              <a:rPr lang="tr-TR" smtClean="0"/>
              <a:pPr/>
              <a:t>4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6564391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A98ED0-2310-467D-A3BE-C8B73D6067D2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algn="ctr"/>
            <a:r>
              <a:rPr lang="en-US" dirty="0" smtClean="0"/>
              <a:t>Endospore structure 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3886200"/>
            <a:ext cx="8839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ts val="600"/>
              </a:spcAft>
              <a:buChar char="•"/>
              <a:defRPr sz="2800" b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ts val="600"/>
              </a:spcAft>
              <a:buChar char="–"/>
              <a:defRPr sz="2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ts val="600"/>
              </a:spcAft>
              <a:buChar char="•"/>
              <a:defRPr sz="2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ts val="600"/>
              </a:spcAft>
              <a:buChar char="–"/>
              <a:defRPr sz="2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ts val="600"/>
              </a:spcAft>
              <a:buChar char="»"/>
              <a:defRPr sz="2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 b="1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dirty="0" smtClean="0"/>
              <a:t>Spore surrounded by thin covering called </a:t>
            </a:r>
            <a:r>
              <a:rPr lang="en-US" dirty="0" err="1" smtClean="0"/>
              <a:t>exosporium</a:t>
            </a:r>
            <a:endParaRPr lang="en-US" dirty="0" smtClean="0"/>
          </a:p>
          <a:p>
            <a:pPr eaLnBrk="1" hangingPunct="1"/>
            <a:r>
              <a:rPr lang="en-US" dirty="0" smtClean="0"/>
              <a:t>Thick layers of protein form the spore coat</a:t>
            </a:r>
          </a:p>
          <a:p>
            <a:pPr eaLnBrk="1" hangingPunct="1"/>
            <a:r>
              <a:rPr lang="en-US" dirty="0" smtClean="0"/>
              <a:t>Cortex, beneath the coat, thick peptidoglycan</a:t>
            </a:r>
          </a:p>
          <a:p>
            <a:pPr eaLnBrk="1" hangingPunct="1"/>
            <a:r>
              <a:rPr lang="en-US" dirty="0" smtClean="0"/>
              <a:t>Core has nucleoid and ribosomes</a:t>
            </a:r>
          </a:p>
        </p:txBody>
      </p:sp>
      <p:pic>
        <p:nvPicPr>
          <p:cNvPr id="7" name="Picture 2" descr="C:\Users\senthamilselvan.t\Desktop\wiL02400_03_52.jpg"/>
          <p:cNvPicPr>
            <a:picLocks noChangeAspect="1" noChangeArrowheads="1"/>
          </p:cNvPicPr>
          <p:nvPr/>
        </p:nvPicPr>
        <p:blipFill rotWithShape="1">
          <a:blip r:embed="rId3" cstate="print"/>
          <a:srcRect t="3545"/>
          <a:stretch/>
        </p:blipFill>
        <p:spPr bwMode="auto">
          <a:xfrm>
            <a:off x="381000" y="914400"/>
            <a:ext cx="8229600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68093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58600E-FF0E-46A2-8E6C-C45B391080FB}" type="slidenum">
              <a:rPr lang="en-US"/>
              <a:pPr/>
              <a:t>6</a:t>
            </a:fld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467600" cy="685800"/>
          </a:xfrm>
        </p:spPr>
        <p:txBody>
          <a:bodyPr/>
          <a:lstStyle/>
          <a:p>
            <a:pPr algn="ctr"/>
            <a:r>
              <a:rPr lang="en-US" dirty="0"/>
              <a:t>What Makes an Endospore so Resistant?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686800" cy="5486400"/>
          </a:xfrm>
        </p:spPr>
        <p:txBody>
          <a:bodyPr/>
          <a:lstStyle/>
          <a:p>
            <a:pPr eaLnBrk="1" hangingPunct="1"/>
            <a:r>
              <a:rPr lang="en-US" sz="3200" dirty="0"/>
              <a:t>Calcium (</a:t>
            </a:r>
            <a:r>
              <a:rPr lang="en-US" sz="3200" dirty="0" err="1"/>
              <a:t>complexed</a:t>
            </a:r>
            <a:r>
              <a:rPr lang="en-US" sz="3200" dirty="0"/>
              <a:t> with </a:t>
            </a:r>
            <a:r>
              <a:rPr lang="en-US" sz="3200" dirty="0" err="1"/>
              <a:t>dipicolinic</a:t>
            </a:r>
            <a:r>
              <a:rPr lang="en-US" sz="3200" dirty="0"/>
              <a:t> acid)</a:t>
            </a:r>
          </a:p>
          <a:p>
            <a:pPr eaLnBrk="1" hangingPunct="1"/>
            <a:r>
              <a:rPr lang="en-US" sz="3200" dirty="0"/>
              <a:t>Small, acid-soluble, DNA-binding proteins (SASPs)</a:t>
            </a:r>
          </a:p>
          <a:p>
            <a:pPr eaLnBrk="1" hangingPunct="1"/>
            <a:r>
              <a:rPr lang="en-US" sz="3200" dirty="0"/>
              <a:t>Dehydrated core</a:t>
            </a:r>
          </a:p>
          <a:p>
            <a:pPr eaLnBrk="1" hangingPunct="1"/>
            <a:r>
              <a:rPr lang="en-US" sz="3200" dirty="0"/>
              <a:t>Spore coat and </a:t>
            </a:r>
            <a:r>
              <a:rPr lang="en-US" sz="3200" dirty="0" err="1"/>
              <a:t>exosporium</a:t>
            </a:r>
            <a:r>
              <a:rPr lang="en-US" sz="3200" dirty="0"/>
              <a:t> protect</a:t>
            </a:r>
          </a:p>
        </p:txBody>
      </p:sp>
    </p:spTree>
    <p:extLst>
      <p:ext uri="{BB962C8B-B14F-4D97-AF65-F5344CB8AC3E}">
        <p14:creationId xmlns:p14="http://schemas.microsoft.com/office/powerpoint/2010/main" xmlns="" val="1854252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en-US" altLang="tr-TR" dirty="0">
                <a:solidFill>
                  <a:srgbClr val="FF0000"/>
                </a:solidFill>
              </a:rPr>
              <a:t>Endospore Function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Endospores are ultimately </a:t>
            </a:r>
            <a:r>
              <a:rPr lang="en-US" altLang="tr-TR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protection for the bacterial genome</a:t>
            </a:r>
          </a:p>
          <a:p>
            <a:pPr>
              <a:lnSpc>
                <a:spcPct val="90000"/>
              </a:lnSpc>
            </a:pPr>
            <a:r>
              <a:rPr lang="en-US" alt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Spores form within the cell and contain a full copy of the </a:t>
            </a:r>
            <a:r>
              <a:rPr lang="en-US" alt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bacterial </a:t>
            </a:r>
            <a:r>
              <a:rPr lang="en-US" alt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genome</a:t>
            </a:r>
          </a:p>
          <a:p>
            <a:pPr>
              <a:lnSpc>
                <a:spcPct val="90000"/>
              </a:lnSpc>
            </a:pPr>
            <a:r>
              <a:rPr lang="en-US" alt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Endospores are not a form of reproduction, because only one new cell germinates from each spore</a:t>
            </a:r>
          </a:p>
          <a:p>
            <a:pPr>
              <a:lnSpc>
                <a:spcPct val="90000"/>
              </a:lnSpc>
            </a:pPr>
            <a:r>
              <a:rPr lang="en-US" alt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Spores can be variable in size and location within the cell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F28AF02-109E-4283-8B8F-96F65C3CC79C}" type="slidenum">
              <a:rPr lang="tr-TR" smtClean="0"/>
              <a:pPr/>
              <a:t>7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2735100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FF0000"/>
                </a:solidFill>
              </a:rPr>
              <a:t>Sporulation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5536" y="1556792"/>
            <a:ext cx="3168352" cy="4798133"/>
          </a:xfrm>
        </p:spPr>
        <p:txBody>
          <a:bodyPr/>
          <a:lstStyle/>
          <a:p>
            <a:pPr eaLnBrk="1" hangingPunct="1"/>
            <a:r>
              <a:rPr lang="en-US" dirty="0" smtClean="0"/>
              <a:t>Process of endospore formation within a vegetative (parent) cell</a:t>
            </a:r>
          </a:p>
          <a:p>
            <a:pPr eaLnBrk="1" hangingPunct="1"/>
            <a:r>
              <a:rPr lang="en-US" dirty="0" smtClean="0"/>
              <a:t>Germination = return of an endospore to its vegetative state</a:t>
            </a:r>
          </a:p>
        </p:txBody>
      </p:sp>
      <p:pic>
        <p:nvPicPr>
          <p:cNvPr id="17412" name="Picture 1031" descr="04_39Figure-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3415"/>
          <a:stretch>
            <a:fillRect/>
          </a:stretch>
        </p:blipFill>
        <p:spPr>
          <a:xfrm>
            <a:off x="3635896" y="2060848"/>
            <a:ext cx="5299872" cy="3882156"/>
          </a:xfr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F28AF02-109E-4283-8B8F-96F65C3CC79C}" type="slidenum">
              <a:rPr lang="tr-TR" smtClean="0"/>
              <a:pPr/>
              <a:t>8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4997179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58600E-FF0E-46A2-8E6C-C45B391080FB}" type="slidenum">
              <a:rPr lang="en-US"/>
              <a:pPr/>
              <a:t>9</a:t>
            </a:fld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467600" cy="685800"/>
          </a:xfrm>
        </p:spPr>
        <p:txBody>
          <a:bodyPr/>
          <a:lstStyle/>
          <a:p>
            <a:pPr algn="ctr"/>
            <a:r>
              <a:rPr lang="en-US" sz="4000" dirty="0"/>
              <a:t>Sporulation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86800" cy="54864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3600" dirty="0"/>
              <a:t>Process of endospore formation</a:t>
            </a:r>
          </a:p>
          <a:p>
            <a:pPr eaLnBrk="1" hangingPunct="1">
              <a:lnSpc>
                <a:spcPct val="110000"/>
              </a:lnSpc>
            </a:pPr>
            <a:r>
              <a:rPr lang="en-US" sz="3600" dirty="0"/>
              <a:t>Occurs in a hours (up to 10 hours)</a:t>
            </a:r>
          </a:p>
          <a:p>
            <a:pPr eaLnBrk="1" hangingPunct="1">
              <a:lnSpc>
                <a:spcPct val="110000"/>
              </a:lnSpc>
            </a:pPr>
            <a:r>
              <a:rPr lang="en-US" sz="3600" dirty="0"/>
              <a:t>Normally commences when growth ceases because of lack of nutrients</a:t>
            </a:r>
          </a:p>
          <a:p>
            <a:pPr eaLnBrk="1" hangingPunct="1">
              <a:lnSpc>
                <a:spcPct val="110000"/>
              </a:lnSpc>
            </a:pPr>
            <a:r>
              <a:rPr lang="en-US" sz="3600" dirty="0"/>
              <a:t>Complex multistage process</a:t>
            </a:r>
          </a:p>
        </p:txBody>
      </p:sp>
    </p:spTree>
    <p:extLst>
      <p:ext uri="{BB962C8B-B14F-4D97-AF65-F5344CB8AC3E}">
        <p14:creationId xmlns:p14="http://schemas.microsoft.com/office/powerpoint/2010/main" xmlns="" val="422801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4074</TotalTime>
  <Words>627</Words>
  <Application>Microsoft Macintosh PowerPoint</Application>
  <PresentationFormat>On-screen Show (4:3)</PresentationFormat>
  <Paragraphs>105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1_Default Design</vt:lpstr>
      <vt:lpstr>Endospore staining  Lab # 3 </vt:lpstr>
      <vt:lpstr>Endospores form within the Cell</vt:lpstr>
      <vt:lpstr>Endospores</vt:lpstr>
      <vt:lpstr>The Vegetative Cell Gives Rise to One Spore </vt:lpstr>
      <vt:lpstr>Endospore structure </vt:lpstr>
      <vt:lpstr>What Makes an Endospore so Resistant?</vt:lpstr>
      <vt:lpstr>Endospore Function</vt:lpstr>
      <vt:lpstr>Sporulation</vt:lpstr>
      <vt:lpstr>Sporulation</vt:lpstr>
      <vt:lpstr>Slide 10</vt:lpstr>
      <vt:lpstr>Not all bacterial species can form spores</vt:lpstr>
      <vt:lpstr>The location of the spore is also an identifying characteristic</vt:lpstr>
      <vt:lpstr>Slide 13</vt:lpstr>
      <vt:lpstr>Endospores</vt:lpstr>
      <vt:lpstr>Stain Procedure Schaeffer-Fulton  Method</vt:lpstr>
      <vt:lpstr>Spore Staining procedure </vt:lpstr>
      <vt:lpstr>Endospore Stain  </vt:lpstr>
      <vt:lpstr>Slide 18</vt:lpstr>
    </vt:vector>
  </TitlesOfParts>
  <Company>MSU-Bozeman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Sherwood</dc:creator>
  <cp:lastModifiedBy>amm</cp:lastModifiedBy>
  <cp:revision>204</cp:revision>
  <dcterms:created xsi:type="dcterms:W3CDTF">2002-01-30T20:19:14Z</dcterms:created>
  <dcterms:modified xsi:type="dcterms:W3CDTF">2017-10-08T19:30:48Z</dcterms:modified>
</cp:coreProperties>
</file>