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9"/>
  </p:notesMasterIdLst>
  <p:sldIdLst>
    <p:sldId id="417" r:id="rId2"/>
    <p:sldId id="476" r:id="rId3"/>
    <p:sldId id="469" r:id="rId4"/>
    <p:sldId id="464" r:id="rId5"/>
    <p:sldId id="477" r:id="rId6"/>
    <p:sldId id="478" r:id="rId7"/>
    <p:sldId id="467" r:id="rId8"/>
    <p:sldId id="471" r:id="rId9"/>
    <p:sldId id="473" r:id="rId10"/>
    <p:sldId id="474" r:id="rId11"/>
    <p:sldId id="479" r:id="rId12"/>
    <p:sldId id="475" r:id="rId13"/>
    <p:sldId id="482" r:id="rId14"/>
    <p:sldId id="483" r:id="rId15"/>
    <p:sldId id="484" r:id="rId16"/>
    <p:sldId id="481" r:id="rId17"/>
    <p:sldId id="485" r:id="rId1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950">
          <p15:clr>
            <a:srgbClr val="A4A3A4"/>
          </p15:clr>
        </p15:guide>
        <p15:guide id="3" pos="2880">
          <p15:clr>
            <a:srgbClr val="A4A3A4"/>
          </p15:clr>
        </p15:guide>
        <p15:guide id="4" pos="4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14B9"/>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09" autoAdjust="0"/>
    <p:restoredTop sz="97393" autoAdjust="0"/>
  </p:normalViewPr>
  <p:slideViewPr>
    <p:cSldViewPr>
      <p:cViewPr varScale="1">
        <p:scale>
          <a:sx n="77" d="100"/>
          <a:sy n="77" d="100"/>
        </p:scale>
        <p:origin x="1116" y="84"/>
      </p:cViewPr>
      <p:guideLst>
        <p:guide orient="horz" pos="2160"/>
        <p:guide orient="horz" pos="3950"/>
        <p:guide pos="2880"/>
        <p:guide pos="4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1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D683B996-331E-4D03-87B9-3565EFD41364}" type="slidenum">
              <a:rPr lang="en-US"/>
              <a:pPr/>
              <a:t>‹#›</a:t>
            </a:fld>
            <a:endParaRPr lang="en-US" dirty="0"/>
          </a:p>
        </p:txBody>
      </p:sp>
    </p:spTree>
    <p:extLst>
      <p:ext uri="{BB962C8B-B14F-4D97-AF65-F5344CB8AC3E}">
        <p14:creationId xmlns:p14="http://schemas.microsoft.com/office/powerpoint/2010/main" val="46065254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83106D-DCA4-469E-886D-780540EDC881}" type="slidenum">
              <a:rPr lang="en-US"/>
              <a:pPr/>
              <a:t>3</a:t>
            </a:fld>
            <a:endParaRPr 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FD8A85-CD7D-424A-95E3-3E265A331377}" type="slidenum">
              <a:rPr lang="en-US"/>
              <a:pPr/>
              <a:t>4</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FD8A85-CD7D-424A-95E3-3E265A331377}" type="slidenum">
              <a:rPr lang="en-US"/>
              <a:pPr/>
              <a:t>5</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E20049-4DEC-4097-AD1E-EC741114F6EC}" type="slidenum">
              <a:rPr lang="en-US"/>
              <a:pPr/>
              <a:t>7</a:t>
            </a:fld>
            <a:endParaRPr 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5CCA33-32E4-42D6-B2FE-B37F28F26907}" type="slidenum">
              <a:rPr lang="en-US"/>
              <a:pPr/>
              <a:t>8</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r>
              <a:rPr lang="en-US" dirty="0"/>
              <a:t>Enriched allow the</a:t>
            </a:r>
            <a:r>
              <a:rPr lang="en-US" baseline="0" dirty="0"/>
              <a:t> growth of fastidious bacteria that requires specific conditions for growth such as blood agar which is enriched and differential media as it differentiate  between beta hemolytic and non beta hemolytic bacteria</a:t>
            </a:r>
          </a:p>
          <a:p>
            <a:r>
              <a:rPr lang="en-US" baseline="0" dirty="0"/>
              <a:t>Different types of hemolysis such as beta alpha and gamma hemolysis</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7214ED-AABC-4C9E-9024-C6F753D50E2F}" type="slidenum">
              <a:rPr lang="en-US"/>
              <a:pPr/>
              <a:t>9</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CE201C-CDC2-4347-A3F4-E139035C1462}" type="slidenum">
              <a:rPr lang="en-US"/>
              <a:pPr/>
              <a:t>10</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14600" y="3276600"/>
            <a:ext cx="5257800" cy="2743200"/>
          </a:xfrm>
        </p:spPr>
        <p:txBody>
          <a:bodyPr/>
          <a:lstStyle>
            <a:lvl1pPr marL="0" indent="0" algn="l">
              <a:buFont typeface="Arial" pitchFamily="34" charset="0"/>
              <a:buNone/>
              <a:defRPr sz="3600"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Chapter Title</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A6623FEF-542B-466F-B6FF-1C7F59D44B3F}" type="slidenum">
              <a:rPr lang="en-US">
                <a:solidFill>
                  <a:srgbClr val="000000"/>
                </a:solidFill>
              </a:rPr>
              <a:pPr>
                <a:defRPr/>
              </a:pPr>
              <a:t>‹#›</a:t>
            </a:fld>
            <a:endParaRPr lang="en-US" dirty="0">
              <a:solidFill>
                <a:srgbClr val="000000"/>
              </a:solidFill>
            </a:endParaRPr>
          </a:p>
        </p:txBody>
      </p:sp>
      <p:pic>
        <p:nvPicPr>
          <p:cNvPr id="6" name="Picture 5" descr="Willey_element_1.jpg"/>
          <p:cNvPicPr>
            <a:picLocks noChangeAspect="1"/>
          </p:cNvPicPr>
          <p:nvPr userDrawn="1"/>
        </p:nvPicPr>
        <p:blipFill>
          <a:blip r:embed="rId2" cstate="print"/>
          <a:srcRect r="40233"/>
          <a:stretch>
            <a:fillRect/>
          </a:stretch>
        </p:blipFill>
        <p:spPr>
          <a:xfrm>
            <a:off x="-1" y="0"/>
            <a:ext cx="9144001" cy="3200400"/>
          </a:xfrm>
          <a:prstGeom prst="rect">
            <a:avLst/>
          </a:prstGeom>
        </p:spPr>
      </p:pic>
      <p:sp>
        <p:nvSpPr>
          <p:cNvPr id="2" name="Title 1"/>
          <p:cNvSpPr>
            <a:spLocks noGrp="1"/>
          </p:cNvSpPr>
          <p:nvPr>
            <p:ph type="ctrTitle" hasCustomPrompt="1"/>
          </p:nvPr>
        </p:nvSpPr>
        <p:spPr>
          <a:xfrm>
            <a:off x="1295400" y="1273175"/>
            <a:ext cx="7772400" cy="1470025"/>
          </a:xfrm>
        </p:spPr>
        <p:txBody>
          <a:bodyPr/>
          <a:lstStyle>
            <a:lvl1pPr>
              <a:defRPr sz="8800"/>
            </a:lvl1pPr>
          </a:lstStyle>
          <a:p>
            <a:r>
              <a:rPr lang="en-US" dirty="0"/>
              <a:t>#</a:t>
            </a:r>
          </a:p>
        </p:txBody>
      </p:sp>
      <p:pic>
        <p:nvPicPr>
          <p:cNvPr id="8" name="Picture 7" descr="Willey9e12dh_nm3.jpg"/>
          <p:cNvPicPr>
            <a:picLocks noChangeAspect="1"/>
          </p:cNvPicPr>
          <p:nvPr userDrawn="1"/>
        </p:nvPicPr>
        <p:blipFill>
          <a:blip r:embed="rId3" cstate="print"/>
          <a:stretch>
            <a:fillRect/>
          </a:stretch>
        </p:blipFill>
        <p:spPr>
          <a:xfrm>
            <a:off x="6324600" y="304800"/>
            <a:ext cx="2471292" cy="2987040"/>
          </a:xfrm>
          <a:prstGeom prst="rect">
            <a:avLst/>
          </a:prstGeom>
        </p:spPr>
      </p:pic>
    </p:spTree>
    <p:extLst>
      <p:ext uri="{BB962C8B-B14F-4D97-AF65-F5344CB8AC3E}">
        <p14:creationId xmlns:p14="http://schemas.microsoft.com/office/powerpoint/2010/main" val="364366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36A2AE3D-DDB3-4C96-89A2-96CF1A07A6F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18313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3285BAD0-1D74-43E9-9225-D26A2ACADA9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14672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5"/>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6873F014-3952-408F-9330-F0BFFDD5BE8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52080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2192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C161712E-9645-45D2-B9E6-4093BE28B0D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11713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2192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dirty="0"/>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39595325-6509-4A0C-BF46-8D7DA5D2D29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53509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533400"/>
            <a:ext cx="7467600" cy="1219200"/>
          </a:xfrm>
        </p:spPr>
        <p:txBody>
          <a:bodyPr anchor="t" anchorCtr="0"/>
          <a:lstStyle>
            <a:lvl1pPr>
              <a:defRPr/>
            </a:lvl1pPr>
          </a:lstStyle>
          <a:p>
            <a:r>
              <a:rPr lang="en-US" dirty="0"/>
              <a:t>Slide Title</a:t>
            </a:r>
          </a:p>
        </p:txBody>
      </p:sp>
      <p:sp>
        <p:nvSpPr>
          <p:cNvPr id="3" name="Content Placeholder 2"/>
          <p:cNvSpPr>
            <a:spLocks noGrp="1"/>
          </p:cNvSpPr>
          <p:nvPr>
            <p:ph idx="1"/>
          </p:nvPr>
        </p:nvSpPr>
        <p:spPr/>
        <p:txBody>
          <a:bodyPr/>
          <a:lstStyle>
            <a:lvl1pPr algn="l" rtl="0" eaLnBrk="0" fontAlgn="base" hangingPunct="0">
              <a:spcBef>
                <a:spcPct val="20000"/>
              </a:spcBef>
              <a:spcAft>
                <a:spcPts val="600"/>
              </a:spcAft>
              <a:defRPr lang="en-US" sz="2800" b="0" dirty="0" smtClean="0">
                <a:solidFill>
                  <a:schemeClr val="tx1"/>
                </a:solidFill>
                <a:latin typeface="Arial" pitchFamily="34" charset="0"/>
                <a:ea typeface="+mn-ea"/>
                <a:cs typeface="Arial" pitchFamily="34" charset="0"/>
              </a:defRPr>
            </a:lvl1pPr>
            <a:lvl2pPr algn="l" rtl="0" eaLnBrk="0" fontAlgn="base" hangingPunct="0">
              <a:spcBef>
                <a:spcPct val="20000"/>
              </a:spcBef>
              <a:spcAft>
                <a:spcPts val="600"/>
              </a:spcAft>
              <a:defRPr lang="en-US" sz="2600" b="0" dirty="0" smtClean="0">
                <a:solidFill>
                  <a:schemeClr val="tx1"/>
                </a:solidFill>
                <a:latin typeface="Arial" pitchFamily="34" charset="0"/>
                <a:ea typeface="+mn-ea"/>
                <a:cs typeface="Arial" pitchFamily="34" charset="0"/>
              </a:defRPr>
            </a:lvl2pPr>
            <a:lvl3pPr algn="l" rtl="0" eaLnBrk="0" fontAlgn="base" hangingPunct="0">
              <a:spcBef>
                <a:spcPct val="20000"/>
              </a:spcBef>
              <a:spcAft>
                <a:spcPts val="600"/>
              </a:spcAft>
              <a:defRPr lang="en-US" sz="2400" b="0" dirty="0" smtClean="0">
                <a:solidFill>
                  <a:schemeClr val="tx1"/>
                </a:solidFill>
                <a:latin typeface="Arial" pitchFamily="34" charset="0"/>
                <a:ea typeface="+mn-ea"/>
                <a:cs typeface="Arial" pitchFamily="34" charset="0"/>
              </a:defRPr>
            </a:lvl3pPr>
            <a:lvl4pPr algn="l" rtl="0" eaLnBrk="0" fontAlgn="base" hangingPunct="0">
              <a:spcBef>
                <a:spcPct val="20000"/>
              </a:spcBef>
              <a:spcAft>
                <a:spcPts val="600"/>
              </a:spcAft>
              <a:defRPr lang="en-US" sz="2200" b="0" dirty="0" smtClean="0">
                <a:solidFill>
                  <a:schemeClr val="tx1"/>
                </a:solidFill>
                <a:latin typeface="Arial" pitchFamily="34" charset="0"/>
                <a:ea typeface="+mn-ea"/>
                <a:cs typeface="Arial" pitchFamily="34" charset="0"/>
              </a:defRPr>
            </a:lvl4pPr>
            <a:lvl5pPr algn="l" rtl="0" eaLnBrk="0" fontAlgn="base" hangingPunct="0">
              <a:spcBef>
                <a:spcPct val="20000"/>
              </a:spcBef>
              <a:spcAft>
                <a:spcPts val="600"/>
              </a:spcAft>
              <a:defRPr lang="en-US" sz="2000" b="0" dirty="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7467FA7F-5F36-4481-B52B-27260846E72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06147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6" name="Picture 5" descr="Willey_element_1.jpg"/>
          <p:cNvPicPr>
            <a:picLocks noChangeAspect="1"/>
          </p:cNvPicPr>
          <p:nvPr userDrawn="1"/>
        </p:nvPicPr>
        <p:blipFill>
          <a:blip r:embed="rId2" cstate="print"/>
          <a:srcRect t="21428" r="40233"/>
          <a:stretch>
            <a:fillRect/>
          </a:stretch>
        </p:blipFill>
        <p:spPr>
          <a:xfrm>
            <a:off x="-1" y="0"/>
            <a:ext cx="9144001" cy="2514600"/>
          </a:xfrm>
          <a:prstGeom prst="rect">
            <a:avLst/>
          </a:prstGeom>
        </p:spPr>
      </p:pic>
      <p:sp>
        <p:nvSpPr>
          <p:cNvPr id="2" name="Title 1"/>
          <p:cNvSpPr>
            <a:spLocks noGrp="1"/>
          </p:cNvSpPr>
          <p:nvPr>
            <p:ph type="title" hasCustomPrompt="1"/>
          </p:nvPr>
        </p:nvSpPr>
        <p:spPr>
          <a:xfrm>
            <a:off x="990600" y="1066800"/>
            <a:ext cx="7772400" cy="1362075"/>
          </a:xfrm>
        </p:spPr>
        <p:txBody>
          <a:bodyPr anchor="t"/>
          <a:lstStyle>
            <a:lvl1pPr algn="l">
              <a:defRPr sz="3000" b="1" cap="none" baseline="0"/>
            </a:lvl1pPr>
          </a:lstStyle>
          <a:p>
            <a:r>
              <a:rPr lang="en-US" dirty="0"/>
              <a:t>X.X Section Title</a:t>
            </a:r>
          </a:p>
        </p:txBody>
      </p:sp>
      <p:sp>
        <p:nvSpPr>
          <p:cNvPr id="3" name="Text Placeholder 2"/>
          <p:cNvSpPr>
            <a:spLocks noGrp="1"/>
          </p:cNvSpPr>
          <p:nvPr>
            <p:ph type="body" idx="1" hasCustomPrompt="1"/>
          </p:nvPr>
        </p:nvSpPr>
        <p:spPr>
          <a:xfrm>
            <a:off x="1904999" y="2209801"/>
            <a:ext cx="6858001" cy="4343400"/>
          </a:xfrm>
        </p:spPr>
        <p:txBody>
          <a:bodyPr anchor="t" anchorCtr="0"/>
          <a:lstStyle>
            <a:lvl1pPr marL="457200" indent="-457200">
              <a:buFont typeface="+mj-lt"/>
              <a:buAutoNum type="arabicPeriod"/>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Learning Objectives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C7B42CED-13CB-4DA0-A9B2-142DDA26E3E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62263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B3614719-1D98-4DE7-B2C1-3B76CBF2045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58520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6F460710-1D1A-4B29-B0DE-E9FBF1EEF82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74318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967BD6D9-82FE-4B94-BC60-818A0E7C653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42177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76E35CF6-EEC8-4667-BB61-60184F29977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8002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848A663C-FAC0-41EA-8346-D034FFC3AEF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50445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C23E4318-7E65-4425-A2F5-5138419AB80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92577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descr="Willey_element_3 (2).jpg"/>
          <p:cNvPicPr>
            <a:picLocks noChangeAspect="1"/>
          </p:cNvPicPr>
          <p:nvPr userDrawn="1"/>
        </p:nvPicPr>
        <p:blipFill>
          <a:blip r:embed="rId16" cstate="print"/>
          <a:srcRect r="24308"/>
          <a:stretch>
            <a:fillRect/>
          </a:stretch>
        </p:blipFill>
        <p:spPr>
          <a:xfrm>
            <a:off x="-1" y="-25400"/>
            <a:ext cx="9144001" cy="2540000"/>
          </a:xfrm>
          <a:prstGeom prst="rect">
            <a:avLst/>
          </a:prstGeom>
        </p:spPr>
      </p:pic>
      <p:sp>
        <p:nvSpPr>
          <p:cNvPr id="1026" name="Rectangle 2"/>
          <p:cNvSpPr>
            <a:spLocks noGrp="1" noChangeArrowheads="1"/>
          </p:cNvSpPr>
          <p:nvPr>
            <p:ph type="title"/>
          </p:nvPr>
        </p:nvSpPr>
        <p:spPr bwMode="auto">
          <a:xfrm>
            <a:off x="685800" y="228600"/>
            <a:ext cx="77724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9" name="Rectangle 5"/>
          <p:cNvSpPr>
            <a:spLocks noGrp="1" noChangeArrowheads="1"/>
          </p:cNvSpPr>
          <p:nvPr>
            <p:ph type="ftr" sz="quarter" idx="3"/>
          </p:nvPr>
        </p:nvSpPr>
        <p:spPr bwMode="auto">
          <a:xfrm>
            <a:off x="685800" y="152400"/>
            <a:ext cx="7772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smtClean="0">
                <a:latin typeface="+mj-lt"/>
              </a:defRPr>
            </a:lvl1pPr>
          </a:lstStyle>
          <a:p>
            <a:pPr algn="ct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610600" y="6400800"/>
            <a:ext cx="1828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900" smtClean="0">
                <a:latin typeface="+mj-lt"/>
              </a:defRPr>
            </a:lvl1pPr>
          </a:lstStyle>
          <a:p>
            <a:pPr>
              <a:defRPr/>
            </a:pPr>
            <a:fld id="{8E69068C-2E6C-444E-8674-7C770C6DC68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9597103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hf hdr="0" ftr="0" dt="0"/>
  <p:txStyles>
    <p:titleStyle>
      <a:lvl1pPr algn="l" rtl="0" eaLnBrk="0" fontAlgn="base" hangingPunct="0">
        <a:spcBef>
          <a:spcPct val="0"/>
        </a:spcBef>
        <a:spcAft>
          <a:spcPct val="0"/>
        </a:spcAft>
        <a:defRPr sz="3600" b="1">
          <a:solidFill>
            <a:srgbClr val="7F0757"/>
          </a:solidFill>
          <a:latin typeface="Arial" pitchFamily="34" charset="0"/>
          <a:ea typeface="+mj-ea"/>
          <a:cs typeface="Arial" pitchFamily="34" charset="0"/>
        </a:defRPr>
      </a:lvl1pPr>
      <a:lvl2pPr algn="ctr" rtl="0" eaLnBrk="0" fontAlgn="base" hangingPunct="0">
        <a:spcBef>
          <a:spcPct val="0"/>
        </a:spcBef>
        <a:spcAft>
          <a:spcPct val="0"/>
        </a:spcAft>
        <a:defRPr sz="4500" b="1">
          <a:solidFill>
            <a:schemeClr val="tx1"/>
          </a:solidFill>
          <a:latin typeface="Arial" charset="0"/>
        </a:defRPr>
      </a:lvl2pPr>
      <a:lvl3pPr algn="ctr" rtl="0" eaLnBrk="0" fontAlgn="base" hangingPunct="0">
        <a:spcBef>
          <a:spcPct val="0"/>
        </a:spcBef>
        <a:spcAft>
          <a:spcPct val="0"/>
        </a:spcAft>
        <a:defRPr sz="4500" b="1">
          <a:solidFill>
            <a:schemeClr val="tx1"/>
          </a:solidFill>
          <a:latin typeface="Arial" charset="0"/>
        </a:defRPr>
      </a:lvl3pPr>
      <a:lvl4pPr algn="ctr" rtl="0" eaLnBrk="0" fontAlgn="base" hangingPunct="0">
        <a:spcBef>
          <a:spcPct val="0"/>
        </a:spcBef>
        <a:spcAft>
          <a:spcPct val="0"/>
        </a:spcAft>
        <a:defRPr sz="4500" b="1">
          <a:solidFill>
            <a:schemeClr val="tx1"/>
          </a:solidFill>
          <a:latin typeface="Arial" charset="0"/>
        </a:defRPr>
      </a:lvl4pPr>
      <a:lvl5pPr algn="ctr" rtl="0" eaLnBrk="0" fontAlgn="base" hangingPunct="0">
        <a:spcBef>
          <a:spcPct val="0"/>
        </a:spcBef>
        <a:spcAft>
          <a:spcPct val="0"/>
        </a:spcAft>
        <a:defRPr sz="4500" b="1">
          <a:solidFill>
            <a:schemeClr val="tx1"/>
          </a:solidFill>
          <a:latin typeface="Arial" charset="0"/>
        </a:defRPr>
      </a:lvl5pPr>
      <a:lvl6pPr marL="457200" algn="ctr" rtl="0" fontAlgn="base">
        <a:spcBef>
          <a:spcPct val="0"/>
        </a:spcBef>
        <a:spcAft>
          <a:spcPct val="0"/>
        </a:spcAft>
        <a:defRPr sz="4500" b="1">
          <a:solidFill>
            <a:schemeClr val="tx1"/>
          </a:solidFill>
          <a:latin typeface="Arial" charset="0"/>
        </a:defRPr>
      </a:lvl6pPr>
      <a:lvl7pPr marL="914400" algn="ctr" rtl="0" fontAlgn="base">
        <a:spcBef>
          <a:spcPct val="0"/>
        </a:spcBef>
        <a:spcAft>
          <a:spcPct val="0"/>
        </a:spcAft>
        <a:defRPr sz="4500" b="1">
          <a:solidFill>
            <a:schemeClr val="tx1"/>
          </a:solidFill>
          <a:latin typeface="Arial" charset="0"/>
        </a:defRPr>
      </a:lvl7pPr>
      <a:lvl8pPr marL="1371600" algn="ctr" rtl="0" fontAlgn="base">
        <a:spcBef>
          <a:spcPct val="0"/>
        </a:spcBef>
        <a:spcAft>
          <a:spcPct val="0"/>
        </a:spcAft>
        <a:defRPr sz="4500" b="1">
          <a:solidFill>
            <a:schemeClr val="tx1"/>
          </a:solidFill>
          <a:latin typeface="Arial" charset="0"/>
        </a:defRPr>
      </a:lvl8pPr>
      <a:lvl9pPr marL="1828800" algn="ctr" rtl="0" fontAlgn="base">
        <a:spcBef>
          <a:spcPct val="0"/>
        </a:spcBef>
        <a:spcAft>
          <a:spcPct val="0"/>
        </a:spcAft>
        <a:defRPr sz="4500" b="1">
          <a:solidFill>
            <a:schemeClr val="tx1"/>
          </a:solidFill>
          <a:latin typeface="Arial" charset="0"/>
        </a:defRPr>
      </a:lvl9pPr>
    </p:titleStyle>
    <p:bodyStyle>
      <a:lvl1pPr marL="342900" indent="-342900" algn="l" rtl="0" eaLnBrk="0" fontAlgn="base" hangingPunct="0">
        <a:spcBef>
          <a:spcPct val="20000"/>
        </a:spcBef>
        <a:spcAft>
          <a:spcPts val="600"/>
        </a:spcAft>
        <a:buChar char="•"/>
        <a:defRPr sz="2800" b="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ts val="600"/>
        </a:spcAft>
        <a:buChar char="–"/>
        <a:defRPr sz="2600" b="0">
          <a:solidFill>
            <a:schemeClr val="tx1"/>
          </a:solidFill>
          <a:latin typeface="Arial" pitchFamily="34" charset="0"/>
          <a:cs typeface="Arial" pitchFamily="34" charset="0"/>
        </a:defRPr>
      </a:lvl2pPr>
      <a:lvl3pPr marL="1143000" indent="-228600" algn="l" rtl="0" eaLnBrk="0" fontAlgn="base" hangingPunct="0">
        <a:spcBef>
          <a:spcPct val="20000"/>
        </a:spcBef>
        <a:spcAft>
          <a:spcPts val="600"/>
        </a:spcAft>
        <a:buChar char="•"/>
        <a:defRPr sz="2400" b="0">
          <a:solidFill>
            <a:schemeClr val="tx1"/>
          </a:solidFill>
          <a:latin typeface="Arial" pitchFamily="34" charset="0"/>
          <a:cs typeface="Arial" pitchFamily="34" charset="0"/>
        </a:defRPr>
      </a:lvl3pPr>
      <a:lvl4pPr marL="1600200" indent="-228600" algn="l" rtl="0" eaLnBrk="0" fontAlgn="base" hangingPunct="0">
        <a:spcBef>
          <a:spcPct val="20000"/>
        </a:spcBef>
        <a:spcAft>
          <a:spcPts val="600"/>
        </a:spcAft>
        <a:buChar char="–"/>
        <a:defRPr sz="2200" b="0">
          <a:solidFill>
            <a:schemeClr val="tx1"/>
          </a:solidFill>
          <a:latin typeface="Arial" pitchFamily="34" charset="0"/>
          <a:cs typeface="Arial" pitchFamily="34" charset="0"/>
        </a:defRPr>
      </a:lvl4pPr>
      <a:lvl5pPr marL="2057400" indent="-228600" algn="l" rtl="0" eaLnBrk="0" fontAlgn="base" hangingPunct="0">
        <a:spcBef>
          <a:spcPct val="20000"/>
        </a:spcBef>
        <a:spcAft>
          <a:spcPts val="600"/>
        </a:spcAft>
        <a:buChar char="»"/>
        <a:defRPr sz="2000" b="0">
          <a:solidFill>
            <a:schemeClr val="tx1"/>
          </a:solidFill>
          <a:latin typeface="Arial" pitchFamily="34" charset="0"/>
          <a:cs typeface="Arial" pitchFamily="34" charset="0"/>
        </a:defRPr>
      </a:lvl5pPr>
      <a:lvl6pPr marL="2514600" indent="-228600" algn="l" rtl="0" fontAlgn="base">
        <a:spcBef>
          <a:spcPct val="20000"/>
        </a:spcBef>
        <a:spcAft>
          <a:spcPct val="0"/>
        </a:spcAft>
        <a:buChar char="»"/>
        <a:defRPr sz="2200" b="1">
          <a:solidFill>
            <a:schemeClr val="tx1"/>
          </a:solidFill>
          <a:latin typeface="+mn-lt"/>
        </a:defRPr>
      </a:lvl6pPr>
      <a:lvl7pPr marL="2971800" indent="-228600" algn="l" rtl="0" fontAlgn="base">
        <a:spcBef>
          <a:spcPct val="20000"/>
        </a:spcBef>
        <a:spcAft>
          <a:spcPct val="0"/>
        </a:spcAft>
        <a:buChar char="»"/>
        <a:defRPr sz="2200" b="1">
          <a:solidFill>
            <a:schemeClr val="tx1"/>
          </a:solidFill>
          <a:latin typeface="+mn-lt"/>
        </a:defRPr>
      </a:lvl7pPr>
      <a:lvl8pPr marL="3429000" indent="-228600" algn="l" rtl="0" fontAlgn="base">
        <a:spcBef>
          <a:spcPct val="20000"/>
        </a:spcBef>
        <a:spcAft>
          <a:spcPct val="0"/>
        </a:spcAft>
        <a:buChar char="»"/>
        <a:defRPr sz="2200" b="1">
          <a:solidFill>
            <a:schemeClr val="tx1"/>
          </a:solidFill>
          <a:latin typeface="+mn-lt"/>
        </a:defRPr>
      </a:lvl8pPr>
      <a:lvl9pPr marL="3886200" indent="-228600" algn="l" rtl="0" fontAlgn="base">
        <a:spcBef>
          <a:spcPct val="20000"/>
        </a:spcBef>
        <a:spcAft>
          <a:spcPct val="0"/>
        </a:spcAft>
        <a:buChar char="»"/>
        <a:defRPr sz="22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http://www.geniebio.ac-aix-marseille.fr/zimages/affiche_image.php3?id_document=452" TargetMode="Externa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66725"/>
            <a:ext cx="7772400" cy="1362075"/>
          </a:xfrm>
        </p:spPr>
        <p:txBody>
          <a:bodyPr/>
          <a:lstStyle/>
          <a:p>
            <a:r>
              <a:rPr lang="en-US" dirty="0"/>
              <a:t>Laboratory culture of cellular microbes</a:t>
            </a:r>
            <a:br>
              <a:rPr lang="en-US" dirty="0"/>
            </a:br>
            <a:r>
              <a:rPr lang="en-US" dirty="0"/>
              <a:t>Lab # 5</a:t>
            </a:r>
          </a:p>
        </p:txBody>
      </p:sp>
      <p:sp>
        <p:nvSpPr>
          <p:cNvPr id="3" name="Text Placeholder 2"/>
          <p:cNvSpPr>
            <a:spLocks noGrp="1"/>
          </p:cNvSpPr>
          <p:nvPr>
            <p:ph type="body" idx="1"/>
          </p:nvPr>
        </p:nvSpPr>
        <p:spPr>
          <a:xfrm>
            <a:off x="228600" y="2057400"/>
            <a:ext cx="8610600" cy="4648199"/>
          </a:xfrm>
        </p:spPr>
        <p:txBody>
          <a:bodyPr/>
          <a:lstStyle/>
          <a:p>
            <a:r>
              <a:rPr lang="en-US" dirty="0"/>
              <a:t>Describe the importance of culturing microbes to the study of microorganisms</a:t>
            </a:r>
          </a:p>
          <a:p>
            <a:r>
              <a:rPr lang="en-US" dirty="0"/>
              <a:t>Distinguish defined (</a:t>
            </a:r>
            <a:r>
              <a:rPr lang="en-US" b="1" dirty="0">
                <a:solidFill>
                  <a:srgbClr val="3333FF"/>
                </a:solidFill>
              </a:rPr>
              <a:t>synthetic</a:t>
            </a:r>
            <a:r>
              <a:rPr lang="en-US" dirty="0"/>
              <a:t>) media from (</a:t>
            </a:r>
            <a:r>
              <a:rPr lang="en-US" b="1" dirty="0">
                <a:solidFill>
                  <a:srgbClr val="3333FF"/>
                </a:solidFill>
              </a:rPr>
              <a:t>complex</a:t>
            </a:r>
            <a:r>
              <a:rPr lang="en-US" dirty="0"/>
              <a:t>) media and the uses of liquid from solid growth media</a:t>
            </a:r>
          </a:p>
          <a:p>
            <a:r>
              <a:rPr lang="en-US" dirty="0"/>
              <a:t>List the characteristics of agar that make it a particularly useful solidifying agent</a:t>
            </a:r>
          </a:p>
          <a:p>
            <a:r>
              <a:rPr lang="en-US" dirty="0"/>
              <a:t>Compare and contrast </a:t>
            </a:r>
            <a:r>
              <a:rPr lang="en-US" b="1" dirty="0">
                <a:solidFill>
                  <a:srgbClr val="C314B9"/>
                </a:solidFill>
              </a:rPr>
              <a:t>enriched, selective, and differential media</a:t>
            </a:r>
            <a:r>
              <a:rPr lang="en-US" dirty="0"/>
              <a:t>, listing examples of each and describing how each is used</a:t>
            </a:r>
          </a:p>
          <a:p>
            <a:r>
              <a:rPr lang="en-US" dirty="0"/>
              <a:t>Prepare culture media </a:t>
            </a:r>
          </a:p>
          <a:p>
            <a:pPr marL="0" indent="0">
              <a:buNone/>
            </a:pPr>
            <a:endParaRPr lang="en-US" dirty="0"/>
          </a:p>
        </p:txBody>
      </p:sp>
      <p:sp>
        <p:nvSpPr>
          <p:cNvPr id="4" name="Slide Number Placeholder 3"/>
          <p:cNvSpPr>
            <a:spLocks noGrp="1"/>
          </p:cNvSpPr>
          <p:nvPr>
            <p:ph type="sldNum" sz="quarter" idx="11"/>
          </p:nvPr>
        </p:nvSpPr>
        <p:spPr/>
        <p:txBody>
          <a:bodyPr/>
          <a:lstStyle/>
          <a:p>
            <a:pPr>
              <a:defRPr/>
            </a:pPr>
            <a:fld id="{C7B42CED-13CB-4DA0-A9B2-142DDA26E3E9}"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169055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F5CBBDC2-8684-45CA-B791-497A6BB9AD83}" type="slidenum">
              <a:rPr lang="en-US"/>
              <a:pPr/>
              <a:t>10</a:t>
            </a:fld>
            <a:endParaRPr lang="en-US"/>
          </a:p>
        </p:txBody>
      </p:sp>
      <p:sp>
        <p:nvSpPr>
          <p:cNvPr id="33794" name="Rectangle 2"/>
          <p:cNvSpPr>
            <a:spLocks noGrp="1" noChangeArrowheads="1"/>
          </p:cNvSpPr>
          <p:nvPr>
            <p:ph type="title"/>
          </p:nvPr>
        </p:nvSpPr>
        <p:spPr>
          <a:xfrm>
            <a:off x="685800" y="381000"/>
            <a:ext cx="7772400" cy="685800"/>
          </a:xfrm>
        </p:spPr>
        <p:txBody>
          <a:bodyPr/>
          <a:lstStyle/>
          <a:p>
            <a:pPr algn="ctr"/>
            <a:r>
              <a:rPr lang="en-US" dirty="0"/>
              <a:t>Differential Media</a:t>
            </a:r>
          </a:p>
        </p:txBody>
      </p:sp>
      <p:sp>
        <p:nvSpPr>
          <p:cNvPr id="33795" name="Rectangle 3"/>
          <p:cNvSpPr>
            <a:spLocks noGrp="1" noChangeArrowheads="1"/>
          </p:cNvSpPr>
          <p:nvPr>
            <p:ph type="body" idx="1"/>
          </p:nvPr>
        </p:nvSpPr>
        <p:spPr>
          <a:xfrm>
            <a:off x="381000" y="1143000"/>
            <a:ext cx="8991600" cy="5715000"/>
          </a:xfrm>
        </p:spPr>
        <p:txBody>
          <a:bodyPr/>
          <a:lstStyle/>
          <a:p>
            <a:r>
              <a:rPr lang="en-US" sz="3200" dirty="0"/>
              <a:t>Distinguish between different groups of microorganisms based on their biological characteristics</a:t>
            </a:r>
          </a:p>
          <a:p>
            <a:r>
              <a:rPr lang="en-US" sz="3200" dirty="0"/>
              <a:t>e.g., </a:t>
            </a:r>
            <a:r>
              <a:rPr lang="en-US" sz="3200" dirty="0">
                <a:solidFill>
                  <a:srgbClr val="3333FF"/>
                </a:solidFill>
              </a:rPr>
              <a:t>blood agar</a:t>
            </a:r>
          </a:p>
          <a:p>
            <a:pPr lvl="1"/>
            <a:r>
              <a:rPr lang="en-US" sz="3200" dirty="0">
                <a:solidFill>
                  <a:srgbClr val="C314B9"/>
                </a:solidFill>
              </a:rPr>
              <a:t>hemolytic versus </a:t>
            </a:r>
            <a:r>
              <a:rPr lang="en-US" sz="3200" dirty="0" err="1">
                <a:solidFill>
                  <a:srgbClr val="C314B9"/>
                </a:solidFill>
              </a:rPr>
              <a:t>nonhemolytic</a:t>
            </a:r>
            <a:r>
              <a:rPr lang="en-US" sz="3200" dirty="0">
                <a:solidFill>
                  <a:srgbClr val="C314B9"/>
                </a:solidFill>
              </a:rPr>
              <a:t> bacteria</a:t>
            </a:r>
          </a:p>
          <a:p>
            <a:r>
              <a:rPr lang="en-US" sz="3200" dirty="0"/>
              <a:t>e.g., </a:t>
            </a:r>
            <a:r>
              <a:rPr lang="en-US" sz="3200" dirty="0" err="1">
                <a:solidFill>
                  <a:srgbClr val="3333FF"/>
                </a:solidFill>
              </a:rPr>
              <a:t>MacConkey</a:t>
            </a:r>
            <a:r>
              <a:rPr lang="en-US" sz="3200" dirty="0">
                <a:solidFill>
                  <a:srgbClr val="3333FF"/>
                </a:solidFill>
              </a:rPr>
              <a:t> agar</a:t>
            </a:r>
          </a:p>
          <a:p>
            <a:pPr lvl="1"/>
            <a:r>
              <a:rPr lang="en-US" sz="3200" dirty="0">
                <a:solidFill>
                  <a:srgbClr val="C314B9"/>
                </a:solidFill>
              </a:rPr>
              <a:t>lactose fermenters versus </a:t>
            </a:r>
            <a:r>
              <a:rPr lang="en-US" sz="3200" dirty="0" err="1">
                <a:solidFill>
                  <a:srgbClr val="C314B9"/>
                </a:solidFill>
              </a:rPr>
              <a:t>nonfermenters</a:t>
            </a:r>
            <a:endParaRPr lang="en-US" sz="3200" dirty="0">
              <a:solidFill>
                <a:srgbClr val="C314B9"/>
              </a:solidFill>
            </a:endParaRPr>
          </a:p>
          <a:p>
            <a:pPr lvl="1">
              <a:buFont typeface="Arial"/>
              <a:buChar char="•"/>
            </a:pPr>
            <a:r>
              <a:rPr lang="en-US" sz="3200" dirty="0"/>
              <a:t>e.g., </a:t>
            </a:r>
            <a:r>
              <a:rPr lang="en-US" sz="3200" dirty="0" err="1">
                <a:solidFill>
                  <a:srgbClr val="3333FF"/>
                </a:solidFill>
              </a:rPr>
              <a:t>Mannitol</a:t>
            </a:r>
            <a:r>
              <a:rPr lang="en-US" sz="3200" dirty="0">
                <a:solidFill>
                  <a:srgbClr val="3333FF"/>
                </a:solidFill>
              </a:rPr>
              <a:t> salt  agar</a:t>
            </a:r>
          </a:p>
          <a:p>
            <a:pPr lvl="1"/>
            <a:r>
              <a:rPr lang="en-US" sz="3200" dirty="0" err="1">
                <a:solidFill>
                  <a:srgbClr val="C314B9"/>
                </a:solidFill>
              </a:rPr>
              <a:t>Mannitol</a:t>
            </a:r>
            <a:r>
              <a:rPr lang="en-US" sz="3200" dirty="0">
                <a:solidFill>
                  <a:srgbClr val="C314B9"/>
                </a:solidFill>
              </a:rPr>
              <a:t> fermenters versus </a:t>
            </a:r>
            <a:r>
              <a:rPr lang="en-US" sz="3200" dirty="0" err="1">
                <a:solidFill>
                  <a:srgbClr val="C314B9"/>
                </a:solidFill>
              </a:rPr>
              <a:t>nonfermenters</a:t>
            </a:r>
            <a:endParaRPr lang="en-US" sz="3200" dirty="0">
              <a:solidFill>
                <a:srgbClr val="C314B9"/>
              </a:solidFill>
            </a:endParaRPr>
          </a:p>
          <a:p>
            <a:pPr lvl="1"/>
            <a:endParaRPr lang="en-US" sz="3200" dirty="0">
              <a:solidFill>
                <a:srgbClr val="C314B9"/>
              </a:solidFill>
            </a:endParaRPr>
          </a:p>
        </p:txBody>
      </p:sp>
    </p:spTree>
    <p:extLst>
      <p:ext uri="{BB962C8B-B14F-4D97-AF65-F5344CB8AC3E}">
        <p14:creationId xmlns:p14="http://schemas.microsoft.com/office/powerpoint/2010/main" val="16728615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anim calcmode="lin" valueType="num">
                                      <p:cBhvr additive="base">
                                        <p:cTn id="13" dur="500" fill="hold"/>
                                        <p:tgtEl>
                                          <p:spTgt spid="337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37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3795">
                                            <p:txEl>
                                              <p:pRg st="2" end="2"/>
                                            </p:txEl>
                                          </p:spTgt>
                                        </p:tgtEl>
                                        <p:attrNameLst>
                                          <p:attrName>style.visibility</p:attrName>
                                        </p:attrNameLst>
                                      </p:cBhvr>
                                      <p:to>
                                        <p:strVal val="visible"/>
                                      </p:to>
                                    </p:set>
                                    <p:anim calcmode="lin" valueType="num">
                                      <p:cBhvr additive="base">
                                        <p:cTn id="19" dur="500" fill="hold"/>
                                        <p:tgtEl>
                                          <p:spTgt spid="337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37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3795">
                                            <p:txEl>
                                              <p:pRg st="3" end="3"/>
                                            </p:txEl>
                                          </p:spTgt>
                                        </p:tgtEl>
                                        <p:attrNameLst>
                                          <p:attrName>style.visibility</p:attrName>
                                        </p:attrNameLst>
                                      </p:cBhvr>
                                      <p:to>
                                        <p:strVal val="visible"/>
                                      </p:to>
                                    </p:set>
                                    <p:anim calcmode="lin" valueType="num">
                                      <p:cBhvr additive="base">
                                        <p:cTn id="25" dur="500" fill="hold"/>
                                        <p:tgtEl>
                                          <p:spTgt spid="3379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37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3795">
                                            <p:txEl>
                                              <p:pRg st="4" end="4"/>
                                            </p:txEl>
                                          </p:spTgt>
                                        </p:tgtEl>
                                        <p:attrNameLst>
                                          <p:attrName>style.visibility</p:attrName>
                                        </p:attrNameLst>
                                      </p:cBhvr>
                                      <p:to>
                                        <p:strVal val="visible"/>
                                      </p:to>
                                    </p:set>
                                    <p:anim calcmode="lin" valueType="num">
                                      <p:cBhvr additive="base">
                                        <p:cTn id="31" dur="500" fill="hold"/>
                                        <p:tgtEl>
                                          <p:spTgt spid="3379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379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3795">
                                            <p:txEl>
                                              <p:pRg st="5" end="5"/>
                                            </p:txEl>
                                          </p:spTgt>
                                        </p:tgtEl>
                                        <p:attrNameLst>
                                          <p:attrName>style.visibility</p:attrName>
                                        </p:attrNameLst>
                                      </p:cBhvr>
                                      <p:to>
                                        <p:strVal val="visible"/>
                                      </p:to>
                                    </p:set>
                                    <p:anim calcmode="lin" valueType="num">
                                      <p:cBhvr additive="base">
                                        <p:cTn id="37" dur="500" fill="hold"/>
                                        <p:tgtEl>
                                          <p:spTgt spid="3379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379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3795">
                                            <p:txEl>
                                              <p:pRg st="6" end="6"/>
                                            </p:txEl>
                                          </p:spTgt>
                                        </p:tgtEl>
                                        <p:attrNameLst>
                                          <p:attrName>style.visibility</p:attrName>
                                        </p:attrNameLst>
                                      </p:cBhvr>
                                      <p:to>
                                        <p:strVal val="visible"/>
                                      </p:to>
                                    </p:set>
                                    <p:anim calcmode="lin" valueType="num">
                                      <p:cBhvr additive="base">
                                        <p:cTn id="43" dur="500" fill="hold"/>
                                        <p:tgtEl>
                                          <p:spTgt spid="3379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379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bldLvl="3"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467600" cy="1219200"/>
          </a:xfrm>
        </p:spPr>
        <p:txBody>
          <a:bodyPr/>
          <a:lstStyle/>
          <a:p>
            <a:r>
              <a:rPr lang="en-US" dirty="0"/>
              <a:t>Selective and differential media </a:t>
            </a:r>
          </a:p>
        </p:txBody>
      </p:sp>
      <p:sp>
        <p:nvSpPr>
          <p:cNvPr id="4" name="Slide Number Placeholder 3"/>
          <p:cNvSpPr>
            <a:spLocks noGrp="1"/>
          </p:cNvSpPr>
          <p:nvPr>
            <p:ph type="sldNum" sz="quarter" idx="11"/>
          </p:nvPr>
        </p:nvSpPr>
        <p:spPr/>
        <p:txBody>
          <a:bodyPr/>
          <a:lstStyle/>
          <a:p>
            <a:pPr>
              <a:defRPr/>
            </a:pPr>
            <a:fld id="{7467FA7F-5F36-4481-B52B-27260846E722}" type="slidenum">
              <a:rPr lang="en-US" smtClean="0">
                <a:solidFill>
                  <a:srgbClr val="000000"/>
                </a:solidFill>
              </a:rPr>
              <a:pPr>
                <a:defRPr/>
              </a:pPr>
              <a:t>11</a:t>
            </a:fld>
            <a:endParaRPr lang="en-US">
              <a:solidFill>
                <a:srgbClr val="000000"/>
              </a:solidFill>
            </a:endParaRPr>
          </a:p>
        </p:txBody>
      </p:sp>
      <p:pic>
        <p:nvPicPr>
          <p:cNvPr id="5" name="Picture 5" descr="3em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4812" y="4263500"/>
            <a:ext cx="2592388" cy="2592388"/>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8" descr="3ma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4253237"/>
            <a:ext cx="2590800" cy="259080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 Box 18"/>
          <p:cNvSpPr txBox="1">
            <a:spLocks noChangeArrowheads="1"/>
          </p:cNvSpPr>
          <p:nvPr/>
        </p:nvSpPr>
        <p:spPr bwMode="auto">
          <a:xfrm>
            <a:off x="2331803" y="3729335"/>
            <a:ext cx="1173397"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b="1" dirty="0">
                <a:latin typeface="Arial" charset="0"/>
              </a:rPr>
              <a:t>EMB</a:t>
            </a:r>
          </a:p>
        </p:txBody>
      </p:sp>
      <p:sp>
        <p:nvSpPr>
          <p:cNvPr id="10" name="Text Box 19"/>
          <p:cNvSpPr txBox="1">
            <a:spLocks noChangeArrowheads="1"/>
          </p:cNvSpPr>
          <p:nvPr/>
        </p:nvSpPr>
        <p:spPr bwMode="auto">
          <a:xfrm>
            <a:off x="5638800" y="3810000"/>
            <a:ext cx="1006475"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b="1" dirty="0">
                <a:latin typeface="Arial" charset="0"/>
              </a:rPr>
              <a:t>MAC</a:t>
            </a:r>
          </a:p>
        </p:txBody>
      </p:sp>
      <p:pic>
        <p:nvPicPr>
          <p:cNvPr id="17" name="Picture 1" descr="http://www.austincc.edu/microbugz/images/MS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 y="1676400"/>
            <a:ext cx="2722900" cy="1981200"/>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TextBox 17"/>
          <p:cNvSpPr txBox="1"/>
          <p:nvPr/>
        </p:nvSpPr>
        <p:spPr>
          <a:xfrm>
            <a:off x="1676400" y="1219200"/>
            <a:ext cx="1457951" cy="461665"/>
          </a:xfrm>
          <a:prstGeom prst="rect">
            <a:avLst/>
          </a:prstGeom>
          <a:noFill/>
        </p:spPr>
        <p:txBody>
          <a:bodyPr wrap="square" rtlCol="0">
            <a:spAutoFit/>
          </a:bodyPr>
          <a:lstStyle/>
          <a:p>
            <a:r>
              <a:rPr lang="en-US" b="1" dirty="0">
                <a:latin typeface="Times New Roman" pitchFamily="18" charset="0"/>
                <a:cs typeface="Times New Roman" pitchFamily="18" charset="0"/>
              </a:rPr>
              <a:t>MSA</a:t>
            </a:r>
          </a:p>
        </p:txBody>
      </p:sp>
      <p:sp>
        <p:nvSpPr>
          <p:cNvPr id="22" name="TextBox 21"/>
          <p:cNvSpPr txBox="1"/>
          <p:nvPr/>
        </p:nvSpPr>
        <p:spPr>
          <a:xfrm>
            <a:off x="6172200" y="1062335"/>
            <a:ext cx="1457951" cy="461665"/>
          </a:xfrm>
          <a:prstGeom prst="rect">
            <a:avLst/>
          </a:prstGeom>
          <a:noFill/>
        </p:spPr>
        <p:txBody>
          <a:bodyPr wrap="square" rtlCol="0">
            <a:spAutoFit/>
          </a:bodyPr>
          <a:lstStyle/>
          <a:p>
            <a:r>
              <a:rPr lang="en-US" b="1" dirty="0">
                <a:latin typeface="Times New Roman" pitchFamily="18" charset="0"/>
                <a:cs typeface="Times New Roman" pitchFamily="18" charset="0"/>
              </a:rPr>
              <a:t>SS</a:t>
            </a:r>
            <a:r>
              <a:rPr lang="en-US" dirty="0">
                <a:latin typeface="Times New Roman" pitchFamily="18" charset="0"/>
                <a:cs typeface="Times New Roman" pitchFamily="18" charset="0"/>
              </a:rPr>
              <a:t> </a:t>
            </a:r>
          </a:p>
        </p:txBody>
      </p:sp>
      <p:pic>
        <p:nvPicPr>
          <p:cNvPr id="23" name="Picture 13" descr="SS_Ecoli_S">
            <a:hlinkClick r:id="rId5"/>
          </p:cNvPr>
          <p:cNvPicPr>
            <a:picLocks noGrp="1" noChangeAspect="1" noChangeArrowheads="1"/>
          </p:cNvPicPr>
          <p:nvPr>
            <p:ph sz="quarter" idx="4294967295"/>
          </p:nvPr>
        </p:nvPicPr>
        <p:blipFill>
          <a:blip r:embed="rId6" cstate="print">
            <a:extLst>
              <a:ext uri="{28A0092B-C50C-407E-A947-70E740481C1C}">
                <a14:useLocalDpi xmlns:a14="http://schemas.microsoft.com/office/drawing/2010/main" val="0"/>
              </a:ext>
            </a:extLst>
          </a:blip>
          <a:srcRect/>
          <a:stretch>
            <a:fillRect/>
          </a:stretch>
        </p:blipFill>
        <p:spPr>
          <a:xfrm>
            <a:off x="5410200" y="1551431"/>
            <a:ext cx="2424113" cy="2182369"/>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68963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Prescott9ePPTProject_Summer2012\Ch7\T7.7.jpg"/>
          <p:cNvPicPr>
            <a:picLocks noChangeAspect="1" noChangeArrowheads="1"/>
          </p:cNvPicPr>
          <p:nvPr/>
        </p:nvPicPr>
        <p:blipFill rotWithShape="1">
          <a:blip r:embed="rId2" cstate="print"/>
          <a:srcRect t="3183"/>
          <a:stretch/>
        </p:blipFill>
        <p:spPr bwMode="auto">
          <a:xfrm>
            <a:off x="102371" y="1657382"/>
            <a:ext cx="8762048" cy="405761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Slide Number Placeholder 3"/>
          <p:cNvSpPr>
            <a:spLocks noGrp="1"/>
          </p:cNvSpPr>
          <p:nvPr>
            <p:ph type="sldNum" sz="quarter" idx="11"/>
          </p:nvPr>
        </p:nvSpPr>
        <p:spPr/>
        <p:txBody>
          <a:bodyPr/>
          <a:lstStyle/>
          <a:p>
            <a:fld id="{E0E93E49-130F-4290-890B-DA8DCFAAB946}" type="slidenum">
              <a:rPr lang="en-US"/>
              <a:pPr/>
              <a:t>12</a:t>
            </a:fld>
            <a:endParaRPr lang="en-US"/>
          </a:p>
        </p:txBody>
      </p:sp>
    </p:spTree>
    <p:extLst>
      <p:ext uri="{BB962C8B-B14F-4D97-AF65-F5344CB8AC3E}">
        <p14:creationId xmlns:p14="http://schemas.microsoft.com/office/powerpoint/2010/main" val="3081538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748F3-BE94-4024-B5FE-9D5453433B99}"/>
              </a:ext>
            </a:extLst>
          </p:cNvPr>
          <p:cNvSpPr>
            <a:spLocks noGrp="1"/>
          </p:cNvSpPr>
          <p:nvPr>
            <p:ph type="title"/>
          </p:nvPr>
        </p:nvSpPr>
        <p:spPr/>
        <p:txBody>
          <a:bodyPr/>
          <a:lstStyle/>
          <a:p>
            <a:r>
              <a:rPr lang="en-US" dirty="0"/>
              <a:t>Chocolate agar</a:t>
            </a:r>
          </a:p>
        </p:txBody>
      </p:sp>
      <p:sp>
        <p:nvSpPr>
          <p:cNvPr id="4" name="Content Placeholder 3">
            <a:extLst>
              <a:ext uri="{FF2B5EF4-FFF2-40B4-BE49-F238E27FC236}">
                <a16:creationId xmlns:a16="http://schemas.microsoft.com/office/drawing/2014/main" id="{9965195F-BA73-4763-B6FF-6A1799C96245}"/>
              </a:ext>
            </a:extLst>
          </p:cNvPr>
          <p:cNvSpPr>
            <a:spLocks noGrp="1"/>
          </p:cNvSpPr>
          <p:nvPr>
            <p:ph idx="1"/>
          </p:nvPr>
        </p:nvSpPr>
        <p:spPr/>
        <p:txBody>
          <a:bodyPr/>
          <a:lstStyle/>
          <a:p>
            <a:r>
              <a:rPr lang="en-US" dirty="0"/>
              <a:t>Enriched medium used for the isolation and cultivation of fastidious organisms such as </a:t>
            </a:r>
            <a:r>
              <a:rPr lang="en-US" i="1" dirty="0"/>
              <a:t>Neisseria</a:t>
            </a:r>
            <a:r>
              <a:rPr lang="en-US" dirty="0"/>
              <a:t> and </a:t>
            </a:r>
            <a:r>
              <a:rPr lang="en-US" i="1" dirty="0" err="1"/>
              <a:t>Haemophilus</a:t>
            </a:r>
            <a:r>
              <a:rPr lang="en-US" dirty="0"/>
              <a:t>.</a:t>
            </a:r>
          </a:p>
          <a:p>
            <a:r>
              <a:rPr lang="en-US" dirty="0"/>
              <a:t>Blood is added to agar when it is hot and this causes the lysis of red blood cells.</a:t>
            </a:r>
          </a:p>
          <a:p>
            <a:pPr marL="0" indent="0">
              <a:buNone/>
            </a:pPr>
            <a:endParaRPr lang="en-US" dirty="0"/>
          </a:p>
        </p:txBody>
      </p:sp>
      <p:sp>
        <p:nvSpPr>
          <p:cNvPr id="3" name="Slide Number Placeholder 2">
            <a:extLst>
              <a:ext uri="{FF2B5EF4-FFF2-40B4-BE49-F238E27FC236}">
                <a16:creationId xmlns:a16="http://schemas.microsoft.com/office/drawing/2014/main" id="{B2CF27F6-4B26-482E-A753-17C6088861A4}"/>
              </a:ext>
            </a:extLst>
          </p:cNvPr>
          <p:cNvSpPr>
            <a:spLocks noGrp="1"/>
          </p:cNvSpPr>
          <p:nvPr>
            <p:ph type="sldNum" sz="quarter" idx="11"/>
          </p:nvPr>
        </p:nvSpPr>
        <p:spPr/>
        <p:txBody>
          <a:bodyPr/>
          <a:lstStyle/>
          <a:p>
            <a:pPr>
              <a:defRPr/>
            </a:pPr>
            <a:fld id="{967BD6D9-82FE-4B94-BC60-818A0E7C653D}" type="slidenum">
              <a:rPr lang="en-US" smtClean="0">
                <a:solidFill>
                  <a:srgbClr val="000000"/>
                </a:solidFill>
              </a:rPr>
              <a:pPr>
                <a:defRPr/>
              </a:pPr>
              <a:t>13</a:t>
            </a:fld>
            <a:endParaRPr lang="en-US" dirty="0">
              <a:solidFill>
                <a:srgbClr val="000000"/>
              </a:solidFill>
            </a:endParaRPr>
          </a:p>
        </p:txBody>
      </p:sp>
    </p:spTree>
    <p:extLst>
      <p:ext uri="{BB962C8B-B14F-4D97-AF65-F5344CB8AC3E}">
        <p14:creationId xmlns:p14="http://schemas.microsoft.com/office/powerpoint/2010/main" val="673437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DCCC1-718D-47A6-B318-E410837C267A}"/>
              </a:ext>
            </a:extLst>
          </p:cNvPr>
          <p:cNvSpPr>
            <a:spLocks noGrp="1"/>
          </p:cNvSpPr>
          <p:nvPr>
            <p:ph type="title"/>
          </p:nvPr>
        </p:nvSpPr>
        <p:spPr/>
        <p:txBody>
          <a:bodyPr/>
          <a:lstStyle/>
          <a:p>
            <a:r>
              <a:rPr lang="en-US" dirty="0" err="1"/>
              <a:t>HiChrome</a:t>
            </a:r>
            <a:r>
              <a:rPr lang="en-US" dirty="0"/>
              <a:t> Agar</a:t>
            </a:r>
          </a:p>
        </p:txBody>
      </p:sp>
      <p:sp>
        <p:nvSpPr>
          <p:cNvPr id="3" name="Content Placeholder 2">
            <a:extLst>
              <a:ext uri="{FF2B5EF4-FFF2-40B4-BE49-F238E27FC236}">
                <a16:creationId xmlns:a16="http://schemas.microsoft.com/office/drawing/2014/main" id="{98FEED6A-2282-4E93-9D72-1357CE02FD6F}"/>
              </a:ext>
            </a:extLst>
          </p:cNvPr>
          <p:cNvSpPr>
            <a:spLocks noGrp="1"/>
          </p:cNvSpPr>
          <p:nvPr>
            <p:ph idx="1"/>
          </p:nvPr>
        </p:nvSpPr>
        <p:spPr/>
        <p:txBody>
          <a:bodyPr>
            <a:normAutofit fontScale="92500" lnSpcReduction="20000"/>
          </a:bodyPr>
          <a:lstStyle/>
          <a:p>
            <a:r>
              <a:rPr lang="en-US" dirty="0"/>
              <a:t>Used for the identification of urinary tract infection (UTI) microorganisms. Contains several chromogenic substances that produce color when cleaved by enzymes produced by bacteria.</a:t>
            </a:r>
          </a:p>
          <a:p>
            <a:r>
              <a:rPr lang="en-US" dirty="0"/>
              <a:t>Blue color: action of ß-glucosidase produced by Enterococci on one of the chromogenic components</a:t>
            </a:r>
          </a:p>
          <a:p>
            <a:r>
              <a:rPr lang="en-US" dirty="0"/>
              <a:t>Pink color: action of ß-D galactosidase produced by </a:t>
            </a:r>
            <a:r>
              <a:rPr lang="en-US" i="1" dirty="0"/>
              <a:t>E. coli </a:t>
            </a:r>
            <a:r>
              <a:rPr lang="en-US" dirty="0"/>
              <a:t>on the other chromogenic component</a:t>
            </a:r>
          </a:p>
          <a:p>
            <a:r>
              <a:rPr lang="en-US" dirty="0"/>
              <a:t>Brown color: tryptophan deamination activity (</a:t>
            </a:r>
            <a:r>
              <a:rPr lang="en-US" i="1" dirty="0"/>
              <a:t>Proteus, </a:t>
            </a:r>
            <a:r>
              <a:rPr lang="en-US" i="1" dirty="0" err="1"/>
              <a:t>Morganella</a:t>
            </a:r>
            <a:r>
              <a:rPr lang="en-US" i="1" dirty="0"/>
              <a:t>, </a:t>
            </a:r>
            <a:r>
              <a:rPr lang="en-US" dirty="0"/>
              <a:t>and </a:t>
            </a:r>
            <a:r>
              <a:rPr lang="en-US" i="1" dirty="0"/>
              <a:t>Providencia</a:t>
            </a:r>
            <a:r>
              <a:rPr lang="en-US" dirty="0"/>
              <a:t>)</a:t>
            </a:r>
          </a:p>
        </p:txBody>
      </p:sp>
      <p:sp>
        <p:nvSpPr>
          <p:cNvPr id="4" name="Slide Number Placeholder 3">
            <a:extLst>
              <a:ext uri="{FF2B5EF4-FFF2-40B4-BE49-F238E27FC236}">
                <a16:creationId xmlns:a16="http://schemas.microsoft.com/office/drawing/2014/main" id="{4B4234C6-13E7-43A0-93F7-43DC39405DFC}"/>
              </a:ext>
            </a:extLst>
          </p:cNvPr>
          <p:cNvSpPr>
            <a:spLocks noGrp="1"/>
          </p:cNvSpPr>
          <p:nvPr>
            <p:ph type="sldNum" sz="quarter" idx="11"/>
          </p:nvPr>
        </p:nvSpPr>
        <p:spPr/>
        <p:txBody>
          <a:bodyPr/>
          <a:lstStyle/>
          <a:p>
            <a:pPr>
              <a:defRPr/>
            </a:pPr>
            <a:fld id="{7467FA7F-5F36-4481-B52B-27260846E722}" type="slidenum">
              <a:rPr lang="en-US" smtClean="0">
                <a:solidFill>
                  <a:srgbClr val="000000"/>
                </a:solidFill>
              </a:rPr>
              <a:pPr>
                <a:defRPr/>
              </a:pPr>
              <a:t>14</a:t>
            </a:fld>
            <a:endParaRPr lang="en-US" dirty="0">
              <a:solidFill>
                <a:srgbClr val="000000"/>
              </a:solidFill>
            </a:endParaRPr>
          </a:p>
        </p:txBody>
      </p:sp>
    </p:spTree>
    <p:extLst>
      <p:ext uri="{BB962C8B-B14F-4D97-AF65-F5344CB8AC3E}">
        <p14:creationId xmlns:p14="http://schemas.microsoft.com/office/powerpoint/2010/main" val="1807002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DCCC1-718D-47A6-B318-E410837C267A}"/>
              </a:ext>
            </a:extLst>
          </p:cNvPr>
          <p:cNvSpPr>
            <a:spLocks noGrp="1"/>
          </p:cNvSpPr>
          <p:nvPr>
            <p:ph type="title"/>
          </p:nvPr>
        </p:nvSpPr>
        <p:spPr/>
        <p:txBody>
          <a:bodyPr/>
          <a:lstStyle/>
          <a:p>
            <a:r>
              <a:rPr lang="en-US" dirty="0" err="1"/>
              <a:t>HiChrome</a:t>
            </a:r>
            <a:r>
              <a:rPr lang="en-US" dirty="0"/>
              <a:t> Agar</a:t>
            </a:r>
          </a:p>
        </p:txBody>
      </p:sp>
      <p:sp>
        <p:nvSpPr>
          <p:cNvPr id="3" name="Content Placeholder 2">
            <a:extLst>
              <a:ext uri="{FF2B5EF4-FFF2-40B4-BE49-F238E27FC236}">
                <a16:creationId xmlns:a16="http://schemas.microsoft.com/office/drawing/2014/main" id="{98FEED6A-2282-4E93-9D72-1357CE02FD6F}"/>
              </a:ext>
            </a:extLst>
          </p:cNvPr>
          <p:cNvSpPr>
            <a:spLocks noGrp="1"/>
          </p:cNvSpPr>
          <p:nvPr>
            <p:ph idx="1"/>
          </p:nvPr>
        </p:nvSpPr>
        <p:spPr/>
        <p:txBody>
          <a:bodyPr>
            <a:normAutofit fontScale="92500" lnSpcReduction="10000"/>
          </a:bodyPr>
          <a:lstStyle/>
          <a:p>
            <a:r>
              <a:rPr lang="en-US" i="1" dirty="0"/>
              <a:t>Enterococcus faecalis</a:t>
            </a:r>
            <a:r>
              <a:rPr lang="en-US" dirty="0"/>
              <a:t>: blue, small colonies</a:t>
            </a:r>
          </a:p>
          <a:p>
            <a:r>
              <a:rPr lang="en-US" i="1" dirty="0"/>
              <a:t>Escherichia coli</a:t>
            </a:r>
            <a:r>
              <a:rPr lang="en-US" dirty="0"/>
              <a:t>: pink-purple colonies</a:t>
            </a:r>
          </a:p>
          <a:p>
            <a:r>
              <a:rPr lang="en-US" i="1" dirty="0"/>
              <a:t>Klebsiella pneumoniae</a:t>
            </a:r>
            <a:r>
              <a:rPr lang="en-US" dirty="0"/>
              <a:t>: blue-purple mucoid colonies</a:t>
            </a:r>
          </a:p>
          <a:p>
            <a:r>
              <a:rPr lang="en-US" i="1" dirty="0"/>
              <a:t>Pseudomonas aeruginosa</a:t>
            </a:r>
            <a:r>
              <a:rPr lang="en-US" dirty="0"/>
              <a:t>: colorless colonies (remember Pseudomonas produces green pigment)</a:t>
            </a:r>
          </a:p>
          <a:p>
            <a:r>
              <a:rPr lang="en-US" i="1" dirty="0"/>
              <a:t>Proteus mirabilis</a:t>
            </a:r>
            <a:r>
              <a:rPr lang="en-US" dirty="0"/>
              <a:t>: light brown colonies</a:t>
            </a:r>
          </a:p>
          <a:p>
            <a:r>
              <a:rPr lang="en-US" i="1" dirty="0"/>
              <a:t>Staphylococcus aureus</a:t>
            </a:r>
            <a:r>
              <a:rPr lang="en-US" dirty="0"/>
              <a:t>: golden yellow colonies</a:t>
            </a:r>
          </a:p>
        </p:txBody>
      </p:sp>
      <p:sp>
        <p:nvSpPr>
          <p:cNvPr id="4" name="Slide Number Placeholder 3">
            <a:extLst>
              <a:ext uri="{FF2B5EF4-FFF2-40B4-BE49-F238E27FC236}">
                <a16:creationId xmlns:a16="http://schemas.microsoft.com/office/drawing/2014/main" id="{4B4234C6-13E7-43A0-93F7-43DC39405DFC}"/>
              </a:ext>
            </a:extLst>
          </p:cNvPr>
          <p:cNvSpPr>
            <a:spLocks noGrp="1"/>
          </p:cNvSpPr>
          <p:nvPr>
            <p:ph type="sldNum" sz="quarter" idx="11"/>
          </p:nvPr>
        </p:nvSpPr>
        <p:spPr/>
        <p:txBody>
          <a:bodyPr/>
          <a:lstStyle/>
          <a:p>
            <a:pPr>
              <a:defRPr/>
            </a:pPr>
            <a:fld id="{7467FA7F-5F36-4481-B52B-27260846E722}" type="slidenum">
              <a:rPr lang="en-US" smtClean="0">
                <a:solidFill>
                  <a:srgbClr val="000000"/>
                </a:solidFill>
              </a:rPr>
              <a:pPr>
                <a:defRPr/>
              </a:pPr>
              <a:t>15</a:t>
            </a:fld>
            <a:endParaRPr lang="en-US" dirty="0">
              <a:solidFill>
                <a:srgbClr val="000000"/>
              </a:solidFill>
            </a:endParaRPr>
          </a:p>
        </p:txBody>
      </p:sp>
    </p:spTree>
    <p:extLst>
      <p:ext uri="{BB962C8B-B14F-4D97-AF65-F5344CB8AC3E}">
        <p14:creationId xmlns:p14="http://schemas.microsoft.com/office/powerpoint/2010/main" val="277253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2743200" cy="1219200"/>
          </a:xfrm>
        </p:spPr>
        <p:txBody>
          <a:bodyPr/>
          <a:lstStyle/>
          <a:p>
            <a:r>
              <a:rPr lang="en-US" dirty="0"/>
              <a:t>To do</a:t>
            </a:r>
          </a:p>
        </p:txBody>
      </p:sp>
      <p:sp>
        <p:nvSpPr>
          <p:cNvPr id="3" name="Slide Number Placeholder 2"/>
          <p:cNvSpPr>
            <a:spLocks noGrp="1"/>
          </p:cNvSpPr>
          <p:nvPr>
            <p:ph type="sldNum" sz="quarter" idx="11"/>
          </p:nvPr>
        </p:nvSpPr>
        <p:spPr/>
        <p:txBody>
          <a:bodyPr/>
          <a:lstStyle/>
          <a:p>
            <a:pPr>
              <a:defRPr/>
            </a:pPr>
            <a:fld id="{967BD6D9-82FE-4B94-BC60-818A0E7C653D}" type="slidenum">
              <a:rPr lang="en-US" smtClean="0">
                <a:solidFill>
                  <a:srgbClr val="000000"/>
                </a:solidFill>
              </a:rPr>
              <a:pPr>
                <a:defRPr/>
              </a:pPr>
              <a:t>16</a:t>
            </a:fld>
            <a:endParaRPr lang="en-US" dirty="0">
              <a:solidFill>
                <a:srgbClr val="000000"/>
              </a:solidFill>
            </a:endParaRPr>
          </a:p>
        </p:txBody>
      </p:sp>
      <p:pic>
        <p:nvPicPr>
          <p:cNvPr id="15" name="Picture 14" descr="C:\Documents and Settings\user\My Documents\Downloads\msa.jpg"/>
          <p:cNvPicPr/>
          <p:nvPr/>
        </p:nvPicPr>
        <p:blipFill>
          <a:blip r:embed="rId2" cstate="print"/>
          <a:srcRect/>
          <a:stretch>
            <a:fillRect/>
          </a:stretch>
        </p:blipFill>
        <p:spPr bwMode="auto">
          <a:xfrm>
            <a:off x="550927" y="3116877"/>
            <a:ext cx="3505201" cy="2971800"/>
          </a:xfrm>
          <a:prstGeom prst="rect">
            <a:avLst/>
          </a:prstGeom>
          <a:noFill/>
          <a:ln w="9525">
            <a:noFill/>
            <a:miter lim="800000"/>
            <a:headEnd/>
            <a:tailEnd/>
          </a:ln>
        </p:spPr>
      </p:pic>
      <p:pic>
        <p:nvPicPr>
          <p:cNvPr id="17" name="Picture 16" descr="C:\Documents and Settings\user\My Documents\Downloads\mac2.jpg"/>
          <p:cNvPicPr/>
          <p:nvPr/>
        </p:nvPicPr>
        <p:blipFill>
          <a:blip r:embed="rId3" cstate="print"/>
          <a:srcRect/>
          <a:stretch>
            <a:fillRect/>
          </a:stretch>
        </p:blipFill>
        <p:spPr bwMode="auto">
          <a:xfrm>
            <a:off x="5435037" y="398082"/>
            <a:ext cx="2940050" cy="2296795"/>
          </a:xfrm>
          <a:prstGeom prst="rect">
            <a:avLst/>
          </a:prstGeom>
          <a:noFill/>
          <a:ln w="9525">
            <a:noFill/>
            <a:miter lim="800000"/>
            <a:headEnd/>
            <a:tailEnd/>
          </a:ln>
        </p:spPr>
      </p:pic>
      <p:sp>
        <p:nvSpPr>
          <p:cNvPr id="18" name="Rectangle 17"/>
          <p:cNvSpPr/>
          <p:nvPr/>
        </p:nvSpPr>
        <p:spPr>
          <a:xfrm>
            <a:off x="6814717" y="732272"/>
            <a:ext cx="1832296" cy="307777"/>
          </a:xfrm>
          <a:prstGeom prst="rect">
            <a:avLst/>
          </a:prstGeom>
        </p:spPr>
        <p:txBody>
          <a:bodyPr wrap="none">
            <a:spAutoFit/>
          </a:bodyPr>
          <a:lstStyle/>
          <a:p>
            <a:r>
              <a:rPr lang="en-US" sz="1400" i="1" dirty="0"/>
              <a:t>Staphylococcus aureus</a:t>
            </a:r>
          </a:p>
        </p:txBody>
      </p:sp>
      <p:sp>
        <p:nvSpPr>
          <p:cNvPr id="19" name="Rectangle 18"/>
          <p:cNvSpPr/>
          <p:nvPr/>
        </p:nvSpPr>
        <p:spPr>
          <a:xfrm>
            <a:off x="4953000" y="1023260"/>
            <a:ext cx="1701491" cy="523220"/>
          </a:xfrm>
          <a:prstGeom prst="rect">
            <a:avLst/>
          </a:prstGeom>
        </p:spPr>
        <p:txBody>
          <a:bodyPr wrap="none">
            <a:spAutoFit/>
          </a:bodyPr>
          <a:lstStyle/>
          <a:p>
            <a:r>
              <a:rPr lang="en-US" sz="1600" i="1" dirty="0"/>
              <a:t>Proteus mirabilis</a:t>
            </a:r>
            <a:r>
              <a:rPr lang="en-US" sz="2800" dirty="0"/>
              <a:t> </a:t>
            </a:r>
          </a:p>
        </p:txBody>
      </p:sp>
      <p:sp>
        <p:nvSpPr>
          <p:cNvPr id="20" name="Rectangle 19"/>
          <p:cNvSpPr/>
          <p:nvPr/>
        </p:nvSpPr>
        <p:spPr>
          <a:xfrm>
            <a:off x="856145" y="5638800"/>
            <a:ext cx="1887055" cy="307777"/>
          </a:xfrm>
          <a:prstGeom prst="rect">
            <a:avLst/>
          </a:prstGeom>
        </p:spPr>
        <p:txBody>
          <a:bodyPr wrap="none">
            <a:spAutoFit/>
          </a:bodyPr>
          <a:lstStyle/>
          <a:p>
            <a:r>
              <a:rPr lang="en-US" sz="1400" b="1" i="1" dirty="0">
                <a:solidFill>
                  <a:srgbClr val="FFFF00"/>
                </a:solidFill>
              </a:rPr>
              <a:t>Staphylococcus </a:t>
            </a:r>
            <a:r>
              <a:rPr lang="en-US" sz="1400" b="1" i="1" dirty="0" err="1">
                <a:solidFill>
                  <a:srgbClr val="FFFF00"/>
                </a:solidFill>
              </a:rPr>
              <a:t>aureus</a:t>
            </a:r>
            <a:endParaRPr lang="en-US" sz="1400" b="1" dirty="0">
              <a:solidFill>
                <a:srgbClr val="FFFF00"/>
              </a:solidFill>
            </a:endParaRPr>
          </a:p>
        </p:txBody>
      </p:sp>
      <p:sp>
        <p:nvSpPr>
          <p:cNvPr id="21" name="Rectangle 20"/>
          <p:cNvSpPr/>
          <p:nvPr/>
        </p:nvSpPr>
        <p:spPr>
          <a:xfrm>
            <a:off x="2701931" y="4295000"/>
            <a:ext cx="1358064" cy="307777"/>
          </a:xfrm>
          <a:prstGeom prst="rect">
            <a:avLst/>
          </a:prstGeom>
        </p:spPr>
        <p:txBody>
          <a:bodyPr wrap="none">
            <a:spAutoFit/>
          </a:bodyPr>
          <a:lstStyle/>
          <a:p>
            <a:r>
              <a:rPr lang="en-US" sz="1400" i="1" dirty="0"/>
              <a:t>Escherichia coli</a:t>
            </a:r>
            <a:endParaRPr lang="en-US" sz="1400" dirty="0"/>
          </a:p>
        </p:txBody>
      </p:sp>
      <p:sp>
        <p:nvSpPr>
          <p:cNvPr id="22" name="Rectangle 21"/>
          <p:cNvSpPr/>
          <p:nvPr/>
        </p:nvSpPr>
        <p:spPr>
          <a:xfrm>
            <a:off x="381000" y="3925669"/>
            <a:ext cx="2362200" cy="523220"/>
          </a:xfrm>
          <a:prstGeom prst="rect">
            <a:avLst/>
          </a:prstGeom>
        </p:spPr>
        <p:txBody>
          <a:bodyPr wrap="square">
            <a:spAutoFit/>
          </a:bodyPr>
          <a:lstStyle/>
          <a:p>
            <a:r>
              <a:rPr lang="en-US" sz="1400" i="1" dirty="0"/>
              <a:t>Staphylococcus</a:t>
            </a:r>
            <a:endParaRPr lang="en-US" sz="1400" dirty="0"/>
          </a:p>
          <a:p>
            <a:r>
              <a:rPr lang="en-US" sz="1400" i="1" dirty="0"/>
              <a:t> </a:t>
            </a:r>
            <a:r>
              <a:rPr lang="en-US" sz="1400" i="1" dirty="0" err="1"/>
              <a:t>epidermidis</a:t>
            </a:r>
            <a:endParaRPr lang="en-US" sz="1400" dirty="0"/>
          </a:p>
        </p:txBody>
      </p:sp>
      <p:pic>
        <p:nvPicPr>
          <p:cNvPr id="24" name="Picture 23" descr="C:\Documents and Settings\user\Local Settings\Temporary Internet Files\Content.Word\lab3.jpg"/>
          <p:cNvPicPr/>
          <p:nvPr/>
        </p:nvPicPr>
        <p:blipFill>
          <a:blip r:embed="rId4" cstate="print"/>
          <a:srcRect/>
          <a:stretch>
            <a:fillRect/>
          </a:stretch>
        </p:blipFill>
        <p:spPr bwMode="auto">
          <a:xfrm>
            <a:off x="5047124" y="3177133"/>
            <a:ext cx="3715876" cy="2918711"/>
          </a:xfrm>
          <a:prstGeom prst="rect">
            <a:avLst/>
          </a:prstGeom>
          <a:noFill/>
          <a:ln w="9525">
            <a:noFill/>
            <a:miter lim="800000"/>
            <a:headEnd/>
            <a:tailEnd/>
          </a:ln>
        </p:spPr>
      </p:pic>
      <p:sp>
        <p:nvSpPr>
          <p:cNvPr id="4" name="TextBox 3">
            <a:extLst>
              <a:ext uri="{FF2B5EF4-FFF2-40B4-BE49-F238E27FC236}">
                <a16:creationId xmlns:a16="http://schemas.microsoft.com/office/drawing/2014/main" id="{CC9E7653-47E9-48EE-90B9-155E84713A4C}"/>
              </a:ext>
            </a:extLst>
          </p:cNvPr>
          <p:cNvSpPr txBox="1"/>
          <p:nvPr/>
        </p:nvSpPr>
        <p:spPr>
          <a:xfrm>
            <a:off x="5803745" y="2207918"/>
            <a:ext cx="1358064" cy="307777"/>
          </a:xfrm>
          <a:prstGeom prst="rect">
            <a:avLst/>
          </a:prstGeom>
          <a:noFill/>
        </p:spPr>
        <p:txBody>
          <a:bodyPr wrap="none" rtlCol="0">
            <a:spAutoFit/>
          </a:bodyPr>
          <a:lstStyle/>
          <a:p>
            <a:r>
              <a:rPr lang="en-US" sz="1400" i="1" dirty="0"/>
              <a:t>Escherichia coli</a:t>
            </a:r>
          </a:p>
        </p:txBody>
      </p:sp>
      <p:sp>
        <p:nvSpPr>
          <p:cNvPr id="5" name="TextBox 4">
            <a:extLst>
              <a:ext uri="{FF2B5EF4-FFF2-40B4-BE49-F238E27FC236}">
                <a16:creationId xmlns:a16="http://schemas.microsoft.com/office/drawing/2014/main" id="{27ADC482-F743-4E2B-B3EA-613E4632E0F1}"/>
              </a:ext>
            </a:extLst>
          </p:cNvPr>
          <p:cNvSpPr txBox="1"/>
          <p:nvPr/>
        </p:nvSpPr>
        <p:spPr>
          <a:xfrm>
            <a:off x="3657600" y="2715749"/>
            <a:ext cx="5292987" cy="338554"/>
          </a:xfrm>
          <a:prstGeom prst="rect">
            <a:avLst/>
          </a:prstGeom>
          <a:noFill/>
        </p:spPr>
        <p:txBody>
          <a:bodyPr wrap="none" rtlCol="0">
            <a:spAutoFit/>
          </a:bodyPr>
          <a:lstStyle/>
          <a:p>
            <a:r>
              <a:rPr lang="en-US" sz="1600" dirty="0"/>
              <a:t>Colonies of </a:t>
            </a:r>
            <a:r>
              <a:rPr lang="en-US" sz="1600" i="1" dirty="0"/>
              <a:t>P. mirabilis, S. aureus, </a:t>
            </a:r>
            <a:r>
              <a:rPr lang="en-US" sz="1600" dirty="0"/>
              <a:t>and </a:t>
            </a:r>
            <a:r>
              <a:rPr lang="en-US" sz="1600" i="1" dirty="0"/>
              <a:t> E.coli </a:t>
            </a:r>
            <a:r>
              <a:rPr lang="en-US" sz="1600" dirty="0"/>
              <a:t>on MacConkey</a:t>
            </a:r>
          </a:p>
        </p:txBody>
      </p:sp>
      <p:sp>
        <p:nvSpPr>
          <p:cNvPr id="6" name="TextBox 5">
            <a:extLst>
              <a:ext uri="{FF2B5EF4-FFF2-40B4-BE49-F238E27FC236}">
                <a16:creationId xmlns:a16="http://schemas.microsoft.com/office/drawing/2014/main" id="{8828F84B-955A-449C-B7F1-278D82C91A08}"/>
              </a:ext>
            </a:extLst>
          </p:cNvPr>
          <p:cNvSpPr txBox="1"/>
          <p:nvPr/>
        </p:nvSpPr>
        <p:spPr>
          <a:xfrm>
            <a:off x="4724400" y="6140342"/>
            <a:ext cx="4548425" cy="954107"/>
          </a:xfrm>
          <a:prstGeom prst="rect">
            <a:avLst/>
          </a:prstGeom>
          <a:noFill/>
        </p:spPr>
        <p:txBody>
          <a:bodyPr wrap="none" rtlCol="0">
            <a:spAutoFit/>
          </a:bodyPr>
          <a:lstStyle/>
          <a:p>
            <a:r>
              <a:rPr lang="en-US" sz="1600" dirty="0"/>
              <a:t>Colonies of </a:t>
            </a:r>
            <a:r>
              <a:rPr lang="en-US" sz="1600" i="1" dirty="0"/>
              <a:t>Staphylococcus aureus, Bacillus subtilis,</a:t>
            </a:r>
          </a:p>
          <a:p>
            <a:r>
              <a:rPr lang="en-US" sz="1600" i="1" dirty="0"/>
              <a:t> and Enterococcus faecalis </a:t>
            </a:r>
            <a:r>
              <a:rPr lang="en-US" sz="1600" dirty="0"/>
              <a:t>on blood agar</a:t>
            </a:r>
          </a:p>
          <a:p>
            <a:endParaRPr lang="en-US" dirty="0"/>
          </a:p>
        </p:txBody>
      </p:sp>
      <p:sp>
        <p:nvSpPr>
          <p:cNvPr id="7" name="TextBox 6">
            <a:extLst>
              <a:ext uri="{FF2B5EF4-FFF2-40B4-BE49-F238E27FC236}">
                <a16:creationId xmlns:a16="http://schemas.microsoft.com/office/drawing/2014/main" id="{FD757D04-D468-48C1-B365-B2E164DA768D}"/>
              </a:ext>
            </a:extLst>
          </p:cNvPr>
          <p:cNvSpPr txBox="1"/>
          <p:nvPr/>
        </p:nvSpPr>
        <p:spPr>
          <a:xfrm>
            <a:off x="381000" y="6248401"/>
            <a:ext cx="3675127" cy="584775"/>
          </a:xfrm>
          <a:prstGeom prst="rect">
            <a:avLst/>
          </a:prstGeom>
          <a:noFill/>
        </p:spPr>
        <p:txBody>
          <a:bodyPr wrap="square" rtlCol="0">
            <a:spAutoFit/>
          </a:bodyPr>
          <a:lstStyle/>
          <a:p>
            <a:r>
              <a:rPr lang="en-US" sz="1600" dirty="0"/>
              <a:t>Colonies of </a:t>
            </a:r>
            <a:r>
              <a:rPr lang="en-US" sz="1600" i="1" dirty="0"/>
              <a:t>S. aureus, S. epidermidis </a:t>
            </a:r>
            <a:r>
              <a:rPr lang="en-US" sz="1600" dirty="0"/>
              <a:t>and </a:t>
            </a:r>
            <a:r>
              <a:rPr lang="en-US" sz="1600" i="1" dirty="0"/>
              <a:t>E. coli</a:t>
            </a:r>
            <a:r>
              <a:rPr lang="en-US" sz="1600" dirty="0"/>
              <a:t> on MSA</a:t>
            </a:r>
          </a:p>
        </p:txBody>
      </p:sp>
    </p:spTree>
    <p:extLst>
      <p:ext uri="{BB962C8B-B14F-4D97-AF65-F5344CB8AC3E}">
        <p14:creationId xmlns:p14="http://schemas.microsoft.com/office/powerpoint/2010/main" val="3754394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D19AB-A930-44C2-B2FA-0588E7E37923}"/>
              </a:ext>
            </a:extLst>
          </p:cNvPr>
          <p:cNvSpPr>
            <a:spLocks noGrp="1"/>
          </p:cNvSpPr>
          <p:nvPr>
            <p:ph type="title"/>
          </p:nvPr>
        </p:nvSpPr>
        <p:spPr/>
        <p:txBody>
          <a:bodyPr/>
          <a:lstStyle/>
          <a:p>
            <a:r>
              <a:rPr lang="en-US" dirty="0"/>
              <a:t>To do</a:t>
            </a:r>
          </a:p>
        </p:txBody>
      </p:sp>
      <p:sp>
        <p:nvSpPr>
          <p:cNvPr id="3" name="Slide Number Placeholder 2">
            <a:extLst>
              <a:ext uri="{FF2B5EF4-FFF2-40B4-BE49-F238E27FC236}">
                <a16:creationId xmlns:a16="http://schemas.microsoft.com/office/drawing/2014/main" id="{7B07D8EF-CA84-4FE9-8682-8C6F5BEC4244}"/>
              </a:ext>
            </a:extLst>
          </p:cNvPr>
          <p:cNvSpPr>
            <a:spLocks noGrp="1"/>
          </p:cNvSpPr>
          <p:nvPr>
            <p:ph type="sldNum" sz="quarter" idx="11"/>
          </p:nvPr>
        </p:nvSpPr>
        <p:spPr/>
        <p:txBody>
          <a:bodyPr/>
          <a:lstStyle/>
          <a:p>
            <a:pPr>
              <a:defRPr/>
            </a:pPr>
            <a:fld id="{967BD6D9-82FE-4B94-BC60-818A0E7C653D}" type="slidenum">
              <a:rPr lang="en-US" smtClean="0">
                <a:solidFill>
                  <a:srgbClr val="000000"/>
                </a:solidFill>
              </a:rPr>
              <a:pPr>
                <a:defRPr/>
              </a:pPr>
              <a:t>17</a:t>
            </a:fld>
            <a:endParaRPr lang="en-US" dirty="0">
              <a:solidFill>
                <a:srgbClr val="000000"/>
              </a:solidFill>
            </a:endParaRPr>
          </a:p>
        </p:txBody>
      </p:sp>
      <p:pic>
        <p:nvPicPr>
          <p:cNvPr id="5" name="Picture 4">
            <a:extLst>
              <a:ext uri="{FF2B5EF4-FFF2-40B4-BE49-F238E27FC236}">
                <a16:creationId xmlns:a16="http://schemas.microsoft.com/office/drawing/2014/main" id="{A0C6D7B2-61CE-43F8-A321-8424E5B32F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618" y="1343149"/>
            <a:ext cx="3236382" cy="3000251"/>
          </a:xfrm>
          <a:prstGeom prst="rect">
            <a:avLst/>
          </a:prstGeom>
        </p:spPr>
      </p:pic>
      <p:sp>
        <p:nvSpPr>
          <p:cNvPr id="6" name="TextBox 5">
            <a:extLst>
              <a:ext uri="{FF2B5EF4-FFF2-40B4-BE49-F238E27FC236}">
                <a16:creationId xmlns:a16="http://schemas.microsoft.com/office/drawing/2014/main" id="{D836EE81-7393-4150-9712-2C4F0D93CFD8}"/>
              </a:ext>
            </a:extLst>
          </p:cNvPr>
          <p:cNvSpPr txBox="1"/>
          <p:nvPr/>
        </p:nvSpPr>
        <p:spPr>
          <a:xfrm>
            <a:off x="10438" y="4495800"/>
            <a:ext cx="5138201" cy="584775"/>
          </a:xfrm>
          <a:prstGeom prst="rect">
            <a:avLst/>
          </a:prstGeom>
          <a:noFill/>
        </p:spPr>
        <p:txBody>
          <a:bodyPr wrap="none" rtlCol="0">
            <a:spAutoFit/>
          </a:bodyPr>
          <a:lstStyle/>
          <a:p>
            <a:r>
              <a:rPr lang="en-US" sz="1600" dirty="0"/>
              <a:t>Colonies of </a:t>
            </a:r>
            <a:r>
              <a:rPr lang="en-US" sz="1600" i="1" dirty="0"/>
              <a:t>P. aeruginosa, P. mirabilis, E. faecalis,</a:t>
            </a:r>
          </a:p>
          <a:p>
            <a:r>
              <a:rPr lang="en-US" sz="1600" i="1" dirty="0"/>
              <a:t>S. aureus, E.coli, </a:t>
            </a:r>
            <a:r>
              <a:rPr lang="en-US" sz="1600" dirty="0"/>
              <a:t>and</a:t>
            </a:r>
            <a:r>
              <a:rPr lang="en-US" sz="1600" i="1" dirty="0"/>
              <a:t> K. pneumoniae </a:t>
            </a:r>
            <a:r>
              <a:rPr lang="en-US" sz="1600" dirty="0"/>
              <a:t>on </a:t>
            </a:r>
            <a:r>
              <a:rPr lang="en-US" sz="1600" dirty="0" err="1"/>
              <a:t>HiCrome</a:t>
            </a:r>
            <a:r>
              <a:rPr lang="en-US" sz="1600" dirty="0"/>
              <a:t> UTI Agar</a:t>
            </a:r>
          </a:p>
        </p:txBody>
      </p:sp>
      <p:sp>
        <p:nvSpPr>
          <p:cNvPr id="8" name="TextBox 7">
            <a:extLst>
              <a:ext uri="{FF2B5EF4-FFF2-40B4-BE49-F238E27FC236}">
                <a16:creationId xmlns:a16="http://schemas.microsoft.com/office/drawing/2014/main" id="{97FE1DC6-242D-43A8-A465-7B83CEB30769}"/>
              </a:ext>
            </a:extLst>
          </p:cNvPr>
          <p:cNvSpPr txBox="1"/>
          <p:nvPr/>
        </p:nvSpPr>
        <p:spPr>
          <a:xfrm>
            <a:off x="304800" y="5386192"/>
            <a:ext cx="7972182" cy="830997"/>
          </a:xfrm>
          <a:prstGeom prst="rect">
            <a:avLst/>
          </a:prstGeom>
          <a:noFill/>
        </p:spPr>
        <p:txBody>
          <a:bodyPr wrap="none" rtlCol="0">
            <a:spAutoFit/>
          </a:bodyPr>
          <a:lstStyle/>
          <a:p>
            <a:r>
              <a:rPr lang="en-US" dirty="0"/>
              <a:t>You will also plate </a:t>
            </a:r>
            <a:r>
              <a:rPr lang="en-US" i="1" dirty="0"/>
              <a:t>S. aureus</a:t>
            </a:r>
            <a:r>
              <a:rPr lang="en-US" dirty="0"/>
              <a:t> and </a:t>
            </a:r>
            <a:r>
              <a:rPr lang="en-US" i="1" dirty="0"/>
              <a:t>E. faecalis</a:t>
            </a:r>
            <a:r>
              <a:rPr lang="en-US" dirty="0"/>
              <a:t> on chocolate agar. </a:t>
            </a:r>
          </a:p>
          <a:p>
            <a:r>
              <a:rPr lang="en-US" i="1" dirty="0"/>
              <a:t>E. coli</a:t>
            </a:r>
            <a:r>
              <a:rPr lang="en-US" dirty="0"/>
              <a:t>, </a:t>
            </a:r>
            <a:r>
              <a:rPr lang="en-US" i="1" dirty="0"/>
              <a:t>K. pneumoniae</a:t>
            </a:r>
            <a:r>
              <a:rPr lang="en-US" dirty="0"/>
              <a:t>, and </a:t>
            </a:r>
            <a:r>
              <a:rPr lang="en-US" i="1" dirty="0"/>
              <a:t>P. aeruginosa</a:t>
            </a:r>
            <a:r>
              <a:rPr lang="en-US" dirty="0"/>
              <a:t> on EMB Agar.</a:t>
            </a:r>
          </a:p>
        </p:txBody>
      </p:sp>
    </p:spTree>
    <p:extLst>
      <p:ext uri="{BB962C8B-B14F-4D97-AF65-F5344CB8AC3E}">
        <p14:creationId xmlns:p14="http://schemas.microsoft.com/office/powerpoint/2010/main" val="3219611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71525"/>
            <a:ext cx="7772400" cy="1362075"/>
          </a:xfrm>
        </p:spPr>
        <p:txBody>
          <a:bodyPr/>
          <a:lstStyle/>
          <a:p>
            <a:r>
              <a:rPr lang="en-US" sz="3600" dirty="0"/>
              <a:t>Culture media</a:t>
            </a:r>
          </a:p>
        </p:txBody>
      </p:sp>
      <p:sp>
        <p:nvSpPr>
          <p:cNvPr id="3" name="Text Placeholder 2"/>
          <p:cNvSpPr>
            <a:spLocks noGrp="1"/>
          </p:cNvSpPr>
          <p:nvPr>
            <p:ph type="body" idx="1"/>
          </p:nvPr>
        </p:nvSpPr>
        <p:spPr>
          <a:xfrm>
            <a:off x="228600" y="2438401"/>
            <a:ext cx="5486400" cy="5181599"/>
          </a:xfrm>
        </p:spPr>
        <p:txBody>
          <a:bodyPr/>
          <a:lstStyle/>
          <a:p>
            <a:r>
              <a:rPr lang="en-US" sz="2400" dirty="0"/>
              <a:t>Media provides  a surface, necessary pH,  nutrients that bacteria  need to live </a:t>
            </a:r>
          </a:p>
          <a:p>
            <a:r>
              <a:rPr lang="en-US" sz="2400" dirty="0"/>
              <a:t>Used for transport and storage of bacteria </a:t>
            </a:r>
          </a:p>
          <a:p>
            <a:r>
              <a:rPr lang="en-US" sz="2400" dirty="0"/>
              <a:t>Isolation and storage of pure culture</a:t>
            </a:r>
          </a:p>
          <a:p>
            <a:r>
              <a:rPr lang="en-US" sz="2400" dirty="0"/>
              <a:t>Detection of possible contaminants </a:t>
            </a:r>
          </a:p>
          <a:p>
            <a:r>
              <a:rPr lang="en-US" sz="2400" dirty="0"/>
              <a:t>Examining bacteria morphologies </a:t>
            </a:r>
          </a:p>
        </p:txBody>
      </p:sp>
      <p:sp>
        <p:nvSpPr>
          <p:cNvPr id="4" name="Slide Number Placeholder 3"/>
          <p:cNvSpPr>
            <a:spLocks noGrp="1"/>
          </p:cNvSpPr>
          <p:nvPr>
            <p:ph type="sldNum" sz="quarter" idx="11"/>
          </p:nvPr>
        </p:nvSpPr>
        <p:spPr/>
        <p:txBody>
          <a:bodyPr/>
          <a:lstStyle/>
          <a:p>
            <a:pPr>
              <a:defRPr/>
            </a:pPr>
            <a:fld id="{C7B42CED-13CB-4DA0-A9B2-142DDA26E3E9}" type="slidenum">
              <a:rPr lang="en-US" smtClean="0">
                <a:solidFill>
                  <a:srgbClr val="000000"/>
                </a:solidFill>
              </a:rPr>
              <a:pPr>
                <a:defRPr/>
              </a:pPr>
              <a:t>2</a:t>
            </a:fld>
            <a:endParaRPr lang="en-US" dirty="0">
              <a:solidFill>
                <a:srgbClr val="0000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3259" y="2057400"/>
            <a:ext cx="2412541" cy="4786012"/>
          </a:xfrm>
          <a:prstGeom prst="rect">
            <a:avLst/>
          </a:prstGeom>
        </p:spPr>
      </p:pic>
    </p:spTree>
    <p:extLst>
      <p:ext uri="{BB962C8B-B14F-4D97-AF65-F5344CB8AC3E}">
        <p14:creationId xmlns:p14="http://schemas.microsoft.com/office/powerpoint/2010/main" val="7719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C6A98ED0-2310-467D-A3BE-C8B73D6067D2}" type="slidenum">
              <a:rPr lang="en-US"/>
              <a:pPr/>
              <a:t>3</a:t>
            </a:fld>
            <a:endParaRPr lang="en-US" dirty="0"/>
          </a:p>
        </p:txBody>
      </p:sp>
      <p:sp>
        <p:nvSpPr>
          <p:cNvPr id="30724" name="Rectangle 4"/>
          <p:cNvSpPr>
            <a:spLocks noGrp="1" noChangeArrowheads="1"/>
          </p:cNvSpPr>
          <p:nvPr>
            <p:ph type="title"/>
          </p:nvPr>
        </p:nvSpPr>
        <p:spPr>
          <a:xfrm>
            <a:off x="685800" y="533400"/>
            <a:ext cx="7772400" cy="685800"/>
          </a:xfrm>
        </p:spPr>
        <p:txBody>
          <a:bodyPr/>
          <a:lstStyle/>
          <a:p>
            <a:pPr algn="ctr"/>
            <a:r>
              <a:rPr lang="en-US" dirty="0"/>
              <a:t>Some Media Components</a:t>
            </a:r>
          </a:p>
        </p:txBody>
      </p:sp>
      <p:sp>
        <p:nvSpPr>
          <p:cNvPr id="30725" name="Rectangle 5"/>
          <p:cNvSpPr>
            <a:spLocks noGrp="1" noChangeArrowheads="1"/>
          </p:cNvSpPr>
          <p:nvPr>
            <p:ph type="body" idx="1"/>
          </p:nvPr>
        </p:nvSpPr>
        <p:spPr>
          <a:xfrm>
            <a:off x="685800" y="1219200"/>
            <a:ext cx="7772400" cy="4876800"/>
          </a:xfrm>
        </p:spPr>
        <p:txBody>
          <a:bodyPr/>
          <a:lstStyle/>
          <a:p>
            <a:r>
              <a:rPr lang="en-US" dirty="0"/>
              <a:t>Peptones</a:t>
            </a:r>
          </a:p>
          <a:p>
            <a:pPr lvl="1"/>
            <a:r>
              <a:rPr lang="en-US" dirty="0"/>
              <a:t>protein </a:t>
            </a:r>
            <a:r>
              <a:rPr lang="en-US" dirty="0" err="1"/>
              <a:t>hydrolysates</a:t>
            </a:r>
            <a:r>
              <a:rPr lang="en-US" dirty="0"/>
              <a:t> prepared by partial digestion of various protein sources</a:t>
            </a:r>
          </a:p>
          <a:p>
            <a:r>
              <a:rPr lang="en-US" dirty="0"/>
              <a:t>Extracts</a:t>
            </a:r>
          </a:p>
          <a:p>
            <a:pPr lvl="1"/>
            <a:r>
              <a:rPr lang="en-US" dirty="0"/>
              <a:t>aqueous extracts, usually of beef or yeast</a:t>
            </a:r>
          </a:p>
          <a:p>
            <a:r>
              <a:rPr lang="en-US" dirty="0"/>
              <a:t>Agar</a:t>
            </a:r>
          </a:p>
          <a:p>
            <a:pPr lvl="1"/>
            <a:r>
              <a:rPr lang="en-US" dirty="0"/>
              <a:t>sulfated polysaccharide used to solidify liquid media; most microorganisms cannot degrade it</a:t>
            </a:r>
          </a:p>
        </p:txBody>
      </p:sp>
    </p:spTree>
    <p:extLst>
      <p:ext uri="{BB962C8B-B14F-4D97-AF65-F5344CB8AC3E}">
        <p14:creationId xmlns:p14="http://schemas.microsoft.com/office/powerpoint/2010/main" val="18680934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25">
                                            <p:txEl>
                                              <p:pRg st="0" end="0"/>
                                            </p:txEl>
                                          </p:spTgt>
                                        </p:tgtEl>
                                        <p:attrNameLst>
                                          <p:attrName>style.visibility</p:attrName>
                                        </p:attrNameLst>
                                      </p:cBhvr>
                                      <p:to>
                                        <p:strVal val="visible"/>
                                      </p:to>
                                    </p:set>
                                    <p:anim calcmode="lin" valueType="num">
                                      <p:cBhvr additive="base">
                                        <p:cTn id="7" dur="500" fill="hold"/>
                                        <p:tgtEl>
                                          <p:spTgt spid="3072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2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25">
                                            <p:txEl>
                                              <p:pRg st="1" end="1"/>
                                            </p:txEl>
                                          </p:spTgt>
                                        </p:tgtEl>
                                        <p:attrNameLst>
                                          <p:attrName>style.visibility</p:attrName>
                                        </p:attrNameLst>
                                      </p:cBhvr>
                                      <p:to>
                                        <p:strVal val="visible"/>
                                      </p:to>
                                    </p:set>
                                    <p:anim calcmode="lin" valueType="num">
                                      <p:cBhvr additive="base">
                                        <p:cTn id="13" dur="500" fill="hold"/>
                                        <p:tgtEl>
                                          <p:spTgt spid="3072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72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725">
                                            <p:txEl>
                                              <p:pRg st="2" end="2"/>
                                            </p:txEl>
                                          </p:spTgt>
                                        </p:tgtEl>
                                        <p:attrNameLst>
                                          <p:attrName>style.visibility</p:attrName>
                                        </p:attrNameLst>
                                      </p:cBhvr>
                                      <p:to>
                                        <p:strVal val="visible"/>
                                      </p:to>
                                    </p:set>
                                    <p:anim calcmode="lin" valueType="num">
                                      <p:cBhvr additive="base">
                                        <p:cTn id="19" dur="500" fill="hold"/>
                                        <p:tgtEl>
                                          <p:spTgt spid="3072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72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725">
                                            <p:txEl>
                                              <p:pRg st="3" end="3"/>
                                            </p:txEl>
                                          </p:spTgt>
                                        </p:tgtEl>
                                        <p:attrNameLst>
                                          <p:attrName>style.visibility</p:attrName>
                                        </p:attrNameLst>
                                      </p:cBhvr>
                                      <p:to>
                                        <p:strVal val="visible"/>
                                      </p:to>
                                    </p:set>
                                    <p:anim calcmode="lin" valueType="num">
                                      <p:cBhvr additive="base">
                                        <p:cTn id="25" dur="500" fill="hold"/>
                                        <p:tgtEl>
                                          <p:spTgt spid="3072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072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0725">
                                            <p:txEl>
                                              <p:pRg st="4" end="4"/>
                                            </p:txEl>
                                          </p:spTgt>
                                        </p:tgtEl>
                                        <p:attrNameLst>
                                          <p:attrName>style.visibility</p:attrName>
                                        </p:attrNameLst>
                                      </p:cBhvr>
                                      <p:to>
                                        <p:strVal val="visible"/>
                                      </p:to>
                                    </p:set>
                                    <p:anim calcmode="lin" valueType="num">
                                      <p:cBhvr additive="base">
                                        <p:cTn id="31" dur="500" fill="hold"/>
                                        <p:tgtEl>
                                          <p:spTgt spid="3072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072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0725">
                                            <p:txEl>
                                              <p:pRg st="5" end="5"/>
                                            </p:txEl>
                                          </p:spTgt>
                                        </p:tgtEl>
                                        <p:attrNameLst>
                                          <p:attrName>style.visibility</p:attrName>
                                        </p:attrNameLst>
                                      </p:cBhvr>
                                      <p:to>
                                        <p:strVal val="visible"/>
                                      </p:to>
                                    </p:set>
                                    <p:anim calcmode="lin" valueType="num">
                                      <p:cBhvr additive="base">
                                        <p:cTn id="37" dur="500" fill="hold"/>
                                        <p:tgtEl>
                                          <p:spTgt spid="3072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072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build="p" bldLvl="2"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A658600E-FF0E-46A2-8E6C-C45B391080FB}" type="slidenum">
              <a:rPr lang="en-US"/>
              <a:pPr/>
              <a:t>4</a:t>
            </a:fld>
            <a:endParaRPr lang="en-US"/>
          </a:p>
        </p:txBody>
      </p:sp>
      <p:sp>
        <p:nvSpPr>
          <p:cNvPr id="101378" name="Rectangle 2"/>
          <p:cNvSpPr>
            <a:spLocks noGrp="1" noChangeArrowheads="1"/>
          </p:cNvSpPr>
          <p:nvPr>
            <p:ph type="title"/>
          </p:nvPr>
        </p:nvSpPr>
        <p:spPr>
          <a:xfrm>
            <a:off x="762000" y="304800"/>
            <a:ext cx="7467600" cy="685800"/>
          </a:xfrm>
        </p:spPr>
        <p:txBody>
          <a:bodyPr/>
          <a:lstStyle/>
          <a:p>
            <a:pPr algn="ctr"/>
            <a:r>
              <a:rPr lang="en-US" sz="4000" dirty="0"/>
              <a:t>Types of culture Media</a:t>
            </a:r>
          </a:p>
        </p:txBody>
      </p:sp>
      <p:sp>
        <p:nvSpPr>
          <p:cNvPr id="101379" name="Rectangle 3"/>
          <p:cNvSpPr>
            <a:spLocks noGrp="1" noChangeArrowheads="1"/>
          </p:cNvSpPr>
          <p:nvPr>
            <p:ph type="body" idx="1"/>
          </p:nvPr>
        </p:nvSpPr>
        <p:spPr>
          <a:xfrm>
            <a:off x="228600" y="1447800"/>
            <a:ext cx="8686800" cy="5486400"/>
          </a:xfrm>
        </p:spPr>
        <p:txBody>
          <a:bodyPr/>
          <a:lstStyle/>
          <a:p>
            <a:pPr>
              <a:lnSpc>
                <a:spcPct val="80000"/>
              </a:lnSpc>
            </a:pPr>
            <a:r>
              <a:rPr lang="en-US" sz="4000" b="1" dirty="0">
                <a:solidFill>
                  <a:srgbClr val="C314B9"/>
                </a:solidFill>
              </a:rPr>
              <a:t>Classification</a:t>
            </a:r>
          </a:p>
          <a:p>
            <a:pPr lvl="1">
              <a:lnSpc>
                <a:spcPct val="80000"/>
              </a:lnSpc>
            </a:pPr>
            <a:r>
              <a:rPr lang="en-US" sz="3200" dirty="0"/>
              <a:t>Physical nature</a:t>
            </a:r>
            <a:endParaRPr lang="en-US" sz="4000" b="1" dirty="0"/>
          </a:p>
          <a:p>
            <a:pPr lvl="1">
              <a:lnSpc>
                <a:spcPct val="80000"/>
              </a:lnSpc>
            </a:pPr>
            <a:r>
              <a:rPr lang="en-US" sz="3200" dirty="0"/>
              <a:t>Chemical constituents from which they are made</a:t>
            </a:r>
          </a:p>
          <a:p>
            <a:pPr lvl="1">
              <a:lnSpc>
                <a:spcPct val="80000"/>
              </a:lnSpc>
            </a:pPr>
            <a:r>
              <a:rPr lang="en-US" sz="3200" dirty="0"/>
              <a:t>Function </a:t>
            </a:r>
          </a:p>
        </p:txBody>
      </p:sp>
    </p:spTree>
    <p:extLst>
      <p:ext uri="{BB962C8B-B14F-4D97-AF65-F5344CB8AC3E}">
        <p14:creationId xmlns:p14="http://schemas.microsoft.com/office/powerpoint/2010/main" val="422801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A658600E-FF0E-46A2-8E6C-C45B391080FB}" type="slidenum">
              <a:rPr lang="en-US"/>
              <a:pPr/>
              <a:t>5</a:t>
            </a:fld>
            <a:endParaRPr lang="en-US"/>
          </a:p>
        </p:txBody>
      </p:sp>
      <p:sp>
        <p:nvSpPr>
          <p:cNvPr id="101378" name="Rectangle 2"/>
          <p:cNvSpPr>
            <a:spLocks noGrp="1" noChangeArrowheads="1"/>
          </p:cNvSpPr>
          <p:nvPr>
            <p:ph type="title"/>
          </p:nvPr>
        </p:nvSpPr>
        <p:spPr>
          <a:xfrm>
            <a:off x="762000" y="304800"/>
            <a:ext cx="7467600" cy="685800"/>
          </a:xfrm>
        </p:spPr>
        <p:txBody>
          <a:bodyPr/>
          <a:lstStyle/>
          <a:p>
            <a:pPr algn="ctr"/>
            <a:r>
              <a:rPr lang="en-US" dirty="0"/>
              <a:t>Types of culture Media</a:t>
            </a:r>
          </a:p>
        </p:txBody>
      </p:sp>
      <p:sp>
        <p:nvSpPr>
          <p:cNvPr id="101379" name="Rectangle 3"/>
          <p:cNvSpPr>
            <a:spLocks noGrp="1" noChangeArrowheads="1"/>
          </p:cNvSpPr>
          <p:nvPr>
            <p:ph type="body" idx="1"/>
          </p:nvPr>
        </p:nvSpPr>
        <p:spPr>
          <a:xfrm>
            <a:off x="228600" y="990600"/>
            <a:ext cx="8686800" cy="5486400"/>
          </a:xfrm>
        </p:spPr>
        <p:txBody>
          <a:bodyPr/>
          <a:lstStyle/>
          <a:p>
            <a:pPr>
              <a:lnSpc>
                <a:spcPct val="80000"/>
              </a:lnSpc>
            </a:pPr>
            <a:r>
              <a:rPr lang="en-US" sz="3200" dirty="0"/>
              <a:t>Culture media is </a:t>
            </a:r>
            <a:r>
              <a:rPr lang="en-US" sz="3200" dirty="0">
                <a:solidFill>
                  <a:srgbClr val="FF0000"/>
                </a:solidFill>
              </a:rPr>
              <a:t>solid </a:t>
            </a:r>
            <a:r>
              <a:rPr lang="en-US" sz="3200" dirty="0"/>
              <a:t>or </a:t>
            </a:r>
            <a:r>
              <a:rPr lang="en-US" sz="3200" dirty="0">
                <a:solidFill>
                  <a:srgbClr val="FF0000"/>
                </a:solidFill>
              </a:rPr>
              <a:t>liquid</a:t>
            </a:r>
            <a:r>
              <a:rPr lang="en-US" sz="3200" dirty="0"/>
              <a:t> preparation </a:t>
            </a:r>
          </a:p>
          <a:p>
            <a:pPr>
              <a:lnSpc>
                <a:spcPct val="80000"/>
              </a:lnSpc>
            </a:pPr>
            <a:r>
              <a:rPr lang="en-US" sz="3200" dirty="0"/>
              <a:t>Must contain all the nutrients required by the organism for growth</a:t>
            </a:r>
          </a:p>
          <a:p>
            <a:pPr>
              <a:lnSpc>
                <a:spcPct val="80000"/>
              </a:lnSpc>
            </a:pPr>
            <a:r>
              <a:rPr lang="en-US" sz="3200" b="1" dirty="0">
                <a:solidFill>
                  <a:srgbClr val="008000"/>
                </a:solidFill>
              </a:rPr>
              <a:t>Classification</a:t>
            </a:r>
          </a:p>
          <a:p>
            <a:pPr lvl="1">
              <a:lnSpc>
                <a:spcPct val="80000"/>
              </a:lnSpc>
            </a:pPr>
            <a:r>
              <a:rPr lang="en-US" sz="3200" dirty="0">
                <a:solidFill>
                  <a:srgbClr val="0000FF"/>
                </a:solidFill>
              </a:rPr>
              <a:t>chemical constituents from which they are made</a:t>
            </a:r>
          </a:p>
          <a:p>
            <a:pPr lvl="1">
              <a:lnSpc>
                <a:spcPct val="80000"/>
              </a:lnSpc>
            </a:pPr>
            <a:r>
              <a:rPr lang="en-US" sz="3200" dirty="0">
                <a:solidFill>
                  <a:srgbClr val="0000FF"/>
                </a:solidFill>
              </a:rPr>
              <a:t>physical nature</a:t>
            </a:r>
          </a:p>
          <a:p>
            <a:pPr lvl="1">
              <a:lnSpc>
                <a:spcPct val="80000"/>
              </a:lnSpc>
            </a:pPr>
            <a:r>
              <a:rPr lang="en-US" sz="3200" dirty="0">
                <a:solidFill>
                  <a:srgbClr val="0000FF"/>
                </a:solidFill>
              </a:rPr>
              <a:t>function </a:t>
            </a:r>
          </a:p>
        </p:txBody>
      </p:sp>
    </p:spTree>
    <p:extLst>
      <p:ext uri="{BB962C8B-B14F-4D97-AF65-F5344CB8AC3E}">
        <p14:creationId xmlns:p14="http://schemas.microsoft.com/office/powerpoint/2010/main" val="1854252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9372600" cy="1219200"/>
          </a:xfrm>
        </p:spPr>
        <p:txBody>
          <a:bodyPr/>
          <a:lstStyle/>
          <a:p>
            <a:r>
              <a:rPr lang="en-US" dirty="0"/>
              <a:t>Classification base on physical nature</a:t>
            </a:r>
          </a:p>
        </p:txBody>
      </p:sp>
      <p:sp>
        <p:nvSpPr>
          <p:cNvPr id="3" name="Content Placeholder 2"/>
          <p:cNvSpPr>
            <a:spLocks noGrp="1"/>
          </p:cNvSpPr>
          <p:nvPr>
            <p:ph idx="1"/>
          </p:nvPr>
        </p:nvSpPr>
        <p:spPr>
          <a:xfrm>
            <a:off x="381000" y="1447800"/>
            <a:ext cx="9144000" cy="4191000"/>
          </a:xfrm>
        </p:spPr>
        <p:txBody>
          <a:bodyPr/>
          <a:lstStyle/>
          <a:p>
            <a:r>
              <a:rPr lang="en-US" dirty="0"/>
              <a:t>Liquid</a:t>
            </a:r>
          </a:p>
          <a:p>
            <a:r>
              <a:rPr lang="en-US" dirty="0"/>
              <a:t>Solid</a:t>
            </a:r>
          </a:p>
          <a:p>
            <a:r>
              <a:rPr lang="en-US" dirty="0"/>
              <a:t>Semisolid</a:t>
            </a:r>
          </a:p>
        </p:txBody>
      </p:sp>
      <p:sp>
        <p:nvSpPr>
          <p:cNvPr id="4" name="Slide Number Placeholder 3"/>
          <p:cNvSpPr>
            <a:spLocks noGrp="1"/>
          </p:cNvSpPr>
          <p:nvPr>
            <p:ph type="sldNum" sz="quarter" idx="11"/>
          </p:nvPr>
        </p:nvSpPr>
        <p:spPr/>
        <p:txBody>
          <a:bodyPr/>
          <a:lstStyle/>
          <a:p>
            <a:pPr>
              <a:defRPr/>
            </a:pPr>
            <a:fld id="{7467FA7F-5F36-4481-B52B-27260846E722}" type="slidenum">
              <a:rPr lang="en-US" smtClean="0">
                <a:solidFill>
                  <a:srgbClr val="000000"/>
                </a:solidFill>
              </a:rPr>
              <a:pPr>
                <a:defRPr/>
              </a:pPr>
              <a:t>6</a:t>
            </a:fld>
            <a:endParaRPr lang="en-US">
              <a:solidFill>
                <a:srgbClr val="000000"/>
              </a:solidFill>
            </a:endParaRPr>
          </a:p>
        </p:txBody>
      </p:sp>
      <p:sp>
        <p:nvSpPr>
          <p:cNvPr id="5" name="Content Placeholder 2"/>
          <p:cNvSpPr txBox="1">
            <a:spLocks/>
          </p:cNvSpPr>
          <p:nvPr/>
        </p:nvSpPr>
        <p:spPr bwMode="auto">
          <a:xfrm>
            <a:off x="457200" y="1295400"/>
            <a:ext cx="77724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ts val="600"/>
              </a:spcAft>
              <a:buChar char="•"/>
              <a:defRPr lang="en-US" sz="2800" b="0" dirty="0" smtClean="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ts val="600"/>
              </a:spcAft>
              <a:buChar char="–"/>
              <a:defRPr lang="en-US" sz="2600" b="0" dirty="0" smtClean="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ts val="600"/>
              </a:spcAft>
              <a:buChar char="•"/>
              <a:defRPr lang="en-US" sz="2400" b="0" dirty="0" smtClean="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ts val="600"/>
              </a:spcAft>
              <a:buChar char="–"/>
              <a:defRPr lang="en-US" sz="2200" b="0" dirty="0" smtClean="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ts val="600"/>
              </a:spcAft>
              <a:buChar char="»"/>
              <a:defRPr lang="en-US" sz="2000" b="0" dirty="0">
                <a:solidFill>
                  <a:schemeClr val="tx1"/>
                </a:solidFill>
                <a:latin typeface="Arial" pitchFamily="34" charset="0"/>
                <a:ea typeface="+mn-ea"/>
                <a:cs typeface="Arial" pitchFamily="34" charset="0"/>
              </a:defRPr>
            </a:lvl5pPr>
            <a:lvl6pPr marL="2514600" indent="-228600" algn="l" rtl="0" fontAlgn="base">
              <a:spcBef>
                <a:spcPct val="20000"/>
              </a:spcBef>
              <a:spcAft>
                <a:spcPct val="0"/>
              </a:spcAft>
              <a:buChar char="»"/>
              <a:defRPr sz="2200" b="1">
                <a:solidFill>
                  <a:schemeClr val="tx1"/>
                </a:solidFill>
                <a:latin typeface="+mn-lt"/>
              </a:defRPr>
            </a:lvl6pPr>
            <a:lvl7pPr marL="2971800" indent="-228600" algn="l" rtl="0" fontAlgn="base">
              <a:spcBef>
                <a:spcPct val="20000"/>
              </a:spcBef>
              <a:spcAft>
                <a:spcPct val="0"/>
              </a:spcAft>
              <a:buChar char="»"/>
              <a:defRPr sz="2200" b="1">
                <a:solidFill>
                  <a:schemeClr val="tx1"/>
                </a:solidFill>
                <a:latin typeface="+mn-lt"/>
              </a:defRPr>
            </a:lvl7pPr>
            <a:lvl8pPr marL="3429000" indent="-228600" algn="l" rtl="0" fontAlgn="base">
              <a:spcBef>
                <a:spcPct val="20000"/>
              </a:spcBef>
              <a:spcAft>
                <a:spcPct val="0"/>
              </a:spcAft>
              <a:buChar char="»"/>
              <a:defRPr sz="2200" b="1">
                <a:solidFill>
                  <a:schemeClr val="tx1"/>
                </a:solidFill>
                <a:latin typeface="+mn-lt"/>
              </a:defRPr>
            </a:lvl8pPr>
            <a:lvl9pPr marL="3886200" indent="-228600" algn="l" rtl="0" fontAlgn="base">
              <a:spcBef>
                <a:spcPct val="20000"/>
              </a:spcBef>
              <a:spcAft>
                <a:spcPct val="0"/>
              </a:spcAft>
              <a:buChar char="»"/>
              <a:defRPr sz="2200" b="1">
                <a:solidFill>
                  <a:schemeClr val="tx1"/>
                </a:solidFill>
                <a:latin typeface="+mn-lt"/>
              </a:defRPr>
            </a:lvl9pPr>
          </a:lstStyle>
          <a:p>
            <a:pPr marL="0" indent="0">
              <a:buFontTx/>
              <a:buNone/>
            </a:pPr>
            <a:r>
              <a:rPr lang="en-US"/>
              <a:t>   </a:t>
            </a:r>
          </a:p>
        </p:txBody>
      </p:sp>
      <p:pic>
        <p:nvPicPr>
          <p:cNvPr id="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186"/>
          <a:stretch/>
        </p:blipFill>
        <p:spPr bwMode="auto">
          <a:xfrm>
            <a:off x="17112" y="3276600"/>
            <a:ext cx="6629399" cy="2729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0400" y="3124200"/>
            <a:ext cx="1678162" cy="2909886"/>
          </a:xfrm>
          <a:prstGeom prst="rect">
            <a:avLst/>
          </a:prstGeom>
        </p:spPr>
      </p:pic>
    </p:spTree>
    <p:extLst>
      <p:ext uri="{BB962C8B-B14F-4D97-AF65-F5344CB8AC3E}">
        <p14:creationId xmlns:p14="http://schemas.microsoft.com/office/powerpoint/2010/main" val="3505276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2" descr="D:\Prescott9ePPTProject_Summer2012\Ch7\T7.5.jpg"/>
          <p:cNvPicPr>
            <a:picLocks noChangeAspect="1" noChangeArrowheads="1"/>
          </p:cNvPicPr>
          <p:nvPr/>
        </p:nvPicPr>
        <p:blipFill rotWithShape="1">
          <a:blip r:embed="rId3" cstate="print"/>
          <a:srcRect t="2633"/>
          <a:stretch/>
        </p:blipFill>
        <p:spPr bwMode="auto">
          <a:xfrm>
            <a:off x="2847975" y="965017"/>
            <a:ext cx="6296025" cy="2768783"/>
          </a:xfrm>
          <a:prstGeom prst="rect">
            <a:avLst/>
          </a:prstGeom>
          <a:noFill/>
          <a:extLst>
            <a:ext uri="{909E8E84-426E-40dd-AFC4-6F175D3DCCD1}">
              <a14:hiddenFill xmlns:a14="http://schemas.microsoft.com/office/drawing/2010/main" xmlns="">
                <a:solidFill>
                  <a:srgbClr val="FFFFFF"/>
                </a:solidFill>
              </a14:hiddenFill>
            </a:ext>
          </a:extLst>
        </p:spPr>
      </p:pic>
      <p:pic>
        <p:nvPicPr>
          <p:cNvPr id="5123" name="Picture 3" descr="D:\Prescott9ePPTProject_Summer2012\Ch7\T7.6.jpg"/>
          <p:cNvPicPr>
            <a:picLocks noChangeAspect="1" noChangeArrowheads="1"/>
          </p:cNvPicPr>
          <p:nvPr/>
        </p:nvPicPr>
        <p:blipFill rotWithShape="1">
          <a:blip r:embed="rId4" cstate="print"/>
          <a:srcRect t="2918"/>
          <a:stretch/>
        </p:blipFill>
        <p:spPr bwMode="auto">
          <a:xfrm>
            <a:off x="189988" y="3733800"/>
            <a:ext cx="6579886" cy="30861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Slide Number Placeholder 5"/>
          <p:cNvSpPr>
            <a:spLocks noGrp="1"/>
          </p:cNvSpPr>
          <p:nvPr>
            <p:ph type="sldNum" sz="quarter" idx="11"/>
          </p:nvPr>
        </p:nvSpPr>
        <p:spPr/>
        <p:txBody>
          <a:bodyPr/>
          <a:lstStyle/>
          <a:p>
            <a:fld id="{F384587D-38DB-43A8-A7C3-3C05039CD4E4}" type="slidenum">
              <a:rPr lang="en-US"/>
              <a:pPr/>
              <a:t>7</a:t>
            </a:fld>
            <a:endParaRPr lang="en-US"/>
          </a:p>
        </p:txBody>
      </p:sp>
      <p:sp>
        <p:nvSpPr>
          <p:cNvPr id="28674" name="Rectangle 2"/>
          <p:cNvSpPr>
            <a:spLocks noGrp="1" noChangeArrowheads="1"/>
          </p:cNvSpPr>
          <p:nvPr>
            <p:ph type="title"/>
          </p:nvPr>
        </p:nvSpPr>
        <p:spPr>
          <a:xfrm>
            <a:off x="152400" y="1905000"/>
            <a:ext cx="2909887" cy="838200"/>
          </a:xfrm>
        </p:spPr>
        <p:txBody>
          <a:bodyPr/>
          <a:lstStyle/>
          <a:p>
            <a:pPr algn="ctr"/>
            <a:r>
              <a:rPr lang="en-US" dirty="0"/>
              <a:t>Defined or Synthetic Media</a:t>
            </a:r>
          </a:p>
        </p:txBody>
      </p:sp>
      <p:sp>
        <p:nvSpPr>
          <p:cNvPr id="9" name="Rectangle 2"/>
          <p:cNvSpPr txBox="1">
            <a:spLocks noChangeArrowheads="1"/>
          </p:cNvSpPr>
          <p:nvPr/>
        </p:nvSpPr>
        <p:spPr bwMode="auto">
          <a:xfrm>
            <a:off x="6172200" y="4419600"/>
            <a:ext cx="34290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rgbClr val="7F0757"/>
                </a:solidFill>
                <a:latin typeface="Arial" pitchFamily="34" charset="0"/>
                <a:ea typeface="+mj-ea"/>
                <a:cs typeface="Arial" pitchFamily="34" charset="0"/>
              </a:defRPr>
            </a:lvl1pPr>
            <a:lvl2pPr algn="ctr" rtl="0" eaLnBrk="0" fontAlgn="base" hangingPunct="0">
              <a:spcBef>
                <a:spcPct val="0"/>
              </a:spcBef>
              <a:spcAft>
                <a:spcPct val="0"/>
              </a:spcAft>
              <a:defRPr sz="4500" b="1">
                <a:solidFill>
                  <a:schemeClr val="tx1"/>
                </a:solidFill>
                <a:latin typeface="Arial" charset="0"/>
              </a:defRPr>
            </a:lvl2pPr>
            <a:lvl3pPr algn="ctr" rtl="0" eaLnBrk="0" fontAlgn="base" hangingPunct="0">
              <a:spcBef>
                <a:spcPct val="0"/>
              </a:spcBef>
              <a:spcAft>
                <a:spcPct val="0"/>
              </a:spcAft>
              <a:defRPr sz="4500" b="1">
                <a:solidFill>
                  <a:schemeClr val="tx1"/>
                </a:solidFill>
                <a:latin typeface="Arial" charset="0"/>
              </a:defRPr>
            </a:lvl3pPr>
            <a:lvl4pPr algn="ctr" rtl="0" eaLnBrk="0" fontAlgn="base" hangingPunct="0">
              <a:spcBef>
                <a:spcPct val="0"/>
              </a:spcBef>
              <a:spcAft>
                <a:spcPct val="0"/>
              </a:spcAft>
              <a:defRPr sz="4500" b="1">
                <a:solidFill>
                  <a:schemeClr val="tx1"/>
                </a:solidFill>
                <a:latin typeface="Arial" charset="0"/>
              </a:defRPr>
            </a:lvl4pPr>
            <a:lvl5pPr algn="ctr" rtl="0" eaLnBrk="0" fontAlgn="base" hangingPunct="0">
              <a:spcBef>
                <a:spcPct val="0"/>
              </a:spcBef>
              <a:spcAft>
                <a:spcPct val="0"/>
              </a:spcAft>
              <a:defRPr sz="4500" b="1">
                <a:solidFill>
                  <a:schemeClr val="tx1"/>
                </a:solidFill>
                <a:latin typeface="Arial" charset="0"/>
              </a:defRPr>
            </a:lvl5pPr>
            <a:lvl6pPr marL="457200" algn="ctr" rtl="0" fontAlgn="base">
              <a:spcBef>
                <a:spcPct val="0"/>
              </a:spcBef>
              <a:spcAft>
                <a:spcPct val="0"/>
              </a:spcAft>
              <a:defRPr sz="4500" b="1">
                <a:solidFill>
                  <a:schemeClr val="tx1"/>
                </a:solidFill>
                <a:latin typeface="Arial" charset="0"/>
              </a:defRPr>
            </a:lvl6pPr>
            <a:lvl7pPr marL="914400" algn="ctr" rtl="0" fontAlgn="base">
              <a:spcBef>
                <a:spcPct val="0"/>
              </a:spcBef>
              <a:spcAft>
                <a:spcPct val="0"/>
              </a:spcAft>
              <a:defRPr sz="4500" b="1">
                <a:solidFill>
                  <a:schemeClr val="tx1"/>
                </a:solidFill>
                <a:latin typeface="Arial" charset="0"/>
              </a:defRPr>
            </a:lvl7pPr>
            <a:lvl8pPr marL="1371600" algn="ctr" rtl="0" fontAlgn="base">
              <a:spcBef>
                <a:spcPct val="0"/>
              </a:spcBef>
              <a:spcAft>
                <a:spcPct val="0"/>
              </a:spcAft>
              <a:defRPr sz="4500" b="1">
                <a:solidFill>
                  <a:schemeClr val="tx1"/>
                </a:solidFill>
                <a:latin typeface="Arial" charset="0"/>
              </a:defRPr>
            </a:lvl8pPr>
            <a:lvl9pPr marL="1828800" algn="ctr" rtl="0" fontAlgn="base">
              <a:spcBef>
                <a:spcPct val="0"/>
              </a:spcBef>
              <a:spcAft>
                <a:spcPct val="0"/>
              </a:spcAft>
              <a:defRPr sz="4500" b="1">
                <a:solidFill>
                  <a:schemeClr val="tx1"/>
                </a:solidFill>
                <a:latin typeface="Arial" charset="0"/>
              </a:defRPr>
            </a:lvl9pPr>
          </a:lstStyle>
          <a:p>
            <a:pPr algn="ctr"/>
            <a:r>
              <a:rPr lang="en-US" dirty="0"/>
              <a:t>Complex Media</a:t>
            </a:r>
          </a:p>
        </p:txBody>
      </p:sp>
      <p:sp>
        <p:nvSpPr>
          <p:cNvPr id="8" name="Title 1"/>
          <p:cNvSpPr txBox="1">
            <a:spLocks/>
          </p:cNvSpPr>
          <p:nvPr/>
        </p:nvSpPr>
        <p:spPr bwMode="auto">
          <a:xfrm>
            <a:off x="152400" y="-152400"/>
            <a:ext cx="101346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rgbClr val="7F0757"/>
                </a:solidFill>
                <a:latin typeface="Arial" pitchFamily="34" charset="0"/>
                <a:ea typeface="+mj-ea"/>
                <a:cs typeface="Arial" pitchFamily="34" charset="0"/>
              </a:defRPr>
            </a:lvl1pPr>
            <a:lvl2pPr algn="ctr" rtl="0" eaLnBrk="0" fontAlgn="base" hangingPunct="0">
              <a:spcBef>
                <a:spcPct val="0"/>
              </a:spcBef>
              <a:spcAft>
                <a:spcPct val="0"/>
              </a:spcAft>
              <a:defRPr sz="4500" b="1">
                <a:solidFill>
                  <a:schemeClr val="tx1"/>
                </a:solidFill>
                <a:latin typeface="Arial" charset="0"/>
              </a:defRPr>
            </a:lvl2pPr>
            <a:lvl3pPr algn="ctr" rtl="0" eaLnBrk="0" fontAlgn="base" hangingPunct="0">
              <a:spcBef>
                <a:spcPct val="0"/>
              </a:spcBef>
              <a:spcAft>
                <a:spcPct val="0"/>
              </a:spcAft>
              <a:defRPr sz="4500" b="1">
                <a:solidFill>
                  <a:schemeClr val="tx1"/>
                </a:solidFill>
                <a:latin typeface="Arial" charset="0"/>
              </a:defRPr>
            </a:lvl3pPr>
            <a:lvl4pPr algn="ctr" rtl="0" eaLnBrk="0" fontAlgn="base" hangingPunct="0">
              <a:spcBef>
                <a:spcPct val="0"/>
              </a:spcBef>
              <a:spcAft>
                <a:spcPct val="0"/>
              </a:spcAft>
              <a:defRPr sz="4500" b="1">
                <a:solidFill>
                  <a:schemeClr val="tx1"/>
                </a:solidFill>
                <a:latin typeface="Arial" charset="0"/>
              </a:defRPr>
            </a:lvl4pPr>
            <a:lvl5pPr algn="ctr" rtl="0" eaLnBrk="0" fontAlgn="base" hangingPunct="0">
              <a:spcBef>
                <a:spcPct val="0"/>
              </a:spcBef>
              <a:spcAft>
                <a:spcPct val="0"/>
              </a:spcAft>
              <a:defRPr sz="4500" b="1">
                <a:solidFill>
                  <a:schemeClr val="tx1"/>
                </a:solidFill>
                <a:latin typeface="Arial" charset="0"/>
              </a:defRPr>
            </a:lvl5pPr>
            <a:lvl6pPr marL="457200" algn="ctr" rtl="0" fontAlgn="base">
              <a:spcBef>
                <a:spcPct val="0"/>
              </a:spcBef>
              <a:spcAft>
                <a:spcPct val="0"/>
              </a:spcAft>
              <a:defRPr sz="4500" b="1">
                <a:solidFill>
                  <a:schemeClr val="tx1"/>
                </a:solidFill>
                <a:latin typeface="Arial" charset="0"/>
              </a:defRPr>
            </a:lvl6pPr>
            <a:lvl7pPr marL="914400" algn="ctr" rtl="0" fontAlgn="base">
              <a:spcBef>
                <a:spcPct val="0"/>
              </a:spcBef>
              <a:spcAft>
                <a:spcPct val="0"/>
              </a:spcAft>
              <a:defRPr sz="4500" b="1">
                <a:solidFill>
                  <a:schemeClr val="tx1"/>
                </a:solidFill>
                <a:latin typeface="Arial" charset="0"/>
              </a:defRPr>
            </a:lvl7pPr>
            <a:lvl8pPr marL="1371600" algn="ctr" rtl="0" fontAlgn="base">
              <a:spcBef>
                <a:spcPct val="0"/>
              </a:spcBef>
              <a:spcAft>
                <a:spcPct val="0"/>
              </a:spcAft>
              <a:defRPr sz="4500" b="1">
                <a:solidFill>
                  <a:schemeClr val="tx1"/>
                </a:solidFill>
                <a:latin typeface="Arial" charset="0"/>
              </a:defRPr>
            </a:lvl8pPr>
            <a:lvl9pPr marL="1828800" algn="ctr" rtl="0" fontAlgn="base">
              <a:spcBef>
                <a:spcPct val="0"/>
              </a:spcBef>
              <a:spcAft>
                <a:spcPct val="0"/>
              </a:spcAft>
              <a:defRPr sz="4500" b="1">
                <a:solidFill>
                  <a:schemeClr val="tx1"/>
                </a:solidFill>
                <a:latin typeface="Arial" charset="0"/>
              </a:defRPr>
            </a:lvl9pPr>
          </a:lstStyle>
          <a:p>
            <a:r>
              <a:rPr lang="en-US" dirty="0"/>
              <a:t>Classification based on chemical nature</a:t>
            </a:r>
          </a:p>
        </p:txBody>
      </p:sp>
    </p:spTree>
    <p:extLst>
      <p:ext uri="{BB962C8B-B14F-4D97-AF65-F5344CB8AC3E}">
        <p14:creationId xmlns:p14="http://schemas.microsoft.com/office/powerpoint/2010/main" val="1979957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C28F4505-A9F2-4804-BCD9-2B7D916172B6}" type="slidenum">
              <a:rPr lang="en-US"/>
              <a:pPr/>
              <a:t>8</a:t>
            </a:fld>
            <a:endParaRPr lang="en-US"/>
          </a:p>
        </p:txBody>
      </p:sp>
      <p:sp>
        <p:nvSpPr>
          <p:cNvPr id="31748" name="Rectangle 4"/>
          <p:cNvSpPr>
            <a:spLocks noGrp="1" noChangeArrowheads="1"/>
          </p:cNvSpPr>
          <p:nvPr>
            <p:ph type="title"/>
          </p:nvPr>
        </p:nvSpPr>
        <p:spPr>
          <a:xfrm>
            <a:off x="762000" y="76200"/>
            <a:ext cx="7467600" cy="685800"/>
          </a:xfrm>
        </p:spPr>
        <p:txBody>
          <a:bodyPr/>
          <a:lstStyle/>
          <a:p>
            <a:pPr algn="ctr"/>
            <a:r>
              <a:rPr lang="en-US" dirty="0"/>
              <a:t>Functional Types of Media</a:t>
            </a:r>
          </a:p>
        </p:txBody>
      </p:sp>
      <p:sp>
        <p:nvSpPr>
          <p:cNvPr id="31749" name="Rectangle 5"/>
          <p:cNvSpPr>
            <a:spLocks noGrp="1" noChangeArrowheads="1"/>
          </p:cNvSpPr>
          <p:nvPr>
            <p:ph type="body" idx="1"/>
          </p:nvPr>
        </p:nvSpPr>
        <p:spPr>
          <a:xfrm>
            <a:off x="228600" y="838200"/>
            <a:ext cx="8915400" cy="5029200"/>
          </a:xfrm>
        </p:spPr>
        <p:txBody>
          <a:bodyPr/>
          <a:lstStyle/>
          <a:p>
            <a:pPr>
              <a:lnSpc>
                <a:spcPct val="90000"/>
              </a:lnSpc>
            </a:pPr>
            <a:r>
              <a:rPr lang="en-US" b="1" dirty="0">
                <a:solidFill>
                  <a:srgbClr val="0000FF"/>
                </a:solidFill>
              </a:rPr>
              <a:t>Supportive</a:t>
            </a:r>
            <a:r>
              <a:rPr lang="en-US" dirty="0"/>
              <a:t> or general purpose media (e.g. TSA)</a:t>
            </a:r>
          </a:p>
          <a:p>
            <a:pPr lvl="1">
              <a:lnSpc>
                <a:spcPct val="90000"/>
              </a:lnSpc>
            </a:pPr>
            <a:r>
              <a:rPr lang="en-US" dirty="0"/>
              <a:t>support the growth of many microorganisms</a:t>
            </a:r>
          </a:p>
          <a:p>
            <a:pPr>
              <a:lnSpc>
                <a:spcPct val="90000"/>
              </a:lnSpc>
            </a:pPr>
            <a:r>
              <a:rPr lang="en-US" b="1" dirty="0">
                <a:solidFill>
                  <a:srgbClr val="0000FF"/>
                </a:solidFill>
              </a:rPr>
              <a:t>Enriched </a:t>
            </a:r>
            <a:r>
              <a:rPr lang="en-US" dirty="0"/>
              <a:t>media (e.g. blood agar)</a:t>
            </a:r>
          </a:p>
          <a:p>
            <a:pPr lvl="1">
              <a:lnSpc>
                <a:spcPct val="90000"/>
              </a:lnSpc>
            </a:pPr>
            <a:r>
              <a:rPr lang="en-US" dirty="0"/>
              <a:t>general purpose media supplemented by blood or other special nutrients</a:t>
            </a:r>
          </a:p>
          <a:p>
            <a:pPr lvl="1">
              <a:lnSpc>
                <a:spcPct val="90000"/>
              </a:lnSpc>
            </a:pPr>
            <a:endParaRPr lang="en-US" dirty="0"/>
          </a:p>
        </p:txBody>
      </p:sp>
      <p:pic>
        <p:nvPicPr>
          <p:cNvPr id="8" name="Picture 7" descr="wiL75268_0609a"/>
          <p:cNvPicPr>
            <a:picLocks noChangeAspect="1" noChangeArrowheads="1"/>
          </p:cNvPicPr>
          <p:nvPr/>
        </p:nvPicPr>
        <p:blipFill rotWithShape="1">
          <a:blip r:embed="rId3" cstate="print"/>
          <a:srcRect t="6232"/>
          <a:stretch/>
        </p:blipFill>
        <p:spPr bwMode="auto">
          <a:xfrm>
            <a:off x="1752600" y="3269610"/>
            <a:ext cx="6424897" cy="33597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7191145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749">
                                            <p:txEl>
                                              <p:pRg st="0" end="0"/>
                                            </p:txEl>
                                          </p:spTgt>
                                        </p:tgtEl>
                                        <p:attrNameLst>
                                          <p:attrName>style.visibility</p:attrName>
                                        </p:attrNameLst>
                                      </p:cBhvr>
                                      <p:to>
                                        <p:strVal val="visible"/>
                                      </p:to>
                                    </p:set>
                                    <p:anim calcmode="lin" valueType="num">
                                      <p:cBhvr additive="base">
                                        <p:cTn id="7" dur="500" fill="hold"/>
                                        <p:tgtEl>
                                          <p:spTgt spid="3174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174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1749">
                                            <p:txEl>
                                              <p:pRg st="1" end="1"/>
                                            </p:txEl>
                                          </p:spTgt>
                                        </p:tgtEl>
                                        <p:attrNameLst>
                                          <p:attrName>style.visibility</p:attrName>
                                        </p:attrNameLst>
                                      </p:cBhvr>
                                      <p:to>
                                        <p:strVal val="visible"/>
                                      </p:to>
                                    </p:set>
                                    <p:anim calcmode="lin" valueType="num">
                                      <p:cBhvr additive="base">
                                        <p:cTn id="13" dur="500" fill="hold"/>
                                        <p:tgtEl>
                                          <p:spTgt spid="3174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174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1749">
                                            <p:txEl>
                                              <p:pRg st="2" end="2"/>
                                            </p:txEl>
                                          </p:spTgt>
                                        </p:tgtEl>
                                        <p:attrNameLst>
                                          <p:attrName>style.visibility</p:attrName>
                                        </p:attrNameLst>
                                      </p:cBhvr>
                                      <p:to>
                                        <p:strVal val="visible"/>
                                      </p:to>
                                    </p:set>
                                    <p:anim calcmode="lin" valueType="num">
                                      <p:cBhvr additive="base">
                                        <p:cTn id="19" dur="500" fill="hold"/>
                                        <p:tgtEl>
                                          <p:spTgt spid="3174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174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1749">
                                            <p:txEl>
                                              <p:pRg st="3" end="3"/>
                                            </p:txEl>
                                          </p:spTgt>
                                        </p:tgtEl>
                                        <p:attrNameLst>
                                          <p:attrName>style.visibility</p:attrName>
                                        </p:attrNameLst>
                                      </p:cBhvr>
                                      <p:to>
                                        <p:strVal val="visible"/>
                                      </p:to>
                                    </p:set>
                                    <p:anim calcmode="lin" valueType="num">
                                      <p:cBhvr additive="base">
                                        <p:cTn id="25" dur="500" fill="hold"/>
                                        <p:tgtEl>
                                          <p:spTgt spid="3174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174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build="p" bldLvl="2"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6EB15DA0-8A9B-4F93-8552-1962D83FE885}" type="slidenum">
              <a:rPr lang="en-US"/>
              <a:pPr/>
              <a:t>9</a:t>
            </a:fld>
            <a:endParaRPr lang="en-US"/>
          </a:p>
        </p:txBody>
      </p:sp>
      <p:sp>
        <p:nvSpPr>
          <p:cNvPr id="32772" name="Rectangle 4"/>
          <p:cNvSpPr>
            <a:spLocks noGrp="1" noChangeArrowheads="1"/>
          </p:cNvSpPr>
          <p:nvPr>
            <p:ph type="title"/>
          </p:nvPr>
        </p:nvSpPr>
        <p:spPr>
          <a:xfrm>
            <a:off x="762000" y="381000"/>
            <a:ext cx="7467600" cy="685800"/>
          </a:xfrm>
        </p:spPr>
        <p:txBody>
          <a:bodyPr/>
          <a:lstStyle/>
          <a:p>
            <a:pPr algn="ctr"/>
            <a:r>
              <a:rPr lang="en-US" dirty="0"/>
              <a:t>Selective Media</a:t>
            </a:r>
          </a:p>
        </p:txBody>
      </p:sp>
      <p:sp>
        <p:nvSpPr>
          <p:cNvPr id="32773" name="Rectangle 5"/>
          <p:cNvSpPr>
            <a:spLocks noGrp="1" noChangeArrowheads="1"/>
          </p:cNvSpPr>
          <p:nvPr>
            <p:ph type="body" idx="1"/>
          </p:nvPr>
        </p:nvSpPr>
        <p:spPr>
          <a:xfrm>
            <a:off x="609600" y="1143000"/>
            <a:ext cx="7848600" cy="4953000"/>
          </a:xfrm>
        </p:spPr>
        <p:txBody>
          <a:bodyPr/>
          <a:lstStyle/>
          <a:p>
            <a:r>
              <a:rPr lang="en-US" sz="3200" dirty="0"/>
              <a:t>favor the growth of some microorganisms and inhibit growth of others</a:t>
            </a:r>
          </a:p>
          <a:p>
            <a:pPr>
              <a:buFont typeface="Wingdings" charset="2"/>
              <a:buChar char="§"/>
            </a:pPr>
            <a:r>
              <a:rPr lang="en-US" sz="3200" dirty="0"/>
              <a:t>e.g., </a:t>
            </a:r>
            <a:r>
              <a:rPr lang="en-US" sz="3200" b="1" dirty="0" err="1">
                <a:solidFill>
                  <a:srgbClr val="0000FF"/>
                </a:solidFill>
              </a:rPr>
              <a:t>MacConkey</a:t>
            </a:r>
            <a:r>
              <a:rPr lang="en-US" sz="3200" b="1" dirty="0">
                <a:solidFill>
                  <a:srgbClr val="0000FF"/>
                </a:solidFill>
              </a:rPr>
              <a:t> agar</a:t>
            </a:r>
          </a:p>
          <a:p>
            <a:pPr lvl="1"/>
            <a:r>
              <a:rPr lang="en-US" sz="3200" b="1" dirty="0">
                <a:solidFill>
                  <a:srgbClr val="C314B9"/>
                </a:solidFill>
              </a:rPr>
              <a:t>selects for gram-negative bacteria</a:t>
            </a:r>
          </a:p>
          <a:p>
            <a:pPr lvl="1">
              <a:buFont typeface="Wingdings" charset="2"/>
              <a:buChar char="§"/>
            </a:pPr>
            <a:r>
              <a:rPr lang="en-US" sz="3200" dirty="0"/>
              <a:t>e.g., </a:t>
            </a:r>
            <a:r>
              <a:rPr lang="en-US" sz="3200" b="1" dirty="0">
                <a:solidFill>
                  <a:srgbClr val="0000FF"/>
                </a:solidFill>
              </a:rPr>
              <a:t>Eosin methylene blue agar</a:t>
            </a:r>
          </a:p>
          <a:p>
            <a:pPr lvl="1"/>
            <a:r>
              <a:rPr lang="en-US" sz="3200" b="1" dirty="0">
                <a:solidFill>
                  <a:srgbClr val="C314B9"/>
                </a:solidFill>
              </a:rPr>
              <a:t>selects for gram-negative bacteria</a:t>
            </a:r>
          </a:p>
          <a:p>
            <a:pPr lvl="1">
              <a:buFont typeface="Wingdings" charset="2"/>
              <a:buChar char="§"/>
            </a:pPr>
            <a:r>
              <a:rPr lang="en-US" sz="3200" dirty="0"/>
              <a:t>e.g., </a:t>
            </a:r>
            <a:r>
              <a:rPr lang="en-US" sz="3200" b="1" dirty="0" err="1">
                <a:solidFill>
                  <a:srgbClr val="0000FF"/>
                </a:solidFill>
              </a:rPr>
              <a:t>Mannitol</a:t>
            </a:r>
            <a:r>
              <a:rPr lang="en-US" sz="3200" b="1" dirty="0">
                <a:solidFill>
                  <a:srgbClr val="0000FF"/>
                </a:solidFill>
              </a:rPr>
              <a:t> salt agar</a:t>
            </a:r>
          </a:p>
        </p:txBody>
      </p:sp>
    </p:spTree>
    <p:extLst>
      <p:ext uri="{BB962C8B-B14F-4D97-AF65-F5344CB8AC3E}">
        <p14:creationId xmlns:p14="http://schemas.microsoft.com/office/powerpoint/2010/main" val="38892758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773">
                                            <p:txEl>
                                              <p:pRg st="0" end="0"/>
                                            </p:txEl>
                                          </p:spTgt>
                                        </p:tgtEl>
                                        <p:attrNameLst>
                                          <p:attrName>style.visibility</p:attrName>
                                        </p:attrNameLst>
                                      </p:cBhvr>
                                      <p:to>
                                        <p:strVal val="visible"/>
                                      </p:to>
                                    </p:set>
                                    <p:anim calcmode="lin" valueType="num">
                                      <p:cBhvr additive="base">
                                        <p:cTn id="7" dur="500" fill="hold"/>
                                        <p:tgtEl>
                                          <p:spTgt spid="3277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77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2773">
                                            <p:txEl>
                                              <p:pRg st="1" end="1"/>
                                            </p:txEl>
                                          </p:spTgt>
                                        </p:tgtEl>
                                        <p:attrNameLst>
                                          <p:attrName>style.visibility</p:attrName>
                                        </p:attrNameLst>
                                      </p:cBhvr>
                                      <p:to>
                                        <p:strVal val="visible"/>
                                      </p:to>
                                    </p:set>
                                    <p:anim calcmode="lin" valueType="num">
                                      <p:cBhvr additive="base">
                                        <p:cTn id="13" dur="500" fill="hold"/>
                                        <p:tgtEl>
                                          <p:spTgt spid="3277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277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2773">
                                            <p:txEl>
                                              <p:pRg st="2" end="2"/>
                                            </p:txEl>
                                          </p:spTgt>
                                        </p:tgtEl>
                                        <p:attrNameLst>
                                          <p:attrName>style.visibility</p:attrName>
                                        </p:attrNameLst>
                                      </p:cBhvr>
                                      <p:to>
                                        <p:strVal val="visible"/>
                                      </p:to>
                                    </p:set>
                                    <p:anim calcmode="lin" valueType="num">
                                      <p:cBhvr additive="base">
                                        <p:cTn id="19" dur="500" fill="hold"/>
                                        <p:tgtEl>
                                          <p:spTgt spid="3277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277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2773">
                                            <p:txEl>
                                              <p:pRg st="3" end="3"/>
                                            </p:txEl>
                                          </p:spTgt>
                                        </p:tgtEl>
                                        <p:attrNameLst>
                                          <p:attrName>style.visibility</p:attrName>
                                        </p:attrNameLst>
                                      </p:cBhvr>
                                      <p:to>
                                        <p:strVal val="visible"/>
                                      </p:to>
                                    </p:set>
                                    <p:anim calcmode="lin" valueType="num">
                                      <p:cBhvr additive="base">
                                        <p:cTn id="25" dur="500" fill="hold"/>
                                        <p:tgtEl>
                                          <p:spTgt spid="3277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277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2773">
                                            <p:txEl>
                                              <p:pRg st="4" end="4"/>
                                            </p:txEl>
                                          </p:spTgt>
                                        </p:tgtEl>
                                        <p:attrNameLst>
                                          <p:attrName>style.visibility</p:attrName>
                                        </p:attrNameLst>
                                      </p:cBhvr>
                                      <p:to>
                                        <p:strVal val="visible"/>
                                      </p:to>
                                    </p:set>
                                    <p:anim calcmode="lin" valueType="num">
                                      <p:cBhvr additive="base">
                                        <p:cTn id="31" dur="500" fill="hold"/>
                                        <p:tgtEl>
                                          <p:spTgt spid="3277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277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build="p" bldLvl="3" autoUpdateAnimBg="0"/>
    </p:bldLst>
  </p:timing>
</p:sld>
</file>

<file path=ppt/theme/theme1.xml><?xml version="1.0" encoding="utf-8"?>
<a:theme xmlns:a="http://schemas.openxmlformats.org/drawingml/2006/main" name="1_Default Design">
  <a:themeElements>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4049</TotalTime>
  <Words>705</Words>
  <Application>Microsoft Office PowerPoint</Application>
  <PresentationFormat>On-screen Show (4:3)</PresentationFormat>
  <Paragraphs>122</Paragraphs>
  <Slides>17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Times New Roman</vt:lpstr>
      <vt:lpstr>Wingdings</vt:lpstr>
      <vt:lpstr>1_Default Design</vt:lpstr>
      <vt:lpstr>Laboratory culture of cellular microbes Lab # 5</vt:lpstr>
      <vt:lpstr>Culture media</vt:lpstr>
      <vt:lpstr>Some Media Components</vt:lpstr>
      <vt:lpstr>Types of culture Media</vt:lpstr>
      <vt:lpstr>Types of culture Media</vt:lpstr>
      <vt:lpstr>Classification base on physical nature</vt:lpstr>
      <vt:lpstr>Defined or Synthetic Media</vt:lpstr>
      <vt:lpstr>Functional Types of Media</vt:lpstr>
      <vt:lpstr>Selective Media</vt:lpstr>
      <vt:lpstr>Differential Media</vt:lpstr>
      <vt:lpstr>Selective and differential media </vt:lpstr>
      <vt:lpstr>PowerPoint Presentation</vt:lpstr>
      <vt:lpstr>Chocolate agar</vt:lpstr>
      <vt:lpstr>HiChrome Agar</vt:lpstr>
      <vt:lpstr>HiChrome Agar</vt:lpstr>
      <vt:lpstr>To do</vt:lpstr>
      <vt:lpstr>To do</vt:lpstr>
    </vt:vector>
  </TitlesOfParts>
  <Company>MSU-Bozeman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Sherwood</dc:creator>
  <cp:lastModifiedBy>erappocciolo@gmail.com</cp:lastModifiedBy>
  <cp:revision>195</cp:revision>
  <dcterms:created xsi:type="dcterms:W3CDTF">2002-01-30T20:19:14Z</dcterms:created>
  <dcterms:modified xsi:type="dcterms:W3CDTF">2022-04-14T06:31:20Z</dcterms:modified>
</cp:coreProperties>
</file>