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7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4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54F1-E215-4691-B9B4-EE0386A871E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498F-B87E-4BCA-801D-54FF73E3E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2 BIOL 230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1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Large Intestine (Colon)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Largest </a:t>
            </a:r>
            <a:r>
              <a:rPr lang="en-US" dirty="0"/>
              <a:t>microbial population of body</a:t>
            </a:r>
          </a:p>
          <a:p>
            <a:pPr lvl="1"/>
            <a:r>
              <a:rPr lang="en-US" dirty="0"/>
              <a:t>eliminated from body by peristalsis, desquamation, and movement of mucus</a:t>
            </a:r>
          </a:p>
          <a:p>
            <a:pPr lvl="1"/>
            <a:r>
              <a:rPr lang="en-US" dirty="0"/>
              <a:t>replaced rapidly because of their high reproductive rate</a:t>
            </a:r>
          </a:p>
          <a:p>
            <a:pPr lvl="1"/>
            <a:r>
              <a:rPr lang="en-US" dirty="0"/>
              <a:t>most of the microbes present are anaerobes</a:t>
            </a:r>
          </a:p>
          <a:p>
            <a:pPr lvl="1"/>
            <a:r>
              <a:rPr lang="en-US" i="1" dirty="0" err="1"/>
              <a:t>Bacteroides</a:t>
            </a:r>
            <a:r>
              <a:rPr lang="en-US" i="1" dirty="0"/>
              <a:t> </a:t>
            </a:r>
            <a:r>
              <a:rPr lang="en-US" i="1" dirty="0" err="1"/>
              <a:t>thetaiontaomicron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colonizes exfoliated host cells, food particles, and sloughed mucus </a:t>
            </a:r>
          </a:p>
          <a:p>
            <a:pPr lvl="2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13FED-D4F4-48A9-AEDB-B0F6C8BE13A0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819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Genitourinary Tract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Kidneys</a:t>
            </a:r>
            <a:r>
              <a:rPr lang="en-US" dirty="0"/>
              <a:t>, ureter, and bladder</a:t>
            </a:r>
          </a:p>
          <a:p>
            <a:pPr lvl="1"/>
            <a:r>
              <a:rPr lang="en-US" dirty="0"/>
              <a:t>normally free of microbes</a:t>
            </a:r>
          </a:p>
          <a:p>
            <a:r>
              <a:rPr lang="en-US" dirty="0"/>
              <a:t>D</a:t>
            </a:r>
            <a:r>
              <a:rPr lang="en-US" dirty="0" smtClean="0"/>
              <a:t>istal </a:t>
            </a:r>
            <a:r>
              <a:rPr lang="en-US" dirty="0"/>
              <a:t>portions of urethra</a:t>
            </a:r>
          </a:p>
          <a:p>
            <a:pPr lvl="1"/>
            <a:r>
              <a:rPr lang="en-US" dirty="0"/>
              <a:t>few microbes found</a:t>
            </a:r>
          </a:p>
          <a:p>
            <a:r>
              <a:rPr lang="en-US" dirty="0"/>
              <a:t>F</a:t>
            </a:r>
            <a:r>
              <a:rPr lang="en-US" dirty="0" smtClean="0"/>
              <a:t>emale </a:t>
            </a:r>
            <a:r>
              <a:rPr lang="en-US" dirty="0"/>
              <a:t>genital tract</a:t>
            </a:r>
          </a:p>
          <a:p>
            <a:pPr lvl="1"/>
            <a:r>
              <a:rPr lang="en-US" dirty="0"/>
              <a:t>complex </a:t>
            </a:r>
            <a:r>
              <a:rPr lang="en-US" dirty="0" err="1"/>
              <a:t>microbiota</a:t>
            </a:r>
            <a:r>
              <a:rPr lang="en-US" dirty="0"/>
              <a:t> in a state of flux due to menstrual cycle</a:t>
            </a:r>
          </a:p>
          <a:p>
            <a:pPr lvl="1"/>
            <a:r>
              <a:rPr lang="en-US" dirty="0"/>
              <a:t>acid-tolerant lactobacilli predominate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BC4EE5-C7A7-4D92-85D0-F973206E9FB0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273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Microorganisms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Microorganisms can be found on/in all environments. They are also associated with living organisms and can be found on their surface, secretions, and waste.</a:t>
            </a:r>
          </a:p>
          <a:p>
            <a:r>
              <a:rPr lang="en-US" dirty="0" smtClean="0"/>
              <a:t>There are organisms adapted to live under all types of conditions (high salinity, low/high pH, low/high temperature)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7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Microbiome (Microbial flora)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600" y="1295400"/>
            <a:ext cx="64229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08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Skin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Commensal </a:t>
            </a:r>
            <a:r>
              <a:rPr lang="en-US" dirty="0"/>
              <a:t>microbes include both resident and transient </a:t>
            </a:r>
            <a:r>
              <a:rPr lang="en-US" dirty="0" err="1"/>
              <a:t>microbiota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Mechanically </a:t>
            </a:r>
            <a:r>
              <a:rPr lang="en-US" dirty="0"/>
              <a:t>strong barrier</a:t>
            </a:r>
          </a:p>
          <a:p>
            <a:pPr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nhospitable </a:t>
            </a:r>
            <a:r>
              <a:rPr lang="en-US" dirty="0"/>
              <a:t>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slightly acidic pH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concentration of </a:t>
            </a:r>
            <a:r>
              <a:rPr lang="en-US" dirty="0" err="1"/>
              <a:t>NaCl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many areas low in moisture</a:t>
            </a:r>
          </a:p>
          <a:p>
            <a:pPr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nhibitory </a:t>
            </a:r>
            <a:r>
              <a:rPr lang="en-US" dirty="0"/>
              <a:t>substances (e.g., lysozyme, </a:t>
            </a:r>
            <a:r>
              <a:rPr lang="en-US" dirty="0" err="1"/>
              <a:t>cathelicidins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3410C6-4744-4928-9D06-D8E4B27DA47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13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Nose and </a:t>
            </a:r>
            <a:r>
              <a:rPr lang="en-US" dirty="0" err="1"/>
              <a:t>Nasopharynx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3733800"/>
          </a:xfrm>
        </p:spPr>
        <p:txBody>
          <a:bodyPr/>
          <a:lstStyle/>
          <a:p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dirty="0"/>
              <a:t> and S. </a:t>
            </a:r>
            <a:r>
              <a:rPr lang="en-US" i="1" dirty="0" err="1"/>
              <a:t>epidermidis</a:t>
            </a:r>
            <a:endParaRPr lang="en-US" i="1" dirty="0"/>
          </a:p>
          <a:p>
            <a:pPr lvl="1"/>
            <a:r>
              <a:rPr lang="en-US" dirty="0"/>
              <a:t>predominant bacteria present</a:t>
            </a:r>
          </a:p>
          <a:p>
            <a:pPr lvl="1"/>
            <a:r>
              <a:rPr lang="en-US" dirty="0"/>
              <a:t>found just inside nostrils</a:t>
            </a:r>
          </a:p>
          <a:p>
            <a:r>
              <a:rPr lang="en-US" dirty="0" err="1" smtClean="0"/>
              <a:t>Nasopharynx</a:t>
            </a:r>
            <a:r>
              <a:rPr lang="en-US" dirty="0" smtClean="0"/>
              <a:t> </a:t>
            </a:r>
            <a:r>
              <a:rPr lang="en-US" dirty="0"/>
              <a:t>may contain low numbers of potentially pathogenic microbes </a:t>
            </a:r>
          </a:p>
          <a:p>
            <a:pPr lvl="1"/>
            <a:r>
              <a:rPr lang="en-US" dirty="0"/>
              <a:t>e.g., </a:t>
            </a:r>
            <a:r>
              <a:rPr lang="en-US" i="1" dirty="0"/>
              <a:t>Streptococcus </a:t>
            </a:r>
            <a:r>
              <a:rPr lang="en-US" i="1" dirty="0" err="1"/>
              <a:t>pneumoniae</a:t>
            </a:r>
            <a:r>
              <a:rPr lang="en-US" i="1" dirty="0"/>
              <a:t>, Neisseria </a:t>
            </a:r>
            <a:r>
              <a:rPr lang="en-US" i="1" dirty="0" err="1"/>
              <a:t>meningitidis</a:t>
            </a:r>
            <a:r>
              <a:rPr lang="en-US" i="1" dirty="0"/>
              <a:t>,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endParaRPr lang="en-US" i="1" dirty="0"/>
          </a:p>
          <a:p>
            <a:pPr lvl="1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1172F-0636-4224-A7AF-4A55260F01B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3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Respiratory Tract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normal </a:t>
            </a:r>
            <a:r>
              <a:rPr lang="en-US" dirty="0" err="1"/>
              <a:t>microbiota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icrobes </a:t>
            </a:r>
            <a:r>
              <a:rPr lang="en-US" dirty="0"/>
              <a:t>moved by:</a:t>
            </a:r>
          </a:p>
          <a:p>
            <a:pPr lvl="1"/>
            <a:r>
              <a:rPr lang="en-US" dirty="0"/>
              <a:t>continuous stream of mucous generated by ciliated epithelial cells</a:t>
            </a:r>
          </a:p>
          <a:p>
            <a:pPr lvl="1"/>
            <a:r>
              <a:rPr lang="en-US" dirty="0"/>
              <a:t>phagocytic action of alveolar macrophages</a:t>
            </a:r>
          </a:p>
          <a:p>
            <a:pPr lvl="1"/>
            <a:r>
              <a:rPr lang="en-US" dirty="0"/>
              <a:t>lysozyme in mucus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F5FD9-A44D-4E6A-BF99-48E18B9695A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706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685800"/>
          </a:xfrm>
        </p:spPr>
        <p:txBody>
          <a:bodyPr/>
          <a:lstStyle/>
          <a:p>
            <a:pPr algn="ctr"/>
            <a:r>
              <a:rPr lang="en-US" dirty="0"/>
              <a:t>Mouth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Contains </a:t>
            </a:r>
            <a:r>
              <a:rPr lang="en-US" dirty="0"/>
              <a:t>organisms that survive mechanical removal by adhering to gums and teeth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contribute to formation of dental plaque, dental caries, gingivitis, and periodontal disease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Within </a:t>
            </a:r>
            <a:r>
              <a:rPr lang="en-US" dirty="0"/>
              <a:t>hours of birth, the oral cavity is colonized by microorganisms from the surrounding environment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6BCB7-53BA-4BAC-8AC4-1344F82651EA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031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467600" cy="685800"/>
          </a:xfrm>
        </p:spPr>
        <p:txBody>
          <a:bodyPr/>
          <a:lstStyle/>
          <a:p>
            <a:pPr algn="ctr"/>
            <a:r>
              <a:rPr lang="en-US" dirty="0"/>
              <a:t>Stomach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133600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microbes killed by acidic conditions</a:t>
            </a:r>
          </a:p>
          <a:p>
            <a:pPr lvl="1"/>
            <a:r>
              <a:rPr lang="en-US" dirty="0"/>
              <a:t>some survive if pass through stomach very quickly</a:t>
            </a:r>
          </a:p>
          <a:p>
            <a:pPr lvl="1"/>
            <a:r>
              <a:rPr lang="en-US" dirty="0"/>
              <a:t>some can survive if ingested in food particles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AC85E-2EC2-41CF-A7F2-37150BF153C5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70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467600" cy="685800"/>
          </a:xfrm>
        </p:spPr>
        <p:txBody>
          <a:bodyPr/>
          <a:lstStyle/>
          <a:p>
            <a:pPr algn="ctr"/>
            <a:r>
              <a:rPr lang="en-US" dirty="0"/>
              <a:t>Small Intestine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886200"/>
          </a:xfrm>
        </p:spPr>
        <p:txBody>
          <a:bodyPr/>
          <a:lstStyle/>
          <a:p>
            <a:r>
              <a:rPr lang="en-US" dirty="0" smtClean="0"/>
              <a:t>Divided </a:t>
            </a:r>
            <a:r>
              <a:rPr lang="en-US" dirty="0"/>
              <a:t>into three areas</a:t>
            </a:r>
          </a:p>
          <a:p>
            <a:pPr lvl="1"/>
            <a:r>
              <a:rPr lang="en-US" dirty="0"/>
              <a:t>duodenum</a:t>
            </a:r>
          </a:p>
          <a:p>
            <a:pPr lvl="2"/>
            <a:r>
              <a:rPr lang="en-US" dirty="0"/>
              <a:t>contains few organisms</a:t>
            </a:r>
          </a:p>
          <a:p>
            <a:pPr lvl="1"/>
            <a:r>
              <a:rPr lang="en-US" dirty="0"/>
              <a:t>jejunum</a:t>
            </a:r>
          </a:p>
          <a:p>
            <a:pPr lvl="1"/>
            <a:r>
              <a:rPr lang="en-US" dirty="0"/>
              <a:t>ileum</a:t>
            </a:r>
          </a:p>
          <a:p>
            <a:pPr lvl="2"/>
            <a:r>
              <a:rPr lang="en-US" dirty="0"/>
              <a:t>flora present becoming similar to that in colon</a:t>
            </a:r>
          </a:p>
          <a:p>
            <a:pPr lvl="2"/>
            <a:r>
              <a:rPr lang="en-US" dirty="0"/>
              <a:t>pH becomes more alkaline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48E58-3A76-4662-BF23-D1A5DF0F6BF7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Environmental plate</vt:lpstr>
      <vt:lpstr>Microorganisms </vt:lpstr>
      <vt:lpstr>Microbiome (Microbial flora)</vt:lpstr>
      <vt:lpstr>Skin</vt:lpstr>
      <vt:lpstr>Nose and Nasopharynx</vt:lpstr>
      <vt:lpstr>Respiratory Tract</vt:lpstr>
      <vt:lpstr>Mouth</vt:lpstr>
      <vt:lpstr>Stomach</vt:lpstr>
      <vt:lpstr>Small Intestine</vt:lpstr>
      <vt:lpstr>Large Intestine (Colon)</vt:lpstr>
      <vt:lpstr>Genitourinary Tract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plate</dc:title>
  <dc:creator>Emilia   Rappocciolo</dc:creator>
  <cp:lastModifiedBy>Emilia   Rappocciolo</cp:lastModifiedBy>
  <cp:revision>2</cp:revision>
  <dcterms:created xsi:type="dcterms:W3CDTF">2020-02-24T07:39:31Z</dcterms:created>
  <dcterms:modified xsi:type="dcterms:W3CDTF">2020-02-24T07:50:40Z</dcterms:modified>
</cp:coreProperties>
</file>