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58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E54F1-E215-4691-B9B4-EE0386A871E5}" type="datetimeFigureOut">
              <a:rPr lang="en-US" smtClean="0"/>
              <a:t>2/24/2020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2498F-B87E-4BCA-801D-54FF73E3EF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6863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E54F1-E215-4691-B9B4-EE0386A871E5}" type="datetimeFigureOut">
              <a:rPr lang="en-US" smtClean="0"/>
              <a:t>2/24/2020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2498F-B87E-4BCA-801D-54FF73E3EF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2829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E54F1-E215-4691-B9B4-EE0386A871E5}" type="datetimeFigureOut">
              <a:rPr lang="en-US" smtClean="0"/>
              <a:t>2/24/2020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2498F-B87E-4BCA-801D-54FF73E3EF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38271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E54F1-E215-4691-B9B4-EE0386A871E5}" type="datetimeFigureOut">
              <a:rPr lang="en-US" smtClean="0"/>
              <a:t>2/24/2020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2498F-B87E-4BCA-801D-54FF73E3EF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1708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E54F1-E215-4691-B9B4-EE0386A871E5}" type="datetimeFigureOut">
              <a:rPr lang="en-US" smtClean="0"/>
              <a:t>2/24/2020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2498F-B87E-4BCA-801D-54FF73E3EF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22177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E54F1-E215-4691-B9B4-EE0386A871E5}" type="datetimeFigureOut">
              <a:rPr lang="en-US" smtClean="0"/>
              <a:t>2/24/2020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2498F-B87E-4BCA-801D-54FF73E3EF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08400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E54F1-E215-4691-B9B4-EE0386A871E5}" type="datetimeFigureOut">
              <a:rPr lang="en-US" smtClean="0"/>
              <a:t>2/24/2020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2498F-B87E-4BCA-801D-54FF73E3EF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95456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E54F1-E215-4691-B9B4-EE0386A871E5}" type="datetimeFigureOut">
              <a:rPr lang="en-US" smtClean="0"/>
              <a:t>2/24/2020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2498F-B87E-4BCA-801D-54FF73E3EF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29002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E54F1-E215-4691-B9B4-EE0386A871E5}" type="datetimeFigureOut">
              <a:rPr lang="en-US" smtClean="0"/>
              <a:t>2/24/2020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2498F-B87E-4BCA-801D-54FF73E3EF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40504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E54F1-E215-4691-B9B4-EE0386A871E5}" type="datetimeFigureOut">
              <a:rPr lang="en-US" smtClean="0"/>
              <a:t>2/24/2020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2498F-B87E-4BCA-801D-54FF73E3EF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97642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E54F1-E215-4691-B9B4-EE0386A871E5}" type="datetimeFigureOut">
              <a:rPr lang="en-US" smtClean="0"/>
              <a:t>2/24/2020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2498F-B87E-4BCA-801D-54FF73E3EF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5739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CE54F1-E215-4691-B9B4-EE0386A871E5}" type="datetimeFigureOut">
              <a:rPr lang="en-US" smtClean="0"/>
              <a:t>2/24/2020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52498F-B87E-4BCA-801D-54FF73E3EF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99608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Environmental plate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Lab 2 BIOL 230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85179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381000"/>
            <a:ext cx="7467600" cy="762000"/>
          </a:xfrm>
        </p:spPr>
        <p:txBody>
          <a:bodyPr/>
          <a:lstStyle/>
          <a:p>
            <a:pPr algn="ctr"/>
            <a:r>
              <a:rPr lang="en-US" dirty="0"/>
              <a:t>Large Intestine (Colon)</a:t>
            </a:r>
          </a:p>
        </p:txBody>
      </p:sp>
      <p:sp>
        <p:nvSpPr>
          <p:cNvPr id="180227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143000"/>
            <a:ext cx="7772400" cy="4953000"/>
          </a:xfrm>
        </p:spPr>
        <p:txBody>
          <a:bodyPr/>
          <a:lstStyle/>
          <a:p>
            <a:r>
              <a:rPr lang="en-US" dirty="0" smtClean="0"/>
              <a:t>Largest </a:t>
            </a:r>
            <a:r>
              <a:rPr lang="en-US" dirty="0"/>
              <a:t>microbial population of body</a:t>
            </a:r>
          </a:p>
          <a:p>
            <a:pPr lvl="1"/>
            <a:r>
              <a:rPr lang="en-US" dirty="0"/>
              <a:t>eliminated from body by peristalsis, desquamation, and movement of mucus</a:t>
            </a:r>
          </a:p>
          <a:p>
            <a:pPr lvl="1"/>
            <a:r>
              <a:rPr lang="en-US" dirty="0"/>
              <a:t>replaced rapidly because of their high reproductive rate</a:t>
            </a:r>
          </a:p>
          <a:p>
            <a:pPr lvl="1"/>
            <a:r>
              <a:rPr lang="en-US" dirty="0"/>
              <a:t>most of the microbes present are anaerobes</a:t>
            </a:r>
          </a:p>
          <a:p>
            <a:pPr lvl="1"/>
            <a:r>
              <a:rPr lang="en-US" i="1" dirty="0" err="1"/>
              <a:t>Bacteroides</a:t>
            </a:r>
            <a:r>
              <a:rPr lang="en-US" i="1" dirty="0"/>
              <a:t> </a:t>
            </a:r>
            <a:r>
              <a:rPr lang="en-US" i="1" dirty="0" err="1"/>
              <a:t>thetaiontaomicron</a:t>
            </a:r>
            <a:r>
              <a:rPr lang="en-US" sz="2800" dirty="0"/>
              <a:t> </a:t>
            </a:r>
          </a:p>
          <a:p>
            <a:pPr lvl="2"/>
            <a:r>
              <a:rPr lang="en-US" sz="2400" dirty="0"/>
              <a:t>colonizes exfoliated host cells, food particles, and sloughed mucus </a:t>
            </a:r>
          </a:p>
          <a:p>
            <a:pPr lvl="2"/>
            <a:endParaRPr lang="en-US" sz="24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1913FED-D4F4-48A9-AEDB-B0F6C8BE13A0}" type="slidenum">
              <a:rPr lang="en-US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8081977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0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0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80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80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80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80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80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80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80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80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802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802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0227" grpId="0" build="p" bldLvl="2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274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533400"/>
            <a:ext cx="7467600" cy="762000"/>
          </a:xfrm>
        </p:spPr>
        <p:txBody>
          <a:bodyPr/>
          <a:lstStyle/>
          <a:p>
            <a:pPr algn="ctr"/>
            <a:r>
              <a:rPr lang="en-US" dirty="0"/>
              <a:t>Genitourinary Tract</a:t>
            </a:r>
          </a:p>
        </p:txBody>
      </p:sp>
      <p:sp>
        <p:nvSpPr>
          <p:cNvPr id="182275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295400"/>
            <a:ext cx="7772400" cy="4800600"/>
          </a:xfrm>
        </p:spPr>
        <p:txBody>
          <a:bodyPr/>
          <a:lstStyle/>
          <a:p>
            <a:r>
              <a:rPr lang="en-US" dirty="0" smtClean="0"/>
              <a:t>Kidneys</a:t>
            </a:r>
            <a:r>
              <a:rPr lang="en-US" dirty="0"/>
              <a:t>, ureter, and bladder</a:t>
            </a:r>
          </a:p>
          <a:p>
            <a:pPr lvl="1"/>
            <a:r>
              <a:rPr lang="en-US" dirty="0"/>
              <a:t>normally free of microbes</a:t>
            </a:r>
          </a:p>
          <a:p>
            <a:r>
              <a:rPr lang="en-US" dirty="0"/>
              <a:t>D</a:t>
            </a:r>
            <a:r>
              <a:rPr lang="en-US" dirty="0" smtClean="0"/>
              <a:t>istal </a:t>
            </a:r>
            <a:r>
              <a:rPr lang="en-US" dirty="0"/>
              <a:t>portions of urethra</a:t>
            </a:r>
          </a:p>
          <a:p>
            <a:pPr lvl="1"/>
            <a:r>
              <a:rPr lang="en-US" dirty="0"/>
              <a:t>few microbes found</a:t>
            </a:r>
          </a:p>
          <a:p>
            <a:r>
              <a:rPr lang="en-US" dirty="0"/>
              <a:t>F</a:t>
            </a:r>
            <a:r>
              <a:rPr lang="en-US" dirty="0" smtClean="0"/>
              <a:t>emale </a:t>
            </a:r>
            <a:r>
              <a:rPr lang="en-US" dirty="0"/>
              <a:t>genital tract</a:t>
            </a:r>
          </a:p>
          <a:p>
            <a:pPr lvl="1"/>
            <a:r>
              <a:rPr lang="en-US" dirty="0"/>
              <a:t>complex </a:t>
            </a:r>
            <a:r>
              <a:rPr lang="en-US" dirty="0" err="1"/>
              <a:t>microbiota</a:t>
            </a:r>
            <a:r>
              <a:rPr lang="en-US" dirty="0"/>
              <a:t> in a state of flux due to menstrual cycle</a:t>
            </a:r>
          </a:p>
          <a:p>
            <a:pPr lvl="1"/>
            <a:r>
              <a:rPr lang="en-US" dirty="0"/>
              <a:t>acid-tolerant lactobacilli predominate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EBC4EE5-C7A7-4D92-85D0-F973206E9FB0}" type="slidenum">
              <a:rPr lang="en-US">
                <a:solidFill>
                  <a:srgbClr val="000000"/>
                </a:solidFill>
              </a:rPr>
              <a:pPr/>
              <a:t>11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8027337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2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2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82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82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82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82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82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82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2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822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822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2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822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822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2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822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822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2275" grpId="0" build="p" bldLvl="2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Microorganisms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Microorganisms can be found on/in all environments. They are also associated with living organisms and can be found on their surface, secretions, and waste.</a:t>
            </a:r>
          </a:p>
          <a:p>
            <a:r>
              <a:rPr lang="en-US" dirty="0" smtClean="0"/>
              <a:t>There are organisms adapted to live under all types of conditions (high salinity, low/high pH, low/high temperature)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28795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Microbiome (Microbial flora)</a:t>
            </a:r>
            <a:endParaRPr 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5600" y="1295400"/>
            <a:ext cx="6422999" cy="518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320856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0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381000"/>
            <a:ext cx="7467600" cy="6858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Skin</a:t>
            </a:r>
          </a:p>
        </p:txBody>
      </p:sp>
      <p:sp>
        <p:nvSpPr>
          <p:cNvPr id="171011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066800"/>
            <a:ext cx="7772400" cy="5029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/>
              <a:t>Commensal </a:t>
            </a:r>
            <a:r>
              <a:rPr lang="en-US" dirty="0"/>
              <a:t>microbes include both resident and transient </a:t>
            </a:r>
            <a:r>
              <a:rPr lang="en-US" dirty="0" err="1"/>
              <a:t>microbiota</a:t>
            </a:r>
            <a:endParaRPr lang="en-US" dirty="0"/>
          </a:p>
          <a:p>
            <a:pPr>
              <a:lnSpc>
                <a:spcPct val="90000"/>
              </a:lnSpc>
            </a:pPr>
            <a:r>
              <a:rPr lang="en-US" dirty="0" smtClean="0"/>
              <a:t>Mechanically </a:t>
            </a:r>
            <a:r>
              <a:rPr lang="en-US" dirty="0"/>
              <a:t>strong barrier</a:t>
            </a:r>
          </a:p>
          <a:p>
            <a:pPr>
              <a:lnSpc>
                <a:spcPct val="90000"/>
              </a:lnSpc>
            </a:pPr>
            <a:r>
              <a:rPr lang="en-US" dirty="0"/>
              <a:t>I</a:t>
            </a:r>
            <a:r>
              <a:rPr lang="en-US" dirty="0" smtClean="0"/>
              <a:t>nhospitable </a:t>
            </a:r>
            <a:r>
              <a:rPr lang="en-US" dirty="0"/>
              <a:t>environment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slightly acidic pH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high concentration of </a:t>
            </a:r>
            <a:r>
              <a:rPr lang="en-US" dirty="0" err="1"/>
              <a:t>NaCl</a:t>
            </a:r>
            <a:endParaRPr lang="en-US" dirty="0"/>
          </a:p>
          <a:p>
            <a:pPr lvl="1">
              <a:lnSpc>
                <a:spcPct val="90000"/>
              </a:lnSpc>
            </a:pPr>
            <a:r>
              <a:rPr lang="en-US" dirty="0"/>
              <a:t>many areas low in moisture</a:t>
            </a:r>
          </a:p>
          <a:p>
            <a:pPr>
              <a:lnSpc>
                <a:spcPct val="90000"/>
              </a:lnSpc>
            </a:pPr>
            <a:r>
              <a:rPr lang="en-US" dirty="0"/>
              <a:t>I</a:t>
            </a:r>
            <a:r>
              <a:rPr lang="en-US" dirty="0" smtClean="0"/>
              <a:t>nhibitory </a:t>
            </a:r>
            <a:r>
              <a:rPr lang="en-US" dirty="0"/>
              <a:t>substances (e.g., lysozyme, </a:t>
            </a:r>
            <a:r>
              <a:rPr lang="en-US" dirty="0" err="1"/>
              <a:t>cathelicidins</a:t>
            </a:r>
            <a:r>
              <a:rPr lang="en-US" dirty="0"/>
              <a:t>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13410C6-4744-4928-9D06-D8E4B27DA47F}" type="slidenum">
              <a:rPr lang="en-US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8831375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1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1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1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71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1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71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710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710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710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710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710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710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710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710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1011" grpId="0" build="p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46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457200"/>
            <a:ext cx="7467600" cy="762000"/>
          </a:xfrm>
        </p:spPr>
        <p:txBody>
          <a:bodyPr/>
          <a:lstStyle/>
          <a:p>
            <a:pPr algn="ctr"/>
            <a:r>
              <a:rPr lang="en-US" dirty="0"/>
              <a:t>Nose and </a:t>
            </a:r>
            <a:r>
              <a:rPr lang="en-US" dirty="0" err="1"/>
              <a:t>Nasopharynx</a:t>
            </a:r>
            <a:endParaRPr lang="en-US" dirty="0"/>
          </a:p>
        </p:txBody>
      </p:sp>
      <p:sp>
        <p:nvSpPr>
          <p:cNvPr id="185347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447800"/>
            <a:ext cx="7772400" cy="3733800"/>
          </a:xfrm>
        </p:spPr>
        <p:txBody>
          <a:bodyPr/>
          <a:lstStyle/>
          <a:p>
            <a:r>
              <a:rPr lang="en-US" i="1" dirty="0"/>
              <a:t>Staphylococcus </a:t>
            </a:r>
            <a:r>
              <a:rPr lang="en-US" i="1" dirty="0" err="1"/>
              <a:t>aureus</a:t>
            </a:r>
            <a:r>
              <a:rPr lang="en-US" dirty="0"/>
              <a:t> and S. </a:t>
            </a:r>
            <a:r>
              <a:rPr lang="en-US" i="1" dirty="0" err="1"/>
              <a:t>epidermidis</a:t>
            </a:r>
            <a:endParaRPr lang="en-US" i="1" dirty="0"/>
          </a:p>
          <a:p>
            <a:pPr lvl="1"/>
            <a:r>
              <a:rPr lang="en-US" dirty="0"/>
              <a:t>predominant bacteria present</a:t>
            </a:r>
          </a:p>
          <a:p>
            <a:pPr lvl="1"/>
            <a:r>
              <a:rPr lang="en-US" dirty="0"/>
              <a:t>found just inside nostrils</a:t>
            </a:r>
          </a:p>
          <a:p>
            <a:r>
              <a:rPr lang="en-US" dirty="0" err="1" smtClean="0"/>
              <a:t>Nasopharynx</a:t>
            </a:r>
            <a:r>
              <a:rPr lang="en-US" dirty="0" smtClean="0"/>
              <a:t> </a:t>
            </a:r>
            <a:r>
              <a:rPr lang="en-US" dirty="0"/>
              <a:t>may contain low numbers of potentially pathogenic microbes </a:t>
            </a:r>
          </a:p>
          <a:p>
            <a:pPr lvl="1"/>
            <a:r>
              <a:rPr lang="en-US" dirty="0"/>
              <a:t>e.g., </a:t>
            </a:r>
            <a:r>
              <a:rPr lang="en-US" i="1" dirty="0"/>
              <a:t>Streptococcus </a:t>
            </a:r>
            <a:r>
              <a:rPr lang="en-US" i="1" dirty="0" err="1"/>
              <a:t>pneumoniae</a:t>
            </a:r>
            <a:r>
              <a:rPr lang="en-US" i="1" dirty="0"/>
              <a:t>, Neisseria </a:t>
            </a:r>
            <a:r>
              <a:rPr lang="en-US" i="1" dirty="0" err="1"/>
              <a:t>meningitidis</a:t>
            </a:r>
            <a:r>
              <a:rPr lang="en-US" i="1" dirty="0"/>
              <a:t>, </a:t>
            </a:r>
            <a:r>
              <a:rPr lang="en-US" dirty="0"/>
              <a:t>and</a:t>
            </a:r>
            <a:r>
              <a:rPr lang="en-US" i="1" dirty="0"/>
              <a:t> </a:t>
            </a:r>
            <a:r>
              <a:rPr lang="en-US" i="1" dirty="0" err="1"/>
              <a:t>Haemophilus</a:t>
            </a:r>
            <a:r>
              <a:rPr lang="en-US" i="1" dirty="0"/>
              <a:t> </a:t>
            </a:r>
            <a:r>
              <a:rPr lang="en-US" i="1" dirty="0" err="1"/>
              <a:t>influenzae</a:t>
            </a:r>
            <a:endParaRPr lang="en-US" i="1" dirty="0"/>
          </a:p>
          <a:p>
            <a:pPr lvl="1"/>
            <a:endParaRPr lang="en-US" sz="28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9A1172F-0636-4224-A7AF-4A55260F01B6}" type="slidenum">
              <a:rPr lang="en-US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04311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106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457200"/>
            <a:ext cx="7467600" cy="762000"/>
          </a:xfrm>
        </p:spPr>
        <p:txBody>
          <a:bodyPr/>
          <a:lstStyle/>
          <a:p>
            <a:pPr algn="ctr"/>
            <a:r>
              <a:rPr lang="en-US" dirty="0"/>
              <a:t>Respiratory Tract</a:t>
            </a:r>
          </a:p>
        </p:txBody>
      </p:sp>
      <p:sp>
        <p:nvSpPr>
          <p:cNvPr id="175107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219200"/>
            <a:ext cx="7772400" cy="4876800"/>
          </a:xfrm>
        </p:spPr>
        <p:txBody>
          <a:bodyPr/>
          <a:lstStyle/>
          <a:p>
            <a:r>
              <a:rPr lang="en-US" dirty="0" smtClean="0"/>
              <a:t>No </a:t>
            </a:r>
            <a:r>
              <a:rPr lang="en-US" dirty="0"/>
              <a:t>normal </a:t>
            </a:r>
            <a:r>
              <a:rPr lang="en-US" dirty="0" err="1"/>
              <a:t>microbiota</a:t>
            </a:r>
            <a:endParaRPr lang="en-US" dirty="0"/>
          </a:p>
          <a:p>
            <a:r>
              <a:rPr lang="en-US" dirty="0"/>
              <a:t>M</a:t>
            </a:r>
            <a:r>
              <a:rPr lang="en-US" dirty="0" smtClean="0"/>
              <a:t>icrobes </a:t>
            </a:r>
            <a:r>
              <a:rPr lang="en-US" dirty="0"/>
              <a:t>moved by:</a:t>
            </a:r>
          </a:p>
          <a:p>
            <a:pPr lvl="1"/>
            <a:r>
              <a:rPr lang="en-US" dirty="0"/>
              <a:t>continuous stream of mucous generated by ciliated epithelial cells</a:t>
            </a:r>
          </a:p>
          <a:p>
            <a:pPr lvl="1"/>
            <a:r>
              <a:rPr lang="en-US" dirty="0"/>
              <a:t>phagocytic action of alveolar macrophages</a:t>
            </a:r>
          </a:p>
          <a:p>
            <a:pPr lvl="1"/>
            <a:r>
              <a:rPr lang="en-US" dirty="0"/>
              <a:t>lysozyme in mucus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CF5FD9-A44D-4E6A-BF99-48E18B9695A4}" type="slidenum">
              <a:rPr lang="en-US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4670628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5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5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5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75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5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75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751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751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751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751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5107" grpId="0" build="p" bldLvl="2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457200"/>
            <a:ext cx="7467600" cy="685800"/>
          </a:xfrm>
        </p:spPr>
        <p:txBody>
          <a:bodyPr/>
          <a:lstStyle/>
          <a:p>
            <a:pPr algn="ctr"/>
            <a:r>
              <a:rPr lang="en-US" dirty="0"/>
              <a:t>Mouth</a:t>
            </a:r>
          </a:p>
        </p:txBody>
      </p:sp>
      <p:sp>
        <p:nvSpPr>
          <p:cNvPr id="176131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219200"/>
            <a:ext cx="7772400" cy="3048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/>
              <a:t>Contains </a:t>
            </a:r>
            <a:r>
              <a:rPr lang="en-US" dirty="0"/>
              <a:t>organisms that survive mechanical removal by adhering to gums and teeth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contribute to formation of dental plaque, dental caries, gingivitis, and periodontal disease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Within </a:t>
            </a:r>
            <a:r>
              <a:rPr lang="en-US" dirty="0"/>
              <a:t>hours of birth, the oral cavity is colonized by microorganisms from the surrounding environment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716BCB7-53BA-4BAC-8AC4-1344F82651EA}" type="slidenum">
              <a:rPr lang="en-US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6903153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6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6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6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76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6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76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6131" grpId="0" build="p" bldLvl="2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178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533400"/>
            <a:ext cx="7467600" cy="685800"/>
          </a:xfrm>
        </p:spPr>
        <p:txBody>
          <a:bodyPr/>
          <a:lstStyle/>
          <a:p>
            <a:pPr algn="ctr"/>
            <a:r>
              <a:rPr lang="en-US" dirty="0"/>
              <a:t>Stomach</a:t>
            </a:r>
          </a:p>
        </p:txBody>
      </p:sp>
      <p:sp>
        <p:nvSpPr>
          <p:cNvPr id="178179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371600"/>
            <a:ext cx="7772400" cy="2133600"/>
          </a:xfrm>
        </p:spPr>
        <p:txBody>
          <a:bodyPr/>
          <a:lstStyle/>
          <a:p>
            <a:r>
              <a:rPr lang="en-US" dirty="0" smtClean="0"/>
              <a:t>Most </a:t>
            </a:r>
            <a:r>
              <a:rPr lang="en-US" dirty="0"/>
              <a:t>microbes killed by acidic conditions</a:t>
            </a:r>
          </a:p>
          <a:p>
            <a:pPr lvl="1"/>
            <a:r>
              <a:rPr lang="en-US" dirty="0"/>
              <a:t>some survive if pass through stomach very quickly</a:t>
            </a:r>
          </a:p>
          <a:p>
            <a:pPr lvl="1"/>
            <a:r>
              <a:rPr lang="en-US" dirty="0"/>
              <a:t>some can survive if ingested in food particles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ADAC85E-2EC2-41CF-A7F2-37150BF153C5}" type="slidenum">
              <a:rPr lang="en-US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4770363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8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8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8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78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8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78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8179" grpId="0" build="p" bldLvl="2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418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533400"/>
            <a:ext cx="7467600" cy="685800"/>
          </a:xfrm>
        </p:spPr>
        <p:txBody>
          <a:bodyPr/>
          <a:lstStyle/>
          <a:p>
            <a:pPr algn="ctr"/>
            <a:r>
              <a:rPr lang="en-US" dirty="0"/>
              <a:t>Small Intestine</a:t>
            </a:r>
          </a:p>
        </p:txBody>
      </p:sp>
      <p:sp>
        <p:nvSpPr>
          <p:cNvPr id="188419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371600"/>
            <a:ext cx="7772400" cy="3886200"/>
          </a:xfrm>
        </p:spPr>
        <p:txBody>
          <a:bodyPr/>
          <a:lstStyle/>
          <a:p>
            <a:r>
              <a:rPr lang="en-US" dirty="0" smtClean="0"/>
              <a:t>Divided </a:t>
            </a:r>
            <a:r>
              <a:rPr lang="en-US" dirty="0"/>
              <a:t>into three areas</a:t>
            </a:r>
          </a:p>
          <a:p>
            <a:pPr lvl="1"/>
            <a:r>
              <a:rPr lang="en-US" dirty="0"/>
              <a:t>duodenum</a:t>
            </a:r>
          </a:p>
          <a:p>
            <a:pPr lvl="2"/>
            <a:r>
              <a:rPr lang="en-US" dirty="0"/>
              <a:t>contains few organisms</a:t>
            </a:r>
          </a:p>
          <a:p>
            <a:pPr lvl="1"/>
            <a:r>
              <a:rPr lang="en-US" dirty="0"/>
              <a:t>jejunum</a:t>
            </a:r>
          </a:p>
          <a:p>
            <a:pPr lvl="1"/>
            <a:r>
              <a:rPr lang="en-US" dirty="0"/>
              <a:t>ileum</a:t>
            </a:r>
          </a:p>
          <a:p>
            <a:pPr lvl="2"/>
            <a:r>
              <a:rPr lang="en-US" dirty="0"/>
              <a:t>flora present becoming similar to that in colon</a:t>
            </a:r>
          </a:p>
          <a:p>
            <a:pPr lvl="2"/>
            <a:r>
              <a:rPr lang="en-US" dirty="0"/>
              <a:t>pH becomes more alkaline</a:t>
            </a:r>
          </a:p>
          <a:p>
            <a:pPr lvl="1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B748E58-3A76-4662-BF23-D1A5DF0F6BF7}" type="slidenum">
              <a:rPr lang="en-US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89722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343</Words>
  <Application>Microsoft Office PowerPoint</Application>
  <PresentationFormat>On-screen Show (4:3)</PresentationFormat>
  <Paragraphs>65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Environmental plate</vt:lpstr>
      <vt:lpstr>Microorganisms </vt:lpstr>
      <vt:lpstr>Microbiome (Microbial flora)</vt:lpstr>
      <vt:lpstr>Skin</vt:lpstr>
      <vt:lpstr>Nose and Nasopharynx</vt:lpstr>
      <vt:lpstr>Respiratory Tract</vt:lpstr>
      <vt:lpstr>Mouth</vt:lpstr>
      <vt:lpstr>Stomach</vt:lpstr>
      <vt:lpstr>Small Intestine</vt:lpstr>
      <vt:lpstr>Large Intestine (Colon)</vt:lpstr>
      <vt:lpstr>Genitourinary Tract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Environmental plate</dc:title>
  <dc:creator>Emilia   Rappocciolo</dc:creator>
  <cp:lastModifiedBy>Emilia   Rappocciolo</cp:lastModifiedBy>
  <cp:revision>2</cp:revision>
  <dcterms:created xsi:type="dcterms:W3CDTF">2020-02-24T07:39:31Z</dcterms:created>
  <dcterms:modified xsi:type="dcterms:W3CDTF">2020-02-24T07:50:40Z</dcterms:modified>
</cp:coreProperties>
</file>