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9" r:id="rId13"/>
    <p:sldId id="270" r:id="rId14"/>
    <p:sldId id="271" r:id="rId15"/>
    <p:sldId id="274" r:id="rId16"/>
    <p:sldId id="277" r:id="rId17"/>
    <p:sldId id="280" r:id="rId18"/>
    <p:sldId id="282" r:id="rId19"/>
    <p:sldId id="283" r:id="rId20"/>
    <p:sldId id="287" r:id="rId21"/>
    <p:sldId id="288" r:id="rId22"/>
    <p:sldId id="289" r:id="rId23"/>
    <p:sldId id="290" r:id="rId24"/>
    <p:sldId id="294" r:id="rId25"/>
    <p:sldId id="295" r:id="rId26"/>
    <p:sldId id="296" r:id="rId27"/>
    <p:sldId id="297" r:id="rId28"/>
    <p:sldId id="301" r:id="rId29"/>
    <p:sldId id="302" r:id="rId30"/>
    <p:sldId id="303" r:id="rId31"/>
    <p:sldId id="308" r:id="rId32"/>
    <p:sldId id="310" r:id="rId33"/>
    <p:sldId id="313" r:id="rId34"/>
  </p:sldIdLst>
  <p:sldSz cx="10058400" cy="7772400"/>
  <p:notesSz cx="10058400" cy="7772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3" d="100"/>
          <a:sy n="83" d="100"/>
        </p:scale>
        <p:origin x="-1344" y="21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57200" y="45720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6858000"/>
                </a:move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close/>
              </a:path>
            </a:pathLst>
          </a:custGeom>
          <a:solidFill>
            <a:srgbClr val="00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57200" y="3886200"/>
            <a:ext cx="8026400" cy="0"/>
          </a:xfrm>
          <a:custGeom>
            <a:avLst/>
            <a:gdLst/>
            <a:ahLst/>
            <a:cxnLst/>
            <a:rect l="l" t="t" r="r" b="b"/>
            <a:pathLst>
              <a:path w="8026400">
                <a:moveTo>
                  <a:pt x="0" y="0"/>
                </a:moveTo>
                <a:lnTo>
                  <a:pt x="8026146" y="0"/>
                </a:lnTo>
              </a:path>
            </a:pathLst>
          </a:custGeom>
          <a:ln w="50800">
            <a:solidFill>
              <a:srgbClr val="66CC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2402839" y="3200654"/>
            <a:ext cx="5252720" cy="6356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08760" y="4352544"/>
            <a:ext cx="7040880" cy="19431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FFFF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rgbClr val="FFFF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FFFF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2920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0076" y="1787652"/>
            <a:ext cx="4375404" cy="512978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rgbClr val="FFFF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57200" y="45720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6858000"/>
                </a:move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close/>
              </a:path>
            </a:pathLst>
          </a:custGeom>
          <a:solidFill>
            <a:srgbClr val="00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457200" y="457200"/>
            <a:ext cx="9144000" cy="6858000"/>
          </a:xfrm>
          <a:custGeom>
            <a:avLst/>
            <a:gdLst/>
            <a:ahLst/>
            <a:cxnLst/>
            <a:rect l="l" t="t" r="r" b="b"/>
            <a:pathLst>
              <a:path w="9144000" h="6858000">
                <a:moveTo>
                  <a:pt x="9144000" y="6858000"/>
                </a:moveTo>
                <a:lnTo>
                  <a:pt x="9144000" y="0"/>
                </a:lnTo>
                <a:lnTo>
                  <a:pt x="0" y="0"/>
                </a:lnTo>
                <a:lnTo>
                  <a:pt x="0" y="6858000"/>
                </a:lnTo>
                <a:lnTo>
                  <a:pt x="9144000" y="6858000"/>
                </a:lnTo>
                <a:close/>
              </a:path>
            </a:pathLst>
          </a:custGeom>
          <a:solidFill>
            <a:srgbClr val="00006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457200" y="1828800"/>
            <a:ext cx="8026400" cy="0"/>
          </a:xfrm>
          <a:custGeom>
            <a:avLst/>
            <a:gdLst/>
            <a:ahLst/>
            <a:cxnLst/>
            <a:rect l="l" t="t" r="r" b="b"/>
            <a:pathLst>
              <a:path w="8026400">
                <a:moveTo>
                  <a:pt x="0" y="0"/>
                </a:moveTo>
                <a:lnTo>
                  <a:pt x="8026146" y="0"/>
                </a:lnTo>
              </a:path>
            </a:pathLst>
          </a:custGeom>
          <a:ln w="50800">
            <a:solidFill>
              <a:srgbClr val="66CC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17702" y="533653"/>
            <a:ext cx="8222995" cy="1245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rgbClr val="FFFF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17702" y="1206500"/>
            <a:ext cx="8025130" cy="45777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rgbClr val="FFFF00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19856" y="7228332"/>
            <a:ext cx="3218688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2920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2/24/2020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42048" y="7228332"/>
            <a:ext cx="2313432" cy="3886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402839" y="3200654"/>
            <a:ext cx="464312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000" dirty="0">
                <a:solidFill>
                  <a:srgbClr val="FFFF00"/>
                </a:solidFill>
                <a:latin typeface="Times New Roman"/>
                <a:cs typeface="Times New Roman"/>
              </a:rPr>
              <a:t>Nosocomial</a:t>
            </a:r>
            <a:r>
              <a:rPr sz="4000" spc="-8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4000" dirty="0">
                <a:solidFill>
                  <a:srgbClr val="FFFF00"/>
                </a:solidFill>
                <a:latin typeface="Times New Roman"/>
                <a:cs typeface="Times New Roman"/>
              </a:rPr>
              <a:t>Infections</a:t>
            </a:r>
            <a:endParaRPr sz="40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3079495" y="4362703"/>
            <a:ext cx="3897629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David M. Parenti,</a:t>
            </a:r>
            <a:r>
              <a:rPr sz="32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M.D.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02" y="1143254"/>
            <a:ext cx="181800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Patient</a:t>
            </a:r>
            <a:r>
              <a:rPr spc="-80" dirty="0"/>
              <a:t> </a:t>
            </a:r>
            <a:r>
              <a:rPr dirty="0"/>
              <a:t>2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70102" y="2003551"/>
            <a:ext cx="7505065" cy="39547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10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  <a:tab pos="2200910" algn="l"/>
                <a:tab pos="4034790" algn="l"/>
                <a:tab pos="5218430" algn="l"/>
              </a:tabLst>
            </a:pP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45 yo male is admitted for community-acquired  pneumonia.	He has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long history of iv drug use,  but has not used in</a:t>
            </a:r>
            <a:r>
              <a:rPr sz="28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several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years.	The intern has  difficulty starting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peripheral iv so places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femoral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venous</a:t>
            </a:r>
            <a:r>
              <a:rPr sz="28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catheter.	His cough and fever  begin to</a:t>
            </a:r>
            <a:r>
              <a:rPr sz="28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improve.</a:t>
            </a:r>
            <a:endParaRPr sz="2800">
              <a:latin typeface="Times New Roman"/>
              <a:cs typeface="Times New Roman"/>
            </a:endParaRPr>
          </a:p>
          <a:p>
            <a:pPr marL="355600" marR="126364" indent="-342900">
              <a:lnSpc>
                <a:spcPct val="100000"/>
              </a:lnSpc>
              <a:spcBef>
                <a:spcPts val="69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  <a:tab pos="1983739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On hospital day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3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he has fever, chills and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WBC  of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18,000.	Blood cultures are positive for  vancomycin-resistant </a:t>
            </a: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Enterococcus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162800" y="5540502"/>
            <a:ext cx="2210676" cy="15781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02" y="533653"/>
            <a:ext cx="5799455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Vascular</a:t>
            </a:r>
            <a:r>
              <a:rPr spc="-75" dirty="0"/>
              <a:t> </a:t>
            </a:r>
            <a:r>
              <a:rPr dirty="0"/>
              <a:t>Device-Associated  </a:t>
            </a:r>
            <a:r>
              <a:rPr spc="-5" dirty="0"/>
              <a:t>Bacteremia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98702" y="2076704"/>
            <a:ext cx="7165340" cy="47028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major cause of morbidity and mortality in  hospitalized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patients</a:t>
            </a:r>
            <a:endParaRPr sz="3200">
              <a:latin typeface="Times New Roman"/>
              <a:cs typeface="Times New Roman"/>
            </a:endParaRPr>
          </a:p>
          <a:p>
            <a:pPr marL="355600" marR="793750" indent="-342900">
              <a:lnSpc>
                <a:spcPct val="100000"/>
              </a:lnSpc>
              <a:spcBef>
                <a:spcPts val="75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150 million intravascular devices are  purchased by hospitals yearly</a:t>
            </a:r>
            <a:endParaRPr sz="3200">
              <a:latin typeface="Times New Roman"/>
              <a:cs typeface="Times New Roman"/>
            </a:endParaRPr>
          </a:p>
          <a:p>
            <a:pPr marL="355600" marR="296545" indent="-342900">
              <a:lnSpc>
                <a:spcPct val="100000"/>
              </a:lnSpc>
              <a:spcBef>
                <a:spcPts val="76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estimated 50,000-100,000 intravascular  device- related bacteremias in</a:t>
            </a:r>
            <a:r>
              <a:rPr sz="3200" spc="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U.S./year</a:t>
            </a:r>
            <a:endParaRPr sz="3200">
              <a:latin typeface="Times New Roman"/>
              <a:cs typeface="Times New Roman"/>
            </a:endParaRPr>
          </a:p>
          <a:p>
            <a:pPr marL="755650" marR="294640" indent="-286385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– non-cuffed central venous catheters  account for 90% of vascular catheter-  related bacteremias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02" y="533653"/>
            <a:ext cx="5799455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  <a:tabLst>
                <a:tab pos="2847340" algn="l"/>
              </a:tabLst>
            </a:pPr>
            <a:r>
              <a:rPr dirty="0"/>
              <a:t>Vascular</a:t>
            </a:r>
            <a:r>
              <a:rPr spc="-75" dirty="0"/>
              <a:t> </a:t>
            </a:r>
            <a:r>
              <a:rPr dirty="0"/>
              <a:t>Device-Associated  </a:t>
            </a:r>
            <a:r>
              <a:rPr spc="-5" dirty="0"/>
              <a:t>Bacteremia:	Pathogenesis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702" y="2079751"/>
            <a:ext cx="7163434" cy="19050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516890" indent="-342900">
              <a:lnSpc>
                <a:spcPct val="100000"/>
              </a:lnSpc>
              <a:spcBef>
                <a:spcPts val="10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initial step is colonization of the insertion or  access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hub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8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biofilm formation allows attachment of</a:t>
            </a:r>
            <a:r>
              <a:rPr sz="2800" spc="-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bacteria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  <a:tab pos="275209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development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of	bacteremia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1219200" y="4495800"/>
            <a:ext cx="6789419" cy="2209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57200" y="2438400"/>
            <a:ext cx="9144000" cy="44897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IV Catheter Biofilm 24 hours</a:t>
            </a:r>
            <a:r>
              <a:rPr spc="-80" dirty="0"/>
              <a:t> </a:t>
            </a:r>
            <a:r>
              <a:rPr dirty="0"/>
              <a:t>after  Insertion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219200" y="1885950"/>
            <a:ext cx="7239000" cy="542925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917702" y="593852"/>
            <a:ext cx="7108190" cy="11868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Coagulase Negative</a:t>
            </a:r>
            <a:r>
              <a:rPr spc="-55" dirty="0"/>
              <a:t> </a:t>
            </a:r>
            <a:r>
              <a:rPr spc="-5" dirty="0"/>
              <a:t>Staphylococci</a:t>
            </a:r>
          </a:p>
          <a:p>
            <a:pPr marL="12700">
              <a:lnSpc>
                <a:spcPct val="100000"/>
              </a:lnSpc>
              <a:spcBef>
                <a:spcPts val="20"/>
              </a:spcBef>
            </a:pPr>
            <a:r>
              <a:rPr sz="3600" dirty="0"/>
              <a:t>Slime-producing, Catheter</a:t>
            </a:r>
            <a:r>
              <a:rPr sz="3600" spc="-25" dirty="0"/>
              <a:t> </a:t>
            </a:r>
            <a:r>
              <a:rPr sz="3600" dirty="0"/>
              <a:t>Surface</a:t>
            </a:r>
            <a:endParaRPr sz="36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02" y="593852"/>
            <a:ext cx="584200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Vascular Catheter</a:t>
            </a:r>
            <a:r>
              <a:rPr spc="-70" dirty="0"/>
              <a:t> </a:t>
            </a:r>
            <a:r>
              <a:rPr dirty="0"/>
              <a:t>Infections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5301" y="985242"/>
            <a:ext cx="7459345" cy="3786504"/>
          </a:xfrm>
          <a:prstGeom prst="rect">
            <a:avLst/>
          </a:prstGeom>
        </p:spPr>
        <p:txBody>
          <a:bodyPr vert="horz" wrap="square" lIns="0" tIns="233679" rIns="0" bIns="0" rtlCol="0">
            <a:spAutoFit/>
          </a:bodyPr>
          <a:lstStyle/>
          <a:p>
            <a:pPr marL="165100">
              <a:lnSpc>
                <a:spcPct val="100000"/>
              </a:lnSpc>
              <a:spcBef>
                <a:spcPts val="1839"/>
              </a:spcBef>
            </a:pPr>
            <a:r>
              <a:rPr sz="3600" spc="-5" dirty="0">
                <a:solidFill>
                  <a:srgbClr val="FFFF00"/>
                </a:solidFill>
                <a:latin typeface="Times New Roman"/>
                <a:cs typeface="Times New Roman"/>
              </a:rPr>
              <a:t>Diagnosis</a:t>
            </a:r>
            <a:endParaRPr sz="36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36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Maki rollplate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technique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67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catheter tip or intracutaneous segment is rolled on  agar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plate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8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colonies are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counted</a:t>
            </a:r>
            <a:endParaRPr sz="2800">
              <a:latin typeface="Times New Roman"/>
              <a:cs typeface="Times New Roman"/>
            </a:endParaRPr>
          </a:p>
          <a:p>
            <a:pPr marL="354965" marR="542925" indent="-342900">
              <a:lnSpc>
                <a:spcPct val="100000"/>
              </a:lnSpc>
              <a:spcBef>
                <a:spcPts val="68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2800" u="heavy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&gt; </a:t>
            </a:r>
            <a:r>
              <a:rPr sz="2800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15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 colonies correlates with colonization and  potential source of</a:t>
            </a:r>
            <a:r>
              <a:rPr sz="28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bacteremia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023102" y="6654800"/>
            <a:ext cx="30480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5" dirty="0">
                <a:solidFill>
                  <a:srgbClr val="FFFFFF"/>
                </a:solidFill>
                <a:latin typeface="Times New Roman"/>
                <a:cs typeface="Times New Roman"/>
              </a:rPr>
              <a:t>Maki DG. NEJM</a:t>
            </a:r>
            <a:r>
              <a:rPr sz="18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1800" dirty="0">
                <a:solidFill>
                  <a:srgbClr val="FFFFFF"/>
                </a:solidFill>
                <a:latin typeface="Times New Roman"/>
                <a:cs typeface="Times New Roman"/>
              </a:rPr>
              <a:t>1977;296:1305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600200" y="4876800"/>
            <a:ext cx="2946654" cy="22098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02" y="593852"/>
            <a:ext cx="590931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CVC-Associated</a:t>
            </a:r>
            <a:r>
              <a:rPr spc="-70" dirty="0"/>
              <a:t> </a:t>
            </a:r>
            <a:r>
              <a:rPr spc="-5" dirty="0"/>
              <a:t>Bacteremia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1502" y="1016071"/>
            <a:ext cx="6569709" cy="5511165"/>
          </a:xfrm>
          <a:prstGeom prst="rect">
            <a:avLst/>
          </a:prstGeom>
        </p:spPr>
        <p:txBody>
          <a:bodyPr vert="horz" wrap="square" lIns="0" tIns="203200" rIns="0" bIns="0" rtlCol="0">
            <a:spAutoFit/>
          </a:bodyPr>
          <a:lstStyle/>
          <a:p>
            <a:pPr marL="88900">
              <a:lnSpc>
                <a:spcPct val="100000"/>
              </a:lnSpc>
              <a:spcBef>
                <a:spcPts val="1600"/>
              </a:spcBef>
            </a:pPr>
            <a:r>
              <a:rPr sz="3600" spc="-5" dirty="0">
                <a:solidFill>
                  <a:srgbClr val="FFFF00"/>
                </a:solidFill>
                <a:latin typeface="Times New Roman"/>
                <a:cs typeface="Times New Roman"/>
              </a:rPr>
              <a:t>Prevention</a:t>
            </a:r>
            <a:r>
              <a:rPr sz="3600" spc="-10" dirty="0">
                <a:solidFill>
                  <a:srgbClr val="FFFF00"/>
                </a:solidFill>
                <a:latin typeface="Times New Roman"/>
                <a:cs typeface="Times New Roman"/>
              </a:rPr>
              <a:t> (Bundles)</a:t>
            </a:r>
            <a:endParaRPr sz="36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33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*minimize duration of</a:t>
            </a:r>
            <a:r>
              <a:rPr sz="32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catheterization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use single vs multiple lumen</a:t>
            </a:r>
            <a:r>
              <a:rPr sz="3200" spc="5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catheters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site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placement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meticulous insertion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technique</a:t>
            </a:r>
            <a:endParaRPr sz="3200">
              <a:latin typeface="Times New Roman"/>
              <a:cs typeface="Times New Roman"/>
            </a:endParaRPr>
          </a:p>
          <a:p>
            <a:pPr marL="469265">
              <a:lnSpc>
                <a:spcPct val="100000"/>
              </a:lnSpc>
              <a:spcBef>
                <a:spcPts val="760"/>
              </a:spcBef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– drapes,</a:t>
            </a:r>
            <a:r>
              <a:rPr sz="3200" spc="-1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gown/gloves/mask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antibiotic impregnated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catheters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impregnated dressing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(Biopatch)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outbreak/cluster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control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6629400" y="3276600"/>
            <a:ext cx="2647950" cy="353034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02" y="1143254"/>
            <a:ext cx="181800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Patient</a:t>
            </a:r>
            <a:r>
              <a:rPr spc="-80" dirty="0"/>
              <a:t> </a:t>
            </a:r>
            <a:r>
              <a:rPr dirty="0"/>
              <a:t>3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44702" y="1927351"/>
            <a:ext cx="7592695" cy="43815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0" marR="250825" indent="-342900">
              <a:lnSpc>
                <a:spcPct val="100000"/>
              </a:lnSpc>
              <a:spcBef>
                <a:spcPts val="10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81000" algn="l"/>
                <a:tab pos="4349750" algn="l"/>
              </a:tabLst>
            </a:pP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52 yo male is admitted with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severe headache  and is found to have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subarachnoid hemorrhage  from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ruptured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aneurysm.	The neurosurgeons  evacuate the hematoma and clip his aneurysm.  Post-op he remains on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ventilator.</a:t>
            </a:r>
            <a:endParaRPr sz="2800">
              <a:latin typeface="Times New Roman"/>
              <a:cs typeface="Times New Roman"/>
            </a:endParaRPr>
          </a:p>
          <a:p>
            <a:pPr marL="381000" marR="30480" indent="-342900">
              <a:lnSpc>
                <a:spcPct val="100000"/>
              </a:lnSpc>
              <a:spcBef>
                <a:spcPts val="68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81000" algn="l"/>
                <a:tab pos="2820670" algn="l"/>
                <a:tab pos="3162935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On hospital day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5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he spikes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fever to 102º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F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 is noted to have copious secretions from his  endotracheal</a:t>
            </a:r>
            <a:r>
              <a:rPr sz="28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tube.	Increasing amounts of inspired  O</a:t>
            </a:r>
            <a:r>
              <a:rPr sz="2850" spc="-7" baseline="-20467" dirty="0">
                <a:solidFill>
                  <a:srgbClr val="FFFFFF"/>
                </a:solidFill>
                <a:latin typeface="Times New Roman"/>
                <a:cs typeface="Times New Roman"/>
              </a:rPr>
              <a:t>2</a:t>
            </a:r>
            <a:r>
              <a:rPr sz="2850" spc="352" baseline="-20467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are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required.	Blood and sputum cultures grow  highly resistant </a:t>
            </a: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Enterobacter</a:t>
            </a:r>
            <a:r>
              <a:rPr sz="2800" i="1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i="1" spc="-10" dirty="0">
                <a:solidFill>
                  <a:srgbClr val="FFFFFF"/>
                </a:solidFill>
                <a:latin typeface="Times New Roman"/>
                <a:cs typeface="Times New Roman"/>
              </a:rPr>
              <a:t>cloacae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02" y="1143254"/>
            <a:ext cx="489458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Nosocomial</a:t>
            </a:r>
            <a:r>
              <a:rPr spc="-70" dirty="0"/>
              <a:t> </a:t>
            </a:r>
            <a:r>
              <a:rPr spc="-5" dirty="0"/>
              <a:t>Pneumonia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6302" y="1823072"/>
            <a:ext cx="7449184" cy="5341620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94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300,000 cases/year in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U.S.</a:t>
            </a:r>
            <a:endParaRPr sz="3200">
              <a:latin typeface="Times New Roman"/>
              <a:cs typeface="Times New Roman"/>
            </a:endParaRPr>
          </a:p>
          <a:p>
            <a:pPr marL="755650" lvl="1" indent="-285750">
              <a:lnSpc>
                <a:spcPct val="100000"/>
              </a:lnSpc>
              <a:spcBef>
                <a:spcPts val="700"/>
              </a:spcBef>
              <a:buChar char="–"/>
              <a:tabLst>
                <a:tab pos="75565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10-15% of nosocomial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infections</a:t>
            </a:r>
            <a:endParaRPr sz="2800">
              <a:latin typeface="Times New Roman"/>
              <a:cs typeface="Times New Roman"/>
            </a:endParaRPr>
          </a:p>
          <a:p>
            <a:pPr marL="355600" marR="591820" indent="-342900">
              <a:lnSpc>
                <a:spcPct val="100000"/>
              </a:lnSpc>
              <a:spcBef>
                <a:spcPts val="74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leading cause of death from nosocomial  infection</a:t>
            </a:r>
            <a:endParaRPr sz="3200">
              <a:latin typeface="Times New Roman"/>
              <a:cs typeface="Times New Roman"/>
            </a:endParaRPr>
          </a:p>
          <a:p>
            <a:pPr marL="755650" lvl="1" indent="-285750">
              <a:lnSpc>
                <a:spcPct val="100000"/>
              </a:lnSpc>
              <a:spcBef>
                <a:spcPts val="695"/>
              </a:spcBef>
              <a:buChar char="–"/>
              <a:tabLst>
                <a:tab pos="75565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crude mortality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35-50%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74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ventilator-associated pneumonias occur 48-  72 h post endotracheal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intubation</a:t>
            </a:r>
            <a:endParaRPr sz="3200">
              <a:latin typeface="Times New Roman"/>
              <a:cs typeface="Times New Roman"/>
            </a:endParaRPr>
          </a:p>
          <a:p>
            <a:pPr marL="355600" marR="130810" indent="-342900">
              <a:lnSpc>
                <a:spcPct val="100000"/>
              </a:lnSpc>
              <a:spcBef>
                <a:spcPts val="75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organisms may originate from endogenous  flora, other patients, visitors, or  environmental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sources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02" y="593852"/>
            <a:ext cx="685673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Ventilator Associated</a:t>
            </a:r>
            <a:r>
              <a:rPr spc="-85" dirty="0"/>
              <a:t> </a:t>
            </a:r>
            <a:r>
              <a:rPr dirty="0"/>
              <a:t>Pneumonia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702" y="1206500"/>
            <a:ext cx="7224395" cy="35267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spc="-5" dirty="0">
                <a:solidFill>
                  <a:srgbClr val="FFFF00"/>
                </a:solidFill>
                <a:latin typeface="Times New Roman"/>
                <a:cs typeface="Times New Roman"/>
              </a:rPr>
              <a:t>GWUH</a:t>
            </a:r>
            <a:r>
              <a:rPr sz="360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FFFF00"/>
                </a:solidFill>
                <a:latin typeface="Times New Roman"/>
                <a:cs typeface="Times New Roman"/>
              </a:rPr>
              <a:t>2009</a:t>
            </a:r>
            <a:endParaRPr sz="3600">
              <a:latin typeface="Times New Roman"/>
              <a:cs typeface="Times New Roman"/>
            </a:endParaRPr>
          </a:p>
          <a:p>
            <a:pPr marL="736600" indent="-342900">
              <a:lnSpc>
                <a:spcPct val="100000"/>
              </a:lnSpc>
              <a:spcBef>
                <a:spcPts val="253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736600" algn="l"/>
              </a:tabLst>
            </a:pPr>
            <a:r>
              <a:rPr sz="32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Staphylococcus aureus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, MRSA</a:t>
            </a:r>
            <a:endParaRPr sz="32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0"/>
              </a:spcBef>
              <a:buClr>
                <a:srgbClr val="65CCFF"/>
              </a:buClr>
              <a:buFont typeface="Wingdings"/>
              <a:buChar char=""/>
            </a:pPr>
            <a:endParaRPr sz="4650">
              <a:latin typeface="Times New Roman"/>
              <a:cs typeface="Times New Roman"/>
            </a:endParaRPr>
          </a:p>
          <a:p>
            <a:pPr marL="736600" marR="5080" indent="-342900">
              <a:lnSpc>
                <a:spcPct val="100000"/>
              </a:lnSpc>
              <a:buClr>
                <a:srgbClr val="65CCFF"/>
              </a:buClr>
              <a:buSzPct val="75000"/>
              <a:buFont typeface="Wingdings"/>
              <a:buChar char=""/>
              <a:tabLst>
                <a:tab pos="736600" algn="l"/>
              </a:tabLst>
            </a:pPr>
            <a:r>
              <a:rPr sz="32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Proteus mirabilis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32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Serratia marcescens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,  </a:t>
            </a:r>
            <a:r>
              <a:rPr sz="32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Pseudomonas aeruginosa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,  </a:t>
            </a:r>
            <a:r>
              <a:rPr sz="32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Stenotrophomonas</a:t>
            </a:r>
            <a:r>
              <a:rPr sz="3200" i="1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maltophilia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02" y="1143254"/>
            <a:ext cx="231330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Definitions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6302" y="2152904"/>
            <a:ext cx="7587615" cy="414401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325120" indent="-342900">
              <a:lnSpc>
                <a:spcPct val="100000"/>
              </a:lnSpc>
              <a:spcBef>
                <a:spcPts val="9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sterilization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: use of physical procedures or  chemical agents to destroy all microbes,  including spores, viruses,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fungi</a:t>
            </a:r>
            <a:endParaRPr sz="3200" dirty="0">
              <a:latin typeface="Times New Roman"/>
              <a:cs typeface="Times New Roman"/>
            </a:endParaRPr>
          </a:p>
          <a:p>
            <a:pPr marL="354965" marR="325755" indent="-342900">
              <a:lnSpc>
                <a:spcPct val="100000"/>
              </a:lnSpc>
              <a:spcBef>
                <a:spcPts val="76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disinfection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: use of physical procedures or  chemical agents to destroy </a:t>
            </a:r>
            <a:r>
              <a:rPr sz="32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most</a:t>
            </a:r>
            <a:r>
              <a:rPr sz="3200" i="1" spc="4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microbes</a:t>
            </a:r>
            <a:endParaRPr sz="3200" dirty="0">
              <a:latin typeface="Times New Roman"/>
              <a:cs typeface="Times New Roman"/>
            </a:endParaRPr>
          </a:p>
          <a:p>
            <a:pPr marL="469900">
              <a:lnSpc>
                <a:spcPct val="100000"/>
              </a:lnSpc>
              <a:spcBef>
                <a:spcPts val="690"/>
              </a:spcBef>
            </a:pP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–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high, intermediate, low</a:t>
            </a:r>
            <a:r>
              <a:rPr sz="2800" spc="1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level</a:t>
            </a:r>
            <a:endParaRPr sz="2800" dirty="0">
              <a:latin typeface="Times New Roman"/>
              <a:cs typeface="Times New Roman"/>
            </a:endParaRPr>
          </a:p>
          <a:p>
            <a:pPr marL="354965" marR="5080" indent="-342900">
              <a:lnSpc>
                <a:spcPct val="100000"/>
              </a:lnSpc>
              <a:spcBef>
                <a:spcPts val="74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antisepsis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: use of chemical agents on skin or  other tissue to inhibit or kill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microbes</a:t>
            </a:r>
            <a:endParaRPr sz="3200" dirty="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02" y="1081532"/>
            <a:ext cx="199707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704339" algn="l"/>
              </a:tabLst>
            </a:pPr>
            <a:r>
              <a:rPr sz="4400" spc="-5" dirty="0"/>
              <a:t>Patient	4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93902" y="1927351"/>
            <a:ext cx="7469505" cy="39547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97155" indent="-342900">
              <a:lnSpc>
                <a:spcPct val="100000"/>
              </a:lnSpc>
              <a:spcBef>
                <a:spcPts val="10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  <a:tab pos="4910455" algn="l"/>
                <a:tab pos="6326505" algn="l"/>
              </a:tabLst>
            </a:pP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73 yo male is admitted with chest pain and  severe coronary</a:t>
            </a:r>
            <a:r>
              <a:rPr sz="28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artery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disease.	He has emergent  3-vessel coronary artery</a:t>
            </a:r>
            <a:r>
              <a:rPr sz="28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bypass</a:t>
            </a:r>
            <a:r>
              <a:rPr sz="28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grafting.	He  recovers fairly well from the surgery but on post-  op day 10 develops fever and purulent drainage  from the inferior aspect of the</a:t>
            </a:r>
            <a:r>
              <a:rPr sz="28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wound.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69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  <a:tab pos="5798185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He returns to the operating room for extensive  debridement of</a:t>
            </a:r>
            <a:r>
              <a:rPr sz="28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sternal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osteomyelitis.	Cultures  grow methicillin-resistant </a:t>
            </a: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Staphylococcus</a:t>
            </a:r>
            <a:r>
              <a:rPr sz="2800" i="1" spc="-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aureus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41502" y="1119632"/>
            <a:ext cx="199707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704339" algn="l"/>
              </a:tabLst>
            </a:pPr>
            <a:r>
              <a:rPr sz="4400" spc="-5" dirty="0"/>
              <a:t>Patient	4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5791200" y="2133600"/>
            <a:ext cx="3198876" cy="4800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1066800" y="2057400"/>
            <a:ext cx="4441697" cy="4195571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02" y="1143254"/>
            <a:ext cx="579945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Surgical Site Infection</a:t>
            </a:r>
            <a:r>
              <a:rPr spc="-80" dirty="0"/>
              <a:t> </a:t>
            </a:r>
            <a:r>
              <a:rPr dirty="0"/>
              <a:t>(SSI)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22502" y="1892299"/>
            <a:ext cx="7501890" cy="489458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355600" marR="508000" indent="-342900">
              <a:lnSpc>
                <a:spcPts val="3020"/>
              </a:lnSpc>
              <a:spcBef>
                <a:spcPts val="484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usually introduction of skin organisms into the 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wound</a:t>
            </a:r>
            <a:endParaRPr sz="2800">
              <a:latin typeface="Times New Roman"/>
              <a:cs typeface="Times New Roman"/>
            </a:endParaRPr>
          </a:p>
          <a:p>
            <a:pPr marL="755650" lvl="1" indent="-285750">
              <a:lnSpc>
                <a:spcPct val="100000"/>
              </a:lnSpc>
              <a:spcBef>
                <a:spcPts val="295"/>
              </a:spcBef>
              <a:buFont typeface="Times New Roman"/>
              <a:buChar char="–"/>
              <a:tabLst>
                <a:tab pos="755650" algn="l"/>
              </a:tabLst>
            </a:pPr>
            <a:r>
              <a:rPr sz="2800" i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. </a:t>
            </a: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aureus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, Gram-negative</a:t>
            </a:r>
            <a:r>
              <a:rPr sz="28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bacilli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34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risk factors</a:t>
            </a:r>
            <a:endParaRPr sz="2800">
              <a:latin typeface="Times New Roman"/>
              <a:cs typeface="Times New Roman"/>
            </a:endParaRPr>
          </a:p>
          <a:p>
            <a:pPr marL="755650" lvl="1" indent="-285750">
              <a:lnSpc>
                <a:spcPct val="100000"/>
              </a:lnSpc>
              <a:spcBef>
                <a:spcPts val="340"/>
              </a:spcBef>
              <a:buChar char="–"/>
              <a:tabLst>
                <a:tab pos="75565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underlying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disease</a:t>
            </a:r>
            <a:endParaRPr sz="2800">
              <a:latin typeface="Times New Roman"/>
              <a:cs typeface="Times New Roman"/>
            </a:endParaRPr>
          </a:p>
          <a:p>
            <a:pPr marL="755650" lvl="1" indent="-285750">
              <a:lnSpc>
                <a:spcPct val="100000"/>
              </a:lnSpc>
              <a:spcBef>
                <a:spcPts val="335"/>
              </a:spcBef>
              <a:buChar char="–"/>
              <a:tabLst>
                <a:tab pos="75565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skill of the</a:t>
            </a:r>
            <a:r>
              <a:rPr sz="28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operator</a:t>
            </a:r>
            <a:endParaRPr sz="2800">
              <a:latin typeface="Times New Roman"/>
              <a:cs typeface="Times New Roman"/>
            </a:endParaRPr>
          </a:p>
          <a:p>
            <a:pPr marL="755650" lvl="1" indent="-285750">
              <a:lnSpc>
                <a:spcPct val="100000"/>
              </a:lnSpc>
              <a:spcBef>
                <a:spcPts val="345"/>
              </a:spcBef>
              <a:buChar char="–"/>
              <a:tabLst>
                <a:tab pos="75565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duration of operative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procedure</a:t>
            </a:r>
            <a:endParaRPr sz="2800">
              <a:latin typeface="Times New Roman"/>
              <a:cs typeface="Times New Roman"/>
            </a:endParaRPr>
          </a:p>
          <a:p>
            <a:pPr marL="355600" marR="590550" indent="-342900">
              <a:lnSpc>
                <a:spcPts val="3020"/>
              </a:lnSpc>
              <a:spcBef>
                <a:spcPts val="72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may not become clinically apparent until after  discharge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3020"/>
              </a:lnSpc>
              <a:spcBef>
                <a:spcPts val="68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risk may be decreased by appropriately timed pre-  operative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antibiotics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02" y="1143254"/>
            <a:ext cx="146558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MRSA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70102" y="1917750"/>
            <a:ext cx="7876540" cy="4981575"/>
          </a:xfrm>
          <a:prstGeom prst="rect">
            <a:avLst/>
          </a:prstGeom>
        </p:spPr>
        <p:txBody>
          <a:bodyPr vert="horz" wrap="square" lIns="0" tIns="9842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  <a:tab pos="1243965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1960	methicillin-resistant </a:t>
            </a: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. </a:t>
            </a: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aureus</a:t>
            </a:r>
            <a:r>
              <a:rPr sz="2800" i="1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identified</a:t>
            </a:r>
            <a:endParaRPr sz="2800">
              <a:latin typeface="Times New Roman"/>
              <a:cs typeface="Times New Roman"/>
            </a:endParaRPr>
          </a:p>
          <a:p>
            <a:pPr marL="354965" marR="170815" indent="-342900">
              <a:lnSpc>
                <a:spcPct val="100000"/>
              </a:lnSpc>
              <a:spcBef>
                <a:spcPts val="68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MRSA 60% of </a:t>
            </a:r>
            <a:r>
              <a:rPr sz="2800" i="1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. </a:t>
            </a: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aureus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isolates at GW are MRSA 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(2007)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  <a:tab pos="366776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Community-acquired:	recent increase in</a:t>
            </a:r>
            <a:r>
              <a:rPr sz="28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incidence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8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  <a:tab pos="3176905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Hospital-acquired:	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&gt;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48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h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after</a:t>
            </a:r>
            <a:r>
              <a:rPr sz="28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admission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8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Healthcare-associated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community-onset:</a:t>
            </a:r>
            <a:endParaRPr sz="2800">
              <a:latin typeface="Times New Roman"/>
              <a:cs typeface="Times New Roman"/>
            </a:endParaRPr>
          </a:p>
          <a:p>
            <a:pPr marL="755650" lvl="1" indent="-285750">
              <a:lnSpc>
                <a:spcPct val="100000"/>
              </a:lnSpc>
              <a:spcBef>
                <a:spcPts val="675"/>
              </a:spcBef>
              <a:buChar char="–"/>
              <a:tabLst>
                <a:tab pos="75565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previous positive MRSA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culture</a:t>
            </a:r>
            <a:endParaRPr sz="2800">
              <a:latin typeface="Times New Roman"/>
              <a:cs typeface="Times New Roman"/>
            </a:endParaRPr>
          </a:p>
          <a:p>
            <a:pPr marL="755650" marR="5080" lvl="1" indent="-285750">
              <a:lnSpc>
                <a:spcPct val="100000"/>
              </a:lnSpc>
              <a:spcBef>
                <a:spcPts val="680"/>
              </a:spcBef>
              <a:buChar char="–"/>
              <a:tabLst>
                <a:tab pos="75565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history of hospitalization, surgery, dialysis or  residence in long term care facility in the last</a:t>
            </a:r>
            <a:r>
              <a:rPr sz="28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year</a:t>
            </a:r>
            <a:endParaRPr sz="2800">
              <a:latin typeface="Times New Roman"/>
              <a:cs typeface="Times New Roman"/>
            </a:endParaRPr>
          </a:p>
          <a:p>
            <a:pPr marL="755650" lvl="1" indent="-285750">
              <a:lnSpc>
                <a:spcPct val="100000"/>
              </a:lnSpc>
              <a:spcBef>
                <a:spcPts val="675"/>
              </a:spcBef>
              <a:buChar char="–"/>
              <a:tabLst>
                <a:tab pos="75565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indwelling catheter/percutanous</a:t>
            </a:r>
            <a:r>
              <a:rPr sz="2800" spc="-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device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3902" y="1143254"/>
            <a:ext cx="523494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Hospital-acquired</a:t>
            </a:r>
            <a:r>
              <a:rPr spc="-80" dirty="0"/>
              <a:t> </a:t>
            </a:r>
            <a:r>
              <a:rPr dirty="0"/>
              <a:t>MRSA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702" y="1827234"/>
            <a:ext cx="7425690" cy="4699635"/>
          </a:xfrm>
          <a:prstGeom prst="rect">
            <a:avLst/>
          </a:prstGeom>
        </p:spPr>
        <p:txBody>
          <a:bodyPr vert="horz" wrap="square" lIns="0" tIns="10922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Risk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factors:</a:t>
            </a:r>
            <a:endParaRPr sz="3200">
              <a:latin typeface="Times New Roman"/>
              <a:cs typeface="Times New Roman"/>
            </a:endParaRPr>
          </a:p>
          <a:p>
            <a:pPr marL="755650" lvl="1" indent="-286385">
              <a:lnSpc>
                <a:spcPct val="100000"/>
              </a:lnSpc>
              <a:spcBef>
                <a:spcPts val="765"/>
              </a:spcBef>
              <a:buChar char="–"/>
              <a:tabLst>
                <a:tab pos="75565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prolonged hospitalization</a:t>
            </a:r>
            <a:endParaRPr sz="3200">
              <a:latin typeface="Times New Roman"/>
              <a:cs typeface="Times New Roman"/>
            </a:endParaRPr>
          </a:p>
          <a:p>
            <a:pPr marL="755650" lvl="1" indent="-286385">
              <a:lnSpc>
                <a:spcPct val="100000"/>
              </a:lnSpc>
              <a:spcBef>
                <a:spcPts val="755"/>
              </a:spcBef>
              <a:buChar char="–"/>
              <a:tabLst>
                <a:tab pos="75565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prolonged antimicrobial therapy</a:t>
            </a:r>
            <a:endParaRPr sz="3200">
              <a:latin typeface="Times New Roman"/>
              <a:cs typeface="Times New Roman"/>
            </a:endParaRPr>
          </a:p>
          <a:p>
            <a:pPr marL="755650" lvl="1" indent="-286385">
              <a:lnSpc>
                <a:spcPct val="100000"/>
              </a:lnSpc>
              <a:spcBef>
                <a:spcPts val="760"/>
              </a:spcBef>
              <a:buChar char="–"/>
              <a:tabLst>
                <a:tab pos="75565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location in an intensive care</a:t>
            </a:r>
            <a:r>
              <a:rPr sz="32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unit</a:t>
            </a:r>
            <a:endParaRPr sz="3200">
              <a:latin typeface="Times New Roman"/>
              <a:cs typeface="Times New Roman"/>
            </a:endParaRPr>
          </a:p>
          <a:p>
            <a:pPr marL="755650" lvl="1" indent="-286385">
              <a:lnSpc>
                <a:spcPct val="100000"/>
              </a:lnSpc>
              <a:spcBef>
                <a:spcPts val="760"/>
              </a:spcBef>
              <a:buChar char="–"/>
              <a:tabLst>
                <a:tab pos="75565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proximity to a known MRSA</a:t>
            </a:r>
            <a:r>
              <a:rPr sz="3200" spc="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case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  <a:tab pos="655447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Persistent colonization up to 4 years:	</a:t>
            </a:r>
            <a:r>
              <a:rPr sz="3200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nares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Contamination of environmental</a:t>
            </a:r>
            <a:r>
              <a:rPr sz="32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surfaces</a:t>
            </a:r>
            <a:endParaRPr sz="3200">
              <a:latin typeface="Times New Roman"/>
              <a:cs typeface="Times New Roman"/>
            </a:endParaRPr>
          </a:p>
          <a:p>
            <a:pPr marL="755650" lvl="1" indent="-286385">
              <a:lnSpc>
                <a:spcPct val="100000"/>
              </a:lnSpc>
              <a:spcBef>
                <a:spcPts val="765"/>
              </a:spcBef>
              <a:buChar char="–"/>
              <a:tabLst>
                <a:tab pos="75565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up to 30%: bed rails, table, BP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cuff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02" y="1143254"/>
            <a:ext cx="308991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SSI</a:t>
            </a:r>
            <a:r>
              <a:rPr spc="-85" dirty="0"/>
              <a:t> </a:t>
            </a:r>
            <a:r>
              <a:rPr dirty="0"/>
              <a:t>Prevention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070102" y="1927351"/>
            <a:ext cx="7211695" cy="48958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37160" indent="-342900">
              <a:lnSpc>
                <a:spcPct val="100000"/>
              </a:lnSpc>
              <a:spcBef>
                <a:spcPts val="10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no shaving of operative site: clippers or no hair  removal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8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hand hygiene; fastidious aseptic</a:t>
            </a:r>
            <a:r>
              <a:rPr sz="28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technique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surgical site antisepsis with</a:t>
            </a:r>
            <a:r>
              <a:rPr sz="28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chlorhexidine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8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prophylactic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antibiotics</a:t>
            </a:r>
            <a:endParaRPr sz="2800">
              <a:latin typeface="Times New Roman"/>
              <a:cs typeface="Times New Roman"/>
            </a:endParaRPr>
          </a:p>
          <a:p>
            <a:pPr marL="755650" lvl="1" indent="-285750">
              <a:lnSpc>
                <a:spcPct val="100000"/>
              </a:lnSpc>
              <a:spcBef>
                <a:spcPts val="675"/>
              </a:spcBef>
              <a:buChar char="–"/>
              <a:tabLst>
                <a:tab pos="75565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single dose 30-60 minutes prior to</a:t>
            </a:r>
            <a:r>
              <a:rPr sz="28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incision</a:t>
            </a:r>
            <a:endParaRPr sz="2800">
              <a:latin typeface="Times New Roman"/>
              <a:cs typeface="Times New Roman"/>
            </a:endParaRPr>
          </a:p>
          <a:p>
            <a:pPr marL="755650" lvl="1" indent="-285750">
              <a:lnSpc>
                <a:spcPct val="100000"/>
              </a:lnSpc>
              <a:spcBef>
                <a:spcPts val="680"/>
              </a:spcBef>
              <a:buChar char="–"/>
              <a:tabLst>
                <a:tab pos="75565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second dose for prolonged</a:t>
            </a:r>
            <a:r>
              <a:rPr sz="28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surgeries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68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laminar air flow or HEPA filtration; limit traffic  in the operating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room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7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pre-operative screening for </a:t>
            </a: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aureus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02" y="1081532"/>
            <a:ext cx="1997075" cy="6959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  <a:tabLst>
                <a:tab pos="1704339" algn="l"/>
              </a:tabLst>
            </a:pPr>
            <a:r>
              <a:rPr sz="4400" spc="-5" dirty="0"/>
              <a:t>Patient	5</a:t>
            </a:r>
            <a:endParaRPr sz="4400"/>
          </a:p>
        </p:txBody>
      </p:sp>
      <p:sp>
        <p:nvSpPr>
          <p:cNvPr id="3" name="object 3"/>
          <p:cNvSpPr txBox="1"/>
          <p:nvPr/>
        </p:nvSpPr>
        <p:spPr>
          <a:xfrm>
            <a:off x="993902" y="1924304"/>
            <a:ext cx="7561580" cy="34378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  <a:tab pos="1720850" algn="l"/>
                <a:tab pos="4498340" algn="l"/>
                <a:tab pos="458978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 26 yo medical student draws blood from  a patient for</a:t>
            </a:r>
            <a:r>
              <a:rPr sz="3200" spc="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sz="3200" spc="2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classmate.		He is in a hurry  and sticks his thumb while recapping (?) the  needle.	The patient has been tested positive  for HIV and</a:t>
            </a:r>
            <a:r>
              <a:rPr sz="32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hepatitis</a:t>
            </a:r>
            <a:r>
              <a:rPr sz="32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C.	The student has  received the hepatitis B immunization  series.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02" y="593852"/>
            <a:ext cx="706628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HCW Blood/Body Fluid</a:t>
            </a:r>
            <a:r>
              <a:rPr spc="-65" dirty="0"/>
              <a:t> </a:t>
            </a:r>
            <a:r>
              <a:rPr spc="-5" dirty="0"/>
              <a:t>Exposure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702" y="930292"/>
            <a:ext cx="8042275" cy="4361815"/>
          </a:xfrm>
          <a:prstGeom prst="rect">
            <a:avLst/>
          </a:prstGeom>
        </p:spPr>
        <p:txBody>
          <a:bodyPr vert="horz" wrap="square" lIns="0" tIns="2889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75"/>
              </a:spcBef>
            </a:pPr>
            <a:r>
              <a:rPr sz="3600" spc="-5" dirty="0">
                <a:solidFill>
                  <a:srgbClr val="FFFF00"/>
                </a:solidFill>
                <a:latin typeface="Times New Roman"/>
                <a:cs typeface="Times New Roman"/>
              </a:rPr>
              <a:t>Risk Factors</a:t>
            </a:r>
            <a:endParaRPr sz="3600">
              <a:latin typeface="Times New Roman"/>
              <a:cs typeface="Times New Roman"/>
            </a:endParaRPr>
          </a:p>
          <a:p>
            <a:pPr marL="508000" indent="-342900">
              <a:lnSpc>
                <a:spcPct val="100000"/>
              </a:lnSpc>
              <a:spcBef>
                <a:spcPts val="193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5080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needlestick/sharp&gt;&gt;mucosal&gt;&gt;non-intact</a:t>
            </a:r>
            <a:r>
              <a:rPr sz="32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skin</a:t>
            </a:r>
            <a:endParaRPr sz="3200">
              <a:latin typeface="Times New Roman"/>
              <a:cs typeface="Times New Roman"/>
            </a:endParaRPr>
          </a:p>
          <a:p>
            <a:pPr marL="508000" indent="-342900">
              <a:lnSpc>
                <a:spcPct val="100000"/>
              </a:lnSpc>
              <a:spcBef>
                <a:spcPts val="76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5080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inoculum: viral titer, volume of</a:t>
            </a:r>
            <a:r>
              <a:rPr sz="3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blood</a:t>
            </a:r>
            <a:endParaRPr sz="3200">
              <a:latin typeface="Times New Roman"/>
              <a:cs typeface="Times New Roman"/>
            </a:endParaRPr>
          </a:p>
          <a:p>
            <a:pPr marL="508000" indent="-342900">
              <a:lnSpc>
                <a:spcPct val="100000"/>
              </a:lnSpc>
              <a:spcBef>
                <a:spcPts val="75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5080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needle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type</a:t>
            </a:r>
            <a:endParaRPr sz="3200">
              <a:latin typeface="Times New Roman"/>
              <a:cs typeface="Times New Roman"/>
            </a:endParaRPr>
          </a:p>
          <a:p>
            <a:pPr marL="908050" lvl="1" indent="-285750">
              <a:lnSpc>
                <a:spcPct val="100000"/>
              </a:lnSpc>
              <a:spcBef>
                <a:spcPts val="700"/>
              </a:spcBef>
              <a:buChar char="–"/>
              <a:tabLst>
                <a:tab pos="90805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hollow-bore needles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&gt;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solid-bore</a:t>
            </a:r>
            <a:endParaRPr sz="2800">
              <a:latin typeface="Times New Roman"/>
              <a:cs typeface="Times New Roman"/>
            </a:endParaRPr>
          </a:p>
          <a:p>
            <a:pPr marL="908050" lvl="1" indent="-285750">
              <a:lnSpc>
                <a:spcPct val="100000"/>
              </a:lnSpc>
              <a:spcBef>
                <a:spcPts val="680"/>
              </a:spcBef>
              <a:buChar char="–"/>
              <a:tabLst>
                <a:tab pos="90805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large bore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&gt;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small</a:t>
            </a:r>
            <a:r>
              <a:rPr sz="2800" spc="-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bore</a:t>
            </a:r>
            <a:endParaRPr sz="2800">
              <a:latin typeface="Times New Roman"/>
              <a:cs typeface="Times New Roman"/>
            </a:endParaRPr>
          </a:p>
          <a:p>
            <a:pPr marL="508000" indent="-342900">
              <a:lnSpc>
                <a:spcPct val="100000"/>
              </a:lnSpc>
              <a:spcBef>
                <a:spcPts val="74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5080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decreased risk with glove use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02" y="593852"/>
            <a:ext cx="706628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HCW Blood/Body Fluid</a:t>
            </a:r>
            <a:r>
              <a:rPr spc="-65" dirty="0"/>
              <a:t> </a:t>
            </a:r>
            <a:r>
              <a:rPr spc="-5" dirty="0"/>
              <a:t>Exposure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702" y="930292"/>
            <a:ext cx="7498080" cy="3920490"/>
          </a:xfrm>
          <a:prstGeom prst="rect">
            <a:avLst/>
          </a:prstGeom>
        </p:spPr>
        <p:txBody>
          <a:bodyPr vert="horz" wrap="square" lIns="0" tIns="2889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75"/>
              </a:spcBef>
            </a:pPr>
            <a:r>
              <a:rPr sz="3600" spc="-5" dirty="0">
                <a:solidFill>
                  <a:srgbClr val="FFFF00"/>
                </a:solidFill>
                <a:latin typeface="Times New Roman"/>
                <a:cs typeface="Times New Roman"/>
              </a:rPr>
              <a:t>Prevention</a:t>
            </a:r>
            <a:endParaRPr sz="3600">
              <a:latin typeface="Times New Roman"/>
              <a:cs typeface="Times New Roman"/>
            </a:endParaRPr>
          </a:p>
          <a:p>
            <a:pPr marL="660400" indent="-342900">
              <a:lnSpc>
                <a:spcPct val="100000"/>
              </a:lnSpc>
              <a:spcBef>
                <a:spcPts val="193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6604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SLOW DOWN</a:t>
            </a:r>
            <a:endParaRPr sz="3200">
              <a:latin typeface="Times New Roman"/>
              <a:cs typeface="Times New Roman"/>
            </a:endParaRPr>
          </a:p>
          <a:p>
            <a:pPr marL="660400" indent="-342900">
              <a:lnSpc>
                <a:spcPct val="100000"/>
              </a:lnSpc>
              <a:spcBef>
                <a:spcPts val="76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6604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do not recap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needles</a:t>
            </a:r>
            <a:endParaRPr sz="3200">
              <a:latin typeface="Times New Roman"/>
              <a:cs typeface="Times New Roman"/>
            </a:endParaRPr>
          </a:p>
          <a:p>
            <a:pPr marL="660400" indent="-342900">
              <a:lnSpc>
                <a:spcPct val="100000"/>
              </a:lnSpc>
              <a:spcBef>
                <a:spcPts val="75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6604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dispose of sharps in the proper</a:t>
            </a:r>
            <a:r>
              <a:rPr sz="3200" spc="6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receptacle</a:t>
            </a:r>
            <a:endParaRPr sz="3200">
              <a:latin typeface="Times New Roman"/>
              <a:cs typeface="Times New Roman"/>
            </a:endParaRPr>
          </a:p>
          <a:p>
            <a:pPr marL="660400" indent="-342900">
              <a:lnSpc>
                <a:spcPct val="100000"/>
              </a:lnSpc>
              <a:spcBef>
                <a:spcPts val="76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6604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use needleless systems whenever</a:t>
            </a:r>
            <a:r>
              <a:rPr sz="32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possible</a:t>
            </a:r>
            <a:endParaRPr sz="3200">
              <a:latin typeface="Times New Roman"/>
              <a:cs typeface="Times New Roman"/>
            </a:endParaRPr>
          </a:p>
          <a:p>
            <a:pPr marL="660400" indent="-342900">
              <a:lnSpc>
                <a:spcPct val="100000"/>
              </a:lnSpc>
              <a:spcBef>
                <a:spcPts val="76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6604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heptitis B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immunization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02" y="1143254"/>
            <a:ext cx="180530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Isolation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6302" y="1827225"/>
            <a:ext cx="7859395" cy="4018279"/>
          </a:xfrm>
          <a:prstGeom prst="rect">
            <a:avLst/>
          </a:prstGeom>
        </p:spPr>
        <p:txBody>
          <a:bodyPr vert="horz" wrap="square" lIns="0" tIns="10922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to protect both patients and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personnel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Standard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Precautions</a:t>
            </a:r>
            <a:endParaRPr sz="3200">
              <a:latin typeface="Times New Roman"/>
              <a:cs typeface="Times New Roman"/>
            </a:endParaRPr>
          </a:p>
          <a:p>
            <a:pPr marL="755650" marR="5080" indent="-286385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– routinely consider all body fluids and moist  surfaces as potentially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infectious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airborne precautions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droplet</a:t>
            </a:r>
            <a:r>
              <a:rPr sz="32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precautions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contact</a:t>
            </a:r>
            <a:r>
              <a:rPr sz="3200" spc="-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precautions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02" y="1143254"/>
            <a:ext cx="464312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Nosocomial</a:t>
            </a:r>
            <a:r>
              <a:rPr spc="-80" dirty="0"/>
              <a:t> </a:t>
            </a:r>
            <a:r>
              <a:rPr dirty="0"/>
              <a:t>Infections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146302" y="1924304"/>
            <a:ext cx="7799070" cy="51904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9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  <a:tab pos="604393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Infection acquired in</a:t>
            </a:r>
            <a:r>
              <a:rPr sz="3200" spc="5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32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hospital:	</a:t>
            </a:r>
            <a:r>
              <a:rPr sz="3200" u="heavy" spc="-5" dirty="0">
                <a:solidFill>
                  <a:srgbClr val="FFFFFF"/>
                </a:solidFill>
                <a:uFill>
                  <a:solidFill>
                    <a:srgbClr val="FFFFFF"/>
                  </a:solidFill>
                </a:uFill>
                <a:latin typeface="Times New Roman"/>
                <a:cs typeface="Times New Roman"/>
              </a:rPr>
              <a:t>&gt;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 48</a:t>
            </a:r>
            <a:r>
              <a:rPr sz="3200" spc="-7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hours  after admission</a:t>
            </a:r>
            <a:endParaRPr sz="32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75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  <a:tab pos="2127885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$5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billion	annually: increased hospital length  of stay, antibiotics, morbidity and</a:t>
            </a:r>
            <a:r>
              <a:rPr sz="3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mortality</a:t>
            </a:r>
            <a:endParaRPr sz="3200">
              <a:latin typeface="Times New Roman"/>
              <a:cs typeface="Times New Roman"/>
            </a:endParaRPr>
          </a:p>
          <a:p>
            <a:pPr marL="355600" marR="842644" indent="-342900">
              <a:lnSpc>
                <a:spcPct val="100000"/>
              </a:lnSpc>
              <a:spcBef>
                <a:spcPts val="76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related to severity of underlying disease,  immunosuppression, invasive medical  interventions</a:t>
            </a:r>
            <a:endParaRPr sz="3200">
              <a:latin typeface="Times New Roman"/>
              <a:cs typeface="Times New Roman"/>
            </a:endParaRPr>
          </a:p>
          <a:p>
            <a:pPr marL="355600" marR="661035" indent="-342900">
              <a:lnSpc>
                <a:spcPct val="100000"/>
              </a:lnSpc>
              <a:spcBef>
                <a:spcPts val="75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frequently caused by antibiotic-resistant  organisms: MRSA, VRE, resistant Gram-  negative bacilli, </a:t>
            </a:r>
            <a:r>
              <a:rPr sz="32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Candida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02" y="593852"/>
            <a:ext cx="180530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Isolation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702" y="1016071"/>
            <a:ext cx="7376159" cy="4829810"/>
          </a:xfrm>
          <a:prstGeom prst="rect">
            <a:avLst/>
          </a:prstGeom>
        </p:spPr>
        <p:txBody>
          <a:bodyPr vert="horz" wrap="square" lIns="0" tIns="2032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00"/>
              </a:spcBef>
            </a:pPr>
            <a:r>
              <a:rPr sz="3600" spc="-5" dirty="0">
                <a:solidFill>
                  <a:srgbClr val="FFFF00"/>
                </a:solidFill>
                <a:latin typeface="Times New Roman"/>
                <a:cs typeface="Times New Roman"/>
              </a:rPr>
              <a:t>Airborne</a:t>
            </a:r>
            <a:r>
              <a:rPr sz="360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FFFF00"/>
                </a:solidFill>
                <a:latin typeface="Times New Roman"/>
                <a:cs typeface="Times New Roman"/>
              </a:rPr>
              <a:t>Precautions</a:t>
            </a:r>
            <a:endParaRPr sz="3600">
              <a:latin typeface="Times New Roman"/>
              <a:cs typeface="Times New Roman"/>
            </a:endParaRPr>
          </a:p>
          <a:p>
            <a:pPr marL="508000" marR="5080" indent="-342900">
              <a:lnSpc>
                <a:spcPct val="100000"/>
              </a:lnSpc>
              <a:spcBef>
                <a:spcPts val="133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5080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transmission of pathogen via inhalation of  droplet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nuclei</a:t>
            </a:r>
            <a:endParaRPr sz="3200">
              <a:latin typeface="Times New Roman"/>
              <a:cs typeface="Times New Roman"/>
            </a:endParaRPr>
          </a:p>
          <a:p>
            <a:pPr marL="621665">
              <a:lnSpc>
                <a:spcPct val="100000"/>
              </a:lnSpc>
              <a:spcBef>
                <a:spcPts val="755"/>
              </a:spcBef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– tuberculosis, varicella, ?</a:t>
            </a:r>
            <a:r>
              <a:rPr sz="3200" spc="-1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influenza</a:t>
            </a:r>
            <a:endParaRPr sz="3200">
              <a:latin typeface="Times New Roman"/>
              <a:cs typeface="Times New Roman"/>
            </a:endParaRPr>
          </a:p>
          <a:p>
            <a:pPr marL="508000" indent="-342900">
              <a:lnSpc>
                <a:spcPct val="100000"/>
              </a:lnSpc>
              <a:spcBef>
                <a:spcPts val="76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5080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private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room</a:t>
            </a:r>
            <a:endParaRPr sz="3200">
              <a:latin typeface="Times New Roman"/>
              <a:cs typeface="Times New Roman"/>
            </a:endParaRPr>
          </a:p>
          <a:p>
            <a:pPr marL="508000" indent="-342900">
              <a:lnSpc>
                <a:spcPct val="100000"/>
              </a:lnSpc>
              <a:spcBef>
                <a:spcPts val="76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5080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negative pressure</a:t>
            </a:r>
            <a:endParaRPr sz="3200">
              <a:latin typeface="Times New Roman"/>
              <a:cs typeface="Times New Roman"/>
            </a:endParaRPr>
          </a:p>
          <a:p>
            <a:pPr marL="508000" indent="-342900">
              <a:lnSpc>
                <a:spcPct val="100000"/>
              </a:lnSpc>
              <a:spcBef>
                <a:spcPts val="75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5080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&gt; 10 air exchanges per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hour</a:t>
            </a:r>
            <a:endParaRPr sz="3200">
              <a:latin typeface="Times New Roman"/>
              <a:cs typeface="Times New Roman"/>
            </a:endParaRPr>
          </a:p>
          <a:p>
            <a:pPr marL="508000" indent="-342900">
              <a:lnSpc>
                <a:spcPct val="100000"/>
              </a:lnSpc>
              <a:spcBef>
                <a:spcPts val="76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5080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Staff: particulate</a:t>
            </a:r>
            <a:r>
              <a:rPr sz="32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respirators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02" y="593852"/>
            <a:ext cx="180530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Isolation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702" y="1206500"/>
            <a:ext cx="7104380" cy="42075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>
                <a:solidFill>
                  <a:srgbClr val="FFFF00"/>
                </a:solidFill>
                <a:latin typeface="Times New Roman"/>
                <a:cs typeface="Times New Roman"/>
              </a:rPr>
              <a:t>Contact Precautions</a:t>
            </a:r>
            <a:endParaRPr sz="3600">
              <a:latin typeface="Times New Roman"/>
              <a:cs typeface="Times New Roman"/>
            </a:endParaRPr>
          </a:p>
          <a:p>
            <a:pPr marL="736600" marR="658495" indent="-342900">
              <a:lnSpc>
                <a:spcPct val="100000"/>
              </a:lnSpc>
              <a:spcBef>
                <a:spcPts val="253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736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transmitted via hands of personnel,  inanimate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surfaces</a:t>
            </a:r>
            <a:endParaRPr sz="3200">
              <a:latin typeface="Times New Roman"/>
              <a:cs typeface="Times New Roman"/>
            </a:endParaRPr>
          </a:p>
          <a:p>
            <a:pPr marL="736600" indent="-342900">
              <a:lnSpc>
                <a:spcPct val="100000"/>
              </a:lnSpc>
              <a:spcBef>
                <a:spcPts val="75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736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MRSA, VRE, highly resistant GN</a:t>
            </a:r>
            <a:r>
              <a:rPr sz="32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rods</a:t>
            </a:r>
            <a:endParaRPr sz="3200">
              <a:latin typeface="Times New Roman"/>
              <a:cs typeface="Times New Roman"/>
            </a:endParaRPr>
          </a:p>
          <a:p>
            <a:pPr marL="736600" indent="-342900">
              <a:lnSpc>
                <a:spcPct val="100000"/>
              </a:lnSpc>
              <a:spcBef>
                <a:spcPts val="76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736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private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room</a:t>
            </a:r>
            <a:endParaRPr sz="3200">
              <a:latin typeface="Times New Roman"/>
              <a:cs typeface="Times New Roman"/>
            </a:endParaRPr>
          </a:p>
          <a:p>
            <a:pPr marL="736600" indent="-342900">
              <a:lnSpc>
                <a:spcPct val="100000"/>
              </a:lnSpc>
              <a:spcBef>
                <a:spcPts val="76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736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gloves with patient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contact</a:t>
            </a:r>
            <a:endParaRPr sz="3200">
              <a:latin typeface="Times New Roman"/>
              <a:cs typeface="Times New Roman"/>
            </a:endParaRPr>
          </a:p>
          <a:p>
            <a:pPr marL="736600" indent="-342900">
              <a:lnSpc>
                <a:spcPct val="100000"/>
              </a:lnSpc>
              <a:spcBef>
                <a:spcPts val="75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736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handwashing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02" y="1143254"/>
            <a:ext cx="282003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Handwashing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222502" y="2152904"/>
            <a:ext cx="7322820" cy="15843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>
              <a:lnSpc>
                <a:spcPct val="100000"/>
              </a:lnSpc>
              <a:spcBef>
                <a:spcPts val="9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most important means to prevent spread of  nosocomial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pathogens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hand cultures of medical</a:t>
            </a:r>
            <a:r>
              <a:rPr sz="3200" spc="2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personnel</a:t>
            </a:r>
            <a:endParaRPr sz="3200">
              <a:latin typeface="Times New Roman"/>
              <a:cs typeface="Times New Roman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203452" y="3865643"/>
          <a:ext cx="7065008" cy="220235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967355"/>
                <a:gridCol w="2235199"/>
                <a:gridCol w="1862454"/>
              </a:tblGrid>
              <a:tr h="51712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213360">
                        <a:lnSpc>
                          <a:spcPts val="3490"/>
                        </a:lnSpc>
                      </a:pPr>
                      <a:r>
                        <a:rPr sz="3200" u="heavy" spc="-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cs typeface="Times New Roman"/>
                        </a:rPr>
                        <a:t>GN</a:t>
                      </a:r>
                      <a:r>
                        <a:rPr sz="3200" u="heavy" spc="-2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u="heavy" spc="-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cs typeface="Times New Roman"/>
                        </a:rPr>
                        <a:t>bacilli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316230">
                        <a:lnSpc>
                          <a:spcPts val="3490"/>
                        </a:lnSpc>
                      </a:pPr>
                      <a:r>
                        <a:rPr sz="3200" i="1" u="heavy" spc="-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sz="3200" u="heavy" spc="-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cs typeface="Times New Roman"/>
                        </a:rPr>
                        <a:t>.</a:t>
                      </a:r>
                      <a:r>
                        <a:rPr sz="3200" u="heavy" spc="-60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i="1" u="heavy" spc="-5" dirty="0">
                          <a:solidFill>
                            <a:srgbClr val="FFFFFF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Times New Roman"/>
                          <a:cs typeface="Times New Roman"/>
                        </a:rPr>
                        <a:t>aureus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solidFill>
                      <a:srgbClr val="000066"/>
                    </a:solidFill>
                  </a:tcPr>
                </a:tc>
              </a:tr>
              <a:tr h="584063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random</a:t>
                      </a:r>
                      <a:r>
                        <a:rPr sz="320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sample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72136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45%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822960">
                        <a:lnSpc>
                          <a:spcPct val="100000"/>
                        </a:lnSpc>
                        <a:spcBef>
                          <a:spcPts val="180"/>
                        </a:spcBef>
                      </a:pPr>
                      <a:r>
                        <a:rPr sz="3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11%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solidFill>
                      <a:srgbClr val="000066"/>
                    </a:solidFill>
                  </a:tcPr>
                </a:tc>
              </a:tr>
              <a:tr h="584058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3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serial sample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518159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3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100%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82296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3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64%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2225" marB="0">
                    <a:solidFill>
                      <a:srgbClr val="000066"/>
                    </a:solidFill>
                  </a:tcPr>
                </a:tc>
              </a:tr>
              <a:tr h="517109">
                <a:tc>
                  <a:txBody>
                    <a:bodyPr/>
                    <a:lstStyle/>
                    <a:p>
                      <a:pPr marL="31750">
                        <a:lnSpc>
                          <a:spcPts val="3790"/>
                        </a:lnSpc>
                        <a:spcBef>
                          <a:spcPts val="180"/>
                        </a:spcBef>
                      </a:pPr>
                      <a:r>
                        <a:rPr sz="3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persistent</a:t>
                      </a:r>
                      <a:r>
                        <a:rPr sz="3200" spc="-1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sz="3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carrier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722630">
                        <a:lnSpc>
                          <a:spcPts val="3790"/>
                        </a:lnSpc>
                        <a:spcBef>
                          <a:spcPts val="180"/>
                        </a:spcBef>
                      </a:pPr>
                      <a:r>
                        <a:rPr sz="3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16%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solidFill>
                      <a:srgbClr val="000066"/>
                    </a:solidFill>
                  </a:tcPr>
                </a:tc>
                <a:tc>
                  <a:txBody>
                    <a:bodyPr/>
                    <a:lstStyle/>
                    <a:p>
                      <a:pPr marL="823594">
                        <a:lnSpc>
                          <a:spcPts val="3790"/>
                        </a:lnSpc>
                        <a:spcBef>
                          <a:spcPts val="180"/>
                        </a:spcBef>
                      </a:pPr>
                      <a:r>
                        <a:rPr sz="3200" spc="-5" dirty="0">
                          <a:solidFill>
                            <a:srgbClr val="FFFFFF"/>
                          </a:solidFill>
                          <a:latin typeface="Times New Roman"/>
                          <a:cs typeface="Times New Roman"/>
                        </a:rPr>
                        <a:t>16%</a:t>
                      </a:r>
                      <a:endParaRPr sz="3200">
                        <a:latin typeface="Times New Roman"/>
                        <a:cs typeface="Times New Roman"/>
                      </a:endParaRPr>
                    </a:p>
                  </a:txBody>
                  <a:tcPr marL="0" marR="0" marT="22860" marB="0">
                    <a:solidFill>
                      <a:srgbClr val="000066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02" y="626618"/>
            <a:ext cx="7278370" cy="10058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dirty="0"/>
              <a:t>Ignaz</a:t>
            </a:r>
            <a:r>
              <a:rPr sz="3600" spc="-5" dirty="0"/>
              <a:t> </a:t>
            </a:r>
            <a:r>
              <a:rPr sz="3600" dirty="0"/>
              <a:t>Semmelweis</a:t>
            </a:r>
            <a:endParaRPr sz="3600"/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sz="2800" spc="-5" dirty="0"/>
              <a:t>Decreased Mortality with Improved Hand</a:t>
            </a:r>
            <a:r>
              <a:rPr sz="2800" spc="-45" dirty="0"/>
              <a:t> </a:t>
            </a:r>
            <a:r>
              <a:rPr sz="2800" spc="-5" dirty="0"/>
              <a:t>Hygiene</a:t>
            </a:r>
            <a:endParaRPr sz="2800"/>
          </a:p>
        </p:txBody>
      </p:sp>
      <p:sp>
        <p:nvSpPr>
          <p:cNvPr id="3" name="object 3"/>
          <p:cNvSpPr/>
          <p:nvPr/>
        </p:nvSpPr>
        <p:spPr>
          <a:xfrm>
            <a:off x="990600" y="2209800"/>
            <a:ext cx="5618226" cy="425957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7179056" y="6288278"/>
            <a:ext cx="1948180" cy="55880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466725" marR="5080" indent="-454659">
              <a:lnSpc>
                <a:spcPct val="75000"/>
              </a:lnSpc>
              <a:spcBef>
                <a:spcPts val="695"/>
              </a:spcBef>
            </a:pP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Ignaz</a:t>
            </a:r>
            <a:r>
              <a:rPr sz="2000" spc="-9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000" spc="-5" dirty="0">
                <a:solidFill>
                  <a:srgbClr val="FFFFFF"/>
                </a:solidFill>
                <a:latin typeface="Times New Roman"/>
                <a:cs typeface="Times New Roman"/>
              </a:rPr>
              <a:t>Semmelweis  (1818-65)</a:t>
            </a:r>
            <a:endParaRPr sz="20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6858000" y="2590800"/>
            <a:ext cx="2373629" cy="3429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1222502" y="6656323"/>
            <a:ext cx="400812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FFFFFF"/>
                </a:solidFill>
                <a:latin typeface="Times New Roman"/>
                <a:cs typeface="Times New Roman"/>
              </a:rPr>
              <a:t>Chlorinated lime hand</a:t>
            </a:r>
            <a:r>
              <a:rPr sz="2400" spc="-4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400" spc="-10" dirty="0">
                <a:solidFill>
                  <a:srgbClr val="FFFFFF"/>
                </a:solidFill>
                <a:latin typeface="Times New Roman"/>
                <a:cs typeface="Times New Roman"/>
              </a:rPr>
              <a:t>antisepsis</a:t>
            </a:r>
            <a:endParaRPr sz="2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02" y="593852"/>
            <a:ext cx="444436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Nosocomial</a:t>
            </a:r>
            <a:r>
              <a:rPr spc="-80" dirty="0"/>
              <a:t> </a:t>
            </a:r>
            <a:r>
              <a:rPr dirty="0"/>
              <a:t>Infection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702" y="930292"/>
            <a:ext cx="7534909" cy="5575935"/>
          </a:xfrm>
          <a:prstGeom prst="rect">
            <a:avLst/>
          </a:prstGeom>
        </p:spPr>
        <p:txBody>
          <a:bodyPr vert="horz" wrap="square" lIns="0" tIns="28892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275"/>
              </a:spcBef>
            </a:pPr>
            <a:r>
              <a:rPr sz="3600" spc="-5" dirty="0">
                <a:solidFill>
                  <a:srgbClr val="FFFF00"/>
                </a:solidFill>
                <a:latin typeface="Times New Roman"/>
                <a:cs typeface="Times New Roman"/>
              </a:rPr>
              <a:t>Types of</a:t>
            </a:r>
            <a:r>
              <a:rPr sz="3600" dirty="0">
                <a:solidFill>
                  <a:srgbClr val="FFFF00"/>
                </a:solidFill>
                <a:latin typeface="Times New Roman"/>
                <a:cs typeface="Times New Roman"/>
              </a:rPr>
              <a:t> </a:t>
            </a:r>
            <a:r>
              <a:rPr sz="3600" spc="-5" dirty="0">
                <a:solidFill>
                  <a:srgbClr val="FFFF00"/>
                </a:solidFill>
                <a:latin typeface="Times New Roman"/>
                <a:cs typeface="Times New Roman"/>
              </a:rPr>
              <a:t>Transmission</a:t>
            </a:r>
            <a:endParaRPr sz="3600">
              <a:latin typeface="Times New Roman"/>
              <a:cs typeface="Times New Roman"/>
            </a:endParaRPr>
          </a:p>
          <a:p>
            <a:pPr marL="889000" indent="-342900">
              <a:lnSpc>
                <a:spcPct val="100000"/>
              </a:lnSpc>
              <a:spcBef>
                <a:spcPts val="193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8890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airborne</a:t>
            </a:r>
            <a:endParaRPr sz="3200">
              <a:latin typeface="Times New Roman"/>
              <a:cs typeface="Times New Roman"/>
            </a:endParaRPr>
          </a:p>
          <a:p>
            <a:pPr marL="1289050" lvl="1" indent="-286385">
              <a:lnSpc>
                <a:spcPct val="100000"/>
              </a:lnSpc>
              <a:spcBef>
                <a:spcPts val="760"/>
              </a:spcBef>
              <a:buChar char="–"/>
              <a:tabLst>
                <a:tab pos="128905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tuberculosis, varicella,</a:t>
            </a:r>
            <a:r>
              <a:rPr sz="3200" spc="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Aspergillus</a:t>
            </a:r>
            <a:endParaRPr sz="3200">
              <a:latin typeface="Times New Roman"/>
              <a:cs typeface="Times New Roman"/>
            </a:endParaRPr>
          </a:p>
          <a:p>
            <a:pPr marL="889000" indent="-342900">
              <a:lnSpc>
                <a:spcPct val="100000"/>
              </a:lnSpc>
              <a:spcBef>
                <a:spcPts val="75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8890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contact</a:t>
            </a:r>
            <a:endParaRPr sz="3200">
              <a:latin typeface="Times New Roman"/>
              <a:cs typeface="Times New Roman"/>
            </a:endParaRPr>
          </a:p>
          <a:p>
            <a:pPr marL="1289050" marR="5080" lvl="1" indent="-286385">
              <a:lnSpc>
                <a:spcPct val="100000"/>
              </a:lnSpc>
              <a:spcBef>
                <a:spcPts val="765"/>
              </a:spcBef>
              <a:buFont typeface="Times New Roman"/>
              <a:buChar char="–"/>
              <a:tabLst>
                <a:tab pos="1289050" algn="l"/>
              </a:tabLst>
            </a:pPr>
            <a:r>
              <a:rPr sz="32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. </a:t>
            </a:r>
            <a:r>
              <a:rPr sz="32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aureus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, enterococci, Gram-negative  bacilli</a:t>
            </a:r>
            <a:endParaRPr sz="3200">
              <a:latin typeface="Times New Roman"/>
              <a:cs typeface="Times New Roman"/>
            </a:endParaRPr>
          </a:p>
          <a:p>
            <a:pPr marL="889000" indent="-342900">
              <a:lnSpc>
                <a:spcPct val="100000"/>
              </a:lnSpc>
              <a:spcBef>
                <a:spcPts val="75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8890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common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vehicle</a:t>
            </a:r>
            <a:endParaRPr sz="3200">
              <a:latin typeface="Times New Roman"/>
              <a:cs typeface="Times New Roman"/>
            </a:endParaRPr>
          </a:p>
          <a:p>
            <a:pPr marL="1289050" lvl="1" indent="-286385">
              <a:lnSpc>
                <a:spcPct val="100000"/>
              </a:lnSpc>
              <a:spcBef>
                <a:spcPts val="760"/>
              </a:spcBef>
              <a:buChar char="–"/>
              <a:tabLst>
                <a:tab pos="128905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food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contamination</a:t>
            </a:r>
            <a:endParaRPr sz="3200">
              <a:latin typeface="Times New Roman"/>
              <a:cs typeface="Times New Roman"/>
            </a:endParaRPr>
          </a:p>
          <a:p>
            <a:pPr marL="1289050" lvl="1" indent="-286385">
              <a:lnSpc>
                <a:spcPct val="100000"/>
              </a:lnSpc>
              <a:spcBef>
                <a:spcPts val="765"/>
              </a:spcBef>
              <a:buFont typeface="Times New Roman"/>
              <a:buChar char="–"/>
              <a:tabLst>
                <a:tab pos="1289050" algn="l"/>
              </a:tabLst>
            </a:pPr>
            <a:r>
              <a:rPr sz="32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Salmonella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, hepatitis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endParaRPr sz="3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02" y="1143254"/>
            <a:ext cx="181800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Patient</a:t>
            </a:r>
            <a:r>
              <a:rPr spc="-80" dirty="0"/>
              <a:t> </a:t>
            </a:r>
            <a:r>
              <a:rPr dirty="0"/>
              <a:t>1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702" y="2003551"/>
            <a:ext cx="6544309" cy="48088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marR="147955" indent="-342900">
              <a:lnSpc>
                <a:spcPct val="100000"/>
              </a:lnSpc>
              <a:spcBef>
                <a:spcPts val="10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  <a:tab pos="3118485" algn="l"/>
                <a:tab pos="3553460" algn="l"/>
              </a:tabLst>
            </a:pP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67 yo female with poorly controlled  hypertension was admitted because of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right-sided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stroke.	She had confusion,  limitation of mobility of her left leg, and  urinary</a:t>
            </a:r>
            <a:r>
              <a:rPr sz="28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incontinence.	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urinary (Foley)  catheter was placed and she was evaluated  for rehabilitation.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69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  <a:tab pos="3750945" algn="l"/>
              </a:tabLst>
            </a:pP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4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days later she developed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temp to 103º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F 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and blood pressure of 90/60 and was  transferred to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the</a:t>
            </a:r>
            <a:r>
              <a:rPr sz="28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ICU.	Blood and urine  cultures grew resistant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Klebsiella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239000" y="5562600"/>
            <a:ext cx="2138172" cy="1600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02" y="1143254"/>
            <a:ext cx="3455035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Nosocomial</a:t>
            </a:r>
            <a:r>
              <a:rPr spc="-75" dirty="0"/>
              <a:t> </a:t>
            </a:r>
            <a:r>
              <a:rPr spc="-5" dirty="0"/>
              <a:t>UTI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1502" y="2000504"/>
            <a:ext cx="6600190" cy="44094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marR="5080" indent="-342900" algn="just">
              <a:lnSpc>
                <a:spcPct val="100000"/>
              </a:lnSpc>
              <a:spcBef>
                <a:spcPts val="9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Up to 25% of hospitalized patients are  catheterized at some time during their  hospital stay.</a:t>
            </a:r>
            <a:endParaRPr sz="320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00000"/>
              </a:lnSpc>
              <a:spcBef>
                <a:spcPts val="76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15% colonized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(bacteruria)</a:t>
            </a:r>
            <a:endParaRPr sz="3200">
              <a:latin typeface="Times New Roman"/>
              <a:cs typeface="Times New Roman"/>
            </a:endParaRPr>
          </a:p>
          <a:p>
            <a:pPr marL="755650" lvl="1" indent="-286385" algn="just">
              <a:lnSpc>
                <a:spcPct val="100000"/>
              </a:lnSpc>
              <a:spcBef>
                <a:spcPts val="760"/>
              </a:spcBef>
              <a:buChar char="–"/>
              <a:tabLst>
                <a:tab pos="75565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5-10% per day of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catheterization</a:t>
            </a:r>
            <a:endParaRPr sz="3200">
              <a:latin typeface="Times New Roman"/>
              <a:cs typeface="Times New Roman"/>
            </a:endParaRPr>
          </a:p>
          <a:p>
            <a:pPr marL="755650" lvl="1" indent="-286385" algn="just">
              <a:lnSpc>
                <a:spcPct val="100000"/>
              </a:lnSpc>
              <a:spcBef>
                <a:spcPts val="755"/>
              </a:spcBef>
              <a:buChar char="–"/>
              <a:tabLst>
                <a:tab pos="75565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50% after 14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days</a:t>
            </a:r>
            <a:endParaRPr sz="3200">
              <a:latin typeface="Times New Roman"/>
              <a:cs typeface="Times New Roman"/>
            </a:endParaRPr>
          </a:p>
          <a:p>
            <a:pPr marL="355600" indent="-342900" algn="just">
              <a:lnSpc>
                <a:spcPct val="100000"/>
              </a:lnSpc>
              <a:spcBef>
                <a:spcPts val="76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Gram-negative bacilli, VRE,</a:t>
            </a:r>
            <a:r>
              <a:rPr sz="3200" spc="3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Candida</a:t>
            </a:r>
            <a:endParaRPr sz="3200">
              <a:latin typeface="Times New Roman"/>
              <a:cs typeface="Times New Roman"/>
            </a:endParaRPr>
          </a:p>
          <a:p>
            <a:pPr marL="755650" lvl="1" indent="-286385" algn="just">
              <a:lnSpc>
                <a:spcPct val="100000"/>
              </a:lnSpc>
              <a:spcBef>
                <a:spcPts val="765"/>
              </a:spcBef>
              <a:buChar char="–"/>
              <a:tabLst>
                <a:tab pos="756285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frequent antimicrobial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resistance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7162800" y="3124200"/>
            <a:ext cx="2250948" cy="17891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02" y="593852"/>
            <a:ext cx="412115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Antibiotic-Resistant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17702" y="887341"/>
            <a:ext cx="7935595" cy="4900930"/>
          </a:xfrm>
          <a:prstGeom prst="rect">
            <a:avLst/>
          </a:prstGeom>
        </p:spPr>
        <p:txBody>
          <a:bodyPr vert="horz" wrap="square" lIns="0" tIns="3314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610"/>
              </a:spcBef>
            </a:pPr>
            <a:r>
              <a:rPr sz="3600" spc="-5" dirty="0">
                <a:solidFill>
                  <a:srgbClr val="FFFF00"/>
                </a:solidFill>
                <a:latin typeface="Times New Roman"/>
                <a:cs typeface="Times New Roman"/>
              </a:rPr>
              <a:t>Gram-Negative Bacilli</a:t>
            </a:r>
            <a:endParaRPr sz="36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196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increasingly </a:t>
            </a:r>
            <a:r>
              <a:rPr sz="2800" dirty="0">
                <a:solidFill>
                  <a:srgbClr val="FFFFFF"/>
                </a:solidFill>
                <a:latin typeface="Times New Roman"/>
                <a:cs typeface="Times New Roman"/>
              </a:rPr>
              <a:t>a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problem in the ICU: UTI,</a:t>
            </a:r>
            <a:r>
              <a:rPr sz="28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pneumonia</a:t>
            </a:r>
            <a:endParaRPr sz="2800">
              <a:latin typeface="Times New Roman"/>
              <a:cs typeface="Times New Roman"/>
            </a:endParaRPr>
          </a:p>
          <a:p>
            <a:pPr marL="355600" marR="58419" indent="-342900">
              <a:lnSpc>
                <a:spcPct val="100000"/>
              </a:lnSpc>
              <a:spcBef>
                <a:spcPts val="68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selective pressure from high-level antibiotic usage in  hospital and</a:t>
            </a:r>
            <a:r>
              <a:rPr sz="28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community</a:t>
            </a:r>
            <a:endParaRPr sz="2800">
              <a:latin typeface="Times New Roman"/>
              <a:cs typeface="Times New Roman"/>
            </a:endParaRPr>
          </a:p>
          <a:p>
            <a:pPr marL="355600" marR="737870" indent="-342900">
              <a:lnSpc>
                <a:spcPct val="100000"/>
              </a:lnSpc>
              <a:spcBef>
                <a:spcPts val="67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. </a:t>
            </a: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coli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Klebsiella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Enterobacter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, </a:t>
            </a: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Pseudomonas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,  </a:t>
            </a: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Serratia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i="1" spc="-5" dirty="0">
                <a:solidFill>
                  <a:srgbClr val="FFFFFF"/>
                </a:solidFill>
                <a:latin typeface="Times New Roman"/>
                <a:cs typeface="Times New Roman"/>
              </a:rPr>
              <a:t>Acinetobacter</a:t>
            </a:r>
            <a:endParaRPr sz="2800">
              <a:latin typeface="Times New Roman"/>
              <a:cs typeface="Times New Roman"/>
            </a:endParaRPr>
          </a:p>
          <a:p>
            <a:pPr marL="355600" marR="1140460" indent="-342900">
              <a:lnSpc>
                <a:spcPct val="100000"/>
              </a:lnSpc>
              <a:spcBef>
                <a:spcPts val="68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resistance to extended spectrum penicillins,  cephalosporins, aminoglycosides,</a:t>
            </a:r>
            <a:r>
              <a:rPr sz="2800" spc="-6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quinolones</a:t>
            </a:r>
            <a:endParaRPr sz="28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68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colonization at multiple body sites: GI, skin,</a:t>
            </a:r>
            <a:r>
              <a:rPr sz="2800" spc="-3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pharynx</a:t>
            </a:r>
            <a:endParaRPr sz="28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02" y="533653"/>
            <a:ext cx="3454400" cy="1245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Nosocomial</a:t>
            </a:r>
            <a:r>
              <a:rPr spc="-80" dirty="0"/>
              <a:t> </a:t>
            </a:r>
            <a:r>
              <a:rPr spc="-5" dirty="0"/>
              <a:t>UTI  Pathogenesis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93902" y="1979634"/>
            <a:ext cx="7101205" cy="4505960"/>
          </a:xfrm>
          <a:prstGeom prst="rect">
            <a:avLst/>
          </a:prstGeom>
        </p:spPr>
        <p:txBody>
          <a:bodyPr vert="horz" wrap="square" lIns="0" tIns="10922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6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external</a:t>
            </a:r>
            <a:endParaRPr sz="3200">
              <a:latin typeface="Times New Roman"/>
              <a:cs typeface="Times New Roman"/>
            </a:endParaRPr>
          </a:p>
          <a:p>
            <a:pPr marL="755650" lvl="1" indent="-286385">
              <a:lnSpc>
                <a:spcPct val="100000"/>
              </a:lnSpc>
              <a:spcBef>
                <a:spcPts val="765"/>
              </a:spcBef>
              <a:buChar char="–"/>
              <a:tabLst>
                <a:tab pos="75565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most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common</a:t>
            </a:r>
            <a:endParaRPr sz="3200">
              <a:latin typeface="Times New Roman"/>
              <a:cs typeface="Times New Roman"/>
            </a:endParaRPr>
          </a:p>
          <a:p>
            <a:pPr marL="755650" lvl="1" indent="-286385">
              <a:lnSpc>
                <a:spcPct val="100000"/>
              </a:lnSpc>
              <a:spcBef>
                <a:spcPts val="755"/>
              </a:spcBef>
              <a:buChar char="–"/>
              <a:tabLst>
                <a:tab pos="75565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colonization of urethral meatus</a:t>
            </a:r>
            <a:endParaRPr sz="3200">
              <a:latin typeface="Times New Roman"/>
              <a:cs typeface="Times New Roman"/>
            </a:endParaRPr>
          </a:p>
          <a:p>
            <a:pPr marL="755650" marR="5080" lvl="1" indent="-286385">
              <a:lnSpc>
                <a:spcPct val="100000"/>
              </a:lnSpc>
              <a:spcBef>
                <a:spcPts val="760"/>
              </a:spcBef>
              <a:buChar char="–"/>
              <a:tabLst>
                <a:tab pos="75565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movement of bacteria along fluid layer  on external catheter</a:t>
            </a:r>
            <a:r>
              <a:rPr sz="3200" spc="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surface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internal</a:t>
            </a:r>
            <a:endParaRPr sz="3200">
              <a:latin typeface="Times New Roman"/>
              <a:cs typeface="Times New Roman"/>
            </a:endParaRPr>
          </a:p>
          <a:p>
            <a:pPr marL="755650" marR="533400" lvl="1" indent="-286385">
              <a:lnSpc>
                <a:spcPct val="100000"/>
              </a:lnSpc>
              <a:spcBef>
                <a:spcPts val="765"/>
              </a:spcBef>
              <a:buChar char="–"/>
              <a:tabLst>
                <a:tab pos="75565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colonization of urine in bag, ascend  through catheter</a:t>
            </a:r>
            <a:r>
              <a:rPr sz="3200" spc="-1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lumen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943600" y="609600"/>
            <a:ext cx="3505200" cy="26289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17702" y="1143254"/>
            <a:ext cx="5783580" cy="635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Nosocomial UTI</a:t>
            </a:r>
            <a:r>
              <a:rPr spc="-60" dirty="0"/>
              <a:t> </a:t>
            </a:r>
            <a:r>
              <a:rPr spc="-5" dirty="0"/>
              <a:t>Prevention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41502" y="1746872"/>
            <a:ext cx="7519034" cy="4048125"/>
          </a:xfrm>
          <a:prstGeom prst="rect">
            <a:avLst/>
          </a:prstGeom>
        </p:spPr>
        <p:txBody>
          <a:bodyPr vert="horz" wrap="square" lIns="0" tIns="113664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894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*avoid catheterization</a:t>
            </a:r>
            <a:endParaRPr sz="3200">
              <a:latin typeface="Times New Roman"/>
              <a:cs typeface="Times New Roman"/>
            </a:endParaRPr>
          </a:p>
          <a:p>
            <a:pPr marL="755650" lvl="1" indent="-285750">
              <a:lnSpc>
                <a:spcPct val="100000"/>
              </a:lnSpc>
              <a:spcBef>
                <a:spcPts val="700"/>
              </a:spcBef>
              <a:buChar char="–"/>
              <a:tabLst>
                <a:tab pos="755650" algn="l"/>
              </a:tabLst>
            </a:pP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minimize duration of</a:t>
            </a:r>
            <a:r>
              <a:rPr sz="2800" spc="-1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2800" spc="-5" dirty="0">
                <a:solidFill>
                  <a:srgbClr val="FFFFFF"/>
                </a:solidFill>
                <a:latin typeface="Times New Roman"/>
                <a:cs typeface="Times New Roman"/>
              </a:rPr>
              <a:t>catheterization</a:t>
            </a:r>
            <a:endParaRPr sz="2800">
              <a:latin typeface="Times New Roman"/>
              <a:cs typeface="Times New Roman"/>
            </a:endParaRPr>
          </a:p>
          <a:p>
            <a:pPr marL="755650" lvl="1" indent="-286385">
              <a:lnSpc>
                <a:spcPct val="100000"/>
              </a:lnSpc>
              <a:spcBef>
                <a:spcPts val="740"/>
              </a:spcBef>
              <a:buChar char="–"/>
              <a:tabLst>
                <a:tab pos="756285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intermittent (“in and out”)</a:t>
            </a:r>
            <a:r>
              <a:rPr sz="3200" spc="7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catheterization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aseptic insertion</a:t>
            </a:r>
            <a:r>
              <a:rPr sz="3200" spc="5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technique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60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closed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system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6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dependent drainage</a:t>
            </a:r>
            <a:endParaRPr sz="3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755"/>
              </a:spcBef>
              <a:buClr>
                <a:srgbClr val="65CCFF"/>
              </a:buClr>
              <a:buSzPct val="75000"/>
              <a:buFont typeface="Wingdings"/>
              <a:buChar char=""/>
              <a:tabLst>
                <a:tab pos="355600" algn="l"/>
              </a:tabLst>
            </a:pP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silver-coated</a:t>
            </a:r>
            <a:r>
              <a:rPr sz="3200" dirty="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sz="3200" spc="-5" dirty="0">
                <a:solidFill>
                  <a:srgbClr val="FFFFFF"/>
                </a:solidFill>
                <a:latin typeface="Times New Roman"/>
                <a:cs typeface="Times New Roman"/>
              </a:rPr>
              <a:t>catheters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486400" y="4191000"/>
            <a:ext cx="3911346" cy="29337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</TotalTime>
  <Words>909</Words>
  <Application>Microsoft Office PowerPoint</Application>
  <PresentationFormat>Custom</PresentationFormat>
  <Paragraphs>197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PowerPoint Presentation</vt:lpstr>
      <vt:lpstr>Definitions</vt:lpstr>
      <vt:lpstr>Nosocomial Infections</vt:lpstr>
      <vt:lpstr>Nosocomial Infection</vt:lpstr>
      <vt:lpstr>Patient 1</vt:lpstr>
      <vt:lpstr>Nosocomial UTI</vt:lpstr>
      <vt:lpstr>Antibiotic-Resistant</vt:lpstr>
      <vt:lpstr>Nosocomial UTI  Pathogenesis</vt:lpstr>
      <vt:lpstr>Nosocomial UTI Prevention</vt:lpstr>
      <vt:lpstr>Patient 2</vt:lpstr>
      <vt:lpstr>Vascular Device-Associated  Bacteremia</vt:lpstr>
      <vt:lpstr>Vascular Device-Associated  Bacteremia: Pathogenesis</vt:lpstr>
      <vt:lpstr>IV Catheter Biofilm 24 hours after  Insertion</vt:lpstr>
      <vt:lpstr>Coagulase Negative Staphylococci Slime-producing, Catheter Surface</vt:lpstr>
      <vt:lpstr>Vascular Catheter Infections</vt:lpstr>
      <vt:lpstr>CVC-Associated Bacteremia</vt:lpstr>
      <vt:lpstr>Patient 3</vt:lpstr>
      <vt:lpstr>Nosocomial Pneumonia</vt:lpstr>
      <vt:lpstr>Ventilator Associated Pneumonia</vt:lpstr>
      <vt:lpstr>Patient 4</vt:lpstr>
      <vt:lpstr>Patient 4</vt:lpstr>
      <vt:lpstr>Surgical Site Infection (SSI)</vt:lpstr>
      <vt:lpstr>MRSA</vt:lpstr>
      <vt:lpstr>Hospital-acquired MRSA</vt:lpstr>
      <vt:lpstr>SSI Prevention</vt:lpstr>
      <vt:lpstr>Patient 5</vt:lpstr>
      <vt:lpstr>HCW Blood/Body Fluid Exposure</vt:lpstr>
      <vt:lpstr>HCW Blood/Body Fluid Exposure</vt:lpstr>
      <vt:lpstr>Isolation</vt:lpstr>
      <vt:lpstr>Isolation</vt:lpstr>
      <vt:lpstr>Isolation</vt:lpstr>
      <vt:lpstr>Handwashing</vt:lpstr>
      <vt:lpstr>Ignaz Semmelweis Decreased Mortality with Improved Hand Hygiene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Microsoft PowerPoint - Nosocomial Infections.ppt</dc:title>
  <dc:creator>msdlrt</dc:creator>
  <cp:lastModifiedBy>Emilia   Rappocciolo</cp:lastModifiedBy>
  <cp:revision>2</cp:revision>
  <dcterms:created xsi:type="dcterms:W3CDTF">2020-02-24T08:14:07Z</dcterms:created>
  <dcterms:modified xsi:type="dcterms:W3CDTF">2020-02-24T08:31:32Z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2011-04-22T00:00:00Z</vt:filetime>
  </property>
  <property fmtid="{D5CDD505-2E9C-101B-9397-08002B2CF9AE}" pid="3" name="Creator">
    <vt:lpwstr>PScript5.dll Version 5.2.2</vt:lpwstr>
  </property>
  <property fmtid="{D5CDD505-2E9C-101B-9397-08002B2CF9AE}" pid="4" name="LastSaved">
    <vt:filetime>2020-02-24T00:00:00Z</vt:filetime>
  </property>
</Properties>
</file>