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6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0AD"/>
    <a:srgbClr val="2F23CF"/>
    <a:srgbClr val="E16011"/>
    <a:srgbClr val="280CF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CD5C6-EDEC-418A-9A4C-9FD13EB93B35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4710F-9899-4388-BE72-3A9F5AB30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62F5E7-3455-46CA-8AFF-FD8D9F57425E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32356-32EB-475D-ADB2-EAC576492B40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DBA26-C95A-467A-A07C-0F578FECF5DD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E8A80-5062-4184-A60A-78FCA1999AF3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EA00A-6E4C-42E2-B937-CB677A79C7D2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14157-9AB4-49B1-8F26-AB339988DAC8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FDD98-8615-40F6-9C7D-EC3BE2C61E10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1177F-2A4F-4D23-905D-028E050F7407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DD3A1A-BDBF-4ECE-968B-28D614B1DEA0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EFC136-B12E-46F0-B08A-FF0FF6AE1529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DB59DB-BC75-427E-AEFB-545812A7757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3AEEA0-6CB5-4642-8151-F64F9C4A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7724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Invertebrate Zoology </a:t>
            </a:r>
            <a:br>
              <a:rPr lang="en-US" dirty="0" smtClean="0"/>
            </a:br>
            <a:r>
              <a:rPr lang="en-US" dirty="0" smtClean="0"/>
              <a:t>(Biol 242)</a:t>
            </a:r>
            <a:br>
              <a:rPr lang="en-US" dirty="0" smtClean="0"/>
            </a:br>
            <a:r>
              <a:rPr lang="en-US" sz="3100" dirty="0">
                <a:solidFill>
                  <a:schemeClr val="tx1"/>
                </a:solidFill>
              </a:rPr>
              <a:t>Prof. Dr</a:t>
            </a:r>
            <a:r>
              <a:rPr lang="en-US" sz="3100" dirty="0" smtClean="0">
                <a:solidFill>
                  <a:schemeClr val="tx1"/>
                </a:solidFill>
              </a:rPr>
              <a:t>. KM Swaileh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981200"/>
            <a:ext cx="7772400" cy="42699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   Dept. Biology &amp; Biochemistry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halid\Desktop\BZU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237163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en-US" dirty="0" smtClean="0"/>
              <a:t>Divided into </a:t>
            </a:r>
            <a:r>
              <a:rPr lang="en-US" b="1" dirty="0" smtClean="0">
                <a:solidFill>
                  <a:srgbClr val="FF0000"/>
                </a:solidFill>
              </a:rPr>
              <a:t>2 groups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2255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animals:</a:t>
            </a:r>
            <a:endParaRPr lang="en-US" dirty="0"/>
          </a:p>
        </p:txBody>
      </p:sp>
      <p:pic>
        <p:nvPicPr>
          <p:cNvPr id="7" name="Picture 2" descr="http://scienceathawthorn.pbworks.com/f/1237505071/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8058150" cy="4333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105400" y="5486400"/>
            <a:ext cx="107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98%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410200"/>
            <a:ext cx="785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The Invertebrates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3600" b="1" dirty="0" smtClean="0">
                <a:solidFill>
                  <a:srgbClr val="280CF4"/>
                </a:solidFill>
              </a:rPr>
              <a:t>Animals </a:t>
            </a:r>
            <a:r>
              <a:rPr lang="en-US" sz="3600" b="1" u="sng" dirty="0" smtClean="0">
                <a:solidFill>
                  <a:srgbClr val="280CF4"/>
                </a:solidFill>
              </a:rPr>
              <a:t>without</a:t>
            </a:r>
            <a:r>
              <a:rPr lang="en-US" sz="3600" b="1" dirty="0" smtClean="0">
                <a:solidFill>
                  <a:srgbClr val="280CF4"/>
                </a:solidFill>
              </a:rPr>
              <a:t> backbones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23760" y="6492240"/>
            <a:ext cx="1920240" cy="365760"/>
          </a:xfrm>
        </p:spPr>
        <p:txBody>
          <a:bodyPr/>
          <a:lstStyle/>
          <a:p>
            <a:fld id="{EE2347AF-A897-4206-B4AC-9474047AE8DC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33800" y="6407944"/>
            <a:ext cx="3505200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Invertebrates</a:t>
            </a:r>
            <a:r>
              <a:rPr lang="en-US" dirty="0" smtClean="0"/>
              <a:t>: the dominant group (about 78%) of organisms on Earth.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5"/>
            <a:ext cx="3454153" cy="2976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143000"/>
            <a:ext cx="502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5867400"/>
          </a:xfrm>
        </p:spPr>
        <p:txBody>
          <a:bodyPr>
            <a:normAutofit lnSpcReduction="10000"/>
          </a:bodyPr>
          <a:lstStyle/>
          <a:p>
            <a:pPr marL="465138" lvl="1" indent="-300038">
              <a:lnSpc>
                <a:spcPct val="150000"/>
              </a:lnSpc>
            </a:pPr>
            <a:r>
              <a:rPr lang="en-US" sz="2800" dirty="0" smtClean="0"/>
              <a:t>Invertebrates </a:t>
            </a:r>
            <a:r>
              <a:rPr lang="en-US" sz="2800" b="1" u="sng" dirty="0" smtClean="0">
                <a:solidFill>
                  <a:srgbClr val="FF0000"/>
                </a:solidFill>
              </a:rPr>
              <a:t>lack bony internal skeletons</a:t>
            </a:r>
            <a:r>
              <a:rPr lang="en-US" sz="2800" b="1" u="sng" dirty="0" smtClean="0"/>
              <a:t>. </a:t>
            </a:r>
            <a:endParaRPr lang="en-US" sz="2800" dirty="0" smtClean="0"/>
          </a:p>
          <a:p>
            <a:pPr marL="465138" lvl="1" indent="-300038">
              <a:lnSpc>
                <a:spcPct val="150000"/>
              </a:lnSpc>
            </a:pPr>
            <a:r>
              <a:rPr lang="en-US" sz="2800" dirty="0" smtClean="0"/>
              <a:t>Instead, many invertebrates have a </a:t>
            </a:r>
            <a:r>
              <a:rPr lang="en-US" sz="2800" b="1" dirty="0" smtClean="0">
                <a:solidFill>
                  <a:srgbClr val="280CF4"/>
                </a:solidFill>
              </a:rPr>
              <a:t>hard outer shell</a:t>
            </a:r>
            <a:r>
              <a:rPr lang="en-US" sz="2800" dirty="0" smtClean="0"/>
              <a:t>, like insects and crustaceans. </a:t>
            </a:r>
          </a:p>
          <a:p>
            <a:pPr marL="465138" lvl="1" indent="-300038">
              <a:lnSpc>
                <a:spcPct val="150000"/>
              </a:lnSpc>
            </a:pPr>
            <a:r>
              <a:rPr lang="en-US" sz="2800" dirty="0" smtClean="0"/>
              <a:t>Others have a fluid-filled, </a:t>
            </a:r>
            <a:r>
              <a:rPr lang="en-US" sz="2800" b="1" dirty="0" smtClean="0">
                <a:solidFill>
                  <a:srgbClr val="280CF4"/>
                </a:solidFill>
              </a:rPr>
              <a:t>hydrostatic skeleton</a:t>
            </a:r>
            <a:r>
              <a:rPr lang="en-US" sz="2800" dirty="0" smtClean="0"/>
              <a:t>, like the jelly fish or worms.  </a:t>
            </a:r>
          </a:p>
          <a:p>
            <a:pPr marL="465138" lvl="1" indent="-300038">
              <a:lnSpc>
                <a:spcPct val="150000"/>
              </a:lnSpc>
            </a:pPr>
            <a:r>
              <a:rPr lang="en-US" sz="2800" dirty="0" smtClean="0"/>
              <a:t>Invertebrates are </a:t>
            </a:r>
            <a:r>
              <a:rPr lang="en-US" sz="2800" b="1" dirty="0" smtClean="0">
                <a:solidFill>
                  <a:srgbClr val="FF0000"/>
                </a:solidFill>
              </a:rPr>
              <a:t>found in all habitats </a:t>
            </a:r>
            <a:r>
              <a:rPr lang="en-US" sz="2800" dirty="0" smtClean="0"/>
              <a:t>on Earth except the deep sea. </a:t>
            </a:r>
          </a:p>
          <a:p>
            <a:pPr marL="465138" lvl="1" indent="-300038">
              <a:lnSpc>
                <a:spcPct val="150000"/>
              </a:lnSpc>
            </a:pPr>
            <a:r>
              <a:rPr lang="en-US" sz="2800" dirty="0" smtClean="0"/>
              <a:t>The number of </a:t>
            </a:r>
            <a:r>
              <a:rPr lang="en-US" sz="2800" b="1" dirty="0" smtClean="0">
                <a:solidFill>
                  <a:srgbClr val="00B050"/>
                </a:solidFill>
              </a:rPr>
              <a:t>known invertebrate species  </a:t>
            </a:r>
            <a:r>
              <a:rPr lang="en-US" sz="2800" b="1" u="sng" dirty="0" smtClean="0">
                <a:solidFill>
                  <a:srgbClr val="FF0000"/>
                </a:solidFill>
              </a:rPr>
              <a:t>exceeds 1 million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11891"/>
          </a:xfrm>
        </p:spPr>
        <p:txBody>
          <a:bodyPr/>
          <a:lstStyle/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Simply, life on Earth without invertebrates is almost </a:t>
            </a:r>
            <a:r>
              <a:rPr lang="en-US" sz="2800" b="1" dirty="0" smtClean="0">
                <a:solidFill>
                  <a:srgbClr val="FF0000"/>
                </a:solidFill>
              </a:rPr>
              <a:t>IMPOSSIBLE</a:t>
            </a:r>
            <a:r>
              <a:rPr lang="en-US" sz="2800" dirty="0" smtClean="0"/>
              <a:t>.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This is because invertebrates are important for the </a:t>
            </a:r>
            <a:r>
              <a:rPr lang="en-US" sz="2800" b="1" dirty="0" smtClean="0">
                <a:solidFill>
                  <a:srgbClr val="280CF4"/>
                </a:solidFill>
              </a:rPr>
              <a:t>function of ecosystems </a:t>
            </a:r>
            <a:r>
              <a:rPr lang="en-US" sz="2800" dirty="0" smtClean="0"/>
              <a:t>on Earth.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Invertebrates are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pollinators </a:t>
            </a:r>
            <a:r>
              <a:rPr lang="en-US" sz="2800" dirty="0" smtClean="0"/>
              <a:t>on earth; they participate in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 of organic matter</a:t>
            </a:r>
            <a:r>
              <a:rPr lang="en-US" sz="2800" dirty="0" smtClean="0"/>
              <a:t>;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for other organisms</a:t>
            </a:r>
            <a:r>
              <a:rPr lang="en-US" sz="2800" dirty="0" smtClean="0"/>
              <a:t>….).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importance of Invertebrates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334000"/>
          </a:xfrm>
        </p:spPr>
        <p:txBody>
          <a:bodyPr/>
          <a:lstStyle/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Not all invertebrates are small in size. Some Invertebrates can be huge in size: example: the </a:t>
            </a:r>
            <a:r>
              <a:rPr lang="en-US" sz="2800" b="1" dirty="0" smtClean="0"/>
              <a:t>Giant Squid can reach </a:t>
            </a:r>
            <a:r>
              <a:rPr lang="en-US" sz="2800" b="1" dirty="0" smtClean="0">
                <a:solidFill>
                  <a:srgbClr val="280CF4"/>
                </a:solidFill>
              </a:rPr>
              <a:t>18m long</a:t>
            </a:r>
            <a:r>
              <a:rPr lang="en-US" sz="2800" dirty="0" smtClean="0">
                <a:solidFill>
                  <a:srgbClr val="280CF4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weigh about 1000kg</a:t>
            </a:r>
            <a:r>
              <a:rPr lang="en-US" sz="2800" dirty="0" smtClean="0"/>
              <a:t>.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Others are </a:t>
            </a:r>
            <a:r>
              <a:rPr lang="en-US" sz="2800" b="1" dirty="0" smtClean="0">
                <a:solidFill>
                  <a:srgbClr val="280CF4"/>
                </a:solidFill>
              </a:rPr>
              <a:t>microscopic,</a:t>
            </a:r>
            <a:r>
              <a:rPr lang="en-US" sz="2800" dirty="0" smtClean="0">
                <a:solidFill>
                  <a:srgbClr val="280CF4"/>
                </a:solidFill>
              </a:rPr>
              <a:t> </a:t>
            </a:r>
            <a:r>
              <a:rPr lang="en-US" sz="2800" dirty="0" smtClean="0"/>
              <a:t>like the </a:t>
            </a:r>
            <a:r>
              <a:rPr lang="en-US" sz="2800" b="1" dirty="0" smtClean="0"/>
              <a:t>Gall mites</a:t>
            </a:r>
            <a:r>
              <a:rPr lang="en-US" sz="2800" dirty="0" smtClean="0"/>
              <a:t>, which are </a:t>
            </a:r>
            <a:r>
              <a:rPr lang="en-US" sz="2800" b="1" dirty="0" smtClean="0"/>
              <a:t>less than 0.25mm long.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5"/>
            <a:ext cx="3301753" cy="2976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range of Invertebrates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Giant Squid                              Gall Mites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07944"/>
            <a:ext cx="35303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Giant Squid Thrown On Ice To Celebrate Red Wings Hat T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5029200" cy="3695701"/>
          </a:xfrm>
          <a:prstGeom prst="rect">
            <a:avLst/>
          </a:prstGeom>
          <a:noFill/>
        </p:spPr>
      </p:pic>
      <p:pic>
        <p:nvPicPr>
          <p:cNvPr id="8" name="Picture 2" descr="1740_miteres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465138" lvl="1" indent="-344488">
              <a:lnSpc>
                <a:spcPct val="150000"/>
              </a:lnSpc>
            </a:pPr>
            <a:r>
              <a:rPr lang="en-US" sz="2800" dirty="0" smtClean="0"/>
              <a:t>Because of the </a:t>
            </a:r>
            <a:r>
              <a:rPr lang="en-US" sz="2800" b="1" dirty="0" smtClean="0">
                <a:solidFill>
                  <a:srgbClr val="FF0000"/>
                </a:solidFill>
              </a:rPr>
              <a:t>large number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diversity of animals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classified </a:t>
            </a:r>
            <a:r>
              <a:rPr lang="en-US" sz="2800" b="1" u="sng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animals</a:t>
            </a:r>
            <a:r>
              <a:rPr lang="en-US" sz="2800" b="1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certain groups</a:t>
            </a:r>
            <a:r>
              <a:rPr lang="en-US" sz="2800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65138" lvl="1" indent="-344488">
              <a:lnSpc>
                <a:spcPct val="150000"/>
              </a:lnSpc>
            </a:pPr>
            <a:r>
              <a:rPr lang="en-US" sz="2800" dirty="0" smtClean="0"/>
              <a:t>This makes studying these animals easier. </a:t>
            </a:r>
            <a:endParaRPr lang="en-US" sz="2800" b="1" u="sng" dirty="0" smtClean="0"/>
          </a:p>
          <a:p>
            <a:pPr marL="465138" lvl="1" indent="-344488">
              <a:lnSpc>
                <a:spcPct val="150000"/>
              </a:lnSpc>
            </a:pPr>
            <a:r>
              <a:rPr lang="en-US" sz="2800" b="1" dirty="0" smtClean="0">
                <a:solidFill>
                  <a:srgbClr val="F420AD"/>
                </a:solidFill>
              </a:rPr>
              <a:t>CAROLUS LINNAEUS</a:t>
            </a:r>
            <a:r>
              <a:rPr lang="en-US" sz="2800" b="1" dirty="0" smtClean="0"/>
              <a:t>:</a:t>
            </a:r>
            <a:r>
              <a:rPr lang="en-US" sz="2800" dirty="0" smtClean="0"/>
              <a:t> A Swedish scientist who lived in the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 </a:t>
            </a:r>
          </a:p>
          <a:p>
            <a:pPr marL="465138" lvl="1" indent="-344488">
              <a:lnSpc>
                <a:spcPct val="150000"/>
              </a:lnSpc>
            </a:pPr>
            <a:r>
              <a:rPr lang="en-US" sz="2800" dirty="0" smtClean="0"/>
              <a:t>He </a:t>
            </a:r>
            <a:r>
              <a:rPr lang="en-US" sz="2800" b="1" dirty="0" smtClean="0">
                <a:solidFill>
                  <a:srgbClr val="FF0000"/>
                </a:solidFill>
              </a:rPr>
              <a:t>classified plants and animals </a:t>
            </a:r>
            <a:r>
              <a:rPr lang="en-US" sz="2800" dirty="0" smtClean="0"/>
              <a:t>according to </a:t>
            </a:r>
            <a:r>
              <a:rPr lang="en-US" sz="2800" b="1" u="sng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evolutionary relationships in 1758</a:t>
            </a:r>
            <a:r>
              <a:rPr lang="en-US" sz="2800" b="1" dirty="0" smtClean="0"/>
              <a:t>.</a:t>
            </a:r>
            <a:r>
              <a:rPr lang="en-US" sz="2800" dirty="0" smtClean="0"/>
              <a:t> </a:t>
            </a:r>
          </a:p>
          <a:p>
            <a:pPr marL="465138" lvl="1" indent="-344488">
              <a:lnSpc>
                <a:spcPct val="150000"/>
              </a:lnSpc>
            </a:pPr>
            <a:endParaRPr lang="en-US" sz="2800" b="1" u="sng" dirty="0">
              <a:solidFill>
                <a:srgbClr val="280C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34541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Organisms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5867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Divided living things into </a:t>
            </a:r>
            <a:r>
              <a:rPr lang="en-US" sz="2800" b="1" dirty="0" smtClean="0">
                <a:solidFill>
                  <a:srgbClr val="280CF4"/>
                </a:solidFill>
              </a:rPr>
              <a:t>one of </a:t>
            </a:r>
          </a:p>
          <a:p>
            <a:pPr lvl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280CF4"/>
                </a:solidFill>
              </a:rPr>
              <a:t>	two "kingdoms": 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Kingdom plantae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Kingdom animalia 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Then he divided each of the kingdoms into smaller groups called "</a:t>
            </a:r>
            <a:r>
              <a:rPr lang="en-US" sz="2800" b="1" dirty="0" smtClean="0">
                <a:solidFill>
                  <a:srgbClr val="00B050"/>
                </a:solidFill>
              </a:rPr>
              <a:t>genera</a:t>
            </a:r>
            <a:r>
              <a:rPr lang="en-US" sz="2800" dirty="0" smtClean="0"/>
              <a:t>" (plural of "genus").</a:t>
            </a:r>
          </a:p>
          <a:p>
            <a:r>
              <a:rPr lang="en-US" dirty="0" smtClean="0"/>
              <a:t>Thereafter he divided each genus into smaller groups called "</a:t>
            </a:r>
            <a:r>
              <a:rPr lang="en-US" b="1" dirty="0" smtClean="0">
                <a:solidFill>
                  <a:srgbClr val="00B050"/>
                </a:solidFill>
              </a:rPr>
              <a:t>species</a:t>
            </a:r>
            <a:r>
              <a:rPr lang="en-US" dirty="0" smtClean="0"/>
              <a:t>".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407945"/>
            <a:ext cx="3454153" cy="2214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9698" name="Picture 2" descr="linnae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Linnaeus designed a </a:t>
            </a:r>
            <a:r>
              <a:rPr lang="en-US" sz="2800" b="1" dirty="0" smtClean="0">
                <a:solidFill>
                  <a:srgbClr val="FF0000"/>
                </a:solidFill>
              </a:rPr>
              <a:t>system of naming organisms</a:t>
            </a:r>
            <a:r>
              <a:rPr lang="en-US" sz="2800" dirty="0" smtClean="0"/>
              <a:t> called </a:t>
            </a:r>
            <a:r>
              <a:rPr lang="en-US" sz="2800" b="1" u="sng" dirty="0" smtClean="0">
                <a:solidFill>
                  <a:srgbClr val="280CF4"/>
                </a:solidFill>
              </a:rPr>
              <a:t>binomial ("two names") nomenclature</a:t>
            </a:r>
            <a:r>
              <a:rPr lang="en-US" sz="2800" dirty="0" smtClean="0">
                <a:solidFill>
                  <a:srgbClr val="280CF4"/>
                </a:solidFill>
              </a:rPr>
              <a:t>  </a:t>
            </a:r>
            <a:r>
              <a:rPr lang="en-US" sz="2800" dirty="0" smtClean="0"/>
              <a:t>which gave </a:t>
            </a:r>
            <a:r>
              <a:rPr lang="en-US" sz="2800" b="1" u="sng" dirty="0" smtClean="0">
                <a:solidFill>
                  <a:srgbClr val="F420AD"/>
                </a:solidFill>
              </a:rPr>
              <a:t>each organism 2 names</a:t>
            </a:r>
            <a:r>
              <a:rPr lang="en-US" sz="2800" b="1" dirty="0" smtClean="0">
                <a:solidFill>
                  <a:srgbClr val="F420AD"/>
                </a:solidFill>
              </a:rPr>
              <a:t> </a:t>
            </a:r>
            <a:r>
              <a:rPr lang="en-US" sz="2800" b="1" dirty="0" smtClean="0"/>
              <a:t>known as the </a:t>
            </a:r>
            <a:r>
              <a:rPr lang="en-US" sz="2800" b="1" dirty="0" smtClean="0">
                <a:solidFill>
                  <a:srgbClr val="F420AD"/>
                </a:solidFill>
              </a:rPr>
              <a:t>scientific name of the organism.</a:t>
            </a:r>
            <a:endParaRPr lang="en-US" sz="2800" dirty="0" smtClean="0">
              <a:solidFill>
                <a:srgbClr val="F420AD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The two names that that he used to constitute the scientific name are the </a:t>
            </a:r>
            <a:r>
              <a:rPr lang="en-US" sz="2800" b="1" dirty="0" smtClean="0">
                <a:solidFill>
                  <a:srgbClr val="280CF4"/>
                </a:solidFill>
              </a:rPr>
              <a:t>Genus</a:t>
            </a:r>
            <a:r>
              <a:rPr lang="en-US" sz="2800" dirty="0" smtClean="0"/>
              <a:t> and </a:t>
            </a:r>
            <a:r>
              <a:rPr lang="en-US" sz="2800" b="1" u="sng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r>
              <a:rPr lang="en-US" sz="2800" dirty="0" smtClean="0"/>
              <a:t> names.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His system is still used today but with some modifications.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5"/>
            <a:ext cx="3377953" cy="2214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rgbClr val="FF0000"/>
                </a:solidFill>
                <a:latin typeface="Edwardian Script ITC" pitchFamily="66" charset="0"/>
              </a:rPr>
              <a:t>Chapter s 1 &amp; 2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772400" cy="19812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80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algn="ctr"/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scienceclarified.com/photos/invertebrates-2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276600"/>
            <a:ext cx="2171700" cy="1676400"/>
          </a:xfrm>
          <a:prstGeom prst="rect">
            <a:avLst/>
          </a:prstGeom>
          <a:noFill/>
        </p:spPr>
      </p:pic>
      <p:pic>
        <p:nvPicPr>
          <p:cNvPr id="26628" name="Picture 4" descr="http://sci.gallaudet.edu/ellsworth/2004/nancyha/s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76600"/>
            <a:ext cx="2133600" cy="1672281"/>
          </a:xfrm>
          <a:prstGeom prst="rect">
            <a:avLst/>
          </a:prstGeom>
          <a:noFill/>
        </p:spPr>
      </p:pic>
      <p:sp>
        <p:nvSpPr>
          <p:cNvPr id="26630" name="AutoShape 6" descr="Purple_Vase_Sponge_Callyspongia_plicif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Purple_Vase_Sponge_Callyspongia_plicife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http://www.geocities.ws/bballerchicklet7777777777777/spo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09800"/>
            <a:ext cx="1885950" cy="2857500"/>
          </a:xfrm>
          <a:prstGeom prst="rect">
            <a:avLst/>
          </a:prstGeom>
          <a:noFill/>
        </p:spPr>
      </p:pic>
      <p:pic>
        <p:nvPicPr>
          <p:cNvPr id="26638" name="Picture 14" descr="http://weaselzippers.us/wp-content/uploads/Earthwor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600"/>
            <a:ext cx="2057400" cy="1676400"/>
          </a:xfrm>
          <a:prstGeom prst="rect">
            <a:avLst/>
          </a:prstGeom>
          <a:noFill/>
        </p:spPr>
      </p:pic>
      <p:pic>
        <p:nvPicPr>
          <p:cNvPr id="26640" name="Picture 16" descr="https://encrypted-tbn3.gstatic.com/images?q=tbn:ANd9GcQgYSrnid5LiT9kUqN-xJCJKkbo76LctI6ZmPH72TtKNnigSJS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5105400"/>
            <a:ext cx="2190750" cy="1752600"/>
          </a:xfrm>
          <a:prstGeom prst="rect">
            <a:avLst/>
          </a:prstGeom>
          <a:noFill/>
        </p:spPr>
      </p:pic>
      <p:pic>
        <p:nvPicPr>
          <p:cNvPr id="26642" name="Picture 18" descr="http://www.goscienceseven.com/cells/characteristics.living.things/Images/amoebafeeding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105400"/>
            <a:ext cx="2133600" cy="1752600"/>
          </a:xfrm>
          <a:prstGeom prst="rect">
            <a:avLst/>
          </a:prstGeom>
          <a:noFill/>
        </p:spPr>
      </p:pic>
      <p:pic>
        <p:nvPicPr>
          <p:cNvPr id="26644" name="Picture 20" descr="http://www.aaskolnick.com/hydr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5029200"/>
            <a:ext cx="2133600" cy="1828800"/>
          </a:xfrm>
          <a:prstGeom prst="rect">
            <a:avLst/>
          </a:prstGeom>
          <a:noFill/>
        </p:spPr>
      </p:pic>
      <p:pic>
        <p:nvPicPr>
          <p:cNvPr id="26646" name="Picture 22" descr="http://richard-seaman.com/Wallpaper/Nature/Underwater/Invertebrates/SeaStars/GranulatedSeaStar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105400"/>
            <a:ext cx="1981200" cy="1752600"/>
          </a:xfrm>
          <a:prstGeom prst="rect">
            <a:avLst/>
          </a:prstGeom>
          <a:noFill/>
        </p:spPr>
      </p:pic>
      <p:pic>
        <p:nvPicPr>
          <p:cNvPr id="12290" name="Picture 2" descr="http://www.e-cleansing.com/wp-content/uploads/2009/12/ascari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1295400"/>
            <a:ext cx="20574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to write scientific names?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Scientific names </a:t>
            </a:r>
            <a:r>
              <a:rPr lang="en-US" sz="3200" b="1" u="sng" dirty="0" smtClean="0">
                <a:solidFill>
                  <a:srgbClr val="280CF4"/>
                </a:solidFill>
              </a:rPr>
              <a:t>MUST</a:t>
            </a:r>
            <a:r>
              <a:rPr lang="en-US" sz="3200" dirty="0" smtClean="0"/>
              <a:t> be written according to certain rules that include:</a:t>
            </a:r>
          </a:p>
          <a:p>
            <a:pPr lvl="1">
              <a:lnSpc>
                <a:spcPct val="150000"/>
              </a:lnSpc>
            </a:pPr>
            <a:r>
              <a:rPr lang="en-US" sz="3200" b="1" u="sng" dirty="0" smtClean="0">
                <a:solidFill>
                  <a:srgbClr val="00B050"/>
                </a:solidFill>
              </a:rPr>
              <a:t>RULE 1</a:t>
            </a:r>
            <a:r>
              <a:rPr lang="en-US" sz="3200" b="1" dirty="0" smtClean="0">
                <a:solidFill>
                  <a:srgbClr val="F420AD"/>
                </a:solidFill>
              </a:rPr>
              <a:t>: The </a:t>
            </a:r>
            <a:r>
              <a:rPr lang="en-US" sz="3200" b="1" u="sng" dirty="0" smtClean="0">
                <a:solidFill>
                  <a:srgbClr val="F42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Genus</a:t>
            </a:r>
            <a:r>
              <a:rPr lang="en-US" sz="3200" b="1" dirty="0" smtClean="0">
                <a:solidFill>
                  <a:srgbClr val="F420AD"/>
                </a:solidFill>
              </a:rPr>
              <a:t> name always </a:t>
            </a:r>
            <a:r>
              <a:rPr lang="en-US" sz="3200" b="1" u="sng" dirty="0" smtClean="0">
                <a:solidFill>
                  <a:srgbClr val="F42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 with a capital letter </a:t>
            </a:r>
            <a:r>
              <a:rPr lang="en-US" sz="3200" b="1" dirty="0" smtClean="0">
                <a:solidFill>
                  <a:srgbClr val="F420AD"/>
                </a:solidFill>
              </a:rPr>
              <a:t>the </a:t>
            </a:r>
            <a:r>
              <a:rPr lang="en-US" sz="3200" b="1" u="sng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with a small one.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solidFill>
                  <a:srgbClr val="280C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aenia </a:t>
            </a:r>
            <a:r>
              <a:rPr lang="en-US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aginata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200"/>
            <a:ext cx="8534400" cy="55500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u="sng" dirty="0" smtClean="0">
                <a:solidFill>
                  <a:srgbClr val="00B050"/>
                </a:solidFill>
              </a:rPr>
              <a:t>RULE 2</a:t>
            </a:r>
            <a:r>
              <a:rPr lang="en-US" sz="2800" b="1" dirty="0" smtClean="0">
                <a:solidFill>
                  <a:srgbClr val="00B050"/>
                </a:solidFill>
              </a:rPr>
              <a:t>:</a:t>
            </a:r>
            <a:r>
              <a:rPr lang="en-US" dirty="0" smtClean="0"/>
              <a:t> the scientific name must be </a:t>
            </a:r>
            <a:r>
              <a:rPr lang="en-US" b="1" dirty="0" smtClean="0">
                <a:solidFill>
                  <a:srgbClr val="FF0000"/>
                </a:solidFill>
              </a:rPr>
              <a:t>Differentiated</a:t>
            </a:r>
            <a:r>
              <a:rPr lang="en-US" dirty="0" smtClean="0"/>
              <a:t> from other text.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This can be done in </a:t>
            </a:r>
            <a:r>
              <a:rPr lang="en-US" sz="2800" b="1" dirty="0" smtClean="0">
                <a:solidFill>
                  <a:srgbClr val="FF0000"/>
                </a:solidFill>
              </a:rPr>
              <a:t>many ways</a:t>
            </a:r>
            <a:r>
              <a:rPr lang="en-US" sz="2800" dirty="0" smtClean="0"/>
              <a:t>: </a:t>
            </a:r>
            <a:r>
              <a:rPr lang="en-US" sz="2800" u="sng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underline</a:t>
            </a:r>
            <a:r>
              <a:rPr lang="en-US" sz="2800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i="1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italic</a:t>
            </a:r>
            <a:r>
              <a:rPr lang="en-US" sz="2800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</a:t>
            </a:r>
            <a:r>
              <a:rPr lang="en-US" sz="2800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smtClean="0">
                <a:solidFill>
                  <a:srgbClr val="E160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en-US" sz="2800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 smtClean="0"/>
              <a:t> …….etc. </a:t>
            </a:r>
            <a:r>
              <a:rPr lang="en-US" sz="2800" b="1" u="sng" dirty="0" smtClean="0">
                <a:solidFill>
                  <a:srgbClr val="F420AD"/>
                </a:solidFill>
              </a:rPr>
              <a:t>Examples:</a:t>
            </a:r>
          </a:p>
          <a:p>
            <a:pPr lvl="1">
              <a:lnSpc>
                <a:spcPct val="150000"/>
              </a:lnSpc>
            </a:pPr>
            <a:r>
              <a:rPr lang="en-US" sz="2800" u="sng" dirty="0" smtClean="0"/>
              <a:t>Taenia</a:t>
            </a:r>
            <a:r>
              <a:rPr lang="en-US" sz="2800" dirty="0" smtClean="0"/>
              <a:t> </a:t>
            </a:r>
            <a:r>
              <a:rPr lang="en-US" sz="2800" u="sng" dirty="0" smtClean="0"/>
              <a:t>saginata</a:t>
            </a:r>
            <a:r>
              <a:rPr lang="en-US" sz="2800" dirty="0" smtClean="0"/>
              <a:t> is the beef tapeworm.</a:t>
            </a:r>
          </a:p>
          <a:p>
            <a:pPr lvl="1">
              <a:lnSpc>
                <a:spcPct val="150000"/>
              </a:lnSpc>
            </a:pPr>
            <a:r>
              <a:rPr lang="en-US" sz="2800" i="1" dirty="0" smtClean="0"/>
              <a:t>Taenia saginata </a:t>
            </a:r>
            <a:r>
              <a:rPr lang="en-US" sz="2800" dirty="0" smtClean="0"/>
              <a:t>is the beef tapeworm.</a:t>
            </a:r>
          </a:p>
          <a:p>
            <a:pPr lvl="1">
              <a:lnSpc>
                <a:spcPct val="150000"/>
              </a:lnSpc>
            </a:pPr>
            <a:r>
              <a:rPr lang="en-US" sz="2800" b="1" u="sng" dirty="0" smtClean="0"/>
              <a:t>Taenia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saginata</a:t>
            </a:r>
            <a:r>
              <a:rPr lang="en-US" sz="2800" b="1" dirty="0" smtClean="0"/>
              <a:t> </a:t>
            </a:r>
            <a:r>
              <a:rPr lang="en-US" sz="2800" dirty="0" smtClean="0"/>
              <a:t>is the beef tapeworm.</a:t>
            </a:r>
          </a:p>
          <a:p>
            <a:pPr lvl="1">
              <a:lnSpc>
                <a:spcPct val="150000"/>
              </a:lnSpc>
            </a:pPr>
            <a:r>
              <a:rPr lang="en-US" sz="2800" u="sng" dirty="0" smtClean="0">
                <a:solidFill>
                  <a:srgbClr val="FF0000"/>
                </a:solidFill>
              </a:rPr>
              <a:t>Taenia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saginata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the beef tapeworm.</a:t>
            </a:r>
          </a:p>
          <a:p>
            <a:pPr lvl="1">
              <a:lnSpc>
                <a:spcPct val="150000"/>
              </a:lnSpc>
            </a:pPr>
            <a:endParaRPr lang="en-US" sz="2800" dirty="0" smtClean="0"/>
          </a:p>
          <a:p>
            <a:pPr lvl="1">
              <a:lnSpc>
                <a:spcPct val="150000"/>
              </a:lnSpc>
            </a:pPr>
            <a:endParaRPr lang="en-US" sz="2800" dirty="0" smtClean="0"/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07944"/>
            <a:ext cx="33779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Additional things about scientific names:</a:t>
            </a:r>
          </a:p>
          <a:p>
            <a:pPr lvl="1"/>
            <a:r>
              <a:rPr lang="en-US" sz="2800" dirty="0" smtClean="0"/>
              <a:t>Scientific names may be followed by the name of the scientist who suggested the name and in which year. </a:t>
            </a:r>
            <a:r>
              <a:rPr lang="en-US" sz="2800" b="1" dirty="0" smtClean="0">
                <a:solidFill>
                  <a:srgbClr val="FF0000"/>
                </a:solidFill>
              </a:rPr>
              <a:t>Example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2255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057400" y="5334000"/>
            <a:ext cx="636424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Passer domesticus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(Linnaeus, 1758).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Picture 1" descr="Passer_domest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2385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365760" lvl="7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Sometimes a </a:t>
            </a:r>
            <a:r>
              <a:rPr lang="en-US" sz="2800" b="1" dirty="0" smtClean="0">
                <a:solidFill>
                  <a:srgbClr val="FF0000"/>
                </a:solidFill>
              </a:rPr>
              <a:t>third name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2F23CF"/>
                </a:solidFill>
              </a:rPr>
              <a:t>subspecies</a:t>
            </a:r>
            <a:r>
              <a:rPr lang="en-US" sz="2800" dirty="0" smtClean="0"/>
              <a:t>) follows the genus and species names.</a:t>
            </a:r>
          </a:p>
          <a:p>
            <a:pPr marL="594360" lvl="8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dirty="0" smtClean="0"/>
              <a:t>Example: </a:t>
            </a:r>
            <a:r>
              <a:rPr lang="en-US" sz="2800" dirty="0" smtClean="0">
                <a:solidFill>
                  <a:srgbClr val="F42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head louse</a:t>
            </a:r>
            <a:r>
              <a:rPr lang="en-US" sz="2800" dirty="0" smtClean="0"/>
              <a:t>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5"/>
            <a:ext cx="3301753" cy="2976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2819400"/>
            <a:ext cx="491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/>
              <a:t>Pediculus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humanus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capitis</a:t>
            </a:r>
            <a:r>
              <a:rPr lang="en-US" sz="2800" b="1" i="1" dirty="0" smtClean="0"/>
              <a:t> </a:t>
            </a:r>
            <a:endParaRPr lang="en-US" sz="2800" dirty="0"/>
          </a:p>
        </p:txBody>
      </p:sp>
      <p:pic>
        <p:nvPicPr>
          <p:cNvPr id="36868" name="Picture 4" descr="https://encrypted-tbn0.gstatic.com/images?q=tbn:ANd9GcSF6R8YsuW49axgMwMDAda9HGAG144NxfATOCgsr_dbVYeisK4W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171700" cy="2105026"/>
          </a:xfrm>
          <a:prstGeom prst="rect">
            <a:avLst/>
          </a:prstGeom>
          <a:noFill/>
        </p:spPr>
      </p:pic>
      <p:pic>
        <p:nvPicPr>
          <p:cNvPr id="36870" name="Picture 6" descr="https://encrypted-tbn2.gstatic.com/images?q=tbn:ANd9GcSEBou5ZxGc_vsQdj81nbMfKkw2XedKq3y5jhqahjgrGzKjEc0G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14800"/>
            <a:ext cx="2390775" cy="19145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90800" y="45720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420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body louse: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410200"/>
            <a:ext cx="5126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/>
              <a:t>Pediculus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humanus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corporis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420AD"/>
                </a:solidFill>
              </a:rPr>
              <a:t>Life on Earth: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Life on Earth has </a:t>
            </a:r>
            <a:r>
              <a:rPr lang="en-US" sz="2800" b="1" dirty="0" smtClean="0">
                <a:solidFill>
                  <a:srgbClr val="FF0000"/>
                </a:solidFill>
              </a:rPr>
              <a:t>evolved gradually</a:t>
            </a:r>
            <a:r>
              <a:rPr lang="en-US" sz="2800" dirty="0" smtClean="0"/>
              <a:t>: from </a:t>
            </a:r>
            <a:r>
              <a:rPr lang="en-US" sz="2800" b="1" dirty="0" smtClean="0">
                <a:solidFill>
                  <a:srgbClr val="2F23CF"/>
                </a:solidFill>
              </a:rPr>
              <a:t>no organisms </a:t>
            </a:r>
            <a:r>
              <a:rPr lang="en-US" sz="2800" dirty="0" smtClean="0"/>
              <a:t>to </a:t>
            </a:r>
            <a:r>
              <a:rPr lang="en-US" sz="2800" b="1" dirty="0" smtClean="0">
                <a:solidFill>
                  <a:srgbClr val="2F23CF"/>
                </a:solidFill>
              </a:rPr>
              <a:t>over 1.7 million </a:t>
            </a:r>
            <a:r>
              <a:rPr lang="en-US" sz="2800" dirty="0" smtClean="0"/>
              <a:t>described species.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Scientists estimate that another </a:t>
            </a:r>
            <a:r>
              <a:rPr lang="en-US" sz="2800" b="1" dirty="0" smtClean="0">
                <a:solidFill>
                  <a:srgbClr val="F420AD"/>
                </a:solidFill>
              </a:rPr>
              <a:t>4-10 million species</a:t>
            </a:r>
            <a:r>
              <a:rPr lang="en-US" sz="2800" dirty="0" smtClean="0"/>
              <a:t> await discovery. </a:t>
            </a:r>
          </a:p>
          <a:p>
            <a:pPr lvl="1"/>
            <a:endParaRPr lang="en-US" sz="2800" b="1" dirty="0">
              <a:solidFill>
                <a:srgbClr val="F420A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05600" y="6248400"/>
            <a:ext cx="1920240" cy="365760"/>
          </a:xfrm>
        </p:spPr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172200"/>
            <a:ext cx="32255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3CF"/>
                </a:solidFill>
              </a:rPr>
              <a:t>The Invertebrates: </a:t>
            </a:r>
            <a:r>
              <a:rPr lang="en-US" sz="3600" dirty="0" smtClean="0">
                <a:solidFill>
                  <a:srgbClr val="FF0000"/>
                </a:solidFill>
              </a:rPr>
              <a:t>an Introduction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77200" cy="49956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7944"/>
            <a:ext cx="36065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geological_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6400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F420AD"/>
                </a:solidFill>
              </a:rPr>
              <a:t>The Earth</a:t>
            </a:r>
            <a:r>
              <a:rPr lang="en-US" dirty="0" smtClean="0">
                <a:solidFill>
                  <a:srgbClr val="F420AD"/>
                </a:solidFill>
              </a:rPr>
              <a:t> </a:t>
            </a:r>
            <a:r>
              <a:rPr lang="en-US" dirty="0" smtClean="0"/>
              <a:t>itself is about </a:t>
            </a:r>
            <a:r>
              <a:rPr lang="en-US" b="1" dirty="0" smtClean="0">
                <a:solidFill>
                  <a:srgbClr val="F420AD"/>
                </a:solidFill>
              </a:rPr>
              <a:t>4.6 billion yrs</a:t>
            </a:r>
            <a:r>
              <a:rPr lang="en-US" dirty="0" smtClean="0">
                <a:solidFill>
                  <a:srgbClr val="F420AD"/>
                </a:solidFill>
              </a:rPr>
              <a:t> </a:t>
            </a:r>
            <a:r>
              <a:rPr lang="en-US" dirty="0" smtClean="0"/>
              <a:t>old.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oldest fossils of prokaryotes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FF0000"/>
                </a:solidFill>
              </a:rPr>
              <a:t>3.6 billion</a:t>
            </a:r>
            <a:r>
              <a:rPr lang="en-US" dirty="0" smtClean="0"/>
              <a:t> yrs old.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oldest fossils of eukaryotic cells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00B050"/>
                </a:solidFill>
              </a:rPr>
              <a:t>1.5 billion</a:t>
            </a:r>
            <a:r>
              <a:rPr lang="en-US" dirty="0" smtClean="0"/>
              <a:t> yrs old.</a:t>
            </a:r>
          </a:p>
          <a:p>
            <a:pPr lvl="0">
              <a:lnSpc>
                <a:spcPct val="150000"/>
              </a:lnSpc>
            </a:pPr>
            <a:r>
              <a:rPr lang="en-US" b="1" dirty="0" err="1" smtClean="0">
                <a:solidFill>
                  <a:srgbClr val="00B050"/>
                </a:solidFill>
              </a:rPr>
              <a:t>Multicellular</a:t>
            </a:r>
            <a:r>
              <a:rPr lang="en-US" b="1" dirty="0" smtClean="0">
                <a:solidFill>
                  <a:srgbClr val="00B050"/>
                </a:solidFill>
              </a:rPr>
              <a:t> life </a:t>
            </a:r>
            <a:r>
              <a:rPr lang="en-US" dirty="0" smtClean="0"/>
              <a:t>evolved </a:t>
            </a:r>
          </a:p>
          <a:p>
            <a:pPr lvl="0">
              <a:lnSpc>
                <a:spcPct val="150000"/>
              </a:lnSpc>
              <a:buNone/>
            </a:pPr>
            <a:r>
              <a:rPr lang="en-US" dirty="0" smtClean="0"/>
              <a:t>	some </a:t>
            </a:r>
            <a:r>
              <a:rPr lang="en-US" b="1" dirty="0" smtClean="0">
                <a:solidFill>
                  <a:srgbClr val="00B050"/>
                </a:solidFill>
              </a:rPr>
              <a:t>650 million </a:t>
            </a:r>
            <a:r>
              <a:rPr lang="en-US" dirty="0" smtClean="0"/>
              <a:t>yrs ago.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2255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698" name="AutoShape 2" descr="data:image/jpeg;base64,/9j/4AAQSkZJRgABAQAAAQABAAD/2wCEAAkGBhQRERQUEhIWFRUWFxkYGBgYFxgYFxcaGBgYFx0XFBcXHCYeFx0kGhcZIC8gIycpLCwsGh4xNTAqNSYrLCkBCQoKDgwOGA8PGiwkHxwpLCwpKSwsLCkpLCwpLCkpLCwpKSwsLCkpKSwsLCwsLCwpLCwpKSwsLCwsLCwpLCwsLP/AABEIAMIBAwMBIgACEQEDEQH/xAAbAAACAgMBAAAAAAAAAAAAAAAEBQADAQIGB//EAD0QAAEDAgMGBAYCAQMCBgMAAAEAAhEDIQQxQQUSUWFx8IGRobEGEyLB0fEy4UIUUnIVwiMkM0Ni4gcWF//EABkBAAMBAQEAAAAAAAAAAAAAAAECAwAEBf/EACMRAAICAgMAAgIDAAAAAAAAAAABAhESIQMxQRNRIkIyYYH/2gAMAwEAAhEDEQA/AOEw2L3nRuST3pZdCz4XrVKYq/KO7qdFyuwdrNpuu0Fen/8A9K/8uaLGiMgeXQ3A6r0U7OWacXpHnm1NkFn+N+nFJxQv0XT47FF95HMTySd+DLjcixgwjQFL7M4SqG+GSKxLNQQBEkC408VXh9ku6wMxMRxnqtH2G6dDKYV7egerVgmMoPDgeCGewEHlyv3KveJBIy79FqykIN/0lasdAU99+Cq3ZHj6e6LgC2XCea1qujxUXEewKsBHfmgz3xRD6ZnmqzSI/SiyiMU2WRdOnGarpDQeKtOSaOgNhFClfL76BSmzue+ws4R8EWyVlRozA6/2rKqJ3soNO5t0VrMO4jLx6K1kFs6jlrxnjdMcPUFr3EekR1TKKA5UKThXaAwtKmznRMema6qjuGZ9BzJ+6zTpsndOfpb+/VF8aZP5TiquGIMDTW/sqDQINxre3pC9CofDnzj9AkjMRPeqWbQ2Dukjdg5dhSfGWXIjjAOnssFp77hMq+HAMALWtQjP0S/GUyFzZU3TKuFFb02OFxn68FNRDYKQiK2z6jAC9haDlP4zR+zcduV6T6g3mte1zhxAcCRGWQW23cZ86o6HEiTHCDfwRcUlZF8k81GtfYnIlZY1H0cI0j+UEZCCZ8Yt6rQ4VbB9lFNMCAjvvksi368bK405H2VLglqh7IGnQehUUaLZ+gUWMMKMgZ/uMwjGvIEEiOMi4nQ+EaoGoeHLp4K3C4cuJA76LqSEbGLKxDeOqso4mCBNp8c+cI3AbGNS83BkCeEfdMHfB9RjBULYE5kZnOJ6Km0c7lFmmyNsuob7gIlpGU2P0nlkdEnxLXPe50i9zHnoOKPr4duZ/Gt7ce+gVX+LomZ8I6eSNCxYFUcRaewhS4xI1lXv6d9FRvwbcVKTLI3ka9n7Ko3Ma8Vh7yVqGHI5/o/nySNhoyMMsvw+nsjKbbXF/FbubCOIuQsFKDdWF0q+s3z6KpzdUlUNdlTDB8EQ91rWyVJpxcK75iKMzei+BbMImg4E2s7X0QTXg525qBt5m6opAodCtukcOHfNXYOqJnOcgTzy4JOK4IlbUahM8e9VTITE774Y+KDhqm82JgiHeyF21j/n1HOdO86506mVydMuERmdfX7o/D0HlwMx0QSFaS9KK2Cbxm+Zz8u80sqUJ0P4jiutZs1ty7OOA1zgQk2PwO7N/tPERwTOOgQ5LYmODzyMaqpwgWTF1IxYEe3D8KiphtdPX8KTX0WUgDX7LZn28Va9udirKNOcrW1t+0ijY1gZztp3ZETIyvCIqYICYz4aefhyyV1CkHZRB452E3sioCti5gACFqgGenv3km9bDwNQbpXiad5/XillGhogxdFoFvH1Cix8sc/L+1FLZU6FmEFiBoPHz7zVtFu6bHPPRZ2dhDbeJg/rXmmXyGs/mMxnOnVdqRySl4bYPa24LDy75Lo2fFzn0RSJJA+oDgcp6iy5TEVWX3eSFGJLTLT3w+yLJ42PK2ALzMwLe91QaIZvZcge+KXjaT8p8vJCV6pMiZ4LNoyg/TfaDwRb+Xtl5IBlxdENCx/p57t5eSm9lloHEDMeSvbRkWWH0SDee/REUzGsc/VZILZqKSjmov5c3Hn6qv5abEnYO6kjK2wXtoiqWkMcSA7iRFvIrDKGuirxWLcW7smOH3SuNDJgLqQ0VFS6INNDYgFuqRjoodUhRlXir9n0t6oJyRu09lMZVLabw9v+4AiegcJSFNAzBIhF4bDm0InA7IJ0XXbE+EnVLhtuJsB1KtFNnNPlSOewmCcei6DZ+D3Rf06Rmu0wHwdTaJcS48B9I8Sb+yajAU6f8WNB6X8zdPmonM3KfRwr9nuIswnoM/JBYjYD3f8AtuHUFdxjqjgP8jyBhc3idptE7wcD1PrZb5Ewx45I5+v8POaP4nyKVYjZui6eptaJhxHIlLcRtfezg9QEjmiqjJHN4jZZDZIgT68OqFawNBOenontfGNdmPx5ZJdXaCSQJ8O+aycfCqb9A6jt4mP4gZD1P2ROFYQWk2Am9rkgCIP7g2Ql2gka274orCF7m5WnPWx143Pqs2USLKmHO7bXM36655wkuMaZg5WjytovS6W0cGMEGGnFecyIMDkuL2iQ6ZEboOo6RPh5ylasZOjli7uAojd06Nkf8VlS+MexszHx9r5LR+NL/wCRJ71S0De6oqiIPFWUmyLikEszHeaJYw5j8+XiqaYJngchwPL1zRHzA1ouZ6ZHWPVUQjLWUGtb9WfWZS+uL2V9etMclo1k+PdlnvQqNabN62sdwizgyMr206djzVuApACTGo624+KNw4YQbX0A07uikCUqENWnJ8pR7aFrCcssjNpVOOpSeAn25InZzQBP474eSy7C3qzLqEWt3zWGUD+P6T6hhmuB0MXv32NFviNjEXFwNfz1CYj8ngn+WCwjxsMuPogKlARfO/6yungoOBjdzGnJVYrAu3cs/adT+OKFjp0cvWIGqFcJMaJrisAbmJ3ShadAl0REW9c1Fo6Y0aYegbQug2TscuIsttkbILiLL1XYGwWYVgqVYD9Acmf/AGRS9ZzcnJ4hdsn4UZRZ8zEWjJmp/wCX480cdu0xEbsNB+gT9MZaegWMZtXCVXQ/ebJu4yOWhK53aWyWj6qGJZViSGQd+0WAAO9ny14FM9k48b7Oi/8A2smzQCRf6ju28IixmACs09vfNa7daAQMiYnPUjKxuvPq2Me0k1N6SCIdnBsYDrj98Ffsam/eFQ1IYHQRE7wNyI5geHJc8oUm2zoWjo8X8Qskg2jXMc4tzzSTaG2GGcpjyjpZBbSjeduSQZjj4pDiasWOfYUoWyrCMXXBuD5JVWrO4oWrUMql+JKoxki12LKqOLQ76yoc9TbDiHnFA5+eqIo4zcyz0I8PD04pKaiyyvCaPJXZsToW40EnhrkI8rDO5C0xRaL3iM5/lJzvFoI0S2jiIuIiPb9+yuxVYObE8OskTaO/v0JqhWtmgxbxlEdFFhtUAQfUX9lEQ/4C0XdjXojKWIvfwE2HmlgrZac/HNZdUnLvqoqdDNDT/VAAiATx4XVfziTJkoDeOavw/wBSObbFxGVGvP4RdJspfh6V+d/tqmOHAjO5tHlEEePorRJSQVTqEZkDQSLeClJ0Ejjr4qvEsLcxmc9f6RTcC6xItxznv7KhJ0DPpFxJkZTf2CzRkGdf659U3FFpbEeg74rRtEdPG5jqiLmb4Wq4RnByGq67ZmJY6xAAFrnPj+ekrkhTeBYAjzVNZ1RhmSIvfvK6ViqKkz1HaewKFOi2qHguN922vALk69VgABIEkknlkb9Z8kjZteo6zySBYDTy5KzCwXX4GP6joM0idFJcZZj8HviWzBsBY6kyI5OGaV4PZRLo3bi378102EZbLKw1tbQdOl0z2ds0Ej6YuqVZFzwVBfw/swUafznjL+HOP8vsEs2jtuam867ZuJzHDyTXa+NgRMCIHIclxuLr71pgEzJU1K5GhH1le0MT9ThECctB0QVOpE3LXRY5dQbT4hb1arQ2BcnM8L5KpxENBEG5J5aTxTnTEMpbSe0CXFzdQ4gybn6gc9c7nJGUSW0G6bxdA5fTeNbg+SRMqkGZ4+vVPH7TaabDYPAIInyInSLR0UOZNxpDX+SF9bCVCZDS7QAZugXsPZItoBwcQ4Fp4EEEeBR1bEFplrrybhabVpVXj5lQH6gIJN4FvAWslSx7DasRVELUKKqlCVClkVRQ9UuKu+ZCqrPlRYyKi5Y3lgrVKMWsdomPy4+oQMrW+6VSi2YqWgHS0+yrxSS0xWgkVm8B4qIUAm8eyirmDErAJBPrp4+XoVsxvFatv6980RRZOakgtkA45IuhQV9HASBZHM2Y3dF1ePGyUpopp3sGiwM3RVCnAyNjwtrnKYtwIIFvHXLv2V+D2UXEu3CItplzBHRWqiGaBqNI1BGntCbUNjVHttkNRln72RmH2DaxF72H8eXJHtqmgBqAJzsTexvbJMmRm/o54bOe2w8eXWdEbQ2LJmJThu1abrkCb6eWnTP1UpEOmPG+QvbhkPZMRc5Cs03NMC+lhYobF0QPqqZ8B4nLougoYxm4RAkHM6z+1zmLoOe8xl+UGPB2w3D7MbVbLTF+HfCFRQ2c9rogxOv5/CI2S51KQU+weKYSAfqPHXPvySJJlsmi7C7CIaCQYj+/FGUKO60+S6nDtaKQ6LmNsuIeBlP3v7LOWmkc73I5jbdcuO6Llc1iyd4rpK9CXFz3QAYtnnpOaX7R2fPzHbzfp/kJM3cB9Nrx11UoS3R2qNIT0mjUW/qcltVf8xs7oBGbpMuk2sTplYcFtXaN6S2GnIDhlrMTC2xGHa1rYfJOY4ZQJ76q4wIXAjPvr9lY7PdFzbO/sssqtaMg4zqFZR3HOad0gk5N90rBLoZ4bBspbp3QXuZMm4beLAgybFKtuV3uJLnTNvSR4Qcssk/2x9LWNk/SL8eMQOEx4Ln8Zhw5s7w6T1z5wvOyuVspBVFHK1ig6hTDH4fdNjISyo5Vkx0UvKqcVu4qolSY5hYUUShMKyg+D1t52VaiKdMwb/piojKW1CALxyv9lhdWMSdsWyi6T8u/NCbnfndWsUUMxzha1oJuPIn9J5gMPvNaciRxz6hc5g6mnHPp4p9smsG6m3hbx6+i7YO0c3ItaGbaRFwSY5R3muj2ZixADgQYgHxzkdSkeDrGofpkgXtyHW54rosLSayP4k5kZ7o+mCfP3TtHJJ/Z6DsLA0HUJeQTz48fRcN8T0WCpDJInSCPS0EzoiTtQsAa0b052sb88jw65rn9u4+TLTYi5vGv8YsMsuYSJU2FO6Fz6YbJkAcdL8P7RNCvuj6fEkkegz8EuwrS98OiJsQbRmLDy/SY4qm1hbBLhN5y6CD3CogS7olDFHe4g+vjpxVtUkCd0jhELNX5YvvWHK4txVlLHNj7Zc7X5eqwplgkggAHr4zfPJF4Z4EOOmZGkfvh/arF7UYy7Zk9De4i6qobYa/6Z16dT1S9FEm0d1s/bpcIJme4R+NwrKkOLoI9pGnCD6rldjxvtgzcLoH0iKZdvxfKJGhv5BaXWyUVUnQq21syrSeSGgsDQS4gFoJMbo8YPguFrY2oXmSZyM6jKDxsF3nxDtMtpQ0tcajjO83QWJBBE3OvJI69FtSn8qGCqyd4EtYJ3RBJJh2URP8ALTVR4VqzvE//AFOKZYfqkDdkNlpkkxGl0JQp70AZ+vQElbVsA8T9JsJPKcr5ZFX4HFinFrmweZ3RNt4RmRM3VjBTNhPeCAxwAi7huh1sr5rOE2YKO695O/mGjTMBxnmPZEu2UTL3Oc9okhzXfytnJ85AVdQfPbvA7xEB/MttIMXm3ThF1z80pVoCj+WwHGYqYA/U9Ukxj7Ea3TjF090ybAc8vyZSDG1wcrAZc/yVyxgywpxRv4IJ6MrVwUBWcnbHRS9VlbuK0KmMYUUUQMYUUUWMX03W7/KwqwsprMEUmK2nRV2EZMqyrSgqqjok2YwzOaY4So4frudUIwe+abYJpOQ69OZ+66eNE5Md/D9bda7fymdTqNLcs0/r4mLiYaLmYaBvXjWIJy/KUUdxrDnc+f8AybGV+7hVPxZORIH/AG8vA5cOhVjhaydhR2tvPOuQvqOpyAW4gwT1tkJ08p8uS5//AE+48g6G/wCuqfNDXCxvGpi+pssGSroHq1A2wscvAcz0yRWGoE3ebCDY+vCVR/0RwaDMkXg6ZnPyV1JxDQ3dPvfvVC6DV9BpwlItJJHTOEjpu3nwz05c1XtOg86x4+CG2djPlGYEkeSFjKFIY7Sw7C36nQY0v33wSGnIdfRNvmtcSSZztxz52Sx1Euda8HjeEs0V4+qOt+G8V9TeoXZuxEO3ag+ndIGl2jLxylcZ8M7Nc4hdntAQGh7ZG813kIcPRZJuOznep6Od+JG7zabdA0iSR9MGbgASZn0SmpsJwY14AJdpmYylwEloyz49E9+NKBdX3w4bhazxJbNusZo34LYXUaghv8t10iSWluViDwSx/GJ1ReTOFeY3g9xzH0iSDfOOEZdVRXgtbnbObi5sBbguuGyqdT5nzRuBsw5tiRf/ADP8RfI9Fx9dgDrHe8fZPY42w3xCBTFI70ZBwu4CTGYvwyQNTaLRJbUM3FxGcajp6AIGrh3Hec1uUTGk8kvq1Ly4Zd3U3QUF4vEOIv5pDjZnNXV8edLBLq9eVCTKJFL3qh7ll7lWVFjowVqtlqlCRYWVhYxFFFFjFjclFfTyGflP3UT4oxfhqsHl3+FfVfPNL2PujqNTOD3wVU70SkvRjgoOffNMaDRBa02856pKxtzHl4+qKwhLTK6Iy8IyQ5oUXEFpkE8DblJyz9kw2dsiob75ynUnS0EJZQxMiSYjz7umdLboDRutM/nhbNWISy8N8XsqBd05k6XMZzYzyQGz8WWPvkeUq+p8QFxkkkRByvllw0QD8aN6YsTfvyzWNGL6Z3uz3seBLpE9PWY4HVdj8ObFoVWkuDZHDh+15DgMT9e6HRJ42jpGf9rsqGP+XO68ggXgXNptedY0SSTaExxZX8W7LYKjwyIE5R9vDvPiNqYTdpgjlkLhdB8R7TdUuDYjKcuVrcfyuRq7Rdqbd2Q6KxToDbtBwEH390VhdpHeGmkj1ul9aoCZ4nJWYeL2trqlstSPQ/hzbYYR727Gq69+PFVjniN5pkTcEZFeS4LFmmRAkZXz8vNdl8P7VEwSIdIPKef3VU7OPkhTyQzrY5tWjUpvpgvA+l4gES4G/L8pZsnZuMpVN5jHtBI3gbAgEZzbIpu7Dta4F4jdO7bUOJz5jTqOCNPxAKbi18lhP0vjIm8OvccDyhRlKnSL8TsVfGXxB8phpsEFw+qRl00leesrfUCZgnx8E5+Lcd86u/dgxkeLfOM0iqUXFsyOHTqstIu9lu0Ke4bEkHXQpRiKrQIvn1TelTMFlQyI+m2X/Em4yS3H0wJDQPFTkxooTV3oR5RFenGqGKg2URoQtXFZe5VkqYxCVhRRYxhRRRYxFlokrCIoU7Se9LoxVsxpPfYURQcB2fyorYf2CwXe0RWHsbf0tcPQlEilu5Cyyi6sVsMoNsjaEHPv8oOg0wETTp84vz+3kuiBzsYMAIgDv8Kp1I6f3xUbVi3Hp6K0VAPfPu9lcQDIIE/m3Mfn8LYHLiPSyc7N2NXxR/8ACpmAbk2AnSTZTH/ClSm4t36ZcP8AEOg+BNlNyitWOk2LKOJ3CCIEZSY9800oba3rOdGljl6HseSHEU3NcWvaQ4WIOa1Lt3rx76+miNiuNnUYiu14k+WUGMxe/fFIcbhciDn30VuDJF552OWRWcc//aLd5pmrQi06FdShYKv5fBHC4yQ+IoAZKbj6iqZGYsiNYvkOzb3TXZW1CHBIqgMZ8OQy59FpRxBa5I5UFxtHtOxdoNr0ixx+oDzAFvEJbtzCfQd1xNxfwtMWnTxXJbE2y5jgQSCIIXouB2lTr094MaXj+TSM+bVpb2jmj+Do83NJzSTF8hpyPugmYggkZyu022KbnAPphsH/ABt5+SS4urh2zAaPMlK2dcXYpxVWZ3REc9bpNi6xFib9EdtHazP8Br08kmrVZvIUZMqiirUCFe9ZqPVJKmxjBKwosJQkUUUWMRRRbMYSYCxiNbKt+YQFc2hAVBVcXFAJ83jPnH2UWA1RLsIfhmpnRZvRKqbhsoT7Y2yy8gR08V0Rvoi2DUcAZVz8NAlwt3rC9ApfBj6VL5jmbw0sQY0kxb9ZrnNshtMR1Hnwt5K6OdytnLlv7/Hqi9mYB1avSpD/ADcAT4mT5SqsSRpl35I34U2s2jjaFR38Q8T42JPFaTpDLs9A2vjBh6b6VNoY1jQ1kdAS53EkTysfHyT4j2s9zzBsXEgjPoT4+y7z/wDJe33U3kFszl/8rG5jSD7ryiu4PJI1Jtw6Lzm7Ow6H/VmvhpeQX0yIdxbwM5xPhdClyW7PJAdwTLDt/r+108TdEeTsNw1Td8v68VvVr705W9uSBcCY7NoV1ME55d6LoUvCLRcSBkLeeuXNaPOpJn9q9uFgiVrVtomBYrrcEOReCmVShvAmDzOfVDf6e8KEolEy/BOiLrptl7Rc0ggwRrqucpYcg6RE80Zha0ZqkY0SmrO6fiW4lsPF4zH3GR91yu2dhFp9uBRWC2tu3ny77lbV9vb1niR5EcwQtOH0Tg5JnF4zBFuaWVWkLs8dSp1B9Lz0ce5XPY3AxouOSOyMrErlpCKqUlQ5qmytlcLC2IWCEAmqiIo4N7smmOOQRdDZoH8r+yZQbFckgGjhy7pxTZmFDGwNYk6qEZiMgtaZIV4RURHKzIofSdNQl7m6Gw7umlepYQLc0tqEEmfz3ZNyUGJQHniVlRzeXl+1Fz7KHT0XEHjPt2F0+xMf8sgkERlNjM8DzHokGBAJGmSZ4mGAC+VuuUTpl7ruS0cbfh6DtT44NWg2mQMtOVrrzra1f6pJOfgB+1l+1IYDIFwClFbHhwN7oaQUmYfUCqfU1JMad+aAxGJ+rPrBsqmV5+/RTzHxOoO2mV2NZiASWCGvEExlDgbO6ylFbA0GXa8u5bkecoM1LyO7K6ZzkpMExraMBtjAgXhHYZki/XLl5IXdgW4dwrcPWnqFWOicthtOmNOpnLvP+1VukFWtrWzy8lu0zlec7E+muSsIFzvNBJ/uP6QlQWvn077lWA6G1rR0y56rJIcQASYGd79df74phUYw9Ak2F+zZNcLsRxaahaQIgGLHog8LX3SIy6d2TzaHxk92FbQsGNyIFyefmpSdFVsQYik1roOvhHCfRAYnekTb+1fi8XvXIvfu3RBDGB2t+f8AaaxaLhibQhcRiTKwX+EHK3fYVNcc/XK6SWxlEyMUrDjwLFK6rrnnxWgq+/j5KV1oriOHMpvgloE8yPE8EXhfh+g+x3geG8PK3Jc8yrGvRNNm4m5uQQDGYJtcWyTRxfaElFpaY/2Z8FUazg1oMuIA3nkATxP5QO39htwry0Nb9JI+mCJB/wB2oW//AFktyzjx49lLcbjnVbjPvKMkzUV0hY5ekpu3r3jVUERn33dYw1QA/UNO5W4rcOl+7LNpjUUPzJHJZ+YM1h7wJ4cv7QtZ44zpl7d+CndDJG1eoEK4X8e/sslwMDvyWsSc5kxr6DVSbsolRu2sRkWgdD9llUOgknLleyiXJho7LY5+tn/Ie5Vm03n6LnL/ALlFF3/qcf7CSo48eH2Q7j34KKLmfZ0IDrn7KtiwopPscY09TqN2OVxkrXadFFFZdEmEOH/p8x/3OUJ+pyyonFCGZd8FdhxJA5fcKKKiENMXYSM/2q6R9vuooi+w+BM/TOsi/WVXiD9J6j2KiiWQUCVHmYkwSLaZnRV4b+Pp4Tkooghi14/8I/8AIJfSvn/tcooll2gxBquTuv5QrSsqKE+yyLHH6R1P2R+BP1N/5flRRND+Qsui9xyPNVONx4/dRRUl2TLX/wAz4/dU09FhRKzGmKMOtxB9kL/j5+yiiSXZSJrSFvFv3UfkO8lFEngwNKiiim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http://img.wikinut.com/img/1m0989672.1nxnsr/jpeg/0/evolution-throughout-the-earth-s-histo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3505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Hominids</a:t>
            </a:r>
            <a:r>
              <a:rPr lang="en-US" sz="2400" i="1" dirty="0" smtClean="0"/>
              <a:t> “</a:t>
            </a:r>
            <a:r>
              <a:rPr lang="en-US" sz="2400" dirty="0" smtClean="0">
                <a:solidFill>
                  <a:srgbClr val="2F23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ancestors</a:t>
            </a:r>
            <a:r>
              <a:rPr lang="en-US" sz="2400" dirty="0" smtClean="0"/>
              <a:t>”: evolved some </a:t>
            </a:r>
            <a:r>
              <a:rPr lang="en-US" sz="2400" b="1" u="sng" dirty="0" smtClean="0">
                <a:solidFill>
                  <a:srgbClr val="F420AD"/>
                </a:solidFill>
              </a:rPr>
              <a:t>3 million</a:t>
            </a:r>
            <a:r>
              <a:rPr lang="en-US" sz="2400" dirty="0" smtClean="0"/>
              <a:t> yrs ago.</a:t>
            </a:r>
            <a:endParaRPr lang="en-US" sz="1800" dirty="0" smtClean="0"/>
          </a:p>
          <a:p>
            <a:pPr lvl="2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Homo sapiens</a:t>
            </a:r>
            <a:r>
              <a:rPr lang="en-US" sz="2400" dirty="0" smtClean="0"/>
              <a:t>: evolved between </a:t>
            </a:r>
            <a:r>
              <a:rPr lang="en-US" sz="2400" b="1" u="sng" dirty="0" smtClean="0">
                <a:solidFill>
                  <a:srgbClr val="00B050"/>
                </a:solidFill>
              </a:rPr>
              <a:t>400,000 yrs and 250,000</a:t>
            </a:r>
            <a:r>
              <a:rPr lang="en-US" sz="2400" dirty="0" smtClean="0"/>
              <a:t> yrs ago.</a:t>
            </a:r>
            <a:endParaRPr lang="en-US" sz="1800" dirty="0" smtClean="0"/>
          </a:p>
          <a:p>
            <a:pPr lvl="2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Homo sapiens sapiens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200,000 yrs–present</a:t>
            </a:r>
            <a:r>
              <a:rPr lang="en-US" sz="2400" b="1" dirty="0" smtClean="0"/>
              <a:t>.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3225553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Evolution:</a:t>
            </a:r>
            <a:endParaRPr lang="en-US" dirty="0"/>
          </a:p>
        </p:txBody>
      </p:sp>
      <p:pic>
        <p:nvPicPr>
          <p:cNvPr id="32770" name="Picture 2" descr="http://humanevolution-sting.weebly.com/uploads/1/7/9/0/17909391/970364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6201"/>
            <a:ext cx="746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943600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The Origin and Evolution of Animals:</a:t>
            </a:r>
            <a:endParaRPr lang="en-US" sz="3200" b="1" u="sng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We do not yet know from what group(s?) of eukaryotes the animals evolved.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This evolution occurred in </a:t>
            </a:r>
            <a:r>
              <a:rPr lang="en-US" sz="2800" b="1" dirty="0" smtClean="0">
                <a:solidFill>
                  <a:srgbClr val="0070C0"/>
                </a:solidFill>
              </a:rPr>
              <a:t>Precambrian</a:t>
            </a:r>
            <a:r>
              <a:rPr lang="en-US" sz="2800" dirty="0" smtClean="0"/>
              <a:t> times.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 rapid diversification of complex animals took place during the </a:t>
            </a:r>
            <a:r>
              <a:rPr lang="en-US" sz="2800" b="1" dirty="0" smtClean="0">
                <a:solidFill>
                  <a:srgbClr val="FF0000"/>
                </a:solidFill>
              </a:rPr>
              <a:t>Cambrian (540 </a:t>
            </a:r>
            <a:r>
              <a:rPr lang="en-US" sz="2800" b="1" dirty="0" err="1" smtClean="0">
                <a:solidFill>
                  <a:srgbClr val="FF0000"/>
                </a:solidFill>
              </a:rPr>
              <a:t>myrsa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was called the </a:t>
            </a:r>
            <a:r>
              <a:rPr lang="en-US" sz="2800" b="1" dirty="0" smtClean="0">
                <a:solidFill>
                  <a:srgbClr val="FF0000"/>
                </a:solidFill>
              </a:rPr>
              <a:t>Cambrian Explosion</a:t>
            </a:r>
            <a:r>
              <a:rPr lang="en-US" sz="2800" b="1" dirty="0" smtClean="0"/>
              <a:t>.</a:t>
            </a:r>
            <a:r>
              <a:rPr lang="en-US" sz="2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Our best guesses are shown in the figure (</a:t>
            </a:r>
            <a:r>
              <a:rPr lang="en-US" sz="2800" b="1" dirty="0" err="1" smtClean="0">
                <a:solidFill>
                  <a:srgbClr val="00B050"/>
                </a:solidFill>
              </a:rPr>
              <a:t>cladogram</a:t>
            </a:r>
            <a:r>
              <a:rPr lang="en-US" sz="2800" dirty="0" smtClean="0"/>
              <a:t>) below: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492240"/>
            <a:ext cx="1920240" cy="365760"/>
          </a:xfrm>
        </p:spPr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407944"/>
            <a:ext cx="3276600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4200" y="6492240"/>
            <a:ext cx="1920240" cy="365760"/>
          </a:xfrm>
        </p:spPr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407944"/>
            <a:ext cx="3276600" cy="450056"/>
          </a:xfrm>
        </p:spPr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/>
          </a:bodyPr>
          <a:lstStyle/>
          <a:p>
            <a:pPr marL="365760" lvl="2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800" b="1" dirty="0" err="1" smtClean="0">
                <a:solidFill>
                  <a:srgbClr val="FF0000"/>
                </a:solidFill>
              </a:rPr>
              <a:t>Protostomes</a:t>
            </a:r>
            <a:r>
              <a:rPr lang="en-US" sz="2400" dirty="0" smtClean="0"/>
              <a:t> ("</a:t>
            </a:r>
            <a:r>
              <a:rPr lang="en-US" sz="2800" dirty="0" smtClean="0"/>
              <a:t>first mouth“).</a:t>
            </a:r>
            <a:endParaRPr lang="en-US" sz="2800" b="1" u="sng" dirty="0" smtClean="0"/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Deuterostomes</a:t>
            </a:r>
            <a:r>
              <a:rPr lang="en-US" sz="2800" dirty="0" smtClean="0"/>
              <a:t> ("second mouth").</a:t>
            </a:r>
          </a:p>
          <a:p>
            <a:pPr lvl="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Lophotrochozoans</a:t>
            </a:r>
            <a:r>
              <a:rPr lang="en-US" sz="2800" b="1" dirty="0" smtClean="0"/>
              <a:t>: </a:t>
            </a:r>
            <a:r>
              <a:rPr lang="en-US" sz="2800" dirty="0" smtClean="0"/>
              <a:t>animal groups having genomic similarities</a:t>
            </a:r>
            <a:r>
              <a:rPr lang="en-US" sz="2800" b="1" dirty="0" smtClean="0"/>
              <a:t>: </a:t>
            </a:r>
            <a:r>
              <a:rPr lang="en-US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Annelida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Mollusca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Platyhelminthes</a:t>
            </a:r>
            <a:r>
              <a:rPr lang="en-US" sz="2800" dirty="0" smtClean="0"/>
              <a:t>.</a:t>
            </a:r>
            <a:endParaRPr lang="en-US" sz="2800" b="1" u="sng" dirty="0" smtClean="0"/>
          </a:p>
          <a:p>
            <a:pPr lvl="0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Ecdysozoans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rgbClr val="00B050"/>
                </a:solidFill>
              </a:rPr>
              <a:t>molting animals</a:t>
            </a:r>
            <a:r>
              <a:rPr lang="en-US" sz="2800" b="1" dirty="0" smtClean="0"/>
              <a:t>:</a:t>
            </a:r>
            <a:r>
              <a:rPr lang="en-US" sz="2800" dirty="0" smtClean="0"/>
              <a:t> shedding their skin or exoskeleton; </a:t>
            </a:r>
            <a:r>
              <a:rPr lang="en-US" sz="2800" b="1" dirty="0" smtClean="0">
                <a:solidFill>
                  <a:srgbClr val="00B050"/>
                </a:solidFill>
              </a:rPr>
              <a:t>Lack cilia. </a:t>
            </a:r>
            <a:r>
              <a:rPr lang="en-US" sz="2800" dirty="0" smtClean="0"/>
              <a:t>Includes:</a:t>
            </a: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420AD"/>
                </a:solidFill>
              </a:rPr>
              <a:t>nematodes and arthropods</a:t>
            </a:r>
            <a:r>
              <a:rPr lang="en-US" sz="2400" dirty="0" smtClean="0"/>
              <a:t>. 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A6C-76C7-406D-9FB5-0D96F309CECA}" type="datetime1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BZU-Invertebrate Zoology (Biol 242)- 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EEA0-6CB5-4642-8151-F64F9C4A27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</TotalTime>
  <Words>922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Edwardian Script ITC</vt:lpstr>
      <vt:lpstr>Lucida Sans Unicode</vt:lpstr>
      <vt:lpstr>Times New Roman</vt:lpstr>
      <vt:lpstr>Verdana</vt:lpstr>
      <vt:lpstr>Wingdings 2</vt:lpstr>
      <vt:lpstr>Wingdings 3</vt:lpstr>
      <vt:lpstr>Concourse</vt:lpstr>
      <vt:lpstr>Invertebrate Zoology  (Biol 242) Prof. Dr. KM Swaileh  </vt:lpstr>
      <vt:lpstr>Chapter s 1 &amp; 2</vt:lpstr>
      <vt:lpstr>The Invertebrates: an Introduction</vt:lpstr>
      <vt:lpstr>PowerPoint Presentation</vt:lpstr>
      <vt:lpstr>PowerPoint Presentation</vt:lpstr>
      <vt:lpstr>Human Evolution:</vt:lpstr>
      <vt:lpstr>PowerPoint Presentation</vt:lpstr>
      <vt:lpstr>PowerPoint Presentation</vt:lpstr>
      <vt:lpstr>PowerPoint Presentation</vt:lpstr>
      <vt:lpstr>The animals:</vt:lpstr>
      <vt:lpstr>PowerPoint Presentation</vt:lpstr>
      <vt:lpstr>PowerPoint Presentation</vt:lpstr>
      <vt:lpstr>PowerPoint Presentation</vt:lpstr>
      <vt:lpstr>importance of Invertebrates</vt:lpstr>
      <vt:lpstr>Size range of Invertebrates</vt:lpstr>
      <vt:lpstr>PowerPoint Presentation</vt:lpstr>
      <vt:lpstr>Classification of Organisms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 1 &amp; 2</dc:title>
  <dc:creator>Khalid Swaileh</dc:creator>
  <cp:lastModifiedBy>Khalid</cp:lastModifiedBy>
  <cp:revision>23</cp:revision>
  <dcterms:created xsi:type="dcterms:W3CDTF">2013-08-31T20:06:11Z</dcterms:created>
  <dcterms:modified xsi:type="dcterms:W3CDTF">2014-09-07T19:44:36Z</dcterms:modified>
</cp:coreProperties>
</file>