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17" r:id="rId62"/>
    <p:sldId id="318" r:id="rId63"/>
    <p:sldId id="319" r:id="rId64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3D6"/>
    <a:srgbClr val="0727C9"/>
    <a:srgbClr val="8A1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6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A52FA-AB9C-4A78-9BA7-FF7B3A6277EF}" type="datetimeFigureOut">
              <a:rPr lang="en-US" smtClean="0"/>
              <a:pPr/>
              <a:t>1/7/2014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74A21-68D4-4A32-96F9-E792FC59E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8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74A21-68D4-4A32-96F9-E792FC59E8D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9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0" y="-16933"/>
            <a:ext cx="863600" cy="5698067"/>
          </a:xfrm>
          <a:custGeom>
            <a:avLst/>
            <a:gdLst>
              <a:gd name="connsiteX0" fmla="*/ 0 w 863600"/>
              <a:gd name="connsiteY0" fmla="*/ 8467 h 5698067"/>
              <a:gd name="connsiteX1" fmla="*/ 863600 w 863600"/>
              <a:gd name="connsiteY1" fmla="*/ 0 h 5698067"/>
              <a:gd name="connsiteX2" fmla="*/ 863600 w 863600"/>
              <a:gd name="connsiteY2" fmla="*/ 16934 h 5698067"/>
              <a:gd name="connsiteX3" fmla="*/ 0 w 863600"/>
              <a:gd name="connsiteY3" fmla="*/ 5698067 h 5698067"/>
              <a:gd name="connsiteX4" fmla="*/ 0 w 863600"/>
              <a:gd name="connsiteY4" fmla="*/ 8467 h 5698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0" h="5698067">
                <a:moveTo>
                  <a:pt x="0" y="8467"/>
                </a:moveTo>
                <a:lnTo>
                  <a:pt x="863600" y="0"/>
                </a:lnTo>
                <a:lnTo>
                  <a:pt x="863600" y="16934"/>
                </a:lnTo>
                <a:lnTo>
                  <a:pt x="0" y="5698067"/>
                </a:lnTo>
                <a:lnTo>
                  <a:pt x="0" y="8467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31D28-F381-4E98-9D07-17788B4112DE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A1550-9067-403E-967C-94EFD7213629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2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20EB-99F2-42C8-8403-A5F84894284C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baseline="0" dirty="0" smtClean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0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901D-5029-476F-9C8C-97D0838622D8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12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1415D-CF25-43B4-A144-F1B441508371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baseline="0" dirty="0" smtClean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lvl="0">
              <a:spcBef>
                <a:spcPct val="0"/>
              </a:spcBef>
              <a:buNone/>
              <a:defRPr sz="8000" b="0" cap="all" baseline="0">
                <a:ln w="3175" cmpd="sng">
                  <a:noFill/>
                </a:ln>
                <a:effectLst/>
                <a:latin typeface="Arial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46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EAD6A-DD4B-47EB-ADC7-76DB765E1838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996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9C5D-72DC-44D0-BFE8-ECD62192385E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43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808D-90F9-4147-AD7C-1F8A7BBB1FB0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71D9-0F9A-40BE-AB72-3E8A1B91F2B1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89"/>
            <a:ext cx="4184034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81E2-8969-4445-8A02-0ED02731D01B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2153" y="2160983"/>
            <a:ext cx="382921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43205" y="2160983"/>
            <a:ext cx="38307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C812-BE86-4D94-9562-636D8B6B4C61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4A12-FAE2-4CDF-8175-8FBCA7225C2B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7F02A-4B13-4C6E-A8EF-5E7C44895A63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4"/>
            <a:ext cx="4513540" cy="5526437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70"/>
            <a:ext cx="3854528" cy="25844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2134-3233-41A8-809B-D8DAC284051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-8467" y="4013200"/>
            <a:ext cx="457200" cy="2853267"/>
          </a:xfrm>
          <a:custGeom>
            <a:avLst/>
            <a:gdLst>
              <a:gd name="connsiteX0" fmla="*/ 0 w 457200"/>
              <a:gd name="connsiteY0" fmla="*/ 0 h 2853267"/>
              <a:gd name="connsiteX1" fmla="*/ 457200 w 457200"/>
              <a:gd name="connsiteY1" fmla="*/ 2853267 h 2853267"/>
              <a:gd name="connsiteX2" fmla="*/ 0 w 457200"/>
              <a:gd name="connsiteY2" fmla="*/ 2844800 h 2853267"/>
              <a:gd name="connsiteX3" fmla="*/ 0 w 457200"/>
              <a:gd name="connsiteY3" fmla="*/ 0 h 285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" h="2853267">
                <a:moveTo>
                  <a:pt x="0" y="0"/>
                </a:moveTo>
                <a:lnTo>
                  <a:pt x="457200" y="2853267"/>
                </a:lnTo>
                <a:lnTo>
                  <a:pt x="0" y="2844800"/>
                </a:lnTo>
                <a:cubicBezTo>
                  <a:pt x="2822" y="1905000"/>
                  <a:pt x="5645" y="965200"/>
                  <a:pt x="0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9186333" y="-8467"/>
            <a:ext cx="3005667" cy="6866467"/>
          </a:xfrm>
          <a:custGeom>
            <a:avLst/>
            <a:gdLst>
              <a:gd name="connsiteX0" fmla="*/ 2023534 w 3005667"/>
              <a:gd name="connsiteY0" fmla="*/ 8467 h 6866467"/>
              <a:gd name="connsiteX1" fmla="*/ 0 w 3005667"/>
              <a:gd name="connsiteY1" fmla="*/ 6866467 h 6866467"/>
              <a:gd name="connsiteX2" fmla="*/ 2997200 w 3005667"/>
              <a:gd name="connsiteY2" fmla="*/ 6858000 h 6866467"/>
              <a:gd name="connsiteX3" fmla="*/ 3005667 w 3005667"/>
              <a:gd name="connsiteY3" fmla="*/ 0 h 6866467"/>
              <a:gd name="connsiteX4" fmla="*/ 2023534 w 3005667"/>
              <a:gd name="connsiteY4" fmla="*/ 8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67" h="6866467">
                <a:moveTo>
                  <a:pt x="2023534" y="8467"/>
                </a:moveTo>
                <a:lnTo>
                  <a:pt x="0" y="6866467"/>
                </a:lnTo>
                <a:lnTo>
                  <a:pt x="2997200" y="6858000"/>
                </a:lnTo>
                <a:cubicBezTo>
                  <a:pt x="3000022" y="4572000"/>
                  <a:pt x="3002845" y="2286000"/>
                  <a:pt x="3005667" y="0"/>
                </a:cubicBezTo>
                <a:lnTo>
                  <a:pt x="2023534" y="8467"/>
                </a:lnTo>
                <a:close/>
              </a:path>
            </a:pathLst>
          </a:cu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601200" y="-8467"/>
            <a:ext cx="2590800" cy="6866467"/>
          </a:xfrm>
          <a:custGeom>
            <a:avLst/>
            <a:gdLst>
              <a:gd name="connsiteX0" fmla="*/ 0 w 2590800"/>
              <a:gd name="connsiteY0" fmla="*/ 0 h 6866467"/>
              <a:gd name="connsiteX1" fmla="*/ 1202267 w 2590800"/>
              <a:gd name="connsiteY1" fmla="*/ 6866467 h 6866467"/>
              <a:gd name="connsiteX2" fmla="*/ 2590800 w 2590800"/>
              <a:gd name="connsiteY2" fmla="*/ 6866467 h 6866467"/>
              <a:gd name="connsiteX3" fmla="*/ 2582333 w 2590800"/>
              <a:gd name="connsiteY3" fmla="*/ 0 h 6866467"/>
              <a:gd name="connsiteX4" fmla="*/ 0 w 2590800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6866467">
                <a:moveTo>
                  <a:pt x="0" y="0"/>
                </a:moveTo>
                <a:lnTo>
                  <a:pt x="1202267" y="6866467"/>
                </a:lnTo>
                <a:lnTo>
                  <a:pt x="2590800" y="6866467"/>
                </a:lnTo>
                <a:cubicBezTo>
                  <a:pt x="2587978" y="4577645"/>
                  <a:pt x="2585155" y="2288822"/>
                  <a:pt x="258233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932333" y="3048000"/>
            <a:ext cx="3259667" cy="3810000"/>
          </a:xfrm>
          <a:custGeom>
            <a:avLst/>
            <a:gdLst>
              <a:gd name="connsiteX0" fmla="*/ 0 w 3259667"/>
              <a:gd name="connsiteY0" fmla="*/ 3810000 h 3810000"/>
              <a:gd name="connsiteX1" fmla="*/ 3251200 w 3259667"/>
              <a:gd name="connsiteY1" fmla="*/ 0 h 3810000"/>
              <a:gd name="connsiteX2" fmla="*/ 3259667 w 3259667"/>
              <a:gd name="connsiteY2" fmla="*/ 3810000 h 3810000"/>
              <a:gd name="connsiteX3" fmla="*/ 0 w 3259667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667" h="3810000">
                <a:moveTo>
                  <a:pt x="0" y="3810000"/>
                </a:moveTo>
                <a:lnTo>
                  <a:pt x="3251200" y="0"/>
                </a:lnTo>
                <a:cubicBezTo>
                  <a:pt x="3254022" y="1270000"/>
                  <a:pt x="3256845" y="2540000"/>
                  <a:pt x="3259667" y="3810000"/>
                </a:cubicBezTo>
                <a:lnTo>
                  <a:pt x="0" y="3810000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338733" y="-8467"/>
            <a:ext cx="2853267" cy="6866467"/>
          </a:xfrm>
          <a:custGeom>
            <a:avLst/>
            <a:gdLst>
              <a:gd name="connsiteX0" fmla="*/ 0 w 2853267"/>
              <a:gd name="connsiteY0" fmla="*/ 0 h 6866467"/>
              <a:gd name="connsiteX1" fmla="*/ 2472267 w 2853267"/>
              <a:gd name="connsiteY1" fmla="*/ 6866467 h 6866467"/>
              <a:gd name="connsiteX2" fmla="*/ 2853267 w 2853267"/>
              <a:gd name="connsiteY2" fmla="*/ 6858000 h 6866467"/>
              <a:gd name="connsiteX3" fmla="*/ 2853267 w 2853267"/>
              <a:gd name="connsiteY3" fmla="*/ 0 h 6866467"/>
              <a:gd name="connsiteX4" fmla="*/ 0 w 2853267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3267" h="6866467">
                <a:moveTo>
                  <a:pt x="0" y="0"/>
                </a:moveTo>
                <a:lnTo>
                  <a:pt x="2472267" y="6866467"/>
                </a:lnTo>
                <a:lnTo>
                  <a:pt x="2853267" y="6858000"/>
                </a:lnTo>
                <a:lnTo>
                  <a:pt x="285326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905067" y="-8467"/>
            <a:ext cx="1286933" cy="6866467"/>
          </a:xfrm>
          <a:custGeom>
            <a:avLst/>
            <a:gdLst>
              <a:gd name="connsiteX0" fmla="*/ 1016000 w 1286933"/>
              <a:gd name="connsiteY0" fmla="*/ 0 h 6866467"/>
              <a:gd name="connsiteX1" fmla="*/ 0 w 1286933"/>
              <a:gd name="connsiteY1" fmla="*/ 6866467 h 6866467"/>
              <a:gd name="connsiteX2" fmla="*/ 1286933 w 1286933"/>
              <a:gd name="connsiteY2" fmla="*/ 6866467 h 6866467"/>
              <a:gd name="connsiteX3" fmla="*/ 1278466 w 1286933"/>
              <a:gd name="connsiteY3" fmla="*/ 0 h 6866467"/>
              <a:gd name="connsiteX4" fmla="*/ 1016000 w 1286933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6933" h="6866467">
                <a:moveTo>
                  <a:pt x="1016000" y="0"/>
                </a:moveTo>
                <a:lnTo>
                  <a:pt x="0" y="6866467"/>
                </a:lnTo>
                <a:lnTo>
                  <a:pt x="1286933" y="6866467"/>
                </a:lnTo>
                <a:cubicBezTo>
                  <a:pt x="1284111" y="4577645"/>
                  <a:pt x="1281288" y="2288822"/>
                  <a:pt x="1278466" y="0"/>
                </a:cubicBezTo>
                <a:lnTo>
                  <a:pt x="1016000" y="0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0938934" y="-8468"/>
            <a:ext cx="1270244" cy="6866467"/>
          </a:xfrm>
          <a:custGeom>
            <a:avLst/>
            <a:gdLst>
              <a:gd name="connsiteX0" fmla="*/ 0 w 1244600"/>
              <a:gd name="connsiteY0" fmla="*/ 0 h 6874934"/>
              <a:gd name="connsiteX1" fmla="*/ 1117600 w 1244600"/>
              <a:gd name="connsiteY1" fmla="*/ 6866467 h 6874934"/>
              <a:gd name="connsiteX2" fmla="*/ 1244600 w 1244600"/>
              <a:gd name="connsiteY2" fmla="*/ 6874934 h 6874934"/>
              <a:gd name="connsiteX3" fmla="*/ 1236134 w 1244600"/>
              <a:gd name="connsiteY3" fmla="*/ 0 h 6874934"/>
              <a:gd name="connsiteX4" fmla="*/ 0 w 1244600"/>
              <a:gd name="connsiteY4" fmla="*/ 0 h 6874934"/>
              <a:gd name="connsiteX0" fmla="*/ 0 w 1253067"/>
              <a:gd name="connsiteY0" fmla="*/ 0 h 6874934"/>
              <a:gd name="connsiteX1" fmla="*/ 1117600 w 1253067"/>
              <a:gd name="connsiteY1" fmla="*/ 6866467 h 6874934"/>
              <a:gd name="connsiteX2" fmla="*/ 1244600 w 1253067"/>
              <a:gd name="connsiteY2" fmla="*/ 6874934 h 6874934"/>
              <a:gd name="connsiteX3" fmla="*/ 1253067 w 1253067"/>
              <a:gd name="connsiteY3" fmla="*/ 0 h 6874934"/>
              <a:gd name="connsiteX4" fmla="*/ 0 w 1253067"/>
              <a:gd name="connsiteY4" fmla="*/ 0 h 6874934"/>
              <a:gd name="connsiteX0" fmla="*/ 0 w 1270244"/>
              <a:gd name="connsiteY0" fmla="*/ 0 h 6866467"/>
              <a:gd name="connsiteX1" fmla="*/ 1117600 w 1270244"/>
              <a:gd name="connsiteY1" fmla="*/ 6866467 h 6866467"/>
              <a:gd name="connsiteX2" fmla="*/ 1270000 w 1270244"/>
              <a:gd name="connsiteY2" fmla="*/ 6866467 h 6866467"/>
              <a:gd name="connsiteX3" fmla="*/ 1253067 w 1270244"/>
              <a:gd name="connsiteY3" fmla="*/ 0 h 6866467"/>
              <a:gd name="connsiteX4" fmla="*/ 0 w 1270244"/>
              <a:gd name="connsiteY4" fmla="*/ 0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244" h="6866467">
                <a:moveTo>
                  <a:pt x="0" y="0"/>
                </a:moveTo>
                <a:lnTo>
                  <a:pt x="1117600" y="6866467"/>
                </a:lnTo>
                <a:lnTo>
                  <a:pt x="1270000" y="6866467"/>
                </a:lnTo>
                <a:cubicBezTo>
                  <a:pt x="1272822" y="4574822"/>
                  <a:pt x="1250245" y="2291645"/>
                  <a:pt x="125306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10395628" y="3597854"/>
            <a:ext cx="1820333" cy="3268133"/>
          </a:xfrm>
          <a:custGeom>
            <a:avLst/>
            <a:gdLst>
              <a:gd name="connsiteX0" fmla="*/ 0 w 1820333"/>
              <a:gd name="connsiteY0" fmla="*/ 3268133 h 3268133"/>
              <a:gd name="connsiteX1" fmla="*/ 1811866 w 1820333"/>
              <a:gd name="connsiteY1" fmla="*/ 0 h 3268133"/>
              <a:gd name="connsiteX2" fmla="*/ 1820333 w 1820333"/>
              <a:gd name="connsiteY2" fmla="*/ 3259666 h 3268133"/>
              <a:gd name="connsiteX3" fmla="*/ 0 w 1820333"/>
              <a:gd name="connsiteY3" fmla="*/ 3268133 h 326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333" h="3268133">
                <a:moveTo>
                  <a:pt x="0" y="3268133"/>
                </a:moveTo>
                <a:lnTo>
                  <a:pt x="1811866" y="0"/>
                </a:lnTo>
                <a:cubicBezTo>
                  <a:pt x="1814688" y="1086555"/>
                  <a:pt x="1817511" y="2173111"/>
                  <a:pt x="1820333" y="3259666"/>
                </a:cubicBezTo>
                <a:lnTo>
                  <a:pt x="0" y="3268133"/>
                </a:lnTo>
                <a:close/>
              </a:path>
            </a:pathLst>
          </a:custGeom>
          <a:solidFill>
            <a:schemeClr val="accent1">
              <a:lumMod val="75000"/>
              <a:alpha val="6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A720D-BE7C-468E-851F-9CA25ABBF1BE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8D81B-8E6B-492F-AF86-55215CE0961B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Biol 242 lecture notes- KM 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4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//upload.wikimedia.org/wikipedia/commons/9/9e/Tonicella-lineata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http://www.rachelleb.com/images/2005_01_16/octopus.jpg" TargetMode="External"/><Relationship Id="rId18" Type="http://schemas.openxmlformats.org/officeDocument/2006/relationships/image" Target="../media/image12.jpeg"/><Relationship Id="rId3" Type="http://schemas.openxmlformats.org/officeDocument/2006/relationships/image" Target="http://bioweb.uwlax.edu/zoolab/Table_of_Contents/Lab-5a/Class_Gastropoda_10/Lab_5a-10a.jpg" TargetMode="External"/><Relationship Id="rId7" Type="http://schemas.openxmlformats.org/officeDocument/2006/relationships/image" Target="http://faculty.clintoncc.suny.edu/faculty/Michael.Gregory/files/Bio%20102/Bio%20102%20lectures/animal%20diversity/protostomes/chiton_dorsal_surface.jpg" TargetMode="External"/><Relationship Id="rId12" Type="http://schemas.openxmlformats.org/officeDocument/2006/relationships/image" Target="../media/image7.jpeg"/><Relationship Id="rId17" Type="http://schemas.openxmlformats.org/officeDocument/2006/relationships/image" Target="../media/image11.jpeg"/><Relationship Id="rId2" Type="http://schemas.openxmlformats.org/officeDocument/2006/relationships/image" Target="../media/image2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http://weichtiere.at/images/weichtiere/scaphopoda/scaphopod.jpg" TargetMode="External"/><Relationship Id="rId5" Type="http://schemas.openxmlformats.org/officeDocument/2006/relationships/image" Target="http://www.gochart.com/dig_photo/clams.JPG" TargetMode="External"/><Relationship Id="rId15" Type="http://schemas.openxmlformats.org/officeDocument/2006/relationships/image" Target="../media/image9.jpeg"/><Relationship Id="rId10" Type="http://schemas.openxmlformats.org/officeDocument/2006/relationships/image" Target="../media/image6.jpeg"/><Relationship Id="rId19" Type="http://schemas.openxmlformats.org/officeDocument/2006/relationships/image" Target="../media/image13.jpeg"/><Relationship Id="rId4" Type="http://schemas.openxmlformats.org/officeDocument/2006/relationships/image" Target="../media/image3.jpeg"/><Relationship Id="rId9" Type="http://schemas.openxmlformats.org/officeDocument/2006/relationships/image" Target="http://www.whoi.edu/science/B/aplacophora/epimenia.jpg" TargetMode="External"/><Relationship Id="rId1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3.bp.blogspot.com/-hs5y4xCBuh0/TYqJHi70U5I/AAAAAAAACa8/TI7agyCyJ4Q/s1600/chitonb.JP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1157" y="518615"/>
            <a:ext cx="7766936" cy="504967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Edwardian Script ITC" pitchFamily="66" charset="0"/>
                <a:ea typeface="+mn-ea"/>
                <a:cs typeface="+mn-cs"/>
              </a:rPr>
              <a:t>Invertebrate Zoology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Edwardian Script ITC" pitchFamily="66" charset="0"/>
                <a:ea typeface="+mn-ea"/>
                <a:cs typeface="+mn-cs"/>
              </a:rPr>
              <a:t>(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Edwardian Script ITC" pitchFamily="66" charset="0"/>
                <a:ea typeface="+mn-ea"/>
                <a:cs typeface="+mn-cs"/>
              </a:rPr>
              <a:t>Biol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Edwardian Script ITC" pitchFamily="66" charset="0"/>
                <a:ea typeface="+mn-ea"/>
                <a:cs typeface="+mn-cs"/>
              </a:rPr>
              <a:t> 242)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036" y="1228298"/>
            <a:ext cx="8577967" cy="4813063"/>
          </a:xfrm>
        </p:spPr>
        <p:txBody>
          <a:bodyPr/>
          <a:lstStyle/>
          <a:p>
            <a:pPr algn="ctr"/>
            <a:r>
              <a:rPr lang="en-US" sz="8000" b="1" dirty="0">
                <a:solidFill>
                  <a:schemeClr val="accent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Edwardian Script ITC" pitchFamily="66" charset="0"/>
              </a:rPr>
              <a:t>Chapter </a:t>
            </a:r>
            <a:r>
              <a:rPr lang="en-US" sz="8000" b="1" dirty="0" smtClean="0">
                <a:solidFill>
                  <a:schemeClr val="accent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Edwardian Script ITC" pitchFamily="66" charset="0"/>
              </a:rPr>
              <a:t>12</a:t>
            </a:r>
          </a:p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Book Antiqua" panose="02040602050305030304" pitchFamily="18" charset="0"/>
              </a:rPr>
              <a:t>Phylum Mollusca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E1187-2FB5-4425-B85A-0C705866F827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6386" name="Picture 2" descr="http://www.ucmp.berkeley.edu/mollusca/mollco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6701" y="3944678"/>
            <a:ext cx="4412807" cy="2731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56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74" y="276447"/>
            <a:ext cx="8923128" cy="57649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1986" name="Picture 2" descr="http://o.quizlet.com/i/7snFi2A2VMZfCiGboLbgQQ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7221" y="235615"/>
            <a:ext cx="2286000" cy="2143125"/>
          </a:xfrm>
          <a:prstGeom prst="rect">
            <a:avLst/>
          </a:prstGeom>
          <a:noFill/>
        </p:spPr>
      </p:pic>
      <p:pic>
        <p:nvPicPr>
          <p:cNvPr id="41988" name="Picture 4" descr="http://www.esu.edu/~milewski/intro_biol_two/lab__11_mollusca/images/bivalve__gill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741" y="171820"/>
            <a:ext cx="5715000" cy="4333875"/>
          </a:xfrm>
          <a:prstGeom prst="rect">
            <a:avLst/>
          </a:prstGeom>
          <a:noFill/>
        </p:spPr>
      </p:pic>
      <p:pic>
        <p:nvPicPr>
          <p:cNvPr id="41989" name="Picture 5" descr="clam%20gill%20deta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0679" y="2477387"/>
            <a:ext cx="2401888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http://faculty.clintoncc.suny.edu/faculty/michael.gregory/files/bio%20102/bio%20102%20lectures/animal%20diversity/protostomes/lophotrochozoans/chiton_ventral_surfa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9525" y="4412512"/>
            <a:ext cx="4316819" cy="2445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376" y="248093"/>
            <a:ext cx="8596668" cy="68757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 err="1" smtClean="0">
                <a:solidFill>
                  <a:srgbClr val="FF0000"/>
                </a:solidFill>
              </a:rPr>
              <a:t>radula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42" y="956931"/>
            <a:ext cx="8933760" cy="5084432"/>
          </a:xfrm>
        </p:spPr>
        <p:txBody>
          <a:bodyPr/>
          <a:lstStyle/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Many molluscs possess a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feeding structure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known as the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radula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39725" lvl="1" indent="-339725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 is provided with </a:t>
            </a:r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2 rows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sharp </a:t>
            </a:r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chitinous teeth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77812" y="6492875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051" y="6492875"/>
            <a:ext cx="6297612" cy="365125"/>
          </a:xfrm>
        </p:spPr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4036" name="Picture 4" descr="http://www.applesnail.net/content/photographs/pomacea_canal_mouth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2028" y="2573078"/>
            <a:ext cx="3519377" cy="3125973"/>
          </a:xfrm>
          <a:prstGeom prst="rect">
            <a:avLst/>
          </a:prstGeom>
          <a:noFill/>
        </p:spPr>
      </p:pic>
      <p:pic>
        <p:nvPicPr>
          <p:cNvPr id="44038" name="Picture 6" descr="http://cahayacinta.com/wp-content/uploads/2011/11/radula-000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284" y="2509284"/>
            <a:ext cx="3423684" cy="3147237"/>
          </a:xfrm>
          <a:prstGeom prst="rect">
            <a:avLst/>
          </a:prstGeom>
          <a:noFill/>
        </p:spPr>
      </p:pic>
      <p:pic>
        <p:nvPicPr>
          <p:cNvPr id="44039" name="Picture 7" descr="Radula%20galle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2519917"/>
            <a:ext cx="1939925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Katharina_radul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4202" y="4603900"/>
            <a:ext cx="1967023" cy="173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977" y="191387"/>
            <a:ext cx="8955025" cy="5849976"/>
          </a:xfrm>
        </p:spPr>
        <p:txBody>
          <a:bodyPr/>
          <a:lstStyle/>
          <a:p>
            <a:pPr marL="339725" lvl="1" indent="-339725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 is produced from 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radular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39725" lvl="1" indent="-339725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 is supported by a cartilage-like structure called the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odontophore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(G: </a:t>
            </a: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Tooth-bearer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39725" lvl="1" indent="-339725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odontophore-radular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assembly, together with its complex musculature, is known as the </a:t>
            </a:r>
            <a:r>
              <a:rPr lang="en-US" sz="2800" b="1" dirty="0" err="1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 mass</a:t>
            </a:r>
            <a:r>
              <a:rPr lang="en-US" sz="2800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 the </a:t>
            </a:r>
            <a:r>
              <a:rPr lang="en-US" sz="2800" b="1" dirty="0" err="1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odontophore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 complex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5282" y="6492875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683" y="6492875"/>
            <a:ext cx="6297612" cy="365125"/>
          </a:xfrm>
        </p:spPr>
        <p:txBody>
          <a:bodyPr/>
          <a:lstStyle/>
          <a:p>
            <a:r>
              <a:rPr lang="en-US" dirty="0" smtClean="0"/>
              <a:t>Biol 242 lecture notes- KM 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5058" name="Picture 2" descr="http://barnegatshellfish.org/images/snails/_radula_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3416" y="2805187"/>
            <a:ext cx="5143500" cy="3191575"/>
          </a:xfrm>
          <a:prstGeom prst="rect">
            <a:avLst/>
          </a:prstGeom>
          <a:noFill/>
        </p:spPr>
      </p:pic>
      <p:pic>
        <p:nvPicPr>
          <p:cNvPr id="45060" name="Picture 4" descr="http://barnegatshellfish.org/images/snails/_radula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079" y="3284576"/>
            <a:ext cx="3799737" cy="246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50" y="311888"/>
            <a:ext cx="8660464" cy="751367"/>
          </a:xfrm>
        </p:spPr>
        <p:txBody>
          <a:bodyPr>
            <a:normAutofit/>
          </a:bodyPr>
          <a:lstStyle/>
          <a:p>
            <a:pPr lvl="2" algn="l" defTabSz="457200" rtl="0">
              <a:spcBef>
                <a:spcPct val="0"/>
              </a:spcBef>
            </a:pPr>
            <a:r>
              <a:rPr lang="en-US" sz="3200" b="1" dirty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2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Class </a:t>
            </a:r>
            <a:r>
              <a:rPr lang="en-US" sz="3200" b="1" dirty="0" err="1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Polyplacophora</a:t>
            </a:r>
            <a:endParaRPr lang="en-US" sz="3200" dirty="0">
              <a:solidFill>
                <a:srgbClr val="F303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609" y="1073888"/>
            <a:ext cx="8944393" cy="5348177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Poly</a:t>
            </a:r>
            <a:r>
              <a:rPr lang="en-US" sz="2800" b="1" i="1" dirty="0" err="1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placo</a:t>
            </a:r>
            <a:r>
              <a:rPr lang="en-US" sz="28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phora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G: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Many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plate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bearing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i="1" dirty="0" smtClean="0">
                <a:solidFill>
                  <a:srgbClr val="8A1193"/>
                </a:solidFill>
                <a:latin typeface="Times New Roman" pitchFamily="18" charset="0"/>
                <a:cs typeface="Times New Roman" pitchFamily="18" charset="0"/>
              </a:rPr>
              <a:t>Defining Characteristic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shell takes the form of a series of 7-8 separate plates.</a:t>
            </a:r>
            <a:endParaRPr lang="en-US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About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500 species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called </a:t>
            </a:r>
            <a:r>
              <a:rPr lang="en-US" sz="2800" b="1" dirty="0" err="1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Chitons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Size is 3-10 cm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long and lives close to the shore (intertidal zone).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They are restricted to </a:t>
            </a:r>
            <a:r>
              <a:rPr lang="en-US" sz="2800" b="1" dirty="0" smtClean="0">
                <a:solidFill>
                  <a:srgbClr val="8A1193"/>
                </a:solidFill>
                <a:latin typeface="Times New Roman" pitchFamily="18" charset="0"/>
                <a:cs typeface="Times New Roman" pitchFamily="18" charset="0"/>
              </a:rPr>
              <a:t>rocky shores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Chiton’s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thick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lateral mantle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called the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girdle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mantle cavity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chitons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takes the form of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2 lateral grooves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one on each side of the body.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67180" y="6360339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050" y="6492875"/>
            <a:ext cx="6297612" cy="365125"/>
          </a:xfrm>
        </p:spPr>
        <p:txBody>
          <a:bodyPr/>
          <a:lstStyle/>
          <a:p>
            <a:r>
              <a:rPr lang="en-US" dirty="0" smtClean="0"/>
              <a:t>Biol 242 lecture notes- KM 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6547" y="6492875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520" y="6492875"/>
            <a:ext cx="6297612" cy="365125"/>
          </a:xfrm>
        </p:spPr>
        <p:txBody>
          <a:bodyPr/>
          <a:lstStyle/>
          <a:p>
            <a:r>
              <a:rPr lang="en-US" dirty="0" smtClean="0"/>
              <a:t>Biol 242 lecture notes- KM 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6084" name="Picture 4" descr="File:Tonicella-lineata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004" y="0"/>
            <a:ext cx="4767298" cy="3580515"/>
          </a:xfrm>
          <a:prstGeom prst="rect">
            <a:avLst/>
          </a:prstGeom>
          <a:noFill/>
        </p:spPr>
      </p:pic>
      <p:pic>
        <p:nvPicPr>
          <p:cNvPr id="46086" name="Picture 6" descr="http://faculty.clintoncc.suny.edu/faculty/michael.gregory/files/bio%20102/bio%20102%20lectures/animal%20diversity/protostomes/lophotrochozoans/chiton_dorsal_surfa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26" y="2945217"/>
            <a:ext cx="4657356" cy="3563605"/>
          </a:xfrm>
          <a:prstGeom prst="rect">
            <a:avLst/>
          </a:prstGeom>
          <a:noFill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3048" y="975648"/>
            <a:ext cx="5688124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42" y="361507"/>
            <a:ext cx="8112642" cy="613498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About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 bipectinate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(double-combed)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ctenidia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(gills) hang down from the roof of each lateral groove.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flow of water current over the gills is in opposite direction to the flow of blood. This is called </a:t>
            </a:r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counter current exchange system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     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foot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extends along the entire ventral surface and is completely covered by the shell.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Locomotion is by waves of muscular</a:t>
            </a:r>
          </a:p>
          <a:p>
            <a:pPr lvl="0" indent="-3175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contraction (</a:t>
            </a:r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called pedal waves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/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Digestive system is linear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mouth </a:t>
            </a:r>
          </a:p>
          <a:p>
            <a:pPr lvl="0" indent="-3175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anus are at opposite directions.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24649" y="6492875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683" y="6492875"/>
            <a:ext cx="6297612" cy="365125"/>
          </a:xfrm>
        </p:spPr>
        <p:txBody>
          <a:bodyPr/>
          <a:lstStyle/>
          <a:p>
            <a:r>
              <a:rPr lang="en-US" dirty="0" smtClean="0"/>
              <a:t>Biol 242 lecture notes- KM 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8130" name="Picture 2" descr="http://ridge.icu.ac.jp/biobk/chitonstruc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8998" y="3498112"/>
            <a:ext cx="4508500" cy="2472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81" y="532263"/>
            <a:ext cx="8850921" cy="5509099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feed usually on algae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by means of the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radula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(some are carnivorous).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pair of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pharyngeal glands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(called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sugar glands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releases </a:t>
            </a:r>
            <a:r>
              <a:rPr lang="en-US" sz="2800" b="1" dirty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amylase-containing secretions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into the stomach.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Chitons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have </a:t>
            </a:r>
            <a:r>
              <a:rPr lang="en-US" sz="2800" b="1" dirty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fossil records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extending back some </a:t>
            </a:r>
            <a:r>
              <a:rPr lang="en-US" sz="2800" b="1" dirty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500 million years.</a:t>
            </a:r>
          </a:p>
          <a:p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00252"/>
            <a:ext cx="8596668" cy="655092"/>
          </a:xfrm>
        </p:spPr>
        <p:txBody>
          <a:bodyPr/>
          <a:lstStyle/>
          <a:p>
            <a:r>
              <a:rPr lang="en-US" sz="3200" b="1" kern="0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200" b="1" kern="0" dirty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Class </a:t>
            </a:r>
            <a:r>
              <a:rPr lang="en-US" sz="3200" b="1" kern="0" dirty="0" err="1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Aplacophora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064525"/>
            <a:ext cx="8596668" cy="4976837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Aplacophora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G: Not-shell-bearing.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Defining Characteristic</a:t>
            </a:r>
            <a:r>
              <a:rPr lang="en-US" sz="2800" b="1" i="1" dirty="0">
                <a:solidFill>
                  <a:srgbClr val="FF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Cylindrical, vermiform body with the foot forming a narrow keel.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These are vermiform molluscs (about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320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species).                        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Found in all oceans,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mostly in deep waters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Most species are very small (few mm long and rarely more than few cm).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5" name="Picture 7" descr="Chaetodermacanad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33" y="4914900"/>
            <a:ext cx="2971800" cy="179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3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4717"/>
            <a:ext cx="8596668" cy="5836646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Body is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unsegmented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and bears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numerous calcareous spines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or scales embedded in an outer cuticle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Have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no true shell.</a:t>
            </a:r>
          </a:p>
          <a:p>
            <a:pPr lvl="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Have 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radula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and a small </a:t>
            </a:r>
            <a:r>
              <a:rPr lang="en-US" sz="2800" b="1" dirty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posterior mantle cavity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Have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no clear foot</a:t>
            </a:r>
            <a:r>
              <a:rPr lang="en-US" sz="2800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6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63" y="1588864"/>
            <a:ext cx="3048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751527" y="1223740"/>
            <a:ext cx="4582427" cy="12942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545" y="248992"/>
            <a:ext cx="8596668" cy="704045"/>
          </a:xfrm>
        </p:spPr>
        <p:txBody>
          <a:bodyPr>
            <a:normAutofit fontScale="90000"/>
          </a:bodyPr>
          <a:lstStyle/>
          <a:p>
            <a:pPr lvl="2" algn="l" defTabSz="457200" rtl="0">
              <a:spcBef>
                <a:spcPct val="0"/>
              </a:spcBef>
            </a:pPr>
            <a:r>
              <a:rPr lang="en-US" sz="3600" b="1" dirty="0" smtClean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3) Class </a:t>
            </a:r>
            <a:r>
              <a:rPr lang="en-US" sz="3600" b="1" dirty="0" err="1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Monoplacophora</a:t>
            </a:r>
            <a:r>
              <a:rPr lang="en-US" sz="3600" b="1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3200" b="1" dirty="0">
              <a:solidFill>
                <a:srgbClr val="F303D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811369"/>
            <a:ext cx="9681883" cy="5229993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Monoplacophora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G: One shell bearing.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  <a:tab pos="2057400" algn="l"/>
                <a:tab pos="2171700" algn="l"/>
              </a:tabLst>
            </a:pP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Defining Characteristics: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860425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57400" algn="l"/>
                <a:tab pos="2171700" algn="l"/>
              </a:tabLst>
            </a:pP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3-6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pairs of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ctenidia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6-7 pairs of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nephridia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860425" lvl="2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057400" algn="l"/>
                <a:tab pos="2171700" algn="l"/>
              </a:tabLs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Multiple (usually 8) pairs of foot (pedal) retractor muscles.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098" name="Picture 2" descr="Monplacoph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33" y="3641062"/>
            <a:ext cx="26193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onoplacophor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16" y="3641062"/>
            <a:ext cx="2751884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35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6549"/>
          </a:xfrm>
        </p:spPr>
        <p:txBody>
          <a:bodyPr>
            <a:normAutofit fontScale="90000"/>
          </a:bodyPr>
          <a:lstStyle/>
          <a:p>
            <a:r>
              <a:rPr lang="en-US" sz="1600" b="1" dirty="0" smtClean="0">
                <a:solidFill>
                  <a:srgbClr val="0727C9"/>
                </a:solidFill>
              </a:rPr>
              <a:t>Kingdom </a:t>
            </a:r>
            <a:r>
              <a:rPr lang="en-US" sz="1600" b="1" dirty="0" err="1" smtClean="0">
                <a:solidFill>
                  <a:srgbClr val="0727C9"/>
                </a:solidFill>
              </a:rPr>
              <a:t>Animalia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Phylum Mollusca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8559"/>
            <a:ext cx="8596668" cy="455280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Mollusca: </a:t>
            </a:r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L.: Soft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Defining Characteristics:</a:t>
            </a:r>
            <a:endParaRPr lang="en-US" sz="2800" dirty="0" smtClean="0">
              <a:solidFill>
                <a:srgbClr val="0727C9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Dorsal epithelium forming a </a:t>
            </a:r>
            <a:r>
              <a:rPr lang="en-US" sz="2600" b="1" i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mantle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which secretes </a:t>
            </a:r>
            <a:r>
              <a:rPr lang="en-US" sz="2600" b="1" i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calcareous spicules or a shell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Cuticular band of teeth (</a:t>
            </a:r>
            <a:r>
              <a:rPr lang="en-US" sz="2600" b="1" i="1" dirty="0" err="1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radula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in the esophagus, used for feeding.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Ventral body wall muscles develop into a </a:t>
            </a:r>
            <a:r>
              <a:rPr lang="en-US" sz="26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locomotory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or clinging </a:t>
            </a:r>
            <a:r>
              <a:rPr lang="en-US" sz="2600" b="1" i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foot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Biol 242 lecture notes- KM 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4471"/>
            <a:ext cx="8596668" cy="5906891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dirty="0" smtClean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19 living </a:t>
            </a:r>
            <a:r>
              <a:rPr lang="en-US" sz="2800" b="1" dirty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species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all are marine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and live in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deep water (&gt;2000m)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 </a:t>
            </a:r>
            <a:r>
              <a:rPr lang="en-US" sz="2800" b="1" dirty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single, unhinged, cap-shaped shell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is present.                       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Shell is flattened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rather than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spiral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Shell length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ranges between </a:t>
            </a:r>
            <a:r>
              <a:rPr lang="en-US" sz="2800" b="1" dirty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 mm- 37 mm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foot is flattened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and covers much of the ventral surface.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mantle cavity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takes the form of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 lateral grooves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within which 3, 5 or 6 pairs of gills are found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6" y="174813"/>
            <a:ext cx="8843696" cy="5866550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Have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radula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and a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linear digestive system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Mouth opens anterior and anus posterior.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282" y="1492624"/>
            <a:ext cx="5739404" cy="465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8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64" y="165847"/>
            <a:ext cx="8596668" cy="73510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4) Class </a:t>
            </a:r>
            <a:r>
              <a:rPr lang="en-US" sz="3200" b="1" dirty="0" err="1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Gastropoda</a:t>
            </a:r>
            <a:r>
              <a:rPr lang="en-US" sz="3200" b="1" dirty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64" y="806825"/>
            <a:ext cx="8938338" cy="5234538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Gastropoda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G: stomach-foot.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Defining Characteristics</a:t>
            </a:r>
            <a:r>
              <a:rPr lang="en-US" sz="2800" b="1" i="1" dirty="0">
                <a:solidFill>
                  <a:srgbClr val="FF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Visceral mass and nervous system become twisted 90-180</a:t>
            </a:r>
            <a:r>
              <a:rPr lang="en-US" sz="28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800" b="1" i="1" dirty="0">
                <a:solidFill>
                  <a:srgbClr val="072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Torsion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during embryonic development.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Proteinaceous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shield on the foot (</a:t>
            </a:r>
            <a:r>
              <a:rPr lang="en-US" sz="2800" b="1" i="1" dirty="0">
                <a:solidFill>
                  <a:srgbClr val="072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operculum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146" name="Picture 2" descr="http://www.ucmp.berkeley.edu/images/taxa/inverts/shell_mor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77" y="3993776"/>
            <a:ext cx="5953125" cy="204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2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349624"/>
            <a:ext cx="8426325" cy="569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733" y="295835"/>
            <a:ext cx="5375400" cy="57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06" y="282389"/>
            <a:ext cx="8843696" cy="5758973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largest class </a:t>
            </a:r>
            <a:r>
              <a:rPr lang="en-US" sz="2800" b="1" dirty="0" smtClean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of molluscs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comprising 40,000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species of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snails and slugs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</a:t>
            </a:r>
            <a:r>
              <a:rPr lang="en-US" sz="2800" b="1" dirty="0" smtClean="0">
                <a:solidFill>
                  <a:schemeClr val="tx1"/>
                </a:solidFill>
              </a:rPr>
              <a:t>A snail                                   A slug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170" name="Picture 2" descr="http://img.gawkerassets.com/img/17g95iw82excsjpg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1951064"/>
            <a:ext cx="4929485" cy="35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llaboutslugs.com/wp-content/uploads/2012/11/S-slug-on-lettu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51064"/>
            <a:ext cx="4693449" cy="35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66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031" y="309489"/>
            <a:ext cx="8851971" cy="5731873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Found in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freshwater</a:t>
            </a:r>
            <a:r>
              <a:rPr lang="en-US" sz="2800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marine</a:t>
            </a:r>
            <a:r>
              <a:rPr lang="en-US" sz="2800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terrestrial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environments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Their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feeding habits are diverse: </a:t>
            </a:r>
            <a:r>
              <a:rPr lang="en-US" sz="2800" b="1" dirty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suspension-feeders, carnivorous, herbivorous, deposit-feeders and ectoparasitic species</a:t>
            </a:r>
            <a:r>
              <a:rPr lang="en-US" sz="2800" dirty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typical snail consists of a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visceral mass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(all internal organs) sitting atop a muscular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foot.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Shell size ranges between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 mm- &gt;60 cm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    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07577"/>
            <a:ext cx="8596668" cy="5933786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animal is attached to the inside of its shell by 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columellar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muscle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shell has a central axis called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columella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194" name="Picture 2" descr="https://encrypted-tbn3.gstatic.com/images?q=tbn:ANd9GcQgXGJDQ31hzoFaEbF-X0GS5MHaGWX2c_LUQ4RJ53xO6JlP5X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93" y="2559973"/>
            <a:ext cx="2143872" cy="324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91" descr="Lab_5a-05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49" y="2559973"/>
            <a:ext cx="2368210" cy="324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1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416" y="147918"/>
            <a:ext cx="8596668" cy="5893444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Shells of most gastropods coil to the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right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clockwise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) and called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dextral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dextro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: right hand side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).                                         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Other shells which coil to the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left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are called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sinistral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(sinister: left hand side).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321" y="2834612"/>
            <a:ext cx="42386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0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5154"/>
            <a:ext cx="8596668" cy="5822576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After torsion, some gastropods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exhibit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detorsion.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Other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gastropods exhibit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limited torsion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(90</a:t>
            </a:r>
            <a:r>
              <a:rPr lang="en-US" sz="2800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only).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Significance of torsion is not clear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Movement:</a:t>
            </a:r>
            <a:endParaRPr lang="en-US" sz="32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Most gastropods move by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pedal waves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of foot muscle contractions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Small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gastropods move by the 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None/>
              <a:tabLst>
                <a:tab pos="914400" algn="l"/>
              </a:tabLst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action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of cilia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on the ventral surface of the foot.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218" name="Picture 2" descr="http://arnobrosi.tripod.com/snails/bewegun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82" y="3598489"/>
            <a:ext cx="268605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17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40" y="329609"/>
            <a:ext cx="8901862" cy="5711753"/>
          </a:xfrm>
        </p:spPr>
        <p:txBody>
          <a:bodyPr/>
          <a:lstStyle/>
          <a:p>
            <a:pPr lvl="0">
              <a:buNone/>
            </a:pPr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General Characteristics:</a:t>
            </a:r>
            <a:endParaRPr lang="en-US" sz="2800" dirty="0" smtClean="0">
              <a:solidFill>
                <a:srgbClr val="F303D6"/>
              </a:solidFill>
              <a:latin typeface="Times New Roman" pitchFamily="18" charset="0"/>
              <a:cs typeface="Times New Roman" pitchFamily="18" charset="0"/>
            </a:endParaRPr>
          </a:p>
          <a:p>
            <a:pPr marL="627063" lvl="0" indent="-393700">
              <a:lnSpc>
                <a:spcPct val="150000"/>
              </a:lnSpc>
            </a:pP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One of the largest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of all animal phyla including about 100,000 living species.</a:t>
            </a:r>
          </a:p>
          <a:p>
            <a:pPr marL="627063" lvl="0" indent="-393700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 includes </a:t>
            </a:r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many dissimilar species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like: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clams, snails, octopuses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….. etc. Therefore, it is very difficult to describe a typical molluscan body.</a:t>
            </a:r>
          </a:p>
          <a:p>
            <a:pPr marL="627063" lvl="0" indent="-393700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However, many molluscs have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shells, mantle, foot, gills and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radual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965" y="242047"/>
            <a:ext cx="8884037" cy="5957047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Class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Gastropoda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500" dirty="0">
                <a:latin typeface="Times New Roman" panose="02020603050405020304" pitchFamily="18" charset="0"/>
                <a:ea typeface="SimSun" panose="02010600030101010101" pitchFamily="2" charset="-122"/>
              </a:rPr>
              <a:t>includes </a:t>
            </a:r>
            <a:r>
              <a:rPr lang="en-US" sz="3500" b="1" dirty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3500" b="1" dirty="0" smtClean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subclasses</a:t>
            </a:r>
            <a:r>
              <a:rPr lang="en-US" sz="35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  <a:p>
            <a:pPr marL="457200" lvl="1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None/>
              <a:tabLst>
                <a:tab pos="685800" algn="l"/>
              </a:tabLst>
            </a:pPr>
            <a:r>
              <a:rPr lang="en-US" sz="30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1) Subclass </a:t>
            </a:r>
            <a:r>
              <a:rPr lang="en-US" sz="30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Prosobranchia</a:t>
            </a:r>
            <a:r>
              <a:rPr lang="en-US" sz="30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30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None/>
              <a:tabLst>
                <a:tab pos="685800" algn="l"/>
              </a:tabLst>
            </a:pPr>
            <a:r>
              <a:rPr lang="en-US" sz="2800" b="1" dirty="0" err="1" smtClean="0">
                <a:solidFill>
                  <a:srgbClr val="0727C9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Prosobranchia</a:t>
            </a:r>
            <a:r>
              <a:rPr lang="en-US" sz="2800" b="1" dirty="0">
                <a:solidFill>
                  <a:srgbClr val="0727C9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 G: anterior-gills.</a:t>
            </a:r>
            <a:endParaRPr lang="en-US" sz="2800" dirty="0">
              <a:solidFill>
                <a:srgbClr val="0727C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43000" lvl="1"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Defining Characteristic: 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Mantle cavity generally anterior, due to torsion.</a:t>
            </a:r>
            <a:r>
              <a:rPr lang="en-US" sz="2800" dirty="0">
                <a:latin typeface="Verdana" panose="020B060403050404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Verdana" panose="020B060403050404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3"/>
              </a:buBlip>
              <a:tabLst>
                <a:tab pos="91440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largest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among the 3 subclasses (20,000 species).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3"/>
              </a:buBlip>
              <a:tabLst>
                <a:tab pos="91440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Includes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mostly marine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species (few freshwater or terrestrial).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3"/>
              </a:buBlip>
              <a:tabLst>
                <a:tab pos="9144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Feeding habits are diverse: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herbivores, deposit-feeders, omnivores, suspension-feeders or carnivorous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/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Biol</a:t>
            </a:r>
            <a:r>
              <a:rPr lang="en-US" dirty="0" smtClean="0"/>
              <a:t> 242 lecture notes- KM </a:t>
            </a:r>
            <a:r>
              <a:rPr lang="en-US" dirty="0" err="1" smtClean="0"/>
              <a:t>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2388"/>
            <a:ext cx="8816802" cy="6347011"/>
          </a:xfrm>
        </p:spPr>
        <p:txBody>
          <a:bodyPr>
            <a:normAutofit/>
          </a:bodyPr>
          <a:lstStyle/>
          <a:p>
            <a:pPr marL="457200" lvl="2" indent="-28257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457200" algn="l"/>
              </a:tabLst>
            </a:pP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Members of this subclass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are considered the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most primitive gastropods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(thought to be ancestor for the other 2 subclasses).</a:t>
            </a:r>
            <a:endParaRPr lang="en-US" sz="2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lvl="2" indent="-28257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457200" algn="l"/>
              </a:tabLst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Most species have a well-developed </a:t>
            </a:r>
            <a:r>
              <a:rPr lang="en-US" sz="26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shell, mantle cavity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b="1" dirty="0" err="1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osphradium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and </a:t>
            </a:r>
            <a:r>
              <a:rPr lang="en-US" sz="26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radula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lvl="2" indent="-28257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typical </a:t>
            </a:r>
            <a:r>
              <a:rPr lang="en-US" sz="2600" b="1" dirty="0" err="1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prosobranch</a:t>
            </a:r>
            <a:r>
              <a:rPr lang="en-US" sz="26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gill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is a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ctenidium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consisting of a series of flattened, triangular sheets (filaments) lying 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one adjacent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to the next.</a:t>
            </a:r>
            <a:endParaRPr lang="en-US" sz="26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2" descr="http://dept.lamar.edu/biology/faculty/abc/student%20pages/BivalvesTarter_files/image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4" y="1058205"/>
            <a:ext cx="5436333" cy="49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204" y="1795464"/>
            <a:ext cx="4248984" cy="41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047" y="134471"/>
            <a:ext cx="9031955" cy="5906891"/>
          </a:xfrm>
        </p:spPr>
        <p:txBody>
          <a:bodyPr>
            <a:normAutofit/>
          </a:bodyPr>
          <a:lstStyle/>
          <a:p>
            <a:pPr marL="463550" lvl="2" indent="-3508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Water enters the mantle cavity through a cylindrical canal called the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siphon.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                                                 </a:t>
            </a:r>
          </a:p>
          <a:p>
            <a:pPr marL="463550" lvl="2" indent="-3508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Gills are primitive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bipectinate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)=gill filaments extend from both sides of the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ctenidial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axis. 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63550" lvl="2" indent="-35083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Members of other advanced gastropods have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monopectinate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gills.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266" name="Picture 2" descr="http://o.quizlet.com/i/7snFi2A2VMZfCiGboLbgQQ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35" y="3469341"/>
            <a:ext cx="3251698" cy="310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4" y="215153"/>
            <a:ext cx="8924378" cy="5826209"/>
          </a:xfrm>
        </p:spPr>
        <p:txBody>
          <a:bodyPr/>
          <a:lstStyle/>
          <a:p>
            <a:pPr marL="457200" lvl="1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None/>
              <a:tabLst>
                <a:tab pos="685800" algn="l"/>
              </a:tabLst>
            </a:pP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2) Subclass 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Opisthobranchia: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Opisthobranchia: 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posterior gill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Defining Characteristic: 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Mantle cavity lateral or posterior due to detorsion (or it could be lost).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Includes: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sea hares, sea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slugs.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Contains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mainly marine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species (2000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spp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647" y="121025"/>
            <a:ext cx="8803355" cy="5920338"/>
          </a:xfrm>
        </p:spPr>
        <p:txBody>
          <a:bodyPr/>
          <a:lstStyle/>
          <a:p>
            <a:r>
              <a:rPr lang="en-US" dirty="0" smtClean="0"/>
              <a:t>Examples: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Sea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Slugs: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nudibranchs</a:t>
            </a: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Sea Hares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3314" name="Picture 2" descr="http://nlp.stanford.edu/~wcmac/p/i/nudibran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7" y="874058"/>
            <a:ext cx="2590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imaginationhealer.com/uploads/7/1/4/4/7144468/6466424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6" y="874058"/>
            <a:ext cx="280147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uwphotographyguide.com/images/sea_sl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76" y="874058"/>
            <a:ext cx="280147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preview.britannica.co.kr/spotlights/ecosystem/articleImages/oseahar001p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0" y="3548988"/>
            <a:ext cx="2590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reefseekers.com/PIXPAGES/Socal%20(general)/Sea_Ha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6" y="3548988"/>
            <a:ext cx="280147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static.ddmcdn.com/gif/sea-hare-chemical-weapon-675689-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63" y="3539459"/>
            <a:ext cx="2785784" cy="192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9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95835"/>
            <a:ext cx="8596668" cy="5745527"/>
          </a:xfrm>
        </p:spPr>
        <p:txBody>
          <a:bodyPr/>
          <a:lstStyle/>
          <a:p>
            <a:pPr marL="457200" lvl="2" indent="-28257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Most species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have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evolved other respiratory structures, like the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colored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dorsal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projections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called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cerata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in sea slugs (nudibranchs).  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lvl="2" indent="-28257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lvl="2" indent="-28257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lvl="2" indent="-28257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lvl="2" indent="-28257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Others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have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feathery gills</a:t>
            </a:r>
            <a:r>
              <a:rPr lang="en-US" sz="2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arising from dorsal surface. 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4338" name="Picture 2" descr="http://wonderstoday.com/wp-content/uploads/2011/05/Spanish-Shawl-Nudibran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10" y="1366770"/>
            <a:ext cx="4580762" cy="25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hromodorisCoiSideView03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10" y="4489962"/>
            <a:ext cx="4580762" cy="21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30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85009"/>
            <a:ext cx="8596668" cy="575635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Head bears, in addition to 1 pair of tentacles, a second pair of chemoreceptors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called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rhinophores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(analogous to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osphradium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prosobranchs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5362" name="Picture 2" descr="ChromodorisWillani0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40" y="1373619"/>
            <a:ext cx="401120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www.uwphotographyguide.com/images/nudibranch_rhinophor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99" y="2141061"/>
            <a:ext cx="57150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6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273133"/>
            <a:ext cx="8775238" cy="5768230"/>
          </a:xfrm>
        </p:spPr>
        <p:txBody>
          <a:bodyPr>
            <a:normAutofit/>
          </a:bodyPr>
          <a:lstStyle/>
          <a:p>
            <a:pPr marL="403225" lvl="2" indent="-2841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Movement: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03225" lvl="3" indent="-2841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12573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Movement is generally by means of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cilia and pedal waves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of muscle contraction.</a:t>
            </a:r>
          </a:p>
          <a:p>
            <a:pPr marL="403225" lvl="3" indent="-28416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12573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Some,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like sea hares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can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swim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by flapping lateral folds of the foot called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parapodia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  </a:t>
            </a:r>
          </a:p>
          <a:p>
            <a:pPr marL="403225" indent="-284163"/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6386" name="Picture 2" descr="1023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138" y="3644401"/>
            <a:ext cx="38862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99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35" y="356261"/>
            <a:ext cx="8905867" cy="5685102"/>
          </a:xfrm>
        </p:spPr>
        <p:txBody>
          <a:bodyPr/>
          <a:lstStyle/>
          <a:p>
            <a:pPr marL="457200" lvl="1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None/>
              <a:tabLst>
                <a:tab pos="685800" algn="l"/>
              </a:tabLst>
            </a:pP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3) Subclass </a:t>
            </a:r>
            <a:r>
              <a:rPr lang="en-US" sz="2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Pulmonata</a:t>
            </a:r>
            <a:r>
              <a:rPr lang="en-US" sz="2800" b="1" i="1" dirty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b="1" dirty="0" err="1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Pulmonata</a:t>
            </a: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 L: </a:t>
            </a:r>
            <a:r>
              <a:rPr lang="en-US" sz="28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Pulmo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 Lung.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Defining Characteristic: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 Mantle cavity highly vascularized and modified to form a lung.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About 17,000 species. Mostly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terrestrial or freshwater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(only few marine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Lung has a single opening called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pneumostome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(G: lung-opening), through which air and water flow.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5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721847" cy="38807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5847" name="Picture91" descr="Lab_5a-10a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5263116" y="563526"/>
            <a:ext cx="2171700" cy="1560327"/>
          </a:xfrm>
          <a:prstGeom prst="rect">
            <a:avLst/>
          </a:prstGeom>
          <a:noFill/>
        </p:spPr>
      </p:pic>
      <p:pic>
        <p:nvPicPr>
          <p:cNvPr id="35846" name="Picture 6" descr="http://www.gochart.com/dig_photo/clams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723014" y="2187648"/>
            <a:ext cx="2126512" cy="1555012"/>
          </a:xfrm>
          <a:prstGeom prst="rect">
            <a:avLst/>
          </a:prstGeom>
          <a:noFill/>
        </p:spPr>
      </p:pic>
      <p:pic>
        <p:nvPicPr>
          <p:cNvPr id="35845" name="Picture 5" descr="http://faculty.clintoncc.suny.edu/faculty/Michael.Gregory/files/Bio%20102/Bio%20102%20lectures/animal%20diversity/protostomes/chiton_dorsal_surface.jpg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7549116" y="2227521"/>
            <a:ext cx="1818168" cy="1438275"/>
          </a:xfrm>
          <a:prstGeom prst="rect">
            <a:avLst/>
          </a:prstGeom>
          <a:noFill/>
        </p:spPr>
      </p:pic>
      <p:pic>
        <p:nvPicPr>
          <p:cNvPr id="35844" name="Picture 4" descr="http://www.whoi.edu/science/B/aplacophora/epimenia.jpg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744279" y="3870252"/>
            <a:ext cx="2105246" cy="1541721"/>
          </a:xfrm>
          <a:prstGeom prst="rect">
            <a:avLst/>
          </a:prstGeom>
          <a:noFill/>
        </p:spPr>
      </p:pic>
      <p:pic>
        <p:nvPicPr>
          <p:cNvPr id="35842" name="Picture 2" descr="http://weichtiere.at/images/weichtiere/scaphopoda/scaphopod.jpg"/>
          <p:cNvPicPr>
            <a:picLocks noChangeAspect="1" noChangeArrowheads="1"/>
          </p:cNvPicPr>
          <p:nvPr/>
        </p:nvPicPr>
        <p:blipFill>
          <a:blip r:embed="rId10" r:link="rId11"/>
          <a:srcRect/>
          <a:stretch>
            <a:fillRect/>
          </a:stretch>
        </p:blipFill>
        <p:spPr bwMode="auto">
          <a:xfrm>
            <a:off x="3030278" y="3848986"/>
            <a:ext cx="2083982" cy="1584250"/>
          </a:xfrm>
          <a:prstGeom prst="rect">
            <a:avLst/>
          </a:prstGeom>
          <a:noFill/>
        </p:spPr>
      </p:pic>
      <p:pic>
        <p:nvPicPr>
          <p:cNvPr id="35841" name="Picture 1" descr="http://www.rachelleb.com/images/2005_01_16/octopus.jpg"/>
          <p:cNvPicPr>
            <a:picLocks noChangeAspect="1" noChangeArrowheads="1"/>
          </p:cNvPicPr>
          <p:nvPr/>
        </p:nvPicPr>
        <p:blipFill>
          <a:blip r:embed="rId12" r:link="rId13"/>
          <a:srcRect/>
          <a:stretch>
            <a:fillRect/>
          </a:stretch>
        </p:blipFill>
        <p:spPr bwMode="auto">
          <a:xfrm>
            <a:off x="5231218" y="3807564"/>
            <a:ext cx="2200940" cy="1615041"/>
          </a:xfrm>
          <a:prstGeom prst="rect">
            <a:avLst/>
          </a:prstGeom>
          <a:noFill/>
        </p:spPr>
      </p:pic>
      <p:pic>
        <p:nvPicPr>
          <p:cNvPr id="35843" name="Picture 3" descr="Monplacophora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236534" y="2216372"/>
            <a:ext cx="2184991" cy="1485900"/>
          </a:xfrm>
          <a:prstGeom prst="rect">
            <a:avLst/>
          </a:prstGeom>
          <a:noFill/>
        </p:spPr>
      </p:pic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0" y="0"/>
            <a:ext cx="12188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228600" y="1943100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228600" y="486727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228600" y="627697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228600" y="5969199"/>
            <a:ext cx="543739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     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SimSun"/>
                <a:cs typeface="Times New Roman" pitchFamily="18" charset="0"/>
              </a:rPr>
              <a:t>  </a:t>
            </a:r>
            <a:endParaRPr kumimoji="0" lang="en-US" altLang="zh-CN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28600" y="9572625"/>
            <a:ext cx="121888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57" name="Picture 17" descr="Gray Garden Slu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49116" y="595423"/>
            <a:ext cx="1799633" cy="1520456"/>
          </a:xfrm>
          <a:prstGeom prst="rect">
            <a:avLst/>
          </a:prstGeom>
          <a:noFill/>
        </p:spPr>
      </p:pic>
      <p:pic>
        <p:nvPicPr>
          <p:cNvPr id="35859" name="Picture 19" descr="http://worldlyminds.com/home/wp-content/uploads/2012/10/nudibranchs02-tritonia_18172_600x450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998382" y="606056"/>
            <a:ext cx="2158409" cy="1499191"/>
          </a:xfrm>
          <a:prstGeom prst="rect">
            <a:avLst/>
          </a:prstGeom>
          <a:noFill/>
        </p:spPr>
      </p:pic>
      <p:pic>
        <p:nvPicPr>
          <p:cNvPr id="35861" name="Picture 21" descr="[bubble_shell.jpg]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22718" y="616688"/>
            <a:ext cx="2137440" cy="1488559"/>
          </a:xfrm>
          <a:prstGeom prst="rect">
            <a:avLst/>
          </a:prstGeom>
          <a:noFill/>
        </p:spPr>
      </p:pic>
      <p:pic>
        <p:nvPicPr>
          <p:cNvPr id="35863" name="Picture 23" descr="http://www.bumblebee.org/invertebrates/images/PectenMaximus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998382" y="2169041"/>
            <a:ext cx="2126512" cy="1563577"/>
          </a:xfrm>
          <a:prstGeom prst="rect">
            <a:avLst/>
          </a:prstGeom>
          <a:noFill/>
        </p:spPr>
      </p:pic>
      <p:pic>
        <p:nvPicPr>
          <p:cNvPr id="35865" name="Picture 25" descr="nautilus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488350" y="3817089"/>
            <a:ext cx="1868302" cy="15948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38" y="261257"/>
            <a:ext cx="8810864" cy="57801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46" y="3191817"/>
            <a:ext cx="47625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38" y="261257"/>
            <a:ext cx="4212752" cy="2914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196" y="269211"/>
            <a:ext cx="4381500" cy="290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12" y="237507"/>
            <a:ext cx="8846490" cy="5803856"/>
          </a:xfrm>
        </p:spPr>
        <p:txBody>
          <a:bodyPr>
            <a:normAutofit/>
          </a:bodyPr>
          <a:lstStyle/>
          <a:p>
            <a:pPr marL="2857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b="1" dirty="0" smtClean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Snails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have a </a:t>
            </a:r>
            <a:r>
              <a:rPr lang="en-US" sz="2800" b="1" dirty="0">
                <a:solidFill>
                  <a:srgbClr val="0727C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coiled shell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while </a:t>
            </a:r>
            <a:r>
              <a:rPr lang="en-US" sz="2800" b="1" dirty="0" smtClean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slugs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have their shell either </a:t>
            </a:r>
            <a:r>
              <a:rPr lang="en-US" sz="2800" b="1" dirty="0" smtClean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reduced</a:t>
            </a:r>
            <a:r>
              <a:rPr lang="en-US" sz="2800" b="1" dirty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internalized or completely </a:t>
            </a:r>
            <a:r>
              <a:rPr lang="en-US" sz="2800" b="1" dirty="0" smtClean="0">
                <a:solidFill>
                  <a:srgbClr val="F303D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lost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8434" name="Picture 2" descr="http://static.guim.co.uk/sys-images/Guardian/Pix/pictures/2010/5/12/1273669973693/Slug-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26" y="4498691"/>
            <a:ext cx="4381500" cy="22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i.telegraph.co.uk/multimedia/archive/02353/slug_235311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96" y="1644967"/>
            <a:ext cx="3638906" cy="25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upload.wikimedia.org/wikipedia/commons/1/17/Snail_on_rail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5" y="1644967"/>
            <a:ext cx="3471931" cy="339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261257"/>
            <a:ext cx="8917742" cy="5780105"/>
          </a:xfrm>
        </p:spPr>
        <p:txBody>
          <a:bodyPr/>
          <a:lstStyle/>
          <a:p>
            <a:pPr marL="463550" lvl="2" indent="-4048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Most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have a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long radula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(herbivores).</a:t>
            </a:r>
          </a:p>
          <a:p>
            <a:pPr marL="463550" lvl="2" indent="-4048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Head commonly bears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 pairs of tentacles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463550" lvl="2" indent="-4048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Torsion is limited to about 90</a:t>
            </a:r>
            <a:r>
              <a:rPr lang="en-US" sz="2800" baseline="30000" dirty="0">
                <a:latin typeface="Times New Roman" panose="02020603050405020304" pitchFamily="18" charset="0"/>
                <a:ea typeface="SimSun" panose="02010600030101010101" pitchFamily="2" charset="-122"/>
              </a:rPr>
              <a:t>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9460" name="Picture 4" descr="http://www.evolutionmegalab.org/images/snail_par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9" y="2698172"/>
            <a:ext cx="5081444" cy="28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403" y="2422567"/>
            <a:ext cx="34766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2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39" y="0"/>
            <a:ext cx="8763363" cy="890649"/>
          </a:xfrm>
        </p:spPr>
        <p:txBody>
          <a:bodyPr>
            <a:noAutofit/>
          </a:bodyPr>
          <a:lstStyle/>
          <a:p>
            <a:pPr marL="1143000" marR="0" lvl="2" indent="-1143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b="1" kern="1200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5) Class </a:t>
            </a:r>
            <a:r>
              <a:rPr lang="en-US" sz="3200" b="1" kern="1200" dirty="0" err="1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Bivalvia</a:t>
            </a:r>
            <a:r>
              <a:rPr lang="en-US" sz="3200" b="1" kern="1200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(=</a:t>
            </a:r>
            <a:r>
              <a:rPr lang="en-US" sz="3200" b="1" kern="1200" dirty="0" err="1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Pelecypoda</a:t>
            </a:r>
            <a:r>
              <a:rPr lang="en-US" sz="3200" b="1" kern="1200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):</a:t>
            </a:r>
            <a:br>
              <a:rPr lang="en-US" sz="3200" b="1" kern="1200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US" sz="3200" b="1" kern="1200" dirty="0">
              <a:solidFill>
                <a:srgbClr val="F303D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636" y="890649"/>
            <a:ext cx="8858366" cy="5295839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dirty="0" err="1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Bivalvia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L: two-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valved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2800" b="1" dirty="0" err="1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Pelecypoda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G: hatchet-foot.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Defining Characteristics: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Two-</a:t>
            </a:r>
            <a:r>
              <a:rPr lang="en-US" sz="28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valved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 shell.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Body flattened laterally.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Contains over 7000 species like: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clams, scallops, mussels and oysters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Bivalves are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primarily marine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10-15% freshwater, no terrestrial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0"/>
            <a:ext cx="8596668" cy="67008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Scallops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4000" dirty="0" smtClean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Clams</a:t>
            </a:r>
            <a:endParaRPr lang="en-US" sz="40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026" name="Picture 2" descr="scall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22" y="223838"/>
            <a:ext cx="251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callop-with-ey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18" y="223838"/>
            <a:ext cx="24003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scall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402" y="204788"/>
            <a:ext cx="2514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Tridacna gigas - Giant cl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22" y="3457575"/>
            <a:ext cx="2514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la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18" y="3457575"/>
            <a:ext cx="2400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A203190-giant-cl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402" y="3457575"/>
            <a:ext cx="2514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92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68" y="60853"/>
            <a:ext cx="3078639" cy="28987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6460" y="6089911"/>
            <a:ext cx="6297612" cy="365125"/>
          </a:xfrm>
        </p:spPr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050" name="Picture 2" descr="Live Oysters in the Sh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14" y="333507"/>
            <a:ext cx="23622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01" y="333507"/>
            <a:ext cx="2735831" cy="2194388"/>
          </a:xfrm>
          <a:prstGeom prst="rect">
            <a:avLst/>
          </a:prstGeom>
        </p:spPr>
      </p:pic>
      <p:pic>
        <p:nvPicPr>
          <p:cNvPr id="2051" name="Picture 3" descr="mussels_300x1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1" y="3652175"/>
            <a:ext cx="276944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Photo:Mussel clu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70" y="3604550"/>
            <a:ext cx="26860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Saint%20Malo%20Mussels%20seashells%20beach%20france%20blue%20clam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072" y="3604550"/>
            <a:ext cx="229993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43300" y="5854592"/>
            <a:ext cx="18488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Baskerville Old Face" panose="02020602080505020303" pitchFamily="18" charset="0"/>
              </a:rPr>
              <a:t>Mussels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25266" y="2825615"/>
            <a:ext cx="1720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Oysters</a:t>
            </a:r>
            <a:endParaRPr lang="en-US" sz="4000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14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4313"/>
            <a:ext cx="8596668" cy="5972175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Major characteristics include: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A hinged shell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the 2 valves are jointed together by a 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hinge ligament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Lateral compression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of the body and foot.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Lack of cephalization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(loss of head and associated organs).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 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spacious mantle cavity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Sedentary life style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Absence of radula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and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odontophore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complex.</a:t>
            </a:r>
            <a:endParaRPr lang="en-US" sz="2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30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00013"/>
            <a:ext cx="8596668" cy="594135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structure: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026" name="Picture 2" descr="33-21-ClamAnatomy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752939"/>
            <a:ext cx="7286624" cy="528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648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163"/>
            <a:ext cx="8596668" cy="588419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050" name="Picture 2" descr="Sh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084163"/>
            <a:ext cx="4511939" cy="40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Exter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4163"/>
            <a:ext cx="4747068" cy="40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225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163"/>
            <a:ext cx="8596668" cy="5884199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Based on gill structure, bivalves can bee subdivided into 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three subclasses</a:t>
            </a:r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as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follows.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tabLst>
                <a:tab pos="457200" algn="l"/>
              </a:tabLst>
            </a:pP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1) </a:t>
            </a:r>
            <a:r>
              <a:rPr lang="en-US" sz="32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Subclass </a:t>
            </a:r>
            <a:r>
              <a:rPr lang="en-US" sz="3200" b="1" i="1" dirty="0" err="1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Protobranchia</a:t>
            </a:r>
            <a:r>
              <a:rPr lang="en-US" sz="32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endParaRPr lang="en-US" sz="32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tabLst>
                <a:tab pos="457200" algn="l"/>
              </a:tabLst>
            </a:pPr>
            <a:r>
              <a:rPr lang="en-US" sz="2800" b="1" dirty="0" smtClean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	</a:t>
            </a:r>
            <a:r>
              <a:rPr lang="en-US" sz="2800" b="1" dirty="0" err="1" smtClean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Protobranchia</a:t>
            </a: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 G: </a:t>
            </a:r>
            <a:r>
              <a:rPr lang="en-US" sz="2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First-gill.</a:t>
            </a: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00050" lvl="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q"/>
              <a:tabLst>
                <a:tab pos="400050" algn="l"/>
              </a:tabLst>
            </a:pP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	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Gills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small, functioning primarily as gas exchange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surfaces (do not function in food collection).</a:t>
            </a:r>
          </a:p>
          <a:p>
            <a:pPr marL="457200" lvl="2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3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Have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one pair of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bipectinate gills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inside the mantle cavity.</a:t>
            </a:r>
          </a:p>
          <a:p>
            <a:pPr marL="457200"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3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All are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marine and live in soft substrates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                            </a:t>
            </a:r>
          </a:p>
          <a:p>
            <a:pPr marL="400050" lvl="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q"/>
              <a:tabLst>
                <a:tab pos="400050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00050" lvl="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q"/>
              <a:tabLst>
                <a:tab pos="40005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9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6" y="226828"/>
            <a:ext cx="8596668" cy="64504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303D6"/>
                </a:solidFill>
              </a:rPr>
              <a:t>The Shell</a:t>
            </a:r>
            <a:endParaRPr lang="en-US" b="1" dirty="0">
              <a:solidFill>
                <a:srgbClr val="F303D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507" y="797443"/>
            <a:ext cx="9250326" cy="5243920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but not all, molluscs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have shells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consisting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primarily of calcium carbonate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set in a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protein matrix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organic material may comprise 35%-70% of the dry weight of the shell.</a:t>
            </a:r>
          </a:p>
          <a:p>
            <a:pPr lvl="0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Shell is composed of three layers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Periostracum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Thin, outer organic layer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Nacreous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Thin, innermost calcareous layer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Prismatic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Thick, calcareous middle layer.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Shell material is secreted by specialized tissue known as the </a:t>
            </a:r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mantle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200025"/>
            <a:ext cx="8873952" cy="6206462"/>
          </a:xfrm>
        </p:spPr>
        <p:txBody>
          <a:bodyPr>
            <a:normAutofit fontScale="85000" lnSpcReduction="20000"/>
          </a:bodyPr>
          <a:lstStyle/>
          <a:p>
            <a:pPr marL="2857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228600" algn="l"/>
              </a:tabLst>
            </a:pPr>
            <a:r>
              <a:rPr lang="en-US" sz="33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Feeding habit: </a:t>
            </a:r>
            <a:r>
              <a:rPr lang="en-US" sz="3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Deposite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feeders</a:t>
            </a:r>
          </a:p>
          <a:p>
            <a:pPr marL="2857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228600" algn="l"/>
              </a:tabLst>
            </a:pPr>
            <a:r>
              <a:rPr lang="en-US" sz="33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Food </a:t>
            </a:r>
            <a:r>
              <a:rPr lang="en-US" sz="3300" dirty="0">
                <a:latin typeface="Times New Roman" panose="02020603050405020304" pitchFamily="18" charset="0"/>
                <a:ea typeface="SimSun" panose="02010600030101010101" pitchFamily="2" charset="-122"/>
              </a:rPr>
              <a:t>collection is achieved through </a:t>
            </a:r>
            <a:r>
              <a:rPr lang="en-US" sz="33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mucus on 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palp 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proboscides</a:t>
            </a:r>
            <a:r>
              <a:rPr lang="en-US" sz="3300" dirty="0">
                <a:latin typeface="Times New Roman" panose="02020603050405020304" pitchFamily="18" charset="0"/>
                <a:ea typeface="SimSun" panose="02010600030101010101" pitchFamily="2" charset="-122"/>
              </a:rPr>
              <a:t>: long, thin, muscular extensions of the tissue surrounding the mouth.   </a:t>
            </a:r>
          </a:p>
          <a:p>
            <a:pPr marL="0" lvl="2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tabLst>
                <a:tab pos="228600" algn="l"/>
              </a:tabLst>
            </a:pPr>
            <a:r>
              <a:rPr lang="en-US" sz="28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2) </a:t>
            </a:r>
            <a:r>
              <a:rPr lang="en-US" sz="38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Subclass </a:t>
            </a:r>
            <a:r>
              <a:rPr lang="en-US" sz="38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Lamellibranchia</a:t>
            </a:r>
            <a:r>
              <a:rPr lang="en-US" sz="3800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  <a:p>
            <a:pPr marL="457200"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Font typeface="Wingdings" panose="05000000000000000000" pitchFamily="2" charset="2"/>
              <a:buChar char="q"/>
              <a:tabLst>
                <a:tab pos="228600" algn="l"/>
              </a:tabLst>
            </a:pPr>
            <a:r>
              <a:rPr lang="en-US" sz="3300" b="1" dirty="0" err="1" smtClean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Lamellibranchia</a:t>
            </a:r>
            <a:r>
              <a:rPr lang="en-US" sz="33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 </a:t>
            </a:r>
            <a:r>
              <a:rPr lang="en-US" sz="33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G: plate gills</a:t>
            </a:r>
            <a:endParaRPr lang="en-US" sz="33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71500" lvl="3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en-US" sz="33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3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Gills modified to collect suspended food particles, in addition to serving as gas exchange surfaces.</a:t>
            </a:r>
            <a:endParaRPr lang="en-US" sz="33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571500" lvl="3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514350" algn="l"/>
              </a:tabLst>
            </a:pPr>
            <a:r>
              <a:rPr lang="en-US" sz="33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Secretion of </a:t>
            </a:r>
            <a:r>
              <a:rPr lang="en-US" sz="33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Proteinaceous</a:t>
            </a:r>
            <a:r>
              <a:rPr lang="en-US" sz="33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 attachment material (</a:t>
            </a:r>
            <a:r>
              <a:rPr lang="en-US" sz="3300" b="1" dirty="0" err="1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byssal</a:t>
            </a:r>
            <a:r>
              <a:rPr lang="en-US" sz="33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 threads) by a specialized gland (the byssus gland) in the foot</a:t>
            </a:r>
            <a:r>
              <a:rPr lang="en-US" sz="33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2857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2286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90933" y="6406486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0726" y="6223924"/>
            <a:ext cx="6297612" cy="365125"/>
          </a:xfrm>
        </p:spPr>
        <p:txBody>
          <a:bodyPr/>
          <a:lstStyle/>
          <a:p>
            <a:r>
              <a:rPr lang="en-US" dirty="0" err="1" smtClean="0"/>
              <a:t>Biol</a:t>
            </a:r>
            <a:r>
              <a:rPr lang="en-US" dirty="0" smtClean="0"/>
              <a:t> 242 lecture notes- KM </a:t>
            </a:r>
            <a:r>
              <a:rPr lang="en-US" dirty="0" err="1" smtClean="0"/>
              <a:t>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66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300039"/>
            <a:ext cx="8859664" cy="5741324"/>
          </a:xfrm>
        </p:spPr>
        <p:txBody>
          <a:bodyPr/>
          <a:lstStyle/>
          <a:p>
            <a:pPr marL="45720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 largest subclass.</a:t>
            </a:r>
          </a:p>
          <a:p>
            <a:pPr marL="45720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Most species are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marine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(all freshwater species belong to this subclass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</a:p>
          <a:p>
            <a:pPr marL="45720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These are important as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sea food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oysters and scallops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),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and a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source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of pearls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Feeding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habit: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filter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feeders</a:t>
            </a:r>
          </a:p>
          <a:p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Stomach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is connected with a larger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digestive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gland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digestive diverticula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), which serves as the major site of digestion and absorption.</a:t>
            </a: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52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57163"/>
            <a:ext cx="8845377" cy="5884199"/>
          </a:xfrm>
        </p:spPr>
        <p:txBody>
          <a:bodyPr>
            <a:normAutofit fontScale="92500"/>
          </a:bodyPr>
          <a:lstStyle/>
          <a:p>
            <a:pPr marL="457200" lvl="1" indent="-4000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400"/>
              <a:buNone/>
              <a:tabLst>
                <a:tab pos="685800" algn="l"/>
              </a:tabLst>
            </a:pP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3) 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Subclass </a:t>
            </a:r>
            <a:r>
              <a:rPr 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Septibranchia</a:t>
            </a:r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</a:p>
          <a:p>
            <a:pPr marL="4000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b="1" dirty="0" err="1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Septibranchia</a:t>
            </a: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 G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 fence gill.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000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Defining Characteristic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 Gills highly modified to form a </a:t>
            </a:r>
            <a:r>
              <a:rPr lang="en-US" sz="2800" b="1" dirty="0">
                <a:solidFill>
                  <a:schemeClr val="accent4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muscular septum, 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which pumps water through the mantle cavity for respiration and feeding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    </a:t>
            </a: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000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This is a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small group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(a few hundred species) of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carnivorous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bivalves that feed on small planktonic animals (Zooplankton) and on pieces of decomposing animal tissue.</a:t>
            </a:r>
            <a:endParaRPr lang="en-US" sz="1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000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All are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marine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and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deep water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organisms. </a:t>
            </a:r>
            <a:endParaRPr lang="en-US" sz="1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00050" lvl="2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00"/>
              <a:buBlip>
                <a:blip r:embed="rId2"/>
              </a:buBlip>
              <a:tabLst>
                <a:tab pos="9144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0726" y="6223924"/>
            <a:ext cx="6297612" cy="365125"/>
          </a:xfrm>
        </p:spPr>
        <p:txBody>
          <a:bodyPr/>
          <a:lstStyle/>
          <a:p>
            <a:r>
              <a:rPr lang="en-US" dirty="0" err="1" smtClean="0"/>
              <a:t>Biol</a:t>
            </a:r>
            <a:r>
              <a:rPr lang="en-US" dirty="0" smtClean="0"/>
              <a:t> 242 lecture notes- KM </a:t>
            </a:r>
            <a:r>
              <a:rPr lang="en-US" dirty="0" err="1" smtClean="0"/>
              <a:t>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10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271463"/>
            <a:ext cx="8916814" cy="5769899"/>
          </a:xfrm>
        </p:spPr>
        <p:txBody>
          <a:bodyPr>
            <a:normAutofit/>
          </a:bodyPr>
          <a:lstStyle/>
          <a:p>
            <a:pPr marL="0" lvl="2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200"/>
              <a:buNone/>
              <a:tabLst>
                <a:tab pos="228600" algn="l"/>
              </a:tabLst>
            </a:pPr>
            <a:r>
              <a:rPr lang="en-US" sz="3200" b="1" dirty="0" smtClean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6) Class </a:t>
            </a:r>
            <a:r>
              <a:rPr lang="en-US" sz="3200" b="1" dirty="0" err="1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Scaphopoda</a:t>
            </a:r>
            <a:r>
              <a:rPr lang="en-US" sz="3200" b="1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dirty="0" err="1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Scaphopoda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 G: Spade foot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Defining Characteristics: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Tusk-shaped, conical shell, open at both </a:t>
            </a:r>
            <a:r>
              <a:rPr lang="en-US" sz="2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ends.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Development of anterior, thread-like, adhesive feeding tentacles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3074" name="Picture 2" descr="scaphopod_morp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3671888"/>
            <a:ext cx="2132277" cy="273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scaphop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21" y="3861723"/>
            <a:ext cx="1787247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008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85751"/>
            <a:ext cx="8596668" cy="575561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Body structure: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4098" name="Picture 2" descr="tu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190624"/>
            <a:ext cx="8929687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4304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913" y="271463"/>
            <a:ext cx="8831089" cy="5769899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Includes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300-400 species that are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all marine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They are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sedentary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and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deep sea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organisms.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They have the typical molluscan features: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foot, mantle, mantle cavity, radula and shell.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 shell is never spiral, but rather grows linearly as a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hollow, curved tube (tusk shell).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122" name="Picture 2" descr="d_rubescen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571875"/>
            <a:ext cx="1590662" cy="283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769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214313"/>
            <a:ext cx="8859664" cy="5827049"/>
          </a:xfrm>
        </p:spPr>
        <p:txBody>
          <a:bodyPr>
            <a:normAutofit/>
          </a:bodyPr>
          <a:lstStyle/>
          <a:p>
            <a:pPr marL="0" lvl="2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2200"/>
              <a:buNone/>
              <a:tabLst>
                <a:tab pos="228600" algn="l"/>
              </a:tabLst>
            </a:pPr>
            <a:r>
              <a:rPr lang="en-US" sz="3500" b="1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7) Class </a:t>
            </a:r>
            <a:r>
              <a:rPr lang="en-US" sz="3500" b="1" dirty="0" err="1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Cephalopoda</a:t>
            </a:r>
            <a:r>
              <a:rPr lang="en-US" sz="3500" b="1" dirty="0">
                <a:solidFill>
                  <a:srgbClr val="F303D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  <a:p>
            <a:pPr lvl="0" indent="-1143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dirty="0" err="1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Cephalopoda</a:t>
            </a: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:</a:t>
            </a:r>
            <a:r>
              <a:rPr lang="en-US" sz="2800" b="1" dirty="0">
                <a:latin typeface="Monotype Corsiva" panose="03010101010201010101" pitchFamily="66" charset="0"/>
                <a:ea typeface="SimSun" panose="02010600030101010101" pitchFamily="2" charset="-12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head foot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 indent="-1143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</a:tabLst>
            </a:pPr>
            <a:r>
              <a:rPr lang="en-US" sz="2800" b="1" dirty="0">
                <a:solidFill>
                  <a:srgbClr val="FF00FF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Defining Characteristics: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Closed </a:t>
            </a: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circulatory system.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Foot modified to form flexible arms and siphon.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Ganglia fused to form a large brain encased in a cartilaginous cranium</a:t>
            </a:r>
            <a:r>
              <a:rPr lang="en-US" sz="28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</a:rPr>
              <a:t>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275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61" y="149687"/>
            <a:ext cx="3754441" cy="27273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146" name="Picture 2" descr="octo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47" y="167150"/>
            <a:ext cx="3864062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28" y="3711012"/>
            <a:ext cx="3871912" cy="26954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24065" y="305966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Octopus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90259" y="2924680"/>
            <a:ext cx="1164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Squid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78965" y="6406487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srgbClr val="5FCBEF"/>
              </a:buClr>
              <a:buSzPct val="80000"/>
            </a:pPr>
            <a:r>
              <a:rPr lang="en-US" sz="2800" dirty="0">
                <a:solidFill>
                  <a:srgbClr val="FF0000"/>
                </a:solidFill>
              </a:rPr>
              <a:t>Nautilus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799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342901"/>
            <a:ext cx="8916814" cy="569846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Includes: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squids,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octopuses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and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Nautilus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 (600 species).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Exclusively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marine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, fast-moving and carnivorous organisms.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 largest cephalopod weighs about 1000kg and reaches a length of 18 m, while the smallest is less than 2 cm long.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All have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ctenidia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radula, mantle cavity and foot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Head and associated organs are well-developed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779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451"/>
            <a:ext cx="8596668" cy="5869912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FCBEF"/>
              </a:buClr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Only 5-6 species of the genus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Nautilus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possess a true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external shell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FCBEF"/>
              </a:buClr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Shell is spiral, but unlike that of gastropods, it is divided by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septa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into a series of compartments.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FCBEF"/>
              </a:buClr>
              <a:buBlip>
                <a:blip r:embed="rId2"/>
              </a:buBlip>
              <a:tabLst>
                <a:tab pos="914400" algn="l"/>
              </a:tabLst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living animal is found only within the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largest outermost chamber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buClr>
                <a:srgbClr val="5FCBEF"/>
              </a:buClr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7208" y="6406487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170" name="Picture 2" descr="nauti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78" y="3429000"/>
            <a:ext cx="4258985" cy="316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169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Biol 242 lecture notes- KM 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7892" name="Picture 4" descr="http://www.thenakedscientists.com/HTML/uploads/RTEmagicC_Oyster_layers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8272" y="682183"/>
            <a:ext cx="3370816" cy="2358729"/>
          </a:xfrm>
          <a:prstGeom prst="rect">
            <a:avLst/>
          </a:prstGeom>
          <a:noFill/>
        </p:spPr>
      </p:pic>
      <p:pic>
        <p:nvPicPr>
          <p:cNvPr id="37894" name="Picture 6" descr="http://www.asnailsodyssey.com/IMAGES/ABALONE/shellLayer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194" y="735344"/>
            <a:ext cx="3785191" cy="2348098"/>
          </a:xfrm>
          <a:prstGeom prst="rect">
            <a:avLst/>
          </a:prstGeom>
          <a:noFill/>
        </p:spPr>
      </p:pic>
      <p:pic>
        <p:nvPicPr>
          <p:cNvPr id="37896" name="Picture 8" descr="http://cdn1.arkive.org/media/18/18FBEA98-8FFA-435D-8DC8-497F3B59B39A/Presentation.Small/Nacreous-inner-shell-lay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2327" y="3285460"/>
            <a:ext cx="3221961" cy="2477387"/>
          </a:xfrm>
          <a:prstGeom prst="rect">
            <a:avLst/>
          </a:prstGeom>
          <a:noFill/>
        </p:spPr>
      </p:pic>
      <p:pic>
        <p:nvPicPr>
          <p:cNvPr id="37898" name="Picture 10" descr="Arctica islandica">
            <a:hlinkClick r:id="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5436" y="3270286"/>
            <a:ext cx="3333750" cy="2505076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H="1">
            <a:off x="2721935" y="2690037"/>
            <a:ext cx="21264" cy="15098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36335" y="1733107"/>
            <a:ext cx="2360428" cy="27113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639879" y="1704753"/>
            <a:ext cx="2888512" cy="815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98651" y="1286540"/>
            <a:ext cx="2679405" cy="30940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764465" y="2573078"/>
            <a:ext cx="4976037" cy="1169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38" y="-100013"/>
            <a:ext cx="8859664" cy="6643688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Skin of most cephalopods has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chromatophores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which help organisms in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camouflage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Many have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photophores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that produce light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bioluminescence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61746" y="6502862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4459" y="6462049"/>
            <a:ext cx="6297612" cy="365125"/>
          </a:xfrm>
        </p:spPr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Picture 2" descr="Octopus mim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5" y="1281244"/>
            <a:ext cx="279558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02" y="1281244"/>
            <a:ext cx="2857500" cy="2190750"/>
          </a:xfrm>
          <a:prstGeom prst="rect">
            <a:avLst/>
          </a:prstGeom>
        </p:spPr>
      </p:pic>
      <p:pic>
        <p:nvPicPr>
          <p:cNvPr id="9" name="Picture 3" descr="octopu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71" y="1281244"/>
            <a:ext cx="2857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71" y="4419535"/>
            <a:ext cx="2733624" cy="2443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685" y="4419534"/>
            <a:ext cx="2427287" cy="24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010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57" y="382587"/>
            <a:ext cx="8873952" cy="5841337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Octopus and squid have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ink sac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used to confuse potential predators.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9218" name="Picture 2" descr="octo_i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2433637"/>
            <a:ext cx="4271963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octopus_blasto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33" y="2433637"/>
            <a:ext cx="446916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6709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2875"/>
            <a:ext cx="8596668" cy="5898487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  <a:tab pos="800100" algn="r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Mantle cavity contains a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pair of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ctenidia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They have a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closed circulatory system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with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 hearts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systemic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and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branchial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  <a:tab pos="800100" algn="r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The mouth is found surrounded by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8 or 10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arms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Have a high degree of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cephalization 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(concentration of sensory and nervous tissue at the anterior end of the animal).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Cephalopods have a large, complex, highly differentiated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brain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64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0"/>
            <a:ext cx="8788227" cy="6504911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  <a:tab pos="800100" algn="r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Each cephalopod has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 eyes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8001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Eyes of all 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octopuses and squids 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are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image-forming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and have a lens. They are similar to vertebrate eyes.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  <a:tab pos="685800" algn="r"/>
              </a:tabLst>
            </a:pP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Eyes of </a:t>
            </a:r>
            <a:r>
              <a:rPr lang="en-US" sz="2800" b="1" i="1" dirty="0">
                <a:solidFill>
                  <a:schemeClr val="accent2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Nautilus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are 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image-forming but lack lens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  <a:tab pos="685800" algn="r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  <a:tab pos="685800" algn="r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  <a:tab pos="685800" algn="r"/>
              </a:tabLst>
            </a:pP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  <a:tab pos="685800" algn="r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tabLst>
                <a:tab pos="457200" algn="l"/>
                <a:tab pos="685800" algn="r"/>
              </a:tabLst>
            </a:pPr>
            <a:endParaRPr lang="en-US" sz="2800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lvl="0" indent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685800" algn="r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Edwardian Script ITC" panose="030303020407070D0804" pitchFamily="66" charset="0"/>
                <a:ea typeface="SimSun" panose="02010600030101010101" pitchFamily="2" charset="-122"/>
              </a:rPr>
              <a:t>End of Chapter 12</a:t>
            </a:r>
            <a:endParaRPr lang="en-US" sz="2800" b="1" dirty="0">
              <a:solidFill>
                <a:srgbClr val="FF0000"/>
              </a:solidFill>
              <a:latin typeface="Edwardian Script ITC" panose="030303020407070D0804" pitchFamily="66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22642" y="6504912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5775" y="6406487"/>
            <a:ext cx="6297612" cy="365125"/>
          </a:xfrm>
        </p:spPr>
        <p:txBody>
          <a:bodyPr/>
          <a:lstStyle/>
          <a:p>
            <a:r>
              <a:rPr lang="en-US" dirty="0" err="1" smtClean="0"/>
              <a:t>Biol</a:t>
            </a:r>
            <a:r>
              <a:rPr lang="en-US" dirty="0" smtClean="0"/>
              <a:t> 242 lecture notes- KM </a:t>
            </a:r>
            <a:r>
              <a:rPr lang="en-US" dirty="0" err="1" smtClean="0"/>
              <a:t>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05" y="6406486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10242" name="Picture 2" descr="nauti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545" y="2855248"/>
            <a:ext cx="4114799" cy="300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3" y="2836199"/>
            <a:ext cx="3800475" cy="30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2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55" y="173666"/>
            <a:ext cx="8596668" cy="730102"/>
          </a:xfrm>
        </p:spPr>
        <p:txBody>
          <a:bodyPr/>
          <a:lstStyle/>
          <a:p>
            <a:r>
              <a:rPr lang="en-US" b="1" dirty="0" smtClean="0">
                <a:solidFill>
                  <a:srgbClr val="F303D6"/>
                </a:solidFill>
              </a:rPr>
              <a:t>The Mantle</a:t>
            </a:r>
            <a:endParaRPr lang="en-US" b="1" dirty="0">
              <a:solidFill>
                <a:srgbClr val="F303D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40" y="903767"/>
            <a:ext cx="8901862" cy="5137595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mantle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is the dorsal body wall which covers the visceral mass and usually protrudes in the form of flaps well beyond the visceral mass itself.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addition to secreting and repairing the shell, the mantle could secrete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pearls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 oysters when sand particles become trapped between the mantle and the shell.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5948" y="6492875"/>
            <a:ext cx="6297612" cy="365125"/>
          </a:xfrm>
        </p:spPr>
        <p:txBody>
          <a:bodyPr/>
          <a:lstStyle/>
          <a:p>
            <a:r>
              <a:rPr lang="en-US" dirty="0" smtClean="0"/>
              <a:t>Biol 242 lecture notes- KM 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9938" name="Picture 2" descr="http://wwwdelivery.superstock.com/WI/223/4029/PreviewComp/SuperStock_4029R-3545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1704" y="3765624"/>
            <a:ext cx="3333750" cy="2228850"/>
          </a:xfrm>
          <a:prstGeom prst="rect">
            <a:avLst/>
          </a:prstGeom>
          <a:noFill/>
        </p:spPr>
      </p:pic>
      <p:pic>
        <p:nvPicPr>
          <p:cNvPr id="39940" name="Picture 4" descr="http://faculty.clintoncc.suny.edu/faculty/michael.gregory/files/bio%20102/bio%20102%20lectures/animal%20diversity/protostomes/lophotrochozoans/Image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195" y="3721396"/>
            <a:ext cx="3317359" cy="2285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504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Foot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5907"/>
            <a:ext cx="8596668" cy="4765455"/>
          </a:xfrm>
        </p:spPr>
        <p:txBody>
          <a:bodyPr/>
          <a:lstStyle/>
          <a:p>
            <a:pPr lvl="0"/>
            <a:r>
              <a:rPr lang="en-US" b="1" dirty="0" smtClean="0"/>
              <a:t>Most</a:t>
            </a:r>
            <a:r>
              <a:rPr lang="en-US" dirty="0" smtClean="0"/>
              <a:t> molluscs have a </a:t>
            </a:r>
            <a:r>
              <a:rPr lang="en-US" b="1" dirty="0" smtClean="0"/>
              <a:t>foot</a:t>
            </a:r>
            <a:r>
              <a:rPr lang="en-US" dirty="0" smtClean="0"/>
              <a:t>, which is modified for a variety of functions in different groups.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5282" y="6492875"/>
            <a:ext cx="911939" cy="365125"/>
          </a:xfrm>
        </p:spPr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5948" y="6492875"/>
            <a:ext cx="6297612" cy="365125"/>
          </a:xfrm>
        </p:spPr>
        <p:txBody>
          <a:bodyPr/>
          <a:lstStyle/>
          <a:p>
            <a:r>
              <a:rPr lang="en-US" dirty="0" smtClean="0"/>
              <a:t>Biol 242 lecture notes- KM Swaileh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62" name="Picture 2" descr="bivalv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669" y="2030818"/>
            <a:ext cx="26320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sna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4354" y="1626783"/>
            <a:ext cx="2513013" cy="272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877" y="1729785"/>
            <a:ext cx="2852885" cy="274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http://fantasticanimals.files.wordpress.com/2009/12/octopus_hzoo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8207" y="4062080"/>
            <a:ext cx="3158166" cy="2381250"/>
          </a:xfrm>
          <a:prstGeom prst="rect">
            <a:avLst/>
          </a:prstGeom>
          <a:noFill/>
        </p:spPr>
      </p:pic>
      <p:pic>
        <p:nvPicPr>
          <p:cNvPr id="40968" name="Picture 8" descr="http://3.bp.blogspot.com/-hs5y4xCBuh0/TYqJHi70U5I/AAAAAAAACa8/TI7agyCyJ4Q/s400/chitonb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8270" y="3891516"/>
            <a:ext cx="2711302" cy="2113222"/>
          </a:xfrm>
          <a:prstGeom prst="rect">
            <a:avLst/>
          </a:prstGeom>
          <a:noFill/>
        </p:spPr>
      </p:pic>
      <p:pic>
        <p:nvPicPr>
          <p:cNvPr id="40970" name="Picture 10" descr="http://media-cache-lt0.pinterest.com/upload/156781630748965529_xa1hXahO_b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2112" y="4316819"/>
            <a:ext cx="1658384" cy="2232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81" y="248093"/>
            <a:ext cx="8596668" cy="67694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Gills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40" y="946298"/>
            <a:ext cx="9186530" cy="5095065"/>
          </a:xfrm>
        </p:spPr>
        <p:txBody>
          <a:bodyPr>
            <a:normAutofit/>
          </a:bodyPr>
          <a:lstStyle/>
          <a:p>
            <a:pPr lvl="0"/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Most molluscan gill are found inside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characteristic cavity between the mantle and the viscera called the </a:t>
            </a:r>
            <a:r>
              <a:rPr lang="en-US" sz="2800" b="1" dirty="0" smtClean="0">
                <a:solidFill>
                  <a:srgbClr val="0727C9"/>
                </a:solidFill>
                <a:latin typeface="Times New Roman" pitchFamily="18" charset="0"/>
                <a:cs typeface="Times New Roman" pitchFamily="18" charset="0"/>
              </a:rPr>
              <a:t>mantle cavity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Molluscan gills are called 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ctenidia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comb-like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are present.</a:t>
            </a:r>
          </a:p>
          <a:p>
            <a:pPr marL="339725" lvl="1" indent="-339725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Ctenidia might have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other functions rather than respiration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These include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collection and sorting of food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Chemoreceptor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called </a:t>
            </a:r>
            <a:r>
              <a:rPr lang="en-US" sz="2800" b="1" dirty="0" err="1" smtClean="0">
                <a:solidFill>
                  <a:srgbClr val="F303D6"/>
                </a:solidFill>
                <a:latin typeface="Times New Roman" pitchFamily="18" charset="0"/>
                <a:cs typeface="Times New Roman" pitchFamily="18" charset="0"/>
              </a:rPr>
              <a:t>osphradium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osphra</a:t>
            </a:r>
            <a:r>
              <a:rPr lang="en-US" sz="2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G: smell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is located adjacent to the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ctenidium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052C0-F078-402D-B184-2F227CCC345F}" type="datetime1">
              <a:rPr lang="en-US" smtClean="0"/>
              <a:pPr/>
              <a:t>1/7/2014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Biol 242 lecture notes- KM Swaileh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 HD - cor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 HD - cor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Facet HD - cor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900</TotalTime>
  <Words>2720</Words>
  <Application>Microsoft Office PowerPoint</Application>
  <PresentationFormat>Custom</PresentationFormat>
  <Paragraphs>450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SimSun</vt:lpstr>
      <vt:lpstr>Arial</vt:lpstr>
      <vt:lpstr>Baskerville Old Face</vt:lpstr>
      <vt:lpstr>Book Antiqua</vt:lpstr>
      <vt:lpstr>Calibri</vt:lpstr>
      <vt:lpstr>Edwardian Script ITC</vt:lpstr>
      <vt:lpstr>Monotype Corsiva</vt:lpstr>
      <vt:lpstr>Symbol</vt:lpstr>
      <vt:lpstr>Times New Roman</vt:lpstr>
      <vt:lpstr>Trebuchet MS</vt:lpstr>
      <vt:lpstr>Verdana</vt:lpstr>
      <vt:lpstr>Wingdings</vt:lpstr>
      <vt:lpstr>Wingdings 3</vt:lpstr>
      <vt:lpstr>Facet</vt:lpstr>
      <vt:lpstr>Invertebrate Zoology (Biol 242)</vt:lpstr>
      <vt:lpstr>Kingdom Animalia Phylum Mollusca </vt:lpstr>
      <vt:lpstr>PowerPoint Presentation</vt:lpstr>
      <vt:lpstr>PowerPoint Presentation</vt:lpstr>
      <vt:lpstr>The Shell</vt:lpstr>
      <vt:lpstr>PowerPoint Presentation</vt:lpstr>
      <vt:lpstr>The Mantle</vt:lpstr>
      <vt:lpstr>The Foot</vt:lpstr>
      <vt:lpstr>The Gills</vt:lpstr>
      <vt:lpstr>PowerPoint Presentation</vt:lpstr>
      <vt:lpstr>The radula</vt:lpstr>
      <vt:lpstr>PowerPoint Presentation</vt:lpstr>
      <vt:lpstr>1) Class Polyplacophora</vt:lpstr>
      <vt:lpstr>PowerPoint Presentation</vt:lpstr>
      <vt:lpstr>PowerPoint Presentation</vt:lpstr>
      <vt:lpstr>PowerPoint Presentation</vt:lpstr>
      <vt:lpstr>2) Class Aplacophora</vt:lpstr>
      <vt:lpstr>PowerPoint Presentation</vt:lpstr>
      <vt:lpstr>3) Class Monoplacophora: </vt:lpstr>
      <vt:lpstr>PowerPoint Presentation</vt:lpstr>
      <vt:lpstr>PowerPoint Presentation</vt:lpstr>
      <vt:lpstr>4) Class Gastropoda: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5) Class Bivalvia (=Pelecypoda):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Invertebrate Zoology (Biol 242)</dc:title>
  <dc:creator>Khalid Swaileh</dc:creator>
  <cp:lastModifiedBy>Khalid</cp:lastModifiedBy>
  <cp:revision>87</cp:revision>
  <dcterms:created xsi:type="dcterms:W3CDTF">2012-11-20T17:04:27Z</dcterms:created>
  <dcterms:modified xsi:type="dcterms:W3CDTF">2014-01-07T17:36:58Z</dcterms:modified>
</cp:coreProperties>
</file>