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64" r:id="rId15"/>
    <p:sldId id="271" r:id="rId16"/>
    <p:sldId id="272" r:id="rId17"/>
    <p:sldId id="273" r:id="rId18"/>
    <p:sldId id="293" r:id="rId19"/>
    <p:sldId id="294" r:id="rId20"/>
    <p:sldId id="295" r:id="rId21"/>
    <p:sldId id="274" r:id="rId22"/>
    <p:sldId id="276" r:id="rId23"/>
    <p:sldId id="277" r:id="rId24"/>
    <p:sldId id="278" r:id="rId25"/>
    <p:sldId id="275" r:id="rId26"/>
    <p:sldId id="279" r:id="rId27"/>
    <p:sldId id="281" r:id="rId28"/>
    <p:sldId id="282" r:id="rId29"/>
    <p:sldId id="296" r:id="rId30"/>
    <p:sldId id="298" r:id="rId31"/>
    <p:sldId id="283" r:id="rId32"/>
    <p:sldId id="280" r:id="rId33"/>
    <p:sldId id="284" r:id="rId34"/>
    <p:sldId id="285" r:id="rId35"/>
    <p:sldId id="286" r:id="rId36"/>
    <p:sldId id="287" r:id="rId37"/>
    <p:sldId id="288" r:id="rId38"/>
    <p:sldId id="297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29571-1220-4718-BBF8-B110544A5245}" type="datetimeFigureOut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70AB8-74E2-46FE-BFF8-B6F8238C1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724308-0FEB-423F-8F62-66F645FA7D3E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FC2F9E-A0D7-45A0-A314-31DC80590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94F54-5361-4808-B99A-BBCFD765929F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C2F9E-A0D7-45A0-A314-31DC80590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D2F81-7A32-4539-AFE4-9CE1D9383557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C2F9E-A0D7-45A0-A314-31DC80590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C2F9E-A0D7-45A0-A314-31DC805904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6AB5E-54C6-476E-9640-670277D43EE3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C2F9E-A0D7-45A0-A314-31DC805904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74F02F-E8F4-48C5-BFA5-BCC0CDB91995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C2F9E-A0D7-45A0-A314-31DC805904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71359-EBFD-417A-BA14-FAF344E255A2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C2F9E-A0D7-45A0-A314-31DC80590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87EA0-1E57-4987-AB39-3B7161694388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C2F9E-A0D7-45A0-A314-31DC805904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D9BB0-56AE-4889-A02D-D1FC478C3EA1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C2F9E-A0D7-45A0-A314-31DC80590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069875-E131-4AE3-986E-94B9227C3E53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FC2F9E-A0D7-45A0-A314-31DC80590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D0AF3F-E8B3-46DE-9067-4809E8A9C294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FC2F9E-A0D7-45A0-A314-31DC805904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71B040-7D81-440D-A397-742C5EDDBB0D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FC2F9E-A0D7-45A0-A314-31DC80590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spb.royalsocietypublishing.org/content/275/1638/1067/F1.large.jpg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924800" cy="1219199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solidFill>
                  <a:srgbClr val="FF0000"/>
                </a:solidFill>
                <a:latin typeface="Edwardian Script ITC" pitchFamily="66" charset="0"/>
              </a:rPr>
              <a:t>Chapter 13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599"/>
            <a:ext cx="7772400" cy="2133601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Phylum </a:t>
            </a:r>
            <a:r>
              <a:rPr lang="en-US" sz="6600" b="1" dirty="0" err="1" smtClean="0">
                <a:solidFill>
                  <a:srgbClr val="0070C0"/>
                </a:solidFill>
              </a:rPr>
              <a:t>Annelida</a:t>
            </a:r>
            <a:endParaRPr lang="en-US" sz="6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Ringworms </a:t>
            </a:r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الديدان الحلقية</a:t>
            </a:r>
            <a:r>
              <a:rPr lang="ar-EG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6F86-C90D-4026-B6DD-7DC04CC013EE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pic>
        <p:nvPicPr>
          <p:cNvPr id="14338" name="Picture 2" descr="http://t1.gstatic.com/images?q=tbn:ANd9GcQEj2AsWbgYYntKQLOVUEUaGzYziqU-NQdfb97Iteq_F7eoSznYoptBwF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1850" y="0"/>
            <a:ext cx="1962150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626291"/>
          </a:xfrm>
        </p:spPr>
        <p:txBody>
          <a:bodyPr/>
          <a:lstStyle/>
          <a:p>
            <a:pPr lvl="0"/>
            <a:r>
              <a:rPr lang="en-US" sz="2800" b="1" dirty="0" err="1" smtClean="0">
                <a:solidFill>
                  <a:srgbClr val="0000FF"/>
                </a:solidFill>
              </a:rPr>
              <a:t>Pparapodia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differ according to species (they help in classification).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5943600"/>
          </a:xfrm>
        </p:spPr>
        <p:txBody>
          <a:bodyPr/>
          <a:lstStyle/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smtClean="0"/>
              <a:t>Parapodia might be stiffened by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chitinous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rods </a:t>
            </a:r>
            <a:r>
              <a:rPr lang="en-US" sz="2400" dirty="0" smtClean="0"/>
              <a:t>called </a:t>
            </a:r>
            <a:r>
              <a:rPr lang="en-US" sz="2400" b="1" dirty="0" err="1" smtClean="0">
                <a:solidFill>
                  <a:srgbClr val="0000FF"/>
                </a:solidFill>
              </a:rPr>
              <a:t>Acicula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smtClean="0"/>
              <a:t>In addition,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bristle-like structure </a:t>
            </a:r>
            <a:r>
              <a:rPr lang="en-US" sz="2400" dirty="0" smtClean="0"/>
              <a:t>called </a:t>
            </a:r>
            <a:r>
              <a:rPr lang="en-US" sz="2400" b="1" dirty="0" smtClean="0">
                <a:solidFill>
                  <a:srgbClr val="0000FF"/>
                </a:solidFill>
              </a:rPr>
              <a:t>setae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protrude from each </a:t>
            </a:r>
            <a:r>
              <a:rPr lang="en-US" sz="2400" dirty="0" err="1" smtClean="0"/>
              <a:t>parapodia</a:t>
            </a:r>
            <a:r>
              <a:rPr lang="en-US" sz="2400" dirty="0" smtClean="0"/>
              <a:t> (could be </a:t>
            </a:r>
            <a:r>
              <a:rPr lang="en-US" sz="2400" i="1" dirty="0" smtClean="0"/>
              <a:t>siliceous, </a:t>
            </a:r>
            <a:r>
              <a:rPr lang="en-US" sz="2400" i="1" dirty="0" err="1" smtClean="0"/>
              <a:t>chitinous</a:t>
            </a:r>
            <a:r>
              <a:rPr lang="en-US" sz="2400" i="1" dirty="0" smtClean="0"/>
              <a:t>, rarely calcareous</a:t>
            </a:r>
            <a:r>
              <a:rPr lang="en-US" sz="2400" dirty="0" smtClean="0"/>
              <a:t>).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6626" name="Picture 2" descr="http://www.noelways.com/courses/Zoology/Dissections/Phylum%20Annelida/Polychaeta/Parapodia_Clam_Worm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67000"/>
            <a:ext cx="4038600" cy="3733800"/>
          </a:xfrm>
          <a:prstGeom prst="rect">
            <a:avLst/>
          </a:prstGeom>
          <a:noFill/>
        </p:spPr>
      </p:pic>
      <p:pic>
        <p:nvPicPr>
          <p:cNvPr id="26628" name="Picture 4" descr="http://chess.lifedesks.org/files/chess/images/hesiospina_vestimentifera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76600"/>
            <a:ext cx="386715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626291"/>
          </a:xfrm>
        </p:spPr>
        <p:txBody>
          <a:bodyPr/>
          <a:lstStyle/>
          <a:p>
            <a:pPr marL="346075" lvl="1" indent="-282575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Parapodia function in</a:t>
            </a:r>
            <a:r>
              <a:rPr lang="en-US" sz="2800" dirty="0" smtClean="0">
                <a:solidFill>
                  <a:srgbClr val="0000FF"/>
                </a:solidFill>
              </a:rPr>
              <a:t>:</a:t>
            </a:r>
          </a:p>
          <a:p>
            <a:pPr marL="629539" lvl="3" indent="-282575">
              <a:lnSpc>
                <a:spcPct val="150000"/>
              </a:lnSpc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exchange.</a:t>
            </a:r>
          </a:p>
          <a:p>
            <a:pPr marL="629539" lvl="3" indent="-282575">
              <a:lnSpc>
                <a:spcPct val="150000"/>
              </a:lnSpc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Locomotion.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62200"/>
            <a:ext cx="6019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/>
              <a:t>Body of some species is covered by a series of overlapping protective plates called </a:t>
            </a:r>
            <a:r>
              <a:rPr lang="en-US" b="1" dirty="0" smtClean="0">
                <a:solidFill>
                  <a:srgbClr val="FF0000"/>
                </a:solidFill>
              </a:rPr>
              <a:t>elytra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4" descr="http://farm1.static.flickr.com/122/286228059_416f624e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828800"/>
            <a:ext cx="4762500" cy="2038350"/>
          </a:xfrm>
          <a:prstGeom prst="rect">
            <a:avLst/>
          </a:prstGeom>
          <a:noFill/>
        </p:spPr>
      </p:pic>
      <p:pic>
        <p:nvPicPr>
          <p:cNvPr id="28674" name="Picture 2" descr="http://hydrothermalvents.weebly.com/uploads/3/9/2/2/392223/9368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32450"/>
            <a:ext cx="3276600" cy="2053750"/>
          </a:xfrm>
          <a:prstGeom prst="rect">
            <a:avLst/>
          </a:prstGeom>
          <a:noFill/>
        </p:spPr>
      </p:pic>
      <p:pic>
        <p:nvPicPr>
          <p:cNvPr id="28676" name="Picture 4" descr="http://farm4.static.flickr.com/3297/3409499634_27b4c1b3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733800"/>
            <a:ext cx="47625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 smtClean="0"/>
              <a:t>Body is covered by a </a:t>
            </a:r>
            <a:r>
              <a:rPr lang="en-US" sz="2400" b="1" dirty="0" smtClean="0">
                <a:solidFill>
                  <a:srgbClr val="FF0000"/>
                </a:solidFill>
              </a:rPr>
              <a:t>non-living cuticle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that is secreted by the epidermis.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Beneath the epidermis is a layer of </a:t>
            </a:r>
            <a:r>
              <a:rPr lang="en-US" sz="2400" b="1" dirty="0" smtClean="0">
                <a:solidFill>
                  <a:srgbClr val="0000FF"/>
                </a:solidFill>
              </a:rPr>
              <a:t>circular muscles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beneath which, another layer of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longitudinal muscles</a:t>
            </a:r>
            <a:r>
              <a:rPr lang="en-US" sz="2400" dirty="0" smtClean="0"/>
              <a:t> is found.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Invertebrate Zoology-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506" name="AutoShape 2" descr="http://farm1.static.flickr.com/122/286228059_416f624ef0.jpg"/>
          <p:cNvSpPr>
            <a:spLocks noChangeAspect="1" noChangeArrowheads="1"/>
          </p:cNvSpPr>
          <p:nvPr/>
        </p:nvSpPr>
        <p:spPr bwMode="auto">
          <a:xfrm>
            <a:off x="157163" y="-974725"/>
            <a:ext cx="4762500" cy="2038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 descr="http://bio.classes.ucsc.edu/bioe122/annelids/polychaeta/polychae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5029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943600"/>
          </a:xfrm>
        </p:spPr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Polychaetes are divided into two groups: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93700" lvl="1" indent="-282575">
              <a:lnSpc>
                <a:spcPct val="150000"/>
              </a:lnSpc>
            </a:pPr>
            <a:r>
              <a:rPr lang="en-US" sz="2400" b="1" dirty="0" smtClean="0">
                <a:solidFill>
                  <a:srgbClr val="FF0066"/>
                </a:solidFill>
              </a:rPr>
              <a:t>Errant Polychaetes:</a:t>
            </a:r>
            <a:endParaRPr lang="en-US" sz="1800" dirty="0" smtClean="0">
              <a:solidFill>
                <a:srgbClr val="FF0066"/>
              </a:solidFill>
            </a:endParaRPr>
          </a:p>
          <a:p>
            <a:pPr marL="693738" lvl="2" indent="-300038"/>
            <a:r>
              <a:rPr lang="en-US" sz="2400" dirty="0" smtClean="0"/>
              <a:t>Active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</a:t>
            </a:r>
            <a:r>
              <a:rPr lang="en-US" sz="2400" dirty="0" smtClean="0"/>
              <a:t> species.</a:t>
            </a:r>
            <a:endParaRPr lang="en-US" sz="1800" dirty="0" smtClean="0"/>
          </a:p>
          <a:p>
            <a:pPr marL="693738" lvl="2" indent="-300038"/>
            <a:r>
              <a:rPr lang="en-US" sz="2400" dirty="0" smtClean="0"/>
              <a:t>Have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well-developed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parapodia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with </a:t>
            </a:r>
            <a:r>
              <a:rPr lang="en-US" sz="2400" dirty="0" err="1" smtClean="0"/>
              <a:t>acicula</a:t>
            </a:r>
            <a:r>
              <a:rPr lang="en-US" sz="2400" dirty="0" smtClean="0"/>
              <a:t> and setae.</a:t>
            </a:r>
            <a:endParaRPr lang="en-US" sz="1800" dirty="0" smtClean="0"/>
          </a:p>
          <a:p>
            <a:pPr marL="693738" lvl="2" indent="-300038"/>
            <a:r>
              <a:rPr lang="en-US" sz="2400" dirty="0" smtClean="0"/>
              <a:t>Have a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well-developed head </a:t>
            </a:r>
            <a:r>
              <a:rPr lang="en-US" sz="2400" dirty="0" smtClean="0"/>
              <a:t>equipped with a toothed jawed protrusible pharynx.</a:t>
            </a:r>
            <a:endParaRPr lang="en-US" sz="1800" dirty="0" smtClean="0"/>
          </a:p>
          <a:p>
            <a:pPr marL="693738" lvl="2" indent="-300038"/>
            <a:r>
              <a:rPr lang="en-US" sz="2400" dirty="0" smtClean="0"/>
              <a:t>They are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mostly carnivorous</a:t>
            </a:r>
            <a:r>
              <a:rPr lang="en-US" sz="2400" dirty="0" smtClean="0"/>
              <a:t>.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9698" name="Picture 2" descr="http://farm1.static.flickr.com/151/408586738_c18080fd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48125"/>
            <a:ext cx="3429000" cy="2581275"/>
          </a:xfrm>
          <a:prstGeom prst="rect">
            <a:avLst/>
          </a:prstGeom>
          <a:noFill/>
        </p:spPr>
      </p:pic>
      <p:pic>
        <p:nvPicPr>
          <p:cNvPr id="29700" name="Picture 4" descr="http://l.yimg.com/g/images/space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9702" name="Picture 6" descr="http://l.yimg.com/g/images/space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9706" name="Picture 10" descr="http://www.theseashore.org.uk/theseashore/Resources%20for%20seashoreweb/Images%20for%20New%20Pages/Nereis%20vir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038600"/>
            <a:ext cx="2724150" cy="2438400"/>
          </a:xfrm>
          <a:prstGeom prst="rect">
            <a:avLst/>
          </a:prstGeom>
          <a:noFill/>
        </p:spPr>
      </p:pic>
      <p:pic>
        <p:nvPicPr>
          <p:cNvPr id="29710" name="Picture 14" descr="http://www.indianetzone.com/photos_gallery/31/BristleWorm_22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733800"/>
            <a:ext cx="2743200" cy="237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6019800"/>
          </a:xfrm>
        </p:spPr>
        <p:txBody>
          <a:bodyPr/>
          <a:lstStyle/>
          <a:p>
            <a:pPr marL="393700" lvl="1" indent="-282575"/>
            <a:r>
              <a:rPr lang="en-US" sz="2400" b="1" dirty="0" smtClean="0">
                <a:solidFill>
                  <a:srgbClr val="FF0066"/>
                </a:solidFill>
              </a:rPr>
              <a:t>Sedentary Polychaetes:</a:t>
            </a:r>
            <a:endParaRPr lang="en-US" sz="1800" dirty="0" smtClean="0">
              <a:solidFill>
                <a:srgbClr val="FF0066"/>
              </a:solidFill>
            </a:endParaRPr>
          </a:p>
          <a:p>
            <a:pPr lvl="2"/>
            <a:r>
              <a:rPr lang="en-US" sz="2400" dirty="0" smtClean="0"/>
              <a:t>These are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burrow-dwellers</a:t>
            </a:r>
            <a:r>
              <a:rPr lang="en-US" sz="2400" dirty="0" smtClean="0"/>
              <a:t>, live in tubes.</a:t>
            </a:r>
            <a:endParaRPr lang="en-US" sz="1800" dirty="0" smtClean="0"/>
          </a:p>
          <a:p>
            <a:pPr lvl="2"/>
            <a:r>
              <a:rPr lang="en-US" sz="2400" dirty="0" smtClean="0"/>
              <a:t>Others live in burrows that they bore into calcareous substrates.</a:t>
            </a:r>
            <a:endParaRPr lang="en-US" sz="1800" dirty="0" smtClean="0"/>
          </a:p>
          <a:p>
            <a:pPr lvl="2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Parapodia are reduced</a:t>
            </a:r>
            <a:r>
              <a:rPr lang="en-US" sz="2400" dirty="0" smtClean="0"/>
              <a:t>, modified or absent.</a:t>
            </a:r>
            <a:endParaRPr lang="en-US" sz="1800" dirty="0" smtClean="0"/>
          </a:p>
          <a:p>
            <a:pPr lvl="2"/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Acicula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absent</a:t>
            </a:r>
            <a:r>
              <a:rPr lang="en-US" sz="2400" dirty="0" smtClean="0"/>
              <a:t>.</a:t>
            </a:r>
            <a:endParaRPr lang="en-US" sz="1800" dirty="0" smtClean="0"/>
          </a:p>
          <a:p>
            <a:pPr lvl="2"/>
            <a:r>
              <a:rPr lang="en-US" sz="2400" dirty="0" smtClean="0"/>
              <a:t>Most species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proboscis</a:t>
            </a:r>
            <a:r>
              <a:rPr lang="en-US" sz="2400" dirty="0" smtClean="0"/>
              <a:t>.</a:t>
            </a:r>
            <a:endParaRPr lang="en-US" sz="1800" dirty="0" smtClean="0"/>
          </a:p>
          <a:p>
            <a:pPr lvl="2"/>
            <a:r>
              <a:rPr lang="en-US" sz="2400" dirty="0" smtClean="0"/>
              <a:t>They are 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suspension or deposit-feeders</a:t>
            </a:r>
            <a:r>
              <a:rPr lang="en-US" sz="2400" dirty="0" smtClean="0"/>
              <a:t>.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28" name="Picture 8" descr="http://personal.cityu.edu.hk/~bhworm/sedentary/sedenta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657600"/>
            <a:ext cx="1905000" cy="2809876"/>
          </a:xfrm>
          <a:prstGeom prst="rect">
            <a:avLst/>
          </a:prstGeom>
          <a:noFill/>
        </p:spPr>
      </p:pic>
      <p:pic>
        <p:nvPicPr>
          <p:cNvPr id="30730" name="Picture 10" descr="http://www.dafni.com/vermes/TN_Loimia%20medus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86200"/>
            <a:ext cx="2286000" cy="2514600"/>
          </a:xfrm>
          <a:prstGeom prst="rect">
            <a:avLst/>
          </a:prstGeom>
          <a:noFill/>
        </p:spPr>
      </p:pic>
      <p:pic>
        <p:nvPicPr>
          <p:cNvPr id="30732" name="Picture 12" descr="http://www.susanspann.com/wp-content/uploads/11d-fluffy-e1339189615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733800"/>
            <a:ext cx="2895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2" descr="http://cfb.unh.edu/phycokey/Choices/Anomalous_Items/invertebrates/Polychaetes/polychaete_04_600x400_tube_worm_sams.ac.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3124200" cy="2438400"/>
          </a:xfrm>
          <a:prstGeom prst="rect">
            <a:avLst/>
          </a:prstGeom>
          <a:noFill/>
        </p:spPr>
      </p:pic>
      <p:pic>
        <p:nvPicPr>
          <p:cNvPr id="8" name="Picture 4" descr="http://www.gibell.com/water-quality/images/4293_76_155-polychaeta-sabellid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933700" cy="2743200"/>
          </a:xfrm>
          <a:prstGeom prst="rect">
            <a:avLst/>
          </a:prstGeom>
          <a:noFill/>
        </p:spPr>
      </p:pic>
      <p:pic>
        <p:nvPicPr>
          <p:cNvPr id="9" name="Picture 6" descr="Species of Polychaete worms on this page: Protula, Bispira, Filograna, Filogranella, Spirobranchus,  Sabellastarte, Sabella, Eupolymnia, Gastrolepidia, Chloeia, Oxycera,  Myzostomid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19400"/>
            <a:ext cx="4572000" cy="3733800"/>
          </a:xfrm>
          <a:prstGeom prst="rect">
            <a:avLst/>
          </a:prstGeom>
          <a:noFill/>
        </p:spPr>
      </p:pic>
      <p:pic>
        <p:nvPicPr>
          <p:cNvPr id="31746" name="Picture 2" descr="http://images.stanzapub.com/readers/2008/11/29/496437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590800"/>
            <a:ext cx="2667000" cy="2438400"/>
          </a:xfrm>
          <a:prstGeom prst="rect">
            <a:avLst/>
          </a:prstGeom>
          <a:noFill/>
        </p:spPr>
      </p:pic>
      <p:pic>
        <p:nvPicPr>
          <p:cNvPr id="31748" name="Picture 4" descr="http://images.stanzapub.com/readers/2008/11/29/496437_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276600"/>
            <a:ext cx="3048000" cy="3124200"/>
          </a:xfrm>
          <a:prstGeom prst="rect">
            <a:avLst/>
          </a:prstGeom>
          <a:noFill/>
        </p:spPr>
      </p:pic>
      <p:pic>
        <p:nvPicPr>
          <p:cNvPr id="31750" name="Picture 6" descr="http://images.stanzapub.com/readers/2008/11/29/496437_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0"/>
            <a:ext cx="2895600" cy="2590800"/>
          </a:xfrm>
          <a:prstGeom prst="rect">
            <a:avLst/>
          </a:prstGeom>
          <a:noFill/>
        </p:spPr>
      </p:pic>
      <p:pic>
        <p:nvPicPr>
          <p:cNvPr id="31752" name="Picture 8" descr="http://images.stanzapub.com/readers/2008/11/29/496437_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572000"/>
            <a:ext cx="25146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system: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typical digestive system is </a:t>
            </a:r>
            <a:r>
              <a:rPr lang="en-US" b="1" dirty="0" smtClean="0">
                <a:solidFill>
                  <a:srgbClr val="FF0000"/>
                </a:solidFill>
              </a:rPr>
              <a:t>linear</a:t>
            </a:r>
            <a:r>
              <a:rPr lang="en-US" dirty="0" smtClean="0"/>
              <a:t> with a </a:t>
            </a:r>
            <a:r>
              <a:rPr lang="en-US" b="1" dirty="0" smtClean="0">
                <a:solidFill>
                  <a:srgbClr val="FF0000"/>
                </a:solidFill>
              </a:rPr>
              <a:t>mouth </a:t>
            </a:r>
            <a:r>
              <a:rPr lang="en-US" dirty="0" smtClean="0"/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anus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digestive system is composed of </a:t>
            </a:r>
            <a:r>
              <a:rPr lang="en-US" b="1" dirty="0" smtClean="0">
                <a:solidFill>
                  <a:srgbClr val="0000FF"/>
                </a:solidFill>
              </a:rPr>
              <a:t>pharynx, esophagus, intestine and rectum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 some species, evaginations of the gut from blind-ending </a:t>
            </a:r>
            <a:r>
              <a:rPr lang="en-US" b="1" dirty="0" smtClean="0">
                <a:solidFill>
                  <a:srgbClr val="FF0000"/>
                </a:solidFill>
              </a:rPr>
              <a:t>digestive gland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FF0000"/>
                </a:solidFill>
              </a:rPr>
              <a:t>digestive </a:t>
            </a:r>
            <a:r>
              <a:rPr lang="en-US" b="1" dirty="0" err="1" smtClean="0">
                <a:solidFill>
                  <a:srgbClr val="FF0000"/>
                </a:solidFill>
              </a:rPr>
              <a:t>caeca</a:t>
            </a:r>
            <a:r>
              <a:rPr lang="en-US" dirty="0" smtClean="0"/>
              <a:t> increase the surface area for digestion and absorption.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Digestion is mainly </a:t>
            </a:r>
            <a:r>
              <a:rPr lang="en-US" b="1" dirty="0" smtClean="0">
                <a:solidFill>
                  <a:srgbClr val="FF0000"/>
                </a:solidFill>
              </a:rPr>
              <a:t>extracellular.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Nervous system and sense organs: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Polychaetes have a mass of </a:t>
            </a:r>
            <a:r>
              <a:rPr lang="en-US" sz="2400" b="1" dirty="0" smtClean="0">
                <a:solidFill>
                  <a:srgbClr val="FF0000"/>
                </a:solidFill>
              </a:rPr>
              <a:t>ganglia</a:t>
            </a:r>
            <a:r>
              <a:rPr lang="en-US" sz="2400" dirty="0" smtClean="0"/>
              <a:t> (aggregation of nerve tissue) forming the </a:t>
            </a:r>
            <a:r>
              <a:rPr lang="en-US" sz="2400" b="1" dirty="0" smtClean="0">
                <a:solidFill>
                  <a:srgbClr val="0000FF"/>
                </a:solidFill>
              </a:rPr>
              <a:t>brain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 single </a:t>
            </a:r>
            <a:r>
              <a:rPr lang="en-US" sz="2400" b="1" dirty="0" smtClean="0">
                <a:solidFill>
                  <a:srgbClr val="0000FF"/>
                </a:solidFill>
              </a:rPr>
              <a:t>nerve cord </a:t>
            </a:r>
            <a:r>
              <a:rPr lang="en-US" sz="2400" dirty="0" smtClean="0"/>
              <a:t>(or a pair) extend from the anterior to the posterior of the Polychaete.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Have different sense organs like: </a:t>
            </a:r>
            <a:r>
              <a:rPr lang="en-US" sz="2400" b="1" dirty="0" smtClean="0">
                <a:solidFill>
                  <a:srgbClr val="FF0066"/>
                </a:solidFill>
              </a:rPr>
              <a:t>touch receptors, </a:t>
            </a:r>
            <a:r>
              <a:rPr lang="en-US" sz="2400" b="1" dirty="0" err="1" smtClean="0">
                <a:solidFill>
                  <a:srgbClr val="FF0066"/>
                </a:solidFill>
              </a:rPr>
              <a:t>statocysts</a:t>
            </a:r>
            <a:r>
              <a:rPr lang="en-US" sz="2400" b="1" dirty="0" smtClean="0">
                <a:solidFill>
                  <a:srgbClr val="FF0066"/>
                </a:solidFill>
              </a:rPr>
              <a:t>, light receptors, vibration receptor and </a:t>
            </a:r>
            <a:r>
              <a:rPr lang="en-US" sz="2400" b="1" dirty="0" err="1" smtClean="0">
                <a:solidFill>
                  <a:srgbClr val="FF0066"/>
                </a:solidFill>
              </a:rPr>
              <a:t>chemoreceptors</a:t>
            </a:r>
            <a:r>
              <a:rPr lang="en-US" sz="2400" b="1" dirty="0" smtClean="0">
                <a:solidFill>
                  <a:srgbClr val="FF0066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eyes</a:t>
            </a:r>
            <a:r>
              <a:rPr lang="en-US" sz="2400" dirty="0" smtClean="0"/>
              <a:t> of most species are</a:t>
            </a:r>
            <a:r>
              <a:rPr lang="en-US" sz="2400" b="1" dirty="0" smtClean="0">
                <a:solidFill>
                  <a:srgbClr val="FF0000"/>
                </a:solidFill>
              </a:rPr>
              <a:t> not image forming (light sensitive only).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Characteristics: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i="1" dirty="0" smtClean="0">
                <a:solidFill>
                  <a:srgbClr val="00B050"/>
                </a:solidFill>
              </a:rPr>
              <a:t>One or more pairs of </a:t>
            </a:r>
            <a:r>
              <a:rPr lang="en-US" b="1" i="1" dirty="0" err="1" smtClean="0">
                <a:solidFill>
                  <a:srgbClr val="00B050"/>
                </a:solidFill>
              </a:rPr>
              <a:t>chitinous</a:t>
            </a:r>
            <a:r>
              <a:rPr lang="en-US" b="1" i="1" dirty="0" smtClean="0">
                <a:solidFill>
                  <a:srgbClr val="00B050"/>
                </a:solidFill>
              </a:rPr>
              <a:t> setae.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b="1" i="1" dirty="0" smtClean="0">
                <a:solidFill>
                  <a:srgbClr val="00B050"/>
                </a:solidFill>
              </a:rPr>
              <a:t>Body segmentation (</a:t>
            </a:r>
            <a:r>
              <a:rPr lang="en-US" b="1" i="1" dirty="0" err="1" smtClean="0">
                <a:solidFill>
                  <a:srgbClr val="00B050"/>
                </a:solidFill>
              </a:rPr>
              <a:t>metamerism</a:t>
            </a:r>
            <a:r>
              <a:rPr lang="en-US" b="1" i="1" dirty="0" smtClean="0">
                <a:solidFill>
                  <a:srgbClr val="00B050"/>
                </a:solidFill>
              </a:rPr>
              <a:t>).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</a:t>
            </a:r>
          </a:p>
          <a:p>
            <a:r>
              <a:rPr lang="en-US" dirty="0" smtClean="0"/>
              <a:t>             </a:t>
            </a:r>
            <a:r>
              <a:rPr lang="en-US" b="1" dirty="0" smtClean="0">
                <a:solidFill>
                  <a:srgbClr val="0000FF"/>
                </a:solidFill>
              </a:rPr>
              <a:t>Setae                       Segmentation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Annelida</a:t>
            </a:r>
            <a:r>
              <a:rPr lang="en-US" dirty="0" smtClean="0"/>
              <a:t>: (Latin) = Ring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2200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paul-cziko-polychaete1-set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519363"/>
            <a:ext cx="40767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Circulatory system: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Generally, Annelids have a </a:t>
            </a:r>
            <a:r>
              <a:rPr lang="en-US" sz="2400" b="1" dirty="0" smtClean="0">
                <a:solidFill>
                  <a:srgbClr val="0000FF"/>
                </a:solidFill>
              </a:rPr>
              <a:t>closed circulatory system</a:t>
            </a:r>
            <a:r>
              <a:rPr lang="en-US" sz="2400" dirty="0" smtClean="0"/>
              <a:t> composed of a </a:t>
            </a:r>
            <a:r>
              <a:rPr lang="en-US" sz="2400" b="1" dirty="0" smtClean="0">
                <a:solidFill>
                  <a:srgbClr val="FF0000"/>
                </a:solidFill>
              </a:rPr>
              <a:t>dorsal blood vessel </a:t>
            </a:r>
            <a:r>
              <a:rPr lang="en-US" sz="2400" dirty="0" smtClean="0"/>
              <a:t>(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carries blood anteriorly</a:t>
            </a:r>
            <a:r>
              <a:rPr lang="en-US" sz="2400" dirty="0" smtClean="0"/>
              <a:t>) a </a:t>
            </a:r>
            <a:r>
              <a:rPr lang="en-US" sz="2400" b="1" dirty="0" smtClean="0">
                <a:solidFill>
                  <a:srgbClr val="FF0000"/>
                </a:solidFill>
              </a:rPr>
              <a:t>ventral blood vessel </a:t>
            </a:r>
            <a:r>
              <a:rPr lang="en-US" sz="2400" dirty="0" smtClean="0"/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carries blood posteriorly</a:t>
            </a:r>
            <a:r>
              <a:rPr lang="en-US" sz="2400" dirty="0" smtClean="0"/>
              <a:t>) and capillaries connecting the two.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dorsal blood vessel contracts </a:t>
            </a:r>
            <a:r>
              <a:rPr lang="en-US" sz="2400" dirty="0" smtClean="0"/>
              <a:t>to maintain the circulation.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blood of some species have </a:t>
            </a:r>
            <a:r>
              <a:rPr lang="en-US" sz="2400" b="1" dirty="0" smtClean="0">
                <a:solidFill>
                  <a:srgbClr val="FF0000"/>
                </a:solidFill>
              </a:rPr>
              <a:t>hemoglobin.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 addition some polychaetes have another pigment called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chlorocruorin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(green in color).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096000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Reproduction in Polychaetes: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B050"/>
                </a:solidFill>
              </a:rPr>
              <a:t>Sexually:</a:t>
            </a:r>
            <a:r>
              <a:rPr lang="en-US" sz="2400" dirty="0" smtClean="0"/>
              <a:t> reproduction is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exclusively sexual </a:t>
            </a:r>
            <a:r>
              <a:rPr lang="en-US" sz="2400" dirty="0" smtClean="0"/>
              <a:t>in most polychaetes and most species are </a:t>
            </a:r>
            <a:r>
              <a:rPr lang="en-US" sz="2400" b="1" dirty="0" smtClean="0">
                <a:solidFill>
                  <a:srgbClr val="00B0F0"/>
                </a:solidFill>
              </a:rPr>
              <a:t>gonochoristic</a:t>
            </a:r>
            <a:r>
              <a:rPr lang="en-US" sz="2400" dirty="0" smtClean="0">
                <a:solidFill>
                  <a:srgbClr val="00B0F0"/>
                </a:solidFill>
              </a:rPr>
              <a:t>.</a:t>
            </a:r>
            <a:endParaRPr lang="en-US" sz="1800" dirty="0" smtClean="0">
              <a:solidFill>
                <a:srgbClr val="00B0F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Gametes are produced by </a:t>
            </a:r>
            <a:r>
              <a:rPr lang="en-US" sz="2400" b="1" dirty="0" smtClean="0">
                <a:solidFill>
                  <a:srgbClr val="FF0000"/>
                </a:solidFill>
              </a:rPr>
              <a:t>peritoneal tissue</a:t>
            </a:r>
            <a:r>
              <a:rPr lang="en-US" sz="2400" dirty="0" smtClean="0"/>
              <a:t>, rather than in distinct gonads.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At least, </a:t>
            </a:r>
            <a:r>
              <a:rPr lang="en-US" sz="2400" b="1" dirty="0" smtClean="0">
                <a:solidFill>
                  <a:srgbClr val="7030A0"/>
                </a:solidFill>
              </a:rPr>
              <a:t>6 adjacent gonads </a:t>
            </a:r>
            <a:r>
              <a:rPr lang="en-US" sz="2400" dirty="0" smtClean="0"/>
              <a:t>are involved in gamete production.</a:t>
            </a:r>
            <a:endParaRPr lang="en-US" sz="1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smtClean="0"/>
              <a:t>Fertilization is usually </a:t>
            </a:r>
            <a:r>
              <a:rPr lang="en-US" sz="2400" b="1" dirty="0" smtClean="0"/>
              <a:t>external</a:t>
            </a:r>
            <a:r>
              <a:rPr lang="en-US" sz="2400" dirty="0" smtClean="0"/>
              <a:t>.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3794" name="Picture 2" descr="http://bioteaching.files.wordpress.com/2010/12/platynereisd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3276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096000"/>
          </a:xfrm>
        </p:spPr>
        <p:txBody>
          <a:bodyPr/>
          <a:lstStyle/>
          <a:p>
            <a:pPr marL="346075" lvl="1" indent="-282575">
              <a:lnSpc>
                <a:spcPct val="150000"/>
              </a:lnSpc>
            </a:pPr>
            <a:r>
              <a:rPr lang="en-US" sz="2400" dirty="0" smtClean="0"/>
              <a:t>Many tube-dwelling </a:t>
            </a:r>
            <a:r>
              <a:rPr lang="en-US" sz="2400" dirty="0" err="1" smtClean="0"/>
              <a:t>polychaete</a:t>
            </a:r>
            <a:r>
              <a:rPr lang="en-US" sz="2400" dirty="0" smtClean="0"/>
              <a:t> undergo </a:t>
            </a:r>
            <a:r>
              <a:rPr lang="en-US" sz="2400" b="1" dirty="0" err="1" smtClean="0">
                <a:solidFill>
                  <a:srgbClr val="FF0000"/>
                </a:solidFill>
              </a:rPr>
              <a:t>epitoky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Anon-reproductive</a:t>
            </a:r>
            <a:r>
              <a:rPr lang="en-US" sz="2400" dirty="0" smtClean="0"/>
              <a:t> individual 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</a:rPr>
              <a:t>atoke</a:t>
            </a:r>
            <a:r>
              <a:rPr lang="en-US" sz="2400" dirty="0" smtClean="0"/>
              <a:t>) undergo morphological changes in preparation for </a:t>
            </a:r>
            <a:r>
              <a:rPr 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reproduction</a:t>
            </a:r>
            <a:r>
              <a:rPr lang="en-US" sz="2400" dirty="0" smtClean="0"/>
              <a:t> making a new form called </a:t>
            </a:r>
            <a:r>
              <a:rPr lang="en-US" sz="2400" b="1" dirty="0" smtClean="0">
                <a:solidFill>
                  <a:srgbClr val="FF0066"/>
                </a:solidFill>
              </a:rPr>
              <a:t>epitoke</a:t>
            </a:r>
            <a:r>
              <a:rPr lang="en-US" sz="2400" dirty="0" smtClean="0"/>
              <a:t>).</a:t>
            </a:r>
            <a:r>
              <a:rPr lang="en-US" sz="2400" b="1" dirty="0" smtClean="0"/>
              <a:t>             </a:t>
            </a:r>
            <a:endParaRPr lang="en-US" sz="1800" dirty="0" smtClean="0"/>
          </a:p>
          <a:p>
            <a:pPr marL="346075" lvl="1" indent="-282575">
              <a:lnSpc>
                <a:spcPct val="150000"/>
              </a:lnSpc>
            </a:pPr>
            <a:r>
              <a:rPr lang="en-US" sz="2400" dirty="0" smtClean="0"/>
              <a:t>Epitoke is sexually mature and it can swim.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00400"/>
            <a:ext cx="7391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626291"/>
          </a:xfrm>
        </p:spPr>
        <p:txBody>
          <a:bodyPr/>
          <a:lstStyle/>
          <a:p>
            <a:pPr marL="284163" lvl="1" indent="-284163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00FF"/>
                </a:solidFill>
              </a:rPr>
              <a:t>larva</a:t>
            </a:r>
            <a:r>
              <a:rPr lang="en-US" sz="2400" dirty="0" smtClean="0"/>
              <a:t> is </a:t>
            </a:r>
            <a:r>
              <a:rPr lang="en-US" sz="2400" b="1" dirty="0" err="1" smtClean="0">
                <a:solidFill>
                  <a:srgbClr val="0000FF"/>
                </a:solidFill>
              </a:rPr>
              <a:t>trochophore</a:t>
            </a:r>
            <a:r>
              <a:rPr lang="en-US" sz="2400" dirty="0" smtClean="0"/>
              <a:t> (wheel-bearer).                         </a:t>
            </a:r>
            <a:endParaRPr lang="en-US" sz="1800" dirty="0" smtClean="0"/>
          </a:p>
          <a:p>
            <a:pPr marL="284163" lvl="1" indent="-284163">
              <a:lnSpc>
                <a:spcPct val="150000"/>
              </a:lnSpc>
            </a:pPr>
            <a:r>
              <a:rPr lang="en-US" sz="2400" dirty="0" smtClean="0"/>
              <a:t>Larva bears three bands of cilia (</a:t>
            </a:r>
            <a:r>
              <a:rPr lang="en-US" sz="2400" b="1" dirty="0" err="1" smtClean="0"/>
              <a:t>prototroch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telotroch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metatroch</a:t>
            </a:r>
            <a:r>
              <a:rPr lang="en-US" sz="2400" dirty="0" smtClean="0"/>
              <a:t>).</a:t>
            </a:r>
          </a:p>
          <a:p>
            <a:pPr marL="284163" lvl="1" indent="-284163">
              <a:lnSpc>
                <a:spcPct val="150000"/>
              </a:lnSpc>
            </a:pPr>
            <a:r>
              <a:rPr lang="en-US" sz="2400" dirty="0" smtClean="0"/>
              <a:t>The posterior segment that</a:t>
            </a:r>
          </a:p>
          <a:p>
            <a:pPr marL="284163" lvl="1" indent="-47625">
              <a:lnSpc>
                <a:spcPct val="150000"/>
              </a:lnSpc>
              <a:buNone/>
            </a:pPr>
            <a:r>
              <a:rPr lang="en-US" sz="2400" dirty="0" smtClean="0"/>
              <a:t> carries the anus is called </a:t>
            </a:r>
            <a:r>
              <a:rPr lang="en-US" sz="2400" b="1" dirty="0" smtClean="0">
                <a:solidFill>
                  <a:srgbClr val="FF0000"/>
                </a:solidFill>
              </a:rPr>
              <a:t>pygidium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marL="284163" lvl="1" indent="-284163">
              <a:lnSpc>
                <a:spcPct val="150000"/>
              </a:lnSpc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514600"/>
            <a:ext cx="2819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upload.wikimedia.org/wikipedia/commons/thumb/c/cb/Haliotis_asinina_trochophore.jpg/220px-Haliotis_asinina_trochoph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733800"/>
            <a:ext cx="2095500" cy="2362200"/>
          </a:xfrm>
          <a:prstGeom prst="rect">
            <a:avLst/>
          </a:prstGeom>
          <a:noFill/>
        </p:spPr>
      </p:pic>
      <p:pic>
        <p:nvPicPr>
          <p:cNvPr id="35846" name="Picture 6" descr="http://www.asnailsodyssey.com/IMAGES/TUBEWORM/sabMedMcUen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57600"/>
            <a:ext cx="285750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</a:rPr>
              <a:t>Asexually:</a:t>
            </a:r>
            <a:r>
              <a:rPr lang="en-US" sz="2400" b="1" dirty="0" smtClean="0"/>
              <a:t> </a:t>
            </a:r>
            <a:r>
              <a:rPr lang="en-US" sz="2400" dirty="0" smtClean="0"/>
              <a:t>some can reproduce by:</a:t>
            </a:r>
          </a:p>
          <a:p>
            <a:pPr lvl="2">
              <a:lnSpc>
                <a:spcPct val="150000"/>
              </a:lnSpc>
            </a:pPr>
            <a:r>
              <a:rPr lang="en-US" sz="2400" b="1" dirty="0" smtClean="0">
                <a:solidFill>
                  <a:srgbClr val="00B050"/>
                </a:solidFill>
              </a:rPr>
              <a:t>Budding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of the epitoke.</a:t>
            </a:r>
          </a:p>
          <a:p>
            <a:pPr lvl="2">
              <a:lnSpc>
                <a:spcPct val="150000"/>
              </a:lnSpc>
            </a:pPr>
            <a:r>
              <a:rPr lang="en-US" sz="2400" b="1" dirty="0" smtClean="0">
                <a:solidFill>
                  <a:srgbClr val="00B050"/>
                </a:solidFill>
              </a:rPr>
              <a:t>Fragmentation</a:t>
            </a:r>
            <a:r>
              <a:rPr lang="en-US" sz="2400" dirty="0" smtClean="0"/>
              <a:t> and regeneration of missing parts.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2" descr="http://classconnection.s3.amazonaws.com/863/flashcards/1414863/jpg/polychaete_01_600x432_greg_w_rouse__s_australian_museum_adelaide2nd2003exlarge_myrianida_pachycera1334109083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09800"/>
            <a:ext cx="4343400" cy="3657601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3886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Clitellata</a:t>
            </a:r>
            <a:r>
              <a:rPr lang="en-US" sz="2800" b="1" dirty="0" smtClean="0"/>
              <a:t>: L: </a:t>
            </a:r>
            <a:r>
              <a:rPr lang="en-US" sz="2800" b="1" dirty="0" err="1" smtClean="0">
                <a:solidFill>
                  <a:srgbClr val="00B050"/>
                </a:solidFill>
              </a:rPr>
              <a:t>Clitell</a:t>
            </a:r>
            <a:r>
              <a:rPr lang="en-US" sz="2800" b="1" dirty="0" smtClean="0"/>
              <a:t>: a </a:t>
            </a:r>
            <a:r>
              <a:rPr lang="en-US" sz="2800" b="1" dirty="0" smtClean="0">
                <a:solidFill>
                  <a:srgbClr val="FF0066"/>
                </a:solidFill>
              </a:rPr>
              <a:t>pack saddle</a:t>
            </a:r>
            <a:r>
              <a:rPr lang="en-US" sz="2800" b="1" dirty="0" smtClean="0"/>
              <a:t>.</a:t>
            </a:r>
            <a:endParaRPr lang="en-US" sz="2000" dirty="0" smtClean="0"/>
          </a:p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Defining characteristic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i="1" dirty="0" smtClean="0">
                <a:solidFill>
                  <a:srgbClr val="FF0066"/>
                </a:solidFill>
              </a:rPr>
              <a:t>Pronounced cylindrical glandular region of the body </a:t>
            </a:r>
            <a:r>
              <a:rPr lang="en-US" sz="2400" b="1" i="1" dirty="0" smtClean="0">
                <a:solidFill>
                  <a:srgbClr val="00B050"/>
                </a:solidFill>
              </a:rPr>
              <a:t>(</a:t>
            </a:r>
            <a:r>
              <a:rPr lang="en-US" sz="2400" b="1" i="1" dirty="0" err="1" smtClean="0">
                <a:solidFill>
                  <a:srgbClr val="00B050"/>
                </a:solidFill>
              </a:rPr>
              <a:t>clitellum</a:t>
            </a:r>
            <a:r>
              <a:rPr lang="en-US" sz="2400" b="1" i="1" dirty="0" smtClean="0">
                <a:solidFill>
                  <a:srgbClr val="00B050"/>
                </a:solidFill>
              </a:rPr>
              <a:t>) </a:t>
            </a:r>
            <a:r>
              <a:rPr lang="en-US" sz="2400" i="1" dirty="0" smtClean="0">
                <a:solidFill>
                  <a:srgbClr val="FF0066"/>
                </a:solidFill>
              </a:rPr>
              <a:t>that plays important roles in reproduction.</a:t>
            </a:r>
            <a:endParaRPr lang="en-US" sz="1800" dirty="0" smtClean="0">
              <a:solidFill>
                <a:srgbClr val="FF0066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 gonads</a:t>
            </a:r>
            <a:r>
              <a:rPr lang="en-US" sz="2400" i="1" dirty="0" smtClean="0"/>
              <a:t>.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048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>
                <a:solidFill>
                  <a:srgbClr val="00B050"/>
                </a:solidFill>
              </a:rPr>
              <a:t>Class </a:t>
            </a:r>
            <a:r>
              <a:rPr lang="en-US" sz="4400" dirty="0" err="1" smtClean="0">
                <a:solidFill>
                  <a:srgbClr val="00B050"/>
                </a:solidFill>
              </a:rPr>
              <a:t>Clitellata</a:t>
            </a:r>
            <a:r>
              <a:rPr lang="en-US" sz="4400" dirty="0" smtClean="0"/>
              <a:t>: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352800"/>
            <a:ext cx="38576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This class includes 2 subclasses: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Subclass </a:t>
            </a:r>
            <a:r>
              <a:rPr lang="en-US" sz="2400" b="1" dirty="0" err="1" smtClean="0">
                <a:solidFill>
                  <a:srgbClr val="0000FF"/>
                </a:solidFill>
              </a:rPr>
              <a:t>Oligochaeta</a:t>
            </a:r>
            <a:r>
              <a:rPr lang="en-US" sz="2400" b="1" dirty="0" smtClean="0">
                <a:solidFill>
                  <a:srgbClr val="0000FF"/>
                </a:solidFill>
              </a:rPr>
              <a:t> (&gt;80% of </a:t>
            </a:r>
            <a:r>
              <a:rPr lang="en-US" sz="2400" b="1" dirty="0" err="1" smtClean="0">
                <a:solidFill>
                  <a:srgbClr val="0000FF"/>
                </a:solidFill>
              </a:rPr>
              <a:t>clitellata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Subclass Hirudinea</a:t>
            </a:r>
            <a:r>
              <a:rPr lang="en-US" sz="2400" i="1" dirty="0" smtClean="0">
                <a:solidFill>
                  <a:srgbClr val="0000FF"/>
                </a:solidFill>
              </a:rPr>
              <a:t>.</a:t>
            </a:r>
            <a:endParaRPr lang="en-US" sz="18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8914" name="Picture 2" descr="http://www.nhm.ac.uk/resources-rx/images/1049/green-earthworm-5_5492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81200"/>
            <a:ext cx="4362450" cy="2971800"/>
          </a:xfrm>
          <a:prstGeom prst="rect">
            <a:avLst/>
          </a:prstGeom>
          <a:noFill/>
        </p:spPr>
      </p:pic>
      <p:pic>
        <p:nvPicPr>
          <p:cNvPr id="38916" name="Picture 4" descr="http://www.biolib.cz/IMG/GAL/17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</a:rPr>
              <a:t>Members of both subclasses: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Are </a:t>
            </a:r>
            <a:r>
              <a:rPr lang="en-US" sz="2400" b="1" dirty="0" smtClean="0">
                <a:solidFill>
                  <a:srgbClr val="0000FF"/>
                </a:solidFill>
              </a:rPr>
              <a:t>hermaphrodites</a:t>
            </a:r>
            <a:r>
              <a:rPr lang="en-US" sz="2400" dirty="0" smtClean="0"/>
              <a:t> and have </a:t>
            </a:r>
            <a:r>
              <a:rPr lang="en-US" sz="2400" b="1" dirty="0" err="1" smtClean="0">
                <a:solidFill>
                  <a:srgbClr val="0000FF"/>
                </a:solidFill>
              </a:rPr>
              <a:t>clitellum</a:t>
            </a:r>
            <a:r>
              <a:rPr lang="en-US" sz="2400" dirty="0" smtClean="0"/>
              <a:t>.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Secrete a </a:t>
            </a:r>
            <a:r>
              <a:rPr lang="en-US" sz="2400" b="1" dirty="0" smtClean="0">
                <a:solidFill>
                  <a:srgbClr val="00B050"/>
                </a:solidFill>
              </a:rPr>
              <a:t>cocoon</a:t>
            </a:r>
            <a:r>
              <a:rPr lang="en-US" sz="2400" dirty="0" smtClean="0"/>
              <a:t> within which embryos develop.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9938" name="Picture 2" descr="http://staff.tuhsd.k12.az.us/gfoster/standard/coc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3810000" cy="2209800"/>
          </a:xfrm>
          <a:prstGeom prst="rect">
            <a:avLst/>
          </a:prstGeom>
          <a:noFill/>
        </p:spPr>
      </p:pic>
      <p:pic>
        <p:nvPicPr>
          <p:cNvPr id="39940" name="Picture 4" descr="http://www.kuhnphoto.com/gallery/biology/invertebrates/y1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76800"/>
            <a:ext cx="2971800" cy="1828800"/>
          </a:xfrm>
          <a:prstGeom prst="rect">
            <a:avLst/>
          </a:prstGeom>
          <a:noFill/>
        </p:spPr>
      </p:pic>
      <p:pic>
        <p:nvPicPr>
          <p:cNvPr id="39942" name="Picture 6" descr="http://www.teara.govt.nz/files/di15491en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2057400"/>
            <a:ext cx="42291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17220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Subclass </a:t>
            </a:r>
            <a:r>
              <a:rPr lang="en-US" sz="3000" b="1" dirty="0" err="1" smtClean="0">
                <a:solidFill>
                  <a:srgbClr val="FF0000"/>
                </a:solidFill>
              </a:rPr>
              <a:t>Oligochaeta</a:t>
            </a:r>
            <a:r>
              <a:rPr lang="en-US" sz="3000" b="1" dirty="0" smtClean="0">
                <a:solidFill>
                  <a:srgbClr val="FF0000"/>
                </a:solidFill>
              </a:rPr>
              <a:t>:                                           </a:t>
            </a:r>
            <a:endParaRPr lang="en-US" sz="30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FF"/>
                </a:solidFill>
              </a:rPr>
              <a:t>Oligochaeta</a:t>
            </a:r>
            <a:r>
              <a:rPr lang="en-US" sz="2400" b="1" dirty="0" smtClean="0"/>
              <a:t>: G: </a:t>
            </a:r>
            <a:r>
              <a:rPr lang="en-US" sz="2400" b="1" dirty="0" err="1" smtClean="0">
                <a:solidFill>
                  <a:srgbClr val="0000FF"/>
                </a:solidFill>
              </a:rPr>
              <a:t>Oligo</a:t>
            </a:r>
            <a:r>
              <a:rPr lang="en-US" sz="2400" b="1" dirty="0" smtClean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few</a:t>
            </a:r>
            <a:r>
              <a:rPr lang="en-US" sz="2400" b="1" dirty="0" smtClean="0"/>
              <a:t>; </a:t>
            </a:r>
            <a:r>
              <a:rPr lang="en-US" sz="2400" b="1" dirty="0" err="1" smtClean="0">
                <a:solidFill>
                  <a:srgbClr val="0000FF"/>
                </a:solidFill>
              </a:rPr>
              <a:t>Chaeta</a:t>
            </a:r>
            <a:r>
              <a:rPr lang="en-US" sz="2400" b="1" dirty="0" smtClean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setae</a:t>
            </a:r>
            <a:r>
              <a:rPr lang="en-US" sz="2400" b="1" dirty="0" smtClean="0"/>
              <a:t>.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About 3500 species.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Mostly freshwater </a:t>
            </a:r>
            <a:r>
              <a:rPr lang="en-US" sz="2400" dirty="0" smtClean="0"/>
              <a:t>or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terrestrial</a:t>
            </a:r>
            <a:r>
              <a:rPr lang="en-US" sz="2400" dirty="0" smtClean="0"/>
              <a:t> (few marine).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Earthworm</a:t>
            </a:r>
            <a:r>
              <a:rPr lang="en-US" sz="2400" dirty="0" smtClean="0"/>
              <a:t>, </a:t>
            </a:r>
            <a:r>
              <a:rPr lang="en-US" sz="2400" b="1" i="1" dirty="0" err="1" smtClean="0"/>
              <a:t>Lumbricus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terrestris</a:t>
            </a:r>
            <a:r>
              <a:rPr lang="en-US" sz="2400" b="1" i="1" dirty="0" smtClean="0"/>
              <a:t>,</a:t>
            </a:r>
            <a:r>
              <a:rPr lang="en-US" sz="2400" dirty="0" smtClean="0"/>
              <a:t> is a familiar example of this subclass.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Parapodia are lacking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and the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prostomium lacks conspicuous sensory structures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(tentacles, eyes).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Have </a:t>
            </a:r>
            <a:r>
              <a:rPr lang="en-US" sz="2400" b="1" dirty="0" smtClean="0">
                <a:solidFill>
                  <a:srgbClr val="FF0000"/>
                </a:solidFill>
              </a:rPr>
              <a:t>fewer setae </a:t>
            </a:r>
            <a:r>
              <a:rPr lang="en-US" sz="2400" dirty="0" smtClean="0"/>
              <a:t>than Polychaetes.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Respiration is through the </a:t>
            </a:r>
            <a:r>
              <a:rPr lang="en-US" sz="2400" b="1" dirty="0" smtClean="0"/>
              <a:t>moist body surface</a:t>
            </a:r>
            <a:r>
              <a:rPr lang="en-US" sz="24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Movement is by </a:t>
            </a:r>
            <a:r>
              <a:rPr lang="en-US" sz="2400" b="1" dirty="0" smtClean="0">
                <a:solidFill>
                  <a:srgbClr val="FF0000"/>
                </a:solidFill>
              </a:rPr>
              <a:t>peristaltic waves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of muscular contractions.</a:t>
            </a:r>
          </a:p>
          <a:p>
            <a:pPr lvl="1">
              <a:lnSpc>
                <a:spcPct val="150000"/>
              </a:lnSpc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Digestive system: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typical digestive system is </a:t>
            </a:r>
            <a:r>
              <a:rPr lang="en-US" b="1" dirty="0" smtClean="0">
                <a:solidFill>
                  <a:srgbClr val="FF0000"/>
                </a:solidFill>
              </a:rPr>
              <a:t>linear</a:t>
            </a:r>
            <a:r>
              <a:rPr lang="en-US" dirty="0" smtClean="0"/>
              <a:t> with a </a:t>
            </a:r>
            <a:r>
              <a:rPr lang="en-US" b="1" dirty="0" smtClean="0">
                <a:solidFill>
                  <a:srgbClr val="FF0000"/>
                </a:solidFill>
              </a:rPr>
              <a:t>mouth </a:t>
            </a:r>
            <a:r>
              <a:rPr lang="en-US" dirty="0" smtClean="0"/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anus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esophagus may be modified to form a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crop</a:t>
            </a:r>
            <a:r>
              <a:rPr lang="en-US" dirty="0" smtClean="0"/>
              <a:t> (food storage) and a </a:t>
            </a:r>
            <a:r>
              <a:rPr lang="en-US" b="1" dirty="0" smtClean="0">
                <a:solidFill>
                  <a:srgbClr val="FF0000"/>
                </a:solidFill>
              </a:rPr>
              <a:t>gizzard</a:t>
            </a:r>
            <a:r>
              <a:rPr lang="en-US" dirty="0" smtClean="0"/>
              <a:t> (food grinding).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intestine of many species have a folding that increases the surface area and called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Typhlosole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62629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Characteristics:</a:t>
            </a:r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12,500 species have been described.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All are </a:t>
            </a:r>
            <a:r>
              <a:rPr lang="en-US" sz="2800" b="1" dirty="0" smtClean="0">
                <a:solidFill>
                  <a:srgbClr val="FF0000"/>
                </a:solidFill>
              </a:rPr>
              <a:t>vermiform (worm-like)</a:t>
            </a:r>
            <a:r>
              <a:rPr lang="en-US" sz="2800" b="1" dirty="0" smtClean="0"/>
              <a:t>.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Body is soft and circular.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Repetition of segments and organs inside these segments is called </a:t>
            </a:r>
            <a:r>
              <a:rPr lang="en-US" sz="2800" b="1" dirty="0" err="1" smtClean="0">
                <a:solidFill>
                  <a:srgbClr val="0000FF"/>
                </a:solidFill>
              </a:rPr>
              <a:t>metamerism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r>
              <a:rPr lang="en-US" sz="2800" dirty="0" smtClean="0"/>
              <a:t>                                              </a:t>
            </a:r>
          </a:p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Gas exchange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is through the thin </a:t>
            </a:r>
            <a:r>
              <a:rPr lang="en-US" b="1" dirty="0" smtClean="0">
                <a:solidFill>
                  <a:srgbClr val="0000FF"/>
                </a:solidFill>
              </a:rPr>
              <a:t>body wall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(as long as it remains moist).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4.bp.blogspot.com/-QIKH98pdtbo/T4AoVUlPcGI/AAAAAAAACQ8/TMlu4cYp2g8/s1600/Cross-section+of+Lumbricus+sp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505200" cy="3733800"/>
          </a:xfrm>
          <a:prstGeom prst="rect">
            <a:avLst/>
          </a:prstGeom>
          <a:noFill/>
        </p:spPr>
      </p:pic>
      <p:pic>
        <p:nvPicPr>
          <p:cNvPr id="8" name="Picture 4" descr="http://images.tutorvista.com/content/animal-nutrition/digestive-tract-earthwor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48768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096000"/>
          </a:xfrm>
        </p:spPr>
        <p:txBody>
          <a:bodyPr>
            <a:normAutofit/>
          </a:bodyPr>
          <a:lstStyle/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u="sng" dirty="0" smtClean="0">
                <a:solidFill>
                  <a:srgbClr val="FF0066"/>
                </a:solidFill>
              </a:rPr>
              <a:t>Reproduction:</a:t>
            </a:r>
            <a:endParaRPr lang="en-US" sz="2400" dirty="0" smtClean="0">
              <a:solidFill>
                <a:srgbClr val="FF0066"/>
              </a:solidFill>
            </a:endParaRPr>
          </a:p>
          <a:p>
            <a:pPr marL="630238" lvl="2" indent="-3937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Sexual:</a:t>
            </a:r>
            <a:endParaRPr lang="en-US" sz="2400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3275" lvl="3" indent="-234950">
              <a:lnSpc>
                <a:spcPct val="150000"/>
              </a:lnSpc>
            </a:pPr>
            <a:r>
              <a:rPr lang="en-US" sz="2400" dirty="0" smtClean="0"/>
              <a:t>All </a:t>
            </a:r>
            <a:r>
              <a:rPr lang="en-US" sz="2400" dirty="0" err="1" smtClean="0"/>
              <a:t>oligochaetes</a:t>
            </a:r>
            <a:r>
              <a:rPr lang="en-US" sz="2400" dirty="0" smtClean="0"/>
              <a:t> are </a:t>
            </a:r>
            <a:r>
              <a:rPr lang="en-US" sz="2400" b="1" dirty="0" smtClean="0">
                <a:solidFill>
                  <a:srgbClr val="0000FF"/>
                </a:solidFill>
              </a:rPr>
              <a:t>hermaphrodites</a:t>
            </a:r>
            <a:r>
              <a:rPr lang="en-US" sz="2400" dirty="0" smtClean="0"/>
              <a:t> and generally few segments are involved in gamete production.</a:t>
            </a:r>
          </a:p>
          <a:p>
            <a:pPr marL="803275" lvl="3" indent="-234950">
              <a:lnSpc>
                <a:spcPct val="150000"/>
              </a:lnSpc>
            </a:pPr>
            <a:r>
              <a:rPr lang="en-US" sz="2400" dirty="0" smtClean="0"/>
              <a:t>Gametes are produced by gonads (not from peritoneal tissues as in polychaetes).</a:t>
            </a:r>
          </a:p>
          <a:p>
            <a:pPr marL="803275" lvl="3" indent="-234950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Fertilization is cross and external (inside </a:t>
            </a:r>
            <a:r>
              <a:rPr lang="en-US" sz="2400" b="1" dirty="0" err="1" smtClean="0">
                <a:solidFill>
                  <a:srgbClr val="FF0000"/>
                </a:solidFill>
              </a:rPr>
              <a:t>coccon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dirty="0" smtClean="0"/>
              <a:t>.</a:t>
            </a:r>
          </a:p>
          <a:p>
            <a:pPr marL="803275" lvl="3" indent="-234950">
              <a:lnSpc>
                <a:spcPct val="150000"/>
              </a:lnSpc>
            </a:pPr>
            <a:r>
              <a:rPr lang="en-US" sz="2400" dirty="0" smtClean="0"/>
              <a:t>Sperms are exchanged between two individuals and are stored in a </a:t>
            </a:r>
            <a:r>
              <a:rPr lang="en-US" sz="2400" b="1" dirty="0" smtClean="0">
                <a:solidFill>
                  <a:srgbClr val="0000FF"/>
                </a:solidFill>
              </a:rPr>
              <a:t>spermatheca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cdn1.arkive.org/media/63/63C79A61-32E2-4060-9936-FD5EC6C7A8F7/Presentation.Large/Earthworms-ma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267200" cy="3581400"/>
          </a:xfrm>
          <a:prstGeom prst="rect">
            <a:avLst/>
          </a:prstGeom>
          <a:noFill/>
        </p:spPr>
      </p:pic>
      <p:pic>
        <p:nvPicPr>
          <p:cNvPr id="37892" name="Picture 4" descr="Fig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971800"/>
            <a:ext cx="6705600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marL="457200" lvl="3" indent="-346075">
              <a:lnSpc>
                <a:spcPct val="150000"/>
              </a:lnSpc>
            </a:pPr>
            <a:r>
              <a:rPr lang="en-US" sz="2400" dirty="0" smtClean="0"/>
              <a:t>Have </a:t>
            </a:r>
            <a:r>
              <a:rPr lang="en-US" sz="2400" b="1" dirty="0" smtClean="0">
                <a:solidFill>
                  <a:srgbClr val="0000FF"/>
                </a:solidFill>
              </a:rPr>
              <a:t>no free living larva</a:t>
            </a:r>
            <a:r>
              <a:rPr lang="en-US" sz="2400" dirty="0" smtClean="0"/>
              <a:t>.</a:t>
            </a:r>
          </a:p>
          <a:p>
            <a:pPr marL="457200" lvl="3" indent="-346075">
              <a:lnSpc>
                <a:spcPct val="150000"/>
              </a:lnSpc>
            </a:pPr>
            <a:r>
              <a:rPr lang="en-US" sz="2400" dirty="0" smtClean="0"/>
              <a:t>Full developed young emerge from the cocoon.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867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5943600"/>
          </a:xfrm>
        </p:spPr>
        <p:txBody>
          <a:bodyPr/>
          <a:lstStyle/>
          <a:p>
            <a:pPr marL="346075" lvl="2" indent="-282575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</a:rPr>
              <a:t>Asexual: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568325" lvl="5" indent="-222250">
              <a:lnSpc>
                <a:spcPct val="150000"/>
              </a:lnSpc>
            </a:pPr>
            <a:r>
              <a:rPr lang="en-US" sz="2300" dirty="0" smtClean="0"/>
              <a:t>Common especially in freshwater species.</a:t>
            </a:r>
          </a:p>
          <a:p>
            <a:pPr marL="568325" lvl="5" indent="-222250">
              <a:lnSpc>
                <a:spcPct val="150000"/>
              </a:lnSpc>
            </a:pPr>
            <a:r>
              <a:rPr lang="en-US" sz="2300" b="1" u="sng" dirty="0" smtClean="0"/>
              <a:t>By</a:t>
            </a:r>
            <a:r>
              <a:rPr lang="en-US" sz="2300" b="1" dirty="0" smtClean="0"/>
              <a:t>:</a:t>
            </a:r>
            <a:r>
              <a:rPr lang="en-US" sz="2300" dirty="0" smtClean="0"/>
              <a:t> </a:t>
            </a:r>
            <a:r>
              <a:rPr lang="en-US" sz="2300" b="1" dirty="0" smtClean="0">
                <a:solidFill>
                  <a:srgbClr val="FF0066"/>
                </a:solidFill>
              </a:rPr>
              <a:t>Transverse division</a:t>
            </a:r>
            <a:r>
              <a:rPr lang="en-US" sz="2300" dirty="0" smtClean="0">
                <a:solidFill>
                  <a:srgbClr val="FF0066"/>
                </a:solidFill>
              </a:rPr>
              <a:t> </a:t>
            </a:r>
            <a:r>
              <a:rPr lang="en-US" sz="2300" dirty="0" smtClean="0"/>
              <a:t>into a number of segments, then </a:t>
            </a:r>
            <a:r>
              <a:rPr lang="en-US" sz="2300" b="1" dirty="0" smtClean="0">
                <a:solidFill>
                  <a:srgbClr val="FF0066"/>
                </a:solidFill>
              </a:rPr>
              <a:t>regeneration</a:t>
            </a:r>
            <a:endParaRPr lang="en-US" sz="2300" dirty="0" smtClean="0">
              <a:solidFill>
                <a:srgbClr val="FF0066"/>
              </a:solidFill>
            </a:endParaRPr>
          </a:p>
          <a:p>
            <a:pPr marL="568325" lvl="5" indent="-222250">
              <a:lnSpc>
                <a:spcPct val="150000"/>
              </a:lnSpc>
            </a:pPr>
            <a:r>
              <a:rPr lang="en-US" sz="2300" dirty="0" smtClean="0"/>
              <a:t> </a:t>
            </a:r>
            <a:r>
              <a:rPr lang="en-US" sz="2300" b="1" dirty="0" smtClean="0">
                <a:solidFill>
                  <a:srgbClr val="00B050"/>
                </a:solidFill>
              </a:rPr>
              <a:t>Parthenogenesis</a:t>
            </a:r>
            <a:r>
              <a:rPr lang="en-US" sz="2300" dirty="0" smtClean="0"/>
              <a:t>: development of eggs without fertilization.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098" name="Picture 2" descr="http://image.shutterstock.com/display_pic_with_logo/254068/254068,1330209147,2/stock-photo-earthworm-eggs-extreme-close-up-with-high-magnification-96074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429000"/>
            <a:ext cx="4286250" cy="2876551"/>
          </a:xfrm>
          <a:prstGeom prst="rect">
            <a:avLst/>
          </a:prstGeom>
          <a:noFill/>
        </p:spPr>
      </p:pic>
      <p:pic>
        <p:nvPicPr>
          <p:cNvPr id="8194" name="Picture 2" descr="http://www.goldridge08.com/anking/an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733800"/>
            <a:ext cx="180022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</a:rPr>
              <a:t>Subclass Hirudinea:</a:t>
            </a:r>
          </a:p>
          <a:p>
            <a:pPr lvl="1"/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Hirudinea</a:t>
            </a:r>
            <a:r>
              <a:rPr lang="en-US" sz="2400" b="1" i="1" dirty="0" smtClean="0"/>
              <a:t>: G: </a:t>
            </a:r>
            <a:r>
              <a:rPr lang="en-US" sz="2400" b="1" i="1" dirty="0" smtClean="0">
                <a:solidFill>
                  <a:srgbClr val="FF0066"/>
                </a:solidFill>
              </a:rPr>
              <a:t>leeches.</a:t>
            </a:r>
            <a:endParaRPr lang="en-US" sz="1800" dirty="0" smtClean="0">
              <a:solidFill>
                <a:srgbClr val="FF0066"/>
              </a:solidFill>
            </a:endParaRPr>
          </a:p>
          <a:p>
            <a:pPr lvl="1"/>
            <a:r>
              <a:rPr lang="en-US" sz="2400" b="1" i="1" dirty="0" smtClean="0"/>
              <a:t>Defining characteristic</a:t>
            </a:r>
            <a:r>
              <a:rPr lang="en-US" sz="2400" i="1" dirty="0" smtClean="0"/>
              <a:t>: </a:t>
            </a: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sucker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en-US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 descr="le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057400"/>
            <a:ext cx="3390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Medicinal leech, sucker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133600"/>
            <a:ext cx="320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ASM1L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200400"/>
            <a:ext cx="21336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5943600"/>
          </a:xfrm>
        </p:spPr>
        <p:txBody>
          <a:bodyPr/>
          <a:lstStyle/>
          <a:p>
            <a:pPr marL="393700" lvl="1" indent="-282575">
              <a:lnSpc>
                <a:spcPct val="150000"/>
              </a:lnSpc>
            </a:pPr>
            <a:r>
              <a:rPr lang="en-US" sz="2400" dirty="0" smtClean="0"/>
              <a:t>Contains more than 500 species.</a:t>
            </a:r>
          </a:p>
          <a:p>
            <a:pPr marL="393700" lvl="1" indent="-282575">
              <a:lnSpc>
                <a:spcPct val="150000"/>
              </a:lnSpc>
            </a:pPr>
            <a:r>
              <a:rPr lang="en-US" sz="2400" dirty="0" smtClean="0"/>
              <a:t>Believed to have </a:t>
            </a:r>
            <a:r>
              <a:rPr lang="en-US" sz="2400" b="1" dirty="0" smtClean="0">
                <a:solidFill>
                  <a:srgbClr val="FF0000"/>
                </a:solidFill>
              </a:rPr>
              <a:t>evolved from </a:t>
            </a:r>
            <a:r>
              <a:rPr lang="en-US" sz="2400" b="1" dirty="0" err="1" smtClean="0">
                <a:solidFill>
                  <a:srgbClr val="FF0000"/>
                </a:solidFill>
              </a:rPr>
              <a:t>oligochaetes</a:t>
            </a:r>
            <a:r>
              <a:rPr lang="en-US" sz="2400" dirty="0" smtClean="0"/>
              <a:t>.</a:t>
            </a:r>
          </a:p>
          <a:p>
            <a:pPr marL="393700" lvl="1" indent="-282575">
              <a:lnSpc>
                <a:spcPct val="150000"/>
              </a:lnSpc>
            </a:pPr>
            <a:r>
              <a:rPr lang="en-US" sz="2400" dirty="0" smtClean="0"/>
              <a:t>Mostly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freshwater or terrestrial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(few marine).</a:t>
            </a:r>
          </a:p>
          <a:p>
            <a:pPr marL="393700" lvl="1" indent="-282575">
              <a:lnSpc>
                <a:spcPct val="150000"/>
              </a:lnSpc>
            </a:pPr>
            <a:r>
              <a:rPr lang="en-US" sz="2400" b="1" dirty="0" smtClean="0">
                <a:solidFill>
                  <a:srgbClr val="FF0066"/>
                </a:solidFill>
              </a:rPr>
              <a:t>Lack </a:t>
            </a:r>
            <a:r>
              <a:rPr lang="en-US" sz="2400" b="1" dirty="0" err="1" smtClean="0">
                <a:solidFill>
                  <a:srgbClr val="FF0066"/>
                </a:solidFill>
              </a:rPr>
              <a:t>parapodia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FF0066"/>
                </a:solidFill>
              </a:rPr>
              <a:t>head appendages</a:t>
            </a:r>
            <a:r>
              <a:rPr lang="en-US" sz="2400" dirty="0" smtClean="0"/>
              <a:t>.</a:t>
            </a:r>
          </a:p>
          <a:p>
            <a:pPr marL="393700" lvl="1" indent="-282575">
              <a:lnSpc>
                <a:spcPct val="150000"/>
              </a:lnSpc>
            </a:pPr>
            <a:r>
              <a:rPr lang="en-US" sz="2400" dirty="0" smtClean="0"/>
              <a:t>No respiratory organs (simple diffusion only).</a:t>
            </a:r>
          </a:p>
          <a:p>
            <a:pPr marL="393700" lvl="1" indent="-282575">
              <a:lnSpc>
                <a:spcPct val="150000"/>
              </a:lnSpc>
            </a:pPr>
            <a:r>
              <a:rPr lang="en-US" sz="2400" dirty="0" smtClean="0"/>
              <a:t>Most </a:t>
            </a:r>
            <a:r>
              <a:rPr lang="en-US" sz="2400" b="1" dirty="0" smtClean="0">
                <a:solidFill>
                  <a:srgbClr val="0000FF"/>
                </a:solidFill>
              </a:rPr>
              <a:t>lack setae</a:t>
            </a:r>
            <a:r>
              <a:rPr lang="en-US" sz="2400" dirty="0" smtClean="0"/>
              <a:t>.</a:t>
            </a:r>
          </a:p>
          <a:p>
            <a:pPr marL="393700" lvl="1" indent="-282575">
              <a:lnSpc>
                <a:spcPct val="150000"/>
              </a:lnSpc>
            </a:pPr>
            <a:r>
              <a:rPr lang="en-US" sz="2400" dirty="0" smtClean="0"/>
              <a:t>Body is </a:t>
            </a:r>
            <a:r>
              <a:rPr lang="en-US" sz="2400" b="1" dirty="0" smtClean="0">
                <a:solidFill>
                  <a:srgbClr val="FF0066"/>
                </a:solidFill>
              </a:rPr>
              <a:t>segmented but not septate</a:t>
            </a:r>
            <a:r>
              <a:rPr lang="en-US" sz="2400" dirty="0" smtClean="0"/>
              <a:t>. </a:t>
            </a:r>
          </a:p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err="1" smtClean="0"/>
              <a:t>Coelomic</a:t>
            </a:r>
            <a:r>
              <a:rPr lang="en-US" sz="2400" dirty="0" smtClean="0"/>
              <a:t> space is filled with </a:t>
            </a:r>
          </a:p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connective tissue </a:t>
            </a:r>
            <a:r>
              <a:rPr lang="en-US" sz="2400" b="1" dirty="0" smtClean="0">
                <a:solidFill>
                  <a:srgbClr val="0000FF"/>
                </a:solidFill>
              </a:rPr>
              <a:t>called </a:t>
            </a:r>
            <a:r>
              <a:rPr lang="en-US" sz="2400" b="1" dirty="0" err="1" smtClean="0">
                <a:solidFill>
                  <a:srgbClr val="0000FF"/>
                </a:solidFill>
              </a:rPr>
              <a:t>mesenchyme</a:t>
            </a:r>
            <a:r>
              <a:rPr lang="en-US" sz="2400" b="1" dirty="0" smtClean="0"/>
              <a:t>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4" descr="http://biodidac.bio.uottawa.ca/ftp/BIODIDAC/Zoo/Annelida/PHOTO/Hiru006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886200"/>
            <a:ext cx="2590800" cy="13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626291"/>
          </a:xfrm>
        </p:spPr>
        <p:txBody>
          <a:bodyPr/>
          <a:lstStyle/>
          <a:p>
            <a:pPr marL="346075" lvl="1" indent="-282575">
              <a:lnSpc>
                <a:spcPct val="150000"/>
              </a:lnSpc>
            </a:pPr>
            <a:r>
              <a:rPr lang="en-US" sz="2400" dirty="0" smtClean="0"/>
              <a:t>Movement is not by peristaltic movement, but </a:t>
            </a:r>
            <a:r>
              <a:rPr lang="en-US" sz="2400" b="1" dirty="0" smtClean="0">
                <a:solidFill>
                  <a:srgbClr val="0000FF"/>
                </a:solidFill>
              </a:rPr>
              <a:t>by suckers</a:t>
            </a:r>
            <a:r>
              <a:rPr lang="en-US" sz="2400" dirty="0" smtClean="0"/>
              <a:t> (anterior &amp; posterior)</a:t>
            </a:r>
          </a:p>
          <a:p>
            <a:pPr marL="346075" lvl="1" indent="-282575">
              <a:lnSpc>
                <a:spcPct val="150000"/>
              </a:lnSpc>
            </a:pPr>
            <a:r>
              <a:rPr lang="en-US" sz="2400" dirty="0" smtClean="0"/>
              <a:t>Leeches are </a:t>
            </a:r>
            <a:r>
              <a:rPr lang="en-US" sz="2400" b="1" u="sng" dirty="0" smtClean="0">
                <a:solidFill>
                  <a:srgbClr val="FF0000"/>
                </a:solidFill>
              </a:rPr>
              <a:t>generally</a:t>
            </a:r>
            <a:r>
              <a:rPr lang="en-US" sz="2400" u="sng" dirty="0" smtClean="0"/>
              <a:t> </a:t>
            </a:r>
            <a:r>
              <a:rPr lang="en-US" sz="2400" b="1" u="sng" dirty="0" smtClean="0">
                <a:solidFill>
                  <a:srgbClr val="FF0066"/>
                </a:solidFill>
              </a:rPr>
              <a:t>ectoparasites</a:t>
            </a:r>
            <a:r>
              <a:rPr lang="en-US" sz="2400" b="1" u="sng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feeding on blood </a:t>
            </a:r>
            <a:r>
              <a:rPr lang="en-US" sz="2400" dirty="0" smtClean="0"/>
              <a:t>of invertebrates or most commonly vertebrates. (non parasitic comprise 25%).</a:t>
            </a:r>
          </a:p>
          <a:p>
            <a:pPr marL="346075" lvl="1" indent="-282575">
              <a:lnSpc>
                <a:spcPct val="150000"/>
              </a:lnSpc>
            </a:pPr>
            <a:r>
              <a:rPr lang="en-US" sz="2400" dirty="0" smtClean="0"/>
              <a:t>Most have </a:t>
            </a:r>
            <a:r>
              <a:rPr lang="en-US" sz="2400" b="1" dirty="0" smtClean="0">
                <a:solidFill>
                  <a:srgbClr val="FF0000"/>
                </a:solidFill>
              </a:rPr>
              <a:t>3-toothed jaws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within the mouth to make an incision in the host.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053" name="Picture 5" descr="Machoire et dents (Hirudo medicali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14800"/>
            <a:ext cx="2381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http://www.leechfarm.eu/wp-content/oqey_gallery/galleries/our-leeches/galimg/leech_mou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343400"/>
            <a:ext cx="2286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system: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mouth</a:t>
            </a:r>
            <a:r>
              <a:rPr lang="en-US" dirty="0" smtClean="0"/>
              <a:t> opens into a </a:t>
            </a:r>
            <a:r>
              <a:rPr lang="en-US" b="1" dirty="0" smtClean="0">
                <a:solidFill>
                  <a:srgbClr val="0000FF"/>
                </a:solidFill>
              </a:rPr>
              <a:t>muscular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00FF"/>
                </a:solidFill>
              </a:rPr>
              <a:t>pumping pharynx.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Salivary gland </a:t>
            </a:r>
            <a:r>
              <a:rPr lang="en-US" dirty="0" smtClean="0"/>
              <a:t>is associated with the pharynx </a:t>
            </a:r>
            <a:r>
              <a:rPr lang="en-US" b="1" dirty="0" smtClean="0">
                <a:solidFill>
                  <a:srgbClr val="FF0066"/>
                </a:solidFill>
              </a:rPr>
              <a:t>secrete </a:t>
            </a:r>
            <a:r>
              <a:rPr lang="en-US" b="1" dirty="0" err="1" smtClean="0">
                <a:solidFill>
                  <a:srgbClr val="FF0066"/>
                </a:solidFill>
              </a:rPr>
              <a:t>Hirudin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anticoagulant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crop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glands </a:t>
            </a:r>
          </a:p>
          <a:p>
            <a:pPr>
              <a:buNone/>
            </a:pPr>
            <a:r>
              <a:rPr lang="en-US" dirty="0" smtClean="0"/>
              <a:t>	are found in some species.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4274" name="Picture 2" descr="http://sharon-taxonomy2009-p2.wikispaces.com/file/view/leech.jpg/100367127/le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667000"/>
            <a:ext cx="2857500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550091"/>
          </a:xfrm>
        </p:spPr>
        <p:txBody>
          <a:bodyPr/>
          <a:lstStyle/>
          <a:p>
            <a:pPr marL="393700" lvl="1" indent="-3937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Leeches are </a:t>
            </a:r>
            <a:r>
              <a:rPr lang="en-US" sz="2800" b="1" dirty="0" smtClean="0">
                <a:solidFill>
                  <a:srgbClr val="FF0000"/>
                </a:solidFill>
              </a:rPr>
              <a:t>used in medicine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since a long time:</a:t>
            </a:r>
          </a:p>
          <a:p>
            <a:pPr marL="850900" lvl="2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Used to </a:t>
            </a:r>
            <a:r>
              <a:rPr lang="en-US" sz="2400" b="1" dirty="0" smtClean="0">
                <a:solidFill>
                  <a:srgbClr val="0000FF"/>
                </a:solidFill>
              </a:rPr>
              <a:t>reduce blood pressure</a:t>
            </a:r>
            <a:r>
              <a:rPr lang="en-US" sz="2400" dirty="0" smtClean="0">
                <a:solidFill>
                  <a:srgbClr val="0000FF"/>
                </a:solidFill>
              </a:rPr>
              <a:t> of patients</a:t>
            </a:r>
            <a:r>
              <a:rPr lang="en-US" sz="2400" dirty="0" smtClean="0"/>
              <a:t>.</a:t>
            </a:r>
          </a:p>
          <a:p>
            <a:pPr marL="850900" lvl="2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Used to </a:t>
            </a:r>
            <a:r>
              <a:rPr lang="en-US" sz="2400" b="1" dirty="0" smtClean="0">
                <a:solidFill>
                  <a:srgbClr val="FF0000"/>
                </a:solidFill>
              </a:rPr>
              <a:t>suck blood after snakebite</a:t>
            </a:r>
            <a:r>
              <a:rPr lang="en-US" sz="2400" dirty="0" smtClean="0"/>
              <a:t>.</a:t>
            </a:r>
          </a:p>
          <a:p>
            <a:pPr marL="850900" lvl="2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An </a:t>
            </a:r>
            <a:r>
              <a:rPr lang="en-US" sz="2400" b="1" dirty="0" smtClean="0">
                <a:solidFill>
                  <a:srgbClr val="0070C0"/>
                </a:solidFill>
              </a:rPr>
              <a:t>anticoagulant (</a:t>
            </a:r>
            <a:r>
              <a:rPr lang="en-US" sz="2400" b="1" dirty="0" err="1" smtClean="0">
                <a:solidFill>
                  <a:srgbClr val="0070C0"/>
                </a:solidFill>
              </a:rPr>
              <a:t>hirudin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>
                <a:solidFill>
                  <a:srgbClr val="0070C0"/>
                </a:solidFill>
              </a:rPr>
              <a:t> is excreted by leeches and is used in the treatment of blood clots</a:t>
            </a:r>
            <a:r>
              <a:rPr lang="en-US" sz="2400" dirty="0" smtClean="0"/>
              <a:t>.</a:t>
            </a:r>
          </a:p>
          <a:p>
            <a:pPr marL="8509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66"/>
                </a:solidFill>
              </a:rPr>
              <a:t>Leeches secrete local </a:t>
            </a:r>
            <a:r>
              <a:rPr lang="en-US" sz="2400" b="1" dirty="0" smtClean="0">
                <a:solidFill>
                  <a:srgbClr val="FF0066"/>
                </a:solidFill>
              </a:rPr>
              <a:t>anesthetics and antibiotics</a:t>
            </a:r>
            <a:r>
              <a:rPr lang="en-US" sz="2400" dirty="0" smtClean="0">
                <a:solidFill>
                  <a:srgbClr val="FF0066"/>
                </a:solidFill>
              </a:rPr>
              <a:t>. </a:t>
            </a:r>
          </a:p>
          <a:p>
            <a:pPr marL="8509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Used after surgery to reattach fingers or limbs.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r>
              <a:rPr lang="en-US" dirty="0" smtClean="0"/>
              <a:t>Segments are separated from each other by </a:t>
            </a:r>
            <a:r>
              <a:rPr lang="en-US" b="1" dirty="0" smtClean="0">
                <a:solidFill>
                  <a:srgbClr val="0000FF"/>
                </a:solidFill>
              </a:rPr>
              <a:t>septa</a:t>
            </a:r>
            <a:r>
              <a:rPr lang="en-US" dirty="0" smtClean="0"/>
              <a:t> (thin sheets of mesodermally-derived tissues “</a:t>
            </a:r>
            <a:r>
              <a:rPr lang="en-US" b="1" dirty="0" smtClean="0">
                <a:solidFill>
                  <a:srgbClr val="0000FF"/>
                </a:solidFill>
              </a:rPr>
              <a:t>peritoneum</a:t>
            </a:r>
            <a:r>
              <a:rPr lang="en-US" dirty="0" smtClean="0"/>
              <a:t>’).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 descr="http://faculty.clintoncc.suny.edu/faculty/michael.gregory/files/bio%20102/Bio%20102%20Laboratory/Animal%20Diversity/Lophotrochozoans/img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705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7106" name="Picture 2" descr="http://spinalstenosis.org/blog/wp-content/uploads/2011/11/leeches-for-back-p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3276600" cy="2819400"/>
          </a:xfrm>
          <a:prstGeom prst="rect">
            <a:avLst/>
          </a:prstGeom>
          <a:noFill/>
        </p:spPr>
      </p:pic>
      <p:pic>
        <p:nvPicPr>
          <p:cNvPr id="47107" name="Picture 3" descr="Alternative_Medicinal_Lee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334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http://www.leechestherapy.com.au/img/leeches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05200"/>
            <a:ext cx="3581400" cy="2438400"/>
          </a:xfrm>
          <a:prstGeom prst="rect">
            <a:avLst/>
          </a:prstGeom>
          <a:noFill/>
        </p:spPr>
      </p:pic>
      <p:pic>
        <p:nvPicPr>
          <p:cNvPr id="47111" name="Picture 7" descr="http://cdn0.wn.com/pd/62/41/bc2176d99352d6bccb9e2d87c7af_gran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429000"/>
            <a:ext cx="3276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</p:spPr>
        <p:txBody>
          <a:bodyPr>
            <a:normAutofit fontScale="92500" lnSpcReduction="20000"/>
          </a:bodyPr>
          <a:lstStyle/>
          <a:p>
            <a:pPr marL="393700" lvl="1" indent="-330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0000FF"/>
                </a:solidFill>
              </a:rPr>
              <a:t>Reproduction: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520700" lvl="2" indent="-284163">
              <a:lnSpc>
                <a:spcPct val="150000"/>
              </a:lnSpc>
            </a:pPr>
            <a:r>
              <a:rPr lang="en-US" sz="2400" dirty="0" smtClean="0"/>
              <a:t>Leeches are </a:t>
            </a:r>
            <a:r>
              <a:rPr lang="en-US" sz="2400" b="1" dirty="0" smtClean="0">
                <a:solidFill>
                  <a:srgbClr val="FF0000"/>
                </a:solidFill>
              </a:rPr>
              <a:t>simultaneous hermaphrodites</a:t>
            </a:r>
            <a:r>
              <a:rPr lang="en-US" sz="2400" dirty="0" smtClean="0"/>
              <a:t>.</a:t>
            </a:r>
          </a:p>
          <a:p>
            <a:pPr marL="520700" lvl="2" indent="-284163">
              <a:lnSpc>
                <a:spcPct val="150000"/>
              </a:lnSpc>
            </a:pPr>
            <a:r>
              <a:rPr lang="en-US" sz="2400" dirty="0" smtClean="0"/>
              <a:t>Have </a:t>
            </a:r>
            <a:r>
              <a:rPr lang="en-US" sz="2400" b="1" dirty="0" smtClean="0">
                <a:solidFill>
                  <a:srgbClr val="0000FF"/>
                </a:solidFill>
              </a:rPr>
              <a:t>no free-living larval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stage.</a:t>
            </a:r>
          </a:p>
          <a:p>
            <a:pPr marL="520700" lvl="2" indent="-284163">
              <a:lnSpc>
                <a:spcPct val="150000"/>
              </a:lnSpc>
            </a:pPr>
            <a:r>
              <a:rPr lang="en-US" sz="2400" dirty="0" smtClean="0"/>
              <a:t>Few segments are involved in gametogenesis.</a:t>
            </a:r>
          </a:p>
          <a:p>
            <a:pPr marL="520700" lvl="2" indent="-284163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Fertilization is internal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(exchange of gametes between 2 individuals).</a:t>
            </a:r>
          </a:p>
          <a:p>
            <a:pPr marL="520700" lvl="2" indent="-284163">
              <a:lnSpc>
                <a:spcPct val="150000"/>
              </a:lnSpc>
            </a:pPr>
            <a:r>
              <a:rPr lang="en-US" sz="2400" dirty="0" smtClean="0"/>
              <a:t>Embryos develop within </a:t>
            </a:r>
            <a:r>
              <a:rPr lang="en-US" sz="2400" b="1" dirty="0" smtClean="0">
                <a:solidFill>
                  <a:srgbClr val="FF0000"/>
                </a:solidFill>
              </a:rPr>
              <a:t>a cocoon.</a:t>
            </a:r>
          </a:p>
          <a:p>
            <a:pPr marL="520700" lvl="2" indent="-284163">
              <a:lnSpc>
                <a:spcPct val="150000"/>
              </a:lnSpc>
            </a:pPr>
            <a:r>
              <a:rPr lang="en-US" sz="2400" dirty="0" smtClean="0">
                <a:solidFill>
                  <a:srgbClr val="00B050"/>
                </a:solidFill>
              </a:rPr>
              <a:t>Asexual reproduction is completely</a:t>
            </a:r>
          </a:p>
          <a:p>
            <a:pPr marL="520700" lvl="2" indent="-284163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   unknown</a:t>
            </a:r>
            <a:r>
              <a:rPr lang="en-US" sz="2400" b="1" dirty="0" smtClean="0"/>
              <a:t>.</a:t>
            </a:r>
          </a:p>
          <a:p>
            <a:pPr marL="520700" lvl="2" indent="-284163">
              <a:lnSpc>
                <a:spcPct val="150000"/>
              </a:lnSpc>
              <a:buNone/>
            </a:pPr>
            <a:r>
              <a:rPr lang="en-US" sz="2400" b="1" dirty="0" smtClean="0"/>
              <a:t>                                                           </a:t>
            </a:r>
          </a:p>
          <a:p>
            <a:pPr marL="520700" lvl="2" indent="-284163">
              <a:lnSpc>
                <a:spcPct val="150000"/>
              </a:lnSpc>
              <a:buNone/>
            </a:pPr>
            <a:endParaRPr lang="en-US" sz="2400" b="1" dirty="0" smtClean="0">
              <a:solidFill>
                <a:srgbClr val="7030A0"/>
              </a:solidFill>
              <a:latin typeface="Edwardian Script ITC" pitchFamily="66" charset="0"/>
            </a:endParaRPr>
          </a:p>
          <a:p>
            <a:pPr marL="520700" lvl="2" indent="-284163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Edwardian Script ITC" pitchFamily="66" charset="0"/>
              </a:rPr>
              <a:t>                                                                                End of Chapter 13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9154" name="Picture 2" descr="http://bioweb.uwlax.edu/bio203/2011/harris_mic2/images%202/l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0"/>
            <a:ext cx="2743200" cy="2333625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281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943600"/>
          </a:xfrm>
        </p:spPr>
        <p:txBody>
          <a:bodyPr>
            <a:normAutofit/>
          </a:bodyPr>
          <a:lstStyle/>
          <a:p>
            <a:pPr lvl="0">
              <a:lnSpc>
                <a:spcPct val="170000"/>
              </a:lnSpc>
            </a:pPr>
            <a:r>
              <a:rPr lang="en-US" sz="2400" dirty="0" smtClean="0"/>
              <a:t>Have </a:t>
            </a:r>
            <a:r>
              <a:rPr lang="en-US" sz="2400" b="1" dirty="0" smtClean="0">
                <a:solidFill>
                  <a:srgbClr val="0000FF"/>
                </a:solidFill>
              </a:rPr>
              <a:t>circular,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longitudinal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0000FF"/>
                </a:solidFill>
              </a:rPr>
              <a:t>oblique muscles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that help in movement.</a:t>
            </a:r>
          </a:p>
          <a:p>
            <a:pPr lvl="0">
              <a:lnSpc>
                <a:spcPct val="170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 excretion: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Some wastes are excreted </a:t>
            </a:r>
            <a:r>
              <a:rPr lang="en-US" sz="2400" b="1" dirty="0" smtClean="0">
                <a:solidFill>
                  <a:srgbClr val="0000FF"/>
                </a:solidFill>
              </a:rPr>
              <a:t>across the body surface</a:t>
            </a:r>
            <a:r>
              <a:rPr lang="en-US" sz="2400" dirty="0" smtClean="0"/>
              <a:t>.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However, excretion generally occurs by means of </a:t>
            </a:r>
            <a:r>
              <a:rPr lang="en-US" sz="2400" b="1" dirty="0" err="1" smtClean="0">
                <a:solidFill>
                  <a:srgbClr val="0000FF"/>
                </a:solidFill>
              </a:rPr>
              <a:t>metanephridia</a:t>
            </a:r>
            <a:r>
              <a:rPr lang="en-US" sz="2400" b="1" dirty="0" smtClean="0"/>
              <a:t> </a:t>
            </a:r>
            <a:r>
              <a:rPr lang="en-US" sz="2400" dirty="0" smtClean="0"/>
              <a:t>(1 pair/segment). 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Wastes are collected through an opening of the </a:t>
            </a:r>
            <a:r>
              <a:rPr lang="en-US" sz="2400" dirty="0" err="1" smtClean="0"/>
              <a:t>metanephridia</a:t>
            </a:r>
            <a:r>
              <a:rPr lang="en-US" sz="2400" dirty="0" smtClean="0"/>
              <a:t> called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nephrostome</a:t>
            </a:r>
            <a:r>
              <a:rPr lang="en-US" sz="2400" dirty="0" smtClean="0"/>
              <a:t>. </a:t>
            </a:r>
          </a:p>
          <a:p>
            <a:pPr lvl="0">
              <a:lnSpc>
                <a:spcPct val="150000"/>
              </a:lnSpc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096000"/>
          </a:xfrm>
        </p:spPr>
        <p:txBody>
          <a:bodyPr/>
          <a:lstStyle/>
          <a:p>
            <a:pPr marL="341313" lvl="1" indent="-287338">
              <a:lnSpc>
                <a:spcPct val="170000"/>
              </a:lnSpc>
            </a:pPr>
            <a:r>
              <a:rPr lang="en-US" sz="2400" dirty="0" err="1" smtClean="0"/>
              <a:t>Metanephredia</a:t>
            </a:r>
            <a:r>
              <a:rPr lang="en-US" sz="2400" dirty="0" smtClean="0"/>
              <a:t> open to the outside through a </a:t>
            </a:r>
            <a:r>
              <a:rPr lang="en-US" sz="2400" b="1" dirty="0" err="1" smtClean="0">
                <a:solidFill>
                  <a:srgbClr val="7030A0"/>
                </a:solidFill>
              </a:rPr>
              <a:t>nephridiopore</a:t>
            </a:r>
            <a:r>
              <a:rPr lang="en-US" sz="2400" dirty="0" smtClean="0"/>
              <a:t>. </a:t>
            </a:r>
          </a:p>
          <a:p>
            <a:pPr marL="341313" lvl="1" indent="-287338">
              <a:lnSpc>
                <a:spcPct val="170000"/>
              </a:lnSpc>
            </a:pPr>
            <a:r>
              <a:rPr lang="en-US" sz="2400" dirty="0" smtClean="0"/>
              <a:t>In some species, </a:t>
            </a:r>
            <a:r>
              <a:rPr lang="en-US" sz="2400" dirty="0" err="1" smtClean="0"/>
              <a:t>metanephridia</a:t>
            </a:r>
            <a:r>
              <a:rPr lang="en-US" sz="2400" dirty="0" smtClean="0"/>
              <a:t> play a role in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gamete discharge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to the outside.                                                                            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434" name="Picture 2" descr="http://pleasanton.k12.ca.us/avhsweb/thiel/apbio/review/images/meta_nephri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19400"/>
            <a:ext cx="6172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Classification of </a:t>
            </a:r>
            <a:r>
              <a:rPr lang="en-US" sz="3600" b="1" dirty="0" err="1" smtClean="0">
                <a:solidFill>
                  <a:srgbClr val="FF0000"/>
                </a:solidFill>
              </a:rPr>
              <a:t>Annelida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2800" b="1" dirty="0" smtClean="0">
                <a:solidFill>
                  <a:srgbClr val="0000FF"/>
                </a:solidFill>
              </a:rPr>
              <a:t>Class </a:t>
            </a:r>
            <a:r>
              <a:rPr lang="en-US" sz="2800" b="1" dirty="0" err="1" smtClean="0">
                <a:solidFill>
                  <a:srgbClr val="0000FF"/>
                </a:solidFill>
              </a:rPr>
              <a:t>Polychaeta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lvl="1"/>
            <a:r>
              <a:rPr lang="en-US" sz="2800" b="1" dirty="0" smtClean="0">
                <a:solidFill>
                  <a:srgbClr val="0000FF"/>
                </a:solidFill>
              </a:rPr>
              <a:t>Class </a:t>
            </a:r>
            <a:r>
              <a:rPr lang="en-US" sz="2800" b="1" dirty="0" err="1" smtClean="0">
                <a:solidFill>
                  <a:srgbClr val="0000FF"/>
                </a:solidFill>
              </a:rPr>
              <a:t>Clitellata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lvl="2"/>
            <a:r>
              <a:rPr lang="en-US" sz="2800" dirty="0" smtClean="0">
                <a:solidFill>
                  <a:srgbClr val="00B050"/>
                </a:solidFill>
              </a:rPr>
              <a:t>Subclass </a:t>
            </a:r>
            <a:r>
              <a:rPr lang="en-US" sz="2800" dirty="0" err="1" smtClean="0">
                <a:solidFill>
                  <a:srgbClr val="00B050"/>
                </a:solidFill>
              </a:rPr>
              <a:t>Oligochaeta</a:t>
            </a:r>
            <a:endParaRPr lang="en-US" sz="2800" dirty="0" smtClean="0">
              <a:solidFill>
                <a:srgbClr val="00B050"/>
              </a:solidFill>
            </a:endParaRPr>
          </a:p>
          <a:p>
            <a:pPr lvl="2"/>
            <a:r>
              <a:rPr lang="en-US" sz="2800" dirty="0" smtClean="0">
                <a:solidFill>
                  <a:srgbClr val="00B050"/>
                </a:solidFill>
              </a:rPr>
              <a:t>Subclass Hirudinea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2530" name="Picture 2" descr="http://www.treasuresofthesea.org.nz/uploads/images/150_image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90600"/>
            <a:ext cx="3429000" cy="2457450"/>
          </a:xfrm>
          <a:prstGeom prst="rect">
            <a:avLst/>
          </a:prstGeom>
          <a:noFill/>
        </p:spPr>
      </p:pic>
      <p:sp>
        <p:nvSpPr>
          <p:cNvPr id="22532" name="AutoShape 4" descr="http://www.starfish.ch/Fotos/worms-Wuermer/annelida-Ringelwurm/Bispira-sp1-3.jpg"/>
          <p:cNvSpPr>
            <a:spLocks noChangeAspect="1" noChangeArrowheads="1"/>
          </p:cNvSpPr>
          <p:nvPr/>
        </p:nvSpPr>
        <p:spPr bwMode="auto">
          <a:xfrm>
            <a:off x="157163" y="-2057400"/>
            <a:ext cx="57150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http://sanctuaries.noaa.gov/pgallery/pgcordell/living/polychaete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3143" y="3429000"/>
            <a:ext cx="3410857" cy="2438400"/>
          </a:xfrm>
          <a:prstGeom prst="rect">
            <a:avLst/>
          </a:prstGeom>
          <a:noFill/>
        </p:spPr>
      </p:pic>
      <p:pic>
        <p:nvPicPr>
          <p:cNvPr id="22536" name="Picture 8" descr="http://www.freewebs.com/invertebratezoology/Earthwor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71800"/>
            <a:ext cx="3196682" cy="2667000"/>
          </a:xfrm>
          <a:prstGeom prst="rect">
            <a:avLst/>
          </a:prstGeom>
          <a:noFill/>
        </p:spPr>
      </p:pic>
      <p:pic>
        <p:nvPicPr>
          <p:cNvPr id="22538" name="Picture 10" descr="http://web.flycraftangling.com/images/1/img_leeches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657600"/>
            <a:ext cx="3048000" cy="2661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Polychaeta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b="1" dirty="0" smtClean="0"/>
              <a:t> G: </a:t>
            </a:r>
            <a:r>
              <a:rPr lang="en-US" b="1" dirty="0" smtClean="0">
                <a:solidFill>
                  <a:srgbClr val="FF0000"/>
                </a:solidFill>
              </a:rPr>
              <a:t>poly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0000FF"/>
                </a:solidFill>
              </a:rPr>
              <a:t>many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chaeta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0000FF"/>
                </a:solidFill>
              </a:rPr>
              <a:t>setae</a:t>
            </a:r>
            <a:r>
              <a:rPr lang="en-US" b="1" dirty="0" smtClean="0"/>
              <a:t>.</a:t>
            </a:r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Defining characteristic</a:t>
            </a:r>
            <a:r>
              <a:rPr lang="en-US" dirty="0" smtClean="0"/>
              <a:t>: </a:t>
            </a:r>
          </a:p>
          <a:p>
            <a:pPr lvl="1">
              <a:lnSpc>
                <a:spcPct val="15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Paired lateral </a:t>
            </a:r>
            <a:r>
              <a:rPr lang="en-US" b="1" i="1" dirty="0" err="1" smtClean="0">
                <a:solidFill>
                  <a:srgbClr val="FF0000"/>
                </a:solidFill>
              </a:rPr>
              <a:t>outfoldings</a:t>
            </a:r>
            <a:r>
              <a:rPr lang="en-US" b="1" i="1" dirty="0" smtClean="0">
                <a:solidFill>
                  <a:srgbClr val="FF0000"/>
                </a:solidFill>
              </a:rPr>
              <a:t> of the body wall  called </a:t>
            </a:r>
            <a:r>
              <a:rPr lang="en-US" b="1" i="1" dirty="0" err="1" smtClean="0">
                <a:solidFill>
                  <a:srgbClr val="FF0000"/>
                </a:solidFill>
              </a:rPr>
              <a:t>parapodia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lang="en-US" b="1" i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81800" y="6492240"/>
            <a:ext cx="1920240" cy="365760"/>
          </a:xfrm>
        </p:spPr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04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B050"/>
                </a:solidFill>
              </a:rPr>
              <a:t>Class </a:t>
            </a:r>
            <a:r>
              <a:rPr lang="en-US" dirty="0" err="1" smtClean="0">
                <a:solidFill>
                  <a:srgbClr val="00B050"/>
                </a:solidFill>
              </a:rPr>
              <a:t>Polychaeta</a:t>
            </a:r>
            <a:r>
              <a:rPr lang="en-US" dirty="0" smtClean="0">
                <a:solidFill>
                  <a:srgbClr val="00B05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3554" name="Picture 2" descr="http://www.cabrillo.edu/~jcarothers/lab/notes/worms/VISUALS/specimens/images/parapo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600"/>
            <a:ext cx="4191000" cy="3352800"/>
          </a:xfrm>
          <a:prstGeom prst="rect">
            <a:avLst/>
          </a:prstGeom>
          <a:noFill/>
        </p:spPr>
      </p:pic>
      <p:pic>
        <p:nvPicPr>
          <p:cNvPr id="23556" name="Picture 4" descr="http://www.sciencephoto.com/image/418445/large/C0104637-King_ragworm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419100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largest class </a:t>
            </a:r>
            <a:r>
              <a:rPr lang="en-US" sz="2400" dirty="0" smtClean="0"/>
              <a:t>(70% of all annelids).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Nearly all members are marine.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Have at least </a:t>
            </a:r>
            <a:r>
              <a:rPr lang="en-US" sz="2400" b="1" dirty="0" smtClean="0"/>
              <a:t>1 </a:t>
            </a:r>
            <a:r>
              <a:rPr lang="en-US" sz="2400" b="1" dirty="0" smtClean="0">
                <a:solidFill>
                  <a:srgbClr val="FF0000"/>
                </a:solidFill>
              </a:rPr>
              <a:t>pair of eyes </a:t>
            </a:r>
            <a:r>
              <a:rPr lang="en-US" sz="2400" b="1" dirty="0" smtClean="0"/>
              <a:t>and </a:t>
            </a:r>
            <a:r>
              <a:rPr lang="en-US" sz="2400" b="1" dirty="0" smtClean="0">
                <a:solidFill>
                  <a:srgbClr val="00B050"/>
                </a:solidFill>
              </a:rPr>
              <a:t>1 pairs of tentacles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on the anterior-most part of the body called </a:t>
            </a:r>
            <a:r>
              <a:rPr lang="en-US" sz="2400" b="1" dirty="0" smtClean="0">
                <a:solidFill>
                  <a:srgbClr val="0000FF"/>
                </a:solidFill>
              </a:rPr>
              <a:t>prostomium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CB07-DF56-49B5-A1CF-F58407B82CAA}" type="datetime1">
              <a:rPr lang="en-US" smtClean="0"/>
              <a:pPr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2F9E-A0D7-45A0-A314-31DC8059045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5602" name="Picture 2" descr="http://24.media.tumblr.com/tumblr_loi9p24bFm1qc6j5y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667000"/>
            <a:ext cx="4800600" cy="3638550"/>
          </a:xfrm>
          <a:prstGeom prst="rect">
            <a:avLst/>
          </a:prstGeom>
          <a:noFill/>
        </p:spPr>
      </p:pic>
      <p:pic>
        <p:nvPicPr>
          <p:cNvPr id="25604" name="Picture 4" descr="http://www.sciencephoto.com/image/107999/large/C0043787-Polychaete_marine_worm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3733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476</TotalTime>
  <Words>1582</Words>
  <Application>Microsoft Office PowerPoint</Application>
  <PresentationFormat>On-screen Show (4:3)</PresentationFormat>
  <Paragraphs>288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Edwardian Script ITC</vt:lpstr>
      <vt:lpstr>Lucida Sans Unicode</vt:lpstr>
      <vt:lpstr>Verdana</vt:lpstr>
      <vt:lpstr>Wingdings</vt:lpstr>
      <vt:lpstr>Wingdings 2</vt:lpstr>
      <vt:lpstr>Wingdings 3</vt:lpstr>
      <vt:lpstr>Concourse</vt:lpstr>
      <vt:lpstr>Chapter 13</vt:lpstr>
      <vt:lpstr>Annelida: (Latin) = 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Polychaeta: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Clitellata: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KSWAILEH</dc:creator>
  <cp:lastModifiedBy>ADEMAR D. EZZUGHAYYAR</cp:lastModifiedBy>
  <cp:revision>43</cp:revision>
  <dcterms:created xsi:type="dcterms:W3CDTF">2012-11-11T16:01:38Z</dcterms:created>
  <dcterms:modified xsi:type="dcterms:W3CDTF">2015-11-30T09:06:28Z</dcterms:modified>
</cp:coreProperties>
</file>