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7C9"/>
    <a:srgbClr val="F30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A52FA-AB9C-4A78-9BA7-FF7B3A6277EF}" type="datetimeFigureOut">
              <a:rPr lang="en-US" smtClean="0"/>
              <a:t>11/21/2012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74A21-68D4-4A32-96F9-E792FC59E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8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74A21-68D4-4A32-96F9-E792FC59E8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9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0" y="-16933"/>
            <a:ext cx="863600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1D28-F381-4E98-9D07-17788B4112DE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A1550-9067-403E-967C-94EFD7213629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2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220EB-99F2-42C8-8403-A5F84894284C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308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901D-5029-476F-9C8C-97D0838622D8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12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415D-CF25-43B4-A144-F1B441508371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46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EAD6A-DD4B-47EB-ADC7-76DB765E1838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7996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D9C5D-72DC-44D0-BFE8-ECD62192385E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43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808D-90F9-4147-AD7C-1F8A7BBB1FB0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71D9-0F9A-40BE-AB72-3E8A1B91F2B1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89"/>
            <a:ext cx="4184034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81E2-8969-4445-8A02-0ED02731D01B}" type="datetime1">
              <a:rPr lang="en-US" smtClean="0"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2153" y="2160983"/>
            <a:ext cx="382921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43205" y="2160983"/>
            <a:ext cx="38307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AC812-BE86-4D94-9562-636D8B6B4C61}" type="datetime1">
              <a:rPr lang="en-US" smtClean="0"/>
              <a:t>11/21/2012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24A12-FAE2-4CDF-8175-8FBCA7225C2B}" type="datetime1">
              <a:rPr lang="en-US" smtClean="0"/>
              <a:t>11/21/2012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F02A-4B13-4C6E-A8EF-5E7C44895A63}" type="datetime1">
              <a:rPr lang="en-US" smtClean="0"/>
              <a:t>11/21/2012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0" cy="5526437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70"/>
            <a:ext cx="3854528" cy="25844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2134-3233-41A8-809B-D8DAC284051F}" type="datetime1">
              <a:rPr lang="en-US" smtClean="0"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-8467" y="4013200"/>
            <a:ext cx="457200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9186333" y="-8467"/>
            <a:ext cx="3005667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9601200" y="-8467"/>
            <a:ext cx="2590800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932333" y="3048000"/>
            <a:ext cx="325966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9338733" y="-8467"/>
            <a:ext cx="2853267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10905067" y="-8467"/>
            <a:ext cx="1286933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0938934" y="-8468"/>
            <a:ext cx="1270244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10395628" y="3597854"/>
            <a:ext cx="1820333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lumMod val="75000"/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A720D-BE7C-468E-851F-9CA25ABBF1BE}" type="datetime1">
              <a:rPr lang="en-US" smtClean="0"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8D81B-8E6B-492F-AF86-55215CE0961B}" type="datetime1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Biol 242 lecture notes- KM 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4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157" y="518615"/>
            <a:ext cx="7766936" cy="504967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Edwardian Script ITC" pitchFamily="66" charset="0"/>
                <a:ea typeface="+mn-ea"/>
                <a:cs typeface="+mn-cs"/>
              </a:rPr>
              <a:t>Invertebrate Zoology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Edwardian Script ITC" pitchFamily="66" charset="0"/>
                <a:ea typeface="+mn-ea"/>
                <a:cs typeface="+mn-cs"/>
              </a:rPr>
              <a:t>(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Edwardian Script ITC" pitchFamily="66" charset="0"/>
                <a:ea typeface="+mn-ea"/>
                <a:cs typeface="+mn-cs"/>
              </a:rPr>
              <a:t>Biol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Edwardian Script ITC" pitchFamily="66" charset="0"/>
                <a:ea typeface="+mn-ea"/>
                <a:cs typeface="+mn-cs"/>
              </a:rPr>
              <a:t> 242)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036" y="1228298"/>
            <a:ext cx="8577967" cy="4813063"/>
          </a:xfrm>
        </p:spPr>
        <p:txBody>
          <a:bodyPr/>
          <a:lstStyle/>
          <a:p>
            <a:pPr algn="ctr"/>
            <a:r>
              <a:rPr lang="en-US" sz="8000" b="1" dirty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Edwardian Script ITC" pitchFamily="66" charset="0"/>
              </a:rPr>
              <a:t>Chapter </a:t>
            </a:r>
            <a:r>
              <a:rPr lang="en-US" sz="8000" b="1" dirty="0" smtClean="0">
                <a:solidFill>
                  <a:schemeClr val="accent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Edwardian Script ITC" pitchFamily="66" charset="0"/>
              </a:rPr>
              <a:t>13</a:t>
            </a:r>
          </a:p>
          <a:p>
            <a:pPr algn="ctr"/>
            <a:r>
              <a:rPr lang="en-US" sz="80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Book Antiqua" panose="02040602050305030304" pitchFamily="18" charset="0"/>
              </a:rPr>
              <a:t>The Nematodes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1187-2FB5-4425-B85A-0C705866F827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5" y="3916907"/>
            <a:ext cx="3346898" cy="281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33" y="1"/>
            <a:ext cx="8864569" cy="6041362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5FCBEF"/>
              </a:buClr>
            </a:pPr>
            <a:r>
              <a:rPr lang="en-US" sz="2800" b="1" dirty="0">
                <a:solidFill>
                  <a:srgbClr val="0727C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Muscle contraction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is under the control of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a simple nervous system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consisting of: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114300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1)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anterior brain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(nerve ring + associated ganglia).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2) Four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or more major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longitudinal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nerve cords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(dorsal, ventral and at least 1 pair lateral).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96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0" y="245661"/>
            <a:ext cx="8905512" cy="5795702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None/>
              <a:tabLst>
                <a:tab pos="228600" algn="l"/>
              </a:tabLst>
            </a:pPr>
            <a:r>
              <a:rPr lang="en-US" sz="3200" b="1" dirty="0">
                <a:solidFill>
                  <a:srgbClr val="FF00FF"/>
                </a:solidFill>
                <a:latin typeface="Monotype Corsiva" panose="03010101010201010101" pitchFamily="66" charset="0"/>
                <a:ea typeface="SimSun" panose="02010600030101010101" pitchFamily="2" charset="-122"/>
              </a:rPr>
              <a:t>Organ Systems and behavior: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Digestive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system: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2865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Blip>
                <a:blip r:embed="rId2"/>
              </a:buBlip>
              <a:tabLst>
                <a:tab pos="11430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Digestive system of nematodes 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1143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is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linear with mouth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stoma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at the anterior end.  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2865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Blip>
                <a:blip r:embed="rId2"/>
              </a:buBlip>
              <a:tabLst>
                <a:tab pos="1143000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Mouth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(anterior)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muscular pharynx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intestine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rectum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anus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(posterior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                                                            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33695" y="6372482"/>
            <a:ext cx="911939" cy="365125"/>
          </a:xfrm>
        </p:spPr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9294" y="6372483"/>
            <a:ext cx="6297612" cy="365125"/>
          </a:xfrm>
        </p:spPr>
        <p:txBody>
          <a:bodyPr/>
          <a:lstStyle/>
          <a:p>
            <a:r>
              <a:rPr lang="en-US" dirty="0" err="1" smtClean="0"/>
              <a:t>Biol</a:t>
            </a:r>
            <a:r>
              <a:rPr lang="en-US" dirty="0" smtClean="0"/>
              <a:t> 242 lecture notes- KM </a:t>
            </a:r>
            <a:r>
              <a:rPr lang="en-US" dirty="0" err="1" smtClean="0"/>
              <a:t>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3" name="Picture 5" descr="http://www.okc.cc.ok.us/biologylabs/Images/Animal_Images/Nemato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25" y="4334668"/>
            <a:ext cx="5667375" cy="188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lide0004_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98" y="245660"/>
            <a:ext cx="2540531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525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371475"/>
            <a:ext cx="8888239" cy="5669887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ts val="1000"/>
              <a:buBlip>
                <a:blip r:embed="rId2"/>
              </a:buBlip>
              <a:tabLst>
                <a:tab pos="1143000" algn="l"/>
              </a:tabLst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muscular pharynx pumps fluids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into the digestive system,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preventing the digestive system from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collapsing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because of the high body pressure that surrounds it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Blip>
                <a:blip r:embed="rId2"/>
              </a:buBlip>
              <a:tabLst>
                <a:tab pos="11430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Pharynx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also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secretes lubricants and digestive enzymes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Blip>
                <a:blip r:embed="rId2"/>
              </a:buBlip>
              <a:tabLst>
                <a:tab pos="11430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Digestion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is mainly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extracellular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and absorption takes place through the thin-walled intestine.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ts val="1000"/>
              <a:buNone/>
              <a:tabLst>
                <a:tab pos="1143000" algn="l"/>
              </a:tabLst>
            </a:pPr>
            <a:endParaRPr lang="en-US" sz="26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5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137" y="341195"/>
            <a:ext cx="8993875" cy="5700168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tabLst>
                <a:tab pos="685800" algn="l"/>
              </a:tabLst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Respiration circulation and excretion: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Blip>
                <a:blip r:embed="rId2"/>
              </a:buBlip>
              <a:tabLst>
                <a:tab pos="11430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specialized organs for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gas exchange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(simple diffusion).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Blip>
                <a:blip r:embed="rId2"/>
              </a:buBlip>
              <a:tabLst>
                <a:tab pos="11430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 specialized circulatory system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and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no nephridia.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27063" lvl="2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00"/>
              <a:buBlip>
                <a:blip r:embed="rId3"/>
              </a:buBlip>
              <a:tabLst>
                <a:tab pos="1371600" algn="l"/>
              </a:tabLst>
            </a:pP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Metabolic wastes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are discharged with other materials leaving the gut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through the anus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27063" lvl="2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00"/>
              <a:buBlip>
                <a:blip r:embed="rId3"/>
              </a:buBlip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Some metabolic wastes may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diffuse through body wall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27063" lvl="2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000"/>
              <a:buBlip>
                <a:blip r:embed="rId3"/>
              </a:buBlip>
              <a:tabLst>
                <a:tab pos="13716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Most nematodes have an </a:t>
            </a:r>
            <a:r>
              <a:rPr lang="en-US" sz="2800" b="1" u="sng" dirty="0">
                <a:solidFill>
                  <a:srgbClr val="072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excretory gland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called renette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64190" y="6381350"/>
            <a:ext cx="911939" cy="365125"/>
          </a:xfrm>
        </p:spPr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4829" y="6401891"/>
            <a:ext cx="6297612" cy="365125"/>
          </a:xfrm>
        </p:spPr>
        <p:txBody>
          <a:bodyPr/>
          <a:lstStyle/>
          <a:p>
            <a:r>
              <a:rPr lang="en-US" dirty="0" err="1" smtClean="0"/>
              <a:t>Biol</a:t>
            </a:r>
            <a:r>
              <a:rPr lang="en-US" dirty="0" smtClean="0"/>
              <a:t> 242 lecture notes- KM </a:t>
            </a:r>
            <a:r>
              <a:rPr lang="en-US" dirty="0" err="1" smtClean="0"/>
              <a:t>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09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30" y="368490"/>
            <a:ext cx="7874758" cy="567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9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" y="204717"/>
            <a:ext cx="8837274" cy="5836646"/>
          </a:xfrm>
        </p:spPr>
        <p:txBody>
          <a:bodyPr>
            <a:normAutofit fontScale="92500"/>
          </a:bodyPr>
          <a:lstStyle/>
          <a:p>
            <a:pPr marL="0" lvl="3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tabLst>
                <a:tab pos="685800" algn="l"/>
              </a:tabLst>
            </a:pPr>
            <a:r>
              <a:rPr lang="en-US" sz="3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Sensory organs:</a:t>
            </a:r>
            <a:endParaRPr lang="en-US" sz="38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Blip>
                <a:blip r:embed="rId2"/>
              </a:buBlip>
              <a:tabLst>
                <a:tab pos="11430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Various species are known to respond to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temperature, light, mechanical stimuli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and a variety of stimuli including 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chemicals produced by other individuals of the same species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pheromones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Blip>
                <a:blip r:embed="rId2"/>
              </a:buBlip>
              <a:tabLst>
                <a:tab pos="11430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Many species have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ocelli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Blip>
                <a:blip r:embed="rId2"/>
              </a:buBlip>
              <a:tabLst>
                <a:tab pos="1143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However, the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major chemosensory organs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are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amphids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Similar structures of chemoreception are found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posteriorly of some nematodes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and called </a:t>
            </a:r>
            <a:r>
              <a:rPr lang="en-US" sz="2800" b="1" u="sng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phasmids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0734" y="6406487"/>
            <a:ext cx="911939" cy="365125"/>
          </a:xfrm>
        </p:spPr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726" y="6232976"/>
            <a:ext cx="6297612" cy="365125"/>
          </a:xfrm>
        </p:spPr>
        <p:txBody>
          <a:bodyPr/>
          <a:lstStyle/>
          <a:p>
            <a:r>
              <a:rPr lang="en-US" dirty="0" err="1" smtClean="0"/>
              <a:t>Biol</a:t>
            </a:r>
            <a:r>
              <a:rPr lang="en-US" dirty="0" smtClean="0"/>
              <a:t> 242 lecture notes- KM </a:t>
            </a:r>
            <a:r>
              <a:rPr lang="en-US" dirty="0" err="1" smtClean="0"/>
              <a:t>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232012"/>
            <a:ext cx="8987399" cy="5809351"/>
          </a:xfrm>
        </p:spPr>
        <p:txBody>
          <a:bodyPr/>
          <a:lstStyle/>
          <a:p>
            <a:pPr marL="231775" lvl="1" indent="-2317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Blip>
                <a:blip r:embed="rId2"/>
              </a:buBlip>
              <a:tabLst>
                <a:tab pos="11430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Cephalic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(anterior) and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caudal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(posterior)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lvl="1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1143000" algn="l"/>
              </a:tabLst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papillae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are found and thought to be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structures</a:t>
            </a:r>
          </a:p>
          <a:p>
            <a:pPr marL="457200" lvl="1" indent="-2254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1143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sensitive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mechanical stimulation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87338" lvl="1" indent="-28733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Blip>
                <a:blip r:embed="rId2"/>
              </a:buBlip>
              <a:tabLst>
                <a:tab pos="11430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Many species have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external setae</a:t>
            </a:r>
            <a:r>
              <a:rPr lang="en-US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at various 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1313" lvl="1" indent="-539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1143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location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of the body; these are thought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also to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mechanoreceptors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11592" y="6408646"/>
            <a:ext cx="911939" cy="365125"/>
          </a:xfrm>
        </p:spPr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726" y="6401891"/>
            <a:ext cx="6297612" cy="365125"/>
          </a:xfrm>
        </p:spPr>
        <p:txBody>
          <a:bodyPr/>
          <a:lstStyle/>
          <a:p>
            <a:r>
              <a:rPr lang="en-US" dirty="0" err="1" smtClean="0"/>
              <a:t>Biol</a:t>
            </a:r>
            <a:r>
              <a:rPr lang="en-US" dirty="0" smtClean="0"/>
              <a:t> 242 lecture notes- KM </a:t>
            </a:r>
            <a:r>
              <a:rPr lang="en-US" dirty="0" err="1" smtClean="0"/>
              <a:t>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099" y="119750"/>
            <a:ext cx="3344874" cy="4505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63" y="3502544"/>
            <a:ext cx="4382644" cy="2906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94" y="4121485"/>
            <a:ext cx="3095478" cy="228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0" y="191069"/>
            <a:ext cx="8905512" cy="5850293"/>
          </a:xfrm>
        </p:spPr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3200" b="1" dirty="0">
                <a:solidFill>
                  <a:srgbClr val="FF00FF"/>
                </a:solidFill>
                <a:latin typeface="Monotype Corsiva" panose="03010101010201010101" pitchFamily="66" charset="0"/>
                <a:ea typeface="SimSun" panose="02010600030101010101" pitchFamily="2" charset="-122"/>
              </a:rPr>
              <a:t>Reproduction &amp; Development: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6858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Most nematodes are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gonochoristic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(separate sexes).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6858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Fertilization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is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internal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(through copulation).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6858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Typically, males possess 1-2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copulatory spicules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posteriorly that are inserted into the female gonopore during sperm transfer.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FF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68580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Sperms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 nematodes are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amoeboid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rather than flagellated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6858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Lack free-swimming larvae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(Fertilized eggs give rise to miniature worms).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8781" y="6406486"/>
            <a:ext cx="911939" cy="365125"/>
          </a:xfrm>
        </p:spPr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726" y="6406487"/>
            <a:ext cx="6297612" cy="365125"/>
          </a:xfrm>
        </p:spPr>
        <p:txBody>
          <a:bodyPr/>
          <a:lstStyle/>
          <a:p>
            <a:r>
              <a:rPr lang="en-US" dirty="0" err="1" smtClean="0"/>
              <a:t>Biol</a:t>
            </a:r>
            <a:r>
              <a:rPr lang="en-US" dirty="0" smtClean="0"/>
              <a:t> 242 lecture notes- KM </a:t>
            </a:r>
            <a:r>
              <a:rPr lang="en-US" dirty="0" err="1" smtClean="0"/>
              <a:t>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42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 descr="http://www.k-state.edu/organismic/images/ascaris_whole_la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50837"/>
            <a:ext cx="6297612" cy="250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ascaroph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133" y="350837"/>
            <a:ext cx="2484777" cy="250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MaleMusFIG 1 The adult male sex musc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47" y="3075271"/>
            <a:ext cx="60293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4" name="Picture 4" descr="http://classconnection.s3.amazonaws.com/700/flashcards/191700/png/ascariscross13303154484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4" y="395786"/>
            <a:ext cx="9479744" cy="50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4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300251"/>
            <a:ext cx="8780565" cy="574111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Nematoda: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G.=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Defining 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Characteristic:</a:t>
            </a: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Paired 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sensory organs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amphids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on the head, derived from the cilia and opening to the outside through a small pore.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2495" y="6492875"/>
            <a:ext cx="911939" cy="365125"/>
          </a:xfrm>
        </p:spPr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625" y="6406487"/>
            <a:ext cx="6297612" cy="365125"/>
          </a:xfrm>
        </p:spPr>
        <p:txBody>
          <a:bodyPr/>
          <a:lstStyle/>
          <a:p>
            <a:r>
              <a:rPr lang="en-US" dirty="0" err="1" smtClean="0"/>
              <a:t>Biol</a:t>
            </a:r>
            <a:r>
              <a:rPr lang="en-US" dirty="0" smtClean="0"/>
              <a:t> 242 lecture notes- KM </a:t>
            </a:r>
            <a:r>
              <a:rPr lang="en-US" dirty="0" err="1" smtClean="0"/>
              <a:t>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9" y="3125337"/>
            <a:ext cx="3480770" cy="3055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395" y="2690149"/>
            <a:ext cx="5170300" cy="34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0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300251"/>
            <a:ext cx="8809978" cy="5741111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None/>
              <a:tabLst>
                <a:tab pos="228600" algn="l"/>
              </a:tabLst>
            </a:pP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Parasitic nematodes:</a:t>
            </a: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952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46355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Nematodes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parasitize every major animal group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(from sponges to mammals).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952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46355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Nematodes are 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also parasites of plants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(roots, leaves, stems and flowers). 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952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46355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They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can cause </a:t>
            </a:r>
            <a:r>
              <a:rPr lang="en-US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serious damage to economically important plants</a:t>
            </a:r>
            <a:r>
              <a:rPr lang="en-US" sz="28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395288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46355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Some parasitic nematodes can attain large size (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9 m in the placenta of female sperm whales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355" y="1613825"/>
            <a:ext cx="24765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341195"/>
            <a:ext cx="8741739" cy="5700168"/>
          </a:xfrm>
        </p:spPr>
        <p:txBody>
          <a:bodyPr>
            <a:normAutofit/>
          </a:bodyPr>
          <a:lstStyle/>
          <a:p>
            <a:pPr marL="287338" lvl="1" indent="-28733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685800" algn="l"/>
              </a:tabLst>
            </a:pPr>
            <a:r>
              <a:rPr lang="en-US" sz="3000" b="1" dirty="0">
                <a:solidFill>
                  <a:srgbClr val="FF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Hookworms and pinworms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are two main groups of parasitic 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nematodes.</a:t>
            </a:r>
          </a:p>
          <a:p>
            <a:pPr marL="287338" lvl="1" indent="-28733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685800" algn="l"/>
              </a:tabLst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Hookworms include </a:t>
            </a:r>
            <a:r>
              <a:rPr lang="en-US" sz="3000" i="1" dirty="0" err="1" smtClean="0">
                <a:solidFill>
                  <a:srgbClr val="0727C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Ancylostoma</a:t>
            </a:r>
            <a:r>
              <a:rPr lang="en-US" sz="3000" i="1" dirty="0" smtClean="0">
                <a:solidFill>
                  <a:srgbClr val="0727C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i="1" dirty="0" err="1" smtClean="0">
                <a:solidFill>
                  <a:srgbClr val="0727C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duodenale</a:t>
            </a:r>
            <a:r>
              <a:rPr lang="en-US" sz="3000" i="1" dirty="0" smtClean="0">
                <a:solidFill>
                  <a:srgbClr val="0727C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</a:t>
            </a:r>
            <a:r>
              <a:rPr lang="en-US" sz="3000" i="1" dirty="0" err="1" smtClean="0">
                <a:solidFill>
                  <a:srgbClr val="0727C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Necator</a:t>
            </a:r>
            <a:r>
              <a:rPr lang="en-US" sz="3000" i="1" dirty="0" smtClean="0">
                <a:solidFill>
                  <a:srgbClr val="0727C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000" i="1" dirty="0" err="1" smtClean="0">
                <a:solidFill>
                  <a:srgbClr val="0727C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americanus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287338" lvl="1" indent="-28733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Ø"/>
              <a:tabLst>
                <a:tab pos="685800" algn="l"/>
              </a:tabLst>
            </a:pP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Some </a:t>
            </a:r>
            <a:r>
              <a:rPr lang="en-US" sz="3000" b="1" dirty="0">
                <a:solidFill>
                  <a:srgbClr val="072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hookworms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can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suck 0.6 ml/day of the host blood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(this means loss of 60 ml of blood from a person infected with 100 worms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sz="3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171450"/>
            <a:ext cx="2857500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40" y="3274542"/>
            <a:ext cx="3290485" cy="342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19" y="272955"/>
            <a:ext cx="9188264" cy="5768407"/>
          </a:xfrm>
        </p:spPr>
        <p:txBody>
          <a:bodyPr/>
          <a:lstStyle/>
          <a:p>
            <a:pPr marL="395288" lvl="0" indent="-341313">
              <a:lnSpc>
                <a:spcPct val="150000"/>
              </a:lnSpc>
              <a:buClr>
                <a:srgbClr val="5FCBEF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Some </a:t>
            </a:r>
            <a:r>
              <a:rPr lang="en-US" sz="3000" b="1" dirty="0" err="1">
                <a:solidFill>
                  <a:srgbClr val="FF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Ascarid</a:t>
            </a:r>
            <a:r>
              <a:rPr lang="en-US" sz="3000" b="1" dirty="0">
                <a:solidFill>
                  <a:srgbClr val="FF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nematodes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like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Ascaris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can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block the intestine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or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bile duct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of the host.</a:t>
            </a:r>
          </a:p>
          <a:p>
            <a:pPr marL="395288" lvl="0" indent="-341313">
              <a:lnSpc>
                <a:spcPct val="150000"/>
              </a:lnSpc>
              <a:buClr>
                <a:srgbClr val="5FCBEF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Parasitic nematodes can produce huge amounts of eggs (a female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Ascaris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can produce 200,000 fertilized eggs/day).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95288" lvl="0" indent="-341313">
              <a:lnSpc>
                <a:spcPct val="150000"/>
              </a:lnSpc>
              <a:buClr>
                <a:srgbClr val="5FCBEF"/>
              </a:buClr>
              <a:buFont typeface="Courier New" panose="02070309020205020404" pitchFamily="49" charset="0"/>
              <a:buChar char="o"/>
            </a:pP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67561" y="6401891"/>
            <a:ext cx="911939" cy="365125"/>
          </a:xfrm>
        </p:spPr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726" y="6406487"/>
            <a:ext cx="6297612" cy="365125"/>
          </a:xfrm>
        </p:spPr>
        <p:txBody>
          <a:bodyPr/>
          <a:lstStyle/>
          <a:p>
            <a:r>
              <a:rPr lang="en-US" dirty="0" err="1" smtClean="0"/>
              <a:t>Biol</a:t>
            </a:r>
            <a:r>
              <a:rPr lang="en-US" dirty="0" smtClean="0"/>
              <a:t> 242 lecture notes- KM </a:t>
            </a:r>
            <a:r>
              <a:rPr lang="en-US" dirty="0" err="1" smtClean="0"/>
              <a:t>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 descr="http://www.holistic-wellness-basics.com/image-files/ascariasis-roundwor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6" y="3152633"/>
            <a:ext cx="4607493" cy="324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-Yky2lkOwZ6Y/TV6EV-XBbPI/AAAAAAAAAAc/P-o4TebhKS0/s1600/ascariasis-pictures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69" y="3057099"/>
            <a:ext cx="4355114" cy="33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2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71" y="245661"/>
            <a:ext cx="8952931" cy="6142580"/>
          </a:xfrm>
        </p:spPr>
        <p:txBody>
          <a:bodyPr>
            <a:normAutofit/>
          </a:bodyPr>
          <a:lstStyle/>
          <a:p>
            <a:pPr marL="341313" lvl="1" indent="-28733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Blip>
                <a:blip r:embed="rId2"/>
              </a:buBlip>
              <a:tabLst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Others, </a:t>
            </a:r>
            <a:r>
              <a:rPr lang="en-US" sz="3000" b="1" dirty="0">
                <a:solidFill>
                  <a:srgbClr val="FF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roundworms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like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Wuschereria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Onchocerca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can plug the lymphatic system causing a disease called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elephantiasis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1313" indent="-287338"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1034" y="6388242"/>
            <a:ext cx="911939" cy="365125"/>
          </a:xfrm>
        </p:spPr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7672" y="6388243"/>
            <a:ext cx="6297612" cy="365125"/>
          </a:xfrm>
        </p:spPr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 descr="http://www.newspakistan.pk/wp-content/uploads/2012/04/M1600039-Woman_with_filariasis_elephantiasis_of_the_leg-S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59" y="1705970"/>
            <a:ext cx="3457575" cy="48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lobalpost.com/sites/default/files/imagecache/gp3_small_article/elephantias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63" y="2612360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173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54843"/>
            <a:ext cx="8596668" cy="5686520"/>
          </a:xfrm>
        </p:spPr>
        <p:txBody>
          <a:bodyPr>
            <a:normAutofit lnSpcReduction="10000"/>
          </a:bodyPr>
          <a:lstStyle/>
          <a:p>
            <a:pPr marL="3429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ts val="1000"/>
              <a:buBlip>
                <a:blip r:embed="rId2"/>
              </a:buBlip>
              <a:tabLst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Many nematodes </a:t>
            </a:r>
            <a:r>
              <a:rPr lang="en-US" sz="2800" b="1" dirty="0">
                <a:solidFill>
                  <a:srgbClr val="0727C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make extensive migration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during their development within the host: from intestine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Symbol" panose="05050102010706020507" pitchFamily="18" charset="2"/>
              </a:rPr>
              <a:t>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liver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Symbol" panose="05050102010706020507" pitchFamily="18" charset="2"/>
              </a:rPr>
              <a:t>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heart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Symbol" panose="05050102010706020507" pitchFamily="18" charset="2"/>
              </a:rPr>
              <a:t>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lungs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Symbol" panose="05050102010706020507" pitchFamily="18" charset="2"/>
              </a:rPr>
              <a:t>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esophagus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Symbol" panose="05050102010706020507" pitchFamily="18" charset="2"/>
              </a:rPr>
              <a:t>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back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 intestine. 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lnSpc>
                <a:spcPct val="150000"/>
              </a:lnSpc>
              <a:buClr>
                <a:srgbClr val="5FCBEF"/>
              </a:buClr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This causes damage to these organs.</a:t>
            </a:r>
          </a:p>
          <a:p>
            <a:pPr lvl="0">
              <a:lnSpc>
                <a:spcPct val="150000"/>
              </a:lnSpc>
              <a:buClr>
                <a:srgbClr val="5FCBEF"/>
              </a:buClr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lnSpc>
                <a:spcPct val="150000"/>
              </a:lnSpc>
              <a:buClr>
                <a:srgbClr val="5FCBEF"/>
              </a:buClr>
            </a:pP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lnSpc>
                <a:spcPct val="150000"/>
              </a:lnSpc>
              <a:buClr>
                <a:srgbClr val="5FCBEF"/>
              </a:buClr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lvl="0" indent="0">
              <a:lnSpc>
                <a:spcPct val="150000"/>
              </a:lnSpc>
              <a:buClr>
                <a:srgbClr val="5FCBEF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Ascaris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in the liver of a pig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0166" y="6394998"/>
            <a:ext cx="911939" cy="365125"/>
          </a:xfrm>
        </p:spPr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726" y="6401891"/>
            <a:ext cx="6297612" cy="365125"/>
          </a:xfrm>
        </p:spPr>
        <p:txBody>
          <a:bodyPr/>
          <a:lstStyle/>
          <a:p>
            <a:r>
              <a:rPr lang="en-US" dirty="0" err="1" smtClean="0"/>
              <a:t>Biol</a:t>
            </a:r>
            <a:r>
              <a:rPr lang="en-US" dirty="0" smtClean="0"/>
              <a:t> 242 lecture notes- KM </a:t>
            </a:r>
            <a:r>
              <a:rPr lang="en-US" dirty="0" err="1" smtClean="0"/>
              <a:t>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72" y="3019419"/>
            <a:ext cx="4393694" cy="233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04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33" y="313899"/>
            <a:ext cx="8864569" cy="5727463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Blip>
                <a:blip r:embed="rId2"/>
              </a:buBlip>
              <a:tabLst>
                <a:tab pos="9144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Larvae of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Onchocerca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often migrate to the </a:t>
            </a:r>
            <a:r>
              <a:rPr lang="en-US" sz="2800" b="1" dirty="0">
                <a:solidFill>
                  <a:srgbClr val="072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victim’s eye causing blindness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(This is called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River Blindness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or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onchocerciasis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Blip>
                <a:blip r:embed="rId2"/>
              </a:buBlip>
              <a:tabLst>
                <a:tab pos="9144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River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blindness </a:t>
            </a:r>
            <a:r>
              <a:rPr lang="en-US" sz="2800" b="1" dirty="0">
                <a:solidFill>
                  <a:srgbClr val="0727C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infects about 40 million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people mostly in western Africa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9789" y="6406487"/>
            <a:ext cx="911939" cy="365125"/>
          </a:xfrm>
        </p:spPr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477" y="6374595"/>
            <a:ext cx="6297612" cy="365125"/>
          </a:xfrm>
        </p:spPr>
        <p:txBody>
          <a:bodyPr/>
          <a:lstStyle/>
          <a:p>
            <a:r>
              <a:rPr lang="en-US" dirty="0" err="1" smtClean="0"/>
              <a:t>Biol</a:t>
            </a:r>
            <a:r>
              <a:rPr lang="en-US" dirty="0" smtClean="0"/>
              <a:t> 242 lecture notes- KM </a:t>
            </a:r>
            <a:r>
              <a:rPr lang="en-US" dirty="0" err="1" smtClean="0"/>
              <a:t>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098" name="Picture 2" descr="http://technewslit.com/sciencebusiness/wp-content/uploads/2010/12/riverblindness-200_AmericaG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" y="3780430"/>
            <a:ext cx="3078945" cy="226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atic2.fjcdn.com/comments/It+Onchocerciasis+also+known+as+River+Blindness....it+s+caused+from+a+_08f3c9510fca97a1108dac13ff58c1a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63" y="3623031"/>
            <a:ext cx="3908116" cy="27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1.bp.blogspot.com/_Kr3_yLEUxjM/TCEYhouP_9I/AAAAAAAAABM/EKTHUXHpuK8/S1600-R/photointroduc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79" y="3001086"/>
            <a:ext cx="3908349" cy="306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211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341195"/>
            <a:ext cx="8809978" cy="57001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Examples of Parasitic Nematodes: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2800" b="1" i="1" dirty="0" err="1" smtClean="0">
                <a:solidFill>
                  <a:srgbClr val="072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Ascaris</a:t>
            </a:r>
            <a:r>
              <a:rPr lang="en-US" sz="2800" b="1" i="1" dirty="0" smtClean="0">
                <a:solidFill>
                  <a:srgbClr val="072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72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lumbricoides</a:t>
            </a:r>
            <a:endParaRPr lang="en-US" sz="2800" b="1" i="1" dirty="0" smtClean="0">
              <a:solidFill>
                <a:srgbClr val="0727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largest intestinal roundworm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is the most common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helminth infection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humans worldwide, a disease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ascariasis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Causes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malnourishment, intestinal blockage, verminous intoxication. </a:t>
            </a:r>
            <a:endParaRPr lang="en-US" sz="28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8976" y="6448042"/>
            <a:ext cx="911939" cy="365125"/>
          </a:xfrm>
        </p:spPr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406487"/>
            <a:ext cx="6297612" cy="365125"/>
          </a:xfrm>
        </p:spPr>
        <p:txBody>
          <a:bodyPr/>
          <a:lstStyle/>
          <a:p>
            <a:r>
              <a:rPr lang="en-US" dirty="0" err="1" smtClean="0"/>
              <a:t>Biol</a:t>
            </a:r>
            <a:r>
              <a:rPr lang="en-US" dirty="0" smtClean="0"/>
              <a:t> 242 lecture notes- KM </a:t>
            </a:r>
            <a:r>
              <a:rPr lang="en-US" dirty="0" err="1" smtClean="0"/>
              <a:t>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1421569"/>
            <a:ext cx="5024494" cy="4501559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17" y="2631327"/>
            <a:ext cx="3894666" cy="2590873"/>
          </a:xfrm>
        </p:spPr>
      </p:pic>
    </p:spTree>
    <p:extLst>
      <p:ext uri="{BB962C8B-B14F-4D97-AF65-F5344CB8AC3E}">
        <p14:creationId xmlns:p14="http://schemas.microsoft.com/office/powerpoint/2010/main" val="338400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" y="0"/>
            <a:ext cx="8823626" cy="6347299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None/>
              <a:tabLst>
                <a:tab pos="182880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2) American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Hookworm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800" b="1" i="1" dirty="0" err="1">
                <a:solidFill>
                  <a:srgbClr val="FF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Necator</a:t>
            </a:r>
            <a:r>
              <a:rPr lang="en-US" sz="2800" b="1" i="1" dirty="0">
                <a:solidFill>
                  <a:srgbClr val="FF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Americanus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736600" lvl="3" indent="-4492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Symbol" panose="05050102010706020507" pitchFamily="18" charset="2"/>
              <a:buChar char=""/>
              <a:tabLst>
                <a:tab pos="7366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Infects about </a:t>
            </a:r>
            <a:r>
              <a:rPr lang="en-US" sz="2800" b="1" dirty="0" smtClean="0">
                <a:solidFill>
                  <a:srgbClr val="0727C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1.3 billion </a:t>
            </a:r>
            <a:r>
              <a:rPr lang="en-US" sz="2800" b="1" dirty="0">
                <a:solidFill>
                  <a:srgbClr val="0727C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people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worldwide.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736600" lvl="3" indent="-4492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Symbol" panose="05050102010706020507" pitchFamily="18" charset="2"/>
              <a:buChar char=""/>
              <a:tabLst>
                <a:tab pos="7366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Has a simple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life cycle with a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single host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(human).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736600" lvl="3" indent="-44926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Symbol" panose="05050102010706020507" pitchFamily="18" charset="2"/>
              <a:buChar char=""/>
              <a:tabLst>
                <a:tab pos="7366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Lives in the </a:t>
            </a:r>
            <a:r>
              <a:rPr lang="en-US" sz="2800" b="1" dirty="0">
                <a:solidFill>
                  <a:srgbClr val="0727C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host’s intestine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  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20591" y="6401891"/>
            <a:ext cx="911939" cy="365125"/>
          </a:xfrm>
        </p:spPr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8949" y="6374595"/>
            <a:ext cx="6297612" cy="365125"/>
          </a:xfrm>
        </p:spPr>
        <p:txBody>
          <a:bodyPr/>
          <a:lstStyle/>
          <a:p>
            <a:r>
              <a:rPr lang="en-US" dirty="0" err="1" smtClean="0"/>
              <a:t>Biol</a:t>
            </a:r>
            <a:r>
              <a:rPr lang="en-US" dirty="0" smtClean="0"/>
              <a:t> 242 lecture notes- KM </a:t>
            </a:r>
            <a:r>
              <a:rPr lang="en-US" dirty="0" err="1" smtClean="0"/>
              <a:t>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502" y="2691426"/>
            <a:ext cx="4286036" cy="365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19" y="382137"/>
            <a:ext cx="8782683" cy="6019754"/>
          </a:xfrm>
        </p:spPr>
        <p:txBody>
          <a:bodyPr/>
          <a:lstStyle/>
          <a:p>
            <a:pPr marL="341313" lvl="0" indent="-287338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None/>
              <a:tabLst>
                <a:tab pos="137160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3) Pinworm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Enterobius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vermicularis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;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092200" lvl="3" indent="-5191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Symbol" panose="05050102010706020507" pitchFamily="18" charset="2"/>
              <a:buChar char=""/>
              <a:tabLst>
                <a:tab pos="16002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Infects in temperate regions </a:t>
            </a:r>
            <a:r>
              <a:rPr lang="en-US" sz="2800" b="1" dirty="0">
                <a:solidFill>
                  <a:srgbClr val="0727C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about 500 Million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people mainly children.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092200" lvl="3" indent="-5191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Symbol" panose="05050102010706020507" pitchFamily="18" charset="2"/>
              <a:buChar char=""/>
              <a:tabLst>
                <a:tab pos="16002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Life cycle involves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no intermediate host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092200" lvl="3" indent="-5191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Symbol" panose="05050102010706020507" pitchFamily="18" charset="2"/>
              <a:buChar char=""/>
              <a:tabLst>
                <a:tab pos="16002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Lives in the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large intestine and the colon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7857" y="6381349"/>
            <a:ext cx="911939" cy="365125"/>
          </a:xfrm>
        </p:spPr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319" y="6401891"/>
            <a:ext cx="6297612" cy="365125"/>
          </a:xfrm>
        </p:spPr>
        <p:txBody>
          <a:bodyPr/>
          <a:lstStyle/>
          <a:p>
            <a:r>
              <a:rPr lang="en-US" dirty="0" err="1" smtClean="0"/>
              <a:t>Biol</a:t>
            </a:r>
            <a:r>
              <a:rPr lang="en-US" dirty="0" smtClean="0"/>
              <a:t> 242 lecture notes- KM </a:t>
            </a:r>
            <a:r>
              <a:rPr lang="en-US" dirty="0" err="1" smtClean="0"/>
              <a:t>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146" name="Picture 2" descr="Enterobius-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00" y="3452478"/>
            <a:ext cx="3917078" cy="329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2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19" y="259307"/>
            <a:ext cx="8993875" cy="612893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None/>
              <a:tabLst>
                <a:tab pos="228600" algn="l"/>
              </a:tabLst>
            </a:pPr>
            <a:r>
              <a:rPr lang="en-US" sz="3200" b="1" dirty="0">
                <a:solidFill>
                  <a:srgbClr val="FF00FF"/>
                </a:solidFill>
                <a:latin typeface="Monotype Corsiva" panose="03010101010201010101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General Characteristics:</a:t>
            </a: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6858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Nematodes are widely-distributed,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unsegmented,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acoelomate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(mostly) and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pseudocoelomate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worms.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6858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Nematodes are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usually small in size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(1-2 mm long).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6858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Body is tapered (pointed) at both ends.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6858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They could be found in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high densities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in sediments of aquatic habitats (1-4 Million/m</a:t>
            </a:r>
            <a:r>
              <a:rPr lang="en-US" sz="28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6858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Live in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aquatic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terrestrial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habitats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. (16,000 species)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Free living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and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parasites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(of vertebrates, invertebrates and plants).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2303" y="6406487"/>
            <a:ext cx="911939" cy="365125"/>
          </a:xfrm>
        </p:spPr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388243"/>
            <a:ext cx="6297612" cy="365125"/>
          </a:xfrm>
        </p:spPr>
        <p:txBody>
          <a:bodyPr/>
          <a:lstStyle/>
          <a:p>
            <a:r>
              <a:rPr lang="en-US" dirty="0" err="1" smtClean="0"/>
              <a:t>Biol</a:t>
            </a:r>
            <a:r>
              <a:rPr lang="en-US" dirty="0" smtClean="0"/>
              <a:t> 242 lecture notes- KM </a:t>
            </a:r>
            <a:r>
              <a:rPr lang="en-US" dirty="0" err="1" smtClean="0"/>
              <a:t>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7" y="259307"/>
            <a:ext cx="8769035" cy="60584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4) The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guinea worm: </a:t>
            </a:r>
            <a:r>
              <a:rPr lang="en-US" sz="2800" b="1" i="1" dirty="0" err="1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Dracunculus</a:t>
            </a:r>
            <a:r>
              <a:rPr lang="en-US" sz="2800" b="1" i="1" dirty="0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medinensis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Africa, South America and Western Asia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female is about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1mm thick and 1m or more long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b="1" dirty="0">
                <a:solidFill>
                  <a:srgbClr val="072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lives subcutaneous of humans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(beneath the skin).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releases an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ulcer-producing secretion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a small hole in the skin.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comes in contact with water (bathing or swimming), the female ejects a considerable # of young (1.5 x 107/day).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67561" y="6485981"/>
            <a:ext cx="911939" cy="365125"/>
          </a:xfrm>
        </p:spPr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726" y="6401891"/>
            <a:ext cx="6297612" cy="365125"/>
          </a:xfrm>
        </p:spPr>
        <p:txBody>
          <a:bodyPr/>
          <a:lstStyle/>
          <a:p>
            <a:r>
              <a:rPr lang="en-US" dirty="0" err="1" smtClean="0"/>
              <a:t>Biol</a:t>
            </a:r>
            <a:r>
              <a:rPr lang="en-US" dirty="0" smtClean="0"/>
              <a:t> 242 lecture notes- KM </a:t>
            </a:r>
            <a:r>
              <a:rPr lang="en-US" dirty="0" err="1" smtClean="0"/>
              <a:t>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02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133" y="1685373"/>
            <a:ext cx="3782450" cy="280805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0" y="434312"/>
            <a:ext cx="6658496" cy="477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5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300251"/>
            <a:ext cx="8850921" cy="6087922"/>
          </a:xfrm>
        </p:spPr>
        <p:txBody>
          <a:bodyPr/>
          <a:lstStyle/>
          <a:p>
            <a:pPr marL="287337" lvl="0" indent="0" algn="justLow">
              <a:spcBef>
                <a:spcPts val="0"/>
              </a:spcBef>
              <a:spcAft>
                <a:spcPts val="0"/>
              </a:spcAft>
              <a:buNone/>
              <a:tabLst>
                <a:tab pos="627063" algn="l"/>
              </a:tabLst>
            </a:pP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5) Loa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(the African eye worm)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682625" lvl="3" indent="-395288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Symbol" panose="05050102010706020507" pitchFamily="18" charset="2"/>
              <a:buChar char=""/>
              <a:tabLst>
                <a:tab pos="6270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filarial nematode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that produces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characteristic infective stage called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smtClean="0">
                <a:solidFill>
                  <a:srgbClr val="0727C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microfilaria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682625" lvl="3" indent="-395288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Symbol" panose="05050102010706020507" pitchFamily="18" charset="2"/>
              <a:buChar char=""/>
              <a:tabLst>
                <a:tab pos="627063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Exhibit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complex 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life cycles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that include an </a:t>
            </a:r>
            <a:r>
              <a:rPr lang="en-US" sz="2800" dirty="0">
                <a:solidFill>
                  <a:srgbClr val="F303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arthropod intermediate host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extensive migration within the definitive host. 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388173"/>
            <a:ext cx="911939" cy="365125"/>
          </a:xfrm>
        </p:spPr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726" y="6388243"/>
            <a:ext cx="6297612" cy="365125"/>
          </a:xfrm>
        </p:spPr>
        <p:txBody>
          <a:bodyPr/>
          <a:lstStyle/>
          <a:p>
            <a:r>
              <a:rPr lang="en-US" dirty="0" err="1" smtClean="0"/>
              <a:t>Biol</a:t>
            </a:r>
            <a:r>
              <a:rPr lang="en-US" dirty="0" smtClean="0"/>
              <a:t> 242 lecture notes- KM </a:t>
            </a:r>
            <a:r>
              <a:rPr lang="en-US" dirty="0" err="1" smtClean="0"/>
              <a:t>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194" name="Picture 2" descr="http://25.media.tumblr.com/tumblr_m8cyq2YXuj1r8vrhx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24" y="3362526"/>
            <a:ext cx="3266696" cy="30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nature.com/eye/journal/v25/n3/thumbs/eye2010192f2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842" y="3716858"/>
            <a:ext cx="2841421" cy="232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370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33" y="341195"/>
            <a:ext cx="8864569" cy="5700168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None/>
              <a:tabLst>
                <a:tab pos="228600" algn="l"/>
              </a:tabLst>
            </a:pPr>
            <a:r>
              <a:rPr lang="en-US" sz="3600" b="1" dirty="0">
                <a:solidFill>
                  <a:srgbClr val="FF00FF"/>
                </a:solidFill>
                <a:latin typeface="Monotype Corsiva" panose="03010101010201010101" pitchFamily="66" charset="0"/>
                <a:ea typeface="SimSun" panose="02010600030101010101" pitchFamily="2" charset="-122"/>
              </a:rPr>
              <a:t>Beneficial nematodes:</a:t>
            </a: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tabLst>
                <a:tab pos="6858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Some nematodes that require insects and various agricultural pets are increasingly used to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control population size of these pets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tabLst>
                <a:tab pos="685800" algn="l"/>
              </a:tabLst>
            </a:pPr>
            <a:r>
              <a:rPr lang="en-US" sz="2800" dirty="0">
                <a:solidFill>
                  <a:srgbClr val="072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Most nematodes are free-living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(nonparasitic)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detritivores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that play a valuable role in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cycling of materials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in ecosystems.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tabLst>
                <a:tab pos="6858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Some free-living nematodes serve as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food for aquaculture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animals like: fish, shrimps…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8338" y="6401891"/>
            <a:ext cx="911939" cy="365125"/>
          </a:xfrm>
        </p:spPr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726" y="6232976"/>
            <a:ext cx="6297612" cy="365125"/>
          </a:xfrm>
        </p:spPr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08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32013"/>
            <a:ext cx="8596668" cy="5809350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Blip>
                <a:blip r:embed="rId2"/>
              </a:buBlip>
              <a:tabLst>
                <a:tab pos="6858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Many are used to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monitor environmental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pollution.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Blip>
                <a:blip r:embed="rId2"/>
              </a:buBlip>
              <a:tabLst>
                <a:tab pos="6858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Some, like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Caenorhabditis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elegans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are used in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genetics and molecular biology research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because they have few chromosomes.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27" y="2193522"/>
            <a:ext cx="4448175" cy="384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35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72" y="259307"/>
            <a:ext cx="8796330" cy="5782055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SzPts val="1200"/>
              <a:buNone/>
              <a:tabLst>
                <a:tab pos="685800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Classification of Nematodes: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6858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Phylum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Nematoda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Nemata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includes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classes.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SzPts val="1200"/>
              <a:buNone/>
              <a:tabLst>
                <a:tab pos="685800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1)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Class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Enoplia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804863" lvl="2" indent="-40957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Free-living and predatory nematodes</a:t>
            </a:r>
          </a:p>
          <a:p>
            <a:pPr marL="804863" lvl="2" indent="-40957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Terrestrial, freshwater and marine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804863" lvl="2" indent="-40957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parasitic species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804863" lvl="2" indent="-40957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Example: </a:t>
            </a:r>
            <a:r>
              <a:rPr lang="en-US" sz="2800" b="1" i="1" dirty="0" err="1" smtClean="0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Trichoris</a:t>
            </a:r>
            <a:endParaRPr lang="en-US" sz="2800" b="1" i="1" dirty="0" smtClean="0">
              <a:solidFill>
                <a:srgbClr val="F303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288" lvl="2" indent="-39528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  <a:tabLst>
                <a:tab pos="1371600" algn="l"/>
              </a:tabLst>
            </a:pPr>
            <a:r>
              <a:rPr lang="en-US" sz="2800" b="1" dirty="0" smtClean="0">
                <a:solidFill>
                  <a:srgbClr val="0727C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2)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Class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Dorylaimia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860425" lvl="2" indent="-46513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1371600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Includes many free-living species and a number of plant and animal parasites.</a:t>
            </a:r>
          </a:p>
          <a:p>
            <a:pPr marL="860425" lvl="2" indent="-46513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1371600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No marine species.</a:t>
            </a:r>
          </a:p>
          <a:p>
            <a:pPr marL="860425" lvl="2" indent="-46513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1371600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Example: </a:t>
            </a:r>
            <a:r>
              <a:rPr lang="en-US" sz="2800" b="1" i="1" dirty="0" err="1" smtClean="0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Trichuris</a:t>
            </a:r>
            <a:r>
              <a:rPr lang="en-US" sz="2800" b="1" i="1" dirty="0" smtClean="0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trichuis</a:t>
            </a:r>
            <a:r>
              <a:rPr lang="en-US" sz="2800" b="1" i="1" dirty="0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(whipworm)</a:t>
            </a:r>
          </a:p>
          <a:p>
            <a:pPr marL="395287" lvl="2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  <a:tabLst>
                <a:tab pos="1371600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</a:t>
            </a:r>
            <a:r>
              <a:rPr lang="en-US" sz="2800" b="1" i="1" dirty="0" err="1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Trichinella</a:t>
            </a:r>
            <a:r>
              <a:rPr lang="en-US" sz="2800" b="1" i="1" dirty="0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spiralis</a:t>
            </a:r>
            <a:endParaRPr lang="en-US" sz="2800" b="1" i="1" dirty="0">
              <a:solidFill>
                <a:srgbClr val="F303D6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93" y="609600"/>
            <a:ext cx="4312656" cy="388143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28874" y="6492875"/>
            <a:ext cx="911939" cy="365125"/>
          </a:xfrm>
        </p:spPr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726" y="6460983"/>
            <a:ext cx="6297612" cy="365125"/>
          </a:xfrm>
        </p:spPr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218" name="Picture 2" descr="triad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9" y="609600"/>
            <a:ext cx="4430759" cy="369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40" y="4232607"/>
            <a:ext cx="2564216" cy="2303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32" y="4307385"/>
            <a:ext cx="2936178" cy="22283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0378" y="3800111"/>
            <a:ext cx="1567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Trichuris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757181" y="4491037"/>
            <a:ext cx="1825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Trichinella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33" y="286603"/>
            <a:ext cx="9198591" cy="6018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Class Chromadoria</a:t>
            </a:r>
          </a:p>
          <a:p>
            <a:pPr marL="682625" lvl="2" indent="-3413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huge group of great diversity</a:t>
            </a:r>
          </a:p>
          <a:p>
            <a:pPr marL="682625" lvl="2" indent="-3413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Includes </a:t>
            </a:r>
            <a:r>
              <a:rPr lang="en-US" sz="2800" b="1" dirty="0" smtClean="0">
                <a:solidFill>
                  <a:srgbClr val="072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mostly free-living, terrestrial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species and many </a:t>
            </a:r>
            <a:r>
              <a:rPr lang="en-US" sz="2800" b="1" dirty="0" smtClean="0">
                <a:solidFill>
                  <a:srgbClr val="072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marine and freshwater ones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682625" lvl="2" indent="-3413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Includes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some parasitic species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682625" lvl="2" indent="-34131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800" b="1" i="1" dirty="0" err="1" smtClean="0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Ascaris</a:t>
            </a:r>
            <a:r>
              <a:rPr lang="en-US" sz="2800" b="1" i="1" dirty="0" smtClean="0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i="1" dirty="0" err="1" smtClean="0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Enterobius</a:t>
            </a:r>
            <a:r>
              <a:rPr lang="en-US" sz="2800" b="1" i="1" dirty="0" smtClean="0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i="1" dirty="0" err="1" smtClean="0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Necator</a:t>
            </a:r>
            <a:r>
              <a:rPr lang="en-US" sz="2800" b="1" i="1" dirty="0" smtClean="0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i="1" dirty="0" err="1" smtClean="0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Ancylostoma</a:t>
            </a:r>
            <a:r>
              <a:rPr lang="en-US" sz="2800" b="1" i="1" dirty="0" smtClean="0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i="1" dirty="0" err="1" smtClean="0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Wuchereria</a:t>
            </a:r>
            <a:r>
              <a:rPr lang="en-US" sz="2800" b="1" i="1" dirty="0" smtClean="0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i="1" dirty="0" err="1" smtClean="0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Brugia</a:t>
            </a:r>
            <a:r>
              <a:rPr lang="en-US" sz="2800" b="1" i="1" dirty="0" smtClean="0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i="1" dirty="0" err="1" smtClean="0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Onchocerca</a:t>
            </a:r>
            <a:r>
              <a:rPr lang="en-US" sz="2800" b="1" i="1" dirty="0" smtClean="0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Loa, </a:t>
            </a:r>
            <a:r>
              <a:rPr lang="en-US" sz="2800" b="1" i="1" dirty="0" err="1" smtClean="0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Dracunculus</a:t>
            </a:r>
            <a:r>
              <a:rPr lang="en-US" sz="2800" b="1" i="1" dirty="0" smtClean="0">
                <a:solidFill>
                  <a:srgbClr val="F303D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 smtClean="0">
              <a:solidFill>
                <a:srgbClr val="F303D6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rgbClr val="F303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en-US" sz="2800" b="1" i="1" dirty="0">
                <a:solidFill>
                  <a:srgbClr val="072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SimSun" panose="02010600030101010101" pitchFamily="2" charset="-122"/>
                <a:cs typeface="Times New Roman" panose="02020603050405020304" pitchFamily="18" charset="0"/>
              </a:rPr>
              <a:t>End of Chapter 16</a:t>
            </a:r>
            <a:endParaRPr lang="en-US" sz="2800" b="1" i="1" dirty="0">
              <a:solidFill>
                <a:srgbClr val="0727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2978" y="6401890"/>
            <a:ext cx="911939" cy="365125"/>
          </a:xfrm>
        </p:spPr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499" y="6401891"/>
            <a:ext cx="6297612" cy="365125"/>
          </a:xfrm>
        </p:spPr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20" y="292799"/>
            <a:ext cx="4725241" cy="26765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8" y="283274"/>
            <a:ext cx="4658962" cy="2686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61" y="3167080"/>
            <a:ext cx="52578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" y="218365"/>
            <a:ext cx="8823626" cy="582299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Considered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close to arthropods 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because </a:t>
            </a:r>
            <a:r>
              <a:rPr lang="en-US" sz="2800" b="1" dirty="0">
                <a:solidFill>
                  <a:srgbClr val="0727C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they molt their cuticle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(like arthropods). </a:t>
            </a:r>
            <a:endParaRPr lang="en-US" sz="28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They 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are grouped together as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Ecdyzoans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</a:rPr>
              <a:t> (molting-animals).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95951" y="6374595"/>
            <a:ext cx="911939" cy="365125"/>
          </a:xfrm>
        </p:spPr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096" y="6374594"/>
            <a:ext cx="6297612" cy="365125"/>
          </a:xfrm>
        </p:spPr>
        <p:txBody>
          <a:bodyPr/>
          <a:lstStyle/>
          <a:p>
            <a:r>
              <a:rPr lang="en-US" dirty="0" err="1" smtClean="0"/>
              <a:t>Biol</a:t>
            </a:r>
            <a:r>
              <a:rPr lang="en-US" dirty="0" smtClean="0"/>
              <a:t> 242 lecture notes- KM </a:t>
            </a:r>
            <a:r>
              <a:rPr lang="en-US" dirty="0" err="1" smtClean="0"/>
              <a:t>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96" y="2402149"/>
            <a:ext cx="4938389" cy="3193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204" y="2402148"/>
            <a:ext cx="4202071" cy="319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33" y="136478"/>
            <a:ext cx="9055637" cy="6220974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3500" b="1" dirty="0">
                <a:solidFill>
                  <a:srgbClr val="FF00FF"/>
                </a:solidFill>
                <a:latin typeface="Monotype Corsiva" panose="03010101010201010101" pitchFamily="66" charset="0"/>
                <a:ea typeface="SimSun" panose="02010600030101010101" pitchFamily="2" charset="-122"/>
              </a:rPr>
              <a:t>Body covering and body cavities:</a:t>
            </a:r>
            <a:endParaRPr lang="en-US" sz="35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6858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Body is covered by a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thick, multilayered </a:t>
            </a:r>
            <a:r>
              <a:rPr lang="en-US" sz="2800" b="1" u="sng" dirty="0">
                <a:solidFill>
                  <a:srgbClr val="0727C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cuticle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(a noncellular covering) of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collagen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secreted by the underlying epidermis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685800" algn="l"/>
              </a:tabLst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685800" algn="l"/>
              </a:tabLst>
            </a:pP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tabLst>
                <a:tab pos="685800" algn="l"/>
              </a:tabLst>
            </a:pP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685800" algn="l"/>
              </a:tabLst>
            </a:pP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6858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Cuticle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is </a:t>
            </a:r>
            <a:r>
              <a:rPr lang="en-US" sz="2800" b="1" dirty="0">
                <a:solidFill>
                  <a:srgbClr val="0727C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permeable to water and gases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and selectively permeable to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some ions and organic compounds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ts val="1200"/>
              <a:buBlip>
                <a:blip r:embed="rId2"/>
              </a:buBlip>
              <a:tabLst>
                <a:tab pos="6858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Cuticle is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shed (molted) 4 times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from the juvenile to the adult stage.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0165" y="6488279"/>
            <a:ext cx="911939" cy="365125"/>
          </a:xfrm>
        </p:spPr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8477" y="6357452"/>
            <a:ext cx="6297612" cy="365125"/>
          </a:xfrm>
        </p:spPr>
        <p:txBody>
          <a:bodyPr/>
          <a:lstStyle/>
          <a:p>
            <a:r>
              <a:rPr lang="en-US" dirty="0" err="1" smtClean="0"/>
              <a:t>Biol</a:t>
            </a:r>
            <a:r>
              <a:rPr lang="en-US" dirty="0" smtClean="0"/>
              <a:t> 242 lecture notes- KM </a:t>
            </a:r>
            <a:r>
              <a:rPr lang="en-US" dirty="0" err="1" smtClean="0"/>
              <a:t>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438" y="1801745"/>
            <a:ext cx="3956565" cy="23062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88" y="1801744"/>
            <a:ext cx="4248150" cy="190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88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313899"/>
            <a:ext cx="8973751" cy="5727463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ts val="1200"/>
              <a:buBlip>
                <a:blip r:embed="rId2"/>
              </a:buBlip>
              <a:tabLst>
                <a:tab pos="685800" algn="l"/>
              </a:tabLst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epidermis is often 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syncytial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6858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Nematodes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(unlike most arthropods) </a:t>
            </a:r>
            <a:r>
              <a:rPr lang="en-US" sz="2800" b="1" dirty="0">
                <a:solidFill>
                  <a:srgbClr val="0727C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continue to grow between </a:t>
            </a:r>
            <a:r>
              <a:rPr lang="en-US" sz="2800" b="1" dirty="0" err="1">
                <a:solidFill>
                  <a:srgbClr val="0727C9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moltings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However, increase in size is due to increase in cell size and not #.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6858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Cell # in adults is constant (this is called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eutely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11592" y="6406487"/>
            <a:ext cx="911939" cy="365125"/>
          </a:xfrm>
        </p:spPr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726" y="6406487"/>
            <a:ext cx="6297612" cy="365125"/>
          </a:xfrm>
        </p:spPr>
        <p:txBody>
          <a:bodyPr/>
          <a:lstStyle/>
          <a:p>
            <a:r>
              <a:rPr lang="en-US" dirty="0" err="1" smtClean="0"/>
              <a:t>Biol</a:t>
            </a:r>
            <a:r>
              <a:rPr lang="en-US" dirty="0" smtClean="0"/>
              <a:t> 242 lecture notes- KM </a:t>
            </a:r>
            <a:r>
              <a:rPr lang="en-US" dirty="0" err="1" smtClean="0"/>
              <a:t>Swaileh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53" y="3725839"/>
            <a:ext cx="4097195" cy="268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2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5" y="163773"/>
            <a:ext cx="9089409" cy="5877589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None/>
              <a:tabLst>
                <a:tab pos="228600" algn="l"/>
              </a:tabLst>
            </a:pPr>
            <a:r>
              <a:rPr lang="en-US" sz="3200" b="1" dirty="0">
                <a:solidFill>
                  <a:srgbClr val="FF00FF"/>
                </a:solidFill>
                <a:latin typeface="Monotype Corsiva" panose="03010101010201010101" pitchFamily="66" charset="0"/>
                <a:ea typeface="SimSun" panose="02010600030101010101" pitchFamily="2" charset="-122"/>
              </a:rPr>
              <a:t>Musculature, internal pressure and locomotion:</a:t>
            </a:r>
            <a:endParaRPr lang="en-US" sz="32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685800" algn="l"/>
              </a:tabLs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Movement of nematodes is limited by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Body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wall of nematodes contains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no circular muscles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This puts limits on locomotion of nematodes, because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peristaltic waves of muscle contractions cannot be 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generated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high internal hydrostatic pressure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of some nematodes limits the movement ability of the nematodes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cuticle is rigid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(cannot expand).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368491"/>
            <a:ext cx="8809978" cy="567287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6858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high internal pressure gives the nematodes a </a:t>
            </a:r>
            <a:r>
              <a:rPr lang="en-US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very circular cross section.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685800" algn="l"/>
              </a:tabLst>
            </a:pPr>
            <a:r>
              <a:rPr lang="en-US" sz="2800" dirty="0">
                <a:solidFill>
                  <a:srgbClr val="072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Cilia are lacking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Blip>
                <a:blip r:embed="rId2"/>
              </a:buBlip>
              <a:tabLst>
                <a:tab pos="6858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So, nematodes must move by undulating the body into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sinusoidal waves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(</a:t>
            </a:r>
            <a:r>
              <a:rPr lang="en-US" sz="2800" i="1" dirty="0">
                <a:solidFill>
                  <a:srgbClr val="008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Through alternating contractions of the longitudinal muscles of the dorsal and ventral surfaces of the body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                                              </a:t>
            </a:r>
            <a:endParaRPr lang="en-US" sz="28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052C0-F078-402D-B184-2F227CCC345F}" type="datetime1">
              <a:rPr lang="en-US" smtClean="0"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Biol 242 lecture notes- KM Swaileh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211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 HD - cor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 HD - core">
      <a:majorFont>
        <a:latin typeface="Trebuchet MS" panose="020B0603020202020204"/>
        <a:ea typeface=""/>
        <a:cs typeface=""/>
      </a:majorFont>
      <a:minorFont>
        <a:latin typeface="Trebuchet MS" panose="020B0603020202020204"/>
        <a:ea typeface=""/>
        <a:cs typeface=""/>
      </a:minorFont>
    </a:fontScheme>
    <a:fmtScheme name="Facet HD - cor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386</TotalTime>
  <Words>1673</Words>
  <Application>Microsoft Office PowerPoint</Application>
  <PresentationFormat>Custom</PresentationFormat>
  <Paragraphs>246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SimSun</vt:lpstr>
      <vt:lpstr>Arial</vt:lpstr>
      <vt:lpstr>Book Antiqua</vt:lpstr>
      <vt:lpstr>Calibri</vt:lpstr>
      <vt:lpstr>Courier New</vt:lpstr>
      <vt:lpstr>Edwardian Script ITC</vt:lpstr>
      <vt:lpstr>Monotype Corsiva</vt:lpstr>
      <vt:lpstr>Symbol</vt:lpstr>
      <vt:lpstr>Times New Roman</vt:lpstr>
      <vt:lpstr>Trebuchet MS</vt:lpstr>
      <vt:lpstr>Wingdings</vt:lpstr>
      <vt:lpstr>Wingdings 3</vt:lpstr>
      <vt:lpstr>Facet</vt:lpstr>
      <vt:lpstr>Invertebrate Zoology (Biol 242)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Invertebrate Zoology (Biol 242)</dc:title>
  <dc:creator>Khalid Swaileh</dc:creator>
  <cp:lastModifiedBy>Khalid Swaileh</cp:lastModifiedBy>
  <cp:revision>39</cp:revision>
  <dcterms:created xsi:type="dcterms:W3CDTF">2012-11-20T17:04:27Z</dcterms:created>
  <dcterms:modified xsi:type="dcterms:W3CDTF">2012-11-21T19:38:05Z</dcterms:modified>
</cp:coreProperties>
</file>