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666" y="23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3642B-9CB0-4A5B-8AC7-3AF597FB5376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237C1-C58C-4F5A-8AF3-871D143ECC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53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237C1-C58C-4F5A-8AF3-871D143ECC78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37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71EF247-9C98-4EE3-943D-C03137130B7C}" type="datetime1">
              <a:rPr lang="en-US" smtClean="0"/>
              <a:pPr/>
              <a:t>10/2/2020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Invertebrate Zoology (Biol 242)- Dr. K. M. Swaileh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1EB3741-E3C3-41C5-A41F-50D331679F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4BCB3-FB04-4272-A221-1942C959529D}" type="datetime1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Invertebrate Zoology (Biol 242)- Dr. K. M. Swaileh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4252-AB1C-45FE-9E50-4AFE4D19BC7F}" type="datetime1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Invertebrate Zoology (Biol 242)- Dr. K. M. Swaileh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4C95-86B3-47FB-A6FE-472C8D2E013D}" type="datetime1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Invertebrate Zoology (Biol 242)- Dr. K. M. Swaileh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FDFE-AA22-449D-A076-5881D8237AFD}" type="datetime1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Invertebrate Zoology (Biol 242)- Dr. K. M. Swaileh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9EEE-0FE3-4B1F-BCDF-137688F0FFA2}" type="datetime1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Invertebrate Zoology (Biol 242)- Dr. K. M. Swaileh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A26A-9F97-4F93-8CFE-C0CA34E2E4A6}" type="datetime1">
              <a:rPr lang="en-US" smtClean="0"/>
              <a:pPr/>
              <a:t>10/2/2020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Invertebrate Zoology (Biol 242)- Dr. K. M. Swaileh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997D-388C-421F-8BEE-57199897081A}" type="datetime1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Invertebrate Zoology (Biol 242)- Dr. K. M. Swaileh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8AD4-1387-42AD-BB78-341D0A59E915}" type="datetime1">
              <a:rPr lang="en-US" smtClean="0"/>
              <a:pPr/>
              <a:t>10/2/2020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Invertebrate Zoology (Biol 242)- Dr. K. M. Swaileh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9A48345-392E-430F-BEC7-072E26401A29}" type="datetime1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Invertebrate Zoology (Biol 242)- Dr. K. M. Swaileh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A570874-CF7C-45EA-8AC0-D5954135B630}" type="datetime1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Invertebrate Zoology (Biol 242)- Dr. K. M. Swaileh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1EB3741-E3C3-41C5-A41F-50D331679F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7B2A230-F900-42ED-B737-FB724105CDE9}" type="datetime1">
              <a:rPr lang="en-US" smtClean="0"/>
              <a:pPr/>
              <a:t>10/2/2020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Invertebrate Zoology (Biol 242)- Dr. K. M. Swaileh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1EB3741-E3C3-41C5-A41F-50D331679F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proteopedia.org/wiki/index.php/Image:Filopodia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il/url?sa=i&amp;rct=j&amp;q=&amp;esrc=s&amp;frm=1&amp;source=images&amp;cd=&amp;cad=rja&amp;docid=IN-Yj7bmb-FgVM&amp;tbnid=wjZPft2fWVIIhM:&amp;ved=0CAUQjRw&amp;url=http://www.sciencedirect.com/science/article/pii/S1874604709260094&amp;ei=HGBUUpjTNIe80QXpn4HIDA&amp;psig=AFQjCNFAQMZpsYB_udq9T_alFtTHGh9XpA&amp;ust=1381347709399936" TargetMode="External"/><Relationship Id="rId3" Type="http://schemas.openxmlformats.org/officeDocument/2006/relationships/hyperlink" Target="http://www.google.co.il/url?sa=i&amp;rct=j&amp;q=&amp;esrc=s&amp;frm=1&amp;source=images&amp;cd=&amp;cad=rja&amp;docid=1S1ISZnNjUeI7M&amp;tbnid=KVktpr9W7PVWXM:&amp;ved=0CAUQjRw&amp;url=http://www.empiricalzeal.com/2011/07/14/what-it-feels-like-for-a-sperm/&amp;ei=3V5UUpz6EOm70QWm_oHwBg&amp;psig=AFQjCNE0mxBU6NwoKQjBAaJ7jGa5eXfldw&amp;ust=1381347374946388" TargetMode="External"/><Relationship Id="rId7" Type="http://schemas.openxmlformats.org/officeDocument/2006/relationships/image" Target="../media/image39.jpeg"/><Relationship Id="rId2" Type="http://schemas.openxmlformats.org/officeDocument/2006/relationships/hyperlink" Target="http://www.google.co.il/url?sa=i&amp;rct=j&amp;q=&amp;esrc=s&amp;frm=1&amp;source=images&amp;cd=&amp;docid=1S1ISZnNjUeI7M&amp;tbnid=KVktpr9W7PVWXM:&amp;ved=0CAUQjRw&amp;url=http://www.empiricalzeal.com/2011/07/14/what-it-feels-like-for-a-sperm/&amp;ei=u15UUrJb56_TBZCWgMgH&amp;bvm=bv.53537100,d.d2k&amp;psig=AFQjCNE0mxBU6NwoKQjBAaJ7jGa5eXfldw&amp;ust=138134737494638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il/url?sa=i&amp;source=images&amp;cd=&amp;cad=rja&amp;docid=-Z4PjU2MUZbrCM&amp;tbnid=EKOvNTRWszo5-M:&amp;ved=0CAgQjRwwAA&amp;url=https://microscopetalk.wordpress.com/tag/microscope/&amp;ei=s19UUvLQEuuc0wWrsYDQBg&amp;psig=AFQjCNFgzoBf1TZ-vraBQHXv2UJwaNXp6w&amp;ust=1381347635346040" TargetMode="External"/><Relationship Id="rId5" Type="http://schemas.openxmlformats.org/officeDocument/2006/relationships/image" Target="../media/image38.png"/><Relationship Id="rId4" Type="http://schemas.openxmlformats.org/officeDocument/2006/relationships/hyperlink" Target="http://www.google.co.il/url?sa=i&amp;rct=j&amp;q=&amp;esrc=s&amp;frm=1&amp;source=images&amp;cd=&amp;cad=rja&amp;docid=islRHbaANKhY_M&amp;tbnid=S7XuBvGZLQ14JM:&amp;ved=0CAUQjRw&amp;url=http://www.microbiologyonline.org.uk/about-microbiology/introducing-microbes/protozoa&amp;ei=7V5UUoyBGOO60QX--YCADw&amp;psig=AFQjCNE0mxBU6NwoKQjBAaJ7jGa5eXfldw&amp;ust=1381347374946388" TargetMode="External"/><Relationship Id="rId9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il/url?sa=i&amp;rct=j&amp;q=&amp;esrc=s&amp;frm=1&amp;source=images&amp;cd=&amp;cad=rja&amp;docid=de3XUT0igU8f0M&amp;tbnid=1LzlAc_xcVeOGM:&amp;ved=0CAUQjRw&amp;url=http://micro.magnet.fsu.edu/primer/techniques/hoffmangallery/stentor.html&amp;ei=3GNUUrJr5pHRBaOngLgK&amp;psig=AFQjCNFvDaksVX4aZ9At-fnBFlQx1YK3yg&amp;ust=1381348665383377" TargetMode="External"/><Relationship Id="rId3" Type="http://schemas.openxmlformats.org/officeDocument/2006/relationships/image" Target="../media/image41.jpeg"/><Relationship Id="rId7" Type="http://schemas.openxmlformats.org/officeDocument/2006/relationships/image" Target="../media/image42.jpeg"/><Relationship Id="rId2" Type="http://schemas.openxmlformats.org/officeDocument/2006/relationships/hyperlink" Target="http://www.google.co.il/url?sa=i&amp;rct=j&amp;q=&amp;esrc=s&amp;frm=1&amp;source=images&amp;cd=&amp;cad=rja&amp;docid=jSooiyZgwN1CHM&amp;tbnid=bVUd6ePD8oZg-M:&amp;ved=0CAUQjRw&amp;url=http://superbmuslimah.blogspot.com/2013/01/azhari.html&amp;ei=gWJUUqLKI5Go0AWi_YHoDA&amp;psig=AFQjCNE_EZ1p6BiucTTxtj8CCngXQAUzlg&amp;ust=138134825337311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il/url?sa=i&amp;rct=j&amp;q=&amp;esrc=s&amp;frm=1&amp;source=images&amp;cd=&amp;cad=rja&amp;docid=VdbmlDnXFxicjM&amp;tbnid=971DENQAEgxzoM:&amp;ved=0CAUQjRw&amp;url=http://jcoll.org/genoma/vida_microsubmarina/protozoos/vorticella.html&amp;ei=amNUUvGyKOGX1AWY8IGQDw&amp;psig=AFQjCNHuYe7G7D6e3pjRdlkDCvdjwMc49A&amp;ust=1381348439661199" TargetMode="External"/><Relationship Id="rId5" Type="http://schemas.openxmlformats.org/officeDocument/2006/relationships/hyperlink" Target="http://www.google.co.il/url?sa=i&amp;rct=j&amp;q=&amp;esrc=s&amp;frm=1&amp;source=images&amp;cd=&amp;cad=rja&amp;docid=VXMhAxXHtJHUJM&amp;tbnid=BpDMV8KfWcNQmM:&amp;ved=0CAUQjRw&amp;url=http://www.pirx.com/droplet/gallery/vorticella.html&amp;ei=Q2NUUqDnBceP0AX4yoCwCA&amp;psig=AFQjCNHuYe7G7D6e3pjRdlkDCvdjwMc49A&amp;ust=1381348439661199" TargetMode="External"/><Relationship Id="rId4" Type="http://schemas.openxmlformats.org/officeDocument/2006/relationships/hyperlink" Target="http://www.google.co.il/url?sa=i&amp;rct=j&amp;q=&amp;esrc=s&amp;frm=1&amp;source=images&amp;cd=&amp;cad=rja&amp;docid=VXMhAxXHtJHUJM&amp;tbnid=BpDMV8KfWcNQmM:&amp;ved=0CAUQjRw&amp;url=http://www.pirx.com/droplet/gallery/vorticella.html&amp;ei=C2NUUujzC4200QW66IC4Cw&amp;psig=AFQjCNHuYe7G7D6e3pjRdlkDCvdjwMc49A&amp;ust=1381348439661199" TargetMode="External"/><Relationship Id="rId9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://www.google.co.il/url?sa=i&amp;rct=j&amp;q=&amp;esrc=s&amp;frm=1&amp;source=images&amp;cd=&amp;cad=rja&amp;docid=akWRJsl5jta9zM&amp;tbnid=KONg8C5MHox50M:&amp;ved=0CAUQjRw&amp;url=http://www.polypompholyx.com/2012/10/glockentierchen/&amp;ei=V2pUUrPYNKrK0QWn8oGoAQ&amp;psig=AFQjCNHODaDGYhpmZ-Py7sFeYS4BsvkM-g&amp;ust=138135035484068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.il/url?sa=i&amp;rct=j&amp;q=contractile+vacuoles&amp;source=images&amp;cd=&amp;cad=rja&amp;docid=aIleD1IJBiNjrM&amp;tbnid=ibVG405UaUfpRM:&amp;ved=&amp;url=http://www.linkpublishing.com/video-transport.htm&amp;ei=jO0cUsG0IIOHhQepl4AI&amp;bvm=bv.51156542,d.ZG4&amp;psig=AFQjCNHf58Z6xJPRdHckV0y-Pfn7znUxbw&amp;ust=1377713932935999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jpe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7772400" cy="1143000"/>
          </a:xfrm>
        </p:spPr>
        <p:txBody>
          <a:bodyPr>
            <a:noAutofit/>
          </a:bodyPr>
          <a:lstStyle/>
          <a:p>
            <a:pPr algn="l"/>
            <a:r>
              <a:rPr lang="en-US" sz="8000" dirty="0" smtClean="0">
                <a:solidFill>
                  <a:srgbClr val="FF0000"/>
                </a:solidFill>
                <a:latin typeface="Edwardian Script ITC" pitchFamily="66" charset="0"/>
              </a:rPr>
              <a:t>Chapter 3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057400"/>
            <a:ext cx="7772400" cy="19812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0802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Protozoa</a:t>
            </a:r>
          </a:p>
          <a:p>
            <a:pPr algn="ctr"/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743200" y="3200400"/>
            <a:ext cx="4114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The Protozoans</a:t>
            </a:r>
            <a:endParaRPr kumimoji="0" lang="en-US" altLang="zh-CN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altLang="zh-CN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(الحيوانات الأولي</a:t>
            </a:r>
            <a:r>
              <a:rPr lang="ar-JO" altLang="zh-CN" sz="4000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ة)</a:t>
            </a:r>
            <a:endParaRPr kumimoji="0" lang="en-US" altLang="zh-CN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02491"/>
          </a:xfrm>
        </p:spPr>
        <p:txBody>
          <a:bodyPr/>
          <a:lstStyle/>
          <a:p>
            <a:pPr lvl="0"/>
            <a:r>
              <a:rPr lang="en-US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Protozoan Locomotion: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Most free living protozoa use one of the following locomotory organelles:</a:t>
            </a:r>
          </a:p>
          <a:p>
            <a:pPr lvl="2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</a:rPr>
              <a:t>Cilia</a:t>
            </a:r>
            <a:endParaRPr lang="en-US" sz="3200" dirty="0" smtClean="0">
              <a:solidFill>
                <a:srgbClr val="FF0000"/>
              </a:solidFill>
            </a:endParaRPr>
          </a:p>
          <a:p>
            <a:pPr lvl="2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</a:rPr>
              <a:t>Flagella</a:t>
            </a:r>
            <a:endParaRPr lang="en-US" sz="3200" dirty="0" smtClean="0">
              <a:solidFill>
                <a:srgbClr val="FF0000"/>
              </a:solidFill>
            </a:endParaRPr>
          </a:p>
          <a:p>
            <a:pPr lvl="2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</a:rPr>
              <a:t>Pseudopodia</a:t>
            </a:r>
            <a:endParaRPr lang="en-US" sz="32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43800" y="6492240"/>
            <a:ext cx="1920240" cy="365760"/>
          </a:xfrm>
        </p:spPr>
        <p:txBody>
          <a:bodyPr/>
          <a:lstStyle/>
          <a:p>
            <a:fld id="{B3638045-FFAD-4290-A213-31E60A118F2B}" type="datetime1">
              <a:rPr lang="en-US" smtClean="0"/>
              <a:pPr/>
              <a:t>10/2/2020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62400" y="6407944"/>
            <a:ext cx="3657600" cy="365125"/>
          </a:xfrm>
        </p:spPr>
        <p:txBody>
          <a:bodyPr/>
          <a:lstStyle/>
          <a:p>
            <a:r>
              <a:rPr lang="en-US" smtClean="0"/>
              <a:t>Invertebrate Zoology (Biol 242)- Dr. K. M.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3554" name="Picture 2" descr="https://encrypted-tbn0.gstatic.com/images?q=tbn:ANd9GcSYEnWb4ecECyxXKIUjHxel4MCwNP9PaeX8XT0_gbdYCurIRUk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362200"/>
            <a:ext cx="2276475" cy="2009776"/>
          </a:xfrm>
          <a:prstGeom prst="rect">
            <a:avLst/>
          </a:prstGeom>
          <a:noFill/>
        </p:spPr>
      </p:pic>
      <p:pic>
        <p:nvPicPr>
          <p:cNvPr id="23556" name="Picture 4" descr="https://encrypted-tbn1.gstatic.com/images?q=tbn:ANd9GcTZpjPIEFlRGZvWVdJe3r3f9Uw3uwKBnAN8y56bfpQ1WtaF6I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962400"/>
            <a:ext cx="2486025" cy="1838325"/>
          </a:xfrm>
          <a:prstGeom prst="rect">
            <a:avLst/>
          </a:prstGeom>
          <a:noFill/>
        </p:spPr>
      </p:pic>
      <p:sp>
        <p:nvSpPr>
          <p:cNvPr id="23558" name="AutoShape 6" descr="data:image/jpeg;base64,/9j/4AAQSkZJRgABAQAAAQABAAD/2wCEAAkGBxQTEhQUEhQUFRUVFRQUFBUUFBUUFBUXFhQWFxUYFBUYHCggGBolHBQVITEhJSksLi4uFx8zODMsNygtLisBCgoKDg0OGBAQGiwkHiQsLCwsLCwsLCwsLCwsLCwsLCwsLCwvLCwsLCwsLCwsLCwsLSw0LCwsLC0sLTAsLSwsLP/AABEIALEBHAMBIgACEQEDEQH/xAAaAAACAwEBAAAAAAAAAAAAAAAAAQIDBAUG/8QAQBAAAQMCBAQDBgEKBQUBAAAAAQACEQMhBBIxQQUiUWEycZETQoGhscFSBhQjM2JyktHh8BVDgqLCY3Oz0vFT/8QAFwEBAQEBAAAAAAAAAAAAAAAAAAECA//EACIRAQEBAAICAgEFAAAAAAAAAAABESExAkFRYXEDElKRof/aAAwDAQACEQMRAD8A5aEIUAhCEAglCCgESolKUEi5KUkQqgLiol5QQokIpEohCEAhMFMIIppwpBqCtyAFbTpFxhok9lW5pBg2I1QKFEhSKRUEYQmiECU6FEvdA21OwRTBJgar0WF4e1jQ11puStePjqVxMdw91OCYIOhCyLo8bxV8o5g3QCJXmDx5ntBTLKrSTHM2PjEzCl74HWQqaeLY4wHtLvwyM3pqmcSy4zNtrfS8fceqgthJVjENmMw23G8R9R6hJ+JYCAXCSSNRtMz/AAn0QXJBVjEstzNvpfXb7j1UamMphpcXCBOhGwm3wVVepQqm12kxIm9pE2JH/E+iuRGlBKJSUUwUJNRKBpEoKrLkEpTVedBcqiSYKglKC1IhRnTuVoxGFLBJOquDKQgKRSy2UUAIKbTZRLkQypAqKEVHguLIe6/+Y75H/wCLZxb9a7uR9AuPgxlrvbpJDx8RB+YXa4m3ma78TR8rJOqViIShMpEoEWpuER3hEytGGa0uvsnvB1KGGa2I1H9ys+MxzoLQVo4hVDGDLqRC4VWpqSdBJPldXyvqIi4qLmgxI0uO3kt/BvZ1mwWkEiQ686WPQrE5sFTOAlkdgpmXG5cQIaQJcHbjsFfWrhoBOpMAC7nHoBuq6dFziHVNrtYNB0Lj7zvkPmiq28PaPedtcwTIi8kSTy/Mo/MBoXOgkkjluTmBJt+1t0CtxDzLGgwXGT2a27vs3/Ur4QZfzPmkuJmM2nMQQRNrDlGiTuHggjM67ck8s5IjLpHx1V+FqZmyfxPHwa8tHyCuQZhghmDszrEuAtEkunb9o/JakIQaCFGVIlJQASLkEJQgUqOAxrTULHQI67qSw8X4b7QZ2Ete29rTH9lVHW4jg8hBHhOixQurwfGtxOHi+ZtjIjmGsLnluyvc0iuUlYWohRUabHPexrRvJ8l0eMPOYA7DRZOCk+2dIsDY7SBMfUp42v7R5d6eQVnSe1SkFCFJp3QauGsZVa7W0gOkajWRrCxFqlwGG03uvzDNE2kyIHROEEVKDvZb+DYTO++yu48RmDRqFc41NcBtOa/kwfUrscQpxTpnpmH3ErmU6BdXZ5G3WSIC7bqRNFzZktOYC2gkFSe1rjpKUJOaopZouV0+G4YNu4SDp5Lmto+0OQa6n+R9F6cUOSJgtAJHUBa8Z7SuTxyzgB0XGx36t3cEetluxtbO8npZYMc5wyQAeaSCYEDVZqx1+DcP9mA8TDWlzTp7t/WV5/jOJqRkotLqjt9mA+8SbA9P6L0jKYpUqjm29rljmLhEbLllWpGHhuGc1oNUh1SILpm2wFrfDU3W1CpxVQtYSPFYN/ecYb8JKiq8PzOe/acjfJp5j/FI/wBIWkKFCkGtDRoABfW257qcoM+A/Vt7yfUk/daQsvDWxRpT/wDmyfPKJWlAwmkE0F6Egk4qIC5MKLQpBAFVtqwVsoYXOLEHsstShButZxqsfD8U/DV4k5Hzlnwkm5HmuxxRgkPbo8T8d1z8VhxUYWaH3T+F2xWzg7n1sNkfepTmdJDhdw9CCk7/ACjNKJUUwoq/hDAPbPO+Yjza0NJ+ahQpZmucI5TB6o4UZouIIMZ2kRBBFXc/GPRQ/J2q0ue1zSZdzDTT+wrECbCXEsAsAMx89At+PweWakZWTp0/qqeGUMji8kmZeQYgQPd+itmCutyw0bRPmFAFQe6T5q+nRmynat3AngEm+57aLLxCtmeT3WptPI0klc1xurz0mMeOJBpvacpFRoPSHkNg/EheswoAgSSDIcIk3AHwgheU4oP0R7upj4mo0Lu8JogsdOe0MlpuQ3KXQCb9L2usyclYcXhyx7mnVpj+SzVX5QT6DqV6DGUWVea7X8rXaX202Oy5jqTW7nmEh0TYTPkNFqz4EuCUXNaczTmcZk7z0PZdTiFQ8jSIceW34RCVINZcizWkvEgjPYH925Pn6KzGVM8PlrsvIcurTEtkT/dlrJmRGf8AwZhaHNfY7HUQslPhxLnaFsBsH1kLo06pGcm9oDZ5gSRzTrH80YPFGHhw0jKRuNiT6KGsXE8ORSZAgTp0XHXqxihlyviO+qwcS4RbPTuDeynbTglc+njWVa2QOvSzEiD4py26gDN/EF1HUyLELn8O4aKeZ2r6ji5x8ySB5CVMGxQxDoY49GuPoCrAs3Ev1VT9x/zaVEW0Ww1o6NA+SkpJKqE0kKDSouU2iyiDKIgpByq4d+UDabjSqsuXPnNYZRmILbcwgNvNp9OxhG4apUcwPyyzODPgdmaAx42JzCAYJVmXjoebwOOdRxAa6QCRfbU/zXqOKYfNzsuIvC53EuFE+IeThob9Vk4djX4d4ZUcSw6Tt8eiZYLqhhrnROUTHVbOF4pjGfnLW5HT+lYRcxLLnazQFbisKJaR4XO2kxDXOkxeBln4KrA1Wh7qVQuDZcXSBlmoS5w00AcPRaz2XlDiFEECozwv/wBrtwViBXZwOAfSBYCyrRMwZMkWynSx+qicCJkANF5JcLRrBNh1VvjBxOBYk06laAHNNR7Xg6eFhv6/M9F6qhgaTWgtDWvfDozF2vTr09VzqHDAKjgRbwkgwS64GaLGMyuwOAcxvsi8m5c13iLTeB0FzKnjs66S8r+NAk5dgQYixjSPO4/kqH4Imly3JcZEiw/rC6bnFzSXxmyxmAm8aOHlA69020WgeJwgEgTaLSASJi0wepWuE3HlalItPMIPdam0o5p8l6KngaZfGbMSJyG47kbhZsZwkX58oHVpI9QFP2z1V1wa1YndUrtv4EG61AfJrttdQOh9FL/D2NEta6oZE5uUa5TESDfuk/T+11wDhPakMvlDmPqZfFAdmaB0Mt16NXdwOHImd2nNNiJABym+pBEap4guBLWtjKGy3KSHNccpIgSYdbqAQfKp73F0DwZhozmEuBMXuQ4B0R1Vz4TtbUps0mALdTOWbmZGtvI/Cl1IgufSImkc0PGazod4ba3jaVrxdeWNeIMOcHmYf4sgMRB6x0CqqhzKhMAxAJAu4AgEgAaAZ4LuifY0UWNeKhDg4tYMw1ddkgwLkAEBZatYwQNXjM0gXLmgS3uRGpWHE8RLDyOD3NZk5AQSNw+9iev7I6qmnjHTJAFyWjUtJ1v0WbfhcqeJxDjJyODo5TLQ4CIg2XOeaztAQRuTAKve8nVIOKyqqs58AkG2vn2Wuhx0tIANtxsFWKhVdSk12o9EwdqlxahUdle0G8Z5gSnUpYce68D8WYEdBIF15l3Dh/lvcy87ET3laKftJmo9pIkAsblJB1mVdqY6fEaVM02VKcAkuaQHh45SRIOxtcd1xOID9G7vA9SB91pmwAsBoNh1WfHeEfv0v/I1S8qvQUyhAkIQgvaUyVFMFRFdWk14hwBEyJ2PUHY+SWEw1CpUdTezKW5QHtJDgSDBHl3VwaqMRhpOdhy1IifxDurz6F5OIoTTa/2gBc4GoYdzGSNIgm+upOilX4hSqiK1LKdLywjSLiQfMdFBnHRAFekZHKSOmxBWhvEaGaBMbXU2fhR+T2NAd7MZnMBkTDjlNpHlf4LoHhwL3gmZJgj6ei4OGptFd1RsAOOjT2I9ZuvSUQAwwYLpcRZwvG863C3KzUqQbAGY2lstmYBgW0GgVtQC8gObBDgR13A8jt1US85TlAMdLkxbTXqqawdYgyPeM9gdD0lQKuAOWSJEZtXXiDffRXve3kaA/O2RLvC8kbi/NdUtgAHbru2wsegJIUwIsG2Mh0HmBI0voLHXqmRNXBsZrRMQAfFa2/mFW7E2cSPdINjO2g26KIcJdeGlouZFgJN45Tpr3UG1GkguIEGXOcDFmzLjpNtlb81cbX1w3KQBIvpe+mn1XKwvHXF9SnUY/OwmHBrskkksJI8wL91obUhrgDDvE0nbKBcHcK2lTaKjbC7A5wzQDJBN+uZpKz+pON+18e8XU+J2uJMNgjmsb8zemokfZW/nbLZ2v5xvEDpYDQX36rmVabiA6o7JUaHS0OhrmyQLN3u7eFMOrt/zGua4lpY+S0izrEx1OnTddZnq/wCpV7wQzMDDXO5pcSOVoaHMMy0G1uo2lKm3Nld4gYBkWBac0gazAGh3ClUplzbBrdzDSRJtMa7RruUNbEagQIAJIsDvNzDQAO46BT7FVRgAloIJDhc5S6X5b9wGt9Vn4q0Bg6E5QASPdDnAmxOo7XK1cMDvZOY45mnNlLm5SA5xLgXTuYA+KliKIc0sJsYc13wga+iZ8jzZUCrq9ItcWkQQbqtYaJBThJAkIhJAQgqUKJCAKzYv3B1qM+Rn7LTKy4s81L/ufSnUP2QaShCFAklIpIL3NSyplyYKiI6JOcpqL2opG6rdhmHVoTlTaVR57E1nYfFNAn2b4jsQvc4PFS2w6RMiZjQ/BcLiGBp12Zag8iLEHqFHhOGqUIip7QNghhGXNDgRc2DhGvmnvUvMdXiuI9gDDSWaCGkiZM2F4sbKjC8Xa85PecBlpxlJdAte/ktWLxxe2Lg53O0AMZWi4HUtJ/1LBiQHtLXiQf4h3adQVqWezOHTwnEKGzoJDnODyR4C0GDoRr/YVzK7BpOUvcHGQ74ggzBnReYw/D4a1j3ue1jSxggNIadQXC5UWcJDTNKo9n7Ludms73HqlvwY9IaQcTExMkQ6DykHlmdx10VVbhAIOWo9syeV8gwYaWA6N8UCI+i4vBX4huIIrOJp8xL2mAQdANxdDuHuBOTEVw05uVzg8QSTAtIuSUtv0OqeKNoFtJ0VKkF4ytiAy36QDSb3EWhbse2lVpnKcpBBpk21BOUOiwGYjtJXncFwkNc5+eajtXuEu0A1nSwWXF8Lrt/VVm6l2V0xN9BoNU2mT29cGZ3Z6DgIYBBMDI0tJkkeIka6cyeArB5c2mYc3l1BymxId0sfmvI0uL16QAq0gSfeabRIOU5iNYXR4fVbnFRoDdczZ1nSY8knlOrwWV6LK4gw6HAnNmENBy2I1EWso4gvEQQYaHmNMxDA4QNCcjVyeH8VcC9uIbdzyGt3yyXSTodey77iCLiWbuAERlmZ11tKs+06Dq55YBBc0l+jgDY7aakW3AV0sMXBEX6icxBgdYj6qig8OIBIEkNGgnS8/D5KJcwGXGC0lrSbCGgnNm6afJXoQ4xwwuYKlPmI5XRr2JH37rzzgva4KHtJB/SHQ6S21ie0fJUYvhoqAh2UOiQ4CDPcbhXjyJXkISIWrF4N1Mw4fHY+RWdYsxpGEQmUKKSRTIQCiIlZsRd9PsXn/aR/yWorJV/XUx/06p/3Uh9yorQhMpIgQhCCZKQUHJtKyLmFSIUAVKVUVFqcKRU2BBBNWOUVVIPUmmVEhJphQDmwlCk5yigcoBUC5SBQWNcpG6pCk0qgqMBEG46Lj1sO6gczJLDqN2+S7arrNzMcOoQbKAbVZDgDYOB0I8lpw1ZzSWgAtBuy241+g+K4HAxzAEnl/sLt4jleD1uO5H9IWvG2xPKGeKZX5X5mu8IYYLHQ4OBB2IG31Wni2KblkNBL2i+W0jWejdB8VbxDBNqsYTaQ4TuJvb+ErzmPxFShUo06gkODgDo14m3kdFbsmwnL0eHxEBpBIJJ8JEa5o7W+q62Ed7UZhPtAIIBjOBIJg7zPqvM16hblz8vtIeDIaHjrp5HYrp4SuQ41A6xgCCTzHvsJTeajE7i3s3VKdZpLW3E3tOkagrLj6dMhtSkSWPEiQQR5gr0uMw9DFAGozmFhUAj59FyMbwSoAMsPbHLGseSt8f4/0scVIq2pQcNWuHmFAhZssVEqKkkoEsx/WjtTPzc3/wBVqhcihj82LqU8p5WNvNoBLp+Odqg6iSaQQMhJSSUDIShShOFAgFKEgrGhBEBTanCiRCob1WCm5yhmQSzIlRLUwEDKSCFEtKBEIdZWQk5soINcrQVXkCYKCxNigEZlRhxU0X+0b4dwupVxXtKYewTBERr0Kqe3M0grJ+TVnvp9DoehKk4sV6bCYn9BJ0v8DNip8awja+HEwSwyDuO4WSowsbVp+7qOo3Cq4VjuQtJtC6XhmPPHEvpFjasPYzwTMROhXbw3EW5Ms5TA394nrqBG3fZUVqYcCHCQVy61I0ZIBcwiOuWwGi55nXTXb2dM8kCp4S0azzCA0EH9mfRazjcgnMG3sBO4gE7Wgry3C6jTl5szXZSWkjUE/QQu4+uwwwxMECTG1jbrMx3WtljN4rfVxAMh5BkTcaDr0WargqVRsi3f7qDiDlGbUWB/ZMbrRlzS3UERGkXsty0cbFcIe27Rmb1C55bGq9LRxDou6ALBv3SxeQwS0Ge11LJTXmlmpYQCq+pu8Mb/AAz/ADHovTOwNI2s1ZsZwctBc05gFP2/BrkkKMKZUVhRKSjKAgsBTUUArOiRUmuUQgFUXNKHKDSpOcgrckAnKIVDQhCACE0AIElClCSCJCAFIolAoSKmVFANKw4chuJk6EeRkdFuWXG4PPBFnNMg+SLHrMBiA6cwkZYuuFVgEhthJWfB4mq1sGB1IViu29phygqMpSgzuwpac1I5TuNj8EqjKpbbKHd7hagVIFTIusWE49Ua8U67dASAIOYbgTrsvX4es/UACHtJy3LdWm243Xlcdg21W5XjeQdwR0KowmMq4d4NZprUiBTLmvylgPKHERMi/qk8fXpK9hi2seQdKrSRuGPgaz7u3ZYKtfK4hzoMb+t+0rRhKpe5sHMHNd4ovdwkC5bdk6HW6sqYWniKTWvPNB9nUvIBmztnNDgdNLaLpOZzWWNuJY4SSN4E3tqtH+KhjSCZlsR33XnqvDw12UzLSRHfdSyALFtVIlRITSKiowkptarcgQQLIuowrD0VZUocoBSQFBNCQQFYHCaSYCoE1KFFA0IRKAUVJIoFKCkSmVAJFAKWZUMJlIIKBpFNBKojCRTSRUSU5QWoAQWNMpqEKYKIxPo1KYb+buyhhLmMNspLmuPs3XgS0HKbT0WzAcRqmA+nkgn8MCdcsHe1vNCCVBZXeXvLuplZyrMqkEEGtUsqaFAmthNCEEXaFVOQhAJhCFA2phCEgsagoQqE3RCEIGkmhUJBQhBFMoQoIqJQhFSCkUIVRFNCEA5RCEKiaihCKaEIUQBSbt5BCEDQhCgEIQgEIQ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0" name="AutoShape 8" descr="data:image/jpeg;base64,/9j/4AAQSkZJRgABAQAAAQABAAD/2wCEAAkGBxQTEhQUEhQUFRUVFRQUFBUUFBUUFBUXFhQWFxUYFBUYHCggGBolHBQVITEhJSksLi4uFx8zODMsNygtLisBCgoKDg0OGBAQGiwkHiQsLCwsLCwsLCwsLCwsLCwsLCwsLCwvLCwsLCwsLCwsLCwsLSw0LCwsLC0sLTAsLSwsLP/AABEIALEBHAMBIgACEQEDEQH/xAAaAAACAwEBAAAAAAAAAAAAAAAAAQIDBAUG/8QAQBAAAQMCBAQDBgEKBQUBAAAAAQACEQMhBBIxQQUiUWEycZETQoGhscFSBhQjM2JyktHh8BVDgqLCY3Oz0vFT/8QAFwEBAQEBAAAAAAAAAAAAAAAAAAECA//EACIRAQEBAAICAgEFAAAAAAAAAAABESExAkFRYXEDElKRof/aAAwDAQACEQMRAD8A5aEIUAhCEAglCCgESolKUEi5KUkQqgLiol5QQokIpEohCEAhMFMIIppwpBqCtyAFbTpFxhok9lW5pBg2I1QKFEhSKRUEYQmiECU6FEvdA21OwRTBJgar0WF4e1jQ11puStePjqVxMdw91OCYIOhCyLo8bxV8o5g3QCJXmDx5ntBTLKrSTHM2PjEzCl74HWQqaeLY4wHtLvwyM3pqmcSy4zNtrfS8fceqgthJVjENmMw23G8R9R6hJ+JYCAXCSSNRtMz/AAn0QXJBVjEstzNvpfXb7j1UamMphpcXCBOhGwm3wVVepQqm12kxIm9pE2JH/E+iuRGlBKJSUUwUJNRKBpEoKrLkEpTVedBcqiSYKglKC1IhRnTuVoxGFLBJOquDKQgKRSy2UUAIKbTZRLkQypAqKEVHguLIe6/+Y75H/wCLZxb9a7uR9AuPgxlrvbpJDx8RB+YXa4m3ma78TR8rJOqViIShMpEoEWpuER3hEytGGa0uvsnvB1KGGa2I1H9ys+MxzoLQVo4hVDGDLqRC4VWpqSdBJPldXyvqIi4qLmgxI0uO3kt/BvZ1mwWkEiQ686WPQrE5sFTOAlkdgpmXG5cQIaQJcHbjsFfWrhoBOpMAC7nHoBuq6dFziHVNrtYNB0Lj7zvkPmiq28PaPedtcwTIi8kSTy/Mo/MBoXOgkkjluTmBJt+1t0CtxDzLGgwXGT2a27vs3/Ur4QZfzPmkuJmM2nMQQRNrDlGiTuHggjM67ck8s5IjLpHx1V+FqZmyfxPHwa8tHyCuQZhghmDszrEuAtEkunb9o/JakIQaCFGVIlJQASLkEJQgUqOAxrTULHQI67qSw8X4b7QZ2Ete29rTH9lVHW4jg8hBHhOixQurwfGtxOHi+ZtjIjmGsLnluyvc0iuUlYWohRUabHPexrRvJ8l0eMPOYA7DRZOCk+2dIsDY7SBMfUp42v7R5d6eQVnSe1SkFCFJp3QauGsZVa7W0gOkajWRrCxFqlwGG03uvzDNE2kyIHROEEVKDvZb+DYTO++yu48RmDRqFc41NcBtOa/kwfUrscQpxTpnpmH3ErmU6BdXZ5G3WSIC7bqRNFzZktOYC2gkFSe1rjpKUJOaopZouV0+G4YNu4SDp5Lmto+0OQa6n+R9F6cUOSJgtAJHUBa8Z7SuTxyzgB0XGx36t3cEetluxtbO8npZYMc5wyQAeaSCYEDVZqx1+DcP9mA8TDWlzTp7t/WV5/jOJqRkotLqjt9mA+8SbA9P6L0jKYpUqjm29rljmLhEbLllWpGHhuGc1oNUh1SILpm2wFrfDU3W1CpxVQtYSPFYN/ecYb8JKiq8PzOe/acjfJp5j/FI/wBIWkKFCkGtDRoABfW257qcoM+A/Vt7yfUk/daQsvDWxRpT/wDmyfPKJWlAwmkE0F6Egk4qIC5MKLQpBAFVtqwVsoYXOLEHsstShButZxqsfD8U/DV4k5Hzlnwkm5HmuxxRgkPbo8T8d1z8VhxUYWaH3T+F2xWzg7n1sNkfepTmdJDhdw9CCk7/ACjNKJUUwoq/hDAPbPO+Yjza0NJ+ahQpZmucI5TB6o4UZouIIMZ2kRBBFXc/GPRQ/J2q0ue1zSZdzDTT+wrECbCXEsAsAMx89At+PweWakZWTp0/qqeGUMji8kmZeQYgQPd+itmCutyw0bRPmFAFQe6T5q+nRmynat3AngEm+57aLLxCtmeT3WptPI0klc1xurz0mMeOJBpvacpFRoPSHkNg/EheswoAgSSDIcIk3AHwgheU4oP0R7upj4mo0Lu8JogsdOe0MlpuQ3KXQCb9L2usyclYcXhyx7mnVpj+SzVX5QT6DqV6DGUWVea7X8rXaX202Oy5jqTW7nmEh0TYTPkNFqz4EuCUXNaczTmcZk7z0PZdTiFQ8jSIceW34RCVINZcizWkvEgjPYH925Pn6KzGVM8PlrsvIcurTEtkT/dlrJmRGf8AwZhaHNfY7HUQslPhxLnaFsBsH1kLo06pGcm9oDZ5gSRzTrH80YPFGHhw0jKRuNiT6KGsXE8ORSZAgTp0XHXqxihlyviO+qwcS4RbPTuDeynbTglc+njWVa2QOvSzEiD4py26gDN/EF1HUyLELn8O4aKeZ2r6ji5x8ySB5CVMGxQxDoY49GuPoCrAs3Ev1VT9x/zaVEW0Ww1o6NA+SkpJKqE0kKDSouU2iyiDKIgpByq4d+UDabjSqsuXPnNYZRmILbcwgNvNp9OxhG4apUcwPyyzODPgdmaAx42JzCAYJVmXjoebwOOdRxAa6QCRfbU/zXqOKYfNzsuIvC53EuFE+IeThob9Vk4djX4d4ZUcSw6Tt8eiZYLqhhrnROUTHVbOF4pjGfnLW5HT+lYRcxLLnazQFbisKJaR4XO2kxDXOkxeBln4KrA1Wh7qVQuDZcXSBlmoS5w00AcPRaz2XlDiFEECozwv/wBrtwViBXZwOAfSBYCyrRMwZMkWynSx+qicCJkANF5JcLRrBNh1VvjBxOBYk06laAHNNR7Xg6eFhv6/M9F6qhgaTWgtDWvfDozF2vTr09VzqHDAKjgRbwkgwS64GaLGMyuwOAcxvsi8m5c13iLTeB0FzKnjs66S8r+NAk5dgQYixjSPO4/kqH4Imly3JcZEiw/rC6bnFzSXxmyxmAm8aOHlA69020WgeJwgEgTaLSASJi0wepWuE3HlalItPMIPdam0o5p8l6KngaZfGbMSJyG47kbhZsZwkX58oHVpI9QFP2z1V1wa1YndUrtv4EG61AfJrttdQOh9FL/D2NEta6oZE5uUa5TESDfuk/T+11wDhPakMvlDmPqZfFAdmaB0Mt16NXdwOHImd2nNNiJABym+pBEap4guBLWtjKGy3KSHNccpIgSYdbqAQfKp73F0DwZhozmEuBMXuQ4B0R1Vz4TtbUps0mALdTOWbmZGtvI/Cl1IgufSImkc0PGazod4ba3jaVrxdeWNeIMOcHmYf4sgMRB6x0CqqhzKhMAxAJAu4AgEgAaAZ4LuifY0UWNeKhDg4tYMw1ddkgwLkAEBZatYwQNXjM0gXLmgS3uRGpWHE8RLDyOD3NZk5AQSNw+9iev7I6qmnjHTJAFyWjUtJ1v0WbfhcqeJxDjJyODo5TLQ4CIg2XOeaztAQRuTAKve8nVIOKyqqs58AkG2vn2Wuhx0tIANtxsFWKhVdSk12o9EwdqlxahUdle0G8Z5gSnUpYce68D8WYEdBIF15l3Dh/lvcy87ET3laKftJmo9pIkAsblJB1mVdqY6fEaVM02VKcAkuaQHh45SRIOxtcd1xOID9G7vA9SB91pmwAsBoNh1WfHeEfv0v/I1S8qvQUyhAkIQgvaUyVFMFRFdWk14hwBEyJ2PUHY+SWEw1CpUdTezKW5QHtJDgSDBHl3VwaqMRhpOdhy1IifxDurz6F5OIoTTa/2gBc4GoYdzGSNIgm+upOilX4hSqiK1LKdLywjSLiQfMdFBnHRAFekZHKSOmxBWhvEaGaBMbXU2fhR+T2NAd7MZnMBkTDjlNpHlf4LoHhwL3gmZJgj6ei4OGptFd1RsAOOjT2I9ZuvSUQAwwYLpcRZwvG863C3KzUqQbAGY2lstmYBgW0GgVtQC8gObBDgR13A8jt1US85TlAMdLkxbTXqqawdYgyPeM9gdD0lQKuAOWSJEZtXXiDffRXve3kaA/O2RLvC8kbi/NdUtgAHbru2wsegJIUwIsG2Mh0HmBI0voLHXqmRNXBsZrRMQAfFa2/mFW7E2cSPdINjO2g26KIcJdeGlouZFgJN45Tpr3UG1GkguIEGXOcDFmzLjpNtlb81cbX1w3KQBIvpe+mn1XKwvHXF9SnUY/OwmHBrskkksJI8wL91obUhrgDDvE0nbKBcHcK2lTaKjbC7A5wzQDJBN+uZpKz+pON+18e8XU+J2uJMNgjmsb8zemokfZW/nbLZ2v5xvEDpYDQX36rmVabiA6o7JUaHS0OhrmyQLN3u7eFMOrt/zGua4lpY+S0izrEx1OnTddZnq/wCpV7wQzMDDXO5pcSOVoaHMMy0G1uo2lKm3Nld4gYBkWBac0gazAGh3ClUplzbBrdzDSRJtMa7RruUNbEagQIAJIsDvNzDQAO46BT7FVRgAloIJDhc5S6X5b9wGt9Vn4q0Bg6E5QASPdDnAmxOo7XK1cMDvZOY45mnNlLm5SA5xLgXTuYA+KliKIc0sJsYc13wga+iZ8jzZUCrq9ItcWkQQbqtYaJBThJAkIhJAQgqUKJCAKzYv3B1qM+Rn7LTKy4s81L/ufSnUP2QaShCFAklIpIL3NSyplyYKiI6JOcpqL2opG6rdhmHVoTlTaVR57E1nYfFNAn2b4jsQvc4PFS2w6RMiZjQ/BcLiGBp12Zag8iLEHqFHhOGqUIip7QNghhGXNDgRc2DhGvmnvUvMdXiuI9gDDSWaCGkiZM2F4sbKjC8Xa85PecBlpxlJdAte/ktWLxxe2Lg53O0AMZWi4HUtJ/1LBiQHtLXiQf4h3adQVqWezOHTwnEKGzoJDnODyR4C0GDoRr/YVzK7BpOUvcHGQ74ggzBnReYw/D4a1j3ue1jSxggNIadQXC5UWcJDTNKo9n7Ludms73HqlvwY9IaQcTExMkQ6DykHlmdx10VVbhAIOWo9syeV8gwYaWA6N8UCI+i4vBX4huIIrOJp8xL2mAQdANxdDuHuBOTEVw05uVzg8QSTAtIuSUtv0OqeKNoFtJ0VKkF4ytiAy36QDSb3EWhbse2lVpnKcpBBpk21BOUOiwGYjtJXncFwkNc5+eajtXuEu0A1nSwWXF8Lrt/VVm6l2V0xN9BoNU2mT29cGZ3Z6DgIYBBMDI0tJkkeIka6cyeArB5c2mYc3l1BymxId0sfmvI0uL16QAq0gSfeabRIOU5iNYXR4fVbnFRoDdczZ1nSY8knlOrwWV6LK4gw6HAnNmENBy2I1EWso4gvEQQYaHmNMxDA4QNCcjVyeH8VcC9uIbdzyGt3yyXSTodey77iCLiWbuAERlmZ11tKs+06Dq55YBBc0l+jgDY7aakW3AV0sMXBEX6icxBgdYj6qig8OIBIEkNGgnS8/D5KJcwGXGC0lrSbCGgnNm6afJXoQ4xwwuYKlPmI5XRr2JH37rzzgva4KHtJB/SHQ6S21ie0fJUYvhoqAh2UOiQ4CDPcbhXjyJXkISIWrF4N1Mw4fHY+RWdYsxpGEQmUKKSRTIQCiIlZsRd9PsXn/aR/yWorJV/XUx/06p/3Uh9yorQhMpIgQhCCZKQUHJtKyLmFSIUAVKVUVFqcKRU2BBBNWOUVVIPUmmVEhJphQDmwlCk5yigcoBUC5SBQWNcpG6pCk0qgqMBEG46Lj1sO6gczJLDqN2+S7arrNzMcOoQbKAbVZDgDYOB0I8lpw1ZzSWgAtBuy241+g+K4HAxzAEnl/sLt4jleD1uO5H9IWvG2xPKGeKZX5X5mu8IYYLHQ4OBB2IG31Wni2KblkNBL2i+W0jWejdB8VbxDBNqsYTaQ4TuJvb+ErzmPxFShUo06gkODgDo14m3kdFbsmwnL0eHxEBpBIJJ8JEa5o7W+q62Ed7UZhPtAIIBjOBIJg7zPqvM16hblz8vtIeDIaHjrp5HYrp4SuQ41A6xgCCTzHvsJTeajE7i3s3VKdZpLW3E3tOkagrLj6dMhtSkSWPEiQQR5gr0uMw9DFAGozmFhUAj59FyMbwSoAMsPbHLGseSt8f4/0scVIq2pQcNWuHmFAhZssVEqKkkoEsx/WjtTPzc3/wBVqhcihj82LqU8p5WNvNoBLp+Odqg6iSaQQMhJSSUDIShShOFAgFKEgrGhBEBTanCiRCob1WCm5yhmQSzIlRLUwEDKSCFEtKBEIdZWQk5soINcrQVXkCYKCxNigEZlRhxU0X+0b4dwupVxXtKYewTBERr0Kqe3M0grJ+TVnvp9DoehKk4sV6bCYn9BJ0v8DNip8awja+HEwSwyDuO4WSowsbVp+7qOo3Cq4VjuQtJtC6XhmPPHEvpFjasPYzwTMROhXbw3EW5Ms5TA394nrqBG3fZUVqYcCHCQVy61I0ZIBcwiOuWwGi55nXTXb2dM8kCp4S0azzCA0EH9mfRazjcgnMG3sBO4gE7Wgry3C6jTl5szXZSWkjUE/QQu4+uwwwxMECTG1jbrMx3WtljN4rfVxAMh5BkTcaDr0WargqVRsi3f7qDiDlGbUWB/ZMbrRlzS3UERGkXsty0cbFcIe27Rmb1C55bGq9LRxDou6ALBv3SxeQwS0Ge11LJTXmlmpYQCq+pu8Mb/AAz/ADHovTOwNI2s1ZsZwctBc05gFP2/BrkkKMKZUVhRKSjKAgsBTUUArOiRUmuUQgFUXNKHKDSpOcgrckAnKIVDQhCACE0AIElClCSCJCAFIolAoSKmVFANKw4chuJk6EeRkdFuWXG4PPBFnNMg+SLHrMBiA6cwkZYuuFVgEhthJWfB4mq1sGB1IViu29phygqMpSgzuwpac1I5TuNj8EqjKpbbKHd7hagVIFTIusWE49Ua8U67dASAIOYbgTrsvX4es/UACHtJy3LdWm243Xlcdg21W5XjeQdwR0KowmMq4d4NZprUiBTLmvylgPKHERMi/qk8fXpK9hi2seQdKrSRuGPgaz7u3ZYKtfK4hzoMb+t+0rRhKpe5sHMHNd4ovdwkC5bdk6HW6sqYWniKTWvPNB9nUvIBmztnNDgdNLaLpOZzWWNuJY4SSN4E3tqtH+KhjSCZlsR33XnqvDw12UzLSRHfdSyALFtVIlRITSKiowkptarcgQQLIuowrD0VZUocoBSQFBNCQQFYHCaSYCoE1KFFA0IRKAUVJIoFKCkSmVAJFAKWZUMJlIIKBpFNBKojCRTSRUSU5QWoAQWNMpqEKYKIxPo1KYb+buyhhLmMNspLmuPs3XgS0HKbT0WzAcRqmA+nkgn8MCdcsHe1vNCCVBZXeXvLuplZyrMqkEEGtUsqaFAmthNCEEXaFVOQhAJhCFA2phCEgsagoQqE3RCEIGkmhUJBQhBFMoQoIqJQhFSCkUIVRFNCEA5RCEKiaihCKaEIUQBSbt5BCEDQhCgEIQgEIQ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62" name="Picture 10" descr="http://www.arcella.nl/sites/default/files/platenvanamoeben/Amoeba-proteus-pseudopod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5029200"/>
            <a:ext cx="2362200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304799"/>
            <a:ext cx="8915400" cy="6102509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Cilia</a:t>
            </a:r>
            <a:r>
              <a:rPr lang="en-US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: structure and function</a:t>
            </a:r>
          </a:p>
          <a:p>
            <a:pPr lvl="0"/>
            <a:r>
              <a:rPr lang="en-US" sz="3200" dirty="0" smtClean="0"/>
              <a:t>Cilia originate from </a:t>
            </a:r>
            <a:r>
              <a:rPr lang="en-US" sz="3200" b="1" dirty="0" smtClean="0">
                <a:solidFill>
                  <a:srgbClr val="FF0000"/>
                </a:solidFill>
              </a:rPr>
              <a:t>basal bodies (</a:t>
            </a:r>
            <a:r>
              <a:rPr lang="en-US" sz="3200" b="1" dirty="0" err="1" smtClean="0">
                <a:solidFill>
                  <a:srgbClr val="FF0000"/>
                </a:solidFill>
              </a:rPr>
              <a:t>kinetosomes</a:t>
            </a:r>
            <a:r>
              <a:rPr lang="en-US" sz="3200" b="1" dirty="0" smtClean="0">
                <a:solidFill>
                  <a:srgbClr val="FF0000"/>
                </a:solidFill>
              </a:rPr>
              <a:t>).</a:t>
            </a:r>
          </a:p>
          <a:p>
            <a:pPr lvl="0"/>
            <a:r>
              <a:rPr lang="en-US" sz="3200" dirty="0" smtClean="0"/>
              <a:t>Within cilia are 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microtubule rods </a:t>
            </a:r>
            <a:r>
              <a:rPr lang="en-US" sz="3200" dirty="0" smtClean="0"/>
              <a:t>composed of a protein called </a:t>
            </a:r>
            <a:r>
              <a:rPr lang="en-US" sz="3200" b="1" dirty="0" err="1" smtClean="0">
                <a:solidFill>
                  <a:srgbClr val="FF0000"/>
                </a:solidFill>
              </a:rPr>
              <a:t>tubulin</a:t>
            </a:r>
            <a:r>
              <a:rPr lang="en-US" sz="3200" b="1" dirty="0" smtClean="0">
                <a:solidFill>
                  <a:srgbClr val="FF0000"/>
                </a:solidFill>
              </a:rPr>
              <a:t> (similar to </a:t>
            </a:r>
            <a:r>
              <a:rPr lang="en-US" sz="3200" b="1" dirty="0" err="1" smtClean="0">
                <a:solidFill>
                  <a:srgbClr val="FF0000"/>
                </a:solidFill>
              </a:rPr>
              <a:t>actin</a:t>
            </a:r>
            <a:r>
              <a:rPr lang="en-US" sz="3200" b="1" dirty="0" smtClean="0">
                <a:solidFill>
                  <a:srgbClr val="FF0000"/>
                </a:solidFill>
              </a:rPr>
              <a:t>)</a:t>
            </a:r>
            <a:r>
              <a:rPr lang="en-US" sz="3200" dirty="0" smtClean="0"/>
              <a:t>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0717-5F9A-4077-858A-F6848C0FDDE6}" type="datetime1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407944"/>
            <a:ext cx="3377953" cy="365125"/>
          </a:xfrm>
        </p:spPr>
        <p:txBody>
          <a:bodyPr/>
          <a:lstStyle/>
          <a:p>
            <a:r>
              <a:rPr lang="en-US" smtClean="0"/>
              <a:t>Invertebrate Zoology (Biol 242)- Dr. K. M.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971800"/>
            <a:ext cx="4000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505200"/>
            <a:ext cx="33909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02491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sz="2800" dirty="0" smtClean="0"/>
              <a:t>In a </a:t>
            </a: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cross-section</a:t>
            </a:r>
            <a:r>
              <a:rPr lang="en-US" sz="2800" dirty="0" smtClean="0"/>
              <a:t>, cilia have a </a:t>
            </a:r>
            <a:r>
              <a:rPr lang="en-US" sz="2800" b="1" dirty="0" smtClean="0">
                <a:solidFill>
                  <a:srgbClr val="FF0000"/>
                </a:solidFill>
              </a:rPr>
              <a:t>(9+2) arrangement</a:t>
            </a:r>
            <a:r>
              <a:rPr lang="en-US" sz="2800" dirty="0" smtClean="0"/>
              <a:t> in their part </a:t>
            </a: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above the cell surface</a:t>
            </a:r>
            <a:r>
              <a:rPr lang="en-US" sz="2800" dirty="0" smtClean="0"/>
              <a:t> , and </a:t>
            </a:r>
            <a:r>
              <a:rPr lang="en-US" sz="2800" b="1" dirty="0" smtClean="0">
                <a:solidFill>
                  <a:schemeClr val="accent5"/>
                </a:solidFill>
              </a:rPr>
              <a:t>(9+0) below cell surface</a:t>
            </a:r>
            <a:r>
              <a:rPr lang="en-US" sz="2800" dirty="0" smtClean="0"/>
              <a:t>.</a:t>
            </a:r>
          </a:p>
          <a:p>
            <a:pPr lvl="0">
              <a:lnSpc>
                <a:spcPct val="150000"/>
              </a:lnSpc>
            </a:pPr>
            <a:r>
              <a:rPr lang="en-US" sz="2800" dirty="0" smtClean="0"/>
              <a:t>Arms of </a:t>
            </a:r>
            <a:r>
              <a:rPr lang="en-US" sz="2800" dirty="0" err="1" smtClean="0"/>
              <a:t>dynein</a:t>
            </a:r>
            <a:r>
              <a:rPr lang="en-US" sz="2800" dirty="0" smtClean="0"/>
              <a:t> project from microtubules these are similar to myosin.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2CFB-2698-40E1-B581-048295649077}" type="datetime1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407944"/>
            <a:ext cx="3377953" cy="365125"/>
          </a:xfrm>
        </p:spPr>
        <p:txBody>
          <a:bodyPr/>
          <a:lstStyle/>
          <a:p>
            <a:r>
              <a:rPr lang="en-US" smtClean="0"/>
              <a:t>Invertebrate Zoology (Biol 242)- Dr. K. M.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505200"/>
            <a:ext cx="34480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304800"/>
            <a:ext cx="8458200" cy="5702491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sz="3200" b="1" dirty="0" smtClean="0">
                <a:solidFill>
                  <a:schemeClr val="accent5"/>
                </a:solidFill>
              </a:rPr>
              <a:t>Cilia function in:</a:t>
            </a:r>
          </a:p>
          <a:p>
            <a:pPr lvl="1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Locomotion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Help in </a:t>
            </a:r>
            <a:r>
              <a:rPr lang="en-US" b="1" dirty="0" smtClean="0">
                <a:solidFill>
                  <a:srgbClr val="FF0000"/>
                </a:solidFill>
              </a:rPr>
              <a:t>food collection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Bringing oxygenated water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towards the organism.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Ciliates are the </a:t>
            </a:r>
            <a:r>
              <a:rPr lang="en-US" b="1" dirty="0" smtClean="0">
                <a:solidFill>
                  <a:srgbClr val="00B050"/>
                </a:solidFill>
              </a:rPr>
              <a:t>fastest protozoans </a:t>
            </a:r>
            <a:r>
              <a:rPr lang="en-US" dirty="0" smtClean="0"/>
              <a:t>(speed=2mm/sec).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4441-8149-4DCF-8800-FD7D03E20F78}" type="datetime1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00400" y="6407944"/>
            <a:ext cx="3530353" cy="365125"/>
          </a:xfrm>
        </p:spPr>
        <p:txBody>
          <a:bodyPr/>
          <a:lstStyle/>
          <a:p>
            <a:r>
              <a:rPr lang="en-US" smtClean="0"/>
              <a:t>Invertebrate Zoology (Biol 242)- Dr. K. M.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250" y="3581400"/>
            <a:ext cx="33337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https://encrypted-tbn1.gstatic.com/images?q=tbn:ANd9GcQ5s4JvWY7GUhzG81LnQrbGWhwCMbgutJtlL-g_1o0kIPquf_Z8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657600"/>
            <a:ext cx="1895475" cy="2409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8600"/>
            <a:ext cx="8610600" cy="5778691"/>
          </a:xfrm>
        </p:spPr>
        <p:txBody>
          <a:bodyPr/>
          <a:lstStyle/>
          <a:p>
            <a:pPr lvl="0">
              <a:buNone/>
            </a:pP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Flagella</a:t>
            </a:r>
            <a:r>
              <a:rPr lang="en-US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: structure &amp; function: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Similar to cilia in structure and function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Flagella and cilia are called </a:t>
            </a:r>
            <a:r>
              <a:rPr lang="en-US" sz="2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undulipodia</a:t>
            </a:r>
            <a:r>
              <a:rPr lang="en-US" sz="2800" dirty="0" smtClean="0"/>
              <a:t>.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Movement is </a:t>
            </a: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fairly rapid (200 µm/sec)</a:t>
            </a:r>
            <a:r>
              <a:rPr lang="en-US" sz="2800" dirty="0" smtClean="0"/>
              <a:t>. 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This is 1/10 the speed of ciliates &amp; 40 times faster than amoebas.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34B4-DAB1-4D59-95EB-DAE358005769}" type="datetime1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07944"/>
            <a:ext cx="3606553" cy="365125"/>
          </a:xfrm>
        </p:spPr>
        <p:txBody>
          <a:bodyPr/>
          <a:lstStyle/>
          <a:p>
            <a:r>
              <a:rPr lang="en-US" smtClean="0"/>
              <a:t>Invertebrate Zoology (Biol 242)- Dr. K. M.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7650" name="Picture 2" descr="http://textbookofbacteriology.net/S.enteric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733800"/>
            <a:ext cx="340995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381000"/>
            <a:ext cx="8686800" cy="5867400"/>
          </a:xfrm>
        </p:spPr>
        <p:txBody>
          <a:bodyPr>
            <a:normAutofit/>
          </a:bodyPr>
          <a:lstStyle/>
          <a:p>
            <a:pPr lvl="0"/>
            <a:r>
              <a:rPr lang="en-US" sz="2800" b="1" u="sng" dirty="0" smtClean="0"/>
              <a:t>Unlike cilia, </a:t>
            </a:r>
            <a:endParaRPr lang="en-US" sz="1800" dirty="0" smtClean="0"/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Flagella have numerous hair-like projections called </a:t>
            </a:r>
            <a:r>
              <a:rPr 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“</a:t>
            </a:r>
            <a:r>
              <a:rPr lang="en-US" sz="2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mastigonemes</a:t>
            </a:r>
            <a:r>
              <a:rPr 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”. </a:t>
            </a:r>
            <a:r>
              <a:rPr lang="en-US" sz="2400" dirty="0" smtClean="0"/>
              <a:t>These increase the surface area of the flagellum.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Flagella are usually </a:t>
            </a:r>
            <a:r>
              <a:rPr lang="en-US" sz="2400" b="1" dirty="0" smtClean="0">
                <a:solidFill>
                  <a:srgbClr val="FF0000"/>
                </a:solidFill>
              </a:rPr>
              <a:t>longer than cilia</a:t>
            </a:r>
            <a:r>
              <a:rPr lang="en-US" sz="2400" dirty="0" smtClean="0"/>
              <a:t>.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The number of flagella is </a:t>
            </a:r>
            <a:r>
              <a:rPr 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much less 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than cilia.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Wave of movement may be initiated </a:t>
            </a:r>
            <a:r>
              <a:rPr lang="en-US" sz="2400" b="1" dirty="0" smtClean="0">
                <a:solidFill>
                  <a:srgbClr val="FF0000"/>
                </a:solidFill>
              </a:rPr>
              <a:t>at the tip </a:t>
            </a:r>
            <a:r>
              <a:rPr lang="en-US" sz="2400" dirty="0" smtClean="0"/>
              <a:t>of the flagellum rather than the base.</a:t>
            </a:r>
          </a:p>
          <a:p>
            <a:pPr lvl="1">
              <a:lnSpc>
                <a:spcPct val="150000"/>
              </a:lnSpc>
            </a:pPr>
            <a:endParaRPr lang="en-US" sz="1600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1D0E6-8E5E-46BB-882F-285B696F8990}" type="datetime1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76600" y="6407944"/>
            <a:ext cx="3454153" cy="365125"/>
          </a:xfrm>
        </p:spPr>
        <p:txBody>
          <a:bodyPr/>
          <a:lstStyle/>
          <a:p>
            <a:r>
              <a:rPr lang="en-US" smtClean="0"/>
              <a:t>Invertebrate Zoology (Biol 242)- Dr. K. M.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8674" name="AutoShape 2" descr="data:image/jpeg;base64,/9j/4AAQSkZJRgABAQAAAQABAAD/2wCEAAkGBhQSERUTExQWFRUVGCIYGBgYGCAdHRseHxoYGh0bHx4YHyYgGB0kHxsbITAgIycpLCwsGx8xNTAqNSYrLCkBCQoKDgwNFg8PFCkcFBgpKSkpKSkpKSkpKSkpKSkpKSkpKSkpKSkpKSkpKSkpKSkpKSkpKSkpKSkpKSkpKSkpKf/AABEIALsBDgMBIgACEQEDEQH/xAAcAAACAgMBAQAAAAAAAAAAAAADBAIFAQYHAAj/xABFEAACAQIDBQUFBgUBBgYDAAABAhEDIQASMQQiQVFhBRMycYEGQpGhsSNSYsHR8HKCkuHxFAczU3Oy0hUWJEODwmOis//EABcBAQEBAQAAAAAAAAAAAAAAAAABAgT/xAAaEQEBAQEBAQEAAAAAAAAAAAAAEQExAhIh/9oADAMBAAIRAxEAPwDb9ood5UcsxpormFDnMxk3aDoeCiABhPtWrTV6NNmqBnN8hJ1ELNxlBubXxnadqU12BJUB2kRE7xvPE407bO1T3xqvmBYtlA1EgqrcjCWGOfW63rZdjSo0qZRRlszQx95zJkLa3IDrhHtZVqMtLZwRYlqmZ7DQRvakyfKMUFD2n0oK4l4UINIMTJ1LAel8bZ2fVWpLoLZyBGtjl/LEKqqvYopqIq1TwOarUJJHXPbFLXZkroS9UI1ozvBI197Q/XG57U+Y5VUVGF2M5UTnLHWLafHCZQ1jmYg06e9uiFJBtF968X44tGubRt2Yl1LxIVVzvBabk726OmC9m7BUQnPVqueWdojpvWw/W2ZUQUlUBi2ZT94gFpPXh6jFmgUxMBYF5+XM4n6Nb2rZXqFD9ss6hK9RSORhWE4uuzNmKJmOd/dUNUY5m+7JM21J4AYsu8B3VF9Ov6YHTrDvc0kJSXu0gSS7GXIgX5emLQzsnZworNXMWuWbM0TNgAWMCMtuh0wSlsec5zmRRokmw5m9z04cseWgXZfs8vFcwLZtL5Z5nj1w41VlJBbOwmJUBF52XW0kzbEEKmyKoEiAxM3YnzGA0UQOSQWYj/dKxIpgSRnYnKutzqPgMEUGpLM26LlpIMdAbxyiJx4XUSsU53KXGo2oLniOJHAazgUq+yd4wyE5mIKkMwUKCDYTLLbU3boNWqOzq9RspzQoWcxjMAS2hg8J8oxCmZDEtlTV34vwsfdQeEAa4ym/YStLXLoSPxRoPw4FDqgOSRIpJowJh2kCNZgfODh3/TiDFzPP5dBH1wFgO8CDw0r6wM5Bt/KvzJwfvP1nX++ADXpABjNwLDMSRNpMfu2MtSAiZ05n0OuM91vkzJOg+v649Srhm3TZbBuBJJmJ8QGk6ScB5EQTc28W8bXNhwJtFvljCoIWc3nfkRck87/DA0rSSqkFV1e280mSLRANpAuRidZoyAtqTC6EwBJ0tw8ycB6oQtr2F7mePXC1WoOvnmPX54NX2YsCLzJBMH9xNteGBnZmyxvesf44YJ+hUqrAwDw1JPw15WnDNRZAOZxcjqfQfIzhV93hJ6mBy/vrgW09uLSqIppuQaZY1ARkU5vBzzEGZnAWlUQJv03jrpwPDGEpboLMeVyY52E+mJq03B0PxNrX4YkrRGpPD98umAi1ONZt1Pzg4yEtx/qOJJTld6NdJmTzJxAXg6H5RyH9sBMIACL89TzHXGKgaLGLdbnGY6iwn0xktbADBOW5j+Y+U3M4Y7MqEubtoYzE3gi8TphLJoTrz/dtMO9l3cm+n/bi+emufe0naCUu/IJZw7hFBkBizSTwJAOnDjyxrmzbAciEnNU96dAOEcxH7vi/7X2NG76u5jM7ogKmR9owyqgE+6TOhkHC7bQ6IWVAtt1qmtp3oFgBqfQYb1Wvp2OtGu9VmJCaFj751jqNPTG0dhdoPCoshAIlrTzObWPLFV2T2LnIJDNlvLHxHixHnjZu6ykADSx5meXM9BiBittKmELiBG7khPW5n1nywLattL5aVMgBCHcroSfCPIC8dcC7ZpimnesqotgkyJYxcyLjoOnPFNRAyEoHYiWaoYUE6HXeIzHTAWdBTUqFiZFM5QwUeKZY2sIsPTDlPvMx7sbkwzRMfjA91TzOAdm9ld3SQVSwU3Wmti95nqPxNblixVjUaKmVUI3kXwqBoWY+IxfAQr7YVVhTudC8QFn/AKj0GG+zdhIHeVGyBQAJvlEzeNXbjGA0aRcpmGSnTzsM33RZahtckEwBxw7SbN9q8rT0pINTbX+M6knwg4AtbbGMtlyL4ZP+8eNFHBesTAxGg5qxG7SAlr2Y8I/AJGuuE2Q123yFpKCRB15xxy8yYnBKFdahbhTMDMygBre6JsOQwFizGoOC0luTE5vxRwHAcycLGtnkn7NVBzMT4FHuzzJ8XwxnaK8gKA4RWLVCNSYJAtxmBA4npiO1Vhmpnd7tYK07XI0MA8PxTggzwxBPhW9OnpJ+8w+g4DE3r5AWgkAWB4nRRbqflj1BoLu7rvGRJ04cOHHrgOcPVVZlEaWPN+A5AKD8ZwBNmTKsEy2pJ0JJuTw/xiYq/Ajnpy9cC2NiyrmkmLyPjPMnliTbQQSqDeF3fgizeJtmjXgMFe2p8zGkmptUYcOaCPeOh5DEK+0BEZFvbKQPvGYQRqxAkngPPEKTyoSjZRbPcST93pfxakHHqDgEsB9nRBAtqfejzNsBmhTCuykiUA71+sGbDREFv84hT2gn7VVylxlognwoNah5fe8z0wvTXN9ixAVYq7Q33ixzCkPLj1gYNlLsEIhqgzFeK053afmxMnpgGKFRe5zS2RbITcmNG+AJvPDDK5QCSAmUSSfdHM/vlhauQ7KpICLMk6QsZj1loUfwHGWl2W0DxhTrGneOOJIFhwwRDadm7xBBy7s7w3uY5kTywv2b2X3aRUIaTO9Pwv8A5xYhgSYB11Jm+h+fAY9XcAqpMTJjiYj5SfXADpMFzKJOSTb9+eJU3tcEHlyHCeIwPJ4p0B1vbnfjHTHtnpQcx8UEgX0nkfrgGSDzg2GmgGox5mHG04GCZ63P7PmYxg1CDYT1m3D1JwUUcxEj9z++WBs+nPngk62j/GAvc3+v6eXzwEqjGOsf4meGD9ktvT+H81xXV9rGaDA/el8P9ksDU4eH/txfPWdax2klKm5J41WZifMwL8Lm2EdupCshDGA5yKoG9AbM2Y8DYacxritrf7R9nTaWWrs7ZqdZxmQq2jsubLUGoiYB9cH7M9qNjrFnqbWEKkhUqIUlZmcwzLJwi1d06DjoiiCTAA5EnyxCnttMsFXNVg72UbsRJl2gBYFyvCcRWiu0GmTX2Z0AlKa11KgzOY6FnPMi3DBtoAAemSLiHPBVJuJ94kYhVcmyNtW0f6iu2c6UVPhRY91eBPx0xZbeQkUyJYkMQTEBbwxOgJAm9h54QbtZ2OTZsygAo1XjBiwOi6aC/M4LsmxmmVooGq1HIeoXYmF4CTe+vkL88AWntG+1QGpXqP4nO5TH4QTcqOSjGdupHJNcknxU6KbonoOPLM04wnaJZsmznMZvVI3P/jU2f+I20wzsWzqj5iXd7tUcwxMCSL8PdtHTBQa1CaiVnBc5FCUlOo3j/KBN2PnqcOKGqMc5VaYF2BIQxqBypjSPeI6jFXQrowqCofE2QhQZNiVpqq3ME+EchJw7RrTT+0OSlTEFSPuwAzke9NggIvzjAN1l74Etu0aZEKLFuRb7xPBeuIVqEAu6gMtqaTME2UfxH5RgIeqXVmWEAhEHujTMxMS8a9NMF2jZ88UmJCwQxEibwfid0eTXvgEdmfMQKdTMiGTeztcnLcTJJvxw1UqtY5YKTJvpxW1m8iOuG9i7JVCqwTkB4CDyCkRe30w7W2ckqFGUDWbyNY6zxJ9MBXdnZ8jVqgEKpdQTOgIVjFpJ4dcOdm0MipYZhBMzJJuT1JOIVQTFHUSHqdFmUW3FjeOAA53zWqNJpp47Z2HuTwH4yD6eeAX2d3LPSpsJDsHebrfwr1j3z6YgUVopKV7sDT/ikRf/AJYN44kzfHmUZzRTdUqpdrXiQUBGptDHB2qLSp5o0gKv3jwEaxxPIemCM7TXIPdJeo0Z2+4pAiw95uA4CDgdWwWkguLkcAeEnpJI5semM0H7kA+Oq2aoeupZ2PBREC/CNMB2Ze72cFyS9UbzxDGRvETox8K8BJPDBRA6ACDmRGiBrWqXm/FQeOCtUyAgsc7tvsPEWInu0/FGp90Y9SXIoaVV2BCkeGlTGpAPIWE3LYjsez5iHMhQDlB91LEsx4FtWPWMB5Ke+zVAESkinLrFyY5lpIHrOCLmL7xhiRUqaWtFOn5KLmeOB98GLMTKAiowGp4U0PLn8MHpIEQ1KpjO2Y2ksxFlUasRoAME00Du3MADeadBFzPTCGxkOS9xIkD7qjwr8L+uM16+c92AQBBqZjJ5ina0zdo8sMLaABrawwA5JqMZJC2+PD0thhlvOpAM9BwP5nA2Q5hEdZIgD8tNcV22bSGYLLd25NvvwBLRr3Y0AOpvgh4C5BM3C25CI08yfhjFU8TFsAp7QJZRYrFp0zDTziMB2ytGpv8AvhgHBtNheOfX9BgVepPGwHh0vrePhiqDZhJkxp+xwwc1Dljp+55nBWCZPrM6A9cW/YJ3/wCU/Vca3XrWGYn5b19Og/TF37O7SC+oMoTYz7yj68emL56jgHbtQjbNp0I7+r//AFfAFqLGn542vtj2YD165UhSa9QnN/zHxSbd7PVKZgcRIHlhvVIF5FiP354c7O7VqUmJEtpILGCBoCAYIwhU2QqYYQel8CQQeRB8sQjfti/2g92sd0paR/7YIXmQCdf3bF4ntfSqI2euiZ4NUyQW4AXhsvToBjlgabcueJGqoOhwHZ6faFAsiLVTM0AUzuEHgu8INuRw3XYqAim9RoZhJCiOBi5mNOPljiKdoMGkMZ5H9DIOLrYfampSWw8KwsGALzw0uScCukbJsk1EcFtynCwCdDHDiTqcM1Y7xRMhnDOAbCoAY6ER88aNsPtdScKtQuggKWvugmWNiAx88binauzIlOns7h28R3gQPgDeOdsUXjbTCswAGU5Uk+8YGb0kt1y4AlPxklgDlCLM7qiJPXUxhDaagqV6RapuKJAEZQYhYFp4knri5FHOoJA52Mnhx8vriKU2auqnjJMz5C0ccXS1lClmG6qlm+UiOM6Yodu2QNUEGxHhXhHEk4dNVVpohNmOdo1IU7qgTNz/ANJmMBJKrqLSK1YyLDUjxRGiLAHWMR7kj7Kn4vfce6eIB41DqW93zwLa2cOSLOyhe892ktxlTm1zLacsH2eiKQWkCIEgkGet5uSTPPAQrbOqIrWCocpPJWtYTc5gNdZx5hEVGUTBFGlOgnVj82PoMY2x5HdkBlUXH36hEon8sSeWIbNAHf1DBMS0SSdQiA6xplFhqdcARqMKQWl6pILaQo1OukEKo6+uMbH9pUNWAEUBKfJVUQTfh15YFtdR2YBrHLkRAZKySzMxGrBWHqQOGGWIVe7VZVAM/U+5SHCSfF09cBhj3tSB4bSPwgDIkHQe83mMTqkVAYlqSXaP/dIuEH4c0DrgSJulQwChvtqh0ZjG4p4i14vaMTq15AVN1JDMx3YQaGNQJiAbmMBAXyIBnclne+4HtYkROWdNLDlhbbdtYMrIS7Q697EqhEE5Fi8CN6dScEqKGfu1BFJVUBYgtO9vcbyLfHAtrqB6gCmFRmTzbKMx6XmOFtMEL9m9qIVAB0MQYzTxnDNbtErvE5VGpPyERc9Jwouw0kBdrCQS2pnWBOrG1tfywqGowZxlAsiE2Tr1c6k8NMEGr7WXBLlkpJDMlpN7FuZ/DhNdvAd6lX7sheCovhQTqTaepxGrU7xrEimnhjiRq515WHLAdqod4/dDRILc2bVR5DWOZwBP/EHWmGP+9r1CRwhbEkxwAgRzPTA6+27sBhfUgfuD6YBUJaszSMifZjlCyWI6k6+mEdqrMTCiFJ4i/G9sBZ0+0VNpJjX9OU4Kdq3byLX6D88a9SYowUAb7G99BF7aSY+GLIrCmZ196DboOAwXDVXbQ6k6kaC2ug/cYt/ZNpqw0Eimb8fEnQDr68MaJtW1XhefXgcbP7AbQzVmm32Z6+8mL56g/aSjvq32Q8TMLXMkhtfj54W7T9nFc0mWAScgg6lhYmZ5cOeH+3AUqqZJBqspE/ekjXqMCDHu6iR4Vz0zrYGdeYykeuI01n/yuA7IwUtMiZhl6EaeeFK3spL1AaJYWaUE68uJxuu2vlpiqq7ygEXuRxFsMGpnNQkWEKItJAlj5AnBXMtr9jFDCCUzLIzzaPSb4rNt9maiBiu+AJBAMfHhjsFXZj3iHKTCWN2OomZk/wCMRq9iI9yicrCOQm0D0IwHDauxuoBKkDWYtjKADS2Oqn2RK02WxjNYizACbdbRhB/ZMPTXPTgwCFX4344DnNJyNQDfj+74Mm1kXDFY4X+oxte0+wsjMhjpJsORka412r2BVQeHNGoA0vgkP7N7U1VAkq1+dyOOmNp7D9tEBGdghOoBIuNADGUT15Y5lVoCbyp0/c4mlZl/FGCR3Kt25QbU6QAeBEi8qefThwx7s3PX2guxhF3FjktgAYgDmeuOM0O2GEZWKkWAMRJ4wbY3H2d9uXooEqcTJqLr5kCx04YDp1e7FYze6AJgCIzExHWb4VXaogJDVI8ZNkW4NRuF4t5Eza1BsPtV3+4rqRxgkRI0M3M4sKPdywNYZOCjdLGNSNefE2nngG9jRb1CcqU5Clr2JEvzZ3IMeXTE9gTNWYuuVFOamD7lM7xFvenXzGC1Mpys7qFWAiTN+ZA4/QWwPtTaMqBgSBJWSNcwJEDWAR64Aew1WJepAFWozFbbtOmGO+YuST4RxOMM4BCUwzRMSIMnV2IuCcZktFNcyZ9DMMVHie3hGiqJnXlh/ZNjWmoVRAt6/X54Kxsuyjx1DIQZriAqgTAX3fr1wHZR3rMzDVpUHQTbMevKdABgnaL5h3K3zWfytbyHzY8hg9BAm/8AdWY1soJA+NvhgF6j5TUq6kuVp3ktG6DHGInpikqOKVJC8yrCI1Y6MVnqddBh5try5FAzuFAZidxG1IMam5mOJjGV2MMSXOZnXKWa+s2Ft0TEDBFa+d6izlLrvd3MBFNjHX8R1wbtFd0U1sz3J+6kwT5toPXDWx1lKd6wmFAIHiYyQF53a3xOM9z3ams16jMLDi5AyqB91AfIAYCu74KzL7lIAH+VSzfA2wjs1ZkptVbxtePxuYHw/LB+1Mmz7Oe8cKHIUlj4r5mjiZ0/mxSbHt3ekMWJRWLDqx5TFkG6PXBFvURUohNSIkTzNz1kjCOylJZicpIMcYA1J+fW2CbT2mu7TBLF7iLwAIB8ydPKcKDaBBUWzPlJJmQN5j5aD44KjslWVaplOkIDwWZnXU6xh9YMxHDAuzNqUgqTAmB+czx5YYqAhh1E/D08+OAS2rsvMevT96YtvYTZSldpAE0zEH8Sa49SvaDESemLX2a2cJWJ1LKxNjHiT4Yvnpqp9qNrtUOUwKwERzcibm48ueDUXjaEneU0yCdAPtBmj71se9ouzrVt7380kcqkkTOgGM7VRcPQMDxMIHUSDeYm59MNU52e/hRlkAlTAkbs28zbEezEBp3kHMwPDUyPKZHwwTs1CtVlj3gwv95V/PAeziVyyRDrr+JbH1gg+mIHSxVqd5AV1gc5Ui59cEqbaIJICg2B9eRuRrfCu3t4ZU2cE8gDmS55yJtzxJKalxMzbjaZnjx0wKKdpJXaGAJJJUAwSAoUacLDB6NZmnQADUxyECfjiqpbazbNXdQM7B9NRvGfli02WrCAtblbz4YFEq0kqDgTFpEk8vLGvD2eXvqgUnRdPdMX8Wp0ONiG2peAc0wRFzwtGvlhZ9uDVyVUFEbu8+UneUAE+UyMFaxtvsWDqqN52jS4/PGndq+xWR3yNkIA3TwJi2OtvQk5QwJkTcfToOGKutsyuazEAqWIK62AgR5AYDje39jun+8QmOK8MAQlbIT5HTHaa3YaFAI3oXxKSD6Hocaf237EBq1XKpGVVYkG2aJPkBgkaUu1srTJQjQgx8xpi32H2sZSC6d6RGUZgAI4kkGT+eEO0OxqlOVaYHvATHC/0wgd2NL8vzGCR1TYva7vIKOq/htn/qZTJHTF6HSpuq7MVC1KjkmSQZIHIATxH0xxmhtmTeWzDQzacbD7P+1ToAlQZwdWJ3tOJ94DrgjrmzJm3gCCbLHAcAPrbngtWqSe7pneNmcXK3AIXhP0xq3YHtEGpAK7FYy5gNBN/InnqMbCKndUppBPwyTHMndG8xkWPrgrOyqM7ldMxUT91SR8zmPrOJbdUIRkHjyFna+4tgqjkzNHkMYoDuaa8WNlHM3LMeQEmT6YhW3gEksHcE8JyDMx8pKATzwBNopgUCFtkAYAjXLc6874r12hs6yRFo+Ov0xbVyPAROYXjQCOPUnHOu3doqIzUQWBJyBvwW3h1gx0wGydn1Q7FlEqjsEB/iaWMcY06Yjsvai7Q3eCQiqQkqQVHvsQdCYN+AGE+y9oilUBuc3dqeO/Gn8oPxw9WRABSAGep4ulNT/9jA9DgRWbYudDXqKDkMoDcqLqguJzGZ9TbFFtuyVMkQFC66RAEl+Ym9jzxtO1UpdacWX7RuO8bIPhJjrhHtWgWikJipd+ig6T1P0wI1js5yJb3n0/CoEKPQfPCnafaBpsVQgBQFEjjq36Y2fbafdB3ylgFi5Fzw0uon6Y5/2jtiLUyu29EmZAvfXAbR2L2iG3iZItpHw1/LF275mnisCOEwfjr8sat2TUWisg5me4Cn8xYDmfriz2LtFS0Zp6HmePXBGw7KAbEW49cbL7MP8AbMOSn6rpih2K+hnF52JtISvlgmaZIjQAFBYcJJ48sXz0rO1UQ1R1MQWYHylhw88V9IFqAYi6kH+lsrHXlOLWtTGd+Es2n8RwpTogM6PAVzI/nEQPJp9cRp6IrqfvJoPwuI1/iwrSSKMx/u3sDqBnKHysflgA7SRXogkkhCWIHEsFi/VTg+z7Ur06yq2veR8SdeN/pgG66zTeQAApaeq7w+mPbDSBKFmJlplZtzNh1t/bEhXGQluKkaX8Bnzxjs6kMiPocg6Gctpg30wC/ZQVqUU7AhgASPezaj11PLEtj28MnAmIJHOOuowLsSme5pW105mcY7Jde4pyug5+s4CyaqEh4GYS3XdE/kMJ9l0j3K03GVjvtfiTP7vhjtZslE2hmIpg9Ha+nJQxxgXOZCTlM8dLn148OWAVfb8hJIBqK+RBPibUE8csQT5YaXZPAszN8x4/eM85OFzQU7U2YDcCgkm2eBm19BPnh9K0BmchaaiS0yBBt8eV5wBGAFiVVVEsSdAIknoP7a4U2faA7M5UgEwoIg5eB9dYwMnv3MjLTsyrxfk78yOC6CdJvhbajUp1Acs2gEixOs2NowE+2OyqRBIWGP0F5jgJ9TjmPbvYY7xR4XMmwtjpqjvAJls7AzdZMiBbgvLzxVbVsIqMTIKrKyQN4KSM54QSPlgOX7X2cyStSB/n4YVcmmpKmQREHTljqn/l9HGUjPINiBaeR/Lyxq/b3skKa57ISJyG5PKAJPrgrXuye3WosCpK8wf388bz2V7cNUqITFNFIyqJhjFy3OTxOOdVaINoKnhu2+eIgvS8JkdMGdx9CbLXzyWYmOE8OkajGKdQh2JUSigX/EcxgamefTHJPZ322alAcZ0HD7vOB1Fo4SYxv/Y/bbV87qQ2djBsQBwWDoRYXwG0U1JWSRzPTzJ49car2j2Z3tR9onNTQd3ad65lxyAJieQxsKUmcEVGZrARGVfgPF64MxVFyABcwiJixkaR8MBpXZnatOrWamisAl9IDNlCQOR11642HZ6aPUq1fdX7PMeSDeIPKc2nERhNuw6Zc1VOSorooI0koVLMBYmbgnQxgu3KqqlFCN4ZmE6UwbT1Zh6gHngCbKZLMd01GJ8hw/pUaefPCmyr3marB3zKjiEG6o+F45k4R2qvWaqKYIFN1OaBcKDc8xmIiehxc16WVFCwHqEIumnvN6D5npgKLtym1VKiUtFRgrfeqFSPUAGB1vjljeym0ZmSoAHn3nG75xME8BjsNFlWKVEgBbFxcA3MJzP4jblhOv2cisyZRvKGkwZOhMnVp44titG7J7OaiMrFWadb9BH1th3YOyoeRmhTx/emLqpsKCpAHnfhz1/thyn2dcWtr+/1xA72eDYD9/piz9k6pfaalTmhC9FBQDykyY64rNqqd3TJAJPhEaCbeuvDFv7G0Ye2gpwJ81xfPWdM9oVyGbLbfIzaXzG3PFfWtXpSdVKHjowYaecYOKJL1M8gh34ajMSCJ6YxVcEg6kMDJF4II+sfDE1prvZFAO7MZ1FydLs1vj88Odm0lOz1ALFkcknhmzH6WwHYdnyiorapmAaLEqsGZ0HLFn2ZTmmgvHd6x+GdPXAH7PcBIzFiUyrpABUgH1/ZwLZts/8ATluVI+kCD5XtOGtl2iUBFt0GTHCAfjHzwAhTSq0wIh+7/qcED1H1wBuzVyLTXgqx00vbCfZPgpgTOWRyGLUKCxgeEEyLLAHXEOz6apTBgeAeZkYBftSgQKIB1qM7TpZI/PB+z6uUlmkqgLWP3RN8Dfa/tEVhO473vF1UeQscJdq1mSlCgFqzBOgUySSBwtxwBNjrpTQPVkmpvlAJdyxmw0j8R0wxRqljLmF92lGYLpvMTdj6QOmB7J2WFaWGZngFydTrHpFhi0qnKqlgqzxaAANNbT5cZwCnZ1cMWFwVtGlvP3hxnCvaW2IGBcwvCTE+Q1PkNcR2/amqkrQlF4VCsGBxRT1944h2T2MF3333OrtJYxzJP0wGWrO4t9msRmPij8I0QH1N+GJpTVUJkBFAktoB+fQDWcNbTSXKGewNgBqxiYAGvnwwpT7PeoQSu6vgRfCOp5t+I4AVFXq7yM9Knoo99pI3ifcn7o9cMv2UkEFZtdiZJvxJvgvf06ZguAZ8IOY+UIDGIN2kTORDH3qhyD0C7x+WBWq9t+ygNwMwA0GoI0A5/ucaL2h2cVbQmDF+lptjsvcO43nIU692Ag9WaSfU4qe0ez9ndLOhI4iDOtjbnrgrj20UzcgCRyOHfZ/2nfZmgkmmbsvXmOuLzt/2YendVDKb5gbX+nrjUts2LLbwnkbzgm47R7Oe1dOuoKtmaOIg+RnQzi7CmpUV5AUCTbWASbnQWIGPnPYe0qmz1A6MykGYBMGOYHiGOteyvt1T2hIqXqWCySMotYXg8dRxvOLE42aoT3dUr4mUlRzIhvIC1ziu2HYalQtUqjKWhs02ECdOQURyAGLnYKihnksxLZbKT5gRIgzHXANmomqi01VgvhZjqQCd0cgTq3TzxFJdn7MWrVKs5VMcBZRZQJPi09SfPGdsL1JNxTt4TBdATCjiqT/VqeAw4tASaSTBvUaZtewnTN8Y88PVKV920C/C0WHlHDAUuz9mSFYwp4qLgdJgW9MH27Ys1Sn5ML/u+HDSOYwd0cJvJg6YFVpfa0x+BvqgwAq3YyvByg/n54ZGwxa/7/xhmpXy34hWI5SATYdDfCuyOO5BMgZMxPSMx+P5jAV1fYpqhJMKMzX1JEKPQCTpqMXPs7RC1f5D8My8NBhHs9DBZvE5zE+eg9Ftbli37EX7UmIOQ29VxfPU1UbcXG1OSZV5i0QVdhljnBF+OPPVkMWmyyZ6XHlhnazFR2gtLwBP4jfoMV23s2UgeJ2AMaKpMsxJ5AaYaryVFNJmEnOKh4RBzzPP/GJ7HSICAaBBJ81j04344FSinRfLcrSdRIt4W0/fHDVKp4NbgGT0EWA4A2xALs1gtBCDMpf4/PExTUVFHvOwqBZ1IRonlp8+mAdgUvskmQYgDmf0GJV2/wDUUbWKHw9FNuQ19cA1tOYrUaPdidAS0Lr0E4YqgBMgu0gQBpa2vLphY1M2Snc5mz6my0+Z0AkjljG1VgFqNSOdx7wNgTG6CbMxPLQTgPPPeN3YzOAtPhCBbknmZOmApTIqsmbMAoZ2bm5knoAoAAGD9k7Muz0xn4y0RvNF2a9z1bTQYFsNJ6gZ6lmqNmAUQFHCY1IEcfzwDj7RdQgyrH+8YS0wfChsvmZOI0NnkyyFmFi7EsZnrp6RiNVamWTVZQvvKQo4QS3DXScI0XpyQO+rCJkuYPKMxvxvYYC3qqJ3o1BgtHDhGuumF63atOmStOaraEKhieGuovwj1xWtWZRmekFUmVXMN7qQtiBrJMcMI1tsqNZWVeMDjMcoAwQ9tXaVQNnYojRAJjNHIA2X0GF//EVPirNUPkWHw8IxW1RlAbMAdNBrOotiFKrmlmd1J0GUHQxywF5svaQHhoEDmzBZHkoOGC1RxbIn8IzHylrD0GNXXayHy9+wJ91gBPxHXFn2fVqhvECp5pHLiCJGCrVNgDMC81COLnNHxsB6YdC8h05COgH764XpVnOtNWGpyuR5SCDInrif+rtvJUGmihh5WP5YBXtDZVKFwACCL2uCcvDXUa41btj2dzAlhOWxgRAHH442/aNsQU6gzDMVIAK5bwCPEABcYwclZbMhMCDmXob3v6YK432p2IVAzLrpOo/YxRKr0XDoSrKZBGoIx2rbuxUqzMTckyIJ5dOXrjRfaj2b7qW58I06Txxai19lf9rBWF2qmDyqUt0/zLofMRje9i7SVqcUFUgwFcmRBOoA48I88fPjrlN8bL7M+1r7MReU94dOOnHESR2/ZqQQQJkkknmSbz+9MEa4jnis7I7ZWvTVgwk9dRwn6YsEMn1IHW+owAqVIi+YkxryxCrUitYExTFupdvyvhjNJ6RhYSa1TmMq/BJj54KntlQCm7ECQjRPUQPrhXbHIohPvFacRYA7zR6L8DgnaQ3MsXdlT55m+QGMbSJqoJsql+ksco+QPxwBUYDeMAC88gJM4s/Z2zNwzS0cbka+kYpe03AQKQftGC2GijeYfID1xd9hsC55hTfndYnrb4Aet89TVftFIM1QG4LN/wBRwCvRzmARa/ra1r8jgFbaitVwI8bWtxduJ+mGaTg7uhN+c/piKHS2ZRKk8IaefSeXH0HPEO7yQSu9w6cYynjb54do7OqiBEAW+P648UjlAve8a+uATO2TFJRkk24+nSDgjbOc6kLuKgE8yOA6/rgmYWI01n5aajC20bVLsOUAfmet7emAjt9AV3akSwVQgFMEqGJljm5i4McfTBtqBHcopCic2WOCgi8WNz8sDJjjqwlpsCABc8hGGqJ+0YxAGVVB1KiDm9SScBB9khTJZnqMEk66yfQARHLDdOqDmAkETMcOH5fPAK21KawW0Ik+buJ14QsCMDpU5aIEa3/XrgFtsbO4NRc0HdXMcojpYeuuBVqgotLFnLaCIyjnbUzw4AdcWzbOM0jUD4Dh8sL7fSkAiDFz+/ywCu17EHpzOabgk6G4kRqCDp1xofa/b9XZ6hSqkArlBDQpv4lMHMR/bG9pSiQJI0Nrc+eNd9ttnp1KRpvuzDUmnj8LToRgKet7SqApQMbCWKyIvaD6XGE17QNapKBiB+K/76YV7KJqBKbLKxDemLnZdiFNRZCJ3mFiDcCMEH2Ed4GLksEsFIBtpHTFtsexqpHduyGRYfWDhPsymFbILd54jNwRceR+uLnY3XMudxJN58XwAk29MFWtLZ3VgSFYgRY5TqOFxODttKKQHJQ/dYXHnlkX4flj1TayAN7uVPvMJqNa2RB4fM38sDVSRCL3am5J3qjcySZCk9L9cB5trpiBJPG4CyeAlmk+gwrsy5g9JaQADGGqLoDvAqscuJgW0w8dgpBZYKF4s9/IS0knoMKyTUPc5qausZmneKwJCaKL8dcBGr2UiKzuwBkAktvGR4Qq8YuBb88V+0dnd5TJysaZ0zkEwdDu6X64tE2J6ZzNVzOZILInqIAH5Y93xp6pmTNEo2WCeMNf5x5YDk/tB7LMhJAZlMWiY14jXTGq7Rsppm2nLjju3aKBp+yqCBoYieJtpjnvtX7NsJqIto8IF44nngKP2c9oWpMBJyzcD5x+mOudl9srWRGzBlgmRqPLnjhBF5HD8sbH7Ke0IpVBmJVWEGOBkbwm3CPhywNx2rZpCluZsRf9+WB01+1rA/fg+iLhTY69N2BptBYHKQwgdCTaw6E4Pszk1ailcw7yCU8lvl5W4YI9UeaqgaImb1cmP/1A+OPKPtni5imo/pJj4nGOzqneh6q3DMSDrAG6s8rDHq1cqa9RZnNlTqYVVPlYn0wAZL1SfdpnItyQTcu3xsPLFr2RWIr5RcmmWvwEoB6nXyGK0EUUQAAsbIvMgXY/h4k8cO+z09+ROZjTLu3Mllyj0A05EYvnqaX7QowzERZmJAH4jf54glLeUlyCPdEBuVxyw9XbIzn8Ta+Z154WSnJzHxaTzGv79cRoRknUkiwifnwk4m0jSDC2XgevMzIxBagANwD9Pn9MRDMx1ISfiOXOJwBaKka36iOswOAAxXhjlMA8BcfoZm/TD20D7N1SM0Rp8dOYwsafgUKSIDEi8knenAQrLoIByAGPdB4n48+WGXUm4JNwdBHH/OAZi0lVDAzmgxN/LWMOAxEcLtu/ASPXAZTY1GikTcweJEX+nphVxlkMWMctD8fPDjHNEcDMDEa9HOgVidc3L9/2wCdXaTMSCDrPLqR9cPhA63EiOGh/L0wjS2Ng2krz0OupvfBmokxl3By4a4CW1U4GQAAt5D4CZkDCu1dlrXo5aqKUi8mw/m4ec4nRGd8/BbWEdIgRpgtXYQzEvLAaCLLFoA0JJkzrrgOd7V7IU6bj/TVKmfgF3xHmYHzOHNj2pqUCsFmNBAYnS6gm/HG37dshY5TOWLKu6PI5bn44THZ9CmQN1WOqrLH0gfngKR9nqPJui6Sxym15nUDyjFhsez92JFRVM3KIzE9C5uSemHwqjeSkxIsC0C+ukkxzxD/VvVXdzzxWmFn1Zmn4DAM7DtFISWDCTBdtTa8Zjm52A9L4cbtFoHd0bn3mbS/Bcv1E4pOy9mdDUmmslt1mYlo6kcfXFzSr1CPcHDwE/VsB5dlqMczvvdFFugzAx6RiO2M4CnvJPeBZKqQM2ugFpwQGrbeU3/4a4DtlGpUUoSsGw3cvUGV0vHDAFpLVJ3jTPOVI5n3T5/LGGRmBD0wZ4o5sNRAYaz1GJ7Ft5KKWUieIllmOYEj4YKlemdKiGPxAediRgEqW23g0qki5uu8I1AB8sLbfQzySjKIAIJBnru6aYtXosYZTB0zASCLArbgR+WB+IxlMRflBPHiOeA4r7Z9hdzU7ynGU6gcCf38sa+IIkR1x3Dbuxe9psILFWZTu8BaTNgNP0xyPtrsk0KrLBAJt1/TAX/sX25c0qjE8Vk28pN7Y6LS26QwUFnqAKToBbeaeZBy89ccJpMQcwMFSCOn9sdi9k+1P9TQRgSkSCBlJkGIuOHxgjFZXdbYMwEu4iICboUCwEAXEWvOB7VVCtkqDdo79QrZcxXcT+O+g0nphmvUqUlEtTJaYZt0heJ3TB5DnhVBnKg0mIEkKGWCfvkGMzaa6YgwBlDVq0SQAAs+lNQbnz8zix9lqbd4WeC7qWblMoIHQCBiqNZe8LAP3aSqDLmiLMwKzLMeFgNMXXs7tStVkG2Q2YEHxJczi+eqhta/aMZtnPxnA8kjQ8ryOvO2LLaNiWTqJJJhmHvHkcCfY1FxM6eI8x16nFiUl/pRlIgDlbS+MCrfLxImfUD464cfZhbXX7x5HriA2VSOP9R/XCFBZDkscs2BtPUX4+WCKwFuA1+t8YqbGuYG8g23jbXrjP+nBzTP9R5edsIUJiFBC2Pi5nWTrpr/fAGrsRYkTqOkaThnuQVyksQdd5rwI54gmyL+LX7zfrhCmKB3cvSB+z+74O6/LTobfHC1GiI4/1H9cFVZ4nXmf1whRGQaTvHp88J9nq+Zu8W3Phrhuqlxc6E6nmOuIMY4n4nCFB2bZ8uYWjMY/f3sFbUC0i+p9fW2AkdTrzPU4x3e8ddOZ/XCFYVywgniM0CB8OuPFRlGSwvIJ6xHzHyGPMt9W/qP64GEvEtGviOs+eESvbUoCERJbdgfE/T54jsHZYfdIDRxHiA6kaWwOtRDGCWsDG8Ry5HGWSZUlo5Zj064Qo1LYakELUYQYgqDp/ELYPT2eqglqgiIE0xryga4QXZgg3Wcf/I/P+LBG2l7DO/8AW364Q+jDZwJFQDjZVHncjEdiqO0SQ086dut1jCdWW1eobf8AEf8A7sSXaGAs7WFt4/rhCnez+87uwpRMCzcJ4lsFNF21FLX7pP1OK6jVaIzNGsZjqT54w20vbfbj7x/XD5Po02xNEjIOoQg200cYwdlccQYvEuP/ALH6YXNZtMzf1H9cDFVo8b2A94/rhD6YqUlDE1cwD7x3jGYai1ySIPxxqvt32StVA9E5ymvXnE8MbQ8sRLPYlhDsLwb2OAV9lDyrFyORdv1th8rXEqwhvrjYvYXtk0NoKTuVSBfQMDYm3L8sb23sBsTGTSa//wCWr/34yvsBsSkMtJgQZB76rwuPf5jF+Stg/wBP3jbxnKRPUxI00UTI85xPaq3doWF2bdQRqzfkBcnyxX0qGQQrOB/zG4QBqeQxLu5OYlifD420BNhe2JDNG2TZGRcoOnh466m/0xadhbNlrFp1QgjhOZb+eKYKfvPp/wARv1w/2CmWpAJ8J1Yn7nM4vnP1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6" name="AutoShape 4" descr="data:image/jpeg;base64,/9j/4AAQSkZJRgABAQAAAQABAAD/2wCEAAkGBhQSERUTExQWFRUVGCIYGBgYGCAdHRseHxoYGh0bHx4YHyYgGB0kHxsbITAgIycpLCwsGx8xNTAqNSYrLCkBCQoKDgwNFg8PFCkcFBgpKSkpKSkpKSkpKSkpKSkpKSkpKSkpKSkpKSkpKSkpKSkpKSkpKSkpKSkpKSkpKSkpKf/AABEIALsBDgMBIgACEQEDEQH/xAAcAAACAgMBAQAAAAAAAAAAAAADBAIFAQYHAAj/xABFEAACAQIDBQUFBgUBBgYDAAABAhEDIQASMQQiQVFhBRMycYEGQpGhsSNSYsHR8HKCkuHxFAczU3Oy0hUWJEODwmOis//EABcBAQEBAQAAAAAAAAAAAAAAAAABAgT/xAAaEQEBAQEBAQEAAAAAAAAAAAAAEQExAhIh/9oADAMBAAIRAxEAPwDb9ood5UcsxpormFDnMxk3aDoeCiABhPtWrTV6NNmqBnN8hJ1ELNxlBubXxnadqU12BJUB2kRE7xvPE407bO1T3xqvmBYtlA1EgqrcjCWGOfW63rZdjSo0qZRRlszQx95zJkLa3IDrhHtZVqMtLZwRYlqmZ7DQRvakyfKMUFD2n0oK4l4UINIMTJ1LAel8bZ2fVWpLoLZyBGtjl/LEKqqvYopqIq1TwOarUJJHXPbFLXZkroS9UI1ozvBI197Q/XG57U+Y5VUVGF2M5UTnLHWLafHCZQ1jmYg06e9uiFJBtF968X44tGubRt2Yl1LxIVVzvBabk726OmC9m7BUQnPVqueWdojpvWw/W2ZUQUlUBi2ZT94gFpPXh6jFmgUxMBYF5+XM4n6Nb2rZXqFD9ss6hK9RSORhWE4uuzNmKJmOd/dUNUY5m+7JM21J4AYsu8B3VF9Ov6YHTrDvc0kJSXu0gSS7GXIgX5emLQzsnZworNXMWuWbM0TNgAWMCMtuh0wSlsec5zmRRokmw5m9z04cseWgXZfs8vFcwLZtL5Z5nj1w41VlJBbOwmJUBF52XW0kzbEEKmyKoEiAxM3YnzGA0UQOSQWYj/dKxIpgSRnYnKutzqPgMEUGpLM26LlpIMdAbxyiJx4XUSsU53KXGo2oLniOJHAazgUq+yd4wyE5mIKkMwUKCDYTLLbU3boNWqOzq9RspzQoWcxjMAS2hg8J8oxCmZDEtlTV34vwsfdQeEAa4ym/YStLXLoSPxRoPw4FDqgOSRIpJowJh2kCNZgfODh3/TiDFzPP5dBH1wFgO8CDw0r6wM5Bt/KvzJwfvP1nX++ADXpABjNwLDMSRNpMfu2MtSAiZ05n0OuM91vkzJOg+v649Srhm3TZbBuBJJmJ8QGk6ScB5EQTc28W8bXNhwJtFvljCoIWc3nfkRck87/DA0rSSqkFV1e280mSLRANpAuRidZoyAtqTC6EwBJ0tw8ycB6oQtr2F7mePXC1WoOvnmPX54NX2YsCLzJBMH9xNteGBnZmyxvesf44YJ+hUqrAwDw1JPw15WnDNRZAOZxcjqfQfIzhV93hJ6mBy/vrgW09uLSqIppuQaZY1ARkU5vBzzEGZnAWlUQJv03jrpwPDGEpboLMeVyY52E+mJq03B0PxNrX4YkrRGpPD98umAi1ONZt1Pzg4yEtx/qOJJTld6NdJmTzJxAXg6H5RyH9sBMIACL89TzHXGKgaLGLdbnGY6iwn0xktbADBOW5j+Y+U3M4Y7MqEubtoYzE3gi8TphLJoTrz/dtMO9l3cm+n/bi+emufe0naCUu/IJZw7hFBkBizSTwJAOnDjyxrmzbAciEnNU96dAOEcxH7vi/7X2NG76u5jM7ogKmR9owyqgE+6TOhkHC7bQ6IWVAtt1qmtp3oFgBqfQYb1Wvp2OtGu9VmJCaFj751jqNPTG0dhdoPCoshAIlrTzObWPLFV2T2LnIJDNlvLHxHixHnjZu6ykADSx5meXM9BiBittKmELiBG7khPW5n1nywLattL5aVMgBCHcroSfCPIC8dcC7ZpimnesqotgkyJYxcyLjoOnPFNRAyEoHYiWaoYUE6HXeIzHTAWdBTUqFiZFM5QwUeKZY2sIsPTDlPvMx7sbkwzRMfjA91TzOAdm9ld3SQVSwU3Wmti95nqPxNblixVjUaKmVUI3kXwqBoWY+IxfAQr7YVVhTudC8QFn/AKj0GG+zdhIHeVGyBQAJvlEzeNXbjGA0aRcpmGSnTzsM33RZahtckEwBxw7SbN9q8rT0pINTbX+M6knwg4AtbbGMtlyL4ZP+8eNFHBesTAxGg5qxG7SAlr2Y8I/AJGuuE2Q123yFpKCRB15xxy8yYnBKFdahbhTMDMygBre6JsOQwFizGoOC0luTE5vxRwHAcycLGtnkn7NVBzMT4FHuzzJ8XwxnaK8gKA4RWLVCNSYJAtxmBA4npiO1Vhmpnd7tYK07XI0MA8PxTggzwxBPhW9OnpJ+8w+g4DE3r5AWgkAWB4nRRbqflj1BoLu7rvGRJ04cOHHrgOcPVVZlEaWPN+A5AKD8ZwBNmTKsEy2pJ0JJuTw/xiYq/Ajnpy9cC2NiyrmkmLyPjPMnliTbQQSqDeF3fgizeJtmjXgMFe2p8zGkmptUYcOaCPeOh5DEK+0BEZFvbKQPvGYQRqxAkngPPEKTyoSjZRbPcST93pfxakHHqDgEsB9nRBAtqfejzNsBmhTCuykiUA71+sGbDREFv84hT2gn7VVylxlognwoNah5fe8z0wvTXN9ixAVYq7Q33ixzCkPLj1gYNlLsEIhqgzFeK053afmxMnpgGKFRe5zS2RbITcmNG+AJvPDDK5QCSAmUSSfdHM/vlhauQ7KpICLMk6QsZj1loUfwHGWl2W0DxhTrGneOOJIFhwwRDadm7xBBy7s7w3uY5kTywv2b2X3aRUIaTO9Pwv8A5xYhgSYB11Jm+h+fAY9XcAqpMTJjiYj5SfXADpMFzKJOSTb9+eJU3tcEHlyHCeIwPJ4p0B1vbnfjHTHtnpQcx8UEgX0nkfrgGSDzg2GmgGox5mHG04GCZ63P7PmYxg1CDYT1m3D1JwUUcxEj9z++WBs+nPngk62j/GAvc3+v6eXzwEqjGOsf4meGD9ktvT+H81xXV9rGaDA/el8P9ksDU4eH/txfPWdax2klKm5J41WZifMwL8Lm2EdupCshDGA5yKoG9AbM2Y8DYacxritrf7R9nTaWWrs7ZqdZxmQq2jsubLUGoiYB9cH7M9qNjrFnqbWEKkhUqIUlZmcwzLJwi1d06DjoiiCTAA5EnyxCnttMsFXNVg72UbsRJl2gBYFyvCcRWiu0GmTX2Z0AlKa11KgzOY6FnPMi3DBtoAAemSLiHPBVJuJ94kYhVcmyNtW0f6iu2c6UVPhRY91eBPx0xZbeQkUyJYkMQTEBbwxOgJAm9h54QbtZ2OTZsygAo1XjBiwOi6aC/M4LsmxmmVooGq1HIeoXYmF4CTe+vkL88AWntG+1QGpXqP4nO5TH4QTcqOSjGdupHJNcknxU6KbonoOPLM04wnaJZsmznMZvVI3P/jU2f+I20wzsWzqj5iXd7tUcwxMCSL8PdtHTBQa1CaiVnBc5FCUlOo3j/KBN2PnqcOKGqMc5VaYF2BIQxqBypjSPeI6jFXQrowqCofE2QhQZNiVpqq3ME+EchJw7RrTT+0OSlTEFSPuwAzke9NggIvzjAN1l74Etu0aZEKLFuRb7xPBeuIVqEAu6gMtqaTME2UfxH5RgIeqXVmWEAhEHujTMxMS8a9NMF2jZ88UmJCwQxEibwfid0eTXvgEdmfMQKdTMiGTeztcnLcTJJvxw1UqtY5YKTJvpxW1m8iOuG9i7JVCqwTkB4CDyCkRe30w7W2ckqFGUDWbyNY6zxJ9MBXdnZ8jVqgEKpdQTOgIVjFpJ4dcOdm0MipYZhBMzJJuT1JOIVQTFHUSHqdFmUW3FjeOAA53zWqNJpp47Z2HuTwH4yD6eeAX2d3LPSpsJDsHebrfwr1j3z6YgUVopKV7sDT/ikRf/AJYN44kzfHmUZzRTdUqpdrXiQUBGptDHB2qLSp5o0gKv3jwEaxxPIemCM7TXIPdJeo0Z2+4pAiw95uA4CDgdWwWkguLkcAeEnpJI5semM0H7kA+Oq2aoeupZ2PBREC/CNMB2Ze72cFyS9UbzxDGRvETox8K8BJPDBRA6ACDmRGiBrWqXm/FQeOCtUyAgsc7tvsPEWInu0/FGp90Y9SXIoaVV2BCkeGlTGpAPIWE3LYjsez5iHMhQDlB91LEsx4FtWPWMB5Ke+zVAESkinLrFyY5lpIHrOCLmL7xhiRUqaWtFOn5KLmeOB98GLMTKAiowGp4U0PLn8MHpIEQ1KpjO2Y2ksxFlUasRoAME00Du3MADeadBFzPTCGxkOS9xIkD7qjwr8L+uM16+c92AQBBqZjJ5ina0zdo8sMLaABrawwA5JqMZJC2+PD0thhlvOpAM9BwP5nA2Q5hEdZIgD8tNcV22bSGYLLd25NvvwBLRr3Y0AOpvgh4C5BM3C25CI08yfhjFU8TFsAp7QJZRYrFp0zDTziMB2ytGpv8AvhgHBtNheOfX9BgVepPGwHh0vrePhiqDZhJkxp+xwwc1Dljp+55nBWCZPrM6A9cW/YJ3/wCU/Vca3XrWGYn5b19Og/TF37O7SC+oMoTYz7yj68emL56jgHbtQjbNp0I7+r//AFfAFqLGn542vtj2YD165UhSa9QnN/zHxSbd7PVKZgcRIHlhvVIF5FiP354c7O7VqUmJEtpILGCBoCAYIwhU2QqYYQel8CQQeRB8sQjfti/2g92sd0paR/7YIXmQCdf3bF4ntfSqI2euiZ4NUyQW4AXhsvToBjlgabcueJGqoOhwHZ6faFAsiLVTM0AUzuEHgu8INuRw3XYqAim9RoZhJCiOBi5mNOPljiKdoMGkMZ5H9DIOLrYfampSWw8KwsGALzw0uScCukbJsk1EcFtynCwCdDHDiTqcM1Y7xRMhnDOAbCoAY6ER88aNsPtdScKtQuggKWvugmWNiAx88binauzIlOns7h28R3gQPgDeOdsUXjbTCswAGU5Uk+8YGb0kt1y4AlPxklgDlCLM7qiJPXUxhDaagqV6RapuKJAEZQYhYFp4knri5FHOoJA52Mnhx8vriKU2auqnjJMz5C0ccXS1lClmG6qlm+UiOM6Yodu2QNUEGxHhXhHEk4dNVVpohNmOdo1IU7qgTNz/ANJmMBJKrqLSK1YyLDUjxRGiLAHWMR7kj7Kn4vfce6eIB41DqW93zwLa2cOSLOyhe892ktxlTm1zLacsH2eiKQWkCIEgkGet5uSTPPAQrbOqIrWCocpPJWtYTc5gNdZx5hEVGUTBFGlOgnVj82PoMY2x5HdkBlUXH36hEon8sSeWIbNAHf1DBMS0SSdQiA6xplFhqdcARqMKQWl6pILaQo1OukEKo6+uMbH9pUNWAEUBKfJVUQTfh15YFtdR2YBrHLkRAZKySzMxGrBWHqQOGGWIVe7VZVAM/U+5SHCSfF09cBhj3tSB4bSPwgDIkHQe83mMTqkVAYlqSXaP/dIuEH4c0DrgSJulQwChvtqh0ZjG4p4i14vaMTq15AVN1JDMx3YQaGNQJiAbmMBAXyIBnclne+4HtYkROWdNLDlhbbdtYMrIS7Q697EqhEE5Fi8CN6dScEqKGfu1BFJVUBYgtO9vcbyLfHAtrqB6gCmFRmTzbKMx6XmOFtMEL9m9qIVAB0MQYzTxnDNbtErvE5VGpPyERc9Jwouw0kBdrCQS2pnWBOrG1tfywqGowZxlAsiE2Tr1c6k8NMEGr7WXBLlkpJDMlpN7FuZ/DhNdvAd6lX7sheCovhQTqTaepxGrU7xrEimnhjiRq515WHLAdqod4/dDRILc2bVR5DWOZwBP/EHWmGP+9r1CRwhbEkxwAgRzPTA6+27sBhfUgfuD6YBUJaszSMifZjlCyWI6k6+mEdqrMTCiFJ4i/G9sBZ0+0VNpJjX9OU4Kdq3byLX6D88a9SYowUAb7G99BF7aSY+GLIrCmZ196DboOAwXDVXbQ6k6kaC2ug/cYt/ZNpqw0Eimb8fEnQDr68MaJtW1XhefXgcbP7AbQzVmm32Z6+8mL56g/aSjvq32Q8TMLXMkhtfj54W7T9nFc0mWAScgg6lhYmZ5cOeH+3AUqqZJBqspE/ekjXqMCDHu6iR4Vz0zrYGdeYykeuI01n/yuA7IwUtMiZhl6EaeeFK3spL1AaJYWaUE68uJxuu2vlpiqq7ygEXuRxFsMGpnNQkWEKItJAlj5AnBXMtr9jFDCCUzLIzzaPSb4rNt9maiBiu+AJBAMfHhjsFXZj3iHKTCWN2OomZk/wCMRq9iI9yicrCOQm0D0IwHDauxuoBKkDWYtjKADS2Oqn2RK02WxjNYizACbdbRhB/ZMPTXPTgwCFX4344DnNJyNQDfj+74Mm1kXDFY4X+oxte0+wsjMhjpJsORka412r2BVQeHNGoA0vgkP7N7U1VAkq1+dyOOmNp7D9tEBGdghOoBIuNADGUT15Y5lVoCbyp0/c4mlZl/FGCR3Kt25QbU6QAeBEi8qefThwx7s3PX2guxhF3FjktgAYgDmeuOM0O2GEZWKkWAMRJ4wbY3H2d9uXooEqcTJqLr5kCx04YDp1e7FYze6AJgCIzExHWb4VXaogJDVI8ZNkW4NRuF4t5Eza1BsPtV3+4rqRxgkRI0M3M4sKPdywNYZOCjdLGNSNefE2nngG9jRb1CcqU5Clr2JEvzZ3IMeXTE9gTNWYuuVFOamD7lM7xFvenXzGC1Mpys7qFWAiTN+ZA4/QWwPtTaMqBgSBJWSNcwJEDWAR64Aew1WJepAFWozFbbtOmGO+YuST4RxOMM4BCUwzRMSIMnV2IuCcZktFNcyZ9DMMVHie3hGiqJnXlh/ZNjWmoVRAt6/X54Kxsuyjx1DIQZriAqgTAX3fr1wHZR3rMzDVpUHQTbMevKdABgnaL5h3K3zWfytbyHzY8hg9BAm/8AdWY1soJA+NvhgF6j5TUq6kuVp3ktG6DHGInpikqOKVJC8yrCI1Y6MVnqddBh5try5FAzuFAZidxG1IMam5mOJjGV2MMSXOZnXKWa+s2Ft0TEDBFa+d6izlLrvd3MBFNjHX8R1wbtFd0U1sz3J+6kwT5toPXDWx1lKd6wmFAIHiYyQF53a3xOM9z3ams16jMLDi5AyqB91AfIAYCu74KzL7lIAH+VSzfA2wjs1ZkptVbxtePxuYHw/LB+1Mmz7Oe8cKHIUlj4r5mjiZ0/mxSbHt3ekMWJRWLDqx5TFkG6PXBFvURUohNSIkTzNz1kjCOylJZicpIMcYA1J+fW2CbT2mu7TBLF7iLwAIB8ydPKcKDaBBUWzPlJJmQN5j5aD44KjslWVaplOkIDwWZnXU6xh9YMxHDAuzNqUgqTAmB+czx5YYqAhh1E/D08+OAS2rsvMevT96YtvYTZSldpAE0zEH8Sa49SvaDESemLX2a2cJWJ1LKxNjHiT4Yvnpqp9qNrtUOUwKwERzcibm48ueDUXjaEneU0yCdAPtBmj71se9ouzrVt7380kcqkkTOgGM7VRcPQMDxMIHUSDeYm59MNU52e/hRlkAlTAkbs28zbEezEBp3kHMwPDUyPKZHwwTs1CtVlj3gwv95V/PAeziVyyRDrr+JbH1gg+mIHSxVqd5AV1gc5Ui59cEqbaIJICg2B9eRuRrfCu3t4ZU2cE8gDmS55yJtzxJKalxMzbjaZnjx0wKKdpJXaGAJJJUAwSAoUacLDB6NZmnQADUxyECfjiqpbazbNXdQM7B9NRvGfli02WrCAtblbz4YFEq0kqDgTFpEk8vLGvD2eXvqgUnRdPdMX8Wp0ONiG2peAc0wRFzwtGvlhZ9uDVyVUFEbu8+UneUAE+UyMFaxtvsWDqqN52jS4/PGndq+xWR3yNkIA3TwJi2OtvQk5QwJkTcfToOGKutsyuazEAqWIK62AgR5AYDje39jun+8QmOK8MAQlbIT5HTHaa3YaFAI3oXxKSD6Hocaf237EBq1XKpGVVYkG2aJPkBgkaUu1srTJQjQgx8xpi32H2sZSC6d6RGUZgAI4kkGT+eEO0OxqlOVaYHvATHC/0wgd2NL8vzGCR1TYva7vIKOq/htn/qZTJHTF6HSpuq7MVC1KjkmSQZIHIATxH0xxmhtmTeWzDQzacbD7P+1ToAlQZwdWJ3tOJ94DrgjrmzJm3gCCbLHAcAPrbngtWqSe7pneNmcXK3AIXhP0xq3YHtEGpAK7FYy5gNBN/InnqMbCKndUppBPwyTHMndG8xkWPrgrOyqM7ldMxUT91SR8zmPrOJbdUIRkHjyFna+4tgqjkzNHkMYoDuaa8WNlHM3LMeQEmT6YhW3gEksHcE8JyDMx8pKATzwBNopgUCFtkAYAjXLc6874r12hs6yRFo+Ov0xbVyPAROYXjQCOPUnHOu3doqIzUQWBJyBvwW3h1gx0wGydn1Q7FlEqjsEB/iaWMcY06Yjsvai7Q3eCQiqQkqQVHvsQdCYN+AGE+y9oilUBuc3dqeO/Gn8oPxw9WRABSAGep4ulNT/9jA9DgRWbYudDXqKDkMoDcqLqguJzGZ9TbFFtuyVMkQFC66RAEl+Ym9jzxtO1UpdacWX7RuO8bIPhJjrhHtWgWikJipd+ig6T1P0wI1js5yJb3n0/CoEKPQfPCnafaBpsVQgBQFEjjq36Y2fbafdB3ylgFi5Fzw0uon6Y5/2jtiLUyu29EmZAvfXAbR2L2iG3iZItpHw1/LF275mnisCOEwfjr8sat2TUWisg5me4Cn8xYDmfriz2LtFS0Zp6HmePXBGw7KAbEW49cbL7MP8AbMOSn6rpih2K+hnF52JtISvlgmaZIjQAFBYcJJ48sXz0rO1UQ1R1MQWYHylhw88V9IFqAYi6kH+lsrHXlOLWtTGd+Es2n8RwpTogM6PAVzI/nEQPJp9cRp6IrqfvJoPwuI1/iwrSSKMx/u3sDqBnKHysflgA7SRXogkkhCWIHEsFi/VTg+z7Ur06yq2veR8SdeN/pgG66zTeQAApaeq7w+mPbDSBKFmJlplZtzNh1t/bEhXGQluKkaX8Bnzxjs6kMiPocg6Gctpg30wC/ZQVqUU7AhgASPezaj11PLEtj28MnAmIJHOOuowLsSme5pW105mcY7Jde4pyug5+s4CyaqEh4GYS3XdE/kMJ9l0j3K03GVjvtfiTP7vhjtZslE2hmIpg9Ha+nJQxxgXOZCTlM8dLn148OWAVfb8hJIBqK+RBPibUE8csQT5YaXZPAszN8x4/eM85OFzQU7U2YDcCgkm2eBm19BPnh9K0BmchaaiS0yBBt8eV5wBGAFiVVVEsSdAIknoP7a4U2faA7M5UgEwoIg5eB9dYwMnv3MjLTsyrxfk78yOC6CdJvhbajUp1Acs2gEixOs2NowE+2OyqRBIWGP0F5jgJ9TjmPbvYY7xR4XMmwtjpqjvAJls7AzdZMiBbgvLzxVbVsIqMTIKrKyQN4KSM54QSPlgOX7X2cyStSB/n4YVcmmpKmQREHTljqn/l9HGUjPINiBaeR/Lyxq/b3skKa57ISJyG5PKAJPrgrXuye3WosCpK8wf388bz2V7cNUqITFNFIyqJhjFy3OTxOOdVaINoKnhu2+eIgvS8JkdMGdx9CbLXzyWYmOE8OkajGKdQh2JUSigX/EcxgamefTHJPZ322alAcZ0HD7vOB1Fo4SYxv/Y/bbV87qQ2djBsQBwWDoRYXwG0U1JWSRzPTzJ49car2j2Z3tR9onNTQd3ad65lxyAJieQxsKUmcEVGZrARGVfgPF64MxVFyABcwiJixkaR8MBpXZnatOrWamisAl9IDNlCQOR11642HZ6aPUq1fdX7PMeSDeIPKc2nERhNuw6Zc1VOSorooI0koVLMBYmbgnQxgu3KqqlFCN4ZmE6UwbT1Zh6gHngCbKZLMd01GJ8hw/pUaefPCmyr3marB3zKjiEG6o+F45k4R2qvWaqKYIFN1OaBcKDc8xmIiehxc16WVFCwHqEIumnvN6D5npgKLtym1VKiUtFRgrfeqFSPUAGB1vjljeym0ZmSoAHn3nG75xME8BjsNFlWKVEgBbFxcA3MJzP4jblhOv2cisyZRvKGkwZOhMnVp44titG7J7OaiMrFWadb9BH1th3YOyoeRmhTx/emLqpsKCpAHnfhz1/thyn2dcWtr+/1xA72eDYD9/piz9k6pfaalTmhC9FBQDykyY64rNqqd3TJAJPhEaCbeuvDFv7G0Ye2gpwJ81xfPWdM9oVyGbLbfIzaXzG3PFfWtXpSdVKHjowYaecYOKJL1M8gh34ajMSCJ6YxVcEg6kMDJF4II+sfDE1prvZFAO7MZ1FydLs1vj88Odm0lOz1ALFkcknhmzH6WwHYdnyiorapmAaLEqsGZ0HLFn2ZTmmgvHd6x+GdPXAH7PcBIzFiUyrpABUgH1/ZwLZts/8ATluVI+kCD5XtOGtl2iUBFt0GTHCAfjHzwAhTSq0wIh+7/qcED1H1wBuzVyLTXgqx00vbCfZPgpgTOWRyGLUKCxgeEEyLLAHXEOz6apTBgeAeZkYBftSgQKIB1qM7TpZI/PB+z6uUlmkqgLWP3RN8Dfa/tEVhO473vF1UeQscJdq1mSlCgFqzBOgUySSBwtxwBNjrpTQPVkmpvlAJdyxmw0j8R0wxRqljLmF92lGYLpvMTdj6QOmB7J2WFaWGZngFydTrHpFhi0qnKqlgqzxaAANNbT5cZwCnZ1cMWFwVtGlvP3hxnCvaW2IGBcwvCTE+Q1PkNcR2/amqkrQlF4VCsGBxRT1944h2T2MF3333OrtJYxzJP0wGWrO4t9msRmPij8I0QH1N+GJpTVUJkBFAktoB+fQDWcNbTSXKGewNgBqxiYAGvnwwpT7PeoQSu6vgRfCOp5t+I4AVFXq7yM9Knoo99pI3ifcn7o9cMv2UkEFZtdiZJvxJvgvf06ZguAZ8IOY+UIDGIN2kTORDH3qhyD0C7x+WBWq9t+ygNwMwA0GoI0A5/ucaL2h2cVbQmDF+lptjsvcO43nIU692Ag9WaSfU4qe0ez9ndLOhI4iDOtjbnrgrj20UzcgCRyOHfZ/2nfZmgkmmbsvXmOuLzt/2YendVDKb5gbX+nrjUts2LLbwnkbzgm47R7Oe1dOuoKtmaOIg+RnQzi7CmpUV5AUCTbWASbnQWIGPnPYe0qmz1A6MykGYBMGOYHiGOteyvt1T2hIqXqWCySMotYXg8dRxvOLE42aoT3dUr4mUlRzIhvIC1ziu2HYalQtUqjKWhs02ECdOQURyAGLnYKihnksxLZbKT5gRIgzHXANmomqi01VgvhZjqQCd0cgTq3TzxFJdn7MWrVKs5VMcBZRZQJPi09SfPGdsL1JNxTt4TBdATCjiqT/VqeAw4tASaSTBvUaZtewnTN8Y88PVKV920C/C0WHlHDAUuz9mSFYwp4qLgdJgW9MH27Ys1Sn5ML/u+HDSOYwd0cJvJg6YFVpfa0x+BvqgwAq3YyvByg/n54ZGwxa/7/xhmpXy34hWI5SATYdDfCuyOO5BMgZMxPSMx+P5jAV1fYpqhJMKMzX1JEKPQCTpqMXPs7RC1f5D8My8NBhHs9DBZvE5zE+eg9Ftbli37EX7UmIOQ29VxfPU1UbcXG1OSZV5i0QVdhljnBF+OPPVkMWmyyZ6XHlhnazFR2gtLwBP4jfoMV23s2UgeJ2AMaKpMsxJ5AaYaryVFNJmEnOKh4RBzzPP/GJ7HSICAaBBJ81j04344FSinRfLcrSdRIt4W0/fHDVKp4NbgGT0EWA4A2xALs1gtBCDMpf4/PExTUVFHvOwqBZ1IRonlp8+mAdgUvskmQYgDmf0GJV2/wDUUbWKHw9FNuQ19cA1tOYrUaPdidAS0Lr0E4YqgBMgu0gQBpa2vLphY1M2Snc5mz6my0+Z0AkjljG1VgFqNSOdx7wNgTG6CbMxPLQTgPPPeN3YzOAtPhCBbknmZOmApTIqsmbMAoZ2bm5knoAoAAGD9k7Muz0xn4y0RvNF2a9z1bTQYFsNJ6gZ6lmqNmAUQFHCY1IEcfzwDj7RdQgyrH+8YS0wfChsvmZOI0NnkyyFmFi7EsZnrp6RiNVamWTVZQvvKQo4QS3DXScI0XpyQO+rCJkuYPKMxvxvYYC3qqJ3o1BgtHDhGuumF63atOmStOaraEKhieGuovwj1xWtWZRmekFUmVXMN7qQtiBrJMcMI1tsqNZWVeMDjMcoAwQ9tXaVQNnYojRAJjNHIA2X0GF//EVPirNUPkWHw8IxW1RlAbMAdNBrOotiFKrmlmd1J0GUHQxywF5svaQHhoEDmzBZHkoOGC1RxbIn8IzHylrD0GNXXayHy9+wJ91gBPxHXFn2fVqhvECp5pHLiCJGCrVNgDMC81COLnNHxsB6YdC8h05COgH764XpVnOtNWGpyuR5SCDInrif+rtvJUGmihh5WP5YBXtDZVKFwACCL2uCcvDXUa41btj2dzAlhOWxgRAHH442/aNsQU6gzDMVIAK5bwCPEABcYwclZbMhMCDmXob3v6YK432p2IVAzLrpOo/YxRKr0XDoSrKZBGoIx2rbuxUqzMTckyIJ5dOXrjRfaj2b7qW58I06Txxai19lf9rBWF2qmDyqUt0/zLofMRje9i7SVqcUFUgwFcmRBOoA48I88fPjrlN8bL7M+1r7MReU94dOOnHESR2/ZqQQQJkkknmSbz+9MEa4jnis7I7ZWvTVgwk9dRwn6YsEMn1IHW+owAqVIi+YkxryxCrUitYExTFupdvyvhjNJ6RhYSa1TmMq/BJj54KntlQCm7ECQjRPUQPrhXbHIohPvFacRYA7zR6L8DgnaQ3MsXdlT55m+QGMbSJqoJsql+ksco+QPxwBUYDeMAC88gJM4s/Z2zNwzS0cbka+kYpe03AQKQftGC2GijeYfID1xd9hsC55hTfndYnrb4Aet89TVftFIM1QG4LN/wBRwCvRzmARa/ra1r8jgFbaitVwI8bWtxduJ+mGaTg7uhN+c/piKHS2ZRKk8IaefSeXH0HPEO7yQSu9w6cYynjb54do7OqiBEAW+P648UjlAve8a+uATO2TFJRkk24+nSDgjbOc6kLuKgE8yOA6/rgmYWI01n5aajC20bVLsOUAfmet7emAjt9AV3akSwVQgFMEqGJljm5i4McfTBtqBHcopCic2WOCgi8WNz8sDJjjqwlpsCABc8hGGqJ+0YxAGVVB1KiDm9SScBB9khTJZnqMEk66yfQARHLDdOqDmAkETMcOH5fPAK21KawW0Ik+buJ14QsCMDpU5aIEa3/XrgFtsbO4NRc0HdXMcojpYeuuBVqgotLFnLaCIyjnbUzw4AdcWzbOM0jUD4Dh8sL7fSkAiDFz+/ywCu17EHpzOabgk6G4kRqCDp1xofa/b9XZ6hSqkArlBDQpv4lMHMR/bG9pSiQJI0Nrc+eNd9ttnp1KRpvuzDUmnj8LToRgKet7SqApQMbCWKyIvaD6XGE17QNapKBiB+K/76YV7KJqBKbLKxDemLnZdiFNRZCJ3mFiDcCMEH2Ed4GLksEsFIBtpHTFtsexqpHduyGRYfWDhPsymFbILd54jNwRceR+uLnY3XMudxJN58XwAk29MFWtLZ3VgSFYgRY5TqOFxODttKKQHJQ/dYXHnlkX4flj1TayAN7uVPvMJqNa2RB4fM38sDVSRCL3am5J3qjcySZCk9L9cB5trpiBJPG4CyeAlmk+gwrsy5g9JaQADGGqLoDvAqscuJgW0w8dgpBZYKF4s9/IS0knoMKyTUPc5qausZmneKwJCaKL8dcBGr2UiKzuwBkAktvGR4Qq8YuBb88V+0dnd5TJysaZ0zkEwdDu6X64tE2J6ZzNVzOZILInqIAH5Y93xp6pmTNEo2WCeMNf5x5YDk/tB7LMhJAZlMWiY14jXTGq7Rsppm2nLjju3aKBp+yqCBoYieJtpjnvtX7NsJqIto8IF44nngKP2c9oWpMBJyzcD5x+mOudl9srWRGzBlgmRqPLnjhBF5HD8sbH7Ke0IpVBmJVWEGOBkbwm3CPhywNx2rZpCluZsRf9+WB01+1rA/fg+iLhTY69N2BptBYHKQwgdCTaw6E4Pszk1ailcw7yCU8lvl5W4YI9UeaqgaImb1cmP/1A+OPKPtni5imo/pJj4nGOzqneh6q3DMSDrAG6s8rDHq1cqa9RZnNlTqYVVPlYn0wAZL1SfdpnItyQTcu3xsPLFr2RWIr5RcmmWvwEoB6nXyGK0EUUQAAsbIvMgXY/h4k8cO+z09+ROZjTLu3Mllyj0A05EYvnqaX7QowzERZmJAH4jf54glLeUlyCPdEBuVxyw9XbIzn8Ta+Z154WSnJzHxaTzGv79cRoRknUkiwifnwk4m0jSDC2XgevMzIxBagANwD9Pn9MRDMx1ISfiOXOJwBaKka36iOswOAAxXhjlMA8BcfoZm/TD20D7N1SM0Rp8dOYwsafgUKSIDEi8knenAQrLoIByAGPdB4n48+WGXUm4JNwdBHH/OAZi0lVDAzmgxN/LWMOAxEcLtu/ASPXAZTY1GikTcweJEX+nphVxlkMWMctD8fPDjHNEcDMDEa9HOgVidc3L9/2wCdXaTMSCDrPLqR9cPhA63EiOGh/L0wjS2Ng2krz0OupvfBmokxl3By4a4CW1U4GQAAt5D4CZkDCu1dlrXo5aqKUi8mw/m4ec4nRGd8/BbWEdIgRpgtXYQzEvLAaCLLFoA0JJkzrrgOd7V7IU6bj/TVKmfgF3xHmYHzOHNj2pqUCsFmNBAYnS6gm/HG37dshY5TOWLKu6PI5bn44THZ9CmQN1WOqrLH0gfngKR9nqPJui6Sxym15nUDyjFhsez92JFRVM3KIzE9C5uSemHwqjeSkxIsC0C+ukkxzxD/VvVXdzzxWmFn1Zmn4DAM7DtFISWDCTBdtTa8Zjm52A9L4cbtFoHd0bn3mbS/Bcv1E4pOy9mdDUmmslt1mYlo6kcfXFzSr1CPcHDwE/VsB5dlqMczvvdFFugzAx6RiO2M4CnvJPeBZKqQM2ugFpwQGrbeU3/4a4DtlGpUUoSsGw3cvUGV0vHDAFpLVJ3jTPOVI5n3T5/LGGRmBD0wZ4o5sNRAYaz1GJ7Ft5KKWUieIllmOYEj4YKlemdKiGPxAediRgEqW23g0qki5uu8I1AB8sLbfQzySjKIAIJBnru6aYtXosYZTB0zASCLArbgR+WB+IxlMRflBPHiOeA4r7Z9hdzU7ynGU6gcCf38sa+IIkR1x3Dbuxe9psILFWZTu8BaTNgNP0xyPtrsk0KrLBAJt1/TAX/sX25c0qjE8Vk28pN7Y6LS26QwUFnqAKToBbeaeZBy89ccJpMQcwMFSCOn9sdi9k+1P9TQRgSkSCBlJkGIuOHxgjFZXdbYMwEu4iICboUCwEAXEWvOB7VVCtkqDdo79QrZcxXcT+O+g0nphmvUqUlEtTJaYZt0heJ3TB5DnhVBnKg0mIEkKGWCfvkGMzaa6YgwBlDVq0SQAAs+lNQbnz8zix9lqbd4WeC7qWblMoIHQCBiqNZe8LAP3aSqDLmiLMwKzLMeFgNMXXs7tStVkG2Q2YEHxJczi+eqhta/aMZtnPxnA8kjQ8ryOvO2LLaNiWTqJJJhmHvHkcCfY1FxM6eI8x16nFiUl/pRlIgDlbS+MCrfLxImfUD464cfZhbXX7x5HriA2VSOP9R/XCFBZDkscs2BtPUX4+WCKwFuA1+t8YqbGuYG8g23jbXrjP+nBzTP9R5edsIUJiFBC2Pi5nWTrpr/fAGrsRYkTqOkaThnuQVyksQdd5rwI54gmyL+LX7zfrhCmKB3cvSB+z+74O6/LTobfHC1GiI4/1H9cFVZ4nXmf1whRGQaTvHp88J9nq+Zu8W3Phrhuqlxc6E6nmOuIMY4n4nCFB2bZ8uYWjMY/f3sFbUC0i+p9fW2AkdTrzPU4x3e8ddOZ/XCFYVywgniM0CB8OuPFRlGSwvIJ6xHzHyGPMt9W/qP64GEvEtGviOs+eESvbUoCERJbdgfE/T54jsHZYfdIDRxHiA6kaWwOtRDGCWsDG8Ry5HGWSZUlo5Zj064Qo1LYakELUYQYgqDp/ELYPT2eqglqgiIE0xryga4QXZgg3Wcf/I/P+LBG2l7DO/8AW364Q+jDZwJFQDjZVHncjEdiqO0SQ086dut1jCdWW1eobf8AEf8A7sSXaGAs7WFt4/rhCnez+87uwpRMCzcJ4lsFNF21FLX7pP1OK6jVaIzNGsZjqT54w20vbfbj7x/XD5Po02xNEjIOoQg200cYwdlccQYvEuP/ALH6YXNZtMzf1H9cDFVo8b2A94/rhD6YqUlDE1cwD7x3jGYai1ySIPxxqvt32StVA9E5ymvXnE8MbQ8sRLPYlhDsLwb2OAV9lDyrFyORdv1th8rXEqwhvrjYvYXtk0NoKTuVSBfQMDYm3L8sb23sBsTGTSa//wCWr/34yvsBsSkMtJgQZB76rwuPf5jF+Stg/wBP3jbxnKRPUxI00UTI85xPaq3doWF2bdQRqzfkBcnyxX0qGQQrOB/zG4QBqeQxLu5OYlifD420BNhe2JDNG2TZGRcoOnh466m/0xadhbNlrFp1QgjhOZb+eKYKfvPp/wARv1w/2CmWpAJ8J1Yn7nM4vnP1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8" name="AutoShape 6" descr="data:image/jpeg;base64,/9j/4AAQSkZJRgABAQAAAQABAAD/2wCEAAkGBhQSERUTExQWFRUVGCIYGBgYGCAdHRseHxoYGh0bHx4YHyYgGB0kHxsbITAgIycpLCwsGx8xNTAqNSYrLCkBCQoKDgwNFg8PFCkcFBgpKSkpKSkpKSkpKSkpKSkpKSkpKSkpKSkpKSkpKSkpKSkpKSkpKSkpKSkpKSkpKSkpKf/AABEIALsBDgMBIgACEQEDEQH/xAAcAAACAgMBAQAAAAAAAAAAAAADBAIFAQYHAAj/xABFEAACAQIDBQUFBgUBBgYDAAABAhEDIQASMQQiQVFhBRMycYEGQpGhsSNSYsHR8HKCkuHxFAczU3Oy0hUWJEODwmOis//EABcBAQEBAQAAAAAAAAAAAAAAAAABAgT/xAAaEQEBAQEBAQEAAAAAAAAAAAAAEQExAhIh/9oADAMBAAIRAxEAPwDb9ood5UcsxpormFDnMxk3aDoeCiABhPtWrTV6NNmqBnN8hJ1ELNxlBubXxnadqU12BJUB2kRE7xvPE407bO1T3xqvmBYtlA1EgqrcjCWGOfW63rZdjSo0qZRRlszQx95zJkLa3IDrhHtZVqMtLZwRYlqmZ7DQRvakyfKMUFD2n0oK4l4UINIMTJ1LAel8bZ2fVWpLoLZyBGtjl/LEKqqvYopqIq1TwOarUJJHXPbFLXZkroS9UI1ozvBI197Q/XG57U+Y5VUVGF2M5UTnLHWLafHCZQ1jmYg06e9uiFJBtF968X44tGubRt2Yl1LxIVVzvBabk726OmC9m7BUQnPVqueWdojpvWw/W2ZUQUlUBi2ZT94gFpPXh6jFmgUxMBYF5+XM4n6Nb2rZXqFD9ss6hK9RSORhWE4uuzNmKJmOd/dUNUY5m+7JM21J4AYsu8B3VF9Ov6YHTrDvc0kJSXu0gSS7GXIgX5emLQzsnZworNXMWuWbM0TNgAWMCMtuh0wSlsec5zmRRokmw5m9z04cseWgXZfs8vFcwLZtL5Z5nj1w41VlJBbOwmJUBF52XW0kzbEEKmyKoEiAxM3YnzGA0UQOSQWYj/dKxIpgSRnYnKutzqPgMEUGpLM26LlpIMdAbxyiJx4XUSsU53KXGo2oLniOJHAazgUq+yd4wyE5mIKkMwUKCDYTLLbU3boNWqOzq9RspzQoWcxjMAS2hg8J8oxCmZDEtlTV34vwsfdQeEAa4ym/YStLXLoSPxRoPw4FDqgOSRIpJowJh2kCNZgfODh3/TiDFzPP5dBH1wFgO8CDw0r6wM5Bt/KvzJwfvP1nX++ADXpABjNwLDMSRNpMfu2MtSAiZ05n0OuM91vkzJOg+v649Srhm3TZbBuBJJmJ8QGk6ScB5EQTc28W8bXNhwJtFvljCoIWc3nfkRck87/DA0rSSqkFV1e280mSLRANpAuRidZoyAtqTC6EwBJ0tw8ycB6oQtr2F7mePXC1WoOvnmPX54NX2YsCLzJBMH9xNteGBnZmyxvesf44YJ+hUqrAwDw1JPw15WnDNRZAOZxcjqfQfIzhV93hJ6mBy/vrgW09uLSqIppuQaZY1ARkU5vBzzEGZnAWlUQJv03jrpwPDGEpboLMeVyY52E+mJq03B0PxNrX4YkrRGpPD98umAi1ONZt1Pzg4yEtx/qOJJTld6NdJmTzJxAXg6H5RyH9sBMIACL89TzHXGKgaLGLdbnGY6iwn0xktbADBOW5j+Y+U3M4Y7MqEubtoYzE3gi8TphLJoTrz/dtMO9l3cm+n/bi+emufe0naCUu/IJZw7hFBkBizSTwJAOnDjyxrmzbAciEnNU96dAOEcxH7vi/7X2NG76u5jM7ogKmR9owyqgE+6TOhkHC7bQ6IWVAtt1qmtp3oFgBqfQYb1Wvp2OtGu9VmJCaFj751jqNPTG0dhdoPCoshAIlrTzObWPLFV2T2LnIJDNlvLHxHixHnjZu6ykADSx5meXM9BiBittKmELiBG7khPW5n1nywLattL5aVMgBCHcroSfCPIC8dcC7ZpimnesqotgkyJYxcyLjoOnPFNRAyEoHYiWaoYUE6HXeIzHTAWdBTUqFiZFM5QwUeKZY2sIsPTDlPvMx7sbkwzRMfjA91TzOAdm9ld3SQVSwU3Wmti95nqPxNblixVjUaKmVUI3kXwqBoWY+IxfAQr7YVVhTudC8QFn/AKj0GG+zdhIHeVGyBQAJvlEzeNXbjGA0aRcpmGSnTzsM33RZahtckEwBxw7SbN9q8rT0pINTbX+M6knwg4AtbbGMtlyL4ZP+8eNFHBesTAxGg5qxG7SAlr2Y8I/AJGuuE2Q123yFpKCRB15xxy8yYnBKFdahbhTMDMygBre6JsOQwFizGoOC0luTE5vxRwHAcycLGtnkn7NVBzMT4FHuzzJ8XwxnaK8gKA4RWLVCNSYJAtxmBA4npiO1Vhmpnd7tYK07XI0MA8PxTggzwxBPhW9OnpJ+8w+g4DE3r5AWgkAWB4nRRbqflj1BoLu7rvGRJ04cOHHrgOcPVVZlEaWPN+A5AKD8ZwBNmTKsEy2pJ0JJuTw/xiYq/Ajnpy9cC2NiyrmkmLyPjPMnliTbQQSqDeF3fgizeJtmjXgMFe2p8zGkmptUYcOaCPeOh5DEK+0BEZFvbKQPvGYQRqxAkngPPEKTyoSjZRbPcST93pfxakHHqDgEsB9nRBAtqfejzNsBmhTCuykiUA71+sGbDREFv84hT2gn7VVylxlognwoNah5fe8z0wvTXN9ixAVYq7Q33ixzCkPLj1gYNlLsEIhqgzFeK053afmxMnpgGKFRe5zS2RbITcmNG+AJvPDDK5QCSAmUSSfdHM/vlhauQ7KpICLMk6QsZj1loUfwHGWl2W0DxhTrGneOOJIFhwwRDadm7xBBy7s7w3uY5kTywv2b2X3aRUIaTO9Pwv8A5xYhgSYB11Jm+h+fAY9XcAqpMTJjiYj5SfXADpMFzKJOSTb9+eJU3tcEHlyHCeIwPJ4p0B1vbnfjHTHtnpQcx8UEgX0nkfrgGSDzg2GmgGox5mHG04GCZ63P7PmYxg1CDYT1m3D1JwUUcxEj9z++WBs+nPngk62j/GAvc3+v6eXzwEqjGOsf4meGD9ktvT+H81xXV9rGaDA/el8P9ksDU4eH/txfPWdax2klKm5J41WZifMwL8Lm2EdupCshDGA5yKoG9AbM2Y8DYacxritrf7R9nTaWWrs7ZqdZxmQq2jsubLUGoiYB9cH7M9qNjrFnqbWEKkhUqIUlZmcwzLJwi1d06DjoiiCTAA5EnyxCnttMsFXNVg72UbsRJl2gBYFyvCcRWiu0GmTX2Z0AlKa11KgzOY6FnPMi3DBtoAAemSLiHPBVJuJ94kYhVcmyNtW0f6iu2c6UVPhRY91eBPx0xZbeQkUyJYkMQTEBbwxOgJAm9h54QbtZ2OTZsygAo1XjBiwOi6aC/M4LsmxmmVooGq1HIeoXYmF4CTe+vkL88AWntG+1QGpXqP4nO5TH4QTcqOSjGdupHJNcknxU6KbonoOPLM04wnaJZsmznMZvVI3P/jU2f+I20wzsWzqj5iXd7tUcwxMCSL8PdtHTBQa1CaiVnBc5FCUlOo3j/KBN2PnqcOKGqMc5VaYF2BIQxqBypjSPeI6jFXQrowqCofE2QhQZNiVpqq3ME+EchJw7RrTT+0OSlTEFSPuwAzke9NggIvzjAN1l74Etu0aZEKLFuRb7xPBeuIVqEAu6gMtqaTME2UfxH5RgIeqXVmWEAhEHujTMxMS8a9NMF2jZ88UmJCwQxEibwfid0eTXvgEdmfMQKdTMiGTeztcnLcTJJvxw1UqtY5YKTJvpxW1m8iOuG9i7JVCqwTkB4CDyCkRe30w7W2ckqFGUDWbyNY6zxJ9MBXdnZ8jVqgEKpdQTOgIVjFpJ4dcOdm0MipYZhBMzJJuT1JOIVQTFHUSHqdFmUW3FjeOAA53zWqNJpp47Z2HuTwH4yD6eeAX2d3LPSpsJDsHebrfwr1j3z6YgUVopKV7sDT/ikRf/AJYN44kzfHmUZzRTdUqpdrXiQUBGptDHB2qLSp5o0gKv3jwEaxxPIemCM7TXIPdJeo0Z2+4pAiw95uA4CDgdWwWkguLkcAeEnpJI5semM0H7kA+Oq2aoeupZ2PBREC/CNMB2Ze72cFyS9UbzxDGRvETox8K8BJPDBRA6ACDmRGiBrWqXm/FQeOCtUyAgsc7tvsPEWInu0/FGp90Y9SXIoaVV2BCkeGlTGpAPIWE3LYjsez5iHMhQDlB91LEsx4FtWPWMB5Ke+zVAESkinLrFyY5lpIHrOCLmL7xhiRUqaWtFOn5KLmeOB98GLMTKAiowGp4U0PLn8MHpIEQ1KpjO2Y2ksxFlUasRoAME00Du3MADeadBFzPTCGxkOS9xIkD7qjwr8L+uM16+c92AQBBqZjJ5ina0zdo8sMLaABrawwA5JqMZJC2+PD0thhlvOpAM9BwP5nA2Q5hEdZIgD8tNcV22bSGYLLd25NvvwBLRr3Y0AOpvgh4C5BM3C25CI08yfhjFU8TFsAp7QJZRYrFp0zDTziMB2ytGpv8AvhgHBtNheOfX9BgVepPGwHh0vrePhiqDZhJkxp+xwwc1Dljp+55nBWCZPrM6A9cW/YJ3/wCU/Vca3XrWGYn5b19Og/TF37O7SC+oMoTYz7yj68emL56jgHbtQjbNp0I7+r//AFfAFqLGn542vtj2YD165UhSa9QnN/zHxSbd7PVKZgcRIHlhvVIF5FiP354c7O7VqUmJEtpILGCBoCAYIwhU2QqYYQel8CQQeRB8sQjfti/2g92sd0paR/7YIXmQCdf3bF4ntfSqI2euiZ4NUyQW4AXhsvToBjlgabcueJGqoOhwHZ6faFAsiLVTM0AUzuEHgu8INuRw3XYqAim9RoZhJCiOBi5mNOPljiKdoMGkMZ5H9DIOLrYfampSWw8KwsGALzw0uScCukbJsk1EcFtynCwCdDHDiTqcM1Y7xRMhnDOAbCoAY6ER88aNsPtdScKtQuggKWvugmWNiAx88binauzIlOns7h28R3gQPgDeOdsUXjbTCswAGU5Uk+8YGb0kt1y4AlPxklgDlCLM7qiJPXUxhDaagqV6RapuKJAEZQYhYFp4knri5FHOoJA52Mnhx8vriKU2auqnjJMz5C0ccXS1lClmG6qlm+UiOM6Yodu2QNUEGxHhXhHEk4dNVVpohNmOdo1IU7qgTNz/ANJmMBJKrqLSK1YyLDUjxRGiLAHWMR7kj7Kn4vfce6eIB41DqW93zwLa2cOSLOyhe892ktxlTm1zLacsH2eiKQWkCIEgkGet5uSTPPAQrbOqIrWCocpPJWtYTc5gNdZx5hEVGUTBFGlOgnVj82PoMY2x5HdkBlUXH36hEon8sSeWIbNAHf1DBMS0SSdQiA6xplFhqdcARqMKQWl6pILaQo1OukEKo6+uMbH9pUNWAEUBKfJVUQTfh15YFtdR2YBrHLkRAZKySzMxGrBWHqQOGGWIVe7VZVAM/U+5SHCSfF09cBhj3tSB4bSPwgDIkHQe83mMTqkVAYlqSXaP/dIuEH4c0DrgSJulQwChvtqh0ZjG4p4i14vaMTq15AVN1JDMx3YQaGNQJiAbmMBAXyIBnclne+4HtYkROWdNLDlhbbdtYMrIS7Q697EqhEE5Fi8CN6dScEqKGfu1BFJVUBYgtO9vcbyLfHAtrqB6gCmFRmTzbKMx6XmOFtMEL9m9qIVAB0MQYzTxnDNbtErvE5VGpPyERc9Jwouw0kBdrCQS2pnWBOrG1tfywqGowZxlAsiE2Tr1c6k8NMEGr7WXBLlkpJDMlpN7FuZ/DhNdvAd6lX7sheCovhQTqTaepxGrU7xrEimnhjiRq515WHLAdqod4/dDRILc2bVR5DWOZwBP/EHWmGP+9r1CRwhbEkxwAgRzPTA6+27sBhfUgfuD6YBUJaszSMifZjlCyWI6k6+mEdqrMTCiFJ4i/G9sBZ0+0VNpJjX9OU4Kdq3byLX6D88a9SYowUAb7G99BF7aSY+GLIrCmZ196DboOAwXDVXbQ6k6kaC2ug/cYt/ZNpqw0Eimb8fEnQDr68MaJtW1XhefXgcbP7AbQzVmm32Z6+8mL56g/aSjvq32Q8TMLXMkhtfj54W7T9nFc0mWAScgg6lhYmZ5cOeH+3AUqqZJBqspE/ekjXqMCDHu6iR4Vz0zrYGdeYykeuI01n/yuA7IwUtMiZhl6EaeeFK3spL1AaJYWaUE68uJxuu2vlpiqq7ygEXuRxFsMGpnNQkWEKItJAlj5AnBXMtr9jFDCCUzLIzzaPSb4rNt9maiBiu+AJBAMfHhjsFXZj3iHKTCWN2OomZk/wCMRq9iI9yicrCOQm0D0IwHDauxuoBKkDWYtjKADS2Oqn2RK02WxjNYizACbdbRhB/ZMPTXPTgwCFX4344DnNJyNQDfj+74Mm1kXDFY4X+oxte0+wsjMhjpJsORka412r2BVQeHNGoA0vgkP7N7U1VAkq1+dyOOmNp7D9tEBGdghOoBIuNADGUT15Y5lVoCbyp0/c4mlZl/FGCR3Kt25QbU6QAeBEi8qefThwx7s3PX2guxhF3FjktgAYgDmeuOM0O2GEZWKkWAMRJ4wbY3H2d9uXooEqcTJqLr5kCx04YDp1e7FYze6AJgCIzExHWb4VXaogJDVI8ZNkW4NRuF4t5Eza1BsPtV3+4rqRxgkRI0M3M4sKPdywNYZOCjdLGNSNefE2nngG9jRb1CcqU5Clr2JEvzZ3IMeXTE9gTNWYuuVFOamD7lM7xFvenXzGC1Mpys7qFWAiTN+ZA4/QWwPtTaMqBgSBJWSNcwJEDWAR64Aew1WJepAFWozFbbtOmGO+YuST4RxOMM4BCUwzRMSIMnV2IuCcZktFNcyZ9DMMVHie3hGiqJnXlh/ZNjWmoVRAt6/X54Kxsuyjx1DIQZriAqgTAX3fr1wHZR3rMzDVpUHQTbMevKdABgnaL5h3K3zWfytbyHzY8hg9BAm/8AdWY1soJA+NvhgF6j5TUq6kuVp3ktG6DHGInpikqOKVJC8yrCI1Y6MVnqddBh5try5FAzuFAZidxG1IMam5mOJjGV2MMSXOZnXKWa+s2Ft0TEDBFa+d6izlLrvd3MBFNjHX8R1wbtFd0U1sz3J+6kwT5toPXDWx1lKd6wmFAIHiYyQF53a3xOM9z3ams16jMLDi5AyqB91AfIAYCu74KzL7lIAH+VSzfA2wjs1ZkptVbxtePxuYHw/LB+1Mmz7Oe8cKHIUlj4r5mjiZ0/mxSbHt3ekMWJRWLDqx5TFkG6PXBFvURUohNSIkTzNz1kjCOylJZicpIMcYA1J+fW2CbT2mu7TBLF7iLwAIB8ydPKcKDaBBUWzPlJJmQN5j5aD44KjslWVaplOkIDwWZnXU6xh9YMxHDAuzNqUgqTAmB+czx5YYqAhh1E/D08+OAS2rsvMevT96YtvYTZSldpAE0zEH8Sa49SvaDESemLX2a2cJWJ1LKxNjHiT4Yvnpqp9qNrtUOUwKwERzcibm48ueDUXjaEneU0yCdAPtBmj71se9ouzrVt7380kcqkkTOgGM7VRcPQMDxMIHUSDeYm59MNU52e/hRlkAlTAkbs28zbEezEBp3kHMwPDUyPKZHwwTs1CtVlj3gwv95V/PAeziVyyRDrr+JbH1gg+mIHSxVqd5AV1gc5Ui59cEqbaIJICg2B9eRuRrfCu3t4ZU2cE8gDmS55yJtzxJKalxMzbjaZnjx0wKKdpJXaGAJJJUAwSAoUacLDB6NZmnQADUxyECfjiqpbazbNXdQM7B9NRvGfli02WrCAtblbz4YFEq0kqDgTFpEk8vLGvD2eXvqgUnRdPdMX8Wp0ONiG2peAc0wRFzwtGvlhZ9uDVyVUFEbu8+UneUAE+UyMFaxtvsWDqqN52jS4/PGndq+xWR3yNkIA3TwJi2OtvQk5QwJkTcfToOGKutsyuazEAqWIK62AgR5AYDje39jun+8QmOK8MAQlbIT5HTHaa3YaFAI3oXxKSD6Hocaf237EBq1XKpGVVYkG2aJPkBgkaUu1srTJQjQgx8xpi32H2sZSC6d6RGUZgAI4kkGT+eEO0OxqlOVaYHvATHC/0wgd2NL8vzGCR1TYva7vIKOq/htn/qZTJHTF6HSpuq7MVC1KjkmSQZIHIATxH0xxmhtmTeWzDQzacbD7P+1ToAlQZwdWJ3tOJ94DrgjrmzJm3gCCbLHAcAPrbngtWqSe7pneNmcXK3AIXhP0xq3YHtEGpAK7FYy5gNBN/InnqMbCKndUppBPwyTHMndG8xkWPrgrOyqM7ldMxUT91SR8zmPrOJbdUIRkHjyFna+4tgqjkzNHkMYoDuaa8WNlHM3LMeQEmT6YhW3gEksHcE8JyDMx8pKATzwBNopgUCFtkAYAjXLc6874r12hs6yRFo+Ov0xbVyPAROYXjQCOPUnHOu3doqIzUQWBJyBvwW3h1gx0wGydn1Q7FlEqjsEB/iaWMcY06Yjsvai7Q3eCQiqQkqQVHvsQdCYN+AGE+y9oilUBuc3dqeO/Gn8oPxw9WRABSAGep4ulNT/9jA9DgRWbYudDXqKDkMoDcqLqguJzGZ9TbFFtuyVMkQFC66RAEl+Ym9jzxtO1UpdacWX7RuO8bIPhJjrhHtWgWikJipd+ig6T1P0wI1js5yJb3n0/CoEKPQfPCnafaBpsVQgBQFEjjq36Y2fbafdB3ylgFi5Fzw0uon6Y5/2jtiLUyu29EmZAvfXAbR2L2iG3iZItpHw1/LF275mnisCOEwfjr8sat2TUWisg5me4Cn8xYDmfriz2LtFS0Zp6HmePXBGw7KAbEW49cbL7MP8AbMOSn6rpih2K+hnF52JtISvlgmaZIjQAFBYcJJ48sXz0rO1UQ1R1MQWYHylhw88V9IFqAYi6kH+lsrHXlOLWtTGd+Es2n8RwpTogM6PAVzI/nEQPJp9cRp6IrqfvJoPwuI1/iwrSSKMx/u3sDqBnKHysflgA7SRXogkkhCWIHEsFi/VTg+z7Ur06yq2veR8SdeN/pgG66zTeQAApaeq7w+mPbDSBKFmJlplZtzNh1t/bEhXGQluKkaX8Bnzxjs6kMiPocg6Gctpg30wC/ZQVqUU7AhgASPezaj11PLEtj28MnAmIJHOOuowLsSme5pW105mcY7Jde4pyug5+s4CyaqEh4GYS3XdE/kMJ9l0j3K03GVjvtfiTP7vhjtZslE2hmIpg9Ha+nJQxxgXOZCTlM8dLn148OWAVfb8hJIBqK+RBPibUE8csQT5YaXZPAszN8x4/eM85OFzQU7U2YDcCgkm2eBm19BPnh9K0BmchaaiS0yBBt8eV5wBGAFiVVVEsSdAIknoP7a4U2faA7M5UgEwoIg5eB9dYwMnv3MjLTsyrxfk78yOC6CdJvhbajUp1Acs2gEixOs2NowE+2OyqRBIWGP0F5jgJ9TjmPbvYY7xR4XMmwtjpqjvAJls7AzdZMiBbgvLzxVbVsIqMTIKrKyQN4KSM54QSPlgOX7X2cyStSB/n4YVcmmpKmQREHTljqn/l9HGUjPINiBaeR/Lyxq/b3skKa57ISJyG5PKAJPrgrXuye3WosCpK8wf388bz2V7cNUqITFNFIyqJhjFy3OTxOOdVaINoKnhu2+eIgvS8JkdMGdx9CbLXzyWYmOE8OkajGKdQh2JUSigX/EcxgamefTHJPZ322alAcZ0HD7vOB1Fo4SYxv/Y/bbV87qQ2djBsQBwWDoRYXwG0U1JWSRzPTzJ49car2j2Z3tR9onNTQd3ad65lxyAJieQxsKUmcEVGZrARGVfgPF64MxVFyABcwiJixkaR8MBpXZnatOrWamisAl9IDNlCQOR11642HZ6aPUq1fdX7PMeSDeIPKc2nERhNuw6Zc1VOSorooI0koVLMBYmbgnQxgu3KqqlFCN4ZmE6UwbT1Zh6gHngCbKZLMd01GJ8hw/pUaefPCmyr3marB3zKjiEG6o+F45k4R2qvWaqKYIFN1OaBcKDc8xmIiehxc16WVFCwHqEIumnvN6D5npgKLtym1VKiUtFRgrfeqFSPUAGB1vjljeym0ZmSoAHn3nG75xME8BjsNFlWKVEgBbFxcA3MJzP4jblhOv2cisyZRvKGkwZOhMnVp44titG7J7OaiMrFWadb9BH1th3YOyoeRmhTx/emLqpsKCpAHnfhz1/thyn2dcWtr+/1xA72eDYD9/piz9k6pfaalTmhC9FBQDykyY64rNqqd3TJAJPhEaCbeuvDFv7G0Ye2gpwJ81xfPWdM9oVyGbLbfIzaXzG3PFfWtXpSdVKHjowYaecYOKJL1M8gh34ajMSCJ6YxVcEg6kMDJF4II+sfDE1prvZFAO7MZ1FydLs1vj88Odm0lOz1ALFkcknhmzH6WwHYdnyiorapmAaLEqsGZ0HLFn2ZTmmgvHd6x+GdPXAH7PcBIzFiUyrpABUgH1/ZwLZts/8ATluVI+kCD5XtOGtl2iUBFt0GTHCAfjHzwAhTSq0wIh+7/qcED1H1wBuzVyLTXgqx00vbCfZPgpgTOWRyGLUKCxgeEEyLLAHXEOz6apTBgeAeZkYBftSgQKIB1qM7TpZI/PB+z6uUlmkqgLWP3RN8Dfa/tEVhO473vF1UeQscJdq1mSlCgFqzBOgUySSBwtxwBNjrpTQPVkmpvlAJdyxmw0j8R0wxRqljLmF92lGYLpvMTdj6QOmB7J2WFaWGZngFydTrHpFhi0qnKqlgqzxaAANNbT5cZwCnZ1cMWFwVtGlvP3hxnCvaW2IGBcwvCTE+Q1PkNcR2/amqkrQlF4VCsGBxRT1944h2T2MF3333OrtJYxzJP0wGWrO4t9msRmPij8I0QH1N+GJpTVUJkBFAktoB+fQDWcNbTSXKGewNgBqxiYAGvnwwpT7PeoQSu6vgRfCOp5t+I4AVFXq7yM9Knoo99pI3ifcn7o9cMv2UkEFZtdiZJvxJvgvf06ZguAZ8IOY+UIDGIN2kTORDH3qhyD0C7x+WBWq9t+ygNwMwA0GoI0A5/ucaL2h2cVbQmDF+lptjsvcO43nIU692Ag9WaSfU4qe0ez9ndLOhI4iDOtjbnrgrj20UzcgCRyOHfZ/2nfZmgkmmbsvXmOuLzt/2YendVDKb5gbX+nrjUts2LLbwnkbzgm47R7Oe1dOuoKtmaOIg+RnQzi7CmpUV5AUCTbWASbnQWIGPnPYe0qmz1A6MykGYBMGOYHiGOteyvt1T2hIqXqWCySMotYXg8dRxvOLE42aoT3dUr4mUlRzIhvIC1ziu2HYalQtUqjKWhs02ECdOQURyAGLnYKihnksxLZbKT5gRIgzHXANmomqi01VgvhZjqQCd0cgTq3TzxFJdn7MWrVKs5VMcBZRZQJPi09SfPGdsL1JNxTt4TBdATCjiqT/VqeAw4tASaSTBvUaZtewnTN8Y88PVKV920C/C0WHlHDAUuz9mSFYwp4qLgdJgW9MH27Ys1Sn5ML/u+HDSOYwd0cJvJg6YFVpfa0x+BvqgwAq3YyvByg/n54ZGwxa/7/xhmpXy34hWI5SATYdDfCuyOO5BMgZMxPSMx+P5jAV1fYpqhJMKMzX1JEKPQCTpqMXPs7RC1f5D8My8NBhHs9DBZvE5zE+eg9Ftbli37EX7UmIOQ29VxfPU1UbcXG1OSZV5i0QVdhljnBF+OPPVkMWmyyZ6XHlhnazFR2gtLwBP4jfoMV23s2UgeJ2AMaKpMsxJ5AaYaryVFNJmEnOKh4RBzzPP/GJ7HSICAaBBJ81j04344FSinRfLcrSdRIt4W0/fHDVKp4NbgGT0EWA4A2xALs1gtBCDMpf4/PExTUVFHvOwqBZ1IRonlp8+mAdgUvskmQYgDmf0GJV2/wDUUbWKHw9FNuQ19cA1tOYrUaPdidAS0Lr0E4YqgBMgu0gQBpa2vLphY1M2Snc5mz6my0+Z0AkjljG1VgFqNSOdx7wNgTG6CbMxPLQTgPPPeN3YzOAtPhCBbknmZOmApTIqsmbMAoZ2bm5knoAoAAGD9k7Muz0xn4y0RvNF2a9z1bTQYFsNJ6gZ6lmqNmAUQFHCY1IEcfzwDj7RdQgyrH+8YS0wfChsvmZOI0NnkyyFmFi7EsZnrp6RiNVamWTVZQvvKQo4QS3DXScI0XpyQO+rCJkuYPKMxvxvYYC3qqJ3o1BgtHDhGuumF63atOmStOaraEKhieGuovwj1xWtWZRmekFUmVXMN7qQtiBrJMcMI1tsqNZWVeMDjMcoAwQ9tXaVQNnYojRAJjNHIA2X0GF//EVPirNUPkWHw8IxW1RlAbMAdNBrOotiFKrmlmd1J0GUHQxywF5svaQHhoEDmzBZHkoOGC1RxbIn8IzHylrD0GNXXayHy9+wJ91gBPxHXFn2fVqhvECp5pHLiCJGCrVNgDMC81COLnNHxsB6YdC8h05COgH764XpVnOtNWGpyuR5SCDInrif+rtvJUGmihh5WP5YBXtDZVKFwACCL2uCcvDXUa41btj2dzAlhOWxgRAHH442/aNsQU6gzDMVIAK5bwCPEABcYwclZbMhMCDmXob3v6YK432p2IVAzLrpOo/YxRKr0XDoSrKZBGoIx2rbuxUqzMTckyIJ5dOXrjRfaj2b7qW58I06Txxai19lf9rBWF2qmDyqUt0/zLofMRje9i7SVqcUFUgwFcmRBOoA48I88fPjrlN8bL7M+1r7MReU94dOOnHESR2/ZqQQQJkkknmSbz+9MEa4jnis7I7ZWvTVgwk9dRwn6YsEMn1IHW+owAqVIi+YkxryxCrUitYExTFupdvyvhjNJ6RhYSa1TmMq/BJj54KntlQCm7ECQjRPUQPrhXbHIohPvFacRYA7zR6L8DgnaQ3MsXdlT55m+QGMbSJqoJsql+ksco+QPxwBUYDeMAC88gJM4s/Z2zNwzS0cbka+kYpe03AQKQftGC2GijeYfID1xd9hsC55hTfndYnrb4Aet89TVftFIM1QG4LN/wBRwCvRzmARa/ra1r8jgFbaitVwI8bWtxduJ+mGaTg7uhN+c/piKHS2ZRKk8IaefSeXH0HPEO7yQSu9w6cYynjb54do7OqiBEAW+P648UjlAve8a+uATO2TFJRkk24+nSDgjbOc6kLuKgE8yOA6/rgmYWI01n5aajC20bVLsOUAfmet7emAjt9AV3akSwVQgFMEqGJljm5i4McfTBtqBHcopCic2WOCgi8WNz8sDJjjqwlpsCABc8hGGqJ+0YxAGVVB1KiDm9SScBB9khTJZnqMEk66yfQARHLDdOqDmAkETMcOH5fPAK21KawW0Ik+buJ14QsCMDpU5aIEa3/XrgFtsbO4NRc0HdXMcojpYeuuBVqgotLFnLaCIyjnbUzw4AdcWzbOM0jUD4Dh8sL7fSkAiDFz+/ywCu17EHpzOabgk6G4kRqCDp1xofa/b9XZ6hSqkArlBDQpv4lMHMR/bG9pSiQJI0Nrc+eNd9ttnp1KRpvuzDUmnj8LToRgKet7SqApQMbCWKyIvaD6XGE17QNapKBiB+K/76YV7KJqBKbLKxDemLnZdiFNRZCJ3mFiDcCMEH2Ed4GLksEsFIBtpHTFtsexqpHduyGRYfWDhPsymFbILd54jNwRceR+uLnY3XMudxJN58XwAk29MFWtLZ3VgSFYgRY5TqOFxODttKKQHJQ/dYXHnlkX4flj1TayAN7uVPvMJqNa2RB4fM38sDVSRCL3am5J3qjcySZCk9L9cB5trpiBJPG4CyeAlmk+gwrsy5g9JaQADGGqLoDvAqscuJgW0w8dgpBZYKF4s9/IS0knoMKyTUPc5qausZmneKwJCaKL8dcBGr2UiKzuwBkAktvGR4Qq8YuBb88V+0dnd5TJysaZ0zkEwdDu6X64tE2J6ZzNVzOZILInqIAH5Y93xp6pmTNEo2WCeMNf5x5YDk/tB7LMhJAZlMWiY14jXTGq7Rsppm2nLjju3aKBp+yqCBoYieJtpjnvtX7NsJqIto8IF44nngKP2c9oWpMBJyzcD5x+mOudl9srWRGzBlgmRqPLnjhBF5HD8sbH7Ke0IpVBmJVWEGOBkbwm3CPhywNx2rZpCluZsRf9+WB01+1rA/fg+iLhTY69N2BptBYHKQwgdCTaw6E4Pszk1ailcw7yCU8lvl5W4YI9UeaqgaImb1cmP/1A+OPKPtni5imo/pJj4nGOzqneh6q3DMSDrAG6s8rDHq1cqa9RZnNlTqYVVPlYn0wAZL1SfdpnItyQTcu3xsPLFr2RWIr5RcmmWvwEoB6nXyGK0EUUQAAsbIvMgXY/h4k8cO+z09+ROZjTLu3Mllyj0A05EYvnqaX7QowzERZmJAH4jf54glLeUlyCPdEBuVxyw9XbIzn8Ta+Z154WSnJzHxaTzGv79cRoRknUkiwifnwk4m0jSDC2XgevMzIxBagANwD9Pn9MRDMx1ISfiOXOJwBaKka36iOswOAAxXhjlMA8BcfoZm/TD20D7N1SM0Rp8dOYwsafgUKSIDEi8knenAQrLoIByAGPdB4n48+WGXUm4JNwdBHH/OAZi0lVDAzmgxN/LWMOAxEcLtu/ASPXAZTY1GikTcweJEX+nphVxlkMWMctD8fPDjHNEcDMDEa9HOgVidc3L9/2wCdXaTMSCDrPLqR9cPhA63EiOGh/L0wjS2Ng2krz0OupvfBmokxl3By4a4CW1U4GQAAt5D4CZkDCu1dlrXo5aqKUi8mw/m4ec4nRGd8/BbWEdIgRpgtXYQzEvLAaCLLFoA0JJkzrrgOd7V7IU6bj/TVKmfgF3xHmYHzOHNj2pqUCsFmNBAYnS6gm/HG37dshY5TOWLKu6PI5bn44THZ9CmQN1WOqrLH0gfngKR9nqPJui6Sxym15nUDyjFhsez92JFRVM3KIzE9C5uSemHwqjeSkxIsC0C+ukkxzxD/VvVXdzzxWmFn1Zmn4DAM7DtFISWDCTBdtTa8Zjm52A9L4cbtFoHd0bn3mbS/Bcv1E4pOy9mdDUmmslt1mYlo6kcfXFzSr1CPcHDwE/VsB5dlqMczvvdFFugzAx6RiO2M4CnvJPeBZKqQM2ugFpwQGrbeU3/4a4DtlGpUUoSsGw3cvUGV0vHDAFpLVJ3jTPOVI5n3T5/LGGRmBD0wZ4o5sNRAYaz1GJ7Ft5KKWUieIllmOYEj4YKlemdKiGPxAediRgEqW23g0qki5uu8I1AB8sLbfQzySjKIAIJBnru6aYtXosYZTB0zASCLArbgR+WB+IxlMRflBPHiOeA4r7Z9hdzU7ynGU6gcCf38sa+IIkR1x3Dbuxe9psILFWZTu8BaTNgNP0xyPtrsk0KrLBAJt1/TAX/sX25c0qjE8Vk28pN7Y6LS26QwUFnqAKToBbeaeZBy89ccJpMQcwMFSCOn9sdi9k+1P9TQRgSkSCBlJkGIuOHxgjFZXdbYMwEu4iICboUCwEAXEWvOB7VVCtkqDdo79QrZcxXcT+O+g0nphmvUqUlEtTJaYZt0heJ3TB5DnhVBnKg0mIEkKGWCfvkGMzaa6YgwBlDVq0SQAAs+lNQbnz8zix9lqbd4WeC7qWblMoIHQCBiqNZe8LAP3aSqDLmiLMwKzLMeFgNMXXs7tStVkG2Q2YEHxJczi+eqhta/aMZtnPxnA8kjQ8ryOvO2LLaNiWTqJJJhmHvHkcCfY1FxM6eI8x16nFiUl/pRlIgDlbS+MCrfLxImfUD464cfZhbXX7x5HriA2VSOP9R/XCFBZDkscs2BtPUX4+WCKwFuA1+t8YqbGuYG8g23jbXrjP+nBzTP9R5edsIUJiFBC2Pi5nWTrpr/fAGrsRYkTqOkaThnuQVyksQdd5rwI54gmyL+LX7zfrhCmKB3cvSB+z+74O6/LTobfHC1GiI4/1H9cFVZ4nXmf1whRGQaTvHp88J9nq+Zu8W3Phrhuqlxc6E6nmOuIMY4n4nCFB2bZ8uYWjMY/f3sFbUC0i+p9fW2AkdTrzPU4x3e8ddOZ/XCFYVywgniM0CB8OuPFRlGSwvIJ6xHzHyGPMt9W/qP64GEvEtGviOs+eESvbUoCERJbdgfE/T54jsHZYfdIDRxHiA6kaWwOtRDGCWsDG8Ry5HGWSZUlo5Zj064Qo1LYakELUYQYgqDp/ELYPT2eqglqgiIE0xryga4QXZgg3Wcf/I/P+LBG2l7DO/8AW364Q+jDZwJFQDjZVHncjEdiqO0SQ086dut1jCdWW1eobf8AEf8A7sSXaGAs7WFt4/rhCnez+87uwpRMCzcJ4lsFNF21FLX7pP1OK6jVaIzNGsZjqT54w20vbfbj7x/XD5Po02xNEjIOoQg200cYwdlccQYvEuP/ALH6YXNZtMzf1H9cDFVo8b2A94/rhD6YqUlDE1cwD7x3jGYai1ySIPxxqvt32StVA9E5ymvXnE8MbQ8sRLPYlhDsLwb2OAV9lDyrFyORdv1th8rXEqwhvrjYvYXtk0NoKTuVSBfQMDYm3L8sb23sBsTGTSa//wCWr/34yvsBsSkMtJgQZB76rwuPf5jF+Stg/wBP3jbxnKRPUxI00UTI85xPaq3doWF2bdQRqzfkBcnyxX0qGQQrOB/zG4QBqeQxLu5OYlifD420BNhe2JDNG2TZGRcoOnh466m/0xadhbNlrFp1QgjhOZb+eKYKfvPp/wARv1w/2CmWpAJ8J1Yn7nM4vnP1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0" name="AutoShape 8" descr="data:image/jpeg;base64,/9j/4AAQSkZJRgABAQAAAQABAAD/2wCEAAkGBhQSERUTExQWFRUVGCIYGBgYGCAdHRseHxoYGh0bHx4YHyYgGB0kHxsbITAgIycpLCwsGx8xNTAqNSYrLCkBCQoKDgwNFg8PFCkcFBgpKSkpKSkpKSkpKSkpKSkpKSkpKSkpKSkpKSkpKSkpKSkpKSkpKSkpKSkpKSkpKSkpKf/AABEIALsBDgMBIgACEQEDEQH/xAAcAAACAgMBAQAAAAAAAAAAAAADBAIFAQYHAAj/xABFEAACAQIDBQUFBgUBBgYDAAABAhEDIQASMQQiQVFhBRMycYEGQpGhsSNSYsHR8HKCkuHxFAczU3Oy0hUWJEODwmOis//EABcBAQEBAQAAAAAAAAAAAAAAAAABAgT/xAAaEQEBAQEBAQEAAAAAAAAAAAAAEQExAhIh/9oADAMBAAIRAxEAPwDb9ood5UcsxpormFDnMxk3aDoeCiABhPtWrTV6NNmqBnN8hJ1ELNxlBubXxnadqU12BJUB2kRE7xvPE407bO1T3xqvmBYtlA1EgqrcjCWGOfW63rZdjSo0qZRRlszQx95zJkLa3IDrhHtZVqMtLZwRYlqmZ7DQRvakyfKMUFD2n0oK4l4UINIMTJ1LAel8bZ2fVWpLoLZyBGtjl/LEKqqvYopqIq1TwOarUJJHXPbFLXZkroS9UI1ozvBI197Q/XG57U+Y5VUVGF2M5UTnLHWLafHCZQ1jmYg06e9uiFJBtF968X44tGubRt2Yl1LxIVVzvBabk726OmC9m7BUQnPVqueWdojpvWw/W2ZUQUlUBi2ZT94gFpPXh6jFmgUxMBYF5+XM4n6Nb2rZXqFD9ss6hK9RSORhWE4uuzNmKJmOd/dUNUY5m+7JM21J4AYsu8B3VF9Ov6YHTrDvc0kJSXu0gSS7GXIgX5emLQzsnZworNXMWuWbM0TNgAWMCMtuh0wSlsec5zmRRokmw5m9z04cseWgXZfs8vFcwLZtL5Z5nj1w41VlJBbOwmJUBF52XW0kzbEEKmyKoEiAxM3YnzGA0UQOSQWYj/dKxIpgSRnYnKutzqPgMEUGpLM26LlpIMdAbxyiJx4XUSsU53KXGo2oLniOJHAazgUq+yd4wyE5mIKkMwUKCDYTLLbU3boNWqOzq9RspzQoWcxjMAS2hg8J8oxCmZDEtlTV34vwsfdQeEAa4ym/YStLXLoSPxRoPw4FDqgOSRIpJowJh2kCNZgfODh3/TiDFzPP5dBH1wFgO8CDw0r6wM5Bt/KvzJwfvP1nX++ADXpABjNwLDMSRNpMfu2MtSAiZ05n0OuM91vkzJOg+v649Srhm3TZbBuBJJmJ8QGk6ScB5EQTc28W8bXNhwJtFvljCoIWc3nfkRck87/DA0rSSqkFV1e280mSLRANpAuRidZoyAtqTC6EwBJ0tw8ycB6oQtr2F7mePXC1WoOvnmPX54NX2YsCLzJBMH9xNteGBnZmyxvesf44YJ+hUqrAwDw1JPw15WnDNRZAOZxcjqfQfIzhV93hJ6mBy/vrgW09uLSqIppuQaZY1ARkU5vBzzEGZnAWlUQJv03jrpwPDGEpboLMeVyY52E+mJq03B0PxNrX4YkrRGpPD98umAi1ONZt1Pzg4yEtx/qOJJTld6NdJmTzJxAXg6H5RyH9sBMIACL89TzHXGKgaLGLdbnGY6iwn0xktbADBOW5j+Y+U3M4Y7MqEubtoYzE3gi8TphLJoTrz/dtMO9l3cm+n/bi+emufe0naCUu/IJZw7hFBkBizSTwJAOnDjyxrmzbAciEnNU96dAOEcxH7vi/7X2NG76u5jM7ogKmR9owyqgE+6TOhkHC7bQ6IWVAtt1qmtp3oFgBqfQYb1Wvp2OtGu9VmJCaFj751jqNPTG0dhdoPCoshAIlrTzObWPLFV2T2LnIJDNlvLHxHixHnjZu6ykADSx5meXM9BiBittKmELiBG7khPW5n1nywLattL5aVMgBCHcroSfCPIC8dcC7ZpimnesqotgkyJYxcyLjoOnPFNRAyEoHYiWaoYUE6HXeIzHTAWdBTUqFiZFM5QwUeKZY2sIsPTDlPvMx7sbkwzRMfjA91TzOAdm9ld3SQVSwU3Wmti95nqPxNblixVjUaKmVUI3kXwqBoWY+IxfAQr7YVVhTudC8QFn/AKj0GG+zdhIHeVGyBQAJvlEzeNXbjGA0aRcpmGSnTzsM33RZahtckEwBxw7SbN9q8rT0pINTbX+M6knwg4AtbbGMtlyL4ZP+8eNFHBesTAxGg5qxG7SAlr2Y8I/AJGuuE2Q123yFpKCRB15xxy8yYnBKFdahbhTMDMygBre6JsOQwFizGoOC0luTE5vxRwHAcycLGtnkn7NVBzMT4FHuzzJ8XwxnaK8gKA4RWLVCNSYJAtxmBA4npiO1Vhmpnd7tYK07XI0MA8PxTggzwxBPhW9OnpJ+8w+g4DE3r5AWgkAWB4nRRbqflj1BoLu7rvGRJ04cOHHrgOcPVVZlEaWPN+A5AKD8ZwBNmTKsEy2pJ0JJuTw/xiYq/Ajnpy9cC2NiyrmkmLyPjPMnliTbQQSqDeF3fgizeJtmjXgMFe2p8zGkmptUYcOaCPeOh5DEK+0BEZFvbKQPvGYQRqxAkngPPEKTyoSjZRbPcST93pfxakHHqDgEsB9nRBAtqfejzNsBmhTCuykiUA71+sGbDREFv84hT2gn7VVylxlognwoNah5fe8z0wvTXN9ixAVYq7Q33ixzCkPLj1gYNlLsEIhqgzFeK053afmxMnpgGKFRe5zS2RbITcmNG+AJvPDDK5QCSAmUSSfdHM/vlhauQ7KpICLMk6QsZj1loUfwHGWl2W0DxhTrGneOOJIFhwwRDadm7xBBy7s7w3uY5kTywv2b2X3aRUIaTO9Pwv8A5xYhgSYB11Jm+h+fAY9XcAqpMTJjiYj5SfXADpMFzKJOSTb9+eJU3tcEHlyHCeIwPJ4p0B1vbnfjHTHtnpQcx8UEgX0nkfrgGSDzg2GmgGox5mHG04GCZ63P7PmYxg1CDYT1m3D1JwUUcxEj9z++WBs+nPngk62j/GAvc3+v6eXzwEqjGOsf4meGD9ktvT+H81xXV9rGaDA/el8P9ksDU4eH/txfPWdax2klKm5J41WZifMwL8Lm2EdupCshDGA5yKoG9AbM2Y8DYacxritrf7R9nTaWWrs7ZqdZxmQq2jsubLUGoiYB9cH7M9qNjrFnqbWEKkhUqIUlZmcwzLJwi1d06DjoiiCTAA5EnyxCnttMsFXNVg72UbsRJl2gBYFyvCcRWiu0GmTX2Z0AlKa11KgzOY6FnPMi3DBtoAAemSLiHPBVJuJ94kYhVcmyNtW0f6iu2c6UVPhRY91eBPx0xZbeQkUyJYkMQTEBbwxOgJAm9h54QbtZ2OTZsygAo1XjBiwOi6aC/M4LsmxmmVooGq1HIeoXYmF4CTe+vkL88AWntG+1QGpXqP4nO5TH4QTcqOSjGdupHJNcknxU6KbonoOPLM04wnaJZsmznMZvVI3P/jU2f+I20wzsWzqj5iXd7tUcwxMCSL8PdtHTBQa1CaiVnBc5FCUlOo3j/KBN2PnqcOKGqMc5VaYF2BIQxqBypjSPeI6jFXQrowqCofE2QhQZNiVpqq3ME+EchJw7RrTT+0OSlTEFSPuwAzke9NggIvzjAN1l74Etu0aZEKLFuRb7xPBeuIVqEAu6gMtqaTME2UfxH5RgIeqXVmWEAhEHujTMxMS8a9NMF2jZ88UmJCwQxEibwfid0eTXvgEdmfMQKdTMiGTeztcnLcTJJvxw1UqtY5YKTJvpxW1m8iOuG9i7JVCqwTkB4CDyCkRe30w7W2ckqFGUDWbyNY6zxJ9MBXdnZ8jVqgEKpdQTOgIVjFpJ4dcOdm0MipYZhBMzJJuT1JOIVQTFHUSHqdFmUW3FjeOAA53zWqNJpp47Z2HuTwH4yD6eeAX2d3LPSpsJDsHebrfwr1j3z6YgUVopKV7sDT/ikRf/AJYN44kzfHmUZzRTdUqpdrXiQUBGptDHB2qLSp5o0gKv3jwEaxxPIemCM7TXIPdJeo0Z2+4pAiw95uA4CDgdWwWkguLkcAeEnpJI5semM0H7kA+Oq2aoeupZ2PBREC/CNMB2Ze72cFyS9UbzxDGRvETox8K8BJPDBRA6ACDmRGiBrWqXm/FQeOCtUyAgsc7tvsPEWInu0/FGp90Y9SXIoaVV2BCkeGlTGpAPIWE3LYjsez5iHMhQDlB91LEsx4FtWPWMB5Ke+zVAESkinLrFyY5lpIHrOCLmL7xhiRUqaWtFOn5KLmeOB98GLMTKAiowGp4U0PLn8MHpIEQ1KpjO2Y2ksxFlUasRoAME00Du3MADeadBFzPTCGxkOS9xIkD7qjwr8L+uM16+c92AQBBqZjJ5ina0zdo8sMLaABrawwA5JqMZJC2+PD0thhlvOpAM9BwP5nA2Q5hEdZIgD8tNcV22bSGYLLd25NvvwBLRr3Y0AOpvgh4C5BM3C25CI08yfhjFU8TFsAp7QJZRYrFp0zDTziMB2ytGpv8AvhgHBtNheOfX9BgVepPGwHh0vrePhiqDZhJkxp+xwwc1Dljp+55nBWCZPrM6A9cW/YJ3/wCU/Vca3XrWGYn5b19Og/TF37O7SC+oMoTYz7yj68emL56jgHbtQjbNp0I7+r//AFfAFqLGn542vtj2YD165UhSa9QnN/zHxSbd7PVKZgcRIHlhvVIF5FiP354c7O7VqUmJEtpILGCBoCAYIwhU2QqYYQel8CQQeRB8sQjfti/2g92sd0paR/7YIXmQCdf3bF4ntfSqI2euiZ4NUyQW4AXhsvToBjlgabcueJGqoOhwHZ6faFAsiLVTM0AUzuEHgu8INuRw3XYqAim9RoZhJCiOBi5mNOPljiKdoMGkMZ5H9DIOLrYfampSWw8KwsGALzw0uScCukbJsk1EcFtynCwCdDHDiTqcM1Y7xRMhnDOAbCoAY6ER88aNsPtdScKtQuggKWvugmWNiAx88binauzIlOns7h28R3gQPgDeOdsUXjbTCswAGU5Uk+8YGb0kt1y4AlPxklgDlCLM7qiJPXUxhDaagqV6RapuKJAEZQYhYFp4knri5FHOoJA52Mnhx8vriKU2auqnjJMz5C0ccXS1lClmG6qlm+UiOM6Yodu2QNUEGxHhXhHEk4dNVVpohNmOdo1IU7qgTNz/ANJmMBJKrqLSK1YyLDUjxRGiLAHWMR7kj7Kn4vfce6eIB41DqW93zwLa2cOSLOyhe892ktxlTm1zLacsH2eiKQWkCIEgkGet5uSTPPAQrbOqIrWCocpPJWtYTc5gNdZx5hEVGUTBFGlOgnVj82PoMY2x5HdkBlUXH36hEon8sSeWIbNAHf1DBMS0SSdQiA6xplFhqdcARqMKQWl6pILaQo1OukEKo6+uMbH9pUNWAEUBKfJVUQTfh15YFtdR2YBrHLkRAZKySzMxGrBWHqQOGGWIVe7VZVAM/U+5SHCSfF09cBhj3tSB4bSPwgDIkHQe83mMTqkVAYlqSXaP/dIuEH4c0DrgSJulQwChvtqh0ZjG4p4i14vaMTq15AVN1JDMx3YQaGNQJiAbmMBAXyIBnclne+4HtYkROWdNLDlhbbdtYMrIS7Q697EqhEE5Fi8CN6dScEqKGfu1BFJVUBYgtO9vcbyLfHAtrqB6gCmFRmTzbKMx6XmOFtMEL9m9qIVAB0MQYzTxnDNbtErvE5VGpPyERc9Jwouw0kBdrCQS2pnWBOrG1tfywqGowZxlAsiE2Tr1c6k8NMEGr7WXBLlkpJDMlpN7FuZ/DhNdvAd6lX7sheCovhQTqTaepxGrU7xrEimnhjiRq515WHLAdqod4/dDRILc2bVR5DWOZwBP/EHWmGP+9r1CRwhbEkxwAgRzPTA6+27sBhfUgfuD6YBUJaszSMifZjlCyWI6k6+mEdqrMTCiFJ4i/G9sBZ0+0VNpJjX9OU4Kdq3byLX6D88a9SYowUAb7G99BF7aSY+GLIrCmZ196DboOAwXDVXbQ6k6kaC2ug/cYt/ZNpqw0Eimb8fEnQDr68MaJtW1XhefXgcbP7AbQzVmm32Z6+8mL56g/aSjvq32Q8TMLXMkhtfj54W7T9nFc0mWAScgg6lhYmZ5cOeH+3AUqqZJBqspE/ekjXqMCDHu6iR4Vz0zrYGdeYykeuI01n/yuA7IwUtMiZhl6EaeeFK3spL1AaJYWaUE68uJxuu2vlpiqq7ygEXuRxFsMGpnNQkWEKItJAlj5AnBXMtr9jFDCCUzLIzzaPSb4rNt9maiBiu+AJBAMfHhjsFXZj3iHKTCWN2OomZk/wCMRq9iI9yicrCOQm0D0IwHDauxuoBKkDWYtjKADS2Oqn2RK02WxjNYizACbdbRhB/ZMPTXPTgwCFX4344DnNJyNQDfj+74Mm1kXDFY4X+oxte0+wsjMhjpJsORka412r2BVQeHNGoA0vgkP7N7U1VAkq1+dyOOmNp7D9tEBGdghOoBIuNADGUT15Y5lVoCbyp0/c4mlZl/FGCR3Kt25QbU6QAeBEi8qefThwx7s3PX2guxhF3FjktgAYgDmeuOM0O2GEZWKkWAMRJ4wbY3H2d9uXooEqcTJqLr5kCx04YDp1e7FYze6AJgCIzExHWb4VXaogJDVI8ZNkW4NRuF4t5Eza1BsPtV3+4rqRxgkRI0M3M4sKPdywNYZOCjdLGNSNefE2nngG9jRb1CcqU5Clr2JEvzZ3IMeXTE9gTNWYuuVFOamD7lM7xFvenXzGC1Mpys7qFWAiTN+ZA4/QWwPtTaMqBgSBJWSNcwJEDWAR64Aew1WJepAFWozFbbtOmGO+YuST4RxOMM4BCUwzRMSIMnV2IuCcZktFNcyZ9DMMVHie3hGiqJnXlh/ZNjWmoVRAt6/X54Kxsuyjx1DIQZriAqgTAX3fr1wHZR3rMzDVpUHQTbMevKdABgnaL5h3K3zWfytbyHzY8hg9BAm/8AdWY1soJA+NvhgF6j5TUq6kuVp3ktG6DHGInpikqOKVJC8yrCI1Y6MVnqddBh5try5FAzuFAZidxG1IMam5mOJjGV2MMSXOZnXKWa+s2Ft0TEDBFa+d6izlLrvd3MBFNjHX8R1wbtFd0U1sz3J+6kwT5toPXDWx1lKd6wmFAIHiYyQF53a3xOM9z3ams16jMLDi5AyqB91AfIAYCu74KzL7lIAH+VSzfA2wjs1ZkptVbxtePxuYHw/LB+1Mmz7Oe8cKHIUlj4r5mjiZ0/mxSbHt3ekMWJRWLDqx5TFkG6PXBFvURUohNSIkTzNz1kjCOylJZicpIMcYA1J+fW2CbT2mu7TBLF7iLwAIB8ydPKcKDaBBUWzPlJJmQN5j5aD44KjslWVaplOkIDwWZnXU6xh9YMxHDAuzNqUgqTAmB+czx5YYqAhh1E/D08+OAS2rsvMevT96YtvYTZSldpAE0zEH8Sa49SvaDESemLX2a2cJWJ1LKxNjHiT4Yvnpqp9qNrtUOUwKwERzcibm48ueDUXjaEneU0yCdAPtBmj71se9ouzrVt7380kcqkkTOgGM7VRcPQMDxMIHUSDeYm59MNU52e/hRlkAlTAkbs28zbEezEBp3kHMwPDUyPKZHwwTs1CtVlj3gwv95V/PAeziVyyRDrr+JbH1gg+mIHSxVqd5AV1gc5Ui59cEqbaIJICg2B9eRuRrfCu3t4ZU2cE8gDmS55yJtzxJKalxMzbjaZnjx0wKKdpJXaGAJJJUAwSAoUacLDB6NZmnQADUxyECfjiqpbazbNXdQM7B9NRvGfli02WrCAtblbz4YFEq0kqDgTFpEk8vLGvD2eXvqgUnRdPdMX8Wp0ONiG2peAc0wRFzwtGvlhZ9uDVyVUFEbu8+UneUAE+UyMFaxtvsWDqqN52jS4/PGndq+xWR3yNkIA3TwJi2OtvQk5QwJkTcfToOGKutsyuazEAqWIK62AgR5AYDje39jun+8QmOK8MAQlbIT5HTHaa3YaFAI3oXxKSD6Hocaf237EBq1XKpGVVYkG2aJPkBgkaUu1srTJQjQgx8xpi32H2sZSC6d6RGUZgAI4kkGT+eEO0OxqlOVaYHvATHC/0wgd2NL8vzGCR1TYva7vIKOq/htn/qZTJHTF6HSpuq7MVC1KjkmSQZIHIATxH0xxmhtmTeWzDQzacbD7P+1ToAlQZwdWJ3tOJ94DrgjrmzJm3gCCbLHAcAPrbngtWqSe7pneNmcXK3AIXhP0xq3YHtEGpAK7FYy5gNBN/InnqMbCKndUppBPwyTHMndG8xkWPrgrOyqM7ldMxUT91SR8zmPrOJbdUIRkHjyFna+4tgqjkzNHkMYoDuaa8WNlHM3LMeQEmT6YhW3gEksHcE8JyDMx8pKATzwBNopgUCFtkAYAjXLc6874r12hs6yRFo+Ov0xbVyPAROYXjQCOPUnHOu3doqIzUQWBJyBvwW3h1gx0wGydn1Q7FlEqjsEB/iaWMcY06Yjsvai7Q3eCQiqQkqQVHvsQdCYN+AGE+y9oilUBuc3dqeO/Gn8oPxw9WRABSAGep4ulNT/9jA9DgRWbYudDXqKDkMoDcqLqguJzGZ9TbFFtuyVMkQFC66RAEl+Ym9jzxtO1UpdacWX7RuO8bIPhJjrhHtWgWikJipd+ig6T1P0wI1js5yJb3n0/CoEKPQfPCnafaBpsVQgBQFEjjq36Y2fbafdB3ylgFi5Fzw0uon6Y5/2jtiLUyu29EmZAvfXAbR2L2iG3iZItpHw1/LF275mnisCOEwfjr8sat2TUWisg5me4Cn8xYDmfriz2LtFS0Zp6HmePXBGw7KAbEW49cbL7MP8AbMOSn6rpih2K+hnF52JtISvlgmaZIjQAFBYcJJ48sXz0rO1UQ1R1MQWYHylhw88V9IFqAYi6kH+lsrHXlOLWtTGd+Es2n8RwpTogM6PAVzI/nEQPJp9cRp6IrqfvJoPwuI1/iwrSSKMx/u3sDqBnKHysflgA7SRXogkkhCWIHEsFi/VTg+z7Ur06yq2veR8SdeN/pgG66zTeQAApaeq7w+mPbDSBKFmJlplZtzNh1t/bEhXGQluKkaX8Bnzxjs6kMiPocg6Gctpg30wC/ZQVqUU7AhgASPezaj11PLEtj28MnAmIJHOOuowLsSme5pW105mcY7Jde4pyug5+s4CyaqEh4GYS3XdE/kMJ9l0j3K03GVjvtfiTP7vhjtZslE2hmIpg9Ha+nJQxxgXOZCTlM8dLn148OWAVfb8hJIBqK+RBPibUE8csQT5YaXZPAszN8x4/eM85OFzQU7U2YDcCgkm2eBm19BPnh9K0BmchaaiS0yBBt8eV5wBGAFiVVVEsSdAIknoP7a4U2faA7M5UgEwoIg5eB9dYwMnv3MjLTsyrxfk78yOC6CdJvhbajUp1Acs2gEixOs2NowE+2OyqRBIWGP0F5jgJ9TjmPbvYY7xR4XMmwtjpqjvAJls7AzdZMiBbgvLzxVbVsIqMTIKrKyQN4KSM54QSPlgOX7X2cyStSB/n4YVcmmpKmQREHTljqn/l9HGUjPINiBaeR/Lyxq/b3skKa57ISJyG5PKAJPrgrXuye3WosCpK8wf388bz2V7cNUqITFNFIyqJhjFy3OTxOOdVaINoKnhu2+eIgvS8JkdMGdx9CbLXzyWYmOE8OkajGKdQh2JUSigX/EcxgamefTHJPZ322alAcZ0HD7vOB1Fo4SYxv/Y/bbV87qQ2djBsQBwWDoRYXwG0U1JWSRzPTzJ49car2j2Z3tR9onNTQd3ad65lxyAJieQxsKUmcEVGZrARGVfgPF64MxVFyABcwiJixkaR8MBpXZnatOrWamisAl9IDNlCQOR11642HZ6aPUq1fdX7PMeSDeIPKc2nERhNuw6Zc1VOSorooI0koVLMBYmbgnQxgu3KqqlFCN4ZmE6UwbT1Zh6gHngCbKZLMd01GJ8hw/pUaefPCmyr3marB3zKjiEG6o+F45k4R2qvWaqKYIFN1OaBcKDc8xmIiehxc16WVFCwHqEIumnvN6D5npgKLtym1VKiUtFRgrfeqFSPUAGB1vjljeym0ZmSoAHn3nG75xME8BjsNFlWKVEgBbFxcA3MJzP4jblhOv2cisyZRvKGkwZOhMnVp44titG7J7OaiMrFWadb9BH1th3YOyoeRmhTx/emLqpsKCpAHnfhz1/thyn2dcWtr+/1xA72eDYD9/piz9k6pfaalTmhC9FBQDykyY64rNqqd3TJAJPhEaCbeuvDFv7G0Ye2gpwJ81xfPWdM9oVyGbLbfIzaXzG3PFfWtXpSdVKHjowYaecYOKJL1M8gh34ajMSCJ6YxVcEg6kMDJF4II+sfDE1prvZFAO7MZ1FydLs1vj88Odm0lOz1ALFkcknhmzH6WwHYdnyiorapmAaLEqsGZ0HLFn2ZTmmgvHd6x+GdPXAH7PcBIzFiUyrpABUgH1/ZwLZts/8ATluVI+kCD5XtOGtl2iUBFt0GTHCAfjHzwAhTSq0wIh+7/qcED1H1wBuzVyLTXgqx00vbCfZPgpgTOWRyGLUKCxgeEEyLLAHXEOz6apTBgeAeZkYBftSgQKIB1qM7TpZI/PB+z6uUlmkqgLWP3RN8Dfa/tEVhO473vF1UeQscJdq1mSlCgFqzBOgUySSBwtxwBNjrpTQPVkmpvlAJdyxmw0j8R0wxRqljLmF92lGYLpvMTdj6QOmB7J2WFaWGZngFydTrHpFhi0qnKqlgqzxaAANNbT5cZwCnZ1cMWFwVtGlvP3hxnCvaW2IGBcwvCTE+Q1PkNcR2/amqkrQlF4VCsGBxRT1944h2T2MF3333OrtJYxzJP0wGWrO4t9msRmPij8I0QH1N+GJpTVUJkBFAktoB+fQDWcNbTSXKGewNgBqxiYAGvnwwpT7PeoQSu6vgRfCOp5t+I4AVFXq7yM9Knoo99pI3ifcn7o9cMv2UkEFZtdiZJvxJvgvf06ZguAZ8IOY+UIDGIN2kTORDH3qhyD0C7x+WBWq9t+ygNwMwA0GoI0A5/ucaL2h2cVbQmDF+lptjsvcO43nIU692Ag9WaSfU4qe0ez9ndLOhI4iDOtjbnrgrj20UzcgCRyOHfZ/2nfZmgkmmbsvXmOuLzt/2YendVDKb5gbX+nrjUts2LLbwnkbzgm47R7Oe1dOuoKtmaOIg+RnQzi7CmpUV5AUCTbWASbnQWIGPnPYe0qmz1A6MykGYBMGOYHiGOteyvt1T2hIqXqWCySMotYXg8dRxvOLE42aoT3dUr4mUlRzIhvIC1ziu2HYalQtUqjKWhs02ECdOQURyAGLnYKihnksxLZbKT5gRIgzHXANmomqi01VgvhZjqQCd0cgTq3TzxFJdn7MWrVKs5VMcBZRZQJPi09SfPGdsL1JNxTt4TBdATCjiqT/VqeAw4tASaSTBvUaZtewnTN8Y88PVKV920C/C0WHlHDAUuz9mSFYwp4qLgdJgW9MH27Ys1Sn5ML/u+HDSOYwd0cJvJg6YFVpfa0x+BvqgwAq3YyvByg/n54ZGwxa/7/xhmpXy34hWI5SATYdDfCuyOO5BMgZMxPSMx+P5jAV1fYpqhJMKMzX1JEKPQCTpqMXPs7RC1f5D8My8NBhHs9DBZvE5zE+eg9Ftbli37EX7UmIOQ29VxfPU1UbcXG1OSZV5i0QVdhljnBF+OPPVkMWmyyZ6XHlhnazFR2gtLwBP4jfoMV23s2UgeJ2AMaKpMsxJ5AaYaryVFNJmEnOKh4RBzzPP/GJ7HSICAaBBJ81j04344FSinRfLcrSdRIt4W0/fHDVKp4NbgGT0EWA4A2xALs1gtBCDMpf4/PExTUVFHvOwqBZ1IRonlp8+mAdgUvskmQYgDmf0GJV2/wDUUbWKHw9FNuQ19cA1tOYrUaPdidAS0Lr0E4YqgBMgu0gQBpa2vLphY1M2Snc5mz6my0+Z0AkjljG1VgFqNSOdx7wNgTG6CbMxPLQTgPPPeN3YzOAtPhCBbknmZOmApTIqsmbMAoZ2bm5knoAoAAGD9k7Muz0xn4y0RvNF2a9z1bTQYFsNJ6gZ6lmqNmAUQFHCY1IEcfzwDj7RdQgyrH+8YS0wfChsvmZOI0NnkyyFmFi7EsZnrp6RiNVamWTVZQvvKQo4QS3DXScI0XpyQO+rCJkuYPKMxvxvYYC3qqJ3o1BgtHDhGuumF63atOmStOaraEKhieGuovwj1xWtWZRmekFUmVXMN7qQtiBrJMcMI1tsqNZWVeMDjMcoAwQ9tXaVQNnYojRAJjNHIA2X0GF//EVPirNUPkWHw8IxW1RlAbMAdNBrOotiFKrmlmd1J0GUHQxywF5svaQHhoEDmzBZHkoOGC1RxbIn8IzHylrD0GNXXayHy9+wJ91gBPxHXFn2fVqhvECp5pHLiCJGCrVNgDMC81COLnNHxsB6YdC8h05COgH764XpVnOtNWGpyuR5SCDInrif+rtvJUGmihh5WP5YBXtDZVKFwACCL2uCcvDXUa41btj2dzAlhOWxgRAHH442/aNsQU6gzDMVIAK5bwCPEABcYwclZbMhMCDmXob3v6YK432p2IVAzLrpOo/YxRKr0XDoSrKZBGoIx2rbuxUqzMTckyIJ5dOXrjRfaj2b7qW58I06Txxai19lf9rBWF2qmDyqUt0/zLofMRje9i7SVqcUFUgwFcmRBOoA48I88fPjrlN8bL7M+1r7MReU94dOOnHESR2/ZqQQQJkkknmSbz+9MEa4jnis7I7ZWvTVgwk9dRwn6YsEMn1IHW+owAqVIi+YkxryxCrUitYExTFupdvyvhjNJ6RhYSa1TmMq/BJj54KntlQCm7ECQjRPUQPrhXbHIohPvFacRYA7zR6L8DgnaQ3MsXdlT55m+QGMbSJqoJsql+ksco+QPxwBUYDeMAC88gJM4s/Z2zNwzS0cbka+kYpe03AQKQftGC2GijeYfID1xd9hsC55hTfndYnrb4Aet89TVftFIM1QG4LN/wBRwCvRzmARa/ra1r8jgFbaitVwI8bWtxduJ+mGaTg7uhN+c/piKHS2ZRKk8IaefSeXH0HPEO7yQSu9w6cYynjb54do7OqiBEAW+P648UjlAve8a+uATO2TFJRkk24+nSDgjbOc6kLuKgE8yOA6/rgmYWI01n5aajC20bVLsOUAfmet7emAjt9AV3akSwVQgFMEqGJljm5i4McfTBtqBHcopCic2WOCgi8WNz8sDJjjqwlpsCABc8hGGqJ+0YxAGVVB1KiDm9SScBB9khTJZnqMEk66yfQARHLDdOqDmAkETMcOH5fPAK21KawW0Ik+buJ14QsCMDpU5aIEa3/XrgFtsbO4NRc0HdXMcojpYeuuBVqgotLFnLaCIyjnbUzw4AdcWzbOM0jUD4Dh8sL7fSkAiDFz+/ywCu17EHpzOabgk6G4kRqCDp1xofa/b9XZ6hSqkArlBDQpv4lMHMR/bG9pSiQJI0Nrc+eNd9ttnp1KRpvuzDUmnj8LToRgKet7SqApQMbCWKyIvaD6XGE17QNapKBiB+K/76YV7KJqBKbLKxDemLnZdiFNRZCJ3mFiDcCMEH2Ed4GLksEsFIBtpHTFtsexqpHduyGRYfWDhPsymFbILd54jNwRceR+uLnY3XMudxJN58XwAk29MFWtLZ3VgSFYgRY5TqOFxODttKKQHJQ/dYXHnlkX4flj1TayAN7uVPvMJqNa2RB4fM38sDVSRCL3am5J3qjcySZCk9L9cB5trpiBJPG4CyeAlmk+gwrsy5g9JaQADGGqLoDvAqscuJgW0w8dgpBZYKF4s9/IS0knoMKyTUPc5qausZmneKwJCaKL8dcBGr2UiKzuwBkAktvGR4Qq8YuBb88V+0dnd5TJysaZ0zkEwdDu6X64tE2J6ZzNVzOZILInqIAH5Y93xp6pmTNEo2WCeMNf5x5YDk/tB7LMhJAZlMWiY14jXTGq7Rsppm2nLjju3aKBp+yqCBoYieJtpjnvtX7NsJqIto8IF44nngKP2c9oWpMBJyzcD5x+mOudl9srWRGzBlgmRqPLnjhBF5HD8sbH7Ke0IpVBmJVWEGOBkbwm3CPhywNx2rZpCluZsRf9+WB01+1rA/fg+iLhTY69N2BptBYHKQwgdCTaw6E4Pszk1ailcw7yCU8lvl5W4YI9UeaqgaImb1cmP/1A+OPKPtni5imo/pJj4nGOzqneh6q3DMSDrAG6s8rDHq1cqa9RZnNlTqYVVPlYn0wAZL1SfdpnItyQTcu3xsPLFr2RWIr5RcmmWvwEoB6nXyGK0EUUQAAsbIvMgXY/h4k8cO+z09+ROZjTLu3Mllyj0A05EYvnqaX7QowzERZmJAH4jf54glLeUlyCPdEBuVxyw9XbIzn8Ta+Z154WSnJzHxaTzGv79cRoRknUkiwifnwk4m0jSDC2XgevMzIxBagANwD9Pn9MRDMx1ISfiOXOJwBaKka36iOswOAAxXhjlMA8BcfoZm/TD20D7N1SM0Rp8dOYwsafgUKSIDEi8knenAQrLoIByAGPdB4n48+WGXUm4JNwdBHH/OAZi0lVDAzmgxN/LWMOAxEcLtu/ASPXAZTY1GikTcweJEX+nphVxlkMWMctD8fPDjHNEcDMDEa9HOgVidc3L9/2wCdXaTMSCDrPLqR9cPhA63EiOGh/L0wjS2Ng2krz0OupvfBmokxl3By4a4CW1U4GQAAt5D4CZkDCu1dlrXo5aqKUi8mw/m4ec4nRGd8/BbWEdIgRpgtXYQzEvLAaCLLFoA0JJkzrrgOd7V7IU6bj/TVKmfgF3xHmYHzOHNj2pqUCsFmNBAYnS6gm/HG37dshY5TOWLKu6PI5bn44THZ9CmQN1WOqrLH0gfngKR9nqPJui6Sxym15nUDyjFhsez92JFRVM3KIzE9C5uSemHwqjeSkxIsC0C+ukkxzxD/VvVXdzzxWmFn1Zmn4DAM7DtFISWDCTBdtTa8Zjm52A9L4cbtFoHd0bn3mbS/Bcv1E4pOy9mdDUmmslt1mYlo6kcfXFzSr1CPcHDwE/VsB5dlqMczvvdFFugzAx6RiO2M4CnvJPeBZKqQM2ugFpwQGrbeU3/4a4DtlGpUUoSsGw3cvUGV0vHDAFpLVJ3jTPOVI5n3T5/LGGRmBD0wZ4o5sNRAYaz1GJ7Ft5KKWUieIllmOYEj4YKlemdKiGPxAediRgEqW23g0qki5uu8I1AB8sLbfQzySjKIAIJBnru6aYtXosYZTB0zASCLArbgR+WB+IxlMRflBPHiOeA4r7Z9hdzU7ynGU6gcCf38sa+IIkR1x3Dbuxe9psILFWZTu8BaTNgNP0xyPtrsk0KrLBAJt1/TAX/sX25c0qjE8Vk28pN7Y6LS26QwUFnqAKToBbeaeZBy89ccJpMQcwMFSCOn9sdi9k+1P9TQRgSkSCBlJkGIuOHxgjFZXdbYMwEu4iICboUCwEAXEWvOB7VVCtkqDdo79QrZcxXcT+O+g0nphmvUqUlEtTJaYZt0heJ3TB5DnhVBnKg0mIEkKGWCfvkGMzaa6YgwBlDVq0SQAAs+lNQbnz8zix9lqbd4WeC7qWblMoIHQCBiqNZe8LAP3aSqDLmiLMwKzLMeFgNMXXs7tStVkG2Q2YEHxJczi+eqhta/aMZtnPxnA8kjQ8ryOvO2LLaNiWTqJJJhmHvHkcCfY1FxM6eI8x16nFiUl/pRlIgDlbS+MCrfLxImfUD464cfZhbXX7x5HriA2VSOP9R/XCFBZDkscs2BtPUX4+WCKwFuA1+t8YqbGuYG8g23jbXrjP+nBzTP9R5edsIUJiFBC2Pi5nWTrpr/fAGrsRYkTqOkaThnuQVyksQdd5rwI54gmyL+LX7zfrhCmKB3cvSB+z+74O6/LTobfHC1GiI4/1H9cFVZ4nXmf1whRGQaTvHp88J9nq+Zu8W3Phrhuqlxc6E6nmOuIMY4n4nCFB2bZ8uYWjMY/f3sFbUC0i+p9fW2AkdTrzPU4x3e8ddOZ/XCFYVywgniM0CB8OuPFRlGSwvIJ6xHzHyGPMt9W/qP64GEvEtGviOs+eESvbUoCERJbdgfE/T54jsHZYfdIDRxHiA6kaWwOtRDGCWsDG8Ry5HGWSZUlo5Zj064Qo1LYakELUYQYgqDp/ELYPT2eqglqgiIE0xryga4QXZgg3Wcf/I/P+LBG2l7DO/8AW364Q+jDZwJFQDjZVHncjEdiqO0SQ086dut1jCdWW1eobf8AEf8A7sSXaGAs7WFt4/rhCnez+87uwpRMCzcJ4lsFNF21FLX7pP1OK6jVaIzNGsZjqT54w20vbfbj7x/XD5Po02xNEjIOoQg200cYwdlccQYvEuP/ALH6YXNZtMzf1H9cDFVo8b2A94/rhD6YqUlDE1cwD7x3jGYai1ySIPxxqvt32StVA9E5ymvXnE8MbQ8sRLPYlhDsLwb2OAV9lDyrFyORdv1th8rXEqwhvrjYvYXtk0NoKTuVSBfQMDYm3L8sb23sBsTGTSa//wCWr/34yvsBsSkMtJgQZB76rwuPf5jF+Stg/wBP3jbxnKRPUxI00UTI85xPaq3doWF2bdQRqzfkBcnyxX0qGQQrOB/zG4QBqeQxLu5OYlifD420BNhe2JDNG2TZGRcoOnh466m/0xadhbNlrFp1QgjhOZb+eKYKfvPp/wARv1w/2CmWpAJ8J1Yn7nM4vnP1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2" name="AutoShape 10" descr="data:image/jpeg;base64,/9j/4AAQSkZJRgABAQAAAQABAAD/2wCEAAkGBhQSERUTExQWFRUVGCIYGBgYGCAdHRseHxoYGh0bHx4YHyYgGB0kHxsbITAgIycpLCwsGx8xNTAqNSYrLCkBCQoKDgwNFg8PFCkcFBgpKSkpKSkpKSkpKSkpKSkpKSkpKSkpKSkpKSkpKSkpKSkpKSkpKSkpKSkpKSkpKSkpKf/AABEIALsBDgMBIgACEQEDEQH/xAAcAAACAgMBAQAAAAAAAAAAAAADBAIFAQYHAAj/xABFEAACAQIDBQUFBgUBBgYDAAABAhEDIQASMQQiQVFhBRMycYEGQpGhsSNSYsHR8HKCkuHxFAczU3Oy0hUWJEODwmOis//EABcBAQEBAQAAAAAAAAAAAAAAAAABAgT/xAAaEQEBAQEBAQEAAAAAAAAAAAAAEQExAhIh/9oADAMBAAIRAxEAPwDb9ood5UcsxpormFDnMxk3aDoeCiABhPtWrTV6NNmqBnN8hJ1ELNxlBubXxnadqU12BJUB2kRE7xvPE407bO1T3xqvmBYtlA1EgqrcjCWGOfW63rZdjSo0qZRRlszQx95zJkLa3IDrhHtZVqMtLZwRYlqmZ7DQRvakyfKMUFD2n0oK4l4UINIMTJ1LAel8bZ2fVWpLoLZyBGtjl/LEKqqvYopqIq1TwOarUJJHXPbFLXZkroS9UI1ozvBI197Q/XG57U+Y5VUVGF2M5UTnLHWLafHCZQ1jmYg06e9uiFJBtF968X44tGubRt2Yl1LxIVVzvBabk726OmC9m7BUQnPVqueWdojpvWw/W2ZUQUlUBi2ZT94gFpPXh6jFmgUxMBYF5+XM4n6Nb2rZXqFD9ss6hK9RSORhWE4uuzNmKJmOd/dUNUY5m+7JM21J4AYsu8B3VF9Ov6YHTrDvc0kJSXu0gSS7GXIgX5emLQzsnZworNXMWuWbM0TNgAWMCMtuh0wSlsec5zmRRokmw5m9z04cseWgXZfs8vFcwLZtL5Z5nj1w41VlJBbOwmJUBF52XW0kzbEEKmyKoEiAxM3YnzGA0UQOSQWYj/dKxIpgSRnYnKutzqPgMEUGpLM26LlpIMdAbxyiJx4XUSsU53KXGo2oLniOJHAazgUq+yd4wyE5mIKkMwUKCDYTLLbU3boNWqOzq9RspzQoWcxjMAS2hg8J8oxCmZDEtlTV34vwsfdQeEAa4ym/YStLXLoSPxRoPw4FDqgOSRIpJowJh2kCNZgfODh3/TiDFzPP5dBH1wFgO8CDw0r6wM5Bt/KvzJwfvP1nX++ADXpABjNwLDMSRNpMfu2MtSAiZ05n0OuM91vkzJOg+v649Srhm3TZbBuBJJmJ8QGk6ScB5EQTc28W8bXNhwJtFvljCoIWc3nfkRck87/DA0rSSqkFV1e280mSLRANpAuRidZoyAtqTC6EwBJ0tw8ycB6oQtr2F7mePXC1WoOvnmPX54NX2YsCLzJBMH9xNteGBnZmyxvesf44YJ+hUqrAwDw1JPw15WnDNRZAOZxcjqfQfIzhV93hJ6mBy/vrgW09uLSqIppuQaZY1ARkU5vBzzEGZnAWlUQJv03jrpwPDGEpboLMeVyY52E+mJq03B0PxNrX4YkrRGpPD98umAi1ONZt1Pzg4yEtx/qOJJTld6NdJmTzJxAXg6H5RyH9sBMIACL89TzHXGKgaLGLdbnGY6iwn0xktbADBOW5j+Y+U3M4Y7MqEubtoYzE3gi8TphLJoTrz/dtMO9l3cm+n/bi+emufe0naCUu/IJZw7hFBkBizSTwJAOnDjyxrmzbAciEnNU96dAOEcxH7vi/7X2NG76u5jM7ogKmR9owyqgE+6TOhkHC7bQ6IWVAtt1qmtp3oFgBqfQYb1Wvp2OtGu9VmJCaFj751jqNPTG0dhdoPCoshAIlrTzObWPLFV2T2LnIJDNlvLHxHixHnjZu6ykADSx5meXM9BiBittKmELiBG7khPW5n1nywLattL5aVMgBCHcroSfCPIC8dcC7ZpimnesqotgkyJYxcyLjoOnPFNRAyEoHYiWaoYUE6HXeIzHTAWdBTUqFiZFM5QwUeKZY2sIsPTDlPvMx7sbkwzRMfjA91TzOAdm9ld3SQVSwU3Wmti95nqPxNblixVjUaKmVUI3kXwqBoWY+IxfAQr7YVVhTudC8QFn/AKj0GG+zdhIHeVGyBQAJvlEzeNXbjGA0aRcpmGSnTzsM33RZahtckEwBxw7SbN9q8rT0pINTbX+M6knwg4AtbbGMtlyL4ZP+8eNFHBesTAxGg5qxG7SAlr2Y8I/AJGuuE2Q123yFpKCRB15xxy8yYnBKFdahbhTMDMygBre6JsOQwFizGoOC0luTE5vxRwHAcycLGtnkn7NVBzMT4FHuzzJ8XwxnaK8gKA4RWLVCNSYJAtxmBA4npiO1Vhmpnd7tYK07XI0MA8PxTggzwxBPhW9OnpJ+8w+g4DE3r5AWgkAWB4nRRbqflj1BoLu7rvGRJ04cOHHrgOcPVVZlEaWPN+A5AKD8ZwBNmTKsEy2pJ0JJuTw/xiYq/Ajnpy9cC2NiyrmkmLyPjPMnliTbQQSqDeF3fgizeJtmjXgMFe2p8zGkmptUYcOaCPeOh5DEK+0BEZFvbKQPvGYQRqxAkngPPEKTyoSjZRbPcST93pfxakHHqDgEsB9nRBAtqfejzNsBmhTCuykiUA71+sGbDREFv84hT2gn7VVylxlognwoNah5fe8z0wvTXN9ixAVYq7Q33ixzCkPLj1gYNlLsEIhqgzFeK053afmxMnpgGKFRe5zS2RbITcmNG+AJvPDDK5QCSAmUSSfdHM/vlhauQ7KpICLMk6QsZj1loUfwHGWl2W0DxhTrGneOOJIFhwwRDadm7xBBy7s7w3uY5kTywv2b2X3aRUIaTO9Pwv8A5xYhgSYB11Jm+h+fAY9XcAqpMTJjiYj5SfXADpMFzKJOSTb9+eJU3tcEHlyHCeIwPJ4p0B1vbnfjHTHtnpQcx8UEgX0nkfrgGSDzg2GmgGox5mHG04GCZ63P7PmYxg1CDYT1m3D1JwUUcxEj9z++WBs+nPngk62j/GAvc3+v6eXzwEqjGOsf4meGD9ktvT+H81xXV9rGaDA/el8P9ksDU4eH/txfPWdax2klKm5J41WZifMwL8Lm2EdupCshDGA5yKoG9AbM2Y8DYacxritrf7R9nTaWWrs7ZqdZxmQq2jsubLUGoiYB9cH7M9qNjrFnqbWEKkhUqIUlZmcwzLJwi1d06DjoiiCTAA5EnyxCnttMsFXNVg72UbsRJl2gBYFyvCcRWiu0GmTX2Z0AlKa11KgzOY6FnPMi3DBtoAAemSLiHPBVJuJ94kYhVcmyNtW0f6iu2c6UVPhRY91eBPx0xZbeQkUyJYkMQTEBbwxOgJAm9h54QbtZ2OTZsygAo1XjBiwOi6aC/M4LsmxmmVooGq1HIeoXYmF4CTe+vkL88AWntG+1QGpXqP4nO5TH4QTcqOSjGdupHJNcknxU6KbonoOPLM04wnaJZsmznMZvVI3P/jU2f+I20wzsWzqj5iXd7tUcwxMCSL8PdtHTBQa1CaiVnBc5FCUlOo3j/KBN2PnqcOKGqMc5VaYF2BIQxqBypjSPeI6jFXQrowqCofE2QhQZNiVpqq3ME+EchJw7RrTT+0OSlTEFSPuwAzke9NggIvzjAN1l74Etu0aZEKLFuRb7xPBeuIVqEAu6gMtqaTME2UfxH5RgIeqXVmWEAhEHujTMxMS8a9NMF2jZ88UmJCwQxEibwfid0eTXvgEdmfMQKdTMiGTeztcnLcTJJvxw1UqtY5YKTJvpxW1m8iOuG9i7JVCqwTkB4CDyCkRe30w7W2ckqFGUDWbyNY6zxJ9MBXdnZ8jVqgEKpdQTOgIVjFpJ4dcOdm0MipYZhBMzJJuT1JOIVQTFHUSHqdFmUW3FjeOAA53zWqNJpp47Z2HuTwH4yD6eeAX2d3LPSpsJDsHebrfwr1j3z6YgUVopKV7sDT/ikRf/AJYN44kzfHmUZzRTdUqpdrXiQUBGptDHB2qLSp5o0gKv3jwEaxxPIemCM7TXIPdJeo0Z2+4pAiw95uA4CDgdWwWkguLkcAeEnpJI5semM0H7kA+Oq2aoeupZ2PBREC/CNMB2Ze72cFyS9UbzxDGRvETox8K8BJPDBRA6ACDmRGiBrWqXm/FQeOCtUyAgsc7tvsPEWInu0/FGp90Y9SXIoaVV2BCkeGlTGpAPIWE3LYjsez5iHMhQDlB91LEsx4FtWPWMB5Ke+zVAESkinLrFyY5lpIHrOCLmL7xhiRUqaWtFOn5KLmeOB98GLMTKAiowGp4U0PLn8MHpIEQ1KpjO2Y2ksxFlUasRoAME00Du3MADeadBFzPTCGxkOS9xIkD7qjwr8L+uM16+c92AQBBqZjJ5ina0zdo8sMLaABrawwA5JqMZJC2+PD0thhlvOpAM9BwP5nA2Q5hEdZIgD8tNcV22bSGYLLd25NvvwBLRr3Y0AOpvgh4C5BM3C25CI08yfhjFU8TFsAp7QJZRYrFp0zDTziMB2ytGpv8AvhgHBtNheOfX9BgVepPGwHh0vrePhiqDZhJkxp+xwwc1Dljp+55nBWCZPrM6A9cW/YJ3/wCU/Vca3XrWGYn5b19Og/TF37O7SC+oMoTYz7yj68emL56jgHbtQjbNp0I7+r//AFfAFqLGn542vtj2YD165UhSa9QnN/zHxSbd7PVKZgcRIHlhvVIF5FiP354c7O7VqUmJEtpILGCBoCAYIwhU2QqYYQel8CQQeRB8sQjfti/2g92sd0paR/7YIXmQCdf3bF4ntfSqI2euiZ4NUyQW4AXhsvToBjlgabcueJGqoOhwHZ6faFAsiLVTM0AUzuEHgu8INuRw3XYqAim9RoZhJCiOBi5mNOPljiKdoMGkMZ5H9DIOLrYfampSWw8KwsGALzw0uScCukbJsk1EcFtynCwCdDHDiTqcM1Y7xRMhnDOAbCoAY6ER88aNsPtdScKtQuggKWvugmWNiAx88binauzIlOns7h28R3gQPgDeOdsUXjbTCswAGU5Uk+8YGb0kt1y4AlPxklgDlCLM7qiJPXUxhDaagqV6RapuKJAEZQYhYFp4knri5FHOoJA52Mnhx8vriKU2auqnjJMz5C0ccXS1lClmG6qlm+UiOM6Yodu2QNUEGxHhXhHEk4dNVVpohNmOdo1IU7qgTNz/ANJmMBJKrqLSK1YyLDUjxRGiLAHWMR7kj7Kn4vfce6eIB41DqW93zwLa2cOSLOyhe892ktxlTm1zLacsH2eiKQWkCIEgkGet5uSTPPAQrbOqIrWCocpPJWtYTc5gNdZx5hEVGUTBFGlOgnVj82PoMY2x5HdkBlUXH36hEon8sSeWIbNAHf1DBMS0SSdQiA6xplFhqdcARqMKQWl6pILaQo1OukEKo6+uMbH9pUNWAEUBKfJVUQTfh15YFtdR2YBrHLkRAZKySzMxGrBWHqQOGGWIVe7VZVAM/U+5SHCSfF09cBhj3tSB4bSPwgDIkHQe83mMTqkVAYlqSXaP/dIuEH4c0DrgSJulQwChvtqh0ZjG4p4i14vaMTq15AVN1JDMx3YQaGNQJiAbmMBAXyIBnclne+4HtYkROWdNLDlhbbdtYMrIS7Q697EqhEE5Fi8CN6dScEqKGfu1BFJVUBYgtO9vcbyLfHAtrqB6gCmFRmTzbKMx6XmOFtMEL9m9qIVAB0MQYzTxnDNbtErvE5VGpPyERc9Jwouw0kBdrCQS2pnWBOrG1tfywqGowZxlAsiE2Tr1c6k8NMEGr7WXBLlkpJDMlpN7FuZ/DhNdvAd6lX7sheCovhQTqTaepxGrU7xrEimnhjiRq515WHLAdqod4/dDRILc2bVR5DWOZwBP/EHWmGP+9r1CRwhbEkxwAgRzPTA6+27sBhfUgfuD6YBUJaszSMifZjlCyWI6k6+mEdqrMTCiFJ4i/G9sBZ0+0VNpJjX9OU4Kdq3byLX6D88a9SYowUAb7G99BF7aSY+GLIrCmZ196DboOAwXDVXbQ6k6kaC2ug/cYt/ZNpqw0Eimb8fEnQDr68MaJtW1XhefXgcbP7AbQzVmm32Z6+8mL56g/aSjvq32Q8TMLXMkhtfj54W7T9nFc0mWAScgg6lhYmZ5cOeH+3AUqqZJBqspE/ekjXqMCDHu6iR4Vz0zrYGdeYykeuI01n/yuA7IwUtMiZhl6EaeeFK3spL1AaJYWaUE68uJxuu2vlpiqq7ygEXuRxFsMGpnNQkWEKItJAlj5AnBXMtr9jFDCCUzLIzzaPSb4rNt9maiBiu+AJBAMfHhjsFXZj3iHKTCWN2OomZk/wCMRq9iI9yicrCOQm0D0IwHDauxuoBKkDWYtjKADS2Oqn2RK02WxjNYizACbdbRhB/ZMPTXPTgwCFX4344DnNJyNQDfj+74Mm1kXDFY4X+oxte0+wsjMhjpJsORka412r2BVQeHNGoA0vgkP7N7U1VAkq1+dyOOmNp7D9tEBGdghOoBIuNADGUT15Y5lVoCbyp0/c4mlZl/FGCR3Kt25QbU6QAeBEi8qefThwx7s3PX2guxhF3FjktgAYgDmeuOM0O2GEZWKkWAMRJ4wbY3H2d9uXooEqcTJqLr5kCx04YDp1e7FYze6AJgCIzExHWb4VXaogJDVI8ZNkW4NRuF4t5Eza1BsPtV3+4rqRxgkRI0M3M4sKPdywNYZOCjdLGNSNefE2nngG9jRb1CcqU5Clr2JEvzZ3IMeXTE9gTNWYuuVFOamD7lM7xFvenXzGC1Mpys7qFWAiTN+ZA4/QWwPtTaMqBgSBJWSNcwJEDWAR64Aew1WJepAFWozFbbtOmGO+YuST4RxOMM4BCUwzRMSIMnV2IuCcZktFNcyZ9DMMVHie3hGiqJnXlh/ZNjWmoVRAt6/X54Kxsuyjx1DIQZriAqgTAX3fr1wHZR3rMzDVpUHQTbMevKdABgnaL5h3K3zWfytbyHzY8hg9BAm/8AdWY1soJA+NvhgF6j5TUq6kuVp3ktG6DHGInpikqOKVJC8yrCI1Y6MVnqddBh5try5FAzuFAZidxG1IMam5mOJjGV2MMSXOZnXKWa+s2Ft0TEDBFa+d6izlLrvd3MBFNjHX8R1wbtFd0U1sz3J+6kwT5toPXDWx1lKd6wmFAIHiYyQF53a3xOM9z3ams16jMLDi5AyqB91AfIAYCu74KzL7lIAH+VSzfA2wjs1ZkptVbxtePxuYHw/LB+1Mmz7Oe8cKHIUlj4r5mjiZ0/mxSbHt3ekMWJRWLDqx5TFkG6PXBFvURUohNSIkTzNz1kjCOylJZicpIMcYA1J+fW2CbT2mu7TBLF7iLwAIB8ydPKcKDaBBUWzPlJJmQN5j5aD44KjslWVaplOkIDwWZnXU6xh9YMxHDAuzNqUgqTAmB+czx5YYqAhh1E/D08+OAS2rsvMevT96YtvYTZSldpAE0zEH8Sa49SvaDESemLX2a2cJWJ1LKxNjHiT4Yvnpqp9qNrtUOUwKwERzcibm48ueDUXjaEneU0yCdAPtBmj71se9ouzrVt7380kcqkkTOgGM7VRcPQMDxMIHUSDeYm59MNU52e/hRlkAlTAkbs28zbEezEBp3kHMwPDUyPKZHwwTs1CtVlj3gwv95V/PAeziVyyRDrr+JbH1gg+mIHSxVqd5AV1gc5Ui59cEqbaIJICg2B9eRuRrfCu3t4ZU2cE8gDmS55yJtzxJKalxMzbjaZnjx0wKKdpJXaGAJJJUAwSAoUacLDB6NZmnQADUxyECfjiqpbazbNXdQM7B9NRvGfli02WrCAtblbz4YFEq0kqDgTFpEk8vLGvD2eXvqgUnRdPdMX8Wp0ONiG2peAc0wRFzwtGvlhZ9uDVyVUFEbu8+UneUAE+UyMFaxtvsWDqqN52jS4/PGndq+xWR3yNkIA3TwJi2OtvQk5QwJkTcfToOGKutsyuazEAqWIK62AgR5AYDje39jun+8QmOK8MAQlbIT5HTHaa3YaFAI3oXxKSD6Hocaf237EBq1XKpGVVYkG2aJPkBgkaUu1srTJQjQgx8xpi32H2sZSC6d6RGUZgAI4kkGT+eEO0OxqlOVaYHvATHC/0wgd2NL8vzGCR1TYva7vIKOq/htn/qZTJHTF6HSpuq7MVC1KjkmSQZIHIATxH0xxmhtmTeWzDQzacbD7P+1ToAlQZwdWJ3tOJ94DrgjrmzJm3gCCbLHAcAPrbngtWqSe7pneNmcXK3AIXhP0xq3YHtEGpAK7FYy5gNBN/InnqMbCKndUppBPwyTHMndG8xkWPrgrOyqM7ldMxUT91SR8zmPrOJbdUIRkHjyFna+4tgqjkzNHkMYoDuaa8WNlHM3LMeQEmT6YhW3gEksHcE8JyDMx8pKATzwBNopgUCFtkAYAjXLc6874r12hs6yRFo+Ov0xbVyPAROYXjQCOPUnHOu3doqIzUQWBJyBvwW3h1gx0wGydn1Q7FlEqjsEB/iaWMcY06Yjsvai7Q3eCQiqQkqQVHvsQdCYN+AGE+y9oilUBuc3dqeO/Gn8oPxw9WRABSAGep4ulNT/9jA9DgRWbYudDXqKDkMoDcqLqguJzGZ9TbFFtuyVMkQFC66RAEl+Ym9jzxtO1UpdacWX7RuO8bIPhJjrhHtWgWikJipd+ig6T1P0wI1js5yJb3n0/CoEKPQfPCnafaBpsVQgBQFEjjq36Y2fbafdB3ylgFi5Fzw0uon6Y5/2jtiLUyu29EmZAvfXAbR2L2iG3iZItpHw1/LF275mnisCOEwfjr8sat2TUWisg5me4Cn8xYDmfriz2LtFS0Zp6HmePXBGw7KAbEW49cbL7MP8AbMOSn6rpih2K+hnF52JtISvlgmaZIjQAFBYcJJ48sXz0rO1UQ1R1MQWYHylhw88V9IFqAYi6kH+lsrHXlOLWtTGd+Es2n8RwpTogM6PAVzI/nEQPJp9cRp6IrqfvJoPwuI1/iwrSSKMx/u3sDqBnKHysflgA7SRXogkkhCWIHEsFi/VTg+z7Ur06yq2veR8SdeN/pgG66zTeQAApaeq7w+mPbDSBKFmJlplZtzNh1t/bEhXGQluKkaX8Bnzxjs6kMiPocg6Gctpg30wC/ZQVqUU7AhgASPezaj11PLEtj28MnAmIJHOOuowLsSme5pW105mcY7Jde4pyug5+s4CyaqEh4GYS3XdE/kMJ9l0j3K03GVjvtfiTP7vhjtZslE2hmIpg9Ha+nJQxxgXOZCTlM8dLn148OWAVfb8hJIBqK+RBPibUE8csQT5YaXZPAszN8x4/eM85OFzQU7U2YDcCgkm2eBm19BPnh9K0BmchaaiS0yBBt8eV5wBGAFiVVVEsSdAIknoP7a4U2faA7M5UgEwoIg5eB9dYwMnv3MjLTsyrxfk78yOC6CdJvhbajUp1Acs2gEixOs2NowE+2OyqRBIWGP0F5jgJ9TjmPbvYY7xR4XMmwtjpqjvAJls7AzdZMiBbgvLzxVbVsIqMTIKrKyQN4KSM54QSPlgOX7X2cyStSB/n4YVcmmpKmQREHTljqn/l9HGUjPINiBaeR/Lyxq/b3skKa57ISJyG5PKAJPrgrXuye3WosCpK8wf388bz2V7cNUqITFNFIyqJhjFy3OTxOOdVaINoKnhu2+eIgvS8JkdMGdx9CbLXzyWYmOE8OkajGKdQh2JUSigX/EcxgamefTHJPZ322alAcZ0HD7vOB1Fo4SYxv/Y/bbV87qQ2djBsQBwWDoRYXwG0U1JWSRzPTzJ49car2j2Z3tR9onNTQd3ad65lxyAJieQxsKUmcEVGZrARGVfgPF64MxVFyABcwiJixkaR8MBpXZnatOrWamisAl9IDNlCQOR11642HZ6aPUq1fdX7PMeSDeIPKc2nERhNuw6Zc1VOSorooI0koVLMBYmbgnQxgu3KqqlFCN4ZmE6UwbT1Zh6gHngCbKZLMd01GJ8hw/pUaefPCmyr3marB3zKjiEG6o+F45k4R2qvWaqKYIFN1OaBcKDc8xmIiehxc16WVFCwHqEIumnvN6D5npgKLtym1VKiUtFRgrfeqFSPUAGB1vjljeym0ZmSoAHn3nG75xME8BjsNFlWKVEgBbFxcA3MJzP4jblhOv2cisyZRvKGkwZOhMnVp44titG7J7OaiMrFWadb9BH1th3YOyoeRmhTx/emLqpsKCpAHnfhz1/thyn2dcWtr+/1xA72eDYD9/piz9k6pfaalTmhC9FBQDykyY64rNqqd3TJAJPhEaCbeuvDFv7G0Ye2gpwJ81xfPWdM9oVyGbLbfIzaXzG3PFfWtXpSdVKHjowYaecYOKJL1M8gh34ajMSCJ6YxVcEg6kMDJF4II+sfDE1prvZFAO7MZ1FydLs1vj88Odm0lOz1ALFkcknhmzH6WwHYdnyiorapmAaLEqsGZ0HLFn2ZTmmgvHd6x+GdPXAH7PcBIzFiUyrpABUgH1/ZwLZts/8ATluVI+kCD5XtOGtl2iUBFt0GTHCAfjHzwAhTSq0wIh+7/qcED1H1wBuzVyLTXgqx00vbCfZPgpgTOWRyGLUKCxgeEEyLLAHXEOz6apTBgeAeZkYBftSgQKIB1qM7TpZI/PB+z6uUlmkqgLWP3RN8Dfa/tEVhO473vF1UeQscJdq1mSlCgFqzBOgUySSBwtxwBNjrpTQPVkmpvlAJdyxmw0j8R0wxRqljLmF92lGYLpvMTdj6QOmB7J2WFaWGZngFydTrHpFhi0qnKqlgqzxaAANNbT5cZwCnZ1cMWFwVtGlvP3hxnCvaW2IGBcwvCTE+Q1PkNcR2/amqkrQlF4VCsGBxRT1944h2T2MF3333OrtJYxzJP0wGWrO4t9msRmPij8I0QH1N+GJpTVUJkBFAktoB+fQDWcNbTSXKGewNgBqxiYAGvnwwpT7PeoQSu6vgRfCOp5t+I4AVFXq7yM9Knoo99pI3ifcn7o9cMv2UkEFZtdiZJvxJvgvf06ZguAZ8IOY+UIDGIN2kTORDH3qhyD0C7x+WBWq9t+ygNwMwA0GoI0A5/ucaL2h2cVbQmDF+lptjsvcO43nIU692Ag9WaSfU4qe0ez9ndLOhI4iDOtjbnrgrj20UzcgCRyOHfZ/2nfZmgkmmbsvXmOuLzt/2YendVDKb5gbX+nrjUts2LLbwnkbzgm47R7Oe1dOuoKtmaOIg+RnQzi7CmpUV5AUCTbWASbnQWIGPnPYe0qmz1A6MykGYBMGOYHiGOteyvt1T2hIqXqWCySMotYXg8dRxvOLE42aoT3dUr4mUlRzIhvIC1ziu2HYalQtUqjKWhs02ECdOQURyAGLnYKihnksxLZbKT5gRIgzHXANmomqi01VgvhZjqQCd0cgTq3TzxFJdn7MWrVKs5VMcBZRZQJPi09SfPGdsL1JNxTt4TBdATCjiqT/VqeAw4tASaSTBvUaZtewnTN8Y88PVKV920C/C0WHlHDAUuz9mSFYwp4qLgdJgW9MH27Ys1Sn5ML/u+HDSOYwd0cJvJg6YFVpfa0x+BvqgwAq3YyvByg/n54ZGwxa/7/xhmpXy34hWI5SATYdDfCuyOO5BMgZMxPSMx+P5jAV1fYpqhJMKMzX1JEKPQCTpqMXPs7RC1f5D8My8NBhHs9DBZvE5zE+eg9Ftbli37EX7UmIOQ29VxfPU1UbcXG1OSZV5i0QVdhljnBF+OPPVkMWmyyZ6XHlhnazFR2gtLwBP4jfoMV23s2UgeJ2AMaKpMsxJ5AaYaryVFNJmEnOKh4RBzzPP/GJ7HSICAaBBJ81j04344FSinRfLcrSdRIt4W0/fHDVKp4NbgGT0EWA4A2xALs1gtBCDMpf4/PExTUVFHvOwqBZ1IRonlp8+mAdgUvskmQYgDmf0GJV2/wDUUbWKHw9FNuQ19cA1tOYrUaPdidAS0Lr0E4YqgBMgu0gQBpa2vLphY1M2Snc5mz6my0+Z0AkjljG1VgFqNSOdx7wNgTG6CbMxPLQTgPPPeN3YzOAtPhCBbknmZOmApTIqsmbMAoZ2bm5knoAoAAGD9k7Muz0xn4y0RvNF2a9z1bTQYFsNJ6gZ6lmqNmAUQFHCY1IEcfzwDj7RdQgyrH+8YS0wfChsvmZOI0NnkyyFmFi7EsZnrp6RiNVamWTVZQvvKQo4QS3DXScI0XpyQO+rCJkuYPKMxvxvYYC3qqJ3o1BgtHDhGuumF63atOmStOaraEKhieGuovwj1xWtWZRmekFUmVXMN7qQtiBrJMcMI1tsqNZWVeMDjMcoAwQ9tXaVQNnYojRAJjNHIA2X0GF//EVPirNUPkWHw8IxW1RlAbMAdNBrOotiFKrmlmd1J0GUHQxywF5svaQHhoEDmzBZHkoOGC1RxbIn8IzHylrD0GNXXayHy9+wJ91gBPxHXFn2fVqhvECp5pHLiCJGCrVNgDMC81COLnNHxsB6YdC8h05COgH764XpVnOtNWGpyuR5SCDInrif+rtvJUGmihh5WP5YBXtDZVKFwACCL2uCcvDXUa41btj2dzAlhOWxgRAHH442/aNsQU6gzDMVIAK5bwCPEABcYwclZbMhMCDmXob3v6YK432p2IVAzLrpOo/YxRKr0XDoSrKZBGoIx2rbuxUqzMTckyIJ5dOXrjRfaj2b7qW58I06Txxai19lf9rBWF2qmDyqUt0/zLofMRje9i7SVqcUFUgwFcmRBOoA48I88fPjrlN8bL7M+1r7MReU94dOOnHESR2/ZqQQQJkkknmSbz+9MEa4jnis7I7ZWvTVgwk9dRwn6YsEMn1IHW+owAqVIi+YkxryxCrUitYExTFupdvyvhjNJ6RhYSa1TmMq/BJj54KntlQCm7ECQjRPUQPrhXbHIohPvFacRYA7zR6L8DgnaQ3MsXdlT55m+QGMbSJqoJsql+ksco+QPxwBUYDeMAC88gJM4s/Z2zNwzS0cbka+kYpe03AQKQftGC2GijeYfID1xd9hsC55hTfndYnrb4Aet89TVftFIM1QG4LN/wBRwCvRzmARa/ra1r8jgFbaitVwI8bWtxduJ+mGaTg7uhN+c/piKHS2ZRKk8IaefSeXH0HPEO7yQSu9w6cYynjb54do7OqiBEAW+P648UjlAve8a+uATO2TFJRkk24+nSDgjbOc6kLuKgE8yOA6/rgmYWI01n5aajC20bVLsOUAfmet7emAjt9AV3akSwVQgFMEqGJljm5i4McfTBtqBHcopCic2WOCgi8WNz8sDJjjqwlpsCABc8hGGqJ+0YxAGVVB1KiDm9SScBB9khTJZnqMEk66yfQARHLDdOqDmAkETMcOH5fPAK21KawW0Ik+buJ14QsCMDpU5aIEa3/XrgFtsbO4NRc0HdXMcojpYeuuBVqgotLFnLaCIyjnbUzw4AdcWzbOM0jUD4Dh8sL7fSkAiDFz+/ywCu17EHpzOabgk6G4kRqCDp1xofa/b9XZ6hSqkArlBDQpv4lMHMR/bG9pSiQJI0Nrc+eNd9ttnp1KRpvuzDUmnj8LToRgKet7SqApQMbCWKyIvaD6XGE17QNapKBiB+K/76YV7KJqBKbLKxDemLnZdiFNRZCJ3mFiDcCMEH2Ed4GLksEsFIBtpHTFtsexqpHduyGRYfWDhPsymFbILd54jNwRceR+uLnY3XMudxJN58XwAk29MFWtLZ3VgSFYgRY5TqOFxODttKKQHJQ/dYXHnlkX4flj1TayAN7uVPvMJqNa2RB4fM38sDVSRCL3am5J3qjcySZCk9L9cB5trpiBJPG4CyeAlmk+gwrsy5g9JaQADGGqLoDvAqscuJgW0w8dgpBZYKF4s9/IS0knoMKyTUPc5qausZmneKwJCaKL8dcBGr2UiKzuwBkAktvGR4Qq8YuBb88V+0dnd5TJysaZ0zkEwdDu6X64tE2J6ZzNVzOZILInqIAH5Y93xp6pmTNEo2WCeMNf5x5YDk/tB7LMhJAZlMWiY14jXTGq7Rsppm2nLjju3aKBp+yqCBoYieJtpjnvtX7NsJqIto8IF44nngKP2c9oWpMBJyzcD5x+mOudl9srWRGzBlgmRqPLnjhBF5HD8sbH7Ke0IpVBmJVWEGOBkbwm3CPhywNx2rZpCluZsRf9+WB01+1rA/fg+iLhTY69N2BptBYHKQwgdCTaw6E4Pszk1ailcw7yCU8lvl5W4YI9UeaqgaImb1cmP/1A+OPKPtni5imo/pJj4nGOzqneh6q3DMSDrAG6s8rDHq1cqa9RZnNlTqYVVPlYn0wAZL1SfdpnItyQTcu3xsPLFr2RWIr5RcmmWvwEoB6nXyGK0EUUQAAsbIvMgXY/h4k8cO+z09+ROZjTLu3Mllyj0A05EYvnqaX7QowzERZmJAH4jf54glLeUlyCPdEBuVxyw9XbIzn8Ta+Z154WSnJzHxaTzGv79cRoRknUkiwifnwk4m0jSDC2XgevMzIxBagANwD9Pn9MRDMx1ISfiOXOJwBaKka36iOswOAAxXhjlMA8BcfoZm/TD20D7N1SM0Rp8dOYwsafgUKSIDEi8knenAQrLoIByAGPdB4n48+WGXUm4JNwdBHH/OAZi0lVDAzmgxN/LWMOAxEcLtu/ASPXAZTY1GikTcweJEX+nphVxlkMWMctD8fPDjHNEcDMDEa9HOgVidc3L9/2wCdXaTMSCDrPLqR9cPhA63EiOGh/L0wjS2Ng2krz0OupvfBmokxl3By4a4CW1U4GQAAt5D4CZkDCu1dlrXo5aqKUi8mw/m4ec4nRGd8/BbWEdIgRpgtXYQzEvLAaCLLFoA0JJkzrrgOd7V7IU6bj/TVKmfgF3xHmYHzOHNj2pqUCsFmNBAYnS6gm/HG37dshY5TOWLKu6PI5bn44THZ9CmQN1WOqrLH0gfngKR9nqPJui6Sxym15nUDyjFhsez92JFRVM3KIzE9C5uSemHwqjeSkxIsC0C+ukkxzxD/VvVXdzzxWmFn1Zmn4DAM7DtFISWDCTBdtTa8Zjm52A9L4cbtFoHd0bn3mbS/Bcv1E4pOy9mdDUmmslt1mYlo6kcfXFzSr1CPcHDwE/VsB5dlqMczvvdFFugzAx6RiO2M4CnvJPeBZKqQM2ugFpwQGrbeU3/4a4DtlGpUUoSsGw3cvUGV0vHDAFpLVJ3jTPOVI5n3T5/LGGRmBD0wZ4o5sNRAYaz1GJ7Ft5KKWUieIllmOYEj4YKlemdKiGPxAediRgEqW23g0qki5uu8I1AB8sLbfQzySjKIAIJBnru6aYtXosYZTB0zASCLArbgR+WB+IxlMRflBPHiOeA4r7Z9hdzU7ynGU6gcCf38sa+IIkR1x3Dbuxe9psILFWZTu8BaTNgNP0xyPtrsk0KrLBAJt1/TAX/sX25c0qjE8Vk28pN7Y6LS26QwUFnqAKToBbeaeZBy89ccJpMQcwMFSCOn9sdi9k+1P9TQRgSkSCBlJkGIuOHxgjFZXdbYMwEu4iICboUCwEAXEWvOB7VVCtkqDdo79QrZcxXcT+O+g0nphmvUqUlEtTJaYZt0heJ3TB5DnhVBnKg0mIEkKGWCfvkGMzaa6YgwBlDVq0SQAAs+lNQbnz8zix9lqbd4WeC7qWblMoIHQCBiqNZe8LAP3aSqDLmiLMwKzLMeFgNMXXs7tStVkG2Q2YEHxJczi+eqhta/aMZtnPxnA8kjQ8ryOvO2LLaNiWTqJJJhmHvHkcCfY1FxM6eI8x16nFiUl/pRlIgDlbS+MCrfLxImfUD464cfZhbXX7x5HriA2VSOP9R/XCFBZDkscs2BtPUX4+WCKwFuA1+t8YqbGuYG8g23jbXrjP+nBzTP9R5edsIUJiFBC2Pi5nWTrpr/fAGrsRYkTqOkaThnuQVyksQdd5rwI54gmyL+LX7zfrhCmKB3cvSB+z+74O6/LTobfHC1GiI4/1H9cFVZ4nXmf1whRGQaTvHp88J9nq+Zu8W3Phrhuqlxc6E6nmOuIMY4n4nCFB2bZ8uYWjMY/f3sFbUC0i+p9fW2AkdTrzPU4x3e8ddOZ/XCFYVywgniM0CB8OuPFRlGSwvIJ6xHzHyGPMt9W/qP64GEvEtGviOs+eESvbUoCERJbdgfE/T54jsHZYfdIDRxHiA6kaWwOtRDGCWsDG8Ry5HGWSZUlo5Zj064Qo1LYakELUYQYgqDp/ELYPT2eqglqgiIE0xryga4QXZgg3Wcf/I/P+LBG2l7DO/8AW364Q+jDZwJFQDjZVHncjEdiqO0SQ086dut1jCdWW1eobf8AEf8A7sSXaGAs7WFt4/rhCnez+87uwpRMCzcJ4lsFNF21FLX7pP1OK6jVaIzNGsZjqT54w20vbfbj7x/XD5Po02xNEjIOoQg200cYwdlccQYvEuP/ALH6YXNZtMzf1H9cDFVo8b2A94/rhD6YqUlDE1cwD7x3jGYai1ySIPxxqvt32StVA9E5ymvXnE8MbQ8sRLPYlhDsLwb2OAV9lDyrFyORdv1th8rXEqwhvrjYvYXtk0NoKTuVSBfQMDYm3L8sb23sBsTGTSa//wCWr/34yvsBsSkMtJgQZB76rwuPf5jF+Stg/wBP3jbxnKRPUxI00UTI85xPaq3doWF2bdQRqzfkBcnyxX0qGQQrOB/zG4QBqeQxLu5OYlifD420BNhe2JDNG2TZGRcoOnh466m/0xadhbNlrFp1QgjhOZb+eKYKfvPp/wARv1w/2CmWpAJ8J1Yn7nM4vnP1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4" name="AutoShape 12" descr="data:image/jpeg;base64,/9j/4AAQSkZJRgABAQAAAQABAAD/2wCEAAkGBhQSERUTExQWFRUVGCIYGBgYGCAdHRseHxoYGh0bHx4YHyYgGB0kHxsbITAgIycpLCwsGx8xNTAqNSYrLCkBCQoKDgwNFg8PFCkcFBgpKSkpKSkpKSkpKSkpKSkpKSkpKSkpKSkpKSkpKSkpKSkpKSkpKSkpKSkpKSkpKSkpKf/AABEIALsBDgMBIgACEQEDEQH/xAAcAAACAgMBAQAAAAAAAAAAAAADBAIFAQYHAAj/xABFEAACAQIDBQUFBgUBBgYDAAABAhEDIQASMQQiQVFhBRMycYEGQpGhsSNSYsHR8HKCkuHxFAczU3Oy0hUWJEODwmOis//EABcBAQEBAQAAAAAAAAAAAAAAAAABAgT/xAAaEQEBAQEBAQEAAAAAAAAAAAAAEQExAhIh/9oADAMBAAIRAxEAPwDb9ood5UcsxpormFDnMxk3aDoeCiABhPtWrTV6NNmqBnN8hJ1ELNxlBubXxnadqU12BJUB2kRE7xvPE407bO1T3xqvmBYtlA1EgqrcjCWGOfW63rZdjSo0qZRRlszQx95zJkLa3IDrhHtZVqMtLZwRYlqmZ7DQRvakyfKMUFD2n0oK4l4UINIMTJ1LAel8bZ2fVWpLoLZyBGtjl/LEKqqvYopqIq1TwOarUJJHXPbFLXZkroS9UI1ozvBI197Q/XG57U+Y5VUVGF2M5UTnLHWLafHCZQ1jmYg06e9uiFJBtF968X44tGubRt2Yl1LxIVVzvBabk726OmC9m7BUQnPVqueWdojpvWw/W2ZUQUlUBi2ZT94gFpPXh6jFmgUxMBYF5+XM4n6Nb2rZXqFD9ss6hK9RSORhWE4uuzNmKJmOd/dUNUY5m+7JM21J4AYsu8B3VF9Ov6YHTrDvc0kJSXu0gSS7GXIgX5emLQzsnZworNXMWuWbM0TNgAWMCMtuh0wSlsec5zmRRokmw5m9z04cseWgXZfs8vFcwLZtL5Z5nj1w41VlJBbOwmJUBF52XW0kzbEEKmyKoEiAxM3YnzGA0UQOSQWYj/dKxIpgSRnYnKutzqPgMEUGpLM26LlpIMdAbxyiJx4XUSsU53KXGo2oLniOJHAazgUq+yd4wyE5mIKkMwUKCDYTLLbU3boNWqOzq9RspzQoWcxjMAS2hg8J8oxCmZDEtlTV34vwsfdQeEAa4ym/YStLXLoSPxRoPw4FDqgOSRIpJowJh2kCNZgfODh3/TiDFzPP5dBH1wFgO8CDw0r6wM5Bt/KvzJwfvP1nX++ADXpABjNwLDMSRNpMfu2MtSAiZ05n0OuM91vkzJOg+v649Srhm3TZbBuBJJmJ8QGk6ScB5EQTc28W8bXNhwJtFvljCoIWc3nfkRck87/DA0rSSqkFV1e280mSLRANpAuRidZoyAtqTC6EwBJ0tw8ycB6oQtr2F7mePXC1WoOvnmPX54NX2YsCLzJBMH9xNteGBnZmyxvesf44YJ+hUqrAwDw1JPw15WnDNRZAOZxcjqfQfIzhV93hJ6mBy/vrgW09uLSqIppuQaZY1ARkU5vBzzEGZnAWlUQJv03jrpwPDGEpboLMeVyY52E+mJq03B0PxNrX4YkrRGpPD98umAi1ONZt1Pzg4yEtx/qOJJTld6NdJmTzJxAXg6H5RyH9sBMIACL89TzHXGKgaLGLdbnGY6iwn0xktbADBOW5j+Y+U3M4Y7MqEubtoYzE3gi8TphLJoTrz/dtMO9l3cm+n/bi+emufe0naCUu/IJZw7hFBkBizSTwJAOnDjyxrmzbAciEnNU96dAOEcxH7vi/7X2NG76u5jM7ogKmR9owyqgE+6TOhkHC7bQ6IWVAtt1qmtp3oFgBqfQYb1Wvp2OtGu9VmJCaFj751jqNPTG0dhdoPCoshAIlrTzObWPLFV2T2LnIJDNlvLHxHixHnjZu6ykADSx5meXM9BiBittKmELiBG7khPW5n1nywLattL5aVMgBCHcroSfCPIC8dcC7ZpimnesqotgkyJYxcyLjoOnPFNRAyEoHYiWaoYUE6HXeIzHTAWdBTUqFiZFM5QwUeKZY2sIsPTDlPvMx7sbkwzRMfjA91TzOAdm9ld3SQVSwU3Wmti95nqPxNblixVjUaKmVUI3kXwqBoWY+IxfAQr7YVVhTudC8QFn/AKj0GG+zdhIHeVGyBQAJvlEzeNXbjGA0aRcpmGSnTzsM33RZahtckEwBxw7SbN9q8rT0pINTbX+M6knwg4AtbbGMtlyL4ZP+8eNFHBesTAxGg5qxG7SAlr2Y8I/AJGuuE2Q123yFpKCRB15xxy8yYnBKFdahbhTMDMygBre6JsOQwFizGoOC0luTE5vxRwHAcycLGtnkn7NVBzMT4FHuzzJ8XwxnaK8gKA4RWLVCNSYJAtxmBA4npiO1Vhmpnd7tYK07XI0MA8PxTggzwxBPhW9OnpJ+8w+g4DE3r5AWgkAWB4nRRbqflj1BoLu7rvGRJ04cOHHrgOcPVVZlEaWPN+A5AKD8ZwBNmTKsEy2pJ0JJuTw/xiYq/Ajnpy9cC2NiyrmkmLyPjPMnliTbQQSqDeF3fgizeJtmjXgMFe2p8zGkmptUYcOaCPeOh5DEK+0BEZFvbKQPvGYQRqxAkngPPEKTyoSjZRbPcST93pfxakHHqDgEsB9nRBAtqfejzNsBmhTCuykiUA71+sGbDREFv84hT2gn7VVylxlognwoNah5fe8z0wvTXN9ixAVYq7Q33ixzCkPLj1gYNlLsEIhqgzFeK053afmxMnpgGKFRe5zS2RbITcmNG+AJvPDDK5QCSAmUSSfdHM/vlhauQ7KpICLMk6QsZj1loUfwHGWl2W0DxhTrGneOOJIFhwwRDadm7xBBy7s7w3uY5kTywv2b2X3aRUIaTO9Pwv8A5xYhgSYB11Jm+h+fAY9XcAqpMTJjiYj5SfXADpMFzKJOSTb9+eJU3tcEHlyHCeIwPJ4p0B1vbnfjHTHtnpQcx8UEgX0nkfrgGSDzg2GmgGox5mHG04GCZ63P7PmYxg1CDYT1m3D1JwUUcxEj9z++WBs+nPngk62j/GAvc3+v6eXzwEqjGOsf4meGD9ktvT+H81xXV9rGaDA/el8P9ksDU4eH/txfPWdax2klKm5J41WZifMwL8Lm2EdupCshDGA5yKoG9AbM2Y8DYacxritrf7R9nTaWWrs7ZqdZxmQq2jsubLUGoiYB9cH7M9qNjrFnqbWEKkhUqIUlZmcwzLJwi1d06DjoiiCTAA5EnyxCnttMsFXNVg72UbsRJl2gBYFyvCcRWiu0GmTX2Z0AlKa11KgzOY6FnPMi3DBtoAAemSLiHPBVJuJ94kYhVcmyNtW0f6iu2c6UVPhRY91eBPx0xZbeQkUyJYkMQTEBbwxOgJAm9h54QbtZ2OTZsygAo1XjBiwOi6aC/M4LsmxmmVooGq1HIeoXYmF4CTe+vkL88AWntG+1QGpXqP4nO5TH4QTcqOSjGdupHJNcknxU6KbonoOPLM04wnaJZsmznMZvVI3P/jU2f+I20wzsWzqj5iXd7tUcwxMCSL8PdtHTBQa1CaiVnBc5FCUlOo3j/KBN2PnqcOKGqMc5VaYF2BIQxqBypjSPeI6jFXQrowqCofE2QhQZNiVpqq3ME+EchJw7RrTT+0OSlTEFSPuwAzke9NggIvzjAN1l74Etu0aZEKLFuRb7xPBeuIVqEAu6gMtqaTME2UfxH5RgIeqXVmWEAhEHujTMxMS8a9NMF2jZ88UmJCwQxEibwfid0eTXvgEdmfMQKdTMiGTeztcnLcTJJvxw1UqtY5YKTJvpxW1m8iOuG9i7JVCqwTkB4CDyCkRe30w7W2ckqFGUDWbyNY6zxJ9MBXdnZ8jVqgEKpdQTOgIVjFpJ4dcOdm0MipYZhBMzJJuT1JOIVQTFHUSHqdFmUW3FjeOAA53zWqNJpp47Z2HuTwH4yD6eeAX2d3LPSpsJDsHebrfwr1j3z6YgUVopKV7sDT/ikRf/AJYN44kzfHmUZzRTdUqpdrXiQUBGptDHB2qLSp5o0gKv3jwEaxxPIemCM7TXIPdJeo0Z2+4pAiw95uA4CDgdWwWkguLkcAeEnpJI5semM0H7kA+Oq2aoeupZ2PBREC/CNMB2Ze72cFyS9UbzxDGRvETox8K8BJPDBRA6ACDmRGiBrWqXm/FQeOCtUyAgsc7tvsPEWInu0/FGp90Y9SXIoaVV2BCkeGlTGpAPIWE3LYjsez5iHMhQDlB91LEsx4FtWPWMB5Ke+zVAESkinLrFyY5lpIHrOCLmL7xhiRUqaWtFOn5KLmeOB98GLMTKAiowGp4U0PLn8MHpIEQ1KpjO2Y2ksxFlUasRoAME00Du3MADeadBFzPTCGxkOS9xIkD7qjwr8L+uM16+c92AQBBqZjJ5ina0zdo8sMLaABrawwA5JqMZJC2+PD0thhlvOpAM9BwP5nA2Q5hEdZIgD8tNcV22bSGYLLd25NvvwBLRr3Y0AOpvgh4C5BM3C25CI08yfhjFU8TFsAp7QJZRYrFp0zDTziMB2ytGpv8AvhgHBtNheOfX9BgVepPGwHh0vrePhiqDZhJkxp+xwwc1Dljp+55nBWCZPrM6A9cW/YJ3/wCU/Vca3XrWGYn5b19Og/TF37O7SC+oMoTYz7yj68emL56jgHbtQjbNp0I7+r//AFfAFqLGn542vtj2YD165UhSa9QnN/zHxSbd7PVKZgcRIHlhvVIF5FiP354c7O7VqUmJEtpILGCBoCAYIwhU2QqYYQel8CQQeRB8sQjfti/2g92sd0paR/7YIXmQCdf3bF4ntfSqI2euiZ4NUyQW4AXhsvToBjlgabcueJGqoOhwHZ6faFAsiLVTM0AUzuEHgu8INuRw3XYqAim9RoZhJCiOBi5mNOPljiKdoMGkMZ5H9DIOLrYfampSWw8KwsGALzw0uScCukbJsk1EcFtynCwCdDHDiTqcM1Y7xRMhnDOAbCoAY6ER88aNsPtdScKtQuggKWvugmWNiAx88binauzIlOns7h28R3gQPgDeOdsUXjbTCswAGU5Uk+8YGb0kt1y4AlPxklgDlCLM7qiJPXUxhDaagqV6RapuKJAEZQYhYFp4knri5FHOoJA52Mnhx8vriKU2auqnjJMz5C0ccXS1lClmG6qlm+UiOM6Yodu2QNUEGxHhXhHEk4dNVVpohNmOdo1IU7qgTNz/ANJmMBJKrqLSK1YyLDUjxRGiLAHWMR7kj7Kn4vfce6eIB41DqW93zwLa2cOSLOyhe892ktxlTm1zLacsH2eiKQWkCIEgkGet5uSTPPAQrbOqIrWCocpPJWtYTc5gNdZx5hEVGUTBFGlOgnVj82PoMY2x5HdkBlUXH36hEon8sSeWIbNAHf1DBMS0SSdQiA6xplFhqdcARqMKQWl6pILaQo1OukEKo6+uMbH9pUNWAEUBKfJVUQTfh15YFtdR2YBrHLkRAZKySzMxGrBWHqQOGGWIVe7VZVAM/U+5SHCSfF09cBhj3tSB4bSPwgDIkHQe83mMTqkVAYlqSXaP/dIuEH4c0DrgSJulQwChvtqh0ZjG4p4i14vaMTq15AVN1JDMx3YQaGNQJiAbmMBAXyIBnclne+4HtYkROWdNLDlhbbdtYMrIS7Q697EqhEE5Fi8CN6dScEqKGfu1BFJVUBYgtO9vcbyLfHAtrqB6gCmFRmTzbKMx6XmOFtMEL9m9qIVAB0MQYzTxnDNbtErvE5VGpPyERc9Jwouw0kBdrCQS2pnWBOrG1tfywqGowZxlAsiE2Tr1c6k8NMEGr7WXBLlkpJDMlpN7FuZ/DhNdvAd6lX7sheCovhQTqTaepxGrU7xrEimnhjiRq515WHLAdqod4/dDRILc2bVR5DWOZwBP/EHWmGP+9r1CRwhbEkxwAgRzPTA6+27sBhfUgfuD6YBUJaszSMifZjlCyWI6k6+mEdqrMTCiFJ4i/G9sBZ0+0VNpJjX9OU4Kdq3byLX6D88a9SYowUAb7G99BF7aSY+GLIrCmZ196DboOAwXDVXbQ6k6kaC2ug/cYt/ZNpqw0Eimb8fEnQDr68MaJtW1XhefXgcbP7AbQzVmm32Z6+8mL56g/aSjvq32Q8TMLXMkhtfj54W7T9nFc0mWAScgg6lhYmZ5cOeH+3AUqqZJBqspE/ekjXqMCDHu6iR4Vz0zrYGdeYykeuI01n/yuA7IwUtMiZhl6EaeeFK3spL1AaJYWaUE68uJxuu2vlpiqq7ygEXuRxFsMGpnNQkWEKItJAlj5AnBXMtr9jFDCCUzLIzzaPSb4rNt9maiBiu+AJBAMfHhjsFXZj3iHKTCWN2OomZk/wCMRq9iI9yicrCOQm0D0IwHDauxuoBKkDWYtjKADS2Oqn2RK02WxjNYizACbdbRhB/ZMPTXPTgwCFX4344DnNJyNQDfj+74Mm1kXDFY4X+oxte0+wsjMhjpJsORka412r2BVQeHNGoA0vgkP7N7U1VAkq1+dyOOmNp7D9tEBGdghOoBIuNADGUT15Y5lVoCbyp0/c4mlZl/FGCR3Kt25QbU6QAeBEi8qefThwx7s3PX2guxhF3FjktgAYgDmeuOM0O2GEZWKkWAMRJ4wbY3H2d9uXooEqcTJqLr5kCx04YDp1e7FYze6AJgCIzExHWb4VXaogJDVI8ZNkW4NRuF4t5Eza1BsPtV3+4rqRxgkRI0M3M4sKPdywNYZOCjdLGNSNefE2nngG9jRb1CcqU5Clr2JEvzZ3IMeXTE9gTNWYuuVFOamD7lM7xFvenXzGC1Mpys7qFWAiTN+ZA4/QWwPtTaMqBgSBJWSNcwJEDWAR64Aew1WJepAFWozFbbtOmGO+YuST4RxOMM4BCUwzRMSIMnV2IuCcZktFNcyZ9DMMVHie3hGiqJnXlh/ZNjWmoVRAt6/X54Kxsuyjx1DIQZriAqgTAX3fr1wHZR3rMzDVpUHQTbMevKdABgnaL5h3K3zWfytbyHzY8hg9BAm/8AdWY1soJA+NvhgF6j5TUq6kuVp3ktG6DHGInpikqOKVJC8yrCI1Y6MVnqddBh5try5FAzuFAZidxG1IMam5mOJjGV2MMSXOZnXKWa+s2Ft0TEDBFa+d6izlLrvd3MBFNjHX8R1wbtFd0U1sz3J+6kwT5toPXDWx1lKd6wmFAIHiYyQF53a3xOM9z3ams16jMLDi5AyqB91AfIAYCu74KzL7lIAH+VSzfA2wjs1ZkptVbxtePxuYHw/LB+1Mmz7Oe8cKHIUlj4r5mjiZ0/mxSbHt3ekMWJRWLDqx5TFkG6PXBFvURUohNSIkTzNz1kjCOylJZicpIMcYA1J+fW2CbT2mu7TBLF7iLwAIB8ydPKcKDaBBUWzPlJJmQN5j5aD44KjslWVaplOkIDwWZnXU6xh9YMxHDAuzNqUgqTAmB+czx5YYqAhh1E/D08+OAS2rsvMevT96YtvYTZSldpAE0zEH8Sa49SvaDESemLX2a2cJWJ1LKxNjHiT4Yvnpqp9qNrtUOUwKwERzcibm48ueDUXjaEneU0yCdAPtBmj71se9ouzrVt7380kcqkkTOgGM7VRcPQMDxMIHUSDeYm59MNU52e/hRlkAlTAkbs28zbEezEBp3kHMwPDUyPKZHwwTs1CtVlj3gwv95V/PAeziVyyRDrr+JbH1gg+mIHSxVqd5AV1gc5Ui59cEqbaIJICg2B9eRuRrfCu3t4ZU2cE8gDmS55yJtzxJKalxMzbjaZnjx0wKKdpJXaGAJJJUAwSAoUacLDB6NZmnQADUxyECfjiqpbazbNXdQM7B9NRvGfli02WrCAtblbz4YFEq0kqDgTFpEk8vLGvD2eXvqgUnRdPdMX8Wp0ONiG2peAc0wRFzwtGvlhZ9uDVyVUFEbu8+UneUAE+UyMFaxtvsWDqqN52jS4/PGndq+xWR3yNkIA3TwJi2OtvQk5QwJkTcfToOGKutsyuazEAqWIK62AgR5AYDje39jun+8QmOK8MAQlbIT5HTHaa3YaFAI3oXxKSD6Hocaf237EBq1XKpGVVYkG2aJPkBgkaUu1srTJQjQgx8xpi32H2sZSC6d6RGUZgAI4kkGT+eEO0OxqlOVaYHvATHC/0wgd2NL8vzGCR1TYva7vIKOq/htn/qZTJHTF6HSpuq7MVC1KjkmSQZIHIATxH0xxmhtmTeWzDQzacbD7P+1ToAlQZwdWJ3tOJ94DrgjrmzJm3gCCbLHAcAPrbngtWqSe7pneNmcXK3AIXhP0xq3YHtEGpAK7FYy5gNBN/InnqMbCKndUppBPwyTHMndG8xkWPrgrOyqM7ldMxUT91SR8zmPrOJbdUIRkHjyFna+4tgqjkzNHkMYoDuaa8WNlHM3LMeQEmT6YhW3gEksHcE8JyDMx8pKATzwBNopgUCFtkAYAjXLc6874r12hs6yRFo+Ov0xbVyPAROYXjQCOPUnHOu3doqIzUQWBJyBvwW3h1gx0wGydn1Q7FlEqjsEB/iaWMcY06Yjsvai7Q3eCQiqQkqQVHvsQdCYN+AGE+y9oilUBuc3dqeO/Gn8oPxw9WRABSAGep4ulNT/9jA9DgRWbYudDXqKDkMoDcqLqguJzGZ9TbFFtuyVMkQFC66RAEl+Ym9jzxtO1UpdacWX7RuO8bIPhJjrhHtWgWikJipd+ig6T1P0wI1js5yJb3n0/CoEKPQfPCnafaBpsVQgBQFEjjq36Y2fbafdB3ylgFi5Fzw0uon6Y5/2jtiLUyu29EmZAvfXAbR2L2iG3iZItpHw1/LF275mnisCOEwfjr8sat2TUWisg5me4Cn8xYDmfriz2LtFS0Zp6HmePXBGw7KAbEW49cbL7MP8AbMOSn6rpih2K+hnF52JtISvlgmaZIjQAFBYcJJ48sXz0rO1UQ1R1MQWYHylhw88V9IFqAYi6kH+lsrHXlOLWtTGd+Es2n8RwpTogM6PAVzI/nEQPJp9cRp6IrqfvJoPwuI1/iwrSSKMx/u3sDqBnKHysflgA7SRXogkkhCWIHEsFi/VTg+z7Ur06yq2veR8SdeN/pgG66zTeQAApaeq7w+mPbDSBKFmJlplZtzNh1t/bEhXGQluKkaX8Bnzxjs6kMiPocg6Gctpg30wC/ZQVqUU7AhgASPezaj11PLEtj28MnAmIJHOOuowLsSme5pW105mcY7Jde4pyug5+s4CyaqEh4GYS3XdE/kMJ9l0j3K03GVjvtfiTP7vhjtZslE2hmIpg9Ha+nJQxxgXOZCTlM8dLn148OWAVfb8hJIBqK+RBPibUE8csQT5YaXZPAszN8x4/eM85OFzQU7U2YDcCgkm2eBm19BPnh9K0BmchaaiS0yBBt8eV5wBGAFiVVVEsSdAIknoP7a4U2faA7M5UgEwoIg5eB9dYwMnv3MjLTsyrxfk78yOC6CdJvhbajUp1Acs2gEixOs2NowE+2OyqRBIWGP0F5jgJ9TjmPbvYY7xR4XMmwtjpqjvAJls7AzdZMiBbgvLzxVbVsIqMTIKrKyQN4KSM54QSPlgOX7X2cyStSB/n4YVcmmpKmQREHTljqn/l9HGUjPINiBaeR/Lyxq/b3skKa57ISJyG5PKAJPrgrXuye3WosCpK8wf388bz2V7cNUqITFNFIyqJhjFy3OTxOOdVaINoKnhu2+eIgvS8JkdMGdx9CbLXzyWYmOE8OkajGKdQh2JUSigX/EcxgamefTHJPZ322alAcZ0HD7vOB1Fo4SYxv/Y/bbV87qQ2djBsQBwWDoRYXwG0U1JWSRzPTzJ49car2j2Z3tR9onNTQd3ad65lxyAJieQxsKUmcEVGZrARGVfgPF64MxVFyABcwiJixkaR8MBpXZnatOrWamisAl9IDNlCQOR11642HZ6aPUq1fdX7PMeSDeIPKc2nERhNuw6Zc1VOSorooI0koVLMBYmbgnQxgu3KqqlFCN4ZmE6UwbT1Zh6gHngCbKZLMd01GJ8hw/pUaefPCmyr3marB3zKjiEG6o+F45k4R2qvWaqKYIFN1OaBcKDc8xmIiehxc16WVFCwHqEIumnvN6D5npgKLtym1VKiUtFRgrfeqFSPUAGB1vjljeym0ZmSoAHn3nG75xME8BjsNFlWKVEgBbFxcA3MJzP4jblhOv2cisyZRvKGkwZOhMnVp44titG7J7OaiMrFWadb9BH1th3YOyoeRmhTx/emLqpsKCpAHnfhz1/thyn2dcWtr+/1xA72eDYD9/piz9k6pfaalTmhC9FBQDykyY64rNqqd3TJAJPhEaCbeuvDFv7G0Ye2gpwJ81xfPWdM9oVyGbLbfIzaXzG3PFfWtXpSdVKHjowYaecYOKJL1M8gh34ajMSCJ6YxVcEg6kMDJF4II+sfDE1prvZFAO7MZ1FydLs1vj88Odm0lOz1ALFkcknhmzH6WwHYdnyiorapmAaLEqsGZ0HLFn2ZTmmgvHd6x+GdPXAH7PcBIzFiUyrpABUgH1/ZwLZts/8ATluVI+kCD5XtOGtl2iUBFt0GTHCAfjHzwAhTSq0wIh+7/qcED1H1wBuzVyLTXgqx00vbCfZPgpgTOWRyGLUKCxgeEEyLLAHXEOz6apTBgeAeZkYBftSgQKIB1qM7TpZI/PB+z6uUlmkqgLWP3RN8Dfa/tEVhO473vF1UeQscJdq1mSlCgFqzBOgUySSBwtxwBNjrpTQPVkmpvlAJdyxmw0j8R0wxRqljLmF92lGYLpvMTdj6QOmB7J2WFaWGZngFydTrHpFhi0qnKqlgqzxaAANNbT5cZwCnZ1cMWFwVtGlvP3hxnCvaW2IGBcwvCTE+Q1PkNcR2/amqkrQlF4VCsGBxRT1944h2T2MF3333OrtJYxzJP0wGWrO4t9msRmPij8I0QH1N+GJpTVUJkBFAktoB+fQDWcNbTSXKGewNgBqxiYAGvnwwpT7PeoQSu6vgRfCOp5t+I4AVFXq7yM9Knoo99pI3ifcn7o9cMv2UkEFZtdiZJvxJvgvf06ZguAZ8IOY+UIDGIN2kTORDH3qhyD0C7x+WBWq9t+ygNwMwA0GoI0A5/ucaL2h2cVbQmDF+lptjsvcO43nIU692Ag9WaSfU4qe0ez9ndLOhI4iDOtjbnrgrj20UzcgCRyOHfZ/2nfZmgkmmbsvXmOuLzt/2YendVDKb5gbX+nrjUts2LLbwnkbzgm47R7Oe1dOuoKtmaOIg+RnQzi7CmpUV5AUCTbWASbnQWIGPnPYe0qmz1A6MykGYBMGOYHiGOteyvt1T2hIqXqWCySMotYXg8dRxvOLE42aoT3dUr4mUlRzIhvIC1ziu2HYalQtUqjKWhs02ECdOQURyAGLnYKihnksxLZbKT5gRIgzHXANmomqi01VgvhZjqQCd0cgTq3TzxFJdn7MWrVKs5VMcBZRZQJPi09SfPGdsL1JNxTt4TBdATCjiqT/VqeAw4tASaSTBvUaZtewnTN8Y88PVKV920C/C0WHlHDAUuz9mSFYwp4qLgdJgW9MH27Ys1Sn5ML/u+HDSOYwd0cJvJg6YFVpfa0x+BvqgwAq3YyvByg/n54ZGwxa/7/xhmpXy34hWI5SATYdDfCuyOO5BMgZMxPSMx+P5jAV1fYpqhJMKMzX1JEKPQCTpqMXPs7RC1f5D8My8NBhHs9DBZvE5zE+eg9Ftbli37EX7UmIOQ29VxfPU1UbcXG1OSZV5i0QVdhljnBF+OPPVkMWmyyZ6XHlhnazFR2gtLwBP4jfoMV23s2UgeJ2AMaKpMsxJ5AaYaryVFNJmEnOKh4RBzzPP/GJ7HSICAaBBJ81j04344FSinRfLcrSdRIt4W0/fHDVKp4NbgGT0EWA4A2xALs1gtBCDMpf4/PExTUVFHvOwqBZ1IRonlp8+mAdgUvskmQYgDmf0GJV2/wDUUbWKHw9FNuQ19cA1tOYrUaPdidAS0Lr0E4YqgBMgu0gQBpa2vLphY1M2Snc5mz6my0+Z0AkjljG1VgFqNSOdx7wNgTG6CbMxPLQTgPPPeN3YzOAtPhCBbknmZOmApTIqsmbMAoZ2bm5knoAoAAGD9k7Muz0xn4y0RvNF2a9z1bTQYFsNJ6gZ6lmqNmAUQFHCY1IEcfzwDj7RdQgyrH+8YS0wfChsvmZOI0NnkyyFmFi7EsZnrp6RiNVamWTVZQvvKQo4QS3DXScI0XpyQO+rCJkuYPKMxvxvYYC3qqJ3o1BgtHDhGuumF63atOmStOaraEKhieGuovwj1xWtWZRmekFUmVXMN7qQtiBrJMcMI1tsqNZWVeMDjMcoAwQ9tXaVQNnYojRAJjNHIA2X0GF//EVPirNUPkWHw8IxW1RlAbMAdNBrOotiFKrmlmd1J0GUHQxywF5svaQHhoEDmzBZHkoOGC1RxbIn8IzHylrD0GNXXayHy9+wJ91gBPxHXFn2fVqhvECp5pHLiCJGCrVNgDMC81COLnNHxsB6YdC8h05COgH764XpVnOtNWGpyuR5SCDInrif+rtvJUGmihh5WP5YBXtDZVKFwACCL2uCcvDXUa41btj2dzAlhOWxgRAHH442/aNsQU6gzDMVIAK5bwCPEABcYwclZbMhMCDmXob3v6YK432p2IVAzLrpOo/YxRKr0XDoSrKZBGoIx2rbuxUqzMTckyIJ5dOXrjRfaj2b7qW58I06Txxai19lf9rBWF2qmDyqUt0/zLofMRje9i7SVqcUFUgwFcmRBOoA48I88fPjrlN8bL7M+1r7MReU94dOOnHESR2/ZqQQQJkkknmSbz+9MEa4jnis7I7ZWvTVgwk9dRwn6YsEMn1IHW+owAqVIi+YkxryxCrUitYExTFupdvyvhjNJ6RhYSa1TmMq/BJj54KntlQCm7ECQjRPUQPrhXbHIohPvFacRYA7zR6L8DgnaQ3MsXdlT55m+QGMbSJqoJsql+ksco+QPxwBUYDeMAC88gJM4s/Z2zNwzS0cbka+kYpe03AQKQftGC2GijeYfID1xd9hsC55hTfndYnrb4Aet89TVftFIM1QG4LN/wBRwCvRzmARa/ra1r8jgFbaitVwI8bWtxduJ+mGaTg7uhN+c/piKHS2ZRKk8IaefSeXH0HPEO7yQSu9w6cYynjb54do7OqiBEAW+P648UjlAve8a+uATO2TFJRkk24+nSDgjbOc6kLuKgE8yOA6/rgmYWI01n5aajC20bVLsOUAfmet7emAjt9AV3akSwVQgFMEqGJljm5i4McfTBtqBHcopCic2WOCgi8WNz8sDJjjqwlpsCABc8hGGqJ+0YxAGVVB1KiDm9SScBB9khTJZnqMEk66yfQARHLDdOqDmAkETMcOH5fPAK21KawW0Ik+buJ14QsCMDpU5aIEa3/XrgFtsbO4NRc0HdXMcojpYeuuBVqgotLFnLaCIyjnbUzw4AdcWzbOM0jUD4Dh8sL7fSkAiDFz+/ywCu17EHpzOabgk6G4kRqCDp1xofa/b9XZ6hSqkArlBDQpv4lMHMR/bG9pSiQJI0Nrc+eNd9ttnp1KRpvuzDUmnj8LToRgKet7SqApQMbCWKyIvaD6XGE17QNapKBiB+K/76YV7KJqBKbLKxDemLnZdiFNRZCJ3mFiDcCMEH2Ed4GLksEsFIBtpHTFtsexqpHduyGRYfWDhPsymFbILd54jNwRceR+uLnY3XMudxJN58XwAk29MFWtLZ3VgSFYgRY5TqOFxODttKKQHJQ/dYXHnlkX4flj1TayAN7uVPvMJqNa2RB4fM38sDVSRCL3am5J3qjcySZCk9L9cB5trpiBJPG4CyeAlmk+gwrsy5g9JaQADGGqLoDvAqscuJgW0w8dgpBZYKF4s9/IS0knoMKyTUPc5qausZmneKwJCaKL8dcBGr2UiKzuwBkAktvGR4Qq8YuBb88V+0dnd5TJysaZ0zkEwdDu6X64tE2J6ZzNVzOZILInqIAH5Y93xp6pmTNEo2WCeMNf5x5YDk/tB7LMhJAZlMWiY14jXTGq7Rsppm2nLjju3aKBp+yqCBoYieJtpjnvtX7NsJqIto8IF44nngKP2c9oWpMBJyzcD5x+mOudl9srWRGzBlgmRqPLnjhBF5HD8sbH7Ke0IpVBmJVWEGOBkbwm3CPhywNx2rZpCluZsRf9+WB01+1rA/fg+iLhTY69N2BptBYHKQwgdCTaw6E4Pszk1ailcw7yCU8lvl5W4YI9UeaqgaImb1cmP/1A+OPKPtni5imo/pJj4nGOzqneh6q3DMSDrAG6s8rDHq1cqa9RZnNlTqYVVPlYn0wAZL1SfdpnItyQTcu3xsPLFr2RWIr5RcmmWvwEoB6nXyGK0EUUQAAsbIvMgXY/h4k8cO+z09+ROZjTLu3Mllyj0A05EYvnqaX7QowzERZmJAH4jf54glLeUlyCPdEBuVxyw9XbIzn8Ta+Z154WSnJzHxaTzGv79cRoRknUkiwifnwk4m0jSDC2XgevMzIxBagANwD9Pn9MRDMx1ISfiOXOJwBaKka36iOswOAAxXhjlMA8BcfoZm/TD20D7N1SM0Rp8dOYwsafgUKSIDEi8knenAQrLoIByAGPdB4n48+WGXUm4JNwdBHH/OAZi0lVDAzmgxN/LWMOAxEcLtu/ASPXAZTY1GikTcweJEX+nphVxlkMWMctD8fPDjHNEcDMDEa9HOgVidc3L9/2wCdXaTMSCDrPLqR9cPhA63EiOGh/L0wjS2Ng2krz0OupvfBmokxl3By4a4CW1U4GQAAt5D4CZkDCu1dlrXo5aqKUi8mw/m4ec4nRGd8/BbWEdIgRpgtXYQzEvLAaCLLFoA0JJkzrrgOd7V7IU6bj/TVKmfgF3xHmYHzOHNj2pqUCsFmNBAYnS6gm/HG37dshY5TOWLKu6PI5bn44THZ9CmQN1WOqrLH0gfngKR9nqPJui6Sxym15nUDyjFhsez92JFRVM3KIzE9C5uSemHwqjeSkxIsC0C+ukkxzxD/VvVXdzzxWmFn1Zmn4DAM7DtFISWDCTBdtTa8Zjm52A9L4cbtFoHd0bn3mbS/Bcv1E4pOy9mdDUmmslt1mYlo6kcfXFzSr1CPcHDwE/VsB5dlqMczvvdFFugzAx6RiO2M4CnvJPeBZKqQM2ugFpwQGrbeU3/4a4DtlGpUUoSsGw3cvUGV0vHDAFpLVJ3jTPOVI5n3T5/LGGRmBD0wZ4o5sNRAYaz1GJ7Ft5KKWUieIllmOYEj4YKlemdKiGPxAediRgEqW23g0qki5uu8I1AB8sLbfQzySjKIAIJBnru6aYtXosYZTB0zASCLArbgR+WB+IxlMRflBPHiOeA4r7Z9hdzU7ynGU6gcCf38sa+IIkR1x3Dbuxe9psILFWZTu8BaTNgNP0xyPtrsk0KrLBAJt1/TAX/sX25c0qjE8Vk28pN7Y6LS26QwUFnqAKToBbeaeZBy89ccJpMQcwMFSCOn9sdi9k+1P9TQRgSkSCBlJkGIuOHxgjFZXdbYMwEu4iICboUCwEAXEWvOB7VVCtkqDdo79QrZcxXcT+O+g0nphmvUqUlEtTJaYZt0heJ3TB5DnhVBnKg0mIEkKGWCfvkGMzaa6YgwBlDVq0SQAAs+lNQbnz8zix9lqbd4WeC7qWblMoIHQCBiqNZe8LAP3aSqDLmiLMwKzLMeFgNMXXs7tStVkG2Q2YEHxJczi+eqhta/aMZtnPxnA8kjQ8ryOvO2LLaNiWTqJJJhmHvHkcCfY1FxM6eI8x16nFiUl/pRlIgDlbS+MCrfLxImfUD464cfZhbXX7x5HriA2VSOP9R/XCFBZDkscs2BtPUX4+WCKwFuA1+t8YqbGuYG8g23jbXrjP+nBzTP9R5edsIUJiFBC2Pi5nWTrpr/fAGrsRYkTqOkaThnuQVyksQdd5rwI54gmyL+LX7zfrhCmKB3cvSB+z+74O6/LTobfHC1GiI4/1H9cFVZ4nXmf1whRGQaTvHp88J9nq+Zu8W3Phrhuqlxc6E6nmOuIMY4n4nCFB2bZ8uYWjMY/f3sFbUC0i+p9fW2AkdTrzPU4x3e8ddOZ/XCFYVywgniM0CB8OuPFRlGSwvIJ6xHzHyGPMt9W/qP64GEvEtGviOs+eESvbUoCERJbdgfE/T54jsHZYfdIDRxHiA6kaWwOtRDGCWsDG8Ry5HGWSZUlo5Zj064Qo1LYakELUYQYgqDp/ELYPT2eqglqgiIE0xryga4QXZgg3Wcf/I/P+LBG2l7DO/8AW364Q+jDZwJFQDjZVHncjEdiqO0SQ086dut1jCdWW1eobf8AEf8A7sSXaGAs7WFt4/rhCnez+87uwpRMCzcJ4lsFNF21FLX7pP1OK6jVaIzNGsZjqT54w20vbfbj7x/XD5Po02xNEjIOoQg200cYwdlccQYvEuP/ALH6YXNZtMzf1H9cDFVo8b2A94/rhD6YqUlDE1cwD7x3jGYai1ySIPxxqvt32StVA9E5ymvXnE8MbQ8sRLPYlhDsLwb2OAV9lDyrFyORdv1th8rXEqwhvrjYvYXtk0NoKTuVSBfQMDYm3L8sb23sBsTGTSa//wCWr/34yvsBsSkMtJgQZB76rwuPf5jF+Stg/wBP3jbxnKRPUxI00UTI85xPaq3doWF2bdQRqzfkBcnyxX0qGQQrOB/zG4QBqeQxLu5OYlifD420BNhe2JDNG2TZGRcoOnh466m/0xadhbNlrFp1QgjhOZb+eKYKfvPp/wARv1w/2CmWpAJ8J1Yn7nM4vnP1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8" name="AutoShape 16" descr="data:image/jpeg;base64,/9j/4AAQSkZJRgABAQAAAQABAAD/2wCEAAkGBhQSERUTExQWFRUVGCIYGBgYGCAdHRseHxoYGh0bHx4YHyYgGB0kHxsbITAgIycpLCwsGx8xNTAqNSYrLCkBCQoKDgwNFg8PFCkcFBgpKSkpKSkpKSkpKSkpKSkpKSkpKSkpKSkpKSkpKSkpKSkpKSkpKSkpKSkpKSkpKSkpKf/AABEIALsBDgMBIgACEQEDEQH/xAAcAAACAgMBAQAAAAAAAAAAAAADBAIFAQYHAAj/xABFEAACAQIDBQUFBgUBBgYDAAABAhEDIQASMQQiQVFhBRMycYEGQpGhsSNSYsHR8HKCkuHxFAczU3Oy0hUWJEODwmOis//EABcBAQEBAQAAAAAAAAAAAAAAAAABAgT/xAAaEQEBAQEBAQEAAAAAAAAAAAAAEQExAhIh/9oADAMBAAIRAxEAPwDb9ood5UcsxpormFDnMxk3aDoeCiABhPtWrTV6NNmqBnN8hJ1ELNxlBubXxnadqU12BJUB2kRE7xvPE407bO1T3xqvmBYtlA1EgqrcjCWGOfW63rZdjSo0qZRRlszQx95zJkLa3IDrhHtZVqMtLZwRYlqmZ7DQRvakyfKMUFD2n0oK4l4UINIMTJ1LAel8bZ2fVWpLoLZyBGtjl/LEKqqvYopqIq1TwOarUJJHXPbFLXZkroS9UI1ozvBI197Q/XG57U+Y5VUVGF2M5UTnLHWLafHCZQ1jmYg06e9uiFJBtF968X44tGubRt2Yl1LxIVVzvBabk726OmC9m7BUQnPVqueWdojpvWw/W2ZUQUlUBi2ZT94gFpPXh6jFmgUxMBYF5+XM4n6Nb2rZXqFD9ss6hK9RSORhWE4uuzNmKJmOd/dUNUY5m+7JM21J4AYsu8B3VF9Ov6YHTrDvc0kJSXu0gSS7GXIgX5emLQzsnZworNXMWuWbM0TNgAWMCMtuh0wSlsec5zmRRokmw5m9z04cseWgXZfs8vFcwLZtL5Z5nj1w41VlJBbOwmJUBF52XW0kzbEEKmyKoEiAxM3YnzGA0UQOSQWYj/dKxIpgSRnYnKutzqPgMEUGpLM26LlpIMdAbxyiJx4XUSsU53KXGo2oLniOJHAazgUq+yd4wyE5mIKkMwUKCDYTLLbU3boNWqOzq9RspzQoWcxjMAS2hg8J8oxCmZDEtlTV34vwsfdQeEAa4ym/YStLXLoSPxRoPw4FDqgOSRIpJowJh2kCNZgfODh3/TiDFzPP5dBH1wFgO8CDw0r6wM5Bt/KvzJwfvP1nX++ADXpABjNwLDMSRNpMfu2MtSAiZ05n0OuM91vkzJOg+v649Srhm3TZbBuBJJmJ8QGk6ScB5EQTc28W8bXNhwJtFvljCoIWc3nfkRck87/DA0rSSqkFV1e280mSLRANpAuRidZoyAtqTC6EwBJ0tw8ycB6oQtr2F7mePXC1WoOvnmPX54NX2YsCLzJBMH9xNteGBnZmyxvesf44YJ+hUqrAwDw1JPw15WnDNRZAOZxcjqfQfIzhV93hJ6mBy/vrgW09uLSqIppuQaZY1ARkU5vBzzEGZnAWlUQJv03jrpwPDGEpboLMeVyY52E+mJq03B0PxNrX4YkrRGpPD98umAi1ONZt1Pzg4yEtx/qOJJTld6NdJmTzJxAXg6H5RyH9sBMIACL89TzHXGKgaLGLdbnGY6iwn0xktbADBOW5j+Y+U3M4Y7MqEubtoYzE3gi8TphLJoTrz/dtMO9l3cm+n/bi+emufe0naCUu/IJZw7hFBkBizSTwJAOnDjyxrmzbAciEnNU96dAOEcxH7vi/7X2NG76u5jM7ogKmR9owyqgE+6TOhkHC7bQ6IWVAtt1qmtp3oFgBqfQYb1Wvp2OtGu9VmJCaFj751jqNPTG0dhdoPCoshAIlrTzObWPLFV2T2LnIJDNlvLHxHixHnjZu6ykADSx5meXM9BiBittKmELiBG7khPW5n1nywLattL5aVMgBCHcroSfCPIC8dcC7ZpimnesqotgkyJYxcyLjoOnPFNRAyEoHYiWaoYUE6HXeIzHTAWdBTUqFiZFM5QwUeKZY2sIsPTDlPvMx7sbkwzRMfjA91TzOAdm9ld3SQVSwU3Wmti95nqPxNblixVjUaKmVUI3kXwqBoWY+IxfAQr7YVVhTudC8QFn/AKj0GG+zdhIHeVGyBQAJvlEzeNXbjGA0aRcpmGSnTzsM33RZahtckEwBxw7SbN9q8rT0pINTbX+M6knwg4AtbbGMtlyL4ZP+8eNFHBesTAxGg5qxG7SAlr2Y8I/AJGuuE2Q123yFpKCRB15xxy8yYnBKFdahbhTMDMygBre6JsOQwFizGoOC0luTE5vxRwHAcycLGtnkn7NVBzMT4FHuzzJ8XwxnaK8gKA4RWLVCNSYJAtxmBA4npiO1Vhmpnd7tYK07XI0MA8PxTggzwxBPhW9OnpJ+8w+g4DE3r5AWgkAWB4nRRbqflj1BoLu7rvGRJ04cOHHrgOcPVVZlEaWPN+A5AKD8ZwBNmTKsEy2pJ0JJuTw/xiYq/Ajnpy9cC2NiyrmkmLyPjPMnliTbQQSqDeF3fgizeJtmjXgMFe2p8zGkmptUYcOaCPeOh5DEK+0BEZFvbKQPvGYQRqxAkngPPEKTyoSjZRbPcST93pfxakHHqDgEsB9nRBAtqfejzNsBmhTCuykiUA71+sGbDREFv84hT2gn7VVylxlognwoNah5fe8z0wvTXN9ixAVYq7Q33ixzCkPLj1gYNlLsEIhqgzFeK053afmxMnpgGKFRe5zS2RbITcmNG+AJvPDDK5QCSAmUSSfdHM/vlhauQ7KpICLMk6QsZj1loUfwHGWl2W0DxhTrGneOOJIFhwwRDadm7xBBy7s7w3uY5kTywv2b2X3aRUIaTO9Pwv8A5xYhgSYB11Jm+h+fAY9XcAqpMTJjiYj5SfXADpMFzKJOSTb9+eJU3tcEHlyHCeIwPJ4p0B1vbnfjHTHtnpQcx8UEgX0nkfrgGSDzg2GmgGox5mHG04GCZ63P7PmYxg1CDYT1m3D1JwUUcxEj9z++WBs+nPngk62j/GAvc3+v6eXzwEqjGOsf4meGD9ktvT+H81xXV9rGaDA/el8P9ksDU4eH/txfPWdax2klKm5J41WZifMwL8Lm2EdupCshDGA5yKoG9AbM2Y8DYacxritrf7R9nTaWWrs7ZqdZxmQq2jsubLUGoiYB9cH7M9qNjrFnqbWEKkhUqIUlZmcwzLJwi1d06DjoiiCTAA5EnyxCnttMsFXNVg72UbsRJl2gBYFyvCcRWiu0GmTX2Z0AlKa11KgzOY6FnPMi3DBtoAAemSLiHPBVJuJ94kYhVcmyNtW0f6iu2c6UVPhRY91eBPx0xZbeQkUyJYkMQTEBbwxOgJAm9h54QbtZ2OTZsygAo1XjBiwOi6aC/M4LsmxmmVooGq1HIeoXYmF4CTe+vkL88AWntG+1QGpXqP4nO5TH4QTcqOSjGdupHJNcknxU6KbonoOPLM04wnaJZsmznMZvVI3P/jU2f+I20wzsWzqj5iXd7tUcwxMCSL8PdtHTBQa1CaiVnBc5FCUlOo3j/KBN2PnqcOKGqMc5VaYF2BIQxqBypjSPeI6jFXQrowqCofE2QhQZNiVpqq3ME+EchJw7RrTT+0OSlTEFSPuwAzke9NggIvzjAN1l74Etu0aZEKLFuRb7xPBeuIVqEAu6gMtqaTME2UfxH5RgIeqXVmWEAhEHujTMxMS8a9NMF2jZ88UmJCwQxEibwfid0eTXvgEdmfMQKdTMiGTeztcnLcTJJvxw1UqtY5YKTJvpxW1m8iOuG9i7JVCqwTkB4CDyCkRe30w7W2ckqFGUDWbyNY6zxJ9MBXdnZ8jVqgEKpdQTOgIVjFpJ4dcOdm0MipYZhBMzJJuT1JOIVQTFHUSHqdFmUW3FjeOAA53zWqNJpp47Z2HuTwH4yD6eeAX2d3LPSpsJDsHebrfwr1j3z6YgUVopKV7sDT/ikRf/AJYN44kzfHmUZzRTdUqpdrXiQUBGptDHB2qLSp5o0gKv3jwEaxxPIemCM7TXIPdJeo0Z2+4pAiw95uA4CDgdWwWkguLkcAeEnpJI5semM0H7kA+Oq2aoeupZ2PBREC/CNMB2Ze72cFyS9UbzxDGRvETox8K8BJPDBRA6ACDmRGiBrWqXm/FQeOCtUyAgsc7tvsPEWInu0/FGp90Y9SXIoaVV2BCkeGlTGpAPIWE3LYjsez5iHMhQDlB91LEsx4FtWPWMB5Ke+zVAESkinLrFyY5lpIHrOCLmL7xhiRUqaWtFOn5KLmeOB98GLMTKAiowGp4U0PLn8MHpIEQ1KpjO2Y2ksxFlUasRoAME00Du3MADeadBFzPTCGxkOS9xIkD7qjwr8L+uM16+c92AQBBqZjJ5ina0zdo8sMLaABrawwA5JqMZJC2+PD0thhlvOpAM9BwP5nA2Q5hEdZIgD8tNcV22bSGYLLd25NvvwBLRr3Y0AOpvgh4C5BM3C25CI08yfhjFU8TFsAp7QJZRYrFp0zDTziMB2ytGpv8AvhgHBtNheOfX9BgVepPGwHh0vrePhiqDZhJkxp+xwwc1Dljp+55nBWCZPrM6A9cW/YJ3/wCU/Vca3XrWGYn5b19Og/TF37O7SC+oMoTYz7yj68emL56jgHbtQjbNp0I7+r//AFfAFqLGn542vtj2YD165UhSa9QnN/zHxSbd7PVKZgcRIHlhvVIF5FiP354c7O7VqUmJEtpILGCBoCAYIwhU2QqYYQel8CQQeRB8sQjfti/2g92sd0paR/7YIXmQCdf3bF4ntfSqI2euiZ4NUyQW4AXhsvToBjlgabcueJGqoOhwHZ6faFAsiLVTM0AUzuEHgu8INuRw3XYqAim9RoZhJCiOBi5mNOPljiKdoMGkMZ5H9DIOLrYfampSWw8KwsGALzw0uScCukbJsk1EcFtynCwCdDHDiTqcM1Y7xRMhnDOAbCoAY6ER88aNsPtdScKtQuggKWvugmWNiAx88binauzIlOns7h28R3gQPgDeOdsUXjbTCswAGU5Uk+8YGb0kt1y4AlPxklgDlCLM7qiJPXUxhDaagqV6RapuKJAEZQYhYFp4knri5FHOoJA52Mnhx8vriKU2auqnjJMz5C0ccXS1lClmG6qlm+UiOM6Yodu2QNUEGxHhXhHEk4dNVVpohNmOdo1IU7qgTNz/ANJmMBJKrqLSK1YyLDUjxRGiLAHWMR7kj7Kn4vfce6eIB41DqW93zwLa2cOSLOyhe892ktxlTm1zLacsH2eiKQWkCIEgkGet5uSTPPAQrbOqIrWCocpPJWtYTc5gNdZx5hEVGUTBFGlOgnVj82PoMY2x5HdkBlUXH36hEon8sSeWIbNAHf1DBMS0SSdQiA6xplFhqdcARqMKQWl6pILaQo1OukEKo6+uMbH9pUNWAEUBKfJVUQTfh15YFtdR2YBrHLkRAZKySzMxGrBWHqQOGGWIVe7VZVAM/U+5SHCSfF09cBhj3tSB4bSPwgDIkHQe83mMTqkVAYlqSXaP/dIuEH4c0DrgSJulQwChvtqh0ZjG4p4i14vaMTq15AVN1JDMx3YQaGNQJiAbmMBAXyIBnclne+4HtYkROWdNLDlhbbdtYMrIS7Q697EqhEE5Fi8CN6dScEqKGfu1BFJVUBYgtO9vcbyLfHAtrqB6gCmFRmTzbKMx6XmOFtMEL9m9qIVAB0MQYzTxnDNbtErvE5VGpPyERc9Jwouw0kBdrCQS2pnWBOrG1tfywqGowZxlAsiE2Tr1c6k8NMEGr7WXBLlkpJDMlpN7FuZ/DhNdvAd6lX7sheCovhQTqTaepxGrU7xrEimnhjiRq515WHLAdqod4/dDRILc2bVR5DWOZwBP/EHWmGP+9r1CRwhbEkxwAgRzPTA6+27sBhfUgfuD6YBUJaszSMifZjlCyWI6k6+mEdqrMTCiFJ4i/G9sBZ0+0VNpJjX9OU4Kdq3byLX6D88a9SYowUAb7G99BF7aSY+GLIrCmZ196DboOAwXDVXbQ6k6kaC2ug/cYt/ZNpqw0Eimb8fEnQDr68MaJtW1XhefXgcbP7AbQzVmm32Z6+8mL56g/aSjvq32Q8TMLXMkhtfj54W7T9nFc0mWAScgg6lhYmZ5cOeH+3AUqqZJBqspE/ekjXqMCDHu6iR4Vz0zrYGdeYykeuI01n/yuA7IwUtMiZhl6EaeeFK3spL1AaJYWaUE68uJxuu2vlpiqq7ygEXuRxFsMGpnNQkWEKItJAlj5AnBXMtr9jFDCCUzLIzzaPSb4rNt9maiBiu+AJBAMfHhjsFXZj3iHKTCWN2OomZk/wCMRq9iI9yicrCOQm0D0IwHDauxuoBKkDWYtjKADS2Oqn2RK02WxjNYizACbdbRhB/ZMPTXPTgwCFX4344DnNJyNQDfj+74Mm1kXDFY4X+oxte0+wsjMhjpJsORka412r2BVQeHNGoA0vgkP7N7U1VAkq1+dyOOmNp7D9tEBGdghOoBIuNADGUT15Y5lVoCbyp0/c4mlZl/FGCR3Kt25QbU6QAeBEi8qefThwx7s3PX2guxhF3FjktgAYgDmeuOM0O2GEZWKkWAMRJ4wbY3H2d9uXooEqcTJqLr5kCx04YDp1e7FYze6AJgCIzExHWb4VXaogJDVI8ZNkW4NRuF4t5Eza1BsPtV3+4rqRxgkRI0M3M4sKPdywNYZOCjdLGNSNefE2nngG9jRb1CcqU5Clr2JEvzZ3IMeXTE9gTNWYuuVFOamD7lM7xFvenXzGC1Mpys7qFWAiTN+ZA4/QWwPtTaMqBgSBJWSNcwJEDWAR64Aew1WJepAFWozFbbtOmGO+YuST4RxOMM4BCUwzRMSIMnV2IuCcZktFNcyZ9DMMVHie3hGiqJnXlh/ZNjWmoVRAt6/X54Kxsuyjx1DIQZriAqgTAX3fr1wHZR3rMzDVpUHQTbMevKdABgnaL5h3K3zWfytbyHzY8hg9BAm/8AdWY1soJA+NvhgF6j5TUq6kuVp3ktG6DHGInpikqOKVJC8yrCI1Y6MVnqddBh5try5FAzuFAZidxG1IMam5mOJjGV2MMSXOZnXKWa+s2Ft0TEDBFa+d6izlLrvd3MBFNjHX8R1wbtFd0U1sz3J+6kwT5toPXDWx1lKd6wmFAIHiYyQF53a3xOM9z3ams16jMLDi5AyqB91AfIAYCu74KzL7lIAH+VSzfA2wjs1ZkptVbxtePxuYHw/LB+1Mmz7Oe8cKHIUlj4r5mjiZ0/mxSbHt3ekMWJRWLDqx5TFkG6PXBFvURUohNSIkTzNz1kjCOylJZicpIMcYA1J+fW2CbT2mu7TBLF7iLwAIB8ydPKcKDaBBUWzPlJJmQN5j5aD44KjslWVaplOkIDwWZnXU6xh9YMxHDAuzNqUgqTAmB+czx5YYqAhh1E/D08+OAS2rsvMevT96YtvYTZSldpAE0zEH8Sa49SvaDESemLX2a2cJWJ1LKxNjHiT4Yvnpqp9qNrtUOUwKwERzcibm48ueDUXjaEneU0yCdAPtBmj71se9ouzrVt7380kcqkkTOgGM7VRcPQMDxMIHUSDeYm59MNU52e/hRlkAlTAkbs28zbEezEBp3kHMwPDUyPKZHwwTs1CtVlj3gwv95V/PAeziVyyRDrr+JbH1gg+mIHSxVqd5AV1gc5Ui59cEqbaIJICg2B9eRuRrfCu3t4ZU2cE8gDmS55yJtzxJKalxMzbjaZnjx0wKKdpJXaGAJJJUAwSAoUacLDB6NZmnQADUxyECfjiqpbazbNXdQM7B9NRvGfli02WrCAtblbz4YFEq0kqDgTFpEk8vLGvD2eXvqgUnRdPdMX8Wp0ONiG2peAc0wRFzwtGvlhZ9uDVyVUFEbu8+UneUAE+UyMFaxtvsWDqqN52jS4/PGndq+xWR3yNkIA3TwJi2OtvQk5QwJkTcfToOGKutsyuazEAqWIK62AgR5AYDje39jun+8QmOK8MAQlbIT5HTHaa3YaFAI3oXxKSD6Hocaf237EBq1XKpGVVYkG2aJPkBgkaUu1srTJQjQgx8xpi32H2sZSC6d6RGUZgAI4kkGT+eEO0OxqlOVaYHvATHC/0wgd2NL8vzGCR1TYva7vIKOq/htn/qZTJHTF6HSpuq7MVC1KjkmSQZIHIATxH0xxmhtmTeWzDQzacbD7P+1ToAlQZwdWJ3tOJ94DrgjrmzJm3gCCbLHAcAPrbngtWqSe7pneNmcXK3AIXhP0xq3YHtEGpAK7FYy5gNBN/InnqMbCKndUppBPwyTHMndG8xkWPrgrOyqM7ldMxUT91SR8zmPrOJbdUIRkHjyFna+4tgqjkzNHkMYoDuaa8WNlHM3LMeQEmT6YhW3gEksHcE8JyDMx8pKATzwBNopgUCFtkAYAjXLc6874r12hs6yRFo+Ov0xbVyPAROYXjQCOPUnHOu3doqIzUQWBJyBvwW3h1gx0wGydn1Q7FlEqjsEB/iaWMcY06Yjsvai7Q3eCQiqQkqQVHvsQdCYN+AGE+y9oilUBuc3dqeO/Gn8oPxw9WRABSAGep4ulNT/9jA9DgRWbYudDXqKDkMoDcqLqguJzGZ9TbFFtuyVMkQFC66RAEl+Ym9jzxtO1UpdacWX7RuO8bIPhJjrhHtWgWikJipd+ig6T1P0wI1js5yJb3n0/CoEKPQfPCnafaBpsVQgBQFEjjq36Y2fbafdB3ylgFi5Fzw0uon6Y5/2jtiLUyu29EmZAvfXAbR2L2iG3iZItpHw1/LF275mnisCOEwfjr8sat2TUWisg5me4Cn8xYDmfriz2LtFS0Zp6HmePXBGw7KAbEW49cbL7MP8AbMOSn6rpih2K+hnF52JtISvlgmaZIjQAFBYcJJ48sXz0rO1UQ1R1MQWYHylhw88V9IFqAYi6kH+lsrHXlOLWtTGd+Es2n8RwpTogM6PAVzI/nEQPJp9cRp6IrqfvJoPwuI1/iwrSSKMx/u3sDqBnKHysflgA7SRXogkkhCWIHEsFi/VTg+z7Ur06yq2veR8SdeN/pgG66zTeQAApaeq7w+mPbDSBKFmJlplZtzNh1t/bEhXGQluKkaX8Bnzxjs6kMiPocg6Gctpg30wC/ZQVqUU7AhgASPezaj11PLEtj28MnAmIJHOOuowLsSme5pW105mcY7Jde4pyug5+s4CyaqEh4GYS3XdE/kMJ9l0j3K03GVjvtfiTP7vhjtZslE2hmIpg9Ha+nJQxxgXOZCTlM8dLn148OWAVfb8hJIBqK+RBPibUE8csQT5YaXZPAszN8x4/eM85OFzQU7U2YDcCgkm2eBm19BPnh9K0BmchaaiS0yBBt8eV5wBGAFiVVVEsSdAIknoP7a4U2faA7M5UgEwoIg5eB9dYwMnv3MjLTsyrxfk78yOC6CdJvhbajUp1Acs2gEixOs2NowE+2OyqRBIWGP0F5jgJ9TjmPbvYY7xR4XMmwtjpqjvAJls7AzdZMiBbgvLzxVbVsIqMTIKrKyQN4KSM54QSPlgOX7X2cyStSB/n4YVcmmpKmQREHTljqn/l9HGUjPINiBaeR/Lyxq/b3skKa57ISJyG5PKAJPrgrXuye3WosCpK8wf388bz2V7cNUqITFNFIyqJhjFy3OTxOOdVaINoKnhu2+eIgvS8JkdMGdx9CbLXzyWYmOE8OkajGKdQh2JUSigX/EcxgamefTHJPZ322alAcZ0HD7vOB1Fo4SYxv/Y/bbV87qQ2djBsQBwWDoRYXwG0U1JWSRzPTzJ49car2j2Z3tR9onNTQd3ad65lxyAJieQxsKUmcEVGZrARGVfgPF64MxVFyABcwiJixkaR8MBpXZnatOrWamisAl9IDNlCQOR11642HZ6aPUq1fdX7PMeSDeIPKc2nERhNuw6Zc1VOSorooI0koVLMBYmbgnQxgu3KqqlFCN4ZmE6UwbT1Zh6gHngCbKZLMd01GJ8hw/pUaefPCmyr3marB3zKjiEG6o+F45k4R2qvWaqKYIFN1OaBcKDc8xmIiehxc16WVFCwHqEIumnvN6D5npgKLtym1VKiUtFRgrfeqFSPUAGB1vjljeym0ZmSoAHn3nG75xME8BjsNFlWKVEgBbFxcA3MJzP4jblhOv2cisyZRvKGkwZOhMnVp44titG7J7OaiMrFWadb9BH1th3YOyoeRmhTx/emLqpsKCpAHnfhz1/thyn2dcWtr+/1xA72eDYD9/piz9k6pfaalTmhC9FBQDykyY64rNqqd3TJAJPhEaCbeuvDFv7G0Ye2gpwJ81xfPWdM9oVyGbLbfIzaXzG3PFfWtXpSdVKHjowYaecYOKJL1M8gh34ajMSCJ6YxVcEg6kMDJF4II+sfDE1prvZFAO7MZ1FydLs1vj88Odm0lOz1ALFkcknhmzH6WwHYdnyiorapmAaLEqsGZ0HLFn2ZTmmgvHd6x+GdPXAH7PcBIzFiUyrpABUgH1/ZwLZts/8ATluVI+kCD5XtOGtl2iUBFt0GTHCAfjHzwAhTSq0wIh+7/qcED1H1wBuzVyLTXgqx00vbCfZPgpgTOWRyGLUKCxgeEEyLLAHXEOz6apTBgeAeZkYBftSgQKIB1qM7TpZI/PB+z6uUlmkqgLWP3RN8Dfa/tEVhO473vF1UeQscJdq1mSlCgFqzBOgUySSBwtxwBNjrpTQPVkmpvlAJdyxmw0j8R0wxRqljLmF92lGYLpvMTdj6QOmB7J2WFaWGZngFydTrHpFhi0qnKqlgqzxaAANNbT5cZwCnZ1cMWFwVtGlvP3hxnCvaW2IGBcwvCTE+Q1PkNcR2/amqkrQlF4VCsGBxRT1944h2T2MF3333OrtJYxzJP0wGWrO4t9msRmPij8I0QH1N+GJpTVUJkBFAktoB+fQDWcNbTSXKGewNgBqxiYAGvnwwpT7PeoQSu6vgRfCOp5t+I4AVFXq7yM9Knoo99pI3ifcn7o9cMv2UkEFZtdiZJvxJvgvf06ZguAZ8IOY+UIDGIN2kTORDH3qhyD0C7x+WBWq9t+ygNwMwA0GoI0A5/ucaL2h2cVbQmDF+lptjsvcO43nIU692Ag9WaSfU4qe0ez9ndLOhI4iDOtjbnrgrj20UzcgCRyOHfZ/2nfZmgkmmbsvXmOuLzt/2YendVDKb5gbX+nrjUts2LLbwnkbzgm47R7Oe1dOuoKtmaOIg+RnQzi7CmpUV5AUCTbWASbnQWIGPnPYe0qmz1A6MykGYBMGOYHiGOteyvt1T2hIqXqWCySMotYXg8dRxvOLE42aoT3dUr4mUlRzIhvIC1ziu2HYalQtUqjKWhs02ECdOQURyAGLnYKihnksxLZbKT5gRIgzHXANmomqi01VgvhZjqQCd0cgTq3TzxFJdn7MWrVKs5VMcBZRZQJPi09SfPGdsL1JNxTt4TBdATCjiqT/VqeAw4tASaSTBvUaZtewnTN8Y88PVKV920C/C0WHlHDAUuz9mSFYwp4qLgdJgW9MH27Ys1Sn5ML/u+HDSOYwd0cJvJg6YFVpfa0x+BvqgwAq3YyvByg/n54ZGwxa/7/xhmpXy34hWI5SATYdDfCuyOO5BMgZMxPSMx+P5jAV1fYpqhJMKMzX1JEKPQCTpqMXPs7RC1f5D8My8NBhHs9DBZvE5zE+eg9Ftbli37EX7UmIOQ29VxfPU1UbcXG1OSZV5i0QVdhljnBF+OPPVkMWmyyZ6XHlhnazFR2gtLwBP4jfoMV23s2UgeJ2AMaKpMsxJ5AaYaryVFNJmEnOKh4RBzzPP/GJ7HSICAaBBJ81j04344FSinRfLcrSdRIt4W0/fHDVKp4NbgGT0EWA4A2xALs1gtBCDMpf4/PExTUVFHvOwqBZ1IRonlp8+mAdgUvskmQYgDmf0GJV2/wDUUbWKHw9FNuQ19cA1tOYrUaPdidAS0Lr0E4YqgBMgu0gQBpa2vLphY1M2Snc5mz6my0+Z0AkjljG1VgFqNSOdx7wNgTG6CbMxPLQTgPPPeN3YzOAtPhCBbknmZOmApTIqsmbMAoZ2bm5knoAoAAGD9k7Muz0xn4y0RvNF2a9z1bTQYFsNJ6gZ6lmqNmAUQFHCY1IEcfzwDj7RdQgyrH+8YS0wfChsvmZOI0NnkyyFmFi7EsZnrp6RiNVamWTVZQvvKQo4QS3DXScI0XpyQO+rCJkuYPKMxvxvYYC3qqJ3o1BgtHDhGuumF63atOmStOaraEKhieGuovwj1xWtWZRmekFUmVXMN7qQtiBrJMcMI1tsqNZWVeMDjMcoAwQ9tXaVQNnYojRAJjNHIA2X0GF//EVPirNUPkWHw8IxW1RlAbMAdNBrOotiFKrmlmd1J0GUHQxywF5svaQHhoEDmzBZHkoOGC1RxbIn8IzHylrD0GNXXayHy9+wJ91gBPxHXFn2fVqhvECp5pHLiCJGCrVNgDMC81COLnNHxsB6YdC8h05COgH764XpVnOtNWGpyuR5SCDInrif+rtvJUGmihh5WP5YBXtDZVKFwACCL2uCcvDXUa41btj2dzAlhOWxgRAHH442/aNsQU6gzDMVIAK5bwCPEABcYwclZbMhMCDmXob3v6YK432p2IVAzLrpOo/YxRKr0XDoSrKZBGoIx2rbuxUqzMTckyIJ5dOXrjRfaj2b7qW58I06Txxai19lf9rBWF2qmDyqUt0/zLofMRje9i7SVqcUFUgwFcmRBOoA48I88fPjrlN8bL7M+1r7MReU94dOOnHESR2/ZqQQQJkkknmSbz+9MEa4jnis7I7ZWvTVgwk9dRwn6YsEMn1IHW+owAqVIi+YkxryxCrUitYExTFupdvyvhjNJ6RhYSa1TmMq/BJj54KntlQCm7ECQjRPUQPrhXbHIohPvFacRYA7zR6L8DgnaQ3MsXdlT55m+QGMbSJqoJsql+ksco+QPxwBUYDeMAC88gJM4s/Z2zNwzS0cbka+kYpe03AQKQftGC2GijeYfID1xd9hsC55hTfndYnrb4Aet89TVftFIM1QG4LN/wBRwCvRzmARa/ra1r8jgFbaitVwI8bWtxduJ+mGaTg7uhN+c/piKHS2ZRKk8IaefSeXH0HPEO7yQSu9w6cYynjb54do7OqiBEAW+P648UjlAve8a+uATO2TFJRkk24+nSDgjbOc6kLuKgE8yOA6/rgmYWI01n5aajC20bVLsOUAfmet7emAjt9AV3akSwVQgFMEqGJljm5i4McfTBtqBHcopCic2WOCgi8WNz8sDJjjqwlpsCABc8hGGqJ+0YxAGVVB1KiDm9SScBB9khTJZnqMEk66yfQARHLDdOqDmAkETMcOH5fPAK21KawW0Ik+buJ14QsCMDpU5aIEa3/XrgFtsbO4NRc0HdXMcojpYeuuBVqgotLFnLaCIyjnbUzw4AdcWzbOM0jUD4Dh8sL7fSkAiDFz+/ywCu17EHpzOabgk6G4kRqCDp1xofa/b9XZ6hSqkArlBDQpv4lMHMR/bG9pSiQJI0Nrc+eNd9ttnp1KRpvuzDUmnj8LToRgKet7SqApQMbCWKyIvaD6XGE17QNapKBiB+K/76YV7KJqBKbLKxDemLnZdiFNRZCJ3mFiDcCMEH2Ed4GLksEsFIBtpHTFtsexqpHduyGRYfWDhPsymFbILd54jNwRceR+uLnY3XMudxJN58XwAk29MFWtLZ3VgSFYgRY5TqOFxODttKKQHJQ/dYXHnlkX4flj1TayAN7uVPvMJqNa2RB4fM38sDVSRCL3am5J3qjcySZCk9L9cB5trpiBJPG4CyeAlmk+gwrsy5g9JaQADGGqLoDvAqscuJgW0w8dgpBZYKF4s9/IS0knoMKyTUPc5qausZmneKwJCaKL8dcBGr2UiKzuwBkAktvGR4Qq8YuBb88V+0dnd5TJysaZ0zkEwdDu6X64tE2J6ZzNVzOZILInqIAH5Y93xp6pmTNEo2WCeMNf5x5YDk/tB7LMhJAZlMWiY14jXTGq7Rsppm2nLjju3aKBp+yqCBoYieJtpjnvtX7NsJqIto8IF44nngKP2c9oWpMBJyzcD5x+mOudl9srWRGzBlgmRqPLnjhBF5HD8sbH7Ke0IpVBmJVWEGOBkbwm3CPhywNx2rZpCluZsRf9+WB01+1rA/fg+iLhTY69N2BptBYHKQwgdCTaw6E4Pszk1ailcw7yCU8lvl5W4YI9UeaqgaImb1cmP/1A+OPKPtni5imo/pJj4nGOzqneh6q3DMSDrAG6s8rDHq1cqa9RZnNlTqYVVPlYn0wAZL1SfdpnItyQTcu3xsPLFr2RWIr5RcmmWvwEoB6nXyGK0EUUQAAsbIvMgXY/h4k8cO+z09+ROZjTLu3Mllyj0A05EYvnqaX7QowzERZmJAH4jf54glLeUlyCPdEBuVxyw9XbIzn8Ta+Z154WSnJzHxaTzGv79cRoRknUkiwifnwk4m0jSDC2XgevMzIxBagANwD9Pn9MRDMx1ISfiOXOJwBaKka36iOswOAAxXhjlMA8BcfoZm/TD20D7N1SM0Rp8dOYwsafgUKSIDEi8knenAQrLoIByAGPdB4n48+WGXUm4JNwdBHH/OAZi0lVDAzmgxN/LWMOAxEcLtu/ASPXAZTY1GikTcweJEX+nphVxlkMWMctD8fPDjHNEcDMDEa9HOgVidc3L9/2wCdXaTMSCDrPLqR9cPhA63EiOGh/L0wjS2Ng2krz0OupvfBmokxl3By4a4CW1U4GQAAt5D4CZkDCu1dlrXo5aqKUi8mw/m4ec4nRGd8/BbWEdIgRpgtXYQzEvLAaCLLFoA0JJkzrrgOd7V7IU6bj/TVKmfgF3xHmYHzOHNj2pqUCsFmNBAYnS6gm/HG37dshY5TOWLKu6PI5bn44THZ9CmQN1WOqrLH0gfngKR9nqPJui6Sxym15nUDyjFhsez92JFRVM3KIzE9C5uSemHwqjeSkxIsC0C+ukkxzxD/VvVXdzzxWmFn1Zmn4DAM7DtFISWDCTBdtTa8Zjm52A9L4cbtFoHd0bn3mbS/Bcv1E4pOy9mdDUmmslt1mYlo6kcfXFzSr1CPcHDwE/VsB5dlqMczvvdFFugzAx6RiO2M4CnvJPeBZKqQM2ugFpwQGrbeU3/4a4DtlGpUUoSsGw3cvUGV0vHDAFpLVJ3jTPOVI5n3T5/LGGRmBD0wZ4o5sNRAYaz1GJ7Ft5KKWUieIllmOYEj4YKlemdKiGPxAediRgEqW23g0qki5uu8I1AB8sLbfQzySjKIAIJBnru6aYtXosYZTB0zASCLArbgR+WB+IxlMRflBPHiOeA4r7Z9hdzU7ynGU6gcCf38sa+IIkR1x3Dbuxe9psILFWZTu8BaTNgNP0xyPtrsk0KrLBAJt1/TAX/sX25c0qjE8Vk28pN7Y6LS26QwUFnqAKToBbeaeZBy89ccJpMQcwMFSCOn9sdi9k+1P9TQRgSkSCBlJkGIuOHxgjFZXdbYMwEu4iICboUCwEAXEWvOB7VVCtkqDdo79QrZcxXcT+O+g0nphmvUqUlEtTJaYZt0heJ3TB5DnhVBnKg0mIEkKGWCfvkGMzaa6YgwBlDVq0SQAAs+lNQbnz8zix9lqbd4WeC7qWblMoIHQCBiqNZe8LAP3aSqDLmiLMwKzLMeFgNMXXs7tStVkG2Q2YEHxJczi+eqhta/aMZtnPxnA8kjQ8ryOvO2LLaNiWTqJJJhmHvHkcCfY1FxM6eI8x16nFiUl/pRlIgDlbS+MCrfLxImfUD464cfZhbXX7x5HriA2VSOP9R/XCFBZDkscs2BtPUX4+WCKwFuA1+t8YqbGuYG8g23jbXrjP+nBzTP9R5edsIUJiFBC2Pi5nWTrpr/fAGrsRYkTqOkaThnuQVyksQdd5rwI54gmyL+LX7zfrhCmKB3cvSB+z+74O6/LTobfHC1GiI4/1H9cFVZ4nXmf1whRGQaTvHp88J9nq+Zu8W3Phrhuqlxc6E6nmOuIMY4n4nCFB2bZ8uYWjMY/f3sFbUC0i+p9fW2AkdTrzPU4x3e8ddOZ/XCFYVywgniM0CB8OuPFRlGSwvIJ6xHzHyGPMt9W/qP64GEvEtGviOs+eESvbUoCERJbdgfE/T54jsHZYfdIDRxHiA6kaWwOtRDGCWsDG8Ry5HGWSZUlo5Zj064Qo1LYakELUYQYgqDp/ELYPT2eqglqgiIE0xryga4QXZgg3Wcf/I/P+LBG2l7DO/8AW364Q+jDZwJFQDjZVHncjEdiqO0SQ086dut1jCdWW1eobf8AEf8A7sSXaGAs7WFt4/rhCnez+87uwpRMCzcJ4lsFNF21FLX7pP1OK6jVaIzNGsZjqT54w20vbfbj7x/XD5Po02xNEjIOoQg200cYwdlccQYvEuP/ALH6YXNZtMzf1H9cDFVo8b2A94/rhD6YqUlDE1cwD7x3jGYai1ySIPxxqvt32StVA9E5ymvXnE8MbQ8sRLPYlhDsLwb2OAV9lDyrFyORdv1th8rXEqwhvrjYvYXtk0NoKTuVSBfQMDYm3L8sb23sBsTGTSa//wCWr/34yvsBsSkMtJgQZB76rwuPf5jF+Stg/wBP3jbxnKRPUxI00UTI85xPaq3doWF2bdQRqzfkBcnyxX0qGQQrOB/zG4QBqeQxLu5OYlifD420BNhe2JDNG2TZGRcoOnh466m/0xadhbNlrFp1QgjhOZb+eKYKfvPp/wARv1w/2CmWpAJ8J1Yn7nM4vnP1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89" name="Picture 17" descr="C:\Users\Khalid\Desktop\downloa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981200"/>
            <a:ext cx="2800350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5702491"/>
          </a:xfrm>
        </p:spPr>
        <p:txBody>
          <a:bodyPr/>
          <a:lstStyle/>
          <a:p>
            <a:pPr lvl="0">
              <a:buNone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C) Pseudopodia</a:t>
            </a:r>
            <a:r>
              <a:rPr lang="en-US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: </a:t>
            </a:r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Structure &amp; function</a:t>
            </a:r>
          </a:p>
          <a:p>
            <a:pPr lvl="0">
              <a:lnSpc>
                <a:spcPct val="150000"/>
              </a:lnSpc>
            </a:pPr>
            <a:r>
              <a:rPr lang="en-US" sz="2800" b="1" u="sng" dirty="0" smtClean="0">
                <a:solidFill>
                  <a:schemeClr val="accent5"/>
                </a:solidFill>
              </a:rPr>
              <a:t>Pseudopodia</a:t>
            </a:r>
            <a:r>
              <a:rPr lang="en-US" sz="2800" dirty="0" smtClean="0"/>
              <a:t> are characteristics of amoebae.</a:t>
            </a:r>
            <a:endParaRPr lang="en-US" sz="1800" dirty="0" smtClean="0"/>
          </a:p>
          <a:p>
            <a:pPr lvl="0">
              <a:lnSpc>
                <a:spcPct val="150000"/>
              </a:lnSpc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</a:t>
            </a:r>
            <a:r>
              <a:rPr lang="en-US" sz="2800" dirty="0" smtClean="0"/>
              <a:t> by pseudopodia is </a:t>
            </a:r>
            <a:r>
              <a:rPr lang="en-US" sz="2800" b="1" u="sng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extremely slow</a:t>
            </a:r>
            <a:r>
              <a:rPr lang="en-US" sz="2800" dirty="0" smtClean="0"/>
              <a:t>: (300 µm/min). </a:t>
            </a:r>
            <a:endParaRPr lang="en-US" sz="1800" dirty="0" smtClean="0"/>
          </a:p>
          <a:p>
            <a:pPr lvl="0">
              <a:lnSpc>
                <a:spcPct val="150000"/>
              </a:lnSpc>
            </a:pPr>
            <a:r>
              <a:rPr lang="en-US" sz="2800" b="1" i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Functions of pseudopodia:</a:t>
            </a:r>
            <a:endParaRPr lang="en-US" sz="1800" b="1" i="1" u="sng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2400" b="1" dirty="0" smtClean="0">
                <a:solidFill>
                  <a:schemeClr val="accent5"/>
                </a:solidFill>
              </a:rPr>
              <a:t>Locomotion </a:t>
            </a:r>
            <a:endParaRPr lang="en-US" sz="1600" b="1" dirty="0" smtClean="0">
              <a:solidFill>
                <a:schemeClr val="accent5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2400" b="1" dirty="0" smtClean="0">
                <a:solidFill>
                  <a:schemeClr val="accent5"/>
                </a:solidFill>
              </a:rPr>
              <a:t>Food collection</a:t>
            </a:r>
            <a:endParaRPr lang="en-US" sz="1600" b="1" dirty="0" smtClean="0">
              <a:solidFill>
                <a:schemeClr val="accent5"/>
              </a:solidFill>
            </a:endParaRP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0A38-033A-4615-908E-EF2AE4DBCF58}" type="datetime1">
              <a:rPr lang="en-US" smtClean="0"/>
              <a:pPr/>
              <a:t>10/2/2020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07944"/>
            <a:ext cx="3606553" cy="365125"/>
          </a:xfrm>
        </p:spPr>
        <p:txBody>
          <a:bodyPr/>
          <a:lstStyle/>
          <a:p>
            <a:r>
              <a:rPr lang="en-US" smtClean="0"/>
              <a:t>Invertebrate Zoology (Biol 242)- Dr. K. M.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050" name="Picture 2" descr="http://www.arcella.nl/sites/default/files/platenvanamoeben/Amoeba-proteus-pseudopod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81400"/>
            <a:ext cx="4419600" cy="2886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28600"/>
            <a:ext cx="8305800" cy="5778691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3200" b="1" dirty="0" smtClean="0">
                <a:solidFill>
                  <a:schemeClr val="accent5"/>
                </a:solidFill>
              </a:rPr>
              <a:t>Types of pseudopodia</a:t>
            </a:r>
            <a:r>
              <a:rPr lang="en-US" b="1" dirty="0" smtClean="0">
                <a:solidFill>
                  <a:schemeClr val="accent5"/>
                </a:solidFill>
              </a:rPr>
              <a:t>:</a:t>
            </a:r>
          </a:p>
          <a:p>
            <a:pPr marL="365760" lvl="1" indent="-256032">
              <a:lnSpc>
                <a:spcPct val="150000"/>
              </a:lnSpc>
              <a:spcBef>
                <a:spcPts val="400"/>
              </a:spcBef>
              <a:buSzPct val="68000"/>
              <a:buNone/>
            </a:pPr>
            <a:r>
              <a:rPr lang="en-US" dirty="0" smtClean="0"/>
              <a:t>	</a:t>
            </a:r>
            <a:r>
              <a:rPr lang="en-US" b="1" dirty="0" smtClean="0">
                <a:solidFill>
                  <a:schemeClr val="accent5"/>
                </a:solidFill>
              </a:rPr>
              <a:t>1)</a:t>
            </a:r>
            <a:r>
              <a:rPr lang="en-US" dirty="0" smtClean="0"/>
              <a:t> </a:t>
            </a:r>
            <a:r>
              <a:rPr lang="en-US" sz="2800" b="1" dirty="0" smtClean="0">
                <a:solidFill>
                  <a:schemeClr val="accent2"/>
                </a:solidFill>
              </a:rPr>
              <a:t>Lobopodia</a:t>
            </a:r>
            <a:r>
              <a:rPr lang="en-US" sz="2400" dirty="0" smtClean="0"/>
              <a:t>: (</a:t>
            </a:r>
            <a:r>
              <a:rPr lang="en-US" sz="2400" i="1" dirty="0" smtClean="0"/>
              <a:t>Lobo</a:t>
            </a:r>
            <a:r>
              <a:rPr lang="en-US" sz="2400" dirty="0" smtClean="0"/>
              <a:t>: G: lobe)</a:t>
            </a:r>
            <a:endParaRPr lang="en-US" sz="1800" dirty="0" smtClean="0"/>
          </a:p>
          <a:p>
            <a:pPr lvl="2">
              <a:lnSpc>
                <a:spcPct val="150000"/>
              </a:lnSpc>
            </a:pPr>
            <a:r>
              <a:rPr lang="en-US" sz="2400" dirty="0" smtClean="0"/>
              <a:t>Typical for the familiar amoeba.</a:t>
            </a:r>
            <a:endParaRPr lang="en-US" sz="1600" dirty="0" smtClean="0"/>
          </a:p>
          <a:p>
            <a:pPr lvl="2">
              <a:lnSpc>
                <a:spcPct val="150000"/>
              </a:lnSpc>
            </a:pP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Broad</a:t>
            </a:r>
            <a:r>
              <a:rPr lang="en-US" sz="2400" dirty="0" smtClean="0"/>
              <a:t> with </a:t>
            </a:r>
            <a:r>
              <a:rPr 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rounded tips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(like fingers).</a:t>
            </a:r>
            <a:endParaRPr lang="en-US" sz="1600" dirty="0" smtClean="0"/>
          </a:p>
          <a:p>
            <a:pPr lvl="2">
              <a:lnSpc>
                <a:spcPct val="150000"/>
              </a:lnSpc>
            </a:pPr>
            <a:r>
              <a:rPr lang="en-US" sz="2400" dirty="0" smtClean="0"/>
              <a:t> Bear a distinct clear </a:t>
            </a:r>
            <a:r>
              <a:rPr lang="en-US" sz="2400" dirty="0" err="1" smtClean="0"/>
              <a:t>ectoplasmic</a:t>
            </a:r>
            <a:r>
              <a:rPr lang="en-US" sz="2400" dirty="0" smtClean="0"/>
              <a:t> area called the </a:t>
            </a:r>
            <a:r>
              <a:rPr 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hyaline cap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near the tip.</a:t>
            </a:r>
            <a:endParaRPr lang="en-US" sz="1600" dirty="0" smtClean="0"/>
          </a:p>
          <a:p>
            <a:pPr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60789-FBD1-4CCD-BC3E-65EBBD70E316}" type="datetime1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07944"/>
            <a:ext cx="3606553" cy="365125"/>
          </a:xfrm>
        </p:spPr>
        <p:txBody>
          <a:bodyPr/>
          <a:lstStyle/>
          <a:p>
            <a:r>
              <a:rPr lang="en-US" smtClean="0"/>
              <a:t>Invertebrate Zoology (Biol 242)- Dr. K. M.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5" name="Picture 1" descr="amoe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6203" y="3375074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>
            <a:off x="4191000" y="5715000"/>
            <a:ext cx="2209800" cy="22860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" name="Rectangle 9"/>
          <p:cNvSpPr/>
          <p:nvPr/>
        </p:nvSpPr>
        <p:spPr>
          <a:xfrm>
            <a:off x="3581400" y="5334000"/>
            <a:ext cx="1521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 hyaline cap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8600"/>
            <a:ext cx="8382000" cy="6248400"/>
          </a:xfrm>
        </p:spPr>
        <p:txBody>
          <a:bodyPr/>
          <a:lstStyle/>
          <a:p>
            <a:pPr marL="620713" lvl="1" indent="-500063">
              <a:buNone/>
            </a:pPr>
            <a:r>
              <a:rPr lang="en-US" sz="2800" b="1" dirty="0" smtClean="0">
                <a:solidFill>
                  <a:schemeClr val="accent5"/>
                </a:solidFill>
              </a:rPr>
              <a:t>2)</a:t>
            </a:r>
            <a:r>
              <a:rPr lang="en-US" sz="2800" dirty="0" smtClean="0"/>
              <a:t>  </a:t>
            </a:r>
            <a:r>
              <a:rPr lang="en-US" sz="2800" b="1" dirty="0" smtClean="0">
                <a:solidFill>
                  <a:schemeClr val="accent2"/>
                </a:solidFill>
              </a:rPr>
              <a:t>Filopodia:</a:t>
            </a:r>
            <a:r>
              <a:rPr lang="en-US" sz="2800" dirty="0" smtClean="0"/>
              <a:t> </a:t>
            </a:r>
            <a:r>
              <a:rPr lang="en-US" sz="2400" dirty="0" smtClean="0"/>
              <a:t>(</a:t>
            </a:r>
            <a:r>
              <a:rPr lang="en-US" sz="2400" i="1" dirty="0" smtClean="0"/>
              <a:t>Filo</a:t>
            </a:r>
            <a:r>
              <a:rPr lang="en-US" sz="2400" dirty="0" smtClean="0"/>
              <a:t>: L: Thread)</a:t>
            </a:r>
            <a:endParaRPr lang="en-US" sz="1800" dirty="0" smtClean="0"/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5"/>
                </a:solidFill>
              </a:rPr>
              <a:t>Very narrow </a:t>
            </a:r>
            <a:r>
              <a:rPr lang="en-US" sz="2800" dirty="0" smtClean="0"/>
              <a:t>(thread-like).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 Lack a hyaline cap.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Often branched.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010400" y="6492240"/>
            <a:ext cx="1920240" cy="365760"/>
          </a:xfrm>
        </p:spPr>
        <p:txBody>
          <a:bodyPr/>
          <a:lstStyle/>
          <a:p>
            <a:fld id="{FBE4CF47-D0E6-43E7-AB46-E59763D02045}" type="datetime1">
              <a:rPr lang="en-US" smtClean="0"/>
              <a:pPr/>
              <a:t>10/2/2020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3417481" cy="304800"/>
          </a:xfrm>
        </p:spPr>
        <p:txBody>
          <a:bodyPr/>
          <a:lstStyle/>
          <a:p>
            <a:r>
              <a:rPr lang="en-US" smtClean="0"/>
              <a:t>Invertebrate Zoology (Biol 242)- Dr. K. M.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1746" name="Picture 2" descr="250px-Filopodia">
            <a:hlinkClick r:id="rId2" tooltip="&quot;Filopodia.jpg&quot;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209800"/>
            <a:ext cx="464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Filopod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743200"/>
            <a:ext cx="36576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02491"/>
          </a:xfrm>
        </p:spPr>
        <p:txBody>
          <a:bodyPr/>
          <a:lstStyle/>
          <a:p>
            <a:pPr lvl="0">
              <a:buNone/>
            </a:pPr>
            <a:r>
              <a:rPr lang="en-US" b="1" dirty="0" smtClean="0">
                <a:solidFill>
                  <a:schemeClr val="accent5"/>
                </a:solidFill>
              </a:rPr>
              <a:t>3) </a:t>
            </a:r>
            <a:r>
              <a:rPr lang="en-US" sz="2800" b="1" dirty="0" smtClean="0">
                <a:solidFill>
                  <a:schemeClr val="accent2"/>
                </a:solidFill>
              </a:rPr>
              <a:t>Reticulopodia</a:t>
            </a:r>
            <a:r>
              <a:rPr lang="en-US" dirty="0" smtClean="0"/>
              <a:t> (</a:t>
            </a:r>
            <a:r>
              <a:rPr lang="en-US" i="1" dirty="0" err="1" smtClean="0"/>
              <a:t>reticularia</a:t>
            </a:r>
            <a:r>
              <a:rPr lang="en-US" dirty="0" smtClean="0"/>
              <a:t>= L. a network)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>
                <a:solidFill>
                  <a:schemeClr val="accent5"/>
                </a:solidFill>
              </a:rPr>
              <a:t>Extremely thin, branched </a:t>
            </a:r>
            <a:r>
              <a:rPr lang="en-US" sz="2800" dirty="0" smtClean="0"/>
              <a:t>filaments.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Found in </a:t>
            </a:r>
            <a:r>
              <a:rPr lang="en-US" sz="2800" b="1" dirty="0" err="1" smtClean="0"/>
              <a:t>Foraminiferans</a:t>
            </a:r>
            <a:r>
              <a:rPr lang="en-US" sz="2800" dirty="0" smtClean="0"/>
              <a:t>.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Used mainly for feeding.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23760" y="6492240"/>
            <a:ext cx="1920240" cy="365760"/>
          </a:xfrm>
        </p:spPr>
        <p:txBody>
          <a:bodyPr/>
          <a:lstStyle/>
          <a:p>
            <a:fld id="{8382B6A3-530C-4439-A51E-159AEDC6F3A8}" type="datetime1">
              <a:rPr lang="en-US" smtClean="0"/>
              <a:pPr/>
              <a:t>10/2/2020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05200" y="6407944"/>
            <a:ext cx="3581400" cy="450056"/>
          </a:xfrm>
        </p:spPr>
        <p:txBody>
          <a:bodyPr/>
          <a:lstStyle/>
          <a:p>
            <a:r>
              <a:rPr lang="en-US" smtClean="0"/>
              <a:t>Invertebrate Zoology (Biol 242)- Dr. K. M.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2770" name="Picture 2" descr="http://4.bp.blogspot.com/-wQtyWaALHkk/TsJ6X-IkEbI/AAAAAAAAA-U/MSLfA7mHg_8/s320/foraminif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590800"/>
            <a:ext cx="3505200" cy="3657601"/>
          </a:xfrm>
          <a:prstGeom prst="rect">
            <a:avLst/>
          </a:prstGeom>
          <a:noFill/>
        </p:spPr>
      </p:pic>
      <p:pic>
        <p:nvPicPr>
          <p:cNvPr id="32772" name="Picture 4" descr="Reticulopodi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048000"/>
            <a:ext cx="29718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105400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Defining Characteristics: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- </a:t>
            </a:r>
            <a:r>
              <a:rPr lang="en-US" sz="2800" b="1" dirty="0" smtClean="0"/>
              <a:t>All are </a:t>
            </a:r>
            <a:r>
              <a:rPr lang="en-US" sz="2800" b="1" u="sng" dirty="0" smtClean="0">
                <a:solidFill>
                  <a:srgbClr val="FF0000"/>
                </a:solidFill>
              </a:rPr>
              <a:t>unicellular</a:t>
            </a:r>
            <a:r>
              <a:rPr lang="en-US" sz="2800" b="1" dirty="0" smtClean="0"/>
              <a:t> and </a:t>
            </a:r>
            <a:r>
              <a:rPr lang="en-US" sz="2800" b="1" u="sng" dirty="0" smtClean="0">
                <a:solidFill>
                  <a:srgbClr val="FF0000"/>
                </a:solidFill>
              </a:rPr>
              <a:t>eukaryotic</a:t>
            </a:r>
            <a:r>
              <a:rPr lang="en-US" sz="2800" b="1" dirty="0" smtClean="0"/>
              <a:t> lacking  	collagen and chitinous cell walls.</a:t>
            </a:r>
            <a:endParaRPr lang="en-US" sz="2800" dirty="0" smtClean="0"/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-</a:t>
            </a:r>
            <a:r>
              <a:rPr lang="en-US" sz="2800" b="1" dirty="0" smtClean="0"/>
              <a:t> All are </a:t>
            </a:r>
            <a:r>
              <a:rPr lang="en-US" sz="2800" b="1" u="sng" dirty="0" smtClean="0">
                <a:solidFill>
                  <a:srgbClr val="FF0000"/>
                </a:solidFill>
              </a:rPr>
              <a:t>non-photosynthetic</a:t>
            </a:r>
            <a:r>
              <a:rPr lang="en-US" sz="2800" b="1" dirty="0" smtClean="0"/>
              <a:t> (Heterotrophic)</a:t>
            </a:r>
            <a:endParaRPr lang="en-US" sz="2800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67600" y="6492240"/>
            <a:ext cx="1920240" cy="365760"/>
          </a:xfrm>
        </p:spPr>
        <p:txBody>
          <a:bodyPr/>
          <a:lstStyle/>
          <a:p>
            <a:fld id="{E35B1EC7-4BB4-4484-AD5C-BCA01C61179F}" type="datetime1">
              <a:rPr lang="en-US" smtClean="0"/>
              <a:pPr/>
              <a:t>10/2/2020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86200" y="6492875"/>
            <a:ext cx="3454153" cy="365125"/>
          </a:xfrm>
        </p:spPr>
        <p:txBody>
          <a:bodyPr/>
          <a:lstStyle/>
          <a:p>
            <a:r>
              <a:rPr lang="en-US" dirty="0" smtClean="0"/>
              <a:t>Invertebrate Zoology (</a:t>
            </a:r>
            <a:r>
              <a:rPr lang="en-US" dirty="0" err="1" smtClean="0"/>
              <a:t>Biol</a:t>
            </a:r>
            <a:r>
              <a:rPr lang="en-US" dirty="0" smtClean="0"/>
              <a:t> 242)- Dr. K. M. </a:t>
            </a:r>
            <a:r>
              <a:rPr lang="en-US" dirty="0" err="1" smtClean="0"/>
              <a:t>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Protozoan</a:t>
            </a:r>
            <a:r>
              <a:rPr lang="en-US" sz="3300" dirty="0" smtClean="0">
                <a:solidFill>
                  <a:srgbClr val="FF0000"/>
                </a:solidFill>
              </a:rPr>
              <a:t>: </a:t>
            </a:r>
            <a:r>
              <a:rPr lang="en-US" sz="3300" dirty="0" smtClean="0">
                <a:solidFill>
                  <a:schemeClr val="accent5"/>
                </a:solidFill>
              </a:rPr>
              <a:t>(Latin) </a:t>
            </a:r>
            <a:r>
              <a:rPr lang="en-US" sz="3300" dirty="0" smtClean="0"/>
              <a:t>= </a:t>
            </a:r>
            <a:r>
              <a:rPr lang="en-US" sz="3300" dirty="0" smtClean="0">
                <a:solidFill>
                  <a:srgbClr val="FF0000"/>
                </a:solidFill>
              </a:rPr>
              <a:t>Proto</a:t>
            </a:r>
            <a:r>
              <a:rPr lang="en-US" sz="3300" dirty="0" smtClean="0"/>
              <a:t>:  the very first</a:t>
            </a:r>
            <a:br>
              <a:rPr lang="en-US" sz="3300" dirty="0" smtClean="0"/>
            </a:br>
            <a:r>
              <a:rPr lang="en-US" sz="3300" dirty="0" smtClean="0"/>
              <a:t>	                          </a:t>
            </a:r>
            <a:r>
              <a:rPr lang="en-US" sz="3300" dirty="0" err="1" smtClean="0">
                <a:solidFill>
                  <a:srgbClr val="FF0000"/>
                </a:solidFill>
              </a:rPr>
              <a:t>Zoa</a:t>
            </a:r>
            <a:r>
              <a:rPr lang="en-US" sz="3300" dirty="0" smtClean="0">
                <a:solidFill>
                  <a:srgbClr val="FF0000"/>
                </a:solidFill>
              </a:rPr>
              <a:t> </a:t>
            </a:r>
            <a:r>
              <a:rPr lang="en-US" sz="3300" dirty="0" smtClean="0"/>
              <a:t> : animals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4338" name="Picture 2" descr="amoe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114800"/>
            <a:ext cx="2628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paradark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114800"/>
            <a:ext cx="2628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euglenamo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038600"/>
            <a:ext cx="2628900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Plasmo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4953000"/>
            <a:ext cx="2565400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02491"/>
          </a:xfrm>
        </p:spPr>
        <p:txBody>
          <a:bodyPr/>
          <a:lstStyle/>
          <a:p>
            <a:pPr lvl="0">
              <a:buNone/>
            </a:pPr>
            <a:r>
              <a:rPr lang="en-US" sz="2800" b="1" dirty="0" smtClean="0">
                <a:solidFill>
                  <a:schemeClr val="accent5"/>
                </a:solidFill>
              </a:rPr>
              <a:t>4)</a:t>
            </a:r>
            <a:r>
              <a:rPr lang="en-US" b="1" dirty="0" smtClean="0"/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Axopodia</a:t>
            </a:r>
            <a:r>
              <a:rPr lang="en-US" dirty="0" smtClean="0"/>
              <a:t> (</a:t>
            </a:r>
            <a:r>
              <a:rPr lang="en-US" dirty="0" err="1" smtClean="0"/>
              <a:t>actinopodia</a:t>
            </a:r>
            <a:r>
              <a:rPr lang="en-US" dirty="0" smtClean="0"/>
              <a:t>): (</a:t>
            </a:r>
            <a:r>
              <a:rPr lang="en-US" dirty="0" err="1" smtClean="0"/>
              <a:t>axo</a:t>
            </a:r>
            <a:r>
              <a:rPr lang="en-US" dirty="0" smtClean="0"/>
              <a:t>: G: axle)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Radiate outwards along thin spines or microtubules.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Used for food collection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010400" y="6492240"/>
            <a:ext cx="1920240" cy="365760"/>
          </a:xfrm>
        </p:spPr>
        <p:txBody>
          <a:bodyPr/>
          <a:lstStyle/>
          <a:p>
            <a:fld id="{69C6A49C-89E3-4A6C-8B9E-02BD0AFACF59}" type="datetime1">
              <a:rPr lang="en-US" smtClean="0"/>
              <a:pPr/>
              <a:t>10/2/2020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6407944"/>
            <a:ext cx="3301753" cy="450056"/>
          </a:xfrm>
        </p:spPr>
        <p:txBody>
          <a:bodyPr/>
          <a:lstStyle/>
          <a:p>
            <a:r>
              <a:rPr lang="en-US" smtClean="0"/>
              <a:t>Invertebrate Zoology (Biol 242)- Dr. K. M.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3794" name="Picture 2" descr="Actinopo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200400"/>
            <a:ext cx="2857500" cy="2857500"/>
          </a:xfrm>
          <a:prstGeom prst="rect">
            <a:avLst/>
          </a:prstGeom>
          <a:noFill/>
        </p:spPr>
      </p:pic>
      <p:pic>
        <p:nvPicPr>
          <p:cNvPr id="33796" name="Picture 4" descr="Actinosphaeri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895600"/>
            <a:ext cx="4324350" cy="3295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90600"/>
            <a:ext cx="8305800" cy="5334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 sexual </a:t>
            </a:r>
            <a:r>
              <a:rPr lang="en-US" dirty="0" smtClean="0"/>
              <a:t>reproduction is the most common type, </a:t>
            </a:r>
            <a:r>
              <a:rPr lang="en-US" b="1" dirty="0" smtClean="0"/>
              <a:t>although </a:t>
            </a:r>
            <a:r>
              <a:rPr lang="en-US" b="1" dirty="0" smtClean="0">
                <a:solidFill>
                  <a:schemeClr val="accent5"/>
                </a:solidFill>
              </a:rPr>
              <a:t>sexual reproduction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smtClean="0"/>
              <a:t>occurs in almost </a:t>
            </a:r>
            <a:r>
              <a:rPr lang="en-US" b="1" dirty="0" smtClean="0"/>
              <a:t>all groups.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accent5"/>
                </a:solidFill>
              </a:rPr>
              <a:t>Asexual reproduction methods:</a:t>
            </a:r>
          </a:p>
          <a:p>
            <a:pPr lvl="0">
              <a:lnSpc>
                <a:spcPct val="150000"/>
              </a:lnSpc>
              <a:buNone/>
            </a:pPr>
            <a:r>
              <a:rPr lang="en-US" b="1" dirty="0" smtClean="0">
                <a:solidFill>
                  <a:schemeClr val="accent5"/>
                </a:solidFill>
              </a:rPr>
              <a:t>	1) </a:t>
            </a:r>
            <a:r>
              <a:rPr lang="en-US" b="1" dirty="0" smtClean="0">
                <a:solidFill>
                  <a:srgbClr val="FF0000"/>
                </a:solidFill>
              </a:rPr>
              <a:t>Fission</a:t>
            </a:r>
            <a:r>
              <a:rPr lang="en-US" dirty="0" smtClean="0"/>
              <a:t> (mitosis); could be:  </a:t>
            </a:r>
          </a:p>
          <a:p>
            <a:pPr lvl="0">
              <a:lnSpc>
                <a:spcPct val="150000"/>
              </a:lnSpc>
              <a:buNone/>
            </a:pPr>
            <a:r>
              <a:rPr lang="en-US" b="1" dirty="0" smtClean="0"/>
              <a:t>		</a:t>
            </a:r>
            <a:r>
              <a:rPr lang="en-US" b="1" dirty="0" smtClean="0">
                <a:solidFill>
                  <a:srgbClr val="00B050"/>
                </a:solidFill>
              </a:rPr>
              <a:t>a) binary </a:t>
            </a:r>
            <a:r>
              <a:rPr lang="en-US" dirty="0" smtClean="0"/>
              <a:t>(Longitudinal or Transverse). </a:t>
            </a:r>
          </a:p>
          <a:p>
            <a:pPr lvl="0">
              <a:lnSpc>
                <a:spcPct val="150000"/>
              </a:lnSpc>
              <a:buNone/>
            </a:pPr>
            <a:r>
              <a:rPr lang="en-US" dirty="0" smtClean="0"/>
              <a:t>		</a:t>
            </a:r>
            <a:r>
              <a:rPr lang="en-US" b="1" dirty="0" smtClean="0">
                <a:solidFill>
                  <a:srgbClr val="00B050"/>
                </a:solidFill>
              </a:rPr>
              <a:t>b)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multiple</a:t>
            </a:r>
            <a:r>
              <a:rPr lang="en-US" b="1" dirty="0" smtClean="0"/>
              <a:t>.</a:t>
            </a:r>
            <a:endParaRPr lang="en-US" dirty="0" smtClean="0"/>
          </a:p>
          <a:p>
            <a:pPr>
              <a:lnSpc>
                <a:spcPct val="150000"/>
              </a:lnSpc>
              <a:buNone/>
            </a:pP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B9F0-6591-4453-ADD9-0CEC9293176F}" type="datetime1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477000"/>
            <a:ext cx="3377953" cy="296069"/>
          </a:xfrm>
        </p:spPr>
        <p:txBody>
          <a:bodyPr/>
          <a:lstStyle/>
          <a:p>
            <a:r>
              <a:rPr lang="en-US" smtClean="0"/>
              <a:t>Invertebrate Zoology (Biol 242)- Dr. K. M.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304800"/>
          </a:xfrm>
        </p:spPr>
        <p:txBody>
          <a:bodyPr>
            <a:normAutofit fontScale="90000"/>
          </a:bodyPr>
          <a:lstStyle/>
          <a:p>
            <a:pPr lvl="0"/>
            <a:r>
              <a:rPr lang="en-US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Protozoan  reproduction: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>
              <a:solidFill>
                <a:schemeClr val="accent4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010400" y="6492240"/>
            <a:ext cx="1920240" cy="365760"/>
          </a:xfrm>
        </p:spPr>
        <p:txBody>
          <a:bodyPr/>
          <a:lstStyle/>
          <a:p>
            <a:fld id="{FCDED7CC-0529-4E69-8F91-38B7E5383091}" type="datetime1">
              <a:rPr lang="en-US" smtClean="0"/>
              <a:pPr/>
              <a:t>10/2/2020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6407944"/>
            <a:ext cx="3454153" cy="450056"/>
          </a:xfrm>
        </p:spPr>
        <p:txBody>
          <a:bodyPr/>
          <a:lstStyle/>
          <a:p>
            <a:r>
              <a:rPr lang="en-US" smtClean="0"/>
              <a:t>Invertebrate Zoology (Biol 242)- Dr. K. M.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4818" name="Picture 2" descr="OLIH023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57200"/>
            <a:ext cx="46482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il_fi" descr="mqdefau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200400"/>
            <a:ext cx="4648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457200" y="2133600"/>
            <a:ext cx="4045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Transverse binary fission</a:t>
            </a: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4267200" y="5638800"/>
            <a:ext cx="457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Longitudinal binary fission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16691"/>
          </a:xfrm>
        </p:spPr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>Multiple  fission: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91400" y="6492240"/>
            <a:ext cx="1920240" cy="365760"/>
          </a:xfrm>
        </p:spPr>
        <p:txBody>
          <a:bodyPr/>
          <a:lstStyle/>
          <a:p>
            <a:fld id="{392DFB23-A026-49E7-B357-A7E5FF5845B9}" type="datetime1">
              <a:rPr lang="en-US" smtClean="0"/>
              <a:pPr/>
              <a:t>10/2/2020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14800" y="6407944"/>
            <a:ext cx="3377953" cy="450056"/>
          </a:xfrm>
        </p:spPr>
        <p:txBody>
          <a:bodyPr/>
          <a:lstStyle/>
          <a:p>
            <a:r>
              <a:rPr lang="en-US" smtClean="0"/>
              <a:t>Invertebrate Zoology (Biol 242)- Dr. K. M.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 descr="http://course1.winona.edu/kbates/Parasitology/Images/schizogo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3820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626291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>
                <a:solidFill>
                  <a:srgbClr val="0070C0"/>
                </a:solidFill>
              </a:rPr>
              <a:t>2)</a:t>
            </a:r>
            <a:r>
              <a:rPr lang="en-US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Budding: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	</a:t>
            </a:r>
            <a:r>
              <a:rPr lang="en-US" sz="3200" dirty="0" smtClean="0"/>
              <a:t>After DNA replication, parent organism divides into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unequal parts: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2A88-5F1F-4E9D-A27D-8C763734C664}" type="datetime1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6477000"/>
            <a:ext cx="3301753" cy="296069"/>
          </a:xfrm>
        </p:spPr>
        <p:txBody>
          <a:bodyPr/>
          <a:lstStyle/>
          <a:p>
            <a:r>
              <a:rPr lang="en-US" smtClean="0"/>
              <a:t>Invertebrate Zoology (Biol 242)- Dr. K. M.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7890" name="AutoShape 2" descr="data:image/jpeg;base64,/9j/4AAQSkZJRgABAQAAAQABAAD/2wCEAAkGBhQSERUUExQWFRUVGRYXFhgYFxgXGBcXFhgWFxUYFxcYHCYeFxojHBcXIC8iJCcpLSwsFR8xNTAqNSYrLCkBCQoKDgwOGg8PGjAkHyQsLCwpLDAsLCksLCwsLywsLC8qLCwsLiwsLCwsLDQvLCwsLywsLCwsLCwsLCwsLCwsLP/AABEIALcBEwMBIgACEQEDEQH/xAAaAAACAwEBAAAAAAAAAAAAAAACAwABBAUG/8QAORABAAIBBAAEBQMCBAYCAwEAAQIRIQADEjEEIkFRBRMyYXFCgZGh8FKxwdEjM2KC4fEUckOisgb/xAAZAQADAQEBAAAAAAAAAAAAAAABAgMABAX/xAAwEQACAgAFAgMIAwADAQAAAAAAAQIRAxIhMfBBUQRhcRMygZGhscHRIuHxI0JSM//aAAwDAQACEQMRAD8A8+ONWagaI0RCGrBetQNNdyjHrpXKjbi+L7ahoo7jbnJhz0/fWnaiSqVdtP50M9boLRnNt++idp1s2ZpL6PKyY95vrr+/8tK8buVucSwbp9MdjqccfM8qQ2RmZNM2PDMnT2FFp6XpXhfHVJ9a7Ko9TDppYjaaigKPUCPiUZNPGKDIMX7P39a1r3TF+39TRbu1Fkt0tMqulrCnV1+dadnwPPrr1XQw4pLM9ENKWpzfmOlo67psbUMufv0anLacBf76t7aH/liVJnAV1IbiONd+Xw/blgeL9+v51zPF/DJQcn/k9adNGUJ6LfsbVbmWU10Ep1og1Uo6V6GKvVaIjWox0DB+F4s4klIsokk7I2cn+L10N/b49kTuuMiRVNSXvuj99cs1fzdQxMHNNSvYpGVKgd1zoCWo6HVxA3VGgv8AnTG8/wB/fRoxSanHQQevvp5tPtp8jBYpl+2hW9aDw71Wqdn0O9BxrcyZmjCm9HJ1bCu9N8Ps2K9GcHugAFqrKIHayNJJ5FbCtTMmq1v2+EqC7+/3yfnGf31k34U6WE1PYLTQrU1E1NOY2RSZdfw3jP8As/x+LWFadLfj6GdIXUsNSSpgYWmRb/Ol1q707VihyiKpGpPbXf8AppsJcQPW70k3H0f64r1P79tUS0FENm750VJVEkfqRXHVJ/S+tXveKipjor7933+dYQ0LoeyjuHMaZeKuV+nVfb20QRu8Z7oy/n01mrUzpsibBZ0PCw5z+2tfifEW8IvE/wBP932+2q+FeF5QXro/l1l2Y8hqAT80y0SUSr8z9i/50Zaz9OWC6Vmn5TxjMFyXd0AlI/uY/wBtDPwcuVdj5e+Uruzv+K0zxO4SIShLyp9GWMZRyUrdPWj4WzkSY8hfLbU6GNfZx+LdFWuMXfc5+1vSOIx6UuPY+zG/39NdTwnjiUalSPt9vU9n+/vrPLdxFWLyjlaGyii+vrHPtX21llJhQgcWZRVvGrlG+07/ABiqdCUFPTqFSaD+I+A4tnT0/wB+uucmvS+G/wCLBi0P9LPU+z/qa8/4jbpTWhJyVPdDtdRLqS1epesACtVx0cnQ8F0yg2axbqcNdDwvwyUroWj0NdTwvwIFJSWUYktwoIgxHC+hdL9vSwVxJwwWlNhSctjz+14WS4O8Gun4b4FJBlUR6Vr29NdHc+IbcMbUb76/U5wSRZX/ANJ696wb/j5y9MYyY9LS7uvdsoi++m9pN+7GvXcWkt2N3vCbO1GUnzV0BSvWB71DxO1xLKsvvPr/ALOshsW+YSFcp+5gQXOb9P50ufhAJIWrj/DRdB75S2q9M3qaTvWTNmXY2HxLbAAiZ8z5rMuLTF1X9uunuQ2/lSYziwlGMNsjTTUY3xBWQ82/Vk64niNiJE/TlYieqRFVMpj0/U/d0uXhRk8eTJk1h5I2fm7fv16VlZ+GjNqTe3x56hWKlo0aPF/Du0AI/e2sVdeudD4DwjIlCl/Up+mmhX8td561n8N4x26pu/xdyv8Anr+D8uuxyju7Lx5R5EXFDcWRy+/csfdzpPEynGGX5Mph5W7+hztzajBvlyTligyttV16H4iGA1yN2XJvWrcjK2ScT9Jd4MCvu94KzjWIdNgxcY/y352NKr0Jx++pq+OpqoA2Ohgfkp1o38g+r3pZoXYhY6l6kTV6ICVqjvV1ooemHLXQn730ffRRhkduu6HGFBbaxfb9tVOFL9mtGbOMwJ9DFwjn6TNn9cfimVcX3AqkaX746v8A96ILEQjogznH+um7kpFxTkmF6/OK7xf86Gafqar/APn2z6msnqY7fwTd8ztdKEj7nufjP8aw+CvbnxnjjHhIWxXlZ9rxpnw2EZbkJDco1HLhPZF7074rBj4hVSKRlBqyUGOCUazxeR0px1OS/wCSu6t+u2nwDdx5zcvnxkhFgUccWExFW++Rk/GkTQJHdEfptxF+q/TGM+n86LxE1QxKXk41dnILVuuwxisOr2pSlKwPLy5RXPLzR/SVfrx9cd6pFUrEszySQcsSz5oxJEWPG+S9RpL/ALNXvQGJ2Svb5YMNSVDpJRzf21c5MeV2RlbyisL9Oxy+4dmm7niKhIKlZfdeVIiTk+w/x1pqb2Awfge99NyJdno+XuF+nXLQfGtqtyX3b/kvTvgngee7xIUl4PQqUVyHvf8AOup8S+Csptp6fd69jRcYxxG5OrRSDtHkmDo4eGk/nXp9j4RtjTa+voH5rR7/AMQ2NpSNqGUKMDef2dL7aG0E2Gn10OT4f4DJplj8/wC2tm34Hag5uX29/QqJlv00rxPiNyUsMvWohV0Wt3ywff1+2lw2I+XkqE64+7xboFsK7VacOkbnJauvJAuK21C8T8ZokR8gGf36xFpf3cOh8R4jcm8Z7k2KPkLXmcmMSiv1Q9Ov2dF4Ta4xGMTEiSoSKHMafvwGjHrL3KU5ERHtBliU1ssjTkvoqrzfboJQW37/AMM3N85YjZ2B4yn5dyUkjnyjykxko3LviD/gt9BbE86lxcRhFjIy2DL2Il4xkyFOrhsbkuTxlcDgJGIKiSqX6Soh+5rA7kiQYEqS4+p4/TR2qlV6DozjJmgkPIrYJnlmQHlJRLT3bAD/ABuq3i5eaQfMfNK6IxcUYvBO2srL8umwizLfwrIfWUZMva5AB/70Hi99uyEalfmawFUxt8vmLDvAayaXEamV9XKNJy5tpmol1b3b703F9zR702UWTKMRpgmGkfsVn1PSN/qL53h/F0xOyIxGn6kzXV/qfv1jWxhFlU741XE4xnIHIqd8Sq+/Vaqkib31A8ZsEclXXlUzVArLq1Tq8SfSjWL4dvy2502irTj3G44XF0Ida60N6S7jQcYNU+axNuo/4cSQ7bCtcffgG4dLyFC0iKlevQp3VH87KpJxY0W4y02NHxaLyVVzdtevXWP41ypGu14rbvaipK26WjA4wOMa40zU4u4Ir1AY6miNVpQmmduhD+/99a/nwZMRvjiRI4ovsfmz+vWnngz3Ak8YqYZVdNV6f+tQj4mGXM9DZHdHO46mtu/4bHWRRC0s9YvqOsnGtXi09hKJo4xaaxLuL9/ZByOr2tppSM51+mIMk94xUv8AbR7e2WXdyHy8Ul1nnFpiff7eunVCthHZGcSCqRqUreNSQkfkTrvHsHzhOUGcjnFqIByzf/Me5H37/OnEFy3EGyUonzCjjwiy+ozff+mlx3jlFt5cWMxqUeX/AE1040Ltac3/AMdfYUDxXjWHmVIxqN5tv3e3/wAaZEvCX3xbxXsn86Efb9Xd1KOPt6f3+8jPj62/0rUkq2XxLOugzZ3USqb8qxTkB1xruR6fj1s12/iviDc8Pszu5DLzFxcxJBKsxXi3jXntrcYrQUttHtrq70OXh7hFYjGU490RJkpR9cciffRLV5xvK10f30Ejo2BxePkYz5FFpFoeVcBuSC5M3FznQynZ3Jhy5DA4pKNQuSdzc375utD4KHP/AJlFcmXGs3B7GqsBGwa0/bnDlE24y3ZhZuKsb9H8WBnR2068689CWtA7PgNyUcTIxuL5jFdjTnObPZy6vZ3ICBD53YlHEljNxPpWKY+y6Hf27JO4kp2URjIhEw9Bb7AYtTWvcJMGJFgSt4bRTEjFnyTDb05qr9es5d/pp9d39EGu37+nT7j/AA/xJ2U5MScb8m0WWvU556qsX1qt/wCNykkliMiV8S+PlJDxfTsru86zPjiNJHy0SpWriJK6trlk7pXrNHCYAkoR58JQbe2xla+tSwuHj9tczjH3q5zUqm/dTEeL+ZOJGfMH6l4xjxAuvS25F+nG9XueED5iW+chKqo5c/RcgV6/jTd7Z47TEuTyjKqHEjzqLYCge+PRws8VEpZQsWMmRJMNxQGnGP8At7egxbei51NKKStkhCMuUpRojzOLPqzMVB5LdBgy5aNRqMtyMTbjGLdykjIVI3IncTkHk68tZzqoeFmz2+M+KnJEPM8gbRSWDNriK/bQx+GRIsSY887aAcqvzebkI3LJaF/TequKrf7sRPyFeDks2O5jyycRk8UZHFLMcpHuf0o/GBVNrHHIIlosbTjZXtjBnQz3dyNSgPEhUSmzkwVWMKbE6bb79S/DeIZXHAYZGGhlKyspWUFtff1RQmtR242dTwXj9tiV2CLihsOUqz6yo/NC9cfxm7GTuTjGoryJ3dZTHHN1xVMGfYscF4ylq5vlfkkf/R5dC479NUosOIxnGWJWheTAPdHEwYiDjOmVJ6fczlYrtInHk+YOQHbNJcfdZYv+KdZgJ1Fk+Z+nurC/+nv19WSGnS8xwGmVMo8qzUgjdWnGqDB5n1xXyDlyU41mSyobwYv3X1/y0ZKtAQZl2fDAsilI8pGQDqOI5q66pej01r3JMXF45jXLMuMb6fIdQoyCmMunRlUI28vYGwwpxlMjEe85zk6dV8tuI8GWI8e6keZkxoSNfZMnrJNMmkB2xHGckGBgkxBoUU5EepVyx6Bno1zfEP1ZZdntfVy+5cqusl/at09qpc+PJTIF8j0iY6tuh/V9k1nNrzkaGXKMcW0DaCntGSt+geujYqWqN/xGX/DHJbIOugr9sGvPzjrvfF9yoRO1Lk9BfQH4/wA9cCZ7anhr/jRZ7goamj+X9tTWNobTxeC/NXuq/wBWtN2fHJyeVDVnY11Y/wCf31zL1o2fUenUpYMcrSQFLWxk9+cnurtC6/ONVDc5WPYX+3qX66ss48oE2H0TzZf49Ps6GIxte5XrRUb/AIhbb3Ljsq3FMdn+fHWpbyMvLLB3xsMrFH261iIKFOT+ytdLw+zcWU+L0ybSkxH0w+n796pKags0hKt0gJ+FhGRz3OcyIxAkiPo8h/Hr1qjcjJQW/W3q/c9OtavG+HuJKFijBWXIjL9LWA/fP5rOCS8QkRHAty3MBSknOe66K1zrEctb58B2tAfEeIjtzjCXLJmuhz0+v9/tNwOzVS2p0LKKX3eQ9a9f7daPA+CluTojj112YcbVy+IknQPhvCM2g716f4cHho8pOT+D2v7/AI1NnZjsjxLTt6/r0Gubv7kZz+oW/MNnH7Ql1b9sv7Vrmn4uM37NaR+r/Q8cJ1mYz4j4nalu3TCy2MljtxYinIjdD2VXfWlz2cCEuKTIsdvc9RW68zGnumvw6ZHajFqPKUTiTjyxRJpuNlF2TvldnSukfD9znGNrKiXmrNeeWWvN9SYp9XVoNZLhsv0yUvethwIwR5Pl5FO1t2tcWWW8kY9gGM40XhWkqdyXlyHhUKpJXF9gqxUz62qLcNrAwgoRZHlLifro9s9ONaIwJQikU4ko3wtrzD5Xy0qBS3Zda03S19Pvz49TJB+Bh3OU+KsSMuLNjFc8XPdHX40fj4RXl+pUGcY7aC0TrCPftXE9tZ9vw7ylwiBhKUSPLzSqvKff8XdmtFbkn/iIdArheNytmoRjyAfs61W7v4BboSwfrSM2RAx5QiROXKVNx/MX17xrPGiRAqEZF8wVMWhZ6C5a7KG01oUY3C2KVJmyOaxzLgLweuy7r0dK+ax3hk33ci2eAaCK1LC0hfH006VWvLnloJY3c8ZuSeBOcglbcJA9yhmO5QcfNXG2sita5Ox4vkJHl5pBNkyTnGUvI9VfE48a+lv01t8fAJxGVSGUqb7alGXm837Zpa9Mc/5c5hjBUc8SuDKcuXIctylY5X7mqxVLT9DNmzw3ig3BW2PCfFZSIEItwgXbJnErNPzCx70zwW/zh54Mue5YMGSxfpcIESJyWv5xfMmm5BzmR2VjI49YyH+oPtphvc92yTFCLDlb5uRZTZF8t2F1L8quVPnYJolJZLGXAvyse0Y3i0oe1x7d9O24piKK3yXzMVgR6BKZUVVtHpdjuxkSiRu1lZYGIlcST/hIXytuIYs0+e2WEYygzYObV5elSHjGMniPu+upvTXo0a+guXr3SlI2yM/rjbFu7u6x/wBwkPN5YMmWYvmwEp+Yy4OMQKK7eq1cp8efGRuh5ZbklcDaRzdGWz/UrV4TajDZjx4xN0q1gyKr7fpLrBlfXU8SeVXzvqNGOYzbjRujcc5kH3ZeW6CIgCqrL2DQbjc3lKYRvnIIMvNyAjGD5qoiKhZ6aKPjLHc+bzqqtjRxXjziGWzvCEXLdC4Skco8/m8s8qlKPlQHjZchIvmK8104DRk/+y1DKNMV42BAsKqJEBs5ACVE/TSZQ8nVXSPA7HKZFyR7cDc8FvbUYv4JGmy34yzXGr4tSm1EGU0sFbM0RxVeutPgtp2dpkiStxhRax/2xAfvyfXVJv8AjS3YkFrZj+L7lzqPRg/bGssiugX7pEO+2zLTUS1pxhRe7MXl6nX861O7B4yFNyLZJpr3oRP6aljp5VGPPUtHzMR8Rj0lJhz6mHU0yO3AKo/jv3V7X7tur1D2a7MrmET2U/0++rWtOn/yz3vWXmjrpi7OZjYbjXepKeL1I561cNp/uv8AfWbS3MTnnWvwvi5RvJkpJBKKWORPcE9StY5wp0d+us0pKmZaG/c+ILl7a9A6wdaz7u4uOv20mEf79tafC+G5vTd1hl/vp8PCjexpT0C+FeAZyAxb+37/AG16Ge9HZ8kE5VlSTn/tF/b/AC042/lRNvb4k0tkr5fe7/oa5u14SUkTjcV5Eoxk+jyqRU7T0OsY9OfExVi7+6tl3835dgpZfUZLws5Qpp7ly6V9Lwft/F9a5uxNlOpxVjYxoXuqLH3z/wCdb9jflPjAisJW8gqm3y0kvLR1jFOKxt8QSIq+SoXJMtHT13i/4ftrwPEzccXNLqd+GrWULZ8DGAM7bOUSrvBxtMUfhrQ+M2oyqUKNyJyEicbeoyYtyGj0+9Y1XhvEMyIeYpg1RKQ55wmZJHrH+F0rfHZHM2mVf8MHMPqlJ/SDantWLU9bBlOW2/Tn7OaSS3Fw4t4qlJcmU4sJQvNRKj5rw2L76D/4smQJmbUpSpsK+mVcYRQHFvlpStO3Ph0Q5zjEvjBlOTOSV6Q28EfVtkF9+ms27B2/rqEIX3TUmrgUSZFhec916a9DDkpe6+eXfX8HLJVqMJfKjhisJcAxKRt5lwWu7JOEo/ovbCsRojxYxu5T+Y1FFl5iy+XVlYw6bOMoCkhlMeUY7jtpDiJHbOIlBdNdZcY5+9vtDGXERiXKXHzJg9PNjNYbxp1q+c53AdWfimT5l/Vy6FSJxISjyAwXm6z7UjxBKIMiai3ZHjHhiNS/VIv1w5LKaw7K8ow20Iy/TSEWbGbJuiXk4MVuyw71q8N4iMRlCcd2UnC1JjNU+gjWTljt+3ocu1c/QB0/GnLjuQYTyv02/U+nTVGe+WV71nlsztZ/KjGOXbvnNCqfLfOOQvFJdGNM3oSqWWUgfohVqVJzGpSHN1xSsNNX4Pw+4Iu7KHbCMgSV3wstY03eaK61PMkrf7+XVfIdWYN3wjF3J8NuKYHm5BbjOvM4PUKKy8dX8P8ADS3IxZiEpRTkAlDVHVmC1z6+tO8I7mY8Sc5PA4y44qRGPkleW1quv40z8ZLcfLtnTyuKglZpzfRQX5396SnWnXvfloaKM05SiMGR81825PyySCNQvj5k8tcQDFFFmhVeU5JCOK4pEWozkebsmLi3ygd4HwhKMH5jFVwELykqRXp437+Uz3Rz3YrINwGfmhKV8bjKRKFViYykt9Y9dc2K5VcV8V9elr9D4dXqxu3PamwrnQT+qyfpUYwWR9J3dDJWlLVuS2zcuEY1xOMJVJ+bQv1DGPo15aK9nUltR48WUW5BNjV0KURk5Ll9Tiwx3dzzESD9M1ZShIVv6ZQBaja5C06yaSP8o2/TV/hjtU6Rl8V4xXiQ4kSNH+EsOMY1xvPUT+W1Hkk4kiluRBoeNq2grGvcbx306N3Z4spMZS3O8MHjyEsjQRiZLf8Apx66VDw9ykA8CXSxly3I8i1gpwLuWVcFlmnjFLUSTvRFeH8AzkMriUS4Dbg5FrQRLJVRlj74zfGfGxUjE8seh/zfd10PiW/8qPCOVPM9od5fdyvpnXnmauc+3WrRv338DbaIXzNUupOXvqs6VsKJz/Opq+T7n8P+2prBKnvvrqcr0Y6B2va/2/20SYzZ2vbVTZclaIiRq0Vf8JXmr1LGs6LZ3a/v/TTOUV5J5vfjG/5q9QnF5rHi9AplwuvavzoYRA/VEXGMX7NWD+dXOY9CHr7X76Lj33nAmbO2L/mapFNIVkC2sW4PRftjDr0XwXw5txdyWMYv7a4vgdrnIivK8HWH8n93rs/E/FeWO3Fyd298ftWVlRWqYt0sNbvf0FWrt7IPxm5jlyIuJKhgz+lPMBfb2PWlfBvFxHjAlXI+izlk4rFtiGO7M/k04+Gu7CDuBbd2cnHqFUN9H3/bVb3Hb3LrzRqlkMlXr/F65/yrXgym4Yjg3fl08jsSU42g9zx8tqcuXL6uKHKc223jkUtxEeretB8RNzeJJAmIRHlxTGeY/wBe3L9zTd/YPERZy4rcXlxqkAzKPr6VfXvRpe3Lb2pyizubKkJUXK/LdhEvNf8A6+urR8N7Tdar+vQDxFDUnw/w3yWdkA8p/iw363SsjOD/ACBniJjEeARO/STPFXJgtA5xnI+uh+JDFlLynFjFePPbbpriy4xDkSU9s1pHjvhko7c489qUAZeSM2TWe5XkP/eu/C8PlqTfbv2IyxL0Rp3NuUtuyQ8SbKXRDzWpKJbYVx+7nqsfxKISjACbGECV0/8AMW2cUpyl4LQtCKifBM+HKO4Q2x4gbjnvkeeQSlXrH1coDR1xFd4O5Qlujt2rdAp0yrkxcSE9HXXBZX8e3Oehzt2Hu7ZyOobk5FR4jImEa8vGUWSp63x97vXP3diopNrEfrSvTzRh9RmN5Qzj11si2XGDK9uWZM5QlykHJeMVKDMeIADnoGrSHGPGoQWLw81R24zJNwjfmxLLdWNaNNc/38gWhl2d8jKW8HIjiQJlj/iYyvk8uQ1m231T2J7ny12dlht7m4sqgG5Hy3hlkzR6WL5i70Hi5p51WrCWBlm5KRnIavpbtfxro7cpNbpIIVyZM0yuBvoRujlV399K9FaV685uOjn+H3PmLCBKL5cYZMZUq8n1au+1vPq/wvj81EjMJGZZldyGJGLcnLNC7YvvekeJ35Tl5SESW4y7kQuauZypBjVV9vxopSlfCxIpEPmRTkkM8Q9/X2n6UmneujBVbGvwspxlLjO2T5hJRkhfXlEieXNBl9NTe8IKSb4xnylNYhIMcaKtZcQj7Zavkq8PUkEjmRNqYSAJSjxUOW5iLh6bOVLpsfDwCNwgTbR5lOEi4MNwXOAjOVL0rWuv4DbL2T1jzj6c+PGIsXlFiVMD0z1tte6e8yIgnR35Y7ciRciIc4uY3ZdX99K4Py6k7YEk4iMdtxJi/MRdx5N4lLMsunsGTmfmlGdJOUI8T9XDjTQVbIJFHvoPnOehloV4TYkEkjy3JOYcrhGERMs4+kuPvkejoNwlKXcXCRu2Ma4r5CMa8sv9fXTCDPjOkaiTrcGDzc1zk8RI35S7/al+N3KCogAm3UeS3PjxvIybwVSzj73pHq+c/rcby5z8ipbHKaDJJvUXcjI5ucscs28HYOaF10fE7HyNoaLDANxiehaeau/S1v2DJLxB4WAfXvyTnVsYYPLz7aAuu07qjWfw/j2bw3OpWX2CVaP2ssqyzWp1nesV9fPm40aWi3OP4jxHNtVfvpMo30VrV8Q8HwknX39/bWITVJu9UBE49e2rX969utXV2W12HpoDJ33/AB++pjBhH+w/11NLl/2fxqaGpgjVjehrRRl76YQL86slobHF/wCn+Wr4aBgh/f8Ayf8AzpsaGl8sjEuuL6D6VpMNNg+mW/7fzp4Rt0BulZ2vhMUhKUjJi3u8VXvj/fQbm/mTKBNajkWiOULQO+86vxG78rbhH0DkvVf4Rz/GcZ1Wzski3lGQcjMWE0ykcNd1Zg1DEuSlNdfsho1FJPl8Rs8D8SIjGMtyDPzEAiX7/wDL6/czea1n3vh6Xuba00JUfNJ9yKlq9Hf3dVs+FjMEn8tbIwl/xLi/qCwI+/Y0Y10NrxIEYDO+OeXveL8155Y/Brz3hvPfXquf3qXjKlSB8N4Otrc2o7ak6+m2Updx4ixyVl5H1fYNZ/iWzIh/xEuMK4qW3ZbVWRxZbbDs7a3/ABqx22M3lciUhIhUjlcpOLoT1u86T4ra+bOEOUkHkytZyUZIUIJUg6716eGnGm3pevfsyEmjfv7G5ucYjyYEOMkA3V/Rzpor19JOXvVnjYEPKTZZHaYt8pWcTl9IN3xzj1DS9vwu4bW5F3v+HKKxCK/LIyPptE9RsI94oyL4LbNrbWXOLktnaAr3IDNN0fpcda08aMYpPa+i+4sY3ojPsbTCOIMax8qQ1Kd55AciMYrilKetPZU+SzefJw3CERF8sOMiM6xVLTZbofD+K2rquBJiNdRwNEoVJZIZz2ZrQ+I8PxKiRisiSfNnOdZCL6xqXZESiPWdGGKsT15yvqBwom/E5DOBuM0ePm48moTlaFsKobuJ5rOnJHcrzvAzOnkJAJVyNtoUviW1US+3TN/c+TDzbfHzpEsqIqOOPFfoOKlsY2o8dV4j/gWynHbt48ebOZKIvGMCJ8uStNcszjG6uq6tfYUb/wDGSBxizixD/pkIMllDCuJX62v31lfBgYhOGMBzbienGOYgl3kxd40R4b5jCW7cE+mFspqls0cRjVHH3MRyGq5bUfl7cZb8pCsZbcYhXcY7ceLOVErUSk9MaVW9ufWhq7lEZMJfLUI5TplUaJADQYiZytrhdBPYrvizlHiKhbxKYwo7uquvK3d61z+H78zcUlDyS8ruQoWnPzZXErKI/VWL1iQJwWP/ABa8sCpu2BKkLjGNNOXBKXrnQUuz5+g0P2t+rknKI3txBuVfVXE9Qps6Dob1u8JuFROK3d1GJKDy5xkwplGDxM0YU9jXK4+VlHlGUpfVFIdB5sS4WUlVEUTDy10J7/GbctyVRXiQiXxNx5E5TJkBus2sGWKKd7Uuc+AtDdmNxjGT8y3gkeXG3kcuU5SjGoyt4hybocam9PhzJfKZVxmT7l0wZVxiWX5R/SW40fiO/lynBCMIzlKpHOMZS8w8S/OfaPCMW71j3lmsYfSwgXIUKlTxjBudrLBd095pd279ec7GvsH4jxpO+Mc8XzcrlaJmMTi2tRoVJhla1Jn/AMWJLjE8RP6BSJtl1KXloZvmLznGYxt6Xh942OM5KPZFpXFXJvMq7l6W1aylPkfG4S3ZG5tvLhmMGkf1cc4uMuh+oe70kNWs3u/d9vT7lMtLTcTDY8rUoqvcqkccSCS2Cyc0WhRhvSzarcSXEfL0RuiRGTUffmXXWk+E8fPbnGEcR5Fx5MZVyGceO4cheNMjOcffo7G1EoEruVR4UYQ40UCDnzKC4CzNtXYsYuxHxpshffE/8a4vLW/4p4klLHXR+DrXPT++9ZKoJMfqQjqSOvLfu9e1d/vq00UIMuhfwL9v7/GgFC29VplffV6ISDqyN/6f31qME9NSMfvrEg7syGO+tCneip+39TUP76dAJD762fDNnlM/nrrWRddj4PCoyldNUdeuPXTt5YOS36CvVpC/G73KSHWFCEp0DQURatPVPTUlHNSFs5RZDGgx/wDbA1SF+nvrPtefcWp3JYlRmtGPLSR9/wA3iuzYzqM+PIIhdeV/EgZMVPWTi/vWhpCl2QJfylRv8T4njtSkbiABflWnoeLiSHY5P21l8OxlEwT5Cywto0AEgaOzk9xcd6N8f1z3JxGICvmQ6+kppegid96Pd8Oxm8TbiZk8gmzhEq5wWhOsRr8I64cqbo6E6iHuPOfGPFiJdWFK3hCR17vparq5NTOXFW3HlfN3dYzcsLm3JoY7rGMkZPHFNA+oxI46wUDj11yt+TdQlFFjK8krSuJxXjiz71nS4mK8OSj0NHDzKzV/8QNyUidbdGQSMWLyqiVssV+70W63+N8My2Y/L28FcKbSMsSl5bZfSYy/xovBbvIjZfLzSXzRjKPKMbJ3yGloD9m9N2vDxBWUeIVcQjtks/TVysyV08cBl0cbE9oqk9Vz5/dfEMFldo5kvBSqiQbnK7k8SAnSdjWa9Dlg70fj9wtJMN0jLb3GQZ3JCmGAsgHJkOUs93s8V4iM6iLuYJS5yuyJdiRz3iN1nunWHZO//wApH6YvKsyT0eUvNYchLvo1Xw8FCN8/rbjExJZmTb4jyib23c5bnzHag0SZ1OXKYS9rab40uaTubkIjuRjNmxqHFF2o3RcTpqPKqV5Htp0vhhuWi8+RRled3PjKLNnL1yL6N4NX4ra+TuErI3KLcqSbY5KKI8VT3ngs1fPb05z8eolVqc3xEObxluECEU3LkyIkZVECwZlfa1lkCtWzCHGEzajIp3L806lHj5uspQARuWDvTp7sohc3cHE5Jyi1ynG2PJxcjvOMaDcuLU9uBMatkbkgqbGgReVPmYx9Kg1y1W/P05zoAybnhNmTLyznMs7eUpfrbsxZJwC+b2R1u1LbJWVVc4lSJRMkY1LzRETJMWWaiWFus648pV8tsjIhdrcdsEcA25fMfUjaY+Gs5bcYwjYRU9vMRo4xXyEQeVET30HJvdmqg/C7Y8qsUPmO0cDYhCNS+XxhhiS45e82ZlroO9wh3CBGE+IcAJ5VXZxOUYAcI0RPR6ly5za4x5SegjxlykADt5ncha5NEDm/Vk1+H+GO7IeNQOi+Yl4a6lRiyvW5STjoNqrYtOWiDibm5IwNxgX61H9ULuLEkZkxpZPcsO6G1t7AySPN6gFAUGVz6GXL1gqIO/4qGxFjCuXrKhyYH0ZPf2LwBjXA8V4xm2t3oKLl72i7d/Uoqj6jviHxKW42t6z7HjZbb5VPf7n3NJiarTuXToY60fjrXR/UP4GtY9/4jKRXR7GD+DWXQy0iUVsjElodF/roeOizFa6fwTx8NqT8xlETEo3h+4Cp19rMmuYv86GUtRxcKOLBwlsx4unoN+L+LNzenPbikJPlux9rT0vv99TS7+2pp4xjFKK6DZ2bPESKiHfrnUjLjBlQtgXde+QReurPzrKS07a36x6eo9f+9SxcOUoZYsnGST1NG3uMhsixxbHCL6MeSD+F9M+ms0o01rRPxh3mT6Mlkn4VvWZfX7aOFFxWpmy712/h0H5Uqj320Z71w9dX4VulJVvZ9VYz2Y1af/zfwfyZP/sjN8MgkYseF8jCxlauBj65zn29e9b4Tqd8OClTAuvNnlEsC8vH/TXMjuO3N4vcrgt9OXOLlePtmtdKO5Xry4lylBkF3EyX9+1en200lZOTyyfOoW5NO4BGPU2ciLybDNfs4rVw25RRitHbGK7cIZ7K8yqZza5o0MPFpJlBJTRj22wPbDdfg679NZZ/Em+me7iNDPNicpcfX9ht9NSw8FRei5z/AApnclR0dmLtfTGzs5zjcZCnG3LIw9YKMt6nhvDcphKpC1IuThRkcZtC4Hjd29a5kJSjcpG3tNW/TJH3rzJ64X7uq+Rau2yYo1LlHbh7SZSZYr8K+2tPAjN6hjJpaHpPCFQlxnAVYoK0iY5Maaxm6KCnXJ8V4WVQ5RZ7it5Ixjt1+lJRCn70YMrldbkZW7cVlGoyuMuSFZb/ABdekq99Tf3NxOO7GU6ng4jGPvUSZQF4oM/xzT8LLeL5zzLRn3NvgNucpT+W8Y8RovuroCQxZISOX+IcdheHijD6rndxlccUQu4fV5B49/VK71h3PicjyjxiRfLU8LkAltovVyzhcmgh4m04yjU87g8pHV8fNE4fTSivmx1m8cGSg0xJSea6Nu1OMZcccosYyhU1r6QJO2EJWxRsqrza6Hx3h4G0EpSem7IsXy3m3LEIMoRDyvrpU/jUsSg1xfJGe/uSiWfVxlNMDQUfq9BtMvES3UqmBGoBt7k+EnF4PM1WVbbyUaMISW/3/QW7ei58hviYPCcme5c+JLzLCAjxiNHOVGIxxHk8mw0ndYx3JRlIjyb4kCX11yOHFpbz1a3+Sl4KaBxcLV4sbarcmK8m1DOBsNN2/gU2uRGIU3adXVsIwXFGJh2906bNFaNk0mZZR9CLBk4ue27jGAsE2YWkaLBa8t5B0jxKSalE3LCPmZ7m5CslssbdEkquVi8ejXe2vC7O0eaRL1SNU+ua+vOfOy/prN8W+K3GUY8uEiiUa5QPaqoPsVrK3stPPRByrqP8NtQ2wnu9bmKC7A4kUc8QsIywX9J25fG/GXzRh5S8+76ZXLjXK2oeWERlwhbcu5LldVvblt6aMYxk3uG9AZ7i96WmrrU0XKzEdU6mq0DFapdFI0vWMWapdE/31/TQrrGKNAyvVydWPtjWCDz1NR1WtQQw0QaoNWOsTL9H0/v76tM4z+fbVGr1jD9vbwqgBb7Ad5ca0eGlGuUNx/n1/Lf9NK253FjYZEssuLZf208iAylVtdW9dZkW/lzqGeam10HpNGjxGxDejTY2Jcm79U9B+zjWaPwbcB47nZWNuNh/h8rT69V26yu8jY60bPipd3XvmjXQouK/i9PPURu9Ga9r4NLk85y+5GoXis8eSma7PxrZE2trakJ2lgVyzXa95q3XLlvycEx+2f8AJ0mO52K5q31/s9tBrMv5O9tNg+hr2vFERYRYASG7kB63ff4/Gk7fj3lwY84SPpkcpZFuIgx67KrWfc8JK2UVjYChyGnH05i/bT/AfCpZoclMmPEjH2hE9/d/86Clhx1lVc+JqZ0T4htm3GJtxpu227/Z6+6/t66Db8TtV9NUpiT36n50MfDMtyEP08g7rtzS9L1fpqQJJ59vbhyzE2+aHbxk9XR69rgKeXHieJwsOaw8u+u/eyscN1djo+M2sjzr/wC6n9dbI7sa+ZxmHpLkZv1B9/eql6Lrz841J1q8R4vlGjbjFqEZTyyYw+mLbQXnFXxPQ1fEi7jkWnXV7CxrWzoS+IbYl3LDdyf50Mvjka+mPWLt/bL1ribks6G9WyQ7CanX3f8A/QzShr1qIGT9v7vWTc+KTf1OffWO9S9NaWyCHLdXt1IyTrU2y3XUj8M2zbZc5sgi5j5FWmJeceXI+uoYviI4bSl1GjG9TkT3F0Fab4mCOkjqopTquWpLVGsYhLWr4fsxlMsJd1GU2BKVYizjkPXFLxq86yXnGr0mJDPFxurDF0zX4rZ4yIsSE2IzgS58JLLy8lX6SMqVTnV41jTUgBgKPx/provwtIXfKRA3GJFxFiTeMuVTYxbajEw1fTGWLDw6jHElvzlj5XO2kc3Qy0zcNLk66SYC+mqYuqkZo1F0TE1NBepoUMNhplavU0xMHU1eppQhE9X8z+NTU0TB8a0z0/ZT86mpqWJsPDcT4fxMZQ+ZOXCI0Spy9XxGSF8jv9N176vEw839f5L1NTTR3v1/AJKnXkVHe4l3QV/VA6+6af47fIwjKSEGMwVmw+Z1EkQqad9Yv9nU1NcniZv2kYd/mdGBBNN87h+F3IcLiX/hkWCV5UvzJ6nKmq66L8T8RnICU2VKg9EnuVHcn3dTU1eGHFu2tURdrRGFnbqc9TU1YQG9TU1NAxAvUvU1NFGHbTjU+XPlmKQBp+YpJXy8YY+WEbjVe2XU1Nc83Uii2J4t6vutZiOq1NXj7qEZr+H/AA/c3p8NuIypcoAFW2/nVeO+Hy25MZlSOyx76pMamprgh4mb8XLBeySY+VZTJ/l66lf3/bqamvQJlJrRDx+7HbduM6hIrrJExQ+h/ZWpqaEoRl7ysKbRnkFaUupqaICl0K1nU1NYIF/b+/51NTU0DW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2" name="AutoShape 4" descr="data:image/jpeg;base64,/9j/4AAQSkZJRgABAQAAAQABAAD/2wCEAAkGBhQSERUUExQWFRUVGRYXFhgYFxgXGBcXFhgWFxUYFxcYHCYeFxojHBcXIC8iJCcpLSwsFR8xNTAqNSYrLCkBCQoKDgwOGg8PGjAkHyQsLCwpLDAsLCksLCwsLywsLC8qLCwsLiwsLCwsLDQvLCwsLywsLCwsLCwsLCwsLCwsLP/AABEIALcBEwMBIgACEQEDEQH/xAAaAAACAwEBAAAAAAAAAAAAAAACAwABBAUG/8QAORABAAIBBAAEBQMCBAYCAwEAAQIRIQADEjEEIkFRBRMyYXFCgZGh8FKxwdEjM2KC4fEUckOisgb/xAAZAQADAQEBAAAAAAAAAAAAAAABAgMABAX/xAAwEQACAgAFAgMIAwADAQAAAAAAAQIRAxIhMfBBUQRhcRMygZGhscHRIuHxI0JSM//aAAwDAQACEQMRAD8A8+ONWagaI0RCGrBetQNNdyjHrpXKjbi+L7ahoo7jbnJhz0/fWnaiSqVdtP50M9boLRnNt++idp1s2ZpL6PKyY95vrr+/8tK8buVucSwbp9MdjqccfM8qQ2RmZNM2PDMnT2FFp6XpXhfHVJ9a7Ko9TDppYjaaigKPUCPiUZNPGKDIMX7P39a1r3TF+39TRbu1Fkt0tMqulrCnV1+dadnwPPrr1XQw4pLM9ENKWpzfmOlo67psbUMufv0anLacBf76t7aH/liVJnAV1IbiONd+Xw/blgeL9+v51zPF/DJQcn/k9adNGUJ6LfsbVbmWU10Ep1og1Uo6V6GKvVaIjWox0DB+F4s4klIsokk7I2cn+L10N/b49kTuuMiRVNSXvuj99cs1fzdQxMHNNSvYpGVKgd1zoCWo6HVxA3VGgv8AnTG8/wB/fRoxSanHQQevvp5tPtp8jBYpl+2hW9aDw71Wqdn0O9BxrcyZmjCm9HJ1bCu9N8Ps2K9GcHugAFqrKIHayNJJ5FbCtTMmq1v2+EqC7+/3yfnGf31k34U6WE1PYLTQrU1E1NOY2RSZdfw3jP8As/x+LWFadLfj6GdIXUsNSSpgYWmRb/Ol1q707VihyiKpGpPbXf8AppsJcQPW70k3H0f64r1P79tUS0FENm750VJVEkfqRXHVJ/S+tXveKipjor7933+dYQ0LoeyjuHMaZeKuV+nVfb20QRu8Z7oy/n01mrUzpsibBZ0PCw5z+2tfifEW8IvE/wBP932+2q+FeF5QXro/l1l2Y8hqAT80y0SUSr8z9i/50Zaz9OWC6Vmn5TxjMFyXd0AlI/uY/wBtDPwcuVdj5e+Uruzv+K0zxO4SIShLyp9GWMZRyUrdPWj4WzkSY8hfLbU6GNfZx+LdFWuMXfc5+1vSOIx6UuPY+zG/39NdTwnjiUalSPt9vU9n+/vrPLdxFWLyjlaGyii+vrHPtX21llJhQgcWZRVvGrlG+07/ABiqdCUFPTqFSaD+I+A4tnT0/wB+uucmvS+G/wCLBi0P9LPU+z/qa8/4jbpTWhJyVPdDtdRLqS1epesACtVx0cnQ8F0yg2axbqcNdDwvwyUroWj0NdTwvwIFJSWUYktwoIgxHC+hdL9vSwVxJwwWlNhSctjz+14WS4O8Gun4b4FJBlUR6Vr29NdHc+IbcMbUb76/U5wSRZX/ANJ696wb/j5y9MYyY9LS7uvdsoi++m9pN+7GvXcWkt2N3vCbO1GUnzV0BSvWB71DxO1xLKsvvPr/ALOshsW+YSFcp+5gQXOb9P50ufhAJIWrj/DRdB75S2q9M3qaTvWTNmXY2HxLbAAiZ8z5rMuLTF1X9uunuQ2/lSYziwlGMNsjTTUY3xBWQ82/Vk64niNiJE/TlYieqRFVMpj0/U/d0uXhRk8eTJk1h5I2fm7fv16VlZ+GjNqTe3x56hWKlo0aPF/Du0AI/e2sVdeudD4DwjIlCl/Up+mmhX8td561n8N4x26pu/xdyv8Anr+D8uuxyju7Lx5R5EXFDcWRy+/csfdzpPEynGGX5Mph5W7+hztzajBvlyTligyttV16H4iGA1yN2XJvWrcjK2ScT9Jd4MCvu94KzjWIdNgxcY/y352NKr0Jx++pq+OpqoA2Ohgfkp1o38g+r3pZoXYhY6l6kTV6ICVqjvV1ooemHLXQn730ffRRhkduu6HGFBbaxfb9tVOFL9mtGbOMwJ9DFwjn6TNn9cfimVcX3AqkaX746v8A96ILEQjogznH+um7kpFxTkmF6/OK7xf86Gafqar/APn2z6msnqY7fwTd8ztdKEj7nufjP8aw+CvbnxnjjHhIWxXlZ9rxpnw2EZbkJDco1HLhPZF7074rBj4hVSKRlBqyUGOCUazxeR0px1OS/wCSu6t+u2nwDdx5zcvnxkhFgUccWExFW++Rk/GkTQJHdEfptxF+q/TGM+n86LxE1QxKXk41dnILVuuwxisOr2pSlKwPLy5RXPLzR/SVfrx9cd6pFUrEszySQcsSz5oxJEWPG+S9RpL/ALNXvQGJ2Svb5YMNSVDpJRzf21c5MeV2RlbyisL9Oxy+4dmm7niKhIKlZfdeVIiTk+w/x1pqb2Awfge99NyJdno+XuF+nXLQfGtqtyX3b/kvTvgngee7xIUl4PQqUVyHvf8AOup8S+Csptp6fd69jRcYxxG5OrRSDtHkmDo4eGk/nXp9j4RtjTa+voH5rR7/AMQ2NpSNqGUKMDef2dL7aG0E2Gn10OT4f4DJplj8/wC2tm34Hag5uX29/QqJlv00rxPiNyUsMvWohV0Wt3ywff1+2lw2I+XkqE64+7xboFsK7VacOkbnJauvJAuK21C8T8ZokR8gGf36xFpf3cOh8R4jcm8Z7k2KPkLXmcmMSiv1Q9Ov2dF4Ta4xGMTEiSoSKHMafvwGjHrL3KU5ERHtBliU1ssjTkvoqrzfboJQW37/AMM3N85YjZ2B4yn5dyUkjnyjykxko3LviD/gt9BbE86lxcRhFjIy2DL2Il4xkyFOrhsbkuTxlcDgJGIKiSqX6Soh+5rA7kiQYEqS4+p4/TR2qlV6DozjJmgkPIrYJnlmQHlJRLT3bAD/ABuq3i5eaQfMfNK6IxcUYvBO2srL8umwizLfwrIfWUZMva5AB/70Hi99uyEalfmawFUxt8vmLDvAayaXEamV9XKNJy5tpmol1b3b703F9zR702UWTKMRpgmGkfsVn1PSN/qL53h/F0xOyIxGn6kzXV/qfv1jWxhFlU741XE4xnIHIqd8Sq+/Vaqkib31A8ZsEclXXlUzVArLq1Tq8SfSjWL4dvy2502irTj3G44XF0Ida60N6S7jQcYNU+axNuo/4cSQ7bCtcffgG4dLyFC0iKlevQp3VH87KpJxY0W4y02NHxaLyVVzdtevXWP41ypGu14rbvaipK26WjA4wOMa40zU4u4Ir1AY6miNVpQmmduhD+/99a/nwZMRvjiRI4ovsfmz+vWnngz3Ak8YqYZVdNV6f+tQj4mGXM9DZHdHO46mtu/4bHWRRC0s9YvqOsnGtXi09hKJo4xaaxLuL9/ZByOr2tppSM51+mIMk94xUv8AbR7e2WXdyHy8Ul1nnFpiff7eunVCthHZGcSCqRqUreNSQkfkTrvHsHzhOUGcjnFqIByzf/Me5H37/OnEFy3EGyUonzCjjwiy+ozff+mlx3jlFt5cWMxqUeX/AE1040Ltac3/AMdfYUDxXjWHmVIxqN5tv3e3/wAaZEvCX3xbxXsn86Efb9Xd1KOPt6f3+8jPj62/0rUkq2XxLOugzZ3USqb8qxTkB1xruR6fj1s12/iviDc8Pszu5DLzFxcxJBKsxXi3jXntrcYrQUttHtrq70OXh7hFYjGU490RJkpR9cciffRLV5xvK10f30Ejo2BxePkYz5FFpFoeVcBuSC5M3FznQynZ3Jhy5DA4pKNQuSdzc375utD4KHP/AJlFcmXGs3B7GqsBGwa0/bnDlE24y3ZhZuKsb9H8WBnR2068689CWtA7PgNyUcTIxuL5jFdjTnObPZy6vZ3ICBD53YlHEljNxPpWKY+y6Hf27JO4kp2URjIhEw9Bb7AYtTWvcJMGJFgSt4bRTEjFnyTDb05qr9es5d/pp9d39EGu37+nT7j/AA/xJ2U5MScb8m0WWvU556qsX1qt/wCNykkliMiV8S+PlJDxfTsru86zPjiNJHy0SpWriJK6trlk7pXrNHCYAkoR58JQbe2xla+tSwuHj9tczjH3q5zUqm/dTEeL+ZOJGfMH6l4xjxAuvS25F+nG9XueED5iW+chKqo5c/RcgV6/jTd7Z47TEuTyjKqHEjzqLYCge+PRws8VEpZQsWMmRJMNxQGnGP8At7egxbei51NKKStkhCMuUpRojzOLPqzMVB5LdBgy5aNRqMtyMTbjGLdykjIVI3IncTkHk68tZzqoeFmz2+M+KnJEPM8gbRSWDNriK/bQx+GRIsSY887aAcqvzebkI3LJaF/TequKrf7sRPyFeDks2O5jyycRk8UZHFLMcpHuf0o/GBVNrHHIIlosbTjZXtjBnQz3dyNSgPEhUSmzkwVWMKbE6bb79S/DeIZXHAYZGGhlKyspWUFtff1RQmtR242dTwXj9tiV2CLihsOUqz6yo/NC9cfxm7GTuTjGoryJ3dZTHHN1xVMGfYscF4ylq5vlfkkf/R5dC479NUosOIxnGWJWheTAPdHEwYiDjOmVJ6fczlYrtInHk+YOQHbNJcfdZYv+KdZgJ1Fk+Z+nurC/+nv19WSGnS8xwGmVMo8qzUgjdWnGqDB5n1xXyDlyU41mSyobwYv3X1/y0ZKtAQZl2fDAsilI8pGQDqOI5q66pej01r3JMXF45jXLMuMb6fIdQoyCmMunRlUI28vYGwwpxlMjEe85zk6dV8tuI8GWI8e6keZkxoSNfZMnrJNMmkB2xHGckGBgkxBoUU5EepVyx6Bno1zfEP1ZZdntfVy+5cqusl/at09qpc+PJTIF8j0iY6tuh/V9k1nNrzkaGXKMcW0DaCntGSt+geujYqWqN/xGX/DHJbIOugr9sGvPzjrvfF9yoRO1Lk9BfQH4/wA9cCZ7anhr/jRZ7goamj+X9tTWNobTxeC/NXuq/wBWtN2fHJyeVDVnY11Y/wCf31zL1o2fUenUpYMcrSQFLWxk9+cnurtC6/ONVDc5WPYX+3qX66ss48oE2H0TzZf49Ps6GIxte5XrRUb/AIhbb3Ljsq3FMdn+fHWpbyMvLLB3xsMrFH261iIKFOT+ytdLw+zcWU+L0ybSkxH0w+n796pKags0hKt0gJ+FhGRz3OcyIxAkiPo8h/Hr1qjcjJQW/W3q/c9OtavG+HuJKFijBWXIjL9LWA/fP5rOCS8QkRHAty3MBSknOe66K1zrEctb58B2tAfEeIjtzjCXLJmuhz0+v9/tNwOzVS2p0LKKX3eQ9a9f7daPA+CluTojj112YcbVy+IknQPhvCM2g716f4cHho8pOT+D2v7/AI1NnZjsjxLTt6/r0Gubv7kZz+oW/MNnH7Ql1b9sv7Vrmn4uM37NaR+r/Q8cJ1mYz4j4nalu3TCy2MljtxYinIjdD2VXfWlz2cCEuKTIsdvc9RW68zGnumvw6ZHajFqPKUTiTjyxRJpuNlF2TvldnSukfD9znGNrKiXmrNeeWWvN9SYp9XVoNZLhsv0yUvethwIwR5Pl5FO1t2tcWWW8kY9gGM40XhWkqdyXlyHhUKpJXF9gqxUz62qLcNrAwgoRZHlLifro9s9ONaIwJQikU4ko3wtrzD5Xy0qBS3Zda03S19Pvz49TJB+Bh3OU+KsSMuLNjFc8XPdHX40fj4RXl+pUGcY7aC0TrCPftXE9tZ9vw7ylwiBhKUSPLzSqvKff8XdmtFbkn/iIdArheNytmoRjyAfs61W7v4BboSwfrSM2RAx5QiROXKVNx/MX17xrPGiRAqEZF8wVMWhZ6C5a7KG01oUY3C2KVJmyOaxzLgLweuy7r0dK+ax3hk33ci2eAaCK1LC0hfH006VWvLnloJY3c8ZuSeBOcglbcJA9yhmO5QcfNXG2sita5Ox4vkJHl5pBNkyTnGUvI9VfE48a+lv01t8fAJxGVSGUqb7alGXm837Zpa9Mc/5c5hjBUc8SuDKcuXIctylY5X7mqxVLT9DNmzw3ig3BW2PCfFZSIEItwgXbJnErNPzCx70zwW/zh54Mue5YMGSxfpcIESJyWv5xfMmm5BzmR2VjI49YyH+oPtphvc92yTFCLDlb5uRZTZF8t2F1L8quVPnYJolJZLGXAvyse0Y3i0oe1x7d9O24piKK3yXzMVgR6BKZUVVtHpdjuxkSiRu1lZYGIlcST/hIXytuIYs0+e2WEYygzYObV5elSHjGMniPu+upvTXo0a+guXr3SlI2yM/rjbFu7u6x/wBwkPN5YMmWYvmwEp+Yy4OMQKK7eq1cp8efGRuh5ZbklcDaRzdGWz/UrV4TajDZjx4xN0q1gyKr7fpLrBlfXU8SeVXzvqNGOYzbjRujcc5kH3ZeW6CIgCqrL2DQbjc3lKYRvnIIMvNyAjGD5qoiKhZ6aKPjLHc+bzqqtjRxXjziGWzvCEXLdC4Skco8/m8s8qlKPlQHjZchIvmK8104DRk/+y1DKNMV42BAsKqJEBs5ACVE/TSZQ8nVXSPA7HKZFyR7cDc8FvbUYv4JGmy34yzXGr4tSm1EGU0sFbM0RxVeutPgtp2dpkiStxhRax/2xAfvyfXVJv8AjS3YkFrZj+L7lzqPRg/bGssiugX7pEO+2zLTUS1pxhRe7MXl6nX861O7B4yFNyLZJpr3oRP6aljp5VGPPUtHzMR8Rj0lJhz6mHU0yO3AKo/jv3V7X7tur1D2a7MrmET2U/0++rWtOn/yz3vWXmjrpi7OZjYbjXepKeL1I561cNp/uv8AfWbS3MTnnWvwvi5RvJkpJBKKWORPcE9StY5wp0d+us0pKmZaG/c+ILl7a9A6wdaz7u4uOv20mEf79tafC+G5vTd1hl/vp8PCjexpT0C+FeAZyAxb+37/AG16Ge9HZ8kE5VlSTn/tF/b/AC042/lRNvb4k0tkr5fe7/oa5u14SUkTjcV5Eoxk+jyqRU7T0OsY9OfExVi7+6tl3835dgpZfUZLws5Qpp7ly6V9Lwft/F9a5uxNlOpxVjYxoXuqLH3z/wCdb9jflPjAisJW8gqm3y0kvLR1jFOKxt8QSIq+SoXJMtHT13i/4ftrwPEzccXNLqd+GrWULZ8DGAM7bOUSrvBxtMUfhrQ+M2oyqUKNyJyEicbeoyYtyGj0+9Y1XhvEMyIeYpg1RKQ55wmZJHrH+F0rfHZHM2mVf8MHMPqlJ/SDantWLU9bBlOW2/Tn7OaSS3Fw4t4qlJcmU4sJQvNRKj5rw2L76D/4smQJmbUpSpsK+mVcYRQHFvlpStO3Ph0Q5zjEvjBlOTOSV6Q28EfVtkF9+ms27B2/rqEIX3TUmrgUSZFhec916a9DDkpe6+eXfX8HLJVqMJfKjhisJcAxKRt5lwWu7JOEo/ovbCsRojxYxu5T+Y1FFl5iy+XVlYw6bOMoCkhlMeUY7jtpDiJHbOIlBdNdZcY5+9vtDGXERiXKXHzJg9PNjNYbxp1q+c53AdWfimT5l/Vy6FSJxISjyAwXm6z7UjxBKIMiai3ZHjHhiNS/VIv1w5LKaw7K8ow20Iy/TSEWbGbJuiXk4MVuyw71q8N4iMRlCcd2UnC1JjNU+gjWTljt+3ocu1c/QB0/GnLjuQYTyv02/U+nTVGe+WV71nlsztZ/KjGOXbvnNCqfLfOOQvFJdGNM3oSqWWUgfohVqVJzGpSHN1xSsNNX4Pw+4Iu7KHbCMgSV3wstY03eaK61PMkrf7+XVfIdWYN3wjF3J8NuKYHm5BbjOvM4PUKKy8dX8P8ADS3IxZiEpRTkAlDVHVmC1z6+tO8I7mY8Sc5PA4y44qRGPkleW1quv40z8ZLcfLtnTyuKglZpzfRQX5396SnWnXvfloaKM05SiMGR81825PyySCNQvj5k8tcQDFFFmhVeU5JCOK4pEWozkebsmLi3ygd4HwhKMH5jFVwELykqRXp437+Uz3Rz3YrINwGfmhKV8bjKRKFViYykt9Y9dc2K5VcV8V9elr9D4dXqxu3PamwrnQT+qyfpUYwWR9J3dDJWlLVuS2zcuEY1xOMJVJ+bQv1DGPo15aK9nUltR48WUW5BNjV0KURk5Ll9Tiwx3dzzESD9M1ZShIVv6ZQBaja5C06yaSP8o2/TV/hjtU6Rl8V4xXiQ4kSNH+EsOMY1xvPUT+W1Hkk4kiluRBoeNq2grGvcbx306N3Z4spMZS3O8MHjyEsjQRiZLf8Apx66VDw9ykA8CXSxly3I8i1gpwLuWVcFlmnjFLUSTvRFeH8AzkMriUS4Dbg5FrQRLJVRlj74zfGfGxUjE8seh/zfd10PiW/8qPCOVPM9od5fdyvpnXnmauc+3WrRv338DbaIXzNUupOXvqs6VsKJz/Opq+T7n8P+2prBKnvvrqcr0Y6B2va/2/20SYzZ2vbVTZclaIiRq0Vf8JXmr1LGs6LZ3a/v/TTOUV5J5vfjG/5q9QnF5rHi9AplwuvavzoYRA/VEXGMX7NWD+dXOY9CHr7X76Lj33nAmbO2L/mapFNIVkC2sW4PRftjDr0XwXw5txdyWMYv7a4vgdrnIivK8HWH8n93rs/E/FeWO3Fyd298ftWVlRWqYt0sNbvf0FWrt7IPxm5jlyIuJKhgz+lPMBfb2PWlfBvFxHjAlXI+izlk4rFtiGO7M/k04+Gu7CDuBbd2cnHqFUN9H3/bVb3Hb3LrzRqlkMlXr/F65/yrXgym4Yjg3fl08jsSU42g9zx8tqcuXL6uKHKc223jkUtxEeretB8RNzeJJAmIRHlxTGeY/wBe3L9zTd/YPERZy4rcXlxqkAzKPr6VfXvRpe3Lb2pyizubKkJUXK/LdhEvNf8A6+urR8N7Tdar+vQDxFDUnw/w3yWdkA8p/iw363SsjOD/ACBniJjEeARO/STPFXJgtA5xnI+uh+JDFlLynFjFePPbbpriy4xDkSU9s1pHjvhko7c489qUAZeSM2TWe5XkP/eu/C8PlqTfbv2IyxL0Rp3NuUtuyQ8SbKXRDzWpKJbYVx+7nqsfxKISjACbGECV0/8AMW2cUpyl4LQtCKifBM+HKO4Q2x4gbjnvkeeQSlXrH1coDR1xFd4O5Qlujt2rdAp0yrkxcSE9HXXBZX8e3Oehzt2Hu7ZyOobk5FR4jImEa8vGUWSp63x97vXP3diopNrEfrSvTzRh9RmN5Qzj11si2XGDK9uWZM5QlykHJeMVKDMeIADnoGrSHGPGoQWLw81R24zJNwjfmxLLdWNaNNc/38gWhl2d8jKW8HIjiQJlj/iYyvk8uQ1m231T2J7ny12dlht7m4sqgG5Hy3hlkzR6WL5i70Hi5p51WrCWBlm5KRnIavpbtfxro7cpNbpIIVyZM0yuBvoRujlV399K9FaV685uOjn+H3PmLCBKL5cYZMZUq8n1au+1vPq/wvj81EjMJGZZldyGJGLcnLNC7YvvekeJ35Tl5SESW4y7kQuauZypBjVV9vxopSlfCxIpEPmRTkkM8Q9/X2n6UmneujBVbGvwspxlLjO2T5hJRkhfXlEieXNBl9NTe8IKSb4xnylNYhIMcaKtZcQj7Zavkq8PUkEjmRNqYSAJSjxUOW5iLh6bOVLpsfDwCNwgTbR5lOEi4MNwXOAjOVL0rWuv4DbL2T1jzj6c+PGIsXlFiVMD0z1tte6e8yIgnR35Y7ciRciIc4uY3ZdX99K4Py6k7YEk4iMdtxJi/MRdx5N4lLMsunsGTmfmlGdJOUI8T9XDjTQVbIJFHvoPnOehloV4TYkEkjy3JOYcrhGERMs4+kuPvkejoNwlKXcXCRu2Ma4r5CMa8sv9fXTCDPjOkaiTrcGDzc1zk8RI35S7/al+N3KCogAm3UeS3PjxvIybwVSzj73pHq+c/rcby5z8ipbHKaDJJvUXcjI5ucscs28HYOaF10fE7HyNoaLDANxiehaeau/S1v2DJLxB4WAfXvyTnVsYYPLz7aAuu07qjWfw/j2bw3OpWX2CVaP2ssqyzWp1nesV9fPm40aWi3OP4jxHNtVfvpMo30VrV8Q8HwknX39/bWITVJu9UBE49e2rX969utXV2W12HpoDJ33/AB++pjBhH+w/11NLl/2fxqaGpgjVjehrRRl76YQL86slobHF/wCn+Wr4aBgh/f8Ayf8AzpsaGl8sjEuuL6D6VpMNNg+mW/7fzp4Rt0BulZ2vhMUhKUjJi3u8VXvj/fQbm/mTKBNajkWiOULQO+86vxG78rbhH0DkvVf4Rz/GcZ1Wzski3lGQcjMWE0ykcNd1Zg1DEuSlNdfsho1FJPl8Rs8D8SIjGMtyDPzEAiX7/wDL6/czea1n3vh6Xuba00JUfNJ9yKlq9Hf3dVs+FjMEn8tbIwl/xLi/qCwI+/Y0Y10NrxIEYDO+OeXveL8155Y/Brz3hvPfXquf3qXjKlSB8N4Otrc2o7ak6+m2Updx4ixyVl5H1fYNZ/iWzIh/xEuMK4qW3ZbVWRxZbbDs7a3/ABqx22M3lciUhIhUjlcpOLoT1u86T4ra+bOEOUkHkytZyUZIUIJUg6716eGnGm3pevfsyEmjfv7G5ucYjyYEOMkA3V/Rzpor19JOXvVnjYEPKTZZHaYt8pWcTl9IN3xzj1DS9vwu4bW5F3v+HKKxCK/LIyPptE9RsI94oyL4LbNrbWXOLktnaAr3IDNN0fpcda08aMYpPa+i+4sY3ojPsbTCOIMax8qQ1Kd55AciMYrilKetPZU+SzefJw3CERF8sOMiM6xVLTZbofD+K2rquBJiNdRwNEoVJZIZz2ZrQ+I8PxKiRisiSfNnOdZCL6xqXZESiPWdGGKsT15yvqBwom/E5DOBuM0ePm48moTlaFsKobuJ5rOnJHcrzvAzOnkJAJVyNtoUviW1US+3TN/c+TDzbfHzpEsqIqOOPFfoOKlsY2o8dV4j/gWynHbt48ebOZKIvGMCJ8uStNcszjG6uq6tfYUb/wDGSBxizixD/pkIMllDCuJX62v31lfBgYhOGMBzbienGOYgl3kxd40R4b5jCW7cE+mFspqls0cRjVHH3MRyGq5bUfl7cZb8pCsZbcYhXcY7ceLOVErUSk9MaVW9ufWhq7lEZMJfLUI5TplUaJADQYiZytrhdBPYrvizlHiKhbxKYwo7uquvK3d61z+H78zcUlDyS8ruQoWnPzZXErKI/VWL1iQJwWP/ABa8sCpu2BKkLjGNNOXBKXrnQUuz5+g0P2t+rknKI3txBuVfVXE9Qps6Dob1u8JuFROK3d1GJKDy5xkwplGDxM0YU9jXK4+VlHlGUpfVFIdB5sS4WUlVEUTDy10J7/GbctyVRXiQiXxNx5E5TJkBus2sGWKKd7Uuc+AtDdmNxjGT8y3gkeXG3kcuU5SjGoyt4hybocam9PhzJfKZVxmT7l0wZVxiWX5R/SW40fiO/lynBCMIzlKpHOMZS8w8S/OfaPCMW71j3lmsYfSwgXIUKlTxjBudrLBd095pd279ec7GvsH4jxpO+Mc8XzcrlaJmMTi2tRoVJhla1Jn/AMWJLjE8RP6BSJtl1KXloZvmLznGYxt6Xh942OM5KPZFpXFXJvMq7l6W1aylPkfG4S3ZG5tvLhmMGkf1cc4uMuh+oe70kNWs3u/d9vT7lMtLTcTDY8rUoqvcqkccSCS2Cyc0WhRhvSzarcSXEfL0RuiRGTUffmXXWk+E8fPbnGEcR5Fx5MZVyGceO4cheNMjOcffo7G1EoEruVR4UYQ40UCDnzKC4CzNtXYsYuxHxpshffE/8a4vLW/4p4klLHXR+DrXPT++9ZKoJMfqQjqSOvLfu9e1d/vq00UIMuhfwL9v7/GgFC29VplffV6ISDqyN/6f31qME9NSMfvrEg7syGO+tCneip+39TUP76dAJD762fDNnlM/nrrWRddj4PCoyldNUdeuPXTt5YOS36CvVpC/G73KSHWFCEp0DQURatPVPTUlHNSFs5RZDGgx/wDbA1SF+nvrPtefcWp3JYlRmtGPLSR9/wA3iuzYzqM+PIIhdeV/EgZMVPWTi/vWhpCl2QJfylRv8T4njtSkbiABflWnoeLiSHY5P21l8OxlEwT5Cywto0AEgaOzk9xcd6N8f1z3JxGICvmQ6+kppegid96Pd8Oxm8TbiZk8gmzhEq5wWhOsRr8I64cqbo6E6iHuPOfGPFiJdWFK3hCR17vparq5NTOXFW3HlfN3dYzcsLm3JoY7rGMkZPHFNA+oxI46wUDj11yt+TdQlFFjK8krSuJxXjiz71nS4mK8OSj0NHDzKzV/8QNyUidbdGQSMWLyqiVssV+70W63+N8My2Y/L28FcKbSMsSl5bZfSYy/xovBbvIjZfLzSXzRjKPKMbJ3yGloD9m9N2vDxBWUeIVcQjtks/TVysyV08cBl0cbE9oqk9Vz5/dfEMFldo5kvBSqiQbnK7k8SAnSdjWa9Dlg70fj9wtJMN0jLb3GQZ3JCmGAsgHJkOUs93s8V4iM6iLuYJS5yuyJdiRz3iN1nunWHZO//wApH6YvKsyT0eUvNYchLvo1Xw8FCN8/rbjExJZmTb4jyib23c5bnzHag0SZ1OXKYS9rab40uaTubkIjuRjNmxqHFF2o3RcTpqPKqV5Htp0vhhuWi8+RRled3PjKLNnL1yL6N4NX4ra+TuErI3KLcqSbY5KKI8VT3ngs1fPb05z8eolVqc3xEObxluECEU3LkyIkZVECwZlfa1lkCtWzCHGEzajIp3L806lHj5uspQARuWDvTp7sohc3cHE5Jyi1ynG2PJxcjvOMaDcuLU9uBMatkbkgqbGgReVPmYx9Kg1y1W/P05zoAybnhNmTLyznMs7eUpfrbsxZJwC+b2R1u1LbJWVVc4lSJRMkY1LzRETJMWWaiWFus648pV8tsjIhdrcdsEcA25fMfUjaY+Gs5bcYwjYRU9vMRo4xXyEQeVET30HJvdmqg/C7Y8qsUPmO0cDYhCNS+XxhhiS45e82ZlroO9wh3CBGE+IcAJ5VXZxOUYAcI0RPR6ly5za4x5SegjxlykADt5ncha5NEDm/Vk1+H+GO7IeNQOi+Yl4a6lRiyvW5STjoNqrYtOWiDibm5IwNxgX61H9ULuLEkZkxpZPcsO6G1t7AySPN6gFAUGVz6GXL1gqIO/4qGxFjCuXrKhyYH0ZPf2LwBjXA8V4xm2t3oKLl72i7d/Uoqj6jviHxKW42t6z7HjZbb5VPf7n3NJiarTuXToY60fjrXR/UP4GtY9/4jKRXR7GD+DWXQy0iUVsjElodF/roeOizFa6fwTx8NqT8xlETEo3h+4Cp19rMmuYv86GUtRxcKOLBwlsx4unoN+L+LNzenPbikJPlux9rT0vv99TS7+2pp4xjFKK6DZ2bPESKiHfrnUjLjBlQtgXde+QReurPzrKS07a36x6eo9f+9SxcOUoZYsnGST1NG3uMhsixxbHCL6MeSD+F9M+ms0o01rRPxh3mT6Mlkn4VvWZfX7aOFFxWpmy712/h0H5Uqj320Z71w9dX4VulJVvZ9VYz2Y1af/zfwfyZP/sjN8MgkYseF8jCxlauBj65zn29e9b4Tqd8OClTAuvNnlEsC8vH/TXMjuO3N4vcrgt9OXOLlePtmtdKO5Xry4lylBkF3EyX9+1en200lZOTyyfOoW5NO4BGPU2ciLybDNfs4rVw25RRitHbGK7cIZ7K8yqZza5o0MPFpJlBJTRj22wPbDdfg679NZZ/Em+me7iNDPNicpcfX9ht9NSw8FRei5z/AApnclR0dmLtfTGzs5zjcZCnG3LIw9YKMt6nhvDcphKpC1IuThRkcZtC4Hjd29a5kJSjcpG3tNW/TJH3rzJ64X7uq+Rau2yYo1LlHbh7SZSZYr8K+2tPAjN6hjJpaHpPCFQlxnAVYoK0iY5Maaxm6KCnXJ8V4WVQ5RZ7it5Ixjt1+lJRCn70YMrldbkZW7cVlGoyuMuSFZb/ABdekq99Tf3NxOO7GU6ng4jGPvUSZQF4oM/xzT8LLeL5zzLRn3NvgNucpT+W8Y8RovuroCQxZISOX+IcdheHijD6rndxlccUQu4fV5B49/VK71h3PicjyjxiRfLU8LkAltovVyzhcmgh4m04yjU87g8pHV8fNE4fTSivmx1m8cGSg0xJSea6Nu1OMZcccosYyhU1r6QJO2EJWxRsqrza6Hx3h4G0EpSem7IsXy3m3LEIMoRDyvrpU/jUsSg1xfJGe/uSiWfVxlNMDQUfq9BtMvES3UqmBGoBt7k+EnF4PM1WVbbyUaMISW/3/QW7ei58hviYPCcme5c+JLzLCAjxiNHOVGIxxHk8mw0ndYx3JRlIjyb4kCX11yOHFpbz1a3+Sl4KaBxcLV4sbarcmK8m1DOBsNN2/gU2uRGIU3adXVsIwXFGJh2906bNFaNk0mZZR9CLBk4ue27jGAsE2YWkaLBa8t5B0jxKSalE3LCPmZ7m5CslssbdEkquVi8ejXe2vC7O0eaRL1SNU+ua+vOfOy/prN8W+K3GUY8uEiiUa5QPaqoPsVrK3stPPRByrqP8NtQ2wnu9bmKC7A4kUc8QsIywX9J25fG/GXzRh5S8+76ZXLjXK2oeWERlwhbcu5LldVvblt6aMYxk3uG9AZ7i96WmrrU0XKzEdU6mq0DFapdFI0vWMWapdE/31/TQrrGKNAyvVydWPtjWCDz1NR1WtQQw0QaoNWOsTL9H0/v76tM4z+fbVGr1jD9vbwqgBb7Ad5ca0eGlGuUNx/n1/Lf9NK253FjYZEssuLZf208iAylVtdW9dZkW/lzqGeam10HpNGjxGxDejTY2Jcm79U9B+zjWaPwbcB47nZWNuNh/h8rT69V26yu8jY60bPipd3XvmjXQouK/i9PPURu9Ga9r4NLk85y+5GoXis8eSma7PxrZE2trakJ2lgVyzXa95q3XLlvycEx+2f8AJ0mO52K5q31/s9tBrMv5O9tNg+hr2vFERYRYASG7kB63ff4/Gk7fj3lwY84SPpkcpZFuIgx67KrWfc8JK2UVjYChyGnH05i/bT/AfCpZoclMmPEjH2hE9/d/86Clhx1lVc+JqZ0T4htm3GJtxpu227/Z6+6/t66Db8TtV9NUpiT36n50MfDMtyEP08g7rtzS9L1fpqQJJ59vbhyzE2+aHbxk9XR69rgKeXHieJwsOaw8u+u/eyscN1djo+M2sjzr/wC6n9dbI7sa+ZxmHpLkZv1B9/eql6Lrz841J1q8R4vlGjbjFqEZTyyYw+mLbQXnFXxPQ1fEi7jkWnXV7CxrWzoS+IbYl3LDdyf50Mvjka+mPWLt/bL1ribks6G9WyQ7CanX3f8A/QzShr1qIGT9v7vWTc+KTf1OffWO9S9NaWyCHLdXt1IyTrU2y3XUj8M2zbZc5sgi5j5FWmJeceXI+uoYviI4bSl1GjG9TkT3F0Fab4mCOkjqopTquWpLVGsYhLWr4fsxlMsJd1GU2BKVYizjkPXFLxq86yXnGr0mJDPFxurDF0zX4rZ4yIsSE2IzgS58JLLy8lX6SMqVTnV41jTUgBgKPx/provwtIXfKRA3GJFxFiTeMuVTYxbajEw1fTGWLDw6jHElvzlj5XO2kc3Qy0zcNLk66SYC+mqYuqkZo1F0TE1NBepoUMNhplavU0xMHU1eppQhE9X8z+NTU0TB8a0z0/ZT86mpqWJsPDcT4fxMZQ+ZOXCI0Spy9XxGSF8jv9N176vEw839f5L1NTTR3v1/AJKnXkVHe4l3QV/VA6+6af47fIwjKSEGMwVmw+Z1EkQqad9Yv9nU1NcniZv2kYd/mdGBBNN87h+F3IcLiX/hkWCV5UvzJ6nKmq66L8T8RnICU2VKg9EnuVHcn3dTU1eGHFu2tURdrRGFnbqc9TU1YQG9TU1NAxAvUvU1NFGHbTjU+XPlmKQBp+YpJXy8YY+WEbjVe2XU1Nc83Uii2J4t6vutZiOq1NXj7qEZr+H/AA/c3p8NuIypcoAFW2/nVeO+Hy25MZlSOyx76pMamprgh4mb8XLBeySY+VZTJ/l66lf3/bqamvQJlJrRDx+7HbduM6hIrrJExQ+h/ZWpqaEoRl7ysKbRnkFaUupqaICl0K1nU1NYIF/b+/51NTU0DW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893" name="il_fi" descr="309940689_81917f235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438400"/>
            <a:ext cx="61722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Protozoa feed by </a:t>
            </a:r>
            <a:r>
              <a:rPr lang="en-US" b="1" dirty="0" smtClean="0">
                <a:solidFill>
                  <a:srgbClr val="00B050"/>
                </a:solidFill>
              </a:rPr>
              <a:t>phagocytosis</a:t>
            </a:r>
            <a:r>
              <a:rPr lang="en-US" dirty="0" smtClean="0"/>
              <a:t>: forming </a:t>
            </a:r>
            <a:r>
              <a:rPr lang="en-US" b="1" dirty="0" smtClean="0">
                <a:solidFill>
                  <a:schemeClr val="accent5"/>
                </a:solidFill>
              </a:rPr>
              <a:t>food vacuoles </a:t>
            </a:r>
            <a:r>
              <a:rPr lang="en-US" dirty="0" smtClean="0"/>
              <a:t>(</a:t>
            </a:r>
            <a:r>
              <a:rPr lang="en-US" b="1" dirty="0" err="1" smtClean="0">
                <a:solidFill>
                  <a:schemeClr val="accent5"/>
                </a:solidFill>
              </a:rPr>
              <a:t>Phagosomes</a:t>
            </a:r>
            <a:r>
              <a:rPr lang="en-US" dirty="0" smtClean="0"/>
              <a:t>).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Vacuoles </a:t>
            </a: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fuse with </a:t>
            </a:r>
            <a:r>
              <a:rPr lang="en-US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lysosomes</a:t>
            </a: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/>
              <a:t>&amp; digestion starts under </a:t>
            </a:r>
            <a:r>
              <a:rPr lang="en-US" b="1" dirty="0" smtClean="0">
                <a:solidFill>
                  <a:srgbClr val="FF0000"/>
                </a:solidFill>
              </a:rPr>
              <a:t>different pH values</a:t>
            </a:r>
            <a:r>
              <a:rPr lang="en-US" b="1" dirty="0" smtClean="0"/>
              <a:t>.</a:t>
            </a:r>
            <a:endParaRPr lang="en-US" dirty="0" smtClean="0"/>
          </a:p>
          <a:p>
            <a:pPr lvl="0">
              <a:lnSpc>
                <a:spcPct val="150000"/>
              </a:lnSpc>
            </a:pPr>
            <a:r>
              <a:rPr lang="en-US" dirty="0" smtClean="0"/>
              <a:t>Soluble material diffuse outside the vacuole into the cytoplasm.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The undigested material is expelled by </a:t>
            </a:r>
            <a:r>
              <a:rPr lang="en-US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exocytosis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23760" y="6492240"/>
            <a:ext cx="1920240" cy="365760"/>
          </a:xfrm>
        </p:spPr>
        <p:txBody>
          <a:bodyPr/>
          <a:lstStyle/>
          <a:p>
            <a:fld id="{550B1D60-3828-4A31-BA4E-9797BFD3F40E}" type="datetime1">
              <a:rPr lang="en-US" smtClean="0"/>
              <a:pPr/>
              <a:t>10/2/2020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86200" y="6407944"/>
            <a:ext cx="3301753" cy="450056"/>
          </a:xfrm>
        </p:spPr>
        <p:txBody>
          <a:bodyPr/>
          <a:lstStyle/>
          <a:p>
            <a:r>
              <a:rPr lang="en-US" smtClean="0"/>
              <a:t>Invertebrate Zoology (Biol 242)- Dr. K. M.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Protozoa Feeding: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5214" y="1671034"/>
            <a:ext cx="8229600" cy="4919472"/>
          </a:xfrm>
        </p:spPr>
        <p:txBody>
          <a:bodyPr/>
          <a:lstStyle/>
          <a:p>
            <a:r>
              <a:rPr lang="en-US" b="1" dirty="0" err="1" smtClean="0"/>
              <a:t>Endocytosis</a:t>
            </a:r>
            <a:r>
              <a:rPr lang="en-US" b="1" dirty="0" smtClean="0"/>
              <a:t>, </a:t>
            </a:r>
          </a:p>
          <a:p>
            <a:pPr>
              <a:buNone/>
            </a:pPr>
            <a:r>
              <a:rPr lang="en-US" b="1" dirty="0" smtClean="0"/>
              <a:t>	digestion </a:t>
            </a:r>
          </a:p>
          <a:p>
            <a:pPr>
              <a:buNone/>
            </a:pPr>
            <a:r>
              <a:rPr lang="en-US" b="1" dirty="0" smtClean="0"/>
              <a:t>	and </a:t>
            </a:r>
            <a:r>
              <a:rPr lang="en-US" b="1" dirty="0" err="1" smtClean="0"/>
              <a:t>exocytosis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23760" y="6492240"/>
            <a:ext cx="1920240" cy="365760"/>
          </a:xfrm>
        </p:spPr>
        <p:txBody>
          <a:bodyPr/>
          <a:lstStyle/>
          <a:p>
            <a:fld id="{881AF470-BBE5-45BB-8502-510A0146D3CF}" type="datetime1">
              <a:rPr lang="en-US" smtClean="0"/>
              <a:pPr/>
              <a:t>10/2/2020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7600" y="6407944"/>
            <a:ext cx="3505200" cy="450056"/>
          </a:xfrm>
        </p:spPr>
        <p:txBody>
          <a:bodyPr/>
          <a:lstStyle/>
          <a:p>
            <a:r>
              <a:rPr lang="en-US" smtClean="0"/>
              <a:t>Invertebrate Zoology (Biol 242)- Dr. K. M.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8914" name="Picture 2" descr="Figa3-re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28600"/>
            <a:ext cx="3657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143000"/>
            <a:ext cx="7543800" cy="4876800"/>
          </a:xfrm>
        </p:spPr>
        <p:txBody>
          <a:bodyPr/>
          <a:lstStyle/>
          <a:p>
            <a:pPr marL="165100" lvl="0" indent="-55563">
              <a:lnSpc>
                <a:spcPct val="150000"/>
              </a:lnSpc>
              <a:buNone/>
            </a:pPr>
            <a:r>
              <a:rPr lang="en-US" sz="3200" b="1" dirty="0" smtClean="0"/>
              <a:t>Kingdom protozoa is divided into </a:t>
            </a:r>
          </a:p>
          <a:p>
            <a:pPr marL="165100" lvl="0" indent="-55563">
              <a:lnSpc>
                <a:spcPct val="150000"/>
              </a:lnSpc>
              <a:buNone/>
            </a:pP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groups:</a:t>
            </a:r>
          </a:p>
          <a:p>
            <a:pPr lvl="0">
              <a:lnSpc>
                <a:spcPct val="150000"/>
              </a:lnSpc>
              <a:buNone/>
            </a:pPr>
            <a:r>
              <a:rPr lang="en-US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1) The </a:t>
            </a:r>
            <a:r>
              <a:rPr lang="en-US" sz="32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Alveolata</a:t>
            </a:r>
            <a:endParaRPr lang="en-US" sz="32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2) The </a:t>
            </a:r>
            <a:r>
              <a:rPr lang="en-US" sz="32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Amoebozoa</a:t>
            </a:r>
            <a:endParaRPr lang="en-US" sz="32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3) The </a:t>
            </a:r>
            <a:r>
              <a:rPr lang="en-US" sz="32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Rhizaria</a:t>
            </a:r>
            <a:endParaRPr lang="en-US" sz="32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4) The </a:t>
            </a:r>
            <a:r>
              <a:rPr lang="en-US" sz="32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Excavata</a:t>
            </a:r>
            <a:endParaRPr lang="en-US" sz="32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en-US" sz="3200" dirty="0" smtClean="0"/>
          </a:p>
          <a:p>
            <a:pPr lvl="0">
              <a:buNone/>
            </a:pPr>
            <a:endParaRPr lang="en-US" sz="32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6D632-468D-4452-B2FB-F453DC9A725F}" type="datetime1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Invertebrate Zoology (Biol 242)- Dr. K. M. Swaileh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304800"/>
          </a:xfrm>
        </p:spPr>
        <p:txBody>
          <a:bodyPr>
            <a:normAutofit fontScale="90000"/>
          </a:bodyPr>
          <a:lstStyle/>
          <a:p>
            <a:pPr lvl="0"/>
            <a:r>
              <a:rPr lang="en-US" sz="6000" dirty="0" smtClean="0">
                <a:solidFill>
                  <a:schemeClr val="accent5"/>
                </a:solidFill>
              </a:rPr>
              <a:t>Protozoan Classification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092891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dirty="0" smtClean="0"/>
              <a:t>A </a:t>
            </a:r>
            <a:r>
              <a:rPr lang="en-US" b="1" dirty="0" smtClean="0">
                <a:solidFill>
                  <a:srgbClr val="FF0000"/>
                </a:solidFill>
              </a:rPr>
              <a:t>large </a:t>
            </a:r>
            <a:r>
              <a:rPr lang="en-US" dirty="0" smtClean="0"/>
              <a:t>and</a:t>
            </a:r>
            <a:r>
              <a:rPr lang="en-US" b="1" dirty="0" smtClean="0">
                <a:solidFill>
                  <a:srgbClr val="FF0000"/>
                </a:solidFill>
              </a:rPr>
              <a:t> diverse </a:t>
            </a:r>
            <a:r>
              <a:rPr lang="en-US" dirty="0" smtClean="0"/>
              <a:t>group possessing very distinctive </a:t>
            </a:r>
            <a:r>
              <a:rPr lang="en-US" b="1" dirty="0" smtClean="0">
                <a:solidFill>
                  <a:srgbClr val="00B050"/>
                </a:solidFill>
              </a:rPr>
              <a:t>membrane-bound sacs</a:t>
            </a:r>
            <a:r>
              <a:rPr lang="en-US" dirty="0" smtClean="0">
                <a:solidFill>
                  <a:srgbClr val="00B050"/>
                </a:solidFill>
              </a:rPr>
              <a:t> (</a:t>
            </a:r>
            <a:r>
              <a:rPr lang="en-US" b="1" dirty="0" smtClean="0">
                <a:solidFill>
                  <a:srgbClr val="00B050"/>
                </a:solidFill>
              </a:rPr>
              <a:t>Alveoli</a:t>
            </a:r>
            <a:r>
              <a:rPr lang="en-US" dirty="0" smtClean="0">
                <a:solidFill>
                  <a:srgbClr val="00B050"/>
                </a:solidFill>
              </a:rPr>
              <a:t>) </a:t>
            </a:r>
            <a:r>
              <a:rPr lang="en-US" dirty="0" smtClean="0"/>
              <a:t>just below the outer membrane (pellicle).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23760" y="6492240"/>
            <a:ext cx="1920240" cy="365760"/>
          </a:xfrm>
        </p:spPr>
        <p:txBody>
          <a:bodyPr/>
          <a:lstStyle/>
          <a:p>
            <a:fld id="{9801F4B0-4424-49CD-AFC0-020A3B21FDC9}" type="datetime1">
              <a:rPr lang="en-US" smtClean="0"/>
              <a:pPr/>
              <a:t>10/2/2020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0" y="6407944"/>
            <a:ext cx="3377953" cy="450056"/>
          </a:xfrm>
        </p:spPr>
        <p:txBody>
          <a:bodyPr/>
          <a:lstStyle/>
          <a:p>
            <a:r>
              <a:rPr lang="en-US" smtClean="0"/>
              <a:t>Invertebrate Zoology (Biol 242)- Dr. K. M.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dirty="0" smtClean="0">
                <a:solidFill>
                  <a:srgbClr val="FF0000"/>
                </a:solidFill>
              </a:rPr>
              <a:t>A) The </a:t>
            </a:r>
            <a:r>
              <a:rPr lang="en-US" sz="3600" dirty="0" err="1" smtClean="0">
                <a:solidFill>
                  <a:srgbClr val="FF0000"/>
                </a:solidFill>
              </a:rPr>
              <a:t>Alveolate</a:t>
            </a:r>
            <a:r>
              <a:rPr lang="en-US" sz="3600" dirty="0" smtClean="0">
                <a:solidFill>
                  <a:srgbClr val="FF0000"/>
                </a:solidFill>
              </a:rPr>
              <a:t> Protozoans (</a:t>
            </a:r>
            <a:r>
              <a:rPr lang="en-US" sz="3600" dirty="0" err="1" smtClean="0">
                <a:solidFill>
                  <a:srgbClr val="FF0000"/>
                </a:solidFill>
              </a:rPr>
              <a:t>Alveolata</a:t>
            </a:r>
            <a:r>
              <a:rPr lang="en-US" sz="3600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048000"/>
            <a:ext cx="6019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02491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sz="3600" b="1" u="sng" dirty="0" smtClean="0">
                <a:solidFill>
                  <a:srgbClr val="FF0000"/>
                </a:solidFill>
              </a:rPr>
              <a:t>Includes 3 phyla:</a:t>
            </a:r>
            <a:endParaRPr lang="en-US" sz="3600" dirty="0" smtClean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Phylum Ciliophora</a:t>
            </a:r>
            <a:endParaRPr lang="en-US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50000"/>
              </a:lnSpc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Phylum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Dinozoa</a:t>
            </a:r>
            <a:endParaRPr lang="en-US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50000"/>
              </a:lnSpc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Phylum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Apicomplexa</a:t>
            </a:r>
            <a:endParaRPr lang="en-US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23760" y="6492240"/>
            <a:ext cx="1920240" cy="365760"/>
          </a:xfrm>
        </p:spPr>
        <p:txBody>
          <a:bodyPr/>
          <a:lstStyle/>
          <a:p>
            <a:fld id="{F1FF3149-24B3-4E2A-916E-91FDE22994CF}" type="datetime1">
              <a:rPr lang="en-US" smtClean="0"/>
              <a:pPr/>
              <a:t>10/2/2020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7600" y="6407944"/>
            <a:ext cx="3505200" cy="450056"/>
          </a:xfrm>
        </p:spPr>
        <p:txBody>
          <a:bodyPr/>
          <a:lstStyle/>
          <a:p>
            <a:r>
              <a:rPr lang="en-US" smtClean="0"/>
              <a:t>Invertebrate Zoology (Biol 242)- Dr. K. M.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050" name="AutoShape 2" descr="data:image/jpeg;base64,/9j/4AAQSkZJRgABAQAAAQABAAD/2wCEAAkGBhQSEBQUEhQVFRUWFBUWFxUWFBQXFxUUFRYVFBQUFBQXGyYeFxojGhQVIC8gIycpLCwsFR8xNTAqNSYrLCkBCQoKDgwOGg8PGiokHyQsLCksLCkqLCksLCksLCwpKSopKSksKSksKSwpLCwsKSwsKSwpLCwsLCwpKSosLCksLP/AABEIALUBFwMBIgACEQEDEQH/xAAbAAABBQEBAAAAAAAAAAAAAAABAAIEBQYDB//EADkQAAEDAgQEBAUDAwQCAwAAAAEAAhEDIQQSMUEFIlFhMnGBkRNCobHwBlLRI8HhFDNignLxFSSS/8QAGQEAAgMBAAAAAAAAAAAAAAAAAAECAwQF/8QAJREAAgICAgICAQUAAAAAAAAAAAECEQMhEjEEQRMiYRQyUYGh/9oADAMBAAIRAxEAPwDyjLdTqFKy54fDZj2kT2BMStI3g4e5ppXaagpubF2Oki4GxE37FRlKi7Fjctnbhv6d/pfEe3M9wmkyTza+PYC312VdU4M8AuLSIMGOYSZJu0kQANyvR8YMxqUmWIa1sXAu0kabQB7pnC+EU2crWXmS6LZo8TSTA6d7rCs7W2dZ+NGkkeb4fAOeYHqeg6lc34cjURYH3Ej6GfVerUP09TbnIAL3nmLrTfMIAsBI00ss5xz9M1S4ZWEgSZsRe5NhMycsRoB3U4+QmyuXjUrRiC1NLVosVwzJVecs5WZyMpgOMAT2k5lTGj6q6MkzPLFx7IsIZVOqYBwZnjlzFvkQJv539iubsI7LmIgTAJtPkDqpckQeNoihqWVdMqRanYuJzhCF1ITYTFxGwlCckgKGQlCcQkWoFQ0JJ0IQgQ1CE8NQITE0NRCRSAQIKCIShAxhCELoU1AhkIQnwmwgjQ2EITkCgjQ5uKeGlgcQ12o6qO4LrCaQmJ2QsQ26SdiBdJSKy94DSDquSDLgQCDBnUCTYaar0PgeEaH5iCHWDiW5ZLSCC4DlziNlgeCE069N0OLXQOUAzmtEdRMx2XomCpVBUlxYWkagOa4EQDaYiRPssPkPZ2vDX12XTKIzF8cxDQT1iY+jiPZPAuB2v56LnQrgnlInpePc6KU2HaTY+QPlOqwM2MbUflgR/EoseHC4/OxT2Uje9v47JmIw86Hz7/3S0I4Yzh7HtIMmxBAJ0cIMx1Wff+lgxwNKmSZBzOcHBt7kA7jUTProtEKwEAOM9t418/JPOIgXM9BEfZSjOS6Bq+zHu/T1USDL5aQczgGgSCXHN4nSJ2i3koHGuBuc8ua4OkwAM0Na1rQBJEDrtZbg156C2sTB7zsmupEgkHK7SDpvcAbwrFlkmJwTVM88xXDawJptpuDPCIZZ0fOXRqdZnso+L4aWgUgA54OZ2WDlLuUMBGuxK9ExNAggNuYBdcTvBcAO3lZVTcCHtcQ0tBkGoHsLnX+YgaeqtWYreFMwWKwZZ31BO0jUA7qMWrX8aw7vh/CaA2myPIuiBHmTr/Koxwp7HszNIBMg2ghpE3H5daY5LRmniaeirhFrZKtqvDC+pUMhomo5pPzFskho1OhuBCq6lODdTUrK3ChhCYU8hDKpFbQ1ApyRQRGynWKCamIRCQXZtQFsFt58Q+xXLdAmhBIJwCUJCGlBFAhNANQKcQgUxDEikkgiAppTimkpogyJidUksTqipETW/pPi7aL/AOoJbMjt6+5916F/qC50CA3UeIy11xcheX/p7EObVgCZtMOsdpLbgbLf8FxdYtiqKcZrBk8g0BkTNwdbrn+RHdna8SdwolVq4pw6A45TfNAEWcDNpiPYqRhsYXCQcrha7i5sGNTNvPzTHYYVM7LGAZt5z/ZVnD3guhwEG0c2h1Fzp/Kz1aNbNU7EuttYB2kAk6TMJ5qCZFx6zPUBVLAG1XDQadJmB67EHurGhTi0z949d1U1QmiPxBgbzm2WT5nrAEyI6aKtPEWmeaHRzCYLR0M6RvoZIV1Wo5mEAknzvI6Hqs1isP8ADZ/SDQJLf3gEy4SR7X/upwpjRb4Wo17JBtB19BInXULsHNaIM5h2PTYXkQs8/H1QDqYJECDsDMN2Em38BSMdWIp3JOu5ka5y3KZOkfVNx2BfisLbjTe15EH1QdSaZe3L3mZvbrZUPCsaSLCzhJ1JAmQXEm20BWLi9vMByxJuJA3tqVFxoKJFTCMNzIAOwPt5fcKBiOFRmytzMzGKYaABuHS7UggXB3T2cauGmAd9COzT5f3XVuLBJggESJvHr27oVoDNj9Pn4gqE3kSx0gjWQAdREw3us/X4a74js4cACSS4AGAJ8tI06heoVmtOouIvp3g7RB3VfxfhrnU4pECSLODSx2puCYAEEWG/ZXQzNPZXKCkeY18NDQ4GQS4f/nL/AGdKjELY43hzKdGqwtdm5HvaDysg605Fxcjfp5ZytgcoMyTeImA0GM7ux0WuE7MeTG0QWsmyaQrWngXNY0hpzPIGY6Uw7S/7iPYeahPwhc53w2uIaJnsPm7TsFNSsqlBpEUoIlyaplIQkkAgCgiPBRTAUZQAkCUpSfGyAGoEolNITIsSBRQQIamkJyBQRZFxWqSWJ1SUyBdcCrxVLXNDqbrPaZiNnGBaDeVv+H0gyW0mljbHNaDFhldJPr3XmuFxr6eYMcQHCDG4mddQrvhGNe4Q6pLdCHvHMCIy8x7k26+Sy5sd7Ol4mZR+p6DhAPiAzHKRFhcnUyZM+S4VOHAuIbrsfO0eSrWOLSCXtDJtJA5YgAHrpe+ndSDjXUWuN3EugRAF9pibAEk91j4uzqX7HHiTgz4dQB0EQ/fKJ16+atqWPPwmlt7C9swB8OttVS0aoqCCIgTJ1mft08lIwjmiRMBzcoAAI1BBdPSR7qMkBc4TE5pMmdwRHqRv5hDEcMlzyJLXg5wDNyBt26BQxVlwIIsYOgloAzdxqYPYKRRxwzACQToSI8BLfewKhTW0KjO1uFVKWY2cRlAAcJIEATIF2wO8EDZdy50QQbQTAiZnUusfPf2Wmx9M5c7CJ0ubXi56xeyz2Ow/KCIABaYLgWs/cWAdZ3991NS5diQsAymGlwqDK0CGgGBHLOYa3gT7dulXiJaGuDgcxsROxNgyx+U6qoosLDZrrM0y5nwHcp3aAQPubro/jn72NA5hyiDAMf7g0udB17qXEOQsZhGgFwZUcSSS3M6GF29IZSetptG6kUWkPBObIbG0QZALiN5LtRseycOJ02iMrqcjS7Z/6mHEfyp2D4lDC7JPMPlbN9SA3067IbYKvRyqY+oHuAEw+7tQInlgDuNY8laYTFlwl19D6THoqKtiqNSpyPAq6upyYggkmfDIgn7jqyhxxwLKRIeS1pdUbGU5nQA2Lk7GdEnG0K0aHE4NlVvMwPtuJOUm/oqit+nW521m2tBaSXCPDAaIzAgkQT6K2Zig1mdxjLym+sx17uie67VwK1Ii2gIAMCNRcf5Vak4jaMmzDPqVH5CwlrXZWgxkdBDOVwB680RJHRZHHvPhLsxBlxmZfprvAt7r0xuCc2zJD5zScpFoBAFoMEm1tdJWExuEax5LmD4cmDztc65gAE/WIgz2WrDPZnzRtaKOphyGhxByuJAOxiJj3XIiFaYqrBGYAFvhpCctOb85Ny7r9eihYqnBvd2ruxN4WtMwThXRHlBIpBTKhzEoRAQlIYU1ycUDH5/KAGFAopFMiBNKKSCIE1OhAoEyLiRf0RQxGvoiplZ0DrrvSfBB+4so7Rcro0pE0ywp8VqAglxN5vcWjSdPSFZ4OvUrE5nN+HJJa67RuYGx7zus8CpFTEnQeERA8v8AMlVSjZox5WuzX0+K02N5TlpgQMrTcn5vLptJ12UrD8VY0U4k5rjOegG3k0yew6rD0MTDpJPeDE9p6fytBw6oHkFxY6pBDA0zZwOYOaNA3vGpVE8dG3H5Dno0/CqpIc90Dx3E32BgqVgqmVwJsHOiDHuN+0SqfhvFWjMC4PMhpMiJm5/5QY0tcAFSMHjfiOdc5mOAnUab9tFmlE2KSLnF44Tllwhx32IEE/mx6qYBTj01EDNDZM9Aqd1AVqYLXRJgG94hpJjy91MwNIgkEgjRsGYgfNInppOiraVDI/FMAzIwyWhxgAixeZIzFul2zIPzaGVVPphjnSBIINwb2D8tOCMwMLRvbDgyWkNvGYEyRcQdNf7qLxBjswyZQWxmBbMgg2aZ5Tce6cZCozFanD3Os52t7kCxbmmwIAJA6hQMXhnCarnluYAyJLhO2thO5jQK/wAQwOcQ+GFoa5rrtGrWgVCLO8Y03buFDwGCc+sQW5XCM5dYgEkERoCY0G4F1ojKiqUb0cMDjMhDg12d4gVHMBcGi1zO8G3MVNqY1waxzzvDmtykXiA9rbGRmGnqqnilGrQc5gkZbl08zwfmk/LzaC9lCGLqRzvhuoa4gyepLpgRsOilx5bK/k4aZrOJcZyiWgPa4jMCRezTA8/v5Kw4TxenUc/4R0a3lJ3LRydNo2uFk8OwV6T2NdDi5gFtDsQJENse+tlI4Xw74AeXOBc4icuxs4a6G5N1W4RqvZapyclXRvaGIDmTrct7tETf83UDjeFbkLxTzkcwAa0kvJYPmnLoNBt1UbD8UEgRBcYJzbunKQ2Nf8lWTKstYCdWnuCZA9T3WenFllGMH6fZUuGljgZcC6oW5pkDO5uUjT63VLxQmmz4Uw4n+qyxkmHS7oQbC+kr0DifDs0E3F/2jKDFzn1Eg2VPxvAEA1WMBqiwkNJc3Yg7wtEMu9lOTEnF0eeFBSsWXOcS4QZIPKBfcWAuo0LemcpqmOCUoQkgQCUESgmAk1FI/ndAhqCICMIIgTSnQmlAmRcRr6IoYjVJSKx+5XQFMOpTggY9EJqISJIcCpGHxZZmAMBwyujXLIJAO2ijApEpUTUq6LfBcWa1zREMm5A0BsSB2E338rKzrcYphhaSQanMfhNiQTAEug5oEe/ZZTMpWDxYaRLZPykuPL5AefVVyxp7L4eRJaN/wbEBzanLla4kBpM7iXRG5J877K1oYwCACS4kgkwLxpOsiT7LLcM42wHJTYIa0SWyS7RojrtfoNVPdjQCZHMCQwmIAPjcY05dP/JYpQ2zqwmnHsvqmMbkzAttqLQToC61/NcMLUa+0Q4iZaTDiLw3Mb66Eg3UIVMrX6mS61uVs8xJJ+U3iCbR3DsssBLb5iGGfE05f6gjSTKr4k7J7Hh7SHNPWJ12H52THUi0ktBIsY3MmDfrO3XzT6QL3xAnQO0kuFydiMwB+qVeqAcgD3b20kGzcxkfMZmddoSGVfGq1Ss1oDYpgawbmSCHWmBe3WFkOI4dzCHOzlrt2wXSRN7mP8GF6a2hIeRAkBuhALoOnafqqDiPDGVaYBhjnxzgHVhPK4TAV2PLWijLj5LXZkqVQRlEwQXOBguD2wRob72tr3SrY4B4NyAT8OmbAmbknXKIgdcu1124n+kn0w5zHh3hJGjoJFwQYNxPoqRrSXumZHWZnS61xUZbRhnKcPq1RsMJxFxaHtmZdzNZmJbBYSQYAJBga+D3sqHEZY1ozFwggG5ZJuDfUZndhfosph+JtY3V3JDRo1xvfmGjZPmrjAcSL/CCakzkc/QQTImJJ6a79VnnA248qfvZuqdUOAnWLjsTcj6GO6gcSwWZstEyMhaSRyF0kgdRf3XLCPeym3NAqEyJMAdp9AfIFTH1ucECQ4SR2uJj0+qy1ReZCvwcPquykG5zWcDmb88Gzh5a91TDgDnVMrW8seLr/wAidL6wNIXpbsO0GwECJtJgbdrKq/UfDD8OKJa0mznH9gMa+vnoro5ndFM8UGujA47AsYDleahEZiAAwTsCbvPkq9XHEWNDW02Xg67udoXHoNh5KqfTgwtsHo5+WNPRzTSi5NU0UMCQRKEJiFCKKBKAAmlOJTSUCZFxOqSGI19EVJFLOh1KLSmHUogoA6JSmyjKCQUpQlCUAGUpTZSlAiywHF3UhDepv/PX7dl1wfFCxsmSXFwLsxBjlkzuenkqgFONUwJNhp91BwTLY5pI17eLVCWOYHuYxrB4WkOeAA5wJ31uYj1V1h+MuLwHtyw2XeI5SYDWyBlFnRA3O0Erzdr1oOG8Uc7KwOMNaXve5xJMC8ZrN6fwqJ4lRuw+Tbpm7w2Mc5hdlDYPK0T3y5utgCuTqzmHlIEzm5QbkyDfoqvheNc4SXsMB8BrgW8+ggSfVSMZiQxwi5JE66gfSCZPmsnGnR0FJNWTaFR5aWuMvziJ1MA3Ow8uhXbiNxac3QwIi5I08/VcBixYBoaSIEmdBoLAn86p2Ja5zgGCzSBOWQIdJPNpZzvZR9jJGGoU6rLZQ5oc0wTGpJtuNxH2WX/UH6RzvLqTm3u5uxPWepId7bXVrhKobUMABzntAE2lpzNcA0FsxNhr7zMZhAQ7NDQYgggQZs0XmZuD0G91OLcHohKEZqpHndei+i8iowT/AMrjrbqNvRGhxcsMtp0gdiGe2/mt1i8MKjMriC5py5gy7TYyA9twQRI9FmsRwzLnzNbULOYhohxA15RqIB0/mdEcil2jJLBKL+rDwTjrqlUNrMNQ/JGWWE+Iknwgjf6dNW7H5nVJgfDyw68CMktPo4399FmqJrMeGUBTpzzZgwNLgXDldqTchuwE7BW2NrZaDnZS0h4Am5c5pgOJ1fJJ1/ZdV5Em9F+JyS+zsvcPjyXHLzHlDyL829th3TqlAEERIcSSL+LRxcR6R5WWKw3GHZgLC+02Olzcnf3Wu4VjQ+GyDbWIsNyVTODiXRkpdFPQ4cx9UuNINDCQT+6DlO9tN5sVArcEqPc9zyGMzETpLRO5vEbBbJzBmcSNjcCSRE6dVnMYTVzV8xDHDLlfbIZhwI20j1UozdkXFezEcSosa85HB4k3AIEbaqIrqvwkG7TlbmcOYGYaAXPJ06+y54rhzDTNRpytEgTJNQ9ht5rdGao5k8UrbKkISjHTWfz1QlWGcRCBRCUoAagUUCggyLidfRJDEaoqaK2Em6cFyJ5l1aUgHBFAFEIGgoFKUEAwJIEoFAhSlKSBQA4FdWVTBE2MT/lR5RBQBpeF8SyyGAvfECTDbRZgNm+tzCucBiAxpfVmmHOAALi4kwRDYNrkalYehXgiZgHQOI+uynNx1SobGL2tZoOw6KiWOzfi8mkbTBcXZUqGLNpgZnEcxJPga3Y6DqY8lLw/Eg+W0pgXeTrJvBGgsZI7xssgaj3sZTyhzZlziQ2XdRoYA69+qvsM5tOlkNQPc4OjLmMhusAGQALee6zzgkbseVyJzMWc4DGiZteAO+3RSnw54cHOMGDlaDm5c2VubZ0dJJI9a34sRYhsamBY7T1/lSqtEhjo+Z2seHLYHzvCraL1s6VeKVHsp/0iHtcSymSbNgNaSAJLbjpoeiGFpg4sOBFmx4ZMEXLXAxEE69E3C4Aguc6GgiCSYcAQcwE6309V0wjQcwEMDRYh94vDS7YWAgaTeUtegr+SL+pajJYGg5XF5kGzhIIDYFzqY7jqn4SoHUstQta0S4tP+4XHm5Wk8x00UXF1uRzppPaKriSHS4B7WgZIu0yI6fdV44g1pGWkczS7Lmc4wXWJItJ6DbupqDcaRW5U9k1tVoruY0Nbkc5sfDa4AA/uNz5jqr+njKeUNdla50tBEwCLjW8T91nMJWpms6o9uYucXimCSM0F4Dp1008vWfXrCGOa0ZSTqXeL5szTINiCClNbJQejRYdpLOYiRsL+v0UPi2C+IzKeUSHOJ0sZj1UTC455dBdBMHaB3PvKtH3cYibxuPIwqXaZZ2UNfhws0Mzgkl3MLDQHL8w7KgxrRXrspOltoa5s5QSJ8JGnktjVwQFVwDSTlBzGeUXhreh1v0hQX4AvzPeIe4Rylo5jy5mzIByuI9FdGdbKskOSo88yGbXM2jXsVyIhbGrwkYYAU+eo4locAHWvAGze5PRUmN4FUpyXRmgkt1jc3iFrjkTObPBKJVBIooEK0zgTSiU0hBBkXE+JFNxBukpIrGk8y7BcJ5l3CAHBEFFrh08kAgYggU6ECgBhKCJCRQIAQITgECgAIJ0JpQAZTmVSJg6631TIQlAFhgKlMGagJgjQ39jstBS4lTL3OaZa1oOWHeEGbzaBPQrIgqwwGLpsY/MC4vGWBaBMkzvoLKucLNWHM460TMJxH4tcGsbF0nWMoh2XsBlH4VouHVHDNLiHFmeBBvnJfAnXa3UdFj2Y0NtSbBNsxu7/AKjRv1KnYWsKRp53Pa+XOlpu0OIHNvJgntKhOFl2HNXZuKIzwYOzgHazYXE7BxnzXNrHMDmNg2L5tOYmcpIvJA17xaFU/wCtDHfFJc5725CXuHIDcQ2budNp2V5RxtNtN1QyYHN0BkAjTqdY6rI00dOMlIoqmAHxDBEAwQZDm3/bo4EfddMZQa+s9rsrXWGcGxOUSH7TNpt06K4YxpdLoJF9DOzh2jS/VQ61Fk85ykyXcszMaDT33UueyPBB4JUp0ahFWA+WtFiQLRqPwKxxuMvlZT5GtcSW+FxI0yjUd+6pamADnPqhzhEWac3RjTEj76glcnksYZc8tMAkAMIseXXe3sk4puwTa1RbYOi54ORoa6ziLzHXKZiABHc9lY4J2SA53NN5tPWQbhcP0jiGBri2JcRFrwBcHW8k/TqpH6hLRzt8Zyhw/wCLZ5va3oqpfuomnqyQ7GhzsumUxqdR6rlWmWgWuI/uT9VmKOPe587wJExJjXvoFpcHULm8wI3vt37IcOI1Kyr4viXH4jaYiq3ZviqMBgwR7+UrP4Hhtaq5zy4B2UgNJNpFi6NBrqto7hjCc58QBAOhANo7iCfVVdTC08O2WOGvNLhMnSdzpEdlZHIkqRXLHydt6MHi8O6m9zXCHA6f3G0KO5bPjX/2S1vwzADYqxBDjOrd2hZPEYYscWukR217rZCfJbOZmxcXa6IyYTBsulRc5hWGVkPEapJYk83okrEVMDzzeq6tXB2q7BJjOjSnBcwU4FIB8pISkSgY0oSiUECEkUkkAJAohAlAATUSgSgBSlKCBUgOtCtlcHRMaeexRp1bzJHff/2uMpSlQ7ZcYTibWDNBJFg0nY/NMQIO0dL6q8wfEy9zKDGhoyc+X937R2GY+pPRYuVYcN4u+mCwGGOPNAGYbHIdWkiyqljvo04s7i6fR6DSqCnTYGuDi0Bjnm9mjmjvICGIfdxiwt2zTGU9DMecrK1uKF1FroLWfFLQG3DQAwhrjuTB+ql8NrmrmFMuAABc52hfAbPfQW81l+OlbOnHPGT4ousPjWZJBBe4gFuhaBJh2xm1uyc6oJ5RAdbLbKNLAEeonyVFisVNd1ICHiYdYhwiQMu83V2S+nRY5wAfYlpjlkAb72lJxrZOOTlf4OdRgENNMTzGWHLeYt+0kNC7f6L/AG3tJcDc5iM0DUfdRqOJY6oHTzESQbWmL+cW81ZVnuZTYGxMmSALDr739VF2iaplXVpinlOY8zQbRIuRGbTYb+is+FVg4OAM23cSJt80AD0lROIVDmacxEtExBGpiBtKeynaHRsc8NEt19dB6wk9rYLTL+m4nbb8CreKYEMBeIMukZiYBIgRE+w6p+Fx2YlzQRLgLgmQBZ3b6qXWxZGUETNuWJ0kEKtWmS7RRuweYX+IIgkg5R3MmfZU/wCoGsyMBfmGgdZxBEyJGov9Fw4/ia9KoQKjiw6bAb5XN63VHXrB19J1G09uy144Ps5+fOlca2Ks0AmDI6/n5ZcHopjlqo5rZFr+JJKqeZBTKgHVdmLidV1plJjQ9OCaE4FIY4hJKUkAAoIoIASSSSAFKBSSKAGpqcU1MAIIpJgIJIIoAIbbX86/f2QQSQBJoVhEOLsszlBgT1voVp63H6VCi1lHK98TAnIw9TPicsglKrlBS7LseaUFomN4gRU+J88kySdSu/8Ar61VzQSXOkZZ2JOw0VYu1HEFuhPo4j7J8URjN+2X0n4oDBmDxP8Awa4EtLh/2EyVomYvMCP2fDJN4c+S14t1n+VjqHGnNEi7g3KLWaBpbc+aGA44+lm0cHi7XExI0Iy6ESqJY2zdDyYw/v8Aw3PEGtADjDRlbObYfcny6hcf/kGv8LQYGVoJkRsJGixNTiNR+Z7nuLuWCTtJsOgkaJYXFhlxJcehyj1O/sFH4aRZ+sTekbJnFA1rHZXgEGQzmymYj3B22UirxnNTf8OxaNDGYuO/3WQ4hxCeR1xeSLRfljrA95UZ+NApZGFxky4m3oAl8Ng/Kp/gn4vFAl03a4gOBMwdnt/NlTuFyAd0jiSdekeiZK0KNHOyZOTsMprikSmkqZUcXXckkDzj82KCYhsLtTCSSAR0ARhBJIY8BKEkkAAhCEkkAEBIpJIAEIFJJAAhJ7ISSQAyEoSSUgBCUJJIAUIJJIAMIgJJJAHKjlSSSAICRCSSAOlEcr//ABn2cFzZYgopIJPpCc4kyfyUISSQRYQkkkgBEJhCKSAOTRzj82KCSSY0j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173163"/>
            <a:ext cx="3771900" cy="2447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SEBQUEhQVFRUWFBUWFxUWFBQXFxUUFRYVFBQUFBQXGyYeFxojGhQVIC8gIycpLCwsFR8xNTAqNSYrLCkBCQoKDgwOGg8PGiokHyQsLCksLCkqLCksLCksLCwpKSopKSksKSksKSwpLCwsKSwsKSwpLCwsLCwpKSosLCksLP/AABEIALUBFwMBIgACEQEDEQH/xAAbAAABBQEBAAAAAAAAAAAAAAABAAIEBQYDB//EADkQAAEDAgQEBAUDAwQCAwAAAAEAAhEDIQQSMUEFIlFhMnGBkRNCobHwBlLRI8HhFDNignLxFSSS/8QAGQEAAgMBAAAAAAAAAAAAAAAAAAECAwQF/8QAJREAAgICAgICAQUAAAAAAAAAAAECEQMhEjEEQRMiYRQyUYGh/9oADAMBAAIRAxEAPwDyjLdTqFKy54fDZj2kT2BMStI3g4e5ppXaagpubF2Oki4GxE37FRlKi7Fjctnbhv6d/pfEe3M9wmkyTza+PYC312VdU4M8AuLSIMGOYSZJu0kQANyvR8YMxqUmWIa1sXAu0kabQB7pnC+EU2crWXmS6LZo8TSTA6d7rCs7W2dZ+NGkkeb4fAOeYHqeg6lc34cjURYH3Ej6GfVerUP09TbnIAL3nmLrTfMIAsBI00ss5xz9M1S4ZWEgSZsRe5NhMycsRoB3U4+QmyuXjUrRiC1NLVosVwzJVecs5WZyMpgOMAT2k5lTGj6q6MkzPLFx7IsIZVOqYBwZnjlzFvkQJv539iubsI7LmIgTAJtPkDqpckQeNoihqWVdMqRanYuJzhCF1ITYTFxGwlCckgKGQlCcQkWoFQ0JJ0IQgQ1CE8NQITE0NRCRSAQIKCIShAxhCELoU1AhkIQnwmwgjQ2EITkCgjQ5uKeGlgcQ12o6qO4LrCaQmJ2QsQ26SdiBdJSKy94DSDquSDLgQCDBnUCTYaar0PgeEaH5iCHWDiW5ZLSCC4DlziNlgeCE069N0OLXQOUAzmtEdRMx2XomCpVBUlxYWkagOa4EQDaYiRPssPkPZ2vDX12XTKIzF8cxDQT1iY+jiPZPAuB2v56LnQrgnlInpePc6KU2HaTY+QPlOqwM2MbUflgR/EoseHC4/OxT2Uje9v47JmIw86Hz7/3S0I4Yzh7HtIMmxBAJ0cIMx1Wff+lgxwNKmSZBzOcHBt7kA7jUTProtEKwEAOM9t418/JPOIgXM9BEfZSjOS6Bq+zHu/T1USDL5aQczgGgSCXHN4nSJ2i3koHGuBuc8ua4OkwAM0Na1rQBJEDrtZbg156C2sTB7zsmupEgkHK7SDpvcAbwrFlkmJwTVM88xXDawJptpuDPCIZZ0fOXRqdZnso+L4aWgUgA54OZ2WDlLuUMBGuxK9ExNAggNuYBdcTvBcAO3lZVTcCHtcQ0tBkGoHsLnX+YgaeqtWYreFMwWKwZZ31BO0jUA7qMWrX8aw7vh/CaA2myPIuiBHmTr/Koxwp7HszNIBMg2ghpE3H5daY5LRmniaeirhFrZKtqvDC+pUMhomo5pPzFskho1OhuBCq6lODdTUrK3ChhCYU8hDKpFbQ1ApyRQRGynWKCamIRCQXZtQFsFt58Q+xXLdAmhBIJwCUJCGlBFAhNANQKcQgUxDEikkgiAppTimkpogyJidUksTqipETW/pPi7aL/AOoJbMjt6+5916F/qC50CA3UeIy11xcheX/p7EObVgCZtMOsdpLbgbLf8FxdYtiqKcZrBk8g0BkTNwdbrn+RHdna8SdwolVq4pw6A45TfNAEWcDNpiPYqRhsYXCQcrha7i5sGNTNvPzTHYYVM7LGAZt5z/ZVnD3guhwEG0c2h1Fzp/Kz1aNbNU7EuttYB2kAk6TMJ5qCZFx6zPUBVLAG1XDQadJmB67EHurGhTi0z949d1U1QmiPxBgbzm2WT5nrAEyI6aKtPEWmeaHRzCYLR0M6RvoZIV1Wo5mEAknzvI6Hqs1isP8ADZ/SDQJLf3gEy4SR7X/upwpjRb4Wo17JBtB19BInXULsHNaIM5h2PTYXkQs8/H1QDqYJECDsDMN2Em38BSMdWIp3JOu5ka5y3KZOkfVNx2BfisLbjTe15EH1QdSaZe3L3mZvbrZUPCsaSLCzhJ1JAmQXEm20BWLi9vMByxJuJA3tqVFxoKJFTCMNzIAOwPt5fcKBiOFRmytzMzGKYaABuHS7UggXB3T2cauGmAd9COzT5f3XVuLBJggESJvHr27oVoDNj9Pn4gqE3kSx0gjWQAdREw3us/X4a74js4cACSS4AGAJ8tI06heoVmtOouIvp3g7RB3VfxfhrnU4pECSLODSx2puCYAEEWG/ZXQzNPZXKCkeY18NDQ4GQS4f/nL/AGdKjELY43hzKdGqwtdm5HvaDysg605Fxcjfp5ZytgcoMyTeImA0GM7ux0WuE7MeTG0QWsmyaQrWngXNY0hpzPIGY6Uw7S/7iPYeahPwhc53w2uIaJnsPm7TsFNSsqlBpEUoIlyaplIQkkAgCgiPBRTAUZQAkCUpSfGyAGoEolNITIsSBRQQIamkJyBQRZFxWqSWJ1SUyBdcCrxVLXNDqbrPaZiNnGBaDeVv+H0gyW0mljbHNaDFhldJPr3XmuFxr6eYMcQHCDG4mddQrvhGNe4Q6pLdCHvHMCIy8x7k26+Sy5sd7Ol4mZR+p6DhAPiAzHKRFhcnUyZM+S4VOHAuIbrsfO0eSrWOLSCXtDJtJA5YgAHrpe+ndSDjXUWuN3EugRAF9pibAEk91j4uzqX7HHiTgz4dQB0EQ/fKJ16+atqWPPwmlt7C9swB8OttVS0aoqCCIgTJ1mft08lIwjmiRMBzcoAAI1BBdPSR7qMkBc4TE5pMmdwRHqRv5hDEcMlzyJLXg5wDNyBt26BQxVlwIIsYOgloAzdxqYPYKRRxwzACQToSI8BLfewKhTW0KjO1uFVKWY2cRlAAcJIEATIF2wO8EDZdy50QQbQTAiZnUusfPf2Wmx9M5c7CJ0ubXi56xeyz2Ow/KCIABaYLgWs/cWAdZ3991NS5diQsAymGlwqDK0CGgGBHLOYa3gT7dulXiJaGuDgcxsROxNgyx+U6qoosLDZrrM0y5nwHcp3aAQPubro/jn72NA5hyiDAMf7g0udB17qXEOQsZhGgFwZUcSSS3M6GF29IZSetptG6kUWkPBObIbG0QZALiN5LtRseycOJ02iMrqcjS7Z/6mHEfyp2D4lDC7JPMPlbN9SA3067IbYKvRyqY+oHuAEw+7tQInlgDuNY8laYTFlwl19D6THoqKtiqNSpyPAq6upyYggkmfDIgn7jqyhxxwLKRIeS1pdUbGU5nQA2Lk7GdEnG0K0aHE4NlVvMwPtuJOUm/oqit+nW521m2tBaSXCPDAaIzAgkQT6K2Zig1mdxjLym+sx17uie67VwK1Ii2gIAMCNRcf5Vak4jaMmzDPqVH5CwlrXZWgxkdBDOVwB680RJHRZHHvPhLsxBlxmZfprvAt7r0xuCc2zJD5zScpFoBAFoMEm1tdJWExuEax5LmD4cmDztc65gAE/WIgz2WrDPZnzRtaKOphyGhxByuJAOxiJj3XIiFaYqrBGYAFvhpCctOb85Ny7r9eihYqnBvd2ruxN4WtMwThXRHlBIpBTKhzEoRAQlIYU1ycUDH5/KAGFAopFMiBNKKSCIE1OhAoEyLiRf0RQxGvoiplZ0DrrvSfBB+4so7Rcro0pE0ywp8VqAglxN5vcWjSdPSFZ4OvUrE5nN+HJJa67RuYGx7zus8CpFTEnQeERA8v8AMlVSjZox5WuzX0+K02N5TlpgQMrTcn5vLptJ12UrD8VY0U4k5rjOegG3k0yew6rD0MTDpJPeDE9p6fytBw6oHkFxY6pBDA0zZwOYOaNA3vGpVE8dG3H5Dno0/CqpIc90Dx3E32BgqVgqmVwJsHOiDHuN+0SqfhvFWjMC4PMhpMiJm5/5QY0tcAFSMHjfiOdc5mOAnUab9tFmlE2KSLnF44Tllwhx32IEE/mx6qYBTj01EDNDZM9Aqd1AVqYLXRJgG94hpJjy91MwNIgkEgjRsGYgfNInppOiraVDI/FMAzIwyWhxgAixeZIzFul2zIPzaGVVPphjnSBIINwb2D8tOCMwMLRvbDgyWkNvGYEyRcQdNf7qLxBjswyZQWxmBbMgg2aZ5Tce6cZCozFanD3Os52t7kCxbmmwIAJA6hQMXhnCarnluYAyJLhO2thO5jQK/wAQwOcQ+GFoa5rrtGrWgVCLO8Y03buFDwGCc+sQW5XCM5dYgEkERoCY0G4F1ojKiqUb0cMDjMhDg12d4gVHMBcGi1zO8G3MVNqY1waxzzvDmtykXiA9rbGRmGnqqnilGrQc5gkZbl08zwfmk/LzaC9lCGLqRzvhuoa4gyepLpgRsOilx5bK/k4aZrOJcZyiWgPa4jMCRezTA8/v5Kw4TxenUc/4R0a3lJ3LRydNo2uFk8OwV6T2NdDi5gFtDsQJENse+tlI4Xw74AeXOBc4icuxs4a6G5N1W4RqvZapyclXRvaGIDmTrct7tETf83UDjeFbkLxTzkcwAa0kvJYPmnLoNBt1UbD8UEgRBcYJzbunKQ2Nf8lWTKstYCdWnuCZA9T3WenFllGMH6fZUuGljgZcC6oW5pkDO5uUjT63VLxQmmz4Uw4n+qyxkmHS7oQbC+kr0DifDs0E3F/2jKDFzn1Eg2VPxvAEA1WMBqiwkNJc3Yg7wtEMu9lOTEnF0eeFBSsWXOcS4QZIPKBfcWAuo0LemcpqmOCUoQkgQCUESgmAk1FI/ndAhqCICMIIgTSnQmlAmRcRr6IoYjVJSKx+5XQFMOpTggY9EJqISJIcCpGHxZZmAMBwyujXLIJAO2ijApEpUTUq6LfBcWa1zREMm5A0BsSB2E338rKzrcYphhaSQanMfhNiQTAEug5oEe/ZZTMpWDxYaRLZPykuPL5AefVVyxp7L4eRJaN/wbEBzanLla4kBpM7iXRG5J877K1oYwCACS4kgkwLxpOsiT7LLcM42wHJTYIa0SWyS7RojrtfoNVPdjQCZHMCQwmIAPjcY05dP/JYpQ2zqwmnHsvqmMbkzAttqLQToC61/NcMLUa+0Q4iZaTDiLw3Mb66Eg3UIVMrX6mS61uVs8xJJ+U3iCbR3DsssBLb5iGGfE05f6gjSTKr4k7J7Hh7SHNPWJ12H52THUi0ktBIsY3MmDfrO3XzT6QL3xAnQO0kuFydiMwB+qVeqAcgD3b20kGzcxkfMZmddoSGVfGq1Ss1oDYpgawbmSCHWmBe3WFkOI4dzCHOzlrt2wXSRN7mP8GF6a2hIeRAkBuhALoOnafqqDiPDGVaYBhjnxzgHVhPK4TAV2PLWijLj5LXZkqVQRlEwQXOBguD2wRob72tr3SrY4B4NyAT8OmbAmbknXKIgdcu1124n+kn0w5zHh3hJGjoJFwQYNxPoqRrSXumZHWZnS61xUZbRhnKcPq1RsMJxFxaHtmZdzNZmJbBYSQYAJBga+D3sqHEZY1ozFwggG5ZJuDfUZndhfosph+JtY3V3JDRo1xvfmGjZPmrjAcSL/CCakzkc/QQTImJJ6a79VnnA248qfvZuqdUOAnWLjsTcj6GO6gcSwWZstEyMhaSRyF0kgdRf3XLCPeym3NAqEyJMAdp9AfIFTH1ucECQ4SR2uJj0+qy1ReZCvwcPquykG5zWcDmb88Gzh5a91TDgDnVMrW8seLr/wAidL6wNIXpbsO0GwECJtJgbdrKq/UfDD8OKJa0mznH9gMa+vnoro5ndFM8UGujA47AsYDleahEZiAAwTsCbvPkq9XHEWNDW02Xg67udoXHoNh5KqfTgwtsHo5+WNPRzTSi5NU0UMCQRKEJiFCKKBKAAmlOJTSUCZFxOqSGI19EVJFLOh1KLSmHUogoA6JSmyjKCQUpQlCUAGUpTZSlAiywHF3UhDepv/PX7dl1wfFCxsmSXFwLsxBjlkzuenkqgFONUwJNhp91BwTLY5pI17eLVCWOYHuYxrB4WkOeAA5wJ31uYj1V1h+MuLwHtyw2XeI5SYDWyBlFnRA3O0Erzdr1oOG8Uc7KwOMNaXve5xJMC8ZrN6fwqJ4lRuw+Tbpm7w2Mc5hdlDYPK0T3y5utgCuTqzmHlIEzm5QbkyDfoqvheNc4SXsMB8BrgW8+ggSfVSMZiQxwi5JE66gfSCZPmsnGnR0FJNWTaFR5aWuMvziJ1MA3Ow8uhXbiNxac3QwIi5I08/VcBixYBoaSIEmdBoLAn86p2Ja5zgGCzSBOWQIdJPNpZzvZR9jJGGoU6rLZQ5oc0wTGpJtuNxH2WX/UH6RzvLqTm3u5uxPWepId7bXVrhKobUMABzntAE2lpzNcA0FsxNhr7zMZhAQ7NDQYgggQZs0XmZuD0G91OLcHohKEZqpHndei+i8iowT/AMrjrbqNvRGhxcsMtp0gdiGe2/mt1i8MKjMriC5py5gy7TYyA9twQRI9FmsRwzLnzNbULOYhohxA15RqIB0/mdEcil2jJLBKL+rDwTjrqlUNrMNQ/JGWWE+Iknwgjf6dNW7H5nVJgfDyw68CMktPo4399FmqJrMeGUBTpzzZgwNLgXDldqTchuwE7BW2NrZaDnZS0h4Am5c5pgOJ1fJJ1/ZdV5Em9F+JyS+zsvcPjyXHLzHlDyL829th3TqlAEERIcSSL+LRxcR6R5WWKw3GHZgLC+02Olzcnf3Wu4VjQ+GyDbWIsNyVTODiXRkpdFPQ4cx9UuNINDCQT+6DlO9tN5sVArcEqPc9zyGMzETpLRO5vEbBbJzBmcSNjcCSRE6dVnMYTVzV8xDHDLlfbIZhwI20j1UozdkXFezEcSosa85HB4k3AIEbaqIrqvwkG7TlbmcOYGYaAXPJ06+y54rhzDTNRpytEgTJNQ9ht5rdGao5k8UrbKkISjHTWfz1QlWGcRCBRCUoAagUUCggyLidfRJDEaoqaK2Em6cFyJ5l1aUgHBFAFEIGgoFKUEAwJIEoFAhSlKSBQA4FdWVTBE2MT/lR5RBQBpeF8SyyGAvfECTDbRZgNm+tzCucBiAxpfVmmHOAALi4kwRDYNrkalYehXgiZgHQOI+uynNx1SobGL2tZoOw6KiWOzfi8mkbTBcXZUqGLNpgZnEcxJPga3Y6DqY8lLw/Eg+W0pgXeTrJvBGgsZI7xssgaj3sZTyhzZlziQ2XdRoYA69+qvsM5tOlkNQPc4OjLmMhusAGQALee6zzgkbseVyJzMWc4DGiZteAO+3RSnw54cHOMGDlaDm5c2VubZ0dJJI9a34sRYhsamBY7T1/lSqtEhjo+Z2seHLYHzvCraL1s6VeKVHsp/0iHtcSymSbNgNaSAJLbjpoeiGFpg4sOBFmx4ZMEXLXAxEE69E3C4Aguc6GgiCSYcAQcwE6309V0wjQcwEMDRYh94vDS7YWAgaTeUtegr+SL+pajJYGg5XF5kGzhIIDYFzqY7jqn4SoHUstQta0S4tP+4XHm5Wk8x00UXF1uRzppPaKriSHS4B7WgZIu0yI6fdV44g1pGWkczS7Lmc4wXWJItJ6DbupqDcaRW5U9k1tVoruY0Nbkc5sfDa4AA/uNz5jqr+njKeUNdla50tBEwCLjW8T91nMJWpms6o9uYucXimCSM0F4Dp1008vWfXrCGOa0ZSTqXeL5szTINiCClNbJQejRYdpLOYiRsL+v0UPi2C+IzKeUSHOJ0sZj1UTC455dBdBMHaB3PvKtH3cYibxuPIwqXaZZ2UNfhws0Mzgkl3MLDQHL8w7KgxrRXrspOltoa5s5QSJ8JGnktjVwQFVwDSTlBzGeUXhreh1v0hQX4AvzPeIe4Rylo5jy5mzIByuI9FdGdbKskOSo88yGbXM2jXsVyIhbGrwkYYAU+eo4locAHWvAGze5PRUmN4FUpyXRmgkt1jc3iFrjkTObPBKJVBIooEK0zgTSiU0hBBkXE+JFNxBukpIrGk8y7BcJ5l3CAHBEFFrh08kAgYggU6ECgBhKCJCRQIAQITgECgAIJ0JpQAZTmVSJg6631TIQlAFhgKlMGagJgjQ39jstBS4lTL3OaZa1oOWHeEGbzaBPQrIgqwwGLpsY/MC4vGWBaBMkzvoLKucLNWHM460TMJxH4tcGsbF0nWMoh2XsBlH4VouHVHDNLiHFmeBBvnJfAnXa3UdFj2Y0NtSbBNsxu7/AKjRv1KnYWsKRp53Pa+XOlpu0OIHNvJgntKhOFl2HNXZuKIzwYOzgHazYXE7BxnzXNrHMDmNg2L5tOYmcpIvJA17xaFU/wCtDHfFJc5725CXuHIDcQ2budNp2V5RxtNtN1QyYHN0BkAjTqdY6rI00dOMlIoqmAHxDBEAwQZDm3/bo4EfddMZQa+s9rsrXWGcGxOUSH7TNpt06K4YxpdLoJF9DOzh2jS/VQ61Fk85ykyXcszMaDT33UueyPBB4JUp0ahFWA+WtFiQLRqPwKxxuMvlZT5GtcSW+FxI0yjUd+6pamADnPqhzhEWac3RjTEj76glcnksYZc8tMAkAMIseXXe3sk4puwTa1RbYOi54ORoa6ziLzHXKZiABHc9lY4J2SA53NN5tPWQbhcP0jiGBri2JcRFrwBcHW8k/TqpH6hLRzt8Zyhw/wCLZ5va3oqpfuomnqyQ7GhzsumUxqdR6rlWmWgWuI/uT9VmKOPe587wJExJjXvoFpcHULm8wI3vt37IcOI1Kyr4viXH4jaYiq3ZviqMBgwR7+UrP4Hhtaq5zy4B2UgNJNpFi6NBrqto7hjCc58QBAOhANo7iCfVVdTC08O2WOGvNLhMnSdzpEdlZHIkqRXLHydt6MHi8O6m9zXCHA6f3G0KO5bPjX/2S1vwzADYqxBDjOrd2hZPEYYscWukR217rZCfJbOZmxcXa6IyYTBsulRc5hWGVkPEapJYk83okrEVMDzzeq6tXB2q7BJjOjSnBcwU4FIB8pISkSgY0oSiUECEkUkkAJAohAlAATUSgSgBSlKCBUgOtCtlcHRMaeexRp1bzJHff/2uMpSlQ7ZcYTibWDNBJFg0nY/NMQIO0dL6q8wfEy9zKDGhoyc+X937R2GY+pPRYuVYcN4u+mCwGGOPNAGYbHIdWkiyqljvo04s7i6fR6DSqCnTYGuDi0Bjnm9mjmjvICGIfdxiwt2zTGU9DMecrK1uKF1FroLWfFLQG3DQAwhrjuTB+ql8NrmrmFMuAABc52hfAbPfQW81l+OlbOnHPGT4ousPjWZJBBe4gFuhaBJh2xm1uyc6oJ5RAdbLbKNLAEeonyVFisVNd1ICHiYdYhwiQMu83V2S+nRY5wAfYlpjlkAb72lJxrZOOTlf4OdRgENNMTzGWHLeYt+0kNC7f6L/AG3tJcDc5iM0DUfdRqOJY6oHTzESQbWmL+cW81ZVnuZTYGxMmSALDr739VF2iaplXVpinlOY8zQbRIuRGbTYb+is+FVg4OAM23cSJt80AD0lROIVDmacxEtExBGpiBtKeynaHRsc8NEt19dB6wk9rYLTL+m4nbb8CreKYEMBeIMukZiYBIgRE+w6p+Fx2YlzQRLgLgmQBZ3b6qXWxZGUETNuWJ0kEKtWmS7RRuweYX+IIgkg5R3MmfZU/wCoGsyMBfmGgdZxBEyJGov9Fw4/ia9KoQKjiw6bAb5XN63VHXrB19J1G09uy144Ps5+fOlca2Ks0AmDI6/n5ZcHopjlqo5rZFr+JJKqeZBTKgHVdmLidV1plJjQ9OCaE4FIY4hJKUkAAoIoIASSSSAFKBSSKAGpqcU1MAIIpJgIJIIoAIbbX86/f2QQSQBJoVhEOLsszlBgT1voVp63H6VCi1lHK98TAnIw9TPicsglKrlBS7LseaUFomN4gRU+J88kySdSu/8Ar61VzQSXOkZZ2JOw0VYu1HEFuhPo4j7J8URjN+2X0n4oDBmDxP8Awa4EtLh/2EyVomYvMCP2fDJN4c+S14t1n+VjqHGnNEi7g3KLWaBpbc+aGA44+lm0cHi7XExI0Iy6ESqJY2zdDyYw/v8Aw3PEGtADjDRlbObYfcny6hcf/kGv8LQYGVoJkRsJGixNTiNR+Z7nuLuWCTtJsOgkaJYXFhlxJcehyj1O/sFH4aRZ+sTekbJnFA1rHZXgEGQzmymYj3B22UirxnNTf8OxaNDGYuO/3WQ4hxCeR1xeSLRfljrA95UZ+NApZGFxky4m3oAl8Ng/Kp/gn4vFAl03a4gOBMwdnt/NlTuFyAd0jiSdekeiZK0KNHOyZOTsMprikSmkqZUcXXckkDzj82KCYhsLtTCSSAR0ARhBJIY8BKEkkAAhCEkkAEBIpJIAEIFJJAAhJ7ISSQAyEoSSUgBCUJJIAUIJJIAMIgJJJAHKjlSSSAICRCSSAOlEcr//ABn2cFzZYgopIJPpCc4kyfyUISSQRYQkkkgBEJhCKSAOTRzj82KCSSY0j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173163"/>
            <a:ext cx="3771900" cy="2447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SEBQUEhQVFRUWFBUWFxUWFBQXFxUUFRYVFBQUFBQXGyYeFxojGhQVIC8gIycpLCwsFR8xNTAqNSYrLCkBCQoKDgwOGg8PGiokHyQsLCksLCkqLCksLCksLCwpKSopKSksKSksKSwpLCwsKSwsKSwpLCwsLCwpKSosLCksLP/AABEIALUBFwMBIgACEQEDEQH/xAAbAAABBQEBAAAAAAAAAAAAAAABAAIEBQYDB//EADkQAAEDAgQEBAUDAwQCAwAAAAEAAhEDIQQSMUEFIlFhMnGBkRNCobHwBlLRI8HhFDNignLxFSSS/8QAGQEAAgMBAAAAAAAAAAAAAAAAAAECAwQF/8QAJREAAgICAgICAQUAAAAAAAAAAAECEQMhEjEEQRMiYRQyUYGh/9oADAMBAAIRAxEAPwDyjLdTqFKy54fDZj2kT2BMStI3g4e5ppXaagpubF2Oki4GxE37FRlKi7Fjctnbhv6d/pfEe3M9wmkyTza+PYC312VdU4M8AuLSIMGOYSZJu0kQANyvR8YMxqUmWIa1sXAu0kabQB7pnC+EU2crWXmS6LZo8TSTA6d7rCs7W2dZ+NGkkeb4fAOeYHqeg6lc34cjURYH3Ej6GfVerUP09TbnIAL3nmLrTfMIAsBI00ss5xz9M1S4ZWEgSZsRe5NhMycsRoB3U4+QmyuXjUrRiC1NLVosVwzJVecs5WZyMpgOMAT2k5lTGj6q6MkzPLFx7IsIZVOqYBwZnjlzFvkQJv539iubsI7LmIgTAJtPkDqpckQeNoihqWVdMqRanYuJzhCF1ITYTFxGwlCckgKGQlCcQkWoFQ0JJ0IQgQ1CE8NQITE0NRCRSAQIKCIShAxhCELoU1AhkIQnwmwgjQ2EITkCgjQ5uKeGlgcQ12o6qO4LrCaQmJ2QsQ26SdiBdJSKy94DSDquSDLgQCDBnUCTYaar0PgeEaH5iCHWDiW5ZLSCC4DlziNlgeCE069N0OLXQOUAzmtEdRMx2XomCpVBUlxYWkagOa4EQDaYiRPssPkPZ2vDX12XTKIzF8cxDQT1iY+jiPZPAuB2v56LnQrgnlInpePc6KU2HaTY+QPlOqwM2MbUflgR/EoseHC4/OxT2Uje9v47JmIw86Hz7/3S0I4Yzh7HtIMmxBAJ0cIMx1Wff+lgxwNKmSZBzOcHBt7kA7jUTProtEKwEAOM9t418/JPOIgXM9BEfZSjOS6Bq+zHu/T1USDL5aQczgGgSCXHN4nSJ2i3koHGuBuc8ua4OkwAM0Na1rQBJEDrtZbg156C2sTB7zsmupEgkHK7SDpvcAbwrFlkmJwTVM88xXDawJptpuDPCIZZ0fOXRqdZnso+L4aWgUgA54OZ2WDlLuUMBGuxK9ExNAggNuYBdcTvBcAO3lZVTcCHtcQ0tBkGoHsLnX+YgaeqtWYreFMwWKwZZ31BO0jUA7qMWrX8aw7vh/CaA2myPIuiBHmTr/Koxwp7HszNIBMg2ghpE3H5daY5LRmniaeirhFrZKtqvDC+pUMhomo5pPzFskho1OhuBCq6lODdTUrK3ChhCYU8hDKpFbQ1ApyRQRGynWKCamIRCQXZtQFsFt58Q+xXLdAmhBIJwCUJCGlBFAhNANQKcQgUxDEikkgiAppTimkpogyJidUksTqipETW/pPi7aL/AOoJbMjt6+5916F/qC50CA3UeIy11xcheX/p7EObVgCZtMOsdpLbgbLf8FxdYtiqKcZrBk8g0BkTNwdbrn+RHdna8SdwolVq4pw6A45TfNAEWcDNpiPYqRhsYXCQcrha7i5sGNTNvPzTHYYVM7LGAZt5z/ZVnD3guhwEG0c2h1Fzp/Kz1aNbNU7EuttYB2kAk6TMJ5qCZFx6zPUBVLAG1XDQadJmB67EHurGhTi0z949d1U1QmiPxBgbzm2WT5nrAEyI6aKtPEWmeaHRzCYLR0M6RvoZIV1Wo5mEAknzvI6Hqs1isP8ADZ/SDQJLf3gEy4SR7X/upwpjRb4Wo17JBtB19BInXULsHNaIM5h2PTYXkQs8/H1QDqYJECDsDMN2Em38BSMdWIp3JOu5ka5y3KZOkfVNx2BfisLbjTe15EH1QdSaZe3L3mZvbrZUPCsaSLCzhJ1JAmQXEm20BWLi9vMByxJuJA3tqVFxoKJFTCMNzIAOwPt5fcKBiOFRmytzMzGKYaABuHS7UggXB3T2cauGmAd9COzT5f3XVuLBJggESJvHr27oVoDNj9Pn4gqE3kSx0gjWQAdREw3us/X4a74js4cACSS4AGAJ8tI06heoVmtOouIvp3g7RB3VfxfhrnU4pECSLODSx2puCYAEEWG/ZXQzNPZXKCkeY18NDQ4GQS4f/nL/AGdKjELY43hzKdGqwtdm5HvaDysg605Fxcjfp5ZytgcoMyTeImA0GM7ux0WuE7MeTG0QWsmyaQrWngXNY0hpzPIGY6Uw7S/7iPYeahPwhc53w2uIaJnsPm7TsFNSsqlBpEUoIlyaplIQkkAgCgiPBRTAUZQAkCUpSfGyAGoEolNITIsSBRQQIamkJyBQRZFxWqSWJ1SUyBdcCrxVLXNDqbrPaZiNnGBaDeVv+H0gyW0mljbHNaDFhldJPr3XmuFxr6eYMcQHCDG4mddQrvhGNe4Q6pLdCHvHMCIy8x7k26+Sy5sd7Ol4mZR+p6DhAPiAzHKRFhcnUyZM+S4VOHAuIbrsfO0eSrWOLSCXtDJtJA5YgAHrpe+ndSDjXUWuN3EugRAF9pibAEk91j4uzqX7HHiTgz4dQB0EQ/fKJ16+atqWPPwmlt7C9swB8OttVS0aoqCCIgTJ1mft08lIwjmiRMBzcoAAI1BBdPSR7qMkBc4TE5pMmdwRHqRv5hDEcMlzyJLXg5wDNyBt26BQxVlwIIsYOgloAzdxqYPYKRRxwzACQToSI8BLfewKhTW0KjO1uFVKWY2cRlAAcJIEATIF2wO8EDZdy50QQbQTAiZnUusfPf2Wmx9M5c7CJ0ubXi56xeyz2Ow/KCIABaYLgWs/cWAdZ3991NS5diQsAymGlwqDK0CGgGBHLOYa3gT7dulXiJaGuDgcxsROxNgyx+U6qoosLDZrrM0y5nwHcp3aAQPubro/jn72NA5hyiDAMf7g0udB17qXEOQsZhGgFwZUcSSS3M6GF29IZSetptG6kUWkPBObIbG0QZALiN5LtRseycOJ02iMrqcjS7Z/6mHEfyp2D4lDC7JPMPlbN9SA3067IbYKvRyqY+oHuAEw+7tQInlgDuNY8laYTFlwl19D6THoqKtiqNSpyPAq6upyYggkmfDIgn7jqyhxxwLKRIeS1pdUbGU5nQA2Lk7GdEnG0K0aHE4NlVvMwPtuJOUm/oqit+nW521m2tBaSXCPDAaIzAgkQT6K2Zig1mdxjLym+sx17uie67VwK1Ii2gIAMCNRcf5Vak4jaMmzDPqVH5CwlrXZWgxkdBDOVwB680RJHRZHHvPhLsxBlxmZfprvAt7r0xuCc2zJD5zScpFoBAFoMEm1tdJWExuEax5LmD4cmDztc65gAE/WIgz2WrDPZnzRtaKOphyGhxByuJAOxiJj3XIiFaYqrBGYAFvhpCctOb85Ny7r9eihYqnBvd2ruxN4WtMwThXRHlBIpBTKhzEoRAQlIYU1ycUDH5/KAGFAopFMiBNKKSCIE1OhAoEyLiRf0RQxGvoiplZ0DrrvSfBB+4so7Rcro0pE0ywp8VqAglxN5vcWjSdPSFZ4OvUrE5nN+HJJa67RuYGx7zus8CpFTEnQeERA8v8AMlVSjZox5WuzX0+K02N5TlpgQMrTcn5vLptJ12UrD8VY0U4k5rjOegG3k0yew6rD0MTDpJPeDE9p6fytBw6oHkFxY6pBDA0zZwOYOaNA3vGpVE8dG3H5Dno0/CqpIc90Dx3E32BgqVgqmVwJsHOiDHuN+0SqfhvFWjMC4PMhpMiJm5/5QY0tcAFSMHjfiOdc5mOAnUab9tFmlE2KSLnF44Tllwhx32IEE/mx6qYBTj01EDNDZM9Aqd1AVqYLXRJgG94hpJjy91MwNIgkEgjRsGYgfNInppOiraVDI/FMAzIwyWhxgAixeZIzFul2zIPzaGVVPphjnSBIINwb2D8tOCMwMLRvbDgyWkNvGYEyRcQdNf7qLxBjswyZQWxmBbMgg2aZ5Tce6cZCozFanD3Os52t7kCxbmmwIAJA6hQMXhnCarnluYAyJLhO2thO5jQK/wAQwOcQ+GFoa5rrtGrWgVCLO8Y03buFDwGCc+sQW5XCM5dYgEkERoCY0G4F1ojKiqUb0cMDjMhDg12d4gVHMBcGi1zO8G3MVNqY1waxzzvDmtykXiA9rbGRmGnqqnilGrQc5gkZbl08zwfmk/LzaC9lCGLqRzvhuoa4gyepLpgRsOilx5bK/k4aZrOJcZyiWgPa4jMCRezTA8/v5Kw4TxenUc/4R0a3lJ3LRydNo2uFk8OwV6T2NdDi5gFtDsQJENse+tlI4Xw74AeXOBc4icuxs4a6G5N1W4RqvZapyclXRvaGIDmTrct7tETf83UDjeFbkLxTzkcwAa0kvJYPmnLoNBt1UbD8UEgRBcYJzbunKQ2Nf8lWTKstYCdWnuCZA9T3WenFllGMH6fZUuGljgZcC6oW5pkDO5uUjT63VLxQmmz4Uw4n+qyxkmHS7oQbC+kr0DifDs0E3F/2jKDFzn1Eg2VPxvAEA1WMBqiwkNJc3Yg7wtEMu9lOTEnF0eeFBSsWXOcS4QZIPKBfcWAuo0LemcpqmOCUoQkgQCUESgmAk1FI/ndAhqCICMIIgTSnQmlAmRcRr6IoYjVJSKx+5XQFMOpTggY9EJqISJIcCpGHxZZmAMBwyujXLIJAO2ijApEpUTUq6LfBcWa1zREMm5A0BsSB2E338rKzrcYphhaSQanMfhNiQTAEug5oEe/ZZTMpWDxYaRLZPykuPL5AefVVyxp7L4eRJaN/wbEBzanLla4kBpM7iXRG5J877K1oYwCACS4kgkwLxpOsiT7LLcM42wHJTYIa0SWyS7RojrtfoNVPdjQCZHMCQwmIAPjcY05dP/JYpQ2zqwmnHsvqmMbkzAttqLQToC61/NcMLUa+0Q4iZaTDiLw3Mb66Eg3UIVMrX6mS61uVs8xJJ+U3iCbR3DsssBLb5iGGfE05f6gjSTKr4k7J7Hh7SHNPWJ12H52THUi0ktBIsY3MmDfrO3XzT6QL3xAnQO0kuFydiMwB+qVeqAcgD3b20kGzcxkfMZmddoSGVfGq1Ss1oDYpgawbmSCHWmBe3WFkOI4dzCHOzlrt2wXSRN7mP8GF6a2hIeRAkBuhALoOnafqqDiPDGVaYBhjnxzgHVhPK4TAV2PLWijLj5LXZkqVQRlEwQXOBguD2wRob72tr3SrY4B4NyAT8OmbAmbknXKIgdcu1124n+kn0w5zHh3hJGjoJFwQYNxPoqRrSXumZHWZnS61xUZbRhnKcPq1RsMJxFxaHtmZdzNZmJbBYSQYAJBga+D3sqHEZY1ozFwggG5ZJuDfUZndhfosph+JtY3V3JDRo1xvfmGjZPmrjAcSL/CCakzkc/QQTImJJ6a79VnnA248qfvZuqdUOAnWLjsTcj6GO6gcSwWZstEyMhaSRyF0kgdRf3XLCPeym3NAqEyJMAdp9AfIFTH1ucECQ4SR2uJj0+qy1ReZCvwcPquykG5zWcDmb88Gzh5a91TDgDnVMrW8seLr/wAidL6wNIXpbsO0GwECJtJgbdrKq/UfDD8OKJa0mznH9gMa+vnoro5ndFM8UGujA47AsYDleahEZiAAwTsCbvPkq9XHEWNDW02Xg67udoXHoNh5KqfTgwtsHo5+WNPRzTSi5NU0UMCQRKEJiFCKKBKAAmlOJTSUCZFxOqSGI19EVJFLOh1KLSmHUogoA6JSmyjKCQUpQlCUAGUpTZSlAiywHF3UhDepv/PX7dl1wfFCxsmSXFwLsxBjlkzuenkqgFONUwJNhp91BwTLY5pI17eLVCWOYHuYxrB4WkOeAA5wJ31uYj1V1h+MuLwHtyw2XeI5SYDWyBlFnRA3O0Erzdr1oOG8Uc7KwOMNaXve5xJMC8ZrN6fwqJ4lRuw+Tbpm7w2Mc5hdlDYPK0T3y5utgCuTqzmHlIEzm5QbkyDfoqvheNc4SXsMB8BrgW8+ggSfVSMZiQxwi5JE66gfSCZPmsnGnR0FJNWTaFR5aWuMvziJ1MA3Ow8uhXbiNxac3QwIi5I08/VcBixYBoaSIEmdBoLAn86p2Ja5zgGCzSBOWQIdJPNpZzvZR9jJGGoU6rLZQ5oc0wTGpJtuNxH2WX/UH6RzvLqTm3u5uxPWepId7bXVrhKobUMABzntAE2lpzNcA0FsxNhr7zMZhAQ7NDQYgggQZs0XmZuD0G91OLcHohKEZqpHndei+i8iowT/AMrjrbqNvRGhxcsMtp0gdiGe2/mt1i8MKjMriC5py5gy7TYyA9twQRI9FmsRwzLnzNbULOYhohxA15RqIB0/mdEcil2jJLBKL+rDwTjrqlUNrMNQ/JGWWE+Iknwgjf6dNW7H5nVJgfDyw68CMktPo4399FmqJrMeGUBTpzzZgwNLgXDldqTchuwE7BW2NrZaDnZS0h4Am5c5pgOJ1fJJ1/ZdV5Em9F+JyS+zsvcPjyXHLzHlDyL829th3TqlAEERIcSSL+LRxcR6R5WWKw3GHZgLC+02Olzcnf3Wu4VjQ+GyDbWIsNyVTODiXRkpdFPQ4cx9UuNINDCQT+6DlO9tN5sVArcEqPc9zyGMzETpLRO5vEbBbJzBmcSNjcCSRE6dVnMYTVzV8xDHDLlfbIZhwI20j1UozdkXFezEcSosa85HB4k3AIEbaqIrqvwkG7TlbmcOYGYaAXPJ06+y54rhzDTNRpytEgTJNQ9ht5rdGao5k8UrbKkISjHTWfz1QlWGcRCBRCUoAagUUCggyLidfRJDEaoqaK2Em6cFyJ5l1aUgHBFAFEIGgoFKUEAwJIEoFAhSlKSBQA4FdWVTBE2MT/lR5RBQBpeF8SyyGAvfECTDbRZgNm+tzCucBiAxpfVmmHOAALi4kwRDYNrkalYehXgiZgHQOI+uynNx1SobGL2tZoOw6KiWOzfi8mkbTBcXZUqGLNpgZnEcxJPga3Y6DqY8lLw/Eg+W0pgXeTrJvBGgsZI7xssgaj3sZTyhzZlziQ2XdRoYA69+qvsM5tOlkNQPc4OjLmMhusAGQALee6zzgkbseVyJzMWc4DGiZteAO+3RSnw54cHOMGDlaDm5c2VubZ0dJJI9a34sRYhsamBY7T1/lSqtEhjo+Z2seHLYHzvCraL1s6VeKVHsp/0iHtcSymSbNgNaSAJLbjpoeiGFpg4sOBFmx4ZMEXLXAxEE69E3C4Aguc6GgiCSYcAQcwE6309V0wjQcwEMDRYh94vDS7YWAgaTeUtegr+SL+pajJYGg5XF5kGzhIIDYFzqY7jqn4SoHUstQta0S4tP+4XHm5Wk8x00UXF1uRzppPaKriSHS4B7WgZIu0yI6fdV44g1pGWkczS7Lmc4wXWJItJ6DbupqDcaRW5U9k1tVoruY0Nbkc5sfDa4AA/uNz5jqr+njKeUNdla50tBEwCLjW8T91nMJWpms6o9uYucXimCSM0F4Dp1008vWfXrCGOa0ZSTqXeL5szTINiCClNbJQejRYdpLOYiRsL+v0UPi2C+IzKeUSHOJ0sZj1UTC455dBdBMHaB3PvKtH3cYibxuPIwqXaZZ2UNfhws0Mzgkl3MLDQHL8w7KgxrRXrspOltoa5s5QSJ8JGnktjVwQFVwDSTlBzGeUXhreh1v0hQX4AvzPeIe4Rylo5jy5mzIByuI9FdGdbKskOSo88yGbXM2jXsVyIhbGrwkYYAU+eo4locAHWvAGze5PRUmN4FUpyXRmgkt1jc3iFrjkTObPBKJVBIooEK0zgTSiU0hBBkXE+JFNxBukpIrGk8y7BcJ5l3CAHBEFFrh08kAgYggU6ECgBhKCJCRQIAQITgECgAIJ0JpQAZTmVSJg6631TIQlAFhgKlMGagJgjQ39jstBS4lTL3OaZa1oOWHeEGbzaBPQrIgqwwGLpsY/MC4vGWBaBMkzvoLKucLNWHM460TMJxH4tcGsbF0nWMoh2XsBlH4VouHVHDNLiHFmeBBvnJfAnXa3UdFj2Y0NtSbBNsxu7/AKjRv1KnYWsKRp53Pa+XOlpu0OIHNvJgntKhOFl2HNXZuKIzwYOzgHazYXE7BxnzXNrHMDmNg2L5tOYmcpIvJA17xaFU/wCtDHfFJc5725CXuHIDcQ2budNp2V5RxtNtN1QyYHN0BkAjTqdY6rI00dOMlIoqmAHxDBEAwQZDm3/bo4EfddMZQa+s9rsrXWGcGxOUSH7TNpt06K4YxpdLoJF9DOzh2jS/VQ61Fk85ykyXcszMaDT33UueyPBB4JUp0ahFWA+WtFiQLRqPwKxxuMvlZT5GtcSW+FxI0yjUd+6pamADnPqhzhEWac3RjTEj76glcnksYZc8tMAkAMIseXXe3sk4puwTa1RbYOi54ORoa6ziLzHXKZiABHc9lY4J2SA53NN5tPWQbhcP0jiGBri2JcRFrwBcHW8k/TqpH6hLRzt8Zyhw/wCLZ5va3oqpfuomnqyQ7GhzsumUxqdR6rlWmWgWuI/uT9VmKOPe587wJExJjXvoFpcHULm8wI3vt37IcOI1Kyr4viXH4jaYiq3ZviqMBgwR7+UrP4Hhtaq5zy4B2UgNJNpFi6NBrqto7hjCc58QBAOhANo7iCfVVdTC08O2WOGvNLhMnSdzpEdlZHIkqRXLHydt6MHi8O6m9zXCHA6f3G0KO5bPjX/2S1vwzADYqxBDjOrd2hZPEYYscWukR217rZCfJbOZmxcXa6IyYTBsulRc5hWGVkPEapJYk83okrEVMDzzeq6tXB2q7BJjOjSnBcwU4FIB8pISkSgY0oSiUECEkUkkAJAohAlAATUSgSgBSlKCBUgOtCtlcHRMaeexRp1bzJHff/2uMpSlQ7ZcYTibWDNBJFg0nY/NMQIO0dL6q8wfEy9zKDGhoyc+X937R2GY+pPRYuVYcN4u+mCwGGOPNAGYbHIdWkiyqljvo04s7i6fR6DSqCnTYGuDi0Bjnm9mjmjvICGIfdxiwt2zTGU9DMecrK1uKF1FroLWfFLQG3DQAwhrjuTB+ql8NrmrmFMuAABc52hfAbPfQW81l+OlbOnHPGT4ousPjWZJBBe4gFuhaBJh2xm1uyc6oJ5RAdbLbKNLAEeonyVFisVNd1ICHiYdYhwiQMu83V2S+nRY5wAfYlpjlkAb72lJxrZOOTlf4OdRgENNMTzGWHLeYt+0kNC7f6L/AG3tJcDc5iM0DUfdRqOJY6oHTzESQbWmL+cW81ZVnuZTYGxMmSALDr739VF2iaplXVpinlOY8zQbRIuRGbTYb+is+FVg4OAM23cSJt80AD0lROIVDmacxEtExBGpiBtKeynaHRsc8NEt19dB6wk9rYLTL+m4nbb8CreKYEMBeIMukZiYBIgRE+w6p+Fx2YlzQRLgLgmQBZ3b6qXWxZGUETNuWJ0kEKtWmS7RRuweYX+IIgkg5R3MmfZU/wCoGsyMBfmGgdZxBEyJGov9Fw4/ia9KoQKjiw6bAb5XN63VHXrB19J1G09uy144Ps5+fOlca2Ks0AmDI6/n5ZcHopjlqo5rZFr+JJKqeZBTKgHVdmLidV1plJjQ9OCaE4FIY4hJKUkAAoIoIASSSSAFKBSSKAGpqcU1MAIIpJgIJIIoAIbbX86/f2QQSQBJoVhEOLsszlBgT1voVp63H6VCi1lHK98TAnIw9TPicsglKrlBS7LseaUFomN4gRU+J88kySdSu/8Ar61VzQSXOkZZ2JOw0VYu1HEFuhPo4j7J8URjN+2X0n4oDBmDxP8Awa4EtLh/2EyVomYvMCP2fDJN4c+S14t1n+VjqHGnNEi7g3KLWaBpbc+aGA44+lm0cHi7XExI0Iy6ESqJY2zdDyYw/v8Aw3PEGtADjDRlbObYfcny6hcf/kGv8LQYGVoJkRsJGixNTiNR+Z7nuLuWCTtJsOgkaJYXFhlxJcehyj1O/sFH4aRZ+sTekbJnFA1rHZXgEGQzmymYj3B22UirxnNTf8OxaNDGYuO/3WQ4hxCeR1xeSLRfljrA95UZ+NApZGFxky4m3oAl8Ng/Kp/gn4vFAl03a4gOBMwdnt/NlTuFyAd0jiSdekeiZK0KNHOyZOTsMprikSmkqZUcXXckkDzj82KCYhsLtTCSSAR0ARhBJIY8BKEkkAAhCEkkAEBIpJIAEIFJJAAhJ7ISSQAyEoSSUgBCUJJIAUIJJIAMIgJJJAHKjlSSSAICRCSSAOlEcr//ABn2cFzZYgopIJPpCc4kyfyUISSQRYQkkkgBEJhCKSAOTRzj82KCSSY0j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173163"/>
            <a:ext cx="3771900" cy="2447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data:image/jpeg;base64,/9j/4AAQSkZJRgABAQAAAQABAAD/2wCEAAkGBhQSEBQUEhQVFRUWFBUWFxUWFBQXFxUUFRYVFBQUFBQXGyYeFxojGhQVIC8gIycpLCwsFR8xNTAqNSYrLCkBCQoKDgwOGg8PGiokHyQsLCksLCkqLCksLCksLCwpKSopKSksKSksKSwpLCwsKSwsKSwpLCwsLCwpKSosLCksLP/AABEIALUBFwMBIgACEQEDEQH/xAAbAAABBQEBAAAAAAAAAAAAAAABAAIEBQYDB//EADkQAAEDAgQEBAUDAwQCAwAAAAEAAhEDIQQSMUEFIlFhMnGBkRNCobHwBlLRI8HhFDNignLxFSSS/8QAGQEAAgMBAAAAAAAAAAAAAAAAAAECAwQF/8QAJREAAgICAgICAQUAAAAAAAAAAAECEQMhEjEEQRMiYRQyUYGh/9oADAMBAAIRAxEAPwDyjLdTqFKy54fDZj2kT2BMStI3g4e5ppXaagpubF2Oki4GxE37FRlKi7Fjctnbhv6d/pfEe3M9wmkyTza+PYC312VdU4M8AuLSIMGOYSZJu0kQANyvR8YMxqUmWIa1sXAu0kabQB7pnC+EU2crWXmS6LZo8TSTA6d7rCs7W2dZ+NGkkeb4fAOeYHqeg6lc34cjURYH3Ej6GfVerUP09TbnIAL3nmLrTfMIAsBI00ss5xz9M1S4ZWEgSZsRe5NhMycsRoB3U4+QmyuXjUrRiC1NLVosVwzJVecs5WZyMpgOMAT2k5lTGj6q6MkzPLFx7IsIZVOqYBwZnjlzFvkQJv539iubsI7LmIgTAJtPkDqpckQeNoihqWVdMqRanYuJzhCF1ITYTFxGwlCckgKGQlCcQkWoFQ0JJ0IQgQ1CE8NQITE0NRCRSAQIKCIShAxhCELoU1AhkIQnwmwgjQ2EITkCgjQ5uKeGlgcQ12o6qO4LrCaQmJ2QsQ26SdiBdJSKy94DSDquSDLgQCDBnUCTYaar0PgeEaH5iCHWDiW5ZLSCC4DlziNlgeCE069N0OLXQOUAzmtEdRMx2XomCpVBUlxYWkagOa4EQDaYiRPssPkPZ2vDX12XTKIzF8cxDQT1iY+jiPZPAuB2v56LnQrgnlInpePc6KU2HaTY+QPlOqwM2MbUflgR/EoseHC4/OxT2Uje9v47JmIw86Hz7/3S0I4Yzh7HtIMmxBAJ0cIMx1Wff+lgxwNKmSZBzOcHBt7kA7jUTProtEKwEAOM9t418/JPOIgXM9BEfZSjOS6Bq+zHu/T1USDL5aQczgGgSCXHN4nSJ2i3koHGuBuc8ua4OkwAM0Na1rQBJEDrtZbg156C2sTB7zsmupEgkHK7SDpvcAbwrFlkmJwTVM88xXDawJptpuDPCIZZ0fOXRqdZnso+L4aWgUgA54OZ2WDlLuUMBGuxK9ExNAggNuYBdcTvBcAO3lZVTcCHtcQ0tBkGoHsLnX+YgaeqtWYreFMwWKwZZ31BO0jUA7qMWrX8aw7vh/CaA2myPIuiBHmTr/Koxwp7HszNIBMg2ghpE3H5daY5LRmniaeirhFrZKtqvDC+pUMhomo5pPzFskho1OhuBCq6lODdTUrK3ChhCYU8hDKpFbQ1ApyRQRGynWKCamIRCQXZtQFsFt58Q+xXLdAmhBIJwCUJCGlBFAhNANQKcQgUxDEikkgiAppTimkpogyJidUksTqipETW/pPi7aL/AOoJbMjt6+5916F/qC50CA3UeIy11xcheX/p7EObVgCZtMOsdpLbgbLf8FxdYtiqKcZrBk8g0BkTNwdbrn+RHdna8SdwolVq4pw6A45TfNAEWcDNpiPYqRhsYXCQcrha7i5sGNTNvPzTHYYVM7LGAZt5z/ZVnD3guhwEG0c2h1Fzp/Kz1aNbNU7EuttYB2kAk6TMJ5qCZFx6zPUBVLAG1XDQadJmB67EHurGhTi0z949d1U1QmiPxBgbzm2WT5nrAEyI6aKtPEWmeaHRzCYLR0M6RvoZIV1Wo5mEAknzvI6Hqs1isP8ADZ/SDQJLf3gEy4SR7X/upwpjRb4Wo17JBtB19BInXULsHNaIM5h2PTYXkQs8/H1QDqYJECDsDMN2Em38BSMdWIp3JOu5ka5y3KZOkfVNx2BfisLbjTe15EH1QdSaZe3L3mZvbrZUPCsaSLCzhJ1JAmQXEm20BWLi9vMByxJuJA3tqVFxoKJFTCMNzIAOwPt5fcKBiOFRmytzMzGKYaABuHS7UggXB3T2cauGmAd9COzT5f3XVuLBJggESJvHr27oVoDNj9Pn4gqE3kSx0gjWQAdREw3us/X4a74js4cACSS4AGAJ8tI06heoVmtOouIvp3g7RB3VfxfhrnU4pECSLODSx2puCYAEEWG/ZXQzNPZXKCkeY18NDQ4GQS4f/nL/AGdKjELY43hzKdGqwtdm5HvaDysg605Fxcjfp5ZytgcoMyTeImA0GM7ux0WuE7MeTG0QWsmyaQrWngXNY0hpzPIGY6Uw7S/7iPYeahPwhc53w2uIaJnsPm7TsFNSsqlBpEUoIlyaplIQkkAgCgiPBRTAUZQAkCUpSfGyAGoEolNITIsSBRQQIamkJyBQRZFxWqSWJ1SUyBdcCrxVLXNDqbrPaZiNnGBaDeVv+H0gyW0mljbHNaDFhldJPr3XmuFxr6eYMcQHCDG4mddQrvhGNe4Q6pLdCHvHMCIy8x7k26+Sy5sd7Ol4mZR+p6DhAPiAzHKRFhcnUyZM+S4VOHAuIbrsfO0eSrWOLSCXtDJtJA5YgAHrpe+ndSDjXUWuN3EugRAF9pibAEk91j4uzqX7HHiTgz4dQB0EQ/fKJ16+atqWPPwmlt7C9swB8OttVS0aoqCCIgTJ1mft08lIwjmiRMBzcoAAI1BBdPSR7qMkBc4TE5pMmdwRHqRv5hDEcMlzyJLXg5wDNyBt26BQxVlwIIsYOgloAzdxqYPYKRRxwzACQToSI8BLfewKhTW0KjO1uFVKWY2cRlAAcJIEATIF2wO8EDZdy50QQbQTAiZnUusfPf2Wmx9M5c7CJ0ubXi56xeyz2Ow/KCIABaYLgWs/cWAdZ3991NS5diQsAymGlwqDK0CGgGBHLOYa3gT7dulXiJaGuDgcxsROxNgyx+U6qoosLDZrrM0y5nwHcp3aAQPubro/jn72NA5hyiDAMf7g0udB17qXEOQsZhGgFwZUcSSS3M6GF29IZSetptG6kUWkPBObIbG0QZALiN5LtRseycOJ02iMrqcjS7Z/6mHEfyp2D4lDC7JPMPlbN9SA3067IbYKvRyqY+oHuAEw+7tQInlgDuNY8laYTFlwl19D6THoqKtiqNSpyPAq6upyYggkmfDIgn7jqyhxxwLKRIeS1pdUbGU5nQA2Lk7GdEnG0K0aHE4NlVvMwPtuJOUm/oqit+nW521m2tBaSXCPDAaIzAgkQT6K2Zig1mdxjLym+sx17uie67VwK1Ii2gIAMCNRcf5Vak4jaMmzDPqVH5CwlrXZWgxkdBDOVwB680RJHRZHHvPhLsxBlxmZfprvAt7r0xuCc2zJD5zScpFoBAFoMEm1tdJWExuEax5LmD4cmDztc65gAE/WIgz2WrDPZnzRtaKOphyGhxByuJAOxiJj3XIiFaYqrBGYAFvhpCctOb85Ny7r9eihYqnBvd2ruxN4WtMwThXRHlBIpBTKhzEoRAQlIYU1ycUDH5/KAGFAopFMiBNKKSCIE1OhAoEyLiRf0RQxGvoiplZ0DrrvSfBB+4so7Rcro0pE0ywp8VqAglxN5vcWjSdPSFZ4OvUrE5nN+HJJa67RuYGx7zus8CpFTEnQeERA8v8AMlVSjZox5WuzX0+K02N5TlpgQMrTcn5vLptJ12UrD8VY0U4k5rjOegG3k0yew6rD0MTDpJPeDE9p6fytBw6oHkFxY6pBDA0zZwOYOaNA3vGpVE8dG3H5Dno0/CqpIc90Dx3E32BgqVgqmVwJsHOiDHuN+0SqfhvFWjMC4PMhpMiJm5/5QY0tcAFSMHjfiOdc5mOAnUab9tFmlE2KSLnF44Tllwhx32IEE/mx6qYBTj01EDNDZM9Aqd1AVqYLXRJgG94hpJjy91MwNIgkEgjRsGYgfNInppOiraVDI/FMAzIwyWhxgAixeZIzFul2zIPzaGVVPphjnSBIINwb2D8tOCMwMLRvbDgyWkNvGYEyRcQdNf7qLxBjswyZQWxmBbMgg2aZ5Tce6cZCozFanD3Os52t7kCxbmmwIAJA6hQMXhnCarnluYAyJLhO2thO5jQK/wAQwOcQ+GFoa5rrtGrWgVCLO8Y03buFDwGCc+sQW5XCM5dYgEkERoCY0G4F1ojKiqUb0cMDjMhDg12d4gVHMBcGi1zO8G3MVNqY1waxzzvDmtykXiA9rbGRmGnqqnilGrQc5gkZbl08zwfmk/LzaC9lCGLqRzvhuoa4gyepLpgRsOilx5bK/k4aZrOJcZyiWgPa4jMCRezTA8/v5Kw4TxenUc/4R0a3lJ3LRydNo2uFk8OwV6T2NdDi5gFtDsQJENse+tlI4Xw74AeXOBc4icuxs4a6G5N1W4RqvZapyclXRvaGIDmTrct7tETf83UDjeFbkLxTzkcwAa0kvJYPmnLoNBt1UbD8UEgRBcYJzbunKQ2Nf8lWTKstYCdWnuCZA9T3WenFllGMH6fZUuGljgZcC6oW5pkDO5uUjT63VLxQmmz4Uw4n+qyxkmHS7oQbC+kr0DifDs0E3F/2jKDFzn1Eg2VPxvAEA1WMBqiwkNJc3Yg7wtEMu9lOTEnF0eeFBSsWXOcS4QZIPKBfcWAuo0LemcpqmOCUoQkgQCUESgmAk1FI/ndAhqCICMIIgTSnQmlAmRcRr6IoYjVJSKx+5XQFMOpTggY9EJqISJIcCpGHxZZmAMBwyujXLIJAO2ijApEpUTUq6LfBcWa1zREMm5A0BsSB2E338rKzrcYphhaSQanMfhNiQTAEug5oEe/ZZTMpWDxYaRLZPykuPL5AefVVyxp7L4eRJaN/wbEBzanLla4kBpM7iXRG5J877K1oYwCACS4kgkwLxpOsiT7LLcM42wHJTYIa0SWyS7RojrtfoNVPdjQCZHMCQwmIAPjcY05dP/JYpQ2zqwmnHsvqmMbkzAttqLQToC61/NcMLUa+0Q4iZaTDiLw3Mb66Eg3UIVMrX6mS61uVs8xJJ+U3iCbR3DsssBLb5iGGfE05f6gjSTKr4k7J7Hh7SHNPWJ12H52THUi0ktBIsY3MmDfrO3XzT6QL3xAnQO0kuFydiMwB+qVeqAcgD3b20kGzcxkfMZmddoSGVfGq1Ss1oDYpgawbmSCHWmBe3WFkOI4dzCHOzlrt2wXSRN7mP8GF6a2hIeRAkBuhALoOnafqqDiPDGVaYBhjnxzgHVhPK4TAV2PLWijLj5LXZkqVQRlEwQXOBguD2wRob72tr3SrY4B4NyAT8OmbAmbknXKIgdcu1124n+kn0w5zHh3hJGjoJFwQYNxPoqRrSXumZHWZnS61xUZbRhnKcPq1RsMJxFxaHtmZdzNZmJbBYSQYAJBga+D3sqHEZY1ozFwggG5ZJuDfUZndhfosph+JtY3V3JDRo1xvfmGjZPmrjAcSL/CCakzkc/QQTImJJ6a79VnnA248qfvZuqdUOAnWLjsTcj6GO6gcSwWZstEyMhaSRyF0kgdRf3XLCPeym3NAqEyJMAdp9AfIFTH1ucECQ4SR2uJj0+qy1ReZCvwcPquykG5zWcDmb88Gzh5a91TDgDnVMrW8seLr/wAidL6wNIXpbsO0GwECJtJgbdrKq/UfDD8OKJa0mznH9gMa+vnoro5ndFM8UGujA47AsYDleahEZiAAwTsCbvPkq9XHEWNDW02Xg67udoXHoNh5KqfTgwtsHo5+WNPRzTSi5NU0UMCQRKEJiFCKKBKAAmlOJTSUCZFxOqSGI19EVJFLOh1KLSmHUogoA6JSmyjKCQUpQlCUAGUpTZSlAiywHF3UhDepv/PX7dl1wfFCxsmSXFwLsxBjlkzuenkqgFONUwJNhp91BwTLY5pI17eLVCWOYHuYxrB4WkOeAA5wJ31uYj1V1h+MuLwHtyw2XeI5SYDWyBlFnRA3O0Erzdr1oOG8Uc7KwOMNaXve5xJMC8ZrN6fwqJ4lRuw+Tbpm7w2Mc5hdlDYPK0T3y5utgCuTqzmHlIEzm5QbkyDfoqvheNc4SXsMB8BrgW8+ggSfVSMZiQxwi5JE66gfSCZPmsnGnR0FJNWTaFR5aWuMvziJ1MA3Ow8uhXbiNxac3QwIi5I08/VcBixYBoaSIEmdBoLAn86p2Ja5zgGCzSBOWQIdJPNpZzvZR9jJGGoU6rLZQ5oc0wTGpJtuNxH2WX/UH6RzvLqTm3u5uxPWepId7bXVrhKobUMABzntAE2lpzNcA0FsxNhr7zMZhAQ7NDQYgggQZs0XmZuD0G91OLcHohKEZqpHndei+i8iowT/AMrjrbqNvRGhxcsMtp0gdiGe2/mt1i8MKjMriC5py5gy7TYyA9twQRI9FmsRwzLnzNbULOYhohxA15RqIB0/mdEcil2jJLBKL+rDwTjrqlUNrMNQ/JGWWE+Iknwgjf6dNW7H5nVJgfDyw68CMktPo4399FmqJrMeGUBTpzzZgwNLgXDldqTchuwE7BW2NrZaDnZS0h4Am5c5pgOJ1fJJ1/ZdV5Em9F+JyS+zsvcPjyXHLzHlDyL829th3TqlAEERIcSSL+LRxcR6R5WWKw3GHZgLC+02Olzcnf3Wu4VjQ+GyDbWIsNyVTODiXRkpdFPQ4cx9UuNINDCQT+6DlO9tN5sVArcEqPc9zyGMzETpLRO5vEbBbJzBmcSNjcCSRE6dVnMYTVzV8xDHDLlfbIZhwI20j1UozdkXFezEcSosa85HB4k3AIEbaqIrqvwkG7TlbmcOYGYaAXPJ06+y54rhzDTNRpytEgTJNQ9ht5rdGao5k8UrbKkISjHTWfz1QlWGcRCBRCUoAagUUCggyLidfRJDEaoqaK2Em6cFyJ5l1aUgHBFAFEIGgoFKUEAwJIEoFAhSlKSBQA4FdWVTBE2MT/lR5RBQBpeF8SyyGAvfECTDbRZgNm+tzCucBiAxpfVmmHOAALi4kwRDYNrkalYehXgiZgHQOI+uynNx1SobGL2tZoOw6KiWOzfi8mkbTBcXZUqGLNpgZnEcxJPga3Y6DqY8lLw/Eg+W0pgXeTrJvBGgsZI7xssgaj3sZTyhzZlziQ2XdRoYA69+qvsM5tOlkNQPc4OjLmMhusAGQALee6zzgkbseVyJzMWc4DGiZteAO+3RSnw54cHOMGDlaDm5c2VubZ0dJJI9a34sRYhsamBY7T1/lSqtEhjo+Z2seHLYHzvCraL1s6VeKVHsp/0iHtcSymSbNgNaSAJLbjpoeiGFpg4sOBFmx4ZMEXLXAxEE69E3C4Aguc6GgiCSYcAQcwE6309V0wjQcwEMDRYh94vDS7YWAgaTeUtegr+SL+pajJYGg5XF5kGzhIIDYFzqY7jqn4SoHUstQta0S4tP+4XHm5Wk8x00UXF1uRzppPaKriSHS4B7WgZIu0yI6fdV44g1pGWkczS7Lmc4wXWJItJ6DbupqDcaRW5U9k1tVoruY0Nbkc5sfDa4AA/uNz5jqr+njKeUNdla50tBEwCLjW8T91nMJWpms6o9uYucXimCSM0F4Dp1008vWfXrCGOa0ZSTqXeL5szTINiCClNbJQejRYdpLOYiRsL+v0UPi2C+IzKeUSHOJ0sZj1UTC455dBdBMHaB3PvKtH3cYibxuPIwqXaZZ2UNfhws0Mzgkl3MLDQHL8w7KgxrRXrspOltoa5s5QSJ8JGnktjVwQFVwDSTlBzGeUXhreh1v0hQX4AvzPeIe4Rylo5jy5mzIByuI9FdGdbKskOSo88yGbXM2jXsVyIhbGrwkYYAU+eo4locAHWvAGze5PRUmN4FUpyXRmgkt1jc3iFrjkTObPBKJVBIooEK0zgTSiU0hBBkXE+JFNxBukpIrGk8y7BcJ5l3CAHBEFFrh08kAgYggU6ECgBhKCJCRQIAQITgECgAIJ0JpQAZTmVSJg6631TIQlAFhgKlMGagJgjQ39jstBS4lTL3OaZa1oOWHeEGbzaBPQrIgqwwGLpsY/MC4vGWBaBMkzvoLKucLNWHM460TMJxH4tcGsbF0nWMoh2XsBlH4VouHVHDNLiHFmeBBvnJfAnXa3UdFj2Y0NtSbBNsxu7/AKjRv1KnYWsKRp53Pa+XOlpu0OIHNvJgntKhOFl2HNXZuKIzwYOzgHazYXE7BxnzXNrHMDmNg2L5tOYmcpIvJA17xaFU/wCtDHfFJc5725CXuHIDcQ2budNp2V5RxtNtN1QyYHN0BkAjTqdY6rI00dOMlIoqmAHxDBEAwQZDm3/bo4EfddMZQa+s9rsrXWGcGxOUSH7TNpt06K4YxpdLoJF9DOzh2jS/VQ61Fk85ykyXcszMaDT33UueyPBB4JUp0ahFWA+WtFiQLRqPwKxxuMvlZT5GtcSW+FxI0yjUd+6pamADnPqhzhEWac3RjTEj76glcnksYZc8tMAkAMIseXXe3sk4puwTa1RbYOi54ORoa6ziLzHXKZiABHc9lY4J2SA53NN5tPWQbhcP0jiGBri2JcRFrwBcHW8k/TqpH6hLRzt8Zyhw/wCLZ5va3oqpfuomnqyQ7GhzsumUxqdR6rlWmWgWuI/uT9VmKOPe587wJExJjXvoFpcHULm8wI3vt37IcOI1Kyr4viXH4jaYiq3ZviqMBgwR7+UrP4Hhtaq5zy4B2UgNJNpFi6NBrqto7hjCc58QBAOhANo7iCfVVdTC08O2WOGvNLhMnSdzpEdlZHIkqRXLHydt6MHi8O6m9zXCHA6f3G0KO5bPjX/2S1vwzADYqxBDjOrd2hZPEYYscWukR217rZCfJbOZmxcXa6IyYTBsulRc5hWGVkPEapJYk83okrEVMDzzeq6tXB2q7BJjOjSnBcwU4FIB8pISkSgY0oSiUECEkUkkAJAohAlAATUSgSgBSlKCBUgOtCtlcHRMaeexRp1bzJHff/2uMpSlQ7ZcYTibWDNBJFg0nY/NMQIO0dL6q8wfEy9zKDGhoyc+X937R2GY+pPRYuVYcN4u+mCwGGOPNAGYbHIdWkiyqljvo04s7i6fR6DSqCnTYGuDi0Bjnm9mjmjvICGIfdxiwt2zTGU9DMecrK1uKF1FroLWfFLQG3DQAwhrjuTB+ql8NrmrmFMuAABc52hfAbPfQW81l+OlbOnHPGT4ousPjWZJBBe4gFuhaBJh2xm1uyc6oJ5RAdbLbKNLAEeonyVFisVNd1ICHiYdYhwiQMu83V2S+nRY5wAfYlpjlkAb72lJxrZOOTlf4OdRgENNMTzGWHLeYt+0kNC7f6L/AG3tJcDc5iM0DUfdRqOJY6oHTzESQbWmL+cW81ZVnuZTYGxMmSALDr739VF2iaplXVpinlOY8zQbRIuRGbTYb+is+FVg4OAM23cSJt80AD0lROIVDmacxEtExBGpiBtKeynaHRsc8NEt19dB6wk9rYLTL+m4nbb8CreKYEMBeIMukZiYBIgRE+w6p+Fx2YlzQRLgLgmQBZ3b6qXWxZGUETNuWJ0kEKtWmS7RRuweYX+IIgkg5R3MmfZU/wCoGsyMBfmGgdZxBEyJGov9Fw4/ia9KoQKjiw6bAb5XN63VHXrB19J1G09uy144Ps5+fOlca2Ks0AmDI6/n5ZcHopjlqo5rZFr+JJKqeZBTKgHVdmLidV1plJjQ9OCaE4FIY4hJKUkAAoIoIASSSSAFKBSSKAGpqcU1MAIIpJgIJIIoAIbbX86/f2QQSQBJoVhEOLsszlBgT1voVp63H6VCi1lHK98TAnIw9TPicsglKrlBS7LseaUFomN4gRU+J88kySdSu/8Ar61VzQSXOkZZ2JOw0VYu1HEFuhPo4j7J8URjN+2X0n4oDBmDxP8Awa4EtLh/2EyVomYvMCP2fDJN4c+S14t1n+VjqHGnNEi7g3KLWaBpbc+aGA44+lm0cHi7XExI0Iy6ESqJY2zdDyYw/v8Aw3PEGtADjDRlbObYfcny6hcf/kGv8LQYGVoJkRsJGixNTiNR+Z7nuLuWCTtJsOgkaJYXFhlxJcehyj1O/sFH4aRZ+sTekbJnFA1rHZXgEGQzmymYj3B22UirxnNTf8OxaNDGYuO/3WQ4hxCeR1xeSLRfljrA95UZ+NApZGFxky4m3oAl8Ng/Kp/gn4vFAl03a4gOBMwdnt/NlTuFyAd0jiSdekeiZK0KNHOyZOTsMprikSmkqZUcXXckkDzj82KCYhsLtTCSSAR0ARhBJIY8BKEkkAAhCEkkAEBIpJIAEIFJJAAhJ7ISSQAyEoSSUgBCUJJIAUIJJIAMIgJJJAHKjlSSSAICRCSSAOlEcr//ABn2cFzZYgopIJPpCc4kyfyUISSQRYQkkkgBEJhCKSAOTRzj82KCSSY0j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-104140" y="-1647984"/>
            <a:ext cx="3771900" cy="2447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http://www.microbiologyonline.org.uk/themed/sgm/img/slideshows/3.1.5_protozoa_5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1219200"/>
            <a:ext cx="3409950" cy="2514600"/>
          </a:xfrm>
          <a:prstGeom prst="rect">
            <a:avLst/>
          </a:prstGeom>
          <a:noFill/>
        </p:spPr>
      </p:pic>
      <p:pic>
        <p:nvPicPr>
          <p:cNvPr id="2060" name="Picture 12" descr="http://t3.gstatic.com/images?q=tbn:ANd9GcQgrYPEqJqkpDJLY5yjX_kwLjH4vNOPdSbBnez2LDcCvbENyUrs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3505200"/>
            <a:ext cx="3505200" cy="2895600"/>
          </a:xfrm>
          <a:prstGeom prst="rect">
            <a:avLst/>
          </a:prstGeom>
          <a:noFill/>
        </p:spPr>
      </p:pic>
      <p:pic>
        <p:nvPicPr>
          <p:cNvPr id="2062" name="Picture 14" descr="http://origin-ars.els-cdn.com/content/image/1-s2.0-S1874604709260094-gr1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8200" y="3886200"/>
            <a:ext cx="3962400" cy="2667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5778691"/>
          </a:xfrm>
        </p:spPr>
        <p:txBody>
          <a:bodyPr/>
          <a:lstStyle/>
          <a:p>
            <a:pPr lvl="0"/>
            <a:r>
              <a:rPr lang="en-US" dirty="0" smtClean="0"/>
              <a:t>Includes about </a:t>
            </a:r>
            <a:r>
              <a:rPr lang="en-US" b="1" dirty="0" smtClean="0">
                <a:solidFill>
                  <a:srgbClr val="FF0000"/>
                </a:solidFill>
              </a:rPr>
              <a:t>30,000 extant species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(+ 44,000 extinct)</a:t>
            </a:r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Ancestors of animals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(flagellated </a:t>
            </a:r>
            <a:r>
              <a:rPr lang="en-US" dirty="0" err="1" smtClean="0"/>
              <a:t>protozoons</a:t>
            </a:r>
            <a:r>
              <a:rPr lang="en-US" dirty="0" smtClean="0"/>
              <a:t>).</a:t>
            </a:r>
          </a:p>
          <a:p>
            <a:pPr lvl="0"/>
            <a:r>
              <a:rPr lang="en-US" dirty="0" smtClean="0"/>
              <a:t>Most protozoans are </a:t>
            </a:r>
            <a:r>
              <a:rPr lang="en-US" b="1" dirty="0" smtClean="0">
                <a:solidFill>
                  <a:srgbClr val="FF0000"/>
                </a:solidFill>
              </a:rPr>
              <a:t>microscopic</a:t>
            </a:r>
            <a:r>
              <a:rPr lang="en-US" dirty="0" smtClean="0"/>
              <a:t> (</a:t>
            </a:r>
            <a:r>
              <a:rPr lang="en-US" b="1" i="1" dirty="0" smtClean="0"/>
              <a:t>5-250 </a:t>
            </a:r>
            <a:r>
              <a:rPr lang="en-US" b="1" i="1" dirty="0" err="1" smtClean="0"/>
              <a:t>μm</a:t>
            </a:r>
            <a:r>
              <a:rPr lang="en-US" b="1" i="1" dirty="0" smtClean="0"/>
              <a:t> long</a:t>
            </a:r>
            <a:r>
              <a:rPr lang="en-US" dirty="0" smtClean="0"/>
              <a:t>).</a:t>
            </a:r>
          </a:p>
          <a:p>
            <a:pPr lvl="0"/>
            <a:r>
              <a:rPr lang="en-US" dirty="0" smtClean="0"/>
              <a:t>They are important as </a:t>
            </a:r>
            <a:r>
              <a:rPr lang="en-US" b="1" dirty="0" smtClean="0">
                <a:solidFill>
                  <a:srgbClr val="FF0000"/>
                </a:solidFill>
              </a:rPr>
              <a:t>primary producers,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decomposes, causes of diseases, food for other invertebrates</a:t>
            </a:r>
            <a:r>
              <a:rPr lang="en-US" dirty="0" smtClean="0">
                <a:solidFill>
                  <a:srgbClr val="FF0000"/>
                </a:solidFill>
              </a:rPr>
              <a:t> … etc.</a:t>
            </a:r>
          </a:p>
          <a:p>
            <a:pPr lvl="0"/>
            <a:r>
              <a:rPr lang="en-US" dirty="0" smtClean="0"/>
              <a:t>Discovered</a:t>
            </a:r>
            <a:r>
              <a:rPr lang="en-US" dirty="0"/>
              <a:t> </a:t>
            </a:r>
            <a:r>
              <a:rPr lang="ar-AE" dirty="0" smtClean="0"/>
              <a:t>اكتشفه</a:t>
            </a:r>
            <a:r>
              <a:rPr lang="en-US" dirty="0" smtClean="0"/>
              <a:t> </a:t>
            </a:r>
            <a:r>
              <a:rPr lang="en-US" dirty="0" smtClean="0"/>
              <a:t>by </a:t>
            </a:r>
            <a:r>
              <a:rPr lang="en-US" b="1" dirty="0" smtClean="0">
                <a:solidFill>
                  <a:srgbClr val="FF0000"/>
                </a:solidFill>
              </a:rPr>
              <a:t>Leeuwenhoek (1674).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772400" y="6324600"/>
            <a:ext cx="1920240" cy="365760"/>
          </a:xfrm>
        </p:spPr>
        <p:txBody>
          <a:bodyPr/>
          <a:lstStyle/>
          <a:p>
            <a:fld id="{2D25C08F-1A5F-474F-BD6C-2F56E49ED1FF}" type="datetime1">
              <a:rPr lang="en-US" smtClean="0"/>
              <a:pPr/>
              <a:t>10/2/2020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62400" y="6407944"/>
            <a:ext cx="3657600" cy="365125"/>
          </a:xfrm>
        </p:spPr>
        <p:txBody>
          <a:bodyPr/>
          <a:lstStyle/>
          <a:p>
            <a:r>
              <a:rPr lang="en-US" smtClean="0"/>
              <a:t>Invertebrate Zoology (Biol 242)- Dr. K. M.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5362" name="Picture 2" descr="leeuwenhoek-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810000"/>
            <a:ext cx="2057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410200"/>
          </a:xfrm>
        </p:spPr>
        <p:txBody>
          <a:bodyPr>
            <a:normAutofit/>
          </a:bodyPr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800" b="1" i="1" dirty="0" smtClean="0">
                <a:solidFill>
                  <a:srgbClr val="00B050"/>
                </a:solidFill>
              </a:rPr>
              <a:t>Ciliophora</a:t>
            </a:r>
            <a:r>
              <a:rPr lang="en-US" sz="2400" b="1" i="1" dirty="0" smtClean="0"/>
              <a:t>:</a:t>
            </a:r>
            <a:r>
              <a:rPr lang="en-US" sz="3200" b="1" dirty="0" smtClean="0"/>
              <a:t> </a:t>
            </a:r>
            <a:r>
              <a:rPr lang="en-US" sz="2400" b="1" dirty="0" smtClean="0"/>
              <a:t>G. Cilia-bearing</a:t>
            </a:r>
            <a:r>
              <a:rPr lang="en-US" sz="3200" b="1" dirty="0" smtClean="0"/>
              <a:t> </a:t>
            </a:r>
            <a:endParaRPr lang="en-US" sz="1800" dirty="0" smtClean="0"/>
          </a:p>
          <a:p>
            <a:pPr lvl="0"/>
            <a:r>
              <a:rPr lang="en-US" sz="2800" b="1" dirty="0" smtClean="0">
                <a:solidFill>
                  <a:srgbClr val="00B050"/>
                </a:solidFill>
              </a:rPr>
              <a:t>Defining Characteristics:</a:t>
            </a:r>
            <a:endParaRPr lang="en-US" sz="1400" b="1" dirty="0" smtClean="0">
              <a:solidFill>
                <a:srgbClr val="00B050"/>
              </a:solidFill>
            </a:endParaRPr>
          </a:p>
          <a:p>
            <a:pPr lvl="2">
              <a:lnSpc>
                <a:spcPct val="160000"/>
              </a:lnSpc>
            </a:pPr>
            <a:r>
              <a:rPr lang="en-US" sz="2600" dirty="0" smtClean="0"/>
              <a:t>About 3500 species </a:t>
            </a:r>
          </a:p>
          <a:p>
            <a:pPr lvl="2">
              <a:lnSpc>
                <a:spcPct val="160000"/>
              </a:lnSpc>
            </a:pPr>
            <a:r>
              <a:rPr lang="en-US" sz="2600" dirty="0" smtClean="0"/>
              <a:t>Body </a:t>
            </a:r>
            <a:r>
              <a:rPr lang="en-US" sz="2600" b="1" dirty="0" smtClean="0">
                <a:solidFill>
                  <a:srgbClr val="0070C0"/>
                </a:solidFill>
              </a:rPr>
              <a:t>externally ciliated </a:t>
            </a:r>
            <a:r>
              <a:rPr lang="en-US" sz="2600" dirty="0" smtClean="0"/>
              <a:t>in at least some life cycle stages.</a:t>
            </a:r>
          </a:p>
          <a:p>
            <a:pPr lvl="2">
              <a:lnSpc>
                <a:spcPct val="160000"/>
              </a:lnSpc>
            </a:pPr>
            <a:r>
              <a:rPr lang="en-US" sz="2600" dirty="0" smtClean="0"/>
              <a:t>All individuals possess at least one </a:t>
            </a:r>
            <a:r>
              <a:rPr lang="en-US" sz="2600" b="1" dirty="0" smtClean="0">
                <a:solidFill>
                  <a:srgbClr val="00B050"/>
                </a:solidFill>
              </a:rPr>
              <a:t>micronucleus</a:t>
            </a:r>
            <a:r>
              <a:rPr lang="en-US" sz="2600" dirty="0" smtClean="0"/>
              <a:t> and at least one </a:t>
            </a:r>
            <a:r>
              <a:rPr lang="en-US" sz="2600" b="1" dirty="0" smtClean="0">
                <a:solidFill>
                  <a:srgbClr val="00B050"/>
                </a:solidFill>
              </a:rPr>
              <a:t>macronucleus.</a:t>
            </a:r>
            <a:endParaRPr lang="en-US" sz="2600" dirty="0" smtClean="0">
              <a:solidFill>
                <a:srgbClr val="00B050"/>
              </a:solidFill>
            </a:endParaRPr>
          </a:p>
          <a:p>
            <a:pPr lvl="2">
              <a:lnSpc>
                <a:spcPct val="160000"/>
              </a:lnSpc>
            </a:pPr>
            <a:r>
              <a:rPr lang="en-US" sz="2600" dirty="0" smtClean="0"/>
              <a:t>Examples: </a:t>
            </a:r>
            <a:r>
              <a:rPr lang="en-US" sz="26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Paramecium, Stentor, Vorticella</a:t>
            </a:r>
            <a:r>
              <a:rPr lang="en-US" sz="2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23760" y="6492240"/>
            <a:ext cx="1920240" cy="365760"/>
          </a:xfrm>
        </p:spPr>
        <p:txBody>
          <a:bodyPr/>
          <a:lstStyle/>
          <a:p>
            <a:fld id="{0BB8224A-12D2-465A-9F5E-F0B300EFCDDB}" type="datetime1">
              <a:rPr lang="en-US" smtClean="0"/>
              <a:pPr/>
              <a:t>10/2/2020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05200" y="6407944"/>
            <a:ext cx="3657600" cy="450056"/>
          </a:xfrm>
        </p:spPr>
        <p:txBody>
          <a:bodyPr/>
          <a:lstStyle/>
          <a:p>
            <a:r>
              <a:rPr lang="en-US" smtClean="0"/>
              <a:t>Invertebrate Zoology (Biol 242)- Dr. K. M.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33400"/>
          </a:xfrm>
        </p:spPr>
        <p:txBody>
          <a:bodyPr>
            <a:normAutofit fontScale="90000"/>
          </a:bodyPr>
          <a:lstStyle/>
          <a:p>
            <a:pPr lvl="0"/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Phylum Ciliophora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04800"/>
            <a:ext cx="8382000" cy="6096000"/>
          </a:xfrm>
        </p:spPr>
        <p:txBody>
          <a:bodyPr/>
          <a:lstStyle/>
          <a:p>
            <a:r>
              <a:rPr lang="en-US" dirty="0" smtClean="0"/>
              <a:t>                                     </a:t>
            </a:r>
            <a:r>
              <a:rPr lang="en-US" i="1" dirty="0" smtClean="0"/>
              <a:t> </a:t>
            </a:r>
            <a:r>
              <a:rPr lang="en-US" b="1" i="1" dirty="0" smtClean="0"/>
              <a:t>Paramecium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pPr lvl="8"/>
            <a:r>
              <a:rPr lang="en-US" i="1" dirty="0" smtClean="0"/>
              <a:t>                                  </a:t>
            </a:r>
          </a:p>
          <a:p>
            <a:pPr lvl="8"/>
            <a:endParaRPr lang="en-US" i="1" dirty="0" smtClean="0"/>
          </a:p>
          <a:p>
            <a:pPr lvl="8"/>
            <a:endParaRPr lang="en-US" i="1" dirty="0" smtClean="0"/>
          </a:p>
          <a:p>
            <a:pPr lvl="8"/>
            <a:endParaRPr lang="en-US" i="1" dirty="0" smtClean="0"/>
          </a:p>
          <a:p>
            <a:pPr lvl="8"/>
            <a:endParaRPr lang="en-US" i="1" dirty="0" smtClean="0"/>
          </a:p>
          <a:p>
            <a:pPr lvl="8">
              <a:buNone/>
            </a:pPr>
            <a:endParaRPr lang="en-US" i="1" dirty="0" smtClean="0"/>
          </a:p>
          <a:p>
            <a:pPr lvl="8"/>
            <a:endParaRPr lang="en-US" i="1" dirty="0" smtClean="0"/>
          </a:p>
          <a:p>
            <a:pPr marL="0" lvl="8" indent="0"/>
            <a:r>
              <a:rPr lang="en-US" sz="2800" b="1" i="1" dirty="0" smtClean="0"/>
              <a:t>Vorticella</a:t>
            </a:r>
          </a:p>
          <a:p>
            <a:pPr lvl="8"/>
            <a:endParaRPr lang="en-US" i="1" dirty="0" smtClean="0"/>
          </a:p>
          <a:p>
            <a:pPr lvl="8"/>
            <a:endParaRPr lang="en-US" i="1" dirty="0" smtClean="0"/>
          </a:p>
          <a:p>
            <a:pPr lvl="8"/>
            <a:endParaRPr lang="en-US" i="1" dirty="0" smtClean="0"/>
          </a:p>
          <a:p>
            <a:pPr lvl="8"/>
            <a:r>
              <a:rPr lang="en-US" i="1" dirty="0" smtClean="0"/>
              <a:t> </a:t>
            </a:r>
            <a:r>
              <a:rPr lang="en-US" sz="2700" i="1" dirty="0" smtClean="0"/>
              <a:t>Vorticella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23760" y="6492240"/>
            <a:ext cx="1920240" cy="365760"/>
          </a:xfrm>
        </p:spPr>
        <p:txBody>
          <a:bodyPr/>
          <a:lstStyle/>
          <a:p>
            <a:fld id="{F6F4B2B9-BD26-47B5-BB60-D23F4A7A7667}" type="datetime1">
              <a:rPr lang="en-US" smtClean="0"/>
              <a:pPr/>
              <a:t>10/2/2020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6407944"/>
            <a:ext cx="3657600" cy="450056"/>
          </a:xfrm>
        </p:spPr>
        <p:txBody>
          <a:bodyPr/>
          <a:lstStyle/>
          <a:p>
            <a:r>
              <a:rPr lang="en-US" smtClean="0"/>
              <a:t>Invertebrate Zoology (Biol 242)- Dr. K. M.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44034" name="Picture 2" descr="http://1.bp.blogspot.com/-qJRa9N9evjE/UQkHMa-HSqI/AAAAAAAAA08/E9C8VDeTZHs/s1600/parameciu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1" y="228600"/>
            <a:ext cx="4343400" cy="3048000"/>
          </a:xfrm>
          <a:prstGeom prst="rect">
            <a:avLst/>
          </a:prstGeom>
          <a:noFill/>
        </p:spPr>
      </p:pic>
      <p:sp>
        <p:nvSpPr>
          <p:cNvPr id="44036" name="AutoShape 4" descr="data:image/jpeg;base64,/9j/4AAQSkZJRgABAQAAAQABAAD/2wCEAAkGBhQSEBUUEhQUFRUUFRUUFBUVFBYUFBQUFRQVFRUVFBQXHCYfFxkjGRQUHy8gIycpLCwsFh4xNTAqNSYrLykBCQoKDgwOGg8PGiwkHxwpLCkpLCwpLCwsLCkpKSkpKSkpLCksLCwsLyksKSwsLSwsKSwsKSksLCwsLC0sKiwsLP/AABEIAOEA4QMBIgACEQEDEQH/xAAbAAACAwEBAQAAAAAAAAAAAAAAAQIDBAUGB//EAD8QAAICAQMCBAUBBAcGBwAAAAECABEDEiExBEEFIlFhBhMycYGRQqGx0RQjM7LB4fA0UmJygvEVQ3N0g6Kz/8QAGQEBAQEBAQEAAAAAAAAAAAAAAAECAwQF/8QAKBEBAQACAgIBAgYDAQAAAAAAAAECEQMhEjFBBCIyUXGBkaET0fAU/9oADAMBAAIRAxEAPwD63AxXFKCIiSqECIjMYEIRWTJR1AwqJjkGa9v+8WsAXe1gX99hAnUdSDZKmTD4krDym99/USbG2oSvVcWrfcj9Y2LYaJmz+KJjBJuhyasD7ntOdk+MsII3sHuCNvcjmpnzg7OmITHi8cxtk+WD5u3BB7ncd/aa3qj22lmUoZkblj7faUlu80J3CpBHv1/13k4CikpD5nPtsdvzt6wHAwuK4BCEDIC4RXCBqqEcJQjIydRVAFjkY4BIkyUVQKz06gEikqyTworckjgfcVOJ1XjC6GfU4ADE0m5Cn6qO5Ht78TpeNdK2TCVW+RqA2JWm49wxRq76J5nN0Tll2ra8l8k0RpIPC7/nbmeXnyz3McJ+6WuP4j8SZvIUyZMNtuDTErqI+lrqqN8/iQx/GLKbZwOTZxagSBqIGlgB+g3Mn4j8OhBq1gAXpoBtIbkEEg89/czyuXwrKF0k2LLG9yST7bA/aeL/ACcnH+Kufcr0OL4/ylWLtpBQuhVQqjegpsahXqv2PNys/F2cFmORqStQWyrgAXuwsXvzxfM84/RBSuu9IBHBNbDYA/mVoDoZdyCQQS1d/MKr0H75j/Pb8s+X5vV4fiAkkEIu/m+ZZVV3uwT5jxxLsXxNiJIGNFBAskAWTxvXHG4O3cTzHSeHgg6fSvvv5eeSF2g2FtIXXsAb22WzZsj3+8zeTbW69D1nxSp0qdb6WOhQKXuSPL5iKnS8O8ayBTlHzdDWoxawVFCiFBF+4ND0nk8GArpCUe+ob8XyRv8AkzY2ZkNUSDvuxs2QNmHHc/iXDmy30S329z0fxOPlrq7ACnZVutj9Q9RW+9ipsx53Y66ZUFkBqAs7Ldb6fcTxXS4FyFQxY3bEayAWtvl6a7gK23/ELIqdXpeszIRiLE2bIJJGNANzXmJc8VwDXrc9U+psv3emtvWYeoIRQAWYiySQgs87E6vwampGPeh9rP75h8E6oU2MAHT5tXdy2kkt7+dP9CdGfQnfbZSLSURlEIpIiKpAgYEwqOAopKEqNUlEYCA6hCImFEVyDvInLAtiiDxwGDJbd/3yEiTAz+L9IhxHy+nH3nyzxEIjfUV87WtnYbg36b17U4n1LxdScDAGiSBd1ztzPDdWpKZF+XpGmndjR07AOt89jue36fL+unpjKPM9LgL5fKBR2viyBbUxBF/ft+s1eIfDbrkpATtqG/mYAkbACt6J7fvE6fhXl1DZHRGVXAIo7qrKAPNdnffn2nQ8PdcepmUajqKKWuno2zk01XyL954Jj6ZmO528+3hORFDNelrIoEEDVp8w7Wdpbi8B1A0ygkAqLJBB3F2L3/O/rOmcxyk6G8p2xjIAPNahxiDEAbavYbXvU3YCt6HcJmasZU3eRU3Qq3CsCxq+a2431OLG3UXxjzOLwVg3lLliQAqqWUg+jHY1fE7vTeFKyrsXtdtt/NsbAsAWeO07CeKJjUMTXmFNpBOrVQAF2Saq6/SVeEdfkyOwQ4yAQKauQQ1+UANegD13nfHCcec3drqR3sfgmMrVtQ8o3DUPQagQB7SGf4eQjZ3XmyoxqSDyL03N2Fv6tbBBrcfn+VQufX8Mb8NaZ+i6BcQIXcmtTHk1wP8AXP6AaI7hNKUiZIyMojGYRGQIiFRwgKoQuEDZCEJQojC4QKsiyllmuRZIRSsuWIJJQpQqEIFPiH9i5A1EAMB6kEGp4XrsK6bbMQzgg46Girs2NzW1T6FptSPUTxvX9Mo+YM6+Z9bs54aqPlIG4phtwNp8/wCslsiWbeWHVMuRNKPS2zEgUF5Ggnbbc/nj02dVkfJYYOAzEaC1WbsuWqk+iuL7R9Z1LrjUBbxk8KRYttVH/jqiGA9O8l0HVIiKNA+olrGtnO43cBTq8x2JoaTPmSY5TbM9KfEsQZWZyMeliWGtlC0qhQu9uxq6INipV1HWqFBxvWoqSAASppQGcMDuTxc6nifSY3I/ZXEpZiPMrWgYrp5JAHr3YVOZ1/QIcocIFDKCAxQbLW45BYEjaXLHV3v0uWPT0OHohlSsjaWUqWQVepmsHV6AVt6jmPw/woLkOjJmIDB1ChLc1ps7DYEDbvMLKukNk1sKQKRRIXSpUGxp7m7r77TpZPEUR9BLpkYBsC6WtmIolLNJq09/37z2cc88t6/hb37eowZSUXUKahqHoSosSUz9PkJJs35UNjiyDf8ACaJ9WKcLhCUEUcIEIRmIyBRGEIC0xR3CBtihcJQQhCAqgY4QImKBiqAzCEUCxDPO/EXTXmU5AXQikQGjrbb1F71t7Tvhpl8XwhsYJvynsaIVtiQexGxv2nDmx8sLB85yYAM+PVrTTSlEYgqNrc8qR68jybibfAem+Z5c2M0TqNrS9yHAG5tfzv8AeRC4UwLicDLnVy7q6C1v6icfqSQATzyO0t6brSyKQSzguFDAnSOQjHgGvudjPlYzGTv0xOi8Sy5TmIw0cahMIGOiAeSgUHcnzc3x23lPUZNDLjVdFFfKyAq7PjBtXN3Z25HFCasPgy6dWF3xu6v5BYS1Ol91qrC0dNEDec9chx5HsvdjHpxtpGM0GXUN1K+wHFm5c/tvfzWrdTb0eHV8tAqqayByCbXyEWpN3tS9u97y/q8mVdWTG2BPlp83T8rVaBwWxhiQVYnihuQfWV4MT4cLZWCpa/NYLqPAoKFI+r6rr/e24lvSdcmVkyqtoSQq5PlklEDOcmMAal3CgEnfUNhPVxePlqz2fq63RYgoNXVhRfJ0gAk++rVNAkMOOlAPIG/uTuT+pMsqfRUQhAyAhcUVwGZFo7kWgKBijgK4R1CBqMYihcocVxxVAUcAI4ESIVHUTGAiZWzwYyFQDVLFFgg95EYpYi1Gh5LxpepXMFwY/mfOU4Ws0iMACMj0C1jGvloHdT6ynwzwfN8v5lkZHa8iLpryMyMurswIJJ45r1npvFsTBWZBqYrWkckggiv+IrqA9wOZ5To8wysy9MuUhFHz2bUhYCrORc58xHmAuqPG0+Zy8OEz732zYuyJlCNQGOiWGPWFQ5CrEKWv1UMauxYPcTm58obqcZbTkJDLkAVFbTobSfUHUV8hP7O3E2jxUGvmoQw1BVBDMKXJS+WyfLsTx5l39Y4sjMmJin3osGPqGDbICRpvtc5cuWspjPS38nT8TbKOnZlUZzjXGoJvIulgdTfLUg5iASK9h6G5fC3gwwghcQxK5ViuhsZZlJL5PluSyBiMHlNbq2w789fD9RxujqdaZEZjeTEjZiH1hbHnVjpFUQCfeer8O6MY8aqt0iJiUnclcYqz72Wnr+mkuVym+ie2gwgYp7FEIqjgKKK4xAIiI2kbgAEIiYXALhFcIGyoo4SgEUcIBcIoQAmVO0sMpaAAXLFSRxSwmAQhcIEcuPUpUmrFWOR6MPcGj+JwesBbIC4LgBi2NsrhfmBgAmgAgIrqDdHbm9p37mHreiVmGoGn8thmUh62IZSCNSrX/QJy5cLnj0lcnF1D5nYZcVM2sKNDbAcFSQBXF9jqEp/8HyZcLf15GkalXysrnYlCR+0GJG3qLBqdnN0VjKA7HI2PQuRySFDaiE23ryLffcb9pkPhfzUYNjxorHGBjr5mIuusOXC0KpqB52UngTz3i77ijw7wsKV/rHcKEfSX1Y/mlmYE7AtyHokVQJHE7gSgAOwmbw7Ayqqu+soGJagB5mIVQPQKCLO52ua2M9OGMxnRECYpTl6gC9+N/wAGQ6XrlfdWVhdWpBH7psaYjFqjuBAiMRmQJgSMjAQgIxQJhAIQhA13HCo5RGFxkyMCURhFcAlbCXSBECKCSMAJB89MoIJ1XRAuq339IFgiMdyJMBiLLj1KR37ezA2p/UD8XC4nyhQSbra6F8mpBkx2aPpd2dyD6gULsfYUe/Bmx1V7ntYs3sNuw7b+3Bva98ZvUpFHcgje/Yg/e/8AOBxFuaA4IqyR6X2v/EyCzpxS367/APTsF/UAH8mN3sf5kSRW9+w7Dv7e0oU6jqXigPZu+oD934jym9DJ12L+rc2q9iTxV+29cCv5zn+FeGLjKqNhi1Ac6nZq1FvtWwG287mXEDyL/n6ynK6p9TqK381DnjcnfufzEx72bWCAiXODVb8bexAN3xwQa5oywiUIRESUUCMUlFAiRFJGKoCikqhA2mQZ5HNkqc3P1u8DofOh82cgdZ7w/wDEIlHZDyYnKwdeDN+PNcouMVwuImAXDVIxgSBGRJMlETAYEg2ajQ5sD8mPTBuYE2Tgeu/PHvUEbne9+eJF+DIdN3EglX+v5yeqKo6lBOB40qJnV8o14ip1oRfmtQrJ6Nz6ffiegkHxg8gH7i5LNjzfgKgZ2GD5nyKYnWvlXJY8qOf7QbnfegAAeZ6OS0xEShXIyVSJgEKgJKAqi0yVxXAVQjjgU9U+04+YWTOt1o2nGzGYyrUUManNy9aSduJrzZQotiAPfv7Ack+wnF63qW1eTSinhiQXJAs0p2Hb1P2nO56amLpdP1tbsaA9e/29Z3fDfEdbaUVnNE7UNhzz955/wXwR2JY7tyHcEVuDsLL3V19IF956/ofCQANRL/8A1H5A3I+5M3hllfjpmxo1vV/L59WH76jx53/3P0MydbmxodOkWBd0dI9rAP8AlMPT+L2xpVCiwrfVrrUDQG6i0O5/Qdpcrv2xXYzdT+vp6SzHkucrH1J7hT+COZqx5wdhsf0J+wPP4nTatl7xMJSnU9iCDGcsQT0wCwXLJ/MlBUjiFOfsIzlH8P4iMfX+P8T/ADgSreETwEAJkbjaViBMRmKo4CiIgTAGBECSgYrgBiEcIBCOECnNvtPKeNeJEWuIpsAxyOfKATVop+uu543FX26fiHUNlHDqhNBAKfLQ5YnYL+4c+lcXr8BarpmB+qrVB6Ywf73J/hwyy21I4eLUzBiT3/rMm+Q/8qdl9AaHpO90gUEHkj9o0W/WtvsKE871b6TyfvEniDC/MOQRtdL32vn3mcZPbT3/AEvUVNfiHX6cLBWKu40qVBLAm+K4Ox37AE9p4zofFyQDRDH9km9ubB7HgVNeXxnQqsX8zWUUC9wNIBvazfr6mXPP7XO16HwtyK2IONfMzXRJ/Z9xW/qZkL48SB1OJSwYB2airat9jYVtzv7TzS/GhKkOm4JoEX5th5uQNu/tI+IeMaKxuK18hEUDzd9R3I96E8WfL4T7dWseXT0+PrhncLhdlKuwZtNfMCi6RnBBAFE72b/WhemyoVK+dcmT5bFizqCSabQ3P0sAFob71OZ4f4quIY1bVeS8mMAhKFVZs8UP2ufWdzruq+YrLhVjkGnVRUfLNXtZ0szCzsZrDkyyx8pf7MbL05fhHxeSSHApW8/ZMS+7sxNi1vYDnYd/Whw6hlIIIsMNwR9xz955Lqfh8HEqdGmLG3UEjM7qHZcdBshJJtjagaTYttqm7wpv6OpxgHIca/MYop0MHugQWJDBU7XW54Jnp4uTK3x5Oqs3K7RJBktceNw6hl4P6g+hHYyJSepoixlmHLbiJMcji+qEb7hUoL0ZYmSFMyNScUBGKSkbgBEAIXCAmkakooCJr9QOCeTQ49zHCEAhCEDjPQ+1VfcgcDbgewnJ65z24nf6jprnPzdBOFwbleS6roy0rw+EG56weG+0vw+Ge0swS1wuk8N0g6uDSmqBonff1q55LrOvbJqdrUoTjGNUpVBYaQGP1NXc77T2fj/VpXysbhmBIfSb0miNJZbo1q954Hq+l0tuDp+YDpBpVujVbn2ueH6nLWXi5Z10cuTTiUqrVs3ZmBoeY+wO3c950sWZyAVAYbMtqNTggaq2NEFtQBN0feZlZNR1gHbSERdDEk7iuy1327TpdAuldeNqAJ0Kx4sDYqfsB+OZ45hNa/M8Z8M/SeCszDzgWGGr5VDW40lWYkN9LVsB3O9S7BlfDbo9ZiWLrWvSVAChFPlB0gC6P1GdFejdiApJpWOQkgWSANwxAK1ttvO/g8M1AEFS3ygrlkHkWrC+tnj+PpOnHw5W7x+P7XxnpyOn+T5fICUPBLnKMh31au4825Ow9BNHT9EAr9Uit/SC9ku4C6foCgN5QPlm9ga/jT4h4UceHIcTBciP/WOCEG/mpGY7chdzvIeG9TkyZAmZRXy2LIrWq62CJbj+0YoLNbCvedMbljnvP5/7+C7nv07XQ9UyZSjnHSjSwVSiqATpoudTnjzcG9qE7JScPrunGIowLuGfzHd9si1tqOwpa9NySDtOv0uQ7hvSxV7gHTe/qAD+Z9Ljyu7jl7iz2lomfGN79/5zap3mRMRLGmrc9gbFD145nVTyMYlySw4TVE2fX15lBSoVrTJLJgD1LseaVGmpCoLkkoEIGMiKAoQjgRqOORP+f+EAuOKoQJvilTdNNUUDD/Rpj8ZxMMRCrqs+ZQaLij5L7BjQNb0TOyUiyYA6FTYsEWOR7iTKXXQ+cdUhRUObIrHSpONkVSgu9ONF2CUT6DbbiYx4djOQOwN2WCWNNcIKHJ42nV8U6Jum6h3ynGVzMC9oSRsFtT3w6hferCmqBODxPrMgYEClq1BW3bYrzxdegHb2nxOT8d8v5Z3re3E6np3TMzgBgSAK2Kn/AHa29D3lfTeIPTayPKR9IIBu6r9O/pOt1vUoKTTpZqZtXOMH9kenrf8AKeaUONZLEhfuRyDZB47TndTeluvh6Lo/FrIpjW9+gNkqAO/E9F4V4xldlsKrZW0q5sWdwFY35tr/ADU8X4LhX5gvymmYg8D0397BHM1nrHb5ePIilfmatw1WavbYkD79prDly4736c7LO3svHPEsn9FC4sSZWTOGcWXGpMl/QNmsgVZ23uR6Prf6Tkw/Nx5f6oZDmpjlygsTp1FB5FDqTXsKGxnkk8XK5LxeWnKWBpVQa3I9L3H7p7D4TxD5bZMbN83JkUZ2ZSUbSn/lnb6Q9at9yZ6OHkvLyak601jnu9OsnSHFgZhqyNpJFtZYliVJsXd1ueKmvoWcs3zNJ0gKjKKVyVDOVFnYHYE+hlfiyZRgYYLDDSFr6j5gWAJ/aKhhfa9t6kfDtW2rXS2VL6tRtAu4bfbUw9DtPoYeOOXhP1a126I3mDwzXqfWFWvKFBLbCt2JA8xsToIZSq+Zvc/4Tsq7tK3xybHn7n+Jir8CBnfBIDaW9RqOnQxSmDN5A+tRYKG91s72N9o8g9RUyIgyxMkrAjqUXhoESkGWg+sodRSOXqVXk1x7VZCiyeLJEmGgRiqSMjAdwiqEC4mKImCmVE44hJVCs3X9GmVCuRVYcixdH1HcH3G8871HwuSupNTAEEIXatvQ3f63956TqWoSfS/TOXJw48k1R8y8Uw41z26sDVb2a3ver2v/AEJiXwK3OkhiFII1UwveiAaar9Z9W6rokyCsihvuNx9jyJgf4aw7eVvLwNbUPtvPDfodXqpp828V6Y4yHY/LXSiIhJO/FjsDx+hmXqOkLjQvnYtq1UVo99XpXqOZ9R6rwDC/1rffd8m32Gqh+JPpPC8WNax4l9D9u57kzH/ju+6lm3lvhv4WYOrZQF0kOoXcWNgTzdc79/tPZppxgL6DZd6A3os3ABN7nnePp+lx4xQNetAyP9D85ZXPmHnBF35dNq1+XbY7H2qe7DjnFJMZ+pJr0z9bhyfOR1PYKQPpA1AsSW3O3FDtNa49y3rx7Acf4maAP+/8oFZ2k00qEi31STCQP+NfwlFg/n/GQdblkdQKlwgMTv8ASFq9qBY8epLc+wlDjQwCqd+TvQFAVfF7DbvU2GgLPA3s8Ae8wnxPGzUdQAsq24BABBbbsN+f0k0dQkz1rZ7CrvqagpFWSANwBxv++UdR4uoKqinI7BmAWhQUDc366gABZ34mT4o8VGKsQUszEWdyMZrWuutyCAd/au85fT4mbMXL6RRxtZGluDpAIu9zx7jbeY33pU/Dfi1s7lUU7sUVdWNWbYt5GJ2NAhbG9cidvw3Nj+UrYg2jIzOuzn+01ZSWu/lgkOd9gSB3E8b1XQfKyLmRFCsdTWKJ0MB5Qo21Fl3HbtPReHfEAy5FQKVDB1tSulCg9/W9tuw2321MtpZp1cDJk5x7Bg3mAPnBsEX3B7zoXMmUAMGJ9vX7faaFlglCOoqlBFJwkVE8SSQhNM1MScUIVl6zg/macX0j7CEIQGOEJFU5JDHyY4QLIhCEkEhJCOEqKWkfT/mhCX4WrRx+T/GOEJKOb8Q/7M/4/vCZsv8AZ5P/AE8v+MISVK5fxl/to/8AbN/+rTmZP/J/+X+LwhOd/wBt12/Ee3/IP4tOV8Bf7Mn/AK2T+48ITE/Ff2avp69uf1/umS6X6R9h/CEJ3jm0GKEJUThCEyr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1943100"/>
            <a:ext cx="4048125" cy="4048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8" name="AutoShape 6" descr="data:image/jpeg;base64,/9j/4AAQSkZJRgABAQAAAQABAAD/2wCEAAkGBhQSEBUUEhQUFRUUFRUUFBUVFBYUFBQUFRQVFRUVFBQXHCYfFxkjGRQUHy8gIycpLCwsFh4xNTAqNSYrLykBCQoKDgwOGg8PGiwkHxwpLCkpLCwpLCwsLCkpKSkpKSkpLCksLCwsLyksKSwsLSwsKSwsKSksLCwsLC0sKiwsLP/AABEIAOEA4QMBIgACEQEDEQH/xAAbAAACAwEBAQAAAAAAAAAAAAAAAQIDBAUGB//EAD8QAAICAQMCBAUBBAcGBwAAAAECABEDEiExBEEFIlFhBhMycYGRQqGx0RQjM7LB4fA0UmJygvEVQ3N0g6Kz/8QAGQEBAQEBAQEAAAAAAAAAAAAAAAECAwQF/8QAKBEBAQACAgIBAgYDAQAAAAAAAAECEQMhEjFBBCIyUXGBkaET0fAU/9oADAMBAAIRAxEAPwD63AxXFKCIiSqECIjMYEIRWTJR1AwqJjkGa9v+8WsAXe1gX99hAnUdSDZKmTD4krDym99/USbG2oSvVcWrfcj9Y2LYaJmz+KJjBJuhyasD7ntOdk+MsII3sHuCNvcjmpnzg7OmITHi8cxtk+WD5u3BB7ncd/aa3qj22lmUoZkblj7faUlu80J3CpBHv1/13k4CikpD5nPtsdvzt6wHAwuK4BCEDIC4RXCBqqEcJQjIydRVAFjkY4BIkyUVQKz06gEikqyTworckjgfcVOJ1XjC6GfU4ADE0m5Cn6qO5Ht78TpeNdK2TCVW+RqA2JWm49wxRq76J5nN0Tll2ra8l8k0RpIPC7/nbmeXnyz3McJ+6WuP4j8SZvIUyZMNtuDTErqI+lrqqN8/iQx/GLKbZwOTZxagSBqIGlgB+g3Mn4j8OhBq1gAXpoBtIbkEEg89/czyuXwrKF0k2LLG9yST7bA/aeL/ACcnH+Kufcr0OL4/ylWLtpBQuhVQqjegpsahXqv2PNys/F2cFmORqStQWyrgAXuwsXvzxfM84/RBSuu9IBHBNbDYA/mVoDoZdyCQQS1d/MKr0H75j/Pb8s+X5vV4fiAkkEIu/m+ZZVV3uwT5jxxLsXxNiJIGNFBAskAWTxvXHG4O3cTzHSeHgg6fSvvv5eeSF2g2FtIXXsAb22WzZsj3+8zeTbW69D1nxSp0qdb6WOhQKXuSPL5iKnS8O8ayBTlHzdDWoxawVFCiFBF+4ND0nk8GArpCUe+ob8XyRv8AkzY2ZkNUSDvuxs2QNmHHc/iXDmy30S329z0fxOPlrq7ACnZVutj9Q9RW+9ipsx53Y66ZUFkBqAs7Ldb6fcTxXS4FyFQxY3bEayAWtvl6a7gK23/ELIqdXpeszIRiLE2bIJJGNANzXmJc8VwDXrc9U+psv3emtvWYeoIRQAWYiySQgs87E6vwampGPeh9rP75h8E6oU2MAHT5tXdy2kkt7+dP9CdGfQnfbZSLSURlEIpIiKpAgYEwqOAopKEqNUlEYCA6hCImFEVyDvInLAtiiDxwGDJbd/3yEiTAz+L9IhxHy+nH3nyzxEIjfUV87WtnYbg36b17U4n1LxdScDAGiSBd1ztzPDdWpKZF+XpGmndjR07AOt89jue36fL+unpjKPM9LgL5fKBR2viyBbUxBF/ft+s1eIfDbrkpATtqG/mYAkbACt6J7fvE6fhXl1DZHRGVXAIo7qrKAPNdnffn2nQ8PdcepmUajqKKWuno2zk01XyL954Jj6ZmO528+3hORFDNelrIoEEDVp8w7Wdpbi8B1A0ygkAqLJBB3F2L3/O/rOmcxyk6G8p2xjIAPNahxiDEAbavYbXvU3YCt6HcJmasZU3eRU3Qq3CsCxq+a2431OLG3UXxjzOLwVg3lLliQAqqWUg+jHY1fE7vTeFKyrsXtdtt/NsbAsAWeO07CeKJjUMTXmFNpBOrVQAF2Saq6/SVeEdfkyOwQ4yAQKauQQ1+UANegD13nfHCcec3drqR3sfgmMrVtQ8o3DUPQagQB7SGf4eQjZ3XmyoxqSDyL03N2Fv6tbBBrcfn+VQufX8Mb8NaZ+i6BcQIXcmtTHk1wP8AXP6AaI7hNKUiZIyMojGYRGQIiFRwgKoQuEDZCEJQojC4QKsiyllmuRZIRSsuWIJJQpQqEIFPiH9i5A1EAMB6kEGp4XrsK6bbMQzgg46Girs2NzW1T6FptSPUTxvX9Mo+YM6+Z9bs54aqPlIG4phtwNp8/wCslsiWbeWHVMuRNKPS2zEgUF5Ggnbbc/nj02dVkfJYYOAzEaC1WbsuWqk+iuL7R9Z1LrjUBbxk8KRYttVH/jqiGA9O8l0HVIiKNA+olrGtnO43cBTq8x2JoaTPmSY5TbM9KfEsQZWZyMeliWGtlC0qhQu9uxq6INipV1HWqFBxvWoqSAASppQGcMDuTxc6nifSY3I/ZXEpZiPMrWgYrp5JAHr3YVOZ1/QIcocIFDKCAxQbLW45BYEjaXLHV3v0uWPT0OHohlSsjaWUqWQVepmsHV6AVt6jmPw/woLkOjJmIDB1ChLc1ps7DYEDbvMLKukNk1sKQKRRIXSpUGxp7m7r77TpZPEUR9BLpkYBsC6WtmIolLNJq09/37z2cc88t6/hb37eowZSUXUKahqHoSosSUz9PkJJs35UNjiyDf8ACaJ9WKcLhCUEUcIEIRmIyBRGEIC0xR3CBtihcJQQhCAqgY4QImKBiqAzCEUCxDPO/EXTXmU5AXQikQGjrbb1F71t7Tvhpl8XwhsYJvynsaIVtiQexGxv2nDmx8sLB85yYAM+PVrTTSlEYgqNrc8qR68jybibfAem+Z5c2M0TqNrS9yHAG5tfzv8AeRC4UwLicDLnVy7q6C1v6icfqSQATzyO0t6brSyKQSzguFDAnSOQjHgGvudjPlYzGTv0xOi8Sy5TmIw0cahMIGOiAeSgUHcnzc3x23lPUZNDLjVdFFfKyAq7PjBtXN3Z25HFCasPgy6dWF3xu6v5BYS1Ol91qrC0dNEDec9chx5HsvdjHpxtpGM0GXUN1K+wHFm5c/tvfzWrdTb0eHV8tAqqayByCbXyEWpN3tS9u97y/q8mVdWTG2BPlp83T8rVaBwWxhiQVYnihuQfWV4MT4cLZWCpa/NYLqPAoKFI+r6rr/e24lvSdcmVkyqtoSQq5PlklEDOcmMAal3CgEnfUNhPVxePlqz2fq63RYgoNXVhRfJ0gAk++rVNAkMOOlAPIG/uTuT+pMsqfRUQhAyAhcUVwGZFo7kWgKBijgK4R1CBqMYihcocVxxVAUcAI4ESIVHUTGAiZWzwYyFQDVLFFgg95EYpYi1Gh5LxpepXMFwY/mfOU4Ws0iMACMj0C1jGvloHdT6ynwzwfN8v5lkZHa8iLpryMyMurswIJJ45r1npvFsTBWZBqYrWkckggiv+IrqA9wOZ5To8wysy9MuUhFHz2bUhYCrORc58xHmAuqPG0+Zy8OEz732zYuyJlCNQGOiWGPWFQ5CrEKWv1UMauxYPcTm58obqcZbTkJDLkAVFbTobSfUHUV8hP7O3E2jxUGvmoQw1BVBDMKXJS+WyfLsTx5l39Y4sjMmJin3osGPqGDbICRpvtc5cuWspjPS38nT8TbKOnZlUZzjXGoJvIulgdTfLUg5iASK9h6G5fC3gwwghcQxK5ViuhsZZlJL5PluSyBiMHlNbq2w789fD9RxujqdaZEZjeTEjZiH1hbHnVjpFUQCfeer8O6MY8aqt0iJiUnclcYqz72Wnr+mkuVym+ie2gwgYp7FEIqjgKKK4xAIiI2kbgAEIiYXALhFcIGyoo4SgEUcIBcIoQAmVO0sMpaAAXLFSRxSwmAQhcIEcuPUpUmrFWOR6MPcGj+JwesBbIC4LgBi2NsrhfmBgAmgAgIrqDdHbm9p37mHreiVmGoGn8thmUh62IZSCNSrX/QJy5cLnj0lcnF1D5nYZcVM2sKNDbAcFSQBXF9jqEp/8HyZcLf15GkalXysrnYlCR+0GJG3qLBqdnN0VjKA7HI2PQuRySFDaiE23ryLffcb9pkPhfzUYNjxorHGBjr5mIuusOXC0KpqB52UngTz3i77ijw7wsKV/rHcKEfSX1Y/mlmYE7AtyHokVQJHE7gSgAOwmbw7Ayqqu+soGJagB5mIVQPQKCLO52ua2M9OGMxnRECYpTl6gC9+N/wAGQ6XrlfdWVhdWpBH7psaYjFqjuBAiMRmQJgSMjAQgIxQJhAIQhA13HCo5RGFxkyMCURhFcAlbCXSBECKCSMAJB89MoIJ1XRAuq339IFgiMdyJMBiLLj1KR37ezA2p/UD8XC4nyhQSbra6F8mpBkx2aPpd2dyD6gULsfYUe/Bmx1V7ntYs3sNuw7b+3Bva98ZvUpFHcgje/Yg/e/8AOBxFuaA4IqyR6X2v/EyCzpxS367/APTsF/UAH8mN3sf5kSRW9+w7Dv7e0oU6jqXigPZu+oD934jym9DJ12L+rc2q9iTxV+29cCv5zn+FeGLjKqNhi1Ac6nZq1FvtWwG287mXEDyL/n6ynK6p9TqK381DnjcnfufzEx72bWCAiXODVb8bexAN3xwQa5oywiUIRESUUCMUlFAiRFJGKoCikqhA2mQZ5HNkqc3P1u8DofOh82cgdZ7w/wDEIlHZDyYnKwdeDN+PNcouMVwuImAXDVIxgSBGRJMlETAYEg2ajQ5sD8mPTBuYE2Tgeu/PHvUEbne9+eJF+DIdN3EglX+v5yeqKo6lBOB40qJnV8o14ip1oRfmtQrJ6Nz6ffiegkHxg8gH7i5LNjzfgKgZ2GD5nyKYnWvlXJY8qOf7QbnfegAAeZ6OS0xEShXIyVSJgEKgJKAqi0yVxXAVQjjgU9U+04+YWTOt1o2nGzGYyrUUManNy9aSduJrzZQotiAPfv7Ack+wnF63qW1eTSinhiQXJAs0p2Hb1P2nO56amLpdP1tbsaA9e/29Z3fDfEdbaUVnNE7UNhzz955/wXwR2JY7tyHcEVuDsLL3V19IF956/ofCQANRL/8A1H5A3I+5M3hllfjpmxo1vV/L59WH76jx53/3P0MydbmxodOkWBd0dI9rAP8AlMPT+L2xpVCiwrfVrrUDQG6i0O5/Qdpcrv2xXYzdT+vp6SzHkucrH1J7hT+COZqx5wdhsf0J+wPP4nTatl7xMJSnU9iCDGcsQT0wCwXLJ/MlBUjiFOfsIzlH8P4iMfX+P8T/ADgSreETwEAJkbjaViBMRmKo4CiIgTAGBECSgYrgBiEcIBCOECnNvtPKeNeJEWuIpsAxyOfKATVop+uu543FX26fiHUNlHDqhNBAKfLQ5YnYL+4c+lcXr8BarpmB+qrVB6Ywf73J/hwyy21I4eLUzBiT3/rMm+Q/8qdl9AaHpO90gUEHkj9o0W/WtvsKE871b6TyfvEniDC/MOQRtdL32vn3mcZPbT3/AEvUVNfiHX6cLBWKu40qVBLAm+K4Ox37AE9p4zofFyQDRDH9km9ubB7HgVNeXxnQqsX8zWUUC9wNIBvazfr6mXPP7XO16HwtyK2IONfMzXRJ/Z9xW/qZkL48SB1OJSwYB2airat9jYVtzv7TzS/GhKkOm4JoEX5th5uQNu/tI+IeMaKxuK18hEUDzd9R3I96E8WfL4T7dWseXT0+PrhncLhdlKuwZtNfMCi6RnBBAFE72b/WhemyoVK+dcmT5bFizqCSabQ3P0sAFob71OZ4f4quIY1bVeS8mMAhKFVZs8UP2ufWdzruq+YrLhVjkGnVRUfLNXtZ0szCzsZrDkyyx8pf7MbL05fhHxeSSHApW8/ZMS+7sxNi1vYDnYd/Whw6hlIIIsMNwR9xz955Lqfh8HEqdGmLG3UEjM7qHZcdBshJJtjagaTYttqm7wpv6OpxgHIca/MYop0MHugQWJDBU7XW54Jnp4uTK3x5Oqs3K7RJBktceNw6hl4P6g+hHYyJSepoixlmHLbiJMcji+qEb7hUoL0ZYmSFMyNScUBGKSkbgBEAIXCAmkakooCJr9QOCeTQ49zHCEAhCEDjPQ+1VfcgcDbgewnJ65z24nf6jprnPzdBOFwbleS6roy0rw+EG56weG+0vw+Ge0swS1wuk8N0g6uDSmqBonff1q55LrOvbJqdrUoTjGNUpVBYaQGP1NXc77T2fj/VpXysbhmBIfSb0miNJZbo1q954Hq+l0tuDp+YDpBpVujVbn2ueH6nLWXi5Z10cuTTiUqrVs3ZmBoeY+wO3c950sWZyAVAYbMtqNTggaq2NEFtQBN0feZlZNR1gHbSERdDEk7iuy1327TpdAuldeNqAJ0Kx4sDYqfsB+OZ45hNa/M8Z8M/SeCszDzgWGGr5VDW40lWYkN9LVsB3O9S7BlfDbo9ZiWLrWvSVAChFPlB0gC6P1GdFejdiApJpWOQkgWSANwxAK1ttvO/g8M1AEFS3ygrlkHkWrC+tnj+PpOnHw5W7x+P7XxnpyOn+T5fICUPBLnKMh31au4825Ow9BNHT9EAr9Uit/SC9ku4C6foCgN5QPlm9ga/jT4h4UceHIcTBciP/WOCEG/mpGY7chdzvIeG9TkyZAmZRXy2LIrWq62CJbj+0YoLNbCvedMbljnvP5/7+C7nv07XQ9UyZSjnHSjSwVSiqATpoudTnjzcG9qE7JScPrunGIowLuGfzHd9si1tqOwpa9NySDtOv0uQ7hvSxV7gHTe/qAD+Z9Ljyu7jl7iz2lomfGN79/5zap3mRMRLGmrc9gbFD145nVTyMYlySw4TVE2fX15lBSoVrTJLJgD1LseaVGmpCoLkkoEIGMiKAoQjgRqOORP+f+EAuOKoQJvilTdNNUUDD/Rpj8ZxMMRCrqs+ZQaLij5L7BjQNb0TOyUiyYA6FTYsEWOR7iTKXXQ+cdUhRUObIrHSpONkVSgu9ONF2CUT6DbbiYx4djOQOwN2WCWNNcIKHJ42nV8U6Jum6h3ynGVzMC9oSRsFtT3w6hferCmqBODxPrMgYEClq1BW3bYrzxdegHb2nxOT8d8v5Z3re3E6np3TMzgBgSAK2Kn/AHa29D3lfTeIPTayPKR9IIBu6r9O/pOt1vUoKTTpZqZtXOMH9kenrf8AKeaUONZLEhfuRyDZB47TndTeluvh6Lo/FrIpjW9+gNkqAO/E9F4V4xldlsKrZW0q5sWdwFY35tr/ADU8X4LhX5gvymmYg8D0397BHM1nrHb5ePIilfmatw1WavbYkD79prDly4736c7LO3svHPEsn9FC4sSZWTOGcWXGpMl/QNmsgVZ23uR6Prf6Tkw/Nx5f6oZDmpjlygsTp1FB5FDqTXsKGxnkk8XK5LxeWnKWBpVQa3I9L3H7p7D4TxD5bZMbN83JkUZ2ZSUbSn/lnb6Q9at9yZ6OHkvLyak601jnu9OsnSHFgZhqyNpJFtZYliVJsXd1ueKmvoWcs3zNJ0gKjKKVyVDOVFnYHYE+hlfiyZRgYYLDDSFr6j5gWAJ/aKhhfa9t6kfDtW2rXS2VL6tRtAu4bfbUw9DtPoYeOOXhP1a126I3mDwzXqfWFWvKFBLbCt2JA8xsToIZSq+Zvc/4Tsq7tK3xybHn7n+Jir8CBnfBIDaW9RqOnQxSmDN5A+tRYKG91s72N9o8g9RUyIgyxMkrAjqUXhoESkGWg+sodRSOXqVXk1x7VZCiyeLJEmGgRiqSMjAdwiqEC4mKImCmVE44hJVCs3X9GmVCuRVYcixdH1HcH3G8871HwuSupNTAEEIXatvQ3f63956TqWoSfS/TOXJw48k1R8y8Uw41z26sDVb2a3ver2v/AEJiXwK3OkhiFII1UwveiAaar9Z9W6rokyCsihvuNx9jyJgf4aw7eVvLwNbUPtvPDfodXqpp828V6Y4yHY/LXSiIhJO/FjsDx+hmXqOkLjQvnYtq1UVo99XpXqOZ9R6rwDC/1rffd8m32Gqh+JPpPC8WNax4l9D9u57kzH/ju+6lm3lvhv4WYOrZQF0kOoXcWNgTzdc79/tPZppxgL6DZd6A3os3ABN7nnePp+lx4xQNetAyP9D85ZXPmHnBF35dNq1+XbY7H2qe7DjnFJMZ+pJr0z9bhyfOR1PYKQPpA1AsSW3O3FDtNa49y3rx7Acf4maAP+/8oFZ2k00qEi31STCQP+NfwlFg/n/GQdblkdQKlwgMTv8ASFq9qBY8epLc+wlDjQwCqd+TvQFAVfF7DbvU2GgLPA3s8Ae8wnxPGzUdQAsq24BABBbbsN+f0k0dQkz1rZ7CrvqagpFWSANwBxv++UdR4uoKqinI7BmAWhQUDc366gABZ34mT4o8VGKsQUszEWdyMZrWuutyCAd/au85fT4mbMXL6RRxtZGluDpAIu9zx7jbeY33pU/Dfi1s7lUU7sUVdWNWbYt5GJ2NAhbG9cidvw3Nj+UrYg2jIzOuzn+01ZSWu/lgkOd9gSB3E8b1XQfKyLmRFCsdTWKJ0MB5Qo21Fl3HbtPReHfEAy5FQKVDB1tSulCg9/W9tuw2321MtpZp1cDJk5x7Bg3mAPnBsEX3B7zoXMmUAMGJ9vX7faaFlglCOoqlBFJwkVE8SSQhNM1MScUIVl6zg/macX0j7CEIQGOEJFU5JDHyY4QLIhCEkEhJCOEqKWkfT/mhCX4WrRx+T/GOEJKOb8Q/7M/4/vCZsv8AZ5P/AE8v+MISVK5fxl/to/8AbN/+rTmZP/J/+X+LwhOd/wBt12/Ee3/IP4tOV8Bf7Mn/AK2T+48ITE/Ff2avp69uf1/umS6X6R9h/CEJ3jm0GKEJUThCEyr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1943100"/>
            <a:ext cx="4048125" cy="4048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0" name="AutoShape 8" descr="data:image/jpeg;base64,/9j/4AAQSkZJRgABAQAAAQABAAD/2wCEAAkGBhQSEBUUEhQUFRUUFRUUFBUVFBYUFBQUFRQVFRUVFBQXHCYfFxkjGRQUHy8gIycpLCwsFh4xNTAqNSYrLykBCQoKDgwOGg8PGiwkHxwpLCkpLCwpLCwsLCkpKSkpKSkpLCksLCwsLyksKSwsLSwsKSwsKSksLCwsLC0sKiwsLP/AABEIAOEA4QMBIgACEQEDEQH/xAAbAAACAwEBAQAAAAAAAAAAAAAAAQIDBAUGB//EAD8QAAICAQMCBAUBBAcGBwAAAAECABEDEiExBEEFIlFhBhMycYGRQqGx0RQjM7LB4fA0UmJygvEVQ3N0g6Kz/8QAGQEBAQEBAQEAAAAAAAAAAAAAAAECAwQF/8QAKBEBAQACAgIBAgYDAQAAAAAAAAECEQMhEjFBBCIyUXGBkaET0fAU/9oADAMBAAIRAxEAPwD63AxXFKCIiSqECIjMYEIRWTJR1AwqJjkGa9v+8WsAXe1gX99hAnUdSDZKmTD4krDym99/USbG2oSvVcWrfcj9Y2LYaJmz+KJjBJuhyasD7ntOdk+MsII3sHuCNvcjmpnzg7OmITHi8cxtk+WD5u3BB7ncd/aa3qj22lmUoZkblj7faUlu80J3CpBHv1/13k4CikpD5nPtsdvzt6wHAwuK4BCEDIC4RXCBqqEcJQjIydRVAFjkY4BIkyUVQKz06gEikqyTworckjgfcVOJ1XjC6GfU4ADE0m5Cn6qO5Ht78TpeNdK2TCVW+RqA2JWm49wxRq76J5nN0Tll2ra8l8k0RpIPC7/nbmeXnyz3McJ+6WuP4j8SZvIUyZMNtuDTErqI+lrqqN8/iQx/GLKbZwOTZxagSBqIGlgB+g3Mn4j8OhBq1gAXpoBtIbkEEg89/czyuXwrKF0k2LLG9yST7bA/aeL/ACcnH+Kufcr0OL4/ylWLtpBQuhVQqjegpsahXqv2PNys/F2cFmORqStQWyrgAXuwsXvzxfM84/RBSuu9IBHBNbDYA/mVoDoZdyCQQS1d/MKr0H75j/Pb8s+X5vV4fiAkkEIu/m+ZZVV3uwT5jxxLsXxNiJIGNFBAskAWTxvXHG4O3cTzHSeHgg6fSvvv5eeSF2g2FtIXXsAb22WzZsj3+8zeTbW69D1nxSp0qdb6WOhQKXuSPL5iKnS8O8ayBTlHzdDWoxawVFCiFBF+4ND0nk8GArpCUe+ob8XyRv8AkzY2ZkNUSDvuxs2QNmHHc/iXDmy30S329z0fxOPlrq7ACnZVutj9Q9RW+9ipsx53Y66ZUFkBqAs7Ldb6fcTxXS4FyFQxY3bEayAWtvl6a7gK23/ELIqdXpeszIRiLE2bIJJGNANzXmJc8VwDXrc9U+psv3emtvWYeoIRQAWYiySQgs87E6vwampGPeh9rP75h8E6oU2MAHT5tXdy2kkt7+dP9CdGfQnfbZSLSURlEIpIiKpAgYEwqOAopKEqNUlEYCA6hCImFEVyDvInLAtiiDxwGDJbd/3yEiTAz+L9IhxHy+nH3nyzxEIjfUV87WtnYbg36b17U4n1LxdScDAGiSBd1ztzPDdWpKZF+XpGmndjR07AOt89jue36fL+unpjKPM9LgL5fKBR2viyBbUxBF/ft+s1eIfDbrkpATtqG/mYAkbACt6J7fvE6fhXl1DZHRGVXAIo7qrKAPNdnffn2nQ8PdcepmUajqKKWuno2zk01XyL954Jj6ZmO528+3hORFDNelrIoEEDVp8w7Wdpbi8B1A0ygkAqLJBB3F2L3/O/rOmcxyk6G8p2xjIAPNahxiDEAbavYbXvU3YCt6HcJmasZU3eRU3Qq3CsCxq+a2431OLG3UXxjzOLwVg3lLliQAqqWUg+jHY1fE7vTeFKyrsXtdtt/NsbAsAWeO07CeKJjUMTXmFNpBOrVQAF2Saq6/SVeEdfkyOwQ4yAQKauQQ1+UANegD13nfHCcec3drqR3sfgmMrVtQ8o3DUPQagQB7SGf4eQjZ3XmyoxqSDyL03N2Fv6tbBBrcfn+VQufX8Mb8NaZ+i6BcQIXcmtTHk1wP8AXP6AaI7hNKUiZIyMojGYRGQIiFRwgKoQuEDZCEJQojC4QKsiyllmuRZIRSsuWIJJQpQqEIFPiH9i5A1EAMB6kEGp4XrsK6bbMQzgg46Girs2NzW1T6FptSPUTxvX9Mo+YM6+Z9bs54aqPlIG4phtwNp8/wCslsiWbeWHVMuRNKPS2zEgUF5Ggnbbc/nj02dVkfJYYOAzEaC1WbsuWqk+iuL7R9Z1LrjUBbxk8KRYttVH/jqiGA9O8l0HVIiKNA+olrGtnO43cBTq8x2JoaTPmSY5TbM9KfEsQZWZyMeliWGtlC0qhQu9uxq6INipV1HWqFBxvWoqSAASppQGcMDuTxc6nifSY3I/ZXEpZiPMrWgYrp5JAHr3YVOZ1/QIcocIFDKCAxQbLW45BYEjaXLHV3v0uWPT0OHohlSsjaWUqWQVepmsHV6AVt6jmPw/woLkOjJmIDB1ChLc1ps7DYEDbvMLKukNk1sKQKRRIXSpUGxp7m7r77TpZPEUR9BLpkYBsC6WtmIolLNJq09/37z2cc88t6/hb37eowZSUXUKahqHoSosSUz9PkJJs35UNjiyDf8ACaJ9WKcLhCUEUcIEIRmIyBRGEIC0xR3CBtihcJQQhCAqgY4QImKBiqAzCEUCxDPO/EXTXmU5AXQikQGjrbb1F71t7Tvhpl8XwhsYJvynsaIVtiQexGxv2nDmx8sLB85yYAM+PVrTTSlEYgqNrc8qR68jybibfAem+Z5c2M0TqNrS9yHAG5tfzv8AeRC4UwLicDLnVy7q6C1v6icfqSQATzyO0t6brSyKQSzguFDAnSOQjHgGvudjPlYzGTv0xOi8Sy5TmIw0cahMIGOiAeSgUHcnzc3x23lPUZNDLjVdFFfKyAq7PjBtXN3Z25HFCasPgy6dWF3xu6v5BYS1Ol91qrC0dNEDec9chx5HsvdjHpxtpGM0GXUN1K+wHFm5c/tvfzWrdTb0eHV8tAqqayByCbXyEWpN3tS9u97y/q8mVdWTG2BPlp83T8rVaBwWxhiQVYnihuQfWV4MT4cLZWCpa/NYLqPAoKFI+r6rr/e24lvSdcmVkyqtoSQq5PlklEDOcmMAal3CgEnfUNhPVxePlqz2fq63RYgoNXVhRfJ0gAk++rVNAkMOOlAPIG/uTuT+pMsqfRUQhAyAhcUVwGZFo7kWgKBijgK4R1CBqMYihcocVxxVAUcAI4ESIVHUTGAiZWzwYyFQDVLFFgg95EYpYi1Gh5LxpepXMFwY/mfOU4Ws0iMACMj0C1jGvloHdT6ynwzwfN8v5lkZHa8iLpryMyMurswIJJ45r1npvFsTBWZBqYrWkckggiv+IrqA9wOZ5To8wysy9MuUhFHz2bUhYCrORc58xHmAuqPG0+Zy8OEz732zYuyJlCNQGOiWGPWFQ5CrEKWv1UMauxYPcTm58obqcZbTkJDLkAVFbTobSfUHUV8hP7O3E2jxUGvmoQw1BVBDMKXJS+WyfLsTx5l39Y4sjMmJin3osGPqGDbICRpvtc5cuWspjPS38nT8TbKOnZlUZzjXGoJvIulgdTfLUg5iASK9h6G5fC3gwwghcQxK5ViuhsZZlJL5PluSyBiMHlNbq2w789fD9RxujqdaZEZjeTEjZiH1hbHnVjpFUQCfeer8O6MY8aqt0iJiUnclcYqz72Wnr+mkuVym+ie2gwgYp7FEIqjgKKK4xAIiI2kbgAEIiYXALhFcIGyoo4SgEUcIBcIoQAmVO0sMpaAAXLFSRxSwmAQhcIEcuPUpUmrFWOR6MPcGj+JwesBbIC4LgBi2NsrhfmBgAmgAgIrqDdHbm9p37mHreiVmGoGn8thmUh62IZSCNSrX/QJy5cLnj0lcnF1D5nYZcVM2sKNDbAcFSQBXF9jqEp/8HyZcLf15GkalXysrnYlCR+0GJG3qLBqdnN0VjKA7HI2PQuRySFDaiE23ryLffcb9pkPhfzUYNjxorHGBjr5mIuusOXC0KpqB52UngTz3i77ijw7wsKV/rHcKEfSX1Y/mlmYE7AtyHokVQJHE7gSgAOwmbw7Ayqqu+soGJagB5mIVQPQKCLO52ua2M9OGMxnRECYpTl6gC9+N/wAGQ6XrlfdWVhdWpBH7psaYjFqjuBAiMRmQJgSMjAQgIxQJhAIQhA13HCo5RGFxkyMCURhFcAlbCXSBECKCSMAJB89MoIJ1XRAuq339IFgiMdyJMBiLLj1KR37ezA2p/UD8XC4nyhQSbra6F8mpBkx2aPpd2dyD6gULsfYUe/Bmx1V7ntYs3sNuw7b+3Bva98ZvUpFHcgje/Yg/e/8AOBxFuaA4IqyR6X2v/EyCzpxS367/APTsF/UAH8mN3sf5kSRW9+w7Dv7e0oU6jqXigPZu+oD934jym9DJ12L+rc2q9iTxV+29cCv5zn+FeGLjKqNhi1Ac6nZq1FvtWwG287mXEDyL/n6ynK6p9TqK381DnjcnfufzEx72bWCAiXODVb8bexAN3xwQa5oywiUIRESUUCMUlFAiRFJGKoCikqhA2mQZ5HNkqc3P1u8DofOh82cgdZ7w/wDEIlHZDyYnKwdeDN+PNcouMVwuImAXDVIxgSBGRJMlETAYEg2ajQ5sD8mPTBuYE2Tgeu/PHvUEbne9+eJF+DIdN3EglX+v5yeqKo6lBOB40qJnV8o14ip1oRfmtQrJ6Nz6ffiegkHxg8gH7i5LNjzfgKgZ2GD5nyKYnWvlXJY8qOf7QbnfegAAeZ6OS0xEShXIyVSJgEKgJKAqi0yVxXAVQjjgU9U+04+YWTOt1o2nGzGYyrUUManNy9aSduJrzZQotiAPfv7Ack+wnF63qW1eTSinhiQXJAs0p2Hb1P2nO56amLpdP1tbsaA9e/29Z3fDfEdbaUVnNE7UNhzz955/wXwR2JY7tyHcEVuDsLL3V19IF956/ofCQANRL/8A1H5A3I+5M3hllfjpmxo1vV/L59WH76jx53/3P0MydbmxodOkWBd0dI9rAP8AlMPT+L2xpVCiwrfVrrUDQG6i0O5/Qdpcrv2xXYzdT+vp6SzHkucrH1J7hT+COZqx5wdhsf0J+wPP4nTatl7xMJSnU9iCDGcsQT0wCwXLJ/MlBUjiFOfsIzlH8P4iMfX+P8T/ADgSreETwEAJkbjaViBMRmKo4CiIgTAGBECSgYrgBiEcIBCOECnNvtPKeNeJEWuIpsAxyOfKATVop+uu543FX26fiHUNlHDqhNBAKfLQ5YnYL+4c+lcXr8BarpmB+qrVB6Ywf73J/hwyy21I4eLUzBiT3/rMm+Q/8qdl9AaHpO90gUEHkj9o0W/WtvsKE871b6TyfvEniDC/MOQRtdL32vn3mcZPbT3/AEvUVNfiHX6cLBWKu40qVBLAm+K4Ox37AE9p4zofFyQDRDH9km9ubB7HgVNeXxnQqsX8zWUUC9wNIBvazfr6mXPP7XO16HwtyK2IONfMzXRJ/Z9xW/qZkL48SB1OJSwYB2airat9jYVtzv7TzS/GhKkOm4JoEX5th5uQNu/tI+IeMaKxuK18hEUDzd9R3I96E8WfL4T7dWseXT0+PrhncLhdlKuwZtNfMCi6RnBBAFE72b/WhemyoVK+dcmT5bFizqCSabQ3P0sAFob71OZ4f4quIY1bVeS8mMAhKFVZs8UP2ufWdzruq+YrLhVjkGnVRUfLNXtZ0szCzsZrDkyyx8pf7MbL05fhHxeSSHApW8/ZMS+7sxNi1vYDnYd/Whw6hlIIIsMNwR9xz955Lqfh8HEqdGmLG3UEjM7qHZcdBshJJtjagaTYttqm7wpv6OpxgHIca/MYop0MHugQWJDBU7XW54Jnp4uTK3x5Oqs3K7RJBktceNw6hl4P6g+hHYyJSepoixlmHLbiJMcji+qEb7hUoL0ZYmSFMyNScUBGKSkbgBEAIXCAmkakooCJr9QOCeTQ49zHCEAhCEDjPQ+1VfcgcDbgewnJ65z24nf6jprnPzdBOFwbleS6roy0rw+EG56weG+0vw+Ge0swS1wuk8N0g6uDSmqBonff1q55LrOvbJqdrUoTjGNUpVBYaQGP1NXc77T2fj/VpXysbhmBIfSb0miNJZbo1q954Hq+l0tuDp+YDpBpVujVbn2ueH6nLWXi5Z10cuTTiUqrVs3ZmBoeY+wO3c950sWZyAVAYbMtqNTggaq2NEFtQBN0feZlZNR1gHbSERdDEk7iuy1327TpdAuldeNqAJ0Kx4sDYqfsB+OZ45hNa/M8Z8M/SeCszDzgWGGr5VDW40lWYkN9LVsB3O9S7BlfDbo9ZiWLrWvSVAChFPlB0gC6P1GdFejdiApJpWOQkgWSANwxAK1ttvO/g8M1AEFS3ygrlkHkWrC+tnj+PpOnHw5W7x+P7XxnpyOn+T5fICUPBLnKMh31au4825Ow9BNHT9EAr9Uit/SC9ku4C6foCgN5QPlm9ga/jT4h4UceHIcTBciP/WOCEG/mpGY7chdzvIeG9TkyZAmZRXy2LIrWq62CJbj+0YoLNbCvedMbljnvP5/7+C7nv07XQ9UyZSjnHSjSwVSiqATpoudTnjzcG9qE7JScPrunGIowLuGfzHd9si1tqOwpa9NySDtOv0uQ7hvSxV7gHTe/qAD+Z9Ljyu7jl7iz2lomfGN79/5zap3mRMRLGmrc9gbFD145nVTyMYlySw4TVE2fX15lBSoVrTJLJgD1LseaVGmpCoLkkoEIGMiKAoQjgRqOORP+f+EAuOKoQJvilTdNNUUDD/Rpj8ZxMMRCrqs+ZQaLij5L7BjQNb0TOyUiyYA6FTYsEWOR7iTKXXQ+cdUhRUObIrHSpONkVSgu9ONF2CUT6DbbiYx4djOQOwN2WCWNNcIKHJ42nV8U6Jum6h3ynGVzMC9oSRsFtT3w6hferCmqBODxPrMgYEClq1BW3bYrzxdegHb2nxOT8d8v5Z3re3E6np3TMzgBgSAK2Kn/AHa29D3lfTeIPTayPKR9IIBu6r9O/pOt1vUoKTTpZqZtXOMH9kenrf8AKeaUONZLEhfuRyDZB47TndTeluvh6Lo/FrIpjW9+gNkqAO/E9F4V4xldlsKrZW0q5sWdwFY35tr/ADU8X4LhX5gvymmYg8D0397BHM1nrHb5ePIilfmatw1WavbYkD79prDly4736c7LO3svHPEsn9FC4sSZWTOGcWXGpMl/QNmsgVZ23uR6Prf6Tkw/Nx5f6oZDmpjlygsTp1FB5FDqTXsKGxnkk8XK5LxeWnKWBpVQa3I9L3H7p7D4TxD5bZMbN83JkUZ2ZSUbSn/lnb6Q9at9yZ6OHkvLyak601jnu9OsnSHFgZhqyNpJFtZYliVJsXd1ueKmvoWcs3zNJ0gKjKKVyVDOVFnYHYE+hlfiyZRgYYLDDSFr6j5gWAJ/aKhhfa9t6kfDtW2rXS2VL6tRtAu4bfbUw9DtPoYeOOXhP1a126I3mDwzXqfWFWvKFBLbCt2JA8xsToIZSq+Zvc/4Tsq7tK3xybHn7n+Jir8CBnfBIDaW9RqOnQxSmDN5A+tRYKG91s72N9o8g9RUyIgyxMkrAjqUXhoESkGWg+sodRSOXqVXk1x7VZCiyeLJEmGgRiqSMjAdwiqEC4mKImCmVE44hJVCs3X9GmVCuRVYcixdH1HcH3G8871HwuSupNTAEEIXatvQ3f63956TqWoSfS/TOXJw48k1R8y8Uw41z26sDVb2a3ver2v/AEJiXwK3OkhiFII1UwveiAaar9Z9W6rokyCsihvuNx9jyJgf4aw7eVvLwNbUPtvPDfodXqpp828V6Y4yHY/LXSiIhJO/FjsDx+hmXqOkLjQvnYtq1UVo99XpXqOZ9R6rwDC/1rffd8m32Gqh+JPpPC8WNax4l9D9u57kzH/ju+6lm3lvhv4WYOrZQF0kOoXcWNgTzdc79/tPZppxgL6DZd6A3os3ABN7nnePp+lx4xQNetAyP9D85ZXPmHnBF35dNq1+XbY7H2qe7DjnFJMZ+pJr0z9bhyfOR1PYKQPpA1AsSW3O3FDtNa49y3rx7Acf4maAP+/8oFZ2k00qEi31STCQP+NfwlFg/n/GQdblkdQKlwgMTv8ASFq9qBY8epLc+wlDjQwCqd+TvQFAVfF7DbvU2GgLPA3s8Ae8wnxPGzUdQAsq24BABBbbsN+f0k0dQkz1rZ7CrvqagpFWSANwBxv++UdR4uoKqinI7BmAWhQUDc366gABZ34mT4o8VGKsQUszEWdyMZrWuutyCAd/au85fT4mbMXL6RRxtZGluDpAIu9zx7jbeY33pU/Dfi1s7lUU7sUVdWNWbYt5GJ2NAhbG9cidvw3Nj+UrYg2jIzOuzn+01ZSWu/lgkOd9gSB3E8b1XQfKyLmRFCsdTWKJ0MB5Qo21Fl3HbtPReHfEAy5FQKVDB1tSulCg9/W9tuw2321MtpZp1cDJk5x7Bg3mAPnBsEX3B7zoXMmUAMGJ9vX7faaFlglCOoqlBFJwkVE8SSQhNM1MScUIVl6zg/macX0j7CEIQGOEJFU5JDHyY4QLIhCEkEhJCOEqKWkfT/mhCX4WrRx+T/GOEJKOb8Q/7M/4/vCZsv8AZ5P/AE8v+MISVK5fxl/to/8AbN/+rTmZP/J/+X+LwhOd/wBt12/Ee3/IP4tOV8Bf7Mn/AK2T+48ITE/Ff2avp69uf1/umS6X6R9h/CEJ3jm0GKEJUThCEyr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1943100"/>
            <a:ext cx="4048125" cy="4048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2" name="AutoShape 10" descr="data:image/jpeg;base64,/9j/4AAQSkZJRgABAQAAAQABAAD/2wCEAAkGBhQSEBUUEhQUFRUUFRUUFBUVFBYUFBQUFRQVFRUVFBQXHCYfFxkjGRQUHy8gIycpLCwsFh4xNTAqNSYrLykBCQoKDgwOGg8PGiwkHxwpLCkpLCwpLCwsLCkpKSkpKSkpLCksLCwsLyksKSwsLSwsKSwsKSksLCwsLC0sKiwsLP/AABEIAOEA4QMBIgACEQEDEQH/xAAbAAACAwEBAQAAAAAAAAAAAAAAAQIDBAUGB//EAD8QAAICAQMCBAUBBAcGBwAAAAECABEDEiExBEEFIlFhBhMycYGRQqGx0RQjM7LB4fA0UmJygvEVQ3N0g6Kz/8QAGQEBAQEBAQEAAAAAAAAAAAAAAAECAwQF/8QAKBEBAQACAgIBAgYDAQAAAAAAAAECEQMhEjFBBCIyUXGBkaET0fAU/9oADAMBAAIRAxEAPwD63AxXFKCIiSqECIjMYEIRWTJR1AwqJjkGa9v+8WsAXe1gX99hAnUdSDZKmTD4krDym99/USbG2oSvVcWrfcj9Y2LYaJmz+KJjBJuhyasD7ntOdk+MsII3sHuCNvcjmpnzg7OmITHi8cxtk+WD5u3BB7ncd/aa3qj22lmUoZkblj7faUlu80J3CpBHv1/13k4CikpD5nPtsdvzt6wHAwuK4BCEDIC4RXCBqqEcJQjIydRVAFjkY4BIkyUVQKz06gEikqyTworckjgfcVOJ1XjC6GfU4ADE0m5Cn6qO5Ht78TpeNdK2TCVW+RqA2JWm49wxRq76J5nN0Tll2ra8l8k0RpIPC7/nbmeXnyz3McJ+6WuP4j8SZvIUyZMNtuDTErqI+lrqqN8/iQx/GLKbZwOTZxagSBqIGlgB+g3Mn4j8OhBq1gAXpoBtIbkEEg89/czyuXwrKF0k2LLG9yST7bA/aeL/ACcnH+Kufcr0OL4/ylWLtpBQuhVQqjegpsahXqv2PNys/F2cFmORqStQWyrgAXuwsXvzxfM84/RBSuu9IBHBNbDYA/mVoDoZdyCQQS1d/MKr0H75j/Pb8s+X5vV4fiAkkEIu/m+ZZVV3uwT5jxxLsXxNiJIGNFBAskAWTxvXHG4O3cTzHSeHgg6fSvvv5eeSF2g2FtIXXsAb22WzZsj3+8zeTbW69D1nxSp0qdb6WOhQKXuSPL5iKnS8O8ayBTlHzdDWoxawVFCiFBF+4ND0nk8GArpCUe+ob8XyRv8AkzY2ZkNUSDvuxs2QNmHHc/iXDmy30S329z0fxOPlrq7ACnZVutj9Q9RW+9ipsx53Y66ZUFkBqAs7Ldb6fcTxXS4FyFQxY3bEayAWtvl6a7gK23/ELIqdXpeszIRiLE2bIJJGNANzXmJc8VwDXrc9U+psv3emtvWYeoIRQAWYiySQgs87E6vwampGPeh9rP75h8E6oU2MAHT5tXdy2kkt7+dP9CdGfQnfbZSLSURlEIpIiKpAgYEwqOAopKEqNUlEYCA6hCImFEVyDvInLAtiiDxwGDJbd/3yEiTAz+L9IhxHy+nH3nyzxEIjfUV87WtnYbg36b17U4n1LxdScDAGiSBd1ztzPDdWpKZF+XpGmndjR07AOt89jue36fL+unpjKPM9LgL5fKBR2viyBbUxBF/ft+s1eIfDbrkpATtqG/mYAkbACt6J7fvE6fhXl1DZHRGVXAIo7qrKAPNdnffn2nQ8PdcepmUajqKKWuno2zk01XyL954Jj6ZmO528+3hORFDNelrIoEEDVp8w7Wdpbi8B1A0ygkAqLJBB3F2L3/O/rOmcxyk6G8p2xjIAPNahxiDEAbavYbXvU3YCt6HcJmasZU3eRU3Qq3CsCxq+a2431OLG3UXxjzOLwVg3lLliQAqqWUg+jHY1fE7vTeFKyrsXtdtt/NsbAsAWeO07CeKJjUMTXmFNpBOrVQAF2Saq6/SVeEdfkyOwQ4yAQKauQQ1+UANegD13nfHCcec3drqR3sfgmMrVtQ8o3DUPQagQB7SGf4eQjZ3XmyoxqSDyL03N2Fv6tbBBrcfn+VQufX8Mb8NaZ+i6BcQIXcmtTHk1wP8AXP6AaI7hNKUiZIyMojGYRGQIiFRwgKoQuEDZCEJQojC4QKsiyllmuRZIRSsuWIJJQpQqEIFPiH9i5A1EAMB6kEGp4XrsK6bbMQzgg46Girs2NzW1T6FptSPUTxvX9Mo+YM6+Z9bs54aqPlIG4phtwNp8/wCslsiWbeWHVMuRNKPS2zEgUF5Ggnbbc/nj02dVkfJYYOAzEaC1WbsuWqk+iuL7R9Z1LrjUBbxk8KRYttVH/jqiGA9O8l0HVIiKNA+olrGtnO43cBTq8x2JoaTPmSY5TbM9KfEsQZWZyMeliWGtlC0qhQu9uxq6INipV1HWqFBxvWoqSAASppQGcMDuTxc6nifSY3I/ZXEpZiPMrWgYrp5JAHr3YVOZ1/QIcocIFDKCAxQbLW45BYEjaXLHV3v0uWPT0OHohlSsjaWUqWQVepmsHV6AVt6jmPw/woLkOjJmIDB1ChLc1ps7DYEDbvMLKukNk1sKQKRRIXSpUGxp7m7r77TpZPEUR9BLpkYBsC6WtmIolLNJq09/37z2cc88t6/hb37eowZSUXUKahqHoSosSUz9PkJJs35UNjiyDf8ACaJ9WKcLhCUEUcIEIRmIyBRGEIC0xR3CBtihcJQQhCAqgY4QImKBiqAzCEUCxDPO/EXTXmU5AXQikQGjrbb1F71t7Tvhpl8XwhsYJvynsaIVtiQexGxv2nDmx8sLB85yYAM+PVrTTSlEYgqNrc8qR68jybibfAem+Z5c2M0TqNrS9yHAG5tfzv8AeRC4UwLicDLnVy7q6C1v6icfqSQATzyO0t6brSyKQSzguFDAnSOQjHgGvudjPlYzGTv0xOi8Sy5TmIw0cahMIGOiAeSgUHcnzc3x23lPUZNDLjVdFFfKyAq7PjBtXN3Z25HFCasPgy6dWF3xu6v5BYS1Ol91qrC0dNEDec9chx5HsvdjHpxtpGM0GXUN1K+wHFm5c/tvfzWrdTb0eHV8tAqqayByCbXyEWpN3tS9u97y/q8mVdWTG2BPlp83T8rVaBwWxhiQVYnihuQfWV4MT4cLZWCpa/NYLqPAoKFI+r6rr/e24lvSdcmVkyqtoSQq5PlklEDOcmMAal3CgEnfUNhPVxePlqz2fq63RYgoNXVhRfJ0gAk++rVNAkMOOlAPIG/uTuT+pMsqfRUQhAyAhcUVwGZFo7kWgKBijgK4R1CBqMYihcocVxxVAUcAI4ESIVHUTGAiZWzwYyFQDVLFFgg95EYpYi1Gh5LxpepXMFwY/mfOU4Ws0iMACMj0C1jGvloHdT6ynwzwfN8v5lkZHa8iLpryMyMurswIJJ45r1npvFsTBWZBqYrWkckggiv+IrqA9wOZ5To8wysy9MuUhFHz2bUhYCrORc58xHmAuqPG0+Zy8OEz732zYuyJlCNQGOiWGPWFQ5CrEKWv1UMauxYPcTm58obqcZbTkJDLkAVFbTobSfUHUV8hP7O3E2jxUGvmoQw1BVBDMKXJS+WyfLsTx5l39Y4sjMmJin3osGPqGDbICRpvtc5cuWspjPS38nT8TbKOnZlUZzjXGoJvIulgdTfLUg5iASK9h6G5fC3gwwghcQxK5ViuhsZZlJL5PluSyBiMHlNbq2w789fD9RxujqdaZEZjeTEjZiH1hbHnVjpFUQCfeer8O6MY8aqt0iJiUnclcYqz72Wnr+mkuVym+ie2gwgYp7FEIqjgKKK4xAIiI2kbgAEIiYXALhFcIGyoo4SgEUcIBcIoQAmVO0sMpaAAXLFSRxSwmAQhcIEcuPUpUmrFWOR6MPcGj+JwesBbIC4LgBi2NsrhfmBgAmgAgIrqDdHbm9p37mHreiVmGoGn8thmUh62IZSCNSrX/QJy5cLnj0lcnF1D5nYZcVM2sKNDbAcFSQBXF9jqEp/8HyZcLf15GkalXysrnYlCR+0GJG3qLBqdnN0VjKA7HI2PQuRySFDaiE23ryLffcb9pkPhfzUYNjxorHGBjr5mIuusOXC0KpqB52UngTz3i77ijw7wsKV/rHcKEfSX1Y/mlmYE7AtyHokVQJHE7gSgAOwmbw7Ayqqu+soGJagB5mIVQPQKCLO52ua2M9OGMxnRECYpTl6gC9+N/wAGQ6XrlfdWVhdWpBH7psaYjFqjuBAiMRmQJgSMjAQgIxQJhAIQhA13HCo5RGFxkyMCURhFcAlbCXSBECKCSMAJB89MoIJ1XRAuq339IFgiMdyJMBiLLj1KR37ezA2p/UD8XC4nyhQSbra6F8mpBkx2aPpd2dyD6gULsfYUe/Bmx1V7ntYs3sNuw7b+3Bva98ZvUpFHcgje/Yg/e/8AOBxFuaA4IqyR6X2v/EyCzpxS367/APTsF/UAH8mN3sf5kSRW9+w7Dv7e0oU6jqXigPZu+oD934jym9DJ12L+rc2q9iTxV+29cCv5zn+FeGLjKqNhi1Ac6nZq1FvtWwG287mXEDyL/n6ynK6p9TqK381DnjcnfufzEx72bWCAiXODVb8bexAN3xwQa5oywiUIRESUUCMUlFAiRFJGKoCikqhA2mQZ5HNkqc3P1u8DofOh82cgdZ7w/wDEIlHZDyYnKwdeDN+PNcouMVwuImAXDVIxgSBGRJMlETAYEg2ajQ5sD8mPTBuYE2Tgeu/PHvUEbne9+eJF+DIdN3EglX+v5yeqKo6lBOB40qJnV8o14ip1oRfmtQrJ6Nz6ffiegkHxg8gH7i5LNjzfgKgZ2GD5nyKYnWvlXJY8qOf7QbnfegAAeZ6OS0xEShXIyVSJgEKgJKAqi0yVxXAVQjjgU9U+04+YWTOt1o2nGzGYyrUUManNy9aSduJrzZQotiAPfv7Ack+wnF63qW1eTSinhiQXJAs0p2Hb1P2nO56amLpdP1tbsaA9e/29Z3fDfEdbaUVnNE7UNhzz955/wXwR2JY7tyHcEVuDsLL3V19IF956/ofCQANRL/8A1H5A3I+5M3hllfjpmxo1vV/L59WH76jx53/3P0MydbmxodOkWBd0dI9rAP8AlMPT+L2xpVCiwrfVrrUDQG6i0O5/Qdpcrv2xXYzdT+vp6SzHkucrH1J7hT+COZqx5wdhsf0J+wPP4nTatl7xMJSnU9iCDGcsQT0wCwXLJ/MlBUjiFOfsIzlH8P4iMfX+P8T/ADgSreETwEAJkbjaViBMRmKo4CiIgTAGBECSgYrgBiEcIBCOECnNvtPKeNeJEWuIpsAxyOfKATVop+uu543FX26fiHUNlHDqhNBAKfLQ5YnYL+4c+lcXr8BarpmB+qrVB6Ywf73J/hwyy21I4eLUzBiT3/rMm+Q/8qdl9AaHpO90gUEHkj9o0W/WtvsKE871b6TyfvEniDC/MOQRtdL32vn3mcZPbT3/AEvUVNfiHX6cLBWKu40qVBLAm+K4Ox37AE9p4zofFyQDRDH9km9ubB7HgVNeXxnQqsX8zWUUC9wNIBvazfr6mXPP7XO16HwtyK2IONfMzXRJ/Z9xW/qZkL48SB1OJSwYB2airat9jYVtzv7TzS/GhKkOm4JoEX5th5uQNu/tI+IeMaKxuK18hEUDzd9R3I96E8WfL4T7dWseXT0+PrhncLhdlKuwZtNfMCi6RnBBAFE72b/WhemyoVK+dcmT5bFizqCSabQ3P0sAFob71OZ4f4quIY1bVeS8mMAhKFVZs8UP2ufWdzruq+YrLhVjkGnVRUfLNXtZ0szCzsZrDkyyx8pf7MbL05fhHxeSSHApW8/ZMS+7sxNi1vYDnYd/Whw6hlIIIsMNwR9xz955Lqfh8HEqdGmLG3UEjM7qHZcdBshJJtjagaTYttqm7wpv6OpxgHIca/MYop0MHugQWJDBU7XW54Jnp4uTK3x5Oqs3K7RJBktceNw6hl4P6g+hHYyJSepoixlmHLbiJMcji+qEb7hUoL0ZYmSFMyNScUBGKSkbgBEAIXCAmkakooCJr9QOCeTQ49zHCEAhCEDjPQ+1VfcgcDbgewnJ65z24nf6jprnPzdBOFwbleS6roy0rw+EG56weG+0vw+Ge0swS1wuk8N0g6uDSmqBonff1q55LrOvbJqdrUoTjGNUpVBYaQGP1NXc77T2fj/VpXysbhmBIfSb0miNJZbo1q954Hq+l0tuDp+YDpBpVujVbn2ueH6nLWXi5Z10cuTTiUqrVs3ZmBoeY+wO3c950sWZyAVAYbMtqNTggaq2NEFtQBN0feZlZNR1gHbSERdDEk7iuy1327TpdAuldeNqAJ0Kx4sDYqfsB+OZ45hNa/M8Z8M/SeCszDzgWGGr5VDW40lWYkN9LVsB3O9S7BlfDbo9ZiWLrWvSVAChFPlB0gC6P1GdFejdiApJpWOQkgWSANwxAK1ttvO/g8M1AEFS3ygrlkHkWrC+tnj+PpOnHw5W7x+P7XxnpyOn+T5fICUPBLnKMh31au4825Ow9BNHT9EAr9Uit/SC9ku4C6foCgN5QPlm9ga/jT4h4UceHIcTBciP/WOCEG/mpGY7chdzvIeG9TkyZAmZRXy2LIrWq62CJbj+0YoLNbCvedMbljnvP5/7+C7nv07XQ9UyZSjnHSjSwVSiqATpoudTnjzcG9qE7JScPrunGIowLuGfzHd9si1tqOwpa9NySDtOv0uQ7hvSxV7gHTe/qAD+Z9Ljyu7jl7iz2lomfGN79/5zap3mRMRLGmrc9gbFD145nVTyMYlySw4TVE2fX15lBSoVrTJLJgD1LseaVGmpCoLkkoEIGMiKAoQjgRqOORP+f+EAuOKoQJvilTdNNUUDD/Rpj8ZxMMRCrqs+ZQaLij5L7BjQNb0TOyUiyYA6FTYsEWOR7iTKXXQ+cdUhRUObIrHSpONkVSgu9ONF2CUT6DbbiYx4djOQOwN2WCWNNcIKHJ42nV8U6Jum6h3ynGVzMC9oSRsFtT3w6hferCmqBODxPrMgYEClq1BW3bYrzxdegHb2nxOT8d8v5Z3re3E6np3TMzgBgSAK2Kn/AHa29D3lfTeIPTayPKR9IIBu6r9O/pOt1vUoKTTpZqZtXOMH9kenrf8AKeaUONZLEhfuRyDZB47TndTeluvh6Lo/FrIpjW9+gNkqAO/E9F4V4xldlsKrZW0q5sWdwFY35tr/ADU8X4LhX5gvymmYg8D0397BHM1nrHb5ePIilfmatw1WavbYkD79prDly4736c7LO3svHPEsn9FC4sSZWTOGcWXGpMl/QNmsgVZ23uR6Prf6Tkw/Nx5f6oZDmpjlygsTp1FB5FDqTXsKGxnkk8XK5LxeWnKWBpVQa3I9L3H7p7D4TxD5bZMbN83JkUZ2ZSUbSn/lnb6Q9at9yZ6OHkvLyak601jnu9OsnSHFgZhqyNpJFtZYliVJsXd1ueKmvoWcs3zNJ0gKjKKVyVDOVFnYHYE+hlfiyZRgYYLDDSFr6j5gWAJ/aKhhfa9t6kfDtW2rXS2VL6tRtAu4bfbUw9DtPoYeOOXhP1a126I3mDwzXqfWFWvKFBLbCt2JA8xsToIZSq+Zvc/4Tsq7tK3xybHn7n+Jir8CBnfBIDaW9RqOnQxSmDN5A+tRYKG91s72N9o8g9RUyIgyxMkrAjqUXhoESkGWg+sodRSOXqVXk1x7VZCiyeLJEmGgRiqSMjAdwiqEC4mKImCmVE44hJVCs3X9GmVCuRVYcixdH1HcH3G8871HwuSupNTAEEIXatvQ3f63956TqWoSfS/TOXJw48k1R8y8Uw41z26sDVb2a3ver2v/AEJiXwK3OkhiFII1UwveiAaar9Z9W6rokyCsihvuNx9jyJgf4aw7eVvLwNbUPtvPDfodXqpp828V6Y4yHY/LXSiIhJO/FjsDx+hmXqOkLjQvnYtq1UVo99XpXqOZ9R6rwDC/1rffd8m32Gqh+JPpPC8WNax4l9D9u57kzH/ju+6lm3lvhv4WYOrZQF0kOoXcWNgTzdc79/tPZppxgL6DZd6A3os3ABN7nnePp+lx4xQNetAyP9D85ZXPmHnBF35dNq1+XbY7H2qe7DjnFJMZ+pJr0z9bhyfOR1PYKQPpA1AsSW3O3FDtNa49y3rx7Acf4maAP+/8oFZ2k00qEi31STCQP+NfwlFg/n/GQdblkdQKlwgMTv8ASFq9qBY8epLc+wlDjQwCqd+TvQFAVfF7DbvU2GgLPA3s8Ae8wnxPGzUdQAsq24BABBbbsN+f0k0dQkz1rZ7CrvqagpFWSANwBxv++UdR4uoKqinI7BmAWhQUDc366gABZ34mT4o8VGKsQUszEWdyMZrWuutyCAd/au85fT4mbMXL6RRxtZGluDpAIu9zx7jbeY33pU/Dfi1s7lUU7sUVdWNWbYt5GJ2NAhbG9cidvw3Nj+UrYg2jIzOuzn+01ZSWu/lgkOd9gSB3E8b1XQfKyLmRFCsdTWKJ0MB5Qo21Fl3HbtPReHfEAy5FQKVDB1tSulCg9/W9tuw2321MtpZp1cDJk5x7Bg3mAPnBsEX3B7zoXMmUAMGJ9vX7faaFlglCOoqlBFJwkVE8SSQhNM1MScUIVl6zg/macX0j7CEIQGOEJFU5JDHyY4QLIhCEkEhJCOEqKWkfT/mhCX4WrRx+T/GOEJKOb8Q/7M/4/vCZsv8AZ5P/AE8v+MISVK5fxl/to/8AbN/+rTmZP/J/+X+LwhOd/wBt12/Ee3/IP4tOV8Bf7Mn/AK2T+48ITE/Ff2avp69uf1/umS6X6R9h/CEJ3jm0GKEJUThCEyr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1943100"/>
            <a:ext cx="4048125" cy="4048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4" name="AutoShape 12" descr="data:image/jpeg;base64,/9j/4AAQSkZJRgABAQAAAQABAAD/2wCEAAkGBhQSEBUUEhQUFRUUFRUUFBUVFBYUFBQUFRQVFRUVFBQXHCYfFxkjGRQUHy8gIycpLCwsFh4xNTAqNSYrLykBCQoKDgwOGg8PGiwkHxwpLCkpLCwpLCwsLCkpKSkpKSkpLCksLCwsLyksKSwsLSwsKSwsKSksLCwsLC0sKiwsLP/AABEIAOEA4QMBIgACEQEDEQH/xAAbAAACAwEBAQAAAAAAAAAAAAAAAQIDBAUGB//EAD8QAAICAQMCBAUBBAcGBwAAAAECABEDEiExBEEFIlFhBhMycYGRQqGx0RQjM7LB4fA0UmJygvEVQ3N0g6Kz/8QAGQEBAQEBAQEAAAAAAAAAAAAAAAECAwQF/8QAKBEBAQACAgIBAgYDAQAAAAAAAAECEQMhEjFBBCIyUXGBkaET0fAU/9oADAMBAAIRAxEAPwD63AxXFKCIiSqECIjMYEIRWTJR1AwqJjkGa9v+8WsAXe1gX99hAnUdSDZKmTD4krDym99/USbG2oSvVcWrfcj9Y2LYaJmz+KJjBJuhyasD7ntOdk+MsII3sHuCNvcjmpnzg7OmITHi8cxtk+WD5u3BB7ncd/aa3qj22lmUoZkblj7faUlu80J3CpBHv1/13k4CikpD5nPtsdvzt6wHAwuK4BCEDIC4RXCBqqEcJQjIydRVAFjkY4BIkyUVQKz06gEikqyTworckjgfcVOJ1XjC6GfU4ADE0m5Cn6qO5Ht78TpeNdK2TCVW+RqA2JWm49wxRq76J5nN0Tll2ra8l8k0RpIPC7/nbmeXnyz3McJ+6WuP4j8SZvIUyZMNtuDTErqI+lrqqN8/iQx/GLKbZwOTZxagSBqIGlgB+g3Mn4j8OhBq1gAXpoBtIbkEEg89/czyuXwrKF0k2LLG9yST7bA/aeL/ACcnH+Kufcr0OL4/ylWLtpBQuhVQqjegpsahXqv2PNys/F2cFmORqStQWyrgAXuwsXvzxfM84/RBSuu9IBHBNbDYA/mVoDoZdyCQQS1d/MKr0H75j/Pb8s+X5vV4fiAkkEIu/m+ZZVV3uwT5jxxLsXxNiJIGNFBAskAWTxvXHG4O3cTzHSeHgg6fSvvv5eeSF2g2FtIXXsAb22WzZsj3+8zeTbW69D1nxSp0qdb6WOhQKXuSPL5iKnS8O8ayBTlHzdDWoxawVFCiFBF+4ND0nk8GArpCUe+ob8XyRv8AkzY2ZkNUSDvuxs2QNmHHc/iXDmy30S329z0fxOPlrq7ACnZVutj9Q9RW+9ipsx53Y66ZUFkBqAs7Ldb6fcTxXS4FyFQxY3bEayAWtvl6a7gK23/ELIqdXpeszIRiLE2bIJJGNANzXmJc8VwDXrc9U+psv3emtvWYeoIRQAWYiySQgs87E6vwampGPeh9rP75h8E6oU2MAHT5tXdy2kkt7+dP9CdGfQnfbZSLSURlEIpIiKpAgYEwqOAopKEqNUlEYCA6hCImFEVyDvInLAtiiDxwGDJbd/3yEiTAz+L9IhxHy+nH3nyzxEIjfUV87WtnYbg36b17U4n1LxdScDAGiSBd1ztzPDdWpKZF+XpGmndjR07AOt89jue36fL+unpjKPM9LgL5fKBR2viyBbUxBF/ft+s1eIfDbrkpATtqG/mYAkbACt6J7fvE6fhXl1DZHRGVXAIo7qrKAPNdnffn2nQ8PdcepmUajqKKWuno2zk01XyL954Jj6ZmO528+3hORFDNelrIoEEDVp8w7Wdpbi8B1A0ygkAqLJBB3F2L3/O/rOmcxyk6G8p2xjIAPNahxiDEAbavYbXvU3YCt6HcJmasZU3eRU3Qq3CsCxq+a2431OLG3UXxjzOLwVg3lLliQAqqWUg+jHY1fE7vTeFKyrsXtdtt/NsbAsAWeO07CeKJjUMTXmFNpBOrVQAF2Saq6/SVeEdfkyOwQ4yAQKauQQ1+UANegD13nfHCcec3drqR3sfgmMrVtQ8o3DUPQagQB7SGf4eQjZ3XmyoxqSDyL03N2Fv6tbBBrcfn+VQufX8Mb8NaZ+i6BcQIXcmtTHk1wP8AXP6AaI7hNKUiZIyMojGYRGQIiFRwgKoQuEDZCEJQojC4QKsiyllmuRZIRSsuWIJJQpQqEIFPiH9i5A1EAMB6kEGp4XrsK6bbMQzgg46Girs2NzW1T6FptSPUTxvX9Mo+YM6+Z9bs54aqPlIG4phtwNp8/wCslsiWbeWHVMuRNKPS2zEgUF5Ggnbbc/nj02dVkfJYYOAzEaC1WbsuWqk+iuL7R9Z1LrjUBbxk8KRYttVH/jqiGA9O8l0HVIiKNA+olrGtnO43cBTq8x2JoaTPmSY5TbM9KfEsQZWZyMeliWGtlC0qhQu9uxq6INipV1HWqFBxvWoqSAASppQGcMDuTxc6nifSY3I/ZXEpZiPMrWgYrp5JAHr3YVOZ1/QIcocIFDKCAxQbLW45BYEjaXLHV3v0uWPT0OHohlSsjaWUqWQVepmsHV6AVt6jmPw/woLkOjJmIDB1ChLc1ps7DYEDbvMLKukNk1sKQKRRIXSpUGxp7m7r77TpZPEUR9BLpkYBsC6WtmIolLNJq09/37z2cc88t6/hb37eowZSUXUKahqHoSosSUz9PkJJs35UNjiyDf8ACaJ9WKcLhCUEUcIEIRmIyBRGEIC0xR3CBtihcJQQhCAqgY4QImKBiqAzCEUCxDPO/EXTXmU5AXQikQGjrbb1F71t7Tvhpl8XwhsYJvynsaIVtiQexGxv2nDmx8sLB85yYAM+PVrTTSlEYgqNrc8qR68jybibfAem+Z5c2M0TqNrS9yHAG5tfzv8AeRC4UwLicDLnVy7q6C1v6icfqSQATzyO0t6brSyKQSzguFDAnSOQjHgGvudjPlYzGTv0xOi8Sy5TmIw0cahMIGOiAeSgUHcnzc3x23lPUZNDLjVdFFfKyAq7PjBtXN3Z25HFCasPgy6dWF3xu6v5BYS1Ol91qrC0dNEDec9chx5HsvdjHpxtpGM0GXUN1K+wHFm5c/tvfzWrdTb0eHV8tAqqayByCbXyEWpN3tS9u97y/q8mVdWTG2BPlp83T8rVaBwWxhiQVYnihuQfWV4MT4cLZWCpa/NYLqPAoKFI+r6rr/e24lvSdcmVkyqtoSQq5PlklEDOcmMAal3CgEnfUNhPVxePlqz2fq63RYgoNXVhRfJ0gAk++rVNAkMOOlAPIG/uTuT+pMsqfRUQhAyAhcUVwGZFo7kWgKBijgK4R1CBqMYihcocVxxVAUcAI4ESIVHUTGAiZWzwYyFQDVLFFgg95EYpYi1Gh5LxpepXMFwY/mfOU4Ws0iMACMj0C1jGvloHdT6ynwzwfN8v5lkZHa8iLpryMyMurswIJJ45r1npvFsTBWZBqYrWkckggiv+IrqA9wOZ5To8wysy9MuUhFHz2bUhYCrORc58xHmAuqPG0+Zy8OEz732zYuyJlCNQGOiWGPWFQ5CrEKWv1UMauxYPcTm58obqcZbTkJDLkAVFbTobSfUHUV8hP7O3E2jxUGvmoQw1BVBDMKXJS+WyfLsTx5l39Y4sjMmJin3osGPqGDbICRpvtc5cuWspjPS38nT8TbKOnZlUZzjXGoJvIulgdTfLUg5iASK9h6G5fC3gwwghcQxK5ViuhsZZlJL5PluSyBiMHlNbq2w789fD9RxujqdaZEZjeTEjZiH1hbHnVjpFUQCfeer8O6MY8aqt0iJiUnclcYqz72Wnr+mkuVym+ie2gwgYp7FEIqjgKKK4xAIiI2kbgAEIiYXALhFcIGyoo4SgEUcIBcIoQAmVO0sMpaAAXLFSRxSwmAQhcIEcuPUpUmrFWOR6MPcGj+JwesBbIC4LgBi2NsrhfmBgAmgAgIrqDdHbm9p37mHreiVmGoGn8thmUh62IZSCNSrX/QJy5cLnj0lcnF1D5nYZcVM2sKNDbAcFSQBXF9jqEp/8HyZcLf15GkalXysrnYlCR+0GJG3qLBqdnN0VjKA7HI2PQuRySFDaiE23ryLffcb9pkPhfzUYNjxorHGBjr5mIuusOXC0KpqB52UngTz3i77ijw7wsKV/rHcKEfSX1Y/mlmYE7AtyHokVQJHE7gSgAOwmbw7Ayqqu+soGJagB5mIVQPQKCLO52ua2M9OGMxnRECYpTl6gC9+N/wAGQ6XrlfdWVhdWpBH7psaYjFqjuBAiMRmQJgSMjAQgIxQJhAIQhA13HCo5RGFxkyMCURhFcAlbCXSBECKCSMAJB89MoIJ1XRAuq339IFgiMdyJMBiLLj1KR37ezA2p/UD8XC4nyhQSbra6F8mpBkx2aPpd2dyD6gULsfYUe/Bmx1V7ntYs3sNuw7b+3Bva98ZvUpFHcgje/Yg/e/8AOBxFuaA4IqyR6X2v/EyCzpxS367/APTsF/UAH8mN3sf5kSRW9+w7Dv7e0oU6jqXigPZu+oD934jym9DJ12L+rc2q9iTxV+29cCv5zn+FeGLjKqNhi1Ac6nZq1FvtWwG287mXEDyL/n6ynK6p9TqK381DnjcnfufzEx72bWCAiXODVb8bexAN3xwQa5oywiUIRESUUCMUlFAiRFJGKoCikqhA2mQZ5HNkqc3P1u8DofOh82cgdZ7w/wDEIlHZDyYnKwdeDN+PNcouMVwuImAXDVIxgSBGRJMlETAYEg2ajQ5sD8mPTBuYE2Tgeu/PHvUEbne9+eJF+DIdN3EglX+v5yeqKo6lBOB40qJnV8o14ip1oRfmtQrJ6Nz6ffiegkHxg8gH7i5LNjzfgKgZ2GD5nyKYnWvlXJY8qOf7QbnfegAAeZ6OS0xEShXIyVSJgEKgJKAqi0yVxXAVQjjgU9U+04+YWTOt1o2nGzGYyrUUManNy9aSduJrzZQotiAPfv7Ack+wnF63qW1eTSinhiQXJAs0p2Hb1P2nO56amLpdP1tbsaA9e/29Z3fDfEdbaUVnNE7UNhzz955/wXwR2JY7tyHcEVuDsLL3V19IF956/ofCQANRL/8A1H5A3I+5M3hllfjpmxo1vV/L59WH76jx53/3P0MydbmxodOkWBd0dI9rAP8AlMPT+L2xpVCiwrfVrrUDQG6i0O5/Qdpcrv2xXYzdT+vp6SzHkucrH1J7hT+COZqx5wdhsf0J+wPP4nTatl7xMJSnU9iCDGcsQT0wCwXLJ/MlBUjiFOfsIzlH8P4iMfX+P8T/ADgSreETwEAJkbjaViBMRmKo4CiIgTAGBECSgYrgBiEcIBCOECnNvtPKeNeJEWuIpsAxyOfKATVop+uu543FX26fiHUNlHDqhNBAKfLQ5YnYL+4c+lcXr8BarpmB+qrVB6Ywf73J/hwyy21I4eLUzBiT3/rMm+Q/8qdl9AaHpO90gUEHkj9o0W/WtvsKE871b6TyfvEniDC/MOQRtdL32vn3mcZPbT3/AEvUVNfiHX6cLBWKu40qVBLAm+K4Ox37AE9p4zofFyQDRDH9km9ubB7HgVNeXxnQqsX8zWUUC9wNIBvazfr6mXPP7XO16HwtyK2IONfMzXRJ/Z9xW/qZkL48SB1OJSwYB2airat9jYVtzv7TzS/GhKkOm4JoEX5th5uQNu/tI+IeMaKxuK18hEUDzd9R3I96E8WfL4T7dWseXT0+PrhncLhdlKuwZtNfMCi6RnBBAFE72b/WhemyoVK+dcmT5bFizqCSabQ3P0sAFob71OZ4f4quIY1bVeS8mMAhKFVZs8UP2ufWdzruq+YrLhVjkGnVRUfLNXtZ0szCzsZrDkyyx8pf7MbL05fhHxeSSHApW8/ZMS+7sxNi1vYDnYd/Whw6hlIIIsMNwR9xz955Lqfh8HEqdGmLG3UEjM7qHZcdBshJJtjagaTYttqm7wpv6OpxgHIca/MYop0MHugQWJDBU7XW54Jnp4uTK3x5Oqs3K7RJBktceNw6hl4P6g+hHYyJSepoixlmHLbiJMcji+qEb7hUoL0ZYmSFMyNScUBGKSkbgBEAIXCAmkakooCJr9QOCeTQ49zHCEAhCEDjPQ+1VfcgcDbgewnJ65z24nf6jprnPzdBOFwbleS6roy0rw+EG56weG+0vw+Ge0swS1wuk8N0g6uDSmqBonff1q55LrOvbJqdrUoTjGNUpVBYaQGP1NXc77T2fj/VpXysbhmBIfSb0miNJZbo1q954Hq+l0tuDp+YDpBpVujVbn2ueH6nLWXi5Z10cuTTiUqrVs3ZmBoeY+wO3c950sWZyAVAYbMtqNTggaq2NEFtQBN0feZlZNR1gHbSERdDEk7iuy1327TpdAuldeNqAJ0Kx4sDYqfsB+OZ45hNa/M8Z8M/SeCszDzgWGGr5VDW40lWYkN9LVsB3O9S7BlfDbo9ZiWLrWvSVAChFPlB0gC6P1GdFejdiApJpWOQkgWSANwxAK1ttvO/g8M1AEFS3ygrlkHkWrC+tnj+PpOnHw5W7x+P7XxnpyOn+T5fICUPBLnKMh31au4825Ow9BNHT9EAr9Uit/SC9ku4C6foCgN5QPlm9ga/jT4h4UceHIcTBciP/WOCEG/mpGY7chdzvIeG9TkyZAmZRXy2LIrWq62CJbj+0YoLNbCvedMbljnvP5/7+C7nv07XQ9UyZSjnHSjSwVSiqATpoudTnjzcG9qE7JScPrunGIowLuGfzHd9si1tqOwpa9NySDtOv0uQ7hvSxV7gHTe/qAD+Z9Ljyu7jl7iz2lomfGN79/5zap3mRMRLGmrc9gbFD145nVTyMYlySw4TVE2fX15lBSoVrTJLJgD1LseaVGmpCoLkkoEIGMiKAoQjgRqOORP+f+EAuOKoQJvilTdNNUUDD/Rpj8ZxMMRCrqs+ZQaLij5L7BjQNb0TOyUiyYA6FTYsEWOR7iTKXXQ+cdUhRUObIrHSpONkVSgu9ONF2CUT6DbbiYx4djOQOwN2WCWNNcIKHJ42nV8U6Jum6h3ynGVzMC9oSRsFtT3w6hferCmqBODxPrMgYEClq1BW3bYrzxdegHb2nxOT8d8v5Z3re3E6np3TMzgBgSAK2Kn/AHa29D3lfTeIPTayPKR9IIBu6r9O/pOt1vUoKTTpZqZtXOMH9kenrf8AKeaUONZLEhfuRyDZB47TndTeluvh6Lo/FrIpjW9+gNkqAO/E9F4V4xldlsKrZW0q5sWdwFY35tr/ADU8X4LhX5gvymmYg8D0397BHM1nrHb5ePIilfmatw1WavbYkD79prDly4736c7LO3svHPEsn9FC4sSZWTOGcWXGpMl/QNmsgVZ23uR6Prf6Tkw/Nx5f6oZDmpjlygsTp1FB5FDqTXsKGxnkk8XK5LxeWnKWBpVQa3I9L3H7p7D4TxD5bZMbN83JkUZ2ZSUbSn/lnb6Q9at9yZ6OHkvLyak601jnu9OsnSHFgZhqyNpJFtZYliVJsXd1ueKmvoWcs3zNJ0gKjKKVyVDOVFnYHYE+hlfiyZRgYYLDDSFr6j5gWAJ/aKhhfa9t6kfDtW2rXS2VL6tRtAu4bfbUw9DtPoYeOOXhP1a126I3mDwzXqfWFWvKFBLbCt2JA8xsToIZSq+Zvc/4Tsq7tK3xybHn7n+Jir8CBnfBIDaW9RqOnQxSmDN5A+tRYKG91s72N9o8g9RUyIgyxMkrAjqUXhoESkGWg+sodRSOXqVXk1x7VZCiyeLJEmGgRiqSMjAdwiqEC4mKImCmVE44hJVCs3X9GmVCuRVYcixdH1HcH3G8871HwuSupNTAEEIXatvQ3f63956TqWoSfS/TOXJw48k1R8y8Uw41z26sDVb2a3ver2v/AEJiXwK3OkhiFII1UwveiAaar9Z9W6rokyCsihvuNx9jyJgf4aw7eVvLwNbUPtvPDfodXqpp828V6Y4yHY/LXSiIhJO/FjsDx+hmXqOkLjQvnYtq1UVo99XpXqOZ9R6rwDC/1rffd8m32Gqh+JPpPC8WNax4l9D9u57kzH/ju+6lm3lvhv4WYOrZQF0kOoXcWNgTzdc79/tPZppxgL6DZd6A3os3ABN7nnePp+lx4xQNetAyP9D85ZXPmHnBF35dNq1+XbY7H2qe7DjnFJMZ+pJr0z9bhyfOR1PYKQPpA1AsSW3O3FDtNa49y3rx7Acf4maAP+/8oFZ2k00qEi31STCQP+NfwlFg/n/GQdblkdQKlwgMTv8ASFq9qBY8epLc+wlDjQwCqd+TvQFAVfF7DbvU2GgLPA3s8Ae8wnxPGzUdQAsq24BABBbbsN+f0k0dQkz1rZ7CrvqagpFWSANwBxv++UdR4uoKqinI7BmAWhQUDc366gABZ34mT4o8VGKsQUszEWdyMZrWuutyCAd/au85fT4mbMXL6RRxtZGluDpAIu9zx7jbeY33pU/Dfi1s7lUU7sUVdWNWbYt5GJ2NAhbG9cidvw3Nj+UrYg2jIzOuzn+01ZSWu/lgkOd9gSB3E8b1XQfKyLmRFCsdTWKJ0MB5Qo21Fl3HbtPReHfEAy5FQKVDB1tSulCg9/W9tuw2321MtpZp1cDJk5x7Bg3mAPnBsEX3B7zoXMmUAMGJ9vX7faaFlglCOoqlBFJwkVE8SSQhNM1MScUIVl6zg/macX0j7CEIQGOEJFU5JDHyY4QLIhCEkEhJCOEqKWkfT/mhCX4WrRx+T/GOEJKOb8Q/7M/4/vCZsv8AZ5P/AE8v+MISVK5fxl/to/8AbN/+rTmZP/J/+X+LwhOd/wBt12/Ee3/IP4tOV8Bf7Mn/AK2T+48ITE/Ff2avp69uf1/umS6X6R9h/CEJ3jm0GKEJUThCEyr/2Q=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5575" y="-1943100"/>
            <a:ext cx="4048125" cy="4048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4046" name="Picture 14" descr="http://jcoll.org/genoma/vida_microsubmarina/protozoos/img/vorticella/vorticella_3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09800" y="3200400"/>
            <a:ext cx="4295775" cy="3009901"/>
          </a:xfrm>
          <a:prstGeom prst="rect">
            <a:avLst/>
          </a:prstGeom>
          <a:noFill/>
        </p:spPr>
      </p:pic>
      <p:pic>
        <p:nvPicPr>
          <p:cNvPr id="44048" name="Picture 16" descr="http://micro.magnet.fsu.edu/primer/techniques/hoffmangallery/images/stentor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72200" y="1447800"/>
            <a:ext cx="2743200" cy="4076701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7010400" y="5486400"/>
            <a:ext cx="152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/>
              <a:t>Stentor</a:t>
            </a:r>
            <a:endParaRPr lang="en-US" sz="2800" b="1" i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txBody>
          <a:bodyPr/>
          <a:lstStyle/>
          <a:p>
            <a:pPr marL="60325" lvl="2" indent="0"/>
            <a:r>
              <a:rPr lang="en-US" sz="2800" dirty="0" smtClean="0"/>
              <a:t>Ciliates exhibit highest degree of </a:t>
            </a:r>
            <a:r>
              <a:rPr lang="en-US" sz="2800" b="1" dirty="0" smtClean="0">
                <a:solidFill>
                  <a:srgbClr val="FF0000"/>
                </a:solidFill>
              </a:rPr>
              <a:t>sub-cellular specializations</a:t>
            </a:r>
            <a:r>
              <a:rPr lang="en-US" sz="2800" dirty="0" smtClean="0"/>
              <a:t> among </a:t>
            </a:r>
            <a:r>
              <a:rPr lang="en-US" sz="2800" dirty="0" err="1" smtClean="0"/>
              <a:t>protzoans</a:t>
            </a:r>
            <a:r>
              <a:rPr lang="en-US" sz="2800" dirty="0" smtClean="0"/>
              <a:t> (advanced).</a:t>
            </a:r>
          </a:p>
          <a:p>
            <a:pPr marL="60325" lvl="2" indent="0"/>
            <a:r>
              <a:rPr lang="en-US" sz="2800" dirty="0" smtClean="0"/>
              <a:t>Mostly </a:t>
            </a:r>
            <a:r>
              <a:rPr lang="en-US" sz="2800" b="1" dirty="0" smtClean="0">
                <a:solidFill>
                  <a:srgbClr val="0070C0"/>
                </a:solidFill>
              </a:rPr>
              <a:t>free-living</a:t>
            </a:r>
            <a:r>
              <a:rPr lang="en-US" sz="2800" dirty="0" smtClean="0">
                <a:solidFill>
                  <a:srgbClr val="0070C0"/>
                </a:solidFill>
              </a:rPr>
              <a:t> &amp; </a:t>
            </a:r>
            <a:r>
              <a:rPr lang="en-US" sz="2800" b="1" dirty="0" smtClean="0">
                <a:solidFill>
                  <a:srgbClr val="0070C0"/>
                </a:solidFill>
              </a:rPr>
              <a:t>uniform in body plan</a:t>
            </a:r>
            <a:r>
              <a:rPr lang="en-US" sz="2800" dirty="0" smtClean="0"/>
              <a:t>. </a:t>
            </a:r>
          </a:p>
          <a:p>
            <a:pPr marL="60325" lvl="2" indent="0"/>
            <a:r>
              <a:rPr lang="en-US" sz="2800" dirty="0" err="1" smtClean="0"/>
              <a:t>Ciliation</a:t>
            </a:r>
            <a:r>
              <a:rPr lang="en-US" sz="2800" dirty="0" smtClean="0"/>
              <a:t> could be </a:t>
            </a:r>
            <a:r>
              <a:rPr lang="en-US" sz="2800" b="1" dirty="0" smtClean="0">
                <a:solidFill>
                  <a:srgbClr val="FF0000"/>
                </a:solidFill>
              </a:rPr>
              <a:t>partial </a:t>
            </a:r>
            <a:r>
              <a:rPr lang="en-US" sz="2800" dirty="0" smtClean="0"/>
              <a:t>(e. g </a:t>
            </a:r>
            <a:r>
              <a:rPr lang="en-US" sz="2800" i="1" dirty="0" smtClean="0"/>
              <a:t>Vorticella</a:t>
            </a:r>
            <a:r>
              <a:rPr lang="en-US" sz="2800" dirty="0" smtClean="0"/>
              <a:t>) or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complete</a:t>
            </a:r>
            <a:r>
              <a:rPr lang="en-US" sz="2800" b="1" dirty="0" smtClean="0"/>
              <a:t> </a:t>
            </a:r>
            <a:r>
              <a:rPr lang="en-US" sz="2800" dirty="0" smtClean="0"/>
              <a:t>(e.g.</a:t>
            </a:r>
            <a:r>
              <a:rPr lang="en-US" sz="2800" b="1" dirty="0" smtClean="0"/>
              <a:t> </a:t>
            </a:r>
            <a:r>
              <a:rPr lang="en-US" sz="2800" i="1" dirty="0" smtClean="0"/>
              <a:t>Paramecium)</a:t>
            </a:r>
            <a:r>
              <a:rPr lang="en-US" sz="2800" dirty="0" smtClean="0"/>
              <a:t>.</a:t>
            </a:r>
          </a:p>
          <a:p>
            <a:pPr marL="60325" lvl="2" indent="0"/>
            <a:r>
              <a:rPr lang="en-US" sz="2800" dirty="0" smtClean="0"/>
              <a:t>The mouth (</a:t>
            </a:r>
            <a:r>
              <a:rPr lang="en-US" sz="2800" b="1" dirty="0" err="1" smtClean="0">
                <a:solidFill>
                  <a:srgbClr val="0070C0"/>
                </a:solidFill>
              </a:rPr>
              <a:t>cytostome</a:t>
            </a:r>
            <a:r>
              <a:rPr lang="en-US" sz="2800" dirty="0" smtClean="0"/>
              <a:t>) is ciliated to help in feeding.</a:t>
            </a:r>
          </a:p>
          <a:p>
            <a:pPr marL="60325" lvl="2" indent="0"/>
            <a:r>
              <a:rPr lang="en-US" sz="2800" dirty="0" smtClean="0"/>
              <a:t>Some sp. has a permanent opening to the outside </a:t>
            </a:r>
            <a:r>
              <a:rPr lang="en-US" sz="2800" b="1" dirty="0" err="1" smtClean="0">
                <a:solidFill>
                  <a:srgbClr val="0070C0"/>
                </a:solidFill>
              </a:rPr>
              <a:t>cytoproct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(</a:t>
            </a:r>
            <a:r>
              <a:rPr lang="en-US" sz="2800" b="1" dirty="0" err="1" smtClean="0"/>
              <a:t>procto</a:t>
            </a:r>
            <a:r>
              <a:rPr lang="en-US" sz="2800" b="1" dirty="0" smtClean="0"/>
              <a:t> = anus</a:t>
            </a:r>
            <a:r>
              <a:rPr lang="en-US" sz="2800" dirty="0" smtClean="0"/>
              <a:t>) for expelling undigested wastes.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23760" y="6492240"/>
            <a:ext cx="1920240" cy="365760"/>
          </a:xfrm>
        </p:spPr>
        <p:txBody>
          <a:bodyPr/>
          <a:lstStyle/>
          <a:p>
            <a:fld id="{C1550B9F-AFBD-4C86-9669-99B91898BB53}" type="datetime1">
              <a:rPr lang="en-US" smtClean="0"/>
              <a:pPr/>
              <a:t>10/2/2020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6492875"/>
            <a:ext cx="3581400" cy="365125"/>
          </a:xfrm>
        </p:spPr>
        <p:txBody>
          <a:bodyPr/>
          <a:lstStyle/>
          <a:p>
            <a:r>
              <a:rPr lang="en-US" smtClean="0"/>
              <a:t>Invertebrate Zoology (Biol 242)- Dr. K. M.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1"/>
          </a:xfrm>
        </p:spPr>
        <p:txBody>
          <a:bodyPr/>
          <a:lstStyle/>
          <a:p>
            <a:pPr lvl="0"/>
            <a:r>
              <a:rPr lang="en-US" dirty="0" smtClean="0"/>
              <a:t>Ciliates have a series of membranes called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pellicle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0"/>
            <a:endParaRPr lang="en-US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9E6A-AAAC-4580-BC31-31650E9D25FE}" type="datetime1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Invertebrate Zoology (Biol 242)- Dr. K. M. Swaileh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47106" name="Picture 2" descr="paraventsc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752600"/>
            <a:ext cx="5638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81000"/>
            <a:ext cx="8382000" cy="5715000"/>
          </a:xfrm>
        </p:spPr>
        <p:txBody>
          <a:bodyPr/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</a:rPr>
              <a:t>Reproductive characteristics:</a:t>
            </a:r>
            <a:endParaRPr lang="en-US" sz="3600" dirty="0" smtClean="0">
              <a:solidFill>
                <a:srgbClr val="FF0000"/>
              </a:solidFill>
            </a:endParaRPr>
          </a:p>
          <a:p>
            <a:pPr marL="630238" lvl="0" indent="-225425">
              <a:buFont typeface="Wingdings" pitchFamily="2" charset="2"/>
              <a:buChar char="§"/>
            </a:pPr>
            <a:r>
              <a:rPr lang="en-US" dirty="0" smtClean="0"/>
              <a:t>Each ciliate has </a:t>
            </a:r>
            <a:r>
              <a:rPr lang="en-US" b="1" dirty="0" smtClean="0">
                <a:solidFill>
                  <a:srgbClr val="00B0F0"/>
                </a:solidFill>
              </a:rPr>
              <a:t>2 types of nuclei</a:t>
            </a:r>
            <a:r>
              <a:rPr lang="en-US" dirty="0" smtClean="0">
                <a:solidFill>
                  <a:srgbClr val="00B0F0"/>
                </a:solidFill>
              </a:rPr>
              <a:t> (</a:t>
            </a:r>
            <a:r>
              <a:rPr lang="en-US" b="1" dirty="0" smtClean="0">
                <a:solidFill>
                  <a:srgbClr val="00B0F0"/>
                </a:solidFill>
              </a:rPr>
              <a:t>dimorphic; </a:t>
            </a:r>
            <a:r>
              <a:rPr lang="en-US" b="1" dirty="0" err="1" smtClean="0">
                <a:solidFill>
                  <a:srgbClr val="00B0F0"/>
                </a:solidFill>
              </a:rPr>
              <a:t>heterokaryotic</a:t>
            </a:r>
            <a:r>
              <a:rPr lang="en-US" dirty="0" smtClean="0">
                <a:solidFill>
                  <a:srgbClr val="00B0F0"/>
                </a:solidFill>
              </a:rPr>
              <a:t>)</a:t>
            </a:r>
            <a:r>
              <a:rPr lang="en-US" dirty="0" smtClean="0"/>
              <a:t> (</a:t>
            </a:r>
            <a:r>
              <a:rPr lang="en-US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other protozoans are </a:t>
            </a:r>
            <a:r>
              <a:rPr lang="en-US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monomorphic</a:t>
            </a:r>
            <a:r>
              <a:rPr lang="en-US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homokaryotic</a:t>
            </a:r>
            <a:r>
              <a:rPr lang="en-US" dirty="0" smtClean="0"/>
              <a:t>).</a:t>
            </a:r>
          </a:p>
          <a:p>
            <a:pPr marL="630238" indent="-225425">
              <a:buFont typeface="Wingdings" pitchFamily="2" charset="2"/>
              <a:buChar char="§"/>
            </a:pPr>
            <a:r>
              <a:rPr lang="en-US" dirty="0" smtClean="0"/>
              <a:t>Each ciliate contains </a:t>
            </a:r>
            <a:r>
              <a:rPr lang="en-US" b="1" dirty="0" smtClean="0">
                <a:solidFill>
                  <a:srgbClr val="FF0000"/>
                </a:solidFill>
              </a:rPr>
              <a:t>one or more macronuclei </a:t>
            </a:r>
            <a:r>
              <a:rPr lang="en-US" dirty="0" smtClean="0"/>
              <a:t>&amp; </a:t>
            </a:r>
            <a:r>
              <a:rPr lang="en-US" b="1" dirty="0" smtClean="0">
                <a:solidFill>
                  <a:srgbClr val="00B050"/>
                </a:solidFill>
              </a:rPr>
              <a:t>1 ore more micronuclei </a:t>
            </a:r>
            <a:r>
              <a:rPr lang="en-US" dirty="0" smtClean="0"/>
              <a:t>(more abundant).</a:t>
            </a:r>
          </a:p>
          <a:p>
            <a:r>
              <a:rPr lang="en-US" sz="28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The macronucleus</a:t>
            </a: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:</a:t>
            </a:r>
            <a:endParaRPr lang="en-US" sz="20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sz="2400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Polyploid</a:t>
            </a: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Contains both DNA + RNA</a:t>
            </a: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Controls daily activities (non reproductive)</a:t>
            </a: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Ciliates cannot live without it</a:t>
            </a: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30238" indent="-225425">
              <a:buFont typeface="Wingdings" pitchFamily="2" charset="2"/>
              <a:buChar char="§"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2727B-E96A-4CF3-AC91-B7F9DE681049}" type="datetime1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00400" y="6407944"/>
            <a:ext cx="3530353" cy="450056"/>
          </a:xfrm>
        </p:spPr>
        <p:txBody>
          <a:bodyPr/>
          <a:lstStyle/>
          <a:p>
            <a:r>
              <a:rPr lang="en-US" smtClean="0"/>
              <a:t>Invertebrate Zoology (Biol 242)- Dr. K. M.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257799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The micronucleus is:</a:t>
            </a:r>
            <a:endParaRPr lang="en-US" sz="20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sz="2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Essential for sexual reproduction (Diploid).</a:t>
            </a: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Ciliates can live without it.</a:t>
            </a: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2800" dirty="0" smtClean="0"/>
              <a:t> - Sexual reproduction of ciliates </a:t>
            </a:r>
            <a:r>
              <a:rPr lang="en-US" sz="2800" b="1" dirty="0" smtClean="0">
                <a:solidFill>
                  <a:srgbClr val="FF0000"/>
                </a:solidFill>
              </a:rPr>
              <a:t>does not include gamete formation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</a:p>
          <a:p>
            <a:pPr lvl="0"/>
            <a:r>
              <a:rPr lang="en-US" sz="2800" dirty="0" smtClean="0"/>
              <a:t>Instead, ciliates </a:t>
            </a:r>
            <a:r>
              <a:rPr lang="en-US" sz="2800" b="1" dirty="0" smtClean="0">
                <a:solidFill>
                  <a:srgbClr val="0070C0"/>
                </a:solidFill>
              </a:rPr>
              <a:t>reproduce sexually by</a:t>
            </a:r>
            <a:r>
              <a:rPr lang="en-US" sz="2800" b="1" dirty="0" smtClean="0"/>
              <a:t>: </a:t>
            </a:r>
            <a:endParaRPr lang="en-US" sz="2000" dirty="0" smtClean="0"/>
          </a:p>
          <a:p>
            <a:pPr marL="793750" lvl="3" indent="-223838"/>
            <a:r>
              <a:rPr lang="en-US" sz="2400" b="1" dirty="0" smtClean="0">
                <a:solidFill>
                  <a:srgbClr val="00B050"/>
                </a:solidFill>
              </a:rPr>
              <a:t>Conjugation</a:t>
            </a:r>
            <a:r>
              <a:rPr lang="en-US" sz="2400" b="1" dirty="0" smtClean="0"/>
              <a:t>:</a:t>
            </a:r>
            <a:r>
              <a:rPr lang="en-US" sz="2400" dirty="0" smtClean="0"/>
              <a:t> exchange of genetic material between 2 organisms.</a:t>
            </a:r>
          </a:p>
          <a:p>
            <a:pPr marL="793750" lvl="3" indent="-223838"/>
            <a:r>
              <a:rPr lang="en-US" sz="2400" b="1" dirty="0" err="1" smtClean="0">
                <a:solidFill>
                  <a:srgbClr val="00B050"/>
                </a:solidFill>
              </a:rPr>
              <a:t>Autogamy</a:t>
            </a:r>
            <a:r>
              <a:rPr lang="en-US" sz="2000" dirty="0" smtClean="0"/>
              <a:t> : </a:t>
            </a:r>
            <a:r>
              <a:rPr lang="en-US" sz="2400" dirty="0" smtClean="0"/>
              <a:t>sexual activity to produce new genotypes from one </a:t>
            </a:r>
          </a:p>
          <a:p>
            <a:pPr marL="793750" lvl="3" indent="-223838">
              <a:buNone/>
            </a:pPr>
            <a:r>
              <a:rPr lang="en-US" sz="2400" dirty="0" smtClean="0"/>
              <a:t>	individual</a:t>
            </a:r>
            <a:r>
              <a:rPr lang="en-US" sz="2400" dirty="0" smtClean="0"/>
              <a:t>.</a:t>
            </a:r>
          </a:p>
          <a:p>
            <a:pPr marL="793750" lvl="3" indent="-223838">
              <a:buNone/>
            </a:pPr>
            <a:r>
              <a:rPr lang="ar-AE" sz="2400" dirty="0"/>
              <a:t>لا يشمل التكاثر الجنسي للشركات العملاقة تكوين الأمشاج.</a:t>
            </a:r>
          </a:p>
          <a:p>
            <a:pPr marL="793750" lvl="3" indent="-223838">
              <a:buNone/>
            </a:pPr>
            <a:endParaRPr lang="ar-AE" sz="2400" dirty="0"/>
          </a:p>
          <a:p>
            <a:pPr marL="793750" lvl="3" indent="-223838">
              <a:buNone/>
            </a:pPr>
            <a:r>
              <a:rPr lang="ar-AE" sz="2400" dirty="0"/>
              <a:t>بدلاً من ذلك ، تتكاثر الشركات العملاقة جنسيًا عن طريق:</a:t>
            </a:r>
          </a:p>
          <a:p>
            <a:pPr marL="793750" lvl="3" indent="-223838">
              <a:buNone/>
            </a:pPr>
            <a:r>
              <a:rPr lang="ar-AE" sz="2400" dirty="0"/>
              <a:t>الاقتران: تبادل المواد الجينية بين كائنين.</a:t>
            </a:r>
          </a:p>
          <a:p>
            <a:pPr marL="793750" lvl="3" indent="-223838">
              <a:buNone/>
            </a:pPr>
            <a:r>
              <a:rPr lang="en-US" sz="2400" dirty="0"/>
              <a:t>Autogamy: </a:t>
            </a:r>
            <a:r>
              <a:rPr lang="ar-AE" sz="2400" dirty="0"/>
              <a:t>النشاط الجنسي لإنتاج أنماط وراثية جديدة من واحد</a:t>
            </a:r>
          </a:p>
          <a:p>
            <a:pPr marL="793750" lvl="3" indent="-223838">
              <a:buNone/>
            </a:pPr>
            <a:r>
              <a:rPr lang="ar-AE" sz="2400" dirty="0"/>
              <a:t>فرد.</a:t>
            </a:r>
            <a:endParaRPr lang="en-US" sz="2400" dirty="0" smtClean="0"/>
          </a:p>
          <a:p>
            <a:pPr lvl="3"/>
            <a:endParaRPr lang="en-US" sz="2400" dirty="0" smtClean="0"/>
          </a:p>
          <a:p>
            <a:pPr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934200" y="6492240"/>
            <a:ext cx="1920240" cy="365760"/>
          </a:xfrm>
        </p:spPr>
        <p:txBody>
          <a:bodyPr/>
          <a:lstStyle/>
          <a:p>
            <a:fld id="{DD94BA8A-82C4-488F-A901-72ADD56D4EDC}" type="datetime1">
              <a:rPr lang="en-US" smtClean="0"/>
              <a:pPr/>
              <a:t>10/7/2020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05200" y="6407944"/>
            <a:ext cx="3377953" cy="450056"/>
          </a:xfrm>
        </p:spPr>
        <p:txBody>
          <a:bodyPr/>
          <a:lstStyle/>
          <a:p>
            <a:r>
              <a:rPr lang="en-US" smtClean="0"/>
              <a:t>Invertebrate Zoology (Biol 242)- Dr. K. M.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48130" name="Picture 2" descr="paramecium_conjuga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5765" y="5166043"/>
            <a:ext cx="3321187" cy="160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626291"/>
          </a:xfrm>
        </p:spPr>
        <p:txBody>
          <a:bodyPr/>
          <a:lstStyle/>
          <a:p>
            <a:pPr marL="365760" lvl="3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2800" dirty="0" smtClean="0"/>
              <a:t>All ciliates can reproduce </a:t>
            </a: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asexually</a:t>
            </a:r>
            <a:r>
              <a:rPr lang="en-US" sz="2800" dirty="0" smtClean="0"/>
              <a:t> by:</a:t>
            </a:r>
            <a:endParaRPr lang="en-US" sz="2000" dirty="0" smtClean="0"/>
          </a:p>
          <a:p>
            <a:pPr lvl="3"/>
            <a:r>
              <a:rPr lang="en-US" sz="2400" b="1" dirty="0" smtClean="0">
                <a:solidFill>
                  <a:srgbClr val="FF0000"/>
                </a:solidFill>
              </a:rPr>
              <a:t>Transverse binary fission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(other protozoans reproduce by longitudinal).</a:t>
            </a:r>
          </a:p>
          <a:p>
            <a:pPr lvl="3"/>
            <a:r>
              <a:rPr lang="en-US" sz="2400" b="1" dirty="0" smtClean="0">
                <a:solidFill>
                  <a:srgbClr val="FF0000"/>
                </a:solidFill>
              </a:rPr>
              <a:t>Budding</a:t>
            </a:r>
          </a:p>
          <a:p>
            <a:pPr marL="365760" lvl="3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23760" y="6492240"/>
            <a:ext cx="1920240" cy="365760"/>
          </a:xfrm>
        </p:spPr>
        <p:txBody>
          <a:bodyPr/>
          <a:lstStyle/>
          <a:p>
            <a:fld id="{D51EC313-D10C-435A-81A8-219A10ADDC85}" type="datetime1">
              <a:rPr lang="en-US" smtClean="0"/>
              <a:pPr/>
              <a:t>10/2/2020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07945"/>
            <a:ext cx="3606553" cy="221456"/>
          </a:xfrm>
        </p:spPr>
        <p:txBody>
          <a:bodyPr/>
          <a:lstStyle/>
          <a:p>
            <a:r>
              <a:rPr lang="en-US" smtClean="0"/>
              <a:t>Invertebrate Zoology (Biol 242)- Dr. K. M.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49154" name="il_fi" descr="Animal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67000"/>
            <a:ext cx="42005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il_fi" descr="309940689_81917f235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667000"/>
            <a:ext cx="4038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29200"/>
          </a:xfrm>
        </p:spPr>
        <p:txBody>
          <a:bodyPr/>
          <a:lstStyle/>
          <a:p>
            <a:r>
              <a:rPr lang="en-US" dirty="0" smtClean="0"/>
              <a:t>Most ciliates are </a:t>
            </a:r>
            <a:r>
              <a:rPr lang="en-US" b="1" dirty="0" smtClean="0">
                <a:solidFill>
                  <a:srgbClr val="00B050"/>
                </a:solidFill>
              </a:rPr>
              <a:t>free living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00B050"/>
                </a:solidFill>
              </a:rPr>
              <a:t>motile.</a:t>
            </a:r>
          </a:p>
          <a:p>
            <a:r>
              <a:rPr lang="en-US" dirty="0" smtClean="0"/>
              <a:t>However, some are </a:t>
            </a:r>
            <a:r>
              <a:rPr lang="en-US" b="1" dirty="0" smtClean="0">
                <a:solidFill>
                  <a:srgbClr val="C00000"/>
                </a:solidFill>
              </a:rPr>
              <a:t>temporarily attached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to surfaces and others are </a:t>
            </a:r>
            <a:r>
              <a:rPr lang="en-US" b="1" dirty="0" smtClean="0">
                <a:solidFill>
                  <a:srgbClr val="00B0F0"/>
                </a:solidFill>
              </a:rPr>
              <a:t>sessile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All ciliates have </a:t>
            </a:r>
            <a:r>
              <a:rPr lang="en-US" b="1" dirty="0" smtClean="0">
                <a:solidFill>
                  <a:srgbClr val="FF0000"/>
                </a:solidFill>
              </a:rPr>
              <a:t>pellicles,</a:t>
            </a:r>
            <a:r>
              <a:rPr lang="en-US" dirty="0" smtClean="0"/>
              <a:t> but some have an extra protective, rigid encasement called </a:t>
            </a:r>
            <a:r>
              <a:rPr lang="en-US" b="1" dirty="0" smtClean="0">
                <a:solidFill>
                  <a:srgbClr val="FF0000"/>
                </a:solidFill>
              </a:rPr>
              <a:t>test or </a:t>
            </a:r>
            <a:r>
              <a:rPr lang="en-US" b="1" dirty="0" err="1" smtClean="0">
                <a:solidFill>
                  <a:srgbClr val="FF0000"/>
                </a:solidFill>
              </a:rPr>
              <a:t>lorica</a:t>
            </a:r>
            <a:r>
              <a:rPr lang="en-US" b="1" dirty="0" smtClean="0"/>
              <a:t> </a:t>
            </a:r>
            <a:r>
              <a:rPr lang="en-US" dirty="0" smtClean="0"/>
              <a:t>(armor).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23760" y="6324600"/>
            <a:ext cx="1920240" cy="365760"/>
          </a:xfrm>
        </p:spPr>
        <p:txBody>
          <a:bodyPr/>
          <a:lstStyle/>
          <a:p>
            <a:fld id="{EB364FC5-93A3-43DA-A219-BDEF6E46327E}" type="datetime1">
              <a:rPr lang="en-US" smtClean="0"/>
              <a:pPr/>
              <a:t>10/2/2020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05200" y="6407944"/>
            <a:ext cx="3581400" cy="450056"/>
          </a:xfrm>
        </p:spPr>
        <p:txBody>
          <a:bodyPr/>
          <a:lstStyle/>
          <a:p>
            <a:r>
              <a:rPr lang="en-US" smtClean="0"/>
              <a:t>Invertebrate Zoology (Biol 242)- Dr. K. M.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rgbClr val="FF0000"/>
                </a:solidFill>
              </a:rPr>
              <a:t>Ciliate life styles: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0178" name="il_fi" descr="9m93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581400"/>
            <a:ext cx="19065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581400"/>
            <a:ext cx="19812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19800"/>
          </a:xfrm>
        </p:spPr>
        <p:txBody>
          <a:bodyPr/>
          <a:lstStyle/>
          <a:p>
            <a:r>
              <a:rPr lang="en-US" dirty="0" smtClean="0"/>
              <a:t>About 1/3 of ciliates are </a:t>
            </a:r>
            <a:r>
              <a:rPr lang="en-US" b="1" dirty="0" err="1" smtClean="0">
                <a:solidFill>
                  <a:srgbClr val="FF0000"/>
                </a:solidFill>
              </a:rPr>
              <a:t>endosymbiotic</a:t>
            </a:r>
            <a:r>
              <a:rPr lang="en-US" dirty="0" smtClean="0"/>
              <a:t> in other invert &amp; vertebrates.</a:t>
            </a:r>
          </a:p>
          <a:p>
            <a:r>
              <a:rPr lang="en-US" dirty="0" smtClean="0"/>
              <a:t>Most </a:t>
            </a:r>
            <a:r>
              <a:rPr lang="en-US" b="1" dirty="0" smtClean="0">
                <a:solidFill>
                  <a:srgbClr val="FF0000"/>
                </a:solidFill>
              </a:rPr>
              <a:t>free-living ciliates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are </a:t>
            </a:r>
            <a:r>
              <a:rPr lang="en-US" b="1" u="sng" dirty="0" err="1" smtClean="0">
                <a:solidFill>
                  <a:srgbClr val="00B050"/>
                </a:solidFill>
              </a:rPr>
              <a:t>holozoic</a:t>
            </a:r>
            <a:r>
              <a:rPr lang="en-US" dirty="0" smtClean="0"/>
              <a:t>: they ingest particulate foods. </a:t>
            </a:r>
          </a:p>
          <a:p>
            <a:r>
              <a:rPr lang="en-US" dirty="0" smtClean="0"/>
              <a:t>Others may be </a:t>
            </a:r>
            <a:r>
              <a:rPr lang="en-US" b="1" u="sng" dirty="0" smtClean="0">
                <a:solidFill>
                  <a:srgbClr val="00B050"/>
                </a:solidFill>
              </a:rPr>
              <a:t>raptorial</a:t>
            </a:r>
            <a:r>
              <a:rPr lang="en-US" dirty="0" smtClean="0"/>
              <a:t>: they hunt &amp; ingest living prey.</a:t>
            </a:r>
          </a:p>
          <a:p>
            <a:r>
              <a:rPr lang="en-US" dirty="0" smtClean="0"/>
              <a:t>Some may be </a:t>
            </a:r>
            <a:r>
              <a:rPr lang="en-US" b="1" dirty="0" smtClean="0">
                <a:solidFill>
                  <a:srgbClr val="00B050"/>
                </a:solidFill>
              </a:rPr>
              <a:t>passive suspension feeders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(they are usually sedentary).</a:t>
            </a:r>
          </a:p>
          <a:p>
            <a:r>
              <a:rPr lang="en-US" dirty="0" smtClean="0"/>
              <a:t>Commonly sedentary sp. have a stalk e.g. </a:t>
            </a:r>
            <a:r>
              <a:rPr lang="en-US" b="1" i="1" dirty="0" smtClean="0">
                <a:solidFill>
                  <a:srgbClr val="FF0000"/>
                </a:solidFill>
              </a:rPr>
              <a:t>Vorticella</a:t>
            </a:r>
            <a:r>
              <a:rPr lang="en-US" i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dirty="0" smtClean="0"/>
              <a:t>The stalk may contain a </a:t>
            </a:r>
            <a:r>
              <a:rPr lang="en-US" b="1" u="sng" dirty="0" err="1" smtClean="0">
                <a:solidFill>
                  <a:srgbClr val="00B0F0"/>
                </a:solidFill>
              </a:rPr>
              <a:t>spasmoneme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myoneme</a:t>
            </a:r>
            <a:r>
              <a:rPr lang="en-US" dirty="0" smtClean="0"/>
              <a:t>): </a:t>
            </a:r>
            <a:r>
              <a:rPr lang="en-US" i="1" dirty="0" smtClean="0"/>
              <a:t>a helical, membrane- bound bundle of contractile fibers</a:t>
            </a:r>
            <a:r>
              <a:rPr lang="en-US" dirty="0" smtClean="0"/>
              <a:t>.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98E7-D920-4521-ADBF-BA11FC5F78EF}" type="datetime1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00400" y="6407944"/>
            <a:ext cx="3530353" cy="450056"/>
          </a:xfrm>
        </p:spPr>
        <p:txBody>
          <a:bodyPr/>
          <a:lstStyle/>
          <a:p>
            <a:r>
              <a:rPr lang="en-US" smtClean="0"/>
              <a:t>Invertebrate Zoology (Biol 242)- Dr. K. M.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D01E2-D244-4697-8734-5504886A9455}" type="datetime1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407944"/>
            <a:ext cx="3377953" cy="450056"/>
          </a:xfrm>
        </p:spPr>
        <p:txBody>
          <a:bodyPr/>
          <a:lstStyle/>
          <a:p>
            <a:r>
              <a:rPr lang="en-US" smtClean="0"/>
              <a:t>Invertebrate Zoology (Biol 242)- Dr. K. M.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il_fi" descr="C0114870-Vorticella_protozoan,_SEM-SP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533400"/>
            <a:ext cx="2819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il_fi" descr="Vorticella-myon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533400"/>
            <a:ext cx="2743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626291"/>
          </a:xfrm>
        </p:spPr>
        <p:txBody>
          <a:bodyPr/>
          <a:lstStyle/>
          <a:p>
            <a:pPr lvl="0"/>
            <a:r>
              <a:rPr lang="en-US" dirty="0" smtClean="0"/>
              <a:t>They occur where there is </a:t>
            </a:r>
            <a:r>
              <a:rPr lang="en-US" b="1" dirty="0" smtClean="0">
                <a:solidFill>
                  <a:schemeClr val="accent5"/>
                </a:solidFill>
              </a:rPr>
              <a:t>moisture</a:t>
            </a:r>
            <a:r>
              <a:rPr lang="en-US" dirty="0" smtClean="0">
                <a:solidFill>
                  <a:schemeClr val="accent5"/>
                </a:solidFill>
              </a:rPr>
              <a:t>.(</a:t>
            </a:r>
            <a:r>
              <a:rPr lang="ar-AE" dirty="0" smtClean="0">
                <a:solidFill>
                  <a:schemeClr val="accent5"/>
                </a:solidFill>
              </a:rPr>
              <a:t>تحدث حيث توجد الرطوبة ).</a:t>
            </a:r>
            <a:endParaRPr lang="en-US" dirty="0" smtClean="0">
              <a:solidFill>
                <a:schemeClr val="accent5"/>
              </a:solidFill>
            </a:endParaRPr>
          </a:p>
          <a:p>
            <a:pPr lvl="0"/>
            <a:r>
              <a:rPr lang="en-US" dirty="0" smtClean="0"/>
              <a:t>The body of protozoans is bound by a </a:t>
            </a:r>
            <a:r>
              <a:rPr lang="en-US" b="1" dirty="0" smtClean="0">
                <a:solidFill>
                  <a:schemeClr val="accent5"/>
                </a:solidFill>
              </a:rPr>
              <a:t>cell membrane.</a:t>
            </a:r>
          </a:p>
          <a:p>
            <a:pPr lvl="0"/>
            <a:r>
              <a:rPr lang="en-US" dirty="0" smtClean="0"/>
              <a:t>Cytoplasm is like that in higher organisms except that it has </a:t>
            </a:r>
            <a:r>
              <a:rPr lang="en-US" b="1" dirty="0" smtClean="0">
                <a:solidFill>
                  <a:srgbClr val="FF0000"/>
                </a:solidFill>
              </a:rPr>
              <a:t>2 regions</a:t>
            </a:r>
            <a:r>
              <a:rPr lang="en-US" dirty="0" smtClean="0">
                <a:solidFill>
                  <a:schemeClr val="accent5"/>
                </a:solidFill>
              </a:rPr>
              <a:t>: </a:t>
            </a:r>
            <a:r>
              <a:rPr lang="en-US" b="1" u="sng" dirty="0" smtClean="0">
                <a:solidFill>
                  <a:schemeClr val="accent5"/>
                </a:solidFill>
              </a:rPr>
              <a:t>ectoplasm </a:t>
            </a:r>
            <a:r>
              <a:rPr lang="en-US" b="1" dirty="0" smtClean="0">
                <a:solidFill>
                  <a:schemeClr val="accent5"/>
                </a:solidFill>
              </a:rPr>
              <a:t>and</a:t>
            </a:r>
            <a:r>
              <a:rPr lang="en-US" b="1" u="sng" dirty="0" smtClean="0">
                <a:solidFill>
                  <a:schemeClr val="accent5"/>
                </a:solidFill>
              </a:rPr>
              <a:t> endoplasm</a:t>
            </a:r>
            <a:r>
              <a:rPr lang="en-US" dirty="0" smtClean="0">
                <a:solidFill>
                  <a:schemeClr val="accent5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43800" y="6492240"/>
            <a:ext cx="1920240" cy="365760"/>
          </a:xfrm>
        </p:spPr>
        <p:txBody>
          <a:bodyPr/>
          <a:lstStyle/>
          <a:p>
            <a:fld id="{16B362AA-CEF1-40FD-AFEE-7B713FDB3FE7}" type="datetime1">
              <a:rPr lang="en-US" smtClean="0"/>
              <a:pPr/>
              <a:t>10/2/2020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05200" y="6407944"/>
            <a:ext cx="4038600" cy="365125"/>
          </a:xfrm>
        </p:spPr>
        <p:txBody>
          <a:bodyPr/>
          <a:lstStyle/>
          <a:p>
            <a:r>
              <a:rPr lang="en-US" smtClean="0"/>
              <a:t>Invertebrate Zoology (Biol 242)- Dr. K. M.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0928" y="3393941"/>
            <a:ext cx="3301488" cy="323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1"/>
          </a:xfrm>
        </p:spPr>
        <p:txBody>
          <a:bodyPr/>
          <a:lstStyle/>
          <a:p>
            <a:r>
              <a:rPr lang="en-US" dirty="0" smtClean="0"/>
              <a:t>Other sedentary sp. that </a:t>
            </a:r>
            <a:r>
              <a:rPr lang="en-US" b="1" dirty="0" smtClean="0">
                <a:solidFill>
                  <a:srgbClr val="00B0F0"/>
                </a:solidFill>
              </a:rPr>
              <a:t>lack stalks</a:t>
            </a:r>
            <a:r>
              <a:rPr lang="en-US" dirty="0" smtClean="0"/>
              <a:t>, e.g. </a:t>
            </a:r>
            <a:r>
              <a:rPr lang="en-US" b="1" i="1" dirty="0" smtClean="0">
                <a:solidFill>
                  <a:srgbClr val="FF0000"/>
                </a:solidFill>
              </a:rPr>
              <a:t>Stentor</a:t>
            </a:r>
            <a:r>
              <a:rPr lang="en-US" i="1" dirty="0" smtClean="0"/>
              <a:t>,</a:t>
            </a:r>
            <a:r>
              <a:rPr lang="en-US" dirty="0" smtClean="0"/>
              <a:t> has contractile fibers in their body </a:t>
            </a:r>
            <a:r>
              <a:rPr lang="en-US" dirty="0" smtClean="0">
                <a:sym typeface="Symbol"/>
              </a:rPr>
              <a:t></a:t>
            </a:r>
            <a:r>
              <a:rPr lang="en-US" dirty="0" smtClean="0"/>
              <a:t> they permit shape changes.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010400" y="6492240"/>
            <a:ext cx="1920240" cy="365760"/>
          </a:xfrm>
        </p:spPr>
        <p:txBody>
          <a:bodyPr/>
          <a:lstStyle/>
          <a:p>
            <a:fld id="{55213619-A2C0-4F05-9BE3-2332C1038A32}" type="datetime1">
              <a:rPr lang="en-US" smtClean="0"/>
              <a:pPr/>
              <a:t>10/2/2020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407944"/>
            <a:ext cx="3581400" cy="450056"/>
          </a:xfrm>
        </p:spPr>
        <p:txBody>
          <a:bodyPr/>
          <a:lstStyle/>
          <a:p>
            <a:r>
              <a:rPr lang="en-US" smtClean="0"/>
              <a:t>Invertebrate Zoology (Biol 242)- Dr. K. M.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2226" name="Picture 2" descr="http://www.polypompholyx.com/wp-content/uploads/2012/10/stentor_diagram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43200"/>
            <a:ext cx="4572000" cy="3467101"/>
          </a:xfrm>
          <a:prstGeom prst="rect">
            <a:avLst/>
          </a:prstGeom>
          <a:noFill/>
        </p:spPr>
      </p:pic>
      <p:pic>
        <p:nvPicPr>
          <p:cNvPr id="52227" name="il_fi" descr="igne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895600"/>
            <a:ext cx="428625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>
                <a:solidFill>
                  <a:srgbClr val="00B050"/>
                </a:solidFill>
              </a:rPr>
              <a:t>Dino=G: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00B0F0"/>
                </a:solidFill>
              </a:rPr>
              <a:t>whirling</a:t>
            </a:r>
            <a:r>
              <a:rPr lang="en-US" sz="2800" b="1" dirty="0" smtClean="0"/>
              <a:t>, </a:t>
            </a:r>
            <a:r>
              <a:rPr lang="en-US" sz="2800" b="1" dirty="0" err="1" smtClean="0">
                <a:solidFill>
                  <a:srgbClr val="00B050"/>
                </a:solidFill>
              </a:rPr>
              <a:t>Zoa</a:t>
            </a:r>
            <a:r>
              <a:rPr lang="en-US" sz="2800" b="1" dirty="0" smtClean="0">
                <a:solidFill>
                  <a:srgbClr val="00B050"/>
                </a:solidFill>
              </a:rPr>
              <a:t>=G: </a:t>
            </a:r>
            <a:r>
              <a:rPr lang="en-US" sz="2800" b="1" dirty="0" smtClean="0">
                <a:solidFill>
                  <a:srgbClr val="00B0F0"/>
                </a:solidFill>
              </a:rPr>
              <a:t>animals</a:t>
            </a:r>
          </a:p>
          <a:p>
            <a:r>
              <a:rPr lang="en-US" sz="2800" dirty="0" smtClean="0"/>
              <a:t>Can be found in both </a:t>
            </a: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freshwater and marine habitats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Each organism possesses </a:t>
            </a:r>
            <a:r>
              <a:rPr lang="en-US" sz="2800" b="1" dirty="0" smtClean="0">
                <a:solidFill>
                  <a:srgbClr val="0070C0"/>
                </a:solidFill>
              </a:rPr>
              <a:t>2 flagella</a:t>
            </a:r>
            <a:r>
              <a:rPr lang="en-US" sz="2800" dirty="0" smtClean="0"/>
              <a:t>.</a:t>
            </a:r>
          </a:p>
          <a:p>
            <a:pPr marL="365760" lvl="3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2800" dirty="0" smtClean="0"/>
              <a:t>One flagellum is located within a longitudinal groove called </a:t>
            </a:r>
            <a:r>
              <a:rPr lang="en-US" sz="2800" b="1" dirty="0" err="1" smtClean="0">
                <a:solidFill>
                  <a:srgbClr val="0070C0"/>
                </a:solidFill>
              </a:rPr>
              <a:t>sulcus</a:t>
            </a:r>
            <a:r>
              <a:rPr lang="en-US" sz="2800" b="1" dirty="0" smtClean="0">
                <a:solidFill>
                  <a:srgbClr val="0070C0"/>
                </a:solidFill>
              </a:rPr>
              <a:t>.</a:t>
            </a:r>
            <a:r>
              <a:rPr lang="en-US" sz="2800" dirty="0" smtClean="0"/>
              <a:t> </a:t>
            </a:r>
          </a:p>
          <a:p>
            <a:pPr marL="365760" lvl="3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2800" dirty="0" smtClean="0"/>
              <a:t>The other is located within a transverse groove called the </a:t>
            </a:r>
            <a:r>
              <a:rPr lang="en-US" sz="2800" b="1" dirty="0" smtClean="0">
                <a:solidFill>
                  <a:srgbClr val="0070C0"/>
                </a:solidFill>
              </a:rPr>
              <a:t>girdle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23760" y="6492240"/>
            <a:ext cx="1920240" cy="365760"/>
          </a:xfrm>
        </p:spPr>
        <p:txBody>
          <a:bodyPr/>
          <a:lstStyle/>
          <a:p>
            <a:fld id="{6BFF5FB7-F204-4BCB-A807-77B186551D8C}" type="datetime1">
              <a:rPr lang="en-US" smtClean="0"/>
              <a:pPr/>
              <a:t>10/2/2020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6407944"/>
            <a:ext cx="3352800" cy="450056"/>
          </a:xfrm>
        </p:spPr>
        <p:txBody>
          <a:bodyPr/>
          <a:lstStyle/>
          <a:p>
            <a:r>
              <a:rPr lang="en-US" smtClean="0"/>
              <a:t>Invertebrate Zoology (Biol 242)- Dr. K. M.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9445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Phylum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Dinozoa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sz="3100" dirty="0" smtClean="0">
                <a:solidFill>
                  <a:srgbClr val="FF0000"/>
                </a:solidFill>
              </a:rPr>
              <a:t>The Dinoflagellates)</a:t>
            </a:r>
            <a:endParaRPr lang="en-US" sz="3100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886200"/>
            <a:ext cx="35814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5029200"/>
            <a:ext cx="1600200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38800"/>
          </a:xfrm>
        </p:spPr>
        <p:txBody>
          <a:bodyPr/>
          <a:lstStyle/>
          <a:p>
            <a:pPr marL="365760" lvl="3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2800" dirty="0" smtClean="0"/>
              <a:t>The entire organism is covered by </a:t>
            </a:r>
            <a:r>
              <a:rPr lang="en-US" sz="2800" b="1" dirty="0" smtClean="0">
                <a:solidFill>
                  <a:srgbClr val="0070C0"/>
                </a:solidFill>
              </a:rPr>
              <a:t>cellulose plates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that are secreted within </a:t>
            </a:r>
            <a:r>
              <a:rPr lang="en-US" sz="2800" b="1" dirty="0" smtClean="0">
                <a:solidFill>
                  <a:srgbClr val="FF0000"/>
                </a:solidFill>
              </a:rPr>
              <a:t>alveolar sacs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that are located </a:t>
            </a:r>
            <a:r>
              <a:rPr lang="en-US" sz="2800" dirty="0" smtClean="0"/>
              <a:t>just below the cell </a:t>
            </a:r>
            <a:r>
              <a:rPr lang="en-US" sz="2800" dirty="0" smtClean="0"/>
              <a:t>membrane</a:t>
            </a:r>
            <a:r>
              <a:rPr lang="en-US" sz="2800" dirty="0" smtClean="0"/>
              <a:t>.</a:t>
            </a:r>
          </a:p>
          <a:p>
            <a:r>
              <a:rPr lang="ar-AE" dirty="0"/>
              <a:t>يتم تغطية الكائن الحي بأكمله بألواح السليلوز التي تفرز داخل الأكياس </a:t>
            </a:r>
            <a:r>
              <a:rPr lang="ar-AE" dirty="0" err="1"/>
              <a:t>السنخية</a:t>
            </a:r>
            <a:r>
              <a:rPr lang="ar-AE" dirty="0"/>
              <a:t> الموجودة أسفل غشاء الخلية مباشرة.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81800" y="6492240"/>
            <a:ext cx="1920240" cy="365760"/>
          </a:xfrm>
        </p:spPr>
        <p:txBody>
          <a:bodyPr/>
          <a:lstStyle/>
          <a:p>
            <a:fld id="{EC0A9878-1663-4C88-B284-FDB93620278F}" type="datetime1">
              <a:rPr lang="en-US" smtClean="0"/>
              <a:pPr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6407944"/>
            <a:ext cx="3301753" cy="450056"/>
          </a:xfrm>
        </p:spPr>
        <p:txBody>
          <a:bodyPr/>
          <a:lstStyle/>
          <a:p>
            <a:r>
              <a:rPr lang="en-US" smtClean="0"/>
              <a:t>Invertebrate Zoology (Biol 242)- Dr. K. M.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56322" name="il_fi" descr="dinoflagella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238500"/>
            <a:ext cx="4343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626291"/>
          </a:xfrm>
        </p:spPr>
        <p:txBody>
          <a:bodyPr>
            <a:normAutofit/>
          </a:bodyPr>
          <a:lstStyle/>
          <a:p>
            <a:pPr marL="365760" lvl="3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2800" dirty="0" smtClean="0"/>
              <a:t>Dinoflagellates commonly produce </a:t>
            </a:r>
            <a:r>
              <a:rPr lang="en-US" sz="2800" b="1" dirty="0" smtClean="0">
                <a:solidFill>
                  <a:srgbClr val="FF0000"/>
                </a:solidFill>
              </a:rPr>
              <a:t>bioluminescence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</a:p>
          <a:p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010400" y="6492240"/>
            <a:ext cx="1920240" cy="365760"/>
          </a:xfrm>
        </p:spPr>
        <p:txBody>
          <a:bodyPr/>
          <a:lstStyle/>
          <a:p>
            <a:fld id="{CF81DD1A-F248-4DF9-BD58-D278571FB657}" type="datetime1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6492875"/>
            <a:ext cx="3505200" cy="365125"/>
          </a:xfrm>
        </p:spPr>
        <p:txBody>
          <a:bodyPr/>
          <a:lstStyle/>
          <a:p>
            <a:r>
              <a:rPr lang="en-US" smtClean="0"/>
              <a:t>Invertebrate Zoology (Biol 242)- Dr. K. M.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57346" name="il_fi" descr="bio-di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05000"/>
            <a:ext cx="3276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il_fi" descr="ANd9GcTgGNoCvNNZuhvRorAMM8gD0ZMyb3lXmfIR1TO7cjzey-LJvYQ3NO28d8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371600"/>
            <a:ext cx="4343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1"/>
            <a:ext cx="8229600" cy="5410200"/>
          </a:xfrm>
        </p:spPr>
        <p:txBody>
          <a:bodyPr>
            <a:normAutofit/>
          </a:bodyPr>
          <a:lstStyle/>
          <a:p>
            <a:pPr marL="365760" lvl="3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2800" dirty="0" smtClean="0"/>
              <a:t>Others are known to produce the highly toxic “</a:t>
            </a:r>
            <a:r>
              <a:rPr lang="en-US" sz="2800" b="1" dirty="0" smtClean="0">
                <a:solidFill>
                  <a:srgbClr val="FF0000"/>
                </a:solidFill>
              </a:rPr>
              <a:t>Red tides</a:t>
            </a:r>
            <a:r>
              <a:rPr lang="en-US" sz="2800" dirty="0" smtClean="0"/>
              <a:t>”: where highly toxic substances are produced by certain species of Dinoflagellates. These can kill fish and human</a:t>
            </a:r>
            <a:r>
              <a:rPr lang="en-US" sz="2800" dirty="0" smtClean="0"/>
              <a:t>.</a:t>
            </a:r>
          </a:p>
          <a:p>
            <a:pPr marL="365760" lvl="3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ar-AE" sz="2800" dirty="0"/>
              <a:t>ومن المعروف أن البعض الآخر ينتج "المد الأحمر" شديد السمية: حيث يتم إنتاج مواد شديدة السمية بواسطة أنواع معينة من </a:t>
            </a:r>
            <a:r>
              <a:rPr lang="ar-AE" sz="2800" dirty="0" err="1"/>
              <a:t>دينوفلاجيلات</a:t>
            </a:r>
            <a:r>
              <a:rPr lang="ar-AE" sz="2800" dirty="0"/>
              <a:t>. هذه يمكن أن تقتل الأسماك والبشر.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23760" y="6492240"/>
            <a:ext cx="1920240" cy="365760"/>
          </a:xfrm>
        </p:spPr>
        <p:txBody>
          <a:bodyPr/>
          <a:lstStyle/>
          <a:p>
            <a:fld id="{44554083-966B-4426-8F8D-27B5BDE30BFE}" type="datetime1">
              <a:rPr lang="en-US" smtClean="0"/>
              <a:pPr/>
              <a:t>10/7/2020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407944"/>
            <a:ext cx="3352800" cy="450056"/>
          </a:xfrm>
        </p:spPr>
        <p:txBody>
          <a:bodyPr/>
          <a:lstStyle/>
          <a:p>
            <a:r>
              <a:rPr lang="en-US" smtClean="0"/>
              <a:t>Invertebrate Zoology (Biol 242)- Dr. K. M.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58370" name="il_fi" descr="noctilu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4780" y="3930921"/>
            <a:ext cx="2959100" cy="256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il_fi" descr="280664_0e297c7d98a59e251dacf47c6d62c24d_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4280" y="3941081"/>
            <a:ext cx="2514600" cy="238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6019800"/>
          </a:xfrm>
        </p:spPr>
        <p:txBody>
          <a:bodyPr/>
          <a:lstStyle/>
          <a:p>
            <a:pPr marL="365760" lvl="3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2800" dirty="0" smtClean="0"/>
              <a:t>About half of the </a:t>
            </a:r>
            <a:r>
              <a:rPr lang="en-US" sz="2800" dirty="0" err="1" smtClean="0"/>
              <a:t>dinoflagellates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contain chlorophyll</a:t>
            </a:r>
            <a:r>
              <a:rPr lang="en-US" sz="2800" dirty="0" smtClean="0"/>
              <a:t> and photosynthesize.</a:t>
            </a:r>
          </a:p>
          <a:p>
            <a:pPr marL="365760" lvl="3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2800" dirty="0" smtClean="0"/>
              <a:t>Many of these </a:t>
            </a:r>
            <a:r>
              <a:rPr lang="en-US" sz="2800" b="1" dirty="0" err="1" smtClean="0">
                <a:solidFill>
                  <a:srgbClr val="00B050"/>
                </a:solidFill>
              </a:rPr>
              <a:t>autotrophs</a:t>
            </a:r>
            <a:r>
              <a:rPr lang="en-US" sz="2800" dirty="0" smtClean="0"/>
              <a:t> live in tissues of other invertebrates (</a:t>
            </a:r>
            <a:r>
              <a:rPr lang="en-US" sz="2800" b="1" dirty="0" err="1" smtClean="0">
                <a:solidFill>
                  <a:srgbClr val="00B050"/>
                </a:solidFill>
              </a:rPr>
              <a:t>endosymbiotic</a:t>
            </a:r>
            <a:r>
              <a:rPr lang="en-US" sz="2800" b="1" dirty="0" smtClean="0">
                <a:solidFill>
                  <a:srgbClr val="00B050"/>
                </a:solidFill>
              </a:rPr>
              <a:t> relationship</a:t>
            </a:r>
            <a:r>
              <a:rPr lang="en-US" sz="2800" dirty="0" smtClean="0"/>
              <a:t>) and are called </a:t>
            </a:r>
            <a:r>
              <a:rPr lang="en-US" sz="2800" b="1" dirty="0" err="1" smtClean="0">
                <a:solidFill>
                  <a:srgbClr val="FF0000"/>
                </a:solidFill>
              </a:rPr>
              <a:t>Zooxanthellae</a:t>
            </a:r>
            <a:r>
              <a:rPr lang="en-US" sz="2800" dirty="0" smtClean="0"/>
              <a:t>.</a:t>
            </a:r>
          </a:p>
          <a:p>
            <a:pPr marL="365760" lvl="3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2800" dirty="0" smtClean="0"/>
              <a:t>Others are </a:t>
            </a:r>
            <a:r>
              <a:rPr lang="en-US" sz="2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heterotrophs</a:t>
            </a:r>
            <a:r>
              <a:rPr lang="en-US" sz="2800" dirty="0" smtClean="0"/>
              <a:t> feed on particulate matter. Example: the </a:t>
            </a: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bioluminescent </a:t>
            </a:r>
            <a:r>
              <a:rPr lang="en-US" sz="28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Noctiluca</a:t>
            </a: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23760" y="6492240"/>
            <a:ext cx="1920240" cy="365760"/>
          </a:xfrm>
        </p:spPr>
        <p:txBody>
          <a:bodyPr/>
          <a:lstStyle/>
          <a:p>
            <a:fld id="{71F8DB16-E92F-4354-88BE-AA528937EE50}" type="datetime1">
              <a:rPr lang="en-US" smtClean="0"/>
              <a:pPr/>
              <a:t>10/2/2020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7600" y="6407944"/>
            <a:ext cx="3429000" cy="450056"/>
          </a:xfrm>
        </p:spPr>
        <p:txBody>
          <a:bodyPr/>
          <a:lstStyle/>
          <a:p>
            <a:r>
              <a:rPr lang="en-US" smtClean="0"/>
              <a:t>Invertebrate Zoology (Biol 242)- Dr. K. M.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59394" name="il_fi" descr="vo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505200"/>
            <a:ext cx="2895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092891"/>
          </a:xfrm>
        </p:spPr>
        <p:txBody>
          <a:bodyPr/>
          <a:lstStyle/>
          <a:p>
            <a:pPr marL="365760" lvl="3" indent="-256032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r>
              <a:rPr lang="en-US" sz="2800" b="1" dirty="0" smtClean="0">
                <a:solidFill>
                  <a:srgbClr val="00B050"/>
                </a:solidFill>
              </a:rPr>
              <a:t>Defining Characteristic: </a:t>
            </a:r>
          </a:p>
          <a:p>
            <a:pPr marL="365760" lvl="3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2800" dirty="0" smtClean="0"/>
              <a:t>Infective stages possess a </a:t>
            </a: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distinctive cluster of microtubules and organelles </a:t>
            </a:r>
            <a:r>
              <a:rPr lang="en-US" sz="2800" dirty="0" smtClean="0"/>
              <a:t>(The </a:t>
            </a:r>
            <a:r>
              <a:rPr lang="en-US" sz="2800" b="1" dirty="0" smtClean="0">
                <a:solidFill>
                  <a:srgbClr val="FF0000"/>
                </a:solidFill>
              </a:rPr>
              <a:t>Apical Complex</a:t>
            </a:r>
            <a:r>
              <a:rPr lang="en-US" sz="2800" dirty="0" smtClean="0"/>
              <a:t>) at one end of the cell in certain stages of the life cycle.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23760" y="6492240"/>
            <a:ext cx="1920240" cy="365760"/>
          </a:xfrm>
        </p:spPr>
        <p:txBody>
          <a:bodyPr/>
          <a:lstStyle/>
          <a:p>
            <a:fld id="{53307882-07F4-4ACA-B0BE-ABC5A000A337}" type="datetime1">
              <a:rPr lang="en-US" smtClean="0"/>
              <a:pPr/>
              <a:t>10/2/2020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05200" y="6407944"/>
            <a:ext cx="3606553" cy="450056"/>
          </a:xfrm>
        </p:spPr>
        <p:txBody>
          <a:bodyPr/>
          <a:lstStyle/>
          <a:p>
            <a:r>
              <a:rPr lang="en-US" smtClean="0"/>
              <a:t>Invertebrate Zoology (Biol 242)- Dr. K. M.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228600"/>
          </a:xfrm>
        </p:spPr>
        <p:txBody>
          <a:bodyPr>
            <a:normAutofit fontScale="90000"/>
          </a:bodyPr>
          <a:lstStyle/>
          <a:p>
            <a:pPr lvl="0"/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3) Phylum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Apicomplexa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200400"/>
            <a:ext cx="39243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943600"/>
          </a:xfrm>
        </p:spPr>
        <p:txBody>
          <a:bodyPr/>
          <a:lstStyle/>
          <a:p>
            <a:pPr marL="365760" lvl="3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2800" dirty="0" smtClean="0"/>
              <a:t>Contains </a:t>
            </a:r>
            <a:r>
              <a:rPr lang="en-US" sz="2800" b="1" dirty="0" smtClean="0">
                <a:solidFill>
                  <a:srgbClr val="FF0000"/>
                </a:solidFill>
              </a:rPr>
              <a:t>more than 6000 sp</a:t>
            </a:r>
            <a:r>
              <a:rPr lang="en-US" sz="2800" dirty="0" smtClean="0"/>
              <a:t>.</a:t>
            </a:r>
          </a:p>
          <a:p>
            <a:pPr marL="365760" lvl="3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2800" dirty="0" smtClean="0"/>
              <a:t>All members are </a:t>
            </a:r>
            <a:r>
              <a:rPr lang="en-US" sz="2800" b="1" dirty="0" err="1" smtClean="0">
                <a:solidFill>
                  <a:srgbClr val="00B0F0"/>
                </a:solidFill>
              </a:rPr>
              <a:t>endoparasites</a:t>
            </a:r>
            <a:r>
              <a:rPr lang="en-US" sz="2800" dirty="0" smtClean="0"/>
              <a:t> of animals.</a:t>
            </a:r>
          </a:p>
          <a:p>
            <a:pPr marL="365760" lvl="3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2800" dirty="0" smtClean="0"/>
              <a:t>Adults </a:t>
            </a:r>
            <a:r>
              <a:rPr lang="en-US" sz="2800" b="1" dirty="0" smtClean="0">
                <a:solidFill>
                  <a:srgbClr val="00B0F0"/>
                </a:solidFill>
              </a:rPr>
              <a:t>lack locomotory organelles</a:t>
            </a:r>
            <a:r>
              <a:rPr lang="en-US" sz="2800" dirty="0" smtClean="0"/>
              <a:t>, however, many sp. produce flagellated gametes.</a:t>
            </a:r>
          </a:p>
          <a:p>
            <a:pPr marL="365760" lvl="3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2800" dirty="0" smtClean="0"/>
              <a:t>Includes </a:t>
            </a:r>
            <a:r>
              <a:rPr lang="en-US" sz="2800" b="1" dirty="0" smtClean="0">
                <a:solidFill>
                  <a:srgbClr val="FF0000"/>
                </a:solidFill>
              </a:rPr>
              <a:t>2 important groups</a:t>
            </a:r>
            <a:r>
              <a:rPr lang="en-US" sz="2800" dirty="0" smtClean="0"/>
              <a:t>: </a:t>
            </a:r>
          </a:p>
          <a:p>
            <a:pPr marL="749300" lvl="3" indent="-344488">
              <a:lnSpc>
                <a:spcPct val="150000"/>
              </a:lnSpc>
            </a:pPr>
            <a:r>
              <a:rPr lang="en-US" sz="26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The gregarines</a:t>
            </a:r>
            <a:r>
              <a:rPr lang="en-US" sz="2600" b="1" dirty="0" smtClean="0"/>
              <a:t>: </a:t>
            </a:r>
            <a:r>
              <a:rPr lang="en-US" sz="2600" dirty="0" smtClean="0"/>
              <a:t>parasitize insects and other Invertebrates.</a:t>
            </a:r>
          </a:p>
          <a:p>
            <a:pPr marL="749300" lvl="3" indent="-344488">
              <a:lnSpc>
                <a:spcPct val="150000"/>
              </a:lnSpc>
            </a:pPr>
            <a:r>
              <a:rPr lang="en-US" sz="26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The </a:t>
            </a:r>
            <a:r>
              <a:rPr lang="en-US" sz="2600" b="1" u="sng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coccidians</a:t>
            </a:r>
            <a:r>
              <a:rPr lang="en-US" sz="2600" b="1" dirty="0" smtClean="0"/>
              <a:t>: </a:t>
            </a:r>
            <a:r>
              <a:rPr lang="en-US" sz="2600" dirty="0" smtClean="0"/>
              <a:t>includes many blood cell parasites of humans. Example: the genus </a:t>
            </a:r>
            <a:r>
              <a:rPr lang="en-US" sz="2600" b="1" i="1" dirty="0" smtClean="0">
                <a:solidFill>
                  <a:srgbClr val="00B050"/>
                </a:solidFill>
              </a:rPr>
              <a:t>Plasmodium</a:t>
            </a:r>
            <a:r>
              <a:rPr lang="en-US" sz="2600" dirty="0" smtClean="0">
                <a:solidFill>
                  <a:srgbClr val="00B050"/>
                </a:solidFill>
              </a:rPr>
              <a:t>; the malaria parasite.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0B49-A00C-4FF3-B7F0-C919B892395B}" type="datetime1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76600" y="6407944"/>
            <a:ext cx="3454153" cy="450056"/>
          </a:xfrm>
        </p:spPr>
        <p:txBody>
          <a:bodyPr/>
          <a:lstStyle/>
          <a:p>
            <a:r>
              <a:rPr lang="en-US" smtClean="0"/>
              <a:t>Invertebrate Zoology (Biol 242)- Dr. K. M.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305800" cy="6096000"/>
          </a:xfrm>
        </p:spPr>
        <p:txBody>
          <a:bodyPr>
            <a:normAutofit/>
          </a:bodyPr>
          <a:lstStyle/>
          <a:p>
            <a:pPr lvl="0"/>
            <a:r>
              <a:rPr lang="en-US" sz="3200" b="1" dirty="0" smtClean="0">
                <a:solidFill>
                  <a:srgbClr val="7030A0"/>
                </a:solidFill>
              </a:rPr>
              <a:t>Malaria:</a:t>
            </a:r>
            <a:endParaRPr lang="en-US" dirty="0" smtClean="0"/>
          </a:p>
          <a:p>
            <a:pPr lvl="0"/>
            <a:r>
              <a:rPr lang="en-US" dirty="0" smtClean="0"/>
              <a:t>Caused by </a:t>
            </a:r>
            <a:r>
              <a:rPr lang="en-US" b="1" dirty="0" smtClean="0">
                <a:solidFill>
                  <a:srgbClr val="00B0F0"/>
                </a:solidFill>
              </a:rPr>
              <a:t>4 species</a:t>
            </a:r>
            <a:r>
              <a:rPr lang="en-US" dirty="0" smtClean="0"/>
              <a:t> of </a:t>
            </a:r>
            <a:r>
              <a:rPr lang="en-US" b="1" i="1" dirty="0" smtClean="0">
                <a:solidFill>
                  <a:srgbClr val="00B0F0"/>
                </a:solidFill>
              </a:rPr>
              <a:t>Plasmodium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that transmit human malaria, the most deadly of which is </a:t>
            </a:r>
            <a:r>
              <a:rPr lang="en-US" b="1" i="1" dirty="0" smtClean="0">
                <a:solidFill>
                  <a:srgbClr val="FF0000"/>
                </a:solidFill>
              </a:rPr>
              <a:t>P. </a:t>
            </a:r>
            <a:r>
              <a:rPr lang="en-US" b="1" i="1" dirty="0" err="1" smtClean="0">
                <a:solidFill>
                  <a:srgbClr val="FF0000"/>
                </a:solidFill>
              </a:rPr>
              <a:t>falciparum</a:t>
            </a:r>
            <a:r>
              <a:rPr lang="en-US" b="1" i="1" dirty="0" smtClean="0"/>
              <a:t>.</a:t>
            </a:r>
            <a:endParaRPr lang="en-US" dirty="0" smtClean="0"/>
          </a:p>
          <a:p>
            <a:pPr lvl="0"/>
            <a:r>
              <a:rPr lang="en-US" b="1" i="1" dirty="0" smtClean="0">
                <a:solidFill>
                  <a:srgbClr val="00B050"/>
                </a:solidFill>
              </a:rPr>
              <a:t>Malaria is the most important disease in the world today.</a:t>
            </a:r>
            <a:endParaRPr lang="en-US" dirty="0" smtClean="0">
              <a:solidFill>
                <a:srgbClr val="00B050"/>
              </a:solidFill>
            </a:endParaRPr>
          </a:p>
          <a:p>
            <a:pPr lvl="0"/>
            <a:r>
              <a:rPr lang="en-US" dirty="0" smtClean="0"/>
              <a:t>Worldwide, it infects about </a:t>
            </a: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500 Millions/year. </a:t>
            </a:r>
          </a:p>
          <a:p>
            <a:pPr lvl="0"/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2-3 Millions die/yr </a:t>
            </a:r>
            <a:r>
              <a:rPr lang="en-US" dirty="0" smtClean="0"/>
              <a:t>most of them are children. (this means </a:t>
            </a: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 person dies every 10-12 seconds</a:t>
            </a:r>
            <a:r>
              <a:rPr lang="en-US" dirty="0" smtClean="0"/>
              <a:t>).</a:t>
            </a:r>
          </a:p>
          <a:p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cycle</a:t>
            </a:r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includes: </a:t>
            </a:r>
            <a:r>
              <a:rPr lang="en-US" b="1" i="1" dirty="0" smtClean="0">
                <a:solidFill>
                  <a:srgbClr val="00B050"/>
                </a:solidFill>
              </a:rPr>
              <a:t>sexual reproduction </a:t>
            </a:r>
            <a:r>
              <a:rPr lang="en-US" b="1" i="1" dirty="0" smtClean="0"/>
              <a:t>(by gametes), </a:t>
            </a:r>
            <a:r>
              <a:rPr lang="en-US" b="1" i="1" dirty="0" smtClean="0">
                <a:solidFill>
                  <a:srgbClr val="FF0000"/>
                </a:solidFill>
              </a:rPr>
              <a:t>asexual reproduction </a:t>
            </a:r>
            <a:r>
              <a:rPr lang="en-US" b="1" i="1" dirty="0" smtClean="0"/>
              <a:t>(fission), and </a:t>
            </a:r>
            <a:r>
              <a:rPr lang="en-US" b="1" i="1" dirty="0" smtClean="0">
                <a:solidFill>
                  <a:srgbClr val="00B0F0"/>
                </a:solidFill>
              </a:rPr>
              <a:t>resistant or infective spores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DB2A-9A77-4DB8-B71A-2806F2B7DFFD}" type="datetime1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407944"/>
            <a:ext cx="3377953" cy="450056"/>
          </a:xfrm>
        </p:spPr>
        <p:txBody>
          <a:bodyPr/>
          <a:lstStyle/>
          <a:p>
            <a:r>
              <a:rPr lang="en-US" smtClean="0"/>
              <a:t>Invertebrate Zoology (Biol 242)- Dr. K. M. Swaileh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02491"/>
          </a:xfrm>
        </p:spPr>
        <p:txBody>
          <a:bodyPr/>
          <a:lstStyle/>
          <a:p>
            <a:pPr lvl="0"/>
            <a:r>
              <a:rPr lang="en-US" dirty="0" smtClean="0"/>
              <a:t>Malaria is transmitted by a mosquito called </a:t>
            </a:r>
            <a:r>
              <a:rPr lang="en-US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Anopheles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5AA5-69DC-4351-B2AB-76C4B0666782}" type="datetime1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76600" y="6407944"/>
            <a:ext cx="3454153" cy="450056"/>
          </a:xfrm>
        </p:spPr>
        <p:txBody>
          <a:bodyPr/>
          <a:lstStyle/>
          <a:p>
            <a:r>
              <a:rPr lang="en-US" smtClean="0"/>
              <a:t>Invertebrate Zoology (Biol 242)- Dr. K. M.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61442" name="Picture 2" descr="Simplified life-cycle of the malaria parasite, as depicted in the tropical medican web-pages of the Welcome Foundation, London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914400"/>
            <a:ext cx="5867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upload.wikimedia.org/wikipedia/commons/e/e9/Anopheles_gambiae_Mosquit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47800"/>
            <a:ext cx="27584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458200" cy="5943600"/>
          </a:xfrm>
        </p:spPr>
        <p:txBody>
          <a:bodyPr>
            <a:normAutofit fontScale="92500"/>
          </a:bodyPr>
          <a:lstStyle/>
          <a:p>
            <a:pPr lvl="0">
              <a:lnSpc>
                <a:spcPct val="150000"/>
              </a:lnSpc>
            </a:pPr>
            <a:r>
              <a:rPr lang="en-US" dirty="0" smtClean="0"/>
              <a:t>Many protozoan are </a:t>
            </a: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colonial.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One organism divides </a:t>
            </a: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asexually</a:t>
            </a:r>
          </a:p>
          <a:p>
            <a:pPr lvl="0">
              <a:lnSpc>
                <a:spcPct val="150000"/>
              </a:lnSpc>
              <a:buNone/>
            </a:pPr>
            <a:r>
              <a:rPr lang="en-US" b="1" dirty="0" smtClean="0"/>
              <a:t> </a:t>
            </a:r>
            <a:r>
              <a:rPr lang="en-US" dirty="0" smtClean="0"/>
              <a:t> to form a </a:t>
            </a:r>
            <a:r>
              <a:rPr lang="en-US" b="1" dirty="0" smtClean="0">
                <a:solidFill>
                  <a:srgbClr val="00B050"/>
                </a:solidFill>
              </a:rPr>
              <a:t>colony of attached, </a:t>
            </a:r>
          </a:p>
          <a:p>
            <a:pPr lvl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B050"/>
                </a:solidFill>
              </a:rPr>
              <a:t>  genetically identical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individuals. 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This forms the start of </a:t>
            </a:r>
            <a:r>
              <a:rPr lang="en-US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multicellular</a:t>
            </a: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life</a:t>
            </a:r>
            <a:r>
              <a:rPr lang="en-US" dirty="0" smtClean="0"/>
              <a:t>.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Have </a:t>
            </a:r>
            <a:r>
              <a:rPr lang="en-US" b="1" dirty="0" smtClean="0">
                <a:solidFill>
                  <a:schemeClr val="accent5"/>
                </a:solidFill>
              </a:rPr>
              <a:t>all organelles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smtClean="0"/>
              <a:t>of cells of higher organisms.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In addition, they have organelles that are not found among metazoans e.g. </a:t>
            </a:r>
            <a:r>
              <a:rPr lang="en-US" b="1" dirty="0" smtClean="0">
                <a:solidFill>
                  <a:schemeClr val="accent5"/>
                </a:solidFill>
              </a:rPr>
              <a:t>contractile vacuoles, </a:t>
            </a:r>
            <a:r>
              <a:rPr lang="en-US" b="1" dirty="0" err="1" smtClean="0">
                <a:solidFill>
                  <a:schemeClr val="accent5"/>
                </a:solidFill>
              </a:rPr>
              <a:t>trichocysts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dirty="0" smtClean="0"/>
              <a:t>and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toxicysts</a:t>
            </a:r>
            <a:r>
              <a:rPr lang="en-US" dirty="0" smtClean="0">
                <a:solidFill>
                  <a:schemeClr val="accent5"/>
                </a:solidFill>
              </a:rPr>
              <a:t>. 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C5CED-B423-48EC-8610-C4E41933C446}" type="datetime1">
              <a:rPr lang="en-US" smtClean="0"/>
              <a:pPr/>
              <a:t>10/2/2020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71800" y="6407944"/>
            <a:ext cx="3758953" cy="365125"/>
          </a:xfrm>
        </p:spPr>
        <p:txBody>
          <a:bodyPr/>
          <a:lstStyle/>
          <a:p>
            <a:r>
              <a:rPr lang="en-US" smtClean="0"/>
              <a:t>Invertebrate Zoology (Biol 242)- Dr. K. M.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7410" name="Picture 2" descr="collozo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8900" y="0"/>
            <a:ext cx="27051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67400"/>
          </a:xfrm>
        </p:spPr>
        <p:txBody>
          <a:bodyPr/>
          <a:lstStyle/>
          <a:p>
            <a:pPr lvl="0"/>
            <a:r>
              <a:rPr lang="en-US" sz="2800" b="1" i="1" u="sng" dirty="0" smtClean="0">
                <a:solidFill>
                  <a:srgbClr val="FF0000"/>
                </a:solidFill>
              </a:rPr>
              <a:t>Notes about the life cycle</a:t>
            </a:r>
            <a:r>
              <a:rPr lang="en-US" sz="2800" b="1" u="sng" dirty="0" smtClean="0">
                <a:solidFill>
                  <a:srgbClr val="FF0000"/>
                </a:solidFill>
              </a:rPr>
              <a:t>:</a:t>
            </a:r>
          </a:p>
          <a:p>
            <a:pPr lvl="0"/>
            <a:endParaRPr lang="en-US" sz="2000" b="1" dirty="0" smtClean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Only </a:t>
            </a:r>
            <a:r>
              <a:rPr lang="en-US" sz="2400" b="1" dirty="0" smtClean="0">
                <a:solidFill>
                  <a:srgbClr val="00B050"/>
                </a:solidFill>
              </a:rPr>
              <a:t>gametocytes</a:t>
            </a:r>
            <a:r>
              <a:rPr lang="en-US" sz="2400" dirty="0" smtClean="0"/>
              <a:t>, living within the human RBCs </a:t>
            </a:r>
            <a:r>
              <a:rPr lang="en-US" sz="2400" b="1" dirty="0" smtClean="0">
                <a:solidFill>
                  <a:srgbClr val="00B050"/>
                </a:solidFill>
              </a:rPr>
              <a:t>infect the mosquito</a:t>
            </a:r>
            <a:r>
              <a:rPr lang="en-US" sz="2400" dirty="0" smtClean="0"/>
              <a:t>.</a:t>
            </a:r>
            <a:endParaRPr lang="en-US" sz="1800" dirty="0" smtClean="0"/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Only the </a:t>
            </a:r>
            <a:r>
              <a:rPr 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haploid </a:t>
            </a:r>
            <a:r>
              <a:rPr lang="en-US" sz="2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sporozoites</a:t>
            </a:r>
            <a:r>
              <a:rPr lang="en-US" sz="2400" dirty="0" smtClean="0"/>
              <a:t>, found in the mosquito salivary gland cells, </a:t>
            </a:r>
            <a:r>
              <a:rPr 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can infect humans</a:t>
            </a:r>
            <a:r>
              <a:rPr lang="en-US" sz="2400" dirty="0" smtClean="0"/>
              <a:t>.</a:t>
            </a:r>
            <a:endParaRPr lang="en-US" sz="1800" dirty="0" smtClean="0"/>
          </a:p>
          <a:p>
            <a:pPr lvl="1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Pathological effects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in humans are caused by the </a:t>
            </a:r>
            <a:r>
              <a:rPr lang="en-US" sz="2400" b="1" dirty="0" smtClean="0">
                <a:solidFill>
                  <a:srgbClr val="FF0000"/>
                </a:solidFill>
              </a:rPr>
              <a:t>RBCs </a:t>
            </a:r>
            <a:r>
              <a:rPr lang="en-US" sz="2400" b="1" dirty="0" err="1" smtClean="0">
                <a:solidFill>
                  <a:srgbClr val="FF0000"/>
                </a:solidFill>
              </a:rPr>
              <a:t>merozoites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endParaRPr lang="en-US" sz="1800" dirty="0" smtClean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The parasite is </a:t>
            </a:r>
            <a:r>
              <a:rPr lang="en-US" sz="2400" b="1" dirty="0" smtClean="0">
                <a:solidFill>
                  <a:srgbClr val="00B0F0"/>
                </a:solidFill>
              </a:rPr>
              <a:t>haploid for most of its life cycle</a:t>
            </a:r>
            <a:r>
              <a:rPr lang="en-US" sz="2400" dirty="0" smtClean="0"/>
              <a:t>, the </a:t>
            </a:r>
            <a:r>
              <a:rPr lang="en-US" sz="2400" b="1" dirty="0" smtClean="0">
                <a:solidFill>
                  <a:srgbClr val="00B0F0"/>
                </a:solidFill>
              </a:rPr>
              <a:t>diploid stage occurs in the mosquito</a:t>
            </a:r>
            <a:r>
              <a:rPr lang="en-US" sz="2400" dirty="0" smtClean="0"/>
              <a:t>.</a:t>
            </a:r>
            <a:endParaRPr lang="en-US" sz="1800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0" y="6492240"/>
            <a:ext cx="1920240" cy="365760"/>
          </a:xfrm>
        </p:spPr>
        <p:txBody>
          <a:bodyPr/>
          <a:lstStyle/>
          <a:p>
            <a:fld id="{7B2A6B7D-A440-4C60-BE35-F41CE7A54629}" type="datetime1">
              <a:rPr lang="en-US" smtClean="0"/>
              <a:pPr/>
              <a:t>10/2/2020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636544"/>
            <a:ext cx="4139953" cy="221456"/>
          </a:xfrm>
        </p:spPr>
        <p:txBody>
          <a:bodyPr/>
          <a:lstStyle/>
          <a:p>
            <a:r>
              <a:rPr lang="en-US" smtClean="0"/>
              <a:t>Invertebrate Zoology (Biol 242)- Dr. K. M.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019800"/>
          </a:xfrm>
        </p:spPr>
        <p:txBody>
          <a:bodyPr>
            <a:normAutofit/>
          </a:bodyPr>
          <a:lstStyle/>
          <a:p>
            <a:pPr lvl="0"/>
            <a:r>
              <a:rPr lang="en-US" sz="2800" b="1" i="1" u="sng" dirty="0" smtClean="0">
                <a:solidFill>
                  <a:srgbClr val="FF0000"/>
                </a:solidFill>
              </a:rPr>
              <a:t>Malaria Control: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630238" lvl="2" indent="-285750"/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 the past:</a:t>
            </a:r>
          </a:p>
          <a:p>
            <a:pPr lvl="3"/>
            <a:r>
              <a:rPr lang="en-US" sz="2800" dirty="0" smtClean="0"/>
              <a:t> A pesticide called </a:t>
            </a:r>
            <a:r>
              <a:rPr lang="en-US" sz="2800" b="1" dirty="0" smtClean="0">
                <a:solidFill>
                  <a:srgbClr val="00B050"/>
                </a:solidFill>
              </a:rPr>
              <a:t>DDT</a:t>
            </a:r>
            <a:r>
              <a:rPr lang="en-US" sz="2800" dirty="0" smtClean="0"/>
              <a:t> was used to control the mosquito population.</a:t>
            </a:r>
          </a:p>
          <a:p>
            <a:pPr lvl="3"/>
            <a:r>
              <a:rPr lang="en-US" sz="2800" dirty="0" smtClean="0"/>
              <a:t>In addition a drug called </a:t>
            </a:r>
            <a:r>
              <a:rPr lang="en-US" sz="2800" b="1" dirty="0" err="1" smtClean="0">
                <a:solidFill>
                  <a:srgbClr val="00B050"/>
                </a:solidFill>
              </a:rPr>
              <a:t>chloroquine</a:t>
            </a:r>
            <a:r>
              <a:rPr lang="en-US" sz="2800" dirty="0" smtClean="0"/>
              <a:t> was used as a drug against the parasite</a:t>
            </a:r>
            <a:r>
              <a:rPr lang="en-US" sz="2800" b="1" dirty="0" smtClean="0"/>
              <a:t>.</a:t>
            </a:r>
          </a:p>
          <a:p>
            <a:pPr marL="1139825" lvl="2" indent="-225425"/>
            <a:r>
              <a:rPr lang="en-US" sz="2800" dirty="0" smtClean="0"/>
              <a:t>With time, both mosquito and parasite </a:t>
            </a:r>
            <a:r>
              <a:rPr lang="en-US" sz="2800" b="1" dirty="0" smtClean="0">
                <a:solidFill>
                  <a:srgbClr val="00B050"/>
                </a:solidFill>
              </a:rPr>
              <a:t>became resistant </a:t>
            </a:r>
            <a:r>
              <a:rPr lang="en-US" sz="2800" dirty="0" smtClean="0"/>
              <a:t>to DDT and </a:t>
            </a:r>
            <a:r>
              <a:rPr lang="en-US" sz="2800" dirty="0" err="1" smtClean="0"/>
              <a:t>chloroquine</a:t>
            </a:r>
            <a:r>
              <a:rPr lang="en-US" sz="2800" dirty="0" smtClean="0"/>
              <a:t>.</a:t>
            </a:r>
          </a:p>
          <a:p>
            <a:pPr marL="404813" lvl="3" indent="-344488"/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Now:</a:t>
            </a:r>
          </a:p>
          <a:p>
            <a:pPr marL="1139825" lvl="2" indent="-225425"/>
            <a:r>
              <a:rPr lang="en-US" sz="2800" dirty="0" smtClean="0"/>
              <a:t>other control strategies are being investigated. 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934200" y="6492240"/>
            <a:ext cx="1920240" cy="365760"/>
          </a:xfrm>
        </p:spPr>
        <p:txBody>
          <a:bodyPr/>
          <a:lstStyle/>
          <a:p>
            <a:fld id="{CB1B1AEE-44C9-47D0-A94D-3D7FC97D0CFB}" type="datetime1">
              <a:rPr lang="en-US" smtClean="0"/>
              <a:pPr/>
              <a:t>10/2/2020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07944"/>
            <a:ext cx="3606553" cy="450056"/>
          </a:xfrm>
        </p:spPr>
        <p:txBody>
          <a:bodyPr/>
          <a:lstStyle/>
          <a:p>
            <a:r>
              <a:rPr lang="en-US" smtClean="0"/>
              <a:t>Invertebrate Zoology (Biol 242)- Dr. K. M.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5626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Many thousands that </a:t>
            </a:r>
            <a:r>
              <a:rPr lang="en-US" b="1" dirty="0" smtClean="0">
                <a:solidFill>
                  <a:srgbClr val="00B0F0"/>
                </a:solidFill>
              </a:rPr>
              <a:t>exhibit amoeboid movement.</a:t>
            </a:r>
            <a:endParaRPr lang="en-US" dirty="0" smtClean="0">
              <a:solidFill>
                <a:srgbClr val="00B0F0"/>
              </a:solidFill>
            </a:endParaRPr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Mostly free living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with few human parasitic species like the </a:t>
            </a:r>
            <a:r>
              <a:rPr lang="en-US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Entamoeba</a:t>
            </a:r>
            <a:r>
              <a:rPr lang="en-US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histolytica</a:t>
            </a:r>
            <a:r>
              <a:rPr lang="en-US" b="1" i="1" dirty="0" smtClean="0"/>
              <a:t>.</a:t>
            </a:r>
            <a:r>
              <a:rPr lang="en-US" dirty="0" smtClean="0"/>
              <a:t> </a:t>
            </a:r>
          </a:p>
          <a:p>
            <a:pPr lvl="0">
              <a:lnSpc>
                <a:spcPct val="150000"/>
              </a:lnSpc>
            </a:pPr>
            <a:r>
              <a:rPr lang="en-US" b="1" dirty="0" smtClean="0">
                <a:solidFill>
                  <a:srgbClr val="00B050"/>
                </a:solidFill>
              </a:rPr>
              <a:t>Divided into 4 groups:</a:t>
            </a:r>
          </a:p>
          <a:p>
            <a:pPr lvl="0">
              <a:lnSpc>
                <a:spcPct val="150000"/>
              </a:lnSpc>
              <a:buNone/>
            </a:pP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1) The </a:t>
            </a:r>
            <a:r>
              <a:rPr lang="en-US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naked amoebae </a:t>
            </a: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(the </a:t>
            </a:r>
            <a:r>
              <a:rPr lang="en-US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Gymnamoeba</a:t>
            </a: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):</a:t>
            </a:r>
            <a:endParaRPr lang="en-US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sz="3000" b="1" dirty="0" smtClean="0">
                <a:solidFill>
                  <a:srgbClr val="00B050"/>
                </a:solidFill>
              </a:rPr>
              <a:t>Defining Characteristics</a:t>
            </a:r>
            <a:r>
              <a:rPr lang="en-US" sz="3000" b="1" dirty="0" smtClean="0"/>
              <a:t>: </a:t>
            </a:r>
            <a:r>
              <a:rPr lang="en-US" sz="3000" dirty="0" smtClean="0"/>
              <a:t>shapeless “</a:t>
            </a:r>
            <a:r>
              <a:rPr lang="en-US" sz="3000" dirty="0" err="1" smtClean="0"/>
              <a:t>ameoboid</a:t>
            </a:r>
            <a:r>
              <a:rPr lang="en-US" sz="3000" dirty="0" smtClean="0"/>
              <a:t> body”, </a:t>
            </a:r>
            <a:r>
              <a:rPr lang="en-US" sz="3000" b="1" dirty="0" smtClean="0">
                <a:solidFill>
                  <a:srgbClr val="FF0000"/>
                </a:solidFill>
              </a:rPr>
              <a:t>move by pseudopodia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smtClean="0"/>
              <a:t>(</a:t>
            </a:r>
            <a:r>
              <a:rPr lang="en-US" sz="30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Lobopodia or </a:t>
            </a:r>
            <a:r>
              <a:rPr lang="en-US" sz="3000" b="1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filopodia</a:t>
            </a:r>
            <a:r>
              <a:rPr lang="en-US" sz="3000" dirty="0" smtClean="0"/>
              <a:t>).</a:t>
            </a:r>
          </a:p>
          <a:p>
            <a:pPr lvl="1"/>
            <a:r>
              <a:rPr lang="en-US" sz="3000" dirty="0" smtClean="0"/>
              <a:t>Lack any covering outside their cell membranes “</a:t>
            </a:r>
            <a:r>
              <a:rPr lang="en-US" sz="3000" b="1" dirty="0" smtClean="0">
                <a:solidFill>
                  <a:srgbClr val="FF0000"/>
                </a:solidFill>
              </a:rPr>
              <a:t>naked</a:t>
            </a:r>
            <a:r>
              <a:rPr lang="en-US" sz="3000" dirty="0" smtClean="0"/>
              <a:t>”.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934200" y="6492240"/>
            <a:ext cx="1920240" cy="365760"/>
          </a:xfrm>
        </p:spPr>
        <p:txBody>
          <a:bodyPr/>
          <a:lstStyle/>
          <a:p>
            <a:fld id="{19764880-F356-4EC0-BF5E-B1528EC17621}" type="datetime1">
              <a:rPr lang="en-US" smtClean="0"/>
              <a:pPr/>
              <a:t>10/2/2020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76600" y="6407944"/>
            <a:ext cx="3454153" cy="450056"/>
          </a:xfrm>
        </p:spPr>
        <p:txBody>
          <a:bodyPr/>
          <a:lstStyle/>
          <a:p>
            <a:r>
              <a:rPr lang="en-US" smtClean="0"/>
              <a:t>Invertebrate Zoology (Biol 242)- Dr. K. M.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381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>
                <a:solidFill>
                  <a:srgbClr val="FF0000"/>
                </a:solidFill>
              </a:rPr>
              <a:t>B) The </a:t>
            </a:r>
            <a:r>
              <a:rPr lang="en-US" dirty="0" err="1" smtClean="0">
                <a:solidFill>
                  <a:srgbClr val="FF0000"/>
                </a:solidFill>
              </a:rPr>
              <a:t>Amoebozoans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457200"/>
            <a:ext cx="8458200" cy="6019800"/>
          </a:xfrm>
        </p:spPr>
        <p:txBody>
          <a:bodyPr/>
          <a:lstStyle/>
          <a:p>
            <a:pPr marL="344488" lvl="1" indent="-284163"/>
            <a:r>
              <a:rPr lang="en-US" sz="3000" dirty="0" smtClean="0"/>
              <a:t>About </a:t>
            </a:r>
            <a:r>
              <a:rPr lang="en-US" sz="3000" b="1" dirty="0" smtClean="0">
                <a:solidFill>
                  <a:srgbClr val="FF0000"/>
                </a:solidFill>
              </a:rPr>
              <a:t>200 species </a:t>
            </a:r>
            <a:r>
              <a:rPr lang="en-US" sz="3000" dirty="0" smtClean="0"/>
              <a:t>of mostly free living organisms.</a:t>
            </a:r>
          </a:p>
          <a:p>
            <a:pPr marL="344488" lvl="1" indent="-284163"/>
            <a:r>
              <a:rPr lang="en-US" sz="3000" b="1" dirty="0" smtClean="0">
                <a:solidFill>
                  <a:srgbClr val="00B0F0"/>
                </a:solidFill>
              </a:rPr>
              <a:t>Feed</a:t>
            </a:r>
            <a:r>
              <a:rPr lang="en-US" sz="3000" dirty="0" smtClean="0"/>
              <a:t> on bacteria, other protozoa and algae by means of </a:t>
            </a:r>
            <a:r>
              <a:rPr lang="en-US" sz="3000" b="1" dirty="0" smtClean="0">
                <a:solidFill>
                  <a:srgbClr val="00B0F0"/>
                </a:solidFill>
              </a:rPr>
              <a:t>phagocytosis</a:t>
            </a:r>
            <a:r>
              <a:rPr lang="en-US" sz="3000" dirty="0" smtClean="0"/>
              <a:t> and </a:t>
            </a:r>
            <a:r>
              <a:rPr lang="en-US" sz="3000" b="1" dirty="0" err="1" smtClean="0">
                <a:solidFill>
                  <a:srgbClr val="00B0F0"/>
                </a:solidFill>
              </a:rPr>
              <a:t>pinocytosis</a:t>
            </a:r>
            <a:r>
              <a:rPr lang="en-US" sz="3000" dirty="0" smtClean="0"/>
              <a:t>.</a:t>
            </a:r>
          </a:p>
          <a:p>
            <a:pPr marL="344488" lvl="1" indent="-284163"/>
            <a:r>
              <a:rPr lang="en-US" sz="3000" dirty="0" smtClean="0"/>
              <a:t>Example: </a:t>
            </a:r>
            <a:r>
              <a:rPr lang="en-US" sz="30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Amoeba, </a:t>
            </a:r>
            <a:r>
              <a:rPr lang="en-US" sz="3000" b="1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Entamoeba</a:t>
            </a:r>
            <a:endParaRPr lang="en-US" sz="3000" b="1" i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65125" indent="-365125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0345-B955-4224-87D1-CA5679246EEE}" type="datetime1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00400" y="6407944"/>
            <a:ext cx="3530353" cy="450056"/>
          </a:xfrm>
        </p:spPr>
        <p:txBody>
          <a:bodyPr/>
          <a:lstStyle/>
          <a:p>
            <a:r>
              <a:rPr lang="en-US" smtClean="0"/>
              <a:t>Invertebrate Zoology (Biol 242)- Dr. K. M.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62466" name="il_fi" descr="amoeb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352800"/>
            <a:ext cx="3962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352800"/>
            <a:ext cx="3276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304800"/>
            <a:ext cx="8305800" cy="6172200"/>
          </a:xfrm>
        </p:spPr>
        <p:txBody>
          <a:bodyPr/>
          <a:lstStyle/>
          <a:p>
            <a:pPr marL="409575" lvl="3" indent="-409575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r>
              <a:rPr lang="en-US" sz="27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2) </a:t>
            </a: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Arcellinids </a:t>
            </a: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and related </a:t>
            </a:r>
            <a:r>
              <a:rPr lang="en-US" sz="28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test-bearing amoebae</a:t>
            </a: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:</a:t>
            </a:r>
          </a:p>
          <a:p>
            <a:pPr lvl="1"/>
            <a:r>
              <a:rPr lang="en-US" sz="2800" dirty="0" smtClean="0"/>
              <a:t>Secrete a single-chambered </a:t>
            </a:r>
            <a:r>
              <a:rPr lang="en-US" sz="2800" b="1" dirty="0" smtClean="0">
                <a:solidFill>
                  <a:srgbClr val="00B0F0"/>
                </a:solidFill>
              </a:rPr>
              <a:t>proteinaceous</a:t>
            </a:r>
            <a:r>
              <a:rPr lang="en-US" sz="2800" dirty="0" smtClean="0"/>
              <a:t> or </a:t>
            </a:r>
            <a:r>
              <a:rPr lang="en-US" sz="2800" b="1" dirty="0" smtClean="0">
                <a:solidFill>
                  <a:srgbClr val="00B0F0"/>
                </a:solidFill>
              </a:rPr>
              <a:t>siliceous</a:t>
            </a:r>
            <a:r>
              <a:rPr lang="en-US" sz="2800" dirty="0" smtClean="0"/>
              <a:t> covering called </a:t>
            </a:r>
            <a:r>
              <a:rPr lang="en-US" sz="2800" b="1" dirty="0" smtClean="0">
                <a:solidFill>
                  <a:srgbClr val="FF0000"/>
                </a:solidFill>
              </a:rPr>
              <a:t>the Test</a:t>
            </a:r>
            <a:r>
              <a:rPr lang="en-US" sz="2800" dirty="0" smtClean="0">
                <a:solidFill>
                  <a:srgbClr val="FF0000"/>
                </a:solidFill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</a:rPr>
              <a:t>L: Shell.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sz="2800" dirty="0" smtClean="0"/>
              <a:t>Others have an </a:t>
            </a:r>
            <a:r>
              <a:rPr lang="en-US" sz="2800" b="1" dirty="0" smtClean="0">
                <a:solidFill>
                  <a:srgbClr val="00B050"/>
                </a:solidFill>
              </a:rPr>
              <a:t>agglutination of sand or detritus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smtClean="0"/>
              <a:t>(this gives the body a shape).</a:t>
            </a:r>
          </a:p>
          <a:p>
            <a:pPr lvl="1"/>
            <a:r>
              <a:rPr lang="en-US" sz="2800" dirty="0" smtClean="0"/>
              <a:t>Found in soil, lakes and rivers.</a:t>
            </a:r>
          </a:p>
          <a:p>
            <a:pPr lvl="1"/>
            <a:r>
              <a:rPr lang="en-US" sz="2800" dirty="0" smtClean="0"/>
              <a:t>All have </a:t>
            </a: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Lobopodia</a:t>
            </a:r>
            <a:endParaRPr lang="en-US" sz="2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sz="2800" dirty="0" smtClean="0"/>
              <a:t> Example: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Arcella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81800" y="6492240"/>
            <a:ext cx="1920240" cy="365760"/>
          </a:xfrm>
        </p:spPr>
        <p:txBody>
          <a:bodyPr/>
          <a:lstStyle/>
          <a:p>
            <a:fld id="{728DDAE6-D428-415C-A05F-4E4B06770926}" type="datetime1">
              <a:rPr lang="en-US" smtClean="0"/>
              <a:pPr/>
              <a:t>10/2/2020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76600" y="6636544"/>
            <a:ext cx="3454153" cy="221456"/>
          </a:xfrm>
        </p:spPr>
        <p:txBody>
          <a:bodyPr/>
          <a:lstStyle/>
          <a:p>
            <a:r>
              <a:rPr lang="en-US" smtClean="0"/>
              <a:t>Invertebrate Zoology (Biol 242)- Dr. K. M.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63490" name="Picture 2" descr="arcell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810000"/>
            <a:ext cx="3276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19800"/>
          </a:xfrm>
        </p:spPr>
        <p:txBody>
          <a:bodyPr>
            <a:normAutofit/>
          </a:bodyPr>
          <a:lstStyle/>
          <a:p>
            <a:pPr lvl="3" indent="-1143000">
              <a:buNone/>
            </a:pP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The Slime Molds:</a:t>
            </a:r>
          </a:p>
          <a:p>
            <a:pPr lvl="1"/>
            <a:r>
              <a:rPr lang="en-US" sz="2800" dirty="0" smtClean="0"/>
              <a:t>Includes the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cellular</a:t>
            </a:r>
            <a:r>
              <a:rPr lang="en-US" sz="2800" dirty="0" smtClean="0"/>
              <a:t> and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acellular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slime molds</a:t>
            </a:r>
            <a:r>
              <a:rPr lang="en-US" sz="2800" dirty="0" smtClean="0"/>
              <a:t>, members of the </a:t>
            </a:r>
            <a:r>
              <a:rPr lang="en-US" sz="2800" b="1" dirty="0" err="1" smtClean="0">
                <a:solidFill>
                  <a:srgbClr val="FF0000"/>
                </a:solidFill>
              </a:rPr>
              <a:t>Eumycetozoa</a:t>
            </a:r>
            <a:r>
              <a:rPr lang="en-US" sz="2800" dirty="0" smtClean="0"/>
              <a:t> (</a:t>
            </a:r>
            <a:r>
              <a:rPr lang="en-US" sz="2800" b="1" dirty="0" smtClean="0">
                <a:solidFill>
                  <a:srgbClr val="FF0000"/>
                </a:solidFill>
              </a:rPr>
              <a:t>Fungus animals</a:t>
            </a:r>
            <a:r>
              <a:rPr lang="en-US" sz="2800" dirty="0" smtClean="0"/>
              <a:t>).</a:t>
            </a:r>
          </a:p>
          <a:p>
            <a:pPr lvl="1"/>
            <a:r>
              <a:rPr lang="en-US" sz="2800" dirty="0" smtClean="0"/>
              <a:t>They have often been </a:t>
            </a:r>
            <a:r>
              <a:rPr lang="en-US" sz="2800" b="1" dirty="0" smtClean="0">
                <a:solidFill>
                  <a:srgbClr val="00B050"/>
                </a:solidFill>
              </a:rPr>
              <a:t>classified as fungi or plants</a:t>
            </a:r>
            <a:r>
              <a:rPr lang="en-US" sz="2800" dirty="0" smtClean="0"/>
              <a:t>.</a:t>
            </a:r>
          </a:p>
          <a:p>
            <a:pPr lvl="1"/>
            <a:r>
              <a:rPr lang="en-US" sz="28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Nevertheless:</a:t>
            </a:r>
          </a:p>
          <a:p>
            <a:pPr lvl="2"/>
            <a:r>
              <a:rPr lang="en-US" sz="2800" dirty="0" smtClean="0"/>
              <a:t>For most of their life, slime molds exist as individual </a:t>
            </a:r>
            <a:r>
              <a:rPr lang="en-US" sz="2800" b="1" dirty="0" smtClean="0">
                <a:solidFill>
                  <a:srgbClr val="FF0000"/>
                </a:solidFill>
              </a:rPr>
              <a:t>amoeboid cells</a:t>
            </a:r>
            <a:r>
              <a:rPr lang="en-US" sz="2800" dirty="0" smtClean="0"/>
              <a:t>.</a:t>
            </a:r>
          </a:p>
          <a:p>
            <a:pPr lvl="2"/>
            <a:r>
              <a:rPr lang="en-US" sz="2800" dirty="0" smtClean="0"/>
              <a:t>Move and feed by </a:t>
            </a:r>
            <a:r>
              <a:rPr lang="en-US" sz="2800" b="1" dirty="0" smtClean="0">
                <a:solidFill>
                  <a:srgbClr val="FF0000"/>
                </a:solidFill>
              </a:rPr>
              <a:t>pseudopodia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(</a:t>
            </a:r>
            <a:r>
              <a:rPr lang="en-US" sz="2800" b="1" dirty="0" smtClean="0">
                <a:solidFill>
                  <a:srgbClr val="FF0000"/>
                </a:solidFill>
              </a:rPr>
              <a:t>Lobopodia</a:t>
            </a:r>
            <a:r>
              <a:rPr lang="en-US" sz="2800" dirty="0" smtClean="0"/>
              <a:t>).</a:t>
            </a:r>
          </a:p>
          <a:p>
            <a:pPr lvl="1"/>
            <a:r>
              <a:rPr lang="en-US" sz="2800" dirty="0" smtClean="0"/>
              <a:t>Most species are free-living. Example: </a:t>
            </a:r>
            <a:r>
              <a:rPr lang="en-US" sz="28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Prostelium</a:t>
            </a:r>
            <a:endParaRPr lang="en-US" sz="2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23760" y="6492240"/>
            <a:ext cx="1920240" cy="365760"/>
          </a:xfrm>
        </p:spPr>
        <p:txBody>
          <a:bodyPr/>
          <a:lstStyle/>
          <a:p>
            <a:fld id="{A00A234B-8ADE-4385-B857-E560F6B8B0DE}" type="datetime1">
              <a:rPr lang="en-US" smtClean="0"/>
              <a:pPr/>
              <a:t>10/2/2020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6407944"/>
            <a:ext cx="3505200" cy="450056"/>
          </a:xfrm>
        </p:spPr>
        <p:txBody>
          <a:bodyPr/>
          <a:lstStyle/>
          <a:p>
            <a:r>
              <a:rPr lang="en-US" smtClean="0"/>
              <a:t>Invertebrate Zoology (Biol 242)- Dr. K. M.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D9CB3-1816-4067-BAA8-47E47D082AB3}" type="datetime1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00400" y="6407944"/>
            <a:ext cx="3530353" cy="450056"/>
          </a:xfrm>
        </p:spPr>
        <p:txBody>
          <a:bodyPr/>
          <a:lstStyle/>
          <a:p>
            <a:r>
              <a:rPr lang="en-US" smtClean="0"/>
              <a:t>Invertebrate Zoology (Biol 242)- Dr. K. M.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"/>
            <a:ext cx="7848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28600"/>
            <a:ext cx="8534400" cy="5778691"/>
          </a:xfrm>
        </p:spPr>
        <p:txBody>
          <a:bodyPr/>
          <a:lstStyle/>
          <a:p>
            <a:pPr marL="365125" lvl="3" indent="-365125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The Mastigamoebae</a:t>
            </a:r>
          </a:p>
          <a:p>
            <a:pPr marL="457200" lvl="1" indent="-174625"/>
            <a:r>
              <a:rPr lang="en-US" sz="2400" dirty="0" smtClean="0"/>
              <a:t>Members possess both </a:t>
            </a:r>
            <a:r>
              <a:rPr lang="en-US" sz="2400" b="1" dirty="0" smtClean="0">
                <a:solidFill>
                  <a:srgbClr val="FF0000"/>
                </a:solidFill>
              </a:rPr>
              <a:t>pseudopodia and flagella </a:t>
            </a:r>
            <a:r>
              <a:rPr lang="en-US" sz="2400" dirty="0" smtClean="0"/>
              <a:t>either </a:t>
            </a:r>
            <a:r>
              <a:rPr lang="en-US" sz="2400" b="1" dirty="0" smtClean="0">
                <a:solidFill>
                  <a:srgbClr val="FF0000"/>
                </a:solidFill>
              </a:rPr>
              <a:t>simultaneously or in sequence</a:t>
            </a:r>
            <a:r>
              <a:rPr lang="en-US" sz="2400" dirty="0" smtClean="0"/>
              <a:t>.</a:t>
            </a:r>
            <a:endParaRPr lang="en-US" sz="1800" dirty="0" smtClean="0"/>
          </a:p>
          <a:p>
            <a:pPr marL="457200" lvl="1" indent="-174625"/>
            <a:r>
              <a:rPr lang="en-US" sz="2400" dirty="0" smtClean="0"/>
              <a:t>Live in stagnant water (fresh &amp; marine).</a:t>
            </a:r>
            <a:endParaRPr lang="en-US" sz="1800" dirty="0" smtClean="0"/>
          </a:p>
          <a:p>
            <a:pPr marL="457200" lvl="1" indent="-174625"/>
            <a:r>
              <a:rPr lang="en-US" sz="2400" dirty="0" smtClean="0"/>
              <a:t>Close relatives to </a:t>
            </a:r>
            <a:r>
              <a:rPr lang="en-US" sz="2400" dirty="0" err="1" smtClean="0"/>
              <a:t>Eumycetozoa</a:t>
            </a:r>
            <a:r>
              <a:rPr lang="en-US" sz="2400" dirty="0" smtClean="0"/>
              <a:t>.</a:t>
            </a:r>
          </a:p>
          <a:p>
            <a:pPr marL="457200" lvl="1" indent="-174625"/>
            <a:r>
              <a:rPr lang="en-US" sz="2400" dirty="0" smtClean="0"/>
              <a:t>Example: </a:t>
            </a:r>
            <a:r>
              <a:rPr lang="en-US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Mastigella</a:t>
            </a:r>
            <a:endParaRPr lang="en-US" sz="2400" b="1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1"/>
            <a:endParaRPr lang="en-US" sz="1800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E3F5-7601-40DF-ABA2-941C9F3B708C}" type="datetime1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Invertebrate Zoology (Biol 242)- Dr. K. M. Swaileh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65538" name="il_fi" descr="58378_580_3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819400"/>
            <a:ext cx="37973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 descr="Mastigel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48000"/>
            <a:ext cx="3962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169091"/>
          </a:xfrm>
        </p:spPr>
        <p:txBody>
          <a:bodyPr/>
          <a:lstStyle/>
          <a:p>
            <a:pPr lvl="0"/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Rhiza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=G: root</a:t>
            </a:r>
          </a:p>
          <a:p>
            <a:pPr lvl="0"/>
            <a:r>
              <a:rPr lang="en-US" dirty="0" smtClean="0"/>
              <a:t>Have </a:t>
            </a:r>
            <a:r>
              <a:rPr lang="en-US" b="1" dirty="0" err="1" smtClean="0">
                <a:solidFill>
                  <a:srgbClr val="00B0F0"/>
                </a:solidFill>
              </a:rPr>
              <a:t>filopodia</a:t>
            </a:r>
            <a:r>
              <a:rPr lang="en-US" b="1" dirty="0" smtClean="0">
                <a:solidFill>
                  <a:srgbClr val="00B0F0"/>
                </a:solidFill>
              </a:rPr>
              <a:t> or </a:t>
            </a:r>
            <a:r>
              <a:rPr lang="en-US" b="1" dirty="0" err="1" smtClean="0">
                <a:solidFill>
                  <a:srgbClr val="00B0F0"/>
                </a:solidFill>
              </a:rPr>
              <a:t>reticulopodia</a:t>
            </a:r>
            <a:endParaRPr lang="en-US" dirty="0" smtClean="0">
              <a:solidFill>
                <a:srgbClr val="00B0F0"/>
              </a:solidFill>
            </a:endParaRPr>
          </a:p>
          <a:p>
            <a:pPr lvl="0"/>
            <a:r>
              <a:rPr lang="en-US" dirty="0" smtClean="0"/>
              <a:t>Members are </a:t>
            </a:r>
            <a:r>
              <a:rPr lang="en-US" b="1" dirty="0" smtClean="0">
                <a:solidFill>
                  <a:srgbClr val="00B0F0"/>
                </a:solidFill>
              </a:rPr>
              <a:t>not united </a:t>
            </a:r>
            <a:r>
              <a:rPr lang="en-US" dirty="0" smtClean="0"/>
              <a:t>by any morphological or biochemical features.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7FA2-0130-4CCF-B127-82BA50C629DB}" type="datetime1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07944"/>
            <a:ext cx="3606553" cy="365125"/>
          </a:xfrm>
        </p:spPr>
        <p:txBody>
          <a:bodyPr/>
          <a:lstStyle/>
          <a:p>
            <a:r>
              <a:rPr lang="en-US" smtClean="0"/>
              <a:t>Invertebrate Zoology (Biol 242)- Dr. K. M.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524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>
                <a:solidFill>
                  <a:srgbClr val="FF0000"/>
                </a:solidFill>
              </a:rPr>
              <a:t>C) The </a:t>
            </a:r>
            <a:r>
              <a:rPr lang="en-US" dirty="0" err="1" smtClean="0">
                <a:solidFill>
                  <a:srgbClr val="FF0000"/>
                </a:solidFill>
              </a:rPr>
              <a:t>Rhizaria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6562" name="il_fi" descr="200px-Live_Ammonia_tepi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819400"/>
            <a:ext cx="4495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5943600"/>
          </a:xfrm>
        </p:spPr>
        <p:txBody>
          <a:bodyPr/>
          <a:lstStyle/>
          <a:p>
            <a:pPr lvl="0"/>
            <a:r>
              <a:rPr lang="en-US" sz="4000" b="1" dirty="0" smtClean="0">
                <a:solidFill>
                  <a:srgbClr val="FF0000"/>
                </a:solidFill>
              </a:rPr>
              <a:t>It includes </a:t>
            </a:r>
            <a:r>
              <a:rPr lang="en-US" sz="40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Phyla</a:t>
            </a:r>
            <a:r>
              <a:rPr lang="en-US" sz="4000" b="1" dirty="0" smtClean="0">
                <a:solidFill>
                  <a:srgbClr val="FF0000"/>
                </a:solidFill>
              </a:rPr>
              <a:t>:</a:t>
            </a:r>
          </a:p>
          <a:p>
            <a:pPr lvl="0">
              <a:buNone/>
            </a:pPr>
            <a:r>
              <a:rPr lang="en-US" sz="32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1) Phylum Foraminifera:</a:t>
            </a:r>
            <a:r>
              <a:rPr lang="en-US" sz="3200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endParaRPr lang="en-US" sz="32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568325" indent="-222250"/>
            <a:r>
              <a:rPr lang="en-US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Foramini</a:t>
            </a:r>
            <a:r>
              <a:rPr lang="en-US" b="1" dirty="0" smtClean="0"/>
              <a:t> . </a:t>
            </a:r>
            <a:r>
              <a:rPr lang="en-US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fera</a:t>
            </a:r>
            <a:r>
              <a:rPr lang="en-US" b="1" dirty="0" smtClean="0"/>
              <a:t>: L. </a:t>
            </a:r>
            <a:r>
              <a:rPr lang="en-US" b="1" dirty="0" smtClean="0">
                <a:solidFill>
                  <a:srgbClr val="00B050"/>
                </a:solidFill>
              </a:rPr>
              <a:t>bearing . Openings</a:t>
            </a:r>
            <a:r>
              <a:rPr lang="en-US" b="1" dirty="0" smtClean="0"/>
              <a:t>.</a:t>
            </a:r>
            <a:endParaRPr lang="en-US" sz="32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568325" indent="-222250"/>
            <a:r>
              <a:rPr lang="en-US" sz="3200" dirty="0" smtClean="0">
                <a:solidFill>
                  <a:srgbClr val="0070C0"/>
                </a:solidFill>
              </a:rPr>
              <a:t>Defining Characteristics</a:t>
            </a:r>
            <a:r>
              <a:rPr lang="en-US" sz="3200" dirty="0" smtClean="0"/>
              <a:t>:</a:t>
            </a:r>
          </a:p>
          <a:p>
            <a:pPr lvl="4"/>
            <a:r>
              <a:rPr lang="en-US" sz="3200" dirty="0" smtClean="0"/>
              <a:t>All </a:t>
            </a:r>
            <a:r>
              <a:rPr lang="en-US" sz="3200" b="1" dirty="0" smtClean="0">
                <a:solidFill>
                  <a:srgbClr val="FF0000"/>
                </a:solidFill>
              </a:rPr>
              <a:t>secrete multi-chambered tests</a:t>
            </a:r>
            <a:r>
              <a:rPr lang="en-US" sz="3200" dirty="0" smtClean="0"/>
              <a:t>, generally of </a:t>
            </a:r>
            <a:r>
              <a:rPr lang="en-US" sz="3200" b="1" dirty="0" smtClean="0">
                <a:solidFill>
                  <a:srgbClr val="FF0000"/>
                </a:solidFill>
              </a:rPr>
              <a:t>CaCO3</a:t>
            </a:r>
            <a:r>
              <a:rPr lang="en-US" sz="3200" dirty="0" smtClean="0"/>
              <a:t>.</a:t>
            </a:r>
          </a:p>
          <a:p>
            <a:pPr lvl="4"/>
            <a:r>
              <a:rPr lang="en-US" sz="3200" dirty="0" smtClean="0"/>
              <a:t>Pseudopodia (</a:t>
            </a:r>
            <a:r>
              <a:rPr lang="en-US" sz="3200" b="1" dirty="0" err="1" smtClean="0">
                <a:solidFill>
                  <a:srgbClr val="00B050"/>
                </a:solidFill>
              </a:rPr>
              <a:t>reticulopodia</a:t>
            </a:r>
            <a:r>
              <a:rPr lang="en-US" sz="3200" dirty="0" smtClean="0"/>
              <a:t>) emerge through pores in the test &amp; branch extensively </a:t>
            </a:r>
            <a:r>
              <a:rPr lang="en-US" sz="2800" dirty="0" smtClean="0"/>
              <a:t>to form dense networks. </a:t>
            </a:r>
          </a:p>
          <a:p>
            <a:pPr marL="568325" lvl="4" indent="-222250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3200" dirty="0" smtClean="0"/>
              <a:t>Referred to as the “</a:t>
            </a:r>
            <a:r>
              <a:rPr lang="en-US" sz="32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forams</a:t>
            </a:r>
            <a:r>
              <a:rPr lang="en-US" sz="3200" dirty="0" smtClean="0"/>
              <a:t>”</a:t>
            </a:r>
          </a:p>
          <a:p>
            <a:pPr lvl="4"/>
            <a:endParaRPr lang="en-US" sz="32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5605-9BCD-443E-B1F0-55E58452A373}" type="datetime1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00400" y="6407944"/>
            <a:ext cx="3530353" cy="365125"/>
          </a:xfrm>
        </p:spPr>
        <p:txBody>
          <a:bodyPr/>
          <a:lstStyle/>
          <a:p>
            <a:r>
              <a:rPr lang="en-US" smtClean="0"/>
              <a:t>Invertebrate Zoology (Biol 242)- Dr. K. M.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02491"/>
          </a:xfrm>
        </p:spPr>
        <p:txBody>
          <a:bodyPr/>
          <a:lstStyle/>
          <a:p>
            <a:pPr lvl="0"/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Contractile vacuoles: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Expel excess amounts of water from cytoplasm.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Fluid is collected by a system of vesicles &amp; tubules called </a:t>
            </a:r>
            <a:r>
              <a:rPr lang="en-US" sz="2800" b="1" dirty="0" smtClean="0">
                <a:solidFill>
                  <a:srgbClr val="FF0000"/>
                </a:solidFill>
              </a:rPr>
              <a:t>spongiome</a:t>
            </a:r>
            <a:r>
              <a:rPr lang="en-US" sz="2800" dirty="0" smtClean="0"/>
              <a:t>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412D-D584-4C37-B1B4-AA38985D1C38}" type="datetime1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00400" y="6407944"/>
            <a:ext cx="3530353" cy="365125"/>
          </a:xfrm>
        </p:spPr>
        <p:txBody>
          <a:bodyPr/>
          <a:lstStyle/>
          <a:p>
            <a:r>
              <a:rPr lang="en-US" smtClean="0"/>
              <a:t>Invertebrate Zoology (Biol 242)- Dr. K. M.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505200"/>
            <a:ext cx="47053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429000"/>
            <a:ext cx="5257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78F6-0F17-42E0-A014-67889AF1605C}" type="datetime1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407944"/>
            <a:ext cx="3377953" cy="365125"/>
          </a:xfrm>
        </p:spPr>
        <p:txBody>
          <a:bodyPr/>
          <a:lstStyle/>
          <a:p>
            <a:r>
              <a:rPr lang="en-US" smtClean="0"/>
              <a:t>Invertebrate Zoology (Biol 242)- Dr. K. M.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7586" name="il_fi" descr="i0016-7606-120-1-34-f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5029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Picture 3" descr="for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133600"/>
            <a:ext cx="34956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867400"/>
          </a:xfrm>
        </p:spPr>
        <p:txBody>
          <a:bodyPr/>
          <a:lstStyle/>
          <a:p>
            <a:pPr lvl="0"/>
            <a:r>
              <a:rPr lang="en-US" sz="2800" dirty="0" smtClean="0"/>
              <a:t>Primarily </a:t>
            </a: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marine &amp; benthic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smtClean="0"/>
              <a:t>(small # is </a:t>
            </a:r>
            <a:r>
              <a:rPr lang="en-US" sz="2800" dirty="0" err="1" smtClean="0"/>
              <a:t>planktonic</a:t>
            </a:r>
            <a:r>
              <a:rPr lang="en-US" sz="2800" dirty="0" smtClean="0"/>
              <a:t>).</a:t>
            </a:r>
            <a:endParaRPr lang="en-US" sz="2000" dirty="0" smtClean="0"/>
          </a:p>
          <a:p>
            <a:pPr lvl="0"/>
            <a:r>
              <a:rPr lang="en-US" sz="2800" b="1" dirty="0" smtClean="0">
                <a:solidFill>
                  <a:srgbClr val="FF0000"/>
                </a:solidFill>
              </a:rPr>
              <a:t>No parasitic sp</a:t>
            </a:r>
            <a:r>
              <a:rPr lang="en-US" sz="2800" dirty="0" smtClean="0"/>
              <a:t>. (some are </a:t>
            </a:r>
            <a:r>
              <a:rPr lang="en-US" sz="2800" dirty="0" err="1" smtClean="0"/>
              <a:t>ecto-commensals</a:t>
            </a:r>
            <a:r>
              <a:rPr lang="en-US" sz="2800" dirty="0" smtClean="0"/>
              <a:t>).</a:t>
            </a:r>
            <a:endParaRPr lang="en-US" sz="2000" dirty="0" smtClean="0"/>
          </a:p>
          <a:p>
            <a:pPr lvl="0"/>
            <a:r>
              <a:rPr lang="en-US" sz="2800" b="1" dirty="0" smtClean="0">
                <a:solidFill>
                  <a:srgbClr val="FF0000"/>
                </a:solidFill>
              </a:rPr>
              <a:t>Reticulopodia</a:t>
            </a:r>
            <a:r>
              <a:rPr lang="en-US" sz="2800" dirty="0" smtClean="0"/>
              <a:t> is used mainly as a </a:t>
            </a:r>
            <a:r>
              <a:rPr lang="en-US" sz="2800" b="1" dirty="0" smtClean="0">
                <a:solidFill>
                  <a:srgbClr val="FF0000"/>
                </a:solidFill>
              </a:rPr>
              <a:t>feeding organ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0"/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Feeding</a:t>
            </a:r>
            <a:r>
              <a:rPr lang="en-US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on: </a:t>
            </a:r>
            <a:endParaRPr lang="en-US" sz="20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400" dirty="0" smtClean="0"/>
              <a:t>Other </a:t>
            </a:r>
            <a:r>
              <a:rPr 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protozoans</a:t>
            </a:r>
            <a:r>
              <a:rPr lang="en-US" sz="2400" dirty="0" smtClean="0"/>
              <a:t>, small </a:t>
            </a:r>
            <a:r>
              <a:rPr 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metazoans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fungi, bacteria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&amp; </a:t>
            </a:r>
            <a:r>
              <a:rPr 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organic detritus</a:t>
            </a:r>
            <a:r>
              <a:rPr lang="en-US" sz="2400" b="1" dirty="0" smtClean="0"/>
              <a:t>.</a:t>
            </a:r>
            <a:endParaRPr lang="en-US" sz="1800" dirty="0" smtClean="0"/>
          </a:p>
          <a:p>
            <a:pPr lvl="1"/>
            <a:r>
              <a:rPr lang="en-US" sz="2400" dirty="0" smtClean="0"/>
              <a:t> Some house </a:t>
            </a:r>
            <a:r>
              <a:rPr lang="en-US" sz="2400" b="1" dirty="0" err="1" smtClean="0">
                <a:solidFill>
                  <a:srgbClr val="00B050"/>
                </a:solidFill>
              </a:rPr>
              <a:t>endosymbiotic</a:t>
            </a:r>
            <a:r>
              <a:rPr lang="en-US" sz="2400" b="1" dirty="0" smtClean="0">
                <a:solidFill>
                  <a:srgbClr val="00B050"/>
                </a:solidFill>
              </a:rPr>
              <a:t> photosynthesizing organisms</a:t>
            </a:r>
            <a:r>
              <a:rPr lang="en-US" sz="2400" dirty="0" smtClean="0">
                <a:solidFill>
                  <a:srgbClr val="00B050"/>
                </a:solidFill>
              </a:rPr>
              <a:t> (</a:t>
            </a:r>
            <a:r>
              <a:rPr lang="en-US" sz="2400" b="1" dirty="0" err="1" smtClean="0">
                <a:solidFill>
                  <a:srgbClr val="00B050"/>
                </a:solidFill>
              </a:rPr>
              <a:t>dinoflagellates</a:t>
            </a:r>
            <a:r>
              <a:rPr lang="en-US" sz="2400" dirty="0" smtClean="0">
                <a:solidFill>
                  <a:srgbClr val="00B050"/>
                </a:solidFill>
              </a:rPr>
              <a:t>).</a:t>
            </a:r>
            <a:endParaRPr lang="en-US" sz="1800" dirty="0" smtClean="0">
              <a:solidFill>
                <a:srgbClr val="00B050"/>
              </a:solidFill>
            </a:endParaRPr>
          </a:p>
          <a:p>
            <a:pPr lvl="1"/>
            <a:r>
              <a:rPr lang="en-US" sz="2400" dirty="0" smtClean="0"/>
              <a:t> Others can take up </a:t>
            </a:r>
            <a:r>
              <a:rPr lang="en-US" sz="2400" b="1" dirty="0" smtClean="0">
                <a:solidFill>
                  <a:srgbClr val="FF0000"/>
                </a:solidFill>
              </a:rPr>
              <a:t>dissolved organic matter</a:t>
            </a:r>
            <a:r>
              <a:rPr lang="en-US" sz="2400" dirty="0" smtClean="0"/>
              <a:t>.</a:t>
            </a:r>
            <a:endParaRPr lang="en-US" sz="1800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4C95-86B3-47FB-A6FE-472C8D2E013D}" type="datetime1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6407944"/>
            <a:ext cx="3301753" cy="365125"/>
          </a:xfrm>
        </p:spPr>
        <p:txBody>
          <a:bodyPr/>
          <a:lstStyle/>
          <a:p>
            <a:r>
              <a:rPr lang="en-US" dirty="0" smtClean="0"/>
              <a:t>Invertebrate Zoology (</a:t>
            </a:r>
            <a:r>
              <a:rPr lang="en-US" dirty="0" err="1" smtClean="0"/>
              <a:t>Biol</a:t>
            </a:r>
            <a:r>
              <a:rPr lang="en-US" dirty="0" smtClean="0"/>
              <a:t> 242)- Dr. K. M.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02491"/>
          </a:xfrm>
        </p:spPr>
        <p:txBody>
          <a:bodyPr/>
          <a:lstStyle/>
          <a:p>
            <a:pPr lvl="0"/>
            <a:r>
              <a:rPr lang="en-US" b="1" dirty="0" smtClean="0">
                <a:solidFill>
                  <a:srgbClr val="FF0000"/>
                </a:solidFill>
              </a:rPr>
              <a:t>Size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mostly less than 1mm length.</a:t>
            </a:r>
          </a:p>
          <a:p>
            <a:pPr lvl="0"/>
            <a:r>
              <a:rPr lang="en-US" dirty="0" smtClean="0"/>
              <a:t>Tests are </a:t>
            </a:r>
            <a:r>
              <a:rPr lang="en-US" dirty="0" smtClean="0">
                <a:solidFill>
                  <a:srgbClr val="FF0000"/>
                </a:solidFill>
              </a:rPr>
              <a:t>well recorded in fossils</a:t>
            </a:r>
            <a:r>
              <a:rPr lang="en-US" dirty="0" smtClean="0"/>
              <a:t>. (543 million yrs old)</a:t>
            </a:r>
          </a:p>
          <a:p>
            <a:pPr lvl="0"/>
            <a:r>
              <a:rPr lang="en-US" dirty="0" smtClean="0"/>
              <a:t>Some fossil tests were 15 cm in diameter.</a:t>
            </a:r>
          </a:p>
          <a:p>
            <a:pPr lvl="0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Fossils are important for: </a:t>
            </a:r>
            <a:endParaRPr lang="en-US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en-US" dirty="0" smtClean="0"/>
              <a:t>	- </a:t>
            </a:r>
            <a:r>
              <a:rPr lang="en-US" b="1" dirty="0" smtClean="0">
                <a:solidFill>
                  <a:srgbClr val="00B050"/>
                </a:solidFill>
              </a:rPr>
              <a:t>Cement industry </a:t>
            </a:r>
            <a:endParaRPr lang="en-US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	- Chalk industry </a:t>
            </a:r>
            <a:endParaRPr lang="en-US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	- Indication for oil</a:t>
            </a:r>
            <a:endParaRPr lang="en-US" dirty="0" smtClean="0">
              <a:solidFill>
                <a:srgbClr val="00B050"/>
              </a:solidFill>
            </a:endParaRP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4C95-86B3-47FB-A6FE-472C8D2E013D}" type="datetime1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6407944"/>
            <a:ext cx="3301753" cy="365125"/>
          </a:xfrm>
        </p:spPr>
        <p:txBody>
          <a:bodyPr/>
          <a:lstStyle/>
          <a:p>
            <a:r>
              <a:rPr lang="en-US" dirty="0" smtClean="0"/>
              <a:t>Invertebrate Zoology (</a:t>
            </a:r>
            <a:r>
              <a:rPr lang="en-US" dirty="0" err="1" smtClean="0"/>
              <a:t>Biol</a:t>
            </a:r>
            <a:r>
              <a:rPr lang="en-US" dirty="0" smtClean="0"/>
              <a:t> 242)- Dr. K. M.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68610" name="il_fi" descr="05_F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743200"/>
            <a:ext cx="4191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304800"/>
            <a:ext cx="8458200" cy="5867400"/>
          </a:xfrm>
        </p:spPr>
        <p:txBody>
          <a:bodyPr/>
          <a:lstStyle/>
          <a:p>
            <a:pPr lvl="0">
              <a:buNone/>
            </a:pPr>
            <a:r>
              <a:rPr lang="en-US" sz="32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2) Phylum </a:t>
            </a:r>
            <a:r>
              <a:rPr lang="en-US" sz="3200" b="1" u="sng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Radiozoa</a:t>
            </a:r>
            <a:r>
              <a:rPr lang="en-US" sz="32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: </a:t>
            </a:r>
          </a:p>
          <a:p>
            <a:r>
              <a:rPr lang="en-US" b="1" dirty="0" err="1" smtClean="0">
                <a:solidFill>
                  <a:srgbClr val="00B050"/>
                </a:solidFill>
              </a:rPr>
              <a:t>Radiolaria</a:t>
            </a:r>
            <a:r>
              <a:rPr lang="en-US" b="1" dirty="0" smtClean="0">
                <a:solidFill>
                  <a:srgbClr val="00B050"/>
                </a:solidFill>
              </a:rPr>
              <a:t>: L: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ray – animals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Defining characteristic:</a:t>
            </a:r>
            <a:endParaRPr lang="en-US" dirty="0" smtClean="0">
              <a:solidFill>
                <a:srgbClr val="FF0000"/>
              </a:solidFill>
            </a:endParaRPr>
          </a:p>
          <a:p>
            <a:pPr lvl="0"/>
            <a:r>
              <a:rPr lang="en-US" dirty="0" smtClean="0"/>
              <a:t>Body is divided into distinct </a:t>
            </a:r>
            <a:r>
              <a:rPr lang="en-US" b="1" dirty="0" err="1" smtClean="0">
                <a:solidFill>
                  <a:srgbClr val="00B050"/>
                </a:solidFill>
              </a:rPr>
              <a:t>intracapsular</a:t>
            </a:r>
            <a:r>
              <a:rPr lang="en-US" dirty="0" smtClean="0"/>
              <a:t> and </a:t>
            </a:r>
            <a:r>
              <a:rPr lang="en-US" b="1" dirty="0" err="1" smtClean="0">
                <a:solidFill>
                  <a:srgbClr val="00B050"/>
                </a:solidFill>
              </a:rPr>
              <a:t>extracapsular</a:t>
            </a:r>
            <a:r>
              <a:rPr lang="en-US" dirty="0" smtClean="0"/>
              <a:t> zones separated by a perforated membrane.</a:t>
            </a:r>
          </a:p>
          <a:p>
            <a:pPr lvl="0"/>
            <a:r>
              <a:rPr lang="en-US" dirty="0" smtClean="0"/>
              <a:t>Includes </a:t>
            </a:r>
            <a:r>
              <a:rPr lang="en-US" sz="32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Radiolarians</a:t>
            </a:r>
            <a:r>
              <a:rPr lang="en-US" b="1" dirty="0" smtClean="0"/>
              <a:t> </a:t>
            </a:r>
            <a:r>
              <a:rPr lang="en-US" dirty="0" smtClean="0"/>
              <a:t>and </a:t>
            </a:r>
            <a:r>
              <a:rPr lang="en-US" b="1" dirty="0" err="1" smtClean="0">
                <a:solidFill>
                  <a:srgbClr val="FF0000"/>
                </a:solidFill>
              </a:rPr>
              <a:t>Acantharians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endParaRPr lang="en-US" dirty="0" smtClean="0">
              <a:solidFill>
                <a:srgbClr val="FF0000"/>
              </a:solidFill>
            </a:endParaRPr>
          </a:p>
          <a:p>
            <a:pPr lvl="0"/>
            <a:r>
              <a:rPr lang="en-US" dirty="0" smtClean="0"/>
              <a:t>Support their pseudopodia with thin, radiating, </a:t>
            </a:r>
            <a:r>
              <a:rPr lang="en-US" b="1" dirty="0" smtClean="0">
                <a:solidFill>
                  <a:srgbClr val="00B050"/>
                </a:solidFill>
              </a:rPr>
              <a:t>microtubules</a:t>
            </a:r>
            <a:r>
              <a:rPr lang="en-US" dirty="0" smtClean="0"/>
              <a:t> that give a spiny, rayed appearance to many sp.</a:t>
            </a:r>
          </a:p>
          <a:p>
            <a:pPr lvl="0"/>
            <a:r>
              <a:rPr lang="en-US" dirty="0" smtClean="0"/>
              <a:t>Pseudopodia &amp; </a:t>
            </a:r>
            <a:r>
              <a:rPr lang="en-US" dirty="0" err="1" smtClean="0"/>
              <a:t>microtubular</a:t>
            </a:r>
            <a:r>
              <a:rPr lang="en-US" dirty="0" smtClean="0"/>
              <a:t> supports are called </a:t>
            </a:r>
            <a:r>
              <a:rPr lang="en-US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axopodia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4C95-86B3-47FB-A6FE-472C8D2E013D}" type="datetime1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407944"/>
            <a:ext cx="3377953" cy="365125"/>
          </a:xfrm>
        </p:spPr>
        <p:txBody>
          <a:bodyPr/>
          <a:lstStyle/>
          <a:p>
            <a:r>
              <a:rPr lang="en-US" dirty="0" smtClean="0"/>
              <a:t>Invertebrate Zoology (</a:t>
            </a:r>
            <a:r>
              <a:rPr lang="en-US" dirty="0" err="1" smtClean="0"/>
              <a:t>Biol</a:t>
            </a:r>
            <a:r>
              <a:rPr lang="en-US" dirty="0" smtClean="0"/>
              <a:t> 242)- Dr. K. M.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4C95-86B3-47FB-A6FE-472C8D2E013D}" type="datetime1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6407944"/>
            <a:ext cx="3301753" cy="365125"/>
          </a:xfrm>
        </p:spPr>
        <p:txBody>
          <a:bodyPr/>
          <a:lstStyle/>
          <a:p>
            <a:r>
              <a:rPr lang="en-US" dirty="0" smtClean="0"/>
              <a:t>Invertebrate Zoology (</a:t>
            </a:r>
            <a:r>
              <a:rPr lang="en-US" dirty="0" err="1" smtClean="0"/>
              <a:t>Biol</a:t>
            </a:r>
            <a:r>
              <a:rPr lang="en-US" dirty="0" smtClean="0"/>
              <a:t> 242)- Dr. K. M.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9634" name="il_fi" descr="radiohe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4724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2.bp.blogspot.com/-LdQMxpvBA5E/TfF8ub0Z-dI/AAAAAAAACPI/mlugHhyeUOQ/s1600/radiolaria%2B017.comp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828800"/>
            <a:ext cx="3505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1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/>
              <a:t>Have an </a:t>
            </a:r>
            <a:r>
              <a:rPr lang="en-US" sz="28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endoskeleton</a:t>
            </a:r>
            <a:r>
              <a:rPr lang="en-US" sz="2800" dirty="0" smtClean="0"/>
              <a:t> of </a:t>
            </a: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silica as in radiolarian and of strontium sulfate as in </a:t>
            </a:r>
            <a:r>
              <a:rPr lang="en-US" sz="2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acantharians</a:t>
            </a:r>
            <a:endParaRPr lang="en-US" sz="20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en-US" sz="2800" dirty="0" smtClean="0"/>
              <a:t>Well recorded in fossils (7700 Radiolarian sp.)</a:t>
            </a:r>
            <a:endParaRPr lang="en-US" sz="2000" dirty="0" smtClean="0"/>
          </a:p>
          <a:p>
            <a:pPr lvl="0"/>
            <a:r>
              <a:rPr lang="en-US" sz="2800" dirty="0" smtClean="0"/>
              <a:t>1000 living sp of radiolarians and 160 sp of </a:t>
            </a:r>
            <a:r>
              <a:rPr lang="en-US" sz="2800" dirty="0" err="1" smtClean="0"/>
              <a:t>acantahrians</a:t>
            </a:r>
            <a:r>
              <a:rPr lang="en-US" sz="2800" dirty="0" smtClean="0"/>
              <a:t>.</a:t>
            </a:r>
            <a:endParaRPr lang="en-US" sz="2000" dirty="0" smtClean="0"/>
          </a:p>
          <a:p>
            <a:pPr lvl="0"/>
            <a:r>
              <a:rPr lang="en-US" sz="2800" dirty="0" smtClean="0"/>
              <a:t>All are </a:t>
            </a:r>
            <a:r>
              <a:rPr lang="en-US" sz="2800" b="1" dirty="0" err="1" smtClean="0">
                <a:solidFill>
                  <a:srgbClr val="FF0000"/>
                </a:solidFill>
              </a:rPr>
              <a:t>planktonic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0"/>
            <a:r>
              <a:rPr lang="en-US" sz="2800" dirty="0" smtClean="0"/>
              <a:t>Many have </a:t>
            </a:r>
            <a:r>
              <a:rPr lang="en-US" sz="2800" b="1" dirty="0" err="1" smtClean="0">
                <a:solidFill>
                  <a:srgbClr val="00B0F0"/>
                </a:solidFill>
              </a:rPr>
              <a:t>endosymbiotic</a:t>
            </a:r>
            <a:r>
              <a:rPr lang="en-US" sz="2800" b="1" dirty="0" smtClean="0">
                <a:solidFill>
                  <a:srgbClr val="00B0F0"/>
                </a:solidFill>
              </a:rPr>
              <a:t> algae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smtClean="0"/>
              <a:t>&amp; are </a:t>
            </a:r>
            <a:r>
              <a:rPr lang="en-US" sz="2800" b="1" dirty="0" smtClean="0">
                <a:solidFill>
                  <a:srgbClr val="00B0F0"/>
                </a:solidFill>
              </a:rPr>
              <a:t>carnivorous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  <a:endParaRPr lang="en-US" sz="2000" dirty="0" smtClean="0">
              <a:solidFill>
                <a:srgbClr val="00B0F0"/>
              </a:solidFill>
            </a:endParaRP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4C95-86B3-47FB-A6FE-472C8D2E013D}" type="datetime1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Invertebrate Zoology (Biol 242)- Dr. K. M. Swaileh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473891"/>
          </a:xfrm>
        </p:spPr>
        <p:txBody>
          <a:bodyPr/>
          <a:lstStyle/>
          <a:p>
            <a:pPr lvl="0"/>
            <a:r>
              <a:rPr lang="en-US" sz="2800" dirty="0" smtClean="0"/>
              <a:t>Body is generally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spherical &amp; divided into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Intracapsular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zone.</a:t>
            </a:r>
            <a:endParaRPr lang="en-US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2"/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Extracapsular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zone.</a:t>
            </a:r>
            <a:endParaRPr lang="en-US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en-US" sz="2800" b="1" dirty="0" smtClean="0">
                <a:solidFill>
                  <a:srgbClr val="FF0000"/>
                </a:solidFill>
              </a:rPr>
              <a:t>Food vacuole formation &amp; digestion </a:t>
            </a:r>
            <a:r>
              <a:rPr lang="en-US" sz="2800" dirty="0" smtClean="0"/>
              <a:t>take place in the </a:t>
            </a:r>
            <a:r>
              <a:rPr lang="en-US" sz="2800" b="1" dirty="0" err="1" smtClean="0">
                <a:solidFill>
                  <a:srgbClr val="00B0F0"/>
                </a:solidFill>
              </a:rPr>
              <a:t>extracapsular</a:t>
            </a:r>
            <a:r>
              <a:rPr lang="en-US" sz="2800" b="1" dirty="0" smtClean="0">
                <a:solidFill>
                  <a:srgbClr val="00B0F0"/>
                </a:solidFill>
              </a:rPr>
              <a:t> zone.</a:t>
            </a:r>
            <a:endParaRPr lang="en-US" sz="2000" b="1" dirty="0" smtClean="0">
              <a:solidFill>
                <a:srgbClr val="00B0F0"/>
              </a:solidFill>
            </a:endParaRP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4C95-86B3-47FB-A6FE-472C8D2E013D}" type="datetime1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6407944"/>
            <a:ext cx="3301753" cy="365125"/>
          </a:xfrm>
        </p:spPr>
        <p:txBody>
          <a:bodyPr/>
          <a:lstStyle/>
          <a:p>
            <a:r>
              <a:rPr lang="en-US" dirty="0" smtClean="0"/>
              <a:t>Invertebrate Zoology (</a:t>
            </a:r>
            <a:r>
              <a:rPr lang="en-US" dirty="0" err="1" smtClean="0"/>
              <a:t>Biol</a:t>
            </a:r>
            <a:r>
              <a:rPr lang="en-US" dirty="0" smtClean="0"/>
              <a:t> 242)- Dr. K. M.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6625" y="2819400"/>
            <a:ext cx="43973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5" descr="http://www.photomacrography.net/forum/userpix/632_ForumA7959u6_10082010_ZS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819400"/>
            <a:ext cx="373380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/>
          <a:lstStyle/>
          <a:p>
            <a:pPr lvl="0">
              <a:buNone/>
            </a:pPr>
            <a:r>
              <a:rPr lang="en-US" sz="32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3)</a:t>
            </a:r>
            <a:r>
              <a:rPr lang="en-US" b="1" u="sng" dirty="0" smtClean="0"/>
              <a:t>  </a:t>
            </a:r>
            <a:r>
              <a:rPr lang="en-US" sz="32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Phylum Helizoa ??: </a:t>
            </a:r>
          </a:p>
          <a:p>
            <a:r>
              <a:rPr lang="en-US" sz="2800" b="1" dirty="0" err="1" smtClean="0">
                <a:solidFill>
                  <a:srgbClr val="00B050"/>
                </a:solidFill>
              </a:rPr>
              <a:t>Helio</a:t>
            </a:r>
            <a:r>
              <a:rPr lang="en-US" sz="2800" b="1" dirty="0" smtClean="0">
                <a:solidFill>
                  <a:srgbClr val="00B050"/>
                </a:solidFill>
              </a:rPr>
              <a:t> . </a:t>
            </a:r>
            <a:r>
              <a:rPr lang="en-US" sz="2800" b="1" dirty="0" err="1" smtClean="0">
                <a:solidFill>
                  <a:srgbClr val="00B050"/>
                </a:solidFill>
              </a:rPr>
              <a:t>zoa</a:t>
            </a:r>
            <a:r>
              <a:rPr lang="en-US" sz="2800" b="1" dirty="0" smtClean="0">
                <a:solidFill>
                  <a:srgbClr val="00B050"/>
                </a:solidFill>
              </a:rPr>
              <a:t>: G</a:t>
            </a:r>
            <a:r>
              <a:rPr lang="en-US" sz="2800" dirty="0" smtClean="0">
                <a:solidFill>
                  <a:srgbClr val="00B050"/>
                </a:solidFill>
              </a:rPr>
              <a:t>. </a:t>
            </a:r>
            <a:r>
              <a:rPr lang="en-US" sz="2800" b="1" dirty="0" smtClean="0">
                <a:solidFill>
                  <a:srgbClr val="00B050"/>
                </a:solidFill>
              </a:rPr>
              <a:t>Sun . animals</a:t>
            </a:r>
            <a:r>
              <a:rPr lang="en-US" sz="2800" dirty="0" smtClean="0">
                <a:solidFill>
                  <a:srgbClr val="00B050"/>
                </a:solidFill>
              </a:rPr>
              <a:t>.</a:t>
            </a:r>
            <a:endParaRPr lang="en-US" sz="1800" dirty="0" smtClean="0">
              <a:solidFill>
                <a:srgbClr val="00B050"/>
              </a:solidFill>
            </a:endParaRP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Defining characteristic:</a:t>
            </a:r>
            <a:endParaRPr lang="en-US" sz="1800" dirty="0" smtClean="0">
              <a:solidFill>
                <a:srgbClr val="FF0000"/>
              </a:solidFill>
            </a:endParaRPr>
          </a:p>
          <a:p>
            <a:pPr lvl="2"/>
            <a:r>
              <a:rPr lang="en-US" sz="2400" dirty="0" smtClean="0"/>
              <a:t>Body is divided into distinct </a:t>
            </a:r>
            <a:r>
              <a:rPr lang="en-US" sz="2400" b="1" dirty="0" smtClean="0">
                <a:solidFill>
                  <a:srgbClr val="00B0F0"/>
                </a:solidFill>
              </a:rPr>
              <a:t>inner &amp; outer regions</a:t>
            </a:r>
            <a:r>
              <a:rPr lang="en-US" sz="2400" dirty="0" smtClean="0"/>
              <a:t>, but regions are </a:t>
            </a:r>
            <a:r>
              <a:rPr lang="en-US" sz="2400" b="1" dirty="0" smtClean="0">
                <a:solidFill>
                  <a:srgbClr val="00B0F0"/>
                </a:solidFill>
              </a:rPr>
              <a:t>not separated </a:t>
            </a:r>
            <a:r>
              <a:rPr lang="en-US" sz="2400" dirty="0" smtClean="0"/>
              <a:t>by any physical boundary.</a:t>
            </a:r>
            <a:endParaRPr lang="en-US" sz="1800" dirty="0" smtClean="0"/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The 2 regions are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endParaRPr lang="en-US" sz="1800" dirty="0" smtClean="0">
              <a:solidFill>
                <a:srgbClr val="FF0000"/>
              </a:solidFill>
            </a:endParaRPr>
          </a:p>
          <a:p>
            <a:pPr lvl="2"/>
            <a:r>
              <a:rPr lang="en-US" sz="2400" b="1" dirty="0" smtClean="0">
                <a:solidFill>
                  <a:srgbClr val="0070C0"/>
                </a:solidFill>
              </a:rPr>
              <a:t>Ectoplasm</a:t>
            </a:r>
            <a:r>
              <a:rPr lang="en-US" sz="2400" dirty="0" smtClean="0"/>
              <a:t>: with vacuoles &amp; site of digestion.</a:t>
            </a:r>
          </a:p>
          <a:p>
            <a:pPr lvl="2"/>
            <a:r>
              <a:rPr lang="en-US" sz="2400" b="1" dirty="0" smtClean="0">
                <a:solidFill>
                  <a:srgbClr val="0070C0"/>
                </a:solidFill>
              </a:rPr>
              <a:t>Endoplasm</a:t>
            </a:r>
            <a:r>
              <a:rPr lang="en-US" sz="2400" dirty="0" smtClean="0"/>
              <a:t>: less vacuoles &amp; contains the nucleus.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Primarily </a:t>
            </a:r>
            <a:r>
              <a:rPr lang="en-US" sz="2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planktonic</a:t>
            </a:r>
            <a:r>
              <a:rPr lang="en-US" sz="2400" dirty="0" smtClean="0"/>
              <a:t> (about 100 sp)</a:t>
            </a:r>
            <a:endParaRPr lang="en-US" sz="1800" dirty="0" smtClean="0"/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Have </a:t>
            </a:r>
            <a:r>
              <a:rPr lang="en-US" sz="2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axopodia</a:t>
            </a:r>
            <a:r>
              <a:rPr 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  <a:endParaRPr lang="en-US" sz="1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Largely restricted to </a:t>
            </a:r>
            <a:r>
              <a:rPr 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freshwater habitats</a:t>
            </a:r>
            <a:r>
              <a:rPr lang="en-US" sz="2400" dirty="0" smtClean="0"/>
              <a:t>. </a:t>
            </a:r>
            <a:endParaRPr lang="en-US" sz="1800" dirty="0" smtClean="0"/>
          </a:p>
          <a:p>
            <a:pPr lvl="2"/>
            <a:endParaRPr lang="en-US" sz="2400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4C95-86B3-47FB-A6FE-472C8D2E013D}" type="datetime1">
              <a:rPr lang="en-US" smtClean="0"/>
              <a:pPr/>
              <a:t>10/2/2020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6407944"/>
            <a:ext cx="3301753" cy="450056"/>
          </a:xfrm>
        </p:spPr>
        <p:txBody>
          <a:bodyPr/>
          <a:lstStyle/>
          <a:p>
            <a:r>
              <a:rPr lang="en-US" dirty="0" smtClean="0"/>
              <a:t>Invertebrate Zoology (</a:t>
            </a:r>
            <a:r>
              <a:rPr lang="en-US" dirty="0" err="1" smtClean="0"/>
              <a:t>Biol</a:t>
            </a:r>
            <a:r>
              <a:rPr lang="en-US" dirty="0" smtClean="0"/>
              <a:t> 242)- Dr. K. M.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4C95-86B3-47FB-A6FE-472C8D2E013D}" type="datetime1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Invertebrate Zoology (Biol 242)- Dr. K. M. Swaileh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il_fi" descr="actino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0668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2" name="Picture 2" descr="http://1.bp.blogspot.com/-_s-jVG2cEzA/TbL9aZX2vJI/AAAAAAAAD_E/Tf3DDlUyIK4/s1600/heliozoanIMGP005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066800"/>
            <a:ext cx="4419600" cy="3992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0"/>
            <a:ext cx="8686800" cy="6248400"/>
          </a:xfrm>
        </p:spPr>
        <p:txBody>
          <a:bodyPr>
            <a:normAutofit/>
          </a:bodyPr>
          <a:lstStyle/>
          <a:p>
            <a:pPr lvl="0">
              <a:lnSpc>
                <a:spcPct val="200000"/>
              </a:lnSpc>
              <a:buNone/>
            </a:pPr>
            <a:r>
              <a:rPr lang="en-US" sz="37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D) The </a:t>
            </a:r>
            <a:r>
              <a:rPr lang="en-US" sz="3700" b="1" dirty="0" err="1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Excavata</a:t>
            </a:r>
            <a:r>
              <a:rPr lang="en-US" sz="37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000" b="1" dirty="0" smtClean="0">
                <a:solidFill>
                  <a:srgbClr val="00B0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Flagellated Protozoans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</a:p>
          <a:p>
            <a:pPr lvl="0">
              <a:lnSpc>
                <a:spcPct val="200000"/>
              </a:lnSpc>
            </a:pPr>
            <a:r>
              <a:rPr lang="en-US" sz="2800" dirty="0" smtClean="0"/>
              <a:t>Called the </a:t>
            </a:r>
            <a:r>
              <a:rPr lang="en-US" sz="2800" b="1" dirty="0" err="1" smtClean="0">
                <a:solidFill>
                  <a:srgbClr val="00B050"/>
                </a:solidFill>
              </a:rPr>
              <a:t>mastigophorans</a:t>
            </a:r>
            <a:r>
              <a:rPr lang="en-US" sz="2800" b="1" dirty="0" smtClean="0">
                <a:solidFill>
                  <a:srgbClr val="00B050"/>
                </a:solidFill>
              </a:rPr>
              <a:t>.</a:t>
            </a:r>
            <a:endParaRPr lang="en-US" sz="2800" dirty="0" smtClean="0">
              <a:solidFill>
                <a:srgbClr val="00B050"/>
              </a:solidFill>
            </a:endParaRPr>
          </a:p>
          <a:p>
            <a:pPr lvl="0"/>
            <a:r>
              <a:rPr lang="en-US" sz="2800" dirty="0" smtClean="0"/>
              <a:t>Have </a:t>
            </a: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one - many flagella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</a:p>
          <a:p>
            <a:pPr lvl="0"/>
            <a:r>
              <a:rPr lang="en-US" sz="2800" dirty="0" smtClean="0"/>
              <a:t>Although they differ from amoebae in morphology, molecular biology revealed that </a:t>
            </a:r>
            <a:r>
              <a:rPr lang="en-US" sz="2800" b="1" dirty="0" smtClean="0">
                <a:solidFill>
                  <a:srgbClr val="00B0F0"/>
                </a:solidFill>
              </a:rPr>
              <a:t>flagellates are ancestors of all amoeboid species.</a:t>
            </a:r>
            <a:endParaRPr lang="en-US" sz="2800" dirty="0" smtClean="0">
              <a:solidFill>
                <a:srgbClr val="00B0F0"/>
              </a:solidFill>
            </a:endParaRPr>
          </a:p>
          <a:p>
            <a:pPr lvl="0"/>
            <a:r>
              <a:rPr lang="en-US" sz="2800" dirty="0" smtClean="0"/>
              <a:t>Have a </a:t>
            </a:r>
            <a:r>
              <a:rPr lang="en-US" sz="2800" b="1" dirty="0" smtClean="0">
                <a:solidFill>
                  <a:srgbClr val="FF0000"/>
                </a:solidFill>
              </a:rPr>
              <a:t>pellicle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</a:p>
          <a:p>
            <a:pPr lvl="0"/>
            <a:r>
              <a:rPr lang="en-US" sz="2800" dirty="0" smtClean="0"/>
              <a:t>Mostly </a:t>
            </a:r>
            <a:r>
              <a:rPr lang="en-US" sz="2800" b="1" dirty="0" smtClean="0">
                <a:solidFill>
                  <a:srgbClr val="00B0F0"/>
                </a:solidFill>
              </a:rPr>
              <a:t>free–living &amp; motile</a:t>
            </a:r>
            <a:r>
              <a:rPr lang="en-US" sz="2800" dirty="0" smtClean="0"/>
              <a:t>.</a:t>
            </a:r>
          </a:p>
          <a:p>
            <a:pPr lvl="0"/>
            <a:r>
              <a:rPr lang="en-US" sz="2800" dirty="0" smtClean="0"/>
              <a:t>Some have a </a:t>
            </a:r>
            <a:r>
              <a:rPr lang="en-US" sz="2800" b="1" dirty="0" err="1" smtClean="0">
                <a:solidFill>
                  <a:srgbClr val="00B0F0"/>
                </a:solidFill>
              </a:rPr>
              <a:t>cytostome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4C95-86B3-47FB-A6FE-472C8D2E013D}" type="datetime1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76600" y="6407944"/>
            <a:ext cx="3454153" cy="365125"/>
          </a:xfrm>
        </p:spPr>
        <p:txBody>
          <a:bodyPr/>
          <a:lstStyle/>
          <a:p>
            <a:r>
              <a:rPr lang="en-US" dirty="0" smtClean="0"/>
              <a:t>Invertebrate Zoology (</a:t>
            </a:r>
            <a:r>
              <a:rPr lang="en-US" dirty="0" err="1" smtClean="0"/>
              <a:t>Biol</a:t>
            </a:r>
            <a:r>
              <a:rPr lang="en-US" dirty="0" smtClean="0"/>
              <a:t> 242)- Dr. K. M.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5626291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dirty="0" smtClean="0"/>
              <a:t>Contractile vacuoles are common in </a:t>
            </a:r>
            <a:r>
              <a:rPr lang="en-US" b="1" dirty="0" smtClean="0">
                <a:solidFill>
                  <a:srgbClr val="FF0000"/>
                </a:solidFill>
              </a:rPr>
              <a:t>freshwater protozoans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They function in </a:t>
            </a:r>
            <a:r>
              <a:rPr lang="en-US" b="1" dirty="0" smtClean="0">
                <a:solidFill>
                  <a:srgbClr val="00B050"/>
                </a:solidFill>
              </a:rPr>
              <a:t>volume &amp; osmotic regulation</a:t>
            </a:r>
            <a:r>
              <a:rPr lang="en-US" dirty="0" smtClean="0"/>
              <a:t>.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Fill &amp; discharge </a:t>
            </a: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several times/ min</a:t>
            </a:r>
            <a:r>
              <a:rPr lang="en-US" dirty="0" smtClean="0"/>
              <a:t>.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One individual might have </a:t>
            </a:r>
            <a:r>
              <a:rPr lang="en-US" b="1" dirty="0" smtClean="0">
                <a:solidFill>
                  <a:srgbClr val="FF0000"/>
                </a:solidFill>
              </a:rPr>
              <a:t>several vacuoles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AB3BE-FA6E-41DA-8543-8D765328E8E9}" type="datetime1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407944"/>
            <a:ext cx="3377953" cy="365125"/>
          </a:xfrm>
        </p:spPr>
        <p:txBody>
          <a:bodyPr/>
          <a:lstStyle/>
          <a:p>
            <a:r>
              <a:rPr lang="en-US" smtClean="0"/>
              <a:t>Invertebrate Zoology (Biol 242)- Dr. K. M.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9458" name="AutoShape 2" descr="data:image/jpeg;base64,/9j/4AAQSkZJRgABAQAAAQABAAD/2wCEAAkGBxQSEhUUExQVFhQXFxoXGBgYGRsYGhodHR8dHhsdHh4YHCghGB0lHB4fIjEiJSkrLi4uHB80ODMsNyguLisBCgoKDg0OGhAQGzQkHyQsLCwsLCw0LDQsLCwsLCwsLCwsNCwsLCwsLCwsLCwsLCwsLCwsLCwsLCwsLDQsLDQsLP/AABEIAKQBIAMBIgACEQEDEQH/xAAbAAACAwEBAQAAAAAAAAAAAAADBAACBQEGB//EAD4QAAIBAwIEBQIEBAUCBgMAAAECEQADIRIxBCJBUQUTMmFxgZEGQlKxFCOh0TNiweHwkvEVFkNTcrIkY4L/xAAZAQEBAQEBAQAAAAAAAAAAAAAAAQIDBQT/xAAkEQEAAgEEAgICAwAAAAAAAAAAARECAxIhURMxIkHR8GFxof/aAAwDAQACEQMRAD8A9GQwtjQqtC6dLlgMiN1zI701wSMqBWYswABJ6mN6vbt4E7wKKqVbcREqyicCJ+1IXuN/mBF9WoAqQZKkeoHaB1p8CaXKoViDkqdjEbVRWBq5T/hqsUuUVtvImPvV8dNoH3rldilyrgFSK49wCJME7Dr9t66LbnoF93xt/lGTS5HBVbl0DqJ7dftVXe2kay9ycQJUY3gKCTnFdHHMmUUWxjBAXaOp3BJj2j3pZQi2nbZH+0f/AGiujh3OYUDuXH+gMUjf4m4YGoj1ZmSI2BO5xiP7VRnyNTR2DHmBWNQmJI+aXKtE8PGDcUfCsc9RJIg7fcUJin/utHUi3gfOYHTPvSK2iepBjEiD7khcerB+Ko0SM7mdJGcDCwMMuonP0pchx7abefEkCSnfb83/AGqgsmCVuoY6FWU7x79Z+xpM4zO0SQB0wZggLMYI7k0sl/JwQySMRB3nONXfHc0uUa+hxkqTjdSG/bP9KFaKiQp6yROZO++aHwvEOoDAjSsHviOkDb/cU1d43YXVDAAjIBgiIzuDB6YxvU3FFtIzJIzAjcn+1csXgVxlfef3o4KRysyqQBmG3xicqJzE9DUHDtA0gMIkEDSev5WHtVsqSrntge1Adj3P3o10wYIIPYiP33oNwUuWS1xz+o/c1n+JcYbaNcJYqoJaJnHbNNcVdCgsxwN6X4jK+xj+pFS5QPiHwpW5IIwVYn9jSz32/U3/AFGimyFEAAD2AA+woFwVJmVmeeALvEN+tv8AqP8AekbnEP8Arf8A6j/emropC6KxMykKnimnmuXAs5ILGPpPepev4lL5aezMCPkE0MpO/wBKpdSZqXLdqnirnS45j/O39643F3B/6j/9bf3q1nimEJdtI6xi4vK47T0agEVLntQrPiLrdzdYTtqdtJPaZxTPH8WQRpa4h2ZfMYwT1GdqTuKPpQbT6WnSHEEaSY+x6EVblb4p93tIAPc5Pz9auDJxmN64gwPgUt4ilxwVUAiQVYOVKEdYA5/g11Yg0pq+sSFnJEx7VTbO/wAVdRFFWaqiq69wok5JA6dyTsK4bYH+I/UDy7e57idyfgd6CNcEwAS36Rk/7fWuvaYf4h0YPKILGN87CPaaV/8AECEUIqqIMqpy22SCMxkwJ39sguTLDJMLBblUycAYxONu9FPHjFTCAqWgTh2PWZmP3wKVeW5SpJzqOcZEjIlRPz9K5aJGCcMMElRI3gAbk7e2N81wL3nDazBCrqwenQ7fXFFctk6SwwYE47zuoO0e9cayF1KNMmMknaOXocSPVnc1kcN4vrhlOoMbWjQdUnUdfmgCLcL0bt71uWzjGZMjYAk9M7x7x7bUJxmFLesKoYgsTzRlNRBBYyBiPoYG1QIYAn1nTBBOoAdM46Vw3U0icDKrsDsAc5DAHp1orYLGN5mAZIkbAjbufaaISu2s6nY6T/05gZ/VuZAI2PYUyjqCwVogqIwpSTkZ6R1rl4BWLmJk8wiGgHf2k57fWr+VAUcwGVAYAg4nM4zOI7UAIYjlXEFQBEkSRiN8g47d65nflgQNRYtAzHWZ26Zn734pZUbZOB6YJ3wTkdj0ipcthSTOkyzDUvNtzT1gzIE9aFO6dXTGc7wc+0AD7GemKCoOIgaQSY3aIEmcjOev9KtcMAZACKUB7gGZBx2Ej3qvmIw1yzDckQ2wJ+Mz2xiaCt5Dq5ZkmG2eT1wu3f3g7b0O+7JJ5djuSeaesgYIgGP0ir+ZqMHSTOndQAe0ARK+xwT70DheIkBgW8ssdDGApZQdWR7kztPvUKk+PEzABBIgETmZIB5SIkDpIj2qji0YgFOpIMD5hhBGRtFKqZbTgsZ23EYlVBG5IxuJ60vcXBhUEgEHueuN13OR/rRmTL8Ac6WRo3/Kfgg4/rSvE2WX1KR8jH32qp4kqSQ2khgYJlevcYgbdwRV+H424igKMfpUnIAkZzvIkx2paEbiztWUvGJdLhGDaDpaNprfueJIwl7alon06ZOBEj0qDgmTtQv4SxlUYoO+CpJJhjMEggd6hTEuikri16O/4Sx9JVu2dJ+xrM4rgynqUr8j/WszCMwpQ3WnHtmMUJ7eKytk3FAu029ul7i1GoJsc+9K3D2phvVt03pW+Kqw+6eHC6A3mlTnlK4xHX3pv4qofb4BHv8ANQkzAEtBMbADuewrsyimBzEfTr8d6v5P/uEoD+X87TnfZcdN6o3ELbkqQXiNeDnsuYjb371j8XxSu62yGZWMOR6V7AHfJiT0EfNLWjHHfiC3bZbX+GWVmjaAY9SkSTmJBO1A4fitZCkERDENI9//AJHaM7RWZ4Z4TcW9LLYVQNNsw7EzqMspJKb9Cc4FX8X8O4i6uscUdTQQoWFAyGJhsmDE/tWeRrK6ksploBJBUbZHbGYk7V478SeIP5pm4UtLKtdgOqHSNLsFfVrLgLGmCpnoRQFbiOHuMW0XAj2w9tFNwnVq207YmTj8tO8ciX2/jPK4i3F4aocI8WwVS6pZTqgt1IETvUnmHXTnGJ+R38L+KXLjr5xsqrIL40XPMkXGOlScFCkNiTM1vWiNK6iuPcRMdDhf7V828PS5ZS8mlBefVbuDy2uPdvgsyBIjTqSWB2Mj2r6J4Xxa3ZuW7j3LUIiNcARp0EkRGTP9QasS1qYVN9ufwWkswe4pdArMMM6rqi25CjQVDb5JnJptbZKgABd19htpnvia41stzZAnSSYB2g9cQDvPxQvEyzWrqrquOQdIDaZlY0jO0gGZzitOXtU+I2xLK6rt1AycEMRI0zGPfrRLHEK4DKBE4A5tsaenfAjp9vnvGcVcv3Lg1HzFsW0tW7dlrbXGstMAxnSRqO8THSvV/hu67w1y4tx3UlrwgeY+BBUSFNtgVLA5npFZjK3XPS2xdt62wGYLDadIO2d9tQjpOCNqiW4nVBY5ZsrIAEHGckZ7YzVrRDQVBgkhScxpmfk43IB271ZLZ3U4JJIhhtBOe5J2IxnvWnEK4Bgn0zEQTM+4OTiDv0oarsc6QIM4O5O877SI6URsGIDY7wDIn4E9SO32oTkCVkz0kkwMjMrIA7/3DD/FVxzbSyiM73TBW3CMR+by5wrDBBPQmNqyfBfFLt1t1uulu2bj2SvlgnU1x2GJ5YB09RtXqPE+BW8AtxW9QKkMdSmSIVuk9x2NZtv8PohtpcIuJYkWVe2oZVJHqIIFwSI71mYm7dMcojGYmGR4Xeu6rGgrestefRYJ0XpghtbTyQZbOc+1a/hXABJXmlXIKljEmQSgkjUCIOc/WmX8MQw5tBXDIdSrFyRJkHHMew+s001sKBkT6Sw6zHVjBaDM9DSIpMs7pS8NICkssk6pySQSF2jAzMf1mgcQTlWIUncxKqRgaiVEA5J+N6ZeDlVyy5B2MHJBjED/AOw7VS6u67acEADEAbEAEmNRgf0qucs8tpIydJ5cHqDEjfIBIz0GPYZsTiATqJk4ERk5yCYMiRIAzimX1A7wWy2w0kfmnbAyR/aqC2QZI0EcsDY9QIGIAB33BPajMkrp2JUnABOAeumCRkY2ORBGaWZMSPyzIEZWcEfEZBMcw2innUAn9PqypgRESZkZJwQfT1mgNBH5eoGcAsCWGciWUiZP94FfNcaoZpB5hEgxuM5iImPbrRbfjFxQSvMJJ3GYBw3SAevzUvosCSNIJBYrIGoCCRO0DJ6UDjF9WrTkFXHpg9DM8wIiTA+kVJBjx9lv8RBMjblLE7bHt361W54cjDUlzABMNG/XI7bbday9RWWkBpUGRv222GIke/ai20CsNBIAEgbYPrEiYwNvcnoaI5xXBsnqEdJGQfqKQvLWvwXijWwATvsO+kRGPgZNF/hLV5V0MEb45cRODtkjI71mleU4hopC6a1PFOFZG0sIkSOxHsetZbAjEdP61Ibfc7XFIukb3HIQDIDNE6Z2kLmN4pjiLwtxbVwbjAnbmYjYiT6B2GaSs8GpUXPMYWy63Bb/ACEoNOomCwLCdtwJ6UE3dLIqLqctjyxzqEHMik41AT2Bjaa6ykQKpkwA0EQTKyvsc7GSZP8ASsbivFluOQNfnaUewgAuKxZisOwHLkdSu9N2Lov8PJJCMRDp+ZWJhhIksOq+9Zni/BXLnD3Tw113PEAeYqwrOnWcEyM9c6qktRX23rF9CeVwy29GteZiuomJ1HGQYHtROGtkZHMSSNSgLnB5lJ2jOOtI2PDzcdbt06nCJbSF0CFJguMkmWwSIFPKFLSFIMmZbRtG0DmxPaelUrotw3Dxc/lgKrlDdeQZ0ArtjB9u3WK5c4QXUAacrzATqhsZAIlfYTuewrvnqDbQhix9LREtMxpzJGSO2e8Vi+KfiZLRc67dtEth08xHBvtJDKhBAwQJbJEjFFiAG/DjpdW+Cp03EvEklQxS2w8uFXQAcnXEjrOKZ4fjhYt2lPl4v/w+hi2pSwJRmJEspAKzA1H5q3HeJI6m2+gqzMmiDKhV1IzMDEN6QMEiTJis23Yf+I84BRfW8A17h1V7dxmSU4VRIOoydTjYZ64np1x+UfJ6ngeKZzkzuLbIulH0xqK6pkLJGnZc7yKfUwZBwIKsQGgCYIOIzJ6mvP8A4f4NgbjkkrLqtxw2pyzFj/LZgttgdS4HN1ivRXGBE76fzaQD7erpE56n71XKffDB4z8O23KifSXYIzM6oXg3GUCIfBIM7k1rcPZtoQbehGAGByg9oxzDHcZ70xzMV1eok7nTGAM9jge2a4iyCqsp0jSBuD/8pyMn/vFCeV0tiSADJZgCB0JzjYDYyM71W5bwCY3gYIz1wc6dhBqyWZyQxMnYlhBiBBEwKKgJJI1TGWMRB7SJ2xmqjPs35YoSNaCXjlAI339Mg7Hv1pt7ODMkdBILdgObtMxNd8vSZ3PUg/0JOO/9appbo2853gddzvUUEEgQpiJUk+++8zMDp+1QoVlQRGf7Z/TmPgim7VsiAANJxgnrjf8ArGKBxJiN4jfqO8/I3olBMuZGJEde8wZPfqKr/CiDGMQJzPzPeQZ+KovVSPVk9fmIO+2PeicPZYa1z8jm9/pmcUQC8mlV+RErEdGWJ/MJ69KG6GT+WPSN9yCoB91EfSnbhE5PMR2GQMneZg5xQ7gkhQMahBGY7CTt1+MUKZ9wkTORDHJg/sYMCCOsexoYQKxkwozvphVnlBGIj83xijeaDIwJDerYySGMiN4zHX5qr6pkGIBEEyAJPlyYk9gf70QkLZaR6pUlv1S20QejdQNz0oV98lp/TOZOTuw/Tv2M/NOC2rMxIBEmQQBBwIBGy5zBG4pPxHgxeCK6FokFNRBbAAXUBIOxHutQoGxcBDqJUwfaG9oB6Db2+4mtgervkgQq4wRBxERGx2imLAuMvmG5cuu8BnJ0sxI9gBj29t6WvpzQZHdtIESMDB2kkTMDG1RKKEY1TqUyDMwQuHgHGoBjgHlgGkPJgFOgxJUEYJUSBGYB27U5xMiJJSCHH5kIIGwnI296p4hYYo+kAsVIjBEEj6hsTI7D3qSRUwCW1FgxOuW9ySdRAIPaOm/bGVyWX+YMOsSVJEA4nEwo7DvNWHiSlpAKhxqBJkGJyJzEmd+3zRXXTqEFTDubZwVOAQMiQQJHsTUZFs+JKwFu7GloALHYDMk5IxGf+1Zvi3hJtjUp1Idj1mJggfNU4rhCxMFo0DSGk49p9YGIPStLwLjwy+U6ghtSsJiIyJPX2jtRX0nxq95doFVBVVVRLQpCrOnGV6nrOrMRXn7XGJfQF2RUUxOQ+VBV1hpVoIBA7mn/AMUcTbt2080awdI0qNLBWXqwJK7nH+9eT8H4xHuy66ragwvvO3TIC56ZFatv09knChrbJKi2wULGIQD0sGMMIgxODNK8LwjWhZtKnIhIJRiQyMuAbZ20mecHpXeL4y2wi041KGUBRkMw0nAnU0gjT7imvDHC2bUEEKCCx1SI9R1EmQe1aIJ+IeJlJIA0SlrUxJ0s0m0NK50sBE7TH0B4P46l+4LXKj6A+kEFhpJDIQBAuKfnevLfinh2vcTfQi3o0qi3JIFt8sjyoO5DDoB7TWl+HPCmkMpuMoZbxLEY4hQVvFU0g3NaEAbRnes3Nu0447P5b/jAcL5lpn8+2WdBaWXdyqkqARsQDuDsa8rY4lbd9LvC3r9oDhrhN/iLbXkdzz3VtBoCPq1TB3G1ez4+35tlzzpq1stxZV1MRskS0EneDHvXjLPhzKreUVsI5tqpW8/k8PIIu3yrKOZhEYEGc5mrJp5Yx7N8HxTeYLelUlLL2rds20UNZJB8623MNZKsFB6Yr2PE+EI06kl1wZMKpP5wNgQPzbj61l+B8GYuBmTVxGhySpLXVtAWwVa40r6QxBBjVW+L0tpxzKTmZKkYwRnMgmeoxVhjKbkLhrSootpOlByCfTJ3k+/frRGUETsBicdQZBkiGn2otlOYTpxgDfHbYSdiMdKuXPMJIiMzgmSDv6h/SRVZLpdMGWWRgxzEEkxpnsBt19qqogzygKpA2kkMSpYiZMTimeYt0BDNGeZcxqAU4O+M0N7ZadQM7mANxnrjIgzMYqC8TA0DMmA3qJ94x3+lUUaiVVi0DmIXc/qPc13hrQuLKmEDZdQFLmZIX9I6zTXlQCAICjb/AH70UqnCgZO/X2x2/wCRVmHcxPcj6j7fvXeIUdekR7denx+1ccY7qcRgZMxO+2PvVASNRk/6iO/ziuXW5sjvj/T/AGqSY6f/ABJHf22ydq4oDcxwZnucRH71ES3ZAHT3kRJ6fNEaypneTnVnr9fauuB0xuBgyTgb+wqynaOskdNj79T/AEoKC1hZEzMQI+o7d/pSfE2yMzq0gnnEE9wOk/aMU3sc9Se5kYz3BpS4BzwNLGWYnOSIyO5iMbRVSSj28jSTu4weboZAAPaD7mc1W5bkMoMY2B/SSJEHbOx996PcWHDMkEkSSZJyOvTbfqe1Lq/8wqTq9JggjcnJDTPSDt6h71EDa1PMRAOBg6Z6jJlxnbaO9J3eIAJHP0PKwOk7RO2CesAd60hYiRuQxWSDOegzidvp7V5vxy3cUF1QugRFGZZE1fzDE83XMHNSWsYueTdriRMflPMNtJPVZxkic9+9cPDiQMcvUjYDPsQBuc9jmszwbwwoVtoTctm4r23uj+YoAAa3BAHRTP8AStS2WiRnlkzJGMkY6GACOkdakcmeMY5VE2zeK4PWoXUIVSFUgZUxDSRIMGNo3ofEOEwukhM5xtpb3M7kbxDVo3rY0qAepWTGW2ABEwBmBnuN4rP4myGdXBIIA1DYg8yhiTMPpYgCY7z0ksM7jkknTAyGOr0wQ0SBuvSa5IKkkaRCuATkahE6vYj4ztV3uNqJfAZcxJUxK5A9J9yaPoloYtlvUD7+mNiuCRtOKhIXEWyQoYQDykATpJjS0e8fGD3rNe2wJKwJYN069o71qhFCQATcJJJA336b95G/zFJXPSZ9UZIyGGIMTPed+lGX07xV1awtzSHAtoyhiMzETPpjvnr2r5jxnDPylfMLK8q24DLMq6TCZBk+0RX1rw1IUWBsLYNsk/8ApuN9vyExE7GvA/jawbNw+VaC27gl7jMdMrEqfjeesmtZQ6EvAEss7hSdDkPC+vUYDFTsykaiAJO8CvbXnVbCMAzcgyvK2nUVSTnRiSZ2iK+f/hTxLiFW4HVLysVKIxBliMgLBBGjbYCN819Q4nhlv2igcoMZAB1LEkT3GR2g/WmJ9lLiLaYuYhgoM6iQkbSfzAf6DNVW29kkXxAti55j6gdYkMkKANGkDp71y/aS1dCc9x1EsgMFpIiVE4EQGzG9E4zh24mwiw4YOS6gsrsDi6hOI1AxPStQ1FWLw/Fi6NSpcDFdUOCpYNMGOxyBFEtcMmth2AOkGMfpmdpnO3tSf4e8NHDo5ZmLAaYe4bnlW0YtbSf8oMGOop1eNtEuNRJReZQpDBRlQwPpU5+1KJXuWfNUAEeajLdttAktENjIEgAfb6FA8615lsEXEOrSM6MS4HsfUN+opm1IyCTnExDEbnbeD06Uq02XS9b/AFEEyIJJmDAwrA49wasJK1t1uHWI2UMJgDOPY9YPvvR7ahV3ADQIznOAffvGDNJXyqnXZH8twQoidLbG2V65yDTXF2mY/wCD0BOp4Ibc4CnrnJNKLXW1ONLGSBEzGMESI9iRtApW85ucimEIJYgBSxAJIwYjA+SOxrnijO1owrWzliZLKNIGAVyNR+I70O7e8tQg1BuUHYOzMQFXJ917CZJoNZwphV9IA0rvA3zGI/vQ1tHOO5wO4296T8N4ovbD8xkkGCF9E80RGDIMU0lyZZQIVdwJAJjG+DMGewNRVOFtsVOvdiYHUDtBohEAkiSAOkT895FD86fUAI3G8f0E/SrEqDjIH2MyInPb+lULcRw4H0GZAnpGZz1NWW2RnlBmSQIHuB8R1o6iQPU2kQYHL9PpO9S86oCYhVzqJER89KI7p7AT0zv7fMfvQiYnuQcGYHfPSMVROIFxhoaVPVSOvcmdo6dDVlXlkAAnBBkDbBjoYj7e9FBuIcAYAMCRkE5KnTERIH1PaguDpDrGq2236l3cCTI0zv79KLaGmIgAtklTq6DI6R9Jql7iDZZbjAshB9PqA2Zf8w/ajJEwQZRhOtf0kACBOczMgiKIyF2Qkast2Pzk5jbtuDVOGsMDpRh5YwrLzb5Alp77RuK4tq4gLK4J25kB2neCCD70pLKqRcBQHAOgMAdU51k/5QOX70pwXA6QIOvY5IYxmZI3EbbdPo54aY02Y06CxjAMFiWfV+YtMTAiBIqpt/qXU4IBURJGTgLuJkfQVAPYLM5wRvAABGT7k+0TQVUmIxgbAkAd8nffY96IWUGJOpmjljJ6DbAmft80KRpZsFTnUQQq4ksBGJBAiaJXFlbxjsFBfEcsEErI6RAMT1pa9bWTJjQBEEemIY7HG2SpMH2qvC8WboZlEpLW2mC1tQJhwBuQMds/FMPzMGIHRo9SwNwT0gZ9xWfa5YzjPMElB0gTOoahG2IkED1LjHXbeaGyCVOoyuoopWcET3GNiBHVqcKRvIG0nHpEYIyp0tIMHtSnE2wJVoU5U4HrOo9DhtX1+9GSV8qrk+YSRp6SHLTnflMCffPau3boBkOcEkFW9RjHwevvgdKNxYw0j/PkjUBgLBAiMnMGTOBVOLO+oCMqOWNoDhhk5nptv1rI+rXLBa3bKnTcVQyEnGVEg9dJ2P8AtSfHW14m04Eo6yGTHIexnoQMEYIG9P8Ahl0GzaYQQbds/I0ipxPBSQ6HRdAgMBII/Sw/Mvt06V1pp878Q8LThr9gFgEaVdRgaRkIJI33A3zW/wAL4xKpbNsuzlrcKoBGQCTmQNMH2rU4/hrfEDyeJtgPnSrHUjkzlSYB/eIHvSvDcK3CWlVUa44TTcuABQ5XAaMnUVxH71mqP6E4DS/mIQv8p2Q6ZVlOCpGToBGdO2CKaYPbGrV5iruXGox7zlRiZk71hWeKtJd85Fui5fUC4QTANtuQgEc7Z2wYnqa2b3meYx067QAEC5DL6pgxmRmD1q2pXxviQbX51QTJVlcDoGBccyjJI3jrXi3/AIlX4ktf1XZt8PcNy9qLMX1C5bVc27OgiYyoJ7GvpNhFYAP69OWSBIE5KQVJNVt+F6AoVbTDOgBQhE9lIgZiYPWkxEumGpOP0p4WhNsFtiWhwzFVAMLk+oRgE/Xem7lzSjEoDKgaD6SXmNtx1PXH1rEvceLOprtt7GmAzL6QT+RiIB6fOK1bN12VSwchXI5ojPLnT1Vhpn396rE9mPCLGjYjV1OZbHXO0dKetqAAOmPvOaFbMxOSc77x3J61Yud5EDbrVQQY23OMYjeayOKtr/hhTctmPzhI050ek8vUdoNalw9Zz1EHf3oHGPykwhIEhioMQNX2kRQIDirajy9DJpXlUMCACNgSBnr9aGOIRx6WuEZ5VBxGcgxHt8UwvDBWnSoAYtAgAK0YM795G4I7UW9egN5jqFg+okL0EdhnqN6i8hBiNPI6kSo5hOIiYO8/A+aFxDQrEkaQoZoM52XHQz9DHvXOEurcjTltLDYg5jScAT0+K8T434mqXL7ko9i1dBuKzQbouCGRSOW4ARMd4FJmmsMdz1w421Gssw9Sxp0zp3YL0AEScxPvRuN4UXremd11LcwSpBlSMdxHuCK8HwHGsx4e2X819Vzh0PB3CLxZuYXWa4NOkpI0mdh9PZ+FXosWm0Nv5emZYQfTqAyViJ2kUsyxoxwfDG3rLMpdrheFXy1lgARGQJgH3+s0VzpzvyhSzdy2OXuQJ36RQ73Eqi5IJA2B9QYQdR3BECkOB8VuPyaULGQYBWQNpJxkA46xRm2lxPCi4cNovFSuqcOJkzPadjvq6GioerW9EnIkGIjbGNqrw7GAR+ZWgE9lOfk/1imnnSDEz1wD7jNEKHhQrsRgsTIAx8VRgDiMekn/AJv/ALUxcz8dPt70u249h/pjeqjG8UskQ6gM9ttYkSNJwwIn83+lcCHQAz8ujUqzGIA52GZ2ED/sz4rcISTGFI9jvv2zS9pSqqIhhbtqCTIwOo7dG94rMhLjbIvW2S4oUMDEmCIgTOIknJHtQyqwTpHpI6AjAxgRhY+vanicCCyyZAkEtEjTEbwYmKo1ydzEggSsCcZMGYmBtsKF8PHvwQsXbBu20jyWsi7bYrca4Sf5jiJJM7ZjIp03DdKhCwbZiFkaljQd5aJIIrZdVPqAIMLpY/lYZyOo74n6UNLAGmWMEklw3SDpbNZpcs5n2QsKClu4YYXFYoVMljMaiDsJiBvvXLyxsqkHVEGMnMDeDGwPvTFnhlBhQqneAcy8/TMTOImpEREaFEdyMSpHzkGqxNM+7w50aQCy5IIAwCc/1Ix0IqBGY6gI5lBIgxqEKRG+QM4+KZW0dXTVqhRv7DT+obTvETRliyARBdshd4nrIGwO/wBKg9/4eYtWpn/DQfXSKZmKU4Bv5Vs9PKSf+kZpxRW2g7qK6lXUMp6HI/2pU8Ndt/4ZF1RkJdJDA7DTcEnr1B+adMDcxJge57e9RwQDG/aqrGN+wzabi+VcIiLhCluuHHK0nrP0o/EcAYgal0giRzFg3p3jrtBzHtTT29QIcCDurAEH2yKGnhmkfybj2h+nD2+uNLbf/wAkVKCvnupMsrkOCoM29OM7jY7x0jG1ZPHtf8yz/Mt+VLKyrDMBAIJgyyziPrNegu3LogXbIuLsWtGcDYlHyuf0zuapauWHOlXIeByToeY20uJM/vQec/EXhrXbjBb0Wjc1Mq2fPFxSEDK3MrKoKDvuc9K0fAuDt8PbYllURGhFKKFjTABmGkBiZOS1bL8AJYG5dGJb0NiYk8s79SKXa2UZTbXn3LNzNgjABIGcz8ipUe25yymKH4W7sGBBIWZEfO+/bFNlwRIED23n/nWsi0xCzckgkEAsf5ZO6rIlSNgdjRbYdX5FNyZbBAI9iNj8jB9q05tUe3TJ/wB6zfFOKCjOEOrU+dSLiXgepVE6uwg7TRme8wPlBQwJPM3MQNwAsiZjciaHwnEBxhmFxvzNyFiPykD/AA2BPx3oojDnb0iIIjcCMEHbbrQON4YXECMhZQQyiN2yQw6yAT8UDhm8nSMpYJ0q23lExK5EG2cQY5DjZhHP/FLXmG2zBbmIJk4aRELGT0giosrgIStojSpeRvgiGgfIJP0NeSu/hE2r9t7Kn+WWawzsXCArHlFlIhbZ5lP+ZhXsF4WLsBRBDMS0ypMAb7ggdYNdb0nSTqJJOIZR1juQf3qVbWOU4kuD8JHkLYuKjKoQAFiVESVIZhqiZzAjpvRUtLbBRFVVCEKAWEnJK+3z1k/U3CXJjfVIGRmMkfDfl+9D0fzFcgiAw1SdMdTpOe39arM8q8WiXbZUk6SNBwInBjlH0g5xSXB8Etq6gQFbK25BJHrbcNGFMQTG9aK8EAQBKsW3VollziBJY/MHI60EPJYWtMgkG4wm2sGNJUR5r7cinH5mHUULculLiatZc4VABNyDMIJzBmWJAAYSaJZaIVvL1sNUIdYC4gaz/iMDMkBd4juCwoBZLZOpgNbFdV5wMxgABYmFEATgUSygRCgyjESWPXJ3HNq0/FAcuc/Ydf8AtS3F8UqyTAAHNI/5iq3WIghwS5Atq0yZgYKyDGAaw/xX4e78NcCsXubgBdKmCJgTLTB7bUmeEiLmmFxv424c3AHS4bSvqJBguenTlWe+9ensubi60ZbgYHBAE/pjrMb9K+HLwFy4QAuDJ3GNvea+xeA+HG1ZVXEMA2uVyAIEd89jt96545TMu2rhjjHBq5qheRw0qCQNYnpsJ2HWqa1nYxJJiZBESII3OTFM3NTTIPmEwDkKDt3kxIxQbjEgA6tJ1TJgkKfVvywTiT1ro+cvcMTkggbr0Ge4zGASaW4lwLgXlLMBGCxIB7bmT/wzWizg7EDGROo4kHcdooYstIxGIUSJyAIDRgCI+JqEs6/ZTSG5QIYEsBGw1SAcjf4x3rrcI0MttSqkDMgswXEasal6yPbGKZB0Nk6mxAUaTBkmRkKehkkftVW4Zm3GlTuFJz7k947UpngvcujUQqktEQSYHcmOvsM4zXLXDwSTljuf2+BTtvhwuFH0FV4m8iRqZQTgZ3+KtD1vhI/k2YMjybRHT8okR0p0Un4SCtiyDv5VsEjvpFOTVbWmuCuTXAaC8VU3BkKdTBdQCiZn+lSCCAsyxif0jqYqyqFAVBAAgAUFReXuVOJDCIq3EWFcabiq47MA2PrXbgn1rIPfrVLYZWVJBVvSWORHQf70C6+HgD+W9xPadax20vMD2BFW03l3Fq7GxBa023Y6gfuKZmrCKKzmvqF03LdxVIYQy6lb2JQsNqtwzWMeW1tjmQGAbMT6jI7x3FN8OGWc56RXbtsP61Vh/mAP7jFKLLng9LdVaO+/vH5YjNUu8OGEsCWnLDlbGSDnmzMAztvmrfwagEW9Sb+hyBneBt0orWbnS60jI1IjQe/Q0oslDKCGIuJGk6xBAiCDMyIO2x9qzeL8MDDybomTFm4TqZGiPLafzQBoYnmGDzKC215l1YDGyZJ3V1knfYneu8VZuOCr2rTgzINxhOI30/X5zSluA7dsDl5sQCSfVJiTjfcSfeqNaYAKJBKMskAMIjmzO5ge1U4e/cUizdTzGaSjlwusKMgnTHmgeoQNQ5h1CuGd/wCHcbYV0jfVHSc96nIVU4ALsAFnmlpMxp0yIg+5maqxFsSxVQoGpgwG+AY3OrEL9K7c4lU5FS6boXUqcoYATDlgSLabyTM9J2oVi0gIe6Wa4CSP5bqlsmZCAgnrlzzHOwMByKFWuZKFLZI5Ri45IOSd7SwPSOY9Ssaato0qohdNsQIXSNMbKBAQiOg7Uw163BAZog40uO+nZRqjt7mlb/GWrYLS6gb6VcR/TmBHfbFCZhzVJAImWZiZ9OBIPUQMSO1cO7EkGerAjaDMgjp1I7UT+LDkyLsxzCCxkwQSdj8T1q5feLTk430rgbDc0SeOJKvJPQsZABUHAj0jA3j7iqhoKlXAeTBxyiD/AEBEjv8AuxcNwlv5YGr/APZ87cvvXGFz9NsDsSxgfpwAIpyXBC0i4YKuBJMSwG++eqkAdf34trlMAwxO+4dcR8kHPfI6ZeNt8yyiRBwT3zJNU/h2M6nb6Qs/alJYK8JzCQAJyWGroI9WJmc/vSPnWyCmvU2dSghiCByYUQpDTnrWieCQZKg+5k/vXmOAsmxeawg4dRbDXQzApdvi6xlARhyh/wDsKUlt7USeVNOSZaBE9YXJP26UP+EkQzE+w5V9sDeikQY71VX6VUu3LVhVAVQAB0qMlE1TFdoFXH2gY6n3NC/hmF1b1t9DhGtmVDqVaJBB2ONxTSp9euaiSZ7xI7nv9aUlt2zyqqjZVCj4AgVfzTVKlet4dPp3qBPONc801SpTw6fRULm4cexkVbzz7UKpV8On0VDtttO2B26V13ncA5B27VWpTw4dFQL55qeefahVKnh0+ioF881P4g5968j+HOJbjLvFvdZwLV9rFu2rFQoUeo6YlmnrtGKJx3j/APC+Za0te/h7IvXXZoYqzQABHM0SckDA74xGOnV1wVD0tg6AAuAKN/Et7V4/jvxgbd508nUiPYUv5kGL8hSF0biNp+tcv/ia7bbxBmtqycJoAUOQTInfQd5+kdalaPRT2J4k+32rv8W3tXluN/Ed21a8x+G0yGZZuiCFQOASFJDNJAABjSSTUH4nLlFsWGuObCX2TWFYK5AAWRDNknMDG+cXbpdf4VD0vFP5i6W2kEEYZSMhlP5WB2NB/jeII0SqmOa8AIOcaEOzkZOrlQ7a+njPF/xDdFrj2dP5fD3Utr5d0o/5T6tBiZk/b3oh8fbh+K4/WWdRd4a3aScBrgYGMHSOpidtq55YaUz6r9n8LT2nCHygQgAk6mJyzN+pmOWPuaMeLbvWTwPEHiLRLJctElkIMqwgkalMAwdwcdK83+GuNuXEPCXXc8RYvMLrBiGZF5lbfZ5CxPeuk4acV8faU9yeMfvQ7l0kQYivJ2/xoo87zLRUWrAvmGDHcqUOAAwMbEjJ7UzxP4guW0RrnDxrv2rQi5IIuxDqdMmCYggTG9Nuj0U37ahQAoCqOgECu15rhPxX5nlKLQF27fu2VUvy/wAqdTFtM9sR1rOH4oFy9wvEAulluGv3LluZzbI6bEgyJqTGj0VD2sVCteZ/82kWfOew6L/KOo6jbC3ATqLaJ5YhoB3WvQcBxPmW0eANShoDahnsw9Q961GGlPqCoGiq+WKvUrfh0+ioDNkGhtwanvTFSnhw6NsFjwSnv964eAT3+9NVKeHT6NsFhwK+/wB67/CL70xUqeHT6Kgt/BL7/ep/BL7/AHpmpTw6fRthKlSpXVUqVKlBKlSpQSpUqUEqVKlAh/4RbFx7qake5HmFGjXGxI2kd96pxfgFi7lk3QW2gka0BkK36hPfue9SpWdsdAfFfhnh7jO7K2q41tmhiBNqdGAcRNW4j8PWLhvllP8A+SALoDMA2nAwDgxiRUqU2Y9C3G+A2b3l6wx8pWRYZhyuArAwcyAN6Gv4asA2mAcNZTy0IdgdH6WIPOPY1KlNmPQnFfhnh7ovK6tpvsrXAGYAldiIONht2qcV+GeHuedrQt5+g3OY5KToIzykTuKlSpsx6Gjw3Di2oVdRA6sxZj7ksZJ+aGnAWw9xwsPdCq56kKCB+5qVK1UDP4X8KcNbBAQkG15JDMzApM6SCe9E/wDLlnyVsnWURldZdiylMrDEyI7V2pWdmPSJZ/DthFVVVhpuNdU6iWV2nUQTnMnFS3+HOHHlxbxattaUSY0N6gR1nualSrsx6V3gvw/Zsotu2bgVTK/zGMYI08xPLBPLtTvB8IllFt2xpRAFUdgKlSrGMR6BqlSpVEqVKlBKlSpQSpUqUEqVKlB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815975"/>
            <a:ext cx="3429000" cy="1952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AutoShape 4" descr="data:image/jpeg;base64,/9j/4AAQSkZJRgABAQAAAQABAAD/2wCEAAkGBxQSEhUUExQVFhQXFxoXGBgYGRsYGhodHR8dHhsdHh4YHCghGB0lHB4fIjEiJSkrLi4uHB80ODMsNyguLisBCgoKDg0OGhAQGzQkHyQsLCwsLCw0LDQsLCwsLCwsLCwsNCwsLCwsLCwsLCwsLCwsLCwsLCwsLCwsLDQsLDQsLP/AABEIAKQBIAMBIgACEQEDEQH/xAAbAAACAwEBAQAAAAAAAAAAAAADBAACBQEGB//EAD4QAAIBAwIEBQIEBAUCBgMAAAECEQADIRIxBCJBUQUTMmFxgZEGQlKxFCOh0TNiweHwkvEVFkNTcrIkY4L/xAAZAQEBAQEBAQAAAAAAAAAAAAAAAQIDBQT/xAAkEQEAAgEEAgICAwAAAAAAAAAAARECAxIhURMxIkHR8GFxof/aAAwDAQACEQMRAD8A9GQwtjQqtC6dLlgMiN1zI701wSMqBWYswABJ6mN6vbt4E7wKKqVbcREqyicCJ+1IXuN/mBF9WoAqQZKkeoHaB1p8CaXKoViDkqdjEbVRWBq5T/hqsUuUVtvImPvV8dNoH3rldilyrgFSK49wCJME7Dr9t66LbnoF93xt/lGTS5HBVbl0DqJ7dftVXe2kay9ycQJUY3gKCTnFdHHMmUUWxjBAXaOp3BJj2j3pZQi2nbZH+0f/AGiujh3OYUDuXH+gMUjf4m4YGoj1ZmSI2BO5xiP7VRnyNTR2DHmBWNQmJI+aXKtE8PGDcUfCsc9RJIg7fcUJin/utHUi3gfOYHTPvSK2iepBjEiD7khcerB+Ko0SM7mdJGcDCwMMuonP0pchx7abefEkCSnfb83/AGqgsmCVuoY6FWU7x79Z+xpM4zO0SQB0wZggLMYI7k0sl/JwQySMRB3nONXfHc0uUa+hxkqTjdSG/bP9KFaKiQp6yROZO++aHwvEOoDAjSsHviOkDb/cU1d43YXVDAAjIBgiIzuDB6YxvU3FFtIzJIzAjcn+1csXgVxlfef3o4KRysyqQBmG3xicqJzE9DUHDtA0gMIkEDSev5WHtVsqSrntge1Adj3P3o10wYIIPYiP33oNwUuWS1xz+o/c1n+JcYbaNcJYqoJaJnHbNNcVdCgsxwN6X4jK+xj+pFS5QPiHwpW5IIwVYn9jSz32/U3/AFGimyFEAAD2AA+woFwVJmVmeeALvEN+tv8AqP8AekbnEP8Arf8A6j/emropC6KxMykKnimnmuXAs5ILGPpPepev4lL5aezMCPkE0MpO/wBKpdSZqXLdqnirnS45j/O39643F3B/6j/9bf3q1nimEJdtI6xi4vK47T0agEVLntQrPiLrdzdYTtqdtJPaZxTPH8WQRpa4h2ZfMYwT1GdqTuKPpQbT6WnSHEEaSY+x6EVblb4p93tIAPc5Pz9auDJxmN64gwPgUt4ilxwVUAiQVYOVKEdYA5/g11Yg0pq+sSFnJEx7VTbO/wAVdRFFWaqiq69wok5JA6dyTsK4bYH+I/UDy7e57idyfgd6CNcEwAS36Rk/7fWuvaYf4h0YPKILGN87CPaaV/8AECEUIqqIMqpy22SCMxkwJ39sguTLDJMLBblUycAYxONu9FPHjFTCAqWgTh2PWZmP3wKVeW5SpJzqOcZEjIlRPz9K5aJGCcMMElRI3gAbk7e2N81wL3nDazBCrqwenQ7fXFFctk6SwwYE47zuoO0e9cayF1KNMmMknaOXocSPVnc1kcN4vrhlOoMbWjQdUnUdfmgCLcL0bt71uWzjGZMjYAk9M7x7x7bUJxmFLesKoYgsTzRlNRBBYyBiPoYG1QIYAn1nTBBOoAdM46Vw3U0icDKrsDsAc5DAHp1orYLGN5mAZIkbAjbufaaISu2s6nY6T/05gZ/VuZAI2PYUyjqCwVogqIwpSTkZ6R1rl4BWLmJk8wiGgHf2k57fWr+VAUcwGVAYAg4nM4zOI7UAIYjlXEFQBEkSRiN8g47d65nflgQNRYtAzHWZ26Zn734pZUbZOB6YJ3wTkdj0ipcthSTOkyzDUvNtzT1gzIE9aFO6dXTGc7wc+0AD7GemKCoOIgaQSY3aIEmcjOev9KtcMAZACKUB7gGZBx2Ej3qvmIw1yzDckQ2wJ+Mz2xiaCt5Dq5ZkmG2eT1wu3f3g7b0O+7JJ5djuSeaesgYIgGP0ir+ZqMHSTOndQAe0ARK+xwT70DheIkBgW8ssdDGApZQdWR7kztPvUKk+PEzABBIgETmZIB5SIkDpIj2qji0YgFOpIMD5hhBGRtFKqZbTgsZ23EYlVBG5IxuJ60vcXBhUEgEHueuN13OR/rRmTL8Ac6WRo3/Kfgg4/rSvE2WX1KR8jH32qp4kqSQ2khgYJlevcYgbdwRV+H424igKMfpUnIAkZzvIkx2paEbiztWUvGJdLhGDaDpaNprfueJIwl7alon06ZOBEj0qDgmTtQv4SxlUYoO+CpJJhjMEggd6hTEuikri16O/4Sx9JVu2dJ+xrM4rgynqUr8j/WszCMwpQ3WnHtmMUJ7eKytk3FAu029ul7i1GoJsc+9K3D2phvVt03pW+Kqw+6eHC6A3mlTnlK4xHX3pv4qofb4BHv8ANQkzAEtBMbADuewrsyimBzEfTr8d6v5P/uEoD+X87TnfZcdN6o3ELbkqQXiNeDnsuYjb371j8XxSu62yGZWMOR6V7AHfJiT0EfNLWjHHfiC3bZbX+GWVmjaAY9SkSTmJBO1A4fitZCkERDENI9//AJHaM7RWZ4Z4TcW9LLYVQNNsw7EzqMspJKb9Cc4FX8X8O4i6uscUdTQQoWFAyGJhsmDE/tWeRrK6ksploBJBUbZHbGYk7V478SeIP5pm4UtLKtdgOqHSNLsFfVrLgLGmCpnoRQFbiOHuMW0XAj2w9tFNwnVq207YmTj8tO8ciX2/jPK4i3F4aocI8WwVS6pZTqgt1IETvUnmHXTnGJ+R38L+KXLjr5xsqrIL40XPMkXGOlScFCkNiTM1vWiNK6iuPcRMdDhf7V828PS5ZS8mlBefVbuDy2uPdvgsyBIjTqSWB2Mj2r6J4Xxa3ZuW7j3LUIiNcARp0EkRGTP9QasS1qYVN9ufwWkswe4pdArMMM6rqi25CjQVDb5JnJptbZKgABd19htpnvia41stzZAnSSYB2g9cQDvPxQvEyzWrqrquOQdIDaZlY0jO0gGZzitOXtU+I2xLK6rt1AycEMRI0zGPfrRLHEK4DKBE4A5tsaenfAjp9vnvGcVcv3Lg1HzFsW0tW7dlrbXGstMAxnSRqO8THSvV/hu67w1y4tx3UlrwgeY+BBUSFNtgVLA5npFZjK3XPS2xdt62wGYLDadIO2d9tQjpOCNqiW4nVBY5ZsrIAEHGckZ7YzVrRDQVBgkhScxpmfk43IB271ZLZ3U4JJIhhtBOe5J2IxnvWnEK4Bgn0zEQTM+4OTiDv0oarsc6QIM4O5O877SI6URsGIDY7wDIn4E9SO32oTkCVkz0kkwMjMrIA7/3DD/FVxzbSyiM73TBW3CMR+by5wrDBBPQmNqyfBfFLt1t1uulu2bj2SvlgnU1x2GJ5YB09RtXqPE+BW8AtxW9QKkMdSmSIVuk9x2NZtv8PohtpcIuJYkWVe2oZVJHqIIFwSI71mYm7dMcojGYmGR4Xeu6rGgrestefRYJ0XpghtbTyQZbOc+1a/hXABJXmlXIKljEmQSgkjUCIOc/WmX8MQw5tBXDIdSrFyRJkHHMew+s001sKBkT6Sw6zHVjBaDM9DSIpMs7pS8NICkssk6pySQSF2jAzMf1mgcQTlWIUncxKqRgaiVEA5J+N6ZeDlVyy5B2MHJBjED/AOw7VS6u67acEADEAbEAEmNRgf0qucs8tpIydJ5cHqDEjfIBIz0GPYZsTiATqJk4ERk5yCYMiRIAzimX1A7wWy2w0kfmnbAyR/aqC2QZI0EcsDY9QIGIAB33BPajMkrp2JUnABOAeumCRkY2ORBGaWZMSPyzIEZWcEfEZBMcw2innUAn9PqypgRESZkZJwQfT1mgNBH5eoGcAsCWGciWUiZP94FfNcaoZpB5hEgxuM5iImPbrRbfjFxQSvMJJ3GYBw3SAevzUvosCSNIJBYrIGoCCRO0DJ6UDjF9WrTkFXHpg9DM8wIiTA+kVJBjx9lv8RBMjblLE7bHt361W54cjDUlzABMNG/XI7bbday9RWWkBpUGRv222GIke/ai20CsNBIAEgbYPrEiYwNvcnoaI5xXBsnqEdJGQfqKQvLWvwXijWwATvsO+kRGPgZNF/hLV5V0MEb45cRODtkjI71mleU4hopC6a1PFOFZG0sIkSOxHsetZbAjEdP61Ibfc7XFIukb3HIQDIDNE6Z2kLmN4pjiLwtxbVwbjAnbmYjYiT6B2GaSs8GpUXPMYWy63Bb/ACEoNOomCwLCdtwJ6UE3dLIqLqctjyxzqEHMik41AT2Bjaa6ykQKpkwA0EQTKyvsc7GSZP8ASsbivFluOQNfnaUewgAuKxZisOwHLkdSu9N2Lov8PJJCMRDp+ZWJhhIksOq+9Zni/BXLnD3Tw113PEAeYqwrOnWcEyM9c6qktRX23rF9CeVwy29GteZiuomJ1HGQYHtROGtkZHMSSNSgLnB5lJ2jOOtI2PDzcdbt06nCJbSF0CFJguMkmWwSIFPKFLSFIMmZbRtG0DmxPaelUrotw3Dxc/lgKrlDdeQZ0ArtjB9u3WK5c4QXUAacrzATqhsZAIlfYTuewrvnqDbQhix9LREtMxpzJGSO2e8Vi+KfiZLRc67dtEth08xHBvtJDKhBAwQJbJEjFFiAG/DjpdW+Cp03EvEklQxS2w8uFXQAcnXEjrOKZ4fjhYt2lPl4v/w+hi2pSwJRmJEspAKzA1H5q3HeJI6m2+gqzMmiDKhV1IzMDEN6QMEiTJis23Yf+I84BRfW8A17h1V7dxmSU4VRIOoydTjYZ64np1x+UfJ6ngeKZzkzuLbIulH0xqK6pkLJGnZc7yKfUwZBwIKsQGgCYIOIzJ6mvP8A4f4NgbjkkrLqtxw2pyzFj/LZgttgdS4HN1ivRXGBE76fzaQD7erpE56n71XKffDB4z8O23KifSXYIzM6oXg3GUCIfBIM7k1rcPZtoQbehGAGByg9oxzDHcZ70xzMV1eok7nTGAM9jge2a4iyCqsp0jSBuD/8pyMn/vFCeV0tiSADJZgCB0JzjYDYyM71W5bwCY3gYIz1wc6dhBqyWZyQxMnYlhBiBBEwKKgJJI1TGWMRB7SJ2xmqjPs35YoSNaCXjlAI339Mg7Hv1pt7ODMkdBILdgObtMxNd8vSZ3PUg/0JOO/9appbo2853gddzvUUEEgQpiJUk+++8zMDp+1QoVlQRGf7Z/TmPgim7VsiAANJxgnrjf8ArGKBxJiN4jfqO8/I3olBMuZGJEde8wZPfqKr/CiDGMQJzPzPeQZ+KovVSPVk9fmIO+2PeicPZYa1z8jm9/pmcUQC8mlV+RErEdGWJ/MJ69KG6GT+WPSN9yCoB91EfSnbhE5PMR2GQMneZg5xQ7gkhQMahBGY7CTt1+MUKZ9wkTORDHJg/sYMCCOsexoYQKxkwozvphVnlBGIj83xijeaDIwJDerYySGMiN4zHX5qr6pkGIBEEyAJPlyYk9gf70QkLZaR6pUlv1S20QejdQNz0oV98lp/TOZOTuw/Tv2M/NOC2rMxIBEmQQBBwIBGy5zBG4pPxHgxeCK6FokFNRBbAAXUBIOxHutQoGxcBDqJUwfaG9oB6Db2+4mtgervkgQq4wRBxERGx2imLAuMvmG5cuu8BnJ0sxI9gBj29t6WvpzQZHdtIESMDB2kkTMDG1RKKEY1TqUyDMwQuHgHGoBjgHlgGkPJgFOgxJUEYJUSBGYB27U5xMiJJSCHH5kIIGwnI296p4hYYo+kAsVIjBEEj6hsTI7D3qSRUwCW1FgxOuW9ySdRAIPaOm/bGVyWX+YMOsSVJEA4nEwo7DvNWHiSlpAKhxqBJkGJyJzEmd+3zRXXTqEFTDubZwVOAQMiQQJHsTUZFs+JKwFu7GloALHYDMk5IxGf+1Zvi3hJtjUp1Idj1mJggfNU4rhCxMFo0DSGk49p9YGIPStLwLjwy+U6ghtSsJiIyJPX2jtRX0nxq95doFVBVVVRLQpCrOnGV6nrOrMRXn7XGJfQF2RUUxOQ+VBV1hpVoIBA7mn/AMUcTbt2080awdI0qNLBWXqwJK7nH+9eT8H4xHuy66ragwvvO3TIC56ZFatv09knChrbJKi2wULGIQD0sGMMIgxODNK8LwjWhZtKnIhIJRiQyMuAbZ20mecHpXeL4y2wi041KGUBRkMw0nAnU0gjT7imvDHC2bUEEKCCx1SI9R1EmQe1aIJ+IeJlJIA0SlrUxJ0s0m0NK50sBE7TH0B4P46l+4LXKj6A+kEFhpJDIQBAuKfnevLfinh2vcTfQi3o0qi3JIFt8sjyoO5DDoB7TWl+HPCmkMpuMoZbxLEY4hQVvFU0g3NaEAbRnes3Nu0447P5b/jAcL5lpn8+2WdBaWXdyqkqARsQDuDsa8rY4lbd9LvC3r9oDhrhN/iLbXkdzz3VtBoCPq1TB3G1ez4+35tlzzpq1stxZV1MRskS0EneDHvXjLPhzKreUVsI5tqpW8/k8PIIu3yrKOZhEYEGc5mrJp5Yx7N8HxTeYLelUlLL2rds20UNZJB8623MNZKsFB6Yr2PE+EI06kl1wZMKpP5wNgQPzbj61l+B8GYuBmTVxGhySpLXVtAWwVa40r6QxBBjVW+L0tpxzKTmZKkYwRnMgmeoxVhjKbkLhrSootpOlByCfTJ3k+/frRGUETsBicdQZBkiGn2otlOYTpxgDfHbYSdiMdKuXPMJIiMzgmSDv6h/SRVZLpdMGWWRgxzEEkxpnsBt19qqogzygKpA2kkMSpYiZMTimeYt0BDNGeZcxqAU4O+M0N7ZadQM7mANxnrjIgzMYqC8TA0DMmA3qJ94x3+lUUaiVVi0DmIXc/qPc13hrQuLKmEDZdQFLmZIX9I6zTXlQCAICjb/AH70UqnCgZO/X2x2/wCRVmHcxPcj6j7fvXeIUdekR7denx+1ccY7qcRgZMxO+2PvVASNRk/6iO/ziuXW5sjvj/T/AGqSY6f/ABJHf22ydq4oDcxwZnucRH71ES3ZAHT3kRJ6fNEaypneTnVnr9fauuB0xuBgyTgb+wqynaOskdNj79T/AEoKC1hZEzMQI+o7d/pSfE2yMzq0gnnEE9wOk/aMU3sc9Se5kYz3BpS4BzwNLGWYnOSIyO5iMbRVSSj28jSTu4weboZAAPaD7mc1W5bkMoMY2B/SSJEHbOx996PcWHDMkEkSSZJyOvTbfqe1Lq/8wqTq9JggjcnJDTPSDt6h71EDa1PMRAOBg6Z6jJlxnbaO9J3eIAJHP0PKwOk7RO2CesAd60hYiRuQxWSDOegzidvp7V5vxy3cUF1QugRFGZZE1fzDE83XMHNSWsYueTdriRMflPMNtJPVZxkic9+9cPDiQMcvUjYDPsQBuc9jmszwbwwoVtoTctm4r23uj+YoAAa3BAHRTP8AStS2WiRnlkzJGMkY6GACOkdakcmeMY5VE2zeK4PWoXUIVSFUgZUxDSRIMGNo3ofEOEwukhM5xtpb3M7kbxDVo3rY0qAepWTGW2ABEwBmBnuN4rP4myGdXBIIA1DYg8yhiTMPpYgCY7z0ksM7jkknTAyGOr0wQ0SBuvSa5IKkkaRCuATkahE6vYj4ztV3uNqJfAZcxJUxK5A9J9yaPoloYtlvUD7+mNiuCRtOKhIXEWyQoYQDykATpJjS0e8fGD3rNe2wJKwJYN069o71qhFCQATcJJJA336b95G/zFJXPSZ9UZIyGGIMTPed+lGX07xV1awtzSHAtoyhiMzETPpjvnr2r5jxnDPylfMLK8q24DLMq6TCZBk+0RX1rw1IUWBsLYNsk/8ApuN9vyExE7GvA/jawbNw+VaC27gl7jMdMrEqfjeesmtZQ6EvAEss7hSdDkPC+vUYDFTsykaiAJO8CvbXnVbCMAzcgyvK2nUVSTnRiSZ2iK+f/hTxLiFW4HVLysVKIxBliMgLBBGjbYCN819Q4nhlv2igcoMZAB1LEkT3GR2g/WmJ9lLiLaYuYhgoM6iQkbSfzAf6DNVW29kkXxAti55j6gdYkMkKANGkDp71y/aS1dCc9x1EsgMFpIiVE4EQGzG9E4zh24mwiw4YOS6gsrsDi6hOI1AxPStQ1FWLw/Fi6NSpcDFdUOCpYNMGOxyBFEtcMmth2AOkGMfpmdpnO3tSf4e8NHDo5ZmLAaYe4bnlW0YtbSf8oMGOop1eNtEuNRJReZQpDBRlQwPpU5+1KJXuWfNUAEeajLdttAktENjIEgAfb6FA8615lsEXEOrSM6MS4HsfUN+opm1IyCTnExDEbnbeD06Uq02XS9b/AFEEyIJJmDAwrA49wasJK1t1uHWI2UMJgDOPY9YPvvR7ahV3ADQIznOAffvGDNJXyqnXZH8twQoidLbG2V65yDTXF2mY/wCD0BOp4Ibc4CnrnJNKLXW1ONLGSBEzGMESI9iRtApW85ucimEIJYgBSxAJIwYjA+SOxrnijO1owrWzliZLKNIGAVyNR+I70O7e8tQg1BuUHYOzMQFXJ917CZJoNZwphV9IA0rvA3zGI/vQ1tHOO5wO4296T8N4ovbD8xkkGCF9E80RGDIMU0lyZZQIVdwJAJjG+DMGewNRVOFtsVOvdiYHUDtBohEAkiSAOkT895FD86fUAI3G8f0E/SrEqDjIH2MyInPb+lULcRw4H0GZAnpGZz1NWW2RnlBmSQIHuB8R1o6iQPU2kQYHL9PpO9S86oCYhVzqJER89KI7p7AT0zv7fMfvQiYnuQcGYHfPSMVROIFxhoaVPVSOvcmdo6dDVlXlkAAnBBkDbBjoYj7e9FBuIcAYAMCRkE5KnTERIH1PaguDpDrGq2236l3cCTI0zv79KLaGmIgAtklTq6DI6R9Jql7iDZZbjAshB9PqA2Zf8w/ajJEwQZRhOtf0kACBOczMgiKIyF2Qkast2Pzk5jbtuDVOGsMDpRh5YwrLzb5Alp77RuK4tq4gLK4J25kB2neCCD70pLKqRcBQHAOgMAdU51k/5QOX70pwXA6QIOvY5IYxmZI3EbbdPo54aY02Y06CxjAMFiWfV+YtMTAiBIqpt/qXU4IBURJGTgLuJkfQVAPYLM5wRvAABGT7k+0TQVUmIxgbAkAd8nffY96IWUGJOpmjljJ6DbAmft80KRpZsFTnUQQq4ksBGJBAiaJXFlbxjsFBfEcsEErI6RAMT1pa9bWTJjQBEEemIY7HG2SpMH2qvC8WboZlEpLW2mC1tQJhwBuQMds/FMPzMGIHRo9SwNwT0gZ9xWfa5YzjPMElB0gTOoahG2IkED1LjHXbeaGyCVOoyuoopWcET3GNiBHVqcKRvIG0nHpEYIyp0tIMHtSnE2wJVoU5U4HrOo9DhtX1+9GSV8qrk+YSRp6SHLTnflMCffPau3boBkOcEkFW9RjHwevvgdKNxYw0j/PkjUBgLBAiMnMGTOBVOLO+oCMqOWNoDhhk5nptv1rI+rXLBa3bKnTcVQyEnGVEg9dJ2P8AtSfHW14m04Eo6yGTHIexnoQMEYIG9P8Ahl0GzaYQQbds/I0ipxPBSQ6HRdAgMBII/Sw/Mvt06V1pp878Q8LThr9gFgEaVdRgaRkIJI33A3zW/wAL4xKpbNsuzlrcKoBGQCTmQNMH2rU4/hrfEDyeJtgPnSrHUjkzlSYB/eIHvSvDcK3CWlVUa44TTcuABQ5XAaMnUVxH71mqP6E4DS/mIQv8p2Q6ZVlOCpGToBGdO2CKaYPbGrV5iruXGox7zlRiZk71hWeKtJd85Fui5fUC4QTANtuQgEc7Z2wYnqa2b3meYx067QAEC5DL6pgxmRmD1q2pXxviQbX51QTJVlcDoGBccyjJI3jrXi3/AIlX4ktf1XZt8PcNy9qLMX1C5bVc27OgiYyoJ7GvpNhFYAP69OWSBIE5KQVJNVt+F6AoVbTDOgBQhE9lIgZiYPWkxEumGpOP0p4WhNsFtiWhwzFVAMLk+oRgE/Xem7lzSjEoDKgaD6SXmNtx1PXH1rEvceLOprtt7GmAzL6QT+RiIB6fOK1bN12VSwchXI5ojPLnT1Vhpn396rE9mPCLGjYjV1OZbHXO0dKetqAAOmPvOaFbMxOSc77x3J61Yud5EDbrVQQY23OMYjeayOKtr/hhTctmPzhI050ek8vUdoNalw9Zz1EHf3oHGPykwhIEhioMQNX2kRQIDirajy9DJpXlUMCACNgSBnr9aGOIRx6WuEZ5VBxGcgxHt8UwvDBWnSoAYtAgAK0YM795G4I7UW9egN5jqFg+okL0EdhnqN6i8hBiNPI6kSo5hOIiYO8/A+aFxDQrEkaQoZoM52XHQz9DHvXOEurcjTltLDYg5jScAT0+K8T434mqXL7ko9i1dBuKzQbouCGRSOW4ARMd4FJmmsMdz1w421Gssw9Sxp0zp3YL0AEScxPvRuN4UXremd11LcwSpBlSMdxHuCK8HwHGsx4e2X819Vzh0PB3CLxZuYXWa4NOkpI0mdh9PZ+FXosWm0Nv5emZYQfTqAyViJ2kUsyxoxwfDG3rLMpdrheFXy1lgARGQJgH3+s0VzpzvyhSzdy2OXuQJ36RQ73Eqi5IJA2B9QYQdR3BECkOB8VuPyaULGQYBWQNpJxkA46xRm2lxPCi4cNovFSuqcOJkzPadjvq6GioerW9EnIkGIjbGNqrw7GAR+ZWgE9lOfk/1imnnSDEz1wD7jNEKHhQrsRgsTIAx8VRgDiMekn/AJv/ALUxcz8dPt70u249h/pjeqjG8UskQ6gM9ttYkSNJwwIn83+lcCHQAz8ujUqzGIA52GZ2ED/sz4rcISTGFI9jvv2zS9pSqqIhhbtqCTIwOo7dG94rMhLjbIvW2S4oUMDEmCIgTOIknJHtQyqwTpHpI6AjAxgRhY+vanicCCyyZAkEtEjTEbwYmKo1ydzEggSsCcZMGYmBtsKF8PHvwQsXbBu20jyWsi7bYrca4Sf5jiJJM7ZjIp03DdKhCwbZiFkaljQd5aJIIrZdVPqAIMLpY/lYZyOo74n6UNLAGmWMEklw3SDpbNZpcs5n2QsKClu4YYXFYoVMljMaiDsJiBvvXLyxsqkHVEGMnMDeDGwPvTFnhlBhQqneAcy8/TMTOImpEREaFEdyMSpHzkGqxNM+7w50aQCy5IIAwCc/1Ix0IqBGY6gI5lBIgxqEKRG+QM4+KZW0dXTVqhRv7DT+obTvETRliyARBdshd4nrIGwO/wBKg9/4eYtWpn/DQfXSKZmKU4Bv5Vs9PKSf+kZpxRW2g7qK6lXUMp6HI/2pU8Ndt/4ZF1RkJdJDA7DTcEnr1B+adMDcxJge57e9RwQDG/aqrGN+wzabi+VcIiLhCluuHHK0nrP0o/EcAYgal0giRzFg3p3jrtBzHtTT29QIcCDurAEH2yKGnhmkfybj2h+nD2+uNLbf/wAkVKCvnupMsrkOCoM29OM7jY7x0jG1ZPHtf8yz/Mt+VLKyrDMBAIJgyyziPrNegu3LogXbIuLsWtGcDYlHyuf0zuapauWHOlXIeByToeY20uJM/vQec/EXhrXbjBb0Wjc1Mq2fPFxSEDK3MrKoKDvuc9K0fAuDt8PbYllURGhFKKFjTABmGkBiZOS1bL8AJYG5dGJb0NiYk8s79SKXa2UZTbXn3LNzNgjABIGcz8ipUe25yymKH4W7sGBBIWZEfO+/bFNlwRIED23n/nWsi0xCzckgkEAsf5ZO6rIlSNgdjRbYdX5FNyZbBAI9iNj8jB9q05tUe3TJ/wB6zfFOKCjOEOrU+dSLiXgepVE6uwg7TRme8wPlBQwJPM3MQNwAsiZjciaHwnEBxhmFxvzNyFiPykD/AA2BPx3oojDnb0iIIjcCMEHbbrQON4YXECMhZQQyiN2yQw6yAT8UDhm8nSMpYJ0q23lExK5EG2cQY5DjZhHP/FLXmG2zBbmIJk4aRELGT0giosrgIStojSpeRvgiGgfIJP0NeSu/hE2r9t7Kn+WWawzsXCArHlFlIhbZ5lP+ZhXsF4WLsBRBDMS0ypMAb7ggdYNdb0nSTqJJOIZR1juQf3qVbWOU4kuD8JHkLYuKjKoQAFiVESVIZhqiZzAjpvRUtLbBRFVVCEKAWEnJK+3z1k/U3CXJjfVIGRmMkfDfl+9D0fzFcgiAw1SdMdTpOe39arM8q8WiXbZUk6SNBwInBjlH0g5xSXB8Etq6gQFbK25BJHrbcNGFMQTG9aK8EAQBKsW3VollziBJY/MHI60EPJYWtMgkG4wm2sGNJUR5r7cinH5mHUULculLiatZc4VABNyDMIJzBmWJAAYSaJZaIVvL1sNUIdYC4gaz/iMDMkBd4juCwoBZLZOpgNbFdV5wMxgABYmFEATgUSygRCgyjESWPXJ3HNq0/FAcuc/Ydf8AtS3F8UqyTAAHNI/5iq3WIghwS5Atq0yZgYKyDGAaw/xX4e78NcCsXubgBdKmCJgTLTB7bUmeEiLmmFxv424c3AHS4bSvqJBguenTlWe+9ensubi60ZbgYHBAE/pjrMb9K+HLwFy4QAuDJ3GNvea+xeA+HG1ZVXEMA2uVyAIEd89jt96545TMu2rhjjHBq5qheRw0qCQNYnpsJ2HWqa1nYxJJiZBESII3OTFM3NTTIPmEwDkKDt3kxIxQbjEgA6tJ1TJgkKfVvywTiT1ro+cvcMTkggbr0Ge4zGASaW4lwLgXlLMBGCxIB7bmT/wzWizg7EDGROo4kHcdooYstIxGIUSJyAIDRgCI+JqEs6/ZTSG5QIYEsBGw1SAcjf4x3rrcI0MttSqkDMgswXEasal6yPbGKZB0Nk6mxAUaTBkmRkKehkkftVW4Zm3GlTuFJz7k947UpngvcujUQqktEQSYHcmOvsM4zXLXDwSTljuf2+BTtvhwuFH0FV4m8iRqZQTgZ3+KtD1vhI/k2YMjybRHT8okR0p0Un4SCtiyDv5VsEjvpFOTVbWmuCuTXAaC8VU3BkKdTBdQCiZn+lSCCAsyxif0jqYqyqFAVBAAgAUFReXuVOJDCIq3EWFcabiq47MA2PrXbgn1rIPfrVLYZWVJBVvSWORHQf70C6+HgD+W9xPadax20vMD2BFW03l3Fq7GxBa023Y6gfuKZmrCKKzmvqF03LdxVIYQy6lb2JQsNqtwzWMeW1tjmQGAbMT6jI7x3FN8OGWc56RXbtsP61Vh/mAP7jFKLLng9LdVaO+/vH5YjNUu8OGEsCWnLDlbGSDnmzMAztvmrfwagEW9Sb+hyBneBt0orWbnS60jI1IjQe/Q0oslDKCGIuJGk6xBAiCDMyIO2x9qzeL8MDDybomTFm4TqZGiPLafzQBoYnmGDzKC215l1YDGyZJ3V1knfYneu8VZuOCr2rTgzINxhOI30/X5zSluA7dsDl5sQCSfVJiTjfcSfeqNaYAKJBKMskAMIjmzO5ge1U4e/cUizdTzGaSjlwusKMgnTHmgeoQNQ5h1CuGd/wCHcbYV0jfVHSc96nIVU4ALsAFnmlpMxp0yIg+5maqxFsSxVQoGpgwG+AY3OrEL9K7c4lU5FS6boXUqcoYATDlgSLabyTM9J2oVi0gIe6Wa4CSP5bqlsmZCAgnrlzzHOwMByKFWuZKFLZI5Ri45IOSd7SwPSOY9Ssaato0qohdNsQIXSNMbKBAQiOg7Uw163BAZog40uO+nZRqjt7mlb/GWrYLS6gb6VcR/TmBHfbFCZhzVJAImWZiZ9OBIPUQMSO1cO7EkGerAjaDMgjp1I7UT+LDkyLsxzCCxkwQSdj8T1q5feLTk430rgbDc0SeOJKvJPQsZABUHAj0jA3j7iqhoKlXAeTBxyiD/AEBEjv8AuxcNwlv5YGr/APZ87cvvXGFz9NsDsSxgfpwAIpyXBC0i4YKuBJMSwG++eqkAdf34trlMAwxO+4dcR8kHPfI6ZeNt8yyiRBwT3zJNU/h2M6nb6Qs/alJYK8JzCQAJyWGroI9WJmc/vSPnWyCmvU2dSghiCByYUQpDTnrWieCQZKg+5k/vXmOAsmxeawg4dRbDXQzApdvi6xlARhyh/wDsKUlt7USeVNOSZaBE9YXJP26UP+EkQzE+w5V9sDeikQY71VX6VUu3LVhVAVQAB0qMlE1TFdoFXH2gY6n3NC/hmF1b1t9DhGtmVDqVaJBB2ONxTSp9euaiSZ7xI7nv9aUlt2zyqqjZVCj4AgVfzTVKlet4dPp3qBPONc801SpTw6fRULm4cexkVbzz7UKpV8On0VDtttO2B26V13ncA5B27VWpTw4dFQL55qeefahVKnh0+ioF881P4g5968j+HOJbjLvFvdZwLV9rFu2rFQoUeo6YlmnrtGKJx3j/APC+Za0te/h7IvXXZoYqzQABHM0SckDA74xGOnV1wVD0tg6AAuAKN/Et7V4/jvxgbd508nUiPYUv5kGL8hSF0biNp+tcv/ia7bbxBmtqycJoAUOQTInfQd5+kdalaPRT2J4k+32rv8W3tXluN/Ed21a8x+G0yGZZuiCFQOASFJDNJAABjSSTUH4nLlFsWGuObCX2TWFYK5AAWRDNknMDG+cXbpdf4VD0vFP5i6W2kEEYZSMhlP5WB2NB/jeII0SqmOa8AIOcaEOzkZOrlQ7a+njPF/xDdFrj2dP5fD3Utr5d0o/5T6tBiZk/b3oh8fbh+K4/WWdRd4a3aScBrgYGMHSOpidtq55YaUz6r9n8LT2nCHygQgAk6mJyzN+pmOWPuaMeLbvWTwPEHiLRLJctElkIMqwgkalMAwdwcdK83+GuNuXEPCXXc8RYvMLrBiGZF5lbfZ5CxPeuk4acV8faU9yeMfvQ7l0kQYivJ2/xoo87zLRUWrAvmGDHcqUOAAwMbEjJ7UzxP4guW0RrnDxrv2rQi5IIuxDqdMmCYggTG9Nuj0U37ahQAoCqOgECu15rhPxX5nlKLQF27fu2VUvy/wAqdTFtM9sR1rOH4oFy9wvEAulluGv3LluZzbI6bEgyJqTGj0VD2sVCteZ/82kWfOew6L/KOo6jbC3ATqLaJ5YhoB3WvQcBxPmW0eANShoDahnsw9Q961GGlPqCoGiq+WKvUrfh0+ioDNkGhtwanvTFSnhw6NsFjwSnv964eAT3+9NVKeHT6NsFhwK+/wB67/CL70xUqeHT6Kgt/BL7/ep/BL7/AHpmpTw6fRthKlSpXVUqVKlBKlSpQSpUqUEqVKlAh/4RbFx7qake5HmFGjXGxI2kd96pxfgFi7lk3QW2gka0BkK36hPfue9SpWdsdAfFfhnh7jO7K2q41tmhiBNqdGAcRNW4j8PWLhvllP8A+SALoDMA2nAwDgxiRUqU2Y9C3G+A2b3l6wx8pWRYZhyuArAwcyAN6Gv4asA2mAcNZTy0IdgdH6WIPOPY1KlNmPQnFfhnh7ovK6tpvsrXAGYAldiIONht2qcV+GeHuedrQt5+g3OY5KToIzykTuKlSpsx6Gjw3Di2oVdRA6sxZj7ksZJ+aGnAWw9xwsPdCq56kKCB+5qVK1UDP4X8KcNbBAQkG15JDMzApM6SCe9E/wDLlnyVsnWURldZdiylMrDEyI7V2pWdmPSJZ/DthFVVVhpuNdU6iWV2nUQTnMnFS3+HOHHlxbxattaUSY0N6gR1nualSrsx6V3gvw/Zsotu2bgVTK/zGMYI08xPLBPLtTvB8IllFt2xpRAFUdgKlSrGMR6BqlSpVEqVKlBKlSpQSpUqUEqVKlB/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ata:image/jpeg;base64,/9j/4AAQSkZJRgABAQAAAQABAAD/2wCEAAkGBxQSEhUUExQVFhQXFxoXGBgYGRsYGhodHR8dHhsdHh4YHCghGB0lHB4fIjEiJSkrLi4uHB80ODMsNyguLisBCgoKDg0OGhAQGzQkHyQsLCwsLCw0LDQsLCwsLCwsLCwsNCwsLCwsLCwsLCwsLCwsLCwsLCwsLCwsLDQsLDQsLP/AABEIAKQBIAMBIgACEQEDEQH/xAAbAAACAwEBAQAAAAAAAAAAAAADBAACBQEGB//EAD4QAAIBAwIEBQIEBAUCBgMAAAECEQADIRIxBCJBUQUTMmFxgZEGQlKxFCOh0TNiweHwkvEVFkNTcrIkY4L/xAAZAQEBAQEBAQAAAAAAAAAAAAAAAQIDBQT/xAAkEQEAAgEEAgICAwAAAAAAAAAAARECAxIhURMxIkHR8GFxof/aAAwDAQACEQMRAD8A9GQwtjQqtC6dLlgMiN1zI701wSMqBWYswABJ6mN6vbt4E7wKKqVbcREqyicCJ+1IXuN/mBF9WoAqQZKkeoHaB1p8CaXKoViDkqdjEbVRWBq5T/hqsUuUVtvImPvV8dNoH3rldilyrgFSK49wCJME7Dr9t66LbnoF93xt/lGTS5HBVbl0DqJ7dftVXe2kay9ycQJUY3gKCTnFdHHMmUUWxjBAXaOp3BJj2j3pZQi2nbZH+0f/AGiujh3OYUDuXH+gMUjf4m4YGoj1ZmSI2BO5xiP7VRnyNTR2DHmBWNQmJI+aXKtE8PGDcUfCsc9RJIg7fcUJin/utHUi3gfOYHTPvSK2iepBjEiD7khcerB+Ko0SM7mdJGcDCwMMuonP0pchx7abefEkCSnfb83/AGqgsmCVuoY6FWU7x79Z+xpM4zO0SQB0wZggLMYI7k0sl/JwQySMRB3nONXfHc0uUa+hxkqTjdSG/bP9KFaKiQp6yROZO++aHwvEOoDAjSsHviOkDb/cU1d43YXVDAAjIBgiIzuDB6YxvU3FFtIzJIzAjcn+1csXgVxlfef3o4KRysyqQBmG3xicqJzE9DUHDtA0gMIkEDSev5WHtVsqSrntge1Adj3P3o10wYIIPYiP33oNwUuWS1xz+o/c1n+JcYbaNcJYqoJaJnHbNNcVdCgsxwN6X4jK+xj+pFS5QPiHwpW5IIwVYn9jSz32/U3/AFGimyFEAAD2AA+woFwVJmVmeeALvEN+tv8AqP8AekbnEP8Arf8A6j/emropC6KxMykKnimnmuXAs5ILGPpPepev4lL5aezMCPkE0MpO/wBKpdSZqXLdqnirnS45j/O39643F3B/6j/9bf3q1nimEJdtI6xi4vK47T0agEVLntQrPiLrdzdYTtqdtJPaZxTPH8WQRpa4h2ZfMYwT1GdqTuKPpQbT6WnSHEEaSY+x6EVblb4p93tIAPc5Pz9auDJxmN64gwPgUt4ilxwVUAiQVYOVKEdYA5/g11Yg0pq+sSFnJEx7VTbO/wAVdRFFWaqiq69wok5JA6dyTsK4bYH+I/UDy7e57idyfgd6CNcEwAS36Rk/7fWuvaYf4h0YPKILGN87CPaaV/8AECEUIqqIMqpy22SCMxkwJ39sguTLDJMLBblUycAYxONu9FPHjFTCAqWgTh2PWZmP3wKVeW5SpJzqOcZEjIlRPz9K5aJGCcMMElRI3gAbk7e2N81wL3nDazBCrqwenQ7fXFFctk6SwwYE47zuoO0e9cayF1KNMmMknaOXocSPVnc1kcN4vrhlOoMbWjQdUnUdfmgCLcL0bt71uWzjGZMjYAk9M7x7x7bUJxmFLesKoYgsTzRlNRBBYyBiPoYG1QIYAn1nTBBOoAdM46Vw3U0icDKrsDsAc5DAHp1orYLGN5mAZIkbAjbufaaISu2s6nY6T/05gZ/VuZAI2PYUyjqCwVogqIwpSTkZ6R1rl4BWLmJk8wiGgHf2k57fWr+VAUcwGVAYAg4nM4zOI7UAIYjlXEFQBEkSRiN8g47d65nflgQNRYtAzHWZ26Zn734pZUbZOB6YJ3wTkdj0ipcthSTOkyzDUvNtzT1gzIE9aFO6dXTGc7wc+0AD7GemKCoOIgaQSY3aIEmcjOev9KtcMAZACKUB7gGZBx2Ej3qvmIw1yzDckQ2wJ+Mz2xiaCt5Dq5ZkmG2eT1wu3f3g7b0O+7JJ5djuSeaesgYIgGP0ir+ZqMHSTOndQAe0ARK+xwT70DheIkBgW8ssdDGApZQdWR7kztPvUKk+PEzABBIgETmZIB5SIkDpIj2qji0YgFOpIMD5hhBGRtFKqZbTgsZ23EYlVBG5IxuJ60vcXBhUEgEHueuN13OR/rRmTL8Ac6WRo3/Kfgg4/rSvE2WX1KR8jH32qp4kqSQ2khgYJlevcYgbdwRV+H424igKMfpUnIAkZzvIkx2paEbiztWUvGJdLhGDaDpaNprfueJIwl7alon06ZOBEj0qDgmTtQv4SxlUYoO+CpJJhjMEggd6hTEuikri16O/4Sx9JVu2dJ+xrM4rgynqUr8j/WszCMwpQ3WnHtmMUJ7eKytk3FAu029ul7i1GoJsc+9K3D2phvVt03pW+Kqw+6eHC6A3mlTnlK4xHX3pv4qofb4BHv8ANQkzAEtBMbADuewrsyimBzEfTr8d6v5P/uEoD+X87TnfZcdN6o3ELbkqQXiNeDnsuYjb371j8XxSu62yGZWMOR6V7AHfJiT0EfNLWjHHfiC3bZbX+GWVmjaAY9SkSTmJBO1A4fitZCkERDENI9//AJHaM7RWZ4Z4TcW9LLYVQNNsw7EzqMspJKb9Cc4FX8X8O4i6uscUdTQQoWFAyGJhsmDE/tWeRrK6ksploBJBUbZHbGYk7V478SeIP5pm4UtLKtdgOqHSNLsFfVrLgLGmCpnoRQFbiOHuMW0XAj2w9tFNwnVq207YmTj8tO8ciX2/jPK4i3F4aocI8WwVS6pZTqgt1IETvUnmHXTnGJ+R38L+KXLjr5xsqrIL40XPMkXGOlScFCkNiTM1vWiNK6iuPcRMdDhf7V828PS5ZS8mlBefVbuDy2uPdvgsyBIjTqSWB2Mj2r6J4Xxa3ZuW7j3LUIiNcARp0EkRGTP9QasS1qYVN9ufwWkswe4pdArMMM6rqi25CjQVDb5JnJptbZKgABd19htpnvia41stzZAnSSYB2g9cQDvPxQvEyzWrqrquOQdIDaZlY0jO0gGZzitOXtU+I2xLK6rt1AycEMRI0zGPfrRLHEK4DKBE4A5tsaenfAjp9vnvGcVcv3Lg1HzFsW0tW7dlrbXGstMAxnSRqO8THSvV/hu67w1y4tx3UlrwgeY+BBUSFNtgVLA5npFZjK3XPS2xdt62wGYLDadIO2d9tQjpOCNqiW4nVBY5ZsrIAEHGckZ7YzVrRDQVBgkhScxpmfk43IB271ZLZ3U4JJIhhtBOe5J2IxnvWnEK4Bgn0zEQTM+4OTiDv0oarsc6QIM4O5O877SI6URsGIDY7wDIn4E9SO32oTkCVkz0kkwMjMrIA7/3DD/FVxzbSyiM73TBW3CMR+by5wrDBBPQmNqyfBfFLt1t1uulu2bj2SvlgnU1x2GJ5YB09RtXqPE+BW8AtxW9QKkMdSmSIVuk9x2NZtv8PohtpcIuJYkWVe2oZVJHqIIFwSI71mYm7dMcojGYmGR4Xeu6rGgrestefRYJ0XpghtbTyQZbOc+1a/hXABJXmlXIKljEmQSgkjUCIOc/WmX8MQw5tBXDIdSrFyRJkHHMew+s001sKBkT6Sw6zHVjBaDM9DSIpMs7pS8NICkssk6pySQSF2jAzMf1mgcQTlWIUncxKqRgaiVEA5J+N6ZeDlVyy5B2MHJBjED/AOw7VS6u67acEADEAbEAEmNRgf0qucs8tpIydJ5cHqDEjfIBIz0GPYZsTiATqJk4ERk5yCYMiRIAzimX1A7wWy2w0kfmnbAyR/aqC2QZI0EcsDY9QIGIAB33BPajMkrp2JUnABOAeumCRkY2ORBGaWZMSPyzIEZWcEfEZBMcw2innUAn9PqypgRESZkZJwQfT1mgNBH5eoGcAsCWGciWUiZP94FfNcaoZpB5hEgxuM5iImPbrRbfjFxQSvMJJ3GYBw3SAevzUvosCSNIJBYrIGoCCRO0DJ6UDjF9WrTkFXHpg9DM8wIiTA+kVJBjx9lv8RBMjblLE7bHt361W54cjDUlzABMNG/XI7bbday9RWWkBpUGRv222GIke/ai20CsNBIAEgbYPrEiYwNvcnoaI5xXBsnqEdJGQfqKQvLWvwXijWwATvsO+kRGPgZNF/hLV5V0MEb45cRODtkjI71mleU4hopC6a1PFOFZG0sIkSOxHsetZbAjEdP61Ibfc7XFIukb3HIQDIDNE6Z2kLmN4pjiLwtxbVwbjAnbmYjYiT6B2GaSs8GpUXPMYWy63Bb/ACEoNOomCwLCdtwJ6UE3dLIqLqctjyxzqEHMik41AT2Bjaa6ykQKpkwA0EQTKyvsc7GSZP8ASsbivFluOQNfnaUewgAuKxZisOwHLkdSu9N2Lov8PJJCMRDp+ZWJhhIksOq+9Zni/BXLnD3Tw113PEAeYqwrOnWcEyM9c6qktRX23rF9CeVwy29GteZiuomJ1HGQYHtROGtkZHMSSNSgLnB5lJ2jOOtI2PDzcdbt06nCJbSF0CFJguMkmWwSIFPKFLSFIMmZbRtG0DmxPaelUrotw3Dxc/lgKrlDdeQZ0ArtjB9u3WK5c4QXUAacrzATqhsZAIlfYTuewrvnqDbQhix9LREtMxpzJGSO2e8Vi+KfiZLRc67dtEth08xHBvtJDKhBAwQJbJEjFFiAG/DjpdW+Cp03EvEklQxS2w8uFXQAcnXEjrOKZ4fjhYt2lPl4v/w+hi2pSwJRmJEspAKzA1H5q3HeJI6m2+gqzMmiDKhV1IzMDEN6QMEiTJis23Yf+I84BRfW8A17h1V7dxmSU4VRIOoydTjYZ64np1x+UfJ6ngeKZzkzuLbIulH0xqK6pkLJGnZc7yKfUwZBwIKsQGgCYIOIzJ6mvP8A4f4NgbjkkrLqtxw2pyzFj/LZgttgdS4HN1ivRXGBE76fzaQD7erpE56n71XKffDB4z8O23KifSXYIzM6oXg3GUCIfBIM7k1rcPZtoQbehGAGByg9oxzDHcZ70xzMV1eok7nTGAM9jge2a4iyCqsp0jSBuD/8pyMn/vFCeV0tiSADJZgCB0JzjYDYyM71W5bwCY3gYIz1wc6dhBqyWZyQxMnYlhBiBBEwKKgJJI1TGWMRB7SJ2xmqjPs35YoSNaCXjlAI339Mg7Hv1pt7ODMkdBILdgObtMxNd8vSZ3PUg/0JOO/9appbo2853gddzvUUEEgQpiJUk+++8zMDp+1QoVlQRGf7Z/TmPgim7VsiAANJxgnrjf8ArGKBxJiN4jfqO8/I3olBMuZGJEde8wZPfqKr/CiDGMQJzPzPeQZ+KovVSPVk9fmIO+2PeicPZYa1z8jm9/pmcUQC8mlV+RErEdGWJ/MJ69KG6GT+WPSN9yCoB91EfSnbhE5PMR2GQMneZg5xQ7gkhQMahBGY7CTt1+MUKZ9wkTORDHJg/sYMCCOsexoYQKxkwozvphVnlBGIj83xijeaDIwJDerYySGMiN4zHX5qr6pkGIBEEyAJPlyYk9gf70QkLZaR6pUlv1S20QejdQNz0oV98lp/TOZOTuw/Tv2M/NOC2rMxIBEmQQBBwIBGy5zBG4pPxHgxeCK6FokFNRBbAAXUBIOxHutQoGxcBDqJUwfaG9oB6Db2+4mtgervkgQq4wRBxERGx2imLAuMvmG5cuu8BnJ0sxI9gBj29t6WvpzQZHdtIESMDB2kkTMDG1RKKEY1TqUyDMwQuHgHGoBjgHlgGkPJgFOgxJUEYJUSBGYB27U5xMiJJSCHH5kIIGwnI296p4hYYo+kAsVIjBEEj6hsTI7D3qSRUwCW1FgxOuW9ySdRAIPaOm/bGVyWX+YMOsSVJEA4nEwo7DvNWHiSlpAKhxqBJkGJyJzEmd+3zRXXTqEFTDubZwVOAQMiQQJHsTUZFs+JKwFu7GloALHYDMk5IxGf+1Zvi3hJtjUp1Idj1mJggfNU4rhCxMFo0DSGk49p9YGIPStLwLjwy+U6ghtSsJiIyJPX2jtRX0nxq95doFVBVVVRLQpCrOnGV6nrOrMRXn7XGJfQF2RUUxOQ+VBV1hpVoIBA7mn/AMUcTbt2080awdI0qNLBWXqwJK7nH+9eT8H4xHuy66ragwvvO3TIC56ZFatv09knChrbJKi2wULGIQD0sGMMIgxODNK8LwjWhZtKnIhIJRiQyMuAbZ20mecHpXeL4y2wi041KGUBRkMw0nAnU0gjT7imvDHC2bUEEKCCx1SI9R1EmQe1aIJ+IeJlJIA0SlrUxJ0s0m0NK50sBE7TH0B4P46l+4LXKj6A+kEFhpJDIQBAuKfnevLfinh2vcTfQi3o0qi3JIFt8sjyoO5DDoB7TWl+HPCmkMpuMoZbxLEY4hQVvFU0g3NaEAbRnes3Nu0447P5b/jAcL5lpn8+2WdBaWXdyqkqARsQDuDsa8rY4lbd9LvC3r9oDhrhN/iLbXkdzz3VtBoCPq1TB3G1ez4+35tlzzpq1stxZV1MRskS0EneDHvXjLPhzKreUVsI5tqpW8/k8PIIu3yrKOZhEYEGc5mrJp5Yx7N8HxTeYLelUlLL2rds20UNZJB8623MNZKsFB6Yr2PE+EI06kl1wZMKpP5wNgQPzbj61l+B8GYuBmTVxGhySpLXVtAWwVa40r6QxBBjVW+L0tpxzKTmZKkYwRnMgmeoxVhjKbkLhrSootpOlByCfTJ3k+/frRGUETsBicdQZBkiGn2otlOYTpxgDfHbYSdiMdKuXPMJIiMzgmSDv6h/SRVZLpdMGWWRgxzEEkxpnsBt19qqogzygKpA2kkMSpYiZMTimeYt0BDNGeZcxqAU4O+M0N7ZadQM7mANxnrjIgzMYqC8TA0DMmA3qJ94x3+lUUaiVVi0DmIXc/qPc13hrQuLKmEDZdQFLmZIX9I6zTXlQCAICjb/AH70UqnCgZO/X2x2/wCRVmHcxPcj6j7fvXeIUdekR7denx+1ccY7qcRgZMxO+2PvVASNRk/6iO/ziuXW5sjvj/T/AGqSY6f/ABJHf22ydq4oDcxwZnucRH71ES3ZAHT3kRJ6fNEaypneTnVnr9fauuB0xuBgyTgb+wqynaOskdNj79T/AEoKC1hZEzMQI+o7d/pSfE2yMzq0gnnEE9wOk/aMU3sc9Se5kYz3BpS4BzwNLGWYnOSIyO5iMbRVSSj28jSTu4weboZAAPaD7mc1W5bkMoMY2B/SSJEHbOx996PcWHDMkEkSSZJyOvTbfqe1Lq/8wqTq9JggjcnJDTPSDt6h71EDa1PMRAOBg6Z6jJlxnbaO9J3eIAJHP0PKwOk7RO2CesAd60hYiRuQxWSDOegzidvp7V5vxy3cUF1QugRFGZZE1fzDE83XMHNSWsYueTdriRMflPMNtJPVZxkic9+9cPDiQMcvUjYDPsQBuc9jmszwbwwoVtoTctm4r23uj+YoAAa3BAHRTP8AStS2WiRnlkzJGMkY6GACOkdakcmeMY5VE2zeK4PWoXUIVSFUgZUxDSRIMGNo3ofEOEwukhM5xtpb3M7kbxDVo3rY0qAepWTGW2ABEwBmBnuN4rP4myGdXBIIA1DYg8yhiTMPpYgCY7z0ksM7jkknTAyGOr0wQ0SBuvSa5IKkkaRCuATkahE6vYj4ztV3uNqJfAZcxJUxK5A9J9yaPoloYtlvUD7+mNiuCRtOKhIXEWyQoYQDykATpJjS0e8fGD3rNe2wJKwJYN069o71qhFCQATcJJJA336b95G/zFJXPSZ9UZIyGGIMTPed+lGX07xV1awtzSHAtoyhiMzETPpjvnr2r5jxnDPylfMLK8q24DLMq6TCZBk+0RX1rw1IUWBsLYNsk/8ApuN9vyExE7GvA/jawbNw+VaC27gl7jMdMrEqfjeesmtZQ6EvAEss7hSdDkPC+vUYDFTsykaiAJO8CvbXnVbCMAzcgyvK2nUVSTnRiSZ2iK+f/hTxLiFW4HVLysVKIxBliMgLBBGjbYCN819Q4nhlv2igcoMZAB1LEkT3GR2g/WmJ9lLiLaYuYhgoM6iQkbSfzAf6DNVW29kkXxAti55j6gdYkMkKANGkDp71y/aS1dCc9x1EsgMFpIiVE4EQGzG9E4zh24mwiw4YOS6gsrsDi6hOI1AxPStQ1FWLw/Fi6NSpcDFdUOCpYNMGOxyBFEtcMmth2AOkGMfpmdpnO3tSf4e8NHDo5ZmLAaYe4bnlW0YtbSf8oMGOop1eNtEuNRJReZQpDBRlQwPpU5+1KJXuWfNUAEeajLdttAktENjIEgAfb6FA8615lsEXEOrSM6MS4HsfUN+opm1IyCTnExDEbnbeD06Uq02XS9b/AFEEyIJJmDAwrA49wasJK1t1uHWI2UMJgDOPY9YPvvR7ahV3ADQIznOAffvGDNJXyqnXZH8twQoidLbG2V65yDTXF2mY/wCD0BOp4Ibc4CnrnJNKLXW1ONLGSBEzGMESI9iRtApW85ucimEIJYgBSxAJIwYjA+SOxrnijO1owrWzliZLKNIGAVyNR+I70O7e8tQg1BuUHYOzMQFXJ917CZJoNZwphV9IA0rvA3zGI/vQ1tHOO5wO4296T8N4ovbD8xkkGCF9E80RGDIMU0lyZZQIVdwJAJjG+DMGewNRVOFtsVOvdiYHUDtBohEAkiSAOkT895FD86fUAI3G8f0E/SrEqDjIH2MyInPb+lULcRw4H0GZAnpGZz1NWW2RnlBmSQIHuB8R1o6iQPU2kQYHL9PpO9S86oCYhVzqJER89KI7p7AT0zv7fMfvQiYnuQcGYHfPSMVROIFxhoaVPVSOvcmdo6dDVlXlkAAnBBkDbBjoYj7e9FBuIcAYAMCRkE5KnTERIH1PaguDpDrGq2236l3cCTI0zv79KLaGmIgAtklTq6DI6R9Jql7iDZZbjAshB9PqA2Zf8w/ajJEwQZRhOtf0kACBOczMgiKIyF2Qkast2Pzk5jbtuDVOGsMDpRh5YwrLzb5Alp77RuK4tq4gLK4J25kB2neCCD70pLKqRcBQHAOgMAdU51k/5QOX70pwXA6QIOvY5IYxmZI3EbbdPo54aY02Y06CxjAMFiWfV+YtMTAiBIqpt/qXU4IBURJGTgLuJkfQVAPYLM5wRvAABGT7k+0TQVUmIxgbAkAd8nffY96IWUGJOpmjljJ6DbAmft80KRpZsFTnUQQq4ksBGJBAiaJXFlbxjsFBfEcsEErI6RAMT1pa9bWTJjQBEEemIY7HG2SpMH2qvC8WboZlEpLW2mC1tQJhwBuQMds/FMPzMGIHRo9SwNwT0gZ9xWfa5YzjPMElB0gTOoahG2IkED1LjHXbeaGyCVOoyuoopWcET3GNiBHVqcKRvIG0nHpEYIyp0tIMHtSnE2wJVoU5U4HrOo9DhtX1+9GSV8qrk+YSRp6SHLTnflMCffPau3boBkOcEkFW9RjHwevvgdKNxYw0j/PkjUBgLBAiMnMGTOBVOLO+oCMqOWNoDhhk5nptv1rI+rXLBa3bKnTcVQyEnGVEg9dJ2P8AtSfHW14m04Eo6yGTHIexnoQMEYIG9P8Ahl0GzaYQQbds/I0ipxPBSQ6HRdAgMBII/Sw/Mvt06V1pp878Q8LThr9gFgEaVdRgaRkIJI33A3zW/wAL4xKpbNsuzlrcKoBGQCTmQNMH2rU4/hrfEDyeJtgPnSrHUjkzlSYB/eIHvSvDcK3CWlVUa44TTcuABQ5XAaMnUVxH71mqP6E4DS/mIQv8p2Q6ZVlOCpGToBGdO2CKaYPbGrV5iruXGox7zlRiZk71hWeKtJd85Fui5fUC4QTANtuQgEc7Z2wYnqa2b3meYx067QAEC5DL6pgxmRmD1q2pXxviQbX51QTJVlcDoGBccyjJI3jrXi3/AIlX4ktf1XZt8PcNy9qLMX1C5bVc27OgiYyoJ7GvpNhFYAP69OWSBIE5KQVJNVt+F6AoVbTDOgBQhE9lIgZiYPWkxEumGpOP0p4WhNsFtiWhwzFVAMLk+oRgE/Xem7lzSjEoDKgaD6SXmNtx1PXH1rEvceLOprtt7GmAzL6QT+RiIB6fOK1bN12VSwchXI5ojPLnT1Vhpn396rE9mPCLGjYjV1OZbHXO0dKetqAAOmPvOaFbMxOSc77x3J61Yud5EDbrVQQY23OMYjeayOKtr/hhTctmPzhI050ek8vUdoNalw9Zz1EHf3oHGPykwhIEhioMQNX2kRQIDirajy9DJpXlUMCACNgSBnr9aGOIRx6WuEZ5VBxGcgxHt8UwvDBWnSoAYtAgAK0YM795G4I7UW9egN5jqFg+okL0EdhnqN6i8hBiNPI6kSo5hOIiYO8/A+aFxDQrEkaQoZoM52XHQz9DHvXOEurcjTltLDYg5jScAT0+K8T434mqXL7ko9i1dBuKzQbouCGRSOW4ARMd4FJmmsMdz1w421Gssw9Sxp0zp3YL0AEScxPvRuN4UXremd11LcwSpBlSMdxHuCK8HwHGsx4e2X819Vzh0PB3CLxZuYXWa4NOkpI0mdh9PZ+FXosWm0Nv5emZYQfTqAyViJ2kUsyxoxwfDG3rLMpdrheFXy1lgARGQJgH3+s0VzpzvyhSzdy2OXuQJ36RQ73Eqi5IJA2B9QYQdR3BECkOB8VuPyaULGQYBWQNpJxkA46xRm2lxPCi4cNovFSuqcOJkzPadjvq6GioerW9EnIkGIjbGNqrw7GAR+ZWgE9lOfk/1imnnSDEz1wD7jNEKHhQrsRgsTIAx8VRgDiMekn/AJv/ALUxcz8dPt70u249h/pjeqjG8UskQ6gM9ttYkSNJwwIn83+lcCHQAz8ujUqzGIA52GZ2ED/sz4rcISTGFI9jvv2zS9pSqqIhhbtqCTIwOo7dG94rMhLjbIvW2S4oUMDEmCIgTOIknJHtQyqwTpHpI6AjAxgRhY+vanicCCyyZAkEtEjTEbwYmKo1ydzEggSsCcZMGYmBtsKF8PHvwQsXbBu20jyWsi7bYrca4Sf5jiJJM7ZjIp03DdKhCwbZiFkaljQd5aJIIrZdVPqAIMLpY/lYZyOo74n6UNLAGmWMEklw3SDpbNZpcs5n2QsKClu4YYXFYoVMljMaiDsJiBvvXLyxsqkHVEGMnMDeDGwPvTFnhlBhQqneAcy8/TMTOImpEREaFEdyMSpHzkGqxNM+7w50aQCy5IIAwCc/1Ix0IqBGY6gI5lBIgxqEKRG+QM4+KZW0dXTVqhRv7DT+obTvETRliyARBdshd4nrIGwO/wBKg9/4eYtWpn/DQfXSKZmKU4Bv5Vs9PKSf+kZpxRW2g7qK6lXUMp6HI/2pU8Ndt/4ZF1RkJdJDA7DTcEnr1B+adMDcxJge57e9RwQDG/aqrGN+wzabi+VcIiLhCluuHHK0nrP0o/EcAYgal0giRzFg3p3jrtBzHtTT29QIcCDurAEH2yKGnhmkfybj2h+nD2+uNLbf/wAkVKCvnupMsrkOCoM29OM7jY7x0jG1ZPHtf8yz/Mt+VLKyrDMBAIJgyyziPrNegu3LogXbIuLsWtGcDYlHyuf0zuapauWHOlXIeByToeY20uJM/vQec/EXhrXbjBb0Wjc1Mq2fPFxSEDK3MrKoKDvuc9K0fAuDt8PbYllURGhFKKFjTABmGkBiZOS1bL8AJYG5dGJb0NiYk8s79SKXa2UZTbXn3LNzNgjABIGcz8ipUe25yymKH4W7sGBBIWZEfO+/bFNlwRIED23n/nWsi0xCzckgkEAsf5ZO6rIlSNgdjRbYdX5FNyZbBAI9iNj8jB9q05tUe3TJ/wB6zfFOKCjOEOrU+dSLiXgepVE6uwg7TRme8wPlBQwJPM3MQNwAsiZjciaHwnEBxhmFxvzNyFiPykD/AA2BPx3oojDnb0iIIjcCMEHbbrQON4YXECMhZQQyiN2yQw6yAT8UDhm8nSMpYJ0q23lExK5EG2cQY5DjZhHP/FLXmG2zBbmIJk4aRELGT0giosrgIStojSpeRvgiGgfIJP0NeSu/hE2r9t7Kn+WWawzsXCArHlFlIhbZ5lP+ZhXsF4WLsBRBDMS0ypMAb7ggdYNdb0nSTqJJOIZR1juQf3qVbWOU4kuD8JHkLYuKjKoQAFiVESVIZhqiZzAjpvRUtLbBRFVVCEKAWEnJK+3z1k/U3CXJjfVIGRmMkfDfl+9D0fzFcgiAw1SdMdTpOe39arM8q8WiXbZUk6SNBwInBjlH0g5xSXB8Etq6gQFbK25BJHrbcNGFMQTG9aK8EAQBKsW3VollziBJY/MHI60EPJYWtMgkG4wm2sGNJUR5r7cinH5mHUULculLiatZc4VABNyDMIJzBmWJAAYSaJZaIVvL1sNUIdYC4gaz/iMDMkBd4juCwoBZLZOpgNbFdV5wMxgABYmFEATgUSygRCgyjESWPXJ3HNq0/FAcuc/Ydf8AtS3F8UqyTAAHNI/5iq3WIghwS5Atq0yZgYKyDGAaw/xX4e78NcCsXubgBdKmCJgTLTB7bUmeEiLmmFxv424c3AHS4bSvqJBguenTlWe+9ensubi60ZbgYHBAE/pjrMb9K+HLwFy4QAuDJ3GNvea+xeA+HG1ZVXEMA2uVyAIEd89jt96545TMu2rhjjHBq5qheRw0qCQNYnpsJ2HWqa1nYxJJiZBESII3OTFM3NTTIPmEwDkKDt3kxIxQbjEgA6tJ1TJgkKfVvywTiT1ro+cvcMTkggbr0Ge4zGASaW4lwLgXlLMBGCxIB7bmT/wzWizg7EDGROo4kHcdooYstIxGIUSJyAIDRgCI+JqEs6/ZTSG5QIYEsBGw1SAcjf4x3rrcI0MttSqkDMgswXEasal6yPbGKZB0Nk6mxAUaTBkmRkKehkkftVW4Zm3GlTuFJz7k947UpngvcujUQqktEQSYHcmOvsM4zXLXDwSTljuf2+BTtvhwuFH0FV4m8iRqZQTgZ3+KtD1vhI/k2YMjybRHT8okR0p0Un4SCtiyDv5VsEjvpFOTVbWmuCuTXAaC8VU3BkKdTBdQCiZn+lSCCAsyxif0jqYqyqFAVBAAgAUFReXuVOJDCIq3EWFcabiq47MA2PrXbgn1rIPfrVLYZWVJBVvSWORHQf70C6+HgD+W9xPadax20vMD2BFW03l3Fq7GxBa023Y6gfuKZmrCKKzmvqF03LdxVIYQy6lb2JQsNqtwzWMeW1tjmQGAbMT6jI7x3FN8OGWc56RXbtsP61Vh/mAP7jFKLLng9LdVaO+/vH5YjNUu8OGEsCWnLDlbGSDnmzMAztvmrfwagEW9Sb+hyBneBt0orWbnS60jI1IjQe/Q0oslDKCGIuJGk6xBAiCDMyIO2x9qzeL8MDDybomTFm4TqZGiPLafzQBoYnmGDzKC215l1YDGyZJ3V1knfYneu8VZuOCr2rTgzINxhOI30/X5zSluA7dsDl5sQCSfVJiTjfcSfeqNaYAKJBKMskAMIjmzO5ge1U4e/cUizdTzGaSjlwusKMgnTHmgeoQNQ5h1CuGd/wCHcbYV0jfVHSc96nIVU4ALsAFnmlpMxp0yIg+5maqxFsSxVQoGpgwG+AY3OrEL9K7c4lU5FS6boXUqcoYATDlgSLabyTM9J2oVi0gIe6Wa4CSP5bqlsmZCAgnrlzzHOwMByKFWuZKFLZI5Ri45IOSd7SwPSOY9Ssaato0qohdNsQIXSNMbKBAQiOg7Uw163BAZog40uO+nZRqjt7mlb/GWrYLS6gb6VcR/TmBHfbFCZhzVJAImWZiZ9OBIPUQMSO1cO7EkGerAjaDMgjp1I7UT+LDkyLsxzCCxkwQSdj8T1q5feLTk430rgbDc0SeOJKvJPQsZABUHAj0jA3j7iqhoKlXAeTBxyiD/AEBEjv8AuxcNwlv5YGr/APZ87cvvXGFz9NsDsSxgfpwAIpyXBC0i4YKuBJMSwG++eqkAdf34trlMAwxO+4dcR8kHPfI6ZeNt8yyiRBwT3zJNU/h2M6nb6Qs/alJYK8JzCQAJyWGroI9WJmc/vSPnWyCmvU2dSghiCByYUQpDTnrWieCQZKg+5k/vXmOAsmxeawg4dRbDXQzApdvi6xlARhyh/wDsKUlt7USeVNOSZaBE9YXJP26UP+EkQzE+w5V9sDeikQY71VX6VUu3LVhVAVQAB0qMlE1TFdoFXH2gY6n3NC/hmF1b1t9DhGtmVDqVaJBB2ONxTSp9euaiSZ7xI7nv9aUlt2zyqqjZVCj4AgVfzTVKlet4dPp3qBPONc801SpTw6fRULm4cexkVbzz7UKpV8On0VDtttO2B26V13ncA5B27VWpTw4dFQL55qeefahVKnh0+ioF881P4g5968j+HOJbjLvFvdZwLV9rFu2rFQoUeo6YlmnrtGKJx3j/APC+Za0te/h7IvXXZoYqzQABHM0SckDA74xGOnV1wVD0tg6AAuAKN/Et7V4/jvxgbd508nUiPYUv5kGL8hSF0biNp+tcv/ia7bbxBmtqycJoAUOQTInfQd5+kdalaPRT2J4k+32rv8W3tXluN/Ed21a8x+G0yGZZuiCFQOASFJDNJAABjSSTUH4nLlFsWGuObCX2TWFYK5AAWRDNknMDG+cXbpdf4VD0vFP5i6W2kEEYZSMhlP5WB2NB/jeII0SqmOa8AIOcaEOzkZOrlQ7a+njPF/xDdFrj2dP5fD3Utr5d0o/5T6tBiZk/b3oh8fbh+K4/WWdRd4a3aScBrgYGMHSOpidtq55YaUz6r9n8LT2nCHygQgAk6mJyzN+pmOWPuaMeLbvWTwPEHiLRLJctElkIMqwgkalMAwdwcdK83+GuNuXEPCXXc8RYvMLrBiGZF5lbfZ5CxPeuk4acV8faU9yeMfvQ7l0kQYivJ2/xoo87zLRUWrAvmGDHcqUOAAwMbEjJ7UzxP4guW0RrnDxrv2rQi5IIuxDqdMmCYggTG9Nuj0U37ahQAoCqOgECu15rhPxX5nlKLQF27fu2VUvy/wAqdTFtM9sR1rOH4oFy9wvEAulluGv3LluZzbI6bEgyJqTGj0VD2sVCteZ/82kWfOew6L/KOo6jbC3ATqLaJ5YhoB3WvQcBxPmW0eANShoDahnsw9Q961GGlPqCoGiq+WKvUrfh0+ioDNkGhtwanvTFSnhw6NsFjwSnv964eAT3+9NVKeHT6NsFhwK+/wB67/CL70xUqeHT6Kgt/BL7/ep/BL7/AHpmpTw6fRthKlSpXVUqVKlBKlSpQSpUqUEqVKlAh/4RbFx7qake5HmFGjXGxI2kd96pxfgFi7lk3QW2gka0BkK36hPfue9SpWdsdAfFfhnh7jO7K2q41tmhiBNqdGAcRNW4j8PWLhvllP8A+SALoDMA2nAwDgxiRUqU2Y9C3G+A2b3l6wx8pWRYZhyuArAwcyAN6Gv4asA2mAcNZTy0IdgdH6WIPOPY1KlNmPQnFfhnh7ovK6tpvsrXAGYAldiIONht2qcV+GeHuedrQt5+g3OY5KToIzykTuKlSpsx6Gjw3Di2oVdRA6sxZj7ksZJ+aGnAWw9xwsPdCq56kKCB+5qVK1UDP4X8KcNbBAQkG15JDMzApM6SCe9E/wDLlnyVsnWURldZdiylMrDEyI7V2pWdmPSJZ/DthFVVVhpuNdU6iWV2nUQTnMnFS3+HOHHlxbxattaUSY0N6gR1nualSrsx6V3gvw/Zsotu2bgVTK/zGMYI08xPLBPLtTvB8IllFt2xpRAFUdgKlSrGMR6BqlSpVEqVKlBKlSpQSpUqUEqVKlB/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4" name="AutoShape 8" descr="data:image/jpeg;base64,/9j/4AAQSkZJRgABAQAAAQABAAD/2wCEAAkGBxQSEhUUExQVFhQXFxoXGBgYGRsYGhodHR8dHhsdHh4YHCghGB0lHB4fIjEiJSkrLi4uHB80ODMsNyguLisBCgoKDg0OGhAQGzQkHyQsLCwsLCw0LDQsLCwsLCwsLCwsNCwsLCwsLCwsLCwsLCwsLCwsLCwsLCwsLDQsLDQsLP/AABEIAKQBIAMBIgACEQEDEQH/xAAbAAACAwEBAQAAAAAAAAAAAAADBAACBQEGB//EAD4QAAIBAwIEBQIEBAUCBgMAAAECEQADIRIxBCJBUQUTMmFxgZEGQlKxFCOh0TNiweHwkvEVFkNTcrIkY4L/xAAZAQEBAQEBAQAAAAAAAAAAAAAAAQIDBQT/xAAkEQEAAgEEAgICAwAAAAAAAAAAARECAxIhURMxIkHR8GFxof/aAAwDAQACEQMRAD8A9GQwtjQqtC6dLlgMiN1zI701wSMqBWYswABJ6mN6vbt4E7wKKqVbcREqyicCJ+1IXuN/mBF9WoAqQZKkeoHaB1p8CaXKoViDkqdjEbVRWBq5T/hqsUuUVtvImPvV8dNoH3rldilyrgFSK49wCJME7Dr9t66LbnoF93xt/lGTS5HBVbl0DqJ7dftVXe2kay9ycQJUY3gKCTnFdHHMmUUWxjBAXaOp3BJj2j3pZQi2nbZH+0f/AGiujh3OYUDuXH+gMUjf4m4YGoj1ZmSI2BO5xiP7VRnyNTR2DHmBWNQmJI+aXKtE8PGDcUfCsc9RJIg7fcUJin/utHUi3gfOYHTPvSK2iepBjEiD7khcerB+Ko0SM7mdJGcDCwMMuonP0pchx7abefEkCSnfb83/AGqgsmCVuoY6FWU7x79Z+xpM4zO0SQB0wZggLMYI7k0sl/JwQySMRB3nONXfHc0uUa+hxkqTjdSG/bP9KFaKiQp6yROZO++aHwvEOoDAjSsHviOkDb/cU1d43YXVDAAjIBgiIzuDB6YxvU3FFtIzJIzAjcn+1csXgVxlfef3o4KRysyqQBmG3xicqJzE9DUHDtA0gMIkEDSev5WHtVsqSrntge1Adj3P3o10wYIIPYiP33oNwUuWS1xz+o/c1n+JcYbaNcJYqoJaJnHbNNcVdCgsxwN6X4jK+xj+pFS5QPiHwpW5IIwVYn9jSz32/U3/AFGimyFEAAD2AA+woFwVJmVmeeALvEN+tv8AqP8AekbnEP8Arf8A6j/emropC6KxMykKnimnmuXAs5ILGPpPepev4lL5aezMCPkE0MpO/wBKpdSZqXLdqnirnS45j/O39643F3B/6j/9bf3q1nimEJdtI6xi4vK47T0agEVLntQrPiLrdzdYTtqdtJPaZxTPH8WQRpa4h2ZfMYwT1GdqTuKPpQbT6WnSHEEaSY+x6EVblb4p93tIAPc5Pz9auDJxmN64gwPgUt4ilxwVUAiQVYOVKEdYA5/g11Yg0pq+sSFnJEx7VTbO/wAVdRFFWaqiq69wok5JA6dyTsK4bYH+I/UDy7e57idyfgd6CNcEwAS36Rk/7fWuvaYf4h0YPKILGN87CPaaV/8AECEUIqqIMqpy22SCMxkwJ39sguTLDJMLBblUycAYxONu9FPHjFTCAqWgTh2PWZmP3wKVeW5SpJzqOcZEjIlRPz9K5aJGCcMMElRI3gAbk7e2N81wL3nDazBCrqwenQ7fXFFctk6SwwYE47zuoO0e9cayF1KNMmMknaOXocSPVnc1kcN4vrhlOoMbWjQdUnUdfmgCLcL0bt71uWzjGZMjYAk9M7x7x7bUJxmFLesKoYgsTzRlNRBBYyBiPoYG1QIYAn1nTBBOoAdM46Vw3U0icDKrsDsAc5DAHp1orYLGN5mAZIkbAjbufaaISu2s6nY6T/05gZ/VuZAI2PYUyjqCwVogqIwpSTkZ6R1rl4BWLmJk8wiGgHf2k57fWr+VAUcwGVAYAg4nM4zOI7UAIYjlXEFQBEkSRiN8g47d65nflgQNRYtAzHWZ26Zn734pZUbZOB6YJ3wTkdj0ipcthSTOkyzDUvNtzT1gzIE9aFO6dXTGc7wc+0AD7GemKCoOIgaQSY3aIEmcjOev9KtcMAZACKUB7gGZBx2Ej3qvmIw1yzDckQ2wJ+Mz2xiaCt5Dq5ZkmG2eT1wu3f3g7b0O+7JJ5djuSeaesgYIgGP0ir+ZqMHSTOndQAe0ARK+xwT70DheIkBgW8ssdDGApZQdWR7kztPvUKk+PEzABBIgETmZIB5SIkDpIj2qji0YgFOpIMD5hhBGRtFKqZbTgsZ23EYlVBG5IxuJ60vcXBhUEgEHueuN13OR/rRmTL8Ac6WRo3/Kfgg4/rSvE2WX1KR8jH32qp4kqSQ2khgYJlevcYgbdwRV+H424igKMfpUnIAkZzvIkx2paEbiztWUvGJdLhGDaDpaNprfueJIwl7alon06ZOBEj0qDgmTtQv4SxlUYoO+CpJJhjMEggd6hTEuikri16O/4Sx9JVu2dJ+xrM4rgynqUr8j/WszCMwpQ3WnHtmMUJ7eKytk3FAu029ul7i1GoJsc+9K3D2phvVt03pW+Kqw+6eHC6A3mlTnlK4xHX3pv4qofb4BHv8ANQkzAEtBMbADuewrsyimBzEfTr8d6v5P/uEoD+X87TnfZcdN6o3ELbkqQXiNeDnsuYjb371j8XxSu62yGZWMOR6V7AHfJiT0EfNLWjHHfiC3bZbX+GWVmjaAY9SkSTmJBO1A4fitZCkERDENI9//AJHaM7RWZ4Z4TcW9LLYVQNNsw7EzqMspJKb9Cc4FX8X8O4i6uscUdTQQoWFAyGJhsmDE/tWeRrK6ksploBJBUbZHbGYk7V478SeIP5pm4UtLKtdgOqHSNLsFfVrLgLGmCpnoRQFbiOHuMW0XAj2w9tFNwnVq207YmTj8tO8ciX2/jPK4i3F4aocI8WwVS6pZTqgt1IETvUnmHXTnGJ+R38L+KXLjr5xsqrIL40XPMkXGOlScFCkNiTM1vWiNK6iuPcRMdDhf7V828PS5ZS8mlBefVbuDy2uPdvgsyBIjTqSWB2Mj2r6J4Xxa3ZuW7j3LUIiNcARp0EkRGTP9QasS1qYVN9ufwWkswe4pdArMMM6rqi25CjQVDb5JnJptbZKgABd19htpnvia41stzZAnSSYB2g9cQDvPxQvEyzWrqrquOQdIDaZlY0jO0gGZzitOXtU+I2xLK6rt1AycEMRI0zGPfrRLHEK4DKBE4A5tsaenfAjp9vnvGcVcv3Lg1HzFsW0tW7dlrbXGstMAxnSRqO8THSvV/hu67w1y4tx3UlrwgeY+BBUSFNtgVLA5npFZjK3XPS2xdt62wGYLDadIO2d9tQjpOCNqiW4nVBY5ZsrIAEHGckZ7YzVrRDQVBgkhScxpmfk43IB271ZLZ3U4JJIhhtBOe5J2IxnvWnEK4Bgn0zEQTM+4OTiDv0oarsc6QIM4O5O877SI6URsGIDY7wDIn4E9SO32oTkCVkz0kkwMjMrIA7/3DD/FVxzbSyiM73TBW3CMR+by5wrDBBPQmNqyfBfFLt1t1uulu2bj2SvlgnU1x2GJ5YB09RtXqPE+BW8AtxW9QKkMdSmSIVuk9x2NZtv8PohtpcIuJYkWVe2oZVJHqIIFwSI71mYm7dMcojGYmGR4Xeu6rGgrestefRYJ0XpghtbTyQZbOc+1a/hXABJXmlXIKljEmQSgkjUCIOc/WmX8MQw5tBXDIdSrFyRJkHHMew+s001sKBkT6Sw6zHVjBaDM9DSIpMs7pS8NICkssk6pySQSF2jAzMf1mgcQTlWIUncxKqRgaiVEA5J+N6ZeDlVyy5B2MHJBjED/AOw7VS6u67acEADEAbEAEmNRgf0qucs8tpIydJ5cHqDEjfIBIz0GPYZsTiATqJk4ERk5yCYMiRIAzimX1A7wWy2w0kfmnbAyR/aqC2QZI0EcsDY9QIGIAB33BPajMkrp2JUnABOAeumCRkY2ORBGaWZMSPyzIEZWcEfEZBMcw2innUAn9PqypgRESZkZJwQfT1mgNBH5eoGcAsCWGciWUiZP94FfNcaoZpB5hEgxuM5iImPbrRbfjFxQSvMJJ3GYBw3SAevzUvosCSNIJBYrIGoCCRO0DJ6UDjF9WrTkFXHpg9DM8wIiTA+kVJBjx9lv8RBMjblLE7bHt361W54cjDUlzABMNG/XI7bbday9RWWkBpUGRv222GIke/ai20CsNBIAEgbYPrEiYwNvcnoaI5xXBsnqEdJGQfqKQvLWvwXijWwATvsO+kRGPgZNF/hLV5V0MEb45cRODtkjI71mleU4hopC6a1PFOFZG0sIkSOxHsetZbAjEdP61Ibfc7XFIukb3HIQDIDNE6Z2kLmN4pjiLwtxbVwbjAnbmYjYiT6B2GaSs8GpUXPMYWy63Bb/ACEoNOomCwLCdtwJ6UE3dLIqLqctjyxzqEHMik41AT2Bjaa6ykQKpkwA0EQTKyvsc7GSZP8ASsbivFluOQNfnaUewgAuKxZisOwHLkdSu9N2Lov8PJJCMRDp+ZWJhhIksOq+9Zni/BXLnD3Tw113PEAeYqwrOnWcEyM9c6qktRX23rF9CeVwy29GteZiuomJ1HGQYHtROGtkZHMSSNSgLnB5lJ2jOOtI2PDzcdbt06nCJbSF0CFJguMkmWwSIFPKFLSFIMmZbRtG0DmxPaelUrotw3Dxc/lgKrlDdeQZ0ArtjB9u3WK5c4QXUAacrzATqhsZAIlfYTuewrvnqDbQhix9LREtMxpzJGSO2e8Vi+KfiZLRc67dtEth08xHBvtJDKhBAwQJbJEjFFiAG/DjpdW+Cp03EvEklQxS2w8uFXQAcnXEjrOKZ4fjhYt2lPl4v/w+hi2pSwJRmJEspAKzA1H5q3HeJI6m2+gqzMmiDKhV1IzMDEN6QMEiTJis23Yf+I84BRfW8A17h1V7dxmSU4VRIOoydTjYZ64np1x+UfJ6ngeKZzkzuLbIulH0xqK6pkLJGnZc7yKfUwZBwIKsQGgCYIOIzJ6mvP8A4f4NgbjkkrLqtxw2pyzFj/LZgttgdS4HN1ivRXGBE76fzaQD7erpE56n71XKffDB4z8O23KifSXYIzM6oXg3GUCIfBIM7k1rcPZtoQbehGAGByg9oxzDHcZ70xzMV1eok7nTGAM9jge2a4iyCqsp0jSBuD/8pyMn/vFCeV0tiSADJZgCB0JzjYDYyM71W5bwCY3gYIz1wc6dhBqyWZyQxMnYlhBiBBEwKKgJJI1TGWMRB7SJ2xmqjPs35YoSNaCXjlAI339Mg7Hv1pt7ODMkdBILdgObtMxNd8vSZ3PUg/0JOO/9appbo2853gddzvUUEEgQpiJUk+++8zMDp+1QoVlQRGf7Z/TmPgim7VsiAANJxgnrjf8ArGKBxJiN4jfqO8/I3olBMuZGJEde8wZPfqKr/CiDGMQJzPzPeQZ+KovVSPVk9fmIO+2PeicPZYa1z8jm9/pmcUQC8mlV+RErEdGWJ/MJ69KG6GT+WPSN9yCoB91EfSnbhE5PMR2GQMneZg5xQ7gkhQMahBGY7CTt1+MUKZ9wkTORDHJg/sYMCCOsexoYQKxkwozvphVnlBGIj83xijeaDIwJDerYySGMiN4zHX5qr6pkGIBEEyAJPlyYk9gf70QkLZaR6pUlv1S20QejdQNz0oV98lp/TOZOTuw/Tv2M/NOC2rMxIBEmQQBBwIBGy5zBG4pPxHgxeCK6FokFNRBbAAXUBIOxHutQoGxcBDqJUwfaG9oB6Db2+4mtgervkgQq4wRBxERGx2imLAuMvmG5cuu8BnJ0sxI9gBj29t6WvpzQZHdtIESMDB2kkTMDG1RKKEY1TqUyDMwQuHgHGoBjgHlgGkPJgFOgxJUEYJUSBGYB27U5xMiJJSCHH5kIIGwnI296p4hYYo+kAsVIjBEEj6hsTI7D3qSRUwCW1FgxOuW9ySdRAIPaOm/bGVyWX+YMOsSVJEA4nEwo7DvNWHiSlpAKhxqBJkGJyJzEmd+3zRXXTqEFTDubZwVOAQMiQQJHsTUZFs+JKwFu7GloALHYDMk5IxGf+1Zvi3hJtjUp1Idj1mJggfNU4rhCxMFo0DSGk49p9YGIPStLwLjwy+U6ghtSsJiIyJPX2jtRX0nxq95doFVBVVVRLQpCrOnGV6nrOrMRXn7XGJfQF2RUUxOQ+VBV1hpVoIBA7mn/AMUcTbt2080awdI0qNLBWXqwJK7nH+9eT8H4xHuy66ragwvvO3TIC56ZFatv09knChrbJKi2wULGIQD0sGMMIgxODNK8LwjWhZtKnIhIJRiQyMuAbZ20mecHpXeL4y2wi041KGUBRkMw0nAnU0gjT7imvDHC2bUEEKCCx1SI9R1EmQe1aIJ+IeJlJIA0SlrUxJ0s0m0NK50sBE7TH0B4P46l+4LXKj6A+kEFhpJDIQBAuKfnevLfinh2vcTfQi3o0qi3JIFt8sjyoO5DDoB7TWl+HPCmkMpuMoZbxLEY4hQVvFU0g3NaEAbRnes3Nu0447P5b/jAcL5lpn8+2WdBaWXdyqkqARsQDuDsa8rY4lbd9LvC3r9oDhrhN/iLbXkdzz3VtBoCPq1TB3G1ez4+35tlzzpq1stxZV1MRskS0EneDHvXjLPhzKreUVsI5tqpW8/k8PIIu3yrKOZhEYEGc5mrJp5Yx7N8HxTeYLelUlLL2rds20UNZJB8623MNZKsFB6Yr2PE+EI06kl1wZMKpP5wNgQPzbj61l+B8GYuBmTVxGhySpLXVtAWwVa40r6QxBBjVW+L0tpxzKTmZKkYwRnMgmeoxVhjKbkLhrSootpOlByCfTJ3k+/frRGUETsBicdQZBkiGn2otlOYTpxgDfHbYSdiMdKuXPMJIiMzgmSDv6h/SRVZLpdMGWWRgxzEEkxpnsBt19qqogzygKpA2kkMSpYiZMTimeYt0BDNGeZcxqAU4O+M0N7ZadQM7mANxnrjIgzMYqC8TA0DMmA3qJ94x3+lUUaiVVi0DmIXc/qPc13hrQuLKmEDZdQFLmZIX9I6zTXlQCAICjb/AH70UqnCgZO/X2x2/wCRVmHcxPcj6j7fvXeIUdekR7denx+1ccY7qcRgZMxO+2PvVASNRk/6iO/ziuXW5sjvj/T/AGqSY6f/ABJHf22ydq4oDcxwZnucRH71ES3ZAHT3kRJ6fNEaypneTnVnr9fauuB0xuBgyTgb+wqynaOskdNj79T/AEoKC1hZEzMQI+o7d/pSfE2yMzq0gnnEE9wOk/aMU3sc9Se5kYz3BpS4BzwNLGWYnOSIyO5iMbRVSSj28jSTu4weboZAAPaD7mc1W5bkMoMY2B/SSJEHbOx996PcWHDMkEkSSZJyOvTbfqe1Lq/8wqTq9JggjcnJDTPSDt6h71EDa1PMRAOBg6Z6jJlxnbaO9J3eIAJHP0PKwOk7RO2CesAd60hYiRuQxWSDOegzidvp7V5vxy3cUF1QugRFGZZE1fzDE83XMHNSWsYueTdriRMflPMNtJPVZxkic9+9cPDiQMcvUjYDPsQBuc9jmszwbwwoVtoTctm4r23uj+YoAAa3BAHRTP8AStS2WiRnlkzJGMkY6GACOkdakcmeMY5VE2zeK4PWoXUIVSFUgZUxDSRIMGNo3ofEOEwukhM5xtpb3M7kbxDVo3rY0qAepWTGW2ABEwBmBnuN4rP4myGdXBIIA1DYg8yhiTMPpYgCY7z0ksM7jkknTAyGOr0wQ0SBuvSa5IKkkaRCuATkahE6vYj4ztV3uNqJfAZcxJUxK5A9J9yaPoloYtlvUD7+mNiuCRtOKhIXEWyQoYQDykATpJjS0e8fGD3rNe2wJKwJYN069o71qhFCQATcJJJA336b95G/zFJXPSZ9UZIyGGIMTPed+lGX07xV1awtzSHAtoyhiMzETPpjvnr2r5jxnDPylfMLK8q24DLMq6TCZBk+0RX1rw1IUWBsLYNsk/8ApuN9vyExE7GvA/jawbNw+VaC27gl7jMdMrEqfjeesmtZQ6EvAEss7hSdDkPC+vUYDFTsykaiAJO8CvbXnVbCMAzcgyvK2nUVSTnRiSZ2iK+f/hTxLiFW4HVLysVKIxBliMgLBBGjbYCN819Q4nhlv2igcoMZAB1LEkT3GR2g/WmJ9lLiLaYuYhgoM6iQkbSfzAf6DNVW29kkXxAti55j6gdYkMkKANGkDp71y/aS1dCc9x1EsgMFpIiVE4EQGzG9E4zh24mwiw4YOS6gsrsDi6hOI1AxPStQ1FWLw/Fi6NSpcDFdUOCpYNMGOxyBFEtcMmth2AOkGMfpmdpnO3tSf4e8NHDo5ZmLAaYe4bnlW0YtbSf8oMGOop1eNtEuNRJReZQpDBRlQwPpU5+1KJXuWfNUAEeajLdttAktENjIEgAfb6FA8615lsEXEOrSM6MS4HsfUN+opm1IyCTnExDEbnbeD06Uq02XS9b/AFEEyIJJmDAwrA49wasJK1t1uHWI2UMJgDOPY9YPvvR7ahV3ADQIznOAffvGDNJXyqnXZH8twQoidLbG2V65yDTXF2mY/wCD0BOp4Ibc4CnrnJNKLXW1ONLGSBEzGMESI9iRtApW85ucimEIJYgBSxAJIwYjA+SOxrnijO1owrWzliZLKNIGAVyNR+I70O7e8tQg1BuUHYOzMQFXJ917CZJoNZwphV9IA0rvA3zGI/vQ1tHOO5wO4296T8N4ovbD8xkkGCF9E80RGDIMU0lyZZQIVdwJAJjG+DMGewNRVOFtsVOvdiYHUDtBohEAkiSAOkT895FD86fUAI3G8f0E/SrEqDjIH2MyInPb+lULcRw4H0GZAnpGZz1NWW2RnlBmSQIHuB8R1o6iQPU2kQYHL9PpO9S86oCYhVzqJER89KI7p7AT0zv7fMfvQiYnuQcGYHfPSMVROIFxhoaVPVSOvcmdo6dDVlXlkAAnBBkDbBjoYj7e9FBuIcAYAMCRkE5KnTERIH1PaguDpDrGq2236l3cCTI0zv79KLaGmIgAtklTq6DI6R9Jql7iDZZbjAshB9PqA2Zf8w/ajJEwQZRhOtf0kACBOczMgiKIyF2Qkast2Pzk5jbtuDVOGsMDpRh5YwrLzb5Alp77RuK4tq4gLK4J25kB2neCCD70pLKqRcBQHAOgMAdU51k/5QOX70pwXA6QIOvY5IYxmZI3EbbdPo54aY02Y06CxjAMFiWfV+YtMTAiBIqpt/qXU4IBURJGTgLuJkfQVAPYLM5wRvAABGT7k+0TQVUmIxgbAkAd8nffY96IWUGJOpmjljJ6DbAmft80KRpZsFTnUQQq4ksBGJBAiaJXFlbxjsFBfEcsEErI6RAMT1pa9bWTJjQBEEemIY7HG2SpMH2qvC8WboZlEpLW2mC1tQJhwBuQMds/FMPzMGIHRo9SwNwT0gZ9xWfa5YzjPMElB0gTOoahG2IkED1LjHXbeaGyCVOoyuoopWcET3GNiBHVqcKRvIG0nHpEYIyp0tIMHtSnE2wJVoU5U4HrOo9DhtX1+9GSV8qrk+YSRp6SHLTnflMCffPau3boBkOcEkFW9RjHwevvgdKNxYw0j/PkjUBgLBAiMnMGTOBVOLO+oCMqOWNoDhhk5nptv1rI+rXLBa3bKnTcVQyEnGVEg9dJ2P8AtSfHW14m04Eo6yGTHIexnoQMEYIG9P8Ahl0GzaYQQbds/I0ipxPBSQ6HRdAgMBII/Sw/Mvt06V1pp878Q8LThr9gFgEaVdRgaRkIJI33A3zW/wAL4xKpbNsuzlrcKoBGQCTmQNMH2rU4/hrfEDyeJtgPnSrHUjkzlSYB/eIHvSvDcK3CWlVUa44TTcuABQ5XAaMnUVxH71mqP6E4DS/mIQv8p2Q6ZVlOCpGToBGdO2CKaYPbGrV5iruXGox7zlRiZk71hWeKtJd85Fui5fUC4QTANtuQgEc7Z2wYnqa2b3meYx067QAEC5DL6pgxmRmD1q2pXxviQbX51QTJVlcDoGBccyjJI3jrXi3/AIlX4ktf1XZt8PcNy9qLMX1C5bVc27OgiYyoJ7GvpNhFYAP69OWSBIE5KQVJNVt+F6AoVbTDOgBQhE9lIgZiYPWkxEumGpOP0p4WhNsFtiWhwzFVAMLk+oRgE/Xem7lzSjEoDKgaD6SXmNtx1PXH1rEvceLOprtt7GmAzL6QT+RiIB6fOK1bN12VSwchXI5ojPLnT1Vhpn396rE9mPCLGjYjV1OZbHXO0dKetqAAOmPvOaFbMxOSc77x3J61Yud5EDbrVQQY23OMYjeayOKtr/hhTctmPzhI050ek8vUdoNalw9Zz1EHf3oHGPykwhIEhioMQNX2kRQIDirajy9DJpXlUMCACNgSBnr9aGOIRx6WuEZ5VBxGcgxHt8UwvDBWnSoAYtAgAK0YM795G4I7UW9egN5jqFg+okL0EdhnqN6i8hBiNPI6kSo5hOIiYO8/A+aFxDQrEkaQoZoM52XHQz9DHvXOEurcjTltLDYg5jScAT0+K8T434mqXL7ko9i1dBuKzQbouCGRSOW4ARMd4FJmmsMdz1w421Gssw9Sxp0zp3YL0AEScxPvRuN4UXremd11LcwSpBlSMdxHuCK8HwHGsx4e2X819Vzh0PB3CLxZuYXWa4NOkpI0mdh9PZ+FXosWm0Nv5emZYQfTqAyViJ2kUsyxoxwfDG3rLMpdrheFXy1lgARGQJgH3+s0VzpzvyhSzdy2OXuQJ36RQ73Eqi5IJA2B9QYQdR3BECkOB8VuPyaULGQYBWQNpJxkA46xRm2lxPCi4cNovFSuqcOJkzPadjvq6GioerW9EnIkGIjbGNqrw7GAR+ZWgE9lOfk/1imnnSDEz1wD7jNEKHhQrsRgsTIAx8VRgDiMekn/AJv/ALUxcz8dPt70u249h/pjeqjG8UskQ6gM9ttYkSNJwwIn83+lcCHQAz8ujUqzGIA52GZ2ED/sz4rcISTGFI9jvv2zS9pSqqIhhbtqCTIwOo7dG94rMhLjbIvW2S4oUMDEmCIgTOIknJHtQyqwTpHpI6AjAxgRhY+vanicCCyyZAkEtEjTEbwYmKo1ydzEggSsCcZMGYmBtsKF8PHvwQsXbBu20jyWsi7bYrca4Sf5jiJJM7ZjIp03DdKhCwbZiFkaljQd5aJIIrZdVPqAIMLpY/lYZyOo74n6UNLAGmWMEklw3SDpbNZpcs5n2QsKClu4YYXFYoVMljMaiDsJiBvvXLyxsqkHVEGMnMDeDGwPvTFnhlBhQqneAcy8/TMTOImpEREaFEdyMSpHzkGqxNM+7w50aQCy5IIAwCc/1Ix0IqBGY6gI5lBIgxqEKRG+QM4+KZW0dXTVqhRv7DT+obTvETRliyARBdshd4nrIGwO/wBKg9/4eYtWpn/DQfXSKZmKU4Bv5Vs9PKSf+kZpxRW2g7qK6lXUMp6HI/2pU8Ndt/4ZF1RkJdJDA7DTcEnr1B+adMDcxJge57e9RwQDG/aqrGN+wzabi+VcIiLhCluuHHK0nrP0o/EcAYgal0giRzFg3p3jrtBzHtTT29QIcCDurAEH2yKGnhmkfybj2h+nD2+uNLbf/wAkVKCvnupMsrkOCoM29OM7jY7x0jG1ZPHtf8yz/Mt+VLKyrDMBAIJgyyziPrNegu3LogXbIuLsWtGcDYlHyuf0zuapauWHOlXIeByToeY20uJM/vQec/EXhrXbjBb0Wjc1Mq2fPFxSEDK3MrKoKDvuc9K0fAuDt8PbYllURGhFKKFjTABmGkBiZOS1bL8AJYG5dGJb0NiYk8s79SKXa2UZTbXn3LNzNgjABIGcz8ipUe25yymKH4W7sGBBIWZEfO+/bFNlwRIED23n/nWsi0xCzckgkEAsf5ZO6rIlSNgdjRbYdX5FNyZbBAI9iNj8jB9q05tUe3TJ/wB6zfFOKCjOEOrU+dSLiXgepVE6uwg7TRme8wPlBQwJPM3MQNwAsiZjciaHwnEBxhmFxvzNyFiPykD/AA2BPx3oojDnb0iIIjcCMEHbbrQON4YXECMhZQQyiN2yQw6yAT8UDhm8nSMpYJ0q23lExK5EG2cQY5DjZhHP/FLXmG2zBbmIJk4aRELGT0giosrgIStojSpeRvgiGgfIJP0NeSu/hE2r9t7Kn+WWawzsXCArHlFlIhbZ5lP+ZhXsF4WLsBRBDMS0ypMAb7ggdYNdb0nSTqJJOIZR1juQf3qVbWOU4kuD8JHkLYuKjKoQAFiVESVIZhqiZzAjpvRUtLbBRFVVCEKAWEnJK+3z1k/U3CXJjfVIGRmMkfDfl+9D0fzFcgiAw1SdMdTpOe39arM8q8WiXbZUk6SNBwInBjlH0g5xSXB8Etq6gQFbK25BJHrbcNGFMQTG9aK8EAQBKsW3VollziBJY/MHI60EPJYWtMgkG4wm2sGNJUR5r7cinH5mHUULculLiatZc4VABNyDMIJzBmWJAAYSaJZaIVvL1sNUIdYC4gaz/iMDMkBd4juCwoBZLZOpgNbFdV5wMxgABYmFEATgUSygRCgyjESWPXJ3HNq0/FAcuc/Ydf8AtS3F8UqyTAAHNI/5iq3WIghwS5Atq0yZgYKyDGAaw/xX4e78NcCsXubgBdKmCJgTLTB7bUmeEiLmmFxv424c3AHS4bSvqJBguenTlWe+9ensubi60ZbgYHBAE/pjrMb9K+HLwFy4QAuDJ3GNvea+xeA+HG1ZVXEMA2uVyAIEd89jt96545TMu2rhjjHBq5qheRw0qCQNYnpsJ2HWqa1nYxJJiZBESII3OTFM3NTTIPmEwDkKDt3kxIxQbjEgA6tJ1TJgkKfVvywTiT1ro+cvcMTkggbr0Ge4zGASaW4lwLgXlLMBGCxIB7bmT/wzWizg7EDGROo4kHcdooYstIxGIUSJyAIDRgCI+JqEs6/ZTSG5QIYEsBGw1SAcjf4x3rrcI0MttSqkDMgswXEasal6yPbGKZB0Nk6mxAUaTBkmRkKehkkftVW4Zm3GlTuFJz7k947UpngvcujUQqktEQSYHcmOvsM4zXLXDwSTljuf2+BTtvhwuFH0FV4m8iRqZQTgZ3+KtD1vhI/k2YMjybRHT8okR0p0Un4SCtiyDv5VsEjvpFOTVbWmuCuTXAaC8VU3BkKdTBdQCiZn+lSCCAsyxif0jqYqyqFAVBAAgAUFReXuVOJDCIq3EWFcabiq47MA2PrXbgn1rIPfrVLYZWVJBVvSWORHQf70C6+HgD+W9xPadax20vMD2BFW03l3Fq7GxBa023Y6gfuKZmrCKKzmvqF03LdxVIYQy6lb2JQsNqtwzWMeW1tjmQGAbMT6jI7x3FN8OGWc56RXbtsP61Vh/mAP7jFKLLng9LdVaO+/vH5YjNUu8OGEsCWnLDlbGSDnmzMAztvmrfwagEW9Sb+hyBneBt0orWbnS60jI1IjQe/Q0oslDKCGIuJGk6xBAiCDMyIO2x9qzeL8MDDybomTFm4TqZGiPLafzQBoYnmGDzKC215l1YDGyZJ3V1knfYneu8VZuOCr2rTgzINxhOI30/X5zSluA7dsDl5sQCSfVJiTjfcSfeqNaYAKJBKMskAMIjmzO5ge1U4e/cUizdTzGaSjlwusKMgnTHmgeoQNQ5h1CuGd/wCHcbYV0jfVHSc96nIVU4ALsAFnmlpMxp0yIg+5maqxFsSxVQoGpgwG+AY3OrEL9K7c4lU5FS6boXUqcoYATDlgSLabyTM9J2oVi0gIe6Wa4CSP5bqlsmZCAgnrlzzHOwMByKFWuZKFLZI5Ri45IOSd7SwPSOY9Ssaato0qohdNsQIXSNMbKBAQiOg7Uw163BAZog40uO+nZRqjt7mlb/GWrYLS6gb6VcR/TmBHfbFCZhzVJAImWZiZ9OBIPUQMSO1cO7EkGerAjaDMgjp1I7UT+LDkyLsxzCCxkwQSdj8T1q5feLTk430rgbDc0SeOJKvJPQsZABUHAj0jA3j7iqhoKlXAeTBxyiD/AEBEjv8AuxcNwlv5YGr/APZ87cvvXGFz9NsDsSxgfpwAIpyXBC0i4YKuBJMSwG++eqkAdf34trlMAwxO+4dcR8kHPfI6ZeNt8yyiRBwT3zJNU/h2M6nb6Qs/alJYK8JzCQAJyWGroI9WJmc/vSPnWyCmvU2dSghiCByYUQpDTnrWieCQZKg+5k/vXmOAsmxeawg4dRbDXQzApdvi6xlARhyh/wDsKUlt7USeVNOSZaBE9YXJP26UP+EkQzE+w5V9sDeikQY71VX6VUu3LVhVAVQAB0qMlE1TFdoFXH2gY6n3NC/hmF1b1t9DhGtmVDqVaJBB2ONxTSp9euaiSZ7xI7nv9aUlt2zyqqjZVCj4AgVfzTVKlet4dPp3qBPONc801SpTw6fRULm4cexkVbzz7UKpV8On0VDtttO2B26V13ncA5B27VWpTw4dFQL55qeefahVKnh0+ioF881P4g5968j+HOJbjLvFvdZwLV9rFu2rFQoUeo6YlmnrtGKJx3j/APC+Za0te/h7IvXXZoYqzQABHM0SckDA74xGOnV1wVD0tg6AAuAKN/Et7V4/jvxgbd508nUiPYUv5kGL8hSF0biNp+tcv/ia7bbxBmtqycJoAUOQTInfQd5+kdalaPRT2J4k+32rv8W3tXluN/Ed21a8x+G0yGZZuiCFQOASFJDNJAABjSSTUH4nLlFsWGuObCX2TWFYK5AAWRDNknMDG+cXbpdf4VD0vFP5i6W2kEEYZSMhlP5WB2NB/jeII0SqmOa8AIOcaEOzkZOrlQ7a+njPF/xDdFrj2dP5fD3Utr5d0o/5T6tBiZk/b3oh8fbh+K4/WWdRd4a3aScBrgYGMHSOpidtq55YaUz6r9n8LT2nCHygQgAk6mJyzN+pmOWPuaMeLbvWTwPEHiLRLJctElkIMqwgkalMAwdwcdK83+GuNuXEPCXXc8RYvMLrBiGZF5lbfZ5CxPeuk4acV8faU9yeMfvQ7l0kQYivJ2/xoo87zLRUWrAvmGDHcqUOAAwMbEjJ7UzxP4guW0RrnDxrv2rQi5IIuxDqdMmCYggTG9Nuj0U37ahQAoCqOgECu15rhPxX5nlKLQF27fu2VUvy/wAqdTFtM9sR1rOH4oFy9wvEAulluGv3LluZzbI6bEgyJqTGj0VD2sVCteZ/82kWfOew6L/KOo6jbC3ATqLaJ5YhoB3WvQcBxPmW0eANShoDahnsw9Q961GGlPqCoGiq+WKvUrfh0+ioDNkGhtwanvTFSnhw6NsFjwSnv964eAT3+9NVKeHT6NsFhwK+/wB67/CL70xUqeHT6Kgt/BL7/ep/BL7/AHpmpTw6fRthKlSpXVUqVKlBKlSpQSpUqUEqVKlAh/4RbFx7qake5HmFGjXGxI2kd96pxfgFi7lk3QW2gka0BkK36hPfue9SpWdsdAfFfhnh7jO7K2q41tmhiBNqdGAcRNW4j8PWLhvllP8A+SALoDMA2nAwDgxiRUqU2Y9C3G+A2b3l6wx8pWRYZhyuArAwcyAN6Gv4asA2mAcNZTy0IdgdH6WIPOPY1KlNmPQnFfhnh7ovK6tpvsrXAGYAldiIONht2qcV+GeHuedrQt5+g3OY5KToIzykTuKlSpsx6Gjw3Di2oVdRA6sxZj7ksZJ+aGnAWw9xwsPdCq56kKCB+5qVK1UDP4X8KcNbBAQkG15JDMzApM6SCe9E/wDLlnyVsnWURldZdiylMrDEyI7V2pWdmPSJZ/DthFVVVhpuNdU6iWV2nUQTnMnFS3+HOHHlxbxattaUSY0N6gR1nualSrsx6V3gvw/Zsotu2bgVTK/zGMYI08xPLBPLtTvB8IllFt2xpRAFUdgKlSrGMR6BqlSpVEqVKlBKlSpQSpUqUEqVKl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5" name="Picture 9" descr="C:\Users\Khalid\Desktop\down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657600"/>
            <a:ext cx="51816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43600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50000"/>
              </a:lnSpc>
            </a:pPr>
            <a:r>
              <a:rPr lang="en-US" sz="2800" dirty="0" smtClean="0"/>
              <a:t>Have </a:t>
            </a:r>
            <a:r>
              <a:rPr lang="en-US" sz="2800" b="1" dirty="0" smtClean="0">
                <a:solidFill>
                  <a:srgbClr val="00B0F0"/>
                </a:solidFill>
              </a:rPr>
              <a:t>contractile vacuoles</a:t>
            </a:r>
            <a:r>
              <a:rPr lang="en-US" sz="2800" dirty="0" smtClean="0"/>
              <a:t>, especially in freshwater species. (Their position is fixed within the cytoplasm).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Divided according to lifestyle into: </a:t>
            </a:r>
            <a:r>
              <a:rPr lang="en-US" sz="2800" b="1" dirty="0" smtClean="0">
                <a:solidFill>
                  <a:srgbClr val="FF0000"/>
                </a:solidFill>
              </a:rPr>
              <a:t>photosynthesizing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</a:rPr>
              <a:t>particle feeding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and </a:t>
            </a:r>
            <a:r>
              <a:rPr lang="en-US" sz="2800" b="1" dirty="0" smtClean="0">
                <a:solidFill>
                  <a:srgbClr val="FF0000"/>
                </a:solidFill>
              </a:rPr>
              <a:t>parasitic sp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Divided into </a:t>
            </a:r>
            <a:r>
              <a:rPr lang="en-US" sz="2800" b="1" u="sng" dirty="0" smtClean="0">
                <a:solidFill>
                  <a:srgbClr val="FF0000"/>
                </a:solidFill>
              </a:rPr>
              <a:t>2 groups</a:t>
            </a:r>
            <a:r>
              <a:rPr lang="en-US" sz="2800" dirty="0" smtClean="0"/>
              <a:t>:</a:t>
            </a:r>
          </a:p>
          <a:p>
            <a:pPr marL="692150" lvl="0" indent="-68263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rgbClr val="00B050"/>
                </a:solidFill>
              </a:rPr>
              <a:t>Group I: The </a:t>
            </a:r>
            <a:r>
              <a:rPr lang="en-US" sz="2800" b="1" dirty="0" err="1" smtClean="0">
                <a:solidFill>
                  <a:srgbClr val="00B050"/>
                </a:solidFill>
              </a:rPr>
              <a:t>Phytoflagellated</a:t>
            </a:r>
            <a:r>
              <a:rPr lang="en-US" sz="2800" b="1" dirty="0" smtClean="0">
                <a:solidFill>
                  <a:srgbClr val="00B050"/>
                </a:solidFill>
              </a:rPr>
              <a:t> Protozoans:</a:t>
            </a:r>
            <a:endParaRPr lang="en-US" sz="2800" dirty="0" smtClean="0">
              <a:solidFill>
                <a:srgbClr val="00B050"/>
              </a:solidFill>
            </a:endParaRPr>
          </a:p>
          <a:p>
            <a:pPr marL="692150" lvl="0" indent="-68263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Group II: The Zooflagellated Protozoans:</a:t>
            </a:r>
            <a:endParaRPr lang="en-US" sz="2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4C95-86B3-47FB-A6FE-472C8D2E013D}" type="datetime1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407944"/>
            <a:ext cx="3377953" cy="365125"/>
          </a:xfrm>
        </p:spPr>
        <p:txBody>
          <a:bodyPr/>
          <a:lstStyle/>
          <a:p>
            <a:r>
              <a:rPr lang="en-US" dirty="0" smtClean="0"/>
              <a:t>Invertebrate Zoology (</a:t>
            </a:r>
            <a:r>
              <a:rPr lang="en-US" dirty="0" err="1" smtClean="0"/>
              <a:t>Biol</a:t>
            </a:r>
            <a:r>
              <a:rPr lang="en-US" dirty="0" smtClean="0"/>
              <a:t> 242)- Dr. K. M.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382000" cy="6019800"/>
          </a:xfrm>
        </p:spPr>
        <p:txBody>
          <a:bodyPr>
            <a:normAutofit/>
          </a:bodyPr>
          <a:lstStyle/>
          <a:p>
            <a:pPr marL="111125" lvl="0" indent="-1588">
              <a:buNone/>
            </a:pPr>
            <a:r>
              <a:rPr lang="en-US" sz="3200" b="1" dirty="0" smtClean="0">
                <a:solidFill>
                  <a:srgbClr val="00B050"/>
                </a:solidFill>
              </a:rPr>
              <a:t>Group I: </a:t>
            </a:r>
            <a:r>
              <a:rPr lang="en-US" sz="3100" b="1" dirty="0" smtClean="0">
                <a:solidFill>
                  <a:srgbClr val="00B050"/>
                </a:solidFill>
              </a:rPr>
              <a:t>The </a:t>
            </a:r>
            <a:r>
              <a:rPr lang="en-US" sz="3100" b="1" dirty="0" err="1" smtClean="0">
                <a:solidFill>
                  <a:srgbClr val="00B050"/>
                </a:solidFill>
              </a:rPr>
              <a:t>Phytoflagellated</a:t>
            </a:r>
            <a:r>
              <a:rPr lang="en-US" sz="3100" b="1" dirty="0" smtClean="0">
                <a:solidFill>
                  <a:srgbClr val="00B050"/>
                </a:solidFill>
              </a:rPr>
              <a:t> Protozoans:</a:t>
            </a:r>
            <a:endParaRPr lang="en-US" sz="3100" dirty="0" smtClean="0">
              <a:solidFill>
                <a:srgbClr val="00B050"/>
              </a:solidFill>
            </a:endParaRPr>
          </a:p>
          <a:p>
            <a:pPr marL="512763" lvl="0" indent="-222250"/>
            <a:r>
              <a:rPr lang="en-US" sz="2800" dirty="0" smtClean="0"/>
              <a:t>Includes the </a:t>
            </a:r>
            <a:r>
              <a:rPr lang="en-US" sz="2800" b="1" dirty="0" smtClean="0">
                <a:solidFill>
                  <a:srgbClr val="FF0000"/>
                </a:solidFill>
              </a:rPr>
              <a:t>plant-like protozoa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512763" lvl="0" indent="-222250"/>
            <a:r>
              <a:rPr lang="en-US" sz="2800" dirty="0" smtClean="0"/>
              <a:t>Some, like </a:t>
            </a:r>
            <a:r>
              <a:rPr lang="en-US" sz="2800" b="1" i="1" dirty="0" smtClean="0">
                <a:solidFill>
                  <a:srgbClr val="00B050"/>
                </a:solidFill>
              </a:rPr>
              <a:t>Euglena</a:t>
            </a:r>
            <a:r>
              <a:rPr lang="en-US" sz="2800" dirty="0" smtClean="0"/>
              <a:t>, have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chlorophyll</a:t>
            </a:r>
            <a:r>
              <a:rPr lang="en-US" sz="2800" dirty="0" smtClean="0"/>
              <a:t> and do photosynthesis; others need some dissolved organic matter in addition to photosynthesis.</a:t>
            </a:r>
          </a:p>
          <a:p>
            <a:pPr marL="512763" lvl="0" indent="-222250"/>
            <a:r>
              <a:rPr lang="en-US" sz="2800" b="1" dirty="0" smtClean="0">
                <a:solidFill>
                  <a:srgbClr val="FF0000"/>
                </a:solidFill>
              </a:rPr>
              <a:t>Neither have food vacuoles or </a:t>
            </a:r>
            <a:r>
              <a:rPr lang="en-US" sz="2800" b="1" dirty="0" err="1" smtClean="0">
                <a:solidFill>
                  <a:srgbClr val="FF0000"/>
                </a:solidFill>
              </a:rPr>
              <a:t>cytostome</a:t>
            </a:r>
            <a:r>
              <a:rPr lang="en-US" sz="2800" b="1" dirty="0" smtClean="0"/>
              <a:t>. </a:t>
            </a:r>
            <a:endParaRPr lang="en-US" sz="2800" dirty="0" smtClean="0"/>
          </a:p>
          <a:p>
            <a:pPr marL="512763" lvl="0" indent="-222250"/>
            <a:r>
              <a:rPr lang="en-US" sz="2800" dirty="0" smtClean="0"/>
              <a:t>If kept in darkness </a:t>
            </a:r>
            <a:r>
              <a:rPr lang="en-US" sz="2800" dirty="0" smtClean="0">
                <a:sym typeface="Symbol"/>
              </a:rPr>
              <a:t></a:t>
            </a:r>
            <a:r>
              <a:rPr lang="en-US" sz="2800" dirty="0" smtClean="0"/>
              <a:t> many </a:t>
            </a:r>
            <a:r>
              <a:rPr lang="en-US" sz="2800" dirty="0" err="1" smtClean="0"/>
              <a:t>euglenids</a:t>
            </a:r>
            <a:r>
              <a:rPr lang="en-US" sz="2800" dirty="0" smtClean="0"/>
              <a:t> become </a:t>
            </a:r>
            <a:r>
              <a:rPr lang="en-US" sz="28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holozoic</a:t>
            </a:r>
            <a:r>
              <a:rPr lang="en-US" sz="2800" b="1" dirty="0" smtClean="0"/>
              <a:t> </a:t>
            </a:r>
            <a:r>
              <a:rPr lang="en-US" sz="2800" dirty="0" smtClean="0"/>
              <a:t>instead of being autotrophic.</a:t>
            </a:r>
          </a:p>
          <a:p>
            <a:pPr marL="512763" lvl="0" indent="-222250"/>
            <a:r>
              <a:rPr lang="en-US" sz="2800" dirty="0" smtClean="0"/>
              <a:t>Many have a photosensitive organelle called the </a:t>
            </a:r>
            <a:r>
              <a:rPr lang="en-US" sz="2800" b="1" dirty="0" smtClean="0">
                <a:solidFill>
                  <a:srgbClr val="00B0F0"/>
                </a:solidFill>
              </a:rPr>
              <a:t>stigma (eye spot).</a:t>
            </a:r>
            <a:endParaRPr lang="en-US" sz="2800" dirty="0" smtClean="0">
              <a:solidFill>
                <a:srgbClr val="00B0F0"/>
              </a:solidFill>
            </a:endParaRP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4C95-86B3-47FB-A6FE-472C8D2E013D}" type="datetime1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76600" y="6407944"/>
            <a:ext cx="3454153" cy="365125"/>
          </a:xfrm>
        </p:spPr>
        <p:txBody>
          <a:bodyPr/>
          <a:lstStyle/>
          <a:p>
            <a:r>
              <a:rPr lang="en-US" dirty="0" smtClean="0"/>
              <a:t>Invertebrate Zoology (</a:t>
            </a:r>
            <a:r>
              <a:rPr lang="en-US" dirty="0" err="1" smtClean="0"/>
              <a:t>Biol</a:t>
            </a:r>
            <a:r>
              <a:rPr lang="en-US" dirty="0" smtClean="0"/>
              <a:t> 242)- Dr. K. M.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0249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4C95-86B3-47FB-A6FE-472C8D2E013D}" type="datetime1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76600" y="6407944"/>
            <a:ext cx="3454153" cy="365125"/>
          </a:xfrm>
        </p:spPr>
        <p:txBody>
          <a:bodyPr/>
          <a:lstStyle/>
          <a:p>
            <a:r>
              <a:rPr lang="en-US" dirty="0" smtClean="0"/>
              <a:t>Invertebrate Zoology (</a:t>
            </a:r>
            <a:r>
              <a:rPr lang="en-US" dirty="0" err="1" smtClean="0"/>
              <a:t>Biol</a:t>
            </a:r>
            <a:r>
              <a:rPr lang="en-US" dirty="0" smtClean="0"/>
              <a:t> 242)- Dr. K. M.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72</a:t>
            </a:fld>
            <a:endParaRPr lang="en-US"/>
          </a:p>
        </p:txBody>
      </p:sp>
      <p:pic>
        <p:nvPicPr>
          <p:cNvPr id="83970" name="il_fi" descr="f26-5_eugle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8153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382000" cy="6096000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en-US" sz="31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Group II: The Zooflagellated Protozoans.</a:t>
            </a:r>
          </a:p>
          <a:p>
            <a:pPr lvl="0">
              <a:buNone/>
            </a:pPr>
            <a:r>
              <a:rPr lang="en-US" sz="3000" b="1" u="sng" dirty="0" smtClean="0">
                <a:solidFill>
                  <a:srgbClr val="00B0F0"/>
                </a:solidFill>
              </a:rPr>
              <a:t>The free-living forms:</a:t>
            </a:r>
          </a:p>
          <a:p>
            <a:pPr lvl="0"/>
            <a:r>
              <a:rPr lang="en-US" sz="2800" dirty="0" smtClean="0"/>
              <a:t>Live in fresh and marine water or soil.</a:t>
            </a:r>
            <a:endParaRPr lang="en-US" sz="2000" dirty="0" smtClean="0"/>
          </a:p>
          <a:p>
            <a:pPr lvl="0"/>
            <a:r>
              <a:rPr lang="en-US" sz="2800" dirty="0" smtClean="0"/>
              <a:t>One interesting group is called the </a:t>
            </a:r>
            <a:r>
              <a:rPr lang="en-US" sz="2800" b="1" dirty="0" err="1" smtClean="0">
                <a:solidFill>
                  <a:srgbClr val="FF0000"/>
                </a:solidFill>
              </a:rPr>
              <a:t>Choanoflagellates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692150" lvl="1" indent="-300038">
              <a:lnSpc>
                <a:spcPct val="110000"/>
              </a:lnSpc>
            </a:pPr>
            <a:r>
              <a:rPr lang="en-US" sz="2600" dirty="0" smtClean="0"/>
              <a:t>These are </a:t>
            </a:r>
            <a:r>
              <a:rPr lang="en-US" sz="2600" b="1" dirty="0" smtClean="0">
                <a:solidFill>
                  <a:srgbClr val="00B050"/>
                </a:solidFill>
              </a:rPr>
              <a:t>freshwater organisms</a:t>
            </a:r>
            <a:r>
              <a:rPr lang="en-US" sz="2600" dirty="0" smtClean="0"/>
              <a:t>.</a:t>
            </a:r>
          </a:p>
          <a:p>
            <a:pPr marL="692150" lvl="1" indent="-300038">
              <a:lnSpc>
                <a:spcPct val="110000"/>
              </a:lnSpc>
            </a:pPr>
            <a:r>
              <a:rPr lang="en-US" sz="2600" b="1" dirty="0" smtClean="0">
                <a:solidFill>
                  <a:srgbClr val="00B050"/>
                </a:solidFill>
              </a:rPr>
              <a:t>Sessile</a:t>
            </a:r>
            <a:r>
              <a:rPr lang="en-US" sz="2600" dirty="0" smtClean="0"/>
              <a:t>, attached to substrates.</a:t>
            </a:r>
          </a:p>
          <a:p>
            <a:pPr lvl="1">
              <a:lnSpc>
                <a:spcPct val="110000"/>
              </a:lnSpc>
            </a:pPr>
            <a:r>
              <a:rPr lang="en-US" sz="2600" dirty="0" smtClean="0"/>
              <a:t>Each bears a </a:t>
            </a:r>
            <a:r>
              <a:rPr lang="en-US" sz="2600" b="1" dirty="0" smtClean="0">
                <a:solidFill>
                  <a:srgbClr val="00B0F0"/>
                </a:solidFill>
              </a:rPr>
              <a:t>single flagellum </a:t>
            </a:r>
            <a:r>
              <a:rPr lang="en-US" sz="2600" dirty="0" smtClean="0"/>
              <a:t>that extends for a part within a </a:t>
            </a:r>
            <a:r>
              <a:rPr lang="en-US" sz="2600" b="1" dirty="0" smtClean="0">
                <a:solidFill>
                  <a:srgbClr val="FF0000"/>
                </a:solidFill>
              </a:rPr>
              <a:t>collar</a:t>
            </a:r>
            <a:r>
              <a:rPr lang="en-US" sz="2600" dirty="0" smtClean="0"/>
              <a:t> of protoplasmic strands called </a:t>
            </a:r>
            <a:r>
              <a:rPr lang="en-US" sz="2600" b="1" dirty="0" err="1" smtClean="0">
                <a:solidFill>
                  <a:srgbClr val="00B050"/>
                </a:solidFill>
              </a:rPr>
              <a:t>microvilli</a:t>
            </a:r>
            <a:r>
              <a:rPr lang="en-US" sz="2600" dirty="0" smtClean="0">
                <a:solidFill>
                  <a:srgbClr val="00B050"/>
                </a:solidFill>
              </a:rPr>
              <a:t>.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Mostly </a:t>
            </a:r>
            <a:r>
              <a:rPr lang="en-US" sz="2800" b="1" dirty="0" smtClean="0">
                <a:solidFill>
                  <a:srgbClr val="00B050"/>
                </a:solidFill>
              </a:rPr>
              <a:t>colonial</a:t>
            </a:r>
            <a:r>
              <a:rPr lang="en-US" sz="2800" dirty="0" smtClean="0"/>
              <a:t> and </a:t>
            </a:r>
            <a:r>
              <a:rPr lang="en-US" sz="2800" b="1" dirty="0" smtClean="0">
                <a:solidFill>
                  <a:srgbClr val="00B050"/>
                </a:solidFill>
              </a:rPr>
              <a:t>immobile</a:t>
            </a:r>
            <a:r>
              <a:rPr lang="en-US" sz="2800" dirty="0" smtClean="0">
                <a:sym typeface="Symbol"/>
              </a:rPr>
              <a:t></a:t>
            </a:r>
            <a:r>
              <a:rPr lang="en-US" sz="2800" dirty="0" smtClean="0"/>
              <a:t> several hundreds of cells.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They are similar to sponges</a:t>
            </a:r>
            <a:r>
              <a:rPr lang="en-US" sz="2800" dirty="0" smtClean="0"/>
              <a:t>?? An evolutionary relation is not certain!!</a:t>
            </a:r>
          </a:p>
          <a:p>
            <a:pPr marL="692150" lvl="1" indent="-300038">
              <a:lnSpc>
                <a:spcPct val="150000"/>
              </a:lnSpc>
            </a:pPr>
            <a:endParaRPr lang="en-US" sz="2600" dirty="0" smtClean="0">
              <a:solidFill>
                <a:srgbClr val="00B050"/>
              </a:solidFill>
            </a:endParaRPr>
          </a:p>
          <a:p>
            <a:pPr lvl="0">
              <a:buNone/>
            </a:pPr>
            <a:endParaRPr lang="en-US" sz="2800" b="1" dirty="0" smtClean="0">
              <a:solidFill>
                <a:srgbClr val="00B0F0"/>
              </a:solidFill>
            </a:endParaRPr>
          </a:p>
          <a:p>
            <a:pPr lvl="0" algn="ctr">
              <a:buNone/>
            </a:pPr>
            <a:endParaRPr lang="en-US" sz="2800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4C95-86B3-47FB-A6FE-472C8D2E013D}" type="datetime1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76600" y="6407944"/>
            <a:ext cx="3454153" cy="365125"/>
          </a:xfrm>
        </p:spPr>
        <p:txBody>
          <a:bodyPr/>
          <a:lstStyle/>
          <a:p>
            <a:r>
              <a:rPr lang="en-US" dirty="0" smtClean="0"/>
              <a:t>Invertebrate Zoology (</a:t>
            </a:r>
            <a:r>
              <a:rPr lang="en-US" dirty="0" err="1" smtClean="0"/>
              <a:t>Biol</a:t>
            </a:r>
            <a:r>
              <a:rPr lang="en-US" dirty="0" smtClean="0"/>
              <a:t> 242)- Dr. K. M.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4C95-86B3-47FB-A6FE-472C8D2E013D}" type="datetime1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76600" y="6407944"/>
            <a:ext cx="3454153" cy="365125"/>
          </a:xfrm>
        </p:spPr>
        <p:txBody>
          <a:bodyPr/>
          <a:lstStyle/>
          <a:p>
            <a:r>
              <a:rPr lang="en-US" dirty="0" smtClean="0"/>
              <a:t>Invertebrate Zoology (</a:t>
            </a:r>
            <a:r>
              <a:rPr lang="en-US" dirty="0" err="1" smtClean="0"/>
              <a:t>Biol</a:t>
            </a:r>
            <a:r>
              <a:rPr lang="en-US" dirty="0" smtClean="0"/>
              <a:t> 242)- Dr. K. M.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74</a:t>
            </a:fld>
            <a:endParaRPr lang="en-US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3657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609600"/>
            <a:ext cx="4419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800" b="1" u="sng" dirty="0" smtClean="0">
                <a:solidFill>
                  <a:srgbClr val="00B0F0"/>
                </a:solidFill>
              </a:rPr>
              <a:t>The Parasitic Forms:</a:t>
            </a:r>
          </a:p>
          <a:p>
            <a:pPr lvl="0"/>
            <a:r>
              <a:rPr lang="en-US" sz="2800" dirty="0" smtClean="0"/>
              <a:t>About 25% of </a:t>
            </a:r>
            <a:r>
              <a:rPr lang="en-US" sz="2800" dirty="0" err="1" smtClean="0"/>
              <a:t>zooflagellates</a:t>
            </a:r>
            <a:r>
              <a:rPr lang="en-US" sz="2800" dirty="0" smtClean="0"/>
              <a:t> (including </a:t>
            </a:r>
            <a:r>
              <a:rPr lang="en-US" sz="2800" dirty="0" err="1" smtClean="0"/>
              <a:t>commensals</a:t>
            </a:r>
            <a:r>
              <a:rPr lang="en-US" sz="2800" dirty="0" smtClean="0"/>
              <a:t>) </a:t>
            </a:r>
          </a:p>
          <a:p>
            <a:pPr lvl="0"/>
            <a:r>
              <a:rPr lang="en-US" sz="2800" dirty="0" smtClean="0"/>
              <a:t>Have a </a:t>
            </a:r>
            <a:r>
              <a:rPr lang="en-US" sz="2800" b="1" dirty="0" smtClean="0">
                <a:solidFill>
                  <a:srgbClr val="FF0000"/>
                </a:solidFill>
              </a:rPr>
              <a:t>complex life cycles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and a </a:t>
            </a:r>
            <a:r>
              <a:rPr lang="en-US" sz="2800" b="1" dirty="0" smtClean="0">
                <a:solidFill>
                  <a:srgbClr val="00B050"/>
                </a:solidFill>
              </a:rPr>
              <a:t>complex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structure</a:t>
            </a:r>
            <a:r>
              <a:rPr lang="en-US" sz="2800" dirty="0" smtClean="0">
                <a:solidFill>
                  <a:srgbClr val="00B050"/>
                </a:solidFill>
              </a:rPr>
              <a:t> &amp; </a:t>
            </a:r>
            <a:r>
              <a:rPr lang="en-US" sz="2800" b="1" dirty="0" smtClean="0">
                <a:solidFill>
                  <a:srgbClr val="00B050"/>
                </a:solidFill>
              </a:rPr>
              <a:t>function.</a:t>
            </a:r>
            <a:endParaRPr lang="en-US" sz="2800" dirty="0" smtClean="0">
              <a:solidFill>
                <a:srgbClr val="00B050"/>
              </a:solidFill>
            </a:endParaRPr>
          </a:p>
          <a:p>
            <a:pPr lvl="0"/>
            <a:r>
              <a:rPr lang="en-US" sz="2800" dirty="0" smtClean="0"/>
              <a:t>Need </a:t>
            </a: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intermediate hosts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(</a:t>
            </a: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vectors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) </a:t>
            </a:r>
            <a:r>
              <a:rPr lang="en-US" sz="2800" dirty="0" smtClean="0"/>
              <a:t>to reach the </a:t>
            </a:r>
            <a:r>
              <a:rPr lang="en-US" sz="2800" b="1" dirty="0" smtClean="0">
                <a:solidFill>
                  <a:srgbClr val="00B0F0"/>
                </a:solidFill>
              </a:rPr>
              <a:t>final definitive hosts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</a:p>
          <a:p>
            <a:pPr lvl="0"/>
            <a:r>
              <a:rPr lang="en-US" sz="2800" b="1" u="sng" dirty="0" smtClean="0">
                <a:solidFill>
                  <a:srgbClr val="FF0000"/>
                </a:solidFill>
              </a:rPr>
              <a:t>Examples</a:t>
            </a:r>
            <a:r>
              <a:rPr lang="en-US" sz="2800" dirty="0" smtClean="0">
                <a:solidFill>
                  <a:srgbClr val="FF0000"/>
                </a:solidFill>
              </a:rPr>
              <a:t>: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0"/>
            <a:r>
              <a:rPr lang="en-US" sz="2800" dirty="0" smtClean="0"/>
              <a:t> </a:t>
            </a:r>
            <a:r>
              <a:rPr lang="en-US" sz="2800" b="1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Trypanosoma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400" dirty="0" smtClean="0"/>
              <a:t>A human parasite that causes </a:t>
            </a:r>
            <a:r>
              <a:rPr lang="en-US" sz="2400" b="1" dirty="0" smtClean="0">
                <a:solidFill>
                  <a:srgbClr val="FF0000"/>
                </a:solidFill>
              </a:rPr>
              <a:t>African sleeping sickness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Has a disc of DNA called </a:t>
            </a:r>
            <a:r>
              <a:rPr lang="en-US" sz="2400" b="1" dirty="0" err="1" smtClean="0">
                <a:solidFill>
                  <a:srgbClr val="00B050"/>
                </a:solidFill>
              </a:rPr>
              <a:t>kinetoplast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/>
              <a:t>located within a </a:t>
            </a:r>
            <a:r>
              <a:rPr lang="en-US" sz="2400" b="1" dirty="0" smtClean="0">
                <a:solidFill>
                  <a:srgbClr val="00B0F0"/>
                </a:solidFill>
              </a:rPr>
              <a:t>single mitochondrion</a:t>
            </a:r>
            <a:r>
              <a:rPr lang="en-US" sz="2400" dirty="0" smtClean="0"/>
              <a:t>.</a:t>
            </a:r>
          </a:p>
          <a:p>
            <a:pPr lvl="0"/>
            <a:endParaRPr lang="en-US" sz="2800" dirty="0" smtClean="0">
              <a:solidFill>
                <a:srgbClr val="00B0F0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en-US" sz="2800" b="1" u="sng" dirty="0" smtClean="0">
              <a:solidFill>
                <a:srgbClr val="00B0F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4C95-86B3-47FB-A6FE-472C8D2E013D}" type="datetime1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76600" y="6407944"/>
            <a:ext cx="3454153" cy="365125"/>
          </a:xfrm>
        </p:spPr>
        <p:txBody>
          <a:bodyPr/>
          <a:lstStyle/>
          <a:p>
            <a:r>
              <a:rPr lang="en-US" dirty="0" smtClean="0"/>
              <a:t>Invertebrate Zoology (</a:t>
            </a:r>
            <a:r>
              <a:rPr lang="en-US" dirty="0" err="1" smtClean="0"/>
              <a:t>Biol</a:t>
            </a:r>
            <a:r>
              <a:rPr lang="en-US" dirty="0" smtClean="0"/>
              <a:t> 242)- Dr. K. M.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1"/>
          </a:xfrm>
        </p:spPr>
        <p:txBody>
          <a:bodyPr/>
          <a:lstStyle/>
          <a:p>
            <a:pPr lvl="1"/>
            <a:r>
              <a:rPr lang="en-US" sz="2400" dirty="0" smtClean="0"/>
              <a:t>About </a:t>
            </a:r>
            <a:r>
              <a:rPr lang="en-US" sz="2400" dirty="0" smtClean="0">
                <a:solidFill>
                  <a:srgbClr val="00B0F0"/>
                </a:solidFill>
              </a:rPr>
              <a:t>15 million infections/yr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Transmitted by </a:t>
            </a:r>
            <a:r>
              <a:rPr lang="en-US" sz="2400" b="1" dirty="0" smtClean="0">
                <a:solidFill>
                  <a:srgbClr val="FF0000"/>
                </a:solidFill>
              </a:rPr>
              <a:t>Tsetse</a:t>
            </a:r>
            <a:r>
              <a:rPr lang="en-US" sz="2400" dirty="0" smtClean="0">
                <a:solidFill>
                  <a:srgbClr val="FF0000"/>
                </a:solidFill>
              </a:rPr>
              <a:t> fly.</a:t>
            </a:r>
          </a:p>
          <a:p>
            <a:pPr lvl="1"/>
            <a:r>
              <a:rPr lang="en-US" sz="2400" dirty="0" smtClean="0"/>
              <a:t>Parasite can </a:t>
            </a:r>
            <a:r>
              <a:rPr lang="en-US" sz="2400" b="1" dirty="0" smtClean="0">
                <a:solidFill>
                  <a:srgbClr val="00B050"/>
                </a:solidFill>
              </a:rPr>
              <a:t>avoid the immune system</a:t>
            </a:r>
            <a:r>
              <a:rPr lang="en-US" sz="2400" dirty="0" smtClean="0"/>
              <a:t>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4C95-86B3-47FB-A6FE-472C8D2E013D}" type="datetime1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407944"/>
            <a:ext cx="3377953" cy="365125"/>
          </a:xfrm>
        </p:spPr>
        <p:txBody>
          <a:bodyPr/>
          <a:lstStyle/>
          <a:p>
            <a:r>
              <a:rPr lang="en-US" dirty="0" smtClean="0"/>
              <a:t>Invertebrate Zoology (</a:t>
            </a:r>
            <a:r>
              <a:rPr lang="en-US" dirty="0" err="1" smtClean="0"/>
              <a:t>Biol</a:t>
            </a:r>
            <a:r>
              <a:rPr lang="en-US" dirty="0" smtClean="0"/>
              <a:t> 242)- Dr. K. M.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76</a:t>
            </a:fld>
            <a:endParaRPr lang="en-US"/>
          </a:p>
        </p:txBody>
      </p:sp>
      <p:pic>
        <p:nvPicPr>
          <p:cNvPr id="86018" name="Picture 2" descr="Trypanoso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28800"/>
            <a:ext cx="5181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9" name="il_fi" descr="glossi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895600"/>
            <a:ext cx="26670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96000"/>
          </a:xfrm>
        </p:spPr>
        <p:txBody>
          <a:bodyPr/>
          <a:lstStyle/>
          <a:p>
            <a:pPr lvl="0"/>
            <a:r>
              <a:rPr lang="en-US" sz="2800" b="1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Leishmania</a:t>
            </a:r>
            <a:r>
              <a:rPr lang="en-US" sz="28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donovani</a:t>
            </a:r>
            <a:r>
              <a:rPr lang="en-US" sz="28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lvl="1"/>
            <a:r>
              <a:rPr lang="en-US" sz="2400" dirty="0" smtClean="0"/>
              <a:t>Causes extreme </a:t>
            </a:r>
            <a:r>
              <a:rPr lang="en-US" sz="2400" b="1" dirty="0" smtClean="0">
                <a:solidFill>
                  <a:srgbClr val="00B050"/>
                </a:solidFill>
              </a:rPr>
              <a:t>disfigurement &amp; death of humans</a:t>
            </a:r>
            <a:r>
              <a:rPr lang="en-US" sz="2400" dirty="0" smtClean="0"/>
              <a:t> (95% death rate).</a:t>
            </a:r>
          </a:p>
          <a:p>
            <a:pPr lvl="1"/>
            <a:r>
              <a:rPr lang="en-US" sz="2400" dirty="0" smtClean="0"/>
              <a:t>12,000,000 infected Worldwide. </a:t>
            </a:r>
          </a:p>
          <a:p>
            <a:pPr lvl="1"/>
            <a:r>
              <a:rPr lang="en-US" sz="2400" dirty="0" smtClean="0"/>
              <a:t>Transmitted by </a:t>
            </a:r>
            <a:r>
              <a:rPr lang="en-US" sz="2400" b="1" dirty="0" smtClean="0">
                <a:solidFill>
                  <a:srgbClr val="FF0000"/>
                </a:solidFill>
              </a:rPr>
              <a:t>sand fly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en-US" sz="2400" dirty="0" smtClean="0"/>
              <a:t>Can change surface antigen to </a:t>
            </a:r>
            <a:r>
              <a:rPr lang="en-US" sz="2400" b="1" dirty="0" smtClean="0">
                <a:solidFill>
                  <a:srgbClr val="FF0000"/>
                </a:solidFill>
              </a:rPr>
              <a:t>avoid the immune system. </a:t>
            </a:r>
          </a:p>
          <a:p>
            <a:pPr lvl="1"/>
            <a:endParaRPr lang="en-US" sz="1800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4C95-86B3-47FB-A6FE-472C8D2E013D}" type="datetime1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6407944"/>
            <a:ext cx="3301753" cy="365125"/>
          </a:xfrm>
        </p:spPr>
        <p:txBody>
          <a:bodyPr/>
          <a:lstStyle/>
          <a:p>
            <a:r>
              <a:rPr lang="en-US" dirty="0" smtClean="0"/>
              <a:t>Invertebrate Zoology (</a:t>
            </a:r>
            <a:r>
              <a:rPr lang="en-US" dirty="0" err="1" smtClean="0"/>
              <a:t>Biol</a:t>
            </a:r>
            <a:r>
              <a:rPr lang="en-US" dirty="0" smtClean="0"/>
              <a:t> 242)- Dr. K. M.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77</a:t>
            </a:fld>
            <a:endParaRPr lang="en-US"/>
          </a:p>
        </p:txBody>
      </p:sp>
      <p:pic>
        <p:nvPicPr>
          <p:cNvPr id="87042" name="il_fi" descr="p0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200400"/>
            <a:ext cx="4343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il_fi" descr="abb05_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743200"/>
            <a:ext cx="19351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4" descr="leishman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4953000"/>
            <a:ext cx="2185988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4C95-86B3-47FB-A6FE-472C8D2E013D}" type="datetime1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07944"/>
            <a:ext cx="3606553" cy="450056"/>
          </a:xfrm>
        </p:spPr>
        <p:txBody>
          <a:bodyPr/>
          <a:lstStyle/>
          <a:p>
            <a:r>
              <a:rPr lang="en-US" dirty="0" smtClean="0"/>
              <a:t>Invertebrate Zoology (</a:t>
            </a:r>
            <a:r>
              <a:rPr lang="en-US" dirty="0" err="1" smtClean="0"/>
              <a:t>Biol</a:t>
            </a:r>
            <a:r>
              <a:rPr lang="en-US" dirty="0" smtClean="0"/>
              <a:t> 242)- Dr. K. M.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8066" name="Picture 2" descr="leishman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28600"/>
            <a:ext cx="4044950" cy="61722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943600"/>
          </a:xfrm>
        </p:spPr>
        <p:txBody>
          <a:bodyPr/>
          <a:lstStyle/>
          <a:p>
            <a:pPr lvl="0"/>
            <a:r>
              <a:rPr lang="en-US" sz="2800" b="1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Trichomonas</a:t>
            </a:r>
            <a:r>
              <a:rPr lang="en-US" sz="28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vaginalis</a:t>
            </a:r>
            <a:r>
              <a:rPr lang="en-US" sz="28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lvl="0"/>
            <a:r>
              <a:rPr lang="en-US" dirty="0" smtClean="0"/>
              <a:t>A parasite in human </a:t>
            </a:r>
            <a:r>
              <a:rPr lang="en-US" b="1" dirty="0" smtClean="0">
                <a:solidFill>
                  <a:srgbClr val="FF0000"/>
                </a:solidFill>
              </a:rPr>
              <a:t>vagina, urethra &amp; prostate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lvl="0"/>
            <a:r>
              <a:rPr lang="en-US" dirty="0" smtClean="0"/>
              <a:t>Causes little or no discomfort in men, but causes </a:t>
            </a:r>
            <a:r>
              <a:rPr lang="en-US" b="1" dirty="0" smtClean="0">
                <a:solidFill>
                  <a:srgbClr val="00B050"/>
                </a:solidFill>
              </a:rPr>
              <a:t>considerable inflammation and irritation in women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4C95-86B3-47FB-A6FE-472C8D2E013D}" type="datetime1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407944"/>
            <a:ext cx="3377953" cy="450056"/>
          </a:xfrm>
        </p:spPr>
        <p:txBody>
          <a:bodyPr/>
          <a:lstStyle/>
          <a:p>
            <a:r>
              <a:rPr lang="en-US" dirty="0" smtClean="0"/>
              <a:t>Invertebrate Zoology (</a:t>
            </a:r>
            <a:r>
              <a:rPr lang="en-US" dirty="0" err="1" smtClean="0"/>
              <a:t>Biol</a:t>
            </a:r>
            <a:r>
              <a:rPr lang="en-US" dirty="0" smtClean="0"/>
              <a:t> 242)- Dr. K. M.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79</a:t>
            </a:fld>
            <a:endParaRPr lang="en-US"/>
          </a:p>
        </p:txBody>
      </p:sp>
      <p:pic>
        <p:nvPicPr>
          <p:cNvPr id="89090" name="il_fi" descr="trichomonas2_scale_f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276600"/>
            <a:ext cx="3429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7432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304800"/>
            <a:ext cx="8473440" cy="326945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32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Trichocysts</a:t>
            </a:r>
            <a:r>
              <a:rPr lang="en-US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:</a:t>
            </a:r>
          </a:p>
          <a:p>
            <a:pPr lvl="1"/>
            <a:r>
              <a:rPr lang="en-US" sz="2800" dirty="0" smtClean="0"/>
              <a:t>Develop within a </a:t>
            </a:r>
            <a:r>
              <a:rPr lang="en-US" sz="2800" b="1" dirty="0" smtClean="0">
                <a:solidFill>
                  <a:srgbClr val="FF0000"/>
                </a:solidFill>
              </a:rPr>
              <a:t>membrane–bound vesicle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inside the cytoplasm.</a:t>
            </a:r>
          </a:p>
          <a:p>
            <a:pPr lvl="1"/>
            <a:r>
              <a:rPr lang="en-US" sz="2800" dirty="0" smtClean="0"/>
              <a:t>They have </a:t>
            </a:r>
            <a:r>
              <a:rPr lang="en-US" sz="2800" b="1" dirty="0" smtClean="0">
                <a:solidFill>
                  <a:schemeClr val="accent5"/>
                </a:solidFill>
              </a:rPr>
              <a:t>a long, thin filament</a:t>
            </a:r>
            <a:r>
              <a:rPr lang="en-US" sz="2800" dirty="0" smtClean="0">
                <a:solidFill>
                  <a:schemeClr val="accent5"/>
                </a:solidFill>
              </a:rPr>
              <a:t> </a:t>
            </a:r>
            <a:r>
              <a:rPr lang="en-US" sz="2800" dirty="0" smtClean="0"/>
              <a:t>that can be </a:t>
            </a:r>
            <a:r>
              <a:rPr lang="en-US" sz="2800" b="1" dirty="0" smtClean="0">
                <a:solidFill>
                  <a:schemeClr val="accent5"/>
                </a:solidFill>
              </a:rPr>
              <a:t>discharged very rapidly</a:t>
            </a:r>
            <a:r>
              <a:rPr lang="en-US" sz="2800" dirty="0" smtClean="0">
                <a:solidFill>
                  <a:schemeClr val="accent5"/>
                </a:solidFill>
              </a:rPr>
              <a:t> </a:t>
            </a:r>
            <a:r>
              <a:rPr lang="en-US" sz="2800" dirty="0" smtClean="0"/>
              <a:t>by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mechanical</a:t>
            </a:r>
            <a:r>
              <a:rPr lang="en-US" sz="2800" dirty="0" smtClean="0"/>
              <a:t> and/ or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stimuli</a:t>
            </a:r>
            <a:r>
              <a:rPr lang="en-US" sz="2800" dirty="0" smtClean="0"/>
              <a:t>. </a:t>
            </a:r>
            <a:r>
              <a:rPr lang="ar-AE" sz="2800" dirty="0"/>
              <a:t>لديهم خيوط طويلة رفيعة يمكن تفريغها بسرعة كبيرة عن طريق المحفزات الميكانيكية و / أو الكيميائية.</a:t>
            </a:r>
            <a:endParaRPr lang="en-US" sz="2800" dirty="0" smtClean="0"/>
          </a:p>
          <a:p>
            <a:pPr lvl="1"/>
            <a:r>
              <a:rPr lang="en-US" sz="2800" b="1" dirty="0" smtClean="0"/>
              <a:t>Functions: </a:t>
            </a:r>
            <a:r>
              <a:rPr lang="en-US" sz="2800" b="1" dirty="0" smtClean="0">
                <a:solidFill>
                  <a:srgbClr val="FF0000"/>
                </a:solidFill>
              </a:rPr>
              <a:t>defense &amp; anchorage.</a:t>
            </a:r>
            <a:endParaRPr lang="en-US" sz="2800" dirty="0" smtClean="0"/>
          </a:p>
          <a:p>
            <a:pPr lvl="1">
              <a:lnSpc>
                <a:spcPct val="150000"/>
              </a:lnSpc>
            </a:pPr>
            <a:endParaRPr lang="en-US" sz="2800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934200" y="6492240"/>
            <a:ext cx="1920240" cy="365760"/>
          </a:xfrm>
        </p:spPr>
        <p:txBody>
          <a:bodyPr/>
          <a:lstStyle/>
          <a:p>
            <a:fld id="{84A25639-68BF-40FD-8B4C-59BD8F2E62D4}" type="datetime1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00400" y="6407944"/>
            <a:ext cx="3530353" cy="365125"/>
          </a:xfrm>
        </p:spPr>
        <p:txBody>
          <a:bodyPr/>
          <a:lstStyle/>
          <a:p>
            <a:r>
              <a:rPr lang="en-US" smtClean="0"/>
              <a:t>Invertebrate Zoology (Biol 242)- Dr. K. M.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1506" name="Picture 2" descr="http://www.microscopy-uk.org.uk/mag/imagsmall/parameciumtrichocysts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733800"/>
            <a:ext cx="3429000" cy="2514600"/>
          </a:xfrm>
          <a:prstGeom prst="rect">
            <a:avLst/>
          </a:prstGeom>
          <a:noFill/>
        </p:spPr>
      </p:pic>
      <p:pic>
        <p:nvPicPr>
          <p:cNvPr id="21507" name="Picture 3" descr="PCD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733800"/>
            <a:ext cx="35814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867400"/>
          </a:xfrm>
        </p:spPr>
        <p:txBody>
          <a:bodyPr/>
          <a:lstStyle/>
          <a:p>
            <a:pPr lvl="0"/>
            <a:r>
              <a:rPr lang="en-US" sz="28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Giardia </a:t>
            </a:r>
            <a:r>
              <a:rPr lang="en-US" sz="2800" b="1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lamblia</a:t>
            </a:r>
            <a:r>
              <a:rPr lang="en-US" sz="28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0"/>
            <a:r>
              <a:rPr lang="en-US" dirty="0" smtClean="0"/>
              <a:t>Causes </a:t>
            </a:r>
            <a:r>
              <a:rPr lang="en-US" b="1" dirty="0" smtClean="0">
                <a:solidFill>
                  <a:srgbClr val="00B050"/>
                </a:solidFill>
              </a:rPr>
              <a:t>intense nausea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B050"/>
                </a:solidFill>
              </a:rPr>
              <a:t>diarrhea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00B050"/>
                </a:solidFill>
              </a:rPr>
              <a:t>cramps in humans.</a:t>
            </a:r>
          </a:p>
          <a:p>
            <a:pPr lvl="0"/>
            <a:r>
              <a:rPr lang="en-US" dirty="0" smtClean="0"/>
              <a:t>Infection is through drinking contaminated water.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4C95-86B3-47FB-A6FE-472C8D2E013D}" type="datetime1">
              <a:rPr lang="en-US" smtClean="0"/>
              <a:pPr/>
              <a:t>10/2/2020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76600" y="6407944"/>
            <a:ext cx="3454153" cy="450056"/>
          </a:xfrm>
        </p:spPr>
        <p:txBody>
          <a:bodyPr/>
          <a:lstStyle/>
          <a:p>
            <a:r>
              <a:rPr lang="en-US" dirty="0" smtClean="0"/>
              <a:t>Invertebrate Zoology (</a:t>
            </a:r>
            <a:r>
              <a:rPr lang="en-US" dirty="0" err="1" smtClean="0"/>
              <a:t>Biol</a:t>
            </a:r>
            <a:r>
              <a:rPr lang="en-US" dirty="0" smtClean="0"/>
              <a:t> 242)- Dr. K. M.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80</a:t>
            </a:fld>
            <a:endParaRPr lang="en-US"/>
          </a:p>
        </p:txBody>
      </p:sp>
      <p:pic>
        <p:nvPicPr>
          <p:cNvPr id="90114" name="il_fi" descr="giardia-trp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124200"/>
            <a:ext cx="2990850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www.cdc.gov/parasites/images/giardia/giardia_troph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667000"/>
            <a:ext cx="4038600" cy="338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382000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00B050"/>
                </a:solidFill>
              </a:rPr>
              <a:t>Classification summary:</a:t>
            </a:r>
            <a:endParaRPr lang="en-US" sz="4000" dirty="0" smtClean="0">
              <a:solidFill>
                <a:srgbClr val="00B050"/>
              </a:solidFill>
            </a:endParaRPr>
          </a:p>
          <a:p>
            <a:pPr lvl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 err="1" smtClean="0">
                <a:solidFill>
                  <a:srgbClr val="FF0000"/>
                </a:solidFill>
              </a:rPr>
              <a:t>Alveolata</a:t>
            </a:r>
            <a:endParaRPr lang="en-US" dirty="0" smtClean="0">
              <a:solidFill>
                <a:srgbClr val="FF0000"/>
              </a:solidFill>
            </a:endParaRPr>
          </a:p>
          <a:p>
            <a:pPr marL="3546475" indent="-320040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Phylum Ciliophora</a:t>
            </a:r>
            <a:r>
              <a:rPr lang="en-US" dirty="0" smtClean="0"/>
              <a:t>. Examples: </a:t>
            </a:r>
            <a:r>
              <a:rPr lang="en-US" b="1" i="1" u="sng" dirty="0" smtClean="0"/>
              <a:t>Paramecium</a:t>
            </a:r>
            <a:r>
              <a:rPr lang="en-US" b="1" i="1" dirty="0" smtClean="0"/>
              <a:t>, </a:t>
            </a:r>
            <a:r>
              <a:rPr lang="en-US" b="1" i="1" u="sng" dirty="0" smtClean="0"/>
              <a:t>Stentor</a:t>
            </a:r>
            <a:r>
              <a:rPr lang="en-US" b="1" i="1" dirty="0" smtClean="0"/>
              <a:t>, </a:t>
            </a:r>
            <a:r>
              <a:rPr lang="en-US" b="1" i="1" u="sng" dirty="0" smtClean="0"/>
              <a:t>Vorticella</a:t>
            </a:r>
            <a:r>
              <a:rPr lang="en-US" i="1" dirty="0" smtClean="0"/>
              <a:t>.</a:t>
            </a:r>
            <a:endParaRPr lang="en-US" dirty="0" smtClean="0"/>
          </a:p>
          <a:p>
            <a:pPr marL="3894138" indent="-3548063">
              <a:buNone/>
            </a:pPr>
            <a:r>
              <a:rPr lang="en-US" b="1" dirty="0" smtClean="0">
                <a:solidFill>
                  <a:srgbClr val="00B050"/>
                </a:solidFill>
              </a:rPr>
              <a:t>Phylum </a:t>
            </a:r>
            <a:r>
              <a:rPr lang="en-US" b="1" dirty="0" err="1" smtClean="0">
                <a:solidFill>
                  <a:srgbClr val="00B050"/>
                </a:solidFill>
              </a:rPr>
              <a:t>Dinozoa</a:t>
            </a:r>
            <a:r>
              <a:rPr lang="en-US" dirty="0" smtClean="0"/>
              <a:t>. Example: Dinoflagellates like </a:t>
            </a:r>
            <a:r>
              <a:rPr lang="en-US" b="1" i="1" u="sng" dirty="0" smtClean="0"/>
              <a:t>Ceratium</a:t>
            </a:r>
            <a:r>
              <a:rPr lang="en-US" b="1" dirty="0" smtClean="0"/>
              <a:t>.</a:t>
            </a:r>
            <a:endParaRPr lang="en-US" dirty="0" smtClean="0"/>
          </a:p>
          <a:p>
            <a:pPr marL="3894138" indent="-3548063">
              <a:buNone/>
            </a:pPr>
            <a:r>
              <a:rPr lang="en-US" b="1" dirty="0" smtClean="0">
                <a:solidFill>
                  <a:srgbClr val="00B050"/>
                </a:solidFill>
              </a:rPr>
              <a:t>Phylum </a:t>
            </a:r>
            <a:r>
              <a:rPr lang="en-US" b="1" dirty="0" err="1" smtClean="0">
                <a:solidFill>
                  <a:srgbClr val="00B050"/>
                </a:solidFill>
              </a:rPr>
              <a:t>Apicomplexa</a:t>
            </a:r>
            <a:r>
              <a:rPr lang="en-US" b="1" dirty="0" smtClean="0">
                <a:solidFill>
                  <a:srgbClr val="00B050"/>
                </a:solidFill>
              </a:rPr>
              <a:t>. </a:t>
            </a:r>
            <a:r>
              <a:rPr lang="en-US" dirty="0" smtClean="0"/>
              <a:t>Example Malaria parasite; </a:t>
            </a:r>
            <a:r>
              <a:rPr lang="en-US" b="1" i="1" u="sng" dirty="0" smtClean="0"/>
              <a:t>Plasmodium</a:t>
            </a:r>
            <a:r>
              <a:rPr lang="en-US" b="1" i="1" dirty="0" smtClean="0"/>
              <a:t>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 err="1" smtClean="0">
                <a:solidFill>
                  <a:srgbClr val="FF0000"/>
                </a:solidFill>
              </a:rPr>
              <a:t>Amoebozoa</a:t>
            </a:r>
            <a:endParaRPr lang="en-US" dirty="0" smtClean="0">
              <a:solidFill>
                <a:srgbClr val="FF0000"/>
              </a:solidFill>
            </a:endParaRPr>
          </a:p>
          <a:p>
            <a:pPr marL="3657600" indent="-326390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The </a:t>
            </a:r>
            <a:r>
              <a:rPr lang="en-US" b="1" dirty="0" err="1" smtClean="0">
                <a:solidFill>
                  <a:srgbClr val="00B050"/>
                </a:solidFill>
              </a:rPr>
              <a:t>Gymnamoeba</a:t>
            </a:r>
            <a:r>
              <a:rPr lang="en-US" dirty="0" smtClean="0"/>
              <a:t>. Example: </a:t>
            </a:r>
            <a:r>
              <a:rPr lang="en-US" b="1" i="1" u="sng" dirty="0" smtClean="0"/>
              <a:t>Amoeba; </a:t>
            </a:r>
            <a:r>
              <a:rPr lang="en-US" b="1" i="1" u="sng" dirty="0" err="1" smtClean="0"/>
              <a:t>Entamoeba</a:t>
            </a:r>
            <a:r>
              <a:rPr lang="en-US" b="1" i="1" u="sng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4C95-86B3-47FB-A6FE-472C8D2E013D}" type="datetime1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00400" y="6407944"/>
            <a:ext cx="3530353" cy="450056"/>
          </a:xfrm>
        </p:spPr>
        <p:txBody>
          <a:bodyPr/>
          <a:lstStyle/>
          <a:p>
            <a:r>
              <a:rPr lang="en-US" dirty="0" smtClean="0"/>
              <a:t>Invertebrate Zoology (</a:t>
            </a:r>
            <a:r>
              <a:rPr lang="en-US" dirty="0" err="1" smtClean="0"/>
              <a:t>Biol</a:t>
            </a:r>
            <a:r>
              <a:rPr lang="en-US" dirty="0" smtClean="0"/>
              <a:t> 242)- Dr. K. M.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 err="1" smtClean="0">
                <a:solidFill>
                  <a:srgbClr val="FF0000"/>
                </a:solidFill>
              </a:rPr>
              <a:t>Rhizaria</a:t>
            </a:r>
            <a:endParaRPr lang="en-US" dirty="0" smtClean="0">
              <a:solidFill>
                <a:srgbClr val="FF0000"/>
              </a:solidFill>
            </a:endParaRPr>
          </a:p>
          <a:p>
            <a:pPr marL="3768725" indent="-3484563">
              <a:buNone/>
            </a:pPr>
            <a:r>
              <a:rPr lang="en-US" b="1" dirty="0" smtClean="0">
                <a:solidFill>
                  <a:srgbClr val="00B050"/>
                </a:solidFill>
              </a:rPr>
              <a:t>Phylum Foraminifera</a:t>
            </a:r>
            <a:r>
              <a:rPr lang="en-US" dirty="0" smtClean="0"/>
              <a:t>. Examples: </a:t>
            </a:r>
            <a:r>
              <a:rPr lang="en-US" b="1" u="sng" dirty="0" err="1" smtClean="0"/>
              <a:t>Foramineferal</a:t>
            </a:r>
            <a:r>
              <a:rPr lang="en-US" b="1" u="sng" dirty="0" smtClean="0"/>
              <a:t> shells</a:t>
            </a:r>
            <a:r>
              <a:rPr lang="en-US" b="1" dirty="0" smtClean="0"/>
              <a:t>.</a:t>
            </a:r>
            <a:endParaRPr lang="en-US" dirty="0" smtClean="0"/>
          </a:p>
          <a:p>
            <a:pPr marL="3436938" indent="-3090863">
              <a:buNone/>
            </a:pPr>
            <a:r>
              <a:rPr lang="en-US" b="1" dirty="0" smtClean="0">
                <a:solidFill>
                  <a:srgbClr val="00B050"/>
                </a:solidFill>
              </a:rPr>
              <a:t>Phylum </a:t>
            </a:r>
            <a:r>
              <a:rPr lang="en-US" b="1" dirty="0" err="1" smtClean="0">
                <a:solidFill>
                  <a:srgbClr val="00B050"/>
                </a:solidFill>
              </a:rPr>
              <a:t>Radiozoa</a:t>
            </a:r>
            <a:r>
              <a:rPr lang="en-US" dirty="0" smtClean="0"/>
              <a:t>. Examples: </a:t>
            </a:r>
            <a:r>
              <a:rPr lang="en-US" b="1" u="sng" dirty="0" smtClean="0"/>
              <a:t>Radiolarian shells</a:t>
            </a:r>
            <a:r>
              <a:rPr lang="en-US" b="1" dirty="0" smtClean="0"/>
              <a:t>.</a:t>
            </a:r>
            <a:endParaRPr lang="en-US" dirty="0" smtClean="0"/>
          </a:p>
          <a:p>
            <a:pPr lvl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 err="1" smtClean="0">
                <a:solidFill>
                  <a:srgbClr val="FF0000"/>
                </a:solidFill>
              </a:rPr>
              <a:t>Excavata</a:t>
            </a:r>
            <a:endParaRPr lang="en-US" dirty="0" smtClean="0">
              <a:solidFill>
                <a:srgbClr val="FF0000"/>
              </a:solidFill>
            </a:endParaRPr>
          </a:p>
          <a:p>
            <a:pPr marL="3768725" indent="-342265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Phylum </a:t>
            </a:r>
            <a:r>
              <a:rPr lang="en-US" b="1" dirty="0" err="1" smtClean="0">
                <a:solidFill>
                  <a:srgbClr val="00B050"/>
                </a:solidFill>
              </a:rPr>
              <a:t>Parabasalia</a:t>
            </a:r>
            <a:r>
              <a:rPr lang="en-US" b="1" dirty="0" smtClean="0"/>
              <a:t>:</a:t>
            </a:r>
            <a:r>
              <a:rPr lang="en-US" i="1" u="sng" dirty="0" smtClean="0"/>
              <a:t> </a:t>
            </a:r>
            <a:r>
              <a:rPr lang="en-US" dirty="0" smtClean="0"/>
              <a:t>Examples:</a:t>
            </a:r>
            <a:r>
              <a:rPr lang="en-US" i="1" u="sng" dirty="0" smtClean="0"/>
              <a:t> </a:t>
            </a:r>
            <a:r>
              <a:rPr lang="en-US" b="1" i="1" u="sng" dirty="0" err="1" smtClean="0"/>
              <a:t>Trichomonas</a:t>
            </a:r>
            <a:r>
              <a:rPr lang="en-US" b="1" i="1" dirty="0" smtClean="0"/>
              <a:t>; </a:t>
            </a:r>
            <a:r>
              <a:rPr lang="en-US" b="1" i="1" u="sng" dirty="0" err="1" smtClean="0"/>
              <a:t>Trichonympha</a:t>
            </a:r>
            <a:r>
              <a:rPr lang="en-US" b="1" i="1" u="sng" dirty="0" smtClean="0"/>
              <a:t>.</a:t>
            </a:r>
            <a:endParaRPr lang="en-US" dirty="0" smtClean="0"/>
          </a:p>
          <a:p>
            <a:pPr marL="3830638" indent="-3484563">
              <a:buNone/>
            </a:pPr>
            <a:r>
              <a:rPr lang="en-US" b="1" dirty="0" smtClean="0">
                <a:solidFill>
                  <a:srgbClr val="00B050"/>
                </a:solidFill>
              </a:rPr>
              <a:t>Phylum </a:t>
            </a:r>
            <a:r>
              <a:rPr lang="en-US" b="1" dirty="0" err="1" smtClean="0">
                <a:solidFill>
                  <a:srgbClr val="00B050"/>
                </a:solidFill>
              </a:rPr>
              <a:t>Euglenozoa</a:t>
            </a:r>
            <a:r>
              <a:rPr lang="en-US" dirty="0" smtClean="0"/>
              <a:t>. Examples: </a:t>
            </a:r>
            <a:r>
              <a:rPr lang="en-US" b="1" i="1" u="sng" dirty="0" smtClean="0"/>
              <a:t>Euglena;</a:t>
            </a:r>
            <a:r>
              <a:rPr lang="en-US" b="1" i="1" dirty="0" smtClean="0"/>
              <a:t> </a:t>
            </a:r>
            <a:r>
              <a:rPr lang="en-US" b="1" i="1" u="sng" dirty="0" err="1" smtClean="0"/>
              <a:t>Trypanosoma</a:t>
            </a:r>
            <a:r>
              <a:rPr lang="en-US" b="1" i="1" u="sng" dirty="0" smtClean="0"/>
              <a:t>;</a:t>
            </a:r>
            <a:r>
              <a:rPr lang="en-US" b="1" i="1" dirty="0" smtClean="0"/>
              <a:t> </a:t>
            </a:r>
            <a:r>
              <a:rPr lang="en-US" b="1" i="1" dirty="0" err="1" smtClean="0"/>
              <a:t>Leishmania</a:t>
            </a:r>
            <a:r>
              <a:rPr lang="en-US" i="1" dirty="0" smtClean="0"/>
              <a:t>. </a:t>
            </a:r>
          </a:p>
          <a:p>
            <a:pPr marL="365125" indent="-1905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Phylum </a:t>
            </a:r>
            <a:r>
              <a:rPr lang="en-US" b="1" dirty="0" err="1" smtClean="0">
                <a:solidFill>
                  <a:srgbClr val="00B050"/>
                </a:solidFill>
              </a:rPr>
              <a:t>Heterolosea</a:t>
            </a:r>
            <a:r>
              <a:rPr lang="en-US" i="1" dirty="0" smtClean="0"/>
              <a:t>: </a:t>
            </a:r>
            <a:r>
              <a:rPr lang="en-US" dirty="0" smtClean="0"/>
              <a:t>Example:</a:t>
            </a:r>
            <a:r>
              <a:rPr lang="en-US" i="1" u="sng" dirty="0" smtClean="0"/>
              <a:t> </a:t>
            </a:r>
            <a:r>
              <a:rPr lang="en-US" b="1" i="1" u="sng" dirty="0" err="1" smtClean="0"/>
              <a:t>Giardia</a:t>
            </a:r>
            <a:r>
              <a:rPr lang="en-US" b="1" i="1" u="sng" dirty="0" smtClean="0"/>
              <a:t>.</a:t>
            </a:r>
          </a:p>
          <a:p>
            <a:pPr algn="r">
              <a:buNone/>
            </a:pPr>
            <a:endParaRPr lang="en-US" smtClean="0"/>
          </a:p>
          <a:p>
            <a:pPr algn="r">
              <a:buNone/>
            </a:pPr>
            <a:endParaRPr lang="en-US" dirty="0" smtClean="0"/>
          </a:p>
          <a:p>
            <a:pPr algn="r">
              <a:buNone/>
            </a:pP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Lucida Calligraphy" pitchFamily="66" charset="0"/>
              </a:rPr>
              <a:t>End of Chapter</a:t>
            </a:r>
          </a:p>
          <a:p>
            <a:pPr algn="r">
              <a:buNone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4C95-86B3-47FB-A6FE-472C8D2E013D}" type="datetime1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0" y="6407944"/>
            <a:ext cx="3682753" cy="450056"/>
          </a:xfrm>
        </p:spPr>
        <p:txBody>
          <a:bodyPr/>
          <a:lstStyle/>
          <a:p>
            <a:r>
              <a:rPr lang="en-US" dirty="0" smtClean="0"/>
              <a:t>Invertebrate Zoology (</a:t>
            </a:r>
            <a:r>
              <a:rPr lang="en-US" dirty="0" err="1" smtClean="0"/>
              <a:t>Biol</a:t>
            </a:r>
            <a:r>
              <a:rPr lang="en-US" dirty="0" smtClean="0"/>
              <a:t> 242)- Dr. K. M.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04800"/>
            <a:ext cx="8382000" cy="5702491"/>
          </a:xfrm>
        </p:spPr>
        <p:txBody>
          <a:bodyPr/>
          <a:lstStyle/>
          <a:p>
            <a:pPr lvl="0"/>
            <a:r>
              <a:rPr lang="en-US" sz="32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Toxicysts</a:t>
            </a:r>
            <a:r>
              <a:rPr lang="en-US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:</a:t>
            </a:r>
            <a:endParaRPr lang="en-US" sz="32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Similar </a:t>
            </a:r>
            <a:r>
              <a:rPr lang="en-US" sz="2800" dirty="0" smtClean="0"/>
              <a:t>to </a:t>
            </a:r>
            <a:r>
              <a:rPr lang="en-US" sz="2800" dirty="0" err="1" smtClean="0"/>
              <a:t>trichocysts</a:t>
            </a:r>
            <a:r>
              <a:rPr lang="en-US" sz="2800" dirty="0" smtClean="0"/>
              <a:t> </a:t>
            </a:r>
            <a:r>
              <a:rPr lang="en-US" sz="2800" dirty="0" smtClean="0"/>
              <a:t>but they are </a:t>
            </a: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poisonous</a:t>
            </a:r>
            <a:r>
              <a:rPr lang="en-US" sz="2800" dirty="0" smtClean="0"/>
              <a:t>.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Involved in </a:t>
            </a: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predation</a:t>
            </a:r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They paralyze the prey 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2800" dirty="0" smtClean="0"/>
              <a:t>  &amp; initiate digestion.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B14E-56F1-4BFD-9CD6-D087C13011EA}" type="datetime1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6407944"/>
            <a:ext cx="3301753" cy="365125"/>
          </a:xfrm>
        </p:spPr>
        <p:txBody>
          <a:bodyPr/>
          <a:lstStyle/>
          <a:p>
            <a:r>
              <a:rPr lang="en-US" smtClean="0"/>
              <a:t>Invertebrate Zoology (Biol 242)- Dr. K. M.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3741-E3C3-41C5-A41F-50D331679FA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828800"/>
            <a:ext cx="3733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7546</TotalTime>
  <Words>4088</Words>
  <Application>Microsoft Office PowerPoint</Application>
  <PresentationFormat>عرض على الشاشة (4:3)</PresentationFormat>
  <Paragraphs>625</Paragraphs>
  <Slides>82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82</vt:i4>
      </vt:variant>
    </vt:vector>
  </HeadingPairs>
  <TitlesOfParts>
    <vt:vector size="96" baseType="lpstr">
      <vt:lpstr>SimSun</vt:lpstr>
      <vt:lpstr>Arial</vt:lpstr>
      <vt:lpstr>Calibri</vt:lpstr>
      <vt:lpstr>Edwardian Script ITC</vt:lpstr>
      <vt:lpstr>Lucida Calligraphy</vt:lpstr>
      <vt:lpstr>Lucida Sans Unicode</vt:lpstr>
      <vt:lpstr>黑体</vt:lpstr>
      <vt:lpstr>Symbol</vt:lpstr>
      <vt:lpstr>Times New Roman</vt:lpstr>
      <vt:lpstr>Verdana</vt:lpstr>
      <vt:lpstr>Wingdings</vt:lpstr>
      <vt:lpstr>Wingdings 2</vt:lpstr>
      <vt:lpstr>Wingdings 3</vt:lpstr>
      <vt:lpstr>Concourse</vt:lpstr>
      <vt:lpstr>Chapter 3</vt:lpstr>
      <vt:lpstr>Protozoan: (Latin) = Proto:  the very first                            Zoa  : animals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Protozoan  reproduction: </vt:lpstr>
      <vt:lpstr>عرض تقديمي في PowerPoint</vt:lpstr>
      <vt:lpstr>عرض تقديمي في PowerPoint</vt:lpstr>
      <vt:lpstr>عرض تقديمي في PowerPoint</vt:lpstr>
      <vt:lpstr>Protozoa Feeding:</vt:lpstr>
      <vt:lpstr>عرض تقديمي في PowerPoint</vt:lpstr>
      <vt:lpstr>Protozoan Classification </vt:lpstr>
      <vt:lpstr>A) The Alveolate Protozoans (Alveolata) </vt:lpstr>
      <vt:lpstr>عرض تقديمي في PowerPoint</vt:lpstr>
      <vt:lpstr>1) Phylum Ciliophora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Ciliate life styles: </vt:lpstr>
      <vt:lpstr>عرض تقديمي في PowerPoint</vt:lpstr>
      <vt:lpstr>عرض تقديمي في PowerPoint</vt:lpstr>
      <vt:lpstr>عرض تقديمي في PowerPoint</vt:lpstr>
      <vt:lpstr>2) Phylum Dinozoa (The Dinoflagellates)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3) Phylum Apicomplexa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B) The Amoebozoans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C) The Rhizaria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>Khalid Swaileh</dc:creator>
  <cp:lastModifiedBy>Meran Nasser</cp:lastModifiedBy>
  <cp:revision>72</cp:revision>
  <dcterms:created xsi:type="dcterms:W3CDTF">2013-08-27T17:41:19Z</dcterms:created>
  <dcterms:modified xsi:type="dcterms:W3CDTF">2020-10-07T11:27:27Z</dcterms:modified>
</cp:coreProperties>
</file>