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E93D2-6BF9-4528-A60D-F1B771552ABD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CE805-D440-475C-838A-B65DACCDE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9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5421D9-8F8A-444A-91AA-12E6E889D7C8}" type="datetime1">
              <a:rPr lang="en-US" smtClean="0"/>
              <a:t>10/10/2015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Invertebrate Zoology Notes-KM Swaileh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FEDA96-D1D9-4361-9DA8-532DF2CDC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B9BC5-EEA8-4C00-8480-BAAFEB774817}" type="datetime1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Invertebrate Zoology Notes-KM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EDA96-D1D9-4361-9DA8-532DF2CDC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A8DAD-3366-4A3D-A283-06C7EB3458A3}" type="datetime1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Invertebrate Zoology Notes-KM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EDA96-D1D9-4361-9DA8-532DF2CDC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74EFE-4F2C-44FD-A26F-0B0A38A23000}" type="datetime1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Invertebrate Zoology Notes-KM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EDA96-D1D9-4361-9DA8-532DF2CDC1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704FD2-ED62-4F35-84FD-686A62D697EC}" type="datetime1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Invertebrate Zoology Notes-KM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EDA96-D1D9-4361-9DA8-532DF2CDC1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2F5109-FB20-4A2B-81AA-A924A5B58FEC}" type="datetime1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Invertebrate Zoology Notes-KM Swaileh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EDA96-D1D9-4361-9DA8-532DF2CDC1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1BE63-A395-4839-A270-848A33851A4C}" type="datetime1">
              <a:rPr lang="en-US" smtClean="0"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Invertebrate Zoology Notes-KM Swaileh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EDA96-D1D9-4361-9DA8-532DF2CDC1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B6DA6B-B4ED-4ACF-86A7-BED5D08BCD2F}" type="datetime1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Invertebrate Zoology Notes-KM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EDA96-D1D9-4361-9DA8-532DF2CDC1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2FBC60-B0FF-4166-B20A-2BD50D74AA1D}" type="datetime1">
              <a:rPr lang="en-US" smtClean="0"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Invertebrate Zoology Notes-KM Swaileh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EDA96-D1D9-4361-9DA8-532DF2CDC1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E0906FD-EE81-4A0A-8E71-7CDACA21CE2D}" type="datetime1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Invertebrate Zoology Notes-KM Swaileh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FEDA96-D1D9-4361-9DA8-532DF2CDC1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C42D02-BB3B-44EC-94EE-DD685B11DC86}" type="datetime1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Invertebrate Zoology Notes-KM Swaileh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FEDA96-D1D9-4361-9DA8-532DF2CDC19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3E7C720-AD6C-4B29-B838-DA477A461FFF}" type="datetime1">
              <a:rPr lang="en-US" smtClean="0"/>
              <a:t>10/10/2015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Invertebrate Zoology Notes-KM Swaileh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AFEDA96-D1D9-4361-9DA8-532DF2CDC1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digitalmicroscope.com/applications/pop/sponge_x40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aynesword.palomar.edu/images/sponge6b.jpg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http://www.dpsk12.org/manilaImages/morey/madsenSponge.jp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http://www.westworld.com/~fabio/gallery/bonaire-scuba-photo/bonaire-purple-tube-sponge.jpg" TargetMode="External"/><Relationship Id="rId3" Type="http://schemas.openxmlformats.org/officeDocument/2006/relationships/image" Target="http://www.cybereef.com/Dominica/Images/vase%20sponge%20lg.jpg" TargetMode="External"/><Relationship Id="rId7" Type="http://schemas.openxmlformats.org/officeDocument/2006/relationships/image" Target="http://www.aboututila.com/PhotoGallery/DeepBlue/Photos/Barrel-Sponge.jpg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3.jpeg"/><Relationship Id="rId16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http://www.jacobsschool.ucsd.edu/~lsmarr/reefs/new%20uw%20photos/sponge%20and%20eel.jpg" TargetMode="External"/><Relationship Id="rId5" Type="http://schemas.openxmlformats.org/officeDocument/2006/relationships/image" Target="http://content.answers.com/main/content/wp/en/thumb/4/4f/180px-Elephant-ear-sponge.jpg" TargetMode="External"/><Relationship Id="rId15" Type="http://schemas.openxmlformats.org/officeDocument/2006/relationships/image" Target="http://www.bibr.com/images/Underwater/O'Leary%20Basket%20Sponge.jp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image" Target="http://www.daviddarling.info/images/sponge.jpg" TargetMode="External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4953000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>
                <a:solidFill>
                  <a:srgbClr val="FF0000"/>
                </a:solidFill>
                <a:latin typeface="Brush Script MT" pitchFamily="66" charset="0"/>
              </a:rPr>
              <a:t>Chapter 4</a:t>
            </a:r>
            <a:r>
              <a:rPr lang="en-US" i="1" dirty="0" smtClean="0">
                <a:solidFill>
                  <a:srgbClr val="FF0000"/>
                </a:solidFill>
              </a:rPr>
              <a:t/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600" dirty="0" smtClean="0">
                <a:solidFill>
                  <a:srgbClr val="0070C0"/>
                </a:solidFill>
              </a:rPr>
              <a:t>Phylum Porifera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>
                <a:solidFill>
                  <a:srgbClr val="00B050"/>
                </a:solidFill>
              </a:rPr>
              <a:t>(The Sponges)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marL="509588" indent="-509588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4)</a:t>
            </a:r>
            <a:r>
              <a:rPr lang="en-US" sz="2800" dirty="0" smtClean="0"/>
              <a:t> Probably play an active role in </a:t>
            </a:r>
            <a:r>
              <a:rPr lang="en-US" sz="2800" b="1" dirty="0" smtClean="0">
                <a:solidFill>
                  <a:srgbClr val="0033CC"/>
                </a:solidFill>
              </a:rPr>
              <a:t>non-self-recognition</a:t>
            </a:r>
            <a:r>
              <a:rPr lang="en-US" sz="2800" dirty="0" smtClean="0"/>
              <a:t> reactions.</a:t>
            </a:r>
          </a:p>
          <a:p>
            <a:pPr marL="509588" indent="-509588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5)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</a:rPr>
              <a:t>Eliminate wastes</a:t>
            </a:r>
            <a:r>
              <a:rPr lang="en-US" sz="2800" dirty="0" smtClean="0"/>
              <a:t>.</a:t>
            </a:r>
          </a:p>
          <a:p>
            <a:pPr marL="509588" indent="-509588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6)</a:t>
            </a:r>
            <a:r>
              <a:rPr lang="en-US" sz="2800" dirty="0" smtClean="0"/>
              <a:t>  Can become </a:t>
            </a:r>
            <a:r>
              <a:rPr lang="en-US" sz="2800" b="1" dirty="0" smtClean="0">
                <a:solidFill>
                  <a:srgbClr val="0033CC"/>
                </a:solidFill>
              </a:rPr>
              <a:t>specialized to secrete the supporting elements</a:t>
            </a:r>
            <a:r>
              <a:rPr lang="en-US" sz="2800" dirty="0" smtClean="0"/>
              <a:t> located in the mesohyl layer.</a:t>
            </a:r>
          </a:p>
          <a:p>
            <a:pPr marL="509588" indent="-509588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7)</a:t>
            </a:r>
            <a:r>
              <a:rPr lang="en-US" sz="2800" dirty="0" smtClean="0"/>
              <a:t> May 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rise to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Gemmules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in some sponges.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0" y="6492240"/>
            <a:ext cx="1920240" cy="365760"/>
          </a:xfrm>
        </p:spPr>
        <p:txBody>
          <a:bodyPr/>
          <a:lstStyle/>
          <a:p>
            <a:fld id="{89E49D01-3DEF-4596-BD83-D1BED8E1D60B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0875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04800"/>
            <a:ext cx="8534400" cy="6172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en-US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</a:t>
            </a:r>
            <a:r>
              <a:rPr lang="en-US" sz="5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Pinacocytes</a:t>
            </a:r>
            <a:r>
              <a:rPr lang="en-US" sz="5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51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the outer, epithelial-like layer; composed of flattened contractile cells.</a:t>
            </a:r>
          </a:p>
          <a:p>
            <a:pPr>
              <a:lnSpc>
                <a:spcPct val="160000"/>
              </a:lnSpc>
              <a:buNone/>
            </a:pPr>
            <a:r>
              <a:rPr lang="en-US" sz="4500" b="1" dirty="0" smtClean="0">
                <a:solidFill>
                  <a:srgbClr val="00B050"/>
                </a:solidFill>
              </a:rPr>
              <a:t>Functions of </a:t>
            </a:r>
            <a:r>
              <a:rPr lang="en-US" sz="4500" b="1" dirty="0" err="1" smtClean="0">
                <a:solidFill>
                  <a:srgbClr val="00B050"/>
                </a:solidFill>
              </a:rPr>
              <a:t>Pinacocytes</a:t>
            </a:r>
            <a:r>
              <a:rPr lang="en-US" sz="4500" b="1" dirty="0" smtClean="0">
                <a:solidFill>
                  <a:srgbClr val="00B050"/>
                </a:solidFill>
              </a:rPr>
              <a:t>:</a:t>
            </a:r>
            <a:endParaRPr lang="en-US" sz="4500" dirty="0" smtClean="0">
              <a:solidFill>
                <a:srgbClr val="00B050"/>
              </a:solidFill>
            </a:endParaRPr>
          </a:p>
          <a:p>
            <a:pPr marL="624078" indent="-514350">
              <a:lnSpc>
                <a:spcPct val="160000"/>
              </a:lnSpc>
              <a:buFont typeface="+mj-lt"/>
              <a:buAutoNum type="arabicParenR"/>
            </a:pPr>
            <a:r>
              <a:rPr lang="en-US" sz="4400" dirty="0" smtClean="0"/>
              <a:t>Form an epithelial-like layer called </a:t>
            </a:r>
            <a:r>
              <a:rPr lang="en-US" sz="4400" b="1" dirty="0" smtClean="0">
                <a:solidFill>
                  <a:srgbClr val="0033CC"/>
                </a:solidFill>
              </a:rPr>
              <a:t>pinacoderm.</a:t>
            </a:r>
            <a:endParaRPr lang="en-US" sz="4400" dirty="0" smtClean="0">
              <a:solidFill>
                <a:srgbClr val="0033CC"/>
              </a:solidFill>
            </a:endParaRPr>
          </a:p>
          <a:p>
            <a:pPr marL="624078" indent="-514350">
              <a:lnSpc>
                <a:spcPct val="160000"/>
              </a:lnSpc>
              <a:buFont typeface="+mj-lt"/>
              <a:buAutoNum type="arabicParenR"/>
            </a:pPr>
            <a:r>
              <a:rPr lang="en-US" sz="4400" dirty="0" smtClean="0"/>
              <a:t>Line the incurrent canals (</a:t>
            </a:r>
            <a:r>
              <a:rPr lang="en-US" sz="4400" b="1" dirty="0" smtClean="0">
                <a:solidFill>
                  <a:srgbClr val="0033CC"/>
                </a:solidFill>
              </a:rPr>
              <a:t>Ostia</a:t>
            </a:r>
            <a:r>
              <a:rPr lang="en-US" sz="4400" dirty="0" smtClean="0">
                <a:solidFill>
                  <a:srgbClr val="0033CC"/>
                </a:solidFill>
              </a:rPr>
              <a:t>)</a:t>
            </a:r>
            <a:r>
              <a:rPr lang="en-US" sz="4400" dirty="0" smtClean="0"/>
              <a:t> and the spongocoel in places where choanocytes are lacking.</a:t>
            </a:r>
          </a:p>
          <a:p>
            <a:pPr marL="624078" indent="-514350">
              <a:lnSpc>
                <a:spcPct val="160000"/>
              </a:lnSpc>
              <a:buFont typeface="+mj-lt"/>
              <a:buAutoNum type="arabicParenR"/>
            </a:pPr>
            <a:r>
              <a:rPr lang="en-US" sz="4400" b="1" dirty="0" smtClean="0">
                <a:solidFill>
                  <a:srgbClr val="0033CC"/>
                </a:solidFill>
              </a:rPr>
              <a:t>Contract</a:t>
            </a:r>
            <a:r>
              <a:rPr lang="en-US" sz="4400" dirty="0" smtClean="0"/>
              <a:t> to enable the sponge to undergo minor shape changes.</a:t>
            </a:r>
          </a:p>
          <a:p>
            <a:pPr marL="624078" indent="-514350">
              <a:lnSpc>
                <a:spcPct val="160000"/>
              </a:lnSpc>
              <a:buFont typeface="+mj-lt"/>
              <a:buAutoNum type="arabicParenR"/>
            </a:pPr>
            <a:r>
              <a:rPr lang="en-US" sz="4400" b="1" dirty="0" smtClean="0">
                <a:solidFill>
                  <a:srgbClr val="0033CC"/>
                </a:solidFill>
              </a:rPr>
              <a:t>Regulate water flow </a:t>
            </a:r>
            <a:r>
              <a:rPr lang="en-US" sz="4400" dirty="0" smtClean="0"/>
              <a:t>through the ostia by changing its diameter.</a:t>
            </a:r>
          </a:p>
          <a:p>
            <a:pPr>
              <a:buNone/>
            </a:pPr>
            <a:endParaRPr lang="en-US" sz="28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96200" y="6324600"/>
            <a:ext cx="1920240" cy="365760"/>
          </a:xfrm>
        </p:spPr>
        <p:txBody>
          <a:bodyPr/>
          <a:lstStyle/>
          <a:p>
            <a:fld id="{6172027C-7BBF-4B37-A352-1D2E19458F04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324600"/>
            <a:ext cx="3239928" cy="448469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486400"/>
            <a:ext cx="4371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56260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sz="2800" b="1" dirty="0" smtClean="0">
                <a:solidFill>
                  <a:srgbClr val="0033CC"/>
                </a:solidFill>
              </a:rPr>
              <a:t>Types of Supporting Elements:</a:t>
            </a:r>
          </a:p>
          <a:p>
            <a:pPr marL="624078" lvl="0" indent="-514350">
              <a:buAutoNum type="arabicParenR"/>
            </a:pP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Spicules</a:t>
            </a:r>
            <a:r>
              <a:rPr lang="en-US" sz="3600" dirty="0" smtClean="0"/>
              <a:t>: </a:t>
            </a:r>
          </a:p>
          <a:p>
            <a:pPr marL="1035050" lvl="0" indent="-3460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smtClean="0"/>
              <a:t>Could be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siliceous or calcareous</a:t>
            </a:r>
            <a:r>
              <a:rPr lang="en-US" sz="3200" dirty="0" smtClean="0"/>
              <a:t>.</a:t>
            </a:r>
          </a:p>
          <a:p>
            <a:pPr marL="1035050" indent="-3460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smtClean="0"/>
              <a:t>Secreted by special archaeocyte cells called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Sclerocytes.</a:t>
            </a:r>
          </a:p>
          <a:p>
            <a:pPr marL="1035050" indent="-3460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smtClean="0"/>
              <a:t>Have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shapes.</a:t>
            </a:r>
          </a:p>
          <a:p>
            <a:pPr marL="1035050" indent="-3460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Help in classification </a:t>
            </a:r>
            <a:r>
              <a:rPr lang="en-US" sz="3200" dirty="0" smtClean="0"/>
              <a:t>of sponges.</a:t>
            </a:r>
          </a:p>
          <a:p>
            <a:pPr marL="1035050" indent="-3460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Maintain shape </a:t>
            </a:r>
            <a:r>
              <a:rPr lang="en-US" sz="3200" dirty="0" smtClean="0"/>
              <a:t>of a sponge.</a:t>
            </a:r>
          </a:p>
          <a:p>
            <a:pPr marL="1035050" indent="-34607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Discourage predation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ED69-C070-47BF-8477-9CE20574C72A}" type="datetime1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Notes-KM Swaileh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457200"/>
          </a:xfrm>
        </p:spPr>
        <p:txBody>
          <a:bodyPr>
            <a:normAutofit fontScale="90000"/>
          </a:bodyPr>
          <a:lstStyle/>
          <a:p>
            <a:pPr lvl="0"/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>
                <a:solidFill>
                  <a:srgbClr val="FF0000"/>
                </a:solidFill>
              </a:rPr>
              <a:t>Sponge supporting elements:                   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77200" y="6492240"/>
            <a:ext cx="1539240" cy="365760"/>
          </a:xfrm>
        </p:spPr>
        <p:txBody>
          <a:bodyPr/>
          <a:lstStyle/>
          <a:p>
            <a:fld id="{134AB4E7-FA7E-4369-BA7F-0BCF8C883B6A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6400" y="6492875"/>
            <a:ext cx="2667000" cy="365125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pic>
        <p:nvPicPr>
          <p:cNvPr id="24578" name="Picture 2" descr="http://science.kennesaw.edu/~jdirnber/InvertZoo/LecPorifera/spic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2362200" cy="2276475"/>
          </a:xfrm>
          <a:prstGeom prst="rect">
            <a:avLst/>
          </a:prstGeom>
          <a:noFill/>
        </p:spPr>
      </p:pic>
      <p:pic>
        <p:nvPicPr>
          <p:cNvPr id="24580" name="Picture 4" descr="http://images.marinespecies.org/resized/32219_spicules-of-poliopogon-amad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"/>
            <a:ext cx="3981450" cy="3962400"/>
          </a:xfrm>
          <a:prstGeom prst="rect">
            <a:avLst/>
          </a:prstGeom>
          <a:noFill/>
        </p:spPr>
      </p:pic>
      <p:pic>
        <p:nvPicPr>
          <p:cNvPr id="24582" name="Picture 6" descr="http://classconnection.s3.amazonaws.com/138/flashcards/1210138/jpg/euplectella-aspergillum-02_69088_113296263283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1000"/>
            <a:ext cx="4648200" cy="2667000"/>
          </a:xfrm>
          <a:prstGeom prst="rect">
            <a:avLst/>
          </a:prstGeom>
          <a:noFill/>
        </p:spPr>
      </p:pic>
      <p:pic>
        <p:nvPicPr>
          <p:cNvPr id="24584" name="Picture 8" descr="http://www.sciencephoto.com/image/365549/large/Z1200078-Sponge_spicule,_SEM-SP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4800"/>
            <a:ext cx="4800600" cy="3810000"/>
          </a:xfrm>
          <a:prstGeom prst="rect">
            <a:avLst/>
          </a:prstGeom>
          <a:noFill/>
        </p:spPr>
      </p:pic>
      <p:pic>
        <p:nvPicPr>
          <p:cNvPr id="24586" name="Picture 10" descr="http://www.sciencephoto.com/image/365501/large/Z1200026-Sponge_spicule,_SEM-SP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191000"/>
            <a:ext cx="4114800" cy="22860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943600"/>
          </a:xfrm>
        </p:spPr>
        <p:txBody>
          <a:bodyPr/>
          <a:lstStyle/>
          <a:p>
            <a:pPr marL="624078" indent="-514350">
              <a:buAutoNum type="arabicParenR" startAt="2"/>
            </a:pP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Spongin fibers:</a:t>
            </a:r>
          </a:p>
          <a:p>
            <a:pPr marL="749300" indent="-34448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dirty="0" smtClean="0"/>
              <a:t>Composed of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collagenous protein </a:t>
            </a:r>
            <a:r>
              <a:rPr lang="en-US" sz="3200" dirty="0" smtClean="0"/>
              <a:t>fibers.</a:t>
            </a:r>
          </a:p>
          <a:p>
            <a:pPr marL="749300" indent="-344488">
              <a:lnSpc>
                <a:spcPct val="150000"/>
              </a:lnSpc>
              <a:buFont typeface="Wingdings" pitchFamily="2" charset="2"/>
              <a:buChar char="§"/>
              <a:tabLst>
                <a:tab pos="165100" algn="l"/>
              </a:tabLst>
            </a:pPr>
            <a:r>
              <a:rPr lang="en-US" sz="3200" dirty="0" smtClean="0"/>
              <a:t>Secreted by special archaeocyte cells called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Spongocytes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9300" indent="-344488">
              <a:lnSpc>
                <a:spcPct val="150000"/>
              </a:lnSpc>
              <a:buFont typeface="Wingdings" pitchFamily="2" charset="2"/>
              <a:buChar char="§"/>
              <a:tabLst>
                <a:tab pos="165100" algn="l"/>
              </a:tabLst>
            </a:pP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33CC"/>
                </a:solidFill>
              </a:rPr>
              <a:t>Maintain shape </a:t>
            </a:r>
            <a:r>
              <a:rPr lang="en-US" sz="3200" dirty="0" smtClean="0"/>
              <a:t>of a sponge.</a:t>
            </a:r>
          </a:p>
          <a:p>
            <a:pPr marL="749300" indent="-34448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33CC"/>
                </a:solidFill>
              </a:rPr>
              <a:t>Help in classification </a:t>
            </a:r>
            <a:r>
              <a:rPr lang="en-US" sz="3200" dirty="0" smtClean="0"/>
              <a:t>of sponges.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83880" y="6492240"/>
            <a:ext cx="1920240" cy="365760"/>
          </a:xfrm>
        </p:spPr>
        <p:txBody>
          <a:bodyPr/>
          <a:lstStyle/>
          <a:p>
            <a:fld id="{E1D56BFA-7BA8-4496-84F6-1930BF3E1C60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6400" y="6492875"/>
            <a:ext cx="2731681" cy="365125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48600" y="6492240"/>
            <a:ext cx="1920240" cy="365760"/>
          </a:xfrm>
        </p:spPr>
        <p:txBody>
          <a:bodyPr/>
          <a:lstStyle/>
          <a:p>
            <a:fld id="{AEDD68F8-2840-4F42-8E2E-4D613873C8CF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5447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digitalmicroscope.com/applications/pop/sponge_x40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495800" y="3048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o.quizlet.com/NVmJHcopE79kBfZ0JbEFYg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"/>
            <a:ext cx="3886200" cy="3581400"/>
          </a:xfrm>
          <a:prstGeom prst="rect">
            <a:avLst/>
          </a:prstGeom>
          <a:noFill/>
        </p:spPr>
      </p:pic>
      <p:pic>
        <p:nvPicPr>
          <p:cNvPr id="27654" name="Picture 6" descr="http://www.qm.qld.gov.au/Find+out+about/Animals+of+Queensland/Sea+Life/Sponges/Unique+features+of+sponges/~/media/Images/Find%20out%20about/Animals/Sea%20life/Sponges/spongia-sp-2.jpg?w=300&amp;h=233&amp;as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886200"/>
            <a:ext cx="3086100" cy="2438400"/>
          </a:xfrm>
          <a:prstGeom prst="rect">
            <a:avLst/>
          </a:prstGeom>
          <a:noFill/>
        </p:spPr>
      </p:pic>
      <p:pic>
        <p:nvPicPr>
          <p:cNvPr id="27658" name="Picture 10" descr="http://t0.gstatic.com/images?q=tbn:ANd9GcQBSYPd412M_9erE5dWTwGhjCx_eEgFuGcR3Nc1-75fEK-9Uk2c-RQSglYrv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886200"/>
            <a:ext cx="3505200" cy="24384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6019800"/>
          </a:xfrm>
        </p:spPr>
        <p:txBody>
          <a:bodyPr>
            <a:normAutofit fontScale="92500"/>
          </a:bodyPr>
          <a:lstStyle/>
          <a:p>
            <a:pPr marL="509588" lvl="1" indent="-284163">
              <a:lnSpc>
                <a:spcPct val="150000"/>
              </a:lnSpc>
              <a:spcBef>
                <a:spcPts val="400"/>
              </a:spcBef>
              <a:buSzPct val="90000"/>
              <a:buFont typeface="Wingdings" pitchFamily="2" charset="2"/>
              <a:buChar char="§"/>
              <a:tabLst>
                <a:tab pos="509588" algn="l"/>
              </a:tabLst>
            </a:pPr>
            <a:r>
              <a:rPr lang="en-US" sz="2800" dirty="0" smtClean="0"/>
              <a:t>At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 times of the year</a:t>
            </a:r>
            <a:r>
              <a:rPr lang="en-US" sz="2800" dirty="0" smtClean="0"/>
              <a:t>, many 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freshwater sponge </a:t>
            </a:r>
            <a:r>
              <a:rPr lang="en-US" sz="2800" dirty="0" smtClean="0"/>
              <a:t>species (and a few marine ones) produce dormant structures called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Gemmules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09588" lvl="1" indent="-284163">
              <a:lnSpc>
                <a:spcPct val="150000"/>
              </a:lnSpc>
              <a:buFont typeface="Wingdings" pitchFamily="2" charset="2"/>
              <a:buChar char="§"/>
              <a:tabLst>
                <a:tab pos="509588" algn="l"/>
              </a:tabLst>
            </a:pPr>
            <a:r>
              <a:rPr lang="en-US" sz="2800" dirty="0" smtClean="0"/>
              <a:t>These are </a:t>
            </a:r>
            <a:r>
              <a:rPr lang="en-US" sz="2800" b="1" dirty="0" smtClean="0">
                <a:solidFill>
                  <a:srgbClr val="FF0000"/>
                </a:solidFill>
              </a:rPr>
              <a:t>resistant, dormant </a:t>
            </a:r>
            <a:r>
              <a:rPr lang="en-US" sz="2800" dirty="0" smtClean="0"/>
              <a:t>structures that are </a:t>
            </a:r>
            <a:r>
              <a:rPr lang="en-US" sz="2800" b="1" dirty="0" smtClean="0">
                <a:solidFill>
                  <a:srgbClr val="FF0066"/>
                </a:solidFill>
              </a:rPr>
              <a:t>formed by archaeocytes.</a:t>
            </a:r>
          </a:p>
          <a:p>
            <a:pPr marL="509588" lvl="1" indent="-284163">
              <a:lnSpc>
                <a:spcPct val="150000"/>
              </a:lnSpc>
              <a:buFont typeface="Wingdings" pitchFamily="2" charset="2"/>
              <a:buChar char="§"/>
              <a:tabLst>
                <a:tab pos="509588" algn="l"/>
              </a:tabLst>
            </a:pPr>
            <a:r>
              <a:rPr lang="en-US" sz="2800" dirty="0" smtClean="0"/>
              <a:t> Formation begins when archaeocytes accumulate nutrients by </a:t>
            </a:r>
            <a:r>
              <a:rPr lang="en-US" sz="2800" b="1" dirty="0" err="1" smtClean="0">
                <a:solidFill>
                  <a:srgbClr val="FF0000"/>
                </a:solidFill>
              </a:rPr>
              <a:t>phagocytizing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other cells</a:t>
            </a:r>
            <a:r>
              <a:rPr lang="en-US" sz="2800" dirty="0" smtClean="0"/>
              <a:t>; then certain cells </a:t>
            </a:r>
            <a:r>
              <a:rPr lang="en-US" sz="2800" b="1" dirty="0" smtClean="0">
                <a:solidFill>
                  <a:srgbClr val="0033CC"/>
                </a:solidFill>
              </a:rPr>
              <a:t>secrete a thick, protective covering</a:t>
            </a:r>
            <a:r>
              <a:rPr lang="en-US" sz="2800" dirty="0" smtClean="0"/>
              <a:t> (capsule).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492240"/>
            <a:ext cx="1920240" cy="365760"/>
          </a:xfrm>
        </p:spPr>
        <p:txBody>
          <a:bodyPr/>
          <a:lstStyle/>
          <a:p>
            <a:fld id="{DFC5ABFA-9EB2-42F7-810B-F727BF1465C1}" type="datetime1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923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715962"/>
          </a:xfrm>
        </p:spPr>
        <p:txBody>
          <a:bodyPr>
            <a:normAutofit fontScale="90000"/>
          </a:bodyPr>
          <a:lstStyle/>
          <a:p>
            <a:pPr lvl="0"/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>
                <a:solidFill>
                  <a:srgbClr val="FF0000"/>
                </a:solidFill>
              </a:rPr>
              <a:t>Gemmule formation in sponges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0" y="6492240"/>
            <a:ext cx="1920240" cy="365760"/>
          </a:xfrm>
        </p:spPr>
        <p:txBody>
          <a:bodyPr/>
          <a:lstStyle/>
          <a:p>
            <a:fld id="{7E8955FE-8321-4809-A4C7-B923B8F8D55B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1637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17</a:t>
            </a:fld>
            <a:endParaRPr lang="en-US"/>
          </a:p>
        </p:txBody>
      </p:sp>
      <p:pic>
        <p:nvPicPr>
          <p:cNvPr id="29698" name="Picture 2" descr="http://facstaff.uwa.edu/jmccall/BY122/Porifera_files/slide0007_image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4114800" cy="3962399"/>
          </a:xfrm>
          <a:prstGeom prst="rect">
            <a:avLst/>
          </a:prstGeom>
          <a:noFill/>
        </p:spPr>
      </p:pic>
      <p:pic>
        <p:nvPicPr>
          <p:cNvPr id="29700" name="Picture 4" descr="http://0.tqn.com/d/biology/1/0/7/4/spong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"/>
            <a:ext cx="4343400" cy="3429000"/>
          </a:xfrm>
          <a:prstGeom prst="rect">
            <a:avLst/>
          </a:prstGeom>
          <a:noFill/>
        </p:spPr>
      </p:pic>
      <p:pic>
        <p:nvPicPr>
          <p:cNvPr id="29702" name="Picture 6" descr="http://biodidac.bio.uottawa.ca/ftp/BIODIDAC/ZOO/PORIFERA/PHOTO/DEMO016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0"/>
            <a:ext cx="4114800" cy="2667000"/>
          </a:xfrm>
          <a:prstGeom prst="rect">
            <a:avLst/>
          </a:prstGeom>
          <a:noFill/>
        </p:spPr>
      </p:pic>
      <p:pic>
        <p:nvPicPr>
          <p:cNvPr id="29703" name="Picture 7" descr="http://waynesword.palomar.edu/images/sponge6b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410200" y="38862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>
            <a:normAutofit lnSpcReduction="10000"/>
          </a:bodyPr>
          <a:lstStyle/>
          <a:p>
            <a:pPr marL="509588" lvl="1" indent="-3889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/>
              <a:t>Gemmules are </a:t>
            </a:r>
            <a:r>
              <a:rPr lang="en-US" sz="2800" b="1" u="sng" dirty="0" smtClean="0">
                <a:solidFill>
                  <a:srgbClr val="FF0000"/>
                </a:solidFill>
              </a:rPr>
              <a:t>resistant to </a:t>
            </a:r>
            <a:r>
              <a:rPr lang="en-US" sz="2800" b="1" dirty="0" smtClean="0">
                <a:solidFill>
                  <a:srgbClr val="00B050"/>
                </a:solidFill>
              </a:rPr>
              <a:t>desiccation (drought), freezing, and anoxia (lack of oxygen).</a:t>
            </a:r>
          </a:p>
          <a:p>
            <a:pPr marL="509588" lvl="1" indent="-3889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/>
              <a:t>Gemmules of many sponge species need few months of low temperature in order to be able to hatch (this is called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Vernalization).</a:t>
            </a:r>
            <a:endParaRPr lang="en-US" sz="2800" dirty="0" smtClean="0"/>
          </a:p>
          <a:p>
            <a:pPr marL="509588" lvl="1" indent="-388938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/>
              <a:t>Gemmules could remain dormant for </a:t>
            </a:r>
            <a:r>
              <a:rPr lang="en-US" sz="2800" b="1" dirty="0" smtClean="0">
                <a:solidFill>
                  <a:srgbClr val="FF0000"/>
                </a:solidFill>
              </a:rPr>
              <a:t>25 years </a:t>
            </a:r>
            <a:r>
              <a:rPr lang="en-US" sz="2800" dirty="0" smtClean="0"/>
              <a:t>before hatching successfully.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492240"/>
            <a:ext cx="1920240" cy="365760"/>
          </a:xfrm>
        </p:spPr>
        <p:txBody>
          <a:bodyPr/>
          <a:lstStyle/>
          <a:p>
            <a:fld id="{BE174EFE-4F2C-44FD-A26F-0B0A38A23000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923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91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33CC"/>
                </a:solidFill>
              </a:rPr>
              <a:t>Gemmule formation </a:t>
            </a:r>
            <a:r>
              <a:rPr lang="en-US" sz="2800" dirty="0" smtClean="0"/>
              <a:t>is an effective </a:t>
            </a:r>
            <a:r>
              <a:rPr lang="en-US" sz="2800" b="1" dirty="0" smtClean="0">
                <a:solidFill>
                  <a:srgbClr val="FF0000"/>
                </a:solidFill>
              </a:rPr>
              <a:t>way of asexual reproduction</a:t>
            </a:r>
            <a:r>
              <a:rPr lang="en-US" sz="2800" dirty="0" smtClean="0"/>
              <a:t> resulting in numerous genetically identical offspring.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Under unfavorable conditions, instead of Gemmules, some freshwater and marine sponges undergo </a:t>
            </a:r>
            <a:r>
              <a:rPr lang="en-US" sz="2800" b="1" u="sng" dirty="0" smtClean="0">
                <a:solidFill>
                  <a:srgbClr val="FF0000"/>
                </a:solidFill>
              </a:rPr>
              <a:t>Tissue Regression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sponge is reduced into a compact cellular mass with an outer protective covering.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0" y="6492240"/>
            <a:ext cx="1920240" cy="365760"/>
          </a:xfrm>
        </p:spPr>
        <p:txBody>
          <a:bodyPr/>
          <a:lstStyle/>
          <a:p>
            <a:fld id="{BE174EFE-4F2C-44FD-A26F-0B0A38A23000}" type="datetime1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1637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Porifera: (L) </a:t>
            </a:r>
            <a:r>
              <a:rPr lang="en-US" b="1" dirty="0" smtClean="0"/>
              <a:t>= </a:t>
            </a:r>
            <a:r>
              <a:rPr lang="en-US" b="1" dirty="0" smtClean="0">
                <a:solidFill>
                  <a:schemeClr val="accent1"/>
                </a:solidFill>
              </a:rPr>
              <a:t>Pori</a:t>
            </a:r>
            <a:r>
              <a:rPr lang="en-US" b="1" dirty="0" smtClean="0"/>
              <a:t>:  </a:t>
            </a:r>
            <a:r>
              <a:rPr lang="en-US" b="1" dirty="0" smtClean="0">
                <a:solidFill>
                  <a:srgbClr val="0070C0"/>
                </a:solidFill>
              </a:rPr>
              <a:t>pore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b="1" dirty="0" smtClean="0"/>
              <a:t>		</a:t>
            </a:r>
            <a:r>
              <a:rPr lang="en-US" b="1" smtClean="0"/>
              <a:t>         </a:t>
            </a:r>
            <a:r>
              <a:rPr lang="en-US" b="1" dirty="0" smtClean="0">
                <a:solidFill>
                  <a:schemeClr val="accent1"/>
                </a:solidFill>
              </a:rPr>
              <a:t>Fera</a:t>
            </a:r>
            <a:r>
              <a:rPr lang="en-US" b="1" dirty="0" smtClean="0"/>
              <a:t>: </a:t>
            </a:r>
            <a:r>
              <a:rPr lang="en-US" b="1" dirty="0" smtClean="0">
                <a:solidFill>
                  <a:srgbClr val="0070C0"/>
                </a:solidFill>
              </a:rPr>
              <a:t>bearing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Defining Characteristic:</a:t>
            </a:r>
          </a:p>
          <a:p>
            <a:pPr lvl="1"/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Microvillar collars surround flagella of choanocytes that could be in the form of single cells or syncytia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23760" y="6248400"/>
            <a:ext cx="1920240" cy="365760"/>
          </a:xfrm>
        </p:spPr>
        <p:txBody>
          <a:bodyPr/>
          <a:lstStyle/>
          <a:p>
            <a:fld id="{136BC95C-C791-4B9E-99BA-18888686F599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8400"/>
            <a:ext cx="3036481" cy="381000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sz="4400" dirty="0" smtClean="0">
                <a:solidFill>
                  <a:srgbClr val="FF0000"/>
                </a:solidFill>
              </a:rPr>
              <a:t>Phylum Porifera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733800"/>
            <a:ext cx="419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0928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There are </a:t>
            </a:r>
            <a:r>
              <a:rPr lang="en-US" sz="28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basic levels of sponge construction</a:t>
            </a:r>
            <a:r>
              <a:rPr lang="en-US" sz="2800" u="sng" dirty="0" smtClean="0"/>
              <a:t> </a:t>
            </a:r>
            <a:r>
              <a:rPr lang="en-US" sz="2800" dirty="0" smtClean="0"/>
              <a:t>that differ in surface area available for feeding:</a:t>
            </a:r>
          </a:p>
          <a:p>
            <a:pPr marL="914400" indent="-404813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Ascon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Asconiod</a:t>
            </a:r>
            <a:r>
              <a:rPr lang="en-US" sz="2800" dirty="0" smtClean="0"/>
              <a:t> shape):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body</a:t>
            </a:r>
          </a:p>
          <a:p>
            <a:pPr marL="914400" lvl="0" indent="-404813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en-US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Sycon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Syconoid</a:t>
            </a:r>
            <a:r>
              <a:rPr lang="en-US" sz="2800" dirty="0" smtClean="0"/>
              <a:t> shape)</a:t>
            </a:r>
          </a:p>
          <a:p>
            <a:pPr marL="914400" lvl="0" indent="-404813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en-US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Leucon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Leuconoid</a:t>
            </a:r>
            <a:r>
              <a:rPr lang="en-US" sz="2800" dirty="0" smtClean="0"/>
              <a:t> shape):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complex, most common.</a:t>
            </a:r>
            <a:endParaRPr lang="en-US" sz="2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0" y="6492240"/>
            <a:ext cx="1920240" cy="365760"/>
          </a:xfrm>
        </p:spPr>
        <p:txBody>
          <a:bodyPr/>
          <a:lstStyle/>
          <a:p>
            <a:fld id="{BE174EFE-4F2C-44FD-A26F-0B0A38A23000}" type="datetime1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1637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0033CC"/>
                </a:solidFill>
              </a:rPr>
              <a:t>Poriferan</a:t>
            </a:r>
            <a:r>
              <a:rPr lang="en-US" dirty="0" smtClean="0">
                <a:solidFill>
                  <a:srgbClr val="0033CC"/>
                </a:solidFill>
              </a:rPr>
              <a:t> Diversity: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733800"/>
            <a:ext cx="82296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b="1" dirty="0" err="1" smtClean="0"/>
              <a:t>Ascon</a:t>
            </a:r>
            <a:r>
              <a:rPr lang="en-US" b="1" dirty="0" smtClean="0"/>
              <a:t>                </a:t>
            </a:r>
            <a:r>
              <a:rPr lang="en-US" b="1" dirty="0" err="1" smtClean="0"/>
              <a:t>Sycon</a:t>
            </a:r>
            <a:r>
              <a:rPr lang="en-US" b="1" dirty="0" smtClean="0"/>
              <a:t>                  </a:t>
            </a:r>
            <a:r>
              <a:rPr lang="en-US" b="1" dirty="0" err="1" smtClean="0"/>
              <a:t>Leucon</a:t>
            </a:r>
            <a:endParaRPr lang="en-US" b="1" dirty="0" smtClean="0"/>
          </a:p>
          <a:p>
            <a:pPr marL="365125" lvl="0" indent="-365125">
              <a:buFont typeface="Wingdings" pitchFamily="2" charset="2"/>
              <a:buChar char="Ø"/>
            </a:pPr>
            <a:r>
              <a:rPr lang="en-US" dirty="0" smtClean="0"/>
              <a:t>The increase in construction complexity implies 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maximizing current flow </a:t>
            </a:r>
            <a:r>
              <a:rPr lang="en-US" dirty="0" smtClean="0"/>
              <a:t>through spongocoel and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surface area available for food collection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48600" y="6492240"/>
            <a:ext cx="1920240" cy="365760"/>
          </a:xfrm>
        </p:spPr>
        <p:txBody>
          <a:bodyPr/>
          <a:lstStyle/>
          <a:p>
            <a:fld id="{BE174EFE-4F2C-44FD-A26F-0B0A38A23000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4685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upload.wikimedia.org/wikipedia/commons/thumb/2/20/Porifera_body_structures_01.png/439px-Porifera_body_structures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80772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5715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Depending on the </a:t>
            </a: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composition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morphology</a:t>
            </a:r>
            <a:r>
              <a:rPr lang="en-US" dirty="0" smtClean="0"/>
              <a:t> of the supporting material, sponges can be classified into:</a:t>
            </a:r>
          </a:p>
          <a:p>
            <a:pPr marL="624078" indent="-514350">
              <a:buSzPct val="90000"/>
              <a:buAutoNum type="arabicParenR"/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Subphylum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Cellularia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66738" indent="122238">
              <a:buNone/>
            </a:pPr>
            <a:r>
              <a:rPr lang="en-US" sz="2400" dirty="0" smtClean="0"/>
              <a:t>(pinacoderm is formed of cells).</a:t>
            </a:r>
            <a:endParaRPr lang="en-US" sz="1800" dirty="0" smtClean="0"/>
          </a:p>
          <a:p>
            <a:pPr>
              <a:buNone/>
            </a:pPr>
            <a:r>
              <a:rPr lang="en-US" sz="2800" dirty="0" smtClean="0"/>
              <a:t> 		</a:t>
            </a:r>
            <a:r>
              <a:rPr lang="en-US" sz="2800" b="1" dirty="0" smtClean="0">
                <a:solidFill>
                  <a:srgbClr val="0033CC"/>
                </a:solidFill>
              </a:rPr>
              <a:t>Class </a:t>
            </a:r>
            <a:r>
              <a:rPr lang="en-US" sz="2800" b="1" dirty="0" err="1" smtClean="0">
                <a:solidFill>
                  <a:srgbClr val="0033CC"/>
                </a:solidFill>
              </a:rPr>
              <a:t>Calcarea</a:t>
            </a:r>
            <a:endParaRPr lang="en-US" sz="20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33CC"/>
                </a:solidFill>
              </a:rPr>
              <a:t> 		Class </a:t>
            </a:r>
            <a:r>
              <a:rPr lang="en-US" sz="2800" b="1" dirty="0" err="1" smtClean="0">
                <a:solidFill>
                  <a:srgbClr val="0033CC"/>
                </a:solidFill>
              </a:rPr>
              <a:t>Demospongia</a:t>
            </a:r>
            <a:endParaRPr lang="en-US" sz="20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Subphylum </a:t>
            </a:r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Symplasma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65125" indent="323850">
              <a:buNone/>
            </a:pPr>
            <a:r>
              <a:rPr lang="en-US" sz="2400" dirty="0" smtClean="0"/>
              <a:t>(outer layer is syncytial)</a:t>
            </a:r>
            <a:endParaRPr lang="en-US" sz="1800" dirty="0" smtClean="0"/>
          </a:p>
          <a:p>
            <a:pPr>
              <a:buNone/>
            </a:pPr>
            <a:r>
              <a:rPr lang="en-US" sz="2800" dirty="0" smtClean="0"/>
              <a:t>		</a:t>
            </a:r>
            <a:r>
              <a:rPr lang="en-US" sz="2800" b="1" dirty="0" smtClean="0">
                <a:solidFill>
                  <a:srgbClr val="0033CC"/>
                </a:solidFill>
              </a:rPr>
              <a:t>Class </a:t>
            </a:r>
            <a:r>
              <a:rPr lang="en-US" sz="2800" b="1" dirty="0" err="1" smtClean="0">
                <a:solidFill>
                  <a:srgbClr val="0033CC"/>
                </a:solidFill>
              </a:rPr>
              <a:t>Hexactinellida</a:t>
            </a:r>
            <a:endParaRPr lang="en-US" sz="2000" dirty="0" smtClean="0">
              <a:solidFill>
                <a:srgbClr val="0033CC"/>
              </a:solidFill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24800" y="6492240"/>
            <a:ext cx="1920240" cy="365760"/>
          </a:xfrm>
        </p:spPr>
        <p:txBody>
          <a:bodyPr/>
          <a:lstStyle/>
          <a:p>
            <a:fld id="{BE174EFE-4F2C-44FD-A26F-0B0A38A23000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4685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8382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FF0066"/>
                </a:solidFill>
              </a:rPr>
              <a:t/>
            </a:r>
            <a:br>
              <a:rPr lang="en-US" dirty="0" smtClean="0">
                <a:solidFill>
                  <a:srgbClr val="FF0066"/>
                </a:solidFill>
              </a:rPr>
            </a:br>
            <a:r>
              <a:rPr lang="en-US" dirty="0" smtClean="0">
                <a:solidFill>
                  <a:srgbClr val="FF0066"/>
                </a:solidFill>
              </a:rPr>
              <a:t>Classification of Sponges</a:t>
            </a:r>
            <a:br>
              <a:rPr lang="en-US" dirty="0" smtClean="0">
                <a:solidFill>
                  <a:srgbClr val="FF0066"/>
                </a:solidFill>
              </a:rPr>
            </a:br>
            <a:endParaRPr lang="en-US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8839200" cy="51054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2800" dirty="0" smtClean="0"/>
              <a:t>Spicules are made up of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calcium carbonate (CaCO</a:t>
            </a:r>
            <a:r>
              <a:rPr lang="en-US" sz="28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All body plans are represented in this class.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All are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marine</a:t>
            </a:r>
            <a:r>
              <a:rPr lang="en-US" sz="28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living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asconoid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forms are found in this class.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Examples: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Grantia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Scypha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&amp;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Leucosolenia</a:t>
            </a:r>
            <a:r>
              <a:rPr lang="en-US" sz="2800" i="1" dirty="0" smtClean="0"/>
              <a:t>.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96200" y="6492240"/>
            <a:ext cx="1920240" cy="365760"/>
          </a:xfrm>
        </p:spPr>
        <p:txBody>
          <a:bodyPr/>
          <a:lstStyle/>
          <a:p>
            <a:fld id="{BE174EFE-4F2C-44FD-A26F-0B0A38A23000}" type="datetime1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2399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lvl="0"/>
            <a:r>
              <a:rPr lang="en-US" u="sng" dirty="0" smtClean="0">
                <a:solidFill>
                  <a:srgbClr val="FF0000"/>
                </a:solidFill>
              </a:rPr>
              <a:t>Class </a:t>
            </a:r>
            <a:r>
              <a:rPr lang="en-US" u="sng" dirty="0" err="1" smtClean="0">
                <a:solidFill>
                  <a:srgbClr val="FF0000"/>
                </a:solidFill>
              </a:rPr>
              <a:t>Calcarea</a:t>
            </a:r>
            <a:r>
              <a:rPr lang="en-US" u="sng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492240"/>
            <a:ext cx="1920240" cy="365760"/>
          </a:xfrm>
        </p:spPr>
        <p:txBody>
          <a:bodyPr/>
          <a:lstStyle/>
          <a:p>
            <a:fld id="{BE174EFE-4F2C-44FD-A26F-0B0A38A23000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161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sunsite.ualberta.ca/Projects/Bio-DiTRL/t/t42460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133600" cy="3962400"/>
          </a:xfrm>
          <a:prstGeom prst="rect">
            <a:avLst/>
          </a:prstGeom>
          <a:noFill/>
        </p:spPr>
      </p:pic>
      <p:pic>
        <p:nvPicPr>
          <p:cNvPr id="36868" name="Picture 4" descr="http://farm6.staticflickr.com/5316/7092407237_4a6d04ee0c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8600"/>
            <a:ext cx="3810000" cy="3124200"/>
          </a:xfrm>
          <a:prstGeom prst="rect">
            <a:avLst/>
          </a:prstGeom>
          <a:noFill/>
        </p:spPr>
      </p:pic>
      <p:pic>
        <p:nvPicPr>
          <p:cNvPr id="36870" name="Picture 6" descr="http://farm8.staticflickr.com/7045/6946338360_2a6473fced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267075"/>
            <a:ext cx="4876800" cy="3209925"/>
          </a:xfrm>
          <a:prstGeom prst="rect">
            <a:avLst/>
          </a:prstGeom>
          <a:noFill/>
        </p:spPr>
      </p:pic>
      <p:pic>
        <p:nvPicPr>
          <p:cNvPr id="36872" name="Picture 8" descr="http://classconnection.s3.amazonaws.com/863/flashcards/1414863/jpg/scypha_ls_radial_canals13348980191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0"/>
            <a:ext cx="2971800" cy="423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</a:pPr>
            <a:r>
              <a:rPr lang="en-US" sz="2800" dirty="0" smtClean="0"/>
              <a:t>The largest class; contains </a:t>
            </a:r>
            <a:r>
              <a:rPr lang="en-US" sz="2800" b="1" dirty="0" smtClean="0">
                <a:solidFill>
                  <a:srgbClr val="0033CC"/>
                </a:solidFill>
              </a:rPr>
              <a:t>more than 90% of all sponge</a:t>
            </a:r>
            <a:r>
              <a:rPr lang="en-US" sz="2800" dirty="0" smtClean="0"/>
              <a:t> species.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solidFill>
                  <a:srgbClr val="0033CC"/>
                </a:solidFill>
              </a:rPr>
              <a:t>All have </a:t>
            </a:r>
            <a:r>
              <a:rPr lang="en-US" sz="2800" b="1" dirty="0" err="1" smtClean="0">
                <a:solidFill>
                  <a:srgbClr val="0033CC"/>
                </a:solidFill>
              </a:rPr>
              <a:t>leucon</a:t>
            </a:r>
            <a:r>
              <a:rPr lang="en-US" sz="2800" dirty="0" smtClean="0"/>
              <a:t> construction.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Supporting elements may be composed of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spongin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and/or silica 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never CaCO</a:t>
            </a:r>
            <a:r>
              <a:rPr lang="en-US" sz="2800" b="1" baseline="-25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</a:p>
          <a:p>
            <a:pPr marL="688975" lvl="1" indent="-58738">
              <a:lnSpc>
                <a:spcPct val="150000"/>
              </a:lnSpc>
              <a:buNone/>
            </a:pPr>
            <a:r>
              <a:rPr lang="en-US" sz="2800" dirty="0" smtClean="0"/>
              <a:t>(a small group # lacks fibers and spicules).</a:t>
            </a:r>
          </a:p>
          <a:p>
            <a:pPr marL="688975" lvl="1" indent="-284163">
              <a:lnSpc>
                <a:spcPct val="150000"/>
              </a:lnSpc>
            </a:pPr>
            <a:r>
              <a:rPr lang="en-US" sz="2800" b="1" dirty="0" smtClean="0">
                <a:solidFill>
                  <a:srgbClr val="0033CC"/>
                </a:solidFill>
              </a:rPr>
              <a:t>All freshwater sponges </a:t>
            </a:r>
            <a:r>
              <a:rPr lang="en-US" sz="2800" dirty="0" smtClean="0"/>
              <a:t>(&lt;300 species) are found in this class.</a:t>
            </a:r>
          </a:p>
          <a:p>
            <a:pPr marL="688975" lvl="1" indent="-58738">
              <a:lnSpc>
                <a:spcPct val="150000"/>
              </a:lnSpc>
              <a:buNone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96200" y="6492240"/>
            <a:ext cx="1920240" cy="365760"/>
          </a:xfrm>
        </p:spPr>
        <p:txBody>
          <a:bodyPr/>
          <a:lstStyle/>
          <a:p>
            <a:fld id="{BE174EFE-4F2C-44FD-A26F-0B0A38A23000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2399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25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>
            <a:normAutofit fontScale="90000"/>
          </a:bodyPr>
          <a:lstStyle/>
          <a:p>
            <a:pPr lvl="0"/>
            <a:r>
              <a:rPr lang="en-US" u="sng" dirty="0" smtClean="0">
                <a:solidFill>
                  <a:srgbClr val="FF0000"/>
                </a:solidFill>
              </a:rPr>
              <a:t>Class </a:t>
            </a:r>
            <a:r>
              <a:rPr lang="en-US" u="sng" dirty="0" err="1" smtClean="0">
                <a:solidFill>
                  <a:srgbClr val="FF0000"/>
                </a:solidFill>
              </a:rPr>
              <a:t>Demospongia</a:t>
            </a:r>
            <a:r>
              <a:rPr lang="en-US" u="sng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324600"/>
          </a:xfrm>
        </p:spPr>
        <p:txBody>
          <a:bodyPr>
            <a:normAutofit/>
          </a:bodyPr>
          <a:lstStyle/>
          <a:p>
            <a:pPr marL="404813" lvl="1" indent="-284163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Freshwater species </a:t>
            </a:r>
            <a:r>
              <a:rPr lang="en-US" sz="2800" dirty="0" smtClean="0"/>
              <a:t>have </a:t>
            </a:r>
            <a:r>
              <a:rPr lang="en-US" sz="2800" b="1" dirty="0" smtClean="0">
                <a:solidFill>
                  <a:srgbClr val="0033CC"/>
                </a:solidFill>
              </a:rPr>
              <a:t>contractile vacuoles </a:t>
            </a:r>
            <a:r>
              <a:rPr lang="en-US" sz="2800" dirty="0" smtClean="0"/>
              <a:t>that are found elsewhere only in protozoans.</a:t>
            </a:r>
          </a:p>
          <a:p>
            <a:pPr marL="404813" lvl="1" indent="-284163">
              <a:lnSpc>
                <a:spcPct val="150000"/>
              </a:lnSpc>
            </a:pPr>
            <a:r>
              <a:rPr lang="en-US" sz="2800" dirty="0" smtClean="0"/>
              <a:t>Examples: </a:t>
            </a:r>
            <a:r>
              <a:rPr lang="en-US" sz="28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Spongia</a:t>
            </a:r>
            <a:r>
              <a:rPr lang="en-US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Microciona</a:t>
            </a:r>
            <a:r>
              <a:rPr lang="en-US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&amp; </a:t>
            </a:r>
            <a:r>
              <a:rPr lang="en-US" sz="2800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Spongilla</a:t>
            </a:r>
            <a:r>
              <a:rPr lang="en-US" sz="2800" i="1" dirty="0" smtClean="0"/>
              <a:t>.</a:t>
            </a:r>
          </a:p>
          <a:p>
            <a:pPr marL="404813" lvl="1" indent="-284163">
              <a:lnSpc>
                <a:spcPct val="150000"/>
              </a:lnSpc>
            </a:pPr>
            <a:endParaRPr lang="en-US" sz="2800" i="1" dirty="0" smtClean="0"/>
          </a:p>
          <a:p>
            <a:pPr marL="404813" lvl="1" indent="-284163">
              <a:lnSpc>
                <a:spcPct val="150000"/>
              </a:lnSpc>
            </a:pPr>
            <a:endParaRPr lang="en-US" sz="2800" i="1" dirty="0" smtClean="0"/>
          </a:p>
          <a:p>
            <a:pPr marL="404813" lvl="1" indent="-284163">
              <a:lnSpc>
                <a:spcPct val="150000"/>
              </a:lnSpc>
            </a:pPr>
            <a:endParaRPr lang="en-US" sz="2800" i="1" dirty="0" smtClean="0"/>
          </a:p>
          <a:p>
            <a:pPr marL="404813" lvl="1" indent="-284163">
              <a:lnSpc>
                <a:spcPct val="150000"/>
              </a:lnSpc>
            </a:pPr>
            <a:endParaRPr lang="en-US" sz="2800" i="1" dirty="0" smtClean="0"/>
          </a:p>
          <a:p>
            <a:pPr marL="404813" lvl="1" indent="-284163">
              <a:lnSpc>
                <a:spcPct val="150000"/>
              </a:lnSpc>
            </a:pPr>
            <a:endParaRPr lang="en-US" sz="2800" i="1" dirty="0" smtClean="0"/>
          </a:p>
          <a:p>
            <a:pPr marL="404813" lvl="1" indent="-284163">
              <a:lnSpc>
                <a:spcPct val="150000"/>
              </a:lnSpc>
              <a:buNone/>
            </a:pPr>
            <a:r>
              <a:rPr lang="en-US" sz="2800" i="1" dirty="0" smtClean="0"/>
              <a:t>       </a:t>
            </a:r>
            <a:r>
              <a:rPr lang="en-US" sz="2800" i="1" dirty="0" err="1" smtClean="0"/>
              <a:t>Spongia</a:t>
            </a:r>
            <a:r>
              <a:rPr lang="en-US" sz="2800" i="1" dirty="0" smtClean="0"/>
              <a:t>        </a:t>
            </a:r>
            <a:r>
              <a:rPr lang="en-US" sz="2800" i="1" dirty="0" err="1" smtClean="0"/>
              <a:t>Microciona</a:t>
            </a:r>
            <a:r>
              <a:rPr lang="en-US" sz="2800" i="1" dirty="0" smtClean="0"/>
              <a:t>        </a:t>
            </a:r>
            <a:r>
              <a:rPr lang="en-US" sz="2800" i="1" dirty="0" err="1" smtClean="0"/>
              <a:t>Spongilla</a:t>
            </a: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0" y="6492240"/>
            <a:ext cx="1920240" cy="365760"/>
          </a:xfrm>
        </p:spPr>
        <p:txBody>
          <a:bodyPr/>
          <a:lstStyle/>
          <a:p>
            <a:fld id="{BE174EFE-4F2C-44FD-A26F-0B0A38A23000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1637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26</a:t>
            </a:fld>
            <a:endParaRPr lang="en-US"/>
          </a:p>
        </p:txBody>
      </p:sp>
      <p:pic>
        <p:nvPicPr>
          <p:cNvPr id="38914" name="Picture 2" descr="http://3.bp.blogspot.com/_tA8Q2iRp6Js/TRnIAg4FamI/AAAAAAAAACE/70denr7uJAI/s1600/Spongia_to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3124200" cy="2743200"/>
          </a:xfrm>
          <a:prstGeom prst="rect">
            <a:avLst/>
          </a:prstGeom>
          <a:noFill/>
        </p:spPr>
      </p:pic>
      <p:pic>
        <p:nvPicPr>
          <p:cNvPr id="38916" name="Picture 4" descr="http://discovermagazine.com/2004/nov/this-is-your-ancestor/sponge-redbeard-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48000"/>
            <a:ext cx="2667000" cy="2743200"/>
          </a:xfrm>
          <a:prstGeom prst="rect">
            <a:avLst/>
          </a:prstGeom>
          <a:noFill/>
        </p:spPr>
      </p:pic>
      <p:pic>
        <p:nvPicPr>
          <p:cNvPr id="38918" name="Picture 6" descr="http://animals.jrank.org/article_images/ep201102/animals/animals1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048000"/>
            <a:ext cx="28575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marL="404813" lvl="1" indent="-344488">
              <a:lnSpc>
                <a:spcPct val="150000"/>
              </a:lnSpc>
            </a:pPr>
            <a:r>
              <a:rPr lang="en-US" sz="2800" dirty="0" smtClean="0"/>
              <a:t>Body is supported entirely by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6-rayed siliceous spicules and pectin.</a:t>
            </a:r>
          </a:p>
          <a:p>
            <a:pPr marL="404813" lvl="1" indent="-344488">
              <a:lnSpc>
                <a:spcPct val="150000"/>
              </a:lnSpc>
            </a:pPr>
            <a:r>
              <a:rPr lang="en-US" sz="2800" dirty="0" smtClean="0"/>
              <a:t>Known as 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 Sponges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04813" lvl="1" indent="-344488">
              <a:lnSpc>
                <a:spcPct val="150000"/>
              </a:lnSpc>
            </a:pPr>
            <a:r>
              <a:rPr lang="en-US" sz="2800" dirty="0" smtClean="0"/>
              <a:t>Outer layer is 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syncytial </a:t>
            </a:r>
            <a:r>
              <a:rPr lang="en-US" sz="2800" dirty="0" smtClean="0"/>
              <a:t>(many nuclei contained within a single plasma membrane) and 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contractibility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(no pinacoderm layer).</a:t>
            </a:r>
          </a:p>
          <a:p>
            <a:pPr marL="404813" lvl="1" indent="-344488">
              <a:lnSpc>
                <a:spcPct val="150000"/>
              </a:lnSpc>
            </a:pPr>
            <a:endParaRPr lang="en-US" sz="28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48600" y="6492240"/>
            <a:ext cx="1920240" cy="365760"/>
          </a:xfrm>
        </p:spPr>
        <p:txBody>
          <a:bodyPr/>
          <a:lstStyle/>
          <a:p>
            <a:fld id="{BE174EFE-4F2C-44FD-A26F-0B0A38A23000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923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27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lvl="0"/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>
                <a:solidFill>
                  <a:srgbClr val="FF0000"/>
                </a:solidFill>
              </a:rPr>
              <a:t>Class </a:t>
            </a:r>
            <a:r>
              <a:rPr lang="en-US" dirty="0" err="1" smtClean="0">
                <a:solidFill>
                  <a:srgbClr val="FF0000"/>
                </a:solidFill>
              </a:rPr>
              <a:t>Hexactinellida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pPr marL="365760" lvl="1" indent="-256032">
              <a:lnSpc>
                <a:spcPct val="150000"/>
              </a:lnSpc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b="1" dirty="0" smtClean="0">
                <a:solidFill>
                  <a:srgbClr val="FF0000"/>
                </a:solidFill>
              </a:rPr>
              <a:t>Inner flagellated layer </a:t>
            </a:r>
            <a:r>
              <a:rPr lang="en-US" sz="2800" dirty="0" smtClean="0"/>
              <a:t>is also </a:t>
            </a:r>
            <a:r>
              <a:rPr lang="en-US" sz="2800" b="1" dirty="0" smtClean="0">
                <a:solidFill>
                  <a:srgbClr val="FF0000"/>
                </a:solidFill>
              </a:rPr>
              <a:t>syncytial</a:t>
            </a:r>
            <a:r>
              <a:rPr lang="en-US" sz="2800" dirty="0" smtClean="0"/>
              <a:t>.</a:t>
            </a:r>
          </a:p>
          <a:p>
            <a:pPr marL="365760" lvl="1" indent="-256032">
              <a:lnSpc>
                <a:spcPct val="150000"/>
              </a:lnSpc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Body construction could be </a:t>
            </a:r>
            <a:r>
              <a:rPr lang="en-US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sycon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leucon</a:t>
            </a:r>
            <a:endParaRPr lang="en-US" sz="28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Unlike members of the other two classes which live attached to solid substratum, members of this class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inhabit soft sediment</a:t>
            </a:r>
            <a:r>
              <a:rPr lang="en-US" dirty="0" smtClean="0"/>
              <a:t>, anchored by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tufts of spicules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492240"/>
            <a:ext cx="1920240" cy="365760"/>
          </a:xfrm>
        </p:spPr>
        <p:txBody>
          <a:bodyPr/>
          <a:lstStyle/>
          <a:p>
            <a:fld id="{BE174EFE-4F2C-44FD-A26F-0B0A38A23000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2399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28</a:t>
            </a:fld>
            <a:endParaRPr lang="en-US"/>
          </a:p>
        </p:txBody>
      </p:sp>
      <p:pic>
        <p:nvPicPr>
          <p:cNvPr id="40962" name="Picture 2" descr="http://oceana.org/sites/default/files/diaries._2009._aug_26._glass_spo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657600"/>
            <a:ext cx="3124200" cy="2667000"/>
          </a:xfrm>
          <a:prstGeom prst="rect">
            <a:avLst/>
          </a:prstGeom>
          <a:noFill/>
        </p:spPr>
      </p:pic>
      <p:pic>
        <p:nvPicPr>
          <p:cNvPr id="40964" name="Picture 4" descr="http://1.bp.blogspot.com/_ADqv4khQiD8/SWyj_aMVduI/AAAAAAAAAbA/nytwJZJaC-U/s400/glass+spo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191000"/>
            <a:ext cx="2590800" cy="2133600"/>
          </a:xfrm>
          <a:prstGeom prst="rect">
            <a:avLst/>
          </a:prstGeom>
          <a:noFill/>
        </p:spPr>
      </p:pic>
      <p:pic>
        <p:nvPicPr>
          <p:cNvPr id="40968" name="Picture 8" descr="Hexax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191000"/>
            <a:ext cx="238125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Euplectella</a:t>
            </a:r>
            <a:r>
              <a:rPr lang="en-US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(Venus’s flower basket)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0" y="6492240"/>
            <a:ext cx="1920240" cy="365760"/>
          </a:xfrm>
        </p:spPr>
        <p:txBody>
          <a:bodyPr/>
          <a:lstStyle/>
          <a:p>
            <a:fld id="{BE174EFE-4F2C-44FD-A26F-0B0A38A23000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1637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29</a:t>
            </a:fld>
            <a:endParaRPr lang="en-US"/>
          </a:p>
        </p:txBody>
      </p:sp>
      <p:pic>
        <p:nvPicPr>
          <p:cNvPr id="43010" name="Picture 2" descr="http://www.sternsand.de/media/venusn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4457700" cy="4524375"/>
          </a:xfrm>
          <a:prstGeom prst="rect">
            <a:avLst/>
          </a:prstGeom>
          <a:noFill/>
        </p:spPr>
      </p:pic>
      <p:pic>
        <p:nvPicPr>
          <p:cNvPr id="43012" name="Picture 4" descr="http://marineinvertebrateworldwhoswho.wikispaces.com/file/view/Venus-Flower-Basket.jpg/134528035/326x207/Venus-Flower-Bas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76400"/>
            <a:ext cx="3429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62629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Characteristics:</a:t>
            </a:r>
            <a:endParaRPr lang="en-US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69913" lvl="0" indent="-225425">
              <a:lnSpc>
                <a:spcPct val="170000"/>
              </a:lnSpc>
            </a:pPr>
            <a:r>
              <a:rPr lang="en-US" dirty="0" smtClean="0"/>
              <a:t>The simplest multicelluar animals (</a:t>
            </a:r>
            <a:r>
              <a:rPr lang="en-US" b="1" dirty="0" smtClean="0">
                <a:solidFill>
                  <a:srgbClr val="FF0000"/>
                </a:solidFill>
              </a:rPr>
              <a:t>metazoans</a:t>
            </a:r>
            <a:r>
              <a:rPr lang="en-US" dirty="0" smtClean="0"/>
              <a:t>).</a:t>
            </a:r>
          </a:p>
          <a:p>
            <a:pPr marL="569913" lvl="0" indent="-225425">
              <a:lnSpc>
                <a:spcPct val="170000"/>
              </a:lnSpc>
            </a:pPr>
            <a:r>
              <a:rPr lang="en-US" dirty="0" smtClean="0"/>
              <a:t>Aquatic organisms: </a:t>
            </a:r>
            <a:r>
              <a:rPr lang="en-US" b="1" dirty="0" smtClean="0">
                <a:solidFill>
                  <a:srgbClr val="FF0000"/>
                </a:solidFill>
              </a:rPr>
              <a:t>98% marine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2% freshwater </a:t>
            </a:r>
            <a:r>
              <a:rPr lang="en-US" b="1" dirty="0" smtClean="0">
                <a:solidFill>
                  <a:srgbClr val="0033CC"/>
                </a:solidFill>
              </a:rPr>
              <a:t>(No terrestrial).</a:t>
            </a:r>
          </a:p>
          <a:p>
            <a:pPr marL="569913" lvl="0" indent="-225425">
              <a:lnSpc>
                <a:spcPct val="170000"/>
              </a:lnSpc>
            </a:pPr>
            <a:r>
              <a:rPr lang="en-US" dirty="0" smtClean="0"/>
              <a:t>&gt; 7000 species.</a:t>
            </a:r>
          </a:p>
          <a:p>
            <a:pPr marL="569913" lvl="0" indent="-225425">
              <a:lnSpc>
                <a:spcPct val="170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Lack systems </a:t>
            </a:r>
            <a:r>
              <a:rPr lang="en-US" dirty="0" smtClean="0"/>
              <a:t>(and organs): like nervous, digestive, respiratory, reproductive…</a:t>
            </a:r>
          </a:p>
          <a:p>
            <a:pPr marL="569913" lvl="0" indent="-225425">
              <a:lnSpc>
                <a:spcPct val="170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Sessile</a:t>
            </a:r>
            <a:r>
              <a:rPr lang="en-US" dirty="0" smtClean="0"/>
              <a:t> (lack the ability of movement).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E6F4-5100-4188-AE9B-6BF63DE00C1E}" type="datetime1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Notes-KM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>
            <a:normAutofit/>
          </a:bodyPr>
          <a:lstStyle/>
          <a:p>
            <a:pPr marL="404813" lvl="1" indent="-284163">
              <a:lnSpc>
                <a:spcPct val="150000"/>
              </a:lnSpc>
            </a:pPr>
            <a:r>
              <a:rPr lang="en-US" sz="2800" dirty="0" smtClean="0"/>
              <a:t>Sponges reproduce </a:t>
            </a:r>
            <a:r>
              <a:rPr lang="en-US" sz="28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asexually</a:t>
            </a:r>
            <a:r>
              <a:rPr lang="en-US" sz="2800" dirty="0" smtClean="0"/>
              <a:t> by:</a:t>
            </a:r>
          </a:p>
          <a:p>
            <a:pPr marL="974725" lvl="0" indent="-285750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Fragmentation</a:t>
            </a:r>
          </a:p>
          <a:p>
            <a:pPr marL="974725" lvl="0" indent="-285750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Gemmule formation</a:t>
            </a:r>
          </a:p>
          <a:p>
            <a:pPr marL="974725" indent="-285750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Budding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96200" y="6492240"/>
            <a:ext cx="1920240" cy="365760"/>
          </a:xfrm>
        </p:spPr>
        <p:txBody>
          <a:bodyPr/>
          <a:lstStyle/>
          <a:p>
            <a:fld id="{BE174EFE-4F2C-44FD-A26F-0B0A38A23000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2399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u="sng" dirty="0" smtClean="0">
                <a:solidFill>
                  <a:srgbClr val="FF0000"/>
                </a:solidFill>
              </a:rPr>
              <a:t/>
            </a:r>
            <a:br>
              <a:rPr lang="en-US" sz="3600" u="sng" dirty="0" smtClean="0">
                <a:solidFill>
                  <a:srgbClr val="FF0000"/>
                </a:solidFill>
              </a:rPr>
            </a:br>
            <a:r>
              <a:rPr lang="en-US" sz="3600" u="sng" dirty="0" smtClean="0">
                <a:solidFill>
                  <a:srgbClr val="FF0000"/>
                </a:solidFill>
              </a:rPr>
              <a:t/>
            </a:r>
            <a:br>
              <a:rPr lang="en-US" sz="3600" u="sng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Reproduction and Development in Sponges: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4034" name="Picture 2" descr="http://marinebio.org/_n/i/sponge_hondu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5908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096000"/>
          </a:xfrm>
        </p:spPr>
        <p:txBody>
          <a:bodyPr>
            <a:normAutofit/>
          </a:bodyPr>
          <a:lstStyle/>
          <a:p>
            <a:pPr marL="365125" lvl="1" indent="-365125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/>
              <a:t>Sponges reproduce </a:t>
            </a:r>
            <a:r>
              <a:rPr lang="en-US" sz="28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sexually by:</a:t>
            </a:r>
          </a:p>
          <a:p>
            <a:pPr marL="793750" indent="-388938">
              <a:lnSpc>
                <a:spcPct val="150000"/>
              </a:lnSpc>
              <a:buSzPct val="100000"/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Egg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0033CC"/>
                </a:solidFill>
              </a:rPr>
              <a:t>sperm</a:t>
            </a:r>
            <a:r>
              <a:rPr lang="en-US" sz="2800" dirty="0" smtClean="0"/>
              <a:t> production.</a:t>
            </a:r>
          </a:p>
          <a:p>
            <a:pPr marL="793750" indent="-388938">
              <a:lnSpc>
                <a:spcPct val="150000"/>
              </a:lnSpc>
              <a:buSzPct val="100000"/>
              <a:buFont typeface="Courier New" pitchFamily="49" charset="0"/>
              <a:buChar char="o"/>
            </a:pPr>
            <a:r>
              <a:rPr lang="en-US" sz="2800" dirty="0" smtClean="0"/>
              <a:t>Many sponge species are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hermaphrodites </a:t>
            </a:r>
            <a:r>
              <a:rPr lang="en-US" sz="2800" dirty="0" smtClean="0"/>
              <a:t>(a single individual produces both eggs and sperms).</a:t>
            </a:r>
          </a:p>
          <a:p>
            <a:pPr marL="793750" indent="-388938">
              <a:lnSpc>
                <a:spcPct val="150000"/>
              </a:lnSpc>
              <a:buSzPct val="100000"/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Fertilization </a:t>
            </a:r>
            <a:r>
              <a:rPr lang="en-US" sz="2800" dirty="0" smtClean="0"/>
              <a:t>and early development are typically </a:t>
            </a:r>
            <a:r>
              <a:rPr lang="en-US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854075" indent="-449263">
              <a:buSzPct val="100000"/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Sperms are released into surrounding water</a:t>
            </a:r>
            <a:r>
              <a:rPr lang="en-US" sz="2800" dirty="0" smtClean="0"/>
              <a:t>,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eggs are retained in the mesohyl where fertilization takes place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4EFE-4F2C-44FD-A26F-0B0A38A23000}" type="datetime1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Notes-KM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492240"/>
            <a:ext cx="1920240" cy="365760"/>
          </a:xfrm>
        </p:spPr>
        <p:txBody>
          <a:bodyPr/>
          <a:lstStyle/>
          <a:p>
            <a:fld id="{BE174EFE-4F2C-44FD-A26F-0B0A38A23000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2399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32</a:t>
            </a:fld>
            <a:endParaRPr lang="en-US"/>
          </a:p>
        </p:txBody>
      </p:sp>
      <p:pic>
        <p:nvPicPr>
          <p:cNvPr id="45058" name="Picture 2" descr="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81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Madsen - Sponge: 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276600" y="304800"/>
            <a:ext cx="26289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il_fi" descr="photo-8-7307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04800"/>
            <a:ext cx="2819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http://echeng.com/journal/images/misc/echeng070529_1132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3505200"/>
            <a:ext cx="47625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66"/>
                </a:solidFill>
              </a:rPr>
              <a:t>Choanocytes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33CC"/>
                </a:solidFill>
              </a:rPr>
              <a:t>capture the sperms</a:t>
            </a:r>
            <a:r>
              <a:rPr lang="en-US" dirty="0" smtClean="0"/>
              <a:t>, dedifferentiate into amoebocytes and enter the mesohyl where eggs are retained.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Most sponge species </a:t>
            </a: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 the developing embryos</a:t>
            </a:r>
            <a:r>
              <a:rPr lang="en-US" dirty="0" smtClean="0"/>
              <a:t> for a time, releasing them later through the oscula as </a:t>
            </a:r>
          </a:p>
          <a:p>
            <a:pPr marL="365125" indent="-20638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swimming larvae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492240"/>
            <a:ext cx="1920240" cy="365760"/>
          </a:xfrm>
        </p:spPr>
        <p:txBody>
          <a:bodyPr/>
          <a:lstStyle/>
          <a:p>
            <a:fld id="{BE174EFE-4F2C-44FD-A26F-0B0A38A23000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161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33</a:t>
            </a:fld>
            <a:endParaRPr lang="en-US"/>
          </a:p>
        </p:txBody>
      </p:sp>
      <p:pic>
        <p:nvPicPr>
          <p:cNvPr id="47106" name="Picture 2" descr="http://www.biology.ualberta.ca/leys_lab/Amphimedon%20lar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81400"/>
            <a:ext cx="3048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5626291"/>
          </a:xfrm>
        </p:spPr>
        <p:txBody>
          <a:bodyPr/>
          <a:lstStyle/>
          <a:p>
            <a:pPr marL="365125" indent="-365125"/>
            <a:r>
              <a:rPr lang="en-US" b="1" dirty="0" smtClean="0"/>
              <a:t>Sponge larvae Types:</a:t>
            </a:r>
            <a:r>
              <a:rPr lang="en-US" dirty="0" smtClean="0"/>
              <a:t>                            </a:t>
            </a:r>
          </a:p>
          <a:p>
            <a:pPr marL="749300" indent="-404813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Amphiblastula:</a:t>
            </a:r>
            <a:r>
              <a:rPr lang="en-US" dirty="0" smtClean="0"/>
              <a:t> flagellated at one end only.</a:t>
            </a:r>
          </a:p>
          <a:p>
            <a:pPr marL="749300" indent="-404813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Parenchymella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Parenchymula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dirty="0" smtClean="0"/>
              <a:t>extensively flagellated.</a:t>
            </a:r>
          </a:p>
          <a:p>
            <a:pPr marL="749300" indent="-404813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Stereobalstula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 smtClean="0"/>
              <a:t> flagellated.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4EFE-4F2C-44FD-A26F-0B0A38A23000}" type="datetime1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Invertebrate Zoology Notes-KM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34</a:t>
            </a:fld>
            <a:endParaRPr lang="en-US"/>
          </a:p>
        </p:txBody>
      </p:sp>
      <p:pic>
        <p:nvPicPr>
          <p:cNvPr id="48130" name="Picture 2" descr="http://www.palaeontologie.geo.lmu.de/molpal2/images/contents/amphiblast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19400"/>
            <a:ext cx="2400300" cy="2819400"/>
          </a:xfrm>
          <a:prstGeom prst="rect">
            <a:avLst/>
          </a:prstGeom>
          <a:noFill/>
        </p:spPr>
      </p:pic>
      <p:pic>
        <p:nvPicPr>
          <p:cNvPr id="48132" name="Picture 4" descr="http://www.biology.ualberta.ca/leys_lab/Amphimedon%20lar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667001"/>
            <a:ext cx="2667000" cy="2971799"/>
          </a:xfrm>
          <a:prstGeom prst="rect">
            <a:avLst/>
          </a:prstGeom>
          <a:noFill/>
        </p:spPr>
      </p:pic>
      <p:pic>
        <p:nvPicPr>
          <p:cNvPr id="48134" name="Picture 6" descr="http://www.sponges.fr/images/diapo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590801"/>
            <a:ext cx="2590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Sponge larvae are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non-feeding</a:t>
            </a:r>
            <a:r>
              <a:rPr lang="en-US" sz="2800" dirty="0" smtClean="0"/>
              <a:t>, they swim for less than 24 hours before they start settling down and metamorphosing to adult from.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             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End of Chapter </a:t>
            </a:r>
            <a:r>
              <a:rPr lang="en-US" sz="2800" dirty="0" smtClean="0"/>
              <a:t>                                                             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0" y="6492240"/>
            <a:ext cx="2225040" cy="365760"/>
          </a:xfrm>
        </p:spPr>
        <p:txBody>
          <a:bodyPr/>
          <a:lstStyle/>
          <a:p>
            <a:fld id="{BE174EFE-4F2C-44FD-A26F-0B0A38A23000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0875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35</a:t>
            </a:fld>
            <a:endParaRPr lang="en-US"/>
          </a:p>
        </p:txBody>
      </p:sp>
      <p:pic>
        <p:nvPicPr>
          <p:cNvPr id="49154" name="Picture 2" descr="http://bioweb.uwlax.edu/bio203/s2009/brocker_jord/images/angelfish%20pics/Porifera2(San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5610225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96200" y="6248400"/>
            <a:ext cx="1920240" cy="365760"/>
          </a:xfrm>
        </p:spPr>
        <p:txBody>
          <a:bodyPr/>
          <a:lstStyle/>
          <a:p>
            <a:fld id="{D07FDDC5-95F0-45A2-B156-4A119D15230A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5"/>
            <a:ext cx="3163728" cy="2214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pic>
        <p:nvPicPr>
          <p:cNvPr id="2054" name="Picture 6" descr="Large View (53KB) of Irridescent Vase Spong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657600" y="381000"/>
            <a:ext cx="2286000" cy="1981200"/>
          </a:xfrm>
          <a:prstGeom prst="rect">
            <a:avLst/>
          </a:prstGeom>
          <a:noFill/>
        </p:spPr>
      </p:pic>
      <p:pic>
        <p:nvPicPr>
          <p:cNvPr id="2053" name="Picture 5" descr="http://content.answers.com/main/content/wp/en/thumb/4/4f/180px-Elephant-ear-sponge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172200" y="2438400"/>
            <a:ext cx="2400300" cy="2286000"/>
          </a:xfrm>
          <a:prstGeom prst="rect">
            <a:avLst/>
          </a:prstGeom>
          <a:noFill/>
        </p:spPr>
      </p:pic>
      <p:pic>
        <p:nvPicPr>
          <p:cNvPr id="2052" name="Picture 4" descr="http://www.aboututila.com/PhotoGallery/DeepBlue/Photos/Barrel-Sponge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657600" y="2514600"/>
            <a:ext cx="2295525" cy="2286000"/>
          </a:xfrm>
          <a:prstGeom prst="rect">
            <a:avLst/>
          </a:prstGeom>
          <a:noFill/>
        </p:spPr>
      </p:pic>
      <p:pic>
        <p:nvPicPr>
          <p:cNvPr id="2051" name="Picture 3" descr="http://www.daviddarling.info/images/sponge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0" y="7610475"/>
            <a:ext cx="1714500" cy="2266950"/>
          </a:xfrm>
          <a:prstGeom prst="rect">
            <a:avLst/>
          </a:prstGeom>
          <a:noFill/>
        </p:spPr>
      </p:pic>
      <p:pic>
        <p:nvPicPr>
          <p:cNvPr id="2050" name="Picture 2" descr="http://www.jacobsschool.ucsd.edu/~lsmarr/reefs/new%20uw%20photos/sponge%20and%20eel.jpg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0" y="9877425"/>
            <a:ext cx="1485900" cy="2286000"/>
          </a:xfrm>
          <a:prstGeom prst="rect">
            <a:avLst/>
          </a:prstGeom>
          <a:noFill/>
        </p:spPr>
      </p:pic>
      <p:pic>
        <p:nvPicPr>
          <p:cNvPr id="2049" name="Picture 1" descr=" PURPLE TUBE SPONGE : Aplysina lacunosa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0" y="12163425"/>
            <a:ext cx="1562100" cy="2305050"/>
          </a:xfrm>
          <a:prstGeom prst="rect">
            <a:avLst/>
          </a:prstGeom>
          <a:noFill/>
        </p:spPr>
      </p:pic>
      <p:pic>
        <p:nvPicPr>
          <p:cNvPr id="2055" name="Picture 7" descr="http://www.bibr.com/images/Underwater/O'Leary%20Basket%20Sponge.jpg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6096000" y="381000"/>
            <a:ext cx="2400300" cy="1943100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38090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Sponge diversity: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86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28600" y="452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28600" y="7153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Elephant's Ear Sponge                  Barrel Sponge</a:t>
            </a:r>
            <a:endParaRPr kumimoji="0" lang="en-US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28600" y="987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28600" y="1216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28600" y="1446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n-US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</a:t>
            </a:r>
            <a:r>
              <a:rPr kumimoji="0" lang="en-US" altLang="zh-CN" sz="1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Tube Sponges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4" name="Picture 16" descr=" PURPLE TUBE SPONGE : Aplysina lacunosa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1752600" y="1143000"/>
            <a:ext cx="17875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spon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143000"/>
            <a:ext cx="14874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http://www.easterncapescubadiving.co.za/downloads/Porifera_18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5038725"/>
            <a:ext cx="2667000" cy="1819275"/>
          </a:xfrm>
          <a:prstGeom prst="rect">
            <a:avLst/>
          </a:prstGeom>
          <a:noFill/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Feeding:</a:t>
            </a:r>
            <a:r>
              <a:rPr lang="en-US" dirty="0" smtClean="0"/>
              <a:t> sponges are </a:t>
            </a:r>
            <a:r>
              <a:rPr lang="en-US" b="1" dirty="0" smtClean="0">
                <a:solidFill>
                  <a:srgbClr val="FF0000"/>
                </a:solidFill>
              </a:rPr>
              <a:t>suspension-feeders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(filter-feeders): feed on particles suspended in water.</a:t>
            </a:r>
          </a:p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0033CC"/>
                </a:solidFill>
              </a:rPr>
              <a:t>Shape</a:t>
            </a:r>
            <a:r>
              <a:rPr lang="en-US" dirty="0" smtClean="0">
                <a:solidFill>
                  <a:srgbClr val="0033CC"/>
                </a:solidFill>
              </a:rPr>
              <a:t>:</a:t>
            </a:r>
            <a:r>
              <a:rPr lang="en-US" dirty="0" smtClean="0"/>
              <a:t> Poriferans are often </a:t>
            </a:r>
            <a:r>
              <a:rPr lang="en-US" b="1" dirty="0" smtClean="0">
                <a:solidFill>
                  <a:srgbClr val="FF0000"/>
                </a:solidFill>
              </a:rPr>
              <a:t>amorphous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asymmetrical</a:t>
            </a:r>
            <a:r>
              <a:rPr lang="en-US" dirty="0" smtClean="0"/>
              <a:t> (with few exceptions).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00B050"/>
                </a:solidFill>
              </a:rPr>
              <a:t>Lack anything corresponding to anterior, posterior or oral surfaces.</a:t>
            </a:r>
          </a:p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only few different cell types </a:t>
            </a:r>
            <a:r>
              <a:rPr lang="en-US" dirty="0" smtClean="0"/>
              <a:t>that are 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almost functionally independent.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Body of a sponge is typically like a </a:t>
            </a:r>
            <a:r>
              <a:rPr lang="en-US" b="1" dirty="0" smtClean="0">
                <a:solidFill>
                  <a:srgbClr val="FF0000"/>
                </a:solidFill>
              </a:rPr>
              <a:t>fairly rigid, perforated bag.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96200" y="6324600"/>
            <a:ext cx="1920240" cy="365760"/>
          </a:xfrm>
        </p:spPr>
        <p:txBody>
          <a:bodyPr/>
          <a:lstStyle/>
          <a:p>
            <a:fld id="{844A4455-5C0A-4544-91A2-66C180227BFE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5"/>
            <a:ext cx="3239928" cy="2976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5702491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dirty="0" smtClean="0"/>
              <a:t>The empty space of the bag (sponge) is called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Spongocoel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rgbClr val="0033CC"/>
                </a:solidFill>
              </a:rPr>
              <a:t>Water enters </a:t>
            </a:r>
            <a:r>
              <a:rPr lang="en-US" dirty="0" smtClean="0"/>
              <a:t>the spongocoel through numerous, narrow pores in the sponge wall called </a:t>
            </a: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Ostia</a:t>
            </a:r>
            <a:r>
              <a:rPr lang="en-US" dirty="0" smtClean="0"/>
              <a:t> and leaves through larger openings (1-many)</a:t>
            </a:r>
          </a:p>
          <a:p>
            <a:pPr marL="465138" lvl="0" indent="-120650">
              <a:lnSpc>
                <a:spcPct val="150000"/>
              </a:lnSpc>
              <a:buNone/>
            </a:pPr>
            <a:r>
              <a:rPr lang="en-US" dirty="0" smtClean="0"/>
              <a:t> called </a:t>
            </a:r>
            <a:r>
              <a:rPr 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Oscula.</a:t>
            </a:r>
            <a:endParaRPr lang="en-US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dirty="0" smtClean="0"/>
              <a:t>Few sponges can reach </a:t>
            </a:r>
            <a:r>
              <a:rPr lang="en-US" b="1" dirty="0" smtClean="0">
                <a:solidFill>
                  <a:srgbClr val="0033CC"/>
                </a:solidFill>
              </a:rPr>
              <a:t>1 m in </a:t>
            </a:r>
          </a:p>
          <a:p>
            <a:pPr marL="365125" lvl="0" indent="39688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33CC"/>
                </a:solidFill>
              </a:rPr>
              <a:t>diameter </a:t>
            </a:r>
            <a:r>
              <a:rPr lang="en-US" dirty="0" smtClean="0"/>
              <a:t>or height, although the </a:t>
            </a:r>
          </a:p>
          <a:p>
            <a:pPr marL="365125" lvl="0" indent="39688">
              <a:lnSpc>
                <a:spcPct val="150000"/>
              </a:lnSpc>
              <a:buNone/>
            </a:pPr>
            <a:r>
              <a:rPr lang="en-US" dirty="0" smtClean="0"/>
              <a:t>size of most sponges is usually much </a:t>
            </a:r>
          </a:p>
          <a:p>
            <a:pPr marL="365125" lvl="0" indent="39688">
              <a:lnSpc>
                <a:spcPct val="150000"/>
              </a:lnSpc>
              <a:buNone/>
            </a:pPr>
            <a:r>
              <a:rPr lang="en-US" dirty="0" smtClean="0"/>
              <a:t>Less than that.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77000"/>
            <a:ext cx="1920240" cy="296704"/>
          </a:xfrm>
        </p:spPr>
        <p:txBody>
          <a:bodyPr/>
          <a:lstStyle/>
          <a:p>
            <a:fld id="{5053FDE0-3871-42C3-8B18-DD8B0E514958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92875"/>
            <a:ext cx="2960281" cy="365125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pic>
        <p:nvPicPr>
          <p:cNvPr id="18434" name="Picture 2" descr="http://www.geocities.ws/bballerchicklet7777777777777/spo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819400"/>
            <a:ext cx="2266950" cy="35433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24800" y="6492240"/>
            <a:ext cx="1920240" cy="365760"/>
          </a:xfrm>
        </p:spPr>
        <p:txBody>
          <a:bodyPr/>
          <a:lstStyle/>
          <a:p>
            <a:fld id="{A9422C73-978D-4698-9791-DF5E5CE82DB7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0800"/>
            <a:ext cx="3011328" cy="372269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Sponge body plan </a:t>
            </a:r>
            <a:r>
              <a:rPr lang="en-US" sz="3100" dirty="0" smtClean="0">
                <a:solidFill>
                  <a:srgbClr val="FF0000"/>
                </a:solidFill>
              </a:rPr>
              <a:t>(simple </a:t>
            </a:r>
            <a:r>
              <a:rPr lang="en-US" sz="3100" dirty="0" err="1" smtClean="0">
                <a:solidFill>
                  <a:srgbClr val="FF0000"/>
                </a:solidFill>
              </a:rPr>
              <a:t>ascon</a:t>
            </a:r>
            <a:r>
              <a:rPr lang="en-US" sz="3100" dirty="0" smtClean="0">
                <a:solidFill>
                  <a:srgbClr val="FF0000"/>
                </a:solidFill>
              </a:rPr>
              <a:t>)</a:t>
            </a:r>
            <a:endParaRPr lang="en-US" sz="31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siera104.com/images/bio/sponges/spo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6477000" cy="51054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864291"/>
          </a:xfrm>
        </p:spPr>
        <p:txBody>
          <a:bodyPr>
            <a:normAutofit fontScale="92500" lnSpcReduction="20000"/>
          </a:bodyPr>
          <a:lstStyle/>
          <a:p>
            <a:pPr marL="630238" indent="-630238"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Choanocytes </a:t>
            </a:r>
            <a:r>
              <a:rPr lang="en-US" sz="3000" b="1" dirty="0" smtClean="0">
                <a:solidFill>
                  <a:srgbClr val="00B050"/>
                </a:solidFill>
              </a:rPr>
              <a:t>(funnel-cells)</a:t>
            </a:r>
            <a:r>
              <a:rPr lang="en-US" sz="3000" b="1" dirty="0" smtClean="0"/>
              <a:t> </a:t>
            </a:r>
            <a:r>
              <a:rPr lang="en-US" sz="3000" dirty="0" smtClean="0"/>
              <a:t>or the </a:t>
            </a:r>
            <a:r>
              <a:rPr lang="en-US" sz="3000" b="1" dirty="0" smtClean="0">
                <a:solidFill>
                  <a:srgbClr val="00B050"/>
                </a:solidFill>
              </a:rPr>
              <a:t>Collar cells:</a:t>
            </a:r>
            <a:r>
              <a:rPr lang="en-US" sz="3000" dirty="0" smtClean="0"/>
              <a:t> </a:t>
            </a:r>
            <a:r>
              <a:rPr lang="en-US" sz="3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flagellated cells that surround the spongocoel.</a:t>
            </a:r>
            <a:endParaRPr lang="en-US" sz="3000" dirty="0" smtClean="0"/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Choanocytes:</a:t>
            </a:r>
            <a:endParaRPr lang="en-US" sz="3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4078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000" b="1" dirty="0" smtClean="0">
                <a:solidFill>
                  <a:srgbClr val="0033CC"/>
                </a:solidFill>
              </a:rPr>
              <a:t>Capture small food particles.</a:t>
            </a:r>
            <a:endParaRPr lang="en-US" sz="3000" dirty="0" smtClean="0"/>
          </a:p>
          <a:p>
            <a:pPr marL="624078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000" b="1" dirty="0" smtClean="0">
                <a:solidFill>
                  <a:srgbClr val="0033CC"/>
                </a:solidFill>
              </a:rPr>
              <a:t>Capture incoming sperms </a:t>
            </a:r>
            <a:r>
              <a:rPr lang="en-US" sz="3000" dirty="0" smtClean="0"/>
              <a:t>for fertilization. 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000" dirty="0" smtClean="0"/>
              <a:t>Generate </a:t>
            </a:r>
            <a:r>
              <a:rPr lang="en-US" sz="3000" b="1" dirty="0" smtClean="0">
                <a:solidFill>
                  <a:srgbClr val="0033CC"/>
                </a:solidFill>
              </a:rPr>
              <a:t>water currents </a:t>
            </a:r>
            <a:r>
              <a:rPr lang="en-US" sz="3000" dirty="0" smtClean="0"/>
              <a:t>within</a:t>
            </a:r>
          </a:p>
          <a:p>
            <a:pPr marL="623888" indent="65088">
              <a:lnSpc>
                <a:spcPct val="150000"/>
              </a:lnSpc>
              <a:buNone/>
            </a:pPr>
            <a:r>
              <a:rPr lang="en-US" sz="3000" dirty="0" smtClean="0"/>
              <a:t> and through the sponge.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arenR"/>
            </a:pPr>
            <a:endParaRPr lang="en-US" sz="3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0" y="6492240"/>
            <a:ext cx="1920240" cy="365760"/>
          </a:xfrm>
        </p:spPr>
        <p:txBody>
          <a:bodyPr/>
          <a:lstStyle/>
          <a:p>
            <a:fld id="{29128799-D364-4BD6-B119-C7DA803CC376}" type="datetime1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1637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types of sponges: </a:t>
            </a:r>
            <a:endParaRPr lang="en-US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86000"/>
            <a:ext cx="3048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5867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B) Archaeocytes (Amoebocytes):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amorphous, amoeboid cells that are found in a dead gelatinous layer called </a:t>
            </a:r>
            <a:r>
              <a:rPr lang="en-US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mesohyl . </a:t>
            </a:r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</a:t>
            </a:r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middle, </a:t>
            </a:r>
            <a:r>
              <a:rPr lang="en-US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hyl</a:t>
            </a:r>
            <a:r>
              <a:rPr lang="en-US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matter)</a:t>
            </a:r>
          </a:p>
          <a:p>
            <a:pPr>
              <a:lnSpc>
                <a:spcPct val="150000"/>
              </a:lnSpc>
              <a:buNone/>
            </a:pPr>
            <a:r>
              <a:rPr lang="en-US" sz="3000" b="1" dirty="0" smtClean="0">
                <a:solidFill>
                  <a:srgbClr val="00B050"/>
                </a:solidFill>
              </a:rPr>
              <a:t>Functions of Archaeocytes:</a:t>
            </a:r>
            <a:endParaRPr lang="en-US" sz="3000" dirty="0" smtClean="0">
              <a:solidFill>
                <a:srgbClr val="00B050"/>
              </a:solidFill>
            </a:endParaRPr>
          </a:p>
          <a:p>
            <a:pPr marL="624078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000" b="1" dirty="0" smtClean="0">
                <a:solidFill>
                  <a:srgbClr val="0033CC"/>
                </a:solidFill>
              </a:rPr>
              <a:t>Digestion of food</a:t>
            </a:r>
            <a:r>
              <a:rPr lang="en-US" sz="3000" dirty="0" smtClean="0"/>
              <a:t> particles captured by Choanocytes.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000" b="1" dirty="0" smtClean="0">
                <a:solidFill>
                  <a:srgbClr val="0033CC"/>
                </a:solidFill>
              </a:rPr>
              <a:t>Storage of digested food </a:t>
            </a:r>
            <a:r>
              <a:rPr lang="en-US" sz="3000" dirty="0" smtClean="0"/>
              <a:t>material.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000" dirty="0" smtClean="0"/>
              <a:t>May </a:t>
            </a:r>
            <a:r>
              <a:rPr lang="en-US" sz="3000" b="1" dirty="0" smtClean="0">
                <a:solidFill>
                  <a:srgbClr val="0033CC"/>
                </a:solidFill>
              </a:rPr>
              <a:t>give rise to sperms </a:t>
            </a:r>
          </a:p>
          <a:p>
            <a:pPr marL="623888" indent="6350">
              <a:lnSpc>
                <a:spcPct val="150000"/>
              </a:lnSpc>
              <a:buNone/>
            </a:pPr>
            <a:r>
              <a:rPr lang="en-US" sz="3000" dirty="0" smtClean="0"/>
              <a:t>(flagellated) and </a:t>
            </a:r>
            <a:r>
              <a:rPr lang="en-US" sz="3000" b="1" dirty="0" smtClean="0">
                <a:solidFill>
                  <a:srgbClr val="0033CC"/>
                </a:solidFill>
              </a:rPr>
              <a:t>eggs</a:t>
            </a:r>
            <a:r>
              <a:rPr lang="en-US" sz="30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67600" y="6492240"/>
            <a:ext cx="1920240" cy="365760"/>
          </a:xfrm>
        </p:spPr>
        <p:txBody>
          <a:bodyPr/>
          <a:lstStyle/>
          <a:p>
            <a:fld id="{3DCA048D-A852-45F5-A3BD-178612EFBFBE}" type="datetime1">
              <a:rPr lang="en-US" smtClean="0"/>
              <a:t>10/10/2015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087528" cy="450056"/>
          </a:xfrm>
        </p:spPr>
        <p:txBody>
          <a:bodyPr/>
          <a:lstStyle/>
          <a:p>
            <a:r>
              <a:rPr lang="en-US" dirty="0" smtClean="0"/>
              <a:t>Invertebrate Zoology Notes-KM Swaileh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800600"/>
            <a:ext cx="3505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A96-D1D9-4361-9DA8-532DF2CDC19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273</TotalTime>
  <Words>1333</Words>
  <Application>Microsoft Office PowerPoint</Application>
  <PresentationFormat>On-screen Show (4:3)</PresentationFormat>
  <Paragraphs>253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黑体</vt:lpstr>
      <vt:lpstr>SimSun</vt:lpstr>
      <vt:lpstr>Arial</vt:lpstr>
      <vt:lpstr>Brush Script MT</vt:lpstr>
      <vt:lpstr>Calibri</vt:lpstr>
      <vt:lpstr>Courier New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Chapter 4  Phylum Porifera    (The Sponges)  </vt:lpstr>
      <vt:lpstr>Kingdom Animalia   Phylum Porifera </vt:lpstr>
      <vt:lpstr>PowerPoint Presentation</vt:lpstr>
      <vt:lpstr>PowerPoint Presentation</vt:lpstr>
      <vt:lpstr>PowerPoint Presentation</vt:lpstr>
      <vt:lpstr>PowerPoint Presentation</vt:lpstr>
      <vt:lpstr>Sponge body plan (simple ascon)</vt:lpstr>
      <vt:lpstr>Cell types of sponges: </vt:lpstr>
      <vt:lpstr>PowerPoint Presentation</vt:lpstr>
      <vt:lpstr>PowerPoint Presentation</vt:lpstr>
      <vt:lpstr>PowerPoint Presentation</vt:lpstr>
      <vt:lpstr> Sponge supporting elements:                      </vt:lpstr>
      <vt:lpstr>PowerPoint Presentation</vt:lpstr>
      <vt:lpstr>PowerPoint Presentation</vt:lpstr>
      <vt:lpstr>PowerPoint Presentation</vt:lpstr>
      <vt:lpstr> Gemmule formation in sponges  </vt:lpstr>
      <vt:lpstr>PowerPoint Presentation</vt:lpstr>
      <vt:lpstr>PowerPoint Presentation</vt:lpstr>
      <vt:lpstr>PowerPoint Presentation</vt:lpstr>
      <vt:lpstr> Poriferan Diversity: </vt:lpstr>
      <vt:lpstr>PowerPoint Presentation</vt:lpstr>
      <vt:lpstr> Classification of Sponges </vt:lpstr>
      <vt:lpstr>Class Calcarea: </vt:lpstr>
      <vt:lpstr>PowerPoint Presentation</vt:lpstr>
      <vt:lpstr>Class Demospongia: </vt:lpstr>
      <vt:lpstr>PowerPoint Presentation</vt:lpstr>
      <vt:lpstr> Class Hexactinellida: </vt:lpstr>
      <vt:lpstr>PowerPoint Presentation</vt:lpstr>
      <vt:lpstr>PowerPoint Presentation</vt:lpstr>
      <vt:lpstr>  Reproduction and Development in Sponges: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 Phylum Porifera    (The Sponges)</dc:title>
  <dc:creator>KSWAILEH</dc:creator>
  <cp:lastModifiedBy>ADEMAR D. EZZUGHAYYAR</cp:lastModifiedBy>
  <cp:revision>26</cp:revision>
  <dcterms:created xsi:type="dcterms:W3CDTF">2012-10-05T17:08:22Z</dcterms:created>
  <dcterms:modified xsi:type="dcterms:W3CDTF">2015-10-10T11:35:31Z</dcterms:modified>
</cp:coreProperties>
</file>