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321D5"/>
    <a:srgbClr val="08028A"/>
    <a:srgbClr val="28068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4" y="-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F6B49-3FCB-4D64-A47F-7921A5DDFC95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3B4AF-2AF9-4DBA-9019-5A14F34F7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B4AF-2AF9-4DBA-9019-5A14F34F776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B4AF-2AF9-4DBA-9019-5A14F34F776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B4AF-2AF9-4DBA-9019-5A14F34F776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B4AF-2AF9-4DBA-9019-5A14F34F776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B4AF-2AF9-4DBA-9019-5A14F34F776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A0AB894-818C-46B8-A38E-7B0BF4541B9A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54E1D3A-A408-4750-A0EE-18B32018108C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A4E966-31D3-4727-8AF2-152805876DC6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0440BB-29E7-4DF0-8B8C-8DA744479155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22BFA1B-A741-42F6-9240-19ADB1A67438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DDB7C32-0E72-4F7F-AA31-1A55093CAE99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C46BAF-7019-433E-B3FD-033BE19D142A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37667F-99A3-4A64-B1D8-CD2D78497E35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8CFD93-8C13-4CF9-903F-334054721D7F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5F5E30-5A5A-4E6B-95B8-70F17FEA8D85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407AEFB-49B9-4CD5-9D83-E52F55987EE1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8428F8F-146B-44A2-99D0-045875E5DB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http://images.google.com/images?q=tbn:rDzH99Pj9ONPyM:http://www.divemagic.com/assets/images/Jelly_Fish_02lrg.jpg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eefguide.org/carib/roselace.html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hyperlink" Target="http://reefguide.org/carib/pixhtml/bladefirecoral1.html" TargetMode="Externa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7724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9600" dirty="0" smtClean="0">
                <a:solidFill>
                  <a:srgbClr val="FF0000"/>
                </a:solidFill>
                <a:latin typeface="Edwardian Script ITC" pitchFamily="66" charset="0"/>
              </a:rPr>
              <a:t>Chapter 6</a:t>
            </a:r>
            <a:endParaRPr lang="en-US" sz="9600" dirty="0">
              <a:solidFill>
                <a:srgbClr val="FF0000"/>
              </a:solidFill>
              <a:latin typeface="Edwardian Script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286000"/>
            <a:ext cx="7772400" cy="22098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08028A"/>
                </a:solidFill>
              </a:rPr>
              <a:t>Phylum Cnidaria</a:t>
            </a:r>
          </a:p>
          <a:p>
            <a:pPr algn="ctr"/>
            <a:r>
              <a:rPr lang="en-US" sz="4800" b="1" dirty="0" smtClean="0">
                <a:solidFill>
                  <a:srgbClr val="F321D5"/>
                </a:solidFill>
              </a:rPr>
              <a:t>“</a:t>
            </a:r>
            <a:r>
              <a:rPr lang="en-US" sz="4800" b="1" dirty="0" err="1" smtClean="0">
                <a:solidFill>
                  <a:srgbClr val="F321D5"/>
                </a:solidFill>
              </a:rPr>
              <a:t>Coeleterata</a:t>
            </a:r>
            <a:r>
              <a:rPr lang="en-US" sz="4800" b="1" dirty="0" smtClean="0">
                <a:solidFill>
                  <a:srgbClr val="F321D5"/>
                </a:solidFill>
              </a:rPr>
              <a:t>”</a:t>
            </a:r>
          </a:p>
          <a:p>
            <a:pPr algn="ctr"/>
            <a:endParaRPr lang="en-US" sz="6000" b="1" dirty="0">
              <a:solidFill>
                <a:srgbClr val="08028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702491"/>
          </a:xfrm>
        </p:spPr>
        <p:txBody>
          <a:bodyPr/>
          <a:lstStyle/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800" dirty="0" smtClean="0"/>
              <a:t>Some species obtain food from their </a:t>
            </a:r>
            <a:r>
              <a:rPr lang="en-US" sz="2800" b="1" dirty="0" smtClean="0">
                <a:solidFill>
                  <a:srgbClr val="F321D5"/>
                </a:solidFill>
              </a:rPr>
              <a:t>endosymbiotic algae</a:t>
            </a:r>
            <a:r>
              <a:rPr lang="en-US" sz="2800" dirty="0" smtClean="0">
                <a:solidFill>
                  <a:srgbClr val="F321D5"/>
                </a:solidFill>
              </a:rPr>
              <a:t> </a:t>
            </a:r>
            <a:r>
              <a:rPr lang="en-US" sz="2800" dirty="0" smtClean="0"/>
              <a:t>(especially the reef-building corals=</a:t>
            </a:r>
            <a:r>
              <a:rPr lang="en-US" sz="2800" dirty="0" err="1" smtClean="0"/>
              <a:t>hermatypic</a:t>
            </a:r>
            <a:r>
              <a:rPr lang="en-US" sz="2800" dirty="0" smtClean="0"/>
              <a:t> corals).</a:t>
            </a:r>
          </a:p>
          <a:p>
            <a:endParaRPr lang="en-US" dirty="0"/>
          </a:p>
        </p:txBody>
      </p:sp>
      <p:pic>
        <p:nvPicPr>
          <p:cNvPr id="21506" name="Picture 2" descr="http://www.jochemnet.de/fiu/cora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133600"/>
            <a:ext cx="3124200" cy="2590800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4191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953000" y="3352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48600" y="6492240"/>
            <a:ext cx="1920240" cy="365760"/>
          </a:xfrm>
        </p:spPr>
        <p:txBody>
          <a:bodyPr/>
          <a:lstStyle/>
          <a:p>
            <a:fld id="{16F62DD6-ED66-463C-8E57-541BD582D290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544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81000"/>
            <a:ext cx="8458200" cy="6019800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en-US" sz="3200" b="1" dirty="0" err="1" smtClean="0">
                <a:solidFill>
                  <a:srgbClr val="FF0000"/>
                </a:solidFill>
              </a:rPr>
              <a:t>Cnidarian</a:t>
            </a:r>
            <a:r>
              <a:rPr lang="en-US" sz="3200" b="1" dirty="0" smtClean="0">
                <a:solidFill>
                  <a:srgbClr val="FF0000"/>
                </a:solidFill>
              </a:rPr>
              <a:t> Muscles and Nerves:</a:t>
            </a:r>
            <a:endParaRPr lang="en-US" sz="3200" dirty="0" smtClean="0">
              <a:solidFill>
                <a:srgbClr val="FF0000"/>
              </a:solidFill>
            </a:endParaRPr>
          </a:p>
          <a:p>
            <a:pPr lvl="1">
              <a:lnSpc>
                <a:spcPct val="160000"/>
              </a:lnSpc>
            </a:pPr>
            <a:r>
              <a:rPr lang="en-US" sz="2400" dirty="0" smtClean="0"/>
              <a:t>In contrast to Poriferans</a:t>
            </a:r>
            <a:r>
              <a:rPr lang="en-US" sz="2400" dirty="0" smtClean="0">
                <a:solidFill>
                  <a:srgbClr val="F321D5"/>
                </a:solidFill>
              </a:rPr>
              <a:t>, </a:t>
            </a:r>
            <a:r>
              <a:rPr lang="en-US" sz="2400" b="1" u="sng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cnidarians have nerve and muscles</a:t>
            </a:r>
            <a:r>
              <a:rPr 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/>
              <a:t>but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a central nervous system.</a:t>
            </a:r>
          </a:p>
          <a:p>
            <a:pPr lvl="1">
              <a:lnSpc>
                <a:spcPct val="160000"/>
              </a:lnSpc>
            </a:pPr>
            <a:r>
              <a:rPr lang="en-US" sz="2400" dirty="0" smtClean="0"/>
              <a:t>Their nerves take the form of a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 of nerve cells </a:t>
            </a:r>
            <a:r>
              <a:rPr lang="en-US" sz="2400" dirty="0" smtClean="0"/>
              <a:t>(neurons).</a:t>
            </a:r>
          </a:p>
          <a:p>
            <a:pPr lvl="1">
              <a:lnSpc>
                <a:spcPct val="160000"/>
              </a:lnSpc>
            </a:pPr>
            <a:r>
              <a:rPr lang="en-US" sz="2400" dirty="0" smtClean="0"/>
              <a:t>Cnidarians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muscles </a:t>
            </a:r>
            <a:r>
              <a:rPr lang="en-US" sz="2400" dirty="0" smtClean="0"/>
              <a:t>that originate from ectodermal and endodermal cells (not mesodermal like true muscle). </a:t>
            </a:r>
          </a:p>
          <a:p>
            <a:pPr lvl="1">
              <a:lnSpc>
                <a:spcPct val="160000"/>
              </a:lnSpc>
            </a:pPr>
            <a:r>
              <a:rPr lang="en-US" sz="2400" dirty="0" smtClean="0"/>
              <a:t>These cells are termed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epitheliomuscular cells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nutritive-muscular cells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en-US" sz="2400" dirty="0" smtClean="0"/>
              <a:t>They function in </a:t>
            </a:r>
            <a:r>
              <a:rPr lang="en-US" sz="2400" b="1" dirty="0" smtClean="0">
                <a:solidFill>
                  <a:srgbClr val="00B050"/>
                </a:solidFill>
              </a:rPr>
              <a:t>digestion</a:t>
            </a:r>
            <a:r>
              <a:rPr lang="en-US" sz="2400" dirty="0" smtClean="0"/>
              <a:t> in addition to </a:t>
            </a:r>
            <a:r>
              <a:rPr lang="en-US" sz="2400" b="1" dirty="0" smtClean="0">
                <a:solidFill>
                  <a:srgbClr val="00B050"/>
                </a:solidFill>
              </a:rPr>
              <a:t>contraction</a:t>
            </a:r>
            <a:r>
              <a:rPr lang="en-US" sz="2400" dirty="0" smtClean="0"/>
              <a:t>.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48600" y="6492240"/>
            <a:ext cx="1920240" cy="365760"/>
          </a:xfrm>
        </p:spPr>
        <p:txBody>
          <a:bodyPr/>
          <a:lstStyle/>
          <a:p>
            <a:fld id="{900A8ABD-F70A-4637-8BA0-BB98DC5B62B0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4685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/>
          <a:lstStyle/>
          <a:p>
            <a:pPr marL="284163" lvl="1" indent="-223838">
              <a:lnSpc>
                <a:spcPct val="160000"/>
              </a:lnSpc>
            </a:pPr>
            <a:r>
              <a:rPr lang="en-US" sz="2400" dirty="0" smtClean="0"/>
              <a:t>Cnidarians have </a:t>
            </a:r>
            <a:r>
              <a:rPr lang="en-US" sz="2400" b="1" dirty="0" smtClean="0">
                <a:solidFill>
                  <a:srgbClr val="00B050"/>
                </a:solidFill>
              </a:rPr>
              <a:t>longitudinal muscles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/>
              <a:t>(running from body base to the tip of a tentacle) and </a:t>
            </a:r>
            <a:r>
              <a:rPr lang="en-US" sz="2400" b="1" dirty="0" smtClean="0">
                <a:solidFill>
                  <a:srgbClr val="00B050"/>
                </a:solidFill>
              </a:rPr>
              <a:t>circular ones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/>
              <a:t>(running around the circumference of the animal).</a:t>
            </a:r>
          </a:p>
          <a:p>
            <a:pPr marL="284163" lvl="1" indent="-223838">
              <a:lnSpc>
                <a:spcPct val="160000"/>
              </a:lnSpc>
            </a:pPr>
            <a:r>
              <a:rPr lang="en-US" sz="2400" dirty="0" smtClean="0"/>
              <a:t>Cnidarians </a:t>
            </a:r>
            <a:r>
              <a:rPr lang="en-US" sz="2400" b="1" dirty="0" smtClean="0">
                <a:solidFill>
                  <a:srgbClr val="FF0000"/>
                </a:solidFill>
              </a:rPr>
              <a:t>respirations</a:t>
            </a:r>
            <a:r>
              <a:rPr lang="en-US" sz="2400" dirty="0" smtClean="0"/>
              <a:t> </a:t>
            </a:r>
          </a:p>
          <a:p>
            <a:pPr marL="630238" lvl="1" indent="-346075">
              <a:lnSpc>
                <a:spcPct val="160000"/>
              </a:lnSpc>
              <a:buNone/>
            </a:pPr>
            <a:r>
              <a:rPr lang="en-US" sz="2400" dirty="0" smtClean="0"/>
              <a:t>is by </a:t>
            </a:r>
            <a:r>
              <a:rPr lang="en-US" sz="2400" dirty="0" smtClean="0">
                <a:solidFill>
                  <a:srgbClr val="F321D5"/>
                </a:solidFill>
              </a:rPr>
              <a:t>simple diffusion </a:t>
            </a:r>
          </a:p>
          <a:p>
            <a:pPr marL="630238" lvl="1" indent="-346075">
              <a:lnSpc>
                <a:spcPct val="160000"/>
              </a:lnSpc>
              <a:buNone/>
            </a:pPr>
            <a:r>
              <a:rPr lang="en-US" sz="2400" dirty="0" smtClean="0"/>
              <a:t>(like Poriferans).</a:t>
            </a:r>
          </a:p>
          <a:p>
            <a:pPr lvl="1">
              <a:lnSpc>
                <a:spcPct val="160000"/>
              </a:lnSpc>
            </a:pPr>
            <a:endParaRPr lang="en-US" sz="2400" dirty="0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133600"/>
            <a:ext cx="4648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543800" y="6492240"/>
            <a:ext cx="1920240" cy="365760"/>
          </a:xfrm>
        </p:spPr>
        <p:txBody>
          <a:bodyPr/>
          <a:lstStyle/>
          <a:p>
            <a:fld id="{6AD9FB98-67F0-4A0F-A1D6-CD79FF39C939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016691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</a:rPr>
              <a:t>Subphylum </a:t>
            </a:r>
            <a:r>
              <a:rPr lang="en-US" b="1" dirty="0" err="1" smtClean="0">
                <a:solidFill>
                  <a:srgbClr val="FF0000"/>
                </a:solidFill>
              </a:rPr>
              <a:t>Medusozoa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258888" indent="-569913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F321D5"/>
                </a:solidFill>
              </a:rPr>
              <a:t>Class </a:t>
            </a:r>
            <a:r>
              <a:rPr lang="en-US" b="1" dirty="0" err="1" smtClean="0">
                <a:solidFill>
                  <a:srgbClr val="F321D5"/>
                </a:solidFill>
              </a:rPr>
              <a:t>Scyphozoa</a:t>
            </a:r>
            <a:endParaRPr lang="en-US" b="1" dirty="0" smtClean="0">
              <a:solidFill>
                <a:srgbClr val="F321D5"/>
              </a:solidFill>
            </a:endParaRPr>
          </a:p>
          <a:p>
            <a:pPr marL="1258888" indent="-569913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F321D5"/>
                </a:solidFill>
              </a:rPr>
              <a:t>Class Cubozoa</a:t>
            </a:r>
          </a:p>
          <a:p>
            <a:pPr marL="1258888" indent="-569913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F321D5"/>
                </a:solidFill>
              </a:rPr>
              <a:t>Class Hydrozoa</a:t>
            </a:r>
          </a:p>
          <a:p>
            <a:pPr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</a:rPr>
              <a:t>Non-</a:t>
            </a:r>
            <a:r>
              <a:rPr lang="en-US" b="1" dirty="0" err="1" smtClean="0">
                <a:solidFill>
                  <a:srgbClr val="0000FF"/>
                </a:solidFill>
              </a:rPr>
              <a:t>Medusozoan</a:t>
            </a:r>
            <a:r>
              <a:rPr lang="en-US" b="1" dirty="0" smtClean="0">
                <a:solidFill>
                  <a:srgbClr val="0000FF"/>
                </a:solidFill>
              </a:rPr>
              <a:t> Group</a:t>
            </a:r>
          </a:p>
          <a:p>
            <a:pPr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Class Anthozoa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Classification of </a:t>
            </a:r>
            <a:r>
              <a:rPr lang="en-US" sz="4000" dirty="0" err="1" smtClean="0">
                <a:solidFill>
                  <a:srgbClr val="FF0000"/>
                </a:solidFill>
              </a:rPr>
              <a:t>Cnidrians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0" y="6492240"/>
            <a:ext cx="2057400" cy="365760"/>
          </a:xfrm>
        </p:spPr>
        <p:txBody>
          <a:bodyPr/>
          <a:lstStyle/>
          <a:p>
            <a:fld id="{040F7146-A731-4B42-A458-34378DD65DF7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pic>
        <p:nvPicPr>
          <p:cNvPr id="27650" name="Picture 2" descr="http://t1.gstatic.com/images?q=tbn:ANd9GcTirShkj33RDXfSpjykqRuB16tlJGD06LOqzTLNE-SPqfRHIbw12IEhPV1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838201"/>
            <a:ext cx="1695450" cy="1600200"/>
          </a:xfrm>
          <a:prstGeom prst="rect">
            <a:avLst/>
          </a:prstGeom>
          <a:noFill/>
        </p:spPr>
      </p:pic>
      <p:pic>
        <p:nvPicPr>
          <p:cNvPr id="27654" name="Picture 6" descr="http://bio1151.nicerweb.com/Locked/media/ch33/33_07CnidariaDiversity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600200"/>
            <a:ext cx="1790700" cy="1828800"/>
          </a:xfrm>
          <a:prstGeom prst="rect">
            <a:avLst/>
          </a:prstGeom>
          <a:noFill/>
        </p:spPr>
      </p:pic>
      <p:pic>
        <p:nvPicPr>
          <p:cNvPr id="27656" name="Picture 8" descr="http://images.tutorvista.com/content/feed/tvcs/polyp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048000"/>
            <a:ext cx="1676400" cy="1524000"/>
          </a:xfrm>
          <a:prstGeom prst="rect">
            <a:avLst/>
          </a:prstGeom>
          <a:noFill/>
        </p:spPr>
      </p:pic>
      <p:pic>
        <p:nvPicPr>
          <p:cNvPr id="27658" name="Picture 10" descr="http://nationalzoo.si.edu/Animals/Invertebrates/Facts/cnidarians/images/cover_greenanem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4648200"/>
            <a:ext cx="1905000" cy="1905000"/>
          </a:xfrm>
          <a:prstGeom prst="rect">
            <a:avLst/>
          </a:prstGeom>
          <a:noFill/>
        </p:spPr>
      </p:pic>
      <p:pic>
        <p:nvPicPr>
          <p:cNvPr id="27660" name="Picture 12" descr="http://www.smashinglists.com/wp-content/uploads/2010/10/Open-Brain-Coral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648200"/>
            <a:ext cx="2133600" cy="186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/>
          <a:lstStyle/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b="1" dirty="0" err="1" smtClean="0">
                <a:solidFill>
                  <a:srgbClr val="0000FF"/>
                </a:solidFill>
              </a:rPr>
              <a:t>Scyphzoa</a:t>
            </a:r>
            <a:r>
              <a:rPr lang="en-US" sz="2400" b="1" dirty="0" smtClean="0">
                <a:solidFill>
                  <a:srgbClr val="0000FF"/>
                </a:solidFill>
              </a:rPr>
              <a:t>: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G.</a:t>
            </a:r>
            <a:r>
              <a:rPr lang="en-US" sz="2400" dirty="0" smtClean="0"/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Scypho</a:t>
            </a:r>
            <a:r>
              <a:rPr lang="en-US" sz="2400" b="1" i="1" dirty="0" smtClean="0">
                <a:solidFill>
                  <a:srgbClr val="0000FF"/>
                </a:solidFill>
              </a:rPr>
              <a:t>:</a:t>
            </a:r>
            <a:r>
              <a:rPr lang="en-US" sz="2400" i="1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Cup</a:t>
            </a:r>
            <a:r>
              <a:rPr lang="en-US" sz="2400" i="1" dirty="0" smtClean="0"/>
              <a:t>; </a:t>
            </a:r>
            <a:r>
              <a:rPr lang="en-US" sz="2400" b="1" i="1" dirty="0" smtClean="0">
                <a:solidFill>
                  <a:srgbClr val="0000FF"/>
                </a:solidFill>
              </a:rPr>
              <a:t>Zoa</a:t>
            </a:r>
            <a:r>
              <a:rPr lang="en-US" sz="2400" i="1" dirty="0" smtClean="0"/>
              <a:t>: </a:t>
            </a:r>
            <a:r>
              <a:rPr lang="en-US" sz="2400" b="1" i="1" dirty="0" smtClean="0">
                <a:solidFill>
                  <a:srgbClr val="FF0000"/>
                </a:solidFill>
              </a:rPr>
              <a:t>animals</a:t>
            </a:r>
            <a:endParaRPr lang="en-US" sz="1600" b="1" i="1" dirty="0" smtClean="0">
              <a:solidFill>
                <a:srgbClr val="FF0000"/>
              </a:solidFill>
            </a:endParaRPr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b="1" i="1" dirty="0" smtClean="0">
                <a:solidFill>
                  <a:srgbClr val="FF0000"/>
                </a:solidFill>
              </a:rPr>
              <a:t>Defining Characteristic</a:t>
            </a:r>
            <a:r>
              <a:rPr lang="en-US" sz="2400" dirty="0" smtClean="0"/>
              <a:t>: Asexual reproduction by </a:t>
            </a:r>
            <a:r>
              <a:rPr lang="en-US" sz="2400" b="1" dirty="0" err="1" smtClean="0">
                <a:solidFill>
                  <a:srgbClr val="F321D5"/>
                </a:solidFill>
              </a:rPr>
              <a:t>strobilation</a:t>
            </a:r>
            <a:r>
              <a:rPr lang="en-US" sz="2400" dirty="0" smtClean="0"/>
              <a:t>.</a:t>
            </a:r>
            <a:endParaRPr lang="en-US" dirty="0" smtClean="0"/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dirty="0" smtClean="0"/>
              <a:t>This class contains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few hundred species </a:t>
            </a:r>
            <a:r>
              <a:rPr lang="en-US" sz="2400" dirty="0" smtClean="0"/>
              <a:t>that are known as </a:t>
            </a:r>
            <a:r>
              <a:rPr lang="en-US" sz="2800" b="1" dirty="0" smtClean="0">
                <a:solidFill>
                  <a:srgbClr val="0000FF"/>
                </a:solidFill>
              </a:rPr>
              <a:t>Jellyfish.</a:t>
            </a:r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dirty="0" smtClean="0"/>
              <a:t>All are marine; some are large (2 m across).</a:t>
            </a:r>
            <a:endParaRPr lang="en-US" sz="1800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67600" y="6407944"/>
            <a:ext cx="1179672" cy="450056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07944"/>
            <a:ext cx="3352800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Class </a:t>
            </a:r>
            <a:r>
              <a:rPr lang="en-US" dirty="0" err="1" smtClean="0">
                <a:solidFill>
                  <a:srgbClr val="0000FF"/>
                </a:solidFill>
              </a:rPr>
              <a:t>Scyphozoa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8674" name="Picture 2" descr="http://images.fanpop.com/images/image_uploads/Jelly-Fish-sea-life-112783_800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495800"/>
            <a:ext cx="2133600" cy="1752600"/>
          </a:xfrm>
          <a:prstGeom prst="rect">
            <a:avLst/>
          </a:prstGeom>
          <a:noFill/>
        </p:spPr>
      </p:pic>
      <p:pic>
        <p:nvPicPr>
          <p:cNvPr id="28676" name="Picture 4" descr="http://marinesciencetoday.com/wp-content/uploads/2009/06/jellyfish-chrysaora-colorata-photo-by-sanjay-achar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495800"/>
            <a:ext cx="2128837" cy="1752600"/>
          </a:xfrm>
          <a:prstGeom prst="rect">
            <a:avLst/>
          </a:prstGeom>
          <a:noFill/>
        </p:spPr>
      </p:pic>
      <p:pic>
        <p:nvPicPr>
          <p:cNvPr id="28678" name="Picture 6" descr="http://www.facts-about.org.uk/images/jelly-fis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495800"/>
            <a:ext cx="22860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382000" cy="5626291"/>
          </a:xfrm>
        </p:spPr>
        <p:txBody>
          <a:bodyPr>
            <a:normAutofit/>
          </a:bodyPr>
          <a:lstStyle/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dirty="0" smtClean="0"/>
              <a:t>Their </a:t>
            </a:r>
            <a:r>
              <a:rPr lang="en-US" sz="2400" b="1" dirty="0" smtClean="0">
                <a:solidFill>
                  <a:srgbClr val="0000FF"/>
                </a:solidFill>
              </a:rPr>
              <a:t>mesoglea is thick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and gelatinous; this is why they are called Jellyfish.</a:t>
            </a:r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dirty="0" smtClean="0"/>
              <a:t>The body of jellyfish is </a:t>
            </a:r>
            <a:r>
              <a:rPr lang="en-US" sz="2400" b="1" dirty="0" smtClean="0">
                <a:solidFill>
                  <a:srgbClr val="FF0000"/>
                </a:solidFill>
              </a:rPr>
              <a:t>medosoid.</a:t>
            </a:r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dirty="0" smtClean="0"/>
              <a:t>The mouth is found at the end of a muscular cylinder called </a:t>
            </a:r>
            <a:r>
              <a:rPr lang="en-US" sz="2400" b="1" dirty="0" smtClean="0">
                <a:solidFill>
                  <a:srgbClr val="F321D5"/>
                </a:solidFill>
              </a:rPr>
              <a:t>Manubrium.</a:t>
            </a:r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dirty="0" smtClean="0"/>
              <a:t>Most scyphozoans are </a:t>
            </a:r>
            <a:r>
              <a:rPr lang="en-US" sz="2400" b="1" dirty="0" smtClean="0">
                <a:solidFill>
                  <a:srgbClr val="F321D5"/>
                </a:solidFill>
              </a:rPr>
              <a:t>active swimmers</a:t>
            </a:r>
            <a:r>
              <a:rPr lang="en-US" sz="2400" dirty="0" smtClean="0"/>
              <a:t>. They use bell-contraction to achieve movement.</a:t>
            </a:r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dirty="0" smtClean="0"/>
              <a:t>Scyphozoans are characterized by a well-developed, fluid-filled system of </a:t>
            </a:r>
            <a:r>
              <a:rPr lang="en-US" sz="2400" b="1" dirty="0" smtClean="0">
                <a:solidFill>
                  <a:srgbClr val="F321D5"/>
                </a:solidFill>
              </a:rPr>
              <a:t>gastrovascular canals.</a:t>
            </a:r>
            <a:endParaRPr lang="en-US" sz="2400" dirty="0" smtClean="0">
              <a:solidFill>
                <a:srgbClr val="F321D5"/>
              </a:solidFill>
            </a:endParaRPr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400" b="1" dirty="0" smtClean="0">
              <a:solidFill>
                <a:srgbClr val="F321D5"/>
              </a:solidFill>
            </a:endParaRPr>
          </a:p>
          <a:p>
            <a:pPr marL="365760" lvl="1" indent="-256032">
              <a:lnSpc>
                <a:spcPct val="15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400" dirty="0" smtClean="0">
              <a:solidFill>
                <a:srgbClr val="F321D5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28600"/>
            <a:ext cx="8458200" cy="5778691"/>
          </a:xfrm>
        </p:spPr>
        <p:txBody>
          <a:bodyPr/>
          <a:lstStyle/>
          <a:p>
            <a:pPr marL="284163" lvl="1" indent="-284163"/>
            <a:r>
              <a:rPr lang="en-US" sz="2800" b="1" dirty="0" smtClean="0">
                <a:solidFill>
                  <a:srgbClr val="F321D5"/>
                </a:solidFill>
              </a:rPr>
              <a:t>Gastrovascular canals function in:-</a:t>
            </a:r>
          </a:p>
          <a:p>
            <a:pPr marL="749300" indent="-344488">
              <a:buFont typeface="Wingdings" pitchFamily="2" charset="2"/>
              <a:buChar char="§"/>
              <a:tabLst>
                <a:tab pos="749300" algn="l"/>
              </a:tabLst>
            </a:pPr>
            <a:r>
              <a:rPr lang="en-US" sz="2400" dirty="0" smtClean="0">
                <a:solidFill>
                  <a:srgbClr val="0000FF"/>
                </a:solidFill>
              </a:rPr>
              <a:t>Circulation of O</a:t>
            </a:r>
            <a:r>
              <a:rPr lang="en-US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dirty="0" smtClean="0">
                <a:solidFill>
                  <a:srgbClr val="0000FF"/>
                </a:solidFill>
              </a:rPr>
              <a:t> and CO</a:t>
            </a:r>
            <a:r>
              <a:rPr lang="en-US" sz="2400" baseline="-25000" dirty="0" smtClean="0">
                <a:solidFill>
                  <a:srgbClr val="0000FF"/>
                </a:solidFill>
              </a:rPr>
              <a:t>2.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65125" indent="39688">
              <a:buFont typeface="Wingdings" pitchFamily="2" charset="2"/>
              <a:buChar char="§"/>
              <a:tabLst>
                <a:tab pos="793750" algn="l"/>
              </a:tabLst>
            </a:pPr>
            <a:r>
              <a:rPr lang="en-US" sz="2400" dirty="0" smtClean="0">
                <a:solidFill>
                  <a:srgbClr val="0000FF"/>
                </a:solidFill>
              </a:rPr>
              <a:t>	Distribution of nutrients.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48600" y="6407944"/>
            <a:ext cx="1600200" cy="450056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4685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002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791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Feeding</a:t>
            </a:r>
            <a:r>
              <a:rPr lang="en-US" sz="2800" dirty="0" smtClean="0">
                <a:solidFill>
                  <a:srgbClr val="0000FF"/>
                </a:solidFill>
              </a:rPr>
              <a:t>: 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Food is captured by nematocysts found on tentacles and/or oral arms, transferred to the </a:t>
            </a:r>
            <a:r>
              <a:rPr lang="en-US" sz="2400" b="1" dirty="0" smtClean="0">
                <a:solidFill>
                  <a:srgbClr val="FF0000"/>
                </a:solidFill>
              </a:rPr>
              <a:t>4 gastric pouches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through the mouth and manubrium.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Gastric pouches contain short, nematocyst-bearing tentacles called </a:t>
            </a:r>
            <a:r>
              <a:rPr lang="en-US" sz="2400" b="1" dirty="0" smtClean="0">
                <a:solidFill>
                  <a:srgbClr val="FF0000"/>
                </a:solidFill>
              </a:rPr>
              <a:t>Gastric tentacles</a:t>
            </a:r>
            <a:r>
              <a:rPr lang="en-US" sz="2400" dirty="0" smtClean="0"/>
              <a:t> that secrete digestive enzymes.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Partially digested food is </a:t>
            </a:r>
            <a:r>
              <a:rPr lang="en-US" sz="2400" b="1" dirty="0" err="1" smtClean="0">
                <a:solidFill>
                  <a:srgbClr val="FF0000"/>
                </a:solidFill>
              </a:rPr>
              <a:t>phagocytized</a:t>
            </a:r>
            <a:r>
              <a:rPr lang="en-US" sz="2400" dirty="0" smtClean="0"/>
              <a:t> and digestion is completed intracellularly.</a:t>
            </a:r>
          </a:p>
          <a:p>
            <a:pPr lvl="1"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28600"/>
            <a:ext cx="48387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657600"/>
            <a:ext cx="54102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own Arrow 8"/>
          <p:cNvSpPr/>
          <p:nvPr/>
        </p:nvSpPr>
        <p:spPr>
          <a:xfrm>
            <a:off x="6019800" y="2438400"/>
            <a:ext cx="3048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038600" y="1219200"/>
            <a:ext cx="1219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/>
          <a:lstStyle/>
          <a:p>
            <a:r>
              <a:rPr lang="en-US" dirty="0" smtClean="0"/>
              <a:t>Some scyphozoans also obtain nutrients from certain unicellular, endosymbiotic algae called </a:t>
            </a:r>
            <a:r>
              <a:rPr lang="en-US" b="1" dirty="0" smtClean="0">
                <a:solidFill>
                  <a:srgbClr val="00B050"/>
                </a:solidFill>
              </a:rPr>
              <a:t>Zooxanthellae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05000"/>
            <a:ext cx="62674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r>
              <a:rPr lang="en-US" b="1" dirty="0" smtClean="0">
                <a:solidFill>
                  <a:srgbClr val="08028A"/>
                </a:solidFill>
              </a:rPr>
              <a:t>Cnidaria: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G=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a stinging thread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321D5"/>
                </a:solidFill>
              </a:rPr>
              <a:t>Coelenterata</a:t>
            </a:r>
            <a:r>
              <a:rPr lang="en-US" b="1" dirty="0" smtClean="0">
                <a:solidFill>
                  <a:srgbClr val="F321D5"/>
                </a:solidFill>
              </a:rPr>
              <a:t>  G</a:t>
            </a:r>
            <a:r>
              <a:rPr lang="en-US" b="1" dirty="0" smtClean="0"/>
              <a:t>= </a:t>
            </a: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hollow gut</a:t>
            </a:r>
            <a:endParaRPr lang="en-US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0000"/>
                </a:solidFill>
                <a:latin typeface="Harlow Solid Italic" pitchFamily="82" charset="0"/>
              </a:rPr>
              <a:t>Kingdom </a:t>
            </a:r>
            <a:r>
              <a:rPr lang="en-US" sz="2400" dirty="0" err="1" smtClean="0">
                <a:solidFill>
                  <a:srgbClr val="FF0000"/>
                </a:solidFill>
                <a:latin typeface="Harlow Solid Italic" pitchFamily="82" charset="0"/>
              </a:rPr>
              <a:t>Animalia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4400" dirty="0" smtClean="0">
                <a:solidFill>
                  <a:srgbClr val="0070C0"/>
                </a:solidFill>
              </a:rPr>
              <a:t>Phylum Cnidaria = </a:t>
            </a:r>
            <a:r>
              <a:rPr lang="en-US" sz="4400" dirty="0" err="1" smtClean="0">
                <a:solidFill>
                  <a:srgbClr val="F321D5"/>
                </a:solidFill>
              </a:rPr>
              <a:t>Coelenterata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 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362200"/>
            <a:ext cx="4495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Animation of nematocyst c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743200"/>
            <a:ext cx="3810000" cy="311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B9FF78DF-1AED-437C-94D9-7FA15DD5AC3B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04800"/>
            <a:ext cx="8610600" cy="5943600"/>
          </a:xfrm>
        </p:spPr>
        <p:txBody>
          <a:bodyPr>
            <a:normAutofit/>
          </a:bodyPr>
          <a:lstStyle/>
          <a:p>
            <a:pPr marL="620713" lvl="1" indent="-620713">
              <a:lnSpc>
                <a:spcPct val="150000"/>
              </a:lnSpc>
              <a:buNone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Scyphozoan Receptors:</a:t>
            </a:r>
          </a:p>
          <a:p>
            <a:pPr marL="344488" lvl="1" indent="-284163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 smtClean="0"/>
              <a:t>Scyphozoans are provided with sophisticated </a:t>
            </a:r>
            <a:r>
              <a:rPr lang="en-US" sz="2800" b="1" dirty="0" smtClean="0">
                <a:solidFill>
                  <a:srgbClr val="0000FF"/>
                </a:solidFill>
              </a:rPr>
              <a:t>sensory receptors</a:t>
            </a:r>
            <a:r>
              <a:rPr lang="en-US" sz="2800" dirty="0" smtClean="0"/>
              <a:t> like: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rgbClr val="F321D5"/>
                </a:solidFill>
              </a:rPr>
              <a:t>Statocysts</a:t>
            </a:r>
            <a:r>
              <a:rPr lang="en-US" sz="2400" dirty="0" smtClean="0">
                <a:solidFill>
                  <a:srgbClr val="F321D5"/>
                </a:solidFill>
              </a:rPr>
              <a:t>:</a:t>
            </a:r>
            <a:r>
              <a:rPr lang="en-US" sz="2400" dirty="0" smtClean="0"/>
              <a:t> balance organs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rgbClr val="F321D5"/>
                </a:solidFill>
              </a:rPr>
              <a:t>Ocelli</a:t>
            </a:r>
            <a:r>
              <a:rPr lang="en-US" sz="2400" dirty="0" smtClean="0">
                <a:solidFill>
                  <a:srgbClr val="F321D5"/>
                </a:solidFill>
              </a:rPr>
              <a:t>:</a:t>
            </a:r>
            <a:r>
              <a:rPr lang="en-US" sz="2400" dirty="0" smtClean="0"/>
              <a:t> simple light receptors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321D5"/>
                </a:solidFill>
              </a:rPr>
              <a:t>Sensory lappets</a:t>
            </a:r>
            <a:r>
              <a:rPr lang="en-US" sz="2400" dirty="0" smtClean="0"/>
              <a:t>: touch receptors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 err="1" smtClean="0"/>
              <a:t>Statocysts</a:t>
            </a:r>
            <a:r>
              <a:rPr lang="en-US" sz="2800" dirty="0" smtClean="0"/>
              <a:t> and </a:t>
            </a:r>
            <a:r>
              <a:rPr lang="en-US" sz="2800" dirty="0" err="1" smtClean="0"/>
              <a:t>Ocelli</a:t>
            </a:r>
            <a:r>
              <a:rPr lang="en-US" sz="2800" dirty="0" smtClean="0"/>
              <a:t> are found within structures that are distributed along the margins of the bell called </a:t>
            </a:r>
            <a:r>
              <a:rPr lang="en-US" sz="2800" b="1" dirty="0" smtClean="0">
                <a:solidFill>
                  <a:srgbClr val="0000FF"/>
                </a:solidFill>
              </a:rPr>
              <a:t>Rhopalia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r>
              <a:rPr lang="en-US" sz="2800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48600" y="6407944"/>
            <a:ext cx="1295400" cy="450056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2399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Rhopalia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858000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304800"/>
            <a:ext cx="8686800" cy="5943600"/>
          </a:xfrm>
        </p:spPr>
        <p:txBody>
          <a:bodyPr>
            <a:normAutofit fontScale="92500"/>
          </a:bodyPr>
          <a:lstStyle/>
          <a:p>
            <a:pPr marL="620713" lvl="1" indent="-620713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Reproduction and Life Cycle: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Gonads develop within the </a:t>
            </a:r>
            <a:r>
              <a:rPr lang="en-US" sz="2800" b="1" dirty="0" err="1" smtClean="0">
                <a:solidFill>
                  <a:srgbClr val="0000FF"/>
                </a:solidFill>
              </a:rPr>
              <a:t>gastrodermal</a:t>
            </a:r>
            <a:r>
              <a:rPr lang="en-US" sz="2800" b="1" dirty="0" smtClean="0">
                <a:solidFill>
                  <a:srgbClr val="0000FF"/>
                </a:solidFill>
              </a:rPr>
              <a:t> tissue </a:t>
            </a:r>
            <a:r>
              <a:rPr lang="en-US" sz="2800" dirty="0" smtClean="0"/>
              <a:t>and closely associated with the </a:t>
            </a:r>
            <a:r>
              <a:rPr lang="en-US" sz="2800" b="1" dirty="0" smtClean="0">
                <a:solidFill>
                  <a:srgbClr val="0000FF"/>
                </a:solidFill>
              </a:rPr>
              <a:t>gastric pouches</a:t>
            </a:r>
            <a:r>
              <a:rPr lang="en-US" sz="2800" dirty="0" smtClean="0"/>
              <a:t>.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Most scyphozoans are </a:t>
            </a:r>
            <a:r>
              <a:rPr lang="en-US" sz="2800" b="1" dirty="0" smtClean="0">
                <a:solidFill>
                  <a:srgbClr val="F321D5"/>
                </a:solidFill>
              </a:rPr>
              <a:t>gonochoristic (or </a:t>
            </a:r>
            <a:r>
              <a:rPr lang="en-US" sz="2800" b="1" dirty="0" err="1" smtClean="0">
                <a:solidFill>
                  <a:srgbClr val="F321D5"/>
                </a:solidFill>
              </a:rPr>
              <a:t>dioecious</a:t>
            </a:r>
            <a:r>
              <a:rPr lang="en-US" sz="2800" b="1" dirty="0" smtClean="0">
                <a:solidFill>
                  <a:srgbClr val="F321D5"/>
                </a:solidFill>
              </a:rPr>
              <a:t>)</a:t>
            </a:r>
            <a:r>
              <a:rPr lang="en-US" sz="2800" b="1" dirty="0" smtClean="0"/>
              <a:t>, </a:t>
            </a:r>
            <a:r>
              <a:rPr lang="en-US" sz="2800" dirty="0" smtClean="0"/>
              <a:t>which means </a:t>
            </a:r>
            <a:r>
              <a:rPr lang="en-US" sz="2800" b="1" dirty="0" smtClean="0">
                <a:solidFill>
                  <a:srgbClr val="F321D5"/>
                </a:solidFill>
              </a:rPr>
              <a:t>separate sexes</a:t>
            </a:r>
            <a:r>
              <a:rPr lang="en-US" sz="2800" dirty="0" smtClean="0"/>
              <a:t>. </a:t>
            </a:r>
            <a:r>
              <a:rPr lang="en-US" sz="2600" i="1" dirty="0" smtClean="0">
                <a:solidFill>
                  <a:srgbClr val="FF0000"/>
                </a:solidFill>
              </a:rPr>
              <a:t>(</a:t>
            </a:r>
            <a:r>
              <a:rPr lang="en-US" sz="2600" b="1" i="1" dirty="0" err="1" smtClean="0">
                <a:solidFill>
                  <a:srgbClr val="FF0000"/>
                </a:solidFill>
              </a:rPr>
              <a:t>gono</a:t>
            </a:r>
            <a:r>
              <a:rPr lang="en-US" sz="2600" b="1" i="1" dirty="0" smtClean="0">
                <a:solidFill>
                  <a:srgbClr val="FF0000"/>
                </a:solidFill>
              </a:rPr>
              <a:t>: gonad, </a:t>
            </a:r>
            <a:r>
              <a:rPr lang="en-US" sz="2600" b="1" i="1" dirty="0" err="1" smtClean="0">
                <a:solidFill>
                  <a:srgbClr val="FF0000"/>
                </a:solidFill>
              </a:rPr>
              <a:t>chorist</a:t>
            </a:r>
            <a:r>
              <a:rPr lang="en-US" sz="2600" b="1" i="1" dirty="0" smtClean="0">
                <a:solidFill>
                  <a:srgbClr val="FF0000"/>
                </a:solidFill>
              </a:rPr>
              <a:t>: separate</a:t>
            </a:r>
            <a:r>
              <a:rPr lang="en-US" sz="2600" i="1" dirty="0" smtClean="0">
                <a:solidFill>
                  <a:srgbClr val="FF0000"/>
                </a:solidFill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600" b="1" i="1" dirty="0" smtClean="0"/>
              <a:t>(</a:t>
            </a:r>
            <a:r>
              <a:rPr lang="en-US" sz="2600" i="1" dirty="0" smtClean="0"/>
              <a:t>When one organism carries both male and female gonads at the same time or in sequence, then it is described as being </a:t>
            </a:r>
            <a:r>
              <a:rPr lang="en-US" sz="2600" b="1" i="1" dirty="0" smtClean="0">
                <a:solidFill>
                  <a:srgbClr val="00B050"/>
                </a:solidFill>
              </a:rPr>
              <a:t>hermaphroditic </a:t>
            </a:r>
            <a:r>
              <a:rPr lang="en-US" sz="2600" b="1" i="1" dirty="0" smtClean="0"/>
              <a:t>or</a:t>
            </a:r>
            <a:r>
              <a:rPr lang="en-US" sz="2600" b="1" i="1" dirty="0" smtClean="0">
                <a:solidFill>
                  <a:srgbClr val="00B050"/>
                </a:solidFill>
              </a:rPr>
              <a:t> </a:t>
            </a:r>
            <a:r>
              <a:rPr lang="en-US" sz="2600" b="1" i="1" dirty="0" err="1" smtClean="0">
                <a:solidFill>
                  <a:srgbClr val="00B050"/>
                </a:solidFill>
              </a:rPr>
              <a:t>monoecious</a:t>
            </a:r>
            <a:r>
              <a:rPr lang="en-US" sz="2600" b="1" i="1" dirty="0" smtClean="0">
                <a:solidFill>
                  <a:srgbClr val="00B050"/>
                </a:solidFill>
              </a:rPr>
              <a:t> =</a:t>
            </a:r>
            <a:r>
              <a:rPr lang="en-US" sz="2600" b="1" i="1" dirty="0" smtClean="0">
                <a:solidFill>
                  <a:srgbClr val="F321D5"/>
                </a:solidFill>
              </a:rPr>
              <a:t>single house</a:t>
            </a:r>
            <a:r>
              <a:rPr lang="en-US" sz="2600" b="1" i="1" dirty="0" smtClean="0"/>
              <a:t>).</a:t>
            </a:r>
            <a:endParaRPr lang="en-US" sz="2600" i="1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Cubozoa</a:t>
            </a:r>
            <a:r>
              <a:rPr lang="en-US" dirty="0" smtClean="0"/>
              <a:t>: G. </a:t>
            </a:r>
            <a:r>
              <a:rPr lang="en-US" b="1" i="1" dirty="0" smtClean="0">
                <a:solidFill>
                  <a:srgbClr val="FF0000"/>
                </a:solidFill>
              </a:rPr>
              <a:t>Cubo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Cube (box-like)</a:t>
            </a:r>
          </a:p>
          <a:p>
            <a:r>
              <a:rPr lang="en-US" dirty="0" smtClean="0"/>
              <a:t>                     </a:t>
            </a:r>
            <a:r>
              <a:rPr lang="en-US" b="1" i="1" dirty="0" smtClean="0">
                <a:solidFill>
                  <a:srgbClr val="FF0000"/>
                </a:solidFill>
              </a:rPr>
              <a:t>Zoa</a:t>
            </a:r>
            <a:r>
              <a:rPr lang="en-US" dirty="0" smtClean="0"/>
              <a:t>  : </a:t>
            </a:r>
            <a:r>
              <a:rPr lang="en-US" b="1" dirty="0" smtClean="0">
                <a:solidFill>
                  <a:srgbClr val="0000FF"/>
                </a:solidFill>
              </a:rPr>
              <a:t>Animals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This class contains a small group of organisms (20 species) called </a:t>
            </a:r>
            <a:r>
              <a:rPr lang="en-US" sz="2600" b="1" u="sng" dirty="0" err="1" smtClean="0">
                <a:solidFill>
                  <a:srgbClr val="0000FF"/>
                </a:solidFill>
              </a:rPr>
              <a:t>Cubomedusae</a:t>
            </a:r>
            <a:r>
              <a:rPr lang="en-US" sz="2600" dirty="0" smtClean="0"/>
              <a:t> (box-jellyfish).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Like scyphozoans, </a:t>
            </a:r>
            <a:r>
              <a:rPr lang="en-US" sz="2600" b="1" dirty="0" smtClean="0">
                <a:solidFill>
                  <a:srgbClr val="FF0000"/>
                </a:solidFill>
              </a:rPr>
              <a:t>medusa form dominates </a:t>
            </a:r>
            <a:r>
              <a:rPr lang="en-US" sz="2600" dirty="0" smtClean="0"/>
              <a:t>the life cycle.</a:t>
            </a: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00FF"/>
                </a:solidFill>
              </a:rPr>
              <a:t>Body is small </a:t>
            </a:r>
            <a:r>
              <a:rPr lang="en-US" sz="2600" dirty="0" smtClean="0"/>
              <a:t>(few cm in max. dimensions) and transparent.</a:t>
            </a:r>
            <a:r>
              <a:rPr lang="en-US" sz="2600" b="1" dirty="0" smtClean="0"/>
              <a:t> </a:t>
            </a:r>
            <a:endParaRPr lang="en-US" sz="2600" dirty="0" smtClean="0"/>
          </a:p>
          <a:p>
            <a:pPr>
              <a:lnSpc>
                <a:spcPct val="150000"/>
              </a:lnSpc>
            </a:pPr>
            <a:r>
              <a:rPr lang="en-US" sz="2600" dirty="0" smtClean="0"/>
              <a:t>The bell is cube-like and </a:t>
            </a:r>
            <a:r>
              <a:rPr lang="en-US" sz="2600" b="1" dirty="0" smtClean="0">
                <a:solidFill>
                  <a:srgbClr val="FF0000"/>
                </a:solidFill>
              </a:rPr>
              <a:t>bears 4 tentacles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smtClean="0"/>
              <a:t>(or 4 clusters of   tentacles) emerging at the 4 corners of the cube body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91000" y="6407944"/>
            <a:ext cx="3200400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Class Cubozoa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http://www.ucmp.berkeley.edu/cnidaria/images/CuboMorp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352800" cy="3657600"/>
          </a:xfrm>
          <a:prstGeom prst="rect">
            <a:avLst/>
          </a:prstGeom>
          <a:noFill/>
        </p:spPr>
      </p:pic>
      <p:pic>
        <p:nvPicPr>
          <p:cNvPr id="1028" name="Picture 4" descr="http://24.media.tumblr.com/tumblr_mas73zmtUs1qaj00vo3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533400"/>
            <a:ext cx="4838700" cy="3581400"/>
          </a:xfrm>
          <a:prstGeom prst="rect">
            <a:avLst/>
          </a:prstGeom>
          <a:noFill/>
        </p:spPr>
      </p:pic>
      <p:pic>
        <p:nvPicPr>
          <p:cNvPr id="1030" name="Picture 6" descr="http://www.earthhistory.org.uk/wp-content/Tripedaliacystopho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267200"/>
            <a:ext cx="1905000" cy="2257426"/>
          </a:xfrm>
          <a:prstGeom prst="rect">
            <a:avLst/>
          </a:prstGeom>
          <a:noFill/>
        </p:spPr>
      </p:pic>
      <p:pic>
        <p:nvPicPr>
          <p:cNvPr id="1032" name="Picture 8" descr="http://t2.gstatic.com/images?q=tbn:ANd9GcQj8iBdbGXvHe-vbGt64V4PJfBpQstiY9UHB5hsdDLEE6eMdQow-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4343400"/>
            <a:ext cx="2914650" cy="2133600"/>
          </a:xfrm>
          <a:prstGeom prst="rect">
            <a:avLst/>
          </a:prstGeom>
          <a:noFill/>
        </p:spPr>
      </p:pic>
      <p:pic>
        <p:nvPicPr>
          <p:cNvPr id="1034" name="Picture 10" descr="http://t1.gstatic.com/images?q=tbn:ANd9GcQesT7KpDYoj36ciO18k_lSu05enR4T6XYYcvVOP226am6nSnzEL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343400"/>
            <a:ext cx="31242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305800" cy="570249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Can bear </a:t>
            </a:r>
            <a:r>
              <a:rPr lang="en-US" sz="2400" b="1" dirty="0" smtClean="0">
                <a:solidFill>
                  <a:srgbClr val="FF0000"/>
                </a:solidFill>
              </a:rPr>
              <a:t>very long tentacles </a:t>
            </a:r>
            <a:r>
              <a:rPr lang="en-US" sz="2400" dirty="0" smtClean="0"/>
              <a:t>(over 30 cm), that carry </a:t>
            </a:r>
            <a:r>
              <a:rPr lang="en-US" sz="2400" b="1" dirty="0" smtClean="0">
                <a:solidFill>
                  <a:srgbClr val="0000FF"/>
                </a:solidFill>
              </a:rPr>
              <a:t>highly toxic nematocysts </a:t>
            </a:r>
            <a:r>
              <a:rPr lang="en-US" sz="2400" dirty="0" smtClean="0"/>
              <a:t>(this is why cubozoans are described as </a:t>
            </a:r>
            <a:r>
              <a:rPr lang="en-US" sz="2400" b="1" u="sng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Wasps</a:t>
            </a:r>
            <a:r>
              <a:rPr lang="en-US" sz="2400" dirty="0" smtClean="0"/>
              <a:t>).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Some cubomedusans can kill humans.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Cubozoans kill and feed on small fish usually larger than themselves.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 The bell bears </a:t>
            </a:r>
            <a:r>
              <a:rPr lang="en-US" sz="2400" b="1" dirty="0" smtClean="0">
                <a:solidFill>
                  <a:srgbClr val="F321D5"/>
                </a:solidFill>
              </a:rPr>
              <a:t>4 rhopalia</a:t>
            </a:r>
            <a:r>
              <a:rPr lang="en-US" sz="2400" dirty="0" smtClean="0">
                <a:solidFill>
                  <a:srgbClr val="F321D5"/>
                </a:solidFill>
              </a:rPr>
              <a:t> </a:t>
            </a:r>
            <a:r>
              <a:rPr lang="en-US" sz="2400" dirty="0" smtClean="0"/>
              <a:t>emerging at the corners. These have lensed eyes, </a:t>
            </a:r>
            <a:r>
              <a:rPr lang="en-US" sz="2400" dirty="0" err="1" smtClean="0"/>
              <a:t>ocellei</a:t>
            </a:r>
            <a:r>
              <a:rPr lang="en-US" sz="2400" dirty="0" smtClean="0"/>
              <a:t> and </a:t>
            </a:r>
            <a:r>
              <a:rPr lang="en-US" sz="2400" dirty="0" err="1" smtClean="0"/>
              <a:t>statocysts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The lensed eyes are complex and probably can form images. (6 eyes X 4 Rhopalia=24 eyes).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272463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/>
          <a:lstStyle/>
          <a:p>
            <a:r>
              <a:rPr lang="en-US" dirty="0" err="1" smtClean="0"/>
              <a:t>Cubuzoans</a:t>
            </a:r>
            <a:r>
              <a:rPr lang="en-US" dirty="0" smtClean="0"/>
              <a:t> are active swimmers that move by </a:t>
            </a:r>
            <a:r>
              <a:rPr lang="en-US" b="1" dirty="0" smtClean="0">
                <a:solidFill>
                  <a:srgbClr val="F321D5"/>
                </a:solidFill>
              </a:rPr>
              <a:t>jet propulsion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During life cycle, </a:t>
            </a:r>
            <a:r>
              <a:rPr lang="en-US" b="1" dirty="0" smtClean="0">
                <a:solidFill>
                  <a:srgbClr val="FF0000"/>
                </a:solidFill>
              </a:rPr>
              <a:t>polyps do not </a:t>
            </a:r>
            <a:r>
              <a:rPr lang="en-US" b="1" dirty="0" err="1" smtClean="0">
                <a:solidFill>
                  <a:srgbClr val="FF0000"/>
                </a:solidFill>
              </a:rPr>
              <a:t>strobilate</a:t>
            </a:r>
            <a:r>
              <a:rPr lang="en-US" dirty="0" smtClean="0"/>
              <a:t>. Instead </a:t>
            </a:r>
            <a:r>
              <a:rPr lang="en-US" b="1" dirty="0" smtClean="0">
                <a:solidFill>
                  <a:srgbClr val="0000FF"/>
                </a:solidFill>
              </a:rPr>
              <a:t>they form buds </a:t>
            </a:r>
            <a:r>
              <a:rPr lang="en-US" dirty="0" smtClean="0"/>
              <a:t>and each bud gives a medusa.</a:t>
            </a:r>
          </a:p>
          <a:p>
            <a:r>
              <a:rPr lang="en-US" dirty="0" smtClean="0"/>
              <a:t>Cubozoans live in </a:t>
            </a:r>
            <a:r>
              <a:rPr lang="en-US" b="1" dirty="0" smtClean="0">
                <a:solidFill>
                  <a:srgbClr val="0000FF"/>
                </a:solidFill>
              </a:rPr>
              <a:t>tropical and subtropical </a:t>
            </a:r>
            <a:r>
              <a:rPr lang="en-US" dirty="0" smtClean="0"/>
              <a:t>waters.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486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7108" name="Picture 4" descr="http://dept.lamar.edu/biology/faculty/abc/student%20pages/cubozoa%20page%202_files/image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3175" y="3200400"/>
            <a:ext cx="2790825" cy="2971800"/>
          </a:xfrm>
          <a:prstGeom prst="rect">
            <a:avLst/>
          </a:prstGeom>
          <a:noFill/>
        </p:spPr>
      </p:pic>
      <p:pic>
        <p:nvPicPr>
          <p:cNvPr id="47110" name="Picture 6" descr="http://1.bp.blogspot.com/_RDHIfo3Wq9Q/S4y-HF7Kr5I/AAAAAAAAAoU/n54GwvkMX9o/s400/box+fish+next+morning+swolle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429000"/>
            <a:ext cx="3581400" cy="2628900"/>
          </a:xfrm>
          <a:prstGeom prst="rect">
            <a:avLst/>
          </a:prstGeom>
          <a:noFill/>
        </p:spPr>
      </p:pic>
      <p:pic>
        <p:nvPicPr>
          <p:cNvPr id="47114" name="Picture 10" descr="http://www.jyi.org/articleimages/103/originals/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419474"/>
            <a:ext cx="2438400" cy="3286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334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Hydrozoa</a:t>
            </a:r>
            <a:r>
              <a:rPr lang="en-US" sz="2400" dirty="0" smtClean="0"/>
              <a:t>: G. </a:t>
            </a:r>
            <a:r>
              <a:rPr lang="en-US" sz="2400" b="1" dirty="0" smtClean="0">
                <a:solidFill>
                  <a:srgbClr val="FF0000"/>
                </a:solidFill>
              </a:rPr>
              <a:t>Hydro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0000FF"/>
                </a:solidFill>
              </a:rPr>
              <a:t>water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	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Zoa</a:t>
            </a:r>
            <a:r>
              <a:rPr lang="en-US" sz="2400" dirty="0" smtClean="0"/>
              <a:t>    : </a:t>
            </a:r>
            <a:r>
              <a:rPr lang="en-US" sz="2400" b="1" dirty="0" smtClean="0">
                <a:solidFill>
                  <a:srgbClr val="0000FF"/>
                </a:solidFill>
              </a:rPr>
              <a:t>animals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Gastrodermal</a:t>
            </a:r>
            <a:r>
              <a:rPr lang="en-US" sz="2400" dirty="0" smtClean="0"/>
              <a:t> tissue </a:t>
            </a:r>
            <a:r>
              <a:rPr lang="en-US" sz="2400" b="1" dirty="0" smtClean="0">
                <a:solidFill>
                  <a:srgbClr val="0000FF"/>
                </a:solidFill>
              </a:rPr>
              <a:t>lacks nematocysts</a:t>
            </a:r>
            <a:r>
              <a:rPr lang="en-US" sz="2400" dirty="0" smtClean="0"/>
              <a:t> (Nematocysts are restricted to the epidermis).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No cells </a:t>
            </a:r>
            <a:r>
              <a:rPr lang="en-US" sz="2400" dirty="0" smtClean="0"/>
              <a:t>in the </a:t>
            </a:r>
            <a:r>
              <a:rPr lang="en-US" sz="2400" b="1" dirty="0" smtClean="0">
                <a:solidFill>
                  <a:srgbClr val="FF0000"/>
                </a:solidFill>
              </a:rPr>
              <a:t>mesoglea layer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F321D5"/>
                </a:solidFill>
              </a:rPr>
              <a:t>polyp form </a:t>
            </a:r>
            <a:r>
              <a:rPr lang="en-US" sz="2400" dirty="0" smtClean="0"/>
              <a:t>is more represented in the life cycle.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This class comprises </a:t>
            </a:r>
            <a:r>
              <a:rPr lang="en-US" sz="2400" b="1" dirty="0" smtClean="0">
                <a:solidFill>
                  <a:srgbClr val="F321D5"/>
                </a:solidFill>
              </a:rPr>
              <a:t>3 major orders </a:t>
            </a:r>
            <a:r>
              <a:rPr lang="en-US" sz="2400" dirty="0" smtClean="0"/>
              <a:t>that contain about 3000 species. (in addition to several smaller ones).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2399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700" dirty="0" smtClean="0">
                <a:solidFill>
                  <a:srgbClr val="0000FF"/>
                </a:solidFill>
              </a:rPr>
              <a:t>Class Hydrozoa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477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Characteristic: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Secretion of complex intracellular organelles called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cnidae.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Planula larvae </a:t>
            </a:r>
            <a:r>
              <a:rPr lang="en-US" b="1" dirty="0" smtClean="0">
                <a:solidFill>
                  <a:srgbClr val="0000FF"/>
                </a:solidFill>
              </a:rPr>
              <a:t>in the life cycle.</a:t>
            </a: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          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Nematocyst                                Planula</a:t>
            </a:r>
          </a:p>
          <a:p>
            <a:r>
              <a:rPr lang="en-US" b="1" dirty="0" smtClean="0"/>
              <a:t>                    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http://contenidos.educarex.es/cnice/biosfera/alumno/1bachillerato/animal/imagenes/reprod/planul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590800"/>
            <a:ext cx="3124200" cy="2219325"/>
          </a:xfrm>
          <a:prstGeom prst="rect">
            <a:avLst/>
          </a:prstGeom>
          <a:noFill/>
        </p:spPr>
      </p:pic>
      <p:pic>
        <p:nvPicPr>
          <p:cNvPr id="2052" name="Picture 4" descr="http://www.rci.rutgers.edu/~uzwiak/GBSummer12/GB102Summer12Lect/GB102Summer_Lect5_files/image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209801"/>
            <a:ext cx="5105400" cy="3657599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759DFCE4-0322-4151-99D2-1B5D977F2352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2399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86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I) Order </a:t>
            </a:r>
            <a:r>
              <a:rPr lang="en-US" sz="3200" b="1" dirty="0" err="1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Hydroida</a:t>
            </a:r>
            <a:r>
              <a:rPr lang="en-US" sz="32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200" dirty="0" smtClean="0">
              <a:solidFill>
                <a:srgbClr val="F321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Most species are marine </a:t>
            </a:r>
            <a:r>
              <a:rPr lang="en-US" sz="2400" dirty="0" smtClean="0"/>
              <a:t>although few are freshwater species exist (example </a:t>
            </a:r>
            <a:r>
              <a:rPr lang="en-US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</a:t>
            </a:r>
            <a:r>
              <a:rPr lang="en-US" sz="2400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Generally </a:t>
            </a:r>
            <a:r>
              <a:rPr lang="en-US" sz="2400" b="1" dirty="0" smtClean="0">
                <a:solidFill>
                  <a:srgbClr val="FF0000"/>
                </a:solidFill>
              </a:rPr>
              <a:t>medosoid as adults</a:t>
            </a:r>
            <a:r>
              <a:rPr lang="en-US" sz="2400" dirty="0" smtClean="0"/>
              <a:t>. Mesoglea is thick and manubrium is found (like scyphozoans).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Hydrozoan medusae are smaller than scyphozoans and they usually have </a:t>
            </a:r>
            <a:r>
              <a:rPr lang="en-US" sz="2400" b="1" dirty="0" smtClean="0">
                <a:solidFill>
                  <a:srgbClr val="0000FF"/>
                </a:solidFill>
              </a:rPr>
              <a:t>a shelf of tissues </a:t>
            </a:r>
            <a:r>
              <a:rPr lang="en-US" sz="2400" dirty="0" smtClean="0"/>
              <a:t>called </a:t>
            </a:r>
            <a:r>
              <a:rPr lang="en-US" sz="24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velum</a:t>
            </a:r>
            <a:r>
              <a:rPr lang="en-US" sz="2400" dirty="0" smtClean="0"/>
              <a:t> (help in faster movement).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Have </a:t>
            </a:r>
            <a:r>
              <a:rPr lang="en-US" sz="2400" b="1" dirty="0" err="1" smtClean="0">
                <a:solidFill>
                  <a:srgbClr val="FF0000"/>
                </a:solidFill>
              </a:rPr>
              <a:t>Ocelli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b="1" dirty="0" err="1" smtClean="0">
                <a:solidFill>
                  <a:srgbClr val="FF0000"/>
                </a:solidFill>
              </a:rPr>
              <a:t>Statocysts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All are </a:t>
            </a:r>
            <a:r>
              <a:rPr lang="en-US" sz="2400" b="1" dirty="0" smtClean="0">
                <a:solidFill>
                  <a:srgbClr val="0000FF"/>
                </a:solidFill>
              </a:rPr>
              <a:t>gonochoristic</a:t>
            </a:r>
            <a:r>
              <a:rPr lang="en-US" sz="2400" dirty="0" smtClean="0"/>
              <a:t> (</a:t>
            </a:r>
            <a:r>
              <a:rPr lang="en-US" sz="2400" dirty="0" err="1" smtClean="0"/>
              <a:t>dioecious</a:t>
            </a:r>
            <a:r>
              <a:rPr lang="en-US" sz="2400" dirty="0" smtClean="0"/>
              <a:t>=separate sexes).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http://www.sciencephoto.com/image/435281/large/C0114431-Hydrozoan_medusa-SP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4038600" cy="3362326"/>
          </a:xfrm>
          <a:prstGeom prst="rect">
            <a:avLst/>
          </a:prstGeom>
          <a:noFill/>
        </p:spPr>
      </p:pic>
      <p:pic>
        <p:nvPicPr>
          <p:cNvPr id="49156" name="Picture 4" descr="http://2.bp.blogspot.com/_VJDYUdNegKg/TVIXZCFV7qI/AAAAAAAAAlU/rrB4fiOy-Pk/s400/immortal%2Bjellyfish%2Bew090130g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39624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81000"/>
            <a:ext cx="8534400" cy="56262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Some species of the freshwater, </a:t>
            </a:r>
            <a:r>
              <a:rPr lang="en-US" sz="2400" b="1" i="1" dirty="0" smtClean="0">
                <a:solidFill>
                  <a:srgbClr val="00B050"/>
                </a:solidFill>
              </a:rPr>
              <a:t>Hydra</a:t>
            </a:r>
            <a:r>
              <a:rPr lang="en-US" sz="2400" dirty="0" smtClean="0"/>
              <a:t> have </a:t>
            </a:r>
            <a:r>
              <a:rPr lang="en-US" sz="2400" b="1" dirty="0" smtClean="0">
                <a:solidFill>
                  <a:srgbClr val="00B050"/>
                </a:solidFill>
              </a:rPr>
              <a:t>endosymbiotic green algae</a:t>
            </a:r>
            <a:r>
              <a:rPr lang="en-US" sz="2400" dirty="0" smtClean="0"/>
              <a:t> called </a:t>
            </a:r>
            <a:r>
              <a:rPr lang="en-US" sz="2400" b="1" dirty="0" err="1" smtClean="0">
                <a:solidFill>
                  <a:srgbClr val="00B050"/>
                </a:solidFill>
              </a:rPr>
              <a:t>Zoochlorella</a:t>
            </a:r>
            <a:r>
              <a:rPr lang="en-US" sz="2400" dirty="0" smtClean="0">
                <a:solidFill>
                  <a:srgbClr val="00B05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rgbClr val="F321D5"/>
                </a:solidFill>
              </a:rPr>
              <a:t>Note: </a:t>
            </a:r>
            <a:r>
              <a:rPr lang="en-US" sz="2400" b="1" i="1" u="sng" dirty="0" smtClean="0">
                <a:solidFill>
                  <a:srgbClr val="F321D5"/>
                </a:solidFill>
              </a:rPr>
              <a:t>Hydra</a:t>
            </a:r>
            <a:r>
              <a:rPr lang="en-US" sz="2400" i="1" dirty="0" smtClean="0">
                <a:solidFill>
                  <a:srgbClr val="F321D5"/>
                </a:solidFill>
              </a:rPr>
              <a:t> is </a:t>
            </a:r>
            <a:r>
              <a:rPr lang="en-US" sz="2400" b="1" i="1" u="sng" dirty="0" smtClean="0">
                <a:solidFill>
                  <a:srgbClr val="F321D5"/>
                </a:solidFill>
              </a:rPr>
              <a:t>not</a:t>
            </a:r>
            <a:r>
              <a:rPr lang="en-US" sz="2400" i="1" dirty="0" smtClean="0">
                <a:solidFill>
                  <a:srgbClr val="F321D5"/>
                </a:solidFill>
              </a:rPr>
              <a:t> a good example that represents the characteristics of this order</a:t>
            </a:r>
            <a:r>
              <a:rPr lang="en-US" sz="2400" i="1" dirty="0" smtClean="0">
                <a:solidFill>
                  <a:srgbClr val="0000FF"/>
                </a:solidFill>
              </a:rPr>
              <a:t>).            It is freshwater, solitary and polyp.</a:t>
            </a:r>
          </a:p>
          <a:p>
            <a:pPr>
              <a:lnSpc>
                <a:spcPct val="150000"/>
              </a:lnSpc>
            </a:pPr>
            <a:endParaRPr lang="en-US" sz="2400" i="1" dirty="0" smtClean="0">
              <a:solidFill>
                <a:srgbClr val="F321D5"/>
              </a:solidFill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638800" y="2209800"/>
            <a:ext cx="978408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2" name="Picture 2" descr="hydr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743200"/>
            <a:ext cx="2362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http://sumnerlebaronbrien.files.wordpress.com/2011/11/hyd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200400"/>
            <a:ext cx="3838575" cy="2933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19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Mostly, hydrozoans </a:t>
            </a:r>
            <a:r>
              <a:rPr lang="en-US" sz="2600" b="1" dirty="0" smtClean="0">
                <a:solidFill>
                  <a:srgbClr val="0000FF"/>
                </a:solidFill>
              </a:rPr>
              <a:t>in the polyp stage </a:t>
            </a:r>
            <a:r>
              <a:rPr lang="en-US" sz="2600" dirty="0" smtClean="0"/>
              <a:t>are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colonial.</a:t>
            </a:r>
            <a:r>
              <a:rPr lang="en-US" sz="2600" dirty="0" smtClean="0"/>
              <a:t> This means that </a:t>
            </a:r>
            <a:r>
              <a:rPr lang="en-US" sz="2600" b="1" dirty="0" smtClean="0">
                <a:solidFill>
                  <a:srgbClr val="FF0000"/>
                </a:solidFill>
              </a:rPr>
              <a:t>one planula </a:t>
            </a:r>
            <a:r>
              <a:rPr lang="en-US" sz="2600" dirty="0" smtClean="0"/>
              <a:t>gives rise to </a:t>
            </a:r>
            <a:r>
              <a:rPr lang="en-US" sz="2600" b="1" dirty="0" smtClean="0">
                <a:solidFill>
                  <a:srgbClr val="FF0000"/>
                </a:solidFill>
              </a:rPr>
              <a:t>a large number of polyps</a:t>
            </a:r>
            <a:r>
              <a:rPr lang="en-US" sz="2600" dirty="0" smtClean="0"/>
              <a:t> (</a:t>
            </a:r>
            <a:r>
              <a:rPr lang="en-US" sz="2600" b="1" dirty="0" smtClean="0">
                <a:solidFill>
                  <a:srgbClr val="0000FF"/>
                </a:solidFill>
              </a:rPr>
              <a:t>Zooids</a:t>
            </a:r>
            <a:r>
              <a:rPr lang="en-US" sz="2600" dirty="0" smtClean="0">
                <a:solidFill>
                  <a:srgbClr val="0000FF"/>
                </a:solidFill>
              </a:rPr>
              <a:t> or </a:t>
            </a:r>
            <a:r>
              <a:rPr lang="en-US" sz="2600" b="1" dirty="0" smtClean="0">
                <a:solidFill>
                  <a:srgbClr val="0000FF"/>
                </a:solidFill>
              </a:rPr>
              <a:t>modules </a:t>
            </a:r>
            <a:r>
              <a:rPr lang="en-US" sz="2600" dirty="0" smtClean="0"/>
              <a:t>of the colony) that are all </a:t>
            </a:r>
            <a:r>
              <a:rPr 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interconnected and share the same gastrovascular cavity</a:t>
            </a:r>
            <a:r>
              <a:rPr lang="en-US" sz="26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The colony has </a:t>
            </a:r>
            <a:r>
              <a:rPr lang="en-US" sz="2600" b="1" dirty="0" smtClean="0">
                <a:solidFill>
                  <a:srgbClr val="0000FF"/>
                </a:solidFill>
              </a:rPr>
              <a:t>a root-like structure </a:t>
            </a:r>
            <a:r>
              <a:rPr lang="en-US" sz="2600" dirty="0" smtClean="0"/>
              <a:t>called </a:t>
            </a:r>
            <a:r>
              <a:rPr lang="en-US" sz="2600" b="1" dirty="0" err="1" smtClean="0">
                <a:solidFill>
                  <a:srgbClr val="FF0000"/>
                </a:solidFill>
              </a:rPr>
              <a:t>stolon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  <a:endParaRPr lang="en-US" sz="26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smtClean="0"/>
              <a:t>The </a:t>
            </a:r>
            <a:r>
              <a:rPr lang="en-US" sz="2600" b="1" dirty="0" smtClean="0">
                <a:solidFill>
                  <a:srgbClr val="0000FF"/>
                </a:solidFill>
              </a:rPr>
              <a:t>oral end </a:t>
            </a:r>
            <a:r>
              <a:rPr lang="en-US" sz="2600" dirty="0" smtClean="0"/>
              <a:t>of the polyp is called the </a:t>
            </a:r>
            <a:r>
              <a:rPr lang="en-US" sz="2600" b="1" dirty="0" smtClean="0">
                <a:solidFill>
                  <a:srgbClr val="FF0000"/>
                </a:solidFill>
              </a:rPr>
              <a:t>hydranth</a:t>
            </a:r>
            <a:r>
              <a:rPr lang="en-US" sz="26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The </a:t>
            </a:r>
            <a:r>
              <a:rPr lang="en-US" sz="2600" dirty="0" err="1" smtClean="0"/>
              <a:t>stolon</a:t>
            </a:r>
            <a:r>
              <a:rPr lang="en-US" sz="2600" dirty="0" smtClean="0"/>
              <a:t> and stalk of the colony are usually encased in a </a:t>
            </a:r>
            <a:r>
              <a:rPr lang="en-US" sz="2600" b="1" dirty="0" smtClean="0">
                <a:solidFill>
                  <a:srgbClr val="0000FF"/>
                </a:solidFill>
              </a:rPr>
              <a:t>transparent protective tube </a:t>
            </a:r>
            <a:r>
              <a:rPr lang="en-US" sz="2600" dirty="0" smtClean="0"/>
              <a:t>called </a:t>
            </a:r>
            <a:r>
              <a:rPr lang="en-US" sz="2600" b="1" dirty="0" err="1" smtClean="0">
                <a:solidFill>
                  <a:srgbClr val="FF0000"/>
                </a:solidFill>
              </a:rPr>
              <a:t>perisarc</a:t>
            </a:r>
            <a:r>
              <a:rPr lang="en-US" sz="2600" dirty="0" smtClean="0"/>
              <a:t> (made up of polysaccharides, proteins and chitin). Example: </a:t>
            </a:r>
            <a:r>
              <a:rPr lang="en-US" sz="2600" b="1" i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Obelia</a:t>
            </a:r>
            <a:r>
              <a:rPr lang="en-US" sz="2600" dirty="0" smtClean="0"/>
              <a:t> colony.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0" y="6477000"/>
            <a:ext cx="1920240" cy="38100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57024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Zooids of a colony could be of </a:t>
            </a:r>
            <a:r>
              <a:rPr lang="en-US" sz="2600" b="1" dirty="0" smtClean="0">
                <a:solidFill>
                  <a:srgbClr val="F321D5"/>
                </a:solidFill>
              </a:rPr>
              <a:t>two types </a:t>
            </a:r>
            <a:r>
              <a:rPr lang="en-US" sz="2600" dirty="0" smtClean="0"/>
              <a:t>(</a:t>
            </a:r>
            <a:r>
              <a:rPr lang="en-US" sz="2600" b="1" dirty="0" smtClean="0">
                <a:solidFill>
                  <a:srgbClr val="0000FF"/>
                </a:solidFill>
              </a:rPr>
              <a:t>dimorphic colony</a:t>
            </a:r>
            <a:r>
              <a:rPr lang="en-US" sz="2600" dirty="0" smtClean="0"/>
              <a:t>) or </a:t>
            </a:r>
            <a:r>
              <a:rPr lang="en-US" sz="2600" b="1" dirty="0" smtClean="0">
                <a:solidFill>
                  <a:srgbClr val="F321D5"/>
                </a:solidFill>
              </a:rPr>
              <a:t>more than two </a:t>
            </a:r>
            <a:r>
              <a:rPr lang="en-US" sz="2600" dirty="0" smtClean="0"/>
              <a:t>(</a:t>
            </a:r>
            <a:r>
              <a:rPr lang="en-US" sz="2600" b="1" dirty="0" smtClean="0">
                <a:solidFill>
                  <a:srgbClr val="0000FF"/>
                </a:solidFill>
              </a:rPr>
              <a:t>polymorphic colony</a:t>
            </a:r>
            <a:r>
              <a:rPr lang="en-US" sz="2600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Zooid (Module) types are:                   </a:t>
            </a:r>
          </a:p>
          <a:p>
            <a:pPr lvl="1">
              <a:lnSpc>
                <a:spcPct val="150000"/>
              </a:lnSpc>
            </a:pP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Gastrozooids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200" dirty="0" smtClean="0"/>
              <a:t> specialized for feeding.</a:t>
            </a:r>
          </a:p>
          <a:p>
            <a:pPr lvl="1">
              <a:lnSpc>
                <a:spcPct val="150000"/>
              </a:lnSpc>
            </a:pP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Gonozooids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200" dirty="0" smtClean="0"/>
              <a:t> specialized for reproduction  (production of medusae).</a:t>
            </a:r>
          </a:p>
          <a:p>
            <a:pPr lvl="1">
              <a:lnSpc>
                <a:spcPct val="150000"/>
              </a:lnSpc>
            </a:pPr>
            <a:r>
              <a:rPr lang="en-US" sz="2200" b="1" dirty="0" err="1" smtClean="0">
                <a:solidFill>
                  <a:srgbClr val="FF0000"/>
                </a:solidFill>
              </a:rPr>
              <a:t>Dactylozooids</a:t>
            </a:r>
            <a:r>
              <a:rPr lang="en-US" sz="2200" b="1" dirty="0" smtClean="0">
                <a:solidFill>
                  <a:srgbClr val="FF0000"/>
                </a:solidFill>
              </a:rPr>
              <a:t>:</a:t>
            </a:r>
            <a:r>
              <a:rPr lang="en-US" sz="2200" dirty="0" smtClean="0"/>
              <a:t> specialized for defense (finger-like).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 </a:t>
            </a:r>
            <a:r>
              <a:rPr lang="en-US" sz="2400" b="1" dirty="0" smtClean="0"/>
              <a:t>Examples</a:t>
            </a:r>
            <a:r>
              <a:rPr lang="en-US" sz="2400" dirty="0" smtClean="0"/>
              <a:t>: </a:t>
            </a:r>
            <a:r>
              <a:rPr lang="en-US" sz="2400" b="1" i="1" dirty="0" smtClean="0">
                <a:solidFill>
                  <a:srgbClr val="F321D5"/>
                </a:solidFill>
              </a:rPr>
              <a:t>Hydra &amp; Obelia </a:t>
            </a:r>
            <a:endParaRPr lang="en-US" sz="2600" dirty="0" smtClean="0">
              <a:solidFill>
                <a:srgbClr val="F321D5"/>
              </a:solidFill>
            </a:endParaRP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9567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Obelia</a:t>
            </a:r>
            <a:r>
              <a:rPr lang="en-US" dirty="0" smtClean="0"/>
              <a:t> </a:t>
            </a:r>
            <a:r>
              <a:rPr lang="en-US" b="1" dirty="0" smtClean="0"/>
              <a:t>colony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486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"/>
            <a:ext cx="8077199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2399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http://www.southtexascollege.edu/nilsson/4_GB_Lecture_figs_f/4_GB_23_AnimaliaInvert_Fig_f/Cnidaria_Obeli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8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638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dirty="0" smtClean="0">
                <a:solidFill>
                  <a:srgbClr val="FF0000"/>
                </a:solidFill>
              </a:rPr>
              <a:t>Colonies are free floating </a:t>
            </a:r>
            <a:r>
              <a:rPr lang="en-US" sz="2300" dirty="0" smtClean="0"/>
              <a:t>and contain </a:t>
            </a:r>
            <a:r>
              <a:rPr lang="en-US" sz="2300" b="1" dirty="0" smtClean="0">
                <a:solidFill>
                  <a:srgbClr val="0000FF"/>
                </a:solidFill>
              </a:rPr>
              <a:t>polyp and medusa forms at the same time</a:t>
            </a:r>
            <a:r>
              <a:rPr lang="en-US" sz="23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300" dirty="0" smtClean="0"/>
              <a:t>Example: the 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Portuguese man-of-war (</a:t>
            </a:r>
            <a:r>
              <a:rPr lang="en-US" sz="23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Physalia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3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Modified medusae </a:t>
            </a:r>
            <a:r>
              <a:rPr lang="en-US" sz="2300" dirty="0" smtClean="0"/>
              <a:t>serve as modules modified to propel the colony through water by jet propulsion (</a:t>
            </a:r>
            <a:r>
              <a:rPr lang="en-US" sz="2300" b="1" dirty="0" smtClean="0">
                <a:solidFill>
                  <a:srgbClr val="F321D5"/>
                </a:solidFill>
              </a:rPr>
              <a:t>nectophores</a:t>
            </a:r>
            <a:r>
              <a:rPr lang="en-US" sz="2300" dirty="0" smtClean="0"/>
              <a:t>), or as leaf-like defensive modules (</a:t>
            </a:r>
            <a:r>
              <a:rPr lang="en-US" sz="2300" b="1" dirty="0" smtClean="0">
                <a:solidFill>
                  <a:srgbClr val="F321D5"/>
                </a:solidFill>
              </a:rPr>
              <a:t>bracts </a:t>
            </a:r>
            <a:r>
              <a:rPr lang="en-US" sz="2300" dirty="0" smtClean="0"/>
              <a:t>or</a:t>
            </a:r>
            <a:r>
              <a:rPr lang="en-US" sz="2300" b="1" dirty="0" smtClean="0">
                <a:solidFill>
                  <a:srgbClr val="F321D5"/>
                </a:solidFill>
              </a:rPr>
              <a:t> phyllozooids</a:t>
            </a:r>
            <a:r>
              <a:rPr lang="en-US" sz="2300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2300" dirty="0" smtClean="0"/>
              <a:t>Other modified medusae serve as gas-filled floats (</a:t>
            </a:r>
            <a:r>
              <a:rPr lang="en-US" sz="2300" b="1" dirty="0" smtClean="0">
                <a:solidFill>
                  <a:srgbClr val="F321D5"/>
                </a:solidFill>
              </a:rPr>
              <a:t>pneumatophores</a:t>
            </a:r>
            <a:r>
              <a:rPr lang="en-US" sz="2300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2300" dirty="0" smtClean="0"/>
              <a:t>Mesoglea is reduced or absent as in pneumatophores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486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II) </a:t>
            </a:r>
            <a:r>
              <a:rPr lang="en-US" sz="3600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Order </a:t>
            </a:r>
            <a:r>
              <a:rPr lang="en-US" sz="3600" dirty="0" err="1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Siphonophora</a:t>
            </a:r>
            <a:endParaRPr lang="en-US" sz="3600" dirty="0" smtClean="0">
              <a:solidFill>
                <a:srgbClr val="F321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28600"/>
            <a:ext cx="8305800" cy="57786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 form </a:t>
            </a:r>
            <a:r>
              <a:rPr lang="en-US" sz="2400" dirty="0" smtClean="0"/>
              <a:t>is represented by </a:t>
            </a:r>
            <a:r>
              <a:rPr lang="en-US" sz="2400" dirty="0" err="1" smtClean="0">
                <a:solidFill>
                  <a:srgbClr val="00B050"/>
                </a:solidFill>
              </a:rPr>
              <a:t>gastrozooids</a:t>
            </a:r>
            <a:r>
              <a:rPr lang="en-US" sz="2400" dirty="0" smtClean="0">
                <a:solidFill>
                  <a:srgbClr val="00B050"/>
                </a:solidFill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</a:rPr>
              <a:t>gonozooids</a:t>
            </a:r>
            <a:r>
              <a:rPr lang="en-US" sz="2400" dirty="0" smtClean="0">
                <a:solidFill>
                  <a:srgbClr val="00B050"/>
                </a:solidFill>
              </a:rPr>
              <a:t> and </a:t>
            </a:r>
            <a:r>
              <a:rPr lang="en-US" sz="2400" dirty="0" err="1" smtClean="0">
                <a:solidFill>
                  <a:srgbClr val="00B050"/>
                </a:solidFill>
              </a:rPr>
              <a:t>dactylozooids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All are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carnivorous.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91000" y="6492875"/>
            <a:ext cx="3505200" cy="365125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6322" name="Picture 2" descr="http://t0.gstatic.com/images?q=tbn:ANd9GcTSvg77a3Ga8xuRvy_lw_7Z0oFCPU-uMp2wTae8JbQ68d6oMUynP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514600"/>
            <a:ext cx="3276600" cy="3352800"/>
          </a:xfrm>
          <a:prstGeom prst="rect">
            <a:avLst/>
          </a:prstGeom>
          <a:noFill/>
        </p:spPr>
      </p:pic>
      <p:pic>
        <p:nvPicPr>
          <p:cNvPr id="56324" name="Picture 4" descr="http://t3.gstatic.com/images?q=tbn:ANd9GcRvk5FARD5u_cq4bfQPrfic7DfVWpKbG5zTHHmKAzBn-hMjYoOK1Jp4Xmn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057400"/>
            <a:ext cx="3886200" cy="42672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2362200" y="4191000"/>
            <a:ext cx="32766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 descr="http://www.makeiteasy.net/cms/images/stories/holidays/portuguese_man_of_war_stin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620000" cy="3333750"/>
          </a:xfrm>
          <a:prstGeom prst="rect">
            <a:avLst/>
          </a:prstGeom>
          <a:noFill/>
        </p:spPr>
      </p:pic>
      <p:pic>
        <p:nvPicPr>
          <p:cNvPr id="58372" name="Picture 4" descr="http://media-cache-lt0.pinterest.com/upload/15973773649068487_mYHjhCUr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352800"/>
            <a:ext cx="2209800" cy="2895601"/>
          </a:xfrm>
          <a:prstGeom prst="rect">
            <a:avLst/>
          </a:prstGeom>
          <a:noFill/>
        </p:spPr>
      </p:pic>
      <p:pic>
        <p:nvPicPr>
          <p:cNvPr id="58374" name="Picture 6" descr="http://sphotos-b.xx.fbcdn.net/hphotos-ash3/557538_514810501867263_93419211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571500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5791200"/>
          </a:xfrm>
        </p:spPr>
        <p:txBody>
          <a:bodyPr/>
          <a:lstStyle/>
          <a:p>
            <a:pPr>
              <a:buNone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Characteristics:</a:t>
            </a:r>
            <a:endParaRPr 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30238" lvl="0" indent="-346075"/>
            <a:r>
              <a:rPr lang="en-US" dirty="0" smtClean="0"/>
              <a:t>This phylum includes some </a:t>
            </a:r>
            <a:r>
              <a:rPr lang="en-US" b="1" dirty="0" smtClean="0">
                <a:solidFill>
                  <a:srgbClr val="0000FF"/>
                </a:solidFill>
              </a:rPr>
              <a:t>11,000 species </a:t>
            </a:r>
            <a:r>
              <a:rPr lang="en-US" dirty="0" smtClean="0"/>
              <a:t>like: 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anemones, corals, jellyfish, </a:t>
            </a:r>
            <a:r>
              <a:rPr lang="en-US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</a:t>
            </a:r>
            <a:endParaRPr lang="en-U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30238" lvl="0" indent="-346075"/>
            <a:endParaRPr lang="en-US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16386" name="Picture 2" descr="http://images.google.com/images?q=tbn:rDzH99Pj9ONPyM:http://www.divemagic.com/assets/images/Jelly_Fish_02lrg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886200" y="4038600"/>
            <a:ext cx="2190750" cy="1866900"/>
          </a:xfrm>
          <a:prstGeom prst="rect">
            <a:avLst/>
          </a:prstGeom>
          <a:noFill/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28600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8600" y="5162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228600" y="915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Portuguese man of war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97" name="Picture 13" descr="http://ww2.valdosta.edu/~jlgoble/Sea%20Anemone%20Diadumene%20Dia%2030cm%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286000"/>
            <a:ext cx="2514600" cy="1524000"/>
          </a:xfrm>
          <a:prstGeom prst="rect">
            <a:avLst/>
          </a:prstGeom>
          <a:noFill/>
        </p:spPr>
      </p:pic>
      <p:pic>
        <p:nvPicPr>
          <p:cNvPr id="16399" name="Picture 15" descr="http://upload.wikimedia.org/wikipedia/commons/thumb/7/75/Muchroom_coral.JPG/220px-Muchroom_cor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038600"/>
            <a:ext cx="2095500" cy="1828800"/>
          </a:xfrm>
          <a:prstGeom prst="rect">
            <a:avLst/>
          </a:prstGeom>
          <a:noFill/>
        </p:spPr>
      </p:pic>
      <p:pic>
        <p:nvPicPr>
          <p:cNvPr id="16401" name="Picture 17" descr="http://ux.brookdalecc.edu/staff/sandyhook/Student%20Page%201/TUTS-2-09-1/BCC-Coral/Coral-Bra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399" y="2286000"/>
            <a:ext cx="2057401" cy="1524000"/>
          </a:xfrm>
          <a:prstGeom prst="rect">
            <a:avLst/>
          </a:prstGeom>
          <a:noFill/>
        </p:spPr>
      </p:pic>
      <p:pic>
        <p:nvPicPr>
          <p:cNvPr id="16403" name="Picture 19" descr="http://aquaviews.net/wp-content/uploads/2010/05/Coral-Identification-Types-of-Coral-Tree-Cor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2286001"/>
            <a:ext cx="2133600" cy="1524000"/>
          </a:xfrm>
          <a:prstGeom prst="rect">
            <a:avLst/>
          </a:prstGeom>
          <a:noFill/>
        </p:spPr>
      </p:pic>
      <p:pic>
        <p:nvPicPr>
          <p:cNvPr id="16405" name="Picture 21" descr="http://trialx.org/wp-content/uploads/2012/04/animals/Green_Hydra-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3962400"/>
            <a:ext cx="2514600" cy="1905000"/>
          </a:xfrm>
          <a:prstGeom prst="rect">
            <a:avLst/>
          </a:prstGeom>
          <a:noFill/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2B89495C-3994-4BD4-B2DE-5AAE31F0D629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32149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A small group of organisms </a:t>
            </a:r>
            <a:r>
              <a:rPr lang="en-US" sz="2400" dirty="0" smtClean="0"/>
              <a:t>that are </a:t>
            </a:r>
            <a:r>
              <a:rPr lang="en-US" sz="2400" b="1" dirty="0" smtClean="0">
                <a:solidFill>
                  <a:srgbClr val="FF0000"/>
                </a:solidFill>
              </a:rPr>
              <a:t>all colonial</a:t>
            </a:r>
            <a:r>
              <a:rPr lang="en-US" sz="2400" dirty="0" smtClean="0"/>
              <a:t> and </a:t>
            </a:r>
            <a:r>
              <a:rPr lang="en-US" sz="2400" b="1" dirty="0" smtClean="0">
                <a:solidFill>
                  <a:srgbClr val="FF0000"/>
                </a:solidFill>
              </a:rPr>
              <a:t>secrete CaCO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 skeleton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Restricted to </a:t>
            </a:r>
            <a:r>
              <a:rPr lang="en-US" sz="2400" i="1" dirty="0" smtClean="0">
                <a:solidFill>
                  <a:srgbClr val="0000FF"/>
                </a:solidFill>
              </a:rPr>
              <a:t>warm waters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Commonly known as “</a:t>
            </a:r>
            <a:r>
              <a:rPr lang="en-US" sz="2400" b="1" dirty="0" smtClean="0">
                <a:solidFill>
                  <a:srgbClr val="F321D5"/>
                </a:solidFill>
              </a:rPr>
              <a:t>fire corals</a:t>
            </a:r>
            <a:r>
              <a:rPr lang="en-US" sz="2400" dirty="0" smtClean="0"/>
              <a:t>” because of their powerful and abundant </a:t>
            </a:r>
            <a:r>
              <a:rPr lang="en-US" sz="2400" dirty="0" err="1" smtClean="0"/>
              <a:t>dactylozooids</a:t>
            </a:r>
            <a:r>
              <a:rPr lang="en-US" sz="2400" dirty="0" smtClean="0"/>
              <a:t> (</a:t>
            </a:r>
            <a:r>
              <a:rPr lang="en-US" sz="2400" b="1" dirty="0" smtClean="0">
                <a:solidFill>
                  <a:srgbClr val="0000FF"/>
                </a:solidFill>
              </a:rPr>
              <a:t>These are NOT TRUE corals</a:t>
            </a:r>
            <a:r>
              <a:rPr lang="en-US" sz="2400" dirty="0" smtClean="0"/>
              <a:t>).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Examples</a:t>
            </a:r>
            <a:r>
              <a:rPr lang="en-US" sz="2400" dirty="0" smtClean="0"/>
              <a:t>: </a:t>
            </a:r>
            <a:r>
              <a:rPr lang="en-US" sz="2400" b="1" i="1" dirty="0" err="1" smtClean="0">
                <a:solidFill>
                  <a:srgbClr val="F321D5"/>
                </a:solidFill>
              </a:rPr>
              <a:t>Millepora</a:t>
            </a:r>
            <a:r>
              <a:rPr lang="en-US" sz="2400" dirty="0" smtClean="0">
                <a:solidFill>
                  <a:srgbClr val="F321D5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II) Order </a:t>
            </a:r>
            <a:r>
              <a:rPr lang="en-US" sz="3200" dirty="0" err="1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Hydrocorallina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endParaRPr lang="en-US" sz="3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394" name="Picture 2" descr="http://reefguide.org/pix/thumb/branchingfi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3505200" cy="2676526"/>
          </a:xfrm>
          <a:prstGeom prst="rect">
            <a:avLst/>
          </a:prstGeom>
          <a:noFill/>
        </p:spPr>
      </p:pic>
      <p:pic>
        <p:nvPicPr>
          <p:cNvPr id="59396" name="Picture 4" descr="Rose Lace Coral - Stylaster roseu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609600"/>
            <a:ext cx="3276600" cy="2590800"/>
          </a:xfrm>
          <a:prstGeom prst="rect">
            <a:avLst/>
          </a:prstGeom>
          <a:noFill/>
        </p:spPr>
      </p:pic>
      <p:pic>
        <p:nvPicPr>
          <p:cNvPr id="59398" name="Picture 6" descr="Blade Fire Coral - Millepora Complanata - Bonai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429000"/>
            <a:ext cx="3524250" cy="2628900"/>
          </a:xfrm>
          <a:prstGeom prst="rect">
            <a:avLst/>
          </a:prstGeom>
          <a:noFill/>
        </p:spPr>
      </p:pic>
      <p:pic>
        <p:nvPicPr>
          <p:cNvPr id="59400" name="Picture 8" descr="http://www.seasky.org/seagallery/assets/images/seapic01-10_se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3276600"/>
            <a:ext cx="33528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Anthozoa</a:t>
            </a:r>
            <a:r>
              <a:rPr lang="en-US" b="1" dirty="0" smtClean="0"/>
              <a:t> G. </a:t>
            </a:r>
            <a:r>
              <a:rPr lang="en-US" b="1" dirty="0" err="1" smtClean="0">
                <a:solidFill>
                  <a:srgbClr val="FF0000"/>
                </a:solidFill>
              </a:rPr>
              <a:t>Antho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flower</a:t>
            </a:r>
          </a:p>
          <a:p>
            <a:r>
              <a:rPr lang="en-US" dirty="0" smtClean="0"/>
              <a:t>	               </a:t>
            </a:r>
            <a:r>
              <a:rPr lang="en-US" b="1" dirty="0" smtClean="0">
                <a:solidFill>
                  <a:srgbClr val="FF0000"/>
                </a:solidFill>
              </a:rPr>
              <a:t>Zoa</a:t>
            </a:r>
            <a:r>
              <a:rPr lang="en-US" b="1" dirty="0" smtClean="0"/>
              <a:t>    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animals</a:t>
            </a:r>
          </a:p>
          <a:p>
            <a:r>
              <a:rPr lang="en-US" b="1" dirty="0" smtClean="0">
                <a:solidFill>
                  <a:srgbClr val="F321D5"/>
                </a:solidFill>
              </a:rPr>
              <a:t>Defining Characteristics:</a:t>
            </a:r>
          </a:p>
          <a:p>
            <a:pPr lvl="1">
              <a:lnSpc>
                <a:spcPct val="150000"/>
              </a:lnSpc>
            </a:pPr>
            <a:r>
              <a:rPr lang="en-US" sz="2600" b="1" dirty="0" smtClean="0">
                <a:solidFill>
                  <a:srgbClr val="FF0000"/>
                </a:solidFill>
              </a:rPr>
              <a:t>Absence</a:t>
            </a:r>
            <a:r>
              <a:rPr lang="en-US" sz="2600" b="1" dirty="0" smtClean="0"/>
              <a:t> (</a:t>
            </a:r>
            <a:r>
              <a:rPr lang="en-US" sz="2600" dirty="0" smtClean="0"/>
              <a:t>or loss?) of any </a:t>
            </a:r>
            <a:r>
              <a:rPr lang="en-US" sz="2600" b="1" dirty="0" smtClean="0">
                <a:solidFill>
                  <a:srgbClr val="FF0000"/>
                </a:solidFill>
              </a:rPr>
              <a:t>medusa</a:t>
            </a:r>
            <a:r>
              <a:rPr lang="en-US" sz="2600" dirty="0" smtClean="0"/>
              <a:t> stage, </a:t>
            </a:r>
            <a:r>
              <a:rPr lang="en-US" sz="2600" b="1" dirty="0" smtClean="0">
                <a:solidFill>
                  <a:srgbClr val="FF0000"/>
                </a:solidFill>
              </a:rPr>
              <a:t>operculum</a:t>
            </a:r>
            <a:r>
              <a:rPr lang="en-US" sz="2600" dirty="0" smtClean="0"/>
              <a:t> or </a:t>
            </a:r>
            <a:r>
              <a:rPr lang="en-US" sz="2600" b="1" dirty="0" err="1" smtClean="0">
                <a:solidFill>
                  <a:srgbClr val="FF0000"/>
                </a:solidFill>
              </a:rPr>
              <a:t>cnidocil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  <a:endParaRPr lang="en-US" sz="2600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600" b="1" dirty="0" smtClean="0">
                <a:solidFill>
                  <a:srgbClr val="F321D5"/>
                </a:solidFill>
              </a:rPr>
              <a:t>Mitochondrial DNA is circular </a:t>
            </a:r>
            <a:r>
              <a:rPr lang="en-US" sz="2600" dirty="0" smtClean="0"/>
              <a:t>(as in most eukaryotes) rather than linear (as in other cnidarians).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Presence of </a:t>
            </a:r>
            <a:r>
              <a:rPr lang="en-US" sz="2600" b="1" dirty="0" smtClean="0">
                <a:solidFill>
                  <a:srgbClr val="0000FF"/>
                </a:solidFill>
              </a:rPr>
              <a:t>ciliated groove </a:t>
            </a:r>
            <a:r>
              <a:rPr lang="en-US" sz="2600" dirty="0" smtClean="0"/>
              <a:t>(</a:t>
            </a:r>
            <a:r>
              <a:rPr lang="en-US" sz="2600" b="1" dirty="0" err="1" smtClean="0">
                <a:solidFill>
                  <a:srgbClr val="0000FF"/>
                </a:solidFill>
              </a:rPr>
              <a:t>siphonoglyph</a:t>
            </a:r>
            <a:r>
              <a:rPr lang="en-US" sz="2600" dirty="0" smtClean="0"/>
              <a:t>) in the pharyngeal wall leading from the mouth.</a:t>
            </a:r>
          </a:p>
          <a:p>
            <a:pPr lvl="1">
              <a:lnSpc>
                <a:spcPct val="150000"/>
              </a:lnSpc>
            </a:pPr>
            <a:r>
              <a:rPr lang="en-US" sz="2600" dirty="0" err="1" smtClean="0"/>
              <a:t>Coelenteron</a:t>
            </a:r>
            <a:r>
              <a:rPr lang="en-US" sz="2600" dirty="0" smtClean="0"/>
              <a:t> is </a:t>
            </a:r>
            <a:r>
              <a:rPr lang="en-US" sz="2600" dirty="0" smtClean="0">
                <a:solidFill>
                  <a:srgbClr val="0000FF"/>
                </a:solidFill>
              </a:rPr>
              <a:t>partitioned by sheets of tissue </a:t>
            </a:r>
            <a:r>
              <a:rPr lang="en-US" sz="2600" dirty="0" smtClean="0"/>
              <a:t>called </a:t>
            </a:r>
            <a:r>
              <a:rPr lang="en-US" sz="2600" b="1" dirty="0" err="1" smtClean="0">
                <a:solidFill>
                  <a:srgbClr val="FF0000"/>
                </a:solidFill>
              </a:rPr>
              <a:t>mesenteris</a:t>
            </a:r>
            <a:r>
              <a:rPr lang="en-US" sz="2600" dirty="0" smtClean="0"/>
              <a:t> or </a:t>
            </a:r>
            <a:r>
              <a:rPr lang="en-US" sz="2600" b="1" dirty="0" smtClean="0">
                <a:solidFill>
                  <a:srgbClr val="FF0000"/>
                </a:solidFill>
              </a:rPr>
              <a:t>septa</a:t>
            </a:r>
            <a:r>
              <a:rPr lang="en-US" sz="2600" dirty="0" smtClean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9248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762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</a:rPr>
              <a:t>Class </a:t>
            </a:r>
            <a:r>
              <a:rPr lang="en-US" dirty="0" err="1" smtClean="0">
                <a:solidFill>
                  <a:srgbClr val="0000FF"/>
                </a:solidFill>
              </a:rPr>
              <a:t>Anthozoa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04800"/>
            <a:ext cx="8382000" cy="57024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This class is </a:t>
            </a:r>
            <a:r>
              <a:rPr lang="en-US" sz="2400" b="1" dirty="0" smtClean="0">
                <a:solidFill>
                  <a:srgbClr val="FF0000"/>
                </a:solidFill>
              </a:rPr>
              <a:t>the largest </a:t>
            </a:r>
            <a:r>
              <a:rPr lang="en-US" sz="2400" dirty="0" smtClean="0"/>
              <a:t>(contains 70%)=6000 species.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It includes the </a:t>
            </a:r>
            <a:r>
              <a:rPr lang="en-US" sz="2400" b="1" dirty="0" smtClean="0">
                <a:solidFill>
                  <a:srgbClr val="0000FF"/>
                </a:solidFill>
              </a:rPr>
              <a:t>sea anemones </a:t>
            </a:r>
            <a:r>
              <a:rPr lang="en-US" sz="2400" dirty="0" smtClean="0"/>
              <a:t>and</a:t>
            </a:r>
            <a:r>
              <a:rPr lang="en-US" sz="2400" b="1" dirty="0" smtClean="0">
                <a:solidFill>
                  <a:srgbClr val="0000FF"/>
                </a:solidFill>
              </a:rPr>
              <a:t> corals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 marL="231775" indent="-231775">
              <a:lnSpc>
                <a:spcPct val="150000"/>
              </a:lnSpc>
            </a:pPr>
            <a:r>
              <a:rPr lang="en-US" sz="2400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anemones: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2399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026" name="Picture 2" descr="http://anthozoa.info/Photos/Welcome/Anthozo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057400"/>
            <a:ext cx="5867400" cy="44958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1143000" y="4419600"/>
            <a:ext cx="1676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r>
              <a:rPr lang="en-US" dirty="0" smtClean="0"/>
              <a:t>          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</a:t>
            </a:r>
            <a:r>
              <a:rPr lang="en-US" b="1" dirty="0" smtClean="0">
                <a:solidFill>
                  <a:srgbClr val="F321D5"/>
                </a:solidFill>
              </a:rPr>
              <a:t>Corals</a:t>
            </a:r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486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4685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3490" name="AutoShape 2" descr="data:image/jpeg;base64,/9j/4AAQSkZJRgABAQAAAQABAAD/2wCEAAkGBhISERUTExQWFRUWGRwYGBgXGRgXGxgcGhwYGhkbGhsYGyYeGBsjGhoYHy8gIycpLCwsFx4xNTAqNScrLCkBCQoKDgwOGg8PGi8kHyQvLCwsLCwqLCosNC0sLCwsLC8sLCwsLCw0LDAsLCwsLCwsLCwsLCwsLCwsLCwsLCwsLP/AABEIAOgA2gMBIgACEQEDEQH/xAAbAAACAgMBAAAAAAAAAAAAAAAEBQIDAAEGB//EADwQAAECBAQDBQcDAwQCAwAAAAECEQADITEEEkFRBWFxEyKBkfAGMkKhscHRFFLhFSPxYnKCktLiBzNT/8QAGgEAAgMBAQAAAAAAAAAAAAAAAgMBBAUABv/EADARAAICAQMCBAQGAgMAAAAAAAABAhEhAxIxBEEiUXGBBRMyYSORobHR8BTxQsHh/9oADAMBAAIRAxEAPwDuJ2GChV6aCjwKOGS3CyPd0JPzi2dx6WCyQVH5dYW4jijkhRYaj+dI0XNLJ4OMG8FvFMUgJzdoUtdq0hZO9qQhKRLJUVCj3G0KOJYLMppbqfUawMj2XxRIVkO+/wBIFJyLEdOCWWMeIcWxKMqyQFagRTguOTlP/cY1JKueggb+i4xZdQKQ9So6bwUn2LmZSUTe06Ubq8RsY2tNLLMwvtSZStVvqXjouE4tOIVmUgPlcfzHPyPY7E1JDEWDCvSHmAlYiWoPJJIoWZmglFoVqKD+kezZJYMkA6AmFPEMCDOE1CQJgDEPQ8xBn9SUopHZKHUH6wVJw2ZWYpcCz0aOyIXhYmkY6ZnyKDE2JFoMKwFMua51AAgleGXmzUIOm3jGpnCUKUSX8KfSI2k7kK+MYyVLSJiUpKrOAKRdwTiypwdOUEFjpTwg5PAcPly5AQakFz9YhhuAyZKsyHHmQOgjvcm4tVRmMwIWsLWn3baP4xTP4uUEAyyxOUm9IYqlkd4FxtAsrFOWMsitiQ/VoiyPU532nx5SpIAUAq9DBuHUJstOVeUsKG38R0CgKksza6Qq/pcv3kISFlTlrdY7HYJStJF2G4qTNyVUwqQKRdiuJpYgnwiSj2bMlyaFqQPNQZhFClqGgJiKIdMR4rtO0GQuDoWceF4pxuNKzklpJIpdg+sOP6LlUpZLB3cjMRva0NuG8Lkl1jKrNc7xKSDTzgX8N4YShIPdIFAC0N5GEIDVPWrxeiSAosfDbpF4U14KgKt5FGNw08pIQlCToSfsBFa8GuXLVMKs8wJLACgLeZrDObiwQ7uOUDnHDK703IjrRD8kVezuLmzcOhc5IQtQsNtDWzwypCvDcUlqByr929Ij/Wkb/L+YhSJavsed4nixCjlV9ICnY5amL1PnHoGG4Rg5YKilJIuTVvxF0nEYQLBCUkn4mBaC2w4eSwtZLiJyPspNX2oKgpiNQWYR2+HxyA5CieWnSMmpnFbJShKN9T5QHJ4AlCiVrJcu1gDHN+wmbU3YaqUnEJObNLY9H/iI4VEtBISvzpaKMTxNEoDMqlrvC3Ez5KjmWSgHQ0fmGhe5djlBtZ4HkvEBVBMS4NniXEOJCSjMrvdIX4dEmmVu/RLNX8GBsXw9aZjJBIIq9j4u0RJ0joxTYxwXtJLWjMPEE2g7D8RlzBe+m0JsPwcIUcxarhIFuZ3g1CMgqz8g3mbmKGr8R09PCyXIdDKeeC7ETFZhlbKL7xGQkAkpJdqisanS1AA1rWgf7xQcUUmpLmwUCNoz9X4jqt8Ui3p/D4LvbC5qjRyp9gfxGO4qVDrSBhKVnuA+3epzfnFvZE0LHqG+cVZdVrbvqY//ABdKuC1czKL5hzDt5QqTw+YlTiYCCX7wL10CgTbpBmFxIVamnN/HWIIYOHPQsfk0HH4nqJXJ/oBLoI3SRn6VSwUrZlBnzW5ijiJYWSqSjIopIahH5iSpuVTGh5WP4inHSkzEZHW13QKjpSL2j8Tje2a/voVJ9FLlGYDikszCnMMzlkmnkTEeMcXMqgFFBs2ZwFbHaEmM9kVZwuVMNGOVeu/eTby8YWcYGMTnzS/7QBJyAFLC5JH3rGhp9Rp6n0v+RP8AjNMul+1ikTMr0JYpcXPOO7wBRLQEhg9WFXOsePYDgk2evME0+ER6HwfBzZQzKmImKZgA7BtAbGLCTQOvCEa2sIxvFJ5msgFIG7F4P4bxxM3uKICxSli20Rxk9K0FK8oKgwDjN4RvCYJCEgjQMzAdXOsSV7VF2JUXyJZW7BsvWE/GuLJQhs6Cf260+8Op8wZCz02/FzHFY9KSSVJ1vr65R3IUFkXzvaQ9olSEqS9FNY82tBqcdMIBYQvxXuFkkObb7RqXMxDDuabfxANPsWtsWvL3Okkez5mLKBNJHxlqPyMM5PszJlBylSm1JMOkJOwSI2oKs/yeH35FNyYo4l2hlvJUQwcACvSOcRjMWVPNQpKDSxvoTtHeLwh/cPKBpvC1q+MbClP8wFZug42lVHmWOxizMAUk3ZMOUYJPZlc5bpGhNukOsf7IKNc4fUneE2N9j5qQM81OV7B3O7c4hpQjbfuP3qbUOCrCZsRMTkOVCDVQoW1HUiOoRMCaBmsK284XypORGWUkFuYemp39aQPJxgJWlTpIqXcEGkeb6rqpasqj9KNnp+kUVb5GvEJiuzKkscu12160q0bwS1kAzDle1ifHbpAuHnFCSSSBvqfDSJHGJUxzP8q+cZupqcXz/exejpXhF2IxRlzMi9nB0IcB+rkU0pF+IKJiQGzAEEMQCPVRA0+R2zFRYDwNRXo9L/aB8ZhAhBVLUql0uLas7WvAb9tLTefIJaSfIXxGdlCWoHAIe3M8v4jJeLCgClQA9fxAWBSFS0rUComocW2p5XhhLlSmYoSH2GXyZjtEaupSp4ffH+iVpduaM7FBqGclyU0L6lrHSNLUoEMAsDUe8PXKKZ2FPvSiSR8G/Q78o1+tm37NTb5T+PrAbpPPP3RD0vL9S6fITOZQPeHw2zWodrRneVQd3LcGw6NFKcShSu86FC7UPiDBM7GAEMQrlqYYpxliX8P3Ezg48IpkBRLFm3/h4ks5gQe8kioO1i42inC4QFJzKJq9BlYaXuWjXDsQJaSkqBU5YmlHOXpSGRgoeK6FySla59glCZcpGVEtJ2Fn3AO8VJ4GFd6XNKEmpQwLRNMt077EVY7xfgSArKoF70NCd42+i66UvDqv0Mjqem2eKBLC8Llyg6lBZB99TO/2grFzkpTVq2iviElDMQ7l2Jp1iuXhkrQ4UwFqg06iNm22ZrXdi3HSlkOgiWrWsB4eUVKykFStWD+ewhwnDpN6JbcVg5GIlILZkDNo4B+tYlUTfYAwPswlCsyznL0BAZPQQ6EsbCKsWogOkpDVL7Rz59rJXowVg02dVnDVjErBsYHkrSp2b1eAcXjVJmAJHd1t9dI66DTbGk9eUPeKZOKSTRVdorHE5Sgzivzi/wDRoagABjia7oqxs4AFSiwGnOOZ4hjVLBXlUUh7WA25czGuJ8RAV2ebPlLOKvyr5PEJE3swdCdKnxjz3W9Up+H/AI/uza6PpXHxtZf7FfD52YZwnIk2q5PiXpG+KYRCkhYJSoWYkgjYjXwiEvjMpQKSLbGh6RYeKSgkgEhvhuD94yvmbJtmytN9lkLlYgGikhhrVvr1hbMloRNCkHuVcGpSdGOo+bxOUTMqpTDbU9NhzgqamSkgFCT1cn5wn5qi/H37csdHTaVL/wANnEIPxkA8h+YOkGWtGV8zb90+YMCnByVhsmR7KS4IPi4PQwLhuCFKiVzn2yhqc38flWFpqKbUq9qCaUlTsZqACcg7qQKFxpbrCiTiZqioJSSE0L2BHM0LjxrF3EMCpKQUKKg4BBoQCRVxcDWnnDCRMGRIG2u8HzHdPP3BXhXhKcMF/EhuYI+0S/WkKYdHhZjMbNEwJXmSC7HQtdjZ+XQwaoy1MrM1BTX5wuWmqt4Cz6lPtDXIEtmzCp2LvUaWPhGlcKSAk5zna+j9NvGBsfjQpSAkEkE5WBJqBp/1rzgmXPDDtUKDWfMnrs8WJYgqX6CaklVmp+LxIDKlrIGoGYNcMRpFuGWlEsgDMr4lGpNe94XpyjacQhZDEproX83eBcamd27oQopoApLEPW9XFBdmiYybjUOfXIhxTfix+g0wsogUICdBq23SIJnhzvz12iU5bJyzCCdhp47wpn49cpeT3qOGBJYvoBeOW5vHuIcdxvj0iZMeYlavdym9PAbxz+B/ViZklIJADnKaeJdvCOk4euYupSoAuXIZvA1vDLDzh7r9mpJelAX1+1Y9B0fVNpQ1Fns/Myeo0/lt7ci9WBmqIKsiE7FYJJ5aRzMibPnYoySkMgnOu2UaW1j0aZhgWUAlSibn7MGiifgZSQrMUoSqpqA51jV7FCOpXYVYXFlRIyKWGYqUcoUPqqlYkcDgv2J8ln7RHHcXlqIlylFRA90EClnFbQJ+tlimYU/1fxAXtJSYej2iQAEgZlsxNh4HaIq4+gpyTEsVAjNtG1eyYJB7evJI+0FzvZZCijMWyqckP3mGrwdN8neBHJcK9oCFmW2YoLOdOm8dYrjeVCu9mV5X2hjJ4Hhkvlloc3YVL7xx/tDMlypqkoSyEkOATUs515gRW6vV+Vp+uCz0+mtfUpIl+oSAkJSkKI0AceMWYXGGWaAnf/MKJWOBD2e1LAaecXSZSlzalgDQU11rHmZKUp/38j1ENOMYZGqMVKUSezSSbugEnq46wJxDAysuZACDcpB7v/WuXwAvFOJRPSoJAIBsGLN1FB1gqVLkpT/cGc6lyB/xZmhVyg05P88/oPjFcx/Q0iYlYdKwDzi3D4O+Zb7EG3hFEzgaJgKpCmV+1RcHk5qPEmBMLInSpjKSRSuqSN3BaOWkm3KNP9wlLw1YZiVzJCs1ch+IHMnx1BgqROXMSSLg1bY6xrD4ii392w9a+rwnw2LVJUcrhIoKFmNq6XbwgVpqab25DtvCHmOmmXJBNQbnZ9PtEeDdqoOU/wBs/ucdW1LHWJYTjySGUG50Y7HaGE7EUcmhsz1/EJlOlt2g7ZLDITEBSVIVVP0IsXGohRwnh5WVFfwkpGV9Ca1t9YnjeNJAZKWPz+cX4TEASybkOTfl63g9PwwePQhxkuO4XhihL9mgJJuaueTkkmJJxpFyfA3hbiCpSBky5hoaP46wtPEJiFMtJSdjY9KsR9IQ4Tmt12EtOPA+n4ZC3UAErNQoMHP+rfr82eISMdoTlUNfsYGkYnMBRvF/vSK18OlrUZnaqRm95LAhwwoaaCCim8SdP7iZQSwG8R4smUkVDnUByYpwmMnVWZaq6keNr+cC4fB9nMdZzi6Cfm4qx0gvE41aiS4ShPz50izhKu/2ZUlGuxBXFFswIynXrp1gg4kJyqLNat7QMEIUkszk8mfcRcibQGha4LG1/XWDi9tOyrqQTvBivacSFEKSWpexSbFLc6dbwLjcb2wC2OT3lBRKWexFxbeEvt1iFJTJmBI7qyksl/eYgUt7p84XyeJzggmSFFK/gYEim2njHqNDU+ZppmVLpqyWzMAjMpclSU7gkvWzN8JpWFM3i00KILuCXo/z1gI4hYpMORKqUDkc30PjE/1UsXm1/wBn/tBO32LMdJrnJ7kMJKQQUqqKBy8Tn40Sk96p+8J+Gz1TFqz9w7PYaNBHYN768yAQQ/dIOx3izwZLWcjiVM7rkABnjzXE4hKphzhKis61YFyw51+kdlxPi6f08wgh8pA1vTTqY86oe/qD89ByvGV1825JLsa/wzTvc36Bn6lATlar90DU7RbIkqQoqzAkioD0gY4BDJJJJeo0p4VEXhCSWKm+8Y0sccvk9BGuFwGDjrjIo5jan33gTGoUsd0HMdGPnETwR050TASKkZWGjVBNeojJPF5x/ts5G3ne3oQHyl9Ucjk0vpCMBhZksZlzMvJnPjWkGq4oAGK8+zOIWYiVP/bfYgnyieG4bLTVaiT+12SPufV4XOON0ml6BJLzsyfxJ6UAsB9BSwhlg8aooZOhLjXn4kxJONSruMGbanl+IT4WUTOyoLC7gt1DGpjoxU4NLHfIT+64GyMBLmd5P9sg1b3TyY28P8sFTsgAIBSzNekBTwSCAbVrr6+0C4LjYFFJcfT1aES3TVp8fmco/wChtKw0lSSOyQB0AbxuPOFv6pMmYpIqA1DsXArrZtLRLFcfDMkAch8otwnDZTZ5gzHqQ35iVe1vUboHbteV7F2EmST3iCD1hfxaZLnzEpaiCT5hmfR6eUGq4VhlOe8n/ar/AMnhdiOGiStKkqKkqpW4JqHIajWLaR2k47rTtkUr7hc1YSyUgABL0Hr0YDQoqYgAkaDaDVMoBYDmzMa7Rz2ETiEAMhVQ46aO9j8+kHGD1ItrItYHuKnAhIoC+1bb2uBAPGMPOmJQmUUkv3qtSvLdrQItOKKsypamA5Hbap8vpFmH4og0USkijinhBqL02nV4FyjatMpTwLEggBUu9RnV/wCMNP1JkqCFsQQ4Y38/VYgnEpWruHutfc7xJU2XMOXKFhIIcjXlsaQU6lyq9Cu911LJPi8wTZKhLYEBxVmKa3No5zEcKEmSuamYCpnWgLqlOpDHvXjpMQlCk5EgDMkg3fvApvHkxzlXeUohQap/EbfQan4bT7FBaG6Tp0F8bxJVKlqdRBtzH5gJGLQABl+YhonEI7EyVig7yCLgtz0hT+k5Rd+YmkW9PTVOL7Hv+J9mypSpiFB1NmAoOoMSGBnABGVOX9yjm8WgrEqmJlgiWVHUIIBMG4RK8qVLoohynQcucWqPLZaFHtLhZacJMJBdgA2+YN4PHnP9LUrvBQAcHLU+JbpHpXtbNbCTSzEJ1tcR5zh8awQkggkPszb8qRldW/xLXkv+za+G38t+pObOyhrElxv1itXEF5gkgNT3g0XfoQDnU1Kh6vs20XYnGhNJjudhUcnjLTS5z9jeTxSyXYc5VHKe6RWoaMSQFkOHa48dqQEniSSMstNTqXf10iiaZiO9XxHn66QC0ZSTX2G47jiZNmhLt3ScrncBzzbXxgKbxAguGuzqq5p/ESw2J7TKohq0FT50jS5YMwDYvYj7bwK04qStcc+wSkHyZgJqMpIb1SJzcMJRzA1Lahg1vveNzFBHwg8zr0ilePRrLttCLbTUVyEo3kIlzGSVKufn6MQwWElKJWsbgeL8ufyhdiMYZimFAKt8hSCu1IlgV9bR1PThjkJxbfqNZfYJcpTXfXl84Dm44VJonQfmIYfDFVSWG/4ivGpSRlRVqn1zhK3TlUmTUbxyS7UqDs1fXWJcQV3EvbMNufqsRwM5JTlLgjWM4ws9nlBcliADcgwWnGtRKgZPsbVizkJALv4a8oiri04hgPlAMvFzZIcpOXp+Of2ixPtEtQZCHJpRmhnyZdkKkvtYSvGKSHUpR5D7wJjsPLnlilplO+HBNiMze84pWz0gdC1iY80EE1DijcvGDlyO8VXSdqtS0RT0pY5FyS5KsBOGQAX1GvhXfSCFYZLqmJWy/eKWpQV5g084El8ICEkoJW4ATmOVSfH4qbxLCZ3JNw2Zj69CDnHblO0xEnudoJJJKVpZrEWat+j/AF8vPMdwtYnrQhLstRYbBRp10jvJSCR3RoabxLh2AUrFKXOQrsgApFHCizePSNXoLymjO1dX5LbRx2G4QpZzKdKAO8lnP1pHQy+GSSBUW2jrOK8DRiT3EZJgGYLFAeRNi+xhUJCE91SQ6aHum4obRqbWl4Sl/kb8s9Knz0oGw3Z4ERxIKspKhqBd/OOe4nxWctZlBPws4oSdHgXgPDVsVTEnMDo7+Q0h29tlFxSWQ/2sxpCFoDe6Fbk12jhzPDOoOQWpt/EN+MpWuZm7NYL1U7hq3Dwhxc0BQdPdYlvOMvq8tGx8OSqv7wE/pyohaFd0Vb5xQuTnd1Fnq1+geK5OFBzKlrPMD7xilFAZ+VRqdYz2trxz29zcgUq4imU4lpJOpNfnFuAxc1V050k2u3jaB5k1SS4Zh4v4xYrGzV0q3RosJOUb59w2qGi8RLSxLPoBp65QPLxffBNHr60eI4bA1dZYXbU+OkHy5clQyBIBis9kG7dhJqsBwnJ+NLjf7GJLOGIHddoUpxZQctw7M8WyuIAH3RFV6eovpGqKGmGl4d3ygH/BilckE92iRWKEcbY0SPAfxEcTxlZpZ+R/ED8vVbydXkXT5xV3R0HrYBoLwOHRLS6wFE7/AG/neAcGoXrzfzrFWKxhmKbQfOJl4VtXuwdt4GU3DSZlR3ToR+IWzsGuSsFRzA2Is+3Is/WsVSTWhL84YpmiYgoJZw3jofOFR1HF1Lhkyi45RavH90KunX+YoRIlIdaABq1q8vWsL8HNUlRQrcgjQ8/EHyMGYbhpDk6WiXenasS0rJYoKmSyLqunkX08KQtVh8XLqlBI5HN8rwdh+KhyNiQC2xI8YnK4otau8WGwg4twjUldC5J3jgowuJJSVKU/WgDdBTWKpGMzozIIKz4DqW00i+apKpivicAkc7EeIY+MK8NhlS3SHo6U9HLV/wBrRYhC42Ik4tvsE4QTEEIVQjS99X1j0tBSJaUqAAYAAuzj6WjieC4EzJgJsGGotUj1uI7qbw9JIISQUjQs42O4jZ6HTaTl5nn+vmpSUfI1J4anMV1Nix0I22ghXD5ZLlIcxkpSLJYE6PveIHELHwv4iNFOjPr7lfD+HpRXKxNTV3MHSZFS1ftAypwKqK6D/Ol4Iw7pVYsfHpHIco2/sRXgQXBT716cm848f4xg1DETEOAUHLXXQW5Vj25SgGfWPMv/AJD4b2c8zm7syobcAAvtUvFDq4YUjU6CoajS7nGyXSpRLigFucWLU6acvONITnvQ3a4PIxpsrMABTpWMySV/fB6CD/vsGdtlSe5XXUGIGZOXUMn1zgaWlSaufJxGkyJpDl/nDFG1baO4JzhMBqSSdotwMtWYGrC8Rw+NUgspLjnp9jBS+IlTJQkgwDjJPFP7jLbVEkoStderPdv8wyMxKaZA3SFxwq0sfVekHpSFAP4xU1nVbXgYqfJYnGpFQj5evQiS54WgkpELE4tphF0j19QYYypqLKsYU4uLTZzSrgFwGIALGxFYLVw8A5npG5vDZSh3Cx84WrTNCsij5ajTziWlqW068yLzgjiFMp9H/wAtDGRJfvbxocITlDqrpGpE/s+4q30aA1UprwnbsYBF4VapqinkPEBtug8IniV4lI7wOXUj62pBSOKJT7gc71aDUY1ag5iZau1pNfyKd1dCmVh0pSVBqUHKwirh825OhIH0iQqlQH7vof4iiRNUhZBTRRJbk7/cQ6GnvTTFylkJVKUiaFCoXUHZgkFJ+o68otmpUV0FbJAuTp6G0FOCnKBUlJHLX6FvGOj9nvZ4pUJ04Eqd0gMW5lvkPQ1dLQlJJIx9fqFC2/YP9n8CZMrs2N3JtVgLHZm8IJxhQxdSxRjlNfJufzizFYsIBISSRpY+D0jn/aDjoMkpAUVj/Sx6h+sbEYxglFdjz/inK33LeLe0gkLZKXYDqfW8J18axzlsoD7K/EEez/sqr/7Z1VGyDYbEje9I6f8AQ84XuY/wRdLJdhpCSxAzBQqrkLdaE10guaOfQf4itWIAXlA+reH4imcqcpWVCBZwtTZTyABd/TwW7AajbpFhmqJZiTuBT1eOd9v+GzJkgEAkSyVKSP2m5b/Sz9CYbfp57FKlZCCFBae85YUCXs/KogmYHRlmucwyqPM0okPl+28K1Vvg4jdP8Oaknk8YEnKCSahw3nFcslaW8IZe0PDky56pYW6GdKtw3+R4QslywmqVEtu/r/MYrinF7uf4PUacrpruSlqVLGVSg3wveITMTNDnNS4b+Lxr9Pn7xN9T84JkKvlALCkNbrxd+4VUZg8Yollih1Ib1/MEyShC+beXKB08SBGVSa8m9XjctBUpwK/P6wja5W2q5GJUMZyljvB2jMPiGNQzxWeIqSMqhbyiqViM9Ypx05KOaoe3fYyfJ777v92i3EpPdYdekRxCrH16vBMnFo+JoLUT2ppXQKbN4CWR3jEhMzTCb1YeF7c4u9/3Aw3gaVKKFs97H1zhMYva2+TpO8l2JnJcqVYU9fOAJ+LQsgB2OvKC1SiDlVUHx9fxAg4MnkNIPTUFli213DsDgE6GLsYoJDC8JkyJqFMFKbzghMwpYqLnQG8C9BXuuwW21VkMPLXLLK1q7M9a+ucNZxTkBWGSGY2JUaMDzHqkAz5ylJDkuDRuhBHzHlA04lUxDqICFAuC4CqitdA455jtXR0IKct7Keq3VHU8I4eVKCmBazA25uOQjsJcwECnh6ED8OwwCUkHxp6BgzKsCrKLaUjd0lSPKa8nOTMlqCjlLPrEly2FA/PbdhCzGYvIgkFlCzu3+0kWjm+E+1c7GEolBaSFHMSCUpFruHrpByxyTpR3JvyOtxGIGVQULbbU0uOkBp4gsBuxB8x9olhcBMMsBdFNUu7n01IkOGT/AP8AVP8A0/8AeAy0D4bJr4gqqM6RRgwqg6ZqsTan0ijhWMlS2H6lU+YaVLihL0FE6U5QRO4QgJyBeWlSzApDk10vd42PYzB5CnsUsq5cvrZTuPCzxG5mhGEQxU9SmIo+tD0q/hFeJxBRm+IgZmDEtswttzi/+2GSAGToLAC3W1I1LlycxIypWoDNUPSzwFXwyaa5RxfHuFnFSxMKck5IpUJQWLsX+JjYbxw3Z5VHyAj2nFYWWpNgQ9qMW0jhfaDgyZqlzJQyrBqj9x3TzbwipradeJIvdLr09r4OIxIZKdWPr5GCv1CUukMVGI4iUxIbd3uCLwLKlhRIUBtm+nWK6TayjWtcjHAygqpDB/OJzcUEUQG66feBZRVKYFyk2P2i+bMS3O8Vpbt91gcq4NLxeZJzXq326RLDWEDJklVTTlfzgqSs5q6geYp4RMkqa7k5RdOIfLcRbKkpFVFoDmJCSQak2+sCYgFYHrnAuCcYq8HJs6zB8RkJSBcDX/MBcYKZneQbVhJIk1cvW8GqxKUCkV9qjNbEyHGs2RkY8KGVZ5vtEJ8xALZ3O14nIwaMrqe1IjMEp9RyqYYnFu0mQ1XBr9Ywoo+UXYRGcl+r6tT7RuQUD4X6xObOEhKl6JDjV7ZfmRyh+nH5mEivOSRNS8pAuSR/xGledvGOg4TwPDsiaUjMWu5YjQvShbaOY4aAsOVJW2xJJL95gzEfPpHRcNx6pVCMyVEkEP1Y7ln/AOsaenpxjijL6qM2vCzru1TRyTZmamz7DR4IRiBVi4AfT7Qln4VSkCbIABUHyquad0CrJ0feEns5I4jlXLmS8pUXBWzBOwy0e2ukWZSpGNpaad2+DtlyEzORFwadHbTxgLD8ITIfs0BAK86mqC7lTPudPKGXYd0O+bLlPe+pHPUbxCQTLSAtWYgX3+0Sm+50oLsJcZjpwLoGZOYMxDjlUUMXD2gmfsbldvEXh0iWKqAqegfrEThU/sHkmOp+ZKddivGYdK5eRZoaWaul6GsKk8HmOWnKMupQHJILZWKiSSDfrBmInoYy/dYUAYlrOL5awtxOOVKCcqSUFwatlY1djszH5ViE036llKS4Y6lSgkZfDX81iM7hychZIJqQTd9IUf1sqWUoqq4vXNU12bX8w8RMIypo9z94Ckw3GcVbYNIwgKEqX3VgVALir0NA8KeNcIMxCwklBUG7qUhqvvQ+MO8ee6zsT5+HKFZmTCiiQS7ZnuKhyKcvOCaiLTm2nZ5lgPZLGywsrUlaQtkglgpNXWlTFSa6Ebxi+HFBDggFtC1Q4Y2j0uaUywe0BcAmlSWuAK6QonLVO91IUGBBIKknQOBXxMJ1dJSynk0NHqNVNOSwzjJkskDYfSJypSRpUwz42iTKVkzZSQ7OwLeJ105E6QrUyb0djWlDaKM9KVVLg1YTtWi5KQxa2/m30ioTEipi5+4YpOFBS7h9reUVflp5Y7ebUjtHLXtAk4ZfiBZ6N+IsmJUAWNoplpUeZgacbk37Bp2qJYZYLFSTz+3rlB+IwqSAoCB5Mshz8vx5xLCTypQewsPuYX9TtdgnaGKOEzcrsw09erQDiMJPD5QHHKHmI46yAkQFM4mWfXlrC4b1l1+RXnNvNC7DyyE5n9GCjw4YlHZry5Az5nBY7NXT5iMl8GE6SUmYUKUSEsGBIcuon4czBhUvo9Wvs17Kfp5uaZNUtxmKVl8r3y9N/wARrdPDarfIjUaduQpwPClSlJWg50XUA7JZyPu/R+jpaFJyFTAKU6QzWcKAbWo111g3HYxIW+XLkUQSAwKTb/dcF9yecSkSXkBFSp+2dnapURahp4hxFmE5XtZQ1ZSnFs6LDYtBAQFAKYMNhp4QxlqKUkn5RzqJiAM5BoGLXbkN9d4e4Q90Vf70PkYu3gwYKpBcqclYuIqWkWUDfSITMO5DFunOvn+YtkygAzltHr87wNvih78XqTMsCxpGzhuX0irMRatYJ/UCCpExcXzgQzZ4EzKEj3XJataA0uO78oX4ueFhqGWRQig0DEijuR4Dwh9Pw4WGNRfNoDozxzoWe5lJloBIFCe0ykpagJyuCdHZ4rpq6ZdUbVg2OwicL/cDFZYDMWINhY330ryiPDlTpk091XcNSCcoqRrqan584PxK8xSlUsnIe7MWmgLN3RqQHhlgM60qcKZRJcs40dmo7O2kTGdLAxw82UYySpqs7EJD3U9ATppbWKJuIWmWQygoBiaHShG55NEcUhUs5qrawNSKgbXLm32jXE8OpUlakOlw57xo7uaeFoFt1bDjGEaURdN4mo0K81dANASxILhRHeJZmT1ijis0iRmQSnMnKUoZO6TUAs3Ig0vEcKhaJcoEIIzE5lH3k0d3cg0A3NByNPEpSlzMiR7xJoksNnFaPSusTJ2WtPSW5ZOcXJSvvLdRSm4LZi4Iv8PL8RTj8USWUp1BQ/t2dxUgqoGIFHsIbmYEjJckmr7X6VSaQg4hg80wZ3dRZnIuCdLWZoFvJpOO0onY1Sk1DlzRyLMXO5eGCJrJTnuXDgilKE2a58ormYNCCFtYszixoKcxmv8AeouJxxSoEAm4STXKCTR/kDyiE1e1jNq8g/DzAtLHvOWBFN7gtVmPiIlOlsTkJdnqDa+vKA+FTVTHSCrMq2TMkhxr3hXQnnrDI8NxWeXlSQv3MygGIqEuWuAw2L66V9TQ07tuhW1p1YBgu2VPSHzS2dVQG7yhtsAafubaCiSGzjIbUNNWvyEVSeF4mRMUgoYLqaOMoGhOr08OUFL4aETCqaAoFykAXpS/10pZoiWnCeSZUsA2cgLLF0AqLuHCWdidHIDxOVNVMSxTkykEg1Znoqzgq+lRAkvDkTSgFZJcK73vqUoKuaJGXKSD+3ezZWAVhgtbuwq5GRiQEh6EMSRr84laEIu0JbXDZ0Hs6tapc5KkpGRby6VUCkEA/wDIG9TTlDI4eZMJ7MJBDn/VUDu1t3ht5Qv4FjpU8Ay1lEx2UNKW5N9vl0GHx6SBmGWlgz+9dzcWPj1glBu13KvUKSeRZjsGTlSqSQSAZinBGgUG1dncNeJcO4OWyksTTvd4HvFQfZqBuUOZ+PZIGUsGr1p9TvoIGncSloKUkuTWrvVi3NgbQ2N2Z0rp0L8ZM/TLJKStyE0NnHxPYOKdYfcLWAHAqq4u3IttAycDLIUoAElVdb6HofvA6OFKSrMiYrSh7yRuwBBqOukXIu0ZOp4ZYHqc5Y6avFghTJxc8UKRQEOFP/tYXIIvXWD5WIUeja0P45Qu6HYkWic9Y3kVC7iePUlaUywFKVcGlKVe1haCU8SpWWt9e6/zF4hy8ydvcpxs1XaAMC5YpqwFSDTUlnP5is4FCWZFQ7ECg5JezktQb8ovXMAJygrKQFHKAVF3ZiSA9N4NCxlc5qB6itn8+kK292aT1OyQKjAWWpIe9HNTe8UTJ+VTKoAxBUod81JAAFkj66tB+ACspznM9QWahsCNSN9XtAvEpY7OuVJNAVZTrQVpWJdpYBXORZj8UvMkJRmSXdQLEbEBi4/iA+M8XQmSoKzKFK94Ch1pZxo7sebE4XDpkgpdzUnVzYjbew0PKFYIVOJIMxIUQA4ZPuvSlAH1NW3iMvAyKSzXBP2fw39szSjI/eZVKaDJZNS9al9GaLk4grdIBTqSRe5pydi+o2hzIlgbZSTlS2pqSa1ryu0D4HFhU6YlQ93uvUim5PxPSIlbY6Es2zgMXiJgEzMjs2ICSwZSWcZSAzG9y1tSYBwOHITmJIUCCCbUBap1FKV3jpuMhE6b2UtIYLK3NiSHfkkAH/s8L+J8PCEMFKdKmK2YEEuQB8ICQoa3hTUmX4tOVP1FOMWoPMLqI0B97kx5xRJwSlpDO18tUtmd3LMwADnR6w+n8KJQ4CSwc7uRYUvbZ6Q+4ZLCFS5a0AH3ZgOV+6kFi2lWfkY6Lk0/MKes0rRxXs/wdQmypqe8pJAWiY2UpWATUWKUiuxHNo9QlJTmGWjBzS5LVc2gWVLkpSlSUhlOtLMnKDcs1y5o8TnYsGYSlT0zAPZgcrMdT5tENuXJXlqWxBxjFK7UpUpsxbKNnFR61ED4NloCVAd0KJUzuEFIoaqAJFToBFGNxM1SkoZ7lQTo7a70TSnlc7hmJlglHZmaxKs0vNmcEOBvUqYcnA3JVVHTk+BLxCQEHKtKQVFLB0gqAyhwLgk30uWhojhUwmWsqAKyXZ1CpBqxaoJ0oOcO/aLhUjKmYqXnWvLoFEBJDOSM1CVbe8p6CA/Z32hlTpiZRKQtaXaXVIDuDRLAghqmkFTrBWlNtYAcL7DiXPzomLCFzCpQDHJQqUBrU225x1OK4PKlpMxSv2hL2AD0o25NdQ8G4Io77MMqm5mmj2f8xHF4tExfZKykFqDvKHvFeYfCMrD/AJbQKi3yDLVk6TeAPCYpE0DuEA0SWYFrNF+NwAKQGu4PQ3hJxrjvZTUyloPZkFlNlYhWUkcnLwzw+NJQjvBdA5UCGBD9PGHUqyVtTT7xwMuG4FCB3QBUksBUm5NKnnCzGcQEmYEqZNaXIIo55X9NBkolDpcq2L1GzxriWATOQ5DsajdqfkeMNj4eDO1Vu5JJmBXuKHPVtfx5wYUnX+I53DqlYTvEBlMCoq3on3t7U1hyniEtYSymzEgXD5SxZxvBNO7FxzEJAY2vEv04ibj+I1+qajH14wSigqruSoFsDcORt4aRsS0gPcjmSTrV71jIyEtLbZelNp0aC1K5VG1r/wAQJO4enJlu6iqtbkqYm7VMZGQLjas5zadHFcY49Kl4syVAOWGd2KQzOGoKqazxCfxl5qJYlqyq+JKas+5sCAavcgxkZEJrbF1yactNRipfYd8AHfJUsGwAzAtlfQVBc1e/hDfB4EjOrNVZNiennGRkTqx2Kysm9zEY4V+n7zZlVZQDl8xIdg1iblywoGgCXNUtKlKeWLChLkAmlLM1TvyrkZFVTLkZO0vMvRgFiUslaUuzMQf3EkvWt3P5d/7P4KWqWD7y7lRAJLihVyrR9oyMh0o4a9AZN1YMcE8xMkP3U3YCn0e3ygqb7OS0pAbLoa1VzfT+YyMhUYqQG58nHcQkTJZSUKAlklRCGUQlbqyqYEZqDWxSHtDbBoKEhUhaEUBIUj3gSVGygdS5raNRkP21qOPkDN+EY9mcQe8CEksDq4NaEMQR4FjFEr2UEiYShS1SykXNCRT3Uhqi55dXyMhbwrQq6DsBMSQtQDhRFA5L7EGwcHxfeNHDolrXPlpZc1IJJNBk2fcc941GQbWaBk2m0DYlpnZgj3cwUS5uAScwDWGv2pykuctICNCP7aUkh6kHM4zCoL6P8sjIU54b8g9NZHfA8VOGYrllKXYqWRRLOTSpP58Y62XJzIDe6RUg33rGRkWdNt5ZT1UptsBxuDDZSkLS+ofmPEEAiAMfhwQ0vROUJCbbbDLQOIyMiw68jKfheAjDcXlEiSCVLAsXccnOvXaGgwidj68YyMgFU3nsWHcUmu5//9k="/>
          <p:cNvSpPr>
            <a:spLocks noChangeAspect="1" noChangeArrowheads="1"/>
          </p:cNvSpPr>
          <p:nvPr/>
        </p:nvSpPr>
        <p:spPr bwMode="auto">
          <a:xfrm>
            <a:off x="6985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AutoShape 4" descr="data:image/jpeg;base64,/9j/4AAQSkZJRgABAQAAAQABAAD/2wCEAAkGBhISERUTExQWFRUWGRwYGBgXGRgXGxgcGhwYGhkbGhsYGyYeGBsjGhoYHy8gIycpLCwsFx4xNTAqNScrLCkBCQoKDgwOGg8PGi8kHyQvLCwsLCwqLCosNC0sLCwsLC8sLCwsLCw0LDAsLCwsLCwsLCwsLCwsLCwsLCwsLCwsLP/AABEIAOgA2gMBIgACEQEDEQH/xAAbAAACAgMBAAAAAAAAAAAAAAAEBQIDAAEGB//EADwQAAECBAQDBQcDAwQCAwAAAAECEQADITEEEkFRBWFxEyKBkfAGMkKhscHRFFLhFSPxYnKCktLiBzNT/8QAGgEAAgMBAQAAAAAAAAAAAAAAAgMBBAUABv/EADARAAICAQMCBAQGAgMAAAAAAAABAhEhAxIxBEEiUXGBBRMyYSORobHR8BTxQsHh/9oADAMBAAIRAxEAPwDuJ2GChV6aCjwKOGS3CyPd0JPzi2dx6WCyQVH5dYW4jijkhRYaj+dI0XNLJ4OMG8FvFMUgJzdoUtdq0hZO9qQhKRLJUVCj3G0KOJYLMppbqfUawMj2XxRIVkO+/wBIFJyLEdOCWWMeIcWxKMqyQFagRTguOTlP/cY1JKueggb+i4xZdQKQ9So6bwUn2LmZSUTe06Ubq8RsY2tNLLMwvtSZStVvqXjouE4tOIVmUgPlcfzHPyPY7E1JDEWDCvSHmAlYiWoPJJIoWZmglFoVqKD+kezZJYMkA6AmFPEMCDOE1CQJgDEPQ8xBn9SUopHZKHUH6wVJw2ZWYpcCz0aOyIXhYmkY6ZnyKDE2JFoMKwFMua51AAgleGXmzUIOm3jGpnCUKUSX8KfSI2k7kK+MYyVLSJiUpKrOAKRdwTiypwdOUEFjpTwg5PAcPly5AQakFz9YhhuAyZKsyHHmQOgjvcm4tVRmMwIWsLWn3baP4xTP4uUEAyyxOUm9IYqlkd4FxtAsrFOWMsitiQ/VoiyPU532nx5SpIAUAq9DBuHUJstOVeUsKG38R0CgKksza6Qq/pcv3kISFlTlrdY7HYJStJF2G4qTNyVUwqQKRdiuJpYgnwiSj2bMlyaFqQPNQZhFClqGgJiKIdMR4rtO0GQuDoWceF4pxuNKzklpJIpdg+sOP6LlUpZLB3cjMRva0NuG8Lkl1jKrNc7xKSDTzgX8N4YShIPdIFAC0N5GEIDVPWrxeiSAosfDbpF4U14KgKt5FGNw08pIQlCToSfsBFa8GuXLVMKs8wJLACgLeZrDObiwQ7uOUDnHDK703IjrRD8kVezuLmzcOhc5IQtQsNtDWzwypCvDcUlqByr929Ij/Wkb/L+YhSJavsed4nixCjlV9ICnY5amL1PnHoGG4Rg5YKilJIuTVvxF0nEYQLBCUkn4mBaC2w4eSwtZLiJyPspNX2oKgpiNQWYR2+HxyA5CieWnSMmpnFbJShKN9T5QHJ4AlCiVrJcu1gDHN+wmbU3YaqUnEJObNLY9H/iI4VEtBISvzpaKMTxNEoDMqlrvC3Ez5KjmWSgHQ0fmGhe5djlBtZ4HkvEBVBMS4NniXEOJCSjMrvdIX4dEmmVu/RLNX8GBsXw9aZjJBIIq9j4u0RJ0joxTYxwXtJLWjMPEE2g7D8RlzBe+m0JsPwcIUcxarhIFuZ3g1CMgqz8g3mbmKGr8R09PCyXIdDKeeC7ETFZhlbKL7xGQkAkpJdqisanS1AA1rWgf7xQcUUmpLmwUCNoz9X4jqt8Ui3p/D4LvbC5qjRyp9gfxGO4qVDrSBhKVnuA+3epzfnFvZE0LHqG+cVZdVrbvqY//ABdKuC1czKL5hzDt5QqTw+YlTiYCCX7wL10CgTbpBmFxIVamnN/HWIIYOHPQsfk0HH4nqJXJ/oBLoI3SRn6VSwUrZlBnzW5ijiJYWSqSjIopIahH5iSpuVTGh5WP4inHSkzEZHW13QKjpSL2j8Tje2a/voVJ9FLlGYDikszCnMMzlkmnkTEeMcXMqgFFBs2ZwFbHaEmM9kVZwuVMNGOVeu/eTby8YWcYGMTnzS/7QBJyAFLC5JH3rGhp9Rp6n0v+RP8AjNMul+1ikTMr0JYpcXPOO7wBRLQEhg9WFXOsePYDgk2evME0+ER6HwfBzZQzKmImKZgA7BtAbGLCTQOvCEa2sIxvFJ5msgFIG7F4P4bxxM3uKICxSli20Rxk9K0FK8oKgwDjN4RvCYJCEgjQMzAdXOsSV7VF2JUXyJZW7BsvWE/GuLJQhs6Cf260+8Op8wZCz02/FzHFY9KSSVJ1vr65R3IUFkXzvaQ9olSEqS9FNY82tBqcdMIBYQvxXuFkkObb7RqXMxDDuabfxANPsWtsWvL3Okkez5mLKBNJHxlqPyMM5PszJlBylSm1JMOkJOwSI2oKs/yeH35FNyYo4l2hlvJUQwcACvSOcRjMWVPNQpKDSxvoTtHeLwh/cPKBpvC1q+MbClP8wFZug42lVHmWOxizMAUk3ZMOUYJPZlc5bpGhNukOsf7IKNc4fUneE2N9j5qQM81OV7B3O7c4hpQjbfuP3qbUOCrCZsRMTkOVCDVQoW1HUiOoRMCaBmsK284XypORGWUkFuYemp39aQPJxgJWlTpIqXcEGkeb6rqpasqj9KNnp+kUVb5GvEJiuzKkscu12160q0bwS1kAzDle1ifHbpAuHnFCSSSBvqfDSJHGJUxzP8q+cZupqcXz/exejpXhF2IxRlzMi9nB0IcB+rkU0pF+IKJiQGzAEEMQCPVRA0+R2zFRYDwNRXo9L/aB8ZhAhBVLUql0uLas7WvAb9tLTefIJaSfIXxGdlCWoHAIe3M8v4jJeLCgClQA9fxAWBSFS0rUComocW2p5XhhLlSmYoSH2GXyZjtEaupSp4ffH+iVpduaM7FBqGclyU0L6lrHSNLUoEMAsDUe8PXKKZ2FPvSiSR8G/Q78o1+tm37NTb5T+PrAbpPPP3RD0vL9S6fITOZQPeHw2zWodrRneVQd3LcGw6NFKcShSu86FC7UPiDBM7GAEMQrlqYYpxliX8P3Ezg48IpkBRLFm3/h4ks5gQe8kioO1i42inC4QFJzKJq9BlYaXuWjXDsQJaSkqBU5YmlHOXpSGRgoeK6FySla59glCZcpGVEtJ2Fn3AO8VJ4GFd6XNKEmpQwLRNMt077EVY7xfgSArKoF70NCd42+i66UvDqv0Mjqem2eKBLC8Llyg6lBZB99TO/2grFzkpTVq2iviElDMQ7l2Jp1iuXhkrQ4UwFqg06iNm22ZrXdi3HSlkOgiWrWsB4eUVKykFStWD+ewhwnDpN6JbcVg5GIlILZkDNo4B+tYlUTfYAwPswlCsyznL0BAZPQQ6EsbCKsWogOkpDVL7Rz59rJXowVg02dVnDVjErBsYHkrSp2b1eAcXjVJmAJHd1t9dI66DTbGk9eUPeKZOKSTRVdorHE5Sgzivzi/wDRoagABjia7oqxs4AFSiwGnOOZ4hjVLBXlUUh7WA25czGuJ8RAV2ebPlLOKvyr5PEJE3swdCdKnxjz3W9Up+H/AI/uza6PpXHxtZf7FfD52YZwnIk2q5PiXpG+KYRCkhYJSoWYkgjYjXwiEvjMpQKSLbGh6RYeKSgkgEhvhuD94yvmbJtmytN9lkLlYgGikhhrVvr1hbMloRNCkHuVcGpSdGOo+bxOUTMqpTDbU9NhzgqamSkgFCT1cn5wn5qi/H37csdHTaVL/wANnEIPxkA8h+YOkGWtGV8zb90+YMCnByVhsmR7KS4IPi4PQwLhuCFKiVzn2yhqc38flWFpqKbUq9qCaUlTsZqACcg7qQKFxpbrCiTiZqioJSSE0L2BHM0LjxrF3EMCpKQUKKg4BBoQCRVxcDWnnDCRMGRIG2u8HzHdPP3BXhXhKcMF/EhuYI+0S/WkKYdHhZjMbNEwJXmSC7HQtdjZ+XQwaoy1MrM1BTX5wuWmqt4Cz6lPtDXIEtmzCp2LvUaWPhGlcKSAk5zna+j9NvGBsfjQpSAkEkE5WBJqBp/1rzgmXPDDtUKDWfMnrs8WJYgqX6CaklVmp+LxIDKlrIGoGYNcMRpFuGWlEsgDMr4lGpNe94XpyjacQhZDEproX83eBcamd27oQopoApLEPW9XFBdmiYybjUOfXIhxTfix+g0wsogUICdBq23SIJnhzvz12iU5bJyzCCdhp47wpn49cpeT3qOGBJYvoBeOW5vHuIcdxvj0iZMeYlavdym9PAbxz+B/ViZklIJADnKaeJdvCOk4euYupSoAuXIZvA1vDLDzh7r9mpJelAX1+1Y9B0fVNpQ1Fns/Myeo0/lt7ci9WBmqIKsiE7FYJJ5aRzMibPnYoySkMgnOu2UaW1j0aZhgWUAlSibn7MGiifgZSQrMUoSqpqA51jV7FCOpXYVYXFlRIyKWGYqUcoUPqqlYkcDgv2J8ln7RHHcXlqIlylFRA90EClnFbQJ+tlimYU/1fxAXtJSYej2iQAEgZlsxNh4HaIq4+gpyTEsVAjNtG1eyYJB7evJI+0FzvZZCijMWyqckP3mGrwdN8neBHJcK9oCFmW2YoLOdOm8dYrjeVCu9mV5X2hjJ4Hhkvlloc3YVL7xx/tDMlypqkoSyEkOATUs515gRW6vV+Vp+uCz0+mtfUpIl+oSAkJSkKI0AceMWYXGGWaAnf/MKJWOBD2e1LAaecXSZSlzalgDQU11rHmZKUp/38j1ENOMYZGqMVKUSezSSbugEnq46wJxDAysuZACDcpB7v/WuXwAvFOJRPSoJAIBsGLN1FB1gqVLkpT/cGc6lyB/xZmhVyg05P88/oPjFcx/Q0iYlYdKwDzi3D4O+Zb7EG3hFEzgaJgKpCmV+1RcHk5qPEmBMLInSpjKSRSuqSN3BaOWkm3KNP9wlLw1YZiVzJCs1ch+IHMnx1BgqROXMSSLg1bY6xrD4ii392w9a+rwnw2LVJUcrhIoKFmNq6XbwgVpqab25DtvCHmOmmXJBNQbnZ9PtEeDdqoOU/wBs/ucdW1LHWJYTjySGUG50Y7HaGE7EUcmhsz1/EJlOlt2g7ZLDITEBSVIVVP0IsXGohRwnh5WVFfwkpGV9Ca1t9YnjeNJAZKWPz+cX4TEASybkOTfl63g9PwwePQhxkuO4XhihL9mgJJuaueTkkmJJxpFyfA3hbiCpSBky5hoaP46wtPEJiFMtJSdjY9KsR9IQ4Tmt12EtOPA+n4ZC3UAErNQoMHP+rfr82eISMdoTlUNfsYGkYnMBRvF/vSK18OlrUZnaqRm95LAhwwoaaCCim8SdP7iZQSwG8R4smUkVDnUByYpwmMnVWZaq6keNr+cC4fB9nMdZzi6Cfm4qx0gvE41aiS4ShPz50izhKu/2ZUlGuxBXFFswIynXrp1gg4kJyqLNat7QMEIUkszk8mfcRcibQGha4LG1/XWDi9tOyrqQTvBivacSFEKSWpexSbFLc6dbwLjcb2wC2OT3lBRKWexFxbeEvt1iFJTJmBI7qyksl/eYgUt7p84XyeJzggmSFFK/gYEim2njHqNDU+ZppmVLpqyWzMAjMpclSU7gkvWzN8JpWFM3i00KILuCXo/z1gI4hYpMORKqUDkc30PjE/1UsXm1/wBn/tBO32LMdJrnJ7kMJKQQUqqKBy8Tn40Sk96p+8J+Gz1TFqz9w7PYaNBHYN768yAQQ/dIOx3izwZLWcjiVM7rkABnjzXE4hKphzhKis61YFyw51+kdlxPi6f08wgh8pA1vTTqY86oe/qD89ByvGV1825JLsa/wzTvc36Bn6lATlar90DU7RbIkqQoqzAkioD0gY4BDJJJJeo0p4VEXhCSWKm+8Y0sccvk9BGuFwGDjrjIo5jan33gTGoUsd0HMdGPnETwR050TASKkZWGjVBNeojJPF5x/ts5G3ne3oQHyl9Ucjk0vpCMBhZksZlzMvJnPjWkGq4oAGK8+zOIWYiVP/bfYgnyieG4bLTVaiT+12SPufV4XOON0ml6BJLzsyfxJ6UAsB9BSwhlg8aooZOhLjXn4kxJONSruMGbanl+IT4WUTOyoLC7gt1DGpjoxU4NLHfIT+64GyMBLmd5P9sg1b3TyY28P8sFTsgAIBSzNekBTwSCAbVrr6+0C4LjYFFJcfT1aES3TVp8fmco/wChtKw0lSSOyQB0AbxuPOFv6pMmYpIqA1DsXArrZtLRLFcfDMkAch8otwnDZTZ5gzHqQ35iVe1vUboHbteV7F2EmST3iCD1hfxaZLnzEpaiCT5hmfR6eUGq4VhlOe8n/ar/AMnhdiOGiStKkqKkqpW4JqHIajWLaR2k47rTtkUr7hc1YSyUgABL0Hr0YDQoqYgAkaDaDVMoBYDmzMa7Rz2ETiEAMhVQ46aO9j8+kHGD1ItrItYHuKnAhIoC+1bb2uBAPGMPOmJQmUUkv3qtSvLdrQItOKKsypamA5Hbap8vpFmH4og0USkijinhBqL02nV4FyjatMpTwLEggBUu9RnV/wCMNP1JkqCFsQQ4Y38/VYgnEpWruHutfc7xJU2XMOXKFhIIcjXlsaQU6lyq9Cu911LJPi8wTZKhLYEBxVmKa3No5zEcKEmSuamYCpnWgLqlOpDHvXjpMQlCk5EgDMkg3fvApvHkxzlXeUohQap/EbfQan4bT7FBaG6Tp0F8bxJVKlqdRBtzH5gJGLQABl+YhonEI7EyVig7yCLgtz0hT+k5Rd+YmkW9PTVOL7Hv+J9mypSpiFB1NmAoOoMSGBnABGVOX9yjm8WgrEqmJlgiWVHUIIBMG4RK8qVLoohynQcucWqPLZaFHtLhZacJMJBdgA2+YN4PHnP9LUrvBQAcHLU+JbpHpXtbNbCTSzEJ1tcR5zh8awQkggkPszb8qRldW/xLXkv+za+G38t+pObOyhrElxv1itXEF5gkgNT3g0XfoQDnU1Kh6vs20XYnGhNJjudhUcnjLTS5z9jeTxSyXYc5VHKe6RWoaMSQFkOHa48dqQEniSSMstNTqXf10iiaZiO9XxHn66QC0ZSTX2G47jiZNmhLt3ScrncBzzbXxgKbxAguGuzqq5p/ESw2J7TKohq0FT50jS5YMwDYvYj7bwK04qStcc+wSkHyZgJqMpIb1SJzcMJRzA1Lahg1vveNzFBHwg8zr0ilePRrLttCLbTUVyEo3kIlzGSVKufn6MQwWElKJWsbgeL8ufyhdiMYZimFAKt8hSCu1IlgV9bR1PThjkJxbfqNZfYJcpTXfXl84Dm44VJonQfmIYfDFVSWG/4ivGpSRlRVqn1zhK3TlUmTUbxyS7UqDs1fXWJcQV3EvbMNufqsRwM5JTlLgjWM4ws9nlBcliADcgwWnGtRKgZPsbVizkJALv4a8oiri04hgPlAMvFzZIcpOXp+Of2ixPtEtQZCHJpRmhnyZdkKkvtYSvGKSHUpR5D7wJjsPLnlilplO+HBNiMze84pWz0gdC1iY80EE1DijcvGDlyO8VXSdqtS0RT0pY5FyS5KsBOGQAX1GvhXfSCFYZLqmJWy/eKWpQV5g084El8ICEkoJW4ATmOVSfH4qbxLCZ3JNw2Zj69CDnHblO0xEnudoJJJKVpZrEWat+j/AF8vPMdwtYnrQhLstRYbBRp10jvJSCR3RoabxLh2AUrFKXOQrsgApFHCizePSNXoLymjO1dX5LbRx2G4QpZzKdKAO8lnP1pHQy+GSSBUW2jrOK8DRiT3EZJgGYLFAeRNi+xhUJCE91SQ6aHum4obRqbWl4Sl/kb8s9Knz0oGw3Z4ERxIKspKhqBd/OOe4nxWctZlBPws4oSdHgXgPDVsVTEnMDo7+Q0h29tlFxSWQ/2sxpCFoDe6Fbk12jhzPDOoOQWpt/EN+MpWuZm7NYL1U7hq3Dwhxc0BQdPdYlvOMvq8tGx8OSqv7wE/pyohaFd0Vb5xQuTnd1Fnq1+geK5OFBzKlrPMD7xilFAZ+VRqdYz2trxz29zcgUq4imU4lpJOpNfnFuAxc1V050k2u3jaB5k1SS4Zh4v4xYrGzV0q3RosJOUb59w2qGi8RLSxLPoBp65QPLxffBNHr60eI4bA1dZYXbU+OkHy5clQyBIBis9kG7dhJqsBwnJ+NLjf7GJLOGIHddoUpxZQctw7M8WyuIAH3RFV6eovpGqKGmGl4d3ygH/BilckE92iRWKEcbY0SPAfxEcTxlZpZ+R/ED8vVbydXkXT5xV3R0HrYBoLwOHRLS6wFE7/AG/neAcGoXrzfzrFWKxhmKbQfOJl4VtXuwdt4GU3DSZlR3ToR+IWzsGuSsFRzA2Is+3Is/WsVSTWhL84YpmiYgoJZw3jofOFR1HF1Lhkyi45RavH90KunX+YoRIlIdaABq1q8vWsL8HNUlRQrcgjQ8/EHyMGYbhpDk6WiXenasS0rJYoKmSyLqunkX08KQtVh8XLqlBI5HN8rwdh+KhyNiQC2xI8YnK4otau8WGwg4twjUldC5J3jgowuJJSVKU/WgDdBTWKpGMzozIIKz4DqW00i+apKpivicAkc7EeIY+MK8NhlS3SHo6U9HLV/wBrRYhC42Ik4tvsE4QTEEIVQjS99X1j0tBSJaUqAAYAAuzj6WjieC4EzJgJsGGotUj1uI7qbw9JIISQUjQs42O4jZ6HTaTl5nn+vmpSUfI1J4anMV1Nix0I22ghXD5ZLlIcxkpSLJYE6PveIHELHwv4iNFOjPr7lfD+HpRXKxNTV3MHSZFS1ftAypwKqK6D/Ol4Iw7pVYsfHpHIco2/sRXgQXBT716cm848f4xg1DETEOAUHLXXQW5Vj25SgGfWPMv/AJD4b2c8zm7syobcAAvtUvFDq4YUjU6CoajS7nGyXSpRLigFucWLU6acvONITnvQ3a4PIxpsrMABTpWMySV/fB6CD/vsGdtlSe5XXUGIGZOXUMn1zgaWlSaufJxGkyJpDl/nDFG1baO4JzhMBqSSdotwMtWYGrC8Rw+NUgspLjnp9jBS+IlTJQkgwDjJPFP7jLbVEkoStderPdv8wyMxKaZA3SFxwq0sfVekHpSFAP4xU1nVbXgYqfJYnGpFQj5evQiS54WgkpELE4tphF0j19QYYypqLKsYU4uLTZzSrgFwGIALGxFYLVw8A5npG5vDZSh3Cx84WrTNCsij5ajTziWlqW068yLzgjiFMp9H/wAtDGRJfvbxocITlDqrpGpE/s+4q30aA1UprwnbsYBF4VapqinkPEBtug8IniV4lI7wOXUj62pBSOKJT7gc71aDUY1ag5iZau1pNfyKd1dCmVh0pSVBqUHKwirh825OhIH0iQqlQH7vof4iiRNUhZBTRRJbk7/cQ6GnvTTFylkJVKUiaFCoXUHZgkFJ+o68otmpUV0FbJAuTp6G0FOCnKBUlJHLX6FvGOj9nvZ4pUJ04Eqd0gMW5lvkPQ1dLQlJJIx9fqFC2/YP9n8CZMrs2N3JtVgLHZm8IJxhQxdSxRjlNfJufzizFYsIBISSRpY+D0jn/aDjoMkpAUVj/Sx6h+sbEYxglFdjz/inK33LeLe0gkLZKXYDqfW8J18axzlsoD7K/EEez/sqr/7Z1VGyDYbEje9I6f8AQ84XuY/wRdLJdhpCSxAzBQqrkLdaE10guaOfQf4itWIAXlA+reH4imcqcpWVCBZwtTZTyABd/TwW7AajbpFhmqJZiTuBT1eOd9v+GzJkgEAkSyVKSP2m5b/Sz9CYbfp57FKlZCCFBae85YUCXs/KogmYHRlmucwyqPM0okPl+28K1Vvg4jdP8Oaknk8YEnKCSahw3nFcslaW8IZe0PDky56pYW6GdKtw3+R4QslywmqVEtu/r/MYrinF7uf4PUacrpruSlqVLGVSg3wveITMTNDnNS4b+Lxr9Pn7xN9T84JkKvlALCkNbrxd+4VUZg8Yollih1Ib1/MEyShC+beXKB08SBGVSa8m9XjctBUpwK/P6wja5W2q5GJUMZyljvB2jMPiGNQzxWeIqSMqhbyiqViM9Ypx05KOaoe3fYyfJ777v92i3EpPdYdekRxCrH16vBMnFo+JoLUT2ppXQKbN4CWR3jEhMzTCb1YeF7c4u9/3Aw3gaVKKFs97H1zhMYva2+TpO8l2JnJcqVYU9fOAJ+LQsgB2OvKC1SiDlVUHx9fxAg4MnkNIPTUFli213DsDgE6GLsYoJDC8JkyJqFMFKbzghMwpYqLnQG8C9BXuuwW21VkMPLXLLK1q7M9a+ucNZxTkBWGSGY2JUaMDzHqkAz5ylJDkuDRuhBHzHlA04lUxDqICFAuC4CqitdA455jtXR0IKct7Keq3VHU8I4eVKCmBazA25uOQjsJcwECnh6ED8OwwCUkHxp6BgzKsCrKLaUjd0lSPKa8nOTMlqCjlLPrEly2FA/PbdhCzGYvIgkFlCzu3+0kWjm+E+1c7GEolBaSFHMSCUpFruHrpByxyTpR3JvyOtxGIGVQULbbU0uOkBp4gsBuxB8x9olhcBMMsBdFNUu7n01IkOGT/AP8AVP8A0/8AeAy0D4bJr4gqqM6RRgwqg6ZqsTan0ijhWMlS2H6lU+YaVLihL0FE6U5QRO4QgJyBeWlSzApDk10vd42PYzB5CnsUsq5cvrZTuPCzxG5mhGEQxU9SmIo+tD0q/hFeJxBRm+IgZmDEtswttzi/+2GSAGToLAC3W1I1LlycxIypWoDNUPSzwFXwyaa5RxfHuFnFSxMKck5IpUJQWLsX+JjYbxw3Z5VHyAj2nFYWWpNgQ9qMW0jhfaDgyZqlzJQyrBqj9x3TzbwipradeJIvdLr09r4OIxIZKdWPr5GCv1CUukMVGI4iUxIbd3uCLwLKlhRIUBtm+nWK6TayjWtcjHAygqpDB/OJzcUEUQG66feBZRVKYFyk2P2i+bMS3O8Vpbt91gcq4NLxeZJzXq326RLDWEDJklVTTlfzgqSs5q6geYp4RMkqa7k5RdOIfLcRbKkpFVFoDmJCSQak2+sCYgFYHrnAuCcYq8HJs6zB8RkJSBcDX/MBcYKZneQbVhJIk1cvW8GqxKUCkV9qjNbEyHGs2RkY8KGVZ5vtEJ8xALZ3O14nIwaMrqe1IjMEp9RyqYYnFu0mQ1XBr9Ywoo+UXYRGcl+r6tT7RuQUD4X6xObOEhKl6JDjV7ZfmRyh+nH5mEivOSRNS8pAuSR/xGledvGOg4TwPDsiaUjMWu5YjQvShbaOY4aAsOVJW2xJJL95gzEfPpHRcNx6pVCMyVEkEP1Y7ln/AOsaenpxjijL6qM2vCzru1TRyTZmamz7DR4IRiBVi4AfT7Qln4VSkCbIABUHyquad0CrJ0feEns5I4jlXLmS8pUXBWzBOwy0e2ukWZSpGNpaad2+DtlyEzORFwadHbTxgLD8ITIfs0BAK86mqC7lTPudPKGXYd0O+bLlPe+pHPUbxCQTLSAtWYgX3+0Sm+50oLsJcZjpwLoGZOYMxDjlUUMXD2gmfsbldvEXh0iWKqAqegfrEThU/sHkmOp+ZKddivGYdK5eRZoaWaul6GsKk8HmOWnKMupQHJILZWKiSSDfrBmInoYy/dYUAYlrOL5awtxOOVKCcqSUFwatlY1djszH5ViE036llKS4Y6lSgkZfDX81iM7hychZIJqQTd9IUf1sqWUoqq4vXNU12bX8w8RMIypo9z94Ckw3GcVbYNIwgKEqX3VgVALir0NA8KeNcIMxCwklBUG7qUhqvvQ+MO8ee6zsT5+HKFZmTCiiQS7ZnuKhyKcvOCaiLTm2nZ5lgPZLGywsrUlaQtkglgpNXWlTFSa6Ebxi+HFBDggFtC1Q4Y2j0uaUywe0BcAmlSWuAK6QonLVO91IUGBBIKknQOBXxMJ1dJSynk0NHqNVNOSwzjJkskDYfSJypSRpUwz42iTKVkzZSQ7OwLeJ105E6QrUyb0djWlDaKM9KVVLg1YTtWi5KQxa2/m30ioTEipi5+4YpOFBS7h9reUVflp5Y7ebUjtHLXtAk4ZfiBZ6N+IsmJUAWNoplpUeZgacbk37Bp2qJYZYLFSTz+3rlB+IwqSAoCB5Mshz8vx5xLCTypQewsPuYX9TtdgnaGKOEzcrsw09erQDiMJPD5QHHKHmI46yAkQFM4mWfXlrC4b1l1+RXnNvNC7DyyE5n9GCjw4YlHZry5Az5nBY7NXT5iMl8GE6SUmYUKUSEsGBIcuon4czBhUvo9Wvs17Kfp5uaZNUtxmKVl8r3y9N/wARrdPDarfIjUaduQpwPClSlJWg50XUA7JZyPu/R+jpaFJyFTAKU6QzWcKAbWo111g3HYxIW+XLkUQSAwKTb/dcF9yecSkSXkBFSp+2dnapURahp4hxFmE5XtZQ1ZSnFs6LDYtBAQFAKYMNhp4QxlqKUkn5RzqJiAM5BoGLXbkN9d4e4Q90Vf70PkYu3gwYKpBcqclYuIqWkWUDfSITMO5DFunOvn+YtkygAzltHr87wNvih78XqTMsCxpGzhuX0irMRatYJ/UCCpExcXzgQzZ4EzKEj3XJataA0uO78oX4ueFhqGWRQig0DEijuR4Dwh9Pw4WGNRfNoDozxzoWe5lJloBIFCe0ykpagJyuCdHZ4rpq6ZdUbVg2OwicL/cDFZYDMWINhY330ryiPDlTpk091XcNSCcoqRrqan584PxK8xSlUsnIe7MWmgLN3RqQHhlgM60qcKZRJcs40dmo7O2kTGdLAxw82UYySpqs7EJD3U9ATppbWKJuIWmWQygoBiaHShG55NEcUhUs5qrawNSKgbXLm32jXE8OpUlakOlw57xo7uaeFoFt1bDjGEaURdN4mo0K81dANASxILhRHeJZmT1ijis0iRmQSnMnKUoZO6TUAs3Ig0vEcKhaJcoEIIzE5lH3k0d3cg0A3NByNPEpSlzMiR7xJoksNnFaPSusTJ2WtPSW5ZOcXJSvvLdRSm4LZi4Iv8PL8RTj8USWUp1BQ/t2dxUgqoGIFHsIbmYEjJckmr7X6VSaQg4hg80wZ3dRZnIuCdLWZoFvJpOO0onY1Sk1DlzRyLMXO5eGCJrJTnuXDgilKE2a58ormYNCCFtYszixoKcxmv8AeouJxxSoEAm4STXKCTR/kDyiE1e1jNq8g/DzAtLHvOWBFN7gtVmPiIlOlsTkJdnqDa+vKA+FTVTHSCrMq2TMkhxr3hXQnnrDI8NxWeXlSQv3MygGIqEuWuAw2L66V9TQ07tuhW1p1YBgu2VPSHzS2dVQG7yhtsAafubaCiSGzjIbUNNWvyEVSeF4mRMUgoYLqaOMoGhOr08OUFL4aETCqaAoFykAXpS/10pZoiWnCeSZUsA2cgLLF0AqLuHCWdidHIDxOVNVMSxTkykEg1Znoqzgq+lRAkvDkTSgFZJcK73vqUoKuaJGXKSD+3ezZWAVhgtbuwq5GRiQEh6EMSRr84laEIu0JbXDZ0Hs6tapc5KkpGRby6VUCkEA/wDIG9TTlDI4eZMJ7MJBDn/VUDu1t3ht5Qv4FjpU8Ay1lEx2UNKW5N9vl0GHx6SBmGWlgz+9dzcWPj1glBu13KvUKSeRZjsGTlSqSQSAZinBGgUG1dncNeJcO4OWyksTTvd4HvFQfZqBuUOZ+PZIGUsGr1p9TvoIGncSloKUkuTWrvVi3NgbQ2N2Z0rp0L8ZM/TLJKStyE0NnHxPYOKdYfcLWAHAqq4u3IttAycDLIUoAElVdb6HofvA6OFKSrMiYrSh7yRuwBBqOukXIu0ZOp4ZYHqc5Y6avFghTJxc8UKRQEOFP/tYXIIvXWD5WIUeja0P45Qu6HYkWic9Y3kVC7iePUlaUywFKVcGlKVe1haCU8SpWWt9e6/zF4hy8ydvcpxs1XaAMC5YpqwFSDTUlnP5is4FCWZFQ7ECg5JezktQb8ovXMAJygrKQFHKAVF3ZiSA9N4NCxlc5qB6itn8+kK292aT1OyQKjAWWpIe9HNTe8UTJ+VTKoAxBUod81JAAFkj66tB+ACspznM9QWahsCNSN9XtAvEpY7OuVJNAVZTrQVpWJdpYBXORZj8UvMkJRmSXdQLEbEBi4/iA+M8XQmSoKzKFK94Ch1pZxo7sebE4XDpkgpdzUnVzYjbew0PKFYIVOJIMxIUQA4ZPuvSlAH1NW3iMvAyKSzXBP2fw39szSjI/eZVKaDJZNS9al9GaLk4grdIBTqSRe5pydi+o2hzIlgbZSTlS2pqSa1ryu0D4HFhU6YlQ93uvUim5PxPSIlbY6Es2zgMXiJgEzMjs2ICSwZSWcZSAzG9y1tSYBwOHITmJIUCCCbUBap1FKV3jpuMhE6b2UtIYLK3NiSHfkkAH/s8L+J8PCEMFKdKmK2YEEuQB8ICQoa3hTUmX4tOVP1FOMWoPMLqI0B97kx5xRJwSlpDO18tUtmd3LMwADnR6w+n8KJQ4CSwc7uRYUvbZ6Q+4ZLCFS5a0AH3ZgOV+6kFi2lWfkY6Lk0/MKes0rRxXs/wdQmypqe8pJAWiY2UpWATUWKUiuxHNo9QlJTmGWjBzS5LVc2gWVLkpSlSUhlOtLMnKDcs1y5o8TnYsGYSlT0zAPZgcrMdT5tENuXJXlqWxBxjFK7UpUpsxbKNnFR61ED4NloCVAd0KJUzuEFIoaqAJFToBFGNxM1SkoZ7lQTo7a70TSnlc7hmJlglHZmaxKs0vNmcEOBvUqYcnA3JVVHTk+BLxCQEHKtKQVFLB0gqAyhwLgk30uWhojhUwmWsqAKyXZ1CpBqxaoJ0oOcO/aLhUjKmYqXnWvLoFEBJDOSM1CVbe8p6CA/Z32hlTpiZRKQtaXaXVIDuDRLAghqmkFTrBWlNtYAcL7DiXPzomLCFzCpQDHJQqUBrU225x1OK4PKlpMxSv2hL2AD0o25NdQ8G4Io77MMqm5mmj2f8xHF4tExfZKykFqDvKHvFeYfCMrD/AJbQKi3yDLVk6TeAPCYpE0DuEA0SWYFrNF+NwAKQGu4PQ3hJxrjvZTUyloPZkFlNlYhWUkcnLwzw+NJQjvBdA5UCGBD9PGHUqyVtTT7xwMuG4FCB3QBUksBUm5NKnnCzGcQEmYEqZNaXIIo55X9NBkolDpcq2L1GzxriWATOQ5DsajdqfkeMNj4eDO1Vu5JJmBXuKHPVtfx5wYUnX+I53DqlYTvEBlMCoq3on3t7U1hyniEtYSymzEgXD5SxZxvBNO7FxzEJAY2vEv04ibj+I1+qajH14wSigqruSoFsDcORt4aRsS0gPcjmSTrV71jIyEtLbZelNp0aC1K5VG1r/wAQJO4enJlu6iqtbkqYm7VMZGQLjas5zadHFcY49Kl4syVAOWGd2KQzOGoKqazxCfxl5qJYlqyq+JKas+5sCAavcgxkZEJrbF1yactNRipfYd8AHfJUsGwAzAtlfQVBc1e/hDfB4EjOrNVZNiennGRkTqx2Kysm9zEY4V+n7zZlVZQDl8xIdg1iblywoGgCXNUtKlKeWLChLkAmlLM1TvyrkZFVTLkZO0vMvRgFiUslaUuzMQf3EkvWt3P5d/7P4KWqWD7y7lRAJLihVyrR9oyMh0o4a9AZN1YMcE8xMkP3U3YCn0e3ygqb7OS0pAbLoa1VzfT+YyMhUYqQG58nHcQkTJZSUKAlklRCGUQlbqyqYEZqDWxSHtDbBoKEhUhaEUBIUj3gSVGygdS5raNRkP21qOPkDN+EY9mcQe8CEksDq4NaEMQR4FjFEr2UEiYShS1SykXNCRT3Uhqi55dXyMhbwrQq6DsBMSQtQDhRFA5L7EGwcHxfeNHDolrXPlpZc1IJJNBk2fcc941GQbWaBk2m0DYlpnZgj3cwUS5uAScwDWGv2pykuctICNCP7aUkh6kHM4zCoL6P8sjIU54b8g9NZHfA8VOGYrllKXYqWRRLOTSpP58Y62XJzIDe6RUg33rGRkWdNt5ZT1UptsBxuDDZSkLS+ofmPEEAiAMfhwQ0vROUJCbbbDLQOIyMiw68jKfheAjDcXlEiSCVLAsXccnOvXaGgwidj68YyMgFU3nsWHcUmu5//9k="/>
          <p:cNvSpPr>
            <a:spLocks noChangeAspect="1" noChangeArrowheads="1"/>
          </p:cNvSpPr>
          <p:nvPr/>
        </p:nvSpPr>
        <p:spPr bwMode="auto">
          <a:xfrm>
            <a:off x="6985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4" name="Picture 6" descr="http://ux.brookdalecc.edu/staff/sandyhook/Student%20Page%201/TUTS-2-09-1/BCC-Coral/Coral-Br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2819400" cy="2438400"/>
          </a:xfrm>
          <a:prstGeom prst="rect">
            <a:avLst/>
          </a:prstGeom>
          <a:noFill/>
        </p:spPr>
      </p:pic>
      <p:pic>
        <p:nvPicPr>
          <p:cNvPr id="63496" name="Picture 8" descr="http://upload.wikimedia.org/wikipedia/commons/thumb/7/75/Muchroom_coral.JPG/220px-Muchroom_co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8600"/>
            <a:ext cx="2667000" cy="2438400"/>
          </a:xfrm>
          <a:prstGeom prst="rect">
            <a:avLst/>
          </a:prstGeom>
          <a:noFill/>
        </p:spPr>
      </p:pic>
      <p:pic>
        <p:nvPicPr>
          <p:cNvPr id="63498" name="Picture 10" descr="http://aquaviews.net/wp-content/uploads/2010/05/Coral-Identification-Types-of-Coral-Tree-Cor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819400"/>
            <a:ext cx="2743200" cy="2667000"/>
          </a:xfrm>
          <a:prstGeom prst="rect">
            <a:avLst/>
          </a:prstGeom>
          <a:noFill/>
        </p:spPr>
      </p:pic>
      <p:pic>
        <p:nvPicPr>
          <p:cNvPr id="63500" name="Picture 12" descr="http://www.almannarah.com/ImageUpload/4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28600"/>
            <a:ext cx="2590800" cy="2438400"/>
          </a:xfrm>
          <a:prstGeom prst="rect">
            <a:avLst/>
          </a:prstGeom>
          <a:noFill/>
        </p:spPr>
      </p:pic>
      <p:pic>
        <p:nvPicPr>
          <p:cNvPr id="63502" name="Picture 14" descr="http://z.about.com/d/saltaquarium/1/0/4/Y/dwidmerfrogspawn_3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895600"/>
            <a:ext cx="2819400" cy="2590800"/>
          </a:xfrm>
          <a:prstGeom prst="rect">
            <a:avLst/>
          </a:prstGeom>
          <a:noFill/>
        </p:spPr>
      </p:pic>
      <p:pic>
        <p:nvPicPr>
          <p:cNvPr id="63504" name="Picture 16" descr="http://t3.gstatic.com/images?q=tbn:ANd9GcREWhpvm-LZWVz5rtGbijv-DVFULApPKA3O0o2AU2qqZwE02EPTBd-Noh1pq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2895600"/>
            <a:ext cx="2590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94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All members are </a:t>
            </a:r>
            <a:r>
              <a:rPr lang="en-US" sz="2400" b="1" dirty="0" smtClean="0">
                <a:solidFill>
                  <a:srgbClr val="F321D5"/>
                </a:solidFill>
              </a:rPr>
              <a:t>marine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321D5"/>
                </a:solidFill>
              </a:rPr>
              <a:t>All</a:t>
            </a:r>
            <a:r>
              <a:rPr lang="en-US" sz="2400" dirty="0" smtClean="0"/>
              <a:t> are in the </a:t>
            </a:r>
            <a:r>
              <a:rPr lang="en-US" sz="2400" b="1" u="sng" dirty="0" smtClean="0">
                <a:solidFill>
                  <a:srgbClr val="F321D5"/>
                </a:solidFill>
              </a:rPr>
              <a:t>polyp form </a:t>
            </a:r>
            <a:r>
              <a:rPr lang="en-US" sz="2400" dirty="0" smtClean="0"/>
              <a:t>(no medusa).</a:t>
            </a:r>
          </a:p>
          <a:p>
            <a:r>
              <a:rPr lang="en-US" sz="2400" dirty="0" smtClean="0"/>
              <a:t>Anthozoans are </a:t>
            </a:r>
            <a:r>
              <a:rPr lang="en-US" sz="2400" b="1" dirty="0" smtClean="0">
                <a:solidFill>
                  <a:srgbClr val="F321D5"/>
                </a:solidFill>
              </a:rPr>
              <a:t>usually gonochoristic </a:t>
            </a:r>
            <a:r>
              <a:rPr lang="en-US" sz="2400" dirty="0" smtClean="0"/>
              <a:t>(some are sequential hermaphrodites).</a:t>
            </a:r>
          </a:p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00FF"/>
                </a:solidFill>
              </a:rPr>
              <a:t>mesenteries bear the gonads</a:t>
            </a:r>
            <a:r>
              <a:rPr lang="en-US" sz="2400" dirty="0" smtClean="0"/>
              <a:t>.</a:t>
            </a: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Sexual reproduction: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Polyp          gametes</a:t>
            </a:r>
            <a:r>
              <a:rPr lang="en-US" sz="2400" dirty="0" smtClean="0"/>
              <a:t>            </a:t>
            </a:r>
            <a:r>
              <a:rPr lang="en-US" sz="2400" b="1" dirty="0" smtClean="0">
                <a:solidFill>
                  <a:srgbClr val="0000FF"/>
                </a:solidFill>
              </a:rPr>
              <a:t>planula</a:t>
            </a:r>
            <a:r>
              <a:rPr lang="en-US" sz="2400" dirty="0" smtClean="0"/>
              <a:t>             </a:t>
            </a:r>
            <a:r>
              <a:rPr lang="en-US" sz="2400" b="1" dirty="0" smtClean="0">
                <a:solidFill>
                  <a:srgbClr val="0000FF"/>
                </a:solidFill>
              </a:rPr>
              <a:t>polyp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F321D5"/>
                </a:solidFill>
              </a:rPr>
              <a:t>planula of some </a:t>
            </a:r>
            <a:r>
              <a:rPr lang="en-US" sz="2400" dirty="0" smtClean="0"/>
              <a:t>species</a:t>
            </a:r>
          </a:p>
          <a:p>
            <a:pPr marL="393700" indent="0">
              <a:lnSpc>
                <a:spcPct val="150000"/>
              </a:lnSpc>
              <a:buNone/>
            </a:pPr>
            <a:r>
              <a:rPr lang="en-US" sz="2400" dirty="0" smtClean="0"/>
              <a:t> is a </a:t>
            </a:r>
            <a:r>
              <a:rPr lang="en-US" sz="2400" b="1" dirty="0" smtClean="0">
                <a:solidFill>
                  <a:srgbClr val="F321D5"/>
                </a:solidFill>
              </a:rPr>
              <a:t>feeding-stage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45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05000" y="3429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8600" y="34290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00800" y="34290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38" name="Picture 2" descr="http://pic.jeddahbikers.com/data/media/19/57540_poster2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733800"/>
            <a:ext cx="371475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324600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</a:pPr>
            <a:r>
              <a:rPr lang="en-US" sz="2800" dirty="0" smtClean="0"/>
              <a:t>Many reproduce </a:t>
            </a:r>
            <a:r>
              <a:rPr lang="en-US" sz="2800" b="1" u="sng" dirty="0" smtClean="0">
                <a:solidFill>
                  <a:srgbClr val="FF0000"/>
                </a:solidFill>
              </a:rPr>
              <a:t>asexually</a:t>
            </a:r>
            <a:r>
              <a:rPr lang="en-US" sz="2800" dirty="0" smtClean="0"/>
              <a:t> by:</a:t>
            </a:r>
          </a:p>
          <a:p>
            <a:pPr lvl="1">
              <a:lnSpc>
                <a:spcPct val="150000"/>
              </a:lnSpc>
            </a:pPr>
            <a:r>
              <a:rPr lang="en-US" sz="26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Fission</a:t>
            </a:r>
            <a:r>
              <a:rPr lang="en-US" sz="2600" dirty="0" smtClean="0"/>
              <a:t> (longitudinal and transverse).</a:t>
            </a:r>
          </a:p>
          <a:p>
            <a:pPr lvl="1"/>
            <a:r>
              <a:rPr lang="en-US" sz="26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Pedal laceration</a:t>
            </a:r>
            <a:r>
              <a:rPr lang="en-US" sz="2600" dirty="0" smtClean="0"/>
              <a:t>: parts of the pedal disc (foot) detach and give a new organism.</a:t>
            </a:r>
          </a:p>
          <a:p>
            <a:pPr lvl="1"/>
            <a:r>
              <a:rPr lang="en-US" sz="2600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Fragmentation</a:t>
            </a:r>
            <a:r>
              <a:rPr lang="en-US" sz="2600" dirty="0" smtClean="0"/>
              <a:t> in coral reefs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Fission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4514" name="Picture 2" descr="Aggregating Sea Anemones dividing ,Anthopleura elegantissima, an example of fission or asexual reproduction, Central California, USA. Stock Photo - Rights-Managed, Artist: Visuals Unlimited, Code: 861-03340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67000"/>
            <a:ext cx="3657600" cy="3352800"/>
          </a:xfrm>
          <a:prstGeom prst="rect">
            <a:avLst/>
          </a:prstGeom>
          <a:noFill/>
        </p:spPr>
      </p:pic>
      <p:pic>
        <p:nvPicPr>
          <p:cNvPr id="64516" name="Picture 4" descr="Pseudocorynactis_pi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67000"/>
            <a:ext cx="3886200" cy="339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81000"/>
            <a:ext cx="8458200" cy="5626291"/>
          </a:xfrm>
        </p:spPr>
        <p:txBody>
          <a:bodyPr/>
          <a:lstStyle/>
          <a:p>
            <a:r>
              <a:rPr lang="en-US" b="1" u="sng" dirty="0" smtClean="0">
                <a:solidFill>
                  <a:srgbClr val="F321D5"/>
                </a:solidFill>
              </a:rPr>
              <a:t>Feeding: 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Anthozoans are </a:t>
            </a:r>
            <a:r>
              <a:rPr lang="en-US" sz="2800" b="1" dirty="0" smtClean="0">
                <a:solidFill>
                  <a:srgbClr val="0000FF"/>
                </a:solidFill>
              </a:rPr>
              <a:t>carnivorous</a:t>
            </a:r>
            <a:r>
              <a:rPr lang="en-US" sz="28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Mouth</a:t>
            </a:r>
            <a:r>
              <a:rPr lang="en-US" sz="2800" dirty="0" smtClean="0"/>
              <a:t> opens into a </a:t>
            </a:r>
            <a:r>
              <a:rPr lang="en-US" sz="2800" b="1" dirty="0" smtClean="0">
                <a:solidFill>
                  <a:srgbClr val="FF0000"/>
                </a:solidFill>
              </a:rPr>
              <a:t>tubular pharynx </a:t>
            </a:r>
            <a:r>
              <a:rPr lang="en-US" sz="2800" dirty="0" smtClean="0"/>
              <a:t>rather than directly into the </a:t>
            </a:r>
            <a:r>
              <a:rPr lang="en-US" sz="2800" b="1" dirty="0" smtClean="0">
                <a:solidFill>
                  <a:srgbClr val="FF0000"/>
                </a:solidFill>
              </a:rPr>
              <a:t>gastrovascular cavity</a:t>
            </a:r>
            <a:r>
              <a:rPr lang="en-US" sz="28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>
                <a:solidFill>
                  <a:srgbClr val="F321D5"/>
                </a:solidFill>
              </a:rPr>
              <a:t>1-2 ciliated grooves (</a:t>
            </a:r>
            <a:r>
              <a:rPr lang="en-US" sz="2800" b="1" dirty="0" err="1" smtClean="0">
                <a:solidFill>
                  <a:srgbClr val="F321D5"/>
                </a:solidFill>
              </a:rPr>
              <a:t>siphonoglyphs</a:t>
            </a:r>
            <a:r>
              <a:rPr lang="en-US" sz="2800" b="1" dirty="0" smtClean="0">
                <a:solidFill>
                  <a:srgbClr val="F321D5"/>
                </a:solidFill>
              </a:rPr>
              <a:t>) </a:t>
            </a:r>
            <a:r>
              <a:rPr lang="en-US" sz="2800" dirty="0" smtClean="0"/>
              <a:t>extend from the pharynx down the mouth.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7586" name="Picture 2" descr="http://images.nationalgeographic.com/wpf/media-live/photos/000/178/cache/corals01-lobe-coral_17847_60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114800"/>
            <a:ext cx="4495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718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9248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191000" y="3048000"/>
            <a:ext cx="332232" cy="445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276600"/>
            <a:ext cx="6477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63531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702491"/>
          </a:xfrm>
        </p:spPr>
        <p:txBody>
          <a:bodyPr/>
          <a:lstStyle/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b="1" dirty="0" smtClean="0">
                <a:solidFill>
                  <a:srgbClr val="0000FF"/>
                </a:solidFill>
              </a:rPr>
              <a:t>Mesenteries (septa) </a:t>
            </a:r>
            <a:r>
              <a:rPr lang="en-US" sz="2400" dirty="0" smtClean="0"/>
              <a:t>are found in the gastrovascular cavity </a:t>
            </a: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(increase surface area available for digestion and absorption</a:t>
            </a:r>
            <a:r>
              <a:rPr lang="en-US" sz="2400" dirty="0" smtClean="0"/>
              <a:t>).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Mesenteries are of two types</a:t>
            </a:r>
            <a:r>
              <a:rPr lang="en-US" dirty="0" smtClean="0"/>
              <a:t>:</a:t>
            </a:r>
          </a:p>
          <a:p>
            <a:pPr lvl="1"/>
            <a:r>
              <a:rPr lang="en-US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(primary):</a:t>
            </a:r>
            <a:r>
              <a:rPr lang="en-US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extend from body wall to pharynx wall.</a:t>
            </a:r>
          </a:p>
          <a:p>
            <a:pPr lvl="1"/>
            <a:r>
              <a:rPr lang="en-US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Incomplete (secondary, tertiary): </a:t>
            </a:r>
            <a:r>
              <a:rPr lang="en-US" dirty="0" smtClean="0"/>
              <a:t>extend only partway into the gastrovascular cavity.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2399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29908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429000"/>
            <a:ext cx="59245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172200"/>
          </a:xfrm>
        </p:spPr>
        <p:txBody>
          <a:bodyPr/>
          <a:lstStyle/>
          <a:p>
            <a:pPr lvl="0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0.2%  are freshwater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remaining are marine.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Cnidarians have two different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plans:</a:t>
            </a:r>
          </a:p>
          <a:p>
            <a:pPr marL="974725" lvl="1" indent="-344488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Medusa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  <a:r>
              <a:rPr lang="en-US" dirty="0" smtClean="0">
                <a:solidFill>
                  <a:srgbClr val="0000FF"/>
                </a:solidFill>
              </a:rPr>
              <a:t>resembles an upside-down cup and generally swims).</a:t>
            </a:r>
          </a:p>
          <a:p>
            <a:pPr marL="974725" lvl="1" indent="-344488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Polyp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dirty="0" smtClean="0">
                <a:solidFill>
                  <a:srgbClr val="0000FF"/>
                </a:solidFill>
              </a:rPr>
              <a:t>has a tubular body and generally sessile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/>
            <a:endParaRPr lang="en-US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17410" name="Picture 2" descr="http://www.biologyjunction.com/images/polp__medusa_for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048000"/>
            <a:ext cx="6629400" cy="32004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5C-3F92-406B-8A0D-4FAB7F84CC97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Invertebrate Zoology-Lecture Notes-KM Swaileh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sz="2400" dirty="0" smtClean="0"/>
              <a:t>Internally, near the base, many have thin filaments, rich in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nematocysts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secretory cells </a:t>
            </a:r>
            <a:r>
              <a:rPr lang="en-US" sz="2400" dirty="0" smtClean="0"/>
              <a:t>called </a:t>
            </a:r>
            <a:r>
              <a:rPr lang="en-US" sz="2400" b="1" u="sng" dirty="0" smtClean="0">
                <a:solidFill>
                  <a:srgbClr val="F321D5"/>
                </a:solidFill>
              </a:rPr>
              <a:t>Acontia</a:t>
            </a:r>
            <a:r>
              <a:rPr lang="en-US" sz="2400" u="sng" dirty="0" smtClean="0">
                <a:solidFill>
                  <a:srgbClr val="F321D5"/>
                </a:solidFill>
              </a:rPr>
              <a:t>.</a:t>
            </a:r>
            <a:r>
              <a:rPr lang="en-US" sz="2400" dirty="0" smtClean="0">
                <a:solidFill>
                  <a:srgbClr val="F321D5"/>
                </a:solidFill>
              </a:rPr>
              <a:t> </a:t>
            </a:r>
            <a:r>
              <a:rPr lang="en-US" sz="2400" dirty="0" smtClean="0"/>
              <a:t>They can be extended to the outside. </a:t>
            </a:r>
            <a:r>
              <a:rPr lang="en-US" sz="2400" b="1" u="sng" dirty="0" smtClean="0">
                <a:solidFill>
                  <a:srgbClr val="FF0000"/>
                </a:solidFill>
              </a:rPr>
              <a:t>Functions</a:t>
            </a:r>
            <a:r>
              <a:rPr lang="en-US" sz="2400" u="sng" dirty="0" smtClean="0">
                <a:solidFill>
                  <a:srgbClr val="FF0000"/>
                </a:solidFill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 </a:t>
            </a:r>
            <a:r>
              <a:rPr lang="en-US" sz="2400" b="1" dirty="0" smtClean="0"/>
              <a:t>1)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both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defensive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offensive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purposes.</a:t>
            </a:r>
          </a:p>
          <a:p>
            <a:pPr lvl="1">
              <a:lnSpc>
                <a:spcPct val="150000"/>
              </a:lnSpc>
            </a:pPr>
            <a:r>
              <a:rPr lang="en-US" sz="2400" b="1" dirty="0" smtClean="0"/>
              <a:t> 2)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a role in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digestion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9634" name="Picture 2" descr="http://w3.shorecrest.org/~Lisa_Peck/MarineBio/syllabus/ch7invertebrates/Invertwp/2007/eby/Anemo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200400"/>
            <a:ext cx="4524375" cy="3352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Some other anemones have special spherical structures just below the tentacle called </a:t>
            </a:r>
            <a:r>
              <a:rPr lang="en-US" sz="2600" b="1" u="sng" dirty="0" smtClean="0">
                <a:solidFill>
                  <a:srgbClr val="FF0000"/>
                </a:solidFill>
              </a:rPr>
              <a:t>Acrorhagi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  <a:r>
              <a:rPr lang="en-US" sz="2600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2200" dirty="0" smtClean="0"/>
              <a:t>These are used to </a:t>
            </a:r>
            <a:r>
              <a:rPr lang="en-US" sz="2200" b="1" dirty="0" smtClean="0">
                <a:solidFill>
                  <a:srgbClr val="FF0000"/>
                </a:solidFill>
              </a:rPr>
              <a:t>defend the territory </a:t>
            </a:r>
            <a:r>
              <a:rPr lang="en-US" sz="2200" dirty="0" smtClean="0"/>
              <a:t>of the anemone against other anemones. 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Anemones that lack Acrorhagi have similar structures called </a:t>
            </a:r>
            <a:r>
              <a:rPr lang="en-US" sz="2600" b="1" u="sng" dirty="0" smtClean="0">
                <a:solidFill>
                  <a:srgbClr val="FF0000"/>
                </a:solidFill>
              </a:rPr>
              <a:t>catch tentacles </a:t>
            </a:r>
            <a:r>
              <a:rPr lang="en-US" sz="2600" dirty="0" smtClean="0"/>
              <a:t>specialized for fighting.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Anthozoans have both longitudinal and circular muscles.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51</a:t>
            </a:fld>
            <a:endParaRPr lang="en-US"/>
          </a:p>
        </p:txBody>
      </p:sp>
      <p:graphicFrame>
        <p:nvGraphicFramePr>
          <p:cNvPr id="71681" name="Object 1"/>
          <p:cNvGraphicFramePr>
            <a:graphicFrameLocks noChangeAspect="1"/>
          </p:cNvGraphicFramePr>
          <p:nvPr/>
        </p:nvGraphicFramePr>
        <p:xfrm>
          <a:off x="6019800" y="5486400"/>
          <a:ext cx="2790825" cy="608013"/>
        </p:xfrm>
        <a:graphic>
          <a:graphicData uri="http://schemas.openxmlformats.org/presentationml/2006/ole">
            <p:oleObj spid="_x0000_s71681" name="Packager Shell Object" showAsIcon="1" r:id="rId3" imgW="2791440" imgH="6076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70249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518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124200"/>
            <a:ext cx="60198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94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Movement: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Anthozoan tissues contain both </a:t>
            </a:r>
            <a:r>
              <a:rPr lang="en-US" sz="2400" b="1" dirty="0" smtClean="0">
                <a:solidFill>
                  <a:srgbClr val="FF0000"/>
                </a:solidFill>
              </a:rPr>
              <a:t>circular</a:t>
            </a:r>
            <a:r>
              <a:rPr lang="en-US" sz="2400" dirty="0" smtClean="0"/>
              <a:t> and </a:t>
            </a:r>
            <a:r>
              <a:rPr lang="en-US" sz="2400" b="1" dirty="0" smtClean="0">
                <a:solidFill>
                  <a:srgbClr val="FF0000"/>
                </a:solidFill>
              </a:rPr>
              <a:t>longitudinal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muscle fibers</a:t>
            </a:r>
            <a:r>
              <a:rPr lang="en-US" sz="24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24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Anthozoan are sessile</a:t>
            </a:r>
            <a:r>
              <a:rPr lang="en-US" sz="2400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However, many </a:t>
            </a:r>
            <a:r>
              <a:rPr lang="en-US" sz="2400" b="1" dirty="0" smtClean="0">
                <a:solidFill>
                  <a:srgbClr val="F321D5"/>
                </a:solidFill>
              </a:rPr>
              <a:t>can move</a:t>
            </a:r>
            <a:r>
              <a:rPr lang="en-US" sz="2400" dirty="0" smtClean="0">
                <a:solidFill>
                  <a:srgbClr val="F321D5"/>
                </a:solidFill>
              </a:rPr>
              <a:t> </a:t>
            </a:r>
            <a:r>
              <a:rPr lang="en-US" sz="2400" dirty="0" smtClean="0"/>
              <a:t>(slowly=few mm/min).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Others are found </a:t>
            </a:r>
            <a:r>
              <a:rPr lang="en-US" sz="2400" b="1" dirty="0" smtClean="0">
                <a:solidFill>
                  <a:srgbClr val="F321D5"/>
                </a:solidFill>
              </a:rPr>
              <a:t>on the back </a:t>
            </a:r>
            <a:r>
              <a:rPr lang="en-US" sz="2400" dirty="0" smtClean="0"/>
              <a:t>of other invertebrates that are motile.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Some can </a:t>
            </a:r>
            <a:r>
              <a:rPr lang="en-US" sz="2400" b="1" dirty="0" smtClean="0">
                <a:solidFill>
                  <a:srgbClr val="F321D5"/>
                </a:solidFill>
              </a:rPr>
              <a:t>swim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2706" name="Picture 2" descr="Photo caption below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4800600"/>
            <a:ext cx="2286000" cy="175260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2743200" y="495300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08" name="Picture 4" descr="http://160.45.81.170/mehr/palaeo/reefgroup/reeffotos/Einsied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4550" y="3886200"/>
            <a:ext cx="3067050" cy="2628900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6858000" y="3657600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6172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321D5"/>
                </a:solidFill>
              </a:rPr>
              <a:t>Classification of Anthozoans:</a:t>
            </a:r>
          </a:p>
          <a:p>
            <a:pPr>
              <a:buFont typeface="Wingdings" pitchFamily="2" charset="2"/>
              <a:buChar char="Ø"/>
            </a:pPr>
            <a:r>
              <a:rPr lang="en-US" sz="2600" b="1" dirty="0" smtClean="0">
                <a:solidFill>
                  <a:srgbClr val="0000FF"/>
                </a:solidFill>
              </a:rPr>
              <a:t>2 subclasses:</a:t>
            </a:r>
          </a:p>
          <a:p>
            <a:pPr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I) Subclass </a:t>
            </a:r>
            <a:r>
              <a:rPr lang="en-US" sz="2600" b="1" dirty="0" err="1" smtClean="0">
                <a:solidFill>
                  <a:srgbClr val="FF0000"/>
                </a:solidFill>
              </a:rPr>
              <a:t>Hexacorallia</a:t>
            </a:r>
            <a:r>
              <a:rPr lang="en-US" sz="2600" b="1" dirty="0" smtClean="0">
                <a:solidFill>
                  <a:srgbClr val="FF0000"/>
                </a:solidFill>
              </a:rPr>
              <a:t> (</a:t>
            </a:r>
            <a:r>
              <a:rPr lang="en-US" sz="2600" b="1" dirty="0" err="1" smtClean="0">
                <a:solidFill>
                  <a:srgbClr val="FF0000"/>
                </a:solidFill>
              </a:rPr>
              <a:t>Zooantharia</a:t>
            </a:r>
            <a:r>
              <a:rPr lang="en-US" sz="2600" b="1" dirty="0" smtClean="0">
                <a:solidFill>
                  <a:srgbClr val="FF0000"/>
                </a:solidFill>
              </a:rPr>
              <a:t>):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Includes many </a:t>
            </a:r>
            <a:r>
              <a:rPr lang="en-US" sz="2400" b="1" dirty="0" smtClean="0">
                <a:solidFill>
                  <a:srgbClr val="F321D5"/>
                </a:solidFill>
              </a:rPr>
              <a:t>solitary species (Sea anemone)</a:t>
            </a:r>
            <a:r>
              <a:rPr lang="en-US" sz="2400" dirty="0" smtClean="0">
                <a:solidFill>
                  <a:srgbClr val="F321D5"/>
                </a:solidFill>
              </a:rPr>
              <a:t> </a:t>
            </a:r>
            <a:r>
              <a:rPr lang="en-US" sz="2400" dirty="0" smtClean="0"/>
              <a:t>others </a:t>
            </a:r>
            <a:r>
              <a:rPr lang="en-US" sz="2400" b="1" dirty="0" smtClean="0">
                <a:solidFill>
                  <a:srgbClr val="00B050"/>
                </a:solidFill>
              </a:rPr>
              <a:t>are colonial (Corals)</a:t>
            </a:r>
            <a:r>
              <a:rPr lang="en-US" sz="2400" dirty="0" smtClean="0">
                <a:solidFill>
                  <a:srgbClr val="00B050"/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Have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numerous tentacles </a:t>
            </a:r>
            <a:r>
              <a:rPr lang="en-US" sz="2400" dirty="0" smtClean="0"/>
              <a:t>that are usually</a:t>
            </a:r>
            <a:r>
              <a:rPr lang="en-US" sz="2400" b="1" dirty="0" smtClean="0">
                <a:solidFill>
                  <a:srgbClr val="0000FF"/>
                </a:solidFill>
              </a:rPr>
              <a:t> multiple of 6.</a:t>
            </a:r>
          </a:p>
          <a:p>
            <a:pPr lvl="1">
              <a:lnSpc>
                <a:spcPct val="150000"/>
              </a:lnSpc>
            </a:pPr>
            <a:r>
              <a:rPr lang="en-US" sz="2400" b="1" dirty="0" smtClean="0"/>
              <a:t>Have </a:t>
            </a:r>
            <a:r>
              <a:rPr lang="en-US" sz="2400" b="1" dirty="0" smtClean="0">
                <a:solidFill>
                  <a:srgbClr val="0000FF"/>
                </a:solidFill>
              </a:rPr>
              <a:t>6 pairs of primary mesenteries</a:t>
            </a:r>
            <a:r>
              <a:rPr lang="en-US" sz="24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Have </a:t>
            </a:r>
            <a:r>
              <a:rPr lang="en-US" sz="2400" b="1" dirty="0" smtClean="0">
                <a:solidFill>
                  <a:srgbClr val="F321D5"/>
                </a:solidFill>
              </a:rPr>
              <a:t>1 pair of </a:t>
            </a:r>
            <a:r>
              <a:rPr lang="en-US" sz="2400" b="1" dirty="0" err="1" smtClean="0">
                <a:solidFill>
                  <a:srgbClr val="F321D5"/>
                </a:solidFill>
              </a:rPr>
              <a:t>siphoglyph</a:t>
            </a:r>
            <a:r>
              <a:rPr lang="en-US" sz="24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Colonies are </a:t>
            </a:r>
            <a:r>
              <a:rPr lang="en-US" sz="2400" b="1" dirty="0" err="1" smtClean="0">
                <a:solidFill>
                  <a:srgbClr val="FF0000"/>
                </a:solidFill>
              </a:rPr>
              <a:t>monomorphic</a:t>
            </a:r>
            <a:r>
              <a:rPr lang="en-US" sz="2400" dirty="0" smtClean="0"/>
              <a:t> (one type of zooids) like the </a:t>
            </a:r>
            <a:r>
              <a:rPr lang="en-US" sz="2400" b="1" dirty="0" smtClean="0">
                <a:solidFill>
                  <a:srgbClr val="FF0000"/>
                </a:solidFill>
              </a:rPr>
              <a:t>true (stony, scleractinian) corals</a:t>
            </a:r>
            <a:r>
              <a:rPr lang="en-US" sz="2400" dirty="0" smtClean="0"/>
              <a:t>, which secrete CaCO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skeleton.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2399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096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Stony corals are </a:t>
            </a:r>
            <a:r>
              <a:rPr lang="en-US" sz="2400" b="1" dirty="0" smtClean="0">
                <a:solidFill>
                  <a:srgbClr val="FF0000"/>
                </a:solidFill>
              </a:rPr>
              <a:t>two types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</a:p>
          <a:p>
            <a:pPr marL="914400" lvl="1" indent="-284163"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hermatypic</a:t>
            </a:r>
            <a:r>
              <a:rPr lang="en-US" sz="2400" dirty="0" smtClean="0"/>
              <a:t>: reef-building.</a:t>
            </a:r>
          </a:p>
          <a:p>
            <a:pPr marL="914400" lvl="1" indent="-284163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00FF"/>
                </a:solidFill>
              </a:rPr>
              <a:t>ahermatypic</a:t>
            </a:r>
            <a:r>
              <a:rPr lang="en-US" sz="2400" dirty="0" smtClean="0"/>
              <a:t>: non-reef-building.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Most hermatypic corals are restricted to warm, clear waters.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Example: </a:t>
            </a:r>
            <a:r>
              <a:rPr lang="en-US" sz="2400" b="1" i="1" dirty="0" smtClean="0">
                <a:solidFill>
                  <a:srgbClr val="F321D5"/>
                </a:solidFill>
              </a:rPr>
              <a:t>Great Barrier Reef of Australia</a:t>
            </a:r>
            <a:r>
              <a:rPr lang="en-US" sz="2400" dirty="0" smtClean="0"/>
              <a:t>: Along the Northeast shoreline: </a:t>
            </a:r>
            <a:r>
              <a:rPr lang="en-US" sz="2400" b="1" dirty="0" smtClean="0">
                <a:solidFill>
                  <a:srgbClr val="0000FF"/>
                </a:solidFill>
              </a:rPr>
              <a:t>145 km wide X 2000 km long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Although corals are carnivorous, many have endosymbiotic, unicellular algae called </a:t>
            </a:r>
            <a:r>
              <a:rPr lang="en-US" sz="2400" b="1" dirty="0" err="1" smtClean="0">
                <a:solidFill>
                  <a:srgbClr val="00B050"/>
                </a:solidFill>
              </a:rPr>
              <a:t>Zooxanthellae</a:t>
            </a:r>
            <a:r>
              <a:rPr lang="en-US" sz="2400" dirty="0" smtClean="0">
                <a:solidFill>
                  <a:srgbClr val="00B050"/>
                </a:solidFill>
              </a:rPr>
              <a:t> . </a:t>
            </a:r>
            <a:r>
              <a:rPr lang="en-US" sz="2400" dirty="0" smtClean="0"/>
              <a:t>They give up to 95% of material fixed to the coral.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4800" y="6407944"/>
            <a:ext cx="3352800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2399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 descr="http://2.bp.blogspot.com/-Rh2koL9VWfU/UGpeJuLVwDI/AAAAAAAA7HM/ojD21Eg4_KE/s1600/great-barrier-reef-from-outer-spa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6172200" cy="5548639"/>
          </a:xfrm>
          <a:prstGeom prst="rect">
            <a:avLst/>
          </a:prstGeom>
          <a:noFill/>
        </p:spPr>
      </p:pic>
      <p:pic>
        <p:nvPicPr>
          <p:cNvPr id="74756" name="Picture 4" descr="http://www.globalcitymap.com/australia/images/great-barrier-re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048000"/>
            <a:ext cx="45720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28600"/>
            <a:ext cx="8458200" cy="5778691"/>
          </a:xfrm>
        </p:spPr>
        <p:txBody>
          <a:bodyPr/>
          <a:lstStyle/>
          <a:p>
            <a:pPr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II) Subclass </a:t>
            </a:r>
            <a:r>
              <a:rPr lang="en-US" sz="2600" b="1" dirty="0" err="1" smtClean="0">
                <a:solidFill>
                  <a:srgbClr val="FF0000"/>
                </a:solidFill>
              </a:rPr>
              <a:t>Octocorallia</a:t>
            </a:r>
            <a:r>
              <a:rPr lang="en-US" sz="2600" b="1" dirty="0" smtClean="0">
                <a:solidFill>
                  <a:srgbClr val="FF0000"/>
                </a:solidFill>
              </a:rPr>
              <a:t> (</a:t>
            </a:r>
            <a:r>
              <a:rPr lang="en-US" sz="2600" b="1" dirty="0" err="1" smtClean="0">
                <a:solidFill>
                  <a:srgbClr val="FF0000"/>
                </a:solidFill>
              </a:rPr>
              <a:t>Alcyonaria</a:t>
            </a:r>
            <a:r>
              <a:rPr lang="en-US" sz="2600" b="1" dirty="0" smtClean="0">
                <a:solidFill>
                  <a:srgbClr val="FF0000"/>
                </a:solidFill>
              </a:rPr>
              <a:t>):</a:t>
            </a:r>
          </a:p>
          <a:p>
            <a:pPr marL="393700" indent="-220663"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Polyps bear 8 tentacles.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93700" indent="-220663">
              <a:lnSpc>
                <a:spcPct val="150000"/>
              </a:lnSpc>
            </a:pPr>
            <a:r>
              <a:rPr lang="en-US" sz="2400" b="1" dirty="0" smtClean="0">
                <a:solidFill>
                  <a:srgbClr val="0000FF"/>
                </a:solidFill>
              </a:rPr>
              <a:t>Have 8 complete mesenteries.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393700" indent="-220663">
              <a:lnSpc>
                <a:spcPct val="150000"/>
              </a:lnSpc>
            </a:pPr>
            <a:r>
              <a:rPr lang="en-US" sz="2400" dirty="0" smtClean="0"/>
              <a:t>Have only a </a:t>
            </a:r>
            <a:r>
              <a:rPr lang="en-US" sz="2400" b="1" dirty="0" smtClean="0">
                <a:solidFill>
                  <a:srgbClr val="F321D5"/>
                </a:solidFill>
              </a:rPr>
              <a:t>single </a:t>
            </a:r>
            <a:r>
              <a:rPr lang="en-US" sz="2400" b="1" dirty="0" err="1" smtClean="0">
                <a:solidFill>
                  <a:srgbClr val="F321D5"/>
                </a:solidFill>
              </a:rPr>
              <a:t>siphonoglyph</a:t>
            </a:r>
            <a:r>
              <a:rPr lang="en-US" sz="2400" dirty="0" smtClean="0">
                <a:solidFill>
                  <a:srgbClr val="F321D5"/>
                </a:solidFill>
              </a:rPr>
              <a:t>.</a:t>
            </a:r>
          </a:p>
          <a:p>
            <a:pPr marL="393700" indent="-220663">
              <a:lnSpc>
                <a:spcPct val="150000"/>
              </a:lnSpc>
            </a:pPr>
            <a:r>
              <a:rPr lang="en-US" sz="2400" dirty="0" smtClean="0"/>
              <a:t>Tentacles are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pinnate</a:t>
            </a:r>
            <a:r>
              <a:rPr lang="en-US" sz="2400" dirty="0" smtClean="0"/>
              <a:t> (</a:t>
            </a:r>
            <a:r>
              <a:rPr lang="en-US" sz="2400" b="1" dirty="0" smtClean="0">
                <a:solidFill>
                  <a:srgbClr val="0000FF"/>
                </a:solidFill>
              </a:rPr>
              <a:t>have </a:t>
            </a:r>
            <a:r>
              <a:rPr lang="en-US" sz="2400" b="1" dirty="0" err="1" smtClean="0">
                <a:solidFill>
                  <a:srgbClr val="0000FF"/>
                </a:solidFill>
              </a:rPr>
              <a:t>pinnules</a:t>
            </a:r>
            <a:r>
              <a:rPr lang="en-US" sz="2400" dirty="0" smtClean="0"/>
              <a:t>). </a:t>
            </a:r>
          </a:p>
          <a:p>
            <a:pPr marL="393700" indent="-220663">
              <a:lnSpc>
                <a:spcPct val="150000"/>
              </a:lnSpc>
            </a:pPr>
            <a:r>
              <a:rPr lang="en-US" sz="2400" dirty="0" smtClean="0"/>
              <a:t>Tentacles are used by some species to capture phytoplankton.</a:t>
            </a:r>
          </a:p>
          <a:p>
            <a:pPr marL="393700" indent="-220663">
              <a:lnSpc>
                <a:spcPct val="150000"/>
              </a:lnSpc>
            </a:pPr>
            <a:r>
              <a:rPr lang="en-US" sz="2400" dirty="0" smtClean="0"/>
              <a:t>All are </a:t>
            </a:r>
            <a:r>
              <a:rPr lang="en-US" sz="2400" b="1" dirty="0" smtClean="0">
                <a:solidFill>
                  <a:srgbClr val="FF0000"/>
                </a:solidFill>
              </a:rPr>
              <a:t>colonial</a:t>
            </a:r>
            <a:r>
              <a:rPr lang="en-US" sz="2400" dirty="0" smtClean="0"/>
              <a:t> and colonies are often </a:t>
            </a:r>
            <a:r>
              <a:rPr lang="en-US" sz="2400" b="1" dirty="0" smtClean="0">
                <a:solidFill>
                  <a:srgbClr val="FF0000"/>
                </a:solidFill>
              </a:rPr>
              <a:t>polymorphic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7826" name="Picture 2" descr="http://deepseanews.com/wp-content/uploads/2009/02/octocoral_seahor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28600"/>
            <a:ext cx="25146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923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 descr="http://www.starfish.ch/Fotos/cnidarians-Nesseltiere/corals-Korallen-Anthozoa/octocorallia-Oktokorallen/gorgonia-Faecherkorallen/octocoral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267200" cy="4286250"/>
          </a:xfrm>
          <a:prstGeom prst="rect">
            <a:avLst/>
          </a:prstGeom>
          <a:noFill/>
        </p:spPr>
      </p:pic>
      <p:pic>
        <p:nvPicPr>
          <p:cNvPr id="76804" name="Picture 4" descr="http://www.aims.gov.au/image/image_gallery?uuid=4098f340-51c2-4394-b69c-f325206ab770&amp;groupId=30301&amp;t=13129465992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3886200" cy="4267200"/>
          </a:xfrm>
          <a:prstGeom prst="rect">
            <a:avLst/>
          </a:prstGeom>
          <a:noFill/>
        </p:spPr>
      </p:pic>
      <p:pic>
        <p:nvPicPr>
          <p:cNvPr id="76806" name="Picture 6" descr="http://www.dnr.sc.gov/marine/sertc/images/rollovers/octocoral%20polyps%205%20T10041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962400"/>
            <a:ext cx="41148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778691"/>
          </a:xfrm>
        </p:spPr>
        <p:txBody>
          <a:bodyPr>
            <a:normAutofit fontScale="92500"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Polyps could be: 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800" dirty="0" smtClean="0"/>
              <a:t> embedded in a thick matrix of mesoglea.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</a:t>
            </a:r>
            <a:r>
              <a:rPr lang="en-US" sz="2800" dirty="0" smtClean="0"/>
              <a:t>: have proteinaceous or calcareous internal skeleton (e.g. </a:t>
            </a:r>
            <a:r>
              <a:rPr lang="en-US" sz="2800" b="1" dirty="0" smtClean="0">
                <a:solidFill>
                  <a:srgbClr val="0000FF"/>
                </a:solidFill>
              </a:rPr>
              <a:t>Sea Fan </a:t>
            </a:r>
            <a:r>
              <a:rPr lang="en-US" sz="2800" b="1" dirty="0" smtClean="0"/>
              <a:t>and </a:t>
            </a:r>
            <a:r>
              <a:rPr lang="en-US" sz="2800" b="1" dirty="0" smtClean="0">
                <a:solidFill>
                  <a:srgbClr val="0000FF"/>
                </a:solidFill>
              </a:rPr>
              <a:t>Sea Whips</a:t>
            </a:r>
            <a:r>
              <a:rPr lang="en-US" sz="2800" dirty="0" smtClean="0"/>
              <a:t>, that are called collectively as </a:t>
            </a:r>
            <a:r>
              <a:rPr lang="en-US" sz="2800" b="1" dirty="0" smtClean="0"/>
              <a:t>gorgonian or horny corals and </a:t>
            </a:r>
            <a:r>
              <a:rPr lang="en-US" sz="2800" b="1" dirty="0" smtClean="0">
                <a:solidFill>
                  <a:srgbClr val="0000FF"/>
                </a:solidFill>
              </a:rPr>
              <a:t>pipe corals</a:t>
            </a:r>
            <a:r>
              <a:rPr lang="en-US" sz="2800" dirty="0" smtClean="0"/>
              <a:t>).</a:t>
            </a:r>
          </a:p>
          <a:p>
            <a:pPr marL="630238" indent="-520700">
              <a:lnSpc>
                <a:spcPct val="150000"/>
              </a:lnSpc>
            </a:pPr>
            <a:r>
              <a:rPr lang="en-US" sz="2800" b="1" dirty="0" smtClean="0"/>
              <a:t>Examples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 corals, sea fans, sea feathers, 		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Invertebrate Zoology-Lecture Notes-KM Swaileh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381000"/>
            <a:ext cx="8305800" cy="5943600"/>
          </a:xfrm>
        </p:spPr>
        <p:txBody>
          <a:bodyPr>
            <a:normAutofit fontScale="77500" lnSpcReduction="20000"/>
          </a:bodyPr>
          <a:lstStyle/>
          <a:p>
            <a:pPr marL="225425" lvl="0" indent="-225425">
              <a:lnSpc>
                <a:spcPct val="150000"/>
              </a:lnSpc>
            </a:pPr>
            <a:r>
              <a:rPr lang="en-US" sz="41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Cnidarians are characterized by: 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A basic </a:t>
            </a:r>
            <a:r>
              <a:rPr lang="en-US" sz="3300" b="1" dirty="0" smtClean="0">
                <a:solidFill>
                  <a:srgbClr val="0000FF"/>
                </a:solidFill>
              </a:rPr>
              <a:t>radial symmetry</a:t>
            </a:r>
            <a:r>
              <a:rPr lang="en-US" sz="33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Having  only 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layers of living tissues</a:t>
            </a:r>
            <a:r>
              <a:rPr lang="en-US" sz="3300" dirty="0" smtClean="0"/>
              <a:t>: the </a:t>
            </a:r>
            <a:r>
              <a:rPr lang="en-US" sz="3300" b="1" u="sng" dirty="0" smtClean="0">
                <a:solidFill>
                  <a:srgbClr val="0802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epidermis</a:t>
            </a:r>
            <a:r>
              <a:rPr lang="en-US" sz="3300" dirty="0" smtClean="0"/>
              <a:t> and the </a:t>
            </a:r>
            <a:r>
              <a:rPr lang="en-US" sz="3300" b="1" u="sng" dirty="0" smtClean="0">
                <a:solidFill>
                  <a:srgbClr val="0802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gastrodermis.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A </a:t>
            </a:r>
            <a:r>
              <a:rPr lang="en-US" sz="3300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gelatinous dead layer </a:t>
            </a:r>
            <a:r>
              <a:rPr lang="en-US" sz="3300" dirty="0" smtClean="0"/>
              <a:t>between the epidermis and the gastrodermis called the </a:t>
            </a:r>
            <a:r>
              <a:rPr lang="en-US" sz="3300" b="1" u="sng" dirty="0" smtClean="0">
                <a:solidFill>
                  <a:srgbClr val="0802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Mesoglea:</a:t>
            </a:r>
          </a:p>
          <a:p>
            <a:pPr marL="1035050" lvl="2" indent="-404813">
              <a:lnSpc>
                <a:spcPct val="150000"/>
              </a:lnSpc>
            </a:pPr>
            <a:r>
              <a:rPr lang="en-US" sz="3100" dirty="0" smtClean="0"/>
              <a:t>Mesoglea might contain some living cells </a:t>
            </a:r>
            <a:r>
              <a:rPr lang="en-US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“amoebocytes” </a:t>
            </a:r>
            <a:r>
              <a:rPr lang="en-US" sz="3100" dirty="0" smtClean="0"/>
              <a:t>that function is </a:t>
            </a:r>
            <a:r>
              <a:rPr lang="en-US" sz="3100" b="1" dirty="0" smtClean="0">
                <a:solidFill>
                  <a:srgbClr val="F321D5"/>
                </a:solidFill>
              </a:rPr>
              <a:t>digestion, transport and storage of nutrients, wound repair and antibacterial defense</a:t>
            </a:r>
            <a:r>
              <a:rPr lang="en-US" sz="3100" dirty="0" smtClean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AE963CC2-484B-48CF-85D4-511CB4E3C88B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r">
              <a:buNone/>
            </a:pPr>
            <a:r>
              <a:rPr lang="en-US" sz="8000" dirty="0" smtClean="0"/>
              <a:t>                                                                     </a:t>
            </a:r>
            <a:r>
              <a:rPr lang="en-US" sz="14400" b="1" dirty="0" smtClean="0">
                <a:solidFill>
                  <a:srgbClr val="0000FF"/>
                </a:solidFill>
                <a:latin typeface="French Script MT" pitchFamily="66" charset="0"/>
              </a:rPr>
              <a:t>End of Chapter 6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                                    </a:t>
            </a:r>
          </a:p>
          <a:p>
            <a:r>
              <a:rPr lang="en-US" dirty="0" smtClean="0"/>
              <a:t>                                               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20000" y="6492240"/>
            <a:ext cx="1920240" cy="365760"/>
          </a:xfrm>
        </p:spPr>
        <p:txBody>
          <a:bodyPr/>
          <a:lstStyle/>
          <a:p>
            <a:fld id="{C05BE271-E7C7-43C2-8257-AE4F602B786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1637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39624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1243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71800"/>
            <a:ext cx="41338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048000"/>
            <a:ext cx="39624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62940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US" sz="2500" b="1" u="sng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Tentacles</a:t>
            </a:r>
            <a:r>
              <a:rPr lang="en-US" sz="2500" dirty="0" smtClean="0"/>
              <a:t> that surround the mouth.</a:t>
            </a:r>
          </a:p>
          <a:p>
            <a:pPr lvl="1">
              <a:lnSpc>
                <a:spcPct val="150000"/>
              </a:lnSpc>
            </a:pPr>
            <a:r>
              <a:rPr lang="en-US" sz="2500" dirty="0" smtClean="0"/>
              <a:t>A single opening of the digestive system.</a:t>
            </a:r>
          </a:p>
          <a:p>
            <a:pPr lvl="1">
              <a:lnSpc>
                <a:spcPct val="150000"/>
              </a:lnSpc>
            </a:pPr>
            <a:r>
              <a:rPr lang="en-US" sz="2500" b="1" dirty="0" smtClean="0">
                <a:solidFill>
                  <a:srgbClr val="F321D5"/>
                </a:solidFill>
              </a:rPr>
              <a:t>Having Cnidae</a:t>
            </a:r>
            <a:r>
              <a:rPr lang="en-US" sz="2500" dirty="0" smtClean="0"/>
              <a:t> that are unique to this phylum. They are secreted by cells called </a:t>
            </a:r>
            <a:r>
              <a:rPr lang="en-US" sz="25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Cnidoblasts</a:t>
            </a:r>
            <a:r>
              <a:rPr lang="en-US" sz="2500" dirty="0" smtClean="0"/>
              <a:t> or </a:t>
            </a:r>
            <a:r>
              <a:rPr lang="en-US" sz="2500" b="1" u="sng" dirty="0" smtClean="0">
                <a:solidFill>
                  <a:srgbClr val="FF0000"/>
                </a:solidFill>
              </a:rPr>
              <a:t>nematoblasts</a:t>
            </a:r>
            <a:r>
              <a:rPr lang="en-US" sz="2500" dirty="0" smtClean="0"/>
              <a:t>. One major category of Cnidae is the </a:t>
            </a:r>
            <a:r>
              <a:rPr lang="en-US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nematocysts</a:t>
            </a:r>
            <a:r>
              <a:rPr lang="en-US" sz="2500" dirty="0" smtClean="0"/>
              <a:t> (Thread bags). It includes more than 30 types.</a:t>
            </a:r>
          </a:p>
          <a:p>
            <a:endParaRPr lang="en-US" dirty="0"/>
          </a:p>
        </p:txBody>
      </p:sp>
      <p:pic>
        <p:nvPicPr>
          <p:cNvPr id="18434" name="Picture 2" descr="http://classconnection.s3.amazonaws.com/616/flashcards/366616/png/final_2513069560302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810000"/>
            <a:ext cx="4333875" cy="27432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96200" y="6492240"/>
            <a:ext cx="1920240" cy="365760"/>
          </a:xfrm>
        </p:spPr>
        <p:txBody>
          <a:bodyPr/>
          <a:lstStyle/>
          <a:p>
            <a:fld id="{20419CDD-1941-475B-8658-13098183F033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019800"/>
          </a:xfrm>
        </p:spPr>
        <p:txBody>
          <a:bodyPr>
            <a:normAutofit lnSpcReduction="10000"/>
          </a:bodyPr>
          <a:lstStyle/>
          <a:p>
            <a:pPr marL="914400" indent="-2841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Discharge of cnidae is stimulated </a:t>
            </a:r>
            <a:r>
              <a:rPr lang="en-US" sz="2400" b="1" dirty="0" smtClean="0">
                <a:solidFill>
                  <a:srgbClr val="FF0000"/>
                </a:solidFill>
              </a:rPr>
              <a:t>chemically</a:t>
            </a:r>
            <a:r>
              <a:rPr lang="en-US" sz="2400" dirty="0" smtClean="0"/>
              <a:t> and </a:t>
            </a:r>
            <a:r>
              <a:rPr lang="en-US" sz="2400" b="1" dirty="0" smtClean="0">
                <a:solidFill>
                  <a:srgbClr val="FF0000"/>
                </a:solidFill>
              </a:rPr>
              <a:t>mechanically</a:t>
            </a:r>
            <a:r>
              <a:rPr lang="en-US" sz="2400" dirty="0" smtClean="0"/>
              <a:t> by stimuli that are perceived through the </a:t>
            </a:r>
            <a:r>
              <a:rPr lang="en-US" sz="2400" b="1" dirty="0" smtClean="0">
                <a:solidFill>
                  <a:srgbClr val="F321D5"/>
                </a:solidFill>
              </a:rPr>
              <a:t>Cnidocil </a:t>
            </a:r>
            <a:r>
              <a:rPr lang="en-US" sz="2400" dirty="0" smtClean="0"/>
              <a:t>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</a:t>
            </a:r>
            <a:r>
              <a:rPr lang="en-US" sz="2400" dirty="0" smtClean="0"/>
              <a:t>) (a cluster of modified cilia).</a:t>
            </a:r>
          </a:p>
          <a:p>
            <a:pPr marL="914400" indent="-2841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Cnidae can be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discharged only once </a:t>
            </a:r>
            <a:r>
              <a:rPr lang="en-US" sz="2400" dirty="0" smtClean="0"/>
              <a:t>(discharge time=3ms).</a:t>
            </a:r>
          </a:p>
          <a:p>
            <a:pPr marL="914400" indent="-2841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Cnidae may be specialized for </a:t>
            </a:r>
            <a:r>
              <a:rPr lang="en-US" sz="2400" b="1" dirty="0" smtClean="0">
                <a:solidFill>
                  <a:srgbClr val="FF0000"/>
                </a:solidFill>
              </a:rPr>
              <a:t>wrapping</a:t>
            </a:r>
            <a:r>
              <a:rPr lang="en-US" sz="2400" dirty="0" smtClean="0"/>
              <a:t> around small objects, </a:t>
            </a:r>
            <a:r>
              <a:rPr lang="en-US" sz="2400" b="1" dirty="0" smtClean="0">
                <a:solidFill>
                  <a:srgbClr val="FF0000"/>
                </a:solidFill>
              </a:rPr>
              <a:t>sticking</a:t>
            </a:r>
            <a:r>
              <a:rPr lang="en-US" sz="2400" dirty="0" smtClean="0"/>
              <a:t> to surfaces, </a:t>
            </a:r>
            <a:r>
              <a:rPr lang="en-US" sz="2400" b="1" dirty="0" smtClean="0">
                <a:solidFill>
                  <a:srgbClr val="FF0000"/>
                </a:solidFill>
              </a:rPr>
              <a:t>penetrating</a:t>
            </a:r>
            <a:r>
              <a:rPr lang="en-US" sz="2400" dirty="0" smtClean="0"/>
              <a:t> surfaces or </a:t>
            </a:r>
            <a:r>
              <a:rPr lang="en-US" sz="2400" b="1" dirty="0" smtClean="0">
                <a:solidFill>
                  <a:srgbClr val="FF0000"/>
                </a:solidFill>
              </a:rPr>
              <a:t>secreting toxins</a:t>
            </a:r>
            <a:r>
              <a:rPr lang="en-US" sz="2400" dirty="0" smtClean="0"/>
              <a:t> (deadly to humans)</a:t>
            </a:r>
          </a:p>
          <a:p>
            <a:pPr marL="914400" indent="-2841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321D5"/>
                </a:solidFill>
              </a:rPr>
              <a:t>Functions of cnidae include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collection, defense, &amp; locomotion.</a:t>
            </a:r>
          </a:p>
          <a:p>
            <a:pPr marL="914400" indent="-284163">
              <a:lnSpc>
                <a:spcPct val="150000"/>
              </a:lnSpc>
              <a:buFont typeface="Arial" pitchFamily="34" charset="0"/>
              <a:buChar char="•"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2400" y="6492240"/>
            <a:ext cx="1920240" cy="365760"/>
          </a:xfrm>
        </p:spPr>
        <p:txBody>
          <a:bodyPr/>
          <a:lstStyle/>
          <a:p>
            <a:fld id="{A7E722E7-5A51-4448-9A8C-04FF0AC8C3A0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3161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5626291"/>
          </a:xfrm>
        </p:spPr>
        <p:txBody>
          <a:bodyPr/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Feeding of Cnidarians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Cnidarians have a </a:t>
            </a:r>
            <a:r>
              <a:rPr lang="en-US" sz="2800" b="1" dirty="0" smtClean="0">
                <a:solidFill>
                  <a:srgbClr val="FF0000"/>
                </a:solidFill>
              </a:rPr>
              <a:t>mouth</a:t>
            </a:r>
            <a:r>
              <a:rPr lang="en-US" sz="2800" dirty="0" smtClean="0"/>
              <a:t> but </a:t>
            </a:r>
            <a:r>
              <a:rPr lang="en-US" sz="2800" b="1" dirty="0" smtClean="0">
                <a:solidFill>
                  <a:srgbClr val="FF0000"/>
                </a:solidFill>
              </a:rPr>
              <a:t>no anus</a:t>
            </a:r>
            <a:r>
              <a:rPr lang="en-US" sz="28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Cnidarians are primarily </a:t>
            </a:r>
            <a:r>
              <a:rPr lang="en-US" sz="2800" b="1" dirty="0" smtClean="0">
                <a:solidFill>
                  <a:srgbClr val="F32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carnivorous.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Some soft corals feed also on </a:t>
            </a:r>
            <a:r>
              <a:rPr lang="en-US" sz="2800" b="1" dirty="0" smtClean="0">
                <a:solidFill>
                  <a:srgbClr val="F321D5"/>
                </a:solidFill>
              </a:rPr>
              <a:t>phytoplankton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971800"/>
            <a:ext cx="2667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48600" y="6492240"/>
            <a:ext cx="1920240" cy="365760"/>
          </a:xfrm>
        </p:spPr>
        <p:txBody>
          <a:bodyPr/>
          <a:lstStyle/>
          <a:p>
            <a:fld id="{80A1AB12-B0B5-45DD-B8C0-47C00A0CF7DE}" type="datetime1">
              <a:rPr lang="en-US" smtClean="0"/>
              <a:pPr/>
              <a:t>9/1/2015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28F8F-146B-44A2-99D0-045875E5DBC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3468528" cy="450056"/>
          </a:xfrm>
        </p:spPr>
        <p:txBody>
          <a:bodyPr/>
          <a:lstStyle/>
          <a:p>
            <a:r>
              <a:rPr lang="en-US" dirty="0" smtClean="0"/>
              <a:t>Invertebrate Zoology-Lecture Notes-KM Swaileh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707</TotalTime>
  <Words>2327</Words>
  <Application>Microsoft Office PowerPoint</Application>
  <PresentationFormat>On-screen Show (4:3)</PresentationFormat>
  <Paragraphs>489</Paragraphs>
  <Slides>60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Concourse</vt:lpstr>
      <vt:lpstr>Packager Shell Object</vt:lpstr>
      <vt:lpstr>Chapter 6</vt:lpstr>
      <vt:lpstr> Kingdom Animalia Phylum Cnidaria = Coelenterata    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Classification of Cnidrians</vt:lpstr>
      <vt:lpstr>Class Scyphozoa</vt:lpstr>
      <vt:lpstr>Slide 15</vt:lpstr>
      <vt:lpstr>Slide 16</vt:lpstr>
      <vt:lpstr>Slide 17</vt:lpstr>
      <vt:lpstr>Slide 18</vt:lpstr>
      <vt:lpstr>Slide 19</vt:lpstr>
      <vt:lpstr>Slide 20</vt:lpstr>
      <vt:lpstr>Rhopalia</vt:lpstr>
      <vt:lpstr>Slide 22</vt:lpstr>
      <vt:lpstr>Slide 23</vt:lpstr>
      <vt:lpstr>Class Cubozoa</vt:lpstr>
      <vt:lpstr>Slide 25</vt:lpstr>
      <vt:lpstr>Slide 26</vt:lpstr>
      <vt:lpstr>Slide 27</vt:lpstr>
      <vt:lpstr>Slide 28</vt:lpstr>
      <vt:lpstr>Class Hydrozoa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II) Order Siphonophora</vt:lpstr>
      <vt:lpstr>Slide 38</vt:lpstr>
      <vt:lpstr>Slide 39</vt:lpstr>
      <vt:lpstr>II) Order Hydrocorallina: </vt:lpstr>
      <vt:lpstr>Slide 41</vt:lpstr>
      <vt:lpstr>Class Anthozoa 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</dc:title>
  <dc:creator>KSWAILEH</dc:creator>
  <cp:lastModifiedBy>ademar</cp:lastModifiedBy>
  <cp:revision>80</cp:revision>
  <dcterms:created xsi:type="dcterms:W3CDTF">2012-10-10T16:26:54Z</dcterms:created>
  <dcterms:modified xsi:type="dcterms:W3CDTF">2015-09-01T07:19:52Z</dcterms:modified>
</cp:coreProperties>
</file>