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FC18-AC94-452B-880B-0614D4A5307A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EA5C-5B7C-4177-A283-2F30BDD0B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EA5C-5B7C-4177-A283-2F30BDD0BB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0F9D8-8BC7-4423-9C51-43C58EE26F3E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FE67-E7CF-4B84-8C10-6E64BD5A9984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E7F7-DFCA-48AC-9F8F-9DD3E41B062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E25A-13DF-4D5F-B3A4-708E8050ED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E74E-6C9E-4399-BCAB-79C684160E37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3DF-E85D-46D8-AFE6-1B56FF10D6A0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854F-A185-4BAC-8C2F-74247DE1730E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9-9C99-462B-88D3-2A112D50CDE8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586B2DB-F525-4C4E-A804-5739393AC80B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BB8AC5-61A9-48AE-BA7C-FE8051F30EE6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B76219-127E-4667-9948-2CD75ED668C8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BD2679-A82F-4BA2-ABA3-93D478276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9600" dirty="0" smtClean="0">
                <a:solidFill>
                  <a:srgbClr val="FF0000"/>
                </a:solidFill>
                <a:latin typeface="Edwardian Script ITC" pitchFamily="66" charset="0"/>
              </a:rPr>
              <a:t>Chapter 8</a:t>
            </a:r>
            <a:endParaRPr lang="en-US" sz="96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2209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b="1" dirty="0" smtClean="0">
                <a:solidFill>
                  <a:srgbClr val="08028A"/>
                </a:solidFill>
              </a:rPr>
              <a:t>Phylum Platyhelminthes</a:t>
            </a:r>
          </a:p>
          <a:p>
            <a:pPr algn="ctr"/>
            <a:r>
              <a:rPr lang="en-US" sz="4800" b="1" dirty="0" smtClean="0">
                <a:solidFill>
                  <a:srgbClr val="F321D5"/>
                </a:solidFill>
              </a:rPr>
              <a:t>“The Flatworms”</a:t>
            </a:r>
          </a:p>
          <a:p>
            <a:pPr algn="ctr"/>
            <a:endParaRPr lang="en-US" sz="6000" b="1" dirty="0">
              <a:solidFill>
                <a:srgbClr val="0802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0"/>
            <a:ext cx="8839200" cy="6096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</a:rPr>
              <a:t>Movement</a:t>
            </a:r>
            <a:r>
              <a:rPr lang="en-US" sz="2800" b="1" dirty="0" smtClean="0"/>
              <a:t>: </a:t>
            </a:r>
            <a:r>
              <a:rPr lang="en-US" sz="2400" b="1" dirty="0" smtClean="0">
                <a:solidFill>
                  <a:srgbClr val="FF0066"/>
                </a:solidFill>
              </a:rPr>
              <a:t>by many ways: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404813" lvl="1" indent="-179388">
              <a:lnSpc>
                <a:spcPct val="150000"/>
              </a:lnSpc>
            </a:pPr>
            <a:r>
              <a:rPr lang="en-US" sz="2400" dirty="0" smtClean="0"/>
              <a:t>Most species move by </a:t>
            </a:r>
            <a:r>
              <a:rPr lang="en-US" sz="2400" b="1" dirty="0" smtClean="0">
                <a:solidFill>
                  <a:srgbClr val="FF0000"/>
                </a:solidFill>
              </a:rPr>
              <a:t>cilia and mucus secretion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the ventral surface.</a:t>
            </a:r>
            <a:endParaRPr lang="en-US" sz="2000" dirty="0" smtClean="0"/>
          </a:p>
          <a:p>
            <a:pPr marL="404813" lvl="1" indent="-179388">
              <a:lnSpc>
                <a:spcPct val="150000"/>
              </a:lnSpc>
            </a:pPr>
            <a:r>
              <a:rPr lang="en-US" sz="2400" dirty="0" smtClean="0"/>
              <a:t>Others move by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pedal waves of muscle contraction</a:t>
            </a:r>
            <a:r>
              <a:rPr lang="en-US" sz="2400" dirty="0" smtClean="0"/>
              <a:t>: these are unidirectional moving from anterior to posterior. </a:t>
            </a:r>
          </a:p>
          <a:p>
            <a:pPr marL="404813" lvl="1" indent="-179388">
              <a:lnSpc>
                <a:spcPct val="150000"/>
              </a:lnSpc>
            </a:pPr>
            <a:r>
              <a:rPr lang="en-US" sz="2400" dirty="0" smtClean="0"/>
              <a:t>They have: </a:t>
            </a:r>
            <a:r>
              <a:rPr lang="en-US" sz="2400" b="1" dirty="0" smtClean="0">
                <a:solidFill>
                  <a:srgbClr val="0000FF"/>
                </a:solidFill>
              </a:rPr>
              <a:t>longitudinal,</a:t>
            </a:r>
          </a:p>
          <a:p>
            <a:pPr marL="404813" lvl="1" indent="60325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circular, dorsoventral </a:t>
            </a:r>
          </a:p>
          <a:p>
            <a:pPr marL="404813" lvl="1" indent="60325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and diagonal muscles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554" name="Picture 2" descr="http://library.thinkquest.org/26153/marine/sketch/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572000" cy="301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404813" lvl="1" indent="-179388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B)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Looping movement</a:t>
            </a:r>
            <a:r>
              <a:rPr lang="en-US" sz="2400" b="1" dirty="0" smtClean="0"/>
              <a:t>: </a:t>
            </a:r>
            <a:r>
              <a:rPr lang="en-US" sz="2400" dirty="0" smtClean="0"/>
              <a:t>in order to be effective, flatworms must be able to adhere to the substrate. This is done by the </a:t>
            </a:r>
            <a:r>
              <a:rPr lang="en-US" sz="2400" b="1" dirty="0" smtClean="0">
                <a:solidFill>
                  <a:srgbClr val="0000FF"/>
                </a:solidFill>
              </a:rPr>
              <a:t>duo-glands</a:t>
            </a:r>
            <a:r>
              <a:rPr lang="en-US" sz="2400" dirty="0" smtClean="0"/>
              <a:t> that secrete glue to adhere to surfaces.</a:t>
            </a:r>
            <a:r>
              <a:rPr lang="en-US" sz="2400" b="1" dirty="0" smtClean="0"/>
              <a:t>                                              </a:t>
            </a:r>
            <a:endParaRPr lang="en-US" sz="2000" dirty="0" smtClean="0"/>
          </a:p>
          <a:p>
            <a:pPr marL="404813" lvl="1" indent="-179388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C)</a:t>
            </a:r>
            <a:r>
              <a:rPr lang="en-US" sz="2400" dirty="0" smtClean="0"/>
              <a:t> Some </a:t>
            </a:r>
            <a:r>
              <a:rPr lang="en-US" sz="2400" b="1" dirty="0" smtClean="0">
                <a:solidFill>
                  <a:srgbClr val="FF0066"/>
                </a:solidFill>
              </a:rPr>
              <a:t>can swim </a:t>
            </a:r>
            <a:r>
              <a:rPr lang="en-US" sz="2400" dirty="0" smtClean="0"/>
              <a:t>by cilial action or muscular contractions.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580" name="Picture 4" descr="http://struggle.net/history/images/flatw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05200"/>
            <a:ext cx="2895600" cy="2466975"/>
          </a:xfrm>
          <a:prstGeom prst="rect">
            <a:avLst/>
          </a:prstGeom>
          <a:noFill/>
        </p:spPr>
      </p:pic>
      <p:pic>
        <p:nvPicPr>
          <p:cNvPr id="24582" name="Picture 6" descr="http://media.web.britannica.com/eb-media/46/33746-004-8521F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2952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FF0066"/>
                </a:solidFill>
              </a:rPr>
              <a:t>Digestive System:</a:t>
            </a:r>
            <a:endParaRPr lang="en-US" sz="2800" dirty="0" smtClean="0">
              <a:solidFill>
                <a:srgbClr val="FF0066"/>
              </a:solidFill>
            </a:endParaRPr>
          </a:p>
          <a:p>
            <a:pPr lvl="1"/>
            <a:r>
              <a:rPr lang="en-US" sz="2400" dirty="0" smtClean="0"/>
              <a:t>Digestive system is simple and variable according to species.</a:t>
            </a:r>
            <a:endParaRPr lang="en-US" sz="2000" dirty="0" smtClean="0"/>
          </a:p>
          <a:p>
            <a:pPr lvl="1"/>
            <a:r>
              <a:rPr lang="en-US" sz="2400" dirty="0" smtClean="0"/>
              <a:t>Mouth is usually at the end of a </a:t>
            </a:r>
            <a:r>
              <a:rPr lang="en-US" sz="2400" b="1" dirty="0" err="1" smtClean="0">
                <a:solidFill>
                  <a:srgbClr val="0000FF"/>
                </a:solidFill>
              </a:rPr>
              <a:t>protrusible</a:t>
            </a:r>
            <a:r>
              <a:rPr lang="en-US" sz="2400" b="1" dirty="0" smtClean="0">
                <a:solidFill>
                  <a:srgbClr val="0000FF"/>
                </a:solidFill>
              </a:rPr>
              <a:t> pharynx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Gut may be </a:t>
            </a:r>
            <a:r>
              <a:rPr lang="en-US" sz="2400" b="1" dirty="0" smtClean="0">
                <a:solidFill>
                  <a:srgbClr val="FF0000"/>
                </a:solidFill>
              </a:rPr>
              <a:t>straight, three-branched, or </a:t>
            </a:r>
            <a:r>
              <a:rPr lang="en-US" sz="2400" b="1" dirty="0" err="1" smtClean="0">
                <a:solidFill>
                  <a:srgbClr val="FF0000"/>
                </a:solidFill>
              </a:rPr>
              <a:t>multibranched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604" name="Picture 4" descr="http://darwin.wcupa.edu/beneski/bio-515/f09/mohanty/uploads/Main/plan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4800600" cy="3543300"/>
          </a:xfrm>
          <a:prstGeom prst="rect">
            <a:avLst/>
          </a:prstGeom>
          <a:noFill/>
        </p:spPr>
      </p:pic>
      <p:pic>
        <p:nvPicPr>
          <p:cNvPr id="25606" name="Picture 6" descr="http://library.sasaustin.org/images/planar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733800" cy="187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marL="284163" lvl="1" indent="-223838">
              <a:lnSpc>
                <a:spcPct val="150000"/>
              </a:lnSpc>
            </a:pPr>
            <a:r>
              <a:rPr lang="en-US" sz="2400" dirty="0" smtClean="0"/>
              <a:t>Most species are </a:t>
            </a:r>
            <a:r>
              <a:rPr lang="en-US" sz="2400" b="1" dirty="0" smtClean="0">
                <a:solidFill>
                  <a:srgbClr val="FF0000"/>
                </a:solidFill>
              </a:rPr>
              <a:t>active carnivorous</a:t>
            </a:r>
            <a:r>
              <a:rPr lang="en-US" sz="2400" dirty="0" smtClean="0"/>
              <a:t>. However, some </a:t>
            </a:r>
            <a:r>
              <a:rPr lang="en-US" sz="2400" b="1" dirty="0" smtClean="0">
                <a:solidFill>
                  <a:srgbClr val="0000FF"/>
                </a:solidFill>
              </a:rPr>
              <a:t>ingest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algae and detritus</a:t>
            </a:r>
            <a:r>
              <a:rPr lang="en-US" sz="2400" dirty="0" smtClean="0"/>
              <a:t>. Some have </a:t>
            </a:r>
            <a:r>
              <a:rPr lang="en-US" sz="2400" b="1" dirty="0" smtClean="0">
                <a:solidFill>
                  <a:srgbClr val="FF0066"/>
                </a:solidFill>
              </a:rPr>
              <a:t>endosymbiotic algae.</a:t>
            </a:r>
            <a:endParaRPr lang="en-US" sz="2000" b="1" dirty="0" smtClean="0">
              <a:solidFill>
                <a:srgbClr val="FF0066"/>
              </a:solidFill>
            </a:endParaRPr>
          </a:p>
          <a:p>
            <a:pPr marL="284163" lvl="1" indent="-223838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Initially, digestion is extracellular</a:t>
            </a:r>
            <a:r>
              <a:rPr lang="en-US" sz="2400" dirty="0" smtClean="0"/>
              <a:t>. Thereafter, it is </a:t>
            </a:r>
            <a:r>
              <a:rPr lang="en-US" sz="2400" b="1" dirty="0" smtClean="0">
                <a:solidFill>
                  <a:srgbClr val="0000FF"/>
                </a:solidFill>
              </a:rPr>
              <a:t>completed intracellularly.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FF0066"/>
                </a:solidFill>
              </a:rPr>
              <a:t>Reproductive System: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Sexual reproduction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Turbellarians are </a:t>
            </a:r>
            <a:r>
              <a:rPr lang="en-US" sz="2400" b="1" dirty="0" smtClean="0">
                <a:solidFill>
                  <a:srgbClr val="00B050"/>
                </a:solidFill>
              </a:rPr>
              <a:t>hermaphrodites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pPr lvl="2"/>
            <a:r>
              <a:rPr lang="en-US" sz="2400" dirty="0" smtClean="0"/>
              <a:t>Two organisms exchange gametes </a:t>
            </a:r>
            <a:r>
              <a:rPr lang="en-US" sz="2400" b="1" dirty="0" smtClean="0">
                <a:solidFill>
                  <a:srgbClr val="00B050"/>
                </a:solidFill>
              </a:rPr>
              <a:t>(cross-fertilization).</a:t>
            </a:r>
          </a:p>
          <a:p>
            <a:pPr lvl="2"/>
            <a:r>
              <a:rPr lang="en-US" sz="2400" dirty="0" smtClean="0"/>
              <a:t>Eggs are released after fertilization.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marL="165100" indent="-16510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Mostly, eggs develop into </a:t>
            </a:r>
            <a:r>
              <a:rPr lang="en-US" sz="2400" b="1" dirty="0" smtClean="0">
                <a:solidFill>
                  <a:srgbClr val="00B050"/>
                </a:solidFill>
              </a:rPr>
              <a:t>miniature worms </a:t>
            </a:r>
            <a:r>
              <a:rPr lang="en-US" sz="2400" dirty="0" smtClean="0"/>
              <a:t>without a free-living larval stage.</a:t>
            </a:r>
          </a:p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However, several marine species have a free-swimming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larval stage called </a:t>
            </a:r>
            <a:r>
              <a:rPr lang="en-US" sz="2400" b="1" dirty="0" err="1" smtClean="0">
                <a:solidFill>
                  <a:srgbClr val="FF0066"/>
                </a:solidFill>
              </a:rPr>
              <a:t>Müller’s</a:t>
            </a:r>
            <a:r>
              <a:rPr lang="en-US" sz="2400" b="1" dirty="0" smtClean="0">
                <a:solidFill>
                  <a:srgbClr val="FF0066"/>
                </a:solidFill>
              </a:rPr>
              <a:t> larva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739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t3.thpservices.com/fotos/thum4/012/983/fhr-33635-00001-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905000" cy="1228726"/>
          </a:xfrm>
          <a:prstGeom prst="rect">
            <a:avLst/>
          </a:prstGeom>
          <a:noFill/>
        </p:spPr>
      </p:pic>
      <p:pic>
        <p:nvPicPr>
          <p:cNvPr id="26630" name="Picture 6" descr="http://www.core-orsten-research.de/images/taxon%20pictures/01%20Eucrustacea/TYPE%20A/typ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17145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1"/>
            <a:r>
              <a:rPr lang="en-US" sz="2800" b="1" dirty="0" smtClean="0">
                <a:solidFill>
                  <a:srgbClr val="FF0066"/>
                </a:solidFill>
              </a:rPr>
              <a:t>Asexual reproduction:</a:t>
            </a: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Regeneration.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Asexual fission.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Examples: </a:t>
            </a:r>
            <a:r>
              <a:rPr lang="en-US" sz="2400" b="1" i="1" dirty="0" err="1" smtClean="0"/>
              <a:t>Planaria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Dugesia</a:t>
            </a:r>
            <a:r>
              <a:rPr lang="en-US" sz="2400" b="1" i="1" dirty="0" smtClean="0"/>
              <a:t> )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8674" name="Picture 2" descr="http://www.cellregeneration.org/images/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695700" cy="3095626"/>
          </a:xfrm>
          <a:prstGeom prst="rect">
            <a:avLst/>
          </a:prstGeom>
          <a:noFill/>
        </p:spPr>
      </p:pic>
      <p:pic>
        <p:nvPicPr>
          <p:cNvPr id="28676" name="Picture 4" descr="http://www.ub.edu/web/ub/galeries/imatges/noticies/2011/02/planari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743450" cy="2390775"/>
          </a:xfrm>
          <a:prstGeom prst="rect">
            <a:avLst/>
          </a:prstGeom>
          <a:noFill/>
        </p:spPr>
      </p:pic>
      <p:pic>
        <p:nvPicPr>
          <p:cNvPr id="28678" name="Picture 6" descr="http://www.eurostemcell.org/files/imagecache/180pxSquare/resources/planaria%20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286000" cy="2286000"/>
          </a:xfrm>
          <a:prstGeom prst="rect">
            <a:avLst/>
          </a:prstGeom>
          <a:noFill/>
        </p:spPr>
      </p:pic>
      <p:pic>
        <p:nvPicPr>
          <p:cNvPr id="28680" name="Picture 8" descr="http://www.newscientist.com/data/galleries/regeneration/00494937c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029201"/>
            <a:ext cx="4038600" cy="18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lvl="0"/>
            <a:r>
              <a:rPr lang="en-US" sz="2800" b="1" dirty="0" smtClean="0"/>
              <a:t>Defining characteristics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lvl="2"/>
            <a:r>
              <a:rPr lang="en-US" sz="2400" i="1" dirty="0" smtClean="0">
                <a:solidFill>
                  <a:srgbClr val="FF0066"/>
                </a:solidFill>
              </a:rPr>
              <a:t>Small hooked anterior attachment organ (scolex).</a:t>
            </a:r>
          </a:p>
          <a:p>
            <a:pPr lvl="2"/>
            <a:r>
              <a:rPr lang="en-US" sz="2400" i="1" dirty="0" smtClean="0">
                <a:solidFill>
                  <a:srgbClr val="FF0066"/>
                </a:solidFill>
              </a:rPr>
              <a:t>Division of body into segments (</a:t>
            </a:r>
            <a:r>
              <a:rPr lang="en-US" sz="2400" i="1" dirty="0" err="1" smtClean="0">
                <a:solidFill>
                  <a:srgbClr val="FF0066"/>
                </a:solidFill>
              </a:rPr>
              <a:t>proglottids</a:t>
            </a:r>
            <a:r>
              <a:rPr lang="en-US" sz="2400" i="1" dirty="0" smtClean="0">
                <a:solidFill>
                  <a:srgbClr val="FF0066"/>
                </a:solidFill>
              </a:rPr>
              <a:t>) arising from anterior end, behind the scolex.</a:t>
            </a:r>
            <a:endParaRPr lang="en-US" sz="2400" dirty="0" smtClean="0">
              <a:solidFill>
                <a:srgbClr val="FF0066"/>
              </a:solidFill>
            </a:endParaRPr>
          </a:p>
          <a:p>
            <a:pPr lvl="2"/>
            <a:r>
              <a:rPr lang="en-US" sz="2400" i="1" dirty="0" smtClean="0">
                <a:solidFill>
                  <a:srgbClr val="FF0066"/>
                </a:solidFill>
              </a:rPr>
              <a:t>Absence (loss) of digestive tract</a:t>
            </a:r>
            <a:r>
              <a:rPr lang="en-US" sz="2400" dirty="0" smtClean="0">
                <a:solidFill>
                  <a:srgbClr val="FF0066"/>
                </a:solidFill>
              </a:rPr>
              <a:t>.</a:t>
            </a:r>
          </a:p>
          <a:p>
            <a:pPr lvl="2"/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Class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Cestoda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en-US" sz="40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imag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1866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ae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1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505200"/>
            <a:ext cx="1619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species belong to </a:t>
            </a:r>
            <a:r>
              <a:rPr lang="en-US" sz="2400" b="1" dirty="0" smtClean="0">
                <a:solidFill>
                  <a:srgbClr val="FF0066"/>
                </a:solidFill>
              </a:rPr>
              <a:t>Subclass </a:t>
            </a:r>
            <a:r>
              <a:rPr lang="en-US" sz="2400" b="1" dirty="0" err="1" smtClean="0">
                <a:solidFill>
                  <a:srgbClr val="FF0066"/>
                </a:solidFill>
              </a:rPr>
              <a:t>Eucestoda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which includes the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Tapeworms</a:t>
            </a:r>
            <a:r>
              <a:rPr lang="en-US" sz="2400" dirty="0" smtClean="0">
                <a:solidFill>
                  <a:srgbClr val="0000FF"/>
                </a:solidFill>
              </a:rPr>
              <a:t> (about 5000 sp).</a:t>
            </a:r>
          </a:p>
          <a:p>
            <a:r>
              <a:rPr lang="en-US" sz="2400" dirty="0" smtClean="0"/>
              <a:t>All are </a:t>
            </a:r>
            <a:r>
              <a:rPr lang="en-US" sz="2400" b="1" dirty="0" err="1" smtClean="0">
                <a:solidFill>
                  <a:srgbClr val="FF0000"/>
                </a:solidFill>
              </a:rPr>
              <a:t>endoparasites</a:t>
            </a:r>
            <a:r>
              <a:rPr lang="en-US" sz="2400" dirty="0" smtClean="0"/>
              <a:t> of vertebrates (live in the digestive tract).</a:t>
            </a:r>
          </a:p>
          <a:p>
            <a:r>
              <a:rPr lang="en-US" sz="2400" dirty="0" smtClean="0"/>
              <a:t> The number of infected persons </a:t>
            </a:r>
            <a:r>
              <a:rPr lang="en-US" sz="2400" b="1" dirty="0" smtClean="0">
                <a:solidFill>
                  <a:srgbClr val="FF0000"/>
                </a:solidFill>
              </a:rPr>
              <a:t>worldwide</a:t>
            </a:r>
            <a:r>
              <a:rPr lang="en-US" sz="2400" dirty="0" smtClean="0"/>
              <a:t> is about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million.</a:t>
            </a:r>
          </a:p>
          <a:p>
            <a:r>
              <a:rPr lang="en-US" sz="2400" dirty="0" smtClean="0"/>
              <a:t>Body is covered by 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nonciliated, syncytial tegument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Nutrients are taken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body surface</a:t>
            </a:r>
            <a:r>
              <a:rPr lang="en-US" sz="2400" dirty="0" smtClean="0"/>
              <a:t>. They have </a:t>
            </a:r>
            <a:r>
              <a:rPr lang="en-US" sz="2400" b="1" dirty="0" smtClean="0">
                <a:solidFill>
                  <a:srgbClr val="FF0000"/>
                </a:solidFill>
              </a:rPr>
              <a:t>no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 or gut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Body is composed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of: </a:t>
            </a:r>
            <a:r>
              <a:rPr lang="en-US" sz="2400" b="1" dirty="0" smtClean="0">
                <a:solidFill>
                  <a:srgbClr val="0000FF"/>
                </a:solidFill>
              </a:rPr>
              <a:t>scolex, neck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proglottids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400" dirty="0" smtClean="0"/>
              <a:t>The anterior end takes the form of a </a:t>
            </a:r>
            <a:r>
              <a:rPr lang="en-US" sz="2400" b="1" u="sng" dirty="0" smtClean="0">
                <a:solidFill>
                  <a:srgbClr val="00B050"/>
                </a:solidFill>
              </a:rPr>
              <a:t>scolex</a:t>
            </a:r>
            <a:r>
              <a:rPr lang="en-US" sz="2400" u="sng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which is provided with </a:t>
            </a:r>
            <a:r>
              <a:rPr lang="en-US" sz="2400" b="1" u="sng" dirty="0" smtClean="0">
                <a:solidFill>
                  <a:srgbClr val="00B050"/>
                </a:solidFill>
              </a:rPr>
              <a:t>hooks and/or suckers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Hooks and suckers 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maintain 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position within the host’s gut.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6492875"/>
            <a:ext cx="3124200" cy="365125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800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://bioweb.uwlax.edu/bio203/s2009/temanson_caro/proglott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400"/>
            <a:ext cx="3352800" cy="2133600"/>
          </a:xfrm>
          <a:prstGeom prst="rect">
            <a:avLst/>
          </a:prstGeom>
          <a:noFill/>
        </p:spPr>
      </p:pic>
      <p:pic>
        <p:nvPicPr>
          <p:cNvPr id="11" name="Picture 2" descr="tapewormsco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ttp://static.ddmcdn.com/gif/tapeworm-weight-loss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581400"/>
            <a:ext cx="1905000" cy="2857500"/>
          </a:xfrm>
          <a:prstGeom prst="rect">
            <a:avLst/>
          </a:prstGeom>
          <a:noFill/>
        </p:spPr>
      </p:pic>
      <p:pic>
        <p:nvPicPr>
          <p:cNvPr id="31754" name="Picture 10" descr="http://t0.gstatic.com/images?q=tbn:ANd9GcRubwEOfqjLnOOHcWbu9u3lZp9lHlh8tecEIELO8wmR5Iws1U2b9qInvV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962400"/>
            <a:ext cx="19812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pPr marL="404813" lvl="2" indent="-344488"/>
            <a:r>
              <a:rPr lang="en-US" sz="2400" dirty="0" smtClean="0"/>
              <a:t>Neck divides several times/day to give the </a:t>
            </a:r>
            <a:r>
              <a:rPr lang="en-US" sz="2400" b="1" dirty="0" err="1" smtClean="0">
                <a:solidFill>
                  <a:srgbClr val="00B050"/>
                </a:solidFill>
              </a:rPr>
              <a:t>proglottids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marL="344488" lvl="2" indent="-284163"/>
            <a:r>
              <a:rPr lang="en-US" sz="2400" dirty="0" smtClean="0"/>
              <a:t>Each proglottid is </a:t>
            </a:r>
            <a:r>
              <a:rPr lang="en-US" sz="2400" b="1" dirty="0" smtClean="0">
                <a:solidFill>
                  <a:srgbClr val="00B050"/>
                </a:solidFill>
              </a:rPr>
              <a:t>simultaneous hermaphrodite</a:t>
            </a:r>
            <a:r>
              <a:rPr lang="en-US" sz="2400" dirty="0" smtClean="0"/>
              <a:t>.</a:t>
            </a:r>
          </a:p>
          <a:p>
            <a:pPr marL="344488" lvl="2" indent="-284163"/>
            <a:r>
              <a:rPr lang="en-US" sz="2400" dirty="0" smtClean="0"/>
              <a:t>Each proglottid contains </a:t>
            </a:r>
            <a:r>
              <a:rPr lang="en-US" sz="2400" b="1" dirty="0" smtClean="0">
                <a:solidFill>
                  <a:srgbClr val="00B050"/>
                </a:solidFill>
              </a:rPr>
              <a:t>numerous ovaries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about </a:t>
            </a:r>
            <a:r>
              <a:rPr lang="en-US" sz="2400" b="1" dirty="0" smtClean="0">
                <a:solidFill>
                  <a:srgbClr val="00B050"/>
                </a:solidFill>
              </a:rPr>
              <a:t>100 testes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44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772" name="AutoShape 4" descr="http://i67.photobucket.com/albums/h308/jstanley01/tapeworm_x-ray.jpg"/>
          <p:cNvSpPr>
            <a:spLocks noChangeAspect="1" noChangeArrowheads="1"/>
          </p:cNvSpPr>
          <p:nvPr/>
        </p:nvSpPr>
        <p:spPr bwMode="auto">
          <a:xfrm>
            <a:off x="157163" y="-2430463"/>
            <a:ext cx="4286250" cy="507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BDAAkGBwgHBgkIBwgKCgkLDRYPDQwMDRsUFRAWIB0iIiAdHx8kKDQsJCYxJx8fLT0tMTU3Ojo6Iys/RD84QzQ5Ojf/2wBDAQoKCg0MDRoPDxo3JR8lNzc3Nzc3Nzc3Nzc3Nzc3Nzc3Nzc3Nzc3Nzc3Nzc3Nzc3Nzc3Nzc3Nzc3Nzc3Nzc3Nzf/wAARCAD0AM4DASIAAhEBAxEB/8QAHAAAAgMBAQEBAAAAAAAAAAAABAUCAwYAAQcI/8QAPxAAAQQBAwIDBQYDBwQCAwAAAQACAxEEEiExBUETIlEGYXGB0RQycpGhsSNCUhUlM0Nik8EHNWPwJDREVOH/xAAYAQEBAQEBAAAAAAAAAAAAAAABAAIDBP/EABwRAQEBAQEBAQEBAAAAAAAAAAABEQIxIRJBYf/aAAwDAQACEQMRAD8AxcvVcxkOXebk/wCCa/jO2/VZxnVOolwH9oZnP/7D/qi8uWmTA/zMISVhIN97TXq69OsXq2eZfNnZVD1nf9U+x+o5b2H/AOZkXY/znfVY+B9S/Ep902SySTsCExc1rcLKygATlZH+676pg3qOS3/8mf8A3XfVIop6AooiKbU7cqbNRn5RNnJn/wB131Vrc3J2rJn/ANxyWtkFq6N+oqRlFk5TnX9pnof+Qq2fqE7RoGTNv/5CgTOI27dkIJHPfbjyVLDvCzMl2Q1v2mbe/wDMP1TGfMlY0EZEtfjKSdPe1suvbyjZGSyRys1NcQ3g+5QsEDqpBozzX+IoqLMmc2xkS0T/AFlIzCwnXr2tGxPZFDZd5R396hgLJzcluRKBkzbE1/EKnjZ2SfKcmb3fxCl2RK18pN2fX1UWyEUQaU0PysvKFlmTNXvlP1S2fPyXEhuXOXH0ld9VdI4StG9Xyl82mBxKU52Rmsa4nLyP9531QUnXp4HaTlZLnDn+K76pZ1nqcrf4cTtNjcpQ3JLwNe59fVA2NVlddyTjGVuVODXBld9Ulh65nSzebNyrPbxnfVVBgkxSRYoBCsi8Fxf6eqgKzOp5+q252UKPad31Qw6rneK1wzsvkH/Hd9UJkS3aFif52+4lTNr7qOo5DemROORLfhC/4h9FlcbqOU+V5+1T72f8V31ReZllnSmb8Qj9kk6Y+7P+lLbH5ztne9LCaGyOzDygHLNc+r9XQkl4TnFlEbdzW6RwO8w+KOE2xHvVDzWhxckuO5TGGUbUVnMabjdMMec2ADuluU7ZISRuimSUNilcMmwNqwz1taWh757NAr1svv4S9j7NhWB5UjXHcXAlrt/ijo8eVrKkLRq33KA6LD4mQ976LGi9PqUx6hNoAczmkB6cd9EDSa3KoyWT+ECzgeiF+3Sah5ua1bco9j2uxvMLDgf2UiR8xGoO3N91xm2uwEsyJZGlwI2vY+5dBOyRxj1gkjhSMW5QvTaoziXRFzd3AbBL4cq5nMdseAi9bZG0Skszll8rSHDi0FHqYS11j4p3nwsiIeHWTeyU5jjIQ8c8FDnUxM9laXfkrciXXD7ygGPIG/Ci+WhyrVqqVxBKqBp4o917K691UDvay52/X0HquUT02NoPIaP0UOkvBJv+lJc3KL2wMB2DAmPSX+Y/h+i27MtlO3KEI2ROQbtCu4WHLpOM+YKwOq/iqGmiPipOP3vipQxhlIAR2LJ5rtKInXSMil0blMrUpwMjSOeVXNmBlGySlpno2Sh5Jtbr7pataPEz2ybcH3o5st91ksYuMgq07hl8qjK0WF1F0AptavWuUdPleNEHgc8j0SfpbG5TaAJLfvUmboo4wIgHb13S08IY1jX6TZ32KskzRBBb+DtS5zGGMncaO1obJg8TH1tBNH/hAZ7qOVGSRCSRe5Szxyx4LSQmL4YpC7sL7JfIxrSa/VQo2QgOZNe5FkKIynF4A2VQ1OYWk7fsqgNJslSXzuEjeTYPdLpwGtPdWySVuEJNLqVRVD3AA0h5HE91ZI5DvO6y516XbLz+Y/BeXsvAVMm2vVJd8ABPelGyfw/RZuB1u2T7pjzqP4fotR15Z3I7ocnZE5HdDHhZc+ngO4/Nenh3xURyPgvXd1Mr2ODVZG+3Ac2hbTP2ej8bqTA6tgTZ7dv+VNyvJcLLbGJDGS0+m5CCDiCtyIYxIGOO1cLJdTgEWY9rG/P1UVmA4CyeSEzhcCOb3SvGGlvvpFxE6VpuNf0MfwpAyml3pyrOpTO1gRk8VaQ4OeIiwBp1A7EJlLkl5tvP4Utxa1zwWWTzvvymsL6hAaAWhpJ/JJZZnRsYSb9dl5PnTNiDYW1YtxutlKl2Q1scrg0mr4Qro2bmvzV8zcycl2hm++zhwhJIMljbfG6j3G6GUC/SVTLITwoueQVRI61CoyyFCvfupvPvQzz6rLFrnvtUlTPCgSpi/XLhyFy4cqA2DbdPemHzH8KRQcfNPOljzH8K1HbnwjyO6GKJyOShj91Zc+ng2cFzu/xXN3cPgud3Uy7sEd0bV/aWOGmnF1IFegkGwVGNr9sDvFDKL2+iS9SysfKEZbG5sreXXsQq+hTgZGh1+bZVdQhdBkkEbWprXRFEsJqkHG6iioXjiwtRuVqOhYcb8Zsz4xq9S6lfkSQ4zyXt27C1V0s3j6HO0O2oFUdQjdO/k+lpbES5cLw2MMou3abP5KwYomg0vaPUeYhK5YHMLHWSWbI+Ka4Q+V4Y1u9nupEGRkT4mU+KNxaGHZo43VkXVZm1rOsBpFHufUqjqEzJslzxZrue6H1NIQybuycHMBOQwAijqO2/y3QOb0qVg1wESNO9Dah277pe93vRGH1KXHIaXAtc63F25+Xohm0rlNHlUk2VpcrDg6nF40dsko0KA/P5rOZEMmNIY5W6XDshiq3nalFcTa5TLl6BuvF63lSGQj9096V94/h+iRx/eT3pH33fh+iY68kWShTwisrhCk7BTN9cObXjuCvRyvH90MvCpKJ4/Je3agtx5TFI1w7G0/z4mZmI2eE24Cz8Fm7THp3UDjWxwJjO5A5+SmorF3R5TLpGKcifW4Hwo93H39gi4sTF6m7XE7S47u0e/wBQnDMGPHx/ChAbfJ9filqAmZjDlF5DnCMUNA2JXf2kHPoRfmmGJ0iOJluLTfYk7fJQk6biwy6nvOx3FgAJdAWX1KyajZpHqEO/MbkQeG6I835TymM7unYpA0tcRsdru0ViT4PhAsiI0mqpo/8AQpMbL5pKYxw9B6qsmht8FquoZEUEh0Rny7ijyEK7Ix3amvi1NBBFtB2+CKxWccbCokO61E3TsTJMhjIY6qtvN/BI+odLyMdxLWmSOr1NHHxCGaGwsyXGl1R6bIqy20+Ig6ri6HAhzSATQBJ9yy6IxMt0EocKNG9yVM6qzsSXElLZGkAk6Se4Q4WolbH1XD20mZrasbAErNSxuikcx3IUKivW8rxes5Uh7B5096SPOfw/RJtJEg+Cd9Ib5j+H6LUduSHJHkLuwQbhsnXUMd0XTGvIouf9UmddIrPU+ojkLx3Ll6B5guePvfFDLw8L1eLlB2ymxRUoWl8jWN5cQApRpPZdgjimne2q2Dj6IjL601pcIZd/cFXnPbg9LiiHJFfNZ9otwHdLbV9O6i/KjeJMh+obkN2CqlbLPIXFxdvXyUOnQRxY4PiDURuArHdQihIaIrcT/Ul0UZ0RY1mkWd7V2E9rIHukBLm7t3UMjqMOsNMFjknWrcbwZmEtJa0++0ornzi+U6rseu9KsZIsWNuPkp9axRDIHR8V2QOl1Xws1i+mTZtTKa6ncAg72OFbF1NutzMoAkNHmr5JGJXxm7IIRIZ9pjLgd6r9QUAd1LpMUrTNiEN0tJLWNsOPP5rOvBaaIIcOQnnS8wwSuilJLHPJd7gpddwWuj+2xkkHSK5seqWbAXSs0wyta579F7tAu9kT7Q4YFZEbQB/NW1n4JOy2vBHY9itJjN+2dLczQ6R42GvbdAZZSZyukYWPc0jcGl7EPOB7woHmRDo8N1bFoTLpP3j+H6KfUsbThNdW7aUOlCpHfh+i07iPauDwumtocPH/ACsaeF9G9vcfw+kl1f5jf+V87I2RWevUGNJcCvXNsGz3VkbfMFN8ZLT8UM4HDdl7otWtgdt2VgifrAra1LAhGnlHdDi8TqMZq9HmpXfYTKxX9Kgfi4+VOaa9oIFqH5xR1OY5GY8F1tYdI39FDEhDpATaGDiXOLuSisRxLgGmkxuH2Pjn7PqLHEgfkgJen67fuCT3TbFzHxwiN1aRxtwovzYCSCwkJbK3dK0NBfvYtE4OOIrZ4bnA7t3q0XkZcTQzS1zr3+AVmFlCTUGGiOxFJWQtzGBrjsRtWkpW/YEJr1gPe9z3fC0o0l3CBVBYXv42R8MJbGC0dkXg4Vx29u59UUMbSaAFKwTkinZvY2s7/mnfS8jx4NDrLxZYB/TwgMyDQ97a4JUulPMOSLOkHk+g9ECzCjMx/s2VJCHatBq6pOfZ55Acwh1OHfcBR9oMYavFaBTdnEDcm+/6LzoIqUC3gHsPun4oZ/pV1OIRZkgDS0XweQh4Bc7B6kJj1sastxBLhqIs/wDvCH6ZF4mfAw8OkaP1Vgz6+jT4Qkwy0jliz3TGlsz2u5ApfQ34FR0Be2yxs+I7G6nOwtoWS34Wtux7/wBQ8Yu6G5w/lkaV8t0eWqX2P28jvoEor+YL5P4XPxRWbNDsZRCkWbH4q9kZ1DZT8Kw6+LVikVxQk0iceEveLFbqyOPYEcI7CjaXjbZRkXMxAzUSBQF8crp8QnpjgLDpH2SOP/dk1miHhAgbEAn8lHJjLMeKmmuVNZGLfilsha4cGt0Rj4gY0mwbKaZmK+S3MaSQq4sHIIaNPP6KZxbjYsr4+W0RVqX9nusgOH5JlhY8whA8OtPr3U3scD9wg88JaJJMKQGtTUTi4TmMLg4avUBFlrXGy0qbX6ASB8lIjzIXZDXMLiFRiYGqdrQb7lGyOe5xNafcrcRpZI/VQvvaAKjiAbQrbupRQfxCDvY7qcYIFq+NgL/eBeyThR1bFqQuA2IS3HjInaQAd+CtF1BmpvyS3DxPFygC06Qd0Cp9dgH2SQnc+oHw3/RC9Ch0NfI7UA3kEeX4pz1mIvxyxjSb/lCFyGfYsLwm6Xn/AFm9vkjGbGZ6k4yZTyS0m+W8H0/RWdAh19Yw2/8Alb+6lJj6nF2/P6Jl7M43994m3+Y391YJH2X7ODGDW6zntB0p0k8c0TTdFrqC2jIx4e4VToGuf5haTrN+2zNXRZRX8wXy+PFLrAHdfWfbRv8AdLvxhYTGgBA96WufsJhhaSDVquSAAEEbWtDLj6TSAyIAWurm1HC+CHehxfCZYUADgdh6qqCMNNkHsnPTsZpBkfWkDYFCxczHfM3cU0tq/VGZDY48YF4trWqp2UNdMA0nkhV9ScfszWnk91AHNnQNPlbsd7GxJVJ6g2t2fEWhHQ2d+O5QmXI8jTCLA/m7n3qR9j9TOoDSN+N0wZkQSAahQBsWFiWeMHA6iO92njHSNjaXH3pRw/HglitlCzY7oHMwXMaS07Vd8IZmYQba6yDsvcnqMrY/MdXp2+SiXvgdqsbghQfCQ662ITCHMx5ZG6n0RuCRY+CJDMaZt6gA47Paf03QAOH5TpediioTUzzzbQAPeih06OyWvIA7Vwr8PBY2QOc4mvdyUnVEuHqj1PNk9l5hYYDjQoA8AJs4R1+Hdegt0eUc77IBJ1F8UBaX6de+m1nZi7Jk1uAB4NBMuqyOyMgm7a00FXBCKFpWKIsTUAE26LiNi6zikD/Mb+6tw8XU9l+qK6a2+uY4/wDIP3UbH05jfKvdFuVkTbapafMhyZf21FdIef8AUFhMLerW+9t/+zyfiC+fYb6oFLpx4eTYwfE11duUoyYNJO3daDDkbJDpPIoobNgDgSPVTRHDBqka2tid0yleI4mxg0e9Dt2XuNj1NxeyhlAundRvekCgy8ufTeVLOyKhY+Smtbzur3xtxcWTIkZs1vfusvLmTZ7ZWzaQT52Nb2rslL5OoMmk0tBa2+PVeSvLwWt2H7pXCSCT3tGxvsA9ygINiBoclOIxojDC4kAdylzhwGmifRMomgwEg2a3SYHOhriS75BVZmmRoJdpDeL7qZheZgdWwKlmtb4TWHe91IDHR4PzCtkk0sq9lRHUflHZVzyh2w5UF0PUZ45bMri07GytH0/qWO+JsbH+fs0nk/ErJMFtJqwFESEOBB3B2QtbvxHa20y3ONAXa96hMdHgtsEjsoezz3ZGI5+S3RK0eW/T1XsrAZnOskXsPQKJa+D3KyGGyNkXLHYsKyKE0KHKU9BEUeoiqVfR3g9ax77yD91X1OZsY0k8b/NC+zjy/ruPv/mD91K+Ps0A8qsDfMowDyq5o83yQ5Mj7cf9nk/EF82iJpfSvbrboz/xBfNYvupdOb8OOlZQZIA87X+idTxBzCRuCQQsswVuFpfZ+Y5ONJHIbMRFE+ijVLWhj7PlConaBMddXfbsj88FslgbDgISdhsP0gbeYhALPamQjp8UY2Dzv76CxwJjeHtO44Ws9oQZMePe9JI/RZKUOa6rNKSx4bXiNG3f3FRimBdV79h6LyAlpdW4PI9y9fC29cYsftuoC2k7FG4szS1zb3SiRx47Jn09gDSSN3KMWOc4tIYaPvVGZJ4QbqcC4jayiSAAQ47pfn49hhcTvvajVRpzC4cqtzRZ4tSYTW/AUXnzX2Sy8AtvwCI6Zg+PNrmafBHcGr9yl0/DfkHU9tRA7m+URnZkeM1uNjFocDRbX3f/AOoRz0zMH9pRQsIMemnV7uyZZADXO0+qz3s1GXZuru1hda0sjNTiD80tBWk3t80yjjDYPFqwBaqixC47A7pmMcNxnsP3S02hMF1CV8k7tR7oz2Wb/fuMf9Y/dBZTCMiQOG4dSY+yo/vzGH+sfupPs8Ow4VwHmVUYV7RupxrH+3jSeivr+sL5rEPICV9m6thQ5uBMybEdl6W6mwMfoc8+gK+Y+0vToemdTdjQNcxmiOTw3ussLhZaT7uEt83+AWcBab2Zx3RwSvr/ABKo/BZmIW4BOulSvx5D5iWmgWqbvh7kYwed+yAdjtjIjc0kOPKZBzZAO1ofKid4ZIcTW9IDOdXxSGvYRVttvvWLzG1JXqF9Gfpni0uZqLeT8Vk+rdNLJB4fnbubaOFIiYdINq2IkEkKJYQW2vHva29qvhQXCPxHaY2+a+5RMMpa8MJI7UgsRzZCQCjLZG0mUWR931CjBklhmw34S7qDq2fvp4BRZym6Lawn4boMQ5OdNYjIZxwpUD4jjs3v2CY4GF4sYmyPuelblH42Fj4rQ+Us8UGrJoBCZ+X47SISWb7m+fooJZeeyIeDhkAtNHbZv1SUkumsmyXWSpaSCa/NewsLpQGi91FrfZaAhrpRy5wb8hunjHgyhumzdn6IXo8Xg4bmtG7Y9z7yET04US4jkqJg3UG/eoegQXUsx8UJjikcHO5I7Imd/LAfjSW5jS87dkhnspjrLiSTdklG+yv/AHzGI/rH7qGTGQSCpeywI67jj0kH7qNfaohsr287KmK1czlDjSvq8Us3S8mGEDXMzwmm6ou4K+ce0QkysXB6i9mjXE3Hc0mzqjGm/nS2vto6ZvSf4DpGu8QG2E3+iwGiV8J1smc6ybc0nc8lLfMC4jbktOceBxG3NhU9OwZZAX+G8b92lOsfFc0G2u59FN2rogdDbCkT5TfoptY4CtLvyKi6Nzhs0j30hkvgi/jvbWzws91HxGag3zaHfdvsOy2EbG+Myh33WY6lCY55K/qJUWfdPjTODZQGkEEbUQfS1RJ0/HnDzC87kEb3pV/UMRoJmY3yOPmHoUvY0xmmkhruaKlg/G6S1s+svppHmFKUvTm6Wl8jnaXXbRW3vQ7XPAA1OocC+FMODtWok3zvypYbwnp+JH4gLCS3fUbF/BL8rrrGSPbFGHtHBGwv3e5AzRFzPFiJ22oJeQS4g3fvUqLyM4ZTg6RhFbCivPKdg0n4lUCF7m2KG2ym1sumnEWpKJyX+UCvgmPRsbfxHDys4957BV4uG/IlDGjnk1wnkcIja2KP7jf1PcpMh90VplxMnV2ARDItDGuaApdFhEeHPbeQFdhyNe8x7EH9EKqwaBVDwXNuldlkMldEHDY0ua3Yf8KBTkYusmuy7oOKI/aDGoEecH9UweCGPNC7RPRYY3dRx5XN/iB9WPRJvj6I1WN5UWhTaN0ONfNuve1szcyWKBzPDiJB1S7n5JfN7S9SxzG2fGfF4llvihzLHzCBmkfiz9Q6jilrZBOIo3eKLiJ1O11XPkIAP9V9lc3phypMTIleDjzZAlOHjP8AG8VrI7lcT/Vd36k1zSm9kER+1PUHPY1jYyXuAa1khJdfFAeqlle1PUsbFZkSNjDJN2gTAu57jkfNA5eJ1T+AMOB0GRnzaX631IzU01C2/wCUAHzfzCuxGqjH9mp5A9vWM+DCMUrgW7O8rKDyXDuC5gA7l3uKl+oNHt1mbeUc1uTstH7O+0TurdNyROw+IPL6gUdlgcE9NZ1WRvWMJ0GJGXB7IpDK4HxWNoHk6WeJTu5F+gTz2Wz9eLlfZenhkZncTIyNw8OFukMoXWo7muTvwofr/D5k7WZA1uAt10lPW5MYPIbK3WTekq8zxDOk1YWY7HbuyRjw1zhqaKLS3Yi3G+CAKWb6g90uZK4sewF2wdzXZTUsq9lXRAc12xHYoLM6aWkvgGpndvdq9jc6M20/JH48zZwGg6Jhx/qS0QbtBsVS6HlNMuJr5CJYxq9RsUM3CAeCx5+BCk8jaBGQNt0JlRjVekfkm32VzGucfS1CbFZI0Egnb1UieKtNdwi8bAlyHgnyM7udsr44WxG442gpliRF9ucab3ceylHkMEWPFpi+73ceXIWTLEbiIm6z6nhTzMnxnaYxpibsB6oMVZHdBPej9QyZ4MiKR54GkenKLw5HQEOA5S7pLXNhNiiXWmPPuUCvOyZW5z5GvN3e5tO8OYZOM2RgAJ5HoVnM3/7DweU29mZLklgP824+KVTSWMNgGv7xN0u6G7+94WC61X+qlnWH0B6BQ6Bv1qH01f8AKBfH0cKbeVEKbeVOL89Z3UM3G6lMcbKlh1OcD4btNi7o12Uj1vqMceUIsgsM5bC9zWizGAfJxxsPftzzfLkOtC4/Uc+JgjjzshrdTtg/uRRPxra+RtXAUj1rqhbE12fM5rDEGNdRDRHeirH8tmviuXKGQFLNLPL4sry6RxtzqAvt/wALcf8AT4GXCz2PcS0AED5rlyVWikxWFv3nbe9Z3qmDGZ2nW+yPUfRcuU1yCGDHf35PzH0UThsa4EPkHzH0XLlE/wDZnpON1TrePi5pkfE7USLAJoXzS2nXvZHokPScjIxcMY8sLdTXRuO/xu1y5Tl3b+mCnw4zE7zv/MfRVtwYiwW5/HqPouXKdJ4ZezXR8PN6s2HJa57NDjRPda2f2R6OYHfwH0ASBr42XLlM2vlX2Vm/md+n0XuNgxPlAc59X7vouXKbO8fFY3YOfQ+CuOO3T99/5hcuUSXLxmOyHuLnXfuTX2axWCWR9u1CgFy5SpzmwNLQbdyqOhQNb1aMgn73f4rlyg+hNCnW65cp576/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BDAAkGBwgHBgkIBwgKCgkLDRYPDQwMDRsUFRAWIB0iIiAdHx8kKDQsJCYxJx8fLT0tMTU3Ojo6Iys/RD84QzQ5Ojf/2wBDAQoKCg0MDRoPDxo3JR8lNzc3Nzc3Nzc3Nzc3Nzc3Nzc3Nzc3Nzc3Nzc3Nzc3Nzc3Nzc3Nzc3Nzc3Nzc3Nzc3Nzf/wAARCAD0AM4DASIAAhEBAxEB/8QAHAAAAgMBAQEBAAAAAAAAAAAABAUCAwYAAQcI/8QAPxAAAQQBAwIDBQYDBwQCAwAAAQACAxEEEiExBUETIlEGYXGB0RQycpGhsSNCUhUlM0Nik8EHNWPwJDREVOH/xAAYAQEBAQEBAAAAAAAAAAAAAAABAAIDBP/EABwRAQEBAQEBAQEBAAAAAAAAAAABEQIxIRJBYf/aAAwDAQACEQMRAD8AxcvVcxkOXebk/wCCa/jO2/VZxnVOolwH9oZnP/7D/qi8uWmTA/zMISVhIN97TXq69OsXq2eZfNnZVD1nf9U+x+o5b2H/AOZkXY/znfVY+B9S/Ep902SySTsCExc1rcLKygATlZH+676pg3qOS3/8mf8A3XfVIop6AooiKbU7cqbNRn5RNnJn/wB131Vrc3J2rJn/ANxyWtkFq6N+oqRlFk5TnX9pnof+Qq2fqE7RoGTNv/5CgTOI27dkIJHPfbjyVLDvCzMl2Q1v2mbe/wDMP1TGfMlY0EZEtfjKSdPe1suvbyjZGSyRys1NcQ3g+5QsEDqpBozzX+IoqLMmc2xkS0T/AFlIzCwnXr2tGxPZFDZd5R396hgLJzcluRKBkzbE1/EKnjZ2SfKcmb3fxCl2RK18pN2fX1UWyEUQaU0PysvKFlmTNXvlP1S2fPyXEhuXOXH0ld9VdI4StG9Xyl82mBxKU52Rmsa4nLyP9531QUnXp4HaTlZLnDn+K76pZ1nqcrf4cTtNjcpQ3JLwNe59fVA2NVlddyTjGVuVODXBld9Ulh65nSzebNyrPbxnfVVBgkxSRYoBCsi8Fxf6eqgKzOp5+q252UKPad31Qw6rneK1wzsvkH/Hd9UJkS3aFif52+4lTNr7qOo5DemROORLfhC/4h9FlcbqOU+V5+1T72f8V31ReZllnSmb8Qj9kk6Y+7P+lLbH5ztne9LCaGyOzDygHLNc+r9XQkl4TnFlEbdzW6RwO8w+KOE2xHvVDzWhxckuO5TGGUbUVnMabjdMMec2ADuluU7ZISRuimSUNilcMmwNqwz1taWh757NAr1svv4S9j7NhWB5UjXHcXAlrt/ijo8eVrKkLRq33KA6LD4mQ976LGi9PqUx6hNoAczmkB6cd9EDSa3KoyWT+ECzgeiF+3Sah5ua1bco9j2uxvMLDgf2UiR8xGoO3N91xm2uwEsyJZGlwI2vY+5dBOyRxj1gkjhSMW5QvTaoziXRFzd3AbBL4cq5nMdseAi9bZG0Skszll8rSHDi0FHqYS11j4p3nwsiIeHWTeyU5jjIQ8c8FDnUxM9laXfkrciXXD7ygGPIG/Ci+WhyrVqqVxBKqBp4o917K691UDvay52/X0HquUT02NoPIaP0UOkvBJv+lJc3KL2wMB2DAmPSX+Y/h+i27MtlO3KEI2ROQbtCu4WHLpOM+YKwOq/iqGmiPipOP3vipQxhlIAR2LJ5rtKInXSMil0blMrUpwMjSOeVXNmBlGySlpno2Sh5Jtbr7pataPEz2ybcH3o5st91ksYuMgq07hl8qjK0WF1F0AptavWuUdPleNEHgc8j0SfpbG5TaAJLfvUmboo4wIgHb13S08IY1jX6TZ32KskzRBBb+DtS5zGGMncaO1obJg8TH1tBNH/hAZ7qOVGSRCSRe5Szxyx4LSQmL4YpC7sL7JfIxrSa/VQo2QgOZNe5FkKIynF4A2VQ1OYWk7fsqgNJslSXzuEjeTYPdLpwGtPdWySVuEJNLqVRVD3AA0h5HE91ZI5DvO6y516XbLz+Y/BeXsvAVMm2vVJd8ABPelGyfw/RZuB1u2T7pjzqP4fotR15Z3I7ocnZE5HdDHhZc+ngO4/Nenh3xURyPgvXd1Mr2ODVZG+3Ac2hbTP2ej8bqTA6tgTZ7dv+VNyvJcLLbGJDGS0+m5CCDiCtyIYxIGOO1cLJdTgEWY9rG/P1UVmA4CyeSEzhcCOb3SvGGlvvpFxE6VpuNf0MfwpAyml3pyrOpTO1gRk8VaQ4OeIiwBp1A7EJlLkl5tvP4Utxa1zwWWTzvvymsL6hAaAWhpJ/JJZZnRsYSb9dl5PnTNiDYW1YtxutlKl2Q1scrg0mr4Qro2bmvzV8zcycl2hm++zhwhJIMljbfG6j3G6GUC/SVTLITwoueQVRI61CoyyFCvfupvPvQzz6rLFrnvtUlTPCgSpi/XLhyFy4cqA2DbdPemHzH8KRQcfNPOljzH8K1HbnwjyO6GKJyOShj91Zc+ng2cFzu/xXN3cPgud3Uy7sEd0bV/aWOGmnF1IFegkGwVGNr9sDvFDKL2+iS9SysfKEZbG5sreXXsQq+hTgZGh1+bZVdQhdBkkEbWprXRFEsJqkHG6iioXjiwtRuVqOhYcb8Zsz4xq9S6lfkSQ4zyXt27C1V0s3j6HO0O2oFUdQjdO/k+lpbES5cLw2MMou3abP5KwYomg0vaPUeYhK5YHMLHWSWbI+Ka4Q+V4Y1u9nupEGRkT4mU+KNxaGHZo43VkXVZm1rOsBpFHufUqjqEzJslzxZrue6H1NIQybuycHMBOQwAijqO2/y3QOb0qVg1wESNO9Dah277pe93vRGH1KXHIaXAtc63F25+Xohm0rlNHlUk2VpcrDg6nF40dsko0KA/P5rOZEMmNIY5W6XDshiq3nalFcTa5TLl6BuvF63lSGQj9096V94/h+iRx/eT3pH33fh+iY68kWShTwisrhCk7BTN9cObXjuCvRyvH90MvCpKJ4/Je3agtx5TFI1w7G0/z4mZmI2eE24Cz8Fm7THp3UDjWxwJjO5A5+SmorF3R5TLpGKcifW4Hwo93H39gi4sTF6m7XE7S47u0e/wBQnDMGPHx/ChAbfJ9filqAmZjDlF5DnCMUNA2JXf2kHPoRfmmGJ0iOJluLTfYk7fJQk6biwy6nvOx3FgAJdAWX1KyajZpHqEO/MbkQeG6I835TymM7unYpA0tcRsdru0ViT4PhAsiI0mqpo/8AQpMbL5pKYxw9B6qsmht8FquoZEUEh0Rny7ijyEK7Ix3amvi1NBBFtB2+CKxWccbCokO61E3TsTJMhjIY6qtvN/BI+odLyMdxLWmSOr1NHHxCGaGwsyXGl1R6bIqy20+Ig6ri6HAhzSATQBJ9yy6IxMt0EocKNG9yVM6qzsSXElLZGkAk6Se4Q4WolbH1XD20mZrasbAErNSxuikcx3IUKivW8rxes5Uh7B5096SPOfw/RJtJEg+Cd9Ib5j+H6LUduSHJHkLuwQbhsnXUMd0XTGvIouf9UmddIrPU+ojkLx3Ll6B5guePvfFDLw8L1eLlB2ymxRUoWl8jWN5cQApRpPZdgjimne2q2Dj6IjL601pcIZd/cFXnPbg9LiiHJFfNZ9otwHdLbV9O6i/KjeJMh+obkN2CqlbLPIXFxdvXyUOnQRxY4PiDURuArHdQihIaIrcT/Ul0UZ0RY1mkWd7V2E9rIHukBLm7t3UMjqMOsNMFjknWrcbwZmEtJa0++0ornzi+U6rseu9KsZIsWNuPkp9axRDIHR8V2QOl1Xws1i+mTZtTKa6ncAg72OFbF1NutzMoAkNHmr5JGJXxm7IIRIZ9pjLgd6r9QUAd1LpMUrTNiEN0tJLWNsOPP5rOvBaaIIcOQnnS8wwSuilJLHPJd7gpddwWuj+2xkkHSK5seqWbAXSs0wyta579F7tAu9kT7Q4YFZEbQB/NW1n4JOy2vBHY9itJjN+2dLczQ6R42GvbdAZZSZyukYWPc0jcGl7EPOB7woHmRDo8N1bFoTLpP3j+H6KfUsbThNdW7aUOlCpHfh+i07iPauDwumtocPH/ACsaeF9G9vcfw+kl1f5jf+V87I2RWevUGNJcCvXNsGz3VkbfMFN8ZLT8UM4HDdl7otWtgdt2VgifrAra1LAhGnlHdDi8TqMZq9HmpXfYTKxX9Kgfi4+VOaa9oIFqH5xR1OY5GY8F1tYdI39FDEhDpATaGDiXOLuSisRxLgGmkxuH2Pjn7PqLHEgfkgJen67fuCT3TbFzHxwiN1aRxtwovzYCSCwkJbK3dK0NBfvYtE4OOIrZ4bnA7t3q0XkZcTQzS1zr3+AVmFlCTUGGiOxFJWQtzGBrjsRtWkpW/YEJr1gPe9z3fC0o0l3CBVBYXv42R8MJbGC0dkXg4Vx29u59UUMbSaAFKwTkinZvY2s7/mnfS8jx4NDrLxZYB/TwgMyDQ97a4JUulPMOSLOkHk+g9ECzCjMx/s2VJCHatBq6pOfZ55Acwh1OHfcBR9oMYavFaBTdnEDcm+/6LzoIqUC3gHsPun4oZ/pV1OIRZkgDS0XweQh4Bc7B6kJj1sastxBLhqIs/wDvCH6ZF4mfAw8OkaP1Vgz6+jT4Qkwy0jliz3TGlsz2u5ApfQ34FR0Be2yxs+I7G6nOwtoWS34Wtux7/wBQ8Yu6G5w/lkaV8t0eWqX2P28jvoEor+YL5P4XPxRWbNDsZRCkWbH4q9kZ1DZT8Kw6+LVikVxQk0iceEveLFbqyOPYEcI7CjaXjbZRkXMxAzUSBQF8crp8QnpjgLDpH2SOP/dk1miHhAgbEAn8lHJjLMeKmmuVNZGLfilsha4cGt0Rj4gY0mwbKaZmK+S3MaSQq4sHIIaNPP6KZxbjYsr4+W0RVqX9nusgOH5JlhY8whA8OtPr3U3scD9wg88JaJJMKQGtTUTi4TmMLg4avUBFlrXGy0qbX6ASB8lIjzIXZDXMLiFRiYGqdrQb7lGyOe5xNafcrcRpZI/VQvvaAKjiAbQrbupRQfxCDvY7qcYIFq+NgL/eBeyThR1bFqQuA2IS3HjInaQAd+CtF1BmpvyS3DxPFygC06Qd0Cp9dgH2SQnc+oHw3/RC9Ch0NfI7UA3kEeX4pz1mIvxyxjSb/lCFyGfYsLwm6Xn/AFm9vkjGbGZ6k4yZTyS0m+W8H0/RWdAh19Yw2/8Alb+6lJj6nF2/P6Jl7M43994m3+Y391YJH2X7ODGDW6zntB0p0k8c0TTdFrqC2jIx4e4VToGuf5haTrN+2zNXRZRX8wXy+PFLrAHdfWfbRv8AdLvxhYTGgBA96WufsJhhaSDVquSAAEEbWtDLj6TSAyIAWurm1HC+CHehxfCZYUADgdh6qqCMNNkHsnPTsZpBkfWkDYFCxczHfM3cU0tq/VGZDY48YF4trWqp2UNdMA0nkhV9ScfszWnk91AHNnQNPlbsd7GxJVJ6g2t2fEWhHQ2d+O5QmXI8jTCLA/m7n3qR9j9TOoDSN+N0wZkQSAahQBsWFiWeMHA6iO92njHSNjaXH3pRw/HglitlCzY7oHMwXMaS07Vd8IZmYQba6yDsvcnqMrY/MdXp2+SiXvgdqsbghQfCQ662ITCHMx5ZG6n0RuCRY+CJDMaZt6gA47Paf03QAOH5TpediioTUzzzbQAPeih06OyWvIA7Vwr8PBY2QOc4mvdyUnVEuHqj1PNk9l5hYYDjQoA8AJs4R1+Hdegt0eUc77IBJ1F8UBaX6de+m1nZi7Jk1uAB4NBMuqyOyMgm7a00FXBCKFpWKIsTUAE26LiNi6zikD/Mb+6tw8XU9l+qK6a2+uY4/wDIP3UbH05jfKvdFuVkTbapafMhyZf21FdIef8AUFhMLerW+9t/+zyfiC+fYb6oFLpx4eTYwfE11duUoyYNJO3daDDkbJDpPIoobNgDgSPVTRHDBqka2tid0yleI4mxg0e9Dt2XuNj1NxeyhlAundRvekCgy8ufTeVLOyKhY+Smtbzur3xtxcWTIkZs1vfusvLmTZ7ZWzaQT52Nb2rslL5OoMmk0tBa2+PVeSvLwWt2H7pXCSCT3tGxvsA9ygINiBoclOIxojDC4kAdylzhwGmifRMomgwEg2a3SYHOhriS75BVZmmRoJdpDeL7qZheZgdWwKlmtb4TWHe91IDHR4PzCtkk0sq9lRHUflHZVzyh2w5UF0PUZ45bMri07GytH0/qWO+JsbH+fs0nk/ErJMFtJqwFESEOBB3B2QtbvxHa20y3ONAXa96hMdHgtsEjsoezz3ZGI5+S3RK0eW/T1XsrAZnOskXsPQKJa+D3KyGGyNkXLHYsKyKE0KHKU9BEUeoiqVfR3g9ax77yD91X1OZsY0k8b/NC+zjy/ruPv/mD91K+Ps0A8qsDfMowDyq5o83yQ5Mj7cf9nk/EF82iJpfSvbrboz/xBfNYvupdOb8OOlZQZIA87X+idTxBzCRuCQQsswVuFpfZ+Y5ONJHIbMRFE+ijVLWhj7PlConaBMddXfbsj88FslgbDgISdhsP0gbeYhALPamQjp8UY2Dzv76CxwJjeHtO44Ws9oQZMePe9JI/RZKUOa6rNKSx4bXiNG3f3FRimBdV79h6LyAlpdW4PI9y9fC29cYsftuoC2k7FG4szS1zb3SiRx47Jn09gDSSN3KMWOc4tIYaPvVGZJ4QbqcC4jayiSAAQ47pfn49hhcTvvajVRpzC4cqtzRZ4tSYTW/AUXnzX2Sy8AtvwCI6Zg+PNrmafBHcGr9yl0/DfkHU9tRA7m+URnZkeM1uNjFocDRbX3f/AOoRz0zMH9pRQsIMemnV7uyZZADXO0+qz3s1GXZuru1hda0sjNTiD80tBWk3t80yjjDYPFqwBaqixC47A7pmMcNxnsP3S02hMF1CV8k7tR7oz2Wb/fuMf9Y/dBZTCMiQOG4dSY+yo/vzGH+sfupPs8Ow4VwHmVUYV7RupxrH+3jSeivr+sL5rEPICV9m6thQ5uBMybEdl6W6mwMfoc8+gK+Y+0vToemdTdjQNcxmiOTw3ussLhZaT7uEt83+AWcBab2Zx3RwSvr/ABKo/BZmIW4BOulSvx5D5iWmgWqbvh7kYwed+yAdjtjIjc0kOPKZBzZAO1ofKid4ZIcTW9IDOdXxSGvYRVttvvWLzG1JXqF9Gfpni0uZqLeT8Vk+rdNLJB4fnbubaOFIiYdINq2IkEkKJYQW2vHva29qvhQXCPxHaY2+a+5RMMpa8MJI7UgsRzZCQCjLZG0mUWR931CjBklhmw34S7qDq2fvp4BRZym6Lawn4boMQ5OdNYjIZxwpUD4jjs3v2CY4GF4sYmyPuelblH42Fj4rQ+Us8UGrJoBCZ+X47SISWb7m+fooJZeeyIeDhkAtNHbZv1SUkumsmyXWSpaSCa/NewsLpQGi91FrfZaAhrpRy5wb8hunjHgyhumzdn6IXo8Xg4bmtG7Y9z7yET04US4jkqJg3UG/eoegQXUsx8UJjikcHO5I7Imd/LAfjSW5jS87dkhnspjrLiSTdklG+yv/AHzGI/rH7qGTGQSCpeywI67jj0kH7qNfaohsr287KmK1czlDjSvq8Us3S8mGEDXMzwmm6ou4K+ce0QkysXB6i9mjXE3Hc0mzqjGm/nS2vto6ZvSf4DpGu8QG2E3+iwGiV8J1smc6ybc0nc8lLfMC4jbktOceBxG3NhU9OwZZAX+G8b92lOsfFc0G2u59FN2rogdDbCkT5TfoptY4CtLvyKi6Nzhs0j30hkvgi/jvbWzws91HxGag3zaHfdvsOy2EbG+Myh33WY6lCY55K/qJUWfdPjTODZQGkEEbUQfS1RJ0/HnDzC87kEb3pV/UMRoJmY3yOPmHoUvY0xmmkhruaKlg/G6S1s+svppHmFKUvTm6Wl8jnaXXbRW3vQ7XPAA1OocC+FMODtWok3zvypYbwnp+JH4gLCS3fUbF/BL8rrrGSPbFGHtHBGwv3e5AzRFzPFiJ22oJeQS4g3fvUqLyM4ZTg6RhFbCivPKdg0n4lUCF7m2KG2ym1sumnEWpKJyX+UCvgmPRsbfxHDys4957BV4uG/IlDGjnk1wnkcIja2KP7jf1PcpMh90VplxMnV2ARDItDGuaApdFhEeHPbeQFdhyNe8x7EH9EKqwaBVDwXNuldlkMldEHDY0ua3Yf8KBTkYusmuy7oOKI/aDGoEecH9UweCGPNC7RPRYY3dRx5XN/iB9WPRJvj6I1WN5UWhTaN0ONfNuve1szcyWKBzPDiJB1S7n5JfN7S9SxzG2fGfF4llvihzLHzCBmkfiz9Q6jilrZBOIo3eKLiJ1O11XPkIAP9V9lc3phypMTIleDjzZAlOHjP8AG8VrI7lcT/Vd36k1zSm9kER+1PUHPY1jYyXuAa1khJdfFAeqlle1PUsbFZkSNjDJN2gTAu57jkfNA5eJ1T+AMOB0GRnzaX631IzU01C2/wCUAHzfzCuxGqjH9mp5A9vWM+DCMUrgW7O8rKDyXDuC5gA7l3uKl+oNHt1mbeUc1uTstH7O+0TurdNyROw+IPL6gUdlgcE9NZ1WRvWMJ0GJGXB7IpDK4HxWNoHk6WeJTu5F+gTz2Wz9eLlfZenhkZncTIyNw8OFukMoXWo7muTvwofr/D5k7WZA1uAt10lPW5MYPIbK3WTekq8zxDOk1YWY7HbuyRjw1zhqaKLS3Yi3G+CAKWb6g90uZK4sewF2wdzXZTUsq9lXRAc12xHYoLM6aWkvgGpndvdq9jc6M20/JH48zZwGg6Jhx/qS0QbtBsVS6HlNMuJr5CJYxq9RsUM3CAeCx5+BCk8jaBGQNt0JlRjVekfkm32VzGucfS1CbFZI0Egnb1UieKtNdwi8bAlyHgnyM7udsr44WxG442gpliRF9ucab3ceylHkMEWPFpi+73ceXIWTLEbiIm6z6nhTzMnxnaYxpibsB6oMVZHdBPej9QyZ4MiKR54GkenKLw5HQEOA5S7pLXNhNiiXWmPPuUCvOyZW5z5GvN3e5tO8OYZOM2RgAJ5HoVnM3/7DweU29mZLklgP824+KVTSWMNgGv7xN0u6G7+94WC61X+qlnWH0B6BQ6Bv1qH01f8AKBfH0cKbeVEKbeVOL89Z3UM3G6lMcbKlh1OcD4btNi7o12Uj1vqMceUIsgsM5bC9zWizGAfJxxsPftzzfLkOtC4/Uc+JgjjzshrdTtg/uRRPxra+RtXAUj1rqhbE12fM5rDEGNdRDRHeirH8tmviuXKGQFLNLPL4sry6RxtzqAvt/wALcf8AT4GXCz2PcS0AED5rlyVWikxWFv3nbe9Z3qmDGZ2nW+yPUfRcuU1yCGDHf35PzH0UThsa4EPkHzH0XLlE/wDZnpON1TrePi5pkfE7USLAJoXzS2nXvZHokPScjIxcMY8sLdTXRuO/xu1y5Tl3b+mCnw4zE7zv/MfRVtwYiwW5/HqPouXKdJ4ZezXR8PN6s2HJa57NDjRPda2f2R6OYHfwH0ASBr42XLlM2vlX2Vm/md+n0XuNgxPlAc59X7vouXKbO8fFY3YOfQ+CuOO3T99/5hcuUSXLxmOyHuLnXfuTX2axWCWR9u1CgFy5SpzmwNLQbdyqOhQNb1aMgn73f4rlyg+hNCnW65cp576//9k="/>
          <p:cNvSpPr>
            <a:spLocks noChangeAspect="1" noChangeArrowheads="1"/>
          </p:cNvSpPr>
          <p:nvPr/>
        </p:nvSpPr>
        <p:spPr bwMode="auto">
          <a:xfrm>
            <a:off x="698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8" name="Picture 10" descr="http://www.stanford.edu/class/humbio103/ParaSites2001/taeniasis/Pictures/proglottid/labeled_proglottid_draw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505200" cy="3733800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87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Platy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0000FF"/>
                </a:solidFill>
              </a:rPr>
              <a:t>helminthes</a:t>
            </a:r>
            <a:r>
              <a:rPr lang="en-US" b="1" dirty="0" smtClean="0"/>
              <a:t>: G. =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0000FF"/>
                </a:solidFill>
              </a:rPr>
              <a:t>worms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They have a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body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Kingdom </a:t>
            </a:r>
            <a:r>
              <a:rPr lang="en-US" sz="1800" dirty="0" err="1" smtClean="0">
                <a:solidFill>
                  <a:srgbClr val="FF0000"/>
                </a:solidFill>
              </a:rPr>
              <a:t>Animalia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Phylum Platyhelminthes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(The Flatworms)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Flatworms - Raja Ampat, Pap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438400"/>
            <a:ext cx="4191000" cy="3505200"/>
          </a:xfrm>
          <a:prstGeom prst="rect">
            <a:avLst/>
          </a:prstGeom>
          <a:noFill/>
        </p:spPr>
      </p:pic>
      <p:pic>
        <p:nvPicPr>
          <p:cNvPr id="1028" name="Picture 4" descr="http://poster.4teachers.org/imgFilePoster/379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191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096000"/>
          </a:xfrm>
        </p:spPr>
        <p:txBody>
          <a:bodyPr/>
          <a:lstStyle/>
          <a:p>
            <a:pPr marL="344488" lvl="2" indent="-284163"/>
            <a:r>
              <a:rPr lang="en-US" sz="2400" dirty="0" smtClean="0"/>
              <a:t>Each proglottid </a:t>
            </a:r>
            <a:r>
              <a:rPr lang="en-US" sz="2400" b="1" dirty="0" smtClean="0">
                <a:solidFill>
                  <a:srgbClr val="FF0000"/>
                </a:solidFill>
              </a:rPr>
              <a:t>might contain 50,000 eggs </a:t>
            </a:r>
            <a:r>
              <a:rPr lang="en-US" sz="2400" dirty="0" smtClean="0"/>
              <a:t>that are fertilized by sperms from neighboring individuals or from the same one.</a:t>
            </a:r>
            <a:endParaRPr lang="en-US" sz="2000" dirty="0" smtClean="0"/>
          </a:p>
          <a:p>
            <a:pPr marL="344488" lvl="2" indent="-284163"/>
            <a:r>
              <a:rPr lang="en-US" sz="2400" dirty="0" smtClean="0"/>
              <a:t>The length of a worm is usually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10-12 m</a:t>
            </a:r>
            <a:r>
              <a:rPr lang="en-US" sz="2400" dirty="0" smtClean="0"/>
              <a:t> and the length of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proglottid is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mm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lvl="2" indent="-284163"/>
            <a:r>
              <a:rPr lang="en-US" sz="2400" dirty="0" smtClean="0"/>
              <a:t>Eggs leave the digestive system of the host </a:t>
            </a:r>
            <a:r>
              <a:rPr lang="en-US" sz="2400" b="1" dirty="0" smtClean="0">
                <a:solidFill>
                  <a:srgbClr val="FF0000"/>
                </a:solidFill>
              </a:rPr>
              <a:t>with feces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3794" name="Picture 2" descr="http://www.med-chem.com/images/para/test1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895600" cy="2971800"/>
          </a:xfrm>
          <a:prstGeom prst="rect">
            <a:avLst/>
          </a:prstGeom>
          <a:noFill/>
        </p:spPr>
      </p:pic>
      <p:pic>
        <p:nvPicPr>
          <p:cNvPr id="33796" name="Picture 4" descr="http://158.83.1.40/Buckelew/images/Taenia%20pisiformis%20gravid%20genital%20pore%204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95600"/>
            <a:ext cx="3124200" cy="2971800"/>
          </a:xfrm>
          <a:prstGeom prst="rect">
            <a:avLst/>
          </a:prstGeom>
          <a:noFill/>
        </p:spPr>
      </p:pic>
      <p:pic>
        <p:nvPicPr>
          <p:cNvPr id="33798" name="Picture 6" descr="http://www.provlab.ab.ca/webbug/parasite/artifact/image/18taenia_l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2743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</p:spPr>
        <p:txBody>
          <a:bodyPr/>
          <a:lstStyle/>
          <a:p>
            <a:pPr marL="284163" lvl="2" indent="-284163"/>
            <a:r>
              <a:rPr lang="en-US" sz="2400" dirty="0" smtClean="0"/>
              <a:t>Eggs cannot infect the </a:t>
            </a:r>
            <a:r>
              <a:rPr lang="en-US" sz="2400" b="1" dirty="0" smtClean="0">
                <a:solidFill>
                  <a:srgbClr val="FF0000"/>
                </a:solidFill>
              </a:rPr>
              <a:t>definitive (final) host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immediately; they must enter an </a:t>
            </a:r>
            <a:r>
              <a:rPr lang="en-US" sz="2400" b="1" dirty="0" smtClean="0">
                <a:solidFill>
                  <a:srgbClr val="0000FF"/>
                </a:solidFill>
              </a:rPr>
              <a:t>intermediate host </a:t>
            </a:r>
            <a:r>
              <a:rPr lang="en-US" sz="2400" dirty="0" smtClean="0"/>
              <a:t>first.</a:t>
            </a:r>
            <a:endParaRPr lang="en-US" sz="2000" dirty="0" smtClean="0"/>
          </a:p>
          <a:p>
            <a:pPr marL="284163" lvl="2" indent="-284163"/>
            <a:r>
              <a:rPr lang="en-US" sz="2400" dirty="0" smtClean="0"/>
              <a:t>When eggs are ingested by an intermediate host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an </a:t>
            </a:r>
            <a:r>
              <a:rPr lang="en-US" sz="2400" b="1" dirty="0" err="1" smtClean="0">
                <a:solidFill>
                  <a:srgbClr val="00B050"/>
                </a:solidFill>
              </a:rPr>
              <a:t>onchosphere</a:t>
            </a:r>
            <a:r>
              <a:rPr lang="en-US" sz="2400" b="1" dirty="0" smtClean="0">
                <a:solidFill>
                  <a:srgbClr val="00B050"/>
                </a:solidFill>
              </a:rPr>
              <a:t> larva </a:t>
            </a:r>
            <a:r>
              <a:rPr lang="en-US" sz="2400" dirty="0" smtClean="0"/>
              <a:t>hatches out. This larva is provided with </a:t>
            </a:r>
            <a:r>
              <a:rPr lang="en-US" sz="2400" b="1" dirty="0" smtClean="0">
                <a:solidFill>
                  <a:srgbClr val="FF0000"/>
                </a:solidFill>
              </a:rPr>
              <a:t>3 pairs of hooks</a:t>
            </a:r>
            <a:r>
              <a:rPr lang="en-US" sz="2400" dirty="0" smtClean="0"/>
              <a:t>.</a:t>
            </a:r>
          </a:p>
          <a:p>
            <a:pPr marL="284163" lvl="2" indent="-284163"/>
            <a:r>
              <a:rPr lang="en-US" sz="2400" dirty="0" err="1" smtClean="0"/>
              <a:t>Onchosphere</a:t>
            </a:r>
            <a:r>
              <a:rPr lang="en-US" sz="2400" dirty="0" smtClean="0"/>
              <a:t> lyses the intestinal wall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err="1" smtClean="0"/>
              <a:t>encysts</a:t>
            </a:r>
            <a:r>
              <a:rPr lang="en-US" sz="2400" dirty="0" smtClean="0"/>
              <a:t> in the muscles or internal organs in the form of a </a:t>
            </a:r>
            <a:r>
              <a:rPr lang="en-US" sz="2400" b="1" dirty="0" err="1" smtClean="0">
                <a:solidFill>
                  <a:srgbClr val="FF0066"/>
                </a:solidFill>
              </a:rPr>
              <a:t>cysticercus</a:t>
            </a:r>
            <a:r>
              <a:rPr lang="en-US" sz="2400" dirty="0" smtClean="0">
                <a:solidFill>
                  <a:srgbClr val="FF0066"/>
                </a:solidFill>
              </a:rPr>
              <a:t> (</a:t>
            </a:r>
            <a:r>
              <a:rPr lang="en-US" sz="2400" b="1" dirty="0" smtClean="0">
                <a:solidFill>
                  <a:srgbClr val="FF0066"/>
                </a:solidFill>
              </a:rPr>
              <a:t>bladder worm</a:t>
            </a:r>
            <a:r>
              <a:rPr lang="en-US" sz="2400" dirty="0" smtClean="0">
                <a:solidFill>
                  <a:srgbClr val="FF0066"/>
                </a:solidFill>
              </a:rPr>
              <a:t>).</a:t>
            </a:r>
            <a:endParaRPr lang="en-US" sz="2000" dirty="0" smtClean="0">
              <a:solidFill>
                <a:srgbClr val="FF0066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biology.ualberta.ca/courses.hp/zool250/Labs/Lab04/Bladder-w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0"/>
            <a:ext cx="3962400" cy="2562226"/>
          </a:xfrm>
          <a:prstGeom prst="rect">
            <a:avLst/>
          </a:prstGeom>
          <a:noFill/>
        </p:spPr>
      </p:pic>
      <p:pic>
        <p:nvPicPr>
          <p:cNvPr id="34821" name="Picture 5" descr="Img003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05200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pathmicro.med.sc.edu/parasitology/Taenia-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The </a:t>
            </a:r>
            <a:r>
              <a:rPr lang="en-US" sz="2400" dirty="0" err="1" smtClean="0"/>
              <a:t>cysticercus</a:t>
            </a:r>
            <a:r>
              <a:rPr lang="en-US" sz="2400" dirty="0" smtClean="0"/>
              <a:t> of some species divides </a:t>
            </a:r>
            <a:r>
              <a:rPr lang="en-US" sz="2400" b="1" dirty="0" smtClean="0">
                <a:solidFill>
                  <a:srgbClr val="FF0066"/>
                </a:solidFill>
              </a:rPr>
              <a:t>asexually</a:t>
            </a:r>
            <a:r>
              <a:rPr lang="en-US" sz="2400" dirty="0" smtClean="0"/>
              <a:t> forming a large </a:t>
            </a:r>
            <a:r>
              <a:rPr lang="en-US" sz="2400" b="1" dirty="0" err="1" smtClean="0">
                <a:solidFill>
                  <a:srgbClr val="FF0066"/>
                </a:solidFill>
              </a:rPr>
              <a:t>hydatid</a:t>
            </a:r>
            <a:r>
              <a:rPr lang="en-US" sz="2400" b="1" dirty="0" smtClean="0">
                <a:solidFill>
                  <a:srgbClr val="FF0066"/>
                </a:solidFill>
              </a:rPr>
              <a:t> cyst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as in </a:t>
            </a:r>
            <a:r>
              <a:rPr lang="en-US" sz="2400" dirty="0" smtClean="0">
                <a:solidFill>
                  <a:srgbClr val="00B05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Dog Tapeworm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b="1" i="1" dirty="0" err="1" smtClean="0">
                <a:solidFill>
                  <a:srgbClr val="00B050"/>
                </a:solidFill>
              </a:rPr>
              <a:t>Echinococcus</a:t>
            </a:r>
            <a:r>
              <a:rPr lang="en-US" sz="2400" dirty="0" smtClean="0">
                <a:solidFill>
                  <a:srgbClr val="00B050"/>
                </a:solidFill>
              </a:rPr>
              <a:t>).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5842" name="Picture 2" descr="http://parasite.org.au/para-site/images/echinococcus-cy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576638" cy="3657600"/>
          </a:xfrm>
          <a:prstGeom prst="rect">
            <a:avLst/>
          </a:prstGeom>
          <a:noFill/>
        </p:spPr>
      </p:pic>
      <p:pic>
        <p:nvPicPr>
          <p:cNvPr id="35844" name="Picture 4" descr="http://www.cmpt.ca/images/parasites/echinococcus_hydatidbr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2381250" cy="3657600"/>
          </a:xfrm>
          <a:prstGeom prst="rect">
            <a:avLst/>
          </a:prstGeom>
          <a:noFill/>
        </p:spPr>
      </p:pic>
      <p:pic>
        <p:nvPicPr>
          <p:cNvPr id="35846" name="Picture 6" descr="http://www.badanie-kropli-krwi.pl/images/tasiemiec-bablowiec-echinococcus-granulos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0"/>
            <a:ext cx="2667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>
            <a:normAutofit/>
          </a:bodyPr>
          <a:lstStyle/>
          <a:p>
            <a:pPr marL="225425" lvl="2" indent="-225425">
              <a:lnSpc>
                <a:spcPct val="150000"/>
              </a:lnSpc>
            </a:pPr>
            <a:r>
              <a:rPr lang="en-US" sz="2400" dirty="0" smtClean="0"/>
              <a:t>If the infected meat containing the </a:t>
            </a:r>
            <a:r>
              <a:rPr lang="en-US" sz="2400" dirty="0" err="1" smtClean="0"/>
              <a:t>cysticercus</a:t>
            </a:r>
            <a:r>
              <a:rPr lang="en-US" sz="2400" dirty="0" smtClean="0"/>
              <a:t> is ingested by another intermediate host or a definitive host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err="1" smtClean="0"/>
              <a:t>cysticercus</a:t>
            </a:r>
            <a:r>
              <a:rPr lang="en-US" sz="2400" dirty="0" smtClean="0"/>
              <a:t> develops into an adult worm.</a:t>
            </a:r>
          </a:p>
          <a:p>
            <a:pPr marL="225425" lvl="2" indent="-225425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Intermediate hosts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include: </a:t>
            </a:r>
            <a:r>
              <a:rPr lang="en-US" sz="2400" b="1" dirty="0" smtClean="0">
                <a:solidFill>
                  <a:srgbClr val="FF0000"/>
                </a:solidFill>
              </a:rPr>
              <a:t>Fishes cows, pigs, dogs &amp; birds, man and arthropods.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25425" lvl="2" indent="-225425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Definitive hosts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include: </a:t>
            </a:r>
            <a:r>
              <a:rPr lang="en-US" sz="2400" b="1" dirty="0" smtClean="0">
                <a:solidFill>
                  <a:srgbClr val="FF0000"/>
                </a:solidFill>
              </a:rPr>
              <a:t>man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225425" lvl="1" indent="-225425">
              <a:lnSpc>
                <a:spcPct val="150000"/>
              </a:lnSpc>
            </a:pPr>
            <a:r>
              <a:rPr lang="en-US" sz="2400" b="1" dirty="0" smtClean="0"/>
              <a:t>Examples</a:t>
            </a:r>
            <a:r>
              <a:rPr lang="en-US" sz="2400" dirty="0" smtClean="0"/>
              <a:t>: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Taenia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saginata</a:t>
            </a:r>
            <a:r>
              <a:rPr lang="en-US" sz="2400" b="1" i="1" dirty="0" smtClean="0">
                <a:solidFill>
                  <a:srgbClr val="0000FF"/>
                </a:solidFill>
              </a:rPr>
              <a:t>, </a:t>
            </a:r>
          </a:p>
          <a:p>
            <a:pPr marL="225425" lvl="1" indent="0">
              <a:lnSpc>
                <a:spcPct val="150000"/>
              </a:lnSpc>
              <a:buNone/>
            </a:pPr>
            <a:r>
              <a:rPr lang="en-US" sz="2400" b="1" i="1" dirty="0" err="1" smtClean="0">
                <a:solidFill>
                  <a:srgbClr val="0000FF"/>
                </a:solidFill>
              </a:rPr>
              <a:t>Taenia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solium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225425" lvl="1" indent="0">
              <a:lnSpc>
                <a:spcPct val="150000"/>
              </a:lnSpc>
              <a:buNone/>
            </a:pPr>
            <a:r>
              <a:rPr lang="en-US" sz="2400" b="1" i="1" dirty="0" err="1" smtClean="0">
                <a:solidFill>
                  <a:srgbClr val="0000FF"/>
                </a:solidFill>
              </a:rPr>
              <a:t>Echinococcus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granulosus</a:t>
            </a:r>
            <a:r>
              <a:rPr lang="en-US" sz="2400" b="1" i="1" dirty="0" smtClean="0">
                <a:solidFill>
                  <a:srgbClr val="0000FF"/>
                </a:solidFill>
              </a:rPr>
              <a:t>,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6866" name="Picture 2" descr="http://www.doutormoises.com.br/imagens/Tenia/Taenia-sagin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5718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/>
          <a:lstStyle/>
          <a:p>
            <a:pPr marL="225425" lvl="1" indent="-225425"/>
            <a:r>
              <a:rPr lang="en-US" sz="2800" b="1" dirty="0" smtClean="0">
                <a:solidFill>
                  <a:srgbClr val="00B050"/>
                </a:solidFill>
              </a:rPr>
              <a:t>Defining characteristics: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b="1" i="1" dirty="0" smtClean="0">
                <a:solidFill>
                  <a:srgbClr val="FF0066"/>
                </a:solidFill>
              </a:rPr>
              <a:t>Posterior attachment organ (</a:t>
            </a:r>
            <a:r>
              <a:rPr lang="en-US" sz="2400" b="1" i="1" dirty="0" err="1" smtClean="0">
                <a:solidFill>
                  <a:srgbClr val="0000FF"/>
                </a:solidFill>
              </a:rPr>
              <a:t>haptor</a:t>
            </a:r>
            <a:r>
              <a:rPr lang="en-US" sz="2400" b="1" i="1" dirty="0" smtClean="0">
                <a:solidFill>
                  <a:srgbClr val="0000FF"/>
                </a:solidFill>
              </a:rPr>
              <a:t>=</a:t>
            </a:r>
            <a:r>
              <a:rPr lang="en-US" sz="2400" b="1" i="1" dirty="0" err="1" smtClean="0">
                <a:solidFill>
                  <a:srgbClr val="0000FF"/>
                </a:solidFill>
              </a:rPr>
              <a:t>opisthohaptor</a:t>
            </a:r>
            <a:r>
              <a:rPr lang="en-US" sz="2400" b="1" i="1" dirty="0" smtClean="0">
                <a:solidFill>
                  <a:srgbClr val="FF0066"/>
                </a:solidFill>
              </a:rPr>
              <a:t>) including suckers and complex hooks and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sclerites</a:t>
            </a:r>
            <a:r>
              <a:rPr lang="en-US" sz="2400" b="1" i="1" dirty="0" smtClean="0">
                <a:solidFill>
                  <a:srgbClr val="FF0066"/>
                </a:solidFill>
              </a:rPr>
              <a:t>.</a:t>
            </a:r>
            <a:endParaRPr lang="en-US" sz="1800" i="1" dirty="0" smtClean="0">
              <a:solidFill>
                <a:srgbClr val="FF0066"/>
              </a:solidFill>
            </a:endParaRPr>
          </a:p>
          <a:p>
            <a:pPr lvl="1"/>
            <a:r>
              <a:rPr lang="en-US" sz="2400" b="1" i="1" dirty="0" smtClean="0">
                <a:solidFill>
                  <a:srgbClr val="FF0066"/>
                </a:solidFill>
              </a:rPr>
              <a:t>Larva (</a:t>
            </a:r>
            <a:r>
              <a:rPr lang="en-US" sz="2400" b="1" i="1" dirty="0" err="1" smtClean="0">
                <a:solidFill>
                  <a:srgbClr val="0000FF"/>
                </a:solidFill>
              </a:rPr>
              <a:t>onchomiracidium</a:t>
            </a:r>
            <a:r>
              <a:rPr lang="en-US" sz="2400" b="1" i="1" dirty="0" smtClean="0">
                <a:solidFill>
                  <a:srgbClr val="FF0066"/>
                </a:solidFill>
              </a:rPr>
              <a:t>) bears </a:t>
            </a:r>
            <a:r>
              <a:rPr lang="en-US" sz="2400" b="1" i="1" dirty="0" smtClean="0">
                <a:solidFill>
                  <a:srgbClr val="0000FF"/>
                </a:solidFill>
              </a:rPr>
              <a:t>3 bands of cilia </a:t>
            </a:r>
            <a:r>
              <a:rPr lang="en-US" sz="2400" b="1" i="1" dirty="0" smtClean="0">
                <a:solidFill>
                  <a:srgbClr val="FF0066"/>
                </a:solidFill>
              </a:rPr>
              <a:t>and usually </a:t>
            </a:r>
            <a:r>
              <a:rPr lang="en-US" sz="2400" b="1" i="1" dirty="0" smtClean="0">
                <a:solidFill>
                  <a:srgbClr val="0000FF"/>
                </a:solidFill>
              </a:rPr>
              <a:t>1 or 2 pairs of eyes</a:t>
            </a:r>
            <a:r>
              <a:rPr lang="en-US" sz="2400" b="1" i="1" dirty="0" smtClean="0">
                <a:solidFill>
                  <a:srgbClr val="FF0066"/>
                </a:solidFill>
              </a:rPr>
              <a:t>.</a:t>
            </a:r>
            <a:endParaRPr lang="en-US" sz="1800" i="1" dirty="0" smtClean="0">
              <a:solidFill>
                <a:srgbClr val="FF0066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Class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Monogenea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b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en-US" sz="44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http://www.sci.sdsu.edu/classes/biology/bio588/Monogenxen2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2286000" cy="3048000"/>
          </a:xfrm>
          <a:prstGeom prst="rect">
            <a:avLst/>
          </a:prstGeom>
          <a:noFill/>
        </p:spPr>
      </p:pic>
      <p:pic>
        <p:nvPicPr>
          <p:cNvPr id="37892" name="Picture 4" descr="http://www.tarleton.edu/Faculty/dekeith/Monoge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95600"/>
            <a:ext cx="2266950" cy="3419475"/>
          </a:xfrm>
          <a:prstGeom prst="rect">
            <a:avLst/>
          </a:prstGeom>
          <a:noFill/>
        </p:spPr>
      </p:pic>
      <p:pic>
        <p:nvPicPr>
          <p:cNvPr id="37894" name="Picture 6" descr="http://www.michigankoi.com/UserFiles/Monogenea%20Lg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14600"/>
            <a:ext cx="3276600" cy="2133600"/>
          </a:xfrm>
          <a:prstGeom prst="rect">
            <a:avLst/>
          </a:prstGeom>
          <a:noFill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648200"/>
            <a:ext cx="3276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702491"/>
          </a:xfrm>
        </p:spPr>
        <p:txBody>
          <a:bodyPr/>
          <a:lstStyle/>
          <a:p>
            <a:pPr marL="509588" lvl="1" indent="-344488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</a:rPr>
              <a:t>Ectoparasites</a:t>
            </a:r>
            <a:r>
              <a:rPr lang="en-US" sz="2400" dirty="0" smtClean="0"/>
              <a:t> on skin or gills </a:t>
            </a:r>
            <a:r>
              <a:rPr lang="en-US" sz="2400" b="1" dirty="0" smtClean="0">
                <a:solidFill>
                  <a:srgbClr val="0000FF"/>
                </a:solidFill>
              </a:rPr>
              <a:t>of fish</a:t>
            </a:r>
            <a:r>
              <a:rPr lang="en-US" sz="2400" dirty="0" smtClean="0"/>
              <a:t> (8000 sp).</a:t>
            </a:r>
          </a:p>
          <a:p>
            <a:pPr marL="509588" lvl="1" indent="-344488">
              <a:lnSpc>
                <a:spcPct val="150000"/>
              </a:lnSpc>
            </a:pPr>
            <a:r>
              <a:rPr lang="en-US" sz="2400" b="1" dirty="0" smtClean="0">
                <a:solidFill>
                  <a:srgbClr val="990099"/>
                </a:solidFill>
              </a:rPr>
              <a:t>An anterior adhesive organ </a:t>
            </a:r>
            <a:r>
              <a:rPr lang="en-US" sz="2400" dirty="0" smtClean="0"/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prohaptor</a:t>
            </a:r>
            <a:r>
              <a:rPr lang="en-US" sz="2400" dirty="0" smtClean="0"/>
              <a:t>), consisting of suckers and adhesive glands, aids the </a:t>
            </a:r>
            <a:r>
              <a:rPr lang="en-US" sz="2400" dirty="0" err="1" smtClean="0"/>
              <a:t>opisthohaptor</a:t>
            </a:r>
            <a:r>
              <a:rPr lang="en-US" sz="2400" dirty="0" smtClean="0"/>
              <a:t> in attachment.                     </a:t>
            </a:r>
          </a:p>
          <a:p>
            <a:pPr marL="509588" lvl="1" indent="-344488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</a:rPr>
              <a:t>No intermediate hosts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in the life cycle.</a:t>
            </a:r>
          </a:p>
          <a:p>
            <a:pPr marL="509588" lvl="1" indent="-344488">
              <a:lnSpc>
                <a:spcPct val="150000"/>
              </a:lnSpc>
            </a:pPr>
            <a:r>
              <a:rPr lang="en-US" sz="2400" b="1" dirty="0" smtClean="0"/>
              <a:t>Life cycle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on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larval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 (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onchomiracidium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to fish</a:t>
            </a:r>
            <a:r>
              <a:rPr lang="en-US" sz="2400" dirty="0" smtClean="0"/>
              <a:t>.</a:t>
            </a:r>
          </a:p>
          <a:p>
            <a:pPr marL="509588" lvl="1" indent="-344488">
              <a:lnSpc>
                <a:spcPct val="150000"/>
              </a:lnSpc>
            </a:pPr>
            <a:r>
              <a:rPr lang="en-US" sz="2400" dirty="0" smtClean="0"/>
              <a:t>About </a:t>
            </a:r>
            <a:r>
              <a:rPr lang="en-US" sz="2400" b="1" dirty="0" smtClean="0">
                <a:solidFill>
                  <a:srgbClr val="FF0000"/>
                </a:solidFill>
              </a:rPr>
              <a:t>1100 species </a:t>
            </a:r>
            <a:r>
              <a:rPr lang="en-US" sz="2400" dirty="0" smtClean="0"/>
              <a:t>have been described.</a:t>
            </a:r>
          </a:p>
          <a:p>
            <a:pPr marL="509588" lvl="1" indent="-344488">
              <a:lnSpc>
                <a:spcPct val="150000"/>
              </a:lnSpc>
            </a:pPr>
            <a:r>
              <a:rPr lang="en-US" sz="2400" dirty="0" smtClean="0"/>
              <a:t>They have a high level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specificity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L. Notes-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638800"/>
          </a:xfrm>
        </p:spPr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All members (8000 sp) are </a:t>
            </a:r>
            <a:r>
              <a:rPr lang="en-US" sz="2400" b="1" dirty="0" smtClean="0">
                <a:solidFill>
                  <a:srgbClr val="990099"/>
                </a:solidFill>
              </a:rPr>
              <a:t>parasitic species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endo</a:t>
            </a:r>
            <a:r>
              <a:rPr lang="en-US" sz="2400" dirty="0" smtClean="0"/>
              <a:t>- and </a:t>
            </a:r>
            <a:r>
              <a:rPr lang="en-US" sz="2400" dirty="0" err="1" smtClean="0"/>
              <a:t>ectoparasites</a:t>
            </a:r>
            <a:r>
              <a:rPr lang="en-US" sz="2400" dirty="0" smtClean="0"/>
              <a:t>).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Members of this class are considered </a:t>
            </a:r>
            <a:r>
              <a:rPr lang="en-US" sz="2400" b="1" dirty="0" smtClean="0">
                <a:solidFill>
                  <a:srgbClr val="FF0000"/>
                </a:solidFill>
              </a:rPr>
              <a:t>successful parasites that must: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Reproduce within definitive host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 fertilized eggs or embryos out of the host.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b="1" dirty="0" smtClean="0">
                <a:solidFill>
                  <a:srgbClr val="0000FF"/>
                </a:solidFill>
              </a:rPr>
              <a:t>Contact and recognize a new, appropriate host.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b="1" dirty="0" smtClean="0">
                <a:solidFill>
                  <a:srgbClr val="0000FF"/>
                </a:solidFill>
              </a:rPr>
              <a:t>Obtain entrance into the host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 the appropriate environment within the host.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position within the host.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anaerobic environment.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the digestive or the immune system of the host.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killing the host, at least until reproduction has been achieved.</a:t>
            </a:r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endParaRPr lang="en-US" sz="2400" dirty="0" smtClean="0"/>
          </a:p>
          <a:p>
            <a:pPr marL="566928" lvl="1" indent="-457200">
              <a:spcBef>
                <a:spcPts val="400"/>
              </a:spcBef>
              <a:buSzPct val="68000"/>
              <a:buAutoNum type="arabicParenR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Class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Trematoda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Trematodes</a:t>
            </a:r>
            <a:r>
              <a:rPr lang="en-US" b="1" dirty="0" smtClean="0">
                <a:solidFill>
                  <a:srgbClr val="0000FF"/>
                </a:solidFill>
              </a:rPr>
              <a:t> ( called Flukes) </a:t>
            </a:r>
            <a:r>
              <a:rPr lang="en-US" dirty="0" smtClean="0"/>
              <a:t>have remarkable ability to # 3 and 4 above.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64" name="Picture 4" descr="http://www.gam3aonline.com/uploads/schistosoma_in_copula706817998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86200"/>
            <a:ext cx="3448050" cy="2609851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914400"/>
            <a:ext cx="19621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096000"/>
          </a:xfrm>
        </p:spPr>
        <p:txBody>
          <a:bodyPr>
            <a:normAutofit/>
          </a:bodyPr>
          <a:lstStyle/>
          <a:p>
            <a:pPr marL="225425" lvl="1" indent="-225425">
              <a:lnSpc>
                <a:spcPct val="150000"/>
              </a:lnSpc>
            </a:pPr>
            <a:r>
              <a:rPr lang="en-US" sz="2400" dirty="0" smtClean="0"/>
              <a:t>Outer layer is a non-ciliated </a:t>
            </a:r>
            <a:r>
              <a:rPr lang="en-US" sz="2400" b="1" dirty="0" smtClean="0">
                <a:solidFill>
                  <a:srgbClr val="0000FF"/>
                </a:solidFill>
              </a:rPr>
              <a:t>syncytial tegument</a:t>
            </a:r>
            <a:r>
              <a:rPr lang="en-US" sz="2400" dirty="0" smtClean="0"/>
              <a:t>.</a:t>
            </a:r>
          </a:p>
          <a:p>
            <a:pPr marL="225425" lvl="1" indent="-225425">
              <a:lnSpc>
                <a:spcPct val="150000"/>
              </a:lnSpc>
            </a:pPr>
            <a:r>
              <a:rPr lang="en-US" sz="2400" dirty="0" smtClean="0"/>
              <a:t>They have a </a:t>
            </a:r>
            <a:r>
              <a:rPr lang="en-US" sz="2400" b="1" dirty="0" smtClean="0">
                <a:solidFill>
                  <a:srgbClr val="FF0066"/>
                </a:solidFill>
              </a:rPr>
              <a:t>mouth opening </a:t>
            </a:r>
            <a:r>
              <a:rPr lang="en-US" sz="2400" dirty="0" smtClean="0"/>
              <a:t>and a </a:t>
            </a:r>
            <a:r>
              <a:rPr lang="en-US" sz="2400" b="1" dirty="0" smtClean="0">
                <a:solidFill>
                  <a:srgbClr val="FF0066"/>
                </a:solidFill>
              </a:rPr>
              <a:t>blind ended digestive tract.</a:t>
            </a:r>
          </a:p>
          <a:p>
            <a:pPr marL="225425" lvl="1" indent="-225425">
              <a:lnSpc>
                <a:spcPct val="150000"/>
              </a:lnSpc>
            </a:pPr>
            <a:r>
              <a:rPr lang="en-US" sz="2400" dirty="0" smtClean="0"/>
              <a:t>Body is </a:t>
            </a:r>
            <a:r>
              <a:rPr lang="en-US" sz="2400" b="1" dirty="0" smtClean="0">
                <a:solidFill>
                  <a:srgbClr val="0000FF"/>
                </a:solidFill>
              </a:rPr>
              <a:t>not segmented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(like </a:t>
            </a:r>
            <a:r>
              <a:rPr lang="en-US" sz="2400" dirty="0" err="1" smtClean="0"/>
              <a:t>Turbellarians</a:t>
            </a:r>
            <a:r>
              <a:rPr lang="en-US" sz="2400" dirty="0" smtClean="0"/>
              <a:t>).</a:t>
            </a:r>
          </a:p>
          <a:p>
            <a:pPr marL="225425" lvl="1" indent="-225425">
              <a:lnSpc>
                <a:spcPct val="150000"/>
              </a:lnSpc>
            </a:pPr>
            <a:r>
              <a:rPr lang="en-US" sz="2400" dirty="0" smtClean="0"/>
              <a:t>They </a:t>
            </a:r>
            <a:r>
              <a:rPr lang="en-US" sz="2400" b="1" dirty="0" smtClean="0">
                <a:solidFill>
                  <a:srgbClr val="FF0000"/>
                </a:solidFill>
              </a:rPr>
              <a:t>feed on the tissue and blood of the host</a:t>
            </a:r>
            <a:r>
              <a:rPr lang="en-US" sz="2400" dirty="0" smtClean="0"/>
              <a:t>.</a:t>
            </a:r>
          </a:p>
          <a:p>
            <a:pPr marL="225425" lvl="1" indent="-225425">
              <a:lnSpc>
                <a:spcPct val="150000"/>
              </a:lnSpc>
            </a:pPr>
            <a:r>
              <a:rPr lang="en-US" sz="2400" dirty="0" smtClean="0"/>
              <a:t>Some </a:t>
            </a:r>
            <a:r>
              <a:rPr lang="en-US" sz="2400" dirty="0" err="1" smtClean="0"/>
              <a:t>Trematodes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00FF"/>
                </a:solidFill>
              </a:rPr>
              <a:t>Blood flukes</a:t>
            </a:r>
            <a:r>
              <a:rPr lang="en-US" sz="2400" dirty="0" smtClean="0"/>
              <a:t>) cause serious, often deadly diseases like </a:t>
            </a:r>
            <a:r>
              <a:rPr lang="en-US" sz="2400" b="1" i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schistosomiasis</a:t>
            </a:r>
            <a:r>
              <a:rPr lang="en-US" sz="2400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746125" lvl="3" indent="-3413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Infects more than </a:t>
            </a:r>
            <a:r>
              <a:rPr lang="en-US" sz="2400" b="1" dirty="0" smtClean="0">
                <a:solidFill>
                  <a:srgbClr val="00B050"/>
                </a:solidFill>
              </a:rPr>
              <a:t>200 Millions in 77 countries </a:t>
            </a:r>
            <a:r>
              <a:rPr lang="en-US" sz="2400" dirty="0" smtClean="0"/>
              <a:t>(second after malaria).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Kills more than </a:t>
            </a:r>
            <a:r>
              <a:rPr lang="en-US" sz="2400" b="1" dirty="0" smtClean="0">
                <a:solidFill>
                  <a:srgbClr val="00B050"/>
                </a:solidFill>
              </a:rPr>
              <a:t>800,000 people/year</a:t>
            </a:r>
            <a:r>
              <a:rPr lang="en-US" sz="2400" dirty="0" smtClean="0"/>
              <a:t>.</a:t>
            </a:r>
          </a:p>
          <a:p>
            <a:pPr marL="225425" lvl="1" indent="-225425"/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10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44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starfish.ch/Fotos/worms-Wuermer/plathelminthes-Plattwurm/Pseudobiceros-glorios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048000" cy="2514600"/>
          </a:xfrm>
          <a:prstGeom prst="rect">
            <a:avLst/>
          </a:prstGeom>
          <a:noFill/>
        </p:spPr>
      </p:pic>
      <p:pic>
        <p:nvPicPr>
          <p:cNvPr id="16388" name="Picture 4" descr="http://1.bp.blogspot.com/_SMl2LOTNZnU/S_yy3Cq6E8I/AAAAAAAAAf8/fM-vl9O-y88/s1600/marine-worms03-flatworm_18260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2895600" cy="2514600"/>
          </a:xfrm>
          <a:prstGeom prst="rect">
            <a:avLst/>
          </a:prstGeom>
          <a:noFill/>
        </p:spPr>
      </p:pic>
      <p:pic>
        <p:nvPicPr>
          <p:cNvPr id="16389" name="Picture 5" descr="flat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ttp://edu.glogster.com/media/5/24/64/70/24647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2971800" cy="2209800"/>
          </a:xfrm>
          <a:prstGeom prst="rect">
            <a:avLst/>
          </a:prstGeom>
          <a:noFill/>
        </p:spPr>
      </p:pic>
      <p:pic>
        <p:nvPicPr>
          <p:cNvPr id="16393" name="Picture 9" descr="http://www.usca.edu/biogeo/zelmer/parasit/cestmono/egranulos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743200"/>
            <a:ext cx="2971800" cy="2133600"/>
          </a:xfrm>
          <a:prstGeom prst="rect">
            <a:avLst/>
          </a:prstGeom>
          <a:noFill/>
        </p:spPr>
      </p:pic>
      <p:pic>
        <p:nvPicPr>
          <p:cNvPr id="16395" name="Picture 11" descr="http://bioweb.uwlax.edu/bio203/s2009/temanson_caro/Tapewor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743200"/>
            <a:ext cx="2514600" cy="2133600"/>
          </a:xfrm>
          <a:prstGeom prst="rect">
            <a:avLst/>
          </a:prstGeom>
          <a:noFill/>
        </p:spPr>
      </p:pic>
      <p:pic>
        <p:nvPicPr>
          <p:cNvPr id="16397" name="Picture 13" descr="http://faculty.baruch.cuny.edu/jwahlert/bio1003/images/platyhelminthes/clonorchis_w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029200"/>
            <a:ext cx="47625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 smtClean="0"/>
              <a:t>Trematodes</a:t>
            </a:r>
            <a:r>
              <a:rPr lang="en-US" sz="2800" dirty="0" smtClean="0"/>
              <a:t> are classified in </a:t>
            </a:r>
            <a:r>
              <a:rPr lang="en-US" sz="2800" b="1" dirty="0" smtClean="0">
                <a:solidFill>
                  <a:srgbClr val="FF0000"/>
                </a:solidFill>
              </a:rPr>
              <a:t>two subclasses</a:t>
            </a:r>
            <a:r>
              <a:rPr lang="en-US" sz="28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Subclass </a:t>
            </a:r>
            <a:r>
              <a:rPr lang="en-US" sz="2800" b="1" dirty="0" err="1" smtClean="0">
                <a:solidFill>
                  <a:srgbClr val="0000FF"/>
                </a:solidFill>
              </a:rPr>
              <a:t>Digenea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(main group)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Subclass </a:t>
            </a:r>
            <a:r>
              <a:rPr lang="en-US" sz="2800" b="1" dirty="0" err="1" smtClean="0">
                <a:solidFill>
                  <a:srgbClr val="0000FF"/>
                </a:solidFill>
              </a:rPr>
              <a:t>Aspidogastrea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(much smaller group)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The Digeneans:</a:t>
            </a:r>
          </a:p>
          <a:p>
            <a:pPr marL="365760" lvl="2" indent="-256032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sz="2800" dirty="0" smtClean="0"/>
              <a:t>Members require at least one intermediate before reaching the final one (Digeneans: G. : </a:t>
            </a:r>
            <a:r>
              <a:rPr lang="en-US" sz="2800" b="1" i="1" dirty="0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two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gena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00FF"/>
                </a:solidFill>
              </a:rPr>
              <a:t>birth</a:t>
            </a:r>
            <a:r>
              <a:rPr lang="en-US" sz="2800" dirty="0" smtClean="0"/>
              <a:t>).</a:t>
            </a:r>
          </a:p>
          <a:p>
            <a:pPr marL="365760" lvl="2" indent="-256032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FF"/>
                </a:solidFill>
              </a:rPr>
              <a:t>Host finding is an active process </a:t>
            </a:r>
            <a:r>
              <a:rPr lang="en-US" sz="2800" dirty="0" smtClean="0"/>
              <a:t>(Their larvae search for the appropriate host actively. This is a passive process in other </a:t>
            </a:r>
            <a:r>
              <a:rPr lang="en-US" sz="2800" dirty="0" err="1" smtClean="0"/>
              <a:t>Cestodes</a:t>
            </a:r>
            <a:r>
              <a:rPr lang="en-US" sz="2800" dirty="0" smtClean="0"/>
              <a:t>).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10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209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019800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3010" name="Picture 2" descr="http://www.dpd.cdc.gov/dpdx/images/ParasiteImages/S-Z/Schistosomiasis/Schistomes_Life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Schistosomes</a:t>
            </a:r>
            <a:r>
              <a:rPr lang="en-US" dirty="0" smtClean="0"/>
              <a:t> can produce </a:t>
            </a:r>
            <a:r>
              <a:rPr lang="en-US" b="1" dirty="0" smtClean="0">
                <a:solidFill>
                  <a:srgbClr val="0000FF"/>
                </a:solidFill>
              </a:rPr>
              <a:t>&gt;3000 fertilized eggs/day.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digeneans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exclusively </a:t>
            </a:r>
            <a:r>
              <a:rPr lang="en-US" b="1" dirty="0" err="1" smtClean="0">
                <a:solidFill>
                  <a:srgbClr val="FF0000"/>
                </a:solidFill>
              </a:rPr>
              <a:t>endoparasites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They are </a:t>
            </a:r>
            <a:r>
              <a:rPr lang="en-US" b="1" dirty="0" smtClean="0">
                <a:solidFill>
                  <a:srgbClr val="990099"/>
                </a:solidFill>
              </a:rPr>
              <a:t>mostly hermaphrodites </a:t>
            </a:r>
            <a:r>
              <a:rPr lang="en-US" dirty="0" smtClean="0"/>
              <a:t>(some are </a:t>
            </a:r>
            <a:r>
              <a:rPr lang="en-US" dirty="0" err="1" smtClean="0"/>
              <a:t>dioecious</a:t>
            </a:r>
            <a:r>
              <a:rPr lang="en-US" dirty="0" smtClean="0"/>
              <a:t>).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single </a:t>
            </a:r>
            <a:r>
              <a:rPr lang="en-US" b="1" dirty="0" err="1" smtClean="0">
                <a:solidFill>
                  <a:srgbClr val="FF0000"/>
                </a:solidFill>
              </a:rPr>
              <a:t>miracidium</a:t>
            </a:r>
            <a:r>
              <a:rPr lang="en-US" dirty="0" smtClean="0"/>
              <a:t> gives rise to </a:t>
            </a:r>
            <a:r>
              <a:rPr lang="en-US" b="1" dirty="0" smtClean="0">
                <a:solidFill>
                  <a:srgbClr val="FF0000"/>
                </a:solidFill>
              </a:rPr>
              <a:t>&gt; 10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of thousands of </a:t>
            </a:r>
            <a:r>
              <a:rPr lang="en-US" b="1" dirty="0" err="1" smtClean="0">
                <a:solidFill>
                  <a:srgbClr val="FF0000"/>
                </a:solidFill>
              </a:rPr>
              <a:t>cercariae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6084" name="Picture 4" descr="http://1.bp.blogspot.com/_LE6431ylARU/TAbki9eturI/AAAAAAAAAMc/mva6PPBMoUU/s1600/Cerc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48200"/>
            <a:ext cx="238125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b="1" dirty="0" smtClean="0">
                <a:solidFill>
                  <a:srgbClr val="0000FF"/>
                </a:solidFill>
              </a:rPr>
              <a:t>Defining characteristic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</a:p>
          <a:p>
            <a:pPr marL="649224" lvl="3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ventral sucker divided by septa, generally forming a row of suckers.</a:t>
            </a:r>
            <a:endParaRPr lang="en-US" sz="24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10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44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29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3100" b="1" dirty="0" smtClean="0"/>
              <a:t> </a:t>
            </a:r>
            <a:r>
              <a:rPr lang="en-US" sz="29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Aspidogastrea</a:t>
            </a:r>
            <a:r>
              <a:rPr lang="en-US" sz="29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9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aspidobothrea</a:t>
            </a:r>
            <a:r>
              <a:rPr lang="en-US" sz="29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):</a:t>
            </a:r>
            <a:br>
              <a:rPr lang="en-US" sz="29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29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7108" name="Picture 4" descr="http://upload.wikimedia.org/wikipedia/commons/thumb/9/93/Lobalostoma_manteri.jpg/220px-Lobalostoma_man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6172200" cy="2209800"/>
          </a:xfrm>
          <a:prstGeom prst="rect">
            <a:avLst/>
          </a:prstGeom>
          <a:noFill/>
        </p:spPr>
      </p:pic>
      <p:pic>
        <p:nvPicPr>
          <p:cNvPr id="47110" name="Picture 6" descr="http://forestis.rsvs.ulaval.ca/REFERENCES_X/phylogeny.arizona.edu/tree/eukaryotes/animals/platyhelminthes/aspidogastrea/ru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09800"/>
            <a:ext cx="107632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477000"/>
          </a:xfrm>
        </p:spPr>
        <p:txBody>
          <a:bodyPr>
            <a:normAutofit/>
          </a:bodyPr>
          <a:lstStyle/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990099"/>
                </a:solidFill>
              </a:rPr>
              <a:t>small group </a:t>
            </a:r>
            <a:r>
              <a:rPr lang="en-US" sz="2200" dirty="0" smtClean="0"/>
              <a:t>(80 species).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Have </a:t>
            </a:r>
            <a:r>
              <a:rPr lang="en-US" sz="2200" b="1" dirty="0" smtClean="0">
                <a:solidFill>
                  <a:srgbClr val="FF0000"/>
                </a:solidFill>
              </a:rPr>
              <a:t>similarities to both mono- and </a:t>
            </a:r>
            <a:r>
              <a:rPr lang="en-US" sz="2200" b="1" dirty="0" err="1" smtClean="0">
                <a:solidFill>
                  <a:srgbClr val="FF0000"/>
                </a:solidFill>
              </a:rPr>
              <a:t>digeneans</a:t>
            </a:r>
            <a:r>
              <a:rPr lang="en-US" sz="2200" dirty="0" smtClean="0"/>
              <a:t>, but they do not fit in any one of them.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Most have a </a:t>
            </a:r>
            <a:r>
              <a:rPr lang="en-US" sz="2200" b="1" dirty="0" smtClean="0">
                <a:solidFill>
                  <a:srgbClr val="0000FF"/>
                </a:solidFill>
              </a:rPr>
              <a:t>simple life cycle</a:t>
            </a:r>
            <a:r>
              <a:rPr lang="en-US" sz="2200" dirty="0" smtClean="0"/>
              <a:t> with a single host (as </a:t>
            </a:r>
            <a:r>
              <a:rPr lang="en-US" sz="2200" dirty="0" err="1" smtClean="0"/>
              <a:t>monogeneans</a:t>
            </a:r>
            <a:r>
              <a:rPr lang="en-US" sz="2200" dirty="0" smtClean="0"/>
              <a:t>), mostly a mollusk.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Have </a:t>
            </a:r>
            <a:r>
              <a:rPr lang="en-US" sz="2200" b="1" dirty="0" smtClean="0">
                <a:solidFill>
                  <a:srgbClr val="0000FF"/>
                </a:solidFill>
              </a:rPr>
              <a:t>no </a:t>
            </a:r>
            <a:r>
              <a:rPr lang="en-US" sz="2200" b="1" dirty="0" err="1" smtClean="0">
                <a:solidFill>
                  <a:srgbClr val="0000FF"/>
                </a:solidFill>
              </a:rPr>
              <a:t>haptor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(like the one found in </a:t>
            </a:r>
            <a:r>
              <a:rPr lang="en-US" sz="2200" dirty="0" err="1" smtClean="0"/>
              <a:t>monogeneans</a:t>
            </a:r>
            <a:r>
              <a:rPr lang="en-US" sz="2200" dirty="0" smtClean="0"/>
              <a:t>).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They have a </a:t>
            </a:r>
            <a:r>
              <a:rPr lang="en-US" sz="2200" b="1" dirty="0" smtClean="0">
                <a:solidFill>
                  <a:srgbClr val="0000FF"/>
                </a:solidFill>
              </a:rPr>
              <a:t>large ventral adhesive sucker.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b="1" dirty="0" smtClean="0">
                <a:solidFill>
                  <a:srgbClr val="0000FF"/>
                </a:solidFill>
              </a:rPr>
              <a:t>Some need an intermediate host</a:t>
            </a:r>
            <a:r>
              <a:rPr lang="en-US" sz="2200" dirty="0" smtClean="0"/>
              <a:t> (usually a mollusk) to reach the final host (fish, turtle). (Like </a:t>
            </a:r>
            <a:r>
              <a:rPr lang="en-US" sz="2200" dirty="0" err="1" smtClean="0"/>
              <a:t>digeneans</a:t>
            </a:r>
            <a:r>
              <a:rPr lang="en-US" sz="2200" dirty="0" smtClean="0"/>
              <a:t>).</a:t>
            </a:r>
          </a:p>
          <a:p>
            <a:pPr marL="344488" lvl="2" indent="-344488">
              <a:lnSpc>
                <a:spcPct val="150000"/>
              </a:lnSpc>
            </a:pPr>
            <a:r>
              <a:rPr lang="en-US" sz="2200" dirty="0" smtClean="0"/>
              <a:t>However, </a:t>
            </a:r>
            <a:r>
              <a:rPr lang="en-US" sz="2200" b="1" dirty="0" smtClean="0">
                <a:solidFill>
                  <a:srgbClr val="FF0000"/>
                </a:solidFill>
              </a:rPr>
              <a:t>life cycle has no asexual replication </a:t>
            </a:r>
            <a:r>
              <a:rPr lang="en-US" sz="2200" dirty="0" smtClean="0"/>
              <a:t>within the intermediate </a:t>
            </a:r>
            <a:r>
              <a:rPr lang="en-US" sz="2200" dirty="0" err="1" smtClean="0"/>
              <a:t>molluscan</a:t>
            </a:r>
            <a:r>
              <a:rPr lang="en-US" sz="2200" dirty="0" smtClean="0"/>
              <a:t> host.(unlike </a:t>
            </a:r>
            <a:r>
              <a:rPr lang="en-US" sz="2200" dirty="0" err="1" smtClean="0"/>
              <a:t>digeneans</a:t>
            </a:r>
            <a:r>
              <a:rPr lang="en-US" sz="2200" dirty="0" smtClean="0"/>
              <a:t>).</a:t>
            </a:r>
          </a:p>
          <a:p>
            <a:pPr marL="1770063" lvl="8" indent="4691063">
              <a:lnSpc>
                <a:spcPct val="150000"/>
              </a:lnSpc>
            </a:pP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End of Chapter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365760" cy="365125"/>
          </a:xfrm>
        </p:spPr>
        <p:txBody>
          <a:bodyPr/>
          <a:lstStyle/>
          <a:p>
            <a:fld id="{19BD2679-A82F-4BA2-ABA3-93D478276A1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100" dirty="0" smtClean="0"/>
              <a:t>Includes about </a:t>
            </a:r>
            <a:r>
              <a:rPr 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34,0000 species</a:t>
            </a:r>
            <a:r>
              <a:rPr lang="en-US" sz="31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3100" dirty="0" smtClean="0"/>
              <a:t>Oldest fossil is about 40 Million years old.</a:t>
            </a:r>
          </a:p>
          <a:p>
            <a:pPr lvl="0">
              <a:lnSpc>
                <a:spcPct val="150000"/>
              </a:lnSpc>
            </a:pPr>
            <a:r>
              <a:rPr lang="en-US" sz="3100" dirty="0" smtClean="0"/>
              <a:t>Includes </a:t>
            </a:r>
            <a:r>
              <a:rPr lang="en-US" sz="3100" b="1" dirty="0" smtClean="0">
                <a:solidFill>
                  <a:srgbClr val="FF0000"/>
                </a:solidFill>
              </a:rPr>
              <a:t>1 class of mostly free-living </a:t>
            </a:r>
            <a:r>
              <a:rPr lang="en-US" sz="3100" dirty="0" smtClean="0"/>
              <a:t>individuals (the </a:t>
            </a:r>
            <a:r>
              <a:rPr lang="en-US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Turbellarians</a:t>
            </a:r>
            <a:r>
              <a:rPr lang="en-US" sz="3100" dirty="0" smtClean="0"/>
              <a:t>) and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classes</a:t>
            </a: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exclusively parasitic</a:t>
            </a: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smtClean="0"/>
              <a:t>individuals (</a:t>
            </a:r>
            <a:r>
              <a:rPr lang="en-US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Monogeaneans</a:t>
            </a:r>
            <a:r>
              <a:rPr lang="en-US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Cestodes</a:t>
            </a:r>
            <a:r>
              <a:rPr lang="en-US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Trematodes</a:t>
            </a:r>
            <a:r>
              <a:rPr lang="en-US" sz="3100" dirty="0" smtClean="0"/>
              <a:t>).</a:t>
            </a:r>
          </a:p>
          <a:p>
            <a:pPr lvl="0">
              <a:lnSpc>
                <a:spcPct val="150000"/>
              </a:lnSpc>
            </a:pPr>
            <a:r>
              <a:rPr lang="en-US" sz="3100" dirty="0" smtClean="0"/>
              <a:t>&gt; 80% of all flatworms are parasitic.</a:t>
            </a:r>
          </a:p>
          <a:p>
            <a:pPr lvl="0">
              <a:lnSpc>
                <a:spcPct val="150000"/>
              </a:lnSpc>
            </a:pPr>
            <a:r>
              <a:rPr lang="en-US" sz="3100" dirty="0" smtClean="0"/>
              <a:t>All are </a:t>
            </a:r>
            <a:r>
              <a:rPr lang="en-US" sz="3100" b="1" dirty="0" err="1" smtClean="0">
                <a:solidFill>
                  <a:srgbClr val="0000FF"/>
                </a:solidFill>
              </a:rPr>
              <a:t>acoelomate</a:t>
            </a:r>
            <a:r>
              <a:rPr lang="en-US" sz="3100" dirty="0" smtClean="0"/>
              <a:t>, </a:t>
            </a:r>
            <a:r>
              <a:rPr lang="en-US" sz="3100" b="1" dirty="0" err="1" smtClean="0">
                <a:solidFill>
                  <a:srgbClr val="0000FF"/>
                </a:solidFill>
              </a:rPr>
              <a:t>triploblastic</a:t>
            </a:r>
            <a:r>
              <a:rPr lang="en-US" sz="3100" dirty="0" smtClean="0"/>
              <a:t> and </a:t>
            </a:r>
            <a:r>
              <a:rPr lang="en-US" sz="3100" b="1" dirty="0" smtClean="0">
                <a:solidFill>
                  <a:srgbClr val="0000FF"/>
                </a:solidFill>
              </a:rPr>
              <a:t>bilaterally symmetrical</a:t>
            </a:r>
            <a:r>
              <a:rPr lang="en-US" sz="3100" dirty="0" smtClean="0">
                <a:solidFill>
                  <a:srgbClr val="0000FF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100" dirty="0" smtClean="0"/>
              <a:t>Mostly, they have an </a:t>
            </a:r>
            <a:r>
              <a:rPr lang="en-US" sz="3100" b="1" dirty="0" smtClean="0">
                <a:solidFill>
                  <a:srgbClr val="FF0000"/>
                </a:solidFill>
              </a:rPr>
              <a:t>anterior brain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/>
              <a:t>that is connected to at least </a:t>
            </a:r>
            <a:r>
              <a:rPr lang="en-US" sz="3100" b="1" dirty="0" smtClean="0">
                <a:solidFill>
                  <a:srgbClr val="FF0000"/>
                </a:solidFill>
              </a:rPr>
              <a:t>1 pair of longitudinal nerve cords.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5943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500" dirty="0" smtClean="0"/>
              <a:t>The </a:t>
            </a:r>
            <a:r>
              <a:rPr lang="en-US" sz="2500" b="1" dirty="0" smtClean="0">
                <a:solidFill>
                  <a:srgbClr val="FF0000"/>
                </a:solidFill>
              </a:rPr>
              <a:t>mesoderm layer </a:t>
            </a:r>
            <a:r>
              <a:rPr lang="en-US" sz="2500" dirty="0" smtClean="0"/>
              <a:t>of the embryo </a:t>
            </a:r>
          </a:p>
          <a:p>
            <a:pPr marL="365125" lvl="0" indent="-20638">
              <a:lnSpc>
                <a:spcPct val="150000"/>
              </a:lnSpc>
              <a:buNone/>
            </a:pPr>
            <a:r>
              <a:rPr lang="en-US" sz="2500" dirty="0" smtClean="0"/>
              <a:t>develops into a </a:t>
            </a:r>
            <a:r>
              <a:rPr lang="en-US" sz="2500" b="1" dirty="0" smtClean="0">
                <a:solidFill>
                  <a:srgbClr val="FF0000"/>
                </a:solidFill>
              </a:rPr>
              <a:t>loose collection of </a:t>
            </a:r>
          </a:p>
          <a:p>
            <a:pPr marL="365125" lvl="0" indent="-20638">
              <a:lnSpc>
                <a:spcPct val="150000"/>
              </a:lnSpc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cells</a:t>
            </a:r>
            <a:r>
              <a:rPr lang="en-US" sz="2500" dirty="0" smtClean="0"/>
              <a:t> known as </a:t>
            </a:r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parenchyma tissue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en-US" sz="2500" dirty="0" smtClean="0"/>
              <a:t>Most have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anus</a:t>
            </a:r>
            <a:r>
              <a:rPr lang="en-US" sz="2500" dirty="0" smtClean="0"/>
              <a:t>; they take in</a:t>
            </a:r>
          </a:p>
          <a:p>
            <a:pPr marL="365125" lvl="0" indent="-20638">
              <a:buNone/>
            </a:pPr>
            <a:r>
              <a:rPr lang="en-US" sz="2500" dirty="0" smtClean="0"/>
              <a:t>food and remove wastes through</a:t>
            </a:r>
          </a:p>
          <a:p>
            <a:pPr marL="365125" lvl="0" indent="-20638">
              <a:buNone/>
            </a:pPr>
            <a:r>
              <a:rPr lang="en-US" sz="2500" dirty="0" smtClean="0"/>
              <a:t>a single opening.</a:t>
            </a:r>
          </a:p>
          <a:p>
            <a:pPr lvl="0"/>
            <a:r>
              <a:rPr lang="en-US" sz="2500" dirty="0" smtClean="0"/>
              <a:t>They have </a:t>
            </a:r>
            <a:r>
              <a:rPr lang="en-US" sz="2500" b="1" dirty="0" smtClean="0">
                <a:solidFill>
                  <a:srgbClr val="FF0000"/>
                </a:solidFill>
              </a:rPr>
              <a:t>no specialized respiratory </a:t>
            </a:r>
          </a:p>
          <a:p>
            <a:pPr marL="365125" lvl="0" indent="-20638"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or circulatory systems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(few species </a:t>
            </a:r>
          </a:p>
          <a:p>
            <a:pPr marL="365125" lvl="0" indent="-20638">
              <a:buNone/>
            </a:pPr>
            <a:r>
              <a:rPr lang="en-US" sz="2500" dirty="0" smtClean="0"/>
              <a:t>Have hemoglobin).</a:t>
            </a:r>
          </a:p>
          <a:p>
            <a:pPr lvl="0"/>
            <a:r>
              <a:rPr lang="en-US" sz="2500" b="1" dirty="0" smtClean="0">
                <a:solidFill>
                  <a:srgbClr val="0000FF"/>
                </a:solidFill>
              </a:rPr>
              <a:t>Gas exchange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>is through </a:t>
            </a:r>
            <a:r>
              <a:rPr lang="en-US" sz="2500" b="1" dirty="0" smtClean="0">
                <a:solidFill>
                  <a:srgbClr val="0000FF"/>
                </a:solidFill>
              </a:rPr>
              <a:t>simple </a:t>
            </a:r>
          </a:p>
          <a:p>
            <a:pPr marL="365125" lvl="0" indent="39688"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diffusion </a:t>
            </a:r>
            <a:r>
              <a:rPr lang="en-US" sz="2500" dirty="0" smtClean="0"/>
              <a:t>across the flat body.</a:t>
            </a:r>
          </a:p>
          <a:p>
            <a:pPr marL="365125" lvl="0" indent="39688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7412" name="Picture 4" descr="http://bio1152.nicerweb.com/Locked/media/ch49/49_02bNervousSystemsC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599"/>
            <a:ext cx="2447925" cy="512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67400"/>
          </a:xfrm>
        </p:spPr>
        <p:txBody>
          <a:bodyPr>
            <a:normAutofit/>
          </a:bodyPr>
          <a:lstStyle/>
          <a:p>
            <a:pPr marL="344488" lvl="1" indent="-223838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by simple diffusion </a:t>
            </a:r>
            <a:r>
              <a:rPr lang="en-US" sz="2400" dirty="0" smtClean="0"/>
              <a:t>across the body surface.</a:t>
            </a:r>
          </a:p>
          <a:p>
            <a:pPr marL="344488" lvl="1" indent="-223838">
              <a:lnSpc>
                <a:spcPct val="150000"/>
              </a:lnSpc>
            </a:pPr>
            <a:r>
              <a:rPr lang="en-US" sz="2400" dirty="0" smtClean="0"/>
              <a:t>In addition, most species have </a:t>
            </a:r>
            <a:r>
              <a:rPr lang="en-US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protenephridia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(G: first. Kidney).</a:t>
            </a:r>
          </a:p>
          <a:p>
            <a:pPr marL="344488" lvl="2" indent="-223838">
              <a:lnSpc>
                <a:spcPct val="150000"/>
              </a:lnSpc>
            </a:pPr>
            <a:r>
              <a:rPr lang="en-US" sz="2400" dirty="0" smtClean="0"/>
              <a:t>Typical </a:t>
            </a:r>
            <a:r>
              <a:rPr lang="en-US" sz="2400" dirty="0" err="1" smtClean="0"/>
              <a:t>prtonephridia</a:t>
            </a:r>
            <a:r>
              <a:rPr lang="en-US" sz="2400" dirty="0" smtClean="0"/>
              <a:t> </a:t>
            </a:r>
          </a:p>
          <a:p>
            <a:pPr marL="344488" lvl="2" indent="0">
              <a:lnSpc>
                <a:spcPct val="150000"/>
              </a:lnSpc>
              <a:buNone/>
            </a:pPr>
            <a:r>
              <a:rPr lang="en-US" sz="2400" dirty="0" smtClean="0"/>
              <a:t>Consists of a group of </a:t>
            </a:r>
          </a:p>
          <a:p>
            <a:pPr marL="344488" lvl="2" indent="0">
              <a:lnSpc>
                <a:spcPct val="150000"/>
              </a:lnSpc>
              <a:buNone/>
            </a:pPr>
            <a:r>
              <a:rPr lang="en-US" sz="2400" dirty="0" smtClean="0"/>
              <a:t>cilia projecting into a </a:t>
            </a:r>
          </a:p>
          <a:p>
            <a:pPr marL="344488" lvl="2" indent="0">
              <a:lnSpc>
                <a:spcPct val="150000"/>
              </a:lnSpc>
              <a:buNone/>
            </a:pPr>
            <a:r>
              <a:rPr lang="en-US" sz="2400" dirty="0" smtClean="0"/>
              <a:t>fine-meshed cup </a:t>
            </a:r>
          </a:p>
          <a:p>
            <a:pPr marL="344488" lvl="2" indent="0">
              <a:lnSpc>
                <a:spcPct val="150000"/>
              </a:lnSpc>
              <a:buNone/>
            </a:pP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Flame cells</a:t>
            </a:r>
            <a:r>
              <a:rPr lang="en-US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458" name="Picture 2" descr="http://www.doctortee.com/dsu/tiftickjian/cse-img/biology/animals/anat-phys/flame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4800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19800"/>
          </a:xfrm>
        </p:spPr>
        <p:txBody>
          <a:bodyPr>
            <a:normAutofit/>
          </a:bodyPr>
          <a:lstStyle/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Other </a:t>
            </a:r>
            <a:r>
              <a:rPr lang="en-US" sz="2400" dirty="0" err="1" smtClean="0"/>
              <a:t>protonephridia</a:t>
            </a:r>
            <a:r>
              <a:rPr lang="en-US" sz="2400" dirty="0" smtClean="0"/>
              <a:t> take the form of </a:t>
            </a:r>
            <a:r>
              <a:rPr lang="en-US" sz="2400" b="1" dirty="0" err="1" smtClean="0">
                <a:solidFill>
                  <a:srgbClr val="FF0000"/>
                </a:solidFill>
              </a:rPr>
              <a:t>Solenocytes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which a </a:t>
            </a:r>
            <a:r>
              <a:rPr lang="en-US" sz="2400" b="1" dirty="0" smtClean="0">
                <a:solidFill>
                  <a:srgbClr val="FF0000"/>
                </a:solidFill>
              </a:rPr>
              <a:t>single flagellum </a:t>
            </a:r>
            <a:r>
              <a:rPr lang="en-US" sz="2400" dirty="0" smtClean="0"/>
              <a:t>is found within the cup.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Most species are </a:t>
            </a:r>
            <a:r>
              <a:rPr lang="en-US" sz="2400" b="1" dirty="0" smtClean="0">
                <a:solidFill>
                  <a:srgbClr val="FF0066"/>
                </a:solidFill>
              </a:rPr>
              <a:t>simultaneous hermaphrodites</a:t>
            </a:r>
            <a:r>
              <a:rPr lang="en-US" sz="2400" dirty="0" smtClean="0"/>
              <a:t>; that is each individual can, at anytime, function as both a male and a female.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However, in most species, </a:t>
            </a:r>
            <a:r>
              <a:rPr lang="en-US" sz="2400" b="1" dirty="0" smtClean="0">
                <a:solidFill>
                  <a:srgbClr val="0000FF"/>
                </a:solidFill>
              </a:rPr>
              <a:t>fertilization is cross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(non-self). 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parasitic forms have </a:t>
            </a:r>
            <a:r>
              <a:rPr lang="en-US" sz="2400" b="1" dirty="0" smtClean="0">
                <a:solidFill>
                  <a:srgbClr val="FF0000"/>
                </a:solidFill>
              </a:rPr>
              <a:t>nonciliated syncytial tegument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9530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Forms about </a:t>
            </a:r>
            <a:r>
              <a:rPr lang="en-US" sz="2400" b="1" dirty="0" smtClean="0">
                <a:solidFill>
                  <a:srgbClr val="FF0000"/>
                </a:solidFill>
              </a:rPr>
              <a:t>16% of all flatworms </a:t>
            </a:r>
            <a:r>
              <a:rPr lang="en-US" sz="2400" dirty="0" smtClean="0"/>
              <a:t>that are </a:t>
            </a:r>
            <a:r>
              <a:rPr lang="en-US" sz="2400" b="1" dirty="0" smtClean="0">
                <a:solidFill>
                  <a:srgbClr val="0000FF"/>
                </a:solidFill>
              </a:rPr>
              <a:t>mostly aquatic.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Most</a:t>
            </a:r>
            <a:r>
              <a:rPr lang="en-US" sz="2400" dirty="0" smtClean="0"/>
              <a:t> of the 3000 Turbellarians are </a:t>
            </a:r>
            <a:r>
              <a:rPr lang="en-US" sz="2400" b="1" dirty="0" smtClean="0">
                <a:solidFill>
                  <a:srgbClr val="0000FF"/>
                </a:solidFill>
              </a:rPr>
              <a:t>free living (</a:t>
            </a:r>
            <a:r>
              <a:rPr lang="en-US" sz="2000" i="1" dirty="0" smtClean="0"/>
              <a:t>About </a:t>
            </a:r>
            <a:r>
              <a:rPr lang="en-US" sz="2000" b="1" i="1" dirty="0" smtClean="0"/>
              <a:t>150 species are commensal or parasitic</a:t>
            </a:r>
            <a:r>
              <a:rPr lang="en-US" sz="2400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Most species are marine</a:t>
            </a:r>
            <a:r>
              <a:rPr lang="en-US" sz="2400" dirty="0" smtClean="0"/>
              <a:t>, few freshwater or even terrestrial (in humid areas).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Mostly </a:t>
            </a:r>
            <a:r>
              <a:rPr lang="en-US" sz="2400" b="1" dirty="0" smtClean="0">
                <a:solidFill>
                  <a:srgbClr val="FF0066"/>
                </a:solidFill>
              </a:rPr>
              <a:t>less than 1 cm long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Class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Turbellaria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Pla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FF0066"/>
                </a:solidFill>
              </a:rPr>
              <a:t>Nervous system: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</a:p>
          <a:p>
            <a:pPr marL="509588" lvl="1" indent="-284163">
              <a:lnSpc>
                <a:spcPct val="150000"/>
              </a:lnSpc>
            </a:pPr>
            <a:r>
              <a:rPr lang="en-US" sz="2400" dirty="0" smtClean="0"/>
              <a:t>Consists of a </a:t>
            </a:r>
            <a:r>
              <a:rPr lang="en-US" sz="2400" b="1" dirty="0" smtClean="0">
                <a:solidFill>
                  <a:srgbClr val="0000FF"/>
                </a:solidFill>
              </a:rPr>
              <a:t>primitive brain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ganglion</a:t>
            </a:r>
            <a:r>
              <a:rPr lang="en-US" sz="2400" dirty="0" smtClean="0"/>
              <a:t>) plus </a:t>
            </a:r>
            <a:r>
              <a:rPr lang="en-US" sz="2400" b="1" dirty="0" smtClean="0">
                <a:solidFill>
                  <a:srgbClr val="0000FF"/>
                </a:solidFill>
              </a:rPr>
              <a:t>1-3 longitudinal nerve cords </a:t>
            </a:r>
            <a:r>
              <a:rPr lang="en-US" sz="2400" dirty="0" smtClean="0"/>
              <a:t>(rarely 4).	              </a:t>
            </a:r>
            <a:endParaRPr lang="en-US" sz="2000" dirty="0" smtClean="0"/>
          </a:p>
          <a:p>
            <a:pPr marL="509588" lvl="1" indent="-284163">
              <a:lnSpc>
                <a:spcPct val="150000"/>
              </a:lnSpc>
            </a:pPr>
            <a:r>
              <a:rPr lang="en-US" sz="2400" dirty="0" smtClean="0"/>
              <a:t>Typically, they bear </a:t>
            </a:r>
            <a:r>
              <a:rPr lang="en-US" sz="2400" b="1" dirty="0" smtClean="0">
                <a:solidFill>
                  <a:srgbClr val="FF0066"/>
                </a:solidFill>
              </a:rPr>
              <a:t>1 pair of eyes anteriorly</a:t>
            </a:r>
            <a:r>
              <a:rPr lang="en-US" sz="2400" dirty="0" smtClean="0"/>
              <a:t>. In addition, they have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chemical, pressure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receptors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marL="509588" lvl="1" indent="-284163">
              <a:lnSpc>
                <a:spcPct val="150000"/>
              </a:lnSpc>
            </a:pPr>
            <a:r>
              <a:rPr lang="en-US" sz="2400" dirty="0" smtClean="0"/>
              <a:t>10% have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Statocysts</a:t>
            </a:r>
            <a:r>
              <a:rPr lang="en-US" sz="2400" dirty="0" smtClean="0"/>
              <a:t> (balance receptors).</a:t>
            </a:r>
            <a:endParaRPr lang="en-US" sz="2000" dirty="0" smtClean="0"/>
          </a:p>
          <a:p>
            <a:pPr lvl="0"/>
            <a:r>
              <a:rPr lang="en-US" sz="2400" dirty="0" smtClean="0"/>
              <a:t>Most aquatic species are </a:t>
            </a:r>
            <a:r>
              <a:rPr lang="en-US" sz="2400" b="1" dirty="0" smtClean="0">
                <a:solidFill>
                  <a:srgbClr val="0000FF"/>
                </a:solidFill>
              </a:rPr>
              <a:t>benthic</a:t>
            </a:r>
            <a:r>
              <a:rPr lang="en-US" sz="2400" dirty="0" smtClean="0"/>
              <a:t> (live in or on the bottom).</a:t>
            </a:r>
          </a:p>
          <a:p>
            <a:pPr lvl="0"/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surface is </a:t>
            </a:r>
          </a:p>
          <a:p>
            <a:pPr marL="365125" lvl="0" indent="-20638">
              <a:buNone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ciliated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EC3F6E09-B9E5-47C3-ADAA-2618287964C1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L. Notes-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679-A82F-4BA2-ABA3-93D478276A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876800"/>
            <a:ext cx="3590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mlitvaitis.unh.edu/K-12Primer/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242" y="48768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1833</TotalTime>
  <Words>1766</Words>
  <Application>Microsoft Office PowerPoint</Application>
  <PresentationFormat>عرض على الشاشة (4:3)</PresentationFormat>
  <Paragraphs>253</Paragraphs>
  <Slides>34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6" baseType="lpstr">
      <vt:lpstr>Arial</vt:lpstr>
      <vt:lpstr>Calibri</vt:lpstr>
      <vt:lpstr>Edwardian Script ITC</vt:lpstr>
      <vt:lpstr>Lucida Calligraphy</vt:lpstr>
      <vt:lpstr>Lucida Sans Unicode</vt:lpstr>
      <vt:lpstr>Monotype Corsiva</vt:lpstr>
      <vt:lpstr>Symbol</vt:lpstr>
      <vt:lpstr>Verdana</vt:lpstr>
      <vt:lpstr>Wingdings</vt:lpstr>
      <vt:lpstr>Wingdings 2</vt:lpstr>
      <vt:lpstr>Wingdings 3</vt:lpstr>
      <vt:lpstr>Concourse</vt:lpstr>
      <vt:lpstr>Chapter 8</vt:lpstr>
      <vt:lpstr>Kingdom Animalia Phylum Platyhelminthes  (The Flatworms)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Class Turbellaria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Class Cestoda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 Monogenea: </vt:lpstr>
      <vt:lpstr>عرض تقديمي في PowerPoint</vt:lpstr>
      <vt:lpstr>Class Trematoda: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Aspidogastrea (aspidobothrea):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KSWAILEH</dc:creator>
  <cp:lastModifiedBy>Meran Nasser</cp:lastModifiedBy>
  <cp:revision>42</cp:revision>
  <dcterms:created xsi:type="dcterms:W3CDTF">2012-10-21T18:13:12Z</dcterms:created>
  <dcterms:modified xsi:type="dcterms:W3CDTF">2020-12-01T17:00:02Z</dcterms:modified>
</cp:coreProperties>
</file>