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  <p:sldMasterId id="2147483711" r:id="rId5"/>
  </p:sldMasterIdLst>
  <p:notesMasterIdLst>
    <p:notesMasterId r:id="rId54"/>
  </p:notesMasterIdLst>
  <p:sldIdLst>
    <p:sldId id="256" r:id="rId6"/>
    <p:sldId id="286" r:id="rId7"/>
    <p:sldId id="287" r:id="rId8"/>
    <p:sldId id="28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83" r:id="rId19"/>
    <p:sldId id="284" r:id="rId20"/>
    <p:sldId id="285" r:id="rId21"/>
    <p:sldId id="288" r:id="rId22"/>
    <p:sldId id="309" r:id="rId23"/>
    <p:sldId id="311" r:id="rId24"/>
    <p:sldId id="312" r:id="rId25"/>
    <p:sldId id="314" r:id="rId26"/>
    <p:sldId id="316" r:id="rId27"/>
    <p:sldId id="267" r:id="rId28"/>
    <p:sldId id="268" r:id="rId29"/>
    <p:sldId id="270" r:id="rId30"/>
    <p:sldId id="271" r:id="rId31"/>
    <p:sldId id="272" r:id="rId32"/>
    <p:sldId id="274" r:id="rId33"/>
    <p:sldId id="275" r:id="rId34"/>
    <p:sldId id="276" r:id="rId35"/>
    <p:sldId id="277" r:id="rId36"/>
    <p:sldId id="281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0" r:id="rId47"/>
    <p:sldId id="301" r:id="rId48"/>
    <p:sldId id="303" r:id="rId49"/>
    <p:sldId id="304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326FF-C1AE-43C1-952B-0476863D08F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E5793-C416-4459-B98D-3C531FAD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927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81078-E4E3-4306-93AC-D91F5472E6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19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FD475-682F-46D4-BCC3-D3F33CC82B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8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0623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04810-D1E8-4C24-8B45-1D2F4E05BA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32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A37BC1-28C8-4D4A-8769-3B0EA99D97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1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6E6BB-66BC-4144-A4D6-E27064F543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3C1D3-1982-400C-9307-1A59372D57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742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9C76C-AD64-4443-B38B-3B26227E19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20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5F551-0A68-4290-A5B5-789D95B9FE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1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AA1CB3-7324-4407-89F5-4B6EFF3767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FIGURE 43-9 Wind-pollinated flowers</a:t>
            </a:r>
          </a:p>
          <a:p>
            <a:r>
              <a:rPr lang="en-US" altLang="en-US"/>
              <a:t>The flowers of grasses and many deciduous trees are wind pollinated, with anthers (yellow structures hanging beneath the flowers) exposed to the wind. Petals are reduced or absent.</a:t>
            </a:r>
          </a:p>
        </p:txBody>
      </p:sp>
    </p:spTree>
    <p:extLst>
      <p:ext uri="{BB962C8B-B14F-4D97-AF65-F5344CB8AC3E}">
        <p14:creationId xmlns:p14="http://schemas.microsoft.com/office/powerpoint/2010/main" val="219581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5993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C784A-2D4B-4F4A-AF89-5F42D0266B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719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F5B04-8C3A-4597-B6E2-2463907502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FIGURE 43-8 Pollen grains</a:t>
            </a:r>
          </a:p>
          <a:p>
            <a:r>
              <a:rPr lang="en-US" altLang="en-US"/>
              <a:t>The tough outer coats of many pollen grains are elaborately sculptured in species-specific shapes and patterns. The pollen grains in this false-color SEM photo are from a geranium (orange), a tiger lily (fuschia), and a dandelion (yellow).</a:t>
            </a:r>
          </a:p>
        </p:txBody>
      </p:sp>
    </p:spTree>
    <p:extLst>
      <p:ext uri="{BB962C8B-B14F-4D97-AF65-F5344CB8AC3E}">
        <p14:creationId xmlns:p14="http://schemas.microsoft.com/office/powerpoint/2010/main" val="2857685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D166E-CA32-4A70-A929-F396F1FF71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347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CD0F6-7C70-401A-AC3F-F1ACBAE3D7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FIGURE 43-9 Wind-pollinated flowers</a:t>
            </a:r>
          </a:p>
          <a:p>
            <a:r>
              <a:rPr lang="en-US" altLang="en-US"/>
              <a:t>The flowers of grasses and many deciduous trees are wind pollinated, with anthers (yellow structures hanging beneath the flowers) exposed to the wind. Petals are reduced or absent.</a:t>
            </a:r>
          </a:p>
        </p:txBody>
      </p:sp>
    </p:spTree>
    <p:extLst>
      <p:ext uri="{BB962C8B-B14F-4D97-AF65-F5344CB8AC3E}">
        <p14:creationId xmlns:p14="http://schemas.microsoft.com/office/powerpoint/2010/main" val="3752351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A9CB6-07C4-4389-BFF6-F9AEADD4C9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83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2B60C7-F6E7-400F-8405-F532C41104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71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8E182-3116-47A4-AAEF-719518B8B8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48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CC012-1AF8-4510-AB65-97D28DB441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4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366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094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A01A5C-B550-484F-BC44-EF6402AD37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14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5633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0821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2583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7549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9357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115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549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5130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4049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819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C370F-2CC4-4B9E-9272-506FBD349F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624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0951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2534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379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04D22-7044-47BF-9508-A8388A81B9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2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207860-EB87-4386-932D-0272CA520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3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332F3-A860-47F8-B1A6-D1820F5AB5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8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F0B56-DC76-4586-928A-A95A67D9E2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FIGURE 43-4 The life cycle of a flowering plant</a:t>
            </a:r>
          </a:p>
          <a:p>
            <a:r>
              <a:rPr lang="en-US" altLang="en-US"/>
              <a:t>Although this cycle shows the same basic stages as the life cycle of a fern (see Fig. 43-2), the haploid gametophyte stages are microscopic and do not live independently of the diploid plant.</a:t>
            </a:r>
          </a:p>
        </p:txBody>
      </p:sp>
    </p:spTree>
    <p:extLst>
      <p:ext uri="{BB962C8B-B14F-4D97-AF65-F5344CB8AC3E}">
        <p14:creationId xmlns:p14="http://schemas.microsoft.com/office/powerpoint/2010/main" val="93806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BF909-DD21-4549-B54B-A921E7C2C9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FIGURE 43-5b A complete flower</a:t>
            </a:r>
          </a:p>
          <a:p>
            <a:r>
              <a:rPr lang="en-US" altLang="en-US"/>
              <a:t> (b) The amaryllis is a complete monocot flower, with 3 sepals (virtually identical to the petals), 3 petals, 6 stamens, and 3 carpels (fused into a single structure). The anthers are well below the stigma, making self-pollination unlikely.</a:t>
            </a:r>
          </a:p>
        </p:txBody>
      </p:sp>
    </p:spTree>
    <p:extLst>
      <p:ext uri="{BB962C8B-B14F-4D97-AF65-F5344CB8AC3E}">
        <p14:creationId xmlns:p14="http://schemas.microsoft.com/office/powerpoint/2010/main" val="342358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0C87-A8A7-43E2-8D56-3418876F4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0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F53F7-218B-47F4-8609-89C87E765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07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78EB-E954-42D0-9C14-099877FA7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9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777D-2F4E-4EFE-860E-97743910B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5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805E-4D6F-4991-94C1-B20DDBB24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3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CA73-8C4A-4D8C-92CE-E72A46DD3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6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C4FD-6DDD-4A5F-8DB0-B91AE0D5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5F1E0-AE32-4E9A-B8C6-23BA38595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BED6B-4EE9-4845-8671-83BF1F643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01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4B75-2160-4161-AB21-E8056F979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64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D9F10-C938-4261-96C3-90E02E27D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9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AE04E-EC34-4C49-B7B1-6423F2FA07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57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0659F-5BB1-46F7-88AE-49F739571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139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E52D-729B-49BC-8D78-80F1ECED74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48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AA6B4-FDCE-4A4A-8464-FF07F94BE3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567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9D52-6486-4F24-83A2-ECF34CFBE9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371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43381-6B1C-4DD9-A6C8-E41CE7165C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360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939D-C130-4EDF-B084-7F435E2784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7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5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7087-8394-47B3-A33D-2516EB566D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2680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29042-7ECB-48B9-B8F3-D380C1F47E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094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11DDB-F8FD-4208-BA69-0F8FD0B752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816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0C8C0-B222-4899-A1B3-191704173A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9447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7BD420-6A76-4DBF-A5AD-581555B41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3902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54E340-45C1-4913-99C0-79DF8E1488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95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3EA81C-2FDC-4F2B-93E4-ABB0EE6A53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4056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1937"/>
      </p:ext>
    </p:extLst>
  </p:cSld>
  <p:clrMapOvr>
    <a:masterClrMapping/>
  </p:clrMapOvr>
  <p:transition>
    <p:pull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9512"/>
      </p:ext>
    </p:extLst>
  </p:cSld>
  <p:clrMapOvr>
    <a:masterClrMapping/>
  </p:clrMapOvr>
  <p:transition>
    <p:pull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921871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49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193"/>
      </p:ext>
    </p:extLst>
  </p:cSld>
  <p:clrMapOvr>
    <a:masterClrMapping/>
  </p:clrMapOvr>
  <p:transition>
    <p:pull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0661"/>
      </p:ext>
    </p:extLst>
  </p:cSld>
  <p:clrMapOvr>
    <a:masterClrMapping/>
  </p:clrMapOvr>
  <p:transition>
    <p:pull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72509"/>
      </p:ext>
    </p:extLst>
  </p:cSld>
  <p:clrMapOvr>
    <a:masterClrMapping/>
  </p:clrMapOvr>
  <p:transition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997962"/>
      </p:ext>
    </p:extLst>
  </p:cSld>
  <p:clrMapOvr>
    <a:masterClrMapping/>
  </p:clrMapOvr>
  <p:transition>
    <p:pull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250293"/>
      </p:ext>
    </p:extLst>
  </p:cSld>
  <p:clrMapOvr>
    <a:masterClrMapping/>
  </p:clrMapOvr>
  <p:transition>
    <p:pull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901578"/>
      </p:ext>
    </p:extLst>
  </p:cSld>
  <p:clrMapOvr>
    <a:masterClrMapping/>
  </p:clrMapOvr>
  <p:transition>
    <p:pull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50941"/>
      </p:ext>
    </p:extLst>
  </p:cSld>
  <p:clrMapOvr>
    <a:masterClrMapping/>
  </p:clrMapOvr>
  <p:transition>
    <p:pull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600"/>
      </p:ext>
    </p:extLst>
  </p:cSld>
  <p:clrMapOvr>
    <a:masterClrMapping/>
  </p:clrMapOvr>
  <p:transition>
    <p:pull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4D6D-93A4-4778-B755-8231390BE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90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4AF4-D105-4E54-9A02-2C8A09865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13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0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EBE60-5B8E-4387-8431-F614892DF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726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91DA-ACBA-4E37-885B-17590E8EC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61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DBE57-7C81-4786-B1D1-A56527A7F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21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FFD68-2373-4527-99DE-221086A2A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403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115F4-61B7-4AEC-8884-B4ACD3EE1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51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4AAE2-50A2-419F-8814-F890D7826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446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537AF-ADE0-4C27-B0D3-8307FB109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56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A5C2B-A9C1-4ACF-9D9A-6DC435CA5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957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9CBA-499D-4460-A587-1AF47DD2D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539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2197C-2EA1-4067-8C41-E6CF9B475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22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8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D8C6E9-13E7-48DE-85CB-179B34D00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5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F245-FA65-431B-84B4-DB715AAF286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25A2B-8C14-4723-A62F-8CB2149A7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7E1E3E-1BF4-4CB6-A22B-9F1DB19CB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8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918D81-EAAA-4C93-8A15-00E3AE212F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94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0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3000"/>
        </a:spcBef>
        <a:spcAft>
          <a:spcPct val="0"/>
        </a:spcAft>
        <a:buSzPct val="55000"/>
        <a:buFont typeface="Wingdings" panose="05000000000000000000" pitchFamily="2" charset="2"/>
        <a:buChar char="v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12788" indent="-346075" algn="l" rtl="0" eaLnBrk="0" fontAlgn="base" hangingPunct="0">
        <a:spcBef>
          <a:spcPts val="1200"/>
        </a:spcBef>
        <a:spcAft>
          <a:spcPct val="0"/>
        </a:spcAft>
        <a:buSzPct val="85000"/>
        <a:buFont typeface="Arial" panose="020B0604020202020204" pitchFamily="34" charset="0"/>
        <a:buChar char="•"/>
        <a:defRPr sz="2800">
          <a:solidFill>
            <a:schemeClr val="bg1"/>
          </a:solidFill>
          <a:latin typeface="+mn-lt"/>
        </a:defRPr>
      </a:lvl2pPr>
      <a:lvl3pPr marL="1023938" indent="-346075" algn="l" rtl="0" eaLnBrk="0" fontAlgn="base" hangingPunct="0">
        <a:spcBef>
          <a:spcPts val="1200"/>
        </a:spcBef>
        <a:spcAft>
          <a:spcPct val="0"/>
        </a:spcAft>
        <a:buSzPct val="70000"/>
        <a:buFont typeface="Arial" panose="020B0604020202020204" pitchFamily="34" charset="0"/>
        <a:buChar char="–"/>
        <a:defRPr sz="2400">
          <a:solidFill>
            <a:schemeClr val="bg1"/>
          </a:solidFill>
          <a:latin typeface="+mn-lt"/>
        </a:defRPr>
      </a:lvl3pPr>
      <a:lvl4pPr marL="1379538" indent="-346075" algn="l" rtl="0" eaLnBrk="0" fontAlgn="base" hangingPunct="0">
        <a:spcBef>
          <a:spcPts val="800"/>
        </a:spcBef>
        <a:spcAft>
          <a:spcPct val="0"/>
        </a:spcAft>
        <a:buSzPct val="70000"/>
        <a:buFont typeface="Courier New" panose="02070309020205020404" pitchFamily="49" charset="0"/>
        <a:buChar char="o"/>
        <a:defRPr sz="2400">
          <a:solidFill>
            <a:schemeClr val="bg1"/>
          </a:solidFill>
          <a:latin typeface="+mn-lt"/>
        </a:defRPr>
      </a:lvl4pPr>
      <a:lvl5pPr marL="1717675" indent="-346075" algn="l" rtl="0" eaLnBrk="0" fontAlgn="base" hangingPunct="0">
        <a:spcBef>
          <a:spcPts val="800"/>
        </a:spcBef>
        <a:spcAft>
          <a:spcPct val="0"/>
        </a:spcAft>
        <a:buSzPct val="85000"/>
        <a:buFont typeface="Arial" panose="020B0604020202020204" pitchFamily="34" charset="0"/>
        <a:buChar char="«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1553DB-E8CD-4F7F-A82F-03D1A88CE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0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ips.gsf.de/proj/thal/ens/images/stigma.jpg" TargetMode="Externa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otany.hawaii.edu/faculty/webb/BOT410/Angiosperm/ClintoniaCarpelLab240.jpg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g.arizona.edu/pubs/garden/mg/botany/images/p20large.gif" TargetMode="Externa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02826"/>
          </a:xfrm>
        </p:spPr>
        <p:txBody>
          <a:bodyPr/>
          <a:lstStyle/>
          <a:p>
            <a:r>
              <a:rPr lang="en-US" b="1" dirty="0" smtClean="0"/>
              <a:t>Flowers and Flowering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From various internet sources</a:t>
            </a:r>
          </a:p>
          <a:p>
            <a:endParaRPr lang="en-US" b="1" dirty="0"/>
          </a:p>
          <a:p>
            <a:r>
              <a:rPr lang="en-US" b="1" dirty="0" smtClean="0"/>
              <a:t>October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81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066" name="Picture 2" descr="43_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>
            <a:fillRect/>
          </a:stretch>
        </p:blipFill>
        <p:spPr bwMode="auto">
          <a:xfrm>
            <a:off x="1335677" y="911807"/>
            <a:ext cx="5760720" cy="57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1129937" y="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Flowers</a:t>
            </a:r>
          </a:p>
        </p:txBody>
      </p:sp>
    </p:spTree>
    <p:extLst>
      <p:ext uri="{BB962C8B-B14F-4D97-AF65-F5344CB8AC3E}">
        <p14:creationId xmlns:p14="http://schemas.microsoft.com/office/powerpoint/2010/main" val="390677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4" name="Rectangle 4"/>
          <p:cNvSpPr>
            <a:spLocks noChangeArrowheads="1"/>
          </p:cNvSpPr>
          <p:nvPr/>
        </p:nvSpPr>
        <p:spPr bwMode="auto">
          <a:xfrm>
            <a:off x="304800" y="1828800"/>
            <a:ext cx="502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Complete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flowers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have four major parts.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Sepals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– located at base of flower; surround and protect the bud.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Dicot sepals are green and leaf-like.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Monocot sepals resemble petals.</a:t>
            </a:r>
          </a:p>
        </p:txBody>
      </p:sp>
      <p:pic>
        <p:nvPicPr>
          <p:cNvPr id="16281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>
            <a:fillRect/>
          </a:stretch>
        </p:blipFill>
        <p:spPr bwMode="auto">
          <a:xfrm>
            <a:off x="5410200" y="2320925"/>
            <a:ext cx="3538538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71" name="Line 11"/>
          <p:cNvSpPr>
            <a:spLocks noChangeShapeType="1"/>
          </p:cNvSpPr>
          <p:nvPr/>
        </p:nvSpPr>
        <p:spPr bwMode="auto">
          <a:xfrm>
            <a:off x="1815737" y="3500846"/>
            <a:ext cx="4153989" cy="431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8172" name="Text Box 12"/>
          <p:cNvSpPr txBox="1">
            <a:spLocks noChangeArrowheads="1"/>
          </p:cNvSpPr>
          <p:nvPr/>
        </p:nvSpPr>
        <p:spPr bwMode="auto">
          <a:xfrm>
            <a:off x="1143000" y="22860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 Parts</a:t>
            </a:r>
          </a:p>
        </p:txBody>
      </p:sp>
    </p:spTree>
    <p:extLst>
      <p:ext uri="{BB962C8B-B14F-4D97-AF65-F5344CB8AC3E}">
        <p14:creationId xmlns:p14="http://schemas.microsoft.com/office/powerpoint/2010/main" val="6569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" y="1748245"/>
            <a:ext cx="5181600" cy="4724400"/>
          </a:xfrm>
        </p:spPr>
        <p:txBody>
          <a:bodyPr/>
          <a:lstStyle/>
          <a:p>
            <a:r>
              <a:rPr lang="en-US" altLang="en-US" sz="3600" b="1" u="sng" dirty="0">
                <a:latin typeface="Garamond" panose="02020404030301010803" pitchFamily="18" charset="0"/>
              </a:rPr>
              <a:t>Petals</a:t>
            </a:r>
            <a:r>
              <a:rPr lang="en-US" altLang="en-US" sz="2800" b="1" dirty="0">
                <a:latin typeface="Garamond" panose="02020404030301010803" pitchFamily="18" charset="0"/>
              </a:rPr>
              <a:t> – located above sepals; usually brightly colored and fragrant (attract pollinators).</a:t>
            </a:r>
          </a:p>
          <a:p>
            <a:r>
              <a:rPr lang="en-US" altLang="en-US" sz="3600" b="1" u="sng" dirty="0">
                <a:latin typeface="Garamond" panose="02020404030301010803" pitchFamily="18" charset="0"/>
              </a:rPr>
              <a:t>Stamens</a:t>
            </a:r>
            <a:r>
              <a:rPr lang="en-US" altLang="en-US" sz="2800" b="1" dirty="0">
                <a:latin typeface="Garamond" panose="02020404030301010803" pitchFamily="18" charset="0"/>
              </a:rPr>
              <a:t> (male reproductive structures) – attached above petals.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Each consists of a filament (stalk) and anther (produces pollen). </a:t>
            </a:r>
          </a:p>
          <a:p>
            <a:endParaRPr lang="en-US" alt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16302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>
            <a:fillRect/>
          </a:stretch>
        </p:blipFill>
        <p:spPr bwMode="auto">
          <a:xfrm>
            <a:off x="5410200" y="2320925"/>
            <a:ext cx="3538538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0222" name="Line 14"/>
          <p:cNvSpPr>
            <a:spLocks noChangeShapeType="1"/>
          </p:cNvSpPr>
          <p:nvPr/>
        </p:nvSpPr>
        <p:spPr bwMode="auto">
          <a:xfrm>
            <a:off x="4114799" y="2220686"/>
            <a:ext cx="1593669" cy="796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0223" name="Line 15"/>
          <p:cNvSpPr>
            <a:spLocks noChangeShapeType="1"/>
          </p:cNvSpPr>
          <p:nvPr/>
        </p:nvSpPr>
        <p:spPr bwMode="auto">
          <a:xfrm flipV="1">
            <a:off x="4271554" y="3322320"/>
            <a:ext cx="2767148" cy="622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0224" name="Text Box 16"/>
          <p:cNvSpPr txBox="1">
            <a:spLocks noChangeArrowheads="1"/>
          </p:cNvSpPr>
          <p:nvPr/>
        </p:nvSpPr>
        <p:spPr bwMode="auto">
          <a:xfrm>
            <a:off x="1143000" y="22860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 Parts</a:t>
            </a:r>
          </a:p>
        </p:txBody>
      </p:sp>
    </p:spTree>
    <p:extLst>
      <p:ext uri="{BB962C8B-B14F-4D97-AF65-F5344CB8AC3E}">
        <p14:creationId xmlns:p14="http://schemas.microsoft.com/office/powerpoint/2010/main" val="1606177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1905000"/>
            <a:ext cx="5377543" cy="4724400"/>
          </a:xfrm>
        </p:spPr>
        <p:txBody>
          <a:bodyPr/>
          <a:lstStyle/>
          <a:p>
            <a:r>
              <a:rPr lang="en-US" altLang="en-US" b="1" u="sng" dirty="0">
                <a:latin typeface="Garamond" panose="02020404030301010803" pitchFamily="18" charset="0"/>
              </a:rPr>
              <a:t>Carpel</a:t>
            </a:r>
            <a:r>
              <a:rPr lang="en-US" altLang="en-US" sz="2800" b="1" dirty="0">
                <a:latin typeface="Garamond" panose="02020404030301010803" pitchFamily="18" charset="0"/>
              </a:rPr>
              <a:t> (female reproductive structure) – centrally located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Each consists of a sticky stigma (catches pollen), an elongate style, and a bulbous ovary containing one or more ovules.</a:t>
            </a:r>
          </a:p>
          <a:p>
            <a:pPr lvl="2"/>
            <a:r>
              <a:rPr lang="en-US" altLang="en-US" sz="2800" b="1" dirty="0">
                <a:latin typeface="Garamond" panose="02020404030301010803" pitchFamily="18" charset="0"/>
              </a:rPr>
              <a:t>Ovules develop into seeds.</a:t>
            </a:r>
          </a:p>
          <a:p>
            <a:pPr lvl="2"/>
            <a:r>
              <a:rPr lang="en-US" altLang="en-US" sz="2800" b="1" dirty="0">
                <a:latin typeface="Garamond" panose="02020404030301010803" pitchFamily="18" charset="0"/>
              </a:rPr>
              <a:t>Ovary develops into a fruit.</a:t>
            </a:r>
          </a:p>
        </p:txBody>
      </p:sp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>
            <a:fillRect/>
          </a:stretch>
        </p:blipFill>
        <p:spPr bwMode="auto">
          <a:xfrm>
            <a:off x="5410200" y="2320925"/>
            <a:ext cx="3538538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4317" name="Line 13"/>
          <p:cNvSpPr>
            <a:spLocks noChangeShapeType="1"/>
          </p:cNvSpPr>
          <p:nvPr/>
        </p:nvSpPr>
        <p:spPr bwMode="auto">
          <a:xfrm>
            <a:off x="1815737" y="2320925"/>
            <a:ext cx="4885101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4318" name="Line 14"/>
          <p:cNvSpPr>
            <a:spLocks noChangeShapeType="1"/>
          </p:cNvSpPr>
          <p:nvPr/>
        </p:nvSpPr>
        <p:spPr bwMode="auto">
          <a:xfrm flipV="1">
            <a:off x="5638800" y="43434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4319" name="Text Box 15"/>
          <p:cNvSpPr txBox="1">
            <a:spLocks noChangeArrowheads="1"/>
          </p:cNvSpPr>
          <p:nvPr/>
        </p:nvSpPr>
        <p:spPr bwMode="auto">
          <a:xfrm>
            <a:off x="1143000" y="22860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 Parts</a:t>
            </a:r>
          </a:p>
        </p:txBody>
      </p:sp>
    </p:spTree>
    <p:extLst>
      <p:ext uri="{BB962C8B-B14F-4D97-AF65-F5344CB8AC3E}">
        <p14:creationId xmlns:p14="http://schemas.microsoft.com/office/powerpoint/2010/main" val="89262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The Stigma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526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The </a:t>
            </a:r>
            <a:r>
              <a:rPr lang="en-GB" altLang="en-US" b="1" i="1">
                <a:latin typeface="Comic Sans MS" panose="030F0702030302020204" pitchFamily="66" charset="0"/>
              </a:rPr>
              <a:t>stigma</a:t>
            </a:r>
            <a:r>
              <a:rPr lang="en-GB" altLang="en-US">
                <a:latin typeface="Comic Sans MS" panose="030F0702030302020204" pitchFamily="66" charset="0"/>
              </a:rPr>
              <a:t> is the top of the </a:t>
            </a:r>
            <a:r>
              <a:rPr lang="en-GB" altLang="en-US" u="sng">
                <a:latin typeface="Comic Sans MS" panose="030F0702030302020204" pitchFamily="66" charset="0"/>
              </a:rPr>
              <a:t>female</a:t>
            </a:r>
            <a:r>
              <a:rPr lang="en-GB" altLang="en-US">
                <a:latin typeface="Comic Sans MS" panose="030F0702030302020204" pitchFamily="66" charset="0"/>
              </a:rPr>
              <a:t> part of the flower.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702030302020204" pitchFamily="66" charset="0"/>
              </a:rPr>
              <a:t>Pollen from another flower collects on the stigma’s sticky surface.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vantGarde Bk BT" pitchFamily="34" charset="0"/>
              </a:rPr>
              <a:t>Found at the end of the pistil</a:t>
            </a: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GB" altLang="en-US" sz="2400"/>
          </a:p>
        </p:txBody>
      </p:sp>
      <p:pic>
        <p:nvPicPr>
          <p:cNvPr id="8201" name="Picture 9" descr="stigma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38" y="1981200"/>
            <a:ext cx="3717925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 pitchFamily="34" charset="0"/>
                <a:ea typeface="+mn-ea"/>
                <a:cs typeface="+mn-cs"/>
              </a:rPr>
              <a:t>Style</a:t>
            </a:r>
          </a:p>
        </p:txBody>
      </p:sp>
      <p:pic>
        <p:nvPicPr>
          <p:cNvPr id="22531" name="Picture 3" descr="ClintoniaCarpelLab2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0"/>
          <a:stretch>
            <a:fillRect/>
          </a:stretch>
        </p:blipFill>
        <p:spPr bwMode="auto">
          <a:xfrm>
            <a:off x="4953000" y="1724025"/>
            <a:ext cx="348773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667000"/>
            <a:ext cx="4038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 pitchFamily="34" charset="0"/>
                <a:ea typeface="+mn-ea"/>
                <a:cs typeface="+mn-cs"/>
              </a:rPr>
              <a:t>The neck of the pistil</a:t>
            </a:r>
          </a:p>
        </p:txBody>
      </p:sp>
    </p:spTree>
    <p:extLst>
      <p:ext uri="{BB962C8B-B14F-4D97-AF65-F5344CB8AC3E}">
        <p14:creationId xmlns:p14="http://schemas.microsoft.com/office/powerpoint/2010/main" val="35699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 pitchFamily="34" charset="0"/>
                <a:ea typeface="+mn-ea"/>
                <a:cs typeface="+mn-cs"/>
              </a:rPr>
              <a:t>Ovule</a:t>
            </a:r>
          </a:p>
        </p:txBody>
      </p:sp>
      <p:pic>
        <p:nvPicPr>
          <p:cNvPr id="24579" name="Picture 3" descr="slid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5385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1828800"/>
            <a:ext cx="40386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 pitchFamily="34" charset="0"/>
                <a:ea typeface="+mn-ea"/>
                <a:cs typeface="+mn-cs"/>
              </a:rPr>
              <a:t>The part of the flower in which the eggs are produced and seeds develop</a:t>
            </a:r>
          </a:p>
        </p:txBody>
      </p:sp>
    </p:spTree>
    <p:extLst>
      <p:ext uri="{BB962C8B-B14F-4D97-AF65-F5344CB8AC3E}">
        <p14:creationId xmlns:p14="http://schemas.microsoft.com/office/powerpoint/2010/main" val="20663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04502"/>
            <a:ext cx="5421086" cy="6479178"/>
          </a:xfrm>
          <a:solidFill>
            <a:schemeClr val="bg1"/>
          </a:solidFill>
        </p:spPr>
        <p:txBody>
          <a:bodyPr/>
          <a:lstStyle/>
          <a:p>
            <a:pPr lvl="2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n-US" sz="5400" b="1" dirty="0" smtClean="0">
                <a:solidFill>
                  <a:schemeClr val="tx1"/>
                </a:solidFill>
              </a:rPr>
              <a:t>OVARY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</a:t>
            </a:r>
          </a:p>
          <a:p>
            <a:pPr lvl="2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n-US" sz="2600" b="1" dirty="0" smtClean="0">
                <a:solidFill>
                  <a:schemeClr val="tx1"/>
                </a:solidFill>
              </a:rPr>
              <a:t>* Superior Ovary –</a:t>
            </a:r>
          </a:p>
          <a:p>
            <a:pPr lvl="2" eaLnBrk="1" hangingPunct="1">
              <a:spcBef>
                <a:spcPts val="400"/>
              </a:spcBef>
            </a:pPr>
            <a:endParaRPr lang="en-US" altLang="en-US" sz="2600" b="1" dirty="0" smtClean="0">
              <a:solidFill>
                <a:schemeClr val="tx1"/>
              </a:solidFill>
            </a:endParaRPr>
          </a:p>
          <a:p>
            <a:pPr marL="677863" lvl="2" indent="0" eaLnBrk="1" hangingPunct="1">
              <a:spcBef>
                <a:spcPts val="1800"/>
              </a:spcBef>
              <a:buNone/>
            </a:pPr>
            <a:r>
              <a:rPr lang="en-US" altLang="en-US" sz="2600" b="1" dirty="0" smtClean="0">
                <a:solidFill>
                  <a:schemeClr val="tx1"/>
                </a:solidFill>
              </a:rPr>
              <a:t>* Inferior Ovary </a:t>
            </a:r>
          </a:p>
          <a:p>
            <a:pPr marL="1600200" lvl="3" indent="-228600" eaLnBrk="1" hangingPunct="1"/>
            <a:endParaRPr lang="en-US" altLang="en-US" sz="2600" b="1" dirty="0" smtClean="0">
              <a:solidFill>
                <a:schemeClr val="tx1"/>
              </a:solidFill>
            </a:endParaRPr>
          </a:p>
          <a:p>
            <a:pPr lvl="2" eaLnBrk="1" hangingPunct="1">
              <a:spcBef>
                <a:spcPts val="1800"/>
              </a:spcBef>
            </a:pPr>
            <a:r>
              <a:rPr lang="en-US" altLang="en-US" sz="2600" b="1" dirty="0" smtClean="0">
                <a:solidFill>
                  <a:schemeClr val="tx1"/>
                </a:solidFill>
              </a:rPr>
              <a:t>Ovary with ovules.</a:t>
            </a:r>
          </a:p>
          <a:p>
            <a:pPr marL="1600200" lvl="3" indent="-228600" eaLnBrk="1" hangingPunct="1"/>
            <a:r>
              <a:rPr lang="en-US" altLang="en-US" sz="2600" b="1" u="sng" dirty="0" smtClean="0">
                <a:solidFill>
                  <a:schemeClr val="tx1"/>
                </a:solidFill>
              </a:rPr>
              <a:t>Seeds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 develop from ovules</a:t>
            </a:r>
          </a:p>
          <a:p>
            <a:pPr marL="1600200" lvl="3" indent="-228600" eaLnBrk="1" hangingPunct="1"/>
            <a:r>
              <a:rPr lang="en-US" altLang="en-US" sz="2600" b="1" u="sng" dirty="0" smtClean="0">
                <a:solidFill>
                  <a:schemeClr val="tx1"/>
                </a:solidFill>
              </a:rPr>
              <a:t>Fruit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 develops from ovary (simple or compound ovary) </a:t>
            </a:r>
          </a:p>
        </p:txBody>
      </p:sp>
      <p:pic>
        <p:nvPicPr>
          <p:cNvPr id="9220" name="Picture 6" descr="400px-Lilium_Martagon%2C_Lai_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28000" r="20000" b="19429"/>
          <a:stretch>
            <a:fillRect/>
          </a:stretch>
        </p:blipFill>
        <p:spPr bwMode="auto">
          <a:xfrm>
            <a:off x="6248400" y="0"/>
            <a:ext cx="266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ucurbitaceae male 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18983" r="20192"/>
          <a:stretch>
            <a:fillRect/>
          </a:stretch>
        </p:blipFill>
        <p:spPr bwMode="auto">
          <a:xfrm>
            <a:off x="5791200" y="3657600"/>
            <a:ext cx="335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6167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274638"/>
            <a:ext cx="420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Basic Flower Structure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914400" y="3467100"/>
            <a:ext cx="5588000" cy="1524000"/>
          </a:xfrm>
          <a:custGeom>
            <a:avLst/>
            <a:gdLst>
              <a:gd name="T0" fmla="*/ 127 w 8800"/>
              <a:gd name="T1" fmla="*/ 1150 h 2400"/>
              <a:gd name="T2" fmla="*/ 4566 w 8800"/>
              <a:gd name="T3" fmla="*/ 978 h 2400"/>
              <a:gd name="T4" fmla="*/ 8660 w 8800"/>
              <a:gd name="T5" fmla="*/ 1200 h 2400"/>
              <a:gd name="T6" fmla="*/ 4593 w 8800"/>
              <a:gd name="T7" fmla="*/ 1194 h 2400"/>
              <a:gd name="T8" fmla="*/ 127 w 8800"/>
              <a:gd name="T9" fmla="*/ 115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00" h="2400">
                <a:moveTo>
                  <a:pt x="127" y="1150"/>
                </a:moveTo>
                <a:cubicBezTo>
                  <a:pt x="0" y="60"/>
                  <a:pt x="4321" y="978"/>
                  <a:pt x="4566" y="978"/>
                </a:cubicBezTo>
                <a:cubicBezTo>
                  <a:pt x="4811" y="978"/>
                  <a:pt x="8520" y="0"/>
                  <a:pt x="8660" y="1200"/>
                </a:cubicBezTo>
                <a:cubicBezTo>
                  <a:pt x="8800" y="2400"/>
                  <a:pt x="4811" y="1194"/>
                  <a:pt x="4593" y="1194"/>
                </a:cubicBezTo>
                <a:cubicBezTo>
                  <a:pt x="4376" y="1194"/>
                  <a:pt x="254" y="2240"/>
                  <a:pt x="127" y="1150"/>
                </a:cubicBezTo>
                <a:close/>
              </a:path>
            </a:pathLst>
          </a:custGeom>
          <a:solidFill>
            <a:srgbClr val="FF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Freeform 4" descr="Large confetti"/>
          <p:cNvSpPr>
            <a:spLocks/>
          </p:cNvSpPr>
          <p:nvPr/>
        </p:nvSpPr>
        <p:spPr bwMode="auto">
          <a:xfrm>
            <a:off x="2054225" y="2597150"/>
            <a:ext cx="631825" cy="587375"/>
          </a:xfrm>
          <a:custGeom>
            <a:avLst/>
            <a:gdLst>
              <a:gd name="T0" fmla="*/ 140 w 450"/>
              <a:gd name="T1" fmla="*/ 305 h 430"/>
              <a:gd name="T2" fmla="*/ 180 w 450"/>
              <a:gd name="T3" fmla="*/ 180 h 430"/>
              <a:gd name="T4" fmla="*/ 300 w 450"/>
              <a:gd name="T5" fmla="*/ 140 h 430"/>
              <a:gd name="T6" fmla="*/ 310 w 450"/>
              <a:gd name="T7" fmla="*/ 290 h 430"/>
              <a:gd name="T8" fmla="*/ 140 w 450"/>
              <a:gd name="T9" fmla="*/ 30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430">
                <a:moveTo>
                  <a:pt x="140" y="305"/>
                </a:moveTo>
                <a:cubicBezTo>
                  <a:pt x="51" y="192"/>
                  <a:pt x="0" y="120"/>
                  <a:pt x="180" y="180"/>
                </a:cubicBezTo>
                <a:cubicBezTo>
                  <a:pt x="170" y="0"/>
                  <a:pt x="211" y="27"/>
                  <a:pt x="300" y="140"/>
                </a:cubicBezTo>
                <a:cubicBezTo>
                  <a:pt x="388" y="252"/>
                  <a:pt x="450" y="340"/>
                  <a:pt x="310" y="290"/>
                </a:cubicBezTo>
                <a:cubicBezTo>
                  <a:pt x="280" y="430"/>
                  <a:pt x="228" y="417"/>
                  <a:pt x="140" y="305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800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3038475" y="1898650"/>
            <a:ext cx="1458913" cy="2051050"/>
          </a:xfrm>
          <a:custGeom>
            <a:avLst/>
            <a:gdLst>
              <a:gd name="T0" fmla="*/ 1150 w 2299"/>
              <a:gd name="T1" fmla="*/ 43 h 3231"/>
              <a:gd name="T2" fmla="*/ 1282 w 2299"/>
              <a:gd name="T3" fmla="*/ 323 h 3231"/>
              <a:gd name="T4" fmla="*/ 1326 w 2299"/>
              <a:gd name="T5" fmla="*/ 1055 h 3231"/>
              <a:gd name="T6" fmla="*/ 1746 w 2299"/>
              <a:gd name="T7" fmla="*/ 2330 h 3231"/>
              <a:gd name="T8" fmla="*/ 1238 w 2299"/>
              <a:gd name="T9" fmla="*/ 3231 h 3231"/>
              <a:gd name="T10" fmla="*/ 656 w 2299"/>
              <a:gd name="T11" fmla="*/ 2310 h 3231"/>
              <a:gd name="T12" fmla="*/ 1039 w 2299"/>
              <a:gd name="T13" fmla="*/ 1034 h 3231"/>
              <a:gd name="T14" fmla="*/ 1039 w 2299"/>
              <a:gd name="T15" fmla="*/ 302 h 3231"/>
              <a:gd name="T16" fmla="*/ 1150 w 2299"/>
              <a:gd name="T17" fmla="*/ 43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9" h="3231">
                <a:moveTo>
                  <a:pt x="1150" y="43"/>
                </a:moveTo>
                <a:cubicBezTo>
                  <a:pt x="2299" y="0"/>
                  <a:pt x="1253" y="155"/>
                  <a:pt x="1282" y="323"/>
                </a:cubicBezTo>
                <a:cubicBezTo>
                  <a:pt x="1311" y="491"/>
                  <a:pt x="1249" y="721"/>
                  <a:pt x="1326" y="1055"/>
                </a:cubicBezTo>
                <a:cubicBezTo>
                  <a:pt x="1403" y="1389"/>
                  <a:pt x="1766" y="1920"/>
                  <a:pt x="1746" y="2330"/>
                </a:cubicBezTo>
                <a:cubicBezTo>
                  <a:pt x="1726" y="2740"/>
                  <a:pt x="1525" y="3231"/>
                  <a:pt x="1238" y="3231"/>
                </a:cubicBezTo>
                <a:cubicBezTo>
                  <a:pt x="951" y="3231"/>
                  <a:pt x="686" y="2750"/>
                  <a:pt x="656" y="2310"/>
                </a:cubicBezTo>
                <a:cubicBezTo>
                  <a:pt x="626" y="1870"/>
                  <a:pt x="975" y="1369"/>
                  <a:pt x="1039" y="1034"/>
                </a:cubicBezTo>
                <a:cubicBezTo>
                  <a:pt x="1103" y="699"/>
                  <a:pt x="1021" y="467"/>
                  <a:pt x="1039" y="302"/>
                </a:cubicBezTo>
                <a:cubicBezTo>
                  <a:pt x="1057" y="136"/>
                  <a:pt x="0" y="86"/>
                  <a:pt x="1150" y="43"/>
                </a:cubicBezTo>
                <a:close/>
              </a:path>
            </a:pathLst>
          </a:custGeom>
          <a:solidFill>
            <a:srgbClr val="8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2940050" y="4224338"/>
            <a:ext cx="1725613" cy="506412"/>
          </a:xfrm>
          <a:custGeom>
            <a:avLst/>
            <a:gdLst>
              <a:gd name="T0" fmla="*/ 0 w 1230"/>
              <a:gd name="T1" fmla="*/ 350 h 370"/>
              <a:gd name="T2" fmla="*/ 610 w 1230"/>
              <a:gd name="T3" fmla="*/ 0 h 370"/>
              <a:gd name="T4" fmla="*/ 1200 w 1230"/>
              <a:gd name="T5" fmla="*/ 360 h 370"/>
              <a:gd name="T6" fmla="*/ 630 w 1230"/>
              <a:gd name="T7" fmla="*/ 90 h 370"/>
              <a:gd name="T8" fmla="*/ 0 w 1230"/>
              <a:gd name="T9" fmla="*/ 35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370">
                <a:moveTo>
                  <a:pt x="0" y="350"/>
                </a:moveTo>
                <a:cubicBezTo>
                  <a:pt x="0" y="350"/>
                  <a:pt x="370" y="0"/>
                  <a:pt x="610" y="0"/>
                </a:cubicBezTo>
                <a:cubicBezTo>
                  <a:pt x="850" y="0"/>
                  <a:pt x="1230" y="370"/>
                  <a:pt x="1200" y="360"/>
                </a:cubicBezTo>
                <a:cubicBezTo>
                  <a:pt x="1170" y="350"/>
                  <a:pt x="870" y="80"/>
                  <a:pt x="630" y="90"/>
                </a:cubicBezTo>
                <a:cubicBezTo>
                  <a:pt x="390" y="100"/>
                  <a:pt x="0" y="350"/>
                  <a:pt x="0" y="35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2363788" y="2841625"/>
            <a:ext cx="3116262" cy="1341438"/>
          </a:xfrm>
          <a:custGeom>
            <a:avLst/>
            <a:gdLst>
              <a:gd name="T0" fmla="*/ 50 w 2220"/>
              <a:gd name="T1" fmla="*/ 80 h 980"/>
              <a:gd name="T2" fmla="*/ 1020 w 2220"/>
              <a:gd name="T3" fmla="*/ 880 h 980"/>
              <a:gd name="T4" fmla="*/ 2220 w 2220"/>
              <a:gd name="T5" fmla="*/ 0 h 980"/>
              <a:gd name="T6" fmla="*/ 1030 w 2220"/>
              <a:gd name="T7" fmla="*/ 980 h 980"/>
              <a:gd name="T8" fmla="*/ 50 w 2220"/>
              <a:gd name="T9" fmla="*/ 8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0" h="980">
                <a:moveTo>
                  <a:pt x="50" y="80"/>
                </a:moveTo>
                <a:cubicBezTo>
                  <a:pt x="100" y="90"/>
                  <a:pt x="930" y="880"/>
                  <a:pt x="1020" y="880"/>
                </a:cubicBezTo>
                <a:cubicBezTo>
                  <a:pt x="1110" y="880"/>
                  <a:pt x="2220" y="0"/>
                  <a:pt x="2220" y="0"/>
                </a:cubicBezTo>
                <a:cubicBezTo>
                  <a:pt x="2220" y="0"/>
                  <a:pt x="1110" y="980"/>
                  <a:pt x="1030" y="980"/>
                </a:cubicBezTo>
                <a:cubicBezTo>
                  <a:pt x="950" y="980"/>
                  <a:pt x="0" y="70"/>
                  <a:pt x="50" y="8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Freeform 8" descr="Large confetti"/>
          <p:cNvSpPr>
            <a:spLocks/>
          </p:cNvSpPr>
          <p:nvPr/>
        </p:nvSpPr>
        <p:spPr bwMode="auto">
          <a:xfrm flipH="1">
            <a:off x="5086350" y="2582863"/>
            <a:ext cx="631825" cy="587375"/>
          </a:xfrm>
          <a:custGeom>
            <a:avLst/>
            <a:gdLst>
              <a:gd name="T0" fmla="*/ 140 w 450"/>
              <a:gd name="T1" fmla="*/ 305 h 430"/>
              <a:gd name="T2" fmla="*/ 180 w 450"/>
              <a:gd name="T3" fmla="*/ 180 h 430"/>
              <a:gd name="T4" fmla="*/ 300 w 450"/>
              <a:gd name="T5" fmla="*/ 140 h 430"/>
              <a:gd name="T6" fmla="*/ 310 w 450"/>
              <a:gd name="T7" fmla="*/ 290 h 430"/>
              <a:gd name="T8" fmla="*/ 140 w 450"/>
              <a:gd name="T9" fmla="*/ 30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430">
                <a:moveTo>
                  <a:pt x="140" y="305"/>
                </a:moveTo>
                <a:cubicBezTo>
                  <a:pt x="51" y="192"/>
                  <a:pt x="0" y="120"/>
                  <a:pt x="180" y="180"/>
                </a:cubicBezTo>
                <a:cubicBezTo>
                  <a:pt x="170" y="0"/>
                  <a:pt x="211" y="27"/>
                  <a:pt x="300" y="140"/>
                </a:cubicBezTo>
                <a:cubicBezTo>
                  <a:pt x="388" y="252"/>
                  <a:pt x="450" y="340"/>
                  <a:pt x="310" y="290"/>
                </a:cubicBezTo>
                <a:cubicBezTo>
                  <a:pt x="280" y="430"/>
                  <a:pt x="228" y="417"/>
                  <a:pt x="140" y="305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800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3500438" y="3868738"/>
            <a:ext cx="590550" cy="957262"/>
          </a:xfrm>
          <a:custGeom>
            <a:avLst/>
            <a:gdLst>
              <a:gd name="T0" fmla="*/ 120 w 420"/>
              <a:gd name="T1" fmla="*/ 310 h 700"/>
              <a:gd name="T2" fmla="*/ 210 w 420"/>
              <a:gd name="T3" fmla="*/ 0 h 700"/>
              <a:gd name="T4" fmla="*/ 310 w 420"/>
              <a:gd name="T5" fmla="*/ 310 h 700"/>
              <a:gd name="T6" fmla="*/ 320 w 420"/>
              <a:gd name="T7" fmla="*/ 700 h 700"/>
              <a:gd name="T8" fmla="*/ 130 w 420"/>
              <a:gd name="T9" fmla="*/ 700 h 700"/>
              <a:gd name="T10" fmla="*/ 120 w 420"/>
              <a:gd name="T11" fmla="*/ 31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0" h="700">
                <a:moveTo>
                  <a:pt x="120" y="310"/>
                </a:moveTo>
                <a:cubicBezTo>
                  <a:pt x="20" y="220"/>
                  <a:pt x="0" y="0"/>
                  <a:pt x="210" y="0"/>
                </a:cubicBezTo>
                <a:cubicBezTo>
                  <a:pt x="420" y="0"/>
                  <a:pt x="410" y="200"/>
                  <a:pt x="310" y="310"/>
                </a:cubicBezTo>
                <a:cubicBezTo>
                  <a:pt x="310" y="470"/>
                  <a:pt x="310" y="570"/>
                  <a:pt x="320" y="700"/>
                </a:cubicBezTo>
                <a:cubicBezTo>
                  <a:pt x="210" y="700"/>
                  <a:pt x="180" y="690"/>
                  <a:pt x="130" y="700"/>
                </a:cubicBezTo>
                <a:cubicBezTo>
                  <a:pt x="130" y="570"/>
                  <a:pt x="130" y="450"/>
                  <a:pt x="120" y="310"/>
                </a:cubicBezTo>
                <a:close/>
              </a:path>
            </a:pathLst>
          </a:custGeom>
          <a:solidFill>
            <a:srgbClr val="8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192588" y="16002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014788" y="22098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129088" y="27305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718175" y="2430463"/>
            <a:ext cx="873125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342063" y="3254375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502400" y="3556000"/>
            <a:ext cx="1193800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010150" y="388937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775200" y="460692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940300" y="4906963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435600" y="1903413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782888" y="27305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478088" y="2198688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211388" y="4730750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3151188" y="5127625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8" name="Freeform 24"/>
          <p:cNvSpPr>
            <a:spLocks/>
          </p:cNvSpPr>
          <p:nvPr/>
        </p:nvSpPr>
        <p:spPr bwMode="auto">
          <a:xfrm>
            <a:off x="3492500" y="2794000"/>
            <a:ext cx="603250" cy="958850"/>
          </a:xfrm>
          <a:custGeom>
            <a:avLst/>
            <a:gdLst>
              <a:gd name="T0" fmla="*/ 380 w 950"/>
              <a:gd name="T1" fmla="*/ 1510 h 1510"/>
              <a:gd name="T2" fmla="*/ 50 w 950"/>
              <a:gd name="T3" fmla="*/ 760 h 1510"/>
              <a:gd name="T4" fmla="*/ 830 w 950"/>
              <a:gd name="T5" fmla="*/ 700 h 1510"/>
              <a:gd name="T6" fmla="*/ 500 w 950"/>
              <a:gd name="T7" fmla="*/ 1500 h 1510"/>
              <a:gd name="T8" fmla="*/ 430 w 950"/>
              <a:gd name="T9" fmla="*/ 1210 h 1510"/>
              <a:gd name="T10" fmla="*/ 530 w 950"/>
              <a:gd name="T11" fmla="*/ 1090 h 1510"/>
              <a:gd name="T12" fmla="*/ 680 w 950"/>
              <a:gd name="T13" fmla="*/ 790 h 1510"/>
              <a:gd name="T14" fmla="*/ 220 w 950"/>
              <a:gd name="T15" fmla="*/ 690 h 1510"/>
              <a:gd name="T16" fmla="*/ 380 w 950"/>
              <a:gd name="T17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0" h="1510">
                <a:moveTo>
                  <a:pt x="380" y="1510"/>
                </a:moveTo>
                <a:cubicBezTo>
                  <a:pt x="290" y="1410"/>
                  <a:pt x="0" y="1500"/>
                  <a:pt x="50" y="760"/>
                </a:cubicBezTo>
                <a:cubicBezTo>
                  <a:pt x="100" y="20"/>
                  <a:pt x="710" y="0"/>
                  <a:pt x="830" y="700"/>
                </a:cubicBezTo>
                <a:cubicBezTo>
                  <a:pt x="950" y="1400"/>
                  <a:pt x="558" y="1477"/>
                  <a:pt x="500" y="1500"/>
                </a:cubicBezTo>
                <a:cubicBezTo>
                  <a:pt x="445" y="1394"/>
                  <a:pt x="450" y="1370"/>
                  <a:pt x="430" y="1210"/>
                </a:cubicBezTo>
                <a:cubicBezTo>
                  <a:pt x="560" y="1370"/>
                  <a:pt x="610" y="1210"/>
                  <a:pt x="530" y="1090"/>
                </a:cubicBezTo>
                <a:cubicBezTo>
                  <a:pt x="630" y="1180"/>
                  <a:pt x="720" y="1380"/>
                  <a:pt x="680" y="790"/>
                </a:cubicBezTo>
                <a:cubicBezTo>
                  <a:pt x="640" y="200"/>
                  <a:pt x="280" y="460"/>
                  <a:pt x="220" y="690"/>
                </a:cubicBezTo>
                <a:cubicBezTo>
                  <a:pt x="160" y="920"/>
                  <a:pt x="390" y="1380"/>
                  <a:pt x="380" y="151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9" name="Freeform 25"/>
          <p:cNvSpPr>
            <a:spLocks/>
          </p:cNvSpPr>
          <p:nvPr/>
        </p:nvSpPr>
        <p:spPr bwMode="auto">
          <a:xfrm>
            <a:off x="4787900" y="1701800"/>
            <a:ext cx="469900" cy="1168400"/>
          </a:xfrm>
          <a:custGeom>
            <a:avLst/>
            <a:gdLst>
              <a:gd name="T0" fmla="*/ 90 w 740"/>
              <a:gd name="T1" fmla="*/ 0 h 1840"/>
              <a:gd name="T2" fmla="*/ 740 w 740"/>
              <a:gd name="T3" fmla="*/ 60 h 1840"/>
              <a:gd name="T4" fmla="*/ 0 w 740"/>
              <a:gd name="T5" fmla="*/ 184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1840">
                <a:moveTo>
                  <a:pt x="90" y="0"/>
                </a:moveTo>
                <a:lnTo>
                  <a:pt x="740" y="60"/>
                </a:lnTo>
                <a:lnTo>
                  <a:pt x="0" y="18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5727700" y="3136900"/>
            <a:ext cx="609600" cy="254000"/>
          </a:xfrm>
          <a:custGeom>
            <a:avLst/>
            <a:gdLst>
              <a:gd name="T0" fmla="*/ 750 w 960"/>
              <a:gd name="T1" fmla="*/ 0 h 400"/>
              <a:gd name="T2" fmla="*/ 960 w 960"/>
              <a:gd name="T3" fmla="*/ 180 h 400"/>
              <a:gd name="T4" fmla="*/ 0 w 960"/>
              <a:gd name="T5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400">
                <a:moveTo>
                  <a:pt x="750" y="0"/>
                </a:moveTo>
                <a:lnTo>
                  <a:pt x="960" y="180"/>
                </a:lnTo>
                <a:lnTo>
                  <a:pt x="0" y="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6286500" y="4608513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6000750" y="4470400"/>
            <a:ext cx="279400" cy="438150"/>
          </a:xfrm>
          <a:custGeom>
            <a:avLst/>
            <a:gdLst>
              <a:gd name="T0" fmla="*/ 360 w 440"/>
              <a:gd name="T1" fmla="*/ 0 h 690"/>
              <a:gd name="T2" fmla="*/ 440 w 440"/>
              <a:gd name="T3" fmla="*/ 410 h 690"/>
              <a:gd name="T4" fmla="*/ 0 w 440"/>
              <a:gd name="T5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0" h="690">
                <a:moveTo>
                  <a:pt x="360" y="0"/>
                </a:moveTo>
                <a:lnTo>
                  <a:pt x="440" y="410"/>
                </a:lnTo>
                <a:lnTo>
                  <a:pt x="0" y="6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3278188" y="4183063"/>
            <a:ext cx="481012" cy="5476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3759200" y="4641850"/>
            <a:ext cx="50800" cy="485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H="1">
            <a:off x="4090988" y="3028950"/>
            <a:ext cx="3810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3841750" y="2349500"/>
            <a:ext cx="173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4014788" y="1746250"/>
            <a:ext cx="177800" cy="157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4660900" y="1746250"/>
            <a:ext cx="596900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H="1">
            <a:off x="5480050" y="2582863"/>
            <a:ext cx="238125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H="1">
            <a:off x="5480050" y="302895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H="1">
            <a:off x="4497388" y="3390900"/>
            <a:ext cx="588962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4597400" y="4686300"/>
            <a:ext cx="177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3429000" y="3028950"/>
            <a:ext cx="298450" cy="2254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544888" y="2498725"/>
            <a:ext cx="182562" cy="5302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3429000" y="3028950"/>
            <a:ext cx="298450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3544888" y="2498725"/>
            <a:ext cx="182562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3278188" y="4183063"/>
            <a:ext cx="481012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5181600" y="4191000"/>
            <a:ext cx="1066800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5695950" y="2841625"/>
            <a:ext cx="646113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5089525" y="3254375"/>
            <a:ext cx="854075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5270500" y="160337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4121150" y="15509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stigma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4032250" y="2197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style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4114800" y="26939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2628900" y="2184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locule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2768600" y="27051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ovule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5219700" y="15621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carpel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5372100" y="186848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gynoecium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5734050" y="23891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pollen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5645150" y="28194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anther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5060950" y="3225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filament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6254750" y="32258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stamen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6470650" y="3532188"/>
            <a:ext cx="12636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androecium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5029200" y="3860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petal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5200650" y="417988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corolla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6267450" y="45735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perianth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4749800" y="45720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sepal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5003800" y="48783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calyx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197100" y="4699000"/>
            <a:ext cx="1109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receptacle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225800" y="50815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pedicel</a:t>
            </a: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6203950" y="492918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Perianth is complete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6584950" y="2133600"/>
            <a:ext cx="2279650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perfect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monoecious</a:t>
            </a:r>
          </a:p>
        </p:txBody>
      </p:sp>
      <p:grpSp>
        <p:nvGrpSpPr>
          <p:cNvPr id="21582" name="Group 78"/>
          <p:cNvGrpSpPr>
            <a:grpSpLocks/>
          </p:cNvGrpSpPr>
          <p:nvPr/>
        </p:nvGrpSpPr>
        <p:grpSpPr bwMode="auto">
          <a:xfrm>
            <a:off x="6096000" y="1568450"/>
            <a:ext cx="152400" cy="254000"/>
            <a:chOff x="3984" y="988"/>
            <a:chExt cx="96" cy="160"/>
          </a:xfrm>
        </p:grpSpPr>
        <p:sp>
          <p:nvSpPr>
            <p:cNvPr id="21579" name="Oval 75"/>
            <p:cNvSpPr>
              <a:spLocks noChangeArrowheads="1"/>
            </p:cNvSpPr>
            <p:nvPr/>
          </p:nvSpPr>
          <p:spPr bwMode="auto">
            <a:xfrm>
              <a:off x="3984" y="988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80" name="Line 76"/>
            <p:cNvSpPr>
              <a:spLocks noChangeShapeType="1"/>
            </p:cNvSpPr>
            <p:nvPr/>
          </p:nvSpPr>
          <p:spPr bwMode="auto">
            <a:xfrm>
              <a:off x="4034" y="1090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81" name="Line 77"/>
            <p:cNvSpPr>
              <a:spLocks noChangeShapeType="1"/>
            </p:cNvSpPr>
            <p:nvPr/>
          </p:nvSpPr>
          <p:spPr bwMode="auto">
            <a:xfrm rot="5400000">
              <a:off x="4033" y="1087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587" name="Group 83"/>
          <p:cNvGrpSpPr>
            <a:grpSpLocks/>
          </p:cNvGrpSpPr>
          <p:nvPr/>
        </p:nvGrpSpPr>
        <p:grpSpPr bwMode="auto">
          <a:xfrm>
            <a:off x="7162800" y="3241675"/>
            <a:ext cx="206375" cy="215900"/>
            <a:chOff x="4656" y="2042"/>
            <a:chExt cx="130" cy="136"/>
          </a:xfrm>
        </p:grpSpPr>
        <p:sp>
          <p:nvSpPr>
            <p:cNvPr id="21583" name="Oval 79"/>
            <p:cNvSpPr>
              <a:spLocks noChangeArrowheads="1"/>
            </p:cNvSpPr>
            <p:nvPr/>
          </p:nvSpPr>
          <p:spPr bwMode="auto">
            <a:xfrm>
              <a:off x="4656" y="2082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84" name="Line 80"/>
            <p:cNvSpPr>
              <a:spLocks noChangeShapeType="1"/>
            </p:cNvSpPr>
            <p:nvPr/>
          </p:nvSpPr>
          <p:spPr bwMode="auto">
            <a:xfrm flipV="1">
              <a:off x="4736" y="2046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85" name="Line 81"/>
            <p:cNvSpPr>
              <a:spLocks noChangeShapeType="1"/>
            </p:cNvSpPr>
            <p:nvPr/>
          </p:nvSpPr>
          <p:spPr bwMode="auto">
            <a:xfrm>
              <a:off x="4728" y="2048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86" name="Line 82"/>
            <p:cNvSpPr>
              <a:spLocks noChangeShapeType="1"/>
            </p:cNvSpPr>
            <p:nvPr/>
          </p:nvSpPr>
          <p:spPr bwMode="auto">
            <a:xfrm>
              <a:off x="4784" y="2042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6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2" grpId="0" autoUpdateAnimBg="0"/>
      <p:bldP spid="21553" grpId="0" autoUpdateAnimBg="0"/>
      <p:bldP spid="21554" grpId="0" autoUpdateAnimBg="0"/>
      <p:bldP spid="21555" grpId="0" autoUpdateAnimBg="0"/>
      <p:bldP spid="21556" grpId="0" autoUpdateAnimBg="0"/>
      <p:bldP spid="21557" grpId="0" autoUpdateAnimBg="0"/>
      <p:bldP spid="21558" grpId="0" autoUpdateAnimBg="0"/>
      <p:bldP spid="21559" grpId="0" autoUpdateAnimBg="0"/>
      <p:bldP spid="21560" grpId="0" autoUpdateAnimBg="0"/>
      <p:bldP spid="21561" grpId="0" autoUpdateAnimBg="0"/>
      <p:bldP spid="21562" grpId="0" autoUpdateAnimBg="0"/>
      <p:bldP spid="21563" grpId="0" animBg="1" autoUpdateAnimBg="0"/>
      <p:bldP spid="21564" grpId="0" autoUpdateAnimBg="0"/>
      <p:bldP spid="21565" grpId="0" autoUpdateAnimBg="0"/>
      <p:bldP spid="21566" grpId="0" autoUpdateAnimBg="0"/>
      <p:bldP spid="21567" grpId="0" autoUpdateAnimBg="0"/>
      <p:bldP spid="21568" grpId="0" autoUpdateAnimBg="0"/>
      <p:bldP spid="21569" grpId="0" autoUpdateAnimBg="0"/>
      <p:bldP spid="21570" grpId="0" autoUpdateAnimBg="0"/>
      <p:bldP spid="21573" grpId="0" build="p" autoUpdateAnimBg="0"/>
      <p:bldP spid="2157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274638"/>
            <a:ext cx="420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Basic Flower Structure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914400" y="3467100"/>
            <a:ext cx="5588000" cy="1524000"/>
          </a:xfrm>
          <a:custGeom>
            <a:avLst/>
            <a:gdLst>
              <a:gd name="T0" fmla="*/ 127 w 8800"/>
              <a:gd name="T1" fmla="*/ 1150 h 2400"/>
              <a:gd name="T2" fmla="*/ 4566 w 8800"/>
              <a:gd name="T3" fmla="*/ 978 h 2400"/>
              <a:gd name="T4" fmla="*/ 8660 w 8800"/>
              <a:gd name="T5" fmla="*/ 1200 h 2400"/>
              <a:gd name="T6" fmla="*/ 4593 w 8800"/>
              <a:gd name="T7" fmla="*/ 1194 h 2400"/>
              <a:gd name="T8" fmla="*/ 127 w 8800"/>
              <a:gd name="T9" fmla="*/ 115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00" h="2400">
                <a:moveTo>
                  <a:pt x="127" y="1150"/>
                </a:moveTo>
                <a:cubicBezTo>
                  <a:pt x="0" y="60"/>
                  <a:pt x="4321" y="978"/>
                  <a:pt x="4566" y="978"/>
                </a:cubicBezTo>
                <a:cubicBezTo>
                  <a:pt x="4811" y="978"/>
                  <a:pt x="8520" y="0"/>
                  <a:pt x="8660" y="1200"/>
                </a:cubicBezTo>
                <a:cubicBezTo>
                  <a:pt x="8800" y="2400"/>
                  <a:pt x="4811" y="1194"/>
                  <a:pt x="4593" y="1194"/>
                </a:cubicBezTo>
                <a:cubicBezTo>
                  <a:pt x="4376" y="1194"/>
                  <a:pt x="254" y="2240"/>
                  <a:pt x="127" y="1150"/>
                </a:cubicBezTo>
                <a:close/>
              </a:path>
            </a:pathLst>
          </a:custGeom>
          <a:solidFill>
            <a:srgbClr val="FF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Freeform 4" descr="Large confetti"/>
          <p:cNvSpPr>
            <a:spLocks/>
          </p:cNvSpPr>
          <p:nvPr/>
        </p:nvSpPr>
        <p:spPr bwMode="auto">
          <a:xfrm>
            <a:off x="2054225" y="2597150"/>
            <a:ext cx="631825" cy="587375"/>
          </a:xfrm>
          <a:custGeom>
            <a:avLst/>
            <a:gdLst>
              <a:gd name="T0" fmla="*/ 140 w 450"/>
              <a:gd name="T1" fmla="*/ 305 h 430"/>
              <a:gd name="T2" fmla="*/ 180 w 450"/>
              <a:gd name="T3" fmla="*/ 180 h 430"/>
              <a:gd name="T4" fmla="*/ 300 w 450"/>
              <a:gd name="T5" fmla="*/ 140 h 430"/>
              <a:gd name="T6" fmla="*/ 310 w 450"/>
              <a:gd name="T7" fmla="*/ 290 h 430"/>
              <a:gd name="T8" fmla="*/ 140 w 450"/>
              <a:gd name="T9" fmla="*/ 30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430">
                <a:moveTo>
                  <a:pt x="140" y="305"/>
                </a:moveTo>
                <a:cubicBezTo>
                  <a:pt x="51" y="192"/>
                  <a:pt x="0" y="120"/>
                  <a:pt x="180" y="180"/>
                </a:cubicBezTo>
                <a:cubicBezTo>
                  <a:pt x="170" y="0"/>
                  <a:pt x="211" y="27"/>
                  <a:pt x="300" y="140"/>
                </a:cubicBezTo>
                <a:cubicBezTo>
                  <a:pt x="388" y="252"/>
                  <a:pt x="450" y="340"/>
                  <a:pt x="310" y="290"/>
                </a:cubicBezTo>
                <a:cubicBezTo>
                  <a:pt x="280" y="430"/>
                  <a:pt x="228" y="417"/>
                  <a:pt x="140" y="305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800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3038475" y="1898650"/>
            <a:ext cx="1458913" cy="2051050"/>
          </a:xfrm>
          <a:custGeom>
            <a:avLst/>
            <a:gdLst>
              <a:gd name="T0" fmla="*/ 1150 w 2299"/>
              <a:gd name="T1" fmla="*/ 43 h 3231"/>
              <a:gd name="T2" fmla="*/ 1282 w 2299"/>
              <a:gd name="T3" fmla="*/ 323 h 3231"/>
              <a:gd name="T4" fmla="*/ 1326 w 2299"/>
              <a:gd name="T5" fmla="*/ 1055 h 3231"/>
              <a:gd name="T6" fmla="*/ 1746 w 2299"/>
              <a:gd name="T7" fmla="*/ 2330 h 3231"/>
              <a:gd name="T8" fmla="*/ 1238 w 2299"/>
              <a:gd name="T9" fmla="*/ 3231 h 3231"/>
              <a:gd name="T10" fmla="*/ 656 w 2299"/>
              <a:gd name="T11" fmla="*/ 2310 h 3231"/>
              <a:gd name="T12" fmla="*/ 1039 w 2299"/>
              <a:gd name="T13" fmla="*/ 1034 h 3231"/>
              <a:gd name="T14" fmla="*/ 1039 w 2299"/>
              <a:gd name="T15" fmla="*/ 302 h 3231"/>
              <a:gd name="T16" fmla="*/ 1150 w 2299"/>
              <a:gd name="T17" fmla="*/ 43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9" h="3231">
                <a:moveTo>
                  <a:pt x="1150" y="43"/>
                </a:moveTo>
                <a:cubicBezTo>
                  <a:pt x="2299" y="0"/>
                  <a:pt x="1253" y="155"/>
                  <a:pt x="1282" y="323"/>
                </a:cubicBezTo>
                <a:cubicBezTo>
                  <a:pt x="1311" y="491"/>
                  <a:pt x="1249" y="721"/>
                  <a:pt x="1326" y="1055"/>
                </a:cubicBezTo>
                <a:cubicBezTo>
                  <a:pt x="1403" y="1389"/>
                  <a:pt x="1766" y="1920"/>
                  <a:pt x="1746" y="2330"/>
                </a:cubicBezTo>
                <a:cubicBezTo>
                  <a:pt x="1726" y="2740"/>
                  <a:pt x="1525" y="3231"/>
                  <a:pt x="1238" y="3231"/>
                </a:cubicBezTo>
                <a:cubicBezTo>
                  <a:pt x="951" y="3231"/>
                  <a:pt x="686" y="2750"/>
                  <a:pt x="656" y="2310"/>
                </a:cubicBezTo>
                <a:cubicBezTo>
                  <a:pt x="626" y="1870"/>
                  <a:pt x="975" y="1369"/>
                  <a:pt x="1039" y="1034"/>
                </a:cubicBezTo>
                <a:cubicBezTo>
                  <a:pt x="1103" y="699"/>
                  <a:pt x="1021" y="467"/>
                  <a:pt x="1039" y="302"/>
                </a:cubicBezTo>
                <a:cubicBezTo>
                  <a:pt x="1057" y="136"/>
                  <a:pt x="0" y="86"/>
                  <a:pt x="1150" y="43"/>
                </a:cubicBezTo>
                <a:close/>
              </a:path>
            </a:pathLst>
          </a:custGeom>
          <a:solidFill>
            <a:srgbClr val="8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2940050" y="4224338"/>
            <a:ext cx="1725613" cy="506412"/>
          </a:xfrm>
          <a:custGeom>
            <a:avLst/>
            <a:gdLst>
              <a:gd name="T0" fmla="*/ 0 w 1230"/>
              <a:gd name="T1" fmla="*/ 350 h 370"/>
              <a:gd name="T2" fmla="*/ 610 w 1230"/>
              <a:gd name="T3" fmla="*/ 0 h 370"/>
              <a:gd name="T4" fmla="*/ 1200 w 1230"/>
              <a:gd name="T5" fmla="*/ 360 h 370"/>
              <a:gd name="T6" fmla="*/ 630 w 1230"/>
              <a:gd name="T7" fmla="*/ 90 h 370"/>
              <a:gd name="T8" fmla="*/ 0 w 1230"/>
              <a:gd name="T9" fmla="*/ 35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370">
                <a:moveTo>
                  <a:pt x="0" y="350"/>
                </a:moveTo>
                <a:cubicBezTo>
                  <a:pt x="0" y="350"/>
                  <a:pt x="370" y="0"/>
                  <a:pt x="610" y="0"/>
                </a:cubicBezTo>
                <a:cubicBezTo>
                  <a:pt x="850" y="0"/>
                  <a:pt x="1230" y="370"/>
                  <a:pt x="1200" y="360"/>
                </a:cubicBezTo>
                <a:cubicBezTo>
                  <a:pt x="1170" y="350"/>
                  <a:pt x="870" y="80"/>
                  <a:pt x="630" y="90"/>
                </a:cubicBezTo>
                <a:cubicBezTo>
                  <a:pt x="390" y="100"/>
                  <a:pt x="0" y="350"/>
                  <a:pt x="0" y="35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2363788" y="2841625"/>
            <a:ext cx="3116262" cy="1341438"/>
          </a:xfrm>
          <a:custGeom>
            <a:avLst/>
            <a:gdLst>
              <a:gd name="T0" fmla="*/ 50 w 2220"/>
              <a:gd name="T1" fmla="*/ 80 h 980"/>
              <a:gd name="T2" fmla="*/ 1020 w 2220"/>
              <a:gd name="T3" fmla="*/ 880 h 980"/>
              <a:gd name="T4" fmla="*/ 2220 w 2220"/>
              <a:gd name="T5" fmla="*/ 0 h 980"/>
              <a:gd name="T6" fmla="*/ 1030 w 2220"/>
              <a:gd name="T7" fmla="*/ 980 h 980"/>
              <a:gd name="T8" fmla="*/ 50 w 2220"/>
              <a:gd name="T9" fmla="*/ 8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0" h="980">
                <a:moveTo>
                  <a:pt x="50" y="80"/>
                </a:moveTo>
                <a:cubicBezTo>
                  <a:pt x="100" y="90"/>
                  <a:pt x="930" y="880"/>
                  <a:pt x="1020" y="880"/>
                </a:cubicBezTo>
                <a:cubicBezTo>
                  <a:pt x="1110" y="880"/>
                  <a:pt x="2220" y="0"/>
                  <a:pt x="2220" y="0"/>
                </a:cubicBezTo>
                <a:cubicBezTo>
                  <a:pt x="2220" y="0"/>
                  <a:pt x="1110" y="980"/>
                  <a:pt x="1030" y="980"/>
                </a:cubicBezTo>
                <a:cubicBezTo>
                  <a:pt x="950" y="980"/>
                  <a:pt x="0" y="70"/>
                  <a:pt x="50" y="8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6" name="Freeform 8" descr="Large confetti"/>
          <p:cNvSpPr>
            <a:spLocks/>
          </p:cNvSpPr>
          <p:nvPr/>
        </p:nvSpPr>
        <p:spPr bwMode="auto">
          <a:xfrm flipH="1">
            <a:off x="5086350" y="2582863"/>
            <a:ext cx="631825" cy="587375"/>
          </a:xfrm>
          <a:custGeom>
            <a:avLst/>
            <a:gdLst>
              <a:gd name="T0" fmla="*/ 140 w 450"/>
              <a:gd name="T1" fmla="*/ 305 h 430"/>
              <a:gd name="T2" fmla="*/ 180 w 450"/>
              <a:gd name="T3" fmla="*/ 180 h 430"/>
              <a:gd name="T4" fmla="*/ 300 w 450"/>
              <a:gd name="T5" fmla="*/ 140 h 430"/>
              <a:gd name="T6" fmla="*/ 310 w 450"/>
              <a:gd name="T7" fmla="*/ 290 h 430"/>
              <a:gd name="T8" fmla="*/ 140 w 450"/>
              <a:gd name="T9" fmla="*/ 30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430">
                <a:moveTo>
                  <a:pt x="140" y="305"/>
                </a:moveTo>
                <a:cubicBezTo>
                  <a:pt x="51" y="192"/>
                  <a:pt x="0" y="120"/>
                  <a:pt x="180" y="180"/>
                </a:cubicBezTo>
                <a:cubicBezTo>
                  <a:pt x="170" y="0"/>
                  <a:pt x="211" y="27"/>
                  <a:pt x="300" y="140"/>
                </a:cubicBezTo>
                <a:cubicBezTo>
                  <a:pt x="388" y="252"/>
                  <a:pt x="450" y="340"/>
                  <a:pt x="310" y="290"/>
                </a:cubicBezTo>
                <a:cubicBezTo>
                  <a:pt x="280" y="430"/>
                  <a:pt x="228" y="417"/>
                  <a:pt x="140" y="305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800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3500438" y="3868738"/>
            <a:ext cx="590550" cy="957262"/>
          </a:xfrm>
          <a:custGeom>
            <a:avLst/>
            <a:gdLst>
              <a:gd name="T0" fmla="*/ 120 w 420"/>
              <a:gd name="T1" fmla="*/ 310 h 700"/>
              <a:gd name="T2" fmla="*/ 210 w 420"/>
              <a:gd name="T3" fmla="*/ 0 h 700"/>
              <a:gd name="T4" fmla="*/ 310 w 420"/>
              <a:gd name="T5" fmla="*/ 310 h 700"/>
              <a:gd name="T6" fmla="*/ 320 w 420"/>
              <a:gd name="T7" fmla="*/ 700 h 700"/>
              <a:gd name="T8" fmla="*/ 130 w 420"/>
              <a:gd name="T9" fmla="*/ 700 h 700"/>
              <a:gd name="T10" fmla="*/ 120 w 420"/>
              <a:gd name="T11" fmla="*/ 31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0" h="700">
                <a:moveTo>
                  <a:pt x="120" y="310"/>
                </a:moveTo>
                <a:cubicBezTo>
                  <a:pt x="20" y="220"/>
                  <a:pt x="0" y="0"/>
                  <a:pt x="210" y="0"/>
                </a:cubicBezTo>
                <a:cubicBezTo>
                  <a:pt x="420" y="0"/>
                  <a:pt x="410" y="200"/>
                  <a:pt x="310" y="310"/>
                </a:cubicBezTo>
                <a:cubicBezTo>
                  <a:pt x="310" y="470"/>
                  <a:pt x="310" y="570"/>
                  <a:pt x="320" y="700"/>
                </a:cubicBezTo>
                <a:cubicBezTo>
                  <a:pt x="210" y="700"/>
                  <a:pt x="180" y="690"/>
                  <a:pt x="130" y="700"/>
                </a:cubicBezTo>
                <a:cubicBezTo>
                  <a:pt x="130" y="570"/>
                  <a:pt x="130" y="450"/>
                  <a:pt x="120" y="310"/>
                </a:cubicBezTo>
                <a:close/>
              </a:path>
            </a:pathLst>
          </a:custGeom>
          <a:solidFill>
            <a:srgbClr val="8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192588" y="16002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014788" y="22098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129088" y="27305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718175" y="2430463"/>
            <a:ext cx="873125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342063" y="3254375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502400" y="3556000"/>
            <a:ext cx="1193800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010150" y="388937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4775200" y="460692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940300" y="4906963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435600" y="1903413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782888" y="27305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478088" y="2198688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211388" y="4730750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151188" y="5127625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3492500" y="2794000"/>
            <a:ext cx="603250" cy="958850"/>
          </a:xfrm>
          <a:custGeom>
            <a:avLst/>
            <a:gdLst>
              <a:gd name="T0" fmla="*/ 380 w 950"/>
              <a:gd name="T1" fmla="*/ 1510 h 1510"/>
              <a:gd name="T2" fmla="*/ 50 w 950"/>
              <a:gd name="T3" fmla="*/ 760 h 1510"/>
              <a:gd name="T4" fmla="*/ 830 w 950"/>
              <a:gd name="T5" fmla="*/ 700 h 1510"/>
              <a:gd name="T6" fmla="*/ 500 w 950"/>
              <a:gd name="T7" fmla="*/ 1500 h 1510"/>
              <a:gd name="T8" fmla="*/ 430 w 950"/>
              <a:gd name="T9" fmla="*/ 1210 h 1510"/>
              <a:gd name="T10" fmla="*/ 530 w 950"/>
              <a:gd name="T11" fmla="*/ 1090 h 1510"/>
              <a:gd name="T12" fmla="*/ 680 w 950"/>
              <a:gd name="T13" fmla="*/ 790 h 1510"/>
              <a:gd name="T14" fmla="*/ 220 w 950"/>
              <a:gd name="T15" fmla="*/ 690 h 1510"/>
              <a:gd name="T16" fmla="*/ 380 w 950"/>
              <a:gd name="T17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0" h="1510">
                <a:moveTo>
                  <a:pt x="380" y="1510"/>
                </a:moveTo>
                <a:cubicBezTo>
                  <a:pt x="290" y="1410"/>
                  <a:pt x="0" y="1500"/>
                  <a:pt x="50" y="760"/>
                </a:cubicBezTo>
                <a:cubicBezTo>
                  <a:pt x="100" y="20"/>
                  <a:pt x="710" y="0"/>
                  <a:pt x="830" y="700"/>
                </a:cubicBezTo>
                <a:cubicBezTo>
                  <a:pt x="950" y="1400"/>
                  <a:pt x="558" y="1477"/>
                  <a:pt x="500" y="1500"/>
                </a:cubicBezTo>
                <a:cubicBezTo>
                  <a:pt x="445" y="1394"/>
                  <a:pt x="450" y="1370"/>
                  <a:pt x="430" y="1210"/>
                </a:cubicBezTo>
                <a:cubicBezTo>
                  <a:pt x="560" y="1370"/>
                  <a:pt x="610" y="1210"/>
                  <a:pt x="530" y="1090"/>
                </a:cubicBezTo>
                <a:cubicBezTo>
                  <a:pt x="630" y="1180"/>
                  <a:pt x="720" y="1380"/>
                  <a:pt x="680" y="790"/>
                </a:cubicBezTo>
                <a:cubicBezTo>
                  <a:pt x="640" y="200"/>
                  <a:pt x="280" y="460"/>
                  <a:pt x="220" y="690"/>
                </a:cubicBezTo>
                <a:cubicBezTo>
                  <a:pt x="160" y="920"/>
                  <a:pt x="390" y="1380"/>
                  <a:pt x="380" y="151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4787900" y="1701800"/>
            <a:ext cx="469900" cy="1168400"/>
          </a:xfrm>
          <a:custGeom>
            <a:avLst/>
            <a:gdLst>
              <a:gd name="T0" fmla="*/ 90 w 740"/>
              <a:gd name="T1" fmla="*/ 0 h 1840"/>
              <a:gd name="T2" fmla="*/ 740 w 740"/>
              <a:gd name="T3" fmla="*/ 60 h 1840"/>
              <a:gd name="T4" fmla="*/ 0 w 740"/>
              <a:gd name="T5" fmla="*/ 184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1840">
                <a:moveTo>
                  <a:pt x="90" y="0"/>
                </a:moveTo>
                <a:lnTo>
                  <a:pt x="740" y="60"/>
                </a:lnTo>
                <a:lnTo>
                  <a:pt x="0" y="18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5727700" y="3136900"/>
            <a:ext cx="609600" cy="254000"/>
          </a:xfrm>
          <a:custGeom>
            <a:avLst/>
            <a:gdLst>
              <a:gd name="T0" fmla="*/ 750 w 960"/>
              <a:gd name="T1" fmla="*/ 0 h 400"/>
              <a:gd name="T2" fmla="*/ 960 w 960"/>
              <a:gd name="T3" fmla="*/ 180 h 400"/>
              <a:gd name="T4" fmla="*/ 0 w 960"/>
              <a:gd name="T5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400">
                <a:moveTo>
                  <a:pt x="750" y="0"/>
                </a:moveTo>
                <a:lnTo>
                  <a:pt x="960" y="180"/>
                </a:lnTo>
                <a:lnTo>
                  <a:pt x="0" y="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6286500" y="4608513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6" name="Freeform 28"/>
          <p:cNvSpPr>
            <a:spLocks/>
          </p:cNvSpPr>
          <p:nvPr/>
        </p:nvSpPr>
        <p:spPr bwMode="auto">
          <a:xfrm>
            <a:off x="6000750" y="4470400"/>
            <a:ext cx="279400" cy="438150"/>
          </a:xfrm>
          <a:custGeom>
            <a:avLst/>
            <a:gdLst>
              <a:gd name="T0" fmla="*/ 360 w 440"/>
              <a:gd name="T1" fmla="*/ 0 h 690"/>
              <a:gd name="T2" fmla="*/ 440 w 440"/>
              <a:gd name="T3" fmla="*/ 410 h 690"/>
              <a:gd name="T4" fmla="*/ 0 w 440"/>
              <a:gd name="T5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0" h="690">
                <a:moveTo>
                  <a:pt x="360" y="0"/>
                </a:moveTo>
                <a:lnTo>
                  <a:pt x="440" y="410"/>
                </a:lnTo>
                <a:lnTo>
                  <a:pt x="0" y="6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3278188" y="4183063"/>
            <a:ext cx="481012" cy="5476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3759200" y="4641850"/>
            <a:ext cx="50800" cy="485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H="1">
            <a:off x="4090988" y="3028950"/>
            <a:ext cx="3810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H="1">
            <a:off x="3841750" y="2349500"/>
            <a:ext cx="173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4014788" y="1746250"/>
            <a:ext cx="177800" cy="157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V="1">
            <a:off x="4660900" y="1746250"/>
            <a:ext cx="596900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 flipH="1">
            <a:off x="5480050" y="2582863"/>
            <a:ext cx="238125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flipH="1">
            <a:off x="5480050" y="302895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4497388" y="3390900"/>
            <a:ext cx="588962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4597400" y="4686300"/>
            <a:ext cx="177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3429000" y="3028950"/>
            <a:ext cx="298450" cy="2254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3544888" y="2498725"/>
            <a:ext cx="182562" cy="5302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3429000" y="3028950"/>
            <a:ext cx="298450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3544888" y="2498725"/>
            <a:ext cx="182562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flipV="1">
            <a:off x="3278188" y="4183063"/>
            <a:ext cx="481012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5181600" y="4191000"/>
            <a:ext cx="1066800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695950" y="2841625"/>
            <a:ext cx="646113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5089525" y="3254375"/>
            <a:ext cx="854075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270500" y="160337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4121150" y="15509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stigma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4032250" y="2197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style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4114800" y="26939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628900" y="2184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locule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2768600" y="27051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ovule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5219700" y="15621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carpel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72100" y="186848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gynoecium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734050" y="23891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pollen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645150" y="28194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anther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5060950" y="3225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filament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6254750" y="32258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stamen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6470650" y="35321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androecium</a:t>
            </a: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5029200" y="3860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petal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5200650" y="417988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corolla</a:t>
            </a: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6267450" y="45735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perianth</a:t>
            </a: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4749800" y="45720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sepal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5003800" y="48783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calyx</a:t>
            </a: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2197100" y="4699000"/>
            <a:ext cx="1109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receptacle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3225800" y="50815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pedicel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6203950" y="492918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Perianth is complete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6584950" y="213360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perfect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monoecious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4064000" y="29718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superior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914400" y="3519488"/>
            <a:ext cx="23050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hypogynous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1695450" y="17526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Pistil is simple</a:t>
            </a:r>
          </a:p>
        </p:txBody>
      </p:sp>
      <p:grpSp>
        <p:nvGrpSpPr>
          <p:cNvPr id="22603" name="Group 75"/>
          <p:cNvGrpSpPr>
            <a:grpSpLocks/>
          </p:cNvGrpSpPr>
          <p:nvPr/>
        </p:nvGrpSpPr>
        <p:grpSpPr bwMode="auto">
          <a:xfrm>
            <a:off x="6096000" y="1568450"/>
            <a:ext cx="152400" cy="254000"/>
            <a:chOff x="3984" y="988"/>
            <a:chExt cx="96" cy="160"/>
          </a:xfrm>
        </p:grpSpPr>
        <p:sp>
          <p:nvSpPr>
            <p:cNvPr id="22604" name="Oval 76"/>
            <p:cNvSpPr>
              <a:spLocks noChangeArrowheads="1"/>
            </p:cNvSpPr>
            <p:nvPr/>
          </p:nvSpPr>
          <p:spPr bwMode="auto">
            <a:xfrm>
              <a:off x="3984" y="988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05" name="Line 77"/>
            <p:cNvSpPr>
              <a:spLocks noChangeShapeType="1"/>
            </p:cNvSpPr>
            <p:nvPr/>
          </p:nvSpPr>
          <p:spPr bwMode="auto">
            <a:xfrm>
              <a:off x="4034" y="1090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 rot="5400000">
              <a:off x="4033" y="1087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607" name="Group 79"/>
          <p:cNvGrpSpPr>
            <a:grpSpLocks/>
          </p:cNvGrpSpPr>
          <p:nvPr/>
        </p:nvGrpSpPr>
        <p:grpSpPr bwMode="auto">
          <a:xfrm>
            <a:off x="7162800" y="3241675"/>
            <a:ext cx="206375" cy="215900"/>
            <a:chOff x="4656" y="2042"/>
            <a:chExt cx="130" cy="136"/>
          </a:xfrm>
        </p:grpSpPr>
        <p:sp>
          <p:nvSpPr>
            <p:cNvPr id="22608" name="Oval 80"/>
            <p:cNvSpPr>
              <a:spLocks noChangeArrowheads="1"/>
            </p:cNvSpPr>
            <p:nvPr/>
          </p:nvSpPr>
          <p:spPr bwMode="auto">
            <a:xfrm>
              <a:off x="4656" y="2082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09" name="Line 81"/>
            <p:cNvSpPr>
              <a:spLocks noChangeShapeType="1"/>
            </p:cNvSpPr>
            <p:nvPr/>
          </p:nvSpPr>
          <p:spPr bwMode="auto">
            <a:xfrm flipV="1">
              <a:off x="4736" y="2046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10" name="Line 82"/>
            <p:cNvSpPr>
              <a:spLocks noChangeShapeType="1"/>
            </p:cNvSpPr>
            <p:nvPr/>
          </p:nvSpPr>
          <p:spPr bwMode="auto">
            <a:xfrm>
              <a:off x="4728" y="2048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11" name="Line 83"/>
            <p:cNvSpPr>
              <a:spLocks noChangeShapeType="1"/>
            </p:cNvSpPr>
            <p:nvPr/>
          </p:nvSpPr>
          <p:spPr bwMode="auto">
            <a:xfrm>
              <a:off x="4784" y="2042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2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9" grpId="0" build="p" autoUpdateAnimBg="0"/>
      <p:bldP spid="22600" grpId="0" build="p" autoUpdateAnimBg="0"/>
      <p:bldP spid="2260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"/>
            <a:ext cx="8686800" cy="4572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REPRODUCTIVE ORGANS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Primitive Reproductive Organs</a:t>
            </a:r>
          </a:p>
          <a:p>
            <a:pPr lvl="1">
              <a:spcBef>
                <a:spcPts val="2000"/>
              </a:spcBef>
            </a:pPr>
            <a:r>
              <a:rPr lang="en-US" altLang="en-US" sz="3200" b="1" dirty="0" smtClean="0">
                <a:solidFill>
                  <a:schemeClr val="tx1"/>
                </a:solidFill>
              </a:rPr>
              <a:t>Archegonia</a:t>
            </a:r>
          </a:p>
          <a:p>
            <a:pPr lvl="1">
              <a:spcBef>
                <a:spcPts val="2000"/>
              </a:spcBef>
            </a:pPr>
            <a:r>
              <a:rPr lang="en-US" altLang="en-US" sz="3200" b="1" dirty="0" smtClean="0">
                <a:solidFill>
                  <a:schemeClr val="tx1"/>
                </a:solidFill>
              </a:rPr>
              <a:t>Antheridia</a:t>
            </a:r>
          </a:p>
          <a:p>
            <a:pPr lvl="1">
              <a:spcBef>
                <a:spcPts val="2000"/>
              </a:spcBef>
            </a:pPr>
            <a:r>
              <a:rPr lang="en-US" altLang="en-US" sz="3200" b="1" dirty="0" smtClean="0">
                <a:solidFill>
                  <a:schemeClr val="tx1"/>
                </a:solidFill>
              </a:rPr>
              <a:t>Sporangia</a:t>
            </a:r>
          </a:p>
          <a:p>
            <a:pPr>
              <a:spcBef>
                <a:spcPts val="20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Complex Reproductive Organs of the Higher Plants</a:t>
            </a:r>
          </a:p>
          <a:p>
            <a:pPr lvl="1">
              <a:spcBef>
                <a:spcPts val="200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Cones </a:t>
            </a:r>
          </a:p>
          <a:p>
            <a:pPr lvl="1">
              <a:spcBef>
                <a:spcPts val="200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Flowers of Angiosperms</a:t>
            </a:r>
          </a:p>
          <a:p>
            <a:pPr lvl="1">
              <a:spcBef>
                <a:spcPts val="2000"/>
              </a:spcBef>
            </a:pPr>
            <a:endParaRPr lang="en-US" altLang="en-US" sz="2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5304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228600" y="381000"/>
            <a:ext cx="3886200" cy="2133600"/>
            <a:chOff x="96" y="240"/>
            <a:chExt cx="3520" cy="1948"/>
          </a:xfrm>
        </p:grpSpPr>
        <p:sp>
          <p:nvSpPr>
            <p:cNvPr id="13314" name="Freeform 2"/>
            <p:cNvSpPr>
              <a:spLocks/>
            </p:cNvSpPr>
            <p:nvPr/>
          </p:nvSpPr>
          <p:spPr bwMode="auto">
            <a:xfrm>
              <a:off x="96" y="1228"/>
              <a:ext cx="3520" cy="960"/>
            </a:xfrm>
            <a:custGeom>
              <a:avLst/>
              <a:gdLst>
                <a:gd name="T0" fmla="*/ 127 w 8800"/>
                <a:gd name="T1" fmla="*/ 1150 h 2400"/>
                <a:gd name="T2" fmla="*/ 4566 w 8800"/>
                <a:gd name="T3" fmla="*/ 978 h 2400"/>
                <a:gd name="T4" fmla="*/ 8660 w 8800"/>
                <a:gd name="T5" fmla="*/ 1200 h 2400"/>
                <a:gd name="T6" fmla="*/ 4593 w 8800"/>
                <a:gd name="T7" fmla="*/ 1194 h 2400"/>
                <a:gd name="T8" fmla="*/ 127 w 8800"/>
                <a:gd name="T9" fmla="*/ 115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0" h="2400">
                  <a:moveTo>
                    <a:pt x="127" y="1150"/>
                  </a:moveTo>
                  <a:cubicBezTo>
                    <a:pt x="0" y="60"/>
                    <a:pt x="4321" y="978"/>
                    <a:pt x="4566" y="978"/>
                  </a:cubicBezTo>
                  <a:cubicBezTo>
                    <a:pt x="4811" y="978"/>
                    <a:pt x="8520" y="0"/>
                    <a:pt x="8660" y="1200"/>
                  </a:cubicBezTo>
                  <a:cubicBezTo>
                    <a:pt x="8800" y="2400"/>
                    <a:pt x="4811" y="1194"/>
                    <a:pt x="4593" y="1194"/>
                  </a:cubicBezTo>
                  <a:cubicBezTo>
                    <a:pt x="4376" y="1194"/>
                    <a:pt x="254" y="2240"/>
                    <a:pt x="127" y="1150"/>
                  </a:cubicBezTo>
                  <a:close/>
                </a:path>
              </a:pathLst>
            </a:custGeom>
            <a:solidFill>
              <a:srgbClr val="FF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15" name="Freeform 3" descr="Large confetti"/>
            <p:cNvSpPr>
              <a:spLocks/>
            </p:cNvSpPr>
            <p:nvPr/>
          </p:nvSpPr>
          <p:spPr bwMode="auto">
            <a:xfrm>
              <a:off x="814" y="680"/>
              <a:ext cx="398" cy="370"/>
            </a:xfrm>
            <a:custGeom>
              <a:avLst/>
              <a:gdLst>
                <a:gd name="T0" fmla="*/ 140 w 450"/>
                <a:gd name="T1" fmla="*/ 305 h 430"/>
                <a:gd name="T2" fmla="*/ 180 w 450"/>
                <a:gd name="T3" fmla="*/ 180 h 430"/>
                <a:gd name="T4" fmla="*/ 300 w 450"/>
                <a:gd name="T5" fmla="*/ 140 h 430"/>
                <a:gd name="T6" fmla="*/ 310 w 450"/>
                <a:gd name="T7" fmla="*/ 290 h 430"/>
                <a:gd name="T8" fmla="*/ 140 w 450"/>
                <a:gd name="T9" fmla="*/ 30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30">
                  <a:moveTo>
                    <a:pt x="140" y="305"/>
                  </a:moveTo>
                  <a:cubicBezTo>
                    <a:pt x="51" y="192"/>
                    <a:pt x="0" y="120"/>
                    <a:pt x="180" y="180"/>
                  </a:cubicBezTo>
                  <a:cubicBezTo>
                    <a:pt x="170" y="0"/>
                    <a:pt x="211" y="27"/>
                    <a:pt x="300" y="140"/>
                  </a:cubicBezTo>
                  <a:cubicBezTo>
                    <a:pt x="388" y="252"/>
                    <a:pt x="450" y="340"/>
                    <a:pt x="310" y="290"/>
                  </a:cubicBezTo>
                  <a:cubicBezTo>
                    <a:pt x="280" y="430"/>
                    <a:pt x="228" y="417"/>
                    <a:pt x="140" y="30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8000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1434" y="240"/>
              <a:ext cx="919" cy="1292"/>
            </a:xfrm>
            <a:custGeom>
              <a:avLst/>
              <a:gdLst>
                <a:gd name="T0" fmla="*/ 1150 w 2299"/>
                <a:gd name="T1" fmla="*/ 43 h 3231"/>
                <a:gd name="T2" fmla="*/ 1282 w 2299"/>
                <a:gd name="T3" fmla="*/ 323 h 3231"/>
                <a:gd name="T4" fmla="*/ 1326 w 2299"/>
                <a:gd name="T5" fmla="*/ 1055 h 3231"/>
                <a:gd name="T6" fmla="*/ 1746 w 2299"/>
                <a:gd name="T7" fmla="*/ 2330 h 3231"/>
                <a:gd name="T8" fmla="*/ 1238 w 2299"/>
                <a:gd name="T9" fmla="*/ 3231 h 3231"/>
                <a:gd name="T10" fmla="*/ 656 w 2299"/>
                <a:gd name="T11" fmla="*/ 2310 h 3231"/>
                <a:gd name="T12" fmla="*/ 1039 w 2299"/>
                <a:gd name="T13" fmla="*/ 1034 h 3231"/>
                <a:gd name="T14" fmla="*/ 1039 w 2299"/>
                <a:gd name="T15" fmla="*/ 302 h 3231"/>
                <a:gd name="T16" fmla="*/ 1150 w 2299"/>
                <a:gd name="T17" fmla="*/ 43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3231">
                  <a:moveTo>
                    <a:pt x="1150" y="43"/>
                  </a:moveTo>
                  <a:cubicBezTo>
                    <a:pt x="2299" y="0"/>
                    <a:pt x="1253" y="155"/>
                    <a:pt x="1282" y="323"/>
                  </a:cubicBezTo>
                  <a:cubicBezTo>
                    <a:pt x="1311" y="491"/>
                    <a:pt x="1249" y="721"/>
                    <a:pt x="1326" y="1055"/>
                  </a:cubicBezTo>
                  <a:cubicBezTo>
                    <a:pt x="1403" y="1389"/>
                    <a:pt x="1766" y="1920"/>
                    <a:pt x="1746" y="2330"/>
                  </a:cubicBezTo>
                  <a:cubicBezTo>
                    <a:pt x="1726" y="2740"/>
                    <a:pt x="1525" y="3231"/>
                    <a:pt x="1238" y="3231"/>
                  </a:cubicBezTo>
                  <a:cubicBezTo>
                    <a:pt x="951" y="3231"/>
                    <a:pt x="686" y="2750"/>
                    <a:pt x="656" y="2310"/>
                  </a:cubicBezTo>
                  <a:cubicBezTo>
                    <a:pt x="626" y="1870"/>
                    <a:pt x="975" y="1369"/>
                    <a:pt x="1039" y="1034"/>
                  </a:cubicBezTo>
                  <a:cubicBezTo>
                    <a:pt x="1103" y="699"/>
                    <a:pt x="1021" y="467"/>
                    <a:pt x="1039" y="302"/>
                  </a:cubicBezTo>
                  <a:cubicBezTo>
                    <a:pt x="1057" y="136"/>
                    <a:pt x="0" y="86"/>
                    <a:pt x="1150" y="43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1372" y="1705"/>
              <a:ext cx="1087" cy="319"/>
            </a:xfrm>
            <a:custGeom>
              <a:avLst/>
              <a:gdLst>
                <a:gd name="T0" fmla="*/ 0 w 1230"/>
                <a:gd name="T1" fmla="*/ 350 h 370"/>
                <a:gd name="T2" fmla="*/ 610 w 1230"/>
                <a:gd name="T3" fmla="*/ 0 h 370"/>
                <a:gd name="T4" fmla="*/ 1200 w 1230"/>
                <a:gd name="T5" fmla="*/ 360 h 370"/>
                <a:gd name="T6" fmla="*/ 630 w 1230"/>
                <a:gd name="T7" fmla="*/ 90 h 370"/>
                <a:gd name="T8" fmla="*/ 0 w 1230"/>
                <a:gd name="T9" fmla="*/ 35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370">
                  <a:moveTo>
                    <a:pt x="0" y="350"/>
                  </a:moveTo>
                  <a:cubicBezTo>
                    <a:pt x="0" y="350"/>
                    <a:pt x="370" y="0"/>
                    <a:pt x="610" y="0"/>
                  </a:cubicBezTo>
                  <a:cubicBezTo>
                    <a:pt x="850" y="0"/>
                    <a:pt x="1230" y="370"/>
                    <a:pt x="1200" y="360"/>
                  </a:cubicBezTo>
                  <a:cubicBezTo>
                    <a:pt x="1170" y="350"/>
                    <a:pt x="870" y="80"/>
                    <a:pt x="630" y="90"/>
                  </a:cubicBezTo>
                  <a:cubicBezTo>
                    <a:pt x="390" y="100"/>
                    <a:pt x="0" y="350"/>
                    <a:pt x="0" y="35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1009" y="834"/>
              <a:ext cx="1963" cy="845"/>
            </a:xfrm>
            <a:custGeom>
              <a:avLst/>
              <a:gdLst>
                <a:gd name="T0" fmla="*/ 50 w 2220"/>
                <a:gd name="T1" fmla="*/ 80 h 980"/>
                <a:gd name="T2" fmla="*/ 1020 w 2220"/>
                <a:gd name="T3" fmla="*/ 880 h 980"/>
                <a:gd name="T4" fmla="*/ 2220 w 2220"/>
                <a:gd name="T5" fmla="*/ 0 h 980"/>
                <a:gd name="T6" fmla="*/ 1030 w 2220"/>
                <a:gd name="T7" fmla="*/ 980 h 980"/>
                <a:gd name="T8" fmla="*/ 50 w 2220"/>
                <a:gd name="T9" fmla="*/ 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0" h="980">
                  <a:moveTo>
                    <a:pt x="50" y="80"/>
                  </a:moveTo>
                  <a:cubicBezTo>
                    <a:pt x="100" y="90"/>
                    <a:pt x="930" y="880"/>
                    <a:pt x="1020" y="880"/>
                  </a:cubicBezTo>
                  <a:cubicBezTo>
                    <a:pt x="1110" y="880"/>
                    <a:pt x="2220" y="0"/>
                    <a:pt x="2220" y="0"/>
                  </a:cubicBezTo>
                  <a:cubicBezTo>
                    <a:pt x="2220" y="0"/>
                    <a:pt x="1110" y="980"/>
                    <a:pt x="1030" y="980"/>
                  </a:cubicBezTo>
                  <a:cubicBezTo>
                    <a:pt x="950" y="980"/>
                    <a:pt x="0" y="70"/>
                    <a:pt x="50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19" name="Freeform 7" descr="Large confetti"/>
            <p:cNvSpPr>
              <a:spLocks/>
            </p:cNvSpPr>
            <p:nvPr/>
          </p:nvSpPr>
          <p:spPr bwMode="auto">
            <a:xfrm flipH="1">
              <a:off x="2724" y="671"/>
              <a:ext cx="398" cy="370"/>
            </a:xfrm>
            <a:custGeom>
              <a:avLst/>
              <a:gdLst>
                <a:gd name="T0" fmla="*/ 140 w 450"/>
                <a:gd name="T1" fmla="*/ 305 h 430"/>
                <a:gd name="T2" fmla="*/ 180 w 450"/>
                <a:gd name="T3" fmla="*/ 180 h 430"/>
                <a:gd name="T4" fmla="*/ 300 w 450"/>
                <a:gd name="T5" fmla="*/ 140 h 430"/>
                <a:gd name="T6" fmla="*/ 310 w 450"/>
                <a:gd name="T7" fmla="*/ 290 h 430"/>
                <a:gd name="T8" fmla="*/ 140 w 450"/>
                <a:gd name="T9" fmla="*/ 30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30">
                  <a:moveTo>
                    <a:pt x="140" y="305"/>
                  </a:moveTo>
                  <a:cubicBezTo>
                    <a:pt x="51" y="192"/>
                    <a:pt x="0" y="120"/>
                    <a:pt x="180" y="180"/>
                  </a:cubicBezTo>
                  <a:cubicBezTo>
                    <a:pt x="170" y="0"/>
                    <a:pt x="211" y="27"/>
                    <a:pt x="300" y="140"/>
                  </a:cubicBezTo>
                  <a:cubicBezTo>
                    <a:pt x="388" y="252"/>
                    <a:pt x="450" y="340"/>
                    <a:pt x="310" y="290"/>
                  </a:cubicBezTo>
                  <a:cubicBezTo>
                    <a:pt x="280" y="430"/>
                    <a:pt x="228" y="417"/>
                    <a:pt x="140" y="30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8000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1725" y="1481"/>
              <a:ext cx="372" cy="603"/>
            </a:xfrm>
            <a:custGeom>
              <a:avLst/>
              <a:gdLst>
                <a:gd name="T0" fmla="*/ 120 w 420"/>
                <a:gd name="T1" fmla="*/ 310 h 700"/>
                <a:gd name="T2" fmla="*/ 210 w 420"/>
                <a:gd name="T3" fmla="*/ 0 h 700"/>
                <a:gd name="T4" fmla="*/ 310 w 420"/>
                <a:gd name="T5" fmla="*/ 310 h 700"/>
                <a:gd name="T6" fmla="*/ 320 w 420"/>
                <a:gd name="T7" fmla="*/ 700 h 700"/>
                <a:gd name="T8" fmla="*/ 130 w 420"/>
                <a:gd name="T9" fmla="*/ 700 h 700"/>
                <a:gd name="T10" fmla="*/ 120 w 420"/>
                <a:gd name="T11" fmla="*/ 31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700">
                  <a:moveTo>
                    <a:pt x="120" y="310"/>
                  </a:moveTo>
                  <a:cubicBezTo>
                    <a:pt x="20" y="220"/>
                    <a:pt x="0" y="0"/>
                    <a:pt x="210" y="0"/>
                  </a:cubicBezTo>
                  <a:cubicBezTo>
                    <a:pt x="420" y="0"/>
                    <a:pt x="410" y="200"/>
                    <a:pt x="310" y="310"/>
                  </a:cubicBezTo>
                  <a:cubicBezTo>
                    <a:pt x="310" y="470"/>
                    <a:pt x="310" y="570"/>
                    <a:pt x="320" y="700"/>
                  </a:cubicBezTo>
                  <a:cubicBezTo>
                    <a:pt x="210" y="700"/>
                    <a:pt x="180" y="690"/>
                    <a:pt x="130" y="700"/>
                  </a:cubicBezTo>
                  <a:cubicBezTo>
                    <a:pt x="130" y="570"/>
                    <a:pt x="130" y="450"/>
                    <a:pt x="120" y="310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1720" y="804"/>
              <a:ext cx="380" cy="604"/>
            </a:xfrm>
            <a:custGeom>
              <a:avLst/>
              <a:gdLst>
                <a:gd name="T0" fmla="*/ 380 w 950"/>
                <a:gd name="T1" fmla="*/ 1510 h 1510"/>
                <a:gd name="T2" fmla="*/ 50 w 950"/>
                <a:gd name="T3" fmla="*/ 760 h 1510"/>
                <a:gd name="T4" fmla="*/ 830 w 950"/>
                <a:gd name="T5" fmla="*/ 700 h 1510"/>
                <a:gd name="T6" fmla="*/ 500 w 950"/>
                <a:gd name="T7" fmla="*/ 1500 h 1510"/>
                <a:gd name="T8" fmla="*/ 430 w 950"/>
                <a:gd name="T9" fmla="*/ 1210 h 1510"/>
                <a:gd name="T10" fmla="*/ 530 w 950"/>
                <a:gd name="T11" fmla="*/ 1090 h 1510"/>
                <a:gd name="T12" fmla="*/ 680 w 950"/>
                <a:gd name="T13" fmla="*/ 790 h 1510"/>
                <a:gd name="T14" fmla="*/ 220 w 950"/>
                <a:gd name="T15" fmla="*/ 690 h 1510"/>
                <a:gd name="T16" fmla="*/ 380 w 950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510">
                  <a:moveTo>
                    <a:pt x="380" y="1510"/>
                  </a:moveTo>
                  <a:cubicBezTo>
                    <a:pt x="290" y="1410"/>
                    <a:pt x="0" y="1500"/>
                    <a:pt x="50" y="760"/>
                  </a:cubicBezTo>
                  <a:cubicBezTo>
                    <a:pt x="100" y="20"/>
                    <a:pt x="710" y="0"/>
                    <a:pt x="830" y="700"/>
                  </a:cubicBezTo>
                  <a:cubicBezTo>
                    <a:pt x="950" y="1400"/>
                    <a:pt x="558" y="1477"/>
                    <a:pt x="500" y="1500"/>
                  </a:cubicBezTo>
                  <a:cubicBezTo>
                    <a:pt x="445" y="1394"/>
                    <a:pt x="450" y="1370"/>
                    <a:pt x="430" y="1210"/>
                  </a:cubicBezTo>
                  <a:cubicBezTo>
                    <a:pt x="560" y="1370"/>
                    <a:pt x="610" y="1210"/>
                    <a:pt x="530" y="1090"/>
                  </a:cubicBezTo>
                  <a:cubicBezTo>
                    <a:pt x="630" y="1180"/>
                    <a:pt x="720" y="1380"/>
                    <a:pt x="680" y="790"/>
                  </a:cubicBezTo>
                  <a:cubicBezTo>
                    <a:pt x="640" y="200"/>
                    <a:pt x="280" y="460"/>
                    <a:pt x="220" y="690"/>
                  </a:cubicBezTo>
                  <a:cubicBezTo>
                    <a:pt x="160" y="920"/>
                    <a:pt x="390" y="1380"/>
                    <a:pt x="380" y="15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4572000" y="4241800"/>
            <a:ext cx="3886200" cy="2387600"/>
            <a:chOff x="2880" y="2672"/>
            <a:chExt cx="2448" cy="1504"/>
          </a:xfrm>
        </p:grpSpPr>
        <p:grpSp>
          <p:nvGrpSpPr>
            <p:cNvPr id="13341" name="Group 29"/>
            <p:cNvGrpSpPr>
              <a:grpSpLocks/>
            </p:cNvGrpSpPr>
            <p:nvPr/>
          </p:nvGrpSpPr>
          <p:grpSpPr bwMode="auto">
            <a:xfrm>
              <a:off x="3379" y="2672"/>
              <a:ext cx="1605" cy="696"/>
              <a:chOff x="3379" y="3129"/>
              <a:chExt cx="1605" cy="696"/>
            </a:xfrm>
          </p:grpSpPr>
          <p:sp>
            <p:nvSpPr>
              <p:cNvPr id="13337" name="Freeform 25"/>
              <p:cNvSpPr>
                <a:spLocks/>
              </p:cNvSpPr>
              <p:nvPr/>
            </p:nvSpPr>
            <p:spPr bwMode="auto">
              <a:xfrm>
                <a:off x="3515" y="3242"/>
                <a:ext cx="1365" cy="583"/>
              </a:xfrm>
              <a:custGeom>
                <a:avLst/>
                <a:gdLst>
                  <a:gd name="T0" fmla="*/ 50 w 2220"/>
                  <a:gd name="T1" fmla="*/ 80 h 980"/>
                  <a:gd name="T2" fmla="*/ 1020 w 2220"/>
                  <a:gd name="T3" fmla="*/ 880 h 980"/>
                  <a:gd name="T4" fmla="*/ 2220 w 2220"/>
                  <a:gd name="T5" fmla="*/ 0 h 980"/>
                  <a:gd name="T6" fmla="*/ 1030 w 2220"/>
                  <a:gd name="T7" fmla="*/ 980 h 980"/>
                  <a:gd name="T8" fmla="*/ 50 w 2220"/>
                  <a:gd name="T9" fmla="*/ 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980">
                    <a:moveTo>
                      <a:pt x="50" y="80"/>
                    </a:moveTo>
                    <a:cubicBezTo>
                      <a:pt x="100" y="90"/>
                      <a:pt x="930" y="880"/>
                      <a:pt x="1020" y="880"/>
                    </a:cubicBezTo>
                    <a:cubicBezTo>
                      <a:pt x="1110" y="880"/>
                      <a:pt x="2220" y="0"/>
                      <a:pt x="2220" y="0"/>
                    </a:cubicBezTo>
                    <a:cubicBezTo>
                      <a:pt x="2220" y="0"/>
                      <a:pt x="1110" y="980"/>
                      <a:pt x="1030" y="980"/>
                    </a:cubicBezTo>
                    <a:cubicBezTo>
                      <a:pt x="950" y="980"/>
                      <a:pt x="0" y="70"/>
                      <a:pt x="50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38" name="Freeform 26" descr="Large confetti"/>
              <p:cNvSpPr>
                <a:spLocks/>
              </p:cNvSpPr>
              <p:nvPr/>
            </p:nvSpPr>
            <p:spPr bwMode="auto">
              <a:xfrm flipH="1">
                <a:off x="4708" y="3129"/>
                <a:ext cx="276" cy="256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34" name="Freeform 22" descr="Large confetti"/>
              <p:cNvSpPr>
                <a:spLocks/>
              </p:cNvSpPr>
              <p:nvPr/>
            </p:nvSpPr>
            <p:spPr bwMode="auto">
              <a:xfrm>
                <a:off x="3379" y="3136"/>
                <a:ext cx="277" cy="255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880" y="3057"/>
              <a:ext cx="2448" cy="662"/>
            </a:xfrm>
            <a:custGeom>
              <a:avLst/>
              <a:gdLst>
                <a:gd name="T0" fmla="*/ 127 w 8800"/>
                <a:gd name="T1" fmla="*/ 1150 h 2400"/>
                <a:gd name="T2" fmla="*/ 4566 w 8800"/>
                <a:gd name="T3" fmla="*/ 978 h 2400"/>
                <a:gd name="T4" fmla="*/ 8660 w 8800"/>
                <a:gd name="T5" fmla="*/ 1200 h 2400"/>
                <a:gd name="T6" fmla="*/ 4593 w 8800"/>
                <a:gd name="T7" fmla="*/ 1194 h 2400"/>
                <a:gd name="T8" fmla="*/ 127 w 8800"/>
                <a:gd name="T9" fmla="*/ 115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0" h="2400">
                  <a:moveTo>
                    <a:pt x="127" y="1150"/>
                  </a:moveTo>
                  <a:cubicBezTo>
                    <a:pt x="0" y="60"/>
                    <a:pt x="4321" y="978"/>
                    <a:pt x="4566" y="978"/>
                  </a:cubicBezTo>
                  <a:cubicBezTo>
                    <a:pt x="4811" y="978"/>
                    <a:pt x="8520" y="0"/>
                    <a:pt x="8660" y="1200"/>
                  </a:cubicBezTo>
                  <a:cubicBezTo>
                    <a:pt x="8800" y="2400"/>
                    <a:pt x="4811" y="1194"/>
                    <a:pt x="4593" y="1194"/>
                  </a:cubicBezTo>
                  <a:cubicBezTo>
                    <a:pt x="4376" y="1194"/>
                    <a:pt x="254" y="2240"/>
                    <a:pt x="127" y="1150"/>
                  </a:cubicBezTo>
                  <a:close/>
                </a:path>
              </a:pathLst>
            </a:custGeom>
            <a:solidFill>
              <a:srgbClr val="FF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3763" y="3382"/>
              <a:ext cx="756" cy="220"/>
            </a:xfrm>
            <a:custGeom>
              <a:avLst/>
              <a:gdLst>
                <a:gd name="T0" fmla="*/ 0 w 1230"/>
                <a:gd name="T1" fmla="*/ 350 h 370"/>
                <a:gd name="T2" fmla="*/ 610 w 1230"/>
                <a:gd name="T3" fmla="*/ 0 h 370"/>
                <a:gd name="T4" fmla="*/ 1200 w 1230"/>
                <a:gd name="T5" fmla="*/ 360 h 370"/>
                <a:gd name="T6" fmla="*/ 630 w 1230"/>
                <a:gd name="T7" fmla="*/ 90 h 370"/>
                <a:gd name="T8" fmla="*/ 0 w 1230"/>
                <a:gd name="T9" fmla="*/ 35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370">
                  <a:moveTo>
                    <a:pt x="0" y="350"/>
                  </a:moveTo>
                  <a:cubicBezTo>
                    <a:pt x="0" y="350"/>
                    <a:pt x="370" y="0"/>
                    <a:pt x="610" y="0"/>
                  </a:cubicBezTo>
                  <a:cubicBezTo>
                    <a:pt x="850" y="0"/>
                    <a:pt x="1230" y="370"/>
                    <a:pt x="1200" y="360"/>
                  </a:cubicBezTo>
                  <a:cubicBezTo>
                    <a:pt x="1170" y="350"/>
                    <a:pt x="870" y="80"/>
                    <a:pt x="630" y="90"/>
                  </a:cubicBezTo>
                  <a:cubicBezTo>
                    <a:pt x="390" y="100"/>
                    <a:pt x="0" y="350"/>
                    <a:pt x="0" y="35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3856" y="3292"/>
              <a:ext cx="592" cy="884"/>
            </a:xfrm>
            <a:custGeom>
              <a:avLst/>
              <a:gdLst>
                <a:gd name="T0" fmla="*/ 239 w 592"/>
                <a:gd name="T1" fmla="*/ 652 h 884"/>
                <a:gd name="T2" fmla="*/ 280 w 592"/>
                <a:gd name="T3" fmla="*/ 0 h 884"/>
                <a:gd name="T4" fmla="*/ 360 w 592"/>
                <a:gd name="T5" fmla="*/ 652 h 884"/>
                <a:gd name="T6" fmla="*/ 362 w 592"/>
                <a:gd name="T7" fmla="*/ 884 h 884"/>
                <a:gd name="T8" fmla="*/ 245 w 592"/>
                <a:gd name="T9" fmla="*/ 884 h 884"/>
                <a:gd name="T10" fmla="*/ 239 w 592"/>
                <a:gd name="T11" fmla="*/ 65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884">
                  <a:moveTo>
                    <a:pt x="239" y="652"/>
                  </a:moveTo>
                  <a:cubicBezTo>
                    <a:pt x="0" y="496"/>
                    <a:pt x="124" y="0"/>
                    <a:pt x="280" y="0"/>
                  </a:cubicBezTo>
                  <a:cubicBezTo>
                    <a:pt x="436" y="0"/>
                    <a:pt x="592" y="536"/>
                    <a:pt x="360" y="652"/>
                  </a:cubicBezTo>
                  <a:cubicBezTo>
                    <a:pt x="360" y="747"/>
                    <a:pt x="356" y="807"/>
                    <a:pt x="362" y="884"/>
                  </a:cubicBezTo>
                  <a:cubicBezTo>
                    <a:pt x="295" y="884"/>
                    <a:pt x="276" y="878"/>
                    <a:pt x="245" y="884"/>
                  </a:cubicBezTo>
                  <a:cubicBezTo>
                    <a:pt x="245" y="807"/>
                    <a:pt x="245" y="735"/>
                    <a:pt x="239" y="652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3811" y="3008"/>
              <a:ext cx="639" cy="891"/>
            </a:xfrm>
            <a:custGeom>
              <a:avLst/>
              <a:gdLst>
                <a:gd name="T0" fmla="*/ 1150 w 2299"/>
                <a:gd name="T1" fmla="*/ 43 h 3231"/>
                <a:gd name="T2" fmla="*/ 1282 w 2299"/>
                <a:gd name="T3" fmla="*/ 323 h 3231"/>
                <a:gd name="T4" fmla="*/ 1326 w 2299"/>
                <a:gd name="T5" fmla="*/ 1055 h 3231"/>
                <a:gd name="T6" fmla="*/ 1746 w 2299"/>
                <a:gd name="T7" fmla="*/ 2330 h 3231"/>
                <a:gd name="T8" fmla="*/ 1238 w 2299"/>
                <a:gd name="T9" fmla="*/ 3231 h 3231"/>
                <a:gd name="T10" fmla="*/ 656 w 2299"/>
                <a:gd name="T11" fmla="*/ 2310 h 3231"/>
                <a:gd name="T12" fmla="*/ 1039 w 2299"/>
                <a:gd name="T13" fmla="*/ 1034 h 3231"/>
                <a:gd name="T14" fmla="*/ 1039 w 2299"/>
                <a:gd name="T15" fmla="*/ 302 h 3231"/>
                <a:gd name="T16" fmla="*/ 1150 w 2299"/>
                <a:gd name="T17" fmla="*/ 43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3231">
                  <a:moveTo>
                    <a:pt x="1150" y="43"/>
                  </a:moveTo>
                  <a:cubicBezTo>
                    <a:pt x="2299" y="0"/>
                    <a:pt x="1253" y="155"/>
                    <a:pt x="1282" y="323"/>
                  </a:cubicBezTo>
                  <a:cubicBezTo>
                    <a:pt x="1311" y="491"/>
                    <a:pt x="1249" y="721"/>
                    <a:pt x="1326" y="1055"/>
                  </a:cubicBezTo>
                  <a:cubicBezTo>
                    <a:pt x="1403" y="1389"/>
                    <a:pt x="1766" y="1920"/>
                    <a:pt x="1746" y="2330"/>
                  </a:cubicBezTo>
                  <a:cubicBezTo>
                    <a:pt x="1726" y="2740"/>
                    <a:pt x="1525" y="3231"/>
                    <a:pt x="1238" y="3231"/>
                  </a:cubicBezTo>
                  <a:cubicBezTo>
                    <a:pt x="951" y="3231"/>
                    <a:pt x="686" y="2750"/>
                    <a:pt x="656" y="2310"/>
                  </a:cubicBezTo>
                  <a:cubicBezTo>
                    <a:pt x="626" y="1870"/>
                    <a:pt x="975" y="1369"/>
                    <a:pt x="1039" y="1034"/>
                  </a:cubicBezTo>
                  <a:cubicBezTo>
                    <a:pt x="1103" y="699"/>
                    <a:pt x="1021" y="467"/>
                    <a:pt x="1039" y="302"/>
                  </a:cubicBezTo>
                  <a:cubicBezTo>
                    <a:pt x="1057" y="136"/>
                    <a:pt x="0" y="86"/>
                    <a:pt x="1150" y="43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4009" y="3397"/>
              <a:ext cx="265" cy="417"/>
            </a:xfrm>
            <a:custGeom>
              <a:avLst/>
              <a:gdLst>
                <a:gd name="T0" fmla="*/ 380 w 950"/>
                <a:gd name="T1" fmla="*/ 1510 h 1510"/>
                <a:gd name="T2" fmla="*/ 50 w 950"/>
                <a:gd name="T3" fmla="*/ 760 h 1510"/>
                <a:gd name="T4" fmla="*/ 830 w 950"/>
                <a:gd name="T5" fmla="*/ 700 h 1510"/>
                <a:gd name="T6" fmla="*/ 500 w 950"/>
                <a:gd name="T7" fmla="*/ 1500 h 1510"/>
                <a:gd name="T8" fmla="*/ 430 w 950"/>
                <a:gd name="T9" fmla="*/ 1210 h 1510"/>
                <a:gd name="T10" fmla="*/ 530 w 950"/>
                <a:gd name="T11" fmla="*/ 1090 h 1510"/>
                <a:gd name="T12" fmla="*/ 680 w 950"/>
                <a:gd name="T13" fmla="*/ 790 h 1510"/>
                <a:gd name="T14" fmla="*/ 220 w 950"/>
                <a:gd name="T15" fmla="*/ 690 h 1510"/>
                <a:gd name="T16" fmla="*/ 380 w 950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510">
                  <a:moveTo>
                    <a:pt x="380" y="1510"/>
                  </a:moveTo>
                  <a:cubicBezTo>
                    <a:pt x="290" y="1410"/>
                    <a:pt x="0" y="1500"/>
                    <a:pt x="50" y="760"/>
                  </a:cubicBezTo>
                  <a:cubicBezTo>
                    <a:pt x="100" y="20"/>
                    <a:pt x="710" y="0"/>
                    <a:pt x="830" y="700"/>
                  </a:cubicBezTo>
                  <a:cubicBezTo>
                    <a:pt x="950" y="1400"/>
                    <a:pt x="558" y="1477"/>
                    <a:pt x="500" y="1500"/>
                  </a:cubicBezTo>
                  <a:cubicBezTo>
                    <a:pt x="445" y="1394"/>
                    <a:pt x="450" y="1370"/>
                    <a:pt x="430" y="1210"/>
                  </a:cubicBezTo>
                  <a:cubicBezTo>
                    <a:pt x="560" y="1370"/>
                    <a:pt x="610" y="1210"/>
                    <a:pt x="530" y="1090"/>
                  </a:cubicBezTo>
                  <a:cubicBezTo>
                    <a:pt x="630" y="1180"/>
                    <a:pt x="720" y="1380"/>
                    <a:pt x="680" y="790"/>
                  </a:cubicBezTo>
                  <a:cubicBezTo>
                    <a:pt x="640" y="200"/>
                    <a:pt x="280" y="460"/>
                    <a:pt x="220" y="690"/>
                  </a:cubicBezTo>
                  <a:cubicBezTo>
                    <a:pt x="160" y="920"/>
                    <a:pt x="390" y="1380"/>
                    <a:pt x="380" y="15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514600" y="2667000"/>
            <a:ext cx="3886200" cy="1905000"/>
            <a:chOff x="1584" y="1824"/>
            <a:chExt cx="2448" cy="1200"/>
          </a:xfrm>
        </p:grpSpPr>
        <p:grpSp>
          <p:nvGrpSpPr>
            <p:cNvPr id="13345" name="Group 33"/>
            <p:cNvGrpSpPr>
              <a:grpSpLocks/>
            </p:cNvGrpSpPr>
            <p:nvPr/>
          </p:nvGrpSpPr>
          <p:grpSpPr bwMode="auto">
            <a:xfrm>
              <a:off x="2083" y="1824"/>
              <a:ext cx="1605" cy="696"/>
              <a:chOff x="3379" y="3129"/>
              <a:chExt cx="1605" cy="696"/>
            </a:xfrm>
          </p:grpSpPr>
          <p:sp>
            <p:nvSpPr>
              <p:cNvPr id="13346" name="Freeform 34"/>
              <p:cNvSpPr>
                <a:spLocks/>
              </p:cNvSpPr>
              <p:nvPr/>
            </p:nvSpPr>
            <p:spPr bwMode="auto">
              <a:xfrm>
                <a:off x="3515" y="3242"/>
                <a:ext cx="1365" cy="583"/>
              </a:xfrm>
              <a:custGeom>
                <a:avLst/>
                <a:gdLst>
                  <a:gd name="T0" fmla="*/ 50 w 2220"/>
                  <a:gd name="T1" fmla="*/ 80 h 980"/>
                  <a:gd name="T2" fmla="*/ 1020 w 2220"/>
                  <a:gd name="T3" fmla="*/ 880 h 980"/>
                  <a:gd name="T4" fmla="*/ 2220 w 2220"/>
                  <a:gd name="T5" fmla="*/ 0 h 980"/>
                  <a:gd name="T6" fmla="*/ 1030 w 2220"/>
                  <a:gd name="T7" fmla="*/ 980 h 980"/>
                  <a:gd name="T8" fmla="*/ 50 w 2220"/>
                  <a:gd name="T9" fmla="*/ 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980">
                    <a:moveTo>
                      <a:pt x="50" y="80"/>
                    </a:moveTo>
                    <a:cubicBezTo>
                      <a:pt x="100" y="90"/>
                      <a:pt x="930" y="880"/>
                      <a:pt x="1020" y="880"/>
                    </a:cubicBezTo>
                    <a:cubicBezTo>
                      <a:pt x="1110" y="880"/>
                      <a:pt x="2220" y="0"/>
                      <a:pt x="2220" y="0"/>
                    </a:cubicBezTo>
                    <a:cubicBezTo>
                      <a:pt x="2220" y="0"/>
                      <a:pt x="1110" y="980"/>
                      <a:pt x="1030" y="980"/>
                    </a:cubicBezTo>
                    <a:cubicBezTo>
                      <a:pt x="950" y="980"/>
                      <a:pt x="0" y="70"/>
                      <a:pt x="50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47" name="Freeform 35" descr="Large confetti"/>
              <p:cNvSpPr>
                <a:spLocks/>
              </p:cNvSpPr>
              <p:nvPr/>
            </p:nvSpPr>
            <p:spPr bwMode="auto">
              <a:xfrm flipH="1">
                <a:off x="4708" y="3129"/>
                <a:ext cx="276" cy="256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48" name="Freeform 36" descr="Large confetti"/>
              <p:cNvSpPr>
                <a:spLocks/>
              </p:cNvSpPr>
              <p:nvPr/>
            </p:nvSpPr>
            <p:spPr bwMode="auto">
              <a:xfrm>
                <a:off x="3379" y="3136"/>
                <a:ext cx="277" cy="255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1584" y="2170"/>
              <a:ext cx="2448" cy="662"/>
            </a:xfrm>
            <a:custGeom>
              <a:avLst/>
              <a:gdLst>
                <a:gd name="T0" fmla="*/ 127 w 8800"/>
                <a:gd name="T1" fmla="*/ 1150 h 2400"/>
                <a:gd name="T2" fmla="*/ 4566 w 8800"/>
                <a:gd name="T3" fmla="*/ 978 h 2400"/>
                <a:gd name="T4" fmla="*/ 8660 w 8800"/>
                <a:gd name="T5" fmla="*/ 1200 h 2400"/>
                <a:gd name="T6" fmla="*/ 4593 w 8800"/>
                <a:gd name="T7" fmla="*/ 1194 h 2400"/>
                <a:gd name="T8" fmla="*/ 127 w 8800"/>
                <a:gd name="T9" fmla="*/ 115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0" h="2400">
                  <a:moveTo>
                    <a:pt x="127" y="1150"/>
                  </a:moveTo>
                  <a:cubicBezTo>
                    <a:pt x="0" y="60"/>
                    <a:pt x="4321" y="978"/>
                    <a:pt x="4566" y="978"/>
                  </a:cubicBezTo>
                  <a:cubicBezTo>
                    <a:pt x="4811" y="978"/>
                    <a:pt x="8520" y="0"/>
                    <a:pt x="8660" y="1200"/>
                  </a:cubicBezTo>
                  <a:cubicBezTo>
                    <a:pt x="8800" y="2400"/>
                    <a:pt x="4811" y="1194"/>
                    <a:pt x="4593" y="1194"/>
                  </a:cubicBezTo>
                  <a:cubicBezTo>
                    <a:pt x="4376" y="1194"/>
                    <a:pt x="254" y="2240"/>
                    <a:pt x="127" y="1150"/>
                  </a:cubicBezTo>
                  <a:close/>
                </a:path>
              </a:pathLst>
            </a:custGeom>
            <a:solidFill>
              <a:srgbClr val="FF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2475" y="2468"/>
              <a:ext cx="756" cy="220"/>
            </a:xfrm>
            <a:custGeom>
              <a:avLst/>
              <a:gdLst>
                <a:gd name="T0" fmla="*/ 0 w 1230"/>
                <a:gd name="T1" fmla="*/ 350 h 370"/>
                <a:gd name="T2" fmla="*/ 610 w 1230"/>
                <a:gd name="T3" fmla="*/ 0 h 370"/>
                <a:gd name="T4" fmla="*/ 1200 w 1230"/>
                <a:gd name="T5" fmla="*/ 360 h 370"/>
                <a:gd name="T6" fmla="*/ 630 w 1230"/>
                <a:gd name="T7" fmla="*/ 90 h 370"/>
                <a:gd name="T8" fmla="*/ 0 w 1230"/>
                <a:gd name="T9" fmla="*/ 35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370">
                  <a:moveTo>
                    <a:pt x="0" y="350"/>
                  </a:moveTo>
                  <a:cubicBezTo>
                    <a:pt x="0" y="350"/>
                    <a:pt x="370" y="0"/>
                    <a:pt x="610" y="0"/>
                  </a:cubicBezTo>
                  <a:cubicBezTo>
                    <a:pt x="850" y="0"/>
                    <a:pt x="1230" y="370"/>
                    <a:pt x="1200" y="360"/>
                  </a:cubicBezTo>
                  <a:cubicBezTo>
                    <a:pt x="1170" y="350"/>
                    <a:pt x="870" y="80"/>
                    <a:pt x="630" y="90"/>
                  </a:cubicBezTo>
                  <a:cubicBezTo>
                    <a:pt x="390" y="100"/>
                    <a:pt x="0" y="350"/>
                    <a:pt x="0" y="35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2576" y="2336"/>
              <a:ext cx="544" cy="688"/>
            </a:xfrm>
            <a:custGeom>
              <a:avLst/>
              <a:gdLst>
                <a:gd name="T0" fmla="*/ 223 w 544"/>
                <a:gd name="T1" fmla="*/ 456 h 688"/>
                <a:gd name="T2" fmla="*/ 272 w 544"/>
                <a:gd name="T3" fmla="*/ 4 h 688"/>
                <a:gd name="T4" fmla="*/ 344 w 544"/>
                <a:gd name="T5" fmla="*/ 456 h 688"/>
                <a:gd name="T6" fmla="*/ 346 w 544"/>
                <a:gd name="T7" fmla="*/ 688 h 688"/>
                <a:gd name="T8" fmla="*/ 229 w 544"/>
                <a:gd name="T9" fmla="*/ 688 h 688"/>
                <a:gd name="T10" fmla="*/ 223 w 544"/>
                <a:gd name="T11" fmla="*/ 45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688">
                  <a:moveTo>
                    <a:pt x="223" y="456"/>
                  </a:moveTo>
                  <a:cubicBezTo>
                    <a:pt x="24" y="340"/>
                    <a:pt x="0" y="0"/>
                    <a:pt x="272" y="4"/>
                  </a:cubicBezTo>
                  <a:cubicBezTo>
                    <a:pt x="544" y="8"/>
                    <a:pt x="524" y="316"/>
                    <a:pt x="344" y="456"/>
                  </a:cubicBezTo>
                  <a:cubicBezTo>
                    <a:pt x="344" y="551"/>
                    <a:pt x="340" y="611"/>
                    <a:pt x="346" y="688"/>
                  </a:cubicBezTo>
                  <a:cubicBezTo>
                    <a:pt x="279" y="688"/>
                    <a:pt x="260" y="682"/>
                    <a:pt x="229" y="688"/>
                  </a:cubicBezTo>
                  <a:cubicBezTo>
                    <a:pt x="229" y="611"/>
                    <a:pt x="229" y="539"/>
                    <a:pt x="223" y="456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2515" y="1856"/>
              <a:ext cx="639" cy="891"/>
            </a:xfrm>
            <a:custGeom>
              <a:avLst/>
              <a:gdLst>
                <a:gd name="T0" fmla="*/ 1150 w 2299"/>
                <a:gd name="T1" fmla="*/ 43 h 3231"/>
                <a:gd name="T2" fmla="*/ 1282 w 2299"/>
                <a:gd name="T3" fmla="*/ 323 h 3231"/>
                <a:gd name="T4" fmla="*/ 1326 w 2299"/>
                <a:gd name="T5" fmla="*/ 1055 h 3231"/>
                <a:gd name="T6" fmla="*/ 1746 w 2299"/>
                <a:gd name="T7" fmla="*/ 2330 h 3231"/>
                <a:gd name="T8" fmla="*/ 1238 w 2299"/>
                <a:gd name="T9" fmla="*/ 3231 h 3231"/>
                <a:gd name="T10" fmla="*/ 656 w 2299"/>
                <a:gd name="T11" fmla="*/ 2310 h 3231"/>
                <a:gd name="T12" fmla="*/ 1039 w 2299"/>
                <a:gd name="T13" fmla="*/ 1034 h 3231"/>
                <a:gd name="T14" fmla="*/ 1039 w 2299"/>
                <a:gd name="T15" fmla="*/ 302 h 3231"/>
                <a:gd name="T16" fmla="*/ 1150 w 2299"/>
                <a:gd name="T17" fmla="*/ 43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3231">
                  <a:moveTo>
                    <a:pt x="1150" y="43"/>
                  </a:moveTo>
                  <a:cubicBezTo>
                    <a:pt x="2299" y="0"/>
                    <a:pt x="1253" y="155"/>
                    <a:pt x="1282" y="323"/>
                  </a:cubicBezTo>
                  <a:cubicBezTo>
                    <a:pt x="1311" y="491"/>
                    <a:pt x="1249" y="721"/>
                    <a:pt x="1326" y="1055"/>
                  </a:cubicBezTo>
                  <a:cubicBezTo>
                    <a:pt x="1403" y="1389"/>
                    <a:pt x="1766" y="1920"/>
                    <a:pt x="1746" y="2330"/>
                  </a:cubicBezTo>
                  <a:cubicBezTo>
                    <a:pt x="1726" y="2740"/>
                    <a:pt x="1525" y="3231"/>
                    <a:pt x="1238" y="3231"/>
                  </a:cubicBezTo>
                  <a:cubicBezTo>
                    <a:pt x="951" y="3231"/>
                    <a:pt x="686" y="2750"/>
                    <a:pt x="656" y="2310"/>
                  </a:cubicBezTo>
                  <a:cubicBezTo>
                    <a:pt x="626" y="1870"/>
                    <a:pt x="975" y="1369"/>
                    <a:pt x="1039" y="1034"/>
                  </a:cubicBezTo>
                  <a:cubicBezTo>
                    <a:pt x="1103" y="699"/>
                    <a:pt x="1021" y="467"/>
                    <a:pt x="1039" y="302"/>
                  </a:cubicBezTo>
                  <a:cubicBezTo>
                    <a:pt x="1057" y="136"/>
                    <a:pt x="0" y="86"/>
                    <a:pt x="1150" y="43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2713" y="2245"/>
              <a:ext cx="265" cy="417"/>
            </a:xfrm>
            <a:custGeom>
              <a:avLst/>
              <a:gdLst>
                <a:gd name="T0" fmla="*/ 380 w 950"/>
                <a:gd name="T1" fmla="*/ 1510 h 1510"/>
                <a:gd name="T2" fmla="*/ 50 w 950"/>
                <a:gd name="T3" fmla="*/ 760 h 1510"/>
                <a:gd name="T4" fmla="*/ 830 w 950"/>
                <a:gd name="T5" fmla="*/ 700 h 1510"/>
                <a:gd name="T6" fmla="*/ 500 w 950"/>
                <a:gd name="T7" fmla="*/ 1500 h 1510"/>
                <a:gd name="T8" fmla="*/ 430 w 950"/>
                <a:gd name="T9" fmla="*/ 1210 h 1510"/>
                <a:gd name="T10" fmla="*/ 530 w 950"/>
                <a:gd name="T11" fmla="*/ 1090 h 1510"/>
                <a:gd name="T12" fmla="*/ 680 w 950"/>
                <a:gd name="T13" fmla="*/ 790 h 1510"/>
                <a:gd name="T14" fmla="*/ 220 w 950"/>
                <a:gd name="T15" fmla="*/ 690 h 1510"/>
                <a:gd name="T16" fmla="*/ 380 w 950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510">
                  <a:moveTo>
                    <a:pt x="380" y="1510"/>
                  </a:moveTo>
                  <a:cubicBezTo>
                    <a:pt x="290" y="1410"/>
                    <a:pt x="0" y="1500"/>
                    <a:pt x="50" y="760"/>
                  </a:cubicBezTo>
                  <a:cubicBezTo>
                    <a:pt x="100" y="20"/>
                    <a:pt x="710" y="0"/>
                    <a:pt x="830" y="700"/>
                  </a:cubicBezTo>
                  <a:cubicBezTo>
                    <a:pt x="950" y="1400"/>
                    <a:pt x="558" y="1477"/>
                    <a:pt x="500" y="1500"/>
                  </a:cubicBezTo>
                  <a:cubicBezTo>
                    <a:pt x="445" y="1394"/>
                    <a:pt x="450" y="1370"/>
                    <a:pt x="430" y="1210"/>
                  </a:cubicBezTo>
                  <a:cubicBezTo>
                    <a:pt x="560" y="1370"/>
                    <a:pt x="610" y="1210"/>
                    <a:pt x="530" y="1090"/>
                  </a:cubicBezTo>
                  <a:cubicBezTo>
                    <a:pt x="630" y="1180"/>
                    <a:pt x="720" y="1380"/>
                    <a:pt x="680" y="790"/>
                  </a:cubicBezTo>
                  <a:cubicBezTo>
                    <a:pt x="640" y="200"/>
                    <a:pt x="280" y="460"/>
                    <a:pt x="220" y="690"/>
                  </a:cubicBezTo>
                  <a:cubicBezTo>
                    <a:pt x="160" y="920"/>
                    <a:pt x="390" y="1380"/>
                    <a:pt x="380" y="15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657600" y="854075"/>
            <a:ext cx="2681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Superior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Hypogynous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5353050" y="3048000"/>
            <a:ext cx="24955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Perigynous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3211513" y="5578475"/>
            <a:ext cx="2427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Epigynous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Inferior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1019175" y="3048000"/>
            <a:ext cx="271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Half-Superior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138238" y="3910013"/>
            <a:ext cx="259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Half-Inferior</a:t>
            </a:r>
          </a:p>
        </p:txBody>
      </p:sp>
    </p:spTree>
    <p:extLst>
      <p:ext uri="{BB962C8B-B14F-4D97-AF65-F5344CB8AC3E}">
        <p14:creationId xmlns:p14="http://schemas.microsoft.com/office/powerpoint/2010/main" val="14189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5" grpId="0" build="p" autoUpdateAnimBg="0"/>
      <p:bldP spid="13356" grpId="0" build="p" autoUpdateAnimBg="0"/>
      <p:bldP spid="13357" grpId="0" build="p" autoUpdateAnimBg="0"/>
      <p:bldP spid="13358" grpId="0" build="p" autoUpdateAnimBg="0"/>
      <p:bldP spid="133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274638"/>
            <a:ext cx="420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Basic Flower Structure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914400" y="3467100"/>
            <a:ext cx="5588000" cy="1524000"/>
          </a:xfrm>
          <a:custGeom>
            <a:avLst/>
            <a:gdLst>
              <a:gd name="T0" fmla="*/ 127 w 8800"/>
              <a:gd name="T1" fmla="*/ 1150 h 2400"/>
              <a:gd name="T2" fmla="*/ 4566 w 8800"/>
              <a:gd name="T3" fmla="*/ 978 h 2400"/>
              <a:gd name="T4" fmla="*/ 8660 w 8800"/>
              <a:gd name="T5" fmla="*/ 1200 h 2400"/>
              <a:gd name="T6" fmla="*/ 4593 w 8800"/>
              <a:gd name="T7" fmla="*/ 1194 h 2400"/>
              <a:gd name="T8" fmla="*/ 127 w 8800"/>
              <a:gd name="T9" fmla="*/ 115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00" h="2400">
                <a:moveTo>
                  <a:pt x="127" y="1150"/>
                </a:moveTo>
                <a:cubicBezTo>
                  <a:pt x="0" y="60"/>
                  <a:pt x="4321" y="978"/>
                  <a:pt x="4566" y="978"/>
                </a:cubicBezTo>
                <a:cubicBezTo>
                  <a:pt x="4811" y="978"/>
                  <a:pt x="8520" y="0"/>
                  <a:pt x="8660" y="1200"/>
                </a:cubicBezTo>
                <a:cubicBezTo>
                  <a:pt x="8800" y="2400"/>
                  <a:pt x="4811" y="1194"/>
                  <a:pt x="4593" y="1194"/>
                </a:cubicBezTo>
                <a:cubicBezTo>
                  <a:pt x="4376" y="1194"/>
                  <a:pt x="254" y="2240"/>
                  <a:pt x="127" y="1150"/>
                </a:cubicBezTo>
                <a:close/>
              </a:path>
            </a:pathLst>
          </a:custGeom>
          <a:solidFill>
            <a:srgbClr val="FF0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0" name="Freeform 4" descr="Large confetti"/>
          <p:cNvSpPr>
            <a:spLocks/>
          </p:cNvSpPr>
          <p:nvPr/>
        </p:nvSpPr>
        <p:spPr bwMode="auto">
          <a:xfrm>
            <a:off x="2054225" y="2597150"/>
            <a:ext cx="631825" cy="587375"/>
          </a:xfrm>
          <a:custGeom>
            <a:avLst/>
            <a:gdLst>
              <a:gd name="T0" fmla="*/ 140 w 450"/>
              <a:gd name="T1" fmla="*/ 305 h 430"/>
              <a:gd name="T2" fmla="*/ 180 w 450"/>
              <a:gd name="T3" fmla="*/ 180 h 430"/>
              <a:gd name="T4" fmla="*/ 300 w 450"/>
              <a:gd name="T5" fmla="*/ 140 h 430"/>
              <a:gd name="T6" fmla="*/ 310 w 450"/>
              <a:gd name="T7" fmla="*/ 290 h 430"/>
              <a:gd name="T8" fmla="*/ 140 w 450"/>
              <a:gd name="T9" fmla="*/ 30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430">
                <a:moveTo>
                  <a:pt x="140" y="305"/>
                </a:moveTo>
                <a:cubicBezTo>
                  <a:pt x="51" y="192"/>
                  <a:pt x="0" y="120"/>
                  <a:pt x="180" y="180"/>
                </a:cubicBezTo>
                <a:cubicBezTo>
                  <a:pt x="170" y="0"/>
                  <a:pt x="211" y="27"/>
                  <a:pt x="300" y="140"/>
                </a:cubicBezTo>
                <a:cubicBezTo>
                  <a:pt x="388" y="252"/>
                  <a:pt x="450" y="340"/>
                  <a:pt x="310" y="290"/>
                </a:cubicBezTo>
                <a:cubicBezTo>
                  <a:pt x="280" y="430"/>
                  <a:pt x="228" y="417"/>
                  <a:pt x="140" y="305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800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3038475" y="1898650"/>
            <a:ext cx="1458913" cy="2051050"/>
          </a:xfrm>
          <a:custGeom>
            <a:avLst/>
            <a:gdLst>
              <a:gd name="T0" fmla="*/ 1150 w 2299"/>
              <a:gd name="T1" fmla="*/ 43 h 3231"/>
              <a:gd name="T2" fmla="*/ 1282 w 2299"/>
              <a:gd name="T3" fmla="*/ 323 h 3231"/>
              <a:gd name="T4" fmla="*/ 1326 w 2299"/>
              <a:gd name="T5" fmla="*/ 1055 h 3231"/>
              <a:gd name="T6" fmla="*/ 1746 w 2299"/>
              <a:gd name="T7" fmla="*/ 2330 h 3231"/>
              <a:gd name="T8" fmla="*/ 1238 w 2299"/>
              <a:gd name="T9" fmla="*/ 3231 h 3231"/>
              <a:gd name="T10" fmla="*/ 656 w 2299"/>
              <a:gd name="T11" fmla="*/ 2310 h 3231"/>
              <a:gd name="T12" fmla="*/ 1039 w 2299"/>
              <a:gd name="T13" fmla="*/ 1034 h 3231"/>
              <a:gd name="T14" fmla="*/ 1039 w 2299"/>
              <a:gd name="T15" fmla="*/ 302 h 3231"/>
              <a:gd name="T16" fmla="*/ 1150 w 2299"/>
              <a:gd name="T17" fmla="*/ 43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9" h="3231">
                <a:moveTo>
                  <a:pt x="1150" y="43"/>
                </a:moveTo>
                <a:cubicBezTo>
                  <a:pt x="2299" y="0"/>
                  <a:pt x="1253" y="155"/>
                  <a:pt x="1282" y="323"/>
                </a:cubicBezTo>
                <a:cubicBezTo>
                  <a:pt x="1311" y="491"/>
                  <a:pt x="1249" y="721"/>
                  <a:pt x="1326" y="1055"/>
                </a:cubicBezTo>
                <a:cubicBezTo>
                  <a:pt x="1403" y="1389"/>
                  <a:pt x="1766" y="1920"/>
                  <a:pt x="1746" y="2330"/>
                </a:cubicBezTo>
                <a:cubicBezTo>
                  <a:pt x="1726" y="2740"/>
                  <a:pt x="1525" y="3231"/>
                  <a:pt x="1238" y="3231"/>
                </a:cubicBezTo>
                <a:cubicBezTo>
                  <a:pt x="951" y="3231"/>
                  <a:pt x="686" y="2750"/>
                  <a:pt x="656" y="2310"/>
                </a:cubicBezTo>
                <a:cubicBezTo>
                  <a:pt x="626" y="1870"/>
                  <a:pt x="975" y="1369"/>
                  <a:pt x="1039" y="1034"/>
                </a:cubicBezTo>
                <a:cubicBezTo>
                  <a:pt x="1103" y="699"/>
                  <a:pt x="1021" y="467"/>
                  <a:pt x="1039" y="302"/>
                </a:cubicBezTo>
                <a:cubicBezTo>
                  <a:pt x="1057" y="136"/>
                  <a:pt x="0" y="86"/>
                  <a:pt x="1150" y="43"/>
                </a:cubicBezTo>
                <a:close/>
              </a:path>
            </a:pathLst>
          </a:custGeom>
          <a:solidFill>
            <a:srgbClr val="8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2940050" y="4224338"/>
            <a:ext cx="1725613" cy="506412"/>
          </a:xfrm>
          <a:custGeom>
            <a:avLst/>
            <a:gdLst>
              <a:gd name="T0" fmla="*/ 0 w 1230"/>
              <a:gd name="T1" fmla="*/ 350 h 370"/>
              <a:gd name="T2" fmla="*/ 610 w 1230"/>
              <a:gd name="T3" fmla="*/ 0 h 370"/>
              <a:gd name="T4" fmla="*/ 1200 w 1230"/>
              <a:gd name="T5" fmla="*/ 360 h 370"/>
              <a:gd name="T6" fmla="*/ 630 w 1230"/>
              <a:gd name="T7" fmla="*/ 90 h 370"/>
              <a:gd name="T8" fmla="*/ 0 w 1230"/>
              <a:gd name="T9" fmla="*/ 35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370">
                <a:moveTo>
                  <a:pt x="0" y="350"/>
                </a:moveTo>
                <a:cubicBezTo>
                  <a:pt x="0" y="350"/>
                  <a:pt x="370" y="0"/>
                  <a:pt x="610" y="0"/>
                </a:cubicBezTo>
                <a:cubicBezTo>
                  <a:pt x="850" y="0"/>
                  <a:pt x="1230" y="370"/>
                  <a:pt x="1200" y="360"/>
                </a:cubicBezTo>
                <a:cubicBezTo>
                  <a:pt x="1170" y="350"/>
                  <a:pt x="870" y="80"/>
                  <a:pt x="630" y="90"/>
                </a:cubicBezTo>
                <a:cubicBezTo>
                  <a:pt x="390" y="100"/>
                  <a:pt x="0" y="350"/>
                  <a:pt x="0" y="35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2363788" y="2841625"/>
            <a:ext cx="3116262" cy="1341438"/>
          </a:xfrm>
          <a:custGeom>
            <a:avLst/>
            <a:gdLst>
              <a:gd name="T0" fmla="*/ 50 w 2220"/>
              <a:gd name="T1" fmla="*/ 80 h 980"/>
              <a:gd name="T2" fmla="*/ 1020 w 2220"/>
              <a:gd name="T3" fmla="*/ 880 h 980"/>
              <a:gd name="T4" fmla="*/ 2220 w 2220"/>
              <a:gd name="T5" fmla="*/ 0 h 980"/>
              <a:gd name="T6" fmla="*/ 1030 w 2220"/>
              <a:gd name="T7" fmla="*/ 980 h 980"/>
              <a:gd name="T8" fmla="*/ 50 w 2220"/>
              <a:gd name="T9" fmla="*/ 8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0" h="980">
                <a:moveTo>
                  <a:pt x="50" y="80"/>
                </a:moveTo>
                <a:cubicBezTo>
                  <a:pt x="100" y="90"/>
                  <a:pt x="930" y="880"/>
                  <a:pt x="1020" y="880"/>
                </a:cubicBezTo>
                <a:cubicBezTo>
                  <a:pt x="1110" y="880"/>
                  <a:pt x="2220" y="0"/>
                  <a:pt x="2220" y="0"/>
                </a:cubicBezTo>
                <a:cubicBezTo>
                  <a:pt x="2220" y="0"/>
                  <a:pt x="1110" y="980"/>
                  <a:pt x="1030" y="980"/>
                </a:cubicBezTo>
                <a:cubicBezTo>
                  <a:pt x="950" y="980"/>
                  <a:pt x="0" y="70"/>
                  <a:pt x="50" y="8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4" name="Freeform 8" descr="Large confetti"/>
          <p:cNvSpPr>
            <a:spLocks/>
          </p:cNvSpPr>
          <p:nvPr/>
        </p:nvSpPr>
        <p:spPr bwMode="auto">
          <a:xfrm flipH="1">
            <a:off x="5086350" y="2582863"/>
            <a:ext cx="631825" cy="587375"/>
          </a:xfrm>
          <a:custGeom>
            <a:avLst/>
            <a:gdLst>
              <a:gd name="T0" fmla="*/ 140 w 450"/>
              <a:gd name="T1" fmla="*/ 305 h 430"/>
              <a:gd name="T2" fmla="*/ 180 w 450"/>
              <a:gd name="T3" fmla="*/ 180 h 430"/>
              <a:gd name="T4" fmla="*/ 300 w 450"/>
              <a:gd name="T5" fmla="*/ 140 h 430"/>
              <a:gd name="T6" fmla="*/ 310 w 450"/>
              <a:gd name="T7" fmla="*/ 290 h 430"/>
              <a:gd name="T8" fmla="*/ 140 w 450"/>
              <a:gd name="T9" fmla="*/ 30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" h="430">
                <a:moveTo>
                  <a:pt x="140" y="305"/>
                </a:moveTo>
                <a:cubicBezTo>
                  <a:pt x="51" y="192"/>
                  <a:pt x="0" y="120"/>
                  <a:pt x="180" y="180"/>
                </a:cubicBezTo>
                <a:cubicBezTo>
                  <a:pt x="170" y="0"/>
                  <a:pt x="211" y="27"/>
                  <a:pt x="300" y="140"/>
                </a:cubicBezTo>
                <a:cubicBezTo>
                  <a:pt x="388" y="252"/>
                  <a:pt x="450" y="340"/>
                  <a:pt x="310" y="290"/>
                </a:cubicBezTo>
                <a:cubicBezTo>
                  <a:pt x="280" y="430"/>
                  <a:pt x="228" y="417"/>
                  <a:pt x="140" y="305"/>
                </a:cubicBezTo>
                <a:close/>
              </a:path>
            </a:pathLst>
          </a:custGeom>
          <a:pattFill prst="lgConfetti">
            <a:fgClr>
              <a:srgbClr val="000000"/>
            </a:fgClr>
            <a:bgClr>
              <a:srgbClr val="FF8000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3500438" y="3868738"/>
            <a:ext cx="590550" cy="957262"/>
          </a:xfrm>
          <a:custGeom>
            <a:avLst/>
            <a:gdLst>
              <a:gd name="T0" fmla="*/ 120 w 420"/>
              <a:gd name="T1" fmla="*/ 310 h 700"/>
              <a:gd name="T2" fmla="*/ 210 w 420"/>
              <a:gd name="T3" fmla="*/ 0 h 700"/>
              <a:gd name="T4" fmla="*/ 310 w 420"/>
              <a:gd name="T5" fmla="*/ 310 h 700"/>
              <a:gd name="T6" fmla="*/ 320 w 420"/>
              <a:gd name="T7" fmla="*/ 700 h 700"/>
              <a:gd name="T8" fmla="*/ 130 w 420"/>
              <a:gd name="T9" fmla="*/ 700 h 700"/>
              <a:gd name="T10" fmla="*/ 120 w 420"/>
              <a:gd name="T11" fmla="*/ 31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0" h="700">
                <a:moveTo>
                  <a:pt x="120" y="310"/>
                </a:moveTo>
                <a:cubicBezTo>
                  <a:pt x="20" y="220"/>
                  <a:pt x="0" y="0"/>
                  <a:pt x="210" y="0"/>
                </a:cubicBezTo>
                <a:cubicBezTo>
                  <a:pt x="420" y="0"/>
                  <a:pt x="410" y="200"/>
                  <a:pt x="310" y="310"/>
                </a:cubicBezTo>
                <a:cubicBezTo>
                  <a:pt x="310" y="470"/>
                  <a:pt x="310" y="570"/>
                  <a:pt x="320" y="700"/>
                </a:cubicBezTo>
                <a:cubicBezTo>
                  <a:pt x="210" y="700"/>
                  <a:pt x="180" y="690"/>
                  <a:pt x="130" y="700"/>
                </a:cubicBezTo>
                <a:cubicBezTo>
                  <a:pt x="130" y="570"/>
                  <a:pt x="130" y="450"/>
                  <a:pt x="120" y="310"/>
                </a:cubicBezTo>
                <a:close/>
              </a:path>
            </a:pathLst>
          </a:custGeom>
          <a:solidFill>
            <a:srgbClr val="8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192588" y="16002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14788" y="22098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129088" y="27305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718175" y="2430463"/>
            <a:ext cx="873125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342063" y="3254375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502400" y="3556000"/>
            <a:ext cx="1193800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010150" y="388937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775200" y="460692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940300" y="4906963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5435600" y="1903413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782888" y="2730500"/>
            <a:ext cx="646112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478088" y="2198688"/>
            <a:ext cx="1066800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211388" y="4730750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151188" y="5127625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3492500" y="2794000"/>
            <a:ext cx="603250" cy="958850"/>
          </a:xfrm>
          <a:custGeom>
            <a:avLst/>
            <a:gdLst>
              <a:gd name="T0" fmla="*/ 380 w 950"/>
              <a:gd name="T1" fmla="*/ 1510 h 1510"/>
              <a:gd name="T2" fmla="*/ 50 w 950"/>
              <a:gd name="T3" fmla="*/ 760 h 1510"/>
              <a:gd name="T4" fmla="*/ 830 w 950"/>
              <a:gd name="T5" fmla="*/ 700 h 1510"/>
              <a:gd name="T6" fmla="*/ 500 w 950"/>
              <a:gd name="T7" fmla="*/ 1500 h 1510"/>
              <a:gd name="T8" fmla="*/ 430 w 950"/>
              <a:gd name="T9" fmla="*/ 1210 h 1510"/>
              <a:gd name="T10" fmla="*/ 530 w 950"/>
              <a:gd name="T11" fmla="*/ 1090 h 1510"/>
              <a:gd name="T12" fmla="*/ 680 w 950"/>
              <a:gd name="T13" fmla="*/ 790 h 1510"/>
              <a:gd name="T14" fmla="*/ 220 w 950"/>
              <a:gd name="T15" fmla="*/ 690 h 1510"/>
              <a:gd name="T16" fmla="*/ 380 w 950"/>
              <a:gd name="T17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0" h="1510">
                <a:moveTo>
                  <a:pt x="380" y="1510"/>
                </a:moveTo>
                <a:cubicBezTo>
                  <a:pt x="290" y="1410"/>
                  <a:pt x="0" y="1500"/>
                  <a:pt x="50" y="760"/>
                </a:cubicBezTo>
                <a:cubicBezTo>
                  <a:pt x="100" y="20"/>
                  <a:pt x="710" y="0"/>
                  <a:pt x="830" y="700"/>
                </a:cubicBezTo>
                <a:cubicBezTo>
                  <a:pt x="950" y="1400"/>
                  <a:pt x="558" y="1477"/>
                  <a:pt x="500" y="1500"/>
                </a:cubicBezTo>
                <a:cubicBezTo>
                  <a:pt x="445" y="1394"/>
                  <a:pt x="450" y="1370"/>
                  <a:pt x="430" y="1210"/>
                </a:cubicBezTo>
                <a:cubicBezTo>
                  <a:pt x="560" y="1370"/>
                  <a:pt x="610" y="1210"/>
                  <a:pt x="530" y="1090"/>
                </a:cubicBezTo>
                <a:cubicBezTo>
                  <a:pt x="630" y="1180"/>
                  <a:pt x="720" y="1380"/>
                  <a:pt x="680" y="790"/>
                </a:cubicBezTo>
                <a:cubicBezTo>
                  <a:pt x="640" y="200"/>
                  <a:pt x="280" y="460"/>
                  <a:pt x="220" y="690"/>
                </a:cubicBezTo>
                <a:cubicBezTo>
                  <a:pt x="160" y="920"/>
                  <a:pt x="390" y="1380"/>
                  <a:pt x="380" y="151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4787900" y="1701800"/>
            <a:ext cx="469900" cy="1168400"/>
          </a:xfrm>
          <a:custGeom>
            <a:avLst/>
            <a:gdLst>
              <a:gd name="T0" fmla="*/ 90 w 740"/>
              <a:gd name="T1" fmla="*/ 0 h 1840"/>
              <a:gd name="T2" fmla="*/ 740 w 740"/>
              <a:gd name="T3" fmla="*/ 60 h 1840"/>
              <a:gd name="T4" fmla="*/ 0 w 740"/>
              <a:gd name="T5" fmla="*/ 184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1840">
                <a:moveTo>
                  <a:pt x="90" y="0"/>
                </a:moveTo>
                <a:lnTo>
                  <a:pt x="740" y="60"/>
                </a:lnTo>
                <a:lnTo>
                  <a:pt x="0" y="18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5727700" y="3136900"/>
            <a:ext cx="609600" cy="254000"/>
          </a:xfrm>
          <a:custGeom>
            <a:avLst/>
            <a:gdLst>
              <a:gd name="T0" fmla="*/ 750 w 960"/>
              <a:gd name="T1" fmla="*/ 0 h 400"/>
              <a:gd name="T2" fmla="*/ 960 w 960"/>
              <a:gd name="T3" fmla="*/ 180 h 400"/>
              <a:gd name="T4" fmla="*/ 0 w 960"/>
              <a:gd name="T5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400">
                <a:moveTo>
                  <a:pt x="750" y="0"/>
                </a:moveTo>
                <a:lnTo>
                  <a:pt x="960" y="180"/>
                </a:lnTo>
                <a:lnTo>
                  <a:pt x="0" y="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6286500" y="4608513"/>
            <a:ext cx="106680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6000750" y="4470400"/>
            <a:ext cx="279400" cy="438150"/>
          </a:xfrm>
          <a:custGeom>
            <a:avLst/>
            <a:gdLst>
              <a:gd name="T0" fmla="*/ 360 w 440"/>
              <a:gd name="T1" fmla="*/ 0 h 690"/>
              <a:gd name="T2" fmla="*/ 440 w 440"/>
              <a:gd name="T3" fmla="*/ 410 h 690"/>
              <a:gd name="T4" fmla="*/ 0 w 440"/>
              <a:gd name="T5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0" h="690">
                <a:moveTo>
                  <a:pt x="360" y="0"/>
                </a:moveTo>
                <a:lnTo>
                  <a:pt x="440" y="410"/>
                </a:lnTo>
                <a:lnTo>
                  <a:pt x="0" y="6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V="1">
            <a:off x="3278188" y="4183063"/>
            <a:ext cx="481012" cy="5476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3759200" y="4641850"/>
            <a:ext cx="50800" cy="485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4090988" y="3028950"/>
            <a:ext cx="3810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>
            <a:off x="3841750" y="2349500"/>
            <a:ext cx="173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H="1">
            <a:off x="4014788" y="1746250"/>
            <a:ext cx="177800" cy="157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4660900" y="1746250"/>
            <a:ext cx="596900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>
            <a:off x="5480050" y="2582863"/>
            <a:ext cx="238125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5480050" y="3028950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H="1">
            <a:off x="4497388" y="3390900"/>
            <a:ext cx="588962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4597400" y="4686300"/>
            <a:ext cx="177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3429000" y="3028950"/>
            <a:ext cx="298450" cy="2254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3544888" y="2498725"/>
            <a:ext cx="182562" cy="5302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3429000" y="3028950"/>
            <a:ext cx="298450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3544888" y="2498725"/>
            <a:ext cx="182562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 flipV="1">
            <a:off x="3278188" y="4183063"/>
            <a:ext cx="481012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5181600" y="4191000"/>
            <a:ext cx="1066800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5695950" y="2841625"/>
            <a:ext cx="646113" cy="30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5089525" y="3254375"/>
            <a:ext cx="854075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5270500" y="1603375"/>
            <a:ext cx="646113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4121150" y="15509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stigma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4032250" y="2197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style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4114800" y="26939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2628900" y="2184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locule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2768600" y="27051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ovule</a:t>
            </a: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5219700" y="15621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carpel</a:t>
            </a: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5372100" y="186848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gynoecium</a:t>
            </a: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5734050" y="23891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pollen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645150" y="28194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anther</a:t>
            </a: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5060950" y="3225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filament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6254750" y="32258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stamen</a:t>
            </a: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6470650" y="35321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androecium</a:t>
            </a: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5029200" y="3860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petal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5200650" y="417988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corolla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267450" y="45735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perianth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4749800" y="45720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sepal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5003800" y="48783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calyx</a:t>
            </a:r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2197100" y="4699000"/>
            <a:ext cx="1109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receptacle</a:t>
            </a:r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3225800" y="50815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pedicel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6203950" y="492918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Perianth is complete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6584950" y="213360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perfect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monoecious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4064000" y="29718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superior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914400" y="35194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is hypogynous</a:t>
            </a: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1695450" y="17526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Pistil is simple</a:t>
            </a:r>
          </a:p>
        </p:txBody>
      </p:sp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1219200" y="5730875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This longitudinal section view does not allow us to consider symmetry</a:t>
            </a:r>
          </a:p>
        </p:txBody>
      </p:sp>
      <p:grpSp>
        <p:nvGrpSpPr>
          <p:cNvPr id="24651" name="Group 75"/>
          <p:cNvGrpSpPr>
            <a:grpSpLocks/>
          </p:cNvGrpSpPr>
          <p:nvPr/>
        </p:nvGrpSpPr>
        <p:grpSpPr bwMode="auto">
          <a:xfrm>
            <a:off x="7162800" y="3241675"/>
            <a:ext cx="206375" cy="215900"/>
            <a:chOff x="4656" y="2042"/>
            <a:chExt cx="130" cy="136"/>
          </a:xfrm>
        </p:grpSpPr>
        <p:sp>
          <p:nvSpPr>
            <p:cNvPr id="24652" name="Oval 76"/>
            <p:cNvSpPr>
              <a:spLocks noChangeArrowheads="1"/>
            </p:cNvSpPr>
            <p:nvPr/>
          </p:nvSpPr>
          <p:spPr bwMode="auto">
            <a:xfrm>
              <a:off x="4656" y="2082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53" name="Line 77"/>
            <p:cNvSpPr>
              <a:spLocks noChangeShapeType="1"/>
            </p:cNvSpPr>
            <p:nvPr/>
          </p:nvSpPr>
          <p:spPr bwMode="auto">
            <a:xfrm flipV="1">
              <a:off x="4736" y="2046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>
              <a:off x="4728" y="2048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55" name="Line 79"/>
            <p:cNvSpPr>
              <a:spLocks noChangeShapeType="1"/>
            </p:cNvSpPr>
            <p:nvPr/>
          </p:nvSpPr>
          <p:spPr bwMode="auto">
            <a:xfrm>
              <a:off x="4784" y="2042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656" name="Group 80"/>
          <p:cNvGrpSpPr>
            <a:grpSpLocks/>
          </p:cNvGrpSpPr>
          <p:nvPr/>
        </p:nvGrpSpPr>
        <p:grpSpPr bwMode="auto">
          <a:xfrm>
            <a:off x="6096000" y="1568450"/>
            <a:ext cx="152400" cy="254000"/>
            <a:chOff x="3984" y="988"/>
            <a:chExt cx="96" cy="160"/>
          </a:xfrm>
        </p:grpSpPr>
        <p:sp>
          <p:nvSpPr>
            <p:cNvPr id="24657" name="Oval 81"/>
            <p:cNvSpPr>
              <a:spLocks noChangeArrowheads="1"/>
            </p:cNvSpPr>
            <p:nvPr/>
          </p:nvSpPr>
          <p:spPr bwMode="auto">
            <a:xfrm>
              <a:off x="3984" y="988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58" name="Line 82"/>
            <p:cNvSpPr>
              <a:spLocks noChangeShapeType="1"/>
            </p:cNvSpPr>
            <p:nvPr/>
          </p:nvSpPr>
          <p:spPr bwMode="auto">
            <a:xfrm>
              <a:off x="4034" y="1090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59" name="Line 83"/>
            <p:cNvSpPr>
              <a:spLocks noChangeShapeType="1"/>
            </p:cNvSpPr>
            <p:nvPr/>
          </p:nvSpPr>
          <p:spPr bwMode="auto">
            <a:xfrm rot="5400000">
              <a:off x="4033" y="1087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28600" y="381000"/>
            <a:ext cx="3886200" cy="2133600"/>
            <a:chOff x="96" y="240"/>
            <a:chExt cx="3520" cy="194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96" y="1228"/>
              <a:ext cx="3520" cy="960"/>
            </a:xfrm>
            <a:custGeom>
              <a:avLst/>
              <a:gdLst>
                <a:gd name="T0" fmla="*/ 127 w 8800"/>
                <a:gd name="T1" fmla="*/ 1150 h 2400"/>
                <a:gd name="T2" fmla="*/ 4566 w 8800"/>
                <a:gd name="T3" fmla="*/ 978 h 2400"/>
                <a:gd name="T4" fmla="*/ 8660 w 8800"/>
                <a:gd name="T5" fmla="*/ 1200 h 2400"/>
                <a:gd name="T6" fmla="*/ 4593 w 8800"/>
                <a:gd name="T7" fmla="*/ 1194 h 2400"/>
                <a:gd name="T8" fmla="*/ 127 w 8800"/>
                <a:gd name="T9" fmla="*/ 115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0" h="2400">
                  <a:moveTo>
                    <a:pt x="127" y="1150"/>
                  </a:moveTo>
                  <a:cubicBezTo>
                    <a:pt x="0" y="60"/>
                    <a:pt x="4321" y="978"/>
                    <a:pt x="4566" y="978"/>
                  </a:cubicBezTo>
                  <a:cubicBezTo>
                    <a:pt x="4811" y="978"/>
                    <a:pt x="8520" y="0"/>
                    <a:pt x="8660" y="1200"/>
                  </a:cubicBezTo>
                  <a:cubicBezTo>
                    <a:pt x="8800" y="2400"/>
                    <a:pt x="4811" y="1194"/>
                    <a:pt x="4593" y="1194"/>
                  </a:cubicBezTo>
                  <a:cubicBezTo>
                    <a:pt x="4376" y="1194"/>
                    <a:pt x="254" y="2240"/>
                    <a:pt x="127" y="1150"/>
                  </a:cubicBezTo>
                  <a:close/>
                </a:path>
              </a:pathLst>
            </a:custGeom>
            <a:solidFill>
              <a:srgbClr val="FF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56" name="Freeform 4" descr="Large confetti"/>
            <p:cNvSpPr>
              <a:spLocks/>
            </p:cNvSpPr>
            <p:nvPr/>
          </p:nvSpPr>
          <p:spPr bwMode="auto">
            <a:xfrm>
              <a:off x="814" y="680"/>
              <a:ext cx="398" cy="370"/>
            </a:xfrm>
            <a:custGeom>
              <a:avLst/>
              <a:gdLst>
                <a:gd name="T0" fmla="*/ 140 w 450"/>
                <a:gd name="T1" fmla="*/ 305 h 430"/>
                <a:gd name="T2" fmla="*/ 180 w 450"/>
                <a:gd name="T3" fmla="*/ 180 h 430"/>
                <a:gd name="T4" fmla="*/ 300 w 450"/>
                <a:gd name="T5" fmla="*/ 140 h 430"/>
                <a:gd name="T6" fmla="*/ 310 w 450"/>
                <a:gd name="T7" fmla="*/ 290 h 430"/>
                <a:gd name="T8" fmla="*/ 140 w 450"/>
                <a:gd name="T9" fmla="*/ 30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30">
                  <a:moveTo>
                    <a:pt x="140" y="305"/>
                  </a:moveTo>
                  <a:cubicBezTo>
                    <a:pt x="51" y="192"/>
                    <a:pt x="0" y="120"/>
                    <a:pt x="180" y="180"/>
                  </a:cubicBezTo>
                  <a:cubicBezTo>
                    <a:pt x="170" y="0"/>
                    <a:pt x="211" y="27"/>
                    <a:pt x="300" y="140"/>
                  </a:cubicBezTo>
                  <a:cubicBezTo>
                    <a:pt x="388" y="252"/>
                    <a:pt x="450" y="340"/>
                    <a:pt x="310" y="290"/>
                  </a:cubicBezTo>
                  <a:cubicBezTo>
                    <a:pt x="280" y="430"/>
                    <a:pt x="228" y="417"/>
                    <a:pt x="140" y="30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8000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1434" y="240"/>
              <a:ext cx="919" cy="1292"/>
            </a:xfrm>
            <a:custGeom>
              <a:avLst/>
              <a:gdLst>
                <a:gd name="T0" fmla="*/ 1150 w 2299"/>
                <a:gd name="T1" fmla="*/ 43 h 3231"/>
                <a:gd name="T2" fmla="*/ 1282 w 2299"/>
                <a:gd name="T3" fmla="*/ 323 h 3231"/>
                <a:gd name="T4" fmla="*/ 1326 w 2299"/>
                <a:gd name="T5" fmla="*/ 1055 h 3231"/>
                <a:gd name="T6" fmla="*/ 1746 w 2299"/>
                <a:gd name="T7" fmla="*/ 2330 h 3231"/>
                <a:gd name="T8" fmla="*/ 1238 w 2299"/>
                <a:gd name="T9" fmla="*/ 3231 h 3231"/>
                <a:gd name="T10" fmla="*/ 656 w 2299"/>
                <a:gd name="T11" fmla="*/ 2310 h 3231"/>
                <a:gd name="T12" fmla="*/ 1039 w 2299"/>
                <a:gd name="T13" fmla="*/ 1034 h 3231"/>
                <a:gd name="T14" fmla="*/ 1039 w 2299"/>
                <a:gd name="T15" fmla="*/ 302 h 3231"/>
                <a:gd name="T16" fmla="*/ 1150 w 2299"/>
                <a:gd name="T17" fmla="*/ 43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3231">
                  <a:moveTo>
                    <a:pt x="1150" y="43"/>
                  </a:moveTo>
                  <a:cubicBezTo>
                    <a:pt x="2299" y="0"/>
                    <a:pt x="1253" y="155"/>
                    <a:pt x="1282" y="323"/>
                  </a:cubicBezTo>
                  <a:cubicBezTo>
                    <a:pt x="1311" y="491"/>
                    <a:pt x="1249" y="721"/>
                    <a:pt x="1326" y="1055"/>
                  </a:cubicBezTo>
                  <a:cubicBezTo>
                    <a:pt x="1403" y="1389"/>
                    <a:pt x="1766" y="1920"/>
                    <a:pt x="1746" y="2330"/>
                  </a:cubicBezTo>
                  <a:cubicBezTo>
                    <a:pt x="1726" y="2740"/>
                    <a:pt x="1525" y="3231"/>
                    <a:pt x="1238" y="3231"/>
                  </a:cubicBezTo>
                  <a:cubicBezTo>
                    <a:pt x="951" y="3231"/>
                    <a:pt x="686" y="2750"/>
                    <a:pt x="656" y="2310"/>
                  </a:cubicBezTo>
                  <a:cubicBezTo>
                    <a:pt x="626" y="1870"/>
                    <a:pt x="975" y="1369"/>
                    <a:pt x="1039" y="1034"/>
                  </a:cubicBezTo>
                  <a:cubicBezTo>
                    <a:pt x="1103" y="699"/>
                    <a:pt x="1021" y="467"/>
                    <a:pt x="1039" y="302"/>
                  </a:cubicBezTo>
                  <a:cubicBezTo>
                    <a:pt x="1057" y="136"/>
                    <a:pt x="0" y="86"/>
                    <a:pt x="1150" y="43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1372" y="1705"/>
              <a:ext cx="1087" cy="319"/>
            </a:xfrm>
            <a:custGeom>
              <a:avLst/>
              <a:gdLst>
                <a:gd name="T0" fmla="*/ 0 w 1230"/>
                <a:gd name="T1" fmla="*/ 350 h 370"/>
                <a:gd name="T2" fmla="*/ 610 w 1230"/>
                <a:gd name="T3" fmla="*/ 0 h 370"/>
                <a:gd name="T4" fmla="*/ 1200 w 1230"/>
                <a:gd name="T5" fmla="*/ 360 h 370"/>
                <a:gd name="T6" fmla="*/ 630 w 1230"/>
                <a:gd name="T7" fmla="*/ 90 h 370"/>
                <a:gd name="T8" fmla="*/ 0 w 1230"/>
                <a:gd name="T9" fmla="*/ 35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370">
                  <a:moveTo>
                    <a:pt x="0" y="350"/>
                  </a:moveTo>
                  <a:cubicBezTo>
                    <a:pt x="0" y="350"/>
                    <a:pt x="370" y="0"/>
                    <a:pt x="610" y="0"/>
                  </a:cubicBezTo>
                  <a:cubicBezTo>
                    <a:pt x="850" y="0"/>
                    <a:pt x="1230" y="370"/>
                    <a:pt x="1200" y="360"/>
                  </a:cubicBezTo>
                  <a:cubicBezTo>
                    <a:pt x="1170" y="350"/>
                    <a:pt x="870" y="80"/>
                    <a:pt x="630" y="90"/>
                  </a:cubicBezTo>
                  <a:cubicBezTo>
                    <a:pt x="390" y="100"/>
                    <a:pt x="0" y="350"/>
                    <a:pt x="0" y="35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1009" y="834"/>
              <a:ext cx="1963" cy="845"/>
            </a:xfrm>
            <a:custGeom>
              <a:avLst/>
              <a:gdLst>
                <a:gd name="T0" fmla="*/ 50 w 2220"/>
                <a:gd name="T1" fmla="*/ 80 h 980"/>
                <a:gd name="T2" fmla="*/ 1020 w 2220"/>
                <a:gd name="T3" fmla="*/ 880 h 980"/>
                <a:gd name="T4" fmla="*/ 2220 w 2220"/>
                <a:gd name="T5" fmla="*/ 0 h 980"/>
                <a:gd name="T6" fmla="*/ 1030 w 2220"/>
                <a:gd name="T7" fmla="*/ 980 h 980"/>
                <a:gd name="T8" fmla="*/ 50 w 2220"/>
                <a:gd name="T9" fmla="*/ 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0" h="980">
                  <a:moveTo>
                    <a:pt x="50" y="80"/>
                  </a:moveTo>
                  <a:cubicBezTo>
                    <a:pt x="100" y="90"/>
                    <a:pt x="930" y="880"/>
                    <a:pt x="1020" y="880"/>
                  </a:cubicBezTo>
                  <a:cubicBezTo>
                    <a:pt x="1110" y="880"/>
                    <a:pt x="2220" y="0"/>
                    <a:pt x="2220" y="0"/>
                  </a:cubicBezTo>
                  <a:cubicBezTo>
                    <a:pt x="2220" y="0"/>
                    <a:pt x="1110" y="980"/>
                    <a:pt x="1030" y="980"/>
                  </a:cubicBezTo>
                  <a:cubicBezTo>
                    <a:pt x="950" y="980"/>
                    <a:pt x="0" y="70"/>
                    <a:pt x="50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0" name="Freeform 8" descr="Large confetti"/>
            <p:cNvSpPr>
              <a:spLocks/>
            </p:cNvSpPr>
            <p:nvPr/>
          </p:nvSpPr>
          <p:spPr bwMode="auto">
            <a:xfrm flipH="1">
              <a:off x="2724" y="671"/>
              <a:ext cx="398" cy="370"/>
            </a:xfrm>
            <a:custGeom>
              <a:avLst/>
              <a:gdLst>
                <a:gd name="T0" fmla="*/ 140 w 450"/>
                <a:gd name="T1" fmla="*/ 305 h 430"/>
                <a:gd name="T2" fmla="*/ 180 w 450"/>
                <a:gd name="T3" fmla="*/ 180 h 430"/>
                <a:gd name="T4" fmla="*/ 300 w 450"/>
                <a:gd name="T5" fmla="*/ 140 h 430"/>
                <a:gd name="T6" fmla="*/ 310 w 450"/>
                <a:gd name="T7" fmla="*/ 290 h 430"/>
                <a:gd name="T8" fmla="*/ 140 w 450"/>
                <a:gd name="T9" fmla="*/ 30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30">
                  <a:moveTo>
                    <a:pt x="140" y="305"/>
                  </a:moveTo>
                  <a:cubicBezTo>
                    <a:pt x="51" y="192"/>
                    <a:pt x="0" y="120"/>
                    <a:pt x="180" y="180"/>
                  </a:cubicBezTo>
                  <a:cubicBezTo>
                    <a:pt x="170" y="0"/>
                    <a:pt x="211" y="27"/>
                    <a:pt x="300" y="140"/>
                  </a:cubicBezTo>
                  <a:cubicBezTo>
                    <a:pt x="388" y="252"/>
                    <a:pt x="450" y="340"/>
                    <a:pt x="310" y="290"/>
                  </a:cubicBezTo>
                  <a:cubicBezTo>
                    <a:pt x="280" y="430"/>
                    <a:pt x="228" y="417"/>
                    <a:pt x="140" y="30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8000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1725" y="1481"/>
              <a:ext cx="372" cy="603"/>
            </a:xfrm>
            <a:custGeom>
              <a:avLst/>
              <a:gdLst>
                <a:gd name="T0" fmla="*/ 120 w 420"/>
                <a:gd name="T1" fmla="*/ 310 h 700"/>
                <a:gd name="T2" fmla="*/ 210 w 420"/>
                <a:gd name="T3" fmla="*/ 0 h 700"/>
                <a:gd name="T4" fmla="*/ 310 w 420"/>
                <a:gd name="T5" fmla="*/ 310 h 700"/>
                <a:gd name="T6" fmla="*/ 320 w 420"/>
                <a:gd name="T7" fmla="*/ 700 h 700"/>
                <a:gd name="T8" fmla="*/ 130 w 420"/>
                <a:gd name="T9" fmla="*/ 700 h 700"/>
                <a:gd name="T10" fmla="*/ 120 w 420"/>
                <a:gd name="T11" fmla="*/ 31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700">
                  <a:moveTo>
                    <a:pt x="120" y="310"/>
                  </a:moveTo>
                  <a:cubicBezTo>
                    <a:pt x="20" y="220"/>
                    <a:pt x="0" y="0"/>
                    <a:pt x="210" y="0"/>
                  </a:cubicBezTo>
                  <a:cubicBezTo>
                    <a:pt x="420" y="0"/>
                    <a:pt x="410" y="200"/>
                    <a:pt x="310" y="310"/>
                  </a:cubicBezTo>
                  <a:cubicBezTo>
                    <a:pt x="310" y="470"/>
                    <a:pt x="310" y="570"/>
                    <a:pt x="320" y="700"/>
                  </a:cubicBezTo>
                  <a:cubicBezTo>
                    <a:pt x="210" y="700"/>
                    <a:pt x="180" y="690"/>
                    <a:pt x="130" y="700"/>
                  </a:cubicBezTo>
                  <a:cubicBezTo>
                    <a:pt x="130" y="570"/>
                    <a:pt x="130" y="450"/>
                    <a:pt x="120" y="310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1720" y="804"/>
              <a:ext cx="380" cy="604"/>
            </a:xfrm>
            <a:custGeom>
              <a:avLst/>
              <a:gdLst>
                <a:gd name="T0" fmla="*/ 380 w 950"/>
                <a:gd name="T1" fmla="*/ 1510 h 1510"/>
                <a:gd name="T2" fmla="*/ 50 w 950"/>
                <a:gd name="T3" fmla="*/ 760 h 1510"/>
                <a:gd name="T4" fmla="*/ 830 w 950"/>
                <a:gd name="T5" fmla="*/ 700 h 1510"/>
                <a:gd name="T6" fmla="*/ 500 w 950"/>
                <a:gd name="T7" fmla="*/ 1500 h 1510"/>
                <a:gd name="T8" fmla="*/ 430 w 950"/>
                <a:gd name="T9" fmla="*/ 1210 h 1510"/>
                <a:gd name="T10" fmla="*/ 530 w 950"/>
                <a:gd name="T11" fmla="*/ 1090 h 1510"/>
                <a:gd name="T12" fmla="*/ 680 w 950"/>
                <a:gd name="T13" fmla="*/ 790 h 1510"/>
                <a:gd name="T14" fmla="*/ 220 w 950"/>
                <a:gd name="T15" fmla="*/ 690 h 1510"/>
                <a:gd name="T16" fmla="*/ 380 w 950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510">
                  <a:moveTo>
                    <a:pt x="380" y="1510"/>
                  </a:moveTo>
                  <a:cubicBezTo>
                    <a:pt x="290" y="1410"/>
                    <a:pt x="0" y="1500"/>
                    <a:pt x="50" y="760"/>
                  </a:cubicBezTo>
                  <a:cubicBezTo>
                    <a:pt x="100" y="20"/>
                    <a:pt x="710" y="0"/>
                    <a:pt x="830" y="700"/>
                  </a:cubicBezTo>
                  <a:cubicBezTo>
                    <a:pt x="950" y="1400"/>
                    <a:pt x="558" y="1477"/>
                    <a:pt x="500" y="1500"/>
                  </a:cubicBezTo>
                  <a:cubicBezTo>
                    <a:pt x="445" y="1394"/>
                    <a:pt x="450" y="1370"/>
                    <a:pt x="430" y="1210"/>
                  </a:cubicBezTo>
                  <a:cubicBezTo>
                    <a:pt x="560" y="1370"/>
                    <a:pt x="610" y="1210"/>
                    <a:pt x="530" y="1090"/>
                  </a:cubicBezTo>
                  <a:cubicBezTo>
                    <a:pt x="630" y="1180"/>
                    <a:pt x="720" y="1380"/>
                    <a:pt x="680" y="790"/>
                  </a:cubicBezTo>
                  <a:cubicBezTo>
                    <a:pt x="640" y="200"/>
                    <a:pt x="280" y="460"/>
                    <a:pt x="220" y="690"/>
                  </a:cubicBezTo>
                  <a:cubicBezTo>
                    <a:pt x="160" y="920"/>
                    <a:pt x="390" y="1380"/>
                    <a:pt x="380" y="15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4572000" y="4241800"/>
            <a:ext cx="3886200" cy="2387600"/>
            <a:chOff x="2880" y="2672"/>
            <a:chExt cx="2448" cy="1504"/>
          </a:xfrm>
        </p:grpSpPr>
        <p:grpSp>
          <p:nvGrpSpPr>
            <p:cNvPr id="23564" name="Group 12"/>
            <p:cNvGrpSpPr>
              <a:grpSpLocks/>
            </p:cNvGrpSpPr>
            <p:nvPr/>
          </p:nvGrpSpPr>
          <p:grpSpPr bwMode="auto">
            <a:xfrm>
              <a:off x="3379" y="2672"/>
              <a:ext cx="1605" cy="696"/>
              <a:chOff x="3379" y="3129"/>
              <a:chExt cx="1605" cy="696"/>
            </a:xfrm>
          </p:grpSpPr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3515" y="3242"/>
                <a:ext cx="1365" cy="583"/>
              </a:xfrm>
              <a:custGeom>
                <a:avLst/>
                <a:gdLst>
                  <a:gd name="T0" fmla="*/ 50 w 2220"/>
                  <a:gd name="T1" fmla="*/ 80 h 980"/>
                  <a:gd name="T2" fmla="*/ 1020 w 2220"/>
                  <a:gd name="T3" fmla="*/ 880 h 980"/>
                  <a:gd name="T4" fmla="*/ 2220 w 2220"/>
                  <a:gd name="T5" fmla="*/ 0 h 980"/>
                  <a:gd name="T6" fmla="*/ 1030 w 2220"/>
                  <a:gd name="T7" fmla="*/ 980 h 980"/>
                  <a:gd name="T8" fmla="*/ 50 w 2220"/>
                  <a:gd name="T9" fmla="*/ 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980">
                    <a:moveTo>
                      <a:pt x="50" y="80"/>
                    </a:moveTo>
                    <a:cubicBezTo>
                      <a:pt x="100" y="90"/>
                      <a:pt x="930" y="880"/>
                      <a:pt x="1020" y="880"/>
                    </a:cubicBezTo>
                    <a:cubicBezTo>
                      <a:pt x="1110" y="880"/>
                      <a:pt x="2220" y="0"/>
                      <a:pt x="2220" y="0"/>
                    </a:cubicBezTo>
                    <a:cubicBezTo>
                      <a:pt x="2220" y="0"/>
                      <a:pt x="1110" y="980"/>
                      <a:pt x="1030" y="980"/>
                    </a:cubicBezTo>
                    <a:cubicBezTo>
                      <a:pt x="950" y="980"/>
                      <a:pt x="0" y="70"/>
                      <a:pt x="50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66" name="Freeform 14" descr="Large confetti"/>
              <p:cNvSpPr>
                <a:spLocks/>
              </p:cNvSpPr>
              <p:nvPr/>
            </p:nvSpPr>
            <p:spPr bwMode="auto">
              <a:xfrm flipH="1">
                <a:off x="4708" y="3129"/>
                <a:ext cx="276" cy="256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67" name="Freeform 15" descr="Large confetti"/>
              <p:cNvSpPr>
                <a:spLocks/>
              </p:cNvSpPr>
              <p:nvPr/>
            </p:nvSpPr>
            <p:spPr bwMode="auto">
              <a:xfrm>
                <a:off x="3379" y="3136"/>
                <a:ext cx="277" cy="255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2880" y="3057"/>
              <a:ext cx="2448" cy="662"/>
            </a:xfrm>
            <a:custGeom>
              <a:avLst/>
              <a:gdLst>
                <a:gd name="T0" fmla="*/ 127 w 8800"/>
                <a:gd name="T1" fmla="*/ 1150 h 2400"/>
                <a:gd name="T2" fmla="*/ 4566 w 8800"/>
                <a:gd name="T3" fmla="*/ 978 h 2400"/>
                <a:gd name="T4" fmla="*/ 8660 w 8800"/>
                <a:gd name="T5" fmla="*/ 1200 h 2400"/>
                <a:gd name="T6" fmla="*/ 4593 w 8800"/>
                <a:gd name="T7" fmla="*/ 1194 h 2400"/>
                <a:gd name="T8" fmla="*/ 127 w 8800"/>
                <a:gd name="T9" fmla="*/ 115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0" h="2400">
                  <a:moveTo>
                    <a:pt x="127" y="1150"/>
                  </a:moveTo>
                  <a:cubicBezTo>
                    <a:pt x="0" y="60"/>
                    <a:pt x="4321" y="978"/>
                    <a:pt x="4566" y="978"/>
                  </a:cubicBezTo>
                  <a:cubicBezTo>
                    <a:pt x="4811" y="978"/>
                    <a:pt x="8520" y="0"/>
                    <a:pt x="8660" y="1200"/>
                  </a:cubicBezTo>
                  <a:cubicBezTo>
                    <a:pt x="8800" y="2400"/>
                    <a:pt x="4811" y="1194"/>
                    <a:pt x="4593" y="1194"/>
                  </a:cubicBezTo>
                  <a:cubicBezTo>
                    <a:pt x="4376" y="1194"/>
                    <a:pt x="254" y="2240"/>
                    <a:pt x="127" y="1150"/>
                  </a:cubicBezTo>
                  <a:close/>
                </a:path>
              </a:pathLst>
            </a:custGeom>
            <a:solidFill>
              <a:srgbClr val="FF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3763" y="3382"/>
              <a:ext cx="756" cy="220"/>
            </a:xfrm>
            <a:custGeom>
              <a:avLst/>
              <a:gdLst>
                <a:gd name="T0" fmla="*/ 0 w 1230"/>
                <a:gd name="T1" fmla="*/ 350 h 370"/>
                <a:gd name="T2" fmla="*/ 610 w 1230"/>
                <a:gd name="T3" fmla="*/ 0 h 370"/>
                <a:gd name="T4" fmla="*/ 1200 w 1230"/>
                <a:gd name="T5" fmla="*/ 360 h 370"/>
                <a:gd name="T6" fmla="*/ 630 w 1230"/>
                <a:gd name="T7" fmla="*/ 90 h 370"/>
                <a:gd name="T8" fmla="*/ 0 w 1230"/>
                <a:gd name="T9" fmla="*/ 35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370">
                  <a:moveTo>
                    <a:pt x="0" y="350"/>
                  </a:moveTo>
                  <a:cubicBezTo>
                    <a:pt x="0" y="350"/>
                    <a:pt x="370" y="0"/>
                    <a:pt x="610" y="0"/>
                  </a:cubicBezTo>
                  <a:cubicBezTo>
                    <a:pt x="850" y="0"/>
                    <a:pt x="1230" y="370"/>
                    <a:pt x="1200" y="360"/>
                  </a:cubicBezTo>
                  <a:cubicBezTo>
                    <a:pt x="1170" y="350"/>
                    <a:pt x="870" y="80"/>
                    <a:pt x="630" y="90"/>
                  </a:cubicBezTo>
                  <a:cubicBezTo>
                    <a:pt x="390" y="100"/>
                    <a:pt x="0" y="350"/>
                    <a:pt x="0" y="35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3856" y="3292"/>
              <a:ext cx="592" cy="884"/>
            </a:xfrm>
            <a:custGeom>
              <a:avLst/>
              <a:gdLst>
                <a:gd name="T0" fmla="*/ 239 w 592"/>
                <a:gd name="T1" fmla="*/ 652 h 884"/>
                <a:gd name="T2" fmla="*/ 280 w 592"/>
                <a:gd name="T3" fmla="*/ 0 h 884"/>
                <a:gd name="T4" fmla="*/ 360 w 592"/>
                <a:gd name="T5" fmla="*/ 652 h 884"/>
                <a:gd name="T6" fmla="*/ 362 w 592"/>
                <a:gd name="T7" fmla="*/ 884 h 884"/>
                <a:gd name="T8" fmla="*/ 245 w 592"/>
                <a:gd name="T9" fmla="*/ 884 h 884"/>
                <a:gd name="T10" fmla="*/ 239 w 592"/>
                <a:gd name="T11" fmla="*/ 65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884">
                  <a:moveTo>
                    <a:pt x="239" y="652"/>
                  </a:moveTo>
                  <a:cubicBezTo>
                    <a:pt x="0" y="496"/>
                    <a:pt x="124" y="0"/>
                    <a:pt x="280" y="0"/>
                  </a:cubicBezTo>
                  <a:cubicBezTo>
                    <a:pt x="436" y="0"/>
                    <a:pt x="592" y="536"/>
                    <a:pt x="360" y="652"/>
                  </a:cubicBezTo>
                  <a:cubicBezTo>
                    <a:pt x="360" y="747"/>
                    <a:pt x="356" y="807"/>
                    <a:pt x="362" y="884"/>
                  </a:cubicBezTo>
                  <a:cubicBezTo>
                    <a:pt x="295" y="884"/>
                    <a:pt x="276" y="878"/>
                    <a:pt x="245" y="884"/>
                  </a:cubicBezTo>
                  <a:cubicBezTo>
                    <a:pt x="245" y="807"/>
                    <a:pt x="245" y="735"/>
                    <a:pt x="239" y="652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auto">
            <a:xfrm>
              <a:off x="3811" y="3008"/>
              <a:ext cx="639" cy="891"/>
            </a:xfrm>
            <a:custGeom>
              <a:avLst/>
              <a:gdLst>
                <a:gd name="T0" fmla="*/ 1150 w 2299"/>
                <a:gd name="T1" fmla="*/ 43 h 3231"/>
                <a:gd name="T2" fmla="*/ 1282 w 2299"/>
                <a:gd name="T3" fmla="*/ 323 h 3231"/>
                <a:gd name="T4" fmla="*/ 1326 w 2299"/>
                <a:gd name="T5" fmla="*/ 1055 h 3231"/>
                <a:gd name="T6" fmla="*/ 1746 w 2299"/>
                <a:gd name="T7" fmla="*/ 2330 h 3231"/>
                <a:gd name="T8" fmla="*/ 1238 w 2299"/>
                <a:gd name="T9" fmla="*/ 3231 h 3231"/>
                <a:gd name="T10" fmla="*/ 656 w 2299"/>
                <a:gd name="T11" fmla="*/ 2310 h 3231"/>
                <a:gd name="T12" fmla="*/ 1039 w 2299"/>
                <a:gd name="T13" fmla="*/ 1034 h 3231"/>
                <a:gd name="T14" fmla="*/ 1039 w 2299"/>
                <a:gd name="T15" fmla="*/ 302 h 3231"/>
                <a:gd name="T16" fmla="*/ 1150 w 2299"/>
                <a:gd name="T17" fmla="*/ 43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3231">
                  <a:moveTo>
                    <a:pt x="1150" y="43"/>
                  </a:moveTo>
                  <a:cubicBezTo>
                    <a:pt x="2299" y="0"/>
                    <a:pt x="1253" y="155"/>
                    <a:pt x="1282" y="323"/>
                  </a:cubicBezTo>
                  <a:cubicBezTo>
                    <a:pt x="1311" y="491"/>
                    <a:pt x="1249" y="721"/>
                    <a:pt x="1326" y="1055"/>
                  </a:cubicBezTo>
                  <a:cubicBezTo>
                    <a:pt x="1403" y="1389"/>
                    <a:pt x="1766" y="1920"/>
                    <a:pt x="1746" y="2330"/>
                  </a:cubicBezTo>
                  <a:cubicBezTo>
                    <a:pt x="1726" y="2740"/>
                    <a:pt x="1525" y="3231"/>
                    <a:pt x="1238" y="3231"/>
                  </a:cubicBezTo>
                  <a:cubicBezTo>
                    <a:pt x="951" y="3231"/>
                    <a:pt x="686" y="2750"/>
                    <a:pt x="656" y="2310"/>
                  </a:cubicBezTo>
                  <a:cubicBezTo>
                    <a:pt x="626" y="1870"/>
                    <a:pt x="975" y="1369"/>
                    <a:pt x="1039" y="1034"/>
                  </a:cubicBezTo>
                  <a:cubicBezTo>
                    <a:pt x="1103" y="699"/>
                    <a:pt x="1021" y="467"/>
                    <a:pt x="1039" y="302"/>
                  </a:cubicBezTo>
                  <a:cubicBezTo>
                    <a:pt x="1057" y="136"/>
                    <a:pt x="0" y="86"/>
                    <a:pt x="1150" y="43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4009" y="3397"/>
              <a:ext cx="265" cy="417"/>
            </a:xfrm>
            <a:custGeom>
              <a:avLst/>
              <a:gdLst>
                <a:gd name="T0" fmla="*/ 380 w 950"/>
                <a:gd name="T1" fmla="*/ 1510 h 1510"/>
                <a:gd name="T2" fmla="*/ 50 w 950"/>
                <a:gd name="T3" fmla="*/ 760 h 1510"/>
                <a:gd name="T4" fmla="*/ 830 w 950"/>
                <a:gd name="T5" fmla="*/ 700 h 1510"/>
                <a:gd name="T6" fmla="*/ 500 w 950"/>
                <a:gd name="T7" fmla="*/ 1500 h 1510"/>
                <a:gd name="T8" fmla="*/ 430 w 950"/>
                <a:gd name="T9" fmla="*/ 1210 h 1510"/>
                <a:gd name="T10" fmla="*/ 530 w 950"/>
                <a:gd name="T11" fmla="*/ 1090 h 1510"/>
                <a:gd name="T12" fmla="*/ 680 w 950"/>
                <a:gd name="T13" fmla="*/ 790 h 1510"/>
                <a:gd name="T14" fmla="*/ 220 w 950"/>
                <a:gd name="T15" fmla="*/ 690 h 1510"/>
                <a:gd name="T16" fmla="*/ 380 w 950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510">
                  <a:moveTo>
                    <a:pt x="380" y="1510"/>
                  </a:moveTo>
                  <a:cubicBezTo>
                    <a:pt x="290" y="1410"/>
                    <a:pt x="0" y="1500"/>
                    <a:pt x="50" y="760"/>
                  </a:cubicBezTo>
                  <a:cubicBezTo>
                    <a:pt x="100" y="20"/>
                    <a:pt x="710" y="0"/>
                    <a:pt x="830" y="700"/>
                  </a:cubicBezTo>
                  <a:cubicBezTo>
                    <a:pt x="950" y="1400"/>
                    <a:pt x="558" y="1477"/>
                    <a:pt x="500" y="1500"/>
                  </a:cubicBezTo>
                  <a:cubicBezTo>
                    <a:pt x="445" y="1394"/>
                    <a:pt x="450" y="1370"/>
                    <a:pt x="430" y="1210"/>
                  </a:cubicBezTo>
                  <a:cubicBezTo>
                    <a:pt x="560" y="1370"/>
                    <a:pt x="610" y="1210"/>
                    <a:pt x="530" y="1090"/>
                  </a:cubicBezTo>
                  <a:cubicBezTo>
                    <a:pt x="630" y="1180"/>
                    <a:pt x="720" y="1380"/>
                    <a:pt x="680" y="790"/>
                  </a:cubicBezTo>
                  <a:cubicBezTo>
                    <a:pt x="640" y="200"/>
                    <a:pt x="280" y="460"/>
                    <a:pt x="220" y="690"/>
                  </a:cubicBezTo>
                  <a:cubicBezTo>
                    <a:pt x="160" y="920"/>
                    <a:pt x="390" y="1380"/>
                    <a:pt x="380" y="15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2514600" y="2667000"/>
            <a:ext cx="3886200" cy="1905000"/>
            <a:chOff x="1584" y="1824"/>
            <a:chExt cx="2448" cy="1200"/>
          </a:xfrm>
        </p:grpSpPr>
        <p:grpSp>
          <p:nvGrpSpPr>
            <p:cNvPr id="23574" name="Group 22"/>
            <p:cNvGrpSpPr>
              <a:grpSpLocks/>
            </p:cNvGrpSpPr>
            <p:nvPr/>
          </p:nvGrpSpPr>
          <p:grpSpPr bwMode="auto">
            <a:xfrm>
              <a:off x="2083" y="1824"/>
              <a:ext cx="1605" cy="696"/>
              <a:chOff x="3379" y="3129"/>
              <a:chExt cx="1605" cy="696"/>
            </a:xfrm>
          </p:grpSpPr>
          <p:sp>
            <p:nvSpPr>
              <p:cNvPr id="23575" name="Freeform 23"/>
              <p:cNvSpPr>
                <a:spLocks/>
              </p:cNvSpPr>
              <p:nvPr/>
            </p:nvSpPr>
            <p:spPr bwMode="auto">
              <a:xfrm>
                <a:off x="3515" y="3242"/>
                <a:ext cx="1365" cy="583"/>
              </a:xfrm>
              <a:custGeom>
                <a:avLst/>
                <a:gdLst>
                  <a:gd name="T0" fmla="*/ 50 w 2220"/>
                  <a:gd name="T1" fmla="*/ 80 h 980"/>
                  <a:gd name="T2" fmla="*/ 1020 w 2220"/>
                  <a:gd name="T3" fmla="*/ 880 h 980"/>
                  <a:gd name="T4" fmla="*/ 2220 w 2220"/>
                  <a:gd name="T5" fmla="*/ 0 h 980"/>
                  <a:gd name="T6" fmla="*/ 1030 w 2220"/>
                  <a:gd name="T7" fmla="*/ 980 h 980"/>
                  <a:gd name="T8" fmla="*/ 50 w 2220"/>
                  <a:gd name="T9" fmla="*/ 8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0" h="980">
                    <a:moveTo>
                      <a:pt x="50" y="80"/>
                    </a:moveTo>
                    <a:cubicBezTo>
                      <a:pt x="100" y="90"/>
                      <a:pt x="930" y="880"/>
                      <a:pt x="1020" y="880"/>
                    </a:cubicBezTo>
                    <a:cubicBezTo>
                      <a:pt x="1110" y="880"/>
                      <a:pt x="2220" y="0"/>
                      <a:pt x="2220" y="0"/>
                    </a:cubicBezTo>
                    <a:cubicBezTo>
                      <a:pt x="2220" y="0"/>
                      <a:pt x="1110" y="980"/>
                      <a:pt x="1030" y="980"/>
                    </a:cubicBezTo>
                    <a:cubicBezTo>
                      <a:pt x="950" y="980"/>
                      <a:pt x="0" y="70"/>
                      <a:pt x="50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6" name="Freeform 24" descr="Large confetti"/>
              <p:cNvSpPr>
                <a:spLocks/>
              </p:cNvSpPr>
              <p:nvPr/>
            </p:nvSpPr>
            <p:spPr bwMode="auto">
              <a:xfrm flipH="1">
                <a:off x="4708" y="3129"/>
                <a:ext cx="276" cy="256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7" name="Freeform 25" descr="Large confetti"/>
              <p:cNvSpPr>
                <a:spLocks/>
              </p:cNvSpPr>
              <p:nvPr/>
            </p:nvSpPr>
            <p:spPr bwMode="auto">
              <a:xfrm>
                <a:off x="3379" y="3136"/>
                <a:ext cx="277" cy="255"/>
              </a:xfrm>
              <a:custGeom>
                <a:avLst/>
                <a:gdLst>
                  <a:gd name="T0" fmla="*/ 140 w 450"/>
                  <a:gd name="T1" fmla="*/ 305 h 430"/>
                  <a:gd name="T2" fmla="*/ 180 w 450"/>
                  <a:gd name="T3" fmla="*/ 180 h 430"/>
                  <a:gd name="T4" fmla="*/ 300 w 450"/>
                  <a:gd name="T5" fmla="*/ 140 h 430"/>
                  <a:gd name="T6" fmla="*/ 310 w 450"/>
                  <a:gd name="T7" fmla="*/ 290 h 430"/>
                  <a:gd name="T8" fmla="*/ 140 w 450"/>
                  <a:gd name="T9" fmla="*/ 305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430">
                    <a:moveTo>
                      <a:pt x="140" y="305"/>
                    </a:moveTo>
                    <a:cubicBezTo>
                      <a:pt x="51" y="192"/>
                      <a:pt x="0" y="120"/>
                      <a:pt x="180" y="180"/>
                    </a:cubicBezTo>
                    <a:cubicBezTo>
                      <a:pt x="170" y="0"/>
                      <a:pt x="211" y="27"/>
                      <a:pt x="300" y="140"/>
                    </a:cubicBezTo>
                    <a:cubicBezTo>
                      <a:pt x="388" y="252"/>
                      <a:pt x="450" y="340"/>
                      <a:pt x="310" y="290"/>
                    </a:cubicBezTo>
                    <a:cubicBezTo>
                      <a:pt x="280" y="430"/>
                      <a:pt x="228" y="417"/>
                      <a:pt x="140" y="30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8000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78" name="Freeform 26"/>
            <p:cNvSpPr>
              <a:spLocks/>
            </p:cNvSpPr>
            <p:nvPr/>
          </p:nvSpPr>
          <p:spPr bwMode="auto">
            <a:xfrm>
              <a:off x="1584" y="2170"/>
              <a:ext cx="2448" cy="662"/>
            </a:xfrm>
            <a:custGeom>
              <a:avLst/>
              <a:gdLst>
                <a:gd name="T0" fmla="*/ 127 w 8800"/>
                <a:gd name="T1" fmla="*/ 1150 h 2400"/>
                <a:gd name="T2" fmla="*/ 4566 w 8800"/>
                <a:gd name="T3" fmla="*/ 978 h 2400"/>
                <a:gd name="T4" fmla="*/ 8660 w 8800"/>
                <a:gd name="T5" fmla="*/ 1200 h 2400"/>
                <a:gd name="T6" fmla="*/ 4593 w 8800"/>
                <a:gd name="T7" fmla="*/ 1194 h 2400"/>
                <a:gd name="T8" fmla="*/ 127 w 8800"/>
                <a:gd name="T9" fmla="*/ 115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0" h="2400">
                  <a:moveTo>
                    <a:pt x="127" y="1150"/>
                  </a:moveTo>
                  <a:cubicBezTo>
                    <a:pt x="0" y="60"/>
                    <a:pt x="4321" y="978"/>
                    <a:pt x="4566" y="978"/>
                  </a:cubicBezTo>
                  <a:cubicBezTo>
                    <a:pt x="4811" y="978"/>
                    <a:pt x="8520" y="0"/>
                    <a:pt x="8660" y="1200"/>
                  </a:cubicBezTo>
                  <a:cubicBezTo>
                    <a:pt x="8800" y="2400"/>
                    <a:pt x="4811" y="1194"/>
                    <a:pt x="4593" y="1194"/>
                  </a:cubicBezTo>
                  <a:cubicBezTo>
                    <a:pt x="4376" y="1194"/>
                    <a:pt x="254" y="2240"/>
                    <a:pt x="127" y="1150"/>
                  </a:cubicBezTo>
                  <a:close/>
                </a:path>
              </a:pathLst>
            </a:custGeom>
            <a:solidFill>
              <a:srgbClr val="FF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auto">
            <a:xfrm>
              <a:off x="2475" y="2468"/>
              <a:ext cx="756" cy="220"/>
            </a:xfrm>
            <a:custGeom>
              <a:avLst/>
              <a:gdLst>
                <a:gd name="T0" fmla="*/ 0 w 1230"/>
                <a:gd name="T1" fmla="*/ 350 h 370"/>
                <a:gd name="T2" fmla="*/ 610 w 1230"/>
                <a:gd name="T3" fmla="*/ 0 h 370"/>
                <a:gd name="T4" fmla="*/ 1200 w 1230"/>
                <a:gd name="T5" fmla="*/ 360 h 370"/>
                <a:gd name="T6" fmla="*/ 630 w 1230"/>
                <a:gd name="T7" fmla="*/ 90 h 370"/>
                <a:gd name="T8" fmla="*/ 0 w 1230"/>
                <a:gd name="T9" fmla="*/ 35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0" h="370">
                  <a:moveTo>
                    <a:pt x="0" y="350"/>
                  </a:moveTo>
                  <a:cubicBezTo>
                    <a:pt x="0" y="350"/>
                    <a:pt x="370" y="0"/>
                    <a:pt x="610" y="0"/>
                  </a:cubicBezTo>
                  <a:cubicBezTo>
                    <a:pt x="850" y="0"/>
                    <a:pt x="1230" y="370"/>
                    <a:pt x="1200" y="360"/>
                  </a:cubicBezTo>
                  <a:cubicBezTo>
                    <a:pt x="1170" y="350"/>
                    <a:pt x="870" y="80"/>
                    <a:pt x="630" y="90"/>
                  </a:cubicBezTo>
                  <a:cubicBezTo>
                    <a:pt x="390" y="100"/>
                    <a:pt x="0" y="350"/>
                    <a:pt x="0" y="35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80" name="Freeform 28"/>
            <p:cNvSpPr>
              <a:spLocks/>
            </p:cNvSpPr>
            <p:nvPr/>
          </p:nvSpPr>
          <p:spPr bwMode="auto">
            <a:xfrm>
              <a:off x="2576" y="2336"/>
              <a:ext cx="544" cy="688"/>
            </a:xfrm>
            <a:custGeom>
              <a:avLst/>
              <a:gdLst>
                <a:gd name="T0" fmla="*/ 223 w 544"/>
                <a:gd name="T1" fmla="*/ 456 h 688"/>
                <a:gd name="T2" fmla="*/ 272 w 544"/>
                <a:gd name="T3" fmla="*/ 4 h 688"/>
                <a:gd name="T4" fmla="*/ 344 w 544"/>
                <a:gd name="T5" fmla="*/ 456 h 688"/>
                <a:gd name="T6" fmla="*/ 346 w 544"/>
                <a:gd name="T7" fmla="*/ 688 h 688"/>
                <a:gd name="T8" fmla="*/ 229 w 544"/>
                <a:gd name="T9" fmla="*/ 688 h 688"/>
                <a:gd name="T10" fmla="*/ 223 w 544"/>
                <a:gd name="T11" fmla="*/ 45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688">
                  <a:moveTo>
                    <a:pt x="223" y="456"/>
                  </a:moveTo>
                  <a:cubicBezTo>
                    <a:pt x="24" y="340"/>
                    <a:pt x="0" y="0"/>
                    <a:pt x="272" y="4"/>
                  </a:cubicBezTo>
                  <a:cubicBezTo>
                    <a:pt x="544" y="8"/>
                    <a:pt x="524" y="316"/>
                    <a:pt x="344" y="456"/>
                  </a:cubicBezTo>
                  <a:cubicBezTo>
                    <a:pt x="344" y="551"/>
                    <a:pt x="340" y="611"/>
                    <a:pt x="346" y="688"/>
                  </a:cubicBezTo>
                  <a:cubicBezTo>
                    <a:pt x="279" y="688"/>
                    <a:pt x="260" y="682"/>
                    <a:pt x="229" y="688"/>
                  </a:cubicBezTo>
                  <a:cubicBezTo>
                    <a:pt x="229" y="611"/>
                    <a:pt x="229" y="539"/>
                    <a:pt x="223" y="456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auto">
            <a:xfrm>
              <a:off x="2515" y="1856"/>
              <a:ext cx="639" cy="891"/>
            </a:xfrm>
            <a:custGeom>
              <a:avLst/>
              <a:gdLst>
                <a:gd name="T0" fmla="*/ 1150 w 2299"/>
                <a:gd name="T1" fmla="*/ 43 h 3231"/>
                <a:gd name="T2" fmla="*/ 1282 w 2299"/>
                <a:gd name="T3" fmla="*/ 323 h 3231"/>
                <a:gd name="T4" fmla="*/ 1326 w 2299"/>
                <a:gd name="T5" fmla="*/ 1055 h 3231"/>
                <a:gd name="T6" fmla="*/ 1746 w 2299"/>
                <a:gd name="T7" fmla="*/ 2330 h 3231"/>
                <a:gd name="T8" fmla="*/ 1238 w 2299"/>
                <a:gd name="T9" fmla="*/ 3231 h 3231"/>
                <a:gd name="T10" fmla="*/ 656 w 2299"/>
                <a:gd name="T11" fmla="*/ 2310 h 3231"/>
                <a:gd name="T12" fmla="*/ 1039 w 2299"/>
                <a:gd name="T13" fmla="*/ 1034 h 3231"/>
                <a:gd name="T14" fmla="*/ 1039 w 2299"/>
                <a:gd name="T15" fmla="*/ 302 h 3231"/>
                <a:gd name="T16" fmla="*/ 1150 w 2299"/>
                <a:gd name="T17" fmla="*/ 43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3231">
                  <a:moveTo>
                    <a:pt x="1150" y="43"/>
                  </a:moveTo>
                  <a:cubicBezTo>
                    <a:pt x="2299" y="0"/>
                    <a:pt x="1253" y="155"/>
                    <a:pt x="1282" y="323"/>
                  </a:cubicBezTo>
                  <a:cubicBezTo>
                    <a:pt x="1311" y="491"/>
                    <a:pt x="1249" y="721"/>
                    <a:pt x="1326" y="1055"/>
                  </a:cubicBezTo>
                  <a:cubicBezTo>
                    <a:pt x="1403" y="1389"/>
                    <a:pt x="1766" y="1920"/>
                    <a:pt x="1746" y="2330"/>
                  </a:cubicBezTo>
                  <a:cubicBezTo>
                    <a:pt x="1726" y="2740"/>
                    <a:pt x="1525" y="3231"/>
                    <a:pt x="1238" y="3231"/>
                  </a:cubicBezTo>
                  <a:cubicBezTo>
                    <a:pt x="951" y="3231"/>
                    <a:pt x="686" y="2750"/>
                    <a:pt x="656" y="2310"/>
                  </a:cubicBezTo>
                  <a:cubicBezTo>
                    <a:pt x="626" y="1870"/>
                    <a:pt x="975" y="1369"/>
                    <a:pt x="1039" y="1034"/>
                  </a:cubicBezTo>
                  <a:cubicBezTo>
                    <a:pt x="1103" y="699"/>
                    <a:pt x="1021" y="467"/>
                    <a:pt x="1039" y="302"/>
                  </a:cubicBezTo>
                  <a:cubicBezTo>
                    <a:pt x="1057" y="136"/>
                    <a:pt x="0" y="86"/>
                    <a:pt x="1150" y="43"/>
                  </a:cubicBezTo>
                  <a:close/>
                </a:path>
              </a:pathLst>
            </a:custGeom>
            <a:solidFill>
              <a:srgbClr val="8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auto">
            <a:xfrm>
              <a:off x="2713" y="2245"/>
              <a:ext cx="265" cy="417"/>
            </a:xfrm>
            <a:custGeom>
              <a:avLst/>
              <a:gdLst>
                <a:gd name="T0" fmla="*/ 380 w 950"/>
                <a:gd name="T1" fmla="*/ 1510 h 1510"/>
                <a:gd name="T2" fmla="*/ 50 w 950"/>
                <a:gd name="T3" fmla="*/ 760 h 1510"/>
                <a:gd name="T4" fmla="*/ 830 w 950"/>
                <a:gd name="T5" fmla="*/ 700 h 1510"/>
                <a:gd name="T6" fmla="*/ 500 w 950"/>
                <a:gd name="T7" fmla="*/ 1500 h 1510"/>
                <a:gd name="T8" fmla="*/ 430 w 950"/>
                <a:gd name="T9" fmla="*/ 1210 h 1510"/>
                <a:gd name="T10" fmla="*/ 530 w 950"/>
                <a:gd name="T11" fmla="*/ 1090 h 1510"/>
                <a:gd name="T12" fmla="*/ 680 w 950"/>
                <a:gd name="T13" fmla="*/ 790 h 1510"/>
                <a:gd name="T14" fmla="*/ 220 w 950"/>
                <a:gd name="T15" fmla="*/ 690 h 1510"/>
                <a:gd name="T16" fmla="*/ 380 w 950"/>
                <a:gd name="T17" fmla="*/ 151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0" h="1510">
                  <a:moveTo>
                    <a:pt x="380" y="1510"/>
                  </a:moveTo>
                  <a:cubicBezTo>
                    <a:pt x="290" y="1410"/>
                    <a:pt x="0" y="1500"/>
                    <a:pt x="50" y="760"/>
                  </a:cubicBezTo>
                  <a:cubicBezTo>
                    <a:pt x="100" y="20"/>
                    <a:pt x="710" y="0"/>
                    <a:pt x="830" y="700"/>
                  </a:cubicBezTo>
                  <a:cubicBezTo>
                    <a:pt x="950" y="1400"/>
                    <a:pt x="558" y="1477"/>
                    <a:pt x="500" y="1500"/>
                  </a:cubicBezTo>
                  <a:cubicBezTo>
                    <a:pt x="445" y="1394"/>
                    <a:pt x="450" y="1370"/>
                    <a:pt x="430" y="1210"/>
                  </a:cubicBezTo>
                  <a:cubicBezTo>
                    <a:pt x="560" y="1370"/>
                    <a:pt x="610" y="1210"/>
                    <a:pt x="530" y="1090"/>
                  </a:cubicBezTo>
                  <a:cubicBezTo>
                    <a:pt x="630" y="1180"/>
                    <a:pt x="720" y="1380"/>
                    <a:pt x="680" y="790"/>
                  </a:cubicBezTo>
                  <a:cubicBezTo>
                    <a:pt x="640" y="200"/>
                    <a:pt x="280" y="460"/>
                    <a:pt x="220" y="690"/>
                  </a:cubicBezTo>
                  <a:cubicBezTo>
                    <a:pt x="160" y="920"/>
                    <a:pt x="390" y="1380"/>
                    <a:pt x="380" y="15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657600" y="854075"/>
            <a:ext cx="2681288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Superior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Hypogynous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5353050" y="3048000"/>
            <a:ext cx="24955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Perigynous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211513" y="5578475"/>
            <a:ext cx="2427287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Flower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Epigynous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Inferior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1019175" y="3048000"/>
            <a:ext cx="271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Half-Superior</a:t>
            </a: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1138238" y="3910013"/>
            <a:ext cx="259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Ovary Half-Inferior</a:t>
            </a:r>
          </a:p>
        </p:txBody>
      </p:sp>
      <p:grpSp>
        <p:nvGrpSpPr>
          <p:cNvPr id="23588" name="Group 36"/>
          <p:cNvGrpSpPr>
            <a:grpSpLocks/>
          </p:cNvGrpSpPr>
          <p:nvPr/>
        </p:nvGrpSpPr>
        <p:grpSpPr bwMode="auto">
          <a:xfrm>
            <a:off x="6842125" y="746125"/>
            <a:ext cx="463550" cy="762000"/>
            <a:chOff x="4310" y="470"/>
            <a:chExt cx="292" cy="480"/>
          </a:xfrm>
        </p:grpSpPr>
        <p:sp>
          <p:nvSpPr>
            <p:cNvPr id="23589" name="Text Box 37"/>
            <p:cNvSpPr txBox="1">
              <a:spLocks noChangeArrowheads="1"/>
            </p:cNvSpPr>
            <p:nvPr/>
          </p:nvSpPr>
          <p:spPr bwMode="auto">
            <a:xfrm>
              <a:off x="4310" y="470"/>
              <a:ext cx="2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4364" y="86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591" name="Group 39"/>
          <p:cNvGrpSpPr>
            <a:grpSpLocks/>
          </p:cNvGrpSpPr>
          <p:nvPr/>
        </p:nvGrpSpPr>
        <p:grpSpPr bwMode="auto">
          <a:xfrm>
            <a:off x="7308850" y="5638800"/>
            <a:ext cx="463550" cy="762000"/>
            <a:chOff x="4604" y="3552"/>
            <a:chExt cx="292" cy="480"/>
          </a:xfrm>
        </p:grpSpPr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4604" y="3552"/>
              <a:ext cx="2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4658" y="361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6934200" y="33528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44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1611313"/>
            <a:ext cx="7359650" cy="3470138"/>
          </a:xfrm>
          <a:ln/>
        </p:spPr>
        <p:txBody>
          <a:bodyPr rIns="34290" anchor="ctr"/>
          <a:lstStyle/>
          <a:p>
            <a:pPr marL="254000" indent="0">
              <a:buNone/>
            </a:pPr>
            <a:r>
              <a:rPr lang="en-US" altLang="en-US" b="1" dirty="0" smtClean="0">
                <a:latin typeface="Garamond" panose="02020404030301010803" pitchFamily="18" charset="0"/>
              </a:rPr>
              <a:t>Grass </a:t>
            </a:r>
            <a:r>
              <a:rPr lang="en-US" altLang="en-US" b="1" dirty="0">
                <a:latin typeface="Garamond" panose="02020404030301010803" pitchFamily="18" charset="0"/>
              </a:rPr>
              <a:t>flowers: incomplete, usually imperfect (separate male and female flowers)</a:t>
            </a:r>
          </a:p>
          <a:p>
            <a:pPr marL="700088" indent="-446088">
              <a:buFont typeface="Lucida Grande" charset="0"/>
              <a:buChar char="•"/>
            </a:pPr>
            <a:r>
              <a:rPr lang="en-US" altLang="en-US" b="1" dirty="0">
                <a:latin typeface="Garamond" panose="02020404030301010803" pitchFamily="18" charset="0"/>
              </a:rPr>
              <a:t>A tulip is complete (though the sepals are the same color as the petals) and </a:t>
            </a:r>
            <a:r>
              <a:rPr lang="en-US" altLang="en-US" sz="4000" b="1" u="sng" dirty="0">
                <a:latin typeface="Garamond" panose="02020404030301010803" pitchFamily="18" charset="0"/>
              </a:rPr>
              <a:t>perfect</a:t>
            </a:r>
            <a:r>
              <a:rPr lang="en-US" altLang="en-US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566730" name="Text Box 10"/>
          <p:cNvSpPr txBox="1">
            <a:spLocks noChangeArrowheads="1"/>
          </p:cNvSpPr>
          <p:nvPr/>
        </p:nvSpPr>
        <p:spPr bwMode="auto">
          <a:xfrm>
            <a:off x="892175" y="312239"/>
            <a:ext cx="7611745" cy="9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Incomplete</a:t>
            </a:r>
            <a:r>
              <a:rPr kumimoji="0" lang="en-US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 Flowers</a:t>
            </a:r>
          </a:p>
        </p:txBody>
      </p:sp>
    </p:spTree>
    <p:extLst>
      <p:ext uri="{BB962C8B-B14F-4D97-AF65-F5344CB8AC3E}">
        <p14:creationId xmlns:p14="http://schemas.microsoft.com/office/powerpoint/2010/main" val="178567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50" name="Picture 2" descr="43_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1143" r="10329" b="7143"/>
          <a:stretch>
            <a:fillRect/>
          </a:stretch>
        </p:blipFill>
        <p:spPr bwMode="auto">
          <a:xfrm>
            <a:off x="5716588" y="1978025"/>
            <a:ext cx="3197225" cy="464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451" name="Rectangle 3"/>
          <p:cNvSpPr>
            <a:spLocks noChangeArrowheads="1"/>
          </p:cNvSpPr>
          <p:nvPr/>
        </p:nvSpPr>
        <p:spPr bwMode="auto">
          <a:xfrm>
            <a:off x="457200" y="1905000"/>
            <a:ext cx="5029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Incomplete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flowers 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lack one or more of the four major floral 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Imperfect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flowers are incomplete flowers lacking either stamens (female flowers) or carpels (male flowers).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40452" name="Rectangle 4"/>
          <p:cNvSpPr>
            <a:spLocks noChangeArrowheads="1"/>
          </p:cNvSpPr>
          <p:nvPr/>
        </p:nvSpPr>
        <p:spPr bwMode="auto">
          <a:xfrm>
            <a:off x="5181600" y="-1447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0454" name="Text Box 6"/>
          <p:cNvSpPr txBox="1">
            <a:spLocks noChangeArrowheads="1"/>
          </p:cNvSpPr>
          <p:nvPr/>
        </p:nvSpPr>
        <p:spPr bwMode="auto">
          <a:xfrm>
            <a:off x="457201" y="273050"/>
            <a:ext cx="8456612" cy="9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Incomplete Flowers</a:t>
            </a:r>
          </a:p>
        </p:txBody>
      </p:sp>
    </p:spTree>
    <p:extLst>
      <p:ext uri="{BB962C8B-B14F-4D97-AF65-F5344CB8AC3E}">
        <p14:creationId xmlns:p14="http://schemas.microsoft.com/office/powerpoint/2010/main" val="277708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124200"/>
          </a:xfrm>
        </p:spPr>
        <p:txBody>
          <a:bodyPr/>
          <a:lstStyle/>
          <a:p>
            <a:r>
              <a:rPr lang="en-US" altLang="en-US" b="1" u="sng" dirty="0">
                <a:latin typeface="Garamond" panose="02020404030301010803" pitchFamily="18" charset="0"/>
              </a:rPr>
              <a:t>Pollen</a:t>
            </a:r>
            <a:r>
              <a:rPr lang="en-US" altLang="en-US" b="1" dirty="0">
                <a:latin typeface="Garamond" panose="02020404030301010803" pitchFamily="18" charset="0"/>
              </a:rPr>
              <a:t> contains the male gametophyte.</a:t>
            </a:r>
          </a:p>
          <a:p>
            <a:r>
              <a:rPr lang="en-US" altLang="en-US" b="1" dirty="0">
                <a:latin typeface="Garamond" panose="02020404030301010803" pitchFamily="18" charset="0"/>
              </a:rPr>
              <a:t>Pollen develops within anthers of diploid sporophyte plants</a:t>
            </a:r>
            <a:r>
              <a:rPr lang="en-US" altLang="en-US" b="1" dirty="0" smtClean="0">
                <a:latin typeface="Garamond" panose="02020404030301010803" pitchFamily="18" charset="0"/>
              </a:rPr>
              <a:t>.</a:t>
            </a: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1648647" name="Line 7"/>
          <p:cNvSpPr>
            <a:spLocks noChangeShapeType="1"/>
          </p:cNvSpPr>
          <p:nvPr/>
        </p:nvSpPr>
        <p:spPr bwMode="auto">
          <a:xfrm>
            <a:off x="609600" y="1524000"/>
            <a:ext cx="61722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8649" name="Text Box 9"/>
          <p:cNvSpPr txBox="1">
            <a:spLocks noChangeArrowheads="1"/>
          </p:cNvSpPr>
          <p:nvPr/>
        </p:nvSpPr>
        <p:spPr bwMode="auto">
          <a:xfrm>
            <a:off x="609600" y="319088"/>
            <a:ext cx="6324600" cy="83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The Male Gametophyte</a:t>
            </a:r>
          </a:p>
        </p:txBody>
      </p:sp>
      <p:sp>
        <p:nvSpPr>
          <p:cNvPr id="1648650" name="Line 10"/>
          <p:cNvSpPr>
            <a:spLocks noChangeShapeType="1"/>
          </p:cNvSpPr>
          <p:nvPr/>
        </p:nvSpPr>
        <p:spPr bwMode="auto">
          <a:xfrm>
            <a:off x="6858000" y="6324600"/>
            <a:ext cx="22860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48651" name="Picture 11" descr="43_F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2274" r="6389" b="9048"/>
          <a:stretch>
            <a:fillRect/>
          </a:stretch>
        </p:blipFill>
        <p:spPr bwMode="auto">
          <a:xfrm>
            <a:off x="6858000" y="52388"/>
            <a:ext cx="224313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7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690" name="Picture 2" descr="43_F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2274" r="3160" b="9048"/>
          <a:stretch>
            <a:fillRect/>
          </a:stretch>
        </p:blipFill>
        <p:spPr bwMode="auto">
          <a:xfrm>
            <a:off x="5169218" y="1995488"/>
            <a:ext cx="3931920" cy="264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0691" name="Line 3"/>
          <p:cNvSpPr>
            <a:spLocks noChangeShapeType="1"/>
          </p:cNvSpPr>
          <p:nvPr/>
        </p:nvSpPr>
        <p:spPr bwMode="auto">
          <a:xfrm>
            <a:off x="609600" y="1524000"/>
            <a:ext cx="61722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0693" name="Text Box 5"/>
          <p:cNvSpPr txBox="1">
            <a:spLocks noChangeArrowheads="1"/>
          </p:cNvSpPr>
          <p:nvPr/>
        </p:nvSpPr>
        <p:spPr bwMode="auto">
          <a:xfrm>
            <a:off x="1066800" y="319088"/>
            <a:ext cx="5867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The Male Gametophyte</a:t>
            </a:r>
          </a:p>
        </p:txBody>
      </p:sp>
      <p:sp>
        <p:nvSpPr>
          <p:cNvPr id="1650694" name="Line 6"/>
          <p:cNvSpPr>
            <a:spLocks noChangeShapeType="1"/>
          </p:cNvSpPr>
          <p:nvPr/>
        </p:nvSpPr>
        <p:spPr bwMode="auto">
          <a:xfrm>
            <a:off x="6858000" y="6324600"/>
            <a:ext cx="22860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50695" name="Picture 7" descr="43_F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2274" r="6389" b="9048"/>
          <a:stretch>
            <a:fillRect/>
          </a:stretch>
        </p:blipFill>
        <p:spPr bwMode="auto">
          <a:xfrm>
            <a:off x="6858000" y="52388"/>
            <a:ext cx="224313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0696" name="Rectangle 8"/>
          <p:cNvSpPr>
            <a:spLocks noChangeArrowheads="1"/>
          </p:cNvSpPr>
          <p:nvPr/>
        </p:nvSpPr>
        <p:spPr bwMode="auto">
          <a:xfrm>
            <a:off x="457200" y="2133600"/>
            <a:ext cx="4712018" cy="43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Each anther consists of four pollen sacs that contain </a:t>
            </a: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microspore mother cells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Each diploid microspore mother cell divides by </a:t>
            </a:r>
            <a:r>
              <a:rPr kumimoji="0" lang="en-US" altLang="en-US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meiosis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to form four haploid </a:t>
            </a: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microspores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27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6888"/>
            <a:ext cx="471201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latin typeface="Garamond" panose="02020404030301010803" pitchFamily="18" charset="0"/>
              </a:rPr>
              <a:t>Each microspore divides by </a:t>
            </a:r>
            <a:r>
              <a:rPr lang="en-US" altLang="en-US" sz="2800" b="1" i="1" dirty="0">
                <a:latin typeface="Garamond" panose="02020404030301010803" pitchFamily="18" charset="0"/>
              </a:rPr>
              <a:t>mitosis</a:t>
            </a:r>
            <a:r>
              <a:rPr lang="en-US" altLang="en-US" sz="2800" b="1" dirty="0">
                <a:latin typeface="Garamond" panose="02020404030301010803" pitchFamily="18" charset="0"/>
              </a:rPr>
              <a:t> to form an immature male gametophyte consisting of two cells.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latin typeface="Garamond" panose="02020404030301010803" pitchFamily="18" charset="0"/>
              </a:rPr>
              <a:t>Tube cell </a:t>
            </a:r>
            <a:r>
              <a:rPr lang="en-US" altLang="en-US" b="1" dirty="0">
                <a:latin typeface="Garamond" panose="02020404030301010803" pitchFamily="18" charset="0"/>
              </a:rPr>
              <a:t>(will form a pollen tube after pollination).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latin typeface="Garamond" panose="02020404030301010803" pitchFamily="18" charset="0"/>
              </a:rPr>
              <a:t>Generative cell </a:t>
            </a:r>
            <a:r>
              <a:rPr lang="en-US" altLang="en-US" b="1" dirty="0">
                <a:latin typeface="Garamond" panose="02020404030301010803" pitchFamily="18" charset="0"/>
              </a:rPr>
              <a:t>(will divide by </a:t>
            </a:r>
            <a:r>
              <a:rPr lang="en-US" altLang="en-US" sz="3600" b="1" i="1" u="sng" dirty="0">
                <a:latin typeface="Garamond" panose="02020404030301010803" pitchFamily="18" charset="0"/>
              </a:rPr>
              <a:t>mitosis</a:t>
            </a:r>
            <a:r>
              <a:rPr lang="en-US" altLang="en-US" b="1" dirty="0">
                <a:latin typeface="Garamond" panose="02020404030301010803" pitchFamily="18" charset="0"/>
              </a:rPr>
              <a:t> to form two sperm after pollination).</a:t>
            </a:r>
          </a:p>
        </p:txBody>
      </p:sp>
      <p:sp>
        <p:nvSpPr>
          <p:cNvPr id="1654790" name="Line 6"/>
          <p:cNvSpPr>
            <a:spLocks noChangeShapeType="1"/>
          </p:cNvSpPr>
          <p:nvPr/>
        </p:nvSpPr>
        <p:spPr bwMode="auto">
          <a:xfrm>
            <a:off x="609600" y="1524000"/>
            <a:ext cx="61722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4792" name="Text Box 8"/>
          <p:cNvSpPr txBox="1">
            <a:spLocks noChangeArrowheads="1"/>
          </p:cNvSpPr>
          <p:nvPr/>
        </p:nvSpPr>
        <p:spPr bwMode="auto">
          <a:xfrm>
            <a:off x="609600" y="319088"/>
            <a:ext cx="6324600" cy="83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The Male Gametophyte</a:t>
            </a:r>
          </a:p>
        </p:txBody>
      </p:sp>
      <p:sp>
        <p:nvSpPr>
          <p:cNvPr id="1654793" name="Line 9"/>
          <p:cNvSpPr>
            <a:spLocks noChangeShapeType="1"/>
          </p:cNvSpPr>
          <p:nvPr/>
        </p:nvSpPr>
        <p:spPr bwMode="auto">
          <a:xfrm>
            <a:off x="6858000" y="6324600"/>
            <a:ext cx="22860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54794" name="Picture 10" descr="43_F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2274" r="6389" b="9048"/>
          <a:stretch>
            <a:fillRect/>
          </a:stretch>
        </p:blipFill>
        <p:spPr bwMode="auto">
          <a:xfrm>
            <a:off x="6858000" y="52388"/>
            <a:ext cx="224313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4795" name="Picture 11" descr="43_F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2274" r="3160" b="9048"/>
          <a:stretch>
            <a:fillRect/>
          </a:stretch>
        </p:blipFill>
        <p:spPr bwMode="auto">
          <a:xfrm>
            <a:off x="5169218" y="2105299"/>
            <a:ext cx="3931920" cy="264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5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1" name="Rectangle 3"/>
          <p:cNvSpPr>
            <a:spLocks noChangeArrowheads="1"/>
          </p:cNvSpPr>
          <p:nvPr/>
        </p:nvSpPr>
        <p:spPr bwMode="auto">
          <a:xfrm>
            <a:off x="457199" y="1752600"/>
            <a:ext cx="617873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embryo sac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 the female gametophyte and develops within the ovary of diploid sporophyte plants.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Each ovary contains one or more ovules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Each ovule consists of 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integuments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(protective layers of cells) that surround a </a:t>
            </a:r>
            <a:r>
              <a:rPr kumimoji="0" lang="en-US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megaspore mother cell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60932" name="Line 4"/>
          <p:cNvSpPr>
            <a:spLocks noChangeShapeType="1"/>
          </p:cNvSpPr>
          <p:nvPr/>
        </p:nvSpPr>
        <p:spPr bwMode="auto">
          <a:xfrm>
            <a:off x="609600" y="1524000"/>
            <a:ext cx="66294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4" name="Text Box 6"/>
          <p:cNvSpPr txBox="1">
            <a:spLocks noChangeArrowheads="1"/>
          </p:cNvSpPr>
          <p:nvPr/>
        </p:nvSpPr>
        <p:spPr bwMode="auto">
          <a:xfrm>
            <a:off x="1066800" y="319088"/>
            <a:ext cx="6248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The Female Gametophyte</a:t>
            </a:r>
          </a:p>
        </p:txBody>
      </p:sp>
      <p:pic>
        <p:nvPicPr>
          <p:cNvPr id="1660936" name="Picture 8" descr="43_F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3857" b="6429"/>
          <a:stretch>
            <a:fillRect/>
          </a:stretch>
        </p:blipFill>
        <p:spPr bwMode="auto">
          <a:xfrm>
            <a:off x="6858000" y="1752600"/>
            <a:ext cx="19843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3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6305006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latin typeface="Garamond" panose="02020404030301010803" pitchFamily="18" charset="0"/>
              </a:rPr>
              <a:t>Megaspore mother cell divides by </a:t>
            </a:r>
            <a:r>
              <a:rPr lang="en-US" altLang="en-US" b="1" i="1" u="sng" dirty="0">
                <a:latin typeface="Garamond" panose="02020404030301010803" pitchFamily="18" charset="0"/>
              </a:rPr>
              <a:t>meiosis</a:t>
            </a:r>
            <a:r>
              <a:rPr lang="en-US" altLang="en-US" sz="2800" b="1" dirty="0">
                <a:latin typeface="Garamond" panose="02020404030301010803" pitchFamily="18" charset="0"/>
              </a:rPr>
              <a:t> to form four haploid </a:t>
            </a:r>
            <a:r>
              <a:rPr lang="en-US" altLang="en-US" sz="3600" b="1" u="sng" dirty="0">
                <a:latin typeface="Garamond" panose="02020404030301010803" pitchFamily="18" charset="0"/>
              </a:rPr>
              <a:t>megaspores</a:t>
            </a:r>
            <a:r>
              <a:rPr lang="en-US" altLang="en-US" sz="2800" b="1" dirty="0">
                <a:latin typeface="Garamond" panose="02020404030301010803" pitchFamily="18" charset="0"/>
              </a:rPr>
              <a:t> (three degenerate, one survives</a:t>
            </a:r>
            <a:r>
              <a:rPr lang="en-US" altLang="en-US" sz="2800" b="1" dirty="0" smtClean="0">
                <a:latin typeface="Garamond" panose="02020404030301010803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n-US" altLang="en-US" sz="2800" b="1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Garamond" panose="02020404030301010803" pitchFamily="18" charset="0"/>
              </a:rPr>
              <a:t>Nucleus of remaining megaspore divides by </a:t>
            </a:r>
            <a:r>
              <a:rPr lang="en-US" altLang="en-US" b="1" i="1" u="sng" dirty="0">
                <a:latin typeface="Garamond" panose="02020404030301010803" pitchFamily="18" charset="0"/>
              </a:rPr>
              <a:t>mitosis</a:t>
            </a:r>
            <a:r>
              <a:rPr lang="en-US" altLang="en-US" b="1" dirty="0">
                <a:latin typeface="Garamond" panose="02020404030301010803" pitchFamily="18" charset="0"/>
              </a:rPr>
              <a:t> three times </a:t>
            </a:r>
            <a:r>
              <a:rPr lang="en-US" altLang="en-US" sz="2800" b="1" dirty="0">
                <a:latin typeface="Garamond" panose="02020404030301010803" pitchFamily="18" charset="0"/>
              </a:rPr>
              <a:t>(without cytokinesis) to form a single cell with 8 haploid nuclei.</a:t>
            </a:r>
          </a:p>
          <a:p>
            <a:pPr>
              <a:lnSpc>
                <a:spcPct val="90000"/>
              </a:lnSpc>
            </a:pPr>
            <a:endParaRPr lang="en-US" altLang="en-US" sz="2800" b="1" dirty="0">
              <a:latin typeface="Garamond" panose="02020404030301010803" pitchFamily="18" charset="0"/>
            </a:endParaRPr>
          </a:p>
        </p:txBody>
      </p:sp>
      <p:sp>
        <p:nvSpPr>
          <p:cNvPr id="1667078" name="Line 6"/>
          <p:cNvSpPr>
            <a:spLocks noChangeShapeType="1"/>
          </p:cNvSpPr>
          <p:nvPr/>
        </p:nvSpPr>
        <p:spPr bwMode="auto">
          <a:xfrm>
            <a:off x="609600" y="1524000"/>
            <a:ext cx="66294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7080" name="Text Box 8"/>
          <p:cNvSpPr txBox="1">
            <a:spLocks noChangeArrowheads="1"/>
          </p:cNvSpPr>
          <p:nvPr/>
        </p:nvSpPr>
        <p:spPr bwMode="auto">
          <a:xfrm>
            <a:off x="1066800" y="319088"/>
            <a:ext cx="6248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The Female Gametophyte</a:t>
            </a:r>
          </a:p>
        </p:txBody>
      </p:sp>
      <p:pic>
        <p:nvPicPr>
          <p:cNvPr id="1667082" name="Picture 10" descr="43_F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3857" b="6429"/>
          <a:stretch>
            <a:fillRect/>
          </a:stretch>
        </p:blipFill>
        <p:spPr bwMode="auto">
          <a:xfrm>
            <a:off x="7159625" y="1905000"/>
            <a:ext cx="19843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1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Structure of Flowers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1336"/>
            <a:ext cx="8686800" cy="54232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charset="2"/>
              <a:buChar char="v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Flowers begin as embryonic primordium 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   </a:t>
            </a:r>
            <a:r>
              <a:rPr lang="en-US" altLang="en-US" u="sng" dirty="0" smtClean="0">
                <a:solidFill>
                  <a:schemeClr val="tx1"/>
                </a:solidFill>
              </a:rPr>
              <a:t>PARTS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Font typeface="Wingdings" charset="2"/>
              <a:buChar char="v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Peduncles.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pedicels</a:t>
            </a:r>
          </a:p>
          <a:p>
            <a:pPr eaLnBrk="1" hangingPunct="1">
              <a:spcBef>
                <a:spcPts val="600"/>
              </a:spcBef>
              <a:buFont typeface="Wingdings" charset="2"/>
              <a:buChar char="v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Receptacle - Swollen end of peduncle or pedicel</a:t>
            </a:r>
          </a:p>
          <a:p>
            <a:pPr marL="366713" lvl="1" indent="0" eaLnBrk="1" hangingPunct="1">
              <a:buFont typeface="Arial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366713" lvl="1" indent="-366713" eaLnBrk="1" hangingPunct="1">
              <a:buFont typeface="Arial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Other parts of flower attached to receptacle in whorls: sepals, petals, stamens, and pistil.</a:t>
            </a:r>
          </a:p>
        </p:txBody>
      </p:sp>
    </p:spTree>
    <p:extLst>
      <p:ext uri="{BB962C8B-B14F-4D97-AF65-F5344CB8AC3E}">
        <p14:creationId xmlns:p14="http://schemas.microsoft.com/office/powerpoint/2010/main" val="2098081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8" y="1828800"/>
            <a:ext cx="6551613" cy="4800600"/>
          </a:xfrm>
        </p:spPr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Plasma membranes partition the cell into a </a:t>
            </a:r>
            <a:r>
              <a:rPr lang="en-US" altLang="en-US" sz="4000" b="1" u="sng" dirty="0">
                <a:latin typeface="Garamond" panose="02020404030301010803" pitchFamily="18" charset="0"/>
              </a:rPr>
              <a:t>seven-celled embryo </a:t>
            </a:r>
            <a:r>
              <a:rPr lang="en-US" altLang="en-US" b="1" dirty="0">
                <a:latin typeface="Garamond" panose="02020404030301010803" pitchFamily="18" charset="0"/>
              </a:rPr>
              <a:t>sac</a:t>
            </a:r>
          </a:p>
          <a:p>
            <a:pPr lvl="1"/>
            <a:r>
              <a:rPr lang="en-US" altLang="en-US" sz="3200" b="1" dirty="0">
                <a:latin typeface="Garamond" panose="02020404030301010803" pitchFamily="18" charset="0"/>
              </a:rPr>
              <a:t>Three small cells at either end; one is the </a:t>
            </a:r>
            <a:r>
              <a:rPr lang="en-US" altLang="en-US" sz="4400" b="1" u="sng" dirty="0">
                <a:latin typeface="Garamond" panose="02020404030301010803" pitchFamily="18" charset="0"/>
              </a:rPr>
              <a:t>egg</a:t>
            </a:r>
            <a:r>
              <a:rPr lang="en-US" altLang="en-US" sz="3200" b="1" dirty="0">
                <a:latin typeface="Garamond" panose="02020404030301010803" pitchFamily="18" charset="0"/>
              </a:rPr>
              <a:t>.</a:t>
            </a:r>
          </a:p>
          <a:p>
            <a:pPr lvl="1"/>
            <a:r>
              <a:rPr lang="en-US" altLang="en-US" sz="3200" b="1" dirty="0">
                <a:latin typeface="Garamond" panose="02020404030301010803" pitchFamily="18" charset="0"/>
              </a:rPr>
              <a:t>One large central cell containing two </a:t>
            </a:r>
            <a:r>
              <a:rPr lang="en-US" altLang="en-US" sz="4000" b="1" u="sng" dirty="0">
                <a:latin typeface="Garamond" panose="02020404030301010803" pitchFamily="18" charset="0"/>
              </a:rPr>
              <a:t>polar nuclei</a:t>
            </a:r>
            <a:r>
              <a:rPr lang="en-US" altLang="en-US" sz="3200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671174" name="Line 6"/>
          <p:cNvSpPr>
            <a:spLocks noChangeShapeType="1"/>
          </p:cNvSpPr>
          <p:nvPr/>
        </p:nvSpPr>
        <p:spPr bwMode="auto">
          <a:xfrm>
            <a:off x="609600" y="1524000"/>
            <a:ext cx="66294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1176" name="Text Box 8"/>
          <p:cNvSpPr txBox="1">
            <a:spLocks noChangeArrowheads="1"/>
          </p:cNvSpPr>
          <p:nvPr/>
        </p:nvSpPr>
        <p:spPr bwMode="auto">
          <a:xfrm>
            <a:off x="609600" y="418984"/>
            <a:ext cx="6992983" cy="8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The Female Gametophyte</a:t>
            </a:r>
          </a:p>
        </p:txBody>
      </p:sp>
      <p:pic>
        <p:nvPicPr>
          <p:cNvPr id="1671178" name="Picture 10" descr="43_F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3857" b="6429"/>
          <a:stretch>
            <a:fillRect/>
          </a:stretch>
        </p:blipFill>
        <p:spPr bwMode="auto">
          <a:xfrm>
            <a:off x="7008812" y="1828800"/>
            <a:ext cx="19843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99903"/>
            <a:ext cx="5786845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latin typeface="Garamond" panose="02020404030301010803" pitchFamily="18" charset="0"/>
              </a:rPr>
              <a:t>Pollination</a:t>
            </a:r>
            <a:r>
              <a:rPr lang="en-US" altLang="en-US" sz="2400" b="1" dirty="0">
                <a:latin typeface="Garamond" panose="02020404030301010803" pitchFamily="18" charset="0"/>
              </a:rPr>
              <a:t> occurs when a pollen grain lands on the stigma of a compatible plant.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Pollen grain absorbs water and germinates.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Tube cell extends, forming a </a:t>
            </a:r>
            <a:r>
              <a:rPr lang="en-US" altLang="en-US" sz="2400" b="1" u="sng" dirty="0">
                <a:latin typeface="Garamond" panose="02020404030301010803" pitchFamily="18" charset="0"/>
              </a:rPr>
              <a:t>pollen tube</a:t>
            </a:r>
            <a:r>
              <a:rPr lang="en-US" altLang="en-US" sz="2400" b="1" dirty="0">
                <a:latin typeface="Garamond" panose="02020404030301010803" pitchFamily="18" charset="0"/>
              </a:rPr>
              <a:t> that grows down the style.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u="sng" dirty="0">
                <a:latin typeface="Garamond" panose="02020404030301010803" pitchFamily="18" charset="0"/>
              </a:rPr>
              <a:t>Generative cell divides (mitosis) to form two sperm cells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Garamond" panose="02020404030301010803" pitchFamily="18" charset="0"/>
              </a:rPr>
              <a:t>Sperm cells follow pollen tube to the ovule.</a:t>
            </a:r>
          </a:p>
          <a:p>
            <a:pPr>
              <a:lnSpc>
                <a:spcPct val="90000"/>
              </a:lnSpc>
            </a:pPr>
            <a:endParaRPr lang="en-US" altLang="en-US" sz="2400" b="1" dirty="0">
              <a:latin typeface="Garamond" panose="02020404030301010803" pitchFamily="18" charset="0"/>
            </a:endParaRPr>
          </a:p>
        </p:txBody>
      </p:sp>
      <p:sp>
        <p:nvSpPr>
          <p:cNvPr id="1675270" name="Line 6"/>
          <p:cNvSpPr>
            <a:spLocks noChangeShapeType="1"/>
          </p:cNvSpPr>
          <p:nvPr/>
        </p:nvSpPr>
        <p:spPr bwMode="auto">
          <a:xfrm>
            <a:off x="609600" y="1015184"/>
            <a:ext cx="66294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5272" name="Text Box 8"/>
          <p:cNvSpPr txBox="1">
            <a:spLocks noChangeArrowheads="1"/>
          </p:cNvSpPr>
          <p:nvPr/>
        </p:nvSpPr>
        <p:spPr bwMode="auto">
          <a:xfrm>
            <a:off x="609600" y="0"/>
            <a:ext cx="662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Pollination</a:t>
            </a:r>
          </a:p>
        </p:txBody>
      </p:sp>
      <p:pic>
        <p:nvPicPr>
          <p:cNvPr id="1675275" name="Picture 11" descr="43_F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6396445" y="1399903"/>
            <a:ext cx="2563813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4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105400" cy="4267200"/>
          </a:xfrm>
        </p:spPr>
        <p:txBody>
          <a:bodyPr/>
          <a:lstStyle/>
          <a:p>
            <a:r>
              <a:rPr lang="en-US" altLang="en-US" sz="2400" b="1" dirty="0">
                <a:latin typeface="Garamond" panose="02020404030301010803" pitchFamily="18" charset="0"/>
              </a:rPr>
              <a:t>Double fertilization is </a:t>
            </a:r>
            <a:r>
              <a:rPr lang="en-US" altLang="en-US" sz="2400" b="1" u="sng" dirty="0">
                <a:latin typeface="Garamond" panose="02020404030301010803" pitchFamily="18" charset="0"/>
              </a:rPr>
              <a:t>unique</a:t>
            </a:r>
            <a:r>
              <a:rPr lang="en-US" altLang="en-US" sz="2400" b="1" dirty="0">
                <a:latin typeface="Garamond" panose="02020404030301010803" pitchFamily="18" charset="0"/>
              </a:rPr>
              <a:t> to flowering plants.</a:t>
            </a:r>
          </a:p>
          <a:p>
            <a:r>
              <a:rPr lang="en-US" altLang="en-US" sz="2400" b="1" u="sng" dirty="0">
                <a:latin typeface="Garamond" panose="02020404030301010803" pitchFamily="18" charset="0"/>
              </a:rPr>
              <a:t>Double fertilization </a:t>
            </a:r>
            <a:r>
              <a:rPr lang="en-US" altLang="en-US" sz="2400" b="1" dirty="0">
                <a:latin typeface="Garamond" panose="02020404030301010803" pitchFamily="18" charset="0"/>
              </a:rPr>
              <a:t>is the process by which two sperm fuse with two cells of the embryo sac.</a:t>
            </a:r>
          </a:p>
          <a:p>
            <a:pPr lvl="1"/>
            <a:r>
              <a:rPr lang="en-US" altLang="en-US" sz="2400" b="1" dirty="0">
                <a:latin typeface="Garamond" panose="02020404030301010803" pitchFamily="18" charset="0"/>
              </a:rPr>
              <a:t>One sperm fuses with the egg to form the diploid (2</a:t>
            </a:r>
            <a:r>
              <a:rPr lang="en-US" altLang="en-US" sz="2400" b="1" i="1" dirty="0">
                <a:latin typeface="Garamond" panose="02020404030301010803" pitchFamily="18" charset="0"/>
              </a:rPr>
              <a:t>n</a:t>
            </a:r>
            <a:r>
              <a:rPr lang="en-US" altLang="en-US" sz="2400" b="1" dirty="0">
                <a:latin typeface="Garamond" panose="02020404030301010803" pitchFamily="18" charset="0"/>
              </a:rPr>
              <a:t>) </a:t>
            </a:r>
            <a:r>
              <a:rPr lang="en-US" altLang="en-US" sz="2400" b="1" u="sng" dirty="0">
                <a:latin typeface="Garamond" panose="02020404030301010803" pitchFamily="18" charset="0"/>
              </a:rPr>
              <a:t>zygote</a:t>
            </a:r>
          </a:p>
          <a:p>
            <a:pPr lvl="1"/>
            <a:r>
              <a:rPr lang="en-US" altLang="en-US" sz="2400" b="1" dirty="0">
                <a:latin typeface="Garamond" panose="02020404030301010803" pitchFamily="18" charset="0"/>
              </a:rPr>
              <a:t>Second sperm fuses with both polar nuclei to form the  </a:t>
            </a:r>
            <a:r>
              <a:rPr lang="en-US" altLang="en-US" sz="2400" b="1" u="sng" dirty="0">
                <a:latin typeface="Garamond" panose="02020404030301010803" pitchFamily="18" charset="0"/>
              </a:rPr>
              <a:t>endosperm</a:t>
            </a:r>
            <a:r>
              <a:rPr lang="en-US" altLang="en-US" sz="2400" b="1" dirty="0">
                <a:latin typeface="Garamond" panose="02020404030301010803" pitchFamily="18" charset="0"/>
              </a:rPr>
              <a:t> cell.</a:t>
            </a:r>
          </a:p>
        </p:txBody>
      </p:sp>
      <p:pic>
        <p:nvPicPr>
          <p:cNvPr id="1681413" name="Picture 5" descr="43_F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5902234" y="2057400"/>
            <a:ext cx="3021013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609600" y="1524000"/>
            <a:ext cx="66294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81417" name="Text Box 9"/>
          <p:cNvSpPr txBox="1">
            <a:spLocks noChangeArrowheads="1"/>
          </p:cNvSpPr>
          <p:nvPr/>
        </p:nvSpPr>
        <p:spPr bwMode="auto">
          <a:xfrm>
            <a:off x="609601" y="319088"/>
            <a:ext cx="7789816" cy="10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Double Fertilization</a:t>
            </a:r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6858000" y="6324600"/>
            <a:ext cx="22860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8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Structure of Flowers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6" y="762000"/>
            <a:ext cx="9026434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charset="2"/>
              <a:buChar char="v"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 can be produced singly or in inflorescences.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600" b="1" dirty="0" smtClean="0">
                <a:solidFill>
                  <a:schemeClr val="tx1"/>
                </a:solidFill>
              </a:rPr>
              <a:t>Inflorescence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2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Spike: </a:t>
            </a:r>
          </a:p>
          <a:p>
            <a:pPr lvl="2" eaLnBrk="1" hangingPunct="1">
              <a:lnSpc>
                <a:spcPct val="150000"/>
              </a:lnSpc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Raceme: </a:t>
            </a:r>
          </a:p>
          <a:p>
            <a:pPr lvl="2" eaLnBrk="1" hangingPunct="1">
              <a:lnSpc>
                <a:spcPct val="150000"/>
              </a:lnSpc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Panicle: </a:t>
            </a:r>
          </a:p>
          <a:p>
            <a:pPr lvl="2" eaLnBrk="1" hangingPunct="1">
              <a:lnSpc>
                <a:spcPct val="150000"/>
              </a:lnSpc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Umbel: </a:t>
            </a:r>
          </a:p>
          <a:p>
            <a:pPr marL="1030288" lvl="2" indent="-347663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Compound </a:t>
            </a:r>
          </a:p>
          <a:p>
            <a:pPr marL="0" lvl="2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            Umbel:</a:t>
            </a:r>
          </a:p>
          <a:p>
            <a:pPr lvl="2" eaLnBrk="1" hangingPunct="1">
              <a:lnSpc>
                <a:spcPct val="150000"/>
              </a:lnSpc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Head:</a:t>
            </a:r>
          </a:p>
          <a:p>
            <a:pPr lvl="2" eaLnBrk="1" hangingPunct="1">
              <a:lnSpc>
                <a:spcPct val="150000"/>
              </a:lnSpc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Catkin:</a:t>
            </a:r>
          </a:p>
          <a:p>
            <a:pPr lvl="2" eaLnBrk="1" hangingPunct="1">
              <a:buFont typeface="Arial" charset="0"/>
              <a:buChar char="–"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inflorescence_type_c_la_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2209800"/>
            <a:ext cx="627062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106974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Fruits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05297" y="1862455"/>
            <a:ext cx="5791200" cy="2892425"/>
            <a:chOff x="2438400" y="3810000"/>
            <a:chExt cx="5791200" cy="2892954"/>
          </a:xfrm>
        </p:grpSpPr>
        <p:pic>
          <p:nvPicPr>
            <p:cNvPr id="13317" name="Picture 2" descr="ste30670_081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810000"/>
              <a:ext cx="4800600" cy="289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39000" y="6020204"/>
              <a:ext cx="990600" cy="6462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Tomato fruit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7270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Fruit Anatomy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505200" cy="441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Pericarp</a:t>
            </a:r>
            <a:r>
              <a:rPr lang="en-US" altLang="en-US" dirty="0" smtClean="0">
                <a:solidFill>
                  <a:schemeClr val="tx1"/>
                </a:solidFill>
              </a:rPr>
              <a:t>: Three regions collectively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Fruit Regions</a:t>
            </a:r>
          </a:p>
          <a:p>
            <a:pPr marL="685800" lvl="1" indent="-319088" eaLnBrk="1" hangingPunct="1">
              <a:spcBef>
                <a:spcPts val="800"/>
              </a:spcBef>
            </a:pPr>
            <a:r>
              <a:rPr lang="en-US" altLang="en-US" sz="3600" b="1" dirty="0" err="1" smtClean="0">
                <a:solidFill>
                  <a:schemeClr val="tx1"/>
                </a:solidFill>
              </a:rPr>
              <a:t>Exocarp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:</a:t>
            </a:r>
          </a:p>
          <a:p>
            <a:pPr marL="685800" lvl="1" indent="-319088" eaLnBrk="1" hangingPunct="1">
              <a:spcBef>
                <a:spcPts val="800"/>
              </a:spcBef>
            </a:pPr>
            <a:r>
              <a:rPr lang="en-US" altLang="en-US" sz="3600" b="1" dirty="0" smtClean="0">
                <a:solidFill>
                  <a:schemeClr val="tx1"/>
                </a:solidFill>
              </a:rPr>
              <a:t>Endocarp:</a:t>
            </a:r>
          </a:p>
          <a:p>
            <a:pPr marL="685800" lvl="1" indent="-319088" eaLnBrk="1" hangingPunct="1">
              <a:spcBef>
                <a:spcPts val="800"/>
              </a:spcBef>
            </a:pPr>
            <a:r>
              <a:rPr lang="en-US" altLang="en-US" sz="3600" b="1" dirty="0" err="1" smtClean="0">
                <a:solidFill>
                  <a:schemeClr val="tx1"/>
                </a:solidFill>
              </a:rPr>
              <a:t>Mesocarp</a:t>
            </a:r>
            <a:r>
              <a:rPr lang="en-US" altLang="en-US" b="1" dirty="0" smtClean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1066800"/>
            <a:ext cx="5029200" cy="3722688"/>
            <a:chOff x="3886200" y="1219200"/>
            <a:chExt cx="5029200" cy="3722132"/>
          </a:xfrm>
        </p:grpSpPr>
        <p:pic>
          <p:nvPicPr>
            <p:cNvPr id="14341" name="Picture 2" descr="ste30670_0808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19200"/>
              <a:ext cx="5029200" cy="335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5000" y="4571499"/>
              <a:ext cx="1287463" cy="3698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Peach fruit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03458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389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Variability of fruits</a:t>
            </a:r>
          </a:p>
          <a:p>
            <a:pPr marL="685800" lvl="1" indent="-319088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fleshy </a:t>
            </a:r>
            <a:r>
              <a:rPr lang="en-US" altLang="en-US" b="1" dirty="0" smtClean="0">
                <a:solidFill>
                  <a:schemeClr val="tx1"/>
                </a:solidFill>
              </a:rPr>
              <a:t>or 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dry</a:t>
            </a:r>
          </a:p>
          <a:p>
            <a:pPr marL="823912" lvl="1" indent="-457200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Formed from one or more flowers </a:t>
            </a: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7646" b="18427"/>
          <a:stretch>
            <a:fillRect/>
          </a:stretch>
        </p:blipFill>
        <p:spPr bwMode="auto">
          <a:xfrm>
            <a:off x="6629400" y="228600"/>
            <a:ext cx="2276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3" descr="Pineapple 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" y="2324100"/>
            <a:ext cx="3324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15"/>
          <p:cNvSpPr>
            <a:spLocks noChangeShapeType="1"/>
          </p:cNvSpPr>
          <p:nvPr/>
        </p:nvSpPr>
        <p:spPr bwMode="auto">
          <a:xfrm>
            <a:off x="5334000" y="1447800"/>
            <a:ext cx="15240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2900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9035"/>
            <a:ext cx="8686800" cy="4572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chemeClr val="tx1"/>
                </a:solidFill>
              </a:rPr>
              <a:t>Types of Fruits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2297"/>
            <a:ext cx="8763000" cy="170470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Fleshy Fruits: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 sz="3200" b="1" dirty="0" smtClean="0">
                <a:solidFill>
                  <a:schemeClr val="tx1"/>
                </a:solidFill>
              </a:rPr>
              <a:t>SIMPLE FLESHY FRUITS: # PISTILS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048000"/>
            <a:ext cx="3962400" cy="27392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ts val="3000"/>
              </a:spcBef>
              <a:buSzPct val="55000"/>
              <a:buFont typeface="Wingdings" charset="2"/>
              <a:buChar char="v"/>
              <a:defRPr sz="3000" b="1">
                <a:solidFill>
                  <a:schemeClr val="bg1"/>
                </a:solidFill>
                <a:latin typeface="Arial" charset="0"/>
              </a:defRPr>
            </a:lvl1pPr>
            <a:lvl2pPr marL="566738" indent="-346075" eaLnBrk="0" hangingPunct="0">
              <a:spcBef>
                <a:spcPts val="1200"/>
              </a:spcBef>
              <a:buSzPct val="85000"/>
              <a:buFont typeface="Arial" charset="0"/>
              <a:buChar char="•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1200"/>
              </a:spcBef>
              <a:buSzPct val="70000"/>
              <a:buFont typeface="Arial" charset="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800"/>
              </a:spcBef>
              <a:buSzPct val="70000"/>
              <a:buFont typeface="Courier New" charset="0"/>
              <a:buChar char="o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800"/>
              </a:spcBef>
              <a:buSzPct val="85000"/>
              <a:buFont typeface="Arial" charset="0"/>
              <a:buChar char="«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charset="0"/>
              <a:buChar char="«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charset="0"/>
              <a:buChar char="«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charset="0"/>
              <a:buChar char="«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charset="0"/>
              <a:buChar char="«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739775" marR="0" lvl="2" indent="-3921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70000"/>
              <a:buFont typeface="Arial" charset="0"/>
              <a:buChar char="–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Drupe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85000"/>
              <a:buFont typeface="Arial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seed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85000"/>
              <a:buFont typeface="Arial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enclosed by hard, stony endocarp (pit)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49240" y="2913062"/>
            <a:ext cx="3566160" cy="3657600"/>
            <a:chOff x="4343400" y="2743190"/>
            <a:chExt cx="3962400" cy="4016113"/>
          </a:xfrm>
        </p:grpSpPr>
        <p:pic>
          <p:nvPicPr>
            <p:cNvPr id="16390" name="Picture 2" descr="ste30670_08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743190"/>
              <a:ext cx="3962400" cy="401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5638601"/>
              <a:ext cx="2046288" cy="6460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Drupes: peaches, almonds, olives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07292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 autoUpdateAnimBg="0"/>
      <p:bldP spid="80899" grpId="0" build="p" bldLvl="5" autoUpdateAnimBg="0"/>
      <p:bldP spid="6" grpId="0" build="p" bldLvl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297" y="718293"/>
            <a:ext cx="4915989" cy="5656382"/>
          </a:xfrm>
          <a:solidFill>
            <a:schemeClr val="bg1"/>
          </a:solidFill>
        </p:spPr>
        <p:txBody>
          <a:bodyPr/>
          <a:lstStyle/>
          <a:p>
            <a:pPr marL="314325" indent="-319088" eaLnBrk="1" hangingPunct="1">
              <a:lnSpc>
                <a:spcPct val="90000"/>
              </a:lnSpc>
              <a:spcBef>
                <a:spcPts val="400"/>
              </a:spcBef>
              <a:buFont typeface="Wingdings" charset="2"/>
              <a:buNone/>
              <a:defRPr/>
            </a:pPr>
            <a:r>
              <a:rPr lang="en-US" altLang="en-US" sz="3600" dirty="0" smtClean="0">
                <a:solidFill>
                  <a:schemeClr val="tx1"/>
                </a:solidFill>
              </a:rPr>
              <a:t>	Simple fleshy fruits</a:t>
            </a:r>
          </a:p>
          <a:p>
            <a:pPr marL="314325" indent="-319088" eaLnBrk="1" hangingPunct="1">
              <a:lnSpc>
                <a:spcPct val="90000"/>
              </a:lnSpc>
              <a:spcBef>
                <a:spcPts val="400"/>
              </a:spcBef>
              <a:buFont typeface="Wingdings" charset="2"/>
              <a:buNone/>
              <a:defRPr/>
            </a:pPr>
            <a:endParaRPr lang="en-US" altLang="en-US" sz="4400" dirty="0" smtClean="0">
              <a:solidFill>
                <a:schemeClr val="tx1"/>
              </a:solidFill>
            </a:endParaRPr>
          </a:p>
          <a:p>
            <a:pPr marL="996950" lvl="2" indent="-307975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3200" b="1" dirty="0" smtClean="0">
                <a:solidFill>
                  <a:schemeClr val="tx1"/>
                </a:solidFill>
              </a:rPr>
              <a:t>Berry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marL="1320800" lvl="2" indent="-290513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–"/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True berry </a:t>
            </a:r>
            <a:r>
              <a:rPr lang="en-US" altLang="en-US" b="1" dirty="0" smtClean="0">
                <a:solidFill>
                  <a:schemeClr val="tx1"/>
                </a:solidFill>
              </a:rPr>
              <a:t>- thin skin and soft</a:t>
            </a:r>
          </a:p>
          <a:p>
            <a:pPr marL="1030287" lvl="2" indent="0" eaLnBrk="1" hangingPunct="1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320800" lvl="2" indent="-290513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–"/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Pepo</a:t>
            </a:r>
            <a:r>
              <a:rPr lang="en-US" altLang="en-US" b="1" dirty="0" smtClean="0">
                <a:solidFill>
                  <a:schemeClr val="tx1"/>
                </a:solidFill>
              </a:rPr>
              <a:t> - Relatively thick rind </a:t>
            </a:r>
          </a:p>
          <a:p>
            <a:pPr marL="1712913" lvl="3" indent="-333375" eaLnBrk="1" hangingPunct="1">
              <a:lnSpc>
                <a:spcPct val="90000"/>
              </a:lnSpc>
              <a:spcBef>
                <a:spcPts val="400"/>
              </a:spcBef>
              <a:buFont typeface="Courier New" charset="0"/>
              <a:buChar char="o"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262063" lvl="2" indent="-231775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–"/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Hesperidium</a:t>
            </a:r>
            <a:r>
              <a:rPr lang="en-US" altLang="en-US" b="1" dirty="0" smtClean="0">
                <a:solidFill>
                  <a:schemeClr val="tx1"/>
                </a:solidFill>
              </a:rPr>
              <a:t> – leathery skin  has citric acid glands </a:t>
            </a:r>
          </a:p>
          <a:p>
            <a:pPr marL="1654175" lvl="3" indent="-333375" eaLnBrk="1" hangingPunct="1">
              <a:lnSpc>
                <a:spcPct val="90000"/>
              </a:lnSpc>
              <a:spcBef>
                <a:spcPts val="1000"/>
              </a:spcBef>
              <a:buFont typeface="Courier New" charset="0"/>
              <a:buChar char="o"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67400" y="990600"/>
            <a:ext cx="2971800" cy="5094288"/>
            <a:chOff x="6019800" y="990600"/>
            <a:chExt cx="2971800" cy="5093732"/>
          </a:xfrm>
        </p:grpSpPr>
        <p:pic>
          <p:nvPicPr>
            <p:cNvPr id="17413" name="Picture 2" descr="ste30670_081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990600"/>
              <a:ext cx="2971800" cy="469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29400" y="5714484"/>
              <a:ext cx="1676400" cy="369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Grape berries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80187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bldLvl="5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4038600" cy="4343400"/>
          </a:xfrm>
          <a:solidFill>
            <a:schemeClr val="bg1"/>
          </a:solidFill>
        </p:spPr>
        <p:txBody>
          <a:bodyPr/>
          <a:lstStyle/>
          <a:p>
            <a:pPr marL="333375" lvl="2" indent="-344488">
              <a:lnSpc>
                <a:spcPct val="90000"/>
              </a:lnSpc>
            </a:pPr>
            <a:r>
              <a:rPr lang="en-US" altLang="en-US" sz="4000" b="1" dirty="0" smtClean="0">
                <a:solidFill>
                  <a:schemeClr val="tx1"/>
                </a:solidFill>
              </a:rPr>
              <a:t>Pome</a:t>
            </a:r>
            <a:r>
              <a:rPr lang="en-US" altLang="en-US" b="1" dirty="0" smtClean="0">
                <a:solidFill>
                  <a:schemeClr val="tx1"/>
                </a:solidFill>
              </a:rPr>
              <a:t> - 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receptacle grows: </a:t>
            </a:r>
          </a:p>
          <a:p>
            <a:pPr marL="695325" lvl="3" indent="-344488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Endocarp papery or leathery</a:t>
            </a:r>
          </a:p>
          <a:p>
            <a:pPr marL="695325" lvl="3" indent="-344488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Apples, pears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59532" y="1045407"/>
            <a:ext cx="4023360" cy="2902706"/>
            <a:chOff x="4959535" y="2721811"/>
            <a:chExt cx="4023406" cy="2902147"/>
          </a:xfrm>
        </p:grpSpPr>
        <p:pic>
          <p:nvPicPr>
            <p:cNvPr id="18439" name="Picture 2" descr="ste30670_0811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535" y="2721811"/>
              <a:ext cx="4023406" cy="248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949964" y="5257316"/>
              <a:ext cx="1581168" cy="3666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Apple  pomes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92150" y="-1471613"/>
            <a:ext cx="8153400" cy="1467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marR="0" lvl="2" indent="-3381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DD5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Berry</a:t>
            </a:r>
          </a:p>
          <a:p>
            <a:pPr marL="795338" marR="0" lvl="4" indent="-338138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DD5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Hesperidium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Leathery skin containing oils</a:t>
            </a:r>
          </a:p>
          <a:p>
            <a:pPr marL="1252538" marR="0" lvl="6" indent="-3381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Citrus</a:t>
            </a:r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2667000" y="2333625"/>
            <a:ext cx="3048000" cy="409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2303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antGarde Bk BT" pitchFamily="34" charset="0"/>
              </a:rPr>
              <a:t>The Reproductive Parts</a:t>
            </a:r>
          </a:p>
        </p:txBody>
      </p:sp>
      <p:pic>
        <p:nvPicPr>
          <p:cNvPr id="17412" name="Picture 4" descr="p20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Fruits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4572000" cy="26352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111375" algn="l"/>
              </a:tabLst>
            </a:pPr>
            <a:r>
              <a:rPr lang="en-US" altLang="en-US" sz="2900" dirty="0" smtClean="0">
                <a:solidFill>
                  <a:schemeClr val="tx1"/>
                </a:solidFill>
              </a:rPr>
              <a:t>Complex Fleshy Fruits</a:t>
            </a:r>
          </a:p>
          <a:p>
            <a:pPr lvl="1" eaLnBrk="1" hangingPunct="1">
              <a:lnSpc>
                <a:spcPct val="90000"/>
              </a:lnSpc>
              <a:tabLst>
                <a:tab pos="2111375" algn="l"/>
              </a:tabLst>
            </a:pPr>
            <a:r>
              <a:rPr lang="en-US" altLang="en-US" sz="2700" b="1" dirty="0" smtClean="0">
                <a:solidFill>
                  <a:schemeClr val="tx1"/>
                </a:solidFill>
              </a:rPr>
              <a:t>Aggregate Fruits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tabLst>
                <a:tab pos="2111375" algn="l"/>
              </a:tabLst>
            </a:pPr>
            <a:r>
              <a:rPr lang="en-US" altLang="en-US" b="1" dirty="0" smtClean="0">
                <a:solidFill>
                  <a:schemeClr val="tx1"/>
                </a:solidFill>
              </a:rPr>
              <a:t>Derived from single </a:t>
            </a:r>
            <a:r>
              <a:rPr lang="en-US" altLang="en-US" sz="2800" b="1" u="sng" dirty="0" smtClean="0">
                <a:solidFill>
                  <a:schemeClr val="tx1"/>
                </a:solidFill>
              </a:rPr>
              <a:t>flower with several to many pistils</a:t>
            </a:r>
            <a:endParaRPr lang="en-US" altLang="en-US" b="1" u="sng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3817938"/>
            <a:ext cx="4564063" cy="27241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55000"/>
              <a:buFont typeface="Arial" panose="020B0604020202020204" pitchFamily="34" charset="0"/>
              <a:buChar char="•"/>
              <a:tabLst>
                <a:tab pos="2111375" algn="l"/>
              </a:tabLst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Multiple Fruits</a:t>
            </a:r>
          </a:p>
          <a:p>
            <a:pPr marL="1281113" marR="0" lvl="3" indent="-366713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85000"/>
              <a:buFontTx/>
              <a:buNone/>
              <a:tabLst>
                <a:tab pos="2111375" algn="l"/>
              </a:tabLst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-  </a:t>
            </a:r>
            <a:r>
              <a:rPr kumimoji="0" lang="en-US" sz="2700" b="0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several to many individual flowers 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 single inflorescence </a:t>
            </a:r>
          </a:p>
          <a:p>
            <a:pPr marL="1481138" marR="0" lvl="3" indent="-346075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70000"/>
              <a:buFont typeface="Arial" charset="0"/>
              <a:buChar char="–"/>
              <a:tabLst>
                <a:tab pos="2111375" algn="l"/>
              </a:tabLst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Mulberries, Osage orange, pineapples, figs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10200" y="544513"/>
            <a:ext cx="3505200" cy="2852737"/>
            <a:chOff x="5105400" y="762000"/>
            <a:chExt cx="3504669" cy="2853154"/>
          </a:xfrm>
        </p:grpSpPr>
        <p:pic>
          <p:nvPicPr>
            <p:cNvPr id="19467" name="Picture 2" descr="ste30670_0819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762000"/>
              <a:ext cx="3504669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62531" y="3276968"/>
              <a:ext cx="2638025" cy="3381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Blackberry aggregate fruits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38800" y="3962400"/>
            <a:ext cx="2647950" cy="2700338"/>
            <a:chOff x="5791200" y="4038600"/>
            <a:chExt cx="2648482" cy="2700754"/>
          </a:xfrm>
        </p:grpSpPr>
        <p:pic>
          <p:nvPicPr>
            <p:cNvPr id="19465" name="Picture 2" descr="ste30670_08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038600"/>
              <a:ext cx="2289175" cy="238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91200" y="6401164"/>
              <a:ext cx="2648482" cy="3381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Osage orange multiple fruit</a:t>
              </a:r>
            </a:p>
          </p:txBody>
        </p:sp>
      </p:grpSp>
      <p:pic>
        <p:nvPicPr>
          <p:cNvPr id="19464" name="Picture 13" descr="Pineapple 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95700"/>
            <a:ext cx="3324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8640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build="p" bldLvl="5" autoUpdateAnimBg="0"/>
      <p:bldP spid="6" grpId="0" build="p" bldLvl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713"/>
            <a:ext cx="8686800" cy="533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Fruits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1752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Dry</a:t>
            </a:r>
            <a:r>
              <a:rPr lang="en-US" altLang="en-US" dirty="0" smtClean="0">
                <a:solidFill>
                  <a:schemeClr val="tx1"/>
                </a:solidFill>
              </a:rPr>
              <a:t> Fruits - </a:t>
            </a:r>
            <a:r>
              <a:rPr lang="en-US" altLang="en-US" dirty="0" err="1" smtClean="0">
                <a:solidFill>
                  <a:schemeClr val="tx1"/>
                </a:solidFill>
              </a:rPr>
              <a:t>Mesocarp</a:t>
            </a:r>
            <a:r>
              <a:rPr lang="en-US" altLang="en-US" dirty="0" smtClean="0">
                <a:solidFill>
                  <a:schemeClr val="tx1"/>
                </a:solidFill>
              </a:rPr>
              <a:t> dry at maturity</a:t>
            </a:r>
          </a:p>
          <a:p>
            <a:pPr lvl="1" eaLnBrk="1" hangingPunct="1"/>
            <a:r>
              <a:rPr lang="en-US" altLang="en-US" sz="3600" b="1" dirty="0" smtClean="0">
                <a:solidFill>
                  <a:schemeClr val="tx1"/>
                </a:solidFill>
              </a:rPr>
              <a:t>Dehiscent</a:t>
            </a:r>
            <a:r>
              <a:rPr lang="en-US" altLang="en-US" b="1" dirty="0" smtClean="0">
                <a:solidFill>
                  <a:schemeClr val="tx1"/>
                </a:solidFill>
              </a:rPr>
              <a:t> or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indehiscent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97890"/>
            <a:ext cx="3940969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23913" lvl="2" defTabSz="914400" fontAlgn="base">
              <a:spcBef>
                <a:spcPts val="1200"/>
              </a:spcBef>
              <a:spcAft>
                <a:spcPct val="0"/>
              </a:spcAft>
              <a:buSzPct val="85000"/>
              <a:defRPr/>
            </a:pPr>
            <a:r>
              <a:rPr lang="en-US" sz="2800" b="1" kern="0" dirty="0"/>
              <a:t>DEHISCENT FRUITS </a:t>
            </a:r>
            <a:endParaRPr lang="en-US" sz="2800" b="1" kern="0" dirty="0" smtClean="0"/>
          </a:p>
          <a:p>
            <a:pPr marL="1169988" lvl="2" indent="-346075" defTabSz="914400" fontAlgn="base">
              <a:spcBef>
                <a:spcPts val="1200"/>
              </a:spcBef>
              <a:spcAft>
                <a:spcPct val="0"/>
              </a:spcAft>
              <a:buSzPct val="85000"/>
              <a:buFont typeface="Arial" charset="0"/>
              <a:buChar char="•"/>
              <a:defRPr/>
            </a:pPr>
            <a:r>
              <a:rPr lang="en-US" sz="2800" b="1" kern="0" dirty="0" smtClean="0"/>
              <a:t>Follicle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- Splits along one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side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milkweed)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69988" marR="0" lvl="2" indent="-3460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85000"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Legume - Splits along two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sides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pea)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27513" y="2859088"/>
            <a:ext cx="2514600" cy="3722687"/>
            <a:chOff x="3886200" y="2438400"/>
            <a:chExt cx="2514600" cy="3722132"/>
          </a:xfrm>
        </p:grpSpPr>
        <p:pic>
          <p:nvPicPr>
            <p:cNvPr id="20489" name="Picture 2" descr="ste30670_081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438400"/>
              <a:ext cx="25146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191000" y="5790700"/>
              <a:ext cx="1838325" cy="369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Milkweed follicle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0" y="2815431"/>
            <a:ext cx="2286000" cy="3798888"/>
            <a:chOff x="6629400" y="2895600"/>
            <a:chExt cx="2286000" cy="3798332"/>
          </a:xfrm>
        </p:grpSpPr>
        <p:pic>
          <p:nvPicPr>
            <p:cNvPr id="20487" name="Picture 2" descr="ste30670_08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895600"/>
              <a:ext cx="2286000" cy="348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62800" y="6324098"/>
              <a:ext cx="1371600" cy="3698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Legumes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41107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build="p" bldLvl="5" autoUpdateAnimBg="0"/>
      <p:bldP spid="5" grpId="0" build="p" bldLvl="4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399"/>
            <a:ext cx="8686800" cy="69977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chemeClr val="tx1"/>
                </a:solidFill>
              </a:rPr>
              <a:t>Fruits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0771"/>
            <a:ext cx="8763000" cy="12954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21113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Dry Fruits</a:t>
            </a:r>
          </a:p>
          <a:p>
            <a:pPr eaLnBrk="1" hangingPunct="1">
              <a:spcBef>
                <a:spcPts val="1200"/>
              </a:spcBef>
              <a:tabLst>
                <a:tab pos="2111375" algn="l"/>
              </a:tabLst>
            </a:pPr>
            <a:r>
              <a:rPr lang="en-US" altLang="en-US" sz="3200" dirty="0" smtClean="0">
                <a:solidFill>
                  <a:schemeClr val="tx1"/>
                </a:solidFill>
              </a:rPr>
              <a:t>INDEHISCENT FRUITS </a:t>
            </a:r>
            <a:r>
              <a:rPr lang="en-US" altLang="en-US" dirty="0" smtClean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986088"/>
            <a:ext cx="4724400" cy="3600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688975" marR="0" lvl="1" indent="-3508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  <a:tabLst>
                <a:tab pos="2111375" algn="l"/>
              </a:tabLst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Single seed: united with pericarp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23938" marR="0" lvl="2" indent="-3460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70000"/>
              <a:buFont typeface="Arial" charset="0"/>
              <a:buChar char="–"/>
              <a:tabLst>
                <a:tab pos="2111375" algn="l"/>
              </a:tabLst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Achene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- Base of seed attached to pericarp.</a:t>
            </a:r>
          </a:p>
          <a:p>
            <a:pPr marL="1379538" marR="0" lvl="3" indent="-346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0000"/>
              <a:buFont typeface="Courier New" pitchFamily="49" charset="0"/>
              <a:buChar char="o"/>
              <a:tabLst>
                <a:tab pos="2111375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Examples</a:t>
            </a:r>
          </a:p>
          <a:p>
            <a:pPr marL="1023938" marR="0" lvl="2" indent="-346075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70000"/>
              <a:buFont typeface="Arial" charset="0"/>
              <a:buChar char="–"/>
              <a:tabLst>
                <a:tab pos="2111375" algn="l"/>
              </a:tabLst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Nut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- harder and thicker pericarp with:  </a:t>
            </a:r>
          </a:p>
          <a:p>
            <a:pPr marL="1379538" marR="0" lvl="3" indent="-3460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0000"/>
              <a:buFont typeface="Courier New" pitchFamily="49" charset="0"/>
              <a:buChar char="o"/>
              <a:tabLst>
                <a:tab pos="2111375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Examples: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2057400"/>
            <a:ext cx="3352800" cy="2286000"/>
            <a:chOff x="5181600" y="2209800"/>
            <a:chExt cx="3352800" cy="2286000"/>
          </a:xfrm>
        </p:grpSpPr>
        <p:pic>
          <p:nvPicPr>
            <p:cNvPr id="23561" name="Picture 2" descr="ste30670_0816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09800"/>
              <a:ext cx="230893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467600" y="3657600"/>
              <a:ext cx="10668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Inside of sunflower achene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0" y="4572000"/>
            <a:ext cx="3505200" cy="2081213"/>
            <a:chOff x="5029200" y="4648200"/>
            <a:chExt cx="3505200" cy="2081223"/>
          </a:xfrm>
        </p:grpSpPr>
        <p:pic>
          <p:nvPicPr>
            <p:cNvPr id="23559" name="Picture 2" descr="ste30670_0816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648200"/>
              <a:ext cx="2681288" cy="208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96200" y="6324608"/>
              <a:ext cx="838200" cy="338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Acorn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006274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 autoUpdateAnimBg="0"/>
      <p:bldP spid="88067" grpId="0" build="p" bldLvl="5" autoUpdateAnimBg="0"/>
      <p:bldP spid="6" grpId="0" build="p" bldLvl="5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Fruits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6553200" cy="19050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2111375" algn="l"/>
              </a:tabLst>
            </a:pPr>
            <a:r>
              <a:rPr lang="en-US" altLang="en-US" sz="2900" dirty="0" smtClean="0">
                <a:solidFill>
                  <a:schemeClr val="tx1"/>
                </a:solidFill>
              </a:rPr>
              <a:t>Indehiscent Fruits</a:t>
            </a:r>
          </a:p>
          <a:p>
            <a:pPr lvl="1" eaLnBrk="1" hangingPunct="1">
              <a:spcBef>
                <a:spcPts val="800"/>
              </a:spcBef>
              <a:tabLst>
                <a:tab pos="2111375" algn="l"/>
              </a:tabLst>
            </a:pPr>
            <a:r>
              <a:rPr lang="en-US" altLang="en-US" sz="2700" b="1" dirty="0" smtClean="0">
                <a:solidFill>
                  <a:schemeClr val="tx1"/>
                </a:solidFill>
              </a:rPr>
              <a:t>Grain (Caryopsis) - Pericarp tightly united with seed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86600" y="304800"/>
            <a:ext cx="1798638" cy="2852738"/>
            <a:chOff x="6934200" y="457200"/>
            <a:chExt cx="1799412" cy="2853154"/>
          </a:xfrm>
        </p:grpSpPr>
        <p:pic>
          <p:nvPicPr>
            <p:cNvPr id="24589" name="Picture 2" descr="ste30670_081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57200"/>
              <a:ext cx="1799412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162898" y="2972167"/>
              <a:ext cx="1335663" cy="338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Corn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00454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</a:rPr>
              <a:t>Fruit and Seed Dispersal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4114800" cy="3352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Dispersal by Wind</a:t>
            </a:r>
          </a:p>
        </p:txBody>
      </p:sp>
      <p:pic>
        <p:nvPicPr>
          <p:cNvPr id="4" name="Picture 2" descr="ste30670_082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5496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5933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448175" cy="533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Fruit and Seed Dispersal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49530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Dispersal by Animals</a:t>
            </a:r>
          </a:p>
          <a:p>
            <a:pPr marL="677863" lvl="2" indent="0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4" b="3069"/>
          <a:stretch>
            <a:fillRect/>
          </a:stretch>
        </p:blipFill>
        <p:spPr bwMode="auto">
          <a:xfrm>
            <a:off x="4676775" y="11113"/>
            <a:ext cx="4430713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5" y="1520825"/>
            <a:ext cx="33528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91024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en-US" sz="1800" i="1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0198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Water Dispersal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Some fruits contain trapped air for floatation.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8514" r="4404" b="10097"/>
          <a:stretch>
            <a:fillRect/>
          </a:stretch>
        </p:blipFill>
        <p:spPr bwMode="auto">
          <a:xfrm>
            <a:off x="304800" y="1219200"/>
            <a:ext cx="468788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8"/>
          <a:stretch>
            <a:fillRect/>
          </a:stretch>
        </p:blipFill>
        <p:spPr bwMode="auto">
          <a:xfrm>
            <a:off x="3124200" y="4213225"/>
            <a:ext cx="3175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1875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Seeds</a:t>
            </a:r>
            <a:endParaRPr lang="en-US" altLang="en-US" sz="2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381000"/>
            <a:ext cx="8686800" cy="3200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Structure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1"/>
                </a:solidFill>
              </a:rPr>
              <a:t>Ovules develop into seeds.</a:t>
            </a:r>
          </a:p>
          <a:p>
            <a:pPr lvl="2" eaLnBrk="1" hangingPunct="1"/>
            <a:r>
              <a:rPr lang="en-US" altLang="en-US" b="1" dirty="0" smtClean="0">
                <a:solidFill>
                  <a:schemeClr val="tx1"/>
                </a:solidFill>
              </a:rPr>
              <a:t>Cotyledons - Food storage organs that function as “seed leaves”</a:t>
            </a:r>
          </a:p>
          <a:p>
            <a:pPr lvl="2" eaLnBrk="1" hangingPunct="1"/>
            <a:r>
              <a:rPr lang="en-US" altLang="en-US" b="1" dirty="0" smtClean="0">
                <a:solidFill>
                  <a:schemeClr val="tx1"/>
                </a:solidFill>
              </a:rPr>
              <a:t>Embryo = cotyledons and plantlet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914400" y="3802063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marL="342900" indent="-342900" eaLnBrk="0" hangingPunct="0">
              <a:spcBef>
                <a:spcPts val="3000"/>
              </a:spcBef>
              <a:buSzPct val="55000"/>
              <a:buFont typeface="Wingdings" panose="05000000000000000000" pitchFamily="2" charset="2"/>
              <a:buChar char="v"/>
              <a:defRPr sz="3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4488" indent="-344488" eaLnBrk="0" hangingPunct="0">
              <a:spcBef>
                <a:spcPts val="1200"/>
              </a:spcBef>
              <a:buSzPct val="85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1200"/>
              </a:spcBef>
              <a:buSzPct val="70000"/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800"/>
              </a:spcBef>
              <a:buSzPct val="70000"/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800"/>
              </a:spcBef>
              <a:buSzPct val="85000"/>
              <a:buFont typeface="Arial" panose="020B0604020202020204" pitchFamily="34" charset="0"/>
              <a:buChar char="«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«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«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«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«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344488" marR="0" lvl="1" indent="-3444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70000"/>
              <a:buFont typeface="Arial" panose="020B0604020202020204" pitchFamily="34" charset="0"/>
              <a:buChar char="–"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3810000"/>
            <a:ext cx="4029075" cy="2667000"/>
            <a:chOff x="4495800" y="4191000"/>
            <a:chExt cx="4029796" cy="2667000"/>
          </a:xfrm>
        </p:grpSpPr>
        <p:pic>
          <p:nvPicPr>
            <p:cNvPr id="30727" name="Picture 2" descr="ste30670_082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191000"/>
              <a:ext cx="4029796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867645" y="6488113"/>
              <a:ext cx="128769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Bean seed</a:t>
              </a:r>
            </a:p>
          </p:txBody>
        </p:sp>
      </p:grpSp>
      <p:pic>
        <p:nvPicPr>
          <p:cNvPr id="307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15590" r="22382" b="27007"/>
          <a:stretch>
            <a:fillRect/>
          </a:stretch>
        </p:blipFill>
        <p:spPr bwMode="auto">
          <a:xfrm>
            <a:off x="609600" y="3101977"/>
            <a:ext cx="3566160" cy="350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6515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bldLvl="5" autoUpdateAnimBg="0"/>
      <p:bldP spid="6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Germination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609600"/>
            <a:ext cx="8686800" cy="5715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Germination =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tx1"/>
                </a:solidFill>
              </a:rPr>
              <a:t>Fruit Ripe when – after embryo develops.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r="11397"/>
          <a:stretch>
            <a:fillRect/>
          </a:stretch>
        </p:blipFill>
        <p:spPr bwMode="auto">
          <a:xfrm>
            <a:off x="5806440" y="1538288"/>
            <a:ext cx="3108960" cy="309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8288"/>
            <a:ext cx="2997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3145"/>
            <a:ext cx="4297680" cy="28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6697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3326"/>
            <a:ext cx="8229600" cy="5384074"/>
          </a:xfrm>
        </p:spPr>
        <p:txBody>
          <a:bodyPr/>
          <a:lstStyle/>
          <a:p>
            <a:r>
              <a:rPr lang="en-US" altLang="en-US" b="1" dirty="0">
                <a:latin typeface="Garamond" panose="02020404030301010803" pitchFamily="18" charset="0"/>
              </a:rPr>
              <a:t>43.3 What Is the Function and Structure of the Flower?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Most Flowers Lure Animals that Pollinate Them.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Flowers Are the Reproductive Structures of Angiosperms.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Complete Flowers Have Four Major Parts.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Pollen Contains the Male Gametophyte.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The Female Gametophyte Forms within the Ovule of the Ovary.</a:t>
            </a:r>
          </a:p>
          <a:p>
            <a:pPr lvl="1"/>
            <a:r>
              <a:rPr lang="en-US" altLang="en-US" b="1" dirty="0">
                <a:latin typeface="Garamond" panose="02020404030301010803" pitchFamily="18" charset="0"/>
              </a:rPr>
              <a:t>Pollination of the Flower Leads to Fertilization.</a:t>
            </a:r>
          </a:p>
        </p:txBody>
      </p:sp>
      <p:sp>
        <p:nvSpPr>
          <p:cNvPr id="1340423" name="Line 7"/>
          <p:cNvSpPr>
            <a:spLocks noChangeShapeType="1"/>
          </p:cNvSpPr>
          <p:nvPr/>
        </p:nvSpPr>
        <p:spPr bwMode="auto">
          <a:xfrm>
            <a:off x="6858000" y="6324600"/>
            <a:ext cx="2286000" cy="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0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>
            <a:fillRect/>
          </a:stretch>
        </p:blipFill>
        <p:spPr bwMode="auto">
          <a:xfrm>
            <a:off x="1517241" y="861772"/>
            <a:ext cx="6035040" cy="5707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4676" name="Text Box 4"/>
          <p:cNvSpPr txBox="1">
            <a:spLocks noChangeArrowheads="1"/>
          </p:cNvSpPr>
          <p:nvPr/>
        </p:nvSpPr>
        <p:spPr bwMode="auto">
          <a:xfrm>
            <a:off x="515756" y="0"/>
            <a:ext cx="8038010" cy="8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Angiosperm Life Cycle</a:t>
            </a:r>
          </a:p>
        </p:txBody>
      </p:sp>
    </p:spTree>
    <p:extLst>
      <p:ext uri="{BB962C8B-B14F-4D97-AF65-F5344CB8AC3E}">
        <p14:creationId xmlns:p14="http://schemas.microsoft.com/office/powerpoint/2010/main" val="106389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2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>
            <a:fillRect/>
          </a:stretch>
        </p:blipFill>
        <p:spPr bwMode="auto">
          <a:xfrm>
            <a:off x="4053840" y="1332411"/>
            <a:ext cx="4953000" cy="357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2628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 Parts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3596640" cy="5089525"/>
          </a:xfrm>
          <a:noFill/>
          <a:ln/>
        </p:spPr>
        <p:txBody>
          <a:bodyPr/>
          <a:lstStyle/>
          <a:p>
            <a:r>
              <a:rPr lang="en-US" altLang="en-US" sz="4000" b="1" dirty="0">
                <a:latin typeface="Garamond" panose="02020404030301010803" pitchFamily="18" charset="0"/>
              </a:rPr>
              <a:t>Flowers</a:t>
            </a:r>
            <a:r>
              <a:rPr lang="en-US" altLang="en-US" b="1" dirty="0">
                <a:latin typeface="Garamond" panose="02020404030301010803" pitchFamily="18" charset="0"/>
              </a:rPr>
              <a:t> are the reproductive structures of angiosperms, produced by the sporophyte generation. </a:t>
            </a:r>
          </a:p>
          <a:p>
            <a:endParaRPr lang="en-US" alt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4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949" y="1235075"/>
            <a:ext cx="8229600" cy="5426982"/>
          </a:xfrm>
        </p:spPr>
        <p:txBody>
          <a:bodyPr/>
          <a:lstStyle/>
          <a:p>
            <a:r>
              <a:rPr lang="en-US" altLang="en-US" b="1" u="sng" dirty="0">
                <a:latin typeface="Garamond" panose="02020404030301010803" pitchFamily="18" charset="0"/>
              </a:rPr>
              <a:t>Angiosperms</a:t>
            </a:r>
            <a:r>
              <a:rPr lang="en-US" altLang="en-US" b="1" dirty="0">
                <a:latin typeface="Garamond" panose="02020404030301010803" pitchFamily="18" charset="0"/>
              </a:rPr>
              <a:t> bear male and female gametophytes on flowers.</a:t>
            </a:r>
          </a:p>
          <a:p>
            <a:r>
              <a:rPr lang="en-US" altLang="en-US" b="1" dirty="0">
                <a:latin typeface="Garamond" panose="02020404030301010803" pitchFamily="18" charset="0"/>
              </a:rPr>
              <a:t>Within each flower, meiosis gives rise to two types of haploid spores.</a:t>
            </a:r>
          </a:p>
          <a:p>
            <a:pPr lvl="1"/>
            <a:r>
              <a:rPr lang="en-US" altLang="en-US" sz="3200" b="1" i="1" u="sng" dirty="0">
                <a:latin typeface="Garamond" panose="02020404030301010803" pitchFamily="18" charset="0"/>
              </a:rPr>
              <a:t>Megaspore</a:t>
            </a:r>
            <a:r>
              <a:rPr lang="en-US" altLang="en-US" sz="3200" b="1" dirty="0">
                <a:latin typeface="Garamond" panose="02020404030301010803" pitchFamily="18" charset="0"/>
              </a:rPr>
              <a:t> divides by mitosis to form female gametophyte (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embryo sac</a:t>
            </a:r>
            <a:r>
              <a:rPr lang="en-US" altLang="en-US" sz="3200" b="1" dirty="0">
                <a:latin typeface="Garamond" panose="02020404030301010803" pitchFamily="18" charset="0"/>
              </a:rPr>
              <a:t>) that is retained within flower.</a:t>
            </a:r>
          </a:p>
          <a:p>
            <a:pPr lvl="1"/>
            <a:r>
              <a:rPr lang="en-US" altLang="en-US" sz="3200" b="1" i="1" u="sng" dirty="0">
                <a:latin typeface="Garamond" panose="02020404030301010803" pitchFamily="18" charset="0"/>
              </a:rPr>
              <a:t>Microspore</a:t>
            </a:r>
            <a:r>
              <a:rPr lang="en-US" altLang="en-US" sz="3200" b="1" dirty="0">
                <a:latin typeface="Garamond" panose="02020404030301010803" pitchFamily="18" charset="0"/>
              </a:rPr>
              <a:t> divides by mitosis to form male gametophyte (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pollen grain</a:t>
            </a:r>
            <a:r>
              <a:rPr lang="en-US" altLang="en-US" sz="3200" b="1" dirty="0">
                <a:latin typeface="Garamond" panose="02020404030301010803" pitchFamily="18" charset="0"/>
              </a:rPr>
              <a:t>).</a:t>
            </a:r>
          </a:p>
        </p:txBody>
      </p:sp>
      <p:sp>
        <p:nvSpPr>
          <p:cNvPr id="1617927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 Parts</a:t>
            </a:r>
          </a:p>
        </p:txBody>
      </p:sp>
    </p:spTree>
    <p:extLst>
      <p:ext uri="{BB962C8B-B14F-4D97-AF65-F5344CB8AC3E}">
        <p14:creationId xmlns:p14="http://schemas.microsoft.com/office/powerpoint/2010/main" val="22467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3875"/>
            <a:ext cx="8382000" cy="4157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u="sng" dirty="0">
                <a:latin typeface="Garamond" panose="02020404030301010803" pitchFamily="18" charset="0"/>
              </a:rPr>
              <a:t>Gametophytes</a:t>
            </a:r>
            <a:r>
              <a:rPr lang="en-US" altLang="en-US" b="1" dirty="0">
                <a:latin typeface="Garamond" panose="02020404030301010803" pitchFamily="18" charset="0"/>
              </a:rPr>
              <a:t> form haploid gametes (n) by mitosis.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Garamond" panose="02020404030301010803" pitchFamily="18" charset="0"/>
              </a:rPr>
              <a:t>Sperm are liberated from pollen grain when it lands on female structure of another plant.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Garamond" panose="02020404030301010803" pitchFamily="18" charset="0"/>
              </a:rPr>
              <a:t>Sperm burrow to egg and fuse to form a diploid zygote that becomes encased in a seed.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Garamond" panose="02020404030301010803" pitchFamily="18" charset="0"/>
              </a:rPr>
              <a:t>Seed germinates to form </a:t>
            </a:r>
            <a:r>
              <a:rPr lang="en-US" altLang="en-US" b="1" u="sng" dirty="0">
                <a:latin typeface="Garamond" panose="02020404030301010803" pitchFamily="18" charset="0"/>
              </a:rPr>
              <a:t>a new sporophyte</a:t>
            </a:r>
            <a:r>
              <a:rPr lang="en-US" altLang="en-US" b="1" dirty="0"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16199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>
            <a:fillRect/>
          </a:stretch>
        </p:blipFill>
        <p:spPr bwMode="auto">
          <a:xfrm>
            <a:off x="6934200" y="42863"/>
            <a:ext cx="2166938" cy="156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9975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Flower Parts</a:t>
            </a:r>
          </a:p>
        </p:txBody>
      </p:sp>
    </p:spTree>
    <p:extLst>
      <p:ext uri="{BB962C8B-B14F-4D97-AF65-F5344CB8AC3E}">
        <p14:creationId xmlns:p14="http://schemas.microsoft.com/office/powerpoint/2010/main" val="2168637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1560</Words>
  <Application>Microsoft Office PowerPoint</Application>
  <PresentationFormat>On-screen Show (4:3)</PresentationFormat>
  <Paragraphs>333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AvantGarde Bk BT</vt:lpstr>
      <vt:lpstr>Calibri</vt:lpstr>
      <vt:lpstr>Calibri Light</vt:lpstr>
      <vt:lpstr>Comic Sans MS</vt:lpstr>
      <vt:lpstr>Courier New</vt:lpstr>
      <vt:lpstr>Garamond</vt:lpstr>
      <vt:lpstr>Lucida Grande</vt:lpstr>
      <vt:lpstr>Times</vt:lpstr>
      <vt:lpstr>Times New Roman</vt:lpstr>
      <vt:lpstr>Wingdings</vt:lpstr>
      <vt:lpstr>Office Theme</vt:lpstr>
      <vt:lpstr>Default Design</vt:lpstr>
      <vt:lpstr>1_Default Design</vt:lpstr>
      <vt:lpstr>2_Default Design</vt:lpstr>
      <vt:lpstr>Blank Presentation</vt:lpstr>
      <vt:lpstr>Flowers and Flowering</vt:lpstr>
      <vt:lpstr>REPRODUCTIVE ORGANS</vt:lpstr>
      <vt:lpstr>Structure of Flowers</vt:lpstr>
      <vt:lpstr>The Reproductive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Stigma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Flowers</vt:lpstr>
      <vt:lpstr>Fruits</vt:lpstr>
      <vt:lpstr>Fruit Anatomy</vt:lpstr>
      <vt:lpstr>PowerPoint Presentation</vt:lpstr>
      <vt:lpstr>Types of Fruits</vt:lpstr>
      <vt:lpstr>PowerPoint Presentation</vt:lpstr>
      <vt:lpstr>PowerPoint Presentation</vt:lpstr>
      <vt:lpstr>Fruits</vt:lpstr>
      <vt:lpstr>Fruits</vt:lpstr>
      <vt:lpstr>Fruits</vt:lpstr>
      <vt:lpstr>Fruits</vt:lpstr>
      <vt:lpstr>Fruit and Seed Dispersal</vt:lpstr>
      <vt:lpstr>Fruit and Seed Dispersal</vt:lpstr>
      <vt:lpstr>PowerPoint Presentation</vt:lpstr>
      <vt:lpstr>Seeds</vt:lpstr>
      <vt:lpstr>Germination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 and Flowering</dc:title>
  <dc:creator>Jamil Harb</dc:creator>
  <cp:lastModifiedBy>User</cp:lastModifiedBy>
  <cp:revision>9</cp:revision>
  <dcterms:created xsi:type="dcterms:W3CDTF">2019-10-13T04:55:14Z</dcterms:created>
  <dcterms:modified xsi:type="dcterms:W3CDTF">2020-10-05T05:34:03Z</dcterms:modified>
</cp:coreProperties>
</file>