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slide" Target="slides/slide27.xml"/><Relationship Id="rId14" Type="http://schemas.openxmlformats.org/officeDocument/2006/relationships/slide" Target="slides/slide4.xml"/><Relationship Id="rId36" Type="http://schemas.openxmlformats.org/officeDocument/2006/relationships/slide" Target="slides/slide26.xml"/><Relationship Id="rId17" Type="http://schemas.openxmlformats.org/officeDocument/2006/relationships/slide" Target="slides/slide7.xml"/><Relationship Id="rId39" Type="http://schemas.openxmlformats.org/officeDocument/2006/relationships/slide" Target="slides/slide29.xml"/><Relationship Id="rId16" Type="http://schemas.openxmlformats.org/officeDocument/2006/relationships/slide" Target="slides/slide6.xml"/><Relationship Id="rId38" Type="http://schemas.openxmlformats.org/officeDocument/2006/relationships/slide" Target="slides/slide28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3" name="Google Shape;3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1" name="Google Shape;101;p14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4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18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>
            <a:off x="758825" y="1249362"/>
            <a:ext cx="3657600" cy="158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" name="Google Shape;91;p13"/>
          <p:cNvCxnSpPr/>
          <p:nvPr/>
        </p:nvCxnSpPr>
        <p:spPr>
          <a:xfrm>
            <a:off x="4645025" y="1249362"/>
            <a:ext cx="3657600" cy="158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2" name="Google Shape;92;p1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5400000">
            <a:off x="1677193" y="2515393"/>
            <a:ext cx="3810000" cy="1587"/>
          </a:xfrm>
          <a:prstGeom prst="straightConnector1">
            <a:avLst/>
          </a:prstGeom>
          <a:noFill/>
          <a:ln cap="flat" cmpd="sng" w="15875">
            <a:solidFill>
              <a:srgbClr val="989898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hyperlink" Target="http://www.google.ps/url?sa=i&amp;rct=j&amp;q=nitrate+reduction&amp;source=images&amp;cd=&amp;cad=rja&amp;docid=g9OGqhM1bFR7GM&amp;tbnid=lOURqlnl58s6YM:&amp;ved=0CAQQjB0&amp;url=http://www.mesacc.edu/~johnson/labtools/Dbiochem/nit.html&amp;ei=lDo-UbHoHo3Xsga-s4HYAg&amp;bvm=bv.43287494,d.bGE&amp;psig=AFQjCNEe6gONwNG4Xk64QPlMlE07vOG1uw&amp;ust=136311905535155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life.umd.edu/classroom/bsci424/Definitions.ht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BIOCHEMICAL ACTIVITIES OF BACTERIA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baseline="3000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esacc.edu/~johnson/labtools/Dbiochem/tsi.jpg"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190500"/>
            <a:ext cx="8851900" cy="6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38100" y="6443662"/>
            <a:ext cx="6057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http://www.mesacc.edu/~johnson/labtools/Dbiochem/kia.html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242887" y="61182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http://biosci.usc.edu/courses/2002-fall/bisc300.html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381000" y="442912"/>
            <a:ext cx="320675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mpact"/>
              <a:buNone/>
            </a:pPr>
            <a:r>
              <a:rPr b="0" i="0" lang="en-US" sz="32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Starch hydrolysis 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381000" y="1028700"/>
            <a:ext cx="8001000" cy="3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Starch agar is a differential medium that tests the ability of an organism to produce certain exoenzymes, including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a-amylase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that hydrolyze starch.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Starch agar is a simple nutritive medium with starch added.  Since no color change occurs in the medium when organisms hydrolyze starch, we add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Iodine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plate after incubation.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Iodine turns blue, purple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presence of starch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 clearing around the bacterial growth indicates that the organism has hydrolyzed starch.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81000"/>
            <a:ext cx="4800600" cy="565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381000" y="6300787"/>
            <a:ext cx="6781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http://faculty.ccbcmd.edu/courses/bio141/labmanua/lab8/lab8.html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/>
          <p:nvPr/>
        </p:nvSpPr>
        <p:spPr>
          <a:xfrm>
            <a:off x="4783137" y="1395412"/>
            <a:ext cx="4076700" cy="4419600"/>
          </a:xfrm>
          <a:prstGeom prst="ellipse">
            <a:avLst/>
          </a:prstGeom>
          <a:gradFill>
            <a:gsLst>
              <a:gs pos="0">
                <a:srgbClr val="DBC7AD"/>
              </a:gs>
              <a:gs pos="100000">
                <a:srgbClr val="E6AD60"/>
              </a:gs>
            </a:gsLst>
            <a:lin ang="5400000" scaled="0"/>
          </a:gradFill>
          <a:ln cap="flat" cmpd="sng" w="15875">
            <a:solidFill>
              <a:srgbClr val="AC956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280058" dist="12699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3" name="Google Shape;233;p31"/>
          <p:cNvCxnSpPr/>
          <p:nvPr/>
        </p:nvCxnSpPr>
        <p:spPr>
          <a:xfrm>
            <a:off x="6821487" y="1395412"/>
            <a:ext cx="0" cy="44196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4" name="Google Shape;234;p31"/>
          <p:cNvSpPr txBox="1"/>
          <p:nvPr/>
        </p:nvSpPr>
        <p:spPr>
          <a:xfrm rot="4320000">
            <a:off x="7432675" y="3375025"/>
            <a:ext cx="16002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 aureus </a:t>
            </a:r>
            <a:endParaRPr/>
          </a:p>
        </p:txBody>
      </p:sp>
      <p:sp>
        <p:nvSpPr>
          <p:cNvPr id="235" name="Google Shape;235;p31"/>
          <p:cNvSpPr txBox="1"/>
          <p:nvPr/>
        </p:nvSpPr>
        <p:spPr>
          <a:xfrm rot="5040000">
            <a:off x="5354637" y="3449637"/>
            <a:ext cx="1614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 coli </a:t>
            </a: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457200" y="609600"/>
            <a:ext cx="4572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mpact"/>
              <a:buNone/>
            </a:pPr>
            <a:r>
              <a:rPr b="1" i="1" lang="en-US" sz="32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Lipid  hydrolysis 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106362" y="1439862"/>
            <a:ext cx="484663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bacteria produce enzyme that hydrolyzes triglycerides into free fatty acids and glycerol which can then be taken up by the cell and metabolized more in glycolysis.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lipase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could be detected by growing the bacteria on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red fat agar -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red (pH indicator that turns bright red at a low pH)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495300"/>
            <a:ext cx="6654800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/>
          <p:nvPr/>
        </p:nvSpPr>
        <p:spPr>
          <a:xfrm>
            <a:off x="2971800" y="2925762"/>
            <a:ext cx="1143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aureus </a:t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5334000" y="3200400"/>
            <a:ext cx="1860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2819400" y="1143000"/>
            <a:ext cx="91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+ve</a:t>
            </a: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6249987" y="1766887"/>
            <a:ext cx="91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Nursing\Current Classes\Microbiology\Lab2\testmp\38twnutgels.jpeg" id="251" name="Google Shape;2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970337"/>
            <a:ext cx="36576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33"/>
          <p:cNvCxnSpPr/>
          <p:nvPr/>
        </p:nvCxnSpPr>
        <p:spPr>
          <a:xfrm flipH="1">
            <a:off x="6124575" y="4122737"/>
            <a:ext cx="609600" cy="8382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</p:cxnSp>
      <p:sp>
        <p:nvSpPr>
          <p:cNvPr id="253" name="Google Shape;253;p33"/>
          <p:cNvSpPr txBox="1"/>
          <p:nvPr/>
        </p:nvSpPr>
        <p:spPr>
          <a:xfrm>
            <a:off x="152400" y="3733800"/>
            <a:ext cx="23622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result: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 in ice bath or refrigerator after 5 minutes.</a:t>
            </a:r>
            <a:endParaRPr/>
          </a:p>
        </p:txBody>
      </p:sp>
      <p:cxnSp>
        <p:nvCxnSpPr>
          <p:cNvPr id="254" name="Google Shape;254;p33"/>
          <p:cNvCxnSpPr/>
          <p:nvPr/>
        </p:nvCxnSpPr>
        <p:spPr>
          <a:xfrm>
            <a:off x="2133600" y="3962400"/>
            <a:ext cx="2362200" cy="3810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</p:cxnSp>
      <p:sp>
        <p:nvSpPr>
          <p:cNvPr id="255" name="Google Shape;255;p33"/>
          <p:cNvSpPr txBox="1"/>
          <p:nvPr/>
        </p:nvSpPr>
        <p:spPr>
          <a:xfrm>
            <a:off x="6781800" y="3886200"/>
            <a:ext cx="23622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result: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 in ice bath or refrigerator after 5 minutes.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1995487" y="5207000"/>
            <a:ext cx="55626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 straight to bottom with an inoculating needle. Incubate at 37C for 24 hr . Put in ice bath or refrigerator for 5 minutes, read results.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1219200" y="1676400"/>
            <a:ext cx="6172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bacteria use gelatin as source of carbon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Yes or 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is </a:t>
            </a:r>
            <a:r>
              <a:rPr b="1" i="0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gelatinase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activity determined?</a:t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381000" y="609600"/>
            <a:ext cx="36337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mpact"/>
              <a:buNone/>
            </a:pPr>
            <a:r>
              <a:rPr b="1" i="0" lang="en-US" sz="32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Gelatin Liquefaction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Citrate is an organic molecule that can be utilized by bacteria that produce the enzyme</a:t>
            </a:r>
            <a:r>
              <a:rPr b="1" i="0" lang="en-US" sz="2400" u="none">
                <a:solidFill>
                  <a:srgbClr val="FE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citrase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Citrase is produced by some bacteria such as </a:t>
            </a:r>
            <a:r>
              <a:rPr b="0" i="1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K.pneumonae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aerogenes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not by others like </a:t>
            </a:r>
            <a:r>
              <a:rPr b="0" i="1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 and Reagent: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Simmon’s Citrate Agar. It has citrate as the only carbon source and pH indicator </a:t>
            </a:r>
            <a:r>
              <a:rPr b="0" i="0" lang="en-US" sz="24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bromothymol blue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Method: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Inoculate the slant and incubate at 37°C for 24-48 hours.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results: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73050" lvl="1" marL="5937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test:</a:t>
            </a: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Growth and color changes to blue</a:t>
            </a:r>
            <a:endParaRPr/>
          </a:p>
          <a:p>
            <a:pPr indent="-273050" lvl="1" marL="5937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test:</a:t>
            </a: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growth and color remains green</a:t>
            </a:r>
            <a:endParaRPr/>
          </a:p>
        </p:txBody>
      </p:sp>
      <p:sp>
        <p:nvSpPr>
          <p:cNvPr id="264" name="Google Shape;264;p34"/>
          <p:cNvSpPr txBox="1"/>
          <p:nvPr/>
        </p:nvSpPr>
        <p:spPr>
          <a:xfrm>
            <a:off x="152400" y="609600"/>
            <a:ext cx="366395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Citrate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647700" y="3048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for Citrate Test</a:t>
            </a:r>
            <a:endParaRPr/>
          </a:p>
        </p:txBody>
      </p:sp>
      <p:pic>
        <p:nvPicPr>
          <p:cNvPr descr="CIT" id="270" name="Google Shape;2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612" y="1676400"/>
            <a:ext cx="286067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6858000" y="4800600"/>
            <a:ext cx="1143000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1371600" y="4953000"/>
            <a:ext cx="1143000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endParaRPr/>
          </a:p>
        </p:txBody>
      </p:sp>
      <p:cxnSp>
        <p:nvCxnSpPr>
          <p:cNvPr id="273" name="Google Shape;273;p35"/>
          <p:cNvCxnSpPr/>
          <p:nvPr/>
        </p:nvCxnSpPr>
        <p:spPr>
          <a:xfrm>
            <a:off x="2514600" y="5181600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74" name="Google Shape;274;p35"/>
          <p:cNvCxnSpPr/>
          <p:nvPr/>
        </p:nvCxnSpPr>
        <p:spPr>
          <a:xfrm rot="10800000">
            <a:off x="5562600" y="5029200"/>
            <a:ext cx="129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type="title"/>
          </p:nvPr>
        </p:nvSpPr>
        <p:spPr>
          <a:xfrm>
            <a:off x="533400" y="1524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Urea</a:t>
            </a:r>
            <a:r>
              <a:rPr b="1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Utilization</a:t>
            </a:r>
            <a:endParaRPr/>
          </a:p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457200" y="1828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bacteria produce urease, an enzyme capable of breaking down urea and produce alkaline end products. This distinguishes </a:t>
            </a:r>
            <a:r>
              <a:rPr b="1" i="1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Proteus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other bacteria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 and Reagent: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Urea Broth with phenol red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Inoculate the media with a loop and incubate at 37°C for 24 hours. 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Results: </a:t>
            </a:r>
            <a:endParaRPr/>
          </a:p>
          <a:p>
            <a:pPr indent="-273050" lvl="1" marL="5937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test: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 of alkaline end products = pinkish red color</a:t>
            </a:r>
            <a:endParaRPr/>
          </a:p>
          <a:p>
            <a:pPr indent="-273050" lvl="1" marL="5937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test: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color change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57150" y="685800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for Urea Test</a:t>
            </a:r>
            <a:endParaRPr/>
          </a:p>
        </p:txBody>
      </p:sp>
      <p:pic>
        <p:nvPicPr>
          <p:cNvPr id="286" name="Google Shape;286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450" y="2525712"/>
            <a:ext cx="2705100" cy="267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37"/>
          <p:cNvCxnSpPr/>
          <p:nvPr/>
        </p:nvCxnSpPr>
        <p:spPr>
          <a:xfrm rot="10800000">
            <a:off x="5572125" y="3933825"/>
            <a:ext cx="137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8" name="Google Shape;288;p37"/>
          <p:cNvSpPr txBox="1"/>
          <p:nvPr/>
        </p:nvSpPr>
        <p:spPr>
          <a:xfrm>
            <a:off x="6972300" y="3733800"/>
            <a:ext cx="1143000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685800" y="3962400"/>
            <a:ext cx="1143000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endParaRPr/>
          </a:p>
        </p:txBody>
      </p:sp>
      <p:cxnSp>
        <p:nvCxnSpPr>
          <p:cNvPr id="290" name="Google Shape;290;p37"/>
          <p:cNvCxnSpPr/>
          <p:nvPr/>
        </p:nvCxnSpPr>
        <p:spPr>
          <a:xfrm>
            <a:off x="1828800" y="4191000"/>
            <a:ext cx="137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309562" y="2590800"/>
            <a:ext cx="657383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Tests to know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production in SIM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Indole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Motility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Lactose ,Glucose fermentation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Starch hydrolysis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Lipids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838200" y="533400"/>
            <a:ext cx="24939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762000" y="1204912"/>
            <a:ext cx="67262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know  some  biochemical tests which are routinely used in the identification of the different types of bacteria 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4876800" y="3429000"/>
            <a:ext cx="1143000" cy="91122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311900" y="3700462"/>
            <a:ext cx="1143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/>
        </p:nvSpPr>
        <p:spPr>
          <a:xfrm>
            <a:off x="457200" y="609600"/>
            <a:ext cx="41497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Oxidase Activity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609600" y="2057400"/>
            <a:ext cx="716280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oxidase test is a biochemical reaction that assays for the presence of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cytochrome oxidase</a:t>
            </a: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In the presence of an organism that contains the cytochrome oxidase enzyme, the reduced colorless reagent becomes an oxidized colored product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Oxidase Activity</a:t>
            </a:r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457200" y="1295400"/>
            <a:ext cx="4495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reagent:</a:t>
            </a:r>
            <a:r>
              <a:rPr b="1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N,N,N',N' tetramethyl –p-phenylenediamine</a:t>
            </a:r>
            <a:r>
              <a:rPr b="1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used  to do the test</a:t>
            </a:r>
            <a:endParaRPr/>
          </a:p>
          <a:p>
            <a:pPr indent="-273050" lvl="0" marL="273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test must be interpreted within 10 to 20 sec, many organisms in this family can give delayed false positive reaction  .</a:t>
            </a:r>
            <a:endParaRPr/>
          </a:p>
          <a:p>
            <a:pPr indent="-273050" lvl="0" marL="2730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metal loops ( due to iron oxide on its surface) to transfer the colonies for the test gives false positive.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wooden applicator sticks can be used</a:t>
            </a: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oxidase_compare_neg_pos" id="303" name="Google Shape;303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895600"/>
            <a:ext cx="3657600" cy="17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 txBox="1"/>
          <p:nvPr/>
        </p:nvSpPr>
        <p:spPr>
          <a:xfrm>
            <a:off x="6324600" y="5181600"/>
            <a:ext cx="17986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www.mesacc.edu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>
            <p:ph type="title"/>
          </p:nvPr>
        </p:nvSpPr>
        <p:spPr>
          <a:xfrm>
            <a:off x="304800" y="381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Nitrate</a:t>
            </a:r>
            <a:r>
              <a:rPr b="1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i="0" lang="en-US" sz="54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</a:t>
            </a:r>
            <a:endParaRPr/>
          </a:p>
        </p:txBody>
      </p:sp>
      <p:sp>
        <p:nvSpPr>
          <p:cNvPr id="310" name="Google Shape;310;p40"/>
          <p:cNvSpPr txBox="1"/>
          <p:nvPr>
            <p:ph idx="1" type="body"/>
          </p:nvPr>
        </p:nvSpPr>
        <p:spPr>
          <a:xfrm>
            <a:off x="609600" y="22860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test is used to determine the ability of an organism to reduce nitrate (NO3) to nitrite (NO2) using the enzyme </a:t>
            </a: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nitrate reductase</a:t>
            </a:r>
            <a:r>
              <a:rPr b="0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457200" y="762000"/>
            <a:ext cx="82296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Nitrate Reduction</a:t>
            </a:r>
            <a:endParaRPr/>
          </a:p>
        </p:txBody>
      </p:sp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304800" y="914400"/>
            <a:ext cx="8229600" cy="53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be done on any basal medium that support the growth of the organism and contains 0.1% KNO3.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NO3 </a:t>
            </a:r>
            <a:r>
              <a:rPr b="0" i="0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NO2 + H2O  </a:t>
            </a:r>
            <a:endParaRPr/>
          </a:p>
          <a:p>
            <a:pPr indent="-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of nitrate reduction can be done by:</a:t>
            </a:r>
            <a:endParaRPr/>
          </a:p>
          <a:p>
            <a:pPr indent="-273050" lvl="1" marL="5937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of alpha-naphtyl amine and sulfanilic acid will form diazonium compound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(red color</a:t>
            </a:r>
            <a:r>
              <a:rPr b="1" i="0" lang="en-US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/>
          </a:p>
          <a:p>
            <a:pPr indent="-273050" lvl="1" marL="593725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color did not develop, it means one of two possibilities:</a:t>
            </a:r>
            <a:endParaRPr/>
          </a:p>
          <a:p>
            <a:pPr indent="-228599" lvl="2" marL="8683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NO3 is not reduced to NO2 or</a:t>
            </a:r>
            <a:endParaRPr/>
          </a:p>
          <a:p>
            <a:pPr indent="-228599" lvl="2" marL="8683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NO3 is reduced to NO2 and further reduced to Nitrogen gas</a:t>
            </a:r>
            <a:endParaRPr/>
          </a:p>
          <a:p>
            <a:pPr indent="-228599" lvl="2" marL="8683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check for gas production: add a pinch of zinc dust, the development of red color indicates that nitrate reduction did not take place.</a:t>
            </a:r>
            <a:endParaRPr/>
          </a:p>
          <a:p>
            <a:pPr indent="-228599" lvl="2" marL="8683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No color development indicates that NO3 was reduced to NO2 and further reduced to nitrogen gas</a:t>
            </a: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cxnSp>
        <p:nvCxnSpPr>
          <p:cNvPr id="318" name="Google Shape;318;p41"/>
          <p:cNvCxnSpPr/>
          <p:nvPr/>
        </p:nvCxnSpPr>
        <p:spPr>
          <a:xfrm>
            <a:off x="2286000" y="2490787"/>
            <a:ext cx="2286000" cy="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</p:cxnSp>
      <p:sp>
        <p:nvSpPr>
          <p:cNvPr id="319" name="Google Shape;319;p41"/>
          <p:cNvSpPr txBox="1"/>
          <p:nvPr/>
        </p:nvSpPr>
        <p:spPr>
          <a:xfrm>
            <a:off x="2289175" y="2138362"/>
            <a:ext cx="18446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Nitrate reductase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Impact"/>
              <a:buNone/>
            </a:pPr>
            <a:r>
              <a:rPr b="0" i="0" lang="en-US" sz="20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Nitrate Reduction</a:t>
            </a:r>
            <a:endParaRPr/>
          </a:p>
        </p:txBody>
      </p:sp>
      <p:pic>
        <p:nvPicPr>
          <p:cNvPr descr="Reactions Observed with Nitrate-Positive Species" id="325" name="Google Shape;325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066800"/>
            <a:ext cx="5795962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trate reduction pathway" id="326" name="Google Shape;326;p4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62000"/>
            <a:ext cx="2914650" cy="5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3429000" y="5791200"/>
            <a:ext cx="4724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http://biosci.usc.edu/courses/2002-fall/documents/bisc300-lab_NitrateReduction.jpg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228600" y="533400"/>
            <a:ext cx="6781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Times New Roman"/>
              <a:buNone/>
            </a:pPr>
            <a:r>
              <a:rPr b="0" i="0" lang="en-US" sz="49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 </a:t>
            </a:r>
            <a:endParaRPr/>
          </a:p>
        </p:txBody>
      </p:sp>
      <p:sp>
        <p:nvSpPr>
          <p:cNvPr id="333" name="Google Shape;333;p43"/>
          <p:cNvSpPr txBox="1"/>
          <p:nvPr>
            <p:ph idx="1" type="body"/>
          </p:nvPr>
        </p:nvSpPr>
        <p:spPr>
          <a:xfrm>
            <a:off x="762000" y="1371600"/>
            <a:ext cx="754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Catalase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an enzyme found in most bacteria. It catalyzes the breakdown of hydrogen peroxide to release free oxygen.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---------&gt; 2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+ 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Add one drop of H</a:t>
            </a:r>
            <a:r>
              <a:rPr b="0" baseline="-2500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 glass slide with a loopful of growth from each culture to be tested. The development of bubbles is indicative of a positive catalase test. </a:t>
            </a:r>
            <a:endParaRPr b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2F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test is performed on a blood-free medium. Why??</a:t>
            </a:r>
            <a:endParaRPr b="1" i="0" sz="2400" u="none" cap="none" strike="noStrike">
              <a:solidFill>
                <a:srgbClr val="FF2F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FF2F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/>
          <p:cNvSpPr txBox="1"/>
          <p:nvPr/>
        </p:nvSpPr>
        <p:spPr>
          <a:xfrm>
            <a:off x="3429000" y="6248400"/>
            <a:ext cx="5715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atlas of diagnostic microbiology</a:t>
            </a:r>
            <a:endParaRPr/>
          </a:p>
        </p:txBody>
      </p:sp>
      <p:sp>
        <p:nvSpPr>
          <p:cNvPr id="340" name="Google Shape;340;p44"/>
          <p:cNvSpPr txBox="1"/>
          <p:nvPr/>
        </p:nvSpPr>
        <p:spPr>
          <a:xfrm>
            <a:off x="7162800" y="6248400"/>
            <a:ext cx="14335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Mosby, 1997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/>
        </p:nvSpPr>
        <p:spPr>
          <a:xfrm>
            <a:off x="228600" y="609600"/>
            <a:ext cx="3657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Coagulase</a:t>
            </a:r>
            <a:endParaRPr/>
          </a:p>
        </p:txBody>
      </p:sp>
      <p:sp>
        <p:nvSpPr>
          <p:cNvPr id="346" name="Google Shape;346;p45"/>
          <p:cNvSpPr txBox="1"/>
          <p:nvPr/>
        </p:nvSpPr>
        <p:spPr>
          <a:xfrm>
            <a:off x="514350" y="1524000"/>
            <a:ext cx="8458200" cy="446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Coagulase  is an enzyme that catalyzes the formation of a </a:t>
            </a:r>
            <a:r>
              <a:rPr b="0" i="0" lang="en-US" sz="2800" u="none">
                <a:solidFill>
                  <a:srgbClr val="FF2F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fibrin clot in plasma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presence of coagulase can be detected by heavily inoculating the test organism into rabbit plasma and incubating the mixture for 4 to 24 hours.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degree of clotting during this time, from a loose clot suspended in the plasma to a solid, immovable clot is a </a:t>
            </a:r>
            <a:r>
              <a:rPr b="1" i="0" lang="en-US" sz="3200" u="none">
                <a:solidFill>
                  <a:srgbClr val="FF2F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result. 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produces coagulase enzyme while 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epidermidis 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/>
          <p:nvPr>
            <p:ph type="title"/>
          </p:nvPr>
        </p:nvSpPr>
        <p:spPr>
          <a:xfrm>
            <a:off x="152400" y="457200"/>
            <a:ext cx="6781800" cy="885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Coagulase Results</a:t>
            </a:r>
            <a:endParaRPr/>
          </a:p>
        </p:txBody>
      </p:sp>
      <p:sp>
        <p:nvSpPr>
          <p:cNvPr id="352" name="Google Shape;352;p46"/>
          <p:cNvSpPr txBox="1"/>
          <p:nvPr>
            <p:ph idx="1" type="body"/>
          </p:nvPr>
        </p:nvSpPr>
        <p:spPr>
          <a:xfrm>
            <a:off x="762000" y="1752600"/>
            <a:ext cx="3657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Results: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73050" lvl="1" marL="5937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organism is has coagulase it will clump the plasma.</a:t>
            </a:r>
            <a:endParaRPr/>
          </a:p>
          <a:p>
            <a:pPr indent="-273050" lvl="1" marL="5937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organism does not have coagulase it will not clump the plasma.</a:t>
            </a:r>
            <a:endParaRPr/>
          </a:p>
        </p:txBody>
      </p:sp>
      <p:pic>
        <p:nvPicPr>
          <p:cNvPr descr="Coagulase" id="353" name="Google Shape;353;p4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041775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1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What is the purpose of the test</a:t>
            </a:r>
            <a:endParaRPr/>
          </a:p>
        </p:txBody>
      </p:sp>
      <p:sp>
        <p:nvSpPr>
          <p:cNvPr id="359" name="Google Shape;359;p47"/>
          <p:cNvSpPr txBox="1"/>
          <p:nvPr>
            <p:ph idx="1" type="body"/>
          </p:nvPr>
        </p:nvSpPr>
        <p:spPr>
          <a:xfrm>
            <a:off x="758825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/>
          </a:p>
        </p:txBody>
      </p:sp>
      <p:sp>
        <p:nvSpPr>
          <p:cNvPr id="360" name="Google Shape;360;p47"/>
          <p:cNvSpPr txBox="1"/>
          <p:nvPr>
            <p:ph idx="1" type="body"/>
          </p:nvPr>
        </p:nvSpPr>
        <p:spPr>
          <a:xfrm>
            <a:off x="758825" y="1328737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detect whether the bacterai produces the enzyme </a:t>
            </a:r>
            <a:r>
              <a:rPr b="1" i="0" lang="en-US" sz="2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phenylalanine deaminase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is needed to use the amino acid </a:t>
            </a:r>
            <a:r>
              <a:rPr b="1" i="0" lang="en-US" sz="2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phenylalanine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carbon and energy source for growth.</a:t>
            </a:r>
            <a:endParaRPr/>
          </a:p>
        </p:txBody>
      </p:sp>
      <p:sp>
        <p:nvSpPr>
          <p:cNvPr id="361" name="Google Shape;361;p47"/>
          <p:cNvSpPr txBox="1"/>
          <p:nvPr>
            <p:ph idx="1" type="body"/>
          </p:nvPr>
        </p:nvSpPr>
        <p:spPr>
          <a:xfrm>
            <a:off x="4645025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1" lang="en-US" sz="2400" u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Proteus mirabilis --</a:t>
            </a:r>
            <a:r>
              <a:rPr b="0" i="0" lang="en-US" sz="2400" u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positive for PAD</a:t>
            </a:r>
            <a:endParaRPr/>
          </a:p>
        </p:txBody>
      </p:sp>
      <p:pic>
        <p:nvPicPr>
          <p:cNvPr id="362" name="Google Shape;362;p4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219200"/>
            <a:ext cx="3352800" cy="351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6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52400"/>
            <a:ext cx="90678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/>
        </p:nvSpPr>
        <p:spPr>
          <a:xfrm>
            <a:off x="127000" y="939800"/>
            <a:ext cx="82550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 Agar , a rich source of the amino acid tryptophan. Indole positive bacteria such as </a:t>
            </a: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Escherichia coli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produce </a:t>
            </a: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tryptophanase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 enzyme that cleaves tryptophan, producing indole and other products. When </a:t>
            </a:r>
            <a:r>
              <a:rPr b="1" i="0" lang="en-US" sz="1800" u="none">
                <a:solidFill>
                  <a:srgbClr val="FF2F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Kovac's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reagent (p-dimethylaminobenzaldehyde) is added to a tube with indole in it, a dark pink color develops. </a:t>
            </a:r>
            <a:endParaRPr/>
          </a:p>
        </p:txBody>
      </p:sp>
      <p:pic>
        <p:nvPicPr>
          <p:cNvPr descr="http://users.stlcc.edu/kkiser/Ind.jpg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398712"/>
            <a:ext cx="3713162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436562" y="381000"/>
            <a:ext cx="337343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b="0" i="0" lang="en-US" sz="40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SIM </a:t>
            </a:r>
            <a:endParaRPr/>
          </a:p>
        </p:txBody>
      </p:sp>
      <p:cxnSp>
        <p:nvCxnSpPr>
          <p:cNvPr id="169" name="Google Shape;169;p23"/>
          <p:cNvCxnSpPr/>
          <p:nvPr/>
        </p:nvCxnSpPr>
        <p:spPr>
          <a:xfrm>
            <a:off x="5418137" y="3729037"/>
            <a:ext cx="1304925" cy="55245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</p:cxnSp>
      <p:sp>
        <p:nvSpPr>
          <p:cNvPr id="170" name="Google Shape;170;p23"/>
          <p:cNvSpPr txBox="1"/>
          <p:nvPr/>
        </p:nvSpPr>
        <p:spPr>
          <a:xfrm rot="1380000">
            <a:off x="4689475" y="3375025"/>
            <a:ext cx="16017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pneumonia </a:t>
            </a:r>
            <a:endParaRPr/>
          </a:p>
        </p:txBody>
      </p:sp>
      <p:cxnSp>
        <p:nvCxnSpPr>
          <p:cNvPr id="171" name="Google Shape;171;p23"/>
          <p:cNvCxnSpPr/>
          <p:nvPr/>
        </p:nvCxnSpPr>
        <p:spPr>
          <a:xfrm flipH="1">
            <a:off x="7505700" y="2971800"/>
            <a:ext cx="1295400" cy="1033462"/>
          </a:xfrm>
          <a:prstGeom prst="straightConnector1">
            <a:avLst/>
          </a:prstGeom>
          <a:noFill/>
          <a:ln cap="flat" cmpd="sng" w="34925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8100">
              <a:srgbClr val="000000">
                <a:alpha val="34901"/>
              </a:srgbClr>
            </a:outerShdw>
          </a:effectLst>
        </p:spPr>
      </p:cxnSp>
      <p:sp>
        <p:nvSpPr>
          <p:cNvPr id="172" name="Google Shape;172;p23"/>
          <p:cNvSpPr txBox="1"/>
          <p:nvPr/>
        </p:nvSpPr>
        <p:spPr>
          <a:xfrm rot="-1800000">
            <a:off x="7543800" y="2971800"/>
            <a:ext cx="1219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306387" y="2587625"/>
            <a:ext cx="4646612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Using a wire needle , inoculate test organism two-thirds into the medium with stab motion.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Examine tubes after incubation for motility and H2S production.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Add 2-3 drops of Kovac’s Reagent to each tube. Record </a:t>
            </a: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indole positive if a pink or red 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appear, or as </a:t>
            </a: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indole negative if there is no color change.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533400"/>
            <a:ext cx="52387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206375" y="3886200"/>
            <a:ext cx="8105775" cy="2586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Escherichia coli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 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 for H2S, Positive for Indole, motile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Klebseila pneumonia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 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for H2S, Negative for Indole, none motile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Salmonella arizonae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 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for H2S, Negative for Indole, Positive for motility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Enterobacter aerogenes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 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for H2S, Negative for Indole, Positive for motility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 Proteus vulgaris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 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for H2S, Positive for Indole, Positive for motility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b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80" name="Google Shape;180;p24"/>
          <p:cNvSpPr txBox="1"/>
          <p:nvPr/>
        </p:nvSpPr>
        <p:spPr>
          <a:xfrm rot="-5400000">
            <a:off x="-232568" y="1547018"/>
            <a:ext cx="31734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 results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4191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TSI 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228600" y="1371600"/>
            <a:ext cx="4343400" cy="475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b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Triple sugar iron (TSI) agar is a differential medium used in determining carbohydrate fermentation,H</a:t>
            </a:r>
            <a:r>
              <a:rPr b="0" baseline="-2500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production and Gas from carbohydrate metabolism.</a:t>
            </a:r>
            <a:endParaRPr/>
          </a:p>
          <a:p>
            <a:pPr indent="-13970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Bacteria can metabolize carbohydrates aerobically (with oxygen) or fementatively (without oxygen). TSI differentiates bacteria based on their fermentation of lactose, glucose and sucrose and on the production of hydrogen sulfide.</a:t>
            </a:r>
            <a:endParaRPr/>
          </a:p>
        </p:txBody>
      </p:sp>
      <p:sp>
        <p:nvSpPr>
          <p:cNvPr id="187" name="Google Shape;187;p25"/>
          <p:cNvSpPr txBox="1"/>
          <p:nvPr>
            <p:ph idx="2" type="body"/>
          </p:nvPr>
        </p:nvSpPr>
        <p:spPr>
          <a:xfrm>
            <a:off x="4648200" y="533400"/>
            <a:ext cx="3657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 fermentations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production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 sulfide production </a:t>
            </a: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381000" y="6324600"/>
            <a:ext cx="300831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http://biology.uwsp.edu/faculty/TBarta/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812" y="2170112"/>
            <a:ext cx="4146550" cy="3944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beLibrary" id="190" name="Google Shape;1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324600"/>
            <a:ext cx="8458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/>
        </p:nvSpPr>
        <p:spPr>
          <a:xfrm>
            <a:off x="314325" y="685800"/>
            <a:ext cx="7467600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Use a straight inoculating loop to pickup an isolated colony.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Inoculate the TSI slant by first stabbing the butt down to the bottom, withdraw the needle, and then streak the surface of the slant.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Read results after incubation at 37°C for 18 to 24 h. </a:t>
            </a:r>
            <a:endParaRPr/>
          </a:p>
        </p:txBody>
      </p:sp>
      <p:pic>
        <p:nvPicPr>
          <p:cNvPr descr="http://www.udel.edu/medtech/dlehman/tsi/images/inoculate-1.jpg"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3422650"/>
            <a:ext cx="230346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del.edu/medtech/dlehman/tsi/images/inoculate-2.jpg" id="198" name="Google Shape;1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395662"/>
            <a:ext cx="28194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152400" y="6172200"/>
            <a:ext cx="73215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http://www.microbelibrary.org/component/resource/laboratory-test/2842-triple-sugar-iron-agar-protocols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76200"/>
            <a:ext cx="9002712" cy="61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-17462" y="6211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http://www.mesacc.edu/~johnson/labtools/Dbiochem/kia.html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1295400" y="1143000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3200400" y="847725"/>
            <a:ext cx="8382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Proteus mirabilis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