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  <p:sldMasterId id="2147483663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0" Type="http://schemas.openxmlformats.org/officeDocument/2006/relationships/slide" Target="slides/slide4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7" name="Google Shape;24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2" name="Google Shape;27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7" name="Google Shape;29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5" name="Google Shape;30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3" name="Google Shape;31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5" name="Google Shape;33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3" name="Google Shape;34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1" name="Google Shape;35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9" name="Google Shape;35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7" name="Google Shape;36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Google Shape;368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5" name="Google Shape;37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Google Shape;37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3" name="Google Shape;38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Google Shape;384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1" name="Google Shape;39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3" name="Google Shape;41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Google Shape;414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6pPr>
            <a:lvl7pPr lvl="6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7pPr>
            <a:lvl8pPr lvl="7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8pPr>
            <a:lvl9pPr lvl="8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72" name="Google Shape;72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2" name="Google Shape;82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3" name="Google Shape;83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685800" y="2286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85800" y="2286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6" name="Google Shape;46;p7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85800" y="2286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17.jpg"/><Relationship Id="rId3" Type="http://schemas.openxmlformats.org/officeDocument/2006/relationships/image" Target="../media/image2.jp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_element_1.jpg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40232" t="0"/>
          <a:stretch/>
        </p:blipFill>
        <p:spPr>
          <a:xfrm>
            <a:off x="0" y="0"/>
            <a:ext cx="9144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9e12dh_nm3.jpg"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304800"/>
            <a:ext cx="2471737" cy="29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685800" y="2286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23" name="Google Shape;23;p3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685800" y="2286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1.jpg" id="93" name="Google Shape;93;p16"/>
          <p:cNvPicPr preferRelativeResize="0"/>
          <p:nvPr/>
        </p:nvPicPr>
        <p:blipFill rotWithShape="1">
          <a:blip r:embed="rId1">
            <a:alphaModFix/>
          </a:blip>
          <a:srcRect b="0" l="0" r="40232" t="21426"/>
          <a:stretch/>
        </p:blipFill>
        <p:spPr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>
            <p:ph type="title"/>
          </p:nvPr>
        </p:nvSpPr>
        <p:spPr>
          <a:xfrm>
            <a:off x="685800" y="2286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ar.wikipedia.org/wiki/%D8%A7%D9%84%D8%A3%D9%88%D9%84%D9%8A%D8%A7%D8%AA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ctrTitle"/>
          </p:nvPr>
        </p:nvSpPr>
        <p:spPr>
          <a:xfrm>
            <a:off x="1295400" y="13716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8800"/>
              <a:buFont typeface="Arial"/>
              <a:buNone/>
            </a:pPr>
            <a:r>
              <a:rPr b="1" i="0" lang="en-US" sz="88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9" name="Google Shape;109;p18"/>
          <p:cNvSpPr txBox="1"/>
          <p:nvPr>
            <p:ph idx="1" type="subTitle"/>
          </p:nvPr>
        </p:nvSpPr>
        <p:spPr>
          <a:xfrm>
            <a:off x="25146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Evolution of Microorganisms </a:t>
            </a:r>
            <a:b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Microbiology</a:t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HE-red-RGB-email-logo.png"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98425"/>
            <a:ext cx="612775" cy="6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1524000" y="6553200"/>
            <a:ext cx="6172200" cy="47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McGraw-Hill Global Education Holdings, LLC. Permission required for reproduction or display.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685800" y="533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Acellular Infectious Agents</a:t>
            </a:r>
            <a:endParaRPr/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smallest of all microbes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host cell to replicate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 range of diseases, some cancers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Viroids and virusoids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infectious agents composed of RNA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Prions – infectious proteins</a:t>
            </a:r>
            <a:endParaRPr/>
          </a:p>
        </p:txBody>
      </p:sp>
      <p:sp>
        <p:nvSpPr>
          <p:cNvPr id="181" name="Google Shape;181;p2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105" id="186" name="Google Shape;1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9912" y="34925"/>
            <a:ext cx="5616575" cy="6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106" id="192" name="Google Shape;1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204787"/>
            <a:ext cx="4648200" cy="651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Evolution of Cellular Microbes</a:t>
            </a:r>
            <a:endParaRPr/>
          </a:p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228600" y="1828800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Mutation of genetic material led to selected traits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genes and genotypes evolved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Archaea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 genetic pool by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horizontal gene(plasmids(في البلازميدات))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 within the same generation</a:t>
            </a:r>
            <a:endParaRPr/>
          </a:p>
        </p:txBody>
      </p:sp>
      <p:sp>
        <p:nvSpPr>
          <p:cNvPr id="200" name="Google Shape;200;p3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304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Microbial Species</a:t>
            </a:r>
            <a:endParaRPr/>
          </a:p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-76200" y="1676400"/>
            <a:ext cx="9144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Eukaryotic microbes fit definition of reproducing isolated populations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Archaea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not reproduce sexually and are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referred to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(يُشار اليها)as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strains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(سلالات)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strain consists of descendents of a single, pure microbial culture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biovars, serovars, morphovars, pathovars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binomial nomenclature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(التسميات ذات الحدين)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genus and species </a:t>
            </a: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epithet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(كنية/لقب)</a:t>
            </a:r>
            <a:endParaRPr/>
          </a:p>
        </p:txBody>
      </p:sp>
      <p:sp>
        <p:nvSpPr>
          <p:cNvPr id="207" name="Google Shape;207;p3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685800" y="533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Microbiology - Origins</a:t>
            </a:r>
            <a:endParaRPr/>
          </a:p>
        </p:txBody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of microorganisms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Tools used for the study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Microscopes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(المجاهر)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 techniques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genetics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genomics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(المحتوى الوراثي/المجموع الوراثي)</a:t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34290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110" id="219" name="Google Shape;21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782637"/>
            <a:ext cx="7439025" cy="52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1" name="Google Shape;221;p33"/>
          <p:cNvSpPr txBox="1"/>
          <p:nvPr/>
        </p:nvSpPr>
        <p:spPr>
          <a:xfrm>
            <a:off x="1371600" y="6477000"/>
            <a:ext cx="2133600" cy="38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110" id="226" name="Google Shape;22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37" y="381000"/>
            <a:ext cx="7567612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111b" id="232" name="Google Shape;23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1358900"/>
            <a:ext cx="3092450" cy="510381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5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Discovery of Microorganisms</a:t>
            </a:r>
            <a:endParaRPr/>
          </a:p>
        </p:txBody>
      </p:sp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152400" y="1600200"/>
            <a:ext cx="4953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Antony van Leeuwenhoek (1632-1723)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person to observe and describe microorganisms </a:t>
            </a:r>
            <a:r>
              <a:rPr b="0" i="1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accurately</a:t>
            </a:r>
            <a:endParaRPr/>
          </a:p>
          <a:p>
            <a:pPr indent="-177800" lvl="0" marL="34290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1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iL75268_0111a" id="235" name="Google Shape;23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3967162"/>
            <a:ext cx="31242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>
            <p:ph type="title"/>
          </p:nvPr>
        </p:nvSpPr>
        <p:spPr>
          <a:xfrm>
            <a:off x="685800" y="506412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Conflict over Spontaneous Generation(الصراع على التولد(الخلق)الذاتي)</a:t>
            </a:r>
            <a:endParaRPr/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Spontaneous generation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 that living organisms can develop from nonliving or decomposing matter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Francesco Redi (1626-1697)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discredited spontaneous generation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showed that </a:t>
            </a: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maggots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(الديدان) on decaying meat(اللحوم المتحللة) came from fly eggs</a:t>
            </a:r>
            <a:endParaRPr/>
          </a:p>
        </p:txBody>
      </p:sp>
      <p:sp>
        <p:nvSpPr>
          <p:cNvPr id="244" name="Google Shape;244;p3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685800" y="533400"/>
            <a:ext cx="8153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Importance of Microorganisms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76200" y="1600200"/>
            <a:ext cx="8991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populous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(مزدحم/كثيف بالسكان) and diverse group of organisms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everywhere on the planet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 a major role in recycling essential elements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of nutrients and some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carry out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(تُنفذ/تقوم بِ) photosynthesis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 society by their production of food,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beverages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(مشروبات), antibiotics, and vitamins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cause disease in plants and animals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>
            <p:ph type="title"/>
          </p:nvPr>
        </p:nvSpPr>
        <p:spPr>
          <a:xfrm>
            <a:off x="684212" y="515937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But Could Spontaneous Generation Be True for Microorganisms?</a:t>
            </a:r>
            <a:endParaRPr/>
          </a:p>
        </p:txBody>
      </p:sp>
      <p:sp>
        <p:nvSpPr>
          <p:cNvPr id="251" name="Google Shape;251;p3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Needham (1713-1781)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 experiment: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mutton broth in flasks → boiled →sealed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 broth became cloudy and contained microorganisms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Lazzaro Spallanzani (1729-1799)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 experiment: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broth in flasks →sealed → boiled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 no growth of microorganisms</a:t>
            </a:r>
            <a:endParaRPr/>
          </a:p>
        </p:txBody>
      </p:sp>
      <p:sp>
        <p:nvSpPr>
          <p:cNvPr id="252" name="Google Shape;252;p3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type="title"/>
          </p:nvPr>
        </p:nvSpPr>
        <p:spPr>
          <a:xfrm>
            <a:off x="685800" y="363537"/>
            <a:ext cx="7772400" cy="974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sng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Louis Pasteur (1822-1895)(مهم جداً)</a:t>
            </a:r>
            <a:endParaRPr/>
          </a:p>
        </p:txBody>
      </p:sp>
      <p:sp>
        <p:nvSpPr>
          <p:cNvPr id="259" name="Google Shape;259;p38"/>
          <p:cNvSpPr txBox="1"/>
          <p:nvPr>
            <p:ph idx="1" type="body"/>
          </p:nvPr>
        </p:nvSpPr>
        <p:spPr>
          <a:xfrm>
            <a:off x="4038600" y="1524000"/>
            <a:ext cx="4724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‘Swan-neck flask’ experiments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 nutrient solution in flasks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created flasks with long, curved necks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boiled the solutions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 flasks exposed to air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 no growth of microorganisms</a:t>
            </a:r>
            <a:endParaRPr/>
          </a:p>
        </p:txBody>
      </p:sp>
      <p:sp>
        <p:nvSpPr>
          <p:cNvPr id="260" name="Google Shape;260;p3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0112" id="261" name="Google Shape;26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620837"/>
            <a:ext cx="3657600" cy="511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113" id="266" name="Google Shape;26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7775" y="277812"/>
            <a:ext cx="6731000" cy="63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8" name="Google Shape;268;p39"/>
          <p:cNvSpPr txBox="1"/>
          <p:nvPr/>
        </p:nvSpPr>
        <p:spPr>
          <a:xfrm>
            <a:off x="1247775" y="4114800"/>
            <a:ext cx="7696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Little holes to enter air</a:t>
            </a:r>
            <a:br>
              <a:rPr b="0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(لإدخال الهواء)</a:t>
            </a:r>
            <a:endParaRPr b="0" i="0"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1371600" y="609600"/>
            <a:ext cx="31242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شكل رقبة وزة (Goose)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/>
          <p:nvPr>
            <p:ph type="title"/>
          </p:nvPr>
        </p:nvSpPr>
        <p:spPr>
          <a:xfrm>
            <a:off x="685800" y="5334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sng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Final Blow</a:t>
            </a: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(ضربة قاضية) to Theory of Spontaneous Generation</a:t>
            </a:r>
            <a:endParaRPr/>
          </a:p>
        </p:txBody>
      </p:sp>
      <p:sp>
        <p:nvSpPr>
          <p:cNvPr id="276" name="Google Shape;276;p40"/>
          <p:cNvSpPr txBox="1"/>
          <p:nvPr>
            <p:ph idx="1" type="body"/>
          </p:nvPr>
        </p:nvSpPr>
        <p:spPr>
          <a:xfrm>
            <a:off x="228600" y="1905000"/>
            <a:ext cx="8763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Tyndall (1820-1893)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demonstrated that dust carries microorganisms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showed that if dust was absent, nutrient broths remained </a:t>
            </a: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sterile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(مُعقم), even if directly exposed to air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provided evidence for the existence(وجود) of exceptionally heat-resistant forms of bacteria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Ferdinand Cohn (1828-1898)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heat-resistant bacteria could </a:t>
            </a:r>
            <a:b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endospores(الأبواغ)</a:t>
            </a:r>
            <a:endParaRPr/>
          </a:p>
        </p:txBody>
      </p:sp>
      <p:sp>
        <p:nvSpPr>
          <p:cNvPr id="277" name="Google Shape;277;p4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C:\Documents and Settings\UCA\Desktop\Prescott9ePPTProject_Summer2012\Ch3\3.52.jpg" id="278" name="Google Shape;27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5194300"/>
            <a:ext cx="3124200" cy="142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/>
          <p:nvPr>
            <p:ph type="title"/>
          </p:nvPr>
        </p:nvSpPr>
        <p:spPr>
          <a:xfrm>
            <a:off x="-6350" y="65087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Endospores(بوغ داخلي)</a:t>
            </a:r>
            <a:endParaRPr/>
          </a:p>
        </p:txBody>
      </p:sp>
      <p:sp>
        <p:nvSpPr>
          <p:cNvPr id="284" name="Google Shape;284;p41"/>
          <p:cNvSpPr txBox="1"/>
          <p:nvPr>
            <p:ph idx="1" type="body"/>
          </p:nvPr>
        </p:nvSpPr>
        <p:spPr>
          <a:xfrm>
            <a:off x="0" y="685800"/>
            <a:ext cx="89916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الأبواغ الداخلية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أو 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التحوصل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:هو أن تقوم </a:t>
            </a: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الأوليات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بإحاطة نفسها بغلاف سميك مكونة ما يسمى بالحوصلة وذلك في الظروف غير الملائمة مثل:</a:t>
            </a:r>
            <a:endParaRPr/>
          </a:p>
          <a:p>
            <a:pPr indent="-165100" lvl="0" marL="342900" marR="0" rtl="1" algn="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نقص الغذاء . نقص الرطوبة . نقص الأكسجين . عدم ملائمة درجة الحرارة. وجود مواد كيميائية سامة لها.</a:t>
            </a:r>
            <a:endParaRPr/>
          </a:p>
          <a:p>
            <a:pPr indent="-165100" lvl="0" marL="342900" marR="0" rtl="1" algn="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أهمية الحوصلة:تعطي الحوصلة فترة زمنية أطول للكائن للبقاء حيا وتساعده على العيش خارج جسم العائل الذي تتطفل عليه حتى تسمح لها الظروف بالعودة إلى جسم العائل فتخرج من الحوصلة.</a:t>
            </a:r>
            <a:endParaRPr/>
          </a:p>
          <a:p>
            <a:pPr indent="-165100" lvl="0" marL="342900" marR="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>
            <p:ph type="title"/>
          </p:nvPr>
        </p:nvSpPr>
        <p:spPr>
          <a:xfrm>
            <a:off x="0" y="84137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Role of Microorganisms in Disease</a:t>
            </a:r>
            <a:endParaRPr/>
          </a:p>
        </p:txBody>
      </p:sp>
      <p:sp>
        <p:nvSpPr>
          <p:cNvPr id="292" name="Google Shape;292;p42"/>
          <p:cNvSpPr txBox="1"/>
          <p:nvPr>
            <p:ph idx="1" type="body"/>
          </p:nvPr>
        </p:nvSpPr>
        <p:spPr>
          <a:xfrm>
            <a:off x="0" y="762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immediately obvious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Infectious disease believed to be due to supernatural forces or imbalances of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bodily-fluid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humors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’(المزاجات)(الدم/البلغم/أسود الصفراء/الصفراوية صفراء)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Establishing connection depended on development of techniques for studying microbes</a:t>
            </a:r>
            <a:endParaRPr/>
          </a:p>
        </p:txBody>
      </p:sp>
      <p:sp>
        <p:nvSpPr>
          <p:cNvPr id="293" name="Google Shape;293;p4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94" name="Google Shape;2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3192462"/>
            <a:ext cx="3429000" cy="343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>
            <p:ph type="title"/>
          </p:nvPr>
        </p:nvSpPr>
        <p:spPr>
          <a:xfrm>
            <a:off x="381000" y="533400"/>
            <a:ext cx="8763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Evidence for the Relationship between Microorganisms and Disease</a:t>
            </a:r>
            <a:endParaRPr/>
          </a:p>
        </p:txBody>
      </p:sp>
      <p:sp>
        <p:nvSpPr>
          <p:cNvPr id="301" name="Google Shape;301;p43"/>
          <p:cNvSpPr txBox="1"/>
          <p:nvPr>
            <p:ph idx="1" type="body"/>
          </p:nvPr>
        </p:nvSpPr>
        <p:spPr>
          <a:xfrm>
            <a:off x="152400" y="2209800"/>
            <a:ext cx="883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Agostini Bassi (1773-1856)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showed that a disease of silkworms was caused by a fungus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J. Berkeley (ca. 1845)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demonstrated that the great Potato Blight of Ireland was caused by a water mold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Heinrich de Bary (1853)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showed that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smut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(تفحم) and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rust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(صدأ) fungi caused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cereal crop diseases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(أمراض محصول الحبوب)</a:t>
            </a:r>
            <a:endParaRPr/>
          </a:p>
        </p:txBody>
      </p:sp>
      <p:sp>
        <p:nvSpPr>
          <p:cNvPr id="302" name="Google Shape;302;p4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/>
          <p:nvPr>
            <p:ph type="title"/>
          </p:nvPr>
        </p:nvSpPr>
        <p:spPr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Other Evidence…</a:t>
            </a:r>
            <a:endParaRPr/>
          </a:p>
        </p:txBody>
      </p:sp>
      <p:sp>
        <p:nvSpPr>
          <p:cNvPr id="309" name="Google Shape;309;p44"/>
          <p:cNvSpPr txBox="1"/>
          <p:nvPr>
            <p:ph idx="1" type="body"/>
          </p:nvPr>
        </p:nvSpPr>
        <p:spPr>
          <a:xfrm>
            <a:off x="-304800" y="1447800"/>
            <a:ext cx="9448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Joseph Lister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provided indirect evidence that microorganisms were the </a:t>
            </a: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causal agents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(عوامل سببية) of disease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a system of surgery designed to prevent microorganisms from entering wounds(الجروح) as well as methods for treating </a:t>
            </a: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instruments and surgical dressings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(الأدوات والضمادات الجراحية) </a:t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 patients had fewer </a:t>
            </a: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postoperative infections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(التهابات ما بعد الجراحة)</a:t>
            </a:r>
            <a:endParaRPr/>
          </a:p>
        </p:txBody>
      </p:sp>
      <p:sp>
        <p:nvSpPr>
          <p:cNvPr id="310" name="Google Shape;310;p4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>
            <p:ph type="title"/>
          </p:nvPr>
        </p:nvSpPr>
        <p:spPr>
          <a:xfrm>
            <a:off x="711200" y="5334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Final Proof…</a:t>
            </a:r>
            <a:endParaRPr/>
          </a:p>
        </p:txBody>
      </p:sp>
      <p:sp>
        <p:nvSpPr>
          <p:cNvPr id="317" name="Google Shape;317;p45"/>
          <p:cNvSpPr txBox="1"/>
          <p:nvPr>
            <p:ph idx="1" type="body"/>
          </p:nvPr>
        </p:nvSpPr>
        <p:spPr>
          <a:xfrm>
            <a:off x="3200400" y="1066800"/>
            <a:ext cx="62484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Robert Koch (1843-1910)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the relationship between </a:t>
            </a:r>
            <a:r>
              <a:rPr b="0" i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Bacillus anthracis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anthrax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(العصوية الجمرية(العامل المسبب للجمرة الخبيثة) و الجمرة الخبيثة)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criteria developed by his teacher Jacob Henle (1809-1895)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criteria now known as Koch’s postulates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 used today to establish the link between a particular microorganism and a particular disease</a:t>
            </a:r>
            <a:endParaRPr/>
          </a:p>
        </p:txBody>
      </p:sp>
      <p:sp>
        <p:nvSpPr>
          <p:cNvPr id="318" name="Google Shape;318;p4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0114" id="319" name="Google Shape;31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5725"/>
            <a:ext cx="3962400" cy="383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115" id="324" name="Google Shape;32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025" y="88900"/>
            <a:ext cx="850265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Members of the Microbial World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685800" y="20574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Organisms and acellular entities too small to be clearly seen by the unaided eye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&lt; 1 mm, some macroscopic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organisms are relatively simple in </a:t>
            </a:r>
            <a:r>
              <a:rPr b="0" i="0" lang="en-US" sz="2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 construction</a:t>
            </a: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(بنائهم) and lack highly differentiated cells and distinct tissues</a:t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/>
          <p:nvPr>
            <p:ph type="title"/>
          </p:nvPr>
        </p:nvSpPr>
        <p:spPr>
          <a:xfrm>
            <a:off x="685800" y="5334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Limitations of Koch’s Postulates </a:t>
            </a:r>
            <a:endParaRPr/>
          </a:p>
        </p:txBody>
      </p:sp>
      <p:sp>
        <p:nvSpPr>
          <p:cNvPr id="331" name="Google Shape;331;p47"/>
          <p:cNvSpPr txBox="1"/>
          <p:nvPr>
            <p:ph idx="1" type="body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organisms cannot be grown in pure culture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humans in completing the postulates is unethical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and genetic evidence may replace and overcome these limits</a:t>
            </a:r>
            <a:endParaRPr/>
          </a:p>
        </p:txBody>
      </p:sp>
      <p:sp>
        <p:nvSpPr>
          <p:cNvPr id="332" name="Google Shape;332;p4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8"/>
          <p:cNvSpPr txBox="1"/>
          <p:nvPr>
            <p:ph type="title"/>
          </p:nvPr>
        </p:nvSpPr>
        <p:spPr>
          <a:xfrm>
            <a:off x="685800" y="5334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Development of Techniques for Studying Microbial Pathogens</a:t>
            </a:r>
            <a:endParaRPr/>
          </a:p>
        </p:txBody>
      </p:sp>
      <p:sp>
        <p:nvSpPr>
          <p:cNvPr id="339" name="Google Shape;339;p48"/>
          <p:cNvSpPr txBox="1"/>
          <p:nvPr>
            <p:ph idx="1" type="body"/>
          </p:nvPr>
        </p:nvSpPr>
        <p:spPr>
          <a:xfrm>
            <a:off x="685800" y="2286000"/>
            <a:ext cx="77724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Koch’s work led to discovery or development of: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agar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Petri dishes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nutrient broth and nutrient agar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 for isolating microorganisms</a:t>
            </a:r>
            <a:endParaRPr/>
          </a:p>
        </p:txBody>
      </p:sp>
      <p:sp>
        <p:nvSpPr>
          <p:cNvPr id="340" name="Google Shape;340;p4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 txBox="1"/>
          <p:nvPr>
            <p:ph type="title"/>
          </p:nvPr>
        </p:nvSpPr>
        <p:spPr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Other Developments…</a:t>
            </a:r>
            <a:endParaRPr/>
          </a:p>
        </p:txBody>
      </p:sp>
      <p:sp>
        <p:nvSpPr>
          <p:cNvPr id="347" name="Google Shape;347;p49"/>
          <p:cNvSpPr txBox="1"/>
          <p:nvPr>
            <p:ph idx="1" type="body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Charles Chamberland (1851-1908)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porcelain(الخزف) bacterial filters used by Ivanoski and Beijerinck to study tobacco mosaic disease(مرض تبرقش التبغ)</a:t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determined that extracts from diseased plants had infectious agents present which were smaller than bacteria and passed through the filters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infectious agents were eventually shown to be viruses</a:t>
            </a:r>
            <a:endParaRPr/>
          </a:p>
        </p:txBody>
      </p:sp>
      <p:sp>
        <p:nvSpPr>
          <p:cNvPr id="348" name="Google Shape;348;p4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/>
          <p:nvPr>
            <p:ph type="title"/>
          </p:nvPr>
        </p:nvSpPr>
        <p:spPr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Other Developments…</a:t>
            </a:r>
            <a:endParaRPr/>
          </a:p>
        </p:txBody>
      </p:sp>
      <p:sp>
        <p:nvSpPr>
          <p:cNvPr id="355" name="Google Shape;355;p50"/>
          <p:cNvSpPr txBox="1"/>
          <p:nvPr>
            <p:ph idx="1" type="body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Pasteur and Roux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discovered that </a:t>
            </a: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incubation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(حضانة) of cultures for long intervals between transfers caused pathogens to lose their ability to cause disease (termed ‘</a:t>
            </a: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attenuation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(تخفيف)’)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Pasteur and his coworkers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vaccines(لقاحات) for chicken </a:t>
            </a: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cholera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(الكوليرا), anthrax, and </a:t>
            </a: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rabies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(داء الكلب)</a:t>
            </a:r>
            <a:endParaRPr/>
          </a:p>
        </p:txBody>
      </p:sp>
      <p:sp>
        <p:nvSpPr>
          <p:cNvPr id="356" name="Google Shape;356;p5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/>
          <p:nvPr>
            <p:ph type="title"/>
          </p:nvPr>
        </p:nvSpPr>
        <p:spPr>
          <a:xfrm>
            <a:off x="685800" y="533400"/>
            <a:ext cx="8458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Immunological Studies(الدراسات المناعية)</a:t>
            </a:r>
            <a:endParaRPr/>
          </a:p>
        </p:txBody>
      </p:sp>
      <p:sp>
        <p:nvSpPr>
          <p:cNvPr id="363" name="Google Shape;363;p51"/>
          <p:cNvSpPr txBox="1"/>
          <p:nvPr>
            <p:ph idx="1" type="body"/>
          </p:nvPr>
        </p:nvSpPr>
        <p:spPr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established, led to study of host defenses - immunology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Edward Jenner (ca. 1798)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a vaccination procedure to protect individuals from smallpox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this preceded the work establishing the role of microorganisms in disease!</a:t>
            </a:r>
            <a:endParaRPr/>
          </a:p>
        </p:txBody>
      </p:sp>
      <p:sp>
        <p:nvSpPr>
          <p:cNvPr id="364" name="Google Shape;364;p5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2"/>
          <p:cNvSpPr txBox="1"/>
          <p:nvPr>
            <p:ph type="title"/>
          </p:nvPr>
        </p:nvSpPr>
        <p:spPr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More Developments…</a:t>
            </a:r>
            <a:endParaRPr/>
          </a:p>
        </p:txBody>
      </p:sp>
      <p:sp>
        <p:nvSpPr>
          <p:cNvPr id="371" name="Google Shape;371;p52"/>
          <p:cNvSpPr txBox="1"/>
          <p:nvPr>
            <p:ph idx="1" type="body"/>
          </p:nvPr>
        </p:nvSpPr>
        <p:spPr>
          <a:xfrm>
            <a:off x="76200" y="1676400"/>
            <a:ext cx="8382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Emil von Behring (1854-1917) and Shibasaburo Kitasato (1852-1931)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antitoxins(مضادات السموم) for diphtheria(خناق) and tetanus(كزاز)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 for humoral (antibody-based) immunity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Elie Metchnikoff (1845-1916)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discovered bacteria-engulfing, phagocytic cells(خلايا آكلة) in the blood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 for cellular immunity</a:t>
            </a:r>
            <a:endParaRPr/>
          </a:p>
        </p:txBody>
      </p:sp>
      <p:sp>
        <p:nvSpPr>
          <p:cNvPr id="372" name="Google Shape;372;p5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3"/>
          <p:cNvSpPr txBox="1"/>
          <p:nvPr>
            <p:ph type="title"/>
          </p:nvPr>
        </p:nvSpPr>
        <p:spPr>
          <a:xfrm>
            <a:off x="685800" y="5334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Development of Industrial Microbiology and Microbial Ecology</a:t>
            </a:r>
            <a:endParaRPr/>
          </a:p>
        </p:txBody>
      </p:sp>
      <p:sp>
        <p:nvSpPr>
          <p:cNvPr id="379" name="Google Shape;379;p53"/>
          <p:cNvSpPr txBox="1"/>
          <p:nvPr>
            <p:ph idx="1" type="body"/>
          </p:nvPr>
        </p:nvSpPr>
        <p:spPr>
          <a:xfrm>
            <a:off x="685800" y="2514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Louis Pasteur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demonstrated that alcohol fermentations(تخمير) and other fermentations were the result of microbial activity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the process of pasteurization(بسترة) to preserve(للحفاظ على) wine during storage</a:t>
            </a:r>
            <a:endParaRPr/>
          </a:p>
        </p:txBody>
      </p:sp>
      <p:sp>
        <p:nvSpPr>
          <p:cNvPr id="380" name="Google Shape;380;p5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4"/>
          <p:cNvSpPr txBox="1"/>
          <p:nvPr>
            <p:ph type="title"/>
          </p:nvPr>
        </p:nvSpPr>
        <p:spPr>
          <a:xfrm>
            <a:off x="685800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Developments in Microbial Ecology</a:t>
            </a:r>
            <a:endParaRPr/>
          </a:p>
        </p:txBody>
      </p:sp>
      <p:sp>
        <p:nvSpPr>
          <p:cNvPr id="387" name="Google Shape;387;p54"/>
          <p:cNvSpPr txBox="1"/>
          <p:nvPr>
            <p:ph idx="1" type="body"/>
          </p:nvPr>
        </p:nvSpPr>
        <p:spPr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Sergei Winogradsky (1856-1953) and Martinus Beijerinck (1851-1931)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studied soil microorganisms and discovered numerous interesting metabolic processes (e.g., nitrogen fixation)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Pioneered(رائدة) the use of enrichment(مخصبة) cultures and selective media</a:t>
            </a:r>
            <a:endParaRPr/>
          </a:p>
        </p:txBody>
      </p:sp>
      <p:sp>
        <p:nvSpPr>
          <p:cNvPr id="388" name="Google Shape;388;p5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Microbiology Has Basic and Applied Aspects</a:t>
            </a:r>
            <a:endParaRPr/>
          </a:p>
        </p:txBody>
      </p:sp>
      <p:sp>
        <p:nvSpPr>
          <p:cNvPr id="395" name="Google Shape;395;p55"/>
          <p:cNvSpPr txBox="1"/>
          <p:nvPr>
            <p:ph idx="1" type="body"/>
          </p:nvPr>
        </p:nvSpPr>
        <p:spPr>
          <a:xfrm>
            <a:off x="685800" y="20574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aspects are concerned with individual groups of microbes, microbial physiology, genetics, molecular biology and taxonomy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 aspects are concerned with practical problems – disease, water, food and industrial microbiology</a:t>
            </a:r>
            <a:endParaRPr/>
          </a:p>
          <a:p>
            <a:pPr indent="-1651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6"/>
          <p:cNvSpPr txBox="1"/>
          <p:nvPr>
            <p:ph type="title"/>
          </p:nvPr>
        </p:nvSpPr>
        <p:spPr>
          <a:xfrm>
            <a:off x="685800" y="5334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Molecular and Genomic Methods</a:t>
            </a:r>
            <a:endParaRPr/>
          </a:p>
        </p:txBody>
      </p:sp>
      <p:sp>
        <p:nvSpPr>
          <p:cNvPr id="402" name="Google Shape;402;p56"/>
          <p:cNvSpPr txBox="1"/>
          <p:nvPr>
            <p:ph idx="1" type="body"/>
          </p:nvPr>
        </p:nvSpPr>
        <p:spPr>
          <a:xfrm>
            <a:off x="685800" y="19050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 to a second golden age of microbiology (rapid expansion of knowledge)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Discoveries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 endonucleases (Arber and Smith)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novel recombinant molecule (Jackson, Symons, Berg)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sequencing methods (Woese, Sanger)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bioinformatics and genomic sequencing and analysis</a:t>
            </a:r>
            <a:endParaRPr/>
          </a:p>
          <a:p>
            <a:pPr indent="-177800" lvl="0" marL="34290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101"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179512"/>
            <a:ext cx="9045575" cy="48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7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Major Fields in Microbiology</a:t>
            </a:r>
            <a:endParaRPr/>
          </a:p>
        </p:txBody>
      </p:sp>
      <p:sp>
        <p:nvSpPr>
          <p:cNvPr id="409" name="Google Shape;409;p57"/>
          <p:cNvSpPr txBox="1"/>
          <p:nvPr>
            <p:ph idx="1" type="body"/>
          </p:nvPr>
        </p:nvSpPr>
        <p:spPr>
          <a:xfrm>
            <a:off x="11112" y="1981200"/>
            <a:ext cx="9056687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microbiology – diseases of humans and animals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health microbiology – control and spread of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communicable diseases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(الأمراض المعدية)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Immunology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(علم المناعة) – how the immune system protects a host from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pathogens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(مسببات الأمراض)</a:t>
            </a:r>
            <a:endParaRPr/>
          </a:p>
        </p:txBody>
      </p:sp>
      <p:sp>
        <p:nvSpPr>
          <p:cNvPr id="410" name="Google Shape;410;p5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8"/>
          <p:cNvSpPr txBox="1"/>
          <p:nvPr>
            <p:ph type="title"/>
          </p:nvPr>
        </p:nvSpPr>
        <p:spPr>
          <a:xfrm>
            <a:off x="685800" y="533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More Fields…</a:t>
            </a:r>
            <a:endParaRPr/>
          </a:p>
        </p:txBody>
      </p:sp>
      <p:sp>
        <p:nvSpPr>
          <p:cNvPr id="417" name="Google Shape;417;p58"/>
          <p:cNvSpPr txBox="1"/>
          <p:nvPr>
            <p:ph idx="1" type="body"/>
          </p:nvPr>
        </p:nvSpPr>
        <p:spPr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Microbial ecology is concerned with(مهتمة بِ) the relationship of organisms with their environment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than 1% of earth’s microbial population has been cultured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Agricultural(الزراعية) microbiology is concerned with the impact of microorganisms on agriculture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safety microbiology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 and plant pathogens</a:t>
            </a:r>
            <a:endParaRPr/>
          </a:p>
        </p:txBody>
      </p:sp>
      <p:sp>
        <p:nvSpPr>
          <p:cNvPr id="418" name="Google Shape;418;p5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9"/>
          <p:cNvSpPr txBox="1"/>
          <p:nvPr>
            <p:ph type="title"/>
          </p:nvPr>
        </p:nvSpPr>
        <p:spPr>
          <a:xfrm>
            <a:off x="685800" y="533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More Fields….</a:t>
            </a:r>
            <a:endParaRPr/>
          </a:p>
        </p:txBody>
      </p:sp>
      <p:sp>
        <p:nvSpPr>
          <p:cNvPr id="424" name="Google Shape;424;p59"/>
          <p:cNvSpPr txBox="1"/>
          <p:nvPr>
            <p:ph idx="1" type="body"/>
          </p:nvPr>
        </p:nvSpPr>
        <p:spPr>
          <a:xfrm>
            <a:off x="609600" y="18288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microbiology began in the 1800s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fermentation(تخمير)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antibiotic production(انتاج المضادات الحيوية)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of cheese, bread, etc.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Microbial physiology studies metabolic pathways of microorganisms </a:t>
            </a:r>
            <a:endParaRPr/>
          </a:p>
        </p:txBody>
      </p:sp>
      <p:sp>
        <p:nvSpPr>
          <p:cNvPr id="425" name="Google Shape;425;p5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0"/>
          <p:cNvSpPr txBox="1"/>
          <p:nvPr>
            <p:ph type="title"/>
          </p:nvPr>
        </p:nvSpPr>
        <p:spPr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More Fields….</a:t>
            </a:r>
            <a:endParaRPr/>
          </a:p>
        </p:txBody>
      </p:sp>
      <p:sp>
        <p:nvSpPr>
          <p:cNvPr id="431" name="Google Shape;431;p60"/>
          <p:cNvSpPr txBox="1"/>
          <p:nvPr>
            <p:ph idx="1" type="body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biology, microbial genetics, and bioinformatics study the nature of genetic information and how it regulates the development and function of cells and organisms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Microbes are a model system of genomics</a:t>
            </a:r>
            <a:endParaRPr/>
          </a:p>
        </p:txBody>
      </p:sp>
      <p:sp>
        <p:nvSpPr>
          <p:cNvPr id="432" name="Google Shape;432;p6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Type of Microbial Cells</a:t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Prokaryotic cells lack a true membrane-delimited nucleus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not absolute!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Eukaryotic cells have a membrane-enclosed nucleus, are more complex morphologically, and are usually larger than prokaryotic cells</a:t>
            </a:r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685800" y="533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Classification Schemes 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25400" y="1752600"/>
            <a:ext cx="5003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domain system, based on a comparison of ribosomal RNA genes, divides microorganisms into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</a:pPr>
            <a:r>
              <a:rPr b="0" i="1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 </a:t>
            </a: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(true bacteria)</a:t>
            </a:r>
            <a:r>
              <a:rPr b="0" i="1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</a:pPr>
            <a:r>
              <a:rPr b="0" i="1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Archaea</a:t>
            </a: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</a:pPr>
            <a:r>
              <a:rPr b="0" i="1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Eukarya (eukaryotes)</a:t>
            </a:r>
            <a:endParaRPr/>
          </a:p>
        </p:txBody>
      </p:sp>
      <p:pic>
        <p:nvPicPr>
          <p:cNvPr descr="wiL75268_0102" id="150" name="Google Shape;1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627187"/>
            <a:ext cx="4241800" cy="472916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685800" y="533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Domain</a:t>
            </a:r>
            <a:r>
              <a:rPr b="1" i="1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 Bacteria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-152400" y="1676400"/>
            <a:ext cx="9296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Usually single-celled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Majority have cell wall with </a:t>
            </a:r>
            <a:r>
              <a:rPr b="0" i="0" lang="en-U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peptidoglycan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lack a membrane-bound nucleus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Ubiquitous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(واسعة الانتشار) and some live in extreme environments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Cyanobacteria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(البكتيريا الزرقاء) produce significant amounts of oxygen</a:t>
            </a: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685800" y="533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Domain</a:t>
            </a:r>
            <a:r>
              <a:rPr b="1" i="1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 Archaea</a:t>
            </a:r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0" y="1676400"/>
            <a:ext cx="9144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Distinguished from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b="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 rRNA gene sequences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peptidoglycan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cell walls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unique membrane lipids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have unusual metabolic characteristics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live in extreme environments</a:t>
            </a:r>
            <a:endParaRPr/>
          </a:p>
          <a:p>
            <a:pPr indent="-165100" lvl="0" marL="342900" marR="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685800" y="533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Domain </a:t>
            </a:r>
            <a:r>
              <a:rPr b="1" i="1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Eukarya - E</a:t>
            </a: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ukaryotic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17462" y="1219200"/>
            <a:ext cx="84582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Protists – generally larger than </a:t>
            </a:r>
            <a:r>
              <a:rPr b="0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Archaea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algae – photosynthetic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protozoa – may be motile, “hunters, grazers”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slime molds – two life cycle stages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</a:pPr>
            <a:r>
              <a:rPr b="0" i="0" lang="en-US" sz="2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molds – devastating(مدمر) disease in plants</a:t>
            </a:r>
            <a:r>
              <a:rPr b="0" i="0" lang="en-US" sz="3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Fungi</a:t>
            </a: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yeast - unicellular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mold - multicellular</a:t>
            </a: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