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  <p:sldMasterId id="2147483663" r:id="rId5"/>
    <p:sldMasterId id="214748366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orient="horz" pos="4128">
          <p15:clr>
            <a:srgbClr val="000000"/>
          </p15:clr>
        </p15:guide>
        <p15:guide id="3" orient="horz" pos="3965">
          <p15:clr>
            <a:srgbClr val="000000"/>
          </p15:clr>
        </p15:guide>
        <p15:guide id="4" pos="2880">
          <p15:clr>
            <a:srgbClr val="000000"/>
          </p15:clr>
        </p15:guide>
        <p15:guide id="5" pos="492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4128" orient="horz"/>
        <p:guide pos="3965" orient="horz"/>
        <p:guide pos="2880"/>
        <p:guide pos="49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7" name="Google Shape;20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Google Shape;208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3" name="Google Shape;23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9" name="Google Shape;24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Google Shape;250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7" name="Google Shape;25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3" name="Google Shape;27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Google Shape;274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1" name="Google Shape;28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6" name="Google Shape;29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Google Shape;297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Note that methanol and methylamine can also donate electrons to the chain.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3" name="Google Shape;30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Google Shape;304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7" name="Google Shape;31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8" name="Google Shape;318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5" name="Google Shape;32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Google Shape;326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0" name="Google Shape;34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1" name="Google Shape;341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9" name="Google Shape;349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Google Shape;350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8" name="Google Shape;35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" name="Google Shape;359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73" name="Google Shape;373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4" name="Google Shape;374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2" name="Google Shape;382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3" name="Google Shape;383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1" name="Google Shape;391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2" name="Google Shape;392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00" name="Google Shape;400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1" name="Google Shape;401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28" name="Google Shape;428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9" name="Google Shape;429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37" name="Google Shape;437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8" name="Google Shape;438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45" name="Google Shape;445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Google Shape;446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54" name="Google Shape;454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5" name="Google Shape;455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3" name="Google Shape;463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" name="Google Shape;464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93" name="Google Shape;493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4" name="Google Shape;494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Top: Sulfite is oxidized directly to provide electrons for electron transport and oxidative phosphorylation.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Middle: Oxidation of sulfite resulting in its conversion to APS; this reaction produces electrons for ETC and oxidative phosphorylation; in addition, APS can drive ATP synthesis by substrate-level phosphorylation.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Bottom: structure of APS (adenosine 5‘ phosphosulfate)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03" name="Google Shape;503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4" name="Google Shape;504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12" name="Google Shape;512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3" name="Google Shape;513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20" name="Google Shape;520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1" name="Google Shape;521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43" name="Google Shape;543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4" name="Google Shape;544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52" name="Google Shape;552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3" name="Google Shape;553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61" name="Google Shape;561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2" name="Google Shape;562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69" name="Google Shape;569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0" name="Google Shape;570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Fd=ferredoxin; PQ=plastoquinone; PC=plastocyanin; Pheo. </a:t>
            </a:r>
            <a:r>
              <a:rPr i="1" lang="en-US"/>
              <a:t>a</a:t>
            </a:r>
            <a:r>
              <a:rPr lang="en-US"/>
              <a:t>=pheophytin </a:t>
            </a:r>
            <a:r>
              <a:rPr i="1" lang="en-US"/>
              <a:t>a</a:t>
            </a:r>
            <a:r>
              <a:rPr lang="en-US"/>
              <a:t>; PS I=photosystem I; PS II=photosystem II; OEC=oxygen evolving complex, extracts electrons from water and contains manganese ions and the substance Z, which transfers electrons to the PS II reaction center.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85" name="Google Shape;585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Google Shape;586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00" name="Google Shape;600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1" name="Google Shape;601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2514600" y="3276600"/>
            <a:ext cx="5257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/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6pPr>
            <a:lvl7pPr lvl="6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7pPr>
            <a:lvl8pPr lvl="7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8pPr>
            <a:lvl9pPr lvl="8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type="ctrTitle"/>
          </p:nvPr>
        </p:nvSpPr>
        <p:spPr>
          <a:xfrm>
            <a:off x="1295400" y="12731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71" name="Google Shape;71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81" name="Google Shape;81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82" name="Google Shape;82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83" name="Google Shape;83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84" name="Google Shape;84;p1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89" name="Google Shape;89;p15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90" name="Google Shape;90;p1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990600" y="10668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1904999" y="2209801"/>
            <a:ext cx="6858001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85800" y="609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9" name="Google Shape;39;p6"/>
          <p:cNvSpPr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85800" y="609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idx="1" type="body"/>
          </p:nvPr>
        </p:nvSpPr>
        <p:spPr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jpg"/><Relationship Id="rId3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ley_element_1.jpg"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40232" t="0"/>
          <a:stretch/>
        </p:blipFill>
        <p:spPr>
          <a:xfrm>
            <a:off x="0" y="0"/>
            <a:ext cx="91440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ley9e12dh_nm3.jpg"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304800"/>
            <a:ext cx="2471737" cy="29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23" name="Google Shape;23;p3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1.jpg" id="93" name="Google Shape;93;p16"/>
          <p:cNvPicPr preferRelativeResize="0"/>
          <p:nvPr/>
        </p:nvPicPr>
        <p:blipFill rotWithShape="1">
          <a:blip r:embed="rId1">
            <a:alphaModFix/>
          </a:blip>
          <a:srcRect b="0" l="0" r="40232" t="21426"/>
          <a:stretch/>
        </p:blipFill>
        <p:spPr>
          <a:xfrm>
            <a:off x="0" y="0"/>
            <a:ext cx="91440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6" name="Google Shape;96;p16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8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7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9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6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1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0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2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9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7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8.jpg"/><Relationship Id="rId4" Type="http://schemas.openxmlformats.org/officeDocument/2006/relationships/image" Target="../media/image4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subTitle"/>
          </p:nvPr>
        </p:nvSpPr>
        <p:spPr>
          <a:xfrm>
            <a:off x="2514600" y="3276600"/>
            <a:ext cx="5257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Catabolism: </a:t>
            </a:r>
            <a:b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Release </a:t>
            </a:r>
            <a:b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Conservation</a:t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0" name="Google Shape;110;p18"/>
          <p:cNvSpPr txBox="1"/>
          <p:nvPr>
            <p:ph type="ctrTitle"/>
          </p:nvPr>
        </p:nvSpPr>
        <p:spPr>
          <a:xfrm>
            <a:off x="1295400" y="12731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8800"/>
              <a:buFont typeface="Arial"/>
              <a:buNone/>
            </a:pPr>
            <a:r>
              <a:rPr b="1" i="0" lang="en-US" sz="88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pic>
        <p:nvPicPr>
          <p:cNvPr descr="MHE-red-RGB-email-logo.png"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" y="98425"/>
            <a:ext cx="612775" cy="6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1524000" y="6553200"/>
            <a:ext cx="6172200" cy="477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McGraw-Hill Global Education Holdings, LLC. Permission required for reproduction or display.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685800" y="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Oxidation-Reduction Reactions</a:t>
            </a:r>
            <a:endParaRPr/>
          </a:p>
        </p:txBody>
      </p:sp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Oxidation-reduction reactions (redox)-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Reactions in which electrons move from an electron donor to an electron acceptor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an electron moves from the donor to the acceptor, the donor become less energy rich and the acceptor becomes more energy rich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Acceptor + ne</a:t>
            </a:r>
            <a:r>
              <a:rPr b="1" baseline="30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donor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Standard equilibrium potential (E0)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It is the </a:t>
            </a:r>
            <a:r>
              <a:rPr b="0" i="0" lang="en-US" sz="2800" u="none" cap="none" strike="noStrik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measure of the tendency of the donor to lose electrons</a:t>
            </a:r>
            <a:endParaRPr/>
          </a:p>
          <a:p>
            <a:pPr indent="-165100" lvl="0" marL="342900" marR="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title"/>
          </p:nvPr>
        </p:nvSpPr>
        <p:spPr>
          <a:xfrm>
            <a:off x="685800" y="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The reduction oxidation couples </a:t>
            </a:r>
            <a:endParaRPr/>
          </a:p>
        </p:txBody>
      </p:sp>
      <p:sp>
        <p:nvSpPr>
          <p:cNvPr id="186" name="Google Shape;186;p2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87" name="Google Shape;187;p28"/>
          <p:cNvPicPr preferRelativeResize="0"/>
          <p:nvPr/>
        </p:nvPicPr>
        <p:blipFill rotWithShape="1">
          <a:blip r:embed="rId3">
            <a:alphaModFix/>
          </a:blip>
          <a:srcRect b="17707" l="43338" r="33821" t="20832"/>
          <a:stretch/>
        </p:blipFill>
        <p:spPr>
          <a:xfrm>
            <a:off x="2517775" y="838200"/>
            <a:ext cx="3883025" cy="587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type="title"/>
          </p:nvPr>
        </p:nvSpPr>
        <p:spPr>
          <a:xfrm>
            <a:off x="228600" y="762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Energy conservation in fermentation and respiration</a:t>
            </a:r>
            <a:endParaRPr/>
          </a:p>
        </p:txBody>
      </p:sp>
      <p:sp>
        <p:nvSpPr>
          <p:cNvPr id="193" name="Google Shape;193;p2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94" name="Google Shape;194;p29"/>
          <p:cNvPicPr preferRelativeResize="0"/>
          <p:nvPr/>
        </p:nvPicPr>
        <p:blipFill rotWithShape="1">
          <a:blip r:embed="rId3">
            <a:alphaModFix/>
          </a:blip>
          <a:srcRect b="15624" l="36309" r="26794" t="20832"/>
          <a:stretch/>
        </p:blipFill>
        <p:spPr>
          <a:xfrm>
            <a:off x="1828800" y="914400"/>
            <a:ext cx="5943600" cy="575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1004" id="200" name="Google Shape;20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0437" y="1174750"/>
            <a:ext cx="5519737" cy="510381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2" name="Google Shape;202;p30"/>
          <p:cNvSpPr txBox="1"/>
          <p:nvPr/>
        </p:nvSpPr>
        <p:spPr>
          <a:xfrm>
            <a:off x="188912" y="1600200"/>
            <a:ext cx="331787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 of phosphates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“primes the pump”</a:t>
            </a:r>
            <a:endParaRPr/>
          </a:p>
        </p:txBody>
      </p:sp>
      <p:sp>
        <p:nvSpPr>
          <p:cNvPr id="203" name="Google Shape;203;p30"/>
          <p:cNvSpPr txBox="1"/>
          <p:nvPr/>
        </p:nvSpPr>
        <p:spPr>
          <a:xfrm>
            <a:off x="188912" y="3352800"/>
            <a:ext cx="331152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Oxidation step – generates NADH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0"/>
          <p:cNvSpPr txBox="1"/>
          <p:nvPr/>
        </p:nvSpPr>
        <p:spPr>
          <a:xfrm>
            <a:off x="188912" y="4724400"/>
            <a:ext cx="3905250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High-energy molecules –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to </a:t>
            </a:r>
            <a:r>
              <a:rPr b="1" i="0" lang="en-US" sz="24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synthesize ATP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by substrate-level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phosphorylation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1" name="Google Shape;211;p31"/>
          <p:cNvSpPr txBox="1"/>
          <p:nvPr>
            <p:ph idx="4294967295" type="title"/>
          </p:nvPr>
        </p:nvSpPr>
        <p:spPr>
          <a:xfrm>
            <a:off x="685800" y="5334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Summary of Glycolysis</a:t>
            </a:r>
            <a:endParaRPr/>
          </a:p>
        </p:txBody>
      </p:sp>
      <p:sp>
        <p:nvSpPr>
          <p:cNvPr id="212" name="Google Shape;212;p31"/>
          <p:cNvSpPr txBox="1"/>
          <p:nvPr>
            <p:ph idx="4294967295" type="body"/>
          </p:nvPr>
        </p:nvSpPr>
        <p:spPr>
          <a:xfrm>
            <a:off x="609600" y="1600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glucose + 2ADP + 2P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+ 2NAD</a:t>
            </a:r>
            <a:r>
              <a:rPr b="0" baseline="30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↓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pyruvate + 2ATP + 2NADH + 2H</a:t>
            </a:r>
            <a:r>
              <a:rPr b="0" baseline="30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type="title"/>
          </p:nvPr>
        </p:nvSpPr>
        <p:spPr>
          <a:xfrm>
            <a:off x="847725" y="3810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The Entner-Duodoroff Pathway</a:t>
            </a:r>
            <a:endParaRPr/>
          </a:p>
        </p:txBody>
      </p:sp>
      <p:sp>
        <p:nvSpPr>
          <p:cNvPr id="218" name="Google Shape;218;p32"/>
          <p:cNvSpPr txBox="1"/>
          <p:nvPr>
            <p:ph idx="1" type="body"/>
          </p:nvPr>
        </p:nvSpPr>
        <p:spPr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by soil bacteria and a few gram-negative bacteria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Replaces the first phase of the Embden-Meyerhof pathway</a:t>
            </a:r>
            <a:endParaRPr/>
          </a:p>
        </p:txBody>
      </p:sp>
      <p:sp>
        <p:nvSpPr>
          <p:cNvPr id="219" name="Google Shape;219;p3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0" name="Google Shape;220;p32"/>
          <p:cNvSpPr txBox="1"/>
          <p:nvPr/>
        </p:nvSpPr>
        <p:spPr>
          <a:xfrm>
            <a:off x="76200" y="3159125"/>
            <a:ext cx="23622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Yield per glucose molecule: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ATP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NADPH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NADH</a:t>
            </a:r>
            <a:endParaRPr/>
          </a:p>
        </p:txBody>
      </p:sp>
      <p:sp>
        <p:nvSpPr>
          <p:cNvPr id="221" name="Google Shape;221;p32"/>
          <p:cNvSpPr/>
          <p:nvPr/>
        </p:nvSpPr>
        <p:spPr>
          <a:xfrm>
            <a:off x="4429125" y="4930775"/>
            <a:ext cx="152400" cy="19050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32"/>
          <p:cNvSpPr txBox="1"/>
          <p:nvPr/>
        </p:nvSpPr>
        <p:spPr>
          <a:xfrm>
            <a:off x="2603500" y="5283200"/>
            <a:ext cx="189706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Reactions of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glycolytic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pathway</a:t>
            </a:r>
            <a:endParaRPr/>
          </a:p>
        </p:txBody>
      </p:sp>
      <p:pic>
        <p:nvPicPr>
          <p:cNvPr descr="wiL75268_1005" id="223" name="Google Shape;22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692400"/>
            <a:ext cx="3832225" cy="4125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type="title"/>
          </p:nvPr>
        </p:nvSpPr>
        <p:spPr>
          <a:xfrm>
            <a:off x="8382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The Pentose Phosphate Pathway</a:t>
            </a:r>
            <a:endParaRPr/>
          </a:p>
        </p:txBody>
      </p:sp>
      <p:sp>
        <p:nvSpPr>
          <p:cNvPr id="229" name="Google Shape;229;p33"/>
          <p:cNvSpPr txBox="1"/>
          <p:nvPr>
            <p:ph idx="1" type="body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called hexose monophosphate pathway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operate at same time as glycolytic pathway or Entner-Duodoroff pathway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operate aerobically or anaerobically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amphibolic pathway</a:t>
            </a:r>
            <a:endParaRPr/>
          </a:p>
          <a:p>
            <a:pPr indent="-165100" lvl="0" marL="342900" marR="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1006" id="236" name="Google Shape;23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1057275"/>
            <a:ext cx="4876800" cy="522128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8" name="Google Shape;238;p34"/>
          <p:cNvSpPr txBox="1"/>
          <p:nvPr/>
        </p:nvSpPr>
        <p:spPr>
          <a:xfrm>
            <a:off x="3033712" y="95250"/>
            <a:ext cx="14859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steps</a:t>
            </a:r>
            <a:endParaRPr/>
          </a:p>
        </p:txBody>
      </p:sp>
      <p:sp>
        <p:nvSpPr>
          <p:cNvPr id="239" name="Google Shape;239;p34"/>
          <p:cNvSpPr txBox="1"/>
          <p:nvPr/>
        </p:nvSpPr>
        <p:spPr>
          <a:xfrm>
            <a:off x="76200" y="1103312"/>
            <a:ext cx="1881187" cy="1938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NADPH,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needed for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biosynthesis</a:t>
            </a:r>
            <a:endParaRPr/>
          </a:p>
        </p:txBody>
      </p:sp>
      <p:cxnSp>
        <p:nvCxnSpPr>
          <p:cNvPr id="240" name="Google Shape;240;p34"/>
          <p:cNvCxnSpPr/>
          <p:nvPr/>
        </p:nvCxnSpPr>
        <p:spPr>
          <a:xfrm flipH="1">
            <a:off x="2667000" y="685800"/>
            <a:ext cx="366712" cy="547687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41" name="Google Shape;241;p34"/>
          <p:cNvCxnSpPr/>
          <p:nvPr/>
        </p:nvCxnSpPr>
        <p:spPr>
          <a:xfrm>
            <a:off x="3962400" y="685800"/>
            <a:ext cx="404812" cy="547687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242" name="Google Shape;242;p34"/>
          <p:cNvSpPr txBox="1"/>
          <p:nvPr/>
        </p:nvSpPr>
        <p:spPr>
          <a:xfrm>
            <a:off x="7280275" y="1103312"/>
            <a:ext cx="1252537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trans-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reactions</a:t>
            </a:r>
            <a:endParaRPr/>
          </a:p>
        </p:txBody>
      </p:sp>
      <p:sp>
        <p:nvSpPr>
          <p:cNvPr id="243" name="Google Shape;243;p34"/>
          <p:cNvSpPr txBox="1"/>
          <p:nvPr/>
        </p:nvSpPr>
        <p:spPr>
          <a:xfrm>
            <a:off x="7275512" y="2667000"/>
            <a:ext cx="1597025" cy="163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sugars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biosynthesis</a:t>
            </a:r>
            <a:endParaRPr/>
          </a:p>
        </p:txBody>
      </p:sp>
      <p:sp>
        <p:nvSpPr>
          <p:cNvPr id="244" name="Google Shape;244;p34"/>
          <p:cNvSpPr txBox="1"/>
          <p:nvPr/>
        </p:nvSpPr>
        <p:spPr>
          <a:xfrm>
            <a:off x="7280275" y="4495800"/>
            <a:ext cx="1482725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Sugars can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be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further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degraded</a:t>
            </a:r>
            <a:endParaRPr/>
          </a:p>
        </p:txBody>
      </p:sp>
      <p:sp>
        <p:nvSpPr>
          <p:cNvPr id="245" name="Google Shape;245;p34"/>
          <p:cNvSpPr/>
          <p:nvPr/>
        </p:nvSpPr>
        <p:spPr>
          <a:xfrm>
            <a:off x="6858000" y="1066800"/>
            <a:ext cx="304800" cy="50292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6" name="Google Shape;246;p34"/>
          <p:cNvCxnSpPr/>
          <p:nvPr/>
        </p:nvCxnSpPr>
        <p:spPr>
          <a:xfrm>
            <a:off x="1373187" y="1784350"/>
            <a:ext cx="989012" cy="114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3" name="Google Shape;253;p35"/>
          <p:cNvSpPr txBox="1"/>
          <p:nvPr>
            <p:ph idx="4294967295" type="title"/>
          </p:nvPr>
        </p:nvSpPr>
        <p:spPr>
          <a:xfrm>
            <a:off x="609600" y="4572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Summary of Pentose Phosphate Pathway</a:t>
            </a:r>
            <a:endParaRPr/>
          </a:p>
        </p:txBody>
      </p:sp>
      <p:sp>
        <p:nvSpPr>
          <p:cNvPr id="254" name="Google Shape;254;p35"/>
          <p:cNvSpPr txBox="1"/>
          <p:nvPr>
            <p:ph idx="4294967295" type="body"/>
          </p:nvPr>
        </p:nvSpPr>
        <p:spPr>
          <a:xfrm>
            <a:off x="838200" y="2209800"/>
            <a:ext cx="74676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glucose-6-P + 12NADP</a:t>
            </a:r>
            <a:r>
              <a:rPr b="0" baseline="30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+ 7H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↓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6CO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+ 12NADPH + 12H</a:t>
            </a:r>
            <a:r>
              <a:rPr b="0" baseline="30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>
            <p:ph type="title"/>
          </p:nvPr>
        </p:nvSpPr>
        <p:spPr>
          <a:xfrm>
            <a:off x="914400" y="4572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The Tricarboxylic Acid Cycle</a:t>
            </a:r>
            <a:endParaRPr/>
          </a:p>
        </p:txBody>
      </p:sp>
      <p:sp>
        <p:nvSpPr>
          <p:cNvPr id="261" name="Google Shape;261;p36"/>
          <p:cNvSpPr txBox="1"/>
          <p:nvPr>
            <p:ph idx="1" type="body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called citric acid cycle and Kreb’s cycle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in </a:t>
            </a: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aerobic bacteria, free-living protozoa, most algae, and fungi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role is as a source of carbon skeletons for use in biosynthesis </a:t>
            </a:r>
            <a:endParaRPr/>
          </a:p>
          <a:p>
            <a:pPr indent="-165100" lvl="0" marL="342900" marR="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838200" y="2286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Fueling Reactions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228600" y="838200"/>
            <a:ext cx="8610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Despite diversity of energy, electron, and carbon sources used by organisms, they all have the same basic needs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as an energy currency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Reducing power to supply electrons for chemical reactions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Precursor metabolites for biosynthesis</a:t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F:\Prescott9ePPTProject_Summer2012\Ch11\11.1.jpg"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0887" y="4343400"/>
            <a:ext cx="5307012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1007" id="267" name="Google Shape;26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301625"/>
            <a:ext cx="5407025" cy="642461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69" name="Google Shape;269;p37"/>
          <p:cNvSpPr txBox="1"/>
          <p:nvPr/>
        </p:nvSpPr>
        <p:spPr>
          <a:xfrm>
            <a:off x="152400" y="609600"/>
            <a:ext cx="342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Summary TCA Cycle</a:t>
            </a:r>
            <a:endParaRPr/>
          </a:p>
        </p:txBody>
      </p:sp>
      <p:sp>
        <p:nvSpPr>
          <p:cNvPr id="270" name="Google Shape;270;p37"/>
          <p:cNvSpPr txBox="1"/>
          <p:nvPr/>
        </p:nvSpPr>
        <p:spPr>
          <a:xfrm>
            <a:off x="152400" y="1828800"/>
            <a:ext cx="3505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each acetyl-CoA molecule oxidized, TCA cycle generates: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molecules of CO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molecules of NADH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FADH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GTP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Electron Transport and Oxidative Phosphorylation</a:t>
            </a:r>
            <a:endParaRPr/>
          </a:p>
        </p:txBody>
      </p:sp>
      <p:sp>
        <p:nvSpPr>
          <p:cNvPr id="277" name="Google Shape;277;p3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</a:t>
            </a: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4 ATP molecules synthesized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directly from oxidation of glucose to CO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ATP made when </a:t>
            </a: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NADH and FADH</a:t>
            </a:r>
            <a:r>
              <a:rPr b="1" baseline="-25000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(formed as glucose degraded) are oxidized in electron transport chain (ETC)</a:t>
            </a:r>
            <a:endParaRPr/>
          </a:p>
        </p:txBody>
      </p:sp>
      <p:sp>
        <p:nvSpPr>
          <p:cNvPr id="278" name="Google Shape;278;p3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>
            <p:ph type="title"/>
          </p:nvPr>
        </p:nvSpPr>
        <p:spPr>
          <a:xfrm>
            <a:off x="838200" y="4572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Bacterial and Archaeal ETCs</a:t>
            </a:r>
            <a:endParaRPr/>
          </a:p>
        </p:txBody>
      </p:sp>
      <p:sp>
        <p:nvSpPr>
          <p:cNvPr id="285" name="Google Shape;285;p39"/>
          <p:cNvSpPr txBox="1"/>
          <p:nvPr>
            <p:ph idx="1" type="body"/>
          </p:nvPr>
        </p:nvSpPr>
        <p:spPr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Located in </a:t>
            </a: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plasma membrane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resemble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(يشبه) mitochondrial ETC, but many are different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different electron carriers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B0F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may be branched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may be shorter</a:t>
            </a:r>
            <a:endParaRPr/>
          </a:p>
        </p:txBody>
      </p:sp>
      <p:sp>
        <p:nvSpPr>
          <p:cNvPr id="286" name="Google Shape;286;p3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/>
          <p:nvPr>
            <p:ph type="title"/>
          </p:nvPr>
        </p:nvSpPr>
        <p:spPr>
          <a:xfrm>
            <a:off x="838200" y="4572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1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Paracoccus denitrificans</a:t>
            </a:r>
            <a:endParaRPr/>
          </a:p>
        </p:txBody>
      </p:sp>
      <p:sp>
        <p:nvSpPr>
          <p:cNvPr id="292" name="Google Shape;292;p40"/>
          <p:cNvSpPr txBox="1"/>
          <p:nvPr>
            <p:ph idx="1" type="body"/>
          </p:nvPr>
        </p:nvSpPr>
        <p:spPr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Facultative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soil bacterium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Extremely versatile metabolically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Under oxic conditions, uses aerobic respiration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 electron carriers and transport mechanism as mitochondria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FF3399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protons transported to periplasmic space rather than inner mitochondrial membrane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use one carbon molecules instead of glucose</a:t>
            </a:r>
            <a:endParaRPr/>
          </a:p>
          <a:p>
            <a:pPr indent="-177800" lvl="0" marL="342900" marR="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1011" id="299" name="Google Shape;29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308100"/>
            <a:ext cx="8605837" cy="53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7" name="Google Shape;307;p42"/>
          <p:cNvSpPr txBox="1"/>
          <p:nvPr>
            <p:ph idx="4294967295" type="title"/>
          </p:nvPr>
        </p:nvSpPr>
        <p:spPr>
          <a:xfrm>
            <a:off x="666750" y="3810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Electron Transport Chain of </a:t>
            </a:r>
            <a:r>
              <a:rPr b="1" i="1" lang="en-US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E. coli </a:t>
            </a:r>
            <a:endParaRPr/>
          </a:p>
        </p:txBody>
      </p:sp>
      <p:sp>
        <p:nvSpPr>
          <p:cNvPr id="308" name="Google Shape;308;p42"/>
          <p:cNvSpPr txBox="1"/>
          <p:nvPr/>
        </p:nvSpPr>
        <p:spPr>
          <a:xfrm>
            <a:off x="6172200" y="1379537"/>
            <a:ext cx="29210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Branched pathway</a:t>
            </a:r>
            <a:endParaRPr/>
          </a:p>
        </p:txBody>
      </p:sp>
      <p:sp>
        <p:nvSpPr>
          <p:cNvPr id="309" name="Google Shape;309;p42"/>
          <p:cNvSpPr txBox="1"/>
          <p:nvPr/>
        </p:nvSpPr>
        <p:spPr>
          <a:xfrm>
            <a:off x="6248400" y="2014537"/>
            <a:ext cx="24384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Upper branch –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stationary phase and low aeration</a:t>
            </a:r>
            <a:endParaRPr/>
          </a:p>
        </p:txBody>
      </p:sp>
      <p:sp>
        <p:nvSpPr>
          <p:cNvPr id="310" name="Google Shape;310;p42"/>
          <p:cNvSpPr txBox="1"/>
          <p:nvPr/>
        </p:nvSpPr>
        <p:spPr>
          <a:xfrm>
            <a:off x="6337300" y="4800600"/>
            <a:ext cx="25908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Lower branch – log phase and high aeration</a:t>
            </a:r>
            <a:endParaRPr/>
          </a:p>
        </p:txBody>
      </p:sp>
      <p:sp>
        <p:nvSpPr>
          <p:cNvPr id="311" name="Google Shape;311;p42"/>
          <p:cNvSpPr txBox="1"/>
          <p:nvPr/>
        </p:nvSpPr>
        <p:spPr>
          <a:xfrm>
            <a:off x="76200" y="1830387"/>
            <a:ext cx="2286000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array of cytochromes used than in mitochondrial</a:t>
            </a:r>
            <a:endParaRPr/>
          </a:p>
        </p:txBody>
      </p:sp>
      <p:pic>
        <p:nvPicPr>
          <p:cNvPr descr="wiL75268_1012" id="312" name="Google Shape;31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1189037"/>
            <a:ext cx="3657600" cy="561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2"/>
          <p:cNvSpPr txBox="1"/>
          <p:nvPr/>
        </p:nvSpPr>
        <p:spPr>
          <a:xfrm>
            <a:off x="6292850" y="2030412"/>
            <a:ext cx="2317750" cy="11842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p42"/>
          <p:cNvSpPr txBox="1"/>
          <p:nvPr/>
        </p:nvSpPr>
        <p:spPr>
          <a:xfrm>
            <a:off x="6337300" y="4800600"/>
            <a:ext cx="2273300" cy="12001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 txBox="1"/>
          <p:nvPr>
            <p:ph type="title"/>
          </p:nvPr>
        </p:nvSpPr>
        <p:spPr>
          <a:xfrm>
            <a:off x="914400" y="4572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Oxidative Phosphorylation</a:t>
            </a:r>
            <a:endParaRPr/>
          </a:p>
        </p:txBody>
      </p:sp>
      <p:sp>
        <p:nvSpPr>
          <p:cNvPr id="321" name="Google Shape;321;p43"/>
          <p:cNvSpPr txBox="1"/>
          <p:nvPr>
            <p:ph idx="1" type="body"/>
          </p:nvPr>
        </p:nvSpPr>
        <p:spPr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Process by which 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ATP is synthesized as the result of electron transport </a:t>
            </a: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driven by the oxidation of a chemical energy source</a:t>
            </a:r>
            <a:endParaRPr/>
          </a:p>
        </p:txBody>
      </p:sp>
      <p:sp>
        <p:nvSpPr>
          <p:cNvPr id="322" name="Google Shape;322;p4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"/>
          <p:cNvSpPr txBox="1"/>
          <p:nvPr>
            <p:ph type="title"/>
          </p:nvPr>
        </p:nvSpPr>
        <p:spPr>
          <a:xfrm>
            <a:off x="838200" y="3048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Chemiosmotic Hypothesis</a:t>
            </a:r>
            <a:endParaRPr/>
          </a:p>
        </p:txBody>
      </p:sp>
      <p:sp>
        <p:nvSpPr>
          <p:cNvPr id="329" name="Google Shape;329;p44"/>
          <p:cNvSpPr txBox="1"/>
          <p:nvPr>
            <p:ph idx="1" type="body"/>
          </p:nvPr>
        </p:nvSpPr>
        <p:spPr>
          <a:xfrm>
            <a:off x="76200" y="990600"/>
            <a:ext cx="56388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widely accepted hypothesis to explain oxidative phosphorylation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protons move outward from the mitochondrial matrix as e</a:t>
            </a:r>
            <a:r>
              <a:rPr b="1" baseline="3000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are transported down the chain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proton expulsion(يطرد) during e</a:t>
            </a:r>
            <a:r>
              <a:rPr b="1" baseline="30000" i="0" lang="en-US" sz="2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-US" sz="2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transport results in the formation of a concentration gradient of protons and a charge gradient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combined chemical and electrical potential difference make up the proton motive force </a:t>
            </a:r>
            <a:r>
              <a:rPr b="1" i="0" lang="en-US" sz="2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(PMF)</a:t>
            </a:r>
            <a:endParaRPr/>
          </a:p>
        </p:txBody>
      </p:sp>
      <p:sp>
        <p:nvSpPr>
          <p:cNvPr id="330" name="Google Shape;330;p4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1013" id="331" name="Google Shape;33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1687" y="1295400"/>
            <a:ext cx="2881312" cy="4805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1014" id="337" name="Google Shape;33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1625" y="782637"/>
            <a:ext cx="620395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6"/>
          <p:cNvSpPr txBox="1"/>
          <p:nvPr>
            <p:ph type="title"/>
          </p:nvPr>
        </p:nvSpPr>
        <p:spPr>
          <a:xfrm>
            <a:off x="838200" y="3048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PMF Drives ATP Synthesis</a:t>
            </a:r>
            <a:endParaRPr/>
          </a:p>
        </p:txBody>
      </p:sp>
      <p:sp>
        <p:nvSpPr>
          <p:cNvPr id="344" name="Google Shape;344;p46"/>
          <p:cNvSpPr txBox="1"/>
          <p:nvPr>
            <p:ph idx="1" type="body"/>
          </p:nvPr>
        </p:nvSpPr>
        <p:spPr>
          <a:xfrm>
            <a:off x="152400" y="914400"/>
            <a:ext cx="88392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Diffusion of protons back across membrane (down gradient) drives formation of ATP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synthase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uses PMF down gradient to catalyze ATP synthesis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functions like rotary engine (conformational changes)</a:t>
            </a:r>
            <a:endParaRPr/>
          </a:p>
        </p:txBody>
      </p:sp>
      <p:sp>
        <p:nvSpPr>
          <p:cNvPr id="345" name="Google Shape;345;p4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1015" id="346" name="Google Shape;34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7575" y="3570287"/>
            <a:ext cx="4464050" cy="3287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6" name="Google Shape;126;p20"/>
          <p:cNvSpPr txBox="1"/>
          <p:nvPr>
            <p:ph type="title"/>
          </p:nvPr>
        </p:nvSpPr>
        <p:spPr>
          <a:xfrm>
            <a:off x="762000" y="38100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Microorganisms May Change Nutritional Type</a:t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have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great metabolic flexibility based on environmental requirements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distinct advantage if environmental conditions change frequently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1016" id="352" name="Google Shape;35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092200"/>
            <a:ext cx="4572000" cy="5170487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7"/>
          <p:cNvSpPr txBox="1"/>
          <p:nvPr>
            <p:ph type="title"/>
          </p:nvPr>
        </p:nvSpPr>
        <p:spPr>
          <a:xfrm>
            <a:off x="304800" y="381000"/>
            <a:ext cx="8534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ATP Yield During Aerobic Respiration</a:t>
            </a:r>
            <a:endParaRPr/>
          </a:p>
        </p:txBody>
      </p:sp>
      <p:sp>
        <p:nvSpPr>
          <p:cNvPr id="354" name="Google Shape;354;p47"/>
          <p:cNvSpPr txBox="1"/>
          <p:nvPr>
            <p:ph idx="1" type="body"/>
          </p:nvPr>
        </p:nvSpPr>
        <p:spPr>
          <a:xfrm>
            <a:off x="4495800" y="1066800"/>
            <a:ext cx="46482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ATP yield can be calculated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 P/O ratios of NADH and FADH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produced by substrate level phosphorylation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theoretical maximum total yield of ATP during aerobic respiration is 38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actual number closer to </a:t>
            </a:r>
            <a:r>
              <a:rPr b="1" i="0" lang="en-US" sz="2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30 than 38</a:t>
            </a:r>
            <a:endParaRPr/>
          </a:p>
        </p:txBody>
      </p:sp>
      <p:sp>
        <p:nvSpPr>
          <p:cNvPr id="355" name="Google Shape;355;p4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8"/>
          <p:cNvSpPr txBox="1"/>
          <p:nvPr>
            <p:ph type="title"/>
          </p:nvPr>
        </p:nvSpPr>
        <p:spPr>
          <a:xfrm>
            <a:off x="8382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Theoretical vs. Actual Yield of ATP</a:t>
            </a:r>
            <a:endParaRPr/>
          </a:p>
        </p:txBody>
      </p:sp>
      <p:sp>
        <p:nvSpPr>
          <p:cNvPr id="362" name="Google Shape;362;p48"/>
          <p:cNvSpPr txBox="1"/>
          <p:nvPr>
            <p:ph idx="1" type="body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Amount of ATP produced during aerobic respiration varies </a:t>
            </a: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depending on growth conditions and nature of ETC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anaerobic conditions, glycolysis only yields 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 ATP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molecules</a:t>
            </a:r>
            <a:endParaRPr/>
          </a:p>
        </p:txBody>
      </p:sp>
      <p:sp>
        <p:nvSpPr>
          <p:cNvPr id="363" name="Google Shape;363;p4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9"/>
          <p:cNvSpPr txBox="1"/>
          <p:nvPr>
            <p:ph type="title"/>
          </p:nvPr>
        </p:nvSpPr>
        <p:spPr>
          <a:xfrm>
            <a:off x="762000" y="5334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Factors Affecting ATP Yield</a:t>
            </a:r>
            <a:endParaRPr/>
          </a:p>
        </p:txBody>
      </p:sp>
      <p:sp>
        <p:nvSpPr>
          <p:cNvPr id="369" name="Google Shape;369;p49"/>
          <p:cNvSpPr txBox="1"/>
          <p:nvPr>
            <p:ph idx="1" type="body"/>
          </p:nvPr>
        </p:nvSpPr>
        <p:spPr>
          <a:xfrm>
            <a:off x="762000" y="12954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Bacterial ETCs are shorter and have lower P/O ratios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production may vary with environmental conditions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PMF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bacteria and archaea is used for other purposes than ATP production (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flagella rotation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Precursor metabolite may be used for biosynthesis  </a:t>
            </a:r>
            <a:endParaRPr/>
          </a:p>
        </p:txBody>
      </p:sp>
      <p:sp>
        <p:nvSpPr>
          <p:cNvPr id="370" name="Google Shape;370;p4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T_10" id="376" name="Google Shape;37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062" y="152400"/>
            <a:ext cx="4235450" cy="647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78" name="Google Shape;378;p50"/>
          <p:cNvSpPr txBox="1"/>
          <p:nvPr>
            <p:ph idx="4294967295" type="title"/>
          </p:nvPr>
        </p:nvSpPr>
        <p:spPr>
          <a:xfrm>
            <a:off x="76200" y="952500"/>
            <a:ext cx="441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Anaerobic Respiration</a:t>
            </a:r>
            <a:endParaRPr/>
          </a:p>
        </p:txBody>
      </p:sp>
      <p:sp>
        <p:nvSpPr>
          <p:cNvPr id="379" name="Google Shape;379;p50"/>
          <p:cNvSpPr txBox="1"/>
          <p:nvPr>
            <p:ph idx="4294967295" type="body"/>
          </p:nvPr>
        </p:nvSpPr>
        <p:spPr>
          <a:xfrm>
            <a:off x="0" y="2057400"/>
            <a:ext cx="4724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electron acceptors (carriersخطأ )other than O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Generally yields less energy because E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electron acceptor is less positive than E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O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1017" id="385" name="Google Shape;38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4114800"/>
            <a:ext cx="42545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1"/>
          <p:cNvSpPr txBox="1"/>
          <p:nvPr>
            <p:ph type="title"/>
          </p:nvPr>
        </p:nvSpPr>
        <p:spPr>
          <a:xfrm>
            <a:off x="838200" y="3810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An Example…</a:t>
            </a:r>
            <a:endParaRPr/>
          </a:p>
        </p:txBody>
      </p:sp>
      <p:sp>
        <p:nvSpPr>
          <p:cNvPr id="387" name="Google Shape;387;p51"/>
          <p:cNvSpPr txBox="1"/>
          <p:nvPr>
            <p:ph idx="1" type="body"/>
          </p:nvPr>
        </p:nvSpPr>
        <p:spPr>
          <a:xfrm>
            <a:off x="152400" y="914400"/>
            <a:ext cx="88392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Dissimilatory nitrate reduction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of nitrate as terminal electron acceptor, making it unavailable to cell for </a:t>
            </a:r>
            <a:r>
              <a:rPr b="0" i="0" lang="en-US" sz="2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assimilation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(للاستيعاب) or uptake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Denitrification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 of nitrate to nitrogen gas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soil, causes loss of soil fertility(خصوبة التربة)</a:t>
            </a:r>
            <a:endParaRPr/>
          </a:p>
        </p:txBody>
      </p:sp>
      <p:sp>
        <p:nvSpPr>
          <p:cNvPr id="388" name="Google Shape;388;p5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1018" id="394" name="Google Shape;39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1073150"/>
            <a:ext cx="4724400" cy="46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2"/>
          <p:cNvSpPr txBox="1"/>
          <p:nvPr>
            <p:ph type="title"/>
          </p:nvPr>
        </p:nvSpPr>
        <p:spPr>
          <a:xfrm>
            <a:off x="838200" y="1524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Fermentation</a:t>
            </a:r>
            <a:endParaRPr/>
          </a:p>
        </p:txBody>
      </p:sp>
      <p:sp>
        <p:nvSpPr>
          <p:cNvPr id="396" name="Google Shape;396;p52"/>
          <p:cNvSpPr txBox="1"/>
          <p:nvPr>
            <p:ph idx="1" type="body"/>
          </p:nvPr>
        </p:nvSpPr>
        <p:spPr>
          <a:xfrm>
            <a:off x="76200" y="838200"/>
            <a:ext cx="46482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Oxidation of NADH produced by glycolysis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Pyruvate or derivative used as endogenous electron acceptor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Substrate only partially oxidized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Oxygen not needed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Oxidative phosphorylation does not occur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ATP formed by substrate-level phosphorylation</a:t>
            </a:r>
            <a:endParaRPr/>
          </a:p>
          <a:p>
            <a:pPr indent="-177800" lvl="0" marL="342900" marR="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1019" id="403" name="Google Shape;40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244475"/>
            <a:ext cx="4568825" cy="64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05" name="Google Shape;405;p53"/>
          <p:cNvSpPr txBox="1"/>
          <p:nvPr/>
        </p:nvSpPr>
        <p:spPr>
          <a:xfrm>
            <a:off x="650875" y="1028700"/>
            <a:ext cx="170815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Homolactic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fermenters</a:t>
            </a:r>
            <a:endParaRPr/>
          </a:p>
        </p:txBody>
      </p:sp>
      <p:sp>
        <p:nvSpPr>
          <p:cNvPr id="406" name="Google Shape;406;p53"/>
          <p:cNvSpPr txBox="1"/>
          <p:nvPr/>
        </p:nvSpPr>
        <p:spPr>
          <a:xfrm>
            <a:off x="600075" y="2130425"/>
            <a:ext cx="1811337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Heterolactic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fermenters</a:t>
            </a:r>
            <a:endParaRPr/>
          </a:p>
        </p:txBody>
      </p:sp>
      <p:sp>
        <p:nvSpPr>
          <p:cNvPr id="407" name="Google Shape;407;p53"/>
          <p:cNvSpPr txBox="1"/>
          <p:nvPr/>
        </p:nvSpPr>
        <p:spPr>
          <a:xfrm>
            <a:off x="838200" y="3233737"/>
            <a:ext cx="336867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Spoilage(تلف المواد الغذائية)</a:t>
            </a:r>
            <a:endParaRPr/>
          </a:p>
        </p:txBody>
      </p:sp>
      <p:sp>
        <p:nvSpPr>
          <p:cNvPr id="408" name="Google Shape;408;p53"/>
          <p:cNvSpPr txBox="1"/>
          <p:nvPr/>
        </p:nvSpPr>
        <p:spPr>
          <a:xfrm>
            <a:off x="895350" y="4343400"/>
            <a:ext cx="525621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Yogurt,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sauerkraut,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pickles, etc.(زبادي(لبن)/مخلل ملفوف/مخللات)</a:t>
            </a:r>
            <a:endParaRPr/>
          </a:p>
        </p:txBody>
      </p:sp>
      <p:sp>
        <p:nvSpPr>
          <p:cNvPr id="409" name="Google Shape;409;p53"/>
          <p:cNvSpPr/>
          <p:nvPr/>
        </p:nvSpPr>
        <p:spPr>
          <a:xfrm>
            <a:off x="3733800" y="838200"/>
            <a:ext cx="2971800" cy="3810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p53"/>
          <p:cNvSpPr/>
          <p:nvPr/>
        </p:nvSpPr>
        <p:spPr>
          <a:xfrm>
            <a:off x="2286000" y="838200"/>
            <a:ext cx="2057400" cy="3810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53"/>
          <p:cNvSpPr txBox="1"/>
          <p:nvPr/>
        </p:nvSpPr>
        <p:spPr>
          <a:xfrm>
            <a:off x="2971800" y="844550"/>
            <a:ext cx="1897062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Alcoholic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fermentation</a:t>
            </a:r>
            <a:endParaRPr/>
          </a:p>
        </p:txBody>
      </p:sp>
      <p:sp>
        <p:nvSpPr>
          <p:cNvPr id="412" name="Google Shape;412;p53"/>
          <p:cNvSpPr txBox="1"/>
          <p:nvPr/>
        </p:nvSpPr>
        <p:spPr>
          <a:xfrm>
            <a:off x="6173787" y="3352800"/>
            <a:ext cx="17081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Alcoholic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beverages,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bread, etc.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T_10" id="418" name="Google Shape;41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3512" y="838200"/>
            <a:ext cx="6351587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5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Catabolism of Other Carbohydrates</a:t>
            </a:r>
            <a:endParaRPr/>
          </a:p>
        </p:txBody>
      </p:sp>
      <p:sp>
        <p:nvSpPr>
          <p:cNvPr id="424" name="Google Shape;424;p55"/>
          <p:cNvSpPr txBox="1"/>
          <p:nvPr>
            <p:ph idx="1" type="body"/>
          </p:nvPr>
        </p:nvSpPr>
        <p:spPr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different carbohydrates can serve as energy source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Carbohydrates </a:t>
            </a:r>
            <a:r>
              <a:rPr b="1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can be supplied externally or internally (from internal reserves)</a:t>
            </a:r>
            <a:endParaRPr/>
          </a:p>
        </p:txBody>
      </p:sp>
      <p:sp>
        <p:nvSpPr>
          <p:cNvPr id="425" name="Google Shape;425;p5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32" name="Google Shape;432;p56"/>
          <p:cNvSpPr txBox="1"/>
          <p:nvPr>
            <p:ph idx="4294967295" type="title"/>
          </p:nvPr>
        </p:nvSpPr>
        <p:spPr>
          <a:xfrm>
            <a:off x="152400" y="609600"/>
            <a:ext cx="4648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Carbohydrates</a:t>
            </a:r>
            <a:endParaRPr/>
          </a:p>
        </p:txBody>
      </p:sp>
      <p:sp>
        <p:nvSpPr>
          <p:cNvPr id="433" name="Google Shape;433;p56"/>
          <p:cNvSpPr txBox="1"/>
          <p:nvPr>
            <p:ph idx="4294967295" type="body"/>
          </p:nvPr>
        </p:nvSpPr>
        <p:spPr>
          <a:xfrm>
            <a:off x="609600" y="1524000"/>
            <a:ext cx="3733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Monosaccharides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converted to other sugars that enter glycolytic pathway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Disaccharides and polysaccharides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cleaved by hydrolases or phosphorylases</a:t>
            </a:r>
            <a:endParaRPr/>
          </a:p>
        </p:txBody>
      </p:sp>
      <p:pic>
        <p:nvPicPr>
          <p:cNvPr descr="wiL75268_1020" id="434" name="Google Shape;43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222250"/>
            <a:ext cx="4492625" cy="614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914400" y="3048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Chemoorganotrophic Fueling Processes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called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chemoheterotrophs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B0F0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aerobic respiration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B0F0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anaerobic respiration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B0F0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fermentation</a:t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7"/>
          <p:cNvSpPr txBox="1"/>
          <p:nvPr>
            <p:ph type="title"/>
          </p:nvPr>
        </p:nvSpPr>
        <p:spPr>
          <a:xfrm>
            <a:off x="685800" y="5334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Reserve Polymers</a:t>
            </a:r>
            <a:endParaRPr/>
          </a:p>
        </p:txBody>
      </p:sp>
      <p:sp>
        <p:nvSpPr>
          <p:cNvPr id="441" name="Google Shape;441;p57"/>
          <p:cNvSpPr txBox="1"/>
          <p:nvPr>
            <p:ph idx="1" type="body"/>
          </p:nvPr>
        </p:nvSpPr>
        <p:spPr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as energy sources in absence of external nutrients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glycogen and starch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cleaved by phosphorylases</a:t>
            </a:r>
            <a:endParaRPr/>
          </a:p>
          <a:p>
            <a:pPr indent="-228600" lvl="2" marL="1143000" marR="0" rtl="0" algn="ctr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(glucose)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P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(glucose)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n-1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glucose-1-P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glucose-1-P enters glycolytic pathway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poly-hydroxybutyrate</a:t>
            </a:r>
            <a:endParaRPr/>
          </a:p>
          <a:p>
            <a:pPr indent="-228600" lvl="2" marL="1143000" marR="0" rtl="0" algn="ctr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PHB → → → acetyl-CoA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acetyl-CoA enters TCA cycle</a:t>
            </a:r>
            <a:endParaRPr/>
          </a:p>
        </p:txBody>
      </p:sp>
      <p:sp>
        <p:nvSpPr>
          <p:cNvPr id="442" name="Google Shape;442;p5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1021" id="448" name="Google Shape;44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0687" y="1981200"/>
            <a:ext cx="45466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5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50" name="Google Shape;450;p58"/>
          <p:cNvSpPr txBox="1"/>
          <p:nvPr>
            <p:ph idx="4294967295" type="title"/>
          </p:nvPr>
        </p:nvSpPr>
        <p:spPr>
          <a:xfrm>
            <a:off x="560387" y="3810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Lipid Catabolism</a:t>
            </a:r>
            <a:endParaRPr/>
          </a:p>
        </p:txBody>
      </p:sp>
      <p:sp>
        <p:nvSpPr>
          <p:cNvPr id="451" name="Google Shape;451;p58"/>
          <p:cNvSpPr txBox="1"/>
          <p:nvPr>
            <p:ph idx="4294967295" type="body"/>
          </p:nvPr>
        </p:nvSpPr>
        <p:spPr>
          <a:xfrm>
            <a:off x="304800" y="1219200"/>
            <a:ext cx="42672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Triglycerides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energy sources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hydrolyzed to </a:t>
            </a:r>
            <a:r>
              <a:rPr b="1" i="0" lang="en-US" sz="2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glycerol and fatty acids by lipases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glycerol degraded via glycolytic pathway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fatty acids often oxidized via β-oxidation pathway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9"/>
          <p:cNvSpPr txBox="1"/>
          <p:nvPr>
            <p:ph type="title"/>
          </p:nvPr>
        </p:nvSpPr>
        <p:spPr>
          <a:xfrm>
            <a:off x="457200" y="76200"/>
            <a:ext cx="830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Protein and Amino Acid Catabolism</a:t>
            </a:r>
            <a:endParaRPr/>
          </a:p>
        </p:txBody>
      </p:sp>
      <p:sp>
        <p:nvSpPr>
          <p:cNvPr id="458" name="Google Shape;458;p59"/>
          <p:cNvSpPr txBox="1"/>
          <p:nvPr>
            <p:ph idx="1" type="body"/>
          </p:nvPr>
        </p:nvSpPr>
        <p:spPr>
          <a:xfrm>
            <a:off x="152400" y="838200"/>
            <a:ext cx="88392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Protease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hydrolyzes protein to amino acids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Deamination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removal of amino group from amino acid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resulting organic acids converted to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pyruvate, acetyl-CoA, or TCA cycle intermediate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oxidized via TCA cycle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used for biosynthesis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occur through transamination</a:t>
            </a:r>
            <a:endParaRPr/>
          </a:p>
        </p:txBody>
      </p:sp>
      <p:sp>
        <p:nvSpPr>
          <p:cNvPr id="459" name="Google Shape;459;p5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1023" id="460" name="Google Shape;46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4650" y="4383087"/>
            <a:ext cx="5854700" cy="239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0"/>
          <p:cNvSpPr txBox="1"/>
          <p:nvPr>
            <p:ph type="title"/>
          </p:nvPr>
        </p:nvSpPr>
        <p:spPr>
          <a:xfrm>
            <a:off x="838200" y="3810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Chemolithotrophy</a:t>
            </a:r>
            <a:endParaRPr/>
          </a:p>
        </p:txBody>
      </p:sp>
      <p:sp>
        <p:nvSpPr>
          <p:cNvPr id="467" name="Google Shape;467;p60"/>
          <p:cNvSpPr txBox="1"/>
          <p:nvPr>
            <p:ph idx="1" type="body"/>
          </p:nvPr>
        </p:nvSpPr>
        <p:spPr>
          <a:xfrm>
            <a:off x="152400" y="1066800"/>
            <a:ext cx="88392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Carried out by chemolithotrophs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baseline="30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released from energy source which is an </a:t>
            </a: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inorganic molecule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transferred to terminal e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acceptor by ETC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synthesized by oxidative phosphorylation</a:t>
            </a:r>
            <a:endParaRPr/>
          </a:p>
        </p:txBody>
      </p:sp>
      <p:sp>
        <p:nvSpPr>
          <p:cNvPr id="468" name="Google Shape;468;p6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1024" id="469" name="Google Shape;46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8737" y="3581400"/>
            <a:ext cx="6429375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T_10" id="475" name="Google Shape;47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412" y="1981200"/>
            <a:ext cx="8523287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2"/>
          <p:cNvSpPr txBox="1"/>
          <p:nvPr>
            <p:ph type="title"/>
          </p:nvPr>
        </p:nvSpPr>
        <p:spPr>
          <a:xfrm>
            <a:off x="457200" y="1652587"/>
            <a:ext cx="251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Energy Sources</a:t>
            </a:r>
            <a:endParaRPr/>
          </a:p>
        </p:txBody>
      </p:sp>
      <p:sp>
        <p:nvSpPr>
          <p:cNvPr id="481" name="Google Shape;481;p62"/>
          <p:cNvSpPr txBox="1"/>
          <p:nvPr>
            <p:ph idx="1" type="body"/>
          </p:nvPr>
        </p:nvSpPr>
        <p:spPr>
          <a:xfrm>
            <a:off x="152400" y="4419600"/>
            <a:ext cx="88392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Bacterial and archaeal species have specific electron donor/acceptor preferences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Much less energy is available from oxidation of inorganic molecules than glucose oxidation due to more positive redox potentials</a:t>
            </a:r>
            <a:endParaRPr/>
          </a:p>
        </p:txBody>
      </p:sp>
      <p:sp>
        <p:nvSpPr>
          <p:cNvPr id="482" name="Google Shape;482;p6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T_10" id="483" name="Google Shape;48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4600" y="152400"/>
            <a:ext cx="4889500" cy="4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3"/>
          <p:cNvSpPr txBox="1"/>
          <p:nvPr>
            <p:ph type="title"/>
          </p:nvPr>
        </p:nvSpPr>
        <p:spPr>
          <a:xfrm>
            <a:off x="762000" y="3810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Three Major Groups of Chemolithotrophs</a:t>
            </a:r>
            <a:endParaRPr/>
          </a:p>
        </p:txBody>
      </p:sp>
      <p:sp>
        <p:nvSpPr>
          <p:cNvPr id="489" name="Google Shape;489;p63"/>
          <p:cNvSpPr txBox="1"/>
          <p:nvPr>
            <p:ph idx="1" type="body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ecological importance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Several bacteria and archaea oxidize hydrogen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3333CC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Sulfur-oxidizing microbes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 sulfide (H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S), sulfur (S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thiosulfate (S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Nitrifying bacteria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oxidize ammonia to nitrate</a:t>
            </a:r>
            <a:endParaRPr/>
          </a:p>
        </p:txBody>
      </p:sp>
      <p:sp>
        <p:nvSpPr>
          <p:cNvPr id="490" name="Google Shape;490;p6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97" name="Google Shape;497;p64"/>
          <p:cNvSpPr txBox="1"/>
          <p:nvPr>
            <p:ph idx="4294967295" type="title"/>
          </p:nvPr>
        </p:nvSpPr>
        <p:spPr>
          <a:xfrm>
            <a:off x="655637" y="533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Sulfur-Oxidizing Bacteria</a:t>
            </a:r>
            <a:endParaRPr/>
          </a:p>
        </p:txBody>
      </p:sp>
      <p:sp>
        <p:nvSpPr>
          <p:cNvPr id="498" name="Google Shape;498;p64"/>
          <p:cNvSpPr txBox="1"/>
          <p:nvPr/>
        </p:nvSpPr>
        <p:spPr>
          <a:xfrm>
            <a:off x="1619250" y="4495800"/>
            <a:ext cx="596106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*ATP can be synthesized by both oxidative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phosphorylation and substrate-level phosphorylation</a:t>
            </a:r>
            <a:endParaRPr/>
          </a:p>
        </p:txBody>
      </p:sp>
      <p:pic>
        <p:nvPicPr>
          <p:cNvPr descr="wiL75268_1025" id="499" name="Google Shape;49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837" y="1328737"/>
            <a:ext cx="8288337" cy="3014662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64"/>
          <p:cNvSpPr txBox="1"/>
          <p:nvPr/>
        </p:nvSpPr>
        <p:spPr>
          <a:xfrm>
            <a:off x="1643062" y="4572000"/>
            <a:ext cx="5959475" cy="11239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5"/>
          <p:cNvSpPr txBox="1"/>
          <p:nvPr>
            <p:ph type="title"/>
          </p:nvPr>
        </p:nvSpPr>
        <p:spPr>
          <a:xfrm>
            <a:off x="381000" y="2286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Reverse Electron Flow by  Chemolithotrophs</a:t>
            </a:r>
            <a:endParaRPr/>
          </a:p>
        </p:txBody>
      </p:sp>
      <p:sp>
        <p:nvSpPr>
          <p:cNvPr id="507" name="Google Shape;507;p65"/>
          <p:cNvSpPr txBox="1"/>
          <p:nvPr>
            <p:ph idx="1" type="body"/>
          </p:nvPr>
        </p:nvSpPr>
        <p:spPr>
          <a:xfrm>
            <a:off x="76200" y="1295400"/>
            <a:ext cx="8991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 cycle requires NAD(P)H as e</a:t>
            </a:r>
            <a:r>
              <a:rPr b="0" baseline="30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source for fixing CO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many energy sources used by chemolithotrophs have E</a:t>
            </a:r>
            <a:r>
              <a:rPr b="1" baseline="-2500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more positive than NAD</a:t>
            </a:r>
            <a:r>
              <a:rPr b="1" baseline="3000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(P)/NAD(P)H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reverse electron flow to generate NAD(P)H</a:t>
            </a:r>
            <a:endParaRPr/>
          </a:p>
        </p:txBody>
      </p:sp>
      <p:sp>
        <p:nvSpPr>
          <p:cNvPr id="508" name="Google Shape;508;p6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F:\Prescott9ePPTProject_Summer2012\Ch11\11.27.jpg" id="509" name="Google Shape;50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9087" y="3689350"/>
            <a:ext cx="3654425" cy="3144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6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Metabolic Flexibility of Chemolithotrophs</a:t>
            </a:r>
            <a:endParaRPr/>
          </a:p>
        </p:txBody>
      </p:sp>
      <p:sp>
        <p:nvSpPr>
          <p:cNvPr id="516" name="Google Shape;516;p6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switch from 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chemolithotrophic metabolism to chemoorganotrophic metabolism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Many switch from autotrophic metabolism (via Calvin cycle) to heterotrophic metabolism</a:t>
            </a:r>
            <a:endParaRPr/>
          </a:p>
        </p:txBody>
      </p:sp>
      <p:sp>
        <p:nvSpPr>
          <p:cNvPr id="517" name="Google Shape;517;p6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762000" y="3810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Catabolic(الهدم) Pathways</a:t>
            </a:r>
            <a:endParaRPr/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 catalyzed reactions </a:t>
            </a:r>
            <a:r>
              <a:rPr b="0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whereby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(بواسطة)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product of one reaction serves as the substrate for the next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Pathways also provide materials for biosynthesis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Amphibolic pathways</a:t>
            </a:r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7"/>
          <p:cNvSpPr txBox="1"/>
          <p:nvPr>
            <p:ph type="title"/>
          </p:nvPr>
        </p:nvSpPr>
        <p:spPr>
          <a:xfrm>
            <a:off x="228600" y="1444625"/>
            <a:ext cx="3429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Phototrophy</a:t>
            </a:r>
            <a:endParaRPr/>
          </a:p>
        </p:txBody>
      </p:sp>
      <p:sp>
        <p:nvSpPr>
          <p:cNvPr id="524" name="Google Shape;524;p67"/>
          <p:cNvSpPr txBox="1"/>
          <p:nvPr>
            <p:ph idx="1" type="body"/>
          </p:nvPr>
        </p:nvSpPr>
        <p:spPr>
          <a:xfrm>
            <a:off x="152400" y="3048000"/>
            <a:ext cx="88392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B0F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energy from light trapped and converted to chemical energy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 two-part process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light reactions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light energy is trapped and converted to chemical energy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dark reactions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energy produced in the light reactions is used to reduce CO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synthesize cell constituents </a:t>
            </a:r>
            <a:endParaRPr/>
          </a:p>
        </p:txBody>
      </p:sp>
      <p:sp>
        <p:nvSpPr>
          <p:cNvPr id="525" name="Google Shape;525;p6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T_10" id="526" name="Google Shape;526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6662" y="468312"/>
            <a:ext cx="5367337" cy="24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8"/>
          <p:cNvSpPr txBox="1"/>
          <p:nvPr>
            <p:ph type="title"/>
          </p:nvPr>
        </p:nvSpPr>
        <p:spPr>
          <a:xfrm>
            <a:off x="838200" y="3048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Light Reactions in Oxygenic Photosynthesis</a:t>
            </a:r>
            <a:endParaRPr/>
          </a:p>
        </p:txBody>
      </p:sp>
      <p:sp>
        <p:nvSpPr>
          <p:cNvPr id="532" name="Google Shape;532;p68"/>
          <p:cNvSpPr txBox="1"/>
          <p:nvPr>
            <p:ph idx="1" type="body"/>
          </p:nvPr>
        </p:nvSpPr>
        <p:spPr>
          <a:xfrm>
            <a:off x="152400" y="1524000"/>
            <a:ext cx="4114800" cy="512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Photosynthetic eukaryotes and cyanobacteria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Oxygen is generated and released into the environment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important pigments are </a:t>
            </a: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chlorophylls</a:t>
            </a:r>
            <a:endParaRPr/>
          </a:p>
        </p:txBody>
      </p:sp>
      <p:sp>
        <p:nvSpPr>
          <p:cNvPr id="533" name="Google Shape;533;p6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534" name="Google Shape;53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1676400"/>
            <a:ext cx="480377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T_10" id="539" name="Google Shape;53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762" y="1905000"/>
            <a:ext cx="7885112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6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0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The Light Reaction in Oxygenic Photosynthesis</a:t>
            </a:r>
            <a:endParaRPr/>
          </a:p>
        </p:txBody>
      </p:sp>
      <p:sp>
        <p:nvSpPr>
          <p:cNvPr id="547" name="Google Shape;547;p70"/>
          <p:cNvSpPr txBox="1"/>
          <p:nvPr>
            <p:ph idx="1" type="body"/>
          </p:nvPr>
        </p:nvSpPr>
        <p:spPr>
          <a:xfrm>
            <a:off x="228600" y="19812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Chlorophylls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light-absorbing pigments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B0F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different chlorophylls have different absorption peaks</a:t>
            </a:r>
            <a:endParaRPr/>
          </a:p>
        </p:txBody>
      </p:sp>
      <p:sp>
        <p:nvSpPr>
          <p:cNvPr id="548" name="Google Shape;548;p7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1028" id="549" name="Google Shape;54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2150" y="1828800"/>
            <a:ext cx="4344987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1029" id="555" name="Google Shape;55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5375" y="1371600"/>
            <a:ext cx="493395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71"/>
          <p:cNvSpPr txBox="1"/>
          <p:nvPr>
            <p:ph type="title"/>
          </p:nvPr>
        </p:nvSpPr>
        <p:spPr>
          <a:xfrm>
            <a:off x="838200" y="2286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The Light Reaction in Oxygenic Photosynthesis</a:t>
            </a:r>
            <a:endParaRPr/>
          </a:p>
        </p:txBody>
      </p:sp>
      <p:sp>
        <p:nvSpPr>
          <p:cNvPr id="557" name="Google Shape;557;p71"/>
          <p:cNvSpPr txBox="1"/>
          <p:nvPr>
            <p:ph idx="1" type="body"/>
          </p:nvPr>
        </p:nvSpPr>
        <p:spPr>
          <a:xfrm>
            <a:off x="76200" y="4495800"/>
            <a:ext cx="899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Accessory pigments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transfer light energy to chlorophylls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</a:t>
            </a:r>
            <a:r>
              <a:rPr b="1" i="0" lang="en-US" sz="2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carotenoids and phycobiliproteins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accessory pigments absorb different wavelengths of light than chlorophylls</a:t>
            </a:r>
            <a:endParaRPr/>
          </a:p>
          <a:p>
            <a:pPr indent="-177800" lvl="0" marL="342900" marR="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7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2"/>
          <p:cNvSpPr txBox="1"/>
          <p:nvPr>
            <p:ph type="title"/>
          </p:nvPr>
        </p:nvSpPr>
        <p:spPr>
          <a:xfrm>
            <a:off x="762000" y="5334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Organization of Pigments</a:t>
            </a:r>
            <a:endParaRPr/>
          </a:p>
        </p:txBody>
      </p:sp>
      <p:sp>
        <p:nvSpPr>
          <p:cNvPr id="565" name="Google Shape;565;p72"/>
          <p:cNvSpPr txBox="1"/>
          <p:nvPr>
            <p:ph idx="1" type="body"/>
          </p:nvPr>
        </p:nvSpPr>
        <p:spPr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Antennas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highly organized arrays of chlorophylls and accessory pigments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captured light transferred to special reaction-center chlorophyll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directly involved in photosynthetic electron transport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Photosystems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antenna and its associated reaction-center chlorophyll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 flow → PMF → ATP</a:t>
            </a:r>
            <a:endParaRPr/>
          </a:p>
        </p:txBody>
      </p:sp>
      <p:sp>
        <p:nvSpPr>
          <p:cNvPr id="566" name="Google Shape;566;p7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1030" id="572" name="Google Shape;57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0212" y="1262062"/>
            <a:ext cx="5846762" cy="51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7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74" name="Google Shape;574;p73"/>
          <p:cNvSpPr txBox="1"/>
          <p:nvPr>
            <p:ph idx="4294967295" type="title"/>
          </p:nvPr>
        </p:nvSpPr>
        <p:spPr>
          <a:xfrm>
            <a:off x="685800" y="4572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Oxygenic Photosynthesis</a:t>
            </a:r>
            <a:endParaRPr/>
          </a:p>
        </p:txBody>
      </p:sp>
      <p:sp>
        <p:nvSpPr>
          <p:cNvPr id="575" name="Google Shape;575;p73"/>
          <p:cNvSpPr txBox="1"/>
          <p:nvPr/>
        </p:nvSpPr>
        <p:spPr>
          <a:xfrm>
            <a:off x="457200" y="1387475"/>
            <a:ext cx="2411412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Noncyclic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 flow –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+ NADPH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made (noncyclic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photophos-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phorylation)</a:t>
            </a:r>
            <a:endParaRPr/>
          </a:p>
        </p:txBody>
      </p:sp>
      <p:sp>
        <p:nvSpPr>
          <p:cNvPr id="576" name="Google Shape;576;p73"/>
          <p:cNvSpPr txBox="1"/>
          <p:nvPr/>
        </p:nvSpPr>
        <p:spPr>
          <a:xfrm>
            <a:off x="533400" y="4233862"/>
            <a:ext cx="2189162" cy="1938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Cyclic electron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 – ATP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made (cyclic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photophos-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phorylation)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1031" id="582" name="Google Shape;58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200150"/>
            <a:ext cx="8212137" cy="54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5"/>
          <p:cNvSpPr txBox="1"/>
          <p:nvPr>
            <p:ph type="title"/>
          </p:nvPr>
        </p:nvSpPr>
        <p:spPr>
          <a:xfrm>
            <a:off x="914400" y="4572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The Light Reaction in Anoxygenic Photosynthesis</a:t>
            </a:r>
            <a:endParaRPr/>
          </a:p>
        </p:txBody>
      </p:sp>
      <p:sp>
        <p:nvSpPr>
          <p:cNvPr id="589" name="Google Shape;589;p75"/>
          <p:cNvSpPr txBox="1"/>
          <p:nvPr>
            <p:ph idx="1" type="body"/>
          </p:nvPr>
        </p:nvSpPr>
        <p:spPr>
          <a:xfrm>
            <a:off x="685800" y="1676400"/>
            <a:ext cx="7772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not used as an electron source; therefore </a:t>
            </a: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is not produced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Only one photosystem involved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Uses bacteriochlorophylls and mechanisms to generate reducing power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Carried out by </a:t>
            </a:r>
            <a:r>
              <a:rPr b="1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phototrophic green bacteria, phototrophic purple bacteria, and heliobacteria</a:t>
            </a:r>
            <a:endParaRPr/>
          </a:p>
        </p:txBody>
      </p:sp>
      <p:sp>
        <p:nvSpPr>
          <p:cNvPr id="590" name="Google Shape;590;p7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1032" id="596" name="Google Shape;59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37" y="1600200"/>
            <a:ext cx="4646612" cy="411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75268_1033" id="597" name="Google Shape;597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1600200"/>
            <a:ext cx="4179887" cy="38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1003"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1196975"/>
            <a:ext cx="3781425" cy="540226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9" name="Google Shape;149;p23"/>
          <p:cNvSpPr txBox="1"/>
          <p:nvPr>
            <p:ph idx="4294967295" type="title"/>
          </p:nvPr>
        </p:nvSpPr>
        <p:spPr>
          <a:xfrm>
            <a:off x="838200" y="304800"/>
            <a:ext cx="7467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Amphibolic Pathways</a:t>
            </a:r>
            <a:endParaRPr/>
          </a:p>
        </p:txBody>
      </p:sp>
      <p:sp>
        <p:nvSpPr>
          <p:cNvPr id="150" name="Google Shape;150;p23"/>
          <p:cNvSpPr txBox="1"/>
          <p:nvPr>
            <p:ph idx="4294967295" type="body"/>
          </p:nvPr>
        </p:nvSpPr>
        <p:spPr>
          <a:xfrm>
            <a:off x="152400" y="1143000"/>
            <a:ext cx="48768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both as catabolic and anabolic pathways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 ones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Embden-Meyerhof pathway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pentose phosphate pathway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tricarboxylic acid (TCA) cycle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1027" id="603" name="Google Shape;60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9525" y="4343400"/>
            <a:ext cx="4232275" cy="2392362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77"/>
          <p:cNvSpPr txBox="1"/>
          <p:nvPr>
            <p:ph type="title"/>
          </p:nvPr>
        </p:nvSpPr>
        <p:spPr>
          <a:xfrm>
            <a:off x="762000" y="2286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Bacteriorhodopsin-Based Phototrophy</a:t>
            </a:r>
            <a:endParaRPr/>
          </a:p>
        </p:txBody>
      </p:sp>
      <p:sp>
        <p:nvSpPr>
          <p:cNvPr id="605" name="Google Shape;605;p77"/>
          <p:cNvSpPr txBox="1"/>
          <p:nvPr>
            <p:ph idx="1" type="body"/>
          </p:nvPr>
        </p:nvSpPr>
        <p:spPr>
          <a:xfrm>
            <a:off x="152400" y="1371600"/>
            <a:ext cx="8839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archaea use a type of phototrophy that involves bacteriorhodopsin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 membrane protein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FF3399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functions as a light-driven proton pump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 proton motive force is generated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An electron transport chain is not involved</a:t>
            </a:r>
            <a:endParaRPr/>
          </a:p>
        </p:txBody>
      </p:sp>
      <p:sp>
        <p:nvSpPr>
          <p:cNvPr id="606" name="Google Shape;606;p7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685800" y="5334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Aerobic Respiration</a:t>
            </a:r>
            <a:endParaRPr/>
          </a:p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 that </a:t>
            </a:r>
            <a:r>
              <a:rPr b="0" i="0" lang="en-US" sz="2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can completely catabolize an organic energy source to CO</a:t>
            </a:r>
            <a:r>
              <a:rPr b="0" baseline="-25000" i="0" lang="en-US" sz="2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0" i="0" lang="en-US" sz="2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using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glycolytic pathways (glycolysis)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TCA cycle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electron transport chain with oxygen as the final electron acceptor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Produces ATP (</a:t>
            </a:r>
            <a:r>
              <a:rPr b="0" i="0" lang="en-US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most of it indirectly via the activity of the electron transport chain), and high energy electron carriers</a:t>
            </a:r>
            <a:endParaRPr/>
          </a:p>
        </p:txBody>
      </p:sp>
      <p:sp>
        <p:nvSpPr>
          <p:cNvPr id="157" name="Google Shape;157;p2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The Breakdown of Glucose to Pyruvate</a:t>
            </a:r>
            <a:endParaRPr/>
          </a:p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common routes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Embden-Meyerhof pathway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pentose phosphate pathway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Entner-Duodoroff pathway</a:t>
            </a:r>
            <a:endParaRPr/>
          </a:p>
        </p:txBody>
      </p:sp>
      <p:sp>
        <p:nvSpPr>
          <p:cNvPr id="165" name="Google Shape;165;p2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762000" y="3810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The Embden-Meyerhof Pathway</a:t>
            </a:r>
            <a:endParaRPr/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 in cytoplasmic matrix of most microorganisms, plants, and animals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common pathway for glucose degradation to pyruvate in stage two of aerobic respiration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Function in presence or absence of O</a:t>
            </a:r>
            <a:r>
              <a:rPr b="1" baseline="-25000" i="0" lang="en-US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phases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FF3399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Six carbon phase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FF3399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Three carbon	 phase</a:t>
            </a:r>
            <a:endParaRPr/>
          </a:p>
        </p:txBody>
      </p:sp>
      <p:sp>
        <p:nvSpPr>
          <p:cNvPr id="173" name="Google Shape;173;p2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