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  <p:sldMasterId id="2147483671" r:id="rId13"/>
    <p:sldMasterId id="2147483672" r:id="rId14"/>
    <p:sldMasterId id="2147483673" r:id="rId15"/>
    <p:sldMasterId id="2147483674" r:id="rId16"/>
    <p:sldMasterId id="2147483675" r:id="rId17"/>
    <p:sldMasterId id="2147483676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orient="horz" pos="4128">
          <p15:clr>
            <a:srgbClr val="000000"/>
          </p15:clr>
        </p15:guide>
        <p15:guide id="3" orient="horz" pos="3984">
          <p15:clr>
            <a:srgbClr val="000000"/>
          </p15:clr>
        </p15:guide>
        <p15:guide id="4" pos="2880">
          <p15:clr>
            <a:srgbClr val="000000"/>
          </p15:clr>
        </p15:guide>
        <p15:guide id="5" pos="48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128" orient="horz"/>
        <p:guide pos="3984" orient="horz"/>
        <p:guide pos="2880"/>
        <p:guide pos="4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1.xml"/><Relationship Id="rId20" Type="http://schemas.openxmlformats.org/officeDocument/2006/relationships/slide" Target="slides/slide1.xml"/><Relationship Id="rId42" Type="http://schemas.openxmlformats.org/officeDocument/2006/relationships/slide" Target="slides/slide23.xml"/><Relationship Id="rId41" Type="http://schemas.openxmlformats.org/officeDocument/2006/relationships/slide" Target="slides/slide22.xml"/><Relationship Id="rId22" Type="http://schemas.openxmlformats.org/officeDocument/2006/relationships/slide" Target="slides/slide3.xml"/><Relationship Id="rId44" Type="http://schemas.openxmlformats.org/officeDocument/2006/relationships/slide" Target="slides/slide25.xml"/><Relationship Id="rId21" Type="http://schemas.openxmlformats.org/officeDocument/2006/relationships/slide" Target="slides/slide2.xml"/><Relationship Id="rId43" Type="http://schemas.openxmlformats.org/officeDocument/2006/relationships/slide" Target="slides/slide24.xml"/><Relationship Id="rId24" Type="http://schemas.openxmlformats.org/officeDocument/2006/relationships/slide" Target="slides/slide5.xml"/><Relationship Id="rId46" Type="http://schemas.openxmlformats.org/officeDocument/2006/relationships/slide" Target="slides/slide27.xml"/><Relationship Id="rId23" Type="http://schemas.openxmlformats.org/officeDocument/2006/relationships/slide" Target="slides/slide4.xml"/><Relationship Id="rId45" Type="http://schemas.openxmlformats.org/officeDocument/2006/relationships/slide" Target="slides/slide26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47" Type="http://schemas.openxmlformats.org/officeDocument/2006/relationships/slide" Target="slides/slide28.xml"/><Relationship Id="rId28" Type="http://schemas.openxmlformats.org/officeDocument/2006/relationships/slide" Target="slides/slide9.xml"/><Relationship Id="rId27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2.xml"/><Relationship Id="rId30" Type="http://schemas.openxmlformats.org/officeDocument/2006/relationships/slide" Target="slides/slide11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3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16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5.xml"/><Relationship Id="rId15" Type="http://schemas.openxmlformats.org/officeDocument/2006/relationships/slideMaster" Target="slideMasters/slideMaster12.xml"/><Relationship Id="rId37" Type="http://schemas.openxmlformats.org/officeDocument/2006/relationships/slide" Target="slides/slide18.xml"/><Relationship Id="rId14" Type="http://schemas.openxmlformats.org/officeDocument/2006/relationships/slideMaster" Target="slideMasters/slideMaster11.xml"/><Relationship Id="rId36" Type="http://schemas.openxmlformats.org/officeDocument/2006/relationships/slide" Target="slides/slide17.xml"/><Relationship Id="rId17" Type="http://schemas.openxmlformats.org/officeDocument/2006/relationships/slideMaster" Target="slideMasters/slideMaster14.xml"/><Relationship Id="rId39" Type="http://schemas.openxmlformats.org/officeDocument/2006/relationships/slide" Target="slides/slide20.xml"/><Relationship Id="rId16" Type="http://schemas.openxmlformats.org/officeDocument/2006/relationships/slideMaster" Target="slideMasters/slideMaster13.xml"/><Relationship Id="rId38" Type="http://schemas.openxmlformats.org/officeDocument/2006/relationships/slide" Target="slides/slide19.xml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7" name="Google Shape;17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1" name="Google Shape;25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0" name="Google Shape;26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4" name="Google Shape;28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9" name="Google Shape;29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3" name="Google Shape;31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6" name="Google Shape;33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Google Shape;337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4" name="Google Shape;34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3" name="Google Shape;35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2" name="Google Shape;36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2" name="Google Shape;20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1" name="Google Shape;21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5" name="Google Shape;22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3" name="Google Shape;2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6pPr>
            <a:lvl7pPr lvl="6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7pPr>
            <a:lvl8pPr lvl="7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8pPr>
            <a:lvl9pPr lvl="8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2" name="Google Shape;172;p29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2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0" name="Google Shape;80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1" name="Google Shape;81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2" name="Google Shape;82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05" name="Google Shape;105;p1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7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4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4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1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5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1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theme" Target="../theme/theme1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8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9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_element_1.jpg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40232" t="0"/>
          <a:stretch/>
        </p:blipFill>
        <p:spPr>
          <a:xfrm>
            <a:off x="0" y="0"/>
            <a:ext cx="9144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9e12dh_nm3.jp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04800"/>
            <a:ext cx="2471737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8" name="Google Shape;108;p18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20" name="Google Shape;120;p20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31" name="Google Shape;131;p22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42" name="Google Shape;142;p24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52" name="Google Shape;152;p26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6" name="Google Shape;156;p2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64" name="Google Shape;164;p28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7" name="Google Shape;167;p2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8" name="Google Shape;168;p2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23" name="Google Shape;23;p3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34" name="Google Shape;34;p5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43" name="Google Shape;43;p7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1.jpg" id="49" name="Google Shape;49;p8"/>
          <p:cNvPicPr preferRelativeResize="0"/>
          <p:nvPr/>
        </p:nvPicPr>
        <p:blipFill rotWithShape="1">
          <a:blip r:embed="rId1">
            <a:alphaModFix/>
          </a:blip>
          <a:srcRect b="0" l="0" r="40232" t="21426"/>
          <a:stretch/>
        </p:blipFill>
        <p:spPr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60" name="Google Shape;60;p10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72" name="Google Shape;72;p12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86" name="Google Shape;86;p14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96" name="Google Shape;96;p16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Bacterial Genome Replication and Expression</a:t>
            </a:r>
            <a:endParaRPr/>
          </a:p>
          <a:p>
            <a:pPr indent="0" lvl="0" marL="0" rtl="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2" name="Google Shape;182;p30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8800"/>
              <a:buFont typeface="Arial"/>
              <a:buNone/>
            </a:pPr>
            <a:r>
              <a:rPr b="1" i="0" lang="en-US" sz="88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pic>
        <p:nvPicPr>
          <p:cNvPr descr="MHE-red-RGB-email-logo.png" id="183" name="Google Shape;1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98425"/>
            <a:ext cx="612775" cy="6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1524000" y="6553200"/>
            <a:ext cx="6172200" cy="47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McGraw-Hill Global Education Holdings, LLC. Permission required for reproduction or display.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Prescott9ePPTProject_Summer2012\Ch13\13.19.jpg" id="254" name="Google Shape;25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7475" y="560387"/>
            <a:ext cx="3946525" cy="584041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 txBox="1"/>
          <p:nvPr>
            <p:ph type="title"/>
          </p:nvPr>
        </p:nvSpPr>
        <p:spPr>
          <a:xfrm>
            <a:off x="76200" y="457200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Gene Structure</a:t>
            </a:r>
            <a:endParaRPr/>
          </a:p>
        </p:txBody>
      </p:sp>
      <p:sp>
        <p:nvSpPr>
          <p:cNvPr id="256" name="Google Shape;256;p39"/>
          <p:cNvSpPr txBox="1"/>
          <p:nvPr>
            <p:ph idx="1" type="body"/>
          </p:nvPr>
        </p:nvSpPr>
        <p:spPr>
          <a:xfrm>
            <a:off x="152400" y="1143000"/>
            <a:ext cx="5943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 basic unit of genetic information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also defined as the nucleic acid sequence that codes for a polypeptide, tRNA or rRNA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linear sequence of nucleotides with a fixed start point and end point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codons are found in mRNA and code for single amino acids</a:t>
            </a:r>
            <a:endParaRPr/>
          </a:p>
        </p:txBody>
      </p:sp>
      <p:sp>
        <p:nvSpPr>
          <p:cNvPr id="257" name="Google Shape;257;p3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914400" y="3048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Protein-Coding Genes - 1</a:t>
            </a:r>
            <a:endParaRPr/>
          </a:p>
        </p:txBody>
      </p:sp>
      <p:sp>
        <p:nvSpPr>
          <p:cNvPr id="264" name="Google Shape;264;p40"/>
          <p:cNvSpPr txBox="1"/>
          <p:nvPr>
            <p:ph idx="1" type="body"/>
          </p:nvPr>
        </p:nvSpPr>
        <p:spPr>
          <a:xfrm>
            <a:off x="152400" y="838200"/>
            <a:ext cx="88392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strand of DNA directs RNA synthesis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read in the 3’ to 5’ direction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Complementary DNA strand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coding strand, same nucleotide sequence as mRNA (except in thymine) </a:t>
            </a:r>
            <a:endParaRPr/>
          </a:p>
        </p:txBody>
      </p:sp>
      <p:sp>
        <p:nvSpPr>
          <p:cNvPr id="265" name="Google Shape;265;p4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220" id="266" name="Google Shape;26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7187" y="3232150"/>
            <a:ext cx="5942012" cy="362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7620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Protein-Coding Genes - 2</a:t>
            </a:r>
            <a:endParaRPr/>
          </a:p>
        </p:txBody>
      </p:sp>
      <p:sp>
        <p:nvSpPr>
          <p:cNvPr id="272" name="Google Shape;272;p41"/>
          <p:cNvSpPr txBox="1"/>
          <p:nvPr>
            <p:ph idx="1" type="body"/>
          </p:nvPr>
        </p:nvSpPr>
        <p:spPr>
          <a:xfrm>
            <a:off x="685800" y="14478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Promoter is located at the start of the gene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is the recognition/binding site for RNA polymerase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functions to orient polymerase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Leader sequence </a:t>
            </a:r>
            <a:r>
              <a:rPr b="0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b="1" i="0" lang="en-US" sz="3200" u="sng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transcribed into mRNA </a:t>
            </a:r>
            <a:r>
              <a:rPr b="1" i="0" lang="en-US" sz="32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but is not translated into amino acids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Shine-Dalgarno sequence important for initiation of translation</a:t>
            </a:r>
            <a:endParaRPr/>
          </a:p>
          <a:p>
            <a:pPr indent="-139700" lvl="0" marL="342900" marR="0" rtl="0" algn="l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>
            <p:ph type="title"/>
          </p:nvPr>
        </p:nvSpPr>
        <p:spPr>
          <a:xfrm>
            <a:off x="7620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Protein-Coding Genes - 3</a:t>
            </a:r>
            <a:endParaRPr/>
          </a:p>
        </p:txBody>
      </p:sp>
      <p:sp>
        <p:nvSpPr>
          <p:cNvPr id="280" name="Google Shape;280;p42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Begins with DNA sequence 3’-TAC-5’ 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codon AUG 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codes for </a:t>
            </a:r>
            <a:r>
              <a:rPr b="1" i="0" lang="en-US" sz="2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N-formylmethionine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b="1" i="0" lang="en-US" sz="2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modified amino acid used to initiate protein synthesis in bacteria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coding region ends with </a:t>
            </a:r>
            <a:r>
              <a:rPr b="1" i="0" lang="en-US" sz="28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 stop codon </a:t>
            </a:r>
            <a:endParaRPr/>
          </a:p>
          <a:p>
            <a:pPr indent="-228600" lvl="2" marL="1143000" marR="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immediately followed by the </a:t>
            </a:r>
            <a:r>
              <a:rPr b="1" i="0" lang="en-US" sz="2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trailer sequence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which contains a terminator sequence used to stop transcription </a:t>
            </a:r>
            <a:endParaRPr/>
          </a:p>
          <a:p>
            <a:pPr indent="-139700" lvl="0" marL="342900" marR="0" rtl="0" algn="l">
              <a:lnSpc>
                <a:spcPct val="11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title"/>
          </p:nvPr>
        </p:nvSpPr>
        <p:spPr>
          <a:xfrm>
            <a:off x="7620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tRNA and rRNA Genes</a:t>
            </a:r>
            <a:endParaRPr/>
          </a:p>
        </p:txBody>
      </p:sp>
      <p:sp>
        <p:nvSpPr>
          <p:cNvPr id="288" name="Google Shape;288;p43"/>
          <p:cNvSpPr txBox="1"/>
          <p:nvPr>
            <p:ph idx="1" type="body"/>
          </p:nvPr>
        </p:nvSpPr>
        <p:spPr>
          <a:xfrm>
            <a:off x="0" y="1295400"/>
            <a:ext cx="90678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sequences that code for tRNA and rRNA are considered genes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 coding for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tRNA may code for more than a single tRNA molecule or type of tRNA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 coding for rRNA are transcribed as single, large precursor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Spacers(الفواصل) between the coding regions of both are removed after transcription, some by the use of special ribonucleases called </a:t>
            </a:r>
            <a:r>
              <a:rPr b="1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ribozymes</a:t>
            </a:r>
            <a:endParaRPr/>
          </a:p>
        </p:txBody>
      </p:sp>
      <p:sp>
        <p:nvSpPr>
          <p:cNvPr id="289" name="Google Shape;289;p4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/>
          <p:nvPr>
            <p:ph type="title"/>
          </p:nvPr>
        </p:nvSpPr>
        <p:spPr>
          <a:xfrm>
            <a:off x="7620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Protein Maturation and Secretion</a:t>
            </a:r>
            <a:endParaRPr/>
          </a:p>
        </p:txBody>
      </p:sp>
      <p:sp>
        <p:nvSpPr>
          <p:cNvPr id="295" name="Google Shape;295;p44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function depends on 3-D shape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as post translational event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requires folding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association with other proteins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delivered to proper subcellular or extracellular site</a:t>
            </a:r>
            <a:endParaRPr/>
          </a:p>
        </p:txBody>
      </p:sp>
      <p:sp>
        <p:nvSpPr>
          <p:cNvPr id="296" name="Google Shape;296;p4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>
            <p:ph type="title"/>
          </p:nvPr>
        </p:nvSpPr>
        <p:spPr>
          <a:xfrm>
            <a:off x="838200" y="4572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Protein Folding and Molecular Chaperones</a:t>
            </a:r>
            <a:endParaRPr/>
          </a:p>
        </p:txBody>
      </p:sp>
      <p:sp>
        <p:nvSpPr>
          <p:cNvPr id="303" name="Google Shape;303;p45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Molecular chaperones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that aid the folding of nascent polypeptides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cells from thermal damage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e.g., heat-shock proteins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aid in transport of proteins across membranes</a:t>
            </a:r>
            <a:endParaRPr/>
          </a:p>
        </p:txBody>
      </p:sp>
      <p:sp>
        <p:nvSpPr>
          <p:cNvPr id="304" name="Google Shape;304;p4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243" id="310" name="Google Shape;31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312" y="368300"/>
            <a:ext cx="7243762" cy="63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244" id="316" name="Google Shape;31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425" y="1387475"/>
            <a:ext cx="5803900" cy="48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8" name="Google Shape;318;p47"/>
          <p:cNvSpPr txBox="1"/>
          <p:nvPr>
            <p:ph idx="4294967295" type="title"/>
          </p:nvPr>
        </p:nvSpPr>
        <p:spPr>
          <a:xfrm>
            <a:off x="609600" y="304800"/>
            <a:ext cx="77724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Protein Splicing</a:t>
            </a:r>
            <a:endParaRPr/>
          </a:p>
        </p:txBody>
      </p:sp>
      <p:sp>
        <p:nvSpPr>
          <p:cNvPr id="319" name="Google Shape;319;p47"/>
          <p:cNvSpPr txBox="1"/>
          <p:nvPr>
            <p:ph idx="4294967295" type="body"/>
          </p:nvPr>
        </p:nvSpPr>
        <p:spPr>
          <a:xfrm>
            <a:off x="152400" y="1143000"/>
            <a:ext cx="3429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Removal of part of polypeptide before folding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Inteins – removed portion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Exteins – portions that remain in protein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/>
          <p:nvPr>
            <p:ph type="title"/>
          </p:nvPr>
        </p:nvSpPr>
        <p:spPr>
          <a:xfrm>
            <a:off x="838200" y="4572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Protein Translocation and Secretion in </a:t>
            </a:r>
            <a:r>
              <a:rPr b="1" i="1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Bacteria </a:t>
            </a: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- 1</a:t>
            </a:r>
            <a:endParaRPr/>
          </a:p>
        </p:txBody>
      </p:sp>
      <p:sp>
        <p:nvSpPr>
          <p:cNvPr id="325" name="Google Shape;325;p48"/>
          <p:cNvSpPr txBox="1"/>
          <p:nvPr>
            <p:ph idx="1" type="body"/>
          </p:nvPr>
        </p:nvSpPr>
        <p:spPr>
          <a:xfrm>
            <a:off x="0" y="16764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Numerous protein secretion pathways have been identified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Char char="–"/>
            </a:pPr>
            <a:r>
              <a:rPr b="1" i="0" lang="en-US" sz="3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some reside(يُقيم) in all 3 domains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–"/>
            </a:pPr>
            <a:r>
              <a:rPr b="1" i="0" lang="en-US" sz="3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some unique to </a:t>
            </a:r>
            <a:r>
              <a:rPr b="1" i="1" lang="en-US" sz="3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b="1" i="0" lang="en-US" sz="3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-US" sz="3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Archaea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Char char="–"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some unique to gram-negative cells</a:t>
            </a:r>
            <a:endParaRPr/>
          </a:p>
          <a:p>
            <a:pPr indent="-114300" lvl="0" marL="342900" marR="0" rtl="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Terminology and Concepts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Genome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DNA present in a cell or virus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Archaea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generally have one set (haploid – 1N)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eukaryotes have two sets (diploid - 2N)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Genotype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set of genes an organism possesses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Phenotype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collection of observable characteristics </a:t>
            </a:r>
            <a:endParaRPr/>
          </a:p>
        </p:txBody>
      </p:sp>
      <p:sp>
        <p:nvSpPr>
          <p:cNvPr id="191" name="Google Shape;191;p3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/>
          <p:nvPr>
            <p:ph type="title"/>
          </p:nvPr>
        </p:nvSpPr>
        <p:spPr>
          <a:xfrm>
            <a:off x="914400" y="3810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Protein Translocation and Secretion in </a:t>
            </a:r>
            <a:r>
              <a:rPr b="1" i="1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Bacteria </a:t>
            </a: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- 2</a:t>
            </a:r>
            <a:endParaRPr/>
          </a:p>
        </p:txBody>
      </p:sp>
      <p:sp>
        <p:nvSpPr>
          <p:cNvPr id="332" name="Google Shape;332;p49"/>
          <p:cNvSpPr txBox="1"/>
          <p:nvPr>
            <p:ph idx="1" type="body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Translocation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movement </a:t>
            </a:r>
            <a:r>
              <a:rPr b="1" i="0" lang="en-US" sz="2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of proteins from cytoplasm to plasma membrane or periplasmic space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transport proteins</a:t>
            </a: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ETC proteins, proteins involved in chemotaxis and cell wall synthesis, enzymes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Secretion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movement of proteins from the cytoplasm to external environment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hydrolytic enzymes for nutrient break down</a:t>
            </a:r>
            <a:endParaRPr/>
          </a:p>
        </p:txBody>
      </p:sp>
      <p:sp>
        <p:nvSpPr>
          <p:cNvPr id="333" name="Google Shape;333;p4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/>
          <p:nvPr>
            <p:ph type="title"/>
          </p:nvPr>
        </p:nvSpPr>
        <p:spPr>
          <a:xfrm>
            <a:off x="838200" y="3048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Common Translocation and Secretion Systems </a:t>
            </a:r>
            <a:endParaRPr/>
          </a:p>
        </p:txBody>
      </p:sp>
      <p:sp>
        <p:nvSpPr>
          <p:cNvPr id="340" name="Google Shape;340;p50"/>
          <p:cNvSpPr txBox="1"/>
          <p:nvPr>
            <p:ph idx="1" type="body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Sec-dependent pathway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major pathway for all bacteria for transporting proteins across the plasma membrane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Gram-negative bacteria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use Sec system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also must cross the outer membrane using Types I, II, III, IV, V systems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pathways require energy</a:t>
            </a:r>
            <a:endParaRPr/>
          </a:p>
        </p:txBody>
      </p:sp>
      <p:sp>
        <p:nvSpPr>
          <p:cNvPr id="341" name="Google Shape;341;p5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1"/>
          <p:cNvSpPr txBox="1"/>
          <p:nvPr>
            <p:ph type="title"/>
          </p:nvPr>
        </p:nvSpPr>
        <p:spPr>
          <a:xfrm>
            <a:off x="5800725" y="381000"/>
            <a:ext cx="325437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Sec-Dependent Pathway</a:t>
            </a:r>
            <a:endParaRPr/>
          </a:p>
        </p:txBody>
      </p:sp>
      <p:sp>
        <p:nvSpPr>
          <p:cNvPr id="348" name="Google Shape;348;p51"/>
          <p:cNvSpPr txBox="1"/>
          <p:nvPr>
            <p:ph idx="1" type="body"/>
          </p:nvPr>
        </p:nvSpPr>
        <p:spPr>
          <a:xfrm>
            <a:off x="152400" y="457200"/>
            <a:ext cx="57912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general secretion pathway</a:t>
            </a:r>
            <a:endParaRPr/>
          </a:p>
          <a:p>
            <a:pPr indent="-285750" lvl="1" marL="742950" marR="0" rtl="0" algn="l">
              <a:lnSpc>
                <a:spcPct val="126923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highly conserved in all domains</a:t>
            </a:r>
            <a:endParaRPr/>
          </a:p>
          <a:p>
            <a:pPr indent="-342900" lvl="0" marL="342900" marR="0" rtl="0" algn="l">
              <a:lnSpc>
                <a:spcPct val="117857"/>
              </a:lnSpc>
              <a:spcBef>
                <a:spcPts val="116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Translocates proteins from cytoplasm across or into plasma membrane</a:t>
            </a:r>
            <a:endParaRPr/>
          </a:p>
          <a:p>
            <a:pPr indent="-342900" lvl="0" marL="342900" marR="0" rtl="0" algn="l">
              <a:lnSpc>
                <a:spcPct val="117857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Secreted proteins synthesized as preproteins having amino-terminal signal peptide</a:t>
            </a:r>
            <a:endParaRPr/>
          </a:p>
          <a:p>
            <a:pPr indent="-285750" lvl="1" marL="742950" marR="0" rtl="0" algn="l">
              <a:lnSpc>
                <a:spcPct val="126923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signal peptide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delays protein folding</a:t>
            </a:r>
            <a:endParaRPr/>
          </a:p>
          <a:p>
            <a:pPr indent="-285750" lvl="1" marL="742950" marR="0" rtl="0" algn="l">
              <a:lnSpc>
                <a:spcPct val="126923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chaperone proteins (SecB) keep preproteins unfolded</a:t>
            </a:r>
            <a:endParaRPr/>
          </a:p>
        </p:txBody>
      </p:sp>
      <p:sp>
        <p:nvSpPr>
          <p:cNvPr id="349" name="Google Shape;349;p5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245" id="350" name="Google Shape;35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0262" y="2362200"/>
            <a:ext cx="3157537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245" id="356" name="Google Shape;35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" y="977900"/>
            <a:ext cx="4435475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2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Sec-Dependent Pathway</a:t>
            </a:r>
            <a:endParaRPr/>
          </a:p>
        </p:txBody>
      </p:sp>
      <p:sp>
        <p:nvSpPr>
          <p:cNvPr id="358" name="Google Shape;358;p52"/>
          <p:cNvSpPr txBox="1"/>
          <p:nvPr>
            <p:ph idx="1" type="body"/>
          </p:nvPr>
        </p:nvSpPr>
        <p:spPr>
          <a:xfrm>
            <a:off x="4441825" y="1066800"/>
            <a:ext cx="4702175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secY, secE, and secG form a channel in the membrane </a:t>
            </a:r>
            <a:endParaRPr/>
          </a:p>
          <a:p>
            <a:pPr indent="-342900" lvl="0" marL="342900" marR="0" rtl="0" algn="l">
              <a:lnSpc>
                <a:spcPct val="128571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secA translocates preprotein through the plasma membrane</a:t>
            </a:r>
            <a:endParaRPr/>
          </a:p>
          <a:p>
            <a:pPr indent="-342900" lvl="0" marL="342900" marR="0" rtl="0" algn="l">
              <a:lnSpc>
                <a:spcPct val="128571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preprotein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emerges from(يخرج من)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 membrane a signal peptidase removes the signal peptide </a:t>
            </a:r>
            <a:endParaRPr/>
          </a:p>
        </p:txBody>
      </p:sp>
      <p:sp>
        <p:nvSpPr>
          <p:cNvPr id="359" name="Google Shape;359;p5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3"/>
          <p:cNvSpPr txBox="1"/>
          <p:nvPr>
            <p:ph type="title"/>
          </p:nvPr>
        </p:nvSpPr>
        <p:spPr>
          <a:xfrm>
            <a:off x="762000" y="152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Other Protein Secretion Pathways </a:t>
            </a:r>
            <a:endParaRPr/>
          </a:p>
        </p:txBody>
      </p:sp>
      <p:sp>
        <p:nvSpPr>
          <p:cNvPr id="366" name="Google Shape;366;p53"/>
          <p:cNvSpPr txBox="1"/>
          <p:nvPr>
            <p:ph idx="1" type="body"/>
          </p:nvPr>
        </p:nvSpPr>
        <p:spPr>
          <a:xfrm>
            <a:off x="152400" y="1219200"/>
            <a:ext cx="8839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I secretion systems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related to ABC transport systems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Gram-positive/Gram-negative bacteria, and </a:t>
            </a:r>
            <a:r>
              <a:rPr b="0" i="1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Archaea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Secretion of toxins, proteases, other proteins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1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42900" marR="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246" id="368" name="Google Shape;36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250" y="3484562"/>
            <a:ext cx="6311900" cy="337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4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Tat System</a:t>
            </a:r>
            <a:endParaRPr/>
          </a:p>
        </p:txBody>
      </p:sp>
      <p:sp>
        <p:nvSpPr>
          <p:cNvPr id="374" name="Google Shape;374;p54"/>
          <p:cNvSpPr txBox="1"/>
          <p:nvPr>
            <p:ph idx="1" type="body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translocation </a:t>
            </a:r>
            <a:r>
              <a:rPr b="1" i="0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system in </a:t>
            </a:r>
            <a:r>
              <a:rPr b="1" i="1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b="1" i="0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and some archaea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Moves across plasma membrane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Tat pathway translocated </a:t>
            </a: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folded proteins with “twin” arginine residues in their signal sequence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 with Type II secretion system</a:t>
            </a:r>
            <a:endParaRPr/>
          </a:p>
        </p:txBody>
      </p:sp>
      <p:sp>
        <p:nvSpPr>
          <p:cNvPr id="375" name="Google Shape;375;p5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5"/>
          <p:cNvSpPr txBox="1"/>
          <p:nvPr>
            <p:ph type="title"/>
          </p:nvPr>
        </p:nvSpPr>
        <p:spPr>
          <a:xfrm>
            <a:off x="762000" y="4572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Other Protein Secretion Pathways</a:t>
            </a:r>
            <a:endParaRPr/>
          </a:p>
        </p:txBody>
      </p:sp>
      <p:sp>
        <p:nvSpPr>
          <p:cNvPr id="381" name="Google Shape;381;p55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Type IV secretion system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Char char="–"/>
            </a:pPr>
            <a:r>
              <a:rPr b="0" i="0" lang="en-US" sz="3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secrete proteins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Char char="–"/>
            </a:pPr>
            <a:r>
              <a:rPr b="0" i="0" lang="en-US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secrete DNA from donor to recipient bacterium during conjugation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Char char="–"/>
            </a:pPr>
            <a:r>
              <a:rPr b="0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found in both Gram-positive and Gram- negative</a:t>
            </a:r>
            <a:endParaRPr/>
          </a:p>
          <a:p>
            <a:pPr indent="-114300" lvl="0" marL="342900" marR="0" rtl="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6"/>
          <p:cNvSpPr txBox="1"/>
          <p:nvPr>
            <p:ph type="title"/>
          </p:nvPr>
        </p:nvSpPr>
        <p:spPr>
          <a:xfrm>
            <a:off x="838200" y="152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Protein Secretion in Gram-Negative Bacteria</a:t>
            </a:r>
            <a:endParaRPr/>
          </a:p>
        </p:txBody>
      </p:sp>
      <p:sp>
        <p:nvSpPr>
          <p:cNvPr id="388" name="Google Shape;388;p56"/>
          <p:cNvSpPr txBox="1"/>
          <p:nvPr>
            <p:ph idx="1" type="body"/>
          </p:nvPr>
        </p:nvSpPr>
        <p:spPr>
          <a:xfrm>
            <a:off x="76200" y="1295400"/>
            <a:ext cx="8991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Six proteins secretion systems identified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Types I and IV also in Gram-positives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Types II, III, and V are unique to Gram-negatives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most secrete virulence factors</a:t>
            </a:r>
            <a:endParaRPr/>
          </a:p>
        </p:txBody>
      </p:sp>
      <p:sp>
        <p:nvSpPr>
          <p:cNvPr id="389" name="Google Shape;389;p5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246" id="390" name="Google Shape;39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0662" y="3554412"/>
            <a:ext cx="6162675" cy="3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7"/>
          <p:cNvSpPr txBox="1"/>
          <p:nvPr>
            <p:ph type="title"/>
          </p:nvPr>
        </p:nvSpPr>
        <p:spPr>
          <a:xfrm>
            <a:off x="838200" y="152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Gram-Negative Bacteria Secretion Systems</a:t>
            </a:r>
            <a:endParaRPr/>
          </a:p>
        </p:txBody>
      </p:sp>
      <p:sp>
        <p:nvSpPr>
          <p:cNvPr id="396" name="Google Shape;396;p57"/>
          <p:cNvSpPr txBox="1"/>
          <p:nvPr>
            <p:ph idx="1" type="body"/>
          </p:nvPr>
        </p:nvSpPr>
        <p:spPr>
          <a:xfrm>
            <a:off x="76200" y="1219200"/>
            <a:ext cx="8991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Types I and III are sec independent 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forms injectisomes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transports virulence factors and other proteins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Type V are sec-dependent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autotransporters – transport themselves out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Type VI are similar to bacteriophage genome injection systems</a:t>
            </a:r>
            <a:endParaRPr/>
          </a:p>
        </p:txBody>
      </p:sp>
      <p:sp>
        <p:nvSpPr>
          <p:cNvPr id="397" name="Google Shape;397;p5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914400" y="6096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DNA and RNA Structure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152400" y="1600200"/>
            <a:ext cx="8915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nucleic acids</a:t>
            </a: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DNA and RNA, are polymers of nucleotides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linked together by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phosphodiester bonds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and RNA differ in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the nitrogenous bases they contain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the sugars they contain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whether they are single or double stranded</a:t>
            </a: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847725" y="31115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DNA Structure</a:t>
            </a:r>
            <a:endParaRPr/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152400" y="3276600"/>
            <a:ext cx="8839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Polymer of nucleotides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bases are adenine, guanine, cytosine, and thymine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sugar is deoxyribose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phosphate is esterified(مُجَمع) to sugar carbon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 phosphate backbone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covalent bonds between the 3’-hydroxyl of one sugar and a 5’-phosphate attached to an adjacent sugar</a:t>
            </a:r>
            <a:endParaRPr/>
          </a:p>
        </p:txBody>
      </p:sp>
      <p:sp>
        <p:nvSpPr>
          <p:cNvPr id="207" name="Google Shape;207;p3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205" id="208" name="Google Shape;20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0" y="914400"/>
            <a:ext cx="74485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762000" y="3810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DNA Structure – Two Complementary Strands 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Molecule is double stranded helix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Base pairing 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adenine (purine) and thymine (pyrimidine) pair by 2 hydrogen bonds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guanine (purine) and cytosine (pyrimidine) pair by 3 hydrogen bonds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and minor grooves form when the 2 strands twist around each other</a:t>
            </a:r>
            <a:endParaRPr/>
          </a:p>
        </p:txBody>
      </p:sp>
      <p:sp>
        <p:nvSpPr>
          <p:cNvPr id="216" name="Google Shape;216;p3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206" id="222" name="Google Shape;22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225" y="65087"/>
            <a:ext cx="6026150" cy="679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RNA Structure</a:t>
            </a:r>
            <a:endParaRPr/>
          </a:p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3810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Polymer of nucleotides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2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contains the bases adenine, guanine, cytosine, and uracil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2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sugar is ribose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24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phosphodiester bonds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12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Most RNA molecules are single stranded; some are double stranded</a:t>
            </a:r>
            <a:endParaRPr/>
          </a:p>
        </p:txBody>
      </p:sp>
      <p:sp>
        <p:nvSpPr>
          <p:cNvPr id="230" name="Google Shape;230;p3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Prescott9ePPTProject_Summer2012\Ch13\13.19.jpg" id="236" name="Google Shape;2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3048000"/>
            <a:ext cx="4156075" cy="24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>
            <p:ph type="title"/>
          </p:nvPr>
        </p:nvSpPr>
        <p:spPr>
          <a:xfrm>
            <a:off x="838200" y="4572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RNA Structure </a:t>
            </a:r>
            <a:endParaRPr/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685800" y="1143000"/>
            <a:ext cx="7772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different types which may differ from each other in function, site of synthesis, and in structure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messenger RNA (mRNA)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ribosomal RNA (rRNA)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transfer RNA (tRNA)</a:t>
            </a:r>
            <a:endParaRPr/>
          </a:p>
          <a:p>
            <a:pPr indent="-177800" lvl="0" marL="342900" marR="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838200" y="3048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Protein Structure</a:t>
            </a:r>
            <a:endParaRPr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76200" y="914400"/>
            <a:ext cx="8991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Polymers of amino acids linked by peptide bonds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amino acids have central carbon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carboxy group (</a:t>
            </a:r>
            <a: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C-terminal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amino group </a:t>
            </a:r>
            <a:r>
              <a:rPr b="1" i="0" lang="en-US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(N-terminal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side chain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amino acids can be polar, non-polar, or charged depending on side chain</a:t>
            </a:r>
            <a:endParaRPr/>
          </a:p>
        </p:txBody>
      </p:sp>
      <p:sp>
        <p:nvSpPr>
          <p:cNvPr id="246" name="Google Shape;246;p3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F:\Prescott9ePPTProject_Summer2012\Ch13\13.6.jpg" id="247" name="Google Shape;24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5237" y="1981200"/>
            <a:ext cx="38258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75268_1208" id="248" name="Google Shape;24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0" y="4419600"/>
            <a:ext cx="602932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8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5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0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3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4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9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5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6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7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