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  <p:sldMasterId id="2147483671" r:id="rId13"/>
    <p:sldMasterId id="2147483672" r:id="rId14"/>
    <p:sldMasterId id="2147483673" r:id="rId15"/>
    <p:sldMasterId id="2147483674" r:id="rId16"/>
    <p:sldMasterId id="2147483675" r:id="rId17"/>
    <p:sldMasterId id="2147483676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orient="horz" pos="4115">
          <p15:clr>
            <a:srgbClr val="000000"/>
          </p15:clr>
        </p15:guide>
        <p15:guide id="3" orient="horz" pos="3965">
          <p15:clr>
            <a:srgbClr val="000000"/>
          </p15:clr>
        </p15:guide>
        <p15:guide id="4" pos="2880">
          <p15:clr>
            <a:srgbClr val="000000"/>
          </p15:clr>
        </p15:guide>
        <p15:guide id="5" pos="492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115" orient="horz"/>
        <p:guide pos="3965" orient="horz"/>
        <p:guide pos="2880"/>
        <p:guide pos="4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.xml"/><Relationship Id="rId22" Type="http://schemas.openxmlformats.org/officeDocument/2006/relationships/slide" Target="slides/slide3.xml"/><Relationship Id="rId21" Type="http://schemas.openxmlformats.org/officeDocument/2006/relationships/slide" Target="slides/slide2.xml"/><Relationship Id="rId24" Type="http://schemas.openxmlformats.org/officeDocument/2006/relationships/slide" Target="slides/slide5.xml"/><Relationship Id="rId23" Type="http://schemas.openxmlformats.org/officeDocument/2006/relationships/slide" Target="slides/slide4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7.xml"/><Relationship Id="rId25" Type="http://schemas.openxmlformats.org/officeDocument/2006/relationships/slide" Target="slides/slide6.xml"/><Relationship Id="rId28" Type="http://schemas.openxmlformats.org/officeDocument/2006/relationships/slide" Target="slides/slide9.xml"/><Relationship Id="rId27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2.xml"/><Relationship Id="rId30" Type="http://schemas.openxmlformats.org/officeDocument/2006/relationships/slide" Target="slides/slide11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3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16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5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36" Type="http://schemas.openxmlformats.org/officeDocument/2006/relationships/slide" Target="slides/slide17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7" name="Google Shape;17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6" name="Google Shape;27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4" name="Google Shape;28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2" name="Google Shape;29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2" name="Google Shape;20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6pPr>
            <a:lvl7pPr lvl="6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7pPr>
            <a:lvl8pPr lvl="7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8pPr>
            <a:lvl9pPr lvl="8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2" name="Google Shape;172;p29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2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0" name="Google Shape;80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1" name="Google Shape;81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2" name="Google Shape;82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05" name="Google Shape;105;p1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7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1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2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8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1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0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1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1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6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_element_1.jpg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40232" t="0"/>
          <a:stretch/>
        </p:blipFill>
        <p:spPr>
          <a:xfrm>
            <a:off x="0" y="0"/>
            <a:ext cx="9144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9e12dh_nm3.jpg"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04800"/>
            <a:ext cx="2471737" cy="29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8" name="Google Shape;108;p18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20" name="Google Shape;120;p20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31" name="Google Shape;131;p22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42" name="Google Shape;142;p24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52" name="Google Shape;152;p26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5" name="Google Shape;155;p2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6" name="Google Shape;156;p2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64" name="Google Shape;164;p28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7" name="Google Shape;167;p2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8" name="Google Shape;168;p2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1.jpg" id="23" name="Google Shape;23;p3"/>
          <p:cNvPicPr preferRelativeResize="0"/>
          <p:nvPr/>
        </p:nvPicPr>
        <p:blipFill rotWithShape="1">
          <a:blip r:embed="rId1">
            <a:alphaModFix/>
          </a:blip>
          <a:srcRect b="0" l="0" r="40232" t="21426"/>
          <a:stretch/>
        </p:blipFill>
        <p:spPr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34" name="Google Shape;34;p5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45" name="Google Shape;45;p7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54" name="Google Shape;54;p9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60" name="Google Shape;60;p10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72" name="Google Shape;72;p12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86" name="Google Shape;86;p14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96" name="Google Shape;96;p16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Mechanisms of Genetic Variation</a:t>
            </a:r>
            <a:endParaRPr/>
          </a:p>
        </p:txBody>
      </p:sp>
      <p:sp>
        <p:nvSpPr>
          <p:cNvPr id="181" name="Google Shape;181;p3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2" name="Google Shape;182;p30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8800"/>
              <a:buFont typeface="Arial"/>
              <a:buNone/>
            </a:pPr>
            <a:r>
              <a:rPr b="1" i="0" lang="en-US" sz="88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pic>
        <p:nvPicPr>
          <p:cNvPr descr="MHE-red-RGB-email-logo.png" id="183" name="Google Shape;1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98425"/>
            <a:ext cx="612775" cy="6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/>
        </p:nvSpPr>
        <p:spPr>
          <a:xfrm>
            <a:off x="1524000" y="6553200"/>
            <a:ext cx="6172200" cy="47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McGraw-Hill Global Education Holdings, LLC. Permission required for reproduction or display.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ta01" id="245" name="Google Shape;24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500" y="658812"/>
            <a:ext cx="51943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404" id="251" name="Google Shape;25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5375" y="82550"/>
            <a:ext cx="4238625" cy="651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75268_1403" id="252" name="Google Shape;25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" y="862012"/>
            <a:ext cx="5143500" cy="55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838200" y="4572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Effects of Mutations</a:t>
            </a:r>
            <a:endParaRPr/>
          </a:p>
        </p:txBody>
      </p:sp>
      <p:sp>
        <p:nvSpPr>
          <p:cNvPr id="258" name="Google Shape;258;p41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Wild type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prevalent(الأكثر انتشاراً) form of gene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Forward mutation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wild type → mutant form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Reversion mutation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mutant phenotype → wild type phenotype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suppressor mutation</a:t>
            </a:r>
            <a:endParaRPr/>
          </a:p>
          <a:p>
            <a:pPr indent="-228600" lvl="3" marL="1600200" marR="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when the second mutation is at a different site than the original mutation</a:t>
            </a:r>
            <a:endParaRPr/>
          </a:p>
          <a:p>
            <a:pPr indent="-203200" lvl="0" marL="342900" marR="0" rtl="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/>
          <p:nvPr>
            <p:ph type="title"/>
          </p:nvPr>
        </p:nvSpPr>
        <p:spPr>
          <a:xfrm>
            <a:off x="762000" y="4572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Mutations in Protein </a:t>
            </a:r>
            <a:b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Coding Genes</a:t>
            </a:r>
            <a:endParaRPr/>
          </a:p>
        </p:txBody>
      </p:sp>
      <p:sp>
        <p:nvSpPr>
          <p:cNvPr id="266" name="Google Shape;266;p42"/>
          <p:cNvSpPr txBox="1"/>
          <p:nvPr>
            <p:ph idx="1" type="body"/>
          </p:nvPr>
        </p:nvSpPr>
        <p:spPr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Point mutations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protein-coding genes can affect protein structure in a variety of ways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Are named according to if and how they change the encoded protein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common types are: </a:t>
            </a: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silent, missense, nonsense, and frameshift mutations</a:t>
            </a:r>
            <a:endParaRPr/>
          </a:p>
        </p:txBody>
      </p:sp>
      <p:sp>
        <p:nvSpPr>
          <p:cNvPr id="267" name="Google Shape;267;p4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ta02" id="273" name="Google Shape;27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387" y="127000"/>
            <a:ext cx="6030912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Point Mutations</a:t>
            </a:r>
            <a:endParaRPr/>
          </a:p>
        </p:txBody>
      </p:sp>
      <p:sp>
        <p:nvSpPr>
          <p:cNvPr id="280" name="Google Shape;280;p44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Silent mutation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change nucleoside sequence of codon – but not the encoded amino acid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Missense mutation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 single base substitution that changes codon for one amino acid into codon for another amino acid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Nonsense mutation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converts a sense codon to a stop codon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Frameshift mutation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results from insertion or deletion of one or two base pairs in the coding region of the gene </a:t>
            </a:r>
            <a:endParaRPr/>
          </a:p>
        </p:txBody>
      </p:sp>
      <p:sp>
        <p:nvSpPr>
          <p:cNvPr id="281" name="Google Shape;281;p4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Other Types of Mutations</a:t>
            </a:r>
            <a:endParaRPr/>
          </a:p>
        </p:txBody>
      </p:sp>
      <p:sp>
        <p:nvSpPr>
          <p:cNvPr id="288" name="Google Shape;288;p45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Conditional mutations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expressed only under certain environmental conditions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Auxotrophic mutant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unable to make an essential macromolecule such an amino acid or nucleotide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a conditional phenotype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wild-type strain from which it arose is called a prototroph</a:t>
            </a:r>
            <a:endParaRPr/>
          </a:p>
        </p:txBody>
      </p:sp>
      <p:sp>
        <p:nvSpPr>
          <p:cNvPr id="289" name="Google Shape;289;p4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/>
          <p:nvPr>
            <p:ph type="title"/>
          </p:nvPr>
        </p:nvSpPr>
        <p:spPr>
          <a:xfrm>
            <a:off x="838200" y="3810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Other Types of Mutations</a:t>
            </a:r>
            <a:endParaRPr/>
          </a:p>
        </p:txBody>
      </p:sp>
      <p:sp>
        <p:nvSpPr>
          <p:cNvPr id="296" name="Google Shape;296;p46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Mutations in Regulatory Sequences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conditional </a:t>
            </a:r>
            <a:r>
              <a:rPr b="1" i="1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lac</a:t>
            </a: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operon mutants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of these mutations map in the operator site and produce altered operator sequences not recognized by repressor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operon is always transcribed and </a:t>
            </a:r>
            <a:r>
              <a:rPr b="0" i="0" lang="en-US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-galactosidase is always synthesized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Mutations in tRNA and rRNA genes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synthesis is disrupted</a:t>
            </a:r>
            <a:endParaRPr/>
          </a:p>
        </p:txBody>
      </p:sp>
      <p:sp>
        <p:nvSpPr>
          <p:cNvPr id="297" name="Google Shape;297;p4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16.1 Mutations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1905000" y="2209800"/>
            <a:ext cx="6858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Distinguish spontaneous from induced mutations, and list the most common ways each arises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 a table, concept map, or picture to summarize how base analogues, DNA-modifying agents, and intercalating agents cause mutations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the possible effects of mutations</a:t>
            </a:r>
            <a:endParaRPr/>
          </a:p>
        </p:txBody>
      </p:sp>
      <p:sp>
        <p:nvSpPr>
          <p:cNvPr id="191" name="Google Shape;191;p3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838200" y="3048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Mutations: Their Chemical </a:t>
            </a:r>
            <a:b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Basis and Effects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533400" y="1447800"/>
            <a:ext cx="8001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Stable,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heritable(موروثة) changes in sequence of bases in DNA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point mutations most common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alteration of single pairs of nucleotide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addition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deletion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nucleotide pairs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larger mutations are less common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insertions, deletions, inversions, duplication, and translocations of nucleotide sequences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Mutations can be </a:t>
            </a:r>
            <a:r>
              <a:rPr b="1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spontaneous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induced</a:t>
            </a:r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838200" y="3810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Spontaneous Mutations</a:t>
            </a:r>
            <a:endParaRPr/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Arise without exposure to external agents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May result from errors in DNA replication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to base tautomerization resulting in transition and transversion mutations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due to insertion or deletion of nucleotides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also result from the action of mobile genetic elements such as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transposons</a:t>
            </a:r>
            <a:endParaRPr/>
          </a:p>
        </p:txBody>
      </p:sp>
      <p:sp>
        <p:nvSpPr>
          <p:cNvPr id="207" name="Google Shape;207;p3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401a" id="213" name="Google Shape;2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184275"/>
            <a:ext cx="5715000" cy="492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401b" id="219" name="Google Shape;21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824037"/>
            <a:ext cx="8767762" cy="36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402" id="225" name="Google Shape;22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552450"/>
            <a:ext cx="5538787" cy="60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C:\Documents and Settings\UCA\Desktop\Prescott9ePPTProject_Summer2012\Ch16\16.3.jpg" id="231" name="Google Shape;23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375" y="1309687"/>
            <a:ext cx="8467725" cy="4100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Induced Mutations</a:t>
            </a:r>
            <a:endParaRPr/>
          </a:p>
        </p:txBody>
      </p:sp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Caused by agents that directly damage DNA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base analogs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structurally similar to normal bases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mistakes occur when they are incorporated into growing polynucleotide chain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DNA modifying agents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alter a base causing it to mispair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intercalating agents 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Distort(شوه)  DNA to induce single nucleotide pair insertions and deletions </a:t>
            </a:r>
            <a:endParaRPr/>
          </a:p>
        </p:txBody>
      </p:sp>
      <p:sp>
        <p:nvSpPr>
          <p:cNvPr id="239" name="Google Shape;239;p3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0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4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3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8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5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9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5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7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4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