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3969">
          <p15:clr>
            <a:srgbClr val="000000"/>
          </p15:clr>
        </p15:guide>
        <p15:guide id="3" orient="horz" pos="4119">
          <p15:clr>
            <a:srgbClr val="000000"/>
          </p15:clr>
        </p15:guide>
        <p15:guide id="4" pos="2880">
          <p15:clr>
            <a:srgbClr val="000000"/>
          </p15:clr>
        </p15:guide>
        <p15:guide id="5" pos="49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969" orient="horz"/>
        <p:guide pos="4119" orient="horz"/>
        <p:guide pos="2880"/>
        <p:guide pos="4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1.xml"/><Relationship Id="rId20" Type="http://schemas.openxmlformats.org/officeDocument/2006/relationships/slide" Target="slides/slide1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22" Type="http://schemas.openxmlformats.org/officeDocument/2006/relationships/slide" Target="slides/slide3.xml"/><Relationship Id="rId44" Type="http://schemas.openxmlformats.org/officeDocument/2006/relationships/slide" Target="slides/slide25.xml"/><Relationship Id="rId21" Type="http://schemas.openxmlformats.org/officeDocument/2006/relationships/slide" Target="slides/slide2.xml"/><Relationship Id="rId43" Type="http://schemas.openxmlformats.org/officeDocument/2006/relationships/slide" Target="slides/slide24.xml"/><Relationship Id="rId24" Type="http://schemas.openxmlformats.org/officeDocument/2006/relationships/slide" Target="slides/slide5.xml"/><Relationship Id="rId46" Type="http://schemas.openxmlformats.org/officeDocument/2006/relationships/slide" Target="slides/slide27.xml"/><Relationship Id="rId23" Type="http://schemas.openxmlformats.org/officeDocument/2006/relationships/slide" Target="slides/slide4.xml"/><Relationship Id="rId45" Type="http://schemas.openxmlformats.org/officeDocument/2006/relationships/slide" Target="slides/slide26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7.xml"/><Relationship Id="rId48" Type="http://schemas.openxmlformats.org/officeDocument/2006/relationships/slide" Target="slides/slide29.xml"/><Relationship Id="rId25" Type="http://schemas.openxmlformats.org/officeDocument/2006/relationships/slide" Target="slides/slide6.xml"/><Relationship Id="rId47" Type="http://schemas.openxmlformats.org/officeDocument/2006/relationships/slide" Target="slides/slide28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3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6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5.xml"/><Relationship Id="rId15" Type="http://schemas.openxmlformats.org/officeDocument/2006/relationships/slideMaster" Target="slideMasters/slideMaster12.xml"/><Relationship Id="rId37" Type="http://schemas.openxmlformats.org/officeDocument/2006/relationships/slide" Target="slides/slide18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17.xml"/><Relationship Id="rId17" Type="http://schemas.openxmlformats.org/officeDocument/2006/relationships/slideMaster" Target="slideMasters/slideMaster14.xml"/><Relationship Id="rId39" Type="http://schemas.openxmlformats.org/officeDocument/2006/relationships/slide" Target="slides/slide20.xml"/><Relationship Id="rId16" Type="http://schemas.openxmlformats.org/officeDocument/2006/relationships/slideMaster" Target="slideMasters/slideMaster13.xml"/><Relationship Id="rId38" Type="http://schemas.openxmlformats.org/officeDocument/2006/relationships/slide" Target="slides/slide19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4" name="Google Shape;28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9" name="Google Shape;30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7" name="Google Shape;32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5" name="Google Shape;33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4" name="Google Shape;34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2" name="Google Shape;35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0" name="Google Shape;36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7" name="Google Shape;36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6" name="Google Shape;37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Google Shape;37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4" name="Google Shape;38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1" name="Google Shape;39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9" name="Google Shape;39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8" name="Google Shape;40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7" name="Google Shape;2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2" name="Google Shape;172;p29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1" name="Google Shape;81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2" name="Google Shape;82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7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6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1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8" name="Google Shape;108;p1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20" name="Google Shape;120;p2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31" name="Google Shape;131;p2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42" name="Google Shape;142;p2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52" name="Google Shape;152;p2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64" name="Google Shape;164;p2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43" name="Google Shape;43;p7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49" name="Google Shape;49;p8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60" name="Google Shape;60;p1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72" name="Google Shape;72;p1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86" name="Google Shape;86;p1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96" name="Google Shape;96;p1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  <a:endParaRPr/>
          </a:p>
        </p:txBody>
      </p:sp>
      <p:sp>
        <p:nvSpPr>
          <p:cNvPr id="181" name="Google Shape;181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  <p:pic>
        <p:nvPicPr>
          <p:cNvPr descr="MHE-red-RGB-email-logo.png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Herpesvirus Productive Infection…</a:t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Nucleocapsid assembles and leaves nucleus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Tegument proteins associate with nucleocapsid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envelope is generated by Golgi apparatus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enveloped virion leaves cell</a:t>
            </a:r>
            <a:endParaRPr/>
          </a:p>
        </p:txBody>
      </p:sp>
      <p:sp>
        <p:nvSpPr>
          <p:cNvPr id="259" name="Google Shape;259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8382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How do RNA viruses replicate their genomes?</a:t>
            </a:r>
            <a:endParaRPr/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152400" y="15240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vary from group to group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dsRNA, + sense, and - sense ssRNA viruses use an RNA-dependent RNA polymerase to create a template intermediate of their genome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template can then be used by the same enzyme to create more genome copies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Retroviruses use reverse transcriptase enzymes to convert their RNA genome into a DNA intermediate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intermediate is transcribed into more genome copies by a DNA-dependent RNA polymerase (often cellular in nature)</a:t>
            </a:r>
            <a:endParaRPr/>
          </a:p>
        </p:txBody>
      </p:sp>
      <p:sp>
        <p:nvSpPr>
          <p:cNvPr id="266" name="Google Shape;266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228600" y="0"/>
            <a:ext cx="8686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How do viruses use the least genetic material to create their proteins?</a:t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152400" y="1143000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vary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levels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polycistronic mRNA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shorter length subgenomic RNA molecules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splicing of RNA molecules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Translational levels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overlapping coding regions with independent start/stop signals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reading frames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large polyproteins, cleaved by proteases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‘read-through,’ not stopping at a stop codon</a:t>
            </a:r>
            <a:endParaRPr/>
          </a:p>
        </p:txBody>
      </p:sp>
      <p:sp>
        <p:nvSpPr>
          <p:cNvPr id="273" name="Google Shape;273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838200" y="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Rotavirus</a:t>
            </a:r>
            <a:endParaRPr/>
          </a:p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rotavirus kills &gt;600,000 children worldwide each year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transmitted by fecal material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stable in environment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wheel-like appearance, non-enveloped, segmented genome, dsRNA, three concentric layers of proteins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loses outer layer of protein when it enters host cell – double layered particle (DLP)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mRNA transcription, translation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form inclusion called viroplasm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genome replication occurs here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layer added in ER</a:t>
            </a:r>
            <a:endParaRPr/>
          </a:p>
          <a:p>
            <a:pPr indent="-19050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6858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Rotavirus…</a:t>
            </a:r>
            <a:endParaRPr/>
          </a:p>
        </p:txBody>
      </p:sp>
      <p:sp>
        <p:nvSpPr>
          <p:cNvPr id="288" name="Google Shape;288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22.jpg" id="289" name="Google Shape;2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143000"/>
            <a:ext cx="6862762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Plus-Strand RNA Viruses</a:t>
            </a:r>
            <a:endParaRPr/>
          </a:p>
        </p:txBody>
      </p:sp>
      <p:sp>
        <p:nvSpPr>
          <p:cNvPr id="296" name="Google Shape;296;p44"/>
          <p:cNvSpPr txBox="1"/>
          <p:nvPr>
            <p:ph idx="1" type="body"/>
          </p:nvPr>
        </p:nvSpPr>
        <p:spPr>
          <a:xfrm>
            <a:off x="228600" y="990600"/>
            <a:ext cx="8686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Nonsegmented plus-strand RNA genomes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Replicate in cytoplasm and synthesize RNA-dependent RNA polymerase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synthesizes negative strand RNA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Replication complex for assembly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derived from different cell organelles</a:t>
            </a:r>
            <a:endParaRPr/>
          </a:p>
        </p:txBody>
      </p:sp>
      <p:sp>
        <p:nvSpPr>
          <p:cNvPr id="297" name="Google Shape;297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23.jpg" id="298" name="Google Shape;29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4267200"/>
            <a:ext cx="69373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Poliovirus</a:t>
            </a:r>
            <a:endParaRPr/>
          </a:p>
        </p:txBody>
      </p:sp>
      <p:sp>
        <p:nvSpPr>
          <p:cNvPr id="305" name="Google Shape;305;p45"/>
          <p:cNvSpPr txBox="1"/>
          <p:nvPr>
            <p:ph idx="1" type="body"/>
          </p:nvPr>
        </p:nvSpPr>
        <p:spPr>
          <a:xfrm>
            <a:off x="0" y="1219200"/>
            <a:ext cx="9067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Causative agent of poliomyelitis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transmitted by ingestion(تنتقل عن طريق الابتلاع)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cripple and paralyze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 is eradicating the disease (اللقاح هو القضاء على المرض)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nonenveloped</a:t>
            </a:r>
            <a:endParaRPr/>
          </a:p>
        </p:txBody>
      </p:sp>
      <p:sp>
        <p:nvSpPr>
          <p:cNvPr id="306" name="Google Shape;306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1_Delivery\Prepress\4_Graphics\Book\MGH\P16271451_MGH_Presentation Centre\Willey\Ch27\Color Labelled\wiL02400_27_26.jpg" id="312" name="Google Shape;31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276600"/>
            <a:ext cx="38862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/>
          <p:cNvSpPr txBox="1"/>
          <p:nvPr>
            <p:ph type="title"/>
          </p:nvPr>
        </p:nvSpPr>
        <p:spPr>
          <a:xfrm>
            <a:off x="8382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Poliovirus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 Life Cycle</a:t>
            </a:r>
            <a:endParaRPr/>
          </a:p>
        </p:txBody>
      </p:sp>
      <p:sp>
        <p:nvSpPr>
          <p:cNvPr id="314" name="Google Shape;314;p46"/>
          <p:cNvSpPr txBox="1"/>
          <p:nvPr>
            <p:ph idx="1" type="body"/>
          </p:nvPr>
        </p:nvSpPr>
        <p:spPr>
          <a:xfrm>
            <a:off x="0" y="8382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Attaches to human PV receptor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genome acts as mRNA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uses internal ribosome binding site (IRBS) instead of 5’ cap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polyprotein translated, cleaves itself into small proteins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genomic RNA synthesized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assembly, lysis</a:t>
            </a:r>
            <a:endParaRPr/>
          </a:p>
        </p:txBody>
      </p:sp>
      <p:sp>
        <p:nvSpPr>
          <p:cNvPr id="315" name="Google Shape;315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25.jpg" id="316" name="Google Shape;31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4495800"/>
            <a:ext cx="4572000" cy="175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/>
          <p:nvPr>
            <p:ph type="title"/>
          </p:nvPr>
        </p:nvSpPr>
        <p:spPr>
          <a:xfrm>
            <a:off x="8382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Poliovirus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 Life Cycle</a:t>
            </a:r>
            <a:endParaRPr/>
          </a:p>
        </p:txBody>
      </p:sp>
      <p:sp>
        <p:nvSpPr>
          <p:cNvPr id="323" name="Google Shape;323;p4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24.jpg" id="324" name="Google Shape;3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43000"/>
            <a:ext cx="613092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Minus-Sense RNA Viruses</a:t>
            </a:r>
            <a:endParaRPr/>
          </a:p>
        </p:txBody>
      </p:sp>
      <p:sp>
        <p:nvSpPr>
          <p:cNvPr id="331" name="Google Shape;331;p48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 evolutionary development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Enveloped virions, pleomorphic shape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Segmented and nonsegmented genomes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segmented may have evolved from nonsegmented genomes by reduction of redundant(زائد) genetic regions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nonsegmented arranged in highly conserved order, tandemly linked separated by nontranscribed intergenic sequences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838200" y="4572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Virus Classification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04800" y="1066800"/>
            <a:ext cx="85344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based on numerous characteristics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 type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presence or absence of envelope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capsid symmetry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dimensions of virion and capsid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02.jpg"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038600"/>
            <a:ext cx="6324600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 txBox="1"/>
          <p:nvPr>
            <p:ph type="title"/>
          </p:nvPr>
        </p:nvSpPr>
        <p:spPr>
          <a:xfrm>
            <a:off x="836612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Negative-Strand Viruses</a:t>
            </a:r>
            <a:endParaRPr/>
          </a:p>
        </p:txBody>
      </p:sp>
      <p:sp>
        <p:nvSpPr>
          <p:cNvPr id="339" name="Google Shape;339;p49"/>
          <p:cNvSpPr txBox="1"/>
          <p:nvPr>
            <p:ph idx="1" type="body"/>
          </p:nvPr>
        </p:nvSpPr>
        <p:spPr>
          <a:xfrm>
            <a:off x="685800" y="32004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serve as mRNA to form viral proteins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bring into cell preformed RNA-dependent RNA polymerase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plus strand intermediates synthesized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newly synthesized plus strand serves as template for genome synthesis and mRNA as well</a:t>
            </a:r>
            <a:endParaRPr/>
          </a:p>
        </p:txBody>
      </p:sp>
      <p:sp>
        <p:nvSpPr>
          <p:cNvPr id="340" name="Google Shape;340;p4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28.jpg" id="341" name="Google Shape;34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925" y="1039812"/>
            <a:ext cx="7042150" cy="19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Influenza Virus</a:t>
            </a:r>
            <a:endParaRPr/>
          </a:p>
        </p:txBody>
      </p:sp>
      <p:sp>
        <p:nvSpPr>
          <p:cNvPr id="348" name="Google Shape;348;p50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Causative agent of the flu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transmitted by inhalation or ingestion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 of viruses – A, B, and 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 to eight segments of linear RNA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hemagglutinin binds host receptors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neuraminidase hydrolyzes mucus, cleaves virus from host receptor</a:t>
            </a:r>
            <a:endParaRPr/>
          </a:p>
        </p:txBody>
      </p:sp>
      <p:sp>
        <p:nvSpPr>
          <p:cNvPr id="349" name="Google Shape;349;p5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1"/>
          <p:cNvSpPr txBox="1"/>
          <p:nvPr>
            <p:ph type="title"/>
          </p:nvPr>
        </p:nvSpPr>
        <p:spPr>
          <a:xfrm>
            <a:off x="8382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Influenza Virus Life Cycle</a:t>
            </a:r>
            <a:endParaRPr/>
          </a:p>
        </p:txBody>
      </p:sp>
      <p:sp>
        <p:nvSpPr>
          <p:cNvPr id="356" name="Google Shape;356;p51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Enters in endosome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pH causes conformational change in hemagglutinin protein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hydrophobic ends swing outward and fusion of membranes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nucleocapsid released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Genome template for genome synthesis and mRNA synthesis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buds from host cell acquiring envelope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1_Delivery\Prepress\4_Graphics\Book\MGH\P16271451_MGH_Presentation Centre\Willey\Ch27\Color Labelled\wiL02400_27_29.jpg" id="363" name="Google Shape;36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412" y="214312"/>
            <a:ext cx="6607175" cy="63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1_Delivery\Prepress\4_Graphics\Book\MGH\P16271451_MGH_Presentation Centre\Willey\Ch27\Color Labelled\wiL02400_27_30.jpg" id="370" name="Google Shape;3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12" y="1143000"/>
            <a:ext cx="86645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3"/>
          <p:cNvSpPr txBox="1"/>
          <p:nvPr>
            <p:ph type="title"/>
          </p:nvPr>
        </p:nvSpPr>
        <p:spPr>
          <a:xfrm>
            <a:off x="836612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Retroviruses</a:t>
            </a:r>
            <a:endParaRPr/>
          </a:p>
        </p:txBody>
      </p:sp>
      <p:sp>
        <p:nvSpPr>
          <p:cNvPr id="372" name="Google Shape;372;p53"/>
          <p:cNvSpPr txBox="1"/>
          <p:nvPr>
            <p:ph idx="1" type="body"/>
          </p:nvPr>
        </p:nvSpPr>
        <p:spPr>
          <a:xfrm>
            <a:off x="685800" y="350520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 ssRNA into dsDNA using reverse transcriptase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dsDNA integrates into host cell genome and serves as template for mRNA synthesis and genome synthesis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/>
          <p:nvPr>
            <p:ph type="title"/>
          </p:nvPr>
        </p:nvSpPr>
        <p:spPr>
          <a:xfrm>
            <a:off x="762000" y="3048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Retroviruses - HIV</a:t>
            </a:r>
            <a:endParaRPr/>
          </a:p>
        </p:txBody>
      </p:sp>
      <p:sp>
        <p:nvSpPr>
          <p:cNvPr id="380" name="Google Shape;380;p54"/>
          <p:cNvSpPr txBox="1"/>
          <p:nvPr>
            <p:ph idx="1" type="body"/>
          </p:nvPr>
        </p:nvSpPr>
        <p:spPr>
          <a:xfrm>
            <a:off x="152400" y="990600"/>
            <a:ext cx="8839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immunodeficiency virus (HIV)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 of acquired immunodeficiency syndrome (AIDS)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globally important pandemic(وباء مهم عالمياً)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of genus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Lentivirus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HIV-1 (most common cause of AIDS in US), HIV-2 (common in Africa)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HIV-1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enveloped virus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copies of RNA genome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transcriptase and integrase</a:t>
            </a:r>
            <a:endParaRPr/>
          </a:p>
        </p:txBody>
      </p:sp>
      <p:sp>
        <p:nvSpPr>
          <p:cNvPr id="381" name="Google Shape;381;p5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31.jpg" id="388" name="Google Shape;38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533400"/>
            <a:ext cx="7353300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8382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HIV…</a:t>
            </a:r>
            <a:endParaRPr/>
          </a:p>
        </p:txBody>
      </p:sp>
      <p:sp>
        <p:nvSpPr>
          <p:cNvPr id="395" name="Google Shape;395;p56"/>
          <p:cNvSpPr txBox="1"/>
          <p:nvPr>
            <p:ph idx="1" type="body"/>
          </p:nvPr>
        </p:nvSpPr>
        <p:spPr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gp120 binds CD4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 cells, macrophages, dendritic cells, and monocytes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coreceptor (which can vary) also required to gain entry into cell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enters by receptor-mediated endocytosis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transcriptase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dependent DNA polymerase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dependent DNA polymerase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ribonuclease RNase 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 prone, has no proofreading capability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 txBox="1"/>
          <p:nvPr>
            <p:ph type="title"/>
          </p:nvPr>
        </p:nvSpPr>
        <p:spPr>
          <a:xfrm>
            <a:off x="0" y="533400"/>
            <a:ext cx="5459412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HIV Life Cycle</a:t>
            </a:r>
            <a:endParaRPr/>
          </a:p>
        </p:txBody>
      </p:sp>
      <p:sp>
        <p:nvSpPr>
          <p:cNvPr id="403" name="Google Shape;403;p57"/>
          <p:cNvSpPr txBox="1"/>
          <p:nvPr>
            <p:ph idx="1" type="body"/>
          </p:nvPr>
        </p:nvSpPr>
        <p:spPr>
          <a:xfrm>
            <a:off x="152400" y="1371600"/>
            <a:ext cx="5486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transcriptase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dependent DNA polymerase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dependent DNA polymerase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ribonuclease RNase 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 prone, has no proofreading capability</a:t>
            </a:r>
            <a:endParaRPr/>
          </a:p>
          <a:p>
            <a:pPr indent="-1206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32.jpg" id="405" name="Google Shape;40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52400"/>
            <a:ext cx="3228975" cy="652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HIV Life Cycle…</a:t>
            </a:r>
            <a:endParaRPr/>
          </a:p>
        </p:txBody>
      </p:sp>
      <p:sp>
        <p:nvSpPr>
          <p:cNvPr id="412" name="Google Shape;412;p58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dsDNA is moved to the nucleus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integrase and other proteins integrate proviral DNA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forces cell to synthesize viral mRNA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splicing forms 10 viral transcripts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Cleavage forms viral proteins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Assembly and budding occurs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Eventually cell dies</a:t>
            </a:r>
            <a:endParaRPr/>
          </a:p>
        </p:txBody>
      </p:sp>
      <p:sp>
        <p:nvSpPr>
          <p:cNvPr id="413" name="Google Shape;413;p5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8382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Alternative Classification Scheme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152400" y="1295400"/>
            <a:ext cx="4953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Baltimore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focuses on viral genome and process used to synthesize viral mRNA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life cycle groups based on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stranded (ds) DNA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stranded (ss) DNA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dsRNA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ssRNA (+ or – strand)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retrovirus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Tables\wiL02400_t27_01.jpg"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447800"/>
            <a:ext cx="404653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838200" y="152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Double-stranded DNA Viruses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228600" y="762000"/>
            <a:ext cx="868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 group of known viruses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bacteriophages have dsDNA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vertebrate viruses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herpesviruses, poxviruses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 viruses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rely on host’s DNA/RNA polymerases</a:t>
            </a:r>
            <a:endParaRPr/>
          </a:p>
        </p:txBody>
      </p:sp>
      <p:sp>
        <p:nvSpPr>
          <p:cNvPr id="210" name="Google Shape;210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03.jpg" id="211" name="Google Shape;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4191000"/>
            <a:ext cx="6248400" cy="253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Eukaryotic Viruses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Herpesviruses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Nucleocytoplasmic Large DNA Viruses</a:t>
            </a:r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838200" y="381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Herpesvirus Virons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152400" y="1066800"/>
            <a:ext cx="5562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Icosahedral, 120–200 nm, pleomorphic(متعدد الأشكال), enveloped, surface spikes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Envelope surrounds tegument (layer of proteins) which surrounds nucleocapsid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genomes, 50–100 genes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Targets are epithelial or nerve cells</a:t>
            </a:r>
            <a:endParaRPr/>
          </a:p>
        </p:txBody>
      </p:sp>
      <p:sp>
        <p:nvSpPr>
          <p:cNvPr id="227" name="Google Shape;227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Photos\wiL02400_27_16.jpg" id="228" name="Google Shape;2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219200"/>
            <a:ext cx="3240087" cy="427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8382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Herpesvirus Infections</a:t>
            </a:r>
            <a:endParaRPr/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Productive (primary) infections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50,000–200,000 virions produced/cell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dies due to degraded DNA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Latent infections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in neuronal cells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infectious virus not detected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reactivated in neurons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infection recurs(يتكرر) </a:t>
            </a:r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Herpesvirus Productive Infection</a:t>
            </a:r>
            <a:endParaRPr/>
          </a:p>
        </p:txBody>
      </p:sp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mediated attachment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envelope fuses with host cell membrane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dsDNA enters nucleus, circularizes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immediate early and early proteins made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viral DNA replication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 gene transcription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structural proteins</a:t>
            </a:r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Z:\1_Delivery\Prepress\4_Graphics\Book\MGH\P16271451_MGH_Presentation Centre\Willey\Ch27\Color Labelled\wiL02400_27_17.jpg" id="251" name="Google Shape;25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52400"/>
            <a:ext cx="6424612" cy="595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9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6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