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4319">
          <p15:clr>
            <a:srgbClr val="000000"/>
          </p15:clr>
        </p15:guide>
        <p15:guide id="3" orient="horz" pos="4138">
          <p15:clr>
            <a:srgbClr val="000000"/>
          </p15:clr>
        </p15:guide>
        <p15:guide id="4" orient="horz" pos="3975">
          <p15:clr>
            <a:srgbClr val="000000"/>
          </p15:clr>
        </p15:guide>
        <p15:guide id="5" pos="2880">
          <p15:clr>
            <a:srgbClr val="000000"/>
          </p15:clr>
        </p15:guide>
        <p15:guide id="6" pos="48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319" orient="horz"/>
        <p:guide pos="4138" orient="horz"/>
        <p:guide pos="3975" orient="horz"/>
        <p:guide pos="2880"/>
        <p:guide pos="4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1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44" Type="http://schemas.openxmlformats.org/officeDocument/2006/relationships/slide" Target="slides/slide25.xml"/><Relationship Id="rId43" Type="http://schemas.openxmlformats.org/officeDocument/2006/relationships/slide" Target="slides/slide24.xml"/><Relationship Id="rId46" Type="http://schemas.openxmlformats.org/officeDocument/2006/relationships/slide" Target="slides/slide27.xml"/><Relationship Id="rId45" Type="http://schemas.openxmlformats.org/officeDocument/2006/relationships/slide" Target="slides/slide26.xml"/><Relationship Id="rId1" Type="http://schemas.openxmlformats.org/officeDocument/2006/relationships/theme" Target="theme/theme1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9.xml"/><Relationship Id="rId47" Type="http://schemas.openxmlformats.org/officeDocument/2006/relationships/slide" Target="slides/slide28.xml"/><Relationship Id="rId49" Type="http://schemas.openxmlformats.org/officeDocument/2006/relationships/slide" Target="slides/slide3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33" Type="http://schemas.openxmlformats.org/officeDocument/2006/relationships/slide" Target="slides/slide14.xml"/><Relationship Id="rId32" Type="http://schemas.openxmlformats.org/officeDocument/2006/relationships/slide" Target="slides/slide13.xml"/><Relationship Id="rId35" Type="http://schemas.openxmlformats.org/officeDocument/2006/relationships/slide" Target="slides/slide16.xml"/><Relationship Id="rId34" Type="http://schemas.openxmlformats.org/officeDocument/2006/relationships/slide" Target="slides/slide15.xml"/><Relationship Id="rId37" Type="http://schemas.openxmlformats.org/officeDocument/2006/relationships/slide" Target="slides/slide18.xml"/><Relationship Id="rId36" Type="http://schemas.openxmlformats.org/officeDocument/2006/relationships/slide" Target="slides/slide17.xml"/><Relationship Id="rId39" Type="http://schemas.openxmlformats.org/officeDocument/2006/relationships/slide" Target="slides/slide20.xml"/><Relationship Id="rId38" Type="http://schemas.openxmlformats.org/officeDocument/2006/relationships/slide" Target="slides/slide19.xml"/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29" Type="http://schemas.openxmlformats.org/officeDocument/2006/relationships/slide" Target="slides/slide10.xml"/><Relationship Id="rId51" Type="http://schemas.openxmlformats.org/officeDocument/2006/relationships/slide" Target="slides/slide32.xml"/><Relationship Id="rId50" Type="http://schemas.openxmlformats.org/officeDocument/2006/relationships/slide" Target="slides/slide31.xml"/><Relationship Id="rId53" Type="http://schemas.openxmlformats.org/officeDocument/2006/relationships/slide" Target="slides/slide34.xml"/><Relationship Id="rId52" Type="http://schemas.openxmlformats.org/officeDocument/2006/relationships/slide" Target="slides/slide33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5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2" name="Google Shape;172;p29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Google Shape;80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2" name="Google Shape;82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0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5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8" name="Google Shape;108;p1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20" name="Google Shape;120;p2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31" name="Google Shape;131;p2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42" name="Google Shape;142;p2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52" name="Google Shape;152;p2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64" name="Google Shape;164;p2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43" name="Google Shape;43;p7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49" name="Google Shape;49;p8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60" name="Google Shape;60;p1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72" name="Google Shape;72;p1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86" name="Google Shape;86;p1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96" name="Google Shape;96;p1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Innate Host Resistance</a:t>
            </a:r>
            <a:endParaRPr/>
          </a:p>
        </p:txBody>
      </p:sp>
      <p:sp>
        <p:nvSpPr>
          <p:cNvPr id="180" name="Google Shape;180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1" name="Google Shape;181;p30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endParaRPr/>
          </a:p>
        </p:txBody>
      </p:sp>
      <p:pic>
        <p:nvPicPr>
          <p:cNvPr descr="MHE-red-RGB-email-logo.png" id="182" name="Google Shape;18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0" y="228600"/>
            <a:ext cx="58959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Respiratory System</a:t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0" y="914400"/>
            <a:ext cx="6019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Turbulent air flow deposits microbes onto mucosal surfaces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Mucociliary blanket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mucous secretions trap microbes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trapped, microbes transported away from the lungs (mucociliary escalator)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expelled by coughing or sneezing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salivation washes microbes to stomach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Alveolar macrophages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phagocytic cells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alveoli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(الحويصلات الهوائية)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lungs</a:t>
            </a:r>
            <a:endParaRPr/>
          </a:p>
        </p:txBody>
      </p:sp>
      <p:sp>
        <p:nvSpPr>
          <p:cNvPr id="248" name="Google Shape;248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Photos\wiL02400_33_05.jpg" id="249" name="Google Shape;24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687" y="117475"/>
            <a:ext cx="2990850" cy="55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Gastrointestinal Tract</a:t>
            </a:r>
            <a:endParaRPr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685800" y="1295400"/>
            <a:ext cx="3886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Stomach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gastric acid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Intestines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pancreatic enzymes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intestinal enzymes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Peristalsis(انقباضات)</a:t>
            </a:r>
            <a:endParaRPr/>
          </a:p>
        </p:txBody>
      </p:sp>
      <p:sp>
        <p:nvSpPr>
          <p:cNvPr id="256" name="Google Shape;256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4800600" y="12192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Intestines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shedding of columnar epithelial cells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secretory IgA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microbiota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Paneth cells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lysozyme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cryptins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Genitourinary Tract</a:t>
            </a:r>
            <a:endParaRPr/>
          </a:p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Unfavorable environment for foreign microbes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pH of urine and vagina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vagina has lactobacilli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urea and other toxic metabolic end products in urine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hypertonic nature of kidney medulla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Flushing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(تدفق/صرف) with urine and mucus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barrier of male urethra</a:t>
            </a:r>
            <a:endParaRPr/>
          </a:p>
        </p:txBody>
      </p:sp>
      <p:sp>
        <p:nvSpPr>
          <p:cNvPr id="264" name="Google Shape;264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Eye</a:t>
            </a:r>
            <a:endParaRPr/>
          </a:p>
        </p:txBody>
      </p:sp>
      <p:sp>
        <p:nvSpPr>
          <p:cNvPr id="270" name="Google Shape;270;p42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Mucus secreting epithelial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Flushing action of tears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Lysozyme, lactoferrin, and secretory IgA in tears</a:t>
            </a:r>
            <a:endParaRPr/>
          </a:p>
        </p:txBody>
      </p:sp>
      <p:sp>
        <p:nvSpPr>
          <p:cNvPr id="271" name="Google Shape;271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838200" y="3048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Cells of the Immune System</a:t>
            </a:r>
            <a:endParaRPr/>
          </a:p>
        </p:txBody>
      </p:sp>
      <p:sp>
        <p:nvSpPr>
          <p:cNvPr id="277" name="Google Shape;277;p43"/>
          <p:cNvSpPr txBox="1"/>
          <p:nvPr>
            <p:ph idx="1" type="body"/>
          </p:nvPr>
        </p:nvSpPr>
        <p:spPr>
          <a:xfrm>
            <a:off x="381000" y="1066800"/>
            <a:ext cx="8458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Granulocytes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 cells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Monocytes and macrophages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Dendritic cells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Lymphocytes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has specialized role in defending host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Leukocytes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 in both specific and nonspecific immunity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arise from pluripotent stem cells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09.jpg" id="284" name="Google Shape;2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00" y="173037"/>
            <a:ext cx="5969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Tables\wiL02400_t33_04.jpg" id="290" name="Google Shape;2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493712"/>
            <a:ext cx="7575550" cy="5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8382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Granulocytes</a:t>
            </a:r>
            <a:endParaRPr/>
          </a:p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Irregularly-shaped nuclei with two to five lobes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 has granules with reactive substances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 microbes, enhance inflammation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basophils, eosinophils, neutrophils (polymorphonuclear neutrophil (PMN))</a:t>
            </a:r>
            <a:endParaRPr/>
          </a:p>
        </p:txBody>
      </p:sp>
      <p:sp>
        <p:nvSpPr>
          <p:cNvPr id="297" name="Google Shape;297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8382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Basophils</a:t>
            </a:r>
            <a:endParaRPr/>
          </a:p>
        </p:txBody>
      </p:sp>
      <p:sp>
        <p:nvSpPr>
          <p:cNvPr id="303" name="Google Shape;303;p47"/>
          <p:cNvSpPr txBox="1"/>
          <p:nvPr>
            <p:ph idx="1" type="body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Stain bluish-black with basic dyes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Nonphagocytic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vasoactive mediators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histamine, prostaglandins, serotonin, and leukotrienes from granules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important role in development of allergies and hypersensitivities</a:t>
            </a:r>
            <a:endParaRPr/>
          </a:p>
        </p:txBody>
      </p:sp>
      <p:sp>
        <p:nvSpPr>
          <p:cNvPr id="304" name="Google Shape;304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8382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Neutrophils</a:t>
            </a:r>
            <a:endParaRPr/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685800" y="1371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Stain at neutral pH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phagocytic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Circulate in blood then migrate to sites of tissue damage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 ingested microbes with lytic enzymes and reactive oxygen metabolites contained in primary and secondary granules</a:t>
            </a:r>
            <a:endParaRPr/>
          </a:p>
        </p:txBody>
      </p:sp>
      <p:sp>
        <p:nvSpPr>
          <p:cNvPr id="311" name="Google Shape;311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9144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Host Resistance Overview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85800" y="1295400"/>
            <a:ext cx="7772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pathogens (disease causing microbes)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overcome surface barriers and reach underlying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overcome resistance by host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nonspecific resistance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immune response</a:t>
            </a:r>
            <a:endParaRPr/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838200" y="381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Monocytes and Macrophages</a:t>
            </a:r>
            <a:endParaRPr/>
          </a:p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-76200" y="990600"/>
            <a:ext cx="9220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phagocytic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Monocytes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mononuclear phagocytic leukocytes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circulating for ~8 hours, mature into macrophages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Macrophages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than monocytes, reside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(يقيم)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specific tissues, highly phagocytic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variety of surface receptors (including pattern recognition receptors)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pathogen associated molecular patterns (PAMPs)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named according to tissue in which they reside</a:t>
            </a:r>
            <a:endParaRPr/>
          </a:p>
        </p:txBody>
      </p:sp>
      <p:sp>
        <p:nvSpPr>
          <p:cNvPr id="318" name="Google Shape;318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8382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Dendritic Cells</a:t>
            </a:r>
            <a:endParaRPr/>
          </a:p>
        </p:txBody>
      </p:sp>
      <p:sp>
        <p:nvSpPr>
          <p:cNvPr id="324" name="Google Shape;324;p50"/>
          <p:cNvSpPr txBox="1"/>
          <p:nvPr>
            <p:ph idx="1" type="body"/>
          </p:nvPr>
        </p:nvSpPr>
        <p:spPr>
          <a:xfrm>
            <a:off x="76200" y="914400"/>
            <a:ext cx="5638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Heterogeneous group of cells with neuron-like appendages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(زوائد)</a:t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lymphoid and myeloid lines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in small numbers in blood, skin, and mucous membranes of nose, lungs, and intestines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express pattern recognition receptors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contact, phagocytose, and process antigens 🡪 display foreign antigens on their surfaces (antigen presentation)</a:t>
            </a:r>
            <a:endParaRPr/>
          </a:p>
        </p:txBody>
      </p:sp>
      <p:sp>
        <p:nvSpPr>
          <p:cNvPr id="325" name="Google Shape;325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Photos\wiL02400_33_10.jpg" id="326" name="Google Shape;3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828800"/>
            <a:ext cx="3298825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Lymphocytes</a:t>
            </a:r>
            <a:endParaRPr/>
          </a:p>
        </p:txBody>
      </p:sp>
      <p:sp>
        <p:nvSpPr>
          <p:cNvPr id="332" name="Google Shape;332;p51"/>
          <p:cNvSpPr txBox="1"/>
          <p:nvPr>
            <p:ph idx="1" type="body"/>
          </p:nvPr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cells of the immune system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populations include T cells, B cells, and natural killer (NK) cells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and T lymphocytes differentiate in bone marrow from stem cells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only activated by binding of specific antigen onto lymphocyte surface receptors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activation replication continues as lymphocytes circulate and enter lymphoid tissue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 cells are activated lymphocytes that do not immediately replicate, but will do so later in host’s life when antigen is again present</a:t>
            </a:r>
            <a:endParaRPr/>
          </a:p>
        </p:txBody>
      </p:sp>
      <p:sp>
        <p:nvSpPr>
          <p:cNvPr id="333" name="Google Shape;333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"/>
          <p:cNvSpPr txBox="1"/>
          <p:nvPr>
            <p:ph type="title"/>
          </p:nvPr>
        </p:nvSpPr>
        <p:spPr>
          <a:xfrm>
            <a:off x="8382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B Lymphocytes</a:t>
            </a:r>
            <a:endParaRPr/>
          </a:p>
        </p:txBody>
      </p:sp>
      <p:sp>
        <p:nvSpPr>
          <p:cNvPr id="339" name="Google Shape;339;p52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cells (B lymphocytes)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in bone marrow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circulate in blood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settle in lymphoid organs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maturation and activation are called plasma cells and produce antibodies</a:t>
            </a:r>
            <a:endParaRPr/>
          </a:p>
          <a:p>
            <a:pPr indent="-88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3429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/>
          <p:nvPr>
            <p:ph type="title"/>
          </p:nvPr>
        </p:nvSpPr>
        <p:spPr>
          <a:xfrm>
            <a:off x="8382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 T Lymphocytes (T cells)</a:t>
            </a:r>
            <a:endParaRPr/>
          </a:p>
        </p:txBody>
      </p:sp>
      <p:sp>
        <p:nvSpPr>
          <p:cNvPr id="346" name="Google Shape;346;p53"/>
          <p:cNvSpPr txBox="1"/>
          <p:nvPr>
            <p:ph idx="1" type="body"/>
          </p:nvPr>
        </p:nvSpPr>
        <p:spPr>
          <a:xfrm>
            <a:off x="685800" y="12954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in thymus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remain in thymus, circulate in blood, or reside in lymphoid tissue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B cells, require antigen binding to surface receptors for activation and continuation of replication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Activated T cells differentiate into helper T cells (TH) and cytotoxic lymphocytes (CTLs)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Secrete cytokines, chemicals that have effects on other cells, are produced and secreted by activated T cells</a:t>
            </a:r>
            <a:endParaRPr/>
          </a:p>
        </p:txBody>
      </p:sp>
      <p:sp>
        <p:nvSpPr>
          <p:cNvPr id="347" name="Google Shape;347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72.50.0.5\hpp\1_Delivery\Prepress\4_Graphics\Book\MGH\P16271451_MGH_Presentation Centre\Willey\Ch33\Color Labelled\wiL02400_33_11.jpg" id="352" name="Google Shape;35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87" y="169862"/>
            <a:ext cx="7642225" cy="65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Natural Killer (NK) Cells</a:t>
            </a:r>
            <a:endParaRPr/>
          </a:p>
        </p:txBody>
      </p:sp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0" y="12954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population of large non-phagocytic granular lymphocytes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role in innate immunity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 malignant cells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(خلايا خبيثة)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cells infected with pathogens by releasing granzymes (cytotoxic enzymes)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ways of recognizing target cells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to antibodies which coat infected or malignant cells (antibody-dependent cell-mediated cytotoxicity (ADCC)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recognizes cells that have lost their class I major histocompatibility antigen due to presence of virus or cancer</a:t>
            </a:r>
            <a:endParaRPr/>
          </a:p>
        </p:txBody>
      </p:sp>
      <p:sp>
        <p:nvSpPr>
          <p:cNvPr id="360" name="Google Shape;360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cxnSp>
        <p:nvCxnSpPr>
          <p:cNvPr id="366" name="Google Shape;366;p56"/>
          <p:cNvCxnSpPr/>
          <p:nvPr/>
        </p:nvCxnSpPr>
        <p:spPr>
          <a:xfrm>
            <a:off x="4338637" y="0"/>
            <a:ext cx="0" cy="6858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\\172.50.0.5\hpp\1_Delivery\Prepress\4_Graphics\Book\MGH\P16271451_MGH_Presentation Centre\Willey\Ch33\Color Labelled\wiL02400_33_12.jpg" id="367" name="Google Shape;3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4050" y="1724025"/>
            <a:ext cx="4578350" cy="3421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72.50.0.5\hpp\1_Delivery\Prepress\4_Graphics\Book\MGH\P16271451_MGH_Presentation Centre\Willey\Ch33\Color Labelled\wiL02400_33_13.jpg" id="368" name="Google Shape;3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512" y="638175"/>
            <a:ext cx="3962400" cy="559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Organs and Tissues of the Immune System</a:t>
            </a:r>
            <a:endParaRPr/>
          </a:p>
        </p:txBody>
      </p:sp>
      <p:sp>
        <p:nvSpPr>
          <p:cNvPr id="374" name="Google Shape;374;p57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organs and tissues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 where lymphocytes mature and differentiate into antigen-sensitive mature B and T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organs and tissues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where lymphocytes may encounter and bind antigen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followed by proliferation and differentiation into fully mature effector cells</a:t>
            </a:r>
            <a:endParaRPr/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14.jpg" id="381" name="Google Shape;38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937" y="204787"/>
            <a:ext cx="5318125" cy="6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8382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Host Resistance Overview…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685800" y="13716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Immune system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composed of widely distributed cells, tissues, and organs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recognizes foreign substances or microbes and acts to neutralize or destroy them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Immunity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of host to resist a particular disease or infection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Immunology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concerned with immune responses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/>
          <p:nvPr>
            <p:ph type="title"/>
          </p:nvPr>
        </p:nvSpPr>
        <p:spPr>
          <a:xfrm>
            <a:off x="152400" y="7620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Primary Lymphoid Organs </a:t>
            </a:r>
            <a:b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and Tissues</a:t>
            </a:r>
            <a:endParaRPr/>
          </a:p>
        </p:txBody>
      </p:sp>
      <p:sp>
        <p:nvSpPr>
          <p:cNvPr id="387" name="Google Shape;387;p59"/>
          <p:cNvSpPr txBox="1"/>
          <p:nvPr>
            <p:ph idx="1" type="body"/>
          </p:nvPr>
        </p:nvSpPr>
        <p:spPr>
          <a:xfrm>
            <a:off x="152400" y="1143000"/>
            <a:ext cx="8915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Thymus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precursor cells move enter from bone marrow and proliferate(تكاثر)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thymic deletion removes T cells recognizing self antigens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remaining cells become mature T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bloodstream and recognize nonself antigens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 marrow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of B cell maturation in mammals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maturation involves removal of nonfunctioning and self-reactive cells</a:t>
            </a:r>
            <a:endParaRPr/>
          </a:p>
        </p:txBody>
      </p:sp>
      <p:sp>
        <p:nvSpPr>
          <p:cNvPr id="388" name="Google Shape;388;p5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Secondary Lymphoid Organs and Tissues</a:t>
            </a:r>
            <a:endParaRPr/>
          </a:p>
        </p:txBody>
      </p:sp>
      <p:sp>
        <p:nvSpPr>
          <p:cNvPr id="394" name="Google Shape;394;p60"/>
          <p:cNvSpPr txBox="1"/>
          <p:nvPr>
            <p:ph idx="1" type="body"/>
          </p:nvPr>
        </p:nvSpPr>
        <p:spPr>
          <a:xfrm>
            <a:off x="76200" y="1676400"/>
            <a:ext cx="9067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Spleen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highly organized lymphoid organ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filters blood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macrophages and dendritic cells trap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(تحاصر)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and antigens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antigens to B and T cells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way that lymphocytes become activated to carry out their immune functions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342900" marR="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Secondary Lymphoid Organs and Tissues</a:t>
            </a:r>
            <a:endParaRPr/>
          </a:p>
        </p:txBody>
      </p:sp>
      <p:sp>
        <p:nvSpPr>
          <p:cNvPr id="401" name="Google Shape;401;p61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highly organized lymphoid tissue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lymph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and antigens trapped and phagocytosed by macrophages and dendritic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cells differentiate into memory and plasma cells within lymph nodes</a:t>
            </a:r>
            <a:endParaRPr/>
          </a:p>
        </p:txBody>
      </p:sp>
      <p:sp>
        <p:nvSpPr>
          <p:cNvPr id="402" name="Google Shape;402;p6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2"/>
          <p:cNvSpPr txBox="1"/>
          <p:nvPr>
            <p:ph type="title"/>
          </p:nvPr>
        </p:nvSpPr>
        <p:spPr>
          <a:xfrm>
            <a:off x="8382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Secondary Lymphoid Organs and Tissues</a:t>
            </a:r>
            <a:endParaRPr/>
          </a:p>
        </p:txBody>
      </p:sp>
      <p:sp>
        <p:nvSpPr>
          <p:cNvPr id="408" name="Google Shape;408;p62"/>
          <p:cNvSpPr txBox="1"/>
          <p:nvPr>
            <p:ph idx="1" type="body"/>
          </p:nvPr>
        </p:nvSpPr>
        <p:spPr>
          <a:xfrm>
            <a:off x="228600" y="1600200"/>
            <a:ext cx="8686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Lymphoid tissue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throughout the body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as interface between innate and acquired host immunity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 as areas of antigen sampling and processing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lymphoid cells are found closely associated with specific tissues</a:t>
            </a:r>
            <a:endParaRPr/>
          </a:p>
          <a:p>
            <a:pPr indent="-228600" lvl="2" marL="114300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skin-associated lymphoid tissue (SALT) </a:t>
            </a:r>
            <a:endParaRPr/>
          </a:p>
          <a:p>
            <a:pPr indent="-228600" lvl="2" marL="114300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mucous-associated lymphoid tissue (MALT)</a:t>
            </a:r>
            <a:endParaRPr/>
          </a:p>
        </p:txBody>
      </p:sp>
      <p:sp>
        <p:nvSpPr>
          <p:cNvPr id="409" name="Google Shape;409;p6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3"/>
          <p:cNvSpPr txBox="1"/>
          <p:nvPr>
            <p:ph type="title"/>
          </p:nvPr>
        </p:nvSpPr>
        <p:spPr>
          <a:xfrm>
            <a:off x="381000" y="304800"/>
            <a:ext cx="8440737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Skin Associated Lymphoid Tissue (SALT)</a:t>
            </a:r>
            <a:endParaRPr/>
          </a:p>
        </p:txBody>
      </p:sp>
      <p:sp>
        <p:nvSpPr>
          <p:cNvPr id="415" name="Google Shape;415;p63"/>
          <p:cNvSpPr txBox="1"/>
          <p:nvPr>
            <p:ph idx="1" type="body"/>
          </p:nvPr>
        </p:nvSpPr>
        <p:spPr>
          <a:xfrm>
            <a:off x="152400" y="1447800"/>
            <a:ext cx="4343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specialized cells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Langerhans cell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dendritic cell that can phagocytose antigens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differentiates into interdigitating dendritic cell – presents antigen to and activates T cells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intraepidermal lymphocyte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as T cells</a:t>
            </a:r>
            <a:endParaRPr/>
          </a:p>
        </p:txBody>
      </p:sp>
      <p:sp>
        <p:nvSpPr>
          <p:cNvPr id="416" name="Google Shape;416;p6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15.jpg" id="417" name="Google Shape;41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990600"/>
            <a:ext cx="3297237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4"/>
          <p:cNvSpPr txBox="1"/>
          <p:nvPr>
            <p:ph type="title"/>
          </p:nvPr>
        </p:nvSpPr>
        <p:spPr>
          <a:xfrm>
            <a:off x="8382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Mucosal-Associated Lymphoid Tissue (MALT) </a:t>
            </a:r>
            <a:endParaRPr/>
          </a:p>
        </p:txBody>
      </p:sp>
      <p:sp>
        <p:nvSpPr>
          <p:cNvPr id="423" name="Google Shape;423;p64"/>
          <p:cNvSpPr txBox="1"/>
          <p:nvPr>
            <p:ph idx="1" type="body"/>
          </p:nvPr>
        </p:nvSpPr>
        <p:spPr>
          <a:xfrm>
            <a:off x="685800" y="1295400"/>
            <a:ext cx="77724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Specialized immune barrier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gut-associated lymphoid tissue (GALT)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bronchial-associated lymphoid tissue (BALT)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urogenital system(النظام البولي التناسلي ) MALT</a:t>
            </a:r>
            <a:endParaRPr/>
          </a:p>
        </p:txBody>
      </p:sp>
      <p:sp>
        <p:nvSpPr>
          <p:cNvPr id="424" name="Google Shape;424;p6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16.jpg" id="425" name="Google Shape;42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3505200"/>
            <a:ext cx="7239000" cy="32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Immunity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0" y="914400"/>
            <a:ext cx="9067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Nonspecific immune response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 </a:t>
            </a: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nonspecific resistance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innate, or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natural immunity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acts as a first line of defense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resistance to any microbe or foreign material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lacks immunological memory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immune response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 acquired, adaptive, or specific immunity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 to a particular foreign agent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“memory”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effectiveness increases on repeated exposure to agent</a:t>
            </a:r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01.jpg" id="210" name="Google Shape;2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7287" y="244475"/>
            <a:ext cx="6829425" cy="63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8382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Antigens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0" y="1371600"/>
            <a:ext cx="9144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Recognized as foreign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Invoke immune responses(استدعاء الاستجابات المناعية)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 of antigen in body ultimately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(في النهاية)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in B cell activation 🡪 🡪 production of antibodies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antibodies bind to specific antigens, inactivating or eliminating them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immune cells also become activated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comes from antibody generators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(مولدات الاجسام المضادة)</a:t>
            </a:r>
            <a:endParaRPr/>
          </a:p>
        </p:txBody>
      </p:sp>
      <p:sp>
        <p:nvSpPr>
          <p:cNvPr id="217" name="Google Shape;217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8382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Physical Barriers in Nonspecific (Innate) Resistance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152400" y="1219200"/>
            <a:ext cx="487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Effectiveness impacted by: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factors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nutrition, physiology, fever, age, and genetics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factors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hygiene, socioeconomic status, and living conditions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with host’s secretions (flushing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(تدفق مائي/صرف)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barriers = first line of defense against microbes</a:t>
            </a:r>
            <a:endParaRPr/>
          </a:p>
        </p:txBody>
      </p:sp>
      <p:sp>
        <p:nvSpPr>
          <p:cNvPr id="224" name="Google Shape;224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02.jpg" id="225" name="Google Shape;2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524000"/>
            <a:ext cx="3232150" cy="515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72.50.0.5\hpp\1_Delivery\Prepress\4_Graphics\Book\MGH\P16271451_MGH_Presentation Centre\Willey\Ch33\Color Photos\wiL02400_33_03.jpg" id="230" name="Google Shape;2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165600"/>
            <a:ext cx="4454525" cy="20367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152400" y="1295400"/>
            <a:ext cx="7848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mechanical barrier to microbial invasion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keratin produced by keratinocytes in outer layer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Inhospitable environment for microbes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organisms removed by shedding of outer skin cells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is slightly acidic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NaCl concentration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to periodic drying </a:t>
            </a:r>
            <a:endParaRPr/>
          </a:p>
        </p:txBody>
      </p:sp>
      <p:sp>
        <p:nvSpPr>
          <p:cNvPr id="233" name="Google Shape;233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152400" y="8382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protective covering that resists penetration and traps(حصر) many microbes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often bathed in antimicrobial secretions which contain a variety of antimicrobial substances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lysozyme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hydrolyzes bond connecting sugars in peptidoglycan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lactoferrin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secreted by activated macro-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phages and PMNs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sequesters(تعزل) iron from plasma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lactoperoxidase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superoxide radicals</a:t>
            </a:r>
            <a:endParaRPr/>
          </a:p>
          <a:p>
            <a:pPr indent="-190500" lvl="0" marL="3429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8"/>
          <p:cNvSpPr txBox="1"/>
          <p:nvPr>
            <p:ph type="title"/>
          </p:nvPr>
        </p:nvSpPr>
        <p:spPr>
          <a:xfrm>
            <a:off x="8382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Mucous Membranes</a:t>
            </a:r>
            <a:endParaRPr/>
          </a:p>
        </p:txBody>
      </p:sp>
      <p:sp>
        <p:nvSpPr>
          <p:cNvPr id="240" name="Google Shape;240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\\172.50.0.5\hpp\1_Delivery\Prepress\4_Graphics\Book\MGH\P16271451_MGH_Presentation Centre\Willey\Ch33\Color Labelled\wiL02400_33_04.jpg" id="241" name="Google Shape;2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6137" y="3852862"/>
            <a:ext cx="2738437" cy="28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6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8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9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