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8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3969">
          <p15:clr>
            <a:srgbClr val="A4A3A4"/>
          </p15:clr>
        </p15:guide>
        <p15:guide id="3" orient="horz" pos="4119">
          <p15:clr>
            <a:srgbClr val="A4A3A4"/>
          </p15:clr>
        </p15:guide>
        <p15:guide id="4" pos="2889">
          <p15:clr>
            <a:srgbClr val="A4A3A4"/>
          </p15:clr>
        </p15:guide>
        <p15:guide id="5" pos="4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969" orient="horz"/>
        <p:guide pos="4119" orient="horz"/>
        <p:guide pos="2889"/>
        <p:guide pos="49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1" name="Google Shape;191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Google Shape;20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5" name="Google Shape;215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2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9" name="Google Shape;32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0" name="Google Shape;330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4" name="Google Shape;344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5" name="Google Shape;345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5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2" name="Google Shape;35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0" name="Google Shape;360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1" name="Google Shape;361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9" name="Google Shape;369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8" name="Google Shape;378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4" name="Google Shape;39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5" name="Google Shape;39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2" name="Google Shape;402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3" name="Google Shape;403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8" name="Google Shape;418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9" name="Google Shape;419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4" name="Google Shape;444;p4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7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1" name="Google Shape;451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52" name="Google Shape;452;p4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6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5" name="Google Shape;13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/>
            </a:lvl1pPr>
            <a:lvl2pPr lvl="1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/>
            </a:lvl2pPr>
            <a:lvl3pPr lvl="2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/>
            </a:lvl4pPr>
            <a:lvl5pPr lvl="4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6pPr>
            <a:lvl7pPr lvl="6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7pPr>
            <a:lvl8pPr lvl="7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8pPr>
            <a:lvl9pPr lvl="8" algn="ctr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ley_element_1.jpg" id="19" name="Google Shape;19;p2"/>
          <p:cNvPicPr preferRelativeResize="0"/>
          <p:nvPr/>
        </p:nvPicPr>
        <p:blipFill rotWithShape="1">
          <a:blip r:embed="rId2">
            <a:alphaModFix/>
          </a:blip>
          <a:srcRect b="0" l="0" r="40233" t="0"/>
          <a:stretch/>
        </p:blipFill>
        <p:spPr>
          <a:xfrm>
            <a:off x="-1" y="0"/>
            <a:ext cx="9144001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8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Willey9e12dh_nm3.jpg"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24600" y="304800"/>
            <a:ext cx="2471292" cy="2987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type="title"/>
          </p:nvPr>
        </p:nvSpPr>
        <p:spPr>
          <a:xfrm rot="5400000">
            <a:off x="4743450" y="2381250"/>
            <a:ext cx="54864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" type="body"/>
          </p:nvPr>
        </p:nvSpPr>
        <p:spPr>
          <a:xfrm rot="5400000">
            <a:off x="781050" y="514350"/>
            <a:ext cx="54864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idx="1" type="body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, and Content" type="txAndObj">
  <p:cSld name="TEXT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type="title"/>
          </p:nvPr>
        </p:nvSpPr>
        <p:spPr>
          <a:xfrm>
            <a:off x="685800" y="609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5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9" name="Google Shape;89;p15"/>
          <p:cNvSpPr/>
          <p:nvPr>
            <p:ph idx="2" type="clipArt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1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sz="2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sz="2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1.jpg"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40233" t="21428"/>
          <a:stretch/>
        </p:blipFill>
        <p:spPr>
          <a:xfrm>
            <a:off x="-1" y="0"/>
            <a:ext cx="9144001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3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5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  <a:defRPr sz="20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»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»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Times New Roman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0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ley_element_3 (2).jp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24308" t="0"/>
          <a:stretch/>
        </p:blipFill>
        <p:spPr>
          <a:xfrm>
            <a:off x="-1" y="-25400"/>
            <a:ext cx="9144001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>
            <p:ph type="title"/>
          </p:nvPr>
        </p:nvSpPr>
        <p:spPr>
          <a:xfrm>
            <a:off x="685800" y="228600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600" u="none" cap="none" strike="noStrike">
                <a:solidFill>
                  <a:srgbClr val="7F075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83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68300" lvl="6" marL="32004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68300" lvl="7" marL="36576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68300" lvl="8" marL="4114800" marR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imes New Roman"/>
              <a:buChar char="»"/>
              <a:defRPr b="1" i="0" sz="2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685800" y="152400"/>
            <a:ext cx="77724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en.wikipedia.org/wiki/Glycoprotein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ar.wikipedia.org/wiki/%D8%AC%D9%8A%D9%86" TargetMode="External"/><Relationship Id="rId4" Type="http://schemas.openxmlformats.org/officeDocument/2006/relationships/hyperlink" Target="https://ar.wikipedia.org/wiki/%D8%A8%D8%B1%D9%88%D8%AA%D9%8A%D9%86" TargetMode="External"/><Relationship Id="rId5" Type="http://schemas.openxmlformats.org/officeDocument/2006/relationships/hyperlink" Target="https://ar.wikipedia.org/wiki/%D8%B3%D8%B1%D8%B7%D8%A7%D9%86" TargetMode="External"/><Relationship Id="rId6" Type="http://schemas.openxmlformats.org/officeDocument/2006/relationships/hyperlink" Target="https://ar.wikipedia.org/wiki/%D8%AF%D9%88%D8%B1%D8%A9_%D8%AD%D9%8A%D8%A7%D8%A9_%D8%A7%D9%84%D8%AE%D9%84%D9%8A%D8%A9" TargetMode="External"/><Relationship Id="rId7" Type="http://schemas.openxmlformats.org/officeDocument/2006/relationships/hyperlink" Target="https://ar.wikipedia.org/wiki/%D8%B7%D9%81%D8%B1%D8%A7%D8%AA_%D9%88%D8%B1%D8%A7%D8%AB%D9%8A%D8%A9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2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6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>
            <p:ph idx="1" type="subTitle"/>
          </p:nvPr>
        </p:nvSpPr>
        <p:spPr>
          <a:xfrm>
            <a:off x="2514600" y="3276600"/>
            <a:ext cx="5257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4400"/>
              <a:t>Viruses and </a:t>
            </a:r>
            <a:br>
              <a:rPr lang="en-US" sz="4400"/>
            </a:br>
            <a:r>
              <a:rPr lang="en-US" sz="4400"/>
              <a:t>Other Acellular Infectious Agents</a:t>
            </a:r>
            <a:endParaRPr/>
          </a:p>
        </p:txBody>
      </p:sp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6"/>
          <p:cNvSpPr txBox="1"/>
          <p:nvPr>
            <p:ph type="ctrTitle"/>
          </p:nvPr>
        </p:nvSpPr>
        <p:spPr>
          <a:xfrm>
            <a:off x="1295400" y="127317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pic>
        <p:nvPicPr>
          <p:cNvPr descr="MHE-red-RGB-email-logo.png"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900" y="98425"/>
            <a:ext cx="612775" cy="61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1524000" y="6553200"/>
            <a:ext cx="6172200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Copyright © McGraw-Hill Global Education Holdings, LLC. Permission required for reproduction or display.</a:t>
            </a:r>
            <a:endParaRPr/>
          </a:p>
          <a:p>
            <a:pPr indent="0" lvl="0" marL="0" marR="0" rtl="0" algn="ctr"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>
            <p:ph type="title"/>
          </p:nvPr>
        </p:nvSpPr>
        <p:spPr>
          <a:xfrm>
            <a:off x="838200" y="152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Icosahedral Capsids</a:t>
            </a:r>
            <a:endParaRPr/>
          </a:p>
        </p:txBody>
      </p:sp>
      <p:sp>
        <p:nvSpPr>
          <p:cNvPr id="170" name="Google Shape;170;p25"/>
          <p:cNvSpPr txBox="1"/>
          <p:nvPr>
            <p:ph idx="1" type="body"/>
          </p:nvPr>
        </p:nvSpPr>
        <p:spPr>
          <a:xfrm>
            <a:off x="-20782" y="3005628"/>
            <a:ext cx="9393382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 icosahedron is a regular polyhedron with 20 equilateral faces(وجوه متساوية الأضلاع) and 12 vertices(رأس)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Capsomers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7030A0"/>
                </a:solidFill>
              </a:rPr>
              <a:t>ring or knob-shaped units made of 5 or 6 protomers</a:t>
            </a:r>
            <a:endParaRPr b="1">
              <a:solidFill>
                <a:srgbClr val="7030A0"/>
              </a:solidFill>
            </a:endParaRPr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0070C0"/>
                </a:solidFill>
              </a:rPr>
              <a:t>pentamers</a:t>
            </a:r>
            <a:r>
              <a:rPr lang="en-US"/>
              <a:t> (pentons) – 5 subunit capsomers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C00000"/>
                </a:solidFill>
              </a:rPr>
              <a:t>hexamers</a:t>
            </a:r>
            <a:r>
              <a:rPr lang="en-US"/>
              <a:t> (hexons) – 6 subunit capsomers</a:t>
            </a:r>
            <a:endParaRPr/>
          </a:p>
        </p:txBody>
      </p:sp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UCA\Desktop\Prescott9ePPTProject_Summer2012\Ch6\6.5.jpg" id="172" name="Google Shape;17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6891" y="730332"/>
            <a:ext cx="4038600" cy="22911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CA\Desktop\Prescott9ePPTProject_Summer2012\Ch6\6.6.jpg" id="178" name="Google Shape;17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449" y="3502790"/>
            <a:ext cx="8134352" cy="327901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6"/>
          <p:cNvSpPr txBox="1"/>
          <p:nvPr>
            <p:ph type="title"/>
          </p:nvPr>
        </p:nvSpPr>
        <p:spPr>
          <a:xfrm>
            <a:off x="838200" y="2286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Capsids of Complex Symmetry</a:t>
            </a:r>
            <a:endParaRPr/>
          </a:p>
        </p:txBody>
      </p:sp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152400" y="914400"/>
            <a:ext cx="87630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C00000"/>
                </a:solidFill>
              </a:rPr>
              <a:t>Some viruses do not fit into the category of having helical or icosahedral capsids</a:t>
            </a:r>
            <a:endParaRPr b="1">
              <a:solidFill>
                <a:srgbClr val="C00000"/>
              </a:solidFill>
            </a:endParaRPr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00B0F0"/>
                </a:solidFill>
              </a:rPr>
              <a:t>poxviruses – largest animal virus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00B050"/>
                </a:solidFill>
              </a:rPr>
              <a:t>large bacteriophages – binal symmetry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/>
              <a:t>head resembles icosahedral, tail is helical </a:t>
            </a:r>
            <a:endParaRPr/>
          </a:p>
        </p:txBody>
      </p:sp>
      <p:sp>
        <p:nvSpPr>
          <p:cNvPr id="181" name="Google Shape;181;p2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07a" id="187" name="Google Shape;18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" y="1185214"/>
            <a:ext cx="9024974" cy="46793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Viral Envelopes and Enzymes</a:t>
            </a:r>
            <a:endParaRPr/>
          </a:p>
        </p:txBody>
      </p:sp>
      <p:sp>
        <p:nvSpPr>
          <p:cNvPr id="194" name="Google Shape;194;p28"/>
          <p:cNvSpPr txBox="1"/>
          <p:nvPr>
            <p:ph idx="1" type="body"/>
          </p:nvPr>
        </p:nvSpPr>
        <p:spPr>
          <a:xfrm>
            <a:off x="228600" y="3733800"/>
            <a:ext cx="8686800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Many viruses are bound by an outer, flexible, membranous layer called </a:t>
            </a:r>
            <a:r>
              <a:rPr lang="en-US">
                <a:solidFill>
                  <a:srgbClr val="00B050"/>
                </a:solidFill>
              </a:rPr>
              <a:t>the envelope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Animal virus envelopes (</a:t>
            </a:r>
            <a:r>
              <a:rPr lang="en-US">
                <a:solidFill>
                  <a:srgbClr val="00B050"/>
                </a:solidFill>
              </a:rPr>
              <a:t>lipids and carbohydrates</a:t>
            </a:r>
            <a:r>
              <a:rPr lang="en-US"/>
              <a:t>) usually arise from host cell plasma or nuclear membranes</a:t>
            </a:r>
            <a:endParaRPr/>
          </a:p>
        </p:txBody>
      </p:sp>
      <p:sp>
        <p:nvSpPr>
          <p:cNvPr id="195" name="Google Shape;195;p2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UCA\Desktop\Prescott9ePPTProject_Summer2012\Ch6\6.8.jpg" id="196" name="Google Shape;19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7814" y="1066800"/>
            <a:ext cx="6067372" cy="2674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Viral Envelope Proteins</a:t>
            </a:r>
            <a:endParaRPr/>
          </a:p>
        </p:txBody>
      </p:sp>
      <p:sp>
        <p:nvSpPr>
          <p:cNvPr id="202" name="Google Shape;202;p29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Envelope proteins, which are viral encoded, may project from the envelope surface as </a:t>
            </a:r>
            <a:r>
              <a:rPr lang="en-US">
                <a:solidFill>
                  <a:srgbClr val="00B0F0"/>
                </a:solidFill>
              </a:rPr>
              <a:t>spikes or </a:t>
            </a:r>
            <a:r>
              <a:rPr lang="en-US" u="sng">
                <a:solidFill>
                  <a:srgbClr val="00B0F0"/>
                </a:solidFill>
              </a:rPr>
              <a:t>peplomers</a:t>
            </a:r>
            <a:r>
              <a:rPr lang="en-US">
                <a:solidFill>
                  <a:srgbClr val="00B0F0"/>
                </a:solidFill>
              </a:rPr>
              <a:t> -</a:t>
            </a:r>
            <a:r>
              <a:rPr lang="en-US"/>
              <a:t>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glycoprotein</a:t>
            </a:r>
            <a:r>
              <a:rPr lang="en-US"/>
              <a:t> spike-</a:t>
            </a:r>
            <a:endParaRPr>
              <a:solidFill>
                <a:srgbClr val="00B0F0"/>
              </a:solidFill>
            </a:endParaRPr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C00000"/>
                </a:solidFill>
              </a:rPr>
              <a:t>involved in viral attachment to host cell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e.g., hemagglutinin of influenza virus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C0000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C00000"/>
                </a:solidFill>
              </a:rPr>
              <a:t>used for identification of virus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00B050"/>
                </a:solidFill>
              </a:rPr>
              <a:t>may have enzymatic or other activity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e.g., neuraminidase of influenza virus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7030A0"/>
                </a:solidFill>
              </a:rPr>
              <a:t>may play a role in nucleic acid replication</a:t>
            </a:r>
            <a:endParaRPr/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Virion Enzymes</a:t>
            </a:r>
            <a:endParaRPr/>
          </a:p>
        </p:txBody>
      </p:sp>
      <p:sp>
        <p:nvSpPr>
          <p:cNvPr id="210" name="Google Shape;210;p30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It was first erroneously thought that all virions lacked enzymes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Now accepted that a variety of virions have enzymes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some are associated with the envelope or capsid but most are within the capsid</a:t>
            </a:r>
            <a:endParaRPr/>
          </a:p>
        </p:txBody>
      </p:sp>
      <p:sp>
        <p:nvSpPr>
          <p:cNvPr id="211" name="Google Shape;211;p3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1"/>
          <p:cNvSpPr txBox="1"/>
          <p:nvPr>
            <p:ph type="title"/>
          </p:nvPr>
        </p:nvSpPr>
        <p:spPr>
          <a:xfrm>
            <a:off x="6858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Viral Genome </a:t>
            </a:r>
            <a:endParaRPr/>
          </a:p>
        </p:txBody>
      </p:sp>
      <p:sp>
        <p:nvSpPr>
          <p:cNvPr id="218" name="Google Shape;218;p31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Diverse nature of genomes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 virus may have </a:t>
            </a:r>
            <a:r>
              <a:rPr b="1" lang="en-US">
                <a:solidFill>
                  <a:srgbClr val="7030A0"/>
                </a:solidFill>
              </a:rPr>
              <a:t>single or double stranded DNA or RNA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The length </a:t>
            </a:r>
            <a:r>
              <a:rPr b="1" lang="en-US">
                <a:solidFill>
                  <a:srgbClr val="C00000"/>
                </a:solidFill>
              </a:rPr>
              <a:t>of the nucleic acid also varies from virus to virus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F0"/>
                </a:solidFill>
              </a:rPr>
              <a:t>Genomes can be segmented or circular</a:t>
            </a:r>
            <a:endParaRPr/>
          </a:p>
        </p:txBody>
      </p:sp>
      <p:sp>
        <p:nvSpPr>
          <p:cNvPr id="219" name="Google Shape;219;p3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2"/>
          <p:cNvSpPr txBox="1"/>
          <p:nvPr>
            <p:ph type="title"/>
          </p:nvPr>
        </p:nvSpPr>
        <p:spPr>
          <a:xfrm>
            <a:off x="609600" y="685800"/>
            <a:ext cx="43434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Viral Multiplication</a:t>
            </a:r>
            <a:endParaRPr/>
          </a:p>
        </p:txBody>
      </p:sp>
      <p:sp>
        <p:nvSpPr>
          <p:cNvPr id="225" name="Google Shape;225;p32"/>
          <p:cNvSpPr txBox="1"/>
          <p:nvPr>
            <p:ph idx="1" type="body"/>
          </p:nvPr>
        </p:nvSpPr>
        <p:spPr>
          <a:xfrm>
            <a:off x="609600" y="1447800"/>
            <a:ext cx="45720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Mechanism used depends on viral structure and genome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Steps are similar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attachment to host cell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entry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uncoating of genome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synthesis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assembly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release</a:t>
            </a:r>
            <a:endParaRPr/>
          </a:p>
        </p:txBody>
      </p:sp>
      <p:sp>
        <p:nvSpPr>
          <p:cNvPr id="226" name="Google Shape;226;p3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UCA\Desktop\Prescott9ePPTProject_Summer2012\Ch6\6.9.jpg" id="227" name="Google Shape;22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8546" y="148507"/>
            <a:ext cx="2769357" cy="6671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/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Attachment (Adsorption(امتصاص كيميائي))</a:t>
            </a:r>
            <a:endParaRPr/>
          </a:p>
        </p:txBody>
      </p:sp>
      <p:sp>
        <p:nvSpPr>
          <p:cNvPr id="233" name="Google Shape;233;p33"/>
          <p:cNvSpPr txBox="1"/>
          <p:nvPr>
            <p:ph idx="1" type="body"/>
          </p:nvPr>
        </p:nvSpPr>
        <p:spPr>
          <a:xfrm>
            <a:off x="685800" y="1676400"/>
            <a:ext cx="7772400" cy="44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Specific receptor attachment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Receptor determines host preference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00B0F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00B0F0"/>
                </a:solidFill>
              </a:rPr>
              <a:t>may be specific tissue (tropism(مع الاجسام))</a:t>
            </a:r>
            <a:endParaRPr b="1">
              <a:solidFill>
                <a:srgbClr val="00B0F0"/>
              </a:solidFill>
            </a:endParaRPr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FF0000"/>
                </a:solidFill>
              </a:rPr>
              <a:t>may be more than one host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7030A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7030A0"/>
                </a:solidFill>
              </a:rPr>
              <a:t>may be more than one receptor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00B050"/>
                </a:solidFill>
              </a:rPr>
              <a:t>may be in lipid rafts providing entry of virus</a:t>
            </a:r>
            <a:endParaRPr/>
          </a:p>
        </p:txBody>
      </p:sp>
      <p:sp>
        <p:nvSpPr>
          <p:cNvPr id="234" name="Google Shape;234;p3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4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Viral Entry and Uncoating</a:t>
            </a:r>
            <a:endParaRPr/>
          </a:p>
        </p:txBody>
      </p:sp>
      <p:sp>
        <p:nvSpPr>
          <p:cNvPr id="240" name="Google Shape;240;p34"/>
          <p:cNvSpPr txBox="1"/>
          <p:nvPr>
            <p:ph idx="1" type="body"/>
          </p:nvPr>
        </p:nvSpPr>
        <p:spPr>
          <a:xfrm>
            <a:off x="685800" y="1219200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50"/>
                </a:solidFill>
              </a:rPr>
              <a:t>Entire genome or nucleocapsid</a:t>
            </a:r>
            <a:endParaRPr>
              <a:solidFill>
                <a:srgbClr val="00B050"/>
              </a:solidFill>
            </a:endParaRPr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FF0000"/>
                </a:solidFill>
              </a:rPr>
              <a:t>Varies between naked or enveloped virus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en-US" u="sng"/>
              <a:t>Three methods used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fusion of the viral envelope with host membrane; nucleocapsid enters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Endocytosis(يدخل من الخارج للداخل) in vesicle; endosome(ينقل المواد) aids in viral uncoating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injection of nucleic acid </a:t>
            </a:r>
            <a:endParaRPr/>
          </a:p>
        </p:txBody>
      </p:sp>
      <p:sp>
        <p:nvSpPr>
          <p:cNvPr id="241" name="Google Shape;241;p3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Acellular Agents</a:t>
            </a:r>
            <a:endParaRPr/>
          </a:p>
        </p:txBody>
      </p:sp>
      <p:sp>
        <p:nvSpPr>
          <p:cNvPr id="107" name="Google Shape;107;p17"/>
          <p:cNvSpPr txBox="1"/>
          <p:nvPr>
            <p:ph idx="1" type="body"/>
          </p:nvPr>
        </p:nvSpPr>
        <p:spPr>
          <a:xfrm>
            <a:off x="685800" y="1828800"/>
            <a:ext cx="7772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Viruses – protein and nucleic acid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Viroids – only RNA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Satellites – only nucleic acids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Prions – proteins only</a:t>
            </a:r>
            <a:endParaRPr/>
          </a:p>
        </p:txBody>
      </p:sp>
      <p:sp>
        <p:nvSpPr>
          <p:cNvPr id="108" name="Google Shape;108;p1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UCA\Desktop\Prescott9ePPTProject_Summer2012\Ch6\6.10.jpg" id="247" name="Google Shape;247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4828" y="186690"/>
            <a:ext cx="6137243" cy="657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/>
          <p:nvPr>
            <p:ph type="title"/>
          </p:nvPr>
        </p:nvSpPr>
        <p:spPr>
          <a:xfrm>
            <a:off x="838200" y="3048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Synthesis Stage</a:t>
            </a:r>
            <a:endParaRPr/>
          </a:p>
        </p:txBody>
      </p:sp>
      <p:sp>
        <p:nvSpPr>
          <p:cNvPr id="253" name="Google Shape;253;p36"/>
          <p:cNvSpPr txBox="1"/>
          <p:nvPr>
            <p:ph idx="1" type="body"/>
          </p:nvPr>
        </p:nvSpPr>
        <p:spPr>
          <a:xfrm>
            <a:off x="685800" y="1143000"/>
            <a:ext cx="77724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Genome dictates(يأمر/يملي) the events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ds DNA typical flow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RNA viruses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virus must carry in or synthesize the proteins necessary to complete synthesis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Stages may occur, e.g., </a:t>
            </a:r>
            <a:r>
              <a:rPr b="1" lang="en-US">
                <a:solidFill>
                  <a:srgbClr val="FF0000"/>
                </a:solidFill>
              </a:rPr>
              <a:t>early and late</a:t>
            </a:r>
            <a:endParaRPr/>
          </a:p>
        </p:txBody>
      </p:sp>
      <p:sp>
        <p:nvSpPr>
          <p:cNvPr id="254" name="Google Shape;254;p3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/>
          <p:nvPr>
            <p:ph type="title"/>
          </p:nvPr>
        </p:nvSpPr>
        <p:spPr>
          <a:xfrm>
            <a:off x="5105400" y="171450"/>
            <a:ext cx="365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Assembly</a:t>
            </a:r>
            <a:endParaRPr/>
          </a:p>
        </p:txBody>
      </p:sp>
      <p:sp>
        <p:nvSpPr>
          <p:cNvPr id="260" name="Google Shape;260;p37"/>
          <p:cNvSpPr txBox="1"/>
          <p:nvPr>
            <p:ph idx="1" type="body"/>
          </p:nvPr>
        </p:nvSpPr>
        <p:spPr>
          <a:xfrm>
            <a:off x="4724400" y="838200"/>
            <a:ext cx="43434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Late proteins are important in assembly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Assembly is complicated but varies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bacteriophages – stages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some are assembled in nucleus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some are assembled in cytoplasm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may be seen as paracrystalline structures in cell</a:t>
            </a:r>
            <a:endParaRPr/>
          </a:p>
        </p:txBody>
      </p:sp>
      <p:sp>
        <p:nvSpPr>
          <p:cNvPr id="261" name="Google Shape;261;p3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11" id="262" name="Google Shape;26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04800"/>
            <a:ext cx="3359870" cy="5105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iL75268_0512" id="263" name="Google Shape;26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25754" y="4573824"/>
            <a:ext cx="2249766" cy="220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8"/>
          <p:cNvSpPr txBox="1"/>
          <p:nvPr>
            <p:ph type="title"/>
          </p:nvPr>
        </p:nvSpPr>
        <p:spPr>
          <a:xfrm>
            <a:off x="838200" y="152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Virion Release</a:t>
            </a:r>
            <a:endParaRPr/>
          </a:p>
        </p:txBody>
      </p:sp>
      <p:sp>
        <p:nvSpPr>
          <p:cNvPr id="269" name="Google Shape;269;p38"/>
          <p:cNvSpPr txBox="1"/>
          <p:nvPr>
            <p:ph idx="1" type="body"/>
          </p:nvPr>
        </p:nvSpPr>
        <p:spPr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Nonenveloped viruses lyse(تحلل) the host cell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viral proteins may attack peptidoglycan or membrane</a:t>
            </a:r>
            <a:endParaRPr/>
          </a:p>
        </p:txBody>
      </p:sp>
      <p:sp>
        <p:nvSpPr>
          <p:cNvPr id="270" name="Google Shape;270;p3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13" id="271" name="Google Shape;27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2348768"/>
            <a:ext cx="6112060" cy="4217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9"/>
          <p:cNvSpPr txBox="1"/>
          <p:nvPr>
            <p:ph type="title"/>
          </p:nvPr>
        </p:nvSpPr>
        <p:spPr>
          <a:xfrm>
            <a:off x="346710" y="1206772"/>
            <a:ext cx="2743200" cy="12106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Virion Release</a:t>
            </a:r>
            <a:endParaRPr/>
          </a:p>
        </p:txBody>
      </p:sp>
      <p:sp>
        <p:nvSpPr>
          <p:cNvPr id="277" name="Google Shape;277;p39"/>
          <p:cNvSpPr txBox="1"/>
          <p:nvPr>
            <p:ph idx="1" type="body"/>
          </p:nvPr>
        </p:nvSpPr>
        <p:spPr>
          <a:xfrm>
            <a:off x="152400" y="3505200"/>
            <a:ext cx="8839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Enveloped viruses use budding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viral proteins are placed into host membrane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nucleocapsid may bind to viral proteins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envelope derived from host cell membrane, but may be Golgi, ER, or other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virus may use host actin tails to propel through host membrane</a:t>
            </a:r>
            <a:endParaRPr/>
          </a:p>
        </p:txBody>
      </p:sp>
      <p:sp>
        <p:nvSpPr>
          <p:cNvPr id="278" name="Google Shape;278;p3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UCA\Desktop\Prescott9ePPTProject_Summer2012\Ch6\6.14.jpg" id="279" name="Google Shape;27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24200" y="108962"/>
            <a:ext cx="5400675" cy="3406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6.4 Types of viral infections</a:t>
            </a:r>
            <a:endParaRPr/>
          </a:p>
        </p:txBody>
      </p:sp>
      <p:sp>
        <p:nvSpPr>
          <p:cNvPr id="285" name="Google Shape;285;p40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Compare and contrast the major steps of the life cycles of virulent phages and temperate phages.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List examples of lysogenic conversion.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Differentiate among the types of viral infections of eukaryotic cells.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Summarize the current understanding of how oncoviruses cause cancer.</a:t>
            </a:r>
            <a:endParaRPr/>
          </a:p>
        </p:txBody>
      </p:sp>
      <p:sp>
        <p:nvSpPr>
          <p:cNvPr id="286" name="Google Shape;286;p4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1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Types of Viral Infections</a:t>
            </a:r>
            <a:endParaRPr/>
          </a:p>
        </p:txBody>
      </p:sp>
      <p:sp>
        <p:nvSpPr>
          <p:cNvPr id="292" name="Google Shape;292;p41"/>
          <p:cNvSpPr txBox="1"/>
          <p:nvPr>
            <p:ph idx="1" type="body"/>
          </p:nvPr>
        </p:nvSpPr>
        <p:spPr>
          <a:xfrm>
            <a:off x="1371600" y="1752600"/>
            <a:ext cx="70866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Infections in </a:t>
            </a:r>
            <a:r>
              <a:rPr i="1" lang="en-US"/>
              <a:t>Bacteria</a:t>
            </a:r>
            <a:r>
              <a:rPr lang="en-US"/>
              <a:t> and </a:t>
            </a:r>
            <a:r>
              <a:rPr i="1" lang="en-US"/>
              <a:t>Archaea</a:t>
            </a:r>
            <a:endParaRPr i="1"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Infections in eukaryotic cells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Viruses and cancer</a:t>
            </a:r>
            <a:endParaRPr/>
          </a:p>
        </p:txBody>
      </p:sp>
      <p:sp>
        <p:nvSpPr>
          <p:cNvPr id="293" name="Google Shape;293;p4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2"/>
          <p:cNvSpPr txBox="1"/>
          <p:nvPr>
            <p:ph type="title"/>
          </p:nvPr>
        </p:nvSpPr>
        <p:spPr>
          <a:xfrm>
            <a:off x="838200" y="3048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Bacterial and Archaeal Viral Infections</a:t>
            </a:r>
            <a:endParaRPr/>
          </a:p>
        </p:txBody>
      </p:sp>
      <p:sp>
        <p:nvSpPr>
          <p:cNvPr id="299" name="Google Shape;299;p42"/>
          <p:cNvSpPr txBox="1"/>
          <p:nvPr>
            <p:ph idx="1" type="body"/>
          </p:nvPr>
        </p:nvSpPr>
        <p:spPr>
          <a:xfrm>
            <a:off x="228600" y="15240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Virulent phage </a:t>
            </a:r>
            <a:r>
              <a:rPr lang="en-US"/>
              <a:t>– one reproductive choice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multiplies immediately upon entry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lyses bacterial host cell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Temperate phages </a:t>
            </a:r>
            <a:r>
              <a:rPr lang="en-US"/>
              <a:t>have two reproductive options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reproduce lytically as virulent phages do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remain within host cell without destroying it</a:t>
            </a:r>
            <a:endParaRPr/>
          </a:p>
          <a:p>
            <a:pPr indent="-228600" lvl="2" marL="11430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many temperate phages </a:t>
            </a:r>
            <a:r>
              <a:rPr lang="en-US" sz="2400" u="sng"/>
              <a:t>integrate</a:t>
            </a:r>
            <a:r>
              <a:rPr lang="en-US" sz="2400"/>
              <a:t>(تدمج) their genome into host genome (becoming a ‘prophage’ in a ‘lysogenic bacterium’) in a relationship called lysogeny</a:t>
            </a:r>
            <a:endParaRPr sz="2400"/>
          </a:p>
        </p:txBody>
      </p:sp>
      <p:sp>
        <p:nvSpPr>
          <p:cNvPr id="300" name="Google Shape;300;p4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15" id="306" name="Google Shape;30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69" y="1143000"/>
            <a:ext cx="8744066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Lysogenic Conversion</a:t>
            </a:r>
            <a:endParaRPr/>
          </a:p>
        </p:txBody>
      </p:sp>
      <p:sp>
        <p:nvSpPr>
          <p:cNvPr id="312" name="Google Shape;312;p44"/>
          <p:cNvSpPr txBox="1"/>
          <p:nvPr>
            <p:ph idx="1" type="body"/>
          </p:nvPr>
        </p:nvSpPr>
        <p:spPr>
          <a:xfrm>
            <a:off x="228600" y="1066800"/>
            <a:ext cx="8686800" cy="55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Temperate phage changes phenotype of its host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bacteria become </a:t>
            </a:r>
            <a:r>
              <a:rPr lang="en-US">
                <a:solidFill>
                  <a:srgbClr val="C00000"/>
                </a:solidFill>
              </a:rPr>
              <a:t>immune to superinfection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phage </a:t>
            </a:r>
            <a:r>
              <a:rPr lang="en-US">
                <a:solidFill>
                  <a:srgbClr val="00B0F0"/>
                </a:solidFill>
              </a:rPr>
              <a:t>may express pathogenic toxin or enzyme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Two advantages to lysogeny for virus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phage remains viable but may not replicate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multiplicity of infection ensures survival of host cell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Under appropriate conditions infected bacteria will lyse and release phage particles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occurs when conditions in the cell cause the prophage to initiate synthesis of new phage particles, a process </a:t>
            </a:r>
            <a:r>
              <a:rPr lang="en-US">
                <a:solidFill>
                  <a:srgbClr val="00B0F0"/>
                </a:solidFill>
              </a:rPr>
              <a:t>called induction(الحث) تتغير الظروف لتكون ملائمة للفايروس ويتكاثر/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313" name="Google Shape;313;p4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838200" y="5334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Viruses</a:t>
            </a:r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685800" y="1371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Major cause of disease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FF0000"/>
                </a:solidFill>
              </a:rPr>
              <a:t>also importance as a new source of therapy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new viruses are emerging(مستجدة)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Important members of aquatic world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move organic matter from particulate to dissolved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FF0000"/>
                </a:solidFill>
              </a:rPr>
              <a:t>Important in evolution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transfer genes between bacteria, others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Important model systems in molecular biology</a:t>
            </a:r>
            <a:endParaRPr/>
          </a:p>
        </p:txBody>
      </p:sp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Infection in Eukaryotic Cells</a:t>
            </a:r>
            <a:endParaRPr/>
          </a:p>
        </p:txBody>
      </p:sp>
      <p:sp>
        <p:nvSpPr>
          <p:cNvPr id="319" name="Google Shape;319;p45"/>
          <p:cNvSpPr txBox="1"/>
          <p:nvPr>
            <p:ph idx="1" type="body"/>
          </p:nvPr>
        </p:nvSpPr>
        <p:spPr>
          <a:xfrm>
            <a:off x="0" y="1219200"/>
            <a:ext cx="89916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F0"/>
                </a:solidFill>
              </a:rPr>
              <a:t>Cytocidal</a:t>
            </a:r>
            <a:r>
              <a:rPr lang="en-US"/>
              <a:t> infection results in cell death through lysis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Persistent infections(الاصابات المستمرة) may last years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F0"/>
                </a:solidFill>
              </a:rPr>
              <a:t>Cytopathic effects (CPEs)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degenerative changes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abnormalities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F0"/>
                </a:solidFill>
              </a:rPr>
              <a:t>Transformation to malignant cell(خلية خبيثة)</a:t>
            </a:r>
            <a:endParaRPr>
              <a:solidFill>
                <a:srgbClr val="00B0F0"/>
              </a:solidFill>
            </a:endParaRPr>
          </a:p>
          <a:p>
            <a:pPr indent="-1206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0" name="Google Shape;320;p4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16" id="326" name="Google Shape;32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18601" y="304800"/>
            <a:ext cx="6617126" cy="641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CA\Desktop\Prescott9ePPTProject_Summer2012\Ch6\T6.1.jpg" id="332" name="Google Shape;33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51" y="3886200"/>
            <a:ext cx="8380820" cy="289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7"/>
          <p:cNvSpPr txBox="1"/>
          <p:nvPr>
            <p:ph type="title"/>
          </p:nvPr>
        </p:nvSpPr>
        <p:spPr>
          <a:xfrm>
            <a:off x="838200" y="3048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Carcinogenesis</a:t>
            </a:r>
            <a:endParaRPr/>
          </a:p>
        </p:txBody>
      </p:sp>
      <p:sp>
        <p:nvSpPr>
          <p:cNvPr id="334" name="Google Shape;334;p47"/>
          <p:cNvSpPr txBox="1"/>
          <p:nvPr>
            <p:ph idx="1" type="body"/>
          </p:nvPr>
        </p:nvSpPr>
        <p:spPr>
          <a:xfrm>
            <a:off x="152400" y="9144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Complex, multistep process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Often involves oncogenes(مسرطنة)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cancer causing genes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may come from the virus OR may be transformed host proto-oncogenes (involved in normal regulation of cell growth/differentiation)</a:t>
            </a:r>
            <a:endParaRPr/>
          </a:p>
        </p:txBody>
      </p:sp>
      <p:sp>
        <p:nvSpPr>
          <p:cNvPr id="335" name="Google Shape;335;p4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8"/>
          <p:cNvSpPr txBox="1"/>
          <p:nvPr>
            <p:ph idx="1" type="body"/>
          </p:nvPr>
        </p:nvSpPr>
        <p:spPr>
          <a:xfrm>
            <a:off x="609600" y="381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-US"/>
              <a:t>الجين الورمي</a:t>
            </a:r>
            <a:r>
              <a:rPr lang="en-US"/>
              <a:t> أو </a:t>
            </a:r>
            <a:r>
              <a:rPr b="1" lang="en-US"/>
              <a:t>المورثة الورمية</a:t>
            </a:r>
            <a:r>
              <a:rPr lang="en-US"/>
              <a:t>  </a:t>
            </a:r>
            <a:r>
              <a:rPr lang="en-US" sz="2000"/>
              <a:t>Oncogene</a:t>
            </a:r>
            <a:br>
              <a:rPr lang="en-US"/>
            </a:br>
            <a:r>
              <a:rPr lang="en-US"/>
              <a:t>هو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جين</a:t>
            </a:r>
            <a:r>
              <a:rPr lang="en-US"/>
              <a:t> يقوم بتشفير صناعة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بروتين</a:t>
            </a:r>
            <a:r>
              <a:rPr lang="en-US"/>
              <a:t> يعتقد أنه مسبب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للسرطان</a:t>
            </a:r>
            <a:r>
              <a:rPr lang="en-US"/>
              <a:t>.تنشأ  هذه الجينات من جينات تعرف بطلائع الجينات الورمية  </a:t>
            </a:r>
            <a:r>
              <a:rPr lang="en-US" sz="2000"/>
              <a:t>Proto-Oncogene</a:t>
            </a:r>
            <a:br>
              <a:rPr lang="en-US"/>
            </a:br>
            <a:r>
              <a:rPr lang="en-US"/>
              <a:t>وظيفتها الأساسية التحكم </a:t>
            </a:r>
            <a:r>
              <a:rPr lang="en-US" u="sng">
                <a:solidFill>
                  <a:schemeClr val="hlink"/>
                </a:solidFill>
                <a:hlinkClick r:id="rId6"/>
              </a:rPr>
              <a:t>بدورة حياة الخلية</a:t>
            </a:r>
            <a:r>
              <a:rPr lang="en-US"/>
              <a:t> وتمايزها. حدوث </a:t>
            </a:r>
            <a:r>
              <a:rPr lang="en-US" u="sng">
                <a:solidFill>
                  <a:schemeClr val="hlink"/>
                </a:solidFill>
                <a:hlinkClick r:id="rId7"/>
              </a:rPr>
              <a:t>طفرات وراثية</a:t>
            </a:r>
            <a:r>
              <a:rPr lang="en-US"/>
              <a:t> في هذه الجينات يؤدي إلى خلل في التحكم بنمو الخلية وبالتالي تحولها لخلية سرطانية.</a:t>
            </a:r>
            <a:endParaRPr/>
          </a:p>
        </p:txBody>
      </p:sp>
      <p:sp>
        <p:nvSpPr>
          <p:cNvPr id="341" name="Google Shape;341;p4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9"/>
          <p:cNvSpPr txBox="1"/>
          <p:nvPr>
            <p:ph type="title"/>
          </p:nvPr>
        </p:nvSpPr>
        <p:spPr>
          <a:xfrm>
            <a:off x="838200" y="3810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Possible Mechanisms by Which Viruses Cause Cancer</a:t>
            </a:r>
            <a:endParaRPr/>
          </a:p>
        </p:txBody>
      </p:sp>
      <p:sp>
        <p:nvSpPr>
          <p:cNvPr id="348" name="Google Shape;348;p49"/>
          <p:cNvSpPr txBox="1"/>
          <p:nvPr>
            <p:ph idx="1" type="body"/>
          </p:nvPr>
        </p:nvSpPr>
        <p:spPr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Viral proteins bind host cell tumor suppressor proteins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Carry oncogene into cell and insert it into host genome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Altered cell regulation (تغيير تنظيم الخلية)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Insertion of promoter or enhancer next to cellular oncogene</a:t>
            </a:r>
            <a:endParaRPr/>
          </a:p>
        </p:txBody>
      </p:sp>
      <p:sp>
        <p:nvSpPr>
          <p:cNvPr id="349" name="Google Shape;349;p4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/>
          <p:nvPr>
            <p:ph type="title"/>
          </p:nvPr>
        </p:nvSpPr>
        <p:spPr>
          <a:xfrm>
            <a:off x="0" y="5334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Cultivation of Viruses(زراعة الفيروسات)</a:t>
            </a:r>
            <a:endParaRPr/>
          </a:p>
        </p:txBody>
      </p:sp>
      <p:sp>
        <p:nvSpPr>
          <p:cNvPr id="356" name="Google Shape;356;p50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Requires inoculation of appropriate living host</a:t>
            </a:r>
            <a:endParaRPr/>
          </a:p>
        </p:txBody>
      </p:sp>
      <p:sp>
        <p:nvSpPr>
          <p:cNvPr id="357" name="Google Shape;357;p5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1"/>
          <p:cNvSpPr txBox="1"/>
          <p:nvPr>
            <p:ph type="title"/>
          </p:nvPr>
        </p:nvSpPr>
        <p:spPr>
          <a:xfrm>
            <a:off x="838200" y="4572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Hosts for Bacterial and Archael Viruses</a:t>
            </a:r>
            <a:endParaRPr/>
          </a:p>
        </p:txBody>
      </p:sp>
      <p:sp>
        <p:nvSpPr>
          <p:cNvPr id="364" name="Google Shape;364;p51"/>
          <p:cNvSpPr txBox="1"/>
          <p:nvPr>
            <p:ph idx="1" type="body"/>
          </p:nvPr>
        </p:nvSpPr>
        <p:spPr>
          <a:xfrm>
            <a:off x="0" y="1752600"/>
            <a:ext cx="90678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Usually cultivated in broth or agar cultures of suitable, young, actively growing bacteria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Broth cultures lose turbidity(اقل عكر/اكثر وضوحاً) as viruses reproduce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Plaques(صفائح) observed on agar cultures </a:t>
            </a:r>
            <a:endParaRPr/>
          </a:p>
        </p:txBody>
      </p:sp>
      <p:sp>
        <p:nvSpPr>
          <p:cNvPr id="365" name="Google Shape;365;p5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517" id="371" name="Google Shape;371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4267894"/>
            <a:ext cx="4499610" cy="245978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52"/>
          <p:cNvSpPr txBox="1"/>
          <p:nvPr>
            <p:ph type="title"/>
          </p:nvPr>
        </p:nvSpPr>
        <p:spPr>
          <a:xfrm>
            <a:off x="838200" y="2286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Hosts for Animal Viruses</a:t>
            </a:r>
            <a:endParaRPr/>
          </a:p>
        </p:txBody>
      </p:sp>
      <p:sp>
        <p:nvSpPr>
          <p:cNvPr id="373" name="Google Shape;373;p52"/>
          <p:cNvSpPr txBox="1"/>
          <p:nvPr>
            <p:ph idx="1" type="body"/>
          </p:nvPr>
        </p:nvSpPr>
        <p:spPr>
          <a:xfrm>
            <a:off x="152400" y="838200"/>
            <a:ext cx="8839200" cy="54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Tissue (cell) cultures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cells are infected with virus (phage)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viral plaques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localized area of cellular destruction and lysis that enlarge as the virus replicates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Cytopathic effects (CPEs)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microscopic or macroscopic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degenerative changes or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abnormalities in host </a:t>
            </a:r>
            <a:endParaRPr/>
          </a:p>
          <a:p>
            <a:pPr indent="0" lvl="1" marL="45720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cells and tissues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Embryonated eggs</a:t>
            </a:r>
            <a:endParaRPr/>
          </a:p>
        </p:txBody>
      </p:sp>
      <p:sp>
        <p:nvSpPr>
          <p:cNvPr id="374" name="Google Shape;374;p5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3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Hosts for Plant Viruses</a:t>
            </a:r>
            <a:endParaRPr/>
          </a:p>
        </p:txBody>
      </p:sp>
      <p:sp>
        <p:nvSpPr>
          <p:cNvPr id="381" name="Google Shape;381;p53"/>
          <p:cNvSpPr txBox="1"/>
          <p:nvPr>
            <p:ph idx="1" type="body"/>
          </p:nvPr>
        </p:nvSpPr>
        <p:spPr>
          <a:xfrm>
            <a:off x="304800" y="1219200"/>
            <a:ext cx="81534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Plant tissue cultures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Plant protoplast cultures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Suitable whole plants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may cause localized </a:t>
            </a:r>
            <a:endParaRPr/>
          </a:p>
          <a:p>
            <a:pPr indent="0" lvl="1" marL="45720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necrotic lesions or </a:t>
            </a:r>
            <a:endParaRPr/>
          </a:p>
          <a:p>
            <a:pPr indent="0" lvl="1" marL="45720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generalized symptoms </a:t>
            </a:r>
            <a:endParaRPr/>
          </a:p>
          <a:p>
            <a:pPr indent="0" lvl="1" marL="45720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/>
              <a:t>of infection</a:t>
            </a:r>
            <a:endParaRPr/>
          </a:p>
        </p:txBody>
      </p:sp>
      <p:sp>
        <p:nvSpPr>
          <p:cNvPr id="382" name="Google Shape;382;p5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18" id="383" name="Google Shape;38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6628" y="2514601"/>
            <a:ext cx="4150155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UCA\Desktop\Prescott9ePPTProject_Summer2012\Ch6\6.19.jpg" id="388" name="Google Shape;38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52388"/>
            <a:ext cx="3086100" cy="672464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4"/>
          <p:cNvSpPr txBox="1"/>
          <p:nvPr>
            <p:ph type="title"/>
          </p:nvPr>
        </p:nvSpPr>
        <p:spPr>
          <a:xfrm>
            <a:off x="-176150" y="2974"/>
            <a:ext cx="6324600" cy="121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Quantification of Virus(تحديد كمية الفيروسات)</a:t>
            </a:r>
            <a:endParaRPr/>
          </a:p>
        </p:txBody>
      </p:sp>
      <p:sp>
        <p:nvSpPr>
          <p:cNvPr id="390" name="Google Shape;390;p54"/>
          <p:cNvSpPr txBox="1"/>
          <p:nvPr>
            <p:ph idx="1" type="body"/>
          </p:nvPr>
        </p:nvSpPr>
        <p:spPr>
          <a:xfrm>
            <a:off x="304800" y="1357312"/>
            <a:ext cx="5638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Direct counting – count viral particles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Indirect counting by an observable of the virus 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hemagglutination </a:t>
            </a:r>
            <a:r>
              <a:rPr lang="en-US" u="sng"/>
              <a:t>assay</a:t>
            </a:r>
            <a:r>
              <a:rPr lang="en-US"/>
              <a:t>(فحص)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plaque assays</a:t>
            </a:r>
            <a:endParaRPr/>
          </a:p>
        </p:txBody>
      </p:sp>
      <p:sp>
        <p:nvSpPr>
          <p:cNvPr id="391" name="Google Shape;391;p5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>
            <a:off x="838200" y="5334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Properties of Viruses</a:t>
            </a:r>
            <a:endParaRPr/>
          </a:p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>
            <a:off x="685800" y="1295400"/>
            <a:ext cx="7772400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Virion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complete virus particle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consists of ≥1 molecule of DNA or RNA enclosed in coat of protein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may have additional layers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–"/>
            </a:pPr>
            <a:r>
              <a:rPr lang="en-US">
                <a:solidFill>
                  <a:srgbClr val="FF0000"/>
                </a:solidFill>
              </a:rPr>
              <a:t>cannot reproduce independent of living cells nor carry out cell division</a:t>
            </a:r>
            <a:endParaRPr/>
          </a:p>
          <a:p>
            <a:pPr indent="-228600" lvl="2" marL="114300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rgbClr val="0070C0"/>
              </a:buClr>
              <a:buSzPts val="2400"/>
              <a:buFont typeface="Arial"/>
              <a:buChar char="•"/>
            </a:pPr>
            <a:r>
              <a:rPr b="1" lang="en-US">
                <a:solidFill>
                  <a:srgbClr val="0070C0"/>
                </a:solidFill>
              </a:rPr>
              <a:t>but can exist extracellularly</a:t>
            </a:r>
            <a:endParaRPr b="1">
              <a:solidFill>
                <a:srgbClr val="0070C0"/>
              </a:solidFill>
            </a:endParaRPr>
          </a:p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5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Measuring Concentration of Infectious Units</a:t>
            </a:r>
            <a:endParaRPr/>
          </a:p>
        </p:txBody>
      </p:sp>
      <p:sp>
        <p:nvSpPr>
          <p:cNvPr id="398" name="Google Shape;398;p5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Plaque assays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dilutions of virus preparation made and plated on lawn(العشب) of host cells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number of plaques counted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results expressed as plaque-forming units (PFU) – plaque forming units (PFU)</a:t>
            </a:r>
            <a:endParaRPr/>
          </a:p>
          <a:p>
            <a:pPr indent="-2286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PFU/ml = number of plaques/sample dilution                                	</a:t>
            </a:r>
            <a:endParaRPr/>
          </a:p>
          <a:p>
            <a:pPr indent="-76200" lvl="2" marL="1143000" rtl="0" algn="l">
              <a:spcBef>
                <a:spcPts val="10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/>
          </a:p>
        </p:txBody>
      </p:sp>
      <p:sp>
        <p:nvSpPr>
          <p:cNvPr id="399" name="Google Shape;399;p55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6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Measuring Biological Effects</a:t>
            </a:r>
            <a:endParaRPr/>
          </a:p>
        </p:txBody>
      </p:sp>
      <p:sp>
        <p:nvSpPr>
          <p:cNvPr id="406" name="Google Shape;406;p56"/>
          <p:cNvSpPr txBox="1"/>
          <p:nvPr>
            <p:ph idx="1" type="body"/>
          </p:nvPr>
        </p:nvSpPr>
        <p:spPr>
          <a:xfrm>
            <a:off x="228600" y="1066800"/>
            <a:ext cx="86106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Infectious dose and lethal dose assays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determine smallest amount of virus needed to cause infection (ID) or death (LD) of 50% of exposed host cells or organisms (ID</a:t>
            </a:r>
            <a:r>
              <a:rPr baseline="-25000" lang="en-US"/>
              <a:t>50</a:t>
            </a:r>
            <a:r>
              <a:rPr lang="en-US"/>
              <a:t> or LD</a:t>
            </a:r>
            <a:r>
              <a:rPr baseline="-25000" lang="en-US"/>
              <a:t>50</a:t>
            </a:r>
            <a:r>
              <a:rPr lang="en-US"/>
              <a:t>)</a:t>
            </a:r>
            <a:endParaRPr/>
          </a:p>
        </p:txBody>
      </p:sp>
      <p:sp>
        <p:nvSpPr>
          <p:cNvPr id="407" name="Google Shape;407;p56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21" id="408" name="Google Shape;40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95960" y="3041196"/>
            <a:ext cx="4860639" cy="3816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6.6 Viroids and satellites</a:t>
            </a:r>
            <a:endParaRPr/>
          </a:p>
        </p:txBody>
      </p:sp>
      <p:sp>
        <p:nvSpPr>
          <p:cNvPr id="414" name="Google Shape;414;p57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Describe the structure of a viroid and discuss the practical importance of viroids.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Distinguish satellite viruses from satellite nucleic acids.</a:t>
            </a:r>
            <a:endParaRPr/>
          </a:p>
        </p:txBody>
      </p:sp>
      <p:sp>
        <p:nvSpPr>
          <p:cNvPr id="415" name="Google Shape;415;p57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522" id="421" name="Google Shape;42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52399"/>
            <a:ext cx="3459837" cy="663513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8"/>
          <p:cNvSpPr txBox="1"/>
          <p:nvPr>
            <p:ph type="title"/>
          </p:nvPr>
        </p:nvSpPr>
        <p:spPr>
          <a:xfrm>
            <a:off x="1066800" y="304800"/>
            <a:ext cx="2362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Viroids</a:t>
            </a:r>
            <a:endParaRPr/>
          </a:p>
        </p:txBody>
      </p:sp>
      <p:sp>
        <p:nvSpPr>
          <p:cNvPr id="423" name="Google Shape;423;p58"/>
          <p:cNvSpPr txBox="1"/>
          <p:nvPr>
            <p:ph idx="1" type="body"/>
          </p:nvPr>
        </p:nvSpPr>
        <p:spPr>
          <a:xfrm>
            <a:off x="152400" y="990600"/>
            <a:ext cx="4038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infectious agents composed of closed, circular ssRNAs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do not encode gene products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requires host cell DNA-dependent RNA polymerase to replicate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cause plant diseases</a:t>
            </a:r>
            <a:endParaRPr/>
          </a:p>
        </p:txBody>
      </p:sp>
      <p:sp>
        <p:nvSpPr>
          <p:cNvPr id="424" name="Google Shape;424;p58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UCA\Desktop\Prescott9ePPTProject_Summer2012\Ch6\6.22.jpg" id="425" name="Google Shape;42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494" y="5433509"/>
            <a:ext cx="4016106" cy="13891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6" name="Google Shape;426;p58"/>
          <p:cNvCxnSpPr/>
          <p:nvPr/>
        </p:nvCxnSpPr>
        <p:spPr>
          <a:xfrm>
            <a:off x="4076334" y="152399"/>
            <a:ext cx="0" cy="6617336"/>
          </a:xfrm>
          <a:prstGeom prst="straightConnector1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9"/>
          <p:cNvSpPr txBox="1"/>
          <p:nvPr>
            <p:ph type="title"/>
          </p:nvPr>
        </p:nvSpPr>
        <p:spPr>
          <a:xfrm>
            <a:off x="838200" y="3810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Satellites</a:t>
            </a:r>
            <a:br>
              <a:rPr lang="en-US"/>
            </a:br>
            <a:endParaRPr/>
          </a:p>
        </p:txBody>
      </p:sp>
      <p:sp>
        <p:nvSpPr>
          <p:cNvPr id="432" name="Google Shape;432;p59"/>
          <p:cNvSpPr txBox="1"/>
          <p:nvPr>
            <p:ph idx="1" type="body"/>
          </p:nvPr>
        </p:nvSpPr>
        <p:spPr>
          <a:xfrm>
            <a:off x="685800" y="1066800"/>
            <a:ext cx="8458200" cy="50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Infectious nucleic acids (DNA or RNA)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Satellite viruses encode their own capsid proteins when helped by a helper virus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Satellite RNAs/DNAs do NOT encode their own capsid proteins 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Encode one or more gene products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Require a helper virus for replication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human hepatitis(التهاب الكبد البشري) D virus is satellite</a:t>
            </a:r>
            <a:endParaRPr/>
          </a:p>
          <a:p>
            <a:pPr indent="-285750" lvl="1" marL="742950" rtl="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requires human hepatitis B virus</a:t>
            </a:r>
            <a:endParaRPr/>
          </a:p>
        </p:txBody>
      </p:sp>
      <p:sp>
        <p:nvSpPr>
          <p:cNvPr id="433" name="Google Shape;433;p59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0"/>
          <p:cNvSpPr txBox="1"/>
          <p:nvPr>
            <p:ph type="title"/>
          </p:nvPr>
        </p:nvSpPr>
        <p:spPr>
          <a:xfrm>
            <a:off x="990600" y="10668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6.7 Prions</a:t>
            </a:r>
            <a:endParaRPr/>
          </a:p>
        </p:txBody>
      </p:sp>
      <p:sp>
        <p:nvSpPr>
          <p:cNvPr id="439" name="Google Shape;439;p60"/>
          <p:cNvSpPr txBox="1"/>
          <p:nvPr>
            <p:ph idx="1" type="body"/>
          </p:nvPr>
        </p:nvSpPr>
        <p:spPr>
          <a:xfrm>
            <a:off x="1904999" y="2209801"/>
            <a:ext cx="6858001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Describe prion structure and how prions are thought to replicate.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List characteristics common to all animal diseases caused by prions.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Name at least two human diseases caused by prions.</a:t>
            </a:r>
            <a:endParaRPr/>
          </a:p>
          <a:p>
            <a:pPr indent="-4572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/>
              <a:t>Describe the mechanisms by which a prion protein might first appear in a brain cell.</a:t>
            </a:r>
            <a:endParaRPr/>
          </a:p>
        </p:txBody>
      </p:sp>
      <p:sp>
        <p:nvSpPr>
          <p:cNvPr id="440" name="Google Shape;440;p6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1"/>
          <p:cNvSpPr txBox="1"/>
          <p:nvPr>
            <p:ph type="title"/>
          </p:nvPr>
        </p:nvSpPr>
        <p:spPr>
          <a:xfrm>
            <a:off x="685800" y="533400"/>
            <a:ext cx="74676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Prions – Proteinaceous Infectious Particle</a:t>
            </a:r>
            <a:endParaRPr/>
          </a:p>
        </p:txBody>
      </p:sp>
      <p:sp>
        <p:nvSpPr>
          <p:cNvPr id="447" name="Google Shape;447;p61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Cause a variety of degenerative diseases in humans and animals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scrapie in sheep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bovine spongiform encephalopathy (BSE) or mad cow disease(جنون البقر)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Creutzfeldt-Jakob disease (CJD) and variant CJD (vCJD) in humans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kuru in humans</a:t>
            </a:r>
            <a:endParaRPr/>
          </a:p>
        </p:txBody>
      </p:sp>
      <p:sp>
        <p:nvSpPr>
          <p:cNvPr id="448" name="Google Shape;448;p6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2"/>
          <p:cNvSpPr txBox="1"/>
          <p:nvPr>
            <p:ph type="title"/>
          </p:nvPr>
        </p:nvSpPr>
        <p:spPr>
          <a:xfrm>
            <a:off x="228600" y="304800"/>
            <a:ext cx="5715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Current Model of Disease Production by Prions</a:t>
            </a:r>
            <a:br>
              <a:rPr lang="en-US"/>
            </a:br>
            <a:endParaRPr/>
          </a:p>
        </p:txBody>
      </p:sp>
      <p:sp>
        <p:nvSpPr>
          <p:cNvPr id="455" name="Google Shape;455;p62"/>
          <p:cNvSpPr txBox="1"/>
          <p:nvPr>
            <p:ph idx="1" type="body"/>
          </p:nvPr>
        </p:nvSpPr>
        <p:spPr>
          <a:xfrm>
            <a:off x="152400" y="1600200"/>
            <a:ext cx="57150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PrP</a:t>
            </a:r>
            <a:r>
              <a:rPr baseline="30000" lang="en-US" sz="2800"/>
              <a:t>C</a:t>
            </a:r>
            <a:r>
              <a:rPr lang="en-US" sz="2800"/>
              <a:t> (prion protein) is present in “normal” form (abnormal form of prion protein is PrP</a:t>
            </a:r>
            <a:r>
              <a:rPr baseline="30000" lang="en-US" sz="2800"/>
              <a:t>Sc</a:t>
            </a:r>
            <a:r>
              <a:rPr lang="en-US" sz="2800"/>
              <a:t>)</a:t>
            </a:r>
            <a:r>
              <a:rPr baseline="30000" lang="en-US" sz="2800"/>
              <a:t> </a:t>
            </a:r>
            <a:endParaRPr baseline="30000" sz="2800"/>
          </a:p>
          <a:p>
            <a:pPr indent="-342900" lvl="0" marL="34290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PrP</a:t>
            </a:r>
            <a:r>
              <a:rPr baseline="30000" lang="en-US" sz="2800"/>
              <a:t>Sc </a:t>
            </a:r>
            <a:r>
              <a:rPr lang="en-US" sz="2800"/>
              <a:t>causes PrP</a:t>
            </a:r>
            <a:r>
              <a:rPr baseline="30000" lang="en-US" sz="2800"/>
              <a:t>C</a:t>
            </a:r>
            <a:r>
              <a:rPr lang="en-US" sz="2800"/>
              <a:t> protein to change its conformation to abnormal form</a:t>
            </a:r>
            <a:endParaRPr/>
          </a:p>
          <a:p>
            <a:pPr indent="-342900" lvl="0" marL="342900" rtl="0" algn="l">
              <a:lnSpc>
                <a:spcPct val="11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newly produced PrP</a:t>
            </a:r>
            <a:r>
              <a:rPr baseline="30000" lang="en-US" sz="2800"/>
              <a:t>Sc </a:t>
            </a:r>
            <a:r>
              <a:rPr lang="en-US" sz="2800"/>
              <a:t>molecules convert more normal molecules to the abnormal form through unknown mechanism</a:t>
            </a:r>
            <a:endParaRPr/>
          </a:p>
        </p:txBody>
      </p:sp>
      <p:sp>
        <p:nvSpPr>
          <p:cNvPr id="456" name="Google Shape;456;p6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C:\Documents and Settings\UCA\Desktop\Prescott9ePPTProject_Summer2012\Ch6\6.23.jpg" id="457" name="Google Shape;45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27188" y="381000"/>
            <a:ext cx="3122790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63"/>
          <p:cNvSpPr txBox="1"/>
          <p:nvPr>
            <p:ph type="title"/>
          </p:nvPr>
        </p:nvSpPr>
        <p:spPr>
          <a:xfrm>
            <a:off x="838200" y="3810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Neural Loss(فقدان الخلايا العصبية)</a:t>
            </a:r>
            <a:endParaRPr/>
          </a:p>
        </p:txBody>
      </p:sp>
      <p:sp>
        <p:nvSpPr>
          <p:cNvPr id="463" name="Google Shape;463;p63"/>
          <p:cNvSpPr txBox="1"/>
          <p:nvPr>
            <p:ph idx="1" type="body"/>
          </p:nvPr>
        </p:nvSpPr>
        <p:spPr>
          <a:xfrm>
            <a:off x="0" y="1143000"/>
            <a:ext cx="9144000" cy="49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Evidence suggests that PrP</a:t>
            </a:r>
            <a:r>
              <a:rPr baseline="30000" lang="en-US"/>
              <a:t>C</a:t>
            </a:r>
            <a:r>
              <a:rPr lang="en-US"/>
              <a:t> must be present for neural degeneration(انحلال/فساد/انحطاط) to occur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Interaction of PrP</a:t>
            </a:r>
            <a:r>
              <a:rPr baseline="30000" lang="en-US"/>
              <a:t>Sc </a:t>
            </a:r>
            <a:r>
              <a:rPr lang="en-US"/>
              <a:t>with PrP</a:t>
            </a:r>
            <a:r>
              <a:rPr baseline="30000" lang="en-US"/>
              <a:t>C </a:t>
            </a:r>
            <a:r>
              <a:rPr lang="en-US"/>
              <a:t>may cause PrP</a:t>
            </a:r>
            <a:r>
              <a:rPr baseline="30000" lang="en-US"/>
              <a:t>C</a:t>
            </a:r>
            <a:r>
              <a:rPr lang="en-US"/>
              <a:t> to crosslink and trigger apoptosis(تحفيزموت الخلايا المبرمج)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PrP</a:t>
            </a:r>
            <a:r>
              <a:rPr baseline="30000" lang="en-US"/>
              <a:t>C </a:t>
            </a:r>
            <a:r>
              <a:rPr lang="en-US"/>
              <a:t>conversion causes neuron loss, PrP</a:t>
            </a:r>
            <a:r>
              <a:rPr baseline="30000" lang="en-US"/>
              <a:t>Sc </a:t>
            </a:r>
            <a:r>
              <a:rPr lang="en-US"/>
              <a:t>is the infectious agent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All prion caused diseases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have no effective treatment</a:t>
            </a:r>
            <a:endParaRPr/>
          </a:p>
          <a:p>
            <a:pPr indent="-285750" lvl="1" marL="742950" rtl="0" algn="l">
              <a:lnSpc>
                <a:spcPct val="8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result in </a:t>
            </a:r>
            <a:r>
              <a:rPr lang="en-US" u="sng"/>
              <a:t>progressive degeneration</a:t>
            </a:r>
            <a:r>
              <a:rPr lang="en-US"/>
              <a:t>(انحلال تدريجي/فساد) of the brain and eventual death </a:t>
            </a:r>
            <a:endParaRPr/>
          </a:p>
        </p:txBody>
      </p:sp>
      <p:sp>
        <p:nvSpPr>
          <p:cNvPr id="464" name="Google Shape;464;p6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825500" y="76200"/>
            <a:ext cx="7480300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Virions Infect All Cell Types</a:t>
            </a:r>
            <a:endParaRPr/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685800" y="990600"/>
            <a:ext cx="77724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0070C0"/>
                </a:solidFill>
              </a:rPr>
              <a:t>Bacterial viruses called bacteriophages (phages)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Few </a:t>
            </a:r>
            <a:r>
              <a:rPr lang="en-US">
                <a:solidFill>
                  <a:srgbClr val="C00000"/>
                </a:solidFill>
              </a:rPr>
              <a:t>archaeal viruses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C00000"/>
                </a:solidFill>
              </a:rPr>
              <a:t>Most are eukaryotic viruses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rgbClr val="00B050"/>
              </a:buClr>
              <a:buSzPts val="2600"/>
              <a:buFont typeface="Arial"/>
              <a:buChar char="–"/>
            </a:pPr>
            <a:r>
              <a:rPr b="1" lang="en-US">
                <a:solidFill>
                  <a:srgbClr val="00B050"/>
                </a:solidFill>
              </a:rPr>
              <a:t>plants, animals, protists, and fungi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u="sng"/>
              <a:t>Classified into families based on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genome structure,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 life cycle,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morphology, 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/>
              <a:t>genetic relatedness</a:t>
            </a:r>
            <a:endParaRPr/>
          </a:p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iL75268_0501"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8279" y="4385310"/>
            <a:ext cx="5052441" cy="239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>
            <p:ph type="title"/>
          </p:nvPr>
        </p:nvSpPr>
        <p:spPr>
          <a:xfrm>
            <a:off x="838200" y="3048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Structure of Viruses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228600" y="990600"/>
            <a:ext cx="8686800" cy="56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Virion size range is </a:t>
            </a:r>
            <a:r>
              <a:rPr b="1" lang="en-US">
                <a:solidFill>
                  <a:srgbClr val="00B050"/>
                </a:solidFill>
              </a:rPr>
              <a:t>~10–400 nm i</a:t>
            </a:r>
            <a:r>
              <a:rPr lang="en-US"/>
              <a:t>n diameter and most viruses must be viewed with an electron microscope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All virions contain a nucleocapsid which is composed of nucleic acid (DNA or RNA) and a protein coat (capsid)</a:t>
            </a:r>
            <a:endParaRPr/>
          </a:p>
          <a:p>
            <a:pPr indent="-285750" lvl="1" marL="742950" rtl="0" algn="l">
              <a:lnSpc>
                <a:spcPct val="9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–"/>
            </a:pPr>
            <a:r>
              <a:rPr lang="en-US" sz="2600"/>
              <a:t>some viruses consist only of a nucleocapsid, others have additional components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FF0000"/>
                </a:solidFill>
              </a:rPr>
              <a:t>Envelopes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40" name="Google Shape;140;p21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0241" y="609599"/>
            <a:ext cx="7899718" cy="626097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838200" y="304800"/>
            <a:ext cx="7467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Capsids</a:t>
            </a:r>
            <a:endParaRPr/>
          </a:p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Large macromolecular structures which serve </a:t>
            </a:r>
            <a:r>
              <a:rPr b="1" lang="en-US">
                <a:solidFill>
                  <a:srgbClr val="FF0000"/>
                </a:solidFill>
              </a:rPr>
              <a:t>as protein coat of virus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00B050"/>
              </a:buClr>
              <a:buSzPts val="2800"/>
              <a:buFont typeface="Arial"/>
              <a:buChar char="•"/>
            </a:pPr>
            <a:r>
              <a:rPr lang="en-US">
                <a:solidFill>
                  <a:srgbClr val="00B050"/>
                </a:solidFill>
              </a:rPr>
              <a:t>Protect viral genetic material and aids in its transfer between host cells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Made of protein subunits called </a:t>
            </a:r>
            <a:r>
              <a:rPr b="1" lang="en-US">
                <a:solidFill>
                  <a:srgbClr val="00B0F0"/>
                </a:solidFill>
              </a:rPr>
              <a:t>protomers</a:t>
            </a:r>
            <a:endParaRPr b="1">
              <a:solidFill>
                <a:srgbClr val="00B0F0"/>
              </a:solidFill>
            </a:endParaRPr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Capsids are </a:t>
            </a:r>
            <a:r>
              <a:rPr b="1" lang="en-US">
                <a:solidFill>
                  <a:srgbClr val="7030A0"/>
                </a:solidFill>
              </a:rPr>
              <a:t>helical,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7030A0"/>
                </a:solidFill>
              </a:rPr>
              <a:t> icosahedral,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1160"/>
              </a:spcBef>
              <a:spcAft>
                <a:spcPts val="0"/>
              </a:spcAft>
              <a:buClr>
                <a:srgbClr val="7030A0"/>
              </a:buClr>
              <a:buSzPts val="2800"/>
              <a:buFont typeface="Arial"/>
              <a:buChar char="•"/>
            </a:pPr>
            <a:r>
              <a:rPr b="1" lang="en-US">
                <a:solidFill>
                  <a:srgbClr val="7030A0"/>
                </a:solidFill>
              </a:rPr>
              <a:t> or complex</a:t>
            </a:r>
            <a:endParaRPr/>
          </a:p>
        </p:txBody>
      </p:sp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838200" y="457200"/>
            <a:ext cx="7467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Helical Capsids</a:t>
            </a:r>
            <a:endParaRPr/>
          </a:p>
        </p:txBody>
      </p:sp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381000" y="1073783"/>
            <a:ext cx="83820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Shaped like hollow tubes with protein walls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Protomers self assemble</a:t>
            </a:r>
            <a:endParaRPr/>
          </a:p>
          <a:p>
            <a:pPr indent="-342900" lvl="0" marL="342900" rtl="0" algn="l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/>
              <a:t>Size of capsid is a function of nucleic acid</a:t>
            </a:r>
            <a:endParaRPr/>
          </a:p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8610600" y="6400800"/>
            <a:ext cx="1828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wiL75268_0503a" id="163" name="Google Shape;16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3000" y="2917807"/>
            <a:ext cx="7006486" cy="3834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Default Design">
  <a:themeElements>
    <a:clrScheme name="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