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  <p:sldMasterId id="2147483671" r:id="rId13"/>
    <p:sldMasterId id="2147483672" r:id="rId14"/>
    <p:sldMasterId id="2147483673" r:id="rId15"/>
    <p:sldMasterId id="2147483674" r:id="rId16"/>
    <p:sldMasterId id="2147483675" r:id="rId17"/>
    <p:sldMasterId id="2147483676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4" r:id="rId78"/>
    <p:sldId id="315" r:id="rId79"/>
    <p:sldId id="316" r:id="rId8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3950">
          <p15:clr>
            <a:srgbClr val="000000"/>
          </p15:clr>
        </p15:guide>
        <p15:guide id="3" pos="2880">
          <p15:clr>
            <a:srgbClr val="000000"/>
          </p15:clr>
        </p15:guide>
        <p15:guide id="4" pos="4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950" orient="horz"/>
        <p:guide pos="2880"/>
        <p:guide pos="4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1.xml"/><Relationship Id="rId42" Type="http://schemas.openxmlformats.org/officeDocument/2006/relationships/slide" Target="slides/slide23.xml"/><Relationship Id="rId41" Type="http://schemas.openxmlformats.org/officeDocument/2006/relationships/slide" Target="slides/slide22.xml"/><Relationship Id="rId44" Type="http://schemas.openxmlformats.org/officeDocument/2006/relationships/slide" Target="slides/slide25.xml"/><Relationship Id="rId43" Type="http://schemas.openxmlformats.org/officeDocument/2006/relationships/slide" Target="slides/slide24.xml"/><Relationship Id="rId46" Type="http://schemas.openxmlformats.org/officeDocument/2006/relationships/slide" Target="slides/slide27.xml"/><Relationship Id="rId45" Type="http://schemas.openxmlformats.org/officeDocument/2006/relationships/slide" Target="slides/slide26.xml"/><Relationship Id="rId80" Type="http://schemas.openxmlformats.org/officeDocument/2006/relationships/slide" Target="slides/slide61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29.xml"/><Relationship Id="rId47" Type="http://schemas.openxmlformats.org/officeDocument/2006/relationships/slide" Target="slides/slide28.xml"/><Relationship Id="rId49" Type="http://schemas.openxmlformats.org/officeDocument/2006/relationships/slide" Target="slides/slide3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54.xml"/><Relationship Id="rId72" Type="http://schemas.openxmlformats.org/officeDocument/2006/relationships/slide" Target="slides/slide53.xml"/><Relationship Id="rId31" Type="http://schemas.openxmlformats.org/officeDocument/2006/relationships/slide" Target="slides/slide12.xml"/><Relationship Id="rId75" Type="http://schemas.openxmlformats.org/officeDocument/2006/relationships/slide" Target="slides/slide56.xml"/><Relationship Id="rId30" Type="http://schemas.openxmlformats.org/officeDocument/2006/relationships/slide" Target="slides/slide11.xml"/><Relationship Id="rId74" Type="http://schemas.openxmlformats.org/officeDocument/2006/relationships/slide" Target="slides/slide55.xml"/><Relationship Id="rId33" Type="http://schemas.openxmlformats.org/officeDocument/2006/relationships/slide" Target="slides/slide14.xml"/><Relationship Id="rId77" Type="http://schemas.openxmlformats.org/officeDocument/2006/relationships/slide" Target="slides/slide58.xml"/><Relationship Id="rId32" Type="http://schemas.openxmlformats.org/officeDocument/2006/relationships/slide" Target="slides/slide13.xml"/><Relationship Id="rId76" Type="http://schemas.openxmlformats.org/officeDocument/2006/relationships/slide" Target="slides/slide57.xml"/><Relationship Id="rId35" Type="http://schemas.openxmlformats.org/officeDocument/2006/relationships/slide" Target="slides/slide16.xml"/><Relationship Id="rId79" Type="http://schemas.openxmlformats.org/officeDocument/2006/relationships/slide" Target="slides/slide60.xml"/><Relationship Id="rId34" Type="http://schemas.openxmlformats.org/officeDocument/2006/relationships/slide" Target="slides/slide15.xml"/><Relationship Id="rId78" Type="http://schemas.openxmlformats.org/officeDocument/2006/relationships/slide" Target="slides/slide59.xml"/><Relationship Id="rId71" Type="http://schemas.openxmlformats.org/officeDocument/2006/relationships/slide" Target="slides/slide52.xml"/><Relationship Id="rId70" Type="http://schemas.openxmlformats.org/officeDocument/2006/relationships/slide" Target="slides/slide51.xml"/><Relationship Id="rId37" Type="http://schemas.openxmlformats.org/officeDocument/2006/relationships/slide" Target="slides/slide18.xml"/><Relationship Id="rId36" Type="http://schemas.openxmlformats.org/officeDocument/2006/relationships/slide" Target="slides/slide17.xml"/><Relationship Id="rId39" Type="http://schemas.openxmlformats.org/officeDocument/2006/relationships/slide" Target="slides/slide20.xml"/><Relationship Id="rId38" Type="http://schemas.openxmlformats.org/officeDocument/2006/relationships/slide" Target="slides/slide19.xml"/><Relationship Id="rId62" Type="http://schemas.openxmlformats.org/officeDocument/2006/relationships/slide" Target="slides/slide43.xml"/><Relationship Id="rId61" Type="http://schemas.openxmlformats.org/officeDocument/2006/relationships/slide" Target="slides/slide42.xml"/><Relationship Id="rId20" Type="http://schemas.openxmlformats.org/officeDocument/2006/relationships/slide" Target="slides/slide1.xml"/><Relationship Id="rId64" Type="http://schemas.openxmlformats.org/officeDocument/2006/relationships/slide" Target="slides/slide45.xml"/><Relationship Id="rId63" Type="http://schemas.openxmlformats.org/officeDocument/2006/relationships/slide" Target="slides/slide44.xml"/><Relationship Id="rId22" Type="http://schemas.openxmlformats.org/officeDocument/2006/relationships/slide" Target="slides/slide3.xml"/><Relationship Id="rId66" Type="http://schemas.openxmlformats.org/officeDocument/2006/relationships/slide" Target="slides/slide47.xml"/><Relationship Id="rId21" Type="http://schemas.openxmlformats.org/officeDocument/2006/relationships/slide" Target="slides/slide2.xml"/><Relationship Id="rId65" Type="http://schemas.openxmlformats.org/officeDocument/2006/relationships/slide" Target="slides/slide46.xml"/><Relationship Id="rId24" Type="http://schemas.openxmlformats.org/officeDocument/2006/relationships/slide" Target="slides/slide5.xml"/><Relationship Id="rId68" Type="http://schemas.openxmlformats.org/officeDocument/2006/relationships/slide" Target="slides/slide49.xml"/><Relationship Id="rId23" Type="http://schemas.openxmlformats.org/officeDocument/2006/relationships/slide" Target="slides/slide4.xml"/><Relationship Id="rId67" Type="http://schemas.openxmlformats.org/officeDocument/2006/relationships/slide" Target="slides/slide48.xml"/><Relationship Id="rId60" Type="http://schemas.openxmlformats.org/officeDocument/2006/relationships/slide" Target="slides/slide41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69" Type="http://schemas.openxmlformats.org/officeDocument/2006/relationships/slide" Target="slides/slide50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29" Type="http://schemas.openxmlformats.org/officeDocument/2006/relationships/slide" Target="slides/slide10.xml"/><Relationship Id="rId51" Type="http://schemas.openxmlformats.org/officeDocument/2006/relationships/slide" Target="slides/slide32.xml"/><Relationship Id="rId50" Type="http://schemas.openxmlformats.org/officeDocument/2006/relationships/slide" Target="slides/slide31.xml"/><Relationship Id="rId53" Type="http://schemas.openxmlformats.org/officeDocument/2006/relationships/slide" Target="slides/slide34.xml"/><Relationship Id="rId52" Type="http://schemas.openxmlformats.org/officeDocument/2006/relationships/slide" Target="slides/slide33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36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5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38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37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40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39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7" name="Google Shape;17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2" name="Google Shape;27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6" name="Google Shape;2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6" name="Google Shape;33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Google Shape;33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4" name="Google Shape;3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5" name="Google Shape;36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3" name="Google Shape;37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8" name="Google Shape;38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6" name="Google Shape;39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5" name="Google Shape;40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4" name="Google Shape;41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Google Shape;41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2" name="Google Shape;42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Google Shape;423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2" name="Google Shape;45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7" name="Google Shape;48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6" name="Google Shape;51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Google Shape;517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4" name="Google Shape;52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2" name="Google Shape;53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0" name="Google Shape;54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Google Shape;541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8" name="Google Shape;548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9" name="Google Shape;549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3" name="Google Shape;563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4" name="Google Shape;564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79" name="Google Shape;579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Google Shape;580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87" name="Google Shape;587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" name="Google Shape;588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0" name="Google Shape;61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Google Shape;611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18" name="Google Shape;618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Google Shape;619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26" name="Google Shape;626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Google Shape;627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35" name="Google Shape;635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6" name="Google Shape;636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29" name="Google Shape;129;p2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41" name="Google Shape;141;p2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3" name="Google Shape;73;p12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03" name="Google Shape;103;p1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15" name="Google Shape;115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16" name="Google Shape;116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6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6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9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3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theme" Target="../theme/theme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_element_1.jpg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40232" t="0"/>
          <a:stretch/>
        </p:blipFill>
        <p:spPr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ey9e12dh_nm3.jp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73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6" name="Google Shape;106;p1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20" name="Google Shape;120;p20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32" name="Google Shape;132;p22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44" name="Google Shape;144;p24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7" name="Google Shape;147;p2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55" name="Google Shape;155;p2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66" name="Google Shape;166;p28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Google Shape;169;p2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34" name="Google Shape;34;p5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43" name="Google Shape;43;p7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53" name="Google Shape;53;p9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65" name="Google Shape;65;p11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77" name="Google Shape;77;p13"/>
          <p:cNvPicPr preferRelativeResize="0"/>
          <p:nvPr/>
        </p:nvPicPr>
        <p:blipFill rotWithShape="1">
          <a:blip r:embed="rId1">
            <a:alphaModFix/>
          </a:blip>
          <a:srcRect b="0" l="0" r="40232" t="21426"/>
          <a:stretch/>
        </p:blipFill>
        <p:spPr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88" name="Google Shape;88;p15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94" name="Google Shape;94;p16"/>
          <p:cNvPicPr preferRelativeResize="0"/>
          <p:nvPr/>
        </p:nvPicPr>
        <p:blipFill rotWithShape="1">
          <a:blip r:embed="rId1">
            <a:alphaModFix/>
          </a:blip>
          <a:srcRect b="0" l="0" r="24307" t="0"/>
          <a:stretch/>
        </p:blipFill>
        <p:spPr>
          <a:xfrm>
            <a:off x="0" y="-25400"/>
            <a:ext cx="9144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3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Microbial Growth</a:t>
            </a:r>
            <a:endParaRPr/>
          </a:p>
        </p:txBody>
      </p:sp>
      <p:sp>
        <p:nvSpPr>
          <p:cNvPr id="181" name="Google Shape;181;p3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2" name="Google Shape;182;p30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8800"/>
              <a:buFont typeface="Arial"/>
              <a:buNone/>
            </a:pPr>
            <a:r>
              <a:rPr b="1" i="0" lang="en-US" sz="88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pic>
        <p:nvPicPr>
          <p:cNvPr descr="MHE-red-RGB-email-logo.png"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1524000" y="6553200"/>
            <a:ext cx="61722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06" id="245" name="Google Shape;24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017712"/>
            <a:ext cx="8574087" cy="31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07" id="251" name="Google Shape;2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2"/>
            <a:ext cx="7013575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75268_ta01" id="252" name="Google Shape;25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300" y="3962400"/>
            <a:ext cx="369570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type="title"/>
          </p:nvPr>
        </p:nvSpPr>
        <p:spPr>
          <a:xfrm>
            <a:off x="838200" y="3048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endParaRPr/>
          </a:p>
        </p:txBody>
      </p:sp>
      <p:sp>
        <p:nvSpPr>
          <p:cNvPr id="259" name="Google Shape;259;p41"/>
          <p:cNvSpPr txBox="1"/>
          <p:nvPr>
            <p:ph idx="1" type="body"/>
          </p:nvPr>
        </p:nvSpPr>
        <p:spPr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in cellular constituents that may result in: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increase in cell number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increase in cell size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refers to population growth rather than growth of individual cells</a:t>
            </a:r>
            <a:endParaRPr/>
          </a:p>
        </p:txBody>
      </p:sp>
      <p:sp>
        <p:nvSpPr>
          <p:cNvPr id="260" name="Google Shape;260;p4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Growth Curve</a:t>
            </a:r>
            <a:endParaRPr/>
          </a:p>
        </p:txBody>
      </p:sp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304800" y="1066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Observed when microorganisms are cultivated in </a:t>
            </a: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batch culture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plotted as logarithm of cell number versus time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four distinct phases</a:t>
            </a: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11" id="269" name="Google Shape;2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487" y="3551237"/>
            <a:ext cx="4924425" cy="33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7620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Lag Phase</a:t>
            </a:r>
            <a:endParaRPr/>
          </a:p>
        </p:txBody>
      </p:sp>
      <p:sp>
        <p:nvSpPr>
          <p:cNvPr id="276" name="Google Shape;276;p43"/>
          <p:cNvSpPr txBox="1"/>
          <p:nvPr>
            <p:ph idx="1" type="body"/>
          </p:nvPr>
        </p:nvSpPr>
        <p:spPr>
          <a:xfrm>
            <a:off x="152400" y="1143000"/>
            <a:ext cx="8991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Cell synthesizing new components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to replenish spent materials(لتجديد المواد المستهلكة)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to adapt to new medium or other conditions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Varies in length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some cases can be very short or even absent</a:t>
            </a:r>
            <a:endParaRPr/>
          </a:p>
        </p:txBody>
      </p:sp>
      <p:sp>
        <p:nvSpPr>
          <p:cNvPr id="277" name="Google Shape;277;p4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Exponential Phase</a:t>
            </a:r>
            <a:endParaRPr/>
          </a:p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log phase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Rate of growth and division is constant and maximal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is </a:t>
            </a: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most uniform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terms of chemical and physical properties during this phase</a:t>
            </a:r>
            <a:endParaRPr/>
          </a:p>
        </p:txBody>
      </p:sp>
      <p:sp>
        <p:nvSpPr>
          <p:cNvPr id="285" name="Google Shape;285;p4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7620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Balanced Growth</a:t>
            </a:r>
            <a:endParaRPr/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log phase, cells exhibit </a:t>
            </a: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balanced growth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cellular constituents manufactured at constant rates relative to each other</a:t>
            </a:r>
            <a:endParaRPr/>
          </a:p>
        </p:txBody>
      </p:sp>
      <p:sp>
        <p:nvSpPr>
          <p:cNvPr id="293" name="Google Shape;293;p4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7620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Unbalanced Growth</a:t>
            </a:r>
            <a:endParaRPr/>
          </a:p>
        </p:txBody>
      </p:sp>
      <p:sp>
        <p:nvSpPr>
          <p:cNvPr id="300" name="Google Shape;300;p46"/>
          <p:cNvSpPr txBox="1"/>
          <p:nvPr>
            <p:ph idx="1" type="body"/>
          </p:nvPr>
        </p:nvSpPr>
        <p:spPr>
          <a:xfrm>
            <a:off x="457200" y="1066800"/>
            <a:ext cx="8686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Rates of synthesis vary relative to each other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under a variety of conditions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change in nutrient levels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shift-up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(poor medium to rich medium)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shift-down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(rich medium to poor medium)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environmental conditions</a:t>
            </a:r>
            <a:endParaRPr/>
          </a:p>
        </p:txBody>
      </p:sp>
      <p:sp>
        <p:nvSpPr>
          <p:cNvPr id="301" name="Google Shape;301;p4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12" id="302" name="Google Shape;30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4349750"/>
            <a:ext cx="4648200" cy="24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/>
          <p:nvPr>
            <p:ph type="title"/>
          </p:nvPr>
        </p:nvSpPr>
        <p:spPr>
          <a:xfrm>
            <a:off x="838200" y="4572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Stationary Phase</a:t>
            </a:r>
            <a:endParaRPr/>
          </a:p>
        </p:txBody>
      </p:sp>
      <p:sp>
        <p:nvSpPr>
          <p:cNvPr id="309" name="Google Shape;309;p47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system population growth eventually ceases, total number of viable cells remains constant 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active cells stop reproducing or reproductive rate is balanced by death rate</a:t>
            </a:r>
            <a:endParaRPr/>
          </a:p>
        </p:txBody>
      </p:sp>
      <p:sp>
        <p:nvSpPr>
          <p:cNvPr id="310" name="Google Shape;310;p4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Possible Reasons for Stationary Phase</a:t>
            </a:r>
            <a:endParaRPr/>
          </a:p>
        </p:txBody>
      </p:sp>
      <p:sp>
        <p:nvSpPr>
          <p:cNvPr id="316" name="Google Shape;316;p48"/>
          <p:cNvSpPr txBox="1"/>
          <p:nvPr>
            <p:ph idx="1" type="body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Nutrient limitation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Limited oxygen availability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Toxic waste accumulation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Critical population density reached</a:t>
            </a:r>
            <a:endParaRPr/>
          </a:p>
          <a:p>
            <a:pPr indent="-165100" lvl="0" marL="342900" marR="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Reproductive Strategies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reproductive strategies of eukaryotic microbes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and sexual, haploid or diploid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haploid only, asexual - binary fission, budding, filamentous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must replicate and segregate the genome prior to division</a:t>
            </a:r>
            <a:endParaRPr/>
          </a:p>
        </p:txBody>
      </p:sp>
      <p:sp>
        <p:nvSpPr>
          <p:cNvPr id="191" name="Google Shape;191;p3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type="title"/>
          </p:nvPr>
        </p:nvSpPr>
        <p:spPr>
          <a:xfrm>
            <a:off x="8382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Stationary Phase and Starvation Response</a:t>
            </a:r>
            <a:endParaRPr/>
          </a:p>
        </p:txBody>
      </p:sp>
      <p:sp>
        <p:nvSpPr>
          <p:cNvPr id="324" name="Google Shape;324;p49"/>
          <p:cNvSpPr txBox="1"/>
          <p:nvPr>
            <p:ph idx="1" type="body"/>
          </p:nvPr>
        </p:nvSpPr>
        <p:spPr>
          <a:xfrm>
            <a:off x="685800" y="16764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Entry into stationary phase due to starvation and other stressful conditions activates survival strategy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morphological changes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endospore formation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decrease in size, protoplast shrinkage, and nucleoid condensation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RpoS protein assists RNA polymerase in transcribing genes for starvation proteins</a:t>
            </a:r>
            <a:endParaRPr/>
          </a:p>
        </p:txBody>
      </p:sp>
      <p:sp>
        <p:nvSpPr>
          <p:cNvPr id="325" name="Google Shape;325;p4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Starvation Responses</a:t>
            </a:r>
            <a:endParaRPr/>
          </a:p>
        </p:txBody>
      </p:sp>
      <p:sp>
        <p:nvSpPr>
          <p:cNvPr id="332" name="Google Shape;332;p50"/>
          <p:cNvSpPr txBox="1"/>
          <p:nvPr>
            <p:ph idx="1" type="body"/>
          </p:nvPr>
        </p:nvSpPr>
        <p:spPr>
          <a:xfrm>
            <a:off x="228600" y="12954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Production of starvation proteins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cross-linking in cell wall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Dps protein protects DNA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chaperone proteins prevent protein damage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called </a:t>
            </a: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persister cells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long-term survival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increased virulence</a:t>
            </a:r>
            <a:endParaRPr/>
          </a:p>
        </p:txBody>
      </p:sp>
      <p:sp>
        <p:nvSpPr>
          <p:cNvPr id="333" name="Google Shape;333;p5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Senescence and Death Phase</a:t>
            </a:r>
            <a:endParaRPr/>
          </a:p>
        </p:txBody>
      </p:sp>
      <p:sp>
        <p:nvSpPr>
          <p:cNvPr id="340" name="Google Shape;340;p51"/>
          <p:cNvSpPr txBox="1"/>
          <p:nvPr>
            <p:ph idx="1" type="body"/>
          </p:nvPr>
        </p:nvSpPr>
        <p:spPr>
          <a:xfrm>
            <a:off x="228600" y="1066800"/>
            <a:ext cx="8610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alternative hypotheses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</a:t>
            </a:r>
            <a:r>
              <a:rPr b="1" i="0" lang="en-US" sz="2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Viable But Not Culturable (VBNC)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alive, but dormant, capable of new growth when conditions are right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Programmed cell death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fraction of the population genetically programmed to die (commit suicide)</a:t>
            </a:r>
            <a:endParaRPr/>
          </a:p>
        </p:txBody>
      </p:sp>
      <p:sp>
        <p:nvSpPr>
          <p:cNvPr id="341" name="Google Shape;341;p5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8" name="Google Shape;348;p52"/>
          <p:cNvSpPr txBox="1"/>
          <p:nvPr>
            <p:ph type="title"/>
          </p:nvPr>
        </p:nvSpPr>
        <p:spPr>
          <a:xfrm>
            <a:off x="685800" y="60960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Influence of Environmental Factors on Growth</a:t>
            </a:r>
            <a:endParaRPr/>
          </a:p>
        </p:txBody>
      </p:sp>
      <p:sp>
        <p:nvSpPr>
          <p:cNvPr id="349" name="Google Shape;349;p52"/>
          <p:cNvSpPr txBox="1"/>
          <p:nvPr>
            <p:ph idx="1" type="body"/>
          </p:nvPr>
        </p:nvSpPr>
        <p:spPr>
          <a:xfrm>
            <a:off x="0" y="1905000"/>
            <a:ext cx="90678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organisms grow in fairly moderate environmental conditions(ظروف بيئية معتدلة الى حدٍ ما)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Extremophiles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under harsh conditions that would kill most other organisms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a04" id="355" name="Google Shape;35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112" y="228600"/>
            <a:ext cx="706755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1" name="Google Shape;361;p54"/>
          <p:cNvSpPr txBox="1"/>
          <p:nvPr>
            <p:ph type="title"/>
          </p:nvPr>
        </p:nvSpPr>
        <p:spPr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Solutes and Water Activity</a:t>
            </a:r>
            <a:endParaRPr/>
          </a:p>
        </p:txBody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in osmotic concentrations in the environment may affect microbial cells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hypotonic solution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(lower osmotic concentration)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enters the cell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swells may burst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hypertonic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(higher osmotic concentration)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leaves the cell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shrinks from the cell wall (plasmolysis) may occur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9" name="Google Shape;369;p55"/>
          <p:cNvSpPr txBox="1"/>
          <p:nvPr>
            <p:ph type="title"/>
          </p:nvPr>
        </p:nvSpPr>
        <p:spPr>
          <a:xfrm>
            <a:off x="685800" y="533400"/>
            <a:ext cx="7467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Water Activity (a</a:t>
            </a:r>
            <a:r>
              <a:rPr b="1" baseline="-25000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70" name="Google Shape;370;p55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activity of a solution is 1/100 the relative humidity of solution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equal to </a:t>
            </a: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ratio of solution’s vapor pressure (Psoln) to that of pure water (Pwater)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 = Psoln/ Pwater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low water activity means most water is bound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Osmotolerant microbes can grow over wide ranges of water activity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7" name="Google Shape;377;p56"/>
          <p:cNvSpPr txBox="1"/>
          <p:nvPr>
            <p:ph type="title"/>
          </p:nvPr>
        </p:nvSpPr>
        <p:spPr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Solutes and Water Activity</a:t>
            </a:r>
            <a:endParaRPr/>
          </a:p>
        </p:txBody>
      </p:sp>
      <p:sp>
        <p:nvSpPr>
          <p:cNvPr id="378" name="Google Shape;378;p56"/>
          <p:cNvSpPr txBox="1"/>
          <p:nvPr>
            <p:ph idx="1" type="body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activity (a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amount of water available to organisms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by interaction with solute molecules (osmotic effect)</a:t>
            </a:r>
            <a:endParaRPr/>
          </a:p>
          <a:p>
            <a:pPr indent="-285750" lvl="1" marL="742950" rtl="0" algn="ctr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33FF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higher [solute] ⇒ lower a</a:t>
            </a:r>
            <a:r>
              <a:rPr b="1" baseline="-25000" i="0" lang="en-US" sz="26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baseline="-25000" i="0" sz="2600" u="none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by adsorption to surfaces (matric effect)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4" name="Google Shape;384;p57"/>
          <p:cNvSpPr txBox="1"/>
          <p:nvPr>
            <p:ph type="title"/>
          </p:nvPr>
        </p:nvSpPr>
        <p:spPr>
          <a:xfrm>
            <a:off x="609600" y="1524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Microbes Adapt to Changes in Osmotic Concentrations</a:t>
            </a:r>
            <a:endParaRPr/>
          </a:p>
        </p:txBody>
      </p:sp>
      <p:sp>
        <p:nvSpPr>
          <p:cNvPr id="385" name="Google Shape;385;p57"/>
          <p:cNvSpPr txBox="1"/>
          <p:nvPr>
            <p:ph idx="1" type="body"/>
          </p:nvPr>
        </p:nvSpPr>
        <p:spPr>
          <a:xfrm>
            <a:off x="685800" y="1490662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osmotic concentration of cytoplasm in hypotonic solutions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mechanosensitive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(MS) channels in plasma membrane allow solutes to leave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Increase internal solute concentration with </a:t>
            </a:r>
            <a:r>
              <a:rPr b="1" i="0" lang="en-US" sz="2800" u="sng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compatible solutes </a:t>
            </a: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to increase their internal osmotic concentration in hypertonic solutions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solutes compatible with metabolism and growth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2" name="Google Shape;392;p58"/>
          <p:cNvSpPr txBox="1"/>
          <p:nvPr>
            <p:ph type="title"/>
          </p:nvPr>
        </p:nvSpPr>
        <p:spPr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Extremely Adapted Microbes</a:t>
            </a:r>
            <a:endParaRPr/>
          </a:p>
        </p:txBody>
      </p:sp>
      <p:sp>
        <p:nvSpPr>
          <p:cNvPr id="393" name="Google Shape;393;p58"/>
          <p:cNvSpPr txBox="1"/>
          <p:nvPr>
            <p:ph idx="1" type="body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Halophiles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optimally in the presence of NaCl or other salts at a concentration above about 0.2M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Extreme halophiles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salt concentrations of </a:t>
            </a: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2M and 6.2M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extremely high concentrations of potassium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wall, proteins, and plasma membrane require high salt to maintain stability and activity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01"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508000"/>
            <a:ext cx="7696200" cy="58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0" name="Google Shape;400;p59"/>
          <p:cNvSpPr txBox="1"/>
          <p:nvPr>
            <p:ph type="title"/>
          </p:nvPr>
        </p:nvSpPr>
        <p:spPr>
          <a:xfrm>
            <a:off x="685800" y="3048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Effects of NaCl on Microbial Growth</a:t>
            </a:r>
            <a:endParaRPr/>
          </a:p>
        </p:txBody>
      </p:sp>
      <p:sp>
        <p:nvSpPr>
          <p:cNvPr id="401" name="Google Shape;401;p59"/>
          <p:cNvSpPr txBox="1"/>
          <p:nvPr>
            <p:ph idx="1" type="body"/>
          </p:nvPr>
        </p:nvSpPr>
        <p:spPr>
          <a:xfrm>
            <a:off x="685800" y="2438400"/>
            <a:ext cx="3810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Halophiles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optimally at &gt;0.2 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 halophiles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&gt;2 M</a:t>
            </a:r>
            <a:endParaRPr/>
          </a:p>
        </p:txBody>
      </p:sp>
      <p:pic>
        <p:nvPicPr>
          <p:cNvPr descr="wiL75268_0724" id="402" name="Google Shape;40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8987" y="1457325"/>
            <a:ext cx="4044950" cy="529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725L" id="408" name="Google Shape;40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150" y="439737"/>
            <a:ext cx="5911850" cy="60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0" name="Google Shape;410;p60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endParaRPr/>
          </a:p>
        </p:txBody>
      </p:sp>
      <p:sp>
        <p:nvSpPr>
          <p:cNvPr id="411" name="Google Shape;411;p60"/>
          <p:cNvSpPr txBox="1"/>
          <p:nvPr>
            <p:ph idx="1" type="body"/>
          </p:nvPr>
        </p:nvSpPr>
        <p:spPr>
          <a:xfrm>
            <a:off x="152400" y="1524000"/>
            <a:ext cx="3124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of the relative acidity of a solution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logarithm of the hydrogen ion concentration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8" name="Google Shape;418;p61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endParaRPr/>
          </a:p>
        </p:txBody>
      </p:sp>
      <p:sp>
        <p:nvSpPr>
          <p:cNvPr id="419" name="Google Shape;419;p61"/>
          <p:cNvSpPr txBox="1"/>
          <p:nvPr>
            <p:ph idx="1" type="body"/>
          </p:nvPr>
        </p:nvSpPr>
        <p:spPr>
          <a:xfrm>
            <a:off x="609600" y="17526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Acidophiles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optimum between pH 0 and pH 5.5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Neutrophiles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optimum between pH 5.5 and pH 7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Alkaliphiles (alkalophiles)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optimum between pH 8.5 and pH 11.5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6" name="Google Shape;426;p62"/>
          <p:cNvSpPr txBox="1"/>
          <p:nvPr>
            <p:ph type="title"/>
          </p:nvPr>
        </p:nvSpPr>
        <p:spPr>
          <a:xfrm>
            <a:off x="6096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endParaRPr/>
          </a:p>
        </p:txBody>
      </p:sp>
      <p:sp>
        <p:nvSpPr>
          <p:cNvPr id="427" name="Google Shape;427;p62"/>
          <p:cNvSpPr txBox="1"/>
          <p:nvPr>
            <p:ph idx="1" type="body"/>
          </p:nvPr>
        </p:nvSpPr>
        <p:spPr>
          <a:xfrm>
            <a:off x="0" y="1447800"/>
            <a:ext cx="9067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microbes maintain an internal pH near neutrality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plasma membrane is </a:t>
            </a:r>
            <a:r>
              <a:rPr b="0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impermeable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(كتيم/غير نافذ) to proton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 potassium for protons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Acidic tolerance response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pump protons out of the cell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 synthesize acid and heat shock proteins that protect proteins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Many microorganisms change the pH of their habitat by producing acidic or basic waste products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3" name="Google Shape;433;p63"/>
          <p:cNvSpPr txBox="1"/>
          <p:nvPr>
            <p:ph type="title"/>
          </p:nvPr>
        </p:nvSpPr>
        <p:spPr>
          <a:xfrm>
            <a:off x="762000" y="152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/>
          </a:p>
        </p:txBody>
      </p:sp>
      <p:sp>
        <p:nvSpPr>
          <p:cNvPr id="434" name="Google Shape;434;p63"/>
          <p:cNvSpPr txBox="1"/>
          <p:nvPr>
            <p:ph idx="1" type="body"/>
          </p:nvPr>
        </p:nvSpPr>
        <p:spPr>
          <a:xfrm>
            <a:off x="304800" y="838200"/>
            <a:ext cx="8610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Microbes cannot regulate their internal temperature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have optimal temperature at which they function optimally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temperatures may inhibit enzyme functioning and be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lethal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(قاتل)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exhibit distinct </a:t>
            </a: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cardinal growth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minimal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maximal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optimal</a:t>
            </a:r>
            <a:endParaRPr/>
          </a:p>
          <a:p>
            <a:pPr indent="-177800" lvl="0" marL="34290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i="0" sz="26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iL75268_0726" id="435" name="Google Shape;43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3973512"/>
            <a:ext cx="3810000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727" id="440" name="Google Shape;44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537" y="3200400"/>
            <a:ext cx="3878262" cy="30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2" name="Google Shape;442;p64"/>
          <p:cNvSpPr txBox="1"/>
          <p:nvPr>
            <p:ph type="title"/>
          </p:nvPr>
        </p:nvSpPr>
        <p:spPr>
          <a:xfrm>
            <a:off x="6858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Temperature Ranges for Microbial Growth</a:t>
            </a:r>
            <a:endParaRPr/>
          </a:p>
        </p:txBody>
      </p:sp>
      <p:sp>
        <p:nvSpPr>
          <p:cNvPr id="443" name="Google Shape;443;p64"/>
          <p:cNvSpPr txBox="1"/>
          <p:nvPr>
            <p:ph idx="1" type="body"/>
          </p:nvPr>
        </p:nvSpPr>
        <p:spPr>
          <a:xfrm>
            <a:off x="152400" y="1447800"/>
            <a:ext cx="5334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psychrophiles – 0</a:t>
            </a:r>
            <a:r>
              <a:rPr b="0" baseline="3000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C to 20</a:t>
            </a:r>
            <a:r>
              <a:rPr b="0" baseline="3000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psychrotrophs – 0</a:t>
            </a:r>
            <a:r>
              <a:rPr b="0" baseline="30000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C to 35</a:t>
            </a:r>
            <a:r>
              <a:rPr b="0" baseline="30000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mesophiles – 20</a:t>
            </a:r>
            <a:r>
              <a:rPr b="0" baseline="3000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C to 45</a:t>
            </a:r>
            <a:r>
              <a:rPr b="0" baseline="3000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thermophiles – 55</a:t>
            </a:r>
            <a:r>
              <a:rPr b="0" baseline="3000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C to 85</a:t>
            </a:r>
            <a:r>
              <a:rPr b="0" baseline="3000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hyperthermophiles – 85</a:t>
            </a:r>
            <a:r>
              <a:rPr b="0" baseline="3000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C to 113</a:t>
            </a:r>
            <a:r>
              <a:rPr b="0" baseline="3000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ta05" id="449" name="Google Shape;44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90500"/>
            <a:ext cx="3886200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6" name="Google Shape;456;p66"/>
          <p:cNvSpPr txBox="1"/>
          <p:nvPr>
            <p:ph type="title"/>
          </p:nvPr>
        </p:nvSpPr>
        <p:spPr>
          <a:xfrm>
            <a:off x="6858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Adaptations of Thermophiles</a:t>
            </a:r>
            <a:endParaRPr/>
          </a:p>
        </p:txBody>
      </p:sp>
      <p:sp>
        <p:nvSpPr>
          <p:cNvPr id="457" name="Google Shape;457;p66"/>
          <p:cNvSpPr txBox="1"/>
          <p:nvPr>
            <p:ph idx="1" type="body"/>
          </p:nvPr>
        </p:nvSpPr>
        <p:spPr>
          <a:xfrm>
            <a:off x="0" y="1547812"/>
            <a:ext cx="8991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structure stabilized by a variety of means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b="0" i="0" lang="en-US" sz="26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more H bonds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b="0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more proline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b="0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chaperones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Histone-like proteins stabilize DNA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stabilized by variety of means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b="1" i="0" lang="en-US" sz="26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more saturated, more branched and higher molecular weight lipids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</a:t>
            </a:r>
            <a:r>
              <a:rPr b="1" i="0" lang="en-US" sz="26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ether linkages(روابط) (archaeal membranes)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3" name="Google Shape;463;p67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Oxygen Concentration</a:t>
            </a:r>
            <a:endParaRPr/>
          </a:p>
        </p:txBody>
      </p:sp>
      <p:sp>
        <p:nvSpPr>
          <p:cNvPr id="464" name="Google Shape;464;p67"/>
          <p:cNvSpPr txBox="1"/>
          <p:nvPr>
            <p:ph idx="1" type="body"/>
          </p:nvPr>
        </p:nvSpPr>
        <p:spPr>
          <a:xfrm>
            <a:off x="152400" y="1981200"/>
            <a:ext cx="883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in oxygen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correlates with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(يرتبط مع) microbes energy conserving metabolic processes and the </a:t>
            </a: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electron transport chain (ETC)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nature of terminal electron acceptor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0" name="Google Shape;470;p68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Oxygen and Bacterial Growth</a:t>
            </a:r>
            <a:endParaRPr/>
          </a:p>
        </p:txBody>
      </p:sp>
      <p:sp>
        <p:nvSpPr>
          <p:cNvPr id="471" name="Google Shape;471;p68"/>
          <p:cNvSpPr txBox="1"/>
          <p:nvPr>
            <p:ph idx="1" type="body"/>
          </p:nvPr>
        </p:nvSpPr>
        <p:spPr>
          <a:xfrm>
            <a:off x="685800" y="1295400"/>
            <a:ext cx="7848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Aerobe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grows in presence of atmospheric oxygen (O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which is 20% O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Obligate aerobe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requires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Anaerobe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grows in the absence of O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Obligate anaerobe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killed in presence of O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Bacterial Cell Cycle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cycle is sequence of events from formation of new cell through the next cell division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bacteria divide by binary fission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pathways function during cycle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DNA replication and partition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cytokinesis</a:t>
            </a:r>
            <a:endParaRPr/>
          </a:p>
        </p:txBody>
      </p:sp>
      <p:sp>
        <p:nvSpPr>
          <p:cNvPr id="204" name="Google Shape;204;p3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7" name="Google Shape;477;p69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Oxygen and Bacterial Growth</a:t>
            </a:r>
            <a:endParaRPr/>
          </a:p>
        </p:txBody>
      </p:sp>
      <p:sp>
        <p:nvSpPr>
          <p:cNvPr id="478" name="Google Shape;478;p69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Microaerophiles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2–10% O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Facultative anaerobes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require O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grow better in its presence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Aerotolerant anaerobes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with or without O</a:t>
            </a:r>
            <a:r>
              <a:rPr b="0" baseline="-2500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28" id="484" name="Google Shape;48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" y="974725"/>
            <a:ext cx="8913812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1" name="Google Shape;491;p71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Basis of Different Oxygen Sensitivities</a:t>
            </a:r>
            <a:endParaRPr/>
          </a:p>
        </p:txBody>
      </p:sp>
      <p:sp>
        <p:nvSpPr>
          <p:cNvPr id="492" name="Google Shape;492;p71"/>
          <p:cNvSpPr txBox="1"/>
          <p:nvPr>
            <p:ph idx="1" type="body"/>
          </p:nvPr>
        </p:nvSpPr>
        <p:spPr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 easily reduced to toxic reactive oxygen species (ROS)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superoxide radical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peroxide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hydroxyl radical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Aerobes produce protective enzymes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superoxide dismutase (SOD)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catalase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peroxidase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8" name="Google Shape;498;p72"/>
          <p:cNvSpPr txBox="1"/>
          <p:nvPr>
            <p:ph type="title"/>
          </p:nvPr>
        </p:nvSpPr>
        <p:spPr>
          <a:xfrm>
            <a:off x="762000" y="381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Strict Anaerobic Microbes</a:t>
            </a:r>
            <a:endParaRPr/>
          </a:p>
        </p:txBody>
      </p:sp>
      <p:sp>
        <p:nvSpPr>
          <p:cNvPr id="499" name="Google Shape;499;p72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strict anaerobic microorganisms lack or have very low quantities of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superoxide dismutase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catalase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microbes cannot tolerate O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Anaerobes must be grown without O</a:t>
            </a:r>
            <a:r>
              <a:rPr b="0" baseline="-25000" i="0" lang="en-US" sz="28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work station with incubator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gaspak anaerobic system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5" name="Google Shape;505;p73"/>
          <p:cNvSpPr txBox="1"/>
          <p:nvPr>
            <p:ph type="title"/>
          </p:nvPr>
        </p:nvSpPr>
        <p:spPr>
          <a:xfrm>
            <a:off x="6858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Pressure</a:t>
            </a:r>
            <a:endParaRPr/>
          </a:p>
        </p:txBody>
      </p:sp>
      <p:sp>
        <p:nvSpPr>
          <p:cNvPr id="506" name="Google Shape;506;p73"/>
          <p:cNvSpPr txBox="1"/>
          <p:nvPr>
            <p:ph idx="1" type="body"/>
          </p:nvPr>
        </p:nvSpPr>
        <p:spPr>
          <a:xfrm>
            <a:off x="685800" y="1066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Microbes that live on land and water surface live at 1 atmosphere (atm)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live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deep sea with very high hydrostatic pressures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Barotolerant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adversely affected by increased pressure, but not as severely as nontolerant organisms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Barophilic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(peizophilic) organisms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3333FF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require or grow more rapidly in the presence of increased pressure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3333FF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change membrane fatty acids to adapt to high pressures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4"/>
          <p:cNvSpPr txBox="1"/>
          <p:nvPr>
            <p:ph idx="1" type="body"/>
          </p:nvPr>
        </p:nvSpPr>
        <p:spPr>
          <a:xfrm>
            <a:off x="1073150" y="609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Electromagnetic Spectrum </a:t>
            </a:r>
            <a:endParaRPr/>
          </a:p>
        </p:txBody>
      </p:sp>
      <p:sp>
        <p:nvSpPr>
          <p:cNvPr id="512" name="Google Shape;512;p7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31" id="513" name="Google Shape;51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3137" y="1293812"/>
            <a:ext cx="4810125" cy="543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0" name="Google Shape;520;p75"/>
          <p:cNvSpPr txBox="1"/>
          <p:nvPr>
            <p:ph type="title"/>
          </p:nvPr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Radiation Damage</a:t>
            </a:r>
            <a:endParaRPr/>
          </a:p>
        </p:txBody>
      </p:sp>
      <p:sp>
        <p:nvSpPr>
          <p:cNvPr id="521" name="Google Shape;521;p75"/>
          <p:cNvSpPr txBox="1"/>
          <p:nvPr>
            <p:ph idx="1" type="body"/>
          </p:nvPr>
        </p:nvSpPr>
        <p:spPr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Ionizing radiation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x-rays and gamma rays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mutations → death (sterilization(تعقيم))</a:t>
            </a:r>
            <a:endParaRPr b="1" i="0" sz="26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Disrupts(تعطيل)  chemical structure of many molecules, including DNA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damage may be repaired by DNA repair mechanisms if small dose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Deinococcus radiodurans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extremely resistant to DNA damage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8" name="Google Shape;528;p76"/>
          <p:cNvSpPr txBox="1"/>
          <p:nvPr>
            <p:ph type="title"/>
          </p:nvPr>
        </p:nvSpPr>
        <p:spPr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Radiation Damage…</a:t>
            </a:r>
            <a:endParaRPr/>
          </a:p>
        </p:txBody>
      </p:sp>
      <p:sp>
        <p:nvSpPr>
          <p:cNvPr id="529" name="Google Shape;529;p76"/>
          <p:cNvSpPr txBox="1"/>
          <p:nvPr>
            <p:ph idx="1" type="body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Ultraviolet (UV) radiation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wavelength most effectively absorbed by DNA is 260 nm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mutations → death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formation of </a:t>
            </a:r>
            <a:r>
              <a:rPr b="1" i="0" lang="en-US" sz="26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thymine dimers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DNA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requires </a:t>
            </a:r>
            <a:r>
              <a:rPr b="1" i="0" lang="en-US" sz="26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direct exposure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microbial surface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damage can be repaired by several repair mechanisms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36" name="Google Shape;536;p77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Radiation Damage…</a:t>
            </a:r>
            <a:endParaRPr/>
          </a:p>
        </p:txBody>
      </p:sp>
      <p:sp>
        <p:nvSpPr>
          <p:cNvPr id="537" name="Google Shape;537;p77"/>
          <p:cNvSpPr txBox="1"/>
          <p:nvPr>
            <p:ph idx="1" type="body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Visible light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at high intensities generates singlet oxygen (</a:t>
            </a:r>
            <a:r>
              <a:rPr b="1" baseline="30000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6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powerful oxidizing agent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carotenoid pigments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many light-exposed microorganisms from photooxidation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4" name="Google Shape;544;p78"/>
          <p:cNvSpPr txBox="1"/>
          <p:nvPr>
            <p:ph type="title"/>
          </p:nvPr>
        </p:nvSpPr>
        <p:spPr>
          <a:xfrm>
            <a:off x="685800" y="6096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Microbial Growth in Natural Environments</a:t>
            </a:r>
            <a:endParaRPr/>
          </a:p>
        </p:txBody>
      </p:sp>
      <p:sp>
        <p:nvSpPr>
          <p:cNvPr id="545" name="Google Shape;545;p78"/>
          <p:cNvSpPr txBox="1"/>
          <p:nvPr>
            <p:ph idx="1" type="body"/>
          </p:nvPr>
        </p:nvSpPr>
        <p:spPr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Microbial environments are complex, constantly changing, often 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contain low nutrient concentrations (oligotrophic environment) and </a:t>
            </a:r>
            <a:r>
              <a:rPr b="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may expose a microorganism to overlapping gradients of nutrients and environmental factors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Chromosome Replication and Partitioning - 1</a:t>
            </a:r>
            <a:endParaRPr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bacterial chromosomes are circular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Single origin of replication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site at which replication begins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Terminus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site at which replication is terminated, located opposite of the origin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Replisome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group of proteins needed for DNA synthesis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replication </a:t>
            </a:r>
            <a:r>
              <a:rPr b="1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proceeds in both directions from the origin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Origins move to opposite ends of the cell</a:t>
            </a:r>
            <a:endParaRPr/>
          </a:p>
        </p:txBody>
      </p:sp>
      <p:sp>
        <p:nvSpPr>
          <p:cNvPr id="211" name="Google Shape;211;p3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2" name="Google Shape;552;p79"/>
          <p:cNvSpPr txBox="1"/>
          <p:nvPr>
            <p:ph type="title"/>
          </p:nvPr>
        </p:nvSpPr>
        <p:spPr>
          <a:xfrm>
            <a:off x="762000" y="3048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Biofilms</a:t>
            </a:r>
            <a:endParaRPr/>
          </a:p>
        </p:txBody>
      </p:sp>
      <p:sp>
        <p:nvSpPr>
          <p:cNvPr id="553" name="Google Shape;553;p79"/>
          <p:cNvSpPr txBox="1"/>
          <p:nvPr>
            <p:ph idx="1" type="body"/>
          </p:nvPr>
        </p:nvSpPr>
        <p:spPr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microbes grow attached to surfaces (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sessile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rather than free floating (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planktonic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attached microbes are members of complex, slime enclosed communities called a </a:t>
            </a:r>
            <a:r>
              <a:rPr b="1" i="0" lang="en-US" sz="2800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biofilm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Biofilms are ubiquitous in nature in water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</a:t>
            </a:r>
            <a:r>
              <a:rPr b="0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be formed on any conditioned surface </a:t>
            </a:r>
            <a:endParaRPr/>
          </a:p>
        </p:txBody>
      </p:sp>
      <p:pic>
        <p:nvPicPr>
          <p:cNvPr descr="D:\Prescott9ePPTProject_Summer2012\Ch7\7.15.jpg" id="554" name="Google Shape;55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187" y="4183062"/>
            <a:ext cx="6423025" cy="265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wiL75268_0734" id="560" name="Google Shape;56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993775"/>
            <a:ext cx="7048500" cy="5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1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67" name="Google Shape;567;p81"/>
          <p:cNvSpPr txBox="1"/>
          <p:nvPr>
            <p:ph type="title"/>
          </p:nvPr>
        </p:nvSpPr>
        <p:spPr>
          <a:xfrm>
            <a:off x="7620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Biofilm Formation</a:t>
            </a:r>
            <a:endParaRPr/>
          </a:p>
        </p:txBody>
      </p:sp>
      <p:sp>
        <p:nvSpPr>
          <p:cNvPr id="568" name="Google Shape;568;p81"/>
          <p:cNvSpPr txBox="1"/>
          <p:nvPr>
            <p:ph idx="1" type="body"/>
          </p:nvPr>
        </p:nvSpPr>
        <p:spPr>
          <a:xfrm>
            <a:off x="228600" y="4572000"/>
            <a:ext cx="8686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Microbes reversibly attach to conditioned surface and release 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polysaccharides, proteins, and DNA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form the extracellular polymeric substance (EPS)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polymers are produced as microbes reproduce and biofilm matures</a:t>
            </a:r>
            <a:endParaRPr/>
          </a:p>
        </p:txBody>
      </p:sp>
      <p:pic>
        <p:nvPicPr>
          <p:cNvPr descr="D:\Prescott9ePPTProject_Summer2012\Ch7\7.16.jpg" id="569" name="Google Shape;56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62" y="1047750"/>
            <a:ext cx="72517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2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75" name="Google Shape;575;p82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Biofilms</a:t>
            </a:r>
            <a:endParaRPr/>
          </a:p>
        </p:txBody>
      </p:sp>
      <p:sp>
        <p:nvSpPr>
          <p:cNvPr id="576" name="Google Shape;576;p82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mature biofilm is a complex, </a:t>
            </a: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dynamic community of microorganisms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heterogeneity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differences in metabolic activity and locations of microbes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interactions occur among the attached organisms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exchanges take place metabolically, DNA uptake and communication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83" name="Google Shape;583;p83"/>
          <p:cNvSpPr txBox="1"/>
          <p:nvPr>
            <p:ph type="title"/>
          </p:nvPr>
        </p:nvSpPr>
        <p:spPr>
          <a:xfrm>
            <a:off x="762000" y="3810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Biofilm Microorganisms</a:t>
            </a:r>
            <a:endParaRPr/>
          </a:p>
        </p:txBody>
      </p:sp>
      <p:sp>
        <p:nvSpPr>
          <p:cNvPr id="584" name="Google Shape;584;p83"/>
          <p:cNvSpPr txBox="1"/>
          <p:nvPr>
            <p:ph idx="1" type="body"/>
          </p:nvPr>
        </p:nvSpPr>
        <p:spPr>
          <a:xfrm>
            <a:off x="685800" y="11430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EPS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change in attached organisms’ physiology </a:t>
            </a: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protects microbes from harmful agents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 light, antibiotics, antimicrobials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When formed on medical devices, such as implants, often lead to illness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Sloughing off</a:t>
            </a:r>
            <a:r>
              <a:rPr b="1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(تخلي عن/نزع) of organisms can result in contamination of water phase above the biofilm such as in a drinking water system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4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1" name="Google Shape;591;p84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Cell to Cell Communication Within the Microbial Populations</a:t>
            </a:r>
            <a:endParaRPr/>
          </a:p>
        </p:txBody>
      </p:sp>
      <p:sp>
        <p:nvSpPr>
          <p:cNvPr id="592" name="Google Shape;592;p84"/>
          <p:cNvSpPr txBox="1"/>
          <p:nvPr>
            <p:ph idx="1" type="body"/>
          </p:nvPr>
        </p:nvSpPr>
        <p:spPr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Bacterial cells in biofilms communicate in a density-dependent manner called </a:t>
            </a: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quorum sensing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small proteins that increase in concentration as microbes replicate and convert a microbe to a </a:t>
            </a: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competent state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uptake occurs, bacteriocins are released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735" id="597" name="Google Shape;59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0237" y="293687"/>
            <a:ext cx="4684712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8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9" name="Google Shape;599;p85"/>
          <p:cNvSpPr txBox="1"/>
          <p:nvPr>
            <p:ph type="title"/>
          </p:nvPr>
        </p:nvSpPr>
        <p:spPr>
          <a:xfrm>
            <a:off x="-19050" y="304800"/>
            <a:ext cx="497205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Quorum Sensing</a:t>
            </a:r>
            <a:endParaRPr/>
          </a:p>
        </p:txBody>
      </p:sp>
      <p:sp>
        <p:nvSpPr>
          <p:cNvPr id="600" name="Google Shape;600;p85"/>
          <p:cNvSpPr txBox="1"/>
          <p:nvPr>
            <p:ph idx="1" type="body"/>
          </p:nvPr>
        </p:nvSpPr>
        <p:spPr>
          <a:xfrm>
            <a:off x="0" y="914400"/>
            <a:ext cx="4267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Acylhomoserine lactone (AHL)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autoinducer molecule produced by many gram-negative organisms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diffuses across plasma membrane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3333FF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once inside the cell, induces expression of target genes regulating a variety of functions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6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7.8 Continuous culture of microorganisms</a:t>
            </a:r>
            <a:endParaRPr/>
          </a:p>
        </p:txBody>
      </p:sp>
      <p:sp>
        <p:nvSpPr>
          <p:cNvPr id="606" name="Google Shape;606;p86"/>
          <p:cNvSpPr txBox="1"/>
          <p:nvPr>
            <p:ph idx="1" type="body"/>
          </p:nvPr>
        </p:nvSpPr>
        <p:spPr>
          <a:xfrm>
            <a:off x="1905000" y="2209800"/>
            <a:ext cx="6858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 batch culture and continuous culture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Differentiate chemostats and turbidostats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the relationship between the dilution rate of a chemostat and population size and growth rate</a:t>
            </a:r>
            <a:endParaRPr/>
          </a:p>
        </p:txBody>
      </p:sp>
      <p:sp>
        <p:nvSpPr>
          <p:cNvPr id="607" name="Google Shape;607;p8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7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Continuous Culture of Microorganisms</a:t>
            </a:r>
            <a:endParaRPr/>
          </a:p>
        </p:txBody>
      </p:sp>
      <p:sp>
        <p:nvSpPr>
          <p:cNvPr id="614" name="Google Shape;614;p8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Growth in an open system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continual provision of nutrients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continual removal of wastes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Maintains cells in log phase at a constant biomass concentration for extended periods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Achieved using a continuous culture system</a:t>
            </a:r>
            <a:endParaRPr/>
          </a:p>
        </p:txBody>
      </p:sp>
      <p:sp>
        <p:nvSpPr>
          <p:cNvPr id="615" name="Google Shape;615;p8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8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Importance of Continuous Culture Methods</a:t>
            </a:r>
            <a:endParaRPr/>
          </a:p>
        </p:txBody>
      </p:sp>
      <p:sp>
        <p:nvSpPr>
          <p:cNvPr id="622" name="Google Shape;622;p8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Constant supply of cells in exponential phase growing at a known rate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of microbial </a:t>
            </a: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growth at very low nutrient concentrations, close to those present in natural environment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Study of interactions of microbes under conditions resembling(تشبه) those in aquatic environments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Food and industrial microbiology</a:t>
            </a:r>
            <a:endParaRPr/>
          </a:p>
        </p:txBody>
      </p:sp>
      <p:sp>
        <p:nvSpPr>
          <p:cNvPr id="623" name="Google Shape;623;p8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703" id="216" name="Google Shape;2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04862"/>
            <a:ext cx="8724900" cy="590073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722" id="629" name="Google Shape;62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75" y="609600"/>
            <a:ext cx="3979862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89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31" name="Google Shape;631;p89"/>
          <p:cNvSpPr txBox="1"/>
          <p:nvPr>
            <p:ph idx="4294967295" type="title"/>
          </p:nvPr>
        </p:nvSpPr>
        <p:spPr>
          <a:xfrm>
            <a:off x="304800" y="647700"/>
            <a:ext cx="441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The Chemostat</a:t>
            </a:r>
            <a:endParaRPr/>
          </a:p>
        </p:txBody>
      </p:sp>
      <p:sp>
        <p:nvSpPr>
          <p:cNvPr id="632" name="Google Shape;632;p89"/>
          <p:cNvSpPr txBox="1"/>
          <p:nvPr>
            <p:ph idx="4294967295" type="body"/>
          </p:nvPr>
        </p:nvSpPr>
        <p:spPr>
          <a:xfrm>
            <a:off x="762000" y="1600200"/>
            <a:ext cx="3505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Rate of incoming medium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0" i="0" lang="en-US" sz="28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rate of removal of medium from vessel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 essential nutrient is in limiting quantities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723" id="638" name="Google Shape;63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500" y="1922462"/>
            <a:ext cx="4964112" cy="46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90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40" name="Google Shape;640;p90"/>
          <p:cNvSpPr txBox="1"/>
          <p:nvPr>
            <p:ph idx="4294967295" type="title"/>
          </p:nvPr>
        </p:nvSpPr>
        <p:spPr>
          <a:xfrm>
            <a:off x="838200" y="4572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Dilution Rate and Microbial Growth</a:t>
            </a:r>
            <a:endParaRPr/>
          </a:p>
        </p:txBody>
      </p:sp>
      <p:sp>
        <p:nvSpPr>
          <p:cNvPr id="641" name="Google Shape;641;p90"/>
          <p:cNvSpPr txBox="1"/>
          <p:nvPr/>
        </p:nvSpPr>
        <p:spPr>
          <a:xfrm>
            <a:off x="220662" y="1536700"/>
            <a:ext cx="3455987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dilution rate – rate 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medium flows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vessel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 to vessel size</a:t>
            </a:r>
            <a:endParaRPr/>
          </a:p>
        </p:txBody>
      </p:sp>
      <p:sp>
        <p:nvSpPr>
          <p:cNvPr id="642" name="Google Shape;642;p90"/>
          <p:cNvSpPr txBox="1"/>
          <p:nvPr/>
        </p:nvSpPr>
        <p:spPr>
          <a:xfrm>
            <a:off x="220662" y="3457575"/>
            <a:ext cx="3124200" cy="310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cell density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maintained at wide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range of dilution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rates and chemostat operates best at low dilution rate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Chromosome Partitioning</a:t>
            </a:r>
            <a:endParaRPr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685800" y="12954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Replisome pushes, or condensation of, daughter chromosomes to opposite ends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MreB (</a:t>
            </a:r>
            <a:r>
              <a:rPr b="1" i="1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mur</a:t>
            </a: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ein cluster </a:t>
            </a:r>
            <a:r>
              <a:rPr b="1" i="1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en-US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an </a:t>
            </a:r>
            <a:r>
              <a:rPr b="0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actin homolog, plays role in determination of cell shape as spiral inside cell periphery, and chromosome segregation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origins associate with MreB tracks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MreB is mutated, chromosomes do not segregate</a:t>
            </a:r>
            <a:endParaRPr/>
          </a:p>
        </p:txBody>
      </p:sp>
      <p:sp>
        <p:nvSpPr>
          <p:cNvPr id="224" name="Google Shape;224;p36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685800" y="5334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Cytokinesis - Septation</a:t>
            </a:r>
            <a:endParaRPr/>
          </a:p>
        </p:txBody>
      </p:sp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685800" y="12954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Septation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formation of cross walls between daughter cells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i="0" lang="en-US" sz="2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Several steps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selection of site for septum formation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assembly of Z ring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linkage of Z ring to plasma membrane (cell wall)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assembly of cell wall synthesizing machinery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66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constriction of cell and septum formation</a:t>
            </a:r>
            <a:endParaRPr/>
          </a:p>
          <a:p>
            <a:pPr indent="-177800" lvl="0" marL="342900" marR="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838200" y="3810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757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rPr>
              <a:t>Z Ring Formation - Role in Septation</a:t>
            </a:r>
            <a:endParaRPr/>
          </a:p>
        </p:txBody>
      </p:sp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152400" y="1676400"/>
            <a:ext cx="8839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Protein FtsZ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tubulin homologue, found in most bacteria and archaea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polymerization forms Z ring, filaments of meshwork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MinCDE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 in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limits the Z ring to the center of the cell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MinC, MinD, MinE oscillate from one side of cell to other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 Z ring to cell membrane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ring constricts and cell wall synthesis of septal wall</a:t>
            </a:r>
            <a:endParaRPr/>
          </a:p>
        </p:txBody>
      </p:sp>
      <p:sp>
        <p:nvSpPr>
          <p:cNvPr id="239" name="Google Shape;239;p38"/>
          <p:cNvSpPr txBox="1"/>
          <p:nvPr/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7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9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