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3969">
          <p15:clr>
            <a:srgbClr val="A4A3A4"/>
          </p15:clr>
        </p15:guide>
        <p15:guide id="4" pos="2832">
          <p15:clr>
            <a:srgbClr val="A4A3A4"/>
          </p15:clr>
        </p15:guide>
        <p15:guide id="5" pos="4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128" orient="horz"/>
        <p:guide pos="3969" orient="horz"/>
        <p:guide pos="2832"/>
        <p:guide pos="4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alidixic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ley_element_1.jp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40233" t="0"/>
          <a:stretch/>
        </p:blipFill>
        <p:spPr>
          <a:xfrm>
            <a:off x="-1" y="0"/>
            <a:ext cx="9144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Willey9e12dh_nm3.jpg"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292" cy="298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15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40233" t="21428"/>
          <a:stretch/>
        </p:blipFill>
        <p:spPr>
          <a:xfrm>
            <a:off x="-1" y="0"/>
            <a:ext cx="914400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8" t="0"/>
          <a:stretch/>
        </p:blipFill>
        <p:spPr>
          <a:xfrm>
            <a:off x="-1" y="-25400"/>
            <a:ext cx="9144001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hyperlink" Target="https://en.wikipedia.org/wiki/DNA" TargetMode="External"/><Relationship Id="rId10" Type="http://schemas.openxmlformats.org/officeDocument/2006/relationships/hyperlink" Target="https://en.wikipedia.org/wiki/DNA_gyrase#cite_note-:0-1" TargetMode="External"/><Relationship Id="rId13" Type="http://schemas.openxmlformats.org/officeDocument/2006/relationships/hyperlink" Target="https://en.wikipedia.org/wiki/DNA_gyrase#cite_note-2" TargetMode="External"/><Relationship Id="rId12" Type="http://schemas.openxmlformats.org/officeDocument/2006/relationships/hyperlink" Target="https://en.wikipedia.org/wiki/Helicas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en.wikipedia.org/wiki/Topoisomerases" TargetMode="External"/><Relationship Id="rId4" Type="http://schemas.openxmlformats.org/officeDocument/2006/relationships/hyperlink" Target="https://en.wikipedia.org/wiki/Supercoil" TargetMode="External"/><Relationship Id="rId9" Type="http://schemas.openxmlformats.org/officeDocument/2006/relationships/hyperlink" Target="https://en.wikipedia.org/wiki/Topoisomerase" TargetMode="External"/><Relationship Id="rId15" Type="http://schemas.openxmlformats.org/officeDocument/2006/relationships/hyperlink" Target="https://en.wikipedia.org/wiki/DNA_supercoil" TargetMode="External"/><Relationship Id="rId14" Type="http://schemas.openxmlformats.org/officeDocument/2006/relationships/hyperlink" Target="https://en.wikipedia.org/wiki/DNA_gyrase#cite_note-3" TargetMode="External"/><Relationship Id="rId5" Type="http://schemas.openxmlformats.org/officeDocument/2006/relationships/hyperlink" Target="https://en.wikipedia.org/wiki/Adenosine_triphosphate" TargetMode="External"/><Relationship Id="rId6" Type="http://schemas.openxmlformats.org/officeDocument/2006/relationships/hyperlink" Target="https://en.wikipedia.org/wiki/Type_I_topoisomerase" TargetMode="External"/><Relationship Id="rId7" Type="http://schemas.openxmlformats.org/officeDocument/2006/relationships/hyperlink" Target="https://en.wikipedia.org/wiki/Linking_number" TargetMode="External"/><Relationship Id="rId8" Type="http://schemas.openxmlformats.org/officeDocument/2006/relationships/hyperlink" Target="https://en.wikipedia.org/wiki/Enzym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Antimicrobial Chemotherapy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pic>
        <p:nvPicPr>
          <p:cNvPr descr="MHE-red-RGB-email-logo.png"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524000" y="6553200"/>
            <a:ext cx="617220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Characteristics of Antimicrobial Drugs…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Effect of an agent may vary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00"/>
                </a:solidFill>
              </a:rPr>
              <a:t>with concentration, microbe, host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Effectiveness expressed in two ways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00"/>
                </a:solidFill>
              </a:rPr>
              <a:t>minimal inhibitory concentration (MIC)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lowest concentration of drug that inhibits growth of pathogen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00"/>
                </a:solidFill>
              </a:rPr>
              <a:t>minimal lethal concentration (MLC)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lowest concentration of drug that kills pathogen</a:t>
            </a:r>
            <a:endParaRPr/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9.3 Determining the level of antimicrobial activity</a:t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Explain how to determine the level of antibacterial drug activity using the dilution susceptibility test, the disk diffusion test, and the Etest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Predict antimicrobial drug levels </a:t>
            </a:r>
            <a:r>
              <a:rPr i="1" lang="en-US"/>
              <a:t>in vivo </a:t>
            </a:r>
            <a:r>
              <a:rPr lang="en-US"/>
              <a:t>from </a:t>
            </a:r>
            <a:r>
              <a:rPr i="1" lang="en-US"/>
              <a:t>in vitro </a:t>
            </a:r>
            <a:r>
              <a:rPr lang="en-US"/>
              <a:t>data</a:t>
            </a:r>
            <a:endParaRPr/>
          </a:p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Determining the Level of Antimicrobial Activity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Dilution susceptibility tests for MIC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Disk diffusion tests – Kirby Bauer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E-test MIC and diffusion</a:t>
            </a:r>
            <a:endParaRPr/>
          </a:p>
          <a:p>
            <a:pPr indent="-1206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  <a:p>
            <a:pPr indent="-1206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Dilution Susceptibility Tests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685800" y="12954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Involves inoculating media containing different concentrations of drug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00"/>
                </a:solidFill>
              </a:rPr>
              <a:t>broth or agar with lowest concentration showing no growth is MIC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if broth used, tubes showing no growth can be subcultured into drug-free medium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broth from which microbe can’t be recovered is MLC</a:t>
            </a:r>
            <a:endParaRPr/>
          </a:p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Disk Diffusion Tests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Disks impregnated with specific drugs are placed on agar plates inoculated with test microbe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Drug diffuses from disk into agar, establishing concentration gradient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Observe clear zones (no growth) around disks </a:t>
            </a:r>
            <a:endParaRPr/>
          </a:p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_tb02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42391"/>
            <a:ext cx="8756268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62000" y="3048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Kirby-Bauer Method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04800" y="990600"/>
            <a:ext cx="8686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Standardized method for disk diffusion test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Sensitivity/resistance determined using tables relating zone diameter with microbial resistance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Table values plotted, used to determine if effective concentration of drug in body can be reached</a:t>
            </a:r>
            <a:endParaRPr/>
          </a:p>
        </p:txBody>
      </p:sp>
      <p:sp>
        <p:nvSpPr>
          <p:cNvPr id="202" name="Google Shape;202;p3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02a"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3620606"/>
            <a:ext cx="4373562" cy="319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03" id="209" name="Google Shape;20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857" y="1143000"/>
            <a:ext cx="6402908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762000" y="11136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 Test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-358680" y="685800"/>
            <a:ext cx="5006879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Convenient</a:t>
            </a:r>
            <a:r>
              <a:rPr lang="en-US" sz="1600"/>
              <a:t>(مناسب) </a:t>
            </a:r>
            <a:r>
              <a:rPr lang="en-US"/>
              <a:t>for use with anaerobic pathogens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Similar to disk diffusion method, but uses strip rather than disk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E-test strips contain a gradient of an antibiotic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Intersection</a:t>
            </a:r>
            <a:r>
              <a:rPr lang="en-US" sz="1100"/>
              <a:t>(تداخل)</a:t>
            </a:r>
            <a:r>
              <a:rPr lang="en-US"/>
              <a:t> of elliptical</a:t>
            </a:r>
            <a:r>
              <a:rPr lang="en-US" sz="1050"/>
              <a:t>(بيضاوي الشكل) </a:t>
            </a:r>
            <a:r>
              <a:rPr lang="en-US"/>
              <a:t>zone of inhibition with strip indicates MIC</a:t>
            </a:r>
            <a:endParaRPr/>
          </a:p>
        </p:txBody>
      </p:sp>
      <p:sp>
        <p:nvSpPr>
          <p:cNvPr id="216" name="Google Shape;216;p3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04" id="217" name="Google Shape;2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031" y="541040"/>
            <a:ext cx="4683244" cy="531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9.4 Antibacterial drugs</a:t>
            </a:r>
            <a:endParaRPr/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Compare antibacterial drug mechanisms of action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Relate side effect toxicity of antibacterial drugs to mechanism of action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Explain the relative effectiveness of various antibacterial agents based on drug target</a:t>
            </a:r>
            <a:endParaRPr/>
          </a:p>
        </p:txBody>
      </p:sp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Chemotherapeutic Agents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Chemical agents used to treat disease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Destroy pathogenic microbes or inhibit their growth within host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Most are antibiotics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microbial products or their derivatives that kill </a:t>
            </a:r>
            <a:r>
              <a:rPr lang="en-US" u="sng"/>
              <a:t>susceptible</a:t>
            </a:r>
            <a:r>
              <a:rPr lang="en-US"/>
              <a:t>(سريعة التأثر) microbes or inhibit their growth</a:t>
            </a:r>
            <a:endParaRPr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Antimicrobial Drugs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Inhibitors of cell wall synthesis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F0"/>
                </a:solidFill>
              </a:rPr>
              <a:t>Protein synthesis inhibitors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50"/>
                </a:solidFill>
              </a:rPr>
              <a:t>Metabolic antagonists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Nucleic acid synthesis inhibition</a:t>
            </a:r>
            <a:endParaRPr/>
          </a:p>
          <a:p>
            <a:pPr indent="-1651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685800" y="533400"/>
            <a:ext cx="7467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Inhibitors of Cell Wall Synthesis</a:t>
            </a:r>
            <a:endParaRPr/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685800" y="12954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Penicillins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most are 6-aminopenicillanic acid derivatives and differ in side chain attached to amino group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most crucial(مهمة) feature of molecule is </a:t>
            </a:r>
            <a:r>
              <a:rPr lang="en-US">
                <a:solidFill>
                  <a:srgbClr val="00B0F0"/>
                </a:solidFill>
              </a:rPr>
              <a:t>the </a:t>
            </a:r>
            <a:r>
              <a:rPr lang="en-US">
                <a:solidFill>
                  <a:srgbClr val="00B0F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>
                <a:solidFill>
                  <a:srgbClr val="00B0F0"/>
                </a:solidFill>
              </a:rPr>
              <a:t>-lactam ring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essential for bioactivity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many penicillin resistant organisms produce </a:t>
            </a:r>
            <a:r>
              <a:rPr lang="en-US" sz="2400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/>
              <a:t>-lactamase (</a:t>
            </a:r>
            <a:r>
              <a:rPr lang="en-US" sz="2400">
                <a:solidFill>
                  <a:srgbClr val="FF0000"/>
                </a:solidFill>
              </a:rPr>
              <a:t>penicillinase</a:t>
            </a:r>
            <a:r>
              <a:rPr lang="en-US" sz="2400"/>
              <a:t>) which hydrolyzes a bond in this ring</a:t>
            </a:r>
            <a:endParaRPr/>
          </a:p>
        </p:txBody>
      </p:sp>
      <p:sp>
        <p:nvSpPr>
          <p:cNvPr id="238" name="Google Shape;238;p3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3405" id="243" name="Google Shape;2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3773" y="66027"/>
            <a:ext cx="3692254" cy="677872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>
            <p:ph type="title"/>
          </p:nvPr>
        </p:nvSpPr>
        <p:spPr>
          <a:xfrm>
            <a:off x="762000" y="288279"/>
            <a:ext cx="3048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Penicillins…</a:t>
            </a:r>
            <a:endParaRPr/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152400" y="914400"/>
            <a:ext cx="449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Mode of action 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00"/>
                </a:solidFill>
              </a:rPr>
              <a:t>blocks the enzyme that catalyzes transpeptidation </a:t>
            </a:r>
            <a:r>
              <a:rPr lang="en-US"/>
              <a:t>(formation of cross-links in peptidoglycan) 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00B050"/>
                </a:solidFill>
              </a:rPr>
              <a:t>prevents the synthesis of complete cell walls leading to lysis of cell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acts </a:t>
            </a:r>
            <a:r>
              <a:rPr lang="en-US">
                <a:solidFill>
                  <a:srgbClr val="00B0F0"/>
                </a:solidFill>
              </a:rPr>
              <a:t>only on growing bacteria that are synthesizing new peptidoglycan </a:t>
            </a:r>
            <a:endParaRPr/>
          </a:p>
          <a:p>
            <a:pPr indent="-1206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6" name="Google Shape;246;p3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Actions of Penicillins</a:t>
            </a:r>
            <a:endParaRPr/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Binds to periplasmic proteins (penicillin-binding proteins, PBPs)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F0"/>
                </a:solidFill>
              </a:rPr>
              <a:t>May activate bacterial autolysins and murein hydrolases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Stimulate bacterial holins to form holes or lesions in the plasma membrane</a:t>
            </a:r>
            <a:endParaRPr/>
          </a:p>
        </p:txBody>
      </p:sp>
      <p:sp>
        <p:nvSpPr>
          <p:cNvPr id="253" name="Google Shape;253;p3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Penicillins…</a:t>
            </a:r>
            <a:endParaRPr/>
          </a:p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Naturally occurring penicillins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00"/>
                </a:solidFill>
              </a:rPr>
              <a:t>penicillin V and G are narrow spectrum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50"/>
                </a:solidFill>
              </a:rPr>
              <a:t>Semisynthetic penicillins have a broader spectrum than naturally occurring ones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Resistance to penicillins, including the semisynthetic analogs, continues to be a problem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~</a:t>
            </a:r>
            <a:r>
              <a:rPr lang="en-US">
                <a:solidFill>
                  <a:srgbClr val="00B0F0"/>
                </a:solidFill>
              </a:rPr>
              <a:t>1–5% of adults in U.S. are allergic to penicillin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allergy can lead to a violent allergic response and death</a:t>
            </a:r>
            <a:endParaRPr/>
          </a:p>
        </p:txBody>
      </p:sp>
      <p:sp>
        <p:nvSpPr>
          <p:cNvPr id="260" name="Google Shape;260;p3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762000" y="2286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Cephalosporins</a:t>
            </a:r>
            <a:endParaRPr/>
          </a:p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228600" y="838200"/>
            <a:ext cx="8763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Structurally and functionally similar to penicillins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Broad-spectrum antibiotics that can be </a:t>
            </a:r>
            <a:r>
              <a:rPr lang="en-US">
                <a:solidFill>
                  <a:srgbClr val="00B0F0"/>
                </a:solidFill>
              </a:rPr>
              <a:t>used by most patients that are allergic to penicillin 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Four categories based on their spectrum of activity</a:t>
            </a:r>
            <a:endParaRPr/>
          </a:p>
        </p:txBody>
      </p:sp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06"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078" y="3008840"/>
            <a:ext cx="5720428" cy="384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762000" y="3048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Vancomycin and Teicoplanin</a:t>
            </a:r>
            <a:endParaRPr/>
          </a:p>
        </p:txBody>
      </p:sp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4343400" y="1066800"/>
            <a:ext cx="4648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Glycopeptide antibiotics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Inhibit </a:t>
            </a:r>
            <a:r>
              <a:rPr lang="en-US">
                <a:solidFill>
                  <a:srgbClr val="FF0000"/>
                </a:solidFill>
              </a:rPr>
              <a:t>cell wall synthesis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Vancomycin - </a:t>
            </a:r>
            <a:r>
              <a:rPr lang="en-US">
                <a:solidFill>
                  <a:srgbClr val="00B0F0"/>
                </a:solidFill>
              </a:rPr>
              <a:t>important for treatment of antibiotic-resistant staphylococcal and enterococcal infections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previously considered “drug of last resort” so rise in resistance to vancomycin is of great concern(قلق عظيم/كبير)</a:t>
            </a:r>
            <a:endParaRPr/>
          </a:p>
        </p:txBody>
      </p:sp>
      <p:sp>
        <p:nvSpPr>
          <p:cNvPr id="275" name="Google Shape;275;p4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07" id="276" name="Google Shape;2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138" y="1752600"/>
            <a:ext cx="4103369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Protein Synthesis Inhibitors</a:t>
            </a:r>
            <a:endParaRPr/>
          </a:p>
        </p:txBody>
      </p:sp>
      <p:sp>
        <p:nvSpPr>
          <p:cNvPr id="282" name="Google Shape;282;p42"/>
          <p:cNvSpPr txBox="1"/>
          <p:nvPr>
            <p:ph idx="1" type="body"/>
          </p:nvPr>
        </p:nvSpPr>
        <p:spPr>
          <a:xfrm>
            <a:off x="685800" y="12192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Many antibiotics </a:t>
            </a:r>
            <a:r>
              <a:rPr lang="en-US">
                <a:solidFill>
                  <a:srgbClr val="FF0000"/>
                </a:solidFill>
              </a:rPr>
              <a:t>bind specifically to the bacterial ribosome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binding can be to </a:t>
            </a:r>
            <a:r>
              <a:rPr lang="en-US">
                <a:solidFill>
                  <a:srgbClr val="00B050"/>
                </a:solidFill>
              </a:rPr>
              <a:t>30S (small) or 50S (large) ribosomal subunit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Other antibiotics inhibit a step in protein synthesis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00B050"/>
                </a:solidFill>
              </a:rPr>
              <a:t>aminoacyl-tRNA binding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7030A0"/>
                </a:solidFill>
              </a:rPr>
              <a:t>peptide bond formation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66"/>
                </a:solidFill>
              </a:rPr>
              <a:t>mRNA reading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00B0F0"/>
                </a:solidFill>
              </a:rPr>
              <a:t>translocation</a:t>
            </a:r>
            <a:r>
              <a:rPr lang="en-US"/>
              <a:t>  </a:t>
            </a:r>
            <a:endParaRPr/>
          </a:p>
          <a:p>
            <a:pPr indent="-107950" lvl="1" marL="74295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283" name="Google Shape;283;p4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/>
          <p:nvPr>
            <p:ph type="title"/>
          </p:nvPr>
        </p:nvSpPr>
        <p:spPr>
          <a:xfrm>
            <a:off x="152400" y="163720"/>
            <a:ext cx="408008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Aminoglycoside Antibiotics</a:t>
            </a:r>
            <a:endParaRPr/>
          </a:p>
        </p:txBody>
      </p:sp>
      <p:sp>
        <p:nvSpPr>
          <p:cNvPr id="289" name="Google Shape;289;p43"/>
          <p:cNvSpPr txBox="1"/>
          <p:nvPr>
            <p:ph idx="1" type="body"/>
          </p:nvPr>
        </p:nvSpPr>
        <p:spPr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Large group, all with a </a:t>
            </a:r>
            <a:r>
              <a:rPr lang="en-US">
                <a:solidFill>
                  <a:srgbClr val="00B0F0"/>
                </a:solidFill>
              </a:rPr>
              <a:t>cyclohexane ring</a:t>
            </a:r>
            <a:r>
              <a:rPr lang="en-US"/>
              <a:t>, amino sugars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Bind to </a:t>
            </a:r>
            <a:r>
              <a:rPr lang="en-US">
                <a:solidFill>
                  <a:srgbClr val="FF0000"/>
                </a:solidFill>
              </a:rPr>
              <a:t>30S ribosomal subunit, interfere with protein synthesis by directly inhibiting the process and by causing misreading of the messenger RNA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Resistance and toxicity </a:t>
            </a:r>
            <a:endParaRPr/>
          </a:p>
        </p:txBody>
      </p:sp>
      <p:sp>
        <p:nvSpPr>
          <p:cNvPr id="290" name="Google Shape;290;p4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senthamilselvan.t\Desktop\wiL02400_09_08.jpg" id="291" name="Google Shape;2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95400"/>
            <a:ext cx="7924800" cy="313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>
            <p:ph type="title"/>
          </p:nvPr>
        </p:nvSpPr>
        <p:spPr>
          <a:xfrm>
            <a:off x="836611" y="2286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Tetracyclines</a:t>
            </a:r>
            <a:endParaRPr/>
          </a:p>
        </p:txBody>
      </p:sp>
      <p:sp>
        <p:nvSpPr>
          <p:cNvPr id="297" name="Google Shape;297;p44"/>
          <p:cNvSpPr txBox="1"/>
          <p:nvPr>
            <p:ph idx="1" type="body"/>
          </p:nvPr>
        </p:nvSpPr>
        <p:spPr>
          <a:xfrm>
            <a:off x="304800" y="9906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All have a four-ring structure to which a variety of side chains are attached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Are broad spectrum, </a:t>
            </a:r>
            <a:r>
              <a:rPr lang="en-US">
                <a:solidFill>
                  <a:srgbClr val="FF0000"/>
                </a:solidFill>
              </a:rPr>
              <a:t>bacteriostatic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Combine with 30S ribosomal subunit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inhibits bind of aminoacyl-tRNA molecules to the A site of the ribosome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Sometimes used to treat </a:t>
            </a:r>
            <a:r>
              <a:rPr lang="en-US" u="sng"/>
              <a:t>acne</a:t>
            </a:r>
            <a:r>
              <a:rPr lang="en-US"/>
              <a:t>(حب الشباب)</a:t>
            </a:r>
            <a:endParaRPr/>
          </a:p>
          <a:p>
            <a:pPr indent="-1206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09" id="299" name="Google Shape;29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968" y="4415833"/>
            <a:ext cx="4500262" cy="2422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Penicillin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</a:t>
            </a:r>
            <a:r>
              <a:rPr lang="en-US" sz="2800"/>
              <a:t>irst discovered by Ernest Duchesne (1896), but discovery lost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</a:t>
            </a:r>
            <a:r>
              <a:rPr lang="en-US" sz="2800"/>
              <a:t>ccidentally discovered by Alexander Fleming (1928)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observed penicillin activity on contaminated plate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did not think could be developed further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</a:t>
            </a:r>
            <a:r>
              <a:rPr lang="en-US" sz="2800"/>
              <a:t>ffectiveness demonstrated by Florey, Chain, and Heatley (1939)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Fleming, Florey, and Chain received Nobel Prize in 1945 for discovery and production of penicillin</a:t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Macrolides</a:t>
            </a:r>
            <a:endParaRPr/>
          </a:p>
        </p:txBody>
      </p:sp>
      <p:sp>
        <p:nvSpPr>
          <p:cNvPr id="305" name="Google Shape;305;p45"/>
          <p:cNvSpPr txBox="1"/>
          <p:nvPr>
            <p:ph idx="1" type="body"/>
          </p:nvPr>
        </p:nvSpPr>
        <p:spPr>
          <a:xfrm>
            <a:off x="152400" y="1295400"/>
            <a:ext cx="4724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Contain 12- to 22-carbon lactone rings linked to one or more sugars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e.g., </a:t>
            </a:r>
            <a:r>
              <a:rPr lang="en-US">
                <a:solidFill>
                  <a:srgbClr val="FF0000"/>
                </a:solidFill>
              </a:rPr>
              <a:t>erythromycin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00B0F0"/>
                </a:solidFill>
              </a:rPr>
              <a:t>broad spectrum, usually bacteriostatic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binds to 23S rRNA of 50S ribosomal subunit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inhibits peptide chain elongation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Used for patients allergic to penicillin</a:t>
            </a:r>
            <a:endParaRPr/>
          </a:p>
          <a:p>
            <a:pPr indent="-1206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6" name="Google Shape;306;p4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10" id="307" name="Google Shape;30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814456"/>
            <a:ext cx="4038600" cy="355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Chloramphenicol</a:t>
            </a:r>
            <a:endParaRPr/>
          </a:p>
        </p:txBody>
      </p:sp>
      <p:sp>
        <p:nvSpPr>
          <p:cNvPr id="313" name="Google Shape;313;p46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Now is chemically synthesized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Binds to 23s rRNA on 50S ribosomal subunit and inhibits peptidyl transferase reaction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Toxic with numerous side effects so only used in life-threatening situations </a:t>
            </a:r>
            <a:endParaRPr/>
          </a:p>
        </p:txBody>
      </p:sp>
      <p:sp>
        <p:nvSpPr>
          <p:cNvPr id="314" name="Google Shape;314;p4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Metabolic Antagonists</a:t>
            </a:r>
            <a:endParaRPr/>
          </a:p>
        </p:txBody>
      </p:sp>
      <p:sp>
        <p:nvSpPr>
          <p:cNvPr id="320" name="Google Shape;320;p47"/>
          <p:cNvSpPr txBox="1"/>
          <p:nvPr>
            <p:ph idx="1" type="body"/>
          </p:nvPr>
        </p:nvSpPr>
        <p:spPr>
          <a:xfrm>
            <a:off x="685800" y="1219200"/>
            <a:ext cx="7772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Act as antimetabolites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antagonize or block functioning of metabolic pathways by competitively inhibiting the use of metabolites by key enzymes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Are structural analogs 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molecules that are structurally similar to, and compete with, naturally occurring metabolic intermediates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block normal cellular metabolism</a:t>
            </a:r>
            <a:endParaRPr/>
          </a:p>
          <a:p>
            <a:pPr indent="-762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07950" lvl="1" marL="74295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321" name="Google Shape;321;p4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3411" id="326" name="Google Shape;32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17" y="1219200"/>
            <a:ext cx="4440707" cy="540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8"/>
          <p:cNvSpPr txBox="1"/>
          <p:nvPr>
            <p:ph type="title"/>
          </p:nvPr>
        </p:nvSpPr>
        <p:spPr>
          <a:xfrm>
            <a:off x="762000" y="3048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Sulfonamides or Sulfa Drugs</a:t>
            </a:r>
            <a:endParaRPr/>
          </a:p>
        </p:txBody>
      </p:sp>
      <p:sp>
        <p:nvSpPr>
          <p:cNvPr id="328" name="Google Shape;328;p48"/>
          <p:cNvSpPr txBox="1"/>
          <p:nvPr>
            <p:ph idx="1" type="body"/>
          </p:nvPr>
        </p:nvSpPr>
        <p:spPr>
          <a:xfrm>
            <a:off x="4704740" y="1371600"/>
            <a:ext cx="428685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Structurally related to sulfanilamide, a paminobenzoic acid (PABA) analog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PABA used for the synthesis of folic acid and is made by many pathogens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sulfa drugs are selectively toxic due to competitive inhibition of folic acid synthesis enzymes</a:t>
            </a:r>
            <a:endParaRPr/>
          </a:p>
        </p:txBody>
      </p:sp>
      <p:sp>
        <p:nvSpPr>
          <p:cNvPr id="329" name="Google Shape;329;p4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Trimethoprim</a:t>
            </a:r>
            <a:endParaRPr/>
          </a:p>
        </p:txBody>
      </p:sp>
      <p:sp>
        <p:nvSpPr>
          <p:cNvPr id="335" name="Google Shape;335;p49"/>
          <p:cNvSpPr txBox="1"/>
          <p:nvPr>
            <p:ph idx="1" type="body"/>
          </p:nvPr>
        </p:nvSpPr>
        <p:spPr>
          <a:xfrm>
            <a:off x="0" y="12954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Synthetic antibiotic that also interferes with</a:t>
            </a:r>
            <a:r>
              <a:rPr lang="en-US" sz="1800"/>
              <a:t>(يتداخل مع) </a:t>
            </a:r>
            <a:r>
              <a:rPr lang="en-US"/>
              <a:t>folic acid production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Broad spectrum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Can be combined with sulfa drugs to increase efficacy of treatment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combination blocks two steps in folic acid pathway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Has a variety of side effects including abdominal pain and </a:t>
            </a:r>
            <a:r>
              <a:rPr lang="en-US" u="sng"/>
              <a:t>photosensitivity reactions </a:t>
            </a:r>
            <a:r>
              <a:rPr lang="en-US"/>
              <a:t>(الحساسية للضوء)</a:t>
            </a:r>
            <a:endParaRPr/>
          </a:p>
        </p:txBody>
      </p:sp>
      <p:sp>
        <p:nvSpPr>
          <p:cNvPr id="336" name="Google Shape;336;p4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12" id="342" name="Google Shape;34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64861"/>
            <a:ext cx="4038600" cy="643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Nucleic Acid Synthesis Inhibition</a:t>
            </a:r>
            <a:endParaRPr/>
          </a:p>
        </p:txBody>
      </p:sp>
      <p:sp>
        <p:nvSpPr>
          <p:cNvPr id="348" name="Google Shape;348;p51"/>
          <p:cNvSpPr txBox="1"/>
          <p:nvPr>
            <p:ph idx="1" type="body"/>
          </p:nvPr>
        </p:nvSpPr>
        <p:spPr>
          <a:xfrm>
            <a:off x="685800" y="12192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 variety of mechanisms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block DNA replication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inhibition of DNA polymerase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inhibition of DNA helicase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block transcription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inhibition of RNA polymerase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Drugs not as selectively toxic as other antibiotics because bacteria and eukaryotes do not differ greatly in the way they synthesize nucleic acids </a:t>
            </a:r>
            <a:endParaRPr/>
          </a:p>
          <a:p>
            <a:pPr indent="-107950" lvl="1" marL="74295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349" name="Google Shape;349;p5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"/>
          <p:cNvSpPr txBox="1"/>
          <p:nvPr>
            <p:ph type="title"/>
          </p:nvPr>
        </p:nvSpPr>
        <p:spPr>
          <a:xfrm>
            <a:off x="685800" y="2286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Quinolones</a:t>
            </a:r>
            <a:endParaRPr/>
          </a:p>
        </p:txBody>
      </p:sp>
      <p:sp>
        <p:nvSpPr>
          <p:cNvPr id="356" name="Google Shape;356;p52"/>
          <p:cNvSpPr txBox="1"/>
          <p:nvPr>
            <p:ph idx="1" type="body"/>
          </p:nvPr>
        </p:nvSpPr>
        <p:spPr>
          <a:xfrm>
            <a:off x="228600" y="3429000"/>
            <a:ext cx="86868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Broad-spectrum, synthetic drugs containing the 4-quinolone ring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Nalidixic acid first synthesized quinolone (1962)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Act by inhibiting bacterial DNA-gyrase and topoisomerase II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Broad spectrum, bactericidal, wide range of infections</a:t>
            </a:r>
            <a:endParaRPr/>
          </a:p>
        </p:txBody>
      </p:sp>
      <p:sp>
        <p:nvSpPr>
          <p:cNvPr id="357" name="Google Shape;357;p5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8" name="Google Shape;35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710" y="892386"/>
            <a:ext cx="5558994" cy="242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"/>
          <p:cNvSpPr txBox="1"/>
          <p:nvPr>
            <p:ph idx="1" type="body"/>
          </p:nvPr>
        </p:nvSpPr>
        <p:spPr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/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/>
          </a:p>
          <a:p>
            <a:pPr indent="-241300" lvl="0" marL="342900" rtl="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/>
              <a:t>Type II </a:t>
            </a:r>
            <a:r>
              <a:rPr b="1" lang="en-US" sz="1800" u="sng">
                <a:solidFill>
                  <a:schemeClr val="hlink"/>
                </a:solidFill>
                <a:hlinkClick r:id="rId3"/>
              </a:rPr>
              <a:t>topoisomerases</a:t>
            </a:r>
            <a:r>
              <a:rPr lang="en-US" sz="1800"/>
              <a:t> cut both strands of the DNA helix simultaneously in order to manage DNA tangles and 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supercoils</a:t>
            </a:r>
            <a:r>
              <a:rPr lang="en-US" sz="1800"/>
              <a:t>. They use the hydrolysis of 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ATP</a:t>
            </a:r>
            <a:r>
              <a:rPr lang="en-US" sz="1800"/>
              <a:t>, unlike 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Type I topoisomerase</a:t>
            </a:r>
            <a:r>
              <a:rPr lang="en-US" sz="1800"/>
              <a:t>. In this process, these enzymes change the 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linking number</a:t>
            </a:r>
            <a:r>
              <a:rPr lang="en-US" sz="1800"/>
              <a:t> of circular DNA by ±2.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sz="1800"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/>
              <a:t>DNA gyrase</a:t>
            </a:r>
            <a:r>
              <a:rPr lang="en-US" sz="1800"/>
              <a:t>, or simply </a:t>
            </a:r>
            <a:r>
              <a:rPr b="1" lang="en-US" sz="1800"/>
              <a:t>gyrase</a:t>
            </a:r>
            <a:r>
              <a:rPr lang="en-US" sz="1800"/>
              <a:t>, is an 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enzyme</a:t>
            </a:r>
            <a:r>
              <a:rPr lang="en-US" sz="1800"/>
              <a:t> within the class of 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topoisomerase</a:t>
            </a:r>
            <a:r>
              <a:rPr lang="en-US" sz="1800"/>
              <a:t> (Type II topoisomerase) </a:t>
            </a:r>
            <a:r>
              <a:rPr baseline="30000" lang="en-US" sz="1800" u="sng">
                <a:solidFill>
                  <a:schemeClr val="hlink"/>
                </a:solidFill>
                <a:hlinkClick r:id="rId10"/>
              </a:rPr>
              <a:t>[1]</a:t>
            </a:r>
            <a:r>
              <a:rPr lang="en-US" sz="1800"/>
              <a:t> that relieves strain(يخفف من الضغط) while double-stranded </a:t>
            </a:r>
            <a:r>
              <a:rPr lang="en-US" sz="1800" u="sng">
                <a:solidFill>
                  <a:schemeClr val="hlink"/>
                </a:solidFill>
                <a:hlinkClick r:id="rId11"/>
              </a:rPr>
              <a:t>DNA</a:t>
            </a:r>
            <a:r>
              <a:rPr lang="en-US" sz="1800"/>
              <a:t> is being unwound by </a:t>
            </a:r>
            <a:r>
              <a:rPr lang="en-US" sz="1800" u="sng">
                <a:solidFill>
                  <a:schemeClr val="hlink"/>
                </a:solidFill>
                <a:hlinkClick r:id="rId12"/>
              </a:rPr>
              <a:t>helicase</a:t>
            </a:r>
            <a:r>
              <a:rPr lang="en-US" sz="1800"/>
              <a:t>.</a:t>
            </a:r>
            <a:r>
              <a:rPr baseline="30000" lang="en-US" sz="1800" u="sng">
                <a:solidFill>
                  <a:schemeClr val="hlink"/>
                </a:solidFill>
                <a:hlinkClick r:id="rId13"/>
              </a:rPr>
              <a:t>[2]</a:t>
            </a:r>
            <a:r>
              <a:rPr baseline="30000" lang="en-US" sz="1800" u="sng">
                <a:solidFill>
                  <a:schemeClr val="hlink"/>
                </a:solidFill>
                <a:hlinkClick r:id="rId14"/>
              </a:rPr>
              <a:t>[3]</a:t>
            </a:r>
            <a:r>
              <a:rPr lang="en-US" sz="1800"/>
              <a:t> The enzyme causes negative </a:t>
            </a:r>
            <a:r>
              <a:rPr lang="en-US" sz="1800" u="sng">
                <a:solidFill>
                  <a:schemeClr val="hlink"/>
                </a:solidFill>
                <a:hlinkClick r:id="rId15"/>
              </a:rPr>
              <a:t>supercoiling</a:t>
            </a:r>
            <a:r>
              <a:rPr lang="en-US" sz="1800"/>
              <a:t> of the DNA or relaxes positive supercoils.</a:t>
            </a:r>
            <a:endParaRPr/>
          </a:p>
        </p:txBody>
      </p:sp>
      <p:sp>
        <p:nvSpPr>
          <p:cNvPr id="364" name="Google Shape;364;p5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9.8 Factors influencing antimicrobial drug effectiveness</a:t>
            </a:r>
            <a:endParaRPr/>
          </a:p>
        </p:txBody>
      </p:sp>
      <p:sp>
        <p:nvSpPr>
          <p:cNvPr id="370" name="Google Shape;370;p54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Predict the effects of (1) delivery route, (2) metabolism, and (3) local concentration on the effectiveness of an antimicrobial drug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Correlate the sensitivity of a microorganism to an antimicrobial agent with microbial growth in the presence of that agent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Identify the practices that lead to antimicrobial drug resistance and suggest countermeasures</a:t>
            </a:r>
            <a:endParaRPr/>
          </a:p>
        </p:txBody>
      </p:sp>
      <p:sp>
        <p:nvSpPr>
          <p:cNvPr id="371" name="Google Shape;371;p5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3401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715" y="609600"/>
            <a:ext cx="579403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Factors Influencing Antimicrobial Drugs</a:t>
            </a:r>
            <a:endParaRPr/>
          </a:p>
        </p:txBody>
      </p:sp>
      <p:sp>
        <p:nvSpPr>
          <p:cNvPr id="377" name="Google Shape;377;p55"/>
          <p:cNvSpPr txBox="1"/>
          <p:nvPr>
            <p:ph idx="1" type="body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Ability of drug to reach site of infection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Susceptibility of pathogen to drug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Ability of drug to reach concentrations in body that </a:t>
            </a:r>
            <a:r>
              <a:rPr lang="en-US" u="sng"/>
              <a:t>exceed</a:t>
            </a:r>
            <a:r>
              <a:rPr lang="en-US"/>
              <a:t>(يتجاوز) MIC of pathogen</a:t>
            </a:r>
            <a:endParaRPr/>
          </a:p>
          <a:p>
            <a:pPr indent="-1651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8" name="Google Shape;378;p5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Ability of Drug to Reach Site of Infection</a:t>
            </a:r>
            <a:endParaRPr/>
          </a:p>
        </p:txBody>
      </p:sp>
      <p:sp>
        <p:nvSpPr>
          <p:cNvPr id="384" name="Google Shape;384;p56"/>
          <p:cNvSpPr txBox="1"/>
          <p:nvPr>
            <p:ph idx="1" type="body"/>
          </p:nvPr>
        </p:nvSpPr>
        <p:spPr>
          <a:xfrm>
            <a:off x="685800" y="1828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Depends in part on mode of administration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oral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some drugs destroyed by stomach acid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topical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parenteral routes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nonoral routes of administration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Drug can be excluded by blood clots or necrotic tissue(الأنسجة الميتة)</a:t>
            </a:r>
            <a:endParaRPr/>
          </a:p>
        </p:txBody>
      </p:sp>
      <p:sp>
        <p:nvSpPr>
          <p:cNvPr id="385" name="Google Shape;385;p5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7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Factors Influencing Ability of Drug to Reach Concentrations </a:t>
            </a:r>
            <a:br>
              <a:rPr lang="en-US" sz="3600"/>
            </a:br>
            <a:r>
              <a:rPr lang="en-US" sz="3600"/>
              <a:t>Exceeding MIC</a:t>
            </a:r>
            <a:endParaRPr/>
          </a:p>
        </p:txBody>
      </p:sp>
      <p:sp>
        <p:nvSpPr>
          <p:cNvPr id="391" name="Google Shape;391;p57"/>
          <p:cNvSpPr txBox="1"/>
          <p:nvPr>
            <p:ph idx="1" type="body"/>
          </p:nvPr>
        </p:nvSpPr>
        <p:spPr>
          <a:xfrm>
            <a:off x="685800" y="23622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Amount administered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Route of administration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Speed of uptake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Rate of clearance (elimination) from body</a:t>
            </a:r>
            <a:endParaRPr/>
          </a:p>
        </p:txBody>
      </p:sp>
      <p:sp>
        <p:nvSpPr>
          <p:cNvPr id="392" name="Google Shape;392;p5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8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Drug Resistance</a:t>
            </a:r>
            <a:endParaRPr/>
          </a:p>
        </p:txBody>
      </p:sp>
      <p:sp>
        <p:nvSpPr>
          <p:cNvPr id="398" name="Google Shape;398;p58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 increasing problem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once resistance originates(ينشأ) in a population it can be transmitted to other bacteria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a particular type of resistance mechanism is not confirmed to a single class of drugs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Microbes in abscesses or biofilms may be growing slowly and not be susceptible</a:t>
            </a:r>
            <a:r>
              <a:rPr lang="en-US" sz="2000"/>
              <a:t>(سريع التأثر)</a:t>
            </a:r>
            <a:endParaRPr sz="2000"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Resistance mutants arise spontaneously and are then selected</a:t>
            </a:r>
            <a:endParaRPr/>
          </a:p>
        </p:txBody>
      </p:sp>
      <p:sp>
        <p:nvSpPr>
          <p:cNvPr id="399" name="Google Shape;399;p5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Overcoming Drug Resistance</a:t>
            </a:r>
            <a:endParaRPr/>
          </a:p>
        </p:txBody>
      </p:sp>
      <p:sp>
        <p:nvSpPr>
          <p:cNvPr id="405" name="Google Shape;405;p59"/>
          <p:cNvSpPr txBox="1"/>
          <p:nvPr>
            <p:ph idx="1" type="body"/>
          </p:nvPr>
        </p:nvSpPr>
        <p:spPr>
          <a:xfrm>
            <a:off x="685800" y="13716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Give drug in appropriate concentrations to destroy susceptible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Give two or more drugs at same time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Use drugs only when necessary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Possible future solutions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continued development of new drugs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use of bacteriophages to treat bacterial disease</a:t>
            </a:r>
            <a:endParaRPr/>
          </a:p>
        </p:txBody>
      </p:sp>
      <p:sp>
        <p:nvSpPr>
          <p:cNvPr id="406" name="Google Shape;406;p5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Later Discoveries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Streptomycin, an antibiotic active against </a:t>
            </a:r>
            <a:r>
              <a:rPr lang="en-US" u="sng"/>
              <a:t>tuberculosis</a:t>
            </a:r>
            <a:r>
              <a:rPr lang="en-US"/>
              <a:t>(مرض السل), was discovered by Selman Waksman (1944)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Nobel Prize was awarded to Waksman in 1952 for this discovery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By 1953 chloramphenicol, terramycin, neomycin, and tetracycline isolated</a:t>
            </a:r>
            <a:endParaRPr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Characteristics of Antimicrobial Drugs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685800" y="1828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Selective toxicity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ability of drug to kill or inhibit pathogen while damaging host as little as possible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Therapeutic dose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drug level required for clinical treatment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Toxic dose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drug level at which drug becomes too toxic for patient (i.e., produces side effects)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Therapeutic index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ratio of toxic dose to therapeutic dose</a:t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Characteristics of Antimicrobial Drugs…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50"/>
                </a:solidFill>
              </a:rPr>
              <a:t>Side effects </a:t>
            </a:r>
            <a:r>
              <a:rPr lang="en-US"/>
              <a:t>– undesirable effects of drugs on host cells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F0"/>
                </a:solidFill>
              </a:rPr>
              <a:t>Narrow-spectrum drugs </a:t>
            </a:r>
            <a:r>
              <a:rPr lang="en-US"/>
              <a:t>– attack only a few different pathogens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66"/>
                </a:solidFill>
              </a:rPr>
              <a:t>Broad-spectrum drugs </a:t>
            </a:r>
            <a:r>
              <a:rPr lang="en-US"/>
              <a:t>– attack many different pathogens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030A0"/>
                </a:solidFill>
              </a:rPr>
              <a:t>Cidal agent </a:t>
            </a:r>
            <a:r>
              <a:rPr lang="en-US"/>
              <a:t>- kills microbes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030A0"/>
                </a:solidFill>
              </a:rPr>
              <a:t>Static agent </a:t>
            </a:r>
            <a:r>
              <a:rPr lang="en-US"/>
              <a:t>- inhibits growth of microbes</a:t>
            </a:r>
            <a:endParaRPr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53738"/>
            <a:ext cx="5181600" cy="641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12" y="457200"/>
            <a:ext cx="8749976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