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1" r:id="rId20"/>
  </p:sldIdLst>
  <p:sldSz cx="9144000" cy="5143500" type="screen16x9"/>
  <p:notesSz cx="6858000" cy="9144000"/>
  <p:embeddedFontLs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Quattrocento Sans" panose="020B0604020202020204" charset="0"/>
      <p:regular r:id="rId26"/>
      <p:bold r:id="rId27"/>
      <p:italic r:id="rId28"/>
      <p:boldItalic r:id="rId29"/>
    </p:embeddedFont>
    <p:embeddedFont>
      <p:font typeface="Anton" panose="020B0604020202020204" charset="0"/>
      <p:regular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Roboto Medium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L2ny2D9MsNk96t58CB2F+aj4Y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9fe20f9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09fe20f9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ctrTitle"/>
          </p:nvPr>
        </p:nvSpPr>
        <p:spPr>
          <a:xfrm>
            <a:off x="713225" y="1646400"/>
            <a:ext cx="77175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subTitle" idx="1"/>
          </p:nvPr>
        </p:nvSpPr>
        <p:spPr>
          <a:xfrm>
            <a:off x="713225" y="2724912"/>
            <a:ext cx="77175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ubTitle" idx="1"/>
          </p:nvPr>
        </p:nvSpPr>
        <p:spPr>
          <a:xfrm>
            <a:off x="1312125" y="3284800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ubTitle" idx="2"/>
          </p:nvPr>
        </p:nvSpPr>
        <p:spPr>
          <a:xfrm>
            <a:off x="1312125" y="277015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ubTitle" idx="3"/>
          </p:nvPr>
        </p:nvSpPr>
        <p:spPr>
          <a:xfrm>
            <a:off x="3695800" y="3284800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ubTitle" idx="4"/>
          </p:nvPr>
        </p:nvSpPr>
        <p:spPr>
          <a:xfrm>
            <a:off x="3695800" y="277015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ubTitle" idx="5"/>
          </p:nvPr>
        </p:nvSpPr>
        <p:spPr>
          <a:xfrm>
            <a:off x="6003075" y="3284800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ubTitle" idx="6"/>
          </p:nvPr>
        </p:nvSpPr>
        <p:spPr>
          <a:xfrm>
            <a:off x="6003075" y="277015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1028550" y="1723250"/>
            <a:ext cx="2743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subTitle" idx="1"/>
          </p:nvPr>
        </p:nvSpPr>
        <p:spPr>
          <a:xfrm>
            <a:off x="1028550" y="2722450"/>
            <a:ext cx="27432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8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ubTitle" idx="1"/>
          </p:nvPr>
        </p:nvSpPr>
        <p:spPr>
          <a:xfrm>
            <a:off x="6531725" y="3346704"/>
            <a:ext cx="16467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rgbClr val="E7ECE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ubTitle" idx="2"/>
          </p:nvPr>
        </p:nvSpPr>
        <p:spPr>
          <a:xfrm>
            <a:off x="969122" y="2435700"/>
            <a:ext cx="1645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subTitle" idx="3"/>
          </p:nvPr>
        </p:nvSpPr>
        <p:spPr>
          <a:xfrm>
            <a:off x="969122" y="3350090"/>
            <a:ext cx="1645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rgbClr val="E7ECE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4"/>
          </p:nvPr>
        </p:nvSpPr>
        <p:spPr>
          <a:xfrm>
            <a:off x="6532625" y="2432304"/>
            <a:ext cx="1645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91" name="Google Shape;91;p38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9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9"/>
          <p:cNvSpPr txBox="1">
            <a:spLocks noGrp="1"/>
          </p:cNvSpPr>
          <p:nvPr>
            <p:ph type="title"/>
          </p:nvPr>
        </p:nvSpPr>
        <p:spPr>
          <a:xfrm>
            <a:off x="713225" y="2111400"/>
            <a:ext cx="7717800" cy="9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9"/>
          <p:cNvSpPr txBox="1">
            <a:spLocks noGrp="1"/>
          </p:cNvSpPr>
          <p:nvPr>
            <p:ph type="subTitle" idx="1"/>
          </p:nvPr>
        </p:nvSpPr>
        <p:spPr>
          <a:xfrm>
            <a:off x="2286000" y="3027250"/>
            <a:ext cx="45720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969125" y="3456425"/>
            <a:ext cx="7213500" cy="1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1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1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1"/>
          <p:cNvSpPr txBox="1">
            <a:spLocks noGrp="1"/>
          </p:cNvSpPr>
          <p:nvPr>
            <p:ph type="title"/>
          </p:nvPr>
        </p:nvSpPr>
        <p:spPr>
          <a:xfrm>
            <a:off x="969125" y="1042425"/>
            <a:ext cx="7215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subTitle" idx="1"/>
          </p:nvPr>
        </p:nvSpPr>
        <p:spPr>
          <a:xfrm>
            <a:off x="789413" y="3253425"/>
            <a:ext cx="141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subTitle" idx="2"/>
          </p:nvPr>
        </p:nvSpPr>
        <p:spPr>
          <a:xfrm>
            <a:off x="789413" y="2770632"/>
            <a:ext cx="1417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subTitle" idx="3"/>
          </p:nvPr>
        </p:nvSpPr>
        <p:spPr>
          <a:xfrm>
            <a:off x="2313413" y="3253425"/>
            <a:ext cx="141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ubTitle" idx="4"/>
          </p:nvPr>
        </p:nvSpPr>
        <p:spPr>
          <a:xfrm>
            <a:off x="2313413" y="2770632"/>
            <a:ext cx="1417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subTitle" idx="5"/>
          </p:nvPr>
        </p:nvSpPr>
        <p:spPr>
          <a:xfrm>
            <a:off x="3837413" y="3253425"/>
            <a:ext cx="141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subTitle" idx="6"/>
          </p:nvPr>
        </p:nvSpPr>
        <p:spPr>
          <a:xfrm>
            <a:off x="3837413" y="2770632"/>
            <a:ext cx="1417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subTitle" idx="7"/>
          </p:nvPr>
        </p:nvSpPr>
        <p:spPr>
          <a:xfrm>
            <a:off x="5361413" y="3253425"/>
            <a:ext cx="141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subTitle" idx="8"/>
          </p:nvPr>
        </p:nvSpPr>
        <p:spPr>
          <a:xfrm>
            <a:off x="5361413" y="2770632"/>
            <a:ext cx="1417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subTitle" idx="9"/>
          </p:nvPr>
        </p:nvSpPr>
        <p:spPr>
          <a:xfrm>
            <a:off x="6885413" y="3253425"/>
            <a:ext cx="141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subTitle" idx="13"/>
          </p:nvPr>
        </p:nvSpPr>
        <p:spPr>
          <a:xfrm>
            <a:off x="6885413" y="2770632"/>
            <a:ext cx="1417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2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2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2"/>
          <p:cNvSpPr txBox="1">
            <a:spLocks noGrp="1"/>
          </p:cNvSpPr>
          <p:nvPr>
            <p:ph type="title"/>
          </p:nvPr>
        </p:nvSpPr>
        <p:spPr>
          <a:xfrm>
            <a:off x="969125" y="1043700"/>
            <a:ext cx="691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3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3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4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4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4"/>
          <p:cNvSpPr txBox="1">
            <a:spLocks noGrp="1"/>
          </p:cNvSpPr>
          <p:nvPr>
            <p:ph type="title"/>
          </p:nvPr>
        </p:nvSpPr>
        <p:spPr>
          <a:xfrm>
            <a:off x="969125" y="1043700"/>
            <a:ext cx="691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5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5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5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subTitle" idx="1"/>
          </p:nvPr>
        </p:nvSpPr>
        <p:spPr>
          <a:xfrm>
            <a:off x="939263" y="2534275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subTitle" idx="2"/>
          </p:nvPr>
        </p:nvSpPr>
        <p:spPr>
          <a:xfrm>
            <a:off x="939263" y="2052975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7" name="Google Shape;137;p45"/>
          <p:cNvSpPr txBox="1">
            <a:spLocks noGrp="1"/>
          </p:cNvSpPr>
          <p:nvPr>
            <p:ph type="subTitle" idx="3"/>
          </p:nvPr>
        </p:nvSpPr>
        <p:spPr>
          <a:xfrm>
            <a:off x="3391113" y="2534275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8" name="Google Shape;138;p45"/>
          <p:cNvSpPr txBox="1">
            <a:spLocks noGrp="1"/>
          </p:cNvSpPr>
          <p:nvPr>
            <p:ph type="subTitle" idx="4"/>
          </p:nvPr>
        </p:nvSpPr>
        <p:spPr>
          <a:xfrm>
            <a:off x="3391113" y="2052975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subTitle" idx="5"/>
          </p:nvPr>
        </p:nvSpPr>
        <p:spPr>
          <a:xfrm>
            <a:off x="5918738" y="2534275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subTitle" idx="6"/>
          </p:nvPr>
        </p:nvSpPr>
        <p:spPr>
          <a:xfrm>
            <a:off x="5918738" y="2052975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subTitle" idx="7"/>
          </p:nvPr>
        </p:nvSpPr>
        <p:spPr>
          <a:xfrm>
            <a:off x="939263" y="356616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subTitle" idx="8"/>
          </p:nvPr>
        </p:nvSpPr>
        <p:spPr>
          <a:xfrm>
            <a:off x="939263" y="3093898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subTitle" idx="9"/>
          </p:nvPr>
        </p:nvSpPr>
        <p:spPr>
          <a:xfrm>
            <a:off x="3391113" y="356616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subTitle" idx="13"/>
          </p:nvPr>
        </p:nvSpPr>
        <p:spPr>
          <a:xfrm>
            <a:off x="3391113" y="3093898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subTitle" idx="14"/>
          </p:nvPr>
        </p:nvSpPr>
        <p:spPr>
          <a:xfrm>
            <a:off x="5918738" y="356616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subTitle" idx="15"/>
          </p:nvPr>
        </p:nvSpPr>
        <p:spPr>
          <a:xfrm>
            <a:off x="5918738" y="3093898"/>
            <a:ext cx="2286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/>
          <p:nvPr/>
        </p:nvSpPr>
        <p:spPr>
          <a:xfrm rot="10800000">
            <a:off x="-27225" y="-50"/>
            <a:ext cx="9206400" cy="51918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713226" y="502925"/>
            <a:ext cx="7726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713225" y="1276350"/>
            <a:ext cx="77175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6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6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6"/>
          <p:cNvSpPr txBox="1">
            <a:spLocks noGrp="1"/>
          </p:cNvSpPr>
          <p:nvPr>
            <p:ph type="title" hasCustomPrompt="1"/>
          </p:nvPr>
        </p:nvSpPr>
        <p:spPr>
          <a:xfrm>
            <a:off x="2116950" y="1702418"/>
            <a:ext cx="49101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46"/>
          <p:cNvSpPr txBox="1">
            <a:spLocks noGrp="1"/>
          </p:cNvSpPr>
          <p:nvPr>
            <p:ph type="subTitle" idx="1"/>
          </p:nvPr>
        </p:nvSpPr>
        <p:spPr>
          <a:xfrm>
            <a:off x="2116800" y="2936112"/>
            <a:ext cx="49104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/>
          <p:nvPr/>
        </p:nvSpPr>
        <p:spPr>
          <a:xfrm rot="10800000">
            <a:off x="717175" y="3129125"/>
            <a:ext cx="7713600" cy="1470300"/>
          </a:xfrm>
          <a:prstGeom prst="snip1Rect">
            <a:avLst>
              <a:gd name="adj" fmla="val 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8"/>
          <p:cNvSpPr txBox="1">
            <a:spLocks noGrp="1"/>
          </p:cNvSpPr>
          <p:nvPr>
            <p:ph type="title"/>
          </p:nvPr>
        </p:nvSpPr>
        <p:spPr>
          <a:xfrm>
            <a:off x="3485025" y="3172598"/>
            <a:ext cx="47076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8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9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9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9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2454600" y="1238987"/>
            <a:ext cx="440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2454625" y="1760187"/>
            <a:ext cx="4403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title" idx="2"/>
          </p:nvPr>
        </p:nvSpPr>
        <p:spPr>
          <a:xfrm>
            <a:off x="2240280" y="2574002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9"/>
          <p:cNvSpPr txBox="1">
            <a:spLocks noGrp="1"/>
          </p:cNvSpPr>
          <p:nvPr>
            <p:ph type="subTitle" idx="3"/>
          </p:nvPr>
        </p:nvSpPr>
        <p:spPr>
          <a:xfrm>
            <a:off x="2240280" y="3012913"/>
            <a:ext cx="45720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0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0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0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0"/>
          <p:cNvSpPr txBox="1">
            <a:spLocks noGrp="1"/>
          </p:cNvSpPr>
          <p:nvPr>
            <p:ph type="title"/>
          </p:nvPr>
        </p:nvSpPr>
        <p:spPr>
          <a:xfrm>
            <a:off x="968825" y="1043700"/>
            <a:ext cx="721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1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1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1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1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2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2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2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2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6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3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3"/>
          <p:cNvSpPr txBox="1">
            <a:spLocks noGrp="1"/>
          </p:cNvSpPr>
          <p:nvPr>
            <p:ph type="title"/>
          </p:nvPr>
        </p:nvSpPr>
        <p:spPr>
          <a:xfrm>
            <a:off x="969125" y="1043700"/>
            <a:ext cx="720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4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4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4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5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5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5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5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713226" y="1042416"/>
            <a:ext cx="772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subTitle" idx="1"/>
          </p:nvPr>
        </p:nvSpPr>
        <p:spPr>
          <a:xfrm>
            <a:off x="818388" y="3253425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ubTitle" idx="2"/>
          </p:nvPr>
        </p:nvSpPr>
        <p:spPr>
          <a:xfrm>
            <a:off x="818388" y="277063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ubTitle" idx="3"/>
          </p:nvPr>
        </p:nvSpPr>
        <p:spPr>
          <a:xfrm>
            <a:off x="2686812" y="3253425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ubTitle" idx="4"/>
          </p:nvPr>
        </p:nvSpPr>
        <p:spPr>
          <a:xfrm>
            <a:off x="2686812" y="277063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5"/>
          </p:nvPr>
        </p:nvSpPr>
        <p:spPr>
          <a:xfrm>
            <a:off x="4668012" y="3253425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ubTitle" idx="6"/>
          </p:nvPr>
        </p:nvSpPr>
        <p:spPr>
          <a:xfrm>
            <a:off x="4668012" y="277063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ubTitle" idx="7"/>
          </p:nvPr>
        </p:nvSpPr>
        <p:spPr>
          <a:xfrm>
            <a:off x="6496812" y="3253425"/>
            <a:ext cx="1828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ubTitle" idx="8"/>
          </p:nvPr>
        </p:nvSpPr>
        <p:spPr>
          <a:xfrm>
            <a:off x="6496812" y="277063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title" idx="9"/>
          </p:nvPr>
        </p:nvSpPr>
        <p:spPr>
          <a:xfrm>
            <a:off x="821436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title" idx="13"/>
          </p:nvPr>
        </p:nvSpPr>
        <p:spPr>
          <a:xfrm>
            <a:off x="2686812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title" idx="14"/>
          </p:nvPr>
        </p:nvSpPr>
        <p:spPr>
          <a:xfrm>
            <a:off x="4668012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title" idx="15"/>
          </p:nvPr>
        </p:nvSpPr>
        <p:spPr>
          <a:xfrm>
            <a:off x="6496812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6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6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6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6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7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7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7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7"/>
          <p:cNvSpPr txBox="1">
            <a:spLocks noGrp="1"/>
          </p:cNvSpPr>
          <p:nvPr>
            <p:ph type="title"/>
          </p:nvPr>
        </p:nvSpPr>
        <p:spPr>
          <a:xfrm>
            <a:off x="286375" y="2002852"/>
            <a:ext cx="4910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05" name="Google Shape;205;p57"/>
          <p:cNvSpPr txBox="1">
            <a:spLocks noGrp="1"/>
          </p:cNvSpPr>
          <p:nvPr>
            <p:ph type="subTitle" idx="1"/>
          </p:nvPr>
        </p:nvSpPr>
        <p:spPr>
          <a:xfrm>
            <a:off x="286225" y="2757621"/>
            <a:ext cx="49104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57"/>
          <p:cNvSpPr txBox="1">
            <a:spLocks noGrp="1"/>
          </p:cNvSpPr>
          <p:nvPr>
            <p:ph type="title" idx="2"/>
          </p:nvPr>
        </p:nvSpPr>
        <p:spPr>
          <a:xfrm>
            <a:off x="3907725" y="2002852"/>
            <a:ext cx="49101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subTitle" idx="3"/>
          </p:nvPr>
        </p:nvSpPr>
        <p:spPr>
          <a:xfrm>
            <a:off x="3907575" y="2757621"/>
            <a:ext cx="49104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8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8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8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8"/>
          <p:cNvSpPr txBox="1">
            <a:spLocks noGrp="1"/>
          </p:cNvSpPr>
          <p:nvPr>
            <p:ph type="subTitle" idx="1"/>
          </p:nvPr>
        </p:nvSpPr>
        <p:spPr>
          <a:xfrm>
            <a:off x="2039775" y="1936875"/>
            <a:ext cx="21630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14" name="Google Shape;214;p58"/>
          <p:cNvSpPr txBox="1">
            <a:spLocks noGrp="1"/>
          </p:cNvSpPr>
          <p:nvPr>
            <p:ph type="subTitle" idx="2"/>
          </p:nvPr>
        </p:nvSpPr>
        <p:spPr>
          <a:xfrm>
            <a:off x="1854375" y="3840480"/>
            <a:ext cx="2533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15" name="Google Shape;215;p58"/>
          <p:cNvSpPr txBox="1">
            <a:spLocks noGrp="1"/>
          </p:cNvSpPr>
          <p:nvPr>
            <p:ph type="subTitle" idx="3"/>
          </p:nvPr>
        </p:nvSpPr>
        <p:spPr>
          <a:xfrm>
            <a:off x="4918575" y="1909750"/>
            <a:ext cx="22083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subTitle" idx="4"/>
          </p:nvPr>
        </p:nvSpPr>
        <p:spPr>
          <a:xfrm>
            <a:off x="4755825" y="3840480"/>
            <a:ext cx="2533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9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9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9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9"/>
          <p:cNvSpPr txBox="1">
            <a:spLocks noGrp="1"/>
          </p:cNvSpPr>
          <p:nvPr>
            <p:ph type="title"/>
          </p:nvPr>
        </p:nvSpPr>
        <p:spPr>
          <a:xfrm>
            <a:off x="951425" y="1042425"/>
            <a:ext cx="53352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0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0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0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>
            <a:off x="969125" y="1042425"/>
            <a:ext cx="72057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8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1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1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1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1"/>
          <p:cNvSpPr txBox="1">
            <a:spLocks noGrp="1"/>
          </p:cNvSpPr>
          <p:nvPr>
            <p:ph type="title"/>
          </p:nvPr>
        </p:nvSpPr>
        <p:spPr>
          <a:xfrm>
            <a:off x="951425" y="1042416"/>
            <a:ext cx="1959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2"/>
          <p:cNvSpPr/>
          <p:nvPr/>
        </p:nvSpPr>
        <p:spPr>
          <a:xfrm>
            <a:off x="-457200" y="-361950"/>
            <a:ext cx="9867900" cy="5886600"/>
          </a:xfrm>
          <a:prstGeom prst="rect">
            <a:avLst/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62"/>
          <p:cNvPicPr preferRelativeResize="0"/>
          <p:nvPr/>
        </p:nvPicPr>
        <p:blipFill rotWithShape="1">
          <a:blip r:embed="rId2">
            <a:alphaModFix/>
          </a:blip>
          <a:srcRect l="7622" t="38388" r="19368"/>
          <a:stretch/>
        </p:blipFill>
        <p:spPr>
          <a:xfrm rot="10800000">
            <a:off x="-252449" y="-139276"/>
            <a:ext cx="9706124" cy="54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2"/>
          <p:cNvSpPr txBox="1">
            <a:spLocks noGrp="1"/>
          </p:cNvSpPr>
          <p:nvPr>
            <p:ph type="title"/>
          </p:nvPr>
        </p:nvSpPr>
        <p:spPr>
          <a:xfrm>
            <a:off x="1293300" y="11961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2"/>
          <p:cNvSpPr txBox="1">
            <a:spLocks noGrp="1"/>
          </p:cNvSpPr>
          <p:nvPr>
            <p:ph type="subTitle" idx="1"/>
          </p:nvPr>
        </p:nvSpPr>
        <p:spPr>
          <a:xfrm>
            <a:off x="3924300" y="2593848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37" name="Google Shape;237;p62"/>
          <p:cNvSpPr txBox="1">
            <a:spLocks noGrp="1"/>
          </p:cNvSpPr>
          <p:nvPr>
            <p:ph type="subTitle" idx="2"/>
          </p:nvPr>
        </p:nvSpPr>
        <p:spPr>
          <a:xfrm>
            <a:off x="3989400" y="2118360"/>
            <a:ext cx="39354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38" name="Google Shape;238;p62"/>
          <p:cNvSpPr txBox="1"/>
          <p:nvPr/>
        </p:nvSpPr>
        <p:spPr>
          <a:xfrm>
            <a:off x="3521300" y="4087375"/>
            <a:ext cx="44034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71600" marR="0" lvl="0" indent="0" algn="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 b="0" i="0" u="none" strike="noStrike" cap="none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 b="0" i="0" u="none" strike="noStrike" cap="none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 b="0" i="0" u="none" strike="noStrike" cap="none">
                <a:solidFill>
                  <a:schemeClr val="accen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62"/>
          <p:cNvSpPr txBox="1">
            <a:spLocks noGrp="1"/>
          </p:cNvSpPr>
          <p:nvPr>
            <p:ph type="subTitle" idx="3"/>
          </p:nvPr>
        </p:nvSpPr>
        <p:spPr>
          <a:xfrm>
            <a:off x="4953000" y="370941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3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3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3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3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3"/>
          <p:cNvSpPr txBox="1">
            <a:spLocks noGrp="1"/>
          </p:cNvSpPr>
          <p:nvPr>
            <p:ph type="subTitle" idx="1"/>
          </p:nvPr>
        </p:nvSpPr>
        <p:spPr>
          <a:xfrm>
            <a:off x="1312125" y="2599000"/>
            <a:ext cx="29901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46" name="Google Shape;246;p63"/>
          <p:cNvSpPr txBox="1">
            <a:spLocks noGrp="1"/>
          </p:cNvSpPr>
          <p:nvPr>
            <p:ph type="subTitle" idx="2"/>
          </p:nvPr>
        </p:nvSpPr>
        <p:spPr>
          <a:xfrm>
            <a:off x="1312125" y="2084350"/>
            <a:ext cx="2993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subTitle" idx="3"/>
          </p:nvPr>
        </p:nvSpPr>
        <p:spPr>
          <a:xfrm>
            <a:off x="4893525" y="2599000"/>
            <a:ext cx="29901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ubTitle" idx="4"/>
          </p:nvPr>
        </p:nvSpPr>
        <p:spPr>
          <a:xfrm>
            <a:off x="4893525" y="2084350"/>
            <a:ext cx="2993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4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4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4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subTitle" idx="1"/>
          </p:nvPr>
        </p:nvSpPr>
        <p:spPr>
          <a:xfrm>
            <a:off x="1312125" y="2599000"/>
            <a:ext cx="29901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56" name="Google Shape;256;p64"/>
          <p:cNvSpPr txBox="1">
            <a:spLocks noGrp="1"/>
          </p:cNvSpPr>
          <p:nvPr>
            <p:ph type="subTitle" idx="2"/>
          </p:nvPr>
        </p:nvSpPr>
        <p:spPr>
          <a:xfrm>
            <a:off x="1312125" y="2084350"/>
            <a:ext cx="2993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57" name="Google Shape;257;p64"/>
          <p:cNvSpPr txBox="1">
            <a:spLocks noGrp="1"/>
          </p:cNvSpPr>
          <p:nvPr>
            <p:ph type="subTitle" idx="3"/>
          </p:nvPr>
        </p:nvSpPr>
        <p:spPr>
          <a:xfrm>
            <a:off x="4893525" y="2599000"/>
            <a:ext cx="2990100" cy="18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58" name="Google Shape;258;p64"/>
          <p:cNvSpPr txBox="1">
            <a:spLocks noGrp="1"/>
          </p:cNvSpPr>
          <p:nvPr>
            <p:ph type="subTitle" idx="4"/>
          </p:nvPr>
        </p:nvSpPr>
        <p:spPr>
          <a:xfrm>
            <a:off x="4893525" y="2084350"/>
            <a:ext cx="29931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5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5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5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5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2743200" y="1725700"/>
            <a:ext cx="36576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1"/>
          </p:nvPr>
        </p:nvSpPr>
        <p:spPr>
          <a:xfrm>
            <a:off x="2743200" y="2724907"/>
            <a:ext cx="36576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6"/>
          <p:cNvSpPr/>
          <p:nvPr/>
        </p:nvSpPr>
        <p:spPr>
          <a:xfrm rot="10800000">
            <a:off x="707700" y="53880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6"/>
          <p:cNvSpPr/>
          <p:nvPr/>
        </p:nvSpPr>
        <p:spPr>
          <a:xfrm rot="5400000">
            <a:off x="37884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6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6"/>
          <p:cNvSpPr/>
          <p:nvPr/>
        </p:nvSpPr>
        <p:spPr>
          <a:xfrm rot="10800000">
            <a:off x="5045475" y="53555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6"/>
          <p:cNvSpPr/>
          <p:nvPr/>
        </p:nvSpPr>
        <p:spPr>
          <a:xfrm rot="5400000">
            <a:off x="8126175" y="3956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6"/>
          <p:cNvSpPr/>
          <p:nvPr/>
        </p:nvSpPr>
        <p:spPr>
          <a:xfrm rot="-5400000">
            <a:off x="4893050" y="43059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7"/>
          <p:cNvSpPr/>
          <p:nvPr/>
        </p:nvSpPr>
        <p:spPr>
          <a:xfrm rot="10800000">
            <a:off x="5033275" y="53880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7"/>
          <p:cNvSpPr/>
          <p:nvPr/>
        </p:nvSpPr>
        <p:spPr>
          <a:xfrm rot="-5400000">
            <a:off x="48938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7"/>
          <p:cNvSpPr/>
          <p:nvPr/>
        </p:nvSpPr>
        <p:spPr>
          <a:xfrm rot="5400000">
            <a:off x="8126175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4572000" y="3723975"/>
            <a:ext cx="33159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31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1371600" y="1865376"/>
            <a:ext cx="64008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ubTitle" idx="1"/>
          </p:nvPr>
        </p:nvSpPr>
        <p:spPr>
          <a:xfrm>
            <a:off x="1371600" y="2724912"/>
            <a:ext cx="6400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3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3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280650" y="1737360"/>
            <a:ext cx="38940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ubTitle" idx="1"/>
          </p:nvPr>
        </p:nvSpPr>
        <p:spPr>
          <a:xfrm>
            <a:off x="4279400" y="2724900"/>
            <a:ext cx="3895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title" idx="2"/>
          </p:nvPr>
        </p:nvSpPr>
        <p:spPr>
          <a:xfrm>
            <a:off x="4279392" y="1106424"/>
            <a:ext cx="38952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4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4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ubTitle" idx="1"/>
          </p:nvPr>
        </p:nvSpPr>
        <p:spPr>
          <a:xfrm>
            <a:off x="1735800" y="2039112"/>
            <a:ext cx="5672400" cy="18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0"/>
            </a:avLst>
          </a:prstGeom>
          <a:solidFill>
            <a:srgbClr val="3A0CAA">
              <a:alpha val="7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5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256250" y="1043700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ubTitle" idx="1"/>
          </p:nvPr>
        </p:nvSpPr>
        <p:spPr>
          <a:xfrm>
            <a:off x="1792200" y="2553750"/>
            <a:ext cx="23613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ubTitle" idx="2"/>
          </p:nvPr>
        </p:nvSpPr>
        <p:spPr>
          <a:xfrm>
            <a:off x="1830292" y="2039112"/>
            <a:ext cx="2359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ubTitle" idx="3"/>
          </p:nvPr>
        </p:nvSpPr>
        <p:spPr>
          <a:xfrm>
            <a:off x="5259292" y="2553762"/>
            <a:ext cx="23592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ubTitle" idx="4"/>
          </p:nvPr>
        </p:nvSpPr>
        <p:spPr>
          <a:xfrm>
            <a:off x="5259292" y="2039112"/>
            <a:ext cx="2359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 sz="1400" b="0" i="0" u="none" strike="noStrike" cap="none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"/>
          <p:cNvSpPr txBox="1">
            <a:spLocks noGrp="1"/>
          </p:cNvSpPr>
          <p:nvPr>
            <p:ph type="ctrTitle"/>
          </p:nvPr>
        </p:nvSpPr>
        <p:spPr>
          <a:xfrm>
            <a:off x="713225" y="1646400"/>
            <a:ext cx="77175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Multiple endocrine neoplasia type 2</a:t>
            </a:r>
            <a:endParaRPr/>
          </a:p>
        </p:txBody>
      </p:sp>
      <p:sp>
        <p:nvSpPr>
          <p:cNvPr id="280" name="Google Shape;280;p1"/>
          <p:cNvSpPr txBox="1">
            <a:spLocks noGrp="1"/>
          </p:cNvSpPr>
          <p:nvPr>
            <p:ph type="subTitle" idx="1"/>
          </p:nvPr>
        </p:nvSpPr>
        <p:spPr>
          <a:xfrm>
            <a:off x="713225" y="2724912"/>
            <a:ext cx="77175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By: Melak Ottallah, Meran Nasser, Donna Tayye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"/>
          <p:cNvSpPr txBox="1">
            <a:spLocks noGrp="1"/>
          </p:cNvSpPr>
          <p:nvPr>
            <p:ph type="title"/>
          </p:nvPr>
        </p:nvSpPr>
        <p:spPr>
          <a:xfrm>
            <a:off x="1204622" y="1073188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More about the RET gene.</a:t>
            </a:r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subTitle" idx="1"/>
          </p:nvPr>
        </p:nvSpPr>
        <p:spPr>
          <a:xfrm>
            <a:off x="897245" y="1820940"/>
            <a:ext cx="7350643" cy="315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RET Is a tyrosine kinase receptor that transmits growth and differentiation signals to a variety of growing tissues.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 rot="5400000">
            <a:off x="4313549" y="1198864"/>
            <a:ext cx="516902" cy="387573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800" y="475025"/>
            <a:ext cx="7780776" cy="42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>
            <a:spLocks noGrp="1"/>
          </p:cNvSpPr>
          <p:nvPr>
            <p:ph type="title"/>
          </p:nvPr>
        </p:nvSpPr>
        <p:spPr>
          <a:xfrm>
            <a:off x="1001823" y="539817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RET proto oncogene</a:t>
            </a:r>
            <a:endParaRPr/>
          </a:p>
        </p:txBody>
      </p:sp>
      <p:pic>
        <p:nvPicPr>
          <p:cNvPr id="338" name="Google Shape;33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319" y="598293"/>
            <a:ext cx="7641772" cy="410284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0"/>
          <p:cNvSpPr/>
          <p:nvPr/>
        </p:nvSpPr>
        <p:spPr>
          <a:xfrm>
            <a:off x="4019108" y="1190177"/>
            <a:ext cx="47881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RET-proto-oncogene occurs in chromosome number 10, as a result of a defect that may occur in it.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"/>
          <p:cNvPicPr preferRelativeResize="0"/>
          <p:nvPr/>
        </p:nvPicPr>
        <p:blipFill rotWithShape="1">
          <a:blip r:embed="rId3">
            <a:alphaModFix/>
          </a:blip>
          <a:srcRect l="13111" r="16741" b="30848"/>
          <a:stretch/>
        </p:blipFill>
        <p:spPr>
          <a:xfrm>
            <a:off x="1089152" y="593927"/>
            <a:ext cx="6847840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12"/>
          <p:cNvPicPr preferRelativeResize="0"/>
          <p:nvPr/>
        </p:nvPicPr>
        <p:blipFill rotWithShape="1">
          <a:blip r:embed="rId3">
            <a:alphaModFix/>
          </a:blip>
          <a:srcRect l="13144" r="13111"/>
          <a:stretch/>
        </p:blipFill>
        <p:spPr>
          <a:xfrm>
            <a:off x="1332615" y="531628"/>
            <a:ext cx="6390876" cy="407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9fe20f9ff_0_0"/>
          <p:cNvSpPr txBox="1">
            <a:spLocks noGrp="1"/>
          </p:cNvSpPr>
          <p:nvPr>
            <p:ph type="title"/>
          </p:nvPr>
        </p:nvSpPr>
        <p:spPr>
          <a:xfrm>
            <a:off x="1190847" y="731812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Population with MEN2 </a:t>
            </a:r>
            <a:endParaRPr dirty="0"/>
          </a:p>
        </p:txBody>
      </p:sp>
      <p:sp>
        <p:nvSpPr>
          <p:cNvPr id="355" name="Google Shape;355;g109fe20f9ff_0_0"/>
          <p:cNvSpPr txBox="1">
            <a:spLocks noGrp="1"/>
          </p:cNvSpPr>
          <p:nvPr>
            <p:ph type="subTitle" idx="1"/>
          </p:nvPr>
        </p:nvSpPr>
        <p:spPr>
          <a:xfrm>
            <a:off x="1040934" y="1333724"/>
            <a:ext cx="7393172" cy="24019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It is estimated that about 1 in 30,000 people has MEN2. </a:t>
            </a:r>
            <a:endParaRPr lang="en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Most </a:t>
            </a:r>
            <a:r>
              <a:rPr lang="en" sz="2400" dirty="0"/>
              <a:t>people with MEN2B do not have any family history of the condition. They have a </a:t>
            </a:r>
            <a:endParaRPr lang="ar-AE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de novo</a:t>
            </a:r>
            <a:r>
              <a:rPr lang="ar-AE" sz="2400" dirty="0" smtClean="0"/>
              <a:t> </a:t>
            </a:r>
            <a:r>
              <a:rPr lang="en" sz="2400" dirty="0" smtClean="0"/>
              <a:t>(new</a:t>
            </a:r>
            <a:r>
              <a:rPr lang="en" sz="2400" dirty="0"/>
              <a:t>) mutation in the RET gene</a:t>
            </a:r>
            <a:r>
              <a:rPr lang="en" sz="2400" dirty="0" smtClean="0"/>
              <a:t>.</a:t>
            </a:r>
            <a:endParaRPr lang="ar-AE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 </a:t>
            </a:r>
            <a:r>
              <a:rPr lang="en" sz="2400" dirty="0"/>
              <a:t>Fewer than 5% of people with MEN2A are </a:t>
            </a:r>
            <a:r>
              <a:rPr lang="en" sz="2400" dirty="0" smtClean="0"/>
              <a:t>thought</a:t>
            </a:r>
            <a:r>
              <a:rPr lang="en-US" sz="2400" dirty="0"/>
              <a:t> </a:t>
            </a:r>
            <a:r>
              <a:rPr lang="en" sz="2400" dirty="0" smtClean="0"/>
              <a:t>to </a:t>
            </a:r>
            <a:r>
              <a:rPr lang="en" sz="2400" dirty="0"/>
              <a:t>have a de novo mutation in the RET gene.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624888" y="642026"/>
            <a:ext cx="7476600" cy="192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 dirty="0"/>
              <a:t>WHO SHOULD undergo genetic screening?</a:t>
            </a:r>
            <a:endParaRPr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69014" y="2483257"/>
            <a:ext cx="76018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FF"/>
                </a:solidFill>
              </a:rPr>
              <a:t>1</a:t>
            </a:r>
            <a:r>
              <a:rPr lang="en-US" sz="2400" dirty="0">
                <a:solidFill>
                  <a:srgbClr val="FFFFFF"/>
                </a:solidFill>
              </a:rPr>
              <a:t>). Clinically proven MEN2 syndrome: </a:t>
            </a:r>
            <a:endParaRPr lang="ar-AE" sz="2400" dirty="0" smtClean="0">
              <a:solidFill>
                <a:srgbClr val="FFFFFF"/>
              </a:solidFill>
            </a:endParaRP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bilateral, </a:t>
            </a:r>
            <a:r>
              <a:rPr lang="en-US" sz="2400" dirty="0">
                <a:solidFill>
                  <a:srgbClr val="FFFFFF"/>
                </a:solidFill>
              </a:rPr>
              <a:t>multicentric MTC </a:t>
            </a:r>
            <a:r>
              <a:rPr lang="en-US" sz="2400" dirty="0" smtClean="0">
                <a:solidFill>
                  <a:srgbClr val="FFFFFF"/>
                </a:solidFill>
              </a:rPr>
              <a:t>and </a:t>
            </a:r>
            <a:r>
              <a:rPr lang="en-US" sz="2400" dirty="0" err="1">
                <a:solidFill>
                  <a:srgbClr val="FFFFFF"/>
                </a:solidFill>
              </a:rPr>
              <a:t>pheochromocytoma</a:t>
            </a:r>
            <a:endParaRPr lang="en-US" sz="2400" dirty="0">
              <a:solidFill>
                <a:srgbClr val="FFFFFF"/>
              </a:solidFill>
            </a:endParaRPr>
          </a:p>
          <a:p>
            <a:pPr algn="r" rtl="1"/>
            <a:endParaRPr lang="ar-A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4730" y="1813090"/>
            <a:ext cx="6548391" cy="3161913"/>
          </a:xfrm>
        </p:spPr>
        <p:txBody>
          <a:bodyPr/>
          <a:lstStyle/>
          <a:p>
            <a:pPr lvl="0">
              <a:buClr>
                <a:srgbClr val="000000"/>
              </a:buClr>
              <a:buSzTx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2</a:t>
            </a:r>
            <a:r>
              <a:rPr lang="en-US" sz="2400" dirty="0">
                <a:solidFill>
                  <a:srgbClr val="FFFFFF"/>
                </a:solidFill>
              </a:rPr>
              <a:t>). MTC or </a:t>
            </a:r>
            <a:r>
              <a:rPr lang="en-US" sz="2400" dirty="0" err="1">
                <a:solidFill>
                  <a:srgbClr val="FFFFFF"/>
                </a:solidFill>
              </a:rPr>
              <a:t>pheochromocytoma</a:t>
            </a:r>
            <a:r>
              <a:rPr lang="en-US" sz="2400" dirty="0">
                <a:solidFill>
                  <a:srgbClr val="FFFFFF"/>
                </a:solidFill>
              </a:rPr>
              <a:t> and a family member with MTC or </a:t>
            </a:r>
            <a:r>
              <a:rPr lang="en-US" sz="2400" dirty="0" err="1" smtClean="0">
                <a:solidFill>
                  <a:srgbClr val="FFFFFF"/>
                </a:solidFill>
              </a:rPr>
              <a:t>pheochromocytoma</a:t>
            </a:r>
            <a:endParaRPr lang="ar-AE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2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06" y="1846891"/>
            <a:ext cx="7977116" cy="3691719"/>
          </a:xfrm>
        </p:spPr>
        <p:txBody>
          <a:bodyPr/>
          <a:lstStyle/>
          <a:p>
            <a:pPr lvl="0">
              <a:buClr>
                <a:srgbClr val="F8F4E3"/>
              </a:buClr>
              <a:buNone/>
            </a:pPr>
            <a:r>
              <a:rPr lang="en-US" sz="2400" dirty="0" smtClean="0">
                <a:solidFill>
                  <a:srgbClr val="F8F4E3"/>
                </a:solidFill>
              </a:rPr>
              <a:t>3</a:t>
            </a:r>
            <a:r>
              <a:rPr lang="en-US" sz="2400" dirty="0">
                <a:solidFill>
                  <a:srgbClr val="F8F4E3"/>
                </a:solidFill>
              </a:rPr>
              <a:t>). </a:t>
            </a:r>
            <a:r>
              <a:rPr lang="en-US" sz="2400" dirty="0" smtClean="0">
                <a:solidFill>
                  <a:srgbClr val="F8F4E3"/>
                </a:solidFill>
              </a:rPr>
              <a:t>Sporadic</a:t>
            </a:r>
            <a:r>
              <a:rPr lang="ar-AE" sz="2400" dirty="0" smtClean="0">
                <a:solidFill>
                  <a:srgbClr val="F8F4E3"/>
                </a:solidFill>
              </a:rPr>
              <a:t> </a:t>
            </a:r>
            <a:r>
              <a:rPr lang="en-US" sz="2400" dirty="0" smtClean="0">
                <a:solidFill>
                  <a:srgbClr val="F8F4E3"/>
                </a:solidFill>
              </a:rPr>
              <a:t>MEN2 </a:t>
            </a:r>
            <a:r>
              <a:rPr lang="en-US" sz="2400" dirty="0">
                <a:solidFill>
                  <a:srgbClr val="F8F4E3"/>
                </a:solidFill>
              </a:rPr>
              <a:t>related </a:t>
            </a:r>
            <a:r>
              <a:rPr lang="en-US" sz="2400" dirty="0" smtClean="0">
                <a:solidFill>
                  <a:srgbClr val="F8F4E3"/>
                </a:solidFill>
              </a:rPr>
              <a:t>tumors</a:t>
            </a:r>
            <a:r>
              <a:rPr lang="en-US" sz="2400" dirty="0">
                <a:solidFill>
                  <a:srgbClr val="F8F4E3"/>
                </a:solidFill>
              </a:rPr>
              <a:t>:</a:t>
            </a:r>
          </a:p>
          <a:p>
            <a:pPr lvl="0">
              <a:buClr>
                <a:srgbClr val="F8F4E3"/>
              </a:buClr>
              <a:buNone/>
            </a:pPr>
            <a:r>
              <a:rPr lang="en-US" sz="2400" dirty="0">
                <a:solidFill>
                  <a:srgbClr val="F8F4E3"/>
                </a:solidFill>
              </a:rPr>
              <a:t>a. </a:t>
            </a:r>
            <a:r>
              <a:rPr lang="en-US" sz="2400" dirty="0" smtClean="0">
                <a:solidFill>
                  <a:srgbClr val="F8F4E3"/>
                </a:solidFill>
              </a:rPr>
              <a:t>Age </a:t>
            </a:r>
            <a:r>
              <a:rPr lang="en-US" sz="2400" dirty="0">
                <a:solidFill>
                  <a:srgbClr val="F8F4E3"/>
                </a:solidFill>
              </a:rPr>
              <a:t>younger than </a:t>
            </a:r>
            <a:r>
              <a:rPr lang="en-US" sz="2400" dirty="0" smtClean="0">
                <a:solidFill>
                  <a:srgbClr val="F8F4E3"/>
                </a:solidFill>
              </a:rPr>
              <a:t>35 (thirty five) years </a:t>
            </a:r>
            <a:endParaRPr lang="en-US" sz="2400" dirty="0">
              <a:solidFill>
                <a:srgbClr val="F8F4E3"/>
              </a:solidFill>
            </a:endParaRPr>
          </a:p>
          <a:p>
            <a:pPr lvl="0">
              <a:buClr>
                <a:srgbClr val="F8F4E3"/>
              </a:buClr>
              <a:buNone/>
            </a:pPr>
            <a:r>
              <a:rPr lang="en-US" sz="2400" dirty="0">
                <a:solidFill>
                  <a:srgbClr val="F8F4E3"/>
                </a:solidFill>
              </a:rPr>
              <a:t>b. Multicentric tumors in one organ </a:t>
            </a:r>
          </a:p>
          <a:p>
            <a:pPr lvl="0">
              <a:buClr>
                <a:srgbClr val="F8F4E3"/>
              </a:buClr>
              <a:buNone/>
            </a:pPr>
            <a:r>
              <a:rPr lang="en-US" sz="2400" dirty="0">
                <a:solidFill>
                  <a:srgbClr val="F8F4E3"/>
                </a:solidFill>
              </a:rPr>
              <a:t>c. Two different organs </a:t>
            </a:r>
            <a:r>
              <a:rPr lang="en-US" sz="2400" dirty="0" smtClean="0">
                <a:solidFill>
                  <a:srgbClr val="F8F4E3"/>
                </a:solidFill>
              </a:rPr>
              <a:t>affected</a:t>
            </a:r>
            <a:endParaRPr lang="ar-AE" sz="2400" dirty="0" smtClean="0">
              <a:solidFill>
                <a:srgbClr val="F8F4E3"/>
              </a:solidFill>
            </a:endParaRPr>
          </a:p>
          <a:p>
            <a:pPr lvl="0">
              <a:buClr>
                <a:srgbClr val="F8F4E3"/>
              </a:buClr>
              <a:buNone/>
            </a:pPr>
            <a:endParaRPr lang="en-US" sz="2400" dirty="0">
              <a:solidFill>
                <a:srgbClr val="F8F4E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0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"/>
          <p:cNvSpPr txBox="1">
            <a:spLocks noGrp="1"/>
          </p:cNvSpPr>
          <p:nvPr>
            <p:ph type="title"/>
          </p:nvPr>
        </p:nvSpPr>
        <p:spPr>
          <a:xfrm>
            <a:off x="737635" y="197539"/>
            <a:ext cx="663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Treatment </a:t>
            </a:r>
            <a:endParaRPr dirty="0"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1"/>
          </p:nvPr>
        </p:nvSpPr>
        <p:spPr>
          <a:xfrm>
            <a:off x="246189" y="1122572"/>
            <a:ext cx="7963469" cy="316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Early detection of MEN2 by screening "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at-risk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" family members is </a:t>
            </a: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advantageous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ar-AE" sz="2400" dirty="0" smtClean="0">
              <a:latin typeface="Arial"/>
              <a:ea typeface="Arial"/>
              <a:cs typeface="Arial"/>
              <a:sym typeface="Arial"/>
            </a:endParaRPr>
          </a:p>
          <a:p>
            <a:pPr lvl="0" rtl="1">
              <a:buClr>
                <a:schemeClr val="dk1"/>
              </a:buClr>
              <a:buSzPts val="1100"/>
            </a:pPr>
            <a:r>
              <a:rPr lang="en-US" sz="2400" dirty="0" smtClean="0"/>
              <a:t>And then followed </a:t>
            </a:r>
            <a:r>
              <a:rPr lang="en-US" sz="2400" dirty="0"/>
              <a:t>by biochemical screening for the other endocrine tumors</a:t>
            </a:r>
            <a:r>
              <a:rPr lang="en-US" sz="2400" dirty="0" smtClean="0"/>
              <a:t>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dirty="0"/>
              <a:t>So Therefore, after </a:t>
            </a:r>
            <a:r>
              <a:rPr lang="en-US" sz="2400" dirty="0" smtClean="0"/>
              <a:t>surgery, </a:t>
            </a:r>
            <a:r>
              <a:rPr lang="en-US" sz="2400" dirty="0"/>
              <a:t>thyroid hormones replacement </a:t>
            </a:r>
            <a:r>
              <a:rPr lang="en-US" sz="2400" dirty="0" smtClean="0"/>
              <a:t>therapy </a:t>
            </a:r>
            <a:r>
              <a:rPr lang="en-US" sz="2400" dirty="0"/>
              <a:t>is </a:t>
            </a:r>
            <a:r>
              <a:rPr lang="en-US" sz="2400" dirty="0" smtClean="0"/>
              <a:t>required</a:t>
            </a:r>
            <a:r>
              <a:rPr lang="ar-AE" sz="2400" dirty="0" smtClean="0"/>
              <a:t> </a:t>
            </a:r>
            <a:r>
              <a:rPr lang="en-US" sz="2400" dirty="0"/>
              <a:t>.</a:t>
            </a:r>
            <a:endParaRPr lang="ar-AE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ar-AE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365896" y="524190"/>
            <a:ext cx="7726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dirty="0"/>
              <a:t>Definition </a:t>
            </a:r>
            <a:endParaRPr sz="3600" dirty="0"/>
          </a:p>
        </p:txBody>
      </p:sp>
      <p:sp>
        <p:nvSpPr>
          <p:cNvPr id="286" name="Google Shape;286;p2"/>
          <p:cNvSpPr txBox="1">
            <a:spLocks noGrp="1"/>
          </p:cNvSpPr>
          <p:nvPr>
            <p:ph type="subTitle" idx="1"/>
          </p:nvPr>
        </p:nvSpPr>
        <p:spPr>
          <a:xfrm>
            <a:off x="713225" y="1276350"/>
            <a:ext cx="77175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Roboto"/>
                <a:ea typeface="Roboto"/>
                <a:cs typeface="Roboto"/>
                <a:sym typeface="Roboto"/>
              </a:rPr>
              <a:t>Multiple endocrine neoplasia is a group of disorders that affect the body's network of hormone-producing glands called the endocrine system. Hormones are chemical messengers that travel through the bloodstream and regulate the function of cells and tissues throughout the body.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 txBox="1">
            <a:spLocks noGrp="1"/>
          </p:cNvSpPr>
          <p:nvPr>
            <p:ph type="subTitle" idx="1"/>
          </p:nvPr>
        </p:nvSpPr>
        <p:spPr>
          <a:xfrm>
            <a:off x="609600" y="1060704"/>
            <a:ext cx="7821125" cy="361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800" dirty="0" smtClean="0"/>
              <a:t>MEN2 </a:t>
            </a:r>
            <a:r>
              <a:rPr lang="en" sz="2800" dirty="0"/>
              <a:t>is a rare autosomal dominant familial cancer syndrome caused by a mutation in the RET gene located on the tenth chromosome.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"/>
          <p:cNvSpPr txBox="1">
            <a:spLocks noGrp="1"/>
          </p:cNvSpPr>
          <p:nvPr>
            <p:ph type="title"/>
          </p:nvPr>
        </p:nvSpPr>
        <p:spPr>
          <a:xfrm>
            <a:off x="713226" y="1042416"/>
            <a:ext cx="772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MEN2 HAS 3 </a:t>
            </a:r>
            <a:r>
              <a:rPr lang="en" dirty="0" smtClean="0"/>
              <a:t>SUBTYPES</a:t>
            </a:r>
            <a:endParaRPr dirty="0"/>
          </a:p>
        </p:txBody>
      </p:sp>
      <p:sp>
        <p:nvSpPr>
          <p:cNvPr id="297" name="Google Shape;297;p4"/>
          <p:cNvSpPr txBox="1">
            <a:spLocks noGrp="1"/>
          </p:cNvSpPr>
          <p:nvPr>
            <p:ph type="subTitle" idx="1"/>
          </p:nvPr>
        </p:nvSpPr>
        <p:spPr>
          <a:xfrm>
            <a:off x="957625" y="2809682"/>
            <a:ext cx="182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>
                <a:latin typeface="Anton"/>
                <a:ea typeface="Anton"/>
                <a:cs typeface="Anton"/>
                <a:sym typeface="Anton"/>
              </a:rPr>
              <a:t>MEN2A</a:t>
            </a:r>
            <a:endParaRPr sz="24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8" name="Google Shape;298;p4"/>
          <p:cNvSpPr txBox="1">
            <a:spLocks noGrp="1"/>
          </p:cNvSpPr>
          <p:nvPr>
            <p:ph type="subTitle" idx="2"/>
          </p:nvPr>
        </p:nvSpPr>
        <p:spPr>
          <a:xfrm>
            <a:off x="3524462" y="271728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dirty="0"/>
              <a:t>MEN2B</a:t>
            </a:r>
            <a:endParaRPr sz="2400" dirty="0"/>
          </a:p>
        </p:txBody>
      </p:sp>
      <p:sp>
        <p:nvSpPr>
          <p:cNvPr id="299" name="Google Shape;299;p4"/>
          <p:cNvSpPr txBox="1">
            <a:spLocks noGrp="1"/>
          </p:cNvSpPr>
          <p:nvPr>
            <p:ph type="subTitle" idx="3"/>
          </p:nvPr>
        </p:nvSpPr>
        <p:spPr>
          <a:xfrm>
            <a:off x="5991437" y="2717282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>
                <a:latin typeface="Anton"/>
                <a:ea typeface="Anton"/>
                <a:cs typeface="Anton"/>
                <a:sym typeface="Anton"/>
              </a:rPr>
              <a:t>FMTC</a:t>
            </a:r>
            <a:endParaRPr sz="24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0" name="Google Shape;300;p4"/>
          <p:cNvSpPr txBox="1">
            <a:spLocks noGrp="1"/>
          </p:cNvSpPr>
          <p:nvPr>
            <p:ph type="title" idx="9"/>
          </p:nvPr>
        </p:nvSpPr>
        <p:spPr>
          <a:xfrm>
            <a:off x="821436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1" name="Google Shape;301;p4"/>
          <p:cNvSpPr txBox="1">
            <a:spLocks noGrp="1"/>
          </p:cNvSpPr>
          <p:nvPr>
            <p:ph type="title" idx="13"/>
          </p:nvPr>
        </p:nvSpPr>
        <p:spPr>
          <a:xfrm>
            <a:off x="3524462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2" name="Google Shape;302;p4"/>
          <p:cNvSpPr txBox="1">
            <a:spLocks noGrp="1"/>
          </p:cNvSpPr>
          <p:nvPr>
            <p:ph type="title" idx="14"/>
          </p:nvPr>
        </p:nvSpPr>
        <p:spPr>
          <a:xfrm>
            <a:off x="5991437" y="2286000"/>
            <a:ext cx="18288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5" y="-359261"/>
            <a:ext cx="6620540" cy="2311663"/>
          </a:xfrm>
        </p:spPr>
        <p:txBody>
          <a:bodyPr/>
          <a:lstStyle/>
          <a:p>
            <a:r>
              <a:rPr lang="en-US" sz="2800" dirty="0"/>
              <a:t>MEN subtype 2A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249" y="1106615"/>
            <a:ext cx="7442791" cy="260852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+mn-lt"/>
              </a:rPr>
              <a:t>Medullary thyroid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cancer, Pheochromocytoma, primary hyperparathyroidism, Hirschsprung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disease.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95" y="2147777"/>
            <a:ext cx="3488374" cy="225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174" y="2137606"/>
            <a:ext cx="1786272" cy="45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679" y="258406"/>
            <a:ext cx="5195777" cy="990000"/>
          </a:xfrm>
        </p:spPr>
        <p:txBody>
          <a:bodyPr/>
          <a:lstStyle/>
          <a:p>
            <a:r>
              <a:rPr lang="en-US" sz="2800" dirty="0"/>
              <a:t>MEN subtype 2B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636" y="1424763"/>
            <a:ext cx="7251405" cy="2324986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Medullary thyroid cancer,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pheochromocytoma, mucosal neuromas,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ganglioneruomatosis of the gastrointestinal tract.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06" y="2787281"/>
            <a:ext cx="20955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919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889" y="471057"/>
            <a:ext cx="4990213" cy="990000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nton" panose="020B0604020202020204" charset="0"/>
              </a:rPr>
              <a:t>Familial medullary thyroid </a:t>
            </a:r>
            <a:r>
              <a:rPr lang="en-US" sz="2800" dirty="0" smtClean="0">
                <a:solidFill>
                  <a:srgbClr val="FFFFFF"/>
                </a:solidFill>
                <a:latin typeface="Anton" panose="020B0604020202020204" charset="0"/>
              </a:rPr>
              <a:t>cancer  </a:t>
            </a:r>
            <a:endParaRPr lang="en-US" sz="2800" dirty="0">
              <a:latin typeface="Anton" panose="020B0604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461" y="1716239"/>
            <a:ext cx="7549117" cy="2841584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FFFF"/>
                </a:solidFill>
                <a:latin typeface="+mn-lt"/>
              </a:rPr>
              <a:t>Medullary thyroid cancer in at least four family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members,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with documented absence of other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endocrinopathies.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91" y="2649501"/>
            <a:ext cx="2597053" cy="1823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700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4047"/>
            <a:ext cx="864397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2254102" y="269358"/>
            <a:ext cx="2755535" cy="6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 dirty="0"/>
              <a:t>Case study</a:t>
            </a:r>
            <a:endParaRPr sz="2800" dirty="0"/>
          </a:p>
        </p:txBody>
      </p:sp>
      <p:sp>
        <p:nvSpPr>
          <p:cNvPr id="319" name="Google Shape;319;p6"/>
          <p:cNvSpPr/>
          <p:nvPr/>
        </p:nvSpPr>
        <p:spPr>
          <a:xfrm>
            <a:off x="5777441" y="3845890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149" y="999461"/>
            <a:ext cx="5641543" cy="3954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y of Human Genome by Slidesgo">
  <a:themeElements>
    <a:clrScheme name="Simple Light">
      <a:dk1>
        <a:srgbClr val="000000"/>
      </a:dk1>
      <a:lt1>
        <a:srgbClr val="FFFFFF"/>
      </a:lt1>
      <a:dk2>
        <a:srgbClr val="662D74"/>
      </a:dk2>
      <a:lt2>
        <a:srgbClr val="EEEEEE"/>
      </a:lt2>
      <a:accent1>
        <a:srgbClr val="F8F4E3"/>
      </a:accent1>
      <a:accent2>
        <a:srgbClr val="7209B7"/>
      </a:accent2>
      <a:accent3>
        <a:srgbClr val="3A0CAA"/>
      </a:accent3>
      <a:accent4>
        <a:srgbClr val="EFE9F4"/>
      </a:accent4>
      <a:accent5>
        <a:srgbClr val="F841FF"/>
      </a:accent5>
      <a:accent6>
        <a:srgbClr val="F841FF"/>
      </a:accent6>
      <a:hlink>
        <a:srgbClr val="F8F4E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348</Words>
  <Application>Microsoft Office PowerPoint</Application>
  <PresentationFormat>On-screen Show (16:9)</PresentationFormat>
  <Paragraphs>41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Source Sans Pro</vt:lpstr>
      <vt:lpstr>Quattrocento Sans</vt:lpstr>
      <vt:lpstr>Livvic</vt:lpstr>
      <vt:lpstr>Anton</vt:lpstr>
      <vt:lpstr>Roboto Condensed Light</vt:lpstr>
      <vt:lpstr>Roboto</vt:lpstr>
      <vt:lpstr>Roboto Medium</vt:lpstr>
      <vt:lpstr>Arial</vt:lpstr>
      <vt:lpstr>Study of Human Genome by Slidesgo</vt:lpstr>
      <vt:lpstr>Multiple endocrine neoplasia type 2</vt:lpstr>
      <vt:lpstr>Definition </vt:lpstr>
      <vt:lpstr>PowerPoint Presentation</vt:lpstr>
      <vt:lpstr>MEN2 HAS 3 SUBTYPES</vt:lpstr>
      <vt:lpstr>MEN subtype 2A </vt:lpstr>
      <vt:lpstr>MEN subtype 2B</vt:lpstr>
      <vt:lpstr>Familial medullary thyroid cancer  </vt:lpstr>
      <vt:lpstr>PowerPoint Presentation</vt:lpstr>
      <vt:lpstr>Case study</vt:lpstr>
      <vt:lpstr>More about the RET gene.</vt:lpstr>
      <vt:lpstr>PowerPoint Presentation</vt:lpstr>
      <vt:lpstr>RET proto oncogene</vt:lpstr>
      <vt:lpstr>PowerPoint Presentation</vt:lpstr>
      <vt:lpstr>PowerPoint Presentation</vt:lpstr>
      <vt:lpstr>Population with MEN2 </vt:lpstr>
      <vt:lpstr>WHO SHOULD undergo genetic screening?</vt:lpstr>
      <vt:lpstr>PowerPoint Presentation</vt:lpstr>
      <vt:lpstr>PowerPoint Presentation</vt:lpstr>
      <vt:lpstr>Treatment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endocrine neoplasia type 2</dc:title>
  <cp:lastModifiedBy>Meran Nasser</cp:lastModifiedBy>
  <cp:revision>40</cp:revision>
  <dcterms:modified xsi:type="dcterms:W3CDTF">2022-09-24T08:43:04Z</dcterms:modified>
</cp:coreProperties>
</file>