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61" r:id="rId4"/>
    <p:sldId id="390" r:id="rId5"/>
    <p:sldId id="263" r:id="rId6"/>
    <p:sldId id="265" r:id="rId7"/>
    <p:sldId id="321" r:id="rId8"/>
    <p:sldId id="391" r:id="rId9"/>
    <p:sldId id="392" r:id="rId10"/>
    <p:sldId id="393" r:id="rId11"/>
    <p:sldId id="394" r:id="rId12"/>
    <p:sldId id="395" r:id="rId13"/>
    <p:sldId id="396" r:id="rId14"/>
    <p:sldId id="268" r:id="rId15"/>
    <p:sldId id="269" r:id="rId16"/>
    <p:sldId id="271" r:id="rId17"/>
    <p:sldId id="282" r:id="rId18"/>
    <p:sldId id="294" r:id="rId19"/>
    <p:sldId id="295" r:id="rId20"/>
    <p:sldId id="300" r:id="rId21"/>
    <p:sldId id="296" r:id="rId22"/>
    <p:sldId id="301" r:id="rId23"/>
    <p:sldId id="373" r:id="rId24"/>
    <p:sldId id="302" r:id="rId25"/>
    <p:sldId id="320" r:id="rId26"/>
    <p:sldId id="329" r:id="rId27"/>
    <p:sldId id="383" r:id="rId28"/>
    <p:sldId id="330" r:id="rId29"/>
    <p:sldId id="331" r:id="rId30"/>
    <p:sldId id="333" r:id="rId31"/>
    <p:sldId id="334" r:id="rId32"/>
    <p:sldId id="336" r:id="rId33"/>
    <p:sldId id="335" r:id="rId34"/>
    <p:sldId id="337" r:id="rId35"/>
    <p:sldId id="339" r:id="rId36"/>
    <p:sldId id="338" r:id="rId37"/>
    <p:sldId id="340" r:id="rId38"/>
    <p:sldId id="342" r:id="rId39"/>
    <p:sldId id="343" r:id="rId40"/>
    <p:sldId id="346" r:id="rId41"/>
    <p:sldId id="347" r:id="rId42"/>
    <p:sldId id="348" r:id="rId43"/>
    <p:sldId id="388" r:id="rId44"/>
    <p:sldId id="389" r:id="rId45"/>
    <p:sldId id="354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80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392">
          <p15:clr>
            <a:srgbClr val="A4A3A4"/>
          </p15:clr>
        </p15:guide>
        <p15:guide id="5" orient="horz" pos="648">
          <p15:clr>
            <a:srgbClr val="A4A3A4"/>
          </p15:clr>
        </p15:guide>
        <p15:guide id="6" orient="horz" pos="1056">
          <p15:clr>
            <a:srgbClr val="A4A3A4"/>
          </p15:clr>
        </p15:guide>
        <p15:guide id="7" orient="horz" pos="1688">
          <p15:clr>
            <a:srgbClr val="A4A3A4"/>
          </p15:clr>
        </p15:guide>
        <p15:guide id="8" pos="568">
          <p15:clr>
            <a:srgbClr val="A4A3A4"/>
          </p15:clr>
        </p15:guide>
        <p15:guide id="9" pos="816">
          <p15:clr>
            <a:srgbClr val="A4A3A4"/>
          </p15:clr>
        </p15:guide>
        <p15:guide id="10" pos="624">
          <p15:clr>
            <a:srgbClr val="A4A3A4"/>
          </p15:clr>
        </p15:guide>
        <p15:guide id="11" pos="3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65" autoAdjust="0"/>
    <p:restoredTop sz="92610" autoAdjust="0"/>
  </p:normalViewPr>
  <p:slideViewPr>
    <p:cSldViewPr>
      <p:cViewPr varScale="1">
        <p:scale>
          <a:sx n="97" d="100"/>
          <a:sy n="97" d="100"/>
        </p:scale>
        <p:origin x="2312" y="184"/>
      </p:cViewPr>
      <p:guideLst>
        <p:guide orient="horz" pos="2160"/>
        <p:guide orient="horz" pos="480"/>
        <p:guide orient="horz" pos="960"/>
        <p:guide orient="horz" pos="1392"/>
        <p:guide orient="horz" pos="648"/>
        <p:guide orient="horz" pos="1056"/>
        <p:guide orient="horz" pos="1688"/>
        <p:guide pos="568"/>
        <p:guide pos="816"/>
        <p:guide pos="624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263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A52FDC4-7527-B338-E211-03933E61EC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537BEEC-C6EA-8D0D-215C-18C60C37CF3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CC5AC98-8911-4AB5-8380-9807B14BAA3A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23B0322A-BBC0-DD25-6A86-B32C613078F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D1D23F53-CCF8-F2D7-CB46-7AF7A1B13AA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FF32C3D8-108D-8486-4AE9-AEAF30B20C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ACADDED-EAEB-1140-92C2-43E174A0D52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A032C94A-AED6-16ED-9B64-708F7537D6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E0215B-8522-BE4D-A2FC-A8A5B0F5377E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5A453BA7-B633-2C26-2944-8FF0CBE0591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94DD3355-A9BF-DD8E-4171-F42607A699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FF26F01F-9B54-9A37-F116-D1C532EAE6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964FDF-0DE0-654B-8EDA-80FC7C097E30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01B6D110-F758-C4C0-45A6-C44EE2B561D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E9B9D389-50F5-B9C1-8935-6F64CA7283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367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9DEFA2EC-2860-45D0-54A4-18EEAEB719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E60642-9626-AC4F-B4BD-E7E10594891F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EEF7E844-06EB-8FEC-21EE-C0A30AE18AB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2B33D348-EF87-FCBB-97E4-F03BA954C2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59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2073AB68-D8F4-529E-96BF-6A310A7D58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BBB810-D4F1-A14C-B370-5D5B85BAA4B5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195173FD-46CE-B6B9-6335-FD2981696ED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94152A8E-C0C8-3971-408B-8D1508FDF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124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B9D69AEB-60DE-FA1B-11D2-32FF2517E3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AC3C2F-64F4-6647-8C6B-96918E660955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1D91575F-15AB-446D-C32A-39ED9492FC4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AF97F47E-2ED5-6A7F-88D3-8C7244F2C3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Figure 6.17</a:t>
            </a:r>
          </a:p>
        </p:txBody>
      </p:sp>
    </p:spTree>
    <p:extLst>
      <p:ext uri="{BB962C8B-B14F-4D97-AF65-F5344CB8AC3E}">
        <p14:creationId xmlns:p14="http://schemas.microsoft.com/office/powerpoint/2010/main" val="240395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714333B6-DED9-018C-4766-ABCCAA2386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C81A1B-90DD-004B-AEFD-9EFE072538D2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CA164819-77CC-F369-0D9B-74B3E814DCD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C5A929D-952E-099F-DE7A-5E0DC5C467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5D49480C-BD73-58C1-8C00-2F3C5969C8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4A70C4-F541-2C42-B558-E116333D50C2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78EF6380-FD3F-7D70-DCCF-DBDAD5692D1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71E8B33A-3540-E1A4-86C6-33891B917D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Figure 6.2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F3355266-9AE3-94DC-C8BC-D1FDE91ECF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420052-EEB9-FE44-A393-332067D518A0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F220673B-A11B-9653-3BC8-A3AB89F1C94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A74419CB-A4F1-1525-BA35-55858745FB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Figure 6.3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02D1023C-CE38-3DFE-5CF0-8435446623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5A9B4A-F850-6143-A0E0-1F81F0D37F9D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7AB2E5CD-D273-D8DD-296F-9E5B22871C5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D7A2FB3-0A67-C406-CFAF-6EE887FD99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421EF55C-B4A0-7741-2FFE-20CA2933C7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A8A793-C054-4A48-BEEB-BF35819471FF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762E31AE-CD81-89ED-A190-91771F09A88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E90ABB17-F8FF-F9DB-9267-6BAF50030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0655B7A0-E0AE-D83A-66D2-98AB31913B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5C66D8-F780-554E-B8E0-65A7A6B7F9A1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130B5E2E-79EE-2203-E08F-68EA352CD94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EFB33DA6-1434-1C4C-3153-1C4E3C2BBB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Figure 6.9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FEC6E221-0CF7-451A-57ED-F42560D644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F4F8DF-CE89-6342-975F-D4D141A86756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8FEEDCE7-6141-7664-36CE-CF8BCFB8297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A6B1523C-4023-D379-F4DE-A40A60235D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186A4988-2823-5929-DB34-9CF273A4B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8C8767-1D68-0543-B15A-DF7D0920865D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F0007305-96AA-293E-F099-FC977C70540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A94FCC31-1DF4-8D80-CEAE-E62FEEFD37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Figure 6.11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914A6BD8-3A8C-95FC-2AD7-527F774A73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EB56E7-67E8-B24C-9CC7-D96778200B95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F5B4E452-7635-8A88-A4ED-4FC607B419D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54A09C16-D17E-3D83-5D65-BE018BE729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9B5821EA-9A48-B1F3-DADE-D094642135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FDF71F-45F5-D64D-B9C4-0F387606FF58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3D3D212D-F396-264D-22DC-3B2072071E8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C0D09DF0-A668-9046-8739-CB605A7247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5BB33187-4BB6-7BAC-4FEB-EC035202A5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BC73E3-E6E4-FD45-AAEE-252775B0855A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5D40044C-0868-2E57-D676-37908A8FB41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ABD4021C-A50C-3EBD-8F5B-68A6EF6C61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A73C75A6-E4FF-C5D0-4FAD-3F0D36C9D9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FD5AA8-EFDE-3846-82B1-8A6F0CF3EC0C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A81C2B1B-7B06-38E6-06E1-13731EAA8C2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6AC3B8AD-78DA-BE26-6B5D-77E58578B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Figure 6.12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8F4D74D9-EFEE-5F00-3961-F0FB9CB4C2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F078CE-049D-224B-A287-F0281F456C91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50AD7EFA-4129-B123-68AE-C630E4385A2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AD9140F3-1809-67A6-2C52-1DD00E6EFF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EDBEB29C-6B21-6B21-99BA-28B0558729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D8839D-3682-C548-8830-4DA75EE5A1EE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154F2A8D-5BD6-3DA3-AEE3-ED3B1393547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2ED00A8F-18CE-1A93-7317-DF0A6140AB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0F38310C-FD0D-37A7-347E-78394B4A07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B3B4CB-A173-F64F-A72D-613D854AACB9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EEFD4BFC-EFEB-C49E-25A9-5D82B4DB73F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82EB33C4-DAF1-6280-8EDD-814DE09560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4713B11B-026F-AAA9-5DBA-0D15618F48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DBB268-C036-9C4F-A084-96F4CBEE141A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93E5722A-03A0-BCD9-0B2C-4837A778969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FAA4499F-A83B-AE64-E0D4-8AF2E4A0F7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Figure 6.18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05A68FEF-5116-4071-F6FB-E7B38F7CAF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86D145-D4E0-EA4D-B5D4-BC95B0C7DE2E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26811AD1-05DF-9BEE-688F-813A6BA88F7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D509D0D5-9393-0373-8F27-B213CC4457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EEB21AB8-412F-C75B-5208-B9F3378A5A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3CAADD-6108-E944-A4D5-96654B4D438B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05FD4B-0467-0155-AD08-129F92BE86F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9E850037-1466-87B5-BDFD-34BB5DB713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AD5AD289-529F-BBA5-1649-04AE514869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873767-6A3D-9E4B-AD55-A84830332C8E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9ADA5DCC-DA2D-35E0-CC8A-E7611DF0971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C47E0486-EA97-E1FD-3B38-120BE68E1B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DE68498F-9B4C-E6FF-66B2-53E706A9F2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01FFDC-E11C-6949-9FD3-3FB58D34CF7E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F703A96E-8625-5091-A8C5-D168ED3BFEB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E03338CD-2A32-36E2-DE9C-1B7BE3392D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Figure 6.20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51A52ED7-DB41-474A-0A6E-9FEB725298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4609D7-1B25-EB45-AD1D-B448943A05FE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F3620057-382A-EDB1-1C17-5154A9C6675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074E2EBB-D352-78DA-3915-A506D9B332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Figure 6.21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1CB6835A-1296-57C4-B1FB-F12A80538C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2CB251-380F-9A41-A279-EE96E839C603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5CD63347-5969-B066-9055-6C57F2BDC09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05AD89F4-19CE-E2EA-AD03-C2C812594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2B030928-6215-FCE9-FEBD-AF8911C9B5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A68CF6-E3DD-C445-9124-AB0D304C5F07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87F8B9A4-19D0-D591-2B85-01ECF6C100A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77FFB300-0031-2FA7-97F9-CEBC1EF3F9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Figure 6.22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FDA8CD9E-49E1-AD5D-6D3B-BDA280EF4F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E61B29-83BF-9748-9225-A4893E76B0D8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04DE7484-1AA8-5735-107D-E041D85E775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C4B8377A-831C-F16D-6C3B-245EFD8DF0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Figure 6.23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549EE1DE-D808-8947-ED44-29D220E6F0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793891-576D-E74F-ABA7-D9270DCE4D5D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417B89A9-FAA0-5A1F-5BB1-C38A0DC6FED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C5C39456-5079-6E30-B6B8-EACE566462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901AD904-AB5E-534A-28B6-62ED34C7CF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8C8CFD-6F51-684E-8E45-EC946E7DB6D2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2D70C7D4-7152-0CFA-D8A3-DF479DF4A67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B15B8CCA-78E3-3C71-8EF9-6B7527629C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492FEB12-9387-0BFC-5560-8D705A8C40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883D86-48C9-954E-8F31-3ECFB2AB8505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70469108-C7CD-9FE5-F009-A6933D6CD61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B3874821-E240-A20B-772C-910BE3319F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24DC05AA-6B0B-AEAB-4878-90CC2E8DEB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F71973-BC07-B640-ADC8-D34F861A50CB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BAF302FC-20B7-2BCB-568F-7949343753D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266EEE6A-B59C-CAB1-3973-59E415A0AB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Figure 6.24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12387B10-DBAB-35DB-99B4-65413457ED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117B45-416C-8B4D-83AD-8D97EC1BD2CC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7411" name="Rectangle 7">
            <a:extLst>
              <a:ext uri="{FF2B5EF4-FFF2-40B4-BE49-F238E27FC236}">
                <a16:creationId xmlns:a16="http://schemas.microsoft.com/office/drawing/2014/main" id="{845D9F17-F79F-F56B-5C4A-B0F0C5CE885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8FEEEC-F514-974D-95E8-6516CB3C8C89}" type="slidenum">
              <a:rPr lang="en-US" altLang="en-US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5BF53017-8D68-657D-60F3-27FB90D0125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4540B287-9924-6F37-0CA4-FE0D8C5A9C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An overview of photosynthesis: cooperation of the light reactions and the Calvin cycle.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C8593A4F-F3BC-CBEA-207B-ECAFF4A887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F9A340-78B7-3046-9A67-FFD32A95C231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D8B8FEEA-3B93-FB9E-E200-95BF063FE00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09B0BA0D-0658-7AEA-56AC-105C23C6E2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2ADBC97E-4A73-F647-9526-3E41AE6DC2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8FAB43-C1F6-EE47-8602-5C95216F4F8B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C939651B-FADC-1EE0-CE00-FD6B951EA52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1444E0BD-0D27-41CF-8546-5EF1276DF1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Figure 6.26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3A32B20F-C553-A6A6-ABE8-D903A35DE3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3E9F4E-2184-4747-A5AD-91F7DBF3E6C5}" type="slidenum">
              <a:rPr lang="en-US" altLang="en-US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33E31CD4-15E4-5090-F2DE-1EE7DF1AFA3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A69A49AF-08C2-8D05-E4C5-E2AD4D9710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A519E5FB-33DC-D888-503F-819708EF1F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164FEF-79E5-5443-90E9-C10D4192564A}" type="slidenum">
              <a:rPr lang="en-US" altLang="en-US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1E33DA14-5EAE-C03F-619D-BFF736724AF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E904F86A-CD71-001B-2450-2401C4DD97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Figure 6.27a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id="{539D6A18-5478-C3E3-4F73-D01BD67B18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799AD7-70BA-8749-966F-3F0B0309CEAF}" type="slidenum">
              <a:rPr lang="en-US" altLang="en-US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A3C704D8-E1EB-D959-6AB6-129E79FA1FD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A519F4F8-C69C-B709-3C7F-B7DB32BA23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Figure 6.27b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>
            <a:extLst>
              <a:ext uri="{FF2B5EF4-FFF2-40B4-BE49-F238E27FC236}">
                <a16:creationId xmlns:a16="http://schemas.microsoft.com/office/drawing/2014/main" id="{96D29CAC-4BD1-664B-11E0-D1743C47C9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279187-4FA1-8F49-B872-7B2023BCFCCD}" type="slidenum">
              <a:rPr lang="en-US" altLang="en-US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144387" name="Rectangle 2">
            <a:extLst>
              <a:ext uri="{FF2B5EF4-FFF2-40B4-BE49-F238E27FC236}">
                <a16:creationId xmlns:a16="http://schemas.microsoft.com/office/drawing/2014/main" id="{9896891F-CC6C-C5E4-77CF-BC296A8872B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>
            <a:extLst>
              <a:ext uri="{FF2B5EF4-FFF2-40B4-BE49-F238E27FC236}">
                <a16:creationId xmlns:a16="http://schemas.microsoft.com/office/drawing/2014/main" id="{322E08E7-5DA6-28AE-D1CF-E845CE0319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6FBD62BA-F387-FF4E-B30F-8057DC6D7C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9169E0-0616-9A4F-81D3-035AA4CD66AD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0CFA973C-E938-C1E0-CA0E-C32DCCF74DA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61BF7435-7F2F-955A-8866-024830DE25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51169854-F986-03A5-BE40-39C5318A70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97E16D-E4E0-D847-8C16-323070DDE9A2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B17B4D65-36F8-A033-499F-C02BEB5BF2B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7DADCBDD-5A5D-A5DA-4AAE-C3CECF8DA5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Figure 6.1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130FCEB1-FF2F-59FD-1708-211E596B6A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A9C065-C86E-4843-8E4A-C3FE63C68AC1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6FD6ACCC-D98C-C5D9-8DB0-0457E917780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4FCFD261-1F8B-EDF0-54C6-4FE9ECF2DA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708F91BF-13F9-3434-E483-32D9AFB7DA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3C3EBA-09EA-6E41-A3CA-6D429A9173F4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6D37C98B-48B1-AFCA-7441-4B179BDD626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3356E1C2-18F9-3FD7-34B0-2FB76C31E3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80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2D1DC4D4-9E18-B37B-DF77-D7620280EA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3D2323-6229-9A41-82B5-166F31251A83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A8D78B2D-267D-8427-54CD-4B3CBFE2D52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C06E3DAD-D116-C28B-8B4A-75620DF61C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Figure 6.15</a:t>
            </a:r>
          </a:p>
        </p:txBody>
      </p:sp>
    </p:spTree>
    <p:extLst>
      <p:ext uri="{BB962C8B-B14F-4D97-AF65-F5344CB8AC3E}">
        <p14:creationId xmlns:p14="http://schemas.microsoft.com/office/powerpoint/2010/main" val="4278417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>
            <a:extLst>
              <a:ext uri="{FF2B5EF4-FFF2-40B4-BE49-F238E27FC236}">
                <a16:creationId xmlns:a16="http://schemas.microsoft.com/office/drawing/2014/main" id="{9BC9051B-E320-566F-12F5-0DFB9ED201F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6200"/>
            <a:ext cx="9144000" cy="0"/>
          </a:xfrm>
          <a:prstGeom prst="line">
            <a:avLst/>
          </a:prstGeom>
          <a:noFill/>
          <a:ln w="17780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0">
            <a:extLst>
              <a:ext uri="{FF2B5EF4-FFF2-40B4-BE49-F238E27FC236}">
                <a16:creationId xmlns:a16="http://schemas.microsoft.com/office/drawing/2014/main" id="{6653F50A-032B-DE1A-5756-23661BBD8F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600200"/>
            <a:ext cx="4572000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F983023E-3F9F-64B6-AE3C-83702BE9B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150" y="6629400"/>
            <a:ext cx="2082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800"/>
              <a:t>Copyright © 2009 Pearson Education, Inc.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pic>
        <p:nvPicPr>
          <p:cNvPr id="7" name="Picture 13" descr="Elephants_Cover_for_ppt">
            <a:extLst>
              <a:ext uri="{FF2B5EF4-FFF2-40B4-BE49-F238E27FC236}">
                <a16:creationId xmlns:a16="http://schemas.microsoft.com/office/drawing/2014/main" id="{D1541DFB-76BB-72D1-3803-8DE6EB1D63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t="14352" b="4915"/>
          <a:stretch>
            <a:fillRect/>
          </a:stretch>
        </p:blipFill>
        <p:spPr bwMode="auto">
          <a:xfrm>
            <a:off x="-28575" y="-14288"/>
            <a:ext cx="5318125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38800" y="381000"/>
            <a:ext cx="3048000" cy="9144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2209800"/>
            <a:ext cx="4114800" cy="3505200"/>
          </a:xfrm>
        </p:spPr>
        <p:txBody>
          <a:bodyPr/>
          <a:lstStyle>
            <a:lvl1pPr marL="0" indent="0" algn="ctr">
              <a:buFont typeface="Wingdings" pitchFamily="48" charset="2"/>
              <a:buNone/>
              <a:defRPr sz="2000" b="1">
                <a:solidFill>
                  <a:srgbClr val="E0C88C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E3725E9-D075-8936-BECF-4F73B3072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171E93A0-2630-CA7F-E09A-7C12F91E27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8690908C-3FC9-DB05-CBDF-D97BD3B951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7F0A8-6908-7B44-8B7F-D301038AA0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26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C12ACE-E4F9-39B5-FC7A-D871DD9CD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D96B34-2BD2-499A-D6B7-4810B2D33F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165385-573D-F019-EAA1-5FD7FC6BC5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E175AB-20A6-8A43-89AB-263DF87497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309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261938"/>
            <a:ext cx="2266950" cy="5864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261938"/>
            <a:ext cx="6648450" cy="5864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538817-5EDD-99A2-2E33-0426C7B18D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052795-8ED2-63A7-8686-BB36727F94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C7E18C-1003-C609-8D8A-75A935B2AB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FF0B52-7E1F-3845-9EC7-27956A3524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28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F9582A-585A-6CCA-D3C6-C30B8496C5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710D7-1D65-7520-8CDA-229E8E52DD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61E03F-61DA-2FDB-6777-98B56480EA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897E5C-E6E1-624C-86F1-4FC5CDE59C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36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3FC105-F6C5-0C13-3A1C-E8140A03E7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410677-4A0F-2F29-3644-4E5147287F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579670-8EEC-B2DF-D8FD-81C02B3491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6D937-2AF5-FA49-BA78-F4EE4916E6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23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7A5BA9-B69E-A810-75C4-23419DF39B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D0D50D-4B32-031C-79DA-F9D398099F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71E99B-741F-93C6-B250-E06DDA8FC5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BEBD05-3479-7B4D-811C-6761EA2B82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00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F66997-0F12-DFF4-8AFC-DCBD5B118B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C17592A-37CC-8FE0-167F-2CAF7BD43B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F7AA17F-0377-AE58-BD2A-D26AA0E630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538B1-4393-DB42-84F6-19E218AF3C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018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7A34980-389E-9B69-AA6C-EA5E5F8A2A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E33D663-2ED3-8E6F-C6C5-4E497A696C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DA79EA5-EF83-F0E4-6EDC-D459BB3C5D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C7226-3ADB-7843-BA63-AE29E1591D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52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789FAD5-5191-BE05-9F66-2DDB7884B0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0EDBDF5-4626-8423-F3BB-9D08BD2B8B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A6C3759-62EC-ABB6-446A-0A2F282390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38D1CA-18C5-5844-9A74-8D98048E71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97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650B95-1661-74AD-7E24-CE2503B6EC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486886-65E2-7F37-BB81-3A321EF5A2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9B1920-F412-5F46-44F1-0568FB6A6B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EECB0-2063-944C-8477-06A016E6B1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45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CCD2D5-05FA-6269-194B-2289217EE0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56641C-3801-806A-CE34-07B2CC4335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D1DD08-3AA7-7B59-F317-028500C438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F018FA-FA45-0943-9100-BAD547E6EC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71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FE72126-EFCC-98BA-3936-2DAD8D7D90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" y="261938"/>
            <a:ext cx="90678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939D4F5-B11C-3E25-2E04-53F5E23450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FAEEECD-8538-3312-6DB4-A17B01A7BA4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A91C7B5-CCA9-E6A0-BF1A-671038B07DB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56E238B-863D-1B15-4C1C-78FAA45B8F1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4085569-CC9B-0A47-8179-A16CCFDFDA5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92A7F70E-ECD8-A918-48B1-D988544C542A}"/>
              </a:ext>
            </a:extLst>
          </p:cNvPr>
          <p:cNvSpPr>
            <a:spLocks noChangeShapeType="1"/>
          </p:cNvSpPr>
          <p:nvPr/>
        </p:nvSpPr>
        <p:spPr bwMode="auto">
          <a:xfrm>
            <a:off x="-11113" y="77788"/>
            <a:ext cx="9155113" cy="0"/>
          </a:xfrm>
          <a:prstGeom prst="line">
            <a:avLst/>
          </a:prstGeom>
          <a:noFill/>
          <a:ln w="17780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Text Box 8">
            <a:extLst>
              <a:ext uri="{FF2B5EF4-FFF2-40B4-BE49-F238E27FC236}">
                <a16:creationId xmlns:a16="http://schemas.microsoft.com/office/drawing/2014/main" id="{A5FE2877-3D06-1E42-1FB3-58CF9107E6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" y="6629400"/>
            <a:ext cx="2082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800"/>
              <a:t>Copyright © 2009 Pearson Education, Inc.</a:t>
            </a:r>
            <a:endParaRPr lang="en-US" altLang="en-US" sz="2400">
              <a:latin typeface="Times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4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4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4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4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4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4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4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4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1BB03C2-35AE-794B-6E75-AAEAA7E93F6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72200" y="381000"/>
            <a:ext cx="2057400" cy="990600"/>
          </a:xfrm>
        </p:spPr>
        <p:txBody>
          <a:bodyPr/>
          <a:lstStyle/>
          <a:p>
            <a:pPr eaLnBrk="1" hangingPunct="1"/>
            <a:r>
              <a:rPr lang="en-US" altLang="en-US" sz="3000" b="1"/>
              <a:t>Chapter 6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CE1AC6C-6F21-353A-7015-BD8B837D6C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>
                <a:solidFill>
                  <a:srgbClr val="766865"/>
                </a:solidFill>
              </a:rPr>
              <a:t> Plant Adaptations to the  Environment</a:t>
            </a:r>
            <a:endParaRPr lang="en-US" altLang="en-US" sz="2200" b="0">
              <a:solidFill>
                <a:srgbClr val="766865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300">
              <a:solidFill>
                <a:srgbClr val="C8A983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1800">
              <a:solidFill>
                <a:srgbClr val="C8A983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1800">
              <a:solidFill>
                <a:srgbClr val="C8A983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>
                <a:solidFill>
                  <a:srgbClr val="766865"/>
                </a:solidFill>
              </a:rPr>
              <a:t>Lecture prepared by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>
                <a:solidFill>
                  <a:srgbClr val="766865"/>
                </a:solidFill>
              </a:rPr>
              <a:t>Aimee C. Wyrick</a:t>
            </a:r>
            <a:endParaRPr lang="en-US" altLang="en-US" b="0">
              <a:solidFill>
                <a:srgbClr val="766865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200" b="0">
              <a:solidFill>
                <a:srgbClr val="A7969C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1600" b="0">
              <a:solidFill>
                <a:srgbClr val="A7969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E58415D-BBD8-00A5-8E0E-829BFFEE8C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5359400"/>
          </a:xfrm>
        </p:spPr>
        <p:txBody>
          <a:bodyPr/>
          <a:lstStyle/>
          <a:p>
            <a:pPr eaLnBrk="1" hangingPunct="1">
              <a:buFont typeface="Wingdings" pitchFamily="48" charset="2"/>
              <a:buChar char="§"/>
              <a:defRPr/>
            </a:pPr>
            <a:r>
              <a:rPr lang="en-US" dirty="0"/>
              <a:t>An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 photosynthetic efficiency</a:t>
            </a:r>
            <a:r>
              <a:rPr lang="en-US" dirty="0"/>
              <a:t> of the </a:t>
            </a:r>
            <a:r>
              <a:rPr lang="en-US" b="1" dirty="0">
                <a:solidFill>
                  <a:srgbClr val="FF00FF"/>
                </a:solidFill>
              </a:rPr>
              <a:t>C</a:t>
            </a:r>
            <a:r>
              <a:rPr lang="en-US" b="1" baseline="-25000" dirty="0">
                <a:solidFill>
                  <a:srgbClr val="FF00FF"/>
                </a:solidFill>
              </a:rPr>
              <a:t>4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b="1" dirty="0">
                <a:solidFill>
                  <a:srgbClr val="FF00FF"/>
                </a:solidFill>
              </a:rPr>
              <a:t>photosynthetic pathway</a:t>
            </a:r>
            <a:r>
              <a:rPr lang="en-US" dirty="0">
                <a:solidFill>
                  <a:srgbClr val="FF00FF"/>
                </a:solidFill>
              </a:rPr>
              <a:t> :</a:t>
            </a:r>
          </a:p>
          <a:p>
            <a:pPr lvl="1" eaLnBrk="1" hangingPunct="1">
              <a:defRPr/>
            </a:pPr>
            <a:r>
              <a:rPr lang="en-US" dirty="0"/>
              <a:t>PEP </a:t>
            </a:r>
            <a:r>
              <a:rPr lang="en-US" dirty="0" err="1"/>
              <a:t>carboxylase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not interact with oxygen </a:t>
            </a:r>
            <a:r>
              <a:rPr lang="en-US" dirty="0"/>
              <a:t>(as does </a:t>
            </a:r>
            <a:r>
              <a:rPr lang="en-US" dirty="0" err="1"/>
              <a:t>RuBP</a:t>
            </a:r>
            <a:r>
              <a:rPr lang="en-US" dirty="0"/>
              <a:t>)</a:t>
            </a:r>
          </a:p>
          <a:p>
            <a:pPr lvl="1" eaLnBrk="1" hangingPunct="1">
              <a:defRPr/>
            </a:pPr>
            <a:r>
              <a:rPr lang="en-US" dirty="0"/>
              <a:t>The conversion of organic acids back into 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to concentrate CO</a:t>
            </a:r>
            <a:r>
              <a:rPr lang="en-US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(This increases the rate of reaction).</a:t>
            </a:r>
            <a:endParaRPr lang="en-US" baseline="-25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48" charset="2"/>
              <a:buChar char="§"/>
              <a:defRPr/>
            </a:pPr>
            <a:r>
              <a:rPr lang="en-US" dirty="0"/>
              <a:t>For a given degree of stomatal opening and water loss,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plants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typically fix more carbon </a:t>
            </a:r>
            <a:r>
              <a:rPr lang="en-US" sz="2400" dirty="0">
                <a:sym typeface="Symbol" pitchFamily="48" charset="2"/>
              </a:rPr>
              <a:t>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 water-use efficiency.</a:t>
            </a:r>
          </a:p>
          <a:p>
            <a:pPr lvl="1" eaLnBrk="1" hangingPunct="1">
              <a:defRPr/>
            </a:pPr>
            <a:r>
              <a:rPr lang="en-US" dirty="0"/>
              <a:t>Most commonly found in grasses native to tropical and subtropical regions.</a:t>
            </a:r>
          </a:p>
        </p:txBody>
      </p:sp>
      <p:sp>
        <p:nvSpPr>
          <p:cNvPr id="83971" name="Line 4">
            <a:extLst>
              <a:ext uri="{FF2B5EF4-FFF2-40B4-BE49-F238E27FC236}">
                <a16:creationId xmlns:a16="http://schemas.microsoft.com/office/drawing/2014/main" id="{7FAEFA8A-BCD1-911F-47B6-22415CDAE4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19200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2" name="Rectangle 6">
            <a:extLst>
              <a:ext uri="{FF2B5EF4-FFF2-40B4-BE49-F238E27FC236}">
                <a16:creationId xmlns:a16="http://schemas.microsoft.com/office/drawing/2014/main" id="{7FDBC3B6-C481-2037-2C9E-1B1F9598A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393700"/>
            <a:ext cx="9067800" cy="965200"/>
          </a:xfrm>
          <a:noFill/>
        </p:spPr>
        <p:txBody>
          <a:bodyPr/>
          <a:lstStyle/>
          <a:p>
            <a:pPr marL="812800" indent="-812800" eaLnBrk="1" hangingPunct="1"/>
            <a:endParaRPr lang="en-US" altLang="en-US" b="1">
              <a:solidFill>
                <a:srgbClr val="2E5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670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C490BB19-9ABD-39FF-0C90-2416A03389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305800" cy="4851400"/>
          </a:xfrm>
        </p:spPr>
        <p:txBody>
          <a:bodyPr/>
          <a:lstStyle/>
          <a:p>
            <a:pPr eaLnBrk="1" hangingPunct="1"/>
            <a:r>
              <a:rPr lang="en-US" altLang="en-US"/>
              <a:t>Plants adapted to </a:t>
            </a:r>
            <a:r>
              <a:rPr lang="en-US" altLang="en-US" b="1">
                <a:solidFill>
                  <a:srgbClr val="0000FF"/>
                </a:solidFill>
              </a:rPr>
              <a:t>warmer and drier environments</a:t>
            </a:r>
            <a:r>
              <a:rPr lang="en-US" altLang="en-US"/>
              <a:t> have developed alternative photosynthetic pathways that increase water-use efficiency:</a:t>
            </a:r>
          </a:p>
          <a:p>
            <a:pPr lvl="1" eaLnBrk="1" hangingPunct="1"/>
            <a:r>
              <a:rPr lang="en-US" altLang="en-US" b="1">
                <a:solidFill>
                  <a:srgbClr val="FF00FF"/>
                </a:solidFill>
              </a:rPr>
              <a:t>C</a:t>
            </a:r>
            <a:r>
              <a:rPr lang="en-US" altLang="en-US" b="1" baseline="-25000">
                <a:solidFill>
                  <a:srgbClr val="FF00FF"/>
                </a:solidFill>
              </a:rPr>
              <a:t>4</a:t>
            </a:r>
            <a:r>
              <a:rPr lang="en-US" altLang="en-US" b="1">
                <a:solidFill>
                  <a:srgbClr val="FF00FF"/>
                </a:solidFill>
              </a:rPr>
              <a:t> photosynthetic pathway</a:t>
            </a:r>
          </a:p>
          <a:p>
            <a:pPr lvl="1" eaLnBrk="1" hangingPunct="1"/>
            <a:r>
              <a:rPr lang="en-US" altLang="en-US" b="1">
                <a:solidFill>
                  <a:srgbClr val="FF00FF"/>
                </a:solidFill>
              </a:rPr>
              <a:t>CAM</a:t>
            </a:r>
            <a:r>
              <a:rPr lang="en-US" altLang="en-US"/>
              <a:t> (</a:t>
            </a:r>
            <a:r>
              <a:rPr lang="en-US" altLang="en-US">
                <a:solidFill>
                  <a:srgbClr val="0000FF"/>
                </a:solidFill>
              </a:rPr>
              <a:t>crassulacean acid metabolism</a:t>
            </a:r>
            <a:r>
              <a:rPr lang="en-US" altLang="en-US"/>
              <a:t>) </a:t>
            </a:r>
            <a:r>
              <a:rPr lang="en-US" altLang="en-US" b="1">
                <a:solidFill>
                  <a:srgbClr val="FF00FF"/>
                </a:solidFill>
              </a:rPr>
              <a:t>pathway</a:t>
            </a:r>
          </a:p>
          <a:p>
            <a:pPr lvl="3" eaLnBrk="1" hangingPunct="1"/>
            <a:endParaRPr lang="en-US" altLang="en-US" sz="2400"/>
          </a:p>
        </p:txBody>
      </p:sp>
      <p:sp>
        <p:nvSpPr>
          <p:cNvPr id="86019" name="Line 4">
            <a:extLst>
              <a:ext uri="{FF2B5EF4-FFF2-40B4-BE49-F238E27FC236}">
                <a16:creationId xmlns:a16="http://schemas.microsoft.com/office/drawing/2014/main" id="{99AF86A5-A049-4AD6-27E0-4B5813570C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975" y="1485900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0" name="Rectangle 6">
            <a:extLst>
              <a:ext uri="{FF2B5EF4-FFF2-40B4-BE49-F238E27FC236}">
                <a16:creationId xmlns:a16="http://schemas.microsoft.com/office/drawing/2014/main" id="{26F7C4A6-B974-04FD-FEA7-A226B922E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393700"/>
            <a:ext cx="9067800" cy="965200"/>
          </a:xfrm>
          <a:noFill/>
        </p:spPr>
        <p:txBody>
          <a:bodyPr/>
          <a:lstStyle/>
          <a:p>
            <a:pPr marL="812800" indent="-812800" eaLnBrk="1" hangingPunct="1"/>
            <a:endParaRPr lang="en-US" altLang="en-US" b="1">
              <a:solidFill>
                <a:srgbClr val="2E5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673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5E0B1F62-CEC0-8991-4584-FD77B60A7F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11800"/>
          </a:xfrm>
        </p:spPr>
        <p:txBody>
          <a:bodyPr/>
          <a:lstStyle/>
          <a:p>
            <a:pPr eaLnBrk="1" hangingPunct="1">
              <a:buFont typeface="Wingdings" pitchFamily="48" charset="2"/>
              <a:buChar char="§"/>
              <a:defRPr/>
            </a:pPr>
            <a:r>
              <a:rPr lang="en-US" dirty="0"/>
              <a:t>The</a:t>
            </a:r>
            <a:r>
              <a:rPr lang="en-US" b="1" dirty="0"/>
              <a:t> </a:t>
            </a:r>
            <a:r>
              <a:rPr lang="en-US" b="1" dirty="0">
                <a:solidFill>
                  <a:srgbClr val="FF00FF"/>
                </a:solidFill>
              </a:rPr>
              <a:t>CAM pathway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temporally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separates CO</a:t>
            </a:r>
            <a:r>
              <a:rPr lang="en-US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fixation and assimilation of CO</a:t>
            </a:r>
            <a:r>
              <a:rPr lang="en-US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into the Calvin Cycle (dark reactions).</a:t>
            </a:r>
          </a:p>
          <a:p>
            <a:pPr eaLnBrk="1" hangingPunct="1">
              <a:buFont typeface="Wingdings" pitchFamily="48" charset="2"/>
              <a:buChar char="§"/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 fixation:</a:t>
            </a:r>
          </a:p>
          <a:p>
            <a:pPr lvl="1" eaLnBrk="1" hangingPunct="1">
              <a:defRPr/>
            </a:pPr>
            <a:r>
              <a:rPr lang="en-US" dirty="0"/>
              <a:t>Stomata are </a:t>
            </a:r>
            <a:r>
              <a:rPr lang="en-US" b="1" dirty="0">
                <a:solidFill>
                  <a:srgbClr val="008000"/>
                </a:solidFill>
              </a:rPr>
              <a:t>open at night.</a:t>
            </a:r>
            <a:endParaRPr lang="en-US" dirty="0">
              <a:solidFill>
                <a:srgbClr val="008000"/>
              </a:solidFill>
            </a:endParaRPr>
          </a:p>
          <a:p>
            <a:pPr lvl="1" eaLnBrk="1" hangingPunct="1">
              <a:defRPr/>
            </a:pP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is initially </a:t>
            </a:r>
            <a:r>
              <a:rPr lang="en-US" dirty="0">
                <a:solidFill>
                  <a:srgbClr val="008000"/>
                </a:solidFill>
              </a:rPr>
              <a:t>fixed by PEP </a:t>
            </a:r>
            <a:r>
              <a:rPr lang="en-US" dirty="0" err="1">
                <a:solidFill>
                  <a:srgbClr val="008000"/>
                </a:solidFill>
              </a:rPr>
              <a:t>carboxylase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into </a:t>
            </a:r>
            <a:r>
              <a:rPr lang="en-US" dirty="0" err="1">
                <a:solidFill>
                  <a:srgbClr val="008000"/>
                </a:solidFill>
              </a:rPr>
              <a:t>malic</a:t>
            </a:r>
            <a:r>
              <a:rPr lang="en-US" dirty="0">
                <a:solidFill>
                  <a:srgbClr val="008000"/>
                </a:solidFill>
              </a:rPr>
              <a:t> acid at night.</a:t>
            </a:r>
          </a:p>
          <a:p>
            <a:pPr eaLnBrk="1" hangingPunct="1">
              <a:buFont typeface="Wingdings" pitchFamily="48" charset="2"/>
              <a:buChar char="§"/>
              <a:defRPr/>
            </a:pPr>
            <a:r>
              <a:rPr lang="en-US" b="1" dirty="0">
                <a:solidFill>
                  <a:srgbClr val="0000FF"/>
                </a:solidFill>
              </a:rPr>
              <a:t>Carbon assimilation:</a:t>
            </a:r>
          </a:p>
          <a:p>
            <a:pPr lvl="1" eaLnBrk="1" hangingPunct="1">
              <a:defRPr/>
            </a:pPr>
            <a:r>
              <a:rPr lang="en-US" dirty="0"/>
              <a:t>Stomata are </a:t>
            </a:r>
            <a:r>
              <a:rPr lang="en-US" b="1" dirty="0">
                <a:solidFill>
                  <a:srgbClr val="008000"/>
                </a:solidFill>
              </a:rPr>
              <a:t>closed during the day.</a:t>
            </a:r>
          </a:p>
          <a:p>
            <a:pPr lvl="1" eaLnBrk="1" hangingPunct="1">
              <a:defRPr/>
            </a:pPr>
            <a:r>
              <a:rPr lang="en-US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Malic</a:t>
            </a:r>
            <a:r>
              <a:rPr lang="en-US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acid reconverts to CO</a:t>
            </a:r>
            <a:r>
              <a:rPr lang="en-US" baseline="-25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and is assimilated into the Calvin Cycle.</a:t>
            </a:r>
          </a:p>
        </p:txBody>
      </p:sp>
      <p:sp>
        <p:nvSpPr>
          <p:cNvPr id="88067" name="Line 4">
            <a:extLst>
              <a:ext uri="{FF2B5EF4-FFF2-40B4-BE49-F238E27FC236}">
                <a16:creationId xmlns:a16="http://schemas.microsoft.com/office/drawing/2014/main" id="{902EFF13-96E6-B219-C296-33CC3742E9F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38200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89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8" descr="06_17Figure-L">
            <a:extLst>
              <a:ext uri="{FF2B5EF4-FFF2-40B4-BE49-F238E27FC236}">
                <a16:creationId xmlns:a16="http://schemas.microsoft.com/office/drawing/2014/main" id="{BB09C1D6-08DF-1972-FDD9-A6A5CCEF7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5"/>
          <a:stretch>
            <a:fillRect/>
          </a:stretch>
        </p:blipFill>
        <p:spPr bwMode="auto">
          <a:xfrm>
            <a:off x="381000" y="1295400"/>
            <a:ext cx="854868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Rectangle 2">
            <a:extLst>
              <a:ext uri="{FF2B5EF4-FFF2-40B4-BE49-F238E27FC236}">
                <a16:creationId xmlns:a16="http://schemas.microsoft.com/office/drawing/2014/main" id="{2E98C91D-E468-E865-728E-BBF142028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581400"/>
            <a:ext cx="1657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B050"/>
                </a:solidFill>
                <a:latin typeface="Arial" panose="020B0604020202020204" pitchFamily="34" charset="0"/>
              </a:rPr>
              <a:t>mesophyll cell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FA0B244B-B147-C2B7-A1C3-9F612917C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9800"/>
            <a:ext cx="1657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B050"/>
                </a:solidFill>
                <a:latin typeface="Arial" panose="020B0604020202020204" pitchFamily="34" charset="0"/>
              </a:rPr>
              <a:t>mesophyll cell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90117" name="Rectangle 4">
            <a:extLst>
              <a:ext uri="{FF2B5EF4-FFF2-40B4-BE49-F238E27FC236}">
                <a16:creationId xmlns:a16="http://schemas.microsoft.com/office/drawing/2014/main" id="{3D67B0B5-7D42-8940-18CD-86F79E572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1749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FF"/>
                </a:solidFill>
                <a:latin typeface="Arial" panose="020B0604020202020204" pitchFamily="34" charset="0"/>
              </a:rPr>
              <a:t>bundle sheath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FF"/>
                </a:solidFill>
                <a:latin typeface="Arial" panose="020B0604020202020204" pitchFamily="34" charset="0"/>
              </a:rPr>
              <a:t>cell 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341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62830B6-D881-2656-A2F1-FB085EB337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534400" cy="4826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The availability of light</a:t>
            </a:r>
            <a:r>
              <a:rPr lang="en-US" altLang="en-US" dirty="0"/>
              <a:t>, photosynthetically active radiation (PAR), to the leaf directly </a:t>
            </a:r>
            <a:r>
              <a:rPr lang="en-US" altLang="en-US" b="1" i="1" dirty="0">
                <a:solidFill>
                  <a:srgbClr val="0000FF"/>
                </a:solidFill>
              </a:rPr>
              <a:t>influences the rate of photosynthesis.</a:t>
            </a:r>
          </a:p>
          <a:p>
            <a:pPr eaLnBrk="1" hangingPunct="1"/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D60093"/>
                </a:solidFill>
              </a:rPr>
              <a:t>light compensation point</a:t>
            </a:r>
            <a:r>
              <a:rPr lang="en-US" altLang="en-US" dirty="0">
                <a:solidFill>
                  <a:srgbClr val="D60093"/>
                </a:solidFill>
              </a:rPr>
              <a:t> (</a:t>
            </a:r>
            <a:r>
              <a:rPr lang="en-US" altLang="en-US" b="1" dirty="0">
                <a:solidFill>
                  <a:srgbClr val="D60093"/>
                </a:solidFill>
              </a:rPr>
              <a:t>LCP</a:t>
            </a:r>
            <a:r>
              <a:rPr lang="en-US" altLang="en-US" dirty="0">
                <a:solidFill>
                  <a:srgbClr val="D60093"/>
                </a:solidFill>
              </a:rPr>
              <a:t>) </a:t>
            </a:r>
            <a:r>
              <a:rPr lang="en-US" altLang="en-US" i="1" dirty="0"/>
              <a:t>is the point at which the rate of net photosynthesis is zero.</a:t>
            </a:r>
          </a:p>
          <a:p>
            <a:pPr eaLnBrk="1" hangingPunct="1"/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008000"/>
                </a:solidFill>
              </a:rPr>
              <a:t>light saturation point</a:t>
            </a:r>
            <a:r>
              <a:rPr lang="en-US" altLang="en-US" dirty="0">
                <a:solidFill>
                  <a:srgbClr val="008000"/>
                </a:solidFill>
              </a:rPr>
              <a:t> </a:t>
            </a:r>
            <a:r>
              <a:rPr lang="en-US" altLang="en-US" i="1" dirty="0"/>
              <a:t>is the point above which no further increase in photosynthesis occurs</a:t>
            </a:r>
          </a:p>
          <a:p>
            <a:pPr eaLnBrk="1" hangingPunct="1"/>
            <a:r>
              <a:rPr lang="en-US" altLang="en-US" b="1" dirty="0">
                <a:solidFill>
                  <a:srgbClr val="C00000"/>
                </a:solidFill>
              </a:rPr>
              <a:t>Photoinhibition</a:t>
            </a:r>
            <a:r>
              <a:rPr lang="en-US" altLang="en-US" dirty="0"/>
              <a:t> </a:t>
            </a:r>
            <a:r>
              <a:rPr lang="en-US" altLang="en-US" i="1" dirty="0"/>
              <a:t>is the negative effect of high light levels.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065C8C2-6B60-DB60-36EB-F16B1AA3CF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477838"/>
            <a:ext cx="9067800" cy="792162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b="1" dirty="0">
                <a:solidFill>
                  <a:srgbClr val="2E5192"/>
                </a:solidFill>
              </a:rPr>
              <a:t>6.2 The </a:t>
            </a:r>
            <a:r>
              <a:rPr lang="en-US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</a:t>
            </a:r>
            <a:r>
              <a:rPr lang="en-US" b="1" dirty="0">
                <a:solidFill>
                  <a:srgbClr val="2E5192"/>
                </a:solidFill>
              </a:rPr>
              <a:t> a Plant Receives </a:t>
            </a:r>
            <a:r>
              <a:rPr lang="en-US" b="1" u="sng" dirty="0">
                <a:solidFill>
                  <a:srgbClr val="008000"/>
                </a:solidFill>
              </a:rPr>
              <a:t>Affects Its Photosynthetic Activity</a:t>
            </a:r>
          </a:p>
        </p:txBody>
      </p:sp>
      <p:sp>
        <p:nvSpPr>
          <p:cNvPr id="24580" name="Line 4">
            <a:extLst>
              <a:ext uri="{FF2B5EF4-FFF2-40B4-BE49-F238E27FC236}">
                <a16:creationId xmlns:a16="http://schemas.microsoft.com/office/drawing/2014/main" id="{CEDC03BD-7F79-87DF-A3AA-2C56CB7B018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975" y="1485900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 descr="06_02Figure-L">
            <a:extLst>
              <a:ext uri="{FF2B5EF4-FFF2-40B4-BE49-F238E27FC236}">
                <a16:creationId xmlns:a16="http://schemas.microsoft.com/office/drawing/2014/main" id="{425A1C35-8B37-0522-ACB8-7C218A813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"/>
          <a:stretch>
            <a:fillRect/>
          </a:stretch>
        </p:blipFill>
        <p:spPr bwMode="auto">
          <a:xfrm>
            <a:off x="866775" y="212725"/>
            <a:ext cx="7408863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8" descr="06_03Figure-L">
            <a:extLst>
              <a:ext uri="{FF2B5EF4-FFF2-40B4-BE49-F238E27FC236}">
                <a16:creationId xmlns:a16="http://schemas.microsoft.com/office/drawing/2014/main" id="{DF67C4CB-A64D-AC67-35F5-DDCD0E2BC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0"/>
          <a:stretch>
            <a:fillRect/>
          </a:stretch>
        </p:blipFill>
        <p:spPr bwMode="auto">
          <a:xfrm>
            <a:off x="539750" y="260350"/>
            <a:ext cx="8061325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9BFA8B2-1F71-01AE-E1A5-401C445D2D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534400" cy="4445000"/>
          </a:xfrm>
        </p:spPr>
        <p:txBody>
          <a:bodyPr/>
          <a:lstStyle/>
          <a:p>
            <a:pPr eaLnBrk="1" hangingPunct="1">
              <a:buFont typeface="Wingdings" pitchFamily="48" charset="2"/>
              <a:buChar char="§"/>
              <a:defRPr/>
            </a:pPr>
            <a:r>
              <a:rPr lang="en-US" dirty="0"/>
              <a:t>The </a:t>
            </a:r>
            <a:r>
              <a:rPr lang="en-US" u="sng" dirty="0">
                <a:solidFill>
                  <a:srgbClr val="FF00FF"/>
                </a:solidFill>
              </a:rPr>
              <a:t>rate of water loss from plants varies daily</a:t>
            </a:r>
            <a:r>
              <a:rPr lang="en-US" dirty="0"/>
              <a:t>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depending on</a:t>
            </a:r>
            <a:r>
              <a:rPr lang="en-US" dirty="0"/>
              <a:t>: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Humidity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Temperature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Plant characteristics </a:t>
            </a:r>
            <a:r>
              <a:rPr lang="en-US" dirty="0"/>
              <a:t>(stomata opening and closing)</a:t>
            </a:r>
          </a:p>
          <a:p>
            <a:pPr eaLnBrk="1" hangingPunct="1">
              <a:buFont typeface="Wingdings" pitchFamily="48" charset="2"/>
              <a:buChar char="§"/>
              <a:defRPr/>
            </a:pPr>
            <a:r>
              <a:rPr lang="en-US" dirty="0"/>
              <a:t>The </a:t>
            </a:r>
            <a:r>
              <a:rPr lang="en-US" b="1" dirty="0">
                <a:solidFill>
                  <a:srgbClr val="00B050"/>
                </a:solidFill>
              </a:rPr>
              <a:t>water-use efficiency </a:t>
            </a:r>
            <a:r>
              <a:rPr lang="en-US" i="1" u="sng" dirty="0"/>
              <a:t>is the ratio of carbon fixed (photosynthesis) per unit of water lost (transpiration).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FF00FF"/>
                </a:solidFill>
              </a:rPr>
              <a:t>Terrestrial plants must balance intake of CO</a:t>
            </a:r>
            <a:r>
              <a:rPr lang="en-US" baseline="-25000" dirty="0">
                <a:solidFill>
                  <a:srgbClr val="FF00FF"/>
                </a:solidFill>
              </a:rPr>
              <a:t>2</a:t>
            </a:r>
            <a:r>
              <a:rPr lang="en-US" dirty="0">
                <a:solidFill>
                  <a:srgbClr val="FF00FF"/>
                </a:solidFill>
              </a:rPr>
              <a:t> with the loss of water.</a:t>
            </a:r>
          </a:p>
          <a:p>
            <a:pPr lvl="3" eaLnBrk="1" hangingPunct="1">
              <a:defRPr/>
            </a:pPr>
            <a:endParaRPr lang="en-US" sz="1800" baseline="-25000" dirty="0"/>
          </a:p>
        </p:txBody>
      </p:sp>
      <p:sp>
        <p:nvSpPr>
          <p:cNvPr id="34819" name="Line 4">
            <a:extLst>
              <a:ext uri="{FF2B5EF4-FFF2-40B4-BE49-F238E27FC236}">
                <a16:creationId xmlns:a16="http://schemas.microsoft.com/office/drawing/2014/main" id="{9CD113F9-D533-B0A1-3261-2A27FF04F2C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66800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Rectangle 6">
            <a:extLst>
              <a:ext uri="{FF2B5EF4-FFF2-40B4-BE49-F238E27FC236}">
                <a16:creationId xmlns:a16="http://schemas.microsoft.com/office/drawing/2014/main" id="{FE0F5571-BD3C-59B6-A49D-7DFFACCF61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477838"/>
            <a:ext cx="9067800" cy="792162"/>
          </a:xfrm>
          <a:noFill/>
        </p:spPr>
        <p:txBody>
          <a:bodyPr/>
          <a:lstStyle/>
          <a:p>
            <a:pPr marL="609600" indent="-609600" eaLnBrk="1" hangingPunct="1"/>
            <a:endParaRPr lang="en-US" altLang="en-US" b="1">
              <a:solidFill>
                <a:srgbClr val="2E519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E18BCCA8-02F5-D291-CA59-DE582DAF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534400" cy="4851400"/>
          </a:xfrm>
        </p:spPr>
        <p:txBody>
          <a:bodyPr/>
          <a:lstStyle/>
          <a:p>
            <a:pPr eaLnBrk="1" hangingPunct="1"/>
            <a:r>
              <a:rPr lang="en-US" altLang="en-US"/>
              <a:t>The presence of other plants greatly influences (by shading) the amount of PAR that each receives.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Sun versus shade plants:</a:t>
            </a:r>
          </a:p>
          <a:p>
            <a:pPr lvl="1" eaLnBrk="1" hangingPunct="1"/>
            <a:r>
              <a:rPr lang="en-US" altLang="en-US" b="1">
                <a:solidFill>
                  <a:srgbClr val="0000FF"/>
                </a:solidFill>
              </a:rPr>
              <a:t>Shade (low-light) plants </a:t>
            </a:r>
            <a:r>
              <a:rPr lang="en-US" altLang="en-US"/>
              <a:t>tend to have a </a:t>
            </a:r>
            <a:r>
              <a:rPr lang="en-US" altLang="en-US" u="sng">
                <a:solidFill>
                  <a:srgbClr val="008000"/>
                </a:solidFill>
              </a:rPr>
              <a:t>lower light saturation point</a:t>
            </a:r>
            <a:r>
              <a:rPr lang="en-US" altLang="en-US"/>
              <a:t> and a </a:t>
            </a:r>
            <a:r>
              <a:rPr lang="en-US" altLang="en-US" u="sng">
                <a:solidFill>
                  <a:srgbClr val="008000"/>
                </a:solidFill>
              </a:rPr>
              <a:t>lower maximum rate of photosynthesis.</a:t>
            </a:r>
          </a:p>
          <a:p>
            <a:pPr lvl="3" eaLnBrk="1" hangingPunct="1"/>
            <a:endParaRPr lang="en-US" altLang="en-US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FB5C2B36-FEB0-9A95-4B93-92655410E7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503238"/>
            <a:ext cx="9067800" cy="1223962"/>
          </a:xfrm>
          <a:noFill/>
        </p:spPr>
        <p:txBody>
          <a:bodyPr/>
          <a:lstStyle/>
          <a:p>
            <a:pPr marL="622300" indent="-622300" eaLnBrk="1" hangingPunct="1"/>
            <a:r>
              <a:rPr lang="en-US" altLang="en-US" b="1">
                <a:solidFill>
                  <a:srgbClr val="2E5192"/>
                </a:solidFill>
              </a:rPr>
              <a:t>6.9 Species of Plants Are Adapted to </a:t>
            </a:r>
            <a:r>
              <a:rPr lang="en-US" altLang="en-US" b="1">
                <a:solidFill>
                  <a:srgbClr val="0000FF"/>
                </a:solidFill>
              </a:rPr>
              <a:t>Different Light Environments</a:t>
            </a:r>
            <a:br>
              <a:rPr lang="en-US" altLang="en-US" b="1">
                <a:solidFill>
                  <a:srgbClr val="2E5192"/>
                </a:solidFill>
              </a:rPr>
            </a:br>
            <a:endParaRPr lang="en-US" altLang="en-US" b="1">
              <a:solidFill>
                <a:srgbClr val="2E5192"/>
              </a:solidFill>
            </a:endParaRPr>
          </a:p>
        </p:txBody>
      </p:sp>
      <p:sp>
        <p:nvSpPr>
          <p:cNvPr id="57348" name="Line 4">
            <a:extLst>
              <a:ext uri="{FF2B5EF4-FFF2-40B4-BE49-F238E27FC236}">
                <a16:creationId xmlns:a16="http://schemas.microsoft.com/office/drawing/2014/main" id="{6D469F16-5F45-C017-D774-DE10216659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975" y="1485900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8" descr="06_09Figure-L">
            <a:extLst>
              <a:ext uri="{FF2B5EF4-FFF2-40B4-BE49-F238E27FC236}">
                <a16:creationId xmlns:a16="http://schemas.microsoft.com/office/drawing/2014/main" id="{81AD5CF9-8167-36F8-7498-462FCA7A1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9"/>
          <a:stretch>
            <a:fillRect/>
          </a:stretch>
        </p:blipFill>
        <p:spPr bwMode="auto">
          <a:xfrm>
            <a:off x="296863" y="998538"/>
            <a:ext cx="8548687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06_00ChapterOpener06-L">
            <a:extLst>
              <a:ext uri="{FF2B5EF4-FFF2-40B4-BE49-F238E27FC236}">
                <a16:creationId xmlns:a16="http://schemas.microsoft.com/office/drawing/2014/main" id="{3A3179CA-F511-3CD5-3AE5-2DA27D060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9"/>
          <a:stretch>
            <a:fillRect/>
          </a:stretch>
        </p:blipFill>
        <p:spPr bwMode="auto">
          <a:xfrm>
            <a:off x="0" y="228600"/>
            <a:ext cx="8934450" cy="56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>
            <a:extLst>
              <a:ext uri="{FF2B5EF4-FFF2-40B4-BE49-F238E27FC236}">
                <a16:creationId xmlns:a16="http://schemas.microsoft.com/office/drawing/2014/main" id="{B8C95271-B49D-CB7C-4922-1B09FFA25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943600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The Kokerboom tree is a desert tree in Namibian desert that uses CAM photosynthetic pathway to conserve water.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8" descr="06_11Figure-L">
            <a:extLst>
              <a:ext uri="{FF2B5EF4-FFF2-40B4-BE49-F238E27FC236}">
                <a16:creationId xmlns:a16="http://schemas.microsoft.com/office/drawing/2014/main" id="{5647B246-4001-498E-D687-463E0CC19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0"/>
          <a:stretch>
            <a:fillRect/>
          </a:stretch>
        </p:blipFill>
        <p:spPr bwMode="auto">
          <a:xfrm>
            <a:off x="304800" y="304800"/>
            <a:ext cx="8548688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7B0C22-7890-8DA4-38D8-FF12B92A945C}"/>
              </a:ext>
            </a:extLst>
          </p:cNvPr>
          <p:cNvSpPr/>
          <p:nvPr/>
        </p:nvSpPr>
        <p:spPr>
          <a:xfrm>
            <a:off x="3200400" y="4572000"/>
            <a:ext cx="2438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Red oak leaves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9501FCF-69F2-15F3-660E-397DB483AB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803400"/>
            <a:ext cx="8686800" cy="4902200"/>
          </a:xfrm>
        </p:spPr>
        <p:txBody>
          <a:bodyPr/>
          <a:lstStyle/>
          <a:p>
            <a:pPr eaLnBrk="1" hangingPunct="1">
              <a:buFont typeface="Wingdings" pitchFamily="48" charset="2"/>
              <a:buChar char="§"/>
              <a:defRPr/>
            </a:pPr>
            <a:r>
              <a:rPr lang="en-US" b="1" dirty="0">
                <a:solidFill>
                  <a:srgbClr val="0000FF"/>
                </a:solidFill>
              </a:rPr>
              <a:t>Differences in the performance </a:t>
            </a:r>
            <a:r>
              <a:rPr lang="en-US" dirty="0"/>
              <a:t>of sun versus shade plants are </a:t>
            </a:r>
            <a:r>
              <a:rPr lang="en-US" b="1" dirty="0">
                <a:solidFill>
                  <a:srgbClr val="0000FF"/>
                </a:solidFill>
              </a:rPr>
              <a:t>related to rubisco</a:t>
            </a:r>
            <a:r>
              <a:rPr lang="en-US" dirty="0"/>
              <a:t>:</a:t>
            </a:r>
          </a:p>
          <a:p>
            <a:pPr lvl="1" eaLnBrk="1" hangingPunct="1">
              <a:defRPr/>
            </a:pPr>
            <a:r>
              <a:rPr lang="en-US" i="1" dirty="0">
                <a:solidFill>
                  <a:srgbClr val="FF0000"/>
                </a:solidFill>
              </a:rPr>
              <a:t>Rubisco is a costly molecule for a plant to manufacture</a:t>
            </a:r>
          </a:p>
          <a:p>
            <a:pPr eaLnBrk="1" hangingPunct="1">
              <a:buFont typeface="Wingdings" pitchFamily="48" charset="2"/>
              <a:buChar char="§"/>
              <a:defRPr/>
            </a:pPr>
            <a:r>
              <a:rPr lang="en-US" b="1" dirty="0">
                <a:solidFill>
                  <a:srgbClr val="FF00FF"/>
                </a:solidFill>
              </a:rPr>
              <a:t>Shade plants produce less rubisco </a:t>
            </a:r>
            <a:r>
              <a:rPr lang="en-US" dirty="0"/>
              <a:t>which reduces energy cost and leaf respiration rate and </a:t>
            </a:r>
            <a:r>
              <a:rPr lang="en-US" b="1" dirty="0">
                <a:solidFill>
                  <a:srgbClr val="FF0000"/>
                </a:solidFill>
              </a:rPr>
              <a:t>produces more chlorophyll</a:t>
            </a:r>
            <a:r>
              <a:rPr lang="en-US" dirty="0"/>
              <a:t>: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00B050"/>
                </a:solidFill>
              </a:rPr>
              <a:t>Lowers photosynthesis rate </a:t>
            </a:r>
            <a:r>
              <a:rPr lang="en-US" dirty="0">
                <a:sym typeface="Symbol" pitchFamily="48" charset="2"/>
              </a:rPr>
              <a:t></a:t>
            </a:r>
            <a:r>
              <a:rPr lang="en-US" dirty="0"/>
              <a:t> </a:t>
            </a: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light compensation point.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7030A0"/>
                </a:solidFill>
              </a:rPr>
              <a:t>Restricts maximum photosynthetic rate </a:t>
            </a:r>
            <a:r>
              <a:rPr lang="en-US" dirty="0"/>
              <a:t>because there is only so much rubisco available to fix CO</a:t>
            </a:r>
            <a:r>
              <a:rPr lang="en-US" baseline="-25000" dirty="0"/>
              <a:t>2</a:t>
            </a:r>
            <a:endParaRPr lang="en-US" sz="2000" dirty="0"/>
          </a:p>
        </p:txBody>
      </p:sp>
      <p:sp>
        <p:nvSpPr>
          <p:cNvPr id="63491" name="Line 4">
            <a:extLst>
              <a:ext uri="{FF2B5EF4-FFF2-40B4-BE49-F238E27FC236}">
                <a16:creationId xmlns:a16="http://schemas.microsoft.com/office/drawing/2014/main" id="{4A1290A5-C335-8F4E-8A0A-ECF16A42D5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975" y="1485900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2" name="Rectangle 6">
            <a:extLst>
              <a:ext uri="{FF2B5EF4-FFF2-40B4-BE49-F238E27FC236}">
                <a16:creationId xmlns:a16="http://schemas.microsoft.com/office/drawing/2014/main" id="{4C2F1228-132B-F5EB-9307-2DA3D09707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503238"/>
            <a:ext cx="9067800" cy="1223962"/>
          </a:xfrm>
          <a:noFill/>
        </p:spPr>
        <p:txBody>
          <a:bodyPr/>
          <a:lstStyle/>
          <a:p>
            <a:pPr marL="622300" indent="-622300" eaLnBrk="1" hangingPunct="1"/>
            <a:br>
              <a:rPr lang="en-US" altLang="en-US" b="1">
                <a:solidFill>
                  <a:srgbClr val="2E5192"/>
                </a:solidFill>
              </a:rPr>
            </a:br>
            <a:endParaRPr lang="en-US" altLang="en-US" b="1">
              <a:solidFill>
                <a:srgbClr val="2E519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6CBC4F80-65BC-1DB8-BDC5-706C00BE6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534400" cy="4254500"/>
          </a:xfrm>
        </p:spPr>
        <p:txBody>
          <a:bodyPr/>
          <a:lstStyle/>
          <a:p>
            <a:pPr eaLnBrk="1" hangingPunct="1">
              <a:buFont typeface="Wingdings" pitchFamily="48" charset="2"/>
              <a:buChar char="§"/>
              <a:defRPr/>
            </a:pPr>
            <a:r>
              <a:rPr lang="en-US" b="1" dirty="0">
                <a:solidFill>
                  <a:srgbClr val="0000FF"/>
                </a:solidFill>
              </a:rPr>
              <a:t>Phenotypic plasticity </a:t>
            </a:r>
            <a:r>
              <a:rPr lang="en-US" i="1" dirty="0"/>
              <a:t>is the ability of a plant to change its form under different environmental conditions.</a:t>
            </a:r>
          </a:p>
          <a:p>
            <a:pPr eaLnBrk="1" hangingPunct="1">
              <a:buFont typeface="Wingdings" pitchFamily="48" charset="2"/>
              <a:buChar char="§"/>
              <a:defRPr/>
            </a:pPr>
            <a:r>
              <a:rPr lang="en-US" b="1" dirty="0">
                <a:solidFill>
                  <a:srgbClr val="FF00FF"/>
                </a:solidFill>
              </a:rPr>
              <a:t>It can be observed:</a:t>
            </a:r>
          </a:p>
          <a:p>
            <a:pPr lvl="1" eaLnBrk="1" hangingPunct="1">
              <a:defRPr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Among individuals of the </a:t>
            </a:r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species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grown in different light conditions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lvl="1" eaLnBrk="1" hangingPunct="1">
              <a:defRPr/>
            </a:pPr>
            <a:r>
              <a:rPr lang="en-US" b="1" i="1" dirty="0">
                <a:solidFill>
                  <a:srgbClr val="008000"/>
                </a:solidFill>
              </a:rPr>
              <a:t>Among </a:t>
            </a:r>
            <a:r>
              <a:rPr lang="en-US" b="1" i="1" u="sng" dirty="0">
                <a:solidFill>
                  <a:srgbClr val="008000"/>
                </a:solidFill>
              </a:rPr>
              <a:t>leaves on the same plant </a:t>
            </a:r>
            <a:r>
              <a:rPr lang="en-US" b="1" i="1" dirty="0">
                <a:solidFill>
                  <a:srgbClr val="008000"/>
                </a:solidFill>
              </a:rPr>
              <a:t>with different light exposures.</a:t>
            </a:r>
          </a:p>
        </p:txBody>
      </p:sp>
      <p:sp>
        <p:nvSpPr>
          <p:cNvPr id="65539" name="Line 4">
            <a:extLst>
              <a:ext uri="{FF2B5EF4-FFF2-40B4-BE49-F238E27FC236}">
                <a16:creationId xmlns:a16="http://schemas.microsoft.com/office/drawing/2014/main" id="{805CFBD5-38E4-C388-025B-44379FE9F2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975" y="1485900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Rectangle 6">
            <a:extLst>
              <a:ext uri="{FF2B5EF4-FFF2-40B4-BE49-F238E27FC236}">
                <a16:creationId xmlns:a16="http://schemas.microsoft.com/office/drawing/2014/main" id="{AAC4F9E4-96B7-4427-CC23-64CACE72B5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503238"/>
            <a:ext cx="9067800" cy="1223962"/>
          </a:xfrm>
          <a:noFill/>
        </p:spPr>
        <p:txBody>
          <a:bodyPr/>
          <a:lstStyle/>
          <a:p>
            <a:pPr marL="622300" indent="-622300" eaLnBrk="1" hangingPunct="1"/>
            <a:br>
              <a:rPr lang="en-US" altLang="en-US" b="1">
                <a:solidFill>
                  <a:srgbClr val="2E5192"/>
                </a:solidFill>
              </a:rPr>
            </a:br>
            <a:endParaRPr lang="en-US" altLang="en-US" b="1">
              <a:solidFill>
                <a:srgbClr val="2E519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E811E3E-B904-30DD-C198-88EE1AE370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534400" cy="4330700"/>
          </a:xfrm>
        </p:spPr>
        <p:txBody>
          <a:bodyPr/>
          <a:lstStyle/>
          <a:p>
            <a:pPr eaLnBrk="1" hangingPunct="1">
              <a:buFont typeface="Wingdings" pitchFamily="48" charset="2"/>
              <a:buChar char="§"/>
              <a:defRPr/>
            </a:pPr>
            <a:r>
              <a:rPr lang="en-US" sz="3200" dirty="0"/>
              <a:t>Genetic differentiation between plant species in response to light:</a:t>
            </a:r>
          </a:p>
          <a:p>
            <a:pPr lvl="1" eaLnBrk="1" hangingPunct="1">
              <a:defRPr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Shade-intolerant</a:t>
            </a:r>
            <a:r>
              <a:rPr lang="en-US" sz="2800" dirty="0"/>
              <a:t> (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sun-adapted</a:t>
            </a:r>
            <a:r>
              <a:rPr lang="en-US" sz="2800" dirty="0"/>
              <a:t>) species are those that are adapted to </a:t>
            </a:r>
            <a:r>
              <a:rPr lang="en-US" sz="2800" b="1" dirty="0">
                <a:solidFill>
                  <a:srgbClr val="00B050"/>
                </a:solidFill>
              </a:rPr>
              <a:t>high-light environments.</a:t>
            </a:r>
          </a:p>
          <a:p>
            <a:pPr lvl="1" eaLnBrk="1" hangingPunct="1">
              <a:defRPr/>
            </a:pPr>
            <a:r>
              <a:rPr lang="en-US" sz="2800" b="1" dirty="0">
                <a:solidFill>
                  <a:srgbClr val="7030A0"/>
                </a:solidFill>
              </a:rPr>
              <a:t>Shade-tolerant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/>
              <a:t>(</a:t>
            </a:r>
            <a:r>
              <a:rPr lang="en-US" sz="2800" b="1" dirty="0">
                <a:solidFill>
                  <a:srgbClr val="7030A0"/>
                </a:solidFill>
              </a:rPr>
              <a:t>shade-adapted</a:t>
            </a:r>
            <a:r>
              <a:rPr lang="en-US" sz="2800" dirty="0"/>
              <a:t>) species are those adapted to </a:t>
            </a:r>
            <a:r>
              <a:rPr lang="en-US" sz="2800" b="1" dirty="0">
                <a:solidFill>
                  <a:srgbClr val="7030A0"/>
                </a:solidFill>
              </a:rPr>
              <a:t>low-light environments.</a:t>
            </a:r>
          </a:p>
        </p:txBody>
      </p:sp>
      <p:sp>
        <p:nvSpPr>
          <p:cNvPr id="67587" name="Line 4">
            <a:extLst>
              <a:ext uri="{FF2B5EF4-FFF2-40B4-BE49-F238E27FC236}">
                <a16:creationId xmlns:a16="http://schemas.microsoft.com/office/drawing/2014/main" id="{F5C41478-0AE9-AB9D-EB29-4F130E2CD1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975" y="1485900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Rectangle 6">
            <a:extLst>
              <a:ext uri="{FF2B5EF4-FFF2-40B4-BE49-F238E27FC236}">
                <a16:creationId xmlns:a16="http://schemas.microsoft.com/office/drawing/2014/main" id="{D4FF0D65-C063-8424-5067-B8594A1510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503238"/>
            <a:ext cx="9067800" cy="1223962"/>
          </a:xfrm>
          <a:noFill/>
        </p:spPr>
        <p:txBody>
          <a:bodyPr/>
          <a:lstStyle/>
          <a:p>
            <a:pPr marL="622300" indent="-622300" eaLnBrk="1" hangingPunct="1"/>
            <a:br>
              <a:rPr lang="en-US" altLang="en-US" b="1">
                <a:solidFill>
                  <a:srgbClr val="2E5192"/>
                </a:solidFill>
              </a:rPr>
            </a:br>
            <a:endParaRPr lang="en-US" altLang="en-US" b="1">
              <a:solidFill>
                <a:srgbClr val="2E519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8" descr="06_12Figure-L">
            <a:extLst>
              <a:ext uri="{FF2B5EF4-FFF2-40B4-BE49-F238E27FC236}">
                <a16:creationId xmlns:a16="http://schemas.microsoft.com/office/drawing/2014/main" id="{EB3E5BE1-2358-4FB4-AAB8-46D53343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"/>
          <a:stretch>
            <a:fillRect/>
          </a:stretch>
        </p:blipFill>
        <p:spPr bwMode="auto">
          <a:xfrm>
            <a:off x="438150" y="209550"/>
            <a:ext cx="826770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A5407B01-83F1-176A-B4FC-53257E274F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001000" cy="4597400"/>
          </a:xfrm>
        </p:spPr>
        <p:txBody>
          <a:bodyPr/>
          <a:lstStyle/>
          <a:p>
            <a:pPr eaLnBrk="1" hangingPunct="1"/>
            <a:r>
              <a:rPr lang="en-US" altLang="en-US"/>
              <a:t>Plants </a:t>
            </a:r>
            <a:r>
              <a:rPr lang="en-US" altLang="en-US" b="1">
                <a:solidFill>
                  <a:srgbClr val="FF00FF"/>
                </a:solidFill>
              </a:rPr>
              <a:t>respond to moisture stress </a:t>
            </a:r>
            <a:r>
              <a:rPr lang="en-US" altLang="en-US"/>
              <a:t>differently:</a:t>
            </a:r>
          </a:p>
          <a:p>
            <a:pPr lvl="1" eaLnBrk="1" hangingPunct="1"/>
            <a:r>
              <a:rPr lang="en-US" altLang="en-US" b="1">
                <a:solidFill>
                  <a:srgbClr val="0000FF"/>
                </a:solidFill>
              </a:rPr>
              <a:t>Leaf curling and wilting.</a:t>
            </a:r>
          </a:p>
          <a:p>
            <a:pPr lvl="1" eaLnBrk="1" hangingPunct="1"/>
            <a:r>
              <a:rPr lang="en-US" altLang="en-US" b="1">
                <a:solidFill>
                  <a:srgbClr val="FF0000"/>
                </a:solidFill>
              </a:rPr>
              <a:t>Inhibition of chlorophyll production </a:t>
            </a:r>
            <a:r>
              <a:rPr lang="en-US" altLang="en-US" b="1">
                <a:solidFill>
                  <a:srgbClr val="FF0000"/>
                </a:solidFill>
                <a:sym typeface="Symbol" pitchFamily="2" charset="2"/>
              </a:rPr>
              <a:t></a:t>
            </a:r>
            <a:r>
              <a:rPr lang="en-US" altLang="en-US" b="1">
                <a:solidFill>
                  <a:srgbClr val="FF0000"/>
                </a:solidFill>
              </a:rPr>
              <a:t> loss of leaves.</a:t>
            </a:r>
          </a:p>
          <a:p>
            <a:pPr lvl="1" eaLnBrk="1" hangingPunct="1"/>
            <a:r>
              <a:rPr lang="en-US" altLang="en-US" b="1">
                <a:solidFill>
                  <a:srgbClr val="0000FF"/>
                </a:solidFill>
              </a:rPr>
              <a:t>Drought deciduous.</a:t>
            </a:r>
          </a:p>
          <a:p>
            <a:pPr lvl="1" eaLnBrk="1" hangingPunct="1"/>
            <a:r>
              <a:rPr lang="en-US" altLang="en-US" b="1">
                <a:solidFill>
                  <a:srgbClr val="FF0000"/>
                </a:solidFill>
              </a:rPr>
              <a:t>Modified photosynthetic pathway.</a:t>
            </a:r>
          </a:p>
          <a:p>
            <a:pPr lvl="3" eaLnBrk="1" hangingPunct="1"/>
            <a:endParaRPr lang="en-US" altLang="en-US"/>
          </a:p>
        </p:txBody>
      </p:sp>
      <p:sp>
        <p:nvSpPr>
          <p:cNvPr id="75779" name="Line 4">
            <a:extLst>
              <a:ext uri="{FF2B5EF4-FFF2-40B4-BE49-F238E27FC236}">
                <a16:creationId xmlns:a16="http://schemas.microsoft.com/office/drawing/2014/main" id="{89D20F9A-1751-88D9-0458-0B1D73E735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975" y="1485900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0" name="Rectangle 6">
            <a:extLst>
              <a:ext uri="{FF2B5EF4-FFF2-40B4-BE49-F238E27FC236}">
                <a16:creationId xmlns:a16="http://schemas.microsoft.com/office/drawing/2014/main" id="{DE1DBECF-BAB5-480E-2558-0B925B62E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393700"/>
            <a:ext cx="9067800" cy="965200"/>
          </a:xfrm>
          <a:noFill/>
        </p:spPr>
        <p:txBody>
          <a:bodyPr/>
          <a:lstStyle/>
          <a:p>
            <a:pPr marL="812800" indent="-812800" eaLnBrk="1" hangingPunct="1"/>
            <a:endParaRPr lang="en-US" altLang="en-US" b="1">
              <a:solidFill>
                <a:srgbClr val="2E519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F9285062-F5B2-B38C-7743-F71F06BEF3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803400"/>
            <a:ext cx="8458200" cy="4851400"/>
          </a:xfrm>
        </p:spPr>
        <p:txBody>
          <a:bodyPr/>
          <a:lstStyle/>
          <a:p>
            <a:pPr eaLnBrk="1" hangingPunct="1">
              <a:buFont typeface="Wingdings" pitchFamily="48" charset="2"/>
              <a:buChar char="§"/>
              <a:defRPr/>
            </a:pPr>
            <a:r>
              <a:rPr lang="en-US" dirty="0"/>
              <a:t>In response to </a:t>
            </a:r>
            <a:r>
              <a:rPr lang="en-US" b="1" dirty="0">
                <a:solidFill>
                  <a:srgbClr val="008000"/>
                </a:solidFill>
              </a:rPr>
              <a:t>lower soil water</a:t>
            </a:r>
            <a:r>
              <a:rPr lang="en-US" dirty="0"/>
              <a:t>, a plant can </a:t>
            </a:r>
            <a:r>
              <a:rPr lang="en-US" b="1" dirty="0">
                <a:solidFill>
                  <a:srgbClr val="FF0000"/>
                </a:solidFill>
              </a:rPr>
              <a:t>increase carbon allocation to roots</a:t>
            </a:r>
            <a:r>
              <a:rPr lang="en-US" dirty="0"/>
              <a:t>:</a:t>
            </a:r>
          </a:p>
          <a:p>
            <a:pPr lvl="1" eaLnBrk="1" hangingPunct="1"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Explore a larger volume and depth of soil</a:t>
            </a:r>
          </a:p>
          <a:p>
            <a:pPr lvl="1" eaLnBrk="1" hangingPunct="1"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leaf area exposed to solar radiation and transpiration</a:t>
            </a:r>
          </a:p>
          <a:p>
            <a:pPr eaLnBrk="1" hangingPunct="1">
              <a:buFont typeface="Wingdings" pitchFamily="48" charset="2"/>
              <a:buChar char="§"/>
              <a:defRPr/>
            </a:pPr>
            <a:r>
              <a:rPr lang="en-US" b="1" dirty="0">
                <a:solidFill>
                  <a:srgbClr val="0000FF"/>
                </a:solidFill>
              </a:rPr>
              <a:t>Leaf area reduction </a:t>
            </a:r>
            <a:r>
              <a:rPr lang="en-US" dirty="0"/>
              <a:t>is a result of </a:t>
            </a:r>
            <a:r>
              <a:rPr lang="en-US" u="sng" dirty="0">
                <a:solidFill>
                  <a:srgbClr val="008000"/>
                </a:solidFill>
              </a:rPr>
              <a:t>reduced allocation of carbon to leaf production </a:t>
            </a:r>
            <a:r>
              <a:rPr lang="en-US" dirty="0"/>
              <a:t>and </a:t>
            </a:r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in leaf morphology (both size and shape)</a:t>
            </a:r>
            <a:r>
              <a:rPr lang="en-US" dirty="0"/>
              <a:t>:</a:t>
            </a:r>
          </a:p>
          <a:p>
            <a:pPr lvl="1" eaLnBrk="1" hangingPunct="1">
              <a:defRPr/>
            </a:pPr>
            <a:r>
              <a:rPr lang="en-US" dirty="0"/>
              <a:t>Smaller and thicker</a:t>
            </a:r>
            <a:endParaRPr lang="en-US" sz="2800" dirty="0"/>
          </a:p>
        </p:txBody>
      </p:sp>
      <p:sp>
        <p:nvSpPr>
          <p:cNvPr id="92163" name="Line 4">
            <a:extLst>
              <a:ext uri="{FF2B5EF4-FFF2-40B4-BE49-F238E27FC236}">
                <a16:creationId xmlns:a16="http://schemas.microsoft.com/office/drawing/2014/main" id="{FD480DCC-BBB9-D51E-71D0-CD70724230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975" y="1485900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4" name="Rectangle 6">
            <a:extLst>
              <a:ext uri="{FF2B5EF4-FFF2-40B4-BE49-F238E27FC236}">
                <a16:creationId xmlns:a16="http://schemas.microsoft.com/office/drawing/2014/main" id="{C9E932FA-43DD-6AA8-B719-D77A919B45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393700"/>
            <a:ext cx="9067800" cy="965200"/>
          </a:xfrm>
          <a:noFill/>
        </p:spPr>
        <p:txBody>
          <a:bodyPr/>
          <a:lstStyle/>
          <a:p>
            <a:pPr marL="812800" indent="-812800" eaLnBrk="1" hangingPunct="1"/>
            <a:endParaRPr lang="en-US" altLang="en-US" b="1">
              <a:solidFill>
                <a:srgbClr val="2E519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BB160E9E-E5DC-ADA4-4063-B1C2E8B926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803400"/>
            <a:ext cx="8458200" cy="48514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Additional leaf modifications </a:t>
            </a:r>
            <a:r>
              <a:rPr lang="en-US" altLang="en-US"/>
              <a:t>to minimize water loss:</a:t>
            </a:r>
          </a:p>
          <a:p>
            <a:pPr lvl="1" eaLnBrk="1" hangingPunct="1"/>
            <a:r>
              <a:rPr lang="en-US" altLang="en-US" b="1">
                <a:solidFill>
                  <a:srgbClr val="FF0000"/>
                </a:solidFill>
              </a:rPr>
              <a:t>Cell wall thickness</a:t>
            </a:r>
          </a:p>
          <a:p>
            <a:pPr lvl="1" eaLnBrk="1" hangingPunct="1"/>
            <a:r>
              <a:rPr lang="en-US" altLang="en-US" b="1">
                <a:solidFill>
                  <a:srgbClr val="FF0000"/>
                </a:solidFill>
              </a:rPr>
              <a:t>Stomatal size (tiny)</a:t>
            </a:r>
          </a:p>
          <a:p>
            <a:pPr lvl="1" eaLnBrk="1" hangingPunct="1"/>
            <a:r>
              <a:rPr lang="en-US" altLang="en-US" b="1">
                <a:solidFill>
                  <a:srgbClr val="FF0000"/>
                </a:solidFill>
              </a:rPr>
              <a:t>Dense vascular system</a:t>
            </a:r>
          </a:p>
          <a:p>
            <a:pPr lvl="1" eaLnBrk="1" hangingPunct="1"/>
            <a:r>
              <a:rPr lang="en-US" altLang="en-US" b="1">
                <a:solidFill>
                  <a:srgbClr val="FF0000"/>
                </a:solidFill>
              </a:rPr>
              <a:t>Leaves covered with hairs, wax, resins: reduce light absorption.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sp>
        <p:nvSpPr>
          <p:cNvPr id="94211" name="Line 4">
            <a:extLst>
              <a:ext uri="{FF2B5EF4-FFF2-40B4-BE49-F238E27FC236}">
                <a16:creationId xmlns:a16="http://schemas.microsoft.com/office/drawing/2014/main" id="{A351D509-0FDC-30A1-F697-B757BDC4AF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975" y="1485900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2" name="Rectangle 6">
            <a:extLst>
              <a:ext uri="{FF2B5EF4-FFF2-40B4-BE49-F238E27FC236}">
                <a16:creationId xmlns:a16="http://schemas.microsoft.com/office/drawing/2014/main" id="{C6CFA245-1BAC-6C3A-A064-73B09BE1DB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393700"/>
            <a:ext cx="9067800" cy="965200"/>
          </a:xfrm>
          <a:noFill/>
        </p:spPr>
        <p:txBody>
          <a:bodyPr/>
          <a:lstStyle/>
          <a:p>
            <a:pPr marL="812800" indent="-812800" eaLnBrk="1" hangingPunct="1"/>
            <a:endParaRPr lang="en-US" altLang="en-US" b="1">
              <a:solidFill>
                <a:srgbClr val="2E519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8" descr="06_18Figure-L">
            <a:extLst>
              <a:ext uri="{FF2B5EF4-FFF2-40B4-BE49-F238E27FC236}">
                <a16:creationId xmlns:a16="http://schemas.microsoft.com/office/drawing/2014/main" id="{CFAFE047-245A-48F2-B8F2-3009CD5CD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"/>
          <a:stretch>
            <a:fillRect/>
          </a:stretch>
        </p:blipFill>
        <p:spPr bwMode="auto">
          <a:xfrm>
            <a:off x="296863" y="209550"/>
            <a:ext cx="8548687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F013E43E-3A6D-8AF1-7E15-4455FFF8B0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458200" cy="4851400"/>
          </a:xfrm>
        </p:spPr>
        <p:txBody>
          <a:bodyPr/>
          <a:lstStyle/>
          <a:p>
            <a:pPr eaLnBrk="1" hangingPunct="1"/>
            <a:r>
              <a:rPr lang="en-US" altLang="en-US"/>
              <a:t>Differences in plant morphology are most pronounced between species of plants adapted to </a:t>
            </a:r>
            <a:r>
              <a:rPr lang="en-US" altLang="en-US" b="1">
                <a:solidFill>
                  <a:srgbClr val="0000FF"/>
                </a:solidFill>
              </a:rPr>
              <a:t>wet (mesic) </a:t>
            </a:r>
            <a:r>
              <a:rPr lang="en-US" altLang="en-US"/>
              <a:t>and </a:t>
            </a:r>
            <a:r>
              <a:rPr lang="en-US" altLang="en-US" b="1">
                <a:solidFill>
                  <a:srgbClr val="FF0000"/>
                </a:solidFill>
              </a:rPr>
              <a:t>dry (xeric) </a:t>
            </a:r>
            <a:r>
              <a:rPr lang="en-US" altLang="en-US"/>
              <a:t>environments.</a:t>
            </a:r>
          </a:p>
          <a:p>
            <a:pPr eaLnBrk="1" hangingPunct="1"/>
            <a:endParaRPr lang="en-US" altLang="en-US"/>
          </a:p>
        </p:txBody>
      </p:sp>
      <p:sp>
        <p:nvSpPr>
          <p:cNvPr id="98307" name="Line 4">
            <a:extLst>
              <a:ext uri="{FF2B5EF4-FFF2-40B4-BE49-F238E27FC236}">
                <a16:creationId xmlns:a16="http://schemas.microsoft.com/office/drawing/2014/main" id="{0E11A7E8-687D-558F-2437-6F73BEE84F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975" y="1485900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08" name="Rectangle 6">
            <a:extLst>
              <a:ext uri="{FF2B5EF4-FFF2-40B4-BE49-F238E27FC236}">
                <a16:creationId xmlns:a16="http://schemas.microsoft.com/office/drawing/2014/main" id="{B5BC2F64-8450-773B-F5CB-D8C83B2BD0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393700"/>
            <a:ext cx="9067800" cy="965200"/>
          </a:xfrm>
          <a:noFill/>
        </p:spPr>
        <p:txBody>
          <a:bodyPr/>
          <a:lstStyle/>
          <a:p>
            <a:pPr marL="812800" indent="-812800" eaLnBrk="1" hangingPunct="1"/>
            <a:endParaRPr lang="en-US" altLang="en-US" b="1">
              <a:solidFill>
                <a:srgbClr val="2E519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09D006B-A9A0-A1D2-EFD9-ABFDDD5374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4940300"/>
          </a:xfrm>
        </p:spPr>
        <p:txBody>
          <a:bodyPr/>
          <a:lstStyle/>
          <a:p>
            <a:pPr eaLnBrk="1" hangingPunct="1">
              <a:buFont typeface="Wingdings" pitchFamily="48" charset="2"/>
              <a:buChar char="§"/>
              <a:defRPr/>
            </a:pPr>
            <a:r>
              <a:rPr lang="en-US" dirty="0"/>
              <a:t>Photosynthesis begins with </a:t>
            </a:r>
            <a:r>
              <a:rPr lang="en-US" b="1" dirty="0">
                <a:solidFill>
                  <a:srgbClr val="00B050"/>
                </a:solidFill>
              </a:rPr>
              <a:t>light reactions:</a:t>
            </a:r>
            <a:endParaRPr lang="en-US" sz="2400" dirty="0">
              <a:solidFill>
                <a:srgbClr val="00B050"/>
              </a:solidFill>
            </a:endParaRPr>
          </a:p>
          <a:p>
            <a:pPr lvl="1" eaLnBrk="1" hangingPunct="1">
              <a:defRPr/>
            </a:pPr>
            <a:r>
              <a:rPr lang="en-US" dirty="0"/>
              <a:t>Absorption of light energy by </a:t>
            </a:r>
            <a:r>
              <a:rPr lang="en-US" b="1" dirty="0">
                <a:solidFill>
                  <a:srgbClr val="00B050"/>
                </a:solidFill>
              </a:rPr>
              <a:t>chlorophyll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(a pigment molecule)</a:t>
            </a:r>
          </a:p>
          <a:p>
            <a:pPr lvl="1" eaLnBrk="1" hangingPunct="1">
              <a:defRPr/>
            </a:pPr>
            <a:r>
              <a:rPr lang="en-US" dirty="0"/>
              <a:t>Conversion of the </a:t>
            </a:r>
            <a:r>
              <a:rPr lang="en-US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energy </a:t>
            </a:r>
            <a:r>
              <a:rPr lang="en-US" dirty="0"/>
              <a:t>into </a:t>
            </a:r>
            <a:r>
              <a:rPr lang="en-US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ATP and NADPH</a:t>
            </a:r>
          </a:p>
          <a:p>
            <a:pPr eaLnBrk="1" hangingPunct="1">
              <a:buFont typeface="Wingdings" pitchFamily="48" charset="2"/>
              <a:buChar char="§"/>
              <a:defRPr/>
            </a:pPr>
            <a:r>
              <a:rPr lang="en-US" dirty="0"/>
              <a:t>Photosynthesis continues with the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 reactions:</a:t>
            </a:r>
          </a:p>
          <a:p>
            <a:pPr lvl="1" eaLnBrk="1" hangingPunct="1">
              <a:defRPr/>
            </a:pPr>
            <a:r>
              <a:rPr lang="en-US" dirty="0"/>
              <a:t>Incorporation of </a:t>
            </a:r>
            <a:r>
              <a:rPr lang="en-US" b="1" u="sng" dirty="0">
                <a:solidFill>
                  <a:srgbClr val="FF0000"/>
                </a:solidFill>
              </a:rPr>
              <a:t>CO</a:t>
            </a:r>
            <a:r>
              <a:rPr lang="en-US" b="1" u="sng" baseline="-25000" dirty="0">
                <a:solidFill>
                  <a:srgbClr val="FF0000"/>
                </a:solidFill>
              </a:rPr>
              <a:t>2</a:t>
            </a:r>
            <a:r>
              <a:rPr lang="en-US" b="1" u="sng" dirty="0">
                <a:solidFill>
                  <a:srgbClr val="FF0000"/>
                </a:solidFill>
              </a:rPr>
              <a:t> into simple (organic) sugars </a:t>
            </a:r>
            <a:r>
              <a:rPr lang="en-US" dirty="0"/>
              <a:t>using the energy provided by ATP and NADPH.</a:t>
            </a:r>
          </a:p>
          <a:p>
            <a:pPr lvl="1" eaLnBrk="1" hangingPunct="1">
              <a:defRPr/>
            </a:pPr>
            <a:r>
              <a:rPr lang="en-US" u="sng" dirty="0" err="1"/>
              <a:t>Carboxylation</a:t>
            </a:r>
            <a:r>
              <a:rPr lang="en-US" dirty="0"/>
              <a:t> is catalyzed by the enzyme </a:t>
            </a:r>
            <a:r>
              <a:rPr lang="en-US" b="1" dirty="0">
                <a:solidFill>
                  <a:srgbClr val="0000FF"/>
                </a:solidFill>
              </a:rPr>
              <a:t>rubisco 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ribulose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biphosphate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carboxylase-oxygenase</a:t>
            </a:r>
            <a:r>
              <a:rPr lang="en-US" dirty="0">
                <a:solidFill>
                  <a:srgbClr val="0000FF"/>
                </a:solidFill>
              </a:rPr>
              <a:t> or </a:t>
            </a:r>
            <a:r>
              <a:rPr lang="en-US" b="1" dirty="0" err="1">
                <a:solidFill>
                  <a:srgbClr val="0000FF"/>
                </a:solidFill>
              </a:rPr>
              <a:t>RuBP</a:t>
            </a:r>
            <a:r>
              <a:rPr lang="en-US" dirty="0">
                <a:solidFill>
                  <a:srgbClr val="0000FF"/>
                </a:solidFill>
              </a:rPr>
              <a:t>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4339" name="Line 7">
            <a:extLst>
              <a:ext uri="{FF2B5EF4-FFF2-40B4-BE49-F238E27FC236}">
                <a16:creationId xmlns:a16="http://schemas.microsoft.com/office/drawing/2014/main" id="{42182062-0B66-1B50-8F17-2A937870F0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975" y="1485900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9">
            <a:extLst>
              <a:ext uri="{FF2B5EF4-FFF2-40B4-BE49-F238E27FC236}">
                <a16:creationId xmlns:a16="http://schemas.microsoft.com/office/drawing/2014/main" id="{A9A157A7-1C6F-8030-C595-C7AC2715B6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477838"/>
            <a:ext cx="9067800" cy="792162"/>
          </a:xfrm>
          <a:noFill/>
        </p:spPr>
        <p:txBody>
          <a:bodyPr/>
          <a:lstStyle/>
          <a:p>
            <a:pPr marL="609600" indent="-609600" eaLnBrk="1" hangingPunct="1"/>
            <a:r>
              <a:rPr lang="en-US" altLang="en-US" b="1" dirty="0">
                <a:solidFill>
                  <a:srgbClr val="2E5192"/>
                </a:solidFill>
              </a:rPr>
              <a:t>6.1 </a:t>
            </a:r>
            <a:r>
              <a:rPr lang="en-US" altLang="en-US" b="1" dirty="0">
                <a:solidFill>
                  <a:srgbClr val="0000FF"/>
                </a:solidFill>
              </a:rPr>
              <a:t>Photosynthesis</a:t>
            </a:r>
            <a:r>
              <a:rPr lang="en-US" altLang="en-US" b="1" dirty="0">
                <a:solidFill>
                  <a:srgbClr val="2E5192"/>
                </a:solidFill>
              </a:rPr>
              <a:t> Is the Conversion of Carbon Dioxide into Simple Sugars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A4DD45BE-6803-06CB-86DD-BC4A451D8F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458200" cy="4851400"/>
          </a:xfrm>
        </p:spPr>
        <p:txBody>
          <a:bodyPr/>
          <a:lstStyle/>
          <a:p>
            <a:pPr eaLnBrk="1" hangingPunct="1">
              <a:buFont typeface="Wingdings" pitchFamily="48" charset="2"/>
              <a:buChar char="§"/>
              <a:defRPr/>
            </a:pPr>
            <a:r>
              <a:rPr lang="en-US" dirty="0"/>
              <a:t>Species found in </a:t>
            </a:r>
            <a:r>
              <a:rPr lang="en-US" b="1" dirty="0">
                <a:solidFill>
                  <a:srgbClr val="008000"/>
                </a:solidFill>
              </a:rPr>
              <a:t>cooler environments </a:t>
            </a:r>
            <a:r>
              <a:rPr lang="en-US" dirty="0"/>
              <a:t>typically have a </a:t>
            </a:r>
            <a:r>
              <a:rPr lang="en-US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</a:t>
            </a:r>
            <a:r>
              <a:rPr lang="en-US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baseline="-250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</a:t>
            </a:r>
            <a:r>
              <a:rPr lang="en-US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baseline="-250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</a:t>
            </a:r>
            <a:r>
              <a:rPr lang="en-US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</a:t>
            </a:r>
            <a:r>
              <a:rPr lang="en-US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baseline="-250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</a:t>
            </a:r>
            <a:r>
              <a:rPr lang="en-US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than species in warmer climates.</a:t>
            </a:r>
          </a:p>
          <a:p>
            <a:pPr lvl="1" eaLnBrk="1" hangingPunct="1">
              <a:defRPr/>
            </a:pPr>
            <a:r>
              <a:rPr lang="en-US" dirty="0"/>
              <a:t>Related to the biochemical and physiological adaptations.</a:t>
            </a:r>
          </a:p>
          <a:p>
            <a:pPr eaLnBrk="1" hangingPunct="1">
              <a:buFont typeface="Wingdings" pitchFamily="48" charset="2"/>
              <a:buChar char="§"/>
              <a:defRPr/>
            </a:pPr>
            <a:r>
              <a:rPr lang="en-US" dirty="0"/>
              <a:t>The differences in environmental temperature adaptations are </a:t>
            </a:r>
            <a:r>
              <a:rPr lang="en-US" b="1" dirty="0">
                <a:solidFill>
                  <a:srgbClr val="FF00FF"/>
                </a:solidFill>
              </a:rPr>
              <a:t>most pronounced between C</a:t>
            </a:r>
            <a:r>
              <a:rPr lang="en-US" b="1" baseline="-25000" dirty="0">
                <a:solidFill>
                  <a:srgbClr val="FF00FF"/>
                </a:solidFill>
              </a:rPr>
              <a:t>3</a:t>
            </a:r>
            <a:r>
              <a:rPr lang="en-US" b="1" dirty="0">
                <a:solidFill>
                  <a:srgbClr val="FF00FF"/>
                </a:solidFill>
              </a:rPr>
              <a:t> and C</a:t>
            </a:r>
            <a:r>
              <a:rPr lang="en-US" b="1" baseline="-25000" dirty="0">
                <a:solidFill>
                  <a:srgbClr val="FF00FF"/>
                </a:solidFill>
              </a:rPr>
              <a:t>4</a:t>
            </a:r>
            <a:r>
              <a:rPr lang="en-US" b="1" dirty="0">
                <a:solidFill>
                  <a:srgbClr val="FF00FF"/>
                </a:solidFill>
              </a:rPr>
              <a:t> plants.</a:t>
            </a:r>
          </a:p>
          <a:p>
            <a:pPr lvl="2" eaLnBrk="1" hangingPunct="1">
              <a:buFont typeface="Wingdings" pitchFamily="48" charset="2"/>
              <a:buChar char="§"/>
              <a:defRPr/>
            </a:pPr>
            <a:endParaRPr lang="en-US" dirty="0"/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4C6E0384-B4B0-DC81-B622-07F0E87458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393700"/>
            <a:ext cx="9067800" cy="965200"/>
          </a:xfrm>
          <a:noFill/>
        </p:spPr>
        <p:txBody>
          <a:bodyPr/>
          <a:lstStyle/>
          <a:p>
            <a:pPr marL="812800" indent="-812800" eaLnBrk="1" hangingPunct="1"/>
            <a:r>
              <a:rPr lang="en-US" altLang="en-US" b="1">
                <a:solidFill>
                  <a:srgbClr val="2E5192"/>
                </a:solidFill>
              </a:rPr>
              <a:t>6.11 Plants Vary in Their </a:t>
            </a:r>
            <a:r>
              <a:rPr lang="en-US" altLang="en-US" b="1">
                <a:solidFill>
                  <a:srgbClr val="FF0000"/>
                </a:solidFill>
              </a:rPr>
              <a:t>Response to Environmental Temperatures</a:t>
            </a:r>
          </a:p>
        </p:txBody>
      </p:sp>
      <p:sp>
        <p:nvSpPr>
          <p:cNvPr id="100356" name="Line 4">
            <a:extLst>
              <a:ext uri="{FF2B5EF4-FFF2-40B4-BE49-F238E27FC236}">
                <a16:creationId xmlns:a16="http://schemas.microsoft.com/office/drawing/2014/main" id="{40CD4B14-E771-BF29-3F91-AC931DF575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975" y="1485900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8" descr="06_20Figure-L">
            <a:extLst>
              <a:ext uri="{FF2B5EF4-FFF2-40B4-BE49-F238E27FC236}">
                <a16:creationId xmlns:a16="http://schemas.microsoft.com/office/drawing/2014/main" id="{82D4AF16-1EA4-E700-EB14-570A8FA74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9"/>
          <a:stretch>
            <a:fillRect/>
          </a:stretch>
        </p:blipFill>
        <p:spPr bwMode="auto">
          <a:xfrm>
            <a:off x="296863" y="719138"/>
            <a:ext cx="8548687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Rectangle 2">
            <a:extLst>
              <a:ext uri="{FF2B5EF4-FFF2-40B4-BE49-F238E27FC236}">
                <a16:creationId xmlns:a16="http://schemas.microsoft.com/office/drawing/2014/main" id="{81770BCF-ED3C-69DE-164A-92904A11F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1430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5050"/>
                </a:solidFill>
                <a:latin typeface="Arial" panose="020B0604020202020204" pitchFamily="34" charset="0"/>
              </a:rPr>
              <a:t>Arctic</a:t>
            </a:r>
          </a:p>
        </p:txBody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B767527D-4FC8-5E43-F5CC-F439DEF04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066800"/>
            <a:ext cx="1557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990099"/>
                </a:solidFill>
                <a:latin typeface="Arial" panose="020B0604020202020204" pitchFamily="34" charset="0"/>
              </a:rPr>
              <a:t>Cool coastal</a:t>
            </a:r>
          </a:p>
        </p:txBody>
      </p:sp>
      <p:sp>
        <p:nvSpPr>
          <p:cNvPr id="102405" name="Rectangle 4">
            <a:extLst>
              <a:ext uri="{FF2B5EF4-FFF2-40B4-BE49-F238E27FC236}">
                <a16:creationId xmlns:a16="http://schemas.microsoft.com/office/drawing/2014/main" id="{4B46D017-A7E4-705C-C889-D8A5B0762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066800"/>
            <a:ext cx="207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9933"/>
                </a:solidFill>
                <a:latin typeface="Arial" panose="020B0604020202020204" pitchFamily="34" charset="0"/>
              </a:rPr>
              <a:t>Evergreen desert</a:t>
            </a:r>
          </a:p>
        </p:txBody>
      </p:sp>
      <p:sp>
        <p:nvSpPr>
          <p:cNvPr id="102406" name="Rectangle 5">
            <a:extLst>
              <a:ext uri="{FF2B5EF4-FFF2-40B4-BE49-F238E27FC236}">
                <a16:creationId xmlns:a16="http://schemas.microsoft.com/office/drawing/2014/main" id="{D2CA9974-E5EB-E9BC-3248-534CB2F86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5052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Arial" panose="020B0604020202020204" pitchFamily="34" charset="0"/>
              </a:rPr>
              <a:t>Desert perennial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4" descr="06_21Figure-L">
            <a:extLst>
              <a:ext uri="{FF2B5EF4-FFF2-40B4-BE49-F238E27FC236}">
                <a16:creationId xmlns:a16="http://schemas.microsoft.com/office/drawing/2014/main" id="{1F84C513-18A6-E8DD-E3CE-1B76E6185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"/>
          <a:stretch>
            <a:fillRect/>
          </a:stretch>
        </p:blipFill>
        <p:spPr bwMode="auto">
          <a:xfrm>
            <a:off x="1028700" y="187325"/>
            <a:ext cx="7085013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Rectangle 2">
            <a:extLst>
              <a:ext uri="{FF2B5EF4-FFF2-40B4-BE49-F238E27FC236}">
                <a16:creationId xmlns:a16="http://schemas.microsoft.com/office/drawing/2014/main" id="{9269BFEE-EA14-B54D-40DF-EC684F694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114800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C3</a:t>
            </a:r>
          </a:p>
        </p:txBody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4728CD04-D8EE-4674-7313-90C282E4C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352800"/>
            <a:ext cx="164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B050"/>
                </a:solidFill>
                <a:latin typeface="Arial" panose="020B0604020202020204" pitchFamily="34" charset="0"/>
              </a:rPr>
              <a:t>C4 temperate</a:t>
            </a:r>
          </a:p>
        </p:txBody>
      </p:sp>
      <p:sp>
        <p:nvSpPr>
          <p:cNvPr id="104453" name="Rectangle 4">
            <a:extLst>
              <a:ext uri="{FF2B5EF4-FFF2-40B4-BE49-F238E27FC236}">
                <a16:creationId xmlns:a16="http://schemas.microsoft.com/office/drawing/2014/main" id="{2C06E2A6-9083-A284-2A31-F5D3EEA4C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762000"/>
            <a:ext cx="1236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996633"/>
                </a:solidFill>
                <a:latin typeface="Arial" panose="020B0604020202020204" pitchFamily="34" charset="0"/>
              </a:rPr>
              <a:t>C4 desert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4C3770BF-E4D6-B816-1B87-5E76EDAEA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5130800"/>
          </a:xfrm>
        </p:spPr>
        <p:txBody>
          <a:bodyPr/>
          <a:lstStyle/>
          <a:p>
            <a:pPr eaLnBrk="1" hangingPunct="1">
              <a:buFont typeface="Wingdings" pitchFamily="48" charset="2"/>
              <a:buChar char="§"/>
              <a:defRPr/>
            </a:pPr>
            <a:r>
              <a:rPr 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 responses are not fixed</a:t>
            </a:r>
            <a:r>
              <a:rPr lang="en-US" dirty="0"/>
              <a:t>.</a:t>
            </a:r>
          </a:p>
          <a:p>
            <a:pPr eaLnBrk="1" hangingPunct="1">
              <a:buFont typeface="Wingdings" pitchFamily="48" charset="2"/>
              <a:buChar char="§"/>
              <a:defRPr/>
            </a:pPr>
            <a:r>
              <a:rPr lang="en-US" dirty="0"/>
              <a:t>When individuals of the </a:t>
            </a:r>
            <a:r>
              <a:rPr lang="en-US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species are grown under different thermal conditions</a:t>
            </a:r>
            <a:r>
              <a:rPr lang="en-US" dirty="0"/>
              <a:t>, a divergence in temperature response of net photosynthesis is often observed: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i="1" dirty="0" err="1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baseline="-25000" dirty="0" err="1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</a:t>
            </a:r>
            <a:r>
              <a:rPr lang="en-US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shifts in the direction of the thermal conditions under which the plant is grown</a:t>
            </a:r>
            <a:r>
              <a:rPr lang="en-US" dirty="0"/>
              <a:t>.</a:t>
            </a:r>
          </a:p>
          <a:p>
            <a:pPr eaLnBrk="1" hangingPunct="1">
              <a:buFont typeface="Wingdings" pitchFamily="48" charset="2"/>
              <a:buChar char="§"/>
              <a:defRPr/>
            </a:pPr>
            <a:r>
              <a:rPr lang="en-US" dirty="0"/>
              <a:t>A similar pattern is seen in individual plants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response to seasonal shifts in temperature (acclimation) [</a:t>
            </a:r>
            <a:r>
              <a:rPr lang="en-US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reversible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en-US" dirty="0"/>
              <a:t>.</a:t>
            </a:r>
          </a:p>
          <a:p>
            <a:pPr lvl="2" eaLnBrk="1" hangingPunct="1">
              <a:lnSpc>
                <a:spcPct val="90000"/>
              </a:lnSpc>
              <a:buFont typeface="Wingdings" pitchFamily="48" charset="2"/>
              <a:buChar char="§"/>
              <a:defRPr/>
            </a:pPr>
            <a:endParaRPr lang="en-US" dirty="0"/>
          </a:p>
        </p:txBody>
      </p:sp>
      <p:sp>
        <p:nvSpPr>
          <p:cNvPr id="106499" name="Line 4">
            <a:extLst>
              <a:ext uri="{FF2B5EF4-FFF2-40B4-BE49-F238E27FC236}">
                <a16:creationId xmlns:a16="http://schemas.microsoft.com/office/drawing/2014/main" id="{525354BF-9F51-938F-E2D4-A7BC3533DF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19200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0" name="Rectangle 6">
            <a:extLst>
              <a:ext uri="{FF2B5EF4-FFF2-40B4-BE49-F238E27FC236}">
                <a16:creationId xmlns:a16="http://schemas.microsoft.com/office/drawing/2014/main" id="{80E2866C-C4D6-6817-2EDD-F2E6C54C8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393700"/>
            <a:ext cx="9067800" cy="965200"/>
          </a:xfrm>
          <a:noFill/>
        </p:spPr>
        <p:txBody>
          <a:bodyPr/>
          <a:lstStyle/>
          <a:p>
            <a:pPr marL="812800" indent="-812800" eaLnBrk="1" hangingPunct="1"/>
            <a:endParaRPr lang="en-US" altLang="en-US" b="1">
              <a:solidFill>
                <a:srgbClr val="2E5192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8" descr="06_22Figure-L">
            <a:extLst>
              <a:ext uri="{FF2B5EF4-FFF2-40B4-BE49-F238E27FC236}">
                <a16:creationId xmlns:a16="http://schemas.microsoft.com/office/drawing/2014/main" id="{BC2EB44E-9890-A379-BF6E-08E7D7B54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"/>
          <a:stretch>
            <a:fillRect/>
          </a:stretch>
        </p:blipFill>
        <p:spPr bwMode="auto">
          <a:xfrm>
            <a:off x="1098550" y="225425"/>
            <a:ext cx="6945313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2">
            <a:extLst>
              <a:ext uri="{FF2B5EF4-FFF2-40B4-BE49-F238E27FC236}">
                <a16:creationId xmlns:a16="http://schemas.microsoft.com/office/drawing/2014/main" id="{1A9D62E7-F7C2-1C6E-9A87-6A9C1D540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1658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FF0000"/>
                </a:solidFill>
                <a:latin typeface="Arial" panose="020B0604020202020204" pitchFamily="34" charset="0"/>
              </a:rPr>
              <a:t>Atriplex</a:t>
            </a: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 plant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4" descr="06_23Figure-L">
            <a:extLst>
              <a:ext uri="{FF2B5EF4-FFF2-40B4-BE49-F238E27FC236}">
                <a16:creationId xmlns:a16="http://schemas.microsoft.com/office/drawing/2014/main" id="{77E918E1-CF66-5D35-0F22-BFF06F982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5"/>
          <a:stretch>
            <a:fillRect/>
          </a:stretch>
        </p:blipFill>
        <p:spPr bwMode="auto">
          <a:xfrm>
            <a:off x="296863" y="471488"/>
            <a:ext cx="8548687" cy="600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FD30BCBD-0AC7-6998-CC4E-9ECEF5731F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763000" cy="5207000"/>
          </a:xfrm>
        </p:spPr>
        <p:txBody>
          <a:bodyPr/>
          <a:lstStyle/>
          <a:p>
            <a:pPr eaLnBrk="1" hangingPunct="1">
              <a:buFont typeface="Wingdings" pitchFamily="48" charset="2"/>
              <a:buChar char="§"/>
              <a:defRPr/>
            </a:pPr>
            <a:r>
              <a:rPr lang="en-US" dirty="0"/>
              <a:t>Plants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native to seasonally cold environments </a:t>
            </a:r>
            <a:r>
              <a:rPr lang="en-US" dirty="0"/>
              <a:t>have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evolved several adaptations for survival: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008000"/>
                </a:solidFill>
              </a:rPr>
              <a:t>Frost hardening</a:t>
            </a:r>
            <a:r>
              <a:rPr lang="en-US" b="1" dirty="0"/>
              <a:t>—</a:t>
            </a:r>
            <a:r>
              <a:rPr lang="en-US" dirty="0"/>
              <a:t>the conversion of cold-sensitive cells into hardy ones.</a:t>
            </a:r>
          </a:p>
          <a:p>
            <a:pPr lvl="1" eaLnBrk="1" hangingPunct="1">
              <a:defRPr/>
            </a:pPr>
            <a:r>
              <a:rPr lang="en-US" dirty="0"/>
              <a:t>Formation/addition of protective compounds—</a:t>
            </a:r>
            <a:r>
              <a:rPr lang="en-US" b="1" dirty="0">
                <a:solidFill>
                  <a:srgbClr val="008000"/>
                </a:solidFill>
              </a:rPr>
              <a:t>antifreeze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008000"/>
                </a:solidFill>
              </a:rPr>
              <a:t>Winter deciduous.</a:t>
            </a:r>
          </a:p>
        </p:txBody>
      </p:sp>
      <p:sp>
        <p:nvSpPr>
          <p:cNvPr id="112643" name="Line 4">
            <a:extLst>
              <a:ext uri="{FF2B5EF4-FFF2-40B4-BE49-F238E27FC236}">
                <a16:creationId xmlns:a16="http://schemas.microsoft.com/office/drawing/2014/main" id="{C966B2A3-CB5B-1A5A-7547-BEC6FEB866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066800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4" name="Rectangle 6">
            <a:extLst>
              <a:ext uri="{FF2B5EF4-FFF2-40B4-BE49-F238E27FC236}">
                <a16:creationId xmlns:a16="http://schemas.microsoft.com/office/drawing/2014/main" id="{A8427BDF-55B6-B977-A4AB-F4DD7F41BD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393700"/>
            <a:ext cx="9067800" cy="965200"/>
          </a:xfrm>
          <a:noFill/>
        </p:spPr>
        <p:txBody>
          <a:bodyPr/>
          <a:lstStyle/>
          <a:p>
            <a:pPr marL="812800" indent="-812800" eaLnBrk="1" hangingPunct="1"/>
            <a:endParaRPr lang="en-US" altLang="en-US" b="1">
              <a:solidFill>
                <a:srgbClr val="2E5192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BE372060-9C9E-EDE8-5BAB-7A40BC570D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458200" cy="4851400"/>
          </a:xfrm>
        </p:spPr>
        <p:txBody>
          <a:bodyPr/>
          <a:lstStyle/>
          <a:p>
            <a:pPr eaLnBrk="1" hangingPunct="1"/>
            <a:r>
              <a:rPr lang="en-US" altLang="en-US"/>
              <a:t>Plants require a variety of chemical elements (nutrients) to carry out metabolic processes.</a:t>
            </a:r>
          </a:p>
          <a:p>
            <a:pPr eaLnBrk="1" hangingPunct="1"/>
            <a:r>
              <a:rPr lang="en-US" altLang="en-US"/>
              <a:t>The </a:t>
            </a:r>
            <a:r>
              <a:rPr lang="en-US" altLang="en-US" u="sng">
                <a:solidFill>
                  <a:srgbClr val="FF0000"/>
                </a:solidFill>
              </a:rPr>
              <a:t>availability of nutrients </a:t>
            </a:r>
            <a:r>
              <a:rPr lang="en-US" altLang="en-US"/>
              <a:t>has direct </a:t>
            </a:r>
            <a:r>
              <a:rPr lang="en-US" altLang="en-US">
                <a:solidFill>
                  <a:srgbClr val="FF0000"/>
                </a:solidFill>
              </a:rPr>
              <a:t>effects on plant survival, growth, and reproduction.</a:t>
            </a:r>
          </a:p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Macronutrients</a:t>
            </a:r>
            <a:r>
              <a:rPr lang="en-US" altLang="en-US"/>
              <a:t> are those that are needed in large amounts. (</a:t>
            </a:r>
            <a:r>
              <a:rPr lang="en-US" altLang="en-US" b="1">
                <a:solidFill>
                  <a:srgbClr val="0000FF"/>
                </a:solidFill>
              </a:rPr>
              <a:t>C, H, O, N, Ca, P, Mg, S, K</a:t>
            </a:r>
            <a:r>
              <a:rPr lang="en-US" altLang="en-US"/>
              <a:t>).</a:t>
            </a:r>
          </a:p>
          <a:p>
            <a:pPr eaLnBrk="1" hangingPunct="1"/>
            <a:r>
              <a:rPr lang="en-US" altLang="en-US" b="1">
                <a:solidFill>
                  <a:srgbClr val="C00000"/>
                </a:solidFill>
              </a:rPr>
              <a:t>Micronutrients</a:t>
            </a:r>
            <a:r>
              <a:rPr lang="en-US" altLang="en-US"/>
              <a:t> (trace elements) are needed in lesser, often minute quantities. (</a:t>
            </a:r>
            <a:r>
              <a:rPr lang="en-US" altLang="en-US" b="1">
                <a:solidFill>
                  <a:srgbClr val="FF0000"/>
                </a:solidFill>
              </a:rPr>
              <a:t>Cl, Fe, Mn, B, Cu, Mo, Zn, Ni).</a:t>
            </a:r>
          </a:p>
          <a:p>
            <a:pPr eaLnBrk="1" hangingPunct="1"/>
            <a:endParaRPr lang="en-US" altLang="en-US"/>
          </a:p>
          <a:p>
            <a:pPr lvl="2" eaLnBrk="1" hangingPunct="1"/>
            <a:endParaRPr lang="en-US" altLang="en-US" sz="2800"/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8DD95F09-2288-B777-297E-2365DDC4AF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393700"/>
            <a:ext cx="9067800" cy="965200"/>
          </a:xfrm>
          <a:noFill/>
        </p:spPr>
        <p:txBody>
          <a:bodyPr/>
          <a:lstStyle/>
          <a:p>
            <a:pPr marL="825500" indent="-825500" eaLnBrk="1" hangingPunct="1"/>
            <a:r>
              <a:rPr lang="en-US" altLang="en-US" b="1">
                <a:solidFill>
                  <a:srgbClr val="2E5192"/>
                </a:solidFill>
              </a:rPr>
              <a:t>6.12 </a:t>
            </a:r>
            <a:r>
              <a:rPr lang="en-US" altLang="en-US" b="1">
                <a:solidFill>
                  <a:srgbClr val="008000"/>
                </a:solidFill>
              </a:rPr>
              <a:t>Plants</a:t>
            </a:r>
            <a:r>
              <a:rPr lang="en-US" altLang="en-US" b="1">
                <a:solidFill>
                  <a:srgbClr val="2E5192"/>
                </a:solidFill>
              </a:rPr>
              <a:t> Exhibit </a:t>
            </a:r>
            <a:r>
              <a:rPr lang="en-US" altLang="en-US" b="1">
                <a:solidFill>
                  <a:srgbClr val="008000"/>
                </a:solidFill>
              </a:rPr>
              <a:t>Adaptations</a:t>
            </a:r>
            <a:r>
              <a:rPr lang="en-US" altLang="en-US" b="1">
                <a:solidFill>
                  <a:srgbClr val="2E5192"/>
                </a:solidFill>
              </a:rPr>
              <a:t> to Variations in </a:t>
            </a:r>
            <a:r>
              <a:rPr lang="en-US" altLang="en-US" b="1">
                <a:solidFill>
                  <a:srgbClr val="008000"/>
                </a:solidFill>
              </a:rPr>
              <a:t>Nutrient Availability</a:t>
            </a:r>
          </a:p>
        </p:txBody>
      </p:sp>
      <p:sp>
        <p:nvSpPr>
          <p:cNvPr id="114692" name="Line 4">
            <a:extLst>
              <a:ext uri="{FF2B5EF4-FFF2-40B4-BE49-F238E27FC236}">
                <a16:creationId xmlns:a16="http://schemas.microsoft.com/office/drawing/2014/main" id="{8A5470BD-6FBE-6BB9-97F2-EB147CD171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975" y="1485900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C364658B-45CC-4368-698C-AE0B5DA3A0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4851400"/>
          </a:xfrm>
        </p:spPr>
        <p:txBody>
          <a:bodyPr/>
          <a:lstStyle/>
          <a:p>
            <a:pPr eaLnBrk="1" hangingPunct="1">
              <a:buFont typeface="Wingdings" pitchFamily="48" charset="2"/>
              <a:buChar char="§"/>
              <a:defRPr/>
            </a:pPr>
            <a:r>
              <a:rPr lang="en-US" b="1" dirty="0">
                <a:solidFill>
                  <a:srgbClr val="C00000"/>
                </a:solidFill>
              </a:rPr>
              <a:t>Nitrogen</a:t>
            </a:r>
            <a:r>
              <a:rPr lang="en-US" dirty="0"/>
              <a:t> plays a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role in photosynthesis </a:t>
            </a:r>
            <a:r>
              <a:rPr lang="en-US" dirty="0"/>
              <a:t>as it is the major element found in both rubisco and chlorophyll.</a:t>
            </a:r>
          </a:p>
          <a:p>
            <a:pPr eaLnBrk="1" hangingPunct="1">
              <a:buFont typeface="Wingdings" pitchFamily="48" charset="2"/>
              <a:buChar char="§"/>
              <a:defRPr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maximum </a:t>
            </a:r>
            <a:r>
              <a:rPr lang="en-US" dirty="0"/>
              <a:t>(light saturated)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 of photosynthesis</a:t>
            </a:r>
            <a:r>
              <a:rPr lang="en-US" dirty="0"/>
              <a:t> is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correlated with the leaf nitrogen content.</a:t>
            </a:r>
          </a:p>
          <a:p>
            <a:pPr eaLnBrk="1" hangingPunct="1">
              <a:buFont typeface="Wingdings" pitchFamily="48" charset="2"/>
              <a:buChar char="§"/>
              <a:defRPr/>
            </a:pP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eaLnBrk="1" hangingPunct="1">
              <a:buFont typeface="Wingdings" pitchFamily="48" charset="2"/>
              <a:buChar char="§"/>
              <a:defRPr/>
            </a:pPr>
            <a:endParaRPr lang="en-US" sz="2800" dirty="0"/>
          </a:p>
        </p:txBody>
      </p:sp>
      <p:sp>
        <p:nvSpPr>
          <p:cNvPr id="118787" name="Line 4">
            <a:extLst>
              <a:ext uri="{FF2B5EF4-FFF2-40B4-BE49-F238E27FC236}">
                <a16:creationId xmlns:a16="http://schemas.microsoft.com/office/drawing/2014/main" id="{0D3E82E1-7F21-B0E9-56CC-88DA4B3706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975" y="1485900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88" name="Rectangle 6">
            <a:extLst>
              <a:ext uri="{FF2B5EF4-FFF2-40B4-BE49-F238E27FC236}">
                <a16:creationId xmlns:a16="http://schemas.microsoft.com/office/drawing/2014/main" id="{D26C46F0-9678-6D6F-7C14-F104353A9E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393700"/>
            <a:ext cx="9067800" cy="965200"/>
          </a:xfrm>
          <a:noFill/>
        </p:spPr>
        <p:txBody>
          <a:bodyPr/>
          <a:lstStyle/>
          <a:p>
            <a:pPr marL="825500" indent="-825500" eaLnBrk="1" hangingPunct="1"/>
            <a:endParaRPr lang="en-US" altLang="en-US" b="1">
              <a:solidFill>
                <a:srgbClr val="2E5192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8" descr="06_24Figure-L">
            <a:extLst>
              <a:ext uri="{FF2B5EF4-FFF2-40B4-BE49-F238E27FC236}">
                <a16:creationId xmlns:a16="http://schemas.microsoft.com/office/drawing/2014/main" id="{5863D149-C564-B61B-AEB8-0F0ACE5E9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"/>
          <a:stretch>
            <a:fillRect/>
          </a:stretch>
        </p:blipFill>
        <p:spPr bwMode="auto">
          <a:xfrm>
            <a:off x="1620838" y="222250"/>
            <a:ext cx="5902325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0" descr="10_06PhotosynthOverview_4-U">
            <a:extLst>
              <a:ext uri="{FF2B5EF4-FFF2-40B4-BE49-F238E27FC236}">
                <a16:creationId xmlns:a16="http://schemas.microsoft.com/office/drawing/2014/main" id="{30B6327C-C0AE-BBFA-E9DB-2C41C8FB6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36525"/>
            <a:ext cx="854868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4">
            <a:extLst>
              <a:ext uri="{FF2B5EF4-FFF2-40B4-BE49-F238E27FC236}">
                <a16:creationId xmlns:a16="http://schemas.microsoft.com/office/drawing/2014/main" id="{DCC7D7D9-9880-DEE6-97AC-3500B9A15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1279525"/>
            <a:ext cx="59848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Light</a:t>
            </a:r>
          </a:p>
        </p:txBody>
      </p:sp>
      <p:sp>
        <p:nvSpPr>
          <p:cNvPr id="16388" name="Text Box 6">
            <a:extLst>
              <a:ext uri="{FF2B5EF4-FFF2-40B4-BE49-F238E27FC236}">
                <a16:creationId xmlns:a16="http://schemas.microsoft.com/office/drawing/2014/main" id="{E19388A5-A39B-DBEE-B820-3CF5CC4D6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138" y="3138488"/>
            <a:ext cx="111442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Light</a:t>
            </a:r>
            <a:br>
              <a:rPr lang="en-US" altLang="en-US" sz="1800" b="1">
                <a:latin typeface="Arial" panose="020B0604020202020204" pitchFamily="34" charset="0"/>
              </a:rPr>
            </a:br>
            <a:r>
              <a:rPr lang="en-US" altLang="en-US" sz="1800" b="1">
                <a:latin typeface="Arial" panose="020B0604020202020204" pitchFamily="34" charset="0"/>
              </a:rPr>
              <a:t>Reactions</a:t>
            </a:r>
          </a:p>
        </p:txBody>
      </p:sp>
      <p:sp>
        <p:nvSpPr>
          <p:cNvPr id="16389" name="Text Box 7">
            <a:extLst>
              <a:ext uri="{FF2B5EF4-FFF2-40B4-BE49-F238E27FC236}">
                <a16:creationId xmlns:a16="http://schemas.microsoft.com/office/drawing/2014/main" id="{217FAE74-1680-9342-86EC-6362ED4E5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9950" y="2906713"/>
            <a:ext cx="6921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Calvin</a:t>
            </a:r>
            <a:br>
              <a:rPr lang="en-US" altLang="en-US" sz="1800" b="1">
                <a:latin typeface="Arial" panose="020B0604020202020204" pitchFamily="34" charset="0"/>
              </a:rPr>
            </a:br>
            <a:r>
              <a:rPr lang="en-US" altLang="en-US" sz="1800" b="1">
                <a:latin typeface="Arial" panose="020B0604020202020204" pitchFamily="34" charset="0"/>
              </a:rPr>
              <a:t>Cycle</a:t>
            </a:r>
          </a:p>
        </p:txBody>
      </p:sp>
      <p:sp>
        <p:nvSpPr>
          <p:cNvPr id="16390" name="Text Box 8">
            <a:extLst>
              <a:ext uri="{FF2B5EF4-FFF2-40B4-BE49-F238E27FC236}">
                <a16:creationId xmlns:a16="http://schemas.microsoft.com/office/drawing/2014/main" id="{E3532F1E-A659-0C1E-247E-D671CFE5E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5434013"/>
            <a:ext cx="1325563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Chloroplast</a:t>
            </a:r>
          </a:p>
        </p:txBody>
      </p:sp>
      <p:sp>
        <p:nvSpPr>
          <p:cNvPr id="16391" name="Text Box 9">
            <a:extLst>
              <a:ext uri="{FF2B5EF4-FFF2-40B4-BE49-F238E27FC236}">
                <a16:creationId xmlns:a16="http://schemas.microsoft.com/office/drawing/2014/main" id="{2F66B661-CF5F-BBC5-8186-2EF7D09A5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1050" y="5899150"/>
            <a:ext cx="889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[CH</a:t>
            </a:r>
            <a:r>
              <a:rPr lang="en-US" altLang="en-US" sz="1800" b="1" baseline="-25000">
                <a:latin typeface="Arial" panose="020B0604020202020204" pitchFamily="34" charset="0"/>
              </a:rPr>
              <a:t>2</a:t>
            </a:r>
            <a:r>
              <a:rPr lang="en-US" altLang="en-US" sz="1800" b="1">
                <a:latin typeface="Arial" panose="020B0604020202020204" pitchFamily="34" charset="0"/>
              </a:rPr>
              <a:t>O]</a:t>
            </a:r>
            <a:br>
              <a:rPr lang="en-US" altLang="en-US" sz="1800" b="1">
                <a:latin typeface="Arial" panose="020B0604020202020204" pitchFamily="34" charset="0"/>
              </a:rPr>
            </a:br>
            <a:r>
              <a:rPr lang="en-US" altLang="en-US" sz="1800" b="1">
                <a:latin typeface="Arial" panose="020B0604020202020204" pitchFamily="34" charset="0"/>
              </a:rPr>
              <a:t>(sugar)</a:t>
            </a:r>
          </a:p>
        </p:txBody>
      </p:sp>
      <p:sp>
        <p:nvSpPr>
          <p:cNvPr id="16392" name="Text Box 10">
            <a:extLst>
              <a:ext uri="{FF2B5EF4-FFF2-40B4-BE49-F238E27FC236}">
                <a16:creationId xmlns:a16="http://schemas.microsoft.com/office/drawing/2014/main" id="{A667072F-53A6-BBCF-8E57-C7D54778B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4988" y="3852863"/>
            <a:ext cx="466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ATP</a:t>
            </a:r>
          </a:p>
        </p:txBody>
      </p:sp>
      <p:sp>
        <p:nvSpPr>
          <p:cNvPr id="16393" name="Text Box 11">
            <a:extLst>
              <a:ext uri="{FF2B5EF4-FFF2-40B4-BE49-F238E27FC236}">
                <a16:creationId xmlns:a16="http://schemas.microsoft.com/office/drawing/2014/main" id="{9074A37D-13C7-6940-FE51-545264800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4488" y="4414838"/>
            <a:ext cx="8239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NADPH</a:t>
            </a:r>
          </a:p>
        </p:txBody>
      </p:sp>
      <p:sp>
        <p:nvSpPr>
          <p:cNvPr id="16394" name="Text Box 13">
            <a:extLst>
              <a:ext uri="{FF2B5EF4-FFF2-40B4-BE49-F238E27FC236}">
                <a16:creationId xmlns:a16="http://schemas.microsoft.com/office/drawing/2014/main" id="{53E146DD-FE94-B723-765F-082076D93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525" y="1935163"/>
            <a:ext cx="8239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NADP</a:t>
            </a:r>
            <a:r>
              <a:rPr lang="en-US" altLang="en-US" sz="1800" b="1" baseline="30000">
                <a:latin typeface="Arial" panose="020B0604020202020204" pitchFamily="34" charset="0"/>
                <a:sym typeface="Symbol" pitchFamily="2" charset="2"/>
              </a:rPr>
              <a:t>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16395" name="Text Box 14">
            <a:extLst>
              <a:ext uri="{FF2B5EF4-FFF2-40B4-BE49-F238E27FC236}">
                <a16:creationId xmlns:a16="http://schemas.microsoft.com/office/drawing/2014/main" id="{24063C04-354A-8BD3-EE52-F4BFE4B03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925" y="2339975"/>
            <a:ext cx="5064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ADP</a:t>
            </a:r>
          </a:p>
        </p:txBody>
      </p:sp>
      <p:sp>
        <p:nvSpPr>
          <p:cNvPr id="16396" name="Text Box 15">
            <a:extLst>
              <a:ext uri="{FF2B5EF4-FFF2-40B4-BE49-F238E27FC236}">
                <a16:creationId xmlns:a16="http://schemas.microsoft.com/office/drawing/2014/main" id="{C1355155-2235-1820-A014-7FCF650F5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25" y="2616200"/>
            <a:ext cx="5191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+</a:t>
            </a:r>
            <a:r>
              <a:rPr lang="en-US" altLang="en-US" sz="2200" b="1">
                <a:latin typeface="Arial" panose="020B0604020202020204" pitchFamily="34" charset="0"/>
              </a:rPr>
              <a:t> </a:t>
            </a:r>
            <a:r>
              <a:rPr lang="en-US" altLang="en-US" sz="1800" b="1">
                <a:latin typeface="Arial" panose="020B0604020202020204" pitchFamily="34" charset="0"/>
              </a:rPr>
              <a:t>P </a:t>
            </a:r>
            <a:r>
              <a:rPr lang="en-US" altLang="en-US" sz="1800" b="1" baseline="-25000">
                <a:latin typeface="Arial" panose="020B0604020202020204" pitchFamily="34" charset="0"/>
              </a:rPr>
              <a:t>i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16397" name="Text Box 16">
            <a:extLst>
              <a:ext uri="{FF2B5EF4-FFF2-40B4-BE49-F238E27FC236}">
                <a16:creationId xmlns:a16="http://schemas.microsoft.com/office/drawing/2014/main" id="{785B1501-8A98-125F-DFE7-720B06053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49250"/>
            <a:ext cx="4794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H</a:t>
            </a:r>
            <a:r>
              <a:rPr lang="en-US" altLang="en-US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16398" name="Text Box 17">
            <a:extLst>
              <a:ext uri="{FF2B5EF4-FFF2-40B4-BE49-F238E27FC236}">
                <a16:creationId xmlns:a16="http://schemas.microsoft.com/office/drawing/2014/main" id="{DC35AFBF-F0FA-947F-F226-3407061E7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775" y="344488"/>
            <a:ext cx="4794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endParaRPr lang="en-US" altLang="en-US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399" name="Text Box 18">
            <a:extLst>
              <a:ext uri="{FF2B5EF4-FFF2-40B4-BE49-F238E27FC236}">
                <a16:creationId xmlns:a16="http://schemas.microsoft.com/office/drawing/2014/main" id="{D8FBE446-109A-A1DD-7D03-DCE79685D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775" y="6000750"/>
            <a:ext cx="3460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O</a:t>
            </a:r>
            <a:r>
              <a:rPr lang="en-US" altLang="en-US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endParaRPr lang="en-US" altLang="en-US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400" name="Line 19">
            <a:extLst>
              <a:ext uri="{FF2B5EF4-FFF2-40B4-BE49-F238E27FC236}">
                <a16:creationId xmlns:a16="http://schemas.microsoft.com/office/drawing/2014/main" id="{454D23B6-6249-9266-A255-D607B436CF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77925" y="5080000"/>
            <a:ext cx="119063" cy="344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Rectangle 2">
            <a:extLst>
              <a:ext uri="{FF2B5EF4-FFF2-40B4-BE49-F238E27FC236}">
                <a16:creationId xmlns:a16="http://schemas.microsoft.com/office/drawing/2014/main" id="{4427D442-C66C-E669-1623-08812409436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9050"/>
            <a:ext cx="1828800" cy="228600"/>
          </a:xfrm>
        </p:spPr>
        <p:txBody>
          <a:bodyPr/>
          <a:lstStyle/>
          <a:p>
            <a:pPr eaLnBrk="1" hangingPunct="1"/>
            <a:r>
              <a:rPr lang="en-US" altLang="en-US" sz="1200">
                <a:latin typeface="Arial" panose="020B0604020202020204" pitchFamily="34" charset="0"/>
              </a:rPr>
              <a:t>Figure 10.6-4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CB9BCD98-987E-969D-C7D0-6198F79375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359400"/>
          </a:xfrm>
        </p:spPr>
        <p:txBody>
          <a:bodyPr/>
          <a:lstStyle/>
          <a:p>
            <a:pPr eaLnBrk="1" hangingPunct="1">
              <a:buFont typeface="Wingdings" pitchFamily="48" charset="2"/>
              <a:buChar char="§"/>
              <a:defRPr/>
            </a:pPr>
            <a:r>
              <a:rPr lang="en-US" b="1" dirty="0">
                <a:solidFill>
                  <a:srgbClr val="0000FF"/>
                </a:solidFill>
              </a:rPr>
              <a:t>Nutrient availability </a:t>
            </a:r>
            <a:r>
              <a:rPr lang="en-US" dirty="0"/>
              <a:t>is directly related to </a:t>
            </a:r>
            <a:r>
              <a:rPr lang="en-US" u="sng" dirty="0">
                <a:solidFill>
                  <a:srgbClr val="0000FF"/>
                </a:solidFill>
              </a:rPr>
              <a:t>geology, climate, and biological activity.</a:t>
            </a:r>
          </a:p>
          <a:p>
            <a:pPr eaLnBrk="1" hangingPunct="1">
              <a:buFont typeface="Wingdings" pitchFamily="48" charset="2"/>
              <a:buChar char="§"/>
              <a:defRPr/>
            </a:pPr>
            <a:r>
              <a:rPr lang="en-US" b="1" dirty="0">
                <a:solidFill>
                  <a:srgbClr val="0000FF"/>
                </a:solidFill>
              </a:rPr>
              <a:t>A plant’s growth rate </a:t>
            </a:r>
            <a:r>
              <a:rPr lang="en-US" b="1" dirty="0">
                <a:solidFill>
                  <a:srgbClr val="FF0000"/>
                </a:solidFill>
              </a:rPr>
              <a:t>influences its demand for a nutrient</a:t>
            </a:r>
            <a:r>
              <a:rPr lang="en-US" dirty="0"/>
              <a:t>, and the plant’s uptake rate of the nutrient also influences growth.</a:t>
            </a:r>
          </a:p>
          <a:p>
            <a:pPr lvl="1" eaLnBrk="1" hangingPunct="1"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all plants have the same maximum potential rate of growth.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48" charset="2"/>
              <a:buChar char="§"/>
              <a:defRPr/>
            </a:pPr>
            <a:r>
              <a:rPr lang="en-US" dirty="0"/>
              <a:t>Generally, </a:t>
            </a:r>
            <a:r>
              <a:rPr lang="en-US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a </a:t>
            </a:r>
            <a:r>
              <a:rPr lang="en-US" i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reduction</a:t>
            </a:r>
            <a:r>
              <a:rPr lang="en-US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photosynthesis in plants characteristic of </a:t>
            </a:r>
            <a:r>
              <a:rPr lang="en-US" i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low-nutrient environments.</a:t>
            </a:r>
            <a:endParaRPr lang="en-US" sz="2400" i="1" u="sng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eaLnBrk="1" hangingPunct="1">
              <a:lnSpc>
                <a:spcPct val="90000"/>
              </a:lnSpc>
              <a:buFont typeface="Wingdings" pitchFamily="48" charset="2"/>
              <a:buChar char="§"/>
              <a:defRPr/>
            </a:pPr>
            <a:endParaRPr lang="en-US" sz="2500" dirty="0"/>
          </a:p>
        </p:txBody>
      </p:sp>
      <p:sp>
        <p:nvSpPr>
          <p:cNvPr id="122883" name="Line 4">
            <a:extLst>
              <a:ext uri="{FF2B5EF4-FFF2-40B4-BE49-F238E27FC236}">
                <a16:creationId xmlns:a16="http://schemas.microsoft.com/office/drawing/2014/main" id="{444BD5E7-70F9-763E-F945-4F6B5BF837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990600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4" name="Rectangle 6">
            <a:extLst>
              <a:ext uri="{FF2B5EF4-FFF2-40B4-BE49-F238E27FC236}">
                <a16:creationId xmlns:a16="http://schemas.microsoft.com/office/drawing/2014/main" id="{3D4FFD81-2AC5-3CCD-B3D0-7B41A12409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393700"/>
            <a:ext cx="9067800" cy="965200"/>
          </a:xfrm>
          <a:noFill/>
        </p:spPr>
        <p:txBody>
          <a:bodyPr/>
          <a:lstStyle/>
          <a:p>
            <a:pPr marL="825500" indent="-825500" eaLnBrk="1" hangingPunct="1"/>
            <a:endParaRPr lang="en-US" altLang="en-US" b="1">
              <a:solidFill>
                <a:srgbClr val="2E5192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8" descr="06_26Figure-L">
            <a:extLst>
              <a:ext uri="{FF2B5EF4-FFF2-40B4-BE49-F238E27FC236}">
                <a16:creationId xmlns:a16="http://schemas.microsoft.com/office/drawing/2014/main" id="{D3A00658-DF44-EA07-6F52-F90745E68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"/>
          <a:stretch>
            <a:fillRect/>
          </a:stretch>
        </p:blipFill>
        <p:spPr bwMode="auto">
          <a:xfrm>
            <a:off x="914400" y="228600"/>
            <a:ext cx="7419975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1" name="Rectangle 2">
            <a:extLst>
              <a:ext uri="{FF2B5EF4-FFF2-40B4-BE49-F238E27FC236}">
                <a16:creationId xmlns:a16="http://schemas.microsoft.com/office/drawing/2014/main" id="{CF7F3C4A-3EE7-129E-2345-3AD890910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447800"/>
            <a:ext cx="399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Arial" panose="020B0604020202020204" pitchFamily="34" charset="0"/>
              </a:rPr>
              <a:t>       High      nutrient ecosystem</a:t>
            </a:r>
          </a:p>
        </p:txBody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9C93D3BB-17EC-77A7-E5E4-D0783DE84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438400"/>
            <a:ext cx="426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Arial" panose="020B0604020202020204" pitchFamily="34" charset="0"/>
              </a:rPr>
              <a:t>           </a:t>
            </a:r>
            <a:r>
              <a:rPr lang="en-US" altLang="en-US" sz="1800" b="1">
                <a:solidFill>
                  <a:srgbClr val="FF00FF"/>
                </a:solidFill>
                <a:latin typeface="Arial" panose="020B0604020202020204" pitchFamily="34" charset="0"/>
              </a:rPr>
              <a:t>Low     nutrient ecosystem</a:t>
            </a:r>
            <a:endParaRPr lang="en-US" altLang="en-US" sz="180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3DBD1CB9-46EC-2957-6A84-233D34130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4851400"/>
          </a:xfrm>
        </p:spPr>
        <p:txBody>
          <a:bodyPr/>
          <a:lstStyle/>
          <a:p>
            <a:pPr eaLnBrk="1" hangingPunct="1"/>
            <a:r>
              <a:rPr lang="en-US" altLang="en-US"/>
              <a:t>Hypothesized </a:t>
            </a:r>
            <a:r>
              <a:rPr lang="en-US" altLang="en-US" b="1">
                <a:solidFill>
                  <a:srgbClr val="FF00FF"/>
                </a:solidFill>
              </a:rPr>
              <a:t>adaptations to low-nutrient environments:</a:t>
            </a:r>
          </a:p>
          <a:p>
            <a:pPr lvl="1" eaLnBrk="1" hangingPunct="1"/>
            <a:r>
              <a:rPr lang="en-US" altLang="en-US" b="1">
                <a:solidFill>
                  <a:srgbClr val="0000FF"/>
                </a:solidFill>
              </a:rPr>
              <a:t>Low maximum growth rate.</a:t>
            </a:r>
          </a:p>
          <a:p>
            <a:pPr lvl="1" eaLnBrk="1" hangingPunct="1"/>
            <a:r>
              <a:rPr lang="en-US" altLang="en-US" b="1">
                <a:solidFill>
                  <a:srgbClr val="0000FF"/>
                </a:solidFill>
              </a:rPr>
              <a:t>Leaf longevity.</a:t>
            </a:r>
          </a:p>
          <a:p>
            <a:pPr lvl="1" eaLnBrk="1" hangingPunct="1"/>
            <a:r>
              <a:rPr lang="en-US" altLang="en-US" b="1">
                <a:solidFill>
                  <a:srgbClr val="0000FF"/>
                </a:solidFill>
              </a:rPr>
              <a:t>Increased root production.</a:t>
            </a:r>
          </a:p>
          <a:p>
            <a:pPr lvl="1" eaLnBrk="1" hangingPunct="1"/>
            <a:r>
              <a:rPr lang="en-US" altLang="en-US" b="1">
                <a:solidFill>
                  <a:srgbClr val="0000FF"/>
                </a:solidFill>
              </a:rPr>
              <a:t>Become carnivorous.</a:t>
            </a:r>
          </a:p>
        </p:txBody>
      </p:sp>
      <p:sp>
        <p:nvSpPr>
          <p:cNvPr id="126979" name="Line 4">
            <a:extLst>
              <a:ext uri="{FF2B5EF4-FFF2-40B4-BE49-F238E27FC236}">
                <a16:creationId xmlns:a16="http://schemas.microsoft.com/office/drawing/2014/main" id="{8D376403-A3BE-4583-128A-5D22942FA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975" y="1485900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0" name="Rectangle 6">
            <a:extLst>
              <a:ext uri="{FF2B5EF4-FFF2-40B4-BE49-F238E27FC236}">
                <a16:creationId xmlns:a16="http://schemas.microsoft.com/office/drawing/2014/main" id="{6997971B-5325-5BBD-8EC1-2FD4DE0034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393700"/>
            <a:ext cx="9067800" cy="965200"/>
          </a:xfrm>
          <a:noFill/>
        </p:spPr>
        <p:txBody>
          <a:bodyPr/>
          <a:lstStyle/>
          <a:p>
            <a:pPr marL="825500" indent="-825500" eaLnBrk="1" hangingPunct="1"/>
            <a:endParaRPr lang="en-US" altLang="en-US" b="1">
              <a:solidFill>
                <a:srgbClr val="2E5192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3" descr="06_27Figurea-L">
            <a:extLst>
              <a:ext uri="{FF2B5EF4-FFF2-40B4-BE49-F238E27FC236}">
                <a16:creationId xmlns:a16="http://schemas.microsoft.com/office/drawing/2014/main" id="{FBBC1D0A-AAF5-B460-AF67-11CAA37B9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630238" y="212725"/>
            <a:ext cx="7883525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06_27Figureb-L">
            <a:extLst>
              <a:ext uri="{FF2B5EF4-FFF2-40B4-BE49-F238E27FC236}">
                <a16:creationId xmlns:a16="http://schemas.microsoft.com/office/drawing/2014/main" id="{8ACFCA2B-5162-1E58-681A-7B5071462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"/>
          <a:stretch>
            <a:fillRect/>
          </a:stretch>
        </p:blipFill>
        <p:spPr bwMode="auto">
          <a:xfrm>
            <a:off x="511175" y="209550"/>
            <a:ext cx="812165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62C9B018-760E-A8F8-59C1-C162C3C309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pPr eaLnBrk="1" hangingPunct="1">
              <a:buFont typeface="Wingdings" pitchFamily="48" charset="2"/>
              <a:buChar char="§"/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Halophytes</a:t>
            </a:r>
            <a:r>
              <a:rPr lang="en-US" dirty="0"/>
              <a:t> </a:t>
            </a:r>
            <a:r>
              <a:rPr lang="en-US" i="1" dirty="0"/>
              <a:t>are plants that take in water containing high levels of solutes.</a:t>
            </a:r>
          </a:p>
          <a:p>
            <a:pPr eaLnBrk="1" hangingPunct="1">
              <a:buFont typeface="Wingdings" pitchFamily="48" charset="2"/>
              <a:buChar char="§"/>
              <a:defRPr/>
            </a:pPr>
            <a:r>
              <a:rPr lang="en-US" dirty="0"/>
              <a:t>For a halophyte to maintain a water potential gradient, they: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Accumulate high levels of ions within their cells (especially leaves).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Dilute solutes with stored water.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Secrete salt onto the leaf surface to be washed away by rainwater.</a:t>
            </a:r>
          </a:p>
          <a:p>
            <a:pPr eaLnBrk="1" hangingPunct="1">
              <a:lnSpc>
                <a:spcPct val="90000"/>
              </a:lnSpc>
              <a:buFont typeface="Wingdings" pitchFamily="48" charset="2"/>
              <a:buChar char="§"/>
              <a:defRPr/>
            </a:pPr>
            <a:r>
              <a:rPr lang="en-US" dirty="0"/>
              <a:t>The degree of salt tolerance varies greatly in different halophytes.</a:t>
            </a:r>
          </a:p>
          <a:p>
            <a:pPr eaLnBrk="1" hangingPunct="1">
              <a:lnSpc>
                <a:spcPct val="90000"/>
              </a:lnSpc>
              <a:buFont typeface="Wingdings" pitchFamily="48" charset="2"/>
              <a:buNone/>
              <a:defRPr/>
            </a:pPr>
            <a:r>
              <a:rPr lang="en-US" dirty="0"/>
              <a:t>                                                                                                     						</a:t>
            </a:r>
            <a:r>
              <a:rPr lang="en-US" b="1" dirty="0">
                <a:solidFill>
                  <a:srgbClr val="FF0000"/>
                </a:solidFill>
                <a:latin typeface="Blackadder ITC" pitchFamily="82" charset="0"/>
              </a:rPr>
              <a:t>End of chapter</a:t>
            </a:r>
          </a:p>
        </p:txBody>
      </p:sp>
      <p:sp>
        <p:nvSpPr>
          <p:cNvPr id="143363" name="Line 4">
            <a:extLst>
              <a:ext uri="{FF2B5EF4-FFF2-40B4-BE49-F238E27FC236}">
                <a16:creationId xmlns:a16="http://schemas.microsoft.com/office/drawing/2014/main" id="{4C2AC1A0-D004-B4FB-A133-D1A7DACAAF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685800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2101DB2-10CF-B416-CFB0-706BFE2AD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4191000"/>
          </a:xfrm>
        </p:spPr>
        <p:txBody>
          <a:bodyPr/>
          <a:lstStyle/>
          <a:p>
            <a:pPr eaLnBrk="1" hangingPunct="1"/>
            <a:r>
              <a:rPr lang="en-US" altLang="en-US"/>
              <a:t>The </a:t>
            </a:r>
            <a:r>
              <a:rPr lang="en-US" altLang="en-US" b="1">
                <a:solidFill>
                  <a:srgbClr val="0000FF"/>
                </a:solidFill>
              </a:rPr>
              <a:t>Calvin–Benson cycle</a:t>
            </a:r>
            <a:r>
              <a:rPr lang="en-US" altLang="en-US">
                <a:solidFill>
                  <a:srgbClr val="0000FF"/>
                </a:solidFill>
              </a:rPr>
              <a:t> (</a:t>
            </a:r>
            <a:r>
              <a:rPr lang="en-US" altLang="en-US" b="1">
                <a:solidFill>
                  <a:srgbClr val="0000FF"/>
                </a:solidFill>
              </a:rPr>
              <a:t>C</a:t>
            </a:r>
            <a:r>
              <a:rPr lang="en-US" altLang="en-US" b="1" baseline="-25000">
                <a:solidFill>
                  <a:srgbClr val="0000FF"/>
                </a:solidFill>
              </a:rPr>
              <a:t>3</a:t>
            </a:r>
            <a:r>
              <a:rPr lang="en-US" altLang="en-US" b="1">
                <a:solidFill>
                  <a:srgbClr val="0000FF"/>
                </a:solidFill>
              </a:rPr>
              <a:t> cycle</a:t>
            </a:r>
            <a:r>
              <a:rPr lang="en-US" altLang="en-US">
                <a:solidFill>
                  <a:srgbClr val="0000FF"/>
                </a:solidFill>
              </a:rPr>
              <a:t>) </a:t>
            </a:r>
            <a:r>
              <a:rPr lang="en-US" altLang="en-US"/>
              <a:t>initially </a:t>
            </a:r>
            <a:r>
              <a:rPr lang="en-US" altLang="en-US" b="1">
                <a:solidFill>
                  <a:srgbClr val="0000FF"/>
                </a:solidFill>
              </a:rPr>
              <a:t>fixes</a:t>
            </a:r>
            <a:r>
              <a:rPr lang="en-US" altLang="en-US"/>
              <a:t> </a:t>
            </a:r>
            <a:r>
              <a:rPr lang="en-US" altLang="en-US" u="sng">
                <a:solidFill>
                  <a:srgbClr val="FF0000"/>
                </a:solidFill>
              </a:rPr>
              <a:t>CO</a:t>
            </a:r>
            <a:r>
              <a:rPr lang="en-US" altLang="en-US" u="sng" baseline="-25000">
                <a:solidFill>
                  <a:srgbClr val="FF0000"/>
                </a:solidFill>
              </a:rPr>
              <a:t>2</a:t>
            </a:r>
            <a:r>
              <a:rPr lang="en-US" altLang="en-US" u="sng">
                <a:solidFill>
                  <a:srgbClr val="FF0000"/>
                </a:solidFill>
              </a:rPr>
              <a:t> into 3-PGA (phosphoglycerate) which is a 3-carbon sugar.</a:t>
            </a:r>
          </a:p>
          <a:p>
            <a:pPr lvl="1" eaLnBrk="1" hangingPunct="1"/>
            <a:r>
              <a:rPr lang="en-US" altLang="en-US"/>
              <a:t>The series of dark reactions of </a:t>
            </a:r>
            <a:r>
              <a:rPr lang="en-US" altLang="en-US" b="1">
                <a:solidFill>
                  <a:srgbClr val="008000"/>
                </a:solidFill>
              </a:rPr>
              <a:t>C</a:t>
            </a:r>
            <a:r>
              <a:rPr lang="en-US" altLang="en-US" b="1" baseline="-25000">
                <a:solidFill>
                  <a:srgbClr val="008000"/>
                </a:solidFill>
              </a:rPr>
              <a:t>3</a:t>
            </a:r>
            <a:r>
              <a:rPr lang="en-US" altLang="en-US" b="1">
                <a:solidFill>
                  <a:srgbClr val="008000"/>
                </a:solidFill>
              </a:rPr>
              <a:t> plants.</a:t>
            </a:r>
          </a:p>
          <a:p>
            <a:pPr lvl="2" eaLnBrk="1" hangingPunct="1"/>
            <a:endParaRPr lang="en-US" altLang="en-US" sz="2800"/>
          </a:p>
          <a:p>
            <a:pPr lvl="3" eaLnBrk="1" hangingPunct="1"/>
            <a:endParaRPr lang="en-US" altLang="en-US" sz="2800"/>
          </a:p>
        </p:txBody>
      </p:sp>
      <p:sp>
        <p:nvSpPr>
          <p:cNvPr id="18435" name="Line 7">
            <a:extLst>
              <a:ext uri="{FF2B5EF4-FFF2-40B4-BE49-F238E27FC236}">
                <a16:creationId xmlns:a16="http://schemas.microsoft.com/office/drawing/2014/main" id="{83B964B8-8173-5C9F-4696-E5A72C09EF8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975" y="1485900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9">
            <a:extLst>
              <a:ext uri="{FF2B5EF4-FFF2-40B4-BE49-F238E27FC236}">
                <a16:creationId xmlns:a16="http://schemas.microsoft.com/office/drawing/2014/main" id="{B3D886A9-CEBC-3E1D-8B0C-E2CD5AF70B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477838"/>
            <a:ext cx="9067800" cy="792162"/>
          </a:xfrm>
          <a:noFill/>
        </p:spPr>
        <p:txBody>
          <a:bodyPr/>
          <a:lstStyle/>
          <a:p>
            <a:pPr marL="609600" indent="-609600" eaLnBrk="1" hangingPunct="1"/>
            <a:r>
              <a:rPr lang="en-US" altLang="en-US" b="1" dirty="0">
                <a:solidFill>
                  <a:srgbClr val="2E5192"/>
                </a:solidFill>
              </a:rPr>
              <a:t>C</a:t>
            </a:r>
            <a:r>
              <a:rPr lang="en-US" altLang="en-US" b="1" baseline="-25000" dirty="0">
                <a:solidFill>
                  <a:srgbClr val="2E5192"/>
                </a:solidFill>
              </a:rPr>
              <a:t>3</a:t>
            </a:r>
            <a:r>
              <a:rPr lang="en-US" altLang="en-US" b="1" dirty="0">
                <a:solidFill>
                  <a:srgbClr val="2E5192"/>
                </a:solidFill>
              </a:rPr>
              <a:t> Pathway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06_01Figure-L">
            <a:extLst>
              <a:ext uri="{FF2B5EF4-FFF2-40B4-BE49-F238E27FC236}">
                <a16:creationId xmlns:a16="http://schemas.microsoft.com/office/drawing/2014/main" id="{1311158B-4BD9-EAAC-AED4-6FF940552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 bwMode="auto">
          <a:xfrm>
            <a:off x="2676525" y="200025"/>
            <a:ext cx="3787775" cy="655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5C49BE41-046C-A540-B13C-E9F75721FD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001000" cy="4597400"/>
          </a:xfrm>
        </p:spPr>
        <p:txBody>
          <a:bodyPr/>
          <a:lstStyle/>
          <a:p>
            <a:pPr eaLnBrk="1" hangingPunct="1"/>
            <a:r>
              <a:rPr lang="en-US" altLang="en-US" dirty="0"/>
              <a:t>Plants adapted to </a:t>
            </a:r>
            <a:r>
              <a:rPr lang="en-US" altLang="en-US" b="1" dirty="0">
                <a:solidFill>
                  <a:srgbClr val="FF00FF"/>
                </a:solidFill>
              </a:rPr>
              <a:t>warmer and drier environments</a:t>
            </a:r>
            <a:r>
              <a:rPr lang="en-US" altLang="en-US" dirty="0"/>
              <a:t> have developed </a:t>
            </a:r>
            <a:r>
              <a:rPr lang="en-US" altLang="en-US" b="1" dirty="0">
                <a:solidFill>
                  <a:srgbClr val="0000FF"/>
                </a:solidFill>
              </a:rPr>
              <a:t>alternative photosynthetic pathways that increase water-use efficiency:</a:t>
            </a:r>
          </a:p>
          <a:p>
            <a:pPr lvl="1" eaLnBrk="1" hangingPunct="1"/>
            <a:r>
              <a:rPr lang="en-US" altLang="en-US" b="1" dirty="0"/>
              <a:t>Examples: </a:t>
            </a:r>
            <a:r>
              <a:rPr lang="en-US" altLang="en-US" b="1" dirty="0">
                <a:solidFill>
                  <a:srgbClr val="FF0000"/>
                </a:solidFill>
              </a:rPr>
              <a:t>the C</a:t>
            </a:r>
            <a:r>
              <a:rPr lang="en-US" altLang="en-US" b="1" baseline="-25000" dirty="0">
                <a:solidFill>
                  <a:srgbClr val="FF0000"/>
                </a:solidFill>
              </a:rPr>
              <a:t>4</a:t>
            </a:r>
            <a:r>
              <a:rPr lang="en-US" altLang="en-US" b="1" dirty="0">
                <a:solidFill>
                  <a:srgbClr val="FF0000"/>
                </a:solidFill>
              </a:rPr>
              <a:t> &amp; CAM photosynthetic pathways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77827" name="Line 4">
            <a:extLst>
              <a:ext uri="{FF2B5EF4-FFF2-40B4-BE49-F238E27FC236}">
                <a16:creationId xmlns:a16="http://schemas.microsoft.com/office/drawing/2014/main" id="{4CED8692-DFE6-F45B-2596-84415363A6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975" y="1485900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8" name="Rectangle 6">
            <a:extLst>
              <a:ext uri="{FF2B5EF4-FFF2-40B4-BE49-F238E27FC236}">
                <a16:creationId xmlns:a16="http://schemas.microsoft.com/office/drawing/2014/main" id="{CC84551D-722E-DC9C-4412-21B2F86506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393700"/>
            <a:ext cx="9067800" cy="965200"/>
          </a:xfrm>
          <a:noFill/>
        </p:spPr>
        <p:txBody>
          <a:bodyPr/>
          <a:lstStyle/>
          <a:p>
            <a:pPr marL="812800" indent="-812800" eaLnBrk="1" hangingPunct="1"/>
            <a:r>
              <a:rPr lang="en-US" altLang="en-US" b="1" dirty="0">
                <a:solidFill>
                  <a:srgbClr val="2E5192"/>
                </a:solidFill>
              </a:rPr>
              <a:t>C</a:t>
            </a:r>
            <a:r>
              <a:rPr lang="en-US" altLang="en-US" b="1" baseline="-25000" dirty="0">
                <a:solidFill>
                  <a:srgbClr val="2E5192"/>
                </a:solidFill>
              </a:rPr>
              <a:t>4 </a:t>
            </a:r>
            <a:r>
              <a:rPr lang="en-US" altLang="en-US" b="1" dirty="0">
                <a:solidFill>
                  <a:srgbClr val="2E5192"/>
                </a:solidFill>
              </a:rPr>
              <a:t>&amp; CAM Pathways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1149CEA-2A74-B253-4817-68C2B31B6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803400"/>
            <a:ext cx="8763000" cy="4851400"/>
          </a:xfrm>
        </p:spPr>
        <p:txBody>
          <a:bodyPr/>
          <a:lstStyle/>
          <a:p>
            <a:pPr eaLnBrk="1" hangingPunct="1">
              <a:buFont typeface="Wingdings" pitchFamily="48" charset="2"/>
              <a:buChar char="§"/>
              <a:defRPr/>
            </a:pPr>
            <a:r>
              <a:rPr lang="en-US" dirty="0"/>
              <a:t>The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baseline="-25000" dirty="0">
                <a:solidFill>
                  <a:srgbClr val="FF0000"/>
                </a:solidFill>
              </a:rPr>
              <a:t>4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photosynthetic pathway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u="sng" dirty="0">
                <a:solidFill>
                  <a:srgbClr val="0000FF"/>
                </a:solidFill>
              </a:rPr>
              <a:t>spatially</a:t>
            </a:r>
            <a:r>
              <a:rPr lang="en-US" dirty="0"/>
              <a:t> </a:t>
            </a:r>
            <a:r>
              <a:rPr lang="en-US" i="1" dirty="0">
                <a:solidFill>
                  <a:srgbClr val="FF00FF"/>
                </a:solidFill>
              </a:rPr>
              <a:t>separates CO</a:t>
            </a:r>
            <a:r>
              <a:rPr lang="en-US" i="1" baseline="-25000" dirty="0">
                <a:solidFill>
                  <a:srgbClr val="FF00FF"/>
                </a:solidFill>
              </a:rPr>
              <a:t>2</a:t>
            </a:r>
            <a:r>
              <a:rPr lang="en-US" i="1" dirty="0">
                <a:solidFill>
                  <a:srgbClr val="FF00FF"/>
                </a:solidFill>
              </a:rPr>
              <a:t> fixation </a:t>
            </a:r>
            <a:r>
              <a:rPr lang="en-US" dirty="0"/>
              <a:t>and </a:t>
            </a:r>
            <a:r>
              <a:rPr lang="en-US" i="1" dirty="0">
                <a:solidFill>
                  <a:srgbClr val="FF00FF"/>
                </a:solidFill>
              </a:rPr>
              <a:t>assimilation of CO</a:t>
            </a:r>
            <a:r>
              <a:rPr lang="en-US" i="1" baseline="-25000" dirty="0">
                <a:solidFill>
                  <a:srgbClr val="FF00FF"/>
                </a:solidFill>
              </a:rPr>
              <a:t>2</a:t>
            </a:r>
            <a:r>
              <a:rPr lang="en-US" i="1" dirty="0">
                <a:solidFill>
                  <a:srgbClr val="FF00FF"/>
                </a:solidFill>
              </a:rPr>
              <a:t> into the Calvin Cycle </a:t>
            </a:r>
            <a:r>
              <a:rPr lang="en-US" dirty="0"/>
              <a:t>(dark reactions).</a:t>
            </a:r>
          </a:p>
          <a:p>
            <a:pPr eaLnBrk="1" hangingPunct="1">
              <a:buFont typeface="Wingdings" pitchFamily="48" charset="2"/>
              <a:buChar char="§"/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 fixation: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1175" lvl="1" indent="-228600" eaLnBrk="1" hangingPunct="1">
              <a:defRPr/>
            </a:pP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is initially fixed into the </a:t>
            </a: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 acid </a:t>
            </a:r>
            <a:r>
              <a:rPr lang="en-US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oxaloacetate</a:t>
            </a: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(OAA) </a:t>
            </a:r>
            <a:r>
              <a:rPr lang="en-US" dirty="0"/>
              <a:t>in the </a:t>
            </a:r>
            <a:r>
              <a:rPr lang="en-US" b="1" dirty="0">
                <a:solidFill>
                  <a:srgbClr val="00B050"/>
                </a:solidFill>
              </a:rPr>
              <a:t>mesophyll cell</a:t>
            </a:r>
            <a:r>
              <a:rPr lang="en-US" dirty="0"/>
              <a:t>.</a:t>
            </a:r>
          </a:p>
          <a:p>
            <a:pPr marL="511175" lvl="1" indent="-228600" eaLnBrk="1" hangingPunct="1">
              <a:defRPr/>
            </a:pP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fixation is catalyzed by the enzyme </a:t>
            </a:r>
            <a:r>
              <a:rPr lang="en-US" b="1" u="sng" dirty="0">
                <a:solidFill>
                  <a:srgbClr val="FF0000"/>
                </a:solidFill>
              </a:rPr>
              <a:t>PEP </a:t>
            </a:r>
            <a:r>
              <a:rPr lang="en-US" b="1" u="sng" dirty="0" err="1">
                <a:solidFill>
                  <a:srgbClr val="FF0000"/>
                </a:solidFill>
              </a:rPr>
              <a:t>carboxylase</a:t>
            </a:r>
            <a:r>
              <a:rPr lang="en-US" b="1" u="sng" dirty="0">
                <a:solidFill>
                  <a:srgbClr val="FF0000"/>
                </a:solidFill>
              </a:rPr>
              <a:t>.</a:t>
            </a:r>
            <a:endParaRPr lang="en-US" sz="2000" b="1" u="sng" dirty="0">
              <a:solidFill>
                <a:srgbClr val="FF0000"/>
              </a:solidFill>
            </a:endParaRPr>
          </a:p>
          <a:p>
            <a:pPr eaLnBrk="1" hangingPunct="1">
              <a:buFont typeface="Wingdings" pitchFamily="48" charset="2"/>
              <a:buChar char="§"/>
              <a:defRPr/>
            </a:pPr>
            <a:r>
              <a:rPr lang="en-US" b="1" dirty="0">
                <a:solidFill>
                  <a:srgbClr val="0000FF"/>
                </a:solidFill>
              </a:rPr>
              <a:t>Carbon assimilation:</a:t>
            </a:r>
            <a:endParaRPr lang="en-US" sz="2400" b="1" dirty="0">
              <a:solidFill>
                <a:srgbClr val="0000FF"/>
              </a:solidFill>
            </a:endParaRPr>
          </a:p>
          <a:p>
            <a:pPr lvl="1" eaLnBrk="1" hangingPunct="1">
              <a:defRPr/>
            </a:pPr>
            <a:r>
              <a:rPr lang="en-US" b="1" dirty="0">
                <a:solidFill>
                  <a:srgbClr val="FF00FF"/>
                </a:solidFill>
              </a:rPr>
              <a:t>Oxaloacetate</a:t>
            </a:r>
            <a:r>
              <a:rPr lang="en-US" dirty="0"/>
              <a:t> is broken down and </a:t>
            </a:r>
            <a:r>
              <a:rPr lang="en-US" b="1" dirty="0">
                <a:solidFill>
                  <a:srgbClr val="FF00FF"/>
                </a:solidFill>
              </a:rPr>
              <a:t>releases CO</a:t>
            </a:r>
            <a:r>
              <a:rPr lang="en-US" b="1" baseline="-25000" dirty="0">
                <a:solidFill>
                  <a:srgbClr val="FF00FF"/>
                </a:solidFill>
              </a:rPr>
              <a:t>2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dirty="0"/>
              <a:t>into the </a:t>
            </a:r>
            <a:r>
              <a:rPr lang="en-US" b="1" dirty="0">
                <a:solidFill>
                  <a:srgbClr val="FF00FF"/>
                </a:solidFill>
              </a:rPr>
              <a:t>bundle sheath </a:t>
            </a:r>
            <a:r>
              <a:rPr lang="en-US" dirty="0"/>
              <a:t>where it is incorporated into the Calvin Cycle.</a:t>
            </a:r>
            <a:endParaRPr lang="en-US" sz="2000" dirty="0"/>
          </a:p>
        </p:txBody>
      </p:sp>
      <p:sp>
        <p:nvSpPr>
          <p:cNvPr id="79875" name="Line 4">
            <a:extLst>
              <a:ext uri="{FF2B5EF4-FFF2-40B4-BE49-F238E27FC236}">
                <a16:creationId xmlns:a16="http://schemas.microsoft.com/office/drawing/2014/main" id="{7269207C-75F7-A69D-8A47-81B09F428B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975" y="1485900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6" name="Rectangle 6">
            <a:extLst>
              <a:ext uri="{FF2B5EF4-FFF2-40B4-BE49-F238E27FC236}">
                <a16:creationId xmlns:a16="http://schemas.microsoft.com/office/drawing/2014/main" id="{B37AA768-D436-BEA2-0CA2-65BFB85A72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393700"/>
            <a:ext cx="9067800" cy="965200"/>
          </a:xfrm>
          <a:noFill/>
        </p:spPr>
        <p:txBody>
          <a:bodyPr/>
          <a:lstStyle/>
          <a:p>
            <a:pPr marL="812800" indent="-812800" eaLnBrk="1" hangingPunct="1"/>
            <a:endParaRPr lang="en-US" altLang="en-US" b="1" dirty="0">
              <a:solidFill>
                <a:srgbClr val="2E5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24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8" descr="06_15Figure-L">
            <a:extLst>
              <a:ext uri="{FF2B5EF4-FFF2-40B4-BE49-F238E27FC236}">
                <a16:creationId xmlns:a16="http://schemas.microsoft.com/office/drawing/2014/main" id="{2EDFA7A4-52EB-12B3-76DF-5B0A3BDF6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"/>
          <a:stretch>
            <a:fillRect/>
          </a:stretch>
        </p:blipFill>
        <p:spPr bwMode="auto">
          <a:xfrm>
            <a:off x="1524000" y="219075"/>
            <a:ext cx="612140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25436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1041</TotalTime>
  <Words>1511</Words>
  <Application>Microsoft Macintosh PowerPoint</Application>
  <PresentationFormat>On-screen Show (4:3)</PresentationFormat>
  <Paragraphs>216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Times New Roman</vt:lpstr>
      <vt:lpstr>Tahoma</vt:lpstr>
      <vt:lpstr>Wingdings</vt:lpstr>
      <vt:lpstr>Times</vt:lpstr>
      <vt:lpstr>Symbol</vt:lpstr>
      <vt:lpstr>Blackadder ITC</vt:lpstr>
      <vt:lpstr>template</vt:lpstr>
      <vt:lpstr>Chapter 6</vt:lpstr>
      <vt:lpstr>PowerPoint Presentation</vt:lpstr>
      <vt:lpstr>6.1 Photosynthesis Is the Conversion of Carbon Dioxide into Simple Sugars</vt:lpstr>
      <vt:lpstr>Figure 10.6-4</vt:lpstr>
      <vt:lpstr>C3 Pathway</vt:lpstr>
      <vt:lpstr>PowerPoint Presentation</vt:lpstr>
      <vt:lpstr>C4 &amp; CAM Pathways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6.2 The Light a Plant Receives Affects Its Photosynthetic Activity</vt:lpstr>
      <vt:lpstr>PowerPoint Presentation</vt:lpstr>
      <vt:lpstr>PowerPoint Presentation</vt:lpstr>
      <vt:lpstr>PowerPoint Presentation</vt:lpstr>
      <vt:lpstr>6.9 Species of Plants Are Adapted to Different Light Environments </vt:lpstr>
      <vt:lpstr>PowerPoint Presentation</vt:lpstr>
      <vt:lpstr>PowerPoint Presentation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6.11 Plants Vary in Their Response to Environmental Temperatures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6.12 Plants Exhibit Adaptations to Variations in Nutrient Availability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cwolfe</dc:creator>
  <cp:lastModifiedBy>KM Swaileh</cp:lastModifiedBy>
  <cp:revision>73</cp:revision>
  <dcterms:created xsi:type="dcterms:W3CDTF">2008-08-18T13:43:50Z</dcterms:created>
  <dcterms:modified xsi:type="dcterms:W3CDTF">2022-05-31T21:29:54Z</dcterms:modified>
</cp:coreProperties>
</file>