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7" r:id="rId10"/>
    <p:sldId id="397" r:id="rId11"/>
    <p:sldId id="281" r:id="rId12"/>
    <p:sldId id="282" r:id="rId13"/>
    <p:sldId id="283" r:id="rId14"/>
    <p:sldId id="309" r:id="rId15"/>
    <p:sldId id="310" r:id="rId16"/>
    <p:sldId id="311" r:id="rId17"/>
    <p:sldId id="319" r:id="rId18"/>
    <p:sldId id="322" r:id="rId19"/>
    <p:sldId id="323" r:id="rId20"/>
    <p:sldId id="324" r:id="rId21"/>
    <p:sldId id="328" r:id="rId22"/>
    <p:sldId id="330" r:id="rId23"/>
    <p:sldId id="331" r:id="rId24"/>
    <p:sldId id="334" r:id="rId25"/>
    <p:sldId id="335" r:id="rId26"/>
    <p:sldId id="337" r:id="rId27"/>
    <p:sldId id="338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62" r:id="rId37"/>
    <p:sldId id="367" r:id="rId38"/>
    <p:sldId id="370" r:id="rId39"/>
    <p:sldId id="372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1072">
          <p15:clr>
            <a:srgbClr val="A4A3A4"/>
          </p15:clr>
        </p15:guide>
        <p15:guide id="5" orient="horz" pos="952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1264">
          <p15:clr>
            <a:srgbClr val="A4A3A4"/>
          </p15:clr>
        </p15:guide>
        <p15:guide id="8" orient="horz" pos="1680">
          <p15:clr>
            <a:srgbClr val="A4A3A4"/>
          </p15:clr>
        </p15:guide>
        <p15:guide id="9" pos="568">
          <p15:clr>
            <a:srgbClr val="A4A3A4"/>
          </p15:clr>
        </p15:guide>
        <p15:guide id="10" pos="816">
          <p15:clr>
            <a:srgbClr val="A4A3A4"/>
          </p15:clr>
        </p15:guide>
        <p15:guide id="11" pos="624">
          <p15:clr>
            <a:srgbClr val="A4A3A4"/>
          </p15:clr>
        </p15:guide>
        <p15:guide id="12" pos="3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7" autoAdjust="0"/>
    <p:restoredTop sz="92857" autoAdjust="0"/>
  </p:normalViewPr>
  <p:slideViewPr>
    <p:cSldViewPr>
      <p:cViewPr varScale="1">
        <p:scale>
          <a:sx n="74" d="100"/>
          <a:sy n="74" d="100"/>
        </p:scale>
        <p:origin x="680" y="184"/>
      </p:cViewPr>
      <p:guideLst>
        <p:guide orient="horz" pos="2160"/>
        <p:guide orient="horz" pos="480"/>
        <p:guide orient="horz" pos="648"/>
        <p:guide orient="horz" pos="1072"/>
        <p:guide orient="horz" pos="952"/>
        <p:guide orient="horz" pos="1392"/>
        <p:guide orient="horz" pos="1264"/>
        <p:guide orient="horz" pos="1680"/>
        <p:guide pos="568"/>
        <p:guide pos="816"/>
        <p:guide pos="624"/>
        <p:guide pos="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26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D3D4CE5-A725-BB8A-D5CA-37080D298D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B4841F6-4E08-96A7-6F48-DFFEADE07A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A5256C6-51D1-69F4-333B-765C841AE6A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569A446D-CD64-F2E5-5621-17284D0E908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ACCAB263-125D-7ACE-577B-B0BD445579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EB2A110A-C68C-1029-4F10-81B5E8E41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D87833A-7A82-E142-BB54-33BA2C65B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A7B67F60-1931-8C93-1FCE-B2A8B45BB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6F172F-A0FF-DF40-B7B4-E8977A627199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559FD7B6-AA4A-C7EB-06E0-0E5A768ADC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AD4BDC7-A8C4-595B-F071-F92E77D6A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68646EC5-5953-42DA-28EE-2129300161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475FB6-3287-0747-A981-082B692CC890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4E056303-FD87-BE20-E614-E93A7E9C64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C832DBA-37E3-2A1E-53CA-6C0F06FC3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7.5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4BBD88D3-A5EA-94DE-B20A-CC9958ED97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6A09C3-0576-2B42-84E8-3A6ECB77E98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BD583836-F55C-0560-5BC0-155C605416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47F3458-FAFD-D182-73E1-1429AE996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EFE1732-14FC-F74E-FBDB-47871D76E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9AC177-7969-2046-9F73-C2E52360E2B4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679AE039-087B-441F-C11B-40977DE36C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D78A5AB-554D-D3D5-BD78-DB4488CBD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Table 7.1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382792CF-1FFC-8351-6B0E-1D64A48C35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2A6F98-0E48-E74B-95E4-8F41042074B5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42660358-6170-677B-7F10-B0874ACCA8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FBB669E-5A39-8BA7-D25B-A16EB3B0F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C8F6276C-F8AB-8BB2-B40A-CD738EE988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4A30D5-8156-F542-B689-43CBD6AFD3B0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11AF3BE5-53ED-9E98-53DE-A9686D6AA7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B6AC416-81B4-2D23-DBB5-F260EA26E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8A6B795D-092E-84DC-6F49-99745AA302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9A2F65-6F64-3B4D-961E-799CAD2C2716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3FAD8A0C-ED7F-053F-1896-AFDB857C49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A21926D-62BC-86B2-54B8-2CD3649EF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7.10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2309F865-8EFD-74B8-7D0D-EA514A43D9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26E653-7BEF-2242-897C-D9FA35D17E34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321B5A74-2CAB-40D0-F213-50698165B7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1432D15-8D33-D733-9E90-F6F51249C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9FC3B05B-3039-8528-C2DF-6E46B602C8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86524-EED2-0542-A899-2C71E24FB24D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C3EC063F-C33A-07C2-061A-9D48DC460D0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1816293-1D86-FFA9-0222-C63CA721CC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7BC60705-C21A-5080-1D04-6F2FB22559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9BB94F-5BA1-2A48-A1F6-EC5D7E695469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D4193389-6A88-E5B1-5541-F904FCF416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62F49B3-E41E-EF11-5A9F-316D5DF85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D1E815D9-CF6B-98C0-618E-0AF5F00F2A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506D43-0AB3-9E4B-8F56-4802E66B09EA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9DE72EFE-73FD-35E3-A458-5895508764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5AAC47A-BED7-C33C-170F-E60121F582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7.11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7678E49B-4ED5-9515-8735-AE9CCC1B4F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6AAB7B-266F-9F42-A421-64B7B1213CC3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C92AB44-96CE-452B-20CA-E9791C5D33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836CEBD-00EA-B1BF-06CA-51F2705B1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00FB55B8-819D-A364-3816-D91E2B4A83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473E5D-93E6-9F46-8237-F0670AD8EF72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6ADEB75A-30B7-0A10-E7F4-18DF4D9DAA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65087F4-F452-D91E-D117-0312366DB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B3B0F2CE-2C67-E035-5B32-606037A514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4ECBF0-AD97-B244-AEE7-A03D15348205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2400A5C-16B0-9848-5D14-6DC720D2F5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DBA4404-B9D3-A6DA-E4D0-442C3FEC3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C8CD4641-DE8A-CB72-111A-0BF836AE62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78B470-68FD-B543-BE80-32F1C193542D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03531A35-C7E4-9206-AF68-C95BA7C4F6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4F0FA54B-FB8A-A440-A40E-988DDBFA6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C970D41D-EF38-DAF3-49CC-12DD4F67C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1971E0-75F4-A64C-A796-D40CBC32859D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C68A763F-445F-2AB4-5300-FE36BDB0B5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D01F1E43-7BC4-F57C-3662-3FEF24EB7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7.14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E2BA0BDA-4DB2-828F-A37B-043C44D6B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635B6C-35D6-F844-A31A-66E1D9FABA10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605D3569-15A8-EA00-4BAE-32565B8154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51EBBE3-912F-1E26-2BB7-06622BB82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99523151-C578-67F2-7082-5EC50BC6B7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720867-75F2-0543-8013-4A15DD9DB1C1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CC1A9D89-E24D-EFD5-9904-25D6E6084F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5CEC8957-427D-01BD-B73F-6021D10FE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ADFB0EA9-2AB8-5891-1847-C3B624E714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14F49B-A955-8D47-ABDC-B91F34F2FA0B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FFC149FA-1641-E468-2F61-2039975559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91B990D-2B55-CFE8-108F-3AA1F1F63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59BF1B97-C299-FB8B-7200-A973C02326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59DC65-8E13-E94D-9D46-2D8105993E9D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B37620F3-0E31-5294-2007-0D7C6471E5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FB18D122-85B3-6FA7-A18A-94C0953A3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74AB05C2-02A2-7447-2CF9-90268C494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237494-8F4F-0C4E-A8DC-50FC0819F11D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6D90AB92-E30D-6D05-E400-4817EE6CB6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595E13DC-4218-9621-7EF7-09FED247B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7.16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0F6D463E-E578-2C43-6C98-BAF7FD081F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7C1C2C-BE6E-C049-971C-0EB17F675170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B13711F8-F370-2FF1-428A-E60B267164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0358D7AD-D113-C32F-A931-3017D71F7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00E917A2-ACB8-2FBF-56AD-E2A703CB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0B88A4-E9E9-BB4B-90E7-17C789284022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0AC19C9A-C364-5E6E-764A-8871B3C641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E1E3133-828C-232E-2596-9FBE75D06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DD1446BF-C8A2-CFD9-F80C-8F44AA1080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EA1ACC-DD6C-7E4D-BBE8-33A2783B43EF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375B92EA-3366-A395-F84A-EA8D3C4374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C910061C-0562-9622-AB96-D8A80AC79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B67D88B0-5150-1EB7-A0FB-C41CE7D54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0D43C4-C0B5-1A44-8C66-8422641A95AF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7B5C1708-E0AE-854E-AEC2-2AEF5E76A8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4D9732F2-D478-7635-A476-EEFB08C64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D0C9CE34-DAEC-4E6A-AA6F-6A9E86C118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FFE6CD-2756-3D45-8FEB-D73A69D105BA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8997F83A-F4AB-A4E1-E9CD-0D61DC2F1C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D24E2D3F-DA9D-3B86-3AC1-35A738FAA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1D14C0B1-C4A7-C24E-089B-098B6E9B8C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5D61D4-8A35-894F-AA54-1DA69EB9AAD1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14E1B55F-3A03-1A30-7DF1-E87D9121D2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7970E141-A492-B430-433B-DC05083B6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96EE88B0-1268-B682-7CF8-58E05A3650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41875F-7B33-054B-9444-0B5060A075B6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2E630860-5923-04AE-3149-BD0F4F24A3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A3B4D538-D661-2FBB-1126-61D306D85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64621EA4-E48E-99C9-C9BE-6AF1AF09C8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9CDB9F-A02E-E24E-9F82-856BA40DA9DA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A1F61D8D-251B-64DE-53DC-97745234B1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C55C8714-D455-BBA7-DF9C-9211781F4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7.17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3F2F68B5-6ECE-32FA-8B58-E0B8E6D22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86E093-E327-B74F-917D-C6824E72BBBC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C9E1BBC3-B3D2-5036-E096-54AE91CBB1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F99A0C98-FB66-DDC0-5FAE-B67A12E94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C143D72B-99F6-802A-385C-30763D21A6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BF6405-099E-7549-825E-53AB928B78AE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73430AE2-7F84-074A-FE24-9F9B7685F2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F04C398F-E0AB-79B0-EC3D-9DE0D27B2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7FAE22BD-4373-9DD1-3B67-C700B26677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2DE743-D8EA-D14C-BB5A-672E3F9A34E9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A2E7BC0D-4916-2D6A-ECD3-D7FEFF4317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72DB879A-458D-0D33-064E-6C904CB8BB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E5375A40-EDFA-B994-CD25-4A10B57E5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65D6EB-D476-0246-9D6F-66C8EEB3F395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B80F71BC-917B-59A0-A8EA-EDB446B948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453FC9F1-B47E-0A2D-2EEE-C6CA44AC6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66952388-97F6-1ACA-D174-1472EE7149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80FD36-6F98-CF42-B8E6-3922DCF76FBB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F9AE7A0-7D96-F71A-E488-A7B106D0A0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D3A5C6D-AF72-3041-A257-0E199180F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B774803A-B94B-03D6-3A09-DF0C7E79F8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611E04-B5B1-3042-BD05-D48246712DE5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2D5D92A2-CEFA-0B18-4B61-BF6D0EDD84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15FDF81-0806-0678-6A69-6B6228399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7.1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B0C88D75-685A-8B27-1EEB-4F3C7B5FCE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2B17A3-B9CB-E147-846F-0F8BF499134C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D4B8665A-8ED0-28DB-D9F0-DA62EE16F0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E66126F-9355-7A12-25E2-A8CE99AC9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B148F4AA-001A-68E4-8D90-A1D92C44B0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109BC8-A959-5648-B54F-629E524DFC78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1F73D0F-7824-379B-9D05-58FF742299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3D661EF-8D8D-7290-5736-123B4B779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3C6520C0-C17E-C7E3-0B86-FC9E5D3E2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B472F8-8CF9-B543-892F-9F51D02CC2B0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A555A75-AE21-2836-5B6A-682589CAD4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64DCDB7-9A6B-981A-BDA5-A10CBCC11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Figure 7.3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D27F973F-F9F8-9C77-0368-08A7BECE31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D671E1-52EF-2A43-B1ED-3F412BDFEA9C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E013B959-D491-E981-790F-85B4F5A946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E050119-8B3D-6F88-3E75-D58D63959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>
            <a:extLst>
              <a:ext uri="{FF2B5EF4-FFF2-40B4-BE49-F238E27FC236}">
                <a16:creationId xmlns:a16="http://schemas.microsoft.com/office/drawing/2014/main" id="{D7FCE7E5-1DD2-1873-AB72-E1D06C0B6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200"/>
            <a:ext cx="9144000" cy="0"/>
          </a:xfrm>
          <a:prstGeom prst="line">
            <a:avLst/>
          </a:prstGeom>
          <a:noFill/>
          <a:ln w="17780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7F0FB8D1-448C-C23F-8A6C-E71D86F84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600200"/>
            <a:ext cx="4572000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D85B233E-CCB5-B730-C999-1F94696E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6629400"/>
            <a:ext cx="2082800" cy="2143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800"/>
              <a:t>Copyright © 2009 Pearson Education, Inc.</a:t>
            </a:r>
            <a:endParaRPr lang="en-US" altLang="en-US" sz="2400">
              <a:latin typeface="Times" pitchFamily="2" charset="0"/>
            </a:endParaRPr>
          </a:p>
        </p:txBody>
      </p:sp>
      <p:pic>
        <p:nvPicPr>
          <p:cNvPr id="7" name="Picture 13" descr="Elephants_Cover_for_ppt">
            <a:extLst>
              <a:ext uri="{FF2B5EF4-FFF2-40B4-BE49-F238E27FC236}">
                <a16:creationId xmlns:a16="http://schemas.microsoft.com/office/drawing/2014/main" id="{1F8642C5-122B-F976-6F6E-EF98FC6BA1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14352" b="4915"/>
          <a:stretch>
            <a:fillRect/>
          </a:stretch>
        </p:blipFill>
        <p:spPr bwMode="auto">
          <a:xfrm>
            <a:off x="-28575" y="-14288"/>
            <a:ext cx="5318125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38800" y="381000"/>
            <a:ext cx="3048000" cy="9144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2209800"/>
            <a:ext cx="4114800" cy="3505200"/>
          </a:xfrm>
        </p:spPr>
        <p:txBody>
          <a:bodyPr/>
          <a:lstStyle>
            <a:lvl1pPr marL="0" indent="0" algn="ctr">
              <a:buFont typeface="Wingdings" pitchFamily="84" charset="2"/>
              <a:buNone/>
              <a:defRPr sz="2000" b="1">
                <a:solidFill>
                  <a:srgbClr val="E0C88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DA1AC7D-3289-73A8-31F0-4BC17B1E2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C474ECE-8132-B222-85E4-A53B9F934C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A69297E-597B-8662-D511-D4DD0DBB89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2B987A-4ADB-A646-9AC6-113F4E003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70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02700C-FAC7-D438-CE48-2EAAF60D8F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EAC54D-7FCE-0436-600F-322B3F2A4A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88E508-2632-6B55-A947-6AE03F480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17E90-28FB-5242-9458-B3FA81488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60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61938"/>
            <a:ext cx="2266950" cy="5864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261938"/>
            <a:ext cx="6648450" cy="5864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5846DA-7EAF-9E97-BE3E-4514BE986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FA91FF-A0EA-A96E-0778-397E11D62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019A03-37E2-897A-1B38-36608CD44C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7E2C0-2E73-3F44-A2B5-F764DFE2B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6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4FB9D7-169C-B1DB-9654-F9222974F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784BA6-9BC6-1BFB-6AF8-0E25E2C00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0108E2-FDC0-8BE3-509F-0DD9BE0A35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DB5B-F773-834E-A0FD-56043656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74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F528BC-1F4D-1277-82AB-659FEE1D0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99B2F2-F3D4-49F0-09C4-F590F038F4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B0B50D-0AD6-8CCD-174A-53AD3A36D8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25CC-CDFD-A44D-9300-EC3DBEC42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64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2F0AE1-D69B-D080-C574-8539788CCA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A1F35-79A2-744F-6BDC-1BE395ADCB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4B48-E849-DA8D-F4AD-159A01C460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8F246-91B1-A143-83AA-DE01EFECB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0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1A2ED4A-4B3D-300C-0BB3-E094B6A92F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710104-30F7-B663-98B0-1D11C98186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61774F-B3E6-5D97-936A-4F863E3E6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FD78E-8DE4-3A46-B5C4-706DA16BE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53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1BE496-F461-91C5-96D2-C72B32227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E99BB8-B64C-4CF3-E616-8C96956AF7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2C6653-C34E-02EE-ADB6-DD78E0A1EE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4B1B-6176-D047-A954-7A84392B3F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94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723FBBF-8CA9-9207-3511-9412F99207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AB599D-7168-C5EF-AF9B-D4254C2EB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C40C23-EF18-EF5D-8DBD-AA3C4BA519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E6E0-2200-2F4A-A3A9-186A22880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0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C8DB84-D731-C6C8-9A17-19FB1C5A6C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4ACB82-8656-D1DF-DAEA-188F04E4DB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473156-A19F-F33A-E6AD-8BC5E5A25C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3E03F-A6FC-0B42-96D8-9FCD0C353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57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2C853C-FEFE-31B2-FD46-EC5486825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F52890-5BDC-666B-B0A9-796921353E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033639-4565-4CFA-ED61-3BB8910042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E4B8-B44D-A342-8948-3D73D3D740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57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203DA95-4AC5-4BCB-EF9D-155857D70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61938"/>
            <a:ext cx="9067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CB3CA99-6D17-BC90-4BFC-803995024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508C49-B5B0-6B30-6374-EE7C79472E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B5E8BD-8071-8E50-02B8-056FF168AC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CBAC9D7-2E1D-E376-C3E4-4F9CCCC43C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5E0F30D-304D-5C40-BFB5-627DE8019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A90DA88E-5F4E-1E8C-D558-BBAEEBB11968}"/>
              </a:ext>
            </a:extLst>
          </p:cNvPr>
          <p:cNvSpPr>
            <a:spLocks noChangeShapeType="1"/>
          </p:cNvSpPr>
          <p:nvPr/>
        </p:nvSpPr>
        <p:spPr bwMode="auto">
          <a:xfrm>
            <a:off x="-11113" y="77788"/>
            <a:ext cx="9155113" cy="0"/>
          </a:xfrm>
          <a:prstGeom prst="line">
            <a:avLst/>
          </a:prstGeom>
          <a:noFill/>
          <a:ln w="17780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Text Box 8">
            <a:extLst>
              <a:ext uri="{FF2B5EF4-FFF2-40B4-BE49-F238E27FC236}">
                <a16:creationId xmlns:a16="http://schemas.microsoft.com/office/drawing/2014/main" id="{1C8DC858-0518-61AA-957D-4884BAEBCA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629400"/>
            <a:ext cx="2082800" cy="2143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800"/>
              <a:t>Copyright © 2009 Pearson Education, Inc.</a:t>
            </a:r>
            <a:endParaRPr lang="en-US" altLang="en-US" sz="2400">
              <a:latin typeface="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8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8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8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8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8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8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8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25278A87-2382-08F5-0434-DA574D5B8C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72200" y="381000"/>
            <a:ext cx="2057400" cy="990600"/>
          </a:xfrm>
        </p:spPr>
        <p:txBody>
          <a:bodyPr/>
          <a:lstStyle/>
          <a:p>
            <a:pPr eaLnBrk="1" hangingPunct="1"/>
            <a:r>
              <a:rPr lang="en-US" altLang="en-US" sz="3000" b="1"/>
              <a:t>Chapter 7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02FD5BEA-7EF2-4E4C-C21E-EAD1522B5C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200">
                <a:solidFill>
                  <a:srgbClr val="766865"/>
                </a:solidFill>
              </a:rPr>
              <a:t> Animal Adaptations to    the Environment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1800">
              <a:solidFill>
                <a:srgbClr val="C8A983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766865"/>
                </a:solidFill>
              </a:rPr>
              <a:t>Lecture prepared by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766865"/>
                </a:solidFill>
              </a:rPr>
              <a:t>Aimee C. Wyrick</a:t>
            </a:r>
            <a:endParaRPr lang="en-US" altLang="en-US" b="0">
              <a:solidFill>
                <a:srgbClr val="766865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200" b="0">
              <a:solidFill>
                <a:srgbClr val="A7969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1600" b="0">
              <a:solidFill>
                <a:srgbClr val="A7969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 descr="07_05Figure-L">
            <a:extLst>
              <a:ext uri="{FF2B5EF4-FFF2-40B4-BE49-F238E27FC236}">
                <a16:creationId xmlns:a16="http://schemas.microsoft.com/office/drawing/2014/main" id="{FADDAA22-0ED7-9E83-3AE7-F8B50989E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0"/>
          <a:stretch>
            <a:fillRect/>
          </a:stretch>
        </p:blipFill>
        <p:spPr bwMode="auto">
          <a:xfrm>
            <a:off x="296863" y="1358900"/>
            <a:ext cx="8548687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B839CCE9-D15D-33EF-D4A6-53E01A22E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8575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en-US"/>
              <a:t>Animals require a </a:t>
            </a:r>
            <a:r>
              <a:rPr lang="en-US" altLang="en-US" b="1">
                <a:solidFill>
                  <a:srgbClr val="0070C0"/>
                </a:solidFill>
              </a:rPr>
              <a:t>variety of mineral elements and amino acids:</a:t>
            </a:r>
          </a:p>
          <a:p>
            <a:pPr lvl="1" eaLnBrk="1" hangingPunct="1"/>
            <a:r>
              <a:rPr lang="en-US" altLang="en-US" b="1">
                <a:solidFill>
                  <a:srgbClr val="FF0000"/>
                </a:solidFill>
              </a:rPr>
              <a:t>Essential amino acids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must be supplied by the diet; the animal cannot synthesize these.</a:t>
            </a:r>
          </a:p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Nutritional needs vary little among vertebrates and invertebrates.</a:t>
            </a:r>
          </a:p>
          <a:p>
            <a:pPr lvl="2" eaLnBrk="1" hangingPunct="1"/>
            <a:endParaRPr lang="en-US" altLang="en-US" sz="2800"/>
          </a:p>
          <a:p>
            <a:pPr lvl="3" eaLnBrk="1" hangingPunct="1"/>
            <a:endParaRPr lang="en-US" altLang="en-US" sz="2800"/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F261BD6A-A85F-9B84-8936-4703B9A92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71488"/>
            <a:ext cx="9067800" cy="792162"/>
          </a:xfrm>
          <a:noFill/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2E5192"/>
                </a:solidFill>
              </a:rPr>
              <a:t>7.3 Animals Have Various Nutritional Needs</a:t>
            </a:r>
            <a:br>
              <a:rPr lang="en-US" altLang="en-US" b="1">
                <a:solidFill>
                  <a:srgbClr val="2E5192"/>
                </a:solidFill>
              </a:rPr>
            </a:br>
            <a:endParaRPr lang="en-US" altLang="en-US" b="1">
              <a:solidFill>
                <a:srgbClr val="2E5192"/>
              </a:solidFill>
            </a:endParaRPr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2136ED21-A981-205D-621E-56D65CE22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001713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8" descr="07_01Table-L">
            <a:extLst>
              <a:ext uri="{FF2B5EF4-FFF2-40B4-BE49-F238E27FC236}">
                <a16:creationId xmlns:a16="http://schemas.microsoft.com/office/drawing/2014/main" id="{3A9699B3-9755-D127-9239-41CBC58D5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573088" y="285750"/>
            <a:ext cx="799782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D6BE8365-0450-96D5-1FD9-8CA53A1B2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8575"/>
            <a:ext cx="8229600" cy="5321300"/>
          </a:xfrm>
        </p:spPr>
        <p:txBody>
          <a:bodyPr/>
          <a:lstStyle/>
          <a:p>
            <a:pPr eaLnBrk="1" hangingPunct="1">
              <a:buFont typeface="Wingdings" pitchFamily="84" charset="2"/>
              <a:buChar char="§"/>
              <a:defRPr/>
            </a:pPr>
            <a:r>
              <a:rPr lang="en-US" dirty="0"/>
              <a:t>The ultimate </a:t>
            </a:r>
            <a:r>
              <a:rPr lang="en-US" b="1" dirty="0">
                <a:solidFill>
                  <a:srgbClr val="00B050"/>
                </a:solidFill>
              </a:rPr>
              <a:t>source of most nutrients </a:t>
            </a:r>
            <a:r>
              <a:rPr lang="en-US" dirty="0"/>
              <a:t>needed by animals is </a:t>
            </a:r>
            <a:r>
              <a:rPr lang="en-US" b="1" dirty="0">
                <a:solidFill>
                  <a:srgbClr val="FF0000"/>
                </a:solidFill>
              </a:rPr>
              <a:t>plants</a:t>
            </a:r>
          </a:p>
          <a:p>
            <a:pPr eaLnBrk="1" hangingPunct="1">
              <a:buFont typeface="Wingdings" pitchFamily="84" charset="2"/>
              <a:buChar char="§"/>
              <a:defRPr/>
            </a:pPr>
            <a:r>
              <a:rPr lang="en-US" b="1" dirty="0">
                <a:solidFill>
                  <a:srgbClr val="FF0000"/>
                </a:solidFill>
              </a:rPr>
              <a:t>Plant quantity </a:t>
            </a:r>
            <a:r>
              <a:rPr lang="en-US" b="1" dirty="0">
                <a:solidFill>
                  <a:srgbClr val="7030A0"/>
                </a:solidFill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quality</a:t>
            </a:r>
            <a:r>
              <a:rPr lang="en-US" b="1" dirty="0">
                <a:solidFill>
                  <a:srgbClr val="7030A0"/>
                </a:solidFill>
              </a:rPr>
              <a:t> affect herbivorous consumers:</a:t>
            </a:r>
            <a:endParaRPr lang="en-US" sz="2400" b="1" dirty="0">
              <a:solidFill>
                <a:srgbClr val="7030A0"/>
              </a:solidFill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Highest-quality plant food is high in nitrogen (protein)</a:t>
            </a:r>
            <a:r>
              <a:rPr lang="en-US" dirty="0"/>
              <a:t>—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tips, new leaves and buds</a:t>
            </a:r>
          </a:p>
          <a:p>
            <a:pPr lvl="1" eaLnBrk="1" hangingPunct="1">
              <a:defRPr/>
            </a:pPr>
            <a:r>
              <a:rPr lang="en-US" b="1" u="sng" dirty="0">
                <a:solidFill>
                  <a:srgbClr val="FF0000"/>
                </a:solidFill>
              </a:rPr>
              <a:t>Herbivores</a:t>
            </a:r>
            <a:r>
              <a:rPr lang="en-US" dirty="0"/>
              <a:t> show </a:t>
            </a:r>
            <a:r>
              <a:rPr lang="en-US" dirty="0">
                <a:solidFill>
                  <a:srgbClr val="2E5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preference for the most nitrogen-rich plants.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carnivores</a:t>
            </a:r>
            <a:r>
              <a:rPr lang="en-US" dirty="0"/>
              <a:t>, </a:t>
            </a:r>
            <a:r>
              <a:rPr lang="en-US" b="1" dirty="0">
                <a:solidFill>
                  <a:srgbClr val="00B050"/>
                </a:solidFill>
              </a:rPr>
              <a:t>quantity is more important than quantity</a:t>
            </a:r>
            <a:endParaRPr lang="en-US" dirty="0"/>
          </a:p>
          <a:p>
            <a:pPr lvl="1" eaLnBrk="1" hangingPunct="1">
              <a:defRPr/>
            </a:pPr>
            <a:endParaRPr lang="en-US" dirty="0">
              <a:solidFill>
                <a:srgbClr val="2E5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F4058650-43C3-96A0-07F6-E1F94CE9F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71488"/>
            <a:ext cx="9067800" cy="792162"/>
          </a:xfrm>
          <a:noFill/>
        </p:spPr>
        <p:txBody>
          <a:bodyPr/>
          <a:lstStyle/>
          <a:p>
            <a:pPr eaLnBrk="1" hangingPunct="1"/>
            <a:endParaRPr lang="en-US" altLang="en-US" b="1">
              <a:solidFill>
                <a:srgbClr val="2E5192"/>
              </a:solidFill>
            </a:endParaRPr>
          </a:p>
        </p:txBody>
      </p:sp>
      <p:sp>
        <p:nvSpPr>
          <p:cNvPr id="38915" name="Line 4">
            <a:extLst>
              <a:ext uri="{FF2B5EF4-FFF2-40B4-BE49-F238E27FC236}">
                <a16:creationId xmlns:a16="http://schemas.microsoft.com/office/drawing/2014/main" id="{C9CF5E2E-C1BD-709F-487B-9930CE4E4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001713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1A1DA01-9A45-DDB5-0E94-C8DE0650D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229600" cy="4810125"/>
          </a:xfrm>
        </p:spPr>
        <p:txBody>
          <a:bodyPr/>
          <a:lstStyle/>
          <a:p>
            <a:pPr eaLnBrk="1" hangingPunct="1">
              <a:buFont typeface="Wingdings" pitchFamily="84" charset="2"/>
              <a:buChar char="§"/>
              <a:defRPr/>
            </a:pPr>
            <a:r>
              <a:rPr lang="en-US" b="1" dirty="0">
                <a:solidFill>
                  <a:srgbClr val="C00000"/>
                </a:solidFill>
              </a:rPr>
              <a:t>Body structure </a:t>
            </a:r>
            <a:r>
              <a:rPr lang="en-US" dirty="0"/>
              <a:t>influences the exchange of heat between animals and external environment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surface (boundary surface) </a:t>
            </a:r>
            <a:r>
              <a:rPr lang="en-US" dirty="0"/>
              <a:t>temperature differs from both </a:t>
            </a:r>
            <a:r>
              <a:rPr lang="en-US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air (or water) </a:t>
            </a:r>
            <a:r>
              <a:rPr lang="en-US" dirty="0"/>
              <a:t>and </a:t>
            </a:r>
            <a:r>
              <a:rPr lang="en-US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body temperatures</a:t>
            </a:r>
          </a:p>
          <a:p>
            <a:pPr eaLnBrk="1" hangingPunct="1">
              <a:buFont typeface="Wingdings" pitchFamily="84" charset="2"/>
              <a:buChar char="§"/>
              <a:defRPr/>
            </a:pPr>
            <a:r>
              <a:rPr lang="en-US" dirty="0"/>
              <a:t>This </a:t>
            </a:r>
            <a:r>
              <a:rPr lang="en-US" u="sng" dirty="0">
                <a:solidFill>
                  <a:srgbClr val="FF00FF"/>
                </a:solidFill>
              </a:rPr>
              <a:t>layer of insulation (boundary surface) </a:t>
            </a:r>
            <a:r>
              <a:rPr lang="en-US" dirty="0"/>
              <a:t>influences the </a:t>
            </a:r>
            <a:r>
              <a:rPr lang="en-US" u="sng" dirty="0">
                <a:solidFill>
                  <a:srgbClr val="0000FF"/>
                </a:solidFill>
              </a:rPr>
              <a:t>ability to conduct or transmit heat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conductivity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2" eaLnBrk="1" hangingPunct="1">
              <a:buFont typeface="Wingdings" pitchFamily="84" charset="2"/>
              <a:buChar char="§"/>
              <a:defRPr/>
            </a:pPr>
            <a:endParaRPr lang="en-US" dirty="0"/>
          </a:p>
        </p:txBody>
      </p:sp>
      <p:sp>
        <p:nvSpPr>
          <p:cNvPr id="45058" name="Line 3">
            <a:extLst>
              <a:ext uri="{FF2B5EF4-FFF2-40B4-BE49-F238E27FC236}">
                <a16:creationId xmlns:a16="http://schemas.microsoft.com/office/drawing/2014/main" id="{BE678756-6A4B-5CD7-6BAD-2609FD693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9225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4">
            <a:extLst>
              <a:ext uri="{FF2B5EF4-FFF2-40B4-BE49-F238E27FC236}">
                <a16:creationId xmlns:a16="http://schemas.microsoft.com/office/drawing/2014/main" id="{A8B52127-7C89-B76C-510A-CEC76E2C0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71488"/>
            <a:ext cx="9067800" cy="792162"/>
          </a:xfrm>
          <a:noFill/>
        </p:spPr>
        <p:txBody>
          <a:bodyPr/>
          <a:lstStyle/>
          <a:p>
            <a:pPr marL="601663" indent="-601663" eaLnBrk="1" hangingPunct="1"/>
            <a:r>
              <a:rPr lang="en-US" altLang="en-US" b="1">
                <a:solidFill>
                  <a:srgbClr val="2E5192"/>
                </a:solidFill>
              </a:rPr>
              <a:t>7.7 Animals </a:t>
            </a:r>
            <a:r>
              <a:rPr lang="en-US" altLang="en-US" b="1">
                <a:solidFill>
                  <a:srgbClr val="FF00FF"/>
                </a:solidFill>
              </a:rPr>
              <a:t>Exchange Energy </a:t>
            </a:r>
            <a:r>
              <a:rPr lang="en-US" altLang="en-US" b="1">
                <a:solidFill>
                  <a:srgbClr val="2E5192"/>
                </a:solidFill>
              </a:rPr>
              <a:t>with Their Surrounding Environment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8" descr="07_10Figure-L">
            <a:extLst>
              <a:ext uri="{FF2B5EF4-FFF2-40B4-BE49-F238E27FC236}">
                <a16:creationId xmlns:a16="http://schemas.microsoft.com/office/drawing/2014/main" id="{78B5164C-3418-5260-CD4A-956778BCF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2028825" y="225425"/>
            <a:ext cx="5084763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A5C997D-874A-3D0C-F592-1A28551C4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229600" cy="4810125"/>
          </a:xfrm>
        </p:spPr>
        <p:txBody>
          <a:bodyPr/>
          <a:lstStyle/>
          <a:p>
            <a:pPr eaLnBrk="1" hangingPunct="1">
              <a:buFont typeface="Wingdings" pitchFamily="84" charset="2"/>
              <a:buChar char="§"/>
              <a:defRPr/>
            </a:pPr>
            <a:r>
              <a:rPr lang="en-US" dirty="0"/>
              <a:t>An animal must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gain </a:t>
            </a:r>
            <a:r>
              <a:rPr lang="en-US" dirty="0"/>
              <a:t>and </a:t>
            </a:r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</a:t>
            </a:r>
            <a:r>
              <a:rPr lang="en-US" dirty="0"/>
              <a:t>to maintain its core body temperature:</a:t>
            </a:r>
          </a:p>
          <a:p>
            <a:pPr lvl="1" eaLnBrk="1" hangingPunct="1">
              <a:defRPr/>
            </a:pPr>
            <a:r>
              <a:rPr lang="en-US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core 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exchanges heat with the surface area by </a:t>
            </a:r>
            <a:r>
              <a:rPr lang="en-US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conduction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dirty="0"/>
              <a:t>Influenced by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thickness/conductivity of fat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 of blood to surface</a:t>
            </a:r>
          </a:p>
          <a:p>
            <a:pPr lvl="1" eaLnBrk="1" hangingPunct="1">
              <a:defRPr/>
            </a:pPr>
            <a:r>
              <a:rPr lang="en-US" b="1" u="sng" dirty="0">
                <a:solidFill>
                  <a:srgbClr val="0000FF"/>
                </a:solidFill>
              </a:rPr>
              <a:t>The surface layer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exchanges heat with the environment via convection, conduction, radiation, and evaporation</a:t>
            </a:r>
          </a:p>
          <a:p>
            <a:pPr lvl="3" eaLnBrk="1" hangingPunct="1">
              <a:defRPr/>
            </a:pPr>
            <a:endParaRPr lang="en-US" dirty="0"/>
          </a:p>
        </p:txBody>
      </p:sp>
      <p:sp>
        <p:nvSpPr>
          <p:cNvPr id="49154" name="Line 3">
            <a:extLst>
              <a:ext uri="{FF2B5EF4-FFF2-40B4-BE49-F238E27FC236}">
                <a16:creationId xmlns:a16="http://schemas.microsoft.com/office/drawing/2014/main" id="{49B03773-F232-1B03-1E36-7502E3BED2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9225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6">
            <a:extLst>
              <a:ext uri="{FF2B5EF4-FFF2-40B4-BE49-F238E27FC236}">
                <a16:creationId xmlns:a16="http://schemas.microsoft.com/office/drawing/2014/main" id="{897C71C0-9798-A97B-677E-AFB34D1E8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471488"/>
            <a:ext cx="9067800" cy="792162"/>
          </a:xfrm>
          <a:noFill/>
        </p:spPr>
        <p:txBody>
          <a:bodyPr/>
          <a:lstStyle/>
          <a:p>
            <a:pPr marL="601663" indent="-601663" eaLnBrk="1" hangingPunct="1"/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4C3B7F5-ADA5-0AB5-2332-F73F1782A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0975" y="1696409"/>
            <a:ext cx="8963025" cy="4810125"/>
          </a:xfrm>
        </p:spPr>
        <p:txBody>
          <a:bodyPr/>
          <a:lstStyle/>
          <a:p>
            <a:pPr eaLnBrk="1" hangingPunct="1">
              <a:buFont typeface="Wingdings" pitchFamily="84" charset="2"/>
              <a:buChar char="§"/>
              <a:defRPr/>
            </a:pPr>
            <a:r>
              <a:rPr lang="en-US" dirty="0"/>
              <a:t>In </a:t>
            </a:r>
            <a:r>
              <a:rPr lang="en-US" b="1" dirty="0">
                <a:solidFill>
                  <a:srgbClr val="FF0000"/>
                </a:solidFill>
              </a:rPr>
              <a:t>endothermy</a:t>
            </a:r>
            <a:r>
              <a:rPr lang="en-US" dirty="0"/>
              <a:t>, animals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generate heat metabolically</a:t>
            </a:r>
            <a:r>
              <a:rPr lang="en-US" dirty="0"/>
              <a:t>, and this results in the maintenance of a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fairly constant internal temperature</a:t>
            </a:r>
            <a:r>
              <a:rPr lang="en-US" dirty="0"/>
              <a:t> independent of external temperatures (</a:t>
            </a:r>
            <a:r>
              <a:rPr lang="en-US" b="1" dirty="0">
                <a:solidFill>
                  <a:srgbClr val="0070C0"/>
                </a:solidFill>
              </a:rPr>
              <a:t>homeothermy</a:t>
            </a:r>
            <a:r>
              <a:rPr lang="en-US" dirty="0"/>
              <a:t>).</a:t>
            </a:r>
          </a:p>
          <a:p>
            <a:pPr lvl="1" eaLnBrk="1" hangingPunct="1">
              <a:defRPr/>
            </a:pPr>
            <a:r>
              <a:rPr lang="en-US" dirty="0"/>
              <a:t>Examples: 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 and mammals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84" charset="2"/>
              <a:buChar char="§"/>
              <a:defRPr/>
            </a:pPr>
            <a:r>
              <a:rPr lang="en-US" dirty="0"/>
              <a:t>In </a:t>
            </a:r>
            <a:r>
              <a:rPr lang="en-US" b="1" dirty="0">
                <a:solidFill>
                  <a:srgbClr val="FF0000"/>
                </a:solidFill>
              </a:rPr>
              <a:t>ectothermy</a:t>
            </a:r>
            <a:r>
              <a:rPr lang="en-US" dirty="0"/>
              <a:t>, animals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 heat primarily from the external environment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rgbClr val="0070C0"/>
                </a:solidFill>
              </a:rPr>
              <a:t>poikilothermy</a:t>
            </a:r>
            <a:r>
              <a:rPr lang="en-US" dirty="0"/>
              <a:t>)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Fish, amphibians, reptiles, insects, and other invertebrates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SA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84" charset="2"/>
              <a:buChar char="§"/>
              <a:defRPr/>
            </a:pPr>
            <a:r>
              <a:rPr lang="en-US" b="1" dirty="0">
                <a:solidFill>
                  <a:srgbClr val="FF0000"/>
                </a:solidFill>
              </a:rPr>
              <a:t>Heterotherms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animals </a:t>
            </a:r>
            <a:r>
              <a:rPr lang="en-US" i="1" dirty="0">
                <a:solidFill>
                  <a:srgbClr val="00B050"/>
                </a:solidFill>
              </a:rPr>
              <a:t>that regulate body temperature by both endothermy and ectothermy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Bats, bees, and hummingbirds</a:t>
            </a:r>
          </a:p>
          <a:p>
            <a:pPr lvl="1" eaLnBrk="1" hangingPunct="1">
              <a:defRPr/>
            </a:pPr>
            <a:endParaRPr lang="en-US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0" name="Line 3">
            <a:extLst>
              <a:ext uri="{FF2B5EF4-FFF2-40B4-BE49-F238E27FC236}">
                <a16:creationId xmlns:a16="http://schemas.microsoft.com/office/drawing/2014/main" id="{BEF56168-6CC4-D493-C632-14373A972D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9225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4">
            <a:extLst>
              <a:ext uri="{FF2B5EF4-FFF2-40B4-BE49-F238E27FC236}">
                <a16:creationId xmlns:a16="http://schemas.microsoft.com/office/drawing/2014/main" id="{79F87601-E848-1CD8-ADE4-4A2F7DE44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71488"/>
            <a:ext cx="9067800" cy="792162"/>
          </a:xfrm>
          <a:noFill/>
        </p:spPr>
        <p:txBody>
          <a:bodyPr/>
          <a:lstStyle/>
          <a:p>
            <a:pPr marL="601663" indent="-601663" eaLnBrk="1" hangingPunct="1"/>
            <a:r>
              <a:rPr lang="en-US" altLang="en-US" b="1">
                <a:solidFill>
                  <a:srgbClr val="2E5192"/>
                </a:solidFill>
              </a:rPr>
              <a:t>7.8 Animals </a:t>
            </a:r>
            <a:r>
              <a:rPr lang="en-US" altLang="en-US" b="1" u="sng">
                <a:solidFill>
                  <a:srgbClr val="00B0F0"/>
                </a:solidFill>
              </a:rPr>
              <a:t>Fall into Three Groups </a:t>
            </a:r>
            <a:r>
              <a:rPr lang="en-US" altLang="en-US" b="1">
                <a:solidFill>
                  <a:srgbClr val="2E5192"/>
                </a:solidFill>
              </a:rPr>
              <a:t>Relative to Temperature Regulation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81A7A7A-BF71-A995-3280-35913BA1C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229600" cy="4810125"/>
          </a:xfrm>
        </p:spPr>
        <p:txBody>
          <a:bodyPr/>
          <a:lstStyle/>
          <a:p>
            <a:pPr eaLnBrk="1" hangingPunct="1">
              <a:buFont typeface="Wingdings" pitchFamily="84" charset="2"/>
              <a:buChar char="§"/>
              <a:defRPr/>
            </a:pPr>
            <a:r>
              <a:rPr lang="en-US" dirty="0"/>
              <a:t>Environmental sources of heat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the rates of metabolism and activity </a:t>
            </a:r>
            <a:r>
              <a:rPr lang="en-US" dirty="0"/>
              <a:t>among most </a:t>
            </a:r>
            <a:r>
              <a:rPr lang="en-US" dirty="0" err="1"/>
              <a:t>poikilotherms</a:t>
            </a:r>
            <a:endParaRPr lang="en-US" dirty="0"/>
          </a:p>
          <a:p>
            <a:pPr eaLnBrk="1" hangingPunct="1">
              <a:buFont typeface="Wingdings" pitchFamily="84" charset="2"/>
              <a:buChar char="§"/>
              <a:defRPr/>
            </a:pPr>
            <a:r>
              <a:rPr lang="en-US" i="1" dirty="0">
                <a:solidFill>
                  <a:srgbClr val="00B050"/>
                </a:solidFill>
              </a:rPr>
              <a:t>For every 10°C rise in temperature, the rate of metabolism in </a:t>
            </a:r>
            <a:r>
              <a:rPr lang="en-US" i="1" dirty="0" err="1">
                <a:solidFill>
                  <a:srgbClr val="00B050"/>
                </a:solidFill>
              </a:rPr>
              <a:t>poikilotherms</a:t>
            </a:r>
            <a:r>
              <a:rPr lang="en-US" i="1" dirty="0">
                <a:solidFill>
                  <a:srgbClr val="00B050"/>
                </a:solidFill>
              </a:rPr>
              <a:t> approximately doubles</a:t>
            </a:r>
          </a:p>
          <a:p>
            <a:pPr lvl="2" eaLnBrk="1" hangingPunct="1">
              <a:buFont typeface="Wingdings" pitchFamily="84" charset="2"/>
              <a:buChar char="§"/>
              <a:defRPr/>
            </a:pPr>
            <a:endParaRPr lang="en-US" sz="2800" dirty="0"/>
          </a:p>
        </p:txBody>
      </p:sp>
      <p:sp>
        <p:nvSpPr>
          <p:cNvPr id="57346" name="Line 3">
            <a:extLst>
              <a:ext uri="{FF2B5EF4-FFF2-40B4-BE49-F238E27FC236}">
                <a16:creationId xmlns:a16="http://schemas.microsoft.com/office/drawing/2014/main" id="{81638160-FA7E-EAC1-A5DE-2DC32E63F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9225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4">
            <a:extLst>
              <a:ext uri="{FF2B5EF4-FFF2-40B4-BE49-F238E27FC236}">
                <a16:creationId xmlns:a16="http://schemas.microsoft.com/office/drawing/2014/main" id="{5ADFDEEC-1BC7-4076-1966-6D2F7C8F3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71488"/>
            <a:ext cx="9067800" cy="792162"/>
          </a:xfrm>
          <a:noFill/>
        </p:spPr>
        <p:txBody>
          <a:bodyPr/>
          <a:lstStyle/>
          <a:p>
            <a:pPr marL="635000" indent="-635000" eaLnBrk="1" hangingPunct="1"/>
            <a:r>
              <a:rPr lang="en-US" altLang="en-US" b="1">
                <a:solidFill>
                  <a:srgbClr val="2E5192"/>
                </a:solidFill>
              </a:rPr>
              <a:t>7.9 </a:t>
            </a:r>
            <a:r>
              <a:rPr lang="en-US" altLang="en-US" b="1">
                <a:solidFill>
                  <a:srgbClr val="0000FF"/>
                </a:solidFill>
              </a:rPr>
              <a:t>Poikilotherms</a:t>
            </a:r>
            <a:r>
              <a:rPr lang="en-US" altLang="en-US" b="1">
                <a:solidFill>
                  <a:srgbClr val="2E5192"/>
                </a:solidFill>
              </a:rPr>
              <a:t> Depend on Environmental Temperatures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8" descr="07_11Figure-L">
            <a:extLst>
              <a:ext uri="{FF2B5EF4-FFF2-40B4-BE49-F238E27FC236}">
                <a16:creationId xmlns:a16="http://schemas.microsoft.com/office/drawing/2014/main" id="{265DA403-263E-B2D4-4B6B-6ACF1E680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"/>
          <a:stretch>
            <a:fillRect/>
          </a:stretch>
        </p:blipFill>
        <p:spPr bwMode="auto">
          <a:xfrm>
            <a:off x="227013" y="1028700"/>
            <a:ext cx="86868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 descr="07_00ChapterOpener07-L">
            <a:extLst>
              <a:ext uri="{FF2B5EF4-FFF2-40B4-BE49-F238E27FC236}">
                <a16:creationId xmlns:a16="http://schemas.microsoft.com/office/drawing/2014/main" id="{3FD54659-466E-E9A4-47AD-D8974506F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"/>
          <a:stretch>
            <a:fillRect/>
          </a:stretch>
        </p:blipFill>
        <p:spPr bwMode="auto">
          <a:xfrm>
            <a:off x="120650" y="447675"/>
            <a:ext cx="88995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F641F0C-F4E4-8B9B-FD56-01743F8D5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229600" cy="4810125"/>
          </a:xfrm>
        </p:spPr>
        <p:txBody>
          <a:bodyPr/>
          <a:lstStyle/>
          <a:p>
            <a:pPr eaLnBrk="1" hangingPunct="1">
              <a:buFont typeface="Wingdings" pitchFamily="84" charset="2"/>
              <a:buChar char="§"/>
              <a:defRPr/>
            </a:pPr>
            <a:r>
              <a:rPr lang="en-US" dirty="0" err="1"/>
              <a:t>Poikilotherms</a:t>
            </a:r>
            <a:r>
              <a:rPr lang="en-US" dirty="0"/>
              <a:t> have an </a:t>
            </a:r>
            <a:r>
              <a:rPr lang="en-US" b="1" dirty="0">
                <a:solidFill>
                  <a:srgbClr val="00B050"/>
                </a:solidFill>
              </a:rPr>
              <a:t>upper and lower thermal limit</a:t>
            </a:r>
            <a:r>
              <a:rPr lang="en-US" dirty="0"/>
              <a:t> that they can tolerate: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maintain a relatively constant daytime body temperature by behavioral means.</a:t>
            </a:r>
          </a:p>
          <a:p>
            <a:pPr eaLnBrk="1" hangingPunct="1">
              <a:buFont typeface="Wingdings" pitchFamily="84" charset="2"/>
              <a:buChar char="§"/>
              <a:defRPr/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operative temperature range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/>
              <a:t>is that at which </a:t>
            </a:r>
            <a:r>
              <a:rPr lang="en-US" i="1" dirty="0" err="1"/>
              <a:t>poikilotherms</a:t>
            </a:r>
            <a:r>
              <a:rPr lang="en-US" i="1" dirty="0"/>
              <a:t> carry out their daily activities.</a:t>
            </a:r>
          </a:p>
          <a:p>
            <a:pPr marL="342900" lvl="2" indent="-274638" eaLnBrk="1" hangingPunct="1">
              <a:buFont typeface="Wingdings" pitchFamily="84" charset="2"/>
              <a:buChar char="§"/>
              <a:defRPr/>
            </a:pPr>
            <a:r>
              <a:rPr lang="en-US" sz="2800" dirty="0"/>
              <a:t>Poikilotherms have a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metabolic rate </a:t>
            </a:r>
            <a:r>
              <a:rPr lang="en-US" sz="2800" dirty="0"/>
              <a:t>and a </a:t>
            </a:r>
            <a:r>
              <a:rPr lang="en-US" sz="2800" b="1" dirty="0">
                <a:solidFill>
                  <a:srgbClr val="0000FF"/>
                </a:solidFill>
              </a:rPr>
              <a:t>high ability to exchange heat between body and environment</a:t>
            </a:r>
          </a:p>
          <a:p>
            <a:pPr lvl="2" eaLnBrk="1" hangingPunct="1">
              <a:buFont typeface="Wingdings" pitchFamily="84" charset="2"/>
              <a:buChar char="§"/>
              <a:defRPr/>
            </a:pPr>
            <a:endParaRPr lang="en-US" sz="2800" dirty="0"/>
          </a:p>
        </p:txBody>
      </p:sp>
      <p:sp>
        <p:nvSpPr>
          <p:cNvPr id="61442" name="Line 3">
            <a:extLst>
              <a:ext uri="{FF2B5EF4-FFF2-40B4-BE49-F238E27FC236}">
                <a16:creationId xmlns:a16="http://schemas.microsoft.com/office/drawing/2014/main" id="{957037AF-A53F-D2E9-3875-B5805AE3A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9225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6">
            <a:extLst>
              <a:ext uri="{FF2B5EF4-FFF2-40B4-BE49-F238E27FC236}">
                <a16:creationId xmlns:a16="http://schemas.microsoft.com/office/drawing/2014/main" id="{ABB37625-D9F9-2C2D-CDC2-8CF3015F1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471488"/>
            <a:ext cx="9067800" cy="792162"/>
          </a:xfrm>
          <a:noFill/>
        </p:spPr>
        <p:txBody>
          <a:bodyPr/>
          <a:lstStyle/>
          <a:p>
            <a:pPr marL="635000" indent="-635000" eaLnBrk="1" hangingPunct="1"/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5030020B-6CAA-5B2C-6B2D-05BD488F7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39913"/>
            <a:ext cx="8229600" cy="4810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84" charset="2"/>
              <a:buChar char="§"/>
              <a:defRPr/>
            </a:pPr>
            <a:r>
              <a:rPr lang="en-US" b="1" dirty="0">
                <a:solidFill>
                  <a:srgbClr val="0000FF"/>
                </a:solidFill>
              </a:rPr>
              <a:t>Terrestrial and amphibious </a:t>
            </a:r>
            <a:r>
              <a:rPr lang="en-US" dirty="0" err="1"/>
              <a:t>poikilotherms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rely on behavioral thermoregulation </a:t>
            </a:r>
            <a:r>
              <a:rPr lang="en-US" dirty="0"/>
              <a:t>and </a:t>
            </a:r>
            <a:r>
              <a:rPr lang="en-US" b="1" dirty="0">
                <a:solidFill>
                  <a:srgbClr val="FF00FF"/>
                </a:solidFill>
              </a:rPr>
              <a:t>seek out appropriate microclimates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 in the shade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Basking in the sun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Seeking a warmer or cooler substrate</a:t>
            </a:r>
          </a:p>
          <a:p>
            <a:pPr lvl="3" eaLnBrk="1" hangingPunct="1">
              <a:defRPr/>
            </a:pPr>
            <a:endParaRPr lang="en-US" sz="2500" dirty="0"/>
          </a:p>
        </p:txBody>
      </p:sp>
      <p:sp>
        <p:nvSpPr>
          <p:cNvPr id="67586" name="Line 3">
            <a:extLst>
              <a:ext uri="{FF2B5EF4-FFF2-40B4-BE49-F238E27FC236}">
                <a16:creationId xmlns:a16="http://schemas.microsoft.com/office/drawing/2014/main" id="{1F217167-AF5B-9F16-2D00-CB48F008C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9225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Rectangle 6">
            <a:extLst>
              <a:ext uri="{FF2B5EF4-FFF2-40B4-BE49-F238E27FC236}">
                <a16:creationId xmlns:a16="http://schemas.microsoft.com/office/drawing/2014/main" id="{5A03442A-7CD5-DCB6-FCC4-8A2B81553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471488"/>
            <a:ext cx="9067800" cy="792162"/>
          </a:xfrm>
          <a:noFill/>
        </p:spPr>
        <p:txBody>
          <a:bodyPr/>
          <a:lstStyle/>
          <a:p>
            <a:pPr marL="635000" indent="-635000" eaLnBrk="1" hangingPunct="1"/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756032AF-4736-6320-FE9B-7B8EB97CF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39913"/>
            <a:ext cx="8915400" cy="4810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Homeotherms maintain body temperature by </a:t>
            </a:r>
            <a:r>
              <a:rPr lang="en-US" altLang="en-US" b="1">
                <a:solidFill>
                  <a:srgbClr val="FF0000"/>
                </a:solidFill>
              </a:rPr>
              <a:t>oxidizing glucose </a:t>
            </a:r>
            <a:r>
              <a:rPr lang="en-US" altLang="en-US"/>
              <a:t>in cellular respiration.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>
                <a:solidFill>
                  <a:srgbClr val="FF00FF"/>
                </a:solidFill>
              </a:rPr>
              <a:t>Oxidation is not completely efficient and some energy is lost as heat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0000FF"/>
                </a:solidFill>
              </a:rPr>
              <a:t>Homeothermic respiration rate is proportional to body mass</a:t>
            </a:r>
            <a:r>
              <a:rPr lang="en-US" altLang="en-US"/>
              <a:t>.</a:t>
            </a:r>
          </a:p>
          <a:p>
            <a:pPr lvl="2" eaLnBrk="1" hangingPunct="1"/>
            <a:endParaRPr lang="en-US" altLang="en-US" sz="2800"/>
          </a:p>
        </p:txBody>
      </p:sp>
      <p:sp>
        <p:nvSpPr>
          <p:cNvPr id="71682" name="Line 3">
            <a:extLst>
              <a:ext uri="{FF2B5EF4-FFF2-40B4-BE49-F238E27FC236}">
                <a16:creationId xmlns:a16="http://schemas.microsoft.com/office/drawing/2014/main" id="{BEBE13FD-FA14-1E01-EA35-BB4CD40BA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9225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Rectangle 4">
            <a:extLst>
              <a:ext uri="{FF2B5EF4-FFF2-40B4-BE49-F238E27FC236}">
                <a16:creationId xmlns:a16="http://schemas.microsoft.com/office/drawing/2014/main" id="{FBF13008-3CBE-F011-760D-D0615058B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71488"/>
            <a:ext cx="9067800" cy="792162"/>
          </a:xfrm>
          <a:noFill/>
        </p:spPr>
        <p:txBody>
          <a:bodyPr/>
          <a:lstStyle/>
          <a:p>
            <a:pPr marL="839788" indent="-839788" eaLnBrk="1" hangingPunct="1"/>
            <a:r>
              <a:rPr lang="en-US" altLang="en-US" b="1">
                <a:solidFill>
                  <a:srgbClr val="2E5192"/>
                </a:solidFill>
              </a:rPr>
              <a:t>7.10 </a:t>
            </a:r>
            <a:r>
              <a:rPr lang="en-US" altLang="en-US" b="1">
                <a:solidFill>
                  <a:srgbClr val="00B050"/>
                </a:solidFill>
              </a:rPr>
              <a:t>Homeotherms</a:t>
            </a:r>
            <a:r>
              <a:rPr lang="en-US" altLang="en-US" b="1">
                <a:solidFill>
                  <a:srgbClr val="2E5192"/>
                </a:solidFill>
              </a:rPr>
              <a:t> Escape the Thermal Restraints of the Environment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8" descr="07_14Figure-L">
            <a:extLst>
              <a:ext uri="{FF2B5EF4-FFF2-40B4-BE49-F238E27FC236}">
                <a16:creationId xmlns:a16="http://schemas.microsoft.com/office/drawing/2014/main" id="{7C73015C-9A10-43AB-A95E-EBCBFACE6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"/>
          <a:stretch>
            <a:fillRect/>
          </a:stretch>
        </p:blipFill>
        <p:spPr bwMode="auto">
          <a:xfrm>
            <a:off x="296863" y="374650"/>
            <a:ext cx="8548687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D862A96E-5050-9C69-C46A-51E677025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229600" cy="4914900"/>
          </a:xfrm>
        </p:spPr>
        <p:txBody>
          <a:bodyPr/>
          <a:lstStyle/>
          <a:p>
            <a:pPr eaLnBrk="1" hangingPunct="1"/>
            <a:r>
              <a:rPr lang="en-US" altLang="en-US"/>
              <a:t>Homeotherms maintain a high level of energy through </a:t>
            </a:r>
            <a:r>
              <a:rPr lang="en-US" altLang="en-US" b="1">
                <a:solidFill>
                  <a:srgbClr val="0000FF"/>
                </a:solidFill>
              </a:rPr>
              <a:t>aerobic respiration:</a:t>
            </a:r>
          </a:p>
          <a:p>
            <a:pPr lvl="1" eaLnBrk="1" hangingPunct="1"/>
            <a:r>
              <a:rPr lang="en-US" altLang="en-US"/>
              <a:t>They can sustain </a:t>
            </a:r>
            <a:r>
              <a:rPr lang="en-US" altLang="en-US" b="1">
                <a:solidFill>
                  <a:srgbClr val="FF00FF"/>
                </a:solidFill>
              </a:rPr>
              <a:t>high levels of physical activity for long periods.</a:t>
            </a:r>
          </a:p>
          <a:p>
            <a:pPr eaLnBrk="1" hangingPunct="1"/>
            <a:r>
              <a:rPr lang="en-US" altLang="en-US"/>
              <a:t>Homeotherms regulate exchange between the body and environment by </a:t>
            </a:r>
            <a:r>
              <a:rPr lang="en-US" altLang="en-US" b="1" u="sng">
                <a:solidFill>
                  <a:srgbClr val="C00000"/>
                </a:solidFill>
              </a:rPr>
              <a:t>insulation</a:t>
            </a:r>
            <a:endParaRPr lang="en-US" altLang="en-US" u="sng">
              <a:solidFill>
                <a:srgbClr val="C00000"/>
              </a:solidFill>
            </a:endParaRPr>
          </a:p>
          <a:p>
            <a:pPr lvl="1" eaLnBrk="1" hangingPunct="1"/>
            <a:r>
              <a:rPr lang="en-US" altLang="en-US" b="1">
                <a:solidFill>
                  <a:srgbClr val="0000FF"/>
                </a:solidFill>
              </a:rPr>
              <a:t>Fur</a:t>
            </a:r>
            <a:r>
              <a:rPr lang="en-US" altLang="en-US"/>
              <a:t>: </a:t>
            </a:r>
            <a:r>
              <a:rPr lang="en-US" altLang="en-US" i="1">
                <a:solidFill>
                  <a:srgbClr val="FF00FF"/>
                </a:solidFill>
              </a:rPr>
              <a:t>barrier to heat flow, insulation value varies with thickness</a:t>
            </a:r>
          </a:p>
          <a:p>
            <a:pPr lvl="2" eaLnBrk="1" hangingPunct="1">
              <a:buFontTx/>
              <a:buChar char="–"/>
            </a:pPr>
            <a:r>
              <a:rPr lang="en-US" altLang="en-US" i="1">
                <a:solidFill>
                  <a:srgbClr val="FF00FF"/>
                </a:solidFill>
              </a:rPr>
              <a:t>Fur thickness changes with the seasons</a:t>
            </a:r>
          </a:p>
          <a:p>
            <a:pPr lvl="1" eaLnBrk="1" hangingPunct="1"/>
            <a:r>
              <a:rPr lang="en-US" altLang="en-US" b="1">
                <a:solidFill>
                  <a:srgbClr val="0000FF"/>
                </a:solidFill>
              </a:rPr>
              <a:t>Feathers</a:t>
            </a:r>
          </a:p>
          <a:p>
            <a:pPr lvl="1" eaLnBrk="1" hangingPunct="1"/>
            <a:r>
              <a:rPr lang="en-US" altLang="en-US" b="1">
                <a:solidFill>
                  <a:srgbClr val="0000FF"/>
                </a:solidFill>
              </a:rPr>
              <a:t>Body fat</a:t>
            </a:r>
            <a:endParaRPr lang="en-US" altLang="en-US" sz="2900" b="1">
              <a:solidFill>
                <a:srgbClr val="0000FF"/>
              </a:solidFill>
            </a:endParaRPr>
          </a:p>
        </p:txBody>
      </p:sp>
      <p:sp>
        <p:nvSpPr>
          <p:cNvPr id="75778" name="Line 3">
            <a:extLst>
              <a:ext uri="{FF2B5EF4-FFF2-40B4-BE49-F238E27FC236}">
                <a16:creationId xmlns:a16="http://schemas.microsoft.com/office/drawing/2014/main" id="{742F4800-C05D-3696-5D67-2D9DE4A90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9225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6">
            <a:extLst>
              <a:ext uri="{FF2B5EF4-FFF2-40B4-BE49-F238E27FC236}">
                <a16:creationId xmlns:a16="http://schemas.microsoft.com/office/drawing/2014/main" id="{E5B3A908-5E4A-AC71-55B8-0BB9CDA86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471488"/>
            <a:ext cx="9067800" cy="792162"/>
          </a:xfrm>
          <a:noFill/>
        </p:spPr>
        <p:txBody>
          <a:bodyPr/>
          <a:lstStyle/>
          <a:p>
            <a:pPr marL="839788" indent="-839788" eaLnBrk="1" hangingPunct="1"/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BB7B1813-BB58-DE62-E1AC-7B3258EF7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77900"/>
            <a:ext cx="8229600" cy="545147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Insulation</a:t>
            </a:r>
            <a:r>
              <a:rPr lang="en-US" altLang="en-US" dirty="0"/>
              <a:t> can </a:t>
            </a:r>
            <a:r>
              <a:rPr lang="en-US" altLang="en-US" b="1" dirty="0">
                <a:solidFill>
                  <a:srgbClr val="FF00FF"/>
                </a:solidFill>
              </a:rPr>
              <a:t>also keep heat out:</a:t>
            </a:r>
          </a:p>
          <a:p>
            <a:pPr lvl="1" eaLnBrk="1" hangingPunct="1"/>
            <a:r>
              <a:rPr lang="en-US" altLang="en-US" i="1" dirty="0">
                <a:solidFill>
                  <a:srgbClr val="00B050"/>
                </a:solidFill>
              </a:rPr>
              <a:t>Reflection of solar radiation</a:t>
            </a:r>
          </a:p>
          <a:p>
            <a:pPr lvl="1" eaLnBrk="1" hangingPunct="1"/>
            <a:r>
              <a:rPr lang="en-US" altLang="en-US" i="1" dirty="0">
                <a:solidFill>
                  <a:srgbClr val="00B050"/>
                </a:solidFill>
              </a:rPr>
              <a:t>Fur coat that heat cannot penetrate (example: camel)</a:t>
            </a:r>
          </a:p>
          <a:p>
            <a:pPr eaLnBrk="1" hangingPunct="1"/>
            <a:r>
              <a:rPr lang="en-US" altLang="en-US" dirty="0"/>
              <a:t>Some </a:t>
            </a:r>
            <a:r>
              <a:rPr lang="en-US" altLang="en-US" b="1" dirty="0">
                <a:solidFill>
                  <a:srgbClr val="FF0000"/>
                </a:solidFill>
              </a:rPr>
              <a:t>insects</a:t>
            </a:r>
            <a:r>
              <a:rPr lang="en-US" altLang="en-US" dirty="0"/>
              <a:t> have </a:t>
            </a:r>
            <a:r>
              <a:rPr lang="en-US" altLang="en-US" b="1" dirty="0">
                <a:solidFill>
                  <a:srgbClr val="00B0F0"/>
                </a:solidFill>
              </a:rPr>
              <a:t>a dense, fur-like coat over the thoracic region</a:t>
            </a:r>
            <a:r>
              <a:rPr lang="en-US" altLang="en-US" dirty="0"/>
              <a:t> (where flight muscles are located).</a:t>
            </a:r>
            <a:endParaRPr lang="ar-SA" altLang="en-US" dirty="0"/>
          </a:p>
          <a:p>
            <a:pPr eaLnBrk="1" hangingPunct="1"/>
            <a:r>
              <a:rPr lang="en-US" altLang="en-US" dirty="0"/>
              <a:t>Homeotherms regulate exchange between the body and environment by </a:t>
            </a:r>
            <a:r>
              <a:rPr lang="en-US" altLang="en-US" b="1" dirty="0">
                <a:solidFill>
                  <a:srgbClr val="0000FF"/>
                </a:solidFill>
              </a:rPr>
              <a:t>shivering.</a:t>
            </a:r>
            <a:endParaRPr lang="en-US" altLang="en-US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Shivering: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FF00FF"/>
                </a:solidFill>
              </a:rPr>
              <a:t>is involuntary muscular activity that increases heat production.</a:t>
            </a:r>
          </a:p>
          <a:p>
            <a:pPr lvl="1" eaLnBrk="1" hangingPunct="1"/>
            <a:r>
              <a:rPr lang="en-US" altLang="en-US" b="1" dirty="0">
                <a:solidFill>
                  <a:srgbClr val="990000"/>
                </a:solidFill>
              </a:rPr>
              <a:t>Brown fat oxidation </a:t>
            </a:r>
            <a:r>
              <a:rPr lang="en-US" altLang="en-US" dirty="0"/>
              <a:t>(</a:t>
            </a:r>
            <a:r>
              <a:rPr lang="en-US" altLang="en-US" dirty="0">
                <a:solidFill>
                  <a:srgbClr val="FF0000"/>
                </a:solidFill>
              </a:rPr>
              <a:t>prevalent in hibernators</a:t>
            </a:r>
            <a:r>
              <a:rPr lang="en-US" altLang="en-US" dirty="0"/>
              <a:t>).</a:t>
            </a:r>
          </a:p>
          <a:p>
            <a:pPr eaLnBrk="1" hangingPunct="1"/>
            <a:endParaRPr lang="en-US" altLang="en-US" sz="3300" dirty="0"/>
          </a:p>
        </p:txBody>
      </p:sp>
      <p:sp>
        <p:nvSpPr>
          <p:cNvPr id="77826" name="Line 3">
            <a:extLst>
              <a:ext uri="{FF2B5EF4-FFF2-40B4-BE49-F238E27FC236}">
                <a16:creationId xmlns:a16="http://schemas.microsoft.com/office/drawing/2014/main" id="{B5F34DAE-CEE5-269F-6F37-FBC3EA643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787" y="7620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77827" name="Title 4">
            <a:extLst>
              <a:ext uri="{FF2B5EF4-FFF2-40B4-BE49-F238E27FC236}">
                <a16:creationId xmlns:a16="http://schemas.microsoft.com/office/drawing/2014/main" id="{FA4DA427-4425-D14F-5A0E-6823BE41D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796E8FA0-1140-6EB3-375B-F67F95B85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2"/>
            <a:ext cx="8229600" cy="5210174"/>
          </a:xfrm>
        </p:spPr>
        <p:txBody>
          <a:bodyPr/>
          <a:lstStyle/>
          <a:p>
            <a:pPr eaLnBrk="1" hangingPunct="1"/>
            <a:r>
              <a:rPr lang="en-US" altLang="en-US" dirty="0"/>
              <a:t>Homeotherms regulate exchange between the body and environment by </a:t>
            </a:r>
            <a:r>
              <a:rPr lang="en-US" altLang="en-US" b="1" dirty="0">
                <a:solidFill>
                  <a:srgbClr val="FF0000"/>
                </a:solidFill>
              </a:rPr>
              <a:t>evaporative cooling</a:t>
            </a:r>
            <a:r>
              <a:rPr lang="ar-SA" altLang="en-US" b="1" dirty="0">
                <a:solidFill>
                  <a:srgbClr val="FF0000"/>
                </a:solidFill>
              </a:rPr>
              <a:t>:</a:t>
            </a:r>
            <a:endParaRPr lang="en-US" altLang="en-US" dirty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n-US" b="1" dirty="0">
                <a:solidFill>
                  <a:srgbClr val="0000FF"/>
                </a:solidFill>
              </a:rPr>
              <a:t>Sweating</a:t>
            </a:r>
          </a:p>
          <a:p>
            <a:pPr lvl="1" eaLnBrk="1" hangingPunct="1"/>
            <a:r>
              <a:rPr lang="en-US" altLang="en-US" b="1" dirty="0">
                <a:solidFill>
                  <a:srgbClr val="0000FF"/>
                </a:solidFill>
              </a:rPr>
              <a:t>Panting and gular fluttering</a:t>
            </a:r>
          </a:p>
          <a:p>
            <a:pPr lvl="1" eaLnBrk="1" hangingPunct="1"/>
            <a:r>
              <a:rPr lang="en-US" altLang="en-US" b="1" dirty="0">
                <a:solidFill>
                  <a:srgbClr val="0000FF"/>
                </a:solidFill>
              </a:rPr>
              <a:t>Wallow in water and wet mud</a:t>
            </a:r>
          </a:p>
          <a:p>
            <a:pPr lvl="3" eaLnBrk="1" hangingPunct="1"/>
            <a:endParaRPr lang="en-US" altLang="en-US" dirty="0"/>
          </a:p>
        </p:txBody>
      </p:sp>
      <p:sp>
        <p:nvSpPr>
          <p:cNvPr id="81922" name="Line 3">
            <a:extLst>
              <a:ext uri="{FF2B5EF4-FFF2-40B4-BE49-F238E27FC236}">
                <a16:creationId xmlns:a16="http://schemas.microsoft.com/office/drawing/2014/main" id="{43AC602A-BFDD-603E-703A-2668C1278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0668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81923" name="Rectangle 6">
            <a:extLst>
              <a:ext uri="{FF2B5EF4-FFF2-40B4-BE49-F238E27FC236}">
                <a16:creationId xmlns:a16="http://schemas.microsoft.com/office/drawing/2014/main" id="{1D3BBEA0-9550-D6FF-0751-C331D1C6B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" y="-92867"/>
            <a:ext cx="9067800" cy="792162"/>
          </a:xfrm>
          <a:noFill/>
        </p:spPr>
        <p:txBody>
          <a:bodyPr/>
          <a:lstStyle/>
          <a:p>
            <a:pPr marL="839788" indent="-839788" algn="l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2E5192"/>
              </a:solidFill>
            </a:endParaRPr>
          </a:p>
        </p:txBody>
      </p:sp>
      <p:pic>
        <p:nvPicPr>
          <p:cNvPr id="81924" name="Picture 5">
            <a:extLst>
              <a:ext uri="{FF2B5EF4-FFF2-40B4-BE49-F238E27FC236}">
                <a16:creationId xmlns:a16="http://schemas.microsoft.com/office/drawing/2014/main" id="{389C45F0-73A8-BB10-2649-E8CF8E1E4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2514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6">
            <a:extLst>
              <a:ext uri="{FF2B5EF4-FFF2-40B4-BE49-F238E27FC236}">
                <a16:creationId xmlns:a16="http://schemas.microsoft.com/office/drawing/2014/main" id="{FAEE2CCA-7655-3FB2-CF60-28B3C551B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1905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7">
            <a:extLst>
              <a:ext uri="{FF2B5EF4-FFF2-40B4-BE49-F238E27FC236}">
                <a16:creationId xmlns:a16="http://schemas.microsoft.com/office/drawing/2014/main" id="{18975033-7C8F-0092-516A-7647EB9F9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2667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8">
            <a:extLst>
              <a:ext uri="{FF2B5EF4-FFF2-40B4-BE49-F238E27FC236}">
                <a16:creationId xmlns:a16="http://schemas.microsoft.com/office/drawing/2014/main" id="{79267CD0-B916-3FC8-980F-D53B93C6A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1F742F43-1CDC-0108-ABF4-64669D7C1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5191125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b="1" dirty="0">
                <a:solidFill>
                  <a:srgbClr val="00B050"/>
                </a:solidFill>
              </a:rPr>
              <a:t>Endothermy:</a:t>
            </a:r>
            <a:endParaRPr lang="en-US" altLang="en-US" sz="2400" b="1" dirty="0">
              <a:solidFill>
                <a:srgbClr val="00B050"/>
              </a:solidFill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i="1" dirty="0">
                <a:solidFill>
                  <a:srgbClr val="0000FF"/>
                </a:solidFill>
              </a:rPr>
              <a:t>Animals can remain active regardless of environmental temperatures </a:t>
            </a:r>
            <a:r>
              <a:rPr lang="en-US" altLang="en-US" sz="2200" b="1" u="sng" dirty="0">
                <a:solidFill>
                  <a:srgbClr val="0000FF"/>
                </a:solidFill>
              </a:rPr>
              <a:t>(Advantage)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i="1" dirty="0">
                <a:solidFill>
                  <a:srgbClr val="FF0000"/>
                </a:solidFill>
              </a:rPr>
              <a:t>Animals must consume a lot of food to meet the energy demands of endothermy </a:t>
            </a:r>
            <a:r>
              <a:rPr lang="en-US" altLang="en-US" sz="2200" i="1" dirty="0">
                <a:solidFill>
                  <a:srgbClr val="FF0000"/>
                </a:solidFill>
                <a:sym typeface="Symbol" pitchFamily="2" charset="2"/>
              </a:rPr>
              <a:t></a:t>
            </a:r>
            <a:r>
              <a:rPr lang="en-US" altLang="en-US" sz="2200" i="1" dirty="0">
                <a:solidFill>
                  <a:srgbClr val="FF0000"/>
                </a:solidFill>
              </a:rPr>
              <a:t> a minor amount of energy goes to growth </a:t>
            </a:r>
            <a:r>
              <a:rPr lang="en-US" altLang="en-US" sz="2200" b="1" u="sng" dirty="0">
                <a:solidFill>
                  <a:srgbClr val="FF0000"/>
                </a:solidFill>
              </a:rPr>
              <a:t>(Disadvantage)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b="1" dirty="0">
                <a:solidFill>
                  <a:srgbClr val="00B050"/>
                </a:solidFill>
              </a:rPr>
              <a:t>Ectothermy:</a:t>
            </a:r>
            <a:endParaRPr lang="en-US" altLang="en-US" sz="2400" b="1" dirty="0">
              <a:solidFill>
                <a:srgbClr val="00B050"/>
              </a:solidFill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i="1" dirty="0">
                <a:solidFill>
                  <a:srgbClr val="0000FF"/>
                </a:solidFill>
              </a:rPr>
              <a:t>Animals can allocate more of their energy to biomass production </a:t>
            </a:r>
            <a:r>
              <a:rPr lang="en-US" altLang="en-US" sz="2200" b="1" u="sng" dirty="0">
                <a:solidFill>
                  <a:srgbClr val="0000FF"/>
                </a:solidFill>
              </a:rPr>
              <a:t>(Advantage)</a:t>
            </a:r>
            <a:endParaRPr lang="en-US" altLang="en-US" sz="2200" b="1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i="1" dirty="0">
                <a:solidFill>
                  <a:srgbClr val="0000FF"/>
                </a:solidFill>
              </a:rPr>
              <a:t>Animals require fewer calories per gram of body weight and so can colonize areas of limited food and water</a:t>
            </a:r>
            <a:r>
              <a:rPr lang="en-US" altLang="en-US" sz="2200" b="1" u="sng" dirty="0">
                <a:solidFill>
                  <a:srgbClr val="0000FF"/>
                </a:solidFill>
              </a:rPr>
              <a:t> (Advantage)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i="1" dirty="0">
                <a:solidFill>
                  <a:srgbClr val="FF0000"/>
                </a:solidFill>
              </a:rPr>
              <a:t>Animals cannot be active under all environmental conditions </a:t>
            </a:r>
            <a:r>
              <a:rPr lang="en-US" altLang="en-US" sz="2200" b="1" i="1" dirty="0">
                <a:solidFill>
                  <a:srgbClr val="FF0000"/>
                </a:solidFill>
              </a:rPr>
              <a:t>(disadvantage).</a:t>
            </a:r>
          </a:p>
        </p:txBody>
      </p:sp>
      <p:sp>
        <p:nvSpPr>
          <p:cNvPr id="83970" name="Line 3">
            <a:extLst>
              <a:ext uri="{FF2B5EF4-FFF2-40B4-BE49-F238E27FC236}">
                <a16:creationId xmlns:a16="http://schemas.microsoft.com/office/drawing/2014/main" id="{6E18362E-6916-65B3-A50A-EC6619763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716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Rectangle 4">
            <a:extLst>
              <a:ext uri="{FF2B5EF4-FFF2-40B4-BE49-F238E27FC236}">
                <a16:creationId xmlns:a16="http://schemas.microsoft.com/office/drawing/2014/main" id="{08CEE042-BCB2-EE77-3AB5-099B5DE17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71488"/>
            <a:ext cx="9067800" cy="792162"/>
          </a:xfrm>
          <a:noFill/>
        </p:spPr>
        <p:txBody>
          <a:bodyPr/>
          <a:lstStyle/>
          <a:p>
            <a:pPr marL="827088" indent="-827088" eaLnBrk="1" hangingPunct="1"/>
            <a:r>
              <a:rPr lang="en-US" altLang="en-US" b="1" dirty="0">
                <a:solidFill>
                  <a:srgbClr val="2E5192"/>
                </a:solidFill>
              </a:rPr>
              <a:t>7.11 Endothermy and Ectothermy Involve    </a:t>
            </a:r>
            <a:r>
              <a:rPr lang="en-US" altLang="en-US" b="1" dirty="0">
                <a:solidFill>
                  <a:srgbClr val="0000FF"/>
                </a:solidFill>
              </a:rPr>
              <a:t>Trade-offs (</a:t>
            </a:r>
            <a:r>
              <a:rPr lang="ar-JO" altLang="en-US" b="1" dirty="0">
                <a:solidFill>
                  <a:srgbClr val="0000FF"/>
                </a:solidFill>
              </a:rPr>
              <a:t>مقايضات</a:t>
            </a:r>
            <a:r>
              <a:rPr lang="en-US" altLang="en-US" b="1" dirty="0">
                <a:solidFill>
                  <a:srgbClr val="0000FF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8" descr="07_16Figure-L">
            <a:extLst>
              <a:ext uri="{FF2B5EF4-FFF2-40B4-BE49-F238E27FC236}">
                <a16:creationId xmlns:a16="http://schemas.microsoft.com/office/drawing/2014/main" id="{5D623321-B4A6-D790-105F-63FEB1BE1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>
            <a:fillRect/>
          </a:stretch>
        </p:blipFill>
        <p:spPr bwMode="auto">
          <a:xfrm>
            <a:off x="296863" y="381000"/>
            <a:ext cx="8548687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A41CBF3-429D-3D57-0360-4B03E339C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4988"/>
            <a:ext cx="8382000" cy="4887912"/>
          </a:xfrm>
        </p:spPr>
        <p:txBody>
          <a:bodyPr/>
          <a:lstStyle/>
          <a:p>
            <a:pPr eaLnBrk="1" hangingPunct="1">
              <a:buFont typeface="Wingdings" pitchFamily="84" charset="2"/>
              <a:buChar char="§"/>
              <a:defRPr/>
            </a:pPr>
            <a:r>
              <a:rPr lang="en-US" b="1" dirty="0">
                <a:solidFill>
                  <a:srgbClr val="0000FF"/>
                </a:solidFill>
              </a:rPr>
              <a:t>Temporal </a:t>
            </a:r>
            <a:r>
              <a:rPr lang="en-US" b="1" dirty="0" err="1">
                <a:solidFill>
                  <a:srgbClr val="0000FF"/>
                </a:solidFill>
              </a:rPr>
              <a:t>heterotherms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those that sometimes regulate their body temperature.</a:t>
            </a:r>
          </a:p>
          <a:p>
            <a:pPr eaLnBrk="1" hangingPunct="1">
              <a:buFont typeface="Wingdings" pitchFamily="84" charset="2"/>
              <a:buChar char="§"/>
              <a:defRPr/>
            </a:pPr>
            <a:r>
              <a:rPr lang="en-US" b="1" dirty="0">
                <a:solidFill>
                  <a:srgbClr val="FF00FF"/>
                </a:solidFill>
              </a:rPr>
              <a:t>Many species of insect </a:t>
            </a:r>
            <a:r>
              <a:rPr lang="en-US" dirty="0"/>
              <a:t>are </a:t>
            </a:r>
            <a:r>
              <a:rPr lang="en-US" dirty="0" err="1"/>
              <a:t>heterothermic</a:t>
            </a:r>
            <a:r>
              <a:rPr lang="en-US" dirty="0"/>
              <a:t> in the adult stage: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Pre-flight warm up of flight muscles </a:t>
            </a:r>
            <a:r>
              <a:rPr lang="en-US" dirty="0">
                <a:sym typeface="Symbol" pitchFamily="84" charset="2"/>
              </a:rPr>
              <a:t>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wing beating: </a:t>
            </a:r>
            <a:r>
              <a:rPr lang="en-US" dirty="0">
                <a:solidFill>
                  <a:srgbClr val="FF0000"/>
                </a:solidFill>
              </a:rPr>
              <a:t>moths, butterflies</a:t>
            </a:r>
            <a:r>
              <a:rPr lang="en-US" dirty="0"/>
              <a:t>).</a:t>
            </a:r>
          </a:p>
          <a:p>
            <a:pPr lvl="1" eaLnBrk="1" hangingPunct="1">
              <a:defRPr/>
            </a:pPr>
            <a:r>
              <a:rPr lang="en-US" dirty="0"/>
              <a:t>Orientation of wings to the sun (</a:t>
            </a:r>
            <a:r>
              <a:rPr lang="en-US" dirty="0">
                <a:solidFill>
                  <a:srgbClr val="FF0000"/>
                </a:solidFill>
              </a:rPr>
              <a:t>butterflies, dragonflies).</a:t>
            </a:r>
          </a:p>
          <a:p>
            <a:pPr lvl="3" eaLnBrk="1" hangingPunct="1">
              <a:defRPr/>
            </a:pPr>
            <a:endParaRPr lang="en-US" sz="1800" dirty="0"/>
          </a:p>
        </p:txBody>
      </p:sp>
      <p:sp>
        <p:nvSpPr>
          <p:cNvPr id="90114" name="Line 3">
            <a:extLst>
              <a:ext uri="{FF2B5EF4-FFF2-40B4-BE49-F238E27FC236}">
                <a16:creationId xmlns:a16="http://schemas.microsoft.com/office/drawing/2014/main" id="{A687A27C-A565-D9E4-5A62-D1B338DFD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9225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4">
            <a:extLst>
              <a:ext uri="{FF2B5EF4-FFF2-40B4-BE49-F238E27FC236}">
                <a16:creationId xmlns:a16="http://schemas.microsoft.com/office/drawing/2014/main" id="{C7144149-786E-40C1-A6A5-949BF7570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71488"/>
            <a:ext cx="9067800" cy="792162"/>
          </a:xfrm>
          <a:noFill/>
        </p:spPr>
        <p:txBody>
          <a:bodyPr/>
          <a:lstStyle/>
          <a:p>
            <a:pPr marL="827088" indent="-827088" eaLnBrk="1" hangingPunct="1"/>
            <a:r>
              <a:rPr lang="en-US" altLang="en-US" b="1">
                <a:solidFill>
                  <a:srgbClr val="2E5192"/>
                </a:solidFill>
              </a:rPr>
              <a:t>7.12 </a:t>
            </a:r>
            <a:r>
              <a:rPr lang="en-US" altLang="en-US" b="1">
                <a:solidFill>
                  <a:srgbClr val="FF0000"/>
                </a:solidFill>
              </a:rPr>
              <a:t>Heterotherms</a:t>
            </a:r>
            <a:r>
              <a:rPr lang="en-US" altLang="en-US" b="1">
                <a:solidFill>
                  <a:srgbClr val="2E5192"/>
                </a:solidFill>
              </a:rPr>
              <a:t> Take On Characteristics of Ectotherms and Endotherms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B2274338-9118-02EB-1A03-6592D723B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594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Animals are heterotrophs </a:t>
            </a:r>
            <a:r>
              <a:rPr lang="en-US" altLang="en-US"/>
              <a:t>and derive their energy and most nutrients from consuming organic compounds contained in other plants and animals</a:t>
            </a:r>
          </a:p>
          <a:p>
            <a:pPr eaLnBrk="1" hangingPunct="1"/>
            <a:r>
              <a:rPr lang="en-US" altLang="en-US" b="1">
                <a:solidFill>
                  <a:srgbClr val="00B0F0"/>
                </a:solidFill>
              </a:rPr>
              <a:t>Key processes common to all animals:</a:t>
            </a:r>
            <a:endParaRPr lang="en-US" altLang="en-US" sz="2400" b="1">
              <a:solidFill>
                <a:srgbClr val="00B0F0"/>
              </a:solidFill>
            </a:endParaRPr>
          </a:p>
          <a:p>
            <a:pPr lvl="1" eaLnBrk="1" hangingPunct="1"/>
            <a:r>
              <a:rPr lang="en-US" altLang="en-US">
                <a:solidFill>
                  <a:srgbClr val="00B050"/>
                </a:solidFill>
              </a:rPr>
              <a:t>Acquire and digest food</a:t>
            </a:r>
          </a:p>
          <a:p>
            <a:pPr lvl="1" eaLnBrk="1" hangingPunct="1"/>
            <a:r>
              <a:rPr lang="en-US" altLang="en-US">
                <a:solidFill>
                  <a:srgbClr val="00B050"/>
                </a:solidFill>
              </a:rPr>
              <a:t>Absorb oxygen</a:t>
            </a:r>
          </a:p>
          <a:p>
            <a:pPr lvl="1" eaLnBrk="1" hangingPunct="1"/>
            <a:r>
              <a:rPr lang="en-US" altLang="en-US">
                <a:solidFill>
                  <a:srgbClr val="00B050"/>
                </a:solidFill>
              </a:rPr>
              <a:t>Maintain body temperature and water balance</a:t>
            </a:r>
          </a:p>
          <a:p>
            <a:pPr lvl="1" eaLnBrk="1" hangingPunct="1"/>
            <a:r>
              <a:rPr lang="en-US" altLang="en-US">
                <a:solidFill>
                  <a:srgbClr val="00B050"/>
                </a:solidFill>
              </a:rPr>
              <a:t>Adapt to light and temperature variations</a:t>
            </a:r>
          </a:p>
          <a:p>
            <a:pPr eaLnBrk="1" hangingPunct="1"/>
            <a:r>
              <a:rPr lang="en-US" altLang="en-US"/>
              <a:t>Animals encounter different constraints in aquatic versus terrestrial environments</a:t>
            </a:r>
          </a:p>
          <a:p>
            <a:pPr lvl="2" eaLnBrk="1" hangingPunct="1"/>
            <a:endParaRPr lang="en-US" altLang="en-US" sz="1800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D578F10B-D514-F121-81ED-3E1025491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67800" cy="7921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2E5192"/>
                </a:solidFill>
              </a:rPr>
              <a:t>Chapter 7 Animal Adaptations to the Environment</a:t>
            </a:r>
          </a:p>
        </p:txBody>
      </p:sp>
      <p:sp>
        <p:nvSpPr>
          <p:cNvPr id="18435" name="Line 5">
            <a:extLst>
              <a:ext uri="{FF2B5EF4-FFF2-40B4-BE49-F238E27FC236}">
                <a16:creationId xmlns:a16="http://schemas.microsoft.com/office/drawing/2014/main" id="{1413A83C-4F05-11FC-93CA-F6B936753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003300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F513357-4C88-6D62-C5E6-95A813400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17625"/>
            <a:ext cx="8686800" cy="4887913"/>
          </a:xfrm>
        </p:spPr>
        <p:txBody>
          <a:bodyPr/>
          <a:lstStyle/>
          <a:p>
            <a:pPr eaLnBrk="1" hangingPunct="1">
              <a:buFont typeface="Wingdings" pitchFamily="84" charset="2"/>
              <a:buChar char="§"/>
              <a:defRPr/>
            </a:pPr>
            <a:r>
              <a:rPr lang="en-US" dirty="0"/>
              <a:t>Daily</a:t>
            </a:r>
            <a:r>
              <a:rPr lang="en-US" b="1" dirty="0"/>
              <a:t> </a:t>
            </a:r>
            <a:r>
              <a:rPr lang="en-US" b="1" dirty="0">
                <a:solidFill>
                  <a:srgbClr val="0000FF"/>
                </a:solidFill>
              </a:rPr>
              <a:t>torpor (</a:t>
            </a:r>
            <a:r>
              <a:rPr lang="ar-JO" b="1" dirty="0">
                <a:solidFill>
                  <a:srgbClr val="0000FF"/>
                </a:solidFill>
              </a:rPr>
              <a:t>سبات</a:t>
            </a:r>
            <a:r>
              <a:rPr lang="en-US" b="1" dirty="0">
                <a:solidFill>
                  <a:srgbClr val="0000FF"/>
                </a:solidFill>
              </a:rPr>
              <a:t>)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dropping of body temperature to approximately ambient temperature for a part of each day, regardless of the season:</a:t>
            </a:r>
          </a:p>
          <a:p>
            <a:pPr lvl="1" eaLnBrk="1" hangingPunct="1">
              <a:defRPr/>
            </a:pPr>
            <a:r>
              <a:rPr lang="en-US" i="1" dirty="0">
                <a:solidFill>
                  <a:srgbClr val="0000FF"/>
                </a:solidFill>
              </a:rPr>
              <a:t>Temperature drops near to ambient.</a:t>
            </a:r>
          </a:p>
          <a:p>
            <a:pPr lvl="1" eaLnBrk="1" hangingPunct="1">
              <a:defRPr/>
            </a:pPr>
            <a:r>
              <a:rPr lang="en-US" i="1" dirty="0">
                <a:solidFill>
                  <a:srgbClr val="0000FF"/>
                </a:solidFill>
              </a:rPr>
              <a:t>Hummingbirds, bats, pocket mice, kangaroo mice … etc.</a:t>
            </a:r>
          </a:p>
        </p:txBody>
      </p:sp>
      <p:sp>
        <p:nvSpPr>
          <p:cNvPr id="92162" name="Line 3">
            <a:extLst>
              <a:ext uri="{FF2B5EF4-FFF2-40B4-BE49-F238E27FC236}">
                <a16:creationId xmlns:a16="http://schemas.microsoft.com/office/drawing/2014/main" id="{40835FA5-4042-F279-ECC0-52CA6F003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011238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4">
            <a:extLst>
              <a:ext uri="{FF2B5EF4-FFF2-40B4-BE49-F238E27FC236}">
                <a16:creationId xmlns:a16="http://schemas.microsoft.com/office/drawing/2014/main" id="{DBCF1641-945E-2A45-2926-9D6A39E0F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67800" cy="792163"/>
          </a:xfrm>
          <a:noFill/>
        </p:spPr>
        <p:txBody>
          <a:bodyPr/>
          <a:lstStyle/>
          <a:p>
            <a:pPr marL="827088" indent="-827088" eaLnBrk="1" hangingPunct="1"/>
            <a:r>
              <a:rPr lang="en-US" altLang="en-US" b="1">
                <a:solidFill>
                  <a:srgbClr val="2E5192"/>
                </a:solidFill>
              </a:rPr>
              <a:t>7.13 </a:t>
            </a:r>
            <a:r>
              <a:rPr lang="en-US" altLang="en-US" b="1">
                <a:solidFill>
                  <a:srgbClr val="FF0000"/>
                </a:solidFill>
              </a:rPr>
              <a:t>Torpor</a:t>
            </a:r>
            <a:r>
              <a:rPr lang="en-US" altLang="en-US" b="1">
                <a:solidFill>
                  <a:srgbClr val="2E5192"/>
                </a:solidFill>
              </a:rPr>
              <a:t> Helps Some Animals Conserve Energy</a:t>
            </a:r>
          </a:p>
        </p:txBody>
      </p:sp>
      <p:pic>
        <p:nvPicPr>
          <p:cNvPr id="92164" name="Picture 5">
            <a:extLst>
              <a:ext uri="{FF2B5EF4-FFF2-40B4-BE49-F238E27FC236}">
                <a16:creationId xmlns:a16="http://schemas.microsoft.com/office/drawing/2014/main" id="{3A7CD64F-3FAE-A611-7DA9-D0C5C596F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2667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6">
            <a:extLst>
              <a:ext uri="{FF2B5EF4-FFF2-40B4-BE49-F238E27FC236}">
                <a16:creationId xmlns:a16="http://schemas.microsoft.com/office/drawing/2014/main" id="{03CC6AF6-9D9B-9E7F-2A5C-C87C08CA4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2819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7">
            <a:extLst>
              <a:ext uri="{FF2B5EF4-FFF2-40B4-BE49-F238E27FC236}">
                <a16:creationId xmlns:a16="http://schemas.microsoft.com/office/drawing/2014/main" id="{84B46557-E101-E69D-BEA6-D9184C059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2514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69D408D-5DE8-6074-D6D9-199E692DF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17625"/>
            <a:ext cx="8382000" cy="4887913"/>
          </a:xfrm>
        </p:spPr>
        <p:txBody>
          <a:bodyPr/>
          <a:lstStyle/>
          <a:p>
            <a:pPr eaLnBrk="1" hangingPunct="1">
              <a:buFont typeface="Wingdings" pitchFamily="84" charset="2"/>
              <a:buChar char="§"/>
              <a:defRPr/>
            </a:pP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Hibernation (</a:t>
            </a:r>
            <a:r>
              <a:rPr lang="ar-JO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سبات فصلي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long, seasonal torpor characterized by cessation of activity:</a:t>
            </a:r>
          </a:p>
          <a:p>
            <a:pPr lvl="1" eaLnBrk="1" hangingPunct="1">
              <a:defRPr/>
            </a:pPr>
            <a:r>
              <a:rPr lang="en-US" dirty="0"/>
              <a:t>Common in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terrestrial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poikilotherms</a:t>
            </a:r>
            <a:r>
              <a:rPr lang="en-US" dirty="0"/>
              <a:t>.</a:t>
            </a:r>
          </a:p>
          <a:p>
            <a:pPr lvl="1" eaLnBrk="1" hangingPunct="1">
              <a:defRPr/>
            </a:pPr>
            <a:r>
              <a:rPr lang="en-US" dirty="0"/>
              <a:t>And some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heterothermic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mammals</a:t>
            </a:r>
            <a:r>
              <a:rPr lang="en-US" dirty="0"/>
              <a:t>.</a:t>
            </a:r>
          </a:p>
          <a:p>
            <a:pPr lvl="2" eaLnBrk="1" hangingPunct="1">
              <a:buFont typeface="Wingdings" pitchFamily="84" charset="2"/>
              <a:buChar char="§"/>
              <a:defRPr/>
            </a:pPr>
            <a:r>
              <a:rPr lang="en-US" i="1" dirty="0">
                <a:solidFill>
                  <a:srgbClr val="0000FF"/>
                </a:solidFill>
              </a:rPr>
              <a:t>Heart rate, respiration, and total metabolism fall, body temperature sinks below 10°C.</a:t>
            </a:r>
          </a:p>
          <a:p>
            <a:pPr lvl="2" eaLnBrk="1" hangingPunct="1">
              <a:buFont typeface="Wingdings" pitchFamily="84" charset="2"/>
              <a:buNone/>
              <a:defRPr/>
            </a:pPr>
            <a:endParaRPr lang="en-US" sz="2000" dirty="0"/>
          </a:p>
        </p:txBody>
      </p:sp>
      <p:sp>
        <p:nvSpPr>
          <p:cNvPr id="94210" name="Line 3">
            <a:extLst>
              <a:ext uri="{FF2B5EF4-FFF2-40B4-BE49-F238E27FC236}">
                <a16:creationId xmlns:a16="http://schemas.microsoft.com/office/drawing/2014/main" id="{0893B864-D9D7-54B7-A064-DA4B9FAC0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011238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Rectangle 4">
            <a:extLst>
              <a:ext uri="{FF2B5EF4-FFF2-40B4-BE49-F238E27FC236}">
                <a16:creationId xmlns:a16="http://schemas.microsoft.com/office/drawing/2014/main" id="{14E531CE-0CD3-35E2-8C77-9954E51EF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67800" cy="792163"/>
          </a:xfrm>
          <a:noFill/>
        </p:spPr>
        <p:txBody>
          <a:bodyPr/>
          <a:lstStyle/>
          <a:p>
            <a:pPr marL="827088" indent="-827088" eaLnBrk="1" hangingPunct="1"/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C512467-33D5-D5CE-6D73-C5D3AD33B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17625"/>
            <a:ext cx="8382000" cy="4887913"/>
          </a:xfrm>
        </p:spPr>
        <p:txBody>
          <a:bodyPr/>
          <a:lstStyle/>
          <a:p>
            <a:pPr eaLnBrk="1" hangingPunct="1">
              <a:buFont typeface="Wingdings" pitchFamily="84" charset="2"/>
              <a:buChar char="§"/>
              <a:defRPr/>
            </a:pPr>
            <a:r>
              <a:rPr lang="en-US" sz="2400" b="1" dirty="0">
                <a:solidFill>
                  <a:srgbClr val="FF0000"/>
                </a:solidFill>
              </a:rPr>
              <a:t>Black bears, grizzly bears</a:t>
            </a:r>
            <a:r>
              <a:rPr lang="en-US" sz="2400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female polar bears</a:t>
            </a:r>
            <a:r>
              <a:rPr lang="en-US" sz="2400" dirty="0"/>
              <a:t> </a:t>
            </a:r>
            <a:r>
              <a:rPr lang="en-US" sz="2400" b="1" u="sng" dirty="0">
                <a:solidFill>
                  <a:srgbClr val="0000FF"/>
                </a:solidFill>
              </a:rPr>
              <a:t>do not hibernate:</a:t>
            </a:r>
          </a:p>
          <a:p>
            <a:pPr lvl="1" eaLnBrk="1" hangingPunct="1">
              <a:defRPr/>
            </a:pPr>
            <a:r>
              <a:rPr lang="en-US" dirty="0"/>
              <a:t>A unique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 sleep </a:t>
            </a:r>
            <a:r>
              <a:rPr lang="en-US" dirty="0"/>
              <a:t>from which they </a:t>
            </a:r>
            <a:r>
              <a:rPr lang="en-US" i="1" dirty="0"/>
              <a:t>easily</a:t>
            </a:r>
            <a:r>
              <a:rPr lang="en-US" dirty="0"/>
              <a:t> rouse!</a:t>
            </a:r>
          </a:p>
          <a:p>
            <a:pPr lvl="1" eaLnBrk="1" hangingPunct="1">
              <a:defRPr/>
            </a:pPr>
            <a:r>
              <a:rPr lang="en-US" dirty="0"/>
              <a:t>Body temperature is only a few degrees below normal</a:t>
            </a:r>
          </a:p>
          <a:p>
            <a:pPr eaLnBrk="1" hangingPunct="1">
              <a:buFont typeface="Wingdings" pitchFamily="84" charset="2"/>
              <a:buChar char="§"/>
              <a:defRPr/>
            </a:pPr>
            <a:r>
              <a:rPr lang="en-US" sz="2400" dirty="0"/>
              <a:t>These mammals </a:t>
            </a:r>
            <a:r>
              <a:rPr lang="en-US" sz="2400" i="1" dirty="0">
                <a:solidFill>
                  <a:srgbClr val="0000FF"/>
                </a:solidFill>
              </a:rPr>
              <a:t>do not eat, drink, urinate, or defecate.</a:t>
            </a:r>
          </a:p>
          <a:p>
            <a:pPr eaLnBrk="1" hangingPunct="1">
              <a:buFont typeface="Wingdings" pitchFamily="84" charset="2"/>
              <a:buChar char="§"/>
              <a:defRPr/>
            </a:pPr>
            <a:r>
              <a:rPr lang="en-US" sz="2400" dirty="0"/>
              <a:t>Females give birth to and nurse young during their sleep.</a:t>
            </a:r>
          </a:p>
        </p:txBody>
      </p:sp>
      <p:sp>
        <p:nvSpPr>
          <p:cNvPr id="96258" name="Line 3">
            <a:extLst>
              <a:ext uri="{FF2B5EF4-FFF2-40B4-BE49-F238E27FC236}">
                <a16:creationId xmlns:a16="http://schemas.microsoft.com/office/drawing/2014/main" id="{B8CDD66C-FA8A-1837-23CD-C5EE31BB1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011238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>
            <a:extLst>
              <a:ext uri="{FF2B5EF4-FFF2-40B4-BE49-F238E27FC236}">
                <a16:creationId xmlns:a16="http://schemas.microsoft.com/office/drawing/2014/main" id="{527AD545-25AC-A110-0E78-5DE5D34CF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67800" cy="792163"/>
          </a:xfrm>
          <a:noFill/>
        </p:spPr>
        <p:txBody>
          <a:bodyPr/>
          <a:lstStyle/>
          <a:p>
            <a:pPr marL="827088" indent="-827088" eaLnBrk="1" hangingPunct="1"/>
            <a:endParaRPr lang="en-US" altLang="en-US" b="1">
              <a:solidFill>
                <a:srgbClr val="2E5192"/>
              </a:solidFill>
            </a:endParaRPr>
          </a:p>
        </p:txBody>
      </p:sp>
      <p:pic>
        <p:nvPicPr>
          <p:cNvPr id="96260" name="Picture 5">
            <a:extLst>
              <a:ext uri="{FF2B5EF4-FFF2-40B4-BE49-F238E27FC236}">
                <a16:creationId xmlns:a16="http://schemas.microsoft.com/office/drawing/2014/main" id="{32B054E2-7C50-6479-CDAA-34409E27A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27432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6">
            <a:extLst>
              <a:ext uri="{FF2B5EF4-FFF2-40B4-BE49-F238E27FC236}">
                <a16:creationId xmlns:a16="http://schemas.microsoft.com/office/drawing/2014/main" id="{280B319D-7282-7B3C-B6F7-5F7597D3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266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7">
            <a:extLst>
              <a:ext uri="{FF2B5EF4-FFF2-40B4-BE49-F238E27FC236}">
                <a16:creationId xmlns:a16="http://schemas.microsoft.com/office/drawing/2014/main" id="{3A57DB77-EF1F-E697-AB66-CBA1F17A0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74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16936F4-4C7A-44AF-84C2-B5504C8E5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4988"/>
            <a:ext cx="8382000" cy="4887912"/>
          </a:xfrm>
        </p:spPr>
        <p:txBody>
          <a:bodyPr/>
          <a:lstStyle/>
          <a:p>
            <a:pPr eaLnBrk="1" hangingPunct="1">
              <a:buFont typeface="Wingdings" pitchFamily="84" charset="2"/>
              <a:buChar char="§"/>
              <a:defRPr/>
            </a:pPr>
            <a:r>
              <a:rPr lang="en-US" b="1" dirty="0" err="1">
                <a:solidFill>
                  <a:srgbClr val="0000FF"/>
                </a:solidFill>
              </a:rPr>
              <a:t>Supercooling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/>
              <a:t>of body fluids takes place when the body temperature falls below the freezing point without actually freezing</a:t>
            </a:r>
          </a:p>
          <a:p>
            <a:pPr eaLnBrk="1" hangingPunct="1">
              <a:buFont typeface="Wingdings" pitchFamily="84" charset="2"/>
              <a:buChar char="§"/>
              <a:defRPr/>
            </a:pPr>
            <a:r>
              <a:rPr lang="en-US" dirty="0"/>
              <a:t>The presence of </a:t>
            </a:r>
            <a:r>
              <a:rPr lang="en-US" b="1" dirty="0">
                <a:solidFill>
                  <a:srgbClr val="FF00FF"/>
                </a:solidFill>
              </a:rPr>
              <a:t>solutes</a:t>
            </a:r>
            <a:r>
              <a:rPr lang="en-US" dirty="0"/>
              <a:t> (e.g.,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glycerol</a:t>
            </a:r>
            <a:r>
              <a:rPr lang="en-US" dirty="0"/>
              <a:t>) in body fluids functions to lower the freezing point of water.</a:t>
            </a:r>
          </a:p>
          <a:p>
            <a:pPr lvl="1" eaLnBrk="1" hangingPunct="1">
              <a:defRPr/>
            </a:pPr>
            <a:r>
              <a:rPr lang="en-US" dirty="0"/>
              <a:t>Characteristic of </a:t>
            </a:r>
            <a:r>
              <a:rPr lang="en-US" b="1" dirty="0">
                <a:solidFill>
                  <a:srgbClr val="FF0000"/>
                </a:solidFill>
              </a:rPr>
              <a:t>arctic marine fish, some insects, reptiles, and amphibians.</a:t>
            </a:r>
          </a:p>
          <a:p>
            <a:pPr lvl="3" eaLnBrk="1" hangingPunct="1">
              <a:defRPr/>
            </a:pPr>
            <a:endParaRPr lang="en-US" dirty="0"/>
          </a:p>
          <a:p>
            <a:pPr lvl="3" eaLnBrk="1" hangingPunct="1">
              <a:defRPr/>
            </a:pPr>
            <a:endParaRPr lang="en-US" dirty="0"/>
          </a:p>
        </p:txBody>
      </p:sp>
      <p:sp>
        <p:nvSpPr>
          <p:cNvPr id="98306" name="Line 3">
            <a:extLst>
              <a:ext uri="{FF2B5EF4-FFF2-40B4-BE49-F238E27FC236}">
                <a16:creationId xmlns:a16="http://schemas.microsoft.com/office/drawing/2014/main" id="{C9CC6FBE-13D7-0A0B-9744-C427F1FB4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90663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Rectangle 4">
            <a:extLst>
              <a:ext uri="{FF2B5EF4-FFF2-40B4-BE49-F238E27FC236}">
                <a16:creationId xmlns:a16="http://schemas.microsoft.com/office/drawing/2014/main" id="{B0E4FB4A-77D4-9F5C-2203-94BC68792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9067800" cy="792163"/>
          </a:xfrm>
          <a:noFill/>
        </p:spPr>
        <p:txBody>
          <a:bodyPr/>
          <a:lstStyle/>
          <a:p>
            <a:pPr marL="827088" indent="-827088" eaLnBrk="1" hangingPunct="1"/>
            <a:r>
              <a:rPr lang="en-US" altLang="en-US" b="1">
                <a:solidFill>
                  <a:srgbClr val="2E5192"/>
                </a:solidFill>
              </a:rPr>
              <a:t>7.14 Some Animals Use </a:t>
            </a:r>
            <a:r>
              <a:rPr lang="en-US" altLang="en-US" b="1" u="sng">
                <a:solidFill>
                  <a:srgbClr val="FF0000"/>
                </a:solidFill>
              </a:rPr>
              <a:t>Unique Physiological Means</a:t>
            </a:r>
            <a:r>
              <a:rPr lang="en-US" altLang="en-US" b="1">
                <a:solidFill>
                  <a:srgbClr val="2E5192"/>
                </a:solidFill>
              </a:rPr>
              <a:t> for Thermal Balance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FC0A3CF-5428-40C4-CB1F-75E894F75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4988"/>
            <a:ext cx="8382000" cy="4887912"/>
          </a:xfrm>
        </p:spPr>
        <p:txBody>
          <a:bodyPr/>
          <a:lstStyle/>
          <a:p>
            <a:pPr eaLnBrk="1" hangingPunct="1">
              <a:buFont typeface="Wingdings" pitchFamily="84" charset="2"/>
              <a:buChar char="§"/>
              <a:defRPr/>
            </a:pPr>
            <a:r>
              <a:rPr lang="en-US" b="1" dirty="0">
                <a:solidFill>
                  <a:srgbClr val="0000FF"/>
                </a:solidFill>
              </a:rPr>
              <a:t>Countercurrent heat exchange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can </a:t>
            </a:r>
            <a:r>
              <a:rPr lang="en-US" b="1" u="sng" dirty="0">
                <a:solidFill>
                  <a:srgbClr val="FF0000"/>
                </a:solidFill>
              </a:rPr>
              <a:t>conserve heat in a cold environment</a:t>
            </a:r>
            <a:r>
              <a:rPr lang="en-US" dirty="0"/>
              <a:t> or can </a:t>
            </a:r>
            <a:r>
              <a:rPr lang="en-US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 vital parts of the body under heat stress.</a:t>
            </a:r>
          </a:p>
          <a:p>
            <a:pPr lvl="3" eaLnBrk="1" hangingPunct="1">
              <a:defRPr/>
            </a:pPr>
            <a:endParaRPr lang="en-US" dirty="0"/>
          </a:p>
          <a:p>
            <a:pPr lvl="3" eaLnBrk="1" hangingPunct="1">
              <a:defRPr/>
            </a:pPr>
            <a:endParaRPr lang="en-US" dirty="0"/>
          </a:p>
        </p:txBody>
      </p:sp>
      <p:sp>
        <p:nvSpPr>
          <p:cNvPr id="100354" name="Line 3">
            <a:extLst>
              <a:ext uri="{FF2B5EF4-FFF2-40B4-BE49-F238E27FC236}">
                <a16:creationId xmlns:a16="http://schemas.microsoft.com/office/drawing/2014/main" id="{2A8D8BB4-8928-D329-EB75-56DB44FF3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90663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Rectangle 4">
            <a:extLst>
              <a:ext uri="{FF2B5EF4-FFF2-40B4-BE49-F238E27FC236}">
                <a16:creationId xmlns:a16="http://schemas.microsoft.com/office/drawing/2014/main" id="{E02FC6B6-18F8-9459-4537-BB7822E74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9067800" cy="792163"/>
          </a:xfrm>
          <a:noFill/>
        </p:spPr>
        <p:txBody>
          <a:bodyPr/>
          <a:lstStyle/>
          <a:p>
            <a:pPr marL="827088" indent="-827088" eaLnBrk="1" hangingPunct="1"/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8" descr="07_17Figure-L">
            <a:extLst>
              <a:ext uri="{FF2B5EF4-FFF2-40B4-BE49-F238E27FC236}">
                <a16:creationId xmlns:a16="http://schemas.microsoft.com/office/drawing/2014/main" id="{C5E71DD9-1EFA-6BAF-3ECD-2AC5ABB66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0"/>
          <a:stretch>
            <a:fillRect/>
          </a:stretch>
        </p:blipFill>
        <p:spPr bwMode="auto">
          <a:xfrm>
            <a:off x="296863" y="503238"/>
            <a:ext cx="8548687" cy="5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>
            <a:extLst>
              <a:ext uri="{FF2B5EF4-FFF2-40B4-BE49-F238E27FC236}">
                <a16:creationId xmlns:a16="http://schemas.microsoft.com/office/drawing/2014/main" id="{C4F1F2CB-6356-41FB-BC2F-55F9E5269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791200"/>
            <a:ext cx="3595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Countercurrent heat exchange</a:t>
            </a: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37701660-BA0A-66D8-784E-050A88773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667000"/>
            <a:ext cx="392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No countercurrent heat exchange</a:t>
            </a: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Line 2">
            <a:extLst>
              <a:ext uri="{FF2B5EF4-FFF2-40B4-BE49-F238E27FC236}">
                <a16:creationId xmlns:a16="http://schemas.microsoft.com/office/drawing/2014/main" id="{2E421DC0-783D-48FF-C7A3-CB131F919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3" y="1490663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0" name="Rectangle 3">
            <a:extLst>
              <a:ext uri="{FF2B5EF4-FFF2-40B4-BE49-F238E27FC236}">
                <a16:creationId xmlns:a16="http://schemas.microsoft.com/office/drawing/2014/main" id="{8E68CA59-1833-1B1C-2D32-6131C9BC1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323850"/>
            <a:ext cx="9067800" cy="1087438"/>
          </a:xfrm>
          <a:noFill/>
        </p:spPr>
        <p:txBody>
          <a:bodyPr/>
          <a:lstStyle/>
          <a:p>
            <a:pPr marL="827088" indent="-827088" eaLnBrk="1" hangingPunct="1"/>
            <a:r>
              <a:rPr lang="en-US" altLang="en-US" b="1">
                <a:solidFill>
                  <a:srgbClr val="2E5192"/>
                </a:solidFill>
              </a:rPr>
              <a:t>7.18 Daily and Seasonal </a:t>
            </a:r>
            <a:r>
              <a:rPr lang="en-US" altLang="en-US" b="1">
                <a:solidFill>
                  <a:srgbClr val="FF00FF"/>
                </a:solidFill>
              </a:rPr>
              <a:t>Light and Dark Cycles </a:t>
            </a:r>
            <a:r>
              <a:rPr lang="en-US" altLang="en-US" b="1">
                <a:solidFill>
                  <a:srgbClr val="2E5192"/>
                </a:solidFill>
              </a:rPr>
              <a:t>Influence Animal Activity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8F907638-3B47-A6E7-FAFA-393432575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14513"/>
            <a:ext cx="8382000" cy="4803775"/>
          </a:xfrm>
        </p:spPr>
        <p:txBody>
          <a:bodyPr/>
          <a:lstStyle/>
          <a:p>
            <a:pPr eaLnBrk="1" hangingPunct="1">
              <a:buFont typeface="Wingdings" pitchFamily="84" charset="2"/>
              <a:buChar char="§"/>
              <a:defRPr/>
            </a:pPr>
            <a:r>
              <a:rPr lang="en-US" b="1" dirty="0">
                <a:solidFill>
                  <a:srgbClr val="FF0000"/>
                </a:solidFill>
              </a:rPr>
              <a:t>Biological clocks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internal mechanisms in organisms that control the periodicity of functions and activities.</a:t>
            </a:r>
          </a:p>
          <a:p>
            <a:pPr eaLnBrk="1" hangingPunct="1">
              <a:buFont typeface="Wingdings" pitchFamily="84" charset="2"/>
              <a:buChar char="§"/>
              <a:defRPr/>
            </a:pPr>
            <a:r>
              <a:rPr lang="en-US" dirty="0"/>
              <a:t>Biological processes fluctuate in cycles:</a:t>
            </a:r>
          </a:p>
          <a:p>
            <a:pPr lvl="1" eaLnBrk="1" hangingPunct="1">
              <a:defRPr/>
            </a:pPr>
            <a:r>
              <a:rPr lang="en-US" i="1" dirty="0">
                <a:solidFill>
                  <a:srgbClr val="FF00FF"/>
                </a:solidFill>
              </a:rPr>
              <a:t>A daily rhythm is a biological process that cycles in 24-hour intervals.</a:t>
            </a:r>
          </a:p>
          <a:p>
            <a:pPr lvl="1" eaLnBrk="1" hangingPunct="1">
              <a:defRPr/>
            </a:pPr>
            <a:r>
              <a:rPr lang="en-US" dirty="0"/>
              <a:t>A </a:t>
            </a:r>
            <a:r>
              <a:rPr lang="en-US" b="1" dirty="0">
                <a:solidFill>
                  <a:srgbClr val="0000FF"/>
                </a:solidFill>
              </a:rPr>
              <a:t>circadian rhythm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FF00FF"/>
                </a:solidFill>
              </a:rPr>
              <a:t>is a daily rhythm (cycle) that results from a physiological response to the diurnal environment.</a:t>
            </a:r>
          </a:p>
          <a:p>
            <a:pPr lvl="2" eaLnBrk="1" hangingPunct="1">
              <a:buFont typeface="Wingdings" pitchFamily="84" charset="2"/>
              <a:buChar char="§"/>
              <a:defRPr/>
            </a:pPr>
            <a:r>
              <a:rPr lang="en-US" i="1" dirty="0">
                <a:solidFill>
                  <a:srgbClr val="FF00FF"/>
                </a:solidFill>
              </a:rPr>
              <a:t>Example: melatonin secretion.</a:t>
            </a:r>
          </a:p>
          <a:p>
            <a:pPr lvl="3" eaLnBrk="1" hangingPunct="1">
              <a:defRPr/>
            </a:pPr>
            <a:endParaRPr lang="en-US" sz="25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Line 2">
            <a:extLst>
              <a:ext uri="{FF2B5EF4-FFF2-40B4-BE49-F238E27FC236}">
                <a16:creationId xmlns:a16="http://schemas.microsoft.com/office/drawing/2014/main" id="{0953AFCC-CF3F-3895-7408-1CA3229279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3" y="1490663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2" name="Rectangle 3">
            <a:extLst>
              <a:ext uri="{FF2B5EF4-FFF2-40B4-BE49-F238E27FC236}">
                <a16:creationId xmlns:a16="http://schemas.microsoft.com/office/drawing/2014/main" id="{BFF6712A-A45B-2B34-A115-34371B59C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323850"/>
            <a:ext cx="9067800" cy="1087438"/>
          </a:xfrm>
          <a:noFill/>
        </p:spPr>
        <p:txBody>
          <a:bodyPr/>
          <a:lstStyle/>
          <a:p>
            <a:pPr marL="827088" indent="-827088" eaLnBrk="1" hangingPunct="1"/>
            <a:endParaRPr lang="en-US" altLang="en-US" b="1">
              <a:solidFill>
                <a:srgbClr val="2E5192"/>
              </a:solidFill>
            </a:endParaRPr>
          </a:p>
        </p:txBody>
      </p:sp>
      <p:sp>
        <p:nvSpPr>
          <p:cNvPr id="112643" name="Rectangle 4">
            <a:extLst>
              <a:ext uri="{FF2B5EF4-FFF2-40B4-BE49-F238E27FC236}">
                <a16:creationId xmlns:a16="http://schemas.microsoft.com/office/drawing/2014/main" id="{07516C93-365C-D2AB-E9D8-B113C8CC6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14513"/>
            <a:ext cx="8382000" cy="480377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Adaptive value of biological clocks (Advantages):</a:t>
            </a:r>
          </a:p>
          <a:p>
            <a:pPr lvl="1" eaLnBrk="1" hangingPunct="1"/>
            <a:r>
              <a:rPr lang="en-US" altLang="en-US">
                <a:solidFill>
                  <a:srgbClr val="0000FF"/>
                </a:solidFill>
              </a:rPr>
              <a:t>Time-dependent mechanism that allows an organism to prepare for periodic changes in the environment</a:t>
            </a:r>
          </a:p>
          <a:p>
            <a:pPr lvl="1" eaLnBrk="1" hangingPunct="1"/>
            <a:r>
              <a:rPr lang="en-US" altLang="en-US">
                <a:solidFill>
                  <a:srgbClr val="FF00FF"/>
                </a:solidFill>
              </a:rPr>
              <a:t>Predators can match their feeding activity to the activity rhythm of their prey</a:t>
            </a:r>
          </a:p>
          <a:p>
            <a:pPr lvl="1" eaLnBrk="1" hangingPunct="1"/>
            <a:r>
              <a:rPr lang="en-US" altLang="en-US">
                <a:solidFill>
                  <a:srgbClr val="00B050"/>
                </a:solidFill>
              </a:rPr>
              <a:t>Allows for orientation based on the Sun’s position (in birds, reptiles and insects)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Line 2">
            <a:extLst>
              <a:ext uri="{FF2B5EF4-FFF2-40B4-BE49-F238E27FC236}">
                <a16:creationId xmlns:a16="http://schemas.microsoft.com/office/drawing/2014/main" id="{87E3A827-9DB2-EF68-D3DB-7F85D9A748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3" y="1490663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0" name="Rectangle 3">
            <a:extLst>
              <a:ext uri="{FF2B5EF4-FFF2-40B4-BE49-F238E27FC236}">
                <a16:creationId xmlns:a16="http://schemas.microsoft.com/office/drawing/2014/main" id="{34A12B41-B3CD-13AB-FA52-83ED4B3F3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323850"/>
            <a:ext cx="9067800" cy="1087438"/>
          </a:xfrm>
          <a:noFill/>
        </p:spPr>
        <p:txBody>
          <a:bodyPr/>
          <a:lstStyle/>
          <a:p>
            <a:pPr marL="827088" indent="-827088" eaLnBrk="1" hangingPunct="1"/>
            <a:r>
              <a:rPr lang="en-US" altLang="en-US" b="1">
                <a:solidFill>
                  <a:srgbClr val="2E5192"/>
                </a:solidFill>
              </a:rPr>
              <a:t>7.19 </a:t>
            </a:r>
            <a:r>
              <a:rPr lang="en-US" altLang="en-US" b="1">
                <a:solidFill>
                  <a:srgbClr val="00B050"/>
                </a:solidFill>
              </a:rPr>
              <a:t>Critical Day Lengths </a:t>
            </a:r>
            <a:r>
              <a:rPr lang="en-US" altLang="en-US" b="1">
                <a:solidFill>
                  <a:srgbClr val="2E5192"/>
                </a:solidFill>
              </a:rPr>
              <a:t>Trigger Seasonal Responses</a:t>
            </a: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815B46ED-7548-AF82-5EF6-761F18D06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5625"/>
            <a:ext cx="8382000" cy="4891088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 typeface="Wingdings" pitchFamily="84" charset="2"/>
              <a:buChar char="§"/>
              <a:defRPr/>
            </a:pPr>
            <a:r>
              <a:rPr lang="en-US" b="1" dirty="0">
                <a:solidFill>
                  <a:srgbClr val="0000FF"/>
                </a:solidFill>
              </a:rPr>
              <a:t>Critical day length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signals certain animal responses (e.g., reproduction)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/>
              <a:t>Usually between 10 and 14 hours</a:t>
            </a:r>
            <a:endParaRPr lang="en-US" sz="2000" dirty="0"/>
          </a:p>
          <a:p>
            <a:pPr eaLnBrk="1" hangingPunct="1">
              <a:lnSpc>
                <a:spcPct val="95000"/>
              </a:lnSpc>
              <a:buFont typeface="Wingdings" pitchFamily="84" charset="2"/>
              <a:buChar char="§"/>
              <a:defRPr/>
            </a:pPr>
            <a:r>
              <a:rPr lang="en-US" b="1" dirty="0">
                <a:solidFill>
                  <a:srgbClr val="FF0000"/>
                </a:solidFill>
              </a:rPr>
              <a:t>Day neutral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/>
              <a:t>organisms are not controlled by day length but by something else.</a:t>
            </a:r>
          </a:p>
          <a:p>
            <a:pPr eaLnBrk="1" hangingPunct="1">
              <a:lnSpc>
                <a:spcPct val="95000"/>
              </a:lnSpc>
              <a:buFont typeface="Wingdings" pitchFamily="84" charset="2"/>
              <a:buChar char="§"/>
              <a:defRPr/>
            </a:pPr>
            <a:r>
              <a:rPr lang="en-US" b="1" dirty="0">
                <a:solidFill>
                  <a:srgbClr val="FF0000"/>
                </a:solidFill>
              </a:rPr>
              <a:t>Short-day</a:t>
            </a:r>
            <a:r>
              <a:rPr lang="en-US" dirty="0"/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organisms are those whose response is stimulated by day lengths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shorter than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critical day length.</a:t>
            </a:r>
          </a:p>
          <a:p>
            <a:pPr eaLnBrk="1" hangingPunct="1">
              <a:lnSpc>
                <a:spcPct val="95000"/>
              </a:lnSpc>
              <a:buFont typeface="Wingdings" pitchFamily="84" charset="2"/>
              <a:buChar char="§"/>
              <a:defRPr/>
            </a:pPr>
            <a:r>
              <a:rPr lang="en-US" b="1" dirty="0">
                <a:solidFill>
                  <a:srgbClr val="FF0000"/>
                </a:solidFill>
              </a:rPr>
              <a:t>Long-day</a:t>
            </a:r>
            <a:r>
              <a:rPr lang="en-US" dirty="0"/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organisms are those whose response is stimulated by day lengths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longer than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critical day length.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Line 2">
            <a:extLst>
              <a:ext uri="{FF2B5EF4-FFF2-40B4-BE49-F238E27FC236}">
                <a16:creationId xmlns:a16="http://schemas.microsoft.com/office/drawing/2014/main" id="{A6E3B80A-0D5B-3B81-735B-BAD6C0401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3" y="1490663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6" name="Rectangle 3">
            <a:extLst>
              <a:ext uri="{FF2B5EF4-FFF2-40B4-BE49-F238E27FC236}">
                <a16:creationId xmlns:a16="http://schemas.microsoft.com/office/drawing/2014/main" id="{19C7B779-0895-3D59-9D94-144526C85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323850"/>
            <a:ext cx="9067800" cy="1087438"/>
          </a:xfrm>
          <a:noFill/>
        </p:spPr>
        <p:txBody>
          <a:bodyPr/>
          <a:lstStyle/>
          <a:p>
            <a:pPr marL="827088" indent="-827088" eaLnBrk="1" hangingPunct="1"/>
            <a:endParaRPr lang="en-US" altLang="en-US" b="1">
              <a:solidFill>
                <a:srgbClr val="2E5192"/>
              </a:solidFill>
            </a:endParaRPr>
          </a:p>
        </p:txBody>
      </p:sp>
      <p:sp>
        <p:nvSpPr>
          <p:cNvPr id="118787" name="Rectangle 4">
            <a:extLst>
              <a:ext uri="{FF2B5EF4-FFF2-40B4-BE49-F238E27FC236}">
                <a16:creationId xmlns:a16="http://schemas.microsoft.com/office/drawing/2014/main" id="{AC1C9BEE-110C-E8F8-1A7E-D2AD5FB7F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5625"/>
            <a:ext cx="8382000" cy="4346575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b="1">
                <a:solidFill>
                  <a:srgbClr val="FF00FF"/>
                </a:solidFill>
              </a:rPr>
              <a:t>Circannual rhythms </a:t>
            </a:r>
            <a:r>
              <a:rPr lang="en-US" altLang="en-US" i="1"/>
              <a:t>are those activities of animals that reflect the </a:t>
            </a:r>
            <a:r>
              <a:rPr lang="en-US" altLang="en-US" i="1">
                <a:solidFill>
                  <a:srgbClr val="0000FF"/>
                </a:solidFill>
              </a:rPr>
              <a:t>seasonal response </a:t>
            </a:r>
            <a:r>
              <a:rPr lang="en-US" altLang="en-US" i="1"/>
              <a:t>to changing day length: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Reproductive cycle of white-tailed deer : </a:t>
            </a:r>
            <a:r>
              <a:rPr lang="en-US" altLang="en-US" i="1">
                <a:solidFill>
                  <a:srgbClr val="0000FF"/>
                </a:solidFill>
              </a:rPr>
              <a:t>starts in autumn so that the young are born in spring when food is available.</a:t>
            </a:r>
          </a:p>
          <a:p>
            <a:pPr lvl="3" eaLnBrk="1" hangingPunct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C4ED7D4A-05F1-5D9B-BFA3-A69998826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229600" cy="4267200"/>
          </a:xfrm>
        </p:spPr>
        <p:txBody>
          <a:bodyPr/>
          <a:lstStyle/>
          <a:p>
            <a:pPr eaLnBrk="1" hangingPunct="1">
              <a:buFont typeface="Wingdings" pitchFamily="84" charset="2"/>
              <a:buChar char="§"/>
              <a:defRPr/>
            </a:pPr>
            <a:r>
              <a:rPr lang="en-US" dirty="0"/>
              <a:t>Animals range in </a:t>
            </a:r>
            <a:r>
              <a:rPr lang="en-US" dirty="0">
                <a:solidFill>
                  <a:srgbClr val="FF0000"/>
                </a:solidFill>
              </a:rPr>
              <a:t>body size</a:t>
            </a:r>
            <a:r>
              <a:rPr lang="en-US" dirty="0"/>
              <a:t> (</a:t>
            </a:r>
            <a:r>
              <a:rPr lang="en-US" dirty="0">
                <a:solidFill>
                  <a:srgbClr val="00B050"/>
                </a:solidFill>
              </a:rPr>
              <a:t>2 µg to 100,000 kg</a:t>
            </a:r>
            <a:r>
              <a:rPr lang="en-US" dirty="0"/>
              <a:t>)</a:t>
            </a:r>
          </a:p>
          <a:p>
            <a:pPr eaLnBrk="1" hangingPunct="1">
              <a:buFont typeface="Wingdings" pitchFamily="84" charset="2"/>
              <a:buChar char="§"/>
              <a:defRPr/>
            </a:pPr>
            <a:r>
              <a:rPr lang="en-US" dirty="0">
                <a:solidFill>
                  <a:srgbClr val="0070C0"/>
                </a:solidFill>
              </a:rPr>
              <a:t>Morphological and physiological features change as a function of body size</a:t>
            </a:r>
            <a:r>
              <a:rPr lang="en-US" dirty="0"/>
              <a:t>, a process known as </a:t>
            </a:r>
            <a:r>
              <a:rPr lang="en-US" b="1" dirty="0">
                <a:solidFill>
                  <a:srgbClr val="FF0000"/>
                </a:solidFill>
              </a:rPr>
              <a:t>scaling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 has consequences for structure and functional relationships in animals</a:t>
            </a:r>
          </a:p>
          <a:p>
            <a:pPr lvl="3" eaLnBrk="1" hangingPunct="1">
              <a:defRPr/>
            </a:pPr>
            <a:endParaRPr lang="en-US" dirty="0"/>
          </a:p>
          <a:p>
            <a:pPr lvl="2" eaLnBrk="1" hangingPunct="1">
              <a:buFont typeface="Wingdings" pitchFamily="84" charset="2"/>
              <a:buChar char="§"/>
              <a:defRPr/>
            </a:pPr>
            <a:endParaRPr lang="en-US" sz="1800" dirty="0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A6ACDA0B-6C08-2F41-C2FA-8740E713B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71488"/>
            <a:ext cx="9067800" cy="792162"/>
          </a:xfrm>
        </p:spPr>
        <p:txBody>
          <a:bodyPr/>
          <a:lstStyle/>
          <a:p>
            <a:pPr marL="612775" indent="-612775" eaLnBrk="1" hangingPunct="1"/>
            <a:r>
              <a:rPr lang="en-US" altLang="en-US" b="1">
                <a:solidFill>
                  <a:srgbClr val="2E5192"/>
                </a:solidFill>
              </a:rPr>
              <a:t>7.1 Size Imposes a Fundamental Constraint on the Evolution of Organisms</a:t>
            </a:r>
          </a:p>
        </p:txBody>
      </p:sp>
      <p:sp>
        <p:nvSpPr>
          <p:cNvPr id="20483" name="Line 4">
            <a:extLst>
              <a:ext uri="{FF2B5EF4-FFF2-40B4-BE49-F238E27FC236}">
                <a16:creationId xmlns:a16="http://schemas.microsoft.com/office/drawing/2014/main" id="{5B93C003-A43D-019C-BC9E-C8BBEB7F7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90663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" descr="07_01Figure-L">
            <a:extLst>
              <a:ext uri="{FF2B5EF4-FFF2-40B4-BE49-F238E27FC236}">
                <a16:creationId xmlns:a16="http://schemas.microsoft.com/office/drawing/2014/main" id="{07F69EDF-4FD1-7A45-EC6D-1A0B8F64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"/>
          <a:stretch>
            <a:fillRect/>
          </a:stretch>
        </p:blipFill>
        <p:spPr bwMode="auto">
          <a:xfrm>
            <a:off x="150813" y="355600"/>
            <a:ext cx="88392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4DAAEF9F-1D42-786E-9024-61B8998CA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415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00B050"/>
                </a:solidFill>
              </a:rPr>
              <a:t>Smaller bodies have a larger surface area relative to their volume (</a:t>
            </a:r>
            <a:r>
              <a:rPr lang="en-US" altLang="en-US" i="1">
                <a:solidFill>
                  <a:srgbClr val="00B050"/>
                </a:solidFill>
              </a:rPr>
              <a:t>SA</a:t>
            </a:r>
            <a:r>
              <a:rPr lang="en-US" altLang="en-US">
                <a:solidFill>
                  <a:srgbClr val="00B050"/>
                </a:solidFill>
              </a:rPr>
              <a:t>/</a:t>
            </a:r>
            <a:r>
              <a:rPr lang="en-US" altLang="en-US" i="1">
                <a:solidFill>
                  <a:srgbClr val="00B050"/>
                </a:solidFill>
              </a:rPr>
              <a:t>V</a:t>
            </a:r>
            <a:r>
              <a:rPr lang="en-US" altLang="en-US">
                <a:solidFill>
                  <a:srgbClr val="00B050"/>
                </a:solidFill>
              </a:rPr>
              <a:t>) than larger objects (of the same shape)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/>
              <a:t>SA</a:t>
            </a:r>
            <a:r>
              <a:rPr lang="en-US" altLang="en-US"/>
              <a:t>/</a:t>
            </a:r>
            <a:r>
              <a:rPr lang="en-US" altLang="en-US" i="1"/>
              <a:t>V</a:t>
            </a:r>
            <a:r>
              <a:rPr lang="en-US" altLang="en-US"/>
              <a:t> sets a basic constraint on animal evolution</a:t>
            </a:r>
            <a:endParaRPr lang="en-US" altLang="en-US" sz="2400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Every animal cell is dependent on oxygen—the rate of oxygen delivery is determined by </a:t>
            </a:r>
            <a:r>
              <a:rPr lang="en-US" altLang="en-US" b="1">
                <a:solidFill>
                  <a:srgbClr val="FF0000"/>
                </a:solidFill>
              </a:rPr>
              <a:t>the diffusion gradient</a:t>
            </a:r>
            <a:r>
              <a:rPr lang="en-US" altLang="en-US"/>
              <a:t> and the </a:t>
            </a:r>
            <a:r>
              <a:rPr lang="en-US" altLang="en-US" b="1">
                <a:solidFill>
                  <a:srgbClr val="FF0000"/>
                </a:solidFill>
              </a:rPr>
              <a:t>distance diffused</a:t>
            </a:r>
            <a:endParaRPr lang="en-US" altLang="en-US">
              <a:solidFill>
                <a:srgbClr val="FF0000"/>
              </a:solidFill>
            </a:endParaRPr>
          </a:p>
          <a:p>
            <a:pPr lvl="3" eaLnBrk="1" hangingPunct="1">
              <a:lnSpc>
                <a:spcPct val="90000"/>
              </a:lnSpc>
            </a:pPr>
            <a:endParaRPr lang="en-US" altLang="en-US" sz="1800"/>
          </a:p>
          <a:p>
            <a:pPr lvl="3" eaLnBrk="1" hangingPunct="1">
              <a:lnSpc>
                <a:spcPct val="90000"/>
              </a:lnSpc>
            </a:pPr>
            <a:endParaRPr lang="en-US" altLang="en-US" sz="1800"/>
          </a:p>
          <a:p>
            <a:pPr lvl="2" eaLnBrk="1" hangingPunct="1">
              <a:lnSpc>
                <a:spcPct val="90000"/>
              </a:lnSpc>
            </a:pPr>
            <a:endParaRPr lang="en-US" altLang="en-US" sz="1600"/>
          </a:p>
        </p:txBody>
      </p:sp>
      <p:sp>
        <p:nvSpPr>
          <p:cNvPr id="24578" name="Line 4">
            <a:extLst>
              <a:ext uri="{FF2B5EF4-FFF2-40B4-BE49-F238E27FC236}">
                <a16:creationId xmlns:a16="http://schemas.microsoft.com/office/drawing/2014/main" id="{2A3E182C-4952-A600-BE58-C9CB5E79DD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90663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DD871FBA-67AB-9E62-4B54-2036A803E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471488"/>
            <a:ext cx="9067800" cy="792162"/>
          </a:xfrm>
          <a:noFill/>
        </p:spPr>
        <p:txBody>
          <a:bodyPr/>
          <a:lstStyle/>
          <a:p>
            <a:pPr marL="612775" indent="-612775" eaLnBrk="1" hangingPunct="1"/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58D528F1-9424-FB4A-D16F-AAAABBE80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229600" cy="4724400"/>
          </a:xfrm>
        </p:spPr>
        <p:txBody>
          <a:bodyPr/>
          <a:lstStyle/>
          <a:p>
            <a:pPr eaLnBrk="1" hangingPunct="1">
              <a:buFont typeface="Wingdings" pitchFamily="84" charset="2"/>
              <a:buChar char="§"/>
              <a:defRPr/>
            </a:pPr>
            <a:r>
              <a:rPr lang="en-US" b="1" dirty="0">
                <a:solidFill>
                  <a:srgbClr val="00B050"/>
                </a:solidFill>
              </a:rPr>
              <a:t>As the size of an organism increases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surface area decreases relative to interior body volume</a:t>
            </a:r>
          </a:p>
          <a:p>
            <a:pPr eaLnBrk="1" hangingPunct="1">
              <a:buFont typeface="Wingdings" pitchFamily="84" charset="2"/>
              <a:buChar char="§"/>
              <a:defRPr/>
            </a:pPr>
            <a:r>
              <a:rPr lang="en-US" dirty="0"/>
              <a:t>This constraint may be overcome by a body plan that somehow can increase surface area in another way:</a:t>
            </a:r>
            <a:endParaRPr lang="en-US" sz="2400" dirty="0"/>
          </a:p>
          <a:p>
            <a:pPr lvl="1" eaLnBrk="1" hangingPunct="1">
              <a:defRPr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shape to increase external surface area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Actively transport oxygen into the interior of the body and increase internal surface area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buFontTx/>
              <a:buChar char="–"/>
              <a:defRPr/>
            </a:pPr>
            <a:r>
              <a:rPr lang="en-US" b="1" dirty="0">
                <a:solidFill>
                  <a:srgbClr val="C00000"/>
                </a:solidFill>
              </a:rPr>
              <a:t>Lungs</a:t>
            </a:r>
          </a:p>
          <a:p>
            <a:pPr lvl="2" eaLnBrk="1" hangingPunct="1">
              <a:buFontTx/>
              <a:buChar char="–"/>
              <a:defRPr/>
            </a:pPr>
            <a:r>
              <a:rPr lang="en-US" b="1" dirty="0">
                <a:solidFill>
                  <a:srgbClr val="C00000"/>
                </a:solidFill>
              </a:rPr>
              <a:t>Circulatory system</a:t>
            </a:r>
            <a:endParaRPr lang="en-US" sz="2000" b="1" dirty="0">
              <a:solidFill>
                <a:srgbClr val="C00000"/>
              </a:solidFill>
            </a:endParaRPr>
          </a:p>
          <a:p>
            <a:pPr lvl="2" eaLnBrk="1" hangingPunct="1">
              <a:buFont typeface="Wingdings" pitchFamily="84" charset="2"/>
              <a:buChar char="§"/>
              <a:defRPr/>
            </a:pPr>
            <a:endParaRPr lang="en-US" sz="1600" dirty="0"/>
          </a:p>
        </p:txBody>
      </p:sp>
      <p:sp>
        <p:nvSpPr>
          <p:cNvPr id="26626" name="Line 4">
            <a:extLst>
              <a:ext uri="{FF2B5EF4-FFF2-40B4-BE49-F238E27FC236}">
                <a16:creationId xmlns:a16="http://schemas.microsoft.com/office/drawing/2014/main" id="{0DBE9538-3950-A67E-2157-A16252BC6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90663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D27E6DA2-7190-AA83-F104-30640762B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471488"/>
            <a:ext cx="9067800" cy="792162"/>
          </a:xfrm>
          <a:noFill/>
        </p:spPr>
        <p:txBody>
          <a:bodyPr/>
          <a:lstStyle/>
          <a:p>
            <a:pPr marL="612775" indent="-612775" eaLnBrk="1" hangingPunct="1"/>
            <a:endParaRPr lang="en-US" altLang="en-US" b="1">
              <a:solidFill>
                <a:srgbClr val="2E519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 descr="07_03Figure-L">
            <a:extLst>
              <a:ext uri="{FF2B5EF4-FFF2-40B4-BE49-F238E27FC236}">
                <a16:creationId xmlns:a16="http://schemas.microsoft.com/office/drawing/2014/main" id="{900422A4-335F-DC7A-FC6A-472382690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1657350" y="222250"/>
            <a:ext cx="58293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283294-2833-DF7D-583E-67187A82A3B7}"/>
              </a:ext>
            </a:extLst>
          </p:cNvPr>
          <p:cNvSpPr/>
          <p:nvPr/>
        </p:nvSpPr>
        <p:spPr>
          <a:xfrm>
            <a:off x="5181600" y="2819400"/>
            <a:ext cx="21717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higher surface area</a:t>
            </a:r>
            <a:endParaRPr lang="en-US" dirty="0"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034559-BBED-B8D2-6A2A-B8C17A30E100}"/>
              </a:ext>
            </a:extLst>
          </p:cNvPr>
          <p:cNvSpPr/>
          <p:nvPr/>
        </p:nvSpPr>
        <p:spPr>
          <a:xfrm>
            <a:off x="3733800" y="381000"/>
            <a:ext cx="1752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Same size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AF4C72A7-9864-3A0A-5574-A7D240487539}"/>
              </a:ext>
            </a:extLst>
          </p:cNvPr>
          <p:cNvSpPr/>
          <p:nvPr/>
        </p:nvSpPr>
        <p:spPr>
          <a:xfrm rot="19772546">
            <a:off x="4710113" y="741363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0BBE556D-294C-2EDC-9176-7CBE54499F3C}"/>
              </a:ext>
            </a:extLst>
          </p:cNvPr>
          <p:cNvSpPr/>
          <p:nvPr/>
        </p:nvSpPr>
        <p:spPr>
          <a:xfrm rot="1741516">
            <a:off x="4092575" y="741363"/>
            <a:ext cx="485775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64748D60-63D6-F204-5241-ACA4A5F36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Herbivores</a:t>
            </a:r>
            <a:r>
              <a:rPr lang="en-US" altLang="en-US"/>
              <a:t> feed exclusively on plant tissues</a:t>
            </a:r>
          </a:p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Carnivores</a:t>
            </a:r>
            <a:r>
              <a:rPr lang="en-US" altLang="en-US"/>
              <a:t> feed exclusively on the tissues of other animals</a:t>
            </a:r>
          </a:p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Omnivores</a:t>
            </a:r>
            <a:r>
              <a:rPr lang="en-US" altLang="en-US">
                <a:solidFill>
                  <a:srgbClr val="C00000"/>
                </a:solidFill>
              </a:rPr>
              <a:t> </a:t>
            </a:r>
            <a:r>
              <a:rPr lang="en-US" altLang="en-US"/>
              <a:t>feed on both plant and animal tissues</a:t>
            </a:r>
          </a:p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Detritivores</a:t>
            </a:r>
            <a:r>
              <a:rPr lang="en-US" altLang="en-US"/>
              <a:t> are those that feed on </a:t>
            </a:r>
            <a:r>
              <a:rPr lang="en-US" altLang="en-US" b="1"/>
              <a:t>detritus</a:t>
            </a:r>
            <a:r>
              <a:rPr lang="en-US" altLang="en-US"/>
              <a:t> (dead plant and animal matter)</a:t>
            </a:r>
          </a:p>
          <a:p>
            <a:pPr lvl="2" eaLnBrk="1" hangingPunct="1"/>
            <a:endParaRPr lang="en-US" altLang="en-US" sz="2800"/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4764D3CE-4CC3-AD7A-9929-DA7AEEB02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71488"/>
            <a:ext cx="9067800" cy="792162"/>
          </a:xfrm>
          <a:noFill/>
        </p:spPr>
        <p:txBody>
          <a:bodyPr/>
          <a:lstStyle/>
          <a:p>
            <a:pPr marL="601663" indent="-601663" eaLnBrk="1" hangingPunct="1"/>
            <a:r>
              <a:rPr lang="en-US" altLang="en-US" b="1">
                <a:solidFill>
                  <a:srgbClr val="2E5192"/>
                </a:solidFill>
              </a:rPr>
              <a:t>7.2 Animals Have Various Ways of Acquiring Energy and Nutrients</a:t>
            </a:r>
          </a:p>
        </p:txBody>
      </p:sp>
      <p:sp>
        <p:nvSpPr>
          <p:cNvPr id="30723" name="Line 4">
            <a:extLst>
              <a:ext uri="{FF2B5EF4-FFF2-40B4-BE49-F238E27FC236}">
                <a16:creationId xmlns:a16="http://schemas.microsoft.com/office/drawing/2014/main" id="{7E075893-EED8-A082-67D2-11B8A6A4F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" y="1490663"/>
            <a:ext cx="8734425" cy="0"/>
          </a:xfrm>
          <a:prstGeom prst="line">
            <a:avLst/>
          </a:prstGeom>
          <a:noFill/>
          <a:ln w="44450">
            <a:solidFill>
              <a:srgbClr val="7668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1081</TotalTime>
  <Words>1604</Words>
  <Application>Microsoft Macintosh PowerPoint</Application>
  <PresentationFormat>On-screen Show (4:3)</PresentationFormat>
  <Paragraphs>190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Times New Roman</vt:lpstr>
      <vt:lpstr>Tahoma</vt:lpstr>
      <vt:lpstr>Wingdings</vt:lpstr>
      <vt:lpstr>Times</vt:lpstr>
      <vt:lpstr>Symbol</vt:lpstr>
      <vt:lpstr>template</vt:lpstr>
      <vt:lpstr>Chapter 7</vt:lpstr>
      <vt:lpstr>PowerPoint Presentation</vt:lpstr>
      <vt:lpstr>Chapter 7 Animal Adaptations to the Environment</vt:lpstr>
      <vt:lpstr>7.1 Size Imposes a Fundamental Constraint on the Evolution of Organisms</vt:lpstr>
      <vt:lpstr>PowerPoint Presentation</vt:lpstr>
      <vt:lpstr>PowerPoint Presentation</vt:lpstr>
      <vt:lpstr>PowerPoint Presentation</vt:lpstr>
      <vt:lpstr>PowerPoint Presentation</vt:lpstr>
      <vt:lpstr>7.2 Animals Have Various Ways of Acquiring Energy and Nutrients</vt:lpstr>
      <vt:lpstr>PowerPoint Presentation</vt:lpstr>
      <vt:lpstr>7.3 Animals Have Various Nutritional Needs </vt:lpstr>
      <vt:lpstr>PowerPoint Presentation</vt:lpstr>
      <vt:lpstr>PowerPoint Presentation</vt:lpstr>
      <vt:lpstr>7.7 Animals Exchange Energy with Their Surrounding Environment</vt:lpstr>
      <vt:lpstr>PowerPoint Presentation</vt:lpstr>
      <vt:lpstr>PowerPoint Presentation</vt:lpstr>
      <vt:lpstr>7.8 Animals Fall into Three Groups Relative to Temperature Regulation</vt:lpstr>
      <vt:lpstr>7.9 Poikilotherms Depend on Environmental Temperatures</vt:lpstr>
      <vt:lpstr>PowerPoint Presentation</vt:lpstr>
      <vt:lpstr>PowerPoint Presentation</vt:lpstr>
      <vt:lpstr>PowerPoint Presentation</vt:lpstr>
      <vt:lpstr>7.10 Homeotherms Escape the Thermal Restraints of the Environment</vt:lpstr>
      <vt:lpstr>PowerPoint Presentation</vt:lpstr>
      <vt:lpstr>PowerPoint Presentation</vt:lpstr>
      <vt:lpstr>PowerPoint Presentation</vt:lpstr>
      <vt:lpstr>PowerPoint Presentation</vt:lpstr>
      <vt:lpstr>7.11 Endothermy and Ectothermy Involve    Trade-offs (مقايضات)</vt:lpstr>
      <vt:lpstr>PowerPoint Presentation</vt:lpstr>
      <vt:lpstr>7.12 Heterotherms Take On Characteristics of Ectotherms and Endotherms</vt:lpstr>
      <vt:lpstr>7.13 Torpor Helps Some Animals Conserve Energy</vt:lpstr>
      <vt:lpstr>PowerPoint Presentation</vt:lpstr>
      <vt:lpstr>PowerPoint Presentation</vt:lpstr>
      <vt:lpstr>7.14 Some Animals Use Unique Physiological Means for Thermal Balance</vt:lpstr>
      <vt:lpstr>PowerPoint Presentation</vt:lpstr>
      <vt:lpstr>PowerPoint Presentation</vt:lpstr>
      <vt:lpstr>7.18 Daily and Seasonal Light and Dark Cycles Influence Animal Activity</vt:lpstr>
      <vt:lpstr>PowerPoint Presentation</vt:lpstr>
      <vt:lpstr>7.19 Critical Day Lengths Trigger Seasonal Responses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cwolfe</dc:creator>
  <cp:lastModifiedBy>KM Swaileh</cp:lastModifiedBy>
  <cp:revision>71</cp:revision>
  <dcterms:created xsi:type="dcterms:W3CDTF">2008-08-18T13:43:50Z</dcterms:created>
  <dcterms:modified xsi:type="dcterms:W3CDTF">2022-06-08T07:25:56Z</dcterms:modified>
</cp:coreProperties>
</file>