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70" r:id="rId11"/>
    <p:sldId id="265" r:id="rId12"/>
    <p:sldId id="271" r:id="rId13"/>
    <p:sldId id="266"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11/26/2019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11/26/2019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448" y="4419600"/>
            <a:ext cx="8839200" cy="2362200"/>
          </a:xfrm>
        </p:spPr>
        <p:txBody>
          <a:bodyPr>
            <a:normAutofit fontScale="92500" lnSpcReduction="20000"/>
          </a:bodyPr>
          <a:lstStyle/>
          <a:p>
            <a:r>
              <a:rPr lang="en-US" dirty="0" smtClean="0">
                <a:solidFill>
                  <a:schemeClr val="tx1"/>
                </a:solidFill>
              </a:rPr>
              <a:t>Mr.Nihad Abu Awwad</a:t>
            </a:r>
          </a:p>
          <a:p>
            <a:r>
              <a:rPr lang="en-US" dirty="0" smtClean="0">
                <a:solidFill>
                  <a:schemeClr val="tx1"/>
                </a:solidFill>
              </a:rPr>
              <a:t>Students: </a:t>
            </a:r>
          </a:p>
          <a:p>
            <a:r>
              <a:rPr lang="en-US" dirty="0">
                <a:solidFill>
                  <a:schemeClr val="tx1"/>
                </a:solidFill>
              </a:rPr>
              <a:t>Abdallah </a:t>
            </a:r>
            <a:r>
              <a:rPr lang="en-US" dirty="0" smtClean="0">
                <a:solidFill>
                  <a:schemeClr val="tx1"/>
                </a:solidFill>
              </a:rPr>
              <a:t>Zatare-1151769</a:t>
            </a:r>
          </a:p>
          <a:p>
            <a:r>
              <a:rPr lang="en-US" dirty="0" smtClean="0">
                <a:solidFill>
                  <a:schemeClr val="tx1"/>
                </a:solidFill>
              </a:rPr>
              <a:t>Ibrahim Bani Owda-1180539</a:t>
            </a:r>
          </a:p>
          <a:p>
            <a:r>
              <a:rPr lang="en-US" dirty="0" smtClean="0">
                <a:solidFill>
                  <a:schemeClr val="tx1"/>
                </a:solidFill>
              </a:rPr>
              <a:t>Hamza AlHasan-1181636</a:t>
            </a:r>
          </a:p>
          <a:p>
            <a:pPr algn="l"/>
            <a:r>
              <a:rPr lang="en-US" dirty="0" smtClean="0">
                <a:solidFill>
                  <a:schemeClr val="tx1"/>
                </a:solidFill>
              </a:rPr>
              <a:t>Date:27/11/2019</a:t>
            </a:r>
          </a:p>
        </p:txBody>
      </p:sp>
      <p:sp>
        <p:nvSpPr>
          <p:cNvPr id="2" name="Title 1"/>
          <p:cNvSpPr>
            <a:spLocks noGrp="1"/>
          </p:cNvSpPr>
          <p:nvPr>
            <p:ph type="ctrTitle"/>
          </p:nvPr>
        </p:nvSpPr>
        <p:spPr>
          <a:xfrm>
            <a:off x="688848" y="2895600"/>
            <a:ext cx="7772400" cy="1470025"/>
          </a:xfrm>
        </p:spPr>
        <p:txBody>
          <a:bodyPr/>
          <a:lstStyle/>
          <a:p>
            <a:r>
              <a:rPr lang="en-US" b="1" dirty="0">
                <a:solidFill>
                  <a:schemeClr val="tx1"/>
                </a:solidFill>
              </a:rPr>
              <a:t>Exp3-Presentation</a:t>
            </a:r>
            <a:br>
              <a:rPr lang="en-US" b="1" dirty="0">
                <a:solidFill>
                  <a:schemeClr val="tx1"/>
                </a:solidFill>
              </a:rPr>
            </a:br>
            <a:r>
              <a:rPr lang="en-US" b="1" dirty="0">
                <a:solidFill>
                  <a:schemeClr val="tx1"/>
                </a:solidFill>
              </a:rPr>
              <a:t>Newton's Law Of Motion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52400"/>
            <a:ext cx="5035296" cy="2819399"/>
          </a:xfrm>
          <a:prstGeom prst="rect">
            <a:avLst/>
          </a:prstGeom>
        </p:spPr>
      </p:pic>
    </p:spTree>
    <p:extLst>
      <p:ext uri="{BB962C8B-B14F-4D97-AF65-F5344CB8AC3E}">
        <p14:creationId xmlns:p14="http://schemas.microsoft.com/office/powerpoint/2010/main" val="1224985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229600" cy="4525963"/>
          </a:xfrm>
        </p:spPr>
        <p:txBody>
          <a:bodyPr/>
          <a:lstStyle/>
          <a:p>
            <a:r>
              <a:rPr lang="en-US" dirty="0" smtClean="0"/>
              <a:t>Analysis-graph 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19200"/>
            <a:ext cx="8839200" cy="4291230"/>
          </a:xfrm>
          <a:prstGeom prst="rect">
            <a:avLst/>
          </a:prstGeom>
        </p:spPr>
      </p:pic>
    </p:spTree>
    <p:extLst>
      <p:ext uri="{BB962C8B-B14F-4D97-AF65-F5344CB8AC3E}">
        <p14:creationId xmlns:p14="http://schemas.microsoft.com/office/powerpoint/2010/main" val="849383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229600" cy="4525963"/>
          </a:xfrm>
        </p:spPr>
        <p:txBody>
          <a:bodyPr/>
          <a:lstStyle/>
          <a:p>
            <a:r>
              <a:rPr lang="en-US" dirty="0" smtClean="0"/>
              <a:t>Graph 2:</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43000"/>
            <a:ext cx="3810000" cy="457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870" y="1676400"/>
            <a:ext cx="3704730" cy="3718796"/>
          </a:xfrm>
          <a:prstGeom prst="rect">
            <a:avLst/>
          </a:prstGeom>
        </p:spPr>
      </p:pic>
    </p:spTree>
    <p:extLst>
      <p:ext uri="{BB962C8B-B14F-4D97-AF65-F5344CB8AC3E}">
        <p14:creationId xmlns:p14="http://schemas.microsoft.com/office/powerpoint/2010/main" val="1629096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52400"/>
            <a:ext cx="8229600" cy="4525963"/>
          </a:xfrm>
        </p:spPr>
        <p:txBody>
          <a:bodyPr/>
          <a:lstStyle/>
          <a:p>
            <a:r>
              <a:rPr lang="en-US" dirty="0"/>
              <a:t>Analysis-graph </a:t>
            </a:r>
            <a:r>
              <a:rPr lang="en-US" dirty="0" smtClean="0"/>
              <a:t>2:</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47800"/>
            <a:ext cx="8876268" cy="3646268"/>
          </a:xfrm>
          <a:prstGeom prst="rect">
            <a:avLst/>
          </a:prstGeom>
        </p:spPr>
      </p:pic>
    </p:spTree>
    <p:extLst>
      <p:ext uri="{BB962C8B-B14F-4D97-AF65-F5344CB8AC3E}">
        <p14:creationId xmlns:p14="http://schemas.microsoft.com/office/powerpoint/2010/main" val="594207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229600" cy="4525963"/>
          </a:xfrm>
        </p:spPr>
        <p:txBody>
          <a:bodyPr/>
          <a:lstStyle/>
          <a:p>
            <a:pPr marL="0" indent="0">
              <a:buNone/>
            </a:pPr>
            <a:r>
              <a:rPr lang="en-US" dirty="0"/>
              <a:t>Part </a:t>
            </a:r>
            <a:r>
              <a:rPr lang="en-US" dirty="0" smtClean="0"/>
              <a:t>II-B: </a:t>
            </a:r>
            <a:r>
              <a:rPr lang="en-US" dirty="0"/>
              <a:t>Fixed </a:t>
            </a:r>
            <a:r>
              <a:rPr lang="en-US" dirty="0" smtClean="0"/>
              <a:t>(M+M’), </a:t>
            </a:r>
            <a:r>
              <a:rPr lang="en-US" dirty="0"/>
              <a:t>variable </a:t>
            </a:r>
            <a:r>
              <a:rPr lang="en-US" dirty="0" smtClean="0"/>
              <a:t>M and M’</a:t>
            </a:r>
          </a:p>
          <a:p>
            <a:r>
              <a:rPr lang="en-US" dirty="0" smtClean="0"/>
              <a:t>Procedure:</a:t>
            </a:r>
          </a:p>
          <a:p>
            <a:pPr marL="0" indent="0">
              <a:buNone/>
            </a:pPr>
            <a:r>
              <a:rPr lang="en-US" dirty="0" smtClean="0"/>
              <a:t>By </a:t>
            </a:r>
            <a:r>
              <a:rPr lang="en-US" dirty="0"/>
              <a:t>keeping (</a:t>
            </a:r>
            <a:r>
              <a:rPr lang="en-US" dirty="0" smtClean="0"/>
              <a:t>d) constant, </a:t>
            </a:r>
            <a:r>
              <a:rPr lang="en-US" dirty="0"/>
              <a:t>t and Δt were obtained of each time (M) is decreased and (M</a:t>
            </a:r>
            <a:r>
              <a:rPr lang="en-US" dirty="0" smtClean="0"/>
              <a:t>’) is increased.</a:t>
            </a:r>
          </a:p>
          <a:p>
            <a:pPr marL="0" indent="0">
              <a:buNone/>
            </a:pPr>
            <a:endParaRPr lang="en-US" dirty="0"/>
          </a:p>
          <a:p>
            <a:pPr marL="0" indent="0">
              <a:buNone/>
            </a:pPr>
            <a:endParaRPr lang="en-US" dirty="0" smtClean="0"/>
          </a:p>
          <a:p>
            <a:r>
              <a:rPr lang="en-US" dirty="0" smtClean="0"/>
              <a:t>Data: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44" y="3733800"/>
            <a:ext cx="7162800" cy="2195633"/>
          </a:xfrm>
          <a:prstGeom prst="rect">
            <a:avLst/>
          </a:prstGeom>
        </p:spPr>
      </p:pic>
      <p:sp>
        <p:nvSpPr>
          <p:cNvPr id="5" name="Oval 4"/>
          <p:cNvSpPr/>
          <p:nvPr/>
        </p:nvSpPr>
        <p:spPr>
          <a:xfrm>
            <a:off x="1981200" y="41148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971800" y="41148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38600" y="40386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05400" y="40386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148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763000" cy="4525963"/>
          </a:xfrm>
        </p:spPr>
        <p:txBody>
          <a:bodyPr/>
          <a:lstStyle/>
          <a:p>
            <a:r>
              <a:rPr lang="en-US" dirty="0" smtClean="0"/>
              <a:t>Graph</a:t>
            </a:r>
          </a:p>
          <a:p>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85800"/>
            <a:ext cx="8001000" cy="5198451"/>
          </a:xfrm>
          <a:prstGeom prst="rect">
            <a:avLst/>
          </a:prstGeom>
        </p:spPr>
      </p:pic>
    </p:spTree>
    <p:extLst>
      <p:ext uri="{BB962C8B-B14F-4D97-AF65-F5344CB8AC3E}">
        <p14:creationId xmlns:p14="http://schemas.microsoft.com/office/powerpoint/2010/main" val="349961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763000" cy="4525963"/>
          </a:xfrm>
        </p:spPr>
        <p:txBody>
          <a:bodyPr/>
          <a:lstStyle/>
          <a:p>
            <a:r>
              <a:rPr lang="en-US" dirty="0" smtClean="0"/>
              <a:t>Analysis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96" y="1371600"/>
            <a:ext cx="8763000" cy="3703949"/>
          </a:xfrm>
          <a:prstGeom prst="rect">
            <a:avLst/>
          </a:prstGeom>
        </p:spPr>
      </p:pic>
    </p:spTree>
    <p:extLst>
      <p:ext uri="{BB962C8B-B14F-4D97-AF65-F5344CB8AC3E}">
        <p14:creationId xmlns:p14="http://schemas.microsoft.com/office/powerpoint/2010/main" val="3681583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90600"/>
          </a:xfrm>
        </p:spPr>
        <p:txBody>
          <a:bodyPr/>
          <a:lstStyle/>
          <a:p>
            <a:r>
              <a:rPr lang="en-US" dirty="0" smtClean="0"/>
              <a:t>Conclusion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57200" y="990600"/>
                <a:ext cx="8229600" cy="5486400"/>
              </a:xfrm>
            </p:spPr>
            <p:txBody>
              <a:bodyPr>
                <a:normAutofit/>
              </a:bodyPr>
              <a:lstStyle/>
              <a:p>
                <a:pPr marL="0" indent="0">
                  <a:buNone/>
                </a:pPr>
                <a:r>
                  <a:rPr lang="en-US" dirty="0"/>
                  <a:t>There are many experimentally </a:t>
                </a:r>
                <a:r>
                  <a:rPr lang="en-US" dirty="0" smtClean="0"/>
                  <a:t>errors:</a:t>
                </a:r>
              </a:p>
              <a:p>
                <a:r>
                  <a:rPr lang="en-US" dirty="0" smtClean="0"/>
                  <a:t>There </a:t>
                </a:r>
                <a:r>
                  <a:rPr lang="en-US" dirty="0"/>
                  <a:t>is friction force which affected our data, although we use air blower, but it did blow weakly</a:t>
                </a:r>
                <a:r>
                  <a:rPr lang="en-US" dirty="0" smtClean="0"/>
                  <a:t>.</a:t>
                </a:r>
              </a:p>
              <a:p>
                <a:r>
                  <a:rPr lang="en-US" dirty="0" smtClean="0"/>
                  <a:t>We </a:t>
                </a:r>
                <a:r>
                  <a:rPr lang="en-US" dirty="0"/>
                  <a:t>assume that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𝑖</m:t>
                        </m:r>
                      </m:sub>
                    </m:sSub>
                  </m:oMath>
                </a14:m>
                <a:r>
                  <a:rPr lang="en-US" dirty="0"/>
                  <a:t> = 0 </a:t>
                </a:r>
                <a:r>
                  <a:rPr lang="en-US" dirty="0" smtClean="0"/>
                  <a:t>when the </a:t>
                </a:r>
                <a:r>
                  <a:rPr lang="en-US" dirty="0"/>
                  <a:t>cart was started, but actually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𝑖</m:t>
                        </m:r>
                      </m:sub>
                    </m:sSub>
                  </m:oMath>
                </a14:m>
                <a:r>
                  <a:rPr lang="en-US" dirty="0"/>
                  <a:t> had a </a:t>
                </a:r>
                <a:r>
                  <a:rPr lang="en-US" dirty="0" smtClean="0"/>
                  <a:t>value due </a:t>
                </a:r>
                <a:r>
                  <a:rPr lang="en-US" dirty="0"/>
                  <a:t>to the impulse force caused be returning the magnet</a:t>
                </a:r>
                <a:r>
                  <a:rPr lang="en-US" dirty="0" smtClean="0"/>
                  <a:t>.</a:t>
                </a:r>
              </a:p>
              <a:p>
                <a:r>
                  <a:rPr lang="en-US" dirty="0" smtClean="0"/>
                  <a:t>In </a:t>
                </a:r>
                <a:r>
                  <a:rPr lang="en-US" dirty="0"/>
                  <a:t>many trials, the timer </a:t>
                </a:r>
                <a:r>
                  <a:rPr lang="en-US" dirty="0" smtClean="0"/>
                  <a:t>had started </a:t>
                </a:r>
                <a:r>
                  <a:rPr lang="en-US" dirty="0"/>
                  <a:t>working before the cart started moving due to the sensors</a:t>
                </a:r>
                <a:r>
                  <a:rPr lang="en-US" dirty="0" smtClean="0"/>
                  <a:t>.</a:t>
                </a:r>
              </a:p>
              <a:p>
                <a:pPr marL="0" indent="0">
                  <a:buNone/>
                </a:pPr>
                <a:r>
                  <a:rPr lang="en-US" dirty="0" smtClean="0"/>
                  <a:t>Finally, we </a:t>
                </a:r>
                <a:r>
                  <a:rPr lang="en-US" dirty="0"/>
                  <a:t>may get good results by taking more measurements to decrease the experimentally errors as possible.</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57200" y="990600"/>
                <a:ext cx="8229600" cy="5486400"/>
              </a:xfrm>
              <a:blipFill rotWithShape="1">
                <a:blip r:embed="rId2"/>
                <a:stretch>
                  <a:fillRect l="-1259" t="-889"/>
                </a:stretch>
              </a:blipFill>
            </p:spPr>
            <p:txBody>
              <a:bodyPr/>
              <a:lstStyle/>
              <a:p>
                <a:r>
                  <a:rPr lang="en-US">
                    <a:noFill/>
                  </a:rPr>
                  <a:t> </a:t>
                </a:r>
              </a:p>
            </p:txBody>
          </p:sp>
        </mc:Fallback>
      </mc:AlternateContent>
    </p:spTree>
    <p:extLst>
      <p:ext uri="{BB962C8B-B14F-4D97-AF65-F5344CB8AC3E}">
        <p14:creationId xmlns:p14="http://schemas.microsoft.com/office/powerpoint/2010/main" val="295339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Contents</a:t>
            </a:r>
            <a:endParaRPr lang="en-US" dirty="0"/>
          </a:p>
        </p:txBody>
      </p:sp>
      <p:sp>
        <p:nvSpPr>
          <p:cNvPr id="3" name="Content Placeholder 2"/>
          <p:cNvSpPr>
            <a:spLocks noGrp="1"/>
          </p:cNvSpPr>
          <p:nvPr>
            <p:ph sz="quarter" idx="1"/>
          </p:nvPr>
        </p:nvSpPr>
        <p:spPr/>
        <p:txBody>
          <a:bodyPr>
            <a:normAutofit/>
          </a:bodyPr>
          <a:lstStyle/>
          <a:p>
            <a:r>
              <a:rPr lang="en-US" dirty="0"/>
              <a:t>The aim of the </a:t>
            </a:r>
            <a:r>
              <a:rPr lang="en-US" dirty="0" smtClean="0"/>
              <a:t>experiment</a:t>
            </a:r>
          </a:p>
          <a:p>
            <a:r>
              <a:rPr lang="en-US" dirty="0"/>
              <a:t>The method </a:t>
            </a:r>
            <a:r>
              <a:rPr lang="en-US" dirty="0" smtClean="0"/>
              <a:t>used: Air track</a:t>
            </a:r>
          </a:p>
          <a:p>
            <a:r>
              <a:rPr lang="en-US" dirty="0" smtClean="0"/>
              <a:t>Part I: Theory, Procedure and Data</a:t>
            </a:r>
          </a:p>
          <a:p>
            <a:r>
              <a:rPr lang="en-US" dirty="0"/>
              <a:t>Part </a:t>
            </a:r>
            <a:r>
              <a:rPr lang="en-US" dirty="0" smtClean="0"/>
              <a:t>II-A: </a:t>
            </a:r>
            <a:r>
              <a:rPr lang="en-US" dirty="0"/>
              <a:t>Theory, </a:t>
            </a:r>
            <a:r>
              <a:rPr lang="en-US" dirty="0" smtClean="0"/>
              <a:t>Procedure, Data and Graph</a:t>
            </a:r>
          </a:p>
          <a:p>
            <a:r>
              <a:rPr lang="en-US" dirty="0"/>
              <a:t>Part </a:t>
            </a:r>
            <a:r>
              <a:rPr lang="en-US" dirty="0" smtClean="0"/>
              <a:t>II-B: </a:t>
            </a:r>
            <a:r>
              <a:rPr lang="en-US" dirty="0"/>
              <a:t>Theory, </a:t>
            </a:r>
            <a:r>
              <a:rPr lang="en-US" dirty="0" smtClean="0"/>
              <a:t>Procedure, Data and Graph</a:t>
            </a:r>
          </a:p>
          <a:p>
            <a:r>
              <a:rPr lang="en-US" dirty="0" smtClean="0"/>
              <a:t>Conclusion</a:t>
            </a:r>
          </a:p>
        </p:txBody>
      </p:sp>
    </p:spTree>
    <p:extLst>
      <p:ext uri="{BB962C8B-B14F-4D97-AF65-F5344CB8AC3E}">
        <p14:creationId xmlns:p14="http://schemas.microsoft.com/office/powerpoint/2010/main" val="830081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1143000"/>
          </a:xfrm>
        </p:spPr>
        <p:txBody>
          <a:bodyPr/>
          <a:lstStyle/>
          <a:p>
            <a:r>
              <a:rPr lang="en-US" dirty="0" smtClean="0"/>
              <a:t>The aim of the experiment</a:t>
            </a:r>
            <a:endParaRPr lang="en-US" dirty="0"/>
          </a:p>
        </p:txBody>
      </p:sp>
      <p:sp>
        <p:nvSpPr>
          <p:cNvPr id="3" name="Content Placeholder 2"/>
          <p:cNvSpPr>
            <a:spLocks noGrp="1"/>
          </p:cNvSpPr>
          <p:nvPr>
            <p:ph sz="quarter" idx="1"/>
          </p:nvPr>
        </p:nvSpPr>
        <p:spPr>
          <a:xfrm>
            <a:off x="457200" y="1600200"/>
            <a:ext cx="8229600" cy="5029199"/>
          </a:xfrm>
        </p:spPr>
        <p:txBody>
          <a:bodyPr>
            <a:normAutofit/>
          </a:bodyPr>
          <a:lstStyle/>
          <a:p>
            <a:r>
              <a:rPr lang="en-US" dirty="0" smtClean="0"/>
              <a:t>To verify </a:t>
            </a:r>
            <a:r>
              <a:rPr lang="en-US" dirty="0"/>
              <a:t>the Newton’s first and second laws of </a:t>
            </a:r>
            <a:r>
              <a:rPr lang="en-US" dirty="0" smtClean="0"/>
              <a:t>motion.</a:t>
            </a:r>
          </a:p>
          <a:p>
            <a:r>
              <a:rPr lang="en-US" u="sng" dirty="0" smtClean="0"/>
              <a:t>Newton’s first law </a:t>
            </a:r>
            <a:r>
              <a:rPr lang="en-US" u="sng" dirty="0"/>
              <a:t>of motion</a:t>
            </a:r>
            <a:r>
              <a:rPr lang="en-US" dirty="0"/>
              <a:t>: Every object continues in its state of rest, or of uniform </a:t>
            </a:r>
            <a:r>
              <a:rPr lang="en-US" dirty="0" smtClean="0"/>
              <a:t>velocity </a:t>
            </a:r>
            <a:r>
              <a:rPr lang="en-US" dirty="0"/>
              <a:t>in a straight line, as long as no net force acts on it</a:t>
            </a:r>
            <a:r>
              <a:rPr lang="en-US" dirty="0" smtClean="0"/>
              <a:t>.</a:t>
            </a:r>
          </a:p>
          <a:p>
            <a:r>
              <a:rPr lang="en-US" u="sng" dirty="0"/>
              <a:t>Newton’s </a:t>
            </a:r>
            <a:r>
              <a:rPr lang="en-US" u="sng" dirty="0" smtClean="0"/>
              <a:t>second law </a:t>
            </a:r>
            <a:r>
              <a:rPr lang="en-US" u="sng" dirty="0"/>
              <a:t>of </a:t>
            </a:r>
            <a:r>
              <a:rPr lang="en-US" u="sng" dirty="0" smtClean="0"/>
              <a:t>motion</a:t>
            </a:r>
            <a:r>
              <a:rPr lang="en-US" dirty="0"/>
              <a:t>: The acceleration of an object is directly proportional to the net force acting on it, and its inversely proportional to its mass. The direction of the acceleration is in the direction of the net force acting on the </a:t>
            </a:r>
            <a:r>
              <a:rPr lang="en-US" dirty="0" smtClean="0"/>
              <a:t>object(F=ma) .[1]</a:t>
            </a:r>
          </a:p>
          <a:p>
            <a:pPr marL="0" indent="0">
              <a:buNone/>
            </a:pPr>
            <a:r>
              <a:rPr lang="en-US" dirty="0" smtClean="0"/>
              <a:t>---------------------------------------------------------------</a:t>
            </a:r>
          </a:p>
          <a:p>
            <a:pPr marL="0" indent="0">
              <a:buNone/>
            </a:pPr>
            <a:r>
              <a:rPr lang="en-US" dirty="0" smtClean="0"/>
              <a:t>[1]Physics</a:t>
            </a:r>
            <a:r>
              <a:rPr lang="en-US" dirty="0"/>
              <a:t>: Principles With </a:t>
            </a:r>
            <a:r>
              <a:rPr lang="en-US" dirty="0" smtClean="0"/>
              <a:t>Applications-page 74</a:t>
            </a:r>
            <a:endParaRPr lang="en-US" dirty="0"/>
          </a:p>
        </p:txBody>
      </p:sp>
    </p:spTree>
    <p:extLst>
      <p:ext uri="{BB962C8B-B14F-4D97-AF65-F5344CB8AC3E}">
        <p14:creationId xmlns:p14="http://schemas.microsoft.com/office/powerpoint/2010/main" val="4260037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Air Track</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1098139"/>
            <a:ext cx="8382000" cy="4585522"/>
          </a:xfrm>
        </p:spPr>
      </p:pic>
      <p:sp>
        <p:nvSpPr>
          <p:cNvPr id="8" name="Rectangular Callout 7"/>
          <p:cNvSpPr/>
          <p:nvPr/>
        </p:nvSpPr>
        <p:spPr>
          <a:xfrm>
            <a:off x="4724400" y="1676400"/>
            <a:ext cx="685800" cy="457200"/>
          </a:xfrm>
          <a:prstGeom prst="wedgeRectCallou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Photocell</a:t>
            </a:r>
            <a:endParaRPr lang="en-US" sz="1000" dirty="0">
              <a:solidFill>
                <a:schemeClr val="tx1"/>
              </a:solidFill>
            </a:endParaRPr>
          </a:p>
        </p:txBody>
      </p:sp>
      <p:sp>
        <p:nvSpPr>
          <p:cNvPr id="9" name="Rectangular Callout 8"/>
          <p:cNvSpPr/>
          <p:nvPr/>
        </p:nvSpPr>
        <p:spPr>
          <a:xfrm>
            <a:off x="1066800" y="1842516"/>
            <a:ext cx="1752600" cy="457200"/>
          </a:xfrm>
          <a:prstGeom prst="wedgeRectCallou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Device to measure the time</a:t>
            </a:r>
            <a:endParaRPr lang="en-US" sz="1000" dirty="0">
              <a:solidFill>
                <a:schemeClr val="tx1"/>
              </a:solidFill>
            </a:endParaRPr>
          </a:p>
        </p:txBody>
      </p:sp>
      <p:sp>
        <p:nvSpPr>
          <p:cNvPr id="10" name="Rectangular Callout 9"/>
          <p:cNvSpPr/>
          <p:nvPr/>
        </p:nvSpPr>
        <p:spPr>
          <a:xfrm>
            <a:off x="3886200" y="3200400"/>
            <a:ext cx="914400" cy="381000"/>
          </a:xfrm>
          <a:prstGeom prst="wedgeRectCallou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Cart(mass M)</a:t>
            </a:r>
            <a:endParaRPr lang="en-US" sz="1000" dirty="0">
              <a:solidFill>
                <a:schemeClr val="tx1"/>
              </a:solidFill>
            </a:endParaRPr>
          </a:p>
        </p:txBody>
      </p:sp>
      <p:sp>
        <p:nvSpPr>
          <p:cNvPr id="11" name="Rectangular Callout 10"/>
          <p:cNvSpPr/>
          <p:nvPr/>
        </p:nvSpPr>
        <p:spPr>
          <a:xfrm>
            <a:off x="563880" y="4378452"/>
            <a:ext cx="800100" cy="266700"/>
          </a:xfrm>
          <a:prstGeom prst="wedgeRectCallou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Air Blower</a:t>
            </a:r>
            <a:endParaRPr lang="en-US" sz="1000" dirty="0">
              <a:solidFill>
                <a:schemeClr val="tx1"/>
              </a:solidFill>
            </a:endParaRPr>
          </a:p>
        </p:txBody>
      </p:sp>
      <p:sp>
        <p:nvSpPr>
          <p:cNvPr id="12" name="Rectangular Callout 11"/>
          <p:cNvSpPr/>
          <p:nvPr/>
        </p:nvSpPr>
        <p:spPr>
          <a:xfrm>
            <a:off x="2419350" y="3950970"/>
            <a:ext cx="552450" cy="266700"/>
          </a:xfrm>
          <a:prstGeom prst="wedgeRectCallou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Track</a:t>
            </a:r>
            <a:endParaRPr lang="en-US" sz="1000" dirty="0">
              <a:solidFill>
                <a:schemeClr val="tx1"/>
              </a:solidFill>
            </a:endParaRPr>
          </a:p>
        </p:txBody>
      </p:sp>
      <p:sp>
        <p:nvSpPr>
          <p:cNvPr id="13" name="Rectangular Callout 12"/>
          <p:cNvSpPr/>
          <p:nvPr/>
        </p:nvSpPr>
        <p:spPr>
          <a:xfrm>
            <a:off x="7924800" y="1943100"/>
            <a:ext cx="914400" cy="381000"/>
          </a:xfrm>
          <a:prstGeom prst="wedgeRectCallou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Mass M’</a:t>
            </a:r>
            <a:endParaRPr lang="en-US" sz="1000" dirty="0">
              <a:solidFill>
                <a:schemeClr val="tx1"/>
              </a:solidFill>
            </a:endParaRPr>
          </a:p>
        </p:txBody>
      </p:sp>
    </p:spTree>
    <p:extLst>
      <p:ext uri="{BB962C8B-B14F-4D97-AF65-F5344CB8AC3E}">
        <p14:creationId xmlns:p14="http://schemas.microsoft.com/office/powerpoint/2010/main" val="8876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
            <a:ext cx="8229600" cy="978408"/>
          </a:xfrm>
        </p:spPr>
        <p:txBody>
          <a:bodyPr/>
          <a:lstStyle/>
          <a:p>
            <a:r>
              <a:rPr lang="en-US" dirty="0" smtClean="0"/>
              <a:t>Part 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194504" y="838200"/>
                <a:ext cx="8873295" cy="4525963"/>
              </a:xfrm>
            </p:spPr>
            <p:txBody>
              <a:bodyPr>
                <a:normAutofit/>
              </a:bodyPr>
              <a:lstStyle/>
              <a:p>
                <a:r>
                  <a:rPr lang="en-US" dirty="0" smtClean="0"/>
                  <a:t>Verify </a:t>
                </a:r>
                <a:r>
                  <a:rPr lang="en-US" u="sng" dirty="0" smtClean="0"/>
                  <a:t>Newton’s first law of motion</a:t>
                </a:r>
                <a:r>
                  <a:rPr lang="en-US" dirty="0" smtClean="0"/>
                  <a:t>:</a:t>
                </a:r>
              </a:p>
              <a:p>
                <a:pPr marL="0" indent="0">
                  <a:buNone/>
                </a:pPr>
                <a:r>
                  <a:rPr lang="en-US" dirty="0" smtClean="0"/>
                  <a:t>“Every object continues in its state of rest, or of uniform velocity in a straight line, as long as no net force acts on it.”</a:t>
                </a:r>
              </a:p>
              <a:p>
                <a:r>
                  <a:rPr lang="en-US" dirty="0" smtClean="0"/>
                  <a:t>Procedure:</a:t>
                </a:r>
              </a:p>
              <a:p>
                <a:pPr marL="0" indent="0">
                  <a:buNone/>
                </a:pPr>
                <a:r>
                  <a:rPr lang="en-US" dirty="0"/>
                  <a:t>1-Air track was set up.</a:t>
                </a:r>
              </a:p>
              <a:p>
                <a:pPr marL="0" indent="0">
                  <a:buNone/>
                </a:pPr>
                <a:r>
                  <a:rPr lang="en-US" dirty="0" smtClean="0"/>
                  <a:t>2-The cart was launched.</a:t>
                </a:r>
              </a:p>
              <a:p>
                <a:pPr marL="0" indent="0">
                  <a:buNone/>
                </a:pPr>
                <a:r>
                  <a:rPr lang="en-US" dirty="0" smtClean="0"/>
                  <a:t>3-</a:t>
                </a:r>
                <a14:m>
                  <m:oMath xmlns:m="http://schemas.openxmlformats.org/officeDocument/2006/math">
                    <m:r>
                      <m:rPr>
                        <m:sty m:val="p"/>
                      </m:rPr>
                      <a:rPr lang="el-GR" i="1" smtClean="0">
                        <a:latin typeface="Cambria Math"/>
                      </a:rPr>
                      <m:t>Δ</m:t>
                    </m:r>
                    <m:r>
                      <a:rPr lang="en-US" b="0" i="1" smtClean="0">
                        <a:latin typeface="Cambria Math"/>
                      </a:rPr>
                      <m:t>𝑡</m:t>
                    </m:r>
                    <m:r>
                      <a:rPr lang="en-US" b="0" i="1" smtClean="0">
                        <a:latin typeface="Cambria Math"/>
                      </a:rPr>
                      <m:t> </m:t>
                    </m:r>
                  </m:oMath>
                </a14:m>
                <a:r>
                  <a:rPr lang="en-US" dirty="0" smtClean="0"/>
                  <a:t>was measured in the two photocells.</a:t>
                </a:r>
              </a:p>
              <a:p>
                <a:pPr marL="0" indent="0">
                  <a:buNone/>
                </a:pPr>
                <a:r>
                  <a:rPr lang="en-US" dirty="0" smtClean="0"/>
                  <a:t>4-The velocity of the cart at each photocell was calculated.</a:t>
                </a:r>
                <a:endParaRPr lang="en-US" dirty="0"/>
              </a:p>
              <a:p>
                <a:r>
                  <a:rPr lang="en-US" dirty="0" smtClean="0"/>
                  <a:t>Data:</a:t>
                </a:r>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194504" y="838200"/>
                <a:ext cx="8873295" cy="4525963"/>
              </a:xfrm>
              <a:blipFill rotWithShape="1">
                <a:blip r:embed="rId2"/>
                <a:stretch>
                  <a:fillRect l="-1237" t="-1078"/>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495800"/>
            <a:ext cx="5445996" cy="1981200"/>
          </a:xfrm>
          <a:prstGeom prst="rect">
            <a:avLst/>
          </a:prstGeom>
        </p:spPr>
      </p:pic>
      <p:sp>
        <p:nvSpPr>
          <p:cNvPr id="5" name="Oval 4"/>
          <p:cNvSpPr/>
          <p:nvPr/>
        </p:nvSpPr>
        <p:spPr>
          <a:xfrm>
            <a:off x="2286000" y="4840224"/>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86100" y="4840224"/>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202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a:t>
            </a:r>
            <a:endParaRPr lang="en-US" dirty="0"/>
          </a:p>
        </p:txBody>
      </p:sp>
      <p:sp>
        <p:nvSpPr>
          <p:cNvPr id="3" name="Content Placeholder 2"/>
          <p:cNvSpPr>
            <a:spLocks noGrp="1"/>
          </p:cNvSpPr>
          <p:nvPr>
            <p:ph sz="quarter" idx="1"/>
          </p:nvPr>
        </p:nvSpPr>
        <p:spPr/>
        <p:txBody>
          <a:bodyPr/>
          <a:lstStyle/>
          <a:p>
            <a:r>
              <a:rPr lang="en-US" dirty="0"/>
              <a:t>Verify </a:t>
            </a:r>
            <a:r>
              <a:rPr lang="en-US" u="sng" dirty="0"/>
              <a:t>Newton’s </a:t>
            </a:r>
            <a:r>
              <a:rPr lang="en-US" u="sng" dirty="0" smtClean="0"/>
              <a:t>second law </a:t>
            </a:r>
            <a:r>
              <a:rPr lang="en-US" u="sng" dirty="0"/>
              <a:t>of motion</a:t>
            </a:r>
            <a:r>
              <a:rPr lang="en-US" dirty="0" smtClean="0"/>
              <a:t>:</a:t>
            </a:r>
          </a:p>
          <a:p>
            <a:pPr marL="0" indent="0">
              <a:buNone/>
            </a:pPr>
            <a:r>
              <a:rPr lang="en-US" dirty="0" smtClean="0"/>
              <a:t>The </a:t>
            </a:r>
            <a:r>
              <a:rPr lang="en-US" dirty="0"/>
              <a:t>cart was experienced a constant force, and hence, a constant acceleration as following</a:t>
            </a:r>
            <a:r>
              <a:rPr lang="en-US" dirty="0" smtClean="0"/>
              <a:t>:</a:t>
            </a:r>
          </a:p>
          <a:p>
            <a:pPr marL="0" indent="0">
              <a:buNone/>
            </a:pPr>
            <a:r>
              <a:rPr lang="en-US" dirty="0"/>
              <a:t>F = </a:t>
            </a:r>
            <a:r>
              <a:rPr lang="en-US" dirty="0" smtClean="0"/>
              <a:t>ma</a:t>
            </a:r>
          </a:p>
          <a:p>
            <a:pPr marL="0" indent="0">
              <a:buNone/>
            </a:pPr>
            <a:r>
              <a:rPr lang="en-US" dirty="0"/>
              <a:t>M'g </a:t>
            </a:r>
            <a:r>
              <a:rPr lang="en-US" dirty="0" smtClean="0"/>
              <a:t>= </a:t>
            </a:r>
            <a:r>
              <a:rPr lang="en-US" dirty="0"/>
              <a:t>(M+M')</a:t>
            </a:r>
            <a:r>
              <a:rPr lang="en-US" dirty="0" smtClean="0"/>
              <a:t>a</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218688"/>
            <a:ext cx="5399883" cy="2004187"/>
          </a:xfrm>
          <a:prstGeom prst="rect">
            <a:avLst/>
          </a:prstGeom>
        </p:spPr>
      </p:pic>
      <mc:AlternateContent xmlns:mc="http://schemas.openxmlformats.org/markup-compatibility/2006">
        <mc:Choice xmlns:a14="http://schemas.microsoft.com/office/drawing/2010/main" Requires="a14">
          <p:sp>
            <p:nvSpPr>
              <p:cNvPr id="6" name="TextBox 26"/>
              <p:cNvSpPr txBox="1"/>
              <p:nvPr/>
            </p:nvSpPr>
            <p:spPr>
              <a:xfrm>
                <a:off x="533400" y="4412046"/>
                <a:ext cx="1752600" cy="8138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400" b="0" i="1">
                          <a:latin typeface="Cambria Math"/>
                        </a:rPr>
                        <m:t>𝑎</m:t>
                      </m:r>
                      <m:r>
                        <a:rPr lang="en-US" sz="2400" b="0" i="1">
                          <a:latin typeface="Cambria Math"/>
                        </a:rPr>
                        <m:t>=</m:t>
                      </m:r>
                      <m:f>
                        <m:fPr>
                          <m:ctrlPr>
                            <a:rPr lang="en-US" sz="2400" b="0" i="1">
                              <a:latin typeface="Cambria Math"/>
                            </a:rPr>
                          </m:ctrlPr>
                        </m:fPr>
                        <m:num>
                          <m:sSup>
                            <m:sSupPr>
                              <m:ctrlPr>
                                <a:rPr lang="en-US" sz="2400" b="0" i="1">
                                  <a:latin typeface="Cambria Math"/>
                                </a:rPr>
                              </m:ctrlPr>
                            </m:sSupPr>
                            <m:e>
                              <m:r>
                                <a:rPr lang="en-US" sz="2400" b="0" i="1">
                                  <a:latin typeface="Cambria Math"/>
                                </a:rPr>
                                <m:t>𝑀</m:t>
                              </m:r>
                            </m:e>
                            <m:sup>
                              <m:r>
                                <a:rPr lang="en-US" sz="2400" b="0" i="1">
                                  <a:latin typeface="Cambria Math"/>
                                </a:rPr>
                                <m:t>′</m:t>
                              </m:r>
                            </m:sup>
                          </m:sSup>
                          <m:r>
                            <a:rPr lang="en-US" sz="2400" b="0" i="1">
                              <a:latin typeface="Cambria Math"/>
                            </a:rPr>
                            <m:t>𝑔</m:t>
                          </m:r>
                        </m:num>
                        <m:den>
                          <m:r>
                            <a:rPr lang="en-US" sz="2400" b="0" i="1">
                              <a:latin typeface="Cambria Math"/>
                            </a:rPr>
                            <m:t>𝑀</m:t>
                          </m:r>
                          <m:r>
                            <a:rPr lang="en-US" sz="2400" b="0" i="1">
                              <a:latin typeface="Cambria Math"/>
                            </a:rPr>
                            <m:t>+</m:t>
                          </m:r>
                          <m:r>
                            <a:rPr lang="en-US" sz="2400" b="0" i="1">
                              <a:latin typeface="Cambria Math"/>
                            </a:rPr>
                            <m:t>𝑀</m:t>
                          </m:r>
                          <m:r>
                            <a:rPr lang="en-US" sz="2400" b="0" i="1">
                              <a:latin typeface="Cambria Math"/>
                            </a:rPr>
                            <m:t>′</m:t>
                          </m:r>
                        </m:den>
                      </m:f>
                    </m:oMath>
                  </m:oMathPara>
                </a14:m>
                <a:endParaRPr lang="en-US" sz="2400"/>
              </a:p>
            </p:txBody>
          </p:sp>
        </mc:Choice>
        <mc:Fallback>
          <p:sp>
            <p:nvSpPr>
              <p:cNvPr id="6" name="TextBox 26"/>
              <p:cNvSpPr txBox="1">
                <a:spLocks noRot="1" noChangeAspect="1" noMove="1" noResize="1" noEditPoints="1" noAdjustHandles="1" noChangeArrowheads="1" noChangeShapeType="1" noTextEdit="1"/>
              </p:cNvSpPr>
              <p:nvPr/>
            </p:nvSpPr>
            <p:spPr>
              <a:xfrm>
                <a:off x="533400" y="4412046"/>
                <a:ext cx="1752600" cy="813877"/>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6214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381000" y="228600"/>
                <a:ext cx="8229600" cy="4191000"/>
              </a:xfrm>
            </p:spPr>
            <p:txBody>
              <a:bodyPr>
                <a:normAutofit fontScale="92500" lnSpcReduction="10000"/>
              </a:bodyPr>
              <a:lstStyle/>
              <a:p>
                <a:pPr marL="0" indent="0">
                  <a:buNone/>
                </a:pPr>
                <a:r>
                  <a:rPr lang="en-US" dirty="0" smtClean="0"/>
                  <a:t>And </a:t>
                </a:r>
                <a:r>
                  <a:rPr lang="en-US" dirty="0"/>
                  <a:t>we know that</a:t>
                </a:r>
                <a:r>
                  <a:rPr lang="en-US" dirty="0" smtClean="0"/>
                  <a:t>: </a:t>
                </a:r>
                <a14:m>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𝑓</m:t>
                        </m:r>
                      </m:sub>
                    </m:sSub>
                    <m:r>
                      <a:rPr lang="en-US" b="0" i="0" smtClean="0">
                        <a:latin typeface="Cambria Math"/>
                      </a:rPr>
                      <m:t>=</m:t>
                    </m:r>
                    <m:sSub>
                      <m:sSubPr>
                        <m:ctrlPr>
                          <a:rPr lang="en-US" b="0" i="1" smtClean="0">
                            <a:latin typeface="Cambria Math"/>
                          </a:rPr>
                        </m:ctrlPr>
                      </m:sSubPr>
                      <m:e>
                        <m:r>
                          <a:rPr lang="en-US" b="0" i="1" smtClean="0">
                            <a:latin typeface="Cambria Math"/>
                          </a:rPr>
                          <m:t>𝑣</m:t>
                        </m:r>
                      </m:e>
                      <m:sub>
                        <m:r>
                          <a:rPr lang="en-US" b="0" i="1" smtClean="0">
                            <a:latin typeface="Cambria Math"/>
                          </a:rPr>
                          <m:t>𝑖</m:t>
                        </m:r>
                      </m:sub>
                    </m:sSub>
                    <m:r>
                      <a:rPr lang="en-US" b="0" i="1" smtClean="0">
                        <a:latin typeface="Cambria Math"/>
                      </a:rPr>
                      <m:t>+</m:t>
                    </m:r>
                    <m:r>
                      <a:rPr lang="en-US" b="0" i="1" smtClean="0">
                        <a:latin typeface="Cambria Math"/>
                      </a:rPr>
                      <m:t>𝑎𝑡</m:t>
                    </m:r>
                  </m:oMath>
                </a14:m>
                <a:r>
                  <a:rPr lang="en-US" dirty="0" smtClean="0"/>
                  <a:t> </a:t>
                </a:r>
              </a:p>
              <a:p>
                <a:pPr marL="0" indent="0">
                  <a:buNone/>
                </a:pPr>
                <a:r>
                  <a:rPr lang="en-US" dirty="0" smtClean="0"/>
                  <a:t>we assume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𝑖</m:t>
                        </m:r>
                      </m:sub>
                    </m:sSub>
                  </m:oMath>
                </a14:m>
                <a:r>
                  <a:rPr lang="en-US" dirty="0" smtClean="0"/>
                  <a:t> </a:t>
                </a:r>
                <a:r>
                  <a:rPr lang="en-US" dirty="0"/>
                  <a:t>to be </a:t>
                </a:r>
                <a:r>
                  <a:rPr lang="en-US" dirty="0" smtClean="0"/>
                  <a:t>zero</a:t>
                </a:r>
              </a:p>
              <a:p>
                <a:pPr marL="0" indent="0">
                  <a:buNone/>
                </a:pPr>
                <a:endParaRPr lang="en-US" dirty="0" smtClean="0"/>
              </a:p>
              <a:p>
                <a:pPr marL="0" indent="0">
                  <a:buNone/>
                </a:pPr>
                <a:r>
                  <a:rPr lang="en-US" dirty="0" smtClean="0">
                    <a:sym typeface="Wingdings" pitchFamily="2" charset="2"/>
                  </a:rPr>
                  <a:t></a:t>
                </a:r>
              </a:p>
              <a:p>
                <a:pPr marL="0" indent="0">
                  <a:buNone/>
                </a:pPr>
                <a:endParaRPr lang="en-US" dirty="0" smtClean="0">
                  <a:sym typeface="Wingdings" pitchFamily="2" charset="2"/>
                </a:endParaRPr>
              </a:p>
              <a:p>
                <a:pPr marL="0" indent="0">
                  <a:buNone/>
                </a:pPr>
                <a:r>
                  <a:rPr lang="en-US" dirty="0" smtClean="0"/>
                  <a:t>by </a:t>
                </a:r>
                <a:r>
                  <a:rPr lang="en-US" dirty="0"/>
                  <a:t>integrating the both </a:t>
                </a:r>
                <a:r>
                  <a:rPr lang="en-US" dirty="0" smtClean="0"/>
                  <a:t>side with </a:t>
                </a:r>
                <a:r>
                  <a:rPr lang="en-US" dirty="0"/>
                  <a:t>respect to t </a:t>
                </a:r>
                <a:r>
                  <a:rPr lang="en-US" dirty="0" smtClean="0"/>
                  <a:t>:</a:t>
                </a:r>
              </a:p>
              <a:p>
                <a:pPr marL="0" indent="0">
                  <a:buNone/>
                </a:pPr>
                <a:endParaRPr lang="en-US" dirty="0" smtClean="0"/>
              </a:p>
              <a:p>
                <a:pPr marL="0" indent="0">
                  <a:buNone/>
                </a:pPr>
                <a:r>
                  <a:rPr lang="en-US" dirty="0" smtClean="0">
                    <a:sym typeface="Wingdings" pitchFamily="2" charset="2"/>
                  </a:rPr>
                  <a:t> </a:t>
                </a:r>
              </a:p>
              <a:p>
                <a:pPr marL="0" indent="0">
                  <a:buNone/>
                </a:pPr>
                <a:endParaRPr lang="en-US" dirty="0" smtClean="0">
                  <a:sym typeface="Wingdings" pitchFamily="2" charset="2"/>
                </a:endParaRPr>
              </a:p>
              <a:p>
                <a:pPr marL="0" indent="0">
                  <a:buNone/>
                </a:pPr>
                <a:r>
                  <a:rPr lang="en-US" dirty="0" smtClean="0"/>
                  <a:t>Where d is the distance between the cart and the first photocell.</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81000" y="228600"/>
                <a:ext cx="8229600" cy="4191000"/>
              </a:xfrm>
              <a:blipFill rotWithShape="1">
                <a:blip r:embed="rId2"/>
                <a:stretch>
                  <a:fillRect l="-1185" t="-1164" b="-11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27"/>
              <p:cNvSpPr txBox="1"/>
              <p:nvPr/>
            </p:nvSpPr>
            <p:spPr>
              <a:xfrm>
                <a:off x="908304" y="1219200"/>
                <a:ext cx="1905000" cy="76373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14:m>
                  <m:oMath xmlns:m="http://schemas.openxmlformats.org/officeDocument/2006/math">
                    <m:r>
                      <a:rPr lang="en-US" sz="2800" b="0" i="1">
                        <a:latin typeface="Cambria Math"/>
                      </a:rPr>
                      <m:t>𝑣</m:t>
                    </m:r>
                    <m:r>
                      <a:rPr lang="en-US" sz="2800" b="0" i="1">
                        <a:latin typeface="Cambria Math"/>
                      </a:rPr>
                      <m:t>=</m:t>
                    </m:r>
                    <m:f>
                      <m:fPr>
                        <m:ctrlPr>
                          <a:rPr lang="en-US" sz="2800" b="0" i="1">
                            <a:latin typeface="Cambria Math"/>
                          </a:rPr>
                        </m:ctrlPr>
                      </m:fPr>
                      <m:num>
                        <m:sSup>
                          <m:sSupPr>
                            <m:ctrlPr>
                              <a:rPr lang="en-US" sz="2800" b="0" i="1">
                                <a:latin typeface="Cambria Math"/>
                              </a:rPr>
                            </m:ctrlPr>
                          </m:sSupPr>
                          <m:e>
                            <m:r>
                              <a:rPr lang="en-US" sz="2800" b="0" i="1">
                                <a:latin typeface="Cambria Math"/>
                              </a:rPr>
                              <m:t>𝑀</m:t>
                            </m:r>
                          </m:e>
                          <m:sup>
                            <m:r>
                              <a:rPr lang="en-US" sz="2800" b="0" i="1">
                                <a:latin typeface="Cambria Math"/>
                              </a:rPr>
                              <m:t>′</m:t>
                            </m:r>
                          </m:sup>
                        </m:sSup>
                        <m:r>
                          <a:rPr lang="en-US" sz="2800" b="0" i="1">
                            <a:latin typeface="Cambria Math"/>
                          </a:rPr>
                          <m:t>𝑔</m:t>
                        </m:r>
                      </m:num>
                      <m:den>
                        <m:r>
                          <a:rPr lang="en-US" sz="2800" b="0" i="1">
                            <a:latin typeface="Cambria Math"/>
                          </a:rPr>
                          <m:t>𝑀</m:t>
                        </m:r>
                        <m:r>
                          <a:rPr lang="en-US" sz="2800" b="0" i="1">
                            <a:latin typeface="Cambria Math"/>
                          </a:rPr>
                          <m:t>+</m:t>
                        </m:r>
                        <m:r>
                          <a:rPr lang="en-US" sz="2800" b="0" i="1">
                            <a:latin typeface="Cambria Math"/>
                          </a:rPr>
                          <m:t>𝑀</m:t>
                        </m:r>
                        <m:r>
                          <a:rPr lang="en-US" sz="2800" b="0" i="1">
                            <a:latin typeface="Cambria Math"/>
                          </a:rPr>
                          <m:t>′</m:t>
                        </m:r>
                      </m:den>
                    </m:f>
                  </m:oMath>
                </a14:m>
                <a:r>
                  <a:rPr lang="en-US" sz="2400" dirty="0"/>
                  <a:t> t</a:t>
                </a:r>
              </a:p>
            </p:txBody>
          </p:sp>
        </mc:Choice>
        <mc:Fallback>
          <p:sp>
            <p:nvSpPr>
              <p:cNvPr id="4" name="TextBox 27"/>
              <p:cNvSpPr txBox="1">
                <a:spLocks noRot="1" noChangeAspect="1" noMove="1" noResize="1" noEditPoints="1" noAdjustHandles="1" noChangeArrowheads="1" noChangeShapeType="1" noTextEdit="1"/>
              </p:cNvSpPr>
              <p:nvPr/>
            </p:nvSpPr>
            <p:spPr>
              <a:xfrm>
                <a:off x="908304" y="1219200"/>
                <a:ext cx="1905000" cy="763735"/>
              </a:xfrm>
              <a:prstGeom prst="rect">
                <a:avLst/>
              </a:prstGeom>
              <a:blipFill rotWithShape="1">
                <a:blip r:embed="rId3"/>
                <a:stretch>
                  <a:fillRect b="-72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28"/>
              <p:cNvSpPr txBox="1"/>
              <p:nvPr/>
            </p:nvSpPr>
            <p:spPr>
              <a:xfrm>
                <a:off x="908304" y="2819400"/>
                <a:ext cx="2339340" cy="76373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14:m>
                  <m:oMath xmlns:m="http://schemas.openxmlformats.org/officeDocument/2006/math">
                    <m:r>
                      <a:rPr lang="en-US" sz="2800" b="0" i="1">
                        <a:latin typeface="Cambria Math"/>
                      </a:rPr>
                      <m:t>𝑑</m:t>
                    </m:r>
                    <m:r>
                      <a:rPr lang="en-US" sz="2800" b="0" i="1">
                        <a:latin typeface="Cambria Math"/>
                      </a:rPr>
                      <m:t>=</m:t>
                    </m:r>
                    <m:f>
                      <m:fPr>
                        <m:ctrlPr>
                          <a:rPr lang="en-US" sz="2800" b="0" i="1">
                            <a:latin typeface="Cambria Math"/>
                          </a:rPr>
                        </m:ctrlPr>
                      </m:fPr>
                      <m:num>
                        <m:r>
                          <a:rPr lang="en-US" sz="2800" b="0" i="1">
                            <a:latin typeface="Cambria Math"/>
                          </a:rPr>
                          <m:t>1</m:t>
                        </m:r>
                      </m:num>
                      <m:den>
                        <m:r>
                          <a:rPr lang="en-US" sz="2800" b="0" i="1">
                            <a:latin typeface="Cambria Math"/>
                          </a:rPr>
                          <m:t>2</m:t>
                        </m:r>
                      </m:den>
                    </m:f>
                    <m:f>
                      <m:fPr>
                        <m:ctrlPr>
                          <a:rPr lang="en-US" sz="2800" b="0" i="1">
                            <a:latin typeface="Cambria Math"/>
                          </a:rPr>
                        </m:ctrlPr>
                      </m:fPr>
                      <m:num>
                        <m:sSup>
                          <m:sSupPr>
                            <m:ctrlPr>
                              <a:rPr lang="en-US" sz="2800" b="0" i="1">
                                <a:latin typeface="Cambria Math"/>
                              </a:rPr>
                            </m:ctrlPr>
                          </m:sSupPr>
                          <m:e>
                            <m:r>
                              <a:rPr lang="en-US" sz="2800" b="0" i="1">
                                <a:latin typeface="Cambria Math"/>
                              </a:rPr>
                              <m:t>𝑀</m:t>
                            </m:r>
                          </m:e>
                          <m:sup>
                            <m:r>
                              <a:rPr lang="en-US" sz="2800" b="0" i="1">
                                <a:latin typeface="Cambria Math"/>
                              </a:rPr>
                              <m:t>′</m:t>
                            </m:r>
                          </m:sup>
                        </m:sSup>
                        <m:r>
                          <a:rPr lang="en-US" sz="2800" b="0" i="1">
                            <a:latin typeface="Cambria Math"/>
                          </a:rPr>
                          <m:t>𝑔</m:t>
                        </m:r>
                      </m:num>
                      <m:den>
                        <m:r>
                          <a:rPr lang="en-US" sz="2800" b="0" i="1">
                            <a:latin typeface="Cambria Math"/>
                          </a:rPr>
                          <m:t>𝑀</m:t>
                        </m:r>
                        <m:r>
                          <a:rPr lang="en-US" sz="2800" b="0" i="1">
                            <a:latin typeface="Cambria Math"/>
                          </a:rPr>
                          <m:t>+</m:t>
                        </m:r>
                        <m:r>
                          <a:rPr lang="en-US" sz="2800" b="0" i="1">
                            <a:latin typeface="Cambria Math"/>
                          </a:rPr>
                          <m:t>𝑀</m:t>
                        </m:r>
                        <m:r>
                          <a:rPr lang="en-US" sz="2800" b="0" i="1">
                            <a:latin typeface="Cambria Math"/>
                          </a:rPr>
                          <m:t>′</m:t>
                        </m:r>
                      </m:den>
                    </m:f>
                  </m:oMath>
                </a14:m>
                <a:r>
                  <a:rPr lang="en-US" sz="2800" dirty="0"/>
                  <a:t> </a:t>
                </a:r>
                <a14:m>
                  <m:oMath xmlns:m="http://schemas.openxmlformats.org/officeDocument/2006/math">
                    <m:sSup>
                      <m:sSupPr>
                        <m:ctrlPr>
                          <a:rPr lang="en-US" sz="2800" i="1">
                            <a:latin typeface="Cambria Math"/>
                          </a:rPr>
                        </m:ctrlPr>
                      </m:sSupPr>
                      <m:e>
                        <m:r>
                          <a:rPr lang="en-US" sz="2800" b="0" i="1">
                            <a:latin typeface="Cambria Math"/>
                          </a:rPr>
                          <m:t>𝑡</m:t>
                        </m:r>
                      </m:e>
                      <m:sup>
                        <m:r>
                          <a:rPr lang="en-US" sz="2800" b="0" i="1">
                            <a:latin typeface="Cambria Math"/>
                          </a:rPr>
                          <m:t>2</m:t>
                        </m:r>
                      </m:sup>
                    </m:sSup>
                  </m:oMath>
                </a14:m>
                <a:endParaRPr lang="en-US" sz="2800" dirty="0"/>
              </a:p>
            </p:txBody>
          </p:sp>
        </mc:Choice>
        <mc:Fallback>
          <p:sp>
            <p:nvSpPr>
              <p:cNvPr id="5" name="TextBox 28"/>
              <p:cNvSpPr txBox="1">
                <a:spLocks noRot="1" noChangeAspect="1" noMove="1" noResize="1" noEditPoints="1" noAdjustHandles="1" noChangeArrowheads="1" noChangeShapeType="1" noTextEdit="1"/>
              </p:cNvSpPr>
              <p:nvPr/>
            </p:nvSpPr>
            <p:spPr>
              <a:xfrm>
                <a:off x="908304" y="2819400"/>
                <a:ext cx="2339340" cy="763735"/>
              </a:xfrm>
              <a:prstGeom prst="rect">
                <a:avLst/>
              </a:prstGeom>
              <a:blipFill rotWithShape="1">
                <a:blip r:embed="rId4"/>
                <a:stretch>
                  <a:fillRect/>
                </a:stretch>
              </a:blipFill>
            </p:spPr>
            <p:txBody>
              <a:bodyPr/>
              <a:lstStyle/>
              <a:p>
                <a:r>
                  <a:rPr lang="en-US">
                    <a:noFill/>
                  </a:rPr>
                  <a:t> </a:t>
                </a:r>
              </a:p>
            </p:txBody>
          </p:sp>
        </mc:Fallback>
      </mc:AlternateContent>
      <p:pic>
        <p:nvPicPr>
          <p:cNvPr id="6"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915" y="4255008"/>
            <a:ext cx="5334000" cy="2590800"/>
          </a:xfrm>
          <a:prstGeom prst="rect">
            <a:avLst/>
          </a:prstGeom>
        </p:spPr>
      </p:pic>
      <p:cxnSp>
        <p:nvCxnSpPr>
          <p:cNvPr id="8" name="Straight Connector 7"/>
          <p:cNvCxnSpPr/>
          <p:nvPr/>
        </p:nvCxnSpPr>
        <p:spPr>
          <a:xfrm>
            <a:off x="3733800" y="6096000"/>
            <a:ext cx="381000" cy="38100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48400" y="5457334"/>
            <a:ext cx="381000" cy="38100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886200" y="5647834"/>
            <a:ext cx="2552700" cy="60056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20801211">
            <a:off x="4799765" y="5881425"/>
            <a:ext cx="456871" cy="707886"/>
          </a:xfrm>
          <a:prstGeom prst="rect">
            <a:avLst/>
          </a:prstGeom>
          <a:noFill/>
        </p:spPr>
        <p:txBody>
          <a:bodyPr wrap="square" rtlCol="0">
            <a:spAutoFit/>
          </a:bodyPr>
          <a:lstStyle/>
          <a:p>
            <a:r>
              <a:rPr lang="en-US" sz="4000" dirty="0">
                <a:solidFill>
                  <a:srgbClr val="FF0000"/>
                </a:solidFill>
              </a:rPr>
              <a:t>d</a:t>
            </a:r>
          </a:p>
        </p:txBody>
      </p:sp>
    </p:spTree>
    <p:extLst>
      <p:ext uri="{BB962C8B-B14F-4D97-AF65-F5344CB8AC3E}">
        <p14:creationId xmlns:p14="http://schemas.microsoft.com/office/powerpoint/2010/main" val="2818696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915400" cy="6553200"/>
          </a:xfrm>
        </p:spPr>
        <p:txBody>
          <a:bodyPr>
            <a:normAutofit/>
          </a:bodyPr>
          <a:lstStyle/>
          <a:p>
            <a:pPr marL="0" indent="0">
              <a:buNone/>
            </a:pPr>
            <a:r>
              <a:rPr lang="en-US" dirty="0"/>
              <a:t>Part </a:t>
            </a:r>
            <a:r>
              <a:rPr lang="en-US" dirty="0" smtClean="0"/>
              <a:t>II-A: Fixed M, M’, variable d</a:t>
            </a:r>
          </a:p>
          <a:p>
            <a:r>
              <a:rPr lang="en-US" dirty="0" smtClean="0"/>
              <a:t>Procedure:</a:t>
            </a:r>
          </a:p>
          <a:p>
            <a:pPr marL="0" indent="0">
              <a:buNone/>
            </a:pPr>
            <a:r>
              <a:rPr lang="en-US" dirty="0" smtClean="0"/>
              <a:t>1-One </a:t>
            </a:r>
            <a:r>
              <a:rPr lang="en-US" dirty="0"/>
              <a:t>timer was set up to measure t and the other to measure Δt</a:t>
            </a:r>
            <a:r>
              <a:rPr lang="en-US" dirty="0" smtClean="0"/>
              <a:t>.</a:t>
            </a:r>
          </a:p>
          <a:p>
            <a:pPr marL="0" indent="0">
              <a:buNone/>
            </a:pPr>
            <a:r>
              <a:rPr lang="en-US" dirty="0" smtClean="0"/>
              <a:t>2-Some </a:t>
            </a:r>
            <a:r>
              <a:rPr lang="en-US" dirty="0"/>
              <a:t>mass (M’) was hanged with the cart(M</a:t>
            </a:r>
            <a:r>
              <a:rPr lang="en-US" dirty="0" smtClean="0"/>
              <a:t>).</a:t>
            </a:r>
          </a:p>
          <a:p>
            <a:pPr marL="0" indent="0">
              <a:buNone/>
            </a:pPr>
            <a:r>
              <a:rPr lang="en-US" dirty="0" smtClean="0"/>
              <a:t>3-The </a:t>
            </a:r>
            <a:r>
              <a:rPr lang="en-US" dirty="0"/>
              <a:t>position of the first photocell(d) has been changed five times</a:t>
            </a:r>
            <a:r>
              <a:rPr lang="en-US" dirty="0" smtClean="0"/>
              <a:t>.</a:t>
            </a:r>
          </a:p>
          <a:p>
            <a:pPr marL="0" indent="0">
              <a:buNone/>
            </a:pPr>
            <a:r>
              <a:rPr lang="en-US" dirty="0" smtClean="0"/>
              <a:t>4-t </a:t>
            </a:r>
            <a:r>
              <a:rPr lang="en-US" dirty="0"/>
              <a:t>and Δt were obtained of each time (d) is changed</a:t>
            </a:r>
            <a:r>
              <a:rPr lang="en-US" dirty="0" smtClean="0"/>
              <a:t>.</a:t>
            </a:r>
          </a:p>
          <a:p>
            <a:pPr marL="0" indent="0">
              <a:buNone/>
            </a:pPr>
            <a:endParaRPr lang="en-US" dirty="0"/>
          </a:p>
          <a:p>
            <a:pPr marL="0" indent="0">
              <a:buNone/>
            </a:pPr>
            <a:endParaRPr lang="en-US" dirty="0" smtClean="0"/>
          </a:p>
          <a:p>
            <a:r>
              <a:rPr lang="en-US" dirty="0" smtClean="0"/>
              <a:t>Data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752" y="4724400"/>
            <a:ext cx="7123569" cy="1897498"/>
          </a:xfrm>
          <a:prstGeom prst="rect">
            <a:avLst/>
          </a:prstGeom>
        </p:spPr>
      </p:pic>
      <p:sp>
        <p:nvSpPr>
          <p:cNvPr id="5" name="Oval 4"/>
          <p:cNvSpPr/>
          <p:nvPr/>
        </p:nvSpPr>
        <p:spPr>
          <a:xfrm>
            <a:off x="2743200" y="5029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5029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38800" y="5029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126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52400"/>
            <a:ext cx="8229600" cy="4525963"/>
          </a:xfrm>
        </p:spPr>
        <p:txBody>
          <a:bodyPr/>
          <a:lstStyle/>
          <a:p>
            <a:r>
              <a:rPr lang="en-US" dirty="0" smtClean="0"/>
              <a:t>Graph 1:</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40080"/>
            <a:ext cx="4495800" cy="50471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133600"/>
            <a:ext cx="4648200" cy="3429000"/>
          </a:xfrm>
          <a:prstGeom prst="rect">
            <a:avLst/>
          </a:prstGeom>
        </p:spPr>
      </p:pic>
    </p:spTree>
    <p:extLst>
      <p:ext uri="{BB962C8B-B14F-4D97-AF65-F5344CB8AC3E}">
        <p14:creationId xmlns:p14="http://schemas.microsoft.com/office/powerpoint/2010/main" val="2215154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1177</TotalTime>
  <Words>607</Words>
  <Application>Microsoft Office PowerPoint</Application>
  <PresentationFormat>On-screen Show (4:3)</PresentationFormat>
  <Paragraphs>82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Equity</vt:lpstr>
      <vt:lpstr>Exp3-Presentation Newton's Law Of Motion</vt:lpstr>
      <vt:lpstr>Contents</vt:lpstr>
      <vt:lpstr>The aim of the experiment</vt:lpstr>
      <vt:lpstr>Air Track</vt:lpstr>
      <vt:lpstr>Part I</vt:lpstr>
      <vt:lpstr>Part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Exp3-Presentation Newton's Law Of Motion</dc:title>
  <dc:creator>HamzaHS</dc:creator>
  <cp:lastModifiedBy>microworks</cp:lastModifiedBy>
  <cp:revision>48</cp:revision>
  <dcterms:created xsi:type="dcterms:W3CDTF">2006-08-16T00:00:00Z</dcterms:created>
  <dcterms:modified xsi:type="dcterms:W3CDTF">2019-11-26T19:09:47Z</dcterms:modified>
</cp:coreProperties>
</file>