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0" r:id="rId9"/>
    <p:sldId id="263" r:id="rId10"/>
    <p:sldId id="268" r:id="rId11"/>
    <p:sldId id="264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jaqaman\Dropbox\PHYS232-2020\UsedFigures\P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Sheet1!$A$1:$A$17</c:f>
              <c:numCache>
                <c:formatCode>General</c:formatCode>
                <c:ptCount val="17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</c:numCache>
            </c:numRef>
          </c:xVal>
          <c:yVal>
            <c:numRef>
              <c:f>Sheet1!$B$1:$B$17</c:f>
              <c:numCache>
                <c:formatCode>General</c:formatCode>
                <c:ptCount val="17"/>
                <c:pt idx="0">
                  <c:v>1</c:v>
                </c:pt>
                <c:pt idx="1">
                  <c:v>0.77880078307140488</c:v>
                </c:pt>
                <c:pt idx="2">
                  <c:v>0.60653065971263342</c:v>
                </c:pt>
                <c:pt idx="3">
                  <c:v>0.47236655274101469</c:v>
                </c:pt>
                <c:pt idx="4">
                  <c:v>0.36787944117144233</c:v>
                </c:pt>
                <c:pt idx="5">
                  <c:v>0.28650479686019009</c:v>
                </c:pt>
                <c:pt idx="6">
                  <c:v>0.22313016014842982</c:v>
                </c:pt>
                <c:pt idx="7">
                  <c:v>0.17377394345044514</c:v>
                </c:pt>
                <c:pt idx="8">
                  <c:v>0.1353352832366127</c:v>
                </c:pt>
                <c:pt idx="9">
                  <c:v>0.10539922456186433</c:v>
                </c:pt>
                <c:pt idx="10">
                  <c:v>8.20849986238988E-2</c:v>
                </c:pt>
                <c:pt idx="11">
                  <c:v>6.392786120670757E-2</c:v>
                </c:pt>
                <c:pt idx="12">
                  <c:v>4.9787068367863944E-2</c:v>
                </c:pt>
                <c:pt idx="13">
                  <c:v>3.8774207831722009E-2</c:v>
                </c:pt>
                <c:pt idx="14">
                  <c:v>3.0197383422318501E-2</c:v>
                </c:pt>
                <c:pt idx="15">
                  <c:v>2.3517745856009107E-2</c:v>
                </c:pt>
                <c:pt idx="16">
                  <c:v>1.8315638888734179E-2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28640"/>
        <c:axId val="144245888"/>
      </c:scatterChart>
      <c:valAx>
        <c:axId val="18812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4245888"/>
        <c:crosses val="autoZero"/>
        <c:crossBetween val="midCat"/>
      </c:valAx>
      <c:valAx>
        <c:axId val="144245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81286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Sheet1!$A$1:$A$41</c:f>
              <c:numCache>
                <c:formatCode>General</c:formatCode>
                <c:ptCount val="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</c:numCache>
            </c:numRef>
          </c:xVal>
          <c:yVal>
            <c:numRef>
              <c:f>Sheet1!$B$1:$B$41</c:f>
              <c:numCache>
                <c:formatCode>General</c:formatCode>
                <c:ptCount val="41"/>
                <c:pt idx="0">
                  <c:v>0</c:v>
                </c:pt>
                <c:pt idx="1">
                  <c:v>8.187307530779819E-3</c:v>
                </c:pt>
                <c:pt idx="2">
                  <c:v>2.6812801841425579E-2</c:v>
                </c:pt>
                <c:pt idx="3">
                  <c:v>4.9393047248462385E-2</c:v>
                </c:pt>
                <c:pt idx="4">
                  <c:v>7.1892634258755458E-2</c:v>
                </c:pt>
                <c:pt idx="5">
                  <c:v>9.1969860292860584E-2</c:v>
                </c:pt>
                <c:pt idx="6">
                  <c:v>0.10842991628839277</c:v>
                </c:pt>
                <c:pt idx="7">
                  <c:v>0.12083251233138717</c:v>
                </c:pt>
                <c:pt idx="8">
                  <c:v>0.12921377151657945</c:v>
                </c:pt>
                <c:pt idx="9">
                  <c:v>0.13389209945948508</c:v>
                </c:pt>
                <c:pt idx="10">
                  <c:v>0.1353352832366127</c:v>
                </c:pt>
                <c:pt idx="11">
                  <c:v>0.13407182161842401</c:v>
                </c:pt>
                <c:pt idx="12">
                  <c:v>0.13063385273675401</c:v>
                </c:pt>
                <c:pt idx="13">
                  <c:v>0.12552234718222427</c:v>
                </c:pt>
                <c:pt idx="14">
                  <c:v>0.11918772274542722</c:v>
                </c:pt>
                <c:pt idx="15">
                  <c:v>0.11202090382769388</c:v>
                </c:pt>
                <c:pt idx="16">
                  <c:v>0.10435124218461748</c:v>
                </c:pt>
                <c:pt idx="17">
                  <c:v>9.6448750185342338E-2</c:v>
                </c:pt>
                <c:pt idx="18">
                  <c:v>8.852886072922786E-2</c:v>
                </c:pt>
                <c:pt idx="19">
                  <c:v>8.0758486400757751E-2</c:v>
                </c:pt>
                <c:pt idx="20">
                  <c:v>7.3262555554936687E-2</c:v>
                </c:pt>
                <c:pt idx="21">
                  <c:v>6.613049377830664E-2</c:v>
                </c:pt>
                <c:pt idx="22">
                  <c:v>5.942232513085121E-2</c:v>
                </c:pt>
                <c:pt idx="23">
                  <c:v>5.3174211089111606E-2</c:v>
                </c:pt>
                <c:pt idx="24">
                  <c:v>4.7403343002355332E-2</c:v>
                </c:pt>
                <c:pt idx="25">
                  <c:v>4.2112168744284126E-2</c:v>
                </c:pt>
                <c:pt idx="26">
                  <c:v>3.7291975484342779E-2</c:v>
                </c:pt>
                <c:pt idx="27">
                  <c:v>3.29258750716463E-2</c:v>
                </c:pt>
                <c:pt idx="28">
                  <c:v>2.8991251537226134E-2</c:v>
                </c:pt>
                <c:pt idx="29">
                  <c:v>2.5461735408610561E-2</c:v>
                </c:pt>
                <c:pt idx="30">
                  <c:v>2.2308769589997186E-2</c:v>
                </c:pt>
                <c:pt idx="31">
                  <c:v>1.9502828414801967E-2</c:v>
                </c:pt>
                <c:pt idx="32">
                  <c:v>1.7014346477301052E-2</c:v>
                </c:pt>
                <c:pt idx="33">
                  <c:v>1.4814407928896527E-2</c:v>
                </c:pt>
                <c:pt idx="34">
                  <c:v>1.2875240709085892E-2</c:v>
                </c:pt>
                <c:pt idx="35">
                  <c:v>1.1170554078042795E-2</c:v>
                </c:pt>
                <c:pt idx="36">
                  <c:v>9.6757520765617389E-3</c:v>
                </c:pt>
                <c:pt idx="37">
                  <c:v>8.3680502998638231E-3</c:v>
                </c:pt>
                <c:pt idx="38">
                  <c:v>7.2265186988823968E-3</c:v>
                </c:pt>
                <c:pt idx="39">
                  <c:v>6.2320690302825358E-3</c:v>
                </c:pt>
                <c:pt idx="40">
                  <c:v>5.3674020464401749E-3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173504"/>
        <c:axId val="188096896"/>
      </c:scatterChart>
      <c:valAx>
        <c:axId val="18717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096896"/>
        <c:crosses val="autoZero"/>
        <c:crossBetween val="midCat"/>
      </c:valAx>
      <c:valAx>
        <c:axId val="18809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17350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4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5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1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1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4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5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768F5-A4A7-436E-9BE3-11800B7F695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2B88-AEBD-46A8-9FA8-A72176CDD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2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Problems </a:t>
            </a:r>
            <a:r>
              <a:rPr lang="en-US" dirty="0" err="1" smtClean="0"/>
              <a:t>Ch</a:t>
            </a:r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Quantum Mechanics in 3D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the barrier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815339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25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8683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E </a:t>
                </a:r>
                <a:r>
                  <a:rPr lang="en-US" sz="2000" dirty="0"/>
                  <a:t>= U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,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0,             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&lt;0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,   0&lt;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&lt;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𝐿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∞,            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𝐿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86836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8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5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Calculate the probability ratio P(x=L/2)/P(x=0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077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0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كل عام وأنتم بخير</a:t>
            </a:r>
            <a:r>
              <a:rPr lang="ar-SA" sz="6000" dirty="0" smtClean="0"/>
              <a:t>       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3-D box with unequal sides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84859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2-D square box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1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nucleus modeled as a cubic box</a:t>
            </a:r>
            <a:br>
              <a:rPr lang="en-US" sz="3200" dirty="0" smtClean="0"/>
            </a:br>
            <a:r>
              <a:rPr lang="en-US" sz="3200" dirty="0" smtClean="0"/>
              <a:t>Proton energy: a few MeV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7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P8-12: Ground State of H atom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5562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5715000" y="1600200"/>
          <a:ext cx="335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31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P8-12 continued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" y="1524000"/>
            <a:ext cx="575391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5867400" y="1600200"/>
          <a:ext cx="32004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170570"/>
              </p:ext>
            </p:extLst>
          </p:nvPr>
        </p:nvGraphicFramePr>
        <p:xfrm>
          <a:off x="3962400" y="3284823"/>
          <a:ext cx="1524000" cy="578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"/>
                <a:gridCol w="914400"/>
              </a:tblGrid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0.133892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0.135335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0.134072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8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74638"/>
            <a:ext cx="2514600" cy="1143000"/>
          </a:xfrm>
        </p:spPr>
        <p:txBody>
          <a:bodyPr/>
          <a:lstStyle/>
          <a:p>
            <a:r>
              <a:rPr lang="en-US" dirty="0" smtClean="0"/>
              <a:t>P8-22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03326"/>
            <a:ext cx="3048000" cy="29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867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4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944562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𝑘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944562"/>
              </a:xfrm>
              <a:blipFill rotWithShape="1">
                <a:blip r:embed="rId2"/>
                <a:stretch>
                  <a:fillRect t="-2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53439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0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6200" y="228600"/>
                <a:ext cx="8229600" cy="1219200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en-US" sz="2700" dirty="0"/>
                  <a:t>Plot the barrier </a:t>
                </a:r>
                <a:r>
                  <a:rPr lang="en-US" sz="2700" dirty="0" smtClean="0"/>
                  <a:t>and </a:t>
                </a:r>
                <a:r>
                  <a:rPr lang="en-US" sz="2700" dirty="0"/>
                  <a:t>obtain a numerical answer </a:t>
                </a:r>
                <a:r>
                  <a:rPr lang="en-US" sz="2700" dirty="0" smtClean="0"/>
                  <a:t>for</a:t>
                </a:r>
                <a:r>
                  <a:rPr lang="en-US" sz="2700" dirty="0"/>
                  <a:t/>
                </a:r>
                <a:br>
                  <a:rPr lang="en-US" sz="27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7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700" i="1">
                        <a:latin typeface="Cambria Math"/>
                      </a:rPr>
                      <m:t>=1.0×</m:t>
                    </m:r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7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700" i="1">
                        <a:latin typeface="Cambria Math"/>
                      </a:rPr>
                      <m:t> </m:t>
                    </m:r>
                    <m:r>
                      <a:rPr lang="en-US" sz="2700" i="1">
                        <a:latin typeface="Cambria Math"/>
                      </a:rPr>
                      <m:t>𝑒𝑉</m:t>
                    </m:r>
                  </m:oMath>
                </a14:m>
                <a:r>
                  <a:rPr lang="en-US" sz="2700" dirty="0"/>
                  <a:t>    and 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/>
                      </a:rPr>
                      <m:t>𝑘</m:t>
                    </m:r>
                    <m:r>
                      <a:rPr lang="en-US" sz="2700" i="1">
                        <a:latin typeface="Cambria Math"/>
                      </a:rPr>
                      <m:t>=1.0×</m:t>
                    </m:r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7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6</m:t>
                        </m:r>
                      </m:sup>
                    </m:sSup>
                    <m:f>
                      <m:fPr>
                        <m:type m:val="skw"/>
                        <m:ctrlPr>
                          <a:rPr lang="en-US" sz="27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700" i="1">
                            <a:latin typeface="Cambria Math"/>
                          </a:rPr>
                          <m:t>𝑒𝑉</m:t>
                        </m:r>
                      </m:num>
                      <m:den>
                        <m:sSup>
                          <m:sSup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700" i="1">
                                <a:latin typeface="Cambria Math"/>
                              </a:rPr>
                              <m:t>𝑛𝑚</m:t>
                            </m:r>
                          </m:e>
                          <m:sup>
                            <m:r>
                              <a:rPr lang="en-US" sz="27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200" y="228600"/>
                <a:ext cx="8229600" cy="1219200"/>
              </a:xfrm>
              <a:blipFill rotWithShape="1">
                <a:blip r:embed="rId2"/>
                <a:stretch>
                  <a:fillRect t="-25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93</Words>
  <Application>Microsoft Office PowerPoint</Application>
  <PresentationFormat>On-screen Show (4:3)</PresentationFormat>
  <Paragraphs>21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Problems Ch 8</vt:lpstr>
      <vt:lpstr>3-D box with unequal sides</vt:lpstr>
      <vt:lpstr>2-D square box</vt:lpstr>
      <vt:lpstr>The nucleus modeled as a cubic box Proton energy: a few MeV</vt:lpstr>
      <vt:lpstr>P8-12: Ground State of H atom</vt:lpstr>
      <vt:lpstr>P8-12 continued</vt:lpstr>
      <vt:lpstr>P8-22</vt:lpstr>
      <vt:lpstr>U(x)=U_0-1/2 kx^2, E=  1/2 U_0   </vt:lpstr>
      <vt:lpstr>Plot the barrier and obtain a numerical answer for U_0=1.0×〖10〗^2  eV    and  k=1.0×〖10〗^6  eV⁄〖nm〗^2  </vt:lpstr>
      <vt:lpstr>Plot the barrier </vt:lpstr>
      <vt:lpstr> E = U0 ,         U(x)={■8(0,             x&lt;0@U_0,   0&lt;x&lt;L@∞,            x&gt;L)┤ </vt:lpstr>
      <vt:lpstr>Calculate the probability ratio P(x=L/2)/P(x=0)</vt:lpstr>
      <vt:lpstr>كل عام وأنتم بخير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Problems Ch 8</dc:title>
  <dc:creator>Henry R Giacaman</dc:creator>
  <cp:lastModifiedBy>Henry R Giacaman</cp:lastModifiedBy>
  <cp:revision>16</cp:revision>
  <dcterms:created xsi:type="dcterms:W3CDTF">2020-05-06T19:08:34Z</dcterms:created>
  <dcterms:modified xsi:type="dcterms:W3CDTF">2020-05-10T19:32:48Z</dcterms:modified>
</cp:coreProperties>
</file>