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24" y="-3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65781-8A47-4D30-AAA9-DE9FA13CC213}"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E49A0-18F0-4472-BDCB-DC2AD67C5F44}" type="slidenum">
              <a:rPr lang="en-US" smtClean="0"/>
              <a:t>‹#›</a:t>
            </a:fld>
            <a:endParaRPr lang="en-US"/>
          </a:p>
        </p:txBody>
      </p:sp>
    </p:spTree>
    <p:extLst>
      <p:ext uri="{BB962C8B-B14F-4D97-AF65-F5344CB8AC3E}">
        <p14:creationId xmlns:p14="http://schemas.microsoft.com/office/powerpoint/2010/main" val="261465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65781-8A47-4D30-AAA9-DE9FA13CC213}"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E49A0-18F0-4472-BDCB-DC2AD67C5F44}" type="slidenum">
              <a:rPr lang="en-US" smtClean="0"/>
              <a:t>‹#›</a:t>
            </a:fld>
            <a:endParaRPr lang="en-US"/>
          </a:p>
        </p:txBody>
      </p:sp>
    </p:spTree>
    <p:extLst>
      <p:ext uri="{BB962C8B-B14F-4D97-AF65-F5344CB8AC3E}">
        <p14:creationId xmlns:p14="http://schemas.microsoft.com/office/powerpoint/2010/main" val="328303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65781-8A47-4D30-AAA9-DE9FA13CC213}"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E49A0-18F0-4472-BDCB-DC2AD67C5F44}" type="slidenum">
              <a:rPr lang="en-US" smtClean="0"/>
              <a:t>‹#›</a:t>
            </a:fld>
            <a:endParaRPr lang="en-US"/>
          </a:p>
        </p:txBody>
      </p:sp>
    </p:spTree>
    <p:extLst>
      <p:ext uri="{BB962C8B-B14F-4D97-AF65-F5344CB8AC3E}">
        <p14:creationId xmlns:p14="http://schemas.microsoft.com/office/powerpoint/2010/main" val="390079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65781-8A47-4D30-AAA9-DE9FA13CC213}"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E49A0-18F0-4472-BDCB-DC2AD67C5F44}" type="slidenum">
              <a:rPr lang="en-US" smtClean="0"/>
              <a:t>‹#›</a:t>
            </a:fld>
            <a:endParaRPr lang="en-US"/>
          </a:p>
        </p:txBody>
      </p:sp>
    </p:spTree>
    <p:extLst>
      <p:ext uri="{BB962C8B-B14F-4D97-AF65-F5344CB8AC3E}">
        <p14:creationId xmlns:p14="http://schemas.microsoft.com/office/powerpoint/2010/main" val="4061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65781-8A47-4D30-AAA9-DE9FA13CC213}"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E49A0-18F0-4472-BDCB-DC2AD67C5F44}" type="slidenum">
              <a:rPr lang="en-US" smtClean="0"/>
              <a:t>‹#›</a:t>
            </a:fld>
            <a:endParaRPr lang="en-US"/>
          </a:p>
        </p:txBody>
      </p:sp>
    </p:spTree>
    <p:extLst>
      <p:ext uri="{BB962C8B-B14F-4D97-AF65-F5344CB8AC3E}">
        <p14:creationId xmlns:p14="http://schemas.microsoft.com/office/powerpoint/2010/main" val="298191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65781-8A47-4D30-AAA9-DE9FA13CC213}"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E49A0-18F0-4472-BDCB-DC2AD67C5F44}" type="slidenum">
              <a:rPr lang="en-US" smtClean="0"/>
              <a:t>‹#›</a:t>
            </a:fld>
            <a:endParaRPr lang="en-US"/>
          </a:p>
        </p:txBody>
      </p:sp>
    </p:spTree>
    <p:extLst>
      <p:ext uri="{BB962C8B-B14F-4D97-AF65-F5344CB8AC3E}">
        <p14:creationId xmlns:p14="http://schemas.microsoft.com/office/powerpoint/2010/main" val="335003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65781-8A47-4D30-AAA9-DE9FA13CC213}"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E49A0-18F0-4472-BDCB-DC2AD67C5F44}" type="slidenum">
              <a:rPr lang="en-US" smtClean="0"/>
              <a:t>‹#›</a:t>
            </a:fld>
            <a:endParaRPr lang="en-US"/>
          </a:p>
        </p:txBody>
      </p:sp>
    </p:spTree>
    <p:extLst>
      <p:ext uri="{BB962C8B-B14F-4D97-AF65-F5344CB8AC3E}">
        <p14:creationId xmlns:p14="http://schemas.microsoft.com/office/powerpoint/2010/main" val="118417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65781-8A47-4D30-AAA9-DE9FA13CC213}"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E49A0-18F0-4472-BDCB-DC2AD67C5F44}" type="slidenum">
              <a:rPr lang="en-US" smtClean="0"/>
              <a:t>‹#›</a:t>
            </a:fld>
            <a:endParaRPr lang="en-US"/>
          </a:p>
        </p:txBody>
      </p:sp>
    </p:spTree>
    <p:extLst>
      <p:ext uri="{BB962C8B-B14F-4D97-AF65-F5344CB8AC3E}">
        <p14:creationId xmlns:p14="http://schemas.microsoft.com/office/powerpoint/2010/main" val="77077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65781-8A47-4D30-AAA9-DE9FA13CC213}"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E49A0-18F0-4472-BDCB-DC2AD67C5F44}" type="slidenum">
              <a:rPr lang="en-US" smtClean="0"/>
              <a:t>‹#›</a:t>
            </a:fld>
            <a:endParaRPr lang="en-US"/>
          </a:p>
        </p:txBody>
      </p:sp>
    </p:spTree>
    <p:extLst>
      <p:ext uri="{BB962C8B-B14F-4D97-AF65-F5344CB8AC3E}">
        <p14:creationId xmlns:p14="http://schemas.microsoft.com/office/powerpoint/2010/main" val="284050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65781-8A47-4D30-AAA9-DE9FA13CC213}"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E49A0-18F0-4472-BDCB-DC2AD67C5F44}" type="slidenum">
              <a:rPr lang="en-US" smtClean="0"/>
              <a:t>‹#›</a:t>
            </a:fld>
            <a:endParaRPr lang="en-US"/>
          </a:p>
        </p:txBody>
      </p:sp>
    </p:spTree>
    <p:extLst>
      <p:ext uri="{BB962C8B-B14F-4D97-AF65-F5344CB8AC3E}">
        <p14:creationId xmlns:p14="http://schemas.microsoft.com/office/powerpoint/2010/main" val="403198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65781-8A47-4D30-AAA9-DE9FA13CC213}"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E49A0-18F0-4472-BDCB-DC2AD67C5F44}" type="slidenum">
              <a:rPr lang="en-US" smtClean="0"/>
              <a:t>‹#›</a:t>
            </a:fld>
            <a:endParaRPr lang="en-US"/>
          </a:p>
        </p:txBody>
      </p:sp>
    </p:spTree>
    <p:extLst>
      <p:ext uri="{BB962C8B-B14F-4D97-AF65-F5344CB8AC3E}">
        <p14:creationId xmlns:p14="http://schemas.microsoft.com/office/powerpoint/2010/main" val="82223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65781-8A47-4D30-AAA9-DE9FA13CC213}" type="datetimeFigureOut">
              <a:rPr lang="en-US" smtClean="0"/>
              <a:t>3/31/2020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E49A0-18F0-4472-BDCB-DC2AD67C5F44}" type="slidenum">
              <a:rPr lang="en-US" smtClean="0"/>
              <a:t>‹#›</a:t>
            </a:fld>
            <a:endParaRPr lang="en-US"/>
          </a:p>
        </p:txBody>
      </p:sp>
    </p:spTree>
    <p:extLst>
      <p:ext uri="{BB962C8B-B14F-4D97-AF65-F5344CB8AC3E}">
        <p14:creationId xmlns:p14="http://schemas.microsoft.com/office/powerpoint/2010/main" val="2631973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4  Section 4.3</a:t>
            </a:r>
            <a:endParaRPr lang="en-US" dirty="0"/>
          </a:p>
        </p:txBody>
      </p:sp>
      <p:sp>
        <p:nvSpPr>
          <p:cNvPr id="3" name="Subtitle 2"/>
          <p:cNvSpPr>
            <a:spLocks noGrp="1"/>
          </p:cNvSpPr>
          <p:nvPr>
            <p:ph type="subTitle" idx="1"/>
          </p:nvPr>
        </p:nvSpPr>
        <p:spPr/>
        <p:txBody>
          <a:bodyPr/>
          <a:lstStyle/>
          <a:p>
            <a:r>
              <a:rPr lang="en-US" dirty="0" smtClean="0"/>
              <a:t>Bohr Theory</a:t>
            </a:r>
            <a:endParaRPr lang="en-US" dirty="0"/>
          </a:p>
        </p:txBody>
      </p:sp>
    </p:spTree>
    <p:extLst>
      <p:ext uri="{BB962C8B-B14F-4D97-AF65-F5344CB8AC3E}">
        <p14:creationId xmlns:p14="http://schemas.microsoft.com/office/powerpoint/2010/main" val="1358766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of the Hydrogen Atom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lgn="r" rtl="1">
                  <a:buNone/>
                </a:pPr>
                <a:r>
                  <a:rPr lang="ar-SA" sz="2400" dirty="0" smtClean="0"/>
                  <a:t>تتكون طاقة ذرة الهيدروجين في </a:t>
                </a:r>
                <a:r>
                  <a:rPr lang="ar-SA" sz="2400" dirty="0"/>
                  <a:t>مدار معين </a:t>
                </a:r>
                <a:r>
                  <a:rPr lang="ar-SA" sz="2400" dirty="0" smtClean="0"/>
                  <a:t>من  طاقة حركة وطاقة </a:t>
                </a:r>
                <a:r>
                  <a:rPr lang="ar-SA" sz="2400" dirty="0"/>
                  <a:t>وضع </a:t>
                </a:r>
                <a:r>
                  <a:rPr lang="ar-SA" sz="2400" dirty="0" smtClean="0"/>
                  <a:t>ناتجة </a:t>
                </a:r>
                <a:r>
                  <a:rPr lang="ar-SA" sz="2400" dirty="0"/>
                  <a:t>عن قوة الجذب الكهربائي بين الإلكترون والبروتون</a:t>
                </a: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a:rPr>
                        <m:t>𝐸</m:t>
                      </m:r>
                      <m:r>
                        <a:rPr lang="en-US" sz="2400" i="1">
                          <a:latin typeface="Cambria Math"/>
                        </a:rPr>
                        <m:t>=</m:t>
                      </m:r>
                      <m:r>
                        <a:rPr lang="en-US" sz="2400" i="1">
                          <a:latin typeface="Cambria Math"/>
                        </a:rPr>
                        <m:t>𝐾</m:t>
                      </m:r>
                      <m:r>
                        <a:rPr lang="en-US" sz="2400" i="1">
                          <a:latin typeface="Cambria Math"/>
                        </a:rPr>
                        <m:t>+</m:t>
                      </m:r>
                      <m:r>
                        <a:rPr lang="en-US" sz="2400" i="1">
                          <a:latin typeface="Cambria Math"/>
                        </a:rPr>
                        <m:t>𝑈</m:t>
                      </m:r>
                      <m:r>
                        <a:rPr lang="en-US" sz="2400" i="1">
                          <a:latin typeface="Cambria Math"/>
                        </a:rPr>
                        <m:t>= </m:t>
                      </m:r>
                      <m:f>
                        <m:fPr>
                          <m:ctrlPr>
                            <a:rPr lang="en-US" sz="2400" i="1">
                              <a:latin typeface="Cambria Math"/>
                            </a:rPr>
                          </m:ctrlPr>
                        </m:fPr>
                        <m:num>
                          <m:r>
                            <a:rPr lang="en-US" sz="2400" i="1">
                              <a:latin typeface="Cambria Math"/>
                            </a:rPr>
                            <m:t>1</m:t>
                          </m:r>
                        </m:num>
                        <m:den>
                          <m:r>
                            <a:rPr lang="en-US" sz="2400" i="1">
                              <a:latin typeface="Cambria Math"/>
                            </a:rPr>
                            <m:t>2</m:t>
                          </m:r>
                        </m:den>
                      </m:f>
                      <m:sSub>
                        <m:sSubPr>
                          <m:ctrlPr>
                            <a:rPr lang="en-US" sz="2400" i="1">
                              <a:latin typeface="Cambria Math"/>
                            </a:rPr>
                          </m:ctrlPr>
                        </m:sSubPr>
                        <m:e>
                          <m:r>
                            <a:rPr lang="en-US" sz="2400" i="1">
                              <a:latin typeface="Cambria Math"/>
                            </a:rPr>
                            <m:t>𝑚</m:t>
                          </m:r>
                        </m:e>
                        <m:sub>
                          <m:r>
                            <a:rPr lang="en-US" sz="2400" i="1">
                              <a:latin typeface="Cambria Math"/>
                            </a:rPr>
                            <m:t>𝑒</m:t>
                          </m:r>
                        </m:sub>
                      </m:sSub>
                      <m:sSup>
                        <m:sSupPr>
                          <m:ctrlPr>
                            <a:rPr lang="en-US" sz="2400" i="1">
                              <a:latin typeface="Cambria Math"/>
                            </a:rPr>
                          </m:ctrlPr>
                        </m:sSupPr>
                        <m:e>
                          <m:r>
                            <a:rPr lang="en-US" sz="2400" i="1">
                              <a:latin typeface="Cambria Math"/>
                            </a:rPr>
                            <m:t>𝑣</m:t>
                          </m:r>
                        </m:e>
                        <m:sup>
                          <m:r>
                            <a:rPr lang="en-US" sz="2400" i="1">
                              <a:latin typeface="Cambria Math"/>
                            </a:rPr>
                            <m:t>2</m:t>
                          </m:r>
                        </m:sup>
                      </m:sSup>
                      <m:r>
                        <a:rPr lang="en-US" sz="2400" i="1">
                          <a:latin typeface="Cambria Math"/>
                        </a:rPr>
                        <m:t>−</m:t>
                      </m:r>
                      <m:f>
                        <m:fPr>
                          <m:ctrlPr>
                            <a:rPr lang="en-US" sz="2400" i="1">
                              <a:latin typeface="Cambria Math"/>
                            </a:rPr>
                          </m:ctrlPr>
                        </m:fPr>
                        <m:num>
                          <m:r>
                            <a:rPr lang="en-US" sz="2400" i="1">
                              <a:latin typeface="Cambria Math"/>
                            </a:rPr>
                            <m:t>𝑘</m:t>
                          </m:r>
                          <m:sSup>
                            <m:sSupPr>
                              <m:ctrlPr>
                                <a:rPr lang="en-US" sz="2400" i="1">
                                  <a:latin typeface="Cambria Math"/>
                                </a:rPr>
                              </m:ctrlPr>
                            </m:sSupPr>
                            <m:e>
                              <m:r>
                                <a:rPr lang="en-US" sz="2400" i="1">
                                  <a:latin typeface="Cambria Math"/>
                                </a:rPr>
                                <m:t>𝑒</m:t>
                              </m:r>
                            </m:e>
                            <m:sup>
                              <m:r>
                                <a:rPr lang="en-US" sz="2400" i="1">
                                  <a:latin typeface="Cambria Math"/>
                                </a:rPr>
                                <m:t>2</m:t>
                              </m:r>
                            </m:sup>
                          </m:sSup>
                        </m:num>
                        <m:den>
                          <m:r>
                            <a:rPr lang="en-US" sz="2400" i="1">
                              <a:latin typeface="Cambria Math"/>
                            </a:rPr>
                            <m:t>𝑟</m:t>
                          </m:r>
                        </m:den>
                      </m:f>
                    </m:oMath>
                  </m:oMathPara>
                </a14:m>
                <a:endParaRPr lang="en-US" sz="2400" dirty="0"/>
              </a:p>
              <a:p>
                <a:pPr marL="0" indent="0" algn="r" rtl="1">
                  <a:buNone/>
                </a:pPr>
                <a:r>
                  <a:rPr lang="ar-SA" sz="2400" dirty="0"/>
                  <a:t>والآن نطبق قانون نيوتن الثاني </a:t>
                </a:r>
                <a:r>
                  <a:rPr lang="en-US" sz="2400" dirty="0"/>
                  <a:t> Newton’s Second Law</a:t>
                </a:r>
              </a:p>
              <a:p>
                <a:pPr marL="0" indent="0" algn="r" rtl="1">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𝐹</m:t>
                          </m:r>
                        </m:e>
                        <m:sub>
                          <m:r>
                            <a:rPr lang="en-US" sz="2400" i="1">
                              <a:latin typeface="Cambria Math"/>
                            </a:rPr>
                            <m:t>𝑟</m:t>
                          </m:r>
                        </m:sub>
                      </m:sSub>
                      <m:r>
                        <a:rPr lang="en-US" sz="2400" i="1">
                          <a:latin typeface="Cambria Math"/>
                        </a:rPr>
                        <m:t>=</m:t>
                      </m:r>
                      <m:f>
                        <m:fPr>
                          <m:ctrlPr>
                            <a:rPr lang="en-US" sz="2400" i="1">
                              <a:latin typeface="Cambria Math"/>
                            </a:rPr>
                          </m:ctrlPr>
                        </m:fPr>
                        <m:num>
                          <m:r>
                            <a:rPr lang="en-US" sz="2400" i="1">
                              <a:latin typeface="Cambria Math"/>
                            </a:rPr>
                            <m:t>𝑘</m:t>
                          </m:r>
                          <m:sSup>
                            <m:sSupPr>
                              <m:ctrlPr>
                                <a:rPr lang="en-US" sz="2400" i="1">
                                  <a:latin typeface="Cambria Math"/>
                                </a:rPr>
                              </m:ctrlPr>
                            </m:sSupPr>
                            <m:e>
                              <m:r>
                                <a:rPr lang="en-US" sz="2400" i="1">
                                  <a:latin typeface="Cambria Math"/>
                                </a:rPr>
                                <m:t>𝑒</m:t>
                              </m:r>
                            </m:e>
                            <m:sup>
                              <m:r>
                                <a:rPr lang="en-US" sz="2400" i="1">
                                  <a:latin typeface="Cambria Math"/>
                                </a:rPr>
                                <m:t>2</m:t>
                              </m:r>
                            </m:sup>
                          </m:sSup>
                        </m:num>
                        <m:den>
                          <m:sSup>
                            <m:sSupPr>
                              <m:ctrlPr>
                                <a:rPr lang="en-US" sz="2400" i="1">
                                  <a:latin typeface="Cambria Math"/>
                                </a:rPr>
                              </m:ctrlPr>
                            </m:sSupPr>
                            <m:e>
                              <m:r>
                                <a:rPr lang="en-US" sz="2400" i="1">
                                  <a:latin typeface="Cambria Math"/>
                                </a:rPr>
                                <m:t>𝑟</m:t>
                              </m:r>
                            </m:e>
                            <m:sup>
                              <m:r>
                                <a:rPr lang="en-US" sz="2400" i="1">
                                  <a:latin typeface="Cambria Math"/>
                                </a:rPr>
                                <m:t>2</m:t>
                              </m:r>
                            </m:sup>
                          </m:sSup>
                          <m:r>
                            <a:rPr lang="en-US" sz="2400" i="1">
                              <a:latin typeface="Cambria Math"/>
                            </a:rPr>
                            <m:t> </m:t>
                          </m:r>
                        </m:den>
                      </m:f>
                      <m:r>
                        <a:rPr lang="en-US" sz="2400" i="1">
                          <a:latin typeface="Cambria Math"/>
                        </a:rPr>
                        <m:t>=</m:t>
                      </m:r>
                      <m:sSub>
                        <m:sSubPr>
                          <m:ctrlPr>
                            <a:rPr lang="en-US" sz="2400" i="1">
                              <a:latin typeface="Cambria Math"/>
                            </a:rPr>
                          </m:ctrlPr>
                        </m:sSubPr>
                        <m:e>
                          <m:r>
                            <a:rPr lang="en-US" sz="2400" i="1">
                              <a:latin typeface="Cambria Math"/>
                            </a:rPr>
                            <m:t>𝑚</m:t>
                          </m:r>
                        </m:e>
                        <m:sub>
                          <m:r>
                            <a:rPr lang="en-US" sz="2400" i="1">
                              <a:latin typeface="Cambria Math"/>
                            </a:rPr>
                            <m:t>𝑒</m:t>
                          </m:r>
                        </m:sub>
                      </m:sSub>
                      <m:sSub>
                        <m:sSubPr>
                          <m:ctrlPr>
                            <a:rPr lang="en-US" sz="2400" i="1">
                              <a:latin typeface="Cambria Math"/>
                            </a:rPr>
                          </m:ctrlPr>
                        </m:sSubPr>
                        <m:e>
                          <m:r>
                            <a:rPr lang="en-US" sz="2400" i="1">
                              <a:latin typeface="Cambria Math"/>
                            </a:rPr>
                            <m:t>𝑎</m:t>
                          </m:r>
                        </m:e>
                        <m:sub>
                          <m:r>
                            <a:rPr lang="en-US" sz="2400" i="1">
                              <a:latin typeface="Cambria Math"/>
                            </a:rPr>
                            <m:t>𝑟</m:t>
                          </m:r>
                          <m:r>
                            <a:rPr lang="en-US" sz="2400" i="1">
                              <a:latin typeface="Cambria Math"/>
                            </a:rPr>
                            <m:t> </m:t>
                          </m:r>
                        </m:sub>
                      </m:sSub>
                      <m:r>
                        <a:rPr lang="en-US" sz="2400" i="1">
                          <a:latin typeface="Cambria Math"/>
                        </a:rPr>
                        <m:t>=</m:t>
                      </m:r>
                      <m:f>
                        <m:fPr>
                          <m:ctrlPr>
                            <a:rPr lang="en-US" sz="2400" i="1">
                              <a:latin typeface="Cambria Math"/>
                            </a:rPr>
                          </m:ctrlPr>
                        </m:fPr>
                        <m:num>
                          <m:sSub>
                            <m:sSubPr>
                              <m:ctrlPr>
                                <a:rPr lang="en-US" sz="2400" i="1">
                                  <a:latin typeface="Cambria Math"/>
                                </a:rPr>
                              </m:ctrlPr>
                            </m:sSubPr>
                            <m:e>
                              <m:r>
                                <a:rPr lang="en-US" sz="2400" i="1">
                                  <a:latin typeface="Cambria Math"/>
                                </a:rPr>
                                <m:t>𝑚</m:t>
                              </m:r>
                            </m:e>
                            <m:sub>
                              <m:r>
                                <a:rPr lang="en-US" sz="2400" i="1">
                                  <a:latin typeface="Cambria Math"/>
                                </a:rPr>
                                <m:t>𝑒</m:t>
                              </m:r>
                            </m:sub>
                          </m:sSub>
                          <m:sSup>
                            <m:sSupPr>
                              <m:ctrlPr>
                                <a:rPr lang="en-US" sz="2400" i="1">
                                  <a:latin typeface="Cambria Math"/>
                                </a:rPr>
                              </m:ctrlPr>
                            </m:sSupPr>
                            <m:e>
                              <m:r>
                                <a:rPr lang="en-US" sz="2400" i="1">
                                  <a:latin typeface="Cambria Math"/>
                                </a:rPr>
                                <m:t>𝑣</m:t>
                              </m:r>
                            </m:e>
                            <m:sup>
                              <m:r>
                                <a:rPr lang="en-US" sz="2400" i="1">
                                  <a:latin typeface="Cambria Math"/>
                                </a:rPr>
                                <m:t>2</m:t>
                              </m:r>
                            </m:sup>
                          </m:sSup>
                        </m:num>
                        <m:den>
                          <m:r>
                            <a:rPr lang="en-US" sz="2400" i="1">
                              <a:latin typeface="Cambria Math"/>
                            </a:rPr>
                            <m:t>𝑟</m:t>
                          </m:r>
                        </m:den>
                      </m:f>
                    </m:oMath>
                  </m:oMathPara>
                </a14:m>
                <a:endParaRPr lang="ar-SA" sz="2400" dirty="0" smtClean="0"/>
              </a:p>
              <a:p>
                <a:pPr marL="0" indent="0" algn="r" rtl="1">
                  <a:buNone/>
                </a:pPr>
                <a:r>
                  <a:rPr lang="ar-SA" sz="2400" dirty="0" smtClean="0"/>
                  <a:t>ومن </a:t>
                </a:r>
                <a:r>
                  <a:rPr lang="ar-SA" sz="2400" dirty="0"/>
                  <a:t>هاتين المعادلتين نستطيع التوصل إلى </a:t>
                </a:r>
                <a:endParaRPr lang="en-US" sz="2400" dirty="0"/>
              </a:p>
              <a:p>
                <a:pPr marL="0" indent="0" algn="ctr">
                  <a:buNone/>
                </a:pPr>
                <a14:m>
                  <m:oMath xmlns:m="http://schemas.openxmlformats.org/officeDocument/2006/math">
                    <m:r>
                      <a:rPr lang="en-US" sz="2400" i="1">
                        <a:latin typeface="Cambria Math"/>
                      </a:rPr>
                      <m:t>𝐾</m:t>
                    </m:r>
                    <m:r>
                      <a:rPr lang="en-US" sz="2400" i="1">
                        <a:latin typeface="Cambria Math"/>
                      </a:rPr>
                      <m:t>=</m:t>
                    </m:r>
                    <m:f>
                      <m:fPr>
                        <m:ctrlPr>
                          <a:rPr lang="en-US" sz="2400" i="1">
                            <a:latin typeface="Cambria Math"/>
                          </a:rPr>
                        </m:ctrlPr>
                      </m:fPr>
                      <m:num>
                        <m:sSub>
                          <m:sSubPr>
                            <m:ctrlPr>
                              <a:rPr lang="en-US" sz="2400" i="1">
                                <a:latin typeface="Cambria Math"/>
                              </a:rPr>
                            </m:ctrlPr>
                          </m:sSubPr>
                          <m:e>
                            <m:r>
                              <a:rPr lang="en-US" sz="2400" i="1">
                                <a:latin typeface="Cambria Math"/>
                              </a:rPr>
                              <m:t>𝑚</m:t>
                            </m:r>
                          </m:e>
                          <m:sub>
                            <m:r>
                              <a:rPr lang="en-US" sz="2400" i="1">
                                <a:latin typeface="Cambria Math"/>
                              </a:rPr>
                              <m:t>𝑒</m:t>
                            </m:r>
                          </m:sub>
                        </m:sSub>
                        <m:sSup>
                          <m:sSupPr>
                            <m:ctrlPr>
                              <a:rPr lang="en-US" sz="2400" i="1">
                                <a:latin typeface="Cambria Math"/>
                              </a:rPr>
                            </m:ctrlPr>
                          </m:sSupPr>
                          <m:e>
                            <m:r>
                              <a:rPr lang="en-US" sz="2400" i="1">
                                <a:latin typeface="Cambria Math"/>
                              </a:rPr>
                              <m:t>𝑣</m:t>
                            </m:r>
                          </m:e>
                          <m:sup>
                            <m:r>
                              <a:rPr lang="en-US" sz="2400" i="1">
                                <a:latin typeface="Cambria Math"/>
                              </a:rPr>
                              <m:t>2</m:t>
                            </m:r>
                          </m:sup>
                        </m:sSup>
                      </m:num>
                      <m:den>
                        <m:r>
                          <a:rPr lang="en-US" sz="2400" i="1">
                            <a:latin typeface="Cambria Math"/>
                          </a:rPr>
                          <m:t>2</m:t>
                        </m:r>
                      </m:den>
                    </m:f>
                    <m:r>
                      <a:rPr lang="en-US" sz="2400" i="1">
                        <a:latin typeface="Cambria Math"/>
                      </a:rPr>
                      <m:t>=</m:t>
                    </m:r>
                    <m:f>
                      <m:fPr>
                        <m:ctrlPr>
                          <a:rPr lang="en-US" sz="2400" i="1">
                            <a:latin typeface="Cambria Math"/>
                          </a:rPr>
                        </m:ctrlPr>
                      </m:fPr>
                      <m:num>
                        <m:r>
                          <a:rPr lang="en-US" sz="2400" i="1">
                            <a:latin typeface="Cambria Math"/>
                          </a:rPr>
                          <m:t>𝑘</m:t>
                        </m:r>
                        <m:sSup>
                          <m:sSupPr>
                            <m:ctrlPr>
                              <a:rPr lang="en-US" sz="2400" i="1">
                                <a:latin typeface="Cambria Math"/>
                              </a:rPr>
                            </m:ctrlPr>
                          </m:sSupPr>
                          <m:e>
                            <m:r>
                              <a:rPr lang="en-US" sz="2400" i="1">
                                <a:latin typeface="Cambria Math"/>
                              </a:rPr>
                              <m:t>𝑒</m:t>
                            </m:r>
                          </m:e>
                          <m:sup>
                            <m:r>
                              <a:rPr lang="en-US" sz="2400" i="1">
                                <a:latin typeface="Cambria Math"/>
                              </a:rPr>
                              <m:t>2</m:t>
                            </m:r>
                          </m:sup>
                        </m:sSup>
                      </m:num>
                      <m:den>
                        <m:r>
                          <a:rPr lang="en-US" sz="2400" i="1">
                            <a:latin typeface="Cambria Math"/>
                          </a:rPr>
                          <m:t>2</m:t>
                        </m:r>
                        <m:r>
                          <a:rPr lang="en-US" sz="2400" i="1">
                            <a:latin typeface="Cambria Math"/>
                          </a:rPr>
                          <m:t>𝑟</m:t>
                        </m:r>
                      </m:den>
                    </m:f>
                    <m:r>
                      <a:rPr lang="en-US" sz="2400">
                        <a:latin typeface="Cambria Math"/>
                      </a:rPr>
                      <m:t>=</m:t>
                    </m:r>
                    <m:r>
                      <a:rPr lang="en-US" sz="2400" i="1">
                        <a:latin typeface="Cambria Math"/>
                      </a:rPr>
                      <m:t>−</m:t>
                    </m:r>
                    <m:f>
                      <m:fPr>
                        <m:ctrlPr>
                          <a:rPr lang="en-US" sz="2400" i="1">
                            <a:latin typeface="Cambria Math"/>
                          </a:rPr>
                        </m:ctrlPr>
                      </m:fPr>
                      <m:num>
                        <m:r>
                          <a:rPr lang="en-US" sz="2400" i="1">
                            <a:latin typeface="Cambria Math"/>
                          </a:rPr>
                          <m:t>1</m:t>
                        </m:r>
                      </m:num>
                      <m:den>
                        <m:r>
                          <a:rPr lang="en-US" sz="2400" i="1">
                            <a:latin typeface="Cambria Math"/>
                          </a:rPr>
                          <m:t>2</m:t>
                        </m:r>
                      </m:den>
                    </m:f>
                    <m:r>
                      <a:rPr lang="en-US" sz="2400" i="1">
                        <a:latin typeface="Cambria Math"/>
                      </a:rPr>
                      <m:t>𝑈</m:t>
                    </m:r>
                  </m:oMath>
                </a14:m>
                <a:r>
                  <a:rPr lang="en-US" sz="2400" dirty="0"/>
                  <a:t>      and       </a:t>
                </a:r>
                <a:endParaRPr lang="en-US" sz="2400" dirty="0" smtClean="0"/>
              </a:p>
              <a:p>
                <a:pPr marL="0" indent="0" algn="ctr">
                  <a:buNone/>
                </a:pPr>
                <a:r>
                  <a:rPr lang="en-US" sz="2400" dirty="0" smtClean="0"/>
                  <a:t> </a:t>
                </a:r>
                <a14:m>
                  <m:oMath xmlns:m="http://schemas.openxmlformats.org/officeDocument/2006/math">
                    <m:r>
                      <a:rPr lang="en-US" sz="2400" i="1">
                        <a:latin typeface="Cambria Math"/>
                      </a:rPr>
                      <m:t>𝐸</m:t>
                    </m:r>
                    <m:r>
                      <a:rPr lang="en-US" sz="2400" i="1">
                        <a:latin typeface="Cambria Math"/>
                      </a:rPr>
                      <m:t>=</m:t>
                    </m:r>
                    <m:r>
                      <a:rPr lang="en-US" sz="2400" i="1">
                        <a:latin typeface="Cambria Math"/>
                      </a:rPr>
                      <m:t>𝐾</m:t>
                    </m:r>
                    <m:r>
                      <a:rPr lang="en-US" sz="2400" i="1">
                        <a:latin typeface="Cambria Math"/>
                      </a:rPr>
                      <m:t>+</m:t>
                    </m:r>
                    <m:r>
                      <a:rPr lang="en-US" sz="2400" i="1">
                        <a:latin typeface="Cambria Math"/>
                      </a:rPr>
                      <m:t>𝑈</m:t>
                    </m:r>
                    <m:r>
                      <a:rPr lang="en-US" sz="2400" i="1">
                        <a:latin typeface="Cambria Math"/>
                      </a:rPr>
                      <m:t>=</m:t>
                    </m:r>
                    <m:f>
                      <m:fPr>
                        <m:ctrlPr>
                          <a:rPr lang="en-US" sz="2400" i="1">
                            <a:latin typeface="Cambria Math"/>
                          </a:rPr>
                        </m:ctrlPr>
                      </m:fPr>
                      <m:num>
                        <m:r>
                          <a:rPr lang="en-US" sz="2400" i="1">
                            <a:latin typeface="Cambria Math"/>
                          </a:rPr>
                          <m:t>𝑈</m:t>
                        </m:r>
                      </m:num>
                      <m:den>
                        <m:r>
                          <a:rPr lang="en-US" sz="2400" i="1">
                            <a:latin typeface="Cambria Math"/>
                          </a:rPr>
                          <m:t>2</m:t>
                        </m:r>
                      </m:den>
                    </m:f>
                    <m:r>
                      <a:rPr lang="en-US" sz="2400" i="1">
                        <a:latin typeface="Cambria Math"/>
                      </a:rPr>
                      <m:t>=−</m:t>
                    </m:r>
                    <m:f>
                      <m:fPr>
                        <m:ctrlPr>
                          <a:rPr lang="en-US" sz="2400" i="1">
                            <a:latin typeface="Cambria Math"/>
                          </a:rPr>
                        </m:ctrlPr>
                      </m:fPr>
                      <m:num>
                        <m:r>
                          <a:rPr lang="en-US" sz="2400" i="1">
                            <a:latin typeface="Cambria Math"/>
                          </a:rPr>
                          <m:t>𝑘</m:t>
                        </m:r>
                        <m:sSup>
                          <m:sSupPr>
                            <m:ctrlPr>
                              <a:rPr lang="en-US" sz="2400" i="1">
                                <a:latin typeface="Cambria Math"/>
                              </a:rPr>
                            </m:ctrlPr>
                          </m:sSupPr>
                          <m:e>
                            <m:r>
                              <a:rPr lang="en-US" sz="2400" i="1">
                                <a:latin typeface="Cambria Math"/>
                              </a:rPr>
                              <m:t>𝑒</m:t>
                            </m:r>
                          </m:e>
                          <m:sup>
                            <m:r>
                              <a:rPr lang="en-US" sz="2400" i="1">
                                <a:latin typeface="Cambria Math"/>
                              </a:rPr>
                              <m:t>2</m:t>
                            </m:r>
                          </m:sup>
                        </m:sSup>
                      </m:num>
                      <m:den>
                        <m:r>
                          <a:rPr lang="en-US" sz="2400" i="1">
                            <a:latin typeface="Cambria Math"/>
                          </a:rPr>
                          <m:t>2</m:t>
                        </m:r>
                        <m:r>
                          <a:rPr lang="en-US" sz="2400" i="1">
                            <a:latin typeface="Cambria Math"/>
                          </a:rPr>
                          <m:t>𝑟</m:t>
                        </m:r>
                      </m:den>
                    </m:f>
                  </m:oMath>
                </a14:m>
                <a:endParaRPr lang="ar-SA"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t="-943" r="-1111"/>
                </a:stretch>
              </a:blipFill>
            </p:spPr>
            <p:txBody>
              <a:bodyPr/>
              <a:lstStyle/>
              <a:p>
                <a:r>
                  <a:rPr lang="en-US">
                    <a:noFill/>
                  </a:rPr>
                  <a:t> </a:t>
                </a:r>
              </a:p>
            </p:txBody>
          </p:sp>
        </mc:Fallback>
      </mc:AlternateContent>
    </p:spTree>
    <p:extLst>
      <p:ext uri="{BB962C8B-B14F-4D97-AF65-F5344CB8AC3E}">
        <p14:creationId xmlns:p14="http://schemas.microsoft.com/office/powerpoint/2010/main" val="3201359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Quantized radii and energies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83163"/>
              </a:xfrm>
            </p:spPr>
            <p:txBody>
              <a:bodyPr>
                <a:normAutofit fontScale="92500"/>
              </a:bodyPr>
              <a:lstStyle/>
              <a:p>
                <a:pPr marL="0" indent="0">
                  <a:buNone/>
                </a:pPr>
                <a:r>
                  <a:rPr lang="en-US" dirty="0" smtClean="0"/>
                  <a:t> Using quantization </a:t>
                </a:r>
                <a:r>
                  <a:rPr lang="en-US" dirty="0"/>
                  <a:t>of angular </a:t>
                </a:r>
                <a:r>
                  <a:rPr lang="en-US" dirty="0" smtClean="0"/>
                  <a:t>momentum</a:t>
                </a:r>
                <a:endParaRPr lang="en-US" i="1" dirty="0" smtClean="0"/>
              </a:p>
              <a:p>
                <a:pPr marL="0" indent="0">
                  <a:buNone/>
                </a:pPr>
                <a14:m>
                  <m:oMath xmlns:m="http://schemas.openxmlformats.org/officeDocument/2006/math">
                    <m:sSub>
                      <m:sSubPr>
                        <m:ctrlPr>
                          <a:rPr lang="en-US" i="1">
                            <a:latin typeface="Cambria Math"/>
                          </a:rPr>
                        </m:ctrlPr>
                      </m:sSubPr>
                      <m:e>
                        <m:r>
                          <a:rPr lang="en-US" i="1">
                            <a:latin typeface="Cambria Math"/>
                          </a:rPr>
                          <m:t>𝑚</m:t>
                        </m:r>
                      </m:e>
                      <m:sub>
                        <m:r>
                          <a:rPr lang="en-US" i="1">
                            <a:latin typeface="Cambria Math"/>
                          </a:rPr>
                          <m:t>𝑒</m:t>
                        </m:r>
                      </m:sub>
                    </m:sSub>
                    <m:r>
                      <a:rPr lang="en-US" i="1">
                        <a:latin typeface="Cambria Math"/>
                      </a:rPr>
                      <m:t>𝑣𝑟</m:t>
                    </m:r>
                    <m:r>
                      <a:rPr lang="en-US" i="1">
                        <a:latin typeface="Cambria Math"/>
                      </a:rPr>
                      <m:t>=</m:t>
                    </m:r>
                    <m:r>
                      <a:rPr lang="en-US" i="1">
                        <a:latin typeface="Cambria Math"/>
                      </a:rPr>
                      <m:t>𝑛</m:t>
                    </m:r>
                    <m:r>
                      <a:rPr lang="en-US" i="1">
                        <a:latin typeface="Cambria Math"/>
                      </a:rPr>
                      <m:t>ħ</m:t>
                    </m:r>
                  </m:oMath>
                </a14:m>
                <a:r>
                  <a:rPr lang="en-US" dirty="0" smtClean="0"/>
                  <a:t>     we get      </a:t>
                </a:r>
                <a14:m>
                  <m:oMath xmlns:m="http://schemas.openxmlformats.org/officeDocument/2006/math">
                    <m:r>
                      <a:rPr lang="en-US" i="1">
                        <a:latin typeface="Cambria Math"/>
                      </a:rPr>
                      <m:t>𝑣</m:t>
                    </m:r>
                    <m:r>
                      <a:rPr lang="en-US" i="1">
                        <a:latin typeface="Cambria Math"/>
                      </a:rPr>
                      <m:t>=</m:t>
                    </m:r>
                    <m:f>
                      <m:fPr>
                        <m:type m:val="skw"/>
                        <m:ctrlPr>
                          <a:rPr lang="en-US" i="1">
                            <a:latin typeface="Cambria Math"/>
                          </a:rPr>
                        </m:ctrlPr>
                      </m:fPr>
                      <m:num>
                        <m:r>
                          <a:rPr lang="en-US" i="1">
                            <a:latin typeface="Cambria Math"/>
                          </a:rPr>
                          <m:t>𝑛</m:t>
                        </m:r>
                        <m:r>
                          <a:rPr lang="en-US">
                            <a:latin typeface="Cambria Math"/>
                          </a:rPr>
                          <m:t>ħ</m:t>
                        </m:r>
                      </m:num>
                      <m:den>
                        <m:r>
                          <a:rPr lang="en-US" i="1">
                            <a:latin typeface="Cambria Math"/>
                          </a:rPr>
                          <m:t>𝑟</m:t>
                        </m:r>
                        <m:sSub>
                          <m:sSubPr>
                            <m:ctrlPr>
                              <a:rPr lang="en-US" i="1">
                                <a:latin typeface="Cambria Math"/>
                              </a:rPr>
                            </m:ctrlPr>
                          </m:sSubPr>
                          <m:e>
                            <m:r>
                              <a:rPr lang="en-US" i="1">
                                <a:latin typeface="Cambria Math"/>
                              </a:rPr>
                              <m:t>𝑚</m:t>
                            </m:r>
                          </m:e>
                          <m:sub>
                            <m:r>
                              <a:rPr lang="en-US" i="1">
                                <a:latin typeface="Cambria Math"/>
                              </a:rPr>
                              <m:t>𝑒</m:t>
                            </m:r>
                          </m:sub>
                        </m:sSub>
                      </m:den>
                    </m:f>
                  </m:oMath>
                </a14:m>
                <a:endParaRPr lang="en-US" dirty="0"/>
              </a:p>
              <a:p>
                <a:pPr marL="0" indent="0">
                  <a:buNone/>
                </a:pPr>
                <a:r>
                  <a:rPr lang="en-US" dirty="0" smtClean="0"/>
                  <a:t>Using    </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𝑒</m:t>
                            </m:r>
                          </m:sub>
                        </m:sSub>
                        <m:sSup>
                          <m:sSupPr>
                            <m:ctrlPr>
                              <a:rPr lang="en-US" i="1">
                                <a:latin typeface="Cambria Math"/>
                              </a:rPr>
                            </m:ctrlPr>
                          </m:sSupPr>
                          <m:e>
                            <m:r>
                              <a:rPr lang="en-US" i="1">
                                <a:latin typeface="Cambria Math"/>
                              </a:rPr>
                              <m:t>𝑣</m:t>
                            </m:r>
                          </m:e>
                          <m:sup>
                            <m:r>
                              <a:rPr lang="en-US" i="1">
                                <a:latin typeface="Cambria Math"/>
                              </a:rPr>
                              <m:t>2</m:t>
                            </m:r>
                          </m:sup>
                        </m:sSup>
                      </m:num>
                      <m:den>
                        <m:r>
                          <a:rPr lang="en-US" i="1">
                            <a:latin typeface="Cambria Math"/>
                          </a:rPr>
                          <m:t>2</m:t>
                        </m:r>
                      </m:den>
                    </m:f>
                    <m:r>
                      <a:rPr lang="en-US" i="1">
                        <a:latin typeface="Cambria Math"/>
                      </a:rPr>
                      <m:t>=</m:t>
                    </m:r>
                    <m:f>
                      <m:fPr>
                        <m:ctrlPr>
                          <a:rPr lang="en-US" i="1">
                            <a:latin typeface="Cambria Math"/>
                          </a:rPr>
                        </m:ctrlPr>
                      </m:fPr>
                      <m:num>
                        <m:r>
                          <a:rPr lang="en-US" i="1">
                            <a:latin typeface="Cambria Math"/>
                          </a:rPr>
                          <m:t>𝑘</m:t>
                        </m:r>
                        <m:sSup>
                          <m:sSupPr>
                            <m:ctrlPr>
                              <a:rPr lang="en-US" i="1">
                                <a:latin typeface="Cambria Math"/>
                              </a:rPr>
                            </m:ctrlPr>
                          </m:sSupPr>
                          <m:e>
                            <m:r>
                              <a:rPr lang="en-US" i="1">
                                <a:latin typeface="Cambria Math"/>
                              </a:rPr>
                              <m:t>𝑒</m:t>
                            </m:r>
                          </m:e>
                          <m:sup>
                            <m:r>
                              <a:rPr lang="en-US" i="1">
                                <a:latin typeface="Cambria Math"/>
                              </a:rPr>
                              <m:t>2</m:t>
                            </m:r>
                          </m:sup>
                        </m:sSup>
                      </m:num>
                      <m:den>
                        <m:r>
                          <a:rPr lang="en-US" i="1">
                            <a:latin typeface="Cambria Math"/>
                          </a:rPr>
                          <m:t>2</m:t>
                        </m:r>
                        <m:r>
                          <a:rPr lang="en-US" i="1">
                            <a:latin typeface="Cambria Math"/>
                          </a:rPr>
                          <m:t>𝑟</m:t>
                        </m:r>
                      </m:den>
                    </m:f>
                    <m:r>
                      <a:rPr lang="en-US" i="1">
                        <a:latin typeface="Cambria Math"/>
                      </a:rPr>
                      <m:t> </m:t>
                    </m:r>
                  </m:oMath>
                </a14:m>
                <a:r>
                  <a:rPr lang="en-US" dirty="0" smtClean="0"/>
                  <a:t>     we </a:t>
                </a:r>
                <a:r>
                  <a:rPr lang="en-US" dirty="0"/>
                  <a:t>can </a:t>
                </a:r>
                <a:r>
                  <a:rPr lang="en-US" dirty="0" smtClean="0"/>
                  <a:t>eliminate </a:t>
                </a:r>
                <a14:m>
                  <m:oMath xmlns:m="http://schemas.openxmlformats.org/officeDocument/2006/math">
                    <m:r>
                      <a:rPr lang="en-US" i="1">
                        <a:latin typeface="Cambria Math"/>
                      </a:rPr>
                      <m:t>𝑣</m:t>
                    </m:r>
                    <m:r>
                      <a:rPr lang="en-US" i="1">
                        <a:latin typeface="Cambria Math"/>
                      </a:rPr>
                      <m:t> </m:t>
                    </m:r>
                  </m:oMath>
                </a14:m>
                <a:r>
                  <a:rPr lang="en-US" dirty="0" smtClean="0"/>
                  <a:t>and get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i="1">
                              <a:latin typeface="Cambria Math"/>
                            </a:rPr>
                            <m:t>𝑟</m:t>
                          </m:r>
                        </m:e>
                        <m:sub>
                          <m:r>
                            <a:rPr lang="en-US" sz="2800" i="1">
                              <a:latin typeface="Cambria Math"/>
                            </a:rPr>
                            <m:t>𝑛</m:t>
                          </m:r>
                        </m:sub>
                      </m:sSub>
                      <m:r>
                        <a:rPr lang="en-US" sz="2800" i="1">
                          <a:latin typeface="Cambria Math"/>
                        </a:rPr>
                        <m:t>= </m:t>
                      </m:r>
                      <m:f>
                        <m:fPr>
                          <m:ctrlPr>
                            <a:rPr lang="en-US" sz="2800" i="1">
                              <a:latin typeface="Cambria Math"/>
                            </a:rPr>
                          </m:ctrlPr>
                        </m:fPr>
                        <m:num>
                          <m:sSup>
                            <m:sSupPr>
                              <m:ctrlPr>
                                <a:rPr lang="en-US" sz="2800" i="1">
                                  <a:latin typeface="Cambria Math"/>
                                </a:rPr>
                              </m:ctrlPr>
                            </m:sSupPr>
                            <m:e>
                              <m:r>
                                <a:rPr lang="en-US" sz="2800" i="1">
                                  <a:latin typeface="Cambria Math"/>
                                </a:rPr>
                                <m:t>𝑛</m:t>
                              </m:r>
                            </m:e>
                            <m:sup>
                              <m:r>
                                <a:rPr lang="en-US" sz="2800" i="1">
                                  <a:latin typeface="Cambria Math"/>
                                </a:rPr>
                                <m:t>2</m:t>
                              </m:r>
                            </m:sup>
                          </m:sSup>
                          <m:sSup>
                            <m:sSupPr>
                              <m:ctrlPr>
                                <a:rPr lang="en-US" sz="2800" i="1">
                                  <a:latin typeface="Cambria Math"/>
                                </a:rPr>
                              </m:ctrlPr>
                            </m:sSupPr>
                            <m:e>
                              <m:r>
                                <a:rPr lang="en-US" sz="2800">
                                  <a:latin typeface="Cambria Math"/>
                                </a:rPr>
                                <m:t>ħ</m:t>
                              </m:r>
                            </m:e>
                            <m:sup>
                              <m:r>
                                <a:rPr lang="en-US" sz="2800" i="1">
                                  <a:latin typeface="Cambria Math"/>
                                </a:rPr>
                                <m:t>2</m:t>
                              </m:r>
                            </m:sup>
                          </m:sSup>
                        </m:num>
                        <m:den>
                          <m:sSub>
                            <m:sSubPr>
                              <m:ctrlPr>
                                <a:rPr lang="en-US" sz="2800" i="1">
                                  <a:latin typeface="Cambria Math"/>
                                </a:rPr>
                              </m:ctrlPr>
                            </m:sSubPr>
                            <m:e>
                              <m:r>
                                <a:rPr lang="en-US" sz="2800" i="1">
                                  <a:latin typeface="Cambria Math"/>
                                </a:rPr>
                                <m:t>𝑚</m:t>
                              </m:r>
                            </m:e>
                            <m:sub>
                              <m:r>
                                <a:rPr lang="en-US" sz="2800" i="1">
                                  <a:latin typeface="Cambria Math"/>
                                </a:rPr>
                                <m:t>𝑒</m:t>
                              </m:r>
                            </m:sub>
                          </m:sSub>
                          <m:r>
                            <a:rPr lang="en-US" sz="2800" i="1">
                              <a:latin typeface="Cambria Math"/>
                            </a:rPr>
                            <m:t>𝑘</m:t>
                          </m:r>
                          <m:sSup>
                            <m:sSupPr>
                              <m:ctrlPr>
                                <a:rPr lang="en-US" sz="2800" i="1">
                                  <a:latin typeface="Cambria Math"/>
                                </a:rPr>
                              </m:ctrlPr>
                            </m:sSupPr>
                            <m:e>
                              <m:r>
                                <a:rPr lang="en-US" sz="2800" i="1">
                                  <a:latin typeface="Cambria Math"/>
                                </a:rPr>
                                <m:t>𝑒</m:t>
                              </m:r>
                            </m:e>
                            <m:sup>
                              <m:r>
                                <a:rPr lang="en-US" sz="2800" i="1">
                                  <a:latin typeface="Cambria Math"/>
                                </a:rPr>
                                <m:t>2</m:t>
                              </m:r>
                            </m:sup>
                          </m:sSup>
                        </m:den>
                      </m:f>
                      <m:r>
                        <a:rPr lang="en-US" sz="2800" i="1">
                          <a:latin typeface="Cambria Math"/>
                        </a:rPr>
                        <m:t>= </m:t>
                      </m:r>
                      <m:sSub>
                        <m:sSubPr>
                          <m:ctrlPr>
                            <a:rPr lang="en-US" sz="2800" i="1">
                              <a:latin typeface="Cambria Math"/>
                            </a:rPr>
                          </m:ctrlPr>
                        </m:sSubPr>
                        <m:e>
                          <m:r>
                            <a:rPr lang="en-US" sz="2800" i="1">
                              <a:latin typeface="Cambria Math"/>
                            </a:rPr>
                            <m:t>𝑎</m:t>
                          </m:r>
                        </m:e>
                        <m:sub>
                          <m:r>
                            <a:rPr lang="en-US" sz="2800" i="1">
                              <a:latin typeface="Cambria Math"/>
                            </a:rPr>
                            <m:t>0</m:t>
                          </m:r>
                        </m:sub>
                      </m:sSub>
                      <m:sSup>
                        <m:sSupPr>
                          <m:ctrlPr>
                            <a:rPr lang="en-US" sz="2800" i="1">
                              <a:latin typeface="Cambria Math"/>
                            </a:rPr>
                          </m:ctrlPr>
                        </m:sSupPr>
                        <m:e>
                          <m:r>
                            <a:rPr lang="en-US" sz="2800" i="1">
                              <a:latin typeface="Cambria Math"/>
                            </a:rPr>
                            <m:t>𝑛</m:t>
                          </m:r>
                        </m:e>
                        <m:sup>
                          <m:r>
                            <a:rPr lang="en-US" sz="2800" i="1">
                              <a:latin typeface="Cambria Math"/>
                            </a:rPr>
                            <m:t>2</m:t>
                          </m:r>
                        </m:sup>
                      </m:sSup>
                      <m:r>
                        <a:rPr lang="en-US" sz="2800" i="1">
                          <a:latin typeface="Cambria Math"/>
                        </a:rPr>
                        <m:t>=</m:t>
                      </m:r>
                      <m:r>
                        <a:rPr lang="en-US" sz="2800">
                          <a:latin typeface="Cambria Math"/>
                        </a:rPr>
                        <m:t>0</m:t>
                      </m:r>
                      <m:r>
                        <a:rPr lang="en-US" sz="2800">
                          <a:latin typeface="Cambria Math"/>
                        </a:rPr>
                        <m:t>.</m:t>
                      </m:r>
                      <m:r>
                        <a:rPr lang="en-US" sz="2800">
                          <a:latin typeface="Cambria Math"/>
                        </a:rPr>
                        <m:t>529</m:t>
                      </m:r>
                      <m:r>
                        <a:rPr lang="en-US" sz="2800">
                          <a:latin typeface="Cambria Math"/>
                        </a:rPr>
                        <m:t>Ǻ </m:t>
                      </m:r>
                      <m:sSup>
                        <m:sSupPr>
                          <m:ctrlPr>
                            <a:rPr lang="en-US" sz="2800" i="1">
                              <a:latin typeface="Cambria Math"/>
                            </a:rPr>
                          </m:ctrlPr>
                        </m:sSupPr>
                        <m:e>
                          <m:r>
                            <a:rPr lang="en-US" sz="2800" i="1">
                              <a:latin typeface="Cambria Math"/>
                            </a:rPr>
                            <m:t>𝑛</m:t>
                          </m:r>
                        </m:e>
                        <m:sup>
                          <m:r>
                            <a:rPr lang="en-US" sz="2800" i="1">
                              <a:latin typeface="Cambria Math"/>
                            </a:rPr>
                            <m:t>2</m:t>
                          </m:r>
                        </m:sup>
                      </m:sSup>
                      <m:r>
                        <a:rPr lang="en-US" sz="2800" i="1">
                          <a:latin typeface="Cambria Math"/>
                        </a:rPr>
                        <m:t>       </m:t>
                      </m:r>
                      <m:r>
                        <a:rPr lang="en-US" sz="2800" i="1">
                          <a:latin typeface="Cambria Math"/>
                        </a:rPr>
                        <m:t>𝑛</m:t>
                      </m:r>
                      <m:r>
                        <a:rPr lang="en-US" sz="2800" i="1">
                          <a:latin typeface="Cambria Math"/>
                        </a:rPr>
                        <m:t>=</m:t>
                      </m:r>
                      <m:r>
                        <a:rPr lang="en-US" sz="2800" i="1">
                          <a:latin typeface="Cambria Math"/>
                        </a:rPr>
                        <m:t>1</m:t>
                      </m:r>
                      <m:r>
                        <a:rPr lang="en-US" sz="2800" i="1">
                          <a:latin typeface="Cambria Math"/>
                        </a:rPr>
                        <m:t>, </m:t>
                      </m:r>
                      <m:r>
                        <a:rPr lang="en-US" sz="2800" i="1">
                          <a:latin typeface="Cambria Math"/>
                        </a:rPr>
                        <m:t>2</m:t>
                      </m:r>
                      <m:r>
                        <a:rPr lang="en-US" sz="2800" i="1">
                          <a:latin typeface="Cambria Math"/>
                        </a:rPr>
                        <m:t>, </m:t>
                      </m:r>
                      <m:r>
                        <a:rPr lang="en-US" sz="2800" i="1">
                          <a:latin typeface="Cambria Math"/>
                        </a:rPr>
                        <m:t>3</m:t>
                      </m:r>
                      <m:r>
                        <a:rPr lang="en-US" sz="2800" i="1">
                          <a:latin typeface="Cambria Math"/>
                        </a:rPr>
                        <m:t>,….</m:t>
                      </m:r>
                    </m:oMath>
                  </m:oMathPara>
                </a14:m>
                <a:endParaRPr lang="en-US" sz="2800" dirty="0" smtClean="0"/>
              </a:p>
              <a:p>
                <a:pPr marL="0" indent="0">
                  <a:buNone/>
                </a:pPr>
                <a14:m>
                  <m:oMathPara xmlns:m="http://schemas.openxmlformats.org/officeDocument/2006/math">
                    <m:oMathParaPr>
                      <m:jc m:val="left"/>
                    </m:oMathParaPr>
                    <m:oMath xmlns:m="http://schemas.openxmlformats.org/officeDocument/2006/math">
                      <m:sSub>
                        <m:sSubPr>
                          <m:ctrlPr>
                            <a:rPr lang="en-US" sz="2800" i="1">
                              <a:latin typeface="Cambria Math"/>
                            </a:rPr>
                          </m:ctrlPr>
                        </m:sSubPr>
                        <m:e>
                          <m:r>
                            <a:rPr lang="en-US" sz="2800" i="1">
                              <a:latin typeface="Cambria Math"/>
                            </a:rPr>
                            <m:t>𝐸</m:t>
                          </m:r>
                        </m:e>
                        <m:sub>
                          <m:r>
                            <a:rPr lang="en-US" sz="2800" i="1">
                              <a:latin typeface="Cambria Math"/>
                            </a:rPr>
                            <m:t>𝑛</m:t>
                          </m:r>
                        </m:sub>
                      </m:sSub>
                      <m:r>
                        <a:rPr lang="en-US" sz="2800" i="1">
                          <a:latin typeface="Cambria Math"/>
                        </a:rPr>
                        <m:t>=−</m:t>
                      </m:r>
                      <m:f>
                        <m:fPr>
                          <m:ctrlPr>
                            <a:rPr lang="en-US" sz="2800" i="1">
                              <a:latin typeface="Cambria Math"/>
                            </a:rPr>
                          </m:ctrlPr>
                        </m:fPr>
                        <m:num>
                          <m:r>
                            <a:rPr lang="en-US" sz="2800" i="1">
                              <a:latin typeface="Cambria Math"/>
                            </a:rPr>
                            <m:t>𝑘</m:t>
                          </m:r>
                          <m:sSup>
                            <m:sSupPr>
                              <m:ctrlPr>
                                <a:rPr lang="en-US" sz="2800" i="1">
                                  <a:latin typeface="Cambria Math"/>
                                </a:rPr>
                              </m:ctrlPr>
                            </m:sSupPr>
                            <m:e>
                              <m:r>
                                <a:rPr lang="en-US" sz="2800" i="1">
                                  <a:latin typeface="Cambria Math"/>
                                </a:rPr>
                                <m:t>𝑒</m:t>
                              </m:r>
                            </m:e>
                            <m:sup>
                              <m:r>
                                <a:rPr lang="en-US" sz="2800" i="1">
                                  <a:latin typeface="Cambria Math"/>
                                </a:rPr>
                                <m:t>2</m:t>
                              </m:r>
                            </m:sup>
                          </m:sSup>
                        </m:num>
                        <m:den>
                          <m:r>
                            <a:rPr lang="en-US" sz="2800" i="1">
                              <a:latin typeface="Cambria Math"/>
                            </a:rPr>
                            <m:t>2</m:t>
                          </m:r>
                          <m:sSub>
                            <m:sSubPr>
                              <m:ctrlPr>
                                <a:rPr lang="en-US" sz="2800" i="1">
                                  <a:latin typeface="Cambria Math"/>
                                </a:rPr>
                              </m:ctrlPr>
                            </m:sSubPr>
                            <m:e>
                              <m:r>
                                <a:rPr lang="en-US" sz="2800" i="1">
                                  <a:latin typeface="Cambria Math"/>
                                </a:rPr>
                                <m:t>𝑟</m:t>
                              </m:r>
                            </m:e>
                            <m:sub>
                              <m:r>
                                <a:rPr lang="en-US" sz="2800" i="1">
                                  <a:latin typeface="Cambria Math"/>
                                </a:rPr>
                                <m:t>𝑛</m:t>
                              </m:r>
                            </m:sub>
                          </m:sSub>
                        </m:den>
                      </m:f>
                      <m:r>
                        <a:rPr lang="en-US" sz="2800" i="1">
                          <a:latin typeface="Cambria Math"/>
                        </a:rPr>
                        <m:t>=−</m:t>
                      </m:r>
                      <m:f>
                        <m:fPr>
                          <m:ctrlPr>
                            <a:rPr lang="en-US" sz="2800" i="1">
                              <a:latin typeface="Cambria Math"/>
                            </a:rPr>
                          </m:ctrlPr>
                        </m:fPr>
                        <m:num>
                          <m:r>
                            <a:rPr lang="en-US" sz="2800" i="1">
                              <a:latin typeface="Cambria Math"/>
                            </a:rPr>
                            <m:t>𝑘</m:t>
                          </m:r>
                          <m:sSup>
                            <m:sSupPr>
                              <m:ctrlPr>
                                <a:rPr lang="en-US" sz="2800" i="1">
                                  <a:latin typeface="Cambria Math"/>
                                </a:rPr>
                              </m:ctrlPr>
                            </m:sSupPr>
                            <m:e>
                              <m:r>
                                <a:rPr lang="en-US" sz="2800" i="1">
                                  <a:latin typeface="Cambria Math"/>
                                </a:rPr>
                                <m:t>𝑒</m:t>
                              </m:r>
                            </m:e>
                            <m:sup>
                              <m:r>
                                <a:rPr lang="en-US" sz="2800" i="1">
                                  <a:latin typeface="Cambria Math"/>
                                </a:rPr>
                                <m:t>2</m:t>
                              </m:r>
                            </m:sup>
                          </m:sSup>
                        </m:num>
                        <m:den>
                          <m:r>
                            <a:rPr lang="en-US" sz="2800" i="1">
                              <a:latin typeface="Cambria Math"/>
                            </a:rPr>
                            <m:t>2</m:t>
                          </m:r>
                          <m:sSub>
                            <m:sSubPr>
                              <m:ctrlPr>
                                <a:rPr lang="en-US" sz="2800" i="1">
                                  <a:latin typeface="Cambria Math"/>
                                </a:rPr>
                              </m:ctrlPr>
                            </m:sSubPr>
                            <m:e>
                              <m:r>
                                <a:rPr lang="en-US" sz="2800" i="1">
                                  <a:latin typeface="Cambria Math"/>
                                </a:rPr>
                                <m:t>𝑎</m:t>
                              </m:r>
                            </m:e>
                            <m:sub>
                              <m:r>
                                <a:rPr lang="en-US" sz="2800" i="1">
                                  <a:latin typeface="Cambria Math"/>
                                </a:rPr>
                                <m:t>0</m:t>
                              </m:r>
                            </m:sub>
                          </m:sSub>
                          <m:sSup>
                            <m:sSupPr>
                              <m:ctrlPr>
                                <a:rPr lang="en-US" sz="2800" i="1">
                                  <a:latin typeface="Cambria Math"/>
                                </a:rPr>
                              </m:ctrlPr>
                            </m:sSupPr>
                            <m:e>
                              <m:r>
                                <a:rPr lang="en-US" sz="2800" i="1">
                                  <a:latin typeface="Cambria Math"/>
                                </a:rPr>
                                <m:t>𝑛</m:t>
                              </m:r>
                            </m:e>
                            <m:sup>
                              <m:r>
                                <a:rPr lang="en-US" sz="2800" i="1">
                                  <a:latin typeface="Cambria Math"/>
                                </a:rPr>
                                <m:t>2</m:t>
                              </m:r>
                            </m:sup>
                          </m:sSup>
                        </m:den>
                      </m:f>
                      <m:r>
                        <a:rPr lang="en-US" sz="2800">
                          <a:latin typeface="Cambria Math"/>
                        </a:rPr>
                        <m:t>=</m:t>
                      </m:r>
                      <m:f>
                        <m:fPr>
                          <m:ctrlPr>
                            <a:rPr lang="en-US" sz="2800" i="1">
                              <a:latin typeface="Cambria Math"/>
                            </a:rPr>
                          </m:ctrlPr>
                        </m:fPr>
                        <m:num>
                          <m:r>
                            <a:rPr lang="en-US" sz="2800" i="1">
                              <a:latin typeface="Cambria Math"/>
                            </a:rPr>
                            <m:t>−</m:t>
                          </m:r>
                          <m:r>
                            <a:rPr lang="en-US" sz="2800" i="1">
                              <a:latin typeface="Cambria Math"/>
                            </a:rPr>
                            <m:t>13</m:t>
                          </m:r>
                          <m:r>
                            <a:rPr lang="en-US" sz="2800" i="1">
                              <a:latin typeface="Cambria Math"/>
                            </a:rPr>
                            <m:t>.</m:t>
                          </m:r>
                          <m:r>
                            <a:rPr lang="en-US" sz="2800" i="1">
                              <a:latin typeface="Cambria Math"/>
                            </a:rPr>
                            <m:t>6</m:t>
                          </m:r>
                          <m:r>
                            <a:rPr lang="en-US" sz="2800" i="1">
                              <a:latin typeface="Cambria Math"/>
                            </a:rPr>
                            <m:t> </m:t>
                          </m:r>
                          <m:r>
                            <a:rPr lang="en-US" sz="2800" i="1">
                              <a:latin typeface="Cambria Math"/>
                            </a:rPr>
                            <m:t>𝑒𝑉</m:t>
                          </m:r>
                        </m:num>
                        <m:den>
                          <m:sSup>
                            <m:sSupPr>
                              <m:ctrlPr>
                                <a:rPr lang="en-US" sz="2800" i="1">
                                  <a:latin typeface="Cambria Math"/>
                                </a:rPr>
                              </m:ctrlPr>
                            </m:sSupPr>
                            <m:e>
                              <m:r>
                                <a:rPr lang="en-US" sz="2800" i="1">
                                  <a:latin typeface="Cambria Math"/>
                                </a:rPr>
                                <m:t>𝑛</m:t>
                              </m:r>
                            </m:e>
                            <m:sup>
                              <m:r>
                                <a:rPr lang="en-US" sz="2800" i="1">
                                  <a:latin typeface="Cambria Math"/>
                                </a:rPr>
                                <m:t>2</m:t>
                              </m:r>
                            </m:sup>
                          </m:sSup>
                        </m:den>
                      </m:f>
                      <m:r>
                        <a:rPr lang="en-US" sz="2800" b="0" i="1" smtClean="0">
                          <a:latin typeface="Cambria Math"/>
                        </a:rPr>
                        <m:t>         </m:t>
                      </m:r>
                      <m:r>
                        <a:rPr lang="en-US" sz="2800" i="1">
                          <a:latin typeface="Cambria Math"/>
                        </a:rPr>
                        <m:t>𝑛</m:t>
                      </m:r>
                      <m:r>
                        <a:rPr lang="en-US" sz="2800" i="1">
                          <a:latin typeface="Cambria Math"/>
                        </a:rPr>
                        <m:t>=</m:t>
                      </m:r>
                      <m:r>
                        <a:rPr lang="en-US" sz="2800" i="1">
                          <a:latin typeface="Cambria Math"/>
                        </a:rPr>
                        <m:t>1</m:t>
                      </m:r>
                      <m:r>
                        <a:rPr lang="en-US" sz="2800" i="1">
                          <a:latin typeface="Cambria Math"/>
                        </a:rPr>
                        <m:t>,</m:t>
                      </m:r>
                      <m:r>
                        <a:rPr lang="en-US" sz="2800" i="1">
                          <a:latin typeface="Cambria Math"/>
                        </a:rPr>
                        <m:t>2</m:t>
                      </m:r>
                      <m:r>
                        <a:rPr lang="en-US" sz="2800" i="1">
                          <a:latin typeface="Cambria Math"/>
                        </a:rPr>
                        <m:t>,</m:t>
                      </m:r>
                      <m:r>
                        <a:rPr lang="en-US" sz="2800" i="1">
                          <a:latin typeface="Cambria Math"/>
                        </a:rPr>
                        <m:t>3</m:t>
                      </m:r>
                      <m:r>
                        <a:rPr lang="en-US" sz="2800" i="1">
                          <a:latin typeface="Cambria Math"/>
                        </a:rPr>
                        <m:t>,….</m:t>
                      </m:r>
                    </m:oMath>
                  </m:oMathPara>
                </a14:m>
                <a:endParaRPr lang="en-US" sz="28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83163"/>
              </a:xfrm>
              <a:blipFill rotWithShape="1">
                <a:blip r:embed="rId2"/>
                <a:stretch>
                  <a:fillRect l="-1852" t="-1591" r="-1111"/>
                </a:stretch>
              </a:blipFill>
            </p:spPr>
            <p:txBody>
              <a:bodyPr/>
              <a:lstStyle/>
              <a:p>
                <a:r>
                  <a:rPr lang="en-US">
                    <a:noFill/>
                  </a:rPr>
                  <a:t> </a:t>
                </a:r>
              </a:p>
            </p:txBody>
          </p:sp>
        </mc:Fallback>
      </mc:AlternateContent>
    </p:spTree>
    <p:extLst>
      <p:ext uri="{BB962C8B-B14F-4D97-AF65-F5344CB8AC3E}">
        <p14:creationId xmlns:p14="http://schemas.microsoft.com/office/powerpoint/2010/main" val="1740755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Energy Levels of the H Atom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143000"/>
                <a:ext cx="4038600" cy="4983163"/>
              </a:xfrm>
            </p:spPr>
            <p:txBody>
              <a:bodyPr>
                <a:noAutofit/>
              </a:bodyPr>
              <a:lstStyle/>
              <a:p>
                <a:pPr marL="0" indent="0" algn="r" rtl="1">
                  <a:buNone/>
                </a:pPr>
                <a:r>
                  <a:rPr lang="ar-SA" sz="2000" dirty="0" smtClean="0"/>
                  <a:t>أصغر طاقة لذرة الهيدروجين </a:t>
                </a:r>
                <a:endParaRPr lang="en-US" sz="2000" dirty="0" smtClean="0"/>
              </a:p>
              <a:p>
                <a:pPr marL="0" indent="0">
                  <a:buNone/>
                </a:pPr>
                <a14:m>
                  <m:oMath xmlns:m="http://schemas.openxmlformats.org/officeDocument/2006/math">
                    <m:sSub>
                      <m:sSubPr>
                        <m:ctrlPr>
                          <a:rPr lang="en-US" sz="2000" i="1">
                            <a:latin typeface="Cambria Math"/>
                          </a:rPr>
                        </m:ctrlPr>
                      </m:sSubPr>
                      <m:e>
                        <m:r>
                          <a:rPr lang="en-US" sz="2000" i="1">
                            <a:latin typeface="Cambria Math"/>
                          </a:rPr>
                          <m:t>𝐸</m:t>
                        </m:r>
                      </m:e>
                      <m:sub>
                        <m:r>
                          <a:rPr lang="en-US" sz="2000" i="1">
                            <a:latin typeface="Cambria Math"/>
                          </a:rPr>
                          <m:t>1</m:t>
                        </m:r>
                      </m:sub>
                    </m:sSub>
                    <m:r>
                      <a:rPr lang="en-US" sz="2000">
                        <a:latin typeface="Cambria Math"/>
                      </a:rPr>
                      <m:t>=</m:t>
                    </m:r>
                    <m:r>
                      <a:rPr lang="en-US" sz="2000" i="1">
                        <a:latin typeface="Cambria Math"/>
                      </a:rPr>
                      <m:t>−</m:t>
                    </m:r>
                    <m:r>
                      <a:rPr lang="en-US" sz="2000" i="1">
                        <a:latin typeface="Cambria Math"/>
                      </a:rPr>
                      <m:t>13</m:t>
                    </m:r>
                    <m:r>
                      <a:rPr lang="en-US" sz="2000" i="1">
                        <a:latin typeface="Cambria Math"/>
                      </a:rPr>
                      <m:t>.</m:t>
                    </m:r>
                    <m:r>
                      <a:rPr lang="en-US" sz="2000" i="1">
                        <a:latin typeface="Cambria Math"/>
                      </a:rPr>
                      <m:t>6</m:t>
                    </m:r>
                    <m:r>
                      <a:rPr lang="en-US" sz="2000" i="1">
                        <a:latin typeface="Cambria Math"/>
                      </a:rPr>
                      <m:t> </m:t>
                    </m:r>
                    <m:r>
                      <a:rPr lang="en-US" sz="2000" i="1">
                        <a:latin typeface="Cambria Math"/>
                      </a:rPr>
                      <m:t>𝑒𝑉</m:t>
                    </m:r>
                  </m:oMath>
                </a14:m>
                <a:r>
                  <a:rPr lang="ar-SA" sz="2000" dirty="0"/>
                  <a:t> </a:t>
                </a:r>
                <a14:m>
                  <m:oMath xmlns:m="http://schemas.openxmlformats.org/officeDocument/2006/math">
                    <m:r>
                      <a:rPr lang="en-US" sz="2000" b="0" i="0" smtClean="0">
                        <a:latin typeface="Cambria Math"/>
                      </a:rPr>
                      <m:t>         </m:t>
                    </m:r>
                    <m:r>
                      <a:rPr lang="en-US" sz="2000" i="1">
                        <a:latin typeface="Cambria Math"/>
                      </a:rPr>
                      <m:t>𝑛</m:t>
                    </m:r>
                    <m:r>
                      <a:rPr lang="en-US" sz="2000" i="1">
                        <a:latin typeface="Cambria Math"/>
                      </a:rPr>
                      <m:t>=</m:t>
                    </m:r>
                    <m:r>
                      <a:rPr lang="en-US" sz="2000" i="1">
                        <a:latin typeface="Cambria Math"/>
                      </a:rPr>
                      <m:t>1</m:t>
                    </m:r>
                  </m:oMath>
                </a14:m>
                <a:r>
                  <a:rPr lang="ar-SA" sz="2000" dirty="0"/>
                  <a:t> </a:t>
                </a:r>
                <a:endParaRPr lang="en-US" sz="2000" dirty="0" smtClean="0"/>
              </a:p>
              <a:p>
                <a:pPr marL="0" indent="0" algn="r" rtl="1">
                  <a:buNone/>
                </a:pPr>
                <a:r>
                  <a:rPr lang="ar-SA" sz="2000" dirty="0" smtClean="0"/>
                  <a:t>حالة </a:t>
                </a:r>
                <a:r>
                  <a:rPr lang="ar-SA" sz="2000" dirty="0"/>
                  <a:t>الحضيض </a:t>
                </a:r>
                <a:r>
                  <a:rPr lang="en-US" sz="2000" dirty="0"/>
                  <a:t> ground </a:t>
                </a:r>
                <a:r>
                  <a:rPr lang="en-US" sz="2000" dirty="0" smtClean="0"/>
                  <a:t>state</a:t>
                </a:r>
                <a:r>
                  <a:rPr lang="ar-SA" sz="2000" dirty="0" smtClean="0"/>
                  <a:t> </a:t>
                </a:r>
                <a:endParaRPr lang="en-US" sz="2000" dirty="0" smtClean="0"/>
              </a:p>
              <a:p>
                <a:pPr marL="0" indent="0" algn="r" rtl="1">
                  <a:buNone/>
                </a:pPr>
                <a:endParaRPr lang="en-US" sz="2000" dirty="0" smtClean="0"/>
              </a:p>
              <a:p>
                <a:pPr marL="0" indent="0" algn="r" rtl="1">
                  <a:buNone/>
                </a:pPr>
                <a:r>
                  <a:rPr lang="ar-SA" sz="2000" dirty="0"/>
                  <a:t>ثم تليها </a:t>
                </a:r>
                <a:r>
                  <a:rPr lang="ar-SA" sz="2000" dirty="0" smtClean="0"/>
                  <a:t>في </a:t>
                </a:r>
                <a:r>
                  <a:rPr lang="ar-SA" sz="2000" dirty="0"/>
                  <a:t>الطاقة </a:t>
                </a:r>
                <a:r>
                  <a:rPr lang="ar-SA" sz="2000" dirty="0" smtClean="0"/>
                  <a:t>الحالة </a:t>
                </a:r>
                <a:r>
                  <a:rPr lang="ar-SA" sz="2000" dirty="0"/>
                  <a:t>المتهيجة </a:t>
                </a:r>
                <a:r>
                  <a:rPr lang="ar-SA" sz="2000" dirty="0" smtClean="0"/>
                  <a:t>الأولى</a:t>
                </a:r>
                <a:endParaRPr lang="en-US" sz="2000" dirty="0" smtClean="0"/>
              </a:p>
              <a:p>
                <a:pPr marL="0" indent="0">
                  <a:buNone/>
                </a:pPr>
                <a:r>
                  <a:rPr lang="en-US" sz="2000" dirty="0"/>
                  <a:t>first </a:t>
                </a:r>
                <a:r>
                  <a:rPr lang="en-US" sz="2000" dirty="0" smtClean="0"/>
                  <a:t>excited state       </a:t>
                </a:r>
                <a14:m>
                  <m:oMath xmlns:m="http://schemas.openxmlformats.org/officeDocument/2006/math">
                    <m:r>
                      <a:rPr lang="en-US" sz="2000" i="1">
                        <a:latin typeface="Cambria Math"/>
                      </a:rPr>
                      <m:t>𝑛</m:t>
                    </m:r>
                    <m:r>
                      <a:rPr lang="en-US" sz="2000" i="1">
                        <a:latin typeface="Cambria Math"/>
                      </a:rPr>
                      <m:t>=</m:t>
                    </m:r>
                    <m:r>
                      <a:rPr lang="en-US" sz="2000" i="1">
                        <a:latin typeface="Cambria Math"/>
                      </a:rPr>
                      <m:t>2</m:t>
                    </m:r>
                  </m:oMath>
                </a14:m>
                <a:endParaRPr lang="en-US" sz="2000" dirty="0"/>
              </a:p>
              <a:p>
                <a:pPr marL="0" indent="0" rtl="1">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𝐸</m:t>
                          </m:r>
                        </m:e>
                        <m:sub>
                          <m:r>
                            <a:rPr lang="en-US" sz="2000" b="0" i="1" smtClean="0">
                              <a:latin typeface="Cambria Math"/>
                            </a:rPr>
                            <m:t>2</m:t>
                          </m:r>
                        </m:sub>
                      </m:sSub>
                      <m:r>
                        <a:rPr lang="en-US" sz="2000">
                          <a:latin typeface="Cambria Math"/>
                        </a:rPr>
                        <m:t>= </m:t>
                      </m:r>
                      <m:f>
                        <m:fPr>
                          <m:ctrlPr>
                            <a:rPr lang="en-US" sz="2000" i="1">
                              <a:latin typeface="Cambria Math"/>
                            </a:rPr>
                          </m:ctrlPr>
                        </m:fPr>
                        <m:num>
                          <m:r>
                            <a:rPr lang="en-US" sz="2000" i="1">
                              <a:latin typeface="Cambria Math"/>
                            </a:rPr>
                            <m:t>−</m:t>
                          </m:r>
                          <m:r>
                            <a:rPr lang="en-US" sz="2000" i="1">
                              <a:latin typeface="Cambria Math"/>
                            </a:rPr>
                            <m:t>13</m:t>
                          </m:r>
                          <m:r>
                            <a:rPr lang="en-US" sz="2000" i="1">
                              <a:latin typeface="Cambria Math"/>
                            </a:rPr>
                            <m:t>.</m:t>
                          </m:r>
                          <m:r>
                            <a:rPr lang="en-US" sz="2000" i="1">
                              <a:latin typeface="Cambria Math"/>
                            </a:rPr>
                            <m:t>6</m:t>
                          </m:r>
                          <m:r>
                            <a:rPr lang="en-US" sz="2000" i="1">
                              <a:latin typeface="Cambria Math"/>
                            </a:rPr>
                            <m:t> </m:t>
                          </m:r>
                          <m:r>
                            <a:rPr lang="en-US" sz="2000" i="1">
                              <a:latin typeface="Cambria Math"/>
                            </a:rPr>
                            <m:t>𝑒𝑉</m:t>
                          </m:r>
                        </m:num>
                        <m:den>
                          <m:sSup>
                            <m:sSupPr>
                              <m:ctrlPr>
                                <a:rPr lang="en-US" sz="2000" i="1">
                                  <a:latin typeface="Cambria Math"/>
                                </a:rPr>
                              </m:ctrlPr>
                            </m:sSupPr>
                            <m:e>
                              <m:r>
                                <a:rPr lang="en-US" sz="2000" b="0" i="1" smtClean="0">
                                  <a:latin typeface="Cambria Math"/>
                                </a:rPr>
                                <m:t>2</m:t>
                              </m:r>
                            </m:e>
                            <m:sup>
                              <m:r>
                                <a:rPr lang="en-US" sz="2000" i="1">
                                  <a:latin typeface="Cambria Math"/>
                                </a:rPr>
                                <m:t>2</m:t>
                              </m:r>
                            </m:sup>
                          </m:sSup>
                        </m:den>
                      </m:f>
                      <m:r>
                        <a:rPr lang="en-US" sz="2000" i="1">
                          <a:latin typeface="Cambria Math"/>
                        </a:rPr>
                        <m:t>=−</m:t>
                      </m:r>
                      <m:r>
                        <a:rPr lang="en-US" sz="2000" b="0" i="1" smtClean="0">
                          <a:latin typeface="Cambria Math"/>
                        </a:rPr>
                        <m:t>3</m:t>
                      </m:r>
                      <m:r>
                        <a:rPr lang="en-US" sz="2000" b="0" i="1" smtClean="0">
                          <a:latin typeface="Cambria Math"/>
                        </a:rPr>
                        <m:t>.</m:t>
                      </m:r>
                      <m:r>
                        <a:rPr lang="en-US" sz="2000" b="0" i="1" smtClean="0">
                          <a:latin typeface="Cambria Math"/>
                        </a:rPr>
                        <m:t>40</m:t>
                      </m:r>
                      <m:r>
                        <a:rPr lang="en-US" sz="2000" i="1">
                          <a:latin typeface="Cambria Math"/>
                        </a:rPr>
                        <m:t> </m:t>
                      </m:r>
                      <m:r>
                        <a:rPr lang="en-US" sz="2000" i="1">
                          <a:latin typeface="Cambria Math"/>
                        </a:rPr>
                        <m:t>𝑒𝑉</m:t>
                      </m:r>
                    </m:oMath>
                  </m:oMathPara>
                </a14:m>
                <a:endParaRPr lang="en-US" sz="2000" dirty="0" smtClean="0"/>
              </a:p>
              <a:p>
                <a:pPr marL="0" indent="0" algn="r" rtl="1">
                  <a:buNone/>
                </a:pPr>
                <a:endParaRPr lang="en-US" sz="2000" dirty="0" smtClean="0"/>
              </a:p>
              <a:p>
                <a:pPr marL="0" indent="0" algn="r" rtl="1">
                  <a:buNone/>
                </a:pPr>
                <a:r>
                  <a:rPr lang="ar-SA" sz="2000" dirty="0" smtClean="0"/>
                  <a:t>ثم </a:t>
                </a:r>
                <a:r>
                  <a:rPr lang="ar-SA" sz="2000" dirty="0"/>
                  <a:t>تليها </a:t>
                </a:r>
                <a:r>
                  <a:rPr lang="en-US" sz="2000" dirty="0"/>
                  <a:t>second excited </a:t>
                </a:r>
                <a:r>
                  <a:rPr lang="en-US" sz="2000" dirty="0" smtClean="0"/>
                  <a:t>state   n=3 </a:t>
                </a:r>
                <a:endParaRPr lang="en-US" sz="2000" dirty="0"/>
              </a:p>
              <a:p>
                <a:pPr marL="0" indent="0" algn="r" rtl="1">
                  <a:buNone/>
                </a:pPr>
                <a:endParaRPr lang="en-US" sz="2000" dirty="0"/>
              </a:p>
              <a:p>
                <a:pPr marL="0" indent="0" algn="r" rtl="1">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𝐸</m:t>
                          </m:r>
                        </m:e>
                        <m:sub>
                          <m:r>
                            <a:rPr lang="en-US" sz="2000" i="1">
                              <a:latin typeface="Cambria Math"/>
                            </a:rPr>
                            <m:t>3</m:t>
                          </m:r>
                        </m:sub>
                      </m:sSub>
                      <m:r>
                        <a:rPr lang="en-US" sz="2000">
                          <a:latin typeface="Cambria Math"/>
                        </a:rPr>
                        <m:t>= </m:t>
                      </m:r>
                      <m:f>
                        <m:fPr>
                          <m:ctrlPr>
                            <a:rPr lang="en-US" sz="2000" i="1">
                              <a:latin typeface="Cambria Math"/>
                            </a:rPr>
                          </m:ctrlPr>
                        </m:fPr>
                        <m:num>
                          <m:r>
                            <a:rPr lang="en-US" sz="2000" i="1">
                              <a:latin typeface="Cambria Math"/>
                            </a:rPr>
                            <m:t>−</m:t>
                          </m:r>
                          <m:r>
                            <a:rPr lang="en-US" sz="2000" i="1">
                              <a:latin typeface="Cambria Math"/>
                            </a:rPr>
                            <m:t>13</m:t>
                          </m:r>
                          <m:r>
                            <a:rPr lang="en-US" sz="2000" i="1">
                              <a:latin typeface="Cambria Math"/>
                            </a:rPr>
                            <m:t>.</m:t>
                          </m:r>
                          <m:r>
                            <a:rPr lang="en-US" sz="2000" i="1">
                              <a:latin typeface="Cambria Math"/>
                            </a:rPr>
                            <m:t>6</m:t>
                          </m:r>
                          <m:r>
                            <a:rPr lang="en-US" sz="2000" i="1">
                              <a:latin typeface="Cambria Math"/>
                            </a:rPr>
                            <m:t> </m:t>
                          </m:r>
                          <m:r>
                            <a:rPr lang="en-US" sz="2000" i="1">
                              <a:latin typeface="Cambria Math"/>
                            </a:rPr>
                            <m:t>𝑒𝑉</m:t>
                          </m:r>
                        </m:num>
                        <m:den>
                          <m:sSup>
                            <m:sSupPr>
                              <m:ctrlPr>
                                <a:rPr lang="en-US" sz="2000" i="1">
                                  <a:latin typeface="Cambria Math"/>
                                </a:rPr>
                              </m:ctrlPr>
                            </m:sSupPr>
                            <m:e>
                              <m:r>
                                <a:rPr lang="en-US" sz="2000" i="1">
                                  <a:latin typeface="Cambria Math"/>
                                </a:rPr>
                                <m:t>3</m:t>
                              </m:r>
                            </m:e>
                            <m:sup>
                              <m:r>
                                <a:rPr lang="en-US" sz="2000" i="1">
                                  <a:latin typeface="Cambria Math"/>
                                </a:rPr>
                                <m:t>2</m:t>
                              </m:r>
                            </m:sup>
                          </m:sSup>
                        </m:den>
                      </m:f>
                      <m:r>
                        <a:rPr lang="en-US" sz="2000" i="1">
                          <a:latin typeface="Cambria Math"/>
                        </a:rPr>
                        <m:t>=−</m:t>
                      </m:r>
                      <m:r>
                        <a:rPr lang="en-US" sz="2000" i="1">
                          <a:latin typeface="Cambria Math"/>
                        </a:rPr>
                        <m:t>1</m:t>
                      </m:r>
                      <m:r>
                        <a:rPr lang="en-US" sz="2000" i="1">
                          <a:latin typeface="Cambria Math"/>
                        </a:rPr>
                        <m:t>.</m:t>
                      </m:r>
                      <m:r>
                        <a:rPr lang="en-US" sz="2000" i="1">
                          <a:latin typeface="Cambria Math"/>
                        </a:rPr>
                        <m:t>51</m:t>
                      </m:r>
                      <m:r>
                        <a:rPr lang="en-US" sz="2000" i="1">
                          <a:latin typeface="Cambria Math"/>
                        </a:rPr>
                        <m:t> </m:t>
                      </m:r>
                      <m:r>
                        <a:rPr lang="en-US" sz="2000" i="1">
                          <a:latin typeface="Cambria Math"/>
                        </a:rPr>
                        <m:t>𝑒𝑉</m:t>
                      </m:r>
                    </m:oMath>
                  </m:oMathPara>
                </a14:m>
                <a:endParaRPr lang="en-US" sz="2000" dirty="0"/>
              </a:p>
              <a:p>
                <a:pPr marL="0" indent="0" algn="r" rtl="1">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143000"/>
                <a:ext cx="4038600" cy="4983163"/>
              </a:xfrm>
              <a:blipFill rotWithShape="1">
                <a:blip r:embed="rId2"/>
                <a:stretch>
                  <a:fillRect l="-1508" t="-734" r="-1357"/>
                </a:stretch>
              </a:blipFill>
            </p:spPr>
            <p:txBody>
              <a:bodyPr/>
              <a:lstStyle/>
              <a:p>
                <a:r>
                  <a:rPr lang="en-US">
                    <a:noFill/>
                  </a:rPr>
                  <a:t> </a:t>
                </a:r>
              </a:p>
            </p:txBody>
          </p:sp>
        </mc:Fallback>
      </mc:AlternateContent>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20160" y="1143000"/>
            <a:ext cx="2694680" cy="498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526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One-electron Ions with Z &gt; 1</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dirty="0" smtClean="0"/>
                  <a:t>The H atom results can be extended to one-electron ions  like </a:t>
                </a:r>
                <a:r>
                  <a:rPr lang="en-US" dirty="0"/>
                  <a:t>He</a:t>
                </a:r>
                <a:r>
                  <a:rPr lang="en-US" baseline="30000" dirty="0"/>
                  <a:t>+</a:t>
                </a:r>
                <a:r>
                  <a:rPr lang="en-US" dirty="0" smtClean="0"/>
                  <a:t> (Z=2), </a:t>
                </a:r>
                <a:r>
                  <a:rPr lang="en-US" dirty="0"/>
                  <a:t>Li</a:t>
                </a:r>
                <a:r>
                  <a:rPr lang="en-US" baseline="30000" dirty="0"/>
                  <a:t>++</a:t>
                </a:r>
                <a:r>
                  <a:rPr lang="ar-SA" dirty="0"/>
                  <a:t> </a:t>
                </a:r>
                <a:r>
                  <a:rPr lang="en-US" dirty="0"/>
                  <a:t>(</a:t>
                </a:r>
                <a:r>
                  <a:rPr lang="en-US" dirty="0" smtClean="0"/>
                  <a:t>Z=3), </a:t>
                </a:r>
                <a:r>
                  <a:rPr lang="en-US" dirty="0"/>
                  <a:t>Be</a:t>
                </a:r>
                <a:r>
                  <a:rPr lang="en-US" baseline="30000" dirty="0"/>
                  <a:t>+++</a:t>
                </a:r>
                <a:r>
                  <a:rPr lang="en-US" dirty="0" smtClean="0"/>
                  <a:t> </a:t>
                </a:r>
                <a:r>
                  <a:rPr lang="en-US" dirty="0"/>
                  <a:t>(</a:t>
                </a:r>
                <a:r>
                  <a:rPr lang="en-US" dirty="0" smtClean="0"/>
                  <a:t>Z=4),  </a:t>
                </a:r>
                <a:r>
                  <a:rPr lang="en-US" dirty="0" err="1" smtClean="0"/>
                  <a:t>etc</a:t>
                </a:r>
                <a:r>
                  <a:rPr lang="en-US" dirty="0" smtClean="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𝑛</m:t>
                          </m:r>
                        </m:sub>
                      </m:sSub>
                      <m:r>
                        <a:rPr lang="en-US" i="1">
                          <a:latin typeface="Cambria Math"/>
                        </a:rPr>
                        <m:t>= </m:t>
                      </m:r>
                      <m:f>
                        <m:fPr>
                          <m:ctrlPr>
                            <a:rPr lang="en-US" i="1" smtClean="0">
                              <a:latin typeface="Cambria Math"/>
                            </a:rPr>
                          </m:ctrlPr>
                        </m:fPr>
                        <m:num>
                          <m:sSub>
                            <m:sSubPr>
                              <m:ctrlPr>
                                <a:rPr lang="en-US" i="1">
                                  <a:latin typeface="Cambria Math"/>
                                </a:rPr>
                              </m:ctrlPr>
                            </m:sSubPr>
                            <m:e>
                              <m:r>
                                <a:rPr lang="en-US" i="1">
                                  <a:latin typeface="Cambria Math"/>
                                </a:rPr>
                                <m:t>𝑎</m:t>
                              </m:r>
                            </m:e>
                            <m:sub>
                              <m:r>
                                <a:rPr lang="en-US" i="1">
                                  <a:latin typeface="Cambria Math"/>
                                </a:rPr>
                                <m:t>0</m:t>
                              </m:r>
                            </m:sub>
                          </m:sSub>
                          <m:sSup>
                            <m:sSupPr>
                              <m:ctrlPr>
                                <a:rPr lang="en-US" i="1">
                                  <a:latin typeface="Cambria Math"/>
                                </a:rPr>
                              </m:ctrlPr>
                            </m:sSupPr>
                            <m:e>
                              <m:r>
                                <a:rPr lang="en-US" i="1">
                                  <a:latin typeface="Cambria Math"/>
                                </a:rPr>
                                <m:t>𝑛</m:t>
                              </m:r>
                            </m:e>
                            <m:sup>
                              <m:r>
                                <a:rPr lang="en-US" i="1">
                                  <a:latin typeface="Cambria Math"/>
                                </a:rPr>
                                <m:t>2</m:t>
                              </m:r>
                            </m:sup>
                          </m:sSup>
                        </m:num>
                        <m:den>
                          <m:r>
                            <a:rPr lang="en-US" b="0" i="1" smtClean="0">
                              <a:latin typeface="Cambria Math"/>
                            </a:rPr>
                            <m:t>𝑍</m:t>
                          </m:r>
                        </m:den>
                      </m:f>
                      <m:r>
                        <a:rPr lang="en-US" i="1">
                          <a:latin typeface="Cambria Math"/>
                        </a:rPr>
                        <m:t>=</m:t>
                      </m:r>
                      <m:f>
                        <m:fPr>
                          <m:ctrlPr>
                            <a:rPr lang="en-US" i="1" smtClean="0">
                              <a:latin typeface="Cambria Math"/>
                            </a:rPr>
                          </m:ctrlPr>
                        </m:fPr>
                        <m:num>
                          <m:r>
                            <a:rPr lang="en-US">
                              <a:latin typeface="Cambria Math"/>
                            </a:rPr>
                            <m:t>0</m:t>
                          </m:r>
                          <m:r>
                            <a:rPr lang="en-US">
                              <a:latin typeface="Cambria Math"/>
                            </a:rPr>
                            <m:t>.</m:t>
                          </m:r>
                          <m:r>
                            <a:rPr lang="en-US">
                              <a:latin typeface="Cambria Math"/>
                            </a:rPr>
                            <m:t>529</m:t>
                          </m:r>
                          <m:r>
                            <a:rPr lang="en-US">
                              <a:latin typeface="Cambria Math"/>
                            </a:rPr>
                            <m:t>Ǻ </m:t>
                          </m:r>
                          <m:sSup>
                            <m:sSupPr>
                              <m:ctrlPr>
                                <a:rPr lang="en-US" i="1">
                                  <a:latin typeface="Cambria Math"/>
                                </a:rPr>
                              </m:ctrlPr>
                            </m:sSupPr>
                            <m:e>
                              <m:r>
                                <a:rPr lang="en-US" i="1">
                                  <a:latin typeface="Cambria Math"/>
                                </a:rPr>
                                <m:t>𝑛</m:t>
                              </m:r>
                            </m:e>
                            <m:sup>
                              <m:r>
                                <a:rPr lang="en-US" i="1">
                                  <a:latin typeface="Cambria Math"/>
                                </a:rPr>
                                <m:t>2</m:t>
                              </m:r>
                            </m:sup>
                          </m:sSup>
                        </m:num>
                        <m:den>
                          <m:r>
                            <a:rPr lang="en-US" b="0" i="1" smtClean="0">
                              <a:latin typeface="Cambria Math"/>
                            </a:rPr>
                            <m:t>𝑍</m:t>
                          </m:r>
                        </m:den>
                      </m:f>
                      <m:r>
                        <a:rPr lang="en-US" b="0" i="1" smtClean="0">
                          <a:latin typeface="Cambria Math"/>
                        </a:rPr>
                        <m:t>  ,  </m:t>
                      </m:r>
                      <m:r>
                        <a:rPr lang="en-US" i="1">
                          <a:latin typeface="Cambria Math"/>
                        </a:rPr>
                        <m:t>𝑛</m:t>
                      </m:r>
                      <m:r>
                        <a:rPr lang="en-US" i="1">
                          <a:latin typeface="Cambria Math"/>
                        </a:rPr>
                        <m:t>=</m:t>
                      </m:r>
                      <m:r>
                        <a:rPr lang="en-US" i="1">
                          <a:latin typeface="Cambria Math"/>
                        </a:rPr>
                        <m:t>1</m:t>
                      </m:r>
                      <m:r>
                        <a:rPr lang="en-US" i="1">
                          <a:latin typeface="Cambria Math"/>
                        </a:rPr>
                        <m:t>, </m:t>
                      </m:r>
                      <m:r>
                        <a:rPr lang="en-US" i="1">
                          <a:latin typeface="Cambria Math"/>
                        </a:rPr>
                        <m:t>2</m:t>
                      </m:r>
                      <m:r>
                        <a:rPr lang="en-US" i="1">
                          <a:latin typeface="Cambria Math"/>
                        </a:rPr>
                        <m:t>, </m:t>
                      </m:r>
                      <m:r>
                        <a:rPr lang="en-US" i="1">
                          <a:latin typeface="Cambria Math"/>
                        </a:rPr>
                        <m:t>3</m:t>
                      </m:r>
                      <m:r>
                        <a:rPr lang="en-US" i="1">
                          <a:latin typeface="Cambria Math"/>
                        </a:rPr>
                        <m:t>,….</m:t>
                      </m:r>
                    </m:oMath>
                  </m:oMathPara>
                </a14:m>
                <a:endParaRPr lang="en-US" dirty="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tx2">
                                  <a:lumMod val="60000"/>
                                  <a:lumOff val="40000"/>
                                </a:schemeClr>
                              </a:solidFill>
                            </a:rPr>
                          </m:ctrlPr>
                        </m:sSubPr>
                        <m:e>
                          <m:r>
                            <a:rPr lang="en-US" i="1">
                              <a:solidFill>
                                <a:schemeClr val="tx2">
                                  <a:lumMod val="60000"/>
                                  <a:lumOff val="40000"/>
                                </a:schemeClr>
                              </a:solidFill>
                            </a:rPr>
                            <m:t>𝐸</m:t>
                          </m:r>
                        </m:e>
                        <m:sub>
                          <m:r>
                            <a:rPr lang="en-US" i="1">
                              <a:solidFill>
                                <a:schemeClr val="tx2">
                                  <a:lumMod val="60000"/>
                                  <a:lumOff val="40000"/>
                                </a:schemeClr>
                              </a:solidFill>
                            </a:rPr>
                            <m:t>𝑛</m:t>
                          </m:r>
                        </m:sub>
                      </m:sSub>
                      <m:r>
                        <a:rPr lang="en-US">
                          <a:solidFill>
                            <a:schemeClr val="tx2">
                              <a:lumMod val="60000"/>
                              <a:lumOff val="40000"/>
                            </a:schemeClr>
                          </a:solidFill>
                        </a:rPr>
                        <m:t>=</m:t>
                      </m:r>
                      <m:r>
                        <a:rPr lang="en-US" i="1">
                          <a:solidFill>
                            <a:schemeClr val="tx2">
                              <a:lumMod val="60000"/>
                              <a:lumOff val="40000"/>
                            </a:schemeClr>
                          </a:solidFill>
                        </a:rPr>
                        <m:t> </m:t>
                      </m:r>
                      <m:f>
                        <m:fPr>
                          <m:ctrlPr>
                            <a:rPr lang="en-US" i="1">
                              <a:solidFill>
                                <a:schemeClr val="tx2">
                                  <a:lumMod val="60000"/>
                                  <a:lumOff val="40000"/>
                                </a:schemeClr>
                              </a:solidFill>
                            </a:rPr>
                          </m:ctrlPr>
                        </m:fPr>
                        <m:num>
                          <m:r>
                            <a:rPr lang="en-US" i="1">
                              <a:solidFill>
                                <a:schemeClr val="tx2">
                                  <a:lumMod val="60000"/>
                                  <a:lumOff val="40000"/>
                                </a:schemeClr>
                              </a:solidFill>
                            </a:rPr>
                            <m:t>−</m:t>
                          </m:r>
                          <m:r>
                            <a:rPr lang="en-US" i="1">
                              <a:solidFill>
                                <a:schemeClr val="tx2">
                                  <a:lumMod val="60000"/>
                                  <a:lumOff val="40000"/>
                                </a:schemeClr>
                              </a:solidFill>
                            </a:rPr>
                            <m:t>13</m:t>
                          </m:r>
                          <m:r>
                            <a:rPr lang="en-US" i="1">
                              <a:solidFill>
                                <a:schemeClr val="tx2">
                                  <a:lumMod val="60000"/>
                                  <a:lumOff val="40000"/>
                                </a:schemeClr>
                              </a:solidFill>
                            </a:rPr>
                            <m:t>.</m:t>
                          </m:r>
                          <m:r>
                            <a:rPr lang="en-US" i="1">
                              <a:solidFill>
                                <a:schemeClr val="tx2">
                                  <a:lumMod val="60000"/>
                                  <a:lumOff val="40000"/>
                                </a:schemeClr>
                              </a:solidFill>
                            </a:rPr>
                            <m:t>6</m:t>
                          </m:r>
                          <m:r>
                            <a:rPr lang="en-US" i="1">
                              <a:solidFill>
                                <a:schemeClr val="tx2">
                                  <a:lumMod val="60000"/>
                                  <a:lumOff val="40000"/>
                                </a:schemeClr>
                              </a:solidFill>
                            </a:rPr>
                            <m:t> </m:t>
                          </m:r>
                          <m:r>
                            <a:rPr lang="en-US" i="1">
                              <a:solidFill>
                                <a:schemeClr val="tx2">
                                  <a:lumMod val="60000"/>
                                  <a:lumOff val="40000"/>
                                </a:schemeClr>
                              </a:solidFill>
                            </a:rPr>
                            <m:t>𝑒𝑉</m:t>
                          </m:r>
                        </m:num>
                        <m:den>
                          <m:sSup>
                            <m:sSupPr>
                              <m:ctrlPr>
                                <a:rPr lang="en-US" i="1">
                                  <a:solidFill>
                                    <a:schemeClr val="tx2">
                                      <a:lumMod val="60000"/>
                                      <a:lumOff val="40000"/>
                                    </a:schemeClr>
                                  </a:solidFill>
                                </a:rPr>
                              </m:ctrlPr>
                            </m:sSupPr>
                            <m:e>
                              <m:r>
                                <a:rPr lang="en-US" i="1">
                                  <a:solidFill>
                                    <a:schemeClr val="tx2">
                                      <a:lumMod val="60000"/>
                                      <a:lumOff val="40000"/>
                                    </a:schemeClr>
                                  </a:solidFill>
                                </a:rPr>
                                <m:t> </m:t>
                              </m:r>
                              <m:r>
                                <a:rPr lang="en-US" i="1">
                                  <a:solidFill>
                                    <a:schemeClr val="tx2">
                                      <a:lumMod val="60000"/>
                                      <a:lumOff val="40000"/>
                                    </a:schemeClr>
                                  </a:solidFill>
                                </a:rPr>
                                <m:t>𝑛</m:t>
                              </m:r>
                            </m:e>
                            <m:sup>
                              <m:r>
                                <a:rPr lang="en-US" i="1">
                                  <a:solidFill>
                                    <a:schemeClr val="tx2">
                                      <a:lumMod val="60000"/>
                                      <a:lumOff val="40000"/>
                                    </a:schemeClr>
                                  </a:solidFill>
                                </a:rPr>
                                <m:t>2</m:t>
                              </m:r>
                            </m:sup>
                          </m:sSup>
                        </m:den>
                      </m:f>
                      <m:sSup>
                        <m:sSupPr>
                          <m:ctrlPr>
                            <a:rPr lang="en-US" i="1">
                              <a:solidFill>
                                <a:schemeClr val="tx2">
                                  <a:lumMod val="60000"/>
                                  <a:lumOff val="40000"/>
                                </a:schemeClr>
                              </a:solidFill>
                            </a:rPr>
                          </m:ctrlPr>
                        </m:sSupPr>
                        <m:e>
                          <m:r>
                            <a:rPr lang="en-US" i="1">
                              <a:solidFill>
                                <a:schemeClr val="tx2">
                                  <a:lumMod val="60000"/>
                                  <a:lumOff val="40000"/>
                                </a:schemeClr>
                              </a:solidFill>
                            </a:rPr>
                            <m:t>𝑍</m:t>
                          </m:r>
                        </m:e>
                        <m:sup>
                          <m:r>
                            <a:rPr lang="en-US" i="1">
                              <a:solidFill>
                                <a:schemeClr val="tx2">
                                  <a:lumMod val="60000"/>
                                  <a:lumOff val="40000"/>
                                </a:schemeClr>
                              </a:solidFill>
                            </a:rPr>
                            <m:t>2</m:t>
                          </m:r>
                        </m:sup>
                      </m:sSup>
                      <m:r>
                        <a:rPr lang="en-US" i="1">
                          <a:solidFill>
                            <a:schemeClr val="tx2">
                              <a:lumMod val="60000"/>
                              <a:lumOff val="40000"/>
                            </a:schemeClr>
                          </a:solidFill>
                        </a:rPr>
                        <m:t>     ,    </m:t>
                      </m:r>
                      <m:r>
                        <a:rPr lang="en-US" i="1">
                          <a:solidFill>
                            <a:schemeClr val="tx2">
                              <a:lumMod val="60000"/>
                              <a:lumOff val="40000"/>
                            </a:schemeClr>
                          </a:solidFill>
                        </a:rPr>
                        <m:t>𝑛</m:t>
                      </m:r>
                      <m:r>
                        <a:rPr lang="en-US" i="1">
                          <a:solidFill>
                            <a:schemeClr val="tx2">
                              <a:lumMod val="60000"/>
                              <a:lumOff val="40000"/>
                            </a:schemeClr>
                          </a:solidFill>
                        </a:rPr>
                        <m:t>=</m:t>
                      </m:r>
                      <m:r>
                        <a:rPr lang="en-US" i="1">
                          <a:solidFill>
                            <a:schemeClr val="tx2">
                              <a:lumMod val="60000"/>
                              <a:lumOff val="40000"/>
                            </a:schemeClr>
                          </a:solidFill>
                        </a:rPr>
                        <m:t>1</m:t>
                      </m:r>
                      <m:r>
                        <a:rPr lang="en-US" i="1">
                          <a:solidFill>
                            <a:schemeClr val="tx2">
                              <a:lumMod val="60000"/>
                              <a:lumOff val="40000"/>
                            </a:schemeClr>
                          </a:solidFill>
                        </a:rPr>
                        <m:t>,</m:t>
                      </m:r>
                      <m:r>
                        <a:rPr lang="en-US" i="1">
                          <a:solidFill>
                            <a:schemeClr val="tx2">
                              <a:lumMod val="60000"/>
                              <a:lumOff val="40000"/>
                            </a:schemeClr>
                          </a:solidFill>
                        </a:rPr>
                        <m:t>2</m:t>
                      </m:r>
                      <m:r>
                        <a:rPr lang="en-US" i="1">
                          <a:solidFill>
                            <a:schemeClr val="tx2">
                              <a:lumMod val="60000"/>
                              <a:lumOff val="40000"/>
                            </a:schemeClr>
                          </a:solidFill>
                        </a:rPr>
                        <m:t>,</m:t>
                      </m:r>
                      <m:r>
                        <a:rPr lang="en-US" i="1">
                          <a:solidFill>
                            <a:schemeClr val="tx2">
                              <a:lumMod val="60000"/>
                              <a:lumOff val="40000"/>
                            </a:schemeClr>
                          </a:solidFill>
                        </a:rPr>
                        <m:t>3</m:t>
                      </m:r>
                      <m:r>
                        <a:rPr lang="en-US" i="1">
                          <a:solidFill>
                            <a:schemeClr val="tx2">
                              <a:lumMod val="60000"/>
                              <a:lumOff val="40000"/>
                            </a:schemeClr>
                          </a:solidFill>
                        </a:rPr>
                        <m:t>,….</m:t>
                      </m:r>
                    </m:oMath>
                  </m:oMathPara>
                </a14:m>
                <a:endParaRPr lang="en-US" dirty="0">
                  <a:solidFill>
                    <a:schemeClr val="tx2">
                      <a:lumMod val="60000"/>
                      <a:lumOff val="40000"/>
                    </a:schemeClr>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3535697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4.6: Light from </a:t>
            </a:r>
            <a:r>
              <a:rPr lang="en-US" dirty="0"/>
              <a:t>Zeta Puppis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lgn="r" rtl="1">
                  <a:buNone/>
                </a:pPr>
                <a:r>
                  <a:rPr lang="ar-SA" dirty="0" smtClean="0"/>
                  <a:t>لوحظ </a:t>
                </a:r>
                <a:r>
                  <a:rPr lang="ar-SA" dirty="0"/>
                  <a:t>أن الضوء المنبعث من هذا النجم يعطي طيفا خطيا شبيها بطيف الهيدروجين كما في علاقة بالمر ولكن باستعمال أنصاف أرقام صحيحة </a:t>
                </a: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1</m:t>
                          </m:r>
                        </m:num>
                        <m:den>
                          <m:r>
                            <a:rPr lang="en-US" i="1">
                              <a:latin typeface="Cambria Math"/>
                            </a:rPr>
                            <m:t>𝜆</m:t>
                          </m:r>
                        </m:den>
                      </m:f>
                      <m:r>
                        <a:rPr lang="en-US" i="1">
                          <a:latin typeface="Cambria Math"/>
                        </a:rPr>
                        <m:t>=</m:t>
                      </m:r>
                      <m:r>
                        <a:rPr lang="en-US" i="1">
                          <a:latin typeface="Cambria Math"/>
                        </a:rPr>
                        <m:t>𝑅</m:t>
                      </m:r>
                      <m:d>
                        <m:dPr>
                          <m:ctrlPr>
                            <a:rPr lang="en-US" i="1">
                              <a:latin typeface="Cambria Math"/>
                            </a:rPr>
                          </m:ctrlPr>
                        </m:dPr>
                        <m:e>
                          <m:f>
                            <m:fPr>
                              <m:ctrlPr>
                                <a:rPr lang="en-US" i="1">
                                  <a:latin typeface="Cambria Math"/>
                                </a:rPr>
                              </m:ctrlPr>
                            </m:fPr>
                            <m:num>
                              <m:r>
                                <a:rPr lang="en-US" i="1">
                                  <a:latin typeface="Cambria Math"/>
                                </a:rPr>
                                <m:t>1</m:t>
                              </m:r>
                            </m:num>
                            <m:den>
                              <m:sSup>
                                <m:sSupPr>
                                  <m:ctrlPr>
                                    <a:rPr lang="en-US" i="1">
                                      <a:latin typeface="Cambria Math"/>
                                    </a:rPr>
                                  </m:ctrlPr>
                                </m:sSupPr>
                                <m:e>
                                  <m:d>
                                    <m:dPr>
                                      <m:ctrlPr>
                                        <a:rPr lang="en-US" i="1">
                                          <a:latin typeface="Cambria Math"/>
                                        </a:rPr>
                                      </m:ctrlPr>
                                    </m:dPr>
                                    <m:e>
                                      <m:f>
                                        <m:fPr>
                                          <m:type m:val="skw"/>
                                          <m:ctrlPr>
                                            <a:rPr lang="en-US" i="1">
                                              <a:latin typeface="Cambria Math"/>
                                            </a:rPr>
                                          </m:ctrlPr>
                                        </m:fPr>
                                        <m:num>
                                          <m:sSub>
                                            <m:sSubPr>
                                              <m:ctrlPr>
                                                <a:rPr lang="en-US" i="1">
                                                  <a:latin typeface="Cambria Math"/>
                                                </a:rPr>
                                              </m:ctrlPr>
                                            </m:sSubPr>
                                            <m:e>
                                              <m:r>
                                                <a:rPr lang="en-US" i="1">
                                                  <a:latin typeface="Cambria Math"/>
                                                </a:rPr>
                                                <m:t>𝑛</m:t>
                                              </m:r>
                                            </m:e>
                                            <m:sub>
                                              <m:r>
                                                <a:rPr lang="en-US" i="1">
                                                  <a:latin typeface="Cambria Math"/>
                                                </a:rPr>
                                                <m:t>𝑖</m:t>
                                              </m:r>
                                            </m:sub>
                                          </m:sSub>
                                        </m:num>
                                        <m:den>
                                          <m:r>
                                            <a:rPr lang="en-US" i="1">
                                              <a:latin typeface="Cambria Math"/>
                                            </a:rPr>
                                            <m:t>2</m:t>
                                          </m:r>
                                        </m:den>
                                      </m:f>
                                    </m:e>
                                  </m:d>
                                </m:e>
                                <m:sup>
                                  <m:r>
                                    <a:rPr lang="en-US" i="1">
                                      <a:latin typeface="Cambria Math"/>
                                    </a:rPr>
                                    <m:t>2</m:t>
                                  </m:r>
                                </m:sup>
                              </m:sSup>
                            </m:den>
                          </m:f>
                          <m:r>
                            <a:rPr lang="en-US" i="1">
                              <a:latin typeface="Cambria Math"/>
                            </a:rPr>
                            <m:t>−</m:t>
                          </m:r>
                          <m:f>
                            <m:fPr>
                              <m:ctrlPr>
                                <a:rPr lang="en-US" i="1">
                                  <a:latin typeface="Cambria Math"/>
                                </a:rPr>
                              </m:ctrlPr>
                            </m:fPr>
                            <m:num>
                              <m:r>
                                <a:rPr lang="en-US" i="1">
                                  <a:latin typeface="Cambria Math"/>
                                </a:rPr>
                                <m:t>1</m:t>
                              </m:r>
                            </m:num>
                            <m:den>
                              <m:sSup>
                                <m:sSupPr>
                                  <m:ctrlPr>
                                    <a:rPr lang="en-US" i="1">
                                      <a:latin typeface="Cambria Math"/>
                                    </a:rPr>
                                  </m:ctrlPr>
                                </m:sSupPr>
                                <m:e>
                                  <m:d>
                                    <m:dPr>
                                      <m:ctrlPr>
                                        <a:rPr lang="en-US" i="1">
                                          <a:latin typeface="Cambria Math"/>
                                        </a:rPr>
                                      </m:ctrlPr>
                                    </m:dPr>
                                    <m:e>
                                      <m:f>
                                        <m:fPr>
                                          <m:type m:val="skw"/>
                                          <m:ctrlPr>
                                            <a:rPr lang="en-US" i="1">
                                              <a:latin typeface="Cambria Math"/>
                                            </a:rPr>
                                          </m:ctrlPr>
                                        </m:fPr>
                                        <m:num>
                                          <m:sSub>
                                            <m:sSubPr>
                                              <m:ctrlPr>
                                                <a:rPr lang="en-US" i="1">
                                                  <a:latin typeface="Cambria Math"/>
                                                </a:rPr>
                                              </m:ctrlPr>
                                            </m:sSubPr>
                                            <m:e>
                                              <m:r>
                                                <a:rPr lang="en-US" i="1">
                                                  <a:latin typeface="Cambria Math"/>
                                                </a:rPr>
                                                <m:t>𝑛</m:t>
                                              </m:r>
                                            </m:e>
                                            <m:sub>
                                              <m:r>
                                                <a:rPr lang="en-US" i="1">
                                                  <a:latin typeface="Cambria Math"/>
                                                </a:rPr>
                                                <m:t>𝑓</m:t>
                                              </m:r>
                                            </m:sub>
                                          </m:sSub>
                                        </m:num>
                                        <m:den>
                                          <m:r>
                                            <a:rPr lang="en-US" i="1">
                                              <a:latin typeface="Cambria Math"/>
                                            </a:rPr>
                                            <m:t>2</m:t>
                                          </m:r>
                                        </m:den>
                                      </m:f>
                                    </m:e>
                                  </m:d>
                                </m:e>
                                <m:sup>
                                  <m:r>
                                    <a:rPr lang="en-US" i="1">
                                      <a:latin typeface="Cambria Math"/>
                                    </a:rPr>
                                    <m:t>2</m:t>
                                  </m:r>
                                </m:sup>
                              </m:sSup>
                            </m:den>
                          </m:f>
                        </m:e>
                      </m:d>
                      <m:r>
                        <a:rPr lang="en-US" i="1">
                          <a:latin typeface="Cambria Math"/>
                        </a:rPr>
                        <m:t>=</m:t>
                      </m:r>
                      <m:r>
                        <a:rPr lang="en-US" i="1">
                          <a:latin typeface="Cambria Math"/>
                        </a:rPr>
                        <m:t>𝑅</m:t>
                      </m:r>
                      <m:d>
                        <m:dPr>
                          <m:ctrlPr>
                            <a:rPr lang="en-US" i="1">
                              <a:latin typeface="Cambria Math"/>
                            </a:rPr>
                          </m:ctrlPr>
                        </m:dPr>
                        <m:e>
                          <m:f>
                            <m:fPr>
                              <m:ctrlPr>
                                <a:rPr lang="en-US" i="1">
                                  <a:latin typeface="Cambria Math"/>
                                </a:rPr>
                              </m:ctrlPr>
                            </m:fPr>
                            <m:num>
                              <m:sSup>
                                <m:sSupPr>
                                  <m:ctrlPr>
                                    <a:rPr lang="en-US" i="1">
                                      <a:latin typeface="Cambria Math"/>
                                    </a:rPr>
                                  </m:ctrlPr>
                                </m:sSupPr>
                                <m:e>
                                  <m:r>
                                    <a:rPr lang="en-US" i="1">
                                      <a:latin typeface="Cambria Math"/>
                                    </a:rPr>
                                    <m:t>2</m:t>
                                  </m:r>
                                </m:e>
                                <m:sup>
                                  <m:r>
                                    <a:rPr lang="en-US" i="1">
                                      <a:latin typeface="Cambria Math"/>
                                    </a:rPr>
                                    <m:t>2</m:t>
                                  </m:r>
                                </m:sup>
                              </m:sSup>
                            </m:num>
                            <m:den>
                              <m:sSubSup>
                                <m:sSubSupPr>
                                  <m:ctrlPr>
                                    <a:rPr lang="en-US" i="1">
                                      <a:latin typeface="Cambria Math"/>
                                    </a:rPr>
                                  </m:ctrlPr>
                                </m:sSubSupPr>
                                <m:e>
                                  <m:r>
                                    <a:rPr lang="en-US" i="1">
                                      <a:latin typeface="Cambria Math"/>
                                    </a:rPr>
                                    <m:t>𝑛</m:t>
                                  </m:r>
                                </m:e>
                                <m:sub>
                                  <m:r>
                                    <a:rPr lang="en-US" i="1">
                                      <a:latin typeface="Cambria Math"/>
                                    </a:rPr>
                                    <m:t>𝑖</m:t>
                                  </m:r>
                                </m:sub>
                                <m:sup>
                                  <m:r>
                                    <a:rPr lang="en-US" i="1">
                                      <a:latin typeface="Cambria Math"/>
                                    </a:rPr>
                                    <m:t>2</m:t>
                                  </m:r>
                                </m:sup>
                              </m:sSubSup>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2</m:t>
                                  </m:r>
                                </m:e>
                                <m:sup>
                                  <m:r>
                                    <a:rPr lang="en-US" i="1">
                                      <a:latin typeface="Cambria Math"/>
                                    </a:rPr>
                                    <m:t>2</m:t>
                                  </m:r>
                                </m:sup>
                              </m:sSup>
                            </m:num>
                            <m:den>
                              <m:sSubSup>
                                <m:sSubSupPr>
                                  <m:ctrlPr>
                                    <a:rPr lang="en-US" i="1">
                                      <a:latin typeface="Cambria Math"/>
                                    </a:rPr>
                                  </m:ctrlPr>
                                </m:sSubSupPr>
                                <m:e>
                                  <m:r>
                                    <a:rPr lang="en-US" i="1">
                                      <a:latin typeface="Cambria Math"/>
                                    </a:rPr>
                                    <m:t>𝑛</m:t>
                                  </m:r>
                                </m:e>
                                <m:sub>
                                  <m:r>
                                    <a:rPr lang="en-US" i="1">
                                      <a:latin typeface="Cambria Math"/>
                                    </a:rPr>
                                    <m:t>𝑓</m:t>
                                  </m:r>
                                </m:sub>
                                <m:sup>
                                  <m:r>
                                    <a:rPr lang="en-US" i="1">
                                      <a:latin typeface="Cambria Math"/>
                                    </a:rPr>
                                    <m:t>2</m:t>
                                  </m:r>
                                </m:sup>
                              </m:sSubSup>
                            </m:den>
                          </m:f>
                        </m:e>
                      </m:d>
                    </m:oMath>
                  </m:oMathPara>
                </a14:m>
                <a:endParaRPr lang="en-US" dirty="0"/>
              </a:p>
              <a:p>
                <a:pPr marL="0" indent="0" algn="r" rtl="1">
                  <a:buNone/>
                </a:pPr>
                <a:r>
                  <a:rPr lang="ar-SA" dirty="0" smtClean="0"/>
                  <a:t>وكما </a:t>
                </a:r>
                <a:r>
                  <a:rPr lang="ar-SA" dirty="0"/>
                  <a:t>نرى </a:t>
                </a:r>
                <a:r>
                  <a:rPr lang="ar-SA" dirty="0" smtClean="0"/>
                  <a:t>أن </a:t>
                </a:r>
                <a:r>
                  <a:rPr lang="ar-SA" dirty="0"/>
                  <a:t>ذلك ناجم عن وجود أيونات </a:t>
                </a:r>
                <a:r>
                  <a:rPr lang="ar-SA" dirty="0" smtClean="0"/>
                  <a:t>الهيليوم</a:t>
                </a:r>
                <a:r>
                  <a:rPr lang="en-US" dirty="0" smtClean="0"/>
                  <a:t>(Z=2) </a:t>
                </a:r>
                <a:r>
                  <a:rPr lang="ar-SA" dirty="0" smtClean="0"/>
                  <a:t>  </a:t>
                </a:r>
                <a:r>
                  <a:rPr lang="en-US" dirty="0"/>
                  <a:t>He</a:t>
                </a:r>
                <a:r>
                  <a:rPr lang="en-US" baseline="30000" dirty="0"/>
                  <a:t>+ </a:t>
                </a:r>
                <a:r>
                  <a:rPr lang="ar-SA" dirty="0"/>
                  <a:t> في هذا النجم وهذا يؤدي إلى تناسب طاقات المدارات طرديا مع </a:t>
                </a:r>
                <a:r>
                  <a:rPr lang="en-US" dirty="0"/>
                  <a:t>Z</a:t>
                </a:r>
                <a:r>
                  <a:rPr lang="en-US" baseline="30000" dirty="0"/>
                  <a:t>2 </a:t>
                </a:r>
                <a:r>
                  <a:rPr lang="ar-SA" dirty="0"/>
                  <a:t> حيث </a:t>
                </a:r>
                <a:r>
                  <a:rPr lang="en-US" dirty="0"/>
                  <a:t>Z</a:t>
                </a:r>
                <a:r>
                  <a:rPr lang="ar-SA" dirty="0"/>
                  <a:t> تسوي 2.</a:t>
                </a:r>
                <a:endParaRPr lang="en-US" dirty="0"/>
              </a:p>
              <a:p>
                <a:pPr marL="0" indent="0" algn="r"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222" t="-2830" r="-1852" b="-2965"/>
                </a:stretch>
              </a:blipFill>
            </p:spPr>
            <p:txBody>
              <a:bodyPr/>
              <a:lstStyle/>
              <a:p>
                <a:r>
                  <a:rPr lang="en-US">
                    <a:noFill/>
                  </a:rPr>
                  <a:t> </a:t>
                </a:r>
              </a:p>
            </p:txBody>
          </p:sp>
        </mc:Fallback>
      </mc:AlternateContent>
    </p:spTree>
    <p:extLst>
      <p:ext uri="{BB962C8B-B14F-4D97-AF65-F5344CB8AC3E}">
        <p14:creationId xmlns:p14="http://schemas.microsoft.com/office/powerpoint/2010/main" val="1361706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600" dirty="0" smtClean="0"/>
              <a:t>Example 4.7: excited </a:t>
            </a:r>
            <a:r>
              <a:rPr lang="en-US" sz="3600" dirty="0"/>
              <a:t>H atom (initially at rest) makes a transition from n=2 state to n=1 </a:t>
            </a:r>
            <a:r>
              <a:rPr lang="en-US" sz="3600" dirty="0" smtClean="0"/>
              <a:t>state</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buNone/>
                </a:pPr>
                <a14:m>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𝛾</m:t>
                        </m:r>
                      </m:sub>
                    </m:sSub>
                    <m:r>
                      <a:rPr lang="en-US" i="1">
                        <a:latin typeface="Cambria Math"/>
                      </a:rPr>
                      <m:t>=</m:t>
                    </m:r>
                  </m:oMath>
                </a14:m>
                <a:r>
                  <a:rPr lang="en-US" dirty="0"/>
                  <a:t>Energy of emitted photon = </a:t>
                </a:r>
                <a:r>
                  <a:rPr lang="en-US" dirty="0" err="1"/>
                  <a:t>E</a:t>
                </a:r>
                <a:r>
                  <a:rPr lang="en-US" baseline="-25000" dirty="0" err="1"/>
                  <a:t>i</a:t>
                </a:r>
                <a:r>
                  <a:rPr lang="en-US" dirty="0"/>
                  <a:t> –</a:t>
                </a:r>
                <a:r>
                  <a:rPr lang="en-US" dirty="0" err="1"/>
                  <a:t>E</a:t>
                </a:r>
                <a:r>
                  <a:rPr lang="en-US" baseline="-25000" dirty="0" err="1"/>
                  <a:t>f</a:t>
                </a:r>
                <a:r>
                  <a:rPr lang="en-US" dirty="0"/>
                  <a:t> = E</a:t>
                </a:r>
                <a:r>
                  <a:rPr lang="en-US" baseline="-25000" dirty="0"/>
                  <a:t>2</a:t>
                </a:r>
                <a:r>
                  <a:rPr lang="en-US" dirty="0"/>
                  <a:t> –E</a:t>
                </a:r>
                <a:r>
                  <a:rPr lang="en-US" baseline="-25000" dirty="0"/>
                  <a:t>1</a:t>
                </a:r>
                <a:r>
                  <a:rPr lang="en-US" dirty="0"/>
                  <a:t>= -3.4 eV – (-13.6eV) = 10.2 </a:t>
                </a:r>
                <a:r>
                  <a:rPr lang="en-US" dirty="0" smtClean="0"/>
                  <a:t>eV</a:t>
                </a:r>
              </a:p>
              <a:p>
                <a:pPr marL="0" indent="0">
                  <a:buNone/>
                </a:pPr>
                <a14:m>
                  <m:oMath xmlns:m="http://schemas.openxmlformats.org/officeDocument/2006/math">
                    <m:r>
                      <m:rPr>
                        <m:sty m:val="p"/>
                      </m:rPr>
                      <a:rPr lang="en-US">
                        <a:latin typeface="Cambria Math"/>
                      </a:rPr>
                      <m:t>λ</m:t>
                    </m:r>
                    <m:r>
                      <a:rPr lang="en-US">
                        <a:latin typeface="Cambria Math"/>
                      </a:rPr>
                      <m:t>=</m:t>
                    </m:r>
                    <m:f>
                      <m:fPr>
                        <m:ctrlPr>
                          <a:rPr lang="en-US" i="1">
                            <a:latin typeface="Cambria Math"/>
                          </a:rPr>
                        </m:ctrlPr>
                      </m:fPr>
                      <m:num>
                        <m:r>
                          <a:rPr lang="en-US" i="1">
                            <a:latin typeface="Cambria Math"/>
                          </a:rPr>
                          <m:t>𝑐</m:t>
                        </m:r>
                      </m:num>
                      <m:den>
                        <m:r>
                          <a:rPr lang="en-US" i="1">
                            <a:latin typeface="Cambria Math"/>
                          </a:rPr>
                          <m:t>𝑓</m:t>
                        </m:r>
                      </m:den>
                    </m:f>
                    <m:r>
                      <a:rPr lang="en-US">
                        <a:latin typeface="Cambria Math"/>
                      </a:rPr>
                      <m:t>=</m:t>
                    </m:r>
                    <m:f>
                      <m:fPr>
                        <m:ctrlPr>
                          <a:rPr lang="en-US" i="1">
                            <a:latin typeface="Cambria Math"/>
                          </a:rPr>
                        </m:ctrlPr>
                      </m:fPr>
                      <m:num>
                        <m:r>
                          <a:rPr lang="en-US" i="1">
                            <a:latin typeface="Cambria Math"/>
                          </a:rPr>
                          <m:t>h</m:t>
                        </m:r>
                        <m:r>
                          <a:rPr lang="en-US" i="1">
                            <a:latin typeface="Cambria Math"/>
                          </a:rPr>
                          <m:t>𝑐</m:t>
                        </m:r>
                      </m:num>
                      <m:den>
                        <m:r>
                          <a:rPr lang="en-US" i="1">
                            <a:latin typeface="Cambria Math"/>
                          </a:rPr>
                          <m:t>h</m:t>
                        </m:r>
                        <m:r>
                          <a:rPr lang="en-US" i="1">
                            <a:latin typeface="Cambria Math"/>
                          </a:rPr>
                          <m:t>𝑓</m:t>
                        </m:r>
                      </m:den>
                    </m:f>
                    <m:r>
                      <a:rPr lang="en-US">
                        <a:latin typeface="Cambria Math"/>
                      </a:rPr>
                      <m:t>=</m:t>
                    </m:r>
                    <m:f>
                      <m:fPr>
                        <m:ctrlPr>
                          <a:rPr lang="en-US" i="1">
                            <a:latin typeface="Cambria Math"/>
                          </a:rPr>
                        </m:ctrlPr>
                      </m:fPr>
                      <m:num>
                        <m:r>
                          <a:rPr lang="en-US" i="1">
                            <a:latin typeface="Cambria Math"/>
                          </a:rPr>
                          <m:t>h</m:t>
                        </m:r>
                        <m:r>
                          <a:rPr lang="en-US" i="1">
                            <a:latin typeface="Cambria Math"/>
                          </a:rPr>
                          <m:t>𝑐</m:t>
                        </m:r>
                      </m:num>
                      <m:den>
                        <m:sSub>
                          <m:sSubPr>
                            <m:ctrlPr>
                              <a:rPr lang="en-US" i="1">
                                <a:latin typeface="Cambria Math"/>
                              </a:rPr>
                            </m:ctrlPr>
                          </m:sSubPr>
                          <m:e>
                            <m:r>
                              <a:rPr lang="en-US" i="1">
                                <a:latin typeface="Cambria Math"/>
                              </a:rPr>
                              <m:t>𝐸</m:t>
                            </m:r>
                          </m:e>
                          <m:sub>
                            <m:r>
                              <a:rPr lang="en-US" i="1">
                                <a:latin typeface="Cambria Math"/>
                              </a:rPr>
                              <m:t>𝛾</m:t>
                            </m:r>
                          </m:sub>
                        </m:sSub>
                      </m:den>
                    </m:f>
                    <m:r>
                      <a:rPr lang="en-US">
                        <a:latin typeface="Cambria Math"/>
                      </a:rPr>
                      <m:t> </m:t>
                    </m:r>
                    <m:r>
                      <a:rPr lang="en-US" i="1">
                        <a:latin typeface="Cambria Math"/>
                      </a:rPr>
                      <m:t>=</m:t>
                    </m:r>
                    <m:f>
                      <m:fPr>
                        <m:ctrlPr>
                          <a:rPr lang="en-US" i="1">
                            <a:latin typeface="Cambria Math"/>
                          </a:rPr>
                        </m:ctrlPr>
                      </m:fPr>
                      <m:num>
                        <m:r>
                          <a:rPr lang="en-US" i="1">
                            <a:latin typeface="Cambria Math"/>
                          </a:rPr>
                          <m:t>1240</m:t>
                        </m:r>
                        <m:r>
                          <a:rPr lang="en-US" i="1">
                            <a:latin typeface="Cambria Math"/>
                          </a:rPr>
                          <m:t> </m:t>
                        </m:r>
                        <m:r>
                          <a:rPr lang="en-US" i="1">
                            <a:latin typeface="Cambria Math"/>
                          </a:rPr>
                          <m:t>𝑒𝑉</m:t>
                        </m:r>
                        <m:r>
                          <a:rPr lang="en-US" i="1">
                            <a:latin typeface="Cambria Math"/>
                          </a:rPr>
                          <m:t>.</m:t>
                        </m:r>
                        <m:r>
                          <a:rPr lang="en-US" i="1">
                            <a:latin typeface="Cambria Math"/>
                          </a:rPr>
                          <m:t>𝑛𝑚</m:t>
                        </m:r>
                      </m:num>
                      <m:den>
                        <m:r>
                          <a:rPr lang="en-US" i="1">
                            <a:latin typeface="Cambria Math"/>
                          </a:rPr>
                          <m:t>10</m:t>
                        </m:r>
                        <m:r>
                          <a:rPr lang="en-US" i="1">
                            <a:latin typeface="Cambria Math"/>
                          </a:rPr>
                          <m:t>.</m:t>
                        </m:r>
                        <m:r>
                          <a:rPr lang="en-US" i="1">
                            <a:latin typeface="Cambria Math"/>
                          </a:rPr>
                          <m:t>2</m:t>
                        </m:r>
                        <m:r>
                          <a:rPr lang="en-US" i="1">
                            <a:latin typeface="Cambria Math"/>
                          </a:rPr>
                          <m:t> </m:t>
                        </m:r>
                        <m:r>
                          <a:rPr lang="en-US" i="1">
                            <a:latin typeface="Cambria Math"/>
                          </a:rPr>
                          <m:t>𝑒𝑉</m:t>
                        </m:r>
                      </m:den>
                    </m:f>
                    <m:r>
                      <a:rPr lang="en-US" i="1">
                        <a:latin typeface="Cambria Math"/>
                      </a:rPr>
                      <m:t>= </m:t>
                    </m:r>
                    <m:r>
                      <m:rPr>
                        <m:sty m:val="p"/>
                      </m:rPr>
                      <a:rPr lang="en-US">
                        <a:latin typeface="Cambria Math"/>
                      </a:rPr>
                      <m:t>λ</m:t>
                    </m:r>
                    <m:r>
                      <a:rPr lang="en-US">
                        <a:latin typeface="Cambria Math"/>
                      </a:rPr>
                      <m:t>=</m:t>
                    </m:r>
                    <m:r>
                      <a:rPr lang="en-US">
                        <a:latin typeface="Cambria Math"/>
                      </a:rPr>
                      <m:t>121</m:t>
                    </m:r>
                    <m:r>
                      <a:rPr lang="en-US">
                        <a:latin typeface="Cambria Math"/>
                      </a:rPr>
                      <m:t>.</m:t>
                    </m:r>
                    <m:r>
                      <a:rPr lang="en-US">
                        <a:latin typeface="Cambria Math"/>
                      </a:rPr>
                      <m:t>5</m:t>
                    </m:r>
                    <m:r>
                      <a:rPr lang="en-US">
                        <a:latin typeface="Cambria Math"/>
                      </a:rPr>
                      <m:t> </m:t>
                    </m:r>
                    <m:r>
                      <m:rPr>
                        <m:sty m:val="p"/>
                      </m:rPr>
                      <a:rPr lang="en-US">
                        <a:latin typeface="Cambria Math"/>
                      </a:rPr>
                      <m:t>nm</m:t>
                    </m:r>
                  </m:oMath>
                </a14:m>
                <a:r>
                  <a:rPr lang="en-US" dirty="0"/>
                  <a:t>  </a:t>
                </a:r>
              </a:p>
              <a:p>
                <a:pPr marL="0" indent="0">
                  <a:buNone/>
                </a:pPr>
                <a14:m>
                  <m:oMathPara xmlns:m="http://schemas.openxmlformats.org/officeDocument/2006/math">
                    <m:oMathParaPr>
                      <m:jc m:val="left"/>
                    </m:oMathParaPr>
                    <m:oMath xmlns:m="http://schemas.openxmlformats.org/officeDocument/2006/math">
                      <m:r>
                        <a:rPr lang="en-US" i="1">
                          <a:latin typeface="Cambria Math"/>
                        </a:rPr>
                        <m:t>𝑓</m:t>
                      </m:r>
                      <m:r>
                        <a:rPr lang="en-US" i="1">
                          <a:latin typeface="Cambria Math"/>
                        </a:rPr>
                        <m:t>= </m:t>
                      </m:r>
                      <m:f>
                        <m:fPr>
                          <m:ctrlPr>
                            <a:rPr lang="en-US" i="1">
                              <a:latin typeface="Cambria Math"/>
                            </a:rPr>
                          </m:ctrlPr>
                        </m:fPr>
                        <m:num>
                          <m:r>
                            <a:rPr lang="en-US" i="1">
                              <a:latin typeface="Cambria Math"/>
                            </a:rPr>
                            <m:t>𝑐</m:t>
                          </m:r>
                        </m:num>
                        <m:den>
                          <m:r>
                            <m:rPr>
                              <m:sty m:val="p"/>
                            </m:rPr>
                            <a:rPr lang="en-US">
                              <a:latin typeface="Cambria Math"/>
                            </a:rPr>
                            <m:t>λ</m:t>
                          </m:r>
                        </m:den>
                      </m:f>
                      <m:r>
                        <a:rPr lang="en-US" i="1">
                          <a:latin typeface="Cambria Math"/>
                        </a:rPr>
                        <m:t>=</m:t>
                      </m:r>
                      <m:r>
                        <a:rPr lang="en-US" i="1">
                          <a:latin typeface="Cambria Math"/>
                        </a:rPr>
                        <m:t>2</m:t>
                      </m:r>
                      <m:r>
                        <a:rPr lang="en-US" i="1">
                          <a:latin typeface="Cambria Math"/>
                        </a:rPr>
                        <m:t>.</m:t>
                      </m:r>
                      <m:r>
                        <a:rPr lang="en-US" i="1">
                          <a:latin typeface="Cambria Math"/>
                        </a:rPr>
                        <m:t>47</m:t>
                      </m:r>
                      <m:r>
                        <a:rPr lang="en-US" i="1">
                          <a:latin typeface="Cambria Math"/>
                        </a:rPr>
                        <m:t>×</m:t>
                      </m:r>
                      <m:sSup>
                        <m:sSupPr>
                          <m:ctrlPr>
                            <a:rPr lang="en-US" i="1">
                              <a:latin typeface="Cambria Math"/>
                            </a:rPr>
                          </m:ctrlPr>
                        </m:sSupPr>
                        <m:e>
                          <m:r>
                            <a:rPr lang="en-US" i="1">
                              <a:latin typeface="Cambria Math"/>
                            </a:rPr>
                            <m:t>10</m:t>
                          </m:r>
                        </m:e>
                        <m:sup>
                          <m:r>
                            <a:rPr lang="en-US" i="1">
                              <a:latin typeface="Cambria Math"/>
                            </a:rPr>
                            <m:t>15</m:t>
                          </m:r>
                        </m:sup>
                      </m:sSup>
                      <m:r>
                        <a:rPr lang="en-US" i="1">
                          <a:latin typeface="Cambria Math"/>
                        </a:rPr>
                        <m:t>𝐻𝑧</m:t>
                      </m:r>
                    </m:oMath>
                  </m:oMathPara>
                </a14:m>
                <a:endParaRPr lang="en-US" dirty="0" smtClean="0"/>
              </a:p>
              <a:p>
                <a:pPr marL="0" indent="0">
                  <a:buNone/>
                </a:pPr>
                <a14:m>
                  <m:oMath xmlns:m="http://schemas.openxmlformats.org/officeDocument/2006/math">
                    <m:r>
                      <a:rPr lang="en-US" i="1">
                        <a:latin typeface="Cambria Math"/>
                      </a:rPr>
                      <m:t>0</m:t>
                    </m:r>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𝑃</m:t>
                            </m:r>
                          </m:e>
                        </m:acc>
                      </m:e>
                      <m:sub>
                        <m:r>
                          <a:rPr lang="en-US" i="1">
                            <a:latin typeface="Cambria Math"/>
                          </a:rPr>
                          <m:t>𝛾</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𝑃</m:t>
                            </m:r>
                          </m:e>
                        </m:acc>
                      </m:e>
                      <m:sub>
                        <m:r>
                          <a:rPr lang="en-US" i="1">
                            <a:latin typeface="Cambria Math"/>
                          </a:rPr>
                          <m:t>𝑎𝑡𝑜𝑚</m:t>
                        </m:r>
                      </m:sub>
                    </m:sSub>
                  </m:oMath>
                </a14:m>
                <a:r>
                  <a:rPr lang="en-US" dirty="0"/>
                  <a:t> =&gt; atom must recoil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𝑃</m:t>
                            </m:r>
                          </m:e>
                        </m:acc>
                      </m:e>
                      <m:sub>
                        <m:r>
                          <a:rPr lang="en-US" i="1">
                            <a:latin typeface="Cambria Math"/>
                          </a:rPr>
                          <m:t>𝑎𝑡𝑜𝑚</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𝑃</m:t>
                            </m:r>
                          </m:e>
                        </m:acc>
                      </m:e>
                      <m:sub>
                        <m:r>
                          <a:rPr lang="en-US" i="1">
                            <a:latin typeface="Cambria Math"/>
                          </a:rPr>
                          <m:t>𝛾</m:t>
                        </m:r>
                      </m:sub>
                    </m:sSub>
                  </m:oMath>
                </a14:m>
                <a:endParaRPr lang="en-US" dirty="0"/>
              </a:p>
              <a:p>
                <a:pPr marL="0" indent="0">
                  <a:buNone/>
                </a:pPr>
                <a:r>
                  <a:rPr lang="en-US" dirty="0" err="1"/>
                  <a:t>K</a:t>
                </a:r>
                <a:r>
                  <a:rPr lang="en-US" baseline="-25000" dirty="0" err="1"/>
                  <a:t>atom</a:t>
                </a:r>
                <a:r>
                  <a:rPr lang="en-US" dirty="0"/>
                  <a:t> = </a:t>
                </a:r>
                <a14:m>
                  <m:oMath xmlns:m="http://schemas.openxmlformats.org/officeDocument/2006/math">
                    <m:f>
                      <m:fPr>
                        <m:ctrlPr>
                          <a:rPr lang="en-US" i="1">
                            <a:latin typeface="Cambria Math"/>
                          </a:rPr>
                        </m:ctrlPr>
                      </m:fPr>
                      <m:num>
                        <m:sSup>
                          <m:sSupPr>
                            <m:ctrlPr>
                              <a:rPr lang="en-US" i="1">
                                <a:latin typeface="Cambria Math"/>
                              </a:rPr>
                            </m:ctrlPr>
                          </m:sSupPr>
                          <m:e>
                            <m:sSub>
                              <m:sSubPr>
                                <m:ctrlPr>
                                  <a:rPr lang="en-US" i="1">
                                    <a:latin typeface="Cambria Math"/>
                                  </a:rPr>
                                </m:ctrlPr>
                              </m:sSubPr>
                              <m:e>
                                <m:r>
                                  <a:rPr lang="en-US" i="1">
                                    <a:latin typeface="Cambria Math"/>
                                  </a:rPr>
                                  <m:t>𝑃</m:t>
                                </m:r>
                              </m:e>
                              <m:sub>
                                <m:r>
                                  <a:rPr lang="en-US" i="1">
                                    <a:latin typeface="Cambria Math"/>
                                  </a:rPr>
                                  <m:t>𝛾</m:t>
                                </m:r>
                              </m:sub>
                            </m:sSub>
                          </m:e>
                          <m:sup>
                            <m:r>
                              <a:rPr lang="en-US" i="1">
                                <a:latin typeface="Cambria Math"/>
                              </a:rPr>
                              <m:t>2</m:t>
                            </m:r>
                          </m:sup>
                        </m:sSup>
                      </m:num>
                      <m:den>
                        <m:r>
                          <a:rPr lang="en-US" i="1">
                            <a:latin typeface="Cambria Math"/>
                          </a:rPr>
                          <m:t>2</m:t>
                        </m:r>
                        <m:r>
                          <a:rPr lang="en-US" i="1">
                            <a:latin typeface="Cambria Math"/>
                          </a:rPr>
                          <m:t>𝑚</m:t>
                        </m:r>
                      </m:den>
                    </m:f>
                  </m:oMath>
                </a14:m>
                <a:r>
                  <a:rPr lang="en-US" dirty="0"/>
                  <a:t> = </a:t>
                </a:r>
                <a14:m>
                  <m:oMath xmlns:m="http://schemas.openxmlformats.org/officeDocument/2006/math">
                    <m:f>
                      <m:fPr>
                        <m:ctrlPr>
                          <a:rPr lang="en-US" i="1">
                            <a:latin typeface="Cambria Math"/>
                          </a:rPr>
                        </m:ctrlPr>
                      </m:fPr>
                      <m:num>
                        <m:sSup>
                          <m:sSupPr>
                            <m:ctrlPr>
                              <a:rPr lang="en-US" i="1">
                                <a:latin typeface="Cambria Math"/>
                              </a:rPr>
                            </m:ctrlPr>
                          </m:sSupPr>
                          <m:e>
                            <m:sSub>
                              <m:sSubPr>
                                <m:ctrlPr>
                                  <a:rPr lang="en-US" i="1">
                                    <a:latin typeface="Cambria Math"/>
                                  </a:rPr>
                                </m:ctrlPr>
                              </m:sSubPr>
                              <m:e>
                                <m:r>
                                  <a:rPr lang="en-US" i="1">
                                    <a:latin typeface="Cambria Math"/>
                                  </a:rPr>
                                  <m:t>𝐸</m:t>
                                </m:r>
                              </m:e>
                              <m:sub>
                                <m:r>
                                  <a:rPr lang="en-US" i="1">
                                    <a:latin typeface="Cambria Math"/>
                                  </a:rPr>
                                  <m:t>𝛾</m:t>
                                </m:r>
                              </m:sub>
                            </m:sSub>
                          </m:e>
                          <m:sup>
                            <m:r>
                              <a:rPr lang="en-US" i="1">
                                <a:latin typeface="Cambria Math"/>
                              </a:rPr>
                              <m:t>2</m:t>
                            </m:r>
                          </m:sup>
                        </m:sSup>
                      </m:num>
                      <m:den>
                        <m:r>
                          <a:rPr lang="en-US" i="1">
                            <a:latin typeface="Cambria Math"/>
                          </a:rPr>
                          <m:t>2</m:t>
                        </m:r>
                        <m:r>
                          <a:rPr lang="en-US" i="1">
                            <a:latin typeface="Cambria Math"/>
                          </a:rPr>
                          <m:t>𝑚</m:t>
                        </m:r>
                        <m:r>
                          <a:rPr lang="en-US" i="1">
                            <a:latin typeface="Cambria Math"/>
                          </a:rPr>
                          <m:t> </m:t>
                        </m:r>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m:t>
                    </m:r>
                    <m:r>
                      <a:rPr lang="en-US" i="1">
                        <a:latin typeface="Cambria Math"/>
                      </a:rPr>
                      <m:t>5</m:t>
                    </m:r>
                    <m:r>
                      <a:rPr lang="en-US" i="1">
                        <a:latin typeface="Cambria Math"/>
                      </a:rPr>
                      <m:t>.</m:t>
                    </m:r>
                    <m:r>
                      <a:rPr lang="en-US" i="1">
                        <a:latin typeface="Cambria Math"/>
                      </a:rPr>
                      <m:t>56</m:t>
                    </m:r>
                    <m:r>
                      <a:rPr lang="en-US" i="1">
                        <a:latin typeface="Cambria Math"/>
                      </a:rPr>
                      <m:t>×</m:t>
                    </m:r>
                    <m:sSup>
                      <m:sSupPr>
                        <m:ctrlPr>
                          <a:rPr lang="en-US" i="1">
                            <a:latin typeface="Cambria Math"/>
                          </a:rPr>
                        </m:ctrlPr>
                      </m:sSupPr>
                      <m:e>
                        <m:r>
                          <a:rPr lang="en-US" i="1">
                            <a:latin typeface="Cambria Math"/>
                          </a:rPr>
                          <m:t>10</m:t>
                        </m:r>
                      </m:e>
                      <m:sup>
                        <m:r>
                          <a:rPr lang="en-US" i="1">
                            <a:latin typeface="Cambria Math"/>
                          </a:rPr>
                          <m:t>−</m:t>
                        </m:r>
                        <m:r>
                          <a:rPr lang="en-US" i="1">
                            <a:latin typeface="Cambria Math"/>
                          </a:rPr>
                          <m:t>8</m:t>
                        </m:r>
                      </m:sup>
                    </m:sSup>
                    <m:r>
                      <a:rPr lang="en-US" i="1">
                        <a:latin typeface="Cambria Math"/>
                      </a:rPr>
                      <m:t>𝑒𝑉</m:t>
                    </m:r>
                  </m:oMath>
                </a14:m>
                <a:r>
                  <a:rPr lang="en-US" dirty="0" smtClean="0"/>
                  <a:t> (very small)</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1617" r="-2667"/>
                </a:stretch>
              </a:blipFill>
            </p:spPr>
            <p:txBody>
              <a:bodyPr/>
              <a:lstStyle/>
              <a:p>
                <a:r>
                  <a:rPr lang="en-US">
                    <a:noFill/>
                  </a:rPr>
                  <a:t> </a:t>
                </a:r>
              </a:p>
            </p:txBody>
          </p:sp>
        </mc:Fallback>
      </mc:AlternateContent>
    </p:spTree>
    <p:extLst>
      <p:ext uri="{BB962C8B-B14F-4D97-AF65-F5344CB8AC3E}">
        <p14:creationId xmlns:p14="http://schemas.microsoft.com/office/powerpoint/2010/main" val="1214334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Example 4.9 </a:t>
            </a:r>
            <a:r>
              <a:rPr lang="en-US" sz="3200" dirty="0" smtClean="0"/>
              <a:t>: </a:t>
            </a:r>
            <a:r>
              <a:rPr lang="en-US" sz="3200" dirty="0"/>
              <a:t>calculate </a:t>
            </a:r>
            <a:r>
              <a:rPr lang="en-US" sz="3200" dirty="0" smtClean="0"/>
              <a:t>T at </a:t>
            </a:r>
            <a:r>
              <a:rPr lang="en-US" sz="3200" dirty="0"/>
              <a:t>which a hydrogen gas will contain many atoms </a:t>
            </a:r>
            <a:r>
              <a:rPr lang="en-US" sz="3200" dirty="0" smtClean="0"/>
              <a:t>(say </a:t>
            </a:r>
            <a:r>
              <a:rPr lang="en-US" sz="3200" dirty="0"/>
              <a:t>10%) in </a:t>
            </a:r>
            <a:r>
              <a:rPr lang="en-US" sz="3200" dirty="0" smtClean="0"/>
              <a:t>first </a:t>
            </a:r>
            <a:r>
              <a:rPr lang="en-US" sz="3200" dirty="0"/>
              <a:t>excited state?</a:t>
            </a:r>
            <a:r>
              <a:rPr lang="en-US" sz="2000" dirty="0"/>
              <a:t/>
            </a:r>
            <a:br>
              <a:rPr lang="en-US" sz="2000" dirty="0"/>
            </a:br>
            <a:endParaRPr lang="en-US" sz="2000" dirty="0"/>
          </a:p>
        </p:txBody>
      </p:sp>
      <p:sp>
        <p:nvSpPr>
          <p:cNvPr id="3" name="Content Placeholder 2"/>
          <p:cNvSpPr>
            <a:spLocks noGrp="1"/>
          </p:cNvSpPr>
          <p:nvPr>
            <p:ph idx="1"/>
          </p:nvPr>
        </p:nvSpPr>
        <p:spPr/>
        <p:txBody>
          <a:bodyPr/>
          <a:lstStyle/>
          <a:p>
            <a:pPr marL="0" indent="0" algn="r" rtl="1">
              <a:buNone/>
            </a:pPr>
            <a:r>
              <a:rPr lang="ar-SA" dirty="0"/>
              <a:t>في درجات الحرارة العادية تكون الأغلبية الساحقة من الذرات في كمية من غاز الهيدروجين في حالة الحضيض</a:t>
            </a:r>
            <a:r>
              <a:rPr lang="en-US" dirty="0"/>
              <a:t>ground state </a:t>
            </a:r>
            <a:r>
              <a:rPr lang="ar-SA" dirty="0"/>
              <a:t> ولكن إذا سخنا غاز الهيدروجين إلى درجات حرارة مرتفعة تتهيج بعض هذه الذرات نتيجة الاصطدامات مع بعضها بعضا وتنتقل إلى حالة متهيجة أكثر طاقة (نلاحظ هنا أن الذرة لا تتهيج فقط نتيجة امتصاص فوتون بل أيضا نتيجة الاصطدامات غير المرنة مع بعضها بعضا التي تتحول فيها طاقة الحركة إلى طاقة تهيج داخلية). والسؤال هو ما هي درجة الحرارة المطلوبة؟</a:t>
            </a:r>
            <a:endParaRPr lang="en-US" dirty="0"/>
          </a:p>
        </p:txBody>
      </p:sp>
    </p:spTree>
    <p:extLst>
      <p:ext uri="{BB962C8B-B14F-4D97-AF65-F5344CB8AC3E}">
        <p14:creationId xmlns:p14="http://schemas.microsoft.com/office/powerpoint/2010/main" val="8441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2000"/>
                <a:ext cx="8229600" cy="5364163"/>
              </a:xfrm>
            </p:spPr>
            <p:txBody>
              <a:bodyPr>
                <a:noAutofit/>
              </a:bodyPr>
              <a:lstStyle/>
              <a:p>
                <a:pPr marL="0" indent="0" algn="r" rtl="1">
                  <a:buNone/>
                </a:pPr>
                <a:r>
                  <a:rPr lang="ar-SA" sz="2200" dirty="0"/>
                  <a:t>الطريقة الأولى :  تحتاج ذرة الهيدروجين إلى </a:t>
                </a:r>
                <a:r>
                  <a:rPr lang="en-US" sz="2200" dirty="0"/>
                  <a:t>10.2 eV</a:t>
                </a:r>
                <a:r>
                  <a:rPr lang="ar-SA" sz="2200" dirty="0"/>
                  <a:t> لكي تنتقل من </a:t>
                </a:r>
                <a:r>
                  <a:rPr lang="en-US" sz="2200" dirty="0"/>
                  <a:t>ground state  </a:t>
                </a:r>
                <a:r>
                  <a:rPr lang="ar-SA" sz="2200" dirty="0" smtClean="0"/>
                  <a:t>إلى</a:t>
                </a:r>
                <a:endParaRPr lang="en-US" sz="2200" dirty="0"/>
              </a:p>
              <a:p>
                <a:pPr marL="0" indent="0" algn="r" rtl="1">
                  <a:buNone/>
                </a:pPr>
                <a:r>
                  <a:rPr lang="ar-SA" sz="2200" dirty="0"/>
                  <a:t> </a:t>
                </a:r>
                <a:r>
                  <a:rPr lang="en-US" sz="2200" dirty="0"/>
                  <a:t>first excited state  </a:t>
                </a:r>
                <a:r>
                  <a:rPr lang="ar-SA" sz="2200" dirty="0"/>
                  <a:t>ولذا فيجب أن تكون قيمة طاقة حركة كل ذرة تقريبا </a:t>
                </a:r>
                <a:r>
                  <a:rPr lang="en-US" sz="2200" dirty="0"/>
                  <a:t>10.2 eV </a:t>
                </a:r>
                <a:r>
                  <a:rPr lang="ar-SA" sz="2200" dirty="0"/>
                  <a:t>حتى</a:t>
                </a:r>
                <a:endParaRPr lang="en-US" sz="2200" dirty="0"/>
              </a:p>
              <a:p>
                <a:pPr marL="0" indent="0" algn="r" rtl="1">
                  <a:buNone/>
                </a:pPr>
                <a:r>
                  <a:rPr lang="ar-SA" sz="2200" dirty="0"/>
                  <a:t> تستطيع الذرة أن تكسب طاقة كافية في الاصطدام. </a:t>
                </a:r>
                <a:endParaRPr lang="ar-SA" sz="2200" dirty="0" smtClean="0"/>
              </a:p>
              <a:p>
                <a:pPr marL="0" indent="0" algn="r" rtl="1">
                  <a:buNone/>
                </a:pPr>
                <a:r>
                  <a:rPr lang="ar-SA" sz="2200" dirty="0" smtClean="0"/>
                  <a:t>متوسط </a:t>
                </a:r>
                <a:r>
                  <a:rPr lang="ar-SA" sz="2200" dirty="0"/>
                  <a:t>طاقة الحركة لذرات غاز هي </a:t>
                </a:r>
                <a14:m>
                  <m:oMath xmlns:m="http://schemas.openxmlformats.org/officeDocument/2006/math">
                    <m:f>
                      <m:fPr>
                        <m:ctrlPr>
                          <a:rPr lang="en-US" sz="2200" i="1">
                            <a:latin typeface="Cambria Math"/>
                          </a:rPr>
                        </m:ctrlPr>
                      </m:fPr>
                      <m:num>
                        <m:r>
                          <a:rPr lang="en-US" sz="2200" i="1">
                            <a:latin typeface="Cambria Math"/>
                          </a:rPr>
                          <m:t>3</m:t>
                        </m:r>
                      </m:num>
                      <m:den>
                        <m:r>
                          <a:rPr lang="en-US" sz="2200" i="1">
                            <a:latin typeface="Cambria Math"/>
                          </a:rPr>
                          <m:t>2</m:t>
                        </m:r>
                      </m:den>
                    </m:f>
                    <m:r>
                      <a:rPr lang="en-US" sz="2200" i="1">
                        <a:latin typeface="Cambria Math"/>
                      </a:rPr>
                      <m:t> </m:t>
                    </m:r>
                    <m:r>
                      <a:rPr lang="en-US" sz="2200" i="1">
                        <a:latin typeface="Cambria Math"/>
                      </a:rPr>
                      <m:t>𝑘𝑇</m:t>
                    </m:r>
                  </m:oMath>
                </a14:m>
                <a:r>
                  <a:rPr lang="en-US" sz="2200" dirty="0"/>
                  <a:t> </a:t>
                </a:r>
              </a:p>
              <a:p>
                <a:pPr marL="0" indent="0" algn="r" rtl="1">
                  <a:buNone/>
                </a:pPr>
                <a14:m>
                  <m:oMath xmlns:m="http://schemas.openxmlformats.org/officeDocument/2006/math">
                    <m:f>
                      <m:fPr>
                        <m:ctrlPr>
                          <a:rPr lang="en-US" sz="2200" i="1">
                            <a:latin typeface="Cambria Math"/>
                          </a:rPr>
                        </m:ctrlPr>
                      </m:fPr>
                      <m:num>
                        <m:r>
                          <a:rPr lang="en-US" sz="2200" i="1">
                            <a:latin typeface="Cambria Math"/>
                          </a:rPr>
                          <m:t>3</m:t>
                        </m:r>
                      </m:num>
                      <m:den>
                        <m:r>
                          <a:rPr lang="en-US" sz="2200" i="1">
                            <a:latin typeface="Cambria Math"/>
                          </a:rPr>
                          <m:t>2</m:t>
                        </m:r>
                      </m:den>
                    </m:f>
                    <m:r>
                      <a:rPr lang="en-US" sz="2200" i="1">
                        <a:latin typeface="Cambria Math"/>
                      </a:rPr>
                      <m:t> </m:t>
                    </m:r>
                    <m:r>
                      <a:rPr lang="en-US" sz="2200" i="1">
                        <a:latin typeface="Cambria Math"/>
                      </a:rPr>
                      <m:t>𝑘𝑇</m:t>
                    </m:r>
                    <m:r>
                      <a:rPr lang="en-US" sz="2200" i="1">
                        <a:latin typeface="Cambria Math"/>
                      </a:rPr>
                      <m:t>=</m:t>
                    </m:r>
                    <m:r>
                      <a:rPr lang="en-US" sz="2200">
                        <a:latin typeface="Cambria Math"/>
                      </a:rPr>
                      <m:t>10</m:t>
                    </m:r>
                    <m:r>
                      <a:rPr lang="en-US" sz="2200">
                        <a:latin typeface="Cambria Math"/>
                      </a:rPr>
                      <m:t>.</m:t>
                    </m:r>
                    <m:r>
                      <a:rPr lang="en-US" sz="2200">
                        <a:latin typeface="Cambria Math"/>
                      </a:rPr>
                      <m:t>2</m:t>
                    </m:r>
                    <m:r>
                      <a:rPr lang="en-US" sz="2200" i="1">
                        <a:latin typeface="Cambria Math"/>
                      </a:rPr>
                      <m:t> </m:t>
                    </m:r>
                    <m:r>
                      <m:rPr>
                        <m:sty m:val="p"/>
                      </m:rPr>
                      <a:rPr lang="en-US" sz="2200">
                        <a:latin typeface="Cambria Math"/>
                      </a:rPr>
                      <m:t>eV</m:t>
                    </m:r>
                    <m:r>
                      <a:rPr lang="en-US" sz="2200" i="1">
                        <a:latin typeface="Cambria Math"/>
                      </a:rPr>
                      <m:t> </m:t>
                    </m:r>
                  </m:oMath>
                </a14:m>
                <a:r>
                  <a:rPr lang="en-US" sz="2200" dirty="0"/>
                  <a:t> </a:t>
                </a:r>
                <a:r>
                  <a:rPr lang="ar-SA" sz="2200" dirty="0"/>
                  <a:t>       مما يعطينا أن درجة الحرارة هي حوالي </a:t>
                </a:r>
                <a:r>
                  <a:rPr lang="en-US" sz="2200" dirty="0"/>
                  <a:t>79,000 K</a:t>
                </a:r>
                <a:r>
                  <a:rPr lang="ar-SA" sz="2200" dirty="0"/>
                  <a:t>.</a:t>
                </a:r>
                <a:endParaRPr lang="en-US" sz="2200" dirty="0"/>
              </a:p>
              <a:p>
                <a:pPr marL="0" indent="0" algn="r" rtl="1">
                  <a:buNone/>
                </a:pPr>
                <a:r>
                  <a:rPr lang="ar-SA" sz="2200" dirty="0"/>
                  <a:t>الطريقة الثانية</a:t>
                </a:r>
                <a:r>
                  <a:rPr lang="en-US" sz="2200" dirty="0"/>
                  <a:t>:</a:t>
                </a:r>
                <a:r>
                  <a:rPr lang="ar-SA" sz="2200" dirty="0"/>
                  <a:t> عدد ذرات الغاز التي تكون في حالة طاقتها </a:t>
                </a:r>
                <a:r>
                  <a:rPr lang="en-US" sz="2200" dirty="0"/>
                  <a:t>E</a:t>
                </a:r>
                <a:r>
                  <a:rPr lang="ar-SA" sz="2200" dirty="0"/>
                  <a:t> يتناسب مع </a:t>
                </a:r>
                <a14:m>
                  <m:oMath xmlns:m="http://schemas.openxmlformats.org/officeDocument/2006/math">
                    <m:sSup>
                      <m:sSupPr>
                        <m:ctrlPr>
                          <a:rPr lang="en-US" sz="2200" i="1">
                            <a:latin typeface="Cambria Math"/>
                          </a:rPr>
                        </m:ctrlPr>
                      </m:sSupPr>
                      <m:e>
                        <m:r>
                          <a:rPr lang="en-US" sz="2200" i="1">
                            <a:latin typeface="Cambria Math"/>
                          </a:rPr>
                          <m:t>𝑒</m:t>
                        </m:r>
                      </m:e>
                      <m:sup>
                        <m:f>
                          <m:fPr>
                            <m:type m:val="skw"/>
                            <m:ctrlPr>
                              <a:rPr lang="en-US" sz="2200" i="1">
                                <a:latin typeface="Cambria Math"/>
                              </a:rPr>
                            </m:ctrlPr>
                          </m:fPr>
                          <m:num>
                            <m:r>
                              <a:rPr lang="en-US" sz="2200" i="1">
                                <a:latin typeface="Cambria Math"/>
                              </a:rPr>
                              <m:t>−</m:t>
                            </m:r>
                            <m:r>
                              <a:rPr lang="en-US" sz="2200" i="1">
                                <a:latin typeface="Cambria Math"/>
                              </a:rPr>
                              <m:t>𝐸</m:t>
                            </m:r>
                          </m:num>
                          <m:den>
                            <m:r>
                              <a:rPr lang="en-US" sz="2200" i="1">
                                <a:latin typeface="Cambria Math"/>
                              </a:rPr>
                              <m:t>𝑘𝑇</m:t>
                            </m:r>
                          </m:den>
                        </m:f>
                      </m:sup>
                    </m:sSup>
                  </m:oMath>
                </a14:m>
                <a:endParaRPr lang="en-US" sz="2200" dirty="0"/>
              </a:p>
              <a:p>
                <a:pPr marL="0" indent="0" algn="r" rtl="1">
                  <a:buNone/>
                </a:pPr>
                <a:r>
                  <a:rPr lang="en-US" sz="2200" dirty="0"/>
                  <a:t> </a:t>
                </a:r>
                <a:r>
                  <a:rPr lang="ar-SA" sz="2200" dirty="0"/>
                  <a:t>نسبة عدد ذرات غاز الهيدروجين في  </a:t>
                </a:r>
                <a:r>
                  <a:rPr lang="en-US" sz="2200" dirty="0"/>
                  <a:t>first excited state</a:t>
                </a:r>
                <a:r>
                  <a:rPr lang="ar-SA" sz="2200" dirty="0"/>
                  <a:t>   وطاقتها </a:t>
                </a:r>
                <a:r>
                  <a:rPr lang="en-US" sz="2200" dirty="0"/>
                  <a:t> E</a:t>
                </a:r>
                <a:r>
                  <a:rPr lang="en-US" sz="2200" baseline="-25000" dirty="0"/>
                  <a:t>2</a:t>
                </a:r>
                <a:r>
                  <a:rPr lang="ar-SA" sz="2200" dirty="0"/>
                  <a:t>  إلى عدد ذرات الغاز في </a:t>
                </a:r>
                <a:r>
                  <a:rPr lang="en-US" sz="2200" dirty="0"/>
                  <a:t>ground state  </a:t>
                </a:r>
                <a:r>
                  <a:rPr lang="ar-SA" sz="2200" dirty="0"/>
                  <a:t>    وطاقتها</a:t>
                </a:r>
                <a:r>
                  <a:rPr lang="en-US" sz="2200" dirty="0"/>
                  <a:t>E</a:t>
                </a:r>
                <a:r>
                  <a:rPr lang="en-US" sz="2200" baseline="-25000" dirty="0"/>
                  <a:t>1</a:t>
                </a:r>
                <a:r>
                  <a:rPr lang="en-US" sz="2200" dirty="0"/>
                  <a:t> </a:t>
                </a:r>
              </a:p>
              <a:p>
                <a:pPr marL="0" indent="0" algn="r" rtl="1">
                  <a:buNone/>
                </a:pPr>
                <a:r>
                  <a:rPr lang="ar-SA" sz="2200" dirty="0"/>
                  <a:t> </a:t>
                </a:r>
                <a14:m>
                  <m:oMath xmlns:m="http://schemas.openxmlformats.org/officeDocument/2006/math">
                    <m:f>
                      <m:fPr>
                        <m:ctrlPr>
                          <a:rPr lang="en-US" sz="2200" i="1">
                            <a:latin typeface="Cambria Math"/>
                          </a:rPr>
                        </m:ctrlPr>
                      </m:fPr>
                      <m:num>
                        <m:sSub>
                          <m:sSubPr>
                            <m:ctrlPr>
                              <a:rPr lang="en-US" sz="2200" i="1">
                                <a:latin typeface="Cambria Math"/>
                              </a:rPr>
                            </m:ctrlPr>
                          </m:sSubPr>
                          <m:e>
                            <m:r>
                              <a:rPr lang="en-US" sz="2200" i="1">
                                <a:latin typeface="Cambria Math"/>
                              </a:rPr>
                              <m:t>𝑁</m:t>
                            </m:r>
                          </m:e>
                          <m:sub>
                            <m:r>
                              <a:rPr lang="en-US" sz="2200" i="1">
                                <a:latin typeface="Cambria Math"/>
                              </a:rPr>
                              <m:t>2</m:t>
                            </m:r>
                          </m:sub>
                        </m:sSub>
                      </m:num>
                      <m:den>
                        <m:sSub>
                          <m:sSubPr>
                            <m:ctrlPr>
                              <a:rPr lang="en-US" sz="2200" i="1">
                                <a:latin typeface="Cambria Math"/>
                              </a:rPr>
                            </m:ctrlPr>
                          </m:sSubPr>
                          <m:e>
                            <m:r>
                              <a:rPr lang="en-US" sz="2200" i="1">
                                <a:latin typeface="Cambria Math"/>
                              </a:rPr>
                              <m:t>𝑁</m:t>
                            </m:r>
                          </m:e>
                          <m:sub>
                            <m:r>
                              <a:rPr lang="en-US" sz="2200" i="1">
                                <a:latin typeface="Cambria Math"/>
                              </a:rPr>
                              <m:t>1</m:t>
                            </m:r>
                          </m:sub>
                        </m:sSub>
                      </m:den>
                    </m:f>
                    <m:r>
                      <a:rPr lang="en-US" sz="2200" i="1">
                        <a:latin typeface="Cambria Math"/>
                      </a:rPr>
                      <m:t>=</m:t>
                    </m:r>
                    <m:f>
                      <m:fPr>
                        <m:ctrlPr>
                          <a:rPr lang="en-US" sz="2200" i="1">
                            <a:latin typeface="Cambria Math"/>
                          </a:rPr>
                        </m:ctrlPr>
                      </m:fPr>
                      <m:num>
                        <m:sSup>
                          <m:sSupPr>
                            <m:ctrlPr>
                              <a:rPr lang="en-US" sz="2200" i="1">
                                <a:latin typeface="Cambria Math"/>
                              </a:rPr>
                            </m:ctrlPr>
                          </m:sSupPr>
                          <m:e>
                            <m:r>
                              <a:rPr lang="en-US" sz="2200" i="1">
                                <a:latin typeface="Cambria Math"/>
                              </a:rPr>
                              <m:t>𝑒</m:t>
                            </m:r>
                          </m:e>
                          <m:sup>
                            <m:f>
                              <m:fPr>
                                <m:type m:val="skw"/>
                                <m:ctrlPr>
                                  <a:rPr lang="en-US" sz="2200" i="1">
                                    <a:latin typeface="Cambria Math"/>
                                  </a:rPr>
                                </m:ctrlPr>
                              </m:fPr>
                              <m:num>
                                <m:sSub>
                                  <m:sSubPr>
                                    <m:ctrlPr>
                                      <a:rPr lang="en-US" sz="2200" i="1">
                                        <a:latin typeface="Cambria Math"/>
                                      </a:rPr>
                                    </m:ctrlPr>
                                  </m:sSubPr>
                                  <m:e>
                                    <m:r>
                                      <a:rPr lang="en-US" sz="2200" i="1">
                                        <a:latin typeface="Cambria Math"/>
                                      </a:rPr>
                                      <m:t>−</m:t>
                                    </m:r>
                                    <m:r>
                                      <a:rPr lang="en-US" sz="2200" i="1">
                                        <a:latin typeface="Cambria Math"/>
                                      </a:rPr>
                                      <m:t>𝐸</m:t>
                                    </m:r>
                                  </m:e>
                                  <m:sub>
                                    <m:r>
                                      <a:rPr lang="en-US" sz="2200" i="1">
                                        <a:latin typeface="Cambria Math"/>
                                      </a:rPr>
                                      <m:t>2</m:t>
                                    </m:r>
                                  </m:sub>
                                </m:sSub>
                              </m:num>
                              <m:den>
                                <m:r>
                                  <a:rPr lang="en-US" sz="2200" i="1">
                                    <a:latin typeface="Cambria Math"/>
                                  </a:rPr>
                                  <m:t>𝑘𝑇</m:t>
                                </m:r>
                              </m:den>
                            </m:f>
                          </m:sup>
                        </m:sSup>
                      </m:num>
                      <m:den>
                        <m:sSup>
                          <m:sSupPr>
                            <m:ctrlPr>
                              <a:rPr lang="en-US" sz="2200" i="1">
                                <a:latin typeface="Cambria Math"/>
                              </a:rPr>
                            </m:ctrlPr>
                          </m:sSupPr>
                          <m:e>
                            <m:r>
                              <a:rPr lang="en-US" sz="2200" i="1">
                                <a:latin typeface="Cambria Math"/>
                              </a:rPr>
                              <m:t>𝑒</m:t>
                            </m:r>
                          </m:e>
                          <m:sup>
                            <m:f>
                              <m:fPr>
                                <m:type m:val="skw"/>
                                <m:ctrlPr>
                                  <a:rPr lang="en-US" sz="2200" i="1">
                                    <a:latin typeface="Cambria Math"/>
                                  </a:rPr>
                                </m:ctrlPr>
                              </m:fPr>
                              <m:num>
                                <m:sSub>
                                  <m:sSubPr>
                                    <m:ctrlPr>
                                      <a:rPr lang="en-US" sz="2200" i="1">
                                        <a:latin typeface="Cambria Math"/>
                                      </a:rPr>
                                    </m:ctrlPr>
                                  </m:sSubPr>
                                  <m:e>
                                    <m:r>
                                      <a:rPr lang="en-US" sz="2200" i="1">
                                        <a:latin typeface="Cambria Math"/>
                                      </a:rPr>
                                      <m:t>−</m:t>
                                    </m:r>
                                    <m:r>
                                      <a:rPr lang="en-US" sz="2200" i="1">
                                        <a:latin typeface="Cambria Math"/>
                                      </a:rPr>
                                      <m:t>𝐸</m:t>
                                    </m:r>
                                  </m:e>
                                  <m:sub>
                                    <m:r>
                                      <a:rPr lang="en-US" sz="2200" i="1">
                                        <a:latin typeface="Cambria Math"/>
                                      </a:rPr>
                                      <m:t>1</m:t>
                                    </m:r>
                                  </m:sub>
                                </m:sSub>
                              </m:num>
                              <m:den>
                                <m:r>
                                  <a:rPr lang="en-US" sz="2200" i="1">
                                    <a:latin typeface="Cambria Math"/>
                                  </a:rPr>
                                  <m:t>𝑘𝑇</m:t>
                                </m:r>
                              </m:den>
                            </m:f>
                          </m:sup>
                        </m:sSup>
                      </m:den>
                    </m:f>
                    <m:r>
                      <a:rPr lang="en-US" sz="2200" i="1">
                        <a:latin typeface="Cambria Math"/>
                      </a:rPr>
                      <m:t>= </m:t>
                    </m:r>
                    <m:sSup>
                      <m:sSupPr>
                        <m:ctrlPr>
                          <a:rPr lang="en-US" sz="2200" i="1">
                            <a:latin typeface="Cambria Math"/>
                          </a:rPr>
                        </m:ctrlPr>
                      </m:sSupPr>
                      <m:e>
                        <m:r>
                          <a:rPr lang="en-US" sz="2200" i="1">
                            <a:latin typeface="Cambria Math"/>
                          </a:rPr>
                          <m:t>𝑒</m:t>
                        </m:r>
                      </m:e>
                      <m:sup>
                        <m:f>
                          <m:fPr>
                            <m:type m:val="skw"/>
                            <m:ctrlPr>
                              <a:rPr lang="en-US" sz="2200" i="1">
                                <a:latin typeface="Cambria Math"/>
                              </a:rPr>
                            </m:ctrlPr>
                          </m:fPr>
                          <m:num>
                            <m:d>
                              <m:dPr>
                                <m:ctrlPr>
                                  <a:rPr lang="en-US" sz="2200" i="1">
                                    <a:latin typeface="Cambria Math"/>
                                  </a:rPr>
                                </m:ctrlPr>
                              </m:dPr>
                              <m:e>
                                <m:sSub>
                                  <m:sSubPr>
                                    <m:ctrlPr>
                                      <a:rPr lang="en-US" sz="2200" i="1">
                                        <a:latin typeface="Cambria Math"/>
                                      </a:rPr>
                                    </m:ctrlPr>
                                  </m:sSubPr>
                                  <m:e>
                                    <m:r>
                                      <a:rPr lang="en-US" sz="2200" i="1">
                                        <a:latin typeface="Cambria Math"/>
                                      </a:rPr>
                                      <m:t>𝐸</m:t>
                                    </m:r>
                                  </m:e>
                                  <m:sub>
                                    <m:r>
                                      <a:rPr lang="en-US" sz="2200" i="1">
                                        <a:latin typeface="Cambria Math"/>
                                      </a:rPr>
                                      <m:t>1</m:t>
                                    </m:r>
                                  </m:sub>
                                </m:sSub>
                                <m:sSub>
                                  <m:sSubPr>
                                    <m:ctrlPr>
                                      <a:rPr lang="en-US" sz="2200" i="1">
                                        <a:latin typeface="Cambria Math"/>
                                      </a:rPr>
                                    </m:ctrlPr>
                                  </m:sSubPr>
                                  <m:e>
                                    <m:r>
                                      <a:rPr lang="en-US" sz="2200" i="1">
                                        <a:latin typeface="Cambria Math"/>
                                      </a:rPr>
                                      <m:t>−</m:t>
                                    </m:r>
                                    <m:r>
                                      <a:rPr lang="en-US" sz="2200" i="1">
                                        <a:latin typeface="Cambria Math"/>
                                      </a:rPr>
                                      <m:t>𝐸</m:t>
                                    </m:r>
                                  </m:e>
                                  <m:sub>
                                    <m:r>
                                      <a:rPr lang="en-US" sz="2200" i="1">
                                        <a:latin typeface="Cambria Math"/>
                                      </a:rPr>
                                      <m:t>2</m:t>
                                    </m:r>
                                  </m:sub>
                                </m:sSub>
                              </m:e>
                            </m:d>
                          </m:num>
                          <m:den>
                            <m:r>
                              <a:rPr lang="en-US" sz="2200" i="1">
                                <a:latin typeface="Cambria Math"/>
                              </a:rPr>
                              <m:t>𝑘𝑇</m:t>
                            </m:r>
                          </m:den>
                        </m:f>
                      </m:sup>
                    </m:sSup>
                    <m:r>
                      <a:rPr lang="en-US" sz="2200" i="1">
                        <a:latin typeface="Cambria Math"/>
                      </a:rPr>
                      <m:t>=</m:t>
                    </m:r>
                    <m:sSup>
                      <m:sSupPr>
                        <m:ctrlPr>
                          <a:rPr lang="en-US" sz="2200" i="1">
                            <a:latin typeface="Cambria Math"/>
                          </a:rPr>
                        </m:ctrlPr>
                      </m:sSupPr>
                      <m:e>
                        <m:r>
                          <a:rPr lang="en-US" sz="2200" i="1">
                            <a:latin typeface="Cambria Math"/>
                          </a:rPr>
                          <m:t>𝑒</m:t>
                        </m:r>
                      </m:e>
                      <m:sup>
                        <m:f>
                          <m:fPr>
                            <m:type m:val="skw"/>
                            <m:ctrlPr>
                              <a:rPr lang="en-US" sz="2200" i="1">
                                <a:latin typeface="Cambria Math"/>
                              </a:rPr>
                            </m:ctrlPr>
                          </m:fPr>
                          <m:num>
                            <m:r>
                              <a:rPr lang="en-US" sz="2200" i="1">
                                <a:latin typeface="Cambria Math"/>
                              </a:rPr>
                              <m:t>−</m:t>
                            </m:r>
                            <m:r>
                              <a:rPr lang="en-US" sz="2200" i="1">
                                <a:latin typeface="Cambria Math"/>
                              </a:rPr>
                              <m:t>10</m:t>
                            </m:r>
                            <m:r>
                              <a:rPr lang="en-US" sz="2200" i="1">
                                <a:latin typeface="Cambria Math"/>
                              </a:rPr>
                              <m:t>.</m:t>
                            </m:r>
                            <m:r>
                              <a:rPr lang="en-US" sz="2200" i="1">
                                <a:latin typeface="Cambria Math"/>
                              </a:rPr>
                              <m:t>2</m:t>
                            </m:r>
                            <m:r>
                              <a:rPr lang="en-US" sz="2200" i="1">
                                <a:latin typeface="Cambria Math"/>
                              </a:rPr>
                              <m:t> </m:t>
                            </m:r>
                            <m:r>
                              <a:rPr lang="en-US" sz="2200" i="1">
                                <a:latin typeface="Cambria Math"/>
                              </a:rPr>
                              <m:t>𝑒𝑉</m:t>
                            </m:r>
                          </m:num>
                          <m:den>
                            <m:r>
                              <a:rPr lang="en-US" sz="2200" i="1">
                                <a:latin typeface="Cambria Math"/>
                              </a:rPr>
                              <m:t>𝑘𝑇</m:t>
                            </m:r>
                          </m:den>
                        </m:f>
                      </m:sup>
                    </m:sSup>
                    <m:r>
                      <a:rPr lang="en-US" sz="2200" i="1">
                        <a:latin typeface="Cambria Math"/>
                      </a:rPr>
                      <m:t>=</m:t>
                    </m:r>
                    <m:r>
                      <a:rPr lang="en-US" sz="2200" i="1">
                        <a:latin typeface="Cambria Math"/>
                      </a:rPr>
                      <m:t>10</m:t>
                    </m:r>
                    <m:r>
                      <a:rPr lang="en-US" sz="2200" i="1">
                        <a:latin typeface="Cambria Math"/>
                      </a:rPr>
                      <m:t>%</m:t>
                    </m:r>
                  </m:oMath>
                </a14:m>
                <a:endParaRPr lang="en-US" sz="2200" dirty="0"/>
              </a:p>
              <a:p>
                <a:pPr marL="0" indent="0" algn="r" rtl="1">
                  <a:buNone/>
                </a:pPr>
                <a:r>
                  <a:rPr lang="ar-SA" sz="2200" dirty="0"/>
                  <a:t>منها نستنتج أن درجة الحرارة المطلوبة هي </a:t>
                </a:r>
                <a:r>
                  <a:rPr lang="en-US" sz="2200" dirty="0"/>
                  <a:t> 51,000 K</a:t>
                </a:r>
                <a:r>
                  <a:rPr lang="ar-SA" sz="2200" dirty="0"/>
                  <a:t>  ومع أن الطريقتين تعطيان أرقاما مختلفة بعض الشيء إلا أنهما تتفقان على أن درجات الحرارة المطلوبة عالية جدا ولا تتواجد إلا في داخل النجوم.</a:t>
                </a: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2000"/>
                <a:ext cx="8229600" cy="5364163"/>
              </a:xfrm>
              <a:blipFill rotWithShape="1">
                <a:blip r:embed="rId2"/>
                <a:stretch>
                  <a:fillRect l="-1556" t="-795" r="-963" b="-5682"/>
                </a:stretch>
              </a:blipFill>
            </p:spPr>
            <p:txBody>
              <a:bodyPr/>
              <a:lstStyle/>
              <a:p>
                <a:r>
                  <a:rPr lang="en-US">
                    <a:noFill/>
                  </a:rPr>
                  <a:t> </a:t>
                </a:r>
              </a:p>
            </p:txBody>
          </p:sp>
        </mc:Fallback>
      </mc:AlternateContent>
    </p:spTree>
    <p:extLst>
      <p:ext uri="{BB962C8B-B14F-4D97-AF65-F5344CB8AC3E}">
        <p14:creationId xmlns:p14="http://schemas.microsoft.com/office/powerpoint/2010/main" val="2031854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lstStyle/>
          <a:p>
            <a:r>
              <a:rPr lang="en-US" dirty="0" smtClean="0"/>
              <a:t>Classical Physics cannot explain line spectra such as the spectrum of the Hydrogen atom</a:t>
            </a:r>
            <a:endParaRPr lang="en-US" dirty="0"/>
          </a:p>
        </p:txBody>
      </p:sp>
      <p:pic>
        <p:nvPicPr>
          <p:cNvPr id="4" name="Content Placeholder 3" descr="C:\Users\hjaqaman\Dropbox\PHYS232-2020\Bohr Model\H spectrum.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895600"/>
            <a:ext cx="7391400" cy="2819400"/>
          </a:xfrm>
          <a:prstGeom prst="rect">
            <a:avLst/>
          </a:prstGeom>
          <a:noFill/>
          <a:ln>
            <a:noFill/>
          </a:ln>
        </p:spPr>
      </p:pic>
    </p:spTree>
    <p:extLst>
      <p:ext uri="{BB962C8B-B14F-4D97-AF65-F5344CB8AC3E}">
        <p14:creationId xmlns:p14="http://schemas.microsoft.com/office/powerpoint/2010/main" val="1437716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normAutofit/>
          </a:bodyPr>
          <a:lstStyle/>
          <a:p>
            <a:pPr algn="justLow" rtl="1"/>
            <a:r>
              <a:rPr lang="ar-SA" sz="3200" dirty="0" smtClean="0"/>
              <a:t>الطيف المرئي لذرة الهيدروجين يتكون من أربعة خطوط وهذه الخطوط جزء من</a:t>
            </a:r>
            <a:r>
              <a:rPr lang="en-US" sz="3200" dirty="0" smtClean="0"/>
              <a:t> </a:t>
            </a:r>
            <a:r>
              <a:rPr lang="ar-SA" sz="3200" dirty="0" smtClean="0"/>
              <a:t>سلسلة </a:t>
            </a:r>
            <a:r>
              <a:rPr lang="ar-SA" sz="3200" dirty="0"/>
              <a:t>كبيرة من الخطوط تدعى سلسلة بالمر</a:t>
            </a:r>
            <a:r>
              <a:rPr lang="en-US" sz="3200" dirty="0" err="1"/>
              <a:t>Balmer</a:t>
            </a:r>
            <a:r>
              <a:rPr lang="en-US" sz="3200" dirty="0"/>
              <a:t> series </a:t>
            </a:r>
            <a:r>
              <a:rPr lang="ar-SA" sz="3200" dirty="0"/>
              <a:t> ولكن باقي السلسلة يقع في المنطقة فوق البنفسجية </a:t>
            </a:r>
            <a:r>
              <a:rPr lang="ar-SA" sz="3200" dirty="0" smtClean="0"/>
              <a:t>وبالتالي </a:t>
            </a:r>
            <a:r>
              <a:rPr lang="ar-SA" sz="3200" dirty="0"/>
              <a:t>لا يمكن رؤيتها بالعين (ولكن بإمكاننا التأكد من وجودها باستعمال أفلام فوتوغرافية حساسة لها). وهذا الطيف الناتج عن الضوء المنبعث من الذرات المتهيجة يدعى طيف الانبعاث</a:t>
            </a:r>
            <a:r>
              <a:rPr lang="en-US" sz="3200" dirty="0"/>
              <a:t>Emission Spectrum </a:t>
            </a:r>
            <a:r>
              <a:rPr lang="en-US" dirty="0" smtClean="0"/>
              <a:t/>
            </a:r>
            <a:br>
              <a:rPr lang="en-US" dirty="0" smtClean="0"/>
            </a:br>
            <a:endParaRPr lang="en-US" dirty="0"/>
          </a:p>
        </p:txBody>
      </p:sp>
      <p:pic>
        <p:nvPicPr>
          <p:cNvPr id="5" name="Content Placeholder 4" descr="C:\Users\hjaqaman\Dropbox\PHYS232-2020\Bohr Model\H spectrum.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4765389"/>
            <a:ext cx="5943600" cy="786384"/>
          </a:xfrm>
          <a:prstGeom prst="rect">
            <a:avLst/>
          </a:prstGeom>
          <a:noFill/>
          <a:ln>
            <a:noFill/>
          </a:ln>
        </p:spPr>
      </p:pic>
    </p:spTree>
    <p:extLst>
      <p:ext uri="{BB962C8B-B14F-4D97-AF65-F5344CB8AC3E}">
        <p14:creationId xmlns:p14="http://schemas.microsoft.com/office/powerpoint/2010/main" val="3078134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Emission Spectrum and Absorption Spectrum</a:t>
            </a:r>
            <a:endParaRPr lang="en-US" sz="3200" dirty="0"/>
          </a:p>
        </p:txBody>
      </p:sp>
      <p:pic>
        <p:nvPicPr>
          <p:cNvPr id="4" name="Content Placeholder 3" descr="C:\Users\hjaqaman\Dropbox\PHYS232-2020\Bohr Model\Spectrum expt.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162800" cy="4495800"/>
          </a:xfrm>
          <a:prstGeom prst="rect">
            <a:avLst/>
          </a:prstGeom>
          <a:noFill/>
          <a:ln>
            <a:noFill/>
          </a:ln>
        </p:spPr>
      </p:pic>
    </p:spTree>
    <p:extLst>
      <p:ext uri="{BB962C8B-B14F-4D97-AF65-F5344CB8AC3E}">
        <p14:creationId xmlns:p14="http://schemas.microsoft.com/office/powerpoint/2010/main" val="3046590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normAutofit fontScale="90000"/>
          </a:bodyPr>
          <a:lstStyle/>
          <a:p>
            <a:pPr rtl="1"/>
            <a:r>
              <a:rPr lang="en-US" sz="3200" dirty="0"/>
              <a:t>Absorption Spectrum of Sun light</a:t>
            </a:r>
            <a:r>
              <a:rPr lang="en-US" sz="2000" dirty="0" smtClean="0"/>
              <a:t/>
            </a:r>
            <a:br>
              <a:rPr lang="en-US" sz="2000" dirty="0" smtClean="0"/>
            </a:br>
            <a:r>
              <a:rPr lang="en-US" sz="2000" dirty="0" smtClean="0"/>
              <a:t/>
            </a:r>
            <a:br>
              <a:rPr lang="en-US" sz="2000" dirty="0" smtClean="0"/>
            </a:br>
            <a:r>
              <a:rPr lang="ar-SA" sz="2000" dirty="0" smtClean="0"/>
              <a:t>يظهر الشكل أدناه طيف الامتصاص</a:t>
            </a:r>
            <a:r>
              <a:rPr lang="en-US" sz="2000" dirty="0" smtClean="0"/>
              <a:t> </a:t>
            </a:r>
            <a:r>
              <a:rPr lang="ar-SA" sz="2000" dirty="0" smtClean="0"/>
              <a:t>الموجود </a:t>
            </a:r>
            <a:r>
              <a:rPr lang="ar-SA" sz="2000" dirty="0"/>
              <a:t>في الأشعة التي تصلنا من الشمس ومن هذا الطيف نستطيع أن نستنتج نوع الغازات المحيطة </a:t>
            </a:r>
            <a:r>
              <a:rPr lang="en-US" sz="2000" dirty="0" smtClean="0"/>
              <a:t> </a:t>
            </a:r>
            <a:r>
              <a:rPr lang="ar-SA" sz="2000" dirty="0" smtClean="0"/>
              <a:t>بسطح </a:t>
            </a:r>
            <a:r>
              <a:rPr lang="ar-SA" sz="2000" dirty="0"/>
              <a:t>الشمس حيث تمتص ذرات هذه </a:t>
            </a:r>
            <a:r>
              <a:rPr lang="ar-SA" sz="2000" dirty="0" smtClean="0"/>
              <a:t>الغازات</a:t>
            </a:r>
            <a:r>
              <a:rPr lang="en-US" sz="2000" dirty="0" smtClean="0"/>
              <a:t> </a:t>
            </a:r>
            <a:r>
              <a:rPr lang="ar-SA" sz="2000" dirty="0"/>
              <a:t>أمواجا محددة من أشعة الشمس مما يترك فيها خطوطا سوداء كما نرى. وبإمكاننا بنفس الطريقة  أن نعرف نوع الغازات المحيطة بأي نجم في الكون. ومن أشهر الخطوط الموجودة في طيف الامتصاص لضوء </a:t>
            </a:r>
            <a:r>
              <a:rPr lang="ar-SA" sz="2000" dirty="0" smtClean="0"/>
              <a:t>الشمس</a:t>
            </a:r>
            <a:r>
              <a:rPr lang="en-US" sz="2000" dirty="0" smtClean="0"/>
              <a:t> </a:t>
            </a:r>
            <a:r>
              <a:rPr lang="ar-SA" sz="2000" dirty="0"/>
              <a:t>خطا الصوديوم</a:t>
            </a:r>
            <a:r>
              <a:rPr lang="en-US" sz="2000" dirty="0"/>
              <a:t>Sodium D lines </a:t>
            </a:r>
            <a:r>
              <a:rPr lang="ar-SA" sz="2000" dirty="0"/>
              <a:t> المشار لهما بالحرف </a:t>
            </a:r>
            <a:r>
              <a:rPr lang="en-US" sz="2000" dirty="0"/>
              <a:t> D </a:t>
            </a:r>
            <a:r>
              <a:rPr lang="ar-SA" sz="2000" dirty="0"/>
              <a:t>واللذان يقعان في منطقة الضوء الأصفر </a:t>
            </a:r>
            <a:r>
              <a:rPr lang="en-US" sz="2000" dirty="0" smtClean="0"/>
              <a:t/>
            </a:r>
            <a:br>
              <a:rPr lang="en-US" sz="2000" dirty="0" smtClean="0"/>
            </a:br>
            <a:r>
              <a:rPr lang="ar-SA" sz="2000" dirty="0" smtClean="0"/>
              <a:t>(</a:t>
            </a:r>
            <a:r>
              <a:rPr lang="ar-SA" sz="2000" dirty="0"/>
              <a:t>وهما اللذان يعطيان اللون الأصفر لمصابيح الصوديوم الموجودة في بعض شوارعنا</a:t>
            </a:r>
            <a:r>
              <a:rPr lang="ar-SA" sz="2000" dirty="0" smtClean="0"/>
              <a:t>)</a:t>
            </a:r>
            <a:r>
              <a:rPr lang="en-US" sz="2000" dirty="0" smtClean="0"/>
              <a:t> </a:t>
            </a:r>
            <a:br>
              <a:rPr lang="en-US" sz="2000" dirty="0" smtClean="0"/>
            </a:br>
            <a:r>
              <a:rPr lang="en-US" sz="2000" dirty="0" smtClean="0"/>
              <a:t/>
            </a:r>
            <a:br>
              <a:rPr lang="en-US" sz="2000" dirty="0" smtClean="0"/>
            </a:br>
            <a:r>
              <a:rPr lang="ar-SA" sz="2000" dirty="0" smtClean="0"/>
              <a:t>كان </a:t>
            </a:r>
            <a:r>
              <a:rPr lang="ar-SA" sz="2000" dirty="0"/>
              <a:t>خطا الصوديوم</a:t>
            </a:r>
            <a:r>
              <a:rPr lang="en-US" sz="2000" dirty="0"/>
              <a:t>Sodium D lines  </a:t>
            </a:r>
            <a:r>
              <a:rPr lang="ar-SA" sz="2000" dirty="0"/>
              <a:t>النقطة الأساسية في تجربة </a:t>
            </a:r>
            <a:r>
              <a:rPr lang="en-US" sz="2000" dirty="0"/>
              <a:t>Kirchhoff </a:t>
            </a:r>
            <a:r>
              <a:rPr lang="ar-SA" sz="2000" dirty="0"/>
              <a:t> في العام </a:t>
            </a:r>
            <a:r>
              <a:rPr lang="en-US" sz="2000" dirty="0"/>
              <a:t>1859</a:t>
            </a:r>
            <a:r>
              <a:rPr lang="ar-SA" sz="2000" dirty="0"/>
              <a:t> التي تظهر في الشكل 4.19 في كتابنا حيث وضع بخار الصوديوم في طريق ضوء الشمس قبل تحليله فوجد أن خطا الصوديوم أصبحا أوضح حيث قامت ذرات الصوديوم بامتصاص ما تبقى من أشعة بهاتين الموجتين وبذلك أثبت وجود ذرات صوديوم في الغلاف الخارجي للشمس الأقل سخونة من سطحها.</a:t>
            </a:r>
            <a:r>
              <a:rPr lang="en-US" sz="2000" dirty="0"/>
              <a:t/>
            </a:r>
            <a:br>
              <a:rPr lang="en-US" sz="2000" dirty="0"/>
            </a:br>
            <a:endParaRPr lang="en-US" sz="2000" dirty="0"/>
          </a:p>
        </p:txBody>
      </p:sp>
      <p:sp>
        <p:nvSpPr>
          <p:cNvPr id="3" name="Content Placeholder 2"/>
          <p:cNvSpPr>
            <a:spLocks noGrp="1"/>
          </p:cNvSpPr>
          <p:nvPr>
            <p:ph idx="1"/>
          </p:nvPr>
        </p:nvSpPr>
        <p:spPr>
          <a:xfrm>
            <a:off x="457200" y="4191000"/>
            <a:ext cx="8229600" cy="19812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descr="C:\Users\hjaqaman\Dropbox\PHYS232-2020\Bohr Model\Solar Spectrum.jpe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419600"/>
            <a:ext cx="5943600" cy="1437005"/>
          </a:xfrm>
          <a:prstGeom prst="rect">
            <a:avLst/>
          </a:prstGeom>
          <a:noFill/>
          <a:ln>
            <a:noFill/>
          </a:ln>
        </p:spPr>
      </p:pic>
    </p:spTree>
    <p:extLst>
      <p:ext uri="{BB962C8B-B14F-4D97-AF65-F5344CB8AC3E}">
        <p14:creationId xmlns:p14="http://schemas.microsoft.com/office/powerpoint/2010/main" val="3471969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A" dirty="0" smtClean="0"/>
              <a:t> اكتشاف بالمر (أستاذ مدرسة) </a:t>
            </a:r>
            <a:br>
              <a:rPr lang="ar-SA" dirty="0" smtClean="0"/>
            </a:br>
            <a:r>
              <a:rPr lang="ar-SA" dirty="0" smtClean="0"/>
              <a:t>عن طريق التجربة والخطأ</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lgn="r" rtl="1">
                  <a:buNone/>
                </a:pPr>
                <a:r>
                  <a:rPr lang="ar-SA" dirty="0" smtClean="0"/>
                  <a:t>اكتشف </a:t>
                </a:r>
                <a:r>
                  <a:rPr lang="en-US" dirty="0" smtClean="0"/>
                  <a:t> </a:t>
                </a:r>
                <a:r>
                  <a:rPr lang="en-US" dirty="0" err="1" smtClean="0"/>
                  <a:t>Balmer</a:t>
                </a:r>
                <a:r>
                  <a:rPr lang="en-US" dirty="0" smtClean="0"/>
                  <a:t> </a:t>
                </a:r>
                <a:r>
                  <a:rPr lang="ar-SA" dirty="0" smtClean="0"/>
                  <a:t>1885 أن </a:t>
                </a:r>
                <a:r>
                  <a:rPr lang="ar-SA" dirty="0"/>
                  <a:t>أطوال أمواج الهيدروجين الأربعة المرئية والتي كان قد قاسها بدقة أنجستروم تحقق المعادلة</a:t>
                </a:r>
                <a:endParaRPr lang="en-US" dirty="0"/>
              </a:p>
              <a:p>
                <a:pPr marL="0" indent="0" algn="l">
                  <a:buNone/>
                </a:pPr>
                <a14:m>
                  <m:oMathPara xmlns:m="http://schemas.openxmlformats.org/officeDocument/2006/math">
                    <m:oMathParaPr>
                      <m:jc m:val="center"/>
                    </m:oMathParaPr>
                    <m:oMath xmlns:m="http://schemas.openxmlformats.org/officeDocument/2006/math">
                      <m:r>
                        <a:rPr lang="en-US" i="1">
                          <a:latin typeface="Cambria Math"/>
                        </a:rPr>
                        <m:t>𝜆</m:t>
                      </m:r>
                      <m:r>
                        <a:rPr lang="en-US" i="1">
                          <a:latin typeface="Cambria Math"/>
                        </a:rPr>
                        <m:t>=</m:t>
                      </m:r>
                      <m:sSub>
                        <m:sSubPr>
                          <m:ctrlPr>
                            <a:rPr lang="en-US" i="1">
                              <a:latin typeface="Cambria Math"/>
                            </a:rPr>
                          </m:ctrlPr>
                        </m:sSubPr>
                        <m:e>
                          <m:r>
                            <a:rPr lang="en-US" i="1">
                              <a:latin typeface="Cambria Math"/>
                            </a:rPr>
                            <m:t>𝐶</m:t>
                          </m:r>
                        </m:e>
                        <m:sub>
                          <m:r>
                            <a:rPr lang="en-US" i="1">
                              <a:latin typeface="Cambria Math"/>
                            </a:rPr>
                            <m:t>2</m:t>
                          </m:r>
                        </m:sub>
                      </m:sSub>
                      <m:d>
                        <m:dPr>
                          <m:ctrlPr>
                            <a:rPr lang="en-US" i="1">
                              <a:latin typeface="Cambria Math"/>
                            </a:rPr>
                          </m:ctrlPr>
                        </m:dPr>
                        <m:e>
                          <m:f>
                            <m:fPr>
                              <m:ctrlPr>
                                <a:rPr lang="en-US" i="1">
                                  <a:latin typeface="Cambria Math"/>
                                </a:rPr>
                              </m:ctrlPr>
                            </m:fPr>
                            <m:num>
                              <m:sSup>
                                <m:sSupPr>
                                  <m:ctrlPr>
                                    <a:rPr lang="en-US" i="1">
                                      <a:latin typeface="Cambria Math"/>
                                    </a:rPr>
                                  </m:ctrlPr>
                                </m:sSupPr>
                                <m:e>
                                  <m:r>
                                    <a:rPr lang="en-US" i="1">
                                      <a:latin typeface="Cambria Math"/>
                                    </a:rPr>
                                    <m:t>𝑛</m:t>
                                  </m:r>
                                </m:e>
                                <m:sup>
                                  <m:r>
                                    <a:rPr lang="en-US" i="1">
                                      <a:latin typeface="Cambria Math"/>
                                    </a:rPr>
                                    <m:t>2</m:t>
                                  </m:r>
                                </m:sup>
                              </m:sSup>
                            </m:num>
                            <m:den>
                              <m:sSup>
                                <m:sSupPr>
                                  <m:ctrlPr>
                                    <a:rPr lang="en-US" i="1">
                                      <a:latin typeface="Cambria Math"/>
                                    </a:rPr>
                                  </m:ctrlPr>
                                </m:sSupPr>
                                <m:e>
                                  <m:r>
                                    <a:rPr lang="en-US" i="1">
                                      <a:latin typeface="Cambria Math"/>
                                    </a:rPr>
                                    <m:t>𝑛</m:t>
                                  </m:r>
                                </m:e>
                                <m:sup>
                                  <m:r>
                                    <a:rPr lang="en-US" i="1">
                                      <a:latin typeface="Cambria Math"/>
                                    </a:rPr>
                                    <m:t>2</m:t>
                                  </m:r>
                                </m:sup>
                              </m:sSup>
                              <m:r>
                                <a:rPr lang="en-US" i="1">
                                  <a:latin typeface="Cambria Math"/>
                                </a:rPr>
                                <m:t>−</m:t>
                              </m:r>
                              <m:sSup>
                                <m:sSupPr>
                                  <m:ctrlPr>
                                    <a:rPr lang="en-US" i="1">
                                      <a:latin typeface="Cambria Math"/>
                                    </a:rPr>
                                  </m:ctrlPr>
                                </m:sSupPr>
                                <m:e>
                                  <m:r>
                                    <a:rPr lang="en-US" i="1">
                                      <a:latin typeface="Cambria Math"/>
                                    </a:rPr>
                                    <m:t>2</m:t>
                                  </m:r>
                                </m:e>
                                <m:sup>
                                  <m:r>
                                    <a:rPr lang="en-US" i="1">
                                      <a:latin typeface="Cambria Math"/>
                                    </a:rPr>
                                    <m:t>2</m:t>
                                  </m:r>
                                </m:sup>
                              </m:sSup>
                            </m:den>
                          </m:f>
                        </m:e>
                      </m:d>
                      <m:r>
                        <a:rPr lang="en-US" i="1">
                          <a:latin typeface="Cambria Math"/>
                        </a:rPr>
                        <m:t>  </m:t>
                      </m:r>
                      <m:r>
                        <a:rPr lang="en-US" b="0" i="1" smtClean="0">
                          <a:latin typeface="Cambria Math"/>
                        </a:rPr>
                        <m:t>,</m:t>
                      </m:r>
                      <m:r>
                        <a:rPr lang="ar-SA" b="0" i="1" smtClean="0">
                          <a:latin typeface="Cambria Math"/>
                        </a:rPr>
                        <m:t>   </m:t>
                      </m:r>
                      <m:r>
                        <a:rPr lang="en-US" i="1">
                          <a:latin typeface="Cambria Math"/>
                        </a:rPr>
                        <m:t>𝑛</m:t>
                      </m:r>
                      <m:r>
                        <a:rPr lang="en-US" i="1">
                          <a:latin typeface="Cambria Math"/>
                        </a:rPr>
                        <m:t>=</m:t>
                      </m:r>
                      <m:r>
                        <a:rPr lang="en-US" i="1">
                          <a:latin typeface="Cambria Math"/>
                        </a:rPr>
                        <m:t>3</m:t>
                      </m:r>
                      <m:r>
                        <a:rPr lang="en-US" i="1">
                          <a:latin typeface="Cambria Math"/>
                        </a:rPr>
                        <m:t>, </m:t>
                      </m:r>
                      <m:r>
                        <a:rPr lang="en-US" i="1">
                          <a:latin typeface="Cambria Math"/>
                        </a:rPr>
                        <m:t>4</m:t>
                      </m:r>
                      <m:r>
                        <a:rPr lang="en-US" i="1">
                          <a:latin typeface="Cambria Math"/>
                        </a:rPr>
                        <m:t>, </m:t>
                      </m:r>
                      <m:r>
                        <a:rPr lang="en-US" i="1">
                          <a:latin typeface="Cambria Math"/>
                        </a:rPr>
                        <m:t>5</m:t>
                      </m:r>
                      <m:r>
                        <a:rPr lang="en-US" i="1">
                          <a:latin typeface="Cambria Math"/>
                        </a:rPr>
                        <m:t>, </m:t>
                      </m:r>
                      <m:r>
                        <a:rPr lang="en-US" i="1">
                          <a:latin typeface="Cambria Math"/>
                        </a:rPr>
                        <m:t>6</m:t>
                      </m:r>
                      <m:r>
                        <a:rPr lang="en-US" b="0" i="0" smtClean="0">
                          <a:latin typeface="Cambria Math"/>
                        </a:rPr>
                        <m:t>,….</m:t>
                      </m:r>
                    </m:oMath>
                  </m:oMathPara>
                </a14:m>
                <a:endParaRPr lang="en-US" dirty="0"/>
              </a:p>
              <a:p>
                <a:pPr marL="0" indent="0" algn="r" rtl="1">
                  <a:buNone/>
                </a:pPr>
                <a:r>
                  <a:rPr lang="ar-SA" dirty="0" smtClean="0"/>
                  <a:t>وسرعان </a:t>
                </a:r>
                <a:r>
                  <a:rPr lang="ar-SA" dirty="0"/>
                  <a:t>ما تم قياس باقي أطوال الأمواج في سلسلته التي تقع في الجزء فوق البنفسجي وكانت مطابقة لمعادلته باستعمال أرقام صحيحة أكبر </a:t>
                </a:r>
                <a14:m>
                  <m:oMath xmlns:m="http://schemas.openxmlformats.org/officeDocument/2006/math">
                    <m:r>
                      <a:rPr lang="en-US" i="1" smtClean="0">
                        <a:latin typeface="Cambria Math"/>
                      </a:rPr>
                      <m:t>𝑛</m:t>
                    </m:r>
                    <m:r>
                      <a:rPr lang="en-US" i="1" smtClean="0">
                        <a:latin typeface="Cambria Math"/>
                      </a:rPr>
                      <m:t>=</m:t>
                    </m:r>
                    <m:r>
                      <a:rPr lang="en-US" i="1" smtClean="0">
                        <a:latin typeface="Cambria Math"/>
                      </a:rPr>
                      <m:t>7</m:t>
                    </m:r>
                    <m:r>
                      <a:rPr lang="en-US" i="1" smtClean="0">
                        <a:latin typeface="Cambria Math"/>
                      </a:rPr>
                      <m:t>, </m:t>
                    </m:r>
                    <m:r>
                      <a:rPr lang="en-US" i="1" smtClean="0">
                        <a:latin typeface="Cambria Math"/>
                      </a:rPr>
                      <m:t>8</m:t>
                    </m:r>
                    <m:r>
                      <a:rPr lang="en-US" i="1" smtClean="0">
                        <a:latin typeface="Cambria Math"/>
                      </a:rPr>
                      <m:t>,…</m:t>
                    </m:r>
                  </m:oMath>
                </a14:m>
                <a:r>
                  <a:rPr lang="en-US" dirty="0" smtClean="0"/>
                  <a:t> </a:t>
                </a:r>
                <a:r>
                  <a:rPr lang="ar-SA" dirty="0" smtClean="0"/>
                  <a:t>مما </a:t>
                </a:r>
                <a:r>
                  <a:rPr lang="ar-SA" dirty="0"/>
                  <a:t>دفعه للتنبؤ بوجود سلاسل </a:t>
                </a:r>
                <a:r>
                  <a:rPr lang="ar-SA" dirty="0" smtClean="0"/>
                  <a:t>أخرى</a:t>
                </a:r>
              </a:p>
              <a:p>
                <a:pPr marL="0" indent="0" algn="ctr" rtl="1">
                  <a:buNone/>
                </a:pPr>
                <a:r>
                  <a:rPr lang="ar-SA" dirty="0" smtClean="0"/>
                  <a:t>مثلا    </a:t>
                </a:r>
                <a14:m>
                  <m:oMath xmlns:m="http://schemas.openxmlformats.org/officeDocument/2006/math">
                    <m:r>
                      <a:rPr lang="en-US" i="1" smtClean="0">
                        <a:latin typeface="Cambria Math"/>
                      </a:rPr>
                      <m:t>𝜆</m:t>
                    </m:r>
                    <m:r>
                      <a:rPr lang="en-US" i="1" smtClean="0">
                        <a:latin typeface="Cambria Math"/>
                      </a:rPr>
                      <m:t>=</m:t>
                    </m:r>
                    <m:sSub>
                      <m:sSubPr>
                        <m:ctrlPr>
                          <a:rPr lang="en-US" i="1">
                            <a:latin typeface="Cambria Math"/>
                          </a:rPr>
                        </m:ctrlPr>
                      </m:sSubPr>
                      <m:e>
                        <m:r>
                          <a:rPr lang="en-US" i="1">
                            <a:latin typeface="Cambria Math"/>
                          </a:rPr>
                          <m:t>𝐶</m:t>
                        </m:r>
                      </m:e>
                      <m:sub>
                        <m:r>
                          <a:rPr lang="en-US" i="1">
                            <a:latin typeface="Cambria Math"/>
                          </a:rPr>
                          <m:t>3</m:t>
                        </m:r>
                      </m:sub>
                    </m:sSub>
                    <m:d>
                      <m:dPr>
                        <m:ctrlPr>
                          <a:rPr lang="en-US" i="1">
                            <a:latin typeface="Cambria Math"/>
                          </a:rPr>
                        </m:ctrlPr>
                      </m:dPr>
                      <m:e>
                        <m:f>
                          <m:fPr>
                            <m:ctrlPr>
                              <a:rPr lang="en-US" i="1">
                                <a:latin typeface="Cambria Math"/>
                              </a:rPr>
                            </m:ctrlPr>
                          </m:fPr>
                          <m:num>
                            <m:sSup>
                              <m:sSupPr>
                                <m:ctrlPr>
                                  <a:rPr lang="en-US" i="1">
                                    <a:latin typeface="Cambria Math"/>
                                  </a:rPr>
                                </m:ctrlPr>
                              </m:sSupPr>
                              <m:e>
                                <m:r>
                                  <a:rPr lang="en-US" i="1">
                                    <a:latin typeface="Cambria Math"/>
                                  </a:rPr>
                                  <m:t>𝑛</m:t>
                                </m:r>
                              </m:e>
                              <m:sup>
                                <m:r>
                                  <a:rPr lang="en-US" i="1">
                                    <a:latin typeface="Cambria Math"/>
                                  </a:rPr>
                                  <m:t>2</m:t>
                                </m:r>
                              </m:sup>
                            </m:sSup>
                          </m:num>
                          <m:den>
                            <m:sSup>
                              <m:sSupPr>
                                <m:ctrlPr>
                                  <a:rPr lang="en-US" i="1">
                                    <a:latin typeface="Cambria Math"/>
                                  </a:rPr>
                                </m:ctrlPr>
                              </m:sSupPr>
                              <m:e>
                                <m:r>
                                  <a:rPr lang="en-US" i="1">
                                    <a:latin typeface="Cambria Math"/>
                                  </a:rPr>
                                  <m:t>𝑛</m:t>
                                </m:r>
                              </m:e>
                              <m:sup>
                                <m:r>
                                  <a:rPr lang="en-US" i="1">
                                    <a:latin typeface="Cambria Math"/>
                                  </a:rPr>
                                  <m:t>2</m:t>
                                </m:r>
                              </m:sup>
                            </m:sSup>
                            <m:r>
                              <a:rPr lang="en-US" i="1">
                                <a:latin typeface="Cambria Math"/>
                              </a:rPr>
                              <m:t>−</m:t>
                            </m:r>
                            <m:sSup>
                              <m:sSupPr>
                                <m:ctrlPr>
                                  <a:rPr lang="en-US" i="1">
                                    <a:latin typeface="Cambria Math"/>
                                  </a:rPr>
                                </m:ctrlPr>
                              </m:sSupPr>
                              <m:e>
                                <m:r>
                                  <a:rPr lang="en-US" i="1">
                                    <a:latin typeface="Cambria Math"/>
                                  </a:rPr>
                                  <m:t>3</m:t>
                                </m:r>
                              </m:e>
                              <m:sup>
                                <m:r>
                                  <a:rPr lang="en-US" i="1">
                                    <a:latin typeface="Cambria Math"/>
                                  </a:rPr>
                                  <m:t>2</m:t>
                                </m:r>
                              </m:sup>
                            </m:sSup>
                          </m:den>
                        </m:f>
                      </m:e>
                    </m:d>
                    <m:r>
                      <a:rPr lang="en-US" i="1">
                        <a:latin typeface="Cambria Math"/>
                      </a:rPr>
                      <m:t>  </m:t>
                    </m:r>
                    <m:r>
                      <a:rPr lang="en-US" i="1">
                        <a:latin typeface="Cambria Math"/>
                      </a:rPr>
                      <m:t>𝑛</m:t>
                    </m:r>
                    <m:r>
                      <a:rPr lang="en-US" i="1">
                        <a:latin typeface="Cambria Math"/>
                      </a:rPr>
                      <m:t>=</m:t>
                    </m:r>
                    <m:r>
                      <a:rPr lang="en-US" i="1">
                        <a:latin typeface="Cambria Math"/>
                      </a:rPr>
                      <m:t>4</m:t>
                    </m:r>
                    <m:r>
                      <a:rPr lang="en-US" i="1">
                        <a:latin typeface="Cambria Math"/>
                      </a:rPr>
                      <m:t>, </m:t>
                    </m:r>
                    <m:r>
                      <a:rPr lang="en-US" i="1">
                        <a:latin typeface="Cambria Math"/>
                      </a:rPr>
                      <m:t>5</m:t>
                    </m:r>
                    <m:r>
                      <a:rPr lang="en-US" i="1">
                        <a:latin typeface="Cambria Math"/>
                      </a:rPr>
                      <m:t>, </m:t>
                    </m:r>
                    <m:r>
                      <a:rPr lang="en-US" i="1">
                        <a:latin typeface="Cambria Math"/>
                      </a:rPr>
                      <m:t>6</m:t>
                    </m:r>
                    <m:r>
                      <a:rPr lang="en-US" i="1">
                        <a:latin typeface="Cambria Math"/>
                      </a:rPr>
                      <m:t>, ....</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022" r="-1704"/>
                </a:stretch>
              </a:blipFill>
            </p:spPr>
            <p:txBody>
              <a:bodyPr/>
              <a:lstStyle/>
              <a:p>
                <a:r>
                  <a:rPr lang="en-US">
                    <a:noFill/>
                  </a:rPr>
                  <a:t> </a:t>
                </a:r>
              </a:p>
            </p:txBody>
          </p:sp>
        </mc:Fallback>
      </mc:AlternateContent>
    </p:spTree>
    <p:extLst>
      <p:ext uri="{BB962C8B-B14F-4D97-AF65-F5344CB8AC3E}">
        <p14:creationId xmlns:p14="http://schemas.microsoft.com/office/powerpoint/2010/main" val="2518091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A" dirty="0" smtClean="0"/>
              <a:t/>
            </a:r>
            <a:br>
              <a:rPr lang="ar-SA" dirty="0" smtClean="0"/>
            </a:br>
            <a:r>
              <a:rPr lang="ar-SA" dirty="0" smtClean="0"/>
              <a:t>تم اكتشاف عدة سلاسل  ومن الممكن تلخيصها بالمعادلة</a:t>
            </a:r>
            <a:r>
              <a:rPr lang="en-US" dirty="0" smtClean="0"/>
              <a:t/>
            </a:r>
            <a:br>
              <a:rPr lang="en-US" dirty="0" smtClean="0"/>
            </a:b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lgn="r">
                  <a:buNone/>
                </a:pPr>
                <a14:m>
                  <m:oMathPara xmlns:m="http://schemas.openxmlformats.org/officeDocument/2006/math">
                    <m:oMathParaPr>
                      <m:jc m:val="left"/>
                    </m:oMathParaPr>
                    <m:oMath xmlns:m="http://schemas.openxmlformats.org/officeDocument/2006/math">
                      <m:f>
                        <m:fPr>
                          <m:ctrlPr>
                            <a:rPr lang="en-US" sz="2600" i="1" smtClean="0">
                              <a:latin typeface="Cambria Math"/>
                            </a:rPr>
                          </m:ctrlPr>
                        </m:fPr>
                        <m:num>
                          <m:r>
                            <a:rPr lang="en-US" sz="2600" i="1">
                              <a:latin typeface="Cambria Math"/>
                            </a:rPr>
                            <m:t>1</m:t>
                          </m:r>
                        </m:num>
                        <m:den>
                          <m:r>
                            <a:rPr lang="en-US" sz="2600" i="1">
                              <a:latin typeface="Cambria Math"/>
                            </a:rPr>
                            <m:t>𝜆</m:t>
                          </m:r>
                        </m:den>
                      </m:f>
                      <m:r>
                        <a:rPr lang="en-US" sz="2600" i="1">
                          <a:latin typeface="Cambria Math"/>
                        </a:rPr>
                        <m:t>=</m:t>
                      </m:r>
                      <m:r>
                        <a:rPr lang="en-US" sz="2600" i="1">
                          <a:latin typeface="Cambria Math"/>
                        </a:rPr>
                        <m:t>𝑅</m:t>
                      </m:r>
                      <m:d>
                        <m:dPr>
                          <m:ctrlPr>
                            <a:rPr lang="en-US" sz="2600" i="1">
                              <a:latin typeface="Cambria Math"/>
                            </a:rPr>
                          </m:ctrlPr>
                        </m:dPr>
                        <m:e>
                          <m:f>
                            <m:fPr>
                              <m:ctrlPr>
                                <a:rPr lang="en-US" sz="2600" i="1">
                                  <a:latin typeface="Cambria Math"/>
                                </a:rPr>
                              </m:ctrlPr>
                            </m:fPr>
                            <m:num>
                              <m:r>
                                <a:rPr lang="en-US" sz="2600" i="1">
                                  <a:latin typeface="Cambria Math"/>
                                </a:rPr>
                                <m:t>1</m:t>
                              </m:r>
                            </m:num>
                            <m:den>
                              <m:sSubSup>
                                <m:sSubSupPr>
                                  <m:ctrlPr>
                                    <a:rPr lang="en-US" sz="2600" i="1">
                                      <a:latin typeface="Cambria Math"/>
                                    </a:rPr>
                                  </m:ctrlPr>
                                </m:sSubSupPr>
                                <m:e>
                                  <m:r>
                                    <a:rPr lang="en-US" sz="2600" i="1">
                                      <a:latin typeface="Cambria Math"/>
                                    </a:rPr>
                                    <m:t>𝑛</m:t>
                                  </m:r>
                                </m:e>
                                <m:sub>
                                  <m:r>
                                    <a:rPr lang="en-US" sz="2600" i="1">
                                      <a:latin typeface="Cambria Math"/>
                                    </a:rPr>
                                    <m:t>𝑖</m:t>
                                  </m:r>
                                </m:sub>
                                <m:sup>
                                  <m:r>
                                    <a:rPr lang="en-US" sz="2600" i="1">
                                      <a:latin typeface="Cambria Math"/>
                                    </a:rPr>
                                    <m:t>2</m:t>
                                  </m:r>
                                </m:sup>
                              </m:sSubSup>
                            </m:den>
                          </m:f>
                          <m:r>
                            <a:rPr lang="en-US" sz="2600" i="1">
                              <a:latin typeface="Cambria Math"/>
                            </a:rPr>
                            <m:t>−</m:t>
                          </m:r>
                          <m:f>
                            <m:fPr>
                              <m:ctrlPr>
                                <a:rPr lang="en-US" sz="2600" i="1">
                                  <a:latin typeface="Cambria Math"/>
                                </a:rPr>
                              </m:ctrlPr>
                            </m:fPr>
                            <m:num>
                              <m:r>
                                <a:rPr lang="en-US" sz="2600" i="1">
                                  <a:latin typeface="Cambria Math"/>
                                </a:rPr>
                                <m:t>1</m:t>
                              </m:r>
                            </m:num>
                            <m:den>
                              <m:sSubSup>
                                <m:sSubSupPr>
                                  <m:ctrlPr>
                                    <a:rPr lang="en-US" sz="2600" i="1">
                                      <a:latin typeface="Cambria Math"/>
                                    </a:rPr>
                                  </m:ctrlPr>
                                </m:sSubSupPr>
                                <m:e>
                                  <m:r>
                                    <a:rPr lang="en-US" sz="2600" i="1">
                                      <a:latin typeface="Cambria Math"/>
                                    </a:rPr>
                                    <m:t>𝑛</m:t>
                                  </m:r>
                                </m:e>
                                <m:sub>
                                  <m:r>
                                    <a:rPr lang="en-US" sz="2600" i="1">
                                      <a:latin typeface="Cambria Math"/>
                                    </a:rPr>
                                    <m:t>𝑓</m:t>
                                  </m:r>
                                </m:sub>
                                <m:sup>
                                  <m:r>
                                    <a:rPr lang="en-US" sz="2600" i="1">
                                      <a:latin typeface="Cambria Math"/>
                                    </a:rPr>
                                    <m:t>2</m:t>
                                  </m:r>
                                </m:sup>
                              </m:sSubSup>
                            </m:den>
                          </m:f>
                        </m:e>
                      </m:d>
                      <m:r>
                        <a:rPr lang="en-US" sz="2600" b="0" i="1" smtClean="0">
                          <a:latin typeface="Cambria Math"/>
                        </a:rPr>
                        <m:t>,</m:t>
                      </m:r>
                      <m:r>
                        <a:rPr lang="en-US" sz="2600" i="1">
                          <a:latin typeface="Cambria Math"/>
                        </a:rPr>
                        <m:t>  </m:t>
                      </m:r>
                      <m:sSub>
                        <m:sSubPr>
                          <m:ctrlPr>
                            <a:rPr lang="en-US" sz="2600" i="1">
                              <a:latin typeface="Cambria Math"/>
                            </a:rPr>
                          </m:ctrlPr>
                        </m:sSubPr>
                        <m:e>
                          <m:r>
                            <a:rPr lang="en-US" sz="2600" i="1">
                              <a:latin typeface="Cambria Math"/>
                            </a:rPr>
                            <m:t>𝑛</m:t>
                          </m:r>
                        </m:e>
                        <m:sub>
                          <m:r>
                            <a:rPr lang="en-US" sz="2600" i="1">
                              <a:latin typeface="Cambria Math"/>
                            </a:rPr>
                            <m:t>𝑓</m:t>
                          </m:r>
                        </m:sub>
                      </m:sSub>
                      <m:r>
                        <a:rPr lang="en-US" sz="2600" i="1">
                          <a:latin typeface="Cambria Math"/>
                        </a:rPr>
                        <m:t>=</m:t>
                      </m:r>
                      <m:r>
                        <a:rPr lang="en-US" sz="2600" i="1">
                          <a:latin typeface="Cambria Math"/>
                        </a:rPr>
                        <m:t>1</m:t>
                      </m:r>
                      <m:r>
                        <a:rPr lang="en-US" sz="2600" i="1">
                          <a:latin typeface="Cambria Math"/>
                        </a:rPr>
                        <m:t>,</m:t>
                      </m:r>
                      <m:r>
                        <a:rPr lang="en-US" sz="2600" i="1">
                          <a:latin typeface="Cambria Math"/>
                        </a:rPr>
                        <m:t>2</m:t>
                      </m:r>
                      <m:r>
                        <a:rPr lang="en-US" sz="2600" i="1">
                          <a:latin typeface="Cambria Math"/>
                        </a:rPr>
                        <m:t>,</m:t>
                      </m:r>
                      <m:r>
                        <a:rPr lang="en-US" sz="2600" i="1">
                          <a:latin typeface="Cambria Math"/>
                        </a:rPr>
                        <m:t>3</m:t>
                      </m:r>
                      <m:r>
                        <a:rPr lang="en-US" sz="2600" i="1">
                          <a:latin typeface="Cambria Math"/>
                        </a:rPr>
                        <m:t>,</m:t>
                      </m:r>
                      <m:r>
                        <a:rPr lang="en-US" sz="2600" i="1">
                          <a:latin typeface="Cambria Math"/>
                        </a:rPr>
                        <m:t>4</m:t>
                      </m:r>
                      <m:r>
                        <a:rPr lang="en-US" sz="2600" i="1">
                          <a:latin typeface="Cambria Math"/>
                        </a:rPr>
                        <m:t>, …., </m:t>
                      </m:r>
                      <m:sSub>
                        <m:sSubPr>
                          <m:ctrlPr>
                            <a:rPr lang="en-US" sz="2600" i="1">
                              <a:latin typeface="Cambria Math"/>
                            </a:rPr>
                          </m:ctrlPr>
                        </m:sSubPr>
                        <m:e>
                          <m:r>
                            <a:rPr lang="en-US" sz="2600" i="1">
                              <a:latin typeface="Cambria Math"/>
                            </a:rPr>
                            <m:t>𝑛</m:t>
                          </m:r>
                        </m:e>
                        <m:sub>
                          <m:r>
                            <a:rPr lang="en-US" sz="2600" i="1">
                              <a:latin typeface="Cambria Math"/>
                            </a:rPr>
                            <m:t>𝑖</m:t>
                          </m:r>
                        </m:sub>
                      </m:sSub>
                      <m:r>
                        <a:rPr lang="en-US" sz="2600" i="1">
                          <a:latin typeface="Cambria Math"/>
                        </a:rPr>
                        <m:t>=</m:t>
                      </m:r>
                      <m:r>
                        <m:rPr>
                          <m:sty m:val="p"/>
                        </m:rPr>
                        <a:rPr lang="en-US" sz="2600">
                          <a:latin typeface="Cambria Math"/>
                        </a:rPr>
                        <m:t>integer</m:t>
                      </m:r>
                      <m:r>
                        <a:rPr lang="en-US" sz="2600" i="1">
                          <a:latin typeface="Cambria Math"/>
                        </a:rPr>
                        <m:t>&gt;</m:t>
                      </m:r>
                      <m:sSub>
                        <m:sSubPr>
                          <m:ctrlPr>
                            <a:rPr lang="en-US" sz="2600" i="1">
                              <a:latin typeface="Cambria Math"/>
                            </a:rPr>
                          </m:ctrlPr>
                        </m:sSubPr>
                        <m:e>
                          <m:r>
                            <a:rPr lang="en-US" sz="2600" i="1">
                              <a:latin typeface="Cambria Math"/>
                            </a:rPr>
                            <m:t>𝑛</m:t>
                          </m:r>
                        </m:e>
                        <m:sub>
                          <m:r>
                            <a:rPr lang="en-US" sz="2600" i="1">
                              <a:latin typeface="Cambria Math"/>
                            </a:rPr>
                            <m:t>𝑓</m:t>
                          </m:r>
                        </m:sub>
                      </m:sSub>
                    </m:oMath>
                  </m:oMathPara>
                </a14:m>
                <a:endParaRPr lang="en-US" sz="2600" dirty="0"/>
              </a:p>
              <a:p>
                <a:pPr marL="0" indent="0" algn="r" rtl="1">
                  <a:buNone/>
                </a:pPr>
                <a:endParaRPr lang="en-US" dirty="0"/>
              </a:p>
              <a:p>
                <a:pPr marL="0" indent="0" algn="r" rtl="1">
                  <a:buNone/>
                </a:pPr>
                <a:r>
                  <a:rPr lang="ar-SA" dirty="0" smtClean="0"/>
                  <a:t> </a:t>
                </a:r>
                <a:r>
                  <a:rPr lang="ar-SA" dirty="0"/>
                  <a:t>ومن أشهر هذه السلاسل سلسلة لايمان</a:t>
                </a:r>
                <a:r>
                  <a:rPr lang="en-US" dirty="0"/>
                  <a:t>Lyman series (</a:t>
                </a:r>
                <a14:m>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𝑓</m:t>
                        </m:r>
                      </m:sub>
                    </m:sSub>
                    <m:r>
                      <a:rPr lang="en-US" i="1">
                        <a:latin typeface="Cambria Math"/>
                      </a:rPr>
                      <m:t>=</m:t>
                    </m:r>
                    <m:r>
                      <a:rPr lang="en-US" i="1">
                        <a:latin typeface="Cambria Math"/>
                      </a:rPr>
                      <m:t>1</m:t>
                    </m:r>
                    <m:r>
                      <a:rPr lang="en-US" i="1">
                        <a:latin typeface="Cambria Math"/>
                      </a:rPr>
                      <m:t>)</m:t>
                    </m:r>
                  </m:oMath>
                </a14:m>
                <a:r>
                  <a:rPr lang="en-US" dirty="0"/>
                  <a:t> </a:t>
                </a:r>
                <a:r>
                  <a:rPr lang="ar-SA" dirty="0"/>
                  <a:t> التي تقع بالكامل في الجزء فوق البنفسجي</a:t>
                </a:r>
                <a:r>
                  <a:rPr lang="en-US" dirty="0"/>
                  <a:t> Ultraviolet </a:t>
                </a:r>
                <a:r>
                  <a:rPr lang="ar-SA" dirty="0"/>
                  <a:t> </a:t>
                </a:r>
                <a:endParaRPr lang="ar-SA" dirty="0" smtClean="0"/>
              </a:p>
              <a:p>
                <a:pPr marL="0" indent="0" algn="r" rtl="1">
                  <a:buNone/>
                </a:pPr>
                <a:r>
                  <a:rPr lang="ar-SA" dirty="0" smtClean="0">
                    <a:solidFill>
                      <a:schemeClr val="tx2">
                        <a:lumMod val="60000"/>
                        <a:lumOff val="40000"/>
                      </a:schemeClr>
                    </a:solidFill>
                  </a:rPr>
                  <a:t>وسلسلة </a:t>
                </a:r>
                <a:r>
                  <a:rPr lang="ar-SA" dirty="0">
                    <a:solidFill>
                      <a:schemeClr val="tx2">
                        <a:lumMod val="60000"/>
                        <a:lumOff val="40000"/>
                      </a:schemeClr>
                    </a:solidFill>
                  </a:rPr>
                  <a:t>باشن </a:t>
                </a:r>
                <a:r>
                  <a:rPr lang="en-US" dirty="0">
                    <a:solidFill>
                      <a:schemeClr val="tx2">
                        <a:lumMod val="60000"/>
                        <a:lumOff val="40000"/>
                      </a:schemeClr>
                    </a:solidFill>
                  </a:rPr>
                  <a:t> </a:t>
                </a:r>
                <a:r>
                  <a:rPr lang="en-US" dirty="0" err="1">
                    <a:solidFill>
                      <a:schemeClr val="tx2">
                        <a:lumMod val="60000"/>
                        <a:lumOff val="40000"/>
                      </a:schemeClr>
                    </a:solidFill>
                  </a:rPr>
                  <a:t>Paschen</a:t>
                </a:r>
                <a:r>
                  <a:rPr lang="en-US" dirty="0">
                    <a:solidFill>
                      <a:schemeClr val="tx2">
                        <a:lumMod val="60000"/>
                        <a:lumOff val="40000"/>
                      </a:schemeClr>
                    </a:solidFill>
                  </a:rPr>
                  <a:t> </a:t>
                </a:r>
                <a:r>
                  <a:rPr lang="en-US" dirty="0" smtClean="0">
                    <a:solidFill>
                      <a:schemeClr val="tx2">
                        <a:lumMod val="60000"/>
                        <a:lumOff val="40000"/>
                      </a:schemeClr>
                    </a:solidFill>
                  </a:rPr>
                  <a:t>(</a:t>
                </a:r>
                <a14:m>
                  <m:oMath xmlns:m="http://schemas.openxmlformats.org/officeDocument/2006/math">
                    <m:sSub>
                      <m:sSubPr>
                        <m:ctrlPr>
                          <a:rPr lang="en-US" i="1">
                            <a:solidFill>
                              <a:schemeClr val="tx2">
                                <a:lumMod val="60000"/>
                                <a:lumOff val="40000"/>
                              </a:schemeClr>
                            </a:solidFill>
                            <a:latin typeface="Cambria Math"/>
                          </a:rPr>
                        </m:ctrlPr>
                      </m:sSubPr>
                      <m:e>
                        <m:r>
                          <a:rPr lang="en-US" i="1">
                            <a:solidFill>
                              <a:schemeClr val="tx2">
                                <a:lumMod val="60000"/>
                                <a:lumOff val="40000"/>
                              </a:schemeClr>
                            </a:solidFill>
                            <a:latin typeface="Cambria Math"/>
                          </a:rPr>
                          <m:t>𝑛</m:t>
                        </m:r>
                      </m:e>
                      <m:sub>
                        <m:r>
                          <a:rPr lang="en-US" i="1">
                            <a:solidFill>
                              <a:schemeClr val="tx2">
                                <a:lumMod val="60000"/>
                                <a:lumOff val="40000"/>
                              </a:schemeClr>
                            </a:solidFill>
                            <a:latin typeface="Cambria Math"/>
                          </a:rPr>
                          <m:t>𝑓</m:t>
                        </m:r>
                      </m:sub>
                    </m:sSub>
                    <m:r>
                      <a:rPr lang="en-US" i="1">
                        <a:solidFill>
                          <a:schemeClr val="tx2">
                            <a:lumMod val="60000"/>
                            <a:lumOff val="40000"/>
                          </a:schemeClr>
                        </a:solidFill>
                        <a:latin typeface="Cambria Math"/>
                      </a:rPr>
                      <m:t>=</m:t>
                    </m:r>
                    <m:r>
                      <a:rPr lang="en-US" b="0" i="1" smtClean="0">
                        <a:solidFill>
                          <a:schemeClr val="tx2">
                            <a:lumMod val="60000"/>
                            <a:lumOff val="40000"/>
                          </a:schemeClr>
                        </a:solidFill>
                        <a:latin typeface="Cambria Math"/>
                      </a:rPr>
                      <m:t>3</m:t>
                    </m:r>
                    <m:r>
                      <a:rPr lang="en-US" i="1">
                        <a:solidFill>
                          <a:schemeClr val="tx2">
                            <a:lumMod val="60000"/>
                            <a:lumOff val="40000"/>
                          </a:schemeClr>
                        </a:solidFill>
                        <a:latin typeface="Cambria Math"/>
                      </a:rPr>
                      <m:t>)</m:t>
                    </m:r>
                  </m:oMath>
                </a14:m>
                <a:r>
                  <a:rPr lang="en-US" dirty="0">
                    <a:solidFill>
                      <a:schemeClr val="tx2">
                        <a:lumMod val="60000"/>
                        <a:lumOff val="40000"/>
                      </a:schemeClr>
                    </a:solidFill>
                  </a:rPr>
                  <a:t>   </a:t>
                </a:r>
                <a:r>
                  <a:rPr lang="ar-SA" dirty="0"/>
                  <a:t>التي تقع بالكامل في المنطقة تحت </a:t>
                </a:r>
                <a:r>
                  <a:rPr lang="ar-SA" dirty="0" smtClean="0"/>
                  <a:t>الحمراء </a:t>
                </a:r>
                <a:r>
                  <a:rPr lang="en-US" dirty="0" smtClean="0"/>
                  <a:t> </a:t>
                </a:r>
                <a:r>
                  <a:rPr lang="en-US" dirty="0"/>
                  <a:t>Infrared</a:t>
                </a:r>
                <a:r>
                  <a:rPr lang="ar-SA" dirty="0"/>
                  <a:t>.</a:t>
                </a:r>
                <a:endParaRPr lang="en-US" dirty="0"/>
              </a:p>
              <a:p>
                <a:pPr marL="0" indent="0" algn="r" rtl="1">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1926" b="-2156"/>
                </a:stretch>
              </a:blipFill>
            </p:spPr>
            <p:txBody>
              <a:bodyPr/>
              <a:lstStyle/>
              <a:p>
                <a:r>
                  <a:rPr lang="en-US">
                    <a:noFill/>
                  </a:rPr>
                  <a:t> </a:t>
                </a:r>
              </a:p>
            </p:txBody>
          </p:sp>
        </mc:Fallback>
      </mc:AlternateContent>
    </p:spTree>
    <p:extLst>
      <p:ext uri="{BB962C8B-B14F-4D97-AF65-F5344CB8AC3E}">
        <p14:creationId xmlns:p14="http://schemas.microsoft.com/office/powerpoint/2010/main" val="2815465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Bohr Theory (1913) Assumptions: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5059363"/>
              </a:xfrm>
            </p:spPr>
            <p:txBody>
              <a:bodyPr>
                <a:normAutofit fontScale="62500" lnSpcReduction="20000"/>
              </a:bodyPr>
              <a:lstStyle/>
              <a:p>
                <a:pPr marL="514350" indent="-514350" algn="r" rtl="1">
                  <a:buFont typeface="+mj-lt"/>
                  <a:buAutoNum type="arabicPeriod"/>
                </a:pPr>
                <a:endParaRPr lang="en-US" sz="3400" dirty="0" smtClean="0"/>
              </a:p>
              <a:p>
                <a:pPr marL="514350" lvl="0" indent="-514350" algn="r" rtl="1">
                  <a:buFont typeface="+mj-lt"/>
                  <a:buAutoNum type="arabicPeriod"/>
                </a:pPr>
                <a:r>
                  <a:rPr lang="ar-SA" sz="3800" dirty="0"/>
                  <a:t>يدور الإلكترون حول النواة (أي البروتون) في مدار دائري تحت تأثير </a:t>
                </a:r>
                <a:r>
                  <a:rPr lang="ar-SA" sz="3800" dirty="0" smtClean="0"/>
                  <a:t>قوة كولوم  </a:t>
                </a:r>
                <a:r>
                  <a:rPr lang="en-US" sz="3800" dirty="0" smtClean="0"/>
                  <a:t>Coulomb </a:t>
                </a:r>
                <a:r>
                  <a:rPr lang="en-US" sz="3800" dirty="0"/>
                  <a:t>force </a:t>
                </a:r>
                <a:r>
                  <a:rPr lang="ar-SA" sz="3800" dirty="0" smtClean="0"/>
                  <a:t>    أي اعتمد </a:t>
                </a:r>
                <a:r>
                  <a:rPr lang="ar-SA" sz="3800" dirty="0"/>
                  <a:t>على </a:t>
                </a:r>
                <a:r>
                  <a:rPr lang="ar-SA" sz="3800" dirty="0" smtClean="0"/>
                  <a:t>نموذج </a:t>
                </a:r>
                <a:r>
                  <a:rPr lang="en-US" sz="3800" dirty="0" smtClean="0"/>
                  <a:t>Rutherford </a:t>
                </a:r>
                <a:r>
                  <a:rPr lang="ar-SA" sz="3800" dirty="0" smtClean="0"/>
                  <a:t> </a:t>
                </a:r>
                <a:r>
                  <a:rPr lang="ar-SA" sz="3800" dirty="0"/>
                  <a:t>النووي.</a:t>
                </a:r>
                <a:endParaRPr lang="en-US" sz="3800" dirty="0"/>
              </a:p>
              <a:p>
                <a:pPr marL="514350" lvl="0" indent="-514350" algn="r" rtl="1">
                  <a:buFont typeface="+mj-lt"/>
                  <a:buAutoNum type="arabicPeriod"/>
                </a:pPr>
                <a:r>
                  <a:rPr lang="ar-SA" sz="3800" dirty="0"/>
                  <a:t>هنالك مدارات محددة يستطيع أن يدور فيها الإلكترون دون أن يشع ويخسر طاقته وبالتالي تكون هذه المدارات مستقرة ويكون لكل مدار مستقر طاقة محددة.</a:t>
                </a:r>
                <a:endParaRPr lang="en-US" sz="3800" dirty="0"/>
              </a:p>
              <a:p>
                <a:pPr marL="514350" indent="-514350" algn="r" rtl="1">
                  <a:buFont typeface="+mj-lt"/>
                  <a:buAutoNum type="arabicPeriod"/>
                </a:pPr>
                <a:r>
                  <a:rPr lang="ar-SA" sz="3800" dirty="0"/>
                  <a:t>تطلق الذرة إشعاعا عندما يقفز  أو ينتقل الإلكترون من مداره الحالي إلى مدار آخر أقل طاقة منه وتكون طاقة الفوتون الذي تطلقه الذرة مساوية للفرق بين طاقتي </a:t>
                </a:r>
                <a:r>
                  <a:rPr lang="ar-SA" sz="3800" dirty="0" smtClean="0"/>
                  <a:t>المدارين</a:t>
                </a:r>
                <a:r>
                  <a:rPr lang="en-US" sz="3800" dirty="0" smtClean="0"/>
                  <a:t> </a:t>
                </a:r>
                <a:r>
                  <a:rPr lang="ar-SA" sz="3800" dirty="0" smtClean="0"/>
                  <a:t> </a:t>
                </a:r>
                <a14:m>
                  <m:oMath xmlns:m="http://schemas.openxmlformats.org/officeDocument/2006/math">
                    <m:r>
                      <a:rPr lang="ar-SA" sz="3800" b="0" i="0" smtClean="0">
                        <a:latin typeface="Cambria Math"/>
                      </a:rPr>
                      <m:t>      </m:t>
                    </m:r>
                    <m:r>
                      <a:rPr lang="en-US" sz="3800" i="1">
                        <a:latin typeface="Cambria Math"/>
                      </a:rPr>
                      <m:t>h</m:t>
                    </m:r>
                    <m:r>
                      <a:rPr lang="en-US" sz="3800" i="1">
                        <a:latin typeface="Cambria Math"/>
                      </a:rPr>
                      <m:t>𝑓</m:t>
                    </m:r>
                    <m:r>
                      <a:rPr lang="en-US" sz="3800" i="1">
                        <a:latin typeface="Cambria Math"/>
                      </a:rPr>
                      <m:t>= </m:t>
                    </m:r>
                    <m:sSub>
                      <m:sSubPr>
                        <m:ctrlPr>
                          <a:rPr lang="en-US" sz="3800" i="1">
                            <a:latin typeface="Cambria Math"/>
                          </a:rPr>
                        </m:ctrlPr>
                      </m:sSubPr>
                      <m:e>
                        <m:r>
                          <a:rPr lang="en-US" sz="3800" i="1">
                            <a:latin typeface="Cambria Math"/>
                          </a:rPr>
                          <m:t>𝐸</m:t>
                        </m:r>
                      </m:e>
                      <m:sub>
                        <m:r>
                          <a:rPr lang="en-US" sz="3800" i="1">
                            <a:latin typeface="Cambria Math"/>
                          </a:rPr>
                          <m:t>𝑖</m:t>
                        </m:r>
                      </m:sub>
                    </m:sSub>
                    <m:r>
                      <a:rPr lang="en-US" sz="3800" i="1">
                        <a:latin typeface="Cambria Math"/>
                      </a:rPr>
                      <m:t>−</m:t>
                    </m:r>
                    <m:sSub>
                      <m:sSubPr>
                        <m:ctrlPr>
                          <a:rPr lang="en-US" sz="3800" i="1">
                            <a:latin typeface="Cambria Math"/>
                          </a:rPr>
                        </m:ctrlPr>
                      </m:sSubPr>
                      <m:e>
                        <m:r>
                          <a:rPr lang="en-US" sz="3800" i="1">
                            <a:latin typeface="Cambria Math"/>
                          </a:rPr>
                          <m:t>𝐸</m:t>
                        </m:r>
                      </m:e>
                      <m:sub>
                        <m:r>
                          <a:rPr lang="en-US" sz="3800" i="1">
                            <a:latin typeface="Cambria Math"/>
                          </a:rPr>
                          <m:t>𝑓</m:t>
                        </m:r>
                      </m:sub>
                    </m:sSub>
                  </m:oMath>
                </a14:m>
                <a:r>
                  <a:rPr lang="en-US" sz="3800" dirty="0" smtClean="0"/>
                  <a:t> </a:t>
                </a:r>
                <a:r>
                  <a:rPr lang="ar-SA" sz="3800" dirty="0" smtClean="0"/>
                  <a:t> هذه </a:t>
                </a:r>
                <a:r>
                  <a:rPr lang="ar-SA" sz="3800" dirty="0"/>
                  <a:t>الفرضية </a:t>
                </a:r>
                <a:r>
                  <a:rPr lang="ar-SA" sz="3800" dirty="0" smtClean="0"/>
                  <a:t>تفسر </a:t>
                </a:r>
                <a:r>
                  <a:rPr lang="ar-SA" sz="3800" dirty="0"/>
                  <a:t>سبب وجود الأطياف الخطية </a:t>
                </a:r>
                <a:endParaRPr lang="en-US" sz="3800" dirty="0" smtClean="0"/>
              </a:p>
              <a:p>
                <a:pPr marL="514350" indent="-514350" algn="r" rtl="1">
                  <a:buFont typeface="+mj-lt"/>
                  <a:buAutoNum type="arabicPeriod"/>
                </a:pPr>
                <a:r>
                  <a:rPr lang="ar-SA" sz="3800" dirty="0"/>
                  <a:t>المدارات المستقرة </a:t>
                </a:r>
                <a:r>
                  <a:rPr lang="en-US" sz="3800" dirty="0"/>
                  <a:t> stationary states of the electron</a:t>
                </a:r>
                <a:r>
                  <a:rPr lang="ar-SA" sz="3800" dirty="0"/>
                  <a:t>هي التى يتخذ فيها الزخم الدوراني للإلكترون</a:t>
                </a:r>
                <a:r>
                  <a:rPr lang="en-US" sz="3800" dirty="0"/>
                  <a:t>angular momentum of the electron </a:t>
                </a:r>
                <a:r>
                  <a:rPr lang="ar-SA" sz="3800" dirty="0"/>
                  <a:t>  قيما محددة</a:t>
                </a:r>
                <a:endParaRPr lang="en-US" sz="3800"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𝐿</m:t>
                      </m:r>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𝑒</m:t>
                          </m:r>
                        </m:sub>
                      </m:sSub>
                      <m:r>
                        <a:rPr lang="en-US" i="1">
                          <a:latin typeface="Cambria Math"/>
                        </a:rPr>
                        <m:t>𝑣𝑟</m:t>
                      </m:r>
                      <m:r>
                        <a:rPr lang="en-US" i="1">
                          <a:latin typeface="Cambria Math"/>
                        </a:rPr>
                        <m:t>=</m:t>
                      </m:r>
                      <m:r>
                        <a:rPr lang="en-US" i="1">
                          <a:latin typeface="Cambria Math"/>
                        </a:rPr>
                        <m:t>𝑛</m:t>
                      </m:r>
                      <m:r>
                        <a:rPr lang="en-US" i="1">
                          <a:latin typeface="Cambria Math"/>
                        </a:rPr>
                        <m:t>ħ=</m:t>
                      </m:r>
                      <m:f>
                        <m:fPr>
                          <m:ctrlPr>
                            <a:rPr lang="en-US" i="1">
                              <a:latin typeface="Cambria Math"/>
                            </a:rPr>
                          </m:ctrlPr>
                        </m:fPr>
                        <m:num>
                          <m:r>
                            <a:rPr lang="en-US" i="1">
                              <a:latin typeface="Cambria Math"/>
                            </a:rPr>
                            <m:t>𝑛</m:t>
                          </m:r>
                          <m:r>
                            <a:rPr lang="en-US" i="1">
                              <a:latin typeface="Cambria Math"/>
                            </a:rPr>
                            <m:t>h</m:t>
                          </m:r>
                        </m:num>
                        <m:den>
                          <m:r>
                            <a:rPr lang="en-US" i="1">
                              <a:latin typeface="Cambria Math"/>
                            </a:rPr>
                            <m:t>2</m:t>
                          </m:r>
                          <m:r>
                            <a:rPr lang="en-US" i="1">
                              <a:latin typeface="Cambria Math"/>
                            </a:rPr>
                            <m:t>𝜋</m:t>
                          </m:r>
                        </m:den>
                      </m:f>
                    </m:oMath>
                  </m:oMathPara>
                </a14:m>
                <a:endParaRPr lang="en-US" dirty="0"/>
              </a:p>
              <a:p>
                <a:pPr marL="0" lvl="0" indent="0" algn="l">
                  <a:buNone/>
                </a:pPr>
                <a:endParaRPr lang="en-US" i="1" dirty="0" smtClean="0"/>
              </a:p>
              <a:p>
                <a:pPr marL="0" lvl="0" indent="0" algn="l">
                  <a:buNone/>
                </a:pPr>
                <a:endParaRPr lang="en-US" dirty="0"/>
              </a:p>
              <a:p>
                <a:pPr marL="0" indent="0" algn="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059363"/>
              </a:xfrm>
              <a:blipFill rotWithShape="1">
                <a:blip r:embed="rId2"/>
                <a:stretch>
                  <a:fillRect l="-2000" r="-1259"/>
                </a:stretch>
              </a:blipFill>
            </p:spPr>
            <p:txBody>
              <a:bodyPr/>
              <a:lstStyle/>
              <a:p>
                <a:r>
                  <a:rPr lang="en-US">
                    <a:noFill/>
                  </a:rPr>
                  <a:t> </a:t>
                </a:r>
              </a:p>
            </p:txBody>
          </p:sp>
        </mc:Fallback>
      </mc:AlternateContent>
    </p:spTree>
    <p:extLst>
      <p:ext uri="{BB962C8B-B14F-4D97-AF65-F5344CB8AC3E}">
        <p14:creationId xmlns:p14="http://schemas.microsoft.com/office/powerpoint/2010/main" val="3973716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Bohr’s assumption of the </a:t>
            </a:r>
            <a:br>
              <a:rPr lang="en-US" dirty="0" smtClean="0"/>
            </a:br>
            <a:r>
              <a:rPr lang="en-US" dirty="0" smtClean="0"/>
              <a:t>Quantization of angular momentum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r" rtl="1">
                  <a:buNone/>
                </a:pPr>
                <a:r>
                  <a:rPr lang="ar-SA" dirty="0" smtClean="0"/>
                  <a:t>هذه </a:t>
                </a:r>
                <a:r>
                  <a:rPr lang="ar-SA" dirty="0"/>
                  <a:t>فرضية بور </a:t>
                </a:r>
                <a:r>
                  <a:rPr lang="en-US" dirty="0"/>
                  <a:t> </a:t>
                </a:r>
                <a:r>
                  <a:rPr lang="ar-SA" dirty="0" smtClean="0"/>
                  <a:t>الجديدة التي </a:t>
                </a:r>
                <a:r>
                  <a:rPr lang="ar-SA" dirty="0"/>
                  <a:t>تتناقض مع الميكانيكا الكلاسيكية حيث أدخل مفهوما جديدا وهو تكميم الزخم الدوراني </a:t>
                </a:r>
                <a:r>
                  <a:rPr lang="ar-SA" dirty="0" smtClean="0"/>
                  <a:t>بالإضافة </a:t>
                </a:r>
                <a:r>
                  <a:rPr lang="ar-SA" dirty="0"/>
                  <a:t>إلى مفهوم تكميم الطاقة</a:t>
                </a:r>
                <a:r>
                  <a:rPr lang="en-US" dirty="0"/>
                  <a:t>quantization of energy </a:t>
                </a:r>
                <a:r>
                  <a:rPr lang="ar-SA" dirty="0"/>
                  <a:t> الذي أدخله بلانك</a:t>
                </a:r>
                <a:r>
                  <a:rPr lang="en-US" dirty="0"/>
                  <a:t>Planck </a:t>
                </a:r>
                <a:r>
                  <a:rPr lang="ar-SA" dirty="0"/>
                  <a:t>. نلاحظ هنا أن قيمة تكميم الزخم الدوراني </a:t>
                </a:r>
                <a:r>
                  <a:rPr lang="en-US" dirty="0"/>
                  <a:t> quantization of angular momentum </a:t>
                </a:r>
                <a:r>
                  <a:rPr lang="ar-SA" dirty="0" smtClean="0"/>
                  <a:t>تعتمد </a:t>
                </a:r>
                <a:r>
                  <a:rPr lang="ar-SA" dirty="0"/>
                  <a:t>على الثابت </a:t>
                </a:r>
                <a14:m>
                  <m:oMath xmlns:m="http://schemas.openxmlformats.org/officeDocument/2006/math">
                    <m:r>
                      <a:rPr lang="en-US">
                        <a:latin typeface="Cambria Math"/>
                      </a:rPr>
                      <m:t>ħ=</m:t>
                    </m:r>
                    <m:f>
                      <m:fPr>
                        <m:type m:val="skw"/>
                        <m:ctrlPr>
                          <a:rPr lang="en-US" i="1">
                            <a:latin typeface="Cambria Math"/>
                          </a:rPr>
                        </m:ctrlPr>
                      </m:fPr>
                      <m:num>
                        <m:r>
                          <a:rPr lang="en-US" i="1">
                            <a:latin typeface="Cambria Math"/>
                          </a:rPr>
                          <m:t>h</m:t>
                        </m:r>
                      </m:num>
                      <m:den>
                        <m:r>
                          <a:rPr lang="en-US" i="1">
                            <a:latin typeface="Cambria Math"/>
                          </a:rPr>
                          <m:t>2</m:t>
                        </m:r>
                        <m:r>
                          <a:rPr lang="en-US" i="1">
                            <a:latin typeface="Cambria Math"/>
                          </a:rPr>
                          <m:t>𝜋</m:t>
                        </m:r>
                      </m:den>
                    </m:f>
                  </m:oMath>
                </a14:m>
                <a:r>
                  <a:rPr lang="ar-SA" dirty="0"/>
                  <a:t>  حيث </a:t>
                </a:r>
                <a14:m>
                  <m:oMath xmlns:m="http://schemas.openxmlformats.org/officeDocument/2006/math">
                    <m:r>
                      <a:rPr lang="en-US" i="1">
                        <a:latin typeface="Cambria Math"/>
                      </a:rPr>
                      <m:t>h</m:t>
                    </m:r>
                  </m:oMath>
                </a14:m>
                <a:r>
                  <a:rPr lang="ar-SA" dirty="0"/>
                  <a:t>  هو نفس ثابت بلانك </a:t>
                </a:r>
                <a:r>
                  <a:rPr lang="en-US" dirty="0"/>
                  <a:t>Planck’s constant </a:t>
                </a:r>
                <a14:m>
                  <m:oMath xmlns:m="http://schemas.openxmlformats.org/officeDocument/2006/math">
                    <m:r>
                      <a:rPr lang="en-US" i="1">
                        <a:latin typeface="Cambria Math"/>
                      </a:rPr>
                      <m:t>h</m:t>
                    </m:r>
                  </m:oMath>
                </a14:m>
                <a:r>
                  <a:rPr lang="en-US" dirty="0"/>
                  <a:t>    </a:t>
                </a:r>
                <a:r>
                  <a:rPr lang="ar-SA" dirty="0"/>
                  <a:t> الذي استعمله بلانك</a:t>
                </a:r>
                <a:r>
                  <a:rPr lang="en-US" dirty="0"/>
                  <a:t>Planck </a:t>
                </a:r>
                <a:r>
                  <a:rPr lang="ar-SA" dirty="0"/>
                  <a:t> لتكميم الطاقة </a:t>
                </a:r>
                <a:r>
                  <a:rPr lang="en-US" dirty="0"/>
                  <a:t>quantization of energy </a:t>
                </a:r>
                <a:r>
                  <a:rPr lang="ar-SA" dirty="0" smtClean="0"/>
                  <a:t> مما </a:t>
                </a:r>
                <a:r>
                  <a:rPr lang="ar-SA" dirty="0"/>
                  <a:t>يدل على أن هذا الثابت </a:t>
                </a:r>
                <a14:m>
                  <m:oMath xmlns:m="http://schemas.openxmlformats.org/officeDocument/2006/math">
                    <m:r>
                      <a:rPr lang="en-US" i="1">
                        <a:latin typeface="Cambria Math"/>
                      </a:rPr>
                      <m:t>h</m:t>
                    </m:r>
                  </m:oMath>
                </a14:m>
                <a:r>
                  <a:rPr lang="en-US" dirty="0"/>
                  <a:t> </a:t>
                </a:r>
                <a:r>
                  <a:rPr lang="ar-SA" dirty="0" smtClean="0"/>
                  <a:t> هو </a:t>
                </a:r>
                <a:r>
                  <a:rPr lang="ar-SA" dirty="0"/>
                  <a:t>أساسي في عملية </a:t>
                </a:r>
                <a:r>
                  <a:rPr lang="ar-SA" dirty="0" smtClean="0"/>
                  <a:t>التكميم </a:t>
                </a:r>
                <a:r>
                  <a:rPr lang="en-US" dirty="0" smtClean="0"/>
                  <a:t>quantization </a:t>
                </a:r>
                <a:r>
                  <a:rPr lang="ar-SA" dirty="0"/>
                  <a:t>.</a:t>
                </a:r>
                <a:endParaRPr lang="en-US" dirty="0"/>
              </a:p>
              <a:p>
                <a:pPr marL="0" indent="0" algn="r"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926" t="-2022" r="-1852" b="-3504"/>
                </a:stretch>
              </a:blipFill>
            </p:spPr>
            <p:txBody>
              <a:bodyPr/>
              <a:lstStyle/>
              <a:p>
                <a:r>
                  <a:rPr lang="en-US">
                    <a:noFill/>
                  </a:rPr>
                  <a:t> </a:t>
                </a:r>
              </a:p>
            </p:txBody>
          </p:sp>
        </mc:Fallback>
      </mc:AlternateContent>
    </p:spTree>
    <p:extLst>
      <p:ext uri="{BB962C8B-B14F-4D97-AF65-F5344CB8AC3E}">
        <p14:creationId xmlns:p14="http://schemas.microsoft.com/office/powerpoint/2010/main" val="1060559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1607</TotalTime>
  <Words>1557</Words>
  <Application>Microsoft Office PowerPoint</Application>
  <PresentationFormat>On-screen Show (4:3)</PresentationFormat>
  <Paragraphs>81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Chapter 4  Section 4.3</vt:lpstr>
      <vt:lpstr>Classical Physics cannot explain line spectra such as the spectrum of the Hydrogen atom</vt:lpstr>
      <vt:lpstr>الطيف المرئي لذرة الهيدروجين يتكون من أربعة خطوط وهذه الخطوط جزء من سلسلة كبيرة من الخطوط تدعى سلسلة بالمرBalmer series  ولكن باقي السلسلة يقع في المنطقة فوق البنفسجية وبالتالي لا يمكن رؤيتها بالعين (ولكن بإمكاننا التأكد من وجودها باستعمال أفلام فوتوغرافية حساسة لها). وهذا الطيف الناتج عن الضوء المنبعث من الذرات المتهيجة يدعى طيف الانبعاثEmission Spectrum  </vt:lpstr>
      <vt:lpstr>Emission Spectrum and Absorption Spectrum</vt:lpstr>
      <vt:lpstr>Absorption Spectrum of Sun light  يظهر الشكل أدناه طيف الامتصاص الموجود في الأشعة التي تصلنا من الشمس ومن هذا الطيف نستطيع أن نستنتج نوع الغازات المحيطة  بسطح الشمس حيث تمتص ذرات هذه الغازات أمواجا محددة من أشعة الشمس مما يترك فيها خطوطا سوداء كما نرى. وبإمكاننا بنفس الطريقة  أن نعرف نوع الغازات المحيطة بأي نجم في الكون. ومن أشهر الخطوط الموجودة في طيف الامتصاص لضوء الشمس خطا الصوديومSodium D lines  المشار لهما بالحرف  D واللذان يقعان في منطقة الضوء الأصفر  (وهما اللذان يعطيان اللون الأصفر لمصابيح الصوديوم الموجودة في بعض شوارعنا)   كان خطا الصوديومSodium D lines  النقطة الأساسية في تجربة Kirchhoff  في العام 1859 التي تظهر في الشكل 4.19 في كتابنا حيث وضع بخار الصوديوم في طريق ضوء الشمس قبل تحليله فوجد أن خطا الصوديوم أصبحا أوضح حيث قامت ذرات الصوديوم بامتصاص ما تبقى من أشعة بهاتين الموجتين وبذلك أثبت وجود ذرات صوديوم في الغلاف الخارجي للشمس الأقل سخونة من سطحها. </vt:lpstr>
      <vt:lpstr> اكتشاف بالمر (أستاذ مدرسة)  عن طريق التجربة والخطأ</vt:lpstr>
      <vt:lpstr> تم اكتشاف عدة سلاسل  ومن الممكن تلخيصها بالمعادلة </vt:lpstr>
      <vt:lpstr>Bohr Theory (1913) Assumptions:</vt:lpstr>
      <vt:lpstr>Bohr’s assumption of the  Quantization of angular momentum</vt:lpstr>
      <vt:lpstr>Energy of the Hydrogen Atom</vt:lpstr>
      <vt:lpstr>Quantized radii and energies</vt:lpstr>
      <vt:lpstr>Energy Levels of the H Atom</vt:lpstr>
      <vt:lpstr>One-electron Ions with Z &gt; 1</vt:lpstr>
      <vt:lpstr>Example 4.6: Light from Zeta Puppis </vt:lpstr>
      <vt:lpstr> Example 4.7: excited H atom (initially at rest) makes a transition from n=2 state to n=1 state </vt:lpstr>
      <vt:lpstr>Example 4.9 : calculate T at which a hydrogen gas will contain many atoms (say 10%) in first excited state?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Section</dc:title>
  <dc:creator>Henry R Giacaman</dc:creator>
  <cp:lastModifiedBy>Henry R Giacaman</cp:lastModifiedBy>
  <cp:revision>36</cp:revision>
  <dcterms:created xsi:type="dcterms:W3CDTF">2020-03-26T09:15:57Z</dcterms:created>
  <dcterms:modified xsi:type="dcterms:W3CDTF">2020-03-31T15:16:35Z</dcterms:modified>
</cp:coreProperties>
</file>