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m" ContentType="video/webm"/>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1" r:id="rId6"/>
    <p:sldId id="259" r:id="rId7"/>
    <p:sldId id="268" r:id="rId8"/>
    <p:sldId id="269" r:id="rId9"/>
    <p:sldId id="263" r:id="rId10"/>
    <p:sldId id="266" r:id="rId11"/>
    <p:sldId id="264" r:id="rId12"/>
    <p:sldId id="265"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82" d="100"/>
          <a:sy n="82" d="100"/>
        </p:scale>
        <p:origin x="71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1FD8-99C6-4654-876B-F4BAC51867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137CD3-5097-4FDC-A2D5-33E79C19A0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2E153A-9E48-4364-B4CF-1467A4BA963F}"/>
              </a:ext>
            </a:extLst>
          </p:cNvPr>
          <p:cNvSpPr>
            <a:spLocks noGrp="1"/>
          </p:cNvSpPr>
          <p:nvPr>
            <p:ph type="dt" sz="half" idx="10"/>
          </p:nvPr>
        </p:nvSpPr>
        <p:spPr/>
        <p:txBody>
          <a:bodyPr/>
          <a:lstStyle/>
          <a:p>
            <a:fld id="{C6E21318-4FBC-4279-B2AC-C9A7A19A5380}" type="datetimeFigureOut">
              <a:rPr lang="en-US" smtClean="0"/>
              <a:t>2/16/2022</a:t>
            </a:fld>
            <a:endParaRPr lang="en-US"/>
          </a:p>
        </p:txBody>
      </p:sp>
      <p:sp>
        <p:nvSpPr>
          <p:cNvPr id="5" name="Footer Placeholder 4">
            <a:extLst>
              <a:ext uri="{FF2B5EF4-FFF2-40B4-BE49-F238E27FC236}">
                <a16:creationId xmlns:a16="http://schemas.microsoft.com/office/drawing/2014/main" id="{F78E23C4-2FE0-494C-8752-FB3B0E1ED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EF601-2773-4410-AD57-CFF042483FDA}"/>
              </a:ext>
            </a:extLst>
          </p:cNvPr>
          <p:cNvSpPr>
            <a:spLocks noGrp="1"/>
          </p:cNvSpPr>
          <p:nvPr>
            <p:ph type="sldNum" sz="quarter" idx="12"/>
          </p:nvPr>
        </p:nvSpPr>
        <p:spPr/>
        <p:txBody>
          <a:bodyPr/>
          <a:lstStyle/>
          <a:p>
            <a:fld id="{923CDFB7-AD34-4136-92E0-8DD458D2055F}" type="slidenum">
              <a:rPr lang="en-US" smtClean="0"/>
              <a:t>‹#›</a:t>
            </a:fld>
            <a:endParaRPr lang="en-US"/>
          </a:p>
        </p:txBody>
      </p:sp>
    </p:spTree>
    <p:extLst>
      <p:ext uri="{BB962C8B-B14F-4D97-AF65-F5344CB8AC3E}">
        <p14:creationId xmlns:p14="http://schemas.microsoft.com/office/powerpoint/2010/main" val="263071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58D0A-5DEC-400D-A1B7-CAA4B878CB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177D0F-CC03-48D2-9577-E9FD85B01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67C9D-057A-473A-BE5C-1BFC52AB92EB}"/>
              </a:ext>
            </a:extLst>
          </p:cNvPr>
          <p:cNvSpPr>
            <a:spLocks noGrp="1"/>
          </p:cNvSpPr>
          <p:nvPr>
            <p:ph type="dt" sz="half" idx="10"/>
          </p:nvPr>
        </p:nvSpPr>
        <p:spPr/>
        <p:txBody>
          <a:bodyPr/>
          <a:lstStyle/>
          <a:p>
            <a:fld id="{C6E21318-4FBC-4279-B2AC-C9A7A19A5380}" type="datetimeFigureOut">
              <a:rPr lang="en-US" smtClean="0"/>
              <a:t>2/16/2022</a:t>
            </a:fld>
            <a:endParaRPr lang="en-US"/>
          </a:p>
        </p:txBody>
      </p:sp>
      <p:sp>
        <p:nvSpPr>
          <p:cNvPr id="5" name="Footer Placeholder 4">
            <a:extLst>
              <a:ext uri="{FF2B5EF4-FFF2-40B4-BE49-F238E27FC236}">
                <a16:creationId xmlns:a16="http://schemas.microsoft.com/office/drawing/2014/main" id="{EB4D3562-F586-40E7-81B9-277BAECCB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CCEA2-2544-44DA-9DA1-F05B5A574E60}"/>
              </a:ext>
            </a:extLst>
          </p:cNvPr>
          <p:cNvSpPr>
            <a:spLocks noGrp="1"/>
          </p:cNvSpPr>
          <p:nvPr>
            <p:ph type="sldNum" sz="quarter" idx="12"/>
          </p:nvPr>
        </p:nvSpPr>
        <p:spPr/>
        <p:txBody>
          <a:bodyPr/>
          <a:lstStyle/>
          <a:p>
            <a:fld id="{923CDFB7-AD34-4136-92E0-8DD458D2055F}" type="slidenum">
              <a:rPr lang="en-US" smtClean="0"/>
              <a:t>‹#›</a:t>
            </a:fld>
            <a:endParaRPr lang="en-US"/>
          </a:p>
        </p:txBody>
      </p:sp>
    </p:spTree>
    <p:extLst>
      <p:ext uri="{BB962C8B-B14F-4D97-AF65-F5344CB8AC3E}">
        <p14:creationId xmlns:p14="http://schemas.microsoft.com/office/powerpoint/2010/main" val="395081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21698-5643-4B66-864E-CE50ABF96F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235948-665D-4EB2-9106-E54AC0667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71165-BEBD-46FC-9DE0-45F8CBD12FB2}"/>
              </a:ext>
            </a:extLst>
          </p:cNvPr>
          <p:cNvSpPr>
            <a:spLocks noGrp="1"/>
          </p:cNvSpPr>
          <p:nvPr>
            <p:ph type="dt" sz="half" idx="10"/>
          </p:nvPr>
        </p:nvSpPr>
        <p:spPr/>
        <p:txBody>
          <a:bodyPr/>
          <a:lstStyle/>
          <a:p>
            <a:fld id="{C6E21318-4FBC-4279-B2AC-C9A7A19A5380}" type="datetimeFigureOut">
              <a:rPr lang="en-US" smtClean="0"/>
              <a:t>2/16/2022</a:t>
            </a:fld>
            <a:endParaRPr lang="en-US"/>
          </a:p>
        </p:txBody>
      </p:sp>
      <p:sp>
        <p:nvSpPr>
          <p:cNvPr id="5" name="Footer Placeholder 4">
            <a:extLst>
              <a:ext uri="{FF2B5EF4-FFF2-40B4-BE49-F238E27FC236}">
                <a16:creationId xmlns:a16="http://schemas.microsoft.com/office/drawing/2014/main" id="{9A481544-0DB8-4FF3-B4AA-298D628F2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E6F98-33A2-427B-933F-5F6BF831C2DD}"/>
              </a:ext>
            </a:extLst>
          </p:cNvPr>
          <p:cNvSpPr>
            <a:spLocks noGrp="1"/>
          </p:cNvSpPr>
          <p:nvPr>
            <p:ph type="sldNum" sz="quarter" idx="12"/>
          </p:nvPr>
        </p:nvSpPr>
        <p:spPr/>
        <p:txBody>
          <a:bodyPr/>
          <a:lstStyle/>
          <a:p>
            <a:fld id="{923CDFB7-AD34-4136-92E0-8DD458D2055F}" type="slidenum">
              <a:rPr lang="en-US" smtClean="0"/>
              <a:t>‹#›</a:t>
            </a:fld>
            <a:endParaRPr lang="en-US"/>
          </a:p>
        </p:txBody>
      </p:sp>
    </p:spTree>
    <p:extLst>
      <p:ext uri="{BB962C8B-B14F-4D97-AF65-F5344CB8AC3E}">
        <p14:creationId xmlns:p14="http://schemas.microsoft.com/office/powerpoint/2010/main" val="380058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13F8-38B2-4ACD-B8C5-3759D7F3F8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56793B-0AB8-467E-8BF0-80904720EE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F56024-2C24-434A-A5D6-4F0E9A6159F1}"/>
              </a:ext>
            </a:extLst>
          </p:cNvPr>
          <p:cNvSpPr>
            <a:spLocks noGrp="1"/>
          </p:cNvSpPr>
          <p:nvPr>
            <p:ph type="dt" sz="half" idx="10"/>
          </p:nvPr>
        </p:nvSpPr>
        <p:spPr/>
        <p:txBody>
          <a:bodyPr/>
          <a:lstStyle/>
          <a:p>
            <a:fld id="{C6E21318-4FBC-4279-B2AC-C9A7A19A5380}" type="datetimeFigureOut">
              <a:rPr lang="en-US" smtClean="0"/>
              <a:t>2/16/2022</a:t>
            </a:fld>
            <a:endParaRPr lang="en-US"/>
          </a:p>
        </p:txBody>
      </p:sp>
      <p:sp>
        <p:nvSpPr>
          <p:cNvPr id="5" name="Footer Placeholder 4">
            <a:extLst>
              <a:ext uri="{FF2B5EF4-FFF2-40B4-BE49-F238E27FC236}">
                <a16:creationId xmlns:a16="http://schemas.microsoft.com/office/drawing/2014/main" id="{C094875A-58AD-4109-8704-C07D6DA1F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44D23-CE9E-4A06-8530-843D99721517}"/>
              </a:ext>
            </a:extLst>
          </p:cNvPr>
          <p:cNvSpPr>
            <a:spLocks noGrp="1"/>
          </p:cNvSpPr>
          <p:nvPr>
            <p:ph type="sldNum" sz="quarter" idx="12"/>
          </p:nvPr>
        </p:nvSpPr>
        <p:spPr/>
        <p:txBody>
          <a:bodyPr/>
          <a:lstStyle/>
          <a:p>
            <a:fld id="{923CDFB7-AD34-4136-92E0-8DD458D2055F}" type="slidenum">
              <a:rPr lang="en-US" smtClean="0"/>
              <a:t>‹#›</a:t>
            </a:fld>
            <a:endParaRPr lang="en-US"/>
          </a:p>
        </p:txBody>
      </p:sp>
    </p:spTree>
    <p:extLst>
      <p:ext uri="{BB962C8B-B14F-4D97-AF65-F5344CB8AC3E}">
        <p14:creationId xmlns:p14="http://schemas.microsoft.com/office/powerpoint/2010/main" val="15733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5518-D09D-4B8B-B3CD-719FB73ADE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1622F-B6CD-4E42-8FCD-497A2AB10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B82AAA-E42E-4050-B72E-4A9314D1BE0B}"/>
              </a:ext>
            </a:extLst>
          </p:cNvPr>
          <p:cNvSpPr>
            <a:spLocks noGrp="1"/>
          </p:cNvSpPr>
          <p:nvPr>
            <p:ph type="dt" sz="half" idx="10"/>
          </p:nvPr>
        </p:nvSpPr>
        <p:spPr/>
        <p:txBody>
          <a:bodyPr/>
          <a:lstStyle/>
          <a:p>
            <a:fld id="{C6E21318-4FBC-4279-B2AC-C9A7A19A5380}" type="datetimeFigureOut">
              <a:rPr lang="en-US" smtClean="0"/>
              <a:t>2/16/2022</a:t>
            </a:fld>
            <a:endParaRPr lang="en-US"/>
          </a:p>
        </p:txBody>
      </p:sp>
      <p:sp>
        <p:nvSpPr>
          <p:cNvPr id="5" name="Footer Placeholder 4">
            <a:extLst>
              <a:ext uri="{FF2B5EF4-FFF2-40B4-BE49-F238E27FC236}">
                <a16:creationId xmlns:a16="http://schemas.microsoft.com/office/drawing/2014/main" id="{BE685CC1-09D6-4B29-9961-51456FD2A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E914A-64ED-4B98-BC50-7B0147A7551F}"/>
              </a:ext>
            </a:extLst>
          </p:cNvPr>
          <p:cNvSpPr>
            <a:spLocks noGrp="1"/>
          </p:cNvSpPr>
          <p:nvPr>
            <p:ph type="sldNum" sz="quarter" idx="12"/>
          </p:nvPr>
        </p:nvSpPr>
        <p:spPr/>
        <p:txBody>
          <a:bodyPr/>
          <a:lstStyle/>
          <a:p>
            <a:fld id="{923CDFB7-AD34-4136-92E0-8DD458D2055F}" type="slidenum">
              <a:rPr lang="en-US" smtClean="0"/>
              <a:t>‹#›</a:t>
            </a:fld>
            <a:endParaRPr lang="en-US"/>
          </a:p>
        </p:txBody>
      </p:sp>
    </p:spTree>
    <p:extLst>
      <p:ext uri="{BB962C8B-B14F-4D97-AF65-F5344CB8AC3E}">
        <p14:creationId xmlns:p14="http://schemas.microsoft.com/office/powerpoint/2010/main" val="188832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3FA8-FD06-4DD6-8C19-8905D5EBDB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6A6150-2687-4C35-BCC2-3A9B13357E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64B26-4377-4CE7-90AB-04F2173E7D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6774D3-C128-49DE-BDAC-FEB2A0966DE8}"/>
              </a:ext>
            </a:extLst>
          </p:cNvPr>
          <p:cNvSpPr>
            <a:spLocks noGrp="1"/>
          </p:cNvSpPr>
          <p:nvPr>
            <p:ph type="dt" sz="half" idx="10"/>
          </p:nvPr>
        </p:nvSpPr>
        <p:spPr/>
        <p:txBody>
          <a:bodyPr/>
          <a:lstStyle/>
          <a:p>
            <a:fld id="{C6E21318-4FBC-4279-B2AC-C9A7A19A5380}" type="datetimeFigureOut">
              <a:rPr lang="en-US" smtClean="0"/>
              <a:t>2/16/2022</a:t>
            </a:fld>
            <a:endParaRPr lang="en-US"/>
          </a:p>
        </p:txBody>
      </p:sp>
      <p:sp>
        <p:nvSpPr>
          <p:cNvPr id="6" name="Footer Placeholder 5">
            <a:extLst>
              <a:ext uri="{FF2B5EF4-FFF2-40B4-BE49-F238E27FC236}">
                <a16:creationId xmlns:a16="http://schemas.microsoft.com/office/drawing/2014/main" id="{C4505B66-319D-442C-B16E-E7A889C3F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B48B8-2143-4F50-B319-C4801AF3AB48}"/>
              </a:ext>
            </a:extLst>
          </p:cNvPr>
          <p:cNvSpPr>
            <a:spLocks noGrp="1"/>
          </p:cNvSpPr>
          <p:nvPr>
            <p:ph type="sldNum" sz="quarter" idx="12"/>
          </p:nvPr>
        </p:nvSpPr>
        <p:spPr/>
        <p:txBody>
          <a:bodyPr/>
          <a:lstStyle/>
          <a:p>
            <a:fld id="{923CDFB7-AD34-4136-92E0-8DD458D2055F}" type="slidenum">
              <a:rPr lang="en-US" smtClean="0"/>
              <a:t>‹#›</a:t>
            </a:fld>
            <a:endParaRPr lang="en-US"/>
          </a:p>
        </p:txBody>
      </p:sp>
    </p:spTree>
    <p:extLst>
      <p:ext uri="{BB962C8B-B14F-4D97-AF65-F5344CB8AC3E}">
        <p14:creationId xmlns:p14="http://schemas.microsoft.com/office/powerpoint/2010/main" val="151859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B2FCF-3776-4E91-8C1D-D3203D7A1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343E2A-3E18-4903-8132-2609E6CFE7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52C8D9-8C02-4CA1-AFBF-D71C7B5FCA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DC2EFC-AABE-441A-9D12-72DA07A72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078F1F-7A32-401F-96F1-057841B551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10A3E7-01B7-4C25-92DE-876CBB17D88F}"/>
              </a:ext>
            </a:extLst>
          </p:cNvPr>
          <p:cNvSpPr>
            <a:spLocks noGrp="1"/>
          </p:cNvSpPr>
          <p:nvPr>
            <p:ph type="dt" sz="half" idx="10"/>
          </p:nvPr>
        </p:nvSpPr>
        <p:spPr/>
        <p:txBody>
          <a:bodyPr/>
          <a:lstStyle/>
          <a:p>
            <a:fld id="{C6E21318-4FBC-4279-B2AC-C9A7A19A5380}" type="datetimeFigureOut">
              <a:rPr lang="en-US" smtClean="0"/>
              <a:t>2/16/2022</a:t>
            </a:fld>
            <a:endParaRPr lang="en-US"/>
          </a:p>
        </p:txBody>
      </p:sp>
      <p:sp>
        <p:nvSpPr>
          <p:cNvPr id="8" name="Footer Placeholder 7">
            <a:extLst>
              <a:ext uri="{FF2B5EF4-FFF2-40B4-BE49-F238E27FC236}">
                <a16:creationId xmlns:a16="http://schemas.microsoft.com/office/drawing/2014/main" id="{E8F4BF24-4F5F-4335-9518-DA6D755A8D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F454E7-F429-43A4-87C0-F8BB6C8E0DC6}"/>
              </a:ext>
            </a:extLst>
          </p:cNvPr>
          <p:cNvSpPr>
            <a:spLocks noGrp="1"/>
          </p:cNvSpPr>
          <p:nvPr>
            <p:ph type="sldNum" sz="quarter" idx="12"/>
          </p:nvPr>
        </p:nvSpPr>
        <p:spPr/>
        <p:txBody>
          <a:bodyPr/>
          <a:lstStyle/>
          <a:p>
            <a:fld id="{923CDFB7-AD34-4136-92E0-8DD458D2055F}" type="slidenum">
              <a:rPr lang="en-US" smtClean="0"/>
              <a:t>‹#›</a:t>
            </a:fld>
            <a:endParaRPr lang="en-US"/>
          </a:p>
        </p:txBody>
      </p:sp>
    </p:spTree>
    <p:extLst>
      <p:ext uri="{BB962C8B-B14F-4D97-AF65-F5344CB8AC3E}">
        <p14:creationId xmlns:p14="http://schemas.microsoft.com/office/powerpoint/2010/main" val="2855318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A1B0-F185-441D-92DD-EF04CBF2E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F55264-9D15-4AF2-8CF5-94C9D78C5A68}"/>
              </a:ext>
            </a:extLst>
          </p:cNvPr>
          <p:cNvSpPr>
            <a:spLocks noGrp="1"/>
          </p:cNvSpPr>
          <p:nvPr>
            <p:ph type="dt" sz="half" idx="10"/>
          </p:nvPr>
        </p:nvSpPr>
        <p:spPr/>
        <p:txBody>
          <a:bodyPr/>
          <a:lstStyle/>
          <a:p>
            <a:fld id="{C6E21318-4FBC-4279-B2AC-C9A7A19A5380}" type="datetimeFigureOut">
              <a:rPr lang="en-US" smtClean="0"/>
              <a:t>2/16/2022</a:t>
            </a:fld>
            <a:endParaRPr lang="en-US"/>
          </a:p>
        </p:txBody>
      </p:sp>
      <p:sp>
        <p:nvSpPr>
          <p:cNvPr id="4" name="Footer Placeholder 3">
            <a:extLst>
              <a:ext uri="{FF2B5EF4-FFF2-40B4-BE49-F238E27FC236}">
                <a16:creationId xmlns:a16="http://schemas.microsoft.com/office/drawing/2014/main" id="{34EE0654-4863-4433-A631-207A966862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4545D6-B7AD-448D-A4C6-BB288596962E}"/>
              </a:ext>
            </a:extLst>
          </p:cNvPr>
          <p:cNvSpPr>
            <a:spLocks noGrp="1"/>
          </p:cNvSpPr>
          <p:nvPr>
            <p:ph type="sldNum" sz="quarter" idx="12"/>
          </p:nvPr>
        </p:nvSpPr>
        <p:spPr/>
        <p:txBody>
          <a:bodyPr/>
          <a:lstStyle/>
          <a:p>
            <a:fld id="{923CDFB7-AD34-4136-92E0-8DD458D2055F}" type="slidenum">
              <a:rPr lang="en-US" smtClean="0"/>
              <a:t>‹#›</a:t>
            </a:fld>
            <a:endParaRPr lang="en-US"/>
          </a:p>
        </p:txBody>
      </p:sp>
    </p:spTree>
    <p:extLst>
      <p:ext uri="{BB962C8B-B14F-4D97-AF65-F5344CB8AC3E}">
        <p14:creationId xmlns:p14="http://schemas.microsoft.com/office/powerpoint/2010/main" val="416514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E19FD-A2CC-4FAB-9C00-B7AF6A29F714}"/>
              </a:ext>
            </a:extLst>
          </p:cNvPr>
          <p:cNvSpPr>
            <a:spLocks noGrp="1"/>
          </p:cNvSpPr>
          <p:nvPr>
            <p:ph type="dt" sz="half" idx="10"/>
          </p:nvPr>
        </p:nvSpPr>
        <p:spPr/>
        <p:txBody>
          <a:bodyPr/>
          <a:lstStyle/>
          <a:p>
            <a:fld id="{C6E21318-4FBC-4279-B2AC-C9A7A19A5380}" type="datetimeFigureOut">
              <a:rPr lang="en-US" smtClean="0"/>
              <a:t>2/16/2022</a:t>
            </a:fld>
            <a:endParaRPr lang="en-US"/>
          </a:p>
        </p:txBody>
      </p:sp>
      <p:sp>
        <p:nvSpPr>
          <p:cNvPr id="3" name="Footer Placeholder 2">
            <a:extLst>
              <a:ext uri="{FF2B5EF4-FFF2-40B4-BE49-F238E27FC236}">
                <a16:creationId xmlns:a16="http://schemas.microsoft.com/office/drawing/2014/main" id="{889CFA7E-F3EF-4F0C-A51F-E5AC41BB33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8E2F1A-6D42-4BE9-A9DE-D0FFF1A938A8}"/>
              </a:ext>
            </a:extLst>
          </p:cNvPr>
          <p:cNvSpPr>
            <a:spLocks noGrp="1"/>
          </p:cNvSpPr>
          <p:nvPr>
            <p:ph type="sldNum" sz="quarter" idx="12"/>
          </p:nvPr>
        </p:nvSpPr>
        <p:spPr/>
        <p:txBody>
          <a:bodyPr/>
          <a:lstStyle/>
          <a:p>
            <a:fld id="{923CDFB7-AD34-4136-92E0-8DD458D2055F}" type="slidenum">
              <a:rPr lang="en-US" smtClean="0"/>
              <a:t>‹#›</a:t>
            </a:fld>
            <a:endParaRPr lang="en-US"/>
          </a:p>
        </p:txBody>
      </p:sp>
    </p:spTree>
    <p:extLst>
      <p:ext uri="{BB962C8B-B14F-4D97-AF65-F5344CB8AC3E}">
        <p14:creationId xmlns:p14="http://schemas.microsoft.com/office/powerpoint/2010/main" val="268683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319E-EA14-4E93-9700-EC02850EA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371CB5-DEFD-41DE-8453-C962C9961B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CC152B-52CF-4DA1-A81B-06F2EB31F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3EA83F-F87E-4381-8E2C-75F313D5C2E9}"/>
              </a:ext>
            </a:extLst>
          </p:cNvPr>
          <p:cNvSpPr>
            <a:spLocks noGrp="1"/>
          </p:cNvSpPr>
          <p:nvPr>
            <p:ph type="dt" sz="half" idx="10"/>
          </p:nvPr>
        </p:nvSpPr>
        <p:spPr/>
        <p:txBody>
          <a:bodyPr/>
          <a:lstStyle/>
          <a:p>
            <a:fld id="{C6E21318-4FBC-4279-B2AC-C9A7A19A5380}" type="datetimeFigureOut">
              <a:rPr lang="en-US" smtClean="0"/>
              <a:t>2/16/2022</a:t>
            </a:fld>
            <a:endParaRPr lang="en-US"/>
          </a:p>
        </p:txBody>
      </p:sp>
      <p:sp>
        <p:nvSpPr>
          <p:cNvPr id="6" name="Footer Placeholder 5">
            <a:extLst>
              <a:ext uri="{FF2B5EF4-FFF2-40B4-BE49-F238E27FC236}">
                <a16:creationId xmlns:a16="http://schemas.microsoft.com/office/drawing/2014/main" id="{67B32770-9B5B-4661-AAF2-01C8046429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3290A-8649-4266-B22F-04CF4782931A}"/>
              </a:ext>
            </a:extLst>
          </p:cNvPr>
          <p:cNvSpPr>
            <a:spLocks noGrp="1"/>
          </p:cNvSpPr>
          <p:nvPr>
            <p:ph type="sldNum" sz="quarter" idx="12"/>
          </p:nvPr>
        </p:nvSpPr>
        <p:spPr/>
        <p:txBody>
          <a:bodyPr/>
          <a:lstStyle/>
          <a:p>
            <a:fld id="{923CDFB7-AD34-4136-92E0-8DD458D2055F}" type="slidenum">
              <a:rPr lang="en-US" smtClean="0"/>
              <a:t>‹#›</a:t>
            </a:fld>
            <a:endParaRPr lang="en-US"/>
          </a:p>
        </p:txBody>
      </p:sp>
    </p:spTree>
    <p:extLst>
      <p:ext uri="{BB962C8B-B14F-4D97-AF65-F5344CB8AC3E}">
        <p14:creationId xmlns:p14="http://schemas.microsoft.com/office/powerpoint/2010/main" val="402337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3ADD-25B6-484F-877B-972DECDD3B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50547C-6CFF-466A-A601-660D7A4B9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F5BDC9-C357-47D9-B31F-732B789FB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D0D2A-808A-450B-A7DA-A735EF67F854}"/>
              </a:ext>
            </a:extLst>
          </p:cNvPr>
          <p:cNvSpPr>
            <a:spLocks noGrp="1"/>
          </p:cNvSpPr>
          <p:nvPr>
            <p:ph type="dt" sz="half" idx="10"/>
          </p:nvPr>
        </p:nvSpPr>
        <p:spPr/>
        <p:txBody>
          <a:bodyPr/>
          <a:lstStyle/>
          <a:p>
            <a:fld id="{C6E21318-4FBC-4279-B2AC-C9A7A19A5380}" type="datetimeFigureOut">
              <a:rPr lang="en-US" smtClean="0"/>
              <a:t>2/16/2022</a:t>
            </a:fld>
            <a:endParaRPr lang="en-US"/>
          </a:p>
        </p:txBody>
      </p:sp>
      <p:sp>
        <p:nvSpPr>
          <p:cNvPr id="6" name="Footer Placeholder 5">
            <a:extLst>
              <a:ext uri="{FF2B5EF4-FFF2-40B4-BE49-F238E27FC236}">
                <a16:creationId xmlns:a16="http://schemas.microsoft.com/office/drawing/2014/main" id="{FDE02B4E-4CC1-49B8-949E-6B38022FA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2B333-EA5C-477E-97D6-D2751F536FF8}"/>
              </a:ext>
            </a:extLst>
          </p:cNvPr>
          <p:cNvSpPr>
            <a:spLocks noGrp="1"/>
          </p:cNvSpPr>
          <p:nvPr>
            <p:ph type="sldNum" sz="quarter" idx="12"/>
          </p:nvPr>
        </p:nvSpPr>
        <p:spPr/>
        <p:txBody>
          <a:bodyPr/>
          <a:lstStyle/>
          <a:p>
            <a:fld id="{923CDFB7-AD34-4136-92E0-8DD458D2055F}" type="slidenum">
              <a:rPr lang="en-US" smtClean="0"/>
              <a:t>‹#›</a:t>
            </a:fld>
            <a:endParaRPr lang="en-US"/>
          </a:p>
        </p:txBody>
      </p:sp>
    </p:spTree>
    <p:extLst>
      <p:ext uri="{BB962C8B-B14F-4D97-AF65-F5344CB8AC3E}">
        <p14:creationId xmlns:p14="http://schemas.microsoft.com/office/powerpoint/2010/main" val="203404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4620EB-6E40-4428-A395-D47E895B0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F0EC72-059F-4D08-9730-829D5BF9F6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BA2F8-9116-4700-8382-C354DCB5DB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21318-4FBC-4279-B2AC-C9A7A19A5380}" type="datetimeFigureOut">
              <a:rPr lang="en-US" smtClean="0"/>
              <a:t>2/16/2022</a:t>
            </a:fld>
            <a:endParaRPr lang="en-US"/>
          </a:p>
        </p:txBody>
      </p:sp>
      <p:sp>
        <p:nvSpPr>
          <p:cNvPr id="5" name="Footer Placeholder 4">
            <a:extLst>
              <a:ext uri="{FF2B5EF4-FFF2-40B4-BE49-F238E27FC236}">
                <a16:creationId xmlns:a16="http://schemas.microsoft.com/office/drawing/2014/main" id="{49E96512-438E-41D3-84A1-57E06551A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76DFCE-02E5-4EA2-82B2-9524703F7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CDFB7-AD34-4136-92E0-8DD458D2055F}" type="slidenum">
              <a:rPr lang="en-US" smtClean="0"/>
              <a:t>‹#›</a:t>
            </a:fld>
            <a:endParaRPr lang="en-US"/>
          </a:p>
        </p:txBody>
      </p:sp>
    </p:spTree>
    <p:extLst>
      <p:ext uri="{BB962C8B-B14F-4D97-AF65-F5344CB8AC3E}">
        <p14:creationId xmlns:p14="http://schemas.microsoft.com/office/powerpoint/2010/main" val="2964090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00.png"/><Relationship Id="rId4" Type="http://schemas.openxmlformats.org/officeDocument/2006/relationships/image" Target="../media/image29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ebm"/><Relationship Id="rId1" Type="http://schemas.microsoft.com/office/2007/relationships/media" Target="../media/media1.webm"/><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7.png"/><Relationship Id="rId4" Type="http://schemas.openxmlformats.org/officeDocument/2006/relationships/image" Target="../media/image26.gi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33762-28C8-4579-9BE7-5DB4D4FCB060}"/>
              </a:ext>
            </a:extLst>
          </p:cNvPr>
          <p:cNvSpPr>
            <a:spLocks noGrp="1"/>
          </p:cNvSpPr>
          <p:nvPr>
            <p:ph type="ctrTitle"/>
          </p:nvPr>
        </p:nvSpPr>
        <p:spPr>
          <a:xfrm>
            <a:off x="1412032" y="590517"/>
            <a:ext cx="9144000" cy="2387600"/>
          </a:xfrm>
        </p:spPr>
        <p:txBody>
          <a:bodyPr/>
          <a:lstStyle/>
          <a:p>
            <a:r>
              <a:rPr lang="en-US" dirty="0"/>
              <a:t>Metamaterials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990CE431-EF0E-4150-8BC0-3F3E7389F4B0}"/>
                  </a:ext>
                </a:extLst>
              </p:cNvPr>
              <p:cNvSpPr>
                <a:spLocks noGrp="1"/>
              </p:cNvSpPr>
              <p:nvPr>
                <p:ph type="subTitle" idx="1"/>
              </p:nvPr>
            </p:nvSpPr>
            <p:spPr>
              <a:xfrm>
                <a:off x="1412032" y="3518062"/>
                <a:ext cx="9144000" cy="1655762"/>
              </a:xfrm>
            </p:spPr>
            <p:txBody>
              <a:bodyPr>
                <a:normAutofit lnSpcReduction="10000"/>
              </a:bodyPr>
              <a:lstStyle/>
              <a:p>
                <a:r>
                  <a:rPr lang="en-US" b="1" dirty="0"/>
                  <a:t>Hamza </a:t>
                </a:r>
                <a:r>
                  <a:rPr lang="en-US" b="1" dirty="0" err="1"/>
                  <a:t>AlHasan</a:t>
                </a:r>
                <a:endParaRPr lang="ar-SA" b="1" dirty="0"/>
              </a:p>
              <a:p>
                <a:r>
                  <a:rPr lang="en-US" dirty="0"/>
                  <a:t>Instructor: Prof Abdallah Sayyed-Ahmad</a:t>
                </a:r>
              </a:p>
              <a:p>
                <a:r>
                  <a:rPr lang="en-US" dirty="0"/>
                  <a:t>Department of Physics, </a:t>
                </a:r>
                <a:r>
                  <a:rPr lang="en-US" dirty="0" err="1"/>
                  <a:t>Birzeit</a:t>
                </a:r>
                <a:r>
                  <a:rPr lang="en-US" dirty="0"/>
                  <a:t> University</a:t>
                </a:r>
              </a:p>
              <a:p>
                <a:r>
                  <a:rPr lang="en-US" dirty="0"/>
                  <a:t>February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16</m:t>
                        </m:r>
                      </m:e>
                      <m:sup>
                        <m:r>
                          <a:rPr lang="en-US" b="0" i="1" smtClean="0">
                            <a:latin typeface="Cambria Math" panose="02040503050406030204" pitchFamily="18" charset="0"/>
                          </a:rPr>
                          <m:t>𝑡</m:t>
                        </m:r>
                        <m:r>
                          <a:rPr lang="en-US" b="0" i="1" smtClean="0">
                            <a:latin typeface="Cambria Math" panose="02040503050406030204" pitchFamily="18" charset="0"/>
                          </a:rPr>
                          <m:t>h</m:t>
                        </m:r>
                      </m:sup>
                    </m:sSup>
                  </m:oMath>
                </a14:m>
                <a:r>
                  <a:rPr lang="en-US" dirty="0"/>
                  <a:t>, 2022</a:t>
                </a:r>
              </a:p>
            </p:txBody>
          </p:sp>
        </mc:Choice>
        <mc:Fallback xmlns="">
          <p:sp>
            <p:nvSpPr>
              <p:cNvPr id="3" name="Subtitle 2">
                <a:extLst>
                  <a:ext uri="{FF2B5EF4-FFF2-40B4-BE49-F238E27FC236}">
                    <a16:creationId xmlns:a16="http://schemas.microsoft.com/office/drawing/2014/main" id="{990CE431-EF0E-4150-8BC0-3F3E7389F4B0}"/>
                  </a:ext>
                </a:extLst>
              </p:cNvPr>
              <p:cNvSpPr>
                <a:spLocks noGrp="1" noRot="1" noChangeAspect="1" noMove="1" noResize="1" noEditPoints="1" noAdjustHandles="1" noChangeArrowheads="1" noChangeShapeType="1" noTextEdit="1"/>
              </p:cNvSpPr>
              <p:nvPr>
                <p:ph type="subTitle" idx="1"/>
              </p:nvPr>
            </p:nvSpPr>
            <p:spPr>
              <a:xfrm>
                <a:off x="1412032" y="3518062"/>
                <a:ext cx="9144000" cy="1655762"/>
              </a:xfrm>
              <a:blipFill>
                <a:blip r:embed="rId2"/>
                <a:stretch>
                  <a:fillRect t="-6985" b="-8088"/>
                </a:stretch>
              </a:blipFill>
            </p:spPr>
            <p:txBody>
              <a:bodyPr/>
              <a:lstStyle/>
              <a:p>
                <a:r>
                  <a:rPr lang="en-US">
                    <a:noFill/>
                  </a:rPr>
                  <a:t> </a:t>
                </a:r>
              </a:p>
            </p:txBody>
          </p:sp>
        </mc:Fallback>
      </mc:AlternateContent>
    </p:spTree>
    <p:extLst>
      <p:ext uri="{BB962C8B-B14F-4D97-AF65-F5344CB8AC3E}">
        <p14:creationId xmlns:p14="http://schemas.microsoft.com/office/powerpoint/2010/main" val="317604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024F-19E4-4284-A7C7-4E11EA025AA0}"/>
              </a:ext>
            </a:extLst>
          </p:cNvPr>
          <p:cNvSpPr>
            <a:spLocks noGrp="1"/>
          </p:cNvSpPr>
          <p:nvPr>
            <p:ph type="title"/>
          </p:nvPr>
        </p:nvSpPr>
        <p:spPr>
          <a:xfrm>
            <a:off x="391886" y="27712"/>
            <a:ext cx="10943253" cy="581625"/>
          </a:xfrm>
        </p:spPr>
        <p:txBody>
          <a:bodyPr>
            <a:normAutofit/>
          </a:bodyPr>
          <a:lstStyle/>
          <a:p>
            <a:pPr algn="ctr"/>
            <a:r>
              <a:rPr lang="en-US" sz="2800" b="1" dirty="0"/>
              <a:t>Experimental Verification of a Negative Index of Refraction</a:t>
            </a:r>
            <a:r>
              <a:rPr lang="en-US" sz="2800" b="1" dirty="0">
                <a:solidFill>
                  <a:srgbClr val="FF0000"/>
                </a:solidFill>
              </a:rPr>
              <a:t>*</a:t>
            </a:r>
            <a:endParaRPr lang="en-US" sz="2800"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B3E8AE-2BE9-45F3-AEE4-D0464060C772}"/>
                  </a:ext>
                </a:extLst>
              </p:cNvPr>
              <p:cNvSpPr>
                <a:spLocks noGrp="1"/>
              </p:cNvSpPr>
              <p:nvPr>
                <p:ph idx="1"/>
              </p:nvPr>
            </p:nvSpPr>
            <p:spPr>
              <a:xfrm>
                <a:off x="325794" y="630845"/>
                <a:ext cx="11075436" cy="3970406"/>
              </a:xfrm>
            </p:spPr>
            <p:txBody>
              <a:bodyPr>
                <a:normAutofit fontScale="92500" lnSpcReduction="20000"/>
              </a:bodyPr>
              <a:lstStyle/>
              <a:p>
                <a:r>
                  <a:rPr lang="en-US" sz="2000" b="1" dirty="0"/>
                  <a:t>What is the experiment?</a:t>
                </a:r>
              </a:p>
              <a:p>
                <a:pPr lvl="1"/>
                <a:r>
                  <a:rPr lang="en-US" sz="1800" dirty="0"/>
                  <a:t>It was presented experimental scattering data at microwave frequencies on a structured metamaterial that exhibits a frequency band where the effective index of refraction (</a:t>
                </a:r>
                <a14:m>
                  <m:oMath xmlns:m="http://schemas.openxmlformats.org/officeDocument/2006/math">
                    <m:r>
                      <a:rPr lang="en-US" sz="1800" i="1" dirty="0" smtClean="0">
                        <a:latin typeface="Cambria Math" panose="02040503050406030204" pitchFamily="18" charset="0"/>
                      </a:rPr>
                      <m:t>𝑛</m:t>
                    </m:r>
                  </m:oMath>
                </a14:m>
                <a:r>
                  <a:rPr lang="en-US" sz="1800" dirty="0"/>
                  <a:t>) is negative.</a:t>
                </a:r>
              </a:p>
              <a:p>
                <a:r>
                  <a:rPr lang="en-US" sz="2000" b="1" dirty="0"/>
                  <a:t>What was the material used?</a:t>
                </a:r>
              </a:p>
              <a:p>
                <a:pPr lvl="1"/>
                <a:r>
                  <a:rPr lang="en-US" sz="1800" dirty="0"/>
                  <a:t>The material consists of a two-dimensional array of repeated unit </a:t>
                </a:r>
              </a:p>
              <a:p>
                <a:pPr marL="457200" lvl="1" indent="0">
                  <a:buNone/>
                </a:pPr>
                <a:r>
                  <a:rPr lang="en-US" sz="1800" dirty="0"/>
                  <a:t>cells of copper strips and split ring resonators on interlocking strips </a:t>
                </a:r>
              </a:p>
              <a:p>
                <a:pPr marL="457200" lvl="1" indent="0">
                  <a:buNone/>
                </a:pPr>
                <a:r>
                  <a:rPr lang="en-US" sz="1800" dirty="0"/>
                  <a:t>of standard circuit board material.</a:t>
                </a:r>
              </a:p>
              <a:p>
                <a:r>
                  <a:rPr lang="en-US" sz="2000" b="1" dirty="0"/>
                  <a:t>How the experiment was done?</a:t>
                </a:r>
              </a:p>
              <a:p>
                <a:pPr lvl="1"/>
                <a:r>
                  <a:rPr lang="en-US" sz="1800" dirty="0"/>
                  <a:t>By measuring the scattering angle of the transmitted beam through </a:t>
                </a:r>
              </a:p>
              <a:p>
                <a:pPr marL="457200" lvl="1" indent="0">
                  <a:buNone/>
                </a:pPr>
                <a:r>
                  <a:rPr lang="en-US" sz="1800" dirty="0"/>
                  <a:t>a prism fabricated from this material, the effective </a:t>
                </a:r>
                <a14:m>
                  <m:oMath xmlns:m="http://schemas.openxmlformats.org/officeDocument/2006/math">
                    <m:r>
                      <a:rPr lang="en-US" sz="1800" i="1" dirty="0" smtClean="0">
                        <a:latin typeface="Cambria Math" panose="02040503050406030204" pitchFamily="18" charset="0"/>
                      </a:rPr>
                      <m:t>𝑛</m:t>
                    </m:r>
                  </m:oMath>
                </a14:m>
                <a:r>
                  <a:rPr lang="en-US" sz="1800" dirty="0"/>
                  <a:t> was determined, </a:t>
                </a:r>
              </a:p>
              <a:p>
                <a:pPr marL="457200" lvl="1" indent="0">
                  <a:buNone/>
                </a:pPr>
                <a:r>
                  <a:rPr lang="en-US" sz="1800" dirty="0"/>
                  <a:t>appropriate to Snell’s law.</a:t>
                </a:r>
              </a:p>
              <a:p>
                <a:r>
                  <a:rPr lang="en-US" sz="2000" b="1" dirty="0"/>
                  <a:t>What are the results?</a:t>
                </a:r>
              </a:p>
              <a:p>
                <a:pPr lvl="1"/>
                <a:r>
                  <a:rPr lang="en-US" sz="1800" dirty="0"/>
                  <a:t>Confirmation the predictions of Maxwell’s equations that </a:t>
                </a:r>
                <a14:m>
                  <m:oMath xmlns:m="http://schemas.openxmlformats.org/officeDocument/2006/math">
                    <m:r>
                      <a:rPr lang="en-US" sz="1800" i="1" dirty="0" smtClean="0">
                        <a:latin typeface="Cambria Math" panose="02040503050406030204" pitchFamily="18" charset="0"/>
                      </a:rPr>
                      <m:t>𝑛</m:t>
                    </m:r>
                  </m:oMath>
                </a14:m>
                <a:r>
                  <a:rPr lang="en-US" sz="1800" dirty="0"/>
                  <a:t> is given by </a:t>
                </a:r>
              </a:p>
              <a:p>
                <a:pPr marL="457200" lvl="1" indent="0">
                  <a:buNone/>
                </a:pPr>
                <a:r>
                  <a:rPr lang="en-US" sz="1800" dirty="0"/>
                  <a:t>the negative square root of </a:t>
                </a:r>
                <a14:m>
                  <m:oMath xmlns:m="http://schemas.openxmlformats.org/officeDocument/2006/math">
                    <m:r>
                      <a:rPr lang="en-US" sz="1800" b="0" i="1" dirty="0" smtClean="0">
                        <a:latin typeface="Cambria Math" panose="02040503050406030204" pitchFamily="18" charset="0"/>
                      </a:rPr>
                      <m:t>𝜖</m:t>
                    </m:r>
                    <m:r>
                      <a:rPr lang="en-US" sz="1800" b="0" i="1" dirty="0" smtClean="0">
                        <a:latin typeface="Cambria Math" panose="02040503050406030204" pitchFamily="18" charset="0"/>
                      </a:rPr>
                      <m:t>.</m:t>
                    </m:r>
                    <m:r>
                      <a:rPr lang="en-US" sz="1800" b="0" i="1" dirty="0" smtClean="0">
                        <a:latin typeface="Cambria Math" panose="02040503050406030204" pitchFamily="18" charset="0"/>
                      </a:rPr>
                      <m:t>𝜇</m:t>
                    </m:r>
                  </m:oMath>
                </a14:m>
                <a:r>
                  <a:rPr lang="en-US" sz="1800" dirty="0"/>
                  <a:t> for the frequencies where both the </a:t>
                </a:r>
              </a:p>
              <a:p>
                <a:pPr marL="457200" lvl="1" indent="0">
                  <a:buNone/>
                </a:pPr>
                <a:r>
                  <a:rPr lang="en-US" sz="1800" dirty="0"/>
                  <a:t>permittivity (</a:t>
                </a:r>
                <a14:m>
                  <m:oMath xmlns:m="http://schemas.openxmlformats.org/officeDocument/2006/math">
                    <m:r>
                      <a:rPr lang="en-US" sz="1800" b="0" i="1" dirty="0" smtClean="0">
                        <a:latin typeface="Cambria Math" panose="02040503050406030204" pitchFamily="18" charset="0"/>
                      </a:rPr>
                      <m:t>𝜖</m:t>
                    </m:r>
                  </m:oMath>
                </a14:m>
                <a:r>
                  <a:rPr lang="en-US" sz="1800" dirty="0"/>
                  <a:t>) and the permeability (</a:t>
                </a:r>
                <a14:m>
                  <m:oMath xmlns:m="http://schemas.openxmlformats.org/officeDocument/2006/math">
                    <m:r>
                      <a:rPr lang="en-US" sz="1800" b="0" i="1" dirty="0" smtClean="0">
                        <a:latin typeface="Cambria Math" panose="02040503050406030204" pitchFamily="18" charset="0"/>
                      </a:rPr>
                      <m:t>𝜇</m:t>
                    </m:r>
                  </m:oMath>
                </a14:m>
                <a:r>
                  <a:rPr lang="en-US" sz="1800" dirty="0"/>
                  <a:t>) are negative</a:t>
                </a:r>
              </a:p>
            </p:txBody>
          </p:sp>
        </mc:Choice>
        <mc:Fallback xmlns="">
          <p:sp>
            <p:nvSpPr>
              <p:cNvPr id="3" name="Content Placeholder 2">
                <a:extLst>
                  <a:ext uri="{FF2B5EF4-FFF2-40B4-BE49-F238E27FC236}">
                    <a16:creationId xmlns:a16="http://schemas.microsoft.com/office/drawing/2014/main" id="{C5B3E8AE-2BE9-45F3-AEE4-D0464060C772}"/>
                  </a:ext>
                </a:extLst>
              </p:cNvPr>
              <p:cNvSpPr>
                <a:spLocks noGrp="1" noRot="1" noChangeAspect="1" noMove="1" noResize="1" noEditPoints="1" noAdjustHandles="1" noChangeArrowheads="1" noChangeShapeType="1" noTextEdit="1"/>
              </p:cNvSpPr>
              <p:nvPr>
                <p:ph idx="1"/>
              </p:nvPr>
            </p:nvSpPr>
            <p:spPr>
              <a:xfrm>
                <a:off x="325794" y="630845"/>
                <a:ext cx="11075436" cy="3970406"/>
              </a:xfrm>
              <a:blipFill>
                <a:blip r:embed="rId2"/>
                <a:stretch>
                  <a:fillRect l="-385" t="-2607" b="-76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DAEF8E4-CAA4-4548-94FF-A45385D02793}"/>
              </a:ext>
            </a:extLst>
          </p:cNvPr>
          <p:cNvSpPr txBox="1"/>
          <p:nvPr/>
        </p:nvSpPr>
        <p:spPr>
          <a:xfrm>
            <a:off x="838200" y="6544067"/>
            <a:ext cx="11075437" cy="307777"/>
          </a:xfrm>
          <a:prstGeom prst="rect">
            <a:avLst/>
          </a:prstGeom>
          <a:noFill/>
        </p:spPr>
        <p:txBody>
          <a:bodyPr wrap="square" rtlCol="0">
            <a:spAutoFit/>
          </a:bodyPr>
          <a:lstStyle/>
          <a:p>
            <a:r>
              <a:rPr lang="en-US" sz="1400" dirty="0">
                <a:solidFill>
                  <a:srgbClr val="FF0000"/>
                </a:solidFill>
                <a:latin typeface="Open Sans" panose="020B0606030504020204" pitchFamily="34" charset="0"/>
              </a:rPr>
              <a:t>*</a:t>
            </a:r>
            <a:r>
              <a:rPr lang="en-US" sz="1400" b="0" i="0" dirty="0">
                <a:solidFill>
                  <a:srgbClr val="FF0000"/>
                </a:solidFill>
                <a:effectLst/>
                <a:latin typeface="Open Sans" panose="020B0606030504020204" pitchFamily="34" charset="0"/>
              </a:rPr>
              <a:t>Shelby, R., Smith, D. and Schultz, S., 2001. Experimental Verification of a Negative Index of Refraction. </a:t>
            </a:r>
            <a:r>
              <a:rPr lang="en-US" sz="1400" b="0" i="1" dirty="0">
                <a:solidFill>
                  <a:srgbClr val="FF0000"/>
                </a:solidFill>
                <a:effectLst/>
                <a:latin typeface="Open Sans" panose="020B0606030504020204" pitchFamily="34" charset="0"/>
              </a:rPr>
              <a:t>Science</a:t>
            </a:r>
            <a:r>
              <a:rPr lang="en-US" sz="1400" b="0" i="0" dirty="0">
                <a:solidFill>
                  <a:srgbClr val="FF0000"/>
                </a:solidFill>
                <a:effectLst/>
                <a:latin typeface="Open Sans" panose="020B0606030504020204" pitchFamily="34" charset="0"/>
              </a:rPr>
              <a:t>, 292(77), pp.77-79.</a:t>
            </a:r>
            <a:endParaRPr lang="en-US" sz="1400" dirty="0">
              <a:solidFill>
                <a:srgbClr val="FF0000"/>
              </a:solidFill>
            </a:endParaRPr>
          </a:p>
        </p:txBody>
      </p:sp>
      <p:pic>
        <p:nvPicPr>
          <p:cNvPr id="5" name="Content Placeholder 4">
            <a:extLst>
              <a:ext uri="{FF2B5EF4-FFF2-40B4-BE49-F238E27FC236}">
                <a16:creationId xmlns:a16="http://schemas.microsoft.com/office/drawing/2014/main" id="{EDB44810-6D4E-4E5A-8E59-F9306A48E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199" y="4512300"/>
            <a:ext cx="3030625" cy="2031767"/>
          </a:xfrm>
          <a:prstGeom prst="rect">
            <a:avLst/>
          </a:prstGeom>
        </p:spPr>
      </p:pic>
      <p:sp>
        <p:nvSpPr>
          <p:cNvPr id="6" name="TextBox 5">
            <a:extLst>
              <a:ext uri="{FF2B5EF4-FFF2-40B4-BE49-F238E27FC236}">
                <a16:creationId xmlns:a16="http://schemas.microsoft.com/office/drawing/2014/main" id="{58FE9BC2-3427-436C-B5CD-435D8984468F}"/>
              </a:ext>
            </a:extLst>
          </p:cNvPr>
          <p:cNvSpPr txBox="1"/>
          <p:nvPr/>
        </p:nvSpPr>
        <p:spPr>
          <a:xfrm>
            <a:off x="7787778" y="4851047"/>
            <a:ext cx="2018510" cy="369332"/>
          </a:xfrm>
          <a:prstGeom prst="rect">
            <a:avLst/>
          </a:prstGeom>
          <a:solidFill>
            <a:schemeClr val="accent4">
              <a:lumMod val="60000"/>
              <a:lumOff val="40000"/>
            </a:schemeClr>
          </a:solidFill>
        </p:spPr>
        <p:txBody>
          <a:bodyPr wrap="square" rtlCol="0">
            <a:spAutoFit/>
          </a:bodyPr>
          <a:lstStyle/>
          <a:p>
            <a:r>
              <a:rPr lang="en-US" dirty="0"/>
              <a:t>Square copper SRR</a:t>
            </a:r>
          </a:p>
        </p:txBody>
      </p:sp>
      <p:sp>
        <p:nvSpPr>
          <p:cNvPr id="7" name="TextBox 6">
            <a:extLst>
              <a:ext uri="{FF2B5EF4-FFF2-40B4-BE49-F238E27FC236}">
                <a16:creationId xmlns:a16="http://schemas.microsoft.com/office/drawing/2014/main" id="{BA68E313-981A-487C-86B7-2B3027A0CC19}"/>
              </a:ext>
            </a:extLst>
          </p:cNvPr>
          <p:cNvSpPr txBox="1"/>
          <p:nvPr/>
        </p:nvSpPr>
        <p:spPr>
          <a:xfrm>
            <a:off x="7787778" y="5740273"/>
            <a:ext cx="1912776" cy="369332"/>
          </a:xfrm>
          <a:prstGeom prst="rect">
            <a:avLst/>
          </a:prstGeom>
          <a:solidFill>
            <a:schemeClr val="accent4">
              <a:lumMod val="60000"/>
              <a:lumOff val="40000"/>
            </a:schemeClr>
          </a:solidFill>
        </p:spPr>
        <p:txBody>
          <a:bodyPr wrap="square" rtlCol="0">
            <a:spAutoFit/>
          </a:bodyPr>
          <a:lstStyle/>
          <a:p>
            <a:r>
              <a:rPr lang="en-US" dirty="0"/>
              <a:t>Copper wire strips</a:t>
            </a:r>
          </a:p>
        </p:txBody>
      </p:sp>
      <p:sp>
        <p:nvSpPr>
          <p:cNvPr id="8" name="TextBox 7">
            <a:extLst>
              <a:ext uri="{FF2B5EF4-FFF2-40B4-BE49-F238E27FC236}">
                <a16:creationId xmlns:a16="http://schemas.microsoft.com/office/drawing/2014/main" id="{3BE3D16A-D9DF-42D0-AC44-8CEFE9A9F8FE}"/>
              </a:ext>
            </a:extLst>
          </p:cNvPr>
          <p:cNvSpPr txBox="1"/>
          <p:nvPr/>
        </p:nvSpPr>
        <p:spPr>
          <a:xfrm>
            <a:off x="1550608" y="5328225"/>
            <a:ext cx="2388637" cy="369332"/>
          </a:xfrm>
          <a:prstGeom prst="rect">
            <a:avLst/>
          </a:prstGeom>
          <a:solidFill>
            <a:schemeClr val="accent4">
              <a:lumMod val="60000"/>
              <a:lumOff val="40000"/>
            </a:schemeClr>
          </a:solidFill>
        </p:spPr>
        <p:txBody>
          <a:bodyPr wrap="square" rtlCol="0">
            <a:spAutoFit/>
          </a:bodyPr>
          <a:lstStyle/>
          <a:p>
            <a:r>
              <a:rPr lang="en-US" dirty="0"/>
              <a:t>Fiber glass circuit board</a:t>
            </a:r>
          </a:p>
        </p:txBody>
      </p:sp>
      <p:cxnSp>
        <p:nvCxnSpPr>
          <p:cNvPr id="10" name="Straight Arrow Connector 9">
            <a:extLst>
              <a:ext uri="{FF2B5EF4-FFF2-40B4-BE49-F238E27FC236}">
                <a16:creationId xmlns:a16="http://schemas.microsoft.com/office/drawing/2014/main" id="{CBB47218-48C6-4987-8EB8-F73FA796709C}"/>
              </a:ext>
            </a:extLst>
          </p:cNvPr>
          <p:cNvCxnSpPr>
            <a:endCxn id="6" idx="1"/>
          </p:cNvCxnSpPr>
          <p:nvPr/>
        </p:nvCxnSpPr>
        <p:spPr>
          <a:xfrm flipV="1">
            <a:off x="6634065" y="5035713"/>
            <a:ext cx="1153713" cy="18466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A4656E6D-8037-4223-AA0A-A4BABB2EA054}"/>
              </a:ext>
            </a:extLst>
          </p:cNvPr>
          <p:cNvCxnSpPr/>
          <p:nvPr/>
        </p:nvCxnSpPr>
        <p:spPr>
          <a:xfrm>
            <a:off x="5999584" y="5858366"/>
            <a:ext cx="1788194" cy="665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0EBA9C6B-B80B-4452-A47B-76EC91752217}"/>
              </a:ext>
            </a:extLst>
          </p:cNvPr>
          <p:cNvCxnSpPr>
            <a:cxnSpLocks/>
            <a:endCxn id="8" idx="3"/>
          </p:cNvCxnSpPr>
          <p:nvPr/>
        </p:nvCxnSpPr>
        <p:spPr>
          <a:xfrm flipH="1" flipV="1">
            <a:off x="3939245" y="5512891"/>
            <a:ext cx="912673" cy="9480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182FE102-6669-4EE9-96E9-876C9AB9B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8824" y="1455847"/>
            <a:ext cx="4340710" cy="2710073"/>
          </a:xfrm>
          <a:prstGeom prst="rect">
            <a:avLst/>
          </a:prstGeom>
        </p:spPr>
      </p:pic>
    </p:spTree>
    <p:extLst>
      <p:ext uri="{BB962C8B-B14F-4D97-AF65-F5344CB8AC3E}">
        <p14:creationId xmlns:p14="http://schemas.microsoft.com/office/powerpoint/2010/main" val="86317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D92FD4-5547-41EB-B583-F41EBE62B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724" y="1299519"/>
            <a:ext cx="4678425" cy="3424654"/>
          </a:xfrm>
          <a:prstGeom prst="rect">
            <a:avLst/>
          </a:prstGeom>
        </p:spPr>
      </p:pic>
      <p:pic>
        <p:nvPicPr>
          <p:cNvPr id="11" name="Picture 10">
            <a:extLst>
              <a:ext uri="{FF2B5EF4-FFF2-40B4-BE49-F238E27FC236}">
                <a16:creationId xmlns:a16="http://schemas.microsoft.com/office/drawing/2014/main" id="{1609A7BA-7AE3-4484-A20A-9E1371FAA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560" y="45725"/>
            <a:ext cx="4938188" cy="3680779"/>
          </a:xfrm>
          <a:prstGeom prst="rect">
            <a:avLst/>
          </a:prstGeom>
        </p:spPr>
      </p:pic>
      <p:sp>
        <p:nvSpPr>
          <p:cNvPr id="17" name="TextBox 16">
            <a:extLst>
              <a:ext uri="{FF2B5EF4-FFF2-40B4-BE49-F238E27FC236}">
                <a16:creationId xmlns:a16="http://schemas.microsoft.com/office/drawing/2014/main" id="{E1247B5A-DA4C-4B9E-A372-0EBD53E60616}"/>
              </a:ext>
            </a:extLst>
          </p:cNvPr>
          <p:cNvSpPr txBox="1"/>
          <p:nvPr/>
        </p:nvSpPr>
        <p:spPr>
          <a:xfrm>
            <a:off x="7063355" y="4773559"/>
            <a:ext cx="4678425" cy="923330"/>
          </a:xfrm>
          <a:prstGeom prst="rect">
            <a:avLst/>
          </a:prstGeom>
          <a:solidFill>
            <a:schemeClr val="accent1">
              <a:lumMod val="60000"/>
              <a:lumOff val="40000"/>
            </a:schemeClr>
          </a:solidFill>
        </p:spPr>
        <p:txBody>
          <a:bodyPr wrap="square" rtlCol="0">
            <a:spAutoFit/>
          </a:bodyPr>
          <a:lstStyle/>
          <a:p>
            <a:r>
              <a:rPr lang="en-US" dirty="0"/>
              <a:t>Transmitted power at 10.5 GHz as a function of refraction angle for both a Teflon sample (dashed curve) and a LHM sample (solid curve).</a:t>
            </a:r>
          </a:p>
        </p:txBody>
      </p:sp>
      <p:sp>
        <p:nvSpPr>
          <p:cNvPr id="18" name="TextBox 17">
            <a:extLst>
              <a:ext uri="{FF2B5EF4-FFF2-40B4-BE49-F238E27FC236}">
                <a16:creationId xmlns:a16="http://schemas.microsoft.com/office/drawing/2014/main" id="{89339891-B9C0-4313-A9C3-80BB509A7E55}"/>
              </a:ext>
            </a:extLst>
          </p:cNvPr>
          <p:cNvSpPr txBox="1"/>
          <p:nvPr/>
        </p:nvSpPr>
        <p:spPr>
          <a:xfrm>
            <a:off x="6974724" y="358228"/>
            <a:ext cx="1637175" cy="738664"/>
          </a:xfrm>
          <a:prstGeom prst="rect">
            <a:avLst/>
          </a:prstGeom>
          <a:solidFill>
            <a:schemeClr val="accent1">
              <a:lumMod val="60000"/>
              <a:lumOff val="40000"/>
            </a:schemeClr>
          </a:solidFill>
        </p:spPr>
        <p:txBody>
          <a:bodyPr wrap="square" rtlCol="0">
            <a:spAutoFit/>
          </a:bodyPr>
          <a:lstStyle/>
          <a:p>
            <a:r>
              <a:rPr lang="en-US" sz="1400" dirty="0"/>
              <a:t>Normalized curves (magnitude of both peaks is unity)</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D2A2489-26C9-4DA6-9963-E11728403C97}"/>
                  </a:ext>
                </a:extLst>
              </p:cNvPr>
              <p:cNvSpPr txBox="1"/>
              <p:nvPr/>
            </p:nvSpPr>
            <p:spPr>
              <a:xfrm>
                <a:off x="10813244" y="2580643"/>
                <a:ext cx="1213921" cy="523220"/>
              </a:xfrm>
              <a:prstGeom prst="rect">
                <a:avLst/>
              </a:prstGeom>
              <a:solidFill>
                <a:schemeClr val="accent1">
                  <a:lumMod val="60000"/>
                  <a:lumOff val="40000"/>
                </a:schemeClr>
              </a:solidFill>
            </p:spPr>
            <p:txBody>
              <a:bodyPr wrap="square" rtlCol="0">
                <a:spAutoFit/>
              </a:bodyPr>
              <a:lstStyle/>
              <a:p>
                <a:pPr algn="ctr"/>
                <a:r>
                  <a:rPr lang="en-US" sz="1400" dirty="0"/>
                  <a:t>At </a:t>
                </a:r>
                <a14:m>
                  <m:oMath xmlns:m="http://schemas.openxmlformats.org/officeDocument/2006/math">
                    <m:r>
                      <a:rPr lang="en-US" sz="1400" b="0" i="1" smtClean="0">
                        <a:latin typeface="Cambria Math" panose="02040503050406030204" pitchFamily="18" charset="0"/>
                      </a:rPr>
                      <m:t>𝜃</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27</m:t>
                        </m:r>
                      </m:e>
                      <m:sup>
                        <m:r>
                          <a:rPr lang="en-US" sz="1400" b="0" i="1" smtClean="0">
                            <a:latin typeface="Cambria Math" panose="02040503050406030204" pitchFamily="18" charset="0"/>
                          </a:rPr>
                          <m:t>𝑜</m:t>
                        </m:r>
                      </m:sup>
                    </m:sSup>
                  </m:oMath>
                </a14:m>
                <a:endParaRPr lang="en-US" sz="14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m:t>
                      </m:r>
                      <m:r>
                        <a:rPr lang="en-US" sz="1400" b="0" i="1" smtClean="0">
                          <a:latin typeface="Cambria Math" panose="02040503050406030204" pitchFamily="18" charset="0"/>
                        </a:rPr>
                        <m:t>=</m:t>
                      </m:r>
                      <m:r>
                        <a:rPr lang="en-US" sz="1400" b="0" i="1" smtClean="0">
                          <a:latin typeface="Cambria Math" panose="02040503050406030204" pitchFamily="18" charset="0"/>
                        </a:rPr>
                        <m:t>1</m:t>
                      </m:r>
                      <m:r>
                        <a:rPr lang="en-US" sz="1400" b="0" i="1" smtClean="0">
                          <a:latin typeface="Cambria Math" panose="02040503050406030204" pitchFamily="18" charset="0"/>
                        </a:rPr>
                        <m:t>.</m:t>
                      </m:r>
                      <m:r>
                        <a:rPr lang="en-US" sz="1400" b="0" i="1" smtClean="0">
                          <a:latin typeface="Cambria Math" panose="02040503050406030204" pitchFamily="18" charset="0"/>
                        </a:rPr>
                        <m:t>4</m:t>
                      </m:r>
                      <m:r>
                        <a:rPr lang="en-US" sz="1400" b="0" i="1" smtClean="0">
                          <a:latin typeface="Cambria Math" panose="02040503050406030204" pitchFamily="18" charset="0"/>
                        </a:rPr>
                        <m:t>±</m:t>
                      </m:r>
                      <m:r>
                        <a:rPr lang="en-US" sz="1400" b="0" i="1" smtClean="0">
                          <a:latin typeface="Cambria Math" panose="02040503050406030204" pitchFamily="18" charset="0"/>
                        </a:rPr>
                        <m:t>0</m:t>
                      </m:r>
                      <m:r>
                        <a:rPr lang="en-US" sz="1400" b="0" i="1" smtClean="0">
                          <a:latin typeface="Cambria Math" panose="02040503050406030204" pitchFamily="18" charset="0"/>
                        </a:rPr>
                        <m:t>.</m:t>
                      </m:r>
                      <m:r>
                        <a:rPr lang="en-US" sz="1400" b="0" i="1" smtClean="0">
                          <a:latin typeface="Cambria Math" panose="02040503050406030204" pitchFamily="18" charset="0"/>
                        </a:rPr>
                        <m:t>1</m:t>
                      </m:r>
                    </m:oMath>
                  </m:oMathPara>
                </a14:m>
                <a:endParaRPr lang="en-US" sz="1400" dirty="0"/>
              </a:p>
            </p:txBody>
          </p:sp>
        </mc:Choice>
        <mc:Fallback xmlns="">
          <p:sp>
            <p:nvSpPr>
              <p:cNvPr id="19" name="TextBox 18">
                <a:extLst>
                  <a:ext uri="{FF2B5EF4-FFF2-40B4-BE49-F238E27FC236}">
                    <a16:creationId xmlns:a16="http://schemas.microsoft.com/office/drawing/2014/main" id="{0D2A2489-26C9-4DA6-9963-E11728403C97}"/>
                  </a:ext>
                </a:extLst>
              </p:cNvPr>
              <p:cNvSpPr txBox="1">
                <a:spLocks noRot="1" noChangeAspect="1" noMove="1" noResize="1" noEditPoints="1" noAdjustHandles="1" noChangeArrowheads="1" noChangeShapeType="1" noTextEdit="1"/>
              </p:cNvSpPr>
              <p:nvPr/>
            </p:nvSpPr>
            <p:spPr>
              <a:xfrm>
                <a:off x="10813244" y="2580643"/>
                <a:ext cx="121392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6AECD7A-C95C-4CFC-914C-321C3AED40C6}"/>
                  </a:ext>
                </a:extLst>
              </p:cNvPr>
              <p:cNvSpPr txBox="1"/>
              <p:nvPr/>
            </p:nvSpPr>
            <p:spPr>
              <a:xfrm>
                <a:off x="8496093" y="1562408"/>
                <a:ext cx="1437981" cy="523220"/>
              </a:xfrm>
              <a:prstGeom prst="rect">
                <a:avLst/>
              </a:prstGeom>
              <a:solidFill>
                <a:schemeClr val="accent1">
                  <a:lumMod val="60000"/>
                  <a:lumOff val="40000"/>
                </a:schemeClr>
              </a:solidFill>
            </p:spPr>
            <p:txBody>
              <a:bodyPr wrap="square" rtlCol="0">
                <a:spAutoFit/>
              </a:bodyPr>
              <a:lstStyle/>
              <a:p>
                <a:pPr algn="ctr"/>
                <a:r>
                  <a:rPr lang="en-US" sz="1400" dirty="0"/>
                  <a:t>At </a:t>
                </a:r>
                <a14:m>
                  <m:oMath xmlns:m="http://schemas.openxmlformats.org/officeDocument/2006/math">
                    <m:r>
                      <a:rPr lang="en-US" sz="1400" b="0" i="1" smtClean="0">
                        <a:latin typeface="Cambria Math" panose="02040503050406030204" pitchFamily="18" charset="0"/>
                      </a:rPr>
                      <m:t>𝜃</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r>
                          <a:rPr lang="en-US" sz="1400" b="0" i="1" smtClean="0">
                            <a:latin typeface="Cambria Math" panose="02040503050406030204" pitchFamily="18" charset="0"/>
                          </a:rPr>
                          <m:t>61</m:t>
                        </m:r>
                      </m:e>
                      <m:sup>
                        <m:r>
                          <a:rPr lang="en-US" sz="1400" b="0" i="1" smtClean="0">
                            <a:latin typeface="Cambria Math" panose="02040503050406030204" pitchFamily="18" charset="0"/>
                          </a:rPr>
                          <m:t>𝑜</m:t>
                        </m:r>
                      </m:sup>
                    </m:sSup>
                    <m:r>
                      <a:rPr lang="en-US" sz="1400" b="0" i="1" smtClean="0">
                        <a:latin typeface="Cambria Math" panose="02040503050406030204" pitchFamily="18" charset="0"/>
                      </a:rPr>
                      <m:t> </m:t>
                    </m:r>
                  </m:oMath>
                </a14:m>
                <a:endParaRPr lang="en-US" sz="14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m:t>
                      </m:r>
                      <m:r>
                        <a:rPr lang="en-US" sz="1400" b="0" i="1" smtClean="0">
                          <a:latin typeface="Cambria Math" panose="02040503050406030204" pitchFamily="18" charset="0"/>
                        </a:rPr>
                        <m:t>=−</m:t>
                      </m:r>
                      <m:r>
                        <a:rPr lang="en-US" sz="1400" b="0" i="1" smtClean="0">
                          <a:latin typeface="Cambria Math" panose="02040503050406030204" pitchFamily="18" charset="0"/>
                        </a:rPr>
                        <m:t>2</m:t>
                      </m:r>
                      <m:r>
                        <a:rPr lang="en-US" sz="1400" b="0" i="1" smtClean="0">
                          <a:latin typeface="Cambria Math" panose="02040503050406030204" pitchFamily="18" charset="0"/>
                        </a:rPr>
                        <m:t>.</m:t>
                      </m:r>
                      <m:r>
                        <a:rPr lang="en-US" sz="1400" b="0" i="1" smtClean="0">
                          <a:latin typeface="Cambria Math" panose="02040503050406030204" pitchFamily="18" charset="0"/>
                        </a:rPr>
                        <m:t>7</m:t>
                      </m:r>
                      <m:r>
                        <a:rPr lang="en-US" sz="1400" b="0" i="1" smtClean="0">
                          <a:latin typeface="Cambria Math" panose="02040503050406030204" pitchFamily="18" charset="0"/>
                        </a:rPr>
                        <m:t>±</m:t>
                      </m:r>
                      <m:r>
                        <a:rPr lang="en-US" sz="1400" b="0" i="1" smtClean="0">
                          <a:latin typeface="Cambria Math" panose="02040503050406030204" pitchFamily="18" charset="0"/>
                        </a:rPr>
                        <m:t>0</m:t>
                      </m:r>
                      <m:r>
                        <a:rPr lang="en-US" sz="1400" b="0" i="1" smtClean="0">
                          <a:latin typeface="Cambria Math" panose="02040503050406030204" pitchFamily="18" charset="0"/>
                        </a:rPr>
                        <m:t>.</m:t>
                      </m:r>
                      <m:r>
                        <a:rPr lang="en-US" sz="1400" b="0" i="1" smtClean="0">
                          <a:latin typeface="Cambria Math" panose="02040503050406030204" pitchFamily="18" charset="0"/>
                        </a:rPr>
                        <m:t>1</m:t>
                      </m:r>
                    </m:oMath>
                  </m:oMathPara>
                </a14:m>
                <a:endParaRPr lang="en-US" sz="1400" dirty="0"/>
              </a:p>
            </p:txBody>
          </p:sp>
        </mc:Choice>
        <mc:Fallback xmlns="">
          <p:sp>
            <p:nvSpPr>
              <p:cNvPr id="20" name="TextBox 19">
                <a:extLst>
                  <a:ext uri="{FF2B5EF4-FFF2-40B4-BE49-F238E27FC236}">
                    <a16:creationId xmlns:a16="http://schemas.microsoft.com/office/drawing/2014/main" id="{16AECD7A-C95C-4CFC-914C-321C3AED40C6}"/>
                  </a:ext>
                </a:extLst>
              </p:cNvPr>
              <p:cNvSpPr txBox="1">
                <a:spLocks noRot="1" noChangeAspect="1" noMove="1" noResize="1" noEditPoints="1" noAdjustHandles="1" noChangeArrowheads="1" noChangeShapeType="1" noTextEdit="1"/>
              </p:cNvSpPr>
              <p:nvPr/>
            </p:nvSpPr>
            <p:spPr>
              <a:xfrm>
                <a:off x="8496093" y="1562408"/>
                <a:ext cx="1437981" cy="523220"/>
              </a:xfrm>
              <a:prstGeom prst="rect">
                <a:avLst/>
              </a:prstGeom>
              <a:blipFill>
                <a:blip r:embed="rId5"/>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44AE3B5-4AF4-4DC5-9BDF-50113FC3062F}"/>
              </a:ext>
            </a:extLst>
          </p:cNvPr>
          <p:cNvCxnSpPr/>
          <p:nvPr/>
        </p:nvCxnSpPr>
        <p:spPr>
          <a:xfrm flipV="1">
            <a:off x="7470793" y="1096892"/>
            <a:ext cx="93306" cy="202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060139E-0290-48C5-9E77-C79B4CCBD198}"/>
              </a:ext>
            </a:extLst>
          </p:cNvPr>
          <p:cNvCxnSpPr/>
          <p:nvPr/>
        </p:nvCxnSpPr>
        <p:spPr>
          <a:xfrm flipV="1">
            <a:off x="8263895" y="2085628"/>
            <a:ext cx="849086" cy="1963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9216E37-E839-4641-AC28-0C99CBA45C0A}"/>
              </a:ext>
            </a:extLst>
          </p:cNvPr>
          <p:cNvCxnSpPr>
            <a:endCxn id="19" idx="2"/>
          </p:cNvCxnSpPr>
          <p:nvPr/>
        </p:nvCxnSpPr>
        <p:spPr>
          <a:xfrm flipV="1">
            <a:off x="10307299" y="3103863"/>
            <a:ext cx="1112906" cy="945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ECC2D96-A666-4182-8519-E0A81B4B7457}"/>
              </a:ext>
            </a:extLst>
          </p:cNvPr>
          <p:cNvCxnSpPr>
            <a:cxnSpLocks/>
          </p:cNvCxnSpPr>
          <p:nvPr/>
        </p:nvCxnSpPr>
        <p:spPr>
          <a:xfrm>
            <a:off x="10204662" y="1521971"/>
            <a:ext cx="0" cy="259892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86902ECE-17EC-49AA-8A44-95FEF208A11A}"/>
              </a:ext>
            </a:extLst>
          </p:cNvPr>
          <p:cNvCxnSpPr>
            <a:cxnSpLocks/>
          </p:cNvCxnSpPr>
          <p:nvPr/>
        </p:nvCxnSpPr>
        <p:spPr>
          <a:xfrm>
            <a:off x="8229683" y="1540516"/>
            <a:ext cx="0" cy="258038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7807DB4-FCD8-40CD-83F4-51F0484C5003}"/>
                  </a:ext>
                </a:extLst>
              </p:cNvPr>
              <p:cNvSpPr txBox="1"/>
              <p:nvPr/>
            </p:nvSpPr>
            <p:spPr>
              <a:xfrm>
                <a:off x="140554" y="3641436"/>
                <a:ext cx="6764191" cy="3139321"/>
              </a:xfrm>
              <a:prstGeom prst="rect">
                <a:avLst/>
              </a:prstGeom>
              <a:noFill/>
              <a:ln>
                <a:solidFill>
                  <a:schemeClr val="tx1"/>
                </a:solidFill>
              </a:ln>
            </p:spPr>
            <p:txBody>
              <a:bodyPr wrap="square" rtlCol="0">
                <a:spAutoFit/>
              </a:bodyPr>
              <a:lstStyle/>
              <a:p>
                <a:pPr algn="ctr"/>
                <a:r>
                  <a:rPr lang="en-US" b="1" u="sng" dirty="0"/>
                  <a:t>Index of refraction versus frequency. </a:t>
                </a:r>
              </a:p>
              <a:p>
                <a:pPr marL="285750" indent="-285750">
                  <a:buFont typeface="Arial" panose="020B0604020202020204" pitchFamily="34" charset="0"/>
                  <a:buChar char="•"/>
                </a:pPr>
                <a:r>
                  <a:rPr lang="en-US" dirty="0">
                    <a:solidFill>
                      <a:schemeClr val="accent1"/>
                    </a:solidFill>
                  </a:rPr>
                  <a:t>The blue curve</a:t>
                </a:r>
                <a:r>
                  <a:rPr lang="en-US" dirty="0"/>
                  <a:t>: data from the Teflon sample.</a:t>
                </a:r>
              </a:p>
              <a:p>
                <a:pPr marL="285750" indent="-285750">
                  <a:buFont typeface="Arial" panose="020B0604020202020204" pitchFamily="34" charset="0"/>
                  <a:buChar char="•"/>
                </a:pPr>
                <a:r>
                  <a:rPr lang="en-US" b="1" dirty="0"/>
                  <a:t>Black curve</a:t>
                </a:r>
                <a:r>
                  <a:rPr lang="en-US" dirty="0"/>
                  <a:t>: the LHM data. </a:t>
                </a:r>
              </a:p>
              <a:p>
                <a:pPr marL="285750" indent="-285750">
                  <a:buFont typeface="Arial" panose="020B0604020202020204" pitchFamily="34" charset="0"/>
                  <a:buChar char="•"/>
                </a:pPr>
                <a:r>
                  <a:rPr lang="en-US" b="1" dirty="0"/>
                  <a:t>The dotted black curve</a:t>
                </a:r>
                <a:r>
                  <a:rPr lang="en-US" dirty="0"/>
                  <a:t>: regions where the index is expected to be either outside the limit of detection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&gt;</m:t>
                    </m:r>
                    <m:r>
                      <a:rPr lang="en-US" b="0" i="1" smtClean="0">
                        <a:latin typeface="Cambria Math" panose="02040503050406030204" pitchFamily="18" charset="0"/>
                      </a:rPr>
                      <m:t>3</m:t>
                    </m:r>
                  </m:oMath>
                </a14:m>
                <a:r>
                  <a:rPr lang="en-US" dirty="0"/>
                  <a:t>) or dominated by the imaginary component and therefore could not be reliably determined experimentally. </a:t>
                </a:r>
              </a:p>
              <a:p>
                <a:pPr marL="285750" indent="-285750">
                  <a:buFont typeface="Arial" panose="020B0604020202020204" pitchFamily="34" charset="0"/>
                  <a:buChar char="•"/>
                </a:pPr>
                <a:r>
                  <a:rPr lang="en-US" dirty="0">
                    <a:solidFill>
                      <a:srgbClr val="FF0000"/>
                    </a:solidFill>
                  </a:rPr>
                  <a:t>The solid red curve</a:t>
                </a:r>
                <a:r>
                  <a:rPr lang="en-US" dirty="0"/>
                  <a:t>: the real component of the theoretical expression .</a:t>
                </a:r>
              </a:p>
              <a:p>
                <a:pPr marL="285750" indent="-285750">
                  <a:buFont typeface="Arial" panose="020B0604020202020204" pitchFamily="34" charset="0"/>
                  <a:buChar char="•"/>
                </a:pPr>
                <a:r>
                  <a:rPr lang="en-US" dirty="0">
                    <a:solidFill>
                      <a:srgbClr val="FF0000"/>
                    </a:solidFill>
                  </a:rPr>
                  <a:t>The dotted red curve</a:t>
                </a:r>
                <a:r>
                  <a:rPr lang="en-US" dirty="0"/>
                  <a:t>: the imaginary component of the theoretical expression .</a:t>
                </a:r>
              </a:p>
            </p:txBody>
          </p:sp>
        </mc:Choice>
        <mc:Fallback xmlns="">
          <p:sp>
            <p:nvSpPr>
              <p:cNvPr id="36" name="TextBox 35">
                <a:extLst>
                  <a:ext uri="{FF2B5EF4-FFF2-40B4-BE49-F238E27FC236}">
                    <a16:creationId xmlns:a16="http://schemas.microsoft.com/office/drawing/2014/main" id="{D7807DB4-FCD8-40CD-83F4-51F0484C5003}"/>
                  </a:ext>
                </a:extLst>
              </p:cNvPr>
              <p:cNvSpPr txBox="1">
                <a:spLocks noRot="1" noChangeAspect="1" noMove="1" noResize="1" noEditPoints="1" noAdjustHandles="1" noChangeArrowheads="1" noChangeShapeType="1" noTextEdit="1"/>
              </p:cNvSpPr>
              <p:nvPr/>
            </p:nvSpPr>
            <p:spPr>
              <a:xfrm>
                <a:off x="140554" y="3641436"/>
                <a:ext cx="6764191" cy="3139321"/>
              </a:xfrm>
              <a:prstGeom prst="rect">
                <a:avLst/>
              </a:prstGeom>
              <a:blipFill>
                <a:blip r:embed="rId6"/>
                <a:stretch>
                  <a:fillRect l="-450" t="-774" b="-1934"/>
                </a:stretch>
              </a:blipFill>
              <a:ln>
                <a:solidFill>
                  <a:schemeClr val="tx1"/>
                </a:solidFill>
              </a:ln>
            </p:spPr>
            <p:txBody>
              <a:bodyPr/>
              <a:lstStyle/>
              <a:p>
                <a:r>
                  <a:rPr lang="en-US">
                    <a:noFill/>
                  </a:rPr>
                  <a:t> </a:t>
                </a:r>
              </a:p>
            </p:txBody>
          </p:sp>
        </mc:Fallback>
      </mc:AlternateContent>
      <p:sp>
        <p:nvSpPr>
          <p:cNvPr id="40" name="Rectangle 39">
            <a:extLst>
              <a:ext uri="{FF2B5EF4-FFF2-40B4-BE49-F238E27FC236}">
                <a16:creationId xmlns:a16="http://schemas.microsoft.com/office/drawing/2014/main" id="{B740996D-AF31-476C-B9F8-B4FF9C3177A5}"/>
              </a:ext>
            </a:extLst>
          </p:cNvPr>
          <p:cNvSpPr/>
          <p:nvPr/>
        </p:nvSpPr>
        <p:spPr>
          <a:xfrm>
            <a:off x="4124130" y="1686388"/>
            <a:ext cx="139959" cy="151839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D11B7FD6-0CEB-4A54-B887-FAE46E1624FE}"/>
              </a:ext>
            </a:extLst>
          </p:cNvPr>
          <p:cNvCxnSpPr>
            <a:cxnSpLocks/>
          </p:cNvCxnSpPr>
          <p:nvPr/>
        </p:nvCxnSpPr>
        <p:spPr>
          <a:xfrm>
            <a:off x="4194109" y="2467477"/>
            <a:ext cx="2596327"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7866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5831-6FA7-47D6-B444-9493FD58BC50}"/>
              </a:ext>
            </a:extLst>
          </p:cNvPr>
          <p:cNvSpPr>
            <a:spLocks noGrp="1"/>
          </p:cNvSpPr>
          <p:nvPr>
            <p:ph type="title"/>
          </p:nvPr>
        </p:nvSpPr>
        <p:spPr>
          <a:xfrm>
            <a:off x="772886" y="131762"/>
            <a:ext cx="10515600" cy="549275"/>
          </a:xfrm>
        </p:spPr>
        <p:txBody>
          <a:bodyPr>
            <a:normAutofit fontScale="90000"/>
          </a:bodyPr>
          <a:lstStyle/>
          <a:p>
            <a:pPr algn="ctr"/>
            <a:r>
              <a:rPr lang="en-US" sz="4000" dirty="0"/>
              <a:t>Application 1: Perfect Lens</a:t>
            </a:r>
          </a:p>
        </p:txBody>
      </p:sp>
      <p:pic>
        <p:nvPicPr>
          <p:cNvPr id="5" name="Picture 4">
            <a:extLst>
              <a:ext uri="{FF2B5EF4-FFF2-40B4-BE49-F238E27FC236}">
                <a16:creationId xmlns:a16="http://schemas.microsoft.com/office/drawing/2014/main" id="{A875CA71-5600-431C-BF96-D7D0B75E7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861" y="910031"/>
            <a:ext cx="3741409" cy="270212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21CFFD-8BC3-44A4-897D-520E8FCB6E42}"/>
                  </a:ext>
                </a:extLst>
              </p:cNvPr>
              <p:cNvSpPr txBox="1"/>
              <p:nvPr/>
            </p:nvSpPr>
            <p:spPr>
              <a:xfrm>
                <a:off x="232182" y="5774087"/>
                <a:ext cx="11727636" cy="830997"/>
              </a:xfrm>
              <a:prstGeom prst="rect">
                <a:avLst/>
              </a:prstGeom>
              <a:noFill/>
              <a:ln>
                <a:solidFill>
                  <a:schemeClr val="tx1"/>
                </a:solidFill>
              </a:ln>
            </p:spPr>
            <p:txBody>
              <a:bodyPr wrap="square" rtlCol="0">
                <a:spAutoFit/>
              </a:bodyPr>
              <a:lstStyle/>
              <a:p>
                <a:r>
                  <a:rPr lang="en-US" dirty="0"/>
                  <a:t>Pendry predicted that Double negative metamaterials (DNG) with a refractive index of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1</m:t>
                    </m:r>
                  </m:oMath>
                </a14:m>
                <a:r>
                  <a:rPr lang="en-US" dirty="0"/>
                  <a:t>, can act, at least in principle, as a "perfect lens" allowing imaging resolution which is limited not by the wavelength, but rather by material quality.</a:t>
                </a:r>
                <a:r>
                  <a:rPr lang="en-US" dirty="0">
                    <a:solidFill>
                      <a:srgbClr val="FF0000"/>
                    </a:solidFill>
                  </a:rPr>
                  <a:t>***</a:t>
                </a:r>
              </a:p>
              <a:p>
                <a:r>
                  <a:rPr lang="en-US" sz="1200" b="0" i="0" dirty="0">
                    <a:solidFill>
                      <a:srgbClr val="FF0000"/>
                    </a:solidFill>
                    <a:effectLst/>
                    <a:latin typeface="Open Sans" panose="020B0606030504020204" pitchFamily="34" charset="0"/>
                  </a:rPr>
                  <a:t>***Pendry, J., 2000. Negative Refraction Makes a Perfect Lens. </a:t>
                </a:r>
                <a:r>
                  <a:rPr lang="en-US" sz="1200" b="0" i="1" dirty="0">
                    <a:solidFill>
                      <a:srgbClr val="FF0000"/>
                    </a:solidFill>
                    <a:effectLst/>
                    <a:latin typeface="Open Sans" panose="020B0606030504020204" pitchFamily="34" charset="0"/>
                  </a:rPr>
                  <a:t>Physical Review Letters</a:t>
                </a:r>
                <a:r>
                  <a:rPr lang="en-US" sz="1200" b="0" i="0" dirty="0">
                    <a:solidFill>
                      <a:srgbClr val="FF0000"/>
                    </a:solidFill>
                    <a:effectLst/>
                    <a:latin typeface="Open Sans" panose="020B0606030504020204" pitchFamily="34" charset="0"/>
                  </a:rPr>
                  <a:t>, 85(18), pp.3966-3969.</a:t>
                </a:r>
                <a:endParaRPr lang="en-US" sz="1200" dirty="0">
                  <a:solidFill>
                    <a:srgbClr val="FF0000"/>
                  </a:solidFill>
                </a:endParaRPr>
              </a:p>
            </p:txBody>
          </p:sp>
        </mc:Choice>
        <mc:Fallback xmlns="">
          <p:sp>
            <p:nvSpPr>
              <p:cNvPr id="6" name="TextBox 5">
                <a:extLst>
                  <a:ext uri="{FF2B5EF4-FFF2-40B4-BE49-F238E27FC236}">
                    <a16:creationId xmlns:a16="http://schemas.microsoft.com/office/drawing/2014/main" id="{7721CFFD-8BC3-44A4-897D-520E8FCB6E42}"/>
                  </a:ext>
                </a:extLst>
              </p:cNvPr>
              <p:cNvSpPr txBox="1">
                <a:spLocks noRot="1" noChangeAspect="1" noMove="1" noResize="1" noEditPoints="1" noAdjustHandles="1" noChangeArrowheads="1" noChangeShapeType="1" noTextEdit="1"/>
              </p:cNvSpPr>
              <p:nvPr/>
            </p:nvSpPr>
            <p:spPr>
              <a:xfrm>
                <a:off x="232182" y="5774087"/>
                <a:ext cx="11727636" cy="830997"/>
              </a:xfrm>
              <a:prstGeom prst="rect">
                <a:avLst/>
              </a:prstGeom>
              <a:blipFill>
                <a:blip r:embed="rId3"/>
                <a:stretch>
                  <a:fillRect l="-363" t="-2878" r="-52" b="-2878"/>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951A22F-1123-4477-B1A0-3A1AA6A8447D}"/>
                  </a:ext>
                </a:extLst>
              </p:cNvPr>
              <p:cNvSpPr txBox="1"/>
              <p:nvPr/>
            </p:nvSpPr>
            <p:spPr>
              <a:xfrm>
                <a:off x="5554824" y="1083913"/>
                <a:ext cx="9517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US" dirty="0"/>
              </a:p>
            </p:txBody>
          </p:sp>
        </mc:Choice>
        <mc:Fallback xmlns="">
          <p:sp>
            <p:nvSpPr>
              <p:cNvPr id="7" name="TextBox 6">
                <a:extLst>
                  <a:ext uri="{FF2B5EF4-FFF2-40B4-BE49-F238E27FC236}">
                    <a16:creationId xmlns:a16="http://schemas.microsoft.com/office/drawing/2014/main" id="{E951A22F-1123-4477-B1A0-3A1AA6A8447D}"/>
                  </a:ext>
                </a:extLst>
              </p:cNvPr>
              <p:cNvSpPr txBox="1">
                <a:spLocks noRot="1" noChangeAspect="1" noMove="1" noResize="1" noEditPoints="1" noAdjustHandles="1" noChangeArrowheads="1" noChangeShapeType="1" noTextEdit="1"/>
              </p:cNvSpPr>
              <p:nvPr/>
            </p:nvSpPr>
            <p:spPr>
              <a:xfrm>
                <a:off x="5554824" y="1083913"/>
                <a:ext cx="951723" cy="369332"/>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A4CFB65B-B585-419D-80EF-0447DBDFF2BE}"/>
              </a:ext>
            </a:extLst>
          </p:cNvPr>
          <p:cNvCxnSpPr>
            <a:cxnSpLocks/>
          </p:cNvCxnSpPr>
          <p:nvPr/>
        </p:nvCxnSpPr>
        <p:spPr>
          <a:xfrm flipV="1">
            <a:off x="7427778" y="1216394"/>
            <a:ext cx="362505" cy="9044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80BFA290-59B1-4391-87D0-A91FDC1552DF}"/>
              </a:ext>
            </a:extLst>
          </p:cNvPr>
          <p:cNvSpPr txBox="1"/>
          <p:nvPr/>
        </p:nvSpPr>
        <p:spPr>
          <a:xfrm>
            <a:off x="7049277" y="771990"/>
            <a:ext cx="3582956" cy="369332"/>
          </a:xfrm>
          <a:prstGeom prst="rect">
            <a:avLst/>
          </a:prstGeom>
          <a:noFill/>
          <a:ln>
            <a:solidFill>
              <a:schemeClr val="accent2">
                <a:lumMod val="75000"/>
              </a:schemeClr>
            </a:solidFill>
          </a:ln>
        </p:spPr>
        <p:txBody>
          <a:bodyPr wrap="square" rtlCol="0">
            <a:spAutoFit/>
          </a:bodyPr>
          <a:lstStyle/>
          <a:p>
            <a:r>
              <a:rPr lang="en-US" b="0" i="0" dirty="0">
                <a:solidFill>
                  <a:srgbClr val="202122"/>
                </a:solidFill>
                <a:effectLst/>
                <a:latin typeface="Arial" panose="020B0604020202020204" pitchFamily="34" charset="0"/>
              </a:rPr>
              <a:t>Allowing </a:t>
            </a:r>
            <a:r>
              <a:rPr lang="en-US" b="0" i="0" u="sng" dirty="0">
                <a:solidFill>
                  <a:schemeClr val="accent2">
                    <a:lumMod val="75000"/>
                  </a:schemeClr>
                </a:solidFill>
                <a:effectLst/>
                <a:latin typeface="Arial" panose="020B0604020202020204" pitchFamily="34" charset="0"/>
              </a:rPr>
              <a:t>subwavelength imaging</a:t>
            </a:r>
            <a:endParaRPr lang="en-US" u="sng" dirty="0">
              <a:solidFill>
                <a:schemeClr val="accent2">
                  <a:lumMod val="75000"/>
                </a:schemeClr>
              </a:solidFill>
            </a:endParaRPr>
          </a:p>
        </p:txBody>
      </p:sp>
      <p:sp>
        <p:nvSpPr>
          <p:cNvPr id="11" name="TextBox 10">
            <a:extLst>
              <a:ext uri="{FF2B5EF4-FFF2-40B4-BE49-F238E27FC236}">
                <a16:creationId xmlns:a16="http://schemas.microsoft.com/office/drawing/2014/main" id="{383E799F-92BA-4638-B3DE-0C8B1C32B926}"/>
              </a:ext>
            </a:extLst>
          </p:cNvPr>
          <p:cNvSpPr txBox="1"/>
          <p:nvPr/>
        </p:nvSpPr>
        <p:spPr>
          <a:xfrm>
            <a:off x="7996168" y="1413535"/>
            <a:ext cx="3292318" cy="1200329"/>
          </a:xfrm>
          <a:prstGeom prst="rect">
            <a:avLst/>
          </a:prstGeom>
          <a:noFill/>
          <a:ln>
            <a:solidFill>
              <a:schemeClr val="accent2">
                <a:lumMod val="75000"/>
              </a:schemeClr>
            </a:solidFill>
          </a:ln>
        </p:spPr>
        <p:txBody>
          <a:bodyPr wrap="square" rtlCol="0">
            <a:spAutoFit/>
          </a:bodyPr>
          <a:lstStyle/>
          <a:p>
            <a:r>
              <a:rPr lang="en-US" dirty="0"/>
              <a:t>Definition: </a:t>
            </a:r>
            <a:r>
              <a:rPr lang="en-US" dirty="0">
                <a:solidFill>
                  <a:schemeClr val="accent2">
                    <a:lumMod val="75000"/>
                  </a:schemeClr>
                </a:solidFill>
              </a:rPr>
              <a:t>optical microscopy with the ability to see details of an object or organism below the wavelength of visible light.</a:t>
            </a:r>
          </a:p>
        </p:txBody>
      </p:sp>
      <p:sp>
        <p:nvSpPr>
          <p:cNvPr id="12" name="TextBox 11">
            <a:extLst>
              <a:ext uri="{FF2B5EF4-FFF2-40B4-BE49-F238E27FC236}">
                <a16:creationId xmlns:a16="http://schemas.microsoft.com/office/drawing/2014/main" id="{2EE201AF-0D2C-4F97-ABCF-A373C6EA9752}"/>
              </a:ext>
            </a:extLst>
          </p:cNvPr>
          <p:cNvSpPr txBox="1"/>
          <p:nvPr/>
        </p:nvSpPr>
        <p:spPr>
          <a:xfrm>
            <a:off x="7475209" y="2797509"/>
            <a:ext cx="4189445" cy="369332"/>
          </a:xfrm>
          <a:prstGeom prst="rect">
            <a:avLst/>
          </a:prstGeom>
          <a:noFill/>
        </p:spPr>
        <p:txBody>
          <a:bodyPr wrap="square" rtlCol="0">
            <a:spAutoFit/>
          </a:bodyPr>
          <a:lstStyle/>
          <a:p>
            <a:r>
              <a:rPr lang="en-US" b="0" i="0" dirty="0">
                <a:solidFill>
                  <a:srgbClr val="202122"/>
                </a:solidFill>
                <a:effectLst/>
                <a:latin typeface="Arial" panose="020B0604020202020204" pitchFamily="34" charset="0"/>
              </a:rPr>
              <a:t>Using </a:t>
            </a:r>
            <a:r>
              <a:rPr lang="en-US" dirty="0">
                <a:solidFill>
                  <a:srgbClr val="202122"/>
                </a:solidFill>
                <a:latin typeface="Arial" panose="020B0604020202020204" pitchFamily="34" charset="0"/>
              </a:rPr>
              <a:t>metamaterial </a:t>
            </a:r>
            <a:r>
              <a:rPr lang="en-US" dirty="0">
                <a:solidFill>
                  <a:srgbClr val="202122"/>
                </a:solidFill>
                <a:latin typeface="Arial" panose="020B0604020202020204" pitchFamily="34" charset="0"/>
                <a:sym typeface="Wingdings" panose="05000000000000000000" pitchFamily="2" charset="2"/>
              </a:rPr>
              <a:t> </a:t>
            </a:r>
            <a:r>
              <a:rPr lang="en-US" b="0" i="0" dirty="0">
                <a:solidFill>
                  <a:srgbClr val="202122"/>
                </a:solidFill>
                <a:effectLst/>
                <a:latin typeface="Arial" panose="020B0604020202020204" pitchFamily="34" charset="0"/>
              </a:rPr>
              <a:t>high resolution</a:t>
            </a:r>
            <a:endParaRPr lang="en-US" dirty="0"/>
          </a:p>
        </p:txBody>
      </p:sp>
      <p:cxnSp>
        <p:nvCxnSpPr>
          <p:cNvPr id="14" name="Straight Arrow Connector 13">
            <a:extLst>
              <a:ext uri="{FF2B5EF4-FFF2-40B4-BE49-F238E27FC236}">
                <a16:creationId xmlns:a16="http://schemas.microsoft.com/office/drawing/2014/main" id="{16060223-DB6A-4822-BA08-8C00A3865D24}"/>
              </a:ext>
            </a:extLst>
          </p:cNvPr>
          <p:cNvCxnSpPr>
            <a:cxnSpLocks/>
            <a:endCxn id="11" idx="0"/>
          </p:cNvCxnSpPr>
          <p:nvPr/>
        </p:nvCxnSpPr>
        <p:spPr>
          <a:xfrm>
            <a:off x="9642327" y="1019254"/>
            <a:ext cx="0" cy="39428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2B2F49C9-B6D6-4F39-869B-946D1683A125}"/>
              </a:ext>
            </a:extLst>
          </p:cNvPr>
          <p:cNvSpPr txBox="1"/>
          <p:nvPr/>
        </p:nvSpPr>
        <p:spPr>
          <a:xfrm>
            <a:off x="7229391" y="3265590"/>
            <a:ext cx="4825872" cy="2031325"/>
          </a:xfrm>
          <a:prstGeom prst="rect">
            <a:avLst/>
          </a:prstGeom>
          <a:noFill/>
        </p:spPr>
        <p:txBody>
          <a:bodyPr wrap="square" rtlCol="0">
            <a:spAutoFit/>
          </a:bodyPr>
          <a:lstStyle/>
          <a:p>
            <a:r>
              <a:rPr lang="en-US" dirty="0"/>
              <a:t>In other words, to have the capability to observe, in real time, below 200 nanometers. For example:</a:t>
            </a:r>
          </a:p>
          <a:p>
            <a:pPr marL="285750" indent="-285750">
              <a:buFont typeface="Arial" panose="020B0604020202020204" pitchFamily="34" charset="0"/>
              <a:buChar char="•"/>
            </a:pPr>
            <a:r>
              <a:rPr lang="en-US" dirty="0"/>
              <a:t>Observing a whole living cell.</a:t>
            </a:r>
          </a:p>
          <a:p>
            <a:pPr marL="285750" indent="-285750">
              <a:buFont typeface="Arial" panose="020B0604020202020204" pitchFamily="34" charset="0"/>
              <a:buChar char="•"/>
            </a:pPr>
            <a:r>
              <a:rPr lang="en-US" dirty="0"/>
              <a:t>Observing cellular processes, such as how proteins and fats move in and out of cells. </a:t>
            </a:r>
          </a:p>
          <a:p>
            <a:pPr marL="285750" indent="-285750">
              <a:buFont typeface="Arial" panose="020B0604020202020204" pitchFamily="34" charset="0"/>
              <a:buChar char="•"/>
            </a:pPr>
            <a:r>
              <a:rPr lang="en-US" dirty="0"/>
              <a:t>In the technology domain, manufacturing small computer chips.</a:t>
            </a:r>
          </a:p>
        </p:txBody>
      </p:sp>
      <p:sp>
        <p:nvSpPr>
          <p:cNvPr id="4" name="TextBox 3">
            <a:extLst>
              <a:ext uri="{FF2B5EF4-FFF2-40B4-BE49-F238E27FC236}">
                <a16:creationId xmlns:a16="http://schemas.microsoft.com/office/drawing/2014/main" id="{8A121C01-6039-47C9-AE68-05FEC81A6327}"/>
              </a:ext>
            </a:extLst>
          </p:cNvPr>
          <p:cNvSpPr txBox="1"/>
          <p:nvPr/>
        </p:nvSpPr>
        <p:spPr>
          <a:xfrm>
            <a:off x="99579" y="708140"/>
            <a:ext cx="4341957" cy="2769989"/>
          </a:xfrm>
          <a:prstGeom prst="rect">
            <a:avLst/>
          </a:prstGeom>
          <a:noFill/>
          <a:ln>
            <a:solidFill>
              <a:schemeClr val="tx1"/>
            </a:solidFill>
          </a:ln>
        </p:spPr>
        <p:txBody>
          <a:bodyPr wrap="square" rtlCol="0">
            <a:spAutoFit/>
          </a:bodyPr>
          <a:lstStyle/>
          <a:p>
            <a:r>
              <a:rPr lang="en-US" dirty="0"/>
              <a:t>Many experiments have been motivated by this idea, and several authors have reported observing perfect lens effects in DNM for small frequency intervals. For example:</a:t>
            </a:r>
          </a:p>
          <a:p>
            <a:r>
              <a:rPr lang="en-US" sz="1200" dirty="0">
                <a:solidFill>
                  <a:srgbClr val="FF0000"/>
                </a:solidFill>
              </a:rPr>
              <a:t>*</a:t>
            </a:r>
            <a:r>
              <a:rPr lang="en-US" sz="1200" dirty="0" err="1">
                <a:solidFill>
                  <a:schemeClr val="accent4">
                    <a:lumMod val="50000"/>
                  </a:schemeClr>
                </a:solidFill>
              </a:rPr>
              <a:t>Lagarkov</a:t>
            </a:r>
            <a:r>
              <a:rPr lang="en-US" sz="1200" dirty="0">
                <a:solidFill>
                  <a:schemeClr val="accent4">
                    <a:lumMod val="50000"/>
                  </a:schemeClr>
                </a:solidFill>
              </a:rPr>
              <a:t>, A.; Kissel, V. (2004). Near-Perfect Imaging in a Focusing System Based on a Left-Handed-Material Plate. , 92(7), 77401–0. doi:10.1103/physrevlett.92.077401</a:t>
            </a:r>
          </a:p>
          <a:p>
            <a:r>
              <a:rPr lang="en-US" sz="1200" b="0" i="0" dirty="0">
                <a:solidFill>
                  <a:srgbClr val="FF0000"/>
                </a:solidFill>
                <a:effectLst/>
                <a:latin typeface="-apple-system"/>
              </a:rPr>
              <a:t>**</a:t>
            </a:r>
            <a:r>
              <a:rPr lang="en-US" sz="1200" b="0" i="0" dirty="0">
                <a:solidFill>
                  <a:schemeClr val="accent6">
                    <a:lumMod val="75000"/>
                  </a:schemeClr>
                </a:solidFill>
                <a:effectLst/>
                <a:latin typeface="-apple-system"/>
              </a:rPr>
              <a:t>Kissel, Vladimir N.; </a:t>
            </a:r>
            <a:r>
              <a:rPr lang="en-US" sz="1200" b="0" i="0" dirty="0" err="1">
                <a:solidFill>
                  <a:schemeClr val="accent6">
                    <a:lumMod val="75000"/>
                  </a:schemeClr>
                </a:solidFill>
                <a:effectLst/>
                <a:latin typeface="-apple-system"/>
              </a:rPr>
              <a:t>Lagar’kov</a:t>
            </a:r>
            <a:r>
              <a:rPr lang="en-US" sz="1200" b="0" i="0" dirty="0">
                <a:solidFill>
                  <a:schemeClr val="accent6">
                    <a:lumMod val="75000"/>
                  </a:schemeClr>
                </a:solidFill>
                <a:effectLst/>
                <a:latin typeface="-apple-system"/>
              </a:rPr>
              <a:t>, Andrey N. (2005). </a:t>
            </a:r>
            <a:r>
              <a:rPr lang="en-US" sz="1200" b="0" i="0" dirty="0" err="1">
                <a:solidFill>
                  <a:schemeClr val="accent6">
                    <a:lumMod val="75000"/>
                  </a:schemeClr>
                </a:solidFill>
                <a:effectLst/>
                <a:latin typeface="-apple-system"/>
              </a:rPr>
              <a:t>Superresolution</a:t>
            </a:r>
            <a:r>
              <a:rPr lang="en-US" sz="1200" b="0" i="0" dirty="0">
                <a:solidFill>
                  <a:schemeClr val="accent6">
                    <a:lumMod val="75000"/>
                  </a:schemeClr>
                </a:solidFill>
                <a:effectLst/>
                <a:latin typeface="-apple-system"/>
              </a:rPr>
              <a:t> in left-handed composite structures: From homogenization to a detailed electrodynamic description. Physical ReviewB,72(8),085111.doi:10.1103/PhysRevB.72.085111</a:t>
            </a:r>
          </a:p>
          <a:p>
            <a:endParaRPr lang="en-US" dirty="0"/>
          </a:p>
        </p:txBody>
      </p:sp>
      <p:sp>
        <p:nvSpPr>
          <p:cNvPr id="13" name="TextBox 12">
            <a:extLst>
              <a:ext uri="{FF2B5EF4-FFF2-40B4-BE49-F238E27FC236}">
                <a16:creationId xmlns:a16="http://schemas.microsoft.com/office/drawing/2014/main" id="{2B3B5668-6A4C-4296-AF61-5B2D8735DC8A}"/>
              </a:ext>
            </a:extLst>
          </p:cNvPr>
          <p:cNvSpPr txBox="1"/>
          <p:nvPr/>
        </p:nvSpPr>
        <p:spPr>
          <a:xfrm>
            <a:off x="772886" y="3763355"/>
            <a:ext cx="4496411" cy="1477328"/>
          </a:xfrm>
          <a:prstGeom prst="rect">
            <a:avLst/>
          </a:prstGeom>
          <a:noFill/>
          <a:ln>
            <a:solidFill>
              <a:srgbClr val="FF0000"/>
            </a:solidFill>
          </a:ln>
        </p:spPr>
        <p:txBody>
          <a:bodyPr wrap="square" rtlCol="0">
            <a:spAutoFit/>
          </a:bodyPr>
          <a:lstStyle/>
          <a:p>
            <a:r>
              <a:rPr lang="en-US" dirty="0">
                <a:solidFill>
                  <a:srgbClr val="FF0000"/>
                </a:solidFill>
              </a:rPr>
              <a:t>Limitations</a:t>
            </a:r>
            <a:r>
              <a:rPr lang="en-US" dirty="0"/>
              <a:t>: </a:t>
            </a:r>
          </a:p>
          <a:p>
            <a:pPr marL="285750" indent="-285750">
              <a:buFont typeface="Arial" panose="020B0604020202020204" pitchFamily="34" charset="0"/>
              <a:buChar char="•"/>
            </a:pPr>
            <a:r>
              <a:rPr lang="en-US" dirty="0"/>
              <a:t>The limited frequency range of effect.</a:t>
            </a:r>
          </a:p>
          <a:p>
            <a:pPr marL="285750" indent="-285750">
              <a:buFont typeface="Arial" panose="020B0604020202020204" pitchFamily="34" charset="0"/>
              <a:buChar char="•"/>
            </a:pPr>
            <a:r>
              <a:rPr lang="en-US" dirty="0"/>
              <a:t>The difficulty to construct an ideal perfect lens with isotropic DNM properties.</a:t>
            </a:r>
          </a:p>
          <a:p>
            <a:pPr marL="285750" indent="-285750">
              <a:buFont typeface="Arial" panose="020B0604020202020204" pitchFamily="34" charset="0"/>
              <a:buChar char="•"/>
            </a:pPr>
            <a:r>
              <a:rPr lang="en-US" dirty="0"/>
              <a:t>Attenuation of signals.</a:t>
            </a:r>
          </a:p>
        </p:txBody>
      </p:sp>
    </p:spTree>
    <p:extLst>
      <p:ext uri="{BB962C8B-B14F-4D97-AF65-F5344CB8AC3E}">
        <p14:creationId xmlns:p14="http://schemas.microsoft.com/office/powerpoint/2010/main" val="96269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CFB8A3-BA98-40E8-AAD9-5CC94475C2D9}"/>
              </a:ext>
            </a:extLst>
          </p:cNvPr>
          <p:cNvSpPr>
            <a:spLocks noGrp="1"/>
          </p:cNvSpPr>
          <p:nvPr>
            <p:ph type="title"/>
          </p:nvPr>
        </p:nvSpPr>
        <p:spPr>
          <a:xfrm>
            <a:off x="838200" y="94537"/>
            <a:ext cx="10515600" cy="670573"/>
          </a:xfrm>
        </p:spPr>
        <p:txBody>
          <a:bodyPr>
            <a:normAutofit/>
          </a:bodyPr>
          <a:lstStyle/>
          <a:p>
            <a:pPr algn="ctr"/>
            <a:r>
              <a:rPr lang="en-US" sz="4000" dirty="0"/>
              <a:t>Application 2: Cloaking/Invisibility</a:t>
            </a:r>
          </a:p>
        </p:txBody>
      </p:sp>
      <p:pic>
        <p:nvPicPr>
          <p:cNvPr id="7" name="Picture 6" descr="invisibility.cloak.jpg">
            <a:extLst>
              <a:ext uri="{FF2B5EF4-FFF2-40B4-BE49-F238E27FC236}">
                <a16:creationId xmlns:a16="http://schemas.microsoft.com/office/drawing/2014/main" id="{F473A482-45E0-4D03-8B22-83274872E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8621" y="947968"/>
            <a:ext cx="4138129" cy="3110986"/>
          </a:xfrm>
          <a:prstGeom prst="rect">
            <a:avLst/>
          </a:prstGeom>
        </p:spPr>
      </p:pic>
      <p:pic>
        <p:nvPicPr>
          <p:cNvPr id="3" name="Picture 2">
            <a:extLst>
              <a:ext uri="{FF2B5EF4-FFF2-40B4-BE49-F238E27FC236}">
                <a16:creationId xmlns:a16="http://schemas.microsoft.com/office/drawing/2014/main" id="{A4D6FB65-B175-456B-869F-06984AF0E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97" y="780803"/>
            <a:ext cx="3902561" cy="3247053"/>
          </a:xfrm>
          <a:prstGeom prst="rect">
            <a:avLst/>
          </a:prstGeom>
        </p:spPr>
      </p:pic>
      <p:sp>
        <p:nvSpPr>
          <p:cNvPr id="8" name="TextBox 7">
            <a:extLst>
              <a:ext uri="{FF2B5EF4-FFF2-40B4-BE49-F238E27FC236}">
                <a16:creationId xmlns:a16="http://schemas.microsoft.com/office/drawing/2014/main" id="{70AAD70C-FF5E-4A6B-8492-8F1FD54DEEA1}"/>
              </a:ext>
            </a:extLst>
          </p:cNvPr>
          <p:cNvSpPr txBox="1"/>
          <p:nvPr/>
        </p:nvSpPr>
        <p:spPr>
          <a:xfrm>
            <a:off x="102634" y="4184143"/>
            <a:ext cx="3704253" cy="1200329"/>
          </a:xfrm>
          <a:prstGeom prst="rect">
            <a:avLst/>
          </a:prstGeom>
          <a:noFill/>
          <a:ln>
            <a:solidFill>
              <a:srgbClr val="0070C0"/>
            </a:solidFill>
          </a:ln>
        </p:spPr>
        <p:txBody>
          <a:bodyPr wrap="square" rtlCol="0">
            <a:spAutoFit/>
          </a:bodyPr>
          <a:lstStyle/>
          <a:p>
            <a:r>
              <a:rPr lang="en-US" b="1" dirty="0">
                <a:solidFill>
                  <a:srgbClr val="0070C0"/>
                </a:solidFill>
              </a:rPr>
              <a:t>Left</a:t>
            </a:r>
            <a:r>
              <a:rPr lang="en-US" dirty="0"/>
              <a:t>: The cross section of a PEC cylinder subject to a plane wave (only the electric field component of the wave is shown). The field is scattered.</a:t>
            </a:r>
          </a:p>
        </p:txBody>
      </p:sp>
      <p:cxnSp>
        <p:nvCxnSpPr>
          <p:cNvPr id="10" name="Straight Arrow Connector 9">
            <a:extLst>
              <a:ext uri="{FF2B5EF4-FFF2-40B4-BE49-F238E27FC236}">
                <a16:creationId xmlns:a16="http://schemas.microsoft.com/office/drawing/2014/main" id="{100F24D0-008E-4872-9DBD-5C2E9082DB8F}"/>
              </a:ext>
            </a:extLst>
          </p:cNvPr>
          <p:cNvCxnSpPr>
            <a:cxnSpLocks/>
          </p:cNvCxnSpPr>
          <p:nvPr/>
        </p:nvCxnSpPr>
        <p:spPr>
          <a:xfrm>
            <a:off x="1157773" y="2763561"/>
            <a:ext cx="0" cy="142058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8C5E257A-B857-401E-BAA4-5EB81E7740CE}"/>
              </a:ext>
            </a:extLst>
          </p:cNvPr>
          <p:cNvSpPr txBox="1"/>
          <p:nvPr/>
        </p:nvSpPr>
        <p:spPr>
          <a:xfrm>
            <a:off x="102634" y="5440024"/>
            <a:ext cx="5248877" cy="1323439"/>
          </a:xfrm>
          <a:prstGeom prst="rect">
            <a:avLst/>
          </a:prstGeom>
          <a:noFill/>
          <a:ln>
            <a:solidFill>
              <a:schemeClr val="accent2">
                <a:lumMod val="75000"/>
              </a:schemeClr>
            </a:solidFill>
          </a:ln>
        </p:spPr>
        <p:txBody>
          <a:bodyPr wrap="square" rtlCol="0">
            <a:spAutoFit/>
          </a:bodyPr>
          <a:lstStyle/>
          <a:p>
            <a:r>
              <a:rPr lang="en-US" sz="1600" b="1" dirty="0">
                <a:solidFill>
                  <a:schemeClr val="accent2">
                    <a:lumMod val="75000"/>
                  </a:schemeClr>
                </a:solidFill>
              </a:rPr>
              <a:t>Right</a:t>
            </a:r>
            <a:r>
              <a:rPr lang="en-US" sz="1600" dirty="0"/>
              <a:t>: a circular cloak, designed using transformation optics methods, is used to cloak the cylinder. In this case the field remains unchanged outside the cloak and the cylinder is invisible electromagnetically. Note the special distortion pattern of the field inside the cloak.</a:t>
            </a:r>
          </a:p>
        </p:txBody>
      </p:sp>
      <p:cxnSp>
        <p:nvCxnSpPr>
          <p:cNvPr id="19" name="Connector: Elbow 18">
            <a:extLst>
              <a:ext uri="{FF2B5EF4-FFF2-40B4-BE49-F238E27FC236}">
                <a16:creationId xmlns:a16="http://schemas.microsoft.com/office/drawing/2014/main" id="{8E871905-D0E3-4BA9-A9C5-E172DC41FBB7}"/>
              </a:ext>
            </a:extLst>
          </p:cNvPr>
          <p:cNvCxnSpPr>
            <a:cxnSpLocks/>
          </p:cNvCxnSpPr>
          <p:nvPr/>
        </p:nvCxnSpPr>
        <p:spPr>
          <a:xfrm rot="16200000" flipH="1">
            <a:off x="2513108" y="3327855"/>
            <a:ext cx="2762138" cy="1462199"/>
          </a:xfrm>
          <a:prstGeom prst="bentConnector3">
            <a:avLst>
              <a:gd name="adj1" fmla="val 1018"/>
            </a:avLst>
          </a:prstGeom>
          <a:ln>
            <a:tailEnd type="triangle"/>
          </a:ln>
        </p:spPr>
        <p:style>
          <a:lnRef idx="3">
            <a:schemeClr val="accent2"/>
          </a:lnRef>
          <a:fillRef idx="0">
            <a:schemeClr val="accent2"/>
          </a:fillRef>
          <a:effectRef idx="2">
            <a:schemeClr val="accent2"/>
          </a:effectRef>
          <a:fontRef idx="minor">
            <a:schemeClr val="tx1"/>
          </a:fontRef>
        </p:style>
      </p:cxnSp>
      <p:sp>
        <p:nvSpPr>
          <p:cNvPr id="27" name="TextBox 26">
            <a:extLst>
              <a:ext uri="{FF2B5EF4-FFF2-40B4-BE49-F238E27FC236}">
                <a16:creationId xmlns:a16="http://schemas.microsoft.com/office/drawing/2014/main" id="{89D464D6-0B80-45D6-A925-FDFA4084CEB7}"/>
              </a:ext>
            </a:extLst>
          </p:cNvPr>
          <p:cNvSpPr txBox="1"/>
          <p:nvPr/>
        </p:nvSpPr>
        <p:spPr>
          <a:xfrm>
            <a:off x="5946709" y="4368809"/>
            <a:ext cx="5501951" cy="2031325"/>
          </a:xfrm>
          <a:prstGeom prst="rect">
            <a:avLst/>
          </a:prstGeom>
          <a:noFill/>
          <a:ln>
            <a:solidFill>
              <a:schemeClr val="tx1"/>
            </a:solidFill>
          </a:ln>
        </p:spPr>
        <p:txBody>
          <a:bodyPr wrap="square" rtlCol="0">
            <a:spAutoFit/>
          </a:bodyPr>
          <a:lstStyle/>
          <a:p>
            <a:r>
              <a:rPr lang="en-US" b="1" dirty="0"/>
              <a:t>Metamaterial cloaking</a:t>
            </a:r>
            <a:r>
              <a:rPr lang="en-US" dirty="0"/>
              <a:t>:</a:t>
            </a:r>
          </a:p>
          <a:p>
            <a:pPr marL="285750" indent="-285750">
              <a:buFont typeface="Arial" panose="020B0604020202020204" pitchFamily="34" charset="0"/>
              <a:buChar char="•"/>
            </a:pPr>
            <a:r>
              <a:rPr lang="en-US" dirty="0"/>
              <a:t>Based on transformation optics.</a:t>
            </a:r>
          </a:p>
          <a:p>
            <a:pPr marL="285750" indent="-285750">
              <a:buFont typeface="Arial" panose="020B0604020202020204" pitchFamily="34" charset="0"/>
              <a:buChar char="•"/>
            </a:pPr>
            <a:r>
              <a:rPr lang="en-US" dirty="0"/>
              <a:t>Describes the process of shielding something from view by controlling electromagnetic radiation. </a:t>
            </a:r>
          </a:p>
          <a:p>
            <a:pPr marL="285750" indent="-285750">
              <a:buFont typeface="Arial" panose="020B0604020202020204" pitchFamily="34" charset="0"/>
              <a:buChar char="•"/>
            </a:pPr>
            <a:r>
              <a:rPr lang="en-US" dirty="0"/>
              <a:t>Objects in the defined location are still present, but incident waves are guided around them without being affected by the object itself.</a:t>
            </a:r>
          </a:p>
        </p:txBody>
      </p:sp>
    </p:spTree>
    <p:extLst>
      <p:ext uri="{BB962C8B-B14F-4D97-AF65-F5344CB8AC3E}">
        <p14:creationId xmlns:p14="http://schemas.microsoft.com/office/powerpoint/2010/main" val="60169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E73D-58B8-4B08-B419-6CC6E6DAA553}"/>
              </a:ext>
            </a:extLst>
          </p:cNvPr>
          <p:cNvSpPr>
            <a:spLocks noGrp="1"/>
          </p:cNvSpPr>
          <p:nvPr>
            <p:ph type="title"/>
          </p:nvPr>
        </p:nvSpPr>
        <p:spPr>
          <a:xfrm>
            <a:off x="716902" y="457200"/>
            <a:ext cx="10515600" cy="653143"/>
          </a:xfrm>
        </p:spPr>
        <p:txBody>
          <a:bodyPr>
            <a:normAutofit fontScale="90000"/>
          </a:bodyPr>
          <a:lstStyle/>
          <a:p>
            <a:pPr algn="ctr"/>
            <a:r>
              <a:rPr lang="en-US" dirty="0"/>
              <a:t>Conclusion</a:t>
            </a:r>
          </a:p>
        </p:txBody>
      </p:sp>
      <p:sp>
        <p:nvSpPr>
          <p:cNvPr id="5" name="TextBox 4">
            <a:extLst>
              <a:ext uri="{FF2B5EF4-FFF2-40B4-BE49-F238E27FC236}">
                <a16:creationId xmlns:a16="http://schemas.microsoft.com/office/drawing/2014/main" id="{2F42C96D-EC87-4E96-A09C-F63EE7E05DAD}"/>
              </a:ext>
            </a:extLst>
          </p:cNvPr>
          <p:cNvSpPr txBox="1"/>
          <p:nvPr/>
        </p:nvSpPr>
        <p:spPr>
          <a:xfrm>
            <a:off x="417544" y="1604980"/>
            <a:ext cx="11356911"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Negative index of refraction (DNG) material was predicted theoretically to exists in 1968 by Veselago and recently experimentally made by researchers.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There are many interesting effects that characterize Metamaterials, such as: Reverse Cherenkov Radiation, Reverse Doppler Effect, Inverse Snell’s Law… etc.</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Metamaterial can be made by using (for example) many cells of SRRs.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There are many applications for Metamaterials. It can be used as a perfect lens, or as a cloaking device.</a:t>
            </a:r>
          </a:p>
        </p:txBody>
      </p:sp>
    </p:spTree>
    <p:extLst>
      <p:ext uri="{BB962C8B-B14F-4D97-AF65-F5344CB8AC3E}">
        <p14:creationId xmlns:p14="http://schemas.microsoft.com/office/powerpoint/2010/main" val="4260245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F003-892F-40B0-BE57-248D3EF6D4D0}"/>
              </a:ext>
            </a:extLst>
          </p:cNvPr>
          <p:cNvSpPr>
            <a:spLocks noGrp="1"/>
          </p:cNvSpPr>
          <p:nvPr>
            <p:ph type="title"/>
          </p:nvPr>
        </p:nvSpPr>
        <p:spPr>
          <a:xfrm>
            <a:off x="838200" y="205791"/>
            <a:ext cx="10515600" cy="950491"/>
          </a:xfrm>
        </p:spPr>
        <p:txBody>
          <a:bodyPr/>
          <a:lstStyle/>
          <a:p>
            <a:r>
              <a:rPr lang="en-US" b="1" dirty="0"/>
              <a:t>References:</a:t>
            </a:r>
          </a:p>
        </p:txBody>
      </p:sp>
      <p:sp>
        <p:nvSpPr>
          <p:cNvPr id="3" name="Content Placeholder 2">
            <a:extLst>
              <a:ext uri="{FF2B5EF4-FFF2-40B4-BE49-F238E27FC236}">
                <a16:creationId xmlns:a16="http://schemas.microsoft.com/office/drawing/2014/main" id="{B8BE0A8B-1926-43BD-B23D-35E4DC9B3C70}"/>
              </a:ext>
            </a:extLst>
          </p:cNvPr>
          <p:cNvSpPr>
            <a:spLocks noGrp="1"/>
          </p:cNvSpPr>
          <p:nvPr>
            <p:ph idx="1"/>
          </p:nvPr>
        </p:nvSpPr>
        <p:spPr>
          <a:xfrm>
            <a:off x="838200" y="1253329"/>
            <a:ext cx="10515600" cy="4092911"/>
          </a:xfrm>
        </p:spPr>
        <p:txBody>
          <a:bodyPr>
            <a:normAutofit fontScale="70000" lnSpcReduction="20000"/>
          </a:bodyPr>
          <a:lstStyle/>
          <a:p>
            <a:r>
              <a:rPr lang="en-US" dirty="0"/>
              <a:t>V. G. Veselago, </a:t>
            </a:r>
            <a:r>
              <a:rPr lang="en-US" dirty="0" err="1"/>
              <a:t>Sov</a:t>
            </a:r>
            <a:r>
              <a:rPr lang="en-US" dirty="0"/>
              <a:t>. Phys. USPEKHI 10, 509 (1968).</a:t>
            </a:r>
          </a:p>
          <a:p>
            <a:r>
              <a:rPr lang="en-US" sz="2800" b="0" i="0" dirty="0">
                <a:effectLst/>
                <a:latin typeface="Open Sans" panose="020B0606030504020204" pitchFamily="34" charset="0"/>
              </a:rPr>
              <a:t>Chen, H. and Chen, M., 2011. Flipping photons backward: reversed Cherenkov radiation. </a:t>
            </a:r>
            <a:r>
              <a:rPr lang="en-US" sz="2800" b="0" i="1" dirty="0">
                <a:effectLst/>
                <a:latin typeface="Open Sans" panose="020B0606030504020204" pitchFamily="34" charset="0"/>
              </a:rPr>
              <a:t>Materials today</a:t>
            </a:r>
            <a:r>
              <a:rPr lang="en-US" sz="2800" b="0" i="0" dirty="0">
                <a:effectLst/>
                <a:latin typeface="Open Sans" panose="020B0606030504020204" pitchFamily="34" charset="0"/>
              </a:rPr>
              <a:t>, 14(1-2), pp.34-41.</a:t>
            </a:r>
          </a:p>
          <a:p>
            <a:r>
              <a:rPr lang="en-US" sz="2800" b="0" i="0" dirty="0">
                <a:effectLst/>
                <a:latin typeface="Open Sans" panose="020B0606030504020204" pitchFamily="34" charset="0"/>
              </a:rPr>
              <a:t>Smith, D., Padilla, W., </a:t>
            </a:r>
            <a:r>
              <a:rPr lang="en-US" sz="2800" b="0" i="0" dirty="0" err="1">
                <a:effectLst/>
                <a:latin typeface="Open Sans" panose="020B0606030504020204" pitchFamily="34" charset="0"/>
              </a:rPr>
              <a:t>Vier</a:t>
            </a:r>
            <a:r>
              <a:rPr lang="en-US" sz="2800" b="0" i="0" dirty="0">
                <a:effectLst/>
                <a:latin typeface="Open Sans" panose="020B0606030504020204" pitchFamily="34" charset="0"/>
              </a:rPr>
              <a:t>, D., Nemat-Nasser, S. and Schultz, S., 2000. Composite Medium with Simultaneously Negative Permeability and Permittivity. </a:t>
            </a:r>
            <a:r>
              <a:rPr lang="en-US" sz="2800" b="0" i="1" dirty="0">
                <a:effectLst/>
                <a:latin typeface="Open Sans" panose="020B0606030504020204" pitchFamily="34" charset="0"/>
              </a:rPr>
              <a:t>Physical Review Letters</a:t>
            </a:r>
            <a:r>
              <a:rPr lang="en-US" sz="2800" b="0" i="0" dirty="0">
                <a:effectLst/>
                <a:latin typeface="Open Sans" panose="020B0606030504020204" pitchFamily="34" charset="0"/>
              </a:rPr>
              <a:t>, 84(18), pp.4184-4187.</a:t>
            </a:r>
            <a:endParaRPr lang="en-US" sz="2800" dirty="0"/>
          </a:p>
          <a:p>
            <a:r>
              <a:rPr lang="en-US" sz="2800" b="0" i="0" dirty="0">
                <a:effectLst/>
                <a:latin typeface="Open Sans" panose="020B0606030504020204" pitchFamily="34" charset="0"/>
              </a:rPr>
              <a:t>Shelby, R., Smith, D. and Schultz, S., 2001. Experimental Verification of a Negative Index of Refraction. </a:t>
            </a:r>
            <a:r>
              <a:rPr lang="en-US" sz="2800" b="0" i="1" dirty="0">
                <a:effectLst/>
                <a:latin typeface="Open Sans" panose="020B0606030504020204" pitchFamily="34" charset="0"/>
              </a:rPr>
              <a:t>Science</a:t>
            </a:r>
            <a:r>
              <a:rPr lang="en-US" sz="2800" b="0" i="0" dirty="0">
                <a:effectLst/>
                <a:latin typeface="Open Sans" panose="020B0606030504020204" pitchFamily="34" charset="0"/>
              </a:rPr>
              <a:t>, 292(77), pp.77-79.</a:t>
            </a:r>
          </a:p>
          <a:p>
            <a:r>
              <a:rPr lang="en-US" sz="2800" b="0" i="0" dirty="0">
                <a:effectLst/>
                <a:latin typeface="Open Sans" panose="020B0606030504020204" pitchFamily="34" charset="0"/>
              </a:rPr>
              <a:t>Pendry, J., 2000. Negative Refraction Makes a Perfect Lens. </a:t>
            </a:r>
            <a:r>
              <a:rPr lang="en-US" sz="2800" b="0" i="1" dirty="0">
                <a:effectLst/>
                <a:latin typeface="Open Sans" panose="020B0606030504020204" pitchFamily="34" charset="0"/>
              </a:rPr>
              <a:t>Physical Review Letters</a:t>
            </a:r>
            <a:r>
              <a:rPr lang="en-US" sz="2800" b="0" i="0" dirty="0">
                <a:effectLst/>
                <a:latin typeface="Open Sans" panose="020B0606030504020204" pitchFamily="34" charset="0"/>
              </a:rPr>
              <a:t>, 85(18), pp.3966-3969.</a:t>
            </a:r>
          </a:p>
          <a:p>
            <a:r>
              <a:rPr lang="en-US" sz="2800" dirty="0" err="1"/>
              <a:t>Lagarkov</a:t>
            </a:r>
            <a:r>
              <a:rPr lang="en-US" sz="2800" dirty="0"/>
              <a:t>, A.; Kissel, V. (2004). Near-Perfect Imaging in a Focusing System Based on a Left-Handed-Material Plate. , 92(7), 77401–0. doi:10.1103/physrevlett.92.077401.</a:t>
            </a:r>
          </a:p>
          <a:p>
            <a:r>
              <a:rPr lang="en-US" sz="2800" b="0" i="0" dirty="0">
                <a:effectLst/>
                <a:latin typeface="-apple-system"/>
              </a:rPr>
              <a:t>Kissel, Vladimir N.; </a:t>
            </a:r>
            <a:r>
              <a:rPr lang="en-US" sz="2800" b="0" i="0" dirty="0" err="1">
                <a:effectLst/>
                <a:latin typeface="-apple-system"/>
              </a:rPr>
              <a:t>Lagar’kov</a:t>
            </a:r>
            <a:r>
              <a:rPr lang="en-US" sz="2800" b="0" i="0" dirty="0">
                <a:effectLst/>
                <a:latin typeface="-apple-system"/>
              </a:rPr>
              <a:t>, Andrey N. (2005). </a:t>
            </a:r>
            <a:r>
              <a:rPr lang="en-US" sz="2800" b="0" i="0" dirty="0" err="1">
                <a:effectLst/>
                <a:latin typeface="-apple-system"/>
              </a:rPr>
              <a:t>Superresolution</a:t>
            </a:r>
            <a:r>
              <a:rPr lang="en-US" sz="2800" b="0" i="0" dirty="0">
                <a:effectLst/>
                <a:latin typeface="-apple-system"/>
              </a:rPr>
              <a:t> in left-handed composite structures: From homogenization to a detailed electrodynamic description. Physical ReviewB,72(8),085111.doi:10.1103/PhysRevB.72.085111.</a:t>
            </a:r>
          </a:p>
          <a:p>
            <a:endParaRPr lang="en-US" dirty="0"/>
          </a:p>
        </p:txBody>
      </p:sp>
      <p:sp>
        <p:nvSpPr>
          <p:cNvPr id="4" name="Rectangle 3">
            <a:extLst>
              <a:ext uri="{FF2B5EF4-FFF2-40B4-BE49-F238E27FC236}">
                <a16:creationId xmlns:a16="http://schemas.microsoft.com/office/drawing/2014/main" id="{8F21A334-2EA7-479D-B7E0-A74D5EE7B19B}"/>
              </a:ext>
            </a:extLst>
          </p:cNvPr>
          <p:cNvSpPr/>
          <p:nvPr/>
        </p:nvSpPr>
        <p:spPr>
          <a:xfrm>
            <a:off x="2390629" y="5443287"/>
            <a:ext cx="694420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 For Listening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9796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C2F3-9B44-4EE3-9A62-C9DF413AD859}"/>
              </a:ext>
            </a:extLst>
          </p:cNvPr>
          <p:cNvSpPr>
            <a:spLocks noGrp="1"/>
          </p:cNvSpPr>
          <p:nvPr>
            <p:ph type="title"/>
          </p:nvPr>
        </p:nvSpPr>
        <p:spPr>
          <a:xfrm>
            <a:off x="444909" y="221227"/>
            <a:ext cx="10515600" cy="942565"/>
          </a:xfrm>
        </p:spPr>
        <p:txBody>
          <a:bodyPr/>
          <a:lstStyle/>
          <a:p>
            <a:r>
              <a:rPr lang="en-US" b="1" u="sng" dirty="0"/>
              <a:t>Contents</a:t>
            </a:r>
          </a:p>
        </p:txBody>
      </p:sp>
      <p:sp>
        <p:nvSpPr>
          <p:cNvPr id="3" name="Content Placeholder 2">
            <a:extLst>
              <a:ext uri="{FF2B5EF4-FFF2-40B4-BE49-F238E27FC236}">
                <a16:creationId xmlns:a16="http://schemas.microsoft.com/office/drawing/2014/main" id="{E464C062-874B-40D5-8C6C-03B461348CC8}"/>
              </a:ext>
            </a:extLst>
          </p:cNvPr>
          <p:cNvSpPr>
            <a:spLocks noGrp="1"/>
          </p:cNvSpPr>
          <p:nvPr>
            <p:ph idx="1"/>
          </p:nvPr>
        </p:nvSpPr>
        <p:spPr>
          <a:xfrm>
            <a:off x="366251" y="1412669"/>
            <a:ext cx="10515600" cy="4811149"/>
          </a:xfrm>
        </p:spPr>
        <p:txBody>
          <a:bodyPr>
            <a:normAutofit fontScale="85000" lnSpcReduction="20000"/>
          </a:bodyPr>
          <a:lstStyle/>
          <a:p>
            <a:r>
              <a:rPr lang="en-US" b="1" dirty="0"/>
              <a:t>Classification of Materials</a:t>
            </a:r>
          </a:p>
          <a:p>
            <a:r>
              <a:rPr lang="en-US" b="1" dirty="0"/>
              <a:t>History of Metamaterial</a:t>
            </a:r>
          </a:p>
          <a:p>
            <a:r>
              <a:rPr lang="en-US" b="1" dirty="0"/>
              <a:t>What is Different?</a:t>
            </a:r>
          </a:p>
          <a:p>
            <a:pPr lvl="1"/>
            <a:r>
              <a:rPr lang="en-US" dirty="0"/>
              <a:t>Direction and Propagation</a:t>
            </a:r>
          </a:p>
          <a:p>
            <a:pPr lvl="1"/>
            <a:r>
              <a:rPr lang="en-US" dirty="0"/>
              <a:t>Snell's Law and Negative Refraction</a:t>
            </a:r>
          </a:p>
          <a:p>
            <a:r>
              <a:rPr lang="en-US" b="1" dirty="0"/>
              <a:t>Example of Interesting Effects in DNG Media</a:t>
            </a:r>
            <a:r>
              <a:rPr lang="it-IT" b="1" dirty="0"/>
              <a:t>:</a:t>
            </a:r>
          </a:p>
          <a:p>
            <a:pPr lvl="1"/>
            <a:r>
              <a:rPr lang="it-IT" dirty="0"/>
              <a:t>Reverse Cherenkov Radiation</a:t>
            </a:r>
          </a:p>
          <a:p>
            <a:r>
              <a:rPr lang="en-US" b="1" dirty="0"/>
              <a:t>How to Make Metamaterials?</a:t>
            </a:r>
          </a:p>
          <a:p>
            <a:r>
              <a:rPr lang="en-US" b="1" dirty="0"/>
              <a:t>Experimental Verification of a Negative Index of Refraction </a:t>
            </a:r>
          </a:p>
          <a:p>
            <a:r>
              <a:rPr lang="en-US" b="1" dirty="0"/>
              <a:t>Applications:</a:t>
            </a:r>
          </a:p>
          <a:p>
            <a:pPr lvl="1"/>
            <a:r>
              <a:rPr lang="en-US" dirty="0"/>
              <a:t>Metamaterials as a Perfect Lens</a:t>
            </a:r>
          </a:p>
          <a:p>
            <a:pPr lvl="1"/>
            <a:r>
              <a:rPr lang="en-US" dirty="0"/>
              <a:t>Cloaking/Invisibility</a:t>
            </a:r>
          </a:p>
          <a:p>
            <a:r>
              <a:rPr lang="en-US" b="1" dirty="0"/>
              <a:t>Conclusion</a:t>
            </a:r>
          </a:p>
          <a:p>
            <a:r>
              <a:rPr lang="en-US" b="1" dirty="0"/>
              <a:t>References</a:t>
            </a:r>
          </a:p>
          <a:p>
            <a:endParaRPr lang="en-US" dirty="0"/>
          </a:p>
        </p:txBody>
      </p:sp>
    </p:spTree>
    <p:extLst>
      <p:ext uri="{BB962C8B-B14F-4D97-AF65-F5344CB8AC3E}">
        <p14:creationId xmlns:p14="http://schemas.microsoft.com/office/powerpoint/2010/main" val="72547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C5FD8-6B86-40C2-8755-A36993B2AD99}"/>
              </a:ext>
            </a:extLst>
          </p:cNvPr>
          <p:cNvSpPr>
            <a:spLocks noGrp="1"/>
          </p:cNvSpPr>
          <p:nvPr>
            <p:ph type="title"/>
          </p:nvPr>
        </p:nvSpPr>
        <p:spPr>
          <a:xfrm>
            <a:off x="601488" y="-3638"/>
            <a:ext cx="10515600" cy="864446"/>
          </a:xfrm>
        </p:spPr>
        <p:txBody>
          <a:bodyPr/>
          <a:lstStyle/>
          <a:p>
            <a:pPr algn="ctr"/>
            <a:r>
              <a:rPr lang="en-US" dirty="0"/>
              <a:t>Classification of Materials</a:t>
            </a:r>
          </a:p>
        </p:txBody>
      </p:sp>
      <p:pic>
        <p:nvPicPr>
          <p:cNvPr id="4" name="Picture 2">
            <a:extLst>
              <a:ext uri="{FF2B5EF4-FFF2-40B4-BE49-F238E27FC236}">
                <a16:creationId xmlns:a16="http://schemas.microsoft.com/office/drawing/2014/main" id="{D68DAD23-40F7-4896-A2E9-2DC927D915B4}"/>
              </a:ext>
            </a:extLst>
          </p:cNvPr>
          <p:cNvPicPr>
            <a:picLocks noGrp="1" noChangeAspect="1" noChangeArrowheads="1"/>
          </p:cNvPicPr>
          <p:nvPr>
            <p:ph idx="1"/>
          </p:nvPr>
        </p:nvPicPr>
        <p:blipFill>
          <a:blip r:embed="rId2"/>
          <a:srcRect/>
          <a:stretch>
            <a:fillRect/>
          </a:stretch>
        </p:blipFill>
        <p:spPr bwMode="auto">
          <a:xfrm>
            <a:off x="3395516" y="2169940"/>
            <a:ext cx="5400967" cy="3801126"/>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E970ED-3F9D-46EE-83F8-5E69E7D57634}"/>
                  </a:ext>
                </a:extLst>
              </p:cNvPr>
              <p:cNvSpPr txBox="1"/>
              <p:nvPr/>
            </p:nvSpPr>
            <p:spPr>
              <a:xfrm>
                <a:off x="8213698" y="2454676"/>
                <a:ext cx="3696478" cy="1754326"/>
              </a:xfrm>
              <a:prstGeom prst="rect">
                <a:avLst/>
              </a:prstGeom>
              <a:noFill/>
            </p:spPr>
            <p:txBody>
              <a:bodyPr wrap="square" rtlCol="0">
                <a:spAutoFit/>
              </a:bodyPr>
              <a:lstStyle/>
              <a:p>
                <a:r>
                  <a:rPr lang="en-US" b="1" dirty="0"/>
                  <a:t>DPS :</a:t>
                </a:r>
              </a:p>
              <a:p>
                <a:pPr marL="285750" indent="-285750">
                  <a:buFont typeface="Arial" panose="020B0604020202020204" pitchFamily="34" charset="0"/>
                  <a:buChar char="•"/>
                </a:pPr>
                <a:r>
                  <a:rPr lang="en-US" dirty="0"/>
                  <a:t>Double Positive Material</a:t>
                </a: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𝑛</m:t>
                    </m:r>
                  </m:oMath>
                </a14:m>
                <a:r>
                  <a:rPr lang="en-US" dirty="0"/>
                  <a:t> is real and positive</a:t>
                </a:r>
              </a:p>
              <a:p>
                <a:pPr marL="285750" indent="-285750">
                  <a:buFont typeface="Arial" panose="020B0604020202020204" pitchFamily="34" charset="0"/>
                  <a:buChar char="•"/>
                </a:pPr>
                <a:r>
                  <a:rPr lang="en-US" dirty="0"/>
                  <a:t>Most known materials have this property</a:t>
                </a:r>
              </a:p>
              <a:p>
                <a:pPr marL="285750" indent="-285750">
                  <a:buFont typeface="Arial" panose="020B0604020202020204" pitchFamily="34" charset="0"/>
                  <a:buChar char="•"/>
                </a:pPr>
                <a:r>
                  <a:rPr lang="en-US" dirty="0"/>
                  <a:t>RHM: Right Handed Material</a:t>
                </a:r>
              </a:p>
            </p:txBody>
          </p:sp>
        </mc:Choice>
        <mc:Fallback xmlns="">
          <p:sp>
            <p:nvSpPr>
              <p:cNvPr id="5" name="TextBox 4">
                <a:extLst>
                  <a:ext uri="{FF2B5EF4-FFF2-40B4-BE49-F238E27FC236}">
                    <a16:creationId xmlns:a16="http://schemas.microsoft.com/office/drawing/2014/main" id="{47E970ED-3F9D-46EE-83F8-5E69E7D57634}"/>
                  </a:ext>
                </a:extLst>
              </p:cNvPr>
              <p:cNvSpPr txBox="1">
                <a:spLocks noRot="1" noChangeAspect="1" noMove="1" noResize="1" noEditPoints="1" noAdjustHandles="1" noChangeArrowheads="1" noChangeShapeType="1" noTextEdit="1"/>
              </p:cNvSpPr>
              <p:nvPr/>
            </p:nvSpPr>
            <p:spPr>
              <a:xfrm>
                <a:off x="8213698" y="2454676"/>
                <a:ext cx="3696478" cy="1754326"/>
              </a:xfrm>
              <a:prstGeom prst="rect">
                <a:avLst/>
              </a:prstGeom>
              <a:blipFill>
                <a:blip r:embed="rId3"/>
                <a:stretch>
                  <a:fillRect l="-1318" t="-2091"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9CEF2B-E790-477A-9366-05B83F972C01}"/>
                  </a:ext>
                </a:extLst>
              </p:cNvPr>
              <p:cNvSpPr txBox="1"/>
              <p:nvPr/>
            </p:nvSpPr>
            <p:spPr>
              <a:xfrm>
                <a:off x="8243596" y="4612750"/>
                <a:ext cx="3125755" cy="1477328"/>
              </a:xfrm>
              <a:prstGeom prst="rect">
                <a:avLst/>
              </a:prstGeom>
              <a:noFill/>
            </p:spPr>
            <p:txBody>
              <a:bodyPr wrap="square" rtlCol="0">
                <a:spAutoFit/>
              </a:bodyPr>
              <a:lstStyle/>
              <a:p>
                <a:r>
                  <a:rPr lang="en-US" b="1" dirty="0"/>
                  <a:t>MNG :</a:t>
                </a:r>
              </a:p>
              <a:p>
                <a:pPr marL="285750" indent="-285750">
                  <a:buFont typeface="Arial" panose="020B0604020202020204" pitchFamily="34" charset="0"/>
                  <a:buChar char="•"/>
                </a:pPr>
                <a:r>
                  <a:rPr lang="en-US" dirty="0"/>
                  <a:t>Mu Negative Material</a:t>
                </a: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𝑛</m:t>
                    </m:r>
                  </m:oMath>
                </a14:m>
                <a:r>
                  <a:rPr lang="en-US" dirty="0"/>
                  <a:t> is imaginary</a:t>
                </a:r>
              </a:p>
              <a:p>
                <a:pPr marL="285750" indent="-285750">
                  <a:buFont typeface="Arial" panose="020B0604020202020204" pitchFamily="34" charset="0"/>
                  <a:buChar char="•"/>
                </a:pPr>
                <a:r>
                  <a:rPr lang="en-US" dirty="0"/>
                  <a:t>Ferromagnetic Materials</a:t>
                </a:r>
              </a:p>
              <a:p>
                <a:pPr marL="285750" indent="-285750">
                  <a:buFont typeface="Arial" panose="020B0604020202020204" pitchFamily="34" charset="0"/>
                  <a:buChar char="•"/>
                </a:pPr>
                <a:r>
                  <a:rPr lang="en-US" dirty="0"/>
                  <a:t>So we have MNGs in nature</a:t>
                </a:r>
              </a:p>
            </p:txBody>
          </p:sp>
        </mc:Choice>
        <mc:Fallback xmlns="">
          <p:sp>
            <p:nvSpPr>
              <p:cNvPr id="6" name="TextBox 5">
                <a:extLst>
                  <a:ext uri="{FF2B5EF4-FFF2-40B4-BE49-F238E27FC236}">
                    <a16:creationId xmlns:a16="http://schemas.microsoft.com/office/drawing/2014/main" id="{509CEF2B-E790-477A-9366-05B83F972C01}"/>
                  </a:ext>
                </a:extLst>
              </p:cNvPr>
              <p:cNvSpPr txBox="1">
                <a:spLocks noRot="1" noChangeAspect="1" noMove="1" noResize="1" noEditPoints="1" noAdjustHandles="1" noChangeArrowheads="1" noChangeShapeType="1" noTextEdit="1"/>
              </p:cNvSpPr>
              <p:nvPr/>
            </p:nvSpPr>
            <p:spPr>
              <a:xfrm>
                <a:off x="8243596" y="4612750"/>
                <a:ext cx="3125755" cy="1477328"/>
              </a:xfrm>
              <a:prstGeom prst="rect">
                <a:avLst/>
              </a:prstGeom>
              <a:blipFill>
                <a:blip r:embed="rId4"/>
                <a:stretch>
                  <a:fillRect l="-1559" t="-2479"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29D3AE9-9592-448E-9D2C-18B334B6C29D}"/>
                  </a:ext>
                </a:extLst>
              </p:cNvPr>
              <p:cNvSpPr txBox="1"/>
              <p:nvPr/>
            </p:nvSpPr>
            <p:spPr>
              <a:xfrm>
                <a:off x="710681" y="4362976"/>
                <a:ext cx="3293707" cy="2031325"/>
              </a:xfrm>
              <a:prstGeom prst="rect">
                <a:avLst/>
              </a:prstGeom>
              <a:noFill/>
            </p:spPr>
            <p:txBody>
              <a:bodyPr wrap="square" rtlCol="0">
                <a:spAutoFit/>
              </a:bodyPr>
              <a:lstStyle/>
              <a:p>
                <a:r>
                  <a:rPr lang="en-US" b="1" dirty="0"/>
                  <a:t>DNG :</a:t>
                </a:r>
              </a:p>
              <a:p>
                <a:pPr marL="285750" indent="-285750">
                  <a:buFont typeface="Arial" panose="020B0604020202020204" pitchFamily="34" charset="0"/>
                  <a:buChar char="•"/>
                </a:pPr>
                <a:r>
                  <a:rPr lang="en-US" dirty="0"/>
                  <a:t>Double Negative Material</a:t>
                </a: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𝑛</m:t>
                    </m:r>
                  </m:oMath>
                </a14:m>
                <a:r>
                  <a:rPr lang="en-US" dirty="0"/>
                  <a:t> is real and negative</a:t>
                </a:r>
              </a:p>
              <a:p>
                <a:pPr marL="285750" indent="-285750">
                  <a:buFont typeface="Arial" panose="020B0604020202020204" pitchFamily="34" charset="0"/>
                  <a:buChar char="•"/>
                </a:pPr>
                <a:r>
                  <a:rPr lang="en-US" dirty="0"/>
                  <a:t>Metamaterial</a:t>
                </a:r>
              </a:p>
              <a:p>
                <a:pPr marL="285750" indent="-285750">
                  <a:buFont typeface="Arial" panose="020B0604020202020204" pitchFamily="34" charset="0"/>
                  <a:buChar char="•"/>
                </a:pPr>
                <a:r>
                  <a:rPr lang="en-US" dirty="0"/>
                  <a:t>We don’t have METAMATERIALs in nature</a:t>
                </a:r>
              </a:p>
              <a:p>
                <a:pPr marL="285750" indent="-285750">
                  <a:buFont typeface="Arial" panose="020B0604020202020204" pitchFamily="34" charset="0"/>
                  <a:buChar char="•"/>
                </a:pPr>
                <a:r>
                  <a:rPr lang="en-US" dirty="0"/>
                  <a:t>LHM: Left Handed Material</a:t>
                </a:r>
              </a:p>
            </p:txBody>
          </p:sp>
        </mc:Choice>
        <mc:Fallback xmlns="">
          <p:sp>
            <p:nvSpPr>
              <p:cNvPr id="7" name="TextBox 6">
                <a:extLst>
                  <a:ext uri="{FF2B5EF4-FFF2-40B4-BE49-F238E27FC236}">
                    <a16:creationId xmlns:a16="http://schemas.microsoft.com/office/drawing/2014/main" id="{229D3AE9-9592-448E-9D2C-18B334B6C29D}"/>
                  </a:ext>
                </a:extLst>
              </p:cNvPr>
              <p:cNvSpPr txBox="1">
                <a:spLocks noRot="1" noChangeAspect="1" noMove="1" noResize="1" noEditPoints="1" noAdjustHandles="1" noChangeArrowheads="1" noChangeShapeType="1" noTextEdit="1"/>
              </p:cNvSpPr>
              <p:nvPr/>
            </p:nvSpPr>
            <p:spPr>
              <a:xfrm>
                <a:off x="710681" y="4362976"/>
                <a:ext cx="3293707" cy="2031325"/>
              </a:xfrm>
              <a:prstGeom prst="rect">
                <a:avLst/>
              </a:prstGeom>
              <a:blipFill>
                <a:blip r:embed="rId5"/>
                <a:stretch>
                  <a:fillRect l="-1667" t="-1802" b="-3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0397489-2BE6-4E4D-92AB-AC7397EA1F78}"/>
                  </a:ext>
                </a:extLst>
              </p:cNvPr>
              <p:cNvSpPr txBox="1"/>
              <p:nvPr/>
            </p:nvSpPr>
            <p:spPr>
              <a:xfrm>
                <a:off x="710681" y="2593175"/>
                <a:ext cx="3125755" cy="1477328"/>
              </a:xfrm>
              <a:prstGeom prst="rect">
                <a:avLst/>
              </a:prstGeom>
              <a:noFill/>
            </p:spPr>
            <p:txBody>
              <a:bodyPr wrap="square" rtlCol="0">
                <a:spAutoFit/>
              </a:bodyPr>
              <a:lstStyle/>
              <a:p>
                <a:r>
                  <a:rPr lang="en-US" b="1" dirty="0"/>
                  <a:t>ENG :</a:t>
                </a:r>
              </a:p>
              <a:p>
                <a:pPr marL="285750" indent="-285750">
                  <a:buFont typeface="Arial" panose="020B0604020202020204" pitchFamily="34" charset="0"/>
                  <a:buChar char="•"/>
                </a:pPr>
                <a:r>
                  <a:rPr lang="en-US" dirty="0"/>
                  <a:t>Epsilon Negative Material</a:t>
                </a: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𝑛</m:t>
                    </m:r>
                  </m:oMath>
                </a14:m>
                <a:r>
                  <a:rPr lang="en-US" dirty="0"/>
                  <a:t> is imaginary</a:t>
                </a:r>
              </a:p>
              <a:p>
                <a:pPr marL="285750" indent="-285750">
                  <a:buFont typeface="Arial" panose="020B0604020202020204" pitchFamily="34" charset="0"/>
                  <a:buChar char="•"/>
                </a:pPr>
                <a:r>
                  <a:rPr lang="en-US" dirty="0"/>
                  <a:t>Many plasmas exhibit this characteristic</a:t>
                </a:r>
              </a:p>
            </p:txBody>
          </p:sp>
        </mc:Choice>
        <mc:Fallback xmlns="">
          <p:sp>
            <p:nvSpPr>
              <p:cNvPr id="8" name="TextBox 7">
                <a:extLst>
                  <a:ext uri="{FF2B5EF4-FFF2-40B4-BE49-F238E27FC236}">
                    <a16:creationId xmlns:a16="http://schemas.microsoft.com/office/drawing/2014/main" id="{D0397489-2BE6-4E4D-92AB-AC7397EA1F78}"/>
                  </a:ext>
                </a:extLst>
              </p:cNvPr>
              <p:cNvSpPr txBox="1">
                <a:spLocks noRot="1" noChangeAspect="1" noMove="1" noResize="1" noEditPoints="1" noAdjustHandles="1" noChangeArrowheads="1" noChangeShapeType="1" noTextEdit="1"/>
              </p:cNvSpPr>
              <p:nvPr/>
            </p:nvSpPr>
            <p:spPr>
              <a:xfrm>
                <a:off x="710681" y="2593175"/>
                <a:ext cx="3125755" cy="1477328"/>
              </a:xfrm>
              <a:prstGeom prst="rect">
                <a:avLst/>
              </a:prstGeom>
              <a:blipFill>
                <a:blip r:embed="rId6"/>
                <a:stretch>
                  <a:fillRect l="-1758" t="-2058" b="-5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D0BD0DC-2C62-4E00-8182-FDA9685301BC}"/>
                  </a:ext>
                </a:extLst>
              </p:cNvPr>
              <p:cNvSpPr txBox="1"/>
              <p:nvPr/>
            </p:nvSpPr>
            <p:spPr>
              <a:xfrm>
                <a:off x="5243295" y="1012067"/>
                <a:ext cx="13812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𝑟</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𝑟</m:t>
                          </m:r>
                        </m:sub>
                      </m:sSub>
                    </m:oMath>
                  </m:oMathPara>
                </a14:m>
                <a:endParaRPr lang="en-US" sz="2400" dirty="0"/>
              </a:p>
            </p:txBody>
          </p:sp>
        </mc:Choice>
        <mc:Fallback xmlns="">
          <p:sp>
            <p:nvSpPr>
              <p:cNvPr id="3" name="TextBox 2">
                <a:extLst>
                  <a:ext uri="{FF2B5EF4-FFF2-40B4-BE49-F238E27FC236}">
                    <a16:creationId xmlns:a16="http://schemas.microsoft.com/office/drawing/2014/main" id="{ED0BD0DC-2C62-4E00-8182-FDA9685301BC}"/>
                  </a:ext>
                </a:extLst>
              </p:cNvPr>
              <p:cNvSpPr txBox="1">
                <a:spLocks noRot="1" noChangeAspect="1" noMove="1" noResize="1" noEditPoints="1" noAdjustHandles="1" noChangeArrowheads="1" noChangeShapeType="1" noTextEdit="1"/>
              </p:cNvSpPr>
              <p:nvPr/>
            </p:nvSpPr>
            <p:spPr>
              <a:xfrm>
                <a:off x="5243295" y="1012067"/>
                <a:ext cx="1381276" cy="369332"/>
              </a:xfrm>
              <a:prstGeom prst="rect">
                <a:avLst/>
              </a:prstGeom>
              <a:blipFill>
                <a:blip r:embed="rId7"/>
                <a:stretch>
                  <a:fillRect l="-2203" b="-2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A9AF491-D6CD-405C-A376-523F5BD88040}"/>
                  </a:ext>
                </a:extLst>
              </p:cNvPr>
              <p:cNvSpPr txBox="1"/>
              <p:nvPr/>
            </p:nvSpPr>
            <p:spPr>
              <a:xfrm>
                <a:off x="865855" y="1689949"/>
                <a:ext cx="6561313" cy="369332"/>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𝑟</m:t>
                        </m:r>
                      </m:sub>
                    </m:sSub>
                    <m:r>
                      <a:rPr lang="en-US" b="0" i="1" smtClean="0">
                        <a:latin typeface="Cambria Math" panose="02040503050406030204" pitchFamily="18" charset="0"/>
                      </a:rPr>
                      <m:t>=</m:t>
                    </m:r>
                    <m:r>
                      <a:rPr lang="en-US" b="0" i="1" smtClean="0">
                        <a:latin typeface="Cambria Math" panose="02040503050406030204" pitchFamily="18" charset="0"/>
                      </a:rPr>
                      <m:t>𝜖</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0</m:t>
                        </m:r>
                      </m:sub>
                    </m:sSub>
                  </m:oMath>
                </a14:m>
                <a:r>
                  <a:rPr lang="en-US" dirty="0"/>
                  <a:t> = Relative permittivity (dielectric constant)</a:t>
                </a:r>
              </a:p>
            </p:txBody>
          </p:sp>
        </mc:Choice>
        <mc:Fallback xmlns="">
          <p:sp>
            <p:nvSpPr>
              <p:cNvPr id="9" name="TextBox 8">
                <a:extLst>
                  <a:ext uri="{FF2B5EF4-FFF2-40B4-BE49-F238E27FC236}">
                    <a16:creationId xmlns:a16="http://schemas.microsoft.com/office/drawing/2014/main" id="{DA9AF491-D6CD-405C-A376-523F5BD88040}"/>
                  </a:ext>
                </a:extLst>
              </p:cNvPr>
              <p:cNvSpPr txBox="1">
                <a:spLocks noRot="1" noChangeAspect="1" noMove="1" noResize="1" noEditPoints="1" noAdjustHandles="1" noChangeArrowheads="1" noChangeShapeType="1" noTextEdit="1"/>
              </p:cNvSpPr>
              <p:nvPr/>
            </p:nvSpPr>
            <p:spPr>
              <a:xfrm>
                <a:off x="865855" y="1689949"/>
                <a:ext cx="6561313" cy="369332"/>
              </a:xfrm>
              <a:prstGeom prst="rect">
                <a:avLst/>
              </a:prstGeom>
              <a:blipFill>
                <a:blip r:embed="rId8"/>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3D7C3C-37AA-4BA8-A2B0-BD549C083B7C}"/>
                  </a:ext>
                </a:extLst>
              </p:cNvPr>
              <p:cNvSpPr txBox="1"/>
              <p:nvPr/>
            </p:nvSpPr>
            <p:spPr>
              <a:xfrm>
                <a:off x="6402946" y="1681596"/>
                <a:ext cx="3872367" cy="369332"/>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𝑟</m:t>
                        </m:r>
                      </m:sub>
                    </m:sSub>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oMath>
                </a14:m>
                <a:r>
                  <a:rPr lang="en-US" dirty="0"/>
                  <a:t> =  Relative permeability</a:t>
                </a:r>
              </a:p>
            </p:txBody>
          </p:sp>
        </mc:Choice>
        <mc:Fallback xmlns="">
          <p:sp>
            <p:nvSpPr>
              <p:cNvPr id="10" name="TextBox 9">
                <a:extLst>
                  <a:ext uri="{FF2B5EF4-FFF2-40B4-BE49-F238E27FC236}">
                    <a16:creationId xmlns:a16="http://schemas.microsoft.com/office/drawing/2014/main" id="{763D7C3C-37AA-4BA8-A2B0-BD549C083B7C}"/>
                  </a:ext>
                </a:extLst>
              </p:cNvPr>
              <p:cNvSpPr txBox="1">
                <a:spLocks noRot="1" noChangeAspect="1" noMove="1" noResize="1" noEditPoints="1" noAdjustHandles="1" noChangeArrowheads="1" noChangeShapeType="1" noTextEdit="1"/>
              </p:cNvSpPr>
              <p:nvPr/>
            </p:nvSpPr>
            <p:spPr>
              <a:xfrm>
                <a:off x="6402946" y="1681596"/>
                <a:ext cx="3872367" cy="369332"/>
              </a:xfrm>
              <a:prstGeom prst="rect">
                <a:avLst/>
              </a:prstGeom>
              <a:blipFill>
                <a:blip r:embed="rId9"/>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91FA44-9E01-475B-A2AB-01D4B0AE562B}"/>
                  </a:ext>
                </a:extLst>
              </p:cNvPr>
              <p:cNvSpPr txBox="1"/>
              <p:nvPr/>
            </p:nvSpPr>
            <p:spPr>
              <a:xfrm>
                <a:off x="8591541" y="771675"/>
                <a:ext cx="3207096"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𝑫</m:t>
                          </m:r>
                        </m:e>
                      </m:acc>
                      <m:r>
                        <a:rPr lang="en-US" sz="2400" b="0" i="1" smtClean="0">
                          <a:latin typeface="Cambria Math" panose="02040503050406030204" pitchFamily="18" charset="0"/>
                        </a:rPr>
                        <m:t>=</m:t>
                      </m:r>
                      <m:r>
                        <a:rPr lang="en-US" sz="2400" b="0" i="1" smtClean="0">
                          <a:latin typeface="Cambria Math" panose="02040503050406030204" pitchFamily="18" charset="0"/>
                        </a:rPr>
                        <m:t>𝜖</m:t>
                      </m:r>
                      <m:r>
                        <a:rPr lang="en-US" sz="2400" b="0" i="1" smtClean="0">
                          <a:latin typeface="Cambria Math" panose="02040503050406030204" pitchFamily="18" charset="0"/>
                        </a:rPr>
                        <m:t> </m:t>
                      </m:r>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𝑬</m:t>
                          </m:r>
                        </m:e>
                      </m:acc>
                      <m:r>
                        <a:rPr lang="en-US" sz="2400" b="1" i="1" smtClean="0">
                          <a:latin typeface="Cambria Math" panose="02040503050406030204" pitchFamily="18" charset="0"/>
                        </a:rPr>
                        <m:t>  </m:t>
                      </m:r>
                      <m:r>
                        <a:rPr lang="en-US" sz="2400" b="0" i="1" smtClean="0">
                          <a:latin typeface="Cambria Math" panose="02040503050406030204" pitchFamily="18" charset="0"/>
                        </a:rPr>
                        <m:t>→ </m:t>
                      </m:r>
                      <m:acc>
                        <m:accPr>
                          <m:chr m:val="⃗"/>
                          <m:ctrlPr>
                            <a:rPr lang="en-US" sz="2400" b="1" i="1">
                              <a:latin typeface="Cambria Math" panose="02040503050406030204" pitchFamily="18" charset="0"/>
                            </a:rPr>
                          </m:ctrlPr>
                        </m:accPr>
                        <m:e>
                          <m:r>
                            <a:rPr lang="en-US" sz="2400" b="1" i="1">
                              <a:latin typeface="Cambria Math" panose="02040503050406030204" pitchFamily="18" charset="0"/>
                            </a:rPr>
                            <m:t>𝑫</m:t>
                          </m:r>
                        </m:e>
                      </m:acc>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𝜖</m:t>
                          </m:r>
                        </m:e>
                        <m:sub>
                          <m:r>
                            <a:rPr lang="en-US" sz="2400" b="0" i="1" smtClean="0">
                              <a:latin typeface="Cambria Math" panose="02040503050406030204" pitchFamily="18" charset="0"/>
                            </a:rPr>
                            <m:t>0</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𝑟</m:t>
                          </m:r>
                        </m:sub>
                      </m:sSub>
                      <m:r>
                        <a:rPr lang="en-US" sz="2400" i="1">
                          <a:latin typeface="Cambria Math" panose="02040503050406030204" pitchFamily="18" charset="0"/>
                        </a:rPr>
                        <m:t> </m:t>
                      </m:r>
                      <m:acc>
                        <m:accPr>
                          <m:chr m:val="⃗"/>
                          <m:ctrlPr>
                            <a:rPr lang="en-US" sz="2400" b="1" i="1">
                              <a:latin typeface="Cambria Math" panose="02040503050406030204" pitchFamily="18" charset="0"/>
                            </a:rPr>
                          </m:ctrlPr>
                        </m:accPr>
                        <m:e>
                          <m:r>
                            <a:rPr lang="en-US" sz="2400" b="1" i="1">
                              <a:latin typeface="Cambria Math" panose="02040503050406030204" pitchFamily="18" charset="0"/>
                            </a:rPr>
                            <m:t>𝑬</m:t>
                          </m:r>
                        </m:e>
                      </m:acc>
                    </m:oMath>
                  </m:oMathPara>
                </a14:m>
                <a:endParaRPr lang="en-US" b="1" dirty="0"/>
              </a:p>
            </p:txBody>
          </p:sp>
        </mc:Choice>
        <mc:Fallback xmlns="">
          <p:sp>
            <p:nvSpPr>
              <p:cNvPr id="11" name="TextBox 10">
                <a:extLst>
                  <a:ext uri="{FF2B5EF4-FFF2-40B4-BE49-F238E27FC236}">
                    <a16:creationId xmlns:a16="http://schemas.microsoft.com/office/drawing/2014/main" id="{D991FA44-9E01-475B-A2AB-01D4B0AE562B}"/>
                  </a:ext>
                </a:extLst>
              </p:cNvPr>
              <p:cNvSpPr txBox="1">
                <a:spLocks noRot="1" noChangeAspect="1" noMove="1" noResize="1" noEditPoints="1" noAdjustHandles="1" noChangeArrowheads="1" noChangeShapeType="1" noTextEdit="1"/>
              </p:cNvSpPr>
              <p:nvPr/>
            </p:nvSpPr>
            <p:spPr>
              <a:xfrm>
                <a:off x="8591541" y="771675"/>
                <a:ext cx="3207096" cy="41408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0DE4316-B9AA-4D1D-89A1-8C70EB12FCAC}"/>
                  </a:ext>
                </a:extLst>
              </p:cNvPr>
              <p:cNvSpPr txBox="1"/>
              <p:nvPr/>
            </p:nvSpPr>
            <p:spPr>
              <a:xfrm>
                <a:off x="8559772" y="1254369"/>
                <a:ext cx="3350404"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𝑩</m:t>
                          </m:r>
                        </m:e>
                      </m:acc>
                      <m:r>
                        <a:rPr lang="en-US" sz="2400" b="0" i="1" smtClean="0">
                          <a:latin typeface="Cambria Math" panose="02040503050406030204" pitchFamily="18" charset="0"/>
                        </a:rPr>
                        <m:t>=</m:t>
                      </m:r>
                      <m:r>
                        <a:rPr lang="en-US" sz="2400" b="0" i="1" smtClean="0">
                          <a:latin typeface="Cambria Math" panose="02040503050406030204" pitchFamily="18" charset="0"/>
                        </a:rPr>
                        <m:t>𝜇</m:t>
                      </m:r>
                      <m:r>
                        <a:rPr lang="en-US" sz="2400" b="0" i="1" smtClean="0">
                          <a:latin typeface="Cambria Math" panose="02040503050406030204" pitchFamily="18" charset="0"/>
                        </a:rPr>
                        <m:t> </m:t>
                      </m:r>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𝑯</m:t>
                          </m:r>
                        </m:e>
                      </m:acc>
                      <m:r>
                        <a:rPr lang="en-US" sz="2400" b="1" i="1" smtClean="0">
                          <a:latin typeface="Cambria Math" panose="02040503050406030204" pitchFamily="18" charset="0"/>
                        </a:rPr>
                        <m:t>  </m:t>
                      </m:r>
                      <m:r>
                        <a:rPr lang="en-US" sz="2400" b="0" i="1" smtClean="0">
                          <a:latin typeface="Cambria Math" panose="02040503050406030204" pitchFamily="18" charset="0"/>
                        </a:rPr>
                        <m:t>→ </m:t>
                      </m:r>
                      <m:acc>
                        <m:accPr>
                          <m:chr m:val="⃗"/>
                          <m:ctrlPr>
                            <a:rPr lang="en-US" sz="2400" b="1" i="1">
                              <a:latin typeface="Cambria Math" panose="02040503050406030204" pitchFamily="18" charset="0"/>
                            </a:rPr>
                          </m:ctrlPr>
                        </m:accPr>
                        <m:e>
                          <m:r>
                            <a:rPr lang="en-US" sz="2400" b="1" i="1" smtClean="0">
                              <a:latin typeface="Cambria Math" panose="02040503050406030204" pitchFamily="18" charset="0"/>
                            </a:rPr>
                            <m:t>𝑩</m:t>
                          </m:r>
                        </m:e>
                      </m:acc>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0</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𝑟</m:t>
                          </m:r>
                        </m:sub>
                      </m:sSub>
                      <m:r>
                        <a:rPr lang="en-US" sz="2400" i="1">
                          <a:latin typeface="Cambria Math" panose="02040503050406030204" pitchFamily="18" charset="0"/>
                        </a:rPr>
                        <m:t> </m:t>
                      </m:r>
                      <m:acc>
                        <m:accPr>
                          <m:chr m:val="⃗"/>
                          <m:ctrlPr>
                            <a:rPr lang="en-US" sz="2400" b="1" i="1">
                              <a:latin typeface="Cambria Math" panose="02040503050406030204" pitchFamily="18" charset="0"/>
                            </a:rPr>
                          </m:ctrlPr>
                        </m:accPr>
                        <m:e>
                          <m:r>
                            <a:rPr lang="en-US" sz="2400" b="1" i="1" smtClean="0">
                              <a:latin typeface="Cambria Math" panose="02040503050406030204" pitchFamily="18" charset="0"/>
                            </a:rPr>
                            <m:t>𝑯</m:t>
                          </m:r>
                        </m:e>
                      </m:acc>
                    </m:oMath>
                  </m:oMathPara>
                </a14:m>
                <a:endParaRPr lang="en-US" sz="2400" b="1" dirty="0"/>
              </a:p>
            </p:txBody>
          </p:sp>
        </mc:Choice>
        <mc:Fallback xmlns="">
          <p:sp>
            <p:nvSpPr>
              <p:cNvPr id="13" name="TextBox 12">
                <a:extLst>
                  <a:ext uri="{FF2B5EF4-FFF2-40B4-BE49-F238E27FC236}">
                    <a16:creationId xmlns:a16="http://schemas.microsoft.com/office/drawing/2014/main" id="{50DE4316-B9AA-4D1D-89A1-8C70EB12FCAC}"/>
                  </a:ext>
                </a:extLst>
              </p:cNvPr>
              <p:cNvSpPr txBox="1">
                <a:spLocks noRot="1" noChangeAspect="1" noMove="1" noResize="1" noEditPoints="1" noAdjustHandles="1" noChangeArrowheads="1" noChangeShapeType="1" noTextEdit="1"/>
              </p:cNvSpPr>
              <p:nvPr/>
            </p:nvSpPr>
            <p:spPr>
              <a:xfrm>
                <a:off x="8559772" y="1254369"/>
                <a:ext cx="3350404" cy="414088"/>
              </a:xfrm>
              <a:prstGeom prst="rect">
                <a:avLst/>
              </a:prstGeom>
              <a:blipFill>
                <a:blip r:embed="rId11"/>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FEE4F05-A21B-4400-915F-48B55930FBF9}"/>
              </a:ext>
            </a:extLst>
          </p:cNvPr>
          <p:cNvCxnSpPr>
            <a:cxnSpLocks/>
          </p:cNvCxnSpPr>
          <p:nvPr/>
        </p:nvCxnSpPr>
        <p:spPr>
          <a:xfrm flipH="1">
            <a:off x="5461283" y="1321312"/>
            <a:ext cx="594526" cy="396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5F100CF-3811-4932-AAB3-F1BEFA47A68C}"/>
              </a:ext>
            </a:extLst>
          </p:cNvPr>
          <p:cNvCxnSpPr>
            <a:cxnSpLocks/>
          </p:cNvCxnSpPr>
          <p:nvPr/>
        </p:nvCxnSpPr>
        <p:spPr>
          <a:xfrm>
            <a:off x="6624571" y="1340799"/>
            <a:ext cx="457364" cy="349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45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9F1CE-EDAE-4857-8073-9C554E1BDAF0}"/>
              </a:ext>
            </a:extLst>
          </p:cNvPr>
          <p:cNvSpPr>
            <a:spLocks noGrp="1"/>
          </p:cNvSpPr>
          <p:nvPr>
            <p:ph type="title"/>
          </p:nvPr>
        </p:nvSpPr>
        <p:spPr/>
        <p:txBody>
          <a:bodyPr/>
          <a:lstStyle/>
          <a:p>
            <a:r>
              <a:rPr lang="en-US" dirty="0"/>
              <a:t>History of Metamaterial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E996A6-6A57-46C5-9EDE-206EE2B7CD05}"/>
                  </a:ext>
                </a:extLst>
              </p:cNvPr>
              <p:cNvSpPr>
                <a:spLocks noGrp="1"/>
              </p:cNvSpPr>
              <p:nvPr>
                <p:ph idx="1"/>
              </p:nvPr>
            </p:nvSpPr>
            <p:spPr>
              <a:xfrm>
                <a:off x="763554" y="1823470"/>
                <a:ext cx="7298095" cy="4267265"/>
              </a:xfrm>
            </p:spPr>
            <p:txBody>
              <a:bodyPr>
                <a:normAutofit fontScale="92500" lnSpcReduction="20000"/>
              </a:bodyPr>
              <a:lstStyle/>
              <a:p>
                <a:r>
                  <a:rPr lang="en-US" dirty="0"/>
                  <a:t>In 1968, Veselago</a:t>
                </a:r>
                <a:r>
                  <a:rPr lang="en-US" dirty="0">
                    <a:solidFill>
                      <a:srgbClr val="FF0000"/>
                    </a:solidFill>
                  </a:rPr>
                  <a:t>*</a:t>
                </a:r>
                <a:r>
                  <a:rPr lang="en-US" dirty="0"/>
                  <a:t> theoretically investigated the electrodynamic consequences of a medium having both </a:t>
                </a:r>
                <a14:m>
                  <m:oMath xmlns:m="http://schemas.openxmlformats.org/officeDocument/2006/math">
                    <m:r>
                      <a:rPr lang="en-US" b="0" i="1" smtClean="0">
                        <a:latin typeface="Cambria Math" panose="02040503050406030204" pitchFamily="18" charset="0"/>
                      </a:rPr>
                      <m:t>𝜖</m:t>
                    </m:r>
                  </m:oMath>
                </a14:m>
                <a:r>
                  <a:rPr lang="en-US" dirty="0"/>
                  <a:t> and </a:t>
                </a:r>
                <a14:m>
                  <m:oMath xmlns:m="http://schemas.openxmlformats.org/officeDocument/2006/math">
                    <m:r>
                      <a:rPr lang="en-US" b="0" i="1" dirty="0" smtClean="0">
                        <a:latin typeface="Cambria Math" panose="02040503050406030204" pitchFamily="18" charset="0"/>
                      </a:rPr>
                      <m:t>𝜇</m:t>
                    </m:r>
                  </m:oMath>
                </a14:m>
                <a:r>
                  <a:rPr lang="en-US" dirty="0"/>
                  <a:t> negative.</a:t>
                </a:r>
              </a:p>
              <a:p>
                <a:r>
                  <a:rPr lang="en-US" dirty="0"/>
                  <a:t>He concluded that such a medium would have dramatically different propagation characteristics stemming from the sign change of the group velocity, including reversal of both the Doppler shift and Cherenkov radiation, anomalous refraction, and even reversal of radiation pressure to radiation tension.</a:t>
                </a:r>
              </a:p>
              <a:p>
                <a:r>
                  <a:rPr lang="en-US" dirty="0"/>
                  <a:t>These effects could not be experimentally verified since, as Veselago pointed out, substances with negative </a:t>
                </a:r>
                <a14:m>
                  <m:oMath xmlns:m="http://schemas.openxmlformats.org/officeDocument/2006/math">
                    <m:r>
                      <a:rPr lang="en-US" b="0" i="1" smtClean="0">
                        <a:latin typeface="Cambria Math" panose="02040503050406030204" pitchFamily="18" charset="0"/>
                      </a:rPr>
                      <m:t>𝜇</m:t>
                    </m:r>
                  </m:oMath>
                </a14:m>
                <a:r>
                  <a:rPr lang="en-US" dirty="0"/>
                  <a:t> were not available.</a:t>
                </a:r>
              </a:p>
            </p:txBody>
          </p:sp>
        </mc:Choice>
        <mc:Fallback xmlns="">
          <p:sp>
            <p:nvSpPr>
              <p:cNvPr id="3" name="Content Placeholder 2">
                <a:extLst>
                  <a:ext uri="{FF2B5EF4-FFF2-40B4-BE49-F238E27FC236}">
                    <a16:creationId xmlns:a16="http://schemas.microsoft.com/office/drawing/2014/main" id="{2FE996A6-6A57-46C5-9EDE-206EE2B7CD05}"/>
                  </a:ext>
                </a:extLst>
              </p:cNvPr>
              <p:cNvSpPr>
                <a:spLocks noGrp="1" noRot="1" noChangeAspect="1" noMove="1" noResize="1" noEditPoints="1" noAdjustHandles="1" noChangeArrowheads="1" noChangeShapeType="1" noTextEdit="1"/>
              </p:cNvSpPr>
              <p:nvPr>
                <p:ph idx="1"/>
              </p:nvPr>
            </p:nvSpPr>
            <p:spPr>
              <a:xfrm>
                <a:off x="763554" y="1823470"/>
                <a:ext cx="7298095" cy="4267265"/>
              </a:xfrm>
              <a:blipFill>
                <a:blip r:embed="rId2"/>
                <a:stretch>
                  <a:fillRect l="-1253" t="-3571" r="-91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D3E50C1-EA9C-4CD7-87E8-D4ECFAA906CE}"/>
              </a:ext>
            </a:extLst>
          </p:cNvPr>
          <p:cNvSpPr txBox="1"/>
          <p:nvPr/>
        </p:nvSpPr>
        <p:spPr>
          <a:xfrm>
            <a:off x="1147665" y="6223518"/>
            <a:ext cx="5803641" cy="369332"/>
          </a:xfrm>
          <a:prstGeom prst="rect">
            <a:avLst/>
          </a:prstGeom>
          <a:noFill/>
        </p:spPr>
        <p:txBody>
          <a:bodyPr wrap="square" rtlCol="0">
            <a:spAutoFit/>
          </a:bodyPr>
          <a:lstStyle/>
          <a:p>
            <a:r>
              <a:rPr lang="en-US" dirty="0">
                <a:solidFill>
                  <a:srgbClr val="FF0000"/>
                </a:solidFill>
              </a:rPr>
              <a:t>* V. G. Veselago, </a:t>
            </a:r>
            <a:r>
              <a:rPr lang="en-US" dirty="0" err="1">
                <a:solidFill>
                  <a:srgbClr val="FF0000"/>
                </a:solidFill>
              </a:rPr>
              <a:t>Sov</a:t>
            </a:r>
            <a:r>
              <a:rPr lang="en-US" dirty="0">
                <a:solidFill>
                  <a:srgbClr val="FF0000"/>
                </a:solidFill>
              </a:rPr>
              <a:t>. Phys. USPEKHI 10, 509 (1968).</a:t>
            </a:r>
          </a:p>
        </p:txBody>
      </p:sp>
      <p:pic>
        <p:nvPicPr>
          <p:cNvPr id="5" name="Picture 8">
            <a:extLst>
              <a:ext uri="{FF2B5EF4-FFF2-40B4-BE49-F238E27FC236}">
                <a16:creationId xmlns:a16="http://schemas.microsoft.com/office/drawing/2014/main" id="{6FA5C457-EDC0-4939-AA73-FAF756038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125" y="1823470"/>
            <a:ext cx="3533775" cy="36242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670D46-0361-46AD-A317-9E2AD140FAC2}"/>
              </a:ext>
            </a:extLst>
          </p:cNvPr>
          <p:cNvSpPr txBox="1"/>
          <p:nvPr/>
        </p:nvSpPr>
        <p:spPr>
          <a:xfrm>
            <a:off x="9228571" y="5447733"/>
            <a:ext cx="1548882" cy="369332"/>
          </a:xfrm>
          <a:prstGeom prst="rect">
            <a:avLst/>
          </a:prstGeom>
          <a:noFill/>
        </p:spPr>
        <p:txBody>
          <a:bodyPr wrap="square" rtlCol="0">
            <a:spAutoFit/>
          </a:bodyPr>
          <a:lstStyle/>
          <a:p>
            <a:r>
              <a:rPr lang="en-US" b="1" dirty="0"/>
              <a:t>V. G. Veselago</a:t>
            </a:r>
          </a:p>
        </p:txBody>
      </p:sp>
    </p:spTree>
    <p:extLst>
      <p:ext uri="{BB962C8B-B14F-4D97-AF65-F5344CB8AC3E}">
        <p14:creationId xmlns:p14="http://schemas.microsoft.com/office/powerpoint/2010/main" val="110685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FC15-E8A1-4090-A6F1-FE3D9EBF04DF}"/>
              </a:ext>
            </a:extLst>
          </p:cNvPr>
          <p:cNvSpPr>
            <a:spLocks noGrp="1"/>
          </p:cNvSpPr>
          <p:nvPr>
            <p:ph type="title"/>
          </p:nvPr>
        </p:nvSpPr>
        <p:spPr>
          <a:xfrm>
            <a:off x="354565" y="77558"/>
            <a:ext cx="10515600" cy="910197"/>
          </a:xfrm>
        </p:spPr>
        <p:txBody>
          <a:bodyPr>
            <a:normAutofit fontScale="90000"/>
          </a:bodyPr>
          <a:lstStyle/>
          <a:p>
            <a:pPr algn="ctr"/>
            <a:r>
              <a:rPr lang="en-US" dirty="0"/>
              <a:t>What is Different?</a:t>
            </a:r>
            <a:br>
              <a:rPr lang="en-US" dirty="0"/>
            </a:br>
            <a:r>
              <a:rPr lang="en-US" dirty="0"/>
              <a:t>1-Direction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2B6E27-E168-4CB5-A85B-21BB69EC05DD}"/>
                  </a:ext>
                </a:extLst>
              </p:cNvPr>
              <p:cNvSpPr>
                <a:spLocks noGrp="1"/>
              </p:cNvSpPr>
              <p:nvPr>
                <p:ph idx="1"/>
              </p:nvPr>
            </p:nvSpPr>
            <p:spPr>
              <a:xfrm>
                <a:off x="87086" y="1016665"/>
                <a:ext cx="5525279" cy="4351338"/>
              </a:xfrm>
            </p:spPr>
            <p:txBody>
              <a:bodyPr>
                <a:normAutofit/>
              </a:bodyPr>
              <a:lstStyle/>
              <a:p>
                <a:r>
                  <a:rPr lang="en-US" sz="2000" dirty="0"/>
                  <a:t>In DNG materials (Metamaterials), Veselago showed that if   </a:t>
                </a:r>
                <a14:m>
                  <m:oMath xmlns:m="http://schemas.openxmlformats.org/officeDocument/2006/math">
                    <m:r>
                      <a:rPr lang="en-US" sz="2000" b="1" i="1" smtClean="0">
                        <a:latin typeface="Cambria Math" panose="02040503050406030204" pitchFamily="18" charset="0"/>
                      </a:rPr>
                      <m:t>𝝁</m:t>
                    </m:r>
                    <m:r>
                      <a:rPr lang="en-US" sz="2000" b="1" i="1" smtClean="0">
                        <a:latin typeface="Cambria Math" panose="02040503050406030204" pitchFamily="18" charset="0"/>
                      </a:rPr>
                      <m:t>&lt;</m:t>
                    </m:r>
                    <m:r>
                      <a:rPr lang="en-US" sz="2000" b="1" i="1" smtClean="0">
                        <a:latin typeface="Cambria Math" panose="02040503050406030204" pitchFamily="18" charset="0"/>
                      </a:rPr>
                      <m:t>𝟎</m:t>
                    </m:r>
                    <m:r>
                      <a:rPr lang="en-US" sz="2000" b="1" i="1" smtClean="0">
                        <a:latin typeface="Cambria Math" panose="02040503050406030204" pitchFamily="18" charset="0"/>
                      </a:rPr>
                      <m:t> , </m:t>
                    </m:r>
                    <m:r>
                      <a:rPr lang="en-US" sz="2000" b="1" i="1" smtClean="0">
                        <a:latin typeface="Cambria Math" panose="02040503050406030204" pitchFamily="18" charset="0"/>
                      </a:rPr>
                      <m:t>𝝐</m:t>
                    </m:r>
                    <m:r>
                      <a:rPr lang="en-US" sz="2000" b="1" i="1" smtClean="0">
                        <a:latin typeface="Cambria Math" panose="02040503050406030204" pitchFamily="18" charset="0"/>
                      </a:rPr>
                      <m:t>&lt;</m:t>
                    </m:r>
                    <m:r>
                      <a:rPr lang="en-US" sz="2000" b="1" i="1" smtClean="0">
                        <a:latin typeface="Cambria Math" panose="02040503050406030204" pitchFamily="18" charset="0"/>
                      </a:rPr>
                      <m:t>𝟎</m:t>
                    </m:r>
                    <m:r>
                      <a:rPr lang="en-US" sz="2000" b="1" i="1" smtClean="0">
                        <a:latin typeface="Cambria Math" panose="02040503050406030204" pitchFamily="18" charset="0"/>
                      </a:rPr>
                      <m:t>  → </m:t>
                    </m:r>
                    <m:r>
                      <a:rPr lang="en-US" sz="2000" b="1" i="1" smtClean="0">
                        <a:latin typeface="Cambria Math" panose="02040503050406030204" pitchFamily="18" charset="0"/>
                      </a:rPr>
                      <m:t>𝒏</m:t>
                    </m:r>
                    <m:r>
                      <a:rPr lang="en-US" sz="2000" b="1" i="1" smtClean="0">
                        <a:latin typeface="Cambria Math" panose="02040503050406030204" pitchFamily="18" charset="0"/>
                      </a:rPr>
                      <m:t>&lt;</m:t>
                    </m:r>
                    <m:r>
                      <a:rPr lang="en-US" sz="2000" b="1" i="1" smtClean="0">
                        <a:latin typeface="Cambria Math" panose="02040503050406030204" pitchFamily="18" charset="0"/>
                      </a:rPr>
                      <m:t>𝟎</m:t>
                    </m:r>
                    <m:r>
                      <a:rPr lang="en-US" sz="2000" b="1" i="1" smtClean="0">
                        <a:latin typeface="Cambria Math" panose="02040503050406030204" pitchFamily="18" charset="0"/>
                      </a:rPr>
                      <m:t> </m:t>
                    </m:r>
                  </m:oMath>
                </a14:m>
                <a:endParaRPr lang="en-US" sz="2000" b="1" dirty="0"/>
              </a:p>
              <a:p>
                <a:r>
                  <a:rPr lang="en-US" sz="2000" dirty="0"/>
                  <a:t>Now, if </a:t>
                </a:r>
                <a14:m>
                  <m:oMath xmlns:m="http://schemas.openxmlformats.org/officeDocument/2006/math">
                    <m:r>
                      <a:rPr lang="en-US" sz="2000" b="1" i="1" smtClean="0">
                        <a:latin typeface="Cambria Math" panose="02040503050406030204" pitchFamily="18" charset="0"/>
                      </a:rPr>
                      <m:t>𝒏</m:t>
                    </m:r>
                    <m:r>
                      <a:rPr lang="en-US" sz="2000" b="1" i="1" smtClean="0">
                        <a:latin typeface="Cambria Math" panose="02040503050406030204" pitchFamily="18" charset="0"/>
                      </a:rPr>
                      <m:t>&lt;</m:t>
                    </m:r>
                    <m:r>
                      <a:rPr lang="en-US" sz="2000" b="1" i="1" smtClean="0">
                        <a:latin typeface="Cambria Math" panose="02040503050406030204" pitchFamily="18" charset="0"/>
                      </a:rPr>
                      <m:t>𝟎</m:t>
                    </m:r>
                    <m:r>
                      <a:rPr lang="en-US" sz="2000" b="1" i="1" smtClean="0">
                        <a:latin typeface="Cambria Math" panose="02040503050406030204" pitchFamily="18" charset="0"/>
                      </a:rPr>
                      <m:t> →</m:t>
                    </m:r>
                    <m:r>
                      <a:rPr lang="en-US" sz="2000" b="1" i="1" smtClean="0">
                        <a:latin typeface="Cambria Math" panose="02040503050406030204" pitchFamily="18" charset="0"/>
                      </a:rPr>
                      <m:t>𝒗</m:t>
                    </m:r>
                    <m:r>
                      <a:rPr lang="en-US" sz="2000" b="1" i="1" smtClean="0">
                        <a:latin typeface="Cambria Math" panose="02040503050406030204" pitchFamily="18" charset="0"/>
                      </a:rPr>
                      <m:t>=</m:t>
                    </m:r>
                    <m:r>
                      <a:rPr lang="en-US" sz="2000" b="1" i="1" smtClean="0">
                        <a:latin typeface="Cambria Math" panose="02040503050406030204" pitchFamily="18" charset="0"/>
                      </a:rPr>
                      <m:t>𝒄</m:t>
                    </m:r>
                    <m:r>
                      <a:rPr lang="en-US" sz="2000" b="1" i="1" smtClean="0">
                        <a:latin typeface="Cambria Math" panose="02040503050406030204" pitchFamily="18" charset="0"/>
                      </a:rPr>
                      <m:t>/</m:t>
                    </m:r>
                    <m:r>
                      <a:rPr lang="en-US" sz="2000" b="1" i="1" smtClean="0">
                        <a:latin typeface="Cambria Math" panose="02040503050406030204" pitchFamily="18" charset="0"/>
                      </a:rPr>
                      <m:t>𝒏</m:t>
                    </m:r>
                    <m:r>
                      <a:rPr lang="en-US" sz="2000" b="1" i="1" smtClean="0">
                        <a:latin typeface="Cambria Math" panose="02040503050406030204" pitchFamily="18" charset="0"/>
                      </a:rPr>
                      <m:t> &lt;</m:t>
                    </m:r>
                    <m:r>
                      <a:rPr lang="en-US" sz="2000" b="1" i="1" smtClean="0">
                        <a:latin typeface="Cambria Math" panose="02040503050406030204" pitchFamily="18" charset="0"/>
                      </a:rPr>
                      <m:t>𝟎</m:t>
                    </m:r>
                  </m:oMath>
                </a14:m>
                <a:endParaRPr lang="en-US" sz="2000" b="1" dirty="0"/>
              </a:p>
              <a:p>
                <a:r>
                  <a:rPr lang="en-US" sz="2000" dirty="0"/>
                  <a:t>The speed of the wave is negative, and the wave travels backwards toward the source</a:t>
                </a:r>
              </a:p>
            </p:txBody>
          </p:sp>
        </mc:Choice>
        <mc:Fallback xmlns="">
          <p:sp>
            <p:nvSpPr>
              <p:cNvPr id="3" name="Content Placeholder 2">
                <a:extLst>
                  <a:ext uri="{FF2B5EF4-FFF2-40B4-BE49-F238E27FC236}">
                    <a16:creationId xmlns:a16="http://schemas.microsoft.com/office/drawing/2014/main" id="{E42B6E27-E168-4CB5-A85B-21BB69EC05DD}"/>
                  </a:ext>
                </a:extLst>
              </p:cNvPr>
              <p:cNvSpPr>
                <a:spLocks noGrp="1" noRot="1" noChangeAspect="1" noMove="1" noResize="1" noEditPoints="1" noAdjustHandles="1" noChangeArrowheads="1" noChangeShapeType="1" noTextEdit="1"/>
              </p:cNvSpPr>
              <p:nvPr>
                <p:ph idx="1"/>
              </p:nvPr>
            </p:nvSpPr>
            <p:spPr>
              <a:xfrm>
                <a:off x="87086" y="1016665"/>
                <a:ext cx="5525279" cy="4351338"/>
              </a:xfrm>
              <a:blipFill>
                <a:blip r:embed="rId2"/>
                <a:stretch>
                  <a:fillRect l="-992" t="-154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321B2A7-5919-42BC-913E-07DD2AF31752}"/>
              </a:ext>
            </a:extLst>
          </p:cNvPr>
          <p:cNvPicPr>
            <a:picLocks noChangeAspect="1" noChangeArrowheads="1"/>
          </p:cNvPicPr>
          <p:nvPr/>
        </p:nvPicPr>
        <p:blipFill>
          <a:blip r:embed="rId3"/>
          <a:srcRect/>
          <a:stretch>
            <a:fillRect/>
          </a:stretch>
        </p:blipFill>
        <p:spPr bwMode="auto">
          <a:xfrm>
            <a:off x="869981" y="2981637"/>
            <a:ext cx="3003263" cy="1654859"/>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600289D5-D68F-4FA3-ADA7-F004251A4752}"/>
              </a:ext>
            </a:extLst>
          </p:cNvPr>
          <p:cNvPicPr>
            <a:picLocks noChangeAspect="1" noChangeArrowheads="1"/>
          </p:cNvPicPr>
          <p:nvPr/>
        </p:nvPicPr>
        <p:blipFill>
          <a:blip r:embed="rId4"/>
          <a:srcRect/>
          <a:stretch>
            <a:fillRect/>
          </a:stretch>
        </p:blipFill>
        <p:spPr bwMode="auto">
          <a:xfrm>
            <a:off x="843430" y="4838530"/>
            <a:ext cx="3111440" cy="1654859"/>
          </a:xfrm>
          <a:prstGeom prst="rect">
            <a:avLst/>
          </a:prstGeom>
          <a:noFill/>
          <a:ln w="9525">
            <a:noFill/>
            <a:miter lim="800000"/>
            <a:headEnd/>
            <a:tailEnd/>
          </a:ln>
          <a:effectLst/>
        </p:spPr>
      </p:pic>
      <p:pic>
        <p:nvPicPr>
          <p:cNvPr id="6" name="Picture 2">
            <a:extLst>
              <a:ext uri="{FF2B5EF4-FFF2-40B4-BE49-F238E27FC236}">
                <a16:creationId xmlns:a16="http://schemas.microsoft.com/office/drawing/2014/main" id="{F055DD73-955A-4AC7-88C0-CB9B295C12DC}"/>
              </a:ext>
            </a:extLst>
          </p:cNvPr>
          <p:cNvPicPr>
            <a:picLocks noChangeAspect="1" noChangeArrowheads="1"/>
          </p:cNvPicPr>
          <p:nvPr/>
        </p:nvPicPr>
        <p:blipFill>
          <a:blip r:embed="rId5"/>
          <a:srcRect/>
          <a:stretch>
            <a:fillRect/>
          </a:stretch>
        </p:blipFill>
        <p:spPr bwMode="auto">
          <a:xfrm>
            <a:off x="7000387" y="1063644"/>
            <a:ext cx="2200929" cy="2185645"/>
          </a:xfrm>
          <a:prstGeom prst="rect">
            <a:avLst/>
          </a:prstGeom>
          <a:noFill/>
          <a:ln w="9525">
            <a:noFill/>
            <a:miter lim="800000"/>
            <a:headEnd/>
            <a:tailEnd/>
          </a:ln>
          <a:effectLst/>
        </p:spPr>
      </p:pic>
      <p:pic>
        <p:nvPicPr>
          <p:cNvPr id="7" name="Picture 3">
            <a:extLst>
              <a:ext uri="{FF2B5EF4-FFF2-40B4-BE49-F238E27FC236}">
                <a16:creationId xmlns:a16="http://schemas.microsoft.com/office/drawing/2014/main" id="{438F8E4C-1B2E-4C8D-BADD-A74FD135AA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0371" y="4117552"/>
            <a:ext cx="2133600" cy="227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6261B4AC-EA83-49C4-B2CF-DDC45B7F88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5533" y="3157108"/>
            <a:ext cx="2704162" cy="29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07C1736-EB5A-46D0-8BF4-C0EEC68415D3}"/>
                  </a:ext>
                </a:extLst>
              </p:cNvPr>
              <p:cNvSpPr txBox="1"/>
              <p:nvPr/>
            </p:nvSpPr>
            <p:spPr>
              <a:xfrm>
                <a:off x="1292648" y="445299"/>
                <a:ext cx="1429109" cy="3776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𝒏</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𝝐</m:t>
                          </m:r>
                        </m:e>
                        <m:sub>
                          <m:r>
                            <a:rPr lang="en-US" sz="2400" b="1" i="1" smtClean="0">
                              <a:latin typeface="Cambria Math" panose="02040503050406030204" pitchFamily="18" charset="0"/>
                            </a:rPr>
                            <m:t>𝒓</m:t>
                          </m:r>
                        </m:sub>
                      </m:sSub>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𝝁</m:t>
                          </m:r>
                        </m:e>
                        <m:sub>
                          <m:r>
                            <a:rPr lang="en-US" sz="2400" b="1" i="1" smtClean="0">
                              <a:latin typeface="Cambria Math" panose="02040503050406030204" pitchFamily="18" charset="0"/>
                            </a:rPr>
                            <m:t>𝒓</m:t>
                          </m:r>
                        </m:sub>
                      </m:sSub>
                    </m:oMath>
                  </m:oMathPara>
                </a14:m>
                <a:endParaRPr lang="en-US" sz="2400" b="1" dirty="0"/>
              </a:p>
            </p:txBody>
          </p:sp>
        </mc:Choice>
        <mc:Fallback xmlns="">
          <p:sp>
            <p:nvSpPr>
              <p:cNvPr id="9" name="TextBox 8">
                <a:extLst>
                  <a:ext uri="{FF2B5EF4-FFF2-40B4-BE49-F238E27FC236}">
                    <a16:creationId xmlns:a16="http://schemas.microsoft.com/office/drawing/2014/main" id="{907C1736-EB5A-46D0-8BF4-C0EEC68415D3}"/>
                  </a:ext>
                </a:extLst>
              </p:cNvPr>
              <p:cNvSpPr txBox="1">
                <a:spLocks noRot="1" noChangeAspect="1" noMove="1" noResize="1" noEditPoints="1" noAdjustHandles="1" noChangeArrowheads="1" noChangeShapeType="1" noTextEdit="1"/>
              </p:cNvSpPr>
              <p:nvPr/>
            </p:nvSpPr>
            <p:spPr>
              <a:xfrm>
                <a:off x="1292648" y="445299"/>
                <a:ext cx="1429109" cy="377667"/>
              </a:xfrm>
              <a:prstGeom prst="rect">
                <a:avLst/>
              </a:prstGeom>
              <a:blipFill>
                <a:blip r:embed="rId8"/>
                <a:stretch>
                  <a:fillRect l="-2564" t="-1613" r="-1282" b="-2419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1005B69-D9DA-40CF-987C-5FD3F4104A2B}"/>
              </a:ext>
            </a:extLst>
          </p:cNvPr>
          <p:cNvSpPr txBox="1"/>
          <p:nvPr/>
        </p:nvSpPr>
        <p:spPr>
          <a:xfrm>
            <a:off x="10170307" y="3475912"/>
            <a:ext cx="1937112"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200" dirty="0"/>
              <a:t>For Metamaterial, the waves are refracted in such a way as to produce a focus inside the material and then another just outside</a:t>
            </a:r>
          </a:p>
        </p:txBody>
      </p:sp>
      <p:sp>
        <p:nvSpPr>
          <p:cNvPr id="12" name="TextBox 11">
            <a:extLst>
              <a:ext uri="{FF2B5EF4-FFF2-40B4-BE49-F238E27FC236}">
                <a16:creationId xmlns:a16="http://schemas.microsoft.com/office/drawing/2014/main" id="{E998D33F-F858-4ADF-BCEC-4F12532A6E8A}"/>
              </a:ext>
            </a:extLst>
          </p:cNvPr>
          <p:cNvSpPr txBox="1"/>
          <p:nvPr/>
        </p:nvSpPr>
        <p:spPr>
          <a:xfrm>
            <a:off x="10255339" y="480767"/>
            <a:ext cx="1875126" cy="1015663"/>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200" dirty="0"/>
              <a:t>For conventional material, the refracted waves are spreading away on entering and exiting the medium</a:t>
            </a:r>
          </a:p>
        </p:txBody>
      </p:sp>
      <p:sp>
        <p:nvSpPr>
          <p:cNvPr id="15" name="Arrow: Right 14">
            <a:extLst>
              <a:ext uri="{FF2B5EF4-FFF2-40B4-BE49-F238E27FC236}">
                <a16:creationId xmlns:a16="http://schemas.microsoft.com/office/drawing/2014/main" id="{03F8815B-A9A4-4849-A4C9-0DB3BC6B287A}"/>
              </a:ext>
            </a:extLst>
          </p:cNvPr>
          <p:cNvSpPr/>
          <p:nvPr/>
        </p:nvSpPr>
        <p:spPr>
          <a:xfrm>
            <a:off x="10113951" y="2137619"/>
            <a:ext cx="1668463" cy="13740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02A014CD-FA82-4458-A52A-D56AF0A29413}"/>
              </a:ext>
            </a:extLst>
          </p:cNvPr>
          <p:cNvSpPr/>
          <p:nvPr/>
        </p:nvSpPr>
        <p:spPr>
          <a:xfrm>
            <a:off x="9874465" y="5276432"/>
            <a:ext cx="1668463" cy="13740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30F6B575-CF99-4584-A5FC-E0D9B76FE78A}"/>
              </a:ext>
            </a:extLst>
          </p:cNvPr>
          <p:cNvSpPr/>
          <p:nvPr/>
        </p:nvSpPr>
        <p:spPr>
          <a:xfrm>
            <a:off x="10028732" y="425143"/>
            <a:ext cx="113092" cy="178117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E8CE872E-4A86-4E7C-A4A7-95A87E14D4D3}"/>
              </a:ext>
            </a:extLst>
          </p:cNvPr>
          <p:cNvSpPr/>
          <p:nvPr/>
        </p:nvSpPr>
        <p:spPr>
          <a:xfrm>
            <a:off x="9817919" y="3601765"/>
            <a:ext cx="113092" cy="178117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D431FC9E-A1DE-4439-8DEB-FA2323C2F201}"/>
              </a:ext>
            </a:extLst>
          </p:cNvPr>
          <p:cNvSpPr/>
          <p:nvPr/>
        </p:nvSpPr>
        <p:spPr>
          <a:xfrm rot="7922956">
            <a:off x="8706752" y="2753255"/>
            <a:ext cx="1668463" cy="13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2A1D52FD-6851-45C9-B6B5-FE52ABF5438B}"/>
              </a:ext>
            </a:extLst>
          </p:cNvPr>
          <p:cNvSpPr/>
          <p:nvPr/>
        </p:nvSpPr>
        <p:spPr>
          <a:xfrm rot="7922956">
            <a:off x="8476747" y="5915594"/>
            <a:ext cx="1668463" cy="13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30">
            <a:extLst>
              <a:ext uri="{FF2B5EF4-FFF2-40B4-BE49-F238E27FC236}">
                <a16:creationId xmlns:a16="http://schemas.microsoft.com/office/drawing/2014/main" id="{CA041EE3-6D4E-4444-9DB9-44BB72E8FC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3439" y="3832888"/>
            <a:ext cx="15494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7">
            <a:extLst>
              <a:ext uri="{FF2B5EF4-FFF2-40B4-BE49-F238E27FC236}">
                <a16:creationId xmlns:a16="http://schemas.microsoft.com/office/drawing/2014/main" id="{307894E2-5626-4B65-834F-6465DB26AE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59296" y="561566"/>
            <a:ext cx="1668463" cy="29718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BC61ADCB-F6FF-4978-B277-08D572865CD7}"/>
              </a:ext>
            </a:extLst>
          </p:cNvPr>
          <p:cNvSpPr txBox="1"/>
          <p:nvPr/>
        </p:nvSpPr>
        <p:spPr>
          <a:xfrm>
            <a:off x="7067179" y="752990"/>
            <a:ext cx="2303456" cy="307777"/>
          </a:xfrm>
          <a:prstGeom prst="rect">
            <a:avLst/>
          </a:prstGeom>
          <a:solidFill>
            <a:schemeClr val="accent6">
              <a:lumMod val="60000"/>
              <a:lumOff val="40000"/>
            </a:schemeClr>
          </a:solidFill>
        </p:spPr>
        <p:txBody>
          <a:bodyPr wrap="square" rtlCol="0">
            <a:spAutoFit/>
          </a:bodyPr>
          <a:lstStyle/>
          <a:p>
            <a:r>
              <a:rPr lang="en-US" sz="1400" dirty="0"/>
              <a:t>RHM: Right Handed Material</a:t>
            </a:r>
          </a:p>
        </p:txBody>
      </p:sp>
      <p:sp>
        <p:nvSpPr>
          <p:cNvPr id="29" name="TextBox 28">
            <a:extLst>
              <a:ext uri="{FF2B5EF4-FFF2-40B4-BE49-F238E27FC236}">
                <a16:creationId xmlns:a16="http://schemas.microsoft.com/office/drawing/2014/main" id="{8A1DD677-D5B9-43F1-AAB8-349C37A356D4}"/>
              </a:ext>
            </a:extLst>
          </p:cNvPr>
          <p:cNvSpPr txBox="1"/>
          <p:nvPr/>
        </p:nvSpPr>
        <p:spPr>
          <a:xfrm>
            <a:off x="6954125" y="3849222"/>
            <a:ext cx="2200929" cy="307777"/>
          </a:xfrm>
          <a:prstGeom prst="rect">
            <a:avLst/>
          </a:prstGeom>
          <a:solidFill>
            <a:schemeClr val="accent4">
              <a:lumMod val="60000"/>
              <a:lumOff val="40000"/>
            </a:schemeClr>
          </a:solidFill>
        </p:spPr>
        <p:txBody>
          <a:bodyPr wrap="square" rtlCol="0">
            <a:spAutoFit/>
          </a:bodyPr>
          <a:lstStyle/>
          <a:p>
            <a:r>
              <a:rPr lang="en-US" sz="1400" dirty="0"/>
              <a:t>LHM: Left Handed Material</a:t>
            </a:r>
          </a:p>
        </p:txBody>
      </p:sp>
      <p:sp>
        <p:nvSpPr>
          <p:cNvPr id="30" name="TextBox 29">
            <a:extLst>
              <a:ext uri="{FF2B5EF4-FFF2-40B4-BE49-F238E27FC236}">
                <a16:creationId xmlns:a16="http://schemas.microsoft.com/office/drawing/2014/main" id="{C8498615-7A21-4729-A8DB-B210AF06609B}"/>
              </a:ext>
            </a:extLst>
          </p:cNvPr>
          <p:cNvSpPr txBox="1"/>
          <p:nvPr/>
        </p:nvSpPr>
        <p:spPr>
          <a:xfrm>
            <a:off x="9947945" y="99685"/>
            <a:ext cx="274666" cy="369332"/>
          </a:xfrm>
          <a:prstGeom prst="rect">
            <a:avLst/>
          </a:prstGeom>
          <a:noFill/>
        </p:spPr>
        <p:txBody>
          <a:bodyPr wrap="square" rtlCol="0">
            <a:spAutoFit/>
          </a:bodyPr>
          <a:lstStyle/>
          <a:p>
            <a:r>
              <a:rPr lang="en-US" dirty="0">
                <a:solidFill>
                  <a:srgbClr val="FF0000"/>
                </a:solidFill>
              </a:rPr>
              <a:t>E</a:t>
            </a:r>
          </a:p>
        </p:txBody>
      </p:sp>
      <p:sp>
        <p:nvSpPr>
          <p:cNvPr id="31" name="TextBox 30">
            <a:extLst>
              <a:ext uri="{FF2B5EF4-FFF2-40B4-BE49-F238E27FC236}">
                <a16:creationId xmlns:a16="http://schemas.microsoft.com/office/drawing/2014/main" id="{05D5E315-957A-43BA-BA80-8DA73202D7A1}"/>
              </a:ext>
            </a:extLst>
          </p:cNvPr>
          <p:cNvSpPr txBox="1"/>
          <p:nvPr/>
        </p:nvSpPr>
        <p:spPr>
          <a:xfrm>
            <a:off x="11599474" y="5160468"/>
            <a:ext cx="204566" cy="369332"/>
          </a:xfrm>
          <a:prstGeom prst="rect">
            <a:avLst/>
          </a:prstGeom>
          <a:noFill/>
        </p:spPr>
        <p:txBody>
          <a:bodyPr wrap="square" rtlCol="0">
            <a:spAutoFit/>
          </a:bodyPr>
          <a:lstStyle/>
          <a:p>
            <a:r>
              <a:rPr lang="en-US" dirty="0"/>
              <a:t>S</a:t>
            </a:r>
          </a:p>
        </p:txBody>
      </p:sp>
      <p:sp>
        <p:nvSpPr>
          <p:cNvPr id="32" name="TextBox 31">
            <a:extLst>
              <a:ext uri="{FF2B5EF4-FFF2-40B4-BE49-F238E27FC236}">
                <a16:creationId xmlns:a16="http://schemas.microsoft.com/office/drawing/2014/main" id="{B8B8BD3D-5748-45C3-8423-1B0EAD80E3DA}"/>
              </a:ext>
            </a:extLst>
          </p:cNvPr>
          <p:cNvSpPr txBox="1"/>
          <p:nvPr/>
        </p:nvSpPr>
        <p:spPr>
          <a:xfrm>
            <a:off x="8426554" y="6465120"/>
            <a:ext cx="274665" cy="369332"/>
          </a:xfrm>
          <a:prstGeom prst="rect">
            <a:avLst/>
          </a:prstGeom>
          <a:noFill/>
        </p:spPr>
        <p:txBody>
          <a:bodyPr wrap="square" rtlCol="0">
            <a:spAutoFit/>
          </a:bodyPr>
          <a:lstStyle/>
          <a:p>
            <a:r>
              <a:rPr lang="en-US" dirty="0">
                <a:solidFill>
                  <a:schemeClr val="accent1">
                    <a:lumMod val="75000"/>
                  </a:schemeClr>
                </a:solidFill>
              </a:rPr>
              <a:t>H</a:t>
            </a:r>
          </a:p>
        </p:txBody>
      </p:sp>
      <p:sp>
        <p:nvSpPr>
          <p:cNvPr id="33" name="TextBox 32">
            <a:extLst>
              <a:ext uri="{FF2B5EF4-FFF2-40B4-BE49-F238E27FC236}">
                <a16:creationId xmlns:a16="http://schemas.microsoft.com/office/drawing/2014/main" id="{F110A875-0C78-44FC-846D-D52C968A5E89}"/>
              </a:ext>
            </a:extLst>
          </p:cNvPr>
          <p:cNvSpPr txBox="1"/>
          <p:nvPr/>
        </p:nvSpPr>
        <p:spPr>
          <a:xfrm>
            <a:off x="11220413" y="1828643"/>
            <a:ext cx="211732" cy="369332"/>
          </a:xfrm>
          <a:prstGeom prst="rect">
            <a:avLst/>
          </a:prstGeom>
          <a:noFill/>
        </p:spPr>
        <p:txBody>
          <a:bodyPr wrap="square" rtlCol="0">
            <a:spAutoFit/>
          </a:bodyPr>
          <a:lstStyle/>
          <a:p>
            <a:r>
              <a:rPr lang="en-US" dirty="0">
                <a:solidFill>
                  <a:schemeClr val="accent4">
                    <a:lumMod val="50000"/>
                  </a:schemeClr>
                </a:solidFill>
              </a:rPr>
              <a:t>k</a:t>
            </a:r>
          </a:p>
        </p:txBody>
      </p:sp>
      <p:sp>
        <p:nvSpPr>
          <p:cNvPr id="34" name="TextBox 33">
            <a:extLst>
              <a:ext uri="{FF2B5EF4-FFF2-40B4-BE49-F238E27FC236}">
                <a16:creationId xmlns:a16="http://schemas.microsoft.com/office/drawing/2014/main" id="{B68ACBC4-DA6F-49EA-9284-8CC3A1D1924C}"/>
              </a:ext>
            </a:extLst>
          </p:cNvPr>
          <p:cNvSpPr txBox="1"/>
          <p:nvPr/>
        </p:nvSpPr>
        <p:spPr>
          <a:xfrm>
            <a:off x="9718861" y="3257703"/>
            <a:ext cx="274666" cy="369332"/>
          </a:xfrm>
          <a:prstGeom prst="rect">
            <a:avLst/>
          </a:prstGeom>
          <a:noFill/>
        </p:spPr>
        <p:txBody>
          <a:bodyPr wrap="square" rtlCol="0">
            <a:spAutoFit/>
          </a:bodyPr>
          <a:lstStyle/>
          <a:p>
            <a:r>
              <a:rPr lang="en-US" dirty="0">
                <a:solidFill>
                  <a:srgbClr val="FF0000"/>
                </a:solidFill>
              </a:rPr>
              <a:t>E</a:t>
            </a:r>
          </a:p>
        </p:txBody>
      </p:sp>
      <p:sp>
        <p:nvSpPr>
          <p:cNvPr id="35" name="TextBox 34">
            <a:extLst>
              <a:ext uri="{FF2B5EF4-FFF2-40B4-BE49-F238E27FC236}">
                <a16:creationId xmlns:a16="http://schemas.microsoft.com/office/drawing/2014/main" id="{92A1CC00-81C7-407A-BE4F-401D2587CB93}"/>
              </a:ext>
            </a:extLst>
          </p:cNvPr>
          <p:cNvSpPr txBox="1"/>
          <p:nvPr/>
        </p:nvSpPr>
        <p:spPr>
          <a:xfrm>
            <a:off x="8681426" y="3343811"/>
            <a:ext cx="274665" cy="369332"/>
          </a:xfrm>
          <a:prstGeom prst="rect">
            <a:avLst/>
          </a:prstGeom>
          <a:noFill/>
        </p:spPr>
        <p:txBody>
          <a:bodyPr wrap="square" rtlCol="0">
            <a:spAutoFit/>
          </a:bodyPr>
          <a:lstStyle/>
          <a:p>
            <a:r>
              <a:rPr lang="en-US" dirty="0">
                <a:solidFill>
                  <a:schemeClr val="accent1">
                    <a:lumMod val="75000"/>
                  </a:schemeClr>
                </a:solidFill>
              </a:rPr>
              <a:t>H</a:t>
            </a:r>
          </a:p>
        </p:txBody>
      </p:sp>
      <p:sp>
        <p:nvSpPr>
          <p:cNvPr id="36" name="TextBox 35">
            <a:extLst>
              <a:ext uri="{FF2B5EF4-FFF2-40B4-BE49-F238E27FC236}">
                <a16:creationId xmlns:a16="http://schemas.microsoft.com/office/drawing/2014/main" id="{440DAF09-6A16-4EAA-83DF-8FF5F705373F}"/>
              </a:ext>
            </a:extLst>
          </p:cNvPr>
          <p:cNvSpPr txBox="1"/>
          <p:nvPr/>
        </p:nvSpPr>
        <p:spPr>
          <a:xfrm>
            <a:off x="11782414" y="2013309"/>
            <a:ext cx="204566" cy="369332"/>
          </a:xfrm>
          <a:prstGeom prst="rect">
            <a:avLst/>
          </a:prstGeom>
          <a:noFill/>
        </p:spPr>
        <p:txBody>
          <a:bodyPr wrap="square" rtlCol="0">
            <a:spAutoFit/>
          </a:bodyPr>
          <a:lstStyle/>
          <a:p>
            <a:r>
              <a:rPr lang="en-US" dirty="0"/>
              <a:t>S</a:t>
            </a:r>
          </a:p>
        </p:txBody>
      </p:sp>
      <p:sp>
        <p:nvSpPr>
          <p:cNvPr id="37" name="Arrow: Right 36">
            <a:extLst>
              <a:ext uri="{FF2B5EF4-FFF2-40B4-BE49-F238E27FC236}">
                <a16:creationId xmlns:a16="http://schemas.microsoft.com/office/drawing/2014/main" id="{A01C2E3D-0C5C-4E3C-BE3D-FFCABFD269D7}"/>
              </a:ext>
            </a:extLst>
          </p:cNvPr>
          <p:cNvSpPr/>
          <p:nvPr/>
        </p:nvSpPr>
        <p:spPr>
          <a:xfrm>
            <a:off x="10797302" y="2141612"/>
            <a:ext cx="683123" cy="13740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38" name="Arrow: Right 37">
            <a:extLst>
              <a:ext uri="{FF2B5EF4-FFF2-40B4-BE49-F238E27FC236}">
                <a16:creationId xmlns:a16="http://schemas.microsoft.com/office/drawing/2014/main" id="{BD449FFE-0A28-4DF7-A1C9-D98509D8D5CF}"/>
              </a:ext>
            </a:extLst>
          </p:cNvPr>
          <p:cNvSpPr/>
          <p:nvPr/>
        </p:nvSpPr>
        <p:spPr>
          <a:xfrm rot="10800000">
            <a:off x="9157454" y="5260986"/>
            <a:ext cx="683123" cy="13740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39" name="TextBox 38">
            <a:extLst>
              <a:ext uri="{FF2B5EF4-FFF2-40B4-BE49-F238E27FC236}">
                <a16:creationId xmlns:a16="http://schemas.microsoft.com/office/drawing/2014/main" id="{E9BA9358-59F3-4468-AAED-885F3B685BB4}"/>
              </a:ext>
            </a:extLst>
          </p:cNvPr>
          <p:cNvSpPr txBox="1"/>
          <p:nvPr/>
        </p:nvSpPr>
        <p:spPr>
          <a:xfrm>
            <a:off x="9067830" y="4881242"/>
            <a:ext cx="211732" cy="369332"/>
          </a:xfrm>
          <a:prstGeom prst="rect">
            <a:avLst/>
          </a:prstGeom>
          <a:noFill/>
        </p:spPr>
        <p:txBody>
          <a:bodyPr wrap="square" rtlCol="0">
            <a:spAutoFit/>
          </a:bodyPr>
          <a:lstStyle/>
          <a:p>
            <a:r>
              <a:rPr lang="en-US" dirty="0">
                <a:solidFill>
                  <a:schemeClr val="accent4">
                    <a:lumMod val="50000"/>
                  </a:schemeClr>
                </a:solidFill>
              </a:rPr>
              <a:t>k</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D87EF0-38CD-4543-B881-A9E9BBF4BFD1}"/>
                  </a:ext>
                </a:extLst>
              </p:cNvPr>
              <p:cNvSpPr txBox="1"/>
              <p:nvPr/>
            </p:nvSpPr>
            <p:spPr>
              <a:xfrm>
                <a:off x="10586397" y="6186147"/>
                <a:ext cx="1219519" cy="4047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𝑺</m:t>
                          </m:r>
                        </m:e>
                      </m:acc>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𝑬</m:t>
                          </m:r>
                        </m:e>
                      </m:acc>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𝑯</m:t>
                          </m:r>
                        </m:e>
                      </m:acc>
                    </m:oMath>
                  </m:oMathPara>
                </a14:m>
                <a:endParaRPr lang="en-US" b="1" dirty="0"/>
              </a:p>
            </p:txBody>
          </p:sp>
        </mc:Choice>
        <mc:Fallback xmlns="">
          <p:sp>
            <p:nvSpPr>
              <p:cNvPr id="40" name="TextBox 39">
                <a:extLst>
                  <a:ext uri="{FF2B5EF4-FFF2-40B4-BE49-F238E27FC236}">
                    <a16:creationId xmlns:a16="http://schemas.microsoft.com/office/drawing/2014/main" id="{6FD87EF0-38CD-4543-B881-A9E9BBF4BFD1}"/>
                  </a:ext>
                </a:extLst>
              </p:cNvPr>
              <p:cNvSpPr txBox="1">
                <a:spLocks noRot="1" noChangeAspect="1" noMove="1" noResize="1" noEditPoints="1" noAdjustHandles="1" noChangeArrowheads="1" noChangeShapeType="1" noTextEdit="1"/>
              </p:cNvSpPr>
              <p:nvPr/>
            </p:nvSpPr>
            <p:spPr>
              <a:xfrm>
                <a:off x="10586397" y="6186147"/>
                <a:ext cx="1219519" cy="40479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538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83427-6EA1-4644-9E67-193934AD0559}"/>
              </a:ext>
            </a:extLst>
          </p:cNvPr>
          <p:cNvSpPr>
            <a:spLocks noGrp="1"/>
          </p:cNvSpPr>
          <p:nvPr>
            <p:ph type="title"/>
          </p:nvPr>
        </p:nvSpPr>
        <p:spPr>
          <a:xfrm>
            <a:off x="694686" y="220940"/>
            <a:ext cx="10515600" cy="931830"/>
          </a:xfrm>
        </p:spPr>
        <p:txBody>
          <a:bodyPr>
            <a:normAutofit fontScale="90000"/>
          </a:bodyPr>
          <a:lstStyle/>
          <a:p>
            <a:pPr algn="ctr"/>
            <a:r>
              <a:rPr lang="en-US" dirty="0"/>
              <a:t>What is Different?</a:t>
            </a:r>
            <a:br>
              <a:rPr lang="en-US" dirty="0"/>
            </a:br>
            <a:r>
              <a:rPr lang="en-US" dirty="0"/>
              <a:t>2-Snell’s Law</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7FB6AC-B2F1-4F37-8D1A-68060D6EB932}"/>
                  </a:ext>
                </a:extLst>
              </p:cNvPr>
              <p:cNvSpPr txBox="1"/>
              <p:nvPr/>
            </p:nvSpPr>
            <p:spPr>
              <a:xfrm>
                <a:off x="3535413" y="1315875"/>
                <a:ext cx="4834146" cy="1077218"/>
              </a:xfrm>
              <a:prstGeom prst="rect">
                <a:avLst/>
              </a:prstGeom>
              <a:solidFill>
                <a:schemeClr val="accent6">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𝑛</m:t>
                          </m:r>
                        </m:e>
                        <m:sub>
                          <m:r>
                            <a:rPr lang="en-US" sz="3200" b="0" i="1" smtClean="0">
                              <a:latin typeface="Cambria Math" panose="02040503050406030204" pitchFamily="18" charset="0"/>
                            </a:rPr>
                            <m:t>1</m:t>
                          </m:r>
                        </m:sub>
                      </m:sSub>
                      <m:func>
                        <m:funcPr>
                          <m:ctrlPr>
                            <a:rPr lang="en-US" sz="3200" b="0" i="1" smtClean="0">
                              <a:latin typeface="Cambria Math" panose="02040503050406030204" pitchFamily="18" charset="0"/>
                            </a:rPr>
                          </m:ctrlPr>
                        </m:funcPr>
                        <m:fName>
                          <m:r>
                            <m:rPr>
                              <m:sty m:val="p"/>
                            </m:rPr>
                            <a:rPr lang="en-US" sz="3200" b="0" i="0" smtClean="0">
                              <a:latin typeface="Cambria Math" panose="02040503050406030204" pitchFamily="18" charset="0"/>
                            </a:rPr>
                            <m:t>sin</m:t>
                          </m:r>
                        </m:fName>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𝜃</m:t>
                              </m:r>
                            </m:e>
                            <m:sub>
                              <m:r>
                                <a:rPr lang="en-US" sz="3200" b="0" i="1" smtClean="0">
                                  <a:latin typeface="Cambria Math" panose="02040503050406030204" pitchFamily="18" charset="0"/>
                                </a:rPr>
                                <m:t>1</m:t>
                              </m:r>
                            </m:sub>
                          </m:sSub>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sSub>
                                <m:sSubPr>
                                  <m:ctrlPr>
                                    <a:rPr lang="en-US" sz="3200" b="0" i="1" smtClean="0">
                                      <a:solidFill>
                                        <a:srgbClr val="FF0000"/>
                                      </a:solidFill>
                                      <a:latin typeface="Cambria Math" panose="02040503050406030204" pitchFamily="18" charset="0"/>
                                    </a:rPr>
                                  </m:ctrlPr>
                                </m:sSubPr>
                                <m:e>
                                  <m:r>
                                    <a:rPr lang="en-US" sz="3200" b="0" i="1" smtClean="0">
                                      <a:solidFill>
                                        <a:srgbClr val="FF0000"/>
                                      </a:solidFill>
                                      <a:latin typeface="Cambria Math" panose="02040503050406030204" pitchFamily="18" charset="0"/>
                                    </a:rPr>
                                    <m:t>𝑛</m:t>
                                  </m:r>
                                </m:e>
                                <m:sub>
                                  <m:r>
                                    <a:rPr lang="en-US" sz="3200" b="0" i="1" smtClean="0">
                                      <a:solidFill>
                                        <a:srgbClr val="FF0000"/>
                                      </a:solidFill>
                                      <a:latin typeface="Cambria Math" panose="02040503050406030204" pitchFamily="18" charset="0"/>
                                    </a:rPr>
                                    <m:t>2</m:t>
                                  </m:r>
                                </m:sub>
                              </m:sSub>
                            </m:e>
                          </m:d>
                          <m:func>
                            <m:funcPr>
                              <m:ctrlPr>
                                <a:rPr lang="en-US" sz="3200" b="0" i="1" smtClean="0">
                                  <a:latin typeface="Cambria Math" panose="02040503050406030204" pitchFamily="18" charset="0"/>
                                </a:rPr>
                              </m:ctrlPr>
                            </m:funcPr>
                            <m:fName>
                              <m:r>
                                <m:rPr>
                                  <m:sty m:val="p"/>
                                </m:rPr>
                                <a:rPr lang="en-US" sz="3200" b="0" i="0" smtClean="0">
                                  <a:latin typeface="Cambria Math" panose="02040503050406030204" pitchFamily="18" charset="0"/>
                                </a:rPr>
                                <m:t>sin</m:t>
                              </m:r>
                            </m:fName>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𝜃</m:t>
                                  </m:r>
                                </m:e>
                                <m:sub>
                                  <m:r>
                                    <a:rPr lang="en-US" sz="3200" b="0" i="1" smtClean="0">
                                      <a:latin typeface="Cambria Math" panose="02040503050406030204" pitchFamily="18" charset="0"/>
                                    </a:rPr>
                                    <m:t>2</m:t>
                                  </m:r>
                                </m:sub>
                              </m:sSub>
                            </m:e>
                          </m:func>
                        </m:e>
                      </m:func>
                    </m:oMath>
                  </m:oMathPara>
                </a14:m>
                <a:endParaRPr lang="en-US" sz="3200" dirty="0"/>
              </a:p>
              <a:p>
                <a:pPr/>
                <a14:m>
                  <m:oMathPara xmlns:m="http://schemas.openxmlformats.org/officeDocument/2006/math">
                    <m:oMathParaPr>
                      <m:jc m:val="centerGroup"/>
                    </m:oMathParaPr>
                    <m:oMath xmlns:m="http://schemas.openxmlformats.org/officeDocument/2006/math">
                      <m:sSub>
                        <m:sSubPr>
                          <m:ctrlPr>
                            <a:rPr lang="en-US" sz="3200" b="0" i="1" smtClean="0">
                              <a:solidFill>
                                <a:srgbClr val="FF0000"/>
                              </a:solidFill>
                              <a:latin typeface="Cambria Math" panose="02040503050406030204" pitchFamily="18" charset="0"/>
                            </a:rPr>
                          </m:ctrlPr>
                        </m:sSubPr>
                        <m:e>
                          <m:r>
                            <a:rPr lang="en-US" sz="3200" b="0" i="1" smtClean="0">
                              <a:solidFill>
                                <a:srgbClr val="FF0000"/>
                              </a:solidFill>
                              <a:latin typeface="Cambria Math" panose="02040503050406030204" pitchFamily="18" charset="0"/>
                            </a:rPr>
                            <m:t>𝑛</m:t>
                          </m:r>
                        </m:e>
                        <m:sub>
                          <m:r>
                            <a:rPr lang="en-US" sz="3200" b="0" i="1" smtClean="0">
                              <a:solidFill>
                                <a:srgbClr val="FF0000"/>
                              </a:solidFill>
                              <a:latin typeface="Cambria Math" panose="02040503050406030204" pitchFamily="18" charset="0"/>
                            </a:rPr>
                            <m:t>2</m:t>
                          </m:r>
                        </m:sub>
                      </m:sSub>
                      <m:r>
                        <a:rPr lang="en-US" sz="3200" b="0" i="1" smtClean="0">
                          <a:latin typeface="Cambria Math" panose="02040503050406030204" pitchFamily="18" charset="0"/>
                        </a:rPr>
                        <m:t>&lt;</m:t>
                      </m:r>
                      <m:r>
                        <a:rPr lang="en-US" sz="3200" b="0" i="1" smtClean="0">
                          <a:latin typeface="Cambria Math" panose="02040503050406030204" pitchFamily="18" charset="0"/>
                        </a:rPr>
                        <m:t>0</m:t>
                      </m:r>
                      <m:r>
                        <a:rPr lang="en-US" sz="3200" b="0" i="1" smtClean="0">
                          <a:latin typeface="Cambria Math" panose="02040503050406030204" pitchFamily="18" charset="0"/>
                        </a:rPr>
                        <m:t>  &amp;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𝜃</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&lt;</m:t>
                      </m:r>
                      <m:r>
                        <a:rPr lang="en-US" sz="3200" b="0" i="1" smtClean="0">
                          <a:latin typeface="Cambria Math" panose="02040503050406030204" pitchFamily="18" charset="0"/>
                        </a:rPr>
                        <m:t>0</m:t>
                      </m:r>
                    </m:oMath>
                  </m:oMathPara>
                </a14:m>
                <a:endParaRPr lang="en-US" sz="3200" dirty="0"/>
              </a:p>
            </p:txBody>
          </p:sp>
        </mc:Choice>
        <mc:Fallback xmlns="">
          <p:sp>
            <p:nvSpPr>
              <p:cNvPr id="4" name="TextBox 3">
                <a:extLst>
                  <a:ext uri="{FF2B5EF4-FFF2-40B4-BE49-F238E27FC236}">
                    <a16:creationId xmlns:a16="http://schemas.microsoft.com/office/drawing/2014/main" id="{7B7FB6AC-B2F1-4F37-8D1A-68060D6EB932}"/>
                  </a:ext>
                </a:extLst>
              </p:cNvPr>
              <p:cNvSpPr txBox="1">
                <a:spLocks noRot="1" noChangeAspect="1" noMove="1" noResize="1" noEditPoints="1" noAdjustHandles="1" noChangeArrowheads="1" noChangeShapeType="1" noTextEdit="1"/>
              </p:cNvSpPr>
              <p:nvPr/>
            </p:nvSpPr>
            <p:spPr>
              <a:xfrm>
                <a:off x="3535413" y="1315875"/>
                <a:ext cx="4834146" cy="1077218"/>
              </a:xfrm>
              <a:prstGeom prst="rect">
                <a:avLst/>
              </a:prstGeom>
              <a:blipFill>
                <a:blip r:embed="rId4"/>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862B0539-8831-449B-8E49-28121D1F62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299" y="2782133"/>
            <a:ext cx="3614946" cy="3163078"/>
          </a:xfrm>
          <a:prstGeom prst="rect">
            <a:avLst/>
          </a:prstGeom>
        </p:spPr>
      </p:pic>
      <p:pic>
        <p:nvPicPr>
          <p:cNvPr id="9" name="Negative_refraction.ogv.240p.vp9">
            <a:hlinkClick r:id="" action="ppaction://media"/>
            <a:extLst>
              <a:ext uri="{FF2B5EF4-FFF2-40B4-BE49-F238E27FC236}">
                <a16:creationId xmlns:a16="http://schemas.microsoft.com/office/drawing/2014/main" id="{12A056EC-8834-4F4B-9FA9-350E95175E1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318728" y="2556199"/>
            <a:ext cx="3614946" cy="3614946"/>
          </a:xfrm>
          <a:prstGeom prst="rect">
            <a:avLst/>
          </a:prstGeom>
        </p:spPr>
      </p:pic>
    </p:spTree>
    <p:extLst>
      <p:ext uri="{BB962C8B-B14F-4D97-AF65-F5344CB8AC3E}">
        <p14:creationId xmlns:p14="http://schemas.microsoft.com/office/powerpoint/2010/main" val="361572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4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0F17-A158-450C-9C00-944454E1B3C0}"/>
              </a:ext>
            </a:extLst>
          </p:cNvPr>
          <p:cNvSpPr>
            <a:spLocks noGrp="1"/>
          </p:cNvSpPr>
          <p:nvPr>
            <p:ph type="title"/>
          </p:nvPr>
        </p:nvSpPr>
        <p:spPr>
          <a:xfrm>
            <a:off x="427653" y="85207"/>
            <a:ext cx="10515600" cy="465299"/>
          </a:xfrm>
        </p:spPr>
        <p:txBody>
          <a:bodyPr>
            <a:normAutofit fontScale="90000"/>
          </a:bodyPr>
          <a:lstStyle/>
          <a:p>
            <a:pPr algn="ctr"/>
            <a:r>
              <a:rPr lang="en-US" sz="3600" dirty="0"/>
              <a:t>Reverse Cherenkov Radiation</a:t>
            </a:r>
          </a:p>
        </p:txBody>
      </p:sp>
      <p:pic>
        <p:nvPicPr>
          <p:cNvPr id="5" name="Content Placeholder 4">
            <a:extLst>
              <a:ext uri="{FF2B5EF4-FFF2-40B4-BE49-F238E27FC236}">
                <a16:creationId xmlns:a16="http://schemas.microsoft.com/office/drawing/2014/main" id="{72CB3884-AE11-48FC-B29D-F6CA735C0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758" y="530374"/>
            <a:ext cx="6526426" cy="2933625"/>
          </a:xfrm>
        </p:spPr>
      </p:pic>
      <p:sp>
        <p:nvSpPr>
          <p:cNvPr id="6" name="TextBox 5">
            <a:extLst>
              <a:ext uri="{FF2B5EF4-FFF2-40B4-BE49-F238E27FC236}">
                <a16:creationId xmlns:a16="http://schemas.microsoft.com/office/drawing/2014/main" id="{5A8D24B2-8732-47BA-BB39-A42468EF5E97}"/>
              </a:ext>
            </a:extLst>
          </p:cNvPr>
          <p:cNvSpPr txBox="1"/>
          <p:nvPr/>
        </p:nvSpPr>
        <p:spPr>
          <a:xfrm>
            <a:off x="1966895" y="5898059"/>
            <a:ext cx="7707424" cy="646331"/>
          </a:xfrm>
          <a:prstGeom prst="rect">
            <a:avLst/>
          </a:prstGeom>
          <a:solidFill>
            <a:schemeClr val="accent5">
              <a:lumMod val="60000"/>
              <a:lumOff val="40000"/>
            </a:schemeClr>
          </a:solidFill>
          <a:ln>
            <a:solidFill>
              <a:schemeClr val="tx1"/>
            </a:solidFill>
          </a:ln>
        </p:spPr>
        <p:txBody>
          <a:bodyPr wrap="square" rtlCol="0">
            <a:spAutoFit/>
          </a:bodyPr>
          <a:lstStyle/>
          <a:p>
            <a:r>
              <a:rPr lang="en-US" dirty="0">
                <a:sym typeface="Wingdings" panose="05000000000000000000" pitchFamily="2" charset="2"/>
              </a:rPr>
              <a:t> </a:t>
            </a:r>
            <a:r>
              <a:rPr lang="en-US" dirty="0">
                <a:solidFill>
                  <a:srgbClr val="FF0000"/>
                </a:solidFill>
              </a:rPr>
              <a:t>Cherenkov radiation </a:t>
            </a:r>
            <a:r>
              <a:rPr lang="en-US" dirty="0"/>
              <a:t>in normal materials is the result of charged particles (mostly electron) traveling faster than the phase velocity of light in that material.</a:t>
            </a:r>
          </a:p>
        </p:txBody>
      </p:sp>
      <p:pic>
        <p:nvPicPr>
          <p:cNvPr id="10" name="Picture 9">
            <a:extLst>
              <a:ext uri="{FF2B5EF4-FFF2-40B4-BE49-F238E27FC236}">
                <a16:creationId xmlns:a16="http://schemas.microsoft.com/office/drawing/2014/main" id="{330C733F-6FD5-4DB4-A26C-F6DFFEAA7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184" y="495375"/>
            <a:ext cx="3206039" cy="4211934"/>
          </a:xfrm>
          <a:prstGeom prst="rect">
            <a:avLst/>
          </a:prstGeom>
        </p:spPr>
      </p:pic>
      <p:sp>
        <p:nvSpPr>
          <p:cNvPr id="11" name="TextBox 10">
            <a:extLst>
              <a:ext uri="{FF2B5EF4-FFF2-40B4-BE49-F238E27FC236}">
                <a16:creationId xmlns:a16="http://schemas.microsoft.com/office/drawing/2014/main" id="{5F7EDD76-CDBD-41D5-85A7-9B5F9FD8AB89}"/>
              </a:ext>
            </a:extLst>
          </p:cNvPr>
          <p:cNvSpPr txBox="1"/>
          <p:nvPr/>
        </p:nvSpPr>
        <p:spPr>
          <a:xfrm>
            <a:off x="8993449" y="4786641"/>
            <a:ext cx="2975882" cy="523220"/>
          </a:xfrm>
          <a:prstGeom prst="rect">
            <a:avLst/>
          </a:prstGeom>
          <a:noFill/>
          <a:ln>
            <a:solidFill>
              <a:schemeClr val="tx1"/>
            </a:solidFill>
          </a:ln>
        </p:spPr>
        <p:txBody>
          <a:bodyPr wrap="square" rtlCol="0">
            <a:spAutoFit/>
          </a:bodyPr>
          <a:lstStyle/>
          <a:p>
            <a:r>
              <a:rPr lang="en-US" sz="1400" b="0" i="0" dirty="0">
                <a:solidFill>
                  <a:srgbClr val="202122"/>
                </a:solidFill>
                <a:effectLst/>
                <a:latin typeface="Arial" panose="020B0604020202020204" pitchFamily="34" charset="0"/>
              </a:rPr>
              <a:t>Cherenkov radiation glowing in the core of the Advanced Test Reactor.</a:t>
            </a:r>
            <a:endParaRPr lang="en-US" sz="1400" dirty="0"/>
          </a:p>
        </p:txBody>
      </p:sp>
      <p:pic>
        <p:nvPicPr>
          <p:cNvPr id="13" name="Picture 12">
            <a:extLst>
              <a:ext uri="{FF2B5EF4-FFF2-40B4-BE49-F238E27FC236}">
                <a16:creationId xmlns:a16="http://schemas.microsoft.com/office/drawing/2014/main" id="{A65F7667-E90E-4FC6-91EF-B3988AE15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626" y="3564379"/>
            <a:ext cx="3722448" cy="2072455"/>
          </a:xfrm>
          <a:prstGeom prst="rect">
            <a:avLst/>
          </a:prstGeom>
          <a:ln>
            <a:solidFill>
              <a:schemeClr val="tx1"/>
            </a:solidFill>
          </a:ln>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F2D6819-D5E2-4EDB-AE5C-5CE6E5B5BEBB}"/>
                  </a:ext>
                </a:extLst>
              </p:cNvPr>
              <p:cNvSpPr txBox="1"/>
              <p:nvPr/>
            </p:nvSpPr>
            <p:spPr>
              <a:xfrm>
                <a:off x="222669" y="3723443"/>
                <a:ext cx="480471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speed of light in vacuum </a:t>
                </a:r>
                <a14:m>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𝑐</m:t>
                    </m:r>
                  </m:oMath>
                </a14:m>
                <a:endParaRPr lang="en-US" dirty="0"/>
              </a:p>
              <a:p>
                <a:pPr marL="285750" indent="-285750">
                  <a:buFont typeface="Arial" panose="020B0604020202020204" pitchFamily="34" charset="0"/>
                  <a:buChar char="•"/>
                </a:pPr>
                <a:r>
                  <a:rPr lang="en-US" dirty="0"/>
                  <a:t>The speed of light in water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75</m:t>
                    </m:r>
                    <m:r>
                      <a:rPr lang="en-US" i="1" dirty="0" smtClean="0">
                        <a:latin typeface="Cambria Math" panose="02040503050406030204" pitchFamily="18" charset="0"/>
                      </a:rPr>
                      <m:t>𝑐</m:t>
                    </m:r>
                  </m:oMath>
                </a14:m>
                <a:endParaRPr lang="en-US" dirty="0"/>
              </a:p>
              <a:p>
                <a:pPr marL="285750" indent="-285750">
                  <a:buFont typeface="Arial" panose="020B0604020202020204" pitchFamily="34" charset="0"/>
                  <a:buChar char="•"/>
                </a:pPr>
                <a:r>
                  <a:rPr lang="en-US" dirty="0"/>
                  <a:t>Matter can accelerate beyond this speed during nuclear reactions in particle accelerators: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75</m:t>
                      </m:r>
                      <m:r>
                        <a:rPr lang="en-US" b="0" i="1" smtClean="0">
                          <a:latin typeface="Cambria Math" panose="02040503050406030204" pitchFamily="18" charset="0"/>
                        </a:rPr>
                        <m:t>𝑐</m:t>
                      </m:r>
                      <m:r>
                        <a:rPr lang="en-US" b="0" i="1" smtClean="0">
                          <a:latin typeface="Cambria Math" panose="02040503050406030204" pitchFamily="18" charset="0"/>
                        </a:rPr>
                        <m:t>&lt;</m:t>
                      </m:r>
                      <m:r>
                        <a:rPr lang="en-US" b="0" i="1" smtClean="0">
                          <a:latin typeface="Cambria Math" panose="02040503050406030204" pitchFamily="18" charset="0"/>
                        </a:rPr>
                        <m:t>𝑣</m:t>
                      </m:r>
                      <m:r>
                        <a:rPr lang="en-US" b="0" i="1" smtClean="0">
                          <a:latin typeface="Cambria Math" panose="02040503050406030204" pitchFamily="18" charset="0"/>
                        </a:rPr>
                        <m:t>&lt;</m:t>
                      </m:r>
                      <m:r>
                        <a:rPr lang="en-US" b="0" i="1" smtClean="0">
                          <a:latin typeface="Cambria Math" panose="02040503050406030204" pitchFamily="18" charset="0"/>
                        </a:rPr>
                        <m:t>𝑐</m:t>
                      </m:r>
                    </m:oMath>
                  </m:oMathPara>
                </a14:m>
                <a:endParaRPr lang="en-US" dirty="0"/>
              </a:p>
            </p:txBody>
          </p:sp>
        </mc:Choice>
        <mc:Fallback xmlns="">
          <p:sp>
            <p:nvSpPr>
              <p:cNvPr id="15" name="TextBox 14">
                <a:extLst>
                  <a:ext uri="{FF2B5EF4-FFF2-40B4-BE49-F238E27FC236}">
                    <a16:creationId xmlns:a16="http://schemas.microsoft.com/office/drawing/2014/main" id="{1F2D6819-D5E2-4EDB-AE5C-5CE6E5B5BEBB}"/>
                  </a:ext>
                </a:extLst>
              </p:cNvPr>
              <p:cNvSpPr txBox="1">
                <a:spLocks noRot="1" noChangeAspect="1" noMove="1" noResize="1" noEditPoints="1" noAdjustHandles="1" noChangeArrowheads="1" noChangeShapeType="1" noTextEdit="1"/>
              </p:cNvSpPr>
              <p:nvPr/>
            </p:nvSpPr>
            <p:spPr>
              <a:xfrm>
                <a:off x="222669" y="3723443"/>
                <a:ext cx="4804711" cy="1754326"/>
              </a:xfrm>
              <a:prstGeom prst="rect">
                <a:avLst/>
              </a:prstGeom>
              <a:blipFill>
                <a:blip r:embed="rId5"/>
                <a:stretch>
                  <a:fillRect l="-888" t="-2083"/>
                </a:stretch>
              </a:blipFill>
            </p:spPr>
            <p:txBody>
              <a:bodyPr/>
              <a:lstStyle/>
              <a:p>
                <a:r>
                  <a:rPr lang="en-US">
                    <a:noFill/>
                  </a:rPr>
                  <a:t> </a:t>
                </a:r>
              </a:p>
            </p:txBody>
          </p:sp>
        </mc:Fallback>
      </mc:AlternateContent>
      <p:sp>
        <p:nvSpPr>
          <p:cNvPr id="16" name="Cloud 15">
            <a:extLst>
              <a:ext uri="{FF2B5EF4-FFF2-40B4-BE49-F238E27FC236}">
                <a16:creationId xmlns:a16="http://schemas.microsoft.com/office/drawing/2014/main" id="{F56ADFDE-265B-4DB5-ABB4-5F61EB75656C}"/>
              </a:ext>
            </a:extLst>
          </p:cNvPr>
          <p:cNvSpPr/>
          <p:nvPr/>
        </p:nvSpPr>
        <p:spPr>
          <a:xfrm>
            <a:off x="114777" y="1314596"/>
            <a:ext cx="2003272" cy="15768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a:t>
            </a:r>
          </a:p>
          <a:p>
            <a:pPr algn="ctr"/>
            <a:r>
              <a:rPr lang="en-US" dirty="0"/>
              <a:t>What is </a:t>
            </a:r>
            <a:r>
              <a:rPr lang="en-US" sz="1800" dirty="0">
                <a:solidFill>
                  <a:srgbClr val="FFFF00"/>
                </a:solidFill>
              </a:rPr>
              <a:t>Cherenkov Radiation</a:t>
            </a:r>
            <a:r>
              <a:rPr lang="en-US" sz="1800" dirty="0"/>
              <a:t>?</a:t>
            </a:r>
            <a:endParaRPr lang="en-US" dirty="0"/>
          </a:p>
        </p:txBody>
      </p:sp>
      <p:pic>
        <p:nvPicPr>
          <p:cNvPr id="18" name="Picture 17">
            <a:extLst>
              <a:ext uri="{FF2B5EF4-FFF2-40B4-BE49-F238E27FC236}">
                <a16:creationId xmlns:a16="http://schemas.microsoft.com/office/drawing/2014/main" id="{92CB348C-A207-4355-B9F8-E1220B09C0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146" y="231384"/>
            <a:ext cx="1058534" cy="1058534"/>
          </a:xfrm>
          <a:prstGeom prst="rect">
            <a:avLst/>
          </a:prstGeom>
        </p:spPr>
      </p:pic>
    </p:spTree>
    <p:extLst>
      <p:ext uri="{BB962C8B-B14F-4D97-AF65-F5344CB8AC3E}">
        <p14:creationId xmlns:p14="http://schemas.microsoft.com/office/powerpoint/2010/main" val="80825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BB19-C634-495E-9519-DD45EB4E22D2}"/>
              </a:ext>
            </a:extLst>
          </p:cNvPr>
          <p:cNvSpPr>
            <a:spLocks noGrp="1"/>
          </p:cNvSpPr>
          <p:nvPr>
            <p:ph type="title"/>
          </p:nvPr>
        </p:nvSpPr>
        <p:spPr>
          <a:xfrm>
            <a:off x="838200" y="75876"/>
            <a:ext cx="10515600" cy="465299"/>
          </a:xfrm>
        </p:spPr>
        <p:txBody>
          <a:bodyPr>
            <a:normAutofit fontScale="90000"/>
          </a:bodyPr>
          <a:lstStyle/>
          <a:p>
            <a:pPr algn="ctr"/>
            <a:r>
              <a:rPr lang="en-US" sz="4400" dirty="0"/>
              <a:t>Reverse Cherenkov Radiation</a:t>
            </a:r>
            <a:endParaRPr lang="en-US" dirty="0"/>
          </a:p>
        </p:txBody>
      </p:sp>
      <p:pic>
        <p:nvPicPr>
          <p:cNvPr id="4" name="Content Placeholder 3">
            <a:extLst>
              <a:ext uri="{FF2B5EF4-FFF2-40B4-BE49-F238E27FC236}">
                <a16:creationId xmlns:a16="http://schemas.microsoft.com/office/drawing/2014/main" id="{616BB49C-CF3A-4B5D-8531-164E4304F8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6816" y="1026751"/>
            <a:ext cx="7401404" cy="2910589"/>
          </a:xfrm>
          <a:prstGeom prst="rect">
            <a:avLst/>
          </a:prstGeom>
        </p:spPr>
      </p:pic>
      <p:sp>
        <p:nvSpPr>
          <p:cNvPr id="5" name="TextBox 4">
            <a:extLst>
              <a:ext uri="{FF2B5EF4-FFF2-40B4-BE49-F238E27FC236}">
                <a16:creationId xmlns:a16="http://schemas.microsoft.com/office/drawing/2014/main" id="{D63ABB37-A095-440D-B65A-CD73BED40EC7}"/>
              </a:ext>
            </a:extLst>
          </p:cNvPr>
          <p:cNvSpPr txBox="1"/>
          <p:nvPr/>
        </p:nvSpPr>
        <p:spPr>
          <a:xfrm>
            <a:off x="2862942" y="592314"/>
            <a:ext cx="6764694" cy="369332"/>
          </a:xfrm>
          <a:prstGeom prst="rect">
            <a:avLst/>
          </a:prstGeom>
          <a:noFill/>
        </p:spPr>
        <p:txBody>
          <a:bodyPr wrap="square" rtlCol="0">
            <a:spAutoFit/>
          </a:bodyPr>
          <a:lstStyle/>
          <a:p>
            <a:r>
              <a:rPr lang="en-US" sz="1800" dirty="0">
                <a:solidFill>
                  <a:schemeClr val="accent2">
                    <a:lumMod val="75000"/>
                  </a:schemeClr>
                </a:solidFill>
              </a:rPr>
              <a:t>Cherenkov Radiation </a:t>
            </a:r>
            <a:r>
              <a:rPr lang="en-US" sz="1800" dirty="0"/>
              <a:t>in </a:t>
            </a:r>
            <a:r>
              <a:rPr lang="en-US" sz="1800" dirty="0">
                <a:solidFill>
                  <a:srgbClr val="FF0000"/>
                </a:solidFill>
              </a:rPr>
              <a:t>Metamaterial</a:t>
            </a:r>
            <a:r>
              <a:rPr lang="en-US" sz="1800" dirty="0"/>
              <a:t> </a:t>
            </a:r>
            <a:r>
              <a:rPr lang="en-US" sz="1800" dirty="0">
                <a:sym typeface="Wingdings" panose="05000000000000000000" pitchFamily="2" charset="2"/>
              </a:rPr>
              <a:t> </a:t>
            </a:r>
            <a:r>
              <a:rPr lang="en-US" sz="1800" dirty="0">
                <a:solidFill>
                  <a:srgbClr val="FF0000"/>
                </a:solidFill>
                <a:sym typeface="Wingdings" panose="05000000000000000000" pitchFamily="2" charset="2"/>
              </a:rPr>
              <a:t>Reverse</a:t>
            </a:r>
            <a:r>
              <a:rPr lang="en-US" sz="1800" dirty="0">
                <a:solidFill>
                  <a:schemeClr val="accent4">
                    <a:lumMod val="50000"/>
                  </a:schemeClr>
                </a:solidFill>
                <a:sym typeface="Wingdings" panose="05000000000000000000" pitchFamily="2" charset="2"/>
              </a:rPr>
              <a:t> </a:t>
            </a:r>
            <a:r>
              <a:rPr lang="en-US" sz="1800" dirty="0">
                <a:solidFill>
                  <a:schemeClr val="accent2">
                    <a:lumMod val="75000"/>
                  </a:schemeClr>
                </a:solidFill>
              </a:rPr>
              <a:t>Cherenkov Radiation</a:t>
            </a:r>
            <a:endParaRPr lang="en-US" dirty="0">
              <a:solidFill>
                <a:schemeClr val="accent2">
                  <a:lumMod val="75000"/>
                </a:schemeClr>
              </a:solidFill>
            </a:endParaRPr>
          </a:p>
        </p:txBody>
      </p:sp>
      <p:pic>
        <p:nvPicPr>
          <p:cNvPr id="7" name="Picture 6">
            <a:extLst>
              <a:ext uri="{FF2B5EF4-FFF2-40B4-BE49-F238E27FC236}">
                <a16:creationId xmlns:a16="http://schemas.microsoft.com/office/drawing/2014/main" id="{5FFE3DDC-91C7-42AF-A279-BB6D3B1CA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527" y="4083282"/>
            <a:ext cx="7550693" cy="2698842"/>
          </a:xfrm>
          <a:prstGeom prst="rect">
            <a:avLst/>
          </a:prstGeom>
        </p:spPr>
      </p:pic>
      <p:sp>
        <p:nvSpPr>
          <p:cNvPr id="8" name="TextBox 7">
            <a:extLst>
              <a:ext uri="{FF2B5EF4-FFF2-40B4-BE49-F238E27FC236}">
                <a16:creationId xmlns:a16="http://schemas.microsoft.com/office/drawing/2014/main" id="{64E93C20-4EF7-42E6-A9D8-F5150EC00843}"/>
              </a:ext>
            </a:extLst>
          </p:cNvPr>
          <p:cNvSpPr txBox="1"/>
          <p:nvPr/>
        </p:nvSpPr>
        <p:spPr>
          <a:xfrm>
            <a:off x="484517" y="4488276"/>
            <a:ext cx="3203070" cy="1477328"/>
          </a:xfrm>
          <a:prstGeom prst="rect">
            <a:avLst/>
          </a:prstGeom>
          <a:noFill/>
          <a:ln>
            <a:solidFill>
              <a:schemeClr val="tx1"/>
            </a:solidFill>
          </a:ln>
        </p:spPr>
        <p:txBody>
          <a:bodyPr wrap="square" rtlCol="0">
            <a:spAutoFit/>
          </a:bodyPr>
          <a:lstStyle/>
          <a:p>
            <a:r>
              <a:rPr lang="en-US" dirty="0">
                <a:solidFill>
                  <a:srgbClr val="FF0000"/>
                </a:solidFill>
              </a:rPr>
              <a:t>*</a:t>
            </a:r>
            <a:r>
              <a:rPr lang="en-US" dirty="0"/>
              <a:t>The figure shows radiation power in each angle in the negative refraction band (solid line) and positive refraction band (dashed line)</a:t>
            </a:r>
          </a:p>
        </p:txBody>
      </p:sp>
      <p:sp>
        <p:nvSpPr>
          <p:cNvPr id="9" name="TextBox 8">
            <a:extLst>
              <a:ext uri="{FF2B5EF4-FFF2-40B4-BE49-F238E27FC236}">
                <a16:creationId xmlns:a16="http://schemas.microsoft.com/office/drawing/2014/main" id="{A14C9A04-FE39-403B-B0EC-E49B777898BB}"/>
              </a:ext>
            </a:extLst>
          </p:cNvPr>
          <p:cNvSpPr txBox="1"/>
          <p:nvPr/>
        </p:nvSpPr>
        <p:spPr>
          <a:xfrm>
            <a:off x="274578" y="1456237"/>
            <a:ext cx="3622949" cy="1477328"/>
          </a:xfrm>
          <a:prstGeom prst="rect">
            <a:avLst/>
          </a:prstGeom>
          <a:noFill/>
          <a:ln>
            <a:solidFill>
              <a:schemeClr val="tx1"/>
            </a:solidFill>
          </a:ln>
        </p:spPr>
        <p:txBody>
          <a:bodyPr wrap="square" rtlCol="0">
            <a:spAutoFit/>
          </a:bodyPr>
          <a:lstStyle/>
          <a:p>
            <a:r>
              <a:rPr lang="en-US" dirty="0"/>
              <a:t>The reversed Cherenkov radiation has many possible </a:t>
            </a:r>
            <a:r>
              <a:rPr lang="en-US" u="sng" dirty="0"/>
              <a:t>applications</a:t>
            </a:r>
            <a:r>
              <a:rPr lang="en-US" dirty="0"/>
              <a:t>, such as novel vacuum electronic devices, particle detectors, accelerators and new types of plasmonic couplers.</a:t>
            </a:r>
          </a:p>
        </p:txBody>
      </p:sp>
      <p:sp>
        <p:nvSpPr>
          <p:cNvPr id="10" name="TextBox 9">
            <a:extLst>
              <a:ext uri="{FF2B5EF4-FFF2-40B4-BE49-F238E27FC236}">
                <a16:creationId xmlns:a16="http://schemas.microsoft.com/office/drawing/2014/main" id="{2CDF24A5-3F80-4DB9-A4A1-46F08897CCD3}"/>
              </a:ext>
            </a:extLst>
          </p:cNvPr>
          <p:cNvSpPr txBox="1"/>
          <p:nvPr/>
        </p:nvSpPr>
        <p:spPr>
          <a:xfrm>
            <a:off x="369877" y="5965604"/>
            <a:ext cx="3622950" cy="600164"/>
          </a:xfrm>
          <a:prstGeom prst="rect">
            <a:avLst/>
          </a:prstGeom>
          <a:noFill/>
        </p:spPr>
        <p:txBody>
          <a:bodyPr wrap="square" rtlCol="0">
            <a:spAutoFit/>
          </a:bodyPr>
          <a:lstStyle/>
          <a:p>
            <a:r>
              <a:rPr lang="en-US" sz="1100" b="0" i="0" dirty="0">
                <a:solidFill>
                  <a:srgbClr val="FF0000"/>
                </a:solidFill>
                <a:effectLst/>
                <a:latin typeface="Open Sans" panose="020B0606030504020204" pitchFamily="34" charset="0"/>
              </a:rPr>
              <a:t>Chen, H. and Chen, M., 2011. Flipping photons backward: reversed Cherenkov radiation. </a:t>
            </a:r>
            <a:r>
              <a:rPr lang="en-US" sz="1100" b="0" i="1" dirty="0">
                <a:solidFill>
                  <a:srgbClr val="FF0000"/>
                </a:solidFill>
                <a:effectLst/>
                <a:latin typeface="Open Sans" panose="020B0606030504020204" pitchFamily="34" charset="0"/>
              </a:rPr>
              <a:t>Materials today</a:t>
            </a:r>
            <a:r>
              <a:rPr lang="en-US" sz="1100" b="0" i="0" dirty="0">
                <a:solidFill>
                  <a:srgbClr val="FF0000"/>
                </a:solidFill>
                <a:effectLst/>
                <a:latin typeface="Open Sans" panose="020B0606030504020204" pitchFamily="34" charset="0"/>
              </a:rPr>
              <a:t>, 14(1-2), pp.34-41.</a:t>
            </a:r>
            <a:endParaRPr lang="en-US" sz="1100" dirty="0">
              <a:solidFill>
                <a:srgbClr val="FF0000"/>
              </a:solidFill>
            </a:endParaRPr>
          </a:p>
        </p:txBody>
      </p:sp>
    </p:spTree>
    <p:extLst>
      <p:ext uri="{BB962C8B-B14F-4D97-AF65-F5344CB8AC3E}">
        <p14:creationId xmlns:p14="http://schemas.microsoft.com/office/powerpoint/2010/main" val="176557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E0D7-4F6B-43EC-96F0-96AA9931E451}"/>
              </a:ext>
            </a:extLst>
          </p:cNvPr>
          <p:cNvSpPr>
            <a:spLocks noGrp="1"/>
          </p:cNvSpPr>
          <p:nvPr>
            <p:ph type="title"/>
          </p:nvPr>
        </p:nvSpPr>
        <p:spPr>
          <a:xfrm>
            <a:off x="838200" y="78675"/>
            <a:ext cx="10515600" cy="518657"/>
          </a:xfrm>
        </p:spPr>
        <p:txBody>
          <a:bodyPr>
            <a:noAutofit/>
          </a:bodyPr>
          <a:lstStyle/>
          <a:p>
            <a:pPr algn="ctr"/>
            <a:r>
              <a:rPr lang="en-US" sz="2400" dirty="0"/>
              <a:t>How to Make Metamaterials?</a:t>
            </a:r>
            <a:br>
              <a:rPr lang="en-US" sz="2400" dirty="0"/>
            </a:br>
            <a:r>
              <a:rPr lang="en-US" sz="2400" dirty="0"/>
              <a:t>Split Ring Resonator (SRR)</a:t>
            </a:r>
          </a:p>
        </p:txBody>
      </p:sp>
      <p:pic>
        <p:nvPicPr>
          <p:cNvPr id="5" name="Content Placeholder 4">
            <a:extLst>
              <a:ext uri="{FF2B5EF4-FFF2-40B4-BE49-F238E27FC236}">
                <a16:creationId xmlns:a16="http://schemas.microsoft.com/office/drawing/2014/main" id="{D7910987-6443-465B-92B8-E598D2D8A1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4602" y="736531"/>
            <a:ext cx="3218416" cy="3351010"/>
          </a:xfrm>
        </p:spPr>
      </p:pic>
      <p:pic>
        <p:nvPicPr>
          <p:cNvPr id="7" name="Picture 6">
            <a:extLst>
              <a:ext uri="{FF2B5EF4-FFF2-40B4-BE49-F238E27FC236}">
                <a16:creationId xmlns:a16="http://schemas.microsoft.com/office/drawing/2014/main" id="{AEF4861C-1987-410C-A485-297514993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602" y="4007585"/>
            <a:ext cx="3333750" cy="2505075"/>
          </a:xfrm>
          <a:prstGeom prst="rect">
            <a:avLst/>
          </a:prstGeom>
        </p:spPr>
      </p:pic>
      <p:sp>
        <p:nvSpPr>
          <p:cNvPr id="8" name="TextBox 7">
            <a:extLst>
              <a:ext uri="{FF2B5EF4-FFF2-40B4-BE49-F238E27FC236}">
                <a16:creationId xmlns:a16="http://schemas.microsoft.com/office/drawing/2014/main" id="{2A1661BB-9A01-4CF2-B5F6-C48DB7C0E033}"/>
              </a:ext>
            </a:extLst>
          </p:cNvPr>
          <p:cNvSpPr txBox="1"/>
          <p:nvPr/>
        </p:nvSpPr>
        <p:spPr>
          <a:xfrm>
            <a:off x="8020051" y="522720"/>
            <a:ext cx="3333749" cy="923330"/>
          </a:xfrm>
          <a:prstGeom prst="rect">
            <a:avLst/>
          </a:prstGeom>
          <a:solidFill>
            <a:schemeClr val="bg1">
              <a:lumMod val="85000"/>
            </a:schemeClr>
          </a:solidFill>
          <a:ln>
            <a:solidFill>
              <a:schemeClr val="tx1"/>
            </a:solidFill>
          </a:ln>
        </p:spPr>
        <p:txBody>
          <a:bodyPr wrap="square" rtlCol="0">
            <a:spAutoFit/>
          </a:bodyPr>
          <a:lstStyle/>
          <a:p>
            <a:r>
              <a:rPr lang="en-US" dirty="0"/>
              <a:t>The gaps produce a capacitance which produces a resonance that amplifies the magnetic field.</a:t>
            </a:r>
          </a:p>
        </p:txBody>
      </p:sp>
      <p:sp>
        <p:nvSpPr>
          <p:cNvPr id="9" name="TextBox 8">
            <a:extLst>
              <a:ext uri="{FF2B5EF4-FFF2-40B4-BE49-F238E27FC236}">
                <a16:creationId xmlns:a16="http://schemas.microsoft.com/office/drawing/2014/main" id="{CFCCABFD-D35B-4B2D-83AD-F8CBF515B78F}"/>
              </a:ext>
            </a:extLst>
          </p:cNvPr>
          <p:cNvSpPr txBox="1"/>
          <p:nvPr/>
        </p:nvSpPr>
        <p:spPr>
          <a:xfrm>
            <a:off x="7926298" y="5589330"/>
            <a:ext cx="4143944" cy="923330"/>
          </a:xfrm>
          <a:prstGeom prst="rect">
            <a:avLst/>
          </a:prstGeom>
          <a:solidFill>
            <a:schemeClr val="accent4">
              <a:lumMod val="40000"/>
              <a:lumOff val="60000"/>
            </a:schemeClr>
          </a:solidFill>
          <a:ln>
            <a:solidFill>
              <a:schemeClr val="tx1"/>
            </a:solidFill>
          </a:ln>
        </p:spPr>
        <p:txBody>
          <a:bodyPr wrap="square" rtlCol="0">
            <a:spAutoFit/>
          </a:bodyPr>
          <a:lstStyle/>
          <a:p>
            <a:r>
              <a:rPr lang="en-US" dirty="0">
                <a:sym typeface="Wingdings" panose="05000000000000000000" pitchFamily="2" charset="2"/>
              </a:rPr>
              <a:t>Periodic structures and m</a:t>
            </a:r>
            <a:r>
              <a:rPr lang="en-US" dirty="0"/>
              <a:t>any cells of SRRs </a:t>
            </a:r>
            <a:r>
              <a:rPr lang="en-US" dirty="0">
                <a:sym typeface="Wingdings" panose="05000000000000000000" pitchFamily="2" charset="2"/>
              </a:rPr>
              <a:t>on averaging </a:t>
            </a:r>
            <a:r>
              <a:rPr lang="en-US" dirty="0"/>
              <a:t>produce</a:t>
            </a:r>
            <a:r>
              <a:rPr lang="en-US" dirty="0">
                <a:sym typeface="Wingdings" panose="05000000000000000000" pitchFamily="2" charset="2"/>
              </a:rPr>
              <a:t> Metamaterial as a macroscopic effect.</a:t>
            </a:r>
            <a:endParaRPr lang="en-US" dirty="0"/>
          </a:p>
        </p:txBody>
      </p:sp>
      <p:sp>
        <p:nvSpPr>
          <p:cNvPr id="10" name="TextBox 9">
            <a:extLst>
              <a:ext uri="{FF2B5EF4-FFF2-40B4-BE49-F238E27FC236}">
                <a16:creationId xmlns:a16="http://schemas.microsoft.com/office/drawing/2014/main" id="{10B296D7-ADB2-4236-A186-6A6864E1FB99}"/>
              </a:ext>
            </a:extLst>
          </p:cNvPr>
          <p:cNvSpPr txBox="1"/>
          <p:nvPr/>
        </p:nvSpPr>
        <p:spPr>
          <a:xfrm>
            <a:off x="7913916" y="1517121"/>
            <a:ext cx="3751229" cy="3139321"/>
          </a:xfrm>
          <a:prstGeom prst="rect">
            <a:avLst/>
          </a:prstGeom>
          <a:noFill/>
        </p:spPr>
        <p:txBody>
          <a:bodyPr wrap="square" rtlCol="0">
            <a:spAutoFit/>
          </a:bodyPr>
          <a:lstStyle/>
          <a:p>
            <a:r>
              <a:rPr lang="en-US" dirty="0"/>
              <a:t>Time varying applied magnetic field </a:t>
            </a:r>
            <a:r>
              <a:rPr lang="en-US" dirty="0">
                <a:sym typeface="Wingdings" panose="05000000000000000000" pitchFamily="2" charset="2"/>
              </a:rPr>
              <a:t> Produced current</a:t>
            </a:r>
          </a:p>
          <a:p>
            <a:pPr marL="285750" indent="-285750">
              <a:buFont typeface="Wingdings" panose="05000000000000000000" pitchFamily="2" charset="2"/>
              <a:buChar char="à"/>
            </a:pPr>
            <a:r>
              <a:rPr lang="en-US" dirty="0">
                <a:sym typeface="Wingdings" panose="05000000000000000000" pitchFamily="2" charset="2"/>
              </a:rPr>
              <a:t>Produced magnetic field that may either oppose or enhance the incident field. The magnetic field is dipolar.</a:t>
            </a:r>
          </a:p>
          <a:p>
            <a:r>
              <a:rPr lang="en-US" dirty="0">
                <a:sym typeface="Wingdings" panose="05000000000000000000" pitchFamily="2" charset="2"/>
              </a:rPr>
              <a:t>  Charges on the opposite gaps.</a:t>
            </a:r>
          </a:p>
          <a:p>
            <a:r>
              <a:rPr lang="en-US" dirty="0">
                <a:sym typeface="Wingdings" panose="05000000000000000000" pitchFamily="2" charset="2"/>
              </a:rPr>
              <a:t>  Capacitance.</a:t>
            </a:r>
          </a:p>
          <a:p>
            <a:r>
              <a:rPr lang="en-US" dirty="0">
                <a:sym typeface="Wingdings" panose="05000000000000000000" pitchFamily="2" charset="2"/>
              </a:rPr>
              <a:t>  Lowering the resonant frequency </a:t>
            </a:r>
          </a:p>
          <a:p>
            <a:r>
              <a:rPr lang="en-US" dirty="0">
                <a:sym typeface="Wingdings" panose="05000000000000000000" pitchFamily="2" charset="2"/>
              </a:rPr>
              <a:t>      and </a:t>
            </a:r>
            <a:r>
              <a:rPr lang="en-US" dirty="0"/>
              <a:t>concentrating the electric </a:t>
            </a:r>
          </a:p>
          <a:p>
            <a:r>
              <a:rPr lang="en-US" dirty="0"/>
              <a:t>      field.</a:t>
            </a:r>
          </a:p>
        </p:txBody>
      </p:sp>
      <p:pic>
        <p:nvPicPr>
          <p:cNvPr id="13" name="Picture 12">
            <a:extLst>
              <a:ext uri="{FF2B5EF4-FFF2-40B4-BE49-F238E27FC236}">
                <a16:creationId xmlns:a16="http://schemas.microsoft.com/office/drawing/2014/main" id="{CB646C79-028E-4DE4-BDC3-67A195E29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1" y="1040501"/>
            <a:ext cx="4369402" cy="3679497"/>
          </a:xfrm>
          <a:prstGeom prst="rect">
            <a:avLst/>
          </a:prstGeom>
        </p:spPr>
      </p:pic>
      <p:cxnSp>
        <p:nvCxnSpPr>
          <p:cNvPr id="15" name="Straight Arrow Connector 14">
            <a:extLst>
              <a:ext uri="{FF2B5EF4-FFF2-40B4-BE49-F238E27FC236}">
                <a16:creationId xmlns:a16="http://schemas.microsoft.com/office/drawing/2014/main" id="{B8B66416-3AFB-4B0A-A2C6-4B9BAECB8D6E}"/>
              </a:ext>
            </a:extLst>
          </p:cNvPr>
          <p:cNvCxnSpPr/>
          <p:nvPr/>
        </p:nvCxnSpPr>
        <p:spPr>
          <a:xfrm>
            <a:off x="7399176" y="4963886"/>
            <a:ext cx="1418253" cy="62544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15A110A-BA9A-4DE6-AC43-BE2C64C544FF}"/>
                  </a:ext>
                </a:extLst>
              </p:cNvPr>
              <p:cNvSpPr txBox="1"/>
              <p:nvPr/>
            </p:nvSpPr>
            <p:spPr>
              <a:xfrm>
                <a:off x="307355" y="4772207"/>
                <a:ext cx="3959751" cy="1200329"/>
              </a:xfrm>
              <a:prstGeom prst="rect">
                <a:avLst/>
              </a:prstGeom>
              <a:noFill/>
              <a:ln>
                <a:solidFill>
                  <a:schemeClr val="tx1"/>
                </a:solidFill>
                <a:round/>
              </a:ln>
            </p:spPr>
            <p:txBody>
              <a:bodyPr wrap="square" rtlCol="0">
                <a:spAutoFit/>
              </a:bodyPr>
              <a:lstStyle/>
              <a:p>
                <a:r>
                  <a:rPr lang="en-US" dirty="0">
                    <a:solidFill>
                      <a:srgbClr val="FF0000"/>
                    </a:solidFill>
                  </a:rPr>
                  <a:t>*</a:t>
                </a:r>
                <a:r>
                  <a:rPr lang="en-US" dirty="0"/>
                  <a:t>Resonance curve of an actual copper split ring resonator (SRR). </a:t>
                </a:r>
                <a14:m>
                  <m:oMath xmlns:m="http://schemas.openxmlformats.org/officeDocument/2006/math">
                    <m:r>
                      <a:rPr lang="en-US" i="1" dirty="0" smtClean="0">
                        <a:latin typeface="Cambria Math" panose="02040503050406030204" pitchFamily="18" charset="0"/>
                      </a:rPr>
                      <m:t>𝑐</m:t>
                    </m:r>
                    <m:r>
                      <a:rPr lang="en-US" b="0"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8</m:t>
                    </m:r>
                    <m:r>
                      <a:rPr lang="en-US" i="1" dirty="0" smtClean="0">
                        <a:latin typeface="Cambria Math" panose="02040503050406030204" pitchFamily="18" charset="0"/>
                      </a:rPr>
                      <m:t> </m:t>
                    </m:r>
                    <m:r>
                      <a:rPr lang="en-US" i="1" dirty="0" smtClean="0">
                        <a:latin typeface="Cambria Math" panose="02040503050406030204" pitchFamily="18" charset="0"/>
                      </a:rPr>
                      <m:t>𝑚𝑚</m:t>
                    </m:r>
                  </m:oMath>
                </a14:m>
                <a:r>
                  <a:rPr lang="en-US" dirty="0"/>
                  <a:t>, </a:t>
                </a:r>
                <a14:m>
                  <m:oMath xmlns:m="http://schemas.openxmlformats.org/officeDocument/2006/math">
                    <m:r>
                      <a:rPr lang="en-US" i="1" dirty="0" smtClean="0">
                        <a:latin typeface="Cambria Math" panose="02040503050406030204" pitchFamily="18" charset="0"/>
                      </a:rPr>
                      <m:t>𝑑</m:t>
                    </m:r>
                    <m:r>
                      <a:rPr lang="en-US" b="0"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2</m:t>
                    </m:r>
                    <m:r>
                      <a:rPr lang="en-US" i="1" dirty="0" smtClean="0">
                        <a:latin typeface="Cambria Math" panose="02040503050406030204" pitchFamily="18" charset="0"/>
                      </a:rPr>
                      <m:t> </m:t>
                    </m:r>
                    <m:r>
                      <a:rPr lang="en-US" i="1" dirty="0" smtClean="0">
                        <a:latin typeface="Cambria Math" panose="02040503050406030204" pitchFamily="18" charset="0"/>
                      </a:rPr>
                      <m:t>𝑚𝑚</m:t>
                    </m:r>
                  </m:oMath>
                </a14:m>
                <a:r>
                  <a:rPr lang="en-US" dirty="0"/>
                  <a:t>, and </a:t>
                </a:r>
                <a14:m>
                  <m:oMath xmlns:m="http://schemas.openxmlformats.org/officeDocument/2006/math">
                    <m:r>
                      <a:rPr lang="en-US" i="1" dirty="0" smtClean="0">
                        <a:latin typeface="Cambria Math" panose="02040503050406030204" pitchFamily="18" charset="0"/>
                      </a:rPr>
                      <m:t>𝑟</m:t>
                    </m:r>
                    <m:r>
                      <a:rPr lang="en-US" b="0"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5</m:t>
                    </m:r>
                    <m:r>
                      <a:rPr lang="en-US" i="1" dirty="0" smtClean="0">
                        <a:latin typeface="Cambria Math" panose="02040503050406030204" pitchFamily="18" charset="0"/>
                      </a:rPr>
                      <m:t> </m:t>
                    </m:r>
                    <m:r>
                      <a:rPr lang="en-US" i="1" dirty="0" smtClean="0">
                        <a:latin typeface="Cambria Math" panose="02040503050406030204" pitchFamily="18" charset="0"/>
                      </a:rPr>
                      <m:t>𝑚𝑚</m:t>
                    </m:r>
                  </m:oMath>
                </a14:m>
                <a:r>
                  <a:rPr lang="en-US" dirty="0"/>
                  <a:t>. The SRR has its resonance at about </a:t>
                </a:r>
                <a14:m>
                  <m:oMath xmlns:m="http://schemas.openxmlformats.org/officeDocument/2006/math">
                    <m:r>
                      <a:rPr lang="en-US" i="1" dirty="0" smtClean="0">
                        <a:latin typeface="Cambria Math" panose="02040503050406030204" pitchFamily="18" charset="0"/>
                      </a:rPr>
                      <m:t>4</m:t>
                    </m:r>
                    <m:r>
                      <a:rPr lang="en-US" i="1" dirty="0" smtClean="0">
                        <a:latin typeface="Cambria Math" panose="02040503050406030204" pitchFamily="18" charset="0"/>
                      </a:rPr>
                      <m:t>.</m:t>
                    </m:r>
                    <m:r>
                      <a:rPr lang="en-US" i="1" dirty="0" smtClean="0">
                        <a:latin typeface="Cambria Math" panose="02040503050406030204" pitchFamily="18" charset="0"/>
                      </a:rPr>
                      <m:t>845</m:t>
                    </m:r>
                    <m:r>
                      <a:rPr lang="en-US" i="1" dirty="0" smtClean="0">
                        <a:latin typeface="Cambria Math" panose="02040503050406030204" pitchFamily="18" charset="0"/>
                      </a:rPr>
                      <m:t> </m:t>
                    </m:r>
                    <m:r>
                      <a:rPr lang="en-US" i="1" dirty="0" smtClean="0">
                        <a:latin typeface="Cambria Math" panose="02040503050406030204" pitchFamily="18" charset="0"/>
                      </a:rPr>
                      <m:t>𝐺𝐻𝑧</m:t>
                    </m:r>
                  </m:oMath>
                </a14:m>
                <a:r>
                  <a:rPr lang="en-US" dirty="0"/>
                  <a:t>.</a:t>
                </a:r>
              </a:p>
            </p:txBody>
          </p:sp>
        </mc:Choice>
        <mc:Fallback xmlns="">
          <p:sp>
            <p:nvSpPr>
              <p:cNvPr id="16" name="TextBox 15">
                <a:extLst>
                  <a:ext uri="{FF2B5EF4-FFF2-40B4-BE49-F238E27FC236}">
                    <a16:creationId xmlns:a16="http://schemas.microsoft.com/office/drawing/2014/main" id="{115A110A-BA9A-4DE6-AC43-BE2C64C544FF}"/>
                  </a:ext>
                </a:extLst>
              </p:cNvPr>
              <p:cNvSpPr txBox="1">
                <a:spLocks noRot="1" noChangeAspect="1" noMove="1" noResize="1" noEditPoints="1" noAdjustHandles="1" noChangeArrowheads="1" noChangeShapeType="1" noTextEdit="1"/>
              </p:cNvSpPr>
              <p:nvPr/>
            </p:nvSpPr>
            <p:spPr>
              <a:xfrm>
                <a:off x="307355" y="4772207"/>
                <a:ext cx="3959751" cy="1200329"/>
              </a:xfrm>
              <a:prstGeom prst="rect">
                <a:avLst/>
              </a:prstGeom>
              <a:blipFill>
                <a:blip r:embed="rId5"/>
                <a:stretch>
                  <a:fillRect l="-1074" t="-2513" r="-613" b="-6533"/>
                </a:stretch>
              </a:blipFill>
              <a:ln>
                <a:solidFill>
                  <a:schemeClr val="tx1"/>
                </a:solidFill>
                <a:round/>
              </a:ln>
            </p:spPr>
            <p:txBody>
              <a:bodyPr/>
              <a:lstStyle/>
              <a:p>
                <a:r>
                  <a:rPr lang="en-US">
                    <a:noFill/>
                  </a:rPr>
                  <a:t> </a:t>
                </a:r>
              </a:p>
            </p:txBody>
          </p:sp>
        </mc:Fallback>
      </mc:AlternateContent>
      <p:sp>
        <p:nvSpPr>
          <p:cNvPr id="17" name="TextBox 16">
            <a:extLst>
              <a:ext uri="{FF2B5EF4-FFF2-40B4-BE49-F238E27FC236}">
                <a16:creationId xmlns:a16="http://schemas.microsoft.com/office/drawing/2014/main" id="{D08B69E4-04D4-42C8-BCA0-124FB4B364DC}"/>
              </a:ext>
            </a:extLst>
          </p:cNvPr>
          <p:cNvSpPr txBox="1"/>
          <p:nvPr/>
        </p:nvSpPr>
        <p:spPr>
          <a:xfrm>
            <a:off x="276807" y="6604993"/>
            <a:ext cx="12172364" cy="246221"/>
          </a:xfrm>
          <a:prstGeom prst="rect">
            <a:avLst/>
          </a:prstGeom>
          <a:noFill/>
        </p:spPr>
        <p:txBody>
          <a:bodyPr wrap="square" rtlCol="0">
            <a:spAutoFit/>
          </a:bodyPr>
          <a:lstStyle/>
          <a:p>
            <a:r>
              <a:rPr lang="en-US" sz="1000" b="0" i="0" dirty="0">
                <a:solidFill>
                  <a:srgbClr val="FF0000"/>
                </a:solidFill>
                <a:effectLst/>
                <a:latin typeface="Open Sans" panose="020B0606030504020204" pitchFamily="34" charset="0"/>
              </a:rPr>
              <a:t>*Smith, D., Padilla, W., </a:t>
            </a:r>
            <a:r>
              <a:rPr lang="en-US" sz="1000" b="0" i="0" dirty="0" err="1">
                <a:solidFill>
                  <a:srgbClr val="FF0000"/>
                </a:solidFill>
                <a:effectLst/>
                <a:latin typeface="Open Sans" panose="020B0606030504020204" pitchFamily="34" charset="0"/>
              </a:rPr>
              <a:t>Vier</a:t>
            </a:r>
            <a:r>
              <a:rPr lang="en-US" sz="1000" b="0" i="0" dirty="0">
                <a:solidFill>
                  <a:srgbClr val="FF0000"/>
                </a:solidFill>
                <a:effectLst/>
                <a:latin typeface="Open Sans" panose="020B0606030504020204" pitchFamily="34" charset="0"/>
              </a:rPr>
              <a:t>, D., Nemat-Nasser, S. and Schultz, S., 2000. Composite Medium with Simultaneously Negative Permeability and Permittivity. </a:t>
            </a:r>
            <a:r>
              <a:rPr lang="en-US" sz="1000" b="0" i="1" dirty="0">
                <a:solidFill>
                  <a:srgbClr val="FF0000"/>
                </a:solidFill>
                <a:effectLst/>
                <a:latin typeface="Open Sans" panose="020B0606030504020204" pitchFamily="34" charset="0"/>
              </a:rPr>
              <a:t>Physical Review Letters</a:t>
            </a:r>
            <a:r>
              <a:rPr lang="en-US" sz="1000" b="0" i="0" dirty="0">
                <a:solidFill>
                  <a:srgbClr val="FF0000"/>
                </a:solidFill>
                <a:effectLst/>
                <a:latin typeface="Open Sans" panose="020B0606030504020204" pitchFamily="34" charset="0"/>
              </a:rPr>
              <a:t>, 84(18), pp.4184-4187.</a:t>
            </a:r>
            <a:endParaRPr lang="en-US" sz="1000" dirty="0">
              <a:solidFill>
                <a:srgbClr val="FF0000"/>
              </a:solidFill>
            </a:endParaRPr>
          </a:p>
        </p:txBody>
      </p:sp>
    </p:spTree>
    <p:extLst>
      <p:ext uri="{BB962C8B-B14F-4D97-AF65-F5344CB8AC3E}">
        <p14:creationId xmlns:p14="http://schemas.microsoft.com/office/powerpoint/2010/main" val="1906218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4681</TotalTime>
  <Words>1883</Words>
  <Application>Microsoft Office PowerPoint</Application>
  <PresentationFormat>Widescreen</PresentationFormat>
  <Paragraphs>172</Paragraphs>
  <Slides>15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-apple-system</vt:lpstr>
      <vt:lpstr>Arial</vt:lpstr>
      <vt:lpstr>Calibri</vt:lpstr>
      <vt:lpstr>Calibri Light</vt:lpstr>
      <vt:lpstr>Cambria Math</vt:lpstr>
      <vt:lpstr>Open Sans</vt:lpstr>
      <vt:lpstr>Wingdings</vt:lpstr>
      <vt:lpstr>Office Theme</vt:lpstr>
      <vt:lpstr>Metamaterials</vt:lpstr>
      <vt:lpstr>Contents</vt:lpstr>
      <vt:lpstr>Classification of Materials</vt:lpstr>
      <vt:lpstr>History of Metamaterial</vt:lpstr>
      <vt:lpstr>What is Different? 1-Direction </vt:lpstr>
      <vt:lpstr>What is Different? 2-Snell’s Law</vt:lpstr>
      <vt:lpstr>Reverse Cherenkov Radiation</vt:lpstr>
      <vt:lpstr>Reverse Cherenkov Radiation</vt:lpstr>
      <vt:lpstr>How to Make Metamaterials? Split Ring Resonator (SRR)</vt:lpstr>
      <vt:lpstr>Experimental Verification of a Negative Index of Refraction*</vt:lpstr>
      <vt:lpstr>PowerPoint Presentation</vt:lpstr>
      <vt:lpstr>Application 1: Perfect Lens</vt:lpstr>
      <vt:lpstr>Application 2: Cloaking/Invisibility</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101</cp:revision>
  <dcterms:created xsi:type="dcterms:W3CDTF">2022-01-17T15:16:34Z</dcterms:created>
  <dcterms:modified xsi:type="dcterms:W3CDTF">2022-02-16T10:44:34Z</dcterms:modified>
</cp:coreProperties>
</file>