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3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322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8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49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1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3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1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2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8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2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E71A5-6727-452E-BAB6-6E090D4F64A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B20D-EC25-43FD-A0EC-91464BBB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34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  <p:sldLayoutId id="2147484194" r:id="rId15"/>
    <p:sldLayoutId id="2147484195" r:id="rId16"/>
    <p:sldLayoutId id="214748419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E0F1-2714-492E-9C0C-540E9273F6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Refraction at a Uniaxial Crystal Surface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08F91-A583-4D5F-A33A-271F1981F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Name: Hamza AlHasan-1181636</a:t>
            </a:r>
          </a:p>
          <a:p>
            <a:r>
              <a:rPr lang="en-US" dirty="0"/>
              <a:t>Instructor: Dr. Wael Karin</a:t>
            </a:r>
          </a:p>
          <a:p>
            <a:r>
              <a:rPr lang="en-US" dirty="0"/>
              <a:t>Date: 1/6/2021</a:t>
            </a:r>
          </a:p>
        </p:txBody>
      </p:sp>
    </p:spTree>
    <p:extLst>
      <p:ext uri="{BB962C8B-B14F-4D97-AF65-F5344CB8AC3E}">
        <p14:creationId xmlns:p14="http://schemas.microsoft.com/office/powerpoint/2010/main" val="161265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1EA0-2B1E-48C6-B008-08F7DD9B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DEF90-B380-4F10-9C7A-957760416E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Keywords:</a:t>
                </a:r>
              </a:p>
              <a:p>
                <a:pPr lvl="1"/>
                <a:r>
                  <a:rPr lang="en-US" sz="2600" dirty="0"/>
                  <a:t>Uniaxial Crystal </a:t>
                </a:r>
                <a:r>
                  <a:rPr lang="en-US" sz="26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600" dirty="0"/>
                  <a:t> and has one optic axis</a:t>
                </a:r>
              </a:p>
              <a:p>
                <a:pPr lvl="1"/>
                <a:r>
                  <a:rPr lang="en-US" sz="2600" dirty="0"/>
                  <a:t>Optic axis </a:t>
                </a:r>
                <a:r>
                  <a:rPr lang="en-US" sz="26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lvl="1"/>
                <a:r>
                  <a:rPr lang="en-US" sz="2800" dirty="0"/>
                  <a:t>Ordinary ray (o-ray) </a:t>
                </a:r>
                <a:r>
                  <a:rPr lang="en-US" sz="2800" dirty="0">
                    <a:sym typeface="Wingdings" panose="05000000000000000000" pitchFamily="2" charset="2"/>
                  </a:rPr>
                  <a:t>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𝑜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Extraordinary ray (e-ray) </a:t>
                </a:r>
                <a:r>
                  <a:rPr lang="en-US" sz="2800" dirty="0">
                    <a:sym typeface="Wingdings" panose="05000000000000000000" pitchFamily="2" charset="2"/>
                  </a:rPr>
                  <a:t>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DEF90-B380-4F10-9C7A-957760416E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78" t="-1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09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2A0D-4271-4C13-B360-40A2276E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O-ray refraction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5C7FB-9D98-49E6-8A36-9F848C0CA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0" dirty="0">
                    <a:latin typeface="Cambria Math" panose="02040503050406030204" pitchFamily="18" charset="0"/>
                  </a:rPr>
                  <a:t>Applying Snell’s Law: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</m:oMath>
                </a14:m>
                <a:endParaRPr lang="en-US" sz="24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200" dirty="0"/>
                  <a:t> is the ordinary index inside the crystal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is the index outside the crystal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is the incident angle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00" dirty="0"/>
                  <a:t> is the transmitted angle</a:t>
                </a:r>
              </a:p>
              <a:p>
                <a:pPr lvl="2"/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5C7FB-9D98-49E6-8A36-9F848C0CA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3" t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18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6674-BBA8-4DB2-B9CF-D95A4617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165370"/>
            <a:ext cx="10353761" cy="768485"/>
          </a:xfrm>
        </p:spPr>
        <p:txBody>
          <a:bodyPr/>
          <a:lstStyle/>
          <a:p>
            <a:r>
              <a:rPr lang="en-US" b="0" dirty="0"/>
              <a:t>e-ray refraction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1833900-D959-4A59-ACBB-FAD15BED1C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854" y="802284"/>
                <a:ext cx="11595975" cy="57152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the e-ray, the refractive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in the uniaxial crystal is expressed as: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is the angle between e-ray wave vector and optical axis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constant</m:t>
                    </m:r>
                  </m:oMath>
                </a14:m>
                <a:endParaRPr lang="en-US" sz="2000" dirty="0"/>
              </a:p>
              <a:p>
                <a:r>
                  <a:rPr lang="en-US" dirty="0">
                    <a:effectLst/>
                  </a:rPr>
                  <a:t>The e-ray obeys the extensive Snell’s law, that is: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</m:oMath>
                </a14:m>
                <a:endParaRPr lang="en-US" sz="2000" dirty="0">
                  <a:effectLst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effectLst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effectLst/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𝜙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1800" dirty="0">
                  <a:effectLst/>
                </a:endParaRPr>
              </a:p>
              <a:p>
                <a:pPr lvl="2"/>
                <a:r>
                  <a:rPr lang="en-US" dirty="0">
                    <a:effectLst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effectLst/>
                  </a:rPr>
                  <a:t> is the angle between optical axis and y-axis</a:t>
                </a:r>
              </a:p>
              <a:p>
                <a:pPr lvl="1"/>
                <a:r>
                  <a:rPr lang="en-US" sz="2000" dirty="0">
                    <a:effectLst/>
                  </a:rPr>
                  <a:t>Using the last two equations: </a:t>
                </a:r>
              </a:p>
              <a:p>
                <a:pPr lvl="2"/>
                <a:r>
                  <a:rPr lang="en-US" sz="1800" dirty="0">
                    <a:effectLst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arcsin</m:t>
                        </m:r>
                      </m:fName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</m:e>
                    </m:func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𝑜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𝜙</m:t>
                                    </m:r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b="0" i="0" smtClean="0">
                                                <a:effectLst/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sin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e>
                                </m:func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−(</m:t>
                                </m:r>
                                <m:sSubSup>
                                  <m:sSubSupPr>
                                    <m:ctrlP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1800" b="0" i="0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)</m:t>
                                    </m:r>
                                  </m:e>
                                </m:func>
                                <m:d>
                                  <m:dPr>
                                    <m:ctrlP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𝑜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func>
                                  <m:funcPr>
                                    <m:ctrlP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effectLst/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𝜙</m:t>
                                    </m:r>
                                  </m:e>
                                </m:func>
                              </m:den>
                            </m:f>
                          </m:e>
                        </m:rad>
                      </m:e>
                    </m:func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)</m:t>
                    </m:r>
                  </m:oMath>
                </a14:m>
                <a:endParaRPr lang="en-US" sz="1800" dirty="0">
                  <a:effectLst/>
                </a:endParaRPr>
              </a:p>
              <a:p>
                <a:pPr lvl="2"/>
                <a:r>
                  <a:rPr lang="en-US" sz="1800" dirty="0">
                    <a:effectLst/>
                  </a:rPr>
                  <a:t>The influencing factors of e-ray wave vector are: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0" smtClean="0">
                        <a:effectLst/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effectLst/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effectLst/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600" b="0" i="0" smtClean="0">
                        <a:effectLst/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effectLst/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effectLst/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en-US" sz="1600" b="0" i="0" smtClean="0">
                        <a:effectLst/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effectLst/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effectLst/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sz="1600" dirty="0">
                    <a:effectLst/>
                  </a:rPr>
                  <a:t> and the optical axis of uniaxial crystal.</a:t>
                </a:r>
              </a:p>
              <a:p>
                <a:pPr marL="457200" lvl="1" indent="0">
                  <a:buNone/>
                </a:pPr>
                <a:endParaRPr 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1833900-D959-4A59-ACBB-FAD15BED1C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854" y="802284"/>
                <a:ext cx="11595975" cy="5715247"/>
              </a:xfrm>
              <a:blipFill>
                <a:blip r:embed="rId2"/>
                <a:stretch>
                  <a:fillRect l="-578" t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8914C8C-E80B-4CD9-B5A6-7EA1F4BE0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38" y="2278581"/>
            <a:ext cx="4158344" cy="3254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B24E6C-84B2-4AF1-B8B4-3B0302BF5497}"/>
                  </a:ext>
                </a:extLst>
              </p:cNvPr>
              <p:cNvSpPr txBox="1"/>
              <p:nvPr/>
            </p:nvSpPr>
            <p:spPr>
              <a:xfrm>
                <a:off x="9289061" y="5586974"/>
                <a:ext cx="931537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SA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B24E6C-84B2-4AF1-B8B4-3B0302BF5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061" y="5586974"/>
                <a:ext cx="931537" cy="298415"/>
              </a:xfrm>
              <a:prstGeom prst="rect">
                <a:avLst/>
              </a:prstGeom>
              <a:blipFill>
                <a:blip r:embed="rId4"/>
                <a:stretch>
                  <a:fillRect l="-588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411820-8634-4D46-A853-FC68A6468D1E}"/>
                  </a:ext>
                </a:extLst>
              </p:cNvPr>
              <p:cNvSpPr txBox="1"/>
              <p:nvPr/>
            </p:nvSpPr>
            <p:spPr>
              <a:xfrm>
                <a:off x="9408901" y="5904999"/>
                <a:ext cx="811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411820-8634-4D46-A853-FC68A646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901" y="5904999"/>
                <a:ext cx="811696" cy="276999"/>
              </a:xfrm>
              <a:prstGeom prst="rect">
                <a:avLst/>
              </a:prstGeom>
              <a:blipFill>
                <a:blip r:embed="rId5"/>
                <a:stretch>
                  <a:fillRect l="-5970" r="-74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33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2814-D247-4927-9F65-4DE23B17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13184"/>
            <a:ext cx="10353761" cy="1326321"/>
          </a:xfrm>
        </p:spPr>
        <p:txBody>
          <a:bodyPr/>
          <a:lstStyle/>
          <a:p>
            <a:r>
              <a:rPr lang="en-US" dirty="0"/>
              <a:t>Why this separation?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FF7F49-452F-46EF-B013-5BF1FCD364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9117" y="3613433"/>
                <a:ext cx="10353761" cy="2587558"/>
              </a:xfrm>
            </p:spPr>
            <p:txBody>
              <a:bodyPr/>
              <a:lstStyle/>
              <a:p>
                <a:r>
                  <a:rPr lang="en-US" dirty="0"/>
                  <a:t>Crystal is an anisotropic material </a:t>
                </a:r>
                <a:r>
                  <a:rPr lang="en-US" dirty="0">
                    <a:sym typeface="Wingdings" panose="05000000000000000000" pitchFamily="2" charset="2"/>
                  </a:rPr>
                  <a:t> different indices of refraction  polarization.</a:t>
                </a:r>
              </a:p>
              <a:p>
                <a:r>
                  <a:rPr lang="en-US" dirty="0"/>
                  <a:t>Uniaxial Crystal </a:t>
                </a:r>
                <a:r>
                  <a:rPr lang="en-US" dirty="0">
                    <a:sym typeface="Wingdings" panose="05000000000000000000" pitchFamily="2" charset="2"/>
                  </a:rPr>
                  <a:t> two different indices  two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two different v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</m:oMath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r>
                  <a:rPr lang="en-US" dirty="0"/>
                  <a:t>For example: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𝑁𝑒𝑔𝑎𝑡𝑖𝑣𝑒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𝐶𝑟𝑦𝑠𝑡𝑎𝑙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𝑃𝑜𝑠𝑖𝑡𝑖𝑣𝑒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𝐶𝑟𝑦𝑠𝑡𝑎𝑙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FF7F49-452F-46EF-B013-5BF1FCD364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9117" y="3613433"/>
                <a:ext cx="10353761" cy="2587558"/>
              </a:xfrm>
              <a:blipFill>
                <a:blip r:embed="rId2"/>
                <a:stretch>
                  <a:fillRect l="-648" t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CB14C03-AFE2-44E0-ABF4-3631A8DF6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27" y="1464407"/>
            <a:ext cx="7651143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4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2DFE8-CC7D-4D2E-A0B5-C0C08906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The End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4E24FA-7A35-4C01-ADA0-A815BC5E844B}"/>
              </a:ext>
            </a:extLst>
          </p:cNvPr>
          <p:cNvSpPr/>
          <p:nvPr/>
        </p:nvSpPr>
        <p:spPr>
          <a:xfrm>
            <a:off x="4248664" y="1935921"/>
            <a:ext cx="3684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042BD7-0BFC-486C-B0E7-734406BC25AC}"/>
              </a:ext>
            </a:extLst>
          </p:cNvPr>
          <p:cNvCxnSpPr/>
          <p:nvPr/>
        </p:nvCxnSpPr>
        <p:spPr>
          <a:xfrm>
            <a:off x="389106" y="3258766"/>
            <a:ext cx="115661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2D55950-399C-47F9-9C95-115BD95FE2AC}"/>
              </a:ext>
            </a:extLst>
          </p:cNvPr>
          <p:cNvSpPr txBox="1"/>
          <p:nvPr/>
        </p:nvSpPr>
        <p:spPr>
          <a:xfrm>
            <a:off x="389106" y="3438727"/>
            <a:ext cx="11566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References: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Fang Wu, J. and Tang Zhang, Y., 2012. The relation between the propagation of extraordinary ray and the optical axis in the uniaxial crystal. Optik, 124(17), pp.2667-2669.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Peatross, J. and Ware, M., 2015. Physics of Light and Optics. 1st ed. Provo: Brigham Young University, pp.121-129.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Wang, P., 2018. Ray refraction in uniaxial crystals by Fermat’s principle. Applied Optics, 57(18), pp.4950-4954.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Jia, G., 2011. Evanescent wave of extraordinary beam at uniaxial crystal surfaces. Optoelectronics Letters, 7(3), pp.1673-1905.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7424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716</TotalTime>
  <Words>395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Agency FB</vt:lpstr>
      <vt:lpstr>Arial</vt:lpstr>
      <vt:lpstr>Bookman Old Style</vt:lpstr>
      <vt:lpstr>Cambria Math</vt:lpstr>
      <vt:lpstr>Rockwell</vt:lpstr>
      <vt:lpstr>Damask</vt:lpstr>
      <vt:lpstr>Refraction at a Uniaxial Crystal Surface</vt:lpstr>
      <vt:lpstr>Introduction</vt:lpstr>
      <vt:lpstr>O-ray refraction</vt:lpstr>
      <vt:lpstr>e-ray refraction</vt:lpstr>
      <vt:lpstr>Why this separation?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</cp:revision>
  <dcterms:created xsi:type="dcterms:W3CDTF">2021-05-30T22:47:45Z</dcterms:created>
  <dcterms:modified xsi:type="dcterms:W3CDTF">2021-05-31T10:59:55Z</dcterms:modified>
</cp:coreProperties>
</file>