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20" name="Google Shape;20;p2"/>
            <p:cNvSpPr txBox="1"/>
            <p:nvPr/>
          </p:nvSpPr>
          <p:spPr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32" y="624"/>
              <a:ext cx="3264" cy="1200"/>
            </a:xfrm>
            <a:prstGeom prst="roundRect">
              <a:avLst>
                <a:gd fmla="val 108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3632200" y="4889500"/>
            <a:ext cx="4876800" cy="319087"/>
            <a:chOff x="2288" y="3080"/>
            <a:chExt cx="3072" cy="201"/>
          </a:xfrm>
        </p:grpSpPr>
        <p:sp>
          <p:nvSpPr>
            <p:cNvPr id="23" name="Google Shape;23;p2"/>
            <p:cNvSpPr/>
            <p:nvPr/>
          </p:nvSpPr>
          <p:spPr>
            <a:xfrm flipH="1">
              <a:off x="2288" y="3080"/>
              <a:ext cx="2914" cy="200"/>
            </a:xfrm>
            <a:prstGeom prst="roundRect">
              <a:avLst>
                <a:gd fmla="val 0" name="adj"/>
              </a:avLst>
            </a:prstGeom>
            <a:solidFill>
              <a:schemeClr val="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2"/>
          <p:cNvSpPr txBox="1"/>
          <p:nvPr>
            <p:ph idx="1" type="subTitle"/>
          </p:nvPr>
        </p:nvSpPr>
        <p:spPr>
          <a:xfrm>
            <a:off x="4673600" y="2927350"/>
            <a:ext cx="4013200" cy="1822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"/>
          <p:cNvSpPr txBox="1"/>
          <p:nvPr>
            <p:ph idx="12" type="sldNum"/>
          </p:nvPr>
        </p:nvSpPr>
        <p:spPr>
          <a:xfrm>
            <a:off x="76200" y="624840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" name="Google Shape;29;p2"/>
          <p:cNvSpPr/>
          <p:nvPr>
            <p:ph type="ctrTitle"/>
          </p:nvPr>
        </p:nvSpPr>
        <p:spPr>
          <a:xfrm>
            <a:off x="685800" y="990600"/>
            <a:ext cx="8229600" cy="1905000"/>
          </a:xfrm>
          <a:prstGeom prst="roundRect">
            <a:avLst>
              <a:gd fmla="val 10800" name="adj"/>
            </a:avLst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432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1pPr>
            <a:lvl2pPr indent="-31432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–"/>
              <a:defRPr/>
            </a:lvl2pPr>
            <a:lvl3pPr indent="-314325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●"/>
              <a:defRPr/>
            </a:lvl3pPr>
            <a:lvl4pPr indent="-320039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–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5pPr>
            <a:lvl6pPr indent="-302895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6pPr>
            <a:lvl7pPr indent="-302895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7pPr>
            <a:lvl8pPr indent="-302895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8pPr>
            <a:lvl9pPr indent="-302895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●"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1pPr>
            <a:lvl2pPr indent="0" lvl="1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2pPr>
            <a:lvl3pPr indent="0" lvl="2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3pPr>
            <a:lvl4pPr indent="0" lvl="3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4pPr>
            <a:lvl5pPr indent="0" lvl="4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5pPr>
            <a:lvl6pPr indent="0" lvl="5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6pPr>
            <a:lvl7pPr indent="0" lvl="6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7pPr>
            <a:lvl8pPr indent="0" lvl="7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8pPr>
            <a:lvl9pPr indent="0" lvl="8" mar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600">
                <a:solidFill>
                  <a:schemeClr val="lt1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8" name="Google Shape;8;p1"/>
              <p:cNvSpPr/>
              <p:nvPr/>
            </p:nvSpPr>
            <p:spPr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" name="Google Shape;9;p1"/>
              <p:cNvSpPr/>
              <p:nvPr/>
            </p:nvSpPr>
            <p:spPr>
              <a:xfrm>
                <a:off x="288" y="0"/>
                <a:ext cx="1728" cy="735"/>
              </a:xfrm>
              <a:custGeom>
                <a:rect b="b" l="l" r="r" t="t"/>
                <a:pathLst>
                  <a:path extrusionOk="0" h="735" w="1728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" name="Google Shape;10;p1"/>
            <p:cNvGrpSpPr/>
            <p:nvPr/>
          </p:nvGrpSpPr>
          <p:grpSpPr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1" name="Google Shape;11;p1"/>
              <p:cNvSpPr/>
              <p:nvPr/>
            </p:nvSpPr>
            <p:spPr>
              <a:xfrm>
                <a:off x="384" y="1248"/>
                <a:ext cx="4416" cy="200"/>
              </a:xfrm>
              <a:prstGeom prst="roundRect">
                <a:avLst>
                  <a:gd fmla="val 0" name="adj"/>
                </a:avLst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3" name="Google Shape;13;p1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/>
          <p:nvPr>
            <p:ph type="ctrTitle"/>
          </p:nvPr>
        </p:nvSpPr>
        <p:spPr>
          <a:xfrm>
            <a:off x="457200" y="609600"/>
            <a:ext cx="8915400" cy="26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Use of a Practical Titration Exercise to Assess Student Learning in the General </a:t>
            </a:r>
            <a:b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Chemistry Laboratory</a:t>
            </a:r>
            <a:endParaRPr/>
          </a:p>
        </p:txBody>
      </p:sp>
      <p:sp>
        <p:nvSpPr>
          <p:cNvPr id="41" name="Google Shape;41;p4"/>
          <p:cNvSpPr txBox="1"/>
          <p:nvPr>
            <p:ph idx="1" type="subTitle"/>
          </p:nvPr>
        </p:nvSpPr>
        <p:spPr>
          <a:xfrm>
            <a:off x="4572000" y="2971800"/>
            <a:ext cx="4013200" cy="18224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b="0" i="0" lang="en-US" sz="28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Katherine A. Bichler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Associate Professor of Chemistry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</a:pPr>
            <a:r>
              <a:rPr b="0" i="0" lang="en-US" sz="2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University of Wisconsin Colleges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/>
          <p:nvPr>
            <p:ph type="title"/>
          </p:nvPr>
        </p:nvSpPr>
        <p:spPr>
          <a:xfrm>
            <a:off x="762000" y="1071562"/>
            <a:ext cx="7924800" cy="8334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 (Evaluation)</a:t>
            </a:r>
            <a:endParaRPr/>
          </a:p>
        </p:txBody>
      </p:sp>
      <p:sp>
        <p:nvSpPr>
          <p:cNvPr id="95" name="Google Shape;95;p13"/>
          <p:cNvSpPr txBox="1"/>
          <p:nvPr>
            <p:ph idx="1" type="body"/>
          </p:nvPr>
        </p:nvSpPr>
        <p:spPr>
          <a:xfrm>
            <a:off x="685800" y="2286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Assessing the Results: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can choose to assess your results in whatever manner you’d like for incorporation into the students’ grades.  </a:t>
            </a: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follow the point allocations below for reporting on whether students meet, do not meet, or exceed expectations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are 15 total points on the exercise, broken down as follows: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Procedure:  	Where H</a:t>
            </a:r>
            <a:r>
              <a:rPr b="0" baseline="-25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			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Where NaOH is 			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Addition of phenolphthalein to H</a:t>
            </a:r>
            <a:r>
              <a:rPr b="0" baseline="-25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Titrate to light pink		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Data:		Correct sig figs throughout (data and calc) 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(2</a:t>
            </a:r>
            <a:r>
              <a:rPr b="0" baseline="30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mistake costs entire point)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Recording initial and final NaOH volume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Recording volume of H</a:t>
            </a:r>
            <a:r>
              <a:rPr b="0" baseline="-25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	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Two or more trials			1 point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type="title"/>
          </p:nvPr>
        </p:nvSpPr>
        <p:spPr>
          <a:xfrm>
            <a:off x="838200" y="762000"/>
            <a:ext cx="7793037" cy="12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</a:t>
            </a:r>
            <a:b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(Evaluation, cont.)</a:t>
            </a:r>
            <a:endParaRPr/>
          </a:p>
        </p:txBody>
      </p:sp>
      <p:sp>
        <p:nvSpPr>
          <p:cNvPr id="101" name="Google Shape;101;p14"/>
          <p:cNvSpPr txBox="1"/>
          <p:nvPr>
            <p:ph idx="1" type="body"/>
          </p:nvPr>
        </p:nvSpPr>
        <p:spPr>
          <a:xfrm>
            <a:off x="762000" y="23320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Calculation:	Incorporates 2:1 mole:mole ratio	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Rest of calculation correct		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(any mistake costs the point)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Accuracy (Not based on their calculation, but on your own calculation using their data):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Within 0.003M of correct			5 points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Within 0.006M but not 0.003M of correct	4 points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Within 0.009M but not 0.006M of correct	3 points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Within 0.012M but not 0.009M of correct	2 points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Within 0.015M but not 0.012M of correct	1 point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Greater than 0.015M off correct answer	0 points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t/>
            </a:r>
            <a:endParaRPr b="0" i="0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Criteria: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Exceeds Expectations:		13-15 points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Meets Expectations:		8-12 points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Does Not Meet Expectations:	0-7 points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762000" y="5334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 (Results)</a:t>
            </a:r>
            <a:endParaRPr/>
          </a:p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H</a:t>
            </a:r>
            <a:r>
              <a:rPr b="0" baseline="-25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14/159 missed (8.8%)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NaOH is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17/159 missed (10.7%)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Addition of phenolphthalein to H</a:t>
            </a:r>
            <a:r>
              <a:rPr b="0" baseline="-25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7/159 missed (4.4%)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Titrate to light pink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56/159 missed (35.2%)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762000" y="6858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 (Results)</a:t>
            </a:r>
            <a:endParaRPr/>
          </a:p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Correct significant figures throughout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97/159 missed (61.0%)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Recording initial and final NaOH volume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31/159 missed (19.5%)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Recording volume of H</a:t>
            </a:r>
            <a:r>
              <a:rPr b="0" baseline="-25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5/159 missed (3.1%)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or more trials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34/159 missed (21.4%)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762000" y="7620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 (Results)</a:t>
            </a:r>
            <a:endParaRPr/>
          </a:p>
        </p:txBody>
      </p:sp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Incorporating 2:1 mole:mole ratio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105/159 missed (66.0%)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Rest of calculation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55/159 missed (34.6%)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762000" y="7620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 (Results)</a:t>
            </a:r>
            <a:endParaRPr/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Accuracy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109 (68.6%) within 0.003M of correct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23 (14.5%) within 0.006M but not 0.003M of correct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10 (6.3%) within 0.009M but not 0.006M of correct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5 (3.1%) within 0.012M but not 0.009M of correct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2 (1.3%) within 0.015M but not 0.012M of correct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10 (6.3%) greater than 0.015M off correct answer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/>
          </a:p>
        </p:txBody>
      </p:sp>
      <p:sp>
        <p:nvSpPr>
          <p:cNvPr id="131" name="Google Shape;131;p19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Areas missed by a large percentage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2:1 mole:mole ratio (66.0%)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Significant Figures (61.0%)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“Pink”  (35.2%)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calculation problems (34.6%)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than one trial (21.4%)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Recording initial and final NaOH volume (19.5%)</a:t>
            </a:r>
            <a:endParaRPr/>
          </a:p>
          <a:p>
            <a:pPr indent="-1714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/>
          </a:p>
        </p:txBody>
      </p:sp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Overall performance: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64/159 students exceed expectations (40.3%)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83/159 students meet expectations (52.2%)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12/159 students do not meet expectations (7.5%)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/>
          <p:nvPr>
            <p:ph type="title"/>
          </p:nvPr>
        </p:nvSpPr>
        <p:spPr>
          <a:xfrm>
            <a:off x="762000" y="7620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Reported Problems/Concerns</a:t>
            </a:r>
            <a:endParaRPr/>
          </a:p>
        </p:txBody>
      </p:sp>
      <p:sp>
        <p:nvSpPr>
          <p:cNvPr id="143" name="Google Shape;143;p21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vs. 2</a:t>
            </a:r>
            <a:r>
              <a:rPr b="0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semester students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2004/5 assessed 1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semester, 2005/06 2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Consistency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students know ahead of time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Analysis of results (i.e. sig fig acceptability)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Actual concentrations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went over 50 mL NaOH with 25 mL H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Significant difference from 0.100M acid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Reported Problems/Concerns</a:t>
            </a:r>
            <a:endParaRPr/>
          </a:p>
        </p:txBody>
      </p:sp>
      <p:sp>
        <p:nvSpPr>
          <p:cNvPr id="149" name="Google Shape;149;p22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involved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Set-up of materials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Analysis of results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bad for individual section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Much time for one person to do enough for a statistically significant sample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Ease in ability to meet/exceed expectations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calculation at all can exceed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 we really want to assess?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/>
          <p:nvPr>
            <p:ph type="title"/>
          </p:nvPr>
        </p:nvSpPr>
        <p:spPr>
          <a:xfrm>
            <a:off x="685800" y="381000"/>
            <a:ext cx="7907337" cy="14128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First, Who are the UW Colleges?</a:t>
            </a:r>
            <a:endParaRPr/>
          </a:p>
        </p:txBody>
      </p:sp>
      <p:sp>
        <p:nvSpPr>
          <p:cNvPr id="47" name="Google Shape;47;p5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 campuses throughout the state of Wisconsin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Department of Chemistry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Large department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Many colleagues working together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Geographically spread out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Small departments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Autonomy in campus program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/>
          <p:nvPr>
            <p:ph type="title"/>
          </p:nvPr>
        </p:nvSpPr>
        <p:spPr>
          <a:xfrm>
            <a:off x="762000" y="7620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Future Plans</a:t>
            </a:r>
            <a:endParaRPr/>
          </a:p>
        </p:txBody>
      </p:sp>
      <p:sp>
        <p:nvSpPr>
          <p:cNvPr id="155" name="Google Shape;155;p23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Individual instructors analyze data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Comparison of their class to the whole group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sites have specific areas that differ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2:1 ratio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or more trials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Recording initial/final volumes on burette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consistency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Analysis of results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Telling students it’s a titration exercise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/>
          <p:nvPr>
            <p:ph type="title"/>
          </p:nvPr>
        </p:nvSpPr>
        <p:spPr>
          <a:xfrm>
            <a:off x="762000" y="6096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Future Plans</a:t>
            </a:r>
            <a:endParaRPr/>
          </a:p>
        </p:txBody>
      </p:sp>
      <p:sp>
        <p:nvSpPr>
          <p:cNvPr id="161" name="Google Shape;161;p24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Changes to Rubric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close must answer be to be accurate?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scores for assigning exceed, meet, not meet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detail in grading (more points)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procedural detail required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Various sig fig possibilities (reading burette, calculation, etc)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precision?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2:1 ratio—completely forgotten or done wrong?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“color change” vs. “pink”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/>
          <p:nvPr>
            <p:ph type="title"/>
          </p:nvPr>
        </p:nvSpPr>
        <p:spPr>
          <a:xfrm>
            <a:off x="762000" y="7620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Acknowledgements</a:t>
            </a:r>
            <a:endParaRPr/>
          </a:p>
        </p:txBody>
      </p:sp>
      <p:sp>
        <p:nvSpPr>
          <p:cNvPr id="167" name="Google Shape;167;p25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UW Colleges Chemists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ACS Exams Institute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 txBox="1"/>
          <p:nvPr>
            <p:ph type="title"/>
          </p:nvPr>
        </p:nvSpPr>
        <p:spPr>
          <a:xfrm>
            <a:off x="762000" y="6858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Next, Why did we do this?</a:t>
            </a:r>
            <a:endParaRPr/>
          </a:p>
        </p:txBody>
      </p:sp>
      <p:sp>
        <p:nvSpPr>
          <p:cNvPr id="53" name="Google Shape;53;p6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in general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in the UW Colleges Chemistry Department prior to 2003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 were doing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in the UW Colleges Chemistry Department post 2003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 Central accreditation visit 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/>
          <p:nvPr>
            <p:ph type="title"/>
          </p:nvPr>
        </p:nvSpPr>
        <p:spPr>
          <a:xfrm>
            <a:off x="762000" y="6096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UW Colleges Assessment</a:t>
            </a:r>
            <a:endParaRPr/>
          </a:p>
        </p:txBody>
      </p:sp>
      <p:sp>
        <p:nvSpPr>
          <p:cNvPr id="59" name="Google Shape;59;p7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Rotating Years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Analytical Skills/Aesthetic Skills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Quantitative Skills/Communication Skills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Chemistry Department’s Chosen Performance Indicators: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Analytical Skills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Interpret and synthesize information and ideas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Quantitative Skills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Interpret graphs, tables, and diagrams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/>
          <p:nvPr>
            <p:ph type="title"/>
          </p:nvPr>
        </p:nvSpPr>
        <p:spPr>
          <a:xfrm>
            <a:off x="762000" y="609600"/>
            <a:ext cx="8153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Now, what are we doing?</a:t>
            </a:r>
            <a:endParaRPr/>
          </a:p>
        </p:txBody>
      </p:sp>
      <p:sp>
        <p:nvSpPr>
          <p:cNvPr id="65" name="Google Shape;65;p8"/>
          <p:cNvSpPr txBox="1"/>
          <p:nvPr>
            <p:ph idx="1" type="body"/>
          </p:nvPr>
        </p:nvSpPr>
        <p:spPr>
          <a:xfrm>
            <a:off x="914400" y="2286000"/>
            <a:ext cx="82296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Lecture assessment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Chosen courses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UW Colleges dictated</a:t>
            </a:r>
            <a:endParaRPr/>
          </a:p>
          <a:p>
            <a:pPr indent="-22860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Instructor’s highest enrollment</a:t>
            </a:r>
            <a:endParaRPr/>
          </a:p>
          <a:p>
            <a:pPr indent="-22860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 level/high level courses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ACS exams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appropriate exams exist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Chosen questions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Various methods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Our own exams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no appropriate ACS exam is available</a:t>
            </a:r>
            <a:endParaRPr/>
          </a:p>
          <a:p>
            <a:pPr indent="-247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/>
          <p:nvPr>
            <p:ph type="title"/>
          </p:nvPr>
        </p:nvSpPr>
        <p:spPr>
          <a:xfrm>
            <a:off x="762000" y="7620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Moving into the Lab</a:t>
            </a:r>
            <a:endParaRPr/>
          </a:p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After 2 years of classroom assessment, we turned to the laboratories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Continued with classroom, though not specifically required by UW Colleges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Focused on CHE 145/155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Quantitative Skills (Interpret graphs, tables, and diagrams)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 20 simulation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762000" y="762000"/>
            <a:ext cx="7924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</a:t>
            </a:r>
            <a:endParaRPr/>
          </a:p>
        </p:txBody>
      </p:sp>
      <p:sp>
        <p:nvSpPr>
          <p:cNvPr id="77" name="Google Shape;77;p10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Analytical Skills (Interpret and synthesize information and ideas)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Hands-on practical desired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Wanted a standardization technique like the ACS exams offered in the lecture assessment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Working with ACS Exams Institute to develop a standardized practical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 txBox="1"/>
          <p:nvPr>
            <p:ph type="title"/>
          </p:nvPr>
        </p:nvSpPr>
        <p:spPr>
          <a:xfrm>
            <a:off x="685800" y="762000"/>
            <a:ext cx="7793037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 (Students)</a:t>
            </a:r>
            <a:endParaRPr/>
          </a:p>
        </p:txBody>
      </p:sp>
      <p:sp>
        <p:nvSpPr>
          <p:cNvPr id="83" name="Google Shape;83;p11"/>
          <p:cNvSpPr txBox="1"/>
          <p:nvPr>
            <p:ph idx="1" type="body"/>
          </p:nvPr>
        </p:nvSpPr>
        <p:spPr>
          <a:xfrm>
            <a:off x="685800" y="2286000"/>
            <a:ext cx="8458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Titration Assessment: 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will be provided with the following clean glassware and solutions (more solutions will not be available if you run out, so plan accordingly):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250 mL 0.100M NaOH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25mL graduated cylinder or 25mL pipet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50 mL buret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2 125mL Erlenmeyer flasks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DI water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Phenolphthalein solution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100mL unknown H</a:t>
            </a:r>
            <a:r>
              <a:rPr b="0" baseline="-2500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sol’n which is around 0.1M	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1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task:  Figure out the concentration of the H</a:t>
            </a:r>
            <a:r>
              <a:rPr b="1" baseline="-25000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1" baseline="-25000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1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solution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A large portion of your grade will be based upon the accuracy of your result.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Procedure you will follow during your time in the lab.  Clearly show any calculations you do in order to design this procedure.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Record and clearly label any Data you collect in the lab.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Calculate the concentration of the H</a:t>
            </a:r>
            <a:r>
              <a:rPr b="0" baseline="-2500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</a:t>
            </a:r>
            <a:r>
              <a:rPr b="0" baseline="-2500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solution.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>
            <p:ph type="title"/>
          </p:nvPr>
        </p:nvSpPr>
        <p:spPr>
          <a:xfrm>
            <a:off x="762000" y="990600"/>
            <a:ext cx="7780337" cy="9128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Titration Assessment (FAQ for Instructors’ Information)</a:t>
            </a:r>
            <a:endParaRPr/>
          </a:p>
        </p:txBody>
      </p:sp>
      <p:sp>
        <p:nvSpPr>
          <p:cNvPr id="89" name="Google Shape;89;p12"/>
          <p:cNvSpPr txBox="1"/>
          <p:nvPr>
            <p:ph idx="1" type="body"/>
          </p:nvPr>
        </p:nvSpPr>
        <p:spPr>
          <a:xfrm>
            <a:off x="914400" y="233203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1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 155 Lab Assessment:  Instructor’s Information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each student the attached handout and have them go to a station with the materials already present.  They should be given 60 minutes to design and record their procedure, carry out the titration, and perform the calculations.  Non-graphing calculators are allowed.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FAQ’s and Answers: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 Can I tell them ahead of time that the assessment will be a titration lab?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Yes, but not specifically that it’s an acid-base titration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 Can the students leave early?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Yes, they can leave when they’re done.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3)  Can the students be given a periodic table?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Yes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4)  Can the students be given more reagents if they run out?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No, they should plan accordingly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If they accidentally spill reagents, you can replace them, but that fact should not be advertised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apsules">
  <a:themeElements>
    <a:clrScheme name="default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33CCCC"/>
      </a:accent4>
      <a:accent5>
        <a:srgbClr val="99CC99"/>
      </a:accent5>
      <a:accent6>
        <a:srgbClr val="FFFFFF"/>
      </a:accent6>
      <a:hlink>
        <a:srgbClr val="003366"/>
      </a:hlink>
      <a:folHlink>
        <a:srgbClr val="CC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