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2" name="Google Shape;22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0" name="Google Shape;23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8" name="Google Shape;23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5" name="Google Shape;25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3" name="Google Shape;26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1" name="Google Shape;27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4" name="Google Shape;29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Google Shape;295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2" name="Google Shape;30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9" name="Google Shape;31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5" name="Google Shape;32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8" name="Google Shape;35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Google Shape;359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3" name="Google Shape;37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2" name="Google Shape;43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Google Shape;433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9" name="Google Shape;43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Google Shape;440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74" name="Google Shape;47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5" name="Google Shape;475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08" name="Google Shape;50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Google Shape;509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26" name="Google Shape;52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7" name="Google Shape;527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37" name="Google Shape;53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8" name="Google Shape;538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51" name="Google Shape;55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2" name="Google Shape;552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91" name="Google Shape;59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2" name="Google Shape;592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99" name="Google Shape;59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0" name="Google Shape;600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05" name="Google Shape;60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6" name="Google Shape;606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19" name="Google Shape;61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0" name="Google Shape;620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48" name="Google Shape;64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9" name="Google Shape;649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71" name="Google Shape;67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2" name="Google Shape;672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79" name="Google Shape;679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0" name="Google Shape;680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93" name="Google Shape;69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4" name="Google Shape;694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36" name="Google Shape;736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7" name="Google Shape;737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56" name="Google Shape;756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7" name="Google Shape;757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81" name="Google Shape;781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2" name="Google Shape;782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89" name="Google Shape;78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0" name="Google Shape;790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06" name="Google Shape;806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7" name="Google Shape;807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43" name="Google Shape;843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4" name="Google Shape;844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152400" y="6429375"/>
            <a:ext cx="9906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13-</a:t>
            </a:r>
            <a:fld id="{00000000-1234-1234-1234-123412341234}" type="slidenum"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152400" y="6172200"/>
            <a:ext cx="311150" cy="311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extrusionOk="0" fill="darken" h="120000" w="12000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extrusionOk="0" fill="none" h="120000" w="12000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100000">
                <a:srgbClr val="002F0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8642350" y="6161087"/>
            <a:ext cx="311150" cy="311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02F00"/>
              </a:gs>
              <a:gs pos="100000">
                <a:srgbClr val="00660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/>
        </p:nvSpPr>
        <p:spPr>
          <a:xfrm>
            <a:off x="2133600" y="2743200"/>
            <a:ext cx="5486400" cy="914400"/>
          </a:xfrm>
          <a:prstGeom prst="rect">
            <a:avLst/>
          </a:prstGeom>
          <a:gradFill>
            <a:gsLst>
              <a:gs pos="0">
                <a:srgbClr val="ED181E">
                  <a:alpha val="74901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828800" y="2886075"/>
            <a:ext cx="5791200" cy="61753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2209800" y="2895600"/>
            <a:ext cx="5943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Properties of Solutions</a:t>
            </a: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1371600" y="1524000"/>
            <a:ext cx="2895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</a:t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2057400" y="0"/>
            <a:ext cx="50292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100012" y="6107112"/>
            <a:ext cx="3810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133600" y="6643687"/>
            <a:ext cx="5029200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©The McGraw-Hill Companies, Inc.  Permission required for reproduction or display.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684212"/>
            <a:ext cx="6629400" cy="568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/>
        </p:nvSpPr>
        <p:spPr>
          <a:xfrm>
            <a:off x="914400" y="533400"/>
            <a:ext cx="7696200" cy="396875"/>
          </a:xfrm>
          <a:prstGeom prst="rect">
            <a:avLst/>
          </a:prstGeom>
          <a:gradFill>
            <a:gsLst>
              <a:gs pos="0">
                <a:srgbClr val="FF9218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Heats of Solution and Solution Cycles</a:t>
            </a:r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685800" y="1295400"/>
            <a:ext cx="7848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Solute particles separate from each other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endothermic</a:t>
            </a:r>
            <a:endParaRPr/>
          </a:p>
        </p:txBody>
      </p:sp>
      <p:grpSp>
        <p:nvGrpSpPr>
          <p:cNvPr id="184" name="Google Shape;184;p23"/>
          <p:cNvGrpSpPr/>
          <p:nvPr/>
        </p:nvGrpSpPr>
        <p:grpSpPr>
          <a:xfrm>
            <a:off x="685800" y="1905000"/>
            <a:ext cx="7848600" cy="366712"/>
            <a:chOff x="432" y="1296"/>
            <a:chExt cx="4944" cy="231"/>
          </a:xfrm>
        </p:grpSpPr>
        <p:sp>
          <p:nvSpPr>
            <p:cNvPr id="185" name="Google Shape;185;p23"/>
            <p:cNvSpPr txBox="1"/>
            <p:nvPr/>
          </p:nvSpPr>
          <p:spPr>
            <a:xfrm>
              <a:off x="432" y="1296"/>
              <a:ext cx="494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solute (aggregated) </a:t>
              </a:r>
              <a:r>
                <a:rPr b="0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+ </a:t>
              </a:r>
              <a:r>
                <a:rPr b="0" i="1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heat</a:t>
              </a:r>
              <a:r>
                <a:rPr b="0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solute (separated)       </a:t>
              </a:r>
              <a:r>
                <a:rPr b="0" i="0" lang="en-US" sz="18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Δ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solute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&gt; 0</a:t>
              </a:r>
              <a:endParaRPr/>
            </a:p>
          </p:txBody>
        </p:sp>
        <p:cxnSp>
          <p:nvCxnSpPr>
            <p:cNvPr id="186" name="Google Shape;186;p23"/>
            <p:cNvCxnSpPr/>
            <p:nvPr/>
          </p:nvCxnSpPr>
          <p:spPr>
            <a:xfrm>
              <a:off x="2256" y="1411"/>
              <a:ext cx="52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187" name="Google Shape;187;p23"/>
          <p:cNvSpPr txBox="1"/>
          <p:nvPr/>
        </p:nvSpPr>
        <p:spPr>
          <a:xfrm>
            <a:off x="685800" y="2514600"/>
            <a:ext cx="7848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Solvent particles separate from each other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endothermic</a:t>
            </a:r>
            <a:endParaRPr/>
          </a:p>
        </p:txBody>
      </p:sp>
      <p:sp>
        <p:nvSpPr>
          <p:cNvPr id="188" name="Google Shape;188;p23"/>
          <p:cNvSpPr txBox="1"/>
          <p:nvPr/>
        </p:nvSpPr>
        <p:spPr>
          <a:xfrm>
            <a:off x="685800" y="3810000"/>
            <a:ext cx="7848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Solute and solvent particles mix -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exothermic</a:t>
            </a:r>
            <a:endParaRPr/>
          </a:p>
        </p:txBody>
      </p:sp>
      <p:grpSp>
        <p:nvGrpSpPr>
          <p:cNvPr id="189" name="Google Shape;189;p23"/>
          <p:cNvGrpSpPr/>
          <p:nvPr/>
        </p:nvGrpSpPr>
        <p:grpSpPr>
          <a:xfrm>
            <a:off x="685800" y="3124200"/>
            <a:ext cx="7848600" cy="366712"/>
            <a:chOff x="432" y="2160"/>
            <a:chExt cx="4944" cy="231"/>
          </a:xfrm>
        </p:grpSpPr>
        <p:sp>
          <p:nvSpPr>
            <p:cNvPr id="190" name="Google Shape;190;p23"/>
            <p:cNvSpPr txBox="1"/>
            <p:nvPr/>
          </p:nvSpPr>
          <p:spPr>
            <a:xfrm>
              <a:off x="432" y="2160"/>
              <a:ext cx="494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solvent (aggregated) </a:t>
              </a:r>
              <a:r>
                <a:rPr b="0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+ </a:t>
              </a:r>
              <a:r>
                <a:rPr b="0" i="1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heat</a:t>
              </a:r>
              <a:r>
                <a:rPr b="0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solvent (separated)       </a:t>
              </a:r>
              <a:r>
                <a:rPr b="0" i="0" lang="en-US" sz="18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Δ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solvent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&gt; 0</a:t>
              </a:r>
              <a:endParaRPr/>
            </a:p>
          </p:txBody>
        </p:sp>
        <p:cxnSp>
          <p:nvCxnSpPr>
            <p:cNvPr id="191" name="Google Shape;191;p23"/>
            <p:cNvCxnSpPr/>
            <p:nvPr/>
          </p:nvCxnSpPr>
          <p:spPr>
            <a:xfrm>
              <a:off x="2304" y="2275"/>
              <a:ext cx="52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192" name="Google Shape;192;p23"/>
          <p:cNvGrpSpPr/>
          <p:nvPr/>
        </p:nvGrpSpPr>
        <p:grpSpPr>
          <a:xfrm>
            <a:off x="685800" y="4419600"/>
            <a:ext cx="8001000" cy="366712"/>
            <a:chOff x="432" y="2784"/>
            <a:chExt cx="5040" cy="231"/>
          </a:xfrm>
        </p:grpSpPr>
        <p:sp>
          <p:nvSpPr>
            <p:cNvPr id="193" name="Google Shape;193;p23"/>
            <p:cNvSpPr txBox="1"/>
            <p:nvPr/>
          </p:nvSpPr>
          <p:spPr>
            <a:xfrm>
              <a:off x="432" y="2784"/>
              <a:ext cx="50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solute (separated) + solvent (separated)               solution </a:t>
              </a:r>
              <a:r>
                <a:rPr b="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+ </a:t>
              </a:r>
              <a:r>
                <a:rPr b="0" i="1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heat</a:t>
              </a:r>
              <a:r>
                <a:rPr b="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r>
                <a:rPr b="0" i="0" lang="en-US" sz="18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Δ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mix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&lt; 0</a:t>
              </a:r>
              <a:endParaRPr/>
            </a:p>
          </p:txBody>
        </p:sp>
        <p:cxnSp>
          <p:nvCxnSpPr>
            <p:cNvPr id="194" name="Google Shape;194;p23"/>
            <p:cNvCxnSpPr/>
            <p:nvPr/>
          </p:nvCxnSpPr>
          <p:spPr>
            <a:xfrm>
              <a:off x="3072" y="2899"/>
              <a:ext cx="539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195" name="Google Shape;195;p23"/>
          <p:cNvSpPr txBox="1"/>
          <p:nvPr/>
        </p:nvSpPr>
        <p:spPr>
          <a:xfrm>
            <a:off x="1981200" y="5334000"/>
            <a:ext cx="4648200" cy="400050"/>
          </a:xfrm>
          <a:prstGeom prst="rect">
            <a:avLst/>
          </a:prstGeom>
          <a:gradFill>
            <a:gsLst>
              <a:gs pos="0">
                <a:srgbClr val="FF9218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soln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0" lang="en-US" sz="20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solute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i="0" lang="en-US" sz="20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solvent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i="0" lang="en-US" sz="20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/>
        </p:nvSpPr>
        <p:spPr>
          <a:xfrm>
            <a:off x="304800" y="228600"/>
            <a:ext cx="1752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13.4</a:t>
            </a:r>
            <a:endParaRPr/>
          </a:p>
        </p:txBody>
      </p:sp>
      <p:sp>
        <p:nvSpPr>
          <p:cNvPr id="202" name="Google Shape;202;p24"/>
          <p:cNvSpPr txBox="1"/>
          <p:nvPr/>
        </p:nvSpPr>
        <p:spPr>
          <a:xfrm>
            <a:off x="1295400" y="457200"/>
            <a:ext cx="7696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cycles and the enthalpy components of the heat of solution.</a:t>
            </a:r>
            <a:endParaRPr/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676400"/>
            <a:ext cx="8769350" cy="329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/>
        </p:nvSpPr>
        <p:spPr>
          <a:xfrm>
            <a:off x="685800" y="609600"/>
            <a:ext cx="3276600" cy="396875"/>
          </a:xfrm>
          <a:prstGeom prst="rect">
            <a:avLst/>
          </a:prstGeom>
          <a:gradFill>
            <a:gsLst>
              <a:gs pos="0">
                <a:srgbClr val="FF9218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Heats of Hydration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1447800" y="1447800"/>
            <a:ext cx="5562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Solvation of ions by water - always exothermic</a:t>
            </a:r>
            <a:endParaRPr/>
          </a:p>
        </p:txBody>
      </p:sp>
      <p:grpSp>
        <p:nvGrpSpPr>
          <p:cNvPr id="211" name="Google Shape;211;p25"/>
          <p:cNvGrpSpPr/>
          <p:nvPr/>
        </p:nvGrpSpPr>
        <p:grpSpPr>
          <a:xfrm>
            <a:off x="685800" y="2057400"/>
            <a:ext cx="7696200" cy="625475"/>
            <a:chOff x="432" y="1296"/>
            <a:chExt cx="4848" cy="394"/>
          </a:xfrm>
        </p:grpSpPr>
        <p:sp>
          <p:nvSpPr>
            <p:cNvPr id="212" name="Google Shape;212;p25"/>
            <p:cNvSpPr txBox="1"/>
            <p:nvPr/>
          </p:nvSpPr>
          <p:spPr>
            <a:xfrm>
              <a:off x="432" y="1440"/>
              <a:ext cx="4848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[or X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)]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[or X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)]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</a:t>
              </a:r>
              <a:r>
                <a:rPr b="0" i="0" lang="en-US" sz="20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Δ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hydr of the ion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&lt; 0</a:t>
              </a:r>
              <a:endParaRPr/>
            </a:p>
          </p:txBody>
        </p:sp>
        <p:cxnSp>
          <p:nvCxnSpPr>
            <p:cNvPr id="213" name="Google Shape;213;p25"/>
            <p:cNvCxnSpPr/>
            <p:nvPr/>
          </p:nvCxnSpPr>
          <p:spPr>
            <a:xfrm>
              <a:off x="1632" y="1565"/>
              <a:ext cx="52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214" name="Google Shape;214;p25"/>
            <p:cNvSpPr txBox="1"/>
            <p:nvPr/>
          </p:nvSpPr>
          <p:spPr>
            <a:xfrm>
              <a:off x="1632" y="1296"/>
              <a:ext cx="4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</p:grpSp>
      <p:sp>
        <p:nvSpPr>
          <p:cNvPr id="215" name="Google Shape;215;p25"/>
          <p:cNvSpPr txBox="1"/>
          <p:nvPr/>
        </p:nvSpPr>
        <p:spPr>
          <a:xfrm>
            <a:off x="1447800" y="3048000"/>
            <a:ext cx="6477000" cy="728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related to the charge density of the ion, that is, coulombic charge and size matter.</a:t>
            </a:r>
            <a:endParaRPr/>
          </a:p>
        </p:txBody>
      </p:sp>
      <p:sp>
        <p:nvSpPr>
          <p:cNvPr id="216" name="Google Shape;216;p25"/>
          <p:cNvSpPr txBox="1"/>
          <p:nvPr/>
        </p:nvSpPr>
        <p:spPr>
          <a:xfrm>
            <a:off x="762000" y="4267200"/>
            <a:ext cx="74676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Lattice energy is the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involved in the formation of an ionic solid from its gaseous ions (∆H &lt; 0 for the reaction below).</a:t>
            </a:r>
            <a:endParaRPr/>
          </a:p>
        </p:txBody>
      </p:sp>
      <p:grpSp>
        <p:nvGrpSpPr>
          <p:cNvPr id="217" name="Google Shape;217;p25"/>
          <p:cNvGrpSpPr/>
          <p:nvPr/>
        </p:nvGrpSpPr>
        <p:grpSpPr>
          <a:xfrm>
            <a:off x="914400" y="5029200"/>
            <a:ext cx="7467600" cy="369887"/>
            <a:chOff x="576" y="2880"/>
            <a:chExt cx="4704" cy="233"/>
          </a:xfrm>
        </p:grpSpPr>
        <p:sp>
          <p:nvSpPr>
            <p:cNvPr id="218" name="Google Shape;218;p25"/>
            <p:cNvSpPr txBox="1"/>
            <p:nvPr/>
          </p:nvSpPr>
          <p:spPr>
            <a:xfrm>
              <a:off x="576" y="2880"/>
              <a:ext cx="4704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X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  MX(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</a:t>
              </a:r>
              <a:r>
                <a:rPr b="0" i="0" lang="en-US" sz="18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Δ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lattice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is always &gt; 0</a:t>
              </a:r>
              <a:endParaRPr/>
            </a:p>
          </p:txBody>
        </p:sp>
        <p:cxnSp>
          <p:nvCxnSpPr>
            <p:cNvPr id="219" name="Google Shape;219;p25"/>
            <p:cNvCxnSpPr/>
            <p:nvPr/>
          </p:nvCxnSpPr>
          <p:spPr>
            <a:xfrm>
              <a:off x="1536" y="2996"/>
              <a:ext cx="43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/>
        </p:nvSpPr>
        <p:spPr>
          <a:xfrm>
            <a:off x="304800" y="4191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13.5</a:t>
            </a:r>
            <a:endParaRPr/>
          </a:p>
        </p:txBody>
      </p:sp>
      <p:sp>
        <p:nvSpPr>
          <p:cNvPr id="226" name="Google Shape;226;p26"/>
          <p:cNvSpPr txBox="1"/>
          <p:nvPr/>
        </p:nvSpPr>
        <p:spPr>
          <a:xfrm>
            <a:off x="1828800" y="419100"/>
            <a:ext cx="6705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Dissolving ionic compounds in water.</a:t>
            </a:r>
            <a:endParaRPr/>
          </a:p>
        </p:txBody>
      </p:sp>
      <p:pic>
        <p:nvPicPr>
          <p:cNvPr id="227" name="Google Shape;2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184275"/>
            <a:ext cx="8991600" cy="4411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/>
        </p:nvSpPr>
        <p:spPr>
          <a:xfrm>
            <a:off x="381000" y="304800"/>
            <a:ext cx="167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13.6</a:t>
            </a:r>
            <a:endParaRPr/>
          </a:p>
        </p:txBody>
      </p:sp>
      <p:sp>
        <p:nvSpPr>
          <p:cNvPr id="234" name="Google Shape;234;p27"/>
          <p:cNvSpPr txBox="1"/>
          <p:nvPr/>
        </p:nvSpPr>
        <p:spPr>
          <a:xfrm>
            <a:off x="990600" y="685800"/>
            <a:ext cx="7696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Enthalpy diagrams for dissolving NaCl and octane in hexane.</a:t>
            </a:r>
            <a:endParaRPr/>
          </a:p>
        </p:txBody>
      </p:sp>
      <p:pic>
        <p:nvPicPr>
          <p:cNvPr id="235" name="Google Shape;2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614487"/>
            <a:ext cx="8991600" cy="35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084262"/>
            <a:ext cx="8229600" cy="46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/>
          <p:cNvSpPr txBox="1"/>
          <p:nvPr/>
        </p:nvSpPr>
        <p:spPr>
          <a:xfrm>
            <a:off x="304800" y="533400"/>
            <a:ext cx="167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13.7</a:t>
            </a:r>
            <a:endParaRPr/>
          </a:p>
        </p:txBody>
      </p:sp>
      <p:sp>
        <p:nvSpPr>
          <p:cNvPr id="243" name="Google Shape;243;p28"/>
          <p:cNvSpPr txBox="1"/>
          <p:nvPr/>
        </p:nvSpPr>
        <p:spPr>
          <a:xfrm>
            <a:off x="2133600" y="533400"/>
            <a:ext cx="4495800" cy="396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Equilibrium in a saturated solution.</a:t>
            </a:r>
            <a:endParaRPr/>
          </a:p>
        </p:txBody>
      </p:sp>
      <p:cxnSp>
        <p:nvCxnSpPr>
          <p:cNvPr id="244" name="Google Shape;244;p28"/>
          <p:cNvCxnSpPr/>
          <p:nvPr/>
        </p:nvCxnSpPr>
        <p:spPr>
          <a:xfrm rot="10800000">
            <a:off x="3124200" y="2514600"/>
            <a:ext cx="381000" cy="533400"/>
          </a:xfrm>
          <a:prstGeom prst="straightConnector1">
            <a:avLst/>
          </a:prstGeom>
          <a:noFill/>
          <a:ln cap="flat" cmpd="sng" w="28575">
            <a:solidFill>
              <a:srgbClr val="FF9218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45" name="Google Shape;245;p28"/>
          <p:cNvCxnSpPr/>
          <p:nvPr/>
        </p:nvCxnSpPr>
        <p:spPr>
          <a:xfrm>
            <a:off x="3429000" y="1981200"/>
            <a:ext cx="304800" cy="609600"/>
          </a:xfrm>
          <a:prstGeom prst="straightConnector1">
            <a:avLst/>
          </a:prstGeom>
          <a:noFill/>
          <a:ln cap="flat" cmpd="sng" w="28575">
            <a:solidFill>
              <a:srgbClr val="FF9218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46" name="Google Shape;246;p28"/>
          <p:cNvCxnSpPr/>
          <p:nvPr/>
        </p:nvCxnSpPr>
        <p:spPr>
          <a:xfrm flipH="1" rot="10800000">
            <a:off x="5334000" y="3657600"/>
            <a:ext cx="304800" cy="609600"/>
          </a:xfrm>
          <a:prstGeom prst="straightConnector1">
            <a:avLst/>
          </a:prstGeom>
          <a:noFill/>
          <a:ln cap="flat" cmpd="sng" w="28575">
            <a:solidFill>
              <a:srgbClr val="FF9218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47" name="Google Shape;247;p28"/>
          <p:cNvSpPr/>
          <p:nvPr/>
        </p:nvSpPr>
        <p:spPr>
          <a:xfrm>
            <a:off x="7162800" y="2819400"/>
            <a:ext cx="1219200" cy="1219200"/>
          </a:xfrm>
          <a:prstGeom prst="ellipse">
            <a:avLst/>
          </a:prstGeom>
          <a:noFill/>
          <a:ln cap="flat" cmpd="sng" w="28575">
            <a:solidFill>
              <a:srgbClr val="FF92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838200" y="3962400"/>
            <a:ext cx="762000" cy="762000"/>
          </a:xfrm>
          <a:prstGeom prst="ellipse">
            <a:avLst/>
          </a:prstGeom>
          <a:noFill/>
          <a:ln cap="flat" cmpd="sng" w="28575">
            <a:solidFill>
              <a:srgbClr val="FF92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28"/>
          <p:cNvGrpSpPr/>
          <p:nvPr/>
        </p:nvGrpSpPr>
        <p:grpSpPr>
          <a:xfrm>
            <a:off x="1905000" y="6019800"/>
            <a:ext cx="5486400" cy="366712"/>
            <a:chOff x="1200" y="3792"/>
            <a:chExt cx="3456" cy="231"/>
          </a:xfrm>
        </p:grpSpPr>
        <p:sp>
          <p:nvSpPr>
            <p:cNvPr id="250" name="Google Shape;250;p28"/>
            <p:cNvSpPr txBox="1"/>
            <p:nvPr/>
          </p:nvSpPr>
          <p:spPr>
            <a:xfrm>
              <a:off x="1200" y="3792"/>
              <a:ext cx="345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solute (undissolved)                  solute (dissolved)</a:t>
              </a:r>
              <a:endParaRPr/>
            </a:p>
          </p:txBody>
        </p:sp>
        <p:cxnSp>
          <p:nvCxnSpPr>
            <p:cNvPr id="251" name="Google Shape;251;p28"/>
            <p:cNvCxnSpPr/>
            <p:nvPr/>
          </p:nvCxnSpPr>
          <p:spPr>
            <a:xfrm>
              <a:off x="2592" y="3840"/>
              <a:ext cx="57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252" name="Google Shape;252;p28"/>
            <p:cNvCxnSpPr/>
            <p:nvPr/>
          </p:nvCxnSpPr>
          <p:spPr>
            <a:xfrm rot="10800000">
              <a:off x="2616" y="3936"/>
              <a:ext cx="52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/>
        </p:nvSpPr>
        <p:spPr>
          <a:xfrm>
            <a:off x="152400" y="457200"/>
            <a:ext cx="1905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13.8</a:t>
            </a:r>
            <a:endParaRPr/>
          </a:p>
        </p:txBody>
      </p:sp>
      <p:sp>
        <p:nvSpPr>
          <p:cNvPr id="259" name="Google Shape;259;p29"/>
          <p:cNvSpPr txBox="1"/>
          <p:nvPr/>
        </p:nvSpPr>
        <p:spPr>
          <a:xfrm>
            <a:off x="1066800" y="838200"/>
            <a:ext cx="7620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Sodium acetate crystallizing from a supersaturated solution.</a:t>
            </a:r>
            <a:endParaRPr/>
          </a:p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924050"/>
            <a:ext cx="8458200" cy="32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/>
        </p:nvSpPr>
        <p:spPr>
          <a:xfrm>
            <a:off x="457200" y="5334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13.9</a:t>
            </a:r>
            <a:endParaRPr/>
          </a:p>
        </p:txBody>
      </p:sp>
      <p:sp>
        <p:nvSpPr>
          <p:cNvPr id="267" name="Google Shape;267;p30"/>
          <p:cNvSpPr txBox="1"/>
          <p:nvPr/>
        </p:nvSpPr>
        <p:spPr>
          <a:xfrm>
            <a:off x="1905000" y="381000"/>
            <a:ext cx="6553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relation between solubility and temperature for several ionic compounds.</a:t>
            </a:r>
            <a:endParaRPr/>
          </a:p>
        </p:txBody>
      </p:sp>
      <p:pic>
        <p:nvPicPr>
          <p:cNvPr id="268" name="Google Shape;26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219200"/>
            <a:ext cx="5257800" cy="519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/>
          <p:nvPr/>
        </p:nvSpPr>
        <p:spPr>
          <a:xfrm>
            <a:off x="685800" y="396875"/>
            <a:ext cx="167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13.10</a:t>
            </a:r>
            <a:endParaRPr/>
          </a:p>
        </p:txBody>
      </p:sp>
      <p:sp>
        <p:nvSpPr>
          <p:cNvPr id="275" name="Google Shape;275;p31"/>
          <p:cNvSpPr txBox="1"/>
          <p:nvPr/>
        </p:nvSpPr>
        <p:spPr>
          <a:xfrm>
            <a:off x="2362200" y="381000"/>
            <a:ext cx="5257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effect of pressure on gas solubility.</a:t>
            </a:r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1143000" y="5257800"/>
            <a:ext cx="76200" cy="76200"/>
          </a:xfrm>
          <a:prstGeom prst="ellipse">
            <a:avLst/>
          </a:prstGeom>
          <a:solidFill>
            <a:srgbClr val="8154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1905000" y="5791200"/>
            <a:ext cx="76200" cy="76200"/>
          </a:xfrm>
          <a:prstGeom prst="ellipse">
            <a:avLst/>
          </a:prstGeom>
          <a:solidFill>
            <a:srgbClr val="8154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1"/>
          <p:cNvSpPr/>
          <p:nvPr/>
        </p:nvSpPr>
        <p:spPr>
          <a:xfrm>
            <a:off x="2209800" y="5334000"/>
            <a:ext cx="76200" cy="76200"/>
          </a:xfrm>
          <a:prstGeom prst="ellipse">
            <a:avLst/>
          </a:prstGeom>
          <a:solidFill>
            <a:srgbClr val="8154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2895600" y="5562600"/>
            <a:ext cx="76200" cy="76200"/>
          </a:xfrm>
          <a:prstGeom prst="ellipse">
            <a:avLst/>
          </a:prstGeom>
          <a:solidFill>
            <a:srgbClr val="8154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3505200" y="5791200"/>
            <a:ext cx="76200" cy="76200"/>
          </a:xfrm>
          <a:prstGeom prst="ellipse">
            <a:avLst/>
          </a:prstGeom>
          <a:solidFill>
            <a:srgbClr val="8154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3810000" y="5334000"/>
            <a:ext cx="76200" cy="76200"/>
          </a:xfrm>
          <a:prstGeom prst="ellipse">
            <a:avLst/>
          </a:prstGeom>
          <a:solidFill>
            <a:srgbClr val="8154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1"/>
          <p:cNvSpPr/>
          <p:nvPr/>
        </p:nvSpPr>
        <p:spPr>
          <a:xfrm>
            <a:off x="5029200" y="5257800"/>
            <a:ext cx="76200" cy="76200"/>
          </a:xfrm>
          <a:prstGeom prst="ellipse">
            <a:avLst/>
          </a:prstGeom>
          <a:solidFill>
            <a:srgbClr val="1822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5257800" y="5638800"/>
            <a:ext cx="76200" cy="76200"/>
          </a:xfrm>
          <a:prstGeom prst="ellipse">
            <a:avLst/>
          </a:prstGeom>
          <a:solidFill>
            <a:srgbClr val="1822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1"/>
          <p:cNvSpPr/>
          <p:nvPr/>
        </p:nvSpPr>
        <p:spPr>
          <a:xfrm>
            <a:off x="5638800" y="5486400"/>
            <a:ext cx="76200" cy="76200"/>
          </a:xfrm>
          <a:prstGeom prst="ellipse">
            <a:avLst/>
          </a:prstGeom>
          <a:solidFill>
            <a:srgbClr val="1822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6553200" y="5791200"/>
            <a:ext cx="76200" cy="76200"/>
          </a:xfrm>
          <a:prstGeom prst="ellipse">
            <a:avLst/>
          </a:prstGeom>
          <a:solidFill>
            <a:srgbClr val="1822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6629400" y="5334000"/>
            <a:ext cx="76200" cy="76200"/>
          </a:xfrm>
          <a:prstGeom prst="ellipse">
            <a:avLst/>
          </a:prstGeom>
          <a:solidFill>
            <a:srgbClr val="1822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7010400" y="5562600"/>
            <a:ext cx="76200" cy="76200"/>
          </a:xfrm>
          <a:prstGeom prst="ellipse">
            <a:avLst/>
          </a:prstGeom>
          <a:solidFill>
            <a:srgbClr val="1822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7696200" y="5715000"/>
            <a:ext cx="76200" cy="76200"/>
          </a:xfrm>
          <a:prstGeom prst="ellipse">
            <a:avLst/>
          </a:prstGeom>
          <a:solidFill>
            <a:srgbClr val="1822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8001000" y="5562600"/>
            <a:ext cx="76200" cy="76200"/>
          </a:xfrm>
          <a:prstGeom prst="ellipse">
            <a:avLst/>
          </a:prstGeom>
          <a:solidFill>
            <a:srgbClr val="1822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1"/>
          <p:cNvSpPr/>
          <p:nvPr/>
        </p:nvSpPr>
        <p:spPr>
          <a:xfrm>
            <a:off x="8153400" y="5181600"/>
            <a:ext cx="76200" cy="76200"/>
          </a:xfrm>
          <a:prstGeom prst="ellipse">
            <a:avLst/>
          </a:prstGeom>
          <a:solidFill>
            <a:srgbClr val="1822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57400"/>
            <a:ext cx="8915400" cy="384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1752600" y="457200"/>
            <a:ext cx="457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Properties of Solutions 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609600" y="1323975"/>
            <a:ext cx="8229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13.1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Types of Solutions:  Intermolecular Forces and Solubility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609600" y="2008187"/>
            <a:ext cx="8001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13.2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Why Substances Dissolve: Understanding the Solution Process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609600" y="2693987"/>
            <a:ext cx="7696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13.3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Solubility as an Equilibrium Process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609600" y="4064000"/>
            <a:ext cx="7315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13.5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Colligative Properties of Solutions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09600" y="3379787"/>
            <a:ext cx="5943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13.4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Quantitative Ways of Expressing Concentration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/>
          <p:nvPr/>
        </p:nvSpPr>
        <p:spPr>
          <a:xfrm>
            <a:off x="1295400" y="990600"/>
            <a:ext cx="2362200" cy="396875"/>
          </a:xfrm>
          <a:prstGeom prst="rect">
            <a:avLst/>
          </a:prstGeom>
          <a:gradFill>
            <a:gsLst>
              <a:gs pos="0">
                <a:srgbClr val="FF9218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Henry’s law</a:t>
            </a:r>
            <a:endParaRPr/>
          </a:p>
        </p:txBody>
      </p:sp>
      <p:sp>
        <p:nvSpPr>
          <p:cNvPr id="298" name="Google Shape;298;p32"/>
          <p:cNvSpPr txBox="1"/>
          <p:nvPr/>
        </p:nvSpPr>
        <p:spPr>
          <a:xfrm>
            <a:off x="3124200" y="1828800"/>
            <a:ext cx="2209800" cy="396875"/>
          </a:xfrm>
          <a:prstGeom prst="rect">
            <a:avLst/>
          </a:prstGeom>
          <a:gradFill>
            <a:gsLst>
              <a:gs pos="0">
                <a:srgbClr val="FF9218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baseline="-2500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k</a:t>
            </a:r>
            <a:r>
              <a:rPr b="0" baseline="-2500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P</a:t>
            </a:r>
            <a:r>
              <a:rPr b="0" baseline="-2500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endParaRPr/>
          </a:p>
        </p:txBody>
      </p:sp>
      <p:sp>
        <p:nvSpPr>
          <p:cNvPr id="299" name="Google Shape;299;p32"/>
          <p:cNvSpPr txBox="1"/>
          <p:nvPr/>
        </p:nvSpPr>
        <p:spPr>
          <a:xfrm>
            <a:off x="609600" y="2667000"/>
            <a:ext cx="7772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solubility of a gas (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baseline="-25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is directly proportional to the partial pressure of the gas (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baseline="-2500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above the solution.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/>
          <p:nvPr/>
        </p:nvSpPr>
        <p:spPr>
          <a:xfrm>
            <a:off x="533400" y="533400"/>
            <a:ext cx="2895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13.2</a:t>
            </a:r>
            <a:endParaRPr/>
          </a:p>
        </p:txBody>
      </p:sp>
      <p:sp>
        <p:nvSpPr>
          <p:cNvPr id="306" name="Google Shape;306;p33"/>
          <p:cNvSpPr txBox="1"/>
          <p:nvPr/>
        </p:nvSpPr>
        <p:spPr>
          <a:xfrm>
            <a:off x="3505200" y="533400"/>
            <a:ext cx="533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Henry’s Law to Calculate Gas Solubility</a:t>
            </a:r>
            <a:endParaRPr/>
          </a:p>
        </p:txBody>
      </p:sp>
      <p:sp>
        <p:nvSpPr>
          <p:cNvPr id="307" name="Google Shape;307;p33"/>
          <p:cNvSpPr txBox="1"/>
          <p:nvPr/>
        </p:nvSpPr>
        <p:spPr>
          <a:xfrm>
            <a:off x="609600" y="2438400"/>
            <a:ext cx="99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308" name="Google Shape;308;p33"/>
          <p:cNvSpPr txBox="1"/>
          <p:nvPr/>
        </p:nvSpPr>
        <p:spPr>
          <a:xfrm>
            <a:off x="609600" y="34290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grpSp>
        <p:nvGrpSpPr>
          <p:cNvPr id="309" name="Google Shape;309;p33"/>
          <p:cNvGrpSpPr/>
          <p:nvPr/>
        </p:nvGrpSpPr>
        <p:grpSpPr>
          <a:xfrm>
            <a:off x="609600" y="1219200"/>
            <a:ext cx="8153400" cy="1190625"/>
            <a:chOff x="384" y="864"/>
            <a:chExt cx="5136" cy="750"/>
          </a:xfrm>
        </p:grpSpPr>
        <p:sp>
          <p:nvSpPr>
            <p:cNvPr id="310" name="Google Shape;310;p33"/>
            <p:cNvSpPr txBox="1"/>
            <p:nvPr/>
          </p:nvSpPr>
          <p:spPr>
            <a:xfrm>
              <a:off x="384" y="864"/>
              <a:ext cx="96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311" name="Google Shape;311;p33"/>
            <p:cNvSpPr txBox="1"/>
            <p:nvPr/>
          </p:nvSpPr>
          <p:spPr>
            <a:xfrm>
              <a:off x="1344" y="864"/>
              <a:ext cx="4176" cy="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partial pressure of carbon dioxide gas inside a bottle of cola is 4 atm at 25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C.  What is the solubility of CO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  The Henry’s law constant for CO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dissolved in water is 3.3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mol/L•atm at 25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C.</a:t>
              </a:r>
              <a:endParaRPr/>
            </a:p>
          </p:txBody>
        </p:sp>
      </p:grpSp>
      <p:sp>
        <p:nvSpPr>
          <p:cNvPr id="312" name="Google Shape;312;p33"/>
          <p:cNvSpPr txBox="1"/>
          <p:nvPr/>
        </p:nvSpPr>
        <p:spPr>
          <a:xfrm>
            <a:off x="1676400" y="2438400"/>
            <a:ext cx="6858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Knowing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we can substitute them into Henry’s law equation.</a:t>
            </a:r>
            <a:endParaRPr/>
          </a:p>
        </p:txBody>
      </p:sp>
      <p:sp>
        <p:nvSpPr>
          <p:cNvPr id="313" name="Google Shape;313;p33"/>
          <p:cNvSpPr txBox="1"/>
          <p:nvPr/>
        </p:nvSpPr>
        <p:spPr>
          <a:xfrm>
            <a:off x="6400800" y="3429000"/>
            <a:ext cx="1295400" cy="366712"/>
          </a:xfrm>
          <a:prstGeom prst="rect">
            <a:avLst/>
          </a:prstGeom>
          <a:gradFill>
            <a:gsLst>
              <a:gs pos="0">
                <a:srgbClr val="187534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 mol/L</a:t>
            </a:r>
            <a:endParaRPr/>
          </a:p>
        </p:txBody>
      </p:sp>
      <p:grpSp>
        <p:nvGrpSpPr>
          <p:cNvPr id="314" name="Google Shape;314;p33"/>
          <p:cNvGrpSpPr/>
          <p:nvPr/>
        </p:nvGrpSpPr>
        <p:grpSpPr>
          <a:xfrm>
            <a:off x="2514600" y="3429000"/>
            <a:ext cx="3962400" cy="460375"/>
            <a:chOff x="1584" y="2160"/>
            <a:chExt cx="2496" cy="290"/>
          </a:xfrm>
        </p:grpSpPr>
        <p:sp>
          <p:nvSpPr>
            <p:cNvPr id="315" name="Google Shape;315;p33"/>
            <p:cNvSpPr txBox="1"/>
            <p:nvPr/>
          </p:nvSpPr>
          <p:spPr>
            <a:xfrm>
              <a:off x="1584" y="2160"/>
              <a:ext cx="24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= (3.3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mol/L•atm)(4 atm) =</a:t>
              </a:r>
              <a:endParaRPr/>
            </a:p>
          </p:txBody>
        </p:sp>
        <p:sp>
          <p:nvSpPr>
            <p:cNvPr id="316" name="Google Shape;316;p33"/>
            <p:cNvSpPr txBox="1"/>
            <p:nvPr/>
          </p:nvSpPr>
          <p:spPr>
            <a:xfrm>
              <a:off x="1680" y="2256"/>
              <a:ext cx="336" cy="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</a:t>
              </a:r>
              <a:r>
                <a:rPr b="0" baseline="-25000" i="0" lang="en-US" sz="1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193800"/>
            <a:ext cx="83820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/>
          <p:nvPr/>
        </p:nvSpPr>
        <p:spPr>
          <a:xfrm>
            <a:off x="609600" y="533400"/>
            <a:ext cx="29718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13.3</a:t>
            </a:r>
            <a:endParaRPr/>
          </a:p>
        </p:txBody>
      </p:sp>
      <p:sp>
        <p:nvSpPr>
          <p:cNvPr id="329" name="Google Shape;329;p35"/>
          <p:cNvSpPr txBox="1"/>
          <p:nvPr/>
        </p:nvSpPr>
        <p:spPr>
          <a:xfrm>
            <a:off x="3657600" y="533400"/>
            <a:ext cx="533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Calculating Molality</a:t>
            </a:r>
            <a:endParaRPr/>
          </a:p>
        </p:txBody>
      </p:sp>
      <p:sp>
        <p:nvSpPr>
          <p:cNvPr id="330" name="Google Shape;330;p35"/>
          <p:cNvSpPr txBox="1"/>
          <p:nvPr/>
        </p:nvSpPr>
        <p:spPr>
          <a:xfrm>
            <a:off x="685800" y="2057400"/>
            <a:ext cx="99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331" name="Google Shape;331;p35"/>
          <p:cNvSpPr txBox="1"/>
          <p:nvPr/>
        </p:nvSpPr>
        <p:spPr>
          <a:xfrm>
            <a:off x="609600" y="28194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grpSp>
        <p:nvGrpSpPr>
          <p:cNvPr id="332" name="Google Shape;332;p35"/>
          <p:cNvGrpSpPr/>
          <p:nvPr/>
        </p:nvGrpSpPr>
        <p:grpSpPr>
          <a:xfrm>
            <a:off x="609600" y="1371600"/>
            <a:ext cx="8153400" cy="641350"/>
            <a:chOff x="384" y="864"/>
            <a:chExt cx="5136" cy="404"/>
          </a:xfrm>
        </p:grpSpPr>
        <p:sp>
          <p:nvSpPr>
            <p:cNvPr id="333" name="Google Shape;333;p35"/>
            <p:cNvSpPr txBox="1"/>
            <p:nvPr/>
          </p:nvSpPr>
          <p:spPr>
            <a:xfrm>
              <a:off x="384" y="864"/>
              <a:ext cx="96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334" name="Google Shape;334;p35"/>
            <p:cNvSpPr txBox="1"/>
            <p:nvPr/>
          </p:nvSpPr>
          <p:spPr>
            <a:xfrm>
              <a:off x="1344" y="864"/>
              <a:ext cx="4176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What is the molality of a solution prepared by dissolving 32.0 g of CaCl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 271 g of water?</a:t>
              </a:r>
              <a:endParaRPr/>
            </a:p>
          </p:txBody>
        </p:sp>
      </p:grpSp>
      <p:sp>
        <p:nvSpPr>
          <p:cNvPr id="335" name="Google Shape;335;p35"/>
          <p:cNvSpPr txBox="1"/>
          <p:nvPr/>
        </p:nvSpPr>
        <p:spPr>
          <a:xfrm>
            <a:off x="1600200" y="2057400"/>
            <a:ext cx="7239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to convert the grams of CaCl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moles and the grams of water to kg.  Then substitute into the equation for molality.</a:t>
            </a:r>
            <a:endParaRPr/>
          </a:p>
        </p:txBody>
      </p:sp>
      <p:sp>
        <p:nvSpPr>
          <p:cNvPr id="336" name="Google Shape;336;p35"/>
          <p:cNvSpPr txBox="1"/>
          <p:nvPr/>
        </p:nvSpPr>
        <p:spPr>
          <a:xfrm>
            <a:off x="990600" y="4038600"/>
            <a:ext cx="1219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molality =</a:t>
            </a:r>
            <a:endParaRPr/>
          </a:p>
        </p:txBody>
      </p:sp>
      <p:sp>
        <p:nvSpPr>
          <p:cNvPr id="337" name="Google Shape;337;p35"/>
          <p:cNvSpPr txBox="1"/>
          <p:nvPr/>
        </p:nvSpPr>
        <p:spPr>
          <a:xfrm>
            <a:off x="5638800" y="3048000"/>
            <a:ext cx="2209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0.288 mol CaCl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grpSp>
        <p:nvGrpSpPr>
          <p:cNvPr id="338" name="Google Shape;338;p35"/>
          <p:cNvGrpSpPr/>
          <p:nvPr/>
        </p:nvGrpSpPr>
        <p:grpSpPr>
          <a:xfrm>
            <a:off x="2286000" y="3733800"/>
            <a:ext cx="2514600" cy="1204912"/>
            <a:chOff x="1440" y="2352"/>
            <a:chExt cx="1584" cy="759"/>
          </a:xfrm>
        </p:grpSpPr>
        <p:sp>
          <p:nvSpPr>
            <p:cNvPr id="339" name="Google Shape;339;p35"/>
            <p:cNvSpPr txBox="1"/>
            <p:nvPr/>
          </p:nvSpPr>
          <p:spPr>
            <a:xfrm>
              <a:off x="1440" y="2784"/>
              <a:ext cx="81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271 g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340" name="Google Shape;340;p35"/>
            <p:cNvSpPr txBox="1"/>
            <p:nvPr/>
          </p:nvSpPr>
          <p:spPr>
            <a:xfrm>
              <a:off x="1536" y="2352"/>
              <a:ext cx="12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0.288 mol CaCl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grpSp>
          <p:nvGrpSpPr>
            <p:cNvPr id="341" name="Google Shape;341;p35"/>
            <p:cNvGrpSpPr/>
            <p:nvPr/>
          </p:nvGrpSpPr>
          <p:grpSpPr>
            <a:xfrm>
              <a:off x="2304" y="2640"/>
              <a:ext cx="480" cy="471"/>
              <a:chOff x="2304" y="2640"/>
              <a:chExt cx="480" cy="471"/>
            </a:xfrm>
          </p:grpSpPr>
          <p:sp>
            <p:nvSpPr>
              <p:cNvPr id="342" name="Google Shape;342;p35"/>
              <p:cNvSpPr txBox="1"/>
              <p:nvPr/>
            </p:nvSpPr>
            <p:spPr>
              <a:xfrm>
                <a:off x="2376" y="2640"/>
                <a:ext cx="33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kg</a:t>
                </a:r>
                <a:endParaRPr/>
              </a:p>
            </p:txBody>
          </p:sp>
          <p:sp>
            <p:nvSpPr>
              <p:cNvPr id="343" name="Google Shape;343;p35"/>
              <p:cNvSpPr txBox="1"/>
              <p:nvPr/>
            </p:nvSpPr>
            <p:spPr>
              <a:xfrm>
                <a:off x="2304" y="2880"/>
                <a:ext cx="480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g</a:t>
                </a:r>
                <a:endParaRPr/>
              </a:p>
            </p:txBody>
          </p:sp>
          <p:cxnSp>
            <p:nvCxnSpPr>
              <p:cNvPr id="344" name="Google Shape;344;p35"/>
              <p:cNvCxnSpPr/>
              <p:nvPr/>
            </p:nvCxnSpPr>
            <p:spPr>
              <a:xfrm>
                <a:off x="2352" y="2880"/>
                <a:ext cx="38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345" name="Google Shape;345;p35"/>
            <p:cNvCxnSpPr/>
            <p:nvPr/>
          </p:nvCxnSpPr>
          <p:spPr>
            <a:xfrm>
              <a:off x="1440" y="2640"/>
              <a:ext cx="158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46" name="Google Shape;346;p35"/>
            <p:cNvSpPr txBox="1"/>
            <p:nvPr/>
          </p:nvSpPr>
          <p:spPr>
            <a:xfrm>
              <a:off x="2168" y="2776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sp>
        <p:nvSpPr>
          <p:cNvPr id="347" name="Google Shape;347;p35"/>
          <p:cNvSpPr txBox="1"/>
          <p:nvPr/>
        </p:nvSpPr>
        <p:spPr>
          <a:xfrm>
            <a:off x="5029200" y="3962400"/>
            <a:ext cx="2438400" cy="366712"/>
          </a:xfrm>
          <a:prstGeom prst="rect">
            <a:avLst/>
          </a:prstGeom>
          <a:gradFill>
            <a:gsLst>
              <a:gs pos="0">
                <a:srgbClr val="187534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1.06 </a:t>
            </a:r>
            <a:r>
              <a:rPr b="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CaCl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grpSp>
        <p:nvGrpSpPr>
          <p:cNvPr id="348" name="Google Shape;348;p35"/>
          <p:cNvGrpSpPr/>
          <p:nvPr/>
        </p:nvGrpSpPr>
        <p:grpSpPr>
          <a:xfrm>
            <a:off x="2286000" y="2819400"/>
            <a:ext cx="3276600" cy="747712"/>
            <a:chOff x="1440" y="1776"/>
            <a:chExt cx="2064" cy="471"/>
          </a:xfrm>
        </p:grpSpPr>
        <p:sp>
          <p:nvSpPr>
            <p:cNvPr id="349" name="Google Shape;349;p35"/>
            <p:cNvSpPr txBox="1"/>
            <p:nvPr/>
          </p:nvSpPr>
          <p:spPr>
            <a:xfrm>
              <a:off x="1440" y="1896"/>
              <a:ext cx="96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32.0 g CaCl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grpSp>
          <p:nvGrpSpPr>
            <p:cNvPr id="350" name="Google Shape;350;p35"/>
            <p:cNvGrpSpPr/>
            <p:nvPr/>
          </p:nvGrpSpPr>
          <p:grpSpPr>
            <a:xfrm>
              <a:off x="2400" y="1776"/>
              <a:ext cx="1104" cy="471"/>
              <a:chOff x="2400" y="1776"/>
              <a:chExt cx="1104" cy="471"/>
            </a:xfrm>
          </p:grpSpPr>
          <p:sp>
            <p:nvSpPr>
              <p:cNvPr id="351" name="Google Shape;351;p35"/>
              <p:cNvSpPr txBox="1"/>
              <p:nvPr/>
            </p:nvSpPr>
            <p:spPr>
              <a:xfrm>
                <a:off x="2544" y="1776"/>
                <a:ext cx="81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mol CaCl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352" name="Google Shape;352;p35"/>
              <p:cNvSpPr txBox="1"/>
              <p:nvPr/>
            </p:nvSpPr>
            <p:spPr>
              <a:xfrm>
                <a:off x="2400" y="2016"/>
                <a:ext cx="1104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110.98 g CaCl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cxnSp>
            <p:nvCxnSpPr>
              <p:cNvPr id="353" name="Google Shape;353;p35"/>
              <p:cNvCxnSpPr/>
              <p:nvPr/>
            </p:nvCxnSpPr>
            <p:spPr>
              <a:xfrm>
                <a:off x="2448" y="2016"/>
                <a:ext cx="1008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354" name="Google Shape;354;p35"/>
            <p:cNvSpPr txBox="1"/>
            <p:nvPr/>
          </p:nvSpPr>
          <p:spPr>
            <a:xfrm>
              <a:off x="2304" y="1896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 </a:t>
              </a:r>
              <a:endParaRPr/>
            </a:p>
          </p:txBody>
        </p:sp>
      </p:grpSp>
      <p:pic>
        <p:nvPicPr>
          <p:cNvPr id="355" name="Google Shape;35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4495800"/>
            <a:ext cx="2124075" cy="2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/>
          <p:nvPr/>
        </p:nvSpPr>
        <p:spPr>
          <a:xfrm>
            <a:off x="381000" y="609600"/>
            <a:ext cx="29718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13.4</a:t>
            </a:r>
            <a:endParaRPr/>
          </a:p>
        </p:txBody>
      </p:sp>
      <p:sp>
        <p:nvSpPr>
          <p:cNvPr id="362" name="Google Shape;362;p36"/>
          <p:cNvSpPr txBox="1"/>
          <p:nvPr/>
        </p:nvSpPr>
        <p:spPr>
          <a:xfrm>
            <a:off x="3505200" y="533400"/>
            <a:ext cx="5334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Expressing Concentration in Parts by Mass, Parts by Volume, and Mole Fraction</a:t>
            </a:r>
            <a:endParaRPr/>
          </a:p>
        </p:txBody>
      </p:sp>
      <p:sp>
        <p:nvSpPr>
          <p:cNvPr id="363" name="Google Shape;363;p36"/>
          <p:cNvSpPr txBox="1"/>
          <p:nvPr/>
        </p:nvSpPr>
        <p:spPr>
          <a:xfrm>
            <a:off x="609600" y="3962400"/>
            <a:ext cx="99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364" name="Google Shape;364;p36"/>
          <p:cNvSpPr txBox="1"/>
          <p:nvPr/>
        </p:nvSpPr>
        <p:spPr>
          <a:xfrm>
            <a:off x="609600" y="13716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PROBLEM:</a:t>
            </a:r>
            <a:endParaRPr/>
          </a:p>
        </p:txBody>
      </p:sp>
      <p:sp>
        <p:nvSpPr>
          <p:cNvPr id="365" name="Google Shape;365;p36"/>
          <p:cNvSpPr txBox="1"/>
          <p:nvPr/>
        </p:nvSpPr>
        <p:spPr>
          <a:xfrm>
            <a:off x="1981200" y="1371600"/>
            <a:ext cx="6781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Find the concentration of calcium (in ppm) in a 3.50-g pill that contains 40.5 mg of Ca.</a:t>
            </a:r>
            <a:endParaRPr/>
          </a:p>
        </p:txBody>
      </p:sp>
      <p:sp>
        <p:nvSpPr>
          <p:cNvPr id="366" name="Google Shape;366;p36"/>
          <p:cNvSpPr txBox="1"/>
          <p:nvPr/>
        </p:nvSpPr>
        <p:spPr>
          <a:xfrm>
            <a:off x="1981200" y="2057400"/>
            <a:ext cx="67818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label on a 0.750-L bottle of Italian chianti indicates “11.5% alcohol by volume.”  How many liters of alcohol does the wine contain?</a:t>
            </a:r>
            <a:endParaRPr/>
          </a:p>
        </p:txBody>
      </p:sp>
      <p:sp>
        <p:nvSpPr>
          <p:cNvPr id="367" name="Google Shape;367;p36"/>
          <p:cNvSpPr txBox="1"/>
          <p:nvPr/>
        </p:nvSpPr>
        <p:spPr>
          <a:xfrm>
            <a:off x="1981200" y="2971800"/>
            <a:ext cx="67818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 sample of rubbing alcohol contains 142 g of isopropyl alcohol (C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OH) and 58.0 g of water.  What are the mole fractions of alcohol and water?</a:t>
            </a:r>
            <a:endParaRPr/>
          </a:p>
        </p:txBody>
      </p:sp>
      <p:sp>
        <p:nvSpPr>
          <p:cNvPr id="368" name="Google Shape;368;p36"/>
          <p:cNvSpPr txBox="1"/>
          <p:nvPr/>
        </p:nvSpPr>
        <p:spPr>
          <a:xfrm>
            <a:off x="1600200" y="3962400"/>
            <a:ext cx="7162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Convert mg to g of Ca, find the ratio of grams Ca to grams of pill and multiply by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69" name="Google Shape;369;p36"/>
          <p:cNvSpPr txBox="1"/>
          <p:nvPr/>
        </p:nvSpPr>
        <p:spPr>
          <a:xfrm>
            <a:off x="1600200" y="4572000"/>
            <a:ext cx="7162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Knowing the % alcohol and total volume, we can find volume of alcohol.</a:t>
            </a:r>
            <a:endParaRPr/>
          </a:p>
        </p:txBody>
      </p:sp>
      <p:sp>
        <p:nvSpPr>
          <p:cNvPr id="370" name="Google Shape;370;p36"/>
          <p:cNvSpPr txBox="1"/>
          <p:nvPr/>
        </p:nvSpPr>
        <p:spPr>
          <a:xfrm>
            <a:off x="1600200" y="5181600"/>
            <a:ext cx="7162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Convert grams of solute and grams of solvent to moles;  find the ratios of parts to the total.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"/>
          <p:cNvSpPr txBox="1"/>
          <p:nvPr/>
        </p:nvSpPr>
        <p:spPr>
          <a:xfrm>
            <a:off x="533400" y="533400"/>
            <a:ext cx="2895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13.4</a:t>
            </a:r>
            <a:endParaRPr/>
          </a:p>
        </p:txBody>
      </p:sp>
      <p:sp>
        <p:nvSpPr>
          <p:cNvPr id="377" name="Google Shape;377;p37"/>
          <p:cNvSpPr txBox="1"/>
          <p:nvPr/>
        </p:nvSpPr>
        <p:spPr>
          <a:xfrm>
            <a:off x="3505200" y="457200"/>
            <a:ext cx="5334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Expressing Concentrations in Parts by Mass, Parts by Volume, and Mole Fraction</a:t>
            </a:r>
            <a:endParaRPr/>
          </a:p>
        </p:txBody>
      </p:sp>
      <p:sp>
        <p:nvSpPr>
          <p:cNvPr id="378" name="Google Shape;378;p37"/>
          <p:cNvSpPr txBox="1"/>
          <p:nvPr/>
        </p:nvSpPr>
        <p:spPr>
          <a:xfrm>
            <a:off x="533400" y="17526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379" name="Google Shape;379;p37"/>
          <p:cNvSpPr txBox="1"/>
          <p:nvPr/>
        </p:nvSpPr>
        <p:spPr>
          <a:xfrm>
            <a:off x="533400" y="914400"/>
            <a:ext cx="12954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sp>
        <p:nvSpPr>
          <p:cNvPr id="380" name="Google Shape;380;p37"/>
          <p:cNvSpPr txBox="1"/>
          <p:nvPr/>
        </p:nvSpPr>
        <p:spPr>
          <a:xfrm>
            <a:off x="2057400" y="1752600"/>
            <a:ext cx="45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/>
          </a:p>
        </p:txBody>
      </p:sp>
      <p:sp>
        <p:nvSpPr>
          <p:cNvPr id="381" name="Google Shape;381;p37"/>
          <p:cNvSpPr txBox="1"/>
          <p:nvPr/>
        </p:nvSpPr>
        <p:spPr>
          <a:xfrm>
            <a:off x="3657600" y="2362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3.50 g </a:t>
            </a:r>
            <a:endParaRPr/>
          </a:p>
        </p:txBody>
      </p:sp>
      <p:grpSp>
        <p:nvGrpSpPr>
          <p:cNvPr id="382" name="Google Shape;382;p37"/>
          <p:cNvGrpSpPr/>
          <p:nvPr/>
        </p:nvGrpSpPr>
        <p:grpSpPr>
          <a:xfrm>
            <a:off x="4419600" y="1524000"/>
            <a:ext cx="914400" cy="823912"/>
            <a:chOff x="1968" y="1248"/>
            <a:chExt cx="576" cy="519"/>
          </a:xfrm>
        </p:grpSpPr>
        <p:sp>
          <p:nvSpPr>
            <p:cNvPr id="383" name="Google Shape;383;p37"/>
            <p:cNvSpPr txBox="1"/>
            <p:nvPr/>
          </p:nvSpPr>
          <p:spPr>
            <a:xfrm>
              <a:off x="1968" y="153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mg</a:t>
              </a:r>
              <a:endParaRPr/>
            </a:p>
          </p:txBody>
        </p:sp>
        <p:sp>
          <p:nvSpPr>
            <p:cNvPr id="384" name="Google Shape;384;p37"/>
            <p:cNvSpPr txBox="1"/>
            <p:nvPr/>
          </p:nvSpPr>
          <p:spPr>
            <a:xfrm>
              <a:off x="2160" y="1248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</p:txBody>
        </p:sp>
        <p:cxnSp>
          <p:nvCxnSpPr>
            <p:cNvPr id="385" name="Google Shape;385;p37"/>
            <p:cNvCxnSpPr/>
            <p:nvPr/>
          </p:nvCxnSpPr>
          <p:spPr>
            <a:xfrm>
              <a:off x="1992" y="1536"/>
              <a:ext cx="52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386" name="Google Shape;386;p37"/>
          <p:cNvGrpSpPr/>
          <p:nvPr/>
        </p:nvGrpSpPr>
        <p:grpSpPr>
          <a:xfrm>
            <a:off x="2819400" y="1752600"/>
            <a:ext cx="1600200" cy="366712"/>
            <a:chOff x="1776" y="1104"/>
            <a:chExt cx="1008" cy="231"/>
          </a:xfrm>
        </p:grpSpPr>
        <p:sp>
          <p:nvSpPr>
            <p:cNvPr id="387" name="Google Shape;387;p37"/>
            <p:cNvSpPr txBox="1"/>
            <p:nvPr/>
          </p:nvSpPr>
          <p:spPr>
            <a:xfrm>
              <a:off x="1776" y="1104"/>
              <a:ext cx="8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40.5 mg Ca</a:t>
              </a:r>
              <a:endParaRPr/>
            </a:p>
          </p:txBody>
        </p:sp>
        <p:sp>
          <p:nvSpPr>
            <p:cNvPr id="388" name="Google Shape;388;p37"/>
            <p:cNvSpPr txBox="1"/>
            <p:nvPr/>
          </p:nvSpPr>
          <p:spPr>
            <a:xfrm>
              <a:off x="2592" y="1104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cxnSp>
        <p:nvCxnSpPr>
          <p:cNvPr id="389" name="Google Shape;389;p37"/>
          <p:cNvCxnSpPr/>
          <p:nvPr/>
        </p:nvCxnSpPr>
        <p:spPr>
          <a:xfrm>
            <a:off x="2895600" y="2362200"/>
            <a:ext cx="2438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390" name="Google Shape;390;p37"/>
          <p:cNvGrpSpPr/>
          <p:nvPr/>
        </p:nvGrpSpPr>
        <p:grpSpPr>
          <a:xfrm>
            <a:off x="5410200" y="2133600"/>
            <a:ext cx="914400" cy="366712"/>
            <a:chOff x="3408" y="1344"/>
            <a:chExt cx="576" cy="231"/>
          </a:xfrm>
        </p:grpSpPr>
        <p:sp>
          <p:nvSpPr>
            <p:cNvPr id="391" name="Google Shape;391;p37"/>
            <p:cNvSpPr txBox="1"/>
            <p:nvPr/>
          </p:nvSpPr>
          <p:spPr>
            <a:xfrm>
              <a:off x="3600" y="1344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  <p:sp>
          <p:nvSpPr>
            <p:cNvPr id="392" name="Google Shape;392;p37"/>
            <p:cNvSpPr txBox="1"/>
            <p:nvPr/>
          </p:nvSpPr>
          <p:spPr>
            <a:xfrm>
              <a:off x="3408" y="1344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sp>
        <p:nvSpPr>
          <p:cNvPr id="393" name="Google Shape;393;p37"/>
          <p:cNvSpPr txBox="1"/>
          <p:nvPr/>
        </p:nvSpPr>
        <p:spPr>
          <a:xfrm>
            <a:off x="6324600" y="2133600"/>
            <a:ext cx="2286000" cy="366712"/>
          </a:xfrm>
          <a:prstGeom prst="rect">
            <a:avLst/>
          </a:prstGeom>
          <a:gradFill>
            <a:gsLst>
              <a:gs pos="0">
                <a:srgbClr val="187534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1.16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ppm Ca</a:t>
            </a:r>
            <a:endParaRPr/>
          </a:p>
        </p:txBody>
      </p:sp>
      <p:sp>
        <p:nvSpPr>
          <p:cNvPr id="394" name="Google Shape;394;p37"/>
          <p:cNvSpPr txBox="1"/>
          <p:nvPr/>
        </p:nvSpPr>
        <p:spPr>
          <a:xfrm>
            <a:off x="838200" y="3048000"/>
            <a:ext cx="4572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/>
          </a:p>
        </p:txBody>
      </p:sp>
      <p:grpSp>
        <p:nvGrpSpPr>
          <p:cNvPr id="395" name="Google Shape;395;p37"/>
          <p:cNvGrpSpPr/>
          <p:nvPr/>
        </p:nvGrpSpPr>
        <p:grpSpPr>
          <a:xfrm>
            <a:off x="3581400" y="2895600"/>
            <a:ext cx="1752600" cy="747712"/>
            <a:chOff x="2256" y="2112"/>
            <a:chExt cx="1104" cy="471"/>
          </a:xfrm>
        </p:grpSpPr>
        <p:sp>
          <p:nvSpPr>
            <p:cNvPr id="396" name="Google Shape;396;p37"/>
            <p:cNvSpPr txBox="1"/>
            <p:nvPr/>
          </p:nvSpPr>
          <p:spPr>
            <a:xfrm>
              <a:off x="2256" y="2112"/>
              <a:ext cx="11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11.5 L alcohol</a:t>
              </a:r>
              <a:endParaRPr/>
            </a:p>
          </p:txBody>
        </p:sp>
        <p:sp>
          <p:nvSpPr>
            <p:cNvPr id="397" name="Google Shape;397;p37"/>
            <p:cNvSpPr txBox="1"/>
            <p:nvPr/>
          </p:nvSpPr>
          <p:spPr>
            <a:xfrm>
              <a:off x="2256" y="2352"/>
              <a:ext cx="11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100. L chianti</a:t>
              </a:r>
              <a:endParaRPr/>
            </a:p>
          </p:txBody>
        </p:sp>
        <p:cxnSp>
          <p:nvCxnSpPr>
            <p:cNvPr id="398" name="Google Shape;398;p37"/>
            <p:cNvCxnSpPr/>
            <p:nvPr/>
          </p:nvCxnSpPr>
          <p:spPr>
            <a:xfrm>
              <a:off x="2304" y="2352"/>
              <a:ext cx="100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399" name="Google Shape;399;p37"/>
          <p:cNvGrpSpPr/>
          <p:nvPr/>
        </p:nvGrpSpPr>
        <p:grpSpPr>
          <a:xfrm>
            <a:off x="1600200" y="3124200"/>
            <a:ext cx="1955800" cy="457200"/>
            <a:chOff x="1024" y="1968"/>
            <a:chExt cx="1232" cy="247"/>
          </a:xfrm>
        </p:grpSpPr>
        <p:sp>
          <p:nvSpPr>
            <p:cNvPr id="400" name="Google Shape;400;p37"/>
            <p:cNvSpPr txBox="1"/>
            <p:nvPr/>
          </p:nvSpPr>
          <p:spPr>
            <a:xfrm>
              <a:off x="1024" y="1984"/>
              <a:ext cx="11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0.750 L chianti</a:t>
              </a:r>
              <a:endParaRPr/>
            </a:p>
          </p:txBody>
        </p:sp>
        <p:sp>
          <p:nvSpPr>
            <p:cNvPr id="401" name="Google Shape;401;p37"/>
            <p:cNvSpPr txBox="1"/>
            <p:nvPr/>
          </p:nvSpPr>
          <p:spPr>
            <a:xfrm>
              <a:off x="2064" y="1968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sp>
        <p:nvSpPr>
          <p:cNvPr id="402" name="Google Shape;402;p37"/>
          <p:cNvSpPr txBox="1"/>
          <p:nvPr/>
        </p:nvSpPr>
        <p:spPr>
          <a:xfrm>
            <a:off x="5334000" y="3048000"/>
            <a:ext cx="2057400" cy="366712"/>
          </a:xfrm>
          <a:prstGeom prst="rect">
            <a:avLst/>
          </a:prstGeom>
          <a:gradFill>
            <a:gsLst>
              <a:gs pos="0">
                <a:srgbClr val="187534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0.0862 L alcohol</a:t>
            </a:r>
            <a:endParaRPr/>
          </a:p>
        </p:txBody>
      </p:sp>
      <p:sp>
        <p:nvSpPr>
          <p:cNvPr id="403" name="Google Shape;403;p37"/>
          <p:cNvSpPr txBox="1"/>
          <p:nvPr/>
        </p:nvSpPr>
        <p:spPr>
          <a:xfrm>
            <a:off x="838200" y="3886200"/>
            <a:ext cx="45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endParaRPr/>
          </a:p>
        </p:txBody>
      </p:sp>
      <p:sp>
        <p:nvSpPr>
          <p:cNvPr id="404" name="Google Shape;404;p37"/>
          <p:cNvSpPr txBox="1"/>
          <p:nvPr/>
        </p:nvSpPr>
        <p:spPr>
          <a:xfrm>
            <a:off x="1447800" y="3886200"/>
            <a:ext cx="2590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 isopropyl alcohol  =</a:t>
            </a:r>
            <a:endParaRPr/>
          </a:p>
        </p:txBody>
      </p:sp>
      <p:sp>
        <p:nvSpPr>
          <p:cNvPr id="405" name="Google Shape;405;p37"/>
          <p:cNvSpPr txBox="1"/>
          <p:nvPr/>
        </p:nvSpPr>
        <p:spPr>
          <a:xfrm>
            <a:off x="3962400" y="3886200"/>
            <a:ext cx="990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142 g x</a:t>
            </a:r>
            <a:endParaRPr/>
          </a:p>
        </p:txBody>
      </p:sp>
      <p:grpSp>
        <p:nvGrpSpPr>
          <p:cNvPr id="406" name="Google Shape;406;p37"/>
          <p:cNvGrpSpPr/>
          <p:nvPr/>
        </p:nvGrpSpPr>
        <p:grpSpPr>
          <a:xfrm>
            <a:off x="4876800" y="3733800"/>
            <a:ext cx="990600" cy="671512"/>
            <a:chOff x="3072" y="2784"/>
            <a:chExt cx="624" cy="423"/>
          </a:xfrm>
        </p:grpSpPr>
        <p:sp>
          <p:nvSpPr>
            <p:cNvPr id="407" name="Google Shape;407;p37"/>
            <p:cNvSpPr txBox="1"/>
            <p:nvPr/>
          </p:nvSpPr>
          <p:spPr>
            <a:xfrm>
              <a:off x="3120" y="2784"/>
              <a:ext cx="5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</a:t>
              </a:r>
              <a:endParaRPr/>
            </a:p>
          </p:txBody>
        </p:sp>
        <p:sp>
          <p:nvSpPr>
            <p:cNvPr id="408" name="Google Shape;408;p37"/>
            <p:cNvSpPr txBox="1"/>
            <p:nvPr/>
          </p:nvSpPr>
          <p:spPr>
            <a:xfrm>
              <a:off x="3072" y="2976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60.09 g</a:t>
              </a:r>
              <a:endParaRPr/>
            </a:p>
          </p:txBody>
        </p:sp>
        <p:cxnSp>
          <p:nvCxnSpPr>
            <p:cNvPr id="409" name="Google Shape;409;p37"/>
            <p:cNvCxnSpPr/>
            <p:nvPr/>
          </p:nvCxnSpPr>
          <p:spPr>
            <a:xfrm>
              <a:off x="3120" y="3000"/>
              <a:ext cx="52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10" name="Google Shape;410;p37"/>
          <p:cNvSpPr txBox="1"/>
          <p:nvPr/>
        </p:nvSpPr>
        <p:spPr>
          <a:xfrm>
            <a:off x="5867400" y="3886200"/>
            <a:ext cx="2362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2.36 mol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</a:t>
            </a:r>
            <a:endParaRPr/>
          </a:p>
        </p:txBody>
      </p:sp>
      <p:sp>
        <p:nvSpPr>
          <p:cNvPr id="411" name="Google Shape;411;p37"/>
          <p:cNvSpPr txBox="1"/>
          <p:nvPr/>
        </p:nvSpPr>
        <p:spPr>
          <a:xfrm>
            <a:off x="1600200" y="45720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 water =</a:t>
            </a:r>
            <a:endParaRPr/>
          </a:p>
        </p:txBody>
      </p:sp>
      <p:sp>
        <p:nvSpPr>
          <p:cNvPr id="412" name="Google Shape;412;p37"/>
          <p:cNvSpPr txBox="1"/>
          <p:nvPr/>
        </p:nvSpPr>
        <p:spPr>
          <a:xfrm>
            <a:off x="2895600" y="4572000"/>
            <a:ext cx="1143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58.0 g  x </a:t>
            </a:r>
            <a:endParaRPr/>
          </a:p>
        </p:txBody>
      </p:sp>
      <p:grpSp>
        <p:nvGrpSpPr>
          <p:cNvPr id="413" name="Google Shape;413;p37"/>
          <p:cNvGrpSpPr/>
          <p:nvPr/>
        </p:nvGrpSpPr>
        <p:grpSpPr>
          <a:xfrm>
            <a:off x="3962400" y="4419600"/>
            <a:ext cx="990600" cy="671512"/>
            <a:chOff x="3072" y="2784"/>
            <a:chExt cx="624" cy="423"/>
          </a:xfrm>
        </p:grpSpPr>
        <p:sp>
          <p:nvSpPr>
            <p:cNvPr id="414" name="Google Shape;414;p37"/>
            <p:cNvSpPr txBox="1"/>
            <p:nvPr/>
          </p:nvSpPr>
          <p:spPr>
            <a:xfrm>
              <a:off x="3120" y="2784"/>
              <a:ext cx="5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</a:t>
              </a:r>
              <a:endParaRPr/>
            </a:p>
          </p:txBody>
        </p:sp>
        <p:sp>
          <p:nvSpPr>
            <p:cNvPr id="415" name="Google Shape;415;p37"/>
            <p:cNvSpPr txBox="1"/>
            <p:nvPr/>
          </p:nvSpPr>
          <p:spPr>
            <a:xfrm>
              <a:off x="3072" y="2976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18.02 g</a:t>
              </a:r>
              <a:endParaRPr/>
            </a:p>
          </p:txBody>
        </p:sp>
        <p:cxnSp>
          <p:nvCxnSpPr>
            <p:cNvPr id="416" name="Google Shape;416;p37"/>
            <p:cNvCxnSpPr/>
            <p:nvPr/>
          </p:nvCxnSpPr>
          <p:spPr>
            <a:xfrm>
              <a:off x="3120" y="3000"/>
              <a:ext cx="52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17" name="Google Shape;417;p37"/>
          <p:cNvSpPr txBox="1"/>
          <p:nvPr/>
        </p:nvSpPr>
        <p:spPr>
          <a:xfrm>
            <a:off x="4953000" y="4572000"/>
            <a:ext cx="2362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3.22 mol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18" name="Google Shape;418;p37"/>
          <p:cNvSpPr txBox="1"/>
          <p:nvPr/>
        </p:nvSpPr>
        <p:spPr>
          <a:xfrm>
            <a:off x="1066800" y="5181600"/>
            <a:ext cx="2133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2.36 mol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</a:t>
            </a:r>
            <a:endParaRPr/>
          </a:p>
        </p:txBody>
      </p:sp>
      <p:sp>
        <p:nvSpPr>
          <p:cNvPr id="419" name="Google Shape;419;p37"/>
          <p:cNvSpPr txBox="1"/>
          <p:nvPr/>
        </p:nvSpPr>
        <p:spPr>
          <a:xfrm>
            <a:off x="457200" y="5562600"/>
            <a:ext cx="3505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2.36 mol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+ 3.22 mol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420" name="Google Shape;420;p37"/>
          <p:cNvCxnSpPr/>
          <p:nvPr/>
        </p:nvCxnSpPr>
        <p:spPr>
          <a:xfrm>
            <a:off x="457200" y="5562600"/>
            <a:ext cx="350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21" name="Google Shape;421;p37"/>
          <p:cNvSpPr txBox="1"/>
          <p:nvPr/>
        </p:nvSpPr>
        <p:spPr>
          <a:xfrm>
            <a:off x="5410200" y="5181600"/>
            <a:ext cx="2133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3.22 mol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22" name="Google Shape;422;p37"/>
          <p:cNvSpPr txBox="1"/>
          <p:nvPr/>
        </p:nvSpPr>
        <p:spPr>
          <a:xfrm>
            <a:off x="4800600" y="5562600"/>
            <a:ext cx="3505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2.36 mol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+ 3.22 mol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423" name="Google Shape;423;p37"/>
          <p:cNvCxnSpPr/>
          <p:nvPr/>
        </p:nvCxnSpPr>
        <p:spPr>
          <a:xfrm>
            <a:off x="4800600" y="5562600"/>
            <a:ext cx="350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424" name="Google Shape;424;p37"/>
          <p:cNvGrpSpPr/>
          <p:nvPr/>
        </p:nvGrpSpPr>
        <p:grpSpPr>
          <a:xfrm>
            <a:off x="1371600" y="6096000"/>
            <a:ext cx="2514600" cy="366712"/>
            <a:chOff x="864" y="3840"/>
            <a:chExt cx="1584" cy="231"/>
          </a:xfrm>
        </p:grpSpPr>
        <p:sp>
          <p:nvSpPr>
            <p:cNvPr id="425" name="Google Shape;425;p37"/>
            <p:cNvSpPr txBox="1"/>
            <p:nvPr/>
          </p:nvSpPr>
          <p:spPr>
            <a:xfrm>
              <a:off x="864" y="3840"/>
              <a:ext cx="672" cy="231"/>
            </a:xfrm>
            <a:prstGeom prst="rect">
              <a:avLst/>
            </a:prstGeom>
            <a:gradFill>
              <a:gsLst>
                <a:gs pos="0">
                  <a:srgbClr val="187534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0.423</a:t>
              </a:r>
              <a:endParaRPr/>
            </a:p>
          </p:txBody>
        </p:sp>
        <p:sp>
          <p:nvSpPr>
            <p:cNvPr id="426" name="Google Shape;426;p37"/>
            <p:cNvSpPr txBox="1"/>
            <p:nvPr/>
          </p:nvSpPr>
          <p:spPr>
            <a:xfrm>
              <a:off x="1440" y="3840"/>
              <a:ext cx="1008" cy="231"/>
            </a:xfrm>
            <a:prstGeom prst="rect">
              <a:avLst/>
            </a:prstGeom>
            <a:gradFill>
              <a:gsLst>
                <a:gs pos="0">
                  <a:srgbClr val="187534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b="1" i="1" lang="en-US" sz="18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χ 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OH</a:t>
              </a:r>
              <a:endParaRPr/>
            </a:p>
          </p:txBody>
        </p:sp>
      </p:grpSp>
      <p:grpSp>
        <p:nvGrpSpPr>
          <p:cNvPr id="427" name="Google Shape;427;p37"/>
          <p:cNvGrpSpPr/>
          <p:nvPr/>
        </p:nvGrpSpPr>
        <p:grpSpPr>
          <a:xfrm>
            <a:off x="5181600" y="6088062"/>
            <a:ext cx="2346325" cy="388937"/>
            <a:chOff x="864" y="3835"/>
            <a:chExt cx="1652" cy="245"/>
          </a:xfrm>
        </p:grpSpPr>
        <p:sp>
          <p:nvSpPr>
            <p:cNvPr id="428" name="Google Shape;428;p37"/>
            <p:cNvSpPr txBox="1"/>
            <p:nvPr/>
          </p:nvSpPr>
          <p:spPr>
            <a:xfrm>
              <a:off x="864" y="3840"/>
              <a:ext cx="672" cy="231"/>
            </a:xfrm>
            <a:prstGeom prst="rect">
              <a:avLst/>
            </a:prstGeom>
            <a:gradFill>
              <a:gsLst>
                <a:gs pos="0">
                  <a:srgbClr val="187534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0.577</a:t>
              </a:r>
              <a:endParaRPr/>
            </a:p>
          </p:txBody>
        </p:sp>
        <p:sp>
          <p:nvSpPr>
            <p:cNvPr id="429" name="Google Shape;429;p37"/>
            <p:cNvSpPr txBox="1"/>
            <p:nvPr/>
          </p:nvSpPr>
          <p:spPr>
            <a:xfrm>
              <a:off x="1508" y="3835"/>
              <a:ext cx="1008" cy="245"/>
            </a:xfrm>
            <a:prstGeom prst="rect">
              <a:avLst/>
            </a:prstGeom>
            <a:gradFill>
              <a:gsLst>
                <a:gs pos="0">
                  <a:srgbClr val="187534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b="1" i="1" lang="en-US" sz="18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χ 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8"/>
          <p:cNvSpPr txBox="1"/>
          <p:nvPr/>
        </p:nvSpPr>
        <p:spPr>
          <a:xfrm>
            <a:off x="1447800" y="762000"/>
            <a:ext cx="6248400" cy="457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218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Interconverting Concentration Terms</a:t>
            </a:r>
            <a:endParaRPr/>
          </a:p>
        </p:txBody>
      </p:sp>
      <p:sp>
        <p:nvSpPr>
          <p:cNvPr id="436" name="Google Shape;436;p38"/>
          <p:cNvSpPr txBox="1"/>
          <p:nvPr/>
        </p:nvSpPr>
        <p:spPr>
          <a:xfrm>
            <a:off x="1166812" y="1744662"/>
            <a:ext cx="6986587" cy="314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convert a term based on amount (mol) to one based on mass, you need the molar mass.  These conversions are similar to mass-mole conversions.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convert a term based on mass to one based on volume, you need the solution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Working with the mass of a solution and the density (mass/volume), you can obtain volume from mass and mass from volume.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Molality involves quantity of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solvent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whereas the other concentration terms involve quantity of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9"/>
          <p:cNvSpPr txBox="1"/>
          <p:nvPr/>
        </p:nvSpPr>
        <p:spPr>
          <a:xfrm>
            <a:off x="533400" y="533400"/>
            <a:ext cx="2895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13.5</a:t>
            </a:r>
            <a:endParaRPr/>
          </a:p>
        </p:txBody>
      </p:sp>
      <p:sp>
        <p:nvSpPr>
          <p:cNvPr id="443" name="Google Shape;443;p39"/>
          <p:cNvSpPr txBox="1"/>
          <p:nvPr/>
        </p:nvSpPr>
        <p:spPr>
          <a:xfrm>
            <a:off x="3505200" y="533400"/>
            <a:ext cx="533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Converting Concentration Terms</a:t>
            </a:r>
            <a:endParaRPr/>
          </a:p>
        </p:txBody>
      </p:sp>
      <p:sp>
        <p:nvSpPr>
          <p:cNvPr id="444" name="Google Shape;444;p39"/>
          <p:cNvSpPr txBox="1"/>
          <p:nvPr/>
        </p:nvSpPr>
        <p:spPr>
          <a:xfrm>
            <a:off x="533400" y="2743200"/>
            <a:ext cx="99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445" name="Google Shape;445;p39"/>
          <p:cNvSpPr txBox="1"/>
          <p:nvPr/>
        </p:nvSpPr>
        <p:spPr>
          <a:xfrm>
            <a:off x="457200" y="45339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grpSp>
        <p:nvGrpSpPr>
          <p:cNvPr id="446" name="Google Shape;446;p39"/>
          <p:cNvGrpSpPr/>
          <p:nvPr/>
        </p:nvGrpSpPr>
        <p:grpSpPr>
          <a:xfrm>
            <a:off x="533400" y="1143000"/>
            <a:ext cx="8001000" cy="1190625"/>
            <a:chOff x="336" y="720"/>
            <a:chExt cx="5040" cy="750"/>
          </a:xfrm>
        </p:grpSpPr>
        <p:sp>
          <p:nvSpPr>
            <p:cNvPr id="447" name="Google Shape;447;p39"/>
            <p:cNvSpPr txBox="1"/>
            <p:nvPr/>
          </p:nvSpPr>
          <p:spPr>
            <a:xfrm>
              <a:off x="336" y="720"/>
              <a:ext cx="96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448" name="Google Shape;448;p39"/>
            <p:cNvSpPr txBox="1"/>
            <p:nvPr/>
          </p:nvSpPr>
          <p:spPr>
            <a:xfrm>
              <a:off x="1200" y="720"/>
              <a:ext cx="4176" cy="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Hydrogen peroxide is a powerful oxidizing agent used in concentrated solution in rocket fuels and in dilute solution as a hair bleach.  An aqueous solution of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is 30.0% by mass and has a density of 1.11 g/mL.  Calculate its</a:t>
              </a:r>
              <a:endParaRPr/>
            </a:p>
          </p:txBody>
        </p:sp>
      </p:grpSp>
      <p:sp>
        <p:nvSpPr>
          <p:cNvPr id="449" name="Google Shape;449;p39"/>
          <p:cNvSpPr txBox="1"/>
          <p:nvPr/>
        </p:nvSpPr>
        <p:spPr>
          <a:xfrm>
            <a:off x="1143000" y="23622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Molality</a:t>
            </a:r>
            <a:endParaRPr/>
          </a:p>
        </p:txBody>
      </p:sp>
      <p:sp>
        <p:nvSpPr>
          <p:cNvPr id="450" name="Google Shape;450;p39"/>
          <p:cNvSpPr txBox="1"/>
          <p:nvPr/>
        </p:nvSpPr>
        <p:spPr>
          <a:xfrm>
            <a:off x="2971800" y="2362200"/>
            <a:ext cx="2971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Mole fraction of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51" name="Google Shape;451;p39"/>
          <p:cNvSpPr txBox="1"/>
          <p:nvPr/>
        </p:nvSpPr>
        <p:spPr>
          <a:xfrm>
            <a:off x="6172200" y="23622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Molarity</a:t>
            </a:r>
            <a:endParaRPr/>
          </a:p>
        </p:txBody>
      </p:sp>
      <p:sp>
        <p:nvSpPr>
          <p:cNvPr id="452" name="Google Shape;452;p39"/>
          <p:cNvSpPr txBox="1"/>
          <p:nvPr/>
        </p:nvSpPr>
        <p:spPr>
          <a:xfrm>
            <a:off x="1447800" y="2743200"/>
            <a:ext cx="73152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To find the mass of solvent we assume the % is per 100 g of solution.  Take the difference in the mass of the solute and solution for the mass of peroxide.</a:t>
            </a:r>
            <a:endParaRPr/>
          </a:p>
        </p:txBody>
      </p:sp>
      <p:sp>
        <p:nvSpPr>
          <p:cNvPr id="453" name="Google Shape;453;p39"/>
          <p:cNvSpPr txBox="1"/>
          <p:nvPr/>
        </p:nvSpPr>
        <p:spPr>
          <a:xfrm>
            <a:off x="1447800" y="3657600"/>
            <a:ext cx="731520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Convert g of solute and solvent to moles before finding </a:t>
            </a: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χ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4" name="Google Shape;454;p39"/>
          <p:cNvSpPr txBox="1"/>
          <p:nvPr/>
        </p:nvSpPr>
        <p:spPr>
          <a:xfrm>
            <a:off x="1447800" y="4038600"/>
            <a:ext cx="7315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Use the density to find the volume of the solution.</a:t>
            </a:r>
            <a:endParaRPr/>
          </a:p>
        </p:txBody>
      </p:sp>
      <p:sp>
        <p:nvSpPr>
          <p:cNvPr id="455" name="Google Shape;455;p39"/>
          <p:cNvSpPr txBox="1"/>
          <p:nvPr/>
        </p:nvSpPr>
        <p:spPr>
          <a:xfrm>
            <a:off x="2057400" y="4533900"/>
            <a:ext cx="533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/>
          </a:p>
        </p:txBody>
      </p:sp>
      <p:sp>
        <p:nvSpPr>
          <p:cNvPr id="456" name="Google Shape;456;p39"/>
          <p:cNvSpPr txBox="1"/>
          <p:nvPr/>
        </p:nvSpPr>
        <p:spPr>
          <a:xfrm>
            <a:off x="2590800" y="4533900"/>
            <a:ext cx="480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 of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= 100.0 g solution - 30.0 g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</a:t>
            </a:r>
            <a:endParaRPr/>
          </a:p>
        </p:txBody>
      </p:sp>
      <p:sp>
        <p:nvSpPr>
          <p:cNvPr id="457" name="Google Shape;457;p39"/>
          <p:cNvSpPr txBox="1"/>
          <p:nvPr/>
        </p:nvSpPr>
        <p:spPr>
          <a:xfrm>
            <a:off x="7162800" y="44958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70.0 g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58" name="Google Shape;458;p39"/>
          <p:cNvSpPr txBox="1"/>
          <p:nvPr/>
        </p:nvSpPr>
        <p:spPr>
          <a:xfrm>
            <a:off x="1828800" y="55626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molality = </a:t>
            </a:r>
            <a:endParaRPr/>
          </a:p>
        </p:txBody>
      </p:sp>
      <p:sp>
        <p:nvSpPr>
          <p:cNvPr id="459" name="Google Shape;459;p39"/>
          <p:cNvSpPr txBox="1"/>
          <p:nvPr/>
        </p:nvSpPr>
        <p:spPr>
          <a:xfrm>
            <a:off x="3657600" y="5105400"/>
            <a:ext cx="16764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30.0 g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</a:t>
            </a:r>
            <a:endParaRPr/>
          </a:p>
        </p:txBody>
      </p:sp>
      <p:sp>
        <p:nvSpPr>
          <p:cNvPr id="460" name="Google Shape;460;p39"/>
          <p:cNvSpPr txBox="1"/>
          <p:nvPr/>
        </p:nvSpPr>
        <p:spPr>
          <a:xfrm>
            <a:off x="5105400" y="53594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34.02 g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61" name="Google Shape;461;p39"/>
          <p:cNvSpPr txBox="1"/>
          <p:nvPr/>
        </p:nvSpPr>
        <p:spPr>
          <a:xfrm>
            <a:off x="5334000" y="4953000"/>
            <a:ext cx="1143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cxnSp>
        <p:nvCxnSpPr>
          <p:cNvPr id="462" name="Google Shape;462;p39"/>
          <p:cNvCxnSpPr/>
          <p:nvPr/>
        </p:nvCxnSpPr>
        <p:spPr>
          <a:xfrm>
            <a:off x="5181600" y="5334000"/>
            <a:ext cx="1371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63" name="Google Shape;463;p39"/>
          <p:cNvCxnSpPr/>
          <p:nvPr/>
        </p:nvCxnSpPr>
        <p:spPr>
          <a:xfrm>
            <a:off x="3733800" y="5791200"/>
            <a:ext cx="2971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64" name="Google Shape;464;p39"/>
          <p:cNvSpPr txBox="1"/>
          <p:nvPr/>
        </p:nvSpPr>
        <p:spPr>
          <a:xfrm>
            <a:off x="3810000" y="60198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70.0 g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x</a:t>
            </a:r>
            <a:endParaRPr/>
          </a:p>
        </p:txBody>
      </p:sp>
      <p:sp>
        <p:nvSpPr>
          <p:cNvPr id="465" name="Google Shape;465;p39"/>
          <p:cNvSpPr txBox="1"/>
          <p:nvPr/>
        </p:nvSpPr>
        <p:spPr>
          <a:xfrm>
            <a:off x="5334000" y="58674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kg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66" name="Google Shape;466;p39"/>
          <p:cNvSpPr txBox="1"/>
          <p:nvPr/>
        </p:nvSpPr>
        <p:spPr>
          <a:xfrm>
            <a:off x="5334000" y="61722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</a:t>
            </a:r>
            <a:endParaRPr/>
          </a:p>
        </p:txBody>
      </p:sp>
      <p:cxnSp>
        <p:nvCxnSpPr>
          <p:cNvPr id="467" name="Google Shape;467;p39"/>
          <p:cNvCxnSpPr/>
          <p:nvPr/>
        </p:nvCxnSpPr>
        <p:spPr>
          <a:xfrm>
            <a:off x="5321300" y="6210300"/>
            <a:ext cx="990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68" name="Google Shape;468;p39"/>
          <p:cNvSpPr txBox="1"/>
          <p:nvPr/>
        </p:nvSpPr>
        <p:spPr>
          <a:xfrm>
            <a:off x="6858000" y="5638800"/>
            <a:ext cx="1828800" cy="366712"/>
          </a:xfrm>
          <a:prstGeom prst="rect">
            <a:avLst/>
          </a:prstGeom>
          <a:gradFill>
            <a:gsLst>
              <a:gs pos="0">
                <a:srgbClr val="187534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12.6 </a:t>
            </a:r>
            <a:r>
              <a:rPr b="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grpSp>
        <p:nvGrpSpPr>
          <p:cNvPr id="469" name="Google Shape;469;p39"/>
          <p:cNvGrpSpPr/>
          <p:nvPr/>
        </p:nvGrpSpPr>
        <p:grpSpPr>
          <a:xfrm>
            <a:off x="3657600" y="4953000"/>
            <a:ext cx="5334000" cy="762000"/>
            <a:chOff x="2304" y="3120"/>
            <a:chExt cx="3360" cy="480"/>
          </a:xfrm>
        </p:grpSpPr>
        <p:sp>
          <p:nvSpPr>
            <p:cNvPr id="470" name="Google Shape;470;p39"/>
            <p:cNvSpPr txBox="1"/>
            <p:nvPr/>
          </p:nvSpPr>
          <p:spPr>
            <a:xfrm>
              <a:off x="2304" y="3120"/>
              <a:ext cx="1968" cy="480"/>
            </a:xfrm>
            <a:prstGeom prst="rect">
              <a:avLst/>
            </a:prstGeom>
            <a:noFill/>
            <a:ln cap="flat" cmpd="sng" w="28575">
              <a:solidFill>
                <a:srgbClr val="FF921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9"/>
            <p:cNvSpPr txBox="1"/>
            <p:nvPr/>
          </p:nvSpPr>
          <p:spPr>
            <a:xfrm>
              <a:off x="4416" y="3120"/>
              <a:ext cx="124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0"/>
          <p:cNvSpPr txBox="1"/>
          <p:nvPr/>
        </p:nvSpPr>
        <p:spPr>
          <a:xfrm>
            <a:off x="533400" y="533400"/>
            <a:ext cx="2895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13.5</a:t>
            </a:r>
            <a:endParaRPr/>
          </a:p>
        </p:txBody>
      </p:sp>
      <p:sp>
        <p:nvSpPr>
          <p:cNvPr id="478" name="Google Shape;478;p40"/>
          <p:cNvSpPr txBox="1"/>
          <p:nvPr/>
        </p:nvSpPr>
        <p:spPr>
          <a:xfrm>
            <a:off x="3505200" y="533400"/>
            <a:ext cx="533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Converting Concentration Terms</a:t>
            </a:r>
            <a:endParaRPr/>
          </a:p>
        </p:txBody>
      </p:sp>
      <p:sp>
        <p:nvSpPr>
          <p:cNvPr id="479" name="Google Shape;479;p40"/>
          <p:cNvSpPr txBox="1"/>
          <p:nvPr/>
        </p:nvSpPr>
        <p:spPr>
          <a:xfrm>
            <a:off x="533400" y="914400"/>
            <a:ext cx="12954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sp>
        <p:nvSpPr>
          <p:cNvPr id="480" name="Google Shape;480;p40"/>
          <p:cNvSpPr txBox="1"/>
          <p:nvPr/>
        </p:nvSpPr>
        <p:spPr>
          <a:xfrm>
            <a:off x="609600" y="1905000"/>
            <a:ext cx="45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/>
          </a:p>
        </p:txBody>
      </p:sp>
      <p:sp>
        <p:nvSpPr>
          <p:cNvPr id="481" name="Google Shape;481;p40"/>
          <p:cNvSpPr txBox="1"/>
          <p:nvPr/>
        </p:nvSpPr>
        <p:spPr>
          <a:xfrm>
            <a:off x="1866900" y="2667000"/>
            <a:ext cx="1828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0.882 mol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82" name="Google Shape;482;p40"/>
          <p:cNvSpPr txBox="1"/>
          <p:nvPr/>
        </p:nvSpPr>
        <p:spPr>
          <a:xfrm>
            <a:off x="1295400" y="1981200"/>
            <a:ext cx="16002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70.0 g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x</a:t>
            </a:r>
            <a:endParaRPr/>
          </a:p>
        </p:txBody>
      </p:sp>
      <p:grpSp>
        <p:nvGrpSpPr>
          <p:cNvPr id="483" name="Google Shape;483;p40"/>
          <p:cNvGrpSpPr/>
          <p:nvPr/>
        </p:nvGrpSpPr>
        <p:grpSpPr>
          <a:xfrm>
            <a:off x="2743200" y="1790700"/>
            <a:ext cx="1447800" cy="747712"/>
            <a:chOff x="1632" y="1488"/>
            <a:chExt cx="912" cy="471"/>
          </a:xfrm>
        </p:grpSpPr>
        <p:sp>
          <p:nvSpPr>
            <p:cNvPr id="484" name="Google Shape;484;p40"/>
            <p:cNvSpPr txBox="1"/>
            <p:nvPr/>
          </p:nvSpPr>
          <p:spPr>
            <a:xfrm>
              <a:off x="1752" y="1488"/>
              <a:ext cx="67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485" name="Google Shape;485;p40"/>
            <p:cNvSpPr txBox="1"/>
            <p:nvPr/>
          </p:nvSpPr>
          <p:spPr>
            <a:xfrm>
              <a:off x="1656" y="1728"/>
              <a:ext cx="8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18.02 g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cxnSp>
          <p:nvCxnSpPr>
            <p:cNvPr id="486" name="Google Shape;486;p40"/>
            <p:cNvCxnSpPr/>
            <p:nvPr/>
          </p:nvCxnSpPr>
          <p:spPr>
            <a:xfrm>
              <a:off x="1632" y="1728"/>
              <a:ext cx="91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87" name="Google Shape;487;p40"/>
          <p:cNvSpPr txBox="1"/>
          <p:nvPr/>
        </p:nvSpPr>
        <p:spPr>
          <a:xfrm>
            <a:off x="4343400" y="1981200"/>
            <a:ext cx="2286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3.88 mol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88" name="Google Shape;488;p40"/>
          <p:cNvSpPr txBox="1"/>
          <p:nvPr/>
        </p:nvSpPr>
        <p:spPr>
          <a:xfrm>
            <a:off x="1104900" y="3124200"/>
            <a:ext cx="3352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0.882 mol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+ 3.88 mol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489" name="Google Shape;489;p40"/>
          <p:cNvCxnSpPr/>
          <p:nvPr/>
        </p:nvCxnSpPr>
        <p:spPr>
          <a:xfrm>
            <a:off x="1066800" y="3048000"/>
            <a:ext cx="3429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90" name="Google Shape;490;p40"/>
          <p:cNvSpPr txBox="1"/>
          <p:nvPr/>
        </p:nvSpPr>
        <p:spPr>
          <a:xfrm>
            <a:off x="4572000" y="2819400"/>
            <a:ext cx="2286000" cy="388937"/>
          </a:xfrm>
          <a:prstGeom prst="rect">
            <a:avLst/>
          </a:prstGeom>
          <a:gradFill>
            <a:gsLst>
              <a:gs pos="0">
                <a:srgbClr val="187534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0.185 </a:t>
            </a: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χ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91" name="Google Shape;491;p40"/>
          <p:cNvSpPr txBox="1"/>
          <p:nvPr/>
        </p:nvSpPr>
        <p:spPr>
          <a:xfrm>
            <a:off x="685800" y="3886200"/>
            <a:ext cx="45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endParaRPr/>
          </a:p>
        </p:txBody>
      </p:sp>
      <p:sp>
        <p:nvSpPr>
          <p:cNvPr id="492" name="Google Shape;492;p40"/>
          <p:cNvSpPr txBox="1"/>
          <p:nvPr/>
        </p:nvSpPr>
        <p:spPr>
          <a:xfrm>
            <a:off x="1219200" y="3962400"/>
            <a:ext cx="20574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100.0 g solution x</a:t>
            </a:r>
            <a:endParaRPr/>
          </a:p>
        </p:txBody>
      </p:sp>
      <p:grpSp>
        <p:nvGrpSpPr>
          <p:cNvPr id="493" name="Google Shape;493;p40"/>
          <p:cNvGrpSpPr/>
          <p:nvPr/>
        </p:nvGrpSpPr>
        <p:grpSpPr>
          <a:xfrm>
            <a:off x="3162300" y="3733800"/>
            <a:ext cx="838200" cy="747712"/>
            <a:chOff x="1992" y="2352"/>
            <a:chExt cx="528" cy="471"/>
          </a:xfrm>
        </p:grpSpPr>
        <p:sp>
          <p:nvSpPr>
            <p:cNvPr id="494" name="Google Shape;494;p40"/>
            <p:cNvSpPr txBox="1"/>
            <p:nvPr/>
          </p:nvSpPr>
          <p:spPr>
            <a:xfrm>
              <a:off x="2064" y="2352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mL</a:t>
              </a:r>
              <a:endParaRPr/>
            </a:p>
          </p:txBody>
        </p:sp>
        <p:sp>
          <p:nvSpPr>
            <p:cNvPr id="495" name="Google Shape;495;p40"/>
            <p:cNvSpPr txBox="1"/>
            <p:nvPr/>
          </p:nvSpPr>
          <p:spPr>
            <a:xfrm>
              <a:off x="1992" y="2592"/>
              <a:ext cx="5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1.11 g</a:t>
              </a:r>
              <a:endParaRPr/>
            </a:p>
          </p:txBody>
        </p:sp>
        <p:cxnSp>
          <p:nvCxnSpPr>
            <p:cNvPr id="496" name="Google Shape;496;p40"/>
            <p:cNvCxnSpPr/>
            <p:nvPr/>
          </p:nvCxnSpPr>
          <p:spPr>
            <a:xfrm>
              <a:off x="2016" y="2592"/>
              <a:ext cx="48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97" name="Google Shape;497;p40"/>
          <p:cNvSpPr txBox="1"/>
          <p:nvPr/>
        </p:nvSpPr>
        <p:spPr>
          <a:xfrm>
            <a:off x="4038600" y="3886200"/>
            <a:ext cx="2514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90.1 mL solution</a:t>
            </a:r>
            <a:endParaRPr/>
          </a:p>
        </p:txBody>
      </p:sp>
      <p:sp>
        <p:nvSpPr>
          <p:cNvPr id="498" name="Google Shape;498;p40"/>
          <p:cNvSpPr txBox="1"/>
          <p:nvPr/>
        </p:nvSpPr>
        <p:spPr>
          <a:xfrm>
            <a:off x="1752600" y="4724400"/>
            <a:ext cx="1828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0.882 mol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99" name="Google Shape;499;p40"/>
          <p:cNvSpPr txBox="1"/>
          <p:nvPr/>
        </p:nvSpPr>
        <p:spPr>
          <a:xfrm>
            <a:off x="1066800" y="5334000"/>
            <a:ext cx="19812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90.1 mL solution x</a:t>
            </a:r>
            <a:endParaRPr/>
          </a:p>
        </p:txBody>
      </p:sp>
      <p:grpSp>
        <p:nvGrpSpPr>
          <p:cNvPr id="500" name="Google Shape;500;p40"/>
          <p:cNvGrpSpPr/>
          <p:nvPr/>
        </p:nvGrpSpPr>
        <p:grpSpPr>
          <a:xfrm>
            <a:off x="2895600" y="5181600"/>
            <a:ext cx="990600" cy="747712"/>
            <a:chOff x="1488" y="3312"/>
            <a:chExt cx="624" cy="471"/>
          </a:xfrm>
        </p:grpSpPr>
        <p:sp>
          <p:nvSpPr>
            <p:cNvPr id="501" name="Google Shape;501;p40"/>
            <p:cNvSpPr txBox="1"/>
            <p:nvPr/>
          </p:nvSpPr>
          <p:spPr>
            <a:xfrm>
              <a:off x="1680" y="3312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  <p:sp>
          <p:nvSpPr>
            <p:cNvPr id="502" name="Google Shape;502;p40"/>
            <p:cNvSpPr txBox="1"/>
            <p:nvPr/>
          </p:nvSpPr>
          <p:spPr>
            <a:xfrm>
              <a:off x="1488" y="3552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mL</a:t>
              </a:r>
              <a:endParaRPr/>
            </a:p>
          </p:txBody>
        </p:sp>
        <p:cxnSp>
          <p:nvCxnSpPr>
            <p:cNvPr id="503" name="Google Shape;503;p40"/>
            <p:cNvCxnSpPr/>
            <p:nvPr/>
          </p:nvCxnSpPr>
          <p:spPr>
            <a:xfrm>
              <a:off x="1584" y="3552"/>
              <a:ext cx="43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504" name="Google Shape;504;p40"/>
          <p:cNvCxnSpPr/>
          <p:nvPr/>
        </p:nvCxnSpPr>
        <p:spPr>
          <a:xfrm>
            <a:off x="1143000" y="5181600"/>
            <a:ext cx="2971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05" name="Google Shape;505;p40"/>
          <p:cNvSpPr txBox="1"/>
          <p:nvPr/>
        </p:nvSpPr>
        <p:spPr>
          <a:xfrm>
            <a:off x="4267200" y="5029200"/>
            <a:ext cx="1828800" cy="366712"/>
          </a:xfrm>
          <a:prstGeom prst="rect">
            <a:avLst/>
          </a:prstGeom>
          <a:gradFill>
            <a:gsLst>
              <a:gs pos="0">
                <a:srgbClr val="187534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9.79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1"/>
          <p:cNvSpPr txBox="1"/>
          <p:nvPr/>
        </p:nvSpPr>
        <p:spPr>
          <a:xfrm>
            <a:off x="1143000" y="4267200"/>
            <a:ext cx="2133600" cy="381000"/>
          </a:xfrm>
          <a:prstGeom prst="rect">
            <a:avLst/>
          </a:prstGeom>
          <a:gradFill>
            <a:gsLst>
              <a:gs pos="0">
                <a:srgbClr val="FFCC18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1"/>
          <p:cNvSpPr txBox="1"/>
          <p:nvPr/>
        </p:nvSpPr>
        <p:spPr>
          <a:xfrm>
            <a:off x="1143000" y="2971800"/>
            <a:ext cx="2438400" cy="457200"/>
          </a:xfrm>
          <a:prstGeom prst="rect">
            <a:avLst/>
          </a:prstGeom>
          <a:gradFill>
            <a:gsLst>
              <a:gs pos="0">
                <a:srgbClr val="FFCC18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1"/>
          <p:cNvSpPr txBox="1"/>
          <p:nvPr/>
        </p:nvSpPr>
        <p:spPr>
          <a:xfrm>
            <a:off x="3962400" y="2971800"/>
            <a:ext cx="2895600" cy="457200"/>
          </a:xfrm>
          <a:prstGeom prst="rect">
            <a:avLst/>
          </a:prstGeom>
          <a:gradFill>
            <a:gsLst>
              <a:gs pos="0">
                <a:srgbClr val="FFCC18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1"/>
          <p:cNvSpPr txBox="1"/>
          <p:nvPr/>
        </p:nvSpPr>
        <p:spPr>
          <a:xfrm>
            <a:off x="1066800" y="990600"/>
            <a:ext cx="1600200" cy="457200"/>
          </a:xfrm>
          <a:prstGeom prst="rect">
            <a:avLst/>
          </a:prstGeom>
          <a:gradFill>
            <a:gsLst>
              <a:gs pos="0">
                <a:srgbClr val="FFCC18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1"/>
          <p:cNvSpPr txBox="1"/>
          <p:nvPr/>
        </p:nvSpPr>
        <p:spPr>
          <a:xfrm>
            <a:off x="762000" y="457200"/>
            <a:ext cx="3048000" cy="396875"/>
          </a:xfrm>
          <a:prstGeom prst="rect">
            <a:avLst/>
          </a:prstGeom>
          <a:gradFill>
            <a:gsLst>
              <a:gs pos="0">
                <a:srgbClr val="FF9218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Colligative Properties</a:t>
            </a:r>
            <a:endParaRPr/>
          </a:p>
        </p:txBody>
      </p:sp>
      <p:sp>
        <p:nvSpPr>
          <p:cNvPr id="516" name="Google Shape;516;p41"/>
          <p:cNvSpPr txBox="1"/>
          <p:nvPr/>
        </p:nvSpPr>
        <p:spPr>
          <a:xfrm>
            <a:off x="1143000" y="1066800"/>
            <a:ext cx="7315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Raoult’s law (vapor pressure of a solvent above a solution, P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solvent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17" name="Google Shape;517;p41"/>
          <p:cNvSpPr txBox="1"/>
          <p:nvPr/>
        </p:nvSpPr>
        <p:spPr>
          <a:xfrm>
            <a:off x="1600200" y="1524000"/>
            <a:ext cx="66294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solvent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solvent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solvent 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solvent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vapor pressure of the pure solvent</a:t>
            </a:r>
            <a:endParaRPr/>
          </a:p>
        </p:txBody>
      </p:sp>
      <p:sp>
        <p:nvSpPr>
          <p:cNvPr id="518" name="Google Shape;518;p41"/>
          <p:cNvSpPr txBox="1"/>
          <p:nvPr/>
        </p:nvSpPr>
        <p:spPr>
          <a:xfrm>
            <a:off x="1600200" y="2362200"/>
            <a:ext cx="457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solvent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solvent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solute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solvent</a:t>
            </a:r>
            <a:endParaRPr/>
          </a:p>
        </p:txBody>
      </p:sp>
      <p:sp>
        <p:nvSpPr>
          <p:cNvPr id="519" name="Google Shape;519;p41"/>
          <p:cNvSpPr txBox="1"/>
          <p:nvPr/>
        </p:nvSpPr>
        <p:spPr>
          <a:xfrm>
            <a:off x="1143000" y="2971800"/>
            <a:ext cx="579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Boiling Point Elevation and Freezing Point Depression</a:t>
            </a:r>
            <a:endParaRPr/>
          </a:p>
        </p:txBody>
      </p:sp>
      <p:sp>
        <p:nvSpPr>
          <p:cNvPr id="520" name="Google Shape;520;p41"/>
          <p:cNvSpPr txBox="1"/>
          <p:nvPr/>
        </p:nvSpPr>
        <p:spPr>
          <a:xfrm>
            <a:off x="1752600" y="35814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</a:t>
            </a:r>
            <a:endParaRPr/>
          </a:p>
        </p:txBody>
      </p:sp>
      <p:sp>
        <p:nvSpPr>
          <p:cNvPr id="521" name="Google Shape;521;p41"/>
          <p:cNvSpPr txBox="1"/>
          <p:nvPr/>
        </p:nvSpPr>
        <p:spPr>
          <a:xfrm>
            <a:off x="4572000" y="35814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</a:t>
            </a:r>
            <a:endParaRPr/>
          </a:p>
        </p:txBody>
      </p:sp>
      <p:sp>
        <p:nvSpPr>
          <p:cNvPr id="522" name="Google Shape;522;p41"/>
          <p:cNvSpPr txBox="1"/>
          <p:nvPr/>
        </p:nvSpPr>
        <p:spPr>
          <a:xfrm>
            <a:off x="1143000" y="4267200"/>
            <a:ext cx="2286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Osmotic Pressure</a:t>
            </a:r>
            <a:endParaRPr/>
          </a:p>
        </p:txBody>
      </p:sp>
      <p:sp>
        <p:nvSpPr>
          <p:cNvPr id="523" name="Google Shape;523;p41"/>
          <p:cNvSpPr txBox="1"/>
          <p:nvPr/>
        </p:nvSpPr>
        <p:spPr>
          <a:xfrm>
            <a:off x="1828800" y="4724400"/>
            <a:ext cx="6096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 </a:t>
            </a: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where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molarity,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ideal gas 	law constant and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Kelvin temperature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50912"/>
            <a:ext cx="8763000" cy="4395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057400"/>
            <a:ext cx="4343400" cy="352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286000"/>
            <a:ext cx="3862387" cy="3049587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2"/>
          <p:cNvSpPr txBox="1"/>
          <p:nvPr/>
        </p:nvSpPr>
        <p:spPr>
          <a:xfrm>
            <a:off x="381000" y="381000"/>
            <a:ext cx="167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13.11</a:t>
            </a:r>
            <a:endParaRPr/>
          </a:p>
        </p:txBody>
      </p:sp>
      <p:sp>
        <p:nvSpPr>
          <p:cNvPr id="532" name="Google Shape;532;p42"/>
          <p:cNvSpPr txBox="1"/>
          <p:nvPr/>
        </p:nvSpPr>
        <p:spPr>
          <a:xfrm>
            <a:off x="457200" y="762000"/>
            <a:ext cx="8001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effect of a solute on the vapor pressure of a solution.</a:t>
            </a:r>
            <a:endParaRPr/>
          </a:p>
        </p:txBody>
      </p:sp>
      <p:sp>
        <p:nvSpPr>
          <p:cNvPr id="533" name="Google Shape;533;p42"/>
          <p:cNvSpPr/>
          <p:nvPr/>
        </p:nvSpPr>
        <p:spPr>
          <a:xfrm>
            <a:off x="381000" y="2819400"/>
            <a:ext cx="3505200" cy="160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42"/>
          <p:cNvSpPr/>
          <p:nvPr/>
        </p:nvSpPr>
        <p:spPr>
          <a:xfrm>
            <a:off x="4572000" y="3276600"/>
            <a:ext cx="3505200" cy="160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3"/>
          <p:cNvSpPr txBox="1"/>
          <p:nvPr/>
        </p:nvSpPr>
        <p:spPr>
          <a:xfrm>
            <a:off x="457200" y="533400"/>
            <a:ext cx="29718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13.6</a:t>
            </a:r>
            <a:endParaRPr/>
          </a:p>
        </p:txBody>
      </p:sp>
      <p:sp>
        <p:nvSpPr>
          <p:cNvPr id="541" name="Google Shape;541;p43"/>
          <p:cNvSpPr txBox="1"/>
          <p:nvPr/>
        </p:nvSpPr>
        <p:spPr>
          <a:xfrm>
            <a:off x="3505200" y="533400"/>
            <a:ext cx="5334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Raoult’s Law to Find the Vapor Pressure Lowering</a:t>
            </a:r>
            <a:endParaRPr/>
          </a:p>
        </p:txBody>
      </p:sp>
      <p:grpSp>
        <p:nvGrpSpPr>
          <p:cNvPr id="542" name="Google Shape;542;p43"/>
          <p:cNvGrpSpPr/>
          <p:nvPr/>
        </p:nvGrpSpPr>
        <p:grpSpPr>
          <a:xfrm>
            <a:off x="533400" y="1371600"/>
            <a:ext cx="8077200" cy="1190625"/>
            <a:chOff x="336" y="864"/>
            <a:chExt cx="5088" cy="750"/>
          </a:xfrm>
        </p:grpSpPr>
        <p:sp>
          <p:nvSpPr>
            <p:cNvPr id="543" name="Google Shape;543;p43"/>
            <p:cNvSpPr txBox="1"/>
            <p:nvPr/>
          </p:nvSpPr>
          <p:spPr>
            <a:xfrm>
              <a:off x="336" y="864"/>
              <a:ext cx="96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544" name="Google Shape;544;p43"/>
            <p:cNvSpPr txBox="1"/>
            <p:nvPr/>
          </p:nvSpPr>
          <p:spPr>
            <a:xfrm>
              <a:off x="1248" y="864"/>
              <a:ext cx="4176" cy="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Calculate the vapor pressure lowering, </a:t>
              </a:r>
              <a:r>
                <a:rPr b="0" i="0" lang="en-US" sz="18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Δ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when 10.0 mL of glycerol (C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is added to 500. mL of water at 50.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C.  At this temperature, the vapor pressure of pure water is 92.5 torr and its density is 0.988 g/mL.  The density of glycerol is 1.26 g/mL.</a:t>
              </a:r>
              <a:endParaRPr/>
            </a:p>
          </p:txBody>
        </p:sp>
      </p:grpSp>
      <p:grpSp>
        <p:nvGrpSpPr>
          <p:cNvPr id="545" name="Google Shape;545;p43"/>
          <p:cNvGrpSpPr/>
          <p:nvPr/>
        </p:nvGrpSpPr>
        <p:grpSpPr>
          <a:xfrm>
            <a:off x="533400" y="2590800"/>
            <a:ext cx="8305800" cy="663575"/>
            <a:chOff x="336" y="1632"/>
            <a:chExt cx="5232" cy="418"/>
          </a:xfrm>
        </p:grpSpPr>
        <p:sp>
          <p:nvSpPr>
            <p:cNvPr id="546" name="Google Shape;546;p43"/>
            <p:cNvSpPr txBox="1"/>
            <p:nvPr/>
          </p:nvSpPr>
          <p:spPr>
            <a:xfrm>
              <a:off x="336" y="1632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547" name="Google Shape;547;p43"/>
            <p:cNvSpPr txBox="1"/>
            <p:nvPr/>
          </p:nvSpPr>
          <p:spPr>
            <a:xfrm>
              <a:off x="1008" y="1632"/>
              <a:ext cx="4560" cy="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Find the mol fraction, </a:t>
              </a:r>
              <a:r>
                <a:rPr b="0" i="0" lang="en-US" sz="18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χ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of glycerol in solution and multiply by the vapor pressure of water.</a:t>
              </a:r>
              <a:endParaRPr/>
            </a:p>
          </p:txBody>
        </p:sp>
      </p:grpSp>
      <p:pic>
        <p:nvPicPr>
          <p:cNvPr id="548" name="Google Shape;54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2971800"/>
            <a:ext cx="217170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4"/>
          <p:cNvSpPr txBox="1"/>
          <p:nvPr/>
        </p:nvSpPr>
        <p:spPr>
          <a:xfrm>
            <a:off x="228600" y="457200"/>
            <a:ext cx="2971800" cy="6413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13.6 continued</a:t>
            </a:r>
            <a:endParaRPr/>
          </a:p>
        </p:txBody>
      </p:sp>
      <p:sp>
        <p:nvSpPr>
          <p:cNvPr id="555" name="Google Shape;555;p44"/>
          <p:cNvSpPr txBox="1"/>
          <p:nvPr/>
        </p:nvSpPr>
        <p:spPr>
          <a:xfrm>
            <a:off x="3276600" y="457200"/>
            <a:ext cx="5334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Raoult’s Law to Find the Vapor Pressure Lowering</a:t>
            </a:r>
            <a:endParaRPr/>
          </a:p>
        </p:txBody>
      </p:sp>
      <p:sp>
        <p:nvSpPr>
          <p:cNvPr id="556" name="Google Shape;556;p44"/>
          <p:cNvSpPr txBox="1"/>
          <p:nvPr/>
        </p:nvSpPr>
        <p:spPr>
          <a:xfrm>
            <a:off x="381000" y="16002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557" name="Google Shape;557;p44"/>
          <p:cNvSpPr txBox="1"/>
          <p:nvPr/>
        </p:nvSpPr>
        <p:spPr>
          <a:xfrm>
            <a:off x="533400" y="2235200"/>
            <a:ext cx="198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10.0 mL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</a:t>
            </a:r>
            <a:endParaRPr/>
          </a:p>
        </p:txBody>
      </p:sp>
      <p:grpSp>
        <p:nvGrpSpPr>
          <p:cNvPr id="558" name="Google Shape;558;p44"/>
          <p:cNvGrpSpPr/>
          <p:nvPr/>
        </p:nvGrpSpPr>
        <p:grpSpPr>
          <a:xfrm>
            <a:off x="2514600" y="2044700"/>
            <a:ext cx="1676400" cy="747712"/>
            <a:chOff x="2448" y="2256"/>
            <a:chExt cx="1056" cy="471"/>
          </a:xfrm>
        </p:grpSpPr>
        <p:sp>
          <p:nvSpPr>
            <p:cNvPr id="559" name="Google Shape;559;p44"/>
            <p:cNvSpPr txBox="1"/>
            <p:nvPr/>
          </p:nvSpPr>
          <p:spPr>
            <a:xfrm>
              <a:off x="2448" y="2256"/>
              <a:ext cx="105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1.26 g 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560" name="Google Shape;560;p44"/>
            <p:cNvSpPr txBox="1"/>
            <p:nvPr/>
          </p:nvSpPr>
          <p:spPr>
            <a:xfrm>
              <a:off x="2544" y="2496"/>
              <a:ext cx="8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mL 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cxnSp>
          <p:nvCxnSpPr>
            <p:cNvPr id="561" name="Google Shape;561;p44"/>
            <p:cNvCxnSpPr/>
            <p:nvPr/>
          </p:nvCxnSpPr>
          <p:spPr>
            <a:xfrm>
              <a:off x="2448" y="2496"/>
              <a:ext cx="1056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562" name="Google Shape;562;p44"/>
          <p:cNvGrpSpPr/>
          <p:nvPr/>
        </p:nvGrpSpPr>
        <p:grpSpPr>
          <a:xfrm>
            <a:off x="4495800" y="2057400"/>
            <a:ext cx="1828800" cy="722312"/>
            <a:chOff x="3024" y="2416"/>
            <a:chExt cx="1152" cy="455"/>
          </a:xfrm>
        </p:grpSpPr>
        <p:sp>
          <p:nvSpPr>
            <p:cNvPr id="563" name="Google Shape;563;p44"/>
            <p:cNvSpPr txBox="1"/>
            <p:nvPr/>
          </p:nvSpPr>
          <p:spPr>
            <a:xfrm>
              <a:off x="3024" y="2416"/>
              <a:ext cx="11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  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564" name="Google Shape;564;p44"/>
            <p:cNvSpPr txBox="1"/>
            <p:nvPr/>
          </p:nvSpPr>
          <p:spPr>
            <a:xfrm>
              <a:off x="3024" y="2640"/>
              <a:ext cx="11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92.09 g  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cxnSp>
          <p:nvCxnSpPr>
            <p:cNvPr id="565" name="Google Shape;565;p44"/>
            <p:cNvCxnSpPr/>
            <p:nvPr/>
          </p:nvCxnSpPr>
          <p:spPr>
            <a:xfrm>
              <a:off x="3024" y="2664"/>
              <a:ext cx="115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566" name="Google Shape;566;p44"/>
          <p:cNvSpPr txBox="1"/>
          <p:nvPr/>
        </p:nvSpPr>
        <p:spPr>
          <a:xfrm>
            <a:off x="6477000" y="2273300"/>
            <a:ext cx="2133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0.137 mol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67" name="Google Shape;567;p44"/>
          <p:cNvSpPr txBox="1"/>
          <p:nvPr/>
        </p:nvSpPr>
        <p:spPr>
          <a:xfrm>
            <a:off x="558800" y="3048000"/>
            <a:ext cx="1828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500. mL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x</a:t>
            </a:r>
            <a:endParaRPr/>
          </a:p>
        </p:txBody>
      </p:sp>
      <p:grpSp>
        <p:nvGrpSpPr>
          <p:cNvPr id="568" name="Google Shape;568;p44"/>
          <p:cNvGrpSpPr/>
          <p:nvPr/>
        </p:nvGrpSpPr>
        <p:grpSpPr>
          <a:xfrm>
            <a:off x="2387600" y="2857500"/>
            <a:ext cx="1676400" cy="755650"/>
            <a:chOff x="2448" y="2256"/>
            <a:chExt cx="1056" cy="467"/>
          </a:xfrm>
        </p:grpSpPr>
        <p:sp>
          <p:nvSpPr>
            <p:cNvPr id="569" name="Google Shape;569;p44"/>
            <p:cNvSpPr txBox="1"/>
            <p:nvPr/>
          </p:nvSpPr>
          <p:spPr>
            <a:xfrm>
              <a:off x="2448" y="2256"/>
              <a:ext cx="1056" cy="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0.988 g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570" name="Google Shape;570;p44"/>
            <p:cNvSpPr txBox="1"/>
            <p:nvPr/>
          </p:nvSpPr>
          <p:spPr>
            <a:xfrm>
              <a:off x="2544" y="2496"/>
              <a:ext cx="864" cy="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mL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cxnSp>
          <p:nvCxnSpPr>
            <p:cNvPr id="571" name="Google Shape;571;p44"/>
            <p:cNvCxnSpPr/>
            <p:nvPr/>
          </p:nvCxnSpPr>
          <p:spPr>
            <a:xfrm>
              <a:off x="2448" y="2496"/>
              <a:ext cx="1056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572" name="Google Shape;572;p44"/>
          <p:cNvGrpSpPr/>
          <p:nvPr/>
        </p:nvGrpSpPr>
        <p:grpSpPr>
          <a:xfrm>
            <a:off x="4343400" y="2806700"/>
            <a:ext cx="1828800" cy="741362"/>
            <a:chOff x="3024" y="2416"/>
            <a:chExt cx="1152" cy="443"/>
          </a:xfrm>
        </p:grpSpPr>
        <p:sp>
          <p:nvSpPr>
            <p:cNvPr id="573" name="Google Shape;573;p44"/>
            <p:cNvSpPr txBox="1"/>
            <p:nvPr/>
          </p:nvSpPr>
          <p:spPr>
            <a:xfrm>
              <a:off x="3024" y="2416"/>
              <a:ext cx="1152" cy="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 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574" name="Google Shape;574;p44"/>
            <p:cNvSpPr txBox="1"/>
            <p:nvPr/>
          </p:nvSpPr>
          <p:spPr>
            <a:xfrm>
              <a:off x="3024" y="2640"/>
              <a:ext cx="1152" cy="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18.02 g 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cxnSp>
          <p:nvCxnSpPr>
            <p:cNvPr id="575" name="Google Shape;575;p44"/>
            <p:cNvCxnSpPr/>
            <p:nvPr/>
          </p:nvCxnSpPr>
          <p:spPr>
            <a:xfrm>
              <a:off x="3024" y="2664"/>
              <a:ext cx="115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576" name="Google Shape;576;p44"/>
          <p:cNvSpPr txBox="1"/>
          <p:nvPr/>
        </p:nvSpPr>
        <p:spPr>
          <a:xfrm>
            <a:off x="6248400" y="3035300"/>
            <a:ext cx="2133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27.4 mol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77" name="Google Shape;577;p44"/>
          <p:cNvSpPr txBox="1"/>
          <p:nvPr/>
        </p:nvSpPr>
        <p:spPr>
          <a:xfrm>
            <a:off x="533400" y="3886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endParaRPr/>
          </a:p>
        </p:txBody>
      </p:sp>
      <p:sp>
        <p:nvSpPr>
          <p:cNvPr id="578" name="Google Shape;578;p44"/>
          <p:cNvSpPr txBox="1"/>
          <p:nvPr/>
        </p:nvSpPr>
        <p:spPr>
          <a:xfrm>
            <a:off x="1981200" y="3810000"/>
            <a:ext cx="2133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0.137 mol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79" name="Google Shape;579;p44"/>
          <p:cNvSpPr txBox="1"/>
          <p:nvPr/>
        </p:nvSpPr>
        <p:spPr>
          <a:xfrm>
            <a:off x="1143000" y="4191000"/>
            <a:ext cx="3810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0.137 mol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+ 27.4 mol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580" name="Google Shape;580;p44"/>
          <p:cNvCxnSpPr/>
          <p:nvPr/>
        </p:nvCxnSpPr>
        <p:spPr>
          <a:xfrm>
            <a:off x="1333500" y="4191000"/>
            <a:ext cx="3429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81" name="Google Shape;581;p44"/>
          <p:cNvSpPr txBox="1"/>
          <p:nvPr/>
        </p:nvSpPr>
        <p:spPr>
          <a:xfrm>
            <a:off x="5181600" y="3962400"/>
            <a:ext cx="1143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92.5 torr</a:t>
            </a:r>
            <a:endParaRPr/>
          </a:p>
        </p:txBody>
      </p:sp>
      <p:sp>
        <p:nvSpPr>
          <p:cNvPr id="582" name="Google Shape;582;p44"/>
          <p:cNvSpPr txBox="1"/>
          <p:nvPr/>
        </p:nvSpPr>
        <p:spPr>
          <a:xfrm>
            <a:off x="5029200" y="3962400"/>
            <a:ext cx="304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583" name="Google Shape;583;p44"/>
          <p:cNvSpPr txBox="1"/>
          <p:nvPr/>
        </p:nvSpPr>
        <p:spPr>
          <a:xfrm>
            <a:off x="4038600" y="3048000"/>
            <a:ext cx="304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584" name="Google Shape;584;p44"/>
          <p:cNvSpPr txBox="1"/>
          <p:nvPr/>
        </p:nvSpPr>
        <p:spPr>
          <a:xfrm>
            <a:off x="4191000" y="2286000"/>
            <a:ext cx="304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585" name="Google Shape;585;p44"/>
          <p:cNvSpPr txBox="1"/>
          <p:nvPr/>
        </p:nvSpPr>
        <p:spPr>
          <a:xfrm>
            <a:off x="6324600" y="3962400"/>
            <a:ext cx="1524000" cy="366712"/>
          </a:xfrm>
          <a:prstGeom prst="rect">
            <a:avLst/>
          </a:prstGeom>
          <a:gradFill>
            <a:gsLst>
              <a:gs pos="0">
                <a:srgbClr val="187534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 0.461 torr</a:t>
            </a:r>
            <a:endParaRPr/>
          </a:p>
        </p:txBody>
      </p:sp>
      <p:grpSp>
        <p:nvGrpSpPr>
          <p:cNvPr id="586" name="Google Shape;586;p44"/>
          <p:cNvGrpSpPr/>
          <p:nvPr/>
        </p:nvGrpSpPr>
        <p:grpSpPr>
          <a:xfrm>
            <a:off x="1219200" y="3581400"/>
            <a:ext cx="5486400" cy="1066800"/>
            <a:chOff x="912" y="3264"/>
            <a:chExt cx="3456" cy="672"/>
          </a:xfrm>
        </p:grpSpPr>
        <p:sp>
          <p:nvSpPr>
            <p:cNvPr id="587" name="Google Shape;587;p44"/>
            <p:cNvSpPr txBox="1"/>
            <p:nvPr/>
          </p:nvSpPr>
          <p:spPr>
            <a:xfrm>
              <a:off x="912" y="3360"/>
              <a:ext cx="2352" cy="576"/>
            </a:xfrm>
            <a:prstGeom prst="rect">
              <a:avLst/>
            </a:prstGeom>
            <a:noFill/>
            <a:ln cap="flat" cmpd="sng" w="19050">
              <a:solidFill>
                <a:srgbClr val="FF921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4"/>
            <p:cNvSpPr txBox="1"/>
            <p:nvPr/>
          </p:nvSpPr>
          <p:spPr>
            <a:xfrm>
              <a:off x="3360" y="3264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"/>
          <p:cNvSpPr txBox="1"/>
          <p:nvPr/>
        </p:nvSpPr>
        <p:spPr>
          <a:xfrm>
            <a:off x="228600" y="2667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13.12</a:t>
            </a:r>
            <a:endParaRPr/>
          </a:p>
        </p:txBody>
      </p:sp>
      <p:sp>
        <p:nvSpPr>
          <p:cNvPr id="595" name="Google Shape;595;p45"/>
          <p:cNvSpPr txBox="1"/>
          <p:nvPr/>
        </p:nvSpPr>
        <p:spPr>
          <a:xfrm>
            <a:off x="1905000" y="250825"/>
            <a:ext cx="5486400" cy="396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diagrams of solvent and solution.</a:t>
            </a:r>
            <a:endParaRPr/>
          </a:p>
        </p:txBody>
      </p:sp>
      <p:pic>
        <p:nvPicPr>
          <p:cNvPr id="596" name="Google Shape;59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884237"/>
            <a:ext cx="7010400" cy="557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09600"/>
            <a:ext cx="8853487" cy="392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7"/>
          <p:cNvSpPr txBox="1"/>
          <p:nvPr/>
        </p:nvSpPr>
        <p:spPr>
          <a:xfrm>
            <a:off x="457200" y="609600"/>
            <a:ext cx="29718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13.7</a:t>
            </a:r>
            <a:endParaRPr/>
          </a:p>
        </p:txBody>
      </p:sp>
      <p:sp>
        <p:nvSpPr>
          <p:cNvPr id="609" name="Google Shape;609;p47"/>
          <p:cNvSpPr txBox="1"/>
          <p:nvPr/>
        </p:nvSpPr>
        <p:spPr>
          <a:xfrm>
            <a:off x="3505200" y="533400"/>
            <a:ext cx="5334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the Boiling Point Elevation and Freezing Point Depression of a Solution</a:t>
            </a:r>
            <a:endParaRPr/>
          </a:p>
        </p:txBody>
      </p:sp>
      <p:grpSp>
        <p:nvGrpSpPr>
          <p:cNvPr id="610" name="Google Shape;610;p47"/>
          <p:cNvGrpSpPr/>
          <p:nvPr/>
        </p:nvGrpSpPr>
        <p:grpSpPr>
          <a:xfrm>
            <a:off x="609600" y="1371600"/>
            <a:ext cx="7924800" cy="915987"/>
            <a:chOff x="384" y="864"/>
            <a:chExt cx="4992" cy="577"/>
          </a:xfrm>
        </p:grpSpPr>
        <p:sp>
          <p:nvSpPr>
            <p:cNvPr id="611" name="Google Shape;611;p47"/>
            <p:cNvSpPr txBox="1"/>
            <p:nvPr/>
          </p:nvSpPr>
          <p:spPr>
            <a:xfrm>
              <a:off x="384" y="864"/>
              <a:ext cx="96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612" name="Google Shape;612;p47"/>
            <p:cNvSpPr txBox="1"/>
            <p:nvPr/>
          </p:nvSpPr>
          <p:spPr>
            <a:xfrm>
              <a:off x="1200" y="864"/>
              <a:ext cx="4176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add 1.00 kg of ethylene glycol (C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antifreeze to your car radiator, which contains 4450 g of water.  What are the boiling and freezing points of the solution?</a:t>
              </a:r>
              <a:endParaRPr/>
            </a:p>
          </p:txBody>
        </p:sp>
      </p:grpSp>
      <p:grpSp>
        <p:nvGrpSpPr>
          <p:cNvPr id="613" name="Google Shape;613;p47"/>
          <p:cNvGrpSpPr/>
          <p:nvPr/>
        </p:nvGrpSpPr>
        <p:grpSpPr>
          <a:xfrm>
            <a:off x="609600" y="2362200"/>
            <a:ext cx="7924800" cy="1190625"/>
            <a:chOff x="384" y="1488"/>
            <a:chExt cx="4992" cy="750"/>
          </a:xfrm>
        </p:grpSpPr>
        <p:sp>
          <p:nvSpPr>
            <p:cNvPr id="614" name="Google Shape;614;p47"/>
            <p:cNvSpPr txBox="1"/>
            <p:nvPr/>
          </p:nvSpPr>
          <p:spPr>
            <a:xfrm>
              <a:off x="384" y="1488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615" name="Google Shape;615;p47"/>
            <p:cNvSpPr txBox="1"/>
            <p:nvPr/>
          </p:nvSpPr>
          <p:spPr>
            <a:xfrm>
              <a:off x="1008" y="1488"/>
              <a:ext cx="4368" cy="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Find the number of mols of ethylene glycol; 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of the solution; multiply by the boiling or freezing point constant;  add or subtract, respectively, the changes from the boiling point and freezing point of water.</a:t>
              </a:r>
              <a:endParaRPr/>
            </a:p>
          </p:txBody>
        </p:sp>
      </p:grpSp>
      <p:pic>
        <p:nvPicPr>
          <p:cNvPr id="616" name="Google Shape;61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5962" y="3352800"/>
            <a:ext cx="2122487" cy="345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 txBox="1"/>
          <p:nvPr/>
        </p:nvSpPr>
        <p:spPr>
          <a:xfrm>
            <a:off x="228600" y="609600"/>
            <a:ext cx="2971800" cy="77946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sp>
        <p:nvSpPr>
          <p:cNvPr id="623" name="Google Shape;623;p48"/>
          <p:cNvSpPr txBox="1"/>
          <p:nvPr/>
        </p:nvSpPr>
        <p:spPr>
          <a:xfrm>
            <a:off x="3429000" y="609600"/>
            <a:ext cx="5334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the Boiling Point Elevation and Freezing Point Depression of a Solution</a:t>
            </a:r>
            <a:endParaRPr/>
          </a:p>
        </p:txBody>
      </p:sp>
      <p:sp>
        <p:nvSpPr>
          <p:cNvPr id="624" name="Google Shape;624;p48"/>
          <p:cNvSpPr txBox="1"/>
          <p:nvPr/>
        </p:nvSpPr>
        <p:spPr>
          <a:xfrm>
            <a:off x="533400" y="18288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625" name="Google Shape;625;p48"/>
          <p:cNvSpPr txBox="1"/>
          <p:nvPr/>
        </p:nvSpPr>
        <p:spPr>
          <a:xfrm>
            <a:off x="1371600" y="2133600"/>
            <a:ext cx="2514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1.00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</a:t>
            </a:r>
            <a:endParaRPr/>
          </a:p>
        </p:txBody>
      </p:sp>
      <p:grpSp>
        <p:nvGrpSpPr>
          <p:cNvPr id="626" name="Google Shape;626;p48"/>
          <p:cNvGrpSpPr/>
          <p:nvPr/>
        </p:nvGrpSpPr>
        <p:grpSpPr>
          <a:xfrm>
            <a:off x="3733800" y="1981200"/>
            <a:ext cx="1905000" cy="747712"/>
            <a:chOff x="2784" y="2304"/>
            <a:chExt cx="1200" cy="471"/>
          </a:xfrm>
        </p:grpSpPr>
        <p:sp>
          <p:nvSpPr>
            <p:cNvPr id="627" name="Google Shape;627;p48"/>
            <p:cNvSpPr txBox="1"/>
            <p:nvPr/>
          </p:nvSpPr>
          <p:spPr>
            <a:xfrm>
              <a:off x="2904" y="2304"/>
              <a:ext cx="96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 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628" name="Google Shape;628;p48"/>
            <p:cNvSpPr txBox="1"/>
            <p:nvPr/>
          </p:nvSpPr>
          <p:spPr>
            <a:xfrm>
              <a:off x="2784" y="2544"/>
              <a:ext cx="120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62.07 g 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629" name="Google Shape;629;p48"/>
            <p:cNvCxnSpPr/>
            <p:nvPr/>
          </p:nvCxnSpPr>
          <p:spPr>
            <a:xfrm>
              <a:off x="2856" y="2544"/>
              <a:ext cx="1056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630" name="Google Shape;630;p48"/>
          <p:cNvSpPr txBox="1"/>
          <p:nvPr/>
        </p:nvSpPr>
        <p:spPr>
          <a:xfrm>
            <a:off x="5638800" y="2133600"/>
            <a:ext cx="2209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16.1 mol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31" name="Google Shape;631;p48"/>
          <p:cNvSpPr txBox="1"/>
          <p:nvPr/>
        </p:nvSpPr>
        <p:spPr>
          <a:xfrm>
            <a:off x="533400" y="37338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bp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endParaRPr/>
          </a:p>
        </p:txBody>
      </p:sp>
      <p:sp>
        <p:nvSpPr>
          <p:cNvPr id="632" name="Google Shape;632;p48"/>
          <p:cNvSpPr txBox="1"/>
          <p:nvPr/>
        </p:nvSpPr>
        <p:spPr>
          <a:xfrm>
            <a:off x="1295400" y="3733800"/>
            <a:ext cx="137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0.512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C/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633" name="Google Shape;633;p48"/>
          <p:cNvSpPr txBox="1"/>
          <p:nvPr/>
        </p:nvSpPr>
        <p:spPr>
          <a:xfrm>
            <a:off x="1524000" y="2743200"/>
            <a:ext cx="2209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16.1 mol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34" name="Google Shape;634;p48"/>
          <p:cNvSpPr txBox="1"/>
          <p:nvPr/>
        </p:nvSpPr>
        <p:spPr>
          <a:xfrm>
            <a:off x="1524000" y="3124200"/>
            <a:ext cx="2209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4.450 kg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635" name="Google Shape;635;p48"/>
          <p:cNvCxnSpPr/>
          <p:nvPr/>
        </p:nvCxnSpPr>
        <p:spPr>
          <a:xfrm>
            <a:off x="1524000" y="3124200"/>
            <a:ext cx="2286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36" name="Google Shape;636;p48"/>
          <p:cNvSpPr txBox="1"/>
          <p:nvPr/>
        </p:nvSpPr>
        <p:spPr>
          <a:xfrm>
            <a:off x="3962400" y="2895600"/>
            <a:ext cx="2209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3.62 </a:t>
            </a:r>
            <a:r>
              <a:rPr b="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37" name="Google Shape;637;p48"/>
          <p:cNvSpPr txBox="1"/>
          <p:nvPr/>
        </p:nvSpPr>
        <p:spPr>
          <a:xfrm>
            <a:off x="2819400" y="37338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3.62 </a:t>
            </a:r>
            <a:r>
              <a:rPr b="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</a:t>
            </a:r>
            <a:endParaRPr/>
          </a:p>
        </p:txBody>
      </p:sp>
      <p:sp>
        <p:nvSpPr>
          <p:cNvPr id="638" name="Google Shape;638;p48"/>
          <p:cNvSpPr txBox="1"/>
          <p:nvPr/>
        </p:nvSpPr>
        <p:spPr>
          <a:xfrm>
            <a:off x="2514600" y="3733800"/>
            <a:ext cx="228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639" name="Google Shape;639;p48"/>
          <p:cNvSpPr txBox="1"/>
          <p:nvPr/>
        </p:nvSpPr>
        <p:spPr>
          <a:xfrm>
            <a:off x="3581400" y="37338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1.85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640" name="Google Shape;640;p48"/>
          <p:cNvSpPr txBox="1"/>
          <p:nvPr/>
        </p:nvSpPr>
        <p:spPr>
          <a:xfrm>
            <a:off x="762000" y="4267200"/>
            <a:ext cx="3886200" cy="366712"/>
          </a:xfrm>
          <a:prstGeom prst="rect">
            <a:avLst/>
          </a:prstGeom>
          <a:gradFill>
            <a:gsLst>
              <a:gs pos="0">
                <a:srgbClr val="187534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bp = 100.00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+ 1.85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= 101.85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641" name="Google Shape;641;p48"/>
          <p:cNvSpPr txBox="1"/>
          <p:nvPr/>
        </p:nvSpPr>
        <p:spPr>
          <a:xfrm>
            <a:off x="4876800" y="37338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endParaRPr/>
          </a:p>
        </p:txBody>
      </p:sp>
      <p:sp>
        <p:nvSpPr>
          <p:cNvPr id="642" name="Google Shape;642;p48"/>
          <p:cNvSpPr txBox="1"/>
          <p:nvPr/>
        </p:nvSpPr>
        <p:spPr>
          <a:xfrm>
            <a:off x="5638800" y="3733800"/>
            <a:ext cx="137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1.86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C/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643" name="Google Shape;643;p48"/>
          <p:cNvSpPr txBox="1"/>
          <p:nvPr/>
        </p:nvSpPr>
        <p:spPr>
          <a:xfrm>
            <a:off x="6858000" y="3733800"/>
            <a:ext cx="1905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3.62 </a:t>
            </a:r>
            <a:r>
              <a:rPr b="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 = </a:t>
            </a:r>
            <a:r>
              <a:rPr b="0" i="0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6.73</a:t>
            </a:r>
            <a:r>
              <a:rPr b="0" baseline="30000" i="0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endParaRPr/>
          </a:p>
        </p:txBody>
      </p:sp>
      <p:sp>
        <p:nvSpPr>
          <p:cNvPr id="644" name="Google Shape;644;p48"/>
          <p:cNvSpPr txBox="1"/>
          <p:nvPr/>
        </p:nvSpPr>
        <p:spPr>
          <a:xfrm>
            <a:off x="6705600" y="3733800"/>
            <a:ext cx="228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645" name="Google Shape;645;p48"/>
          <p:cNvSpPr txBox="1"/>
          <p:nvPr/>
        </p:nvSpPr>
        <p:spPr>
          <a:xfrm>
            <a:off x="4953000" y="4267200"/>
            <a:ext cx="3505200" cy="366712"/>
          </a:xfrm>
          <a:prstGeom prst="rect">
            <a:avLst/>
          </a:prstGeom>
          <a:gradFill>
            <a:gsLst>
              <a:gs pos="0">
                <a:srgbClr val="187534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 = 0.00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- 6.73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= -6.73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9"/>
          <p:cNvSpPr txBox="1"/>
          <p:nvPr/>
        </p:nvSpPr>
        <p:spPr>
          <a:xfrm>
            <a:off x="1371600" y="685800"/>
            <a:ext cx="5922962" cy="457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218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Osmotic Pressure</a:t>
            </a:r>
            <a:endParaRPr/>
          </a:p>
        </p:txBody>
      </p:sp>
      <p:grpSp>
        <p:nvGrpSpPr>
          <p:cNvPr id="652" name="Google Shape;652;p49"/>
          <p:cNvGrpSpPr/>
          <p:nvPr/>
        </p:nvGrpSpPr>
        <p:grpSpPr>
          <a:xfrm>
            <a:off x="2743200" y="2209800"/>
            <a:ext cx="1998662" cy="1208087"/>
            <a:chOff x="1430" y="1351"/>
            <a:chExt cx="1258" cy="761"/>
          </a:xfrm>
        </p:grpSpPr>
        <p:sp>
          <p:nvSpPr>
            <p:cNvPr id="653" name="Google Shape;653;p49"/>
            <p:cNvSpPr txBox="1"/>
            <p:nvPr/>
          </p:nvSpPr>
          <p:spPr>
            <a:xfrm>
              <a:off x="1430" y="1531"/>
              <a:ext cx="534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Noto Sans Symbol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Π</a:t>
              </a:r>
              <a:r>
                <a:rPr b="0" i="0" lang="en-US" sz="24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  α</a:t>
              </a:r>
              <a:endParaRPr/>
            </a:p>
          </p:txBody>
        </p:sp>
        <p:sp>
          <p:nvSpPr>
            <p:cNvPr id="654" name="Google Shape;654;p49"/>
            <p:cNvSpPr txBox="1"/>
            <p:nvPr/>
          </p:nvSpPr>
          <p:spPr>
            <a:xfrm>
              <a:off x="2022" y="1351"/>
              <a:ext cx="564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r>
                <a:rPr b="0" baseline="-2500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solute</a:t>
              </a:r>
              <a:endParaRPr/>
            </a:p>
          </p:txBody>
        </p:sp>
        <p:sp>
          <p:nvSpPr>
            <p:cNvPr id="655" name="Google Shape;655;p49"/>
            <p:cNvSpPr txBox="1"/>
            <p:nvPr/>
          </p:nvSpPr>
          <p:spPr>
            <a:xfrm>
              <a:off x="1961" y="1824"/>
              <a:ext cx="68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r>
                <a:rPr b="0" baseline="-2500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solution</a:t>
              </a:r>
              <a:endParaRPr/>
            </a:p>
          </p:txBody>
        </p:sp>
        <p:cxnSp>
          <p:nvCxnSpPr>
            <p:cNvPr id="656" name="Google Shape;656;p49"/>
            <p:cNvCxnSpPr/>
            <p:nvPr/>
          </p:nvCxnSpPr>
          <p:spPr>
            <a:xfrm>
              <a:off x="1920" y="1728"/>
              <a:ext cx="76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657" name="Google Shape;657;p49"/>
          <p:cNvSpPr txBox="1"/>
          <p:nvPr/>
        </p:nvSpPr>
        <p:spPr>
          <a:xfrm>
            <a:off x="1752600" y="1447800"/>
            <a:ext cx="468471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symbol for osmotic pressure is </a:t>
            </a:r>
            <a:r>
              <a:rPr b="0" i="0" lang="en-US" sz="32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658" name="Google Shape;658;p49"/>
          <p:cNvSpPr txBox="1"/>
          <p:nvPr/>
        </p:nvSpPr>
        <p:spPr>
          <a:xfrm>
            <a:off x="5014912" y="2406650"/>
            <a:ext cx="207962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   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b="0" i="0" lang="en-US" sz="24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 α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grpSp>
        <p:nvGrpSpPr>
          <p:cNvPr id="659" name="Google Shape;659;p49"/>
          <p:cNvGrpSpPr/>
          <p:nvPr/>
        </p:nvGrpSpPr>
        <p:grpSpPr>
          <a:xfrm>
            <a:off x="1676400" y="3657600"/>
            <a:ext cx="5638800" cy="1600200"/>
            <a:chOff x="1056" y="2304"/>
            <a:chExt cx="3552" cy="1008"/>
          </a:xfrm>
        </p:grpSpPr>
        <p:sp>
          <p:nvSpPr>
            <p:cNvPr id="660" name="Google Shape;660;p49"/>
            <p:cNvSpPr txBox="1"/>
            <p:nvPr/>
          </p:nvSpPr>
          <p:spPr>
            <a:xfrm>
              <a:off x="1056" y="2304"/>
              <a:ext cx="3552" cy="1008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9218">
                    <a:alpha val="49803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1" name="Google Shape;661;p49"/>
            <p:cNvGrpSpPr/>
            <p:nvPr/>
          </p:nvGrpSpPr>
          <p:grpSpPr>
            <a:xfrm>
              <a:off x="1574" y="2472"/>
              <a:ext cx="2483" cy="672"/>
              <a:chOff x="1574" y="2370"/>
              <a:chExt cx="2483" cy="672"/>
            </a:xfrm>
          </p:grpSpPr>
          <p:sp>
            <p:nvSpPr>
              <p:cNvPr id="662" name="Google Shape;662;p49"/>
              <p:cNvSpPr txBox="1"/>
              <p:nvPr/>
            </p:nvSpPr>
            <p:spPr>
              <a:xfrm>
                <a:off x="1574" y="2524"/>
                <a:ext cx="542" cy="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Noto Sans Symbols"/>
                  <a:buNone/>
                </a:pPr>
                <a:r>
                  <a:rPr b="0" i="0" lang="en-US" sz="32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Π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= </a:t>
                </a:r>
                <a:endParaRPr/>
              </a:p>
            </p:txBody>
          </p:sp>
          <p:sp>
            <p:nvSpPr>
              <p:cNvPr id="663" name="Google Shape;663;p49"/>
              <p:cNvSpPr txBox="1"/>
              <p:nvPr/>
            </p:nvSpPr>
            <p:spPr>
              <a:xfrm>
                <a:off x="2880" y="2562"/>
                <a:ext cx="372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b="0" i="1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RT</a:t>
                </a:r>
                <a:endParaRPr/>
              </a:p>
            </p:txBody>
          </p:sp>
          <p:sp>
            <p:nvSpPr>
              <p:cNvPr id="664" name="Google Shape;664;p49"/>
              <p:cNvSpPr txBox="1"/>
              <p:nvPr/>
            </p:nvSpPr>
            <p:spPr>
              <a:xfrm>
                <a:off x="3360" y="2562"/>
                <a:ext cx="697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b="0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 </a:t>
                </a:r>
                <a:r>
                  <a:rPr b="0" i="1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MRT</a:t>
                </a:r>
                <a:endParaRPr/>
              </a:p>
            </p:txBody>
          </p:sp>
          <p:grpSp>
            <p:nvGrpSpPr>
              <p:cNvPr id="665" name="Google Shape;665;p49"/>
              <p:cNvGrpSpPr/>
              <p:nvPr/>
            </p:nvGrpSpPr>
            <p:grpSpPr>
              <a:xfrm>
                <a:off x="2112" y="2370"/>
                <a:ext cx="706" cy="672"/>
                <a:chOff x="2112" y="2370"/>
                <a:chExt cx="706" cy="672"/>
              </a:xfrm>
            </p:grpSpPr>
            <p:sp>
              <p:nvSpPr>
                <p:cNvPr id="666" name="Google Shape;666;p49"/>
                <p:cNvSpPr txBox="1"/>
                <p:nvPr/>
              </p:nvSpPr>
              <p:spPr>
                <a:xfrm>
                  <a:off x="2182" y="2370"/>
                  <a:ext cx="564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rPr b="0" i="1" lang="en-US" sz="24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</a:t>
                  </a:r>
                  <a:r>
                    <a:rPr b="0" baseline="-25000" i="0" lang="en-US" sz="24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solute</a:t>
                  </a:r>
                  <a:endParaRPr/>
                </a:p>
              </p:txBody>
            </p:sp>
            <p:sp>
              <p:nvSpPr>
                <p:cNvPr id="667" name="Google Shape;667;p49"/>
                <p:cNvSpPr txBox="1"/>
                <p:nvPr/>
              </p:nvSpPr>
              <p:spPr>
                <a:xfrm>
                  <a:off x="2133" y="2754"/>
                  <a:ext cx="685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rPr b="0" i="1" lang="en-US" sz="24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V</a:t>
                  </a:r>
                  <a:r>
                    <a:rPr b="0" baseline="-25000" i="0" lang="en-US" sz="24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solution</a:t>
                  </a:r>
                  <a:endParaRPr/>
                </a:p>
              </p:txBody>
            </p:sp>
            <p:cxnSp>
              <p:nvCxnSpPr>
                <p:cNvPr id="668" name="Google Shape;668;p49"/>
                <p:cNvCxnSpPr/>
                <p:nvPr/>
              </p:nvCxnSpPr>
              <p:spPr>
                <a:xfrm>
                  <a:off x="2112" y="2736"/>
                  <a:ext cx="624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0"/>
          <p:cNvSpPr txBox="1"/>
          <p:nvPr/>
        </p:nvSpPr>
        <p:spPr>
          <a:xfrm>
            <a:off x="228600" y="244475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13.13</a:t>
            </a:r>
            <a:endParaRPr/>
          </a:p>
        </p:txBody>
      </p:sp>
      <p:sp>
        <p:nvSpPr>
          <p:cNvPr id="675" name="Google Shape;675;p50"/>
          <p:cNvSpPr txBox="1"/>
          <p:nvPr/>
        </p:nvSpPr>
        <p:spPr>
          <a:xfrm>
            <a:off x="1752600" y="228600"/>
            <a:ext cx="4953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development of osmotic pressure.</a:t>
            </a:r>
            <a:endParaRPr/>
          </a:p>
        </p:txBody>
      </p:sp>
      <p:pic>
        <p:nvPicPr>
          <p:cNvPr id="676" name="Google Shape;67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068387"/>
            <a:ext cx="7391400" cy="52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1"/>
          <p:cNvSpPr txBox="1"/>
          <p:nvPr/>
        </p:nvSpPr>
        <p:spPr>
          <a:xfrm>
            <a:off x="457200" y="533400"/>
            <a:ext cx="29718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13.8</a:t>
            </a:r>
            <a:endParaRPr/>
          </a:p>
        </p:txBody>
      </p:sp>
      <p:sp>
        <p:nvSpPr>
          <p:cNvPr id="683" name="Google Shape;683;p51"/>
          <p:cNvSpPr txBox="1"/>
          <p:nvPr/>
        </p:nvSpPr>
        <p:spPr>
          <a:xfrm>
            <a:off x="3505200" y="533400"/>
            <a:ext cx="548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Molar Mass from Osmotic Pressure</a:t>
            </a:r>
            <a:endParaRPr/>
          </a:p>
        </p:txBody>
      </p:sp>
      <p:grpSp>
        <p:nvGrpSpPr>
          <p:cNvPr id="684" name="Google Shape;684;p51"/>
          <p:cNvGrpSpPr/>
          <p:nvPr/>
        </p:nvGrpSpPr>
        <p:grpSpPr>
          <a:xfrm>
            <a:off x="381000" y="990600"/>
            <a:ext cx="7924800" cy="2014537"/>
            <a:chOff x="240" y="624"/>
            <a:chExt cx="4992" cy="1269"/>
          </a:xfrm>
        </p:grpSpPr>
        <p:sp>
          <p:nvSpPr>
            <p:cNvPr id="685" name="Google Shape;685;p51"/>
            <p:cNvSpPr txBox="1"/>
            <p:nvPr/>
          </p:nvSpPr>
          <p:spPr>
            <a:xfrm>
              <a:off x="240" y="624"/>
              <a:ext cx="96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686" name="Google Shape;686;p51"/>
            <p:cNvSpPr txBox="1"/>
            <p:nvPr/>
          </p:nvSpPr>
          <p:spPr>
            <a:xfrm>
              <a:off x="1056" y="624"/>
              <a:ext cx="4176" cy="1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Biochemists have discovered more than 400 mutant varieties of hemoglobin, the blood protein that carries oxygen throughout the body.  A physician studying a variety associated with a fatal disease first finds its molar mass (</a:t>
              </a:r>
              <a:r>
                <a:rPr b="1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).  She dissolves 21.5 mg of the protein in water at 5.0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to make 1.50 mL of solution and measures an osmotic pressure of 3.61 torr.  What is the molar mass of this variety of hemoglobin?</a:t>
              </a:r>
              <a:endParaRPr/>
            </a:p>
          </p:txBody>
        </p:sp>
      </p:grpSp>
      <p:grpSp>
        <p:nvGrpSpPr>
          <p:cNvPr id="687" name="Google Shape;687;p51"/>
          <p:cNvGrpSpPr/>
          <p:nvPr/>
        </p:nvGrpSpPr>
        <p:grpSpPr>
          <a:xfrm>
            <a:off x="381000" y="3048000"/>
            <a:ext cx="8305800" cy="915987"/>
            <a:chOff x="240" y="1920"/>
            <a:chExt cx="5232" cy="577"/>
          </a:xfrm>
        </p:grpSpPr>
        <p:sp>
          <p:nvSpPr>
            <p:cNvPr id="688" name="Google Shape;688;p51"/>
            <p:cNvSpPr txBox="1"/>
            <p:nvPr/>
          </p:nvSpPr>
          <p:spPr>
            <a:xfrm>
              <a:off x="240" y="1920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689" name="Google Shape;689;p51"/>
            <p:cNvSpPr txBox="1"/>
            <p:nvPr/>
          </p:nvSpPr>
          <p:spPr>
            <a:xfrm>
              <a:off x="912" y="1920"/>
              <a:ext cx="4560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know </a:t>
              </a:r>
              <a:r>
                <a:rPr b="0" i="0" lang="en-US" sz="18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Π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 well as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and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 Convert </a:t>
              </a:r>
              <a:r>
                <a:rPr b="0" i="0" lang="en-US" sz="18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Π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to atm and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to K.  Use the </a:t>
              </a:r>
              <a:r>
                <a:rPr b="0" i="0" lang="en-US" sz="18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Π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equation to find </a:t>
              </a:r>
              <a:r>
                <a:rPr b="1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and then the amount and volume of the sample to get to </a:t>
              </a:r>
              <a:r>
                <a:rPr b="1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pic>
        <p:nvPicPr>
          <p:cNvPr id="690" name="Google Shape;69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657600"/>
            <a:ext cx="233362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381000" y="3048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914400" y="1066800"/>
            <a:ext cx="30480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major types of intermolecular forces in solutions.</a:t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152400"/>
            <a:ext cx="2139950" cy="6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2"/>
          <p:cNvSpPr txBox="1"/>
          <p:nvPr/>
        </p:nvSpPr>
        <p:spPr>
          <a:xfrm>
            <a:off x="304800" y="838200"/>
            <a:ext cx="2971800" cy="77946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sp>
        <p:nvSpPr>
          <p:cNvPr id="697" name="Google Shape;697;p52"/>
          <p:cNvSpPr txBox="1"/>
          <p:nvPr/>
        </p:nvSpPr>
        <p:spPr>
          <a:xfrm>
            <a:off x="3429000" y="838200"/>
            <a:ext cx="548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Molar Mass from Osmotic Pressure</a:t>
            </a:r>
            <a:endParaRPr/>
          </a:p>
        </p:txBody>
      </p:sp>
      <p:sp>
        <p:nvSpPr>
          <p:cNvPr id="698" name="Google Shape;698;p52"/>
          <p:cNvSpPr txBox="1"/>
          <p:nvPr/>
        </p:nvSpPr>
        <p:spPr>
          <a:xfrm>
            <a:off x="381000" y="17526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699" name="Google Shape;699;p52"/>
          <p:cNvSpPr txBox="1"/>
          <p:nvPr/>
        </p:nvSpPr>
        <p:spPr>
          <a:xfrm>
            <a:off x="1752600" y="2209800"/>
            <a:ext cx="685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endParaRPr/>
          </a:p>
        </p:txBody>
      </p:sp>
      <p:grpSp>
        <p:nvGrpSpPr>
          <p:cNvPr id="700" name="Google Shape;700;p52"/>
          <p:cNvGrpSpPr/>
          <p:nvPr/>
        </p:nvGrpSpPr>
        <p:grpSpPr>
          <a:xfrm>
            <a:off x="2438400" y="1981200"/>
            <a:ext cx="533400" cy="823912"/>
            <a:chOff x="1776" y="2592"/>
            <a:chExt cx="336" cy="519"/>
          </a:xfrm>
        </p:grpSpPr>
        <p:sp>
          <p:nvSpPr>
            <p:cNvPr id="701" name="Google Shape;701;p52"/>
            <p:cNvSpPr txBox="1"/>
            <p:nvPr/>
          </p:nvSpPr>
          <p:spPr>
            <a:xfrm>
              <a:off x="1848" y="2592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Π</a:t>
              </a:r>
              <a:endParaRPr/>
            </a:p>
          </p:txBody>
        </p:sp>
        <p:sp>
          <p:nvSpPr>
            <p:cNvPr id="702" name="Google Shape;702;p52"/>
            <p:cNvSpPr txBox="1"/>
            <p:nvPr/>
          </p:nvSpPr>
          <p:spPr>
            <a:xfrm>
              <a:off x="1776" y="2880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RT</a:t>
              </a:r>
              <a:endParaRPr/>
            </a:p>
          </p:txBody>
        </p:sp>
        <p:cxnSp>
          <p:nvCxnSpPr>
            <p:cNvPr id="703" name="Google Shape;703;p52"/>
            <p:cNvCxnSpPr/>
            <p:nvPr/>
          </p:nvCxnSpPr>
          <p:spPr>
            <a:xfrm>
              <a:off x="1800" y="2832"/>
              <a:ext cx="28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704" name="Google Shape;704;p52"/>
          <p:cNvSpPr txBox="1"/>
          <p:nvPr/>
        </p:nvSpPr>
        <p:spPr>
          <a:xfrm>
            <a:off x="3048000" y="2209800"/>
            <a:ext cx="381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endParaRPr/>
          </a:p>
        </p:txBody>
      </p:sp>
      <p:sp>
        <p:nvSpPr>
          <p:cNvPr id="705" name="Google Shape;705;p52"/>
          <p:cNvSpPr txBox="1"/>
          <p:nvPr/>
        </p:nvSpPr>
        <p:spPr>
          <a:xfrm>
            <a:off x="3429000" y="1981200"/>
            <a:ext cx="1219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3.61 torr x</a:t>
            </a:r>
            <a:endParaRPr/>
          </a:p>
        </p:txBody>
      </p:sp>
      <p:grpSp>
        <p:nvGrpSpPr>
          <p:cNvPr id="706" name="Google Shape;706;p52"/>
          <p:cNvGrpSpPr/>
          <p:nvPr/>
        </p:nvGrpSpPr>
        <p:grpSpPr>
          <a:xfrm>
            <a:off x="4610100" y="1905000"/>
            <a:ext cx="1066800" cy="747712"/>
            <a:chOff x="3144" y="2544"/>
            <a:chExt cx="672" cy="471"/>
          </a:xfrm>
        </p:grpSpPr>
        <p:sp>
          <p:nvSpPr>
            <p:cNvPr id="707" name="Google Shape;707;p52"/>
            <p:cNvSpPr txBox="1"/>
            <p:nvPr/>
          </p:nvSpPr>
          <p:spPr>
            <a:xfrm>
              <a:off x="3288" y="2544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atm</a:t>
              </a:r>
              <a:endParaRPr/>
            </a:p>
          </p:txBody>
        </p:sp>
        <p:sp>
          <p:nvSpPr>
            <p:cNvPr id="708" name="Google Shape;708;p52"/>
            <p:cNvSpPr txBox="1"/>
            <p:nvPr/>
          </p:nvSpPr>
          <p:spPr>
            <a:xfrm>
              <a:off x="3144" y="2784"/>
              <a:ext cx="67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760 torr</a:t>
              </a:r>
              <a:endParaRPr/>
            </a:p>
          </p:txBody>
        </p:sp>
        <p:cxnSp>
          <p:nvCxnSpPr>
            <p:cNvPr id="709" name="Google Shape;709;p52"/>
            <p:cNvCxnSpPr/>
            <p:nvPr/>
          </p:nvCxnSpPr>
          <p:spPr>
            <a:xfrm>
              <a:off x="3144" y="2784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710" name="Google Shape;710;p52"/>
          <p:cNvCxnSpPr/>
          <p:nvPr/>
        </p:nvCxnSpPr>
        <p:spPr>
          <a:xfrm>
            <a:off x="3581400" y="2667000"/>
            <a:ext cx="3581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11" name="Google Shape;711;p52"/>
          <p:cNvSpPr txBox="1"/>
          <p:nvPr/>
        </p:nvSpPr>
        <p:spPr>
          <a:xfrm>
            <a:off x="3352800" y="2743200"/>
            <a:ext cx="4343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(0.0821 L•atm/mol•K)(273.15 K + 5.0)</a:t>
            </a:r>
            <a:endParaRPr/>
          </a:p>
        </p:txBody>
      </p:sp>
      <p:sp>
        <p:nvSpPr>
          <p:cNvPr id="712" name="Google Shape;712;p52"/>
          <p:cNvSpPr txBox="1"/>
          <p:nvPr/>
        </p:nvSpPr>
        <p:spPr>
          <a:xfrm>
            <a:off x="7162800" y="23622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2.08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-4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grpSp>
        <p:nvGrpSpPr>
          <p:cNvPr id="713" name="Google Shape;713;p52"/>
          <p:cNvGrpSpPr/>
          <p:nvPr/>
        </p:nvGrpSpPr>
        <p:grpSpPr>
          <a:xfrm>
            <a:off x="304800" y="3124200"/>
            <a:ext cx="1600200" cy="671512"/>
            <a:chOff x="476" y="3216"/>
            <a:chExt cx="1008" cy="423"/>
          </a:xfrm>
        </p:grpSpPr>
        <p:sp>
          <p:nvSpPr>
            <p:cNvPr id="714" name="Google Shape;714;p52"/>
            <p:cNvSpPr txBox="1"/>
            <p:nvPr/>
          </p:nvSpPr>
          <p:spPr>
            <a:xfrm>
              <a:off x="476" y="3216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2.08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mol</a:t>
              </a:r>
              <a:endParaRPr/>
            </a:p>
          </p:txBody>
        </p:sp>
        <p:sp>
          <p:nvSpPr>
            <p:cNvPr id="715" name="Google Shape;715;p52"/>
            <p:cNvSpPr txBox="1"/>
            <p:nvPr/>
          </p:nvSpPr>
          <p:spPr>
            <a:xfrm>
              <a:off x="860" y="3408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  <p:cxnSp>
          <p:nvCxnSpPr>
            <p:cNvPr id="716" name="Google Shape;716;p52"/>
            <p:cNvCxnSpPr/>
            <p:nvPr/>
          </p:nvCxnSpPr>
          <p:spPr>
            <a:xfrm>
              <a:off x="500" y="3432"/>
              <a:ext cx="96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717" name="Google Shape;717;p52"/>
          <p:cNvSpPr txBox="1"/>
          <p:nvPr/>
        </p:nvSpPr>
        <p:spPr>
          <a:xfrm>
            <a:off x="1981200" y="3200400"/>
            <a:ext cx="137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1.50 mL x</a:t>
            </a:r>
            <a:endParaRPr/>
          </a:p>
        </p:txBody>
      </p:sp>
      <p:grpSp>
        <p:nvGrpSpPr>
          <p:cNvPr id="718" name="Google Shape;718;p52"/>
          <p:cNvGrpSpPr/>
          <p:nvPr/>
        </p:nvGrpSpPr>
        <p:grpSpPr>
          <a:xfrm>
            <a:off x="3276600" y="3048000"/>
            <a:ext cx="990600" cy="747712"/>
            <a:chOff x="2208" y="3168"/>
            <a:chExt cx="624" cy="471"/>
          </a:xfrm>
        </p:grpSpPr>
        <p:sp>
          <p:nvSpPr>
            <p:cNvPr id="719" name="Google Shape;719;p52"/>
            <p:cNvSpPr txBox="1"/>
            <p:nvPr/>
          </p:nvSpPr>
          <p:spPr>
            <a:xfrm>
              <a:off x="2208" y="3408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mL</a:t>
              </a:r>
              <a:endParaRPr/>
            </a:p>
          </p:txBody>
        </p:sp>
        <p:sp>
          <p:nvSpPr>
            <p:cNvPr id="720" name="Google Shape;720;p52"/>
            <p:cNvSpPr txBox="1"/>
            <p:nvPr/>
          </p:nvSpPr>
          <p:spPr>
            <a:xfrm>
              <a:off x="2424" y="3168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  <p:cxnSp>
          <p:nvCxnSpPr>
            <p:cNvPr id="721" name="Google Shape;721;p52"/>
            <p:cNvCxnSpPr/>
            <p:nvPr/>
          </p:nvCxnSpPr>
          <p:spPr>
            <a:xfrm>
              <a:off x="2256" y="3408"/>
              <a:ext cx="52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722" name="Google Shape;722;p52"/>
          <p:cNvSpPr txBox="1"/>
          <p:nvPr/>
        </p:nvSpPr>
        <p:spPr>
          <a:xfrm>
            <a:off x="4267200" y="3200400"/>
            <a:ext cx="198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3.12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</a:t>
            </a:r>
            <a:endParaRPr/>
          </a:p>
        </p:txBody>
      </p:sp>
      <p:sp>
        <p:nvSpPr>
          <p:cNvPr id="723" name="Google Shape;723;p52"/>
          <p:cNvSpPr txBox="1"/>
          <p:nvPr/>
        </p:nvSpPr>
        <p:spPr>
          <a:xfrm>
            <a:off x="1066800" y="4038600"/>
            <a:ext cx="1143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21.5 mg x</a:t>
            </a:r>
            <a:endParaRPr/>
          </a:p>
        </p:txBody>
      </p:sp>
      <p:grpSp>
        <p:nvGrpSpPr>
          <p:cNvPr id="724" name="Google Shape;724;p52"/>
          <p:cNvGrpSpPr/>
          <p:nvPr/>
        </p:nvGrpSpPr>
        <p:grpSpPr>
          <a:xfrm>
            <a:off x="2209800" y="3886200"/>
            <a:ext cx="1066800" cy="671512"/>
            <a:chOff x="1536" y="3696"/>
            <a:chExt cx="672" cy="423"/>
          </a:xfrm>
        </p:grpSpPr>
        <p:sp>
          <p:nvSpPr>
            <p:cNvPr id="725" name="Google Shape;725;p52"/>
            <p:cNvSpPr txBox="1"/>
            <p:nvPr/>
          </p:nvSpPr>
          <p:spPr>
            <a:xfrm>
              <a:off x="1728" y="3696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</p:txBody>
        </p:sp>
        <p:sp>
          <p:nvSpPr>
            <p:cNvPr id="726" name="Google Shape;726;p52"/>
            <p:cNvSpPr txBox="1"/>
            <p:nvPr/>
          </p:nvSpPr>
          <p:spPr>
            <a:xfrm>
              <a:off x="1536" y="3888"/>
              <a:ext cx="67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mg</a:t>
              </a:r>
              <a:endParaRPr/>
            </a:p>
          </p:txBody>
        </p:sp>
        <p:cxnSp>
          <p:nvCxnSpPr>
            <p:cNvPr id="727" name="Google Shape;727;p52"/>
            <p:cNvCxnSpPr/>
            <p:nvPr/>
          </p:nvCxnSpPr>
          <p:spPr>
            <a:xfrm>
              <a:off x="1584" y="3904"/>
              <a:ext cx="48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728" name="Google Shape;728;p52"/>
          <p:cNvGrpSpPr/>
          <p:nvPr/>
        </p:nvGrpSpPr>
        <p:grpSpPr>
          <a:xfrm>
            <a:off x="3200400" y="3886200"/>
            <a:ext cx="1676400" cy="671512"/>
            <a:chOff x="2160" y="3696"/>
            <a:chExt cx="960" cy="423"/>
          </a:xfrm>
        </p:grpSpPr>
        <p:sp>
          <p:nvSpPr>
            <p:cNvPr id="729" name="Google Shape;729;p52"/>
            <p:cNvSpPr txBox="1"/>
            <p:nvPr/>
          </p:nvSpPr>
          <p:spPr>
            <a:xfrm>
              <a:off x="2544" y="3696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730" name="Google Shape;730;p52"/>
            <p:cNvSpPr txBox="1"/>
            <p:nvPr/>
          </p:nvSpPr>
          <p:spPr>
            <a:xfrm>
              <a:off x="2160" y="3888"/>
              <a:ext cx="96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3.12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-7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mol</a:t>
              </a:r>
              <a:endParaRPr/>
            </a:p>
          </p:txBody>
        </p:sp>
        <p:cxnSp>
          <p:nvCxnSpPr>
            <p:cNvPr id="731" name="Google Shape;731;p52"/>
            <p:cNvCxnSpPr/>
            <p:nvPr/>
          </p:nvCxnSpPr>
          <p:spPr>
            <a:xfrm>
              <a:off x="2208" y="3904"/>
              <a:ext cx="88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732" name="Google Shape;732;p52"/>
          <p:cNvSpPr txBox="1"/>
          <p:nvPr/>
        </p:nvSpPr>
        <p:spPr>
          <a:xfrm>
            <a:off x="4953000" y="4038600"/>
            <a:ext cx="1981200" cy="366712"/>
          </a:xfrm>
          <a:prstGeom prst="rect">
            <a:avLst/>
          </a:prstGeom>
          <a:gradFill>
            <a:gsLst>
              <a:gs pos="0">
                <a:srgbClr val="187534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6.89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g/mol</a:t>
            </a:r>
            <a:endParaRPr/>
          </a:p>
        </p:txBody>
      </p:sp>
      <p:sp>
        <p:nvSpPr>
          <p:cNvPr id="733" name="Google Shape;733;p52"/>
          <p:cNvSpPr txBox="1"/>
          <p:nvPr/>
        </p:nvSpPr>
        <p:spPr>
          <a:xfrm>
            <a:off x="2971800" y="3962400"/>
            <a:ext cx="228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3"/>
          <p:cNvSpPr txBox="1"/>
          <p:nvPr/>
        </p:nvSpPr>
        <p:spPr>
          <a:xfrm>
            <a:off x="1066800" y="609600"/>
            <a:ext cx="6858000" cy="457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66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Colligative Properties of Electrolyte Solutions</a:t>
            </a:r>
            <a:endParaRPr/>
          </a:p>
        </p:txBody>
      </p:sp>
      <p:sp>
        <p:nvSpPr>
          <p:cNvPr id="740" name="Google Shape;740;p53"/>
          <p:cNvSpPr txBox="1"/>
          <p:nvPr/>
        </p:nvSpPr>
        <p:spPr>
          <a:xfrm>
            <a:off x="1281112" y="1219200"/>
            <a:ext cx="55340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electrolyte solutions, the compound formula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tells us how many particles are in the solution.</a:t>
            </a:r>
            <a:endParaRPr/>
          </a:p>
        </p:txBody>
      </p:sp>
      <p:grpSp>
        <p:nvGrpSpPr>
          <p:cNvPr id="741" name="Google Shape;741;p53"/>
          <p:cNvGrpSpPr/>
          <p:nvPr/>
        </p:nvGrpSpPr>
        <p:grpSpPr>
          <a:xfrm>
            <a:off x="1066800" y="2667000"/>
            <a:ext cx="7010400" cy="1752600"/>
            <a:chOff x="624" y="1392"/>
            <a:chExt cx="4416" cy="1104"/>
          </a:xfrm>
        </p:grpSpPr>
        <p:sp>
          <p:nvSpPr>
            <p:cNvPr id="742" name="Google Shape;742;p53"/>
            <p:cNvSpPr txBox="1"/>
            <p:nvPr/>
          </p:nvSpPr>
          <p:spPr>
            <a:xfrm>
              <a:off x="624" y="1392"/>
              <a:ext cx="4416" cy="1104"/>
            </a:xfrm>
            <a:prstGeom prst="rect">
              <a:avLst/>
            </a:prstGeom>
            <a:gradFill>
              <a:gsLst>
                <a:gs pos="0">
                  <a:srgbClr val="FFFF66"/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53"/>
            <p:cNvSpPr txBox="1"/>
            <p:nvPr/>
          </p:nvSpPr>
          <p:spPr>
            <a:xfrm>
              <a:off x="672" y="1440"/>
              <a:ext cx="1824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van’t Hoff factor  (</a:t>
              </a:r>
              <a:r>
                <a:rPr b="0" i="1" lang="en-US" sz="3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b="0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sp>
          <p:nvSpPr>
            <p:cNvPr id="744" name="Google Shape;744;p53"/>
            <p:cNvSpPr txBox="1"/>
            <p:nvPr/>
          </p:nvSpPr>
          <p:spPr>
            <a:xfrm>
              <a:off x="1296" y="1920"/>
              <a:ext cx="466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imes New Roman"/>
                <a:buNone/>
              </a:pPr>
              <a:r>
                <a:rPr b="0" i="1" lang="en-US" sz="3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b="0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  <a:endParaRPr/>
            </a:p>
          </p:txBody>
        </p:sp>
        <p:grpSp>
          <p:nvGrpSpPr>
            <p:cNvPr id="745" name="Google Shape;745;p53"/>
            <p:cNvGrpSpPr/>
            <p:nvPr/>
          </p:nvGrpSpPr>
          <p:grpSpPr>
            <a:xfrm>
              <a:off x="1728" y="1824"/>
              <a:ext cx="2766" cy="567"/>
              <a:chOff x="1728" y="2064"/>
              <a:chExt cx="2766" cy="567"/>
            </a:xfrm>
          </p:grpSpPr>
          <p:sp>
            <p:nvSpPr>
              <p:cNvPr id="746" name="Google Shape;746;p53"/>
              <p:cNvSpPr txBox="1"/>
              <p:nvPr/>
            </p:nvSpPr>
            <p:spPr>
              <a:xfrm>
                <a:off x="1821" y="2064"/>
                <a:ext cx="2581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measured value for electrolyte solution</a:t>
                </a:r>
                <a:endParaRPr/>
              </a:p>
            </p:txBody>
          </p:sp>
          <p:sp>
            <p:nvSpPr>
              <p:cNvPr id="747" name="Google Shape;747;p53"/>
              <p:cNvSpPr txBox="1"/>
              <p:nvPr/>
            </p:nvSpPr>
            <p:spPr>
              <a:xfrm>
                <a:off x="1728" y="2400"/>
                <a:ext cx="276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expected value for nonelectrolyte solution</a:t>
                </a:r>
                <a:endParaRPr/>
              </a:p>
            </p:txBody>
          </p:sp>
          <p:cxnSp>
            <p:nvCxnSpPr>
              <p:cNvPr id="748" name="Google Shape;748;p53"/>
              <p:cNvCxnSpPr/>
              <p:nvPr/>
            </p:nvCxnSpPr>
            <p:spPr>
              <a:xfrm>
                <a:off x="1767" y="2352"/>
                <a:ext cx="2688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749" name="Google Shape;749;p53"/>
          <p:cNvSpPr txBox="1"/>
          <p:nvPr/>
        </p:nvSpPr>
        <p:spPr>
          <a:xfrm>
            <a:off x="1447800" y="4419600"/>
            <a:ext cx="6096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vapor pressure lowering:          </a:t>
            </a: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χ 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solute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solvent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50" name="Google Shape;750;p53"/>
          <p:cNvSpPr txBox="1"/>
          <p:nvPr/>
        </p:nvSpPr>
        <p:spPr>
          <a:xfrm>
            <a:off x="1447800" y="4876800"/>
            <a:ext cx="5257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boiling point elevation:	            </a:t>
            </a: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Κ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51" name="Google Shape;751;p53"/>
          <p:cNvSpPr txBox="1"/>
          <p:nvPr/>
        </p:nvSpPr>
        <p:spPr>
          <a:xfrm>
            <a:off x="1447800" y="5334000"/>
            <a:ext cx="4983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freezing point depression:         </a:t>
            </a: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Κ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52" name="Google Shape;752;p53"/>
          <p:cNvSpPr txBox="1"/>
          <p:nvPr/>
        </p:nvSpPr>
        <p:spPr>
          <a:xfrm>
            <a:off x="1447800" y="5726112"/>
            <a:ext cx="49149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osmotic pressure:                    </a:t>
            </a:r>
            <a:r>
              <a:rPr b="0" i="0" lang="en-US" sz="2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53" name="Google Shape;753;p53"/>
          <p:cNvSpPr txBox="1"/>
          <p:nvPr/>
        </p:nvSpPr>
        <p:spPr>
          <a:xfrm>
            <a:off x="1281112" y="1916112"/>
            <a:ext cx="5957887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van’t Hoff factor, 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tells us what the “effective” number of ions are in the solution.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9275" y="152400"/>
            <a:ext cx="3605212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54"/>
          <p:cNvSpPr txBox="1"/>
          <p:nvPr/>
        </p:nvSpPr>
        <p:spPr>
          <a:xfrm>
            <a:off x="609600" y="533400"/>
            <a:ext cx="167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13.14</a:t>
            </a:r>
            <a:endParaRPr/>
          </a:p>
        </p:txBody>
      </p:sp>
      <p:sp>
        <p:nvSpPr>
          <p:cNvPr id="761" name="Google Shape;761;p54"/>
          <p:cNvSpPr txBox="1"/>
          <p:nvPr/>
        </p:nvSpPr>
        <p:spPr>
          <a:xfrm>
            <a:off x="609600" y="1066800"/>
            <a:ext cx="29718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Nonideal behavior of strong electrolyte solutions.</a:t>
            </a:r>
            <a:endParaRPr/>
          </a:p>
        </p:txBody>
      </p:sp>
      <p:sp>
        <p:nvSpPr>
          <p:cNvPr id="762" name="Google Shape;762;p54"/>
          <p:cNvSpPr/>
          <p:nvPr/>
        </p:nvSpPr>
        <p:spPr>
          <a:xfrm>
            <a:off x="4724400" y="5105400"/>
            <a:ext cx="1066800" cy="60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54"/>
          <p:cNvSpPr/>
          <p:nvPr/>
        </p:nvSpPr>
        <p:spPr>
          <a:xfrm>
            <a:off x="6248400" y="5105400"/>
            <a:ext cx="457200" cy="609600"/>
          </a:xfrm>
          <a:prstGeom prst="ellipse">
            <a:avLst/>
          </a:prstGeom>
          <a:noFill/>
          <a:ln cap="flat" cmpd="sng" w="28575">
            <a:solidFill>
              <a:srgbClr val="1875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4" name="Google Shape;764;p54"/>
          <p:cNvGrpSpPr/>
          <p:nvPr/>
        </p:nvGrpSpPr>
        <p:grpSpPr>
          <a:xfrm>
            <a:off x="4876800" y="4267200"/>
            <a:ext cx="2133600" cy="609600"/>
            <a:chOff x="2880" y="2688"/>
            <a:chExt cx="1344" cy="384"/>
          </a:xfrm>
        </p:grpSpPr>
        <p:sp>
          <p:nvSpPr>
            <p:cNvPr id="765" name="Google Shape;765;p54"/>
            <p:cNvSpPr/>
            <p:nvPr/>
          </p:nvSpPr>
          <p:spPr>
            <a:xfrm>
              <a:off x="2880" y="2688"/>
              <a:ext cx="576" cy="33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ED181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54"/>
            <p:cNvSpPr/>
            <p:nvPr/>
          </p:nvSpPr>
          <p:spPr>
            <a:xfrm>
              <a:off x="3936" y="2688"/>
              <a:ext cx="288" cy="384"/>
            </a:xfrm>
            <a:prstGeom prst="ellipse">
              <a:avLst/>
            </a:prstGeom>
            <a:noFill/>
            <a:ln cap="flat" cmpd="sng" w="28575">
              <a:solidFill>
                <a:srgbClr val="18753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54"/>
          <p:cNvGrpSpPr/>
          <p:nvPr/>
        </p:nvGrpSpPr>
        <p:grpSpPr>
          <a:xfrm>
            <a:off x="4953000" y="3505200"/>
            <a:ext cx="2057400" cy="609600"/>
            <a:chOff x="2928" y="2208"/>
            <a:chExt cx="1296" cy="384"/>
          </a:xfrm>
        </p:grpSpPr>
        <p:sp>
          <p:nvSpPr>
            <p:cNvPr id="768" name="Google Shape;768;p54"/>
            <p:cNvSpPr/>
            <p:nvPr/>
          </p:nvSpPr>
          <p:spPr>
            <a:xfrm>
              <a:off x="2928" y="2208"/>
              <a:ext cx="576" cy="33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ED181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54"/>
            <p:cNvSpPr/>
            <p:nvPr/>
          </p:nvSpPr>
          <p:spPr>
            <a:xfrm>
              <a:off x="3936" y="2208"/>
              <a:ext cx="288" cy="384"/>
            </a:xfrm>
            <a:prstGeom prst="ellipse">
              <a:avLst/>
            </a:prstGeom>
            <a:noFill/>
            <a:ln cap="flat" cmpd="sng" w="28575">
              <a:solidFill>
                <a:srgbClr val="18753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p54"/>
          <p:cNvGrpSpPr/>
          <p:nvPr/>
        </p:nvGrpSpPr>
        <p:grpSpPr>
          <a:xfrm>
            <a:off x="4953000" y="2667000"/>
            <a:ext cx="2438400" cy="609600"/>
            <a:chOff x="2928" y="1680"/>
            <a:chExt cx="1536" cy="384"/>
          </a:xfrm>
        </p:grpSpPr>
        <p:sp>
          <p:nvSpPr>
            <p:cNvPr id="771" name="Google Shape;771;p54"/>
            <p:cNvSpPr/>
            <p:nvPr/>
          </p:nvSpPr>
          <p:spPr>
            <a:xfrm>
              <a:off x="2928" y="1680"/>
              <a:ext cx="576" cy="33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ED181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54"/>
            <p:cNvSpPr/>
            <p:nvPr/>
          </p:nvSpPr>
          <p:spPr>
            <a:xfrm>
              <a:off x="4080" y="1680"/>
              <a:ext cx="384" cy="384"/>
            </a:xfrm>
            <a:prstGeom prst="ellipse">
              <a:avLst/>
            </a:prstGeom>
            <a:noFill/>
            <a:ln cap="flat" cmpd="sng" w="28575">
              <a:solidFill>
                <a:srgbClr val="18753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54"/>
          <p:cNvGrpSpPr/>
          <p:nvPr/>
        </p:nvGrpSpPr>
        <p:grpSpPr>
          <a:xfrm>
            <a:off x="4953000" y="1905000"/>
            <a:ext cx="2133600" cy="609600"/>
            <a:chOff x="2928" y="1200"/>
            <a:chExt cx="1344" cy="384"/>
          </a:xfrm>
        </p:grpSpPr>
        <p:sp>
          <p:nvSpPr>
            <p:cNvPr id="774" name="Google Shape;774;p54"/>
            <p:cNvSpPr/>
            <p:nvPr/>
          </p:nvSpPr>
          <p:spPr>
            <a:xfrm>
              <a:off x="2928" y="1200"/>
              <a:ext cx="576" cy="33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ED181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54"/>
            <p:cNvSpPr/>
            <p:nvPr/>
          </p:nvSpPr>
          <p:spPr>
            <a:xfrm>
              <a:off x="3792" y="1200"/>
              <a:ext cx="480" cy="384"/>
            </a:xfrm>
            <a:prstGeom prst="ellipse">
              <a:avLst/>
            </a:prstGeom>
            <a:noFill/>
            <a:ln cap="flat" cmpd="sng" w="28575">
              <a:solidFill>
                <a:srgbClr val="18753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6" name="Google Shape;776;p54"/>
          <p:cNvGrpSpPr/>
          <p:nvPr/>
        </p:nvGrpSpPr>
        <p:grpSpPr>
          <a:xfrm>
            <a:off x="5029200" y="1066800"/>
            <a:ext cx="2819400" cy="609600"/>
            <a:chOff x="2928" y="672"/>
            <a:chExt cx="1776" cy="384"/>
          </a:xfrm>
        </p:grpSpPr>
        <p:sp>
          <p:nvSpPr>
            <p:cNvPr id="777" name="Google Shape;777;p54"/>
            <p:cNvSpPr/>
            <p:nvPr/>
          </p:nvSpPr>
          <p:spPr>
            <a:xfrm>
              <a:off x="2928" y="720"/>
              <a:ext cx="576" cy="33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ED181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54"/>
            <p:cNvSpPr/>
            <p:nvPr/>
          </p:nvSpPr>
          <p:spPr>
            <a:xfrm>
              <a:off x="4224" y="672"/>
              <a:ext cx="480" cy="384"/>
            </a:xfrm>
            <a:prstGeom prst="ellipse">
              <a:avLst/>
            </a:prstGeom>
            <a:noFill/>
            <a:ln cap="flat" cmpd="sng" w="28575">
              <a:solidFill>
                <a:srgbClr val="18753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5"/>
          <p:cNvSpPr txBox="1"/>
          <p:nvPr/>
        </p:nvSpPr>
        <p:spPr>
          <a:xfrm>
            <a:off x="228600" y="381000"/>
            <a:ext cx="1905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13.15</a:t>
            </a:r>
            <a:endParaRPr/>
          </a:p>
        </p:txBody>
      </p:sp>
      <p:sp>
        <p:nvSpPr>
          <p:cNvPr id="785" name="Google Shape;785;p55"/>
          <p:cNvSpPr txBox="1"/>
          <p:nvPr/>
        </p:nvSpPr>
        <p:spPr>
          <a:xfrm>
            <a:off x="2057400" y="304800"/>
            <a:ext cx="6553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ionic atmosphere model for nonideal behavior of electrolyte solutions.</a:t>
            </a:r>
            <a:endParaRPr/>
          </a:p>
        </p:txBody>
      </p:sp>
      <p:pic>
        <p:nvPicPr>
          <p:cNvPr id="786" name="Google Shape;78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066800"/>
            <a:ext cx="5340350" cy="507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56"/>
          <p:cNvSpPr txBox="1"/>
          <p:nvPr/>
        </p:nvSpPr>
        <p:spPr>
          <a:xfrm>
            <a:off x="457200" y="533400"/>
            <a:ext cx="29718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13.9</a:t>
            </a:r>
            <a:endParaRPr/>
          </a:p>
        </p:txBody>
      </p:sp>
      <p:sp>
        <p:nvSpPr>
          <p:cNvPr id="793" name="Google Shape;793;p56"/>
          <p:cNvSpPr txBox="1"/>
          <p:nvPr/>
        </p:nvSpPr>
        <p:spPr>
          <a:xfrm>
            <a:off x="3505200" y="457200"/>
            <a:ext cx="5486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Depicting a Solution to Find Its Colligative Properties</a:t>
            </a:r>
            <a:endParaRPr/>
          </a:p>
        </p:txBody>
      </p:sp>
      <p:grpSp>
        <p:nvGrpSpPr>
          <p:cNvPr id="794" name="Google Shape;794;p56"/>
          <p:cNvGrpSpPr/>
          <p:nvPr/>
        </p:nvGrpSpPr>
        <p:grpSpPr>
          <a:xfrm>
            <a:off x="381000" y="1295400"/>
            <a:ext cx="7924800" cy="641350"/>
            <a:chOff x="240" y="816"/>
            <a:chExt cx="4992" cy="404"/>
          </a:xfrm>
        </p:grpSpPr>
        <p:sp>
          <p:nvSpPr>
            <p:cNvPr id="795" name="Google Shape;795;p56"/>
            <p:cNvSpPr txBox="1"/>
            <p:nvPr/>
          </p:nvSpPr>
          <p:spPr>
            <a:xfrm>
              <a:off x="240" y="816"/>
              <a:ext cx="96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796" name="Google Shape;796;p56"/>
            <p:cNvSpPr txBox="1"/>
            <p:nvPr/>
          </p:nvSpPr>
          <p:spPr>
            <a:xfrm>
              <a:off x="1056" y="816"/>
              <a:ext cx="4176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0.952-g sample of magnesium chloride is dissolved in 100. g of water.</a:t>
              </a:r>
              <a:endParaRPr/>
            </a:p>
          </p:txBody>
        </p:sp>
      </p:grpSp>
      <p:sp>
        <p:nvSpPr>
          <p:cNvPr id="797" name="Google Shape;797;p56"/>
          <p:cNvSpPr txBox="1"/>
          <p:nvPr/>
        </p:nvSpPr>
        <p:spPr>
          <a:xfrm>
            <a:off x="533400" y="2528887"/>
            <a:ext cx="442753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 What is the amount (mol) represented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by each green sphere?</a:t>
            </a:r>
            <a:endParaRPr/>
          </a:p>
        </p:txBody>
      </p:sp>
      <p:sp>
        <p:nvSpPr>
          <p:cNvPr id="798" name="Google Shape;798;p56"/>
          <p:cNvSpPr txBox="1"/>
          <p:nvPr/>
        </p:nvSpPr>
        <p:spPr>
          <a:xfrm>
            <a:off x="533400" y="3276600"/>
            <a:ext cx="807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 Assuming the solution is ideal, what is its freezing point (at 1 atm)?</a:t>
            </a:r>
            <a:endParaRPr/>
          </a:p>
        </p:txBody>
      </p:sp>
      <p:grpSp>
        <p:nvGrpSpPr>
          <p:cNvPr id="799" name="Google Shape;799;p56"/>
          <p:cNvGrpSpPr/>
          <p:nvPr/>
        </p:nvGrpSpPr>
        <p:grpSpPr>
          <a:xfrm>
            <a:off x="381000" y="4038600"/>
            <a:ext cx="8534400" cy="1865312"/>
            <a:chOff x="240" y="2544"/>
            <a:chExt cx="5376" cy="1175"/>
          </a:xfrm>
        </p:grpSpPr>
        <p:sp>
          <p:nvSpPr>
            <p:cNvPr id="800" name="Google Shape;800;p56"/>
            <p:cNvSpPr txBox="1"/>
            <p:nvPr/>
          </p:nvSpPr>
          <p:spPr>
            <a:xfrm>
              <a:off x="240" y="2544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801" name="Google Shape;801;p56"/>
            <p:cNvSpPr txBox="1"/>
            <p:nvPr/>
          </p:nvSpPr>
          <p:spPr>
            <a:xfrm>
              <a:off x="912" y="2544"/>
              <a:ext cx="4704" cy="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  Consider the formula for magnesium chloride, an ionic compound.  </a:t>
              </a:r>
              <a:endParaRPr/>
            </a:p>
            <a:p>
              <a:pPr indent="-457200" lvl="0" marL="457200" marR="0" rtl="0" algn="l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  Use the answer to part (a), the mass given, and the molar mass to determine the number of moles/sphere.</a:t>
              </a:r>
              <a:endParaRPr/>
            </a:p>
            <a:p>
              <a:pPr indent="-457200" lvl="0" marL="457200" marR="0" rtl="0" algn="l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(c)  The total number of moles of cations and anions, mass of solvent, and equation for freezing point depression can be used to find the freezing point of the solution. </a:t>
              </a:r>
              <a:endParaRPr/>
            </a:p>
          </p:txBody>
        </p:sp>
      </p:grpSp>
      <p:sp>
        <p:nvSpPr>
          <p:cNvPr id="802" name="Google Shape;802;p56"/>
          <p:cNvSpPr txBox="1"/>
          <p:nvPr/>
        </p:nvSpPr>
        <p:spPr>
          <a:xfrm>
            <a:off x="533400" y="2133600"/>
            <a:ext cx="5105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 Which scene depicts the solution best?</a:t>
            </a:r>
            <a:endParaRPr/>
          </a:p>
        </p:txBody>
      </p:sp>
      <p:pic>
        <p:nvPicPr>
          <p:cNvPr id="803" name="Google Shape;80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2057400"/>
            <a:ext cx="373380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7"/>
          <p:cNvSpPr txBox="1"/>
          <p:nvPr/>
        </p:nvSpPr>
        <p:spPr>
          <a:xfrm>
            <a:off x="533400" y="533400"/>
            <a:ext cx="2895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13.9</a:t>
            </a:r>
            <a:endParaRPr/>
          </a:p>
        </p:txBody>
      </p:sp>
      <p:sp>
        <p:nvSpPr>
          <p:cNvPr id="810" name="Google Shape;810;p57"/>
          <p:cNvSpPr txBox="1"/>
          <p:nvPr/>
        </p:nvSpPr>
        <p:spPr>
          <a:xfrm>
            <a:off x="3505200" y="457200"/>
            <a:ext cx="5486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Depicting a Solution to Find Its Colligative Properties</a:t>
            </a:r>
            <a:endParaRPr/>
          </a:p>
        </p:txBody>
      </p:sp>
      <p:sp>
        <p:nvSpPr>
          <p:cNvPr id="811" name="Google Shape;811;p57"/>
          <p:cNvSpPr txBox="1"/>
          <p:nvPr/>
        </p:nvSpPr>
        <p:spPr>
          <a:xfrm>
            <a:off x="533400" y="914400"/>
            <a:ext cx="12954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sp>
        <p:nvSpPr>
          <p:cNvPr id="812" name="Google Shape;812;p57"/>
          <p:cNvSpPr txBox="1"/>
          <p:nvPr/>
        </p:nvSpPr>
        <p:spPr>
          <a:xfrm>
            <a:off x="762000" y="1905000"/>
            <a:ext cx="44196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 The formula for magnesium chloride is MgCl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 therefore the correct depiction must be A with a ratio of 2 Cl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1 Mg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813" name="Google Shape;813;p57"/>
          <p:cNvSpPr txBox="1"/>
          <p:nvPr/>
        </p:nvSpPr>
        <p:spPr>
          <a:xfrm>
            <a:off x="762000" y="3276600"/>
            <a:ext cx="609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/>
          </a:p>
        </p:txBody>
      </p:sp>
      <p:grpSp>
        <p:nvGrpSpPr>
          <p:cNvPr id="814" name="Google Shape;814;p57"/>
          <p:cNvGrpSpPr/>
          <p:nvPr/>
        </p:nvGrpSpPr>
        <p:grpSpPr>
          <a:xfrm>
            <a:off x="1295400" y="3124200"/>
            <a:ext cx="5911850" cy="1128712"/>
            <a:chOff x="826" y="1776"/>
            <a:chExt cx="3724" cy="711"/>
          </a:xfrm>
        </p:grpSpPr>
        <p:sp>
          <p:nvSpPr>
            <p:cNvPr id="815" name="Google Shape;815;p57"/>
            <p:cNvSpPr txBox="1"/>
            <p:nvPr/>
          </p:nvSpPr>
          <p:spPr>
            <a:xfrm>
              <a:off x="826" y="2016"/>
              <a:ext cx="949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 MgCl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endParaRPr/>
            </a:p>
          </p:txBody>
        </p:sp>
        <p:sp>
          <p:nvSpPr>
            <p:cNvPr id="816" name="Google Shape;816;p57"/>
            <p:cNvSpPr txBox="1"/>
            <p:nvPr/>
          </p:nvSpPr>
          <p:spPr>
            <a:xfrm>
              <a:off x="3168" y="2016"/>
              <a:ext cx="138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0.0100 mol MgCl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grpSp>
          <p:nvGrpSpPr>
            <p:cNvPr id="817" name="Google Shape;817;p57"/>
            <p:cNvGrpSpPr/>
            <p:nvPr/>
          </p:nvGrpSpPr>
          <p:grpSpPr>
            <a:xfrm>
              <a:off x="1882" y="1776"/>
              <a:ext cx="1152" cy="711"/>
              <a:chOff x="1872" y="1824"/>
              <a:chExt cx="1152" cy="711"/>
            </a:xfrm>
          </p:grpSpPr>
          <p:sp>
            <p:nvSpPr>
              <p:cNvPr id="818" name="Google Shape;818;p57"/>
              <p:cNvSpPr txBox="1"/>
              <p:nvPr/>
            </p:nvSpPr>
            <p:spPr>
              <a:xfrm>
                <a:off x="1935" y="1824"/>
                <a:ext cx="102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0.952 g MgCl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819" name="Google Shape;819;p57"/>
              <p:cNvSpPr txBox="1"/>
              <p:nvPr/>
            </p:nvSpPr>
            <p:spPr>
              <a:xfrm>
                <a:off x="1935" y="2087"/>
                <a:ext cx="102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95.21 g MgCl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820" name="Google Shape;820;p57"/>
              <p:cNvSpPr txBox="1"/>
              <p:nvPr/>
            </p:nvSpPr>
            <p:spPr>
              <a:xfrm>
                <a:off x="2059" y="2304"/>
                <a:ext cx="777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mol MgCl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cxnSp>
            <p:nvCxnSpPr>
              <p:cNvPr id="821" name="Google Shape;821;p57"/>
              <p:cNvCxnSpPr/>
              <p:nvPr/>
            </p:nvCxnSpPr>
            <p:spPr>
              <a:xfrm>
                <a:off x="1968" y="2304"/>
                <a:ext cx="96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22" name="Google Shape;822;p57"/>
              <p:cNvCxnSpPr/>
              <p:nvPr/>
            </p:nvCxnSpPr>
            <p:spPr>
              <a:xfrm>
                <a:off x="1872" y="2064"/>
                <a:ext cx="115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23" name="Google Shape;823;p57"/>
          <p:cNvGrpSpPr/>
          <p:nvPr/>
        </p:nvGrpSpPr>
        <p:grpSpPr>
          <a:xfrm>
            <a:off x="1295400" y="4360862"/>
            <a:ext cx="6888162" cy="787400"/>
            <a:chOff x="864" y="2423"/>
            <a:chExt cx="4339" cy="496"/>
          </a:xfrm>
        </p:grpSpPr>
        <p:sp>
          <p:nvSpPr>
            <p:cNvPr id="824" name="Google Shape;824;p57"/>
            <p:cNvSpPr txBox="1"/>
            <p:nvPr/>
          </p:nvSpPr>
          <p:spPr>
            <a:xfrm>
              <a:off x="864" y="2555"/>
              <a:ext cx="767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 Cl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= </a:t>
              </a:r>
              <a:endParaRPr/>
            </a:p>
          </p:txBody>
        </p:sp>
        <p:sp>
          <p:nvSpPr>
            <p:cNvPr id="825" name="Google Shape;825;p57"/>
            <p:cNvSpPr txBox="1"/>
            <p:nvPr/>
          </p:nvSpPr>
          <p:spPr>
            <a:xfrm>
              <a:off x="1738" y="2555"/>
              <a:ext cx="125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0.0100 mol MgCl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826" name="Google Shape;826;p57"/>
            <p:cNvSpPr txBox="1"/>
            <p:nvPr/>
          </p:nvSpPr>
          <p:spPr>
            <a:xfrm>
              <a:off x="2938" y="2555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grpSp>
          <p:nvGrpSpPr>
            <p:cNvPr id="827" name="Google Shape;827;p57"/>
            <p:cNvGrpSpPr/>
            <p:nvPr/>
          </p:nvGrpSpPr>
          <p:grpSpPr>
            <a:xfrm>
              <a:off x="3130" y="2423"/>
              <a:ext cx="898" cy="496"/>
              <a:chOff x="3120" y="2423"/>
              <a:chExt cx="898" cy="496"/>
            </a:xfrm>
          </p:grpSpPr>
          <p:sp>
            <p:nvSpPr>
              <p:cNvPr id="828" name="Google Shape;828;p57"/>
              <p:cNvSpPr txBox="1"/>
              <p:nvPr/>
            </p:nvSpPr>
            <p:spPr>
              <a:xfrm>
                <a:off x="3189" y="2423"/>
                <a:ext cx="693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 mol Cl</a:t>
                </a:r>
                <a:r>
                  <a:rPr b="0" baseline="30000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  <p:sp>
            <p:nvSpPr>
              <p:cNvPr id="829" name="Google Shape;829;p57"/>
              <p:cNvSpPr txBox="1"/>
              <p:nvPr/>
            </p:nvSpPr>
            <p:spPr>
              <a:xfrm>
                <a:off x="3120" y="2688"/>
                <a:ext cx="89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mol MgCl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cxnSp>
            <p:nvCxnSpPr>
              <p:cNvPr id="830" name="Google Shape;830;p57"/>
              <p:cNvCxnSpPr/>
              <p:nvPr/>
            </p:nvCxnSpPr>
            <p:spPr>
              <a:xfrm>
                <a:off x="3185" y="2671"/>
                <a:ext cx="768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831" name="Google Shape;831;p57"/>
            <p:cNvSpPr txBox="1"/>
            <p:nvPr/>
          </p:nvSpPr>
          <p:spPr>
            <a:xfrm>
              <a:off x="4032" y="2555"/>
              <a:ext cx="1171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0.0200 mol Cl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</p:grpSp>
      <p:grpSp>
        <p:nvGrpSpPr>
          <p:cNvPr id="832" name="Google Shape;832;p57"/>
          <p:cNvGrpSpPr/>
          <p:nvPr/>
        </p:nvGrpSpPr>
        <p:grpSpPr>
          <a:xfrm>
            <a:off x="1295400" y="5257800"/>
            <a:ext cx="6635750" cy="747712"/>
            <a:chOff x="816" y="2879"/>
            <a:chExt cx="4180" cy="471"/>
          </a:xfrm>
        </p:grpSpPr>
        <p:sp>
          <p:nvSpPr>
            <p:cNvPr id="833" name="Google Shape;833;p57"/>
            <p:cNvSpPr txBox="1"/>
            <p:nvPr/>
          </p:nvSpPr>
          <p:spPr>
            <a:xfrm>
              <a:off x="816" y="2999"/>
              <a:ext cx="1001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mol/sphere = </a:t>
              </a:r>
              <a:endParaRPr/>
            </a:p>
          </p:txBody>
        </p:sp>
        <p:grpSp>
          <p:nvGrpSpPr>
            <p:cNvPr id="834" name="Google Shape;834;p57"/>
            <p:cNvGrpSpPr/>
            <p:nvPr/>
          </p:nvGrpSpPr>
          <p:grpSpPr>
            <a:xfrm>
              <a:off x="2016" y="2879"/>
              <a:ext cx="1088" cy="471"/>
              <a:chOff x="2006" y="2903"/>
              <a:chExt cx="1088" cy="471"/>
            </a:xfrm>
          </p:grpSpPr>
          <p:sp>
            <p:nvSpPr>
              <p:cNvPr id="835" name="Google Shape;835;p57"/>
              <p:cNvSpPr txBox="1"/>
              <p:nvPr/>
            </p:nvSpPr>
            <p:spPr>
              <a:xfrm>
                <a:off x="2006" y="2903"/>
                <a:ext cx="105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0.0200 mol Cl</a:t>
                </a:r>
                <a:r>
                  <a:rPr b="0" baseline="30000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  <p:sp>
            <p:nvSpPr>
              <p:cNvPr id="836" name="Google Shape;836;p57"/>
              <p:cNvSpPr txBox="1"/>
              <p:nvPr/>
            </p:nvSpPr>
            <p:spPr>
              <a:xfrm>
                <a:off x="2192" y="3143"/>
                <a:ext cx="74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 spheres</a:t>
                </a:r>
                <a:endParaRPr/>
              </a:p>
            </p:txBody>
          </p:sp>
          <p:cxnSp>
            <p:nvCxnSpPr>
              <p:cNvPr id="837" name="Google Shape;837;p57"/>
              <p:cNvCxnSpPr/>
              <p:nvPr/>
            </p:nvCxnSpPr>
            <p:spPr>
              <a:xfrm>
                <a:off x="2038" y="3138"/>
                <a:ext cx="1056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838" name="Google Shape;838;p57"/>
            <p:cNvSpPr txBox="1"/>
            <p:nvPr/>
          </p:nvSpPr>
          <p:spPr>
            <a:xfrm>
              <a:off x="3254" y="2999"/>
              <a:ext cx="174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2.50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mol/sphere</a:t>
              </a:r>
              <a:endParaRPr/>
            </a:p>
          </p:txBody>
        </p:sp>
      </p:grpSp>
      <p:sp>
        <p:nvSpPr>
          <p:cNvPr id="839" name="Google Shape;839;p57"/>
          <p:cNvSpPr txBox="1"/>
          <p:nvPr/>
        </p:nvSpPr>
        <p:spPr>
          <a:xfrm>
            <a:off x="0" y="1524000"/>
            <a:ext cx="1441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pic>
        <p:nvPicPr>
          <p:cNvPr id="840" name="Google Shape;84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905000"/>
            <a:ext cx="3886200" cy="11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58"/>
          <p:cNvSpPr txBox="1"/>
          <p:nvPr/>
        </p:nvSpPr>
        <p:spPr>
          <a:xfrm>
            <a:off x="533400" y="533400"/>
            <a:ext cx="2895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13.9</a:t>
            </a:r>
            <a:endParaRPr/>
          </a:p>
        </p:txBody>
      </p:sp>
      <p:sp>
        <p:nvSpPr>
          <p:cNvPr id="847" name="Google Shape;847;p58"/>
          <p:cNvSpPr txBox="1"/>
          <p:nvPr/>
        </p:nvSpPr>
        <p:spPr>
          <a:xfrm>
            <a:off x="3505200" y="457200"/>
            <a:ext cx="5486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Depicting a Solution to Find Its Colligative Properties</a:t>
            </a:r>
            <a:endParaRPr/>
          </a:p>
        </p:txBody>
      </p:sp>
      <p:sp>
        <p:nvSpPr>
          <p:cNvPr id="848" name="Google Shape;848;p58"/>
          <p:cNvSpPr txBox="1"/>
          <p:nvPr/>
        </p:nvSpPr>
        <p:spPr>
          <a:xfrm>
            <a:off x="533400" y="914400"/>
            <a:ext cx="12954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sp>
        <p:nvSpPr>
          <p:cNvPr id="849" name="Google Shape;849;p58"/>
          <p:cNvSpPr txBox="1"/>
          <p:nvPr/>
        </p:nvSpPr>
        <p:spPr>
          <a:xfrm>
            <a:off x="817562" y="2012950"/>
            <a:ext cx="8143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endParaRPr/>
          </a:p>
        </p:txBody>
      </p:sp>
      <p:sp>
        <p:nvSpPr>
          <p:cNvPr id="850" name="Google Shape;850;p58"/>
          <p:cNvSpPr txBox="1"/>
          <p:nvPr/>
        </p:nvSpPr>
        <p:spPr>
          <a:xfrm>
            <a:off x="1465262" y="2133600"/>
            <a:ext cx="1625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molality (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= </a:t>
            </a:r>
            <a:endParaRPr/>
          </a:p>
        </p:txBody>
      </p:sp>
      <p:grpSp>
        <p:nvGrpSpPr>
          <p:cNvPr id="851" name="Google Shape;851;p58"/>
          <p:cNvGrpSpPr/>
          <p:nvPr/>
        </p:nvGrpSpPr>
        <p:grpSpPr>
          <a:xfrm>
            <a:off x="3200400" y="1828800"/>
            <a:ext cx="2133600" cy="1317625"/>
            <a:chOff x="2016" y="1200"/>
            <a:chExt cx="1344" cy="830"/>
          </a:xfrm>
        </p:grpSpPr>
        <p:sp>
          <p:nvSpPr>
            <p:cNvPr id="852" name="Google Shape;852;p58"/>
            <p:cNvSpPr txBox="1"/>
            <p:nvPr/>
          </p:nvSpPr>
          <p:spPr>
            <a:xfrm>
              <a:off x="2059" y="1200"/>
              <a:ext cx="125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0.0100 mol MgCl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853" name="Google Shape;853;p58"/>
            <p:cNvCxnSpPr/>
            <p:nvPr/>
          </p:nvCxnSpPr>
          <p:spPr>
            <a:xfrm>
              <a:off x="2016" y="1483"/>
              <a:ext cx="134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854" name="Google Shape;854;p58"/>
            <p:cNvGrpSpPr/>
            <p:nvPr/>
          </p:nvGrpSpPr>
          <p:grpSpPr>
            <a:xfrm>
              <a:off x="2124" y="1536"/>
              <a:ext cx="1127" cy="494"/>
              <a:chOff x="2107" y="1536"/>
              <a:chExt cx="1127" cy="494"/>
            </a:xfrm>
          </p:grpSpPr>
          <p:sp>
            <p:nvSpPr>
              <p:cNvPr id="855" name="Google Shape;855;p58"/>
              <p:cNvSpPr txBox="1"/>
              <p:nvPr/>
            </p:nvSpPr>
            <p:spPr>
              <a:xfrm>
                <a:off x="2107" y="1667"/>
                <a:ext cx="66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100. g  x</a:t>
                </a:r>
                <a:endParaRPr/>
              </a:p>
            </p:txBody>
          </p:sp>
          <p:grpSp>
            <p:nvGrpSpPr>
              <p:cNvPr id="856" name="Google Shape;856;p58"/>
              <p:cNvGrpSpPr/>
              <p:nvPr/>
            </p:nvGrpSpPr>
            <p:grpSpPr>
              <a:xfrm>
                <a:off x="2784" y="1536"/>
                <a:ext cx="450" cy="494"/>
                <a:chOff x="2923" y="1465"/>
                <a:chExt cx="450" cy="494"/>
              </a:xfrm>
            </p:grpSpPr>
            <p:sp>
              <p:nvSpPr>
                <p:cNvPr id="857" name="Google Shape;857;p58"/>
                <p:cNvSpPr txBox="1"/>
                <p:nvPr/>
              </p:nvSpPr>
              <p:spPr>
                <a:xfrm>
                  <a:off x="2923" y="1728"/>
                  <a:ext cx="450" cy="2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</a:t>
                  </a:r>
                  <a:r>
                    <a:rPr b="0" baseline="30000" i="0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</a:t>
                  </a:r>
                  <a:r>
                    <a:rPr b="0" i="0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g</a:t>
                  </a:r>
                  <a:endParaRPr/>
                </a:p>
              </p:txBody>
            </p:sp>
            <p:sp>
              <p:nvSpPr>
                <p:cNvPr id="858" name="Google Shape;858;p58"/>
                <p:cNvSpPr txBox="1"/>
                <p:nvPr/>
              </p:nvSpPr>
              <p:spPr>
                <a:xfrm>
                  <a:off x="2954" y="1465"/>
                  <a:ext cx="388" cy="2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kg</a:t>
                  </a:r>
                  <a:endParaRPr/>
                </a:p>
              </p:txBody>
            </p:sp>
            <p:cxnSp>
              <p:nvCxnSpPr>
                <p:cNvPr id="859" name="Google Shape;859;p58"/>
                <p:cNvCxnSpPr/>
                <p:nvPr/>
              </p:nvCxnSpPr>
              <p:spPr>
                <a:xfrm>
                  <a:off x="2932" y="1712"/>
                  <a:ext cx="432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860" name="Google Shape;860;p58"/>
          <p:cNvSpPr txBox="1"/>
          <p:nvPr/>
        </p:nvSpPr>
        <p:spPr>
          <a:xfrm>
            <a:off x="5548312" y="2017712"/>
            <a:ext cx="18891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0.100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MgCl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61" name="Google Shape;861;p58"/>
          <p:cNvSpPr txBox="1"/>
          <p:nvPr/>
        </p:nvSpPr>
        <p:spPr>
          <a:xfrm>
            <a:off x="914400" y="3178175"/>
            <a:ext cx="74723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Assuming this is an IDEAL solution, the van’t Hoff factor, 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should be 3.</a:t>
            </a:r>
            <a:endParaRPr/>
          </a:p>
        </p:txBody>
      </p:sp>
      <p:sp>
        <p:nvSpPr>
          <p:cNvPr id="862" name="Google Shape;862;p58"/>
          <p:cNvSpPr txBox="1"/>
          <p:nvPr/>
        </p:nvSpPr>
        <p:spPr>
          <a:xfrm>
            <a:off x="1447800" y="3887787"/>
            <a:ext cx="16557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63" name="Google Shape;863;p58"/>
          <p:cNvSpPr txBox="1"/>
          <p:nvPr/>
        </p:nvSpPr>
        <p:spPr>
          <a:xfrm>
            <a:off x="2895600" y="3902075"/>
            <a:ext cx="27384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 3(1.86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C/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0.100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64" name="Google Shape;864;p58"/>
          <p:cNvSpPr txBox="1"/>
          <p:nvPr/>
        </p:nvSpPr>
        <p:spPr>
          <a:xfrm>
            <a:off x="5541962" y="3902075"/>
            <a:ext cx="12017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0.558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865" name="Google Shape;865;p58"/>
          <p:cNvSpPr txBox="1"/>
          <p:nvPr/>
        </p:nvSpPr>
        <p:spPr>
          <a:xfrm>
            <a:off x="1600200" y="4495800"/>
            <a:ext cx="36925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0.000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- 0.558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= - 0.558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866" name="Google Shape;866;p58"/>
          <p:cNvSpPr txBox="1"/>
          <p:nvPr/>
        </p:nvSpPr>
        <p:spPr>
          <a:xfrm>
            <a:off x="8534400" y="609600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58"/>
          <p:cNvSpPr txBox="1"/>
          <p:nvPr/>
        </p:nvSpPr>
        <p:spPr>
          <a:xfrm>
            <a:off x="228600" y="1600200"/>
            <a:ext cx="1441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2209800" y="914400"/>
            <a:ext cx="4495800" cy="519112"/>
          </a:xfrm>
          <a:prstGeom prst="rect">
            <a:avLst/>
          </a:prstGeom>
          <a:gradFill>
            <a:gsLst>
              <a:gs pos="0">
                <a:srgbClr val="FF9218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DISSOLVES LIKE</a:t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609600" y="1981200"/>
            <a:ext cx="80010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Substances with similar types of intermolecular forces dissolve in each other.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609600" y="3810000"/>
            <a:ext cx="8001000" cy="915987"/>
          </a:xfrm>
          <a:prstGeom prst="rect">
            <a:avLst/>
          </a:prstGeom>
          <a:gradFill>
            <a:gsLst>
              <a:gs pos="0">
                <a:srgbClr val="FFFF66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solute dissolves in a solvent, solute-solute interactions and solvent-solvent interactions are being replaced with solute-solvent interactions.  The forces must be comparable in strength in order for a solution to form.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304800" y="6858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13.2</a:t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2057400" y="655637"/>
            <a:ext cx="6248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Hydration shells around an aqueous ion.</a:t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290637"/>
            <a:ext cx="5257800" cy="461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336550"/>
            <a:ext cx="6324600" cy="58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630362"/>
            <a:ext cx="8915400" cy="332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304800" y="6096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13.3</a:t>
            </a: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1981200" y="609600"/>
            <a:ext cx="6400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dissolves like: solubility of methanol in water.</a:t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990600" y="2209800"/>
            <a:ext cx="609600" cy="533400"/>
          </a:xfrm>
          <a:prstGeom prst="ellipse">
            <a:avLst/>
          </a:prstGeom>
          <a:noFill/>
          <a:ln cap="flat" cmpd="sng" w="19050">
            <a:solidFill>
              <a:srgbClr val="FFEA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4343400" y="3352800"/>
            <a:ext cx="609600" cy="609600"/>
          </a:xfrm>
          <a:prstGeom prst="ellipse">
            <a:avLst/>
          </a:prstGeom>
          <a:noFill/>
          <a:ln cap="flat" cmpd="sng" w="28575">
            <a:solidFill>
              <a:srgbClr val="1822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7467600" y="3352800"/>
            <a:ext cx="533400" cy="457200"/>
          </a:xfrm>
          <a:prstGeom prst="ellipse">
            <a:avLst/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8382000" y="3429000"/>
            <a:ext cx="533400" cy="457200"/>
          </a:xfrm>
          <a:prstGeom prst="ellipse">
            <a:avLst/>
          </a:prstGeom>
          <a:noFill/>
          <a:ln cap="flat" cmpd="sng" w="28575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1"/>
          <p:cNvGrpSpPr/>
          <p:nvPr/>
        </p:nvGrpSpPr>
        <p:grpSpPr>
          <a:xfrm>
            <a:off x="685800" y="5715000"/>
            <a:ext cx="8229600" cy="641350"/>
            <a:chOff x="432" y="3600"/>
            <a:chExt cx="5184" cy="404"/>
          </a:xfrm>
        </p:grpSpPr>
        <p:sp>
          <p:nvSpPr>
            <p:cNvPr id="151" name="Google Shape;151;p21"/>
            <p:cNvSpPr txBox="1"/>
            <p:nvPr/>
          </p:nvSpPr>
          <p:spPr>
            <a:xfrm>
              <a:off x="720" y="3600"/>
              <a:ext cx="584" cy="224"/>
            </a:xfrm>
            <a:prstGeom prst="rect">
              <a:avLst/>
            </a:prstGeom>
            <a:gradFill>
              <a:gsLst>
                <a:gs pos="0">
                  <a:srgbClr val="187534"/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1"/>
            <p:cNvSpPr txBox="1"/>
            <p:nvPr/>
          </p:nvSpPr>
          <p:spPr>
            <a:xfrm>
              <a:off x="432" y="3600"/>
              <a:ext cx="5184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Ethanol. Diethyl ether can interact through dipole-dipole and dispersion forces.  Ethanol can provide both while water would like to H bond.</a:t>
              </a:r>
              <a:endParaRPr/>
            </a:p>
          </p:txBody>
        </p:sp>
      </p:grpSp>
      <p:grpSp>
        <p:nvGrpSpPr>
          <p:cNvPr id="153" name="Google Shape;153;p21"/>
          <p:cNvGrpSpPr/>
          <p:nvPr/>
        </p:nvGrpSpPr>
        <p:grpSpPr>
          <a:xfrm>
            <a:off x="685800" y="5105400"/>
            <a:ext cx="8229600" cy="641350"/>
            <a:chOff x="432" y="3216"/>
            <a:chExt cx="5184" cy="404"/>
          </a:xfrm>
        </p:grpSpPr>
        <p:sp>
          <p:nvSpPr>
            <p:cNvPr id="154" name="Google Shape;154;p21"/>
            <p:cNvSpPr txBox="1"/>
            <p:nvPr/>
          </p:nvSpPr>
          <p:spPr>
            <a:xfrm>
              <a:off x="720" y="3216"/>
              <a:ext cx="480" cy="240"/>
            </a:xfrm>
            <a:prstGeom prst="rect">
              <a:avLst/>
            </a:prstGeom>
            <a:gradFill>
              <a:gsLst>
                <a:gs pos="0">
                  <a:srgbClr val="187534"/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1"/>
            <p:cNvSpPr txBox="1"/>
            <p:nvPr/>
          </p:nvSpPr>
          <p:spPr>
            <a:xfrm>
              <a:off x="432" y="3216"/>
              <a:ext cx="5184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Water. Hexane has no dipoles to interact with the -OH groups in ethylene glycol.  Water can H bond to the ethylene glycol.</a:t>
              </a:r>
              <a:endParaRPr/>
            </a:p>
          </p:txBody>
        </p:sp>
      </p:grpSp>
      <p:sp>
        <p:nvSpPr>
          <p:cNvPr id="156" name="Google Shape;156;p21"/>
          <p:cNvSpPr txBox="1"/>
          <p:nvPr/>
        </p:nvSpPr>
        <p:spPr>
          <a:xfrm>
            <a:off x="381000" y="533400"/>
            <a:ext cx="2895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13.1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3429000" y="533400"/>
            <a:ext cx="533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Predicting Relative Solubilities of Substances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533400" y="39624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grpSp>
        <p:nvGrpSpPr>
          <p:cNvPr id="159" name="Google Shape;159;p21"/>
          <p:cNvGrpSpPr/>
          <p:nvPr/>
        </p:nvGrpSpPr>
        <p:grpSpPr>
          <a:xfrm>
            <a:off x="533400" y="1066800"/>
            <a:ext cx="8153400" cy="366712"/>
            <a:chOff x="384" y="864"/>
            <a:chExt cx="5136" cy="231"/>
          </a:xfrm>
        </p:grpSpPr>
        <p:sp>
          <p:nvSpPr>
            <p:cNvPr id="160" name="Google Shape;160;p21"/>
            <p:cNvSpPr txBox="1"/>
            <p:nvPr/>
          </p:nvSpPr>
          <p:spPr>
            <a:xfrm>
              <a:off x="384" y="864"/>
              <a:ext cx="96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161" name="Google Shape;161;p21"/>
            <p:cNvSpPr txBox="1"/>
            <p:nvPr/>
          </p:nvSpPr>
          <p:spPr>
            <a:xfrm>
              <a:off x="1344" y="864"/>
              <a:ext cx="41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Predict which solvent will dissolve more of the given solute:</a:t>
              </a:r>
              <a:endParaRPr/>
            </a:p>
          </p:txBody>
        </p:sp>
      </p:grpSp>
      <p:sp>
        <p:nvSpPr>
          <p:cNvPr id="162" name="Google Shape;162;p21"/>
          <p:cNvSpPr txBox="1"/>
          <p:nvPr/>
        </p:nvSpPr>
        <p:spPr>
          <a:xfrm>
            <a:off x="762000" y="1447800"/>
            <a:ext cx="8229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Sodium chloride in methanol (CH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OH) or in 1-propanol (CH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OH)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762000" y="1905000"/>
            <a:ext cx="7848600" cy="66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Ethylene glycol (HOCH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OH) in hexane (CH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or in water.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762000" y="2590800"/>
            <a:ext cx="7848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Diethyl ether (CH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in water or in ethanol (CH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OH)</a:t>
            </a:r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533400" y="3124200"/>
            <a:ext cx="8153400" cy="915987"/>
            <a:chOff x="336" y="1968"/>
            <a:chExt cx="5136" cy="577"/>
          </a:xfrm>
        </p:grpSpPr>
        <p:sp>
          <p:nvSpPr>
            <p:cNvPr id="166" name="Google Shape;166;p21"/>
            <p:cNvSpPr txBox="1"/>
            <p:nvPr/>
          </p:nvSpPr>
          <p:spPr>
            <a:xfrm>
              <a:off x="336" y="1968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167" name="Google Shape;167;p21"/>
            <p:cNvSpPr txBox="1"/>
            <p:nvPr/>
          </p:nvSpPr>
          <p:spPr>
            <a:xfrm>
              <a:off x="960" y="1968"/>
              <a:ext cx="4512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Consider the intermolecular forces that exist between solute molecules and between solvent molecules. Consider whether the solute-solvent interactions are as strong.</a:t>
              </a:r>
              <a:endParaRPr/>
            </a:p>
          </p:txBody>
        </p:sp>
      </p:grpSp>
      <p:grpSp>
        <p:nvGrpSpPr>
          <p:cNvPr id="168" name="Google Shape;168;p21"/>
          <p:cNvGrpSpPr/>
          <p:nvPr/>
        </p:nvGrpSpPr>
        <p:grpSpPr>
          <a:xfrm>
            <a:off x="685800" y="4267200"/>
            <a:ext cx="8229600" cy="915987"/>
            <a:chOff x="432" y="2688"/>
            <a:chExt cx="5184" cy="577"/>
          </a:xfrm>
        </p:grpSpPr>
        <p:sp>
          <p:nvSpPr>
            <p:cNvPr id="169" name="Google Shape;169;p21"/>
            <p:cNvSpPr txBox="1"/>
            <p:nvPr/>
          </p:nvSpPr>
          <p:spPr>
            <a:xfrm>
              <a:off x="720" y="2688"/>
              <a:ext cx="672" cy="240"/>
            </a:xfrm>
            <a:prstGeom prst="rect">
              <a:avLst/>
            </a:prstGeom>
            <a:gradFill>
              <a:gsLst>
                <a:gs pos="0">
                  <a:srgbClr val="187534"/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1"/>
            <p:cNvSpPr txBox="1"/>
            <p:nvPr/>
          </p:nvSpPr>
          <p:spPr>
            <a:xfrm>
              <a:off x="432" y="2688"/>
              <a:ext cx="5184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Methanol. NaCl is ionic and will form ion-dipoles with the -OH groups of both methanol and 1-propanol.  However, 1-propanol is subject to the dispersion forces to a greater extent.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