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5" name="Google Shape;32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0" name="Google Shape;36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6" name="Google Shape;36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Google Shape;36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20" name="Google Shape;42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1" name="Google Shape;42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6" name="Google Shape;45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7" name="Google Shape;45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8" name="Google Shape;52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9" name="Google Shape;52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04" name="Google Shape;60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5" name="Google Shape;60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23" name="Google Shape;62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4" name="Google Shape;62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29" name="Google Shape;62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0" name="Google Shape;63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70" name="Google Shape;67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1" name="Google Shape;671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93" name="Google Shape;69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4" name="Google Shape;694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01" name="Google Shape;70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2" name="Google Shape;70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21" name="Google Shape;72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2" name="Google Shape;722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53" name="Google Shape;75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4" name="Google Shape;75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86" name="Google Shape;78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7" name="Google Shape;787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92" name="Google Shape;79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3" name="Google Shape;793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00" name="Google Shape;80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1" name="Google Shape;801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32" name="Google Shape;83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3" name="Google Shape;833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45" name="Google Shape;84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6" name="Google Shape;846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18" name="Google Shape;91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9" name="Google Shape;919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26" name="Google Shape;92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7" name="Google Shape;927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34" name="Google Shape;93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5" name="Google Shape;935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40" name="Google Shape;94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1" name="Google Shape;941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48" name="Google Shape;948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9" name="Google Shape;949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57" name="Google Shape;95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8" name="Google Shape;958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4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71" name="Google Shape;97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2" name="Google Shape;972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83" name="Google Shape;98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4" name="Google Shape;984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91" name="Google Shape;99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2" name="Google Shape;992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99" name="Google Shape;99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0" name="Google Shape;1000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18" name="Google Shape;101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9" name="Google Shape;1019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25" name="Google Shape;1025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6" name="Google Shape;1026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4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79" name="Google Shape;1079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0" name="Google Shape;1080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90" name="Google Shape;109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1" name="Google Shape;1091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02" name="Google Shape;110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3" name="Google Shape;1103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09" name="Google Shape;1109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0" name="Google Shape;1110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5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19" name="Google Shape;111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0" name="Google Shape;1120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5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27" name="Google Shape;1127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8" name="Google Shape;1128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152400" y="6429375"/>
            <a:ext cx="9906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16-</a:t>
            </a:r>
            <a:fld id="{00000000-1234-1234-1234-123412341234}" type="slidenum"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152400" y="6210300"/>
            <a:ext cx="311150" cy="311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darken" h="120000" w="12000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none" h="120000" w="12000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08000"/>
              </a:gs>
              <a:gs pos="100000">
                <a:srgbClr val="003B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610600" y="6210300"/>
            <a:ext cx="311150" cy="311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08000"/>
              </a:gs>
              <a:gs pos="100000">
                <a:srgbClr val="003B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0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/>
        </p:nvSpPr>
        <p:spPr>
          <a:xfrm>
            <a:off x="1524000" y="3352800"/>
            <a:ext cx="7162800" cy="838200"/>
          </a:xfrm>
          <a:prstGeom prst="rect">
            <a:avLst/>
          </a:prstGeom>
          <a:gradFill>
            <a:gsLst>
              <a:gs pos="0">
                <a:srgbClr val="FF0000">
                  <a:alpha val="64705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447800" y="1981200"/>
            <a:ext cx="2895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16</a:t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295400" y="2819400"/>
            <a:ext cx="6553200" cy="1143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752600" y="3048000"/>
            <a:ext cx="6934200" cy="98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Kinetics:  Rates and Mechanisms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Chemical Reactions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2209800" y="0"/>
            <a:ext cx="51816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11125" y="6084887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133600" y="6629400"/>
            <a:ext cx="533400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©The McGraw-Hill Companies, Inc.  Permission required for reproduction or display.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/>
        </p:nvSpPr>
        <p:spPr>
          <a:xfrm>
            <a:off x="685800" y="762000"/>
            <a:ext cx="32131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general, for the reaction,</a:t>
            </a:r>
            <a:endParaRPr/>
          </a:p>
        </p:txBody>
      </p:sp>
      <p:grpSp>
        <p:nvGrpSpPr>
          <p:cNvPr id="206" name="Google Shape;206;p22"/>
          <p:cNvGrpSpPr/>
          <p:nvPr/>
        </p:nvGrpSpPr>
        <p:grpSpPr>
          <a:xfrm>
            <a:off x="2438400" y="1600200"/>
            <a:ext cx="3765550" cy="396875"/>
            <a:chOff x="1238" y="871"/>
            <a:chExt cx="2372" cy="250"/>
          </a:xfrm>
        </p:grpSpPr>
        <p:sp>
          <p:nvSpPr>
            <p:cNvPr id="207" name="Google Shape;207;p22"/>
            <p:cNvSpPr txBox="1"/>
            <p:nvPr/>
          </p:nvSpPr>
          <p:spPr>
            <a:xfrm>
              <a:off x="1238" y="871"/>
              <a:ext cx="237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   +    </a:t>
              </a: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            </a:t>
              </a: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   +    </a:t>
              </a: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cxnSp>
          <p:nvCxnSpPr>
            <p:cNvPr id="208" name="Google Shape;208;p22"/>
            <p:cNvCxnSpPr/>
            <p:nvPr/>
          </p:nvCxnSpPr>
          <p:spPr>
            <a:xfrm>
              <a:off x="2256" y="996"/>
              <a:ext cx="384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209" name="Google Shape;209;p22"/>
          <p:cNvGrpSpPr/>
          <p:nvPr/>
        </p:nvGrpSpPr>
        <p:grpSpPr>
          <a:xfrm>
            <a:off x="533400" y="2438400"/>
            <a:ext cx="8382000" cy="1600200"/>
            <a:chOff x="336" y="1536"/>
            <a:chExt cx="5280" cy="1008"/>
          </a:xfrm>
        </p:grpSpPr>
        <p:sp>
          <p:nvSpPr>
            <p:cNvPr id="210" name="Google Shape;210;p22"/>
            <p:cNvSpPr txBox="1"/>
            <p:nvPr/>
          </p:nvSpPr>
          <p:spPr>
            <a:xfrm>
              <a:off x="336" y="1536"/>
              <a:ext cx="5280" cy="1008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66">
                    <a:alpha val="7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211;p22"/>
            <p:cNvGrpSpPr/>
            <p:nvPr/>
          </p:nvGrpSpPr>
          <p:grpSpPr>
            <a:xfrm>
              <a:off x="550" y="1767"/>
              <a:ext cx="4852" cy="546"/>
              <a:chOff x="480" y="1726"/>
              <a:chExt cx="4852" cy="546"/>
            </a:xfrm>
          </p:grpSpPr>
          <p:sp>
            <p:nvSpPr>
              <p:cNvPr id="212" name="Google Shape;212;p22"/>
              <p:cNvSpPr txBox="1"/>
              <p:nvPr/>
            </p:nvSpPr>
            <p:spPr>
              <a:xfrm>
                <a:off x="480" y="1874"/>
                <a:ext cx="64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1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Rate = </a:t>
                </a:r>
                <a:endParaRPr/>
              </a:p>
            </p:txBody>
          </p:sp>
          <p:grpSp>
            <p:nvGrpSpPr>
              <p:cNvPr id="213" name="Google Shape;213;p22"/>
              <p:cNvGrpSpPr/>
              <p:nvPr/>
            </p:nvGrpSpPr>
            <p:grpSpPr>
              <a:xfrm>
                <a:off x="1284" y="1734"/>
                <a:ext cx="288" cy="531"/>
                <a:chOff x="1920" y="1543"/>
                <a:chExt cx="288" cy="531"/>
              </a:xfrm>
            </p:grpSpPr>
            <p:sp>
              <p:nvSpPr>
                <p:cNvPr id="214" name="Google Shape;214;p22"/>
                <p:cNvSpPr txBox="1"/>
                <p:nvPr/>
              </p:nvSpPr>
              <p:spPr>
                <a:xfrm>
                  <a:off x="1961" y="1543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215" name="Google Shape;215;p22"/>
                <p:cNvSpPr txBox="1"/>
                <p:nvPr/>
              </p:nvSpPr>
              <p:spPr>
                <a:xfrm>
                  <a:off x="1962" y="1824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</a:t>
                  </a:r>
                  <a:endParaRPr/>
                </a:p>
              </p:txBody>
            </p:sp>
            <p:cxnSp>
              <p:nvCxnSpPr>
                <p:cNvPr id="216" name="Google Shape;216;p22"/>
                <p:cNvCxnSpPr/>
                <p:nvPr/>
              </p:nvCxnSpPr>
              <p:spPr>
                <a:xfrm>
                  <a:off x="1920" y="1808"/>
                  <a:ext cx="28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17" name="Google Shape;217;p22"/>
              <p:cNvSpPr txBox="1"/>
              <p:nvPr/>
            </p:nvSpPr>
            <p:spPr>
              <a:xfrm>
                <a:off x="1093" y="1874"/>
                <a:ext cx="16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  <p:sp>
            <p:nvSpPr>
              <p:cNvPr id="218" name="Google Shape;218;p22"/>
              <p:cNvSpPr txBox="1"/>
              <p:nvPr/>
            </p:nvSpPr>
            <p:spPr>
              <a:xfrm>
                <a:off x="2016" y="1874"/>
                <a:ext cx="352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 -</a:t>
                </a:r>
                <a:endParaRPr/>
              </a:p>
            </p:txBody>
          </p:sp>
          <p:grpSp>
            <p:nvGrpSpPr>
              <p:cNvPr id="219" name="Google Shape;219;p22"/>
              <p:cNvGrpSpPr/>
              <p:nvPr/>
            </p:nvGrpSpPr>
            <p:grpSpPr>
              <a:xfrm>
                <a:off x="1591" y="1726"/>
                <a:ext cx="436" cy="546"/>
                <a:chOff x="1783" y="1733"/>
                <a:chExt cx="436" cy="546"/>
              </a:xfrm>
            </p:grpSpPr>
            <p:sp>
              <p:nvSpPr>
                <p:cNvPr id="220" name="Google Shape;220;p22"/>
                <p:cNvSpPr txBox="1"/>
                <p:nvPr/>
              </p:nvSpPr>
              <p:spPr>
                <a:xfrm>
                  <a:off x="1783" y="1733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[A]</a:t>
                  </a:r>
                  <a:endParaRPr/>
                </a:p>
              </p:txBody>
            </p:sp>
            <p:sp>
              <p:nvSpPr>
                <p:cNvPr id="221" name="Google Shape;221;p22"/>
                <p:cNvSpPr txBox="1"/>
                <p:nvPr/>
              </p:nvSpPr>
              <p:spPr>
                <a:xfrm>
                  <a:off x="1868" y="2029"/>
                  <a:ext cx="267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1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endParaRPr/>
                </a:p>
              </p:txBody>
            </p:sp>
            <p:cxnSp>
              <p:nvCxnSpPr>
                <p:cNvPr id="222" name="Google Shape;222;p22"/>
                <p:cNvCxnSpPr/>
                <p:nvPr/>
              </p:nvCxnSpPr>
              <p:spPr>
                <a:xfrm>
                  <a:off x="1833" y="1995"/>
                  <a:ext cx="336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23" name="Google Shape;223;p22"/>
              <p:cNvGrpSpPr/>
              <p:nvPr/>
            </p:nvGrpSpPr>
            <p:grpSpPr>
              <a:xfrm>
                <a:off x="2400" y="1733"/>
                <a:ext cx="288" cy="531"/>
                <a:chOff x="1920" y="1543"/>
                <a:chExt cx="288" cy="531"/>
              </a:xfrm>
            </p:grpSpPr>
            <p:sp>
              <p:nvSpPr>
                <p:cNvPr id="224" name="Google Shape;224;p22"/>
                <p:cNvSpPr txBox="1"/>
                <p:nvPr/>
              </p:nvSpPr>
              <p:spPr>
                <a:xfrm>
                  <a:off x="1961" y="1543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225" name="Google Shape;225;p22"/>
                <p:cNvSpPr txBox="1"/>
                <p:nvPr/>
              </p:nvSpPr>
              <p:spPr>
                <a:xfrm>
                  <a:off x="1962" y="1824"/>
                  <a:ext cx="214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</a:t>
                  </a:r>
                  <a:endParaRPr/>
                </a:p>
              </p:txBody>
            </p:sp>
            <p:cxnSp>
              <p:nvCxnSpPr>
                <p:cNvPr id="226" name="Google Shape;226;p22"/>
                <p:cNvCxnSpPr/>
                <p:nvPr/>
              </p:nvCxnSpPr>
              <p:spPr>
                <a:xfrm>
                  <a:off x="1920" y="1808"/>
                  <a:ext cx="28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27" name="Google Shape;227;p22"/>
              <p:cNvGrpSpPr/>
              <p:nvPr/>
            </p:nvGrpSpPr>
            <p:grpSpPr>
              <a:xfrm>
                <a:off x="2707" y="1726"/>
                <a:ext cx="436" cy="546"/>
                <a:chOff x="1783" y="1733"/>
                <a:chExt cx="436" cy="546"/>
              </a:xfrm>
            </p:grpSpPr>
            <p:sp>
              <p:nvSpPr>
                <p:cNvPr id="228" name="Google Shape;228;p22"/>
                <p:cNvSpPr txBox="1"/>
                <p:nvPr/>
              </p:nvSpPr>
              <p:spPr>
                <a:xfrm>
                  <a:off x="1783" y="1733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[B]</a:t>
                  </a:r>
                  <a:endParaRPr/>
                </a:p>
              </p:txBody>
            </p:sp>
            <p:sp>
              <p:nvSpPr>
                <p:cNvPr id="229" name="Google Shape;229;p22"/>
                <p:cNvSpPr txBox="1"/>
                <p:nvPr/>
              </p:nvSpPr>
              <p:spPr>
                <a:xfrm>
                  <a:off x="1868" y="2029"/>
                  <a:ext cx="267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1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endParaRPr/>
                </a:p>
              </p:txBody>
            </p:sp>
            <p:cxnSp>
              <p:nvCxnSpPr>
                <p:cNvPr id="230" name="Google Shape;230;p22"/>
                <p:cNvCxnSpPr/>
                <p:nvPr/>
              </p:nvCxnSpPr>
              <p:spPr>
                <a:xfrm>
                  <a:off x="1833" y="1995"/>
                  <a:ext cx="336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31" name="Google Shape;231;p22"/>
              <p:cNvGrpSpPr/>
              <p:nvPr/>
            </p:nvGrpSpPr>
            <p:grpSpPr>
              <a:xfrm>
                <a:off x="3456" y="1733"/>
                <a:ext cx="288" cy="531"/>
                <a:chOff x="1920" y="1543"/>
                <a:chExt cx="288" cy="531"/>
              </a:xfrm>
            </p:grpSpPr>
            <p:sp>
              <p:nvSpPr>
                <p:cNvPr id="232" name="Google Shape;232;p22"/>
                <p:cNvSpPr txBox="1"/>
                <p:nvPr/>
              </p:nvSpPr>
              <p:spPr>
                <a:xfrm>
                  <a:off x="1961" y="1543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233" name="Google Shape;233;p22"/>
                <p:cNvSpPr txBox="1"/>
                <p:nvPr/>
              </p:nvSpPr>
              <p:spPr>
                <a:xfrm>
                  <a:off x="1962" y="1824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</a:t>
                  </a:r>
                  <a:endParaRPr/>
                </a:p>
              </p:txBody>
            </p:sp>
            <p:cxnSp>
              <p:nvCxnSpPr>
                <p:cNvPr id="234" name="Google Shape;234;p22"/>
                <p:cNvCxnSpPr/>
                <p:nvPr/>
              </p:nvCxnSpPr>
              <p:spPr>
                <a:xfrm>
                  <a:off x="1920" y="1808"/>
                  <a:ext cx="28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35" name="Google Shape;235;p22"/>
              <p:cNvGrpSpPr/>
              <p:nvPr/>
            </p:nvGrpSpPr>
            <p:grpSpPr>
              <a:xfrm>
                <a:off x="3763" y="1726"/>
                <a:ext cx="436" cy="546"/>
                <a:chOff x="1783" y="1733"/>
                <a:chExt cx="436" cy="546"/>
              </a:xfrm>
            </p:grpSpPr>
            <p:sp>
              <p:nvSpPr>
                <p:cNvPr id="236" name="Google Shape;236;p22"/>
                <p:cNvSpPr txBox="1"/>
                <p:nvPr/>
              </p:nvSpPr>
              <p:spPr>
                <a:xfrm>
                  <a:off x="1783" y="1733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[C]</a:t>
                  </a:r>
                  <a:endParaRPr/>
                </a:p>
              </p:txBody>
            </p:sp>
            <p:sp>
              <p:nvSpPr>
                <p:cNvPr id="237" name="Google Shape;237;p22"/>
                <p:cNvSpPr txBox="1"/>
                <p:nvPr/>
              </p:nvSpPr>
              <p:spPr>
                <a:xfrm>
                  <a:off x="1868" y="2029"/>
                  <a:ext cx="267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1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endParaRPr/>
                </a:p>
              </p:txBody>
            </p:sp>
            <p:cxnSp>
              <p:nvCxnSpPr>
                <p:cNvPr id="238" name="Google Shape;238;p22"/>
                <p:cNvCxnSpPr/>
                <p:nvPr/>
              </p:nvCxnSpPr>
              <p:spPr>
                <a:xfrm>
                  <a:off x="1833" y="1995"/>
                  <a:ext cx="336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39" name="Google Shape;239;p22"/>
              <p:cNvSpPr txBox="1"/>
              <p:nvPr/>
            </p:nvSpPr>
            <p:spPr>
              <a:xfrm>
                <a:off x="3072" y="1874"/>
                <a:ext cx="392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 +</a:t>
                </a:r>
                <a:endParaRPr/>
              </a:p>
            </p:txBody>
          </p:sp>
          <p:grpSp>
            <p:nvGrpSpPr>
              <p:cNvPr id="240" name="Google Shape;240;p22"/>
              <p:cNvGrpSpPr/>
              <p:nvPr/>
            </p:nvGrpSpPr>
            <p:grpSpPr>
              <a:xfrm>
                <a:off x="4589" y="1734"/>
                <a:ext cx="288" cy="531"/>
                <a:chOff x="1920" y="1543"/>
                <a:chExt cx="288" cy="531"/>
              </a:xfrm>
            </p:grpSpPr>
            <p:sp>
              <p:nvSpPr>
                <p:cNvPr id="241" name="Google Shape;241;p22"/>
                <p:cNvSpPr txBox="1"/>
                <p:nvPr/>
              </p:nvSpPr>
              <p:spPr>
                <a:xfrm>
                  <a:off x="1961" y="1543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242" name="Google Shape;242;p22"/>
                <p:cNvSpPr txBox="1"/>
                <p:nvPr/>
              </p:nvSpPr>
              <p:spPr>
                <a:xfrm>
                  <a:off x="1962" y="1824"/>
                  <a:ext cx="214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1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</a:t>
                  </a:r>
                  <a:endParaRPr/>
                </a:p>
              </p:txBody>
            </p:sp>
            <p:cxnSp>
              <p:nvCxnSpPr>
                <p:cNvPr id="243" name="Google Shape;243;p22"/>
                <p:cNvCxnSpPr/>
                <p:nvPr/>
              </p:nvCxnSpPr>
              <p:spPr>
                <a:xfrm>
                  <a:off x="1920" y="1808"/>
                  <a:ext cx="28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44" name="Google Shape;244;p22"/>
              <p:cNvGrpSpPr/>
              <p:nvPr/>
            </p:nvGrpSpPr>
            <p:grpSpPr>
              <a:xfrm>
                <a:off x="4896" y="1726"/>
                <a:ext cx="436" cy="546"/>
                <a:chOff x="1783" y="1733"/>
                <a:chExt cx="436" cy="546"/>
              </a:xfrm>
            </p:grpSpPr>
            <p:sp>
              <p:nvSpPr>
                <p:cNvPr id="245" name="Google Shape;245;p22"/>
                <p:cNvSpPr txBox="1"/>
                <p:nvPr/>
              </p:nvSpPr>
              <p:spPr>
                <a:xfrm>
                  <a:off x="1783" y="1733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1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[D]</a:t>
                  </a:r>
                  <a:endParaRPr/>
                </a:p>
              </p:txBody>
            </p:sp>
            <p:sp>
              <p:nvSpPr>
                <p:cNvPr id="246" name="Google Shape;246;p22"/>
                <p:cNvSpPr txBox="1"/>
                <p:nvPr/>
              </p:nvSpPr>
              <p:spPr>
                <a:xfrm>
                  <a:off x="1868" y="2029"/>
                  <a:ext cx="267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1" i="0" lang="en-US" sz="20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1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endParaRPr/>
                </a:p>
              </p:txBody>
            </p:sp>
            <p:cxnSp>
              <p:nvCxnSpPr>
                <p:cNvPr id="247" name="Google Shape;247;p22"/>
                <p:cNvCxnSpPr/>
                <p:nvPr/>
              </p:nvCxnSpPr>
              <p:spPr>
                <a:xfrm>
                  <a:off x="1833" y="1995"/>
                  <a:ext cx="336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48" name="Google Shape;248;p22"/>
              <p:cNvSpPr txBox="1"/>
              <p:nvPr/>
            </p:nvSpPr>
            <p:spPr>
              <a:xfrm>
                <a:off x="4205" y="1874"/>
                <a:ext cx="392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 +</a:t>
                </a:r>
                <a:endParaRPr/>
              </a:p>
            </p:txBody>
          </p:sp>
        </p:grpSp>
      </p:grpSp>
      <p:sp>
        <p:nvSpPr>
          <p:cNvPr id="249" name="Google Shape;249;p22"/>
          <p:cNvSpPr txBox="1"/>
          <p:nvPr/>
        </p:nvSpPr>
        <p:spPr>
          <a:xfrm>
            <a:off x="822325" y="4354512"/>
            <a:ext cx="7635875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numerical value of the rate depends upon the substance that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serves as the reference.  The  changes in concentration of the other reaction components are relative to their coefficients in the balanced chemical equation.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/>
          <p:nvPr/>
        </p:nvSpPr>
        <p:spPr>
          <a:xfrm>
            <a:off x="533400" y="457200"/>
            <a:ext cx="2514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16.1</a:t>
            </a:r>
            <a:endParaRPr/>
          </a:p>
        </p:txBody>
      </p:sp>
      <p:sp>
        <p:nvSpPr>
          <p:cNvPr id="256" name="Google Shape;256;p23"/>
          <p:cNvSpPr txBox="1"/>
          <p:nvPr/>
        </p:nvSpPr>
        <p:spPr>
          <a:xfrm>
            <a:off x="457200" y="35814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257" name="Google Shape;257;p23"/>
          <p:cNvSpPr txBox="1"/>
          <p:nvPr/>
        </p:nvSpPr>
        <p:spPr>
          <a:xfrm>
            <a:off x="457200" y="48006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3200400" y="381000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Expressing Rate in Terms of Changes in Concentration with Time</a:t>
            </a:r>
            <a:endParaRPr/>
          </a:p>
        </p:txBody>
      </p:sp>
      <p:grpSp>
        <p:nvGrpSpPr>
          <p:cNvPr id="259" name="Google Shape;259;p23"/>
          <p:cNvGrpSpPr/>
          <p:nvPr/>
        </p:nvGrpSpPr>
        <p:grpSpPr>
          <a:xfrm>
            <a:off x="533400" y="1219200"/>
            <a:ext cx="8229600" cy="915987"/>
            <a:chOff x="336" y="768"/>
            <a:chExt cx="5184" cy="577"/>
          </a:xfrm>
        </p:grpSpPr>
        <p:sp>
          <p:nvSpPr>
            <p:cNvPr id="260" name="Google Shape;260;p23"/>
            <p:cNvSpPr txBox="1"/>
            <p:nvPr/>
          </p:nvSpPr>
          <p:spPr>
            <a:xfrm>
              <a:off x="336" y="768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261" name="Google Shape;261;p23"/>
            <p:cNvSpPr txBox="1"/>
            <p:nvPr/>
          </p:nvSpPr>
          <p:spPr>
            <a:xfrm>
              <a:off x="1296" y="768"/>
              <a:ext cx="4224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Because it has a nonpolluting product (water vapor), hydrogen gas is used for fuel aboard the space shuttle and in prototype cars with Earth-bound engines:</a:t>
              </a:r>
              <a:endParaRPr/>
            </a:p>
          </p:txBody>
        </p:sp>
      </p:grpSp>
      <p:grpSp>
        <p:nvGrpSpPr>
          <p:cNvPr id="262" name="Google Shape;262;p23"/>
          <p:cNvGrpSpPr/>
          <p:nvPr/>
        </p:nvGrpSpPr>
        <p:grpSpPr>
          <a:xfrm>
            <a:off x="3276600" y="2133600"/>
            <a:ext cx="3048000" cy="366712"/>
            <a:chOff x="2016" y="1440"/>
            <a:chExt cx="1920" cy="231"/>
          </a:xfrm>
        </p:grpSpPr>
        <p:sp>
          <p:nvSpPr>
            <p:cNvPr id="263" name="Google Shape;263;p23"/>
            <p:cNvSpPr txBox="1"/>
            <p:nvPr/>
          </p:nvSpPr>
          <p:spPr>
            <a:xfrm>
              <a:off x="2016" y="1440"/>
              <a:ext cx="192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2H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cxnSp>
          <p:nvCxnSpPr>
            <p:cNvPr id="264" name="Google Shape;264;p23"/>
            <p:cNvCxnSpPr/>
            <p:nvPr/>
          </p:nvCxnSpPr>
          <p:spPr>
            <a:xfrm>
              <a:off x="3000" y="1560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265" name="Google Shape;265;p23"/>
          <p:cNvSpPr txBox="1"/>
          <p:nvPr/>
        </p:nvSpPr>
        <p:spPr>
          <a:xfrm>
            <a:off x="1066800" y="2501900"/>
            <a:ext cx="7772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Express the rate in terms of changes in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[O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and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O] with time.</a:t>
            </a:r>
            <a:endParaRPr/>
          </a:p>
        </p:txBody>
      </p:sp>
      <p:sp>
        <p:nvSpPr>
          <p:cNvPr id="266" name="Google Shape;266;p23"/>
          <p:cNvSpPr txBox="1"/>
          <p:nvPr/>
        </p:nvSpPr>
        <p:spPr>
          <a:xfrm>
            <a:off x="1066800" y="2895600"/>
            <a:ext cx="7772400" cy="6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When [O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is decreasing at 0.23 mol/L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s, at what rate is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O] increasing?</a:t>
            </a:r>
            <a:endParaRPr/>
          </a:p>
        </p:txBody>
      </p:sp>
      <p:sp>
        <p:nvSpPr>
          <p:cNvPr id="267" name="Google Shape;267;p23"/>
          <p:cNvSpPr txBox="1"/>
          <p:nvPr/>
        </p:nvSpPr>
        <p:spPr>
          <a:xfrm>
            <a:off x="1295400" y="3581400"/>
            <a:ext cx="76200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[O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as a point of reference since its coefficient is 1.  For every molecule of 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disappears, 2 molecules of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disappear and 2 molecules of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appear, so [O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is disappearing at half the rate of change of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O.</a:t>
            </a: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>
            <a:off x="3048000" y="4876800"/>
            <a:ext cx="1524000" cy="747712"/>
            <a:chOff x="1920" y="3072"/>
            <a:chExt cx="960" cy="471"/>
          </a:xfrm>
        </p:grpSpPr>
        <p:sp>
          <p:nvSpPr>
            <p:cNvPr id="269" name="Google Shape;269;p23"/>
            <p:cNvSpPr txBox="1"/>
            <p:nvPr/>
          </p:nvSpPr>
          <p:spPr>
            <a:xfrm>
              <a:off x="1920" y="3192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grpSp>
          <p:nvGrpSpPr>
            <p:cNvPr id="270" name="Google Shape;270;p23"/>
            <p:cNvGrpSpPr/>
            <p:nvPr/>
          </p:nvGrpSpPr>
          <p:grpSpPr>
            <a:xfrm>
              <a:off x="2112" y="3096"/>
              <a:ext cx="240" cy="423"/>
              <a:chOff x="2112" y="3120"/>
              <a:chExt cx="240" cy="423"/>
            </a:xfrm>
          </p:grpSpPr>
          <p:sp>
            <p:nvSpPr>
              <p:cNvPr id="271" name="Google Shape;271;p23"/>
              <p:cNvSpPr txBox="1"/>
              <p:nvPr/>
            </p:nvSpPr>
            <p:spPr>
              <a:xfrm>
                <a:off x="2136" y="3120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272" name="Google Shape;272;p23"/>
              <p:cNvSpPr txBox="1"/>
              <p:nvPr/>
            </p:nvSpPr>
            <p:spPr>
              <a:xfrm>
                <a:off x="2136" y="3312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cxnSp>
            <p:nvCxnSpPr>
              <p:cNvPr id="273" name="Google Shape;273;p23"/>
              <p:cNvCxnSpPr/>
              <p:nvPr/>
            </p:nvCxnSpPr>
            <p:spPr>
              <a:xfrm>
                <a:off x="2112" y="3312"/>
                <a:ext cx="24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74" name="Google Shape;274;p23"/>
            <p:cNvGrpSpPr/>
            <p:nvPr/>
          </p:nvGrpSpPr>
          <p:grpSpPr>
            <a:xfrm>
              <a:off x="2448" y="3072"/>
              <a:ext cx="432" cy="471"/>
              <a:chOff x="2640" y="3072"/>
              <a:chExt cx="432" cy="471"/>
            </a:xfrm>
          </p:grpSpPr>
          <p:sp>
            <p:nvSpPr>
              <p:cNvPr id="275" name="Google Shape;275;p23"/>
              <p:cNvSpPr txBox="1"/>
              <p:nvPr/>
            </p:nvSpPr>
            <p:spPr>
              <a:xfrm>
                <a:off x="2640" y="3072"/>
                <a:ext cx="432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[H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endParaRPr/>
              </a:p>
            </p:txBody>
          </p:sp>
          <p:sp>
            <p:nvSpPr>
              <p:cNvPr id="276" name="Google Shape;276;p23"/>
              <p:cNvSpPr txBox="1"/>
              <p:nvPr/>
            </p:nvSpPr>
            <p:spPr>
              <a:xfrm>
                <a:off x="2640" y="3312"/>
                <a:ext cx="43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277" name="Google Shape;277;p23"/>
              <p:cNvCxnSpPr/>
              <p:nvPr/>
            </p:nvCxnSpPr>
            <p:spPr>
              <a:xfrm>
                <a:off x="2664" y="3312"/>
                <a:ext cx="38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78" name="Google Shape;278;p23"/>
          <p:cNvGrpSpPr/>
          <p:nvPr/>
        </p:nvGrpSpPr>
        <p:grpSpPr>
          <a:xfrm>
            <a:off x="4648200" y="4876800"/>
            <a:ext cx="1295400" cy="747712"/>
            <a:chOff x="2928" y="3072"/>
            <a:chExt cx="720" cy="471"/>
          </a:xfrm>
        </p:grpSpPr>
        <p:sp>
          <p:nvSpPr>
            <p:cNvPr id="279" name="Google Shape;279;p23"/>
            <p:cNvSpPr txBox="1"/>
            <p:nvPr/>
          </p:nvSpPr>
          <p:spPr>
            <a:xfrm>
              <a:off x="2928" y="3192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-</a:t>
              </a:r>
              <a:endParaRPr/>
            </a:p>
          </p:txBody>
        </p:sp>
        <p:grpSp>
          <p:nvGrpSpPr>
            <p:cNvPr id="280" name="Google Shape;280;p23"/>
            <p:cNvGrpSpPr/>
            <p:nvPr/>
          </p:nvGrpSpPr>
          <p:grpSpPr>
            <a:xfrm>
              <a:off x="3216" y="3072"/>
              <a:ext cx="432" cy="471"/>
              <a:chOff x="2640" y="3072"/>
              <a:chExt cx="432" cy="471"/>
            </a:xfrm>
          </p:grpSpPr>
          <p:sp>
            <p:nvSpPr>
              <p:cNvPr id="281" name="Google Shape;281;p23"/>
              <p:cNvSpPr txBox="1"/>
              <p:nvPr/>
            </p:nvSpPr>
            <p:spPr>
              <a:xfrm>
                <a:off x="2640" y="3072"/>
                <a:ext cx="432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endParaRPr/>
              </a:p>
            </p:txBody>
          </p:sp>
          <p:sp>
            <p:nvSpPr>
              <p:cNvPr id="282" name="Google Shape;282;p23"/>
              <p:cNvSpPr txBox="1"/>
              <p:nvPr/>
            </p:nvSpPr>
            <p:spPr>
              <a:xfrm>
                <a:off x="2640" y="3312"/>
                <a:ext cx="43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283" name="Google Shape;283;p23"/>
              <p:cNvCxnSpPr/>
              <p:nvPr/>
            </p:nvCxnSpPr>
            <p:spPr>
              <a:xfrm>
                <a:off x="2664" y="3312"/>
                <a:ext cx="38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84" name="Google Shape;284;p23"/>
          <p:cNvGrpSpPr/>
          <p:nvPr/>
        </p:nvGrpSpPr>
        <p:grpSpPr>
          <a:xfrm>
            <a:off x="5867400" y="4876800"/>
            <a:ext cx="1828800" cy="747712"/>
            <a:chOff x="3696" y="3072"/>
            <a:chExt cx="1152" cy="471"/>
          </a:xfrm>
        </p:grpSpPr>
        <p:sp>
          <p:nvSpPr>
            <p:cNvPr id="285" name="Google Shape;285;p23"/>
            <p:cNvSpPr txBox="1"/>
            <p:nvPr/>
          </p:nvSpPr>
          <p:spPr>
            <a:xfrm>
              <a:off x="3696" y="3192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+</a:t>
              </a:r>
              <a:endParaRPr/>
            </a:p>
          </p:txBody>
        </p:sp>
        <p:grpSp>
          <p:nvGrpSpPr>
            <p:cNvPr id="286" name="Google Shape;286;p23"/>
            <p:cNvGrpSpPr/>
            <p:nvPr/>
          </p:nvGrpSpPr>
          <p:grpSpPr>
            <a:xfrm>
              <a:off x="4272" y="3072"/>
              <a:ext cx="576" cy="471"/>
              <a:chOff x="2640" y="3072"/>
              <a:chExt cx="432" cy="471"/>
            </a:xfrm>
          </p:grpSpPr>
          <p:sp>
            <p:nvSpPr>
              <p:cNvPr id="287" name="Google Shape;287;p23"/>
              <p:cNvSpPr txBox="1"/>
              <p:nvPr/>
            </p:nvSpPr>
            <p:spPr>
              <a:xfrm>
                <a:off x="2640" y="3072"/>
                <a:ext cx="432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[H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O]</a:t>
                </a:r>
                <a:endParaRPr/>
              </a:p>
            </p:txBody>
          </p:sp>
          <p:sp>
            <p:nvSpPr>
              <p:cNvPr id="288" name="Google Shape;288;p23"/>
              <p:cNvSpPr txBox="1"/>
              <p:nvPr/>
            </p:nvSpPr>
            <p:spPr>
              <a:xfrm>
                <a:off x="2640" y="3312"/>
                <a:ext cx="43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289" name="Google Shape;289;p23"/>
              <p:cNvCxnSpPr/>
              <p:nvPr/>
            </p:nvCxnSpPr>
            <p:spPr>
              <a:xfrm>
                <a:off x="2664" y="3312"/>
                <a:ext cx="38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90" name="Google Shape;290;p23"/>
            <p:cNvGrpSpPr/>
            <p:nvPr/>
          </p:nvGrpSpPr>
          <p:grpSpPr>
            <a:xfrm>
              <a:off x="3984" y="3096"/>
              <a:ext cx="240" cy="423"/>
              <a:chOff x="2112" y="3120"/>
              <a:chExt cx="240" cy="423"/>
            </a:xfrm>
          </p:grpSpPr>
          <p:sp>
            <p:nvSpPr>
              <p:cNvPr id="291" name="Google Shape;291;p23"/>
              <p:cNvSpPr txBox="1"/>
              <p:nvPr/>
            </p:nvSpPr>
            <p:spPr>
              <a:xfrm>
                <a:off x="2136" y="3120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292" name="Google Shape;292;p23"/>
              <p:cNvSpPr txBox="1"/>
              <p:nvPr/>
            </p:nvSpPr>
            <p:spPr>
              <a:xfrm>
                <a:off x="2136" y="3312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cxnSp>
            <p:nvCxnSpPr>
              <p:cNvPr id="293" name="Google Shape;293;p23"/>
              <p:cNvCxnSpPr/>
              <p:nvPr/>
            </p:nvCxnSpPr>
            <p:spPr>
              <a:xfrm>
                <a:off x="2112" y="3312"/>
                <a:ext cx="24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294" name="Google Shape;294;p23"/>
          <p:cNvSpPr txBox="1"/>
          <p:nvPr/>
        </p:nvSpPr>
        <p:spPr>
          <a:xfrm>
            <a:off x="2362200" y="5715000"/>
            <a:ext cx="1600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0.23 mol/L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4038600" y="5562600"/>
            <a:ext cx="1828800" cy="747712"/>
            <a:chOff x="2544" y="3504"/>
            <a:chExt cx="1152" cy="471"/>
          </a:xfrm>
        </p:grpSpPr>
        <p:sp>
          <p:nvSpPr>
            <p:cNvPr id="296" name="Google Shape;296;p23"/>
            <p:cNvSpPr txBox="1"/>
            <p:nvPr/>
          </p:nvSpPr>
          <p:spPr>
            <a:xfrm>
              <a:off x="2544" y="3600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+</a:t>
              </a:r>
              <a:endParaRPr/>
            </a:p>
          </p:txBody>
        </p:sp>
        <p:grpSp>
          <p:nvGrpSpPr>
            <p:cNvPr id="297" name="Google Shape;297;p23"/>
            <p:cNvGrpSpPr/>
            <p:nvPr/>
          </p:nvGrpSpPr>
          <p:grpSpPr>
            <a:xfrm>
              <a:off x="3120" y="3504"/>
              <a:ext cx="576" cy="471"/>
              <a:chOff x="2640" y="3072"/>
              <a:chExt cx="432" cy="471"/>
            </a:xfrm>
          </p:grpSpPr>
          <p:sp>
            <p:nvSpPr>
              <p:cNvPr id="298" name="Google Shape;298;p23"/>
              <p:cNvSpPr txBox="1"/>
              <p:nvPr/>
            </p:nvSpPr>
            <p:spPr>
              <a:xfrm>
                <a:off x="2640" y="3072"/>
                <a:ext cx="432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[H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O]</a:t>
                </a:r>
                <a:endParaRPr/>
              </a:p>
            </p:txBody>
          </p:sp>
          <p:sp>
            <p:nvSpPr>
              <p:cNvPr id="299" name="Google Shape;299;p23"/>
              <p:cNvSpPr txBox="1"/>
              <p:nvPr/>
            </p:nvSpPr>
            <p:spPr>
              <a:xfrm>
                <a:off x="2640" y="3312"/>
                <a:ext cx="43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300" name="Google Shape;300;p23"/>
              <p:cNvCxnSpPr/>
              <p:nvPr/>
            </p:nvCxnSpPr>
            <p:spPr>
              <a:xfrm>
                <a:off x="2664" y="3312"/>
                <a:ext cx="38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01" name="Google Shape;301;p23"/>
            <p:cNvGrpSpPr/>
            <p:nvPr/>
          </p:nvGrpSpPr>
          <p:grpSpPr>
            <a:xfrm>
              <a:off x="2832" y="3552"/>
              <a:ext cx="240" cy="423"/>
              <a:chOff x="2112" y="3120"/>
              <a:chExt cx="240" cy="423"/>
            </a:xfrm>
          </p:grpSpPr>
          <p:sp>
            <p:nvSpPr>
              <p:cNvPr id="302" name="Google Shape;302;p23"/>
              <p:cNvSpPr txBox="1"/>
              <p:nvPr/>
            </p:nvSpPr>
            <p:spPr>
              <a:xfrm>
                <a:off x="2136" y="3120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303" name="Google Shape;303;p23"/>
              <p:cNvSpPr txBox="1"/>
              <p:nvPr/>
            </p:nvSpPr>
            <p:spPr>
              <a:xfrm>
                <a:off x="2136" y="3312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cxnSp>
            <p:nvCxnSpPr>
              <p:cNvPr id="304" name="Google Shape;304;p23"/>
              <p:cNvCxnSpPr/>
              <p:nvPr/>
            </p:nvCxnSpPr>
            <p:spPr>
              <a:xfrm>
                <a:off x="2112" y="3312"/>
                <a:ext cx="24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05" name="Google Shape;305;p23"/>
          <p:cNvGrpSpPr/>
          <p:nvPr/>
        </p:nvGrpSpPr>
        <p:grpSpPr>
          <a:xfrm>
            <a:off x="5943600" y="5562600"/>
            <a:ext cx="2590800" cy="754062"/>
            <a:chOff x="3736" y="3520"/>
            <a:chExt cx="1536" cy="467"/>
          </a:xfrm>
        </p:grpSpPr>
        <p:sp>
          <p:nvSpPr>
            <p:cNvPr id="306" name="Google Shape;306;p23"/>
            <p:cNvSpPr txBox="1"/>
            <p:nvPr/>
          </p:nvSpPr>
          <p:spPr>
            <a:xfrm>
              <a:off x="3736" y="3616"/>
              <a:ext cx="1536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               = 0.46 mol/L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•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grpSp>
          <p:nvGrpSpPr>
            <p:cNvPr id="307" name="Google Shape;307;p23"/>
            <p:cNvGrpSpPr/>
            <p:nvPr/>
          </p:nvGrpSpPr>
          <p:grpSpPr>
            <a:xfrm>
              <a:off x="3784" y="3520"/>
              <a:ext cx="576" cy="467"/>
              <a:chOff x="2640" y="3072"/>
              <a:chExt cx="432" cy="467"/>
            </a:xfrm>
          </p:grpSpPr>
          <p:sp>
            <p:nvSpPr>
              <p:cNvPr id="308" name="Google Shape;308;p23"/>
              <p:cNvSpPr txBox="1"/>
              <p:nvPr/>
            </p:nvSpPr>
            <p:spPr>
              <a:xfrm>
                <a:off x="2640" y="3072"/>
                <a:ext cx="432" cy="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[H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O]</a:t>
                </a:r>
                <a:endParaRPr/>
              </a:p>
            </p:txBody>
          </p:sp>
          <p:sp>
            <p:nvSpPr>
              <p:cNvPr id="309" name="Google Shape;309;p23"/>
              <p:cNvSpPr txBox="1"/>
              <p:nvPr/>
            </p:nvSpPr>
            <p:spPr>
              <a:xfrm>
                <a:off x="2640" y="3312"/>
                <a:ext cx="432" cy="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310" name="Google Shape;310;p23"/>
              <p:cNvCxnSpPr/>
              <p:nvPr/>
            </p:nvCxnSpPr>
            <p:spPr>
              <a:xfrm>
                <a:off x="2664" y="3312"/>
                <a:ext cx="38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11" name="Google Shape;311;p23"/>
          <p:cNvGrpSpPr/>
          <p:nvPr/>
        </p:nvGrpSpPr>
        <p:grpSpPr>
          <a:xfrm>
            <a:off x="1752600" y="5067300"/>
            <a:ext cx="1447800" cy="404812"/>
            <a:chOff x="1104" y="3192"/>
            <a:chExt cx="912" cy="255"/>
          </a:xfrm>
        </p:grpSpPr>
        <p:sp>
          <p:nvSpPr>
            <p:cNvPr id="312" name="Google Shape;312;p23"/>
            <p:cNvSpPr txBox="1"/>
            <p:nvPr/>
          </p:nvSpPr>
          <p:spPr>
            <a:xfrm>
              <a:off x="1440" y="3192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=</a:t>
              </a:r>
              <a:endParaRPr/>
            </a:p>
          </p:txBody>
        </p:sp>
        <p:sp>
          <p:nvSpPr>
            <p:cNvPr id="313" name="Google Shape;313;p23"/>
            <p:cNvSpPr txBox="1"/>
            <p:nvPr/>
          </p:nvSpPr>
          <p:spPr>
            <a:xfrm>
              <a:off x="1104" y="3216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endParaRPr/>
            </a:p>
          </p:txBody>
        </p:sp>
      </p:grpSp>
      <p:grpSp>
        <p:nvGrpSpPr>
          <p:cNvPr id="314" name="Google Shape;314;p23"/>
          <p:cNvGrpSpPr/>
          <p:nvPr/>
        </p:nvGrpSpPr>
        <p:grpSpPr>
          <a:xfrm>
            <a:off x="533400" y="5562600"/>
            <a:ext cx="2133600" cy="747712"/>
            <a:chOff x="336" y="3504"/>
            <a:chExt cx="1344" cy="471"/>
          </a:xfrm>
        </p:grpSpPr>
        <p:grpSp>
          <p:nvGrpSpPr>
            <p:cNvPr id="315" name="Google Shape;315;p23"/>
            <p:cNvGrpSpPr/>
            <p:nvPr/>
          </p:nvGrpSpPr>
          <p:grpSpPr>
            <a:xfrm>
              <a:off x="576" y="3504"/>
              <a:ext cx="624" cy="471"/>
              <a:chOff x="816" y="3504"/>
              <a:chExt cx="624" cy="471"/>
            </a:xfrm>
          </p:grpSpPr>
          <p:grpSp>
            <p:nvGrpSpPr>
              <p:cNvPr id="316" name="Google Shape;316;p23"/>
              <p:cNvGrpSpPr/>
              <p:nvPr/>
            </p:nvGrpSpPr>
            <p:grpSpPr>
              <a:xfrm>
                <a:off x="1008" y="3504"/>
                <a:ext cx="432" cy="471"/>
                <a:chOff x="2640" y="3072"/>
                <a:chExt cx="432" cy="471"/>
              </a:xfrm>
            </p:grpSpPr>
            <p:sp>
              <p:nvSpPr>
                <p:cNvPr id="317" name="Google Shape;317;p23"/>
                <p:cNvSpPr txBox="1"/>
                <p:nvPr/>
              </p:nvSpPr>
              <p:spPr>
                <a:xfrm>
                  <a:off x="2640" y="3072"/>
                  <a:ext cx="432" cy="2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0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Noto Sans Symbols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0" i="0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[O</a:t>
                  </a:r>
                  <a:r>
                    <a:rPr b="0" baseline="-25000" i="0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r>
                    <a:rPr b="0" i="0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]</a:t>
                  </a:r>
                  <a:endParaRPr/>
                </a:p>
              </p:txBody>
            </p:sp>
            <p:sp>
              <p:nvSpPr>
                <p:cNvPr id="318" name="Google Shape;318;p23"/>
                <p:cNvSpPr txBox="1"/>
                <p:nvPr/>
              </p:nvSpPr>
              <p:spPr>
                <a:xfrm>
                  <a:off x="2640" y="3312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0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Noto Sans Symbols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0" i="1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endParaRPr/>
                </a:p>
              </p:txBody>
            </p:sp>
            <p:cxnSp>
              <p:nvCxnSpPr>
                <p:cNvPr id="319" name="Google Shape;319;p23"/>
                <p:cNvCxnSpPr/>
                <p:nvPr/>
              </p:nvCxnSpPr>
              <p:spPr>
                <a:xfrm>
                  <a:off x="2664" y="3312"/>
                  <a:ext cx="384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20" name="Google Shape;320;p23"/>
              <p:cNvSpPr txBox="1"/>
              <p:nvPr/>
            </p:nvSpPr>
            <p:spPr>
              <a:xfrm>
                <a:off x="816" y="3600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sp>
          <p:nvSpPr>
            <p:cNvPr id="321" name="Google Shape;321;p23"/>
            <p:cNvSpPr txBox="1"/>
            <p:nvPr/>
          </p:nvSpPr>
          <p:spPr>
            <a:xfrm>
              <a:off x="1296" y="3600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-</a:t>
              </a:r>
              <a:endParaRPr/>
            </a:p>
          </p:txBody>
        </p:sp>
        <p:sp>
          <p:nvSpPr>
            <p:cNvPr id="322" name="Google Shape;322;p23"/>
            <p:cNvSpPr txBox="1"/>
            <p:nvPr/>
          </p:nvSpPr>
          <p:spPr>
            <a:xfrm>
              <a:off x="336" y="3600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/>
          <p:nvPr/>
        </p:nvSpPr>
        <p:spPr>
          <a:xfrm>
            <a:off x="533400" y="533400"/>
            <a:ext cx="2514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16.2</a:t>
            </a:r>
            <a:endParaRPr/>
          </a:p>
        </p:txBody>
      </p:sp>
      <p:sp>
        <p:nvSpPr>
          <p:cNvPr id="329" name="Google Shape;329;p24"/>
          <p:cNvSpPr txBox="1"/>
          <p:nvPr/>
        </p:nvSpPr>
        <p:spPr>
          <a:xfrm>
            <a:off x="381000" y="39624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330" name="Google Shape;330;p24"/>
          <p:cNvSpPr txBox="1"/>
          <p:nvPr/>
        </p:nvSpPr>
        <p:spPr>
          <a:xfrm>
            <a:off x="3124200" y="533400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Reaction Order from Rate Laws</a:t>
            </a:r>
            <a:endParaRPr/>
          </a:p>
        </p:txBody>
      </p:sp>
      <p:grpSp>
        <p:nvGrpSpPr>
          <p:cNvPr id="331" name="Google Shape;331;p24"/>
          <p:cNvGrpSpPr/>
          <p:nvPr/>
        </p:nvGrpSpPr>
        <p:grpSpPr>
          <a:xfrm>
            <a:off x="457200" y="1143000"/>
            <a:ext cx="8229600" cy="915987"/>
            <a:chOff x="288" y="720"/>
            <a:chExt cx="5184" cy="577"/>
          </a:xfrm>
        </p:grpSpPr>
        <p:sp>
          <p:nvSpPr>
            <p:cNvPr id="332" name="Google Shape;332;p24"/>
            <p:cNvSpPr txBox="1"/>
            <p:nvPr/>
          </p:nvSpPr>
          <p:spPr>
            <a:xfrm>
              <a:off x="288" y="720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333" name="Google Shape;333;p24"/>
            <p:cNvSpPr txBox="1"/>
            <p:nvPr/>
          </p:nvSpPr>
          <p:spPr>
            <a:xfrm>
              <a:off x="1248" y="720"/>
              <a:ext cx="4224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 each of the following reactions, use the given rate law to determine the reaction order with respect to each reactant and the overall order:</a:t>
              </a:r>
              <a:endParaRPr/>
            </a:p>
          </p:txBody>
        </p:sp>
      </p:grpSp>
      <p:grpSp>
        <p:nvGrpSpPr>
          <p:cNvPr id="334" name="Google Shape;334;p24"/>
          <p:cNvGrpSpPr/>
          <p:nvPr/>
        </p:nvGrpSpPr>
        <p:grpSpPr>
          <a:xfrm>
            <a:off x="838200" y="2133600"/>
            <a:ext cx="8001000" cy="366712"/>
            <a:chOff x="528" y="1344"/>
            <a:chExt cx="5040" cy="231"/>
          </a:xfrm>
        </p:grpSpPr>
        <p:sp>
          <p:nvSpPr>
            <p:cNvPr id="335" name="Google Shape;335;p24"/>
            <p:cNvSpPr txBox="1"/>
            <p:nvPr/>
          </p:nvSpPr>
          <p:spPr>
            <a:xfrm>
              <a:off x="528" y="1344"/>
              <a:ext cx="50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2NO(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2NO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);  rate =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[NO]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cxnSp>
          <p:nvCxnSpPr>
            <p:cNvPr id="336" name="Google Shape;336;p24"/>
            <p:cNvCxnSpPr/>
            <p:nvPr/>
          </p:nvCxnSpPr>
          <p:spPr>
            <a:xfrm>
              <a:off x="1832" y="1472"/>
              <a:ext cx="384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37" name="Google Shape;337;p24"/>
          <p:cNvGrpSpPr/>
          <p:nvPr/>
        </p:nvGrpSpPr>
        <p:grpSpPr>
          <a:xfrm>
            <a:off x="838200" y="2552700"/>
            <a:ext cx="8001000" cy="366712"/>
            <a:chOff x="528" y="1608"/>
            <a:chExt cx="5040" cy="231"/>
          </a:xfrm>
        </p:grpSpPr>
        <p:sp>
          <p:nvSpPr>
            <p:cNvPr id="338" name="Google Shape;338;p24"/>
            <p:cNvSpPr txBox="1"/>
            <p:nvPr/>
          </p:nvSpPr>
          <p:spPr>
            <a:xfrm>
              <a:off x="528" y="1608"/>
              <a:ext cx="50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CO(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);  rate =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CHO]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3/2</a:t>
              </a:r>
              <a:endParaRPr/>
            </a:p>
          </p:txBody>
        </p:sp>
        <p:cxnSp>
          <p:nvCxnSpPr>
            <p:cNvPr id="339" name="Google Shape;339;p24"/>
            <p:cNvCxnSpPr/>
            <p:nvPr/>
          </p:nvCxnSpPr>
          <p:spPr>
            <a:xfrm>
              <a:off x="1632" y="1728"/>
              <a:ext cx="384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40" name="Google Shape;340;p24"/>
          <p:cNvGrpSpPr/>
          <p:nvPr/>
        </p:nvGrpSpPr>
        <p:grpSpPr>
          <a:xfrm>
            <a:off x="838200" y="2971800"/>
            <a:ext cx="8001000" cy="366712"/>
            <a:chOff x="528" y="1872"/>
            <a:chExt cx="5040" cy="231"/>
          </a:xfrm>
        </p:grpSpPr>
        <p:sp>
          <p:nvSpPr>
            <p:cNvPr id="341" name="Google Shape;341;p24"/>
            <p:cNvSpPr txBox="1"/>
            <p:nvPr/>
          </p:nvSpPr>
          <p:spPr>
            <a:xfrm>
              <a:off x="528" y="1872"/>
              <a:ext cx="50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+ 3I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+ 2H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I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+ 2H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);  rate =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][I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cxnSp>
          <p:nvCxnSpPr>
            <p:cNvPr id="342" name="Google Shape;342;p24"/>
            <p:cNvCxnSpPr/>
            <p:nvPr/>
          </p:nvCxnSpPr>
          <p:spPr>
            <a:xfrm>
              <a:off x="2616" y="1992"/>
              <a:ext cx="384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43" name="Google Shape;343;p24"/>
          <p:cNvGrpSpPr/>
          <p:nvPr/>
        </p:nvGrpSpPr>
        <p:grpSpPr>
          <a:xfrm>
            <a:off x="457200" y="3429000"/>
            <a:ext cx="8077200" cy="366712"/>
            <a:chOff x="288" y="2160"/>
            <a:chExt cx="5088" cy="231"/>
          </a:xfrm>
        </p:grpSpPr>
        <p:sp>
          <p:nvSpPr>
            <p:cNvPr id="344" name="Google Shape;344;p24"/>
            <p:cNvSpPr txBox="1"/>
            <p:nvPr/>
          </p:nvSpPr>
          <p:spPr>
            <a:xfrm>
              <a:off x="288" y="2160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345" name="Google Shape;345;p24"/>
            <p:cNvSpPr txBox="1"/>
            <p:nvPr/>
          </p:nvSpPr>
          <p:spPr>
            <a:xfrm>
              <a:off x="864" y="2160"/>
              <a:ext cx="4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Look at the rate law and not the coefficients of the chemical reaction.</a:t>
              </a:r>
              <a:endParaRPr/>
            </a:p>
          </p:txBody>
        </p:sp>
      </p:grpSp>
      <p:sp>
        <p:nvSpPr>
          <p:cNvPr id="346" name="Google Shape;346;p24"/>
          <p:cNvSpPr txBox="1"/>
          <p:nvPr/>
        </p:nvSpPr>
        <p:spPr>
          <a:xfrm>
            <a:off x="838200" y="4343400"/>
            <a:ext cx="739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4"/>
          <p:cNvSpPr txBox="1"/>
          <p:nvPr/>
        </p:nvSpPr>
        <p:spPr>
          <a:xfrm>
            <a:off x="838200" y="4419600"/>
            <a:ext cx="7696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reaction is 2nd order in NO, 1st order in 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3rd order overall.</a:t>
            </a: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838200" y="4876800"/>
            <a:ext cx="7696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reaction is        order in 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 and        order overall.</a:t>
            </a:r>
            <a:endParaRPr/>
          </a:p>
        </p:txBody>
      </p:sp>
      <p:sp>
        <p:nvSpPr>
          <p:cNvPr id="349" name="Google Shape;349;p24"/>
          <p:cNvSpPr txBox="1"/>
          <p:nvPr/>
        </p:nvSpPr>
        <p:spPr>
          <a:xfrm>
            <a:off x="838200" y="5334000"/>
            <a:ext cx="7696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reaction is 1st order in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1st order in I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zero order in 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2nd order overall.</a:t>
            </a:r>
            <a:endParaRPr/>
          </a:p>
        </p:txBody>
      </p:sp>
      <p:grpSp>
        <p:nvGrpSpPr>
          <p:cNvPr id="350" name="Google Shape;350;p24"/>
          <p:cNvGrpSpPr/>
          <p:nvPr/>
        </p:nvGrpSpPr>
        <p:grpSpPr>
          <a:xfrm>
            <a:off x="3048000" y="4648200"/>
            <a:ext cx="228600" cy="704850"/>
            <a:chOff x="3442" y="1518"/>
            <a:chExt cx="816" cy="435"/>
          </a:xfrm>
        </p:grpSpPr>
        <p:sp>
          <p:nvSpPr>
            <p:cNvPr id="351" name="Google Shape;351;p24"/>
            <p:cNvSpPr txBox="1"/>
            <p:nvPr/>
          </p:nvSpPr>
          <p:spPr>
            <a:xfrm>
              <a:off x="3442" y="1518"/>
              <a:ext cx="816" cy="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645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161645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352" name="Google Shape;352;p24"/>
            <p:cNvSpPr txBox="1"/>
            <p:nvPr/>
          </p:nvSpPr>
          <p:spPr>
            <a:xfrm flipH="1">
              <a:off x="3442" y="1706"/>
              <a:ext cx="810" cy="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645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16164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353" name="Google Shape;353;p24"/>
            <p:cNvCxnSpPr/>
            <p:nvPr/>
          </p:nvCxnSpPr>
          <p:spPr>
            <a:xfrm>
              <a:off x="3482" y="1728"/>
              <a:ext cx="765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354" name="Google Shape;354;p24"/>
          <p:cNvGrpSpPr/>
          <p:nvPr/>
        </p:nvGrpSpPr>
        <p:grpSpPr>
          <a:xfrm>
            <a:off x="5715000" y="4724400"/>
            <a:ext cx="228600" cy="704850"/>
            <a:chOff x="3442" y="1518"/>
            <a:chExt cx="816" cy="435"/>
          </a:xfrm>
        </p:grpSpPr>
        <p:sp>
          <p:nvSpPr>
            <p:cNvPr id="355" name="Google Shape;355;p24"/>
            <p:cNvSpPr txBox="1"/>
            <p:nvPr/>
          </p:nvSpPr>
          <p:spPr>
            <a:xfrm>
              <a:off x="3442" y="1518"/>
              <a:ext cx="816" cy="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645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161645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356" name="Google Shape;356;p24"/>
            <p:cNvSpPr txBox="1"/>
            <p:nvPr/>
          </p:nvSpPr>
          <p:spPr>
            <a:xfrm flipH="1">
              <a:off x="3442" y="1706"/>
              <a:ext cx="810" cy="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1645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16164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357" name="Google Shape;357;p24"/>
            <p:cNvCxnSpPr/>
            <p:nvPr/>
          </p:nvCxnSpPr>
          <p:spPr>
            <a:xfrm>
              <a:off x="3482" y="1728"/>
              <a:ext cx="765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t16_02" id="363" name="Google Shape;3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28775"/>
            <a:ext cx="8991600" cy="35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 txBox="1"/>
          <p:nvPr/>
        </p:nvSpPr>
        <p:spPr>
          <a:xfrm>
            <a:off x="1143000" y="533400"/>
            <a:ext cx="7239000" cy="396875"/>
          </a:xfrm>
          <a:prstGeom prst="rect">
            <a:avLst/>
          </a:prstGeom>
          <a:gradFill>
            <a:gsLst>
              <a:gs pos="0">
                <a:srgbClr val="FF9218">
                  <a:alpha val="75686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Reaction Orders</a:t>
            </a:r>
            <a:endParaRPr/>
          </a:p>
        </p:txBody>
      </p:sp>
      <p:grpSp>
        <p:nvGrpSpPr>
          <p:cNvPr id="370" name="Google Shape;370;p26"/>
          <p:cNvGrpSpPr/>
          <p:nvPr/>
        </p:nvGrpSpPr>
        <p:grpSpPr>
          <a:xfrm>
            <a:off x="457200" y="990600"/>
            <a:ext cx="7696200" cy="1098550"/>
            <a:chOff x="288" y="624"/>
            <a:chExt cx="4848" cy="692"/>
          </a:xfrm>
        </p:grpSpPr>
        <p:sp>
          <p:nvSpPr>
            <p:cNvPr id="371" name="Google Shape;371;p26"/>
            <p:cNvSpPr txBox="1"/>
            <p:nvPr/>
          </p:nvSpPr>
          <p:spPr>
            <a:xfrm>
              <a:off x="288" y="624"/>
              <a:ext cx="14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Using initial rates -</a:t>
              </a:r>
              <a:endParaRPr/>
            </a:p>
          </p:txBody>
        </p:sp>
        <p:sp>
          <p:nvSpPr>
            <p:cNvPr id="372" name="Google Shape;372;p26"/>
            <p:cNvSpPr txBox="1"/>
            <p:nvPr/>
          </p:nvSpPr>
          <p:spPr>
            <a:xfrm>
              <a:off x="672" y="912"/>
              <a:ext cx="446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Run a series of experiments, each of which starts with a different set of reactant concentrations, and from each obtain an initial rate.</a:t>
              </a:r>
              <a:endParaRPr/>
            </a:p>
          </p:txBody>
        </p:sp>
      </p:grpSp>
      <p:sp>
        <p:nvSpPr>
          <p:cNvPr id="373" name="Google Shape;373;p26"/>
          <p:cNvSpPr txBox="1"/>
          <p:nvPr/>
        </p:nvSpPr>
        <p:spPr>
          <a:xfrm>
            <a:off x="1066800" y="2133600"/>
            <a:ext cx="4191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Table 16.2 for data on the reaction</a:t>
            </a:r>
            <a:endParaRPr/>
          </a:p>
        </p:txBody>
      </p:sp>
      <p:grpSp>
        <p:nvGrpSpPr>
          <p:cNvPr id="374" name="Google Shape;374;p26"/>
          <p:cNvGrpSpPr/>
          <p:nvPr/>
        </p:nvGrpSpPr>
        <p:grpSpPr>
          <a:xfrm>
            <a:off x="1676400" y="2590800"/>
            <a:ext cx="6629400" cy="366712"/>
            <a:chOff x="1056" y="1632"/>
            <a:chExt cx="4176" cy="231"/>
          </a:xfrm>
        </p:grpSpPr>
        <p:grpSp>
          <p:nvGrpSpPr>
            <p:cNvPr id="375" name="Google Shape;375;p26"/>
            <p:cNvGrpSpPr/>
            <p:nvPr/>
          </p:nvGrpSpPr>
          <p:grpSpPr>
            <a:xfrm>
              <a:off x="1056" y="1632"/>
              <a:ext cx="2256" cy="231"/>
              <a:chOff x="1584" y="2016"/>
              <a:chExt cx="2256" cy="231"/>
            </a:xfrm>
          </p:grpSpPr>
          <p:sp>
            <p:nvSpPr>
              <p:cNvPr id="376" name="Google Shape;376;p26"/>
              <p:cNvSpPr txBox="1"/>
              <p:nvPr/>
            </p:nvSpPr>
            <p:spPr>
              <a:xfrm>
                <a:off x="1584" y="2016"/>
                <a:ext cx="225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g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+ 2NO(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g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             2NO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g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  <p:cxnSp>
            <p:nvCxnSpPr>
              <p:cNvPr id="377" name="Google Shape;377;p26"/>
              <p:cNvCxnSpPr/>
              <p:nvPr/>
            </p:nvCxnSpPr>
            <p:spPr>
              <a:xfrm>
                <a:off x="2640" y="2136"/>
                <a:ext cx="43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sp>
          <p:nvSpPr>
            <p:cNvPr id="378" name="Google Shape;378;p26"/>
            <p:cNvSpPr txBox="1"/>
            <p:nvPr/>
          </p:nvSpPr>
          <p:spPr>
            <a:xfrm>
              <a:off x="3552" y="1632"/>
              <a:ext cx="16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=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baseline="3000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[NO]</a:t>
              </a:r>
              <a:r>
                <a:rPr b="0" baseline="3000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</p:grpSp>
      <p:sp>
        <p:nvSpPr>
          <p:cNvPr id="379" name="Google Shape;379;p26"/>
          <p:cNvSpPr txBox="1"/>
          <p:nvPr/>
        </p:nvSpPr>
        <p:spPr>
          <a:xfrm>
            <a:off x="1066800" y="3124200"/>
            <a:ext cx="7467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2 experiments in which the concentration of one reactant varies and the concentration of the other reactant(s) remains constant. </a:t>
            </a:r>
            <a:endParaRPr/>
          </a:p>
        </p:txBody>
      </p:sp>
      <p:sp>
        <p:nvSpPr>
          <p:cNvPr id="380" name="Google Shape;380;p26"/>
          <p:cNvSpPr txBox="1"/>
          <p:nvPr/>
        </p:nvSpPr>
        <p:spPr>
          <a:xfrm>
            <a:off x="2476500" y="3911600"/>
            <a:ext cx="1752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[NO]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81" name="Google Shape;381;p26"/>
          <p:cNvSpPr txBox="1"/>
          <p:nvPr/>
        </p:nvSpPr>
        <p:spPr>
          <a:xfrm>
            <a:off x="2476500" y="4445000"/>
            <a:ext cx="1752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[NO]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82" name="Google Shape;382;p26"/>
          <p:cNvSpPr txBox="1"/>
          <p:nvPr/>
        </p:nvSpPr>
        <p:spPr>
          <a:xfrm>
            <a:off x="2171700" y="4216400"/>
            <a:ext cx="381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grpSp>
        <p:nvGrpSpPr>
          <p:cNvPr id="383" name="Google Shape;383;p26"/>
          <p:cNvGrpSpPr/>
          <p:nvPr/>
        </p:nvGrpSpPr>
        <p:grpSpPr>
          <a:xfrm>
            <a:off x="1638300" y="3911600"/>
            <a:ext cx="685800" cy="900112"/>
            <a:chOff x="1032" y="2464"/>
            <a:chExt cx="432" cy="567"/>
          </a:xfrm>
        </p:grpSpPr>
        <p:sp>
          <p:nvSpPr>
            <p:cNvPr id="384" name="Google Shape;384;p26"/>
            <p:cNvSpPr txBox="1"/>
            <p:nvPr/>
          </p:nvSpPr>
          <p:spPr>
            <a:xfrm>
              <a:off x="1032" y="2464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85" name="Google Shape;385;p26"/>
            <p:cNvSpPr txBox="1"/>
            <p:nvPr/>
          </p:nvSpPr>
          <p:spPr>
            <a:xfrm>
              <a:off x="1032" y="2800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cxnSp>
          <p:nvCxnSpPr>
            <p:cNvPr id="386" name="Google Shape;386;p26"/>
            <p:cNvCxnSpPr/>
            <p:nvPr/>
          </p:nvCxnSpPr>
          <p:spPr>
            <a:xfrm>
              <a:off x="1056" y="2736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387" name="Google Shape;387;p26"/>
          <p:cNvCxnSpPr/>
          <p:nvPr/>
        </p:nvCxnSpPr>
        <p:spPr>
          <a:xfrm>
            <a:off x="2476500" y="4368800"/>
            <a:ext cx="1600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88" name="Google Shape;388;p26"/>
          <p:cNvCxnSpPr/>
          <p:nvPr/>
        </p:nvCxnSpPr>
        <p:spPr>
          <a:xfrm>
            <a:off x="2400300" y="3911600"/>
            <a:ext cx="381000" cy="381000"/>
          </a:xfrm>
          <a:prstGeom prst="straightConnector1">
            <a:avLst/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89" name="Google Shape;389;p26"/>
          <p:cNvCxnSpPr/>
          <p:nvPr/>
        </p:nvCxnSpPr>
        <p:spPr>
          <a:xfrm>
            <a:off x="2400300" y="4445000"/>
            <a:ext cx="381000" cy="381000"/>
          </a:xfrm>
          <a:prstGeom prst="straightConnector1">
            <a:avLst/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90" name="Google Shape;390;p26"/>
          <p:cNvCxnSpPr/>
          <p:nvPr/>
        </p:nvCxnSpPr>
        <p:spPr>
          <a:xfrm>
            <a:off x="3467100" y="3987800"/>
            <a:ext cx="381000" cy="381000"/>
          </a:xfrm>
          <a:prstGeom prst="straightConnector1">
            <a:avLst/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91" name="Google Shape;391;p26"/>
          <p:cNvCxnSpPr/>
          <p:nvPr/>
        </p:nvCxnSpPr>
        <p:spPr>
          <a:xfrm>
            <a:off x="3390900" y="4521200"/>
            <a:ext cx="381000" cy="381000"/>
          </a:xfrm>
          <a:prstGeom prst="straightConnector1">
            <a:avLst/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2" name="Google Shape;392;p26"/>
          <p:cNvSpPr txBox="1"/>
          <p:nvPr/>
        </p:nvSpPr>
        <p:spPr>
          <a:xfrm>
            <a:off x="4152900" y="4216400"/>
            <a:ext cx="381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393" name="Google Shape;393;p26"/>
          <p:cNvSpPr txBox="1"/>
          <p:nvPr/>
        </p:nvSpPr>
        <p:spPr>
          <a:xfrm>
            <a:off x="4457700" y="39878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4457700" y="43688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cxnSp>
        <p:nvCxnSpPr>
          <p:cNvPr id="395" name="Google Shape;395;p26"/>
          <p:cNvCxnSpPr/>
          <p:nvPr/>
        </p:nvCxnSpPr>
        <p:spPr>
          <a:xfrm>
            <a:off x="4457700" y="4368800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6" name="Google Shape;396;p26"/>
          <p:cNvSpPr txBox="1"/>
          <p:nvPr/>
        </p:nvSpPr>
        <p:spPr>
          <a:xfrm>
            <a:off x="5295900" y="4216400"/>
            <a:ext cx="381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762000" y="5029200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6.40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mol/L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398" name="Google Shape;398;p26"/>
          <p:cNvSpPr txBox="1"/>
          <p:nvPr/>
        </p:nvSpPr>
        <p:spPr>
          <a:xfrm>
            <a:off x="762000" y="5486400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3.21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mol/L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cxnSp>
        <p:nvCxnSpPr>
          <p:cNvPr id="399" name="Google Shape;399;p26"/>
          <p:cNvCxnSpPr/>
          <p:nvPr/>
        </p:nvCxnSpPr>
        <p:spPr>
          <a:xfrm>
            <a:off x="838200" y="5410200"/>
            <a:ext cx="1905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400" name="Google Shape;400;p26"/>
          <p:cNvGrpSpPr/>
          <p:nvPr/>
        </p:nvGrpSpPr>
        <p:grpSpPr>
          <a:xfrm>
            <a:off x="5676900" y="3911600"/>
            <a:ext cx="1371600" cy="914400"/>
            <a:chOff x="3576" y="2464"/>
            <a:chExt cx="864" cy="576"/>
          </a:xfrm>
        </p:grpSpPr>
        <p:sp>
          <p:nvSpPr>
            <p:cNvPr id="401" name="Google Shape;401;p26"/>
            <p:cNvSpPr txBox="1"/>
            <p:nvPr/>
          </p:nvSpPr>
          <p:spPr>
            <a:xfrm>
              <a:off x="3648" y="2544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402" name="Google Shape;402;p26"/>
            <p:cNvSpPr txBox="1"/>
            <p:nvPr/>
          </p:nvSpPr>
          <p:spPr>
            <a:xfrm>
              <a:off x="3648" y="2784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cxnSp>
          <p:nvCxnSpPr>
            <p:cNvPr id="403" name="Google Shape;403;p26"/>
            <p:cNvCxnSpPr/>
            <p:nvPr/>
          </p:nvCxnSpPr>
          <p:spPr>
            <a:xfrm>
              <a:off x="3624" y="2800"/>
              <a:ext cx="43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04" name="Google Shape;404;p26"/>
            <p:cNvSpPr/>
            <p:nvPr/>
          </p:nvSpPr>
          <p:spPr>
            <a:xfrm>
              <a:off x="3576" y="2560"/>
              <a:ext cx="576" cy="480"/>
            </a:xfrm>
            <a:prstGeom prst="bracketPair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6"/>
            <p:cNvSpPr txBox="1"/>
            <p:nvPr/>
          </p:nvSpPr>
          <p:spPr>
            <a:xfrm>
              <a:off x="4152" y="2464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</p:grpSp>
      <p:sp>
        <p:nvSpPr>
          <p:cNvPr id="406" name="Google Shape;406;p26"/>
          <p:cNvSpPr txBox="1"/>
          <p:nvPr/>
        </p:nvSpPr>
        <p:spPr>
          <a:xfrm>
            <a:off x="2743200" y="5257800"/>
            <a:ext cx="381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grpSp>
        <p:nvGrpSpPr>
          <p:cNvPr id="407" name="Google Shape;407;p26"/>
          <p:cNvGrpSpPr/>
          <p:nvPr/>
        </p:nvGrpSpPr>
        <p:grpSpPr>
          <a:xfrm>
            <a:off x="2971800" y="4953000"/>
            <a:ext cx="2667000" cy="914400"/>
            <a:chOff x="1872" y="3120"/>
            <a:chExt cx="1488" cy="576"/>
          </a:xfrm>
        </p:grpSpPr>
        <p:sp>
          <p:nvSpPr>
            <p:cNvPr id="408" name="Google Shape;408;p26"/>
            <p:cNvSpPr txBox="1"/>
            <p:nvPr/>
          </p:nvSpPr>
          <p:spPr>
            <a:xfrm>
              <a:off x="1872" y="3456"/>
              <a:ext cx="11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1.10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-2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mol/L</a:t>
              </a:r>
              <a:endParaRPr/>
            </a:p>
          </p:txBody>
        </p:sp>
        <p:grpSp>
          <p:nvGrpSpPr>
            <p:cNvPr id="409" name="Google Shape;409;p26"/>
            <p:cNvGrpSpPr/>
            <p:nvPr/>
          </p:nvGrpSpPr>
          <p:grpSpPr>
            <a:xfrm>
              <a:off x="1968" y="3120"/>
              <a:ext cx="1392" cy="576"/>
              <a:chOff x="1968" y="3120"/>
              <a:chExt cx="1392" cy="576"/>
            </a:xfrm>
          </p:grpSpPr>
          <p:sp>
            <p:nvSpPr>
              <p:cNvPr id="410" name="Google Shape;410;p26"/>
              <p:cNvSpPr txBox="1"/>
              <p:nvPr/>
            </p:nvSpPr>
            <p:spPr>
              <a:xfrm>
                <a:off x="1968" y="3168"/>
                <a:ext cx="105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2.20 x 10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-2 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mol/L</a:t>
                </a:r>
                <a:endParaRPr/>
              </a:p>
            </p:txBody>
          </p:sp>
          <p:cxnSp>
            <p:nvCxnSpPr>
              <p:cNvPr id="411" name="Google Shape;411;p26"/>
              <p:cNvCxnSpPr/>
              <p:nvPr/>
            </p:nvCxnSpPr>
            <p:spPr>
              <a:xfrm>
                <a:off x="2016" y="3408"/>
                <a:ext cx="1008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412" name="Google Shape;412;p26"/>
              <p:cNvSpPr/>
              <p:nvPr/>
            </p:nvSpPr>
            <p:spPr>
              <a:xfrm>
                <a:off x="1968" y="3216"/>
                <a:ext cx="1104" cy="480"/>
              </a:xfrm>
              <a:prstGeom prst="bracketPair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6"/>
              <p:cNvSpPr txBox="1"/>
              <p:nvPr/>
            </p:nvSpPr>
            <p:spPr>
              <a:xfrm>
                <a:off x="3072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  <a:endParaRPr/>
              </a:p>
            </p:txBody>
          </p:sp>
        </p:grpSp>
      </p:grpSp>
      <p:sp>
        <p:nvSpPr>
          <p:cNvPr id="414" name="Google Shape;414;p26"/>
          <p:cNvSpPr txBox="1"/>
          <p:nvPr/>
        </p:nvSpPr>
        <p:spPr>
          <a:xfrm>
            <a:off x="5410200" y="5257800"/>
            <a:ext cx="381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</p:txBody>
      </p:sp>
      <p:sp>
        <p:nvSpPr>
          <p:cNvPr id="415" name="Google Shape;415;p26"/>
          <p:cNvSpPr txBox="1"/>
          <p:nvPr/>
        </p:nvSpPr>
        <p:spPr>
          <a:xfrm>
            <a:off x="5791200" y="52578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= 2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16" name="Google Shape;416;p26"/>
          <p:cNvSpPr txBox="1"/>
          <p:nvPr/>
        </p:nvSpPr>
        <p:spPr>
          <a:xfrm>
            <a:off x="7010400" y="52578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</a:t>
            </a:r>
            <a:endParaRPr/>
          </a:p>
        </p:txBody>
      </p:sp>
      <p:sp>
        <p:nvSpPr>
          <p:cNvPr id="417" name="Google Shape;417;p26"/>
          <p:cNvSpPr txBox="1"/>
          <p:nvPr/>
        </p:nvSpPr>
        <p:spPr>
          <a:xfrm>
            <a:off x="1143000" y="6019800"/>
            <a:ext cx="6019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similar calculations for the other reactant(s).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7"/>
          <p:cNvSpPr txBox="1"/>
          <p:nvPr/>
        </p:nvSpPr>
        <p:spPr>
          <a:xfrm>
            <a:off x="457200" y="533400"/>
            <a:ext cx="2514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16.3</a:t>
            </a:r>
            <a:endParaRPr/>
          </a:p>
        </p:txBody>
      </p:sp>
      <p:sp>
        <p:nvSpPr>
          <p:cNvPr id="424" name="Google Shape;424;p27"/>
          <p:cNvSpPr txBox="1"/>
          <p:nvPr/>
        </p:nvSpPr>
        <p:spPr>
          <a:xfrm>
            <a:off x="533400" y="44196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425" name="Google Shape;425;p27"/>
          <p:cNvSpPr txBox="1"/>
          <p:nvPr/>
        </p:nvSpPr>
        <p:spPr>
          <a:xfrm>
            <a:off x="457200" y="51816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426" name="Google Shape;426;p27"/>
          <p:cNvSpPr txBox="1"/>
          <p:nvPr/>
        </p:nvSpPr>
        <p:spPr>
          <a:xfrm>
            <a:off x="3048000" y="533400"/>
            <a:ext cx="5715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Reaction Orders from Initial Rate Data</a:t>
            </a:r>
            <a:endParaRPr/>
          </a:p>
        </p:txBody>
      </p:sp>
      <p:grpSp>
        <p:nvGrpSpPr>
          <p:cNvPr id="427" name="Google Shape;427;p27"/>
          <p:cNvGrpSpPr/>
          <p:nvPr/>
        </p:nvGrpSpPr>
        <p:grpSpPr>
          <a:xfrm>
            <a:off x="533400" y="1066800"/>
            <a:ext cx="8305800" cy="641350"/>
            <a:chOff x="336" y="672"/>
            <a:chExt cx="5232" cy="404"/>
          </a:xfrm>
        </p:grpSpPr>
        <p:sp>
          <p:nvSpPr>
            <p:cNvPr id="428" name="Google Shape;428;p27"/>
            <p:cNvSpPr txBox="1"/>
            <p:nvPr/>
          </p:nvSpPr>
          <p:spPr>
            <a:xfrm>
              <a:off x="336" y="672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429" name="Google Shape;429;p27"/>
            <p:cNvSpPr txBox="1"/>
            <p:nvPr/>
          </p:nvSpPr>
          <p:spPr>
            <a:xfrm>
              <a:off x="1248" y="672"/>
              <a:ext cx="4320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Many gaseous reactions occur in a car engine and exhaust systems.  One of these is</a:t>
              </a:r>
              <a:endParaRPr/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1981200" y="1828800"/>
            <a:ext cx="6858000" cy="366712"/>
            <a:chOff x="1248" y="1152"/>
            <a:chExt cx="4320" cy="231"/>
          </a:xfrm>
        </p:grpSpPr>
        <p:pic>
          <p:nvPicPr>
            <p:cNvPr id="431" name="Google Shape;431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8" y="1200"/>
              <a:ext cx="2568" cy="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27"/>
            <p:cNvSpPr txBox="1"/>
            <p:nvPr/>
          </p:nvSpPr>
          <p:spPr>
            <a:xfrm>
              <a:off x="3936" y="1152"/>
              <a:ext cx="16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=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baseline="3000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[CO]</a:t>
              </a:r>
              <a:r>
                <a:rPr b="0" baseline="3000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</p:grpSp>
      <p:sp>
        <p:nvSpPr>
          <p:cNvPr id="433" name="Google Shape;433;p27"/>
          <p:cNvSpPr txBox="1"/>
          <p:nvPr/>
        </p:nvSpPr>
        <p:spPr>
          <a:xfrm>
            <a:off x="685800" y="2286000"/>
            <a:ext cx="807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following data to determine the individual and overall reaction orders:</a:t>
            </a:r>
            <a:endParaRPr/>
          </a:p>
        </p:txBody>
      </p:sp>
      <p:grpSp>
        <p:nvGrpSpPr>
          <p:cNvPr id="434" name="Google Shape;434;p27"/>
          <p:cNvGrpSpPr/>
          <p:nvPr/>
        </p:nvGrpSpPr>
        <p:grpSpPr>
          <a:xfrm>
            <a:off x="381000" y="2743200"/>
            <a:ext cx="8229600" cy="1509712"/>
            <a:chOff x="240" y="1728"/>
            <a:chExt cx="5184" cy="951"/>
          </a:xfrm>
        </p:grpSpPr>
        <p:sp>
          <p:nvSpPr>
            <p:cNvPr id="435" name="Google Shape;435;p27"/>
            <p:cNvSpPr txBox="1"/>
            <p:nvPr/>
          </p:nvSpPr>
          <p:spPr>
            <a:xfrm>
              <a:off x="240" y="1728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Experiment</a:t>
              </a:r>
              <a:endParaRPr/>
            </a:p>
          </p:txBody>
        </p:sp>
        <p:sp>
          <p:nvSpPr>
            <p:cNvPr id="436" name="Google Shape;436;p27"/>
            <p:cNvSpPr txBox="1"/>
            <p:nvPr/>
          </p:nvSpPr>
          <p:spPr>
            <a:xfrm>
              <a:off x="1280" y="1728"/>
              <a:ext cx="139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Initial Rate (mol/L</a:t>
              </a:r>
              <a:r>
                <a:rPr b="0" i="0" lang="en-US" sz="20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•</a:t>
              </a:r>
              <a:r>
                <a:rPr b="1" i="0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s)</a:t>
              </a:r>
              <a:endParaRPr/>
            </a:p>
          </p:txBody>
        </p:sp>
        <p:sp>
          <p:nvSpPr>
            <p:cNvPr id="437" name="Google Shape;437;p27"/>
            <p:cNvSpPr txBox="1"/>
            <p:nvPr/>
          </p:nvSpPr>
          <p:spPr>
            <a:xfrm>
              <a:off x="2752" y="1728"/>
              <a:ext cx="134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Initial [NO</a:t>
              </a:r>
              <a:r>
                <a:rPr b="1" baseline="-25000" i="0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 (mol/L)</a:t>
              </a:r>
              <a:endParaRPr/>
            </a:p>
          </p:txBody>
        </p:sp>
        <p:sp>
          <p:nvSpPr>
            <p:cNvPr id="438" name="Google Shape;438;p27"/>
            <p:cNvSpPr txBox="1"/>
            <p:nvPr/>
          </p:nvSpPr>
          <p:spPr>
            <a:xfrm>
              <a:off x="4176" y="1728"/>
              <a:ext cx="124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Initial [CO] (mol/L)</a:t>
              </a:r>
              <a:endParaRPr/>
            </a:p>
          </p:txBody>
        </p:sp>
        <p:sp>
          <p:nvSpPr>
            <p:cNvPr id="439" name="Google Shape;439;p27"/>
            <p:cNvSpPr txBox="1"/>
            <p:nvPr/>
          </p:nvSpPr>
          <p:spPr>
            <a:xfrm>
              <a:off x="480" y="2000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440" name="Google Shape;440;p27"/>
            <p:cNvSpPr txBox="1"/>
            <p:nvPr/>
          </p:nvSpPr>
          <p:spPr>
            <a:xfrm>
              <a:off x="480" y="2224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441" name="Google Shape;441;p27"/>
            <p:cNvSpPr txBox="1"/>
            <p:nvPr/>
          </p:nvSpPr>
          <p:spPr>
            <a:xfrm>
              <a:off x="480" y="2448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442" name="Google Shape;442;p27"/>
            <p:cNvSpPr txBox="1"/>
            <p:nvPr/>
          </p:nvSpPr>
          <p:spPr>
            <a:xfrm>
              <a:off x="1488" y="201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0.0050</a:t>
              </a:r>
              <a:endParaRPr/>
            </a:p>
          </p:txBody>
        </p:sp>
        <p:sp>
          <p:nvSpPr>
            <p:cNvPr id="443" name="Google Shape;443;p27"/>
            <p:cNvSpPr txBox="1"/>
            <p:nvPr/>
          </p:nvSpPr>
          <p:spPr>
            <a:xfrm>
              <a:off x="1488" y="2232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0.080</a:t>
              </a:r>
              <a:endParaRPr/>
            </a:p>
          </p:txBody>
        </p:sp>
        <p:sp>
          <p:nvSpPr>
            <p:cNvPr id="444" name="Google Shape;444;p27"/>
            <p:cNvSpPr txBox="1"/>
            <p:nvPr/>
          </p:nvSpPr>
          <p:spPr>
            <a:xfrm>
              <a:off x="1488" y="2448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0.0050</a:t>
              </a:r>
              <a:endParaRPr/>
            </a:p>
          </p:txBody>
        </p:sp>
        <p:sp>
          <p:nvSpPr>
            <p:cNvPr id="445" name="Google Shape;445;p27"/>
            <p:cNvSpPr txBox="1"/>
            <p:nvPr/>
          </p:nvSpPr>
          <p:spPr>
            <a:xfrm>
              <a:off x="4416" y="2008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0.10</a:t>
              </a:r>
              <a:endParaRPr/>
            </a:p>
          </p:txBody>
        </p:sp>
        <p:sp>
          <p:nvSpPr>
            <p:cNvPr id="446" name="Google Shape;446;p27"/>
            <p:cNvSpPr txBox="1"/>
            <p:nvPr/>
          </p:nvSpPr>
          <p:spPr>
            <a:xfrm>
              <a:off x="2976" y="2448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0.10</a:t>
              </a:r>
              <a:endParaRPr/>
            </a:p>
          </p:txBody>
        </p:sp>
        <p:sp>
          <p:nvSpPr>
            <p:cNvPr id="447" name="Google Shape;447;p27"/>
            <p:cNvSpPr txBox="1"/>
            <p:nvPr/>
          </p:nvSpPr>
          <p:spPr>
            <a:xfrm>
              <a:off x="2976" y="2232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0.40</a:t>
              </a:r>
              <a:endParaRPr/>
            </a:p>
          </p:txBody>
        </p:sp>
        <p:sp>
          <p:nvSpPr>
            <p:cNvPr id="448" name="Google Shape;448;p27"/>
            <p:cNvSpPr txBox="1"/>
            <p:nvPr/>
          </p:nvSpPr>
          <p:spPr>
            <a:xfrm>
              <a:off x="2976" y="201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0.10</a:t>
              </a:r>
              <a:endParaRPr/>
            </a:p>
          </p:txBody>
        </p:sp>
        <p:sp>
          <p:nvSpPr>
            <p:cNvPr id="449" name="Google Shape;449;p27"/>
            <p:cNvSpPr txBox="1"/>
            <p:nvPr/>
          </p:nvSpPr>
          <p:spPr>
            <a:xfrm>
              <a:off x="4416" y="2228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0.10</a:t>
              </a:r>
              <a:endParaRPr/>
            </a:p>
          </p:txBody>
        </p:sp>
        <p:sp>
          <p:nvSpPr>
            <p:cNvPr id="450" name="Google Shape;450;p27"/>
            <p:cNvSpPr txBox="1"/>
            <p:nvPr/>
          </p:nvSpPr>
          <p:spPr>
            <a:xfrm>
              <a:off x="4416" y="2448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0.20</a:t>
              </a:r>
              <a:endParaRPr/>
            </a:p>
          </p:txBody>
        </p:sp>
      </p:grpSp>
      <p:sp>
        <p:nvSpPr>
          <p:cNvPr id="451" name="Google Shape;451;p27"/>
          <p:cNvSpPr txBox="1"/>
          <p:nvPr/>
        </p:nvSpPr>
        <p:spPr>
          <a:xfrm>
            <a:off x="1600200" y="4419600"/>
            <a:ext cx="693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 for the order with respect to each reactant using the general rate law using the method described previously.</a:t>
            </a:r>
            <a:endParaRPr/>
          </a:p>
        </p:txBody>
      </p:sp>
      <p:sp>
        <p:nvSpPr>
          <p:cNvPr id="452" name="Google Shape;452;p27"/>
          <p:cNvSpPr txBox="1"/>
          <p:nvPr/>
        </p:nvSpPr>
        <p:spPr>
          <a:xfrm>
            <a:off x="2286000" y="5181600"/>
            <a:ext cx="2438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[CO]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453" name="Google Shape;453;p27"/>
          <p:cNvSpPr txBox="1"/>
          <p:nvPr/>
        </p:nvSpPr>
        <p:spPr>
          <a:xfrm>
            <a:off x="1752600" y="5715000"/>
            <a:ext cx="6324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choose two experiments in which [CO] remains constant and the [NO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varies.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 txBox="1"/>
          <p:nvPr/>
        </p:nvSpPr>
        <p:spPr>
          <a:xfrm>
            <a:off x="304800" y="533400"/>
            <a:ext cx="25908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16.3</a:t>
            </a:r>
            <a:endParaRPr/>
          </a:p>
        </p:txBody>
      </p:sp>
      <p:sp>
        <p:nvSpPr>
          <p:cNvPr id="460" name="Google Shape;460;p28"/>
          <p:cNvSpPr txBox="1"/>
          <p:nvPr/>
        </p:nvSpPr>
        <p:spPr>
          <a:xfrm>
            <a:off x="2971800" y="533400"/>
            <a:ext cx="5715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Reaction Order from Initial Rate Data</a:t>
            </a:r>
            <a:endParaRPr/>
          </a:p>
        </p:txBody>
      </p:sp>
      <p:sp>
        <p:nvSpPr>
          <p:cNvPr id="461" name="Google Shape;461;p28"/>
          <p:cNvSpPr txBox="1"/>
          <p:nvPr/>
        </p:nvSpPr>
        <p:spPr>
          <a:xfrm>
            <a:off x="304800" y="914400"/>
            <a:ext cx="12954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grpSp>
        <p:nvGrpSpPr>
          <p:cNvPr id="462" name="Google Shape;462;p28"/>
          <p:cNvGrpSpPr/>
          <p:nvPr/>
        </p:nvGrpSpPr>
        <p:grpSpPr>
          <a:xfrm>
            <a:off x="1066800" y="2819400"/>
            <a:ext cx="838200" cy="747712"/>
            <a:chOff x="672" y="1776"/>
            <a:chExt cx="528" cy="471"/>
          </a:xfrm>
        </p:grpSpPr>
        <p:sp>
          <p:nvSpPr>
            <p:cNvPr id="463" name="Google Shape;463;p28"/>
            <p:cNvSpPr txBox="1"/>
            <p:nvPr/>
          </p:nvSpPr>
          <p:spPr>
            <a:xfrm>
              <a:off x="720" y="1776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0.080</a:t>
              </a:r>
              <a:endParaRPr/>
            </a:p>
          </p:txBody>
        </p:sp>
        <p:sp>
          <p:nvSpPr>
            <p:cNvPr id="464" name="Google Shape;464;p28"/>
            <p:cNvSpPr txBox="1"/>
            <p:nvPr/>
          </p:nvSpPr>
          <p:spPr>
            <a:xfrm>
              <a:off x="720" y="2016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0.0050</a:t>
              </a:r>
              <a:endParaRPr/>
            </a:p>
          </p:txBody>
        </p:sp>
        <p:cxnSp>
          <p:nvCxnSpPr>
            <p:cNvPr id="465" name="Google Shape;465;p28"/>
            <p:cNvCxnSpPr/>
            <p:nvPr/>
          </p:nvCxnSpPr>
          <p:spPr>
            <a:xfrm>
              <a:off x="672" y="2016"/>
              <a:ext cx="48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466" name="Google Shape;466;p28"/>
          <p:cNvGrpSpPr/>
          <p:nvPr/>
        </p:nvGrpSpPr>
        <p:grpSpPr>
          <a:xfrm>
            <a:off x="1143000" y="1905000"/>
            <a:ext cx="838200" cy="747712"/>
            <a:chOff x="720" y="1200"/>
            <a:chExt cx="528" cy="471"/>
          </a:xfrm>
        </p:grpSpPr>
        <p:sp>
          <p:nvSpPr>
            <p:cNvPr id="467" name="Google Shape;467;p28"/>
            <p:cNvSpPr txBox="1"/>
            <p:nvPr/>
          </p:nvSpPr>
          <p:spPr>
            <a:xfrm>
              <a:off x="768" y="1200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2</a:t>
              </a:r>
              <a:endParaRPr/>
            </a:p>
          </p:txBody>
        </p:sp>
        <p:sp>
          <p:nvSpPr>
            <p:cNvPr id="468" name="Google Shape;468;p28"/>
            <p:cNvSpPr txBox="1"/>
            <p:nvPr/>
          </p:nvSpPr>
          <p:spPr>
            <a:xfrm>
              <a:off x="768" y="1440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1</a:t>
              </a:r>
              <a:endParaRPr/>
            </a:p>
          </p:txBody>
        </p:sp>
        <p:cxnSp>
          <p:nvCxnSpPr>
            <p:cNvPr id="469" name="Google Shape;469;p28"/>
            <p:cNvCxnSpPr/>
            <p:nvPr/>
          </p:nvCxnSpPr>
          <p:spPr>
            <a:xfrm>
              <a:off x="720" y="1440"/>
              <a:ext cx="48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470" name="Google Shape;470;p28"/>
          <p:cNvGrpSpPr/>
          <p:nvPr/>
        </p:nvGrpSpPr>
        <p:grpSpPr>
          <a:xfrm>
            <a:off x="4191000" y="1828800"/>
            <a:ext cx="1752600" cy="914400"/>
            <a:chOff x="2640" y="1152"/>
            <a:chExt cx="1104" cy="576"/>
          </a:xfrm>
        </p:grpSpPr>
        <p:grpSp>
          <p:nvGrpSpPr>
            <p:cNvPr id="471" name="Google Shape;471;p28"/>
            <p:cNvGrpSpPr/>
            <p:nvPr/>
          </p:nvGrpSpPr>
          <p:grpSpPr>
            <a:xfrm>
              <a:off x="2832" y="1152"/>
              <a:ext cx="912" cy="576"/>
              <a:chOff x="2688" y="1152"/>
              <a:chExt cx="912" cy="576"/>
            </a:xfrm>
          </p:grpSpPr>
          <p:sp>
            <p:nvSpPr>
              <p:cNvPr id="472" name="Google Shape;472;p28"/>
              <p:cNvSpPr txBox="1"/>
              <p:nvPr/>
            </p:nvSpPr>
            <p:spPr>
              <a:xfrm>
                <a:off x="2784" y="1200"/>
                <a:ext cx="52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[NO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473" name="Google Shape;473;p28"/>
              <p:cNvSpPr txBox="1"/>
              <p:nvPr/>
            </p:nvSpPr>
            <p:spPr>
              <a:xfrm>
                <a:off x="2784" y="1440"/>
                <a:ext cx="57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[NO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cxnSp>
            <p:nvCxnSpPr>
              <p:cNvPr id="474" name="Google Shape;474;p28"/>
              <p:cNvCxnSpPr/>
              <p:nvPr/>
            </p:nvCxnSpPr>
            <p:spPr>
              <a:xfrm>
                <a:off x="2736" y="1440"/>
                <a:ext cx="48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475" name="Google Shape;475;p28"/>
              <p:cNvSpPr/>
              <p:nvPr/>
            </p:nvSpPr>
            <p:spPr>
              <a:xfrm>
                <a:off x="2688" y="1200"/>
                <a:ext cx="624" cy="528"/>
              </a:xfrm>
              <a:prstGeom prst="bracketPair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8"/>
              <p:cNvSpPr txBox="1"/>
              <p:nvPr/>
            </p:nvSpPr>
            <p:spPr>
              <a:xfrm>
                <a:off x="3312" y="1152"/>
                <a:ext cx="2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  <a:endParaRPr/>
              </a:p>
            </p:txBody>
          </p:sp>
        </p:grpSp>
        <p:sp>
          <p:nvSpPr>
            <p:cNvPr id="477" name="Google Shape;477;p28"/>
            <p:cNvSpPr txBox="1"/>
            <p:nvPr/>
          </p:nvSpPr>
          <p:spPr>
            <a:xfrm>
              <a:off x="2640" y="1320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grpSp>
        <p:nvGrpSpPr>
          <p:cNvPr id="478" name="Google Shape;478;p28"/>
          <p:cNvGrpSpPr/>
          <p:nvPr/>
        </p:nvGrpSpPr>
        <p:grpSpPr>
          <a:xfrm>
            <a:off x="1981200" y="1905000"/>
            <a:ext cx="2438400" cy="747712"/>
            <a:chOff x="1248" y="1200"/>
            <a:chExt cx="1536" cy="471"/>
          </a:xfrm>
        </p:grpSpPr>
        <p:grpSp>
          <p:nvGrpSpPr>
            <p:cNvPr id="479" name="Google Shape;479;p28"/>
            <p:cNvGrpSpPr/>
            <p:nvPr/>
          </p:nvGrpSpPr>
          <p:grpSpPr>
            <a:xfrm>
              <a:off x="1536" y="1200"/>
              <a:ext cx="1248" cy="471"/>
              <a:chOff x="1536" y="1200"/>
              <a:chExt cx="1248" cy="471"/>
            </a:xfrm>
          </p:grpSpPr>
          <p:sp>
            <p:nvSpPr>
              <p:cNvPr id="480" name="Google Shape;480;p28"/>
              <p:cNvSpPr txBox="1"/>
              <p:nvPr/>
            </p:nvSpPr>
            <p:spPr>
              <a:xfrm>
                <a:off x="1584" y="1200"/>
                <a:ext cx="120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[NO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r>
                  <a:rPr b="0" baseline="3000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[CO]</a:t>
                </a:r>
                <a:r>
                  <a:rPr b="0" baseline="3000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481" name="Google Shape;481;p28"/>
              <p:cNvSpPr txBox="1"/>
              <p:nvPr/>
            </p:nvSpPr>
            <p:spPr>
              <a:xfrm>
                <a:off x="1584" y="1440"/>
                <a:ext cx="110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[NO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r>
                  <a:rPr b="0" baseline="3000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[CO]</a:t>
                </a:r>
                <a:r>
                  <a:rPr b="0" baseline="3000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cxnSp>
            <p:nvCxnSpPr>
              <p:cNvPr id="482" name="Google Shape;482;p28"/>
              <p:cNvCxnSpPr/>
              <p:nvPr/>
            </p:nvCxnSpPr>
            <p:spPr>
              <a:xfrm>
                <a:off x="1536" y="1440"/>
                <a:ext cx="1104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483" name="Google Shape;483;p28"/>
            <p:cNvSpPr txBox="1"/>
            <p:nvPr/>
          </p:nvSpPr>
          <p:spPr>
            <a:xfrm>
              <a:off x="1248" y="1344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grpSp>
        <p:nvGrpSpPr>
          <p:cNvPr id="484" name="Google Shape;484;p28"/>
          <p:cNvGrpSpPr/>
          <p:nvPr/>
        </p:nvGrpSpPr>
        <p:grpSpPr>
          <a:xfrm>
            <a:off x="1905000" y="2743200"/>
            <a:ext cx="1600200" cy="823912"/>
            <a:chOff x="1200" y="1728"/>
            <a:chExt cx="1008" cy="519"/>
          </a:xfrm>
        </p:grpSpPr>
        <p:sp>
          <p:nvSpPr>
            <p:cNvPr id="485" name="Google Shape;485;p28"/>
            <p:cNvSpPr txBox="1"/>
            <p:nvPr/>
          </p:nvSpPr>
          <p:spPr>
            <a:xfrm>
              <a:off x="1584" y="1776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0.40</a:t>
              </a:r>
              <a:endParaRPr/>
            </a:p>
          </p:txBody>
        </p:sp>
        <p:sp>
          <p:nvSpPr>
            <p:cNvPr id="486" name="Google Shape;486;p28"/>
            <p:cNvSpPr txBox="1"/>
            <p:nvPr/>
          </p:nvSpPr>
          <p:spPr>
            <a:xfrm>
              <a:off x="1584" y="2016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0.10</a:t>
              </a:r>
              <a:endParaRPr/>
            </a:p>
          </p:txBody>
        </p:sp>
        <p:grpSp>
          <p:nvGrpSpPr>
            <p:cNvPr id="487" name="Google Shape;487;p28"/>
            <p:cNvGrpSpPr/>
            <p:nvPr/>
          </p:nvGrpSpPr>
          <p:grpSpPr>
            <a:xfrm>
              <a:off x="1200" y="1728"/>
              <a:ext cx="1008" cy="480"/>
              <a:chOff x="1200" y="1728"/>
              <a:chExt cx="1008" cy="480"/>
            </a:xfrm>
          </p:grpSpPr>
          <p:cxnSp>
            <p:nvCxnSpPr>
              <p:cNvPr id="488" name="Google Shape;488;p28"/>
              <p:cNvCxnSpPr/>
              <p:nvPr/>
            </p:nvCxnSpPr>
            <p:spPr>
              <a:xfrm>
                <a:off x="1488" y="2016"/>
                <a:ext cx="48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489" name="Google Shape;489;p28"/>
              <p:cNvGrpSpPr/>
              <p:nvPr/>
            </p:nvGrpSpPr>
            <p:grpSpPr>
              <a:xfrm>
                <a:off x="1200" y="1728"/>
                <a:ext cx="1008" cy="480"/>
                <a:chOff x="1200" y="1728"/>
                <a:chExt cx="1008" cy="480"/>
              </a:xfrm>
            </p:grpSpPr>
            <p:sp>
              <p:nvSpPr>
                <p:cNvPr id="490" name="Google Shape;490;p28"/>
                <p:cNvSpPr/>
                <p:nvPr/>
              </p:nvSpPr>
              <p:spPr>
                <a:xfrm>
                  <a:off x="1440" y="1824"/>
                  <a:ext cx="576" cy="384"/>
                </a:xfrm>
                <a:prstGeom prst="bracketPair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28"/>
                <p:cNvSpPr txBox="1"/>
                <p:nvPr/>
              </p:nvSpPr>
              <p:spPr>
                <a:xfrm>
                  <a:off x="1200" y="1920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=</a:t>
                  </a:r>
                  <a:endParaRPr/>
                </a:p>
              </p:txBody>
            </p:sp>
            <p:sp>
              <p:nvSpPr>
                <p:cNvPr id="492" name="Google Shape;492;p28"/>
                <p:cNvSpPr txBox="1"/>
                <p:nvPr/>
              </p:nvSpPr>
              <p:spPr>
                <a:xfrm>
                  <a:off x="1968" y="172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b="0" i="1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</a:t>
                  </a:r>
                  <a:endParaRPr/>
                </a:p>
              </p:txBody>
            </p:sp>
          </p:grpSp>
        </p:grpSp>
      </p:grpSp>
      <p:sp>
        <p:nvSpPr>
          <p:cNvPr id="493" name="Google Shape;493;p28"/>
          <p:cNvSpPr txBox="1"/>
          <p:nvPr/>
        </p:nvSpPr>
        <p:spPr>
          <a:xfrm>
            <a:off x="4419600" y="2971800"/>
            <a:ext cx="2590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= 4.0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2.0</a:t>
            </a:r>
            <a:endParaRPr/>
          </a:p>
        </p:txBody>
      </p:sp>
      <p:grpSp>
        <p:nvGrpSpPr>
          <p:cNvPr id="494" name="Google Shape;494;p28"/>
          <p:cNvGrpSpPr/>
          <p:nvPr/>
        </p:nvGrpSpPr>
        <p:grpSpPr>
          <a:xfrm>
            <a:off x="2362200" y="3733800"/>
            <a:ext cx="1981200" cy="747712"/>
            <a:chOff x="1488" y="2352"/>
            <a:chExt cx="1248" cy="471"/>
          </a:xfrm>
        </p:grpSpPr>
        <p:sp>
          <p:nvSpPr>
            <p:cNvPr id="495" name="Google Shape;495;p28"/>
            <p:cNvSpPr txBox="1"/>
            <p:nvPr/>
          </p:nvSpPr>
          <p:spPr>
            <a:xfrm>
              <a:off x="1536" y="2352"/>
              <a:ext cx="120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[CO]</a:t>
              </a:r>
              <a:r>
                <a:rPr b="0" baseline="3000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496" name="Google Shape;496;p28"/>
            <p:cNvSpPr txBox="1"/>
            <p:nvPr/>
          </p:nvSpPr>
          <p:spPr>
            <a:xfrm>
              <a:off x="1536" y="2592"/>
              <a:ext cx="11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[CO]</a:t>
              </a:r>
              <a:r>
                <a:rPr b="0" baseline="3000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cxnSp>
          <p:nvCxnSpPr>
            <p:cNvPr id="497" name="Google Shape;497;p28"/>
            <p:cNvCxnSpPr/>
            <p:nvPr/>
          </p:nvCxnSpPr>
          <p:spPr>
            <a:xfrm>
              <a:off x="1488" y="2592"/>
              <a:ext cx="1104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498" name="Google Shape;498;p28"/>
          <p:cNvGrpSpPr/>
          <p:nvPr/>
        </p:nvGrpSpPr>
        <p:grpSpPr>
          <a:xfrm>
            <a:off x="4114800" y="3657600"/>
            <a:ext cx="1752600" cy="990600"/>
            <a:chOff x="2592" y="2304"/>
            <a:chExt cx="1104" cy="624"/>
          </a:xfrm>
        </p:grpSpPr>
        <p:grpSp>
          <p:nvGrpSpPr>
            <p:cNvPr id="499" name="Google Shape;499;p28"/>
            <p:cNvGrpSpPr/>
            <p:nvPr/>
          </p:nvGrpSpPr>
          <p:grpSpPr>
            <a:xfrm>
              <a:off x="2784" y="2304"/>
              <a:ext cx="912" cy="624"/>
              <a:chOff x="2688" y="1152"/>
              <a:chExt cx="912" cy="576"/>
            </a:xfrm>
          </p:grpSpPr>
          <p:sp>
            <p:nvSpPr>
              <p:cNvPr id="500" name="Google Shape;500;p28"/>
              <p:cNvSpPr txBox="1"/>
              <p:nvPr/>
            </p:nvSpPr>
            <p:spPr>
              <a:xfrm>
                <a:off x="2784" y="1200"/>
                <a:ext cx="528" cy="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[CO]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501" name="Google Shape;501;p28"/>
              <p:cNvSpPr txBox="1"/>
              <p:nvPr/>
            </p:nvSpPr>
            <p:spPr>
              <a:xfrm>
                <a:off x="2784" y="1440"/>
                <a:ext cx="576" cy="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[CO]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cxnSp>
            <p:nvCxnSpPr>
              <p:cNvPr id="502" name="Google Shape;502;p28"/>
              <p:cNvCxnSpPr/>
              <p:nvPr/>
            </p:nvCxnSpPr>
            <p:spPr>
              <a:xfrm>
                <a:off x="2736" y="1440"/>
                <a:ext cx="48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503" name="Google Shape;503;p28"/>
              <p:cNvSpPr/>
              <p:nvPr/>
            </p:nvSpPr>
            <p:spPr>
              <a:xfrm>
                <a:off x="2688" y="1200"/>
                <a:ext cx="624" cy="528"/>
              </a:xfrm>
              <a:prstGeom prst="bracketPair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28"/>
              <p:cNvSpPr txBox="1"/>
              <p:nvPr/>
            </p:nvSpPr>
            <p:spPr>
              <a:xfrm>
                <a:off x="3312" y="1152"/>
                <a:ext cx="288" cy="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/>
              </a:p>
            </p:txBody>
          </p:sp>
        </p:grpSp>
        <p:sp>
          <p:nvSpPr>
            <p:cNvPr id="505" name="Google Shape;505;p28"/>
            <p:cNvSpPr txBox="1"/>
            <p:nvPr/>
          </p:nvSpPr>
          <p:spPr>
            <a:xfrm>
              <a:off x="2592" y="2472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grpSp>
        <p:nvGrpSpPr>
          <p:cNvPr id="506" name="Google Shape;506;p28"/>
          <p:cNvGrpSpPr/>
          <p:nvPr/>
        </p:nvGrpSpPr>
        <p:grpSpPr>
          <a:xfrm>
            <a:off x="1066800" y="3733800"/>
            <a:ext cx="1143000" cy="747712"/>
            <a:chOff x="672" y="2352"/>
            <a:chExt cx="720" cy="471"/>
          </a:xfrm>
        </p:grpSpPr>
        <p:sp>
          <p:nvSpPr>
            <p:cNvPr id="507" name="Google Shape;507;p28"/>
            <p:cNvSpPr txBox="1"/>
            <p:nvPr/>
          </p:nvSpPr>
          <p:spPr>
            <a:xfrm>
              <a:off x="720" y="2352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3</a:t>
              </a:r>
              <a:endParaRPr/>
            </a:p>
          </p:txBody>
        </p:sp>
        <p:sp>
          <p:nvSpPr>
            <p:cNvPr id="508" name="Google Shape;508;p28"/>
            <p:cNvSpPr txBox="1"/>
            <p:nvPr/>
          </p:nvSpPr>
          <p:spPr>
            <a:xfrm>
              <a:off x="720" y="2592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1</a:t>
              </a:r>
              <a:endParaRPr/>
            </a:p>
          </p:txBody>
        </p:sp>
        <p:cxnSp>
          <p:nvCxnSpPr>
            <p:cNvPr id="509" name="Google Shape;509;p28"/>
            <p:cNvCxnSpPr/>
            <p:nvPr/>
          </p:nvCxnSpPr>
          <p:spPr>
            <a:xfrm>
              <a:off x="672" y="2592"/>
              <a:ext cx="48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10" name="Google Shape;510;p28"/>
            <p:cNvSpPr txBox="1"/>
            <p:nvPr/>
          </p:nvSpPr>
          <p:spPr>
            <a:xfrm>
              <a:off x="1200" y="2496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grpSp>
        <p:nvGrpSpPr>
          <p:cNvPr id="511" name="Google Shape;511;p28"/>
          <p:cNvGrpSpPr/>
          <p:nvPr/>
        </p:nvGrpSpPr>
        <p:grpSpPr>
          <a:xfrm>
            <a:off x="990600" y="4648200"/>
            <a:ext cx="1143000" cy="747712"/>
            <a:chOff x="624" y="2928"/>
            <a:chExt cx="720" cy="471"/>
          </a:xfrm>
        </p:grpSpPr>
        <p:sp>
          <p:nvSpPr>
            <p:cNvPr id="512" name="Google Shape;512;p28"/>
            <p:cNvSpPr txBox="1"/>
            <p:nvPr/>
          </p:nvSpPr>
          <p:spPr>
            <a:xfrm>
              <a:off x="672" y="2928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0.0050</a:t>
              </a:r>
              <a:endParaRPr/>
            </a:p>
          </p:txBody>
        </p:sp>
        <p:sp>
          <p:nvSpPr>
            <p:cNvPr id="513" name="Google Shape;513;p28"/>
            <p:cNvSpPr txBox="1"/>
            <p:nvPr/>
          </p:nvSpPr>
          <p:spPr>
            <a:xfrm>
              <a:off x="672" y="3168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0.0050</a:t>
              </a:r>
              <a:endParaRPr/>
            </a:p>
          </p:txBody>
        </p:sp>
        <p:cxnSp>
          <p:nvCxnSpPr>
            <p:cNvPr id="514" name="Google Shape;514;p28"/>
            <p:cNvCxnSpPr/>
            <p:nvPr/>
          </p:nvCxnSpPr>
          <p:spPr>
            <a:xfrm>
              <a:off x="624" y="3168"/>
              <a:ext cx="48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15" name="Google Shape;515;p28"/>
            <p:cNvSpPr txBox="1"/>
            <p:nvPr/>
          </p:nvSpPr>
          <p:spPr>
            <a:xfrm>
              <a:off x="1152" y="3072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grpSp>
        <p:nvGrpSpPr>
          <p:cNvPr id="516" name="Google Shape;516;p28"/>
          <p:cNvGrpSpPr/>
          <p:nvPr/>
        </p:nvGrpSpPr>
        <p:grpSpPr>
          <a:xfrm>
            <a:off x="2209800" y="4572000"/>
            <a:ext cx="1219200" cy="823912"/>
            <a:chOff x="1392" y="2880"/>
            <a:chExt cx="768" cy="519"/>
          </a:xfrm>
        </p:grpSpPr>
        <p:sp>
          <p:nvSpPr>
            <p:cNvPr id="517" name="Google Shape;517;p28"/>
            <p:cNvSpPr txBox="1"/>
            <p:nvPr/>
          </p:nvSpPr>
          <p:spPr>
            <a:xfrm>
              <a:off x="1536" y="2928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0.20</a:t>
              </a:r>
              <a:endParaRPr/>
            </a:p>
          </p:txBody>
        </p:sp>
        <p:sp>
          <p:nvSpPr>
            <p:cNvPr id="518" name="Google Shape;518;p28"/>
            <p:cNvSpPr txBox="1"/>
            <p:nvPr/>
          </p:nvSpPr>
          <p:spPr>
            <a:xfrm>
              <a:off x="1536" y="3168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0.10</a:t>
              </a:r>
              <a:endParaRPr/>
            </a:p>
          </p:txBody>
        </p:sp>
        <p:cxnSp>
          <p:nvCxnSpPr>
            <p:cNvPr id="519" name="Google Shape;519;p28"/>
            <p:cNvCxnSpPr/>
            <p:nvPr/>
          </p:nvCxnSpPr>
          <p:spPr>
            <a:xfrm>
              <a:off x="1440" y="3168"/>
              <a:ext cx="48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20" name="Google Shape;520;p28"/>
            <p:cNvSpPr/>
            <p:nvPr/>
          </p:nvSpPr>
          <p:spPr>
            <a:xfrm>
              <a:off x="1392" y="2976"/>
              <a:ext cx="576" cy="384"/>
            </a:xfrm>
            <a:prstGeom prst="bracketPair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8"/>
            <p:cNvSpPr txBox="1"/>
            <p:nvPr/>
          </p:nvSpPr>
          <p:spPr>
            <a:xfrm>
              <a:off x="1920" y="2880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</p:grpSp>
      <p:sp>
        <p:nvSpPr>
          <p:cNvPr id="522" name="Google Shape;522;p28"/>
          <p:cNvSpPr txBox="1"/>
          <p:nvPr/>
        </p:nvSpPr>
        <p:spPr>
          <a:xfrm>
            <a:off x="4419600" y="4800600"/>
            <a:ext cx="2590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= 2.0</a:t>
            </a:r>
            <a:r>
              <a:rPr b="0" baseline="30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</a:t>
            </a:r>
            <a:endParaRPr/>
          </a:p>
        </p:txBody>
      </p:sp>
      <p:sp>
        <p:nvSpPr>
          <p:cNvPr id="523" name="Google Shape;523;p28"/>
          <p:cNvSpPr txBox="1"/>
          <p:nvPr/>
        </p:nvSpPr>
        <p:spPr>
          <a:xfrm>
            <a:off x="6324600" y="2133600"/>
            <a:ext cx="2057400" cy="64135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187534">
                  <a:alpha val="6784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reaction is 2nd order in 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24" name="Google Shape;524;p28"/>
          <p:cNvSpPr txBox="1"/>
          <p:nvPr/>
        </p:nvSpPr>
        <p:spPr>
          <a:xfrm>
            <a:off x="6324600" y="3810000"/>
            <a:ext cx="2057400" cy="64135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187534">
                  <a:alpha val="6784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reaction is zero order in CO.</a:t>
            </a:r>
            <a:endParaRPr/>
          </a:p>
        </p:txBody>
      </p:sp>
      <p:sp>
        <p:nvSpPr>
          <p:cNvPr id="525" name="Google Shape;525;p28"/>
          <p:cNvSpPr txBox="1"/>
          <p:nvPr/>
        </p:nvSpPr>
        <p:spPr>
          <a:xfrm>
            <a:off x="2209800" y="5562600"/>
            <a:ext cx="3962400" cy="6461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187534">
                  <a:alpha val="6784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[CO]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reaction is second order overall.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9"/>
          <p:cNvSpPr txBox="1"/>
          <p:nvPr/>
        </p:nvSpPr>
        <p:spPr>
          <a:xfrm>
            <a:off x="1143000" y="762000"/>
            <a:ext cx="6019800" cy="3968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E957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Integrated Rate Laws</a:t>
            </a:r>
            <a:endParaRPr/>
          </a:p>
        </p:txBody>
      </p:sp>
      <p:grpSp>
        <p:nvGrpSpPr>
          <p:cNvPr id="532" name="Google Shape;532;p29"/>
          <p:cNvGrpSpPr/>
          <p:nvPr/>
        </p:nvGrpSpPr>
        <p:grpSpPr>
          <a:xfrm>
            <a:off x="974725" y="1360487"/>
            <a:ext cx="2682875" cy="847725"/>
            <a:chOff x="662" y="857"/>
            <a:chExt cx="1690" cy="534"/>
          </a:xfrm>
        </p:grpSpPr>
        <p:sp>
          <p:nvSpPr>
            <p:cNvPr id="533" name="Google Shape;533;p29"/>
            <p:cNvSpPr txBox="1"/>
            <p:nvPr/>
          </p:nvSpPr>
          <p:spPr>
            <a:xfrm>
              <a:off x="662" y="1008"/>
              <a:ext cx="6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= - </a:t>
              </a:r>
              <a:endParaRPr/>
            </a:p>
          </p:txBody>
        </p:sp>
        <p:grpSp>
          <p:nvGrpSpPr>
            <p:cNvPr id="534" name="Google Shape;534;p29"/>
            <p:cNvGrpSpPr/>
            <p:nvPr/>
          </p:nvGrpSpPr>
          <p:grpSpPr>
            <a:xfrm>
              <a:off x="1296" y="857"/>
              <a:ext cx="432" cy="534"/>
              <a:chOff x="1728" y="801"/>
              <a:chExt cx="432" cy="534"/>
            </a:xfrm>
          </p:grpSpPr>
          <p:sp>
            <p:nvSpPr>
              <p:cNvPr id="535" name="Google Shape;535;p29"/>
              <p:cNvSpPr txBox="1"/>
              <p:nvPr/>
            </p:nvSpPr>
            <p:spPr>
              <a:xfrm>
                <a:off x="1754" y="801"/>
                <a:ext cx="38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[A]</a:t>
                </a:r>
                <a:endParaRPr/>
              </a:p>
            </p:txBody>
          </p:sp>
          <p:sp>
            <p:nvSpPr>
              <p:cNvPr id="536" name="Google Shape;536;p29"/>
              <p:cNvSpPr txBox="1"/>
              <p:nvPr/>
            </p:nvSpPr>
            <p:spPr>
              <a:xfrm>
                <a:off x="1822" y="1104"/>
                <a:ext cx="24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537" name="Google Shape;537;p29"/>
              <p:cNvCxnSpPr/>
              <p:nvPr/>
            </p:nvCxnSpPr>
            <p:spPr>
              <a:xfrm>
                <a:off x="1728" y="1068"/>
                <a:ext cx="43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538" name="Google Shape;538;p29"/>
            <p:cNvSpPr txBox="1"/>
            <p:nvPr/>
          </p:nvSpPr>
          <p:spPr>
            <a:xfrm>
              <a:off x="1824" y="1008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[A]</a:t>
              </a:r>
              <a:endParaRPr/>
            </a:p>
          </p:txBody>
        </p:sp>
      </p:grpSp>
      <p:grpSp>
        <p:nvGrpSpPr>
          <p:cNvPr id="539" name="Google Shape;539;p29"/>
          <p:cNvGrpSpPr/>
          <p:nvPr/>
        </p:nvGrpSpPr>
        <p:grpSpPr>
          <a:xfrm>
            <a:off x="990600" y="4814887"/>
            <a:ext cx="2768600" cy="847725"/>
            <a:chOff x="614" y="3113"/>
            <a:chExt cx="1744" cy="534"/>
          </a:xfrm>
        </p:grpSpPr>
        <p:sp>
          <p:nvSpPr>
            <p:cNvPr id="540" name="Google Shape;540;p29"/>
            <p:cNvSpPr txBox="1"/>
            <p:nvPr/>
          </p:nvSpPr>
          <p:spPr>
            <a:xfrm>
              <a:off x="614" y="3264"/>
              <a:ext cx="6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= - </a:t>
              </a:r>
              <a:endParaRPr/>
            </a:p>
          </p:txBody>
        </p:sp>
        <p:grpSp>
          <p:nvGrpSpPr>
            <p:cNvPr id="541" name="Google Shape;541;p29"/>
            <p:cNvGrpSpPr/>
            <p:nvPr/>
          </p:nvGrpSpPr>
          <p:grpSpPr>
            <a:xfrm>
              <a:off x="1248" y="3113"/>
              <a:ext cx="432" cy="534"/>
              <a:chOff x="1728" y="801"/>
              <a:chExt cx="432" cy="534"/>
            </a:xfrm>
          </p:grpSpPr>
          <p:sp>
            <p:nvSpPr>
              <p:cNvPr id="542" name="Google Shape;542;p29"/>
              <p:cNvSpPr txBox="1"/>
              <p:nvPr/>
            </p:nvSpPr>
            <p:spPr>
              <a:xfrm>
                <a:off x="1754" y="801"/>
                <a:ext cx="38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[A]</a:t>
                </a:r>
                <a:endParaRPr/>
              </a:p>
            </p:txBody>
          </p:sp>
          <p:sp>
            <p:nvSpPr>
              <p:cNvPr id="543" name="Google Shape;543;p29"/>
              <p:cNvSpPr txBox="1"/>
              <p:nvPr/>
            </p:nvSpPr>
            <p:spPr>
              <a:xfrm>
                <a:off x="1822" y="1104"/>
                <a:ext cx="24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544" name="Google Shape;544;p29"/>
              <p:cNvCxnSpPr/>
              <p:nvPr/>
            </p:nvCxnSpPr>
            <p:spPr>
              <a:xfrm>
                <a:off x="1728" y="1068"/>
                <a:ext cx="43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545" name="Google Shape;545;p29"/>
            <p:cNvSpPr txBox="1"/>
            <p:nvPr/>
          </p:nvSpPr>
          <p:spPr>
            <a:xfrm>
              <a:off x="1776" y="3264"/>
              <a:ext cx="58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[A]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</p:grpSp>
      <p:grpSp>
        <p:nvGrpSpPr>
          <p:cNvPr id="546" name="Google Shape;546;p29"/>
          <p:cNvGrpSpPr/>
          <p:nvPr/>
        </p:nvGrpSpPr>
        <p:grpSpPr>
          <a:xfrm>
            <a:off x="990600" y="2986087"/>
            <a:ext cx="2768600" cy="847725"/>
            <a:chOff x="710" y="1817"/>
            <a:chExt cx="1744" cy="534"/>
          </a:xfrm>
        </p:grpSpPr>
        <p:sp>
          <p:nvSpPr>
            <p:cNvPr id="547" name="Google Shape;547;p29"/>
            <p:cNvSpPr txBox="1"/>
            <p:nvPr/>
          </p:nvSpPr>
          <p:spPr>
            <a:xfrm>
              <a:off x="710" y="1968"/>
              <a:ext cx="6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= - </a:t>
              </a:r>
              <a:endParaRPr/>
            </a:p>
          </p:txBody>
        </p:sp>
        <p:grpSp>
          <p:nvGrpSpPr>
            <p:cNvPr id="548" name="Google Shape;548;p29"/>
            <p:cNvGrpSpPr/>
            <p:nvPr/>
          </p:nvGrpSpPr>
          <p:grpSpPr>
            <a:xfrm>
              <a:off x="1344" y="1817"/>
              <a:ext cx="432" cy="534"/>
              <a:chOff x="1728" y="801"/>
              <a:chExt cx="432" cy="534"/>
            </a:xfrm>
          </p:grpSpPr>
          <p:sp>
            <p:nvSpPr>
              <p:cNvPr id="549" name="Google Shape;549;p29"/>
              <p:cNvSpPr txBox="1"/>
              <p:nvPr/>
            </p:nvSpPr>
            <p:spPr>
              <a:xfrm>
                <a:off x="1754" y="801"/>
                <a:ext cx="38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[A]</a:t>
                </a:r>
                <a:endParaRPr/>
              </a:p>
            </p:txBody>
          </p:sp>
          <p:sp>
            <p:nvSpPr>
              <p:cNvPr id="550" name="Google Shape;550;p29"/>
              <p:cNvSpPr txBox="1"/>
              <p:nvPr/>
            </p:nvSpPr>
            <p:spPr>
              <a:xfrm>
                <a:off x="1822" y="1104"/>
                <a:ext cx="24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551" name="Google Shape;551;p29"/>
              <p:cNvCxnSpPr/>
              <p:nvPr/>
            </p:nvCxnSpPr>
            <p:spPr>
              <a:xfrm>
                <a:off x="1728" y="1068"/>
                <a:ext cx="43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552" name="Google Shape;552;p29"/>
            <p:cNvSpPr txBox="1"/>
            <p:nvPr/>
          </p:nvSpPr>
          <p:spPr>
            <a:xfrm>
              <a:off x="1872" y="1968"/>
              <a:ext cx="58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[A]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553" name="Google Shape;553;p29"/>
          <p:cNvSpPr txBox="1"/>
          <p:nvPr/>
        </p:nvSpPr>
        <p:spPr>
          <a:xfrm>
            <a:off x="3886200" y="1585912"/>
            <a:ext cx="27892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First-order rate equation</a:t>
            </a:r>
            <a:endParaRPr/>
          </a:p>
        </p:txBody>
      </p:sp>
      <p:sp>
        <p:nvSpPr>
          <p:cNvPr id="554" name="Google Shape;554;p29"/>
          <p:cNvSpPr txBox="1"/>
          <p:nvPr/>
        </p:nvSpPr>
        <p:spPr>
          <a:xfrm>
            <a:off x="3886200" y="3200400"/>
            <a:ext cx="30448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Second-order rate equation</a:t>
            </a:r>
            <a:endParaRPr/>
          </a:p>
        </p:txBody>
      </p:sp>
      <p:sp>
        <p:nvSpPr>
          <p:cNvPr id="555" name="Google Shape;555;p29"/>
          <p:cNvSpPr txBox="1"/>
          <p:nvPr/>
        </p:nvSpPr>
        <p:spPr>
          <a:xfrm>
            <a:off x="3886200" y="5029200"/>
            <a:ext cx="27765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Zero-order rate equation</a:t>
            </a:r>
            <a:endParaRPr/>
          </a:p>
        </p:txBody>
      </p:sp>
      <p:grpSp>
        <p:nvGrpSpPr>
          <p:cNvPr id="556" name="Google Shape;556;p29"/>
          <p:cNvGrpSpPr/>
          <p:nvPr/>
        </p:nvGrpSpPr>
        <p:grpSpPr>
          <a:xfrm>
            <a:off x="2971800" y="2057400"/>
            <a:ext cx="5257800" cy="1066800"/>
            <a:chOff x="2016" y="1296"/>
            <a:chExt cx="3312" cy="672"/>
          </a:xfrm>
        </p:grpSpPr>
        <p:sp>
          <p:nvSpPr>
            <p:cNvPr id="557" name="Google Shape;557;p29"/>
            <p:cNvSpPr txBox="1"/>
            <p:nvPr/>
          </p:nvSpPr>
          <p:spPr>
            <a:xfrm>
              <a:off x="2112" y="1488"/>
              <a:ext cx="24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ln</a:t>
              </a:r>
              <a:endParaRPr/>
            </a:p>
          </p:txBody>
        </p:sp>
        <p:grpSp>
          <p:nvGrpSpPr>
            <p:cNvPr id="558" name="Google Shape;558;p29"/>
            <p:cNvGrpSpPr/>
            <p:nvPr/>
          </p:nvGrpSpPr>
          <p:grpSpPr>
            <a:xfrm>
              <a:off x="2400" y="1323"/>
              <a:ext cx="442" cy="579"/>
              <a:chOff x="2918" y="1255"/>
              <a:chExt cx="442" cy="579"/>
            </a:xfrm>
          </p:grpSpPr>
          <p:sp>
            <p:nvSpPr>
              <p:cNvPr id="559" name="Google Shape;559;p29"/>
              <p:cNvSpPr txBox="1"/>
              <p:nvPr/>
            </p:nvSpPr>
            <p:spPr>
              <a:xfrm>
                <a:off x="2918" y="1255"/>
                <a:ext cx="442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[A]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/>
              </a:p>
            </p:txBody>
          </p:sp>
          <p:sp>
            <p:nvSpPr>
              <p:cNvPr id="560" name="Google Shape;560;p29"/>
              <p:cNvSpPr txBox="1"/>
              <p:nvPr/>
            </p:nvSpPr>
            <p:spPr>
              <a:xfrm>
                <a:off x="2968" y="1584"/>
                <a:ext cx="341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[A]</a:t>
                </a:r>
                <a:r>
                  <a:rPr b="0" baseline="-2500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561" name="Google Shape;561;p29"/>
              <p:cNvCxnSpPr/>
              <p:nvPr/>
            </p:nvCxnSpPr>
            <p:spPr>
              <a:xfrm>
                <a:off x="2947" y="1584"/>
                <a:ext cx="384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562" name="Google Shape;562;p29"/>
            <p:cNvSpPr txBox="1"/>
            <p:nvPr/>
          </p:nvSpPr>
          <p:spPr>
            <a:xfrm>
              <a:off x="2880" y="1488"/>
              <a:ext cx="658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kt</a:t>
              </a:r>
              <a:endParaRPr/>
            </a:p>
          </p:txBody>
        </p:sp>
        <p:sp>
          <p:nvSpPr>
            <p:cNvPr id="563" name="Google Shape;563;p29"/>
            <p:cNvSpPr txBox="1"/>
            <p:nvPr/>
          </p:nvSpPr>
          <p:spPr>
            <a:xfrm>
              <a:off x="3696" y="1488"/>
              <a:ext cx="154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ln [A]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- ln [A]</a:t>
              </a:r>
              <a:r>
                <a:rPr b="0" baseline="-2500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kt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564" name="Google Shape;564;p29"/>
            <p:cNvSpPr txBox="1"/>
            <p:nvPr/>
          </p:nvSpPr>
          <p:spPr>
            <a:xfrm>
              <a:off x="2016" y="1296"/>
              <a:ext cx="3312" cy="672"/>
            </a:xfrm>
            <a:prstGeom prst="rect">
              <a:avLst/>
            </a:prstGeom>
            <a:noFill/>
            <a:ln cap="flat" cmpd="sng" w="28575">
              <a:solidFill>
                <a:srgbClr val="FF921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29"/>
          <p:cNvGrpSpPr/>
          <p:nvPr/>
        </p:nvGrpSpPr>
        <p:grpSpPr>
          <a:xfrm>
            <a:off x="2971800" y="3733800"/>
            <a:ext cx="5562600" cy="1066800"/>
            <a:chOff x="1968" y="2352"/>
            <a:chExt cx="3504" cy="672"/>
          </a:xfrm>
        </p:grpSpPr>
        <p:grpSp>
          <p:nvGrpSpPr>
            <p:cNvPr id="566" name="Google Shape;566;p29"/>
            <p:cNvGrpSpPr/>
            <p:nvPr/>
          </p:nvGrpSpPr>
          <p:grpSpPr>
            <a:xfrm>
              <a:off x="2016" y="2400"/>
              <a:ext cx="1510" cy="531"/>
              <a:chOff x="2218" y="2352"/>
              <a:chExt cx="1510" cy="531"/>
            </a:xfrm>
          </p:grpSpPr>
          <p:grpSp>
            <p:nvGrpSpPr>
              <p:cNvPr id="567" name="Google Shape;567;p29"/>
              <p:cNvGrpSpPr/>
              <p:nvPr/>
            </p:nvGrpSpPr>
            <p:grpSpPr>
              <a:xfrm>
                <a:off x="2218" y="2352"/>
                <a:ext cx="341" cy="531"/>
                <a:chOff x="2256" y="2359"/>
                <a:chExt cx="341" cy="531"/>
              </a:xfrm>
            </p:grpSpPr>
            <p:sp>
              <p:nvSpPr>
                <p:cNvPr id="568" name="Google Shape;568;p29"/>
                <p:cNvSpPr txBox="1"/>
                <p:nvPr/>
              </p:nvSpPr>
              <p:spPr>
                <a:xfrm>
                  <a:off x="2324" y="235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569" name="Google Shape;569;p29"/>
                <p:cNvSpPr txBox="1"/>
                <p:nvPr/>
              </p:nvSpPr>
              <p:spPr>
                <a:xfrm>
                  <a:off x="2256" y="2640"/>
                  <a:ext cx="341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[A]</a:t>
                  </a:r>
                  <a:r>
                    <a:rPr b="0" baseline="-25000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endParaRPr/>
                </a:p>
              </p:txBody>
            </p:sp>
            <p:cxnSp>
              <p:nvCxnSpPr>
                <p:cNvPr id="570" name="Google Shape;570;p29"/>
                <p:cNvCxnSpPr/>
                <p:nvPr/>
              </p:nvCxnSpPr>
              <p:spPr>
                <a:xfrm>
                  <a:off x="2282" y="2640"/>
                  <a:ext cx="28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71" name="Google Shape;571;p29"/>
              <p:cNvGrpSpPr/>
              <p:nvPr/>
            </p:nvGrpSpPr>
            <p:grpSpPr>
              <a:xfrm>
                <a:off x="2880" y="2352"/>
                <a:ext cx="369" cy="531"/>
                <a:chOff x="2256" y="2359"/>
                <a:chExt cx="369" cy="531"/>
              </a:xfrm>
            </p:grpSpPr>
            <p:sp>
              <p:nvSpPr>
                <p:cNvPr id="572" name="Google Shape;572;p29"/>
                <p:cNvSpPr txBox="1"/>
                <p:nvPr/>
              </p:nvSpPr>
              <p:spPr>
                <a:xfrm>
                  <a:off x="2324" y="235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573" name="Google Shape;573;p29"/>
                <p:cNvSpPr txBox="1"/>
                <p:nvPr/>
              </p:nvSpPr>
              <p:spPr>
                <a:xfrm>
                  <a:off x="2256" y="2640"/>
                  <a:ext cx="369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[A]</a:t>
                  </a:r>
                  <a:r>
                    <a:rPr b="0" baseline="-2500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</a:t>
                  </a:r>
                  <a:endParaRPr/>
                </a:p>
              </p:txBody>
            </p:sp>
            <p:cxnSp>
              <p:nvCxnSpPr>
                <p:cNvPr id="574" name="Google Shape;574;p29"/>
                <p:cNvCxnSpPr/>
                <p:nvPr/>
              </p:nvCxnSpPr>
              <p:spPr>
                <a:xfrm>
                  <a:off x="2282" y="2640"/>
                  <a:ext cx="28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575" name="Google Shape;575;p29"/>
              <p:cNvSpPr txBox="1"/>
              <p:nvPr/>
            </p:nvSpPr>
            <p:spPr>
              <a:xfrm>
                <a:off x="2640" y="2493"/>
                <a:ext cx="16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  <p:sp>
            <p:nvSpPr>
              <p:cNvPr id="576" name="Google Shape;576;p29"/>
              <p:cNvSpPr txBox="1"/>
              <p:nvPr/>
            </p:nvSpPr>
            <p:spPr>
              <a:xfrm>
                <a:off x="3350" y="2492"/>
                <a:ext cx="37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kt</a:t>
                </a:r>
                <a:endParaRPr/>
              </a:p>
            </p:txBody>
          </p:sp>
        </p:grpSp>
        <p:grpSp>
          <p:nvGrpSpPr>
            <p:cNvPr id="577" name="Google Shape;577;p29"/>
            <p:cNvGrpSpPr/>
            <p:nvPr/>
          </p:nvGrpSpPr>
          <p:grpSpPr>
            <a:xfrm>
              <a:off x="3984" y="2400"/>
              <a:ext cx="1425" cy="531"/>
              <a:chOff x="3984" y="2424"/>
              <a:chExt cx="1425" cy="531"/>
            </a:xfrm>
          </p:grpSpPr>
          <p:grpSp>
            <p:nvGrpSpPr>
              <p:cNvPr id="578" name="Google Shape;578;p29"/>
              <p:cNvGrpSpPr/>
              <p:nvPr/>
            </p:nvGrpSpPr>
            <p:grpSpPr>
              <a:xfrm>
                <a:off x="3984" y="2424"/>
                <a:ext cx="341" cy="531"/>
                <a:chOff x="2256" y="2359"/>
                <a:chExt cx="341" cy="531"/>
              </a:xfrm>
            </p:grpSpPr>
            <p:sp>
              <p:nvSpPr>
                <p:cNvPr id="579" name="Google Shape;579;p29"/>
                <p:cNvSpPr txBox="1"/>
                <p:nvPr/>
              </p:nvSpPr>
              <p:spPr>
                <a:xfrm>
                  <a:off x="2324" y="235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580" name="Google Shape;580;p29"/>
                <p:cNvSpPr txBox="1"/>
                <p:nvPr/>
              </p:nvSpPr>
              <p:spPr>
                <a:xfrm>
                  <a:off x="2256" y="2640"/>
                  <a:ext cx="341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[A]</a:t>
                  </a:r>
                  <a:r>
                    <a:rPr b="0" baseline="-25000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endParaRPr/>
                </a:p>
              </p:txBody>
            </p:sp>
            <p:cxnSp>
              <p:nvCxnSpPr>
                <p:cNvPr id="581" name="Google Shape;581;p29"/>
                <p:cNvCxnSpPr/>
                <p:nvPr/>
              </p:nvCxnSpPr>
              <p:spPr>
                <a:xfrm>
                  <a:off x="2282" y="2640"/>
                  <a:ext cx="28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82" name="Google Shape;582;p29"/>
              <p:cNvGrpSpPr/>
              <p:nvPr/>
            </p:nvGrpSpPr>
            <p:grpSpPr>
              <a:xfrm>
                <a:off x="5040" y="2424"/>
                <a:ext cx="369" cy="531"/>
                <a:chOff x="2256" y="2359"/>
                <a:chExt cx="369" cy="531"/>
              </a:xfrm>
            </p:grpSpPr>
            <p:sp>
              <p:nvSpPr>
                <p:cNvPr id="583" name="Google Shape;583;p29"/>
                <p:cNvSpPr txBox="1"/>
                <p:nvPr/>
              </p:nvSpPr>
              <p:spPr>
                <a:xfrm>
                  <a:off x="2324" y="235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584" name="Google Shape;584;p29"/>
                <p:cNvSpPr txBox="1"/>
                <p:nvPr/>
              </p:nvSpPr>
              <p:spPr>
                <a:xfrm>
                  <a:off x="2256" y="2640"/>
                  <a:ext cx="369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[A]</a:t>
                  </a:r>
                  <a:r>
                    <a:rPr b="0" baseline="-2500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</a:t>
                  </a:r>
                  <a:endParaRPr/>
                </a:p>
              </p:txBody>
            </p:sp>
            <p:cxnSp>
              <p:nvCxnSpPr>
                <p:cNvPr id="585" name="Google Shape;585;p29"/>
                <p:cNvCxnSpPr/>
                <p:nvPr/>
              </p:nvCxnSpPr>
              <p:spPr>
                <a:xfrm>
                  <a:off x="2282" y="2640"/>
                  <a:ext cx="28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586" name="Google Shape;586;p29"/>
              <p:cNvSpPr txBox="1"/>
              <p:nvPr/>
            </p:nvSpPr>
            <p:spPr>
              <a:xfrm>
                <a:off x="4800" y="2564"/>
                <a:ext cx="20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/>
              </a:p>
            </p:txBody>
          </p:sp>
          <p:sp>
            <p:nvSpPr>
              <p:cNvPr id="587" name="Google Shape;587;p29"/>
              <p:cNvSpPr txBox="1"/>
              <p:nvPr/>
            </p:nvSpPr>
            <p:spPr>
              <a:xfrm>
                <a:off x="4368" y="2564"/>
                <a:ext cx="37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kt</a:t>
                </a:r>
                <a:endParaRPr/>
              </a:p>
            </p:txBody>
          </p:sp>
        </p:grpSp>
        <p:sp>
          <p:nvSpPr>
            <p:cNvPr id="588" name="Google Shape;588;p29"/>
            <p:cNvSpPr txBox="1"/>
            <p:nvPr/>
          </p:nvSpPr>
          <p:spPr>
            <a:xfrm>
              <a:off x="1968" y="2352"/>
              <a:ext cx="3504" cy="672"/>
            </a:xfrm>
            <a:prstGeom prst="rect">
              <a:avLst/>
            </a:prstGeom>
            <a:noFill/>
            <a:ln cap="flat" cmpd="sng" w="28575">
              <a:solidFill>
                <a:srgbClr val="FF921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p29"/>
          <p:cNvGrpSpPr/>
          <p:nvPr/>
        </p:nvGrpSpPr>
        <p:grpSpPr>
          <a:xfrm>
            <a:off x="2971800" y="5486400"/>
            <a:ext cx="2209800" cy="762000"/>
            <a:chOff x="1872" y="3456"/>
            <a:chExt cx="1392" cy="480"/>
          </a:xfrm>
        </p:grpSpPr>
        <p:sp>
          <p:nvSpPr>
            <p:cNvPr id="590" name="Google Shape;590;p29"/>
            <p:cNvSpPr txBox="1"/>
            <p:nvPr/>
          </p:nvSpPr>
          <p:spPr>
            <a:xfrm>
              <a:off x="1968" y="3552"/>
              <a:ext cx="113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[A]</a:t>
              </a:r>
              <a:r>
                <a:rPr b="0" baseline="-2500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- [A]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-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kt</a:t>
              </a:r>
              <a:endParaRPr/>
            </a:p>
          </p:txBody>
        </p:sp>
        <p:sp>
          <p:nvSpPr>
            <p:cNvPr id="591" name="Google Shape;591;p29"/>
            <p:cNvSpPr txBox="1"/>
            <p:nvPr/>
          </p:nvSpPr>
          <p:spPr>
            <a:xfrm>
              <a:off x="1872" y="3456"/>
              <a:ext cx="1392" cy="480"/>
            </a:xfrm>
            <a:prstGeom prst="rect">
              <a:avLst/>
            </a:prstGeom>
            <a:noFill/>
            <a:ln cap="flat" cmpd="sng" w="28575">
              <a:solidFill>
                <a:srgbClr val="FF921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0"/>
          <p:cNvSpPr txBox="1"/>
          <p:nvPr/>
        </p:nvSpPr>
        <p:spPr>
          <a:xfrm>
            <a:off x="457200" y="381000"/>
            <a:ext cx="25908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16.4</a:t>
            </a:r>
            <a:endParaRPr/>
          </a:p>
        </p:txBody>
      </p:sp>
      <p:sp>
        <p:nvSpPr>
          <p:cNvPr id="597" name="Google Shape;597;p30"/>
          <p:cNvSpPr txBox="1"/>
          <p:nvPr/>
        </p:nvSpPr>
        <p:spPr>
          <a:xfrm>
            <a:off x="3124200" y="381000"/>
            <a:ext cx="5562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Reaction Orders from a Series of Molecular Scenes</a:t>
            </a:r>
            <a:endParaRPr/>
          </a:p>
        </p:txBody>
      </p:sp>
      <p:sp>
        <p:nvSpPr>
          <p:cNvPr id="598" name="Google Shape;598;p30"/>
          <p:cNvSpPr txBox="1"/>
          <p:nvPr/>
        </p:nvSpPr>
        <p:spPr>
          <a:xfrm>
            <a:off x="228600" y="12192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PROBLEM:</a:t>
            </a:r>
            <a:endParaRPr/>
          </a:p>
        </p:txBody>
      </p:sp>
      <p:sp>
        <p:nvSpPr>
          <p:cNvPr id="599" name="Google Shape;599;p30"/>
          <p:cNvSpPr txBox="1"/>
          <p:nvPr/>
        </p:nvSpPr>
        <p:spPr>
          <a:xfrm>
            <a:off x="1676400" y="1219200"/>
            <a:ext cx="6477000" cy="161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 particular temperature, two gases, A (red) and B (blue), react to form products. The following molecular scenes represent four experiments run at the same volume, labeled 1 through 4 with their initial rates (in mol/L•s):</a:t>
            </a:r>
            <a:endParaRPr/>
          </a:p>
        </p:txBody>
      </p:sp>
      <p:pic>
        <p:nvPicPr>
          <p:cNvPr descr="sil11080_s16_04a" id="600" name="Google Shape;6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819400"/>
            <a:ext cx="56388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30"/>
          <p:cNvSpPr txBox="1"/>
          <p:nvPr/>
        </p:nvSpPr>
        <p:spPr>
          <a:xfrm>
            <a:off x="1828800" y="4648200"/>
            <a:ext cx="6172200" cy="176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arenBoth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reaction order with respect to A? </a:t>
            </a:r>
            <a:endParaRPr/>
          </a:p>
          <a:p>
            <a:pPr indent="-381000" lvl="0" marL="381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With respect to B? The overall order?</a:t>
            </a:r>
            <a:endParaRPr/>
          </a:p>
          <a:p>
            <a:pPr indent="-381000" lvl="0" marL="381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Write the rate law for the reaction.</a:t>
            </a:r>
            <a:endParaRPr/>
          </a:p>
          <a:p>
            <a:pPr indent="-381000" lvl="0" marL="381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Predict the initial rate of experiment 4.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1"/>
          <p:cNvSpPr txBox="1"/>
          <p:nvPr/>
        </p:nvSpPr>
        <p:spPr>
          <a:xfrm>
            <a:off x="304800" y="457200"/>
            <a:ext cx="25908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16.4</a:t>
            </a:r>
            <a:endParaRPr/>
          </a:p>
        </p:txBody>
      </p:sp>
      <p:sp>
        <p:nvSpPr>
          <p:cNvPr id="608" name="Google Shape;608;p31"/>
          <p:cNvSpPr txBox="1"/>
          <p:nvPr/>
        </p:nvSpPr>
        <p:spPr>
          <a:xfrm>
            <a:off x="228600" y="1981200"/>
            <a:ext cx="99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609" name="Google Shape;609;p31"/>
          <p:cNvSpPr txBox="1"/>
          <p:nvPr/>
        </p:nvSpPr>
        <p:spPr>
          <a:xfrm>
            <a:off x="2971800" y="381000"/>
            <a:ext cx="5943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Reaction Orders from a Series of Molecular Scenes</a:t>
            </a:r>
            <a:endParaRPr/>
          </a:p>
        </p:txBody>
      </p:sp>
      <p:sp>
        <p:nvSpPr>
          <p:cNvPr id="610" name="Google Shape;610;p31"/>
          <p:cNvSpPr txBox="1"/>
          <p:nvPr/>
        </p:nvSpPr>
        <p:spPr>
          <a:xfrm>
            <a:off x="1524000" y="1981200"/>
            <a:ext cx="7315200" cy="1741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Both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the change in each reactant by counting the number of spheres and see how the change affected the rate.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	Use the orders from (a) to write the rate law.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	Use the results from Expts 1 and 3 and the rate law from part (b) to determine initial rate of Expt 4.</a:t>
            </a:r>
            <a:endParaRPr/>
          </a:p>
        </p:txBody>
      </p:sp>
      <p:sp>
        <p:nvSpPr>
          <p:cNvPr id="611" name="Google Shape;611;p31"/>
          <p:cNvSpPr txBox="1"/>
          <p:nvPr/>
        </p:nvSpPr>
        <p:spPr>
          <a:xfrm>
            <a:off x="304800" y="838200"/>
            <a:ext cx="1804987" cy="396875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1066800" y="533400"/>
            <a:ext cx="7239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Kinetics:  Rates and Mechanisms of Chemical Reactions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914400" y="1371600"/>
            <a:ext cx="5562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16.1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 Reaction Rates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914400" y="1963737"/>
            <a:ext cx="480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16.2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Expressing the Reaction Rate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914400" y="2557462"/>
            <a:ext cx="525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16.3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Rate Law and Its Components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14400" y="3151187"/>
            <a:ext cx="7315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16.4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Integrated Rate Laws:  Concentration Changes over Time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914400" y="4930775"/>
            <a:ext cx="6629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16.7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 Mechanisms:  Steps in the Overall Reaction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914400" y="5524500"/>
            <a:ext cx="6019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16.8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Catalysis:  Speeding Up a Chemical Reaction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914400" y="3743325"/>
            <a:ext cx="7315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16.5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 of Temperature on Reaction Rate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914400" y="4337050"/>
            <a:ext cx="7315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16.6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Explaining the Effects of Concentration and Temperature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2"/>
          <p:cNvSpPr txBox="1"/>
          <p:nvPr/>
        </p:nvSpPr>
        <p:spPr>
          <a:xfrm>
            <a:off x="609600" y="19050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617" name="Google Shape;617;p32"/>
          <p:cNvSpPr txBox="1"/>
          <p:nvPr/>
        </p:nvSpPr>
        <p:spPr>
          <a:xfrm>
            <a:off x="457200" y="533400"/>
            <a:ext cx="2514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16.4</a:t>
            </a:r>
            <a:endParaRPr/>
          </a:p>
        </p:txBody>
      </p:sp>
      <p:sp>
        <p:nvSpPr>
          <p:cNvPr id="618" name="Google Shape;618;p32"/>
          <p:cNvSpPr txBox="1"/>
          <p:nvPr/>
        </p:nvSpPr>
        <p:spPr>
          <a:xfrm>
            <a:off x="3048000" y="457200"/>
            <a:ext cx="5943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Reaction Orders from a Series of Molecular Scenes</a:t>
            </a:r>
            <a:endParaRPr/>
          </a:p>
        </p:txBody>
      </p:sp>
      <p:sp>
        <p:nvSpPr>
          <p:cNvPr id="619" name="Google Shape;619;p32"/>
          <p:cNvSpPr txBox="1"/>
          <p:nvPr/>
        </p:nvSpPr>
        <p:spPr>
          <a:xfrm>
            <a:off x="457200" y="914400"/>
            <a:ext cx="1371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sp>
        <p:nvSpPr>
          <p:cNvPr id="620" name="Google Shape;620;p32"/>
          <p:cNvSpPr txBox="1"/>
          <p:nvPr/>
        </p:nvSpPr>
        <p:spPr>
          <a:xfrm>
            <a:off x="2133600" y="1905000"/>
            <a:ext cx="5867400" cy="4014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Both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Expts 1 and 2, A doubles while B is constant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rate also doubles. The reaction is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order with respect to 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From Expts 1 and 3 B doubles, A is constant and the rate quadruples. The reaction is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order with respect to B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overall order is (1 + 2), 3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order.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Both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[A][B]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Both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Expts 3 and 4 we see that A doubles. Comparing Expts 2 and 4 A is constant and B doubles, so the rate should quadruple.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Rate 4 = 4.0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-4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mol/L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t16_03" id="626" name="Google Shape;6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2" y="152400"/>
            <a:ext cx="498475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4"/>
          <p:cNvSpPr txBox="1"/>
          <p:nvPr/>
        </p:nvSpPr>
        <p:spPr>
          <a:xfrm>
            <a:off x="381000" y="533400"/>
            <a:ext cx="2514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16.5</a:t>
            </a:r>
            <a:endParaRPr/>
          </a:p>
        </p:txBody>
      </p:sp>
      <p:sp>
        <p:nvSpPr>
          <p:cNvPr id="633" name="Google Shape;633;p34"/>
          <p:cNvSpPr txBox="1"/>
          <p:nvPr/>
        </p:nvSpPr>
        <p:spPr>
          <a:xfrm>
            <a:off x="457200" y="3276600"/>
            <a:ext cx="99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634" name="Google Shape;634;p34"/>
          <p:cNvSpPr txBox="1"/>
          <p:nvPr/>
        </p:nvSpPr>
        <p:spPr>
          <a:xfrm>
            <a:off x="457200" y="41910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635" name="Google Shape;635;p34"/>
          <p:cNvSpPr txBox="1"/>
          <p:nvPr/>
        </p:nvSpPr>
        <p:spPr>
          <a:xfrm>
            <a:off x="2971800" y="533400"/>
            <a:ext cx="5943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the Reactant Concentration at a Given Time</a:t>
            </a:r>
            <a:endParaRPr/>
          </a:p>
        </p:txBody>
      </p:sp>
      <p:grpSp>
        <p:nvGrpSpPr>
          <p:cNvPr id="636" name="Google Shape;636;p34"/>
          <p:cNvGrpSpPr/>
          <p:nvPr/>
        </p:nvGrpSpPr>
        <p:grpSpPr>
          <a:xfrm>
            <a:off x="533400" y="1219200"/>
            <a:ext cx="8229600" cy="915987"/>
            <a:chOff x="336" y="768"/>
            <a:chExt cx="5184" cy="577"/>
          </a:xfrm>
        </p:grpSpPr>
        <p:sp>
          <p:nvSpPr>
            <p:cNvPr id="637" name="Google Shape;637;p34"/>
            <p:cNvSpPr txBox="1"/>
            <p:nvPr/>
          </p:nvSpPr>
          <p:spPr>
            <a:xfrm>
              <a:off x="336" y="768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638" name="Google Shape;638;p34"/>
            <p:cNvSpPr txBox="1"/>
            <p:nvPr/>
          </p:nvSpPr>
          <p:spPr>
            <a:xfrm>
              <a:off x="1200" y="768"/>
              <a:ext cx="4320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 1000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C, cyclobutane (C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decomposes in a first-order reaction, with the very high rate constant of 87 s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to two molecules of ethylene (C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).</a:t>
              </a:r>
              <a:endParaRPr/>
            </a:p>
          </p:txBody>
        </p:sp>
      </p:grpSp>
      <p:sp>
        <p:nvSpPr>
          <p:cNvPr id="639" name="Google Shape;639;p34"/>
          <p:cNvSpPr txBox="1"/>
          <p:nvPr/>
        </p:nvSpPr>
        <p:spPr>
          <a:xfrm>
            <a:off x="1981200" y="2133600"/>
            <a:ext cx="6781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If the initial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concentration is 2.00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what is the concentration after 0.010 s?</a:t>
            </a:r>
            <a:endParaRPr/>
          </a:p>
        </p:txBody>
      </p:sp>
      <p:sp>
        <p:nvSpPr>
          <p:cNvPr id="640" name="Google Shape;640;p34"/>
          <p:cNvSpPr txBox="1"/>
          <p:nvPr/>
        </p:nvSpPr>
        <p:spPr>
          <a:xfrm>
            <a:off x="1981200" y="2743200"/>
            <a:ext cx="6781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What fraction of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decomposed in this time?</a:t>
            </a:r>
            <a:endParaRPr/>
          </a:p>
        </p:txBody>
      </p:sp>
      <p:sp>
        <p:nvSpPr>
          <p:cNvPr id="641" name="Google Shape;641;p34"/>
          <p:cNvSpPr txBox="1"/>
          <p:nvPr/>
        </p:nvSpPr>
        <p:spPr>
          <a:xfrm>
            <a:off x="1600200" y="3276600"/>
            <a:ext cx="73152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the [C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at time,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using the integrated rate law for a 1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order reaction.  Once that value is found, divide the amount decomposed by the initial concentration.</a:t>
            </a:r>
            <a:endParaRPr/>
          </a:p>
        </p:txBody>
      </p:sp>
      <p:grpSp>
        <p:nvGrpSpPr>
          <p:cNvPr id="642" name="Google Shape;642;p34"/>
          <p:cNvGrpSpPr/>
          <p:nvPr/>
        </p:nvGrpSpPr>
        <p:grpSpPr>
          <a:xfrm>
            <a:off x="4419600" y="4267200"/>
            <a:ext cx="3581400" cy="747712"/>
            <a:chOff x="2784" y="2688"/>
            <a:chExt cx="2256" cy="471"/>
          </a:xfrm>
        </p:grpSpPr>
        <p:sp>
          <p:nvSpPr>
            <p:cNvPr id="643" name="Google Shape;643;p34"/>
            <p:cNvSpPr txBox="1"/>
            <p:nvPr/>
          </p:nvSpPr>
          <p:spPr>
            <a:xfrm>
              <a:off x="2784" y="2784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ln</a:t>
              </a:r>
              <a:endParaRPr/>
            </a:p>
          </p:txBody>
        </p:sp>
        <p:sp>
          <p:nvSpPr>
            <p:cNvPr id="644" name="Google Shape;644;p34"/>
            <p:cNvSpPr txBox="1"/>
            <p:nvPr/>
          </p:nvSpPr>
          <p:spPr>
            <a:xfrm>
              <a:off x="3192" y="2688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2.00</a:t>
              </a:r>
              <a:endParaRPr/>
            </a:p>
          </p:txBody>
        </p:sp>
        <p:sp>
          <p:nvSpPr>
            <p:cNvPr id="645" name="Google Shape;645;p34"/>
            <p:cNvSpPr txBox="1"/>
            <p:nvPr/>
          </p:nvSpPr>
          <p:spPr>
            <a:xfrm>
              <a:off x="3168" y="2928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sp>
          <p:nvSpPr>
            <p:cNvPr id="646" name="Google Shape;646;p34"/>
            <p:cNvSpPr txBox="1"/>
            <p:nvPr/>
          </p:nvSpPr>
          <p:spPr>
            <a:xfrm>
              <a:off x="3696" y="2784"/>
              <a:ext cx="134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87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(0.010 s)</a:t>
              </a:r>
              <a:endParaRPr/>
            </a:p>
          </p:txBody>
        </p:sp>
        <p:cxnSp>
          <p:nvCxnSpPr>
            <p:cNvPr id="647" name="Google Shape;647;p34"/>
            <p:cNvCxnSpPr/>
            <p:nvPr/>
          </p:nvCxnSpPr>
          <p:spPr>
            <a:xfrm>
              <a:off x="3168" y="2928"/>
              <a:ext cx="43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48" name="Google Shape;648;p34"/>
          <p:cNvSpPr txBox="1"/>
          <p:nvPr/>
        </p:nvSpPr>
        <p:spPr>
          <a:xfrm>
            <a:off x="2590800" y="5105400"/>
            <a:ext cx="2209800" cy="366713"/>
          </a:xfrm>
          <a:prstGeom prst="rect">
            <a:avLst/>
          </a:prstGeom>
          <a:gradFill>
            <a:gsLst>
              <a:gs pos="0">
                <a:srgbClr val="187534">
                  <a:alpha val="67843"/>
                </a:srgbClr>
              </a:gs>
              <a:gs pos="50000">
                <a:schemeClr val="lt1"/>
              </a:gs>
              <a:gs pos="100000">
                <a:srgbClr val="187534">
                  <a:alpha val="6784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0.83 mol/L</a:t>
            </a:r>
            <a:endParaRPr/>
          </a:p>
        </p:txBody>
      </p:sp>
      <p:grpSp>
        <p:nvGrpSpPr>
          <p:cNvPr id="649" name="Google Shape;649;p34"/>
          <p:cNvGrpSpPr/>
          <p:nvPr/>
        </p:nvGrpSpPr>
        <p:grpSpPr>
          <a:xfrm>
            <a:off x="1752600" y="4267200"/>
            <a:ext cx="2667000" cy="747712"/>
            <a:chOff x="1104" y="2688"/>
            <a:chExt cx="1680" cy="471"/>
          </a:xfrm>
        </p:grpSpPr>
        <p:grpSp>
          <p:nvGrpSpPr>
            <p:cNvPr id="650" name="Google Shape;650;p34"/>
            <p:cNvGrpSpPr/>
            <p:nvPr/>
          </p:nvGrpSpPr>
          <p:grpSpPr>
            <a:xfrm>
              <a:off x="1584" y="2688"/>
              <a:ext cx="816" cy="471"/>
              <a:chOff x="1584" y="2592"/>
              <a:chExt cx="816" cy="471"/>
            </a:xfrm>
          </p:grpSpPr>
          <p:sp>
            <p:nvSpPr>
              <p:cNvPr id="651" name="Google Shape;651;p34"/>
              <p:cNvSpPr txBox="1"/>
              <p:nvPr/>
            </p:nvSpPr>
            <p:spPr>
              <a:xfrm>
                <a:off x="1584" y="2688"/>
                <a:ext cx="24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ln</a:t>
                </a:r>
                <a:endParaRPr/>
              </a:p>
            </p:txBody>
          </p:sp>
          <p:sp>
            <p:nvSpPr>
              <p:cNvPr id="652" name="Google Shape;652;p34"/>
              <p:cNvSpPr txBox="1"/>
              <p:nvPr/>
            </p:nvSpPr>
            <p:spPr>
              <a:xfrm>
                <a:off x="1824" y="2592"/>
                <a:ext cx="57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[C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/>
              </a:p>
            </p:txBody>
          </p:sp>
          <p:sp>
            <p:nvSpPr>
              <p:cNvPr id="653" name="Google Shape;653;p34"/>
              <p:cNvSpPr txBox="1"/>
              <p:nvPr/>
            </p:nvSpPr>
            <p:spPr>
              <a:xfrm>
                <a:off x="1824" y="2832"/>
                <a:ext cx="57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[C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r>
                  <a:rPr b="0" baseline="-2500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654" name="Google Shape;654;p34"/>
              <p:cNvCxnSpPr/>
              <p:nvPr/>
            </p:nvCxnSpPr>
            <p:spPr>
              <a:xfrm>
                <a:off x="1824" y="2832"/>
                <a:ext cx="576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655" name="Google Shape;655;p34"/>
            <p:cNvSpPr txBox="1"/>
            <p:nvPr/>
          </p:nvSpPr>
          <p:spPr>
            <a:xfrm>
              <a:off x="2400" y="2808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kt</a:t>
              </a:r>
              <a:endParaRPr/>
            </a:p>
          </p:txBody>
        </p:sp>
        <p:sp>
          <p:nvSpPr>
            <p:cNvPr id="656" name="Google Shape;656;p34"/>
            <p:cNvSpPr txBox="1"/>
            <p:nvPr/>
          </p:nvSpPr>
          <p:spPr>
            <a:xfrm>
              <a:off x="1104" y="2928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endParaRPr/>
            </a:p>
          </p:txBody>
        </p:sp>
      </p:grpSp>
      <p:grpSp>
        <p:nvGrpSpPr>
          <p:cNvPr id="657" name="Google Shape;657;p34"/>
          <p:cNvGrpSpPr/>
          <p:nvPr/>
        </p:nvGrpSpPr>
        <p:grpSpPr>
          <a:xfrm>
            <a:off x="1752600" y="5638800"/>
            <a:ext cx="3276600" cy="823912"/>
            <a:chOff x="1104" y="3552"/>
            <a:chExt cx="2064" cy="519"/>
          </a:xfrm>
        </p:grpSpPr>
        <p:sp>
          <p:nvSpPr>
            <p:cNvPr id="658" name="Google Shape;658;p34"/>
            <p:cNvSpPr txBox="1"/>
            <p:nvPr/>
          </p:nvSpPr>
          <p:spPr>
            <a:xfrm>
              <a:off x="1104" y="3552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endParaRPr/>
            </a:p>
          </p:txBody>
        </p:sp>
        <p:sp>
          <p:nvSpPr>
            <p:cNvPr id="659" name="Google Shape;659;p34"/>
            <p:cNvSpPr txBox="1"/>
            <p:nvPr/>
          </p:nvSpPr>
          <p:spPr>
            <a:xfrm>
              <a:off x="1680" y="3552"/>
              <a:ext cx="14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- [C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baseline="-2500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  <p:sp>
          <p:nvSpPr>
            <p:cNvPr id="660" name="Google Shape;660;p34"/>
            <p:cNvSpPr txBox="1"/>
            <p:nvPr/>
          </p:nvSpPr>
          <p:spPr>
            <a:xfrm>
              <a:off x="1968" y="3840"/>
              <a:ext cx="5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cxnSp>
          <p:nvCxnSpPr>
            <p:cNvPr id="661" name="Google Shape;661;p34"/>
            <p:cNvCxnSpPr/>
            <p:nvPr/>
          </p:nvCxnSpPr>
          <p:spPr>
            <a:xfrm>
              <a:off x="1680" y="3840"/>
              <a:ext cx="1104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62" name="Google Shape;662;p34"/>
            <p:cNvSpPr txBox="1"/>
            <p:nvPr/>
          </p:nvSpPr>
          <p:spPr>
            <a:xfrm>
              <a:off x="2880" y="3696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grpSp>
        <p:nvGrpSpPr>
          <p:cNvPr id="663" name="Google Shape;663;p34"/>
          <p:cNvGrpSpPr/>
          <p:nvPr/>
        </p:nvGrpSpPr>
        <p:grpSpPr>
          <a:xfrm>
            <a:off x="5029200" y="5638800"/>
            <a:ext cx="2057400" cy="747712"/>
            <a:chOff x="3168" y="3552"/>
            <a:chExt cx="1296" cy="471"/>
          </a:xfrm>
        </p:grpSpPr>
        <p:sp>
          <p:nvSpPr>
            <p:cNvPr id="664" name="Google Shape;664;p34"/>
            <p:cNvSpPr txBox="1"/>
            <p:nvPr/>
          </p:nvSpPr>
          <p:spPr>
            <a:xfrm>
              <a:off x="3168" y="3552"/>
              <a:ext cx="12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2.00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- 0.83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665" name="Google Shape;665;p34"/>
            <p:cNvSpPr txBox="1"/>
            <p:nvPr/>
          </p:nvSpPr>
          <p:spPr>
            <a:xfrm>
              <a:off x="3360" y="3792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2.00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cxnSp>
          <p:nvCxnSpPr>
            <p:cNvPr id="666" name="Google Shape;666;p34"/>
            <p:cNvCxnSpPr/>
            <p:nvPr/>
          </p:nvCxnSpPr>
          <p:spPr>
            <a:xfrm>
              <a:off x="3168" y="3792"/>
              <a:ext cx="1056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67" name="Google Shape;667;p34"/>
          <p:cNvSpPr txBox="1"/>
          <p:nvPr/>
        </p:nvSpPr>
        <p:spPr>
          <a:xfrm>
            <a:off x="6781800" y="5791200"/>
            <a:ext cx="914400" cy="366713"/>
          </a:xfrm>
          <a:prstGeom prst="rect">
            <a:avLst/>
          </a:prstGeom>
          <a:gradFill>
            <a:gsLst>
              <a:gs pos="0">
                <a:srgbClr val="187534">
                  <a:alpha val="67843"/>
                </a:srgbClr>
              </a:gs>
              <a:gs pos="50000">
                <a:schemeClr val="lt1"/>
              </a:gs>
              <a:gs pos="100000">
                <a:srgbClr val="187534">
                  <a:alpha val="6784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0.58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16_05" id="673" name="Google Shape;6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914400"/>
            <a:ext cx="2139950" cy="55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35"/>
          <p:cNvSpPr txBox="1"/>
          <p:nvPr/>
        </p:nvSpPr>
        <p:spPr>
          <a:xfrm>
            <a:off x="457200" y="5334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16.5</a:t>
            </a:r>
            <a:endParaRPr/>
          </a:p>
        </p:txBody>
      </p:sp>
      <p:sp>
        <p:nvSpPr>
          <p:cNvPr id="675" name="Google Shape;675;p35"/>
          <p:cNvSpPr txBox="1"/>
          <p:nvPr/>
        </p:nvSpPr>
        <p:spPr>
          <a:xfrm>
            <a:off x="1828800" y="517525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Integrated rate laws and reaction orders.</a:t>
            </a:r>
            <a:endParaRPr/>
          </a:p>
        </p:txBody>
      </p:sp>
      <p:sp>
        <p:nvSpPr>
          <p:cNvPr id="676" name="Google Shape;676;p35"/>
          <p:cNvSpPr txBox="1"/>
          <p:nvPr/>
        </p:nvSpPr>
        <p:spPr>
          <a:xfrm>
            <a:off x="3200400" y="2514600"/>
            <a:ext cx="1143000" cy="304800"/>
          </a:xfrm>
          <a:prstGeom prst="rect">
            <a:avLst/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5"/>
          <p:cNvSpPr/>
          <p:nvPr/>
        </p:nvSpPr>
        <p:spPr>
          <a:xfrm>
            <a:off x="3200400" y="1600200"/>
            <a:ext cx="762000" cy="381000"/>
          </a:xfrm>
          <a:prstGeom prst="ellipse">
            <a:avLst/>
          </a:prstGeom>
          <a:noFill/>
          <a:ln cap="flat" cmpd="sng" w="952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5"/>
          <p:cNvSpPr txBox="1"/>
          <p:nvPr/>
        </p:nvSpPr>
        <p:spPr>
          <a:xfrm>
            <a:off x="457200" y="1828800"/>
            <a:ext cx="1979612" cy="366712"/>
          </a:xfrm>
          <a:prstGeom prst="rect">
            <a:avLst/>
          </a:prstGeom>
          <a:gradFill>
            <a:gsLst>
              <a:gs pos="0">
                <a:srgbClr val="ED181E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ln[A]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-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ln[A]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79" name="Google Shape;679;p35"/>
          <p:cNvSpPr/>
          <p:nvPr/>
        </p:nvSpPr>
        <p:spPr>
          <a:xfrm>
            <a:off x="3810000" y="838200"/>
            <a:ext cx="762000" cy="381000"/>
          </a:xfrm>
          <a:prstGeom prst="ellipse">
            <a:avLst/>
          </a:prstGeom>
          <a:noFill/>
          <a:ln cap="flat" cmpd="sng" w="952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5"/>
          <p:cNvSpPr/>
          <p:nvPr/>
        </p:nvSpPr>
        <p:spPr>
          <a:xfrm>
            <a:off x="4419600" y="1371600"/>
            <a:ext cx="990600" cy="381000"/>
          </a:xfrm>
          <a:prstGeom prst="ellipse">
            <a:avLst/>
          </a:prstGeom>
          <a:noFill/>
          <a:ln cap="flat" cmpd="sng" w="952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5"/>
          <p:cNvSpPr txBox="1"/>
          <p:nvPr/>
        </p:nvSpPr>
        <p:spPr>
          <a:xfrm>
            <a:off x="3048000" y="4419600"/>
            <a:ext cx="1447800" cy="304800"/>
          </a:xfrm>
          <a:prstGeom prst="rect">
            <a:avLst/>
          </a:prstGeom>
          <a:noFill/>
          <a:ln cap="flat" cmpd="sng" w="28575">
            <a:solidFill>
              <a:srgbClr val="1875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5"/>
          <p:cNvSpPr/>
          <p:nvPr/>
        </p:nvSpPr>
        <p:spPr>
          <a:xfrm>
            <a:off x="3886200" y="3886200"/>
            <a:ext cx="381000" cy="533400"/>
          </a:xfrm>
          <a:prstGeom prst="ellipse">
            <a:avLst/>
          </a:prstGeom>
          <a:noFill/>
          <a:ln cap="flat" cmpd="sng" w="9525">
            <a:solidFill>
              <a:srgbClr val="1875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5"/>
          <p:cNvSpPr/>
          <p:nvPr/>
        </p:nvSpPr>
        <p:spPr>
          <a:xfrm>
            <a:off x="4495800" y="3581400"/>
            <a:ext cx="914400" cy="304800"/>
          </a:xfrm>
          <a:prstGeom prst="ellipse">
            <a:avLst/>
          </a:prstGeom>
          <a:noFill/>
          <a:ln cap="flat" cmpd="sng" w="9525">
            <a:solidFill>
              <a:srgbClr val="1875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5"/>
          <p:cNvSpPr/>
          <p:nvPr/>
        </p:nvSpPr>
        <p:spPr>
          <a:xfrm>
            <a:off x="3352800" y="3352800"/>
            <a:ext cx="533400" cy="533400"/>
          </a:xfrm>
          <a:prstGeom prst="ellipse">
            <a:avLst/>
          </a:prstGeom>
          <a:noFill/>
          <a:ln cap="flat" cmpd="sng" w="9525">
            <a:solidFill>
              <a:srgbClr val="1875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5"/>
          <p:cNvSpPr txBox="1"/>
          <p:nvPr/>
        </p:nvSpPr>
        <p:spPr>
          <a:xfrm>
            <a:off x="3200400" y="6248400"/>
            <a:ext cx="1066800" cy="381000"/>
          </a:xfrm>
          <a:prstGeom prst="rect">
            <a:avLst/>
          </a:prstGeom>
          <a:noFill/>
          <a:ln cap="flat" cmpd="sng" w="19050">
            <a:solidFill>
              <a:srgbClr val="1822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5"/>
          <p:cNvSpPr/>
          <p:nvPr/>
        </p:nvSpPr>
        <p:spPr>
          <a:xfrm>
            <a:off x="3962400" y="4648200"/>
            <a:ext cx="381000" cy="457200"/>
          </a:xfrm>
          <a:prstGeom prst="ellipse">
            <a:avLst/>
          </a:prstGeom>
          <a:noFill/>
          <a:ln cap="flat" cmpd="sng" w="9525">
            <a:solidFill>
              <a:srgbClr val="1822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5"/>
          <p:cNvSpPr/>
          <p:nvPr/>
        </p:nvSpPr>
        <p:spPr>
          <a:xfrm>
            <a:off x="3352800" y="5334000"/>
            <a:ext cx="533400" cy="457200"/>
          </a:xfrm>
          <a:prstGeom prst="ellipse">
            <a:avLst/>
          </a:prstGeom>
          <a:noFill/>
          <a:ln cap="flat" cmpd="sng" w="9525">
            <a:solidFill>
              <a:srgbClr val="1822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5"/>
          <p:cNvSpPr/>
          <p:nvPr/>
        </p:nvSpPr>
        <p:spPr>
          <a:xfrm>
            <a:off x="4419600" y="5105400"/>
            <a:ext cx="990600" cy="457200"/>
          </a:xfrm>
          <a:prstGeom prst="ellipse">
            <a:avLst/>
          </a:prstGeom>
          <a:noFill/>
          <a:ln cap="flat" cmpd="sng" w="9525">
            <a:solidFill>
              <a:srgbClr val="1822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5"/>
          <p:cNvSpPr txBox="1"/>
          <p:nvPr/>
        </p:nvSpPr>
        <p:spPr>
          <a:xfrm>
            <a:off x="533400" y="3276600"/>
            <a:ext cx="20574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1/[A]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+ 1/[A]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90" name="Google Shape;690;p35"/>
          <p:cNvSpPr txBox="1"/>
          <p:nvPr/>
        </p:nvSpPr>
        <p:spPr>
          <a:xfrm>
            <a:off x="838200" y="5410200"/>
            <a:ext cx="1752600" cy="366712"/>
          </a:xfrm>
          <a:prstGeom prst="rect">
            <a:avLst/>
          </a:prstGeom>
          <a:gradFill>
            <a:gsLst>
              <a:gs pos="0">
                <a:srgbClr val="1822CD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-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[A]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8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1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6"/>
          <p:cNvSpPr txBox="1"/>
          <p:nvPr/>
        </p:nvSpPr>
        <p:spPr>
          <a:xfrm>
            <a:off x="228600" y="4572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16.6</a:t>
            </a:r>
            <a:endParaRPr/>
          </a:p>
        </p:txBody>
      </p:sp>
      <p:sp>
        <p:nvSpPr>
          <p:cNvPr id="697" name="Google Shape;697;p36"/>
          <p:cNvSpPr txBox="1"/>
          <p:nvPr/>
        </p:nvSpPr>
        <p:spPr>
          <a:xfrm>
            <a:off x="1828800" y="457200"/>
            <a:ext cx="6553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Graphical determination of the reaction order for the decomposition of N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siL11080_16_06" id="698" name="Google Shape;69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265237"/>
            <a:ext cx="7772400" cy="441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16_07" id="704" name="Google Shape;70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95400"/>
            <a:ext cx="7086600" cy="48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7"/>
          <p:cNvSpPr txBox="1"/>
          <p:nvPr/>
        </p:nvSpPr>
        <p:spPr>
          <a:xfrm>
            <a:off x="457200" y="4953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16.7</a:t>
            </a:r>
            <a:endParaRPr/>
          </a:p>
        </p:txBody>
      </p:sp>
      <p:sp>
        <p:nvSpPr>
          <p:cNvPr id="706" name="Google Shape;706;p37"/>
          <p:cNvSpPr txBox="1"/>
          <p:nvPr/>
        </p:nvSpPr>
        <p:spPr>
          <a:xfrm>
            <a:off x="1981200" y="479425"/>
            <a:ext cx="5562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plot of [N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vs. time for three half-lives.</a:t>
            </a:r>
            <a:endParaRPr/>
          </a:p>
        </p:txBody>
      </p:sp>
      <p:grpSp>
        <p:nvGrpSpPr>
          <p:cNvPr id="707" name="Google Shape;707;p37"/>
          <p:cNvGrpSpPr/>
          <p:nvPr/>
        </p:nvGrpSpPr>
        <p:grpSpPr>
          <a:xfrm>
            <a:off x="5257800" y="1600200"/>
            <a:ext cx="3048000" cy="1279525"/>
            <a:chOff x="3216" y="672"/>
            <a:chExt cx="1920" cy="806"/>
          </a:xfrm>
        </p:grpSpPr>
        <p:sp>
          <p:nvSpPr>
            <p:cNvPr id="708" name="Google Shape;708;p37"/>
            <p:cNvSpPr txBox="1"/>
            <p:nvPr/>
          </p:nvSpPr>
          <p:spPr>
            <a:xfrm>
              <a:off x="3360" y="1094"/>
              <a:ext cx="443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1/2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  <a:endParaRPr/>
            </a:p>
          </p:txBody>
        </p:sp>
        <p:sp>
          <p:nvSpPr>
            <p:cNvPr id="709" name="Google Shape;709;p37"/>
            <p:cNvSpPr txBox="1"/>
            <p:nvPr/>
          </p:nvSpPr>
          <p:spPr>
            <a:xfrm>
              <a:off x="3216" y="672"/>
              <a:ext cx="192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 a first-order process </a:t>
              </a:r>
              <a:endParaRPr/>
            </a:p>
          </p:txBody>
        </p:sp>
        <p:grpSp>
          <p:nvGrpSpPr>
            <p:cNvPr id="710" name="Google Shape;710;p37"/>
            <p:cNvGrpSpPr/>
            <p:nvPr/>
          </p:nvGrpSpPr>
          <p:grpSpPr>
            <a:xfrm>
              <a:off x="3792" y="960"/>
              <a:ext cx="384" cy="518"/>
              <a:chOff x="3792" y="960"/>
              <a:chExt cx="384" cy="518"/>
            </a:xfrm>
          </p:grpSpPr>
          <p:sp>
            <p:nvSpPr>
              <p:cNvPr id="711" name="Google Shape;711;p37"/>
              <p:cNvSpPr txBox="1"/>
              <p:nvPr/>
            </p:nvSpPr>
            <p:spPr>
              <a:xfrm>
                <a:off x="3792" y="960"/>
                <a:ext cx="38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ln 2</a:t>
                </a:r>
                <a:endParaRPr/>
              </a:p>
            </p:txBody>
          </p:sp>
          <p:sp>
            <p:nvSpPr>
              <p:cNvPr id="712" name="Google Shape;712;p37"/>
              <p:cNvSpPr txBox="1"/>
              <p:nvPr/>
            </p:nvSpPr>
            <p:spPr>
              <a:xfrm>
                <a:off x="3864" y="1228"/>
                <a:ext cx="24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</a:t>
                </a:r>
                <a:endParaRPr/>
              </a:p>
            </p:txBody>
          </p:sp>
          <p:cxnSp>
            <p:nvCxnSpPr>
              <p:cNvPr id="713" name="Google Shape;713;p37"/>
              <p:cNvCxnSpPr/>
              <p:nvPr/>
            </p:nvCxnSpPr>
            <p:spPr>
              <a:xfrm>
                <a:off x="3840" y="1228"/>
                <a:ext cx="288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714" name="Google Shape;714;p37"/>
            <p:cNvGrpSpPr/>
            <p:nvPr/>
          </p:nvGrpSpPr>
          <p:grpSpPr>
            <a:xfrm>
              <a:off x="4368" y="963"/>
              <a:ext cx="576" cy="511"/>
              <a:chOff x="4464" y="960"/>
              <a:chExt cx="576" cy="511"/>
            </a:xfrm>
          </p:grpSpPr>
          <p:sp>
            <p:nvSpPr>
              <p:cNvPr id="715" name="Google Shape;715;p37"/>
              <p:cNvSpPr txBox="1"/>
              <p:nvPr/>
            </p:nvSpPr>
            <p:spPr>
              <a:xfrm>
                <a:off x="4464" y="960"/>
                <a:ext cx="576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0.693</a:t>
                </a:r>
                <a:endParaRPr/>
              </a:p>
            </p:txBody>
          </p:sp>
          <p:sp>
            <p:nvSpPr>
              <p:cNvPr id="716" name="Google Shape;716;p37"/>
              <p:cNvSpPr txBox="1"/>
              <p:nvPr/>
            </p:nvSpPr>
            <p:spPr>
              <a:xfrm>
                <a:off x="4632" y="1221"/>
                <a:ext cx="24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</a:t>
                </a:r>
                <a:endParaRPr/>
              </a:p>
            </p:txBody>
          </p:sp>
          <p:cxnSp>
            <p:nvCxnSpPr>
              <p:cNvPr id="717" name="Google Shape;717;p37"/>
              <p:cNvCxnSpPr/>
              <p:nvPr/>
            </p:nvCxnSpPr>
            <p:spPr>
              <a:xfrm>
                <a:off x="4560" y="1200"/>
                <a:ext cx="384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718" name="Google Shape;718;p37"/>
            <p:cNvSpPr txBox="1"/>
            <p:nvPr/>
          </p:nvSpPr>
          <p:spPr>
            <a:xfrm>
              <a:off x="4166" y="1094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/>
          <p:nvPr/>
        </p:nvSpPr>
        <p:spPr>
          <a:xfrm>
            <a:off x="457200" y="533400"/>
            <a:ext cx="2514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16.6</a:t>
            </a:r>
            <a:endParaRPr/>
          </a:p>
        </p:txBody>
      </p:sp>
      <p:sp>
        <p:nvSpPr>
          <p:cNvPr id="725" name="Google Shape;725;p38"/>
          <p:cNvSpPr txBox="1"/>
          <p:nvPr/>
        </p:nvSpPr>
        <p:spPr>
          <a:xfrm>
            <a:off x="381000" y="44196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726" name="Google Shape;726;p38"/>
          <p:cNvSpPr txBox="1"/>
          <p:nvPr/>
        </p:nvSpPr>
        <p:spPr>
          <a:xfrm>
            <a:off x="3048000" y="533400"/>
            <a:ext cx="579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Molecular Scenes to Determine Half-Life</a:t>
            </a:r>
            <a:endParaRPr/>
          </a:p>
        </p:txBody>
      </p:sp>
      <p:grpSp>
        <p:nvGrpSpPr>
          <p:cNvPr id="727" name="Google Shape;727;p38"/>
          <p:cNvGrpSpPr/>
          <p:nvPr/>
        </p:nvGrpSpPr>
        <p:grpSpPr>
          <a:xfrm>
            <a:off x="533400" y="1143000"/>
            <a:ext cx="8458200" cy="917575"/>
            <a:chOff x="336" y="768"/>
            <a:chExt cx="5232" cy="248"/>
          </a:xfrm>
        </p:grpSpPr>
        <p:sp>
          <p:nvSpPr>
            <p:cNvPr id="728" name="Google Shape;728;p38"/>
            <p:cNvSpPr txBox="1"/>
            <p:nvPr/>
          </p:nvSpPr>
          <p:spPr>
            <a:xfrm>
              <a:off x="336" y="768"/>
              <a:ext cx="912" cy="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729" name="Google Shape;729;p38"/>
            <p:cNvSpPr txBox="1"/>
            <p:nvPr/>
          </p:nvSpPr>
          <p:spPr>
            <a:xfrm>
              <a:off x="1296" y="768"/>
              <a:ext cx="4272" cy="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Compound A (red) converts to compound B (black) in a first-order process. The following scenes represent the reaction mixture at the start of the reaction (at 0.0 s) and after 30.0 s:</a:t>
              </a:r>
              <a:endParaRPr/>
            </a:p>
          </p:txBody>
        </p:sp>
      </p:grpSp>
      <p:sp>
        <p:nvSpPr>
          <p:cNvPr id="730" name="Google Shape;730;p38"/>
          <p:cNvSpPr txBox="1"/>
          <p:nvPr/>
        </p:nvSpPr>
        <p:spPr>
          <a:xfrm>
            <a:off x="2057400" y="3200400"/>
            <a:ext cx="66294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Both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the half-life,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of the reaction.  </a:t>
            </a:r>
            <a:endParaRPr/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Both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the rate constant,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Both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a scene that represents the reaction mixture after 2.00 min.</a:t>
            </a:r>
            <a:endParaRPr/>
          </a:p>
        </p:txBody>
      </p:sp>
      <p:sp>
        <p:nvSpPr>
          <p:cNvPr id="731" name="Google Shape;731;p38"/>
          <p:cNvSpPr txBox="1"/>
          <p:nvPr/>
        </p:nvSpPr>
        <p:spPr>
          <a:xfrm>
            <a:off x="1447800" y="4419600"/>
            <a:ext cx="746760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Both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Half-life is constant for first-order reaction. The time it takes for half of the red spheres to become black is the half-life.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Both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substitute the value of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1/2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part (a) into Equation 16.7 and solve for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Both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Knowing the half-life, one can calculate how many red and black spheres would be in the mixture at 2.00 min.</a:t>
            </a:r>
            <a:endParaRPr/>
          </a:p>
        </p:txBody>
      </p:sp>
      <p:pic>
        <p:nvPicPr>
          <p:cNvPr descr="sil11080_s16_06a" id="732" name="Google Shape;73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057400"/>
            <a:ext cx="2605087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39"/>
          <p:cNvGrpSpPr/>
          <p:nvPr/>
        </p:nvGrpSpPr>
        <p:grpSpPr>
          <a:xfrm>
            <a:off x="1828800" y="1676400"/>
            <a:ext cx="6400800" cy="1190625"/>
            <a:chOff x="192" y="3456"/>
            <a:chExt cx="2304" cy="750"/>
          </a:xfrm>
        </p:grpSpPr>
        <p:sp>
          <p:nvSpPr>
            <p:cNvPr id="738" name="Google Shape;738;p39"/>
            <p:cNvSpPr txBox="1"/>
            <p:nvPr/>
          </p:nvSpPr>
          <p:spPr>
            <a:xfrm>
              <a:off x="528" y="3456"/>
              <a:ext cx="1968" cy="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0.0 s, there are 8 A (red) molecules and no B (black). At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30.0 s, there are 6 A and 2 B molecules present, so ¼ of A has reacted. Therefore,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1/2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(2 x 30.0 s) = 60.0 s</a:t>
              </a:r>
              <a:endParaRPr/>
            </a:p>
          </p:txBody>
        </p:sp>
        <p:sp>
          <p:nvSpPr>
            <p:cNvPr id="739" name="Google Shape;739;p39"/>
            <p:cNvSpPr txBox="1"/>
            <p:nvPr/>
          </p:nvSpPr>
          <p:spPr>
            <a:xfrm>
              <a:off x="192" y="3456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endParaRPr/>
            </a:p>
          </p:txBody>
        </p:sp>
      </p:grpSp>
      <p:sp>
        <p:nvSpPr>
          <p:cNvPr id="740" name="Google Shape;740;p39"/>
          <p:cNvSpPr txBox="1"/>
          <p:nvPr/>
        </p:nvSpPr>
        <p:spPr>
          <a:xfrm>
            <a:off x="381000" y="16764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741" name="Google Shape;741;p39"/>
          <p:cNvGrpSpPr/>
          <p:nvPr/>
        </p:nvGrpSpPr>
        <p:grpSpPr>
          <a:xfrm>
            <a:off x="1828800" y="2971800"/>
            <a:ext cx="6096000" cy="779462"/>
            <a:chOff x="2496" y="3456"/>
            <a:chExt cx="2784" cy="491"/>
          </a:xfrm>
        </p:grpSpPr>
        <p:sp>
          <p:nvSpPr>
            <p:cNvPr id="742" name="Google Shape;742;p39"/>
            <p:cNvSpPr txBox="1"/>
            <p:nvPr/>
          </p:nvSpPr>
          <p:spPr>
            <a:xfrm>
              <a:off x="2832" y="3456"/>
              <a:ext cx="2448" cy="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 first-order reaction,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1/2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0.693/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 =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0.693/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1/2</a:t>
              </a:r>
              <a:r>
                <a:rPr b="0" baseline="-2500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0.693/60.0 s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1.16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/>
            </a:p>
          </p:txBody>
        </p:sp>
        <p:sp>
          <p:nvSpPr>
            <p:cNvPr id="743" name="Google Shape;743;p39"/>
            <p:cNvSpPr txBox="1"/>
            <p:nvPr/>
          </p:nvSpPr>
          <p:spPr>
            <a:xfrm>
              <a:off x="2496" y="3456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endParaRPr/>
            </a:p>
          </p:txBody>
        </p:sp>
      </p:grpSp>
      <p:sp>
        <p:nvSpPr>
          <p:cNvPr id="744" name="Google Shape;744;p39"/>
          <p:cNvSpPr txBox="1"/>
          <p:nvPr/>
        </p:nvSpPr>
        <p:spPr>
          <a:xfrm>
            <a:off x="457200" y="533400"/>
            <a:ext cx="2514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16.6</a:t>
            </a:r>
            <a:endParaRPr/>
          </a:p>
        </p:txBody>
      </p:sp>
      <p:sp>
        <p:nvSpPr>
          <p:cNvPr id="745" name="Google Shape;745;p39"/>
          <p:cNvSpPr txBox="1"/>
          <p:nvPr/>
        </p:nvSpPr>
        <p:spPr>
          <a:xfrm>
            <a:off x="3048000" y="533400"/>
            <a:ext cx="579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Molecular Scenes to Determine Half-Life</a:t>
            </a:r>
            <a:endParaRPr/>
          </a:p>
        </p:txBody>
      </p:sp>
      <p:sp>
        <p:nvSpPr>
          <p:cNvPr id="746" name="Google Shape;746;p39"/>
          <p:cNvSpPr txBox="1"/>
          <p:nvPr/>
        </p:nvSpPr>
        <p:spPr>
          <a:xfrm>
            <a:off x="457200" y="914400"/>
            <a:ext cx="12954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grpSp>
        <p:nvGrpSpPr>
          <p:cNvPr id="747" name="Google Shape;747;p39"/>
          <p:cNvGrpSpPr/>
          <p:nvPr/>
        </p:nvGrpSpPr>
        <p:grpSpPr>
          <a:xfrm>
            <a:off x="1828800" y="3810000"/>
            <a:ext cx="6096000" cy="641350"/>
            <a:chOff x="2496" y="3456"/>
            <a:chExt cx="2784" cy="404"/>
          </a:xfrm>
        </p:grpSpPr>
        <p:sp>
          <p:nvSpPr>
            <p:cNvPr id="748" name="Google Shape;748;p39"/>
            <p:cNvSpPr txBox="1"/>
            <p:nvPr/>
          </p:nvSpPr>
          <p:spPr>
            <a:xfrm>
              <a:off x="2832" y="3456"/>
              <a:ext cx="2448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time given,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120. s, is two half-lives. There should be ½(1/2) molecules of A (red) left.</a:t>
              </a:r>
              <a:endParaRPr/>
            </a:p>
          </p:txBody>
        </p:sp>
        <p:sp>
          <p:nvSpPr>
            <p:cNvPr id="749" name="Google Shape;749;p39"/>
            <p:cNvSpPr txBox="1"/>
            <p:nvPr/>
          </p:nvSpPr>
          <p:spPr>
            <a:xfrm>
              <a:off x="2496" y="3456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(c)</a:t>
              </a:r>
              <a:endParaRPr/>
            </a:p>
          </p:txBody>
        </p:sp>
      </p:grpSp>
      <p:pic>
        <p:nvPicPr>
          <p:cNvPr descr="sil11080_s16_06b" id="750" name="Google Shape;75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4457700"/>
            <a:ext cx="25146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0"/>
          <p:cNvSpPr txBox="1"/>
          <p:nvPr/>
        </p:nvSpPr>
        <p:spPr>
          <a:xfrm>
            <a:off x="457200" y="533400"/>
            <a:ext cx="2514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16.7</a:t>
            </a:r>
            <a:endParaRPr/>
          </a:p>
        </p:txBody>
      </p:sp>
      <p:sp>
        <p:nvSpPr>
          <p:cNvPr id="757" name="Google Shape;757;p40"/>
          <p:cNvSpPr txBox="1"/>
          <p:nvPr/>
        </p:nvSpPr>
        <p:spPr>
          <a:xfrm>
            <a:off x="457200" y="41910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758" name="Google Shape;758;p40"/>
          <p:cNvSpPr txBox="1"/>
          <p:nvPr/>
        </p:nvSpPr>
        <p:spPr>
          <a:xfrm>
            <a:off x="457200" y="49530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759" name="Google Shape;759;p40"/>
          <p:cNvSpPr txBox="1"/>
          <p:nvPr/>
        </p:nvSpPr>
        <p:spPr>
          <a:xfrm>
            <a:off x="3124200" y="533400"/>
            <a:ext cx="579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the Half-Life of a First-Order Reaction</a:t>
            </a:r>
            <a:endParaRPr/>
          </a:p>
        </p:txBody>
      </p:sp>
      <p:grpSp>
        <p:nvGrpSpPr>
          <p:cNvPr id="760" name="Google Shape;760;p40"/>
          <p:cNvGrpSpPr/>
          <p:nvPr/>
        </p:nvGrpSpPr>
        <p:grpSpPr>
          <a:xfrm>
            <a:off x="533400" y="1219200"/>
            <a:ext cx="8305800" cy="1190625"/>
            <a:chOff x="336" y="768"/>
            <a:chExt cx="5232" cy="750"/>
          </a:xfrm>
        </p:grpSpPr>
        <p:sp>
          <p:nvSpPr>
            <p:cNvPr id="761" name="Google Shape;761;p40"/>
            <p:cNvSpPr txBox="1"/>
            <p:nvPr/>
          </p:nvSpPr>
          <p:spPr>
            <a:xfrm>
              <a:off x="336" y="768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762" name="Google Shape;762;p40"/>
            <p:cNvSpPr txBox="1"/>
            <p:nvPr/>
          </p:nvSpPr>
          <p:spPr>
            <a:xfrm>
              <a:off x="1296" y="768"/>
              <a:ext cx="4272" cy="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Cyclopropane is the smallest cyclic hydrocarbon.  Because its 60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bond angles reduce orbital overlap, its bonds are weak.  As a result, it is thermally unstable and rearranges to propene at 1000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via the following first-order reaction:</a:t>
              </a:r>
              <a:endParaRPr/>
            </a:p>
          </p:txBody>
        </p:sp>
      </p:grpSp>
      <p:sp>
        <p:nvSpPr>
          <p:cNvPr id="763" name="Google Shape;763;p40"/>
          <p:cNvSpPr txBox="1"/>
          <p:nvPr/>
        </p:nvSpPr>
        <p:spPr>
          <a:xfrm>
            <a:off x="609600" y="3200400"/>
            <a:ext cx="80772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rate constant is 9.2 s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What is the half-life of the reaction?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How long does it take for the concentration of cyclopropane to reach one-quarter of the initial value?</a:t>
            </a:r>
            <a:endParaRPr/>
          </a:p>
        </p:txBody>
      </p:sp>
      <p:grpSp>
        <p:nvGrpSpPr>
          <p:cNvPr id="764" name="Google Shape;764;p40"/>
          <p:cNvGrpSpPr/>
          <p:nvPr/>
        </p:nvGrpSpPr>
        <p:grpSpPr>
          <a:xfrm>
            <a:off x="1524000" y="4038600"/>
            <a:ext cx="6965950" cy="671512"/>
            <a:chOff x="960" y="2544"/>
            <a:chExt cx="4388" cy="423"/>
          </a:xfrm>
        </p:grpSpPr>
        <p:grpSp>
          <p:nvGrpSpPr>
            <p:cNvPr id="765" name="Google Shape;765;p40"/>
            <p:cNvGrpSpPr/>
            <p:nvPr/>
          </p:nvGrpSpPr>
          <p:grpSpPr>
            <a:xfrm>
              <a:off x="960" y="2544"/>
              <a:ext cx="2669" cy="423"/>
              <a:chOff x="960" y="2544"/>
              <a:chExt cx="2640" cy="423"/>
            </a:xfrm>
          </p:grpSpPr>
          <p:sp>
            <p:nvSpPr>
              <p:cNvPr id="766" name="Google Shape;766;p40"/>
              <p:cNvSpPr txBox="1"/>
              <p:nvPr/>
            </p:nvSpPr>
            <p:spPr>
              <a:xfrm>
                <a:off x="960" y="2640"/>
                <a:ext cx="211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 the half-life equation, </a:t>
                </a: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1/2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= </a:t>
                </a:r>
                <a:endParaRPr/>
              </a:p>
            </p:txBody>
          </p:sp>
          <p:sp>
            <p:nvSpPr>
              <p:cNvPr id="767" name="Google Shape;767;p40"/>
              <p:cNvSpPr txBox="1"/>
              <p:nvPr/>
            </p:nvSpPr>
            <p:spPr>
              <a:xfrm>
                <a:off x="3072" y="2544"/>
                <a:ext cx="52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0.693</a:t>
                </a:r>
                <a:endParaRPr/>
              </a:p>
            </p:txBody>
          </p:sp>
          <p:sp>
            <p:nvSpPr>
              <p:cNvPr id="768" name="Google Shape;768;p40"/>
              <p:cNvSpPr txBox="1"/>
              <p:nvPr/>
            </p:nvSpPr>
            <p:spPr>
              <a:xfrm>
                <a:off x="3168" y="2736"/>
                <a:ext cx="24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</a:t>
                </a:r>
                <a:endParaRPr/>
              </a:p>
            </p:txBody>
          </p:sp>
          <p:cxnSp>
            <p:nvCxnSpPr>
              <p:cNvPr id="769" name="Google Shape;769;p40"/>
              <p:cNvCxnSpPr/>
              <p:nvPr/>
            </p:nvCxnSpPr>
            <p:spPr>
              <a:xfrm>
                <a:off x="3120" y="2760"/>
                <a:ext cx="336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770" name="Google Shape;770;p40"/>
            <p:cNvSpPr txBox="1"/>
            <p:nvPr/>
          </p:nvSpPr>
          <p:spPr>
            <a:xfrm>
              <a:off x="3504" y="2640"/>
              <a:ext cx="184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to find the half-life.  </a:t>
              </a:r>
              <a:endParaRPr/>
            </a:p>
          </p:txBody>
        </p:sp>
      </p:grpSp>
      <p:sp>
        <p:nvSpPr>
          <p:cNvPr id="771" name="Google Shape;771;p40"/>
          <p:cNvSpPr txBox="1"/>
          <p:nvPr/>
        </p:nvSpPr>
        <p:spPr>
          <a:xfrm>
            <a:off x="685800" y="4572000"/>
            <a:ext cx="7467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One-quarter of the initial value means two half-lives have passed.</a:t>
            </a:r>
            <a:endParaRPr/>
          </a:p>
        </p:txBody>
      </p:sp>
      <p:grpSp>
        <p:nvGrpSpPr>
          <p:cNvPr id="772" name="Google Shape;772;p40"/>
          <p:cNvGrpSpPr/>
          <p:nvPr/>
        </p:nvGrpSpPr>
        <p:grpSpPr>
          <a:xfrm>
            <a:off x="3962400" y="5486400"/>
            <a:ext cx="4419600" cy="366712"/>
            <a:chOff x="2496" y="3456"/>
            <a:chExt cx="2784" cy="231"/>
          </a:xfrm>
        </p:grpSpPr>
        <p:sp>
          <p:nvSpPr>
            <p:cNvPr id="773" name="Google Shape;773;p40"/>
            <p:cNvSpPr txBox="1"/>
            <p:nvPr/>
          </p:nvSpPr>
          <p:spPr>
            <a:xfrm>
              <a:off x="2832" y="3456"/>
              <a:ext cx="244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1/2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2(0.075 s) = 0.15 s</a:t>
              </a:r>
              <a:endParaRPr/>
            </a:p>
          </p:txBody>
        </p:sp>
        <p:sp>
          <p:nvSpPr>
            <p:cNvPr id="774" name="Google Shape;774;p40"/>
            <p:cNvSpPr txBox="1"/>
            <p:nvPr/>
          </p:nvSpPr>
          <p:spPr>
            <a:xfrm>
              <a:off x="2496" y="3456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endParaRPr/>
            </a:p>
          </p:txBody>
        </p:sp>
      </p:grpSp>
      <p:grpSp>
        <p:nvGrpSpPr>
          <p:cNvPr id="775" name="Google Shape;775;p40"/>
          <p:cNvGrpSpPr/>
          <p:nvPr/>
        </p:nvGrpSpPr>
        <p:grpSpPr>
          <a:xfrm>
            <a:off x="304800" y="5334000"/>
            <a:ext cx="3657600" cy="704850"/>
            <a:chOff x="192" y="3360"/>
            <a:chExt cx="2304" cy="444"/>
          </a:xfrm>
        </p:grpSpPr>
        <p:grpSp>
          <p:nvGrpSpPr>
            <p:cNvPr id="776" name="Google Shape;776;p40"/>
            <p:cNvGrpSpPr/>
            <p:nvPr/>
          </p:nvGrpSpPr>
          <p:grpSpPr>
            <a:xfrm>
              <a:off x="192" y="3456"/>
              <a:ext cx="2304" cy="231"/>
              <a:chOff x="192" y="3456"/>
              <a:chExt cx="2304" cy="231"/>
            </a:xfrm>
          </p:grpSpPr>
          <p:sp>
            <p:nvSpPr>
              <p:cNvPr id="777" name="Google Shape;777;p40"/>
              <p:cNvSpPr txBox="1"/>
              <p:nvPr/>
            </p:nvSpPr>
            <p:spPr>
              <a:xfrm>
                <a:off x="528" y="3456"/>
                <a:ext cx="196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1/2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=                     = 0.075 s</a:t>
                </a:r>
                <a:endParaRPr/>
              </a:p>
            </p:txBody>
          </p:sp>
          <p:sp>
            <p:nvSpPr>
              <p:cNvPr id="778" name="Google Shape;778;p40"/>
              <p:cNvSpPr txBox="1"/>
              <p:nvPr/>
            </p:nvSpPr>
            <p:spPr>
              <a:xfrm>
                <a:off x="192" y="3456"/>
                <a:ext cx="33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(a)</a:t>
                </a:r>
                <a:endParaRPr/>
              </a:p>
            </p:txBody>
          </p:sp>
        </p:grpSp>
        <p:grpSp>
          <p:nvGrpSpPr>
            <p:cNvPr id="779" name="Google Shape;779;p40"/>
            <p:cNvGrpSpPr/>
            <p:nvPr/>
          </p:nvGrpSpPr>
          <p:grpSpPr>
            <a:xfrm>
              <a:off x="912" y="3360"/>
              <a:ext cx="720" cy="444"/>
              <a:chOff x="3442" y="1518"/>
              <a:chExt cx="816" cy="435"/>
            </a:xfrm>
          </p:grpSpPr>
          <p:sp>
            <p:nvSpPr>
              <p:cNvPr id="780" name="Google Shape;780;p40"/>
              <p:cNvSpPr txBox="1"/>
              <p:nvPr/>
            </p:nvSpPr>
            <p:spPr>
              <a:xfrm>
                <a:off x="3442" y="1518"/>
                <a:ext cx="816" cy="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1645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161645"/>
                    </a:solidFill>
                    <a:latin typeface="Arial"/>
                    <a:ea typeface="Arial"/>
                    <a:cs typeface="Arial"/>
                    <a:sym typeface="Arial"/>
                  </a:rPr>
                  <a:t>0.693</a:t>
                </a:r>
                <a:endParaRPr/>
              </a:p>
            </p:txBody>
          </p:sp>
          <p:sp>
            <p:nvSpPr>
              <p:cNvPr id="781" name="Google Shape;781;p40"/>
              <p:cNvSpPr txBox="1"/>
              <p:nvPr/>
            </p:nvSpPr>
            <p:spPr>
              <a:xfrm flipH="1">
                <a:off x="3442" y="1706"/>
                <a:ext cx="813" cy="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61645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161645"/>
                    </a:solidFill>
                    <a:latin typeface="Arial"/>
                    <a:ea typeface="Arial"/>
                    <a:cs typeface="Arial"/>
                    <a:sym typeface="Arial"/>
                  </a:rPr>
                  <a:t>9.2 s</a:t>
                </a:r>
                <a:r>
                  <a:rPr b="0" baseline="30000" i="0" lang="en-US" sz="2000" u="none">
                    <a:solidFill>
                      <a:srgbClr val="161645"/>
                    </a:solidFill>
                    <a:latin typeface="Arial"/>
                    <a:ea typeface="Arial"/>
                    <a:cs typeface="Arial"/>
                    <a:sym typeface="Arial"/>
                  </a:rPr>
                  <a:t>-1</a:t>
                </a:r>
                <a:endParaRPr/>
              </a:p>
            </p:txBody>
          </p:sp>
          <p:cxnSp>
            <p:nvCxnSpPr>
              <p:cNvPr id="782" name="Google Shape;782;p40"/>
              <p:cNvCxnSpPr/>
              <p:nvPr/>
            </p:nvCxnSpPr>
            <p:spPr>
              <a:xfrm>
                <a:off x="3481" y="1728"/>
                <a:ext cx="767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pic>
        <p:nvPicPr>
          <p:cNvPr descr="sil11080_s16_07a" id="783" name="Google Shape;78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362200"/>
            <a:ext cx="3962400" cy="88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t16_04" id="789" name="Google Shape;7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244600"/>
            <a:ext cx="8915400" cy="34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304800" y="5334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905000" y="533400"/>
            <a:ext cx="7239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 rate:  the central focus of chemical kinetics.</a:t>
            </a:r>
            <a:endParaRPr/>
          </a:p>
        </p:txBody>
      </p:sp>
      <p:pic>
        <p:nvPicPr>
          <p:cNvPr descr="siL11080_16_01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42987"/>
            <a:ext cx="8382000" cy="325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2"/>
          <p:cNvSpPr txBox="1"/>
          <p:nvPr/>
        </p:nvSpPr>
        <p:spPr>
          <a:xfrm>
            <a:off x="457200" y="5334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16.8</a:t>
            </a:r>
            <a:endParaRPr/>
          </a:p>
        </p:txBody>
      </p:sp>
      <p:sp>
        <p:nvSpPr>
          <p:cNvPr id="796" name="Google Shape;796;p42"/>
          <p:cNvSpPr txBox="1"/>
          <p:nvPr/>
        </p:nvSpPr>
        <p:spPr>
          <a:xfrm>
            <a:off x="2057400" y="533400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Dependence of the rate constant on temperature.</a:t>
            </a:r>
            <a:endParaRPr/>
          </a:p>
        </p:txBody>
      </p:sp>
      <p:pic>
        <p:nvPicPr>
          <p:cNvPr descr="siL11080_16_08" id="797" name="Google Shape;79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387475"/>
            <a:ext cx="8458200" cy="279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3"/>
          <p:cNvSpPr txBox="1"/>
          <p:nvPr/>
        </p:nvSpPr>
        <p:spPr>
          <a:xfrm>
            <a:off x="1828800" y="1371600"/>
            <a:ext cx="3886200" cy="396875"/>
          </a:xfrm>
          <a:prstGeom prst="rect">
            <a:avLst/>
          </a:prstGeom>
          <a:gradFill>
            <a:gsLst>
              <a:gs pos="0">
                <a:srgbClr val="008000">
                  <a:alpha val="51764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Arrhenius Equation</a:t>
            </a:r>
            <a:endParaRPr/>
          </a:p>
        </p:txBody>
      </p:sp>
      <p:sp>
        <p:nvSpPr>
          <p:cNvPr id="804" name="Google Shape;804;p43"/>
          <p:cNvSpPr txBox="1"/>
          <p:nvPr/>
        </p:nvSpPr>
        <p:spPr>
          <a:xfrm>
            <a:off x="1219200" y="609600"/>
            <a:ext cx="6705600" cy="457200"/>
          </a:xfrm>
          <a:prstGeom prst="rect">
            <a:avLst/>
          </a:prstGeom>
          <a:gradFill>
            <a:gsLst>
              <a:gs pos="0">
                <a:srgbClr val="FF9218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 of Temperature on Reaction Rate</a:t>
            </a:r>
            <a:endParaRPr/>
          </a:p>
        </p:txBody>
      </p:sp>
      <p:pic>
        <p:nvPicPr>
          <p:cNvPr id="805" name="Google Shape;8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012" y="2133600"/>
            <a:ext cx="2146300" cy="6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43"/>
          <p:cNvSpPr txBox="1"/>
          <p:nvPr/>
        </p:nvSpPr>
        <p:spPr>
          <a:xfrm>
            <a:off x="1524000" y="3581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ln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ln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</a:t>
            </a:r>
            <a:endParaRPr/>
          </a:p>
        </p:txBody>
      </p:sp>
      <p:grpSp>
        <p:nvGrpSpPr>
          <p:cNvPr id="807" name="Google Shape;807;p43"/>
          <p:cNvGrpSpPr/>
          <p:nvPr/>
        </p:nvGrpSpPr>
        <p:grpSpPr>
          <a:xfrm>
            <a:off x="1524000" y="4724400"/>
            <a:ext cx="4267200" cy="1143000"/>
            <a:chOff x="1152" y="2448"/>
            <a:chExt cx="2688" cy="720"/>
          </a:xfrm>
        </p:grpSpPr>
        <p:sp>
          <p:nvSpPr>
            <p:cNvPr id="808" name="Google Shape;808;p43"/>
            <p:cNvSpPr txBox="1"/>
            <p:nvPr/>
          </p:nvSpPr>
          <p:spPr>
            <a:xfrm>
              <a:off x="1152" y="2640"/>
              <a:ext cx="28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ln</a:t>
              </a:r>
              <a:endParaRPr/>
            </a:p>
          </p:txBody>
        </p:sp>
        <p:sp>
          <p:nvSpPr>
            <p:cNvPr id="809" name="Google Shape;809;p43"/>
            <p:cNvSpPr txBox="1"/>
            <p:nvPr/>
          </p:nvSpPr>
          <p:spPr>
            <a:xfrm>
              <a:off x="1488" y="2448"/>
              <a:ext cx="3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810" name="Google Shape;810;p43"/>
            <p:cNvSpPr txBox="1"/>
            <p:nvPr/>
          </p:nvSpPr>
          <p:spPr>
            <a:xfrm>
              <a:off x="1488" y="2784"/>
              <a:ext cx="3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cxnSp>
          <p:nvCxnSpPr>
            <p:cNvPr id="811" name="Google Shape;811;p43"/>
            <p:cNvCxnSpPr/>
            <p:nvPr/>
          </p:nvCxnSpPr>
          <p:spPr>
            <a:xfrm>
              <a:off x="1488" y="2784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12" name="Google Shape;812;p43"/>
            <p:cNvSpPr txBox="1"/>
            <p:nvPr/>
          </p:nvSpPr>
          <p:spPr>
            <a:xfrm>
              <a:off x="1824" y="2640"/>
              <a:ext cx="28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  <p:sp>
          <p:nvSpPr>
            <p:cNvPr id="813" name="Google Shape;813;p43"/>
            <p:cNvSpPr txBox="1"/>
            <p:nvPr/>
          </p:nvSpPr>
          <p:spPr>
            <a:xfrm>
              <a:off x="2304" y="2496"/>
              <a:ext cx="384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b="1" baseline="-25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814" name="Google Shape;814;p43"/>
            <p:cNvSpPr txBox="1"/>
            <p:nvPr/>
          </p:nvSpPr>
          <p:spPr>
            <a:xfrm>
              <a:off x="2304" y="2784"/>
              <a:ext cx="384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  <p:cxnSp>
          <p:nvCxnSpPr>
            <p:cNvPr id="815" name="Google Shape;815;p43"/>
            <p:cNvCxnSpPr/>
            <p:nvPr/>
          </p:nvCxnSpPr>
          <p:spPr>
            <a:xfrm>
              <a:off x="2304" y="2784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16" name="Google Shape;816;p43"/>
            <p:cNvSpPr txBox="1"/>
            <p:nvPr/>
          </p:nvSpPr>
          <p:spPr>
            <a:xfrm>
              <a:off x="2064" y="2640"/>
              <a:ext cx="192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817" name="Google Shape;817;p43"/>
            <p:cNvSpPr txBox="1"/>
            <p:nvPr/>
          </p:nvSpPr>
          <p:spPr>
            <a:xfrm>
              <a:off x="2832" y="2496"/>
              <a:ext cx="28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818" name="Google Shape;818;p43"/>
            <p:cNvSpPr txBox="1"/>
            <p:nvPr/>
          </p:nvSpPr>
          <p:spPr>
            <a:xfrm>
              <a:off x="2832" y="2784"/>
              <a:ext cx="3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1" baseline="-25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819" name="Google Shape;819;p43"/>
            <p:cNvSpPr txBox="1"/>
            <p:nvPr/>
          </p:nvSpPr>
          <p:spPr>
            <a:xfrm>
              <a:off x="3456" y="2496"/>
              <a:ext cx="28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820" name="Google Shape;820;p43"/>
            <p:cNvSpPr txBox="1"/>
            <p:nvPr/>
          </p:nvSpPr>
          <p:spPr>
            <a:xfrm>
              <a:off x="3456" y="2784"/>
              <a:ext cx="3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1" baseline="-25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821" name="Google Shape;821;p43"/>
            <p:cNvSpPr txBox="1"/>
            <p:nvPr/>
          </p:nvSpPr>
          <p:spPr>
            <a:xfrm>
              <a:off x="3168" y="2640"/>
              <a:ext cx="192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cxnSp>
          <p:nvCxnSpPr>
            <p:cNvPr id="822" name="Google Shape;822;p43"/>
            <p:cNvCxnSpPr/>
            <p:nvPr/>
          </p:nvCxnSpPr>
          <p:spPr>
            <a:xfrm>
              <a:off x="2832" y="2784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23" name="Google Shape;823;p43"/>
            <p:cNvCxnSpPr/>
            <p:nvPr/>
          </p:nvCxnSpPr>
          <p:spPr>
            <a:xfrm>
              <a:off x="3456" y="2784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24" name="Google Shape;824;p43"/>
            <p:cNvSpPr/>
            <p:nvPr/>
          </p:nvSpPr>
          <p:spPr>
            <a:xfrm>
              <a:off x="2784" y="2496"/>
              <a:ext cx="1056" cy="672"/>
            </a:xfrm>
            <a:prstGeom prst="bracketPair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43"/>
          <p:cNvSpPr txBox="1"/>
          <p:nvPr/>
        </p:nvSpPr>
        <p:spPr>
          <a:xfrm>
            <a:off x="4648200" y="2057400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kinetic rate constant at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826" name="Google Shape;826;p43"/>
          <p:cNvSpPr txBox="1"/>
          <p:nvPr/>
        </p:nvSpPr>
        <p:spPr>
          <a:xfrm>
            <a:off x="4648200" y="2514600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activation energy</a:t>
            </a:r>
            <a:endParaRPr/>
          </a:p>
        </p:txBody>
      </p:sp>
      <p:sp>
        <p:nvSpPr>
          <p:cNvPr id="827" name="Google Shape;827;p43"/>
          <p:cNvSpPr txBox="1"/>
          <p:nvPr/>
        </p:nvSpPr>
        <p:spPr>
          <a:xfrm>
            <a:off x="4648200" y="2971800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universal gas constant</a:t>
            </a:r>
            <a:endParaRPr/>
          </a:p>
        </p:txBody>
      </p:sp>
      <p:sp>
        <p:nvSpPr>
          <p:cNvPr id="828" name="Google Shape;828;p43"/>
          <p:cNvSpPr txBox="1"/>
          <p:nvPr/>
        </p:nvSpPr>
        <p:spPr>
          <a:xfrm>
            <a:off x="4648200" y="3429000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Kelvin temperature</a:t>
            </a:r>
            <a:endParaRPr/>
          </a:p>
        </p:txBody>
      </p:sp>
      <p:sp>
        <p:nvSpPr>
          <p:cNvPr id="829" name="Google Shape;829;p43"/>
          <p:cNvSpPr txBox="1"/>
          <p:nvPr/>
        </p:nvSpPr>
        <p:spPr>
          <a:xfrm>
            <a:off x="4648200" y="3886200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collision frequency factor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16_09" id="835" name="Google Shape;83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990600"/>
            <a:ext cx="7086600" cy="51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44"/>
          <p:cNvSpPr txBox="1"/>
          <p:nvPr/>
        </p:nvSpPr>
        <p:spPr>
          <a:xfrm>
            <a:off x="381000" y="4572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16.9</a:t>
            </a:r>
            <a:endParaRPr/>
          </a:p>
        </p:txBody>
      </p:sp>
      <p:sp>
        <p:nvSpPr>
          <p:cNvPr id="837" name="Google Shape;837;p44"/>
          <p:cNvSpPr txBox="1"/>
          <p:nvPr/>
        </p:nvSpPr>
        <p:spPr>
          <a:xfrm>
            <a:off x="2057400" y="457200"/>
            <a:ext cx="7086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Graphical determination of the activation energy.</a:t>
            </a:r>
            <a:endParaRPr/>
          </a:p>
        </p:txBody>
      </p:sp>
      <p:sp>
        <p:nvSpPr>
          <p:cNvPr id="838" name="Google Shape;838;p44"/>
          <p:cNvSpPr/>
          <p:nvPr/>
        </p:nvSpPr>
        <p:spPr>
          <a:xfrm>
            <a:off x="1219200" y="2971800"/>
            <a:ext cx="1219200" cy="76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44"/>
          <p:cNvSpPr/>
          <p:nvPr/>
        </p:nvSpPr>
        <p:spPr>
          <a:xfrm>
            <a:off x="4114800" y="5486400"/>
            <a:ext cx="1447800" cy="838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44"/>
          <p:cNvSpPr txBox="1"/>
          <p:nvPr/>
        </p:nvSpPr>
        <p:spPr>
          <a:xfrm>
            <a:off x="838200" y="4495800"/>
            <a:ext cx="3657600" cy="4572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ln </a:t>
            </a:r>
            <a:r>
              <a:rPr b="1" i="1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i="0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 = -</a:t>
            </a:r>
            <a:r>
              <a:rPr b="1" i="1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i="0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i="1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i="0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 (1/</a:t>
            </a:r>
            <a:r>
              <a:rPr b="1" i="1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i="0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) + ln </a:t>
            </a:r>
            <a:r>
              <a:rPr b="1" i="1" lang="en-US" sz="24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841" name="Google Shape;841;p44"/>
          <p:cNvSpPr/>
          <p:nvPr/>
        </p:nvSpPr>
        <p:spPr>
          <a:xfrm>
            <a:off x="5105400" y="2362200"/>
            <a:ext cx="2667000" cy="76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44"/>
          <p:cNvSpPr/>
          <p:nvPr/>
        </p:nvSpPr>
        <p:spPr>
          <a:xfrm>
            <a:off x="3124200" y="1143000"/>
            <a:ext cx="990600" cy="60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5"/>
          <p:cNvSpPr txBox="1"/>
          <p:nvPr/>
        </p:nvSpPr>
        <p:spPr>
          <a:xfrm>
            <a:off x="457200" y="533400"/>
            <a:ext cx="2514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16.8</a:t>
            </a:r>
            <a:endParaRPr/>
          </a:p>
        </p:txBody>
      </p:sp>
      <p:sp>
        <p:nvSpPr>
          <p:cNvPr id="849" name="Google Shape;849;p45"/>
          <p:cNvSpPr txBox="1"/>
          <p:nvPr/>
        </p:nvSpPr>
        <p:spPr>
          <a:xfrm>
            <a:off x="533400" y="29718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850" name="Google Shape;850;p45"/>
          <p:cNvSpPr txBox="1"/>
          <p:nvPr/>
        </p:nvSpPr>
        <p:spPr>
          <a:xfrm>
            <a:off x="533400" y="36576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851" name="Google Shape;851;p45"/>
          <p:cNvSpPr txBox="1"/>
          <p:nvPr/>
        </p:nvSpPr>
        <p:spPr>
          <a:xfrm>
            <a:off x="3048000" y="533400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the Energy of Activation</a:t>
            </a:r>
            <a:endParaRPr/>
          </a:p>
        </p:txBody>
      </p:sp>
      <p:grpSp>
        <p:nvGrpSpPr>
          <p:cNvPr id="852" name="Google Shape;852;p45"/>
          <p:cNvGrpSpPr/>
          <p:nvPr/>
        </p:nvGrpSpPr>
        <p:grpSpPr>
          <a:xfrm>
            <a:off x="533400" y="1219200"/>
            <a:ext cx="5867400" cy="366712"/>
            <a:chOff x="336" y="768"/>
            <a:chExt cx="3696" cy="231"/>
          </a:xfrm>
        </p:grpSpPr>
        <p:sp>
          <p:nvSpPr>
            <p:cNvPr id="853" name="Google Shape;853;p45"/>
            <p:cNvSpPr txBox="1"/>
            <p:nvPr/>
          </p:nvSpPr>
          <p:spPr>
            <a:xfrm>
              <a:off x="336" y="768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854" name="Google Shape;854;p45"/>
            <p:cNvSpPr txBox="1"/>
            <p:nvPr/>
          </p:nvSpPr>
          <p:spPr>
            <a:xfrm>
              <a:off x="1344" y="768"/>
              <a:ext cx="26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decomposition of hydrogen iodide,</a:t>
              </a:r>
              <a:endParaRPr/>
            </a:p>
          </p:txBody>
        </p:sp>
      </p:grpSp>
      <p:grpSp>
        <p:nvGrpSpPr>
          <p:cNvPr id="855" name="Google Shape;855;p45"/>
          <p:cNvGrpSpPr/>
          <p:nvPr/>
        </p:nvGrpSpPr>
        <p:grpSpPr>
          <a:xfrm>
            <a:off x="3810000" y="1752600"/>
            <a:ext cx="2971800" cy="366712"/>
            <a:chOff x="1344" y="1104"/>
            <a:chExt cx="1872" cy="231"/>
          </a:xfrm>
        </p:grpSpPr>
        <p:sp>
          <p:nvSpPr>
            <p:cNvPr id="856" name="Google Shape;856;p45"/>
            <p:cNvSpPr txBox="1"/>
            <p:nvPr/>
          </p:nvSpPr>
          <p:spPr>
            <a:xfrm>
              <a:off x="1344" y="1104"/>
              <a:ext cx="187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2HI(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</a:t>
              </a:r>
              <a:r>
                <a:rPr b="0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cxnSp>
          <p:nvCxnSpPr>
            <p:cNvPr id="857" name="Google Shape;857;p45"/>
            <p:cNvCxnSpPr/>
            <p:nvPr/>
          </p:nvCxnSpPr>
          <p:spPr>
            <a:xfrm>
              <a:off x="1816" y="1216"/>
              <a:ext cx="43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858" name="Google Shape;858;p45"/>
          <p:cNvSpPr txBox="1"/>
          <p:nvPr/>
        </p:nvSpPr>
        <p:spPr>
          <a:xfrm>
            <a:off x="1828800" y="2209800"/>
            <a:ext cx="7010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rate constants of 9.51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L/mol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at 500. K and 1.10 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L/mol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at 600. K.  Find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baseline="-25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859" name="Google Shape;859;p45"/>
          <p:cNvSpPr txBox="1"/>
          <p:nvPr/>
        </p:nvSpPr>
        <p:spPr>
          <a:xfrm>
            <a:off x="1600200" y="2971800"/>
            <a:ext cx="7086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modification of the Arrhenius equation to find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baseline="-25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grpSp>
        <p:nvGrpSpPr>
          <p:cNvPr id="860" name="Google Shape;860;p45"/>
          <p:cNvGrpSpPr/>
          <p:nvPr/>
        </p:nvGrpSpPr>
        <p:grpSpPr>
          <a:xfrm>
            <a:off x="1600200" y="3886200"/>
            <a:ext cx="1143000" cy="747712"/>
            <a:chOff x="1536" y="2688"/>
            <a:chExt cx="720" cy="471"/>
          </a:xfrm>
        </p:grpSpPr>
        <p:sp>
          <p:nvSpPr>
            <p:cNvPr id="861" name="Google Shape;861;p45"/>
            <p:cNvSpPr txBox="1"/>
            <p:nvPr/>
          </p:nvSpPr>
          <p:spPr>
            <a:xfrm>
              <a:off x="1536" y="2832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ln</a:t>
              </a:r>
              <a:endParaRPr/>
            </a:p>
          </p:txBody>
        </p:sp>
        <p:sp>
          <p:nvSpPr>
            <p:cNvPr id="862" name="Google Shape;862;p45"/>
            <p:cNvSpPr txBox="1"/>
            <p:nvPr/>
          </p:nvSpPr>
          <p:spPr>
            <a:xfrm>
              <a:off x="1776" y="2688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863" name="Google Shape;863;p45"/>
            <p:cNvSpPr txBox="1"/>
            <p:nvPr/>
          </p:nvSpPr>
          <p:spPr>
            <a:xfrm>
              <a:off x="1776" y="2928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864" name="Google Shape;864;p45"/>
            <p:cNvSpPr txBox="1"/>
            <p:nvPr/>
          </p:nvSpPr>
          <p:spPr>
            <a:xfrm>
              <a:off x="2016" y="2832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  <p:cxnSp>
          <p:nvCxnSpPr>
            <p:cNvPr id="865" name="Google Shape;865;p45"/>
            <p:cNvCxnSpPr/>
            <p:nvPr/>
          </p:nvCxnSpPr>
          <p:spPr>
            <a:xfrm>
              <a:off x="1776" y="2928"/>
              <a:ext cx="19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866" name="Google Shape;866;p45"/>
          <p:cNvGrpSpPr/>
          <p:nvPr/>
        </p:nvGrpSpPr>
        <p:grpSpPr>
          <a:xfrm>
            <a:off x="2590800" y="3886200"/>
            <a:ext cx="2057400" cy="823912"/>
            <a:chOff x="1680" y="2448"/>
            <a:chExt cx="1392" cy="519"/>
          </a:xfrm>
        </p:grpSpPr>
        <p:grpSp>
          <p:nvGrpSpPr>
            <p:cNvPr id="867" name="Google Shape;867;p45"/>
            <p:cNvGrpSpPr/>
            <p:nvPr/>
          </p:nvGrpSpPr>
          <p:grpSpPr>
            <a:xfrm>
              <a:off x="1680" y="2448"/>
              <a:ext cx="528" cy="519"/>
              <a:chOff x="2208" y="2688"/>
              <a:chExt cx="528" cy="519"/>
            </a:xfrm>
          </p:grpSpPr>
          <p:sp>
            <p:nvSpPr>
              <p:cNvPr id="868" name="Google Shape;868;p45"/>
              <p:cNvSpPr txBox="1"/>
              <p:nvPr/>
            </p:nvSpPr>
            <p:spPr>
              <a:xfrm>
                <a:off x="2448" y="2688"/>
                <a:ext cx="2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r>
                  <a:rPr b="0" baseline="-2500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869" name="Google Shape;869;p45"/>
              <p:cNvSpPr txBox="1"/>
              <p:nvPr/>
            </p:nvSpPr>
            <p:spPr>
              <a:xfrm>
                <a:off x="2208" y="2832"/>
                <a:ext cx="24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  <a:endParaRPr/>
              </a:p>
            </p:txBody>
          </p:sp>
          <p:sp>
            <p:nvSpPr>
              <p:cNvPr id="870" name="Google Shape;870;p45"/>
              <p:cNvSpPr txBox="1"/>
              <p:nvPr/>
            </p:nvSpPr>
            <p:spPr>
              <a:xfrm>
                <a:off x="2448" y="2976"/>
                <a:ext cx="2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cxnSp>
            <p:nvCxnSpPr>
              <p:cNvPr id="871" name="Google Shape;871;p45"/>
              <p:cNvCxnSpPr/>
              <p:nvPr/>
            </p:nvCxnSpPr>
            <p:spPr>
              <a:xfrm>
                <a:off x="2448" y="2928"/>
                <a:ext cx="19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872" name="Google Shape;872;p45"/>
            <p:cNvGrpSpPr/>
            <p:nvPr/>
          </p:nvGrpSpPr>
          <p:grpSpPr>
            <a:xfrm>
              <a:off x="2208" y="2448"/>
              <a:ext cx="864" cy="519"/>
              <a:chOff x="2736" y="2688"/>
              <a:chExt cx="864" cy="519"/>
            </a:xfrm>
          </p:grpSpPr>
          <p:sp>
            <p:nvSpPr>
              <p:cNvPr id="873" name="Google Shape;873;p45"/>
              <p:cNvSpPr txBox="1"/>
              <p:nvPr/>
            </p:nvSpPr>
            <p:spPr>
              <a:xfrm>
                <a:off x="2832" y="2688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874" name="Google Shape;874;p45"/>
              <p:cNvSpPr txBox="1"/>
              <p:nvPr/>
            </p:nvSpPr>
            <p:spPr>
              <a:xfrm>
                <a:off x="2784" y="2976"/>
                <a:ext cx="2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cxnSp>
            <p:nvCxnSpPr>
              <p:cNvPr id="875" name="Google Shape;875;p45"/>
              <p:cNvCxnSpPr/>
              <p:nvPr/>
            </p:nvCxnSpPr>
            <p:spPr>
              <a:xfrm>
                <a:off x="2832" y="2928"/>
                <a:ext cx="19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876" name="Google Shape;876;p45"/>
              <p:cNvSpPr txBox="1"/>
              <p:nvPr/>
            </p:nvSpPr>
            <p:spPr>
              <a:xfrm>
                <a:off x="3312" y="2688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877" name="Google Shape;877;p45"/>
              <p:cNvSpPr txBox="1"/>
              <p:nvPr/>
            </p:nvSpPr>
            <p:spPr>
              <a:xfrm>
                <a:off x="3264" y="2976"/>
                <a:ext cx="2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cxnSp>
            <p:nvCxnSpPr>
              <p:cNvPr id="878" name="Google Shape;878;p45"/>
              <p:cNvCxnSpPr/>
              <p:nvPr/>
            </p:nvCxnSpPr>
            <p:spPr>
              <a:xfrm>
                <a:off x="3312" y="2928"/>
                <a:ext cx="19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879" name="Google Shape;879;p45"/>
              <p:cNvSpPr txBox="1"/>
              <p:nvPr/>
            </p:nvSpPr>
            <p:spPr>
              <a:xfrm>
                <a:off x="3072" y="2784"/>
                <a:ext cx="24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  <a:endParaRPr/>
              </a:p>
            </p:txBody>
          </p:sp>
          <p:sp>
            <p:nvSpPr>
              <p:cNvPr id="880" name="Google Shape;880;p45"/>
              <p:cNvSpPr/>
              <p:nvPr/>
            </p:nvSpPr>
            <p:spPr>
              <a:xfrm>
                <a:off x="2736" y="2688"/>
                <a:ext cx="864" cy="480"/>
              </a:xfrm>
              <a:prstGeom prst="bracketPair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1" name="Google Shape;881;p45"/>
          <p:cNvGrpSpPr/>
          <p:nvPr/>
        </p:nvGrpSpPr>
        <p:grpSpPr>
          <a:xfrm>
            <a:off x="5257800" y="3733800"/>
            <a:ext cx="3657600" cy="976312"/>
            <a:chOff x="3312" y="2352"/>
            <a:chExt cx="2304" cy="615"/>
          </a:xfrm>
        </p:grpSpPr>
        <p:sp>
          <p:nvSpPr>
            <p:cNvPr id="882" name="Google Shape;882;p45"/>
            <p:cNvSpPr txBox="1"/>
            <p:nvPr/>
          </p:nvSpPr>
          <p:spPr>
            <a:xfrm>
              <a:off x="3312" y="2592"/>
              <a:ext cx="72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b="0" baseline="-2500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–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  <p:sp>
          <p:nvSpPr>
            <p:cNvPr id="883" name="Google Shape;883;p45"/>
            <p:cNvSpPr txBox="1"/>
            <p:nvPr/>
          </p:nvSpPr>
          <p:spPr>
            <a:xfrm>
              <a:off x="3888" y="2592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(ln        )</a:t>
              </a:r>
              <a:endParaRPr/>
            </a:p>
          </p:txBody>
        </p:sp>
        <p:sp>
          <p:nvSpPr>
            <p:cNvPr id="884" name="Google Shape;884;p45"/>
            <p:cNvSpPr txBox="1"/>
            <p:nvPr/>
          </p:nvSpPr>
          <p:spPr>
            <a:xfrm>
              <a:off x="4128" y="2448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885" name="Google Shape;885;p45"/>
            <p:cNvSpPr txBox="1"/>
            <p:nvPr/>
          </p:nvSpPr>
          <p:spPr>
            <a:xfrm>
              <a:off x="4128" y="2688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cxnSp>
          <p:nvCxnSpPr>
            <p:cNvPr id="886" name="Google Shape;886;p45"/>
            <p:cNvCxnSpPr/>
            <p:nvPr/>
          </p:nvCxnSpPr>
          <p:spPr>
            <a:xfrm>
              <a:off x="4176" y="2688"/>
              <a:ext cx="19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887" name="Google Shape;887;p45"/>
            <p:cNvGrpSpPr/>
            <p:nvPr/>
          </p:nvGrpSpPr>
          <p:grpSpPr>
            <a:xfrm>
              <a:off x="4464" y="2448"/>
              <a:ext cx="864" cy="519"/>
              <a:chOff x="2736" y="2688"/>
              <a:chExt cx="864" cy="519"/>
            </a:xfrm>
          </p:grpSpPr>
          <p:sp>
            <p:nvSpPr>
              <p:cNvPr id="888" name="Google Shape;888;p45"/>
              <p:cNvSpPr txBox="1"/>
              <p:nvPr/>
            </p:nvSpPr>
            <p:spPr>
              <a:xfrm>
                <a:off x="2832" y="2688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889" name="Google Shape;889;p45"/>
              <p:cNvSpPr txBox="1"/>
              <p:nvPr/>
            </p:nvSpPr>
            <p:spPr>
              <a:xfrm>
                <a:off x="2784" y="2976"/>
                <a:ext cx="2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cxnSp>
            <p:nvCxnSpPr>
              <p:cNvPr id="890" name="Google Shape;890;p45"/>
              <p:cNvCxnSpPr/>
              <p:nvPr/>
            </p:nvCxnSpPr>
            <p:spPr>
              <a:xfrm>
                <a:off x="2832" y="2928"/>
                <a:ext cx="19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891" name="Google Shape;891;p45"/>
              <p:cNvSpPr txBox="1"/>
              <p:nvPr/>
            </p:nvSpPr>
            <p:spPr>
              <a:xfrm>
                <a:off x="3312" y="2688"/>
                <a:ext cx="19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892" name="Google Shape;892;p45"/>
              <p:cNvSpPr txBox="1"/>
              <p:nvPr/>
            </p:nvSpPr>
            <p:spPr>
              <a:xfrm>
                <a:off x="3264" y="2976"/>
                <a:ext cx="2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cxnSp>
            <p:nvCxnSpPr>
              <p:cNvPr id="893" name="Google Shape;893;p45"/>
              <p:cNvCxnSpPr/>
              <p:nvPr/>
            </p:nvCxnSpPr>
            <p:spPr>
              <a:xfrm>
                <a:off x="3312" y="2928"/>
                <a:ext cx="19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894" name="Google Shape;894;p45"/>
              <p:cNvSpPr txBox="1"/>
              <p:nvPr/>
            </p:nvSpPr>
            <p:spPr>
              <a:xfrm>
                <a:off x="3072" y="2784"/>
                <a:ext cx="24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  <a:endParaRPr/>
              </a:p>
            </p:txBody>
          </p:sp>
          <p:sp>
            <p:nvSpPr>
              <p:cNvPr id="895" name="Google Shape;895;p45"/>
              <p:cNvSpPr/>
              <p:nvPr/>
            </p:nvSpPr>
            <p:spPr>
              <a:xfrm>
                <a:off x="2736" y="2688"/>
                <a:ext cx="864" cy="480"/>
              </a:xfrm>
              <a:prstGeom prst="bracketPair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6" name="Google Shape;896;p45"/>
            <p:cNvSpPr txBox="1"/>
            <p:nvPr/>
          </p:nvSpPr>
          <p:spPr>
            <a:xfrm>
              <a:off x="5280" y="2352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/>
            </a:p>
          </p:txBody>
        </p:sp>
      </p:grpSp>
      <p:grpSp>
        <p:nvGrpSpPr>
          <p:cNvPr id="897" name="Google Shape;897;p45"/>
          <p:cNvGrpSpPr/>
          <p:nvPr/>
        </p:nvGrpSpPr>
        <p:grpSpPr>
          <a:xfrm>
            <a:off x="762000" y="4800600"/>
            <a:ext cx="6705600" cy="914400"/>
            <a:chOff x="480" y="3024"/>
            <a:chExt cx="4128" cy="576"/>
          </a:xfrm>
        </p:grpSpPr>
        <p:sp>
          <p:nvSpPr>
            <p:cNvPr id="898" name="Google Shape;898;p45"/>
            <p:cNvSpPr txBox="1"/>
            <p:nvPr/>
          </p:nvSpPr>
          <p:spPr>
            <a:xfrm>
              <a:off x="3600" y="3024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899" name="Google Shape;899;p45"/>
            <p:cNvSpPr txBox="1"/>
            <p:nvPr/>
          </p:nvSpPr>
          <p:spPr>
            <a:xfrm>
              <a:off x="3552" y="3312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K</a:t>
              </a:r>
              <a:endParaRPr/>
            </a:p>
          </p:txBody>
        </p:sp>
        <p:cxnSp>
          <p:nvCxnSpPr>
            <p:cNvPr id="900" name="Google Shape;900;p45"/>
            <p:cNvCxnSpPr/>
            <p:nvPr/>
          </p:nvCxnSpPr>
          <p:spPr>
            <a:xfrm>
              <a:off x="3600" y="3264"/>
              <a:ext cx="2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901" name="Google Shape;901;p45"/>
            <p:cNvSpPr txBox="1"/>
            <p:nvPr/>
          </p:nvSpPr>
          <p:spPr>
            <a:xfrm>
              <a:off x="4176" y="3024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902" name="Google Shape;902;p45"/>
            <p:cNvSpPr txBox="1"/>
            <p:nvPr/>
          </p:nvSpPr>
          <p:spPr>
            <a:xfrm>
              <a:off x="4080" y="3264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500 K</a:t>
              </a:r>
              <a:endParaRPr/>
            </a:p>
          </p:txBody>
        </p:sp>
        <p:cxnSp>
          <p:nvCxnSpPr>
            <p:cNvPr id="903" name="Google Shape;903;p45"/>
            <p:cNvCxnSpPr/>
            <p:nvPr/>
          </p:nvCxnSpPr>
          <p:spPr>
            <a:xfrm>
              <a:off x="4128" y="3264"/>
              <a:ext cx="336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904" name="Google Shape;904;p45"/>
            <p:cNvSpPr txBox="1"/>
            <p:nvPr/>
          </p:nvSpPr>
          <p:spPr>
            <a:xfrm>
              <a:off x="3888" y="3120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–</a:t>
              </a:r>
              <a:endParaRPr/>
            </a:p>
          </p:txBody>
        </p:sp>
        <p:grpSp>
          <p:nvGrpSpPr>
            <p:cNvPr id="905" name="Google Shape;905;p45"/>
            <p:cNvGrpSpPr/>
            <p:nvPr/>
          </p:nvGrpSpPr>
          <p:grpSpPr>
            <a:xfrm>
              <a:off x="480" y="3024"/>
              <a:ext cx="4128" cy="576"/>
              <a:chOff x="480" y="3024"/>
              <a:chExt cx="4128" cy="576"/>
            </a:xfrm>
          </p:grpSpPr>
          <p:sp>
            <p:nvSpPr>
              <p:cNvPr id="906" name="Google Shape;906;p45"/>
              <p:cNvSpPr txBox="1"/>
              <p:nvPr/>
            </p:nvSpPr>
            <p:spPr>
              <a:xfrm>
                <a:off x="1920" y="3168"/>
                <a:ext cx="24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ln</a:t>
                </a:r>
                <a:endParaRPr/>
              </a:p>
            </p:txBody>
          </p:sp>
          <p:sp>
            <p:nvSpPr>
              <p:cNvPr id="907" name="Google Shape;907;p45"/>
              <p:cNvSpPr txBox="1"/>
              <p:nvPr/>
            </p:nvSpPr>
            <p:spPr>
              <a:xfrm>
                <a:off x="2160" y="3024"/>
                <a:ext cx="134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1.10x10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-5 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L/mol∙s</a:t>
                </a:r>
                <a:endParaRPr/>
              </a:p>
            </p:txBody>
          </p:sp>
          <p:cxnSp>
            <p:nvCxnSpPr>
              <p:cNvPr id="908" name="Google Shape;908;p45"/>
              <p:cNvCxnSpPr/>
              <p:nvPr/>
            </p:nvCxnSpPr>
            <p:spPr>
              <a:xfrm>
                <a:off x="2160" y="3264"/>
                <a:ext cx="1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909" name="Google Shape;909;p45"/>
              <p:cNvSpPr txBox="1"/>
              <p:nvPr/>
            </p:nvSpPr>
            <p:spPr>
              <a:xfrm>
                <a:off x="2160" y="3312"/>
                <a:ext cx="129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9.51x10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-9 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L/mol∙s</a:t>
                </a:r>
                <a:endParaRPr/>
              </a:p>
            </p:txBody>
          </p:sp>
          <p:grpSp>
            <p:nvGrpSpPr>
              <p:cNvPr id="910" name="Google Shape;910;p45"/>
              <p:cNvGrpSpPr/>
              <p:nvPr/>
            </p:nvGrpSpPr>
            <p:grpSpPr>
              <a:xfrm>
                <a:off x="480" y="3024"/>
                <a:ext cx="4128" cy="576"/>
                <a:chOff x="480" y="3024"/>
                <a:chExt cx="4128" cy="576"/>
              </a:xfrm>
            </p:grpSpPr>
            <p:sp>
              <p:nvSpPr>
                <p:cNvPr id="911" name="Google Shape;911;p45"/>
                <p:cNvSpPr txBox="1"/>
                <p:nvPr/>
              </p:nvSpPr>
              <p:spPr>
                <a:xfrm>
                  <a:off x="480" y="3120"/>
                  <a:ext cx="148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b="0" i="1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</a:t>
                  </a:r>
                  <a:r>
                    <a:rPr b="0" baseline="-25000" i="1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</a:t>
                  </a:r>
                  <a:r>
                    <a:rPr b="0" i="0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= </a:t>
                  </a:r>
                  <a:r>
                    <a:rPr b="0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–</a:t>
                  </a:r>
                  <a:r>
                    <a:rPr b="0" i="0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(8.314 J/mol∙K)</a:t>
                  </a:r>
                  <a:endParaRPr/>
                </a:p>
              </p:txBody>
            </p:sp>
            <p:sp>
              <p:nvSpPr>
                <p:cNvPr id="912" name="Google Shape;912;p45"/>
                <p:cNvSpPr/>
                <p:nvPr/>
              </p:nvSpPr>
              <p:spPr>
                <a:xfrm>
                  <a:off x="1920" y="3024"/>
                  <a:ext cx="1536" cy="576"/>
                </a:xfrm>
                <a:prstGeom prst="bracketPair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45"/>
                <p:cNvSpPr/>
                <p:nvPr/>
              </p:nvSpPr>
              <p:spPr>
                <a:xfrm>
                  <a:off x="3504" y="3024"/>
                  <a:ext cx="1104" cy="480"/>
                </a:xfrm>
                <a:prstGeom prst="bracketPair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914" name="Google Shape;914;p45"/>
          <p:cNvSpPr txBox="1"/>
          <p:nvPr/>
        </p:nvSpPr>
        <p:spPr>
          <a:xfrm>
            <a:off x="1295400" y="5791200"/>
            <a:ext cx="3886200" cy="366713"/>
          </a:xfrm>
          <a:prstGeom prst="rect">
            <a:avLst/>
          </a:prstGeom>
          <a:gradFill>
            <a:gsLst>
              <a:gs pos="0">
                <a:srgbClr val="187534">
                  <a:alpha val="67843"/>
                </a:srgbClr>
              </a:gs>
              <a:gs pos="50000">
                <a:schemeClr val="lt1"/>
              </a:gs>
              <a:gs pos="100000">
                <a:srgbClr val="187534">
                  <a:alpha val="6784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1.76 x 10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J/mol  = 176 kJ/mol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 txBox="1"/>
          <p:nvPr/>
        </p:nvSpPr>
        <p:spPr>
          <a:xfrm>
            <a:off x="7467600" y="4800600"/>
            <a:ext cx="533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6"/>
          <p:cNvSpPr txBox="1"/>
          <p:nvPr/>
        </p:nvSpPr>
        <p:spPr>
          <a:xfrm>
            <a:off x="228600" y="2286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16.10</a:t>
            </a:r>
            <a:endParaRPr/>
          </a:p>
        </p:txBody>
      </p:sp>
      <p:sp>
        <p:nvSpPr>
          <p:cNvPr id="922" name="Google Shape;922;p46"/>
          <p:cNvSpPr txBox="1"/>
          <p:nvPr/>
        </p:nvSpPr>
        <p:spPr>
          <a:xfrm>
            <a:off x="228600" y="533400"/>
            <a:ext cx="8686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sequence to determine the kinetic parameters of a reaction.</a:t>
            </a:r>
            <a:endParaRPr/>
          </a:p>
        </p:txBody>
      </p:sp>
      <p:pic>
        <p:nvPicPr>
          <p:cNvPr descr="siL11080_16_10" id="923" name="Google Shape;92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711325"/>
            <a:ext cx="8991600" cy="28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7"/>
          <p:cNvSpPr txBox="1"/>
          <p:nvPr/>
        </p:nvSpPr>
        <p:spPr>
          <a:xfrm>
            <a:off x="304800" y="381000"/>
            <a:ext cx="16541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16.11</a:t>
            </a:r>
            <a:endParaRPr/>
          </a:p>
        </p:txBody>
      </p:sp>
      <p:sp>
        <p:nvSpPr>
          <p:cNvPr id="930" name="Google Shape;930;p47"/>
          <p:cNvSpPr txBox="1"/>
          <p:nvPr/>
        </p:nvSpPr>
        <p:spPr>
          <a:xfrm>
            <a:off x="381000" y="838200"/>
            <a:ext cx="8153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dependence of number of possible collisions on the product of reactant concentrations.</a:t>
            </a:r>
            <a:endParaRPr/>
          </a:p>
        </p:txBody>
      </p:sp>
      <p:pic>
        <p:nvPicPr>
          <p:cNvPr descr="siL11080_16_11" id="931" name="Google Shape;93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6537" y="1524000"/>
            <a:ext cx="3014662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t16_05" id="937" name="Google Shape;93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6362" y="152400"/>
            <a:ext cx="6467475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9"/>
          <p:cNvSpPr txBox="1"/>
          <p:nvPr/>
        </p:nvSpPr>
        <p:spPr>
          <a:xfrm>
            <a:off x="457200" y="3810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16.12</a:t>
            </a:r>
            <a:endParaRPr/>
          </a:p>
        </p:txBody>
      </p:sp>
      <p:sp>
        <p:nvSpPr>
          <p:cNvPr id="944" name="Google Shape;944;p49"/>
          <p:cNvSpPr txBox="1"/>
          <p:nvPr/>
        </p:nvSpPr>
        <p:spPr>
          <a:xfrm>
            <a:off x="685800" y="762000"/>
            <a:ext cx="8077200" cy="396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 of temperature on the distribution of collision energies.</a:t>
            </a:r>
            <a:endParaRPr/>
          </a:p>
        </p:txBody>
      </p:sp>
      <p:pic>
        <p:nvPicPr>
          <p:cNvPr descr="siL11080_16_12" id="945" name="Google Shape;94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257300"/>
            <a:ext cx="7543800" cy="4776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0"/>
          <p:cNvSpPr txBox="1"/>
          <p:nvPr/>
        </p:nvSpPr>
        <p:spPr>
          <a:xfrm>
            <a:off x="381000" y="6096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16.13</a:t>
            </a:r>
            <a:endParaRPr/>
          </a:p>
        </p:txBody>
      </p:sp>
      <p:sp>
        <p:nvSpPr>
          <p:cNvPr id="952" name="Google Shape;952;p50"/>
          <p:cNvSpPr txBox="1"/>
          <p:nvPr/>
        </p:nvSpPr>
        <p:spPr>
          <a:xfrm>
            <a:off x="2057400" y="609600"/>
            <a:ext cx="6553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Energy-level diagram for a reaction.</a:t>
            </a:r>
            <a:endParaRPr/>
          </a:p>
        </p:txBody>
      </p:sp>
      <p:sp>
        <p:nvSpPr>
          <p:cNvPr id="953" name="Google Shape;953;p50"/>
          <p:cNvSpPr txBox="1"/>
          <p:nvPr/>
        </p:nvSpPr>
        <p:spPr>
          <a:xfrm>
            <a:off x="1752600" y="5715000"/>
            <a:ext cx="5257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forward reaction is exothermic because the reactants have more energy than the products.</a:t>
            </a:r>
            <a:endParaRPr/>
          </a:p>
        </p:txBody>
      </p:sp>
      <p:pic>
        <p:nvPicPr>
          <p:cNvPr descr="siL11080_16_13" id="954" name="Google Shape;95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177925"/>
            <a:ext cx="45720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51"/>
          <p:cNvSpPr txBox="1"/>
          <p:nvPr/>
        </p:nvSpPr>
        <p:spPr>
          <a:xfrm>
            <a:off x="457200" y="4572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16.14</a:t>
            </a:r>
            <a:endParaRPr/>
          </a:p>
        </p:txBody>
      </p:sp>
      <p:sp>
        <p:nvSpPr>
          <p:cNvPr id="961" name="Google Shape;961;p51"/>
          <p:cNvSpPr txBox="1"/>
          <p:nvPr/>
        </p:nvSpPr>
        <p:spPr>
          <a:xfrm>
            <a:off x="457200" y="914400"/>
            <a:ext cx="822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importance of molecular orientation to an effective collision. </a:t>
            </a:r>
            <a:endParaRPr/>
          </a:p>
        </p:txBody>
      </p:sp>
      <p:grpSp>
        <p:nvGrpSpPr>
          <p:cNvPr id="962" name="Google Shape;962;p51"/>
          <p:cNvGrpSpPr/>
          <p:nvPr/>
        </p:nvGrpSpPr>
        <p:grpSpPr>
          <a:xfrm>
            <a:off x="2514600" y="1600200"/>
            <a:ext cx="3810000" cy="457200"/>
            <a:chOff x="1584" y="912"/>
            <a:chExt cx="2400" cy="288"/>
          </a:xfrm>
        </p:grpSpPr>
        <p:sp>
          <p:nvSpPr>
            <p:cNvPr id="963" name="Google Shape;963;p51"/>
            <p:cNvSpPr txBox="1"/>
            <p:nvPr/>
          </p:nvSpPr>
          <p:spPr>
            <a:xfrm>
              <a:off x="1584" y="912"/>
              <a:ext cx="240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22CD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r>
                <a:rPr b="1" i="0" lang="en-US" sz="24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 </a:t>
              </a:r>
              <a:r>
                <a:rPr b="1" i="0" lang="en-US" sz="24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r>
                <a:rPr b="1" i="0" lang="en-US" sz="24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baseline="-25000" i="0" lang="en-US" sz="24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2 </a:t>
              </a:r>
              <a:r>
                <a:rPr b="1" i="0" lang="en-US" sz="24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r>
                <a:rPr b="1" i="0" lang="en-US" sz="24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baseline="-25000" i="0" lang="en-US" sz="24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964" name="Google Shape;964;p51"/>
            <p:cNvCxnSpPr/>
            <p:nvPr/>
          </p:nvCxnSpPr>
          <p:spPr>
            <a:xfrm>
              <a:off x="2736" y="1056"/>
              <a:ext cx="432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965" name="Google Shape;965;p51"/>
          <p:cNvSpPr txBox="1"/>
          <p:nvPr/>
        </p:nvSpPr>
        <p:spPr>
          <a:xfrm>
            <a:off x="898525" y="5040312"/>
            <a:ext cx="29368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frequency factor</a:t>
            </a:r>
            <a:endParaRPr/>
          </a:p>
        </p:txBody>
      </p:sp>
      <p:sp>
        <p:nvSpPr>
          <p:cNvPr id="966" name="Google Shape;966;p51"/>
          <p:cNvSpPr txBox="1"/>
          <p:nvPr/>
        </p:nvSpPr>
        <p:spPr>
          <a:xfrm>
            <a:off x="2209800" y="5638800"/>
            <a:ext cx="18002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= pZ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endParaRPr/>
          </a:p>
        </p:txBody>
      </p:sp>
      <p:sp>
        <p:nvSpPr>
          <p:cNvPr id="967" name="Google Shape;967;p51"/>
          <p:cNvSpPr txBox="1"/>
          <p:nvPr/>
        </p:nvSpPr>
        <p:spPr>
          <a:xfrm>
            <a:off x="4114800" y="5486400"/>
            <a:ext cx="4419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collision frequency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orientation probability factor </a:t>
            </a:r>
            <a:endParaRPr/>
          </a:p>
        </p:txBody>
      </p:sp>
      <p:pic>
        <p:nvPicPr>
          <p:cNvPr descr="siL11080_16_14" id="968" name="Google Shape;96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0237" y="2057400"/>
            <a:ext cx="2601912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990600" y="685800"/>
            <a:ext cx="6950075" cy="3968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218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 Reaction Rate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914400" y="1752600"/>
            <a:ext cx="66294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a specific set of conditions, every reaction has its own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 rate, which depends upon the chemical nature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reactants.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914400" y="3048000"/>
            <a:ext cx="7400925" cy="173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factors can be controlled during the reaction: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Concentration - molecules must collide to react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state - molecules must mix to collide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- molecules must collide with enough energy to react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use of a catalyst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52"/>
          <p:cNvSpPr txBox="1"/>
          <p:nvPr/>
        </p:nvSpPr>
        <p:spPr>
          <a:xfrm>
            <a:off x="304800" y="3810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16.15</a:t>
            </a:r>
            <a:endParaRPr/>
          </a:p>
        </p:txBody>
      </p:sp>
      <p:sp>
        <p:nvSpPr>
          <p:cNvPr id="975" name="Google Shape;975;p52"/>
          <p:cNvSpPr txBox="1"/>
          <p:nvPr/>
        </p:nvSpPr>
        <p:spPr>
          <a:xfrm>
            <a:off x="304800" y="762000"/>
            <a:ext cx="8458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Nature of the transition state in the reaction between CH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 and OH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976" name="Google Shape;976;p52"/>
          <p:cNvGrpSpPr/>
          <p:nvPr/>
        </p:nvGrpSpPr>
        <p:grpSpPr>
          <a:xfrm>
            <a:off x="2209800" y="1447800"/>
            <a:ext cx="4343400" cy="396875"/>
            <a:chOff x="1392" y="912"/>
            <a:chExt cx="2736" cy="250"/>
          </a:xfrm>
        </p:grpSpPr>
        <p:sp>
          <p:nvSpPr>
            <p:cNvPr id="977" name="Google Shape;977;p52"/>
            <p:cNvSpPr txBox="1"/>
            <p:nvPr/>
          </p:nvSpPr>
          <p:spPr>
            <a:xfrm>
              <a:off x="1392" y="912"/>
              <a:ext cx="273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 + OH</a:t>
              </a:r>
              <a:r>
                <a:rPr b="1" baseline="30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CH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OH + Br </a:t>
              </a:r>
              <a:r>
                <a:rPr b="1" baseline="30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cxnSp>
          <p:nvCxnSpPr>
            <p:cNvPr id="978" name="Google Shape;978;p52"/>
            <p:cNvCxnSpPr/>
            <p:nvPr/>
          </p:nvCxnSpPr>
          <p:spPr>
            <a:xfrm>
              <a:off x="2476" y="1037"/>
              <a:ext cx="336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979" name="Google Shape;979;p52"/>
          <p:cNvSpPr txBox="1"/>
          <p:nvPr/>
        </p:nvSpPr>
        <p:spPr>
          <a:xfrm>
            <a:off x="2133600" y="5638800"/>
            <a:ext cx="42354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transition state or activated complex</a:t>
            </a:r>
            <a:endParaRPr/>
          </a:p>
        </p:txBody>
      </p:sp>
      <p:pic>
        <p:nvPicPr>
          <p:cNvPr descr="siL11080_16_15" id="980" name="Google Shape;98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943100"/>
            <a:ext cx="6629400" cy="3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53"/>
          <p:cNvSpPr txBox="1"/>
          <p:nvPr/>
        </p:nvSpPr>
        <p:spPr>
          <a:xfrm>
            <a:off x="228600" y="3048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16.16</a:t>
            </a:r>
            <a:endParaRPr/>
          </a:p>
        </p:txBody>
      </p:sp>
      <p:sp>
        <p:nvSpPr>
          <p:cNvPr id="987" name="Google Shape;987;p53"/>
          <p:cNvSpPr txBox="1"/>
          <p:nvPr/>
        </p:nvSpPr>
        <p:spPr>
          <a:xfrm>
            <a:off x="1752600" y="304800"/>
            <a:ext cx="7239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 energy diagram for the reaction of CH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 and OH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siL11080_16_16" id="988" name="Google Shape;98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873125"/>
            <a:ext cx="7086600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4"/>
          <p:cNvSpPr txBox="1"/>
          <p:nvPr/>
        </p:nvSpPr>
        <p:spPr>
          <a:xfrm>
            <a:off x="228600" y="2286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16.17</a:t>
            </a:r>
            <a:endParaRPr/>
          </a:p>
        </p:txBody>
      </p:sp>
      <p:sp>
        <p:nvSpPr>
          <p:cNvPr id="995" name="Google Shape;995;p54"/>
          <p:cNvSpPr txBox="1"/>
          <p:nvPr/>
        </p:nvSpPr>
        <p:spPr>
          <a:xfrm>
            <a:off x="1828800" y="228600"/>
            <a:ext cx="7086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 energy diagrams and possible transition states for two reactions.</a:t>
            </a:r>
            <a:endParaRPr/>
          </a:p>
        </p:txBody>
      </p:sp>
      <p:pic>
        <p:nvPicPr>
          <p:cNvPr descr="siL11080_16_17" id="996" name="Google Shape;99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292225"/>
            <a:ext cx="7924800" cy="43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55"/>
          <p:cNvSpPr txBox="1"/>
          <p:nvPr/>
        </p:nvSpPr>
        <p:spPr>
          <a:xfrm>
            <a:off x="457200" y="533400"/>
            <a:ext cx="2514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16.9</a:t>
            </a:r>
            <a:endParaRPr/>
          </a:p>
        </p:txBody>
      </p:sp>
      <p:sp>
        <p:nvSpPr>
          <p:cNvPr id="1003" name="Google Shape;1003;p55"/>
          <p:cNvSpPr txBox="1"/>
          <p:nvPr/>
        </p:nvSpPr>
        <p:spPr>
          <a:xfrm>
            <a:off x="533400" y="41148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1004" name="Google Shape;1004;p55"/>
          <p:cNvSpPr txBox="1"/>
          <p:nvPr/>
        </p:nvSpPr>
        <p:spPr>
          <a:xfrm>
            <a:off x="3124200" y="457200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Drawing Reaction Energy Diagrams and Transition States</a:t>
            </a:r>
            <a:endParaRPr/>
          </a:p>
        </p:txBody>
      </p:sp>
      <p:grpSp>
        <p:nvGrpSpPr>
          <p:cNvPr id="1005" name="Google Shape;1005;p55"/>
          <p:cNvGrpSpPr/>
          <p:nvPr/>
        </p:nvGrpSpPr>
        <p:grpSpPr>
          <a:xfrm>
            <a:off x="533400" y="1219200"/>
            <a:ext cx="6096000" cy="366712"/>
            <a:chOff x="336" y="768"/>
            <a:chExt cx="3840" cy="231"/>
          </a:xfrm>
        </p:grpSpPr>
        <p:sp>
          <p:nvSpPr>
            <p:cNvPr id="1006" name="Google Shape;1006;p55"/>
            <p:cNvSpPr txBox="1"/>
            <p:nvPr/>
          </p:nvSpPr>
          <p:spPr>
            <a:xfrm>
              <a:off x="336" y="768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1007" name="Google Shape;1007;p55"/>
            <p:cNvSpPr txBox="1"/>
            <p:nvPr/>
          </p:nvSpPr>
          <p:spPr>
            <a:xfrm>
              <a:off x="1296" y="768"/>
              <a:ext cx="28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key reaction in the upper atmosphere is</a:t>
              </a:r>
              <a:endParaRPr/>
            </a:p>
          </p:txBody>
        </p:sp>
      </p:grpSp>
      <p:grpSp>
        <p:nvGrpSpPr>
          <p:cNvPr id="1008" name="Google Shape;1008;p55"/>
          <p:cNvGrpSpPr/>
          <p:nvPr/>
        </p:nvGrpSpPr>
        <p:grpSpPr>
          <a:xfrm>
            <a:off x="3657600" y="1524000"/>
            <a:ext cx="2971800" cy="366712"/>
            <a:chOff x="1488" y="1104"/>
            <a:chExt cx="1872" cy="231"/>
          </a:xfrm>
        </p:grpSpPr>
        <p:sp>
          <p:nvSpPr>
            <p:cNvPr id="1009" name="Google Shape;1009;p55"/>
            <p:cNvSpPr txBox="1"/>
            <p:nvPr/>
          </p:nvSpPr>
          <p:spPr>
            <a:xfrm>
              <a:off x="1488" y="1104"/>
              <a:ext cx="187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2O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cxnSp>
          <p:nvCxnSpPr>
            <p:cNvPr id="1010" name="Google Shape;1010;p55"/>
            <p:cNvCxnSpPr/>
            <p:nvPr/>
          </p:nvCxnSpPr>
          <p:spPr>
            <a:xfrm>
              <a:off x="2400" y="1224"/>
              <a:ext cx="344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1011" name="Google Shape;1011;p55"/>
          <p:cNvSpPr txBox="1"/>
          <p:nvPr/>
        </p:nvSpPr>
        <p:spPr>
          <a:xfrm>
            <a:off x="1066800" y="1905000"/>
            <a:ext cx="76962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a(fwd)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19 kJ, and the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reaction is -392 kJ.  Draw a reaction energy diagram for this reaction, postulate a transition state, and calculate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a(rev)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1012" name="Google Shape;1012;p55"/>
          <p:cNvGrpSpPr/>
          <p:nvPr/>
        </p:nvGrpSpPr>
        <p:grpSpPr>
          <a:xfrm>
            <a:off x="533400" y="2819400"/>
            <a:ext cx="8001000" cy="1190625"/>
            <a:chOff x="336" y="1776"/>
            <a:chExt cx="5040" cy="750"/>
          </a:xfrm>
        </p:grpSpPr>
        <p:sp>
          <p:nvSpPr>
            <p:cNvPr id="1013" name="Google Shape;1013;p55"/>
            <p:cNvSpPr txBox="1"/>
            <p:nvPr/>
          </p:nvSpPr>
          <p:spPr>
            <a:xfrm>
              <a:off x="336" y="177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1014" name="Google Shape;1014;p55"/>
            <p:cNvSpPr txBox="1"/>
            <p:nvPr/>
          </p:nvSpPr>
          <p:spPr>
            <a:xfrm>
              <a:off x="960" y="1776"/>
              <a:ext cx="4416" cy="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Consider the relationships among the reactants, products, and transition state.  The reactants are at a higher energy level than the products and the transition state is slightly higher than the reactants.</a:t>
              </a:r>
              <a:endParaRPr/>
            </a:p>
          </p:txBody>
        </p:sp>
      </p:grpSp>
      <p:pic>
        <p:nvPicPr>
          <p:cNvPr descr="sil11080_s16_09a1" id="1015" name="Google Shape;101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4114800"/>
            <a:ext cx="3810000" cy="247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56"/>
          <p:cNvSpPr txBox="1"/>
          <p:nvPr/>
        </p:nvSpPr>
        <p:spPr>
          <a:xfrm>
            <a:off x="1447800" y="609600"/>
            <a:ext cx="5791200" cy="3968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E95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 MECHANISMS</a:t>
            </a:r>
            <a:endParaRPr/>
          </a:p>
        </p:txBody>
      </p:sp>
      <p:pic>
        <p:nvPicPr>
          <p:cNvPr descr="sil11080_t16_06" id="1022" name="Google Shape;102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0"/>
            <a:ext cx="88392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7"/>
          <p:cNvSpPr txBox="1"/>
          <p:nvPr/>
        </p:nvSpPr>
        <p:spPr>
          <a:xfrm>
            <a:off x="381000" y="533400"/>
            <a:ext cx="26670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16.10</a:t>
            </a:r>
            <a:endParaRPr/>
          </a:p>
        </p:txBody>
      </p:sp>
      <p:sp>
        <p:nvSpPr>
          <p:cNvPr id="1029" name="Google Shape;1029;p57"/>
          <p:cNvSpPr txBox="1"/>
          <p:nvPr/>
        </p:nvSpPr>
        <p:spPr>
          <a:xfrm>
            <a:off x="457200" y="38100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1030" name="Google Shape;1030;p57"/>
          <p:cNvSpPr txBox="1"/>
          <p:nvPr/>
        </p:nvSpPr>
        <p:spPr>
          <a:xfrm>
            <a:off x="457200" y="45720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1031" name="Google Shape;1031;p57"/>
          <p:cNvSpPr txBox="1"/>
          <p:nvPr/>
        </p:nvSpPr>
        <p:spPr>
          <a:xfrm>
            <a:off x="3124200" y="457200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Molecularity and Rate Laws for Elementary Steps</a:t>
            </a:r>
            <a:endParaRPr/>
          </a:p>
        </p:txBody>
      </p:sp>
      <p:grpSp>
        <p:nvGrpSpPr>
          <p:cNvPr id="1032" name="Google Shape;1032;p57"/>
          <p:cNvGrpSpPr/>
          <p:nvPr/>
        </p:nvGrpSpPr>
        <p:grpSpPr>
          <a:xfrm>
            <a:off x="533400" y="1219200"/>
            <a:ext cx="8229600" cy="641350"/>
            <a:chOff x="336" y="768"/>
            <a:chExt cx="5184" cy="404"/>
          </a:xfrm>
        </p:grpSpPr>
        <p:sp>
          <p:nvSpPr>
            <p:cNvPr id="1033" name="Google Shape;1033;p57"/>
            <p:cNvSpPr txBox="1"/>
            <p:nvPr/>
          </p:nvSpPr>
          <p:spPr>
            <a:xfrm>
              <a:off x="336" y="768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1034" name="Google Shape;1034;p57"/>
            <p:cNvSpPr txBox="1"/>
            <p:nvPr/>
          </p:nvSpPr>
          <p:spPr>
            <a:xfrm>
              <a:off x="1296" y="768"/>
              <a:ext cx="422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following two reactions are proposed as elementary steps in the mechanism of an overall reaction:</a:t>
              </a:r>
              <a:endParaRPr/>
            </a:p>
          </p:txBody>
        </p:sp>
      </p:grpSp>
      <p:grpSp>
        <p:nvGrpSpPr>
          <p:cNvPr id="1035" name="Google Shape;1035;p57"/>
          <p:cNvGrpSpPr/>
          <p:nvPr/>
        </p:nvGrpSpPr>
        <p:grpSpPr>
          <a:xfrm>
            <a:off x="1295400" y="1828800"/>
            <a:ext cx="5486400" cy="366712"/>
            <a:chOff x="816" y="1200"/>
            <a:chExt cx="3456" cy="231"/>
          </a:xfrm>
        </p:grpSpPr>
        <p:sp>
          <p:nvSpPr>
            <p:cNvPr id="1036" name="Google Shape;1036;p57"/>
            <p:cNvSpPr txBox="1"/>
            <p:nvPr/>
          </p:nvSpPr>
          <p:spPr>
            <a:xfrm>
              <a:off x="816" y="1200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(1)</a:t>
              </a:r>
              <a:endParaRPr/>
            </a:p>
          </p:txBody>
        </p:sp>
        <p:sp>
          <p:nvSpPr>
            <p:cNvPr id="1037" name="Google Shape;1037;p57"/>
            <p:cNvSpPr txBox="1"/>
            <p:nvPr/>
          </p:nvSpPr>
          <p:spPr>
            <a:xfrm>
              <a:off x="1728" y="1200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cxnSp>
          <p:nvCxnSpPr>
            <p:cNvPr id="1038" name="Google Shape;1038;p57"/>
            <p:cNvCxnSpPr/>
            <p:nvPr/>
          </p:nvCxnSpPr>
          <p:spPr>
            <a:xfrm>
              <a:off x="2544" y="1344"/>
              <a:ext cx="48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1039" name="Google Shape;1039;p57"/>
            <p:cNvSpPr txBox="1"/>
            <p:nvPr/>
          </p:nvSpPr>
          <p:spPr>
            <a:xfrm>
              <a:off x="3120" y="1200"/>
              <a:ext cx="11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</p:grpSp>
      <p:grpSp>
        <p:nvGrpSpPr>
          <p:cNvPr id="1040" name="Google Shape;1040;p57"/>
          <p:cNvGrpSpPr/>
          <p:nvPr/>
        </p:nvGrpSpPr>
        <p:grpSpPr>
          <a:xfrm>
            <a:off x="1295400" y="2209800"/>
            <a:ext cx="5486400" cy="366712"/>
            <a:chOff x="816" y="1536"/>
            <a:chExt cx="3456" cy="231"/>
          </a:xfrm>
        </p:grpSpPr>
        <p:sp>
          <p:nvSpPr>
            <p:cNvPr id="1041" name="Google Shape;1041;p57"/>
            <p:cNvSpPr txBox="1"/>
            <p:nvPr/>
          </p:nvSpPr>
          <p:spPr>
            <a:xfrm>
              <a:off x="816" y="153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(2)</a:t>
              </a:r>
              <a:endParaRPr/>
            </a:p>
          </p:txBody>
        </p:sp>
        <p:sp>
          <p:nvSpPr>
            <p:cNvPr id="1042" name="Google Shape;1042;p57"/>
            <p:cNvSpPr txBox="1"/>
            <p:nvPr/>
          </p:nvSpPr>
          <p:spPr>
            <a:xfrm>
              <a:off x="1248" y="1536"/>
              <a:ext cx="124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cxnSp>
          <p:nvCxnSpPr>
            <p:cNvPr id="1043" name="Google Shape;1043;p57"/>
            <p:cNvCxnSpPr/>
            <p:nvPr/>
          </p:nvCxnSpPr>
          <p:spPr>
            <a:xfrm>
              <a:off x="2544" y="1632"/>
              <a:ext cx="48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1044" name="Google Shape;1044;p57"/>
            <p:cNvSpPr txBox="1"/>
            <p:nvPr/>
          </p:nvSpPr>
          <p:spPr>
            <a:xfrm>
              <a:off x="3120" y="1536"/>
              <a:ext cx="11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</p:grpSp>
      <p:sp>
        <p:nvSpPr>
          <p:cNvPr id="1045" name="Google Shape;1045;p57"/>
          <p:cNvSpPr txBox="1"/>
          <p:nvPr/>
        </p:nvSpPr>
        <p:spPr>
          <a:xfrm>
            <a:off x="1219200" y="2590800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Write the overall balanced equation.</a:t>
            </a:r>
            <a:endParaRPr/>
          </a:p>
        </p:txBody>
      </p:sp>
      <p:sp>
        <p:nvSpPr>
          <p:cNvPr id="1046" name="Google Shape;1046;p57"/>
          <p:cNvSpPr txBox="1"/>
          <p:nvPr/>
        </p:nvSpPr>
        <p:spPr>
          <a:xfrm>
            <a:off x="1219200" y="2971800"/>
            <a:ext cx="480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Determine the molecularity of each step.</a:t>
            </a:r>
            <a:endParaRPr/>
          </a:p>
        </p:txBody>
      </p:sp>
      <p:sp>
        <p:nvSpPr>
          <p:cNvPr id="1047" name="Google Shape;1047;p57"/>
          <p:cNvSpPr txBox="1"/>
          <p:nvPr/>
        </p:nvSpPr>
        <p:spPr>
          <a:xfrm>
            <a:off x="1371600" y="3810000"/>
            <a:ext cx="685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overall equation is the sum of the steps.</a:t>
            </a:r>
            <a:endParaRPr/>
          </a:p>
        </p:txBody>
      </p:sp>
      <p:sp>
        <p:nvSpPr>
          <p:cNvPr id="1048" name="Google Shape;1048;p57"/>
          <p:cNvSpPr txBox="1"/>
          <p:nvPr/>
        </p:nvSpPr>
        <p:spPr>
          <a:xfrm>
            <a:off x="1371600" y="4114800"/>
            <a:ext cx="739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molecularity is the sum of the reactant particles in the step.</a:t>
            </a:r>
            <a:endParaRPr/>
          </a:p>
        </p:txBody>
      </p:sp>
      <p:cxnSp>
        <p:nvCxnSpPr>
          <p:cNvPr id="1049" name="Google Shape;1049;p57"/>
          <p:cNvCxnSpPr/>
          <p:nvPr/>
        </p:nvCxnSpPr>
        <p:spPr>
          <a:xfrm>
            <a:off x="2209800" y="5486400"/>
            <a:ext cx="533400" cy="76200"/>
          </a:xfrm>
          <a:prstGeom prst="straightConnector1">
            <a:avLst/>
          </a:prstGeom>
          <a:noFill/>
          <a:ln cap="flat" cmpd="sng" w="19050">
            <a:solidFill>
              <a:srgbClr val="ED181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50" name="Google Shape;1050;p57"/>
          <p:cNvCxnSpPr/>
          <p:nvPr/>
        </p:nvCxnSpPr>
        <p:spPr>
          <a:xfrm>
            <a:off x="4953000" y="5105400"/>
            <a:ext cx="457200" cy="76200"/>
          </a:xfrm>
          <a:prstGeom prst="straightConnector1">
            <a:avLst/>
          </a:prstGeom>
          <a:noFill/>
          <a:ln cap="flat" cmpd="sng" w="19050">
            <a:solidFill>
              <a:srgbClr val="ED181E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051" name="Google Shape;1051;p57"/>
          <p:cNvGrpSpPr/>
          <p:nvPr/>
        </p:nvGrpSpPr>
        <p:grpSpPr>
          <a:xfrm>
            <a:off x="1295400" y="5867400"/>
            <a:ext cx="4343400" cy="366712"/>
            <a:chOff x="768" y="3696"/>
            <a:chExt cx="2736" cy="231"/>
          </a:xfrm>
        </p:grpSpPr>
        <p:sp>
          <p:nvSpPr>
            <p:cNvPr id="1052" name="Google Shape;1052;p57"/>
            <p:cNvSpPr txBox="1"/>
            <p:nvPr/>
          </p:nvSpPr>
          <p:spPr>
            <a:xfrm>
              <a:off x="768" y="3696"/>
              <a:ext cx="8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cxnSp>
          <p:nvCxnSpPr>
            <p:cNvPr id="1053" name="Google Shape;1053;p57"/>
            <p:cNvCxnSpPr/>
            <p:nvPr/>
          </p:nvCxnSpPr>
          <p:spPr>
            <a:xfrm>
              <a:off x="1632" y="3824"/>
              <a:ext cx="48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1054" name="Google Shape;1054;p57"/>
            <p:cNvSpPr txBox="1"/>
            <p:nvPr/>
          </p:nvSpPr>
          <p:spPr>
            <a:xfrm>
              <a:off x="2208" y="3696"/>
              <a:ext cx="12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</p:grpSp>
      <p:sp>
        <p:nvSpPr>
          <p:cNvPr id="1055" name="Google Shape;1055;p57"/>
          <p:cNvSpPr txBox="1"/>
          <p:nvPr/>
        </p:nvSpPr>
        <p:spPr>
          <a:xfrm>
            <a:off x="1219200" y="3352800"/>
            <a:ext cx="480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Write the rate law for each step.</a:t>
            </a:r>
            <a:endParaRPr/>
          </a:p>
        </p:txBody>
      </p:sp>
      <p:sp>
        <p:nvSpPr>
          <p:cNvPr id="1056" name="Google Shape;1056;p57"/>
          <p:cNvSpPr txBox="1"/>
          <p:nvPr/>
        </p:nvSpPr>
        <p:spPr>
          <a:xfrm>
            <a:off x="6096000" y="5715000"/>
            <a:ext cx="2514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Cl][Cl]</a:t>
            </a:r>
            <a:endParaRPr/>
          </a:p>
        </p:txBody>
      </p:sp>
      <p:grpSp>
        <p:nvGrpSpPr>
          <p:cNvPr id="1057" name="Google Shape;1057;p57"/>
          <p:cNvGrpSpPr/>
          <p:nvPr/>
        </p:nvGrpSpPr>
        <p:grpSpPr>
          <a:xfrm>
            <a:off x="457200" y="4953000"/>
            <a:ext cx="5257800" cy="838200"/>
            <a:chOff x="96" y="3120"/>
            <a:chExt cx="3312" cy="528"/>
          </a:xfrm>
        </p:grpSpPr>
        <p:grpSp>
          <p:nvGrpSpPr>
            <p:cNvPr id="1058" name="Google Shape;1058;p57"/>
            <p:cNvGrpSpPr/>
            <p:nvPr/>
          </p:nvGrpSpPr>
          <p:grpSpPr>
            <a:xfrm>
              <a:off x="240" y="3120"/>
              <a:ext cx="3168" cy="231"/>
              <a:chOff x="240" y="3120"/>
              <a:chExt cx="3168" cy="231"/>
            </a:xfrm>
          </p:grpSpPr>
          <p:sp>
            <p:nvSpPr>
              <p:cNvPr id="1059" name="Google Shape;1059;p57"/>
              <p:cNvSpPr txBox="1"/>
              <p:nvPr/>
            </p:nvSpPr>
            <p:spPr>
              <a:xfrm>
                <a:off x="240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(1)</a:t>
                </a:r>
                <a:endParaRPr/>
              </a:p>
            </p:txBody>
          </p:sp>
          <p:sp>
            <p:nvSpPr>
              <p:cNvPr id="1060" name="Google Shape;1060;p57"/>
              <p:cNvSpPr txBox="1"/>
              <p:nvPr/>
            </p:nvSpPr>
            <p:spPr>
              <a:xfrm>
                <a:off x="864" y="3120"/>
                <a:ext cx="76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Cl(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g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  <p:cxnSp>
            <p:nvCxnSpPr>
              <p:cNvPr id="1061" name="Google Shape;1061;p57"/>
              <p:cNvCxnSpPr/>
              <p:nvPr/>
            </p:nvCxnSpPr>
            <p:spPr>
              <a:xfrm>
                <a:off x="1668" y="3264"/>
                <a:ext cx="48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sp>
            <p:nvSpPr>
              <p:cNvPr id="1062" name="Google Shape;1062;p57"/>
              <p:cNvSpPr txBox="1"/>
              <p:nvPr/>
            </p:nvSpPr>
            <p:spPr>
              <a:xfrm>
                <a:off x="2256" y="3120"/>
                <a:ext cx="115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g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+ Cl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g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</p:grpSp>
        <p:grpSp>
          <p:nvGrpSpPr>
            <p:cNvPr id="1063" name="Google Shape;1063;p57"/>
            <p:cNvGrpSpPr/>
            <p:nvPr/>
          </p:nvGrpSpPr>
          <p:grpSpPr>
            <a:xfrm>
              <a:off x="240" y="3360"/>
              <a:ext cx="3144" cy="231"/>
              <a:chOff x="240" y="3360"/>
              <a:chExt cx="3144" cy="231"/>
            </a:xfrm>
          </p:grpSpPr>
          <p:sp>
            <p:nvSpPr>
              <p:cNvPr id="1064" name="Google Shape;1064;p57"/>
              <p:cNvSpPr txBox="1"/>
              <p:nvPr/>
            </p:nvSpPr>
            <p:spPr>
              <a:xfrm>
                <a:off x="240" y="3360"/>
                <a:ext cx="2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(2)</a:t>
                </a:r>
                <a:endParaRPr/>
              </a:p>
            </p:txBody>
          </p:sp>
          <p:sp>
            <p:nvSpPr>
              <p:cNvPr id="1065" name="Google Shape;1065;p57"/>
              <p:cNvSpPr txBox="1"/>
              <p:nvPr/>
            </p:nvSpPr>
            <p:spPr>
              <a:xfrm>
                <a:off x="384" y="3360"/>
                <a:ext cx="124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Cl(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g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+ Cl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g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  <p:cxnSp>
            <p:nvCxnSpPr>
              <p:cNvPr id="1066" name="Google Shape;1066;p57"/>
              <p:cNvCxnSpPr/>
              <p:nvPr/>
            </p:nvCxnSpPr>
            <p:spPr>
              <a:xfrm>
                <a:off x="1668" y="3456"/>
                <a:ext cx="480" cy="1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sp>
            <p:nvSpPr>
              <p:cNvPr id="1067" name="Google Shape;1067;p57"/>
              <p:cNvSpPr txBox="1"/>
              <p:nvPr/>
            </p:nvSpPr>
            <p:spPr>
              <a:xfrm>
                <a:off x="2232" y="3360"/>
                <a:ext cx="115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g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+ Cl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g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</p:grpSp>
        <p:cxnSp>
          <p:nvCxnSpPr>
            <p:cNvPr id="1068" name="Google Shape;1068;p57"/>
            <p:cNvCxnSpPr/>
            <p:nvPr/>
          </p:nvCxnSpPr>
          <p:spPr>
            <a:xfrm>
              <a:off x="192" y="3648"/>
              <a:ext cx="312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069" name="Google Shape;1069;p57"/>
            <p:cNvSpPr txBox="1"/>
            <p:nvPr/>
          </p:nvSpPr>
          <p:spPr>
            <a:xfrm>
              <a:off x="96" y="3120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endParaRPr/>
            </a:p>
          </p:txBody>
        </p:sp>
      </p:grpSp>
      <p:grpSp>
        <p:nvGrpSpPr>
          <p:cNvPr id="1070" name="Google Shape;1070;p57"/>
          <p:cNvGrpSpPr/>
          <p:nvPr/>
        </p:nvGrpSpPr>
        <p:grpSpPr>
          <a:xfrm>
            <a:off x="5715000" y="4572000"/>
            <a:ext cx="3200400" cy="671512"/>
            <a:chOff x="3600" y="2880"/>
            <a:chExt cx="2016" cy="423"/>
          </a:xfrm>
        </p:grpSpPr>
        <p:sp>
          <p:nvSpPr>
            <p:cNvPr id="1071" name="Google Shape;1071;p57"/>
            <p:cNvSpPr txBox="1"/>
            <p:nvPr/>
          </p:nvSpPr>
          <p:spPr>
            <a:xfrm>
              <a:off x="3840" y="2880"/>
              <a:ext cx="17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(1) is unimolecular.</a:t>
              </a:r>
              <a:endParaRPr/>
            </a:p>
          </p:txBody>
        </p:sp>
        <p:sp>
          <p:nvSpPr>
            <p:cNvPr id="1072" name="Google Shape;1072;p57"/>
            <p:cNvSpPr txBox="1"/>
            <p:nvPr/>
          </p:nvSpPr>
          <p:spPr>
            <a:xfrm>
              <a:off x="3840" y="3072"/>
              <a:ext cx="17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(2) is bimolecular.</a:t>
              </a:r>
              <a:endParaRPr/>
            </a:p>
          </p:txBody>
        </p:sp>
        <p:sp>
          <p:nvSpPr>
            <p:cNvPr id="1073" name="Google Shape;1073;p57"/>
            <p:cNvSpPr txBox="1"/>
            <p:nvPr/>
          </p:nvSpPr>
          <p:spPr>
            <a:xfrm>
              <a:off x="3600" y="2880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endParaRPr/>
            </a:p>
          </p:txBody>
        </p:sp>
      </p:grpSp>
      <p:grpSp>
        <p:nvGrpSpPr>
          <p:cNvPr id="1074" name="Google Shape;1074;p57"/>
          <p:cNvGrpSpPr/>
          <p:nvPr/>
        </p:nvGrpSpPr>
        <p:grpSpPr>
          <a:xfrm>
            <a:off x="5791200" y="5334000"/>
            <a:ext cx="2514600" cy="366712"/>
            <a:chOff x="3648" y="3360"/>
            <a:chExt cx="1584" cy="231"/>
          </a:xfrm>
        </p:grpSpPr>
        <p:sp>
          <p:nvSpPr>
            <p:cNvPr id="1075" name="Google Shape;1075;p57"/>
            <p:cNvSpPr txBox="1"/>
            <p:nvPr/>
          </p:nvSpPr>
          <p:spPr>
            <a:xfrm>
              <a:off x="3840" y="3360"/>
              <a:ext cx="13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Cl]</a:t>
              </a:r>
              <a:endParaRPr/>
            </a:p>
          </p:txBody>
        </p:sp>
        <p:sp>
          <p:nvSpPr>
            <p:cNvPr id="1076" name="Google Shape;1076;p57"/>
            <p:cNvSpPr txBox="1"/>
            <p:nvPr/>
          </p:nvSpPr>
          <p:spPr>
            <a:xfrm>
              <a:off x="3648" y="3360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(c)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58"/>
          <p:cNvSpPr txBox="1"/>
          <p:nvPr/>
        </p:nvSpPr>
        <p:spPr>
          <a:xfrm>
            <a:off x="914400" y="685800"/>
            <a:ext cx="7315200" cy="396875"/>
          </a:xfrm>
          <a:prstGeom prst="rect">
            <a:avLst/>
          </a:prstGeom>
          <a:gradFill>
            <a:gsLst>
              <a:gs pos="0">
                <a:srgbClr val="FF9218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Rate-Determining Step of a Reaction Mechanism</a:t>
            </a:r>
            <a:endParaRPr/>
          </a:p>
        </p:txBody>
      </p:sp>
      <p:sp>
        <p:nvSpPr>
          <p:cNvPr id="1083" name="Google Shape;1083;p58"/>
          <p:cNvSpPr txBox="1"/>
          <p:nvPr/>
        </p:nvSpPr>
        <p:spPr>
          <a:xfrm>
            <a:off x="914400" y="1524000"/>
            <a:ext cx="7086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overall rate of a reaction is related to the rate of the slowest step, which is the rate-determining step.</a:t>
            </a:r>
            <a:endParaRPr/>
          </a:p>
        </p:txBody>
      </p:sp>
      <p:sp>
        <p:nvSpPr>
          <p:cNvPr id="1084" name="Google Shape;1084;p58"/>
          <p:cNvSpPr txBox="1"/>
          <p:nvPr/>
        </p:nvSpPr>
        <p:spPr>
          <a:xfrm>
            <a:off x="914400" y="2971800"/>
            <a:ext cx="7315200" cy="396875"/>
          </a:xfrm>
          <a:prstGeom prst="rect">
            <a:avLst/>
          </a:prstGeom>
          <a:gradFill>
            <a:gsLst>
              <a:gs pos="0">
                <a:srgbClr val="FF9218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Correlating the Mechanism with the Rate Law</a:t>
            </a:r>
            <a:endParaRPr/>
          </a:p>
        </p:txBody>
      </p:sp>
      <p:sp>
        <p:nvSpPr>
          <p:cNvPr id="1085" name="Google Shape;1085;p58"/>
          <p:cNvSpPr txBox="1"/>
          <p:nvPr/>
        </p:nvSpPr>
        <p:spPr>
          <a:xfrm>
            <a:off x="914400" y="3657600"/>
            <a:ext cx="7086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elementary steps must add up to the overall balanced equation.</a:t>
            </a:r>
            <a:endParaRPr/>
          </a:p>
        </p:txBody>
      </p:sp>
      <p:sp>
        <p:nvSpPr>
          <p:cNvPr id="1086" name="Google Shape;1086;p58"/>
          <p:cNvSpPr txBox="1"/>
          <p:nvPr/>
        </p:nvSpPr>
        <p:spPr>
          <a:xfrm>
            <a:off x="914400" y="4419600"/>
            <a:ext cx="7086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elementary steps must be physically reasonable.</a:t>
            </a:r>
            <a:endParaRPr/>
          </a:p>
        </p:txBody>
      </p:sp>
      <p:sp>
        <p:nvSpPr>
          <p:cNvPr id="1087" name="Google Shape;1087;p58"/>
          <p:cNvSpPr txBox="1"/>
          <p:nvPr/>
        </p:nvSpPr>
        <p:spPr>
          <a:xfrm>
            <a:off x="914400" y="5181600"/>
            <a:ext cx="7086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mechanism must correlate with the rate law.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16_18" id="1093" name="Google Shape;109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222375"/>
            <a:ext cx="5029200" cy="5021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59"/>
          <p:cNvSpPr txBox="1"/>
          <p:nvPr/>
        </p:nvSpPr>
        <p:spPr>
          <a:xfrm>
            <a:off x="228600" y="334962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16.18</a:t>
            </a:r>
            <a:endParaRPr/>
          </a:p>
        </p:txBody>
      </p:sp>
      <p:sp>
        <p:nvSpPr>
          <p:cNvPr id="1095" name="Google Shape;1095;p59"/>
          <p:cNvSpPr txBox="1"/>
          <p:nvPr/>
        </p:nvSpPr>
        <p:spPr>
          <a:xfrm>
            <a:off x="381000" y="762000"/>
            <a:ext cx="830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 energy diagram for the two-step reaction of NO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F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96" name="Google Shape;1096;p59"/>
          <p:cNvSpPr/>
          <p:nvPr/>
        </p:nvSpPr>
        <p:spPr>
          <a:xfrm>
            <a:off x="2057400" y="4419600"/>
            <a:ext cx="944562" cy="33337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2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59"/>
          <p:cNvSpPr/>
          <p:nvPr/>
        </p:nvSpPr>
        <p:spPr>
          <a:xfrm>
            <a:off x="4114800" y="3429000"/>
            <a:ext cx="944562" cy="4667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2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59"/>
          <p:cNvSpPr/>
          <p:nvPr/>
        </p:nvSpPr>
        <p:spPr>
          <a:xfrm>
            <a:off x="3048000" y="1600200"/>
            <a:ext cx="2582862" cy="126841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2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59"/>
          <p:cNvSpPr/>
          <p:nvPr/>
        </p:nvSpPr>
        <p:spPr>
          <a:xfrm>
            <a:off x="5715000" y="5334000"/>
            <a:ext cx="944562" cy="33337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2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60"/>
          <p:cNvSpPr txBox="1"/>
          <p:nvPr/>
        </p:nvSpPr>
        <p:spPr>
          <a:xfrm>
            <a:off x="914400" y="609600"/>
            <a:ext cx="4397375" cy="457200"/>
          </a:xfrm>
          <a:prstGeom prst="rect">
            <a:avLst/>
          </a:prstGeom>
          <a:gradFill>
            <a:gsLst>
              <a:gs pos="0">
                <a:srgbClr val="ED181E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CATALYSTS</a:t>
            </a:r>
            <a:endParaRPr/>
          </a:p>
        </p:txBody>
      </p:sp>
      <p:sp>
        <p:nvSpPr>
          <p:cNvPr id="1106" name="Google Shape;1106;p60"/>
          <p:cNvSpPr txBox="1"/>
          <p:nvPr/>
        </p:nvSpPr>
        <p:spPr>
          <a:xfrm>
            <a:off x="1660525" y="1382712"/>
            <a:ext cx="6602412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2400"/>
              <a:buFont typeface="Time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catalyst has its own specific way of functioning.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81E"/>
              </a:buClr>
              <a:buSzPts val="2400"/>
              <a:buFont typeface="Time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general, a catalyst lowers the energy of activation.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81E"/>
              </a:buClr>
              <a:buSzPts val="2400"/>
              <a:buFont typeface="Time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Lowering the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increases the rate constant,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thereby increases the rate of the reaction.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81E"/>
              </a:buClr>
              <a:buSzPts val="2400"/>
              <a:buFont typeface="Time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catalyst increases the rate of the forward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reverse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81E"/>
              </a:buClr>
              <a:buSzPts val="2400"/>
              <a:buFont typeface="Time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catalyzed reaction yields the products more quickly,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but does not yield more product than the uncatalyzed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reaction.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81E"/>
              </a:buClr>
              <a:buSzPts val="2400"/>
              <a:buFont typeface="Time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catalyst lowers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providing a different mechanism,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for the reaction through a new, lower energy pathway.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16_19" id="1112" name="Google Shape;111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322387"/>
            <a:ext cx="5943600" cy="4830762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61"/>
          <p:cNvSpPr txBox="1"/>
          <p:nvPr/>
        </p:nvSpPr>
        <p:spPr>
          <a:xfrm>
            <a:off x="228600" y="3048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16.19</a:t>
            </a:r>
            <a:endParaRPr/>
          </a:p>
        </p:txBody>
      </p:sp>
      <p:sp>
        <p:nvSpPr>
          <p:cNvPr id="1114" name="Google Shape;1114;p61"/>
          <p:cNvSpPr txBox="1"/>
          <p:nvPr/>
        </p:nvSpPr>
        <p:spPr>
          <a:xfrm>
            <a:off x="304800" y="762000"/>
            <a:ext cx="8458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 energy diagram for a catalyzed and an uncatalyzed process.</a:t>
            </a:r>
            <a:endParaRPr/>
          </a:p>
        </p:txBody>
      </p:sp>
      <p:sp>
        <p:nvSpPr>
          <p:cNvPr id="1115" name="Google Shape;1115;p61"/>
          <p:cNvSpPr/>
          <p:nvPr/>
        </p:nvSpPr>
        <p:spPr>
          <a:xfrm>
            <a:off x="5105400" y="2514600"/>
            <a:ext cx="915987" cy="45085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875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1"/>
          <p:cNvSpPr/>
          <p:nvPr/>
        </p:nvSpPr>
        <p:spPr>
          <a:xfrm>
            <a:off x="3962400" y="3810000"/>
            <a:ext cx="793750" cy="32226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918B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16_02"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914400"/>
            <a:ext cx="514985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838200" y="3810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16.2</a:t>
            </a:r>
            <a:endParaRPr/>
          </a:p>
        </p:txBody>
      </p:sp>
      <p:grpSp>
        <p:nvGrpSpPr>
          <p:cNvPr id="123" name="Google Shape;123;p17"/>
          <p:cNvGrpSpPr/>
          <p:nvPr/>
        </p:nvGrpSpPr>
        <p:grpSpPr>
          <a:xfrm>
            <a:off x="3124200" y="3886200"/>
            <a:ext cx="2698750" cy="1624012"/>
            <a:chOff x="2448" y="2400"/>
            <a:chExt cx="1776" cy="1056"/>
          </a:xfrm>
        </p:grpSpPr>
        <p:sp>
          <p:nvSpPr>
            <p:cNvPr id="124" name="Google Shape;124;p17"/>
            <p:cNvSpPr/>
            <p:nvPr/>
          </p:nvSpPr>
          <p:spPr>
            <a:xfrm>
              <a:off x="2448" y="2400"/>
              <a:ext cx="336" cy="432"/>
            </a:xfrm>
            <a:prstGeom prst="diamond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3888" y="3024"/>
              <a:ext cx="336" cy="432"/>
            </a:xfrm>
            <a:prstGeom prst="diamond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17"/>
          <p:cNvGrpSpPr/>
          <p:nvPr/>
        </p:nvGrpSpPr>
        <p:grpSpPr>
          <a:xfrm>
            <a:off x="2286000" y="2133600"/>
            <a:ext cx="3282950" cy="1033462"/>
            <a:chOff x="1728" y="1056"/>
            <a:chExt cx="2160" cy="672"/>
          </a:xfrm>
        </p:grpSpPr>
        <p:sp>
          <p:nvSpPr>
            <p:cNvPr id="127" name="Google Shape;127;p17"/>
            <p:cNvSpPr/>
            <p:nvPr/>
          </p:nvSpPr>
          <p:spPr>
            <a:xfrm>
              <a:off x="3552" y="1296"/>
              <a:ext cx="336" cy="432"/>
            </a:xfrm>
            <a:prstGeom prst="diamond">
              <a:avLst/>
            </a:prstGeom>
            <a:noFill/>
            <a:ln cap="flat" cmpd="sng" w="28575">
              <a:solidFill>
                <a:srgbClr val="FFE9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728" y="1056"/>
              <a:ext cx="1392" cy="432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E9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9" name="Google Shape;129;p17"/>
            <p:cNvCxnSpPr/>
            <p:nvPr/>
          </p:nvCxnSpPr>
          <p:spPr>
            <a:xfrm>
              <a:off x="2976" y="1440"/>
              <a:ext cx="280" cy="224"/>
            </a:xfrm>
            <a:prstGeom prst="straightConnector1">
              <a:avLst/>
            </a:prstGeom>
            <a:noFill/>
            <a:ln cap="flat" cmpd="sng" w="28575">
              <a:solidFill>
                <a:srgbClr val="FFE957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30" name="Google Shape;130;p17"/>
          <p:cNvSpPr txBox="1"/>
          <p:nvPr/>
        </p:nvSpPr>
        <p:spPr>
          <a:xfrm>
            <a:off x="2438400" y="381000"/>
            <a:ext cx="4724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Collision energy and reaction rate.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62"/>
          <p:cNvSpPr txBox="1"/>
          <p:nvPr/>
        </p:nvSpPr>
        <p:spPr>
          <a:xfrm>
            <a:off x="304800" y="3048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16.20</a:t>
            </a:r>
            <a:endParaRPr/>
          </a:p>
        </p:txBody>
      </p:sp>
      <p:sp>
        <p:nvSpPr>
          <p:cNvPr id="1123" name="Google Shape;1123;p62"/>
          <p:cNvSpPr txBox="1"/>
          <p:nvPr/>
        </p:nvSpPr>
        <p:spPr>
          <a:xfrm>
            <a:off x="1066800" y="609600"/>
            <a:ext cx="7543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for the catalyzed hydrolysis of an organic ester.</a:t>
            </a:r>
            <a:endParaRPr/>
          </a:p>
        </p:txBody>
      </p:sp>
      <p:pic>
        <p:nvPicPr>
          <p:cNvPr descr="siL11080_16_20" id="1124" name="Google Shape;112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850" y="1093787"/>
            <a:ext cx="2524125" cy="568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63"/>
          <p:cNvSpPr txBox="1"/>
          <p:nvPr/>
        </p:nvSpPr>
        <p:spPr>
          <a:xfrm>
            <a:off x="381000" y="547687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16.21</a:t>
            </a:r>
            <a:endParaRPr/>
          </a:p>
        </p:txBody>
      </p:sp>
      <p:sp>
        <p:nvSpPr>
          <p:cNvPr id="1131" name="Google Shape;1131;p63"/>
          <p:cNvSpPr txBox="1"/>
          <p:nvPr/>
        </p:nvSpPr>
        <p:spPr>
          <a:xfrm>
            <a:off x="1981200" y="533400"/>
            <a:ext cx="6705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metal-catalyzed hydrogenation of ethylene.</a:t>
            </a:r>
            <a:endParaRPr/>
          </a:p>
        </p:txBody>
      </p:sp>
      <p:pic>
        <p:nvPicPr>
          <p:cNvPr id="1132" name="Google Shape;113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295400"/>
            <a:ext cx="48006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11080_16_21" id="1133" name="Google Shape;113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852612"/>
            <a:ext cx="7467600" cy="417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1050925" y="773112"/>
            <a:ext cx="6492875" cy="396875"/>
          </a:xfrm>
          <a:prstGeom prst="rect">
            <a:avLst/>
          </a:prstGeom>
          <a:gradFill>
            <a:gsLst>
              <a:gs pos="0">
                <a:srgbClr val="FFE957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Expressing the Reaction Rate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1295400" y="1524000"/>
            <a:ext cx="6305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 rate - changes in the concentrations of reactants 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 per unit of time.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1295400" y="2286000"/>
            <a:ext cx="66103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Reactant concentrations decrease while product concentrations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increase.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974725" y="3922712"/>
            <a:ext cx="21971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of reaction = - 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1447800" y="2971800"/>
            <a:ext cx="1936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reaction,</a:t>
            </a:r>
            <a:endParaRPr/>
          </a:p>
        </p:txBody>
      </p:sp>
      <p:grpSp>
        <p:nvGrpSpPr>
          <p:cNvPr id="141" name="Google Shape;141;p18"/>
          <p:cNvGrpSpPr/>
          <p:nvPr/>
        </p:nvGrpSpPr>
        <p:grpSpPr>
          <a:xfrm>
            <a:off x="3581400" y="2971800"/>
            <a:ext cx="1609725" cy="396875"/>
            <a:chOff x="2256" y="1872"/>
            <a:chExt cx="1014" cy="250"/>
          </a:xfrm>
        </p:grpSpPr>
        <p:sp>
          <p:nvSpPr>
            <p:cNvPr id="142" name="Google Shape;142;p18"/>
            <p:cNvSpPr txBox="1"/>
            <p:nvPr/>
          </p:nvSpPr>
          <p:spPr>
            <a:xfrm>
              <a:off x="2256" y="1872"/>
              <a:ext cx="101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              B</a:t>
              </a:r>
              <a:endParaRPr/>
            </a:p>
          </p:txBody>
        </p:sp>
        <p:cxnSp>
          <p:nvCxnSpPr>
            <p:cNvPr id="143" name="Google Shape;143;p18"/>
            <p:cNvCxnSpPr/>
            <p:nvPr/>
          </p:nvCxnSpPr>
          <p:spPr>
            <a:xfrm>
              <a:off x="2586" y="1997"/>
              <a:ext cx="43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44" name="Google Shape;144;p18"/>
          <p:cNvGrpSpPr/>
          <p:nvPr/>
        </p:nvGrpSpPr>
        <p:grpSpPr>
          <a:xfrm>
            <a:off x="3048000" y="3733800"/>
            <a:ext cx="3081337" cy="787400"/>
            <a:chOff x="1910" y="2231"/>
            <a:chExt cx="1941" cy="496"/>
          </a:xfrm>
        </p:grpSpPr>
        <p:sp>
          <p:nvSpPr>
            <p:cNvPr id="145" name="Google Shape;145;p18"/>
            <p:cNvSpPr txBox="1"/>
            <p:nvPr/>
          </p:nvSpPr>
          <p:spPr>
            <a:xfrm>
              <a:off x="1910" y="2231"/>
              <a:ext cx="1941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 in concentration of A</a:t>
              </a:r>
              <a:endParaRPr/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2354" y="2496"/>
              <a:ext cx="1053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 in time</a:t>
              </a:r>
              <a:endParaRPr/>
            </a:p>
          </p:txBody>
        </p:sp>
        <p:cxnSp>
          <p:nvCxnSpPr>
            <p:cNvPr id="147" name="Google Shape;147;p18"/>
            <p:cNvCxnSpPr/>
            <p:nvPr/>
          </p:nvCxnSpPr>
          <p:spPr>
            <a:xfrm>
              <a:off x="1968" y="2496"/>
              <a:ext cx="1824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48" name="Google Shape;148;p18"/>
          <p:cNvSpPr txBox="1"/>
          <p:nvPr/>
        </p:nvSpPr>
        <p:spPr>
          <a:xfrm>
            <a:off x="6232525" y="3821112"/>
            <a:ext cx="558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- </a:t>
            </a:r>
            <a:endParaRPr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6781800" y="3657600"/>
            <a:ext cx="2116137" cy="842962"/>
            <a:chOff x="3206" y="3127"/>
            <a:chExt cx="1333" cy="531"/>
          </a:xfrm>
        </p:grpSpPr>
        <p:sp>
          <p:nvSpPr>
            <p:cNvPr id="150" name="Google Shape;150;p18"/>
            <p:cNvSpPr txBox="1"/>
            <p:nvPr/>
          </p:nvSpPr>
          <p:spPr>
            <a:xfrm>
              <a:off x="3206" y="3127"/>
              <a:ext cx="1333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 A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conc A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51" name="Google Shape;151;p18"/>
            <p:cNvSpPr txBox="1"/>
            <p:nvPr/>
          </p:nvSpPr>
          <p:spPr>
            <a:xfrm>
              <a:off x="3650" y="3408"/>
              <a:ext cx="44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cxnSp>
          <p:nvCxnSpPr>
            <p:cNvPr id="152" name="Google Shape;152;p18"/>
            <p:cNvCxnSpPr/>
            <p:nvPr/>
          </p:nvCxnSpPr>
          <p:spPr>
            <a:xfrm>
              <a:off x="3262" y="3408"/>
              <a:ext cx="115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153" name="Google Shape;153;p18"/>
          <p:cNvGrpSpPr/>
          <p:nvPr/>
        </p:nvGrpSpPr>
        <p:grpSpPr>
          <a:xfrm>
            <a:off x="2895600" y="4876800"/>
            <a:ext cx="2667000" cy="990600"/>
            <a:chOff x="1824" y="3072"/>
            <a:chExt cx="1680" cy="624"/>
          </a:xfrm>
        </p:grpSpPr>
        <p:sp>
          <p:nvSpPr>
            <p:cNvPr id="154" name="Google Shape;154;p18"/>
            <p:cNvSpPr txBox="1"/>
            <p:nvPr/>
          </p:nvSpPr>
          <p:spPr>
            <a:xfrm>
              <a:off x="1824" y="3072"/>
              <a:ext cx="1680" cy="624"/>
            </a:xfrm>
            <a:prstGeom prst="rect">
              <a:avLst/>
            </a:prstGeom>
            <a:gradFill>
              <a:gsLst>
                <a:gs pos="0">
                  <a:srgbClr val="FFE957">
                    <a:alpha val="60784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" name="Google Shape;155;p18"/>
            <p:cNvGrpSpPr/>
            <p:nvPr/>
          </p:nvGrpSpPr>
          <p:grpSpPr>
            <a:xfrm>
              <a:off x="2114" y="3131"/>
              <a:ext cx="1099" cy="489"/>
              <a:chOff x="2016" y="3121"/>
              <a:chExt cx="1099" cy="489"/>
            </a:xfrm>
          </p:grpSpPr>
          <p:sp>
            <p:nvSpPr>
              <p:cNvPr id="156" name="Google Shape;156;p18"/>
              <p:cNvSpPr txBox="1"/>
              <p:nvPr/>
            </p:nvSpPr>
            <p:spPr>
              <a:xfrm>
                <a:off x="2256" y="3121"/>
                <a:ext cx="854" cy="2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(conc A)</a:t>
                </a:r>
                <a:endParaRPr/>
              </a:p>
            </p:txBody>
          </p:sp>
          <p:sp>
            <p:nvSpPr>
              <p:cNvPr id="157" name="Google Shape;157;p18"/>
              <p:cNvSpPr txBox="1"/>
              <p:nvPr/>
            </p:nvSpPr>
            <p:spPr>
              <a:xfrm>
                <a:off x="2016" y="3216"/>
                <a:ext cx="16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  <p:sp>
            <p:nvSpPr>
              <p:cNvPr id="158" name="Google Shape;158;p18"/>
              <p:cNvSpPr txBox="1"/>
              <p:nvPr/>
            </p:nvSpPr>
            <p:spPr>
              <a:xfrm>
                <a:off x="2554" y="3360"/>
                <a:ext cx="25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159" name="Google Shape;159;p18"/>
              <p:cNvCxnSpPr/>
              <p:nvPr/>
            </p:nvCxnSpPr>
            <p:spPr>
              <a:xfrm>
                <a:off x="2251" y="3379"/>
                <a:ext cx="864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11080_t16_01" id="165" name="Google Shape;1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88912"/>
            <a:ext cx="7162800" cy="662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/>
        </p:nvSpPr>
        <p:spPr>
          <a:xfrm>
            <a:off x="304800" y="3048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16.3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685800" y="685800"/>
            <a:ext cx="815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concentration of O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vs. time during its reaction with C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219200"/>
            <a:ext cx="4381500" cy="29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0"/>
          <p:cNvGrpSpPr/>
          <p:nvPr/>
        </p:nvGrpSpPr>
        <p:grpSpPr>
          <a:xfrm>
            <a:off x="877887" y="2366962"/>
            <a:ext cx="1905000" cy="990600"/>
            <a:chOff x="553" y="1491"/>
            <a:chExt cx="1200" cy="624"/>
          </a:xfrm>
        </p:grpSpPr>
        <p:sp>
          <p:nvSpPr>
            <p:cNvPr id="175" name="Google Shape;175;p20"/>
            <p:cNvSpPr txBox="1"/>
            <p:nvPr/>
          </p:nvSpPr>
          <p:spPr>
            <a:xfrm>
              <a:off x="553" y="1491"/>
              <a:ext cx="1200" cy="624"/>
            </a:xfrm>
            <a:prstGeom prst="rect">
              <a:avLst/>
            </a:prstGeom>
            <a:gradFill>
              <a:gsLst>
                <a:gs pos="0">
                  <a:srgbClr val="FFE957">
                    <a:alpha val="60784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" name="Google Shape;176;p20"/>
            <p:cNvGrpSpPr/>
            <p:nvPr/>
          </p:nvGrpSpPr>
          <p:grpSpPr>
            <a:xfrm>
              <a:off x="686" y="1550"/>
              <a:ext cx="933" cy="489"/>
              <a:chOff x="242" y="1931"/>
              <a:chExt cx="933" cy="489"/>
            </a:xfrm>
          </p:grpSpPr>
          <p:sp>
            <p:nvSpPr>
              <p:cNvPr id="177" name="Google Shape;177;p20"/>
              <p:cNvSpPr txBox="1"/>
              <p:nvPr/>
            </p:nvSpPr>
            <p:spPr>
              <a:xfrm>
                <a:off x="242" y="2026"/>
                <a:ext cx="16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  <p:grpSp>
            <p:nvGrpSpPr>
              <p:cNvPr id="178" name="Google Shape;178;p20"/>
              <p:cNvGrpSpPr/>
              <p:nvPr/>
            </p:nvGrpSpPr>
            <p:grpSpPr>
              <a:xfrm>
                <a:off x="477" y="1931"/>
                <a:ext cx="698" cy="489"/>
                <a:chOff x="477" y="1931"/>
                <a:chExt cx="698" cy="489"/>
              </a:xfrm>
            </p:grpSpPr>
            <p:sp>
              <p:nvSpPr>
                <p:cNvPr id="179" name="Google Shape;179;p20"/>
                <p:cNvSpPr txBox="1"/>
                <p:nvPr/>
              </p:nvSpPr>
              <p:spPr>
                <a:xfrm>
                  <a:off x="480" y="1931"/>
                  <a:ext cx="694" cy="2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[C</a:t>
                  </a:r>
                  <a:r>
                    <a:rPr b="0" baseline="-2500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</a:t>
                  </a:r>
                  <a:r>
                    <a:rPr b="0" baseline="-2500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</a:t>
                  </a: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]</a:t>
                  </a:r>
                  <a:endParaRPr/>
                </a:p>
              </p:txBody>
            </p:sp>
            <p:sp>
              <p:nvSpPr>
                <p:cNvPr id="180" name="Google Shape;180;p20"/>
                <p:cNvSpPr txBox="1"/>
                <p:nvPr/>
              </p:nvSpPr>
              <p:spPr>
                <a:xfrm>
                  <a:off x="698" y="2170"/>
                  <a:ext cx="25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Δ</a:t>
                  </a:r>
                  <a:r>
                    <a:rPr b="0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endParaRPr/>
                </a:p>
              </p:txBody>
            </p:sp>
            <p:cxnSp>
              <p:nvCxnSpPr>
                <p:cNvPr id="181" name="Google Shape;181;p20"/>
                <p:cNvCxnSpPr/>
                <p:nvPr/>
              </p:nvCxnSpPr>
              <p:spPr>
                <a:xfrm>
                  <a:off x="477" y="2189"/>
                  <a:ext cx="69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82" name="Google Shape;182;p20"/>
          <p:cNvSpPr txBox="1"/>
          <p:nvPr/>
        </p:nvSpPr>
        <p:spPr>
          <a:xfrm>
            <a:off x="669925" y="1916112"/>
            <a:ext cx="9112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= </a:t>
            </a:r>
            <a:endParaRPr/>
          </a:p>
        </p:txBody>
      </p:sp>
      <p:grpSp>
        <p:nvGrpSpPr>
          <p:cNvPr id="183" name="Google Shape;183;p20"/>
          <p:cNvGrpSpPr/>
          <p:nvPr/>
        </p:nvGrpSpPr>
        <p:grpSpPr>
          <a:xfrm>
            <a:off x="1071562" y="3505200"/>
            <a:ext cx="1447800" cy="838200"/>
            <a:chOff x="624" y="2208"/>
            <a:chExt cx="912" cy="528"/>
          </a:xfrm>
        </p:grpSpPr>
        <p:sp>
          <p:nvSpPr>
            <p:cNvPr id="184" name="Google Shape;184;p20"/>
            <p:cNvSpPr txBox="1"/>
            <p:nvPr/>
          </p:nvSpPr>
          <p:spPr>
            <a:xfrm>
              <a:off x="624" y="2208"/>
              <a:ext cx="912" cy="528"/>
            </a:xfrm>
            <a:prstGeom prst="rect">
              <a:avLst/>
            </a:prstGeom>
            <a:gradFill>
              <a:gsLst>
                <a:gs pos="0">
                  <a:srgbClr val="FF9218">
                    <a:alpha val="53725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20"/>
            <p:cNvGrpSpPr/>
            <p:nvPr/>
          </p:nvGrpSpPr>
          <p:grpSpPr>
            <a:xfrm>
              <a:off x="690" y="2219"/>
              <a:ext cx="779" cy="489"/>
              <a:chOff x="672" y="2208"/>
              <a:chExt cx="779" cy="489"/>
            </a:xfrm>
          </p:grpSpPr>
          <p:sp>
            <p:nvSpPr>
              <p:cNvPr id="186" name="Google Shape;186;p20"/>
              <p:cNvSpPr txBox="1"/>
              <p:nvPr/>
            </p:nvSpPr>
            <p:spPr>
              <a:xfrm>
                <a:off x="672" y="2303"/>
                <a:ext cx="16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  <p:sp>
            <p:nvSpPr>
              <p:cNvPr id="187" name="Google Shape;187;p20"/>
              <p:cNvSpPr txBox="1"/>
              <p:nvPr/>
            </p:nvSpPr>
            <p:spPr>
              <a:xfrm>
                <a:off x="914" y="2208"/>
                <a:ext cx="530" cy="2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[O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endParaRPr/>
              </a:p>
            </p:txBody>
          </p:sp>
          <p:sp>
            <p:nvSpPr>
              <p:cNvPr id="188" name="Google Shape;188;p20"/>
              <p:cNvSpPr txBox="1"/>
              <p:nvPr/>
            </p:nvSpPr>
            <p:spPr>
              <a:xfrm>
                <a:off x="1050" y="2447"/>
                <a:ext cx="25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189" name="Google Shape;189;p20"/>
              <p:cNvCxnSpPr/>
              <p:nvPr/>
            </p:nvCxnSpPr>
            <p:spPr>
              <a:xfrm>
                <a:off x="907" y="2466"/>
                <a:ext cx="544" cy="3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190" name="Google Shape;190;p20"/>
          <p:cNvSpPr txBox="1"/>
          <p:nvPr/>
        </p:nvSpPr>
        <p:spPr>
          <a:xfrm>
            <a:off x="2879725" y="2601912"/>
            <a:ext cx="3317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pic>
        <p:nvPicPr>
          <p:cNvPr descr="siL11080_16_03" id="191" name="Google Shape;19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1676400"/>
            <a:ext cx="431165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/>
        </p:nvSpPr>
        <p:spPr>
          <a:xfrm>
            <a:off x="1066800" y="623887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16.4</a:t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2895600" y="609600"/>
            <a:ext cx="4267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Plots of [C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and [O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vs. time.</a:t>
            </a:r>
            <a:endParaRPr/>
          </a:p>
        </p:txBody>
      </p:sp>
      <p:pic>
        <p:nvPicPr>
          <p:cNvPr descr="siL11080_16_04" id="199" name="Google Shape;19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5637" y="1066800"/>
            <a:ext cx="372903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