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slide" Target="slides/slide4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6" name="Google Shape;7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82" name="Google Shape;18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 name="Google Shape;18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24" name="Google Shape;22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45" name="Google Shape;24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51" name="Google Shape;25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2" name="Google Shape;252;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91" name="Google Shape;29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12" name="Google Shape;31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20" name="Google Shape;32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1" name="Google Shape;321;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36" name="Google Shape;33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7" name="Google Shape;337;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58" name="Google Shape;35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9" name="Google Shape;359;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87" name="Google Shape;38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8" name="Google Shape;388;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8" name="Google Shape;8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13" name="Google Shape;41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4" name="Google Shape;414;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50" name="Google Shape;45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1" name="Google Shape;451;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06" name="Google Shape;50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7" name="Google Shape;507;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46" name="Google Shape;54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7" name="Google Shape;547;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2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82" name="Google Shape;58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3" name="Google Shape;583;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99" name="Google Shape;59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0" name="Google Shape;600;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32" name="Google Shape;63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3" name="Google Shape;633;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2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50" name="Google Shape;65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1" name="Google Shape;651;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2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68" name="Google Shape;66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9" name="Google Shape;669;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2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97" name="Google Shape;69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8" name="Google Shape;698;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3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43" name="Google Shape;74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4" name="Google Shape;744;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3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51" name="Google Shape;75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2" name="Google Shape;752;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3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60" name="Google Shape;76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1" name="Google Shape;761;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3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66" name="Google Shape;76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7" name="Google Shape;767;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3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76" name="Google Shape;77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7" name="Google Shape;777;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3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03" name="Google Shape;80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4" name="Google Shape;804;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3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19" name="Google Shape;81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0" name="Google Shape;820;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3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27" name="Google Shape;82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8" name="Google Shape;828;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3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53" name="Google Shape;85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4" name="Google Shape;854;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3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66" name="Google Shape;866;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7" name="Google Shape;867;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09" name="Google Shape;1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 name="Google Shape;110;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4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04" name="Google Shape;90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5" name="Google Shape;905;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4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10" name="Google Shape;910;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1" name="Google Shape;911;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4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27" name="Google Shape;927;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8" name="Google Shape;928;p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4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62" name="Google Shape;96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3" name="Google Shape;963;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4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77" name="Google Shape;97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8" name="Google Shape;978;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4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83" name="Google Shape;983;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4" name="Google Shape;984;p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21" name="Google Shape;12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41" name="Google Shape;14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52" name="Google Shape;15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68" name="Google Shape;16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74" name="Google Shape;17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 name="Shape 64"/>
        <p:cNvGrpSpPr/>
        <p:nvPr/>
      </p:nvGrpSpPr>
      <p:grpSpPr>
        <a:xfrm>
          <a:off x="0" y="0"/>
          <a:ext cx="0" cy="0"/>
          <a:chOff x="0" y="0"/>
          <a:chExt cx="0" cy="0"/>
        </a:xfrm>
      </p:grpSpPr>
      <p:sp>
        <p:nvSpPr>
          <p:cNvPr id="65" name="Google Shape;65;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67" name="Google Shape;67;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 name="Google Shape;71;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chemeClr val="dk1"/>
              </a:buClr>
              <a:buSzPts val="3200"/>
              <a:buFont typeface="Times"/>
              <a:buNone/>
              <a:defRPr b="0" i="0" sz="3200" u="none" cap="none" strike="noStrike">
                <a:solidFill>
                  <a:schemeClr val="dk1"/>
                </a:solidFill>
                <a:latin typeface="Times"/>
                <a:ea typeface="Times"/>
                <a:cs typeface="Times"/>
                <a:sym typeface="Times"/>
              </a:defRPr>
            </a:lvl1pPr>
            <a:lvl2pPr lvl="1" marR="0" rtl="0" algn="ctr">
              <a:spcBef>
                <a:spcPts val="560"/>
              </a:spcBef>
              <a:spcAft>
                <a:spcPts val="0"/>
              </a:spcAft>
              <a:buClr>
                <a:schemeClr val="dk1"/>
              </a:buClr>
              <a:buSzPts val="2800"/>
              <a:buFont typeface="Times"/>
              <a:buNone/>
              <a:defRPr b="0" i="0" sz="2800" u="none" cap="none" strike="noStrike">
                <a:solidFill>
                  <a:schemeClr val="dk1"/>
                </a:solidFill>
                <a:latin typeface="Times"/>
                <a:ea typeface="Times"/>
                <a:cs typeface="Times"/>
                <a:sym typeface="Times"/>
              </a:defRPr>
            </a:lvl2pPr>
            <a:lvl3pPr lvl="2" marR="0" rtl="0" algn="ctr">
              <a:spcBef>
                <a:spcPts val="480"/>
              </a:spcBef>
              <a:spcAft>
                <a:spcPts val="0"/>
              </a:spcAft>
              <a:buClr>
                <a:schemeClr val="dk1"/>
              </a:buClr>
              <a:buSzPts val="2400"/>
              <a:buFont typeface="Times"/>
              <a:buNone/>
              <a:defRPr b="0" i="0" sz="2400" u="none" cap="none" strike="noStrike">
                <a:solidFill>
                  <a:schemeClr val="dk1"/>
                </a:solidFill>
                <a:latin typeface="Times"/>
                <a:ea typeface="Times"/>
                <a:cs typeface="Times"/>
                <a:sym typeface="Times"/>
              </a:defRPr>
            </a:lvl3pPr>
            <a:lvl4pPr lvl="3"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4pPr>
            <a:lvl5pPr lvl="4"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5pPr>
            <a:lvl6pPr lvl="5"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6pPr>
            <a:lvl7pPr lvl="6"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7pPr>
            <a:lvl8pPr lvl="7"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8pPr>
            <a:lvl9pPr lvl="8"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9pPr>
          </a:lstStyle>
          <a:p/>
        </p:txBody>
      </p:sp>
      <p:sp>
        <p:nvSpPr>
          <p:cNvPr id="72" name="Google Shape;72;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 name="Shape 19"/>
        <p:cNvGrpSpPr/>
        <p:nvPr/>
      </p:nvGrpSpPr>
      <p:grpSpPr>
        <a:xfrm>
          <a:off x="0" y="0"/>
          <a:ext cx="0" cy="0"/>
          <a:chOff x="0" y="0"/>
          <a:chExt cx="0" cy="0"/>
        </a:xfrm>
      </p:grpSpPr>
      <p:sp>
        <p:nvSpPr>
          <p:cNvPr id="20" name="Google Shape;20;p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22" name="Google Shape;22;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 name="Shape 24"/>
        <p:cNvGrpSpPr/>
        <p:nvPr/>
      </p:nvGrpSpPr>
      <p:grpSpPr>
        <a:xfrm>
          <a:off x="0" y="0"/>
          <a:ext cx="0" cy="0"/>
          <a:chOff x="0" y="0"/>
          <a:chExt cx="0" cy="0"/>
        </a:xfrm>
      </p:grpSpPr>
      <p:sp>
        <p:nvSpPr>
          <p:cNvPr id="25" name="Google Shape;25;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27" name="Google Shape;27;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5"/>
          <p:cNvSpPr/>
          <p:nvPr>
            <p:ph idx="2" type="pic"/>
          </p:nvPr>
        </p:nvSpPr>
        <p:spPr>
          <a:xfrm>
            <a:off x="1792288" y="612775"/>
            <a:ext cx="5486400" cy="4114800"/>
          </a:xfrm>
          <a:prstGeom prst="rect">
            <a:avLst/>
          </a:prstGeom>
          <a:noFill/>
          <a:ln>
            <a:noFill/>
          </a:ln>
        </p:spPr>
      </p:sp>
      <p:sp>
        <p:nvSpPr>
          <p:cNvPr id="32" name="Google Shape;32;p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1pPr>
            <a:lvl2pPr indent="-228600" lvl="1" marL="914400" marR="0" rtl="0" algn="l">
              <a:spcBef>
                <a:spcPts val="240"/>
              </a:spcBef>
              <a:spcAft>
                <a:spcPts val="0"/>
              </a:spcAft>
              <a:buClr>
                <a:schemeClr val="dk1"/>
              </a:buClr>
              <a:buSzPts val="1200"/>
              <a:buFont typeface="Times"/>
              <a:buNone/>
              <a:defRPr b="0" i="0" sz="1200" u="none" cap="none" strike="noStrike">
                <a:solidFill>
                  <a:schemeClr val="dk1"/>
                </a:solidFill>
                <a:latin typeface="Times"/>
                <a:ea typeface="Times"/>
                <a:cs typeface="Times"/>
                <a:sym typeface="Times"/>
              </a:defRPr>
            </a:lvl2pPr>
            <a:lvl3pPr indent="-228600" lvl="2" marL="1371600" marR="0" rtl="0" algn="l">
              <a:spcBef>
                <a:spcPts val="200"/>
              </a:spcBef>
              <a:spcAft>
                <a:spcPts val="0"/>
              </a:spcAft>
              <a:buClr>
                <a:schemeClr val="dk1"/>
              </a:buClr>
              <a:buSzPts val="1000"/>
              <a:buFont typeface="Times"/>
              <a:buNone/>
              <a:defRPr b="0" i="0" sz="1000" u="none" cap="none" strike="noStrike">
                <a:solidFill>
                  <a:schemeClr val="dk1"/>
                </a:solidFill>
                <a:latin typeface="Times"/>
                <a:ea typeface="Times"/>
                <a:cs typeface="Times"/>
                <a:sym typeface="Times"/>
              </a:defRPr>
            </a:lvl3pPr>
            <a:lvl4pPr indent="-228600" lvl="3" marL="1828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4pPr>
            <a:lvl5pPr indent="-228600" lvl="4" marL="22860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5pPr>
            <a:lvl6pPr indent="-228600" lvl="5" marL="27432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6pPr>
            <a:lvl7pPr indent="-228600" lvl="6" marL="32004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7pPr>
            <a:lvl8pPr indent="-228600" lvl="7" marL="36576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8pPr>
            <a:lvl9pPr indent="-228600" lvl="8" marL="4114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9pPr>
          </a:lstStyle>
          <a:p/>
        </p:txBody>
      </p:sp>
      <p:sp>
        <p:nvSpPr>
          <p:cNvPr id="33" name="Google Shape;33;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 name="Shape 35"/>
        <p:cNvGrpSpPr/>
        <p:nvPr/>
      </p:nvGrpSpPr>
      <p:grpSpPr>
        <a:xfrm>
          <a:off x="0" y="0"/>
          <a:ext cx="0" cy="0"/>
          <a:chOff x="0" y="0"/>
          <a:chExt cx="0" cy="0"/>
        </a:xfrm>
      </p:grpSpPr>
      <p:sp>
        <p:nvSpPr>
          <p:cNvPr id="36" name="Google Shape;36;p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38" name="Google Shape;38;p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1pPr>
            <a:lvl2pPr indent="-228600" lvl="1" marL="914400" marR="0" rtl="0" algn="l">
              <a:spcBef>
                <a:spcPts val="240"/>
              </a:spcBef>
              <a:spcAft>
                <a:spcPts val="0"/>
              </a:spcAft>
              <a:buClr>
                <a:schemeClr val="dk1"/>
              </a:buClr>
              <a:buSzPts val="1200"/>
              <a:buFont typeface="Times"/>
              <a:buNone/>
              <a:defRPr b="0" i="0" sz="1200" u="none" cap="none" strike="noStrike">
                <a:solidFill>
                  <a:schemeClr val="dk1"/>
                </a:solidFill>
                <a:latin typeface="Times"/>
                <a:ea typeface="Times"/>
                <a:cs typeface="Times"/>
                <a:sym typeface="Times"/>
              </a:defRPr>
            </a:lvl2pPr>
            <a:lvl3pPr indent="-228600" lvl="2" marL="1371600" marR="0" rtl="0" algn="l">
              <a:spcBef>
                <a:spcPts val="200"/>
              </a:spcBef>
              <a:spcAft>
                <a:spcPts val="0"/>
              </a:spcAft>
              <a:buClr>
                <a:schemeClr val="dk1"/>
              </a:buClr>
              <a:buSzPts val="1000"/>
              <a:buFont typeface="Times"/>
              <a:buNone/>
              <a:defRPr b="0" i="0" sz="1000" u="none" cap="none" strike="noStrike">
                <a:solidFill>
                  <a:schemeClr val="dk1"/>
                </a:solidFill>
                <a:latin typeface="Times"/>
                <a:ea typeface="Times"/>
                <a:cs typeface="Times"/>
                <a:sym typeface="Times"/>
              </a:defRPr>
            </a:lvl3pPr>
            <a:lvl4pPr indent="-228600" lvl="3" marL="1828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4pPr>
            <a:lvl5pPr indent="-228600" lvl="4" marL="22860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5pPr>
            <a:lvl6pPr indent="-228600" lvl="5" marL="27432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6pPr>
            <a:lvl7pPr indent="-228600" lvl="6" marL="32004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7pPr>
            <a:lvl8pPr indent="-228600" lvl="7" marL="36576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8pPr>
            <a:lvl9pPr indent="-228600" lvl="8" marL="4114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9pPr>
          </a:lstStyle>
          <a:p/>
        </p:txBody>
      </p:sp>
      <p:sp>
        <p:nvSpPr>
          <p:cNvPr id="39" name="Google Shape;39;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Times"/>
                <a:ea typeface="Times"/>
                <a:cs typeface="Times"/>
                <a:sym typeface="Times"/>
              </a:defRPr>
            </a:lvl1pPr>
            <a:lvl2pPr indent="-228600" lvl="1" marL="914400" marR="0" rtl="0" algn="l">
              <a:spcBef>
                <a:spcPts val="400"/>
              </a:spcBef>
              <a:spcAft>
                <a:spcPts val="0"/>
              </a:spcAft>
              <a:buClr>
                <a:schemeClr val="dk1"/>
              </a:buClr>
              <a:buSzPts val="2000"/>
              <a:buFont typeface="Times"/>
              <a:buNone/>
              <a:defRPr b="1" i="0" sz="20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Clr>
                <a:schemeClr val="dk1"/>
              </a:buClr>
              <a:buSzPts val="1800"/>
              <a:buFont typeface="Times"/>
              <a:buNone/>
              <a:defRPr b="1" i="0" sz="1800" u="none" cap="none" strike="noStrike">
                <a:solidFill>
                  <a:schemeClr val="dk1"/>
                </a:solidFill>
                <a:latin typeface="Times"/>
                <a:ea typeface="Times"/>
                <a:cs typeface="Times"/>
                <a:sym typeface="Times"/>
              </a:defRPr>
            </a:lvl3pPr>
            <a:lvl4pPr indent="-228600" lvl="3" marL="1828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4pPr>
            <a:lvl5pPr indent="-228600" lvl="4" marL="22860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5pPr>
            <a:lvl6pPr indent="-228600" lvl="5" marL="27432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6pPr>
            <a:lvl7pPr indent="-228600" lvl="6" marL="32004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7pPr>
            <a:lvl8pPr indent="-228600" lvl="7" marL="36576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8pPr>
            <a:lvl9pPr indent="-228600" lvl="8" marL="4114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9pPr>
          </a:lstStyle>
          <a:p/>
        </p:txBody>
      </p:sp>
      <p:sp>
        <p:nvSpPr>
          <p:cNvPr id="48" name="Google Shape;48;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1pPr>
            <a:lvl2pPr indent="-355600" lvl="1" marL="914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2pPr>
            <a:lvl3pPr indent="-342900" lvl="2" marL="1371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3pPr>
            <a:lvl4pPr indent="-330200" lvl="3" marL="1828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4pPr>
            <a:lvl5pPr indent="-330200" lvl="4" marL="22860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5pPr>
            <a:lvl6pPr indent="-330200" lvl="5" marL="27432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6pPr>
            <a:lvl7pPr indent="-330200" lvl="6" marL="32004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7pPr>
            <a:lvl8pPr indent="-330200" lvl="7" marL="36576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8pPr>
            <a:lvl9pPr indent="-330200" lvl="8" marL="4114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9pPr>
          </a:lstStyle>
          <a:p/>
        </p:txBody>
      </p:sp>
      <p:sp>
        <p:nvSpPr>
          <p:cNvPr id="49" name="Google Shape;49;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Times"/>
                <a:ea typeface="Times"/>
                <a:cs typeface="Times"/>
                <a:sym typeface="Times"/>
              </a:defRPr>
            </a:lvl1pPr>
            <a:lvl2pPr indent="-228600" lvl="1" marL="914400" marR="0" rtl="0" algn="l">
              <a:spcBef>
                <a:spcPts val="400"/>
              </a:spcBef>
              <a:spcAft>
                <a:spcPts val="0"/>
              </a:spcAft>
              <a:buClr>
                <a:schemeClr val="dk1"/>
              </a:buClr>
              <a:buSzPts val="2000"/>
              <a:buFont typeface="Times"/>
              <a:buNone/>
              <a:defRPr b="1" i="0" sz="20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Clr>
                <a:schemeClr val="dk1"/>
              </a:buClr>
              <a:buSzPts val="1800"/>
              <a:buFont typeface="Times"/>
              <a:buNone/>
              <a:defRPr b="1" i="0" sz="1800" u="none" cap="none" strike="noStrike">
                <a:solidFill>
                  <a:schemeClr val="dk1"/>
                </a:solidFill>
                <a:latin typeface="Times"/>
                <a:ea typeface="Times"/>
                <a:cs typeface="Times"/>
                <a:sym typeface="Times"/>
              </a:defRPr>
            </a:lvl3pPr>
            <a:lvl4pPr indent="-228600" lvl="3" marL="1828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4pPr>
            <a:lvl5pPr indent="-228600" lvl="4" marL="22860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5pPr>
            <a:lvl6pPr indent="-228600" lvl="5" marL="27432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6pPr>
            <a:lvl7pPr indent="-228600" lvl="6" marL="32004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7pPr>
            <a:lvl8pPr indent="-228600" lvl="7" marL="36576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8pPr>
            <a:lvl9pPr indent="-228600" lvl="8" marL="4114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9pPr>
          </a:lstStyle>
          <a:p/>
        </p:txBody>
      </p:sp>
      <p:sp>
        <p:nvSpPr>
          <p:cNvPr id="50" name="Google Shape;50;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1pPr>
            <a:lvl2pPr indent="-355600" lvl="1" marL="914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2pPr>
            <a:lvl3pPr indent="-342900" lvl="2" marL="1371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3pPr>
            <a:lvl4pPr indent="-330200" lvl="3" marL="1828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4pPr>
            <a:lvl5pPr indent="-330200" lvl="4" marL="22860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5pPr>
            <a:lvl6pPr indent="-330200" lvl="5" marL="27432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6pPr>
            <a:lvl7pPr indent="-330200" lvl="6" marL="32004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7pPr>
            <a:lvl8pPr indent="-330200" lvl="7" marL="36576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8pPr>
            <a:lvl9pPr indent="-330200" lvl="8" marL="4114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9pPr>
          </a:lstStyle>
          <a:p/>
        </p:txBody>
      </p:sp>
      <p:sp>
        <p:nvSpPr>
          <p:cNvPr id="51" name="Google Shape;51;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1pPr>
            <a:lvl2pPr indent="-381000" lvl="1" marL="9144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2pPr>
            <a:lvl3pPr indent="-355600" lvl="2" marL="1371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3pPr>
            <a:lvl4pPr indent="-342900" lvl="3" marL="1828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4pPr>
            <a:lvl5pPr indent="-342900" lvl="4" marL="22860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5pPr>
            <a:lvl6pPr indent="-342900" lvl="5" marL="27432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6pPr>
            <a:lvl7pPr indent="-342900" lvl="6" marL="32004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7pPr>
            <a:lvl8pPr indent="-342900" lvl="7" marL="3657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8pPr>
            <a:lvl9pPr indent="-342900" lvl="8" marL="4114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9pPr>
          </a:lstStyle>
          <a:p/>
        </p:txBody>
      </p:sp>
      <p:sp>
        <p:nvSpPr>
          <p:cNvPr id="56" name="Google Shape;56;p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1pPr>
            <a:lvl2pPr indent="-381000" lvl="1" marL="9144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2pPr>
            <a:lvl3pPr indent="-355600" lvl="2" marL="1371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3pPr>
            <a:lvl4pPr indent="-342900" lvl="3" marL="1828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4pPr>
            <a:lvl5pPr indent="-342900" lvl="4" marL="22860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5pPr>
            <a:lvl6pPr indent="-342900" lvl="5" marL="27432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6pPr>
            <a:lvl7pPr indent="-342900" lvl="6" marL="32004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7pPr>
            <a:lvl8pPr indent="-342900" lvl="7" marL="3657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8pPr>
            <a:lvl9pPr indent="-342900" lvl="8" marL="4114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9pPr>
          </a:lstStyle>
          <a:p/>
        </p:txBody>
      </p:sp>
      <p:sp>
        <p:nvSpPr>
          <p:cNvPr id="57" name="Google Shape;57;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 name="Google Shape;61;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Clr>
                <a:schemeClr val="dk1"/>
              </a:buClr>
              <a:buSzPts val="1800"/>
              <a:buFont typeface="Times"/>
              <a:buNone/>
              <a:defRPr b="0" i="0" sz="1800" u="none" cap="none" strike="noStrike">
                <a:solidFill>
                  <a:schemeClr val="dk1"/>
                </a:solidFill>
                <a:latin typeface="Times"/>
                <a:ea typeface="Times"/>
                <a:cs typeface="Times"/>
                <a:sym typeface="Times"/>
              </a:defRPr>
            </a:lvl2pPr>
            <a:lvl3pPr indent="-228600" lvl="2" marL="1371600" marR="0" rtl="0" algn="l">
              <a:spcBef>
                <a:spcPts val="320"/>
              </a:spcBef>
              <a:spcAft>
                <a:spcPts val="0"/>
              </a:spcAft>
              <a:buClr>
                <a:schemeClr val="dk1"/>
              </a:buClr>
              <a:buSzPts val="1600"/>
              <a:buFont typeface="Times"/>
              <a:buNone/>
              <a:defRPr b="0" i="0" sz="1600" u="none" cap="none" strike="noStrike">
                <a:solidFill>
                  <a:schemeClr val="dk1"/>
                </a:solidFill>
                <a:latin typeface="Times"/>
                <a:ea typeface="Times"/>
                <a:cs typeface="Times"/>
                <a:sym typeface="Times"/>
              </a:defRPr>
            </a:lvl3pPr>
            <a:lvl4pPr indent="-228600" lvl="3" marL="18288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4pPr>
            <a:lvl5pPr indent="-228600" lvl="4" marL="22860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5pPr>
            <a:lvl6pPr indent="-228600" lvl="5" marL="27432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6pPr>
            <a:lvl7pPr indent="-228600" lvl="6" marL="32004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7pPr>
            <a:lvl8pPr indent="-228600" lvl="7" marL="36576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8pPr>
            <a:lvl9pPr indent="-228600" lvl="8" marL="41148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9pPr>
          </a:lstStyle>
          <a:p/>
        </p:txBody>
      </p:sp>
      <p:sp>
        <p:nvSpPr>
          <p:cNvPr id="62" name="Google Shape;62;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1pPr>
            <a:lvl2pPr indent="0" lvl="1"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2pPr>
            <a:lvl3pPr indent="0" lvl="2"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3pPr>
            <a:lvl4pPr indent="0" lvl="3"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4pPr>
            <a:lvl5pPr indent="0" lvl="4"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5pPr>
            <a:lvl6pPr indent="0" lvl="5"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6pPr>
            <a:lvl7pPr indent="0" lvl="6"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7pPr>
            <a:lvl8pPr indent="0" lvl="7"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8pPr>
            <a:lvl9pPr indent="0" lvl="8"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
        <p:nvSpPr>
          <p:cNvPr id="12" name="Google Shape;12;p1"/>
          <p:cNvSpPr txBox="1"/>
          <p:nvPr/>
        </p:nvSpPr>
        <p:spPr>
          <a:xfrm>
            <a:off x="152400" y="6429375"/>
            <a:ext cx="990600" cy="427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cap="none" strike="noStrike">
                <a:solidFill>
                  <a:schemeClr val="dk1"/>
                </a:solidFill>
                <a:latin typeface="Arial"/>
                <a:ea typeface="Arial"/>
                <a:cs typeface="Arial"/>
                <a:sym typeface="Arial"/>
              </a:rPr>
              <a:t>17-</a:t>
            </a:r>
            <a:fld id="{00000000-1234-1234-1234-123412341234}" type="slidenum">
              <a:rPr b="0" i="0" lang="en-US" sz="2200" u="none" cap="none" strike="noStrike">
                <a:solidFill>
                  <a:schemeClr val="dk1"/>
                </a:solidFill>
                <a:latin typeface="Arial"/>
                <a:ea typeface="Arial"/>
                <a:cs typeface="Arial"/>
                <a:sym typeface="Arial"/>
              </a:rPr>
              <a:t>‹#›</a:t>
            </a:fld>
            <a:endParaRPr/>
          </a:p>
        </p:txBody>
      </p:sp>
      <p:sp>
        <p:nvSpPr>
          <p:cNvPr id="13" name="Google Shape;13;p1"/>
          <p:cNvSpPr/>
          <p:nvPr/>
        </p:nvSpPr>
        <p:spPr>
          <a:xfrm>
            <a:off x="304800" y="6213475"/>
            <a:ext cx="311150" cy="311150"/>
          </a:xfrm>
          <a:custGeom>
            <a:rect b="b" l="l" r="r" t="t"/>
            <a:pathLst>
              <a:path extrusionOk="0" h="120000" w="120000">
                <a:moveTo>
                  <a:pt x="0" y="0"/>
                </a:moveTo>
                <a:lnTo>
                  <a:pt x="120000" y="0"/>
                </a:lnTo>
                <a:lnTo>
                  <a:pt x="120000" y="120000"/>
                </a:lnTo>
                <a:lnTo>
                  <a:pt x="0" y="120000"/>
                </a:lnTo>
                <a:close/>
                <a:moveTo>
                  <a:pt x="15000" y="60000"/>
                </a:moveTo>
                <a:lnTo>
                  <a:pt x="105000" y="15000"/>
                </a:lnTo>
                <a:lnTo>
                  <a:pt x="105000" y="105000"/>
                </a:lnTo>
                <a:close/>
              </a:path>
              <a:path extrusionOk="0" fill="darken" h="120000" w="120000">
                <a:moveTo>
                  <a:pt x="15000" y="60000"/>
                </a:moveTo>
                <a:lnTo>
                  <a:pt x="105000" y="15000"/>
                </a:lnTo>
                <a:lnTo>
                  <a:pt x="105000" y="105000"/>
                </a:lnTo>
                <a:close/>
              </a:path>
              <a:path extrusionOk="0" fill="none" h="120000" w="120000">
                <a:moveTo>
                  <a:pt x="15000" y="60000"/>
                </a:moveTo>
                <a:lnTo>
                  <a:pt x="105000" y="15000"/>
                </a:lnTo>
                <a:lnTo>
                  <a:pt x="105000" y="105000"/>
                </a:lnTo>
                <a:close/>
              </a:path>
              <a:path extrusionOk="0" fill="none" h="120000" w="120000">
                <a:moveTo>
                  <a:pt x="0" y="0"/>
                </a:moveTo>
                <a:lnTo>
                  <a:pt x="120000" y="0"/>
                </a:lnTo>
                <a:lnTo>
                  <a:pt x="120000" y="120000"/>
                </a:lnTo>
                <a:lnTo>
                  <a:pt x="0" y="120000"/>
                </a:lnTo>
                <a:close/>
              </a:path>
            </a:pathLst>
          </a:custGeom>
          <a:gradFill>
            <a:gsLst>
              <a:gs pos="0">
                <a:srgbClr val="187534"/>
              </a:gs>
              <a:gs pos="100000">
                <a:schemeClr val="dk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 name="Google Shape;14;p1"/>
          <p:cNvSpPr/>
          <p:nvPr/>
        </p:nvSpPr>
        <p:spPr>
          <a:xfrm>
            <a:off x="8534400" y="6213475"/>
            <a:ext cx="311150" cy="311150"/>
          </a:xfrm>
          <a:custGeom>
            <a:rect b="b" l="l" r="r" t="t"/>
            <a:pathLst>
              <a:path extrusionOk="0" h="120000" w="120000">
                <a:moveTo>
                  <a:pt x="0" y="0"/>
                </a:moveTo>
                <a:lnTo>
                  <a:pt x="120000" y="0"/>
                </a:lnTo>
                <a:lnTo>
                  <a:pt x="120000" y="120000"/>
                </a:lnTo>
                <a:lnTo>
                  <a:pt x="0" y="120000"/>
                </a:lnTo>
                <a:close/>
                <a:moveTo>
                  <a:pt x="105000" y="60000"/>
                </a:moveTo>
                <a:lnTo>
                  <a:pt x="15000" y="15000"/>
                </a:lnTo>
                <a:lnTo>
                  <a:pt x="15000" y="105000"/>
                </a:lnTo>
                <a:close/>
              </a:path>
              <a:path extrusionOk="0" fill="darken" h="120000" w="120000">
                <a:moveTo>
                  <a:pt x="105000" y="60000"/>
                </a:moveTo>
                <a:lnTo>
                  <a:pt x="15000" y="15000"/>
                </a:lnTo>
                <a:lnTo>
                  <a:pt x="15000" y="105000"/>
                </a:lnTo>
                <a:close/>
              </a:path>
              <a:path extrusionOk="0" fill="none" h="120000" w="120000">
                <a:moveTo>
                  <a:pt x="105000" y="60000"/>
                </a:moveTo>
                <a:lnTo>
                  <a:pt x="15000" y="105000"/>
                </a:lnTo>
                <a:lnTo>
                  <a:pt x="15000" y="15000"/>
                </a:lnTo>
                <a:close/>
              </a:path>
              <a:path extrusionOk="0" fill="none" h="120000" w="120000">
                <a:moveTo>
                  <a:pt x="0" y="0"/>
                </a:moveTo>
                <a:lnTo>
                  <a:pt x="120000" y="0"/>
                </a:lnTo>
                <a:lnTo>
                  <a:pt x="120000" y="120000"/>
                </a:lnTo>
                <a:lnTo>
                  <a:pt x="0" y="120000"/>
                </a:lnTo>
                <a:close/>
              </a:path>
            </a:pathLst>
          </a:custGeom>
          <a:gradFill>
            <a:gsLst>
              <a:gs pos="0">
                <a:srgbClr val="187534"/>
              </a:gs>
              <a:gs pos="100000">
                <a:schemeClr val="dk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Google Shape;15;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1pPr>
            <a:lvl2pPr lvl="1"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2pPr>
            <a:lvl3pPr lvl="2"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3pPr>
            <a:lvl4pPr lvl="3"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4pPr>
            <a:lvl5pPr lvl="4"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5pPr>
            <a:lvl6pPr lvl="5"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6pPr>
            <a:lvl7pPr lvl="6"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7pPr>
            <a:lvl8pPr lvl="7"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8pPr>
            <a:lvl9pPr lvl="8"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0.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2.pn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3"/>
          <p:cNvSpPr txBox="1"/>
          <p:nvPr/>
        </p:nvSpPr>
        <p:spPr>
          <a:xfrm>
            <a:off x="2743200" y="3581400"/>
            <a:ext cx="5181600" cy="685800"/>
          </a:xfrm>
          <a:prstGeom prst="rect">
            <a:avLst/>
          </a:prstGeom>
          <a:gradFill>
            <a:gsLst>
              <a:gs pos="0">
                <a:srgbClr val="ED181E">
                  <a:alpha val="65882"/>
                </a:srgbClr>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 name="Google Shape;80;p13"/>
          <p:cNvSpPr txBox="1"/>
          <p:nvPr/>
        </p:nvSpPr>
        <p:spPr>
          <a:xfrm>
            <a:off x="1447800" y="1981200"/>
            <a:ext cx="28956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Chapter 17</a:t>
            </a:r>
            <a:endParaRPr/>
          </a:p>
        </p:txBody>
      </p:sp>
      <p:sp>
        <p:nvSpPr>
          <p:cNvPr id="81" name="Google Shape;81;p13"/>
          <p:cNvSpPr txBox="1"/>
          <p:nvPr/>
        </p:nvSpPr>
        <p:spPr>
          <a:xfrm>
            <a:off x="2209800" y="3124200"/>
            <a:ext cx="6248400" cy="728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 name="Google Shape;82;p13"/>
          <p:cNvSpPr txBox="1"/>
          <p:nvPr/>
        </p:nvSpPr>
        <p:spPr>
          <a:xfrm>
            <a:off x="2971800" y="3200400"/>
            <a:ext cx="5791200" cy="10922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Equilibrium:  </a:t>
            </a:r>
            <a:endParaRPr/>
          </a:p>
          <a:p>
            <a:pPr indent="0" lvl="0" marL="0" marR="0" rtl="0" algn="l">
              <a:lnSpc>
                <a:spcPct val="10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The Extent of Chemical Reactions</a:t>
            </a:r>
            <a:endParaRPr/>
          </a:p>
        </p:txBody>
      </p:sp>
      <p:sp>
        <p:nvSpPr>
          <p:cNvPr id="83" name="Google Shape;83;p13"/>
          <p:cNvSpPr txBox="1"/>
          <p:nvPr/>
        </p:nvSpPr>
        <p:spPr>
          <a:xfrm>
            <a:off x="152400" y="6070600"/>
            <a:ext cx="6858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4" name="Google Shape;84;p13"/>
          <p:cNvSpPr txBox="1"/>
          <p:nvPr/>
        </p:nvSpPr>
        <p:spPr>
          <a:xfrm>
            <a:off x="2209800" y="0"/>
            <a:ext cx="5105400" cy="30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 name="Google Shape;85;p13"/>
          <p:cNvSpPr txBox="1"/>
          <p:nvPr/>
        </p:nvSpPr>
        <p:spPr>
          <a:xfrm>
            <a:off x="2057400" y="6629400"/>
            <a:ext cx="5257800" cy="214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Arial"/>
              <a:buNone/>
            </a:pPr>
            <a:r>
              <a:rPr b="0" i="0" lang="en-US" sz="800" u="none">
                <a:solidFill>
                  <a:schemeClr val="dk1"/>
                </a:solidFill>
                <a:latin typeface="Arial"/>
                <a:ea typeface="Arial"/>
                <a:cs typeface="Arial"/>
                <a:sym typeface="Arial"/>
              </a:rPr>
              <a:t>Copyright ©The McGraw-Hill Companies, Inc.  Permission required for reproduction or display.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22"/>
          <p:cNvSpPr txBox="1"/>
          <p:nvPr/>
        </p:nvSpPr>
        <p:spPr>
          <a:xfrm>
            <a:off x="5029200" y="3200400"/>
            <a:ext cx="2286000" cy="1066800"/>
          </a:xfrm>
          <a:prstGeom prst="rect">
            <a:avLst/>
          </a:prstGeom>
          <a:gradFill>
            <a:gsLst>
              <a:gs pos="0">
                <a:srgbClr val="187534"/>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6" name="Google Shape;186;p22"/>
          <p:cNvSpPr txBox="1"/>
          <p:nvPr/>
        </p:nvSpPr>
        <p:spPr>
          <a:xfrm>
            <a:off x="6400800" y="4267200"/>
            <a:ext cx="2286000" cy="1066800"/>
          </a:xfrm>
          <a:prstGeom prst="rect">
            <a:avLst/>
          </a:prstGeom>
          <a:gradFill>
            <a:gsLst>
              <a:gs pos="0">
                <a:srgbClr val="187534"/>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7" name="Google Shape;187;p22"/>
          <p:cNvSpPr txBox="1"/>
          <p:nvPr/>
        </p:nvSpPr>
        <p:spPr>
          <a:xfrm>
            <a:off x="304800" y="533400"/>
            <a:ext cx="2590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17.1</a:t>
            </a:r>
            <a:endParaRPr/>
          </a:p>
        </p:txBody>
      </p:sp>
      <p:sp>
        <p:nvSpPr>
          <p:cNvPr id="188" name="Google Shape;188;p22"/>
          <p:cNvSpPr txBox="1"/>
          <p:nvPr/>
        </p:nvSpPr>
        <p:spPr>
          <a:xfrm>
            <a:off x="381000" y="12954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189" name="Google Shape;189;p22"/>
          <p:cNvSpPr txBox="1"/>
          <p:nvPr/>
        </p:nvSpPr>
        <p:spPr>
          <a:xfrm>
            <a:off x="381000" y="31242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190" name="Google Shape;190;p22"/>
          <p:cNvSpPr txBox="1"/>
          <p:nvPr/>
        </p:nvSpPr>
        <p:spPr>
          <a:xfrm>
            <a:off x="2971800" y="457200"/>
            <a:ext cx="57150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Writing the Reaction Quotient from the Balanced Equation</a:t>
            </a:r>
            <a:endParaRPr/>
          </a:p>
        </p:txBody>
      </p:sp>
      <p:sp>
        <p:nvSpPr>
          <p:cNvPr id="191" name="Google Shape;191;p22"/>
          <p:cNvSpPr txBox="1"/>
          <p:nvPr/>
        </p:nvSpPr>
        <p:spPr>
          <a:xfrm>
            <a:off x="1905000" y="1295400"/>
            <a:ext cx="6934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Write the reaction quotient,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for each of the following reactions:</a:t>
            </a:r>
            <a:endParaRPr/>
          </a:p>
        </p:txBody>
      </p:sp>
      <p:grpSp>
        <p:nvGrpSpPr>
          <p:cNvPr id="192" name="Google Shape;192;p22"/>
          <p:cNvGrpSpPr/>
          <p:nvPr/>
        </p:nvGrpSpPr>
        <p:grpSpPr>
          <a:xfrm>
            <a:off x="609600" y="1600200"/>
            <a:ext cx="8305800" cy="366712"/>
            <a:chOff x="528" y="1008"/>
            <a:chExt cx="5088" cy="231"/>
          </a:xfrm>
        </p:grpSpPr>
        <p:sp>
          <p:nvSpPr>
            <p:cNvPr id="193" name="Google Shape;193;p22"/>
            <p:cNvSpPr txBox="1"/>
            <p:nvPr/>
          </p:nvSpPr>
          <p:spPr>
            <a:xfrm>
              <a:off x="528" y="1008"/>
              <a:ext cx="508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The decomposition of dinitrogen pentaoxide,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5</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194" name="Google Shape;194;p22"/>
            <p:cNvPicPr preferRelativeResize="0"/>
            <p:nvPr/>
          </p:nvPicPr>
          <p:blipFill rotWithShape="1">
            <a:blip r:embed="rId3">
              <a:alphaModFix/>
            </a:blip>
            <a:srcRect b="0" l="0" r="0" t="0"/>
            <a:stretch/>
          </p:blipFill>
          <p:spPr>
            <a:xfrm>
              <a:off x="4080" y="1056"/>
              <a:ext cx="416" cy="168"/>
            </a:xfrm>
            <a:prstGeom prst="rect">
              <a:avLst/>
            </a:prstGeom>
            <a:noFill/>
            <a:ln>
              <a:noFill/>
            </a:ln>
          </p:spPr>
        </p:pic>
      </p:grpSp>
      <p:grpSp>
        <p:nvGrpSpPr>
          <p:cNvPr id="195" name="Google Shape;195;p22"/>
          <p:cNvGrpSpPr/>
          <p:nvPr/>
        </p:nvGrpSpPr>
        <p:grpSpPr>
          <a:xfrm>
            <a:off x="609600" y="1981200"/>
            <a:ext cx="8229600" cy="366712"/>
            <a:chOff x="528" y="1248"/>
            <a:chExt cx="5088" cy="231"/>
          </a:xfrm>
        </p:grpSpPr>
        <p:sp>
          <p:nvSpPr>
            <p:cNvPr id="196" name="Google Shape;196;p22"/>
            <p:cNvSpPr txBox="1"/>
            <p:nvPr/>
          </p:nvSpPr>
          <p:spPr>
            <a:xfrm>
              <a:off x="528" y="1248"/>
              <a:ext cx="508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The combustion of propane gas, C</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8</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197" name="Google Shape;197;p22"/>
            <p:cNvPicPr preferRelativeResize="0"/>
            <p:nvPr/>
          </p:nvPicPr>
          <p:blipFill rotWithShape="1">
            <a:blip r:embed="rId3">
              <a:alphaModFix/>
            </a:blip>
            <a:srcRect b="0" l="0" r="0" t="0"/>
            <a:stretch/>
          </p:blipFill>
          <p:spPr>
            <a:xfrm>
              <a:off x="3936" y="1296"/>
              <a:ext cx="416" cy="168"/>
            </a:xfrm>
            <a:prstGeom prst="rect">
              <a:avLst/>
            </a:prstGeom>
            <a:noFill/>
            <a:ln>
              <a:noFill/>
            </a:ln>
          </p:spPr>
        </p:pic>
      </p:grpSp>
      <p:grpSp>
        <p:nvGrpSpPr>
          <p:cNvPr id="198" name="Google Shape;198;p22"/>
          <p:cNvGrpSpPr/>
          <p:nvPr/>
        </p:nvGrpSpPr>
        <p:grpSpPr>
          <a:xfrm>
            <a:off x="381000" y="2514600"/>
            <a:ext cx="8001000" cy="366712"/>
            <a:chOff x="240" y="1584"/>
            <a:chExt cx="5040" cy="231"/>
          </a:xfrm>
        </p:grpSpPr>
        <p:sp>
          <p:nvSpPr>
            <p:cNvPr id="199" name="Google Shape;199;p22"/>
            <p:cNvSpPr txBox="1"/>
            <p:nvPr/>
          </p:nvSpPr>
          <p:spPr>
            <a:xfrm>
              <a:off x="240" y="1584"/>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200" name="Google Shape;200;p22"/>
            <p:cNvSpPr txBox="1"/>
            <p:nvPr/>
          </p:nvSpPr>
          <p:spPr>
            <a:xfrm>
              <a:off x="816" y="1584"/>
              <a:ext cx="446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Be sure to balance the equations before writing the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expression.</a:t>
              </a:r>
              <a:endParaRPr/>
            </a:p>
          </p:txBody>
        </p:sp>
      </p:grpSp>
      <p:sp>
        <p:nvSpPr>
          <p:cNvPr id="201" name="Google Shape;201;p22"/>
          <p:cNvSpPr txBox="1"/>
          <p:nvPr/>
        </p:nvSpPr>
        <p:spPr>
          <a:xfrm>
            <a:off x="2667000" y="358140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4</a:t>
            </a:r>
            <a:endParaRPr/>
          </a:p>
        </p:txBody>
      </p:sp>
      <p:sp>
        <p:nvSpPr>
          <p:cNvPr id="202" name="Google Shape;202;p22"/>
          <p:cNvSpPr txBox="1"/>
          <p:nvPr/>
        </p:nvSpPr>
        <p:spPr>
          <a:xfrm>
            <a:off x="1066800" y="358140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2</a:t>
            </a:r>
            <a:endParaRPr/>
          </a:p>
        </p:txBody>
      </p:sp>
      <p:grpSp>
        <p:nvGrpSpPr>
          <p:cNvPr id="203" name="Google Shape;203;p22"/>
          <p:cNvGrpSpPr/>
          <p:nvPr/>
        </p:nvGrpSpPr>
        <p:grpSpPr>
          <a:xfrm>
            <a:off x="609600" y="3581400"/>
            <a:ext cx="4267200" cy="366712"/>
            <a:chOff x="384" y="2256"/>
            <a:chExt cx="2592" cy="231"/>
          </a:xfrm>
        </p:grpSpPr>
        <p:sp>
          <p:nvSpPr>
            <p:cNvPr id="204" name="Google Shape;204;p22"/>
            <p:cNvSpPr txBox="1"/>
            <p:nvPr/>
          </p:nvSpPr>
          <p:spPr>
            <a:xfrm>
              <a:off x="384" y="2256"/>
              <a:ext cx="25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5</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205" name="Google Shape;205;p22"/>
            <p:cNvPicPr preferRelativeResize="0"/>
            <p:nvPr/>
          </p:nvPicPr>
          <p:blipFill rotWithShape="1">
            <a:blip r:embed="rId3">
              <a:alphaModFix/>
            </a:blip>
            <a:srcRect b="0" l="0" r="0" t="0"/>
            <a:stretch/>
          </p:blipFill>
          <p:spPr>
            <a:xfrm>
              <a:off x="1296" y="2304"/>
              <a:ext cx="416" cy="168"/>
            </a:xfrm>
            <a:prstGeom prst="rect">
              <a:avLst/>
            </a:prstGeom>
            <a:noFill/>
            <a:ln>
              <a:noFill/>
            </a:ln>
          </p:spPr>
        </p:pic>
      </p:grpSp>
      <p:grpSp>
        <p:nvGrpSpPr>
          <p:cNvPr id="206" name="Google Shape;206;p22"/>
          <p:cNvGrpSpPr/>
          <p:nvPr/>
        </p:nvGrpSpPr>
        <p:grpSpPr>
          <a:xfrm>
            <a:off x="5105400" y="3276600"/>
            <a:ext cx="2133600" cy="823912"/>
            <a:chOff x="3216" y="2064"/>
            <a:chExt cx="1248" cy="519"/>
          </a:xfrm>
        </p:grpSpPr>
        <p:sp>
          <p:nvSpPr>
            <p:cNvPr id="207" name="Google Shape;207;p22"/>
            <p:cNvSpPr txBox="1"/>
            <p:nvPr/>
          </p:nvSpPr>
          <p:spPr>
            <a:xfrm>
              <a:off x="3216" y="2256"/>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 </a:t>
              </a:r>
              <a:endParaRPr/>
            </a:p>
          </p:txBody>
        </p:sp>
        <p:sp>
          <p:nvSpPr>
            <p:cNvPr id="208" name="Google Shape;208;p22"/>
            <p:cNvSpPr txBox="1"/>
            <p:nvPr/>
          </p:nvSpPr>
          <p:spPr>
            <a:xfrm>
              <a:off x="3696" y="2064"/>
              <a:ext cx="76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endParaRPr/>
            </a:p>
          </p:txBody>
        </p:sp>
        <p:sp>
          <p:nvSpPr>
            <p:cNvPr id="209" name="Google Shape;209;p22"/>
            <p:cNvSpPr txBox="1"/>
            <p:nvPr/>
          </p:nvSpPr>
          <p:spPr>
            <a:xfrm>
              <a:off x="3792" y="2352"/>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5</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endParaRPr/>
            </a:p>
          </p:txBody>
        </p:sp>
        <p:cxnSp>
          <p:nvCxnSpPr>
            <p:cNvPr id="210" name="Google Shape;210;p22"/>
            <p:cNvCxnSpPr/>
            <p:nvPr/>
          </p:nvCxnSpPr>
          <p:spPr>
            <a:xfrm>
              <a:off x="3696" y="2352"/>
              <a:ext cx="768" cy="0"/>
            </a:xfrm>
            <a:prstGeom prst="straightConnector1">
              <a:avLst/>
            </a:prstGeom>
            <a:noFill/>
            <a:ln cap="flat" cmpd="sng" w="28575">
              <a:solidFill>
                <a:schemeClr val="dk1"/>
              </a:solidFill>
              <a:prstDash val="solid"/>
              <a:miter lim="800000"/>
              <a:headEnd len="med" w="med" type="none"/>
              <a:tailEnd len="med" w="med" type="none"/>
            </a:ln>
          </p:spPr>
        </p:cxnSp>
      </p:grpSp>
      <p:sp>
        <p:nvSpPr>
          <p:cNvPr id="211" name="Google Shape;211;p22"/>
          <p:cNvSpPr txBox="1"/>
          <p:nvPr/>
        </p:nvSpPr>
        <p:spPr>
          <a:xfrm>
            <a:off x="3733800" y="449580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3</a:t>
            </a:r>
            <a:endParaRPr/>
          </a:p>
        </p:txBody>
      </p:sp>
      <p:sp>
        <p:nvSpPr>
          <p:cNvPr id="212" name="Google Shape;212;p22"/>
          <p:cNvSpPr txBox="1"/>
          <p:nvPr/>
        </p:nvSpPr>
        <p:spPr>
          <a:xfrm>
            <a:off x="5029200" y="449580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4</a:t>
            </a:r>
            <a:endParaRPr/>
          </a:p>
        </p:txBody>
      </p:sp>
      <p:sp>
        <p:nvSpPr>
          <p:cNvPr id="213" name="Google Shape;213;p22"/>
          <p:cNvSpPr txBox="1"/>
          <p:nvPr/>
        </p:nvSpPr>
        <p:spPr>
          <a:xfrm>
            <a:off x="2362200" y="449580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5</a:t>
            </a:r>
            <a:endParaRPr/>
          </a:p>
        </p:txBody>
      </p:sp>
      <p:grpSp>
        <p:nvGrpSpPr>
          <p:cNvPr id="214" name="Google Shape;214;p22"/>
          <p:cNvGrpSpPr/>
          <p:nvPr/>
        </p:nvGrpSpPr>
        <p:grpSpPr>
          <a:xfrm>
            <a:off x="533400" y="4502150"/>
            <a:ext cx="6019800" cy="366712"/>
            <a:chOff x="384" y="2832"/>
            <a:chExt cx="3648" cy="231"/>
          </a:xfrm>
        </p:grpSpPr>
        <p:sp>
          <p:nvSpPr>
            <p:cNvPr id="215" name="Google Shape;215;p22"/>
            <p:cNvSpPr txBox="1"/>
            <p:nvPr/>
          </p:nvSpPr>
          <p:spPr>
            <a:xfrm>
              <a:off x="384" y="2832"/>
              <a:ext cx="364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C</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8</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216" name="Google Shape;216;p22"/>
            <p:cNvPicPr preferRelativeResize="0"/>
            <p:nvPr/>
          </p:nvPicPr>
          <p:blipFill rotWithShape="1">
            <a:blip r:embed="rId3">
              <a:alphaModFix/>
            </a:blip>
            <a:srcRect b="0" l="0" r="0" t="0"/>
            <a:stretch/>
          </p:blipFill>
          <p:spPr>
            <a:xfrm>
              <a:off x="1968" y="2880"/>
              <a:ext cx="416" cy="168"/>
            </a:xfrm>
            <a:prstGeom prst="rect">
              <a:avLst/>
            </a:prstGeom>
            <a:noFill/>
            <a:ln>
              <a:noFill/>
            </a:ln>
          </p:spPr>
        </p:pic>
      </p:grpSp>
      <p:grpSp>
        <p:nvGrpSpPr>
          <p:cNvPr id="217" name="Google Shape;217;p22"/>
          <p:cNvGrpSpPr/>
          <p:nvPr/>
        </p:nvGrpSpPr>
        <p:grpSpPr>
          <a:xfrm>
            <a:off x="6400800" y="4191000"/>
            <a:ext cx="2438400" cy="823912"/>
            <a:chOff x="4032" y="2640"/>
            <a:chExt cx="1440" cy="519"/>
          </a:xfrm>
        </p:grpSpPr>
        <p:sp>
          <p:nvSpPr>
            <p:cNvPr id="218" name="Google Shape;218;p22"/>
            <p:cNvSpPr txBox="1"/>
            <p:nvPr/>
          </p:nvSpPr>
          <p:spPr>
            <a:xfrm>
              <a:off x="4032" y="2832"/>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 </a:t>
              </a:r>
              <a:endParaRPr/>
            </a:p>
          </p:txBody>
        </p:sp>
        <p:sp>
          <p:nvSpPr>
            <p:cNvPr id="219" name="Google Shape;219;p22"/>
            <p:cNvSpPr txBox="1"/>
            <p:nvPr/>
          </p:nvSpPr>
          <p:spPr>
            <a:xfrm>
              <a:off x="4512" y="2640"/>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4</a:t>
              </a:r>
              <a:endParaRPr/>
            </a:p>
          </p:txBody>
        </p:sp>
        <p:sp>
          <p:nvSpPr>
            <p:cNvPr id="220" name="Google Shape;220;p22"/>
            <p:cNvSpPr txBox="1"/>
            <p:nvPr/>
          </p:nvSpPr>
          <p:spPr>
            <a:xfrm>
              <a:off x="4608" y="2928"/>
              <a:ext cx="8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8</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5</a:t>
              </a:r>
              <a:endParaRPr/>
            </a:p>
          </p:txBody>
        </p:sp>
        <p:cxnSp>
          <p:nvCxnSpPr>
            <p:cNvPr id="221" name="Google Shape;221;p22"/>
            <p:cNvCxnSpPr/>
            <p:nvPr/>
          </p:nvCxnSpPr>
          <p:spPr>
            <a:xfrm>
              <a:off x="4512" y="2928"/>
              <a:ext cx="864"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500"/>
                                        <p:tgtEl>
                                          <p:spTgt spid="188">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500"/>
                                        <p:tgtEl>
                                          <p:spTgt spid="191">
                                            <p:txEl>
                                              <p:pRg end="0" st="0"/>
                                            </p:txEl>
                                          </p:spTgt>
                                        </p:tgtEl>
                                      </p:cBhvr>
                                    </p:animEffect>
                                  </p:childTnLst>
                                </p:cTn>
                              </p:par>
                            </p:childTnLst>
                          </p:cTn>
                        </p:par>
                        <p:par>
                          <p:cTn fill="hold">
                            <p:stCondLst>
                              <p:cond delay="1000"/>
                            </p:stCondLst>
                            <p:childTnLst>
                              <p:par>
                                <p:cTn fill="hold" nodeType="afterEffect" presetClass="entr" presetID="1" presetSubtype="0">
                                  <p:stCondLst>
                                    <p:cond delay="2500"/>
                                  </p:stCondLst>
                                  <p:childTnLst>
                                    <p:set>
                                      <p:cBhvr>
                                        <p:cTn dur="1" fill="hold">
                                          <p:stCondLst>
                                            <p:cond delay="0"/>
                                          </p:stCondLst>
                                        </p:cTn>
                                        <p:tgtEl>
                                          <p:spTgt spid="189">
                                            <p:txEl>
                                              <p:pRg end="0" st="0"/>
                                            </p:txEl>
                                          </p:spTgt>
                                        </p:tgtEl>
                                        <p:attrNameLst>
                                          <p:attrName>style.visibility</p:attrName>
                                        </p:attrNameLst>
                                      </p:cBhvr>
                                      <p:to>
                                        <p:strVal val="visible"/>
                                      </p:to>
                                    </p:set>
                                  </p:childTnLst>
                                </p:cTn>
                              </p:par>
                            </p:childTnLst>
                          </p:cTn>
                        </p:par>
                        <p:par>
                          <p:cTn fill="hold">
                            <p:stCondLst>
                              <p:cond delay="1001"/>
                            </p:stCondLst>
                            <p:childTnLst>
                              <p:par>
                                <p:cTn fill="hold" nodeType="afterEffect" presetClass="entr" presetID="1" presetSubtype="0">
                                  <p:stCondLst>
                                    <p:cond delay="500"/>
                                  </p:stCondLst>
                                  <p:childTnLst>
                                    <p:set>
                                      <p:cBhvr>
                                        <p:cTn dur="1" fill="hold">
                                          <p:stCondLst>
                                            <p:cond delay="0"/>
                                          </p:stCondLst>
                                        </p:cTn>
                                        <p:tgtEl>
                                          <p:spTgt spid="202">
                                            <p:txEl>
                                              <p:pRg end="0" st="0"/>
                                            </p:txEl>
                                          </p:spTgt>
                                        </p:tgtEl>
                                        <p:attrNameLst>
                                          <p:attrName>style.visibility</p:attrName>
                                        </p:attrNameLst>
                                      </p:cBhvr>
                                      <p:to>
                                        <p:strVal val="visible"/>
                                      </p:to>
                                    </p:set>
                                  </p:childTnLst>
                                </p:cTn>
                              </p:par>
                            </p:childTnLst>
                          </p:cTn>
                        </p:par>
                        <p:par>
                          <p:cTn fill="hold">
                            <p:stCondLst>
                              <p:cond delay="1002"/>
                            </p:stCondLst>
                            <p:childTnLst>
                              <p:par>
                                <p:cTn fill="hold" nodeType="afterEffect" presetClass="entr" presetID="1" presetSubtype="0">
                                  <p:stCondLst>
                                    <p:cond delay="500"/>
                                  </p:stCondLst>
                                  <p:childTnLst>
                                    <p:set>
                                      <p:cBhvr>
                                        <p:cTn dur="1" fill="hold">
                                          <p:stCondLst>
                                            <p:cond delay="0"/>
                                          </p:stCondLst>
                                        </p:cTn>
                                        <p:tgtEl>
                                          <p:spTgt spid="201">
                                            <p:txEl>
                                              <p:pRg end="0" st="0"/>
                                            </p:txEl>
                                          </p:spTgt>
                                        </p:tgtEl>
                                        <p:attrNameLst>
                                          <p:attrName>style.visibility</p:attrName>
                                        </p:attrNameLst>
                                      </p:cBhvr>
                                      <p:to>
                                        <p:strVal val="visible"/>
                                      </p:to>
                                    </p:set>
                                  </p:childTnLst>
                                </p:cTn>
                              </p:par>
                            </p:childTnLst>
                          </p:cTn>
                        </p:par>
                        <p:par>
                          <p:cTn fill="hold">
                            <p:stCondLst>
                              <p:cond delay="1003"/>
                            </p:stCondLst>
                            <p:childTnLst>
                              <p:par>
                                <p:cTn fill="hold" nodeType="afterEffect" presetClass="entr" presetID="10" presetSubtype="0">
                                  <p:stCondLst>
                                    <p:cond delay="100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par>
                          <p:cTn fill="hold">
                            <p:stCondLst>
                              <p:cond delay="1503"/>
                            </p:stCondLst>
                            <p:childTnLst>
                              <p:par>
                                <p:cTn fill="hold" nodeType="afterEffect" presetClass="entr" presetID="1" presetSubtype="0">
                                  <p:stCondLst>
                                    <p:cond delay="500"/>
                                  </p:stCondLst>
                                  <p:childTnLst>
                                    <p:set>
                                      <p:cBhvr>
                                        <p:cTn dur="1" fill="hold">
                                          <p:stCondLst>
                                            <p:cond delay="0"/>
                                          </p:stCondLst>
                                        </p:cTn>
                                        <p:tgtEl>
                                          <p:spTgt spid="211">
                                            <p:txEl>
                                              <p:pRg end="0" st="0"/>
                                            </p:txEl>
                                          </p:spTgt>
                                        </p:tgtEl>
                                        <p:attrNameLst>
                                          <p:attrName>style.visibility</p:attrName>
                                        </p:attrNameLst>
                                      </p:cBhvr>
                                      <p:to>
                                        <p:strVal val="visible"/>
                                      </p:to>
                                    </p:set>
                                  </p:childTnLst>
                                </p:cTn>
                              </p:par>
                            </p:childTnLst>
                          </p:cTn>
                        </p:par>
                        <p:par>
                          <p:cTn fill="hold">
                            <p:stCondLst>
                              <p:cond delay="1504"/>
                            </p:stCondLst>
                            <p:childTnLst>
                              <p:par>
                                <p:cTn fill="hold" nodeType="afterEffect" presetClass="entr" presetID="1" presetSubtype="0">
                                  <p:stCondLst>
                                    <p:cond delay="500"/>
                                  </p:stCondLst>
                                  <p:childTnLst>
                                    <p:set>
                                      <p:cBhvr>
                                        <p:cTn dur="1" fill="hold">
                                          <p:stCondLst>
                                            <p:cond delay="0"/>
                                          </p:stCondLst>
                                        </p:cTn>
                                        <p:tgtEl>
                                          <p:spTgt spid="212">
                                            <p:txEl>
                                              <p:pRg end="0" st="0"/>
                                            </p:txEl>
                                          </p:spTgt>
                                        </p:tgtEl>
                                        <p:attrNameLst>
                                          <p:attrName>style.visibility</p:attrName>
                                        </p:attrNameLst>
                                      </p:cBhvr>
                                      <p:to>
                                        <p:strVal val="visible"/>
                                      </p:to>
                                    </p:set>
                                  </p:childTnLst>
                                </p:cTn>
                              </p:par>
                            </p:childTnLst>
                          </p:cTn>
                        </p:par>
                        <p:par>
                          <p:cTn fill="hold">
                            <p:stCondLst>
                              <p:cond delay="1505"/>
                            </p:stCondLst>
                            <p:childTnLst>
                              <p:par>
                                <p:cTn fill="hold" nodeType="afterEffect" presetClass="entr" presetID="1" presetSubtype="0">
                                  <p:stCondLst>
                                    <p:cond delay="500"/>
                                  </p:stCondLst>
                                  <p:childTnLst>
                                    <p:set>
                                      <p:cBhvr>
                                        <p:cTn dur="1" fill="hold">
                                          <p:stCondLst>
                                            <p:cond delay="0"/>
                                          </p:stCondLst>
                                        </p:cTn>
                                        <p:tgtEl>
                                          <p:spTgt spid="213">
                                            <p:txEl>
                                              <p:pRg end="0" st="0"/>
                                            </p:txEl>
                                          </p:spTgt>
                                        </p:tgtEl>
                                        <p:attrNameLst>
                                          <p:attrName>style.visibility</p:attrName>
                                        </p:attrNameLst>
                                      </p:cBhvr>
                                      <p:to>
                                        <p:strVal val="visible"/>
                                      </p:to>
                                    </p:set>
                                  </p:childTnLst>
                                </p:cTn>
                              </p:par>
                            </p:childTnLst>
                          </p:cTn>
                        </p:par>
                        <p:par>
                          <p:cTn fill="hold">
                            <p:stCondLst>
                              <p:cond delay="1506"/>
                            </p:stCondLst>
                            <p:childTnLst>
                              <p:par>
                                <p:cTn fill="hold" nodeType="after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23"/>
          <p:cNvSpPr txBox="1"/>
          <p:nvPr/>
        </p:nvSpPr>
        <p:spPr>
          <a:xfrm>
            <a:off x="1219200" y="457200"/>
            <a:ext cx="6629400" cy="457200"/>
          </a:xfrm>
          <a:prstGeom prst="rect">
            <a:avLst/>
          </a:prstGeom>
          <a:gradFill>
            <a:gsLst>
              <a:gs pos="0">
                <a:schemeClr val="hlink"/>
              </a:gs>
              <a:gs pos="100000">
                <a:schemeClr val="lt1"/>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Calculating Variations on </a:t>
            </a:r>
            <a:r>
              <a:rPr b="1" i="1" lang="en-US" sz="2400" u="none">
                <a:solidFill>
                  <a:schemeClr val="dk1"/>
                </a:solidFill>
                <a:latin typeface="Arial"/>
                <a:ea typeface="Arial"/>
                <a:cs typeface="Arial"/>
                <a:sym typeface="Arial"/>
              </a:rPr>
              <a:t>Q</a:t>
            </a:r>
            <a:r>
              <a:rPr b="1" i="0" lang="en-US" sz="2400" u="none">
                <a:solidFill>
                  <a:schemeClr val="dk1"/>
                </a:solidFill>
                <a:latin typeface="Arial"/>
                <a:ea typeface="Arial"/>
                <a:cs typeface="Arial"/>
                <a:sym typeface="Arial"/>
              </a:rPr>
              <a:t> and </a:t>
            </a:r>
            <a:r>
              <a:rPr b="1" i="1" lang="en-US" sz="2400" u="none">
                <a:solidFill>
                  <a:schemeClr val="dk1"/>
                </a:solidFill>
                <a:latin typeface="Arial"/>
                <a:ea typeface="Arial"/>
                <a:cs typeface="Arial"/>
                <a:sym typeface="Arial"/>
              </a:rPr>
              <a:t>K</a:t>
            </a:r>
            <a:endParaRPr/>
          </a:p>
        </p:txBody>
      </p:sp>
      <p:sp>
        <p:nvSpPr>
          <p:cNvPr id="228" name="Google Shape;228;p23"/>
          <p:cNvSpPr txBox="1"/>
          <p:nvPr/>
        </p:nvSpPr>
        <p:spPr>
          <a:xfrm>
            <a:off x="1600200" y="1752600"/>
            <a:ext cx="3352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a:solidFill>
                  <a:schemeClr val="dk1"/>
                </a:solidFill>
                <a:latin typeface="Arial"/>
                <a:ea typeface="Arial"/>
                <a:cs typeface="Arial"/>
                <a:sym typeface="Arial"/>
              </a:rPr>
              <a:t>a</a:t>
            </a:r>
            <a:r>
              <a:rPr b="1" i="0" lang="en-US" sz="1800" u="none">
                <a:solidFill>
                  <a:schemeClr val="dk1"/>
                </a:solidFill>
                <a:latin typeface="Arial"/>
                <a:ea typeface="Arial"/>
                <a:cs typeface="Arial"/>
                <a:sym typeface="Arial"/>
              </a:rPr>
              <a:t>A  + </a:t>
            </a:r>
            <a:r>
              <a:rPr b="1" i="1" lang="en-US" sz="1800" u="none">
                <a:solidFill>
                  <a:schemeClr val="dk1"/>
                </a:solidFill>
                <a:latin typeface="Arial"/>
                <a:ea typeface="Arial"/>
                <a:cs typeface="Arial"/>
                <a:sym typeface="Arial"/>
              </a:rPr>
              <a:t>b</a:t>
            </a:r>
            <a:r>
              <a:rPr b="1" i="0" lang="en-US" sz="1800" u="none">
                <a:solidFill>
                  <a:schemeClr val="dk1"/>
                </a:solidFill>
                <a:latin typeface="Arial"/>
                <a:ea typeface="Arial"/>
                <a:cs typeface="Arial"/>
                <a:sym typeface="Arial"/>
              </a:rPr>
              <a:t>B               </a:t>
            </a:r>
            <a:r>
              <a:rPr b="1" i="1"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C  + </a:t>
            </a:r>
            <a:r>
              <a:rPr b="1" i="1" lang="en-US" sz="1800" u="none">
                <a:solidFill>
                  <a:schemeClr val="dk1"/>
                </a:solidFill>
                <a:latin typeface="Arial"/>
                <a:ea typeface="Arial"/>
                <a:cs typeface="Arial"/>
                <a:sym typeface="Arial"/>
              </a:rPr>
              <a:t>d</a:t>
            </a:r>
            <a:r>
              <a:rPr b="1" i="0" lang="en-US" sz="1800" u="none">
                <a:solidFill>
                  <a:schemeClr val="dk1"/>
                </a:solidFill>
                <a:latin typeface="Arial"/>
                <a:ea typeface="Arial"/>
                <a:cs typeface="Arial"/>
                <a:sym typeface="Arial"/>
              </a:rPr>
              <a:t>D</a:t>
            </a:r>
            <a:endParaRPr/>
          </a:p>
        </p:txBody>
      </p:sp>
      <p:pic>
        <p:nvPicPr>
          <p:cNvPr id="229" name="Google Shape;229;p23"/>
          <p:cNvPicPr preferRelativeResize="0"/>
          <p:nvPr/>
        </p:nvPicPr>
        <p:blipFill rotWithShape="1">
          <a:blip r:embed="rId3">
            <a:alphaModFix/>
          </a:blip>
          <a:srcRect b="0" l="0" r="0" t="0"/>
          <a:stretch/>
        </p:blipFill>
        <p:spPr>
          <a:xfrm>
            <a:off x="2667000" y="1828800"/>
            <a:ext cx="762000" cy="254000"/>
          </a:xfrm>
          <a:prstGeom prst="rect">
            <a:avLst/>
          </a:prstGeom>
          <a:noFill/>
          <a:ln>
            <a:noFill/>
          </a:ln>
        </p:spPr>
      </p:pic>
      <p:sp>
        <p:nvSpPr>
          <p:cNvPr id="230" name="Google Shape;230;p23"/>
          <p:cNvSpPr txBox="1"/>
          <p:nvPr/>
        </p:nvSpPr>
        <p:spPr>
          <a:xfrm>
            <a:off x="5257800" y="1676400"/>
            <a:ext cx="838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a:solidFill>
                  <a:schemeClr val="dk1"/>
                </a:solidFill>
                <a:latin typeface="Arial"/>
                <a:ea typeface="Arial"/>
                <a:cs typeface="Arial"/>
                <a:sym typeface="Arial"/>
              </a:rPr>
              <a:t>Q</a:t>
            </a:r>
            <a:r>
              <a:rPr b="1" baseline="-25000" i="0"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 = </a:t>
            </a:r>
            <a:endParaRPr/>
          </a:p>
        </p:txBody>
      </p:sp>
      <p:sp>
        <p:nvSpPr>
          <p:cNvPr id="231" name="Google Shape;231;p23"/>
          <p:cNvSpPr txBox="1"/>
          <p:nvPr/>
        </p:nvSpPr>
        <p:spPr>
          <a:xfrm>
            <a:off x="5943600" y="13716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1" baseline="30000" i="1"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 [D]</a:t>
            </a:r>
            <a:r>
              <a:rPr b="1" baseline="30000" i="1" lang="en-US" sz="1800" u="none">
                <a:solidFill>
                  <a:schemeClr val="dk1"/>
                </a:solidFill>
                <a:latin typeface="Arial"/>
                <a:ea typeface="Arial"/>
                <a:cs typeface="Arial"/>
                <a:sym typeface="Arial"/>
              </a:rPr>
              <a:t>d</a:t>
            </a:r>
            <a:endParaRPr/>
          </a:p>
        </p:txBody>
      </p:sp>
      <p:sp>
        <p:nvSpPr>
          <p:cNvPr id="232" name="Google Shape;232;p23"/>
          <p:cNvSpPr txBox="1"/>
          <p:nvPr/>
        </p:nvSpPr>
        <p:spPr>
          <a:xfrm>
            <a:off x="5943600" y="1828800"/>
            <a:ext cx="1219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1" baseline="30000" i="1" lang="en-US" sz="1800" u="none">
                <a:solidFill>
                  <a:schemeClr val="dk1"/>
                </a:solidFill>
                <a:latin typeface="Arial"/>
                <a:ea typeface="Arial"/>
                <a:cs typeface="Arial"/>
                <a:sym typeface="Arial"/>
              </a:rPr>
              <a:t>a</a:t>
            </a:r>
            <a:r>
              <a:rPr b="1" i="0" lang="en-US" sz="1800" u="none">
                <a:solidFill>
                  <a:schemeClr val="dk1"/>
                </a:solidFill>
                <a:latin typeface="Arial"/>
                <a:ea typeface="Arial"/>
                <a:cs typeface="Arial"/>
                <a:sym typeface="Arial"/>
              </a:rPr>
              <a:t> [B]</a:t>
            </a:r>
            <a:r>
              <a:rPr b="1" baseline="30000" i="1" lang="en-US" sz="1800" u="none">
                <a:solidFill>
                  <a:schemeClr val="dk1"/>
                </a:solidFill>
                <a:latin typeface="Arial"/>
                <a:ea typeface="Arial"/>
                <a:cs typeface="Arial"/>
                <a:sym typeface="Arial"/>
              </a:rPr>
              <a:t>b</a:t>
            </a:r>
            <a:endParaRPr/>
          </a:p>
        </p:txBody>
      </p:sp>
      <p:cxnSp>
        <p:nvCxnSpPr>
          <p:cNvPr id="233" name="Google Shape;233;p23"/>
          <p:cNvCxnSpPr/>
          <p:nvPr/>
        </p:nvCxnSpPr>
        <p:spPr>
          <a:xfrm>
            <a:off x="6019800" y="1828800"/>
            <a:ext cx="914400" cy="0"/>
          </a:xfrm>
          <a:prstGeom prst="straightConnector1">
            <a:avLst/>
          </a:prstGeom>
          <a:noFill/>
          <a:ln cap="flat" cmpd="sng" w="28575">
            <a:solidFill>
              <a:schemeClr val="dk1"/>
            </a:solidFill>
            <a:prstDash val="solid"/>
            <a:miter lim="800000"/>
            <a:headEnd len="med" w="med" type="none"/>
            <a:tailEnd len="med" w="med" type="none"/>
          </a:ln>
        </p:spPr>
      </p:cxnSp>
      <p:sp>
        <p:nvSpPr>
          <p:cNvPr id="234" name="Google Shape;234;p23"/>
          <p:cNvSpPr txBox="1"/>
          <p:nvPr/>
        </p:nvSpPr>
        <p:spPr>
          <a:xfrm>
            <a:off x="1600200" y="2514600"/>
            <a:ext cx="3352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C  + </a:t>
            </a:r>
            <a:r>
              <a:rPr b="1" i="1" lang="en-US" sz="1800" u="none">
                <a:solidFill>
                  <a:schemeClr val="dk1"/>
                </a:solidFill>
                <a:latin typeface="Arial"/>
                <a:ea typeface="Arial"/>
                <a:cs typeface="Arial"/>
                <a:sym typeface="Arial"/>
              </a:rPr>
              <a:t>d</a:t>
            </a:r>
            <a:r>
              <a:rPr b="1" i="0" lang="en-US" sz="1800" u="none">
                <a:solidFill>
                  <a:schemeClr val="dk1"/>
                </a:solidFill>
                <a:latin typeface="Arial"/>
                <a:ea typeface="Arial"/>
                <a:cs typeface="Arial"/>
                <a:sym typeface="Arial"/>
              </a:rPr>
              <a:t>D               </a:t>
            </a:r>
            <a:r>
              <a:rPr b="1" i="1" lang="en-US" sz="1800" u="none">
                <a:solidFill>
                  <a:schemeClr val="dk1"/>
                </a:solidFill>
                <a:latin typeface="Arial"/>
                <a:ea typeface="Arial"/>
                <a:cs typeface="Arial"/>
                <a:sym typeface="Arial"/>
              </a:rPr>
              <a:t>a</a:t>
            </a:r>
            <a:r>
              <a:rPr b="1" i="0" lang="en-US" sz="1800" u="none">
                <a:solidFill>
                  <a:schemeClr val="dk1"/>
                </a:solidFill>
                <a:latin typeface="Arial"/>
                <a:ea typeface="Arial"/>
                <a:cs typeface="Arial"/>
                <a:sym typeface="Arial"/>
              </a:rPr>
              <a:t>A  + </a:t>
            </a:r>
            <a:r>
              <a:rPr b="1" i="1" lang="en-US" sz="1800" u="none">
                <a:solidFill>
                  <a:schemeClr val="dk1"/>
                </a:solidFill>
                <a:latin typeface="Arial"/>
                <a:ea typeface="Arial"/>
                <a:cs typeface="Arial"/>
                <a:sym typeface="Arial"/>
              </a:rPr>
              <a:t>b</a:t>
            </a:r>
            <a:r>
              <a:rPr b="1" i="0" lang="en-US" sz="1800" u="none">
                <a:solidFill>
                  <a:schemeClr val="dk1"/>
                </a:solidFill>
                <a:latin typeface="Arial"/>
                <a:ea typeface="Arial"/>
                <a:cs typeface="Arial"/>
                <a:sym typeface="Arial"/>
              </a:rPr>
              <a:t>B</a:t>
            </a:r>
            <a:endParaRPr/>
          </a:p>
        </p:txBody>
      </p:sp>
      <p:pic>
        <p:nvPicPr>
          <p:cNvPr id="235" name="Google Shape;235;p23"/>
          <p:cNvPicPr preferRelativeResize="0"/>
          <p:nvPr/>
        </p:nvPicPr>
        <p:blipFill rotWithShape="1">
          <a:blip r:embed="rId3">
            <a:alphaModFix/>
          </a:blip>
          <a:srcRect b="0" l="0" r="0" t="0"/>
          <a:stretch/>
        </p:blipFill>
        <p:spPr>
          <a:xfrm>
            <a:off x="2743200" y="2590800"/>
            <a:ext cx="762000" cy="254000"/>
          </a:xfrm>
          <a:prstGeom prst="rect">
            <a:avLst/>
          </a:prstGeom>
          <a:noFill/>
          <a:ln>
            <a:noFill/>
          </a:ln>
        </p:spPr>
      </p:pic>
      <p:sp>
        <p:nvSpPr>
          <p:cNvPr id="236" name="Google Shape;236;p23"/>
          <p:cNvSpPr txBox="1"/>
          <p:nvPr/>
        </p:nvSpPr>
        <p:spPr>
          <a:xfrm>
            <a:off x="5257800" y="2438400"/>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a:solidFill>
                  <a:schemeClr val="dk1"/>
                </a:solidFill>
                <a:latin typeface="Arial"/>
                <a:ea typeface="Arial"/>
                <a:cs typeface="Arial"/>
                <a:sym typeface="Arial"/>
              </a:rPr>
              <a:t>Q</a:t>
            </a:r>
            <a:r>
              <a:rPr b="1" i="0" lang="en-US" sz="1800" u="none">
                <a:solidFill>
                  <a:schemeClr val="dk1"/>
                </a:solidFill>
                <a:latin typeface="Times"/>
                <a:ea typeface="Times"/>
                <a:cs typeface="Times"/>
                <a:sym typeface="Times"/>
              </a:rPr>
              <a:t>’</a:t>
            </a:r>
            <a:r>
              <a:rPr b="1" i="0" lang="en-US" sz="1800" u="none">
                <a:solidFill>
                  <a:schemeClr val="dk1"/>
                </a:solidFill>
                <a:latin typeface="Arial"/>
                <a:ea typeface="Arial"/>
                <a:cs typeface="Arial"/>
                <a:sym typeface="Arial"/>
              </a:rPr>
              <a:t> =  1/</a:t>
            </a:r>
            <a:r>
              <a:rPr b="1" i="1" lang="en-US" sz="1800" u="none">
                <a:solidFill>
                  <a:schemeClr val="dk1"/>
                </a:solidFill>
                <a:latin typeface="Arial"/>
                <a:ea typeface="Arial"/>
                <a:cs typeface="Arial"/>
                <a:sym typeface="Arial"/>
              </a:rPr>
              <a:t>Q</a:t>
            </a:r>
            <a:r>
              <a:rPr b="1" baseline="-25000" i="0"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 </a:t>
            </a:r>
            <a:endParaRPr/>
          </a:p>
        </p:txBody>
      </p:sp>
      <p:sp>
        <p:nvSpPr>
          <p:cNvPr id="237" name="Google Shape;237;p23"/>
          <p:cNvSpPr txBox="1"/>
          <p:nvPr/>
        </p:nvSpPr>
        <p:spPr>
          <a:xfrm>
            <a:off x="1676400" y="3352800"/>
            <a:ext cx="3352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a:solidFill>
                  <a:schemeClr val="dk1"/>
                </a:solidFill>
                <a:latin typeface="Arial"/>
                <a:ea typeface="Arial"/>
                <a:cs typeface="Arial"/>
                <a:sym typeface="Arial"/>
              </a:rPr>
              <a:t>a</a:t>
            </a:r>
            <a:r>
              <a:rPr b="1" i="0" lang="en-US" sz="1800" u="none">
                <a:solidFill>
                  <a:schemeClr val="dk1"/>
                </a:solidFill>
                <a:latin typeface="Arial"/>
                <a:ea typeface="Arial"/>
                <a:cs typeface="Arial"/>
                <a:sym typeface="Arial"/>
              </a:rPr>
              <a:t>A  + </a:t>
            </a:r>
            <a:r>
              <a:rPr b="1" i="1" lang="en-US" sz="1800" u="none">
                <a:solidFill>
                  <a:schemeClr val="dk1"/>
                </a:solidFill>
                <a:latin typeface="Arial"/>
                <a:ea typeface="Arial"/>
                <a:cs typeface="Arial"/>
                <a:sym typeface="Arial"/>
              </a:rPr>
              <a:t>b</a:t>
            </a:r>
            <a:r>
              <a:rPr b="1" i="0" lang="en-US" sz="1800" u="none">
                <a:solidFill>
                  <a:schemeClr val="dk1"/>
                </a:solidFill>
                <a:latin typeface="Arial"/>
                <a:ea typeface="Arial"/>
                <a:cs typeface="Arial"/>
                <a:sym typeface="Arial"/>
              </a:rPr>
              <a:t>B               </a:t>
            </a:r>
            <a:r>
              <a:rPr b="1" i="1"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C  + </a:t>
            </a:r>
            <a:r>
              <a:rPr b="1" i="1" lang="en-US" sz="1800" u="none">
                <a:solidFill>
                  <a:schemeClr val="dk1"/>
                </a:solidFill>
                <a:latin typeface="Arial"/>
                <a:ea typeface="Arial"/>
                <a:cs typeface="Arial"/>
                <a:sym typeface="Arial"/>
              </a:rPr>
              <a:t>d</a:t>
            </a:r>
            <a:r>
              <a:rPr b="1" i="0" lang="en-US" sz="1800" u="none">
                <a:solidFill>
                  <a:schemeClr val="dk1"/>
                </a:solidFill>
                <a:latin typeface="Arial"/>
                <a:ea typeface="Arial"/>
                <a:cs typeface="Arial"/>
                <a:sym typeface="Arial"/>
              </a:rPr>
              <a:t>D</a:t>
            </a:r>
            <a:endParaRPr/>
          </a:p>
        </p:txBody>
      </p:sp>
      <p:pic>
        <p:nvPicPr>
          <p:cNvPr id="238" name="Google Shape;238;p23"/>
          <p:cNvPicPr preferRelativeResize="0"/>
          <p:nvPr/>
        </p:nvPicPr>
        <p:blipFill rotWithShape="1">
          <a:blip r:embed="rId3">
            <a:alphaModFix/>
          </a:blip>
          <a:srcRect b="0" l="0" r="0" t="0"/>
          <a:stretch/>
        </p:blipFill>
        <p:spPr>
          <a:xfrm>
            <a:off x="2743200" y="3429000"/>
            <a:ext cx="762000" cy="254000"/>
          </a:xfrm>
          <a:prstGeom prst="rect">
            <a:avLst/>
          </a:prstGeom>
          <a:noFill/>
          <a:ln>
            <a:noFill/>
          </a:ln>
        </p:spPr>
      </p:pic>
      <p:sp>
        <p:nvSpPr>
          <p:cNvPr id="239" name="Google Shape;239;p23"/>
          <p:cNvSpPr txBox="1"/>
          <p:nvPr/>
        </p:nvSpPr>
        <p:spPr>
          <a:xfrm>
            <a:off x="1143000" y="3352800"/>
            <a:ext cx="533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1" lang="en-US" sz="2000" u="none">
                <a:solidFill>
                  <a:schemeClr val="dk1"/>
                </a:solidFill>
                <a:latin typeface="Arial"/>
                <a:ea typeface="Arial"/>
                <a:cs typeface="Arial"/>
                <a:sym typeface="Arial"/>
              </a:rPr>
              <a:t>n</a:t>
            </a:r>
            <a:endParaRPr/>
          </a:p>
        </p:txBody>
      </p:sp>
      <p:sp>
        <p:nvSpPr>
          <p:cNvPr id="240" name="Google Shape;240;p23"/>
          <p:cNvSpPr/>
          <p:nvPr/>
        </p:nvSpPr>
        <p:spPr>
          <a:xfrm>
            <a:off x="1600200" y="3200400"/>
            <a:ext cx="3124200" cy="762000"/>
          </a:xfrm>
          <a:prstGeom prst="bracketPair">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1" name="Google Shape;241;p23"/>
          <p:cNvSpPr txBox="1"/>
          <p:nvPr/>
        </p:nvSpPr>
        <p:spPr>
          <a:xfrm>
            <a:off x="5334000" y="3276600"/>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a:solidFill>
                  <a:schemeClr val="dk1"/>
                </a:solidFill>
                <a:latin typeface="Arial"/>
                <a:ea typeface="Arial"/>
                <a:cs typeface="Arial"/>
                <a:sym typeface="Arial"/>
              </a:rPr>
              <a:t>Q</a:t>
            </a:r>
            <a:r>
              <a:rPr b="1" baseline="-25000" i="0"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 =  (</a:t>
            </a:r>
            <a:r>
              <a:rPr b="1" i="1" lang="en-US" sz="1800" u="none">
                <a:solidFill>
                  <a:schemeClr val="dk1"/>
                </a:solidFill>
                <a:latin typeface="Arial"/>
                <a:ea typeface="Arial"/>
                <a:cs typeface="Arial"/>
                <a:sym typeface="Arial"/>
              </a:rPr>
              <a:t>Q</a:t>
            </a:r>
            <a:r>
              <a:rPr b="1" baseline="-25000" i="0"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a:t>
            </a:r>
            <a:r>
              <a:rPr b="1" baseline="30000" i="1" lang="en-US" sz="1800" u="none">
                <a:solidFill>
                  <a:schemeClr val="dk1"/>
                </a:solidFill>
                <a:latin typeface="Arial"/>
                <a:ea typeface="Arial"/>
                <a:cs typeface="Arial"/>
                <a:sym typeface="Arial"/>
              </a:rPr>
              <a:t>n</a:t>
            </a:r>
            <a:endParaRPr/>
          </a:p>
        </p:txBody>
      </p:sp>
      <p:sp>
        <p:nvSpPr>
          <p:cNvPr id="242" name="Google Shape;242;p23"/>
          <p:cNvSpPr txBox="1"/>
          <p:nvPr/>
        </p:nvSpPr>
        <p:spPr>
          <a:xfrm>
            <a:off x="1371600" y="4419600"/>
            <a:ext cx="6477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For a sequence of equilibria,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overall</a:t>
            </a:r>
            <a:r>
              <a:rPr b="1" i="0" lang="en-US" sz="1800" u="none">
                <a:solidFill>
                  <a:schemeClr val="dk1"/>
                </a:solidFill>
                <a:latin typeface="Arial"/>
                <a:ea typeface="Arial"/>
                <a:cs typeface="Arial"/>
                <a:sym typeface="Arial"/>
              </a:rPr>
              <a:t> =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1</a:t>
            </a:r>
            <a:r>
              <a:rPr b="1" i="0" lang="en-US" sz="1800" u="none">
                <a:solidFill>
                  <a:schemeClr val="dk1"/>
                </a:solidFill>
                <a:latin typeface="Arial"/>
                <a:ea typeface="Arial"/>
                <a:cs typeface="Arial"/>
                <a:sym typeface="Arial"/>
              </a:rPr>
              <a:t> x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 x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 x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pic>
        <p:nvPicPr>
          <p:cNvPr id="248" name="Google Shape;248;p24"/>
          <p:cNvPicPr preferRelativeResize="0"/>
          <p:nvPr/>
        </p:nvPicPr>
        <p:blipFill rotWithShape="1">
          <a:blip r:embed="rId3">
            <a:alphaModFix/>
          </a:blip>
          <a:srcRect b="0" l="0" r="0" t="0"/>
          <a:stretch/>
        </p:blipFill>
        <p:spPr>
          <a:xfrm>
            <a:off x="381000" y="784225"/>
            <a:ext cx="8458200" cy="5241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25"/>
          <p:cNvSpPr txBox="1"/>
          <p:nvPr/>
        </p:nvSpPr>
        <p:spPr>
          <a:xfrm>
            <a:off x="1295400" y="685800"/>
            <a:ext cx="6477000" cy="701675"/>
          </a:xfrm>
          <a:prstGeom prst="rect">
            <a:avLst/>
          </a:prstGeom>
          <a:gradFill>
            <a:gsLst>
              <a:gs pos="0">
                <a:schemeClr val="lt1"/>
              </a:gs>
              <a:gs pos="100000">
                <a:srgbClr val="FF9218">
                  <a:alpha val="54901"/>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Expressing Equilibria with Pressure Terms</a:t>
            </a:r>
            <a:endParaRPr/>
          </a:p>
          <a:p>
            <a:pPr indent="0" lvl="0" marL="0" marR="0" rtl="0" algn="ctr">
              <a:lnSpc>
                <a:spcPct val="100000"/>
              </a:lnSpc>
              <a:spcBef>
                <a:spcPts val="0"/>
              </a:spcBef>
              <a:spcAft>
                <a:spcPts val="0"/>
              </a:spcAft>
              <a:buClr>
                <a:schemeClr val="dk1"/>
              </a:buClr>
              <a:buSzPts val="2000"/>
              <a:buFont typeface="Arial"/>
              <a:buNone/>
            </a:pPr>
            <a:r>
              <a:rPr b="1" i="1" lang="en-US" sz="2000" u="none">
                <a:solidFill>
                  <a:schemeClr val="dk1"/>
                </a:solidFill>
                <a:latin typeface="Arial"/>
                <a:ea typeface="Arial"/>
                <a:cs typeface="Arial"/>
                <a:sym typeface="Arial"/>
              </a:rPr>
              <a:t>K</a:t>
            </a:r>
            <a:r>
              <a:rPr b="1" baseline="-25000" i="0" lang="en-US" sz="2000" u="none">
                <a:solidFill>
                  <a:schemeClr val="dk1"/>
                </a:solidFill>
                <a:latin typeface="Arial"/>
                <a:ea typeface="Arial"/>
                <a:cs typeface="Arial"/>
                <a:sym typeface="Arial"/>
              </a:rPr>
              <a:t>c</a:t>
            </a:r>
            <a:r>
              <a:rPr b="1" i="0" lang="en-US" sz="2000" u="none">
                <a:solidFill>
                  <a:schemeClr val="dk1"/>
                </a:solidFill>
                <a:latin typeface="Arial"/>
                <a:ea typeface="Arial"/>
                <a:cs typeface="Arial"/>
                <a:sym typeface="Arial"/>
              </a:rPr>
              <a:t> and </a:t>
            </a:r>
            <a:r>
              <a:rPr b="1" i="1" lang="en-US" sz="2000" u="none">
                <a:solidFill>
                  <a:schemeClr val="dk1"/>
                </a:solidFill>
                <a:latin typeface="Arial"/>
                <a:ea typeface="Arial"/>
                <a:cs typeface="Arial"/>
                <a:sym typeface="Arial"/>
              </a:rPr>
              <a:t>K</a:t>
            </a:r>
            <a:r>
              <a:rPr b="1" baseline="-25000" i="0" lang="en-US" sz="2000" u="none">
                <a:solidFill>
                  <a:schemeClr val="dk1"/>
                </a:solidFill>
                <a:latin typeface="Arial"/>
                <a:ea typeface="Arial"/>
                <a:cs typeface="Arial"/>
                <a:sym typeface="Arial"/>
              </a:rPr>
              <a:t>p</a:t>
            </a:r>
            <a:endParaRPr/>
          </a:p>
        </p:txBody>
      </p:sp>
      <p:sp>
        <p:nvSpPr>
          <p:cNvPr id="255" name="Google Shape;255;p25"/>
          <p:cNvSpPr txBox="1"/>
          <p:nvPr/>
        </p:nvSpPr>
        <p:spPr>
          <a:xfrm>
            <a:off x="1066800" y="2209800"/>
            <a:ext cx="11811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PV</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nRT</a:t>
            </a:r>
            <a:endParaRPr/>
          </a:p>
        </p:txBody>
      </p:sp>
      <p:grpSp>
        <p:nvGrpSpPr>
          <p:cNvPr id="256" name="Google Shape;256;p25"/>
          <p:cNvGrpSpPr/>
          <p:nvPr/>
        </p:nvGrpSpPr>
        <p:grpSpPr>
          <a:xfrm>
            <a:off x="3124200" y="1981200"/>
            <a:ext cx="1555750" cy="787400"/>
            <a:chOff x="1872" y="1451"/>
            <a:chExt cx="980" cy="496"/>
          </a:xfrm>
        </p:grpSpPr>
        <p:sp>
          <p:nvSpPr>
            <p:cNvPr id="257" name="Google Shape;257;p25"/>
            <p:cNvSpPr txBox="1"/>
            <p:nvPr/>
          </p:nvSpPr>
          <p:spPr>
            <a:xfrm>
              <a:off x="1872" y="1584"/>
              <a:ext cx="33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P</a:t>
              </a:r>
              <a:r>
                <a:rPr b="0" i="0" lang="en-US" sz="1800" u="none">
                  <a:solidFill>
                    <a:schemeClr val="dk1"/>
                  </a:solidFill>
                  <a:latin typeface="Arial"/>
                  <a:ea typeface="Arial"/>
                  <a:cs typeface="Arial"/>
                  <a:sym typeface="Arial"/>
                </a:rPr>
                <a:t> =</a:t>
              </a:r>
              <a:endParaRPr/>
            </a:p>
          </p:txBody>
        </p:sp>
        <p:grpSp>
          <p:nvGrpSpPr>
            <p:cNvPr id="258" name="Google Shape;258;p25"/>
            <p:cNvGrpSpPr/>
            <p:nvPr/>
          </p:nvGrpSpPr>
          <p:grpSpPr>
            <a:xfrm>
              <a:off x="2208" y="1451"/>
              <a:ext cx="288" cy="496"/>
              <a:chOff x="2352" y="1463"/>
              <a:chExt cx="288" cy="496"/>
            </a:xfrm>
          </p:grpSpPr>
          <p:sp>
            <p:nvSpPr>
              <p:cNvPr id="259" name="Google Shape;259;p25"/>
              <p:cNvSpPr txBox="1"/>
              <p:nvPr/>
            </p:nvSpPr>
            <p:spPr>
              <a:xfrm>
                <a:off x="2398" y="1463"/>
                <a:ext cx="19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n</a:t>
                </a:r>
                <a:endParaRPr/>
              </a:p>
            </p:txBody>
          </p:sp>
          <p:sp>
            <p:nvSpPr>
              <p:cNvPr id="260" name="Google Shape;260;p25"/>
              <p:cNvSpPr txBox="1"/>
              <p:nvPr/>
            </p:nvSpPr>
            <p:spPr>
              <a:xfrm>
                <a:off x="2390" y="1728"/>
                <a:ext cx="2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V</a:t>
                </a:r>
                <a:endParaRPr/>
              </a:p>
            </p:txBody>
          </p:sp>
          <p:cxnSp>
            <p:nvCxnSpPr>
              <p:cNvPr id="261" name="Google Shape;261;p25"/>
              <p:cNvCxnSpPr/>
              <p:nvPr/>
            </p:nvCxnSpPr>
            <p:spPr>
              <a:xfrm>
                <a:off x="2352" y="1711"/>
                <a:ext cx="288" cy="0"/>
              </a:xfrm>
              <a:prstGeom prst="straightConnector1">
                <a:avLst/>
              </a:prstGeom>
              <a:noFill/>
              <a:ln cap="flat" cmpd="sng" w="19050">
                <a:solidFill>
                  <a:schemeClr val="dk1"/>
                </a:solidFill>
                <a:prstDash val="solid"/>
                <a:miter lim="800000"/>
                <a:headEnd len="med" w="med" type="none"/>
                <a:tailEnd len="med" w="med" type="none"/>
              </a:ln>
            </p:spPr>
          </p:cxnSp>
        </p:grpSp>
        <p:sp>
          <p:nvSpPr>
            <p:cNvPr id="262" name="Google Shape;262;p25"/>
            <p:cNvSpPr txBox="1"/>
            <p:nvPr/>
          </p:nvSpPr>
          <p:spPr>
            <a:xfrm>
              <a:off x="2544" y="1584"/>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RT</a:t>
              </a:r>
              <a:endParaRPr/>
            </a:p>
          </p:txBody>
        </p:sp>
      </p:grpSp>
      <p:grpSp>
        <p:nvGrpSpPr>
          <p:cNvPr id="263" name="Google Shape;263;p25"/>
          <p:cNvGrpSpPr/>
          <p:nvPr/>
        </p:nvGrpSpPr>
        <p:grpSpPr>
          <a:xfrm>
            <a:off x="5486400" y="2001837"/>
            <a:ext cx="2247900" cy="747712"/>
            <a:chOff x="3456" y="1453"/>
            <a:chExt cx="1416" cy="471"/>
          </a:xfrm>
        </p:grpSpPr>
        <p:sp>
          <p:nvSpPr>
            <p:cNvPr id="264" name="Google Shape;264;p25"/>
            <p:cNvSpPr txBox="1"/>
            <p:nvPr/>
          </p:nvSpPr>
          <p:spPr>
            <a:xfrm>
              <a:off x="3878" y="1573"/>
              <a:ext cx="20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265" name="Google Shape;265;p25"/>
            <p:cNvSpPr txBox="1"/>
            <p:nvPr/>
          </p:nvSpPr>
          <p:spPr>
            <a:xfrm>
              <a:off x="4512" y="1584"/>
              <a:ext cx="3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M</a:t>
              </a:r>
              <a:endParaRPr/>
            </a:p>
          </p:txBody>
        </p:sp>
        <p:grpSp>
          <p:nvGrpSpPr>
            <p:cNvPr id="266" name="Google Shape;266;p25"/>
            <p:cNvGrpSpPr/>
            <p:nvPr/>
          </p:nvGrpSpPr>
          <p:grpSpPr>
            <a:xfrm>
              <a:off x="3456" y="1453"/>
              <a:ext cx="336" cy="471"/>
              <a:chOff x="3168" y="1488"/>
              <a:chExt cx="336" cy="471"/>
            </a:xfrm>
          </p:grpSpPr>
          <p:sp>
            <p:nvSpPr>
              <p:cNvPr id="267" name="Google Shape;267;p25"/>
              <p:cNvSpPr txBox="1"/>
              <p:nvPr/>
            </p:nvSpPr>
            <p:spPr>
              <a:xfrm>
                <a:off x="3230" y="1488"/>
                <a:ext cx="2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P</a:t>
                </a:r>
                <a:endParaRPr/>
              </a:p>
            </p:txBody>
          </p:sp>
          <p:sp>
            <p:nvSpPr>
              <p:cNvPr id="268" name="Google Shape;268;p25"/>
              <p:cNvSpPr txBox="1"/>
              <p:nvPr/>
            </p:nvSpPr>
            <p:spPr>
              <a:xfrm>
                <a:off x="3182" y="1728"/>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RT</a:t>
                </a:r>
                <a:endParaRPr/>
              </a:p>
            </p:txBody>
          </p:sp>
          <p:cxnSp>
            <p:nvCxnSpPr>
              <p:cNvPr id="269" name="Google Shape;269;p25"/>
              <p:cNvCxnSpPr/>
              <p:nvPr/>
            </p:nvCxnSpPr>
            <p:spPr>
              <a:xfrm>
                <a:off x="3168" y="1723"/>
                <a:ext cx="336" cy="0"/>
              </a:xfrm>
              <a:prstGeom prst="straightConnector1">
                <a:avLst/>
              </a:prstGeom>
              <a:noFill/>
              <a:ln cap="flat" cmpd="sng" w="19050">
                <a:solidFill>
                  <a:schemeClr val="dk1"/>
                </a:solidFill>
                <a:prstDash val="solid"/>
                <a:miter lim="800000"/>
                <a:headEnd len="med" w="med" type="none"/>
                <a:tailEnd len="med" w="med" type="none"/>
              </a:ln>
            </p:spPr>
          </p:cxnSp>
        </p:grpSp>
        <p:grpSp>
          <p:nvGrpSpPr>
            <p:cNvPr id="270" name="Google Shape;270;p25"/>
            <p:cNvGrpSpPr/>
            <p:nvPr/>
          </p:nvGrpSpPr>
          <p:grpSpPr>
            <a:xfrm>
              <a:off x="4224" y="1453"/>
              <a:ext cx="240" cy="471"/>
              <a:chOff x="3936" y="1488"/>
              <a:chExt cx="240" cy="471"/>
            </a:xfrm>
          </p:grpSpPr>
          <p:sp>
            <p:nvSpPr>
              <p:cNvPr id="271" name="Google Shape;271;p25"/>
              <p:cNvSpPr txBox="1"/>
              <p:nvPr/>
            </p:nvSpPr>
            <p:spPr>
              <a:xfrm>
                <a:off x="3958" y="1488"/>
                <a:ext cx="19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n</a:t>
                </a:r>
                <a:endParaRPr/>
              </a:p>
            </p:txBody>
          </p:sp>
          <p:sp>
            <p:nvSpPr>
              <p:cNvPr id="272" name="Google Shape;272;p25"/>
              <p:cNvSpPr txBox="1"/>
              <p:nvPr/>
            </p:nvSpPr>
            <p:spPr>
              <a:xfrm>
                <a:off x="3950" y="1728"/>
                <a:ext cx="2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V</a:t>
                </a:r>
                <a:endParaRPr/>
              </a:p>
            </p:txBody>
          </p:sp>
          <p:cxnSp>
            <p:nvCxnSpPr>
              <p:cNvPr id="273" name="Google Shape;273;p25"/>
              <p:cNvCxnSpPr/>
              <p:nvPr/>
            </p:nvCxnSpPr>
            <p:spPr>
              <a:xfrm>
                <a:off x="3936" y="1723"/>
                <a:ext cx="240" cy="0"/>
              </a:xfrm>
              <a:prstGeom prst="straightConnector1">
                <a:avLst/>
              </a:prstGeom>
              <a:noFill/>
              <a:ln cap="flat" cmpd="sng" w="19050">
                <a:solidFill>
                  <a:schemeClr val="dk1"/>
                </a:solidFill>
                <a:prstDash val="solid"/>
                <a:miter lim="800000"/>
                <a:headEnd len="med" w="med" type="none"/>
                <a:tailEnd len="med" w="med" type="none"/>
              </a:ln>
            </p:spPr>
          </p:cxnSp>
        </p:grpSp>
      </p:grpSp>
      <p:sp>
        <p:nvSpPr>
          <p:cNvPr id="274" name="Google Shape;274;p25"/>
          <p:cNvSpPr txBox="1"/>
          <p:nvPr/>
        </p:nvSpPr>
        <p:spPr>
          <a:xfrm>
            <a:off x="1219200" y="3962400"/>
            <a:ext cx="70802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p</a:t>
            </a:r>
            <a:r>
              <a:rPr b="0" i="0" lang="en-US" sz="1800" u="none">
                <a:solidFill>
                  <a:schemeClr val="dk1"/>
                </a:solidFill>
                <a:latin typeface="Arial"/>
                <a:ea typeface="Arial"/>
                <a:cs typeface="Arial"/>
                <a:sym typeface="Arial"/>
              </a:rPr>
              <a:t> = </a:t>
            </a:r>
            <a:endParaRPr/>
          </a:p>
        </p:txBody>
      </p:sp>
      <p:grpSp>
        <p:nvGrpSpPr>
          <p:cNvPr id="275" name="Google Shape;275;p25"/>
          <p:cNvGrpSpPr/>
          <p:nvPr/>
        </p:nvGrpSpPr>
        <p:grpSpPr>
          <a:xfrm>
            <a:off x="2133600" y="3124200"/>
            <a:ext cx="5241925" cy="366712"/>
            <a:chOff x="1344" y="2160"/>
            <a:chExt cx="3302" cy="231"/>
          </a:xfrm>
        </p:grpSpPr>
        <p:sp>
          <p:nvSpPr>
            <p:cNvPr id="276" name="Google Shape;276;p25"/>
            <p:cNvSpPr txBox="1"/>
            <p:nvPr/>
          </p:nvSpPr>
          <p:spPr>
            <a:xfrm>
              <a:off x="1344" y="2160"/>
              <a:ext cx="330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P</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α</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so for        2NO(</a:t>
              </a:r>
              <a:r>
                <a:rPr b="0" i="1" lang="en-US" sz="1800" u="none">
                  <a:solidFill>
                    <a:schemeClr val="dk1"/>
                  </a:solidFill>
                  <a:latin typeface="Times New Roman"/>
                  <a:ea typeface="Times New Roman"/>
                  <a:cs typeface="Times New Roman"/>
                  <a:sym typeface="Times New Roman"/>
                </a:rPr>
                <a:t>g</a:t>
              </a:r>
              <a:r>
                <a:rPr b="0" i="0" lang="en-US" sz="1800" u="none">
                  <a:solidFill>
                    <a:schemeClr val="dk1"/>
                  </a:solidFill>
                  <a:latin typeface="Arial"/>
                  <a:ea typeface="Arial"/>
                  <a:cs typeface="Arial"/>
                  <a:sym typeface="Arial"/>
                </a:rPr>
                <a:t>) +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New Roman"/>
                  <a:ea typeface="Times New Roman"/>
                  <a:cs typeface="Times New Roman"/>
                  <a:sym typeface="Times New Roman"/>
                </a:rPr>
                <a:t>g</a:t>
              </a:r>
              <a:r>
                <a:rPr b="0" i="0" lang="en-US" sz="1800" u="none">
                  <a:solidFill>
                    <a:schemeClr val="dk1"/>
                  </a:solidFill>
                  <a:latin typeface="Arial"/>
                  <a:ea typeface="Arial"/>
                  <a:cs typeface="Arial"/>
                  <a:sym typeface="Arial"/>
                </a:rPr>
                <a:t>)            2NO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New Roman"/>
                  <a:ea typeface="Times New Roman"/>
                  <a:cs typeface="Times New Roman"/>
                  <a:sym typeface="Times New Roman"/>
                </a:rPr>
                <a:t>g</a:t>
              </a:r>
              <a:r>
                <a:rPr b="0" i="0" lang="en-US" sz="1800" u="none">
                  <a:solidFill>
                    <a:schemeClr val="dk1"/>
                  </a:solidFill>
                  <a:latin typeface="Arial"/>
                  <a:ea typeface="Arial"/>
                  <a:cs typeface="Arial"/>
                  <a:sym typeface="Arial"/>
                </a:rPr>
                <a:t>) </a:t>
              </a:r>
              <a:endParaRPr/>
            </a:p>
          </p:txBody>
        </p:sp>
        <p:pic>
          <p:nvPicPr>
            <p:cNvPr id="277" name="Google Shape;277;p25"/>
            <p:cNvPicPr preferRelativeResize="0"/>
            <p:nvPr/>
          </p:nvPicPr>
          <p:blipFill rotWithShape="1">
            <a:blip r:embed="rId3">
              <a:alphaModFix/>
            </a:blip>
            <a:srcRect b="0" l="0" r="0" t="0"/>
            <a:stretch/>
          </p:blipFill>
          <p:spPr>
            <a:xfrm>
              <a:off x="3552" y="2196"/>
              <a:ext cx="480" cy="160"/>
            </a:xfrm>
            <a:prstGeom prst="rect">
              <a:avLst/>
            </a:prstGeom>
            <a:noFill/>
            <a:ln>
              <a:noFill/>
            </a:ln>
          </p:spPr>
        </p:pic>
      </p:grpSp>
      <p:grpSp>
        <p:nvGrpSpPr>
          <p:cNvPr id="278" name="Google Shape;278;p25"/>
          <p:cNvGrpSpPr/>
          <p:nvPr/>
        </p:nvGrpSpPr>
        <p:grpSpPr>
          <a:xfrm>
            <a:off x="2133600" y="3733800"/>
            <a:ext cx="1600200" cy="866775"/>
            <a:chOff x="2736" y="2496"/>
            <a:chExt cx="1008" cy="546"/>
          </a:xfrm>
        </p:grpSpPr>
        <p:sp>
          <p:nvSpPr>
            <p:cNvPr id="279" name="Google Shape;279;p25"/>
            <p:cNvSpPr txBox="1"/>
            <p:nvPr/>
          </p:nvSpPr>
          <p:spPr>
            <a:xfrm>
              <a:off x="2956" y="2496"/>
              <a:ext cx="46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P</a:t>
              </a:r>
              <a:r>
                <a:rPr b="0" baseline="30000" i="0" lang="en-US" sz="1800" u="none">
                  <a:solidFill>
                    <a:schemeClr val="dk1"/>
                  </a:solidFill>
                  <a:latin typeface="Arial"/>
                  <a:ea typeface="Arial"/>
                  <a:cs typeface="Arial"/>
                  <a:sym typeface="Arial"/>
                </a:rPr>
                <a:t>2</a:t>
              </a:r>
              <a:r>
                <a:rPr b="0" baseline="-25000" i="0" lang="en-US" sz="1800" u="none">
                  <a:solidFill>
                    <a:schemeClr val="dk1"/>
                  </a:solidFill>
                  <a:latin typeface="Arial"/>
                  <a:ea typeface="Arial"/>
                  <a:cs typeface="Arial"/>
                  <a:sym typeface="Arial"/>
                </a:rPr>
                <a:t>NO2</a:t>
              </a:r>
              <a:endParaRPr/>
            </a:p>
          </p:txBody>
        </p:sp>
        <p:sp>
          <p:nvSpPr>
            <p:cNvPr id="280" name="Google Shape;280;p25"/>
            <p:cNvSpPr txBox="1"/>
            <p:nvPr/>
          </p:nvSpPr>
          <p:spPr>
            <a:xfrm>
              <a:off x="2736" y="2811"/>
              <a:ext cx="785"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P</a:t>
              </a:r>
              <a:r>
                <a:rPr b="0" baseline="30000" i="0" lang="en-US" sz="1800" u="none">
                  <a:solidFill>
                    <a:schemeClr val="dk1"/>
                  </a:solidFill>
                  <a:latin typeface="Arial"/>
                  <a:ea typeface="Arial"/>
                  <a:cs typeface="Arial"/>
                  <a:sym typeface="Arial"/>
                </a:rPr>
                <a:t>2</a:t>
              </a:r>
              <a:r>
                <a:rPr b="0" baseline="-25000" i="0" lang="en-US" sz="1800" u="none">
                  <a:solidFill>
                    <a:schemeClr val="dk1"/>
                  </a:solidFill>
                  <a:latin typeface="Arial"/>
                  <a:ea typeface="Arial"/>
                  <a:cs typeface="Arial"/>
                  <a:sym typeface="Arial"/>
                </a:rPr>
                <a:t>NO</a:t>
              </a:r>
              <a:r>
                <a:rPr b="0" i="0" lang="en-US" sz="1800" u="none">
                  <a:solidFill>
                    <a:schemeClr val="dk1"/>
                  </a:solidFill>
                  <a:latin typeface="Arial"/>
                  <a:ea typeface="Arial"/>
                  <a:cs typeface="Arial"/>
                  <a:sym typeface="Arial"/>
                </a:rPr>
                <a:t> x </a:t>
              </a:r>
              <a:r>
                <a:rPr b="0" i="1" lang="en-US" sz="1800" u="none">
                  <a:solidFill>
                    <a:schemeClr val="dk1"/>
                  </a:solidFill>
                  <a:latin typeface="Arial"/>
                  <a:ea typeface="Arial"/>
                  <a:cs typeface="Arial"/>
                  <a:sym typeface="Arial"/>
                </a:rPr>
                <a:t>P</a:t>
              </a:r>
              <a:r>
                <a:rPr b="0" baseline="-25000" i="0" lang="en-US" sz="1800" u="none">
                  <a:solidFill>
                    <a:schemeClr val="dk1"/>
                  </a:solidFill>
                  <a:latin typeface="Arial"/>
                  <a:ea typeface="Arial"/>
                  <a:cs typeface="Arial"/>
                  <a:sym typeface="Arial"/>
                </a:rPr>
                <a:t>O2</a:t>
              </a:r>
              <a:endParaRPr/>
            </a:p>
          </p:txBody>
        </p:sp>
        <p:cxnSp>
          <p:nvCxnSpPr>
            <p:cNvPr id="281" name="Google Shape;281;p25"/>
            <p:cNvCxnSpPr/>
            <p:nvPr/>
          </p:nvCxnSpPr>
          <p:spPr>
            <a:xfrm>
              <a:off x="2784" y="2784"/>
              <a:ext cx="960" cy="0"/>
            </a:xfrm>
            <a:prstGeom prst="straightConnector1">
              <a:avLst/>
            </a:prstGeom>
            <a:noFill/>
            <a:ln cap="flat" cmpd="sng" w="19050">
              <a:solidFill>
                <a:schemeClr val="dk1"/>
              </a:solidFill>
              <a:prstDash val="solid"/>
              <a:miter lim="800000"/>
              <a:headEnd len="med" w="med" type="none"/>
              <a:tailEnd len="med" w="med" type="none"/>
            </a:ln>
          </p:spPr>
        </p:cxnSp>
      </p:grpSp>
      <p:sp>
        <p:nvSpPr>
          <p:cNvPr id="282" name="Google Shape;282;p25"/>
          <p:cNvSpPr txBox="1"/>
          <p:nvPr/>
        </p:nvSpPr>
        <p:spPr>
          <a:xfrm>
            <a:off x="2841625" y="5097462"/>
            <a:ext cx="1841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3" name="Google Shape;283;p25"/>
          <p:cNvSpPr txBox="1"/>
          <p:nvPr/>
        </p:nvSpPr>
        <p:spPr>
          <a:xfrm>
            <a:off x="5029200" y="3997325"/>
            <a:ext cx="762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 </a:t>
            </a:r>
            <a:endParaRPr/>
          </a:p>
        </p:txBody>
      </p:sp>
      <p:grpSp>
        <p:nvGrpSpPr>
          <p:cNvPr id="284" name="Google Shape;284;p25"/>
          <p:cNvGrpSpPr/>
          <p:nvPr/>
        </p:nvGrpSpPr>
        <p:grpSpPr>
          <a:xfrm>
            <a:off x="6022975" y="3733800"/>
            <a:ext cx="1520825" cy="900112"/>
            <a:chOff x="2784" y="2496"/>
            <a:chExt cx="960" cy="538"/>
          </a:xfrm>
        </p:grpSpPr>
        <p:sp>
          <p:nvSpPr>
            <p:cNvPr id="285" name="Google Shape;285;p25"/>
            <p:cNvSpPr txBox="1"/>
            <p:nvPr/>
          </p:nvSpPr>
          <p:spPr>
            <a:xfrm>
              <a:off x="2956" y="2496"/>
              <a:ext cx="495" cy="2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endParaRPr/>
            </a:p>
          </p:txBody>
        </p:sp>
        <p:sp>
          <p:nvSpPr>
            <p:cNvPr id="286" name="Google Shape;286;p25"/>
            <p:cNvSpPr txBox="1"/>
            <p:nvPr/>
          </p:nvSpPr>
          <p:spPr>
            <a:xfrm>
              <a:off x="2828" y="2815"/>
              <a:ext cx="712" cy="2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[NO]</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endParaRPr/>
            </a:p>
          </p:txBody>
        </p:sp>
        <p:cxnSp>
          <p:nvCxnSpPr>
            <p:cNvPr id="287" name="Google Shape;287;p25"/>
            <p:cNvCxnSpPr/>
            <p:nvPr/>
          </p:nvCxnSpPr>
          <p:spPr>
            <a:xfrm>
              <a:off x="2784" y="2784"/>
              <a:ext cx="960" cy="0"/>
            </a:xfrm>
            <a:prstGeom prst="straightConnector1">
              <a:avLst/>
            </a:prstGeom>
            <a:noFill/>
            <a:ln cap="flat" cmpd="sng" w="19050">
              <a:solidFill>
                <a:schemeClr val="dk1"/>
              </a:solidFill>
              <a:prstDash val="solid"/>
              <a:miter lim="800000"/>
              <a:headEnd len="med" w="med" type="none"/>
              <a:tailEnd len="med" w="med" type="none"/>
            </a:ln>
          </p:spPr>
        </p:cxnSp>
      </p:grpSp>
      <p:sp>
        <p:nvSpPr>
          <p:cNvPr id="288" name="Google Shape;288;p25"/>
          <p:cNvSpPr txBox="1"/>
          <p:nvPr/>
        </p:nvSpPr>
        <p:spPr>
          <a:xfrm>
            <a:off x="3581400" y="5029200"/>
            <a:ext cx="2216150" cy="425450"/>
          </a:xfrm>
          <a:prstGeom prst="rect">
            <a:avLst/>
          </a:prstGeom>
          <a:noFill/>
          <a:ln cap="flat" cmpd="sng" w="28575">
            <a:solidFill>
              <a:srgbClr val="FF66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1" lang="en-US" sz="2000" u="none">
                <a:solidFill>
                  <a:schemeClr val="dk1"/>
                </a:solidFill>
                <a:latin typeface="Arial"/>
                <a:ea typeface="Arial"/>
                <a:cs typeface="Arial"/>
                <a:sym typeface="Arial"/>
              </a:rPr>
              <a:t>K</a:t>
            </a:r>
            <a:r>
              <a:rPr b="1" baseline="-25000" i="0" lang="en-US" sz="2000" u="none">
                <a:solidFill>
                  <a:schemeClr val="dk1"/>
                </a:solidFill>
                <a:latin typeface="Arial"/>
                <a:ea typeface="Arial"/>
                <a:cs typeface="Arial"/>
                <a:sym typeface="Arial"/>
              </a:rPr>
              <a:t>p </a:t>
            </a:r>
            <a:r>
              <a:rPr b="1" i="0" lang="en-US" sz="2000" u="none">
                <a:solidFill>
                  <a:schemeClr val="dk1"/>
                </a:solidFill>
                <a:latin typeface="Arial"/>
                <a:ea typeface="Arial"/>
                <a:cs typeface="Arial"/>
                <a:sym typeface="Arial"/>
              </a:rPr>
              <a:t>= </a:t>
            </a:r>
            <a:r>
              <a:rPr b="1" i="1" lang="en-US" sz="2000" u="none">
                <a:solidFill>
                  <a:schemeClr val="dk1"/>
                </a:solidFill>
                <a:latin typeface="Arial"/>
                <a:ea typeface="Arial"/>
                <a:cs typeface="Arial"/>
                <a:sym typeface="Arial"/>
              </a:rPr>
              <a:t>K</a:t>
            </a:r>
            <a:r>
              <a:rPr b="1" baseline="-25000" i="0" lang="en-US" sz="2000" u="none">
                <a:solidFill>
                  <a:schemeClr val="dk1"/>
                </a:solidFill>
                <a:latin typeface="Arial"/>
                <a:ea typeface="Arial"/>
                <a:cs typeface="Arial"/>
                <a:sym typeface="Arial"/>
              </a:rPr>
              <a:t>c</a:t>
            </a:r>
            <a:r>
              <a:rPr b="1" i="0" lang="en-US" sz="2000" u="none">
                <a:solidFill>
                  <a:schemeClr val="dk1"/>
                </a:solidFill>
                <a:latin typeface="Arial"/>
                <a:ea typeface="Arial"/>
                <a:cs typeface="Arial"/>
                <a:sym typeface="Arial"/>
              </a:rPr>
              <a:t> (</a:t>
            </a:r>
            <a:r>
              <a:rPr b="1" i="1" lang="en-US" sz="2000" u="none">
                <a:solidFill>
                  <a:schemeClr val="dk1"/>
                </a:solidFill>
                <a:latin typeface="Arial"/>
                <a:ea typeface="Arial"/>
                <a:cs typeface="Arial"/>
                <a:sym typeface="Arial"/>
              </a:rPr>
              <a:t>RT</a:t>
            </a:r>
            <a:r>
              <a:rPr b="1" i="0" lang="en-US" sz="2000" u="none">
                <a:solidFill>
                  <a:schemeClr val="dk1"/>
                </a:solidFill>
                <a:latin typeface="Arial"/>
                <a:ea typeface="Arial"/>
                <a:cs typeface="Arial"/>
                <a:sym typeface="Arial"/>
              </a:rPr>
              <a:t>)</a:t>
            </a:r>
            <a:r>
              <a:rPr b="1" baseline="30000" i="0" lang="en-US" sz="2000" u="none">
                <a:solidFill>
                  <a:schemeClr val="dk1"/>
                </a:solidFill>
                <a:latin typeface="Noto Sans Symbols"/>
                <a:ea typeface="Noto Sans Symbols"/>
                <a:cs typeface="Noto Sans Symbols"/>
                <a:sym typeface="Noto Sans Symbols"/>
              </a:rPr>
              <a:t>Δ</a:t>
            </a:r>
            <a:r>
              <a:rPr b="1" baseline="30000" i="1" lang="en-US" sz="2000" u="none">
                <a:solidFill>
                  <a:schemeClr val="dk1"/>
                </a:solidFill>
                <a:latin typeface="Arial"/>
                <a:ea typeface="Arial"/>
                <a:cs typeface="Arial"/>
                <a:sym typeface="Arial"/>
              </a:rPr>
              <a:t>n</a:t>
            </a:r>
            <a:r>
              <a:rPr b="1" baseline="30000" i="0" lang="en-US" sz="2000" u="none">
                <a:solidFill>
                  <a:schemeClr val="dk1"/>
                </a:solidFill>
                <a:latin typeface="Arial"/>
                <a:ea typeface="Arial"/>
                <a:cs typeface="Arial"/>
                <a:sym typeface="Arial"/>
              </a:rPr>
              <a:t>(gas)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26"/>
          <p:cNvSpPr txBox="1"/>
          <p:nvPr/>
        </p:nvSpPr>
        <p:spPr>
          <a:xfrm>
            <a:off x="304800" y="533400"/>
            <a:ext cx="2590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17.2</a:t>
            </a:r>
            <a:endParaRPr/>
          </a:p>
        </p:txBody>
      </p:sp>
      <p:sp>
        <p:nvSpPr>
          <p:cNvPr id="295" name="Google Shape;295;p26"/>
          <p:cNvSpPr txBox="1"/>
          <p:nvPr/>
        </p:nvSpPr>
        <p:spPr>
          <a:xfrm>
            <a:off x="3048000" y="533400"/>
            <a:ext cx="3886200" cy="3667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Converting Between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 and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p</a:t>
            </a:r>
            <a:endParaRPr/>
          </a:p>
        </p:txBody>
      </p:sp>
      <p:sp>
        <p:nvSpPr>
          <p:cNvPr id="296" name="Google Shape;296;p26"/>
          <p:cNvSpPr txBox="1"/>
          <p:nvPr/>
        </p:nvSpPr>
        <p:spPr>
          <a:xfrm>
            <a:off x="533400" y="12192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297" name="Google Shape;297;p26"/>
          <p:cNvSpPr txBox="1"/>
          <p:nvPr/>
        </p:nvSpPr>
        <p:spPr>
          <a:xfrm>
            <a:off x="2057400" y="1219200"/>
            <a:ext cx="6858000" cy="11906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chemical engineer injects limestone (CaCO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into the hot flue gas of a coal-burning power plant for form lime (CaO), which scrubs SO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from the gas and forms gypsum (CaSO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  Find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for the following reaction, if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pressure is in atmospheres:</a:t>
            </a:r>
            <a:endParaRPr/>
          </a:p>
        </p:txBody>
      </p:sp>
      <p:grpSp>
        <p:nvGrpSpPr>
          <p:cNvPr id="298" name="Google Shape;298;p26"/>
          <p:cNvGrpSpPr/>
          <p:nvPr/>
        </p:nvGrpSpPr>
        <p:grpSpPr>
          <a:xfrm>
            <a:off x="1219200" y="2590800"/>
            <a:ext cx="7010400" cy="366712"/>
            <a:chOff x="624" y="1536"/>
            <a:chExt cx="4224" cy="231"/>
          </a:xfrm>
        </p:grpSpPr>
        <p:sp>
          <p:nvSpPr>
            <p:cNvPr id="299" name="Google Shape;299;p26"/>
            <p:cNvSpPr txBox="1"/>
            <p:nvPr/>
          </p:nvSpPr>
          <p:spPr>
            <a:xfrm>
              <a:off x="624" y="1536"/>
              <a:ext cx="422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CaCO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CaO(</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p</a:t>
              </a:r>
              <a:r>
                <a:rPr b="0" i="0" lang="en-US" sz="1800" u="none">
                  <a:solidFill>
                    <a:schemeClr val="dk1"/>
                  </a:solidFill>
                  <a:latin typeface="Arial"/>
                  <a:ea typeface="Arial"/>
                  <a:cs typeface="Arial"/>
                  <a:sym typeface="Arial"/>
                </a:rPr>
                <a:t> = 2.1 x 10</a:t>
              </a:r>
              <a:r>
                <a:rPr b="0" baseline="30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(at 1000. K)</a:t>
              </a:r>
              <a:endParaRPr/>
            </a:p>
          </p:txBody>
        </p:sp>
        <p:pic>
          <p:nvPicPr>
            <p:cNvPr id="300" name="Google Shape;300;p26"/>
            <p:cNvPicPr preferRelativeResize="0"/>
            <p:nvPr/>
          </p:nvPicPr>
          <p:blipFill rotWithShape="1">
            <a:blip r:embed="rId3">
              <a:alphaModFix/>
            </a:blip>
            <a:srcRect b="0" l="0" r="0" t="0"/>
            <a:stretch/>
          </p:blipFill>
          <p:spPr>
            <a:xfrm>
              <a:off x="1344" y="1584"/>
              <a:ext cx="416" cy="168"/>
            </a:xfrm>
            <a:prstGeom prst="rect">
              <a:avLst/>
            </a:prstGeom>
            <a:noFill/>
            <a:ln>
              <a:noFill/>
            </a:ln>
          </p:spPr>
        </p:pic>
      </p:grpSp>
      <p:grpSp>
        <p:nvGrpSpPr>
          <p:cNvPr id="301" name="Google Shape;301;p26"/>
          <p:cNvGrpSpPr/>
          <p:nvPr/>
        </p:nvGrpSpPr>
        <p:grpSpPr>
          <a:xfrm>
            <a:off x="457200" y="3200400"/>
            <a:ext cx="8001000" cy="641350"/>
            <a:chOff x="336" y="1392"/>
            <a:chExt cx="5040" cy="404"/>
          </a:xfrm>
        </p:grpSpPr>
        <p:sp>
          <p:nvSpPr>
            <p:cNvPr id="302" name="Google Shape;302;p26"/>
            <p:cNvSpPr txBox="1"/>
            <p:nvPr/>
          </p:nvSpPr>
          <p:spPr>
            <a:xfrm>
              <a:off x="336" y="1392"/>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303" name="Google Shape;303;p26"/>
            <p:cNvSpPr txBox="1"/>
            <p:nvPr/>
          </p:nvSpPr>
          <p:spPr>
            <a:xfrm>
              <a:off x="1056" y="1392"/>
              <a:ext cx="4320"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We know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p</a:t>
              </a:r>
              <a:r>
                <a:rPr b="0" i="0" lang="en-US" sz="1800" u="none">
                  <a:solidFill>
                    <a:schemeClr val="dk1"/>
                  </a:solidFill>
                  <a:latin typeface="Arial"/>
                  <a:ea typeface="Arial"/>
                  <a:cs typeface="Arial"/>
                  <a:sym typeface="Arial"/>
                </a:rPr>
                <a:t> and can calculate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after finding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n</a:t>
              </a:r>
              <a:r>
                <a:rPr b="0" baseline="-25000" i="0" lang="en-US" sz="1800" u="none">
                  <a:solidFill>
                    <a:schemeClr val="dk1"/>
                  </a:solidFill>
                  <a:latin typeface="Arial"/>
                  <a:ea typeface="Arial"/>
                  <a:cs typeface="Arial"/>
                  <a:sym typeface="Arial"/>
                </a:rPr>
                <a:t>gas</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R</a:t>
              </a:r>
              <a:r>
                <a:rPr b="0" i="0" lang="en-US" sz="1800" u="none">
                  <a:solidFill>
                    <a:schemeClr val="dk1"/>
                  </a:solidFill>
                  <a:latin typeface="Arial"/>
                  <a:ea typeface="Arial"/>
                  <a:cs typeface="Arial"/>
                  <a:sym typeface="Arial"/>
                </a:rPr>
                <a:t> = 0.0821 atm•L/mol•K.</a:t>
              </a:r>
              <a:endParaRPr/>
            </a:p>
          </p:txBody>
        </p:sp>
      </p:grpSp>
      <p:grpSp>
        <p:nvGrpSpPr>
          <p:cNvPr id="304" name="Google Shape;304;p26"/>
          <p:cNvGrpSpPr/>
          <p:nvPr/>
        </p:nvGrpSpPr>
        <p:grpSpPr>
          <a:xfrm>
            <a:off x="457200" y="3962400"/>
            <a:ext cx="7772400" cy="641350"/>
            <a:chOff x="336" y="1872"/>
            <a:chExt cx="4896" cy="404"/>
          </a:xfrm>
        </p:grpSpPr>
        <p:sp>
          <p:nvSpPr>
            <p:cNvPr id="305" name="Google Shape;305;p26"/>
            <p:cNvSpPr txBox="1"/>
            <p:nvPr/>
          </p:nvSpPr>
          <p:spPr>
            <a:xfrm>
              <a:off x="336" y="1872"/>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306" name="Google Shape;306;p26"/>
            <p:cNvSpPr txBox="1"/>
            <p:nvPr/>
          </p:nvSpPr>
          <p:spPr>
            <a:xfrm>
              <a:off x="1392" y="1872"/>
              <a:ext cx="3840"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n</a:t>
              </a:r>
              <a:r>
                <a:rPr b="0" baseline="-25000" i="0" lang="en-US" sz="1800" u="none">
                  <a:solidFill>
                    <a:schemeClr val="dk1"/>
                  </a:solidFill>
                  <a:latin typeface="Arial"/>
                  <a:ea typeface="Arial"/>
                  <a:cs typeface="Arial"/>
                  <a:sym typeface="Arial"/>
                </a:rPr>
                <a:t>gas</a:t>
              </a:r>
              <a:r>
                <a:rPr b="0" i="0" lang="en-US" sz="1800" u="none">
                  <a:solidFill>
                    <a:schemeClr val="dk1"/>
                  </a:solidFill>
                  <a:latin typeface="Arial"/>
                  <a:ea typeface="Arial"/>
                  <a:cs typeface="Arial"/>
                  <a:sym typeface="Arial"/>
                </a:rPr>
                <a:t> = 1 - 0 = 1, since there is only a gaseous product and no gaseous reactants.</a:t>
              </a:r>
              <a:endParaRPr/>
            </a:p>
          </p:txBody>
        </p:sp>
      </p:grpSp>
      <p:sp>
        <p:nvSpPr>
          <p:cNvPr id="307" name="Google Shape;307;p26"/>
          <p:cNvSpPr txBox="1"/>
          <p:nvPr/>
        </p:nvSpPr>
        <p:spPr>
          <a:xfrm>
            <a:off x="762000" y="4800600"/>
            <a:ext cx="1752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p</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RT</a:t>
            </a:r>
            <a:r>
              <a:rPr b="0" i="0" lang="en-US" sz="1800" u="none">
                <a:solidFill>
                  <a:schemeClr val="dk1"/>
                </a:solidFill>
                <a:latin typeface="Arial"/>
                <a:ea typeface="Arial"/>
                <a:cs typeface="Arial"/>
                <a:sym typeface="Arial"/>
              </a:rPr>
              <a:t>)</a:t>
            </a:r>
            <a:r>
              <a:rPr b="1" baseline="30000" i="0" lang="en-US" sz="1800" u="none">
                <a:solidFill>
                  <a:schemeClr val="dk1"/>
                </a:solidFill>
                <a:latin typeface="Noto Sans Symbols"/>
                <a:ea typeface="Noto Sans Symbols"/>
                <a:cs typeface="Noto Sans Symbols"/>
                <a:sym typeface="Noto Sans Symbols"/>
              </a:rPr>
              <a:t>Δ</a:t>
            </a:r>
            <a:r>
              <a:rPr b="1" baseline="30000" i="1" lang="en-US" sz="1800" u="none">
                <a:solidFill>
                  <a:schemeClr val="dk1"/>
                </a:solidFill>
                <a:latin typeface="Arial"/>
                <a:ea typeface="Arial"/>
                <a:cs typeface="Arial"/>
                <a:sym typeface="Arial"/>
              </a:rPr>
              <a:t>n</a:t>
            </a:r>
            <a:endParaRPr/>
          </a:p>
        </p:txBody>
      </p:sp>
      <p:sp>
        <p:nvSpPr>
          <p:cNvPr id="308" name="Google Shape;308;p26"/>
          <p:cNvSpPr txBox="1"/>
          <p:nvPr/>
        </p:nvSpPr>
        <p:spPr>
          <a:xfrm>
            <a:off x="2438400" y="4800600"/>
            <a:ext cx="5105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p</a:t>
            </a: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RT</a:t>
            </a:r>
            <a:r>
              <a:rPr b="0" i="0" lang="en-US" sz="1800" u="none">
                <a:solidFill>
                  <a:schemeClr val="dk1"/>
                </a:solidFill>
                <a:latin typeface="Arial"/>
                <a:ea typeface="Arial"/>
                <a:cs typeface="Arial"/>
                <a:sym typeface="Arial"/>
              </a:rPr>
              <a:t>)</a:t>
            </a:r>
            <a:r>
              <a:rPr b="1" baseline="30000" i="0" lang="en-US" sz="1800" u="none">
                <a:solidFill>
                  <a:schemeClr val="dk1"/>
                </a:solidFill>
                <a:latin typeface="Noto Sans Symbols"/>
                <a:ea typeface="Noto Sans Symbols"/>
                <a:cs typeface="Noto Sans Symbols"/>
                <a:sym typeface="Noto Sans Symbols"/>
              </a:rPr>
              <a:t>Δ</a:t>
            </a:r>
            <a:r>
              <a:rPr b="1" baseline="30000" i="1" lang="en-US" sz="1800" u="none">
                <a:solidFill>
                  <a:schemeClr val="dk1"/>
                </a:solidFill>
                <a:latin typeface="Arial"/>
                <a:ea typeface="Arial"/>
                <a:cs typeface="Arial"/>
                <a:sym typeface="Arial"/>
              </a:rPr>
              <a:t>n</a:t>
            </a:r>
            <a:r>
              <a:rPr b="1"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 (2.1 x 10</a:t>
            </a:r>
            <a:r>
              <a:rPr b="0" baseline="30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)(0.0821 x 1000.)</a:t>
            </a:r>
            <a:r>
              <a:rPr b="0" baseline="30000" i="0" lang="en-US" sz="1800" u="none">
                <a:solidFill>
                  <a:schemeClr val="dk1"/>
                </a:solidFill>
                <a:latin typeface="Arial"/>
                <a:ea typeface="Arial"/>
                <a:cs typeface="Arial"/>
                <a:sym typeface="Arial"/>
              </a:rPr>
              <a:t>-1</a:t>
            </a:r>
            <a:r>
              <a:rPr b="0" i="0" lang="en-US" sz="1800" u="none">
                <a:solidFill>
                  <a:schemeClr val="dk1"/>
                </a:solidFill>
                <a:latin typeface="Arial"/>
                <a:ea typeface="Arial"/>
                <a:cs typeface="Arial"/>
                <a:sym typeface="Arial"/>
              </a:rPr>
              <a:t> =</a:t>
            </a:r>
            <a:endParaRPr/>
          </a:p>
        </p:txBody>
      </p:sp>
      <p:sp>
        <p:nvSpPr>
          <p:cNvPr id="309" name="Google Shape;309;p26"/>
          <p:cNvSpPr txBox="1"/>
          <p:nvPr/>
        </p:nvSpPr>
        <p:spPr>
          <a:xfrm>
            <a:off x="7543800" y="4800600"/>
            <a:ext cx="1131887" cy="366712"/>
          </a:xfrm>
          <a:prstGeom prst="rect">
            <a:avLst/>
          </a:prstGeom>
          <a:gradFill>
            <a:gsLst>
              <a:gs pos="0">
                <a:schemeClr val="lt1"/>
              </a:gs>
              <a:gs pos="100000">
                <a:srgbClr val="187534">
                  <a:alpha val="47843"/>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2.6 x 10</a:t>
            </a:r>
            <a:r>
              <a:rPr b="0" baseline="30000" i="0" lang="en-US" sz="1800" u="none">
                <a:solidFill>
                  <a:schemeClr val="dk1"/>
                </a:solidFill>
                <a:latin typeface="Arial"/>
                <a:ea typeface="Arial"/>
                <a:cs typeface="Arial"/>
                <a:sym typeface="Arial"/>
              </a:rPr>
              <a:t>-6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307">
                                            <p:txEl>
                                              <p:pRg end="0" st="0"/>
                                            </p:txEl>
                                          </p:spTgt>
                                        </p:tgtEl>
                                        <p:attrNameLst>
                                          <p:attrName>style.visibility</p:attrName>
                                        </p:attrNameLst>
                                      </p:cBhvr>
                                      <p:to>
                                        <p:strVal val="visible"/>
                                      </p:to>
                                    </p:set>
                                    <p:animEffect filter="fade" transition="in">
                                      <p:cBhvr>
                                        <p:cTn dur="500"/>
                                        <p:tgtEl>
                                          <p:spTgt spid="307">
                                            <p:txEl>
                                              <p:pRg end="0" st="0"/>
                                            </p:txEl>
                                          </p:spTgt>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308">
                                            <p:txEl>
                                              <p:pRg end="0" st="0"/>
                                            </p:txEl>
                                          </p:spTgt>
                                        </p:tgtEl>
                                        <p:attrNameLst>
                                          <p:attrName>style.visibility</p:attrName>
                                        </p:attrNameLst>
                                      </p:cBhvr>
                                      <p:to>
                                        <p:strVal val="visible"/>
                                      </p:to>
                                    </p:set>
                                    <p:animEffect filter="fade" transition="in">
                                      <p:cBhvr>
                                        <p:cTn dur="500"/>
                                        <p:tgtEl>
                                          <p:spTgt spid="308">
                                            <p:txEl>
                                              <p:pRg end="0" st="0"/>
                                            </p:txEl>
                                          </p:spTgt>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27"/>
          <p:cNvSpPr txBox="1"/>
          <p:nvPr/>
        </p:nvSpPr>
        <p:spPr>
          <a:xfrm>
            <a:off x="381000" y="419100"/>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17.4</a:t>
            </a:r>
            <a:endParaRPr/>
          </a:p>
        </p:txBody>
      </p:sp>
      <p:sp>
        <p:nvSpPr>
          <p:cNvPr id="316" name="Google Shape;316;p27"/>
          <p:cNvSpPr txBox="1"/>
          <p:nvPr/>
        </p:nvSpPr>
        <p:spPr>
          <a:xfrm>
            <a:off x="1828800" y="403225"/>
            <a:ext cx="7086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Reaction direction and the relative sizes of </a:t>
            </a:r>
            <a:r>
              <a:rPr b="1" i="1" lang="en-US" sz="2000" u="none">
                <a:solidFill>
                  <a:schemeClr val="dk1"/>
                </a:solidFill>
                <a:latin typeface="Arial"/>
                <a:ea typeface="Arial"/>
                <a:cs typeface="Arial"/>
                <a:sym typeface="Arial"/>
              </a:rPr>
              <a:t>Q</a:t>
            </a:r>
            <a:r>
              <a:rPr b="1" i="0" lang="en-US" sz="2000" u="none">
                <a:solidFill>
                  <a:schemeClr val="dk1"/>
                </a:solidFill>
                <a:latin typeface="Arial"/>
                <a:ea typeface="Arial"/>
                <a:cs typeface="Arial"/>
                <a:sym typeface="Arial"/>
              </a:rPr>
              <a:t> and </a:t>
            </a:r>
            <a:r>
              <a:rPr b="1" i="1" lang="en-US" sz="2000" u="none">
                <a:solidFill>
                  <a:schemeClr val="dk1"/>
                </a:solidFill>
                <a:latin typeface="Arial"/>
                <a:ea typeface="Arial"/>
                <a:cs typeface="Arial"/>
                <a:sym typeface="Arial"/>
              </a:rPr>
              <a:t>K</a:t>
            </a:r>
            <a:r>
              <a:rPr b="1" i="0" lang="en-US" sz="2000" u="none">
                <a:solidFill>
                  <a:schemeClr val="dk1"/>
                </a:solidFill>
                <a:latin typeface="Arial"/>
                <a:ea typeface="Arial"/>
                <a:cs typeface="Arial"/>
                <a:sym typeface="Arial"/>
              </a:rPr>
              <a:t>.</a:t>
            </a:r>
            <a:endParaRPr/>
          </a:p>
        </p:txBody>
      </p:sp>
      <p:pic>
        <p:nvPicPr>
          <p:cNvPr id="317" name="Google Shape;317;p27"/>
          <p:cNvPicPr preferRelativeResize="0"/>
          <p:nvPr/>
        </p:nvPicPr>
        <p:blipFill rotWithShape="1">
          <a:blip r:embed="rId3">
            <a:alphaModFix/>
          </a:blip>
          <a:srcRect b="0" l="0" r="0" t="0"/>
          <a:stretch/>
        </p:blipFill>
        <p:spPr>
          <a:xfrm>
            <a:off x="304800" y="1143000"/>
            <a:ext cx="8534400" cy="39862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sp>
        <p:nvSpPr>
          <p:cNvPr id="323" name="Google Shape;323;p28"/>
          <p:cNvSpPr txBox="1"/>
          <p:nvPr/>
        </p:nvSpPr>
        <p:spPr>
          <a:xfrm>
            <a:off x="228600" y="3810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17.3</a:t>
            </a:r>
            <a:endParaRPr/>
          </a:p>
        </p:txBody>
      </p:sp>
      <p:sp>
        <p:nvSpPr>
          <p:cNvPr id="324" name="Google Shape;324;p28"/>
          <p:cNvSpPr txBox="1"/>
          <p:nvPr/>
        </p:nvSpPr>
        <p:spPr>
          <a:xfrm>
            <a:off x="2895600" y="304800"/>
            <a:ext cx="6248400" cy="70802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Using Molecular Scenes to Determine Reaction Direction</a:t>
            </a:r>
            <a:endParaRPr/>
          </a:p>
        </p:txBody>
      </p:sp>
      <p:grpSp>
        <p:nvGrpSpPr>
          <p:cNvPr id="325" name="Google Shape;325;p28"/>
          <p:cNvGrpSpPr/>
          <p:nvPr/>
        </p:nvGrpSpPr>
        <p:grpSpPr>
          <a:xfrm>
            <a:off x="0" y="990600"/>
            <a:ext cx="8991600" cy="1938337"/>
            <a:chOff x="288" y="720"/>
            <a:chExt cx="5184" cy="1456"/>
          </a:xfrm>
        </p:grpSpPr>
        <p:grpSp>
          <p:nvGrpSpPr>
            <p:cNvPr id="326" name="Google Shape;326;p28"/>
            <p:cNvGrpSpPr/>
            <p:nvPr/>
          </p:nvGrpSpPr>
          <p:grpSpPr>
            <a:xfrm>
              <a:off x="288" y="720"/>
              <a:ext cx="5184" cy="1456"/>
              <a:chOff x="288" y="720"/>
              <a:chExt cx="5184" cy="1456"/>
            </a:xfrm>
          </p:grpSpPr>
          <p:sp>
            <p:nvSpPr>
              <p:cNvPr id="327" name="Google Shape;327;p28"/>
              <p:cNvSpPr txBox="1"/>
              <p:nvPr/>
            </p:nvSpPr>
            <p:spPr>
              <a:xfrm>
                <a:off x="288" y="720"/>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328" name="Google Shape;328;p28"/>
              <p:cNvSpPr txBox="1"/>
              <p:nvPr/>
            </p:nvSpPr>
            <p:spPr>
              <a:xfrm>
                <a:off x="1075" y="720"/>
                <a:ext cx="4397" cy="14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During one run of the reaction A(</a:t>
                </a:r>
                <a:r>
                  <a:rPr b="0" i="1" lang="en-US" sz="2000" u="none">
                    <a:solidFill>
                      <a:schemeClr val="dk1"/>
                    </a:solidFill>
                    <a:latin typeface="Times"/>
                    <a:ea typeface="Times"/>
                    <a:cs typeface="Times"/>
                    <a:sym typeface="Times"/>
                  </a:rPr>
                  <a:t>g</a:t>
                </a:r>
                <a:r>
                  <a:rPr b="0" i="0" lang="en-US" sz="2000" u="none">
                    <a:solidFill>
                      <a:schemeClr val="dk1"/>
                    </a:solidFill>
                    <a:latin typeface="Arial"/>
                    <a:ea typeface="Arial"/>
                    <a:cs typeface="Arial"/>
                    <a:sym typeface="Arial"/>
                  </a:rPr>
                  <a:t>)</a:t>
                </a:r>
                <a:r>
                  <a:rPr b="0" baseline="-25000" i="0" lang="en-US" sz="2000" u="none">
                    <a:solidFill>
                      <a:schemeClr val="dk1"/>
                    </a:solidFill>
                    <a:latin typeface="Arial"/>
                    <a:ea typeface="Arial"/>
                    <a:cs typeface="Arial"/>
                    <a:sym typeface="Arial"/>
                  </a:rPr>
                  <a:t>                   </a:t>
                </a:r>
                <a:r>
                  <a:rPr b="0" i="0" lang="en-US" sz="2000" u="none">
                    <a:solidFill>
                      <a:schemeClr val="dk1"/>
                    </a:solidFill>
                    <a:latin typeface="Arial"/>
                    <a:ea typeface="Arial"/>
                    <a:cs typeface="Arial"/>
                    <a:sym typeface="Arial"/>
                  </a:rPr>
                  <a:t>B(</a:t>
                </a:r>
                <a:r>
                  <a:rPr b="0" i="1" lang="en-US" sz="2000" u="none">
                    <a:solidFill>
                      <a:schemeClr val="dk1"/>
                    </a:solidFill>
                    <a:latin typeface="Times"/>
                    <a:ea typeface="Times"/>
                    <a:cs typeface="Times"/>
                    <a:sym typeface="Times"/>
                  </a:rPr>
                  <a:t>g</a:t>
                </a:r>
                <a:r>
                  <a:rPr b="0" i="0" lang="en-US" sz="2000" u="none">
                    <a:solidFill>
                      <a:schemeClr val="dk1"/>
                    </a:solidFill>
                    <a:latin typeface="Arial"/>
                    <a:ea typeface="Arial"/>
                    <a:cs typeface="Arial"/>
                    <a:sym typeface="Arial"/>
                  </a:rPr>
                  <a:t>), the equilibrium mixture at 175</a:t>
                </a:r>
                <a:r>
                  <a:rPr b="0" baseline="30000" i="0" lang="en-US" sz="2000" u="none">
                    <a:solidFill>
                      <a:schemeClr val="dk1"/>
                    </a:solidFill>
                    <a:latin typeface="Arial"/>
                    <a:ea typeface="Arial"/>
                    <a:cs typeface="Arial"/>
                    <a:sym typeface="Arial"/>
                  </a:rPr>
                  <a:t>o</a:t>
                </a:r>
                <a:r>
                  <a:rPr b="0" i="0" lang="en-US" sz="2000" u="none">
                    <a:solidFill>
                      <a:schemeClr val="dk1"/>
                    </a:solidFill>
                    <a:latin typeface="Arial"/>
                    <a:ea typeface="Arial"/>
                    <a:cs typeface="Arial"/>
                    <a:sym typeface="Arial"/>
                  </a:rPr>
                  <a:t>C had the following composition: [A] = 2.8 x 10</a:t>
                </a:r>
                <a:r>
                  <a:rPr b="0" baseline="30000" i="0" lang="en-US" sz="2000" u="none">
                    <a:solidFill>
                      <a:schemeClr val="dk1"/>
                    </a:solidFill>
                    <a:latin typeface="Arial"/>
                    <a:ea typeface="Arial"/>
                    <a:cs typeface="Arial"/>
                    <a:sym typeface="Arial"/>
                  </a:rPr>
                  <a:t>-4</a:t>
                </a:r>
                <a:r>
                  <a:rPr b="0" i="0" lang="en-US" sz="2000" u="none">
                    <a:solidFill>
                      <a:schemeClr val="dk1"/>
                    </a:solidFill>
                    <a:latin typeface="Arial"/>
                    <a:ea typeface="Arial"/>
                    <a:cs typeface="Arial"/>
                    <a:sym typeface="Arial"/>
                  </a:rPr>
                  <a:t> </a:t>
                </a:r>
                <a:r>
                  <a:rPr b="0" i="1" lang="en-US" sz="2000" u="none">
                    <a:solidFill>
                      <a:schemeClr val="dk1"/>
                    </a:solidFill>
                    <a:latin typeface="Arial"/>
                    <a:ea typeface="Arial"/>
                    <a:cs typeface="Arial"/>
                    <a:sym typeface="Arial"/>
                  </a:rPr>
                  <a:t>M</a:t>
                </a:r>
                <a:r>
                  <a:rPr b="0" i="0" lang="en-US" sz="2000" u="none">
                    <a:solidFill>
                      <a:schemeClr val="dk1"/>
                    </a:solidFill>
                    <a:latin typeface="Arial"/>
                    <a:ea typeface="Arial"/>
                    <a:cs typeface="Arial"/>
                    <a:sym typeface="Arial"/>
                  </a:rPr>
                  <a:t> and [B] = 1.2 x 10</a:t>
                </a:r>
                <a:r>
                  <a:rPr b="0" baseline="30000" i="0" lang="en-US" sz="2000" u="none">
                    <a:solidFill>
                      <a:schemeClr val="dk1"/>
                    </a:solidFill>
                    <a:latin typeface="Arial"/>
                    <a:ea typeface="Arial"/>
                    <a:cs typeface="Arial"/>
                    <a:sym typeface="Arial"/>
                  </a:rPr>
                  <a:t>-4</a:t>
                </a:r>
                <a:r>
                  <a:rPr b="0" i="0" lang="en-US" sz="2000" u="none">
                    <a:solidFill>
                      <a:schemeClr val="dk1"/>
                    </a:solidFill>
                    <a:latin typeface="Arial"/>
                    <a:ea typeface="Arial"/>
                    <a:cs typeface="Arial"/>
                    <a:sym typeface="Arial"/>
                  </a:rPr>
                  <a:t> </a:t>
                </a:r>
                <a:r>
                  <a:rPr b="0" i="1" lang="en-US" sz="2000" u="none">
                    <a:solidFill>
                      <a:schemeClr val="dk1"/>
                    </a:solidFill>
                    <a:latin typeface="Arial"/>
                    <a:ea typeface="Arial"/>
                    <a:cs typeface="Arial"/>
                    <a:sym typeface="Arial"/>
                  </a:rPr>
                  <a:t>M</a:t>
                </a:r>
                <a:r>
                  <a:rPr b="0" i="0" lang="en-US" sz="2000" u="none">
                    <a:solidFill>
                      <a:schemeClr val="dk1"/>
                    </a:solidFill>
                    <a:latin typeface="Arial"/>
                    <a:ea typeface="Arial"/>
                    <a:cs typeface="Arial"/>
                    <a:sym typeface="Arial"/>
                  </a:rPr>
                  <a:t>.  The molecular scenes below represent mixtures at various times during runs 1-4 of the reaction at 175</a:t>
                </a:r>
                <a:r>
                  <a:rPr b="0" baseline="30000" i="0" lang="en-US" sz="2000" u="none">
                    <a:solidFill>
                      <a:schemeClr val="dk1"/>
                    </a:solidFill>
                    <a:latin typeface="Arial"/>
                    <a:ea typeface="Arial"/>
                    <a:cs typeface="Arial"/>
                    <a:sym typeface="Arial"/>
                  </a:rPr>
                  <a:t>o</a:t>
                </a:r>
                <a:r>
                  <a:rPr b="0" i="0" lang="en-US" sz="2000" u="none">
                    <a:solidFill>
                      <a:schemeClr val="dk1"/>
                    </a:solidFill>
                    <a:latin typeface="Arial"/>
                    <a:ea typeface="Arial"/>
                    <a:cs typeface="Arial"/>
                    <a:sym typeface="Arial"/>
                  </a:rPr>
                  <a:t>C (A is red; B is blue). In which direction, if any, does the reaction shift for each mixture to reach equilibrium?</a:t>
                </a:r>
                <a:endParaRPr/>
              </a:p>
            </p:txBody>
          </p:sp>
        </p:grpSp>
        <p:pic>
          <p:nvPicPr>
            <p:cNvPr id="329" name="Google Shape;329;p28"/>
            <p:cNvPicPr preferRelativeResize="0"/>
            <p:nvPr/>
          </p:nvPicPr>
          <p:blipFill rotWithShape="1">
            <a:blip r:embed="rId3">
              <a:alphaModFix/>
            </a:blip>
            <a:srcRect b="0" l="0" r="0" t="0"/>
            <a:stretch/>
          </p:blipFill>
          <p:spPr>
            <a:xfrm>
              <a:off x="3407" y="777"/>
              <a:ext cx="416" cy="168"/>
            </a:xfrm>
            <a:prstGeom prst="rect">
              <a:avLst/>
            </a:prstGeom>
            <a:noFill/>
            <a:ln>
              <a:noFill/>
            </a:ln>
          </p:spPr>
        </p:pic>
      </p:grpSp>
      <p:grpSp>
        <p:nvGrpSpPr>
          <p:cNvPr id="330" name="Google Shape;330;p28"/>
          <p:cNvGrpSpPr/>
          <p:nvPr/>
        </p:nvGrpSpPr>
        <p:grpSpPr>
          <a:xfrm>
            <a:off x="304800" y="4572000"/>
            <a:ext cx="8382000" cy="1323975"/>
            <a:chOff x="288" y="1536"/>
            <a:chExt cx="5280" cy="834"/>
          </a:xfrm>
        </p:grpSpPr>
        <p:sp>
          <p:nvSpPr>
            <p:cNvPr id="331" name="Google Shape;331;p28"/>
            <p:cNvSpPr txBox="1"/>
            <p:nvPr/>
          </p:nvSpPr>
          <p:spPr>
            <a:xfrm>
              <a:off x="288" y="1536"/>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332" name="Google Shape;332;p28"/>
            <p:cNvSpPr txBox="1"/>
            <p:nvPr/>
          </p:nvSpPr>
          <p:spPr>
            <a:xfrm>
              <a:off x="912" y="1536"/>
              <a:ext cx="4656" cy="8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Calculate</a:t>
              </a:r>
              <a:r>
                <a:rPr b="0" i="1" lang="en-US" sz="2000" u="none">
                  <a:solidFill>
                    <a:schemeClr val="dk1"/>
                  </a:solidFill>
                  <a:latin typeface="Arial"/>
                  <a:ea typeface="Arial"/>
                  <a:cs typeface="Arial"/>
                  <a:sym typeface="Arial"/>
                </a:rPr>
                <a:t> K</a:t>
              </a:r>
              <a:r>
                <a:rPr b="0" baseline="-25000" i="0" lang="en-US" sz="2000" u="none">
                  <a:solidFill>
                    <a:schemeClr val="dk1"/>
                  </a:solidFill>
                  <a:latin typeface="Arial"/>
                  <a:ea typeface="Arial"/>
                  <a:cs typeface="Arial"/>
                  <a:sym typeface="Arial"/>
                </a:rPr>
                <a:t>c</a:t>
              </a:r>
              <a:r>
                <a:rPr b="0" i="0" lang="en-US" sz="2000" u="none">
                  <a:solidFill>
                    <a:schemeClr val="dk1"/>
                  </a:solidFill>
                  <a:latin typeface="Arial"/>
                  <a:ea typeface="Arial"/>
                  <a:cs typeface="Arial"/>
                  <a:sym typeface="Arial"/>
                </a:rPr>
                <a:t> then count the number of A and B in each scene to calculate </a:t>
              </a:r>
              <a:r>
                <a:rPr b="0" i="1" lang="en-US" sz="2000" u="none">
                  <a:solidFill>
                    <a:schemeClr val="dk1"/>
                  </a:solidFill>
                  <a:latin typeface="Arial"/>
                  <a:ea typeface="Arial"/>
                  <a:cs typeface="Arial"/>
                  <a:sym typeface="Arial"/>
                </a:rPr>
                <a:t>Q</a:t>
              </a:r>
              <a:r>
                <a:rPr b="0" baseline="-25000" i="0" lang="en-US" sz="2000" u="none">
                  <a:solidFill>
                    <a:schemeClr val="dk1"/>
                  </a:solidFill>
                  <a:latin typeface="Arial"/>
                  <a:ea typeface="Arial"/>
                  <a:cs typeface="Arial"/>
                  <a:sym typeface="Arial"/>
                </a:rPr>
                <a:t>c </a:t>
              </a:r>
              <a:r>
                <a:rPr b="0" i="0" lang="en-US" sz="2000" u="none">
                  <a:solidFill>
                    <a:schemeClr val="dk1"/>
                  </a:solidFill>
                  <a:latin typeface="Arial"/>
                  <a:ea typeface="Arial"/>
                  <a:cs typeface="Arial"/>
                  <a:sym typeface="Arial"/>
                </a:rPr>
                <a:t>  for each. Compare</a:t>
              </a:r>
              <a:r>
                <a:rPr b="0" i="1" lang="en-US" sz="2000" u="none">
                  <a:solidFill>
                    <a:schemeClr val="dk1"/>
                  </a:solidFill>
                  <a:latin typeface="Arial"/>
                  <a:ea typeface="Arial"/>
                  <a:cs typeface="Arial"/>
                  <a:sym typeface="Arial"/>
                </a:rPr>
                <a:t> Q</a:t>
              </a:r>
              <a:r>
                <a:rPr b="0" baseline="-25000" i="0" lang="en-US" sz="2000" u="none">
                  <a:solidFill>
                    <a:schemeClr val="dk1"/>
                  </a:solidFill>
                  <a:latin typeface="Arial"/>
                  <a:ea typeface="Arial"/>
                  <a:cs typeface="Arial"/>
                  <a:sym typeface="Arial"/>
                </a:rPr>
                <a:t>c</a:t>
              </a:r>
              <a:r>
                <a:rPr b="0" i="0" lang="en-US" sz="2000" u="none">
                  <a:solidFill>
                    <a:schemeClr val="dk1"/>
                  </a:solidFill>
                  <a:latin typeface="Arial"/>
                  <a:ea typeface="Arial"/>
                  <a:cs typeface="Arial"/>
                  <a:sym typeface="Arial"/>
                </a:rPr>
                <a:t> with </a:t>
              </a:r>
              <a:r>
                <a:rPr b="0" i="1" lang="en-US" sz="2000" u="none">
                  <a:solidFill>
                    <a:schemeClr val="dk1"/>
                  </a:solidFill>
                  <a:latin typeface="Arial"/>
                  <a:ea typeface="Arial"/>
                  <a:cs typeface="Arial"/>
                  <a:sym typeface="Arial"/>
                </a:rPr>
                <a:t>K</a:t>
              </a:r>
              <a:r>
                <a:rPr b="0" baseline="-25000" i="0" lang="en-US" sz="2000" u="none">
                  <a:solidFill>
                    <a:schemeClr val="dk1"/>
                  </a:solidFill>
                  <a:latin typeface="Arial"/>
                  <a:ea typeface="Arial"/>
                  <a:cs typeface="Arial"/>
                  <a:sym typeface="Arial"/>
                </a:rPr>
                <a:t>c</a:t>
              </a:r>
              <a:r>
                <a:rPr b="0" i="0" lang="en-US" sz="2000" u="none">
                  <a:solidFill>
                    <a:schemeClr val="dk1"/>
                  </a:solidFill>
                  <a:latin typeface="Arial"/>
                  <a:ea typeface="Arial"/>
                  <a:cs typeface="Arial"/>
                  <a:sym typeface="Arial"/>
                </a:rPr>
                <a:t>. If </a:t>
              </a:r>
              <a:r>
                <a:rPr b="0" i="1" lang="en-US" sz="2000" u="none">
                  <a:solidFill>
                    <a:schemeClr val="dk1"/>
                  </a:solidFill>
                  <a:latin typeface="Arial"/>
                  <a:ea typeface="Arial"/>
                  <a:cs typeface="Arial"/>
                  <a:sym typeface="Arial"/>
                </a:rPr>
                <a:t>Q</a:t>
              </a:r>
              <a:r>
                <a:rPr b="0" baseline="-25000" i="0" lang="en-US" sz="2000" u="none">
                  <a:solidFill>
                    <a:schemeClr val="dk1"/>
                  </a:solidFill>
                  <a:latin typeface="Arial"/>
                  <a:ea typeface="Arial"/>
                  <a:cs typeface="Arial"/>
                  <a:sym typeface="Arial"/>
                </a:rPr>
                <a:t>c</a:t>
              </a:r>
              <a:r>
                <a:rPr b="0" i="0" lang="en-US" sz="2000" u="none">
                  <a:solidFill>
                    <a:schemeClr val="dk1"/>
                  </a:solidFill>
                  <a:latin typeface="Arial"/>
                  <a:ea typeface="Arial"/>
                  <a:cs typeface="Arial"/>
                  <a:sym typeface="Arial"/>
                </a:rPr>
                <a:t> &gt; </a:t>
              </a:r>
              <a:r>
                <a:rPr b="0" i="1" lang="en-US" sz="2000" u="none">
                  <a:solidFill>
                    <a:schemeClr val="dk1"/>
                  </a:solidFill>
                  <a:latin typeface="Arial"/>
                  <a:ea typeface="Arial"/>
                  <a:cs typeface="Arial"/>
                  <a:sym typeface="Arial"/>
                </a:rPr>
                <a:t>K</a:t>
              </a:r>
              <a:r>
                <a:rPr b="0" baseline="-25000" i="0" lang="en-US" sz="2000" u="none">
                  <a:solidFill>
                    <a:schemeClr val="dk1"/>
                  </a:solidFill>
                  <a:latin typeface="Arial"/>
                  <a:ea typeface="Arial"/>
                  <a:cs typeface="Arial"/>
                  <a:sym typeface="Arial"/>
                </a:rPr>
                <a:t>c </a:t>
              </a:r>
              <a:r>
                <a:rPr b="0" i="0" lang="en-US" sz="2000" u="none">
                  <a:solidFill>
                    <a:schemeClr val="dk1"/>
                  </a:solidFill>
                  <a:latin typeface="Arial"/>
                  <a:ea typeface="Arial"/>
                  <a:cs typeface="Arial"/>
                  <a:sym typeface="Arial"/>
                </a:rPr>
                <a:t> reaction will shift towards reactants; if</a:t>
              </a:r>
              <a:r>
                <a:rPr b="0" i="1" lang="en-US" sz="2000" u="none">
                  <a:solidFill>
                    <a:schemeClr val="dk1"/>
                  </a:solidFill>
                  <a:latin typeface="Arial"/>
                  <a:ea typeface="Arial"/>
                  <a:cs typeface="Arial"/>
                  <a:sym typeface="Arial"/>
                </a:rPr>
                <a:t> Q</a:t>
              </a:r>
              <a:r>
                <a:rPr b="0" baseline="-25000" i="0" lang="en-US" sz="2000" u="none">
                  <a:solidFill>
                    <a:schemeClr val="dk1"/>
                  </a:solidFill>
                  <a:latin typeface="Arial"/>
                  <a:ea typeface="Arial"/>
                  <a:cs typeface="Arial"/>
                  <a:sym typeface="Arial"/>
                </a:rPr>
                <a:t>c</a:t>
              </a:r>
              <a:r>
                <a:rPr b="0" i="0" lang="en-US" sz="2000" u="none">
                  <a:solidFill>
                    <a:schemeClr val="dk1"/>
                  </a:solidFill>
                  <a:latin typeface="Arial"/>
                  <a:ea typeface="Arial"/>
                  <a:cs typeface="Arial"/>
                  <a:sym typeface="Arial"/>
                </a:rPr>
                <a:t> &lt; </a:t>
              </a:r>
              <a:r>
                <a:rPr b="0" i="1" lang="en-US" sz="2000" u="none">
                  <a:solidFill>
                    <a:schemeClr val="dk1"/>
                  </a:solidFill>
                  <a:latin typeface="Arial"/>
                  <a:ea typeface="Arial"/>
                  <a:cs typeface="Arial"/>
                  <a:sym typeface="Arial"/>
                </a:rPr>
                <a:t>K</a:t>
              </a:r>
              <a:r>
                <a:rPr b="0" baseline="-25000" i="0" lang="en-US" sz="2000" u="none">
                  <a:solidFill>
                    <a:schemeClr val="dk1"/>
                  </a:solidFill>
                  <a:latin typeface="Arial"/>
                  <a:ea typeface="Arial"/>
                  <a:cs typeface="Arial"/>
                  <a:sym typeface="Arial"/>
                </a:rPr>
                <a:t>c</a:t>
              </a:r>
              <a:r>
                <a:rPr b="0" i="0" lang="en-US" sz="2000" u="none">
                  <a:solidFill>
                    <a:schemeClr val="dk1"/>
                  </a:solidFill>
                  <a:latin typeface="Arial"/>
                  <a:ea typeface="Arial"/>
                  <a:cs typeface="Arial"/>
                  <a:sym typeface="Arial"/>
                </a:rPr>
                <a:t> reaction will shift towards products.</a:t>
              </a:r>
              <a:endParaRPr/>
            </a:p>
          </p:txBody>
        </p:sp>
      </p:grpSp>
      <p:pic>
        <p:nvPicPr>
          <p:cNvPr id="333" name="Google Shape;333;p28"/>
          <p:cNvPicPr preferRelativeResize="0"/>
          <p:nvPr/>
        </p:nvPicPr>
        <p:blipFill rotWithShape="1">
          <a:blip r:embed="rId4">
            <a:alphaModFix/>
          </a:blip>
          <a:srcRect b="0" l="0" r="0" t="0"/>
          <a:stretch/>
        </p:blipFill>
        <p:spPr>
          <a:xfrm>
            <a:off x="1600200" y="2895600"/>
            <a:ext cx="5600700" cy="15573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p29"/>
          <p:cNvSpPr txBox="1"/>
          <p:nvPr/>
        </p:nvSpPr>
        <p:spPr>
          <a:xfrm>
            <a:off x="381000" y="16764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grpSp>
        <p:nvGrpSpPr>
          <p:cNvPr id="340" name="Google Shape;340;p29"/>
          <p:cNvGrpSpPr/>
          <p:nvPr/>
        </p:nvGrpSpPr>
        <p:grpSpPr>
          <a:xfrm>
            <a:off x="2514600" y="1447800"/>
            <a:ext cx="1752600" cy="1058862"/>
            <a:chOff x="1440" y="2064"/>
            <a:chExt cx="960" cy="667"/>
          </a:xfrm>
        </p:grpSpPr>
        <p:sp>
          <p:nvSpPr>
            <p:cNvPr id="341" name="Google Shape;341;p29"/>
            <p:cNvSpPr txBox="1"/>
            <p:nvPr/>
          </p:nvSpPr>
          <p:spPr>
            <a:xfrm>
              <a:off x="1440" y="2208"/>
              <a:ext cx="432" cy="5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1" lang="en-US" sz="2400" u="none">
                  <a:solidFill>
                    <a:schemeClr val="dk1"/>
                  </a:solidFill>
                  <a:latin typeface="Arial"/>
                  <a:ea typeface="Arial"/>
                  <a:cs typeface="Arial"/>
                  <a:sym typeface="Arial"/>
                </a:rPr>
                <a:t>Q</a:t>
              </a:r>
              <a:r>
                <a:rPr b="0" baseline="-25000" i="0" lang="en-US" sz="2400" u="none">
                  <a:solidFill>
                    <a:schemeClr val="dk1"/>
                  </a:solidFill>
                  <a:latin typeface="Arial"/>
                  <a:ea typeface="Arial"/>
                  <a:cs typeface="Arial"/>
                  <a:sym typeface="Arial"/>
                </a:rPr>
                <a:t>c</a:t>
              </a:r>
              <a:r>
                <a:rPr b="0" i="0" lang="en-US" sz="2400" u="none">
                  <a:solidFill>
                    <a:schemeClr val="dk1"/>
                  </a:solidFill>
                  <a:latin typeface="Arial"/>
                  <a:ea typeface="Arial"/>
                  <a:cs typeface="Arial"/>
                  <a:sym typeface="Arial"/>
                </a:rPr>
                <a:t> =</a:t>
              </a:r>
              <a:endParaRPr/>
            </a:p>
          </p:txBody>
        </p:sp>
        <p:grpSp>
          <p:nvGrpSpPr>
            <p:cNvPr id="342" name="Google Shape;342;p29"/>
            <p:cNvGrpSpPr/>
            <p:nvPr/>
          </p:nvGrpSpPr>
          <p:grpSpPr>
            <a:xfrm>
              <a:off x="1872" y="2064"/>
              <a:ext cx="528" cy="579"/>
              <a:chOff x="1872" y="2064"/>
              <a:chExt cx="528" cy="579"/>
            </a:xfrm>
          </p:grpSpPr>
          <p:sp>
            <p:nvSpPr>
              <p:cNvPr id="343" name="Google Shape;343;p29"/>
              <p:cNvSpPr txBox="1"/>
              <p:nvPr/>
            </p:nvSpPr>
            <p:spPr>
              <a:xfrm>
                <a:off x="1872" y="2064"/>
                <a:ext cx="528" cy="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[B]</a:t>
                </a:r>
                <a:endParaRPr/>
              </a:p>
            </p:txBody>
          </p:sp>
          <p:sp>
            <p:nvSpPr>
              <p:cNvPr id="344" name="Google Shape;344;p29"/>
              <p:cNvSpPr txBox="1"/>
              <p:nvPr/>
            </p:nvSpPr>
            <p:spPr>
              <a:xfrm>
                <a:off x="1872" y="2352"/>
                <a:ext cx="528" cy="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[A]</a:t>
                </a:r>
                <a:endParaRPr/>
              </a:p>
            </p:txBody>
          </p:sp>
          <p:cxnSp>
            <p:nvCxnSpPr>
              <p:cNvPr id="345" name="Google Shape;345;p29"/>
              <p:cNvCxnSpPr/>
              <p:nvPr/>
            </p:nvCxnSpPr>
            <p:spPr>
              <a:xfrm>
                <a:off x="1896" y="2352"/>
                <a:ext cx="480" cy="0"/>
              </a:xfrm>
              <a:prstGeom prst="straightConnector1">
                <a:avLst/>
              </a:prstGeom>
              <a:noFill/>
              <a:ln cap="flat" cmpd="sng" w="28575">
                <a:solidFill>
                  <a:schemeClr val="dk1"/>
                </a:solidFill>
                <a:prstDash val="solid"/>
                <a:miter lim="800000"/>
                <a:headEnd len="med" w="med" type="none"/>
                <a:tailEnd len="med" w="med" type="none"/>
              </a:ln>
            </p:spPr>
          </p:cxnSp>
        </p:grpSp>
      </p:grpSp>
      <p:grpSp>
        <p:nvGrpSpPr>
          <p:cNvPr id="346" name="Google Shape;346;p29"/>
          <p:cNvGrpSpPr/>
          <p:nvPr/>
        </p:nvGrpSpPr>
        <p:grpSpPr>
          <a:xfrm>
            <a:off x="4267200" y="1371600"/>
            <a:ext cx="2193925" cy="995362"/>
            <a:chOff x="2419" y="2040"/>
            <a:chExt cx="839" cy="627"/>
          </a:xfrm>
        </p:grpSpPr>
        <p:sp>
          <p:nvSpPr>
            <p:cNvPr id="347" name="Google Shape;347;p29"/>
            <p:cNvSpPr txBox="1"/>
            <p:nvPr/>
          </p:nvSpPr>
          <p:spPr>
            <a:xfrm>
              <a:off x="2419" y="2184"/>
              <a:ext cx="192" cy="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a:t>
              </a:r>
              <a:endParaRPr/>
            </a:p>
          </p:txBody>
        </p:sp>
        <p:sp>
          <p:nvSpPr>
            <p:cNvPr id="348" name="Google Shape;348;p29"/>
            <p:cNvSpPr txBox="1"/>
            <p:nvPr/>
          </p:nvSpPr>
          <p:spPr>
            <a:xfrm>
              <a:off x="2565" y="2040"/>
              <a:ext cx="663" cy="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(1.2 x 10</a:t>
              </a:r>
              <a:r>
                <a:rPr b="0" baseline="30000" i="0" lang="en-US" sz="2400" u="none">
                  <a:solidFill>
                    <a:schemeClr val="dk1"/>
                  </a:solidFill>
                  <a:latin typeface="Arial"/>
                  <a:ea typeface="Arial"/>
                  <a:cs typeface="Arial"/>
                  <a:sym typeface="Arial"/>
                </a:rPr>
                <a:t>-4</a:t>
              </a:r>
              <a:r>
                <a:rPr b="0" i="0" lang="en-US" sz="2400" u="none">
                  <a:solidFill>
                    <a:schemeClr val="dk1"/>
                  </a:solidFill>
                  <a:latin typeface="Arial"/>
                  <a:ea typeface="Arial"/>
                  <a:cs typeface="Arial"/>
                  <a:sym typeface="Arial"/>
                </a:rPr>
                <a:t>)</a:t>
              </a:r>
              <a:endParaRPr/>
            </a:p>
          </p:txBody>
        </p:sp>
        <p:sp>
          <p:nvSpPr>
            <p:cNvPr id="349" name="Google Shape;349;p29"/>
            <p:cNvSpPr txBox="1"/>
            <p:nvPr/>
          </p:nvSpPr>
          <p:spPr>
            <a:xfrm>
              <a:off x="2565" y="2376"/>
              <a:ext cx="693" cy="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(2.8 x 10</a:t>
              </a:r>
              <a:r>
                <a:rPr b="0" baseline="30000" i="0" lang="en-US" sz="2400" u="none">
                  <a:solidFill>
                    <a:schemeClr val="dk1"/>
                  </a:solidFill>
                  <a:latin typeface="Arial"/>
                  <a:ea typeface="Arial"/>
                  <a:cs typeface="Arial"/>
                  <a:sym typeface="Arial"/>
                </a:rPr>
                <a:t>-4</a:t>
              </a:r>
              <a:r>
                <a:rPr b="0" i="0" lang="en-US" sz="2400" u="none">
                  <a:solidFill>
                    <a:schemeClr val="dk1"/>
                  </a:solidFill>
                  <a:latin typeface="Arial"/>
                  <a:ea typeface="Arial"/>
                  <a:cs typeface="Arial"/>
                  <a:sym typeface="Arial"/>
                </a:rPr>
                <a:t>)</a:t>
              </a:r>
              <a:endParaRPr/>
            </a:p>
          </p:txBody>
        </p:sp>
        <p:cxnSp>
          <p:nvCxnSpPr>
            <p:cNvPr id="350" name="Google Shape;350;p29"/>
            <p:cNvCxnSpPr/>
            <p:nvPr/>
          </p:nvCxnSpPr>
          <p:spPr>
            <a:xfrm rot="-120000">
              <a:off x="2594" y="2328"/>
              <a:ext cx="545" cy="29"/>
            </a:xfrm>
            <a:prstGeom prst="straightConnector1">
              <a:avLst/>
            </a:prstGeom>
            <a:noFill/>
            <a:ln cap="flat" cmpd="sng" w="28575">
              <a:solidFill>
                <a:schemeClr val="dk1"/>
              </a:solidFill>
              <a:prstDash val="solid"/>
              <a:miter lim="800000"/>
              <a:headEnd len="med" w="med" type="none"/>
              <a:tailEnd len="med" w="med" type="none"/>
            </a:ln>
          </p:spPr>
        </p:cxnSp>
      </p:grpSp>
      <p:sp>
        <p:nvSpPr>
          <p:cNvPr id="351" name="Google Shape;351;p29"/>
          <p:cNvSpPr txBox="1"/>
          <p:nvPr/>
        </p:nvSpPr>
        <p:spPr>
          <a:xfrm>
            <a:off x="6400800" y="1600200"/>
            <a:ext cx="19812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0.43 = </a:t>
            </a:r>
            <a:r>
              <a:rPr b="0" i="1" lang="en-US" sz="2400" u="none">
                <a:solidFill>
                  <a:schemeClr val="dk1"/>
                </a:solidFill>
                <a:latin typeface="Arial"/>
                <a:ea typeface="Arial"/>
                <a:cs typeface="Arial"/>
                <a:sym typeface="Arial"/>
              </a:rPr>
              <a:t>K</a:t>
            </a:r>
            <a:r>
              <a:rPr b="0" baseline="-25000" i="0" lang="en-US" sz="2400" u="none">
                <a:solidFill>
                  <a:schemeClr val="dk1"/>
                </a:solidFill>
                <a:latin typeface="Arial"/>
                <a:ea typeface="Arial"/>
                <a:cs typeface="Arial"/>
                <a:sym typeface="Arial"/>
              </a:rPr>
              <a:t>c</a:t>
            </a:r>
            <a:endParaRPr/>
          </a:p>
        </p:txBody>
      </p:sp>
      <p:sp>
        <p:nvSpPr>
          <p:cNvPr id="352" name="Google Shape;352;p29"/>
          <p:cNvSpPr txBox="1"/>
          <p:nvPr/>
        </p:nvSpPr>
        <p:spPr>
          <a:xfrm>
            <a:off x="762000" y="2514600"/>
            <a:ext cx="7848600" cy="26479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AutoNum type="arabicPeriod"/>
            </a:pPr>
            <a:r>
              <a:rPr b="0" i="1" lang="en-US" sz="2400" u="none">
                <a:solidFill>
                  <a:schemeClr val="dk1"/>
                </a:solidFill>
                <a:latin typeface="Arial"/>
                <a:ea typeface="Arial"/>
                <a:cs typeface="Arial"/>
                <a:sym typeface="Arial"/>
              </a:rPr>
              <a:t>Q</a:t>
            </a:r>
            <a:r>
              <a:rPr b="0" baseline="-25000" i="0" lang="en-US" sz="2400" u="none">
                <a:solidFill>
                  <a:schemeClr val="dk1"/>
                </a:solidFill>
                <a:latin typeface="Arial"/>
                <a:ea typeface="Arial"/>
                <a:cs typeface="Arial"/>
                <a:sym typeface="Arial"/>
              </a:rPr>
              <a:t>c</a:t>
            </a:r>
            <a:r>
              <a:rPr b="0" i="0" lang="en-US" sz="2400" u="none">
                <a:solidFill>
                  <a:schemeClr val="dk1"/>
                </a:solidFill>
                <a:latin typeface="Arial"/>
                <a:ea typeface="Arial"/>
                <a:cs typeface="Arial"/>
                <a:sym typeface="Arial"/>
              </a:rPr>
              <a:t> = 8/2 = 4.0; </a:t>
            </a:r>
            <a:r>
              <a:rPr b="0" i="1" lang="en-US" sz="2400" u="none">
                <a:solidFill>
                  <a:schemeClr val="dk1"/>
                </a:solidFill>
                <a:latin typeface="Arial"/>
                <a:ea typeface="Arial"/>
                <a:cs typeface="Arial"/>
                <a:sym typeface="Arial"/>
              </a:rPr>
              <a:t>Q</a:t>
            </a:r>
            <a:r>
              <a:rPr b="0" baseline="-25000" i="0" lang="en-US" sz="2400" u="none">
                <a:solidFill>
                  <a:schemeClr val="dk1"/>
                </a:solidFill>
                <a:latin typeface="Arial"/>
                <a:ea typeface="Arial"/>
                <a:cs typeface="Arial"/>
                <a:sym typeface="Arial"/>
              </a:rPr>
              <a:t>c</a:t>
            </a:r>
            <a:r>
              <a:rPr b="0" i="0" lang="en-US" sz="2400" u="none">
                <a:solidFill>
                  <a:schemeClr val="dk1"/>
                </a:solidFill>
                <a:latin typeface="Arial"/>
                <a:ea typeface="Arial"/>
                <a:cs typeface="Arial"/>
                <a:sym typeface="Arial"/>
              </a:rPr>
              <a:t> &gt; </a:t>
            </a:r>
            <a:r>
              <a:rPr b="0" i="1" lang="en-US" sz="2400" u="none">
                <a:solidFill>
                  <a:schemeClr val="dk1"/>
                </a:solidFill>
                <a:latin typeface="Arial"/>
                <a:ea typeface="Arial"/>
                <a:cs typeface="Arial"/>
                <a:sym typeface="Arial"/>
              </a:rPr>
              <a:t>K</a:t>
            </a:r>
            <a:r>
              <a:rPr b="0" baseline="-25000" i="0" lang="en-US" sz="2400" u="none">
                <a:solidFill>
                  <a:schemeClr val="dk1"/>
                </a:solidFill>
                <a:latin typeface="Arial"/>
                <a:ea typeface="Arial"/>
                <a:cs typeface="Arial"/>
                <a:sym typeface="Arial"/>
              </a:rPr>
              <a:t>c</a:t>
            </a:r>
            <a:r>
              <a:rPr b="0" i="0" lang="en-US" sz="2400" u="none">
                <a:solidFill>
                  <a:schemeClr val="dk1"/>
                </a:solidFill>
                <a:latin typeface="Arial"/>
                <a:ea typeface="Arial"/>
                <a:cs typeface="Arial"/>
                <a:sym typeface="Arial"/>
              </a:rPr>
              <a:t>, left</a:t>
            </a:r>
            <a:endParaRPr/>
          </a:p>
          <a:p>
            <a:pPr indent="-342900" lvl="0" marL="342900" marR="0" rtl="0" algn="l">
              <a:lnSpc>
                <a:spcPct val="100000"/>
              </a:lnSpc>
              <a:spcBef>
                <a:spcPts val="1200"/>
              </a:spcBef>
              <a:spcAft>
                <a:spcPts val="0"/>
              </a:spcAft>
              <a:buClr>
                <a:schemeClr val="dk1"/>
              </a:buClr>
              <a:buSzPts val="2400"/>
              <a:buFont typeface="Arial"/>
              <a:buAutoNum type="arabicPeriod"/>
            </a:pPr>
            <a:r>
              <a:rPr b="0" i="1" lang="en-US" sz="2400" u="none">
                <a:solidFill>
                  <a:schemeClr val="dk1"/>
                </a:solidFill>
                <a:latin typeface="Arial"/>
                <a:ea typeface="Arial"/>
                <a:cs typeface="Arial"/>
                <a:sym typeface="Arial"/>
              </a:rPr>
              <a:t>Q</a:t>
            </a:r>
            <a:r>
              <a:rPr b="0" baseline="-25000" i="0" lang="en-US" sz="2400" u="none">
                <a:solidFill>
                  <a:schemeClr val="dk1"/>
                </a:solidFill>
                <a:latin typeface="Arial"/>
                <a:ea typeface="Arial"/>
                <a:cs typeface="Arial"/>
                <a:sym typeface="Arial"/>
              </a:rPr>
              <a:t>c</a:t>
            </a:r>
            <a:r>
              <a:rPr b="0" i="0" lang="en-US" sz="2400" u="none">
                <a:solidFill>
                  <a:schemeClr val="dk1"/>
                </a:solidFill>
                <a:latin typeface="Arial"/>
                <a:ea typeface="Arial"/>
                <a:cs typeface="Arial"/>
                <a:sym typeface="Arial"/>
              </a:rPr>
              <a:t> = 3/7 = 0.43; </a:t>
            </a:r>
            <a:r>
              <a:rPr b="0" i="1" lang="en-US" sz="2400" u="none">
                <a:solidFill>
                  <a:schemeClr val="dk1"/>
                </a:solidFill>
                <a:latin typeface="Arial"/>
                <a:ea typeface="Arial"/>
                <a:cs typeface="Arial"/>
                <a:sym typeface="Arial"/>
              </a:rPr>
              <a:t>Q</a:t>
            </a:r>
            <a:r>
              <a:rPr b="0" baseline="-25000" i="0" lang="en-US" sz="2400" u="none">
                <a:solidFill>
                  <a:schemeClr val="dk1"/>
                </a:solidFill>
                <a:latin typeface="Arial"/>
                <a:ea typeface="Arial"/>
                <a:cs typeface="Arial"/>
                <a:sym typeface="Arial"/>
              </a:rPr>
              <a:t>c</a:t>
            </a:r>
            <a:r>
              <a:rPr b="0" i="0" lang="en-US" sz="2400" u="none">
                <a:solidFill>
                  <a:schemeClr val="dk1"/>
                </a:solidFill>
                <a:latin typeface="Arial"/>
                <a:ea typeface="Arial"/>
                <a:cs typeface="Arial"/>
                <a:sym typeface="Arial"/>
              </a:rPr>
              <a:t> = </a:t>
            </a:r>
            <a:r>
              <a:rPr b="0" i="1" lang="en-US" sz="2400" u="none">
                <a:solidFill>
                  <a:schemeClr val="dk1"/>
                </a:solidFill>
                <a:latin typeface="Arial"/>
                <a:ea typeface="Arial"/>
                <a:cs typeface="Arial"/>
                <a:sym typeface="Arial"/>
              </a:rPr>
              <a:t>K</a:t>
            </a:r>
            <a:r>
              <a:rPr b="0" baseline="-25000" i="0" lang="en-US" sz="2400" u="none">
                <a:solidFill>
                  <a:schemeClr val="dk1"/>
                </a:solidFill>
                <a:latin typeface="Arial"/>
                <a:ea typeface="Arial"/>
                <a:cs typeface="Arial"/>
                <a:sym typeface="Arial"/>
              </a:rPr>
              <a:t>c</a:t>
            </a:r>
            <a:r>
              <a:rPr b="0" i="0" lang="en-US" sz="2400" u="none">
                <a:solidFill>
                  <a:schemeClr val="dk1"/>
                </a:solidFill>
                <a:latin typeface="Arial"/>
                <a:ea typeface="Arial"/>
                <a:cs typeface="Arial"/>
                <a:sym typeface="Arial"/>
              </a:rPr>
              <a:t>, no change</a:t>
            </a:r>
            <a:endParaRPr/>
          </a:p>
          <a:p>
            <a:pPr indent="-342900" lvl="0" marL="342900" marR="0" rtl="0" algn="l">
              <a:lnSpc>
                <a:spcPct val="100000"/>
              </a:lnSpc>
              <a:spcBef>
                <a:spcPts val="120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3.  </a:t>
            </a:r>
            <a:r>
              <a:rPr b="0" i="1" lang="en-US" sz="2400" u="none">
                <a:solidFill>
                  <a:schemeClr val="dk1"/>
                </a:solidFill>
                <a:latin typeface="Arial"/>
                <a:ea typeface="Arial"/>
                <a:cs typeface="Arial"/>
                <a:sym typeface="Arial"/>
              </a:rPr>
              <a:t>Q</a:t>
            </a:r>
            <a:r>
              <a:rPr b="0" baseline="-25000" i="0" lang="en-US" sz="2400" u="none">
                <a:solidFill>
                  <a:schemeClr val="dk1"/>
                </a:solidFill>
                <a:latin typeface="Arial"/>
                <a:ea typeface="Arial"/>
                <a:cs typeface="Arial"/>
                <a:sym typeface="Arial"/>
              </a:rPr>
              <a:t>c</a:t>
            </a:r>
            <a:r>
              <a:rPr b="0" i="0" lang="en-US" sz="2400" u="none">
                <a:solidFill>
                  <a:schemeClr val="dk1"/>
                </a:solidFill>
                <a:latin typeface="Arial"/>
                <a:ea typeface="Arial"/>
                <a:cs typeface="Arial"/>
                <a:sym typeface="Arial"/>
              </a:rPr>
              <a:t> = 4/6 = 0.67; </a:t>
            </a:r>
            <a:r>
              <a:rPr b="0" i="1" lang="en-US" sz="2400" u="none">
                <a:solidFill>
                  <a:schemeClr val="dk1"/>
                </a:solidFill>
                <a:latin typeface="Arial"/>
                <a:ea typeface="Arial"/>
                <a:cs typeface="Arial"/>
                <a:sym typeface="Arial"/>
              </a:rPr>
              <a:t>Q</a:t>
            </a:r>
            <a:r>
              <a:rPr b="0" baseline="-25000" i="0" lang="en-US" sz="2400" u="none">
                <a:solidFill>
                  <a:schemeClr val="dk1"/>
                </a:solidFill>
                <a:latin typeface="Arial"/>
                <a:ea typeface="Arial"/>
                <a:cs typeface="Arial"/>
                <a:sym typeface="Arial"/>
              </a:rPr>
              <a:t>c</a:t>
            </a:r>
            <a:r>
              <a:rPr b="0" i="0" lang="en-US" sz="2400" u="none">
                <a:solidFill>
                  <a:schemeClr val="dk1"/>
                </a:solidFill>
                <a:latin typeface="Arial"/>
                <a:ea typeface="Arial"/>
                <a:cs typeface="Arial"/>
                <a:sym typeface="Arial"/>
              </a:rPr>
              <a:t> &gt; </a:t>
            </a:r>
            <a:r>
              <a:rPr b="0" i="1" lang="en-US" sz="2400" u="none">
                <a:solidFill>
                  <a:schemeClr val="dk1"/>
                </a:solidFill>
                <a:latin typeface="Arial"/>
                <a:ea typeface="Arial"/>
                <a:cs typeface="Arial"/>
                <a:sym typeface="Arial"/>
              </a:rPr>
              <a:t>K</a:t>
            </a:r>
            <a:r>
              <a:rPr b="0" baseline="-25000" i="0" lang="en-US" sz="2400" u="none">
                <a:solidFill>
                  <a:schemeClr val="dk1"/>
                </a:solidFill>
                <a:latin typeface="Arial"/>
                <a:ea typeface="Arial"/>
                <a:cs typeface="Arial"/>
                <a:sym typeface="Arial"/>
              </a:rPr>
              <a:t>c</a:t>
            </a:r>
            <a:r>
              <a:rPr b="0" i="0" lang="en-US" sz="2400" u="none">
                <a:solidFill>
                  <a:schemeClr val="dk1"/>
                </a:solidFill>
                <a:latin typeface="Arial"/>
                <a:ea typeface="Arial"/>
                <a:cs typeface="Arial"/>
                <a:sym typeface="Arial"/>
              </a:rPr>
              <a:t>, left</a:t>
            </a:r>
            <a:endParaRPr/>
          </a:p>
          <a:p>
            <a:pPr indent="-342900" lvl="0" marL="342900" marR="0" rtl="0" algn="l">
              <a:lnSpc>
                <a:spcPct val="100000"/>
              </a:lnSpc>
              <a:spcBef>
                <a:spcPts val="1200"/>
              </a:spcBef>
              <a:spcAft>
                <a:spcPts val="0"/>
              </a:spcAft>
              <a:buClr>
                <a:schemeClr val="dk1"/>
              </a:buClr>
              <a:buSzPts val="2400"/>
              <a:buFont typeface="Arial"/>
              <a:buAutoNum type="arabicPeriod" startAt="4"/>
            </a:pPr>
            <a:r>
              <a:rPr b="0" i="1" lang="en-US" sz="2400" u="none">
                <a:solidFill>
                  <a:schemeClr val="dk1"/>
                </a:solidFill>
                <a:latin typeface="Arial"/>
                <a:ea typeface="Arial"/>
                <a:cs typeface="Arial"/>
                <a:sym typeface="Arial"/>
              </a:rPr>
              <a:t>Q</a:t>
            </a:r>
            <a:r>
              <a:rPr b="0" baseline="-25000" i="0" lang="en-US" sz="2400" u="none">
                <a:solidFill>
                  <a:schemeClr val="dk1"/>
                </a:solidFill>
                <a:latin typeface="Arial"/>
                <a:ea typeface="Arial"/>
                <a:cs typeface="Arial"/>
                <a:sym typeface="Arial"/>
              </a:rPr>
              <a:t>c</a:t>
            </a:r>
            <a:r>
              <a:rPr b="0" i="0" lang="en-US" sz="2400" u="none">
                <a:solidFill>
                  <a:schemeClr val="dk1"/>
                </a:solidFill>
                <a:latin typeface="Arial"/>
                <a:ea typeface="Arial"/>
                <a:cs typeface="Arial"/>
                <a:sym typeface="Arial"/>
              </a:rPr>
              <a:t> = 2/8 = 0.25; </a:t>
            </a:r>
            <a:r>
              <a:rPr b="0" i="1" lang="en-US" sz="2400" u="none">
                <a:solidFill>
                  <a:schemeClr val="dk1"/>
                </a:solidFill>
                <a:latin typeface="Arial"/>
                <a:ea typeface="Arial"/>
                <a:cs typeface="Arial"/>
                <a:sym typeface="Arial"/>
              </a:rPr>
              <a:t>Q</a:t>
            </a:r>
            <a:r>
              <a:rPr b="0" baseline="-25000" i="0" lang="en-US" sz="2400" u="none">
                <a:solidFill>
                  <a:schemeClr val="dk1"/>
                </a:solidFill>
                <a:latin typeface="Arial"/>
                <a:ea typeface="Arial"/>
                <a:cs typeface="Arial"/>
                <a:sym typeface="Arial"/>
              </a:rPr>
              <a:t>c</a:t>
            </a:r>
            <a:r>
              <a:rPr b="0" i="0" lang="en-US" sz="2400" u="none">
                <a:solidFill>
                  <a:schemeClr val="dk1"/>
                </a:solidFill>
                <a:latin typeface="Arial"/>
                <a:ea typeface="Arial"/>
                <a:cs typeface="Arial"/>
                <a:sym typeface="Arial"/>
              </a:rPr>
              <a:t> &lt; </a:t>
            </a:r>
            <a:r>
              <a:rPr b="0" i="1" lang="en-US" sz="2400" u="none">
                <a:solidFill>
                  <a:schemeClr val="dk1"/>
                </a:solidFill>
                <a:latin typeface="Arial"/>
                <a:ea typeface="Arial"/>
                <a:cs typeface="Arial"/>
                <a:sym typeface="Arial"/>
              </a:rPr>
              <a:t>K</a:t>
            </a:r>
            <a:r>
              <a:rPr b="0" baseline="-25000" i="0" lang="en-US" sz="2400" u="none">
                <a:solidFill>
                  <a:schemeClr val="dk1"/>
                </a:solidFill>
                <a:latin typeface="Arial"/>
                <a:ea typeface="Arial"/>
                <a:cs typeface="Arial"/>
                <a:sym typeface="Arial"/>
              </a:rPr>
              <a:t>c</a:t>
            </a:r>
            <a:r>
              <a:rPr b="0" i="0" lang="en-US" sz="2400" u="none">
                <a:solidFill>
                  <a:schemeClr val="dk1"/>
                </a:solidFill>
                <a:latin typeface="Arial"/>
                <a:ea typeface="Arial"/>
                <a:cs typeface="Arial"/>
                <a:sym typeface="Arial"/>
              </a:rPr>
              <a:t>, right</a:t>
            </a:r>
            <a:endParaRPr/>
          </a:p>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53" name="Google Shape;353;p29"/>
          <p:cNvSpPr txBox="1"/>
          <p:nvPr/>
        </p:nvSpPr>
        <p:spPr>
          <a:xfrm>
            <a:off x="228600" y="762000"/>
            <a:ext cx="13906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sp>
        <p:nvSpPr>
          <p:cNvPr id="354" name="Google Shape;354;p29"/>
          <p:cNvSpPr txBox="1"/>
          <p:nvPr/>
        </p:nvSpPr>
        <p:spPr>
          <a:xfrm>
            <a:off x="228600" y="3810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17.3</a:t>
            </a:r>
            <a:endParaRPr/>
          </a:p>
        </p:txBody>
      </p:sp>
      <p:sp>
        <p:nvSpPr>
          <p:cNvPr id="355" name="Google Shape;355;p29"/>
          <p:cNvSpPr txBox="1"/>
          <p:nvPr/>
        </p:nvSpPr>
        <p:spPr>
          <a:xfrm>
            <a:off x="2895600" y="304800"/>
            <a:ext cx="6248400" cy="70802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Using Molecular Scenes to Determine Reaction Direction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1000"/>
                                  </p:stCondLst>
                                  <p:childTnLst>
                                    <p:set>
                                      <p:cBhvr>
                                        <p:cTn dur="1" fill="hold">
                                          <p:stCondLst>
                                            <p:cond delay="0"/>
                                          </p:stCondLst>
                                        </p:cTn>
                                        <p:tgtEl>
                                          <p:spTgt spid="351">
                                            <p:txEl>
                                              <p:pRg end="0" st="0"/>
                                            </p:txEl>
                                          </p:spTgt>
                                        </p:tgtEl>
                                        <p:attrNameLst>
                                          <p:attrName>style.visibility</p:attrName>
                                        </p:attrNameLst>
                                      </p:cBhvr>
                                      <p:to>
                                        <p:strVal val="visible"/>
                                      </p:to>
                                    </p:set>
                                    <p:animEffect filter="fade" transition="in">
                                      <p:cBhvr>
                                        <p:cTn dur="500"/>
                                        <p:tgtEl>
                                          <p:spTgt spid="351">
                                            <p:txEl>
                                              <p:pRg end="0" st="0"/>
                                            </p:txEl>
                                          </p:spTgt>
                                        </p:tgtEl>
                                      </p:cBhvr>
                                    </p:animEffect>
                                  </p:childTnLst>
                                </p:cTn>
                              </p:par>
                            </p:childTnLst>
                          </p:cTn>
                        </p:par>
                        <p:par>
                          <p:cTn fill="hold">
                            <p:stCondLst>
                              <p:cond delay="501"/>
                            </p:stCondLst>
                            <p:childTnLst>
                              <p:par>
                                <p:cTn fill="hold" nodeType="afterEffect" presetClass="entr" presetID="1" presetSubtype="0">
                                  <p:stCondLst>
                                    <p:cond delay="1000"/>
                                  </p:stCondLst>
                                  <p:childTnLst>
                                    <p:set>
                                      <p:cBhvr>
                                        <p:cTn dur="1" fill="hold">
                                          <p:stCondLst>
                                            <p:cond delay="0"/>
                                          </p:stCondLst>
                                        </p:cTn>
                                        <p:tgtEl>
                                          <p:spTgt spid="352">
                                            <p:txEl>
                                              <p:pRg end="0" st="0"/>
                                            </p:txEl>
                                          </p:spTgt>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1000"/>
                                  </p:stCondLst>
                                  <p:childTnLst>
                                    <p:set>
                                      <p:cBhvr>
                                        <p:cTn dur="1" fill="hold">
                                          <p:stCondLst>
                                            <p:cond delay="0"/>
                                          </p:stCondLst>
                                        </p:cTn>
                                        <p:tgtEl>
                                          <p:spTgt spid="352">
                                            <p:txEl>
                                              <p:pRg end="1" st="1"/>
                                            </p:txEl>
                                          </p:spTgt>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1000"/>
                                  </p:stCondLst>
                                  <p:childTnLst>
                                    <p:set>
                                      <p:cBhvr>
                                        <p:cTn dur="1" fill="hold">
                                          <p:stCondLst>
                                            <p:cond delay="0"/>
                                          </p:stCondLst>
                                        </p:cTn>
                                        <p:tgtEl>
                                          <p:spTgt spid="352">
                                            <p:txEl>
                                              <p:pRg end="2" st="2"/>
                                            </p:txEl>
                                          </p:spTgt>
                                        </p:tgtEl>
                                        <p:attrNameLst>
                                          <p:attrName>style.visibility</p:attrName>
                                        </p:attrNameLst>
                                      </p:cBhvr>
                                      <p:to>
                                        <p:strVal val="visible"/>
                                      </p:to>
                                    </p:set>
                                  </p:childTnLst>
                                </p:cTn>
                              </p:par>
                            </p:childTnLst>
                          </p:cTn>
                        </p:par>
                        <p:par>
                          <p:cTn fill="hold">
                            <p:stCondLst>
                              <p:cond delay="504"/>
                            </p:stCondLst>
                            <p:childTnLst>
                              <p:par>
                                <p:cTn fill="hold" nodeType="afterEffect" presetClass="entr" presetID="1" presetSubtype="0">
                                  <p:stCondLst>
                                    <p:cond delay="1000"/>
                                  </p:stCondLst>
                                  <p:childTnLst>
                                    <p:set>
                                      <p:cBhvr>
                                        <p:cTn dur="1" fill="hold">
                                          <p:stCondLst>
                                            <p:cond delay="0"/>
                                          </p:stCondLst>
                                        </p:cTn>
                                        <p:tgtEl>
                                          <p:spTgt spid="352">
                                            <p:txEl>
                                              <p:pRg end="3" st="3"/>
                                            </p:txEl>
                                          </p:spTgt>
                                        </p:tgtEl>
                                        <p:attrNameLst>
                                          <p:attrName>style.visibility</p:attrName>
                                        </p:attrNameLst>
                                      </p:cBhvr>
                                      <p:to>
                                        <p:strVal val="visible"/>
                                      </p:to>
                                    </p:set>
                                  </p:childTnLst>
                                </p:cTn>
                              </p:par>
                            </p:childTnLst>
                          </p:cTn>
                        </p:par>
                        <p:par>
                          <p:cTn fill="hold">
                            <p:stCondLst>
                              <p:cond delay="505"/>
                            </p:stCondLst>
                            <p:childTnLst>
                              <p:par>
                                <p:cTn fill="hold" nodeType="afterEffect" presetClass="entr" presetID="1" presetSubtype="0">
                                  <p:stCondLst>
                                    <p:cond delay="1000"/>
                                  </p:stCondLst>
                                  <p:childTnLst>
                                    <p:set>
                                      <p:cBhvr>
                                        <p:cTn dur="1" fill="hold">
                                          <p:stCondLst>
                                            <p:cond delay="0"/>
                                          </p:stCondLst>
                                        </p:cTn>
                                        <p:tgtEl>
                                          <p:spTgt spid="352">
                                            <p:txEl>
                                              <p:pRg end="4" st="4"/>
                                            </p:txEl>
                                          </p:spTgt>
                                        </p:tgtEl>
                                        <p:attrNameLst>
                                          <p:attrName>style.visibility</p:attrName>
                                        </p:attrNameLst>
                                      </p:cBhvr>
                                      <p:to>
                                        <p:strVal val="visible"/>
                                      </p:to>
                                    </p:set>
                                  </p:childTnLst>
                                </p:cTn>
                              </p:par>
                            </p:childTnLst>
                          </p:cTn>
                        </p:par>
                        <p:par>
                          <p:cTn fill="hold">
                            <p:stCondLst>
                              <p:cond delay="506"/>
                            </p:stCondLst>
                            <p:childTnLst>
                              <p:par>
                                <p:cTn fill="hold" nodeType="afterEffect" presetClass="entr" presetID="1" presetSubtype="0">
                                  <p:stCondLst>
                                    <p:cond delay="500"/>
                                  </p:stCondLst>
                                  <p:childTnLst>
                                    <p:set>
                                      <p:cBhvr>
                                        <p:cTn dur="1" fill="hold">
                                          <p:stCondLst>
                                            <p:cond delay="0"/>
                                          </p:stCondLst>
                                        </p:cTn>
                                        <p:tgtEl>
                                          <p:spTgt spid="352">
                                            <p:txEl>
                                              <p:pRg end="0" st="0"/>
                                            </p:txEl>
                                          </p:spTgt>
                                        </p:tgtEl>
                                        <p:attrNameLst>
                                          <p:attrName>style.visibility</p:attrName>
                                        </p:attrNameLst>
                                      </p:cBhvr>
                                      <p:to>
                                        <p:strVal val="visible"/>
                                      </p:to>
                                    </p:set>
                                  </p:childTnLst>
                                </p:cTn>
                              </p:par>
                            </p:childTnLst>
                          </p:cTn>
                        </p:par>
                        <p:par>
                          <p:cTn fill="hold">
                            <p:stCondLst>
                              <p:cond delay="507"/>
                            </p:stCondLst>
                            <p:childTnLst>
                              <p:par>
                                <p:cTn fill="hold" nodeType="afterEffect" presetClass="entr" presetID="1" presetSubtype="0">
                                  <p:stCondLst>
                                    <p:cond delay="500"/>
                                  </p:stCondLst>
                                  <p:childTnLst>
                                    <p:set>
                                      <p:cBhvr>
                                        <p:cTn dur="1" fill="hold">
                                          <p:stCondLst>
                                            <p:cond delay="0"/>
                                          </p:stCondLst>
                                        </p:cTn>
                                        <p:tgtEl>
                                          <p:spTgt spid="352">
                                            <p:txEl>
                                              <p:pRg end="1" st="1"/>
                                            </p:txEl>
                                          </p:spTgt>
                                        </p:tgtEl>
                                        <p:attrNameLst>
                                          <p:attrName>style.visibility</p:attrName>
                                        </p:attrNameLst>
                                      </p:cBhvr>
                                      <p:to>
                                        <p:strVal val="visible"/>
                                      </p:to>
                                    </p:set>
                                  </p:childTnLst>
                                </p:cTn>
                              </p:par>
                            </p:childTnLst>
                          </p:cTn>
                        </p:par>
                        <p:par>
                          <p:cTn fill="hold">
                            <p:stCondLst>
                              <p:cond delay="508"/>
                            </p:stCondLst>
                            <p:childTnLst>
                              <p:par>
                                <p:cTn fill="hold" nodeType="afterEffect" presetClass="entr" presetID="1" presetSubtype="0">
                                  <p:stCondLst>
                                    <p:cond delay="500"/>
                                  </p:stCondLst>
                                  <p:childTnLst>
                                    <p:set>
                                      <p:cBhvr>
                                        <p:cTn dur="1" fill="hold">
                                          <p:stCondLst>
                                            <p:cond delay="0"/>
                                          </p:stCondLst>
                                        </p:cTn>
                                        <p:tgtEl>
                                          <p:spTgt spid="352">
                                            <p:txEl>
                                              <p:pRg end="2" st="2"/>
                                            </p:txEl>
                                          </p:spTgt>
                                        </p:tgtEl>
                                        <p:attrNameLst>
                                          <p:attrName>style.visibility</p:attrName>
                                        </p:attrNameLst>
                                      </p:cBhvr>
                                      <p:to>
                                        <p:strVal val="visible"/>
                                      </p:to>
                                    </p:set>
                                  </p:childTnLst>
                                </p:cTn>
                              </p:par>
                            </p:childTnLst>
                          </p:cTn>
                        </p:par>
                        <p:par>
                          <p:cTn fill="hold">
                            <p:stCondLst>
                              <p:cond delay="509"/>
                            </p:stCondLst>
                            <p:childTnLst>
                              <p:par>
                                <p:cTn fill="hold" nodeType="afterEffect" presetClass="entr" presetID="1" presetSubtype="0">
                                  <p:stCondLst>
                                    <p:cond delay="500"/>
                                  </p:stCondLst>
                                  <p:childTnLst>
                                    <p:set>
                                      <p:cBhvr>
                                        <p:cTn dur="1" fill="hold">
                                          <p:stCondLst>
                                            <p:cond delay="0"/>
                                          </p:stCondLst>
                                        </p:cTn>
                                        <p:tgtEl>
                                          <p:spTgt spid="352">
                                            <p:txEl>
                                              <p:pRg end="3" st="3"/>
                                            </p:txEl>
                                          </p:spTgt>
                                        </p:tgtEl>
                                        <p:attrNameLst>
                                          <p:attrName>style.visibility</p:attrName>
                                        </p:attrNameLst>
                                      </p:cBhvr>
                                      <p:to>
                                        <p:strVal val="visible"/>
                                      </p:to>
                                    </p:set>
                                  </p:childTnLst>
                                </p:cTn>
                              </p:par>
                            </p:childTnLst>
                          </p:cTn>
                        </p:par>
                        <p:par>
                          <p:cTn fill="hold">
                            <p:stCondLst>
                              <p:cond delay="510"/>
                            </p:stCondLst>
                            <p:childTnLst>
                              <p:par>
                                <p:cTn fill="hold" nodeType="afterEffect" presetClass="entr" presetID="1" presetSubtype="0">
                                  <p:stCondLst>
                                    <p:cond delay="500"/>
                                  </p:stCondLst>
                                  <p:childTnLst>
                                    <p:set>
                                      <p:cBhvr>
                                        <p:cTn dur="1" fill="hold">
                                          <p:stCondLst>
                                            <p:cond delay="0"/>
                                          </p:stCondLst>
                                        </p:cTn>
                                        <p:tgtEl>
                                          <p:spTgt spid="352">
                                            <p:txEl>
                                              <p:pRg end="4" st="4"/>
                                            </p:txEl>
                                          </p:spTgt>
                                        </p:tgtEl>
                                        <p:attrNameLst>
                                          <p:attrName>style.visibility</p:attrName>
                                        </p:attrNameLst>
                                      </p:cBhvr>
                                      <p:to>
                                        <p:strVal val="visible"/>
                                      </p:to>
                                    </p:set>
                                  </p:childTnLst>
                                </p:cTn>
                              </p:par>
                            </p:childTnLst>
                          </p:cTn>
                        </p:par>
                        <p:par>
                          <p:cTn fill="hold">
                            <p:stCondLst>
                              <p:cond delay="511"/>
                            </p:stCondLst>
                            <p:childTnLst>
                              <p:par>
                                <p:cTn fill="hold" nodeType="afterEffect" presetClass="entr" presetID="1" presetSubtype="0">
                                  <p:stCondLst>
                                    <p:cond delay="1000"/>
                                  </p:stCondLst>
                                  <p:childTnLst>
                                    <p:set>
                                      <p:cBhvr>
                                        <p:cTn dur="1" fill="hold">
                                          <p:stCondLst>
                                            <p:cond delay="0"/>
                                          </p:stCondLst>
                                        </p:cTn>
                                        <p:tgtEl>
                                          <p:spTgt spid="352">
                                            <p:txEl>
                                              <p:pRg end="0" st="0"/>
                                            </p:txEl>
                                          </p:spTgt>
                                        </p:tgtEl>
                                        <p:attrNameLst>
                                          <p:attrName>style.visibility</p:attrName>
                                        </p:attrNameLst>
                                      </p:cBhvr>
                                      <p:to>
                                        <p:strVal val="visible"/>
                                      </p:to>
                                    </p:set>
                                  </p:childTnLst>
                                </p:cTn>
                              </p:par>
                            </p:childTnLst>
                          </p:cTn>
                        </p:par>
                        <p:par>
                          <p:cTn fill="hold">
                            <p:stCondLst>
                              <p:cond delay="512"/>
                            </p:stCondLst>
                            <p:childTnLst>
                              <p:par>
                                <p:cTn fill="hold" nodeType="afterEffect" presetClass="entr" presetID="1" presetSubtype="0">
                                  <p:stCondLst>
                                    <p:cond delay="1000"/>
                                  </p:stCondLst>
                                  <p:childTnLst>
                                    <p:set>
                                      <p:cBhvr>
                                        <p:cTn dur="1" fill="hold">
                                          <p:stCondLst>
                                            <p:cond delay="0"/>
                                          </p:stCondLst>
                                        </p:cTn>
                                        <p:tgtEl>
                                          <p:spTgt spid="352">
                                            <p:txEl>
                                              <p:pRg end="1" st="1"/>
                                            </p:txEl>
                                          </p:spTgt>
                                        </p:tgtEl>
                                        <p:attrNameLst>
                                          <p:attrName>style.visibility</p:attrName>
                                        </p:attrNameLst>
                                      </p:cBhvr>
                                      <p:to>
                                        <p:strVal val="visible"/>
                                      </p:to>
                                    </p:set>
                                  </p:childTnLst>
                                </p:cTn>
                              </p:par>
                            </p:childTnLst>
                          </p:cTn>
                        </p:par>
                        <p:par>
                          <p:cTn fill="hold">
                            <p:stCondLst>
                              <p:cond delay="513"/>
                            </p:stCondLst>
                            <p:childTnLst>
                              <p:par>
                                <p:cTn fill="hold" nodeType="afterEffect" presetClass="entr" presetID="1" presetSubtype="0">
                                  <p:stCondLst>
                                    <p:cond delay="1000"/>
                                  </p:stCondLst>
                                  <p:childTnLst>
                                    <p:set>
                                      <p:cBhvr>
                                        <p:cTn dur="1" fill="hold">
                                          <p:stCondLst>
                                            <p:cond delay="0"/>
                                          </p:stCondLst>
                                        </p:cTn>
                                        <p:tgtEl>
                                          <p:spTgt spid="352">
                                            <p:txEl>
                                              <p:pRg end="2" st="2"/>
                                            </p:txEl>
                                          </p:spTgt>
                                        </p:tgtEl>
                                        <p:attrNameLst>
                                          <p:attrName>style.visibility</p:attrName>
                                        </p:attrNameLst>
                                      </p:cBhvr>
                                      <p:to>
                                        <p:strVal val="visible"/>
                                      </p:to>
                                    </p:set>
                                  </p:childTnLst>
                                </p:cTn>
                              </p:par>
                            </p:childTnLst>
                          </p:cTn>
                        </p:par>
                        <p:par>
                          <p:cTn fill="hold">
                            <p:stCondLst>
                              <p:cond delay="514"/>
                            </p:stCondLst>
                            <p:childTnLst>
                              <p:par>
                                <p:cTn fill="hold" nodeType="afterEffect" presetClass="entr" presetID="1" presetSubtype="0">
                                  <p:stCondLst>
                                    <p:cond delay="1000"/>
                                  </p:stCondLst>
                                  <p:childTnLst>
                                    <p:set>
                                      <p:cBhvr>
                                        <p:cTn dur="1" fill="hold">
                                          <p:stCondLst>
                                            <p:cond delay="0"/>
                                          </p:stCondLst>
                                        </p:cTn>
                                        <p:tgtEl>
                                          <p:spTgt spid="352">
                                            <p:txEl>
                                              <p:pRg end="3" st="3"/>
                                            </p:txEl>
                                          </p:spTgt>
                                        </p:tgtEl>
                                        <p:attrNameLst>
                                          <p:attrName>style.visibility</p:attrName>
                                        </p:attrNameLst>
                                      </p:cBhvr>
                                      <p:to>
                                        <p:strVal val="visible"/>
                                      </p:to>
                                    </p:set>
                                  </p:childTnLst>
                                </p:cTn>
                              </p:par>
                            </p:childTnLst>
                          </p:cTn>
                        </p:par>
                        <p:par>
                          <p:cTn fill="hold">
                            <p:stCondLst>
                              <p:cond delay="515"/>
                            </p:stCondLst>
                            <p:childTnLst>
                              <p:par>
                                <p:cTn fill="hold" nodeType="afterEffect" presetClass="entr" presetID="1" presetSubtype="0">
                                  <p:stCondLst>
                                    <p:cond delay="1000"/>
                                  </p:stCondLst>
                                  <p:childTnLst>
                                    <p:set>
                                      <p:cBhvr>
                                        <p:cTn dur="1" fill="hold">
                                          <p:stCondLst>
                                            <p:cond delay="0"/>
                                          </p:stCondLst>
                                        </p:cTn>
                                        <p:tgtEl>
                                          <p:spTgt spid="35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p30"/>
          <p:cNvSpPr txBox="1"/>
          <p:nvPr/>
        </p:nvSpPr>
        <p:spPr>
          <a:xfrm>
            <a:off x="3048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17.4</a:t>
            </a:r>
            <a:endParaRPr/>
          </a:p>
        </p:txBody>
      </p:sp>
      <p:sp>
        <p:nvSpPr>
          <p:cNvPr id="362" name="Google Shape;362;p30"/>
          <p:cNvSpPr txBox="1"/>
          <p:nvPr/>
        </p:nvSpPr>
        <p:spPr>
          <a:xfrm>
            <a:off x="457200" y="32766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363" name="Google Shape;363;p30"/>
          <p:cNvSpPr txBox="1"/>
          <p:nvPr/>
        </p:nvSpPr>
        <p:spPr>
          <a:xfrm>
            <a:off x="2971800" y="533400"/>
            <a:ext cx="5867400" cy="3667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Comparing </a:t>
            </a:r>
            <a:r>
              <a:rPr b="1" i="1" lang="en-US" sz="1800" u="none">
                <a:solidFill>
                  <a:schemeClr val="dk1"/>
                </a:solidFill>
                <a:latin typeface="Arial"/>
                <a:ea typeface="Arial"/>
                <a:cs typeface="Arial"/>
                <a:sym typeface="Arial"/>
              </a:rPr>
              <a:t>Q</a:t>
            </a:r>
            <a:r>
              <a:rPr b="1" i="0" lang="en-US" sz="1800" u="none">
                <a:solidFill>
                  <a:schemeClr val="dk1"/>
                </a:solidFill>
                <a:latin typeface="Arial"/>
                <a:ea typeface="Arial"/>
                <a:cs typeface="Arial"/>
                <a:sym typeface="Arial"/>
              </a:rPr>
              <a:t> and </a:t>
            </a:r>
            <a:r>
              <a:rPr b="1" i="1" lang="en-US" sz="1800" u="none">
                <a:solidFill>
                  <a:schemeClr val="dk1"/>
                </a:solidFill>
                <a:latin typeface="Arial"/>
                <a:ea typeface="Arial"/>
                <a:cs typeface="Arial"/>
                <a:sym typeface="Arial"/>
              </a:rPr>
              <a:t>K</a:t>
            </a:r>
            <a:r>
              <a:rPr b="1" i="0" lang="en-US" sz="1800" u="none">
                <a:solidFill>
                  <a:schemeClr val="dk1"/>
                </a:solidFill>
                <a:latin typeface="Arial"/>
                <a:ea typeface="Arial"/>
                <a:cs typeface="Arial"/>
                <a:sym typeface="Arial"/>
              </a:rPr>
              <a:t> to Determine Reaction Direction</a:t>
            </a:r>
            <a:endParaRPr/>
          </a:p>
        </p:txBody>
      </p:sp>
      <p:grpSp>
        <p:nvGrpSpPr>
          <p:cNvPr id="364" name="Google Shape;364;p30"/>
          <p:cNvGrpSpPr/>
          <p:nvPr/>
        </p:nvGrpSpPr>
        <p:grpSpPr>
          <a:xfrm>
            <a:off x="457200" y="1143000"/>
            <a:ext cx="8229600" cy="1190625"/>
            <a:chOff x="288" y="720"/>
            <a:chExt cx="5184" cy="750"/>
          </a:xfrm>
        </p:grpSpPr>
        <p:grpSp>
          <p:nvGrpSpPr>
            <p:cNvPr id="365" name="Google Shape;365;p30"/>
            <p:cNvGrpSpPr/>
            <p:nvPr/>
          </p:nvGrpSpPr>
          <p:grpSpPr>
            <a:xfrm>
              <a:off x="288" y="720"/>
              <a:ext cx="5184" cy="750"/>
              <a:chOff x="288" y="720"/>
              <a:chExt cx="5184" cy="750"/>
            </a:xfrm>
          </p:grpSpPr>
          <p:sp>
            <p:nvSpPr>
              <p:cNvPr id="366" name="Google Shape;366;p30"/>
              <p:cNvSpPr txBox="1"/>
              <p:nvPr/>
            </p:nvSpPr>
            <p:spPr>
              <a:xfrm>
                <a:off x="288" y="720"/>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367" name="Google Shape;367;p30"/>
              <p:cNvSpPr txBox="1"/>
              <p:nvPr/>
            </p:nvSpPr>
            <p:spPr>
              <a:xfrm>
                <a:off x="1248" y="720"/>
                <a:ext cx="4224" cy="7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For the reaction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2NO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 0.21 at 100</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  At a point during the reaction,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 0.12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and [NO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 0.55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Is the reaction at equilibrium?  If not, in which direction is it progressing?</a:t>
                </a:r>
                <a:endParaRPr/>
              </a:p>
            </p:txBody>
          </p:sp>
        </p:grpSp>
        <p:pic>
          <p:nvPicPr>
            <p:cNvPr id="368" name="Google Shape;368;p30"/>
            <p:cNvPicPr preferRelativeResize="0"/>
            <p:nvPr/>
          </p:nvPicPr>
          <p:blipFill rotWithShape="1">
            <a:blip r:embed="rId3">
              <a:alphaModFix/>
            </a:blip>
            <a:srcRect b="0" l="0" r="0" t="0"/>
            <a:stretch/>
          </p:blipFill>
          <p:spPr>
            <a:xfrm>
              <a:off x="2880" y="768"/>
              <a:ext cx="416" cy="168"/>
            </a:xfrm>
            <a:prstGeom prst="rect">
              <a:avLst/>
            </a:prstGeom>
            <a:noFill/>
            <a:ln>
              <a:noFill/>
            </a:ln>
          </p:spPr>
        </p:pic>
      </p:grpSp>
      <p:grpSp>
        <p:nvGrpSpPr>
          <p:cNvPr id="369" name="Google Shape;369;p30"/>
          <p:cNvGrpSpPr/>
          <p:nvPr/>
        </p:nvGrpSpPr>
        <p:grpSpPr>
          <a:xfrm>
            <a:off x="457200" y="2438400"/>
            <a:ext cx="8382000" cy="641350"/>
            <a:chOff x="288" y="1536"/>
            <a:chExt cx="5280" cy="404"/>
          </a:xfrm>
        </p:grpSpPr>
        <p:sp>
          <p:nvSpPr>
            <p:cNvPr id="370" name="Google Shape;370;p30"/>
            <p:cNvSpPr txBox="1"/>
            <p:nvPr/>
          </p:nvSpPr>
          <p:spPr>
            <a:xfrm>
              <a:off x="288" y="1536"/>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371" name="Google Shape;371;p30"/>
            <p:cNvSpPr txBox="1"/>
            <p:nvPr/>
          </p:nvSpPr>
          <p:spPr>
            <a:xfrm>
              <a:off x="912" y="1536"/>
              <a:ext cx="4656"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Write an expression for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substitute with the values given, and compare the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with the given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a:t>
              </a:r>
              <a:endParaRPr/>
            </a:p>
          </p:txBody>
        </p:sp>
      </p:grpSp>
      <p:grpSp>
        <p:nvGrpSpPr>
          <p:cNvPr id="372" name="Google Shape;372;p30"/>
          <p:cNvGrpSpPr/>
          <p:nvPr/>
        </p:nvGrpSpPr>
        <p:grpSpPr>
          <a:xfrm>
            <a:off x="2286000" y="3276600"/>
            <a:ext cx="1524000" cy="823912"/>
            <a:chOff x="1440" y="2064"/>
            <a:chExt cx="960" cy="519"/>
          </a:xfrm>
        </p:grpSpPr>
        <p:sp>
          <p:nvSpPr>
            <p:cNvPr id="373" name="Google Shape;373;p30"/>
            <p:cNvSpPr txBox="1"/>
            <p:nvPr/>
          </p:nvSpPr>
          <p:spPr>
            <a:xfrm>
              <a:off x="1440" y="2208"/>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a:t>
              </a:r>
              <a:endParaRPr/>
            </a:p>
          </p:txBody>
        </p:sp>
        <p:grpSp>
          <p:nvGrpSpPr>
            <p:cNvPr id="374" name="Google Shape;374;p30"/>
            <p:cNvGrpSpPr/>
            <p:nvPr/>
          </p:nvGrpSpPr>
          <p:grpSpPr>
            <a:xfrm>
              <a:off x="1872" y="2064"/>
              <a:ext cx="528" cy="519"/>
              <a:chOff x="1872" y="2064"/>
              <a:chExt cx="528" cy="519"/>
            </a:xfrm>
          </p:grpSpPr>
          <p:sp>
            <p:nvSpPr>
              <p:cNvPr id="375" name="Google Shape;375;p30"/>
              <p:cNvSpPr txBox="1"/>
              <p:nvPr/>
            </p:nvSpPr>
            <p:spPr>
              <a:xfrm>
                <a:off x="1872" y="2064"/>
                <a:ext cx="528"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endParaRPr/>
              </a:p>
            </p:txBody>
          </p:sp>
          <p:sp>
            <p:nvSpPr>
              <p:cNvPr id="376" name="Google Shape;376;p30"/>
              <p:cNvSpPr txBox="1"/>
              <p:nvPr/>
            </p:nvSpPr>
            <p:spPr>
              <a:xfrm>
                <a:off x="1872" y="2352"/>
                <a:ext cx="528"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endParaRPr/>
              </a:p>
            </p:txBody>
          </p:sp>
          <p:cxnSp>
            <p:nvCxnSpPr>
              <p:cNvPr id="377" name="Google Shape;377;p30"/>
              <p:cNvCxnSpPr/>
              <p:nvPr/>
            </p:nvCxnSpPr>
            <p:spPr>
              <a:xfrm>
                <a:off x="1896" y="2352"/>
                <a:ext cx="480" cy="0"/>
              </a:xfrm>
              <a:prstGeom prst="straightConnector1">
                <a:avLst/>
              </a:prstGeom>
              <a:noFill/>
              <a:ln cap="flat" cmpd="sng" w="28575">
                <a:solidFill>
                  <a:schemeClr val="dk1"/>
                </a:solidFill>
                <a:prstDash val="solid"/>
                <a:miter lim="800000"/>
                <a:headEnd len="med" w="med" type="none"/>
                <a:tailEnd len="med" w="med" type="none"/>
              </a:ln>
            </p:spPr>
          </p:cxnSp>
        </p:grpSp>
      </p:grpSp>
      <p:grpSp>
        <p:nvGrpSpPr>
          <p:cNvPr id="378" name="Google Shape;378;p30"/>
          <p:cNvGrpSpPr/>
          <p:nvPr/>
        </p:nvGrpSpPr>
        <p:grpSpPr>
          <a:xfrm>
            <a:off x="3886200" y="3314700"/>
            <a:ext cx="1295400" cy="785812"/>
            <a:chOff x="2448" y="2088"/>
            <a:chExt cx="816" cy="495"/>
          </a:xfrm>
        </p:grpSpPr>
        <p:sp>
          <p:nvSpPr>
            <p:cNvPr id="379" name="Google Shape;379;p30"/>
            <p:cNvSpPr txBox="1"/>
            <p:nvPr/>
          </p:nvSpPr>
          <p:spPr>
            <a:xfrm>
              <a:off x="2448" y="2208"/>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380" name="Google Shape;380;p30"/>
            <p:cNvSpPr txBox="1"/>
            <p:nvPr/>
          </p:nvSpPr>
          <p:spPr>
            <a:xfrm>
              <a:off x="2688" y="2088"/>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0.55</a:t>
              </a:r>
              <a:r>
                <a:rPr b="0" baseline="30000" i="0" lang="en-US" sz="1800" u="none">
                  <a:solidFill>
                    <a:schemeClr val="dk1"/>
                  </a:solidFill>
                  <a:latin typeface="Arial"/>
                  <a:ea typeface="Arial"/>
                  <a:cs typeface="Arial"/>
                  <a:sym typeface="Arial"/>
                </a:rPr>
                <a:t>2</a:t>
              </a:r>
              <a:endParaRPr/>
            </a:p>
          </p:txBody>
        </p:sp>
        <p:sp>
          <p:nvSpPr>
            <p:cNvPr id="381" name="Google Shape;381;p30"/>
            <p:cNvSpPr txBox="1"/>
            <p:nvPr/>
          </p:nvSpPr>
          <p:spPr>
            <a:xfrm>
              <a:off x="2688" y="2352"/>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0.12</a:t>
              </a:r>
              <a:endParaRPr/>
            </a:p>
          </p:txBody>
        </p:sp>
        <p:cxnSp>
          <p:nvCxnSpPr>
            <p:cNvPr id="382" name="Google Shape;382;p30"/>
            <p:cNvCxnSpPr/>
            <p:nvPr/>
          </p:nvCxnSpPr>
          <p:spPr>
            <a:xfrm>
              <a:off x="2736" y="2352"/>
              <a:ext cx="432" cy="0"/>
            </a:xfrm>
            <a:prstGeom prst="straightConnector1">
              <a:avLst/>
            </a:prstGeom>
            <a:noFill/>
            <a:ln cap="flat" cmpd="sng" w="28575">
              <a:solidFill>
                <a:schemeClr val="dk1"/>
              </a:solidFill>
              <a:prstDash val="solid"/>
              <a:miter lim="800000"/>
              <a:headEnd len="med" w="med" type="none"/>
              <a:tailEnd len="med" w="med" type="none"/>
            </a:ln>
          </p:spPr>
        </p:cxnSp>
      </p:grpSp>
      <p:sp>
        <p:nvSpPr>
          <p:cNvPr id="383" name="Google Shape;383;p30"/>
          <p:cNvSpPr txBox="1"/>
          <p:nvPr/>
        </p:nvSpPr>
        <p:spPr>
          <a:xfrm>
            <a:off x="5105400" y="3505200"/>
            <a:ext cx="990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2.5</a:t>
            </a:r>
            <a:endParaRPr/>
          </a:p>
        </p:txBody>
      </p:sp>
      <p:sp>
        <p:nvSpPr>
          <p:cNvPr id="384" name="Google Shape;384;p30"/>
          <p:cNvSpPr txBox="1"/>
          <p:nvPr/>
        </p:nvSpPr>
        <p:spPr>
          <a:xfrm>
            <a:off x="1447800" y="4267200"/>
            <a:ext cx="68580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is &gt;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therefore, the reaction is not at equilibrium and will proceed from right to left, from products to reactants, until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62">
                                            <p:txEl>
                                              <p:pRg end="0" st="0"/>
                                            </p:txEl>
                                          </p:spTgt>
                                        </p:tgtEl>
                                        <p:attrNameLst>
                                          <p:attrName>style.visibility</p:attrName>
                                        </p:attrNameLst>
                                      </p:cBhvr>
                                      <p:to>
                                        <p:strVal val="visible"/>
                                      </p:to>
                                    </p:set>
                                    <p:animEffect filter="fade" transition="in">
                                      <p:cBhvr>
                                        <p:cTn dur="500"/>
                                        <p:tgtEl>
                                          <p:spTgt spid="362">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383">
                                            <p:txEl>
                                              <p:pRg end="0" st="0"/>
                                            </p:txEl>
                                          </p:spTgt>
                                        </p:tgtEl>
                                        <p:attrNameLst>
                                          <p:attrName>style.visibility</p:attrName>
                                        </p:attrNameLst>
                                      </p:cBhvr>
                                      <p:to>
                                        <p:strVal val="visible"/>
                                      </p:to>
                                    </p:set>
                                    <p:animEffect filter="fade" transition="in">
                                      <p:cBhvr>
                                        <p:cTn dur="500"/>
                                        <p:tgtEl>
                                          <p:spTgt spid="38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384">
                                            <p:txEl>
                                              <p:pRg end="0" st="0"/>
                                            </p:txEl>
                                          </p:spTgt>
                                        </p:tgtEl>
                                        <p:attrNameLst>
                                          <p:attrName>style.visibility</p:attrName>
                                        </p:attrNameLst>
                                      </p:cBhvr>
                                      <p:to>
                                        <p:strVal val="visible"/>
                                      </p:to>
                                    </p:set>
                                    <p:animEffect filter="fade" transition="in">
                                      <p:cBhvr>
                                        <p:cTn dur="500"/>
                                        <p:tgtEl>
                                          <p:spTgt spid="38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p31"/>
          <p:cNvSpPr txBox="1"/>
          <p:nvPr/>
        </p:nvSpPr>
        <p:spPr>
          <a:xfrm>
            <a:off x="609600" y="533400"/>
            <a:ext cx="2590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17.5</a:t>
            </a:r>
            <a:endParaRPr/>
          </a:p>
        </p:txBody>
      </p:sp>
      <p:sp>
        <p:nvSpPr>
          <p:cNvPr id="391" name="Google Shape;391;p31"/>
          <p:cNvSpPr txBox="1"/>
          <p:nvPr/>
        </p:nvSpPr>
        <p:spPr>
          <a:xfrm>
            <a:off x="381000" y="38862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392" name="Google Shape;392;p31"/>
          <p:cNvSpPr txBox="1"/>
          <p:nvPr/>
        </p:nvSpPr>
        <p:spPr>
          <a:xfrm>
            <a:off x="3352800" y="533400"/>
            <a:ext cx="4648200" cy="3667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 from Concentration Data</a:t>
            </a:r>
            <a:endParaRPr/>
          </a:p>
        </p:txBody>
      </p:sp>
      <p:grpSp>
        <p:nvGrpSpPr>
          <p:cNvPr id="393" name="Google Shape;393;p31"/>
          <p:cNvGrpSpPr/>
          <p:nvPr/>
        </p:nvGrpSpPr>
        <p:grpSpPr>
          <a:xfrm>
            <a:off x="381000" y="1295400"/>
            <a:ext cx="8382000" cy="915987"/>
            <a:chOff x="240" y="816"/>
            <a:chExt cx="5280" cy="577"/>
          </a:xfrm>
        </p:grpSpPr>
        <p:sp>
          <p:nvSpPr>
            <p:cNvPr id="394" name="Google Shape;394;p31"/>
            <p:cNvSpPr txBox="1"/>
            <p:nvPr/>
          </p:nvSpPr>
          <p:spPr>
            <a:xfrm>
              <a:off x="240" y="816"/>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395" name="Google Shape;395;p31"/>
            <p:cNvSpPr txBox="1"/>
            <p:nvPr/>
          </p:nvSpPr>
          <p:spPr>
            <a:xfrm>
              <a:off x="1152" y="816"/>
              <a:ext cx="4368"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order to study hydrogen halide decomposition, a researcher fills an evacuated 2.00-L flask with 0.200 mol of HI gas and allows the reaction to proceed at 453</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a:t>
              </a:r>
              <a:endParaRPr/>
            </a:p>
          </p:txBody>
        </p:sp>
      </p:grpSp>
      <p:grpSp>
        <p:nvGrpSpPr>
          <p:cNvPr id="396" name="Google Shape;396;p31"/>
          <p:cNvGrpSpPr/>
          <p:nvPr/>
        </p:nvGrpSpPr>
        <p:grpSpPr>
          <a:xfrm>
            <a:off x="3505200" y="2286000"/>
            <a:ext cx="3200400" cy="366712"/>
            <a:chOff x="2208" y="1440"/>
            <a:chExt cx="2016" cy="231"/>
          </a:xfrm>
        </p:grpSpPr>
        <p:sp>
          <p:nvSpPr>
            <p:cNvPr id="397" name="Google Shape;397;p31"/>
            <p:cNvSpPr txBox="1"/>
            <p:nvPr/>
          </p:nvSpPr>
          <p:spPr>
            <a:xfrm>
              <a:off x="2208" y="1440"/>
              <a:ext cx="20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2HI(</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I</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398" name="Google Shape;398;p31"/>
            <p:cNvPicPr preferRelativeResize="0"/>
            <p:nvPr/>
          </p:nvPicPr>
          <p:blipFill rotWithShape="1">
            <a:blip r:embed="rId3">
              <a:alphaModFix/>
            </a:blip>
            <a:srcRect b="0" l="0" r="0" t="0"/>
            <a:stretch/>
          </p:blipFill>
          <p:spPr>
            <a:xfrm>
              <a:off x="2688" y="1488"/>
              <a:ext cx="416" cy="168"/>
            </a:xfrm>
            <a:prstGeom prst="rect">
              <a:avLst/>
            </a:prstGeom>
            <a:noFill/>
            <a:ln>
              <a:noFill/>
            </a:ln>
          </p:spPr>
        </p:pic>
      </p:grpSp>
      <p:sp>
        <p:nvSpPr>
          <p:cNvPr id="399" name="Google Shape;399;p31"/>
          <p:cNvSpPr txBox="1"/>
          <p:nvPr/>
        </p:nvSpPr>
        <p:spPr>
          <a:xfrm>
            <a:off x="1905000" y="2743200"/>
            <a:ext cx="4724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equilibrium, [HI] = 0.078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Calculate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a:t>
            </a:r>
            <a:endParaRPr/>
          </a:p>
        </p:txBody>
      </p:sp>
      <p:grpSp>
        <p:nvGrpSpPr>
          <p:cNvPr id="400" name="Google Shape;400;p31"/>
          <p:cNvGrpSpPr/>
          <p:nvPr/>
        </p:nvGrpSpPr>
        <p:grpSpPr>
          <a:xfrm>
            <a:off x="381000" y="3200400"/>
            <a:ext cx="8534400" cy="641350"/>
            <a:chOff x="240" y="2016"/>
            <a:chExt cx="5376" cy="404"/>
          </a:xfrm>
        </p:grpSpPr>
        <p:sp>
          <p:nvSpPr>
            <p:cNvPr id="401" name="Google Shape;401;p31"/>
            <p:cNvSpPr txBox="1"/>
            <p:nvPr/>
          </p:nvSpPr>
          <p:spPr>
            <a:xfrm>
              <a:off x="240" y="2016"/>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402" name="Google Shape;402;p31"/>
            <p:cNvSpPr txBox="1"/>
            <p:nvPr/>
          </p:nvSpPr>
          <p:spPr>
            <a:xfrm>
              <a:off x="864" y="2016"/>
              <a:ext cx="4752"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First find the molar concentration of the starting material and then find the amount of each component, reactants and products, at equilibrium.</a:t>
              </a:r>
              <a:endParaRPr/>
            </a:p>
          </p:txBody>
        </p:sp>
      </p:grpSp>
      <p:grpSp>
        <p:nvGrpSpPr>
          <p:cNvPr id="403" name="Google Shape;403;p31"/>
          <p:cNvGrpSpPr/>
          <p:nvPr/>
        </p:nvGrpSpPr>
        <p:grpSpPr>
          <a:xfrm>
            <a:off x="1828800" y="3886200"/>
            <a:ext cx="3282950" cy="747712"/>
            <a:chOff x="1152" y="2448"/>
            <a:chExt cx="1815" cy="471"/>
          </a:xfrm>
        </p:grpSpPr>
        <p:sp>
          <p:nvSpPr>
            <p:cNvPr id="404" name="Google Shape;404;p31"/>
            <p:cNvSpPr txBox="1"/>
            <p:nvPr/>
          </p:nvSpPr>
          <p:spPr>
            <a:xfrm>
              <a:off x="1152" y="2520"/>
              <a:ext cx="463"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[HI] = </a:t>
              </a:r>
              <a:endParaRPr/>
            </a:p>
          </p:txBody>
        </p:sp>
        <p:grpSp>
          <p:nvGrpSpPr>
            <p:cNvPr id="405" name="Google Shape;405;p31"/>
            <p:cNvGrpSpPr/>
            <p:nvPr/>
          </p:nvGrpSpPr>
          <p:grpSpPr>
            <a:xfrm>
              <a:off x="1531" y="2448"/>
              <a:ext cx="768" cy="471"/>
              <a:chOff x="1579" y="2592"/>
              <a:chExt cx="768" cy="471"/>
            </a:xfrm>
          </p:grpSpPr>
          <p:sp>
            <p:nvSpPr>
              <p:cNvPr id="406" name="Google Shape;406;p31"/>
              <p:cNvSpPr txBox="1"/>
              <p:nvPr/>
            </p:nvSpPr>
            <p:spPr>
              <a:xfrm>
                <a:off x="1579" y="2592"/>
                <a:ext cx="76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0.200 mol</a:t>
                </a:r>
                <a:endParaRPr/>
              </a:p>
            </p:txBody>
          </p:sp>
          <p:sp>
            <p:nvSpPr>
              <p:cNvPr id="407" name="Google Shape;407;p31"/>
              <p:cNvSpPr txBox="1"/>
              <p:nvPr/>
            </p:nvSpPr>
            <p:spPr>
              <a:xfrm>
                <a:off x="1705" y="2832"/>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2.00 L</a:t>
                </a:r>
                <a:endParaRPr/>
              </a:p>
            </p:txBody>
          </p:sp>
          <p:cxnSp>
            <p:nvCxnSpPr>
              <p:cNvPr id="408" name="Google Shape;408;p31"/>
              <p:cNvCxnSpPr/>
              <p:nvPr/>
            </p:nvCxnSpPr>
            <p:spPr>
              <a:xfrm>
                <a:off x="1579" y="2832"/>
                <a:ext cx="672" cy="0"/>
              </a:xfrm>
              <a:prstGeom prst="straightConnector1">
                <a:avLst/>
              </a:prstGeom>
              <a:noFill/>
              <a:ln cap="flat" cmpd="sng" w="28575">
                <a:solidFill>
                  <a:schemeClr val="dk1"/>
                </a:solidFill>
                <a:prstDash val="solid"/>
                <a:miter lim="800000"/>
                <a:headEnd len="med" w="med" type="none"/>
                <a:tailEnd len="med" w="med" type="none"/>
              </a:ln>
            </p:spPr>
          </p:cxnSp>
        </p:grpSp>
        <p:sp>
          <p:nvSpPr>
            <p:cNvPr id="409" name="Google Shape;409;p31"/>
            <p:cNvSpPr txBox="1"/>
            <p:nvPr/>
          </p:nvSpPr>
          <p:spPr>
            <a:xfrm>
              <a:off x="2247" y="2544"/>
              <a:ext cx="72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0.100 </a:t>
              </a:r>
              <a:r>
                <a:rPr b="0" i="1" lang="en-US" sz="1800" u="none">
                  <a:solidFill>
                    <a:schemeClr val="dk1"/>
                  </a:solidFill>
                  <a:latin typeface="Arial"/>
                  <a:ea typeface="Arial"/>
                  <a:cs typeface="Arial"/>
                  <a:sym typeface="Arial"/>
                </a:rPr>
                <a:t>M</a:t>
              </a:r>
              <a:endParaRPr/>
            </a:p>
          </p:txBody>
        </p:sp>
      </p:grpSp>
      <p:sp>
        <p:nvSpPr>
          <p:cNvPr id="410" name="Google Shape;410;p31"/>
          <p:cNvSpPr txBox="1"/>
          <p:nvPr/>
        </p:nvSpPr>
        <p:spPr>
          <a:xfrm>
            <a:off x="1066800" y="4800600"/>
            <a:ext cx="7315200" cy="11906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Let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be the amount of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at equilibrium.  Then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will also be the concentration of [I</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and the change in [HI] will be the original concentration minus the stoichiometric amount that reacted, 2</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or 0.078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99">
                                            <p:txEl>
                                              <p:pRg end="0" st="0"/>
                                            </p:txEl>
                                          </p:spTgt>
                                        </p:tgtEl>
                                        <p:attrNameLst>
                                          <p:attrName>style.visibility</p:attrName>
                                        </p:attrNameLst>
                                      </p:cBhvr>
                                      <p:to>
                                        <p:strVal val="visible"/>
                                      </p:to>
                                    </p:set>
                                    <p:animEffect filter="fade" transition="in">
                                      <p:cBhvr>
                                        <p:cTn dur="500"/>
                                        <p:tgtEl>
                                          <p:spTgt spid="399">
                                            <p:txEl>
                                              <p:pRg end="0" st="0"/>
                                            </p:txEl>
                                          </p:spTgt>
                                        </p:tgtEl>
                                      </p:cBhvr>
                                    </p:animEffect>
                                  </p:childTnLst>
                                </p:cTn>
                              </p:par>
                            </p:childTnLst>
                          </p:cTn>
                        </p:par>
                        <p:par>
                          <p:cTn fill="hold">
                            <p:stCondLst>
                              <p:cond delay="500"/>
                            </p:stCondLst>
                            <p:childTnLst>
                              <p:par>
                                <p:cTn fill="hold" nodeType="afterEffect" presetClass="entr" presetID="1" presetSubtype="0">
                                  <p:stCondLst>
                                    <p:cond delay="4000"/>
                                  </p:stCondLst>
                                  <p:childTnLst>
                                    <p:set>
                                      <p:cBhvr>
                                        <p:cTn dur="1" fill="hold">
                                          <p:stCondLst>
                                            <p:cond delay="0"/>
                                          </p:stCondLst>
                                        </p:cTn>
                                        <p:tgtEl>
                                          <p:spTgt spid="391">
                                            <p:txEl>
                                              <p:pRg end="0" st="0"/>
                                            </p:txEl>
                                          </p:spTgt>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0" presetSubtype="0">
                                  <p:stCondLst>
                                    <p:cond delay="500"/>
                                  </p:stCondLst>
                                  <p:childTnLst>
                                    <p:set>
                                      <p:cBhvr>
                                        <p:cTn dur="1" fill="hold">
                                          <p:stCondLst>
                                            <p:cond delay="0"/>
                                          </p:stCondLst>
                                        </p:cTn>
                                        <p:tgtEl>
                                          <p:spTgt spid="410">
                                            <p:txEl>
                                              <p:pRg end="0" st="0"/>
                                            </p:txEl>
                                          </p:spTgt>
                                        </p:tgtEl>
                                        <p:attrNameLst>
                                          <p:attrName>style.visibility</p:attrName>
                                        </p:attrNameLst>
                                      </p:cBhvr>
                                      <p:to>
                                        <p:strVal val="visible"/>
                                      </p:to>
                                    </p:set>
                                    <p:animEffect filter="fade" transition="in">
                                      <p:cBhvr>
                                        <p:cTn dur="500"/>
                                        <p:tgtEl>
                                          <p:spTgt spid="41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p14"/>
          <p:cNvSpPr txBox="1"/>
          <p:nvPr/>
        </p:nvSpPr>
        <p:spPr>
          <a:xfrm>
            <a:off x="1295400" y="609600"/>
            <a:ext cx="6400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Equilibrium:  The Extent of Chemical Reactions</a:t>
            </a:r>
            <a:endParaRPr/>
          </a:p>
        </p:txBody>
      </p:sp>
      <p:sp>
        <p:nvSpPr>
          <p:cNvPr id="92" name="Google Shape;92;p14"/>
          <p:cNvSpPr txBox="1"/>
          <p:nvPr/>
        </p:nvSpPr>
        <p:spPr>
          <a:xfrm>
            <a:off x="914400" y="1447800"/>
            <a:ext cx="7772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17.1  </a:t>
            </a:r>
            <a:r>
              <a:rPr b="1" i="0" lang="en-US" sz="1800" u="none">
                <a:solidFill>
                  <a:schemeClr val="dk1"/>
                </a:solidFill>
                <a:latin typeface="Arial"/>
                <a:ea typeface="Arial"/>
                <a:cs typeface="Arial"/>
                <a:sym typeface="Arial"/>
              </a:rPr>
              <a:t>The Equilibrium State and the Equilibrium Constant</a:t>
            </a:r>
            <a:endParaRPr/>
          </a:p>
        </p:txBody>
      </p:sp>
      <p:sp>
        <p:nvSpPr>
          <p:cNvPr id="93" name="Google Shape;93;p14"/>
          <p:cNvSpPr txBox="1"/>
          <p:nvPr/>
        </p:nvSpPr>
        <p:spPr>
          <a:xfrm>
            <a:off x="914400" y="2133600"/>
            <a:ext cx="7772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17.2  </a:t>
            </a:r>
            <a:r>
              <a:rPr b="1" i="0" lang="en-US" sz="1800" u="none">
                <a:solidFill>
                  <a:schemeClr val="dk1"/>
                </a:solidFill>
                <a:latin typeface="Arial"/>
                <a:ea typeface="Arial"/>
                <a:cs typeface="Arial"/>
                <a:sym typeface="Arial"/>
              </a:rPr>
              <a:t>The Reaction Quotient and the Equilibrium Constant</a:t>
            </a:r>
            <a:endParaRPr/>
          </a:p>
        </p:txBody>
      </p:sp>
      <p:sp>
        <p:nvSpPr>
          <p:cNvPr id="94" name="Google Shape;94;p14"/>
          <p:cNvSpPr txBox="1"/>
          <p:nvPr/>
        </p:nvSpPr>
        <p:spPr>
          <a:xfrm>
            <a:off x="914400" y="2819400"/>
            <a:ext cx="6096000" cy="66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17.3  </a:t>
            </a:r>
            <a:r>
              <a:rPr b="1" i="0" lang="en-US" sz="1800" u="none">
                <a:solidFill>
                  <a:schemeClr val="dk1"/>
                </a:solidFill>
                <a:latin typeface="Arial"/>
                <a:ea typeface="Arial"/>
                <a:cs typeface="Arial"/>
                <a:sym typeface="Arial"/>
              </a:rPr>
              <a:t>Expressing Equilibria with Pressure Terms:       </a:t>
            </a:r>
            <a:endParaRPr/>
          </a:p>
          <a:p>
            <a:pPr indent="0" lvl="0" marL="0" marR="0" rtl="0" algn="l">
              <a:lnSpc>
                <a:spcPct val="100000"/>
              </a:lnSpc>
              <a:spcBef>
                <a:spcPts val="18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Relation Between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 and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p</a:t>
            </a:r>
            <a:endParaRPr/>
          </a:p>
        </p:txBody>
      </p:sp>
      <p:sp>
        <p:nvSpPr>
          <p:cNvPr id="95" name="Google Shape;95;p14"/>
          <p:cNvSpPr txBox="1"/>
          <p:nvPr/>
        </p:nvSpPr>
        <p:spPr>
          <a:xfrm>
            <a:off x="914400" y="3808412"/>
            <a:ext cx="7772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17.4  </a:t>
            </a:r>
            <a:r>
              <a:rPr b="1" i="0" lang="en-US" sz="1800" u="none">
                <a:solidFill>
                  <a:schemeClr val="dk1"/>
                </a:solidFill>
                <a:latin typeface="Arial"/>
                <a:ea typeface="Arial"/>
                <a:cs typeface="Arial"/>
                <a:sym typeface="Arial"/>
              </a:rPr>
              <a:t>Reaction Direction:  Comparing </a:t>
            </a:r>
            <a:r>
              <a:rPr b="1" i="1" lang="en-US" sz="1800" u="none">
                <a:solidFill>
                  <a:schemeClr val="dk1"/>
                </a:solidFill>
                <a:latin typeface="Arial"/>
                <a:ea typeface="Arial"/>
                <a:cs typeface="Arial"/>
                <a:sym typeface="Arial"/>
              </a:rPr>
              <a:t>Q</a:t>
            </a:r>
            <a:r>
              <a:rPr b="1" i="0" lang="en-US" sz="1800" u="none">
                <a:solidFill>
                  <a:schemeClr val="dk1"/>
                </a:solidFill>
                <a:latin typeface="Arial"/>
                <a:ea typeface="Arial"/>
                <a:cs typeface="Arial"/>
                <a:sym typeface="Arial"/>
              </a:rPr>
              <a:t> and </a:t>
            </a:r>
            <a:r>
              <a:rPr b="1" i="1" lang="en-US" sz="1800" u="none">
                <a:solidFill>
                  <a:schemeClr val="dk1"/>
                </a:solidFill>
                <a:latin typeface="Arial"/>
                <a:ea typeface="Arial"/>
                <a:cs typeface="Arial"/>
                <a:sym typeface="Arial"/>
              </a:rPr>
              <a:t>K</a:t>
            </a:r>
            <a:endParaRPr/>
          </a:p>
        </p:txBody>
      </p:sp>
      <p:sp>
        <p:nvSpPr>
          <p:cNvPr id="96" name="Google Shape;96;p14"/>
          <p:cNvSpPr txBox="1"/>
          <p:nvPr/>
        </p:nvSpPr>
        <p:spPr>
          <a:xfrm>
            <a:off x="914400" y="4494212"/>
            <a:ext cx="7772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17.5  </a:t>
            </a:r>
            <a:r>
              <a:rPr b="1" i="0" lang="en-US" sz="1800" u="none">
                <a:solidFill>
                  <a:schemeClr val="dk1"/>
                </a:solidFill>
                <a:latin typeface="Arial"/>
                <a:ea typeface="Arial"/>
                <a:cs typeface="Arial"/>
                <a:sym typeface="Arial"/>
              </a:rPr>
              <a:t>How to Solve Equilibrium Problems</a:t>
            </a:r>
            <a:endParaRPr/>
          </a:p>
        </p:txBody>
      </p:sp>
      <p:sp>
        <p:nvSpPr>
          <p:cNvPr id="97" name="Google Shape;97;p14"/>
          <p:cNvSpPr txBox="1"/>
          <p:nvPr/>
        </p:nvSpPr>
        <p:spPr>
          <a:xfrm>
            <a:off x="914400" y="5181600"/>
            <a:ext cx="6477000" cy="66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17.6  </a:t>
            </a:r>
            <a:r>
              <a:rPr b="1" i="0" lang="en-US" sz="1800" u="none">
                <a:solidFill>
                  <a:schemeClr val="dk1"/>
                </a:solidFill>
                <a:latin typeface="Arial"/>
                <a:ea typeface="Arial"/>
                <a:cs typeface="Arial"/>
                <a:sym typeface="Arial"/>
              </a:rPr>
              <a:t>Reaction Conditions and the Equilibrium State:   </a:t>
            </a:r>
            <a:endParaRPr/>
          </a:p>
          <a:p>
            <a:pPr indent="0" lvl="0" marL="0" marR="0" rtl="0" algn="l">
              <a:lnSpc>
                <a:spcPct val="100000"/>
              </a:lnSpc>
              <a:spcBef>
                <a:spcPts val="18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Le Châtelier’s Principle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500"/>
                                        <p:tgtEl>
                                          <p:spTgt spid="92">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1000"/>
                                        <p:tgtEl>
                                          <p:spTgt spid="9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2000"/>
                                        <p:tgtEl>
                                          <p:spTgt spid="9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1000"/>
                                        <p:tgtEl>
                                          <p:spTgt spid="95">
                                            <p:txEl>
                                              <p:pRg end="0" st="0"/>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1000"/>
                                        <p:tgtEl>
                                          <p:spTgt spid="96">
                                            <p:txEl>
                                              <p:pRg end="0" st="0"/>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5" name="Shape 415"/>
        <p:cNvGrpSpPr/>
        <p:nvPr/>
      </p:nvGrpSpPr>
      <p:grpSpPr>
        <a:xfrm>
          <a:off x="0" y="0"/>
          <a:ext cx="0" cy="0"/>
          <a:chOff x="0" y="0"/>
          <a:chExt cx="0" cy="0"/>
        </a:xfrm>
      </p:grpSpPr>
      <p:sp>
        <p:nvSpPr>
          <p:cNvPr id="416" name="Google Shape;416;p32"/>
          <p:cNvSpPr txBox="1"/>
          <p:nvPr/>
        </p:nvSpPr>
        <p:spPr>
          <a:xfrm>
            <a:off x="6096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17.5</a:t>
            </a:r>
            <a:endParaRPr/>
          </a:p>
        </p:txBody>
      </p:sp>
      <p:sp>
        <p:nvSpPr>
          <p:cNvPr id="417" name="Google Shape;417;p32"/>
          <p:cNvSpPr txBox="1"/>
          <p:nvPr/>
        </p:nvSpPr>
        <p:spPr>
          <a:xfrm>
            <a:off x="3352800" y="533400"/>
            <a:ext cx="4648200" cy="3667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 from Concentration Data</a:t>
            </a:r>
            <a:endParaRPr/>
          </a:p>
        </p:txBody>
      </p:sp>
      <p:sp>
        <p:nvSpPr>
          <p:cNvPr id="418" name="Google Shape;418;p32"/>
          <p:cNvSpPr txBox="1"/>
          <p:nvPr/>
        </p:nvSpPr>
        <p:spPr>
          <a:xfrm>
            <a:off x="609600" y="914400"/>
            <a:ext cx="1371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grpSp>
        <p:nvGrpSpPr>
          <p:cNvPr id="419" name="Google Shape;419;p32"/>
          <p:cNvGrpSpPr/>
          <p:nvPr/>
        </p:nvGrpSpPr>
        <p:grpSpPr>
          <a:xfrm>
            <a:off x="914400" y="1600200"/>
            <a:ext cx="5943600" cy="381000"/>
            <a:chOff x="576" y="1008"/>
            <a:chExt cx="3744" cy="240"/>
          </a:xfrm>
        </p:grpSpPr>
        <p:sp>
          <p:nvSpPr>
            <p:cNvPr id="420" name="Google Shape;420;p32"/>
            <p:cNvSpPr txBox="1"/>
            <p:nvPr/>
          </p:nvSpPr>
          <p:spPr>
            <a:xfrm>
              <a:off x="624" y="1008"/>
              <a:ext cx="1296"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Concentration (</a:t>
              </a:r>
              <a:r>
                <a:rPr b="1" i="1" lang="en-US" sz="1800" u="none">
                  <a:solidFill>
                    <a:schemeClr val="dk1"/>
                  </a:solidFill>
                  <a:latin typeface="Arial"/>
                  <a:ea typeface="Arial"/>
                  <a:cs typeface="Arial"/>
                  <a:sym typeface="Arial"/>
                </a:rPr>
                <a:t>M</a:t>
              </a:r>
              <a:r>
                <a:rPr b="1" i="0" lang="en-US" sz="1800" u="none">
                  <a:solidFill>
                    <a:schemeClr val="dk1"/>
                  </a:solidFill>
                  <a:latin typeface="Arial"/>
                  <a:ea typeface="Arial"/>
                  <a:cs typeface="Arial"/>
                  <a:sym typeface="Arial"/>
                </a:rPr>
                <a:t>)</a:t>
              </a:r>
              <a:endParaRPr/>
            </a:p>
          </p:txBody>
        </p:sp>
        <p:sp>
          <p:nvSpPr>
            <p:cNvPr id="421" name="Google Shape;421;p32"/>
            <p:cNvSpPr txBox="1"/>
            <p:nvPr/>
          </p:nvSpPr>
          <p:spPr>
            <a:xfrm>
              <a:off x="2016" y="1008"/>
              <a:ext cx="225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2HI(</a:t>
              </a:r>
              <a:r>
                <a:rPr b="1" i="1" lang="en-US" sz="1800" u="none">
                  <a:solidFill>
                    <a:schemeClr val="dk1"/>
                  </a:solidFill>
                  <a:latin typeface="Times"/>
                  <a:ea typeface="Times"/>
                  <a:cs typeface="Times"/>
                  <a:sym typeface="Times"/>
                </a:rPr>
                <a:t>g</a:t>
              </a:r>
              <a:r>
                <a:rPr b="1" i="0" lang="en-US" sz="1800" u="none">
                  <a:solidFill>
                    <a:schemeClr val="dk1"/>
                  </a:solidFill>
                  <a:latin typeface="Arial"/>
                  <a:ea typeface="Arial"/>
                  <a:cs typeface="Arial"/>
                  <a:sym typeface="Arial"/>
                </a:rPr>
                <a:t>)              H</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g</a:t>
              </a:r>
              <a:r>
                <a:rPr b="1" i="0" lang="en-US" sz="1800" u="none">
                  <a:solidFill>
                    <a:schemeClr val="dk1"/>
                  </a:solidFill>
                  <a:latin typeface="Arial"/>
                  <a:ea typeface="Arial"/>
                  <a:cs typeface="Arial"/>
                  <a:sym typeface="Arial"/>
                </a:rPr>
                <a:t>)     +     I</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g</a:t>
              </a:r>
              <a:r>
                <a:rPr b="1" i="0" lang="en-US" sz="1800" u="none">
                  <a:solidFill>
                    <a:schemeClr val="dk1"/>
                  </a:solidFill>
                  <a:latin typeface="Arial"/>
                  <a:ea typeface="Arial"/>
                  <a:cs typeface="Arial"/>
                  <a:sym typeface="Arial"/>
                </a:rPr>
                <a:t>)</a:t>
              </a:r>
              <a:endParaRPr/>
            </a:p>
          </p:txBody>
        </p:sp>
        <p:pic>
          <p:nvPicPr>
            <p:cNvPr id="422" name="Google Shape;422;p32"/>
            <p:cNvPicPr preferRelativeResize="0"/>
            <p:nvPr/>
          </p:nvPicPr>
          <p:blipFill rotWithShape="1">
            <a:blip r:embed="rId3">
              <a:alphaModFix/>
            </a:blip>
            <a:srcRect b="0" l="0" r="0" t="0"/>
            <a:stretch/>
          </p:blipFill>
          <p:spPr>
            <a:xfrm>
              <a:off x="2544" y="1071"/>
              <a:ext cx="416" cy="168"/>
            </a:xfrm>
            <a:prstGeom prst="rect">
              <a:avLst/>
            </a:prstGeom>
            <a:noFill/>
            <a:ln>
              <a:noFill/>
            </a:ln>
          </p:spPr>
        </p:pic>
        <p:cxnSp>
          <p:nvCxnSpPr>
            <p:cNvPr id="423" name="Google Shape;423;p32"/>
            <p:cNvCxnSpPr/>
            <p:nvPr/>
          </p:nvCxnSpPr>
          <p:spPr>
            <a:xfrm>
              <a:off x="576" y="1248"/>
              <a:ext cx="3744" cy="0"/>
            </a:xfrm>
            <a:prstGeom prst="straightConnector1">
              <a:avLst/>
            </a:prstGeom>
            <a:noFill/>
            <a:ln cap="flat" cmpd="sng" w="19050">
              <a:solidFill>
                <a:schemeClr val="dk1"/>
              </a:solidFill>
              <a:prstDash val="solid"/>
              <a:miter lim="800000"/>
              <a:headEnd len="med" w="med" type="none"/>
              <a:tailEnd len="med" w="med" type="none"/>
            </a:ln>
          </p:spPr>
        </p:cxnSp>
      </p:grpSp>
      <p:sp>
        <p:nvSpPr>
          <p:cNvPr id="424" name="Google Shape;424;p32"/>
          <p:cNvSpPr txBox="1"/>
          <p:nvPr/>
        </p:nvSpPr>
        <p:spPr>
          <a:xfrm>
            <a:off x="1371600" y="2133600"/>
            <a:ext cx="1295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Initial</a:t>
            </a:r>
            <a:endParaRPr/>
          </a:p>
        </p:txBody>
      </p:sp>
      <p:sp>
        <p:nvSpPr>
          <p:cNvPr id="425" name="Google Shape;425;p32"/>
          <p:cNvSpPr txBox="1"/>
          <p:nvPr/>
        </p:nvSpPr>
        <p:spPr>
          <a:xfrm>
            <a:off x="1371600" y="2552700"/>
            <a:ext cx="1295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a:t>
            </a:r>
            <a:endParaRPr/>
          </a:p>
        </p:txBody>
      </p:sp>
      <p:sp>
        <p:nvSpPr>
          <p:cNvPr id="426" name="Google Shape;426;p32"/>
          <p:cNvSpPr txBox="1"/>
          <p:nvPr/>
        </p:nvSpPr>
        <p:spPr>
          <a:xfrm>
            <a:off x="1295400" y="2971800"/>
            <a:ext cx="137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Equilibrium</a:t>
            </a:r>
            <a:endParaRPr/>
          </a:p>
        </p:txBody>
      </p:sp>
      <p:sp>
        <p:nvSpPr>
          <p:cNvPr id="427" name="Google Shape;427;p32"/>
          <p:cNvSpPr txBox="1"/>
          <p:nvPr/>
        </p:nvSpPr>
        <p:spPr>
          <a:xfrm>
            <a:off x="3352800" y="21336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0.100</a:t>
            </a:r>
            <a:endParaRPr/>
          </a:p>
        </p:txBody>
      </p:sp>
      <p:sp>
        <p:nvSpPr>
          <p:cNvPr id="428" name="Google Shape;428;p32"/>
          <p:cNvSpPr txBox="1"/>
          <p:nvPr/>
        </p:nvSpPr>
        <p:spPr>
          <a:xfrm>
            <a:off x="3352800" y="25527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a:t>
            </a:r>
            <a:r>
              <a:rPr b="0" i="1" lang="en-US" sz="1800" u="none">
                <a:solidFill>
                  <a:schemeClr val="dk1"/>
                </a:solidFill>
                <a:latin typeface="Arial"/>
                <a:ea typeface="Arial"/>
                <a:cs typeface="Arial"/>
                <a:sym typeface="Arial"/>
              </a:rPr>
              <a:t>x</a:t>
            </a:r>
            <a:endParaRPr/>
          </a:p>
        </p:txBody>
      </p:sp>
      <p:sp>
        <p:nvSpPr>
          <p:cNvPr id="429" name="Google Shape;429;p32"/>
          <p:cNvSpPr txBox="1"/>
          <p:nvPr/>
        </p:nvSpPr>
        <p:spPr>
          <a:xfrm>
            <a:off x="6096000" y="25527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x</a:t>
            </a:r>
            <a:endParaRPr/>
          </a:p>
        </p:txBody>
      </p:sp>
      <p:sp>
        <p:nvSpPr>
          <p:cNvPr id="430" name="Google Shape;430;p32"/>
          <p:cNvSpPr txBox="1"/>
          <p:nvPr/>
        </p:nvSpPr>
        <p:spPr>
          <a:xfrm>
            <a:off x="4572000" y="25527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 x</a:t>
            </a:r>
            <a:endParaRPr/>
          </a:p>
        </p:txBody>
      </p:sp>
      <p:sp>
        <p:nvSpPr>
          <p:cNvPr id="431" name="Google Shape;431;p32"/>
          <p:cNvSpPr txBox="1"/>
          <p:nvPr/>
        </p:nvSpPr>
        <p:spPr>
          <a:xfrm>
            <a:off x="4572000" y="21336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432" name="Google Shape;432;p32"/>
          <p:cNvSpPr txBox="1"/>
          <p:nvPr/>
        </p:nvSpPr>
        <p:spPr>
          <a:xfrm>
            <a:off x="6096000" y="21336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433" name="Google Shape;433;p32"/>
          <p:cNvSpPr txBox="1"/>
          <p:nvPr/>
        </p:nvSpPr>
        <p:spPr>
          <a:xfrm>
            <a:off x="2743200" y="2971800"/>
            <a:ext cx="13716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0.100 - 2</a:t>
            </a:r>
            <a:r>
              <a:rPr b="0" i="1" lang="en-US" sz="1800" u="none">
                <a:solidFill>
                  <a:schemeClr val="dk1"/>
                </a:solidFill>
                <a:latin typeface="Arial"/>
                <a:ea typeface="Arial"/>
                <a:cs typeface="Arial"/>
                <a:sym typeface="Arial"/>
              </a:rPr>
              <a:t>x</a:t>
            </a:r>
            <a:endParaRPr/>
          </a:p>
        </p:txBody>
      </p:sp>
      <p:sp>
        <p:nvSpPr>
          <p:cNvPr id="434" name="Google Shape;434;p32"/>
          <p:cNvSpPr txBox="1"/>
          <p:nvPr/>
        </p:nvSpPr>
        <p:spPr>
          <a:xfrm>
            <a:off x="4572000" y="29718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x</a:t>
            </a:r>
            <a:endParaRPr/>
          </a:p>
        </p:txBody>
      </p:sp>
      <p:sp>
        <p:nvSpPr>
          <p:cNvPr id="435" name="Google Shape;435;p32"/>
          <p:cNvSpPr txBox="1"/>
          <p:nvPr/>
        </p:nvSpPr>
        <p:spPr>
          <a:xfrm>
            <a:off x="6096000" y="29718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x</a:t>
            </a:r>
            <a:endParaRPr/>
          </a:p>
        </p:txBody>
      </p:sp>
      <p:sp>
        <p:nvSpPr>
          <p:cNvPr id="436" name="Google Shape;436;p32"/>
          <p:cNvSpPr txBox="1"/>
          <p:nvPr/>
        </p:nvSpPr>
        <p:spPr>
          <a:xfrm>
            <a:off x="1371600" y="3581400"/>
            <a:ext cx="533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[HI] = 0.078 = 0.100 - 2</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       x = 0.011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t>
            </a:r>
            <a:endParaRPr/>
          </a:p>
        </p:txBody>
      </p:sp>
      <p:grpSp>
        <p:nvGrpSpPr>
          <p:cNvPr id="437" name="Google Shape;437;p32"/>
          <p:cNvGrpSpPr/>
          <p:nvPr/>
        </p:nvGrpSpPr>
        <p:grpSpPr>
          <a:xfrm>
            <a:off x="914400" y="4114800"/>
            <a:ext cx="1600200" cy="823912"/>
            <a:chOff x="576" y="2592"/>
            <a:chExt cx="1008" cy="519"/>
          </a:xfrm>
        </p:grpSpPr>
        <p:sp>
          <p:nvSpPr>
            <p:cNvPr id="438" name="Google Shape;438;p32"/>
            <p:cNvSpPr txBox="1"/>
            <p:nvPr/>
          </p:nvSpPr>
          <p:spPr>
            <a:xfrm>
              <a:off x="576" y="2736"/>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a:t>
              </a:r>
              <a:endParaRPr/>
            </a:p>
          </p:txBody>
        </p:sp>
        <p:sp>
          <p:nvSpPr>
            <p:cNvPr id="439" name="Google Shape;439;p32"/>
            <p:cNvSpPr txBox="1"/>
            <p:nvPr/>
          </p:nvSpPr>
          <p:spPr>
            <a:xfrm>
              <a:off x="1008" y="2592"/>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endParaRPr/>
            </a:p>
          </p:txBody>
        </p:sp>
        <p:sp>
          <p:nvSpPr>
            <p:cNvPr id="440" name="Google Shape;440;p32"/>
            <p:cNvSpPr txBox="1"/>
            <p:nvPr/>
          </p:nvSpPr>
          <p:spPr>
            <a:xfrm>
              <a:off x="1104" y="2880"/>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[HI]</a:t>
              </a:r>
              <a:r>
                <a:rPr b="0" baseline="30000" i="0" lang="en-US" sz="1800" u="none">
                  <a:solidFill>
                    <a:schemeClr val="dk1"/>
                  </a:solidFill>
                  <a:latin typeface="Arial"/>
                  <a:ea typeface="Arial"/>
                  <a:cs typeface="Arial"/>
                  <a:sym typeface="Arial"/>
                </a:rPr>
                <a:t>2</a:t>
              </a:r>
              <a:endParaRPr/>
            </a:p>
          </p:txBody>
        </p:sp>
        <p:cxnSp>
          <p:nvCxnSpPr>
            <p:cNvPr id="441" name="Google Shape;441;p32"/>
            <p:cNvCxnSpPr/>
            <p:nvPr/>
          </p:nvCxnSpPr>
          <p:spPr>
            <a:xfrm>
              <a:off x="1056" y="2880"/>
              <a:ext cx="480"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442" name="Google Shape;442;p32"/>
          <p:cNvGrpSpPr/>
          <p:nvPr/>
        </p:nvGrpSpPr>
        <p:grpSpPr>
          <a:xfrm>
            <a:off x="2514600" y="4114800"/>
            <a:ext cx="2057400" cy="823912"/>
            <a:chOff x="1584" y="2592"/>
            <a:chExt cx="1296" cy="519"/>
          </a:xfrm>
        </p:grpSpPr>
        <p:sp>
          <p:nvSpPr>
            <p:cNvPr id="443" name="Google Shape;443;p32"/>
            <p:cNvSpPr txBox="1"/>
            <p:nvPr/>
          </p:nvSpPr>
          <p:spPr>
            <a:xfrm>
              <a:off x="1584" y="2736"/>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444" name="Google Shape;444;p32"/>
            <p:cNvSpPr txBox="1"/>
            <p:nvPr/>
          </p:nvSpPr>
          <p:spPr>
            <a:xfrm>
              <a:off x="1824" y="2592"/>
              <a:ext cx="105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(0.011)(0.011)</a:t>
              </a:r>
              <a:endParaRPr/>
            </a:p>
          </p:txBody>
        </p:sp>
        <p:sp>
          <p:nvSpPr>
            <p:cNvPr id="445" name="Google Shape;445;p32"/>
            <p:cNvSpPr txBox="1"/>
            <p:nvPr/>
          </p:nvSpPr>
          <p:spPr>
            <a:xfrm>
              <a:off x="1968" y="2880"/>
              <a:ext cx="6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0.078</a:t>
              </a:r>
              <a:r>
                <a:rPr b="0" baseline="30000" i="0" lang="en-US" sz="1800" u="none">
                  <a:solidFill>
                    <a:schemeClr val="dk1"/>
                  </a:solidFill>
                  <a:latin typeface="Arial"/>
                  <a:ea typeface="Arial"/>
                  <a:cs typeface="Arial"/>
                  <a:sym typeface="Arial"/>
                </a:rPr>
                <a:t>2</a:t>
              </a:r>
              <a:endParaRPr/>
            </a:p>
          </p:txBody>
        </p:sp>
        <p:cxnSp>
          <p:nvCxnSpPr>
            <p:cNvPr id="446" name="Google Shape;446;p32"/>
            <p:cNvCxnSpPr/>
            <p:nvPr/>
          </p:nvCxnSpPr>
          <p:spPr>
            <a:xfrm>
              <a:off x="1872" y="2880"/>
              <a:ext cx="912" cy="0"/>
            </a:xfrm>
            <a:prstGeom prst="straightConnector1">
              <a:avLst/>
            </a:prstGeom>
            <a:noFill/>
            <a:ln cap="flat" cmpd="sng" w="28575">
              <a:solidFill>
                <a:schemeClr val="dk1"/>
              </a:solidFill>
              <a:prstDash val="solid"/>
              <a:miter lim="800000"/>
              <a:headEnd len="med" w="med" type="none"/>
              <a:tailEnd len="med" w="med" type="none"/>
            </a:ln>
          </p:spPr>
        </p:cxnSp>
      </p:grpSp>
      <p:sp>
        <p:nvSpPr>
          <p:cNvPr id="447" name="Google Shape;447;p32"/>
          <p:cNvSpPr txBox="1"/>
          <p:nvPr/>
        </p:nvSpPr>
        <p:spPr>
          <a:xfrm>
            <a:off x="4572000" y="4343400"/>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0.020 =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24">
                                            <p:txEl>
                                              <p:pRg end="0" st="0"/>
                                            </p:txEl>
                                          </p:spTgt>
                                        </p:tgtEl>
                                        <p:attrNameLst>
                                          <p:attrName>style.visibility</p:attrName>
                                        </p:attrNameLst>
                                      </p:cBhvr>
                                      <p:to>
                                        <p:strVal val="visible"/>
                                      </p:to>
                                    </p:set>
                                    <p:animEffect filter="fade" transition="in">
                                      <p:cBhvr>
                                        <p:cTn dur="500"/>
                                        <p:tgtEl>
                                          <p:spTgt spid="424">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5">
                                            <p:txEl>
                                              <p:pRg end="0" st="0"/>
                                            </p:txEl>
                                          </p:spTgt>
                                        </p:tgtEl>
                                        <p:attrNameLst>
                                          <p:attrName>style.visibility</p:attrName>
                                        </p:attrNameLst>
                                      </p:cBhvr>
                                      <p:to>
                                        <p:strVal val="visible"/>
                                      </p:to>
                                    </p:set>
                                    <p:animEffect filter="fade" transition="in">
                                      <p:cBhvr>
                                        <p:cTn dur="500"/>
                                        <p:tgtEl>
                                          <p:spTgt spid="42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26">
                                            <p:txEl>
                                              <p:pRg end="0" st="0"/>
                                            </p:txEl>
                                          </p:spTgt>
                                        </p:tgtEl>
                                        <p:attrNameLst>
                                          <p:attrName>style.visibility</p:attrName>
                                        </p:attrNameLst>
                                      </p:cBhvr>
                                      <p:to>
                                        <p:strVal val="visible"/>
                                      </p:to>
                                    </p:set>
                                    <p:animEffect filter="fade" transition="in">
                                      <p:cBhvr>
                                        <p:cTn dur="500"/>
                                        <p:tgtEl>
                                          <p:spTgt spid="426">
                                            <p:txEl>
                                              <p:pRg end="0" st="0"/>
                                            </p:txEl>
                                          </p:spTgt>
                                        </p:tgtEl>
                                      </p:cBhvr>
                                    </p:animEffect>
                                  </p:childTnLst>
                                </p:cTn>
                              </p:par>
                            </p:childTnLst>
                          </p:cTn>
                        </p:par>
                        <p:par>
                          <p:cTn fill="hold">
                            <p:stCondLst>
                              <p:cond delay="1500"/>
                            </p:stCondLst>
                            <p:childTnLst>
                              <p:par>
                                <p:cTn fill="hold" nodeType="afterEffect" presetClass="entr" presetID="1" presetSubtype="0">
                                  <p:stCondLst>
                                    <p:cond delay="1000"/>
                                  </p:stCondLst>
                                  <p:childTnLst>
                                    <p:set>
                                      <p:cBhvr>
                                        <p:cTn dur="1" fill="hold">
                                          <p:stCondLst>
                                            <p:cond delay="0"/>
                                          </p:stCondLst>
                                        </p:cTn>
                                        <p:tgtEl>
                                          <p:spTgt spid="427">
                                            <p:txEl>
                                              <p:pRg end="0" st="0"/>
                                            </p:txEl>
                                          </p:spTgt>
                                        </p:tgtEl>
                                        <p:attrNameLst>
                                          <p:attrName>style.visibility</p:attrName>
                                        </p:attrNameLst>
                                      </p:cBhvr>
                                      <p:to>
                                        <p:strVal val="visible"/>
                                      </p:to>
                                    </p:set>
                                  </p:childTnLst>
                                </p:cTn>
                              </p:par>
                            </p:childTnLst>
                          </p:cTn>
                        </p:par>
                        <p:par>
                          <p:cTn fill="hold">
                            <p:stCondLst>
                              <p:cond delay="1501"/>
                            </p:stCondLst>
                            <p:childTnLst>
                              <p:par>
                                <p:cTn fill="hold" nodeType="afterEffect" presetClass="entr" presetID="1" presetSubtype="0">
                                  <p:stCondLst>
                                    <p:cond delay="1000"/>
                                  </p:stCondLst>
                                  <p:childTnLst>
                                    <p:set>
                                      <p:cBhvr>
                                        <p:cTn dur="1" fill="hold">
                                          <p:stCondLst>
                                            <p:cond delay="0"/>
                                          </p:stCondLst>
                                        </p:cTn>
                                        <p:tgtEl>
                                          <p:spTgt spid="431">
                                            <p:txEl>
                                              <p:pRg end="0" st="0"/>
                                            </p:txEl>
                                          </p:spTgt>
                                        </p:tgtEl>
                                        <p:attrNameLst>
                                          <p:attrName>style.visibility</p:attrName>
                                        </p:attrNameLst>
                                      </p:cBhvr>
                                      <p:to>
                                        <p:strVal val="visible"/>
                                      </p:to>
                                    </p:set>
                                  </p:childTnLst>
                                </p:cTn>
                              </p:par>
                            </p:childTnLst>
                          </p:cTn>
                        </p:par>
                        <p:par>
                          <p:cTn fill="hold">
                            <p:stCondLst>
                              <p:cond delay="1502"/>
                            </p:stCondLst>
                            <p:childTnLst>
                              <p:par>
                                <p:cTn fill="hold" nodeType="afterEffect" presetClass="entr" presetID="1" presetSubtype="0">
                                  <p:stCondLst>
                                    <p:cond delay="1000"/>
                                  </p:stCondLst>
                                  <p:childTnLst>
                                    <p:set>
                                      <p:cBhvr>
                                        <p:cTn dur="1" fill="hold">
                                          <p:stCondLst>
                                            <p:cond delay="0"/>
                                          </p:stCondLst>
                                        </p:cTn>
                                        <p:tgtEl>
                                          <p:spTgt spid="432">
                                            <p:txEl>
                                              <p:pRg end="0" st="0"/>
                                            </p:txEl>
                                          </p:spTgt>
                                        </p:tgtEl>
                                        <p:attrNameLst>
                                          <p:attrName>style.visibility</p:attrName>
                                        </p:attrNameLst>
                                      </p:cBhvr>
                                      <p:to>
                                        <p:strVal val="visible"/>
                                      </p:to>
                                    </p:set>
                                  </p:childTnLst>
                                </p:cTn>
                              </p:par>
                            </p:childTnLst>
                          </p:cTn>
                        </p:par>
                        <p:par>
                          <p:cTn fill="hold">
                            <p:stCondLst>
                              <p:cond delay="1503"/>
                            </p:stCondLst>
                            <p:childTnLst>
                              <p:par>
                                <p:cTn fill="hold" nodeType="afterEffect" presetClass="entr" presetID="1" presetSubtype="0">
                                  <p:stCondLst>
                                    <p:cond delay="1500"/>
                                  </p:stCondLst>
                                  <p:childTnLst>
                                    <p:set>
                                      <p:cBhvr>
                                        <p:cTn dur="1" fill="hold">
                                          <p:stCondLst>
                                            <p:cond delay="0"/>
                                          </p:stCondLst>
                                        </p:cTn>
                                        <p:tgtEl>
                                          <p:spTgt spid="428">
                                            <p:txEl>
                                              <p:pRg end="0" st="0"/>
                                            </p:txEl>
                                          </p:spTgt>
                                        </p:tgtEl>
                                        <p:attrNameLst>
                                          <p:attrName>style.visibility</p:attrName>
                                        </p:attrNameLst>
                                      </p:cBhvr>
                                      <p:to>
                                        <p:strVal val="visible"/>
                                      </p:to>
                                    </p:set>
                                  </p:childTnLst>
                                </p:cTn>
                              </p:par>
                            </p:childTnLst>
                          </p:cTn>
                        </p:par>
                        <p:par>
                          <p:cTn fill="hold">
                            <p:stCondLst>
                              <p:cond delay="1504"/>
                            </p:stCondLst>
                            <p:childTnLst>
                              <p:par>
                                <p:cTn fill="hold" nodeType="afterEffect" presetClass="entr" presetID="1" presetSubtype="0">
                                  <p:stCondLst>
                                    <p:cond delay="500"/>
                                  </p:stCondLst>
                                  <p:childTnLst>
                                    <p:set>
                                      <p:cBhvr>
                                        <p:cTn dur="1" fill="hold">
                                          <p:stCondLst>
                                            <p:cond delay="0"/>
                                          </p:stCondLst>
                                        </p:cTn>
                                        <p:tgtEl>
                                          <p:spTgt spid="430">
                                            <p:txEl>
                                              <p:pRg end="0" st="0"/>
                                            </p:txEl>
                                          </p:spTgt>
                                        </p:tgtEl>
                                        <p:attrNameLst>
                                          <p:attrName>style.visibility</p:attrName>
                                        </p:attrNameLst>
                                      </p:cBhvr>
                                      <p:to>
                                        <p:strVal val="visible"/>
                                      </p:to>
                                    </p:set>
                                  </p:childTnLst>
                                </p:cTn>
                              </p:par>
                            </p:childTnLst>
                          </p:cTn>
                        </p:par>
                        <p:par>
                          <p:cTn fill="hold">
                            <p:stCondLst>
                              <p:cond delay="1505"/>
                            </p:stCondLst>
                            <p:childTnLst>
                              <p:par>
                                <p:cTn fill="hold" nodeType="afterEffect" presetClass="entr" presetID="10" presetSubtype="0">
                                  <p:stCondLst>
                                    <p:cond delay="500"/>
                                  </p:stCondLst>
                                  <p:childTnLst>
                                    <p:set>
                                      <p:cBhvr>
                                        <p:cTn dur="1" fill="hold">
                                          <p:stCondLst>
                                            <p:cond delay="0"/>
                                          </p:stCondLst>
                                        </p:cTn>
                                        <p:tgtEl>
                                          <p:spTgt spid="429">
                                            <p:txEl>
                                              <p:pRg end="0" st="0"/>
                                            </p:txEl>
                                          </p:spTgt>
                                        </p:tgtEl>
                                        <p:attrNameLst>
                                          <p:attrName>style.visibility</p:attrName>
                                        </p:attrNameLst>
                                      </p:cBhvr>
                                      <p:to>
                                        <p:strVal val="visible"/>
                                      </p:to>
                                    </p:set>
                                    <p:animEffect filter="fade" transition="in">
                                      <p:cBhvr>
                                        <p:cTn dur="500"/>
                                        <p:tgtEl>
                                          <p:spTgt spid="429">
                                            <p:txEl>
                                              <p:pRg end="0" st="0"/>
                                            </p:txEl>
                                          </p:spTgt>
                                        </p:tgtEl>
                                      </p:cBhvr>
                                    </p:animEffect>
                                  </p:childTnLst>
                                </p:cTn>
                              </p:par>
                            </p:childTnLst>
                          </p:cTn>
                        </p:par>
                        <p:par>
                          <p:cTn fill="hold">
                            <p:stCondLst>
                              <p:cond delay="2005"/>
                            </p:stCondLst>
                            <p:childTnLst>
                              <p:par>
                                <p:cTn fill="hold" nodeType="afterEffect" presetClass="entr" presetID="1" presetSubtype="0">
                                  <p:stCondLst>
                                    <p:cond delay="1000"/>
                                  </p:stCondLst>
                                  <p:childTnLst>
                                    <p:set>
                                      <p:cBhvr>
                                        <p:cTn dur="1" fill="hold">
                                          <p:stCondLst>
                                            <p:cond delay="0"/>
                                          </p:stCondLst>
                                        </p:cTn>
                                        <p:tgtEl>
                                          <p:spTgt spid="433">
                                            <p:txEl>
                                              <p:pRg end="0" st="0"/>
                                            </p:txEl>
                                          </p:spTgt>
                                        </p:tgtEl>
                                        <p:attrNameLst>
                                          <p:attrName>style.visibility</p:attrName>
                                        </p:attrNameLst>
                                      </p:cBhvr>
                                      <p:to>
                                        <p:strVal val="visible"/>
                                      </p:to>
                                    </p:set>
                                  </p:childTnLst>
                                </p:cTn>
                              </p:par>
                            </p:childTnLst>
                          </p:cTn>
                        </p:par>
                        <p:par>
                          <p:cTn fill="hold">
                            <p:stCondLst>
                              <p:cond delay="2006"/>
                            </p:stCondLst>
                            <p:childTnLst>
                              <p:par>
                                <p:cTn fill="hold" nodeType="afterEffect" presetClass="entr" presetID="1" presetSubtype="0">
                                  <p:stCondLst>
                                    <p:cond delay="0"/>
                                  </p:stCondLst>
                                  <p:childTnLst>
                                    <p:set>
                                      <p:cBhvr>
                                        <p:cTn dur="1" fill="hold">
                                          <p:stCondLst>
                                            <p:cond delay="0"/>
                                          </p:stCondLst>
                                        </p:cTn>
                                        <p:tgtEl>
                                          <p:spTgt spid="434">
                                            <p:txEl>
                                              <p:pRg end="0" st="0"/>
                                            </p:txEl>
                                          </p:spTgt>
                                        </p:tgtEl>
                                        <p:attrNameLst>
                                          <p:attrName>style.visibility</p:attrName>
                                        </p:attrNameLst>
                                      </p:cBhvr>
                                      <p:to>
                                        <p:strVal val="visible"/>
                                      </p:to>
                                    </p:set>
                                  </p:childTnLst>
                                </p:cTn>
                              </p:par>
                            </p:childTnLst>
                          </p:cTn>
                        </p:par>
                        <p:par>
                          <p:cTn fill="hold">
                            <p:stCondLst>
                              <p:cond delay="2007"/>
                            </p:stCondLst>
                            <p:childTnLst>
                              <p:par>
                                <p:cTn fill="hold" nodeType="afterEffect" presetClass="entr" presetID="1" presetSubtype="0">
                                  <p:stCondLst>
                                    <p:cond delay="0"/>
                                  </p:stCondLst>
                                  <p:childTnLst>
                                    <p:set>
                                      <p:cBhvr>
                                        <p:cTn dur="1" fill="hold">
                                          <p:stCondLst>
                                            <p:cond delay="0"/>
                                          </p:stCondLst>
                                        </p:cTn>
                                        <p:tgtEl>
                                          <p:spTgt spid="435">
                                            <p:txEl>
                                              <p:pRg end="0" st="0"/>
                                            </p:txEl>
                                          </p:spTgt>
                                        </p:tgtEl>
                                        <p:attrNameLst>
                                          <p:attrName>style.visibility</p:attrName>
                                        </p:attrNameLst>
                                      </p:cBhvr>
                                      <p:to>
                                        <p:strVal val="visible"/>
                                      </p:to>
                                    </p:set>
                                  </p:childTnLst>
                                </p:cTn>
                              </p:par>
                            </p:childTnLst>
                          </p:cTn>
                        </p:par>
                        <p:par>
                          <p:cTn fill="hold">
                            <p:stCondLst>
                              <p:cond delay="2008"/>
                            </p:stCondLst>
                            <p:childTnLst>
                              <p:par>
                                <p:cTn fill="hold" nodeType="afterEffect" presetClass="entr" presetID="10" presetSubtype="0">
                                  <p:stCondLst>
                                    <p:cond delay="1500"/>
                                  </p:stCondLst>
                                  <p:childTnLst>
                                    <p:set>
                                      <p:cBhvr>
                                        <p:cTn dur="1" fill="hold">
                                          <p:stCondLst>
                                            <p:cond delay="0"/>
                                          </p:stCondLst>
                                        </p:cTn>
                                        <p:tgtEl>
                                          <p:spTgt spid="436">
                                            <p:txEl>
                                              <p:pRg end="0" st="0"/>
                                            </p:txEl>
                                          </p:spTgt>
                                        </p:tgtEl>
                                        <p:attrNameLst>
                                          <p:attrName>style.visibility</p:attrName>
                                        </p:attrNameLst>
                                      </p:cBhvr>
                                      <p:to>
                                        <p:strVal val="visible"/>
                                      </p:to>
                                    </p:set>
                                    <p:animEffect filter="fade" transition="in">
                                      <p:cBhvr>
                                        <p:cTn dur="500"/>
                                        <p:tgtEl>
                                          <p:spTgt spid="436">
                                            <p:txEl>
                                              <p:pRg end="0" st="0"/>
                                            </p:txEl>
                                          </p:spTgt>
                                        </p:tgtEl>
                                      </p:cBhvr>
                                    </p:animEffect>
                                  </p:childTnLst>
                                </p:cTn>
                              </p:par>
                            </p:childTnLst>
                          </p:cTn>
                        </p:par>
                        <p:par>
                          <p:cTn fill="hold">
                            <p:stCondLst>
                              <p:cond delay="2508"/>
                            </p:stCondLst>
                            <p:childTnLst>
                              <p:par>
                                <p:cTn fill="hold" nodeType="afterEffect" presetClass="entr" presetID="10" presetSubtype="0">
                                  <p:stCondLst>
                                    <p:cond delay="500"/>
                                  </p:stCondLst>
                                  <p:childTnLst>
                                    <p:set>
                                      <p:cBhvr>
                                        <p:cTn dur="1" fill="hold">
                                          <p:stCondLst>
                                            <p:cond delay="0"/>
                                          </p:stCondLst>
                                        </p:cTn>
                                        <p:tgtEl>
                                          <p:spTgt spid="447">
                                            <p:txEl>
                                              <p:pRg end="0" st="0"/>
                                            </p:txEl>
                                          </p:spTgt>
                                        </p:tgtEl>
                                        <p:attrNameLst>
                                          <p:attrName>style.visibility</p:attrName>
                                        </p:attrNameLst>
                                      </p:cBhvr>
                                      <p:to>
                                        <p:strVal val="visible"/>
                                      </p:to>
                                    </p:set>
                                    <p:animEffect filter="fade" transition="in">
                                      <p:cBhvr>
                                        <p:cTn dur="500"/>
                                        <p:tgtEl>
                                          <p:spTgt spid="44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2" name="Shape 452"/>
        <p:cNvGrpSpPr/>
        <p:nvPr/>
      </p:nvGrpSpPr>
      <p:grpSpPr>
        <a:xfrm>
          <a:off x="0" y="0"/>
          <a:ext cx="0" cy="0"/>
          <a:chOff x="0" y="0"/>
          <a:chExt cx="0" cy="0"/>
        </a:xfrm>
      </p:grpSpPr>
      <p:sp>
        <p:nvSpPr>
          <p:cNvPr id="453" name="Google Shape;453;p33"/>
          <p:cNvSpPr txBox="1"/>
          <p:nvPr/>
        </p:nvSpPr>
        <p:spPr>
          <a:xfrm>
            <a:off x="3048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17.6</a:t>
            </a:r>
            <a:endParaRPr/>
          </a:p>
        </p:txBody>
      </p:sp>
      <p:sp>
        <p:nvSpPr>
          <p:cNvPr id="454" name="Google Shape;454;p33"/>
          <p:cNvSpPr txBox="1"/>
          <p:nvPr/>
        </p:nvSpPr>
        <p:spPr>
          <a:xfrm>
            <a:off x="381000" y="36576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455" name="Google Shape;455;p33"/>
          <p:cNvSpPr txBox="1"/>
          <p:nvPr/>
        </p:nvSpPr>
        <p:spPr>
          <a:xfrm>
            <a:off x="2971800" y="533400"/>
            <a:ext cx="5867400" cy="3667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Determining Equilibrium Concentrations from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c</a:t>
            </a:r>
            <a:endParaRPr/>
          </a:p>
        </p:txBody>
      </p:sp>
      <p:grpSp>
        <p:nvGrpSpPr>
          <p:cNvPr id="456" name="Google Shape;456;p33"/>
          <p:cNvGrpSpPr/>
          <p:nvPr/>
        </p:nvGrpSpPr>
        <p:grpSpPr>
          <a:xfrm>
            <a:off x="304800" y="1066800"/>
            <a:ext cx="8610600" cy="1763712"/>
            <a:chOff x="192" y="672"/>
            <a:chExt cx="5424" cy="1111"/>
          </a:xfrm>
        </p:grpSpPr>
        <p:sp>
          <p:nvSpPr>
            <p:cNvPr id="457" name="Google Shape;457;p33"/>
            <p:cNvSpPr txBox="1"/>
            <p:nvPr/>
          </p:nvSpPr>
          <p:spPr>
            <a:xfrm>
              <a:off x="192" y="672"/>
              <a:ext cx="963"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458" name="Google Shape;458;p33"/>
            <p:cNvSpPr txBox="1"/>
            <p:nvPr/>
          </p:nvSpPr>
          <p:spPr>
            <a:xfrm>
              <a:off x="1104" y="672"/>
              <a:ext cx="4512" cy="923"/>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a study concerning the conversion of methane to other fuels, a chemical engineer mixes gaseous 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and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 in a 0.32-L flask at 1200 K.  At equilibrium, the flask contains 0.26 mol of CO, 0.091 mol of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and 0.041 mol of 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What is the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 at equilibrium?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 0.26 for the equation </a:t>
              </a:r>
              <a:endParaRPr/>
            </a:p>
          </p:txBody>
        </p:sp>
        <p:grpSp>
          <p:nvGrpSpPr>
            <p:cNvPr id="459" name="Google Shape;459;p33"/>
            <p:cNvGrpSpPr/>
            <p:nvPr/>
          </p:nvGrpSpPr>
          <p:grpSpPr>
            <a:xfrm>
              <a:off x="2256" y="1529"/>
              <a:ext cx="3312" cy="254"/>
              <a:chOff x="1872" y="1811"/>
              <a:chExt cx="3312" cy="210"/>
            </a:xfrm>
          </p:grpSpPr>
          <p:sp>
            <p:nvSpPr>
              <p:cNvPr id="460" name="Google Shape;460;p33"/>
              <p:cNvSpPr txBox="1"/>
              <p:nvPr/>
            </p:nvSpPr>
            <p:spPr>
              <a:xfrm>
                <a:off x="1872" y="1811"/>
                <a:ext cx="3312" cy="1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CO(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+ 3H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461" name="Google Shape;461;p33"/>
              <p:cNvPicPr preferRelativeResize="0"/>
              <p:nvPr/>
            </p:nvPicPr>
            <p:blipFill rotWithShape="1">
              <a:blip r:embed="rId3">
                <a:alphaModFix/>
              </a:blip>
              <a:srcRect b="0" l="0" r="0" t="0"/>
              <a:stretch/>
            </p:blipFill>
            <p:spPr>
              <a:xfrm>
                <a:off x="3024" y="1853"/>
                <a:ext cx="416" cy="168"/>
              </a:xfrm>
              <a:prstGeom prst="rect">
                <a:avLst/>
              </a:prstGeom>
              <a:noFill/>
              <a:ln>
                <a:noFill/>
              </a:ln>
            </p:spPr>
          </p:pic>
        </p:grpSp>
      </p:grpSp>
      <p:grpSp>
        <p:nvGrpSpPr>
          <p:cNvPr id="462" name="Google Shape;462;p33"/>
          <p:cNvGrpSpPr/>
          <p:nvPr/>
        </p:nvGrpSpPr>
        <p:grpSpPr>
          <a:xfrm>
            <a:off x="381000" y="2895600"/>
            <a:ext cx="8382000" cy="641350"/>
            <a:chOff x="240" y="1824"/>
            <a:chExt cx="5280" cy="404"/>
          </a:xfrm>
        </p:grpSpPr>
        <p:sp>
          <p:nvSpPr>
            <p:cNvPr id="463" name="Google Shape;463;p33"/>
            <p:cNvSpPr txBox="1"/>
            <p:nvPr/>
          </p:nvSpPr>
          <p:spPr>
            <a:xfrm>
              <a:off x="240" y="1824"/>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464" name="Google Shape;464;p33"/>
            <p:cNvSpPr txBox="1"/>
            <p:nvPr/>
          </p:nvSpPr>
          <p:spPr>
            <a:xfrm>
              <a:off x="864" y="1824"/>
              <a:ext cx="4656"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Use the balanced equation to write the reaction quotient and then substitute values for each component.</a:t>
              </a:r>
              <a:endParaRPr/>
            </a:p>
          </p:txBody>
        </p:sp>
      </p:grpSp>
      <p:grpSp>
        <p:nvGrpSpPr>
          <p:cNvPr id="465" name="Google Shape;465;p33"/>
          <p:cNvGrpSpPr/>
          <p:nvPr/>
        </p:nvGrpSpPr>
        <p:grpSpPr>
          <a:xfrm>
            <a:off x="2209800" y="3657600"/>
            <a:ext cx="5257800" cy="384175"/>
            <a:chOff x="1392" y="2304"/>
            <a:chExt cx="3312" cy="242"/>
          </a:xfrm>
        </p:grpSpPr>
        <p:sp>
          <p:nvSpPr>
            <p:cNvPr id="466" name="Google Shape;466;p33"/>
            <p:cNvSpPr txBox="1"/>
            <p:nvPr/>
          </p:nvSpPr>
          <p:spPr>
            <a:xfrm>
              <a:off x="1392" y="2304"/>
              <a:ext cx="33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CO(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+ 3H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467" name="Google Shape;467;p33"/>
            <p:cNvPicPr preferRelativeResize="0"/>
            <p:nvPr/>
          </p:nvPicPr>
          <p:blipFill rotWithShape="1">
            <a:blip r:embed="rId4">
              <a:alphaModFix/>
            </a:blip>
            <a:srcRect b="0" l="0" r="0" t="0"/>
            <a:stretch/>
          </p:blipFill>
          <p:spPr>
            <a:xfrm>
              <a:off x="2544" y="2343"/>
              <a:ext cx="416" cy="203"/>
            </a:xfrm>
            <a:prstGeom prst="rect">
              <a:avLst/>
            </a:prstGeom>
            <a:noFill/>
            <a:ln>
              <a:noFill/>
            </a:ln>
          </p:spPr>
        </p:pic>
      </p:grpSp>
      <p:grpSp>
        <p:nvGrpSpPr>
          <p:cNvPr id="468" name="Google Shape;468;p33"/>
          <p:cNvGrpSpPr/>
          <p:nvPr/>
        </p:nvGrpSpPr>
        <p:grpSpPr>
          <a:xfrm>
            <a:off x="304800" y="4152900"/>
            <a:ext cx="3352800" cy="788987"/>
            <a:chOff x="192" y="2616"/>
            <a:chExt cx="2112" cy="497"/>
          </a:xfrm>
        </p:grpSpPr>
        <p:sp>
          <p:nvSpPr>
            <p:cNvPr id="469" name="Google Shape;469;p33"/>
            <p:cNvSpPr txBox="1"/>
            <p:nvPr/>
          </p:nvSpPr>
          <p:spPr>
            <a:xfrm>
              <a:off x="192" y="2736"/>
              <a:ext cx="720"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eq</a:t>
              </a:r>
              <a:r>
                <a:rPr b="0" i="0" lang="en-US" sz="1800" u="none">
                  <a:solidFill>
                    <a:schemeClr val="dk1"/>
                  </a:solidFill>
                  <a:latin typeface="Arial"/>
                  <a:ea typeface="Arial"/>
                  <a:cs typeface="Arial"/>
                  <a:sym typeface="Arial"/>
                </a:rPr>
                <a:t> =</a:t>
              </a:r>
              <a:endParaRPr/>
            </a:p>
          </p:txBody>
        </p:sp>
        <p:grpSp>
          <p:nvGrpSpPr>
            <p:cNvPr id="470" name="Google Shape;470;p33"/>
            <p:cNvGrpSpPr/>
            <p:nvPr/>
          </p:nvGrpSpPr>
          <p:grpSpPr>
            <a:xfrm>
              <a:off x="912" y="2616"/>
              <a:ext cx="768" cy="497"/>
              <a:chOff x="3024" y="2784"/>
              <a:chExt cx="768" cy="497"/>
            </a:xfrm>
          </p:grpSpPr>
          <p:sp>
            <p:nvSpPr>
              <p:cNvPr id="471" name="Google Shape;471;p33"/>
              <p:cNvSpPr txBox="1"/>
              <p:nvPr/>
            </p:nvSpPr>
            <p:spPr>
              <a:xfrm>
                <a:off x="3024" y="2784"/>
                <a:ext cx="768"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0.041mol</a:t>
                </a:r>
                <a:endParaRPr/>
              </a:p>
            </p:txBody>
          </p:sp>
          <p:sp>
            <p:nvSpPr>
              <p:cNvPr id="472" name="Google Shape;472;p33"/>
              <p:cNvSpPr txBox="1"/>
              <p:nvPr/>
            </p:nvSpPr>
            <p:spPr>
              <a:xfrm>
                <a:off x="3072" y="3048"/>
                <a:ext cx="576" cy="233"/>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0.32 L</a:t>
                </a:r>
                <a:endParaRPr/>
              </a:p>
            </p:txBody>
          </p:sp>
          <p:cxnSp>
            <p:nvCxnSpPr>
              <p:cNvPr id="473" name="Google Shape;473;p33"/>
              <p:cNvCxnSpPr/>
              <p:nvPr/>
            </p:nvCxnSpPr>
            <p:spPr>
              <a:xfrm>
                <a:off x="3072" y="3024"/>
                <a:ext cx="576" cy="0"/>
              </a:xfrm>
              <a:prstGeom prst="straightConnector1">
                <a:avLst/>
              </a:prstGeom>
              <a:noFill/>
              <a:ln cap="flat" cmpd="sng" w="19050">
                <a:solidFill>
                  <a:schemeClr val="dk1"/>
                </a:solidFill>
                <a:prstDash val="solid"/>
                <a:miter lim="800000"/>
                <a:headEnd len="med" w="med" type="none"/>
                <a:tailEnd len="med" w="med" type="none"/>
              </a:ln>
            </p:spPr>
          </p:cxnSp>
        </p:grpSp>
        <p:sp>
          <p:nvSpPr>
            <p:cNvPr id="474" name="Google Shape;474;p33"/>
            <p:cNvSpPr txBox="1"/>
            <p:nvPr/>
          </p:nvSpPr>
          <p:spPr>
            <a:xfrm>
              <a:off x="1584" y="2736"/>
              <a:ext cx="720"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0.13 </a:t>
              </a:r>
              <a:r>
                <a:rPr b="0" i="1" lang="en-US" sz="1800" u="none">
                  <a:solidFill>
                    <a:schemeClr val="dk1"/>
                  </a:solidFill>
                  <a:latin typeface="Arial"/>
                  <a:ea typeface="Arial"/>
                  <a:cs typeface="Arial"/>
                  <a:sym typeface="Arial"/>
                </a:rPr>
                <a:t>M</a:t>
              </a:r>
              <a:endParaRPr/>
            </a:p>
          </p:txBody>
        </p:sp>
      </p:grpSp>
      <p:grpSp>
        <p:nvGrpSpPr>
          <p:cNvPr id="475" name="Google Shape;475;p33"/>
          <p:cNvGrpSpPr/>
          <p:nvPr/>
        </p:nvGrpSpPr>
        <p:grpSpPr>
          <a:xfrm>
            <a:off x="3962400" y="4114800"/>
            <a:ext cx="3276600" cy="747712"/>
            <a:chOff x="192" y="3072"/>
            <a:chExt cx="2064" cy="471"/>
          </a:xfrm>
        </p:grpSpPr>
        <p:sp>
          <p:nvSpPr>
            <p:cNvPr id="476" name="Google Shape;476;p33"/>
            <p:cNvSpPr txBox="1"/>
            <p:nvPr/>
          </p:nvSpPr>
          <p:spPr>
            <a:xfrm>
              <a:off x="192" y="3192"/>
              <a:ext cx="720"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eq</a:t>
              </a:r>
              <a:r>
                <a:rPr b="0" i="0" lang="en-US" sz="1800" u="none">
                  <a:solidFill>
                    <a:schemeClr val="dk1"/>
                  </a:solidFill>
                  <a:latin typeface="Arial"/>
                  <a:ea typeface="Arial"/>
                  <a:cs typeface="Arial"/>
                  <a:sym typeface="Arial"/>
                </a:rPr>
                <a:t> =</a:t>
              </a:r>
              <a:endParaRPr/>
            </a:p>
          </p:txBody>
        </p:sp>
        <p:grpSp>
          <p:nvGrpSpPr>
            <p:cNvPr id="477" name="Google Shape;477;p33"/>
            <p:cNvGrpSpPr/>
            <p:nvPr/>
          </p:nvGrpSpPr>
          <p:grpSpPr>
            <a:xfrm>
              <a:off x="864" y="3072"/>
              <a:ext cx="768" cy="471"/>
              <a:chOff x="4176" y="3216"/>
              <a:chExt cx="768" cy="471"/>
            </a:xfrm>
          </p:grpSpPr>
          <p:sp>
            <p:nvSpPr>
              <p:cNvPr id="478" name="Google Shape;478;p33"/>
              <p:cNvSpPr txBox="1"/>
              <p:nvPr/>
            </p:nvSpPr>
            <p:spPr>
              <a:xfrm>
                <a:off x="4176" y="3216"/>
                <a:ext cx="768"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0.26mol</a:t>
                </a:r>
                <a:endParaRPr/>
              </a:p>
            </p:txBody>
          </p:sp>
          <p:sp>
            <p:nvSpPr>
              <p:cNvPr id="479" name="Google Shape;479;p33"/>
              <p:cNvSpPr txBox="1"/>
              <p:nvPr/>
            </p:nvSpPr>
            <p:spPr>
              <a:xfrm>
                <a:off x="4224" y="3456"/>
                <a:ext cx="576"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0.32 L</a:t>
                </a:r>
                <a:endParaRPr/>
              </a:p>
            </p:txBody>
          </p:sp>
          <p:cxnSp>
            <p:nvCxnSpPr>
              <p:cNvPr id="480" name="Google Shape;480;p33"/>
              <p:cNvCxnSpPr/>
              <p:nvPr/>
            </p:nvCxnSpPr>
            <p:spPr>
              <a:xfrm>
                <a:off x="4224" y="3456"/>
                <a:ext cx="576" cy="0"/>
              </a:xfrm>
              <a:prstGeom prst="straightConnector1">
                <a:avLst/>
              </a:prstGeom>
              <a:noFill/>
              <a:ln cap="flat" cmpd="sng" w="19050">
                <a:solidFill>
                  <a:schemeClr val="dk1"/>
                </a:solidFill>
                <a:prstDash val="solid"/>
                <a:miter lim="800000"/>
                <a:headEnd len="med" w="med" type="none"/>
                <a:tailEnd len="med" w="med" type="none"/>
              </a:ln>
            </p:spPr>
          </p:cxnSp>
        </p:grpSp>
        <p:sp>
          <p:nvSpPr>
            <p:cNvPr id="481" name="Google Shape;481;p33"/>
            <p:cNvSpPr txBox="1"/>
            <p:nvPr/>
          </p:nvSpPr>
          <p:spPr>
            <a:xfrm>
              <a:off x="1536" y="3192"/>
              <a:ext cx="720"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0.81 </a:t>
              </a:r>
              <a:r>
                <a:rPr b="0" i="1" lang="en-US" sz="1800" u="none">
                  <a:solidFill>
                    <a:schemeClr val="dk1"/>
                  </a:solidFill>
                  <a:latin typeface="Arial"/>
                  <a:ea typeface="Arial"/>
                  <a:cs typeface="Arial"/>
                  <a:sym typeface="Arial"/>
                </a:rPr>
                <a:t>M</a:t>
              </a:r>
              <a:endParaRPr/>
            </a:p>
          </p:txBody>
        </p:sp>
      </p:grpSp>
      <p:grpSp>
        <p:nvGrpSpPr>
          <p:cNvPr id="482" name="Google Shape;482;p33"/>
          <p:cNvGrpSpPr/>
          <p:nvPr/>
        </p:nvGrpSpPr>
        <p:grpSpPr>
          <a:xfrm>
            <a:off x="3048000" y="4876800"/>
            <a:ext cx="3200400" cy="671512"/>
            <a:chOff x="624" y="3600"/>
            <a:chExt cx="2016" cy="457"/>
          </a:xfrm>
        </p:grpSpPr>
        <p:sp>
          <p:nvSpPr>
            <p:cNvPr id="483" name="Google Shape;483;p33"/>
            <p:cNvSpPr txBox="1"/>
            <p:nvPr/>
          </p:nvSpPr>
          <p:spPr>
            <a:xfrm>
              <a:off x="624" y="3696"/>
              <a:ext cx="720" cy="2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eq</a:t>
              </a:r>
              <a:r>
                <a:rPr b="0" i="0" lang="en-US" sz="1800" u="none">
                  <a:solidFill>
                    <a:schemeClr val="dk1"/>
                  </a:solidFill>
                  <a:latin typeface="Arial"/>
                  <a:ea typeface="Arial"/>
                  <a:cs typeface="Arial"/>
                  <a:sym typeface="Arial"/>
                </a:rPr>
                <a:t> =</a:t>
              </a:r>
              <a:endParaRPr/>
            </a:p>
          </p:txBody>
        </p:sp>
        <p:sp>
          <p:nvSpPr>
            <p:cNvPr id="484" name="Google Shape;484;p33"/>
            <p:cNvSpPr txBox="1"/>
            <p:nvPr/>
          </p:nvSpPr>
          <p:spPr>
            <a:xfrm>
              <a:off x="1200" y="3600"/>
              <a:ext cx="768" cy="2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0.091mol</a:t>
              </a:r>
              <a:endParaRPr/>
            </a:p>
          </p:txBody>
        </p:sp>
        <p:sp>
          <p:nvSpPr>
            <p:cNvPr id="485" name="Google Shape;485;p33"/>
            <p:cNvSpPr txBox="1"/>
            <p:nvPr/>
          </p:nvSpPr>
          <p:spPr>
            <a:xfrm>
              <a:off x="1248" y="3808"/>
              <a:ext cx="576" cy="249"/>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0.32 L</a:t>
              </a:r>
              <a:endParaRPr/>
            </a:p>
          </p:txBody>
        </p:sp>
        <p:cxnSp>
          <p:nvCxnSpPr>
            <p:cNvPr id="486" name="Google Shape;486;p33"/>
            <p:cNvCxnSpPr/>
            <p:nvPr/>
          </p:nvCxnSpPr>
          <p:spPr>
            <a:xfrm>
              <a:off x="1248" y="3840"/>
              <a:ext cx="576" cy="0"/>
            </a:xfrm>
            <a:prstGeom prst="straightConnector1">
              <a:avLst/>
            </a:prstGeom>
            <a:noFill/>
            <a:ln cap="flat" cmpd="sng" w="19050">
              <a:solidFill>
                <a:schemeClr val="dk1"/>
              </a:solidFill>
              <a:prstDash val="solid"/>
              <a:miter lim="800000"/>
              <a:headEnd len="med" w="med" type="none"/>
              <a:tailEnd len="med" w="med" type="none"/>
            </a:ln>
          </p:spPr>
        </p:cxnSp>
        <p:sp>
          <p:nvSpPr>
            <p:cNvPr id="487" name="Google Shape;487;p33"/>
            <p:cNvSpPr txBox="1"/>
            <p:nvPr/>
          </p:nvSpPr>
          <p:spPr>
            <a:xfrm>
              <a:off x="1920" y="3696"/>
              <a:ext cx="720" cy="2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0.28 </a:t>
              </a:r>
              <a:r>
                <a:rPr b="0" i="1" lang="en-US" sz="1800" u="none">
                  <a:solidFill>
                    <a:schemeClr val="dk1"/>
                  </a:solidFill>
                  <a:latin typeface="Arial"/>
                  <a:ea typeface="Arial"/>
                  <a:cs typeface="Arial"/>
                  <a:sym typeface="Arial"/>
                </a:rPr>
                <a:t>M</a:t>
              </a:r>
              <a:endParaRPr/>
            </a:p>
          </p:txBody>
        </p:sp>
      </p:grpSp>
      <p:grpSp>
        <p:nvGrpSpPr>
          <p:cNvPr id="488" name="Google Shape;488;p33"/>
          <p:cNvGrpSpPr/>
          <p:nvPr/>
        </p:nvGrpSpPr>
        <p:grpSpPr>
          <a:xfrm>
            <a:off x="6629400" y="3429000"/>
            <a:ext cx="2209800" cy="747712"/>
            <a:chOff x="4176" y="2160"/>
            <a:chExt cx="1392" cy="471"/>
          </a:xfrm>
        </p:grpSpPr>
        <p:sp>
          <p:nvSpPr>
            <p:cNvPr id="489" name="Google Shape;489;p33"/>
            <p:cNvSpPr txBox="1"/>
            <p:nvPr/>
          </p:nvSpPr>
          <p:spPr>
            <a:xfrm>
              <a:off x="4176" y="2304"/>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a:t>
              </a:r>
              <a:endParaRPr/>
            </a:p>
          </p:txBody>
        </p:sp>
        <p:sp>
          <p:nvSpPr>
            <p:cNvPr id="490" name="Google Shape;490;p33"/>
            <p:cNvSpPr txBox="1"/>
            <p:nvPr/>
          </p:nvSpPr>
          <p:spPr>
            <a:xfrm>
              <a:off x="4752" y="2160"/>
              <a:ext cx="8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3</a:t>
              </a:r>
              <a:endParaRPr/>
            </a:p>
          </p:txBody>
        </p:sp>
        <p:sp>
          <p:nvSpPr>
            <p:cNvPr id="491" name="Google Shape;491;p33"/>
            <p:cNvSpPr txBox="1"/>
            <p:nvPr/>
          </p:nvSpPr>
          <p:spPr>
            <a:xfrm>
              <a:off x="4704" y="2400"/>
              <a:ext cx="86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endParaRPr/>
            </a:p>
          </p:txBody>
        </p:sp>
        <p:cxnSp>
          <p:nvCxnSpPr>
            <p:cNvPr id="492" name="Google Shape;492;p33"/>
            <p:cNvCxnSpPr/>
            <p:nvPr/>
          </p:nvCxnSpPr>
          <p:spPr>
            <a:xfrm>
              <a:off x="4704" y="2400"/>
              <a:ext cx="768"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493" name="Google Shape;493;p33"/>
          <p:cNvGrpSpPr/>
          <p:nvPr/>
        </p:nvGrpSpPr>
        <p:grpSpPr>
          <a:xfrm>
            <a:off x="1219200" y="5715000"/>
            <a:ext cx="2286000" cy="823912"/>
            <a:chOff x="2592" y="2688"/>
            <a:chExt cx="1440" cy="519"/>
          </a:xfrm>
        </p:grpSpPr>
        <p:sp>
          <p:nvSpPr>
            <p:cNvPr id="494" name="Google Shape;494;p33"/>
            <p:cNvSpPr txBox="1"/>
            <p:nvPr/>
          </p:nvSpPr>
          <p:spPr>
            <a:xfrm>
              <a:off x="2592" y="2832"/>
              <a:ext cx="62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 =</a:t>
              </a:r>
              <a:endParaRPr/>
            </a:p>
          </p:txBody>
        </p:sp>
        <p:sp>
          <p:nvSpPr>
            <p:cNvPr id="495" name="Google Shape;495;p33"/>
            <p:cNvSpPr txBox="1"/>
            <p:nvPr/>
          </p:nvSpPr>
          <p:spPr>
            <a:xfrm>
              <a:off x="3216" y="2688"/>
              <a:ext cx="8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3</a:t>
              </a:r>
              <a:endParaRPr/>
            </a:p>
          </p:txBody>
        </p:sp>
        <p:sp>
          <p:nvSpPr>
            <p:cNvPr id="496" name="Google Shape;496;p33"/>
            <p:cNvSpPr txBox="1"/>
            <p:nvPr/>
          </p:nvSpPr>
          <p:spPr>
            <a:xfrm>
              <a:off x="3264" y="2976"/>
              <a:ext cx="72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K</a:t>
              </a:r>
              <a:r>
                <a:rPr b="0" baseline="-25000" i="0" lang="en-US" sz="1800" u="none">
                  <a:solidFill>
                    <a:schemeClr val="dk1"/>
                  </a:solidFill>
                  <a:latin typeface="Arial"/>
                  <a:ea typeface="Arial"/>
                  <a:cs typeface="Arial"/>
                  <a:sym typeface="Arial"/>
                </a:rPr>
                <a:t>c</a:t>
              </a:r>
              <a:endParaRPr/>
            </a:p>
          </p:txBody>
        </p:sp>
        <p:cxnSp>
          <p:nvCxnSpPr>
            <p:cNvPr id="497" name="Google Shape;497;p33"/>
            <p:cNvCxnSpPr/>
            <p:nvPr/>
          </p:nvCxnSpPr>
          <p:spPr>
            <a:xfrm>
              <a:off x="3264" y="2976"/>
              <a:ext cx="624" cy="0"/>
            </a:xfrm>
            <a:prstGeom prst="straightConnector1">
              <a:avLst/>
            </a:prstGeom>
            <a:noFill/>
            <a:ln cap="flat" cmpd="sng" w="28575">
              <a:solidFill>
                <a:schemeClr val="dk1"/>
              </a:solidFill>
              <a:prstDash val="solid"/>
              <a:miter lim="800000"/>
              <a:headEnd len="med" w="med" type="none"/>
              <a:tailEnd len="med" w="med" type="none"/>
            </a:ln>
          </p:spPr>
        </p:cxnSp>
      </p:grpSp>
      <p:sp>
        <p:nvSpPr>
          <p:cNvPr id="498" name="Google Shape;498;p33"/>
          <p:cNvSpPr txBox="1"/>
          <p:nvPr/>
        </p:nvSpPr>
        <p:spPr>
          <a:xfrm>
            <a:off x="5416550" y="6026150"/>
            <a:ext cx="1371600" cy="366713"/>
          </a:xfrm>
          <a:prstGeom prst="rect">
            <a:avLst/>
          </a:prstGeom>
          <a:gradFill>
            <a:gsLst>
              <a:gs pos="0">
                <a:srgbClr val="187534">
                  <a:alpha val="58823"/>
                </a:srgbClr>
              </a:gs>
              <a:gs pos="50000">
                <a:schemeClr val="lt1"/>
              </a:gs>
              <a:gs pos="100000">
                <a:srgbClr val="187534">
                  <a:alpha val="58823"/>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0.53 </a:t>
            </a:r>
            <a:r>
              <a:rPr b="0" i="1" lang="en-US" sz="1800" u="none" cap="none" strike="noStrike">
                <a:solidFill>
                  <a:schemeClr val="dk1"/>
                </a:solidFill>
                <a:latin typeface="Arial"/>
                <a:ea typeface="Arial"/>
                <a:cs typeface="Arial"/>
                <a:sym typeface="Arial"/>
              </a:rPr>
              <a:t>M</a:t>
            </a:r>
            <a:endParaRPr/>
          </a:p>
        </p:txBody>
      </p:sp>
      <p:grpSp>
        <p:nvGrpSpPr>
          <p:cNvPr id="499" name="Google Shape;499;p33"/>
          <p:cNvGrpSpPr/>
          <p:nvPr/>
        </p:nvGrpSpPr>
        <p:grpSpPr>
          <a:xfrm>
            <a:off x="3429000" y="5715000"/>
            <a:ext cx="1981200" cy="823912"/>
            <a:chOff x="3024" y="3312"/>
            <a:chExt cx="1248" cy="519"/>
          </a:xfrm>
        </p:grpSpPr>
        <p:sp>
          <p:nvSpPr>
            <p:cNvPr id="500" name="Google Shape;500;p33"/>
            <p:cNvSpPr txBox="1"/>
            <p:nvPr/>
          </p:nvSpPr>
          <p:spPr>
            <a:xfrm>
              <a:off x="3024" y="3456"/>
              <a:ext cx="24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501" name="Google Shape;501;p33"/>
            <p:cNvSpPr txBox="1"/>
            <p:nvPr/>
          </p:nvSpPr>
          <p:spPr>
            <a:xfrm>
              <a:off x="3264" y="3312"/>
              <a:ext cx="10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(0.81)(0.28)</a:t>
              </a:r>
              <a:r>
                <a:rPr b="0" baseline="30000" i="0" lang="en-US" sz="1800" u="none">
                  <a:solidFill>
                    <a:schemeClr val="dk1"/>
                  </a:solidFill>
                  <a:latin typeface="Arial"/>
                  <a:ea typeface="Arial"/>
                  <a:cs typeface="Arial"/>
                  <a:sym typeface="Arial"/>
                </a:rPr>
                <a:t>3</a:t>
              </a:r>
              <a:endParaRPr/>
            </a:p>
          </p:txBody>
        </p:sp>
        <p:sp>
          <p:nvSpPr>
            <p:cNvPr id="502" name="Google Shape;502;p33"/>
            <p:cNvSpPr txBox="1"/>
            <p:nvPr/>
          </p:nvSpPr>
          <p:spPr>
            <a:xfrm>
              <a:off x="3264" y="3600"/>
              <a:ext cx="10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(0.13)(0.26)</a:t>
              </a:r>
              <a:endParaRPr/>
            </a:p>
          </p:txBody>
        </p:sp>
        <p:cxnSp>
          <p:nvCxnSpPr>
            <p:cNvPr id="503" name="Google Shape;503;p33"/>
            <p:cNvCxnSpPr/>
            <p:nvPr/>
          </p:nvCxnSpPr>
          <p:spPr>
            <a:xfrm>
              <a:off x="3360" y="3600"/>
              <a:ext cx="624"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2500"/>
                                  </p:stCondLst>
                                  <p:childTnLst>
                                    <p:set>
                                      <p:cBhvr>
                                        <p:cTn dur="1" fill="hold">
                                          <p:stCondLst>
                                            <p:cond delay="0"/>
                                          </p:stCondLst>
                                        </p:cTn>
                                        <p:tgtEl>
                                          <p:spTgt spid="45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8" name="Shape 508"/>
        <p:cNvGrpSpPr/>
        <p:nvPr/>
      </p:nvGrpSpPr>
      <p:grpSpPr>
        <a:xfrm>
          <a:off x="0" y="0"/>
          <a:ext cx="0" cy="0"/>
          <a:chOff x="0" y="0"/>
          <a:chExt cx="0" cy="0"/>
        </a:xfrm>
      </p:grpSpPr>
      <p:sp>
        <p:nvSpPr>
          <p:cNvPr id="509" name="Google Shape;509;p34"/>
          <p:cNvSpPr txBox="1"/>
          <p:nvPr/>
        </p:nvSpPr>
        <p:spPr>
          <a:xfrm>
            <a:off x="304800" y="533400"/>
            <a:ext cx="2590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17.7</a:t>
            </a:r>
            <a:endParaRPr/>
          </a:p>
        </p:txBody>
      </p:sp>
      <p:sp>
        <p:nvSpPr>
          <p:cNvPr id="510" name="Google Shape;510;p34"/>
          <p:cNvSpPr txBox="1"/>
          <p:nvPr/>
        </p:nvSpPr>
        <p:spPr>
          <a:xfrm>
            <a:off x="3048000" y="457200"/>
            <a:ext cx="5867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Determining Equilibrium Concentrations from Initial Concentrations and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c</a:t>
            </a:r>
            <a:endParaRPr/>
          </a:p>
        </p:txBody>
      </p:sp>
      <p:grpSp>
        <p:nvGrpSpPr>
          <p:cNvPr id="511" name="Google Shape;511;p34"/>
          <p:cNvGrpSpPr/>
          <p:nvPr/>
        </p:nvGrpSpPr>
        <p:grpSpPr>
          <a:xfrm>
            <a:off x="304800" y="1295400"/>
            <a:ext cx="8610600" cy="1905000"/>
            <a:chOff x="192" y="816"/>
            <a:chExt cx="5424" cy="1186"/>
          </a:xfrm>
        </p:grpSpPr>
        <p:sp>
          <p:nvSpPr>
            <p:cNvPr id="512" name="Google Shape;512;p34"/>
            <p:cNvSpPr txBox="1"/>
            <p:nvPr/>
          </p:nvSpPr>
          <p:spPr>
            <a:xfrm>
              <a:off x="192" y="816"/>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513" name="Google Shape;513;p34"/>
            <p:cNvSpPr txBox="1"/>
            <p:nvPr/>
          </p:nvSpPr>
          <p:spPr>
            <a:xfrm>
              <a:off x="1104" y="816"/>
              <a:ext cx="4512" cy="9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Fuel engineers use the extent of the change from CO and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 to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and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to regulate the proportions of synthetic fuel mixtures.  If 0.250 mol of CO and 0.250 mol of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 are placed in a 125-mL flask at 900 K, what is the composition of the equilibrium mixture?  At this temperature,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is 1.56 for the equation</a:t>
              </a:r>
              <a:endParaRPr/>
            </a:p>
          </p:txBody>
        </p:sp>
        <p:sp>
          <p:nvSpPr>
            <p:cNvPr id="514" name="Google Shape;514;p34"/>
            <p:cNvSpPr txBox="1"/>
            <p:nvPr/>
          </p:nvSpPr>
          <p:spPr>
            <a:xfrm>
              <a:off x="1536" y="1768"/>
              <a:ext cx="355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515" name="Google Shape;515;p34"/>
            <p:cNvPicPr preferRelativeResize="0"/>
            <p:nvPr/>
          </p:nvPicPr>
          <p:blipFill rotWithShape="1">
            <a:blip r:embed="rId3">
              <a:alphaModFix/>
            </a:blip>
            <a:srcRect b="0" l="0" r="0" t="0"/>
            <a:stretch/>
          </p:blipFill>
          <p:spPr>
            <a:xfrm>
              <a:off x="2696" y="1799"/>
              <a:ext cx="416" cy="203"/>
            </a:xfrm>
            <a:prstGeom prst="rect">
              <a:avLst/>
            </a:prstGeom>
            <a:noFill/>
            <a:ln>
              <a:noFill/>
            </a:ln>
          </p:spPr>
        </p:pic>
      </p:grpSp>
      <p:grpSp>
        <p:nvGrpSpPr>
          <p:cNvPr id="516" name="Google Shape;516;p34"/>
          <p:cNvGrpSpPr/>
          <p:nvPr/>
        </p:nvGrpSpPr>
        <p:grpSpPr>
          <a:xfrm>
            <a:off x="304800" y="4495800"/>
            <a:ext cx="6324600" cy="366712"/>
            <a:chOff x="192" y="2832"/>
            <a:chExt cx="3984" cy="231"/>
          </a:xfrm>
        </p:grpSpPr>
        <p:sp>
          <p:nvSpPr>
            <p:cNvPr id="517" name="Google Shape;517;p34"/>
            <p:cNvSpPr txBox="1"/>
            <p:nvPr/>
          </p:nvSpPr>
          <p:spPr>
            <a:xfrm>
              <a:off x="1440" y="2832"/>
              <a:ext cx="273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518" name="Google Shape;518;p34"/>
            <p:cNvPicPr preferRelativeResize="0"/>
            <p:nvPr/>
          </p:nvPicPr>
          <p:blipFill rotWithShape="1">
            <a:blip r:embed="rId3">
              <a:alphaModFix/>
            </a:blip>
            <a:srcRect b="0" l="0" r="0" t="0"/>
            <a:stretch/>
          </p:blipFill>
          <p:spPr>
            <a:xfrm>
              <a:off x="2600" y="2860"/>
              <a:ext cx="416" cy="203"/>
            </a:xfrm>
            <a:prstGeom prst="rect">
              <a:avLst/>
            </a:prstGeom>
            <a:noFill/>
            <a:ln>
              <a:noFill/>
            </a:ln>
          </p:spPr>
        </p:pic>
        <p:sp>
          <p:nvSpPr>
            <p:cNvPr id="519" name="Google Shape;519;p34"/>
            <p:cNvSpPr txBox="1"/>
            <p:nvPr/>
          </p:nvSpPr>
          <p:spPr>
            <a:xfrm>
              <a:off x="192" y="2832"/>
              <a:ext cx="120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Concentration</a:t>
              </a:r>
              <a:endParaRPr/>
            </a:p>
          </p:txBody>
        </p:sp>
      </p:grpSp>
      <p:sp>
        <p:nvSpPr>
          <p:cNvPr id="520" name="Google Shape;520;p34"/>
          <p:cNvSpPr txBox="1"/>
          <p:nvPr/>
        </p:nvSpPr>
        <p:spPr>
          <a:xfrm>
            <a:off x="1219200" y="49530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Initial</a:t>
            </a:r>
            <a:endParaRPr/>
          </a:p>
        </p:txBody>
      </p:sp>
      <p:sp>
        <p:nvSpPr>
          <p:cNvPr id="521" name="Google Shape;521;p34"/>
          <p:cNvSpPr txBox="1"/>
          <p:nvPr/>
        </p:nvSpPr>
        <p:spPr>
          <a:xfrm>
            <a:off x="990600" y="5372100"/>
            <a:ext cx="9906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a:t>
            </a:r>
            <a:endParaRPr/>
          </a:p>
        </p:txBody>
      </p:sp>
      <p:sp>
        <p:nvSpPr>
          <p:cNvPr id="522" name="Google Shape;522;p34"/>
          <p:cNvSpPr txBox="1"/>
          <p:nvPr/>
        </p:nvSpPr>
        <p:spPr>
          <a:xfrm>
            <a:off x="533400" y="5791200"/>
            <a:ext cx="14478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Equilibrium</a:t>
            </a:r>
            <a:endParaRPr/>
          </a:p>
        </p:txBody>
      </p:sp>
      <p:sp>
        <p:nvSpPr>
          <p:cNvPr id="523" name="Google Shape;523;p34"/>
          <p:cNvSpPr txBox="1"/>
          <p:nvPr/>
        </p:nvSpPr>
        <p:spPr>
          <a:xfrm>
            <a:off x="2362200" y="49530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2.00</a:t>
            </a:r>
            <a:endParaRPr/>
          </a:p>
        </p:txBody>
      </p:sp>
      <p:sp>
        <p:nvSpPr>
          <p:cNvPr id="524" name="Google Shape;524;p34"/>
          <p:cNvSpPr txBox="1"/>
          <p:nvPr/>
        </p:nvSpPr>
        <p:spPr>
          <a:xfrm>
            <a:off x="3429000" y="49530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2.00</a:t>
            </a:r>
            <a:endParaRPr/>
          </a:p>
        </p:txBody>
      </p:sp>
      <p:sp>
        <p:nvSpPr>
          <p:cNvPr id="525" name="Google Shape;525;p34"/>
          <p:cNvSpPr txBox="1"/>
          <p:nvPr/>
        </p:nvSpPr>
        <p:spPr>
          <a:xfrm>
            <a:off x="4800600" y="49530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526" name="Google Shape;526;p34"/>
          <p:cNvSpPr txBox="1"/>
          <p:nvPr/>
        </p:nvSpPr>
        <p:spPr>
          <a:xfrm>
            <a:off x="5753100" y="49530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grpSp>
        <p:nvGrpSpPr>
          <p:cNvPr id="527" name="Google Shape;527;p34"/>
          <p:cNvGrpSpPr/>
          <p:nvPr/>
        </p:nvGrpSpPr>
        <p:grpSpPr>
          <a:xfrm>
            <a:off x="381000" y="3962400"/>
            <a:ext cx="8610600" cy="366712"/>
            <a:chOff x="192" y="2496"/>
            <a:chExt cx="5424" cy="231"/>
          </a:xfrm>
        </p:grpSpPr>
        <p:sp>
          <p:nvSpPr>
            <p:cNvPr id="528" name="Google Shape;528;p34"/>
            <p:cNvSpPr txBox="1"/>
            <p:nvPr/>
          </p:nvSpPr>
          <p:spPr>
            <a:xfrm>
              <a:off x="192" y="249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529" name="Google Shape;529;p34"/>
            <p:cNvSpPr txBox="1"/>
            <p:nvPr/>
          </p:nvSpPr>
          <p:spPr>
            <a:xfrm>
              <a:off x="1104" y="2496"/>
              <a:ext cx="4512" cy="23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All concentrations must be recalculated as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so [CO] =</a:t>
              </a:r>
              <a:endParaRPr/>
            </a:p>
          </p:txBody>
        </p:sp>
      </p:grpSp>
      <p:sp>
        <p:nvSpPr>
          <p:cNvPr id="530" name="Google Shape;530;p34"/>
          <p:cNvSpPr txBox="1"/>
          <p:nvPr/>
        </p:nvSpPr>
        <p:spPr>
          <a:xfrm>
            <a:off x="2362200" y="54102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x</a:t>
            </a:r>
            <a:endParaRPr/>
          </a:p>
        </p:txBody>
      </p:sp>
      <p:sp>
        <p:nvSpPr>
          <p:cNvPr id="531" name="Google Shape;531;p34"/>
          <p:cNvSpPr txBox="1"/>
          <p:nvPr/>
        </p:nvSpPr>
        <p:spPr>
          <a:xfrm>
            <a:off x="3429000" y="53721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-x</a:t>
            </a:r>
            <a:endParaRPr/>
          </a:p>
        </p:txBody>
      </p:sp>
      <p:sp>
        <p:nvSpPr>
          <p:cNvPr id="532" name="Google Shape;532;p34"/>
          <p:cNvSpPr txBox="1"/>
          <p:nvPr/>
        </p:nvSpPr>
        <p:spPr>
          <a:xfrm>
            <a:off x="4800600" y="53721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+x</a:t>
            </a:r>
            <a:endParaRPr/>
          </a:p>
        </p:txBody>
      </p:sp>
      <p:sp>
        <p:nvSpPr>
          <p:cNvPr id="533" name="Google Shape;533;p34"/>
          <p:cNvSpPr txBox="1"/>
          <p:nvPr/>
        </p:nvSpPr>
        <p:spPr>
          <a:xfrm>
            <a:off x="5753100" y="53721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+x</a:t>
            </a:r>
            <a:endParaRPr/>
          </a:p>
        </p:txBody>
      </p:sp>
      <p:sp>
        <p:nvSpPr>
          <p:cNvPr id="534" name="Google Shape;534;p34"/>
          <p:cNvSpPr txBox="1"/>
          <p:nvPr/>
        </p:nvSpPr>
        <p:spPr>
          <a:xfrm>
            <a:off x="2209800" y="5791200"/>
            <a:ext cx="1066800" cy="36988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2.00 - </a:t>
            </a:r>
            <a:r>
              <a:rPr b="0" i="1" lang="en-US" sz="1800" u="none">
                <a:solidFill>
                  <a:schemeClr val="dk1"/>
                </a:solidFill>
                <a:latin typeface="Arial"/>
                <a:ea typeface="Arial"/>
                <a:cs typeface="Arial"/>
                <a:sym typeface="Arial"/>
              </a:rPr>
              <a:t>x</a:t>
            </a:r>
            <a:endParaRPr/>
          </a:p>
        </p:txBody>
      </p:sp>
      <p:sp>
        <p:nvSpPr>
          <p:cNvPr id="535" name="Google Shape;535;p34"/>
          <p:cNvSpPr txBox="1"/>
          <p:nvPr/>
        </p:nvSpPr>
        <p:spPr>
          <a:xfrm>
            <a:off x="3352800" y="5791200"/>
            <a:ext cx="10668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2.00 - </a:t>
            </a:r>
            <a:r>
              <a:rPr b="0" i="1" lang="en-US" sz="1800" u="none">
                <a:solidFill>
                  <a:schemeClr val="dk1"/>
                </a:solidFill>
                <a:latin typeface="Arial"/>
                <a:ea typeface="Arial"/>
                <a:cs typeface="Arial"/>
                <a:sym typeface="Arial"/>
              </a:rPr>
              <a:t>x</a:t>
            </a:r>
            <a:endParaRPr/>
          </a:p>
        </p:txBody>
      </p:sp>
      <p:sp>
        <p:nvSpPr>
          <p:cNvPr id="536" name="Google Shape;536;p34"/>
          <p:cNvSpPr txBox="1"/>
          <p:nvPr/>
        </p:nvSpPr>
        <p:spPr>
          <a:xfrm>
            <a:off x="4800600" y="57912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x</a:t>
            </a:r>
            <a:endParaRPr/>
          </a:p>
        </p:txBody>
      </p:sp>
      <p:sp>
        <p:nvSpPr>
          <p:cNvPr id="537" name="Google Shape;537;p34"/>
          <p:cNvSpPr txBox="1"/>
          <p:nvPr/>
        </p:nvSpPr>
        <p:spPr>
          <a:xfrm>
            <a:off x="5753100" y="57912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x</a:t>
            </a:r>
            <a:endParaRPr/>
          </a:p>
        </p:txBody>
      </p:sp>
      <p:sp>
        <p:nvSpPr>
          <p:cNvPr id="538" name="Google Shape;538;p34"/>
          <p:cNvSpPr txBox="1"/>
          <p:nvPr/>
        </p:nvSpPr>
        <p:spPr>
          <a:xfrm>
            <a:off x="1371600" y="3276600"/>
            <a:ext cx="73152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We have to find the concentrations of all species at equilibrium and then substitute into a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expression.</a:t>
            </a:r>
            <a:endParaRPr/>
          </a:p>
        </p:txBody>
      </p:sp>
      <p:sp>
        <p:nvSpPr>
          <p:cNvPr id="539" name="Google Shape;539;p34"/>
          <p:cNvSpPr txBox="1"/>
          <p:nvPr/>
        </p:nvSpPr>
        <p:spPr>
          <a:xfrm>
            <a:off x="381000" y="3276600"/>
            <a:ext cx="914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grpSp>
        <p:nvGrpSpPr>
          <p:cNvPr id="540" name="Google Shape;540;p34"/>
          <p:cNvGrpSpPr/>
          <p:nvPr/>
        </p:nvGrpSpPr>
        <p:grpSpPr>
          <a:xfrm>
            <a:off x="7543800" y="3733800"/>
            <a:ext cx="1219200" cy="815975"/>
            <a:chOff x="2784" y="2880"/>
            <a:chExt cx="260" cy="514"/>
          </a:xfrm>
        </p:grpSpPr>
        <p:sp>
          <p:nvSpPr>
            <p:cNvPr id="541" name="Google Shape;541;p34"/>
            <p:cNvSpPr txBox="1"/>
            <p:nvPr/>
          </p:nvSpPr>
          <p:spPr>
            <a:xfrm>
              <a:off x="2784" y="2880"/>
              <a:ext cx="240"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0.250</a:t>
              </a:r>
              <a:endParaRPr/>
            </a:p>
          </p:txBody>
        </p:sp>
        <p:sp>
          <p:nvSpPr>
            <p:cNvPr id="542" name="Google Shape;542;p34"/>
            <p:cNvSpPr txBox="1"/>
            <p:nvPr/>
          </p:nvSpPr>
          <p:spPr>
            <a:xfrm>
              <a:off x="2784" y="3161"/>
              <a:ext cx="260"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0.125 L</a:t>
              </a:r>
              <a:endParaRPr/>
            </a:p>
          </p:txBody>
        </p:sp>
        <p:cxnSp>
          <p:nvCxnSpPr>
            <p:cNvPr id="543" name="Google Shape;543;p34"/>
            <p:cNvCxnSpPr/>
            <p:nvPr/>
          </p:nvCxnSpPr>
          <p:spPr>
            <a:xfrm>
              <a:off x="2784" y="3120"/>
              <a:ext cx="240" cy="0"/>
            </a:xfrm>
            <a:prstGeom prst="straightConnector1">
              <a:avLst/>
            </a:prstGeom>
            <a:noFill/>
            <a:ln cap="flat" cmpd="sng" w="19050">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4000"/>
                                  </p:stCondLst>
                                  <p:childTnLst>
                                    <p:set>
                                      <p:cBhvr>
                                        <p:cTn dur="1" fill="hold">
                                          <p:stCondLst>
                                            <p:cond delay="0"/>
                                          </p:stCondLst>
                                        </p:cTn>
                                        <p:tgtEl>
                                          <p:spTgt spid="539"/>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520">
                                            <p:txEl>
                                              <p:pRg end="0" st="0"/>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522">
                                            <p:txEl>
                                              <p:pRg end="0" st="0"/>
                                            </p:txEl>
                                          </p:spTgt>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523">
                                            <p:txEl>
                                              <p:pRg end="0" st="0"/>
                                            </p:txEl>
                                          </p:spTgt>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0"/>
                                  </p:stCondLst>
                                  <p:childTnLst>
                                    <p:set>
                                      <p:cBhvr>
                                        <p:cTn dur="1" fill="hold">
                                          <p:stCondLst>
                                            <p:cond delay="0"/>
                                          </p:stCondLst>
                                        </p:cTn>
                                        <p:tgtEl>
                                          <p:spTgt spid="524">
                                            <p:txEl>
                                              <p:pRg end="0" st="0"/>
                                            </p:txEl>
                                          </p:spTgt>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0"/>
                                  </p:stCondLst>
                                  <p:childTnLst>
                                    <p:set>
                                      <p:cBhvr>
                                        <p:cTn dur="1" fill="hold">
                                          <p:stCondLst>
                                            <p:cond delay="0"/>
                                          </p:stCondLst>
                                        </p:cTn>
                                        <p:tgtEl>
                                          <p:spTgt spid="525">
                                            <p:txEl>
                                              <p:pRg end="0" st="0"/>
                                            </p:txEl>
                                          </p:spTgt>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0"/>
                                  </p:stCondLst>
                                  <p:childTnLst>
                                    <p:set>
                                      <p:cBhvr>
                                        <p:cTn dur="1" fill="hold">
                                          <p:stCondLst>
                                            <p:cond delay="0"/>
                                          </p:stCondLst>
                                        </p:cTn>
                                        <p:tgtEl>
                                          <p:spTgt spid="526">
                                            <p:txEl>
                                              <p:pRg end="0" st="0"/>
                                            </p:txEl>
                                          </p:spTgt>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530">
                                            <p:txEl>
                                              <p:pRg end="0" st="0"/>
                                            </p:txEl>
                                          </p:spTgt>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0"/>
                                  </p:stCondLst>
                                  <p:childTnLst>
                                    <p:set>
                                      <p:cBhvr>
                                        <p:cTn dur="1" fill="hold">
                                          <p:stCondLst>
                                            <p:cond delay="0"/>
                                          </p:stCondLst>
                                        </p:cTn>
                                        <p:tgtEl>
                                          <p:spTgt spid="531">
                                            <p:txEl>
                                              <p:pRg end="0" st="0"/>
                                            </p:txEl>
                                          </p:spTgt>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0"/>
                                  </p:stCondLst>
                                  <p:childTnLst>
                                    <p:set>
                                      <p:cBhvr>
                                        <p:cTn dur="1" fill="hold">
                                          <p:stCondLst>
                                            <p:cond delay="0"/>
                                          </p:stCondLst>
                                        </p:cTn>
                                        <p:tgtEl>
                                          <p:spTgt spid="532">
                                            <p:txEl>
                                              <p:pRg end="0" st="0"/>
                                            </p:txEl>
                                          </p:spTgt>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0"/>
                                  </p:stCondLst>
                                  <p:childTnLst>
                                    <p:set>
                                      <p:cBhvr>
                                        <p:cTn dur="1" fill="hold">
                                          <p:stCondLst>
                                            <p:cond delay="0"/>
                                          </p:stCondLst>
                                        </p:cTn>
                                        <p:tgtEl>
                                          <p:spTgt spid="533">
                                            <p:txEl>
                                              <p:pRg end="0" st="0"/>
                                            </p:txEl>
                                          </p:spTgt>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1000"/>
                                  </p:stCondLst>
                                  <p:childTnLst>
                                    <p:set>
                                      <p:cBhvr>
                                        <p:cTn dur="1" fill="hold">
                                          <p:stCondLst>
                                            <p:cond delay="0"/>
                                          </p:stCondLst>
                                        </p:cTn>
                                        <p:tgtEl>
                                          <p:spTgt spid="534">
                                            <p:txEl>
                                              <p:pRg end="0" st="0"/>
                                            </p:txEl>
                                          </p:spTgt>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0"/>
                                  </p:stCondLst>
                                  <p:childTnLst>
                                    <p:set>
                                      <p:cBhvr>
                                        <p:cTn dur="1" fill="hold">
                                          <p:stCondLst>
                                            <p:cond delay="0"/>
                                          </p:stCondLst>
                                        </p:cTn>
                                        <p:tgtEl>
                                          <p:spTgt spid="535">
                                            <p:txEl>
                                              <p:pRg end="0" st="0"/>
                                            </p:txEl>
                                          </p:spTgt>
                                        </p:tgtEl>
                                        <p:attrNameLst>
                                          <p:attrName>style.visibility</p:attrName>
                                        </p:attrNameLst>
                                      </p:cBhvr>
                                      <p:to>
                                        <p:strVal val="visible"/>
                                      </p:to>
                                    </p:set>
                                  </p:childTnLst>
                                </p:cTn>
                              </p:par>
                            </p:childTnLst>
                          </p:cTn>
                        </p:par>
                        <p:par>
                          <p:cTn fill="hold">
                            <p:stCondLst>
                              <p:cond delay="15"/>
                            </p:stCondLst>
                            <p:childTnLst>
                              <p:par>
                                <p:cTn fill="hold" nodeType="afterEffect" presetClass="entr" presetID="1" presetSubtype="0">
                                  <p:stCondLst>
                                    <p:cond delay="0"/>
                                  </p:stCondLst>
                                  <p:childTnLst>
                                    <p:set>
                                      <p:cBhvr>
                                        <p:cTn dur="1" fill="hold">
                                          <p:stCondLst>
                                            <p:cond delay="0"/>
                                          </p:stCondLst>
                                        </p:cTn>
                                        <p:tgtEl>
                                          <p:spTgt spid="536">
                                            <p:txEl>
                                              <p:pRg end="0" st="0"/>
                                            </p:txEl>
                                          </p:spTgt>
                                        </p:tgtEl>
                                        <p:attrNameLst>
                                          <p:attrName>style.visibility</p:attrName>
                                        </p:attrNameLst>
                                      </p:cBhvr>
                                      <p:to>
                                        <p:strVal val="visible"/>
                                      </p:to>
                                    </p:set>
                                  </p:childTnLst>
                                </p:cTn>
                              </p:par>
                            </p:childTnLst>
                          </p:cTn>
                        </p:par>
                        <p:par>
                          <p:cTn fill="hold">
                            <p:stCondLst>
                              <p:cond delay="16"/>
                            </p:stCondLst>
                            <p:childTnLst>
                              <p:par>
                                <p:cTn fill="hold" nodeType="afterEffect" presetClass="entr" presetID="1" presetSubtype="0">
                                  <p:stCondLst>
                                    <p:cond delay="0"/>
                                  </p:stCondLst>
                                  <p:childTnLst>
                                    <p:set>
                                      <p:cBhvr>
                                        <p:cTn dur="1" fill="hold">
                                          <p:stCondLst>
                                            <p:cond delay="0"/>
                                          </p:stCondLst>
                                        </p:cTn>
                                        <p:tgtEl>
                                          <p:spTgt spid="53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8" name="Shape 548"/>
        <p:cNvGrpSpPr/>
        <p:nvPr/>
      </p:nvGrpSpPr>
      <p:grpSpPr>
        <a:xfrm>
          <a:off x="0" y="0"/>
          <a:ext cx="0" cy="0"/>
          <a:chOff x="0" y="0"/>
          <a:chExt cx="0" cy="0"/>
        </a:xfrm>
      </p:grpSpPr>
      <p:sp>
        <p:nvSpPr>
          <p:cNvPr id="549" name="Google Shape;549;p35"/>
          <p:cNvSpPr txBox="1"/>
          <p:nvPr/>
        </p:nvSpPr>
        <p:spPr>
          <a:xfrm>
            <a:off x="304800" y="533400"/>
            <a:ext cx="2590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17.6</a:t>
            </a:r>
            <a:endParaRPr/>
          </a:p>
        </p:txBody>
      </p:sp>
      <p:sp>
        <p:nvSpPr>
          <p:cNvPr id="550" name="Google Shape;550;p35"/>
          <p:cNvSpPr txBox="1"/>
          <p:nvPr/>
        </p:nvSpPr>
        <p:spPr>
          <a:xfrm>
            <a:off x="3048000" y="457200"/>
            <a:ext cx="5867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Determining Equilibrium Concentrations from Initial Concentrations and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c</a:t>
            </a:r>
            <a:endParaRPr/>
          </a:p>
        </p:txBody>
      </p:sp>
      <p:sp>
        <p:nvSpPr>
          <p:cNvPr id="551" name="Google Shape;551;p35"/>
          <p:cNvSpPr txBox="1"/>
          <p:nvPr/>
        </p:nvSpPr>
        <p:spPr>
          <a:xfrm>
            <a:off x="304800" y="914400"/>
            <a:ext cx="12954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grpSp>
        <p:nvGrpSpPr>
          <p:cNvPr id="552" name="Google Shape;552;p35"/>
          <p:cNvGrpSpPr/>
          <p:nvPr/>
        </p:nvGrpSpPr>
        <p:grpSpPr>
          <a:xfrm>
            <a:off x="1447800" y="1828800"/>
            <a:ext cx="2438400" cy="747712"/>
            <a:chOff x="960" y="1008"/>
            <a:chExt cx="1536" cy="471"/>
          </a:xfrm>
        </p:grpSpPr>
        <p:sp>
          <p:nvSpPr>
            <p:cNvPr id="553" name="Google Shape;553;p35"/>
            <p:cNvSpPr txBox="1"/>
            <p:nvPr/>
          </p:nvSpPr>
          <p:spPr>
            <a:xfrm>
              <a:off x="960" y="1104"/>
              <a:ext cx="72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a:t>
              </a:r>
              <a:endParaRPr/>
            </a:p>
          </p:txBody>
        </p:sp>
        <p:grpSp>
          <p:nvGrpSpPr>
            <p:cNvPr id="554" name="Google Shape;554;p35"/>
            <p:cNvGrpSpPr/>
            <p:nvPr/>
          </p:nvGrpSpPr>
          <p:grpSpPr>
            <a:xfrm>
              <a:off x="1680" y="1008"/>
              <a:ext cx="816" cy="471"/>
              <a:chOff x="1704" y="912"/>
              <a:chExt cx="816" cy="471"/>
            </a:xfrm>
          </p:grpSpPr>
          <p:sp>
            <p:nvSpPr>
              <p:cNvPr id="555" name="Google Shape;555;p35"/>
              <p:cNvSpPr txBox="1"/>
              <p:nvPr/>
            </p:nvSpPr>
            <p:spPr>
              <a:xfrm>
                <a:off x="1752" y="912"/>
                <a:ext cx="72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endParaRPr/>
              </a:p>
            </p:txBody>
          </p:sp>
          <p:sp>
            <p:nvSpPr>
              <p:cNvPr id="556" name="Google Shape;556;p35"/>
              <p:cNvSpPr txBox="1"/>
              <p:nvPr/>
            </p:nvSpPr>
            <p:spPr>
              <a:xfrm>
                <a:off x="1704" y="1152"/>
                <a:ext cx="8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endParaRPr/>
              </a:p>
            </p:txBody>
          </p:sp>
          <p:cxnSp>
            <p:nvCxnSpPr>
              <p:cNvPr id="557" name="Google Shape;557;p35"/>
              <p:cNvCxnSpPr/>
              <p:nvPr/>
            </p:nvCxnSpPr>
            <p:spPr>
              <a:xfrm>
                <a:off x="1704" y="1152"/>
                <a:ext cx="816" cy="0"/>
              </a:xfrm>
              <a:prstGeom prst="straightConnector1">
                <a:avLst/>
              </a:prstGeom>
              <a:noFill/>
              <a:ln cap="flat" cmpd="sng" w="28575">
                <a:solidFill>
                  <a:schemeClr val="dk1"/>
                </a:solidFill>
                <a:prstDash val="solid"/>
                <a:miter lim="800000"/>
                <a:headEnd len="med" w="med" type="none"/>
                <a:tailEnd len="med" w="med" type="none"/>
              </a:ln>
            </p:spPr>
          </p:cxnSp>
        </p:grpSp>
      </p:grpSp>
      <p:grpSp>
        <p:nvGrpSpPr>
          <p:cNvPr id="558" name="Google Shape;558;p35"/>
          <p:cNvGrpSpPr/>
          <p:nvPr/>
        </p:nvGrpSpPr>
        <p:grpSpPr>
          <a:xfrm>
            <a:off x="3962400" y="1752600"/>
            <a:ext cx="2286000" cy="823912"/>
            <a:chOff x="2544" y="960"/>
            <a:chExt cx="1248" cy="519"/>
          </a:xfrm>
        </p:grpSpPr>
        <p:sp>
          <p:nvSpPr>
            <p:cNvPr id="559" name="Google Shape;559;p35"/>
            <p:cNvSpPr txBox="1"/>
            <p:nvPr/>
          </p:nvSpPr>
          <p:spPr>
            <a:xfrm>
              <a:off x="2544" y="1104"/>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560" name="Google Shape;560;p35"/>
            <p:cNvSpPr txBox="1"/>
            <p:nvPr/>
          </p:nvSpPr>
          <p:spPr>
            <a:xfrm>
              <a:off x="2976" y="960"/>
              <a:ext cx="288" cy="2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a:t>
              </a:r>
              <a:endParaRPr/>
            </a:p>
          </p:txBody>
        </p:sp>
        <p:sp>
          <p:nvSpPr>
            <p:cNvPr id="561" name="Google Shape;561;p35"/>
            <p:cNvSpPr txBox="1"/>
            <p:nvPr/>
          </p:nvSpPr>
          <p:spPr>
            <a:xfrm>
              <a:off x="3264" y="960"/>
              <a:ext cx="288" cy="2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a:t>
              </a:r>
              <a:endParaRPr/>
            </a:p>
          </p:txBody>
        </p:sp>
        <p:sp>
          <p:nvSpPr>
            <p:cNvPr id="562" name="Google Shape;562;p35"/>
            <p:cNvSpPr txBox="1"/>
            <p:nvPr/>
          </p:nvSpPr>
          <p:spPr>
            <a:xfrm>
              <a:off x="2736" y="1248"/>
              <a:ext cx="1056" cy="231"/>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(2.00 -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(2.00 -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a:t>
              </a:r>
              <a:endParaRPr/>
            </a:p>
          </p:txBody>
        </p:sp>
        <p:cxnSp>
          <p:nvCxnSpPr>
            <p:cNvPr id="563" name="Google Shape;563;p35"/>
            <p:cNvCxnSpPr/>
            <p:nvPr/>
          </p:nvCxnSpPr>
          <p:spPr>
            <a:xfrm>
              <a:off x="2816" y="1224"/>
              <a:ext cx="912"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564" name="Google Shape;564;p35"/>
          <p:cNvGrpSpPr/>
          <p:nvPr/>
        </p:nvGrpSpPr>
        <p:grpSpPr>
          <a:xfrm>
            <a:off x="6400800" y="1828800"/>
            <a:ext cx="1360487" cy="747712"/>
            <a:chOff x="3840" y="1008"/>
            <a:chExt cx="857" cy="471"/>
          </a:xfrm>
        </p:grpSpPr>
        <p:sp>
          <p:nvSpPr>
            <p:cNvPr id="565" name="Google Shape;565;p35"/>
            <p:cNvSpPr txBox="1"/>
            <p:nvPr/>
          </p:nvSpPr>
          <p:spPr>
            <a:xfrm>
              <a:off x="3840" y="1104"/>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566" name="Google Shape;566;p35"/>
            <p:cNvSpPr txBox="1"/>
            <p:nvPr/>
          </p:nvSpPr>
          <p:spPr>
            <a:xfrm>
              <a:off x="4176" y="1008"/>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endParaRPr/>
            </a:p>
          </p:txBody>
        </p:sp>
        <p:sp>
          <p:nvSpPr>
            <p:cNvPr id="567" name="Google Shape;567;p35"/>
            <p:cNvSpPr txBox="1"/>
            <p:nvPr/>
          </p:nvSpPr>
          <p:spPr>
            <a:xfrm>
              <a:off x="3952" y="1248"/>
              <a:ext cx="745" cy="2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(2.00 -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endParaRPr/>
            </a:p>
          </p:txBody>
        </p:sp>
        <p:cxnSp>
          <p:nvCxnSpPr>
            <p:cNvPr id="568" name="Google Shape;568;p35"/>
            <p:cNvCxnSpPr/>
            <p:nvPr/>
          </p:nvCxnSpPr>
          <p:spPr>
            <a:xfrm>
              <a:off x="4080" y="1248"/>
              <a:ext cx="480" cy="0"/>
            </a:xfrm>
            <a:prstGeom prst="straightConnector1">
              <a:avLst/>
            </a:prstGeom>
            <a:noFill/>
            <a:ln cap="flat" cmpd="sng" w="28575">
              <a:solidFill>
                <a:schemeClr val="dk1"/>
              </a:solidFill>
              <a:prstDash val="solid"/>
              <a:miter lim="800000"/>
              <a:headEnd len="med" w="med" type="none"/>
              <a:tailEnd len="med" w="med" type="none"/>
            </a:ln>
          </p:spPr>
        </p:cxnSp>
      </p:grpSp>
      <p:sp>
        <p:nvSpPr>
          <p:cNvPr id="569" name="Google Shape;569;p35"/>
          <p:cNvSpPr txBox="1"/>
          <p:nvPr/>
        </p:nvSpPr>
        <p:spPr>
          <a:xfrm>
            <a:off x="3429000" y="3048000"/>
            <a:ext cx="137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+/- 1.25 </a:t>
            </a:r>
            <a:endParaRPr/>
          </a:p>
        </p:txBody>
      </p:sp>
      <p:grpSp>
        <p:nvGrpSpPr>
          <p:cNvPr id="570" name="Google Shape;570;p35"/>
          <p:cNvGrpSpPr/>
          <p:nvPr/>
        </p:nvGrpSpPr>
        <p:grpSpPr>
          <a:xfrm>
            <a:off x="1600200" y="2819400"/>
            <a:ext cx="1905000" cy="747712"/>
            <a:chOff x="1008" y="1536"/>
            <a:chExt cx="1200" cy="471"/>
          </a:xfrm>
        </p:grpSpPr>
        <p:sp>
          <p:nvSpPr>
            <p:cNvPr id="571" name="Google Shape;571;p35"/>
            <p:cNvSpPr txBox="1"/>
            <p:nvPr/>
          </p:nvSpPr>
          <p:spPr>
            <a:xfrm>
              <a:off x="1392" y="1632"/>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572" name="Google Shape;572;p35"/>
            <p:cNvSpPr txBox="1"/>
            <p:nvPr/>
          </p:nvSpPr>
          <p:spPr>
            <a:xfrm>
              <a:off x="1728" y="1536"/>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x</a:t>
              </a:r>
              <a:endParaRPr/>
            </a:p>
          </p:txBody>
        </p:sp>
        <p:sp>
          <p:nvSpPr>
            <p:cNvPr id="573" name="Google Shape;573;p35"/>
            <p:cNvSpPr txBox="1"/>
            <p:nvPr/>
          </p:nvSpPr>
          <p:spPr>
            <a:xfrm>
              <a:off x="1504" y="1776"/>
              <a:ext cx="596" cy="2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2.00 - </a:t>
              </a:r>
              <a:r>
                <a:rPr b="0" i="1" lang="en-US" sz="1800" u="none">
                  <a:solidFill>
                    <a:schemeClr val="dk1"/>
                  </a:solidFill>
                  <a:latin typeface="Arial"/>
                  <a:ea typeface="Arial"/>
                  <a:cs typeface="Arial"/>
                  <a:sym typeface="Arial"/>
                </a:rPr>
                <a:t>x</a:t>
              </a:r>
              <a:endParaRPr/>
            </a:p>
          </p:txBody>
        </p:sp>
        <p:cxnSp>
          <p:nvCxnSpPr>
            <p:cNvPr id="574" name="Google Shape;574;p35"/>
            <p:cNvCxnSpPr/>
            <p:nvPr/>
          </p:nvCxnSpPr>
          <p:spPr>
            <a:xfrm>
              <a:off x="1632" y="1776"/>
              <a:ext cx="480" cy="0"/>
            </a:xfrm>
            <a:prstGeom prst="straightConnector1">
              <a:avLst/>
            </a:prstGeom>
            <a:noFill/>
            <a:ln cap="flat" cmpd="sng" w="28575">
              <a:solidFill>
                <a:schemeClr val="dk1"/>
              </a:solidFill>
              <a:prstDash val="solid"/>
              <a:miter lim="800000"/>
              <a:headEnd len="med" w="med" type="none"/>
              <a:tailEnd len="med" w="med" type="none"/>
            </a:ln>
          </p:spPr>
        </p:cxnSp>
        <p:pic>
          <p:nvPicPr>
            <p:cNvPr id="575" name="Google Shape;575;p35"/>
            <p:cNvPicPr preferRelativeResize="0"/>
            <p:nvPr/>
          </p:nvPicPr>
          <p:blipFill rotWithShape="1">
            <a:blip r:embed="rId3">
              <a:alphaModFix/>
            </a:blip>
            <a:srcRect b="0" l="0" r="0" t="0"/>
            <a:stretch/>
          </p:blipFill>
          <p:spPr>
            <a:xfrm>
              <a:off x="1008" y="1632"/>
              <a:ext cx="392" cy="176"/>
            </a:xfrm>
            <a:prstGeom prst="rect">
              <a:avLst/>
            </a:prstGeom>
            <a:noFill/>
            <a:ln>
              <a:noFill/>
            </a:ln>
          </p:spPr>
        </p:pic>
      </p:grpSp>
      <p:sp>
        <p:nvSpPr>
          <p:cNvPr id="576" name="Google Shape;576;p35"/>
          <p:cNvSpPr txBox="1"/>
          <p:nvPr/>
        </p:nvSpPr>
        <p:spPr>
          <a:xfrm>
            <a:off x="1600200" y="3810000"/>
            <a:ext cx="1295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 1.11 </a:t>
            </a:r>
            <a:r>
              <a:rPr b="0" i="1" lang="en-US" sz="1800" u="none">
                <a:solidFill>
                  <a:schemeClr val="dk1"/>
                </a:solidFill>
                <a:latin typeface="Arial"/>
                <a:ea typeface="Arial"/>
                <a:cs typeface="Arial"/>
                <a:sym typeface="Arial"/>
              </a:rPr>
              <a:t>M</a:t>
            </a:r>
            <a:endParaRPr/>
          </a:p>
        </p:txBody>
      </p:sp>
      <p:sp>
        <p:nvSpPr>
          <p:cNvPr id="577" name="Google Shape;577;p35"/>
          <p:cNvSpPr txBox="1"/>
          <p:nvPr/>
        </p:nvSpPr>
        <p:spPr>
          <a:xfrm>
            <a:off x="1524000" y="4419600"/>
            <a:ext cx="2362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2.00 -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 0.89 </a:t>
            </a:r>
            <a:r>
              <a:rPr b="0" i="1" lang="en-US" sz="1800" u="none">
                <a:solidFill>
                  <a:schemeClr val="dk1"/>
                </a:solidFill>
                <a:latin typeface="Arial"/>
                <a:ea typeface="Arial"/>
                <a:cs typeface="Arial"/>
                <a:sym typeface="Arial"/>
              </a:rPr>
              <a:t>M</a:t>
            </a:r>
            <a:endParaRPr/>
          </a:p>
        </p:txBody>
      </p:sp>
      <p:sp>
        <p:nvSpPr>
          <p:cNvPr id="578" name="Google Shape;578;p35"/>
          <p:cNvSpPr txBox="1"/>
          <p:nvPr/>
        </p:nvSpPr>
        <p:spPr>
          <a:xfrm>
            <a:off x="4883150" y="3813175"/>
            <a:ext cx="2971800" cy="366713"/>
          </a:xfrm>
          <a:prstGeom prst="rect">
            <a:avLst/>
          </a:prstGeom>
          <a:gradFill>
            <a:gsLst>
              <a:gs pos="0">
                <a:srgbClr val="187534">
                  <a:alpha val="58823"/>
                </a:srgbClr>
              </a:gs>
              <a:gs pos="50000">
                <a:schemeClr val="lt1"/>
              </a:gs>
              <a:gs pos="100000">
                <a:srgbClr val="187534">
                  <a:alpha val="58823"/>
                </a:srgbClr>
              </a:gs>
            </a:gsLst>
            <a:lin ang="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[CO] = [H</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O] = 0.89 </a:t>
            </a:r>
            <a:r>
              <a:rPr b="0" i="1" lang="en-US" sz="1800" u="none" cap="none" strike="noStrike">
                <a:solidFill>
                  <a:schemeClr val="dk1"/>
                </a:solidFill>
                <a:latin typeface="Arial"/>
                <a:ea typeface="Arial"/>
                <a:cs typeface="Arial"/>
                <a:sym typeface="Arial"/>
              </a:rPr>
              <a:t>M</a:t>
            </a:r>
            <a:endParaRPr/>
          </a:p>
        </p:txBody>
      </p:sp>
      <p:sp>
        <p:nvSpPr>
          <p:cNvPr id="579" name="Google Shape;579;p35"/>
          <p:cNvSpPr txBox="1"/>
          <p:nvPr/>
        </p:nvSpPr>
        <p:spPr>
          <a:xfrm>
            <a:off x="4883150" y="4422775"/>
            <a:ext cx="2971800" cy="366713"/>
          </a:xfrm>
          <a:prstGeom prst="rect">
            <a:avLst/>
          </a:prstGeom>
          <a:gradFill>
            <a:gsLst>
              <a:gs pos="0">
                <a:srgbClr val="187534">
                  <a:alpha val="58823"/>
                </a:srgbClr>
              </a:gs>
              <a:gs pos="50000">
                <a:schemeClr val="lt1"/>
              </a:gs>
              <a:gs pos="100000">
                <a:srgbClr val="187534">
                  <a:alpha val="58823"/>
                </a:srgbClr>
              </a:gs>
            </a:gsLst>
            <a:lin ang="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[CO</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 = [H</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 = 1.11 </a:t>
            </a:r>
            <a:r>
              <a:rPr b="0" i="1" lang="en-US" sz="1800" u="none" cap="none" strike="noStrike">
                <a:solidFill>
                  <a:schemeClr val="dk1"/>
                </a:solidFill>
                <a:latin typeface="Arial"/>
                <a:ea typeface="Arial"/>
                <a:cs typeface="Arial"/>
                <a:sym typeface="Arial"/>
              </a:rPr>
              <a:t>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569">
                                            <p:txEl>
                                              <p:pRg end="0" st="0"/>
                                            </p:txEl>
                                          </p:spTgt>
                                        </p:tgtEl>
                                        <p:attrNameLst>
                                          <p:attrName>style.visibility</p:attrName>
                                        </p:attrNameLst>
                                      </p:cBhvr>
                                      <p:to>
                                        <p:strVal val="visible"/>
                                      </p:to>
                                    </p:set>
                                    <p:animEffect filter="fade" transition="in">
                                      <p:cBhvr>
                                        <p:cTn dur="500"/>
                                        <p:tgtEl>
                                          <p:spTgt spid="569">
                                            <p:txEl>
                                              <p:pRg end="0" st="0"/>
                                            </p:txEl>
                                          </p:spTgt>
                                        </p:tgtEl>
                                      </p:cBhvr>
                                    </p:animEffect>
                                  </p:childTnLst>
                                </p:cTn>
                              </p:par>
                            </p:childTnLst>
                          </p:cTn>
                        </p:par>
                        <p:par>
                          <p:cTn fill="hold">
                            <p:stCondLst>
                              <p:cond delay="500"/>
                            </p:stCondLst>
                            <p:childTnLst>
                              <p:par>
                                <p:cTn fill="hold" nodeType="afterEffect" presetClass="entr" presetID="10" presetSubtype="0">
                                  <p:stCondLst>
                                    <p:cond delay="2000"/>
                                  </p:stCondLst>
                                  <p:childTnLst>
                                    <p:set>
                                      <p:cBhvr>
                                        <p:cTn dur="1" fill="hold">
                                          <p:stCondLst>
                                            <p:cond delay="0"/>
                                          </p:stCondLst>
                                        </p:cTn>
                                        <p:tgtEl>
                                          <p:spTgt spid="576">
                                            <p:txEl>
                                              <p:pRg end="0" st="0"/>
                                            </p:txEl>
                                          </p:spTgt>
                                        </p:tgtEl>
                                        <p:attrNameLst>
                                          <p:attrName>style.visibility</p:attrName>
                                        </p:attrNameLst>
                                      </p:cBhvr>
                                      <p:to>
                                        <p:strVal val="visible"/>
                                      </p:to>
                                    </p:set>
                                    <p:animEffect filter="fade" transition="in">
                                      <p:cBhvr>
                                        <p:cTn dur="500"/>
                                        <p:tgtEl>
                                          <p:spTgt spid="576">
                                            <p:txEl>
                                              <p:pRg end="0" st="0"/>
                                            </p:txEl>
                                          </p:spTgt>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577">
                                            <p:txEl>
                                              <p:pRg end="0" st="0"/>
                                            </p:txEl>
                                          </p:spTgt>
                                        </p:tgtEl>
                                        <p:attrNameLst>
                                          <p:attrName>style.visibility</p:attrName>
                                        </p:attrNameLst>
                                      </p:cBhvr>
                                      <p:to>
                                        <p:strVal val="visible"/>
                                      </p:to>
                                    </p:set>
                                    <p:animEffect filter="fade" transition="in">
                                      <p:cBhvr>
                                        <p:cTn dur="500"/>
                                        <p:tgtEl>
                                          <p:spTgt spid="57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4" name="Shape 584"/>
        <p:cNvGrpSpPr/>
        <p:nvPr/>
      </p:nvGrpSpPr>
      <p:grpSpPr>
        <a:xfrm>
          <a:off x="0" y="0"/>
          <a:ext cx="0" cy="0"/>
          <a:chOff x="0" y="0"/>
          <a:chExt cx="0" cy="0"/>
        </a:xfrm>
      </p:grpSpPr>
      <p:sp>
        <p:nvSpPr>
          <p:cNvPr id="585" name="Google Shape;585;p36"/>
          <p:cNvSpPr txBox="1"/>
          <p:nvPr/>
        </p:nvSpPr>
        <p:spPr>
          <a:xfrm>
            <a:off x="3048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17.8</a:t>
            </a:r>
            <a:endParaRPr/>
          </a:p>
        </p:txBody>
      </p:sp>
      <p:sp>
        <p:nvSpPr>
          <p:cNvPr id="586" name="Google Shape;586;p36"/>
          <p:cNvSpPr txBox="1"/>
          <p:nvPr/>
        </p:nvSpPr>
        <p:spPr>
          <a:xfrm>
            <a:off x="2971800" y="457200"/>
            <a:ext cx="5867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Equilibrium Concentrations with Simplifying Assumptions</a:t>
            </a:r>
            <a:endParaRPr/>
          </a:p>
        </p:txBody>
      </p:sp>
      <p:grpSp>
        <p:nvGrpSpPr>
          <p:cNvPr id="587" name="Google Shape;587;p36"/>
          <p:cNvGrpSpPr/>
          <p:nvPr/>
        </p:nvGrpSpPr>
        <p:grpSpPr>
          <a:xfrm>
            <a:off x="228600" y="1219200"/>
            <a:ext cx="8534400" cy="1357312"/>
            <a:chOff x="144" y="816"/>
            <a:chExt cx="5376" cy="855"/>
          </a:xfrm>
        </p:grpSpPr>
        <p:sp>
          <p:nvSpPr>
            <p:cNvPr id="588" name="Google Shape;588;p36"/>
            <p:cNvSpPr txBox="1"/>
            <p:nvPr/>
          </p:nvSpPr>
          <p:spPr>
            <a:xfrm>
              <a:off x="144" y="816"/>
              <a:ext cx="964"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589" name="Google Shape;589;p36"/>
            <p:cNvSpPr txBox="1"/>
            <p:nvPr/>
          </p:nvSpPr>
          <p:spPr>
            <a:xfrm>
              <a:off x="1056" y="816"/>
              <a:ext cx="4464" cy="404"/>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Phosgene is a potent chemical warfare agent that is now outlawed by international agreement. It decomposes by the reaction</a:t>
              </a:r>
              <a:endParaRPr/>
            </a:p>
          </p:txBody>
        </p:sp>
        <p:sp>
          <p:nvSpPr>
            <p:cNvPr id="590" name="Google Shape;590;p36"/>
            <p:cNvSpPr txBox="1"/>
            <p:nvPr/>
          </p:nvSpPr>
          <p:spPr>
            <a:xfrm>
              <a:off x="1152" y="1440"/>
              <a:ext cx="42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CO(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 8.3 x 10</a:t>
              </a:r>
              <a:r>
                <a:rPr b="0" baseline="30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(at 360</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a:t>
              </a:r>
              <a:endParaRPr/>
            </a:p>
          </p:txBody>
        </p:sp>
        <p:pic>
          <p:nvPicPr>
            <p:cNvPr id="591" name="Google Shape;591;p36"/>
            <p:cNvPicPr preferRelativeResize="0"/>
            <p:nvPr/>
          </p:nvPicPr>
          <p:blipFill rotWithShape="1">
            <a:blip r:embed="rId3">
              <a:alphaModFix/>
            </a:blip>
            <a:srcRect b="0" l="0" r="0" t="0"/>
            <a:stretch/>
          </p:blipFill>
          <p:spPr>
            <a:xfrm>
              <a:off x="1872" y="1440"/>
              <a:ext cx="416" cy="203"/>
            </a:xfrm>
            <a:prstGeom prst="rect">
              <a:avLst/>
            </a:prstGeom>
            <a:noFill/>
            <a:ln>
              <a:noFill/>
            </a:ln>
          </p:spPr>
        </p:pic>
      </p:grpSp>
      <p:sp>
        <p:nvSpPr>
          <p:cNvPr id="592" name="Google Shape;592;p36"/>
          <p:cNvSpPr txBox="1"/>
          <p:nvPr/>
        </p:nvSpPr>
        <p:spPr>
          <a:xfrm>
            <a:off x="533400" y="2667000"/>
            <a:ext cx="83820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Calculate [CO], [Cl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and [COCl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when the following amounts of phosgene decompose and reach equilibrium in a 10.0-L flask:</a:t>
            </a:r>
            <a:endParaRPr/>
          </a:p>
        </p:txBody>
      </p:sp>
      <p:sp>
        <p:nvSpPr>
          <p:cNvPr id="593" name="Google Shape;593;p36"/>
          <p:cNvSpPr txBox="1"/>
          <p:nvPr/>
        </p:nvSpPr>
        <p:spPr>
          <a:xfrm>
            <a:off x="762000" y="3429000"/>
            <a:ext cx="6019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5.00 mol of COCl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t>
            </a: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0.100 mol of COCl</a:t>
            </a:r>
            <a:r>
              <a:rPr b="0" baseline="-25000" i="0" lang="en-US" sz="1800" u="none">
                <a:solidFill>
                  <a:schemeClr val="dk1"/>
                </a:solidFill>
                <a:latin typeface="Arial"/>
                <a:ea typeface="Arial"/>
                <a:cs typeface="Arial"/>
                <a:sym typeface="Arial"/>
              </a:rPr>
              <a:t>2</a:t>
            </a:r>
            <a:endParaRPr/>
          </a:p>
        </p:txBody>
      </p:sp>
      <p:grpSp>
        <p:nvGrpSpPr>
          <p:cNvPr id="594" name="Google Shape;594;p36"/>
          <p:cNvGrpSpPr/>
          <p:nvPr/>
        </p:nvGrpSpPr>
        <p:grpSpPr>
          <a:xfrm>
            <a:off x="228600" y="4114800"/>
            <a:ext cx="8610600" cy="1465262"/>
            <a:chOff x="144" y="2256"/>
            <a:chExt cx="5424" cy="923"/>
          </a:xfrm>
        </p:grpSpPr>
        <p:sp>
          <p:nvSpPr>
            <p:cNvPr id="595" name="Google Shape;595;p36"/>
            <p:cNvSpPr txBox="1"/>
            <p:nvPr/>
          </p:nvSpPr>
          <p:spPr>
            <a:xfrm>
              <a:off x="144" y="2256"/>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596" name="Google Shape;596;p36"/>
            <p:cNvSpPr txBox="1"/>
            <p:nvPr/>
          </p:nvSpPr>
          <p:spPr>
            <a:xfrm>
              <a:off x="768" y="2256"/>
              <a:ext cx="4800" cy="9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After finding the concentration of starting material, write the expressions for the equilibrium concentrations.  When solving for the remaining amount of reactant, see if you can make an assumption about the initial and final concentrations which could simplify the calculation by ignoring the solution to a quadratic equation.</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592">
                                            <p:txEl>
                                              <p:pRg end="0" st="0"/>
                                            </p:txEl>
                                          </p:spTgt>
                                        </p:tgtEl>
                                        <p:attrNameLst>
                                          <p:attrName>style.visibility</p:attrName>
                                        </p:attrNameLst>
                                      </p:cBhvr>
                                      <p:to>
                                        <p:strVal val="visible"/>
                                      </p:to>
                                    </p:set>
                                    <p:animEffect filter="fade" transition="in">
                                      <p:cBhvr>
                                        <p:cTn dur="500"/>
                                        <p:tgtEl>
                                          <p:spTgt spid="592">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593">
                                            <p:txEl>
                                              <p:pRg end="0" st="0"/>
                                            </p:txEl>
                                          </p:spTgt>
                                        </p:tgtEl>
                                        <p:attrNameLst>
                                          <p:attrName>style.visibility</p:attrName>
                                        </p:attrNameLst>
                                      </p:cBhvr>
                                      <p:to>
                                        <p:strVal val="visible"/>
                                      </p:to>
                                    </p:set>
                                    <p:animEffect filter="fade" transition="in">
                                      <p:cBhvr>
                                        <p:cTn dur="500"/>
                                        <p:tgtEl>
                                          <p:spTgt spid="59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1" name="Shape 601"/>
        <p:cNvGrpSpPr/>
        <p:nvPr/>
      </p:nvGrpSpPr>
      <p:grpSpPr>
        <a:xfrm>
          <a:off x="0" y="0"/>
          <a:ext cx="0" cy="0"/>
          <a:chOff x="0" y="0"/>
          <a:chExt cx="0" cy="0"/>
        </a:xfrm>
      </p:grpSpPr>
      <p:sp>
        <p:nvSpPr>
          <p:cNvPr id="602" name="Google Shape;602;p37"/>
          <p:cNvSpPr txBox="1"/>
          <p:nvPr/>
        </p:nvSpPr>
        <p:spPr>
          <a:xfrm>
            <a:off x="3048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17.8</a:t>
            </a:r>
            <a:endParaRPr/>
          </a:p>
        </p:txBody>
      </p:sp>
      <p:sp>
        <p:nvSpPr>
          <p:cNvPr id="603" name="Google Shape;603;p37"/>
          <p:cNvSpPr txBox="1"/>
          <p:nvPr/>
        </p:nvSpPr>
        <p:spPr>
          <a:xfrm>
            <a:off x="2971800" y="457200"/>
            <a:ext cx="5867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Equilibrium Concentrations with Simplifying Assumptions</a:t>
            </a:r>
            <a:endParaRPr/>
          </a:p>
        </p:txBody>
      </p:sp>
      <p:grpSp>
        <p:nvGrpSpPr>
          <p:cNvPr id="604" name="Google Shape;604;p37"/>
          <p:cNvGrpSpPr/>
          <p:nvPr/>
        </p:nvGrpSpPr>
        <p:grpSpPr>
          <a:xfrm>
            <a:off x="228600" y="1524000"/>
            <a:ext cx="8534400" cy="366712"/>
            <a:chOff x="96" y="3264"/>
            <a:chExt cx="5376" cy="231"/>
          </a:xfrm>
        </p:grpSpPr>
        <p:sp>
          <p:nvSpPr>
            <p:cNvPr id="605" name="Google Shape;605;p37"/>
            <p:cNvSpPr txBox="1"/>
            <p:nvPr/>
          </p:nvSpPr>
          <p:spPr>
            <a:xfrm>
              <a:off x="96" y="3264"/>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606" name="Google Shape;606;p37"/>
            <p:cNvSpPr txBox="1"/>
            <p:nvPr/>
          </p:nvSpPr>
          <p:spPr>
            <a:xfrm>
              <a:off x="1056" y="3264"/>
              <a:ext cx="44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5.00 mol/10.0 L = 0.500 </a:t>
              </a:r>
              <a:r>
                <a:rPr b="0" i="1" lang="en-US" sz="1800" u="none">
                  <a:solidFill>
                    <a:schemeClr val="dk1"/>
                  </a:solidFill>
                  <a:latin typeface="Arial"/>
                  <a:ea typeface="Arial"/>
                  <a:cs typeface="Arial"/>
                  <a:sym typeface="Arial"/>
                </a:rPr>
                <a:t>M</a:t>
              </a:r>
              <a:endParaRPr/>
            </a:p>
          </p:txBody>
        </p:sp>
      </p:grpSp>
      <p:sp>
        <p:nvSpPr>
          <p:cNvPr id="607" name="Google Shape;607;p37"/>
          <p:cNvSpPr txBox="1"/>
          <p:nvPr/>
        </p:nvSpPr>
        <p:spPr>
          <a:xfrm>
            <a:off x="914400" y="2438400"/>
            <a:ext cx="76200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Let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 [CO]</a:t>
            </a:r>
            <a:r>
              <a:rPr b="0" baseline="-25000" i="0" lang="en-US" sz="1800" u="none">
                <a:solidFill>
                  <a:schemeClr val="dk1"/>
                </a:solidFill>
                <a:latin typeface="Arial"/>
                <a:ea typeface="Arial"/>
                <a:cs typeface="Arial"/>
                <a:sym typeface="Arial"/>
              </a:rPr>
              <a:t>eq</a:t>
            </a:r>
            <a:r>
              <a:rPr b="0" i="0" lang="en-US" sz="1800" u="none">
                <a:solidFill>
                  <a:schemeClr val="dk1"/>
                </a:solidFill>
                <a:latin typeface="Arial"/>
                <a:ea typeface="Arial"/>
                <a:cs typeface="Arial"/>
                <a:sym typeface="Arial"/>
              </a:rPr>
              <a:t> = [Cl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eq</a:t>
            </a:r>
            <a:r>
              <a:rPr b="0" i="0" lang="en-US" sz="1800" u="none">
                <a:solidFill>
                  <a:schemeClr val="dk1"/>
                </a:solidFill>
                <a:latin typeface="Arial"/>
                <a:ea typeface="Arial"/>
                <a:cs typeface="Arial"/>
                <a:sym typeface="Arial"/>
              </a:rPr>
              <a:t>  and  (0.500 –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 [COCl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eq</a:t>
            </a:r>
            <a:endParaRPr/>
          </a:p>
        </p:txBody>
      </p:sp>
      <p:sp>
        <p:nvSpPr>
          <p:cNvPr id="608" name="Google Shape;608;p37"/>
          <p:cNvSpPr txBox="1"/>
          <p:nvPr/>
        </p:nvSpPr>
        <p:spPr>
          <a:xfrm>
            <a:off x="304800" y="914400"/>
            <a:ext cx="1371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grpSp>
        <p:nvGrpSpPr>
          <p:cNvPr id="609" name="Google Shape;609;p37"/>
          <p:cNvGrpSpPr/>
          <p:nvPr/>
        </p:nvGrpSpPr>
        <p:grpSpPr>
          <a:xfrm>
            <a:off x="457200" y="3352800"/>
            <a:ext cx="1876425" cy="823912"/>
            <a:chOff x="240" y="912"/>
            <a:chExt cx="1135" cy="519"/>
          </a:xfrm>
        </p:grpSpPr>
        <p:sp>
          <p:nvSpPr>
            <p:cNvPr id="610" name="Google Shape;610;p37"/>
            <p:cNvSpPr txBox="1"/>
            <p:nvPr/>
          </p:nvSpPr>
          <p:spPr>
            <a:xfrm>
              <a:off x="240" y="1056"/>
              <a:ext cx="38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a:t>
              </a:r>
              <a:endParaRPr/>
            </a:p>
          </p:txBody>
        </p:sp>
        <p:sp>
          <p:nvSpPr>
            <p:cNvPr id="611" name="Google Shape;611;p37"/>
            <p:cNvSpPr txBox="1"/>
            <p:nvPr/>
          </p:nvSpPr>
          <p:spPr>
            <a:xfrm>
              <a:off x="655" y="912"/>
              <a:ext cx="72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endParaRPr/>
            </a:p>
          </p:txBody>
        </p:sp>
        <p:sp>
          <p:nvSpPr>
            <p:cNvPr id="612" name="Google Shape;612;p37"/>
            <p:cNvSpPr txBox="1"/>
            <p:nvPr/>
          </p:nvSpPr>
          <p:spPr>
            <a:xfrm>
              <a:off x="672" y="1200"/>
              <a:ext cx="62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endParaRPr/>
            </a:p>
          </p:txBody>
        </p:sp>
        <p:cxnSp>
          <p:nvCxnSpPr>
            <p:cNvPr id="613" name="Google Shape;613;p37"/>
            <p:cNvCxnSpPr/>
            <p:nvPr/>
          </p:nvCxnSpPr>
          <p:spPr>
            <a:xfrm>
              <a:off x="672" y="1200"/>
              <a:ext cx="672" cy="0"/>
            </a:xfrm>
            <a:prstGeom prst="straightConnector1">
              <a:avLst/>
            </a:prstGeom>
            <a:noFill/>
            <a:ln cap="flat" cmpd="sng" w="28575">
              <a:solidFill>
                <a:schemeClr val="dk1"/>
              </a:solidFill>
              <a:prstDash val="solid"/>
              <a:miter lim="800000"/>
              <a:headEnd len="med" w="med" type="none"/>
              <a:tailEnd len="med" w="med" type="none"/>
            </a:ln>
          </p:spPr>
        </p:cxnSp>
      </p:grpSp>
      <p:sp>
        <p:nvSpPr>
          <p:cNvPr id="614" name="Google Shape;614;p37"/>
          <p:cNvSpPr txBox="1"/>
          <p:nvPr/>
        </p:nvSpPr>
        <p:spPr>
          <a:xfrm>
            <a:off x="5486400" y="4927600"/>
            <a:ext cx="2514600" cy="366713"/>
          </a:xfrm>
          <a:prstGeom prst="rect">
            <a:avLst/>
          </a:prstGeom>
          <a:gradFill>
            <a:gsLst>
              <a:gs pos="0">
                <a:srgbClr val="187534">
                  <a:alpha val="58823"/>
                </a:srgbClr>
              </a:gs>
              <a:gs pos="50000">
                <a:schemeClr val="lt1"/>
              </a:gs>
              <a:gs pos="100000">
                <a:srgbClr val="187534">
                  <a:alpha val="58823"/>
                </a:srgbClr>
              </a:gs>
            </a:gsLst>
            <a:lin ang="0" scaled="0"/>
          </a:gra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(0.500 - </a:t>
            </a:r>
            <a:r>
              <a:rPr b="0" i="1" lang="en-US" sz="1800" u="none" cap="none" strike="noStrike">
                <a:solidFill>
                  <a:schemeClr val="dk1"/>
                </a:solidFill>
                <a:latin typeface="Arial"/>
                <a:ea typeface="Arial"/>
                <a:cs typeface="Arial"/>
                <a:sym typeface="Arial"/>
              </a:rPr>
              <a:t>x</a:t>
            </a:r>
            <a:r>
              <a:rPr b="0" i="0" lang="en-US" sz="1800" u="none" cap="none" strike="noStrike">
                <a:solidFill>
                  <a:schemeClr val="dk1"/>
                </a:solidFill>
                <a:latin typeface="Arial"/>
                <a:ea typeface="Arial"/>
                <a:cs typeface="Arial"/>
                <a:sym typeface="Arial"/>
              </a:rPr>
              <a:t>) = 4.8 x 10</a:t>
            </a:r>
            <a:r>
              <a:rPr b="0" baseline="30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 </a:t>
            </a:r>
            <a:endParaRPr/>
          </a:p>
        </p:txBody>
      </p:sp>
      <p:sp>
        <p:nvSpPr>
          <p:cNvPr id="615" name="Google Shape;615;p37"/>
          <p:cNvSpPr txBox="1"/>
          <p:nvPr/>
        </p:nvSpPr>
        <p:spPr>
          <a:xfrm>
            <a:off x="2438400" y="4038600"/>
            <a:ext cx="6477000" cy="3667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assume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is &lt;&lt; 0.500 so that we can drop </a:t>
            </a:r>
            <a:r>
              <a:rPr b="0" i="1" lang="en-US" sz="1800" u="none">
                <a:solidFill>
                  <a:schemeClr val="dk1"/>
                </a:solidFill>
                <a:latin typeface="Arial"/>
                <a:ea typeface="Arial"/>
                <a:cs typeface="Arial"/>
                <a:sym typeface="Arial"/>
              </a:rPr>
              <a:t>x </a:t>
            </a:r>
            <a:r>
              <a:rPr b="0" i="0" lang="en-US" sz="1800" u="none">
                <a:solidFill>
                  <a:schemeClr val="dk1"/>
                </a:solidFill>
                <a:latin typeface="Arial"/>
                <a:ea typeface="Arial"/>
                <a:cs typeface="Arial"/>
                <a:sym typeface="Arial"/>
              </a:rPr>
              <a:t>in the denominator</a:t>
            </a:r>
            <a:endParaRPr/>
          </a:p>
        </p:txBody>
      </p:sp>
      <p:grpSp>
        <p:nvGrpSpPr>
          <p:cNvPr id="616" name="Google Shape;616;p37"/>
          <p:cNvGrpSpPr/>
          <p:nvPr/>
        </p:nvGrpSpPr>
        <p:grpSpPr>
          <a:xfrm>
            <a:off x="1600200" y="4419600"/>
            <a:ext cx="2362200" cy="823912"/>
            <a:chOff x="1008" y="1584"/>
            <a:chExt cx="1440" cy="519"/>
          </a:xfrm>
        </p:grpSpPr>
        <p:sp>
          <p:nvSpPr>
            <p:cNvPr id="617" name="Google Shape;617;p37"/>
            <p:cNvSpPr txBox="1"/>
            <p:nvPr/>
          </p:nvSpPr>
          <p:spPr>
            <a:xfrm>
              <a:off x="1008" y="1728"/>
              <a:ext cx="110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8.3 x 10</a:t>
              </a:r>
              <a:r>
                <a:rPr b="0" baseline="30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a:t>
              </a:r>
              <a:endParaRPr/>
            </a:p>
          </p:txBody>
        </p:sp>
        <p:sp>
          <p:nvSpPr>
            <p:cNvPr id="618" name="Google Shape;618;p37"/>
            <p:cNvSpPr txBox="1"/>
            <p:nvPr/>
          </p:nvSpPr>
          <p:spPr>
            <a:xfrm>
              <a:off x="1824" y="1584"/>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a:t>
              </a:r>
              <a:endParaRPr/>
            </a:p>
          </p:txBody>
        </p:sp>
        <p:sp>
          <p:nvSpPr>
            <p:cNvPr id="619" name="Google Shape;619;p37"/>
            <p:cNvSpPr txBox="1"/>
            <p:nvPr/>
          </p:nvSpPr>
          <p:spPr>
            <a:xfrm>
              <a:off x="1824" y="1872"/>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(0.500)</a:t>
              </a:r>
              <a:endParaRPr/>
            </a:p>
          </p:txBody>
        </p:sp>
        <p:cxnSp>
          <p:nvCxnSpPr>
            <p:cNvPr id="620" name="Google Shape;620;p37"/>
            <p:cNvCxnSpPr/>
            <p:nvPr/>
          </p:nvCxnSpPr>
          <p:spPr>
            <a:xfrm>
              <a:off x="1776" y="1872"/>
              <a:ext cx="672" cy="0"/>
            </a:xfrm>
            <a:prstGeom prst="straightConnector1">
              <a:avLst/>
            </a:prstGeom>
            <a:noFill/>
            <a:ln cap="flat" cmpd="sng" w="28575">
              <a:solidFill>
                <a:schemeClr val="dk1"/>
              </a:solidFill>
              <a:prstDash val="solid"/>
              <a:miter lim="800000"/>
              <a:headEnd len="med" w="med" type="none"/>
              <a:tailEnd len="med" w="med" type="none"/>
            </a:ln>
          </p:spPr>
        </p:cxnSp>
      </p:grpSp>
      <p:sp>
        <p:nvSpPr>
          <p:cNvPr id="621" name="Google Shape;621;p37"/>
          <p:cNvSpPr txBox="1"/>
          <p:nvPr/>
        </p:nvSpPr>
        <p:spPr>
          <a:xfrm>
            <a:off x="4343400" y="4495800"/>
            <a:ext cx="1905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4.15 x 10</a:t>
            </a:r>
            <a:r>
              <a:rPr b="0" baseline="30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x</a:t>
            </a:r>
            <a:r>
              <a:rPr b="0" baseline="30000" i="0" lang="en-US" sz="1800" u="none">
                <a:solidFill>
                  <a:schemeClr val="dk1"/>
                </a:solidFill>
                <a:latin typeface="Arial"/>
                <a:ea typeface="Arial"/>
                <a:cs typeface="Arial"/>
                <a:sym typeface="Arial"/>
              </a:rPr>
              <a:t>2</a:t>
            </a:r>
            <a:endParaRPr/>
          </a:p>
        </p:txBody>
      </p:sp>
      <p:sp>
        <p:nvSpPr>
          <p:cNvPr id="622" name="Google Shape;622;p37"/>
          <p:cNvSpPr txBox="1"/>
          <p:nvPr/>
        </p:nvSpPr>
        <p:spPr>
          <a:xfrm>
            <a:off x="6400800" y="4495800"/>
            <a:ext cx="1447800" cy="366713"/>
          </a:xfrm>
          <a:prstGeom prst="rect">
            <a:avLst/>
          </a:prstGeom>
          <a:gradFill>
            <a:gsLst>
              <a:gs pos="0">
                <a:srgbClr val="187534">
                  <a:alpha val="58823"/>
                </a:srgbClr>
              </a:gs>
              <a:gs pos="50000">
                <a:schemeClr val="lt1"/>
              </a:gs>
              <a:gs pos="100000">
                <a:srgbClr val="187534">
                  <a:alpha val="58823"/>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Arial"/>
                <a:ea typeface="Arial"/>
                <a:cs typeface="Arial"/>
                <a:sym typeface="Arial"/>
              </a:rPr>
              <a:t>x </a:t>
            </a:r>
            <a:r>
              <a:rPr b="0" i="0" lang="en-US" sz="1800" u="none" cap="none" strike="noStrike">
                <a:solidFill>
                  <a:schemeClr val="dk1"/>
                </a:solidFill>
                <a:latin typeface="Arial"/>
                <a:ea typeface="Arial"/>
                <a:cs typeface="Arial"/>
                <a:sym typeface="Arial"/>
              </a:rPr>
              <a:t>≈ 2 x 10</a:t>
            </a:r>
            <a:r>
              <a:rPr b="0" baseline="30000" i="0" lang="en-US" sz="1800" u="none" cap="none" strike="noStrike">
                <a:solidFill>
                  <a:schemeClr val="dk1"/>
                </a:solidFill>
                <a:latin typeface="Arial"/>
                <a:ea typeface="Arial"/>
                <a:cs typeface="Arial"/>
                <a:sym typeface="Arial"/>
              </a:rPr>
              <a:t>-2</a:t>
            </a:r>
            <a:endParaRPr b="0" i="1" sz="1800" u="none" cap="none" strike="noStrike">
              <a:solidFill>
                <a:schemeClr val="dk1"/>
              </a:solidFill>
              <a:latin typeface="Arial"/>
              <a:ea typeface="Arial"/>
              <a:cs typeface="Arial"/>
              <a:sym typeface="Arial"/>
            </a:endParaRPr>
          </a:p>
        </p:txBody>
      </p:sp>
      <p:grpSp>
        <p:nvGrpSpPr>
          <p:cNvPr id="623" name="Google Shape;623;p37"/>
          <p:cNvGrpSpPr/>
          <p:nvPr/>
        </p:nvGrpSpPr>
        <p:grpSpPr>
          <a:xfrm>
            <a:off x="2514600" y="3200400"/>
            <a:ext cx="3733800" cy="823912"/>
            <a:chOff x="1536" y="816"/>
            <a:chExt cx="2256" cy="519"/>
          </a:xfrm>
        </p:grpSpPr>
        <p:sp>
          <p:nvSpPr>
            <p:cNvPr id="624" name="Google Shape;624;p37"/>
            <p:cNvSpPr txBox="1"/>
            <p:nvPr/>
          </p:nvSpPr>
          <p:spPr>
            <a:xfrm>
              <a:off x="1536" y="960"/>
              <a:ext cx="33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endParaRPr/>
            </a:p>
          </p:txBody>
        </p:sp>
        <p:sp>
          <p:nvSpPr>
            <p:cNvPr id="625" name="Google Shape;625;p37"/>
            <p:cNvSpPr txBox="1"/>
            <p:nvPr/>
          </p:nvSpPr>
          <p:spPr>
            <a:xfrm>
              <a:off x="1872" y="960"/>
              <a:ext cx="110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 8.3 x 10</a:t>
              </a:r>
              <a:r>
                <a:rPr b="0" baseline="30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a:t>
              </a:r>
              <a:endParaRPr/>
            </a:p>
          </p:txBody>
        </p:sp>
        <p:sp>
          <p:nvSpPr>
            <p:cNvPr id="626" name="Google Shape;626;p37"/>
            <p:cNvSpPr txBox="1"/>
            <p:nvPr/>
          </p:nvSpPr>
          <p:spPr>
            <a:xfrm>
              <a:off x="3072" y="816"/>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a:t>
              </a:r>
              <a:endParaRPr/>
            </a:p>
          </p:txBody>
        </p:sp>
        <p:cxnSp>
          <p:nvCxnSpPr>
            <p:cNvPr id="627" name="Google Shape;627;p37"/>
            <p:cNvCxnSpPr/>
            <p:nvPr/>
          </p:nvCxnSpPr>
          <p:spPr>
            <a:xfrm>
              <a:off x="3024" y="1104"/>
              <a:ext cx="672" cy="0"/>
            </a:xfrm>
            <a:prstGeom prst="straightConnector1">
              <a:avLst/>
            </a:prstGeom>
            <a:noFill/>
            <a:ln cap="flat" cmpd="sng" w="28575">
              <a:solidFill>
                <a:schemeClr val="dk1"/>
              </a:solidFill>
              <a:prstDash val="solid"/>
              <a:miter lim="800000"/>
              <a:headEnd len="med" w="med" type="none"/>
              <a:tailEnd len="med" w="med" type="none"/>
            </a:ln>
          </p:spPr>
        </p:cxnSp>
        <p:sp>
          <p:nvSpPr>
            <p:cNvPr id="628" name="Google Shape;628;p37"/>
            <p:cNvSpPr txBox="1"/>
            <p:nvPr/>
          </p:nvSpPr>
          <p:spPr>
            <a:xfrm>
              <a:off x="2976" y="1104"/>
              <a:ext cx="8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(0.500 </a:t>
              </a:r>
              <a:r>
                <a:rPr b="0" i="1" lang="en-US" sz="1800" u="none">
                  <a:solidFill>
                    <a:schemeClr val="dk1"/>
                  </a:solidFill>
                  <a:latin typeface="Arial"/>
                  <a:ea typeface="Arial"/>
                  <a:cs typeface="Arial"/>
                  <a:sym typeface="Arial"/>
                </a:rPr>
                <a:t>- x</a:t>
              </a:r>
              <a:r>
                <a:rPr b="0" i="0" lang="en-US" sz="1800" u="none">
                  <a:solidFill>
                    <a:schemeClr val="dk1"/>
                  </a:solidFill>
                  <a:latin typeface="Arial"/>
                  <a:ea typeface="Arial"/>
                  <a:cs typeface="Arial"/>
                  <a:sym typeface="Arial"/>
                </a:rPr>
                <a:t>)</a:t>
              </a:r>
              <a:endParaRPr/>
            </a:p>
          </p:txBody>
        </p:sp>
      </p:grpSp>
      <p:sp>
        <p:nvSpPr>
          <p:cNvPr id="629" name="Google Shape;629;p37"/>
          <p:cNvSpPr txBox="1"/>
          <p:nvPr/>
        </p:nvSpPr>
        <p:spPr>
          <a:xfrm>
            <a:off x="1676400" y="5715000"/>
            <a:ext cx="541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CHECK:  0.020/0.500 = 0.04 or 4% percent error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2000"/>
                                  </p:stCondLst>
                                  <p:childTnLst>
                                    <p:set>
                                      <p:cBhvr>
                                        <p:cTn dur="1" fill="hold">
                                          <p:stCondLst>
                                            <p:cond delay="0"/>
                                          </p:stCondLst>
                                        </p:cTn>
                                        <p:tgtEl>
                                          <p:spTgt spid="607">
                                            <p:txEl>
                                              <p:pRg end="0" st="0"/>
                                            </p:txEl>
                                          </p:spTgt>
                                        </p:tgtEl>
                                        <p:attrNameLst>
                                          <p:attrName>style.visibility</p:attrName>
                                        </p:attrNameLst>
                                      </p:cBhvr>
                                      <p:to>
                                        <p:strVal val="visible"/>
                                      </p:to>
                                    </p:set>
                                    <p:animEffect filter="fade" transition="in">
                                      <p:cBhvr>
                                        <p:cTn dur="500"/>
                                        <p:tgtEl>
                                          <p:spTgt spid="607">
                                            <p:txEl>
                                              <p:pRg end="0" st="0"/>
                                            </p:txEl>
                                          </p:spTgt>
                                        </p:tgtEl>
                                      </p:cBhvr>
                                    </p:animEffect>
                                  </p:childTnLst>
                                </p:cTn>
                              </p:par>
                            </p:childTnLst>
                          </p:cTn>
                        </p:par>
                        <p:par>
                          <p:cTn fill="hold">
                            <p:stCondLst>
                              <p:cond delay="500"/>
                            </p:stCondLst>
                            <p:childTnLst>
                              <p:par>
                                <p:cTn fill="hold" nodeType="afterEffect" presetClass="entr" presetID="10" presetSubtype="0">
                                  <p:stCondLst>
                                    <p:cond delay="2500"/>
                                  </p:stCondLst>
                                  <p:childTnLst>
                                    <p:set>
                                      <p:cBhvr>
                                        <p:cTn dur="1" fill="hold">
                                          <p:stCondLst>
                                            <p:cond delay="0"/>
                                          </p:stCondLst>
                                        </p:cTn>
                                        <p:tgtEl>
                                          <p:spTgt spid="615">
                                            <p:txEl>
                                              <p:pRg end="0" st="0"/>
                                            </p:txEl>
                                          </p:spTgt>
                                        </p:tgtEl>
                                        <p:attrNameLst>
                                          <p:attrName>style.visibility</p:attrName>
                                        </p:attrNameLst>
                                      </p:cBhvr>
                                      <p:to>
                                        <p:strVal val="visible"/>
                                      </p:to>
                                    </p:set>
                                    <p:animEffect filter="fade" transition="in">
                                      <p:cBhvr>
                                        <p:cTn dur="500"/>
                                        <p:tgtEl>
                                          <p:spTgt spid="615">
                                            <p:txEl>
                                              <p:pRg end="0" st="0"/>
                                            </p:txEl>
                                          </p:spTgt>
                                        </p:tgtEl>
                                      </p:cBhvr>
                                    </p:animEffect>
                                  </p:childTnLst>
                                </p:cTn>
                              </p:par>
                            </p:childTnLst>
                          </p:cTn>
                        </p:par>
                        <p:par>
                          <p:cTn fill="hold">
                            <p:stCondLst>
                              <p:cond delay="1000"/>
                            </p:stCondLst>
                            <p:childTnLst>
                              <p:par>
                                <p:cTn fill="hold" nodeType="afterEffect" presetClass="entr" presetID="10" presetSubtype="0">
                                  <p:stCondLst>
                                    <p:cond delay="2500"/>
                                  </p:stCondLst>
                                  <p:childTnLst>
                                    <p:set>
                                      <p:cBhvr>
                                        <p:cTn dur="1" fill="hold">
                                          <p:stCondLst>
                                            <p:cond delay="0"/>
                                          </p:stCondLst>
                                        </p:cTn>
                                        <p:tgtEl>
                                          <p:spTgt spid="621">
                                            <p:txEl>
                                              <p:pRg end="0" st="0"/>
                                            </p:txEl>
                                          </p:spTgt>
                                        </p:tgtEl>
                                        <p:attrNameLst>
                                          <p:attrName>style.visibility</p:attrName>
                                        </p:attrNameLst>
                                      </p:cBhvr>
                                      <p:to>
                                        <p:strVal val="visible"/>
                                      </p:to>
                                    </p:set>
                                    <p:animEffect filter="fade" transition="in">
                                      <p:cBhvr>
                                        <p:cTn dur="500"/>
                                        <p:tgtEl>
                                          <p:spTgt spid="621">
                                            <p:txEl>
                                              <p:pRg end="0" st="0"/>
                                            </p:txEl>
                                          </p:spTgt>
                                        </p:tgtEl>
                                      </p:cBhvr>
                                    </p:animEffect>
                                  </p:childTnLst>
                                </p:cTn>
                              </p:par>
                            </p:childTnLst>
                          </p:cTn>
                        </p:par>
                        <p:par>
                          <p:cTn fill="hold">
                            <p:stCondLst>
                              <p:cond delay="1500"/>
                            </p:stCondLst>
                            <p:childTnLst>
                              <p:par>
                                <p:cTn fill="hold" nodeType="afterEffect" presetClass="entr" presetID="10" presetSubtype="0">
                                  <p:stCondLst>
                                    <p:cond delay="2000"/>
                                  </p:stCondLst>
                                  <p:childTnLst>
                                    <p:set>
                                      <p:cBhvr>
                                        <p:cTn dur="1" fill="hold">
                                          <p:stCondLst>
                                            <p:cond delay="0"/>
                                          </p:stCondLst>
                                        </p:cTn>
                                        <p:tgtEl>
                                          <p:spTgt spid="629">
                                            <p:txEl>
                                              <p:pRg end="0" st="0"/>
                                            </p:txEl>
                                          </p:spTgt>
                                        </p:tgtEl>
                                        <p:attrNameLst>
                                          <p:attrName>style.visibility</p:attrName>
                                        </p:attrNameLst>
                                      </p:cBhvr>
                                      <p:to>
                                        <p:strVal val="visible"/>
                                      </p:to>
                                    </p:set>
                                    <p:animEffect filter="fade" transition="in">
                                      <p:cBhvr>
                                        <p:cTn dur="500"/>
                                        <p:tgtEl>
                                          <p:spTgt spid="62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4" name="Shape 634"/>
        <p:cNvGrpSpPr/>
        <p:nvPr/>
      </p:nvGrpSpPr>
      <p:grpSpPr>
        <a:xfrm>
          <a:off x="0" y="0"/>
          <a:ext cx="0" cy="0"/>
          <a:chOff x="0" y="0"/>
          <a:chExt cx="0" cy="0"/>
        </a:xfrm>
      </p:grpSpPr>
      <p:sp>
        <p:nvSpPr>
          <p:cNvPr id="635" name="Google Shape;635;p38"/>
          <p:cNvSpPr txBox="1"/>
          <p:nvPr/>
        </p:nvSpPr>
        <p:spPr>
          <a:xfrm>
            <a:off x="3810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17.8</a:t>
            </a:r>
            <a:endParaRPr/>
          </a:p>
        </p:txBody>
      </p:sp>
      <p:sp>
        <p:nvSpPr>
          <p:cNvPr id="636" name="Google Shape;636;p38"/>
          <p:cNvSpPr txBox="1"/>
          <p:nvPr/>
        </p:nvSpPr>
        <p:spPr>
          <a:xfrm>
            <a:off x="3048000" y="457200"/>
            <a:ext cx="5867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Equilibrium Concentration with Simplifying Assumptions</a:t>
            </a:r>
            <a:endParaRPr/>
          </a:p>
        </p:txBody>
      </p:sp>
      <p:sp>
        <p:nvSpPr>
          <p:cNvPr id="637" name="Google Shape;637;p38"/>
          <p:cNvSpPr txBox="1"/>
          <p:nvPr/>
        </p:nvSpPr>
        <p:spPr>
          <a:xfrm>
            <a:off x="381000" y="914400"/>
            <a:ext cx="1371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grpSp>
        <p:nvGrpSpPr>
          <p:cNvPr id="638" name="Google Shape;638;p38"/>
          <p:cNvGrpSpPr/>
          <p:nvPr/>
        </p:nvGrpSpPr>
        <p:grpSpPr>
          <a:xfrm>
            <a:off x="914400" y="2743200"/>
            <a:ext cx="3048000" cy="823912"/>
            <a:chOff x="576" y="2496"/>
            <a:chExt cx="1920" cy="519"/>
          </a:xfrm>
        </p:grpSpPr>
        <p:sp>
          <p:nvSpPr>
            <p:cNvPr id="639" name="Google Shape;639;p38"/>
            <p:cNvSpPr txBox="1"/>
            <p:nvPr/>
          </p:nvSpPr>
          <p:spPr>
            <a:xfrm>
              <a:off x="576" y="2640"/>
              <a:ext cx="110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 8.3x10</a:t>
              </a:r>
              <a:r>
                <a:rPr b="0" baseline="30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a:t>
              </a:r>
              <a:endParaRPr/>
            </a:p>
          </p:txBody>
        </p:sp>
        <p:sp>
          <p:nvSpPr>
            <p:cNvPr id="640" name="Google Shape;640;p38"/>
            <p:cNvSpPr txBox="1"/>
            <p:nvPr/>
          </p:nvSpPr>
          <p:spPr>
            <a:xfrm>
              <a:off x="1776" y="2496"/>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a:t>
              </a:r>
              <a:endParaRPr/>
            </a:p>
          </p:txBody>
        </p:sp>
        <p:sp>
          <p:nvSpPr>
            <p:cNvPr id="641" name="Google Shape;641;p38"/>
            <p:cNvSpPr txBox="1"/>
            <p:nvPr/>
          </p:nvSpPr>
          <p:spPr>
            <a:xfrm>
              <a:off x="1680" y="2784"/>
              <a:ext cx="8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(0.010 -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a:t>
              </a:r>
              <a:endParaRPr/>
            </a:p>
          </p:txBody>
        </p:sp>
        <p:cxnSp>
          <p:nvCxnSpPr>
            <p:cNvPr id="642" name="Google Shape;642;p38"/>
            <p:cNvCxnSpPr/>
            <p:nvPr/>
          </p:nvCxnSpPr>
          <p:spPr>
            <a:xfrm>
              <a:off x="1728" y="2784"/>
              <a:ext cx="672" cy="0"/>
            </a:xfrm>
            <a:prstGeom prst="straightConnector1">
              <a:avLst/>
            </a:prstGeom>
            <a:noFill/>
            <a:ln cap="flat" cmpd="sng" w="28575">
              <a:solidFill>
                <a:schemeClr val="dk1"/>
              </a:solidFill>
              <a:prstDash val="solid"/>
              <a:miter lim="800000"/>
              <a:headEnd len="med" w="med" type="none"/>
              <a:tailEnd len="med" w="med" type="none"/>
            </a:ln>
          </p:spPr>
        </p:cxnSp>
      </p:grpSp>
      <p:sp>
        <p:nvSpPr>
          <p:cNvPr id="643" name="Google Shape;643;p38"/>
          <p:cNvSpPr txBox="1"/>
          <p:nvPr/>
        </p:nvSpPr>
        <p:spPr>
          <a:xfrm>
            <a:off x="762000" y="3733800"/>
            <a:ext cx="7924800" cy="784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Dropping the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will give a value for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 2.9 x 10</a:t>
            </a:r>
            <a:r>
              <a:rPr b="0" baseline="30000" i="0" lang="en-US" sz="1800" u="none">
                <a:solidFill>
                  <a:schemeClr val="dk1"/>
                </a:solidFill>
                <a:latin typeface="Arial"/>
                <a:ea typeface="Arial"/>
                <a:cs typeface="Arial"/>
                <a:sym typeface="Arial"/>
              </a:rPr>
              <a:t>-3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(0.010 -</a:t>
            </a:r>
            <a:r>
              <a:rPr b="0" i="1" lang="en-US" sz="1800" u="none">
                <a:solidFill>
                  <a:schemeClr val="dk1"/>
                </a:solidFill>
                <a:latin typeface="Arial"/>
                <a:ea typeface="Arial"/>
                <a:cs typeface="Arial"/>
                <a:sym typeface="Arial"/>
              </a:rPr>
              <a:t> x</a:t>
            </a:r>
            <a:r>
              <a:rPr b="0" i="0" lang="en-US" sz="1800" u="none">
                <a:solidFill>
                  <a:schemeClr val="dk1"/>
                </a:solidFill>
                <a:latin typeface="Arial"/>
                <a:ea typeface="Arial"/>
                <a:cs typeface="Arial"/>
                <a:sym typeface="Arial"/>
              </a:rPr>
              <a:t>) ≈ 0.0071 </a:t>
            </a:r>
            <a:r>
              <a:rPr b="0" i="1" lang="en-US" sz="1800" u="none">
                <a:solidFill>
                  <a:schemeClr val="dk1"/>
                </a:solidFill>
                <a:latin typeface="Arial"/>
                <a:ea typeface="Arial"/>
                <a:cs typeface="Arial"/>
                <a:sym typeface="Arial"/>
              </a:rPr>
              <a:t>M</a:t>
            </a:r>
            <a:endParaRPr/>
          </a:p>
        </p:txBody>
      </p:sp>
      <p:sp>
        <p:nvSpPr>
          <p:cNvPr id="644" name="Google Shape;644;p38"/>
          <p:cNvSpPr txBox="1"/>
          <p:nvPr/>
        </p:nvSpPr>
        <p:spPr>
          <a:xfrm>
            <a:off x="685800" y="4724400"/>
            <a:ext cx="79248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CHECK:  0.0029/0.010 = 0.29 or 29% percent error; we cannot approximate in this case. We must use the quadratic equation. </a:t>
            </a:r>
            <a:endParaRPr/>
          </a:p>
        </p:txBody>
      </p:sp>
      <p:sp>
        <p:nvSpPr>
          <p:cNvPr id="645" name="Google Shape;645;p38"/>
          <p:cNvSpPr txBox="1"/>
          <p:nvPr/>
        </p:nvSpPr>
        <p:spPr>
          <a:xfrm>
            <a:off x="609600" y="5410200"/>
            <a:ext cx="7924800" cy="784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Using the quadratic equation produces </a:t>
            </a:r>
            <a:endParaRPr/>
          </a:p>
          <a:p>
            <a:pPr indent="0" lvl="0" marL="0" marR="0" rtl="0" algn="l">
              <a:lnSpc>
                <a:spcPct val="100000"/>
              </a:lnSpc>
              <a:spcBef>
                <a:spcPts val="90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 [CO]</a:t>
            </a:r>
            <a:r>
              <a:rPr b="0" baseline="-25000" i="0" lang="en-US" sz="1800" u="none">
                <a:solidFill>
                  <a:schemeClr val="dk1"/>
                </a:solidFill>
                <a:latin typeface="Arial"/>
                <a:ea typeface="Arial"/>
                <a:cs typeface="Arial"/>
                <a:sym typeface="Arial"/>
              </a:rPr>
              <a:t>eq</a:t>
            </a:r>
            <a:r>
              <a:rPr b="0" i="0" lang="en-US" sz="1800" u="none">
                <a:solidFill>
                  <a:schemeClr val="dk1"/>
                </a:solidFill>
                <a:latin typeface="Arial"/>
                <a:ea typeface="Arial"/>
                <a:cs typeface="Arial"/>
                <a:sym typeface="Arial"/>
              </a:rPr>
              <a:t> = [Cl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eq</a:t>
            </a:r>
            <a:r>
              <a:rPr b="0" i="0" lang="en-US" sz="1800" u="none">
                <a:solidFill>
                  <a:schemeClr val="dk1"/>
                </a:solidFill>
                <a:latin typeface="Arial"/>
                <a:ea typeface="Arial"/>
                <a:cs typeface="Arial"/>
                <a:sym typeface="Arial"/>
              </a:rPr>
              <a:t> = 2.5 x 10</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M </a:t>
            </a:r>
            <a:r>
              <a:rPr b="0" i="0" lang="en-US" sz="1800" u="none">
                <a:solidFill>
                  <a:schemeClr val="dk1"/>
                </a:solidFill>
                <a:latin typeface="Arial"/>
                <a:ea typeface="Arial"/>
                <a:cs typeface="Arial"/>
                <a:sym typeface="Arial"/>
              </a:rPr>
              <a:t>and (0.0100 –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 [COCl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eq</a:t>
            </a:r>
            <a:r>
              <a:rPr b="0" i="0" lang="en-US" sz="1800" u="none">
                <a:solidFill>
                  <a:schemeClr val="dk1"/>
                </a:solidFill>
                <a:latin typeface="Arial"/>
                <a:ea typeface="Arial"/>
                <a:cs typeface="Arial"/>
                <a:sym typeface="Arial"/>
              </a:rPr>
              <a:t> = 7.5 x 10</a:t>
            </a:r>
            <a:r>
              <a:rPr b="0" baseline="30000" i="0" lang="en-US" sz="1800" u="none">
                <a:solidFill>
                  <a:schemeClr val="dk1"/>
                </a:solidFill>
                <a:latin typeface="Arial"/>
                <a:ea typeface="Arial"/>
                <a:cs typeface="Arial"/>
                <a:sym typeface="Arial"/>
              </a:rPr>
              <a:t>-3 </a:t>
            </a:r>
            <a:r>
              <a:rPr b="0" i="1" lang="en-US" sz="1800" u="none">
                <a:solidFill>
                  <a:schemeClr val="dk1"/>
                </a:solidFill>
                <a:latin typeface="Arial"/>
                <a:ea typeface="Arial"/>
                <a:cs typeface="Arial"/>
                <a:sym typeface="Arial"/>
              </a:rPr>
              <a:t>M</a:t>
            </a:r>
            <a:endParaRPr/>
          </a:p>
        </p:txBody>
      </p:sp>
      <p:sp>
        <p:nvSpPr>
          <p:cNvPr id="646" name="Google Shape;646;p38"/>
          <p:cNvSpPr txBox="1"/>
          <p:nvPr/>
        </p:nvSpPr>
        <p:spPr>
          <a:xfrm>
            <a:off x="838200" y="1676400"/>
            <a:ext cx="354171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  </a:t>
            </a:r>
            <a:r>
              <a:rPr b="0" i="0" lang="en-US" sz="1800" u="none">
                <a:solidFill>
                  <a:schemeClr val="dk1"/>
                </a:solidFill>
                <a:latin typeface="Arial"/>
                <a:ea typeface="Arial"/>
                <a:cs typeface="Arial"/>
                <a:sym typeface="Arial"/>
              </a:rPr>
              <a:t>0.100 mol/10.0 L = 0.0100 </a:t>
            </a:r>
            <a:r>
              <a:rPr b="0" i="1" lang="en-US" sz="1800" u="none">
                <a:solidFill>
                  <a:schemeClr val="dk1"/>
                </a:solidFill>
                <a:latin typeface="Arial"/>
                <a:ea typeface="Arial"/>
                <a:cs typeface="Arial"/>
                <a:sym typeface="Arial"/>
              </a:rPr>
              <a:t>M</a:t>
            </a:r>
            <a:endParaRPr/>
          </a:p>
        </p:txBody>
      </p:sp>
      <p:sp>
        <p:nvSpPr>
          <p:cNvPr id="647" name="Google Shape;647;p38"/>
          <p:cNvSpPr txBox="1"/>
          <p:nvPr/>
        </p:nvSpPr>
        <p:spPr>
          <a:xfrm>
            <a:off x="838200" y="2209800"/>
            <a:ext cx="76200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Let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 [CO]</a:t>
            </a:r>
            <a:r>
              <a:rPr b="0" baseline="-25000" i="0" lang="en-US" sz="1800" u="none">
                <a:solidFill>
                  <a:schemeClr val="dk1"/>
                </a:solidFill>
                <a:latin typeface="Arial"/>
                <a:ea typeface="Arial"/>
                <a:cs typeface="Arial"/>
                <a:sym typeface="Arial"/>
              </a:rPr>
              <a:t>eq</a:t>
            </a:r>
            <a:r>
              <a:rPr b="0" i="0" lang="en-US" sz="1800" u="none">
                <a:solidFill>
                  <a:schemeClr val="dk1"/>
                </a:solidFill>
                <a:latin typeface="Arial"/>
                <a:ea typeface="Arial"/>
                <a:cs typeface="Arial"/>
                <a:sym typeface="Arial"/>
              </a:rPr>
              <a:t> = [Cl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eq</a:t>
            </a:r>
            <a:r>
              <a:rPr b="0" i="0" lang="en-US" sz="1800" u="none">
                <a:solidFill>
                  <a:schemeClr val="dk1"/>
                </a:solidFill>
                <a:latin typeface="Arial"/>
                <a:ea typeface="Arial"/>
                <a:cs typeface="Arial"/>
                <a:sym typeface="Arial"/>
              </a:rPr>
              <a:t>  and  (0.0100 –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 [COCl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eq</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7">
                                            <p:txEl>
                                              <p:pRg end="0" st="0"/>
                                            </p:txEl>
                                          </p:spTgt>
                                        </p:tgtEl>
                                        <p:attrNameLst>
                                          <p:attrName>style.visibility</p:attrName>
                                        </p:attrNameLst>
                                      </p:cBhvr>
                                      <p:to>
                                        <p:strVal val="visible"/>
                                      </p:to>
                                    </p:set>
                                    <p:animEffect filter="fade" transition="in">
                                      <p:cBhvr>
                                        <p:cTn dur="500"/>
                                        <p:tgtEl>
                                          <p:spTgt spid="647">
                                            <p:txEl>
                                              <p:pRg end="0" st="0"/>
                                            </p:txEl>
                                          </p:spTgt>
                                        </p:tgtEl>
                                      </p:cBhvr>
                                    </p:animEffect>
                                  </p:childTnLst>
                                </p:cTn>
                              </p:par>
                            </p:childTnLst>
                          </p:cTn>
                        </p:par>
                        <p:par>
                          <p:cTn fill="hold">
                            <p:stCondLst>
                              <p:cond delay="500"/>
                            </p:stCondLst>
                            <p:childTnLst>
                              <p:par>
                                <p:cTn fill="hold" nodeType="afterEffect" presetClass="entr" presetID="10" presetSubtype="0">
                                  <p:stCondLst>
                                    <p:cond delay="2000"/>
                                  </p:stCondLst>
                                  <p:childTnLst>
                                    <p:set>
                                      <p:cBhvr>
                                        <p:cTn dur="1" fill="hold">
                                          <p:stCondLst>
                                            <p:cond delay="0"/>
                                          </p:stCondLst>
                                        </p:cTn>
                                        <p:tgtEl>
                                          <p:spTgt spid="643">
                                            <p:txEl>
                                              <p:pRg end="0" st="0"/>
                                            </p:txEl>
                                          </p:spTgt>
                                        </p:tgtEl>
                                        <p:attrNameLst>
                                          <p:attrName>style.visibility</p:attrName>
                                        </p:attrNameLst>
                                      </p:cBhvr>
                                      <p:to>
                                        <p:strVal val="visible"/>
                                      </p:to>
                                    </p:set>
                                    <p:animEffect filter="fade" transition="in">
                                      <p:cBhvr>
                                        <p:cTn dur="500"/>
                                        <p:tgtEl>
                                          <p:spTgt spid="643">
                                            <p:txEl>
                                              <p:pRg end="0" st="0"/>
                                            </p:txEl>
                                          </p:spTgt>
                                        </p:tgtEl>
                                      </p:cBhvr>
                                    </p:animEffect>
                                  </p:childTnLst>
                                </p:cTn>
                              </p:par>
                            </p:childTnLst>
                          </p:cTn>
                        </p:par>
                        <p:par>
                          <p:cTn fill="hold">
                            <p:stCondLst>
                              <p:cond delay="1000"/>
                            </p:stCondLst>
                            <p:childTnLst>
                              <p:par>
                                <p:cTn fill="hold" nodeType="afterEffect" presetClass="entr" presetID="10" presetSubtype="0">
                                  <p:stCondLst>
                                    <p:cond delay="2000"/>
                                  </p:stCondLst>
                                  <p:childTnLst>
                                    <p:set>
                                      <p:cBhvr>
                                        <p:cTn dur="1" fill="hold">
                                          <p:stCondLst>
                                            <p:cond delay="0"/>
                                          </p:stCondLst>
                                        </p:cTn>
                                        <p:tgtEl>
                                          <p:spTgt spid="643">
                                            <p:txEl>
                                              <p:pRg end="1" st="1"/>
                                            </p:txEl>
                                          </p:spTgt>
                                        </p:tgtEl>
                                        <p:attrNameLst>
                                          <p:attrName>style.visibility</p:attrName>
                                        </p:attrNameLst>
                                      </p:cBhvr>
                                      <p:to>
                                        <p:strVal val="visible"/>
                                      </p:to>
                                    </p:set>
                                    <p:animEffect filter="fade" transition="in">
                                      <p:cBhvr>
                                        <p:cTn dur="500"/>
                                        <p:tgtEl>
                                          <p:spTgt spid="643">
                                            <p:txEl>
                                              <p:pRg end="1" st="1"/>
                                            </p:txEl>
                                          </p:spTgt>
                                        </p:tgtEl>
                                      </p:cBhvr>
                                    </p:animEffect>
                                  </p:childTnLst>
                                </p:cTn>
                              </p:par>
                            </p:childTnLst>
                          </p:cTn>
                        </p:par>
                        <p:par>
                          <p:cTn fill="hold">
                            <p:stCondLst>
                              <p:cond delay="1500"/>
                            </p:stCondLst>
                            <p:childTnLst>
                              <p:par>
                                <p:cTn fill="hold" nodeType="afterEffect" presetClass="entr" presetID="10" presetSubtype="0">
                                  <p:stCondLst>
                                    <p:cond delay="2000"/>
                                  </p:stCondLst>
                                  <p:childTnLst>
                                    <p:set>
                                      <p:cBhvr>
                                        <p:cTn dur="1" fill="hold">
                                          <p:stCondLst>
                                            <p:cond delay="0"/>
                                          </p:stCondLst>
                                        </p:cTn>
                                        <p:tgtEl>
                                          <p:spTgt spid="644">
                                            <p:txEl>
                                              <p:pRg end="0" st="0"/>
                                            </p:txEl>
                                          </p:spTgt>
                                        </p:tgtEl>
                                        <p:attrNameLst>
                                          <p:attrName>style.visibility</p:attrName>
                                        </p:attrNameLst>
                                      </p:cBhvr>
                                      <p:to>
                                        <p:strVal val="visible"/>
                                      </p:to>
                                    </p:set>
                                    <p:animEffect filter="fade" transition="in">
                                      <p:cBhvr>
                                        <p:cTn dur="500"/>
                                        <p:tgtEl>
                                          <p:spTgt spid="644">
                                            <p:txEl>
                                              <p:pRg end="0" st="0"/>
                                            </p:txEl>
                                          </p:spTgt>
                                        </p:tgtEl>
                                      </p:cBhvr>
                                    </p:animEffect>
                                  </p:childTnLst>
                                </p:cTn>
                              </p:par>
                            </p:childTnLst>
                          </p:cTn>
                        </p:par>
                        <p:par>
                          <p:cTn fill="hold">
                            <p:stCondLst>
                              <p:cond delay="2000"/>
                            </p:stCondLst>
                            <p:childTnLst>
                              <p:par>
                                <p:cTn fill="hold" nodeType="afterEffect" presetClass="entr" presetID="10" presetSubtype="0">
                                  <p:stCondLst>
                                    <p:cond delay="2000"/>
                                  </p:stCondLst>
                                  <p:childTnLst>
                                    <p:set>
                                      <p:cBhvr>
                                        <p:cTn dur="1" fill="hold">
                                          <p:stCondLst>
                                            <p:cond delay="0"/>
                                          </p:stCondLst>
                                        </p:cTn>
                                        <p:tgtEl>
                                          <p:spTgt spid="645">
                                            <p:txEl>
                                              <p:pRg end="0" st="0"/>
                                            </p:txEl>
                                          </p:spTgt>
                                        </p:tgtEl>
                                        <p:attrNameLst>
                                          <p:attrName>style.visibility</p:attrName>
                                        </p:attrNameLst>
                                      </p:cBhvr>
                                      <p:to>
                                        <p:strVal val="visible"/>
                                      </p:to>
                                    </p:set>
                                    <p:animEffect filter="fade" transition="in">
                                      <p:cBhvr>
                                        <p:cTn dur="500"/>
                                        <p:tgtEl>
                                          <p:spTgt spid="645">
                                            <p:txEl>
                                              <p:pRg end="0" st="0"/>
                                            </p:txEl>
                                          </p:spTgt>
                                        </p:tgtEl>
                                      </p:cBhvr>
                                    </p:animEffect>
                                  </p:childTnLst>
                                </p:cTn>
                              </p:par>
                            </p:childTnLst>
                          </p:cTn>
                        </p:par>
                        <p:par>
                          <p:cTn fill="hold">
                            <p:stCondLst>
                              <p:cond delay="2500"/>
                            </p:stCondLst>
                            <p:childTnLst>
                              <p:par>
                                <p:cTn fill="hold" nodeType="afterEffect" presetClass="entr" presetID="10" presetSubtype="0">
                                  <p:stCondLst>
                                    <p:cond delay="2000"/>
                                  </p:stCondLst>
                                  <p:childTnLst>
                                    <p:set>
                                      <p:cBhvr>
                                        <p:cTn dur="1" fill="hold">
                                          <p:stCondLst>
                                            <p:cond delay="0"/>
                                          </p:stCondLst>
                                        </p:cTn>
                                        <p:tgtEl>
                                          <p:spTgt spid="645">
                                            <p:txEl>
                                              <p:pRg end="1" st="1"/>
                                            </p:txEl>
                                          </p:spTgt>
                                        </p:tgtEl>
                                        <p:attrNameLst>
                                          <p:attrName>style.visibility</p:attrName>
                                        </p:attrNameLst>
                                      </p:cBhvr>
                                      <p:to>
                                        <p:strVal val="visible"/>
                                      </p:to>
                                    </p:set>
                                    <p:animEffect filter="fade" transition="in">
                                      <p:cBhvr>
                                        <p:cTn dur="500"/>
                                        <p:tgtEl>
                                          <p:spTgt spid="64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2" name="Shape 652"/>
        <p:cNvGrpSpPr/>
        <p:nvPr/>
      </p:nvGrpSpPr>
      <p:grpSpPr>
        <a:xfrm>
          <a:off x="0" y="0"/>
          <a:ext cx="0" cy="0"/>
          <a:chOff x="0" y="0"/>
          <a:chExt cx="0" cy="0"/>
        </a:xfrm>
      </p:grpSpPr>
      <p:sp>
        <p:nvSpPr>
          <p:cNvPr id="653" name="Google Shape;653;p39"/>
          <p:cNvSpPr txBox="1"/>
          <p:nvPr/>
        </p:nvSpPr>
        <p:spPr>
          <a:xfrm>
            <a:off x="304800" y="533400"/>
            <a:ext cx="2590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17.9</a:t>
            </a:r>
            <a:endParaRPr/>
          </a:p>
        </p:txBody>
      </p:sp>
      <p:sp>
        <p:nvSpPr>
          <p:cNvPr id="654" name="Google Shape;654;p39"/>
          <p:cNvSpPr txBox="1"/>
          <p:nvPr/>
        </p:nvSpPr>
        <p:spPr>
          <a:xfrm>
            <a:off x="3048000" y="457200"/>
            <a:ext cx="5867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Predicting Reaction Direction and Calculating Equilibrium Concentrations</a:t>
            </a:r>
            <a:endParaRPr/>
          </a:p>
        </p:txBody>
      </p:sp>
      <p:grpSp>
        <p:nvGrpSpPr>
          <p:cNvPr id="655" name="Google Shape;655;p39"/>
          <p:cNvGrpSpPr/>
          <p:nvPr/>
        </p:nvGrpSpPr>
        <p:grpSpPr>
          <a:xfrm>
            <a:off x="304800" y="1295400"/>
            <a:ext cx="8610600" cy="1084262"/>
            <a:chOff x="192" y="816"/>
            <a:chExt cx="5424" cy="683"/>
          </a:xfrm>
        </p:grpSpPr>
        <p:sp>
          <p:nvSpPr>
            <p:cNvPr id="656" name="Google Shape;656;p39"/>
            <p:cNvSpPr txBox="1"/>
            <p:nvPr/>
          </p:nvSpPr>
          <p:spPr>
            <a:xfrm>
              <a:off x="192" y="816"/>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657" name="Google Shape;657;p39"/>
            <p:cNvSpPr txBox="1"/>
            <p:nvPr/>
          </p:nvSpPr>
          <p:spPr>
            <a:xfrm>
              <a:off x="1056" y="816"/>
              <a:ext cx="4560" cy="404"/>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research and development unit of a chemical company is studying the reaction of 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and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 two components of natural gas:</a:t>
              </a:r>
              <a:endParaRPr/>
            </a:p>
          </p:txBody>
        </p:sp>
        <p:sp>
          <p:nvSpPr>
            <p:cNvPr id="658" name="Google Shape;658;p39"/>
            <p:cNvSpPr txBox="1"/>
            <p:nvPr/>
          </p:nvSpPr>
          <p:spPr>
            <a:xfrm>
              <a:off x="1344" y="1248"/>
              <a:ext cx="360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CS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4H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659" name="Google Shape;659;p39"/>
            <p:cNvPicPr preferRelativeResize="0"/>
            <p:nvPr/>
          </p:nvPicPr>
          <p:blipFill rotWithShape="1">
            <a:blip r:embed="rId3">
              <a:alphaModFix/>
            </a:blip>
            <a:srcRect b="0" l="0" r="0" t="0"/>
            <a:stretch/>
          </p:blipFill>
          <p:spPr>
            <a:xfrm>
              <a:off x="2736" y="1296"/>
              <a:ext cx="416" cy="203"/>
            </a:xfrm>
            <a:prstGeom prst="rect">
              <a:avLst/>
            </a:prstGeom>
            <a:noFill/>
            <a:ln>
              <a:noFill/>
            </a:ln>
          </p:spPr>
        </p:pic>
      </p:grpSp>
      <p:sp>
        <p:nvSpPr>
          <p:cNvPr id="660" name="Google Shape;660;p39"/>
          <p:cNvSpPr txBox="1"/>
          <p:nvPr/>
        </p:nvSpPr>
        <p:spPr>
          <a:xfrm>
            <a:off x="304800" y="2451100"/>
            <a:ext cx="8686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one experiment, 1.00 mol of 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1.00 mol of CS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2.00 mol of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 and 2.00 mol of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are mixed in a 250-mL vessel at 960</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 At this temperature,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 0.036.</a:t>
            </a:r>
            <a:endParaRPr/>
          </a:p>
        </p:txBody>
      </p:sp>
      <p:sp>
        <p:nvSpPr>
          <p:cNvPr id="661" name="Google Shape;661;p39"/>
          <p:cNvSpPr txBox="1"/>
          <p:nvPr/>
        </p:nvSpPr>
        <p:spPr>
          <a:xfrm>
            <a:off x="304800" y="3048000"/>
            <a:ext cx="7315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In which direction will the reaction proceed to reach equilibrium?</a:t>
            </a:r>
            <a:endParaRPr/>
          </a:p>
        </p:txBody>
      </p:sp>
      <p:sp>
        <p:nvSpPr>
          <p:cNvPr id="662" name="Google Shape;662;p39"/>
          <p:cNvSpPr txBox="1"/>
          <p:nvPr/>
        </p:nvSpPr>
        <p:spPr>
          <a:xfrm>
            <a:off x="304800" y="3429000"/>
            <a:ext cx="85344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If [CH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 5.56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at equilibrium, what are the equilibrium concentrations of the other substances?</a:t>
            </a:r>
            <a:endParaRPr/>
          </a:p>
        </p:txBody>
      </p:sp>
      <p:grpSp>
        <p:nvGrpSpPr>
          <p:cNvPr id="663" name="Google Shape;663;p39"/>
          <p:cNvGrpSpPr/>
          <p:nvPr/>
        </p:nvGrpSpPr>
        <p:grpSpPr>
          <a:xfrm>
            <a:off x="228600" y="4419600"/>
            <a:ext cx="8534400" cy="1200150"/>
            <a:chOff x="192" y="2592"/>
            <a:chExt cx="5376" cy="756"/>
          </a:xfrm>
        </p:grpSpPr>
        <p:sp>
          <p:nvSpPr>
            <p:cNvPr id="664" name="Google Shape;664;p39"/>
            <p:cNvSpPr txBox="1"/>
            <p:nvPr/>
          </p:nvSpPr>
          <p:spPr>
            <a:xfrm>
              <a:off x="192" y="2592"/>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665" name="Google Shape;665;p39"/>
            <p:cNvSpPr txBox="1"/>
            <p:nvPr/>
          </p:nvSpPr>
          <p:spPr>
            <a:xfrm>
              <a:off x="768" y="2592"/>
              <a:ext cx="4800" cy="7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 </a:t>
              </a:r>
              <a:r>
                <a:rPr b="0" i="0" lang="en-US" sz="1800" u="none">
                  <a:solidFill>
                    <a:schemeClr val="dk1"/>
                  </a:solidFill>
                  <a:latin typeface="Arial"/>
                  <a:ea typeface="Arial"/>
                  <a:cs typeface="Arial"/>
                  <a:sym typeface="Arial"/>
                </a:rPr>
                <a:t>Find the initial molar concentrations of all components and use these to calculate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Compare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to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determine in which direction the reaction will progress, and  </a:t>
              </a: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write expressions for equilibrium concentrations.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500"/>
                                  </p:stCondLst>
                                  <p:childTnLst>
                                    <p:set>
                                      <p:cBhvr>
                                        <p:cTn dur="1" fill="hold">
                                          <p:stCondLst>
                                            <p:cond delay="0"/>
                                          </p:stCondLst>
                                        </p:cTn>
                                        <p:tgtEl>
                                          <p:spTgt spid="660">
                                            <p:txEl>
                                              <p:pRg end="0" st="0"/>
                                            </p:txEl>
                                          </p:spTgt>
                                        </p:tgtEl>
                                        <p:attrNameLst>
                                          <p:attrName>style.visibility</p:attrName>
                                        </p:attrNameLst>
                                      </p:cBhvr>
                                      <p:to>
                                        <p:strVal val="visible"/>
                                      </p:to>
                                    </p:set>
                                    <p:animEffect filter="fade" transition="in">
                                      <p:cBhvr>
                                        <p:cTn dur="500"/>
                                        <p:tgtEl>
                                          <p:spTgt spid="660">
                                            <p:txEl>
                                              <p:pRg end="0" st="0"/>
                                            </p:txEl>
                                          </p:spTgt>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661">
                                            <p:txEl>
                                              <p:pRg end="0" st="0"/>
                                            </p:txEl>
                                          </p:spTgt>
                                        </p:tgtEl>
                                        <p:attrNameLst>
                                          <p:attrName>style.visibility</p:attrName>
                                        </p:attrNameLst>
                                      </p:cBhvr>
                                      <p:to>
                                        <p:strVal val="visible"/>
                                      </p:to>
                                    </p:set>
                                    <p:animEffect filter="fade" transition="in">
                                      <p:cBhvr>
                                        <p:cTn dur="500"/>
                                        <p:tgtEl>
                                          <p:spTgt spid="661">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662">
                                            <p:txEl>
                                              <p:pRg end="0" st="0"/>
                                            </p:txEl>
                                          </p:spTgt>
                                        </p:tgtEl>
                                        <p:attrNameLst>
                                          <p:attrName>style.visibility</p:attrName>
                                        </p:attrNameLst>
                                      </p:cBhvr>
                                      <p:to>
                                        <p:strVal val="visible"/>
                                      </p:to>
                                    </p:set>
                                    <p:animEffect filter="fade" transition="in">
                                      <p:cBhvr>
                                        <p:cTn dur="500"/>
                                        <p:tgtEl>
                                          <p:spTgt spid="66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0" name="Shape 670"/>
        <p:cNvGrpSpPr/>
        <p:nvPr/>
      </p:nvGrpSpPr>
      <p:grpSpPr>
        <a:xfrm>
          <a:off x="0" y="0"/>
          <a:ext cx="0" cy="0"/>
          <a:chOff x="0" y="0"/>
          <a:chExt cx="0" cy="0"/>
        </a:xfrm>
      </p:grpSpPr>
      <p:sp>
        <p:nvSpPr>
          <p:cNvPr id="671" name="Google Shape;671;p40"/>
          <p:cNvSpPr txBox="1"/>
          <p:nvPr/>
        </p:nvSpPr>
        <p:spPr>
          <a:xfrm>
            <a:off x="304800" y="533400"/>
            <a:ext cx="2590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17.9</a:t>
            </a:r>
            <a:endParaRPr/>
          </a:p>
        </p:txBody>
      </p:sp>
      <p:sp>
        <p:nvSpPr>
          <p:cNvPr id="672" name="Google Shape;672;p40"/>
          <p:cNvSpPr txBox="1"/>
          <p:nvPr/>
        </p:nvSpPr>
        <p:spPr>
          <a:xfrm>
            <a:off x="533400" y="17526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673" name="Google Shape;673;p40"/>
          <p:cNvSpPr txBox="1"/>
          <p:nvPr/>
        </p:nvSpPr>
        <p:spPr>
          <a:xfrm>
            <a:off x="3048000" y="457200"/>
            <a:ext cx="5867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Predicting Reaction Direction and Calculating Equilibrium Concentrations</a:t>
            </a:r>
            <a:endParaRPr/>
          </a:p>
        </p:txBody>
      </p:sp>
      <p:sp>
        <p:nvSpPr>
          <p:cNvPr id="674" name="Google Shape;674;p40"/>
          <p:cNvSpPr txBox="1"/>
          <p:nvPr/>
        </p:nvSpPr>
        <p:spPr>
          <a:xfrm>
            <a:off x="1066800" y="2209800"/>
            <a:ext cx="3962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initial</a:t>
            </a:r>
            <a:r>
              <a:rPr b="0" baseline="-25000" i="1"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a:t>
            </a:r>
            <a:r>
              <a:rPr b="0" baseline="-25000" i="1"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 4.00 </a:t>
            </a:r>
            <a:r>
              <a:rPr b="0" i="1" lang="en-US" sz="1800" u="none">
                <a:solidFill>
                  <a:schemeClr val="dk1"/>
                </a:solidFill>
                <a:latin typeface="Arial"/>
                <a:ea typeface="Arial"/>
                <a:cs typeface="Arial"/>
                <a:sym typeface="Arial"/>
              </a:rPr>
              <a:t>M</a:t>
            </a:r>
            <a:endParaRPr/>
          </a:p>
        </p:txBody>
      </p:sp>
      <p:sp>
        <p:nvSpPr>
          <p:cNvPr id="675" name="Google Shape;675;p40"/>
          <p:cNvSpPr txBox="1"/>
          <p:nvPr/>
        </p:nvSpPr>
        <p:spPr>
          <a:xfrm>
            <a:off x="838200" y="3048000"/>
            <a:ext cx="3962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a:t>
            </a:r>
            <a:r>
              <a:rPr b="0" baseline="-25000" i="0" lang="en-US" sz="1800" u="none">
                <a:solidFill>
                  <a:schemeClr val="dk1"/>
                </a:solidFill>
                <a:latin typeface="Arial"/>
                <a:ea typeface="Arial"/>
                <a:cs typeface="Arial"/>
                <a:sym typeface="Arial"/>
              </a:rPr>
              <a:t>initial</a:t>
            </a:r>
            <a:r>
              <a:rPr b="0" baseline="-25000" i="1"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a:t>
            </a:r>
            <a:r>
              <a:rPr b="0" baseline="-25000" i="1"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 8.00 </a:t>
            </a:r>
            <a:r>
              <a:rPr b="0" i="1" lang="en-US" sz="1800" u="none">
                <a:solidFill>
                  <a:schemeClr val="dk1"/>
                </a:solidFill>
                <a:latin typeface="Arial"/>
                <a:ea typeface="Arial"/>
                <a:cs typeface="Arial"/>
                <a:sym typeface="Arial"/>
              </a:rPr>
              <a:t>M</a:t>
            </a:r>
            <a:endParaRPr/>
          </a:p>
        </p:txBody>
      </p:sp>
      <p:sp>
        <p:nvSpPr>
          <p:cNvPr id="676" name="Google Shape;676;p40"/>
          <p:cNvSpPr txBox="1"/>
          <p:nvPr/>
        </p:nvSpPr>
        <p:spPr>
          <a:xfrm>
            <a:off x="838200" y="5105400"/>
            <a:ext cx="3962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initial</a:t>
            </a:r>
            <a:r>
              <a:rPr b="0" baseline="-25000" i="1"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a:t>
            </a:r>
            <a:r>
              <a:rPr b="0" baseline="-25000" i="1"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 8.00 </a:t>
            </a:r>
            <a:r>
              <a:rPr b="0" i="1" lang="en-US" sz="1800" u="none">
                <a:solidFill>
                  <a:schemeClr val="dk1"/>
                </a:solidFill>
                <a:latin typeface="Arial"/>
                <a:ea typeface="Arial"/>
                <a:cs typeface="Arial"/>
                <a:sym typeface="Arial"/>
              </a:rPr>
              <a:t>M</a:t>
            </a:r>
            <a:endParaRPr/>
          </a:p>
        </p:txBody>
      </p:sp>
      <p:sp>
        <p:nvSpPr>
          <p:cNvPr id="677" name="Google Shape;677;p40"/>
          <p:cNvSpPr txBox="1"/>
          <p:nvPr/>
        </p:nvSpPr>
        <p:spPr>
          <a:xfrm>
            <a:off x="838200" y="4038600"/>
            <a:ext cx="419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initial</a:t>
            </a:r>
            <a:r>
              <a:rPr b="0" baseline="-25000" i="1"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a:t>
            </a:r>
            <a:r>
              <a:rPr b="0" baseline="-25000" i="1"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 4.00 </a:t>
            </a:r>
            <a:r>
              <a:rPr b="0" i="1" lang="en-US" sz="1800" u="none">
                <a:solidFill>
                  <a:schemeClr val="dk1"/>
                </a:solidFill>
                <a:latin typeface="Arial"/>
                <a:ea typeface="Arial"/>
                <a:cs typeface="Arial"/>
                <a:sym typeface="Arial"/>
              </a:rPr>
              <a:t>M</a:t>
            </a:r>
            <a:endParaRPr/>
          </a:p>
        </p:txBody>
      </p:sp>
      <p:grpSp>
        <p:nvGrpSpPr>
          <p:cNvPr id="678" name="Google Shape;678;p40"/>
          <p:cNvGrpSpPr/>
          <p:nvPr/>
        </p:nvGrpSpPr>
        <p:grpSpPr>
          <a:xfrm>
            <a:off x="2356752" y="1981200"/>
            <a:ext cx="1300848" cy="750887"/>
            <a:chOff x="2783" y="2737"/>
            <a:chExt cx="241" cy="705"/>
          </a:xfrm>
        </p:grpSpPr>
        <p:sp>
          <p:nvSpPr>
            <p:cNvPr id="679" name="Google Shape;679;p40"/>
            <p:cNvSpPr txBox="1"/>
            <p:nvPr/>
          </p:nvSpPr>
          <p:spPr>
            <a:xfrm>
              <a:off x="2784" y="2737"/>
              <a:ext cx="240" cy="3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1.00 mol</a:t>
              </a:r>
              <a:endParaRPr/>
            </a:p>
          </p:txBody>
        </p:sp>
        <p:sp>
          <p:nvSpPr>
            <p:cNvPr id="680" name="Google Shape;680;p40"/>
            <p:cNvSpPr txBox="1"/>
            <p:nvPr/>
          </p:nvSpPr>
          <p:spPr>
            <a:xfrm>
              <a:off x="2784" y="3095"/>
              <a:ext cx="240" cy="3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0.250 L</a:t>
              </a:r>
              <a:endParaRPr/>
            </a:p>
          </p:txBody>
        </p:sp>
        <p:cxnSp>
          <p:nvCxnSpPr>
            <p:cNvPr id="681" name="Google Shape;681;p40"/>
            <p:cNvCxnSpPr/>
            <p:nvPr/>
          </p:nvCxnSpPr>
          <p:spPr>
            <a:xfrm flipH="1" rot="-10620000">
              <a:off x="2784" y="3077"/>
              <a:ext cx="169" cy="43"/>
            </a:xfrm>
            <a:prstGeom prst="straightConnector1">
              <a:avLst/>
            </a:prstGeom>
            <a:noFill/>
            <a:ln cap="flat" cmpd="sng" w="19050">
              <a:solidFill>
                <a:schemeClr val="dk1"/>
              </a:solidFill>
              <a:prstDash val="solid"/>
              <a:miter lim="800000"/>
              <a:headEnd len="med" w="med" type="none"/>
              <a:tailEnd len="med" w="med" type="none"/>
            </a:ln>
          </p:spPr>
        </p:cxnSp>
      </p:grpSp>
      <p:grpSp>
        <p:nvGrpSpPr>
          <p:cNvPr id="682" name="Google Shape;682;p40"/>
          <p:cNvGrpSpPr/>
          <p:nvPr/>
        </p:nvGrpSpPr>
        <p:grpSpPr>
          <a:xfrm>
            <a:off x="2128152" y="3886200"/>
            <a:ext cx="1300848" cy="750887"/>
            <a:chOff x="2783" y="2737"/>
            <a:chExt cx="241" cy="705"/>
          </a:xfrm>
        </p:grpSpPr>
        <p:sp>
          <p:nvSpPr>
            <p:cNvPr id="683" name="Google Shape;683;p40"/>
            <p:cNvSpPr txBox="1"/>
            <p:nvPr/>
          </p:nvSpPr>
          <p:spPr>
            <a:xfrm>
              <a:off x="2784" y="2737"/>
              <a:ext cx="240" cy="3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1.00 mol</a:t>
              </a:r>
              <a:endParaRPr/>
            </a:p>
          </p:txBody>
        </p:sp>
        <p:sp>
          <p:nvSpPr>
            <p:cNvPr id="684" name="Google Shape;684;p40"/>
            <p:cNvSpPr txBox="1"/>
            <p:nvPr/>
          </p:nvSpPr>
          <p:spPr>
            <a:xfrm>
              <a:off x="2784" y="3095"/>
              <a:ext cx="240" cy="3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0.250 L</a:t>
              </a:r>
              <a:endParaRPr/>
            </a:p>
          </p:txBody>
        </p:sp>
        <p:cxnSp>
          <p:nvCxnSpPr>
            <p:cNvPr id="685" name="Google Shape;685;p40"/>
            <p:cNvCxnSpPr/>
            <p:nvPr/>
          </p:nvCxnSpPr>
          <p:spPr>
            <a:xfrm flipH="1" rot="-10620000">
              <a:off x="2784" y="3077"/>
              <a:ext cx="169" cy="43"/>
            </a:xfrm>
            <a:prstGeom prst="straightConnector1">
              <a:avLst/>
            </a:prstGeom>
            <a:noFill/>
            <a:ln cap="flat" cmpd="sng" w="19050">
              <a:solidFill>
                <a:schemeClr val="dk1"/>
              </a:solidFill>
              <a:prstDash val="solid"/>
              <a:miter lim="800000"/>
              <a:headEnd len="med" w="med" type="none"/>
              <a:tailEnd len="med" w="med" type="none"/>
            </a:ln>
          </p:spPr>
        </p:cxnSp>
      </p:grpSp>
      <p:sp>
        <p:nvSpPr>
          <p:cNvPr id="686" name="Google Shape;686;p40"/>
          <p:cNvSpPr txBox="1"/>
          <p:nvPr/>
        </p:nvSpPr>
        <p:spPr>
          <a:xfrm>
            <a:off x="304800" y="914400"/>
            <a:ext cx="1371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grpSp>
        <p:nvGrpSpPr>
          <p:cNvPr id="687" name="Google Shape;687;p40"/>
          <p:cNvGrpSpPr/>
          <p:nvPr/>
        </p:nvGrpSpPr>
        <p:grpSpPr>
          <a:xfrm>
            <a:off x="1899552" y="4876800"/>
            <a:ext cx="1300848" cy="750887"/>
            <a:chOff x="2783" y="2737"/>
            <a:chExt cx="241" cy="705"/>
          </a:xfrm>
        </p:grpSpPr>
        <p:sp>
          <p:nvSpPr>
            <p:cNvPr id="688" name="Google Shape;688;p40"/>
            <p:cNvSpPr txBox="1"/>
            <p:nvPr/>
          </p:nvSpPr>
          <p:spPr>
            <a:xfrm>
              <a:off x="2784" y="2737"/>
              <a:ext cx="240" cy="3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2.00 mol</a:t>
              </a:r>
              <a:endParaRPr/>
            </a:p>
          </p:txBody>
        </p:sp>
        <p:sp>
          <p:nvSpPr>
            <p:cNvPr id="689" name="Google Shape;689;p40"/>
            <p:cNvSpPr txBox="1"/>
            <p:nvPr/>
          </p:nvSpPr>
          <p:spPr>
            <a:xfrm>
              <a:off x="2784" y="3095"/>
              <a:ext cx="240" cy="3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0.250 L</a:t>
              </a:r>
              <a:endParaRPr/>
            </a:p>
          </p:txBody>
        </p:sp>
        <p:cxnSp>
          <p:nvCxnSpPr>
            <p:cNvPr id="690" name="Google Shape;690;p40"/>
            <p:cNvCxnSpPr/>
            <p:nvPr/>
          </p:nvCxnSpPr>
          <p:spPr>
            <a:xfrm flipH="1" rot="-10620000">
              <a:off x="2784" y="3077"/>
              <a:ext cx="169" cy="43"/>
            </a:xfrm>
            <a:prstGeom prst="straightConnector1">
              <a:avLst/>
            </a:prstGeom>
            <a:noFill/>
            <a:ln cap="flat" cmpd="sng" w="19050">
              <a:solidFill>
                <a:schemeClr val="dk1"/>
              </a:solidFill>
              <a:prstDash val="solid"/>
              <a:miter lim="800000"/>
              <a:headEnd len="med" w="med" type="none"/>
              <a:tailEnd len="med" w="med" type="none"/>
            </a:ln>
          </p:spPr>
        </p:cxnSp>
      </p:grpSp>
      <p:grpSp>
        <p:nvGrpSpPr>
          <p:cNvPr id="691" name="Google Shape;691;p40"/>
          <p:cNvGrpSpPr/>
          <p:nvPr/>
        </p:nvGrpSpPr>
        <p:grpSpPr>
          <a:xfrm>
            <a:off x="2051952" y="2895600"/>
            <a:ext cx="1300848" cy="750887"/>
            <a:chOff x="2783" y="2737"/>
            <a:chExt cx="241" cy="705"/>
          </a:xfrm>
        </p:grpSpPr>
        <p:sp>
          <p:nvSpPr>
            <p:cNvPr id="692" name="Google Shape;692;p40"/>
            <p:cNvSpPr txBox="1"/>
            <p:nvPr/>
          </p:nvSpPr>
          <p:spPr>
            <a:xfrm>
              <a:off x="2784" y="2737"/>
              <a:ext cx="240" cy="3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2.00 mol</a:t>
              </a:r>
              <a:endParaRPr/>
            </a:p>
          </p:txBody>
        </p:sp>
        <p:sp>
          <p:nvSpPr>
            <p:cNvPr id="693" name="Google Shape;693;p40"/>
            <p:cNvSpPr txBox="1"/>
            <p:nvPr/>
          </p:nvSpPr>
          <p:spPr>
            <a:xfrm>
              <a:off x="2784" y="3095"/>
              <a:ext cx="240" cy="3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0.250 L</a:t>
              </a:r>
              <a:endParaRPr/>
            </a:p>
          </p:txBody>
        </p:sp>
        <p:cxnSp>
          <p:nvCxnSpPr>
            <p:cNvPr id="694" name="Google Shape;694;p40"/>
            <p:cNvCxnSpPr/>
            <p:nvPr/>
          </p:nvCxnSpPr>
          <p:spPr>
            <a:xfrm flipH="1" rot="-10620000">
              <a:off x="2784" y="3077"/>
              <a:ext cx="169" cy="43"/>
            </a:xfrm>
            <a:prstGeom prst="straightConnector1">
              <a:avLst/>
            </a:prstGeom>
            <a:noFill/>
            <a:ln cap="flat" cmpd="sng" w="19050">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3000"/>
                                  </p:stCondLst>
                                  <p:childTnLst>
                                    <p:set>
                                      <p:cBhvr>
                                        <p:cTn dur="1" fill="hold">
                                          <p:stCondLst>
                                            <p:cond delay="0"/>
                                          </p:stCondLst>
                                        </p:cTn>
                                        <p:tgtEl>
                                          <p:spTgt spid="672">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1500"/>
                                  </p:stCondLst>
                                  <p:childTnLst>
                                    <p:set>
                                      <p:cBhvr>
                                        <p:cTn dur="1" fill="hold">
                                          <p:stCondLst>
                                            <p:cond delay="0"/>
                                          </p:stCondLst>
                                        </p:cTn>
                                        <p:tgtEl>
                                          <p:spTgt spid="674">
                                            <p:txEl>
                                              <p:pRg end="0" st="0"/>
                                            </p:txEl>
                                          </p:spTgt>
                                        </p:tgtEl>
                                        <p:attrNameLst>
                                          <p:attrName>style.visibility</p:attrName>
                                        </p:attrNameLst>
                                      </p:cBhvr>
                                      <p:to>
                                        <p:strVal val="visible"/>
                                      </p:to>
                                    </p:set>
                                    <p:animEffect filter="fade" transition="in">
                                      <p:cBhvr>
                                        <p:cTn dur="500"/>
                                        <p:tgtEl>
                                          <p:spTgt spid="674">
                                            <p:txEl>
                                              <p:pRg end="0" st="0"/>
                                            </p:txEl>
                                          </p:spTgt>
                                        </p:tgtEl>
                                      </p:cBhvr>
                                    </p:animEffect>
                                  </p:childTnLst>
                                </p:cTn>
                              </p:par>
                            </p:childTnLst>
                          </p:cTn>
                        </p:par>
                        <p:par>
                          <p:cTn fill="hold">
                            <p:stCondLst>
                              <p:cond delay="501"/>
                            </p:stCondLst>
                            <p:childTnLst>
                              <p:par>
                                <p:cTn fill="hold" nodeType="afterEffect" presetClass="entr" presetID="10" presetSubtype="0">
                                  <p:stCondLst>
                                    <p:cond delay="1500"/>
                                  </p:stCondLst>
                                  <p:childTnLst>
                                    <p:set>
                                      <p:cBhvr>
                                        <p:cTn dur="1" fill="hold">
                                          <p:stCondLst>
                                            <p:cond delay="0"/>
                                          </p:stCondLst>
                                        </p:cTn>
                                        <p:tgtEl>
                                          <p:spTgt spid="675">
                                            <p:txEl>
                                              <p:pRg end="0" st="0"/>
                                            </p:txEl>
                                          </p:spTgt>
                                        </p:tgtEl>
                                        <p:attrNameLst>
                                          <p:attrName>style.visibility</p:attrName>
                                        </p:attrNameLst>
                                      </p:cBhvr>
                                      <p:to>
                                        <p:strVal val="visible"/>
                                      </p:to>
                                    </p:set>
                                    <p:animEffect filter="fade" transition="in">
                                      <p:cBhvr>
                                        <p:cTn dur="500"/>
                                        <p:tgtEl>
                                          <p:spTgt spid="675">
                                            <p:txEl>
                                              <p:pRg end="0" st="0"/>
                                            </p:txEl>
                                          </p:spTgt>
                                        </p:tgtEl>
                                      </p:cBhvr>
                                    </p:animEffect>
                                  </p:childTnLst>
                                </p:cTn>
                              </p:par>
                            </p:childTnLst>
                          </p:cTn>
                        </p:par>
                        <p:par>
                          <p:cTn fill="hold">
                            <p:stCondLst>
                              <p:cond delay="1001"/>
                            </p:stCondLst>
                            <p:childTnLst>
                              <p:par>
                                <p:cTn fill="hold" nodeType="afterEffect" presetClass="entr" presetID="10" presetSubtype="0">
                                  <p:stCondLst>
                                    <p:cond delay="1500"/>
                                  </p:stCondLst>
                                  <p:childTnLst>
                                    <p:set>
                                      <p:cBhvr>
                                        <p:cTn dur="1" fill="hold">
                                          <p:stCondLst>
                                            <p:cond delay="0"/>
                                          </p:stCondLst>
                                        </p:cTn>
                                        <p:tgtEl>
                                          <p:spTgt spid="677">
                                            <p:txEl>
                                              <p:pRg end="0" st="0"/>
                                            </p:txEl>
                                          </p:spTgt>
                                        </p:tgtEl>
                                        <p:attrNameLst>
                                          <p:attrName>style.visibility</p:attrName>
                                        </p:attrNameLst>
                                      </p:cBhvr>
                                      <p:to>
                                        <p:strVal val="visible"/>
                                      </p:to>
                                    </p:set>
                                    <p:animEffect filter="fade" transition="in">
                                      <p:cBhvr>
                                        <p:cTn dur="500"/>
                                        <p:tgtEl>
                                          <p:spTgt spid="677">
                                            <p:txEl>
                                              <p:pRg end="0" st="0"/>
                                            </p:txEl>
                                          </p:spTgt>
                                        </p:tgtEl>
                                      </p:cBhvr>
                                    </p:animEffect>
                                  </p:childTnLst>
                                </p:cTn>
                              </p:par>
                            </p:childTnLst>
                          </p:cTn>
                        </p:par>
                        <p:par>
                          <p:cTn fill="hold">
                            <p:stCondLst>
                              <p:cond delay="1501"/>
                            </p:stCondLst>
                            <p:childTnLst>
                              <p:par>
                                <p:cTn fill="hold" nodeType="afterEffect" presetClass="entr" presetID="10" presetSubtype="0">
                                  <p:stCondLst>
                                    <p:cond delay="1500"/>
                                  </p:stCondLst>
                                  <p:childTnLst>
                                    <p:set>
                                      <p:cBhvr>
                                        <p:cTn dur="1" fill="hold">
                                          <p:stCondLst>
                                            <p:cond delay="0"/>
                                          </p:stCondLst>
                                        </p:cTn>
                                        <p:tgtEl>
                                          <p:spTgt spid="676">
                                            <p:txEl>
                                              <p:pRg end="0" st="0"/>
                                            </p:txEl>
                                          </p:spTgt>
                                        </p:tgtEl>
                                        <p:attrNameLst>
                                          <p:attrName>style.visibility</p:attrName>
                                        </p:attrNameLst>
                                      </p:cBhvr>
                                      <p:to>
                                        <p:strVal val="visible"/>
                                      </p:to>
                                    </p:set>
                                    <p:animEffect filter="fade" transition="in">
                                      <p:cBhvr>
                                        <p:cTn dur="500"/>
                                        <p:tgtEl>
                                          <p:spTgt spid="67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9" name="Shape 699"/>
        <p:cNvGrpSpPr/>
        <p:nvPr/>
      </p:nvGrpSpPr>
      <p:grpSpPr>
        <a:xfrm>
          <a:off x="0" y="0"/>
          <a:ext cx="0" cy="0"/>
          <a:chOff x="0" y="0"/>
          <a:chExt cx="0" cy="0"/>
        </a:xfrm>
      </p:grpSpPr>
      <p:sp>
        <p:nvSpPr>
          <p:cNvPr id="700" name="Google Shape;700;p41"/>
          <p:cNvSpPr txBox="1"/>
          <p:nvPr/>
        </p:nvSpPr>
        <p:spPr>
          <a:xfrm>
            <a:off x="3810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17.9</a:t>
            </a:r>
            <a:endParaRPr/>
          </a:p>
        </p:txBody>
      </p:sp>
      <p:sp>
        <p:nvSpPr>
          <p:cNvPr id="701" name="Google Shape;701;p41"/>
          <p:cNvSpPr txBox="1"/>
          <p:nvPr/>
        </p:nvSpPr>
        <p:spPr>
          <a:xfrm>
            <a:off x="3048000" y="457200"/>
            <a:ext cx="5867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Predicting Reaction Direction and Calculating Equilibrium Concentrations</a:t>
            </a:r>
            <a:endParaRPr/>
          </a:p>
        </p:txBody>
      </p:sp>
      <p:sp>
        <p:nvSpPr>
          <p:cNvPr id="702" name="Google Shape;702;p41"/>
          <p:cNvSpPr txBox="1"/>
          <p:nvPr/>
        </p:nvSpPr>
        <p:spPr>
          <a:xfrm>
            <a:off x="381000" y="914400"/>
            <a:ext cx="12954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grpSp>
        <p:nvGrpSpPr>
          <p:cNvPr id="703" name="Google Shape;703;p41"/>
          <p:cNvGrpSpPr/>
          <p:nvPr/>
        </p:nvGrpSpPr>
        <p:grpSpPr>
          <a:xfrm>
            <a:off x="381000" y="1600200"/>
            <a:ext cx="4953000" cy="823912"/>
            <a:chOff x="672" y="1008"/>
            <a:chExt cx="2832" cy="519"/>
          </a:xfrm>
        </p:grpSpPr>
        <p:sp>
          <p:nvSpPr>
            <p:cNvPr id="704" name="Google Shape;704;p41"/>
            <p:cNvSpPr txBox="1"/>
            <p:nvPr/>
          </p:nvSpPr>
          <p:spPr>
            <a:xfrm>
              <a:off x="672" y="1152"/>
              <a:ext cx="52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 </a:t>
              </a:r>
              <a:endParaRPr/>
            </a:p>
          </p:txBody>
        </p:sp>
        <p:grpSp>
          <p:nvGrpSpPr>
            <p:cNvPr id="705" name="Google Shape;705;p41"/>
            <p:cNvGrpSpPr/>
            <p:nvPr/>
          </p:nvGrpSpPr>
          <p:grpSpPr>
            <a:xfrm>
              <a:off x="1104" y="1008"/>
              <a:ext cx="912" cy="519"/>
              <a:chOff x="1104" y="1008"/>
              <a:chExt cx="912" cy="519"/>
            </a:xfrm>
          </p:grpSpPr>
          <p:sp>
            <p:nvSpPr>
              <p:cNvPr id="706" name="Google Shape;706;p41"/>
              <p:cNvSpPr txBox="1"/>
              <p:nvPr/>
            </p:nvSpPr>
            <p:spPr>
              <a:xfrm>
                <a:off x="1152" y="1008"/>
                <a:ext cx="816"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4</a:t>
                </a:r>
                <a:endParaRPr/>
              </a:p>
            </p:txBody>
          </p:sp>
          <p:sp>
            <p:nvSpPr>
              <p:cNvPr id="707" name="Google Shape;707;p41"/>
              <p:cNvSpPr txBox="1"/>
              <p:nvPr/>
            </p:nvSpPr>
            <p:spPr>
              <a:xfrm>
                <a:off x="1104" y="1296"/>
                <a:ext cx="912"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2</a:t>
                </a:r>
                <a:endParaRPr/>
              </a:p>
            </p:txBody>
          </p:sp>
          <p:cxnSp>
            <p:nvCxnSpPr>
              <p:cNvPr id="708" name="Google Shape;708;p41"/>
              <p:cNvCxnSpPr/>
              <p:nvPr/>
            </p:nvCxnSpPr>
            <p:spPr>
              <a:xfrm>
                <a:off x="1200" y="1296"/>
                <a:ext cx="720" cy="0"/>
              </a:xfrm>
              <a:prstGeom prst="straightConnector1">
                <a:avLst/>
              </a:prstGeom>
              <a:noFill/>
              <a:ln cap="flat" cmpd="sng" w="28575">
                <a:solidFill>
                  <a:schemeClr val="dk1"/>
                </a:solidFill>
                <a:prstDash val="solid"/>
                <a:miter lim="800000"/>
                <a:headEnd len="med" w="med" type="none"/>
                <a:tailEnd len="med" w="med" type="none"/>
              </a:ln>
            </p:spPr>
          </p:cxnSp>
        </p:grpSp>
        <p:sp>
          <p:nvSpPr>
            <p:cNvPr id="709" name="Google Shape;709;p41"/>
            <p:cNvSpPr txBox="1"/>
            <p:nvPr/>
          </p:nvSpPr>
          <p:spPr>
            <a:xfrm>
              <a:off x="1968" y="1152"/>
              <a:ext cx="24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p:txBody>
        </p:sp>
        <p:sp>
          <p:nvSpPr>
            <p:cNvPr id="710" name="Google Shape;710;p41"/>
            <p:cNvSpPr txBox="1"/>
            <p:nvPr/>
          </p:nvSpPr>
          <p:spPr>
            <a:xfrm>
              <a:off x="2208" y="1008"/>
              <a:ext cx="816"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[4.00][8.00]</a:t>
              </a:r>
              <a:r>
                <a:rPr b="0" baseline="30000" i="0" lang="en-US" sz="1800" u="none">
                  <a:solidFill>
                    <a:schemeClr val="dk1"/>
                  </a:solidFill>
                  <a:latin typeface="Arial"/>
                  <a:ea typeface="Arial"/>
                  <a:cs typeface="Arial"/>
                  <a:sym typeface="Arial"/>
                </a:rPr>
                <a:t>4</a:t>
              </a:r>
              <a:endParaRPr/>
            </a:p>
          </p:txBody>
        </p:sp>
        <p:sp>
          <p:nvSpPr>
            <p:cNvPr id="711" name="Google Shape;711;p41"/>
            <p:cNvSpPr txBox="1"/>
            <p:nvPr/>
          </p:nvSpPr>
          <p:spPr>
            <a:xfrm>
              <a:off x="2160" y="1296"/>
              <a:ext cx="912"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[4.00][8.00]</a:t>
              </a:r>
              <a:r>
                <a:rPr b="0" baseline="30000" i="0" lang="en-US" sz="1800" u="none">
                  <a:solidFill>
                    <a:schemeClr val="dk1"/>
                  </a:solidFill>
                  <a:latin typeface="Arial"/>
                  <a:ea typeface="Arial"/>
                  <a:cs typeface="Arial"/>
                  <a:sym typeface="Arial"/>
                </a:rPr>
                <a:t>2</a:t>
              </a:r>
              <a:endParaRPr/>
            </a:p>
          </p:txBody>
        </p:sp>
        <p:cxnSp>
          <p:nvCxnSpPr>
            <p:cNvPr id="712" name="Google Shape;712;p41"/>
            <p:cNvCxnSpPr/>
            <p:nvPr/>
          </p:nvCxnSpPr>
          <p:spPr>
            <a:xfrm>
              <a:off x="2256" y="1296"/>
              <a:ext cx="720" cy="0"/>
            </a:xfrm>
            <a:prstGeom prst="straightConnector1">
              <a:avLst/>
            </a:prstGeom>
            <a:noFill/>
            <a:ln cap="flat" cmpd="sng" w="28575">
              <a:solidFill>
                <a:schemeClr val="dk1"/>
              </a:solidFill>
              <a:prstDash val="solid"/>
              <a:miter lim="800000"/>
              <a:headEnd len="med" w="med" type="none"/>
              <a:tailEnd len="med" w="med" type="none"/>
            </a:ln>
          </p:spPr>
        </p:cxnSp>
        <p:sp>
          <p:nvSpPr>
            <p:cNvPr id="713" name="Google Shape;713;p41"/>
            <p:cNvSpPr txBox="1"/>
            <p:nvPr/>
          </p:nvSpPr>
          <p:spPr>
            <a:xfrm>
              <a:off x="3024" y="1152"/>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64.0</a:t>
              </a:r>
              <a:endParaRPr/>
            </a:p>
          </p:txBody>
        </p:sp>
      </p:grpSp>
      <p:sp>
        <p:nvSpPr>
          <p:cNvPr id="714" name="Google Shape;714;p41"/>
          <p:cNvSpPr txBox="1"/>
          <p:nvPr/>
        </p:nvSpPr>
        <p:spPr>
          <a:xfrm>
            <a:off x="5486400" y="1524000"/>
            <a:ext cx="36576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of 64.0 is &gt;&gt; than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c </a:t>
            </a:r>
            <a:r>
              <a:rPr b="0" i="0" lang="en-US" sz="1800" u="none">
                <a:solidFill>
                  <a:schemeClr val="dk1"/>
                </a:solidFill>
                <a:latin typeface="Arial"/>
                <a:ea typeface="Arial"/>
                <a:cs typeface="Arial"/>
                <a:sym typeface="Arial"/>
              </a:rPr>
              <a:t>= 0.036</a:t>
            </a:r>
            <a:endParaRPr/>
          </a:p>
        </p:txBody>
      </p:sp>
      <p:sp>
        <p:nvSpPr>
          <p:cNvPr id="715" name="Google Shape;715;p41"/>
          <p:cNvSpPr txBox="1"/>
          <p:nvPr/>
        </p:nvSpPr>
        <p:spPr>
          <a:xfrm>
            <a:off x="5486400" y="2057400"/>
            <a:ext cx="3352800" cy="6413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reaction will progress to the left.</a:t>
            </a:r>
            <a:endParaRPr/>
          </a:p>
        </p:txBody>
      </p:sp>
      <p:grpSp>
        <p:nvGrpSpPr>
          <p:cNvPr id="716" name="Google Shape;716;p41"/>
          <p:cNvGrpSpPr/>
          <p:nvPr/>
        </p:nvGrpSpPr>
        <p:grpSpPr>
          <a:xfrm>
            <a:off x="533400" y="2895600"/>
            <a:ext cx="7848600" cy="366712"/>
            <a:chOff x="336" y="1824"/>
            <a:chExt cx="4944" cy="231"/>
          </a:xfrm>
        </p:grpSpPr>
        <p:grpSp>
          <p:nvGrpSpPr>
            <p:cNvPr id="717" name="Google Shape;717;p41"/>
            <p:cNvGrpSpPr/>
            <p:nvPr/>
          </p:nvGrpSpPr>
          <p:grpSpPr>
            <a:xfrm>
              <a:off x="1680" y="1824"/>
              <a:ext cx="3600" cy="231"/>
              <a:chOff x="1680" y="1824"/>
              <a:chExt cx="3600" cy="231"/>
            </a:xfrm>
          </p:grpSpPr>
          <p:sp>
            <p:nvSpPr>
              <p:cNvPr id="718" name="Google Shape;718;p41"/>
              <p:cNvSpPr txBox="1"/>
              <p:nvPr/>
            </p:nvSpPr>
            <p:spPr>
              <a:xfrm>
                <a:off x="1680" y="1824"/>
                <a:ext cx="360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CS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4H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719" name="Google Shape;719;p41"/>
              <p:cNvPicPr preferRelativeResize="0"/>
              <p:nvPr/>
            </p:nvPicPr>
            <p:blipFill rotWithShape="1">
              <a:blip r:embed="rId3">
                <a:alphaModFix/>
              </a:blip>
              <a:srcRect b="0" l="0" r="0" t="0"/>
              <a:stretch/>
            </p:blipFill>
            <p:spPr>
              <a:xfrm>
                <a:off x="3072" y="1838"/>
                <a:ext cx="416" cy="203"/>
              </a:xfrm>
              <a:prstGeom prst="rect">
                <a:avLst/>
              </a:prstGeom>
              <a:noFill/>
              <a:ln>
                <a:noFill/>
              </a:ln>
            </p:spPr>
          </p:pic>
        </p:grpSp>
        <p:sp>
          <p:nvSpPr>
            <p:cNvPr id="720" name="Google Shape;720;p41"/>
            <p:cNvSpPr txBox="1"/>
            <p:nvPr/>
          </p:nvSpPr>
          <p:spPr>
            <a:xfrm>
              <a:off x="336" y="1824"/>
              <a:ext cx="120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Concentrations</a:t>
              </a:r>
              <a:endParaRPr/>
            </a:p>
          </p:txBody>
        </p:sp>
      </p:grpSp>
      <p:sp>
        <p:nvSpPr>
          <p:cNvPr id="721" name="Google Shape;721;p41"/>
          <p:cNvSpPr txBox="1"/>
          <p:nvPr/>
        </p:nvSpPr>
        <p:spPr>
          <a:xfrm>
            <a:off x="762000" y="3505200"/>
            <a:ext cx="16002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Initial</a:t>
            </a:r>
            <a:endParaRPr/>
          </a:p>
        </p:txBody>
      </p:sp>
      <p:sp>
        <p:nvSpPr>
          <p:cNvPr id="722" name="Google Shape;722;p41"/>
          <p:cNvSpPr txBox="1"/>
          <p:nvPr/>
        </p:nvSpPr>
        <p:spPr>
          <a:xfrm>
            <a:off x="762000" y="3962400"/>
            <a:ext cx="16002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a:t>
            </a:r>
            <a:endParaRPr/>
          </a:p>
        </p:txBody>
      </p:sp>
      <p:sp>
        <p:nvSpPr>
          <p:cNvPr id="723" name="Google Shape;723;p41"/>
          <p:cNvSpPr txBox="1"/>
          <p:nvPr/>
        </p:nvSpPr>
        <p:spPr>
          <a:xfrm>
            <a:off x="762000" y="4419600"/>
            <a:ext cx="16002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Equilibrium</a:t>
            </a:r>
            <a:endParaRPr/>
          </a:p>
        </p:txBody>
      </p:sp>
      <p:sp>
        <p:nvSpPr>
          <p:cNvPr id="724" name="Google Shape;724;p41"/>
          <p:cNvSpPr txBox="1"/>
          <p:nvPr/>
        </p:nvSpPr>
        <p:spPr>
          <a:xfrm>
            <a:off x="2667000" y="35052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4.00</a:t>
            </a:r>
            <a:endParaRPr/>
          </a:p>
        </p:txBody>
      </p:sp>
      <p:sp>
        <p:nvSpPr>
          <p:cNvPr id="725" name="Google Shape;725;p41"/>
          <p:cNvSpPr txBox="1"/>
          <p:nvPr/>
        </p:nvSpPr>
        <p:spPr>
          <a:xfrm>
            <a:off x="3962400" y="35052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8.00</a:t>
            </a:r>
            <a:endParaRPr/>
          </a:p>
        </p:txBody>
      </p:sp>
      <p:sp>
        <p:nvSpPr>
          <p:cNvPr id="726" name="Google Shape;726;p41"/>
          <p:cNvSpPr txBox="1"/>
          <p:nvPr/>
        </p:nvSpPr>
        <p:spPr>
          <a:xfrm>
            <a:off x="5638800" y="35052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4.00</a:t>
            </a:r>
            <a:endParaRPr/>
          </a:p>
        </p:txBody>
      </p:sp>
      <p:sp>
        <p:nvSpPr>
          <p:cNvPr id="727" name="Google Shape;727;p41"/>
          <p:cNvSpPr txBox="1"/>
          <p:nvPr/>
        </p:nvSpPr>
        <p:spPr>
          <a:xfrm>
            <a:off x="6781800" y="35052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8.00</a:t>
            </a:r>
            <a:endParaRPr/>
          </a:p>
        </p:txBody>
      </p:sp>
      <p:sp>
        <p:nvSpPr>
          <p:cNvPr id="728" name="Google Shape;728;p41"/>
          <p:cNvSpPr txBox="1"/>
          <p:nvPr/>
        </p:nvSpPr>
        <p:spPr>
          <a:xfrm>
            <a:off x="2819400" y="3962400"/>
            <a:ext cx="6096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x</a:t>
            </a:r>
            <a:endParaRPr/>
          </a:p>
        </p:txBody>
      </p:sp>
      <p:sp>
        <p:nvSpPr>
          <p:cNvPr id="729" name="Google Shape;729;p41"/>
          <p:cNvSpPr txBox="1"/>
          <p:nvPr/>
        </p:nvSpPr>
        <p:spPr>
          <a:xfrm>
            <a:off x="3581400" y="3962400"/>
            <a:ext cx="1143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+ 2</a:t>
            </a:r>
            <a:r>
              <a:rPr b="0" i="1" lang="en-US" sz="1800" u="none">
                <a:solidFill>
                  <a:schemeClr val="dk1"/>
                </a:solidFill>
                <a:latin typeface="Arial"/>
                <a:ea typeface="Arial"/>
                <a:cs typeface="Arial"/>
                <a:sym typeface="Arial"/>
              </a:rPr>
              <a:t>x</a:t>
            </a:r>
            <a:endParaRPr/>
          </a:p>
        </p:txBody>
      </p:sp>
      <p:sp>
        <p:nvSpPr>
          <p:cNvPr id="730" name="Google Shape;730;p41"/>
          <p:cNvSpPr txBox="1"/>
          <p:nvPr/>
        </p:nvSpPr>
        <p:spPr>
          <a:xfrm>
            <a:off x="6781800" y="3962400"/>
            <a:ext cx="762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- 4</a:t>
            </a:r>
            <a:r>
              <a:rPr b="0" i="1" lang="en-US" sz="1800" u="none">
                <a:solidFill>
                  <a:schemeClr val="dk1"/>
                </a:solidFill>
                <a:latin typeface="Arial"/>
                <a:ea typeface="Arial"/>
                <a:cs typeface="Arial"/>
                <a:sym typeface="Arial"/>
              </a:rPr>
              <a:t>x</a:t>
            </a:r>
            <a:endParaRPr/>
          </a:p>
        </p:txBody>
      </p:sp>
      <p:sp>
        <p:nvSpPr>
          <p:cNvPr id="731" name="Google Shape;731;p41"/>
          <p:cNvSpPr txBox="1"/>
          <p:nvPr/>
        </p:nvSpPr>
        <p:spPr>
          <a:xfrm>
            <a:off x="2362200" y="4419600"/>
            <a:ext cx="10668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4.00 + </a:t>
            </a:r>
            <a:r>
              <a:rPr b="0" i="1" lang="en-US" sz="1800" u="none">
                <a:solidFill>
                  <a:schemeClr val="dk1"/>
                </a:solidFill>
                <a:latin typeface="Arial"/>
                <a:ea typeface="Arial"/>
                <a:cs typeface="Arial"/>
                <a:sym typeface="Arial"/>
              </a:rPr>
              <a:t>x</a:t>
            </a:r>
            <a:endParaRPr/>
          </a:p>
        </p:txBody>
      </p:sp>
      <p:sp>
        <p:nvSpPr>
          <p:cNvPr id="732" name="Google Shape;732;p41"/>
          <p:cNvSpPr txBox="1"/>
          <p:nvPr/>
        </p:nvSpPr>
        <p:spPr>
          <a:xfrm>
            <a:off x="3581400" y="4419600"/>
            <a:ext cx="1143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8.00 + 2</a:t>
            </a:r>
            <a:r>
              <a:rPr b="0" i="1" lang="en-US" sz="1800" u="none">
                <a:solidFill>
                  <a:schemeClr val="dk1"/>
                </a:solidFill>
                <a:latin typeface="Arial"/>
                <a:ea typeface="Arial"/>
                <a:cs typeface="Arial"/>
                <a:sym typeface="Arial"/>
              </a:rPr>
              <a:t>x</a:t>
            </a:r>
            <a:endParaRPr/>
          </a:p>
        </p:txBody>
      </p:sp>
      <p:sp>
        <p:nvSpPr>
          <p:cNvPr id="733" name="Google Shape;733;p41"/>
          <p:cNvSpPr txBox="1"/>
          <p:nvPr/>
        </p:nvSpPr>
        <p:spPr>
          <a:xfrm>
            <a:off x="5867400" y="3962400"/>
            <a:ext cx="5334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x</a:t>
            </a:r>
            <a:endParaRPr/>
          </a:p>
        </p:txBody>
      </p:sp>
      <p:sp>
        <p:nvSpPr>
          <p:cNvPr id="734" name="Google Shape;734;p41"/>
          <p:cNvSpPr txBox="1"/>
          <p:nvPr/>
        </p:nvSpPr>
        <p:spPr>
          <a:xfrm>
            <a:off x="5410200" y="4419600"/>
            <a:ext cx="9906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4.00 - </a:t>
            </a:r>
            <a:r>
              <a:rPr b="0" i="1" lang="en-US" sz="1800" u="none">
                <a:solidFill>
                  <a:schemeClr val="dk1"/>
                </a:solidFill>
                <a:latin typeface="Arial"/>
                <a:ea typeface="Arial"/>
                <a:cs typeface="Arial"/>
                <a:sym typeface="Arial"/>
              </a:rPr>
              <a:t>x</a:t>
            </a:r>
            <a:endParaRPr/>
          </a:p>
        </p:txBody>
      </p:sp>
      <p:sp>
        <p:nvSpPr>
          <p:cNvPr id="735" name="Google Shape;735;p41"/>
          <p:cNvSpPr txBox="1"/>
          <p:nvPr/>
        </p:nvSpPr>
        <p:spPr>
          <a:xfrm>
            <a:off x="6400800" y="4419600"/>
            <a:ext cx="11430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8.00 - 4</a:t>
            </a:r>
            <a:r>
              <a:rPr b="0" i="1" lang="en-US" sz="1800" u="none">
                <a:solidFill>
                  <a:schemeClr val="dk1"/>
                </a:solidFill>
                <a:latin typeface="Arial"/>
                <a:ea typeface="Arial"/>
                <a:cs typeface="Arial"/>
                <a:sym typeface="Arial"/>
              </a:rPr>
              <a:t>x</a:t>
            </a:r>
            <a:endParaRPr/>
          </a:p>
        </p:txBody>
      </p:sp>
      <p:sp>
        <p:nvSpPr>
          <p:cNvPr id="736" name="Google Shape;736;p41"/>
          <p:cNvSpPr txBox="1"/>
          <p:nvPr/>
        </p:nvSpPr>
        <p:spPr>
          <a:xfrm>
            <a:off x="609600" y="4876800"/>
            <a:ext cx="7848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equilibrium [CH</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 5.56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so 5.56 = 4.00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and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 1.56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t>
            </a:r>
            <a:endParaRPr/>
          </a:p>
        </p:txBody>
      </p:sp>
      <p:sp>
        <p:nvSpPr>
          <p:cNvPr id="737" name="Google Shape;737;p41"/>
          <p:cNvSpPr txBox="1"/>
          <p:nvPr/>
        </p:nvSpPr>
        <p:spPr>
          <a:xfrm>
            <a:off x="609600" y="5334000"/>
            <a:ext cx="137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Therefore,</a:t>
            </a:r>
            <a:endParaRPr/>
          </a:p>
        </p:txBody>
      </p:sp>
      <p:sp>
        <p:nvSpPr>
          <p:cNvPr id="738" name="Google Shape;738;p41"/>
          <p:cNvSpPr txBox="1"/>
          <p:nvPr/>
        </p:nvSpPr>
        <p:spPr>
          <a:xfrm>
            <a:off x="2297646" y="5340270"/>
            <a:ext cx="5310708" cy="369332"/>
          </a:xfrm>
          <a:prstGeom prst="rect">
            <a:avLst/>
          </a:prstGeom>
          <a:gradFill>
            <a:gsLst>
              <a:gs pos="0">
                <a:srgbClr val="187534">
                  <a:alpha val="57647"/>
                </a:srgbClr>
              </a:gs>
              <a:gs pos="50000">
                <a:schemeClr val="lt1"/>
              </a:gs>
              <a:gs pos="100000">
                <a:srgbClr val="187534">
                  <a:alpha val="57647"/>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[H</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S] = 8.00 + 2</a:t>
            </a:r>
            <a:r>
              <a:rPr b="0" i="1" lang="en-US" sz="1800" u="none" cap="none" strike="noStrike">
                <a:solidFill>
                  <a:schemeClr val="dk1"/>
                </a:solidFill>
                <a:latin typeface="Arial"/>
                <a:ea typeface="Arial"/>
                <a:cs typeface="Arial"/>
                <a:sym typeface="Arial"/>
              </a:rPr>
              <a:t>x</a:t>
            </a:r>
            <a:r>
              <a:rPr b="0" i="0" lang="en-US" sz="1800" u="none" cap="none" strike="noStrike">
                <a:solidFill>
                  <a:schemeClr val="dk1"/>
                </a:solidFill>
                <a:latin typeface="Arial"/>
                <a:ea typeface="Arial"/>
                <a:cs typeface="Arial"/>
                <a:sym typeface="Arial"/>
              </a:rPr>
              <a:t> = 8.00 </a:t>
            </a:r>
            <a:r>
              <a:rPr b="0" i="1" lang="en-US" sz="1800" u="none" cap="none" strike="noStrike">
                <a:solidFill>
                  <a:schemeClr val="dk1"/>
                </a:solidFill>
                <a:latin typeface="Arial"/>
                <a:ea typeface="Arial"/>
                <a:cs typeface="Arial"/>
                <a:sym typeface="Arial"/>
              </a:rPr>
              <a:t>M</a:t>
            </a:r>
            <a:r>
              <a:rPr b="0" i="0" lang="en-US" sz="1800" u="none" cap="none" strike="noStrike">
                <a:solidFill>
                  <a:schemeClr val="dk1"/>
                </a:solidFill>
                <a:latin typeface="Arial"/>
                <a:ea typeface="Arial"/>
                <a:cs typeface="Arial"/>
                <a:sym typeface="Arial"/>
              </a:rPr>
              <a:t> + 2(1.56 </a:t>
            </a:r>
            <a:r>
              <a:rPr b="0" i="1" lang="en-US" sz="1800" u="none" cap="none" strike="noStrike">
                <a:solidFill>
                  <a:schemeClr val="dk1"/>
                </a:solidFill>
                <a:latin typeface="Arial"/>
                <a:ea typeface="Arial"/>
                <a:cs typeface="Arial"/>
                <a:sym typeface="Arial"/>
              </a:rPr>
              <a:t>M</a:t>
            </a:r>
            <a:r>
              <a:rPr b="0" i="0" lang="en-US" sz="1800" u="none" cap="none" strike="noStrike">
                <a:solidFill>
                  <a:schemeClr val="dk1"/>
                </a:solidFill>
                <a:latin typeface="Arial"/>
                <a:ea typeface="Arial"/>
                <a:cs typeface="Arial"/>
                <a:sym typeface="Arial"/>
              </a:rPr>
              <a:t>) = 11.12 </a:t>
            </a:r>
            <a:r>
              <a:rPr b="0" i="1" lang="en-US" sz="1800" u="none" cap="none" strike="noStrike">
                <a:solidFill>
                  <a:schemeClr val="dk1"/>
                </a:solidFill>
                <a:latin typeface="Arial"/>
                <a:ea typeface="Arial"/>
                <a:cs typeface="Arial"/>
                <a:sym typeface="Arial"/>
              </a:rPr>
              <a:t>M</a:t>
            </a:r>
            <a:r>
              <a:rPr b="0" i="0" lang="en-US" sz="1800" u="none" cap="none" strike="noStrike">
                <a:solidFill>
                  <a:schemeClr val="dk1"/>
                </a:solidFill>
                <a:latin typeface="Arial"/>
                <a:ea typeface="Arial"/>
                <a:cs typeface="Arial"/>
                <a:sym typeface="Arial"/>
              </a:rPr>
              <a:t> </a:t>
            </a:r>
            <a:endParaRPr/>
          </a:p>
        </p:txBody>
      </p:sp>
      <p:sp>
        <p:nvSpPr>
          <p:cNvPr id="739" name="Google Shape;739;p41"/>
          <p:cNvSpPr txBox="1"/>
          <p:nvPr/>
        </p:nvSpPr>
        <p:spPr>
          <a:xfrm>
            <a:off x="2286000" y="5753100"/>
            <a:ext cx="2895600" cy="366713"/>
          </a:xfrm>
          <a:prstGeom prst="rect">
            <a:avLst/>
          </a:prstGeom>
          <a:gradFill>
            <a:gsLst>
              <a:gs pos="0">
                <a:srgbClr val="187534">
                  <a:alpha val="57647"/>
                </a:srgbClr>
              </a:gs>
              <a:gs pos="50000">
                <a:schemeClr val="lt1"/>
              </a:gs>
              <a:gs pos="100000">
                <a:srgbClr val="187534">
                  <a:alpha val="57647"/>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[CS</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 = 4.00 - </a:t>
            </a:r>
            <a:r>
              <a:rPr b="0" i="1" lang="en-US" sz="1800" u="none" cap="none" strike="noStrike">
                <a:solidFill>
                  <a:schemeClr val="dk1"/>
                </a:solidFill>
                <a:latin typeface="Arial"/>
                <a:ea typeface="Arial"/>
                <a:cs typeface="Arial"/>
                <a:sym typeface="Arial"/>
              </a:rPr>
              <a:t>x</a:t>
            </a:r>
            <a:r>
              <a:rPr b="0" i="0" lang="en-US" sz="1800" u="none" cap="none" strike="noStrike">
                <a:solidFill>
                  <a:schemeClr val="dk1"/>
                </a:solidFill>
                <a:latin typeface="Arial"/>
                <a:ea typeface="Arial"/>
                <a:cs typeface="Arial"/>
                <a:sym typeface="Arial"/>
              </a:rPr>
              <a:t> = 2.44 </a:t>
            </a:r>
            <a:r>
              <a:rPr b="0" i="1" lang="en-US" sz="1800" u="none" cap="none" strike="noStrike">
                <a:solidFill>
                  <a:schemeClr val="dk1"/>
                </a:solidFill>
                <a:latin typeface="Arial"/>
                <a:ea typeface="Arial"/>
                <a:cs typeface="Arial"/>
                <a:sym typeface="Arial"/>
              </a:rPr>
              <a:t>M</a:t>
            </a:r>
            <a:r>
              <a:rPr b="0" i="0" lang="en-US" sz="1800" u="none" cap="none" strike="noStrike">
                <a:solidFill>
                  <a:schemeClr val="dk1"/>
                </a:solidFill>
                <a:latin typeface="Arial"/>
                <a:ea typeface="Arial"/>
                <a:cs typeface="Arial"/>
                <a:sym typeface="Arial"/>
              </a:rPr>
              <a:t> </a:t>
            </a:r>
            <a:endParaRPr/>
          </a:p>
        </p:txBody>
      </p:sp>
      <p:sp>
        <p:nvSpPr>
          <p:cNvPr id="740" name="Google Shape;740;p41"/>
          <p:cNvSpPr txBox="1"/>
          <p:nvPr/>
        </p:nvSpPr>
        <p:spPr>
          <a:xfrm>
            <a:off x="2286000" y="6172200"/>
            <a:ext cx="2895600" cy="366713"/>
          </a:xfrm>
          <a:prstGeom prst="rect">
            <a:avLst/>
          </a:prstGeom>
          <a:gradFill>
            <a:gsLst>
              <a:gs pos="0">
                <a:srgbClr val="187534">
                  <a:alpha val="57647"/>
                </a:srgbClr>
              </a:gs>
              <a:gs pos="50000">
                <a:schemeClr val="lt1"/>
              </a:gs>
              <a:gs pos="100000">
                <a:srgbClr val="187534">
                  <a:alpha val="57647"/>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[H</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 = 8.00 - 4</a:t>
            </a:r>
            <a:r>
              <a:rPr b="0" i="1" lang="en-US" sz="1800" u="none" cap="none" strike="noStrike">
                <a:solidFill>
                  <a:schemeClr val="dk1"/>
                </a:solidFill>
                <a:latin typeface="Arial"/>
                <a:ea typeface="Arial"/>
                <a:cs typeface="Arial"/>
                <a:sym typeface="Arial"/>
              </a:rPr>
              <a:t>x</a:t>
            </a:r>
            <a:r>
              <a:rPr b="0" i="0" lang="en-US" sz="1800" u="none" cap="none" strike="noStrike">
                <a:solidFill>
                  <a:schemeClr val="dk1"/>
                </a:solidFill>
                <a:latin typeface="Arial"/>
                <a:ea typeface="Arial"/>
                <a:cs typeface="Arial"/>
                <a:sym typeface="Arial"/>
              </a:rPr>
              <a:t> = 1.76 </a:t>
            </a:r>
            <a:r>
              <a:rPr b="0" i="1" lang="en-US" sz="1800" u="none" cap="none" strike="noStrike">
                <a:solidFill>
                  <a:schemeClr val="dk1"/>
                </a:solidFill>
                <a:latin typeface="Arial"/>
                <a:ea typeface="Arial"/>
                <a:cs typeface="Arial"/>
                <a:sym typeface="Arial"/>
              </a:rPr>
              <a:t>M</a:t>
            </a:r>
            <a:r>
              <a:rPr b="0" i="0" lang="en-US" sz="1800" u="none" cap="none" strike="noStrike">
                <a:solidFill>
                  <a:schemeClr val="dk1"/>
                </a:solidFill>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2000"/>
                                  </p:stCondLst>
                                  <p:childTnLst>
                                    <p:set>
                                      <p:cBhvr>
                                        <p:cTn dur="1" fill="hold">
                                          <p:stCondLst>
                                            <p:cond delay="0"/>
                                          </p:stCondLst>
                                        </p:cTn>
                                        <p:tgtEl>
                                          <p:spTgt spid="714">
                                            <p:txEl>
                                              <p:pRg end="0" st="0"/>
                                            </p:txEl>
                                          </p:spTgt>
                                        </p:tgtEl>
                                        <p:attrNameLst>
                                          <p:attrName>style.visibility</p:attrName>
                                        </p:attrNameLst>
                                      </p:cBhvr>
                                      <p:to>
                                        <p:strVal val="visible"/>
                                      </p:to>
                                    </p:set>
                                    <p:animEffect filter="fade" transition="in">
                                      <p:cBhvr>
                                        <p:cTn dur="500"/>
                                        <p:tgtEl>
                                          <p:spTgt spid="714">
                                            <p:txEl>
                                              <p:pRg end="0" st="0"/>
                                            </p:txEl>
                                          </p:spTgt>
                                        </p:tgtEl>
                                      </p:cBhvr>
                                    </p:animEffect>
                                  </p:childTnLst>
                                </p:cTn>
                              </p:par>
                            </p:childTnLst>
                          </p:cTn>
                        </p:par>
                        <p:par>
                          <p:cTn fill="hold">
                            <p:stCondLst>
                              <p:cond delay="500"/>
                            </p:stCondLst>
                            <p:childTnLst>
                              <p:par>
                                <p:cTn fill="hold" nodeType="afterEffect" presetClass="entr" presetID="10" presetSubtype="0">
                                  <p:stCondLst>
                                    <p:cond delay="2000"/>
                                  </p:stCondLst>
                                  <p:childTnLst>
                                    <p:set>
                                      <p:cBhvr>
                                        <p:cTn dur="1" fill="hold">
                                          <p:stCondLst>
                                            <p:cond delay="0"/>
                                          </p:stCondLst>
                                        </p:cTn>
                                        <p:tgtEl>
                                          <p:spTgt spid="715">
                                            <p:txEl>
                                              <p:pRg end="0" st="0"/>
                                            </p:txEl>
                                          </p:spTgt>
                                        </p:tgtEl>
                                        <p:attrNameLst>
                                          <p:attrName>style.visibility</p:attrName>
                                        </p:attrNameLst>
                                      </p:cBhvr>
                                      <p:to>
                                        <p:strVal val="visible"/>
                                      </p:to>
                                    </p:set>
                                    <p:animEffect filter="fade" transition="in">
                                      <p:cBhvr>
                                        <p:cTn dur="500"/>
                                        <p:tgtEl>
                                          <p:spTgt spid="715">
                                            <p:txEl>
                                              <p:pRg end="0" st="0"/>
                                            </p:txEl>
                                          </p:spTgt>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721">
                                            <p:txEl>
                                              <p:pRg end="0" st="0"/>
                                            </p:txEl>
                                          </p:spTgt>
                                        </p:tgtEl>
                                        <p:attrNameLst>
                                          <p:attrName>style.visibility</p:attrName>
                                        </p:attrNameLst>
                                      </p:cBhvr>
                                      <p:to>
                                        <p:strVal val="visible"/>
                                      </p:to>
                                    </p:set>
                                    <p:animEffect filter="fade" transition="in">
                                      <p:cBhvr>
                                        <p:cTn dur="500"/>
                                        <p:tgtEl>
                                          <p:spTgt spid="721">
                                            <p:txEl>
                                              <p:pRg end="0" st="0"/>
                                            </p:txEl>
                                          </p:spTgt>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722">
                                            <p:txEl>
                                              <p:pRg end="0" st="0"/>
                                            </p:txEl>
                                          </p:spTgt>
                                        </p:tgtEl>
                                        <p:attrNameLst>
                                          <p:attrName>style.visibility</p:attrName>
                                        </p:attrNameLst>
                                      </p:cBhvr>
                                      <p:to>
                                        <p:strVal val="visible"/>
                                      </p:to>
                                    </p:set>
                                    <p:animEffect filter="fade" transition="in">
                                      <p:cBhvr>
                                        <p:cTn dur="500"/>
                                        <p:tgtEl>
                                          <p:spTgt spid="722">
                                            <p:txEl>
                                              <p:pRg end="0" st="0"/>
                                            </p:txEl>
                                          </p:spTgt>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723">
                                            <p:txEl>
                                              <p:pRg end="0" st="0"/>
                                            </p:txEl>
                                          </p:spTgt>
                                        </p:tgtEl>
                                        <p:attrNameLst>
                                          <p:attrName>style.visibility</p:attrName>
                                        </p:attrNameLst>
                                      </p:cBhvr>
                                      <p:to>
                                        <p:strVal val="visible"/>
                                      </p:to>
                                    </p:set>
                                    <p:animEffect filter="fade" transition="in">
                                      <p:cBhvr>
                                        <p:cTn dur="500"/>
                                        <p:tgtEl>
                                          <p:spTgt spid="723">
                                            <p:txEl>
                                              <p:pRg end="0" st="0"/>
                                            </p:txEl>
                                          </p:spTgt>
                                        </p:tgtEl>
                                      </p:cBhvr>
                                    </p:animEffect>
                                  </p:childTnLst>
                                </p:cTn>
                              </p:par>
                            </p:childTnLst>
                          </p:cTn>
                        </p:par>
                        <p:par>
                          <p:cTn fill="hold">
                            <p:stCondLst>
                              <p:cond delay="2500"/>
                            </p:stCondLst>
                            <p:childTnLst>
                              <p:par>
                                <p:cTn fill="hold" nodeType="afterEffect" presetClass="entr" presetID="1" presetSubtype="0">
                                  <p:stCondLst>
                                    <p:cond delay="1000"/>
                                  </p:stCondLst>
                                  <p:childTnLst>
                                    <p:set>
                                      <p:cBhvr>
                                        <p:cTn dur="1" fill="hold">
                                          <p:stCondLst>
                                            <p:cond delay="0"/>
                                          </p:stCondLst>
                                        </p:cTn>
                                        <p:tgtEl>
                                          <p:spTgt spid="724">
                                            <p:txEl>
                                              <p:pRg end="0" st="0"/>
                                            </p:txEl>
                                          </p:spTgt>
                                        </p:tgtEl>
                                        <p:attrNameLst>
                                          <p:attrName>style.visibility</p:attrName>
                                        </p:attrNameLst>
                                      </p:cBhvr>
                                      <p:to>
                                        <p:strVal val="visible"/>
                                      </p:to>
                                    </p:set>
                                  </p:childTnLst>
                                </p:cTn>
                              </p:par>
                            </p:childTnLst>
                          </p:cTn>
                        </p:par>
                        <p:par>
                          <p:cTn fill="hold">
                            <p:stCondLst>
                              <p:cond delay="2501"/>
                            </p:stCondLst>
                            <p:childTnLst>
                              <p:par>
                                <p:cTn fill="hold" nodeType="afterEffect" presetClass="entr" presetID="1" presetSubtype="0">
                                  <p:stCondLst>
                                    <p:cond delay="1000"/>
                                  </p:stCondLst>
                                  <p:childTnLst>
                                    <p:set>
                                      <p:cBhvr>
                                        <p:cTn dur="1" fill="hold">
                                          <p:stCondLst>
                                            <p:cond delay="0"/>
                                          </p:stCondLst>
                                        </p:cTn>
                                        <p:tgtEl>
                                          <p:spTgt spid="725">
                                            <p:txEl>
                                              <p:pRg end="0" st="0"/>
                                            </p:txEl>
                                          </p:spTgt>
                                        </p:tgtEl>
                                        <p:attrNameLst>
                                          <p:attrName>style.visibility</p:attrName>
                                        </p:attrNameLst>
                                      </p:cBhvr>
                                      <p:to>
                                        <p:strVal val="visible"/>
                                      </p:to>
                                    </p:set>
                                  </p:childTnLst>
                                </p:cTn>
                              </p:par>
                            </p:childTnLst>
                          </p:cTn>
                        </p:par>
                        <p:par>
                          <p:cTn fill="hold">
                            <p:stCondLst>
                              <p:cond delay="2502"/>
                            </p:stCondLst>
                            <p:childTnLst>
                              <p:par>
                                <p:cTn fill="hold" nodeType="afterEffect" presetClass="entr" presetID="1" presetSubtype="0">
                                  <p:stCondLst>
                                    <p:cond delay="1000"/>
                                  </p:stCondLst>
                                  <p:childTnLst>
                                    <p:set>
                                      <p:cBhvr>
                                        <p:cTn dur="1" fill="hold">
                                          <p:stCondLst>
                                            <p:cond delay="0"/>
                                          </p:stCondLst>
                                        </p:cTn>
                                        <p:tgtEl>
                                          <p:spTgt spid="726">
                                            <p:txEl>
                                              <p:pRg end="0" st="0"/>
                                            </p:txEl>
                                          </p:spTgt>
                                        </p:tgtEl>
                                        <p:attrNameLst>
                                          <p:attrName>style.visibility</p:attrName>
                                        </p:attrNameLst>
                                      </p:cBhvr>
                                      <p:to>
                                        <p:strVal val="visible"/>
                                      </p:to>
                                    </p:set>
                                  </p:childTnLst>
                                </p:cTn>
                              </p:par>
                            </p:childTnLst>
                          </p:cTn>
                        </p:par>
                        <p:par>
                          <p:cTn fill="hold">
                            <p:stCondLst>
                              <p:cond delay="2503"/>
                            </p:stCondLst>
                            <p:childTnLst>
                              <p:par>
                                <p:cTn fill="hold" nodeType="afterEffect" presetClass="entr" presetID="1" presetSubtype="0">
                                  <p:stCondLst>
                                    <p:cond delay="1000"/>
                                  </p:stCondLst>
                                  <p:childTnLst>
                                    <p:set>
                                      <p:cBhvr>
                                        <p:cTn dur="1" fill="hold">
                                          <p:stCondLst>
                                            <p:cond delay="0"/>
                                          </p:stCondLst>
                                        </p:cTn>
                                        <p:tgtEl>
                                          <p:spTgt spid="727">
                                            <p:txEl>
                                              <p:pRg end="0" st="0"/>
                                            </p:txEl>
                                          </p:spTgt>
                                        </p:tgtEl>
                                        <p:attrNameLst>
                                          <p:attrName>style.visibility</p:attrName>
                                        </p:attrNameLst>
                                      </p:cBhvr>
                                      <p:to>
                                        <p:strVal val="visible"/>
                                      </p:to>
                                    </p:set>
                                  </p:childTnLst>
                                </p:cTn>
                              </p:par>
                            </p:childTnLst>
                          </p:cTn>
                        </p:par>
                        <p:par>
                          <p:cTn fill="hold">
                            <p:stCondLst>
                              <p:cond delay="2504"/>
                            </p:stCondLst>
                            <p:childTnLst>
                              <p:par>
                                <p:cTn fill="hold" nodeType="afterEffect" presetClass="entr" presetID="10" presetSubtype="0">
                                  <p:stCondLst>
                                    <p:cond delay="1500"/>
                                  </p:stCondLst>
                                  <p:childTnLst>
                                    <p:set>
                                      <p:cBhvr>
                                        <p:cTn dur="1" fill="hold">
                                          <p:stCondLst>
                                            <p:cond delay="0"/>
                                          </p:stCondLst>
                                        </p:cTn>
                                        <p:tgtEl>
                                          <p:spTgt spid="728">
                                            <p:txEl>
                                              <p:pRg end="0" st="0"/>
                                            </p:txEl>
                                          </p:spTgt>
                                        </p:tgtEl>
                                        <p:attrNameLst>
                                          <p:attrName>style.visibility</p:attrName>
                                        </p:attrNameLst>
                                      </p:cBhvr>
                                      <p:to>
                                        <p:strVal val="visible"/>
                                      </p:to>
                                    </p:set>
                                    <p:animEffect filter="fade" transition="in">
                                      <p:cBhvr>
                                        <p:cTn dur="500"/>
                                        <p:tgtEl>
                                          <p:spTgt spid="728">
                                            <p:txEl>
                                              <p:pRg end="0" st="0"/>
                                            </p:txEl>
                                          </p:spTgt>
                                        </p:tgtEl>
                                      </p:cBhvr>
                                    </p:animEffect>
                                  </p:childTnLst>
                                </p:cTn>
                              </p:par>
                            </p:childTnLst>
                          </p:cTn>
                        </p:par>
                        <p:par>
                          <p:cTn fill="hold">
                            <p:stCondLst>
                              <p:cond delay="3004"/>
                            </p:stCondLst>
                            <p:childTnLst>
                              <p:par>
                                <p:cTn fill="hold" nodeType="afterEffect" presetClass="entr" presetID="10" presetSubtype="0">
                                  <p:stCondLst>
                                    <p:cond delay="500"/>
                                  </p:stCondLst>
                                  <p:childTnLst>
                                    <p:set>
                                      <p:cBhvr>
                                        <p:cTn dur="1" fill="hold">
                                          <p:stCondLst>
                                            <p:cond delay="0"/>
                                          </p:stCondLst>
                                        </p:cTn>
                                        <p:tgtEl>
                                          <p:spTgt spid="729">
                                            <p:txEl>
                                              <p:pRg end="0" st="0"/>
                                            </p:txEl>
                                          </p:spTgt>
                                        </p:tgtEl>
                                        <p:attrNameLst>
                                          <p:attrName>style.visibility</p:attrName>
                                        </p:attrNameLst>
                                      </p:cBhvr>
                                      <p:to>
                                        <p:strVal val="visible"/>
                                      </p:to>
                                    </p:set>
                                    <p:animEffect filter="fade" transition="in">
                                      <p:cBhvr>
                                        <p:cTn dur="500"/>
                                        <p:tgtEl>
                                          <p:spTgt spid="729">
                                            <p:txEl>
                                              <p:pRg end="0" st="0"/>
                                            </p:txEl>
                                          </p:spTgt>
                                        </p:tgtEl>
                                      </p:cBhvr>
                                    </p:animEffect>
                                  </p:childTnLst>
                                </p:cTn>
                              </p:par>
                            </p:childTnLst>
                          </p:cTn>
                        </p:par>
                        <p:par>
                          <p:cTn fill="hold">
                            <p:stCondLst>
                              <p:cond delay="3504"/>
                            </p:stCondLst>
                            <p:childTnLst>
                              <p:par>
                                <p:cTn fill="hold" nodeType="afterEffect" presetClass="entr" presetID="10" presetSubtype="0">
                                  <p:stCondLst>
                                    <p:cond delay="500"/>
                                  </p:stCondLst>
                                  <p:childTnLst>
                                    <p:set>
                                      <p:cBhvr>
                                        <p:cTn dur="1" fill="hold">
                                          <p:stCondLst>
                                            <p:cond delay="0"/>
                                          </p:stCondLst>
                                        </p:cTn>
                                        <p:tgtEl>
                                          <p:spTgt spid="733">
                                            <p:txEl>
                                              <p:pRg end="0" st="0"/>
                                            </p:txEl>
                                          </p:spTgt>
                                        </p:tgtEl>
                                        <p:attrNameLst>
                                          <p:attrName>style.visibility</p:attrName>
                                        </p:attrNameLst>
                                      </p:cBhvr>
                                      <p:to>
                                        <p:strVal val="visible"/>
                                      </p:to>
                                    </p:set>
                                    <p:animEffect filter="fade" transition="in">
                                      <p:cBhvr>
                                        <p:cTn dur="500"/>
                                        <p:tgtEl>
                                          <p:spTgt spid="733">
                                            <p:txEl>
                                              <p:pRg end="0" st="0"/>
                                            </p:txEl>
                                          </p:spTgt>
                                        </p:tgtEl>
                                      </p:cBhvr>
                                    </p:animEffect>
                                  </p:childTnLst>
                                </p:cTn>
                              </p:par>
                            </p:childTnLst>
                          </p:cTn>
                        </p:par>
                        <p:par>
                          <p:cTn fill="hold">
                            <p:stCondLst>
                              <p:cond delay="4004"/>
                            </p:stCondLst>
                            <p:childTnLst>
                              <p:par>
                                <p:cTn fill="hold" nodeType="afterEffect" presetClass="entr" presetID="10" presetSubtype="0">
                                  <p:stCondLst>
                                    <p:cond delay="500"/>
                                  </p:stCondLst>
                                  <p:childTnLst>
                                    <p:set>
                                      <p:cBhvr>
                                        <p:cTn dur="1" fill="hold">
                                          <p:stCondLst>
                                            <p:cond delay="0"/>
                                          </p:stCondLst>
                                        </p:cTn>
                                        <p:tgtEl>
                                          <p:spTgt spid="730">
                                            <p:txEl>
                                              <p:pRg end="0" st="0"/>
                                            </p:txEl>
                                          </p:spTgt>
                                        </p:tgtEl>
                                        <p:attrNameLst>
                                          <p:attrName>style.visibility</p:attrName>
                                        </p:attrNameLst>
                                      </p:cBhvr>
                                      <p:to>
                                        <p:strVal val="visible"/>
                                      </p:to>
                                    </p:set>
                                    <p:animEffect filter="fade" transition="in">
                                      <p:cBhvr>
                                        <p:cTn dur="500"/>
                                        <p:tgtEl>
                                          <p:spTgt spid="730">
                                            <p:txEl>
                                              <p:pRg end="0" st="0"/>
                                            </p:txEl>
                                          </p:spTgt>
                                        </p:tgtEl>
                                      </p:cBhvr>
                                    </p:animEffect>
                                  </p:childTnLst>
                                </p:cTn>
                              </p:par>
                            </p:childTnLst>
                          </p:cTn>
                        </p:par>
                        <p:par>
                          <p:cTn fill="hold">
                            <p:stCondLst>
                              <p:cond delay="4504"/>
                            </p:stCondLst>
                            <p:childTnLst>
                              <p:par>
                                <p:cTn fill="hold" nodeType="afterEffect" presetClass="entr" presetID="1" presetSubtype="0">
                                  <p:stCondLst>
                                    <p:cond delay="1000"/>
                                  </p:stCondLst>
                                  <p:childTnLst>
                                    <p:set>
                                      <p:cBhvr>
                                        <p:cTn dur="1" fill="hold">
                                          <p:stCondLst>
                                            <p:cond delay="0"/>
                                          </p:stCondLst>
                                        </p:cTn>
                                        <p:tgtEl>
                                          <p:spTgt spid="731">
                                            <p:txEl>
                                              <p:pRg end="0" st="0"/>
                                            </p:txEl>
                                          </p:spTgt>
                                        </p:tgtEl>
                                        <p:attrNameLst>
                                          <p:attrName>style.visibility</p:attrName>
                                        </p:attrNameLst>
                                      </p:cBhvr>
                                      <p:to>
                                        <p:strVal val="visible"/>
                                      </p:to>
                                    </p:set>
                                  </p:childTnLst>
                                </p:cTn>
                              </p:par>
                            </p:childTnLst>
                          </p:cTn>
                        </p:par>
                        <p:par>
                          <p:cTn fill="hold">
                            <p:stCondLst>
                              <p:cond delay="4505"/>
                            </p:stCondLst>
                            <p:childTnLst>
                              <p:par>
                                <p:cTn fill="hold" nodeType="afterEffect" presetClass="entr" presetID="1" presetSubtype="0">
                                  <p:stCondLst>
                                    <p:cond delay="1500"/>
                                  </p:stCondLst>
                                  <p:childTnLst>
                                    <p:set>
                                      <p:cBhvr>
                                        <p:cTn dur="1" fill="hold">
                                          <p:stCondLst>
                                            <p:cond delay="0"/>
                                          </p:stCondLst>
                                        </p:cTn>
                                        <p:tgtEl>
                                          <p:spTgt spid="732">
                                            <p:txEl>
                                              <p:pRg end="0" st="0"/>
                                            </p:txEl>
                                          </p:spTgt>
                                        </p:tgtEl>
                                        <p:attrNameLst>
                                          <p:attrName>style.visibility</p:attrName>
                                        </p:attrNameLst>
                                      </p:cBhvr>
                                      <p:to>
                                        <p:strVal val="visible"/>
                                      </p:to>
                                    </p:set>
                                  </p:childTnLst>
                                </p:cTn>
                              </p:par>
                            </p:childTnLst>
                          </p:cTn>
                        </p:par>
                        <p:par>
                          <p:cTn fill="hold">
                            <p:stCondLst>
                              <p:cond delay="4506"/>
                            </p:stCondLst>
                            <p:childTnLst>
                              <p:par>
                                <p:cTn fill="hold" nodeType="afterEffect" presetClass="entr" presetID="1" presetSubtype="0">
                                  <p:stCondLst>
                                    <p:cond delay="1500"/>
                                  </p:stCondLst>
                                  <p:childTnLst>
                                    <p:set>
                                      <p:cBhvr>
                                        <p:cTn dur="1" fill="hold">
                                          <p:stCondLst>
                                            <p:cond delay="0"/>
                                          </p:stCondLst>
                                        </p:cTn>
                                        <p:tgtEl>
                                          <p:spTgt spid="734">
                                            <p:txEl>
                                              <p:pRg end="0" st="0"/>
                                            </p:txEl>
                                          </p:spTgt>
                                        </p:tgtEl>
                                        <p:attrNameLst>
                                          <p:attrName>style.visibility</p:attrName>
                                        </p:attrNameLst>
                                      </p:cBhvr>
                                      <p:to>
                                        <p:strVal val="visible"/>
                                      </p:to>
                                    </p:set>
                                  </p:childTnLst>
                                </p:cTn>
                              </p:par>
                            </p:childTnLst>
                          </p:cTn>
                        </p:par>
                        <p:par>
                          <p:cTn fill="hold">
                            <p:stCondLst>
                              <p:cond delay="4507"/>
                            </p:stCondLst>
                            <p:childTnLst>
                              <p:par>
                                <p:cTn fill="hold" nodeType="afterEffect" presetClass="entr" presetID="1" presetSubtype="0">
                                  <p:stCondLst>
                                    <p:cond delay="1500"/>
                                  </p:stCondLst>
                                  <p:childTnLst>
                                    <p:set>
                                      <p:cBhvr>
                                        <p:cTn dur="1" fill="hold">
                                          <p:stCondLst>
                                            <p:cond delay="0"/>
                                          </p:stCondLst>
                                        </p:cTn>
                                        <p:tgtEl>
                                          <p:spTgt spid="735">
                                            <p:txEl>
                                              <p:pRg end="0" st="0"/>
                                            </p:txEl>
                                          </p:spTgt>
                                        </p:tgtEl>
                                        <p:attrNameLst>
                                          <p:attrName>style.visibility</p:attrName>
                                        </p:attrNameLst>
                                      </p:cBhvr>
                                      <p:to>
                                        <p:strVal val="visible"/>
                                      </p:to>
                                    </p:set>
                                  </p:childTnLst>
                                </p:cTn>
                              </p:par>
                            </p:childTnLst>
                          </p:cTn>
                        </p:par>
                        <p:par>
                          <p:cTn fill="hold">
                            <p:stCondLst>
                              <p:cond delay="4508"/>
                            </p:stCondLst>
                            <p:childTnLst>
                              <p:par>
                                <p:cTn fill="hold" nodeType="afterEffect" presetClass="entr" presetID="10" presetSubtype="0">
                                  <p:stCondLst>
                                    <p:cond delay="2500"/>
                                  </p:stCondLst>
                                  <p:childTnLst>
                                    <p:set>
                                      <p:cBhvr>
                                        <p:cTn dur="1" fill="hold">
                                          <p:stCondLst>
                                            <p:cond delay="0"/>
                                          </p:stCondLst>
                                        </p:cTn>
                                        <p:tgtEl>
                                          <p:spTgt spid="736">
                                            <p:txEl>
                                              <p:pRg end="0" st="0"/>
                                            </p:txEl>
                                          </p:spTgt>
                                        </p:tgtEl>
                                        <p:attrNameLst>
                                          <p:attrName>style.visibility</p:attrName>
                                        </p:attrNameLst>
                                      </p:cBhvr>
                                      <p:to>
                                        <p:strVal val="visible"/>
                                      </p:to>
                                    </p:set>
                                    <p:animEffect filter="fade" transition="in">
                                      <p:cBhvr>
                                        <p:cTn dur="500"/>
                                        <p:tgtEl>
                                          <p:spTgt spid="736">
                                            <p:txEl>
                                              <p:pRg end="0" st="0"/>
                                            </p:txEl>
                                          </p:spTgt>
                                        </p:tgtEl>
                                      </p:cBhvr>
                                    </p:animEffect>
                                  </p:childTnLst>
                                </p:cTn>
                              </p:par>
                            </p:childTnLst>
                          </p:cTn>
                        </p:par>
                        <p:par>
                          <p:cTn fill="hold">
                            <p:stCondLst>
                              <p:cond delay="5008"/>
                            </p:stCondLst>
                            <p:childTnLst>
                              <p:par>
                                <p:cTn fill="hold" nodeType="afterEffect" presetClass="entr" presetID="1" presetSubtype="0">
                                  <p:stCondLst>
                                    <p:cond delay="0"/>
                                  </p:stCondLst>
                                  <p:childTnLst>
                                    <p:set>
                                      <p:cBhvr>
                                        <p:cTn dur="1" fill="hold">
                                          <p:stCondLst>
                                            <p:cond delay="0"/>
                                          </p:stCondLst>
                                        </p:cTn>
                                        <p:tgtEl>
                                          <p:spTgt spid="73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15"/>
          <p:cNvSpPr txBox="1"/>
          <p:nvPr/>
        </p:nvSpPr>
        <p:spPr>
          <a:xfrm>
            <a:off x="838200" y="914400"/>
            <a:ext cx="7696200" cy="10064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7534"/>
              </a:buClr>
              <a:buSzPts val="2000"/>
              <a:buFont typeface="Arial"/>
              <a:buNone/>
            </a:pPr>
            <a:r>
              <a:rPr b="1" i="0" lang="en-US" sz="2000" u="sng">
                <a:solidFill>
                  <a:srgbClr val="187534"/>
                </a:solidFill>
                <a:latin typeface="Arial"/>
                <a:ea typeface="Arial"/>
                <a:cs typeface="Arial"/>
                <a:sym typeface="Arial"/>
              </a:rPr>
              <a:t>Kinetics</a:t>
            </a:r>
            <a:r>
              <a:rPr b="0" i="0" lang="en-US" sz="2000" u="none">
                <a:solidFill>
                  <a:schemeClr val="dk1"/>
                </a:solidFill>
                <a:latin typeface="Arial"/>
                <a:ea typeface="Arial"/>
                <a:cs typeface="Arial"/>
                <a:sym typeface="Arial"/>
              </a:rPr>
              <a:t> applies to the </a:t>
            </a:r>
            <a:r>
              <a:rPr b="1" i="1" lang="en-US" sz="2000" u="none">
                <a:solidFill>
                  <a:schemeClr val="dk1"/>
                </a:solidFill>
                <a:latin typeface="Times"/>
                <a:ea typeface="Times"/>
                <a:cs typeface="Times"/>
                <a:sym typeface="Times"/>
              </a:rPr>
              <a:t>speed</a:t>
            </a:r>
            <a:r>
              <a:rPr b="0" i="0" lang="en-US" sz="2000" u="none">
                <a:solidFill>
                  <a:schemeClr val="dk1"/>
                </a:solidFill>
                <a:latin typeface="Arial"/>
                <a:ea typeface="Arial"/>
                <a:cs typeface="Arial"/>
                <a:sym typeface="Arial"/>
              </a:rPr>
              <a:t> (or rate) of a reaction, the concentration of product that appears (or of reactant that disappears) per unit time.</a:t>
            </a:r>
            <a:endParaRPr/>
          </a:p>
        </p:txBody>
      </p:sp>
      <p:sp>
        <p:nvSpPr>
          <p:cNvPr id="104" name="Google Shape;104;p15"/>
          <p:cNvSpPr txBox="1"/>
          <p:nvPr/>
        </p:nvSpPr>
        <p:spPr>
          <a:xfrm>
            <a:off x="838200" y="2057400"/>
            <a:ext cx="7696200" cy="10064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7534"/>
              </a:buClr>
              <a:buSzPts val="2000"/>
              <a:buFont typeface="Arial"/>
              <a:buNone/>
            </a:pPr>
            <a:r>
              <a:rPr b="1" i="0" lang="en-US" sz="2000" u="sng">
                <a:solidFill>
                  <a:srgbClr val="187534"/>
                </a:solidFill>
                <a:latin typeface="Arial"/>
                <a:ea typeface="Arial"/>
                <a:cs typeface="Arial"/>
                <a:sym typeface="Arial"/>
              </a:rPr>
              <a:t>Equilibrium</a:t>
            </a:r>
            <a:r>
              <a:rPr b="0" i="0" lang="en-US" sz="2000" u="none">
                <a:solidFill>
                  <a:schemeClr val="dk1"/>
                </a:solidFill>
                <a:latin typeface="Arial"/>
                <a:ea typeface="Arial"/>
                <a:cs typeface="Arial"/>
                <a:sym typeface="Arial"/>
              </a:rPr>
              <a:t> applies to the </a:t>
            </a:r>
            <a:r>
              <a:rPr b="1" i="1" lang="en-US" sz="2000" u="none">
                <a:solidFill>
                  <a:schemeClr val="dk1"/>
                </a:solidFill>
                <a:latin typeface="Times"/>
                <a:ea typeface="Times"/>
                <a:cs typeface="Times"/>
                <a:sym typeface="Times"/>
              </a:rPr>
              <a:t>extent</a:t>
            </a:r>
            <a:r>
              <a:rPr b="0" i="0" lang="en-US" sz="2000" u="none">
                <a:solidFill>
                  <a:schemeClr val="dk1"/>
                </a:solidFill>
                <a:latin typeface="Arial"/>
                <a:ea typeface="Arial"/>
                <a:cs typeface="Arial"/>
                <a:sym typeface="Arial"/>
              </a:rPr>
              <a:t> (or yield) of a reaction, the concentrations of reactant and product present after an unlimited time, or once no further change occurs.</a:t>
            </a:r>
            <a:endParaRPr/>
          </a:p>
        </p:txBody>
      </p:sp>
      <p:sp>
        <p:nvSpPr>
          <p:cNvPr id="105" name="Google Shape;105;p15"/>
          <p:cNvSpPr txBox="1"/>
          <p:nvPr/>
        </p:nvSpPr>
        <p:spPr>
          <a:xfrm>
            <a:off x="1981200" y="3581400"/>
            <a:ext cx="4724400" cy="396875"/>
          </a:xfrm>
          <a:prstGeom prst="rect">
            <a:avLst/>
          </a:prstGeom>
          <a:gradFill>
            <a:gsLst>
              <a:gs pos="0">
                <a:srgbClr val="FF9218"/>
              </a:gs>
              <a:gs pos="50000">
                <a:schemeClr val="lt1"/>
              </a:gs>
              <a:gs pos="100000">
                <a:srgbClr val="FF9218"/>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At equilibrium:    rate</a:t>
            </a:r>
            <a:r>
              <a:rPr b="1" baseline="-25000" i="0" lang="en-US" sz="2000" u="none">
                <a:solidFill>
                  <a:schemeClr val="dk1"/>
                </a:solidFill>
                <a:latin typeface="Arial"/>
                <a:ea typeface="Arial"/>
                <a:cs typeface="Arial"/>
                <a:sym typeface="Arial"/>
              </a:rPr>
              <a:t>forward</a:t>
            </a:r>
            <a:r>
              <a:rPr b="1" baseline="-25000" i="1" lang="en-US" sz="2000" u="none">
                <a:solidFill>
                  <a:schemeClr val="dk1"/>
                </a:solidFill>
                <a:latin typeface="Arial"/>
                <a:ea typeface="Arial"/>
                <a:cs typeface="Arial"/>
                <a:sym typeface="Arial"/>
              </a:rPr>
              <a:t> </a:t>
            </a:r>
            <a:r>
              <a:rPr b="1" i="1" lang="en-US" sz="2000" u="none">
                <a:solidFill>
                  <a:schemeClr val="dk1"/>
                </a:solidFill>
                <a:latin typeface="Arial"/>
                <a:ea typeface="Arial"/>
                <a:cs typeface="Arial"/>
                <a:sym typeface="Arial"/>
              </a:rPr>
              <a:t>= </a:t>
            </a:r>
            <a:r>
              <a:rPr b="1" i="0" lang="en-US" sz="2000" u="none">
                <a:solidFill>
                  <a:schemeClr val="dk1"/>
                </a:solidFill>
                <a:latin typeface="Arial"/>
                <a:ea typeface="Arial"/>
                <a:cs typeface="Arial"/>
                <a:sym typeface="Arial"/>
              </a:rPr>
              <a:t>rate</a:t>
            </a:r>
            <a:r>
              <a:rPr b="1" baseline="-25000" i="0" lang="en-US" sz="2000" u="none">
                <a:solidFill>
                  <a:schemeClr val="dk1"/>
                </a:solidFill>
                <a:latin typeface="Arial"/>
                <a:ea typeface="Arial"/>
                <a:cs typeface="Arial"/>
                <a:sym typeface="Arial"/>
              </a:rPr>
              <a:t>reverse</a:t>
            </a:r>
            <a:endParaRPr/>
          </a:p>
        </p:txBody>
      </p:sp>
      <p:sp>
        <p:nvSpPr>
          <p:cNvPr id="106" name="Google Shape;106;p15"/>
          <p:cNvSpPr txBox="1"/>
          <p:nvPr/>
        </p:nvSpPr>
        <p:spPr>
          <a:xfrm>
            <a:off x="838200" y="4572000"/>
            <a:ext cx="7467600"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system at equilibrium is </a:t>
            </a:r>
            <a:r>
              <a:rPr b="0" i="1" lang="en-US" sz="1800" u="none">
                <a:solidFill>
                  <a:schemeClr val="dk1"/>
                </a:solidFill>
                <a:latin typeface="Arial"/>
                <a:ea typeface="Arial"/>
                <a:cs typeface="Arial"/>
                <a:sym typeface="Arial"/>
              </a:rPr>
              <a:t>dynamic</a:t>
            </a:r>
            <a:r>
              <a:rPr b="0" i="0" lang="en-US" sz="1800" u="none">
                <a:solidFill>
                  <a:schemeClr val="dk1"/>
                </a:solidFill>
                <a:latin typeface="Arial"/>
                <a:ea typeface="Arial"/>
                <a:cs typeface="Arial"/>
                <a:sym typeface="Arial"/>
              </a:rPr>
              <a:t> on the molecular level;  no further net change is observed because changes in one direction are balanced by changes in the other.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500"/>
                                        <p:tgtEl>
                                          <p:spTgt spid="104">
                                            <p:txEl>
                                              <p:pRg end="0" st="0"/>
                                            </p:txEl>
                                          </p:spTgt>
                                        </p:tgtEl>
                                      </p:cBhvr>
                                    </p:animEffect>
                                  </p:childTnLst>
                                </p:cTn>
                              </p:par>
                            </p:childTnLst>
                          </p:cTn>
                        </p:par>
                        <p:par>
                          <p:cTn fill="hold">
                            <p:stCondLst>
                              <p:cond delay="500"/>
                            </p:stCondLst>
                            <p:childTnLst>
                              <p:par>
                                <p:cTn fill="hold" nodeType="afterEffect" presetClass="entr" presetID="10" presetSubtype="0">
                                  <p:stCondLst>
                                    <p:cond delay="200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par>
                          <p:cTn fill="hold">
                            <p:stCondLst>
                              <p:cond delay="1000"/>
                            </p:stCondLst>
                            <p:childTnLst>
                              <p:par>
                                <p:cTn fill="hold" nodeType="afterEffect" presetClass="entr" presetID="10" presetSubtype="0">
                                  <p:stCondLst>
                                    <p:cond delay="200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500"/>
                                        <p:tgtEl>
                                          <p:spTgt spid="10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5" name="Shape 745"/>
        <p:cNvGrpSpPr/>
        <p:nvPr/>
      </p:nvGrpSpPr>
      <p:grpSpPr>
        <a:xfrm>
          <a:off x="0" y="0"/>
          <a:ext cx="0" cy="0"/>
          <a:chOff x="0" y="0"/>
          <a:chExt cx="0" cy="0"/>
        </a:xfrm>
      </p:grpSpPr>
      <p:sp>
        <p:nvSpPr>
          <p:cNvPr id="746" name="Google Shape;746;p42"/>
          <p:cNvSpPr txBox="1"/>
          <p:nvPr/>
        </p:nvSpPr>
        <p:spPr>
          <a:xfrm>
            <a:off x="533400" y="487362"/>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17.5</a:t>
            </a:r>
            <a:endParaRPr/>
          </a:p>
        </p:txBody>
      </p:sp>
      <p:sp>
        <p:nvSpPr>
          <p:cNvPr id="747" name="Google Shape;747;p42"/>
          <p:cNvSpPr txBox="1"/>
          <p:nvPr/>
        </p:nvSpPr>
        <p:spPr>
          <a:xfrm>
            <a:off x="2057400" y="457200"/>
            <a:ext cx="6400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Steps in solving equilibrium problems.</a:t>
            </a:r>
            <a:endParaRPr/>
          </a:p>
        </p:txBody>
      </p:sp>
      <p:pic>
        <p:nvPicPr>
          <p:cNvPr id="748" name="Google Shape;748;p42"/>
          <p:cNvPicPr preferRelativeResize="0"/>
          <p:nvPr/>
        </p:nvPicPr>
        <p:blipFill rotWithShape="1">
          <a:blip r:embed="rId3">
            <a:alphaModFix/>
          </a:blip>
          <a:srcRect b="0" l="0" r="0" t="0"/>
          <a:stretch/>
        </p:blipFill>
        <p:spPr>
          <a:xfrm>
            <a:off x="3400425" y="838200"/>
            <a:ext cx="2432050" cy="5943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3" name="Shape 753"/>
        <p:cNvGrpSpPr/>
        <p:nvPr/>
      </p:nvGrpSpPr>
      <p:grpSpPr>
        <a:xfrm>
          <a:off x="0" y="0"/>
          <a:ext cx="0" cy="0"/>
          <a:chOff x="0" y="0"/>
          <a:chExt cx="0" cy="0"/>
        </a:xfrm>
      </p:grpSpPr>
      <p:sp>
        <p:nvSpPr>
          <p:cNvPr id="754" name="Google Shape;754;p43"/>
          <p:cNvSpPr txBox="1"/>
          <p:nvPr/>
        </p:nvSpPr>
        <p:spPr>
          <a:xfrm>
            <a:off x="1447800" y="838200"/>
            <a:ext cx="6149975" cy="519112"/>
          </a:xfrm>
          <a:prstGeom prst="rect">
            <a:avLst/>
          </a:prstGeom>
          <a:gradFill>
            <a:gsLst>
              <a:gs pos="0">
                <a:schemeClr val="lt1"/>
              </a:gs>
              <a:gs pos="100000">
                <a:srgbClr val="400080">
                  <a:alpha val="47843"/>
                </a:srgbClr>
              </a:gs>
            </a:gsLst>
            <a:lin ang="1890000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1" lang="en-US" sz="2800" u="none">
                <a:solidFill>
                  <a:schemeClr val="dk1"/>
                </a:solidFill>
                <a:latin typeface="Times New Roman"/>
                <a:ea typeface="Times New Roman"/>
                <a:cs typeface="Times New Roman"/>
                <a:sym typeface="Times New Roman"/>
              </a:rPr>
              <a:t>Le Châtelier’s Principle</a:t>
            </a:r>
            <a:endParaRPr/>
          </a:p>
        </p:txBody>
      </p:sp>
      <p:sp>
        <p:nvSpPr>
          <p:cNvPr id="755" name="Google Shape;755;p43"/>
          <p:cNvSpPr txBox="1"/>
          <p:nvPr/>
        </p:nvSpPr>
        <p:spPr>
          <a:xfrm>
            <a:off x="1752600" y="1752600"/>
            <a:ext cx="5791200" cy="190182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When a chemical system at equilibrium </a:t>
            </a:r>
            <a:endParaRPr/>
          </a:p>
          <a:p>
            <a:pPr indent="0" lvl="0" marL="0" marR="0" rtl="0" algn="l">
              <a:lnSpc>
                <a:spcPct val="100000"/>
              </a:lnSpc>
              <a:spcBef>
                <a:spcPts val="72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is subjected to a stress,</a:t>
            </a:r>
            <a:endParaRPr/>
          </a:p>
          <a:p>
            <a:pPr indent="0" lvl="0" marL="0" marR="0" rtl="0" algn="l">
              <a:lnSpc>
                <a:spcPct val="100000"/>
              </a:lnSpc>
              <a:spcBef>
                <a:spcPts val="72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the system will return to an equilibrium </a:t>
            </a:r>
            <a:endParaRPr/>
          </a:p>
          <a:p>
            <a:pPr indent="0" lvl="0" marL="0" marR="0" rtl="0" algn="l">
              <a:lnSpc>
                <a:spcPct val="100000"/>
              </a:lnSpc>
              <a:spcBef>
                <a:spcPts val="72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 state by shifting to reduce the stress.</a:t>
            </a:r>
            <a:endParaRPr/>
          </a:p>
        </p:txBody>
      </p:sp>
      <p:sp>
        <p:nvSpPr>
          <p:cNvPr id="756" name="Google Shape;756;p43"/>
          <p:cNvSpPr txBox="1"/>
          <p:nvPr/>
        </p:nvSpPr>
        <p:spPr>
          <a:xfrm>
            <a:off x="1600200" y="3962400"/>
            <a:ext cx="580231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If the concentration of a reaction component increases,</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the system reacts to consume some of it.</a:t>
            </a:r>
            <a:endParaRPr/>
          </a:p>
        </p:txBody>
      </p:sp>
      <p:sp>
        <p:nvSpPr>
          <p:cNvPr id="757" name="Google Shape;757;p43"/>
          <p:cNvSpPr txBox="1"/>
          <p:nvPr/>
        </p:nvSpPr>
        <p:spPr>
          <a:xfrm>
            <a:off x="1676400" y="4800600"/>
            <a:ext cx="594201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If the concentration of a reaction component decreases,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the system reacts to produce more of 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5">
                                            <p:txEl>
                                              <p:pRg end="0" st="0"/>
                                            </p:txEl>
                                          </p:spTgt>
                                        </p:tgtEl>
                                        <p:attrNameLst>
                                          <p:attrName>style.visibility</p:attrName>
                                        </p:attrNameLst>
                                      </p:cBhvr>
                                      <p:to>
                                        <p:strVal val="visible"/>
                                      </p:to>
                                    </p:set>
                                    <p:animEffect filter="fade" transition="in">
                                      <p:cBhvr>
                                        <p:cTn dur="500"/>
                                        <p:tgtEl>
                                          <p:spTgt spid="75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5">
                                            <p:txEl>
                                              <p:pRg end="1" st="1"/>
                                            </p:txEl>
                                          </p:spTgt>
                                        </p:tgtEl>
                                        <p:attrNameLst>
                                          <p:attrName>style.visibility</p:attrName>
                                        </p:attrNameLst>
                                      </p:cBhvr>
                                      <p:to>
                                        <p:strVal val="visible"/>
                                      </p:to>
                                    </p:set>
                                    <p:animEffect filter="fade" transition="in">
                                      <p:cBhvr>
                                        <p:cTn dur="500"/>
                                        <p:tgtEl>
                                          <p:spTgt spid="75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5">
                                            <p:txEl>
                                              <p:pRg end="2" st="2"/>
                                            </p:txEl>
                                          </p:spTgt>
                                        </p:tgtEl>
                                        <p:attrNameLst>
                                          <p:attrName>style.visibility</p:attrName>
                                        </p:attrNameLst>
                                      </p:cBhvr>
                                      <p:to>
                                        <p:strVal val="visible"/>
                                      </p:to>
                                    </p:set>
                                    <p:animEffect filter="fade" transition="in">
                                      <p:cBhvr>
                                        <p:cTn dur="500"/>
                                        <p:tgtEl>
                                          <p:spTgt spid="75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5">
                                            <p:txEl>
                                              <p:pRg end="3" st="3"/>
                                            </p:txEl>
                                          </p:spTgt>
                                        </p:tgtEl>
                                        <p:attrNameLst>
                                          <p:attrName>style.visibility</p:attrName>
                                        </p:attrNameLst>
                                      </p:cBhvr>
                                      <p:to>
                                        <p:strVal val="visible"/>
                                      </p:to>
                                    </p:set>
                                    <p:animEffect filter="fade" transition="in">
                                      <p:cBhvr>
                                        <p:cTn dur="500"/>
                                        <p:tgtEl>
                                          <p:spTgt spid="755">
                                            <p:txEl>
                                              <p:pRg end="3" st="3"/>
                                            </p:txEl>
                                          </p:spTgt>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756"/>
                                        </p:tgtEl>
                                        <p:attrNameLst>
                                          <p:attrName>style.visibility</p:attrName>
                                        </p:attrNameLst>
                                      </p:cBhvr>
                                      <p:to>
                                        <p:strVal val="visible"/>
                                      </p:to>
                                    </p:set>
                                    <p:animEffect filter="fade" transition="in">
                                      <p:cBhvr>
                                        <p:cTn dur="500"/>
                                        <p:tgtEl>
                                          <p:spTgt spid="756"/>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757"/>
                                        </p:tgtEl>
                                        <p:attrNameLst>
                                          <p:attrName>style.visibility</p:attrName>
                                        </p:attrNameLst>
                                      </p:cBhvr>
                                      <p:to>
                                        <p:strVal val="visible"/>
                                      </p:to>
                                    </p:set>
                                    <p:animEffect filter="fade" transition="in">
                                      <p:cBhvr>
                                        <p:cTn dur="500"/>
                                        <p:tgtEl>
                                          <p:spTgt spid="7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2" name="Shape 762"/>
        <p:cNvGrpSpPr/>
        <p:nvPr/>
      </p:nvGrpSpPr>
      <p:grpSpPr>
        <a:xfrm>
          <a:off x="0" y="0"/>
          <a:ext cx="0" cy="0"/>
          <a:chOff x="0" y="0"/>
          <a:chExt cx="0" cy="0"/>
        </a:xfrm>
      </p:grpSpPr>
      <p:pic>
        <p:nvPicPr>
          <p:cNvPr id="763" name="Google Shape;763;p44"/>
          <p:cNvPicPr preferRelativeResize="0"/>
          <p:nvPr/>
        </p:nvPicPr>
        <p:blipFill rotWithShape="1">
          <a:blip r:embed="rId3">
            <a:alphaModFix/>
          </a:blip>
          <a:srcRect b="0" l="0" r="0" t="0"/>
          <a:stretch/>
        </p:blipFill>
        <p:spPr>
          <a:xfrm>
            <a:off x="152400" y="1600200"/>
            <a:ext cx="8782050" cy="310991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8" name="Shape 768"/>
        <p:cNvGrpSpPr/>
        <p:nvPr/>
      </p:nvGrpSpPr>
      <p:grpSpPr>
        <a:xfrm>
          <a:off x="0" y="0"/>
          <a:ext cx="0" cy="0"/>
          <a:chOff x="0" y="0"/>
          <a:chExt cx="0" cy="0"/>
        </a:xfrm>
      </p:grpSpPr>
      <p:sp>
        <p:nvSpPr>
          <p:cNvPr id="769" name="Google Shape;769;p45"/>
          <p:cNvSpPr txBox="1"/>
          <p:nvPr/>
        </p:nvSpPr>
        <p:spPr>
          <a:xfrm>
            <a:off x="685800" y="487362"/>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17.7</a:t>
            </a:r>
            <a:endParaRPr/>
          </a:p>
        </p:txBody>
      </p:sp>
      <p:sp>
        <p:nvSpPr>
          <p:cNvPr id="770" name="Google Shape;770;p45"/>
          <p:cNvSpPr txBox="1"/>
          <p:nvPr/>
        </p:nvSpPr>
        <p:spPr>
          <a:xfrm>
            <a:off x="2286000" y="457200"/>
            <a:ext cx="65532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effect of added Cl</a:t>
            </a:r>
            <a:r>
              <a:rPr b="1" baseline="-25000" i="0" lang="en-US" sz="2000" u="none">
                <a:solidFill>
                  <a:schemeClr val="dk1"/>
                </a:solidFill>
                <a:latin typeface="Arial"/>
                <a:ea typeface="Arial"/>
                <a:cs typeface="Arial"/>
                <a:sym typeface="Arial"/>
              </a:rPr>
              <a:t>2</a:t>
            </a:r>
            <a:r>
              <a:rPr b="1" i="0" lang="en-US" sz="2000" u="none">
                <a:solidFill>
                  <a:schemeClr val="dk1"/>
                </a:solidFill>
                <a:latin typeface="Arial"/>
                <a:ea typeface="Arial"/>
                <a:cs typeface="Arial"/>
                <a:sym typeface="Arial"/>
              </a:rPr>
              <a:t> on the PCl</a:t>
            </a:r>
            <a:r>
              <a:rPr b="1" baseline="-25000" i="0" lang="en-US" sz="2000" u="none">
                <a:solidFill>
                  <a:schemeClr val="dk1"/>
                </a:solidFill>
                <a:latin typeface="Arial"/>
                <a:ea typeface="Arial"/>
                <a:cs typeface="Arial"/>
                <a:sym typeface="Arial"/>
              </a:rPr>
              <a:t>3</a:t>
            </a:r>
            <a:r>
              <a:rPr b="1" i="0" lang="en-US" sz="2000" u="none">
                <a:solidFill>
                  <a:schemeClr val="dk1"/>
                </a:solidFill>
                <a:latin typeface="Arial"/>
                <a:ea typeface="Arial"/>
                <a:cs typeface="Arial"/>
                <a:sym typeface="Arial"/>
              </a:rPr>
              <a:t>-Cl</a:t>
            </a:r>
            <a:r>
              <a:rPr b="1" baseline="-25000" i="0" lang="en-US" sz="2000" u="none">
                <a:solidFill>
                  <a:schemeClr val="dk1"/>
                </a:solidFill>
                <a:latin typeface="Arial"/>
                <a:ea typeface="Arial"/>
                <a:cs typeface="Arial"/>
                <a:sym typeface="Arial"/>
              </a:rPr>
              <a:t>2</a:t>
            </a:r>
            <a:r>
              <a:rPr b="1" i="0" lang="en-US" sz="2000" u="none">
                <a:solidFill>
                  <a:schemeClr val="dk1"/>
                </a:solidFill>
                <a:latin typeface="Arial"/>
                <a:ea typeface="Arial"/>
                <a:cs typeface="Arial"/>
                <a:sym typeface="Arial"/>
              </a:rPr>
              <a:t>-PCl</a:t>
            </a:r>
            <a:r>
              <a:rPr b="1" baseline="-25000" i="0" lang="en-US" sz="2000" u="none">
                <a:solidFill>
                  <a:schemeClr val="dk1"/>
                </a:solidFill>
                <a:latin typeface="Arial"/>
                <a:ea typeface="Arial"/>
                <a:cs typeface="Arial"/>
                <a:sym typeface="Arial"/>
              </a:rPr>
              <a:t>5</a:t>
            </a:r>
            <a:r>
              <a:rPr b="1" i="0" lang="en-US" sz="2000" u="none">
                <a:solidFill>
                  <a:schemeClr val="dk1"/>
                </a:solidFill>
                <a:latin typeface="Arial"/>
                <a:ea typeface="Arial"/>
                <a:cs typeface="Arial"/>
                <a:sym typeface="Arial"/>
              </a:rPr>
              <a:t> system.</a:t>
            </a:r>
            <a:endParaRPr/>
          </a:p>
        </p:txBody>
      </p:sp>
      <p:sp>
        <p:nvSpPr>
          <p:cNvPr id="771" name="Google Shape;771;p45"/>
          <p:cNvSpPr txBox="1"/>
          <p:nvPr/>
        </p:nvSpPr>
        <p:spPr>
          <a:xfrm>
            <a:off x="457200" y="1219200"/>
            <a:ext cx="4572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PCl</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g</a:t>
            </a:r>
            <a:r>
              <a:rPr b="1" i="0" lang="en-US" sz="1800" u="none">
                <a:solidFill>
                  <a:schemeClr val="dk1"/>
                </a:solidFill>
                <a:latin typeface="Arial"/>
                <a:ea typeface="Arial"/>
                <a:cs typeface="Arial"/>
                <a:sym typeface="Arial"/>
              </a:rPr>
              <a:t>)         +       Cl</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g</a:t>
            </a:r>
            <a:r>
              <a:rPr b="1" i="0" lang="en-US" sz="1800" u="none">
                <a:solidFill>
                  <a:schemeClr val="dk1"/>
                </a:solidFill>
                <a:latin typeface="Arial"/>
                <a:ea typeface="Arial"/>
                <a:cs typeface="Arial"/>
                <a:sym typeface="Arial"/>
              </a:rPr>
              <a:t>)                 PCl</a:t>
            </a:r>
            <a:r>
              <a:rPr b="1" baseline="-25000" i="0" lang="en-US" sz="1800" u="none">
                <a:solidFill>
                  <a:schemeClr val="dk1"/>
                </a:solidFill>
                <a:latin typeface="Arial"/>
                <a:ea typeface="Arial"/>
                <a:cs typeface="Arial"/>
                <a:sym typeface="Arial"/>
              </a:rPr>
              <a:t>5</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g</a:t>
            </a:r>
            <a:r>
              <a:rPr b="1" i="0" lang="en-US" sz="1800" u="none">
                <a:solidFill>
                  <a:schemeClr val="dk1"/>
                </a:solidFill>
                <a:latin typeface="Arial"/>
                <a:ea typeface="Arial"/>
                <a:cs typeface="Arial"/>
                <a:sym typeface="Arial"/>
              </a:rPr>
              <a:t>)</a:t>
            </a:r>
            <a:endParaRPr/>
          </a:p>
        </p:txBody>
      </p:sp>
      <p:pic>
        <p:nvPicPr>
          <p:cNvPr id="772" name="Google Shape;772;p45"/>
          <p:cNvPicPr preferRelativeResize="0"/>
          <p:nvPr/>
        </p:nvPicPr>
        <p:blipFill rotWithShape="1">
          <a:blip r:embed="rId3">
            <a:alphaModFix/>
          </a:blip>
          <a:srcRect b="0" l="0" r="0" t="0"/>
          <a:stretch/>
        </p:blipFill>
        <p:spPr>
          <a:xfrm>
            <a:off x="3224212" y="1255712"/>
            <a:ext cx="660400" cy="322262"/>
          </a:xfrm>
          <a:prstGeom prst="rect">
            <a:avLst/>
          </a:prstGeom>
          <a:noFill/>
          <a:ln>
            <a:noFill/>
          </a:ln>
        </p:spPr>
      </p:pic>
      <p:pic>
        <p:nvPicPr>
          <p:cNvPr id="773" name="Google Shape;773;p45"/>
          <p:cNvPicPr preferRelativeResize="0"/>
          <p:nvPr/>
        </p:nvPicPr>
        <p:blipFill rotWithShape="1">
          <a:blip r:embed="rId4">
            <a:alphaModFix/>
          </a:blip>
          <a:srcRect b="0" l="0" r="0" t="0"/>
          <a:stretch/>
        </p:blipFill>
        <p:spPr>
          <a:xfrm>
            <a:off x="5105400" y="1066800"/>
            <a:ext cx="3281362" cy="5486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8" name="Shape 778"/>
        <p:cNvGrpSpPr/>
        <p:nvPr/>
      </p:nvGrpSpPr>
      <p:grpSpPr>
        <a:xfrm>
          <a:off x="0" y="0"/>
          <a:ext cx="0" cy="0"/>
          <a:chOff x="0" y="0"/>
          <a:chExt cx="0" cy="0"/>
        </a:xfrm>
      </p:grpSpPr>
      <p:sp>
        <p:nvSpPr>
          <p:cNvPr id="779" name="Google Shape;779;p46"/>
          <p:cNvSpPr txBox="1"/>
          <p:nvPr/>
        </p:nvSpPr>
        <p:spPr>
          <a:xfrm>
            <a:off x="228600" y="5334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17.10</a:t>
            </a:r>
            <a:endParaRPr/>
          </a:p>
        </p:txBody>
      </p:sp>
      <p:sp>
        <p:nvSpPr>
          <p:cNvPr id="780" name="Google Shape;780;p46"/>
          <p:cNvSpPr txBox="1"/>
          <p:nvPr/>
        </p:nvSpPr>
        <p:spPr>
          <a:xfrm>
            <a:off x="304800" y="49530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781" name="Google Shape;781;p46"/>
          <p:cNvSpPr txBox="1"/>
          <p:nvPr/>
        </p:nvSpPr>
        <p:spPr>
          <a:xfrm>
            <a:off x="3048000" y="457200"/>
            <a:ext cx="5867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Predicting the Effect of a Change in Concentration on the Equilibrium Position</a:t>
            </a:r>
            <a:endParaRPr/>
          </a:p>
        </p:txBody>
      </p:sp>
      <p:grpSp>
        <p:nvGrpSpPr>
          <p:cNvPr id="782" name="Google Shape;782;p46"/>
          <p:cNvGrpSpPr/>
          <p:nvPr/>
        </p:nvGrpSpPr>
        <p:grpSpPr>
          <a:xfrm>
            <a:off x="381000" y="1447800"/>
            <a:ext cx="8458200" cy="1363662"/>
            <a:chOff x="240" y="912"/>
            <a:chExt cx="5328" cy="859"/>
          </a:xfrm>
        </p:grpSpPr>
        <p:sp>
          <p:nvSpPr>
            <p:cNvPr id="783" name="Google Shape;783;p46"/>
            <p:cNvSpPr txBox="1"/>
            <p:nvPr/>
          </p:nvSpPr>
          <p:spPr>
            <a:xfrm>
              <a:off x="240" y="912"/>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784" name="Google Shape;784;p46"/>
            <p:cNvSpPr txBox="1"/>
            <p:nvPr/>
          </p:nvSpPr>
          <p:spPr>
            <a:xfrm>
              <a:off x="1200" y="912"/>
              <a:ext cx="4368"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To improve air quality and obtain a useful product, chemists often remove sulfur from coal and natural gas by treating the fuel contaminant hydrogen sulfide with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endParaRPr/>
            </a:p>
          </p:txBody>
        </p:sp>
        <p:sp>
          <p:nvSpPr>
            <p:cNvPr id="785" name="Google Shape;785;p46"/>
            <p:cNvSpPr txBox="1"/>
            <p:nvPr/>
          </p:nvSpPr>
          <p:spPr>
            <a:xfrm>
              <a:off x="1968" y="1536"/>
              <a:ext cx="2688"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2S(</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786" name="Google Shape;786;p46"/>
            <p:cNvPicPr preferRelativeResize="0"/>
            <p:nvPr/>
          </p:nvPicPr>
          <p:blipFill rotWithShape="1">
            <a:blip r:embed="rId3">
              <a:alphaModFix/>
            </a:blip>
            <a:srcRect b="0" l="0" r="0" t="0"/>
            <a:stretch/>
          </p:blipFill>
          <p:spPr>
            <a:xfrm>
              <a:off x="3039" y="1568"/>
              <a:ext cx="416" cy="203"/>
            </a:xfrm>
            <a:prstGeom prst="rect">
              <a:avLst/>
            </a:prstGeom>
            <a:noFill/>
            <a:ln>
              <a:noFill/>
            </a:ln>
          </p:spPr>
        </p:pic>
      </p:grpSp>
      <p:sp>
        <p:nvSpPr>
          <p:cNvPr id="787" name="Google Shape;787;p46"/>
          <p:cNvSpPr txBox="1"/>
          <p:nvPr/>
        </p:nvSpPr>
        <p:spPr>
          <a:xfrm>
            <a:off x="1905000" y="2895600"/>
            <a:ext cx="2362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happens to</a:t>
            </a:r>
            <a:endParaRPr/>
          </a:p>
        </p:txBody>
      </p:sp>
      <p:sp>
        <p:nvSpPr>
          <p:cNvPr id="788" name="Google Shape;788;p46"/>
          <p:cNvSpPr txBox="1"/>
          <p:nvPr/>
        </p:nvSpPr>
        <p:spPr>
          <a:xfrm>
            <a:off x="1905000" y="3276600"/>
            <a:ext cx="2819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 if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is added?</a:t>
            </a:r>
            <a:endParaRPr/>
          </a:p>
        </p:txBody>
      </p:sp>
      <p:sp>
        <p:nvSpPr>
          <p:cNvPr id="789" name="Google Shape;789;p46"/>
          <p:cNvSpPr txBox="1"/>
          <p:nvPr/>
        </p:nvSpPr>
        <p:spPr>
          <a:xfrm>
            <a:off x="5715000" y="3200400"/>
            <a:ext cx="2819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 if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is added?</a:t>
            </a:r>
            <a:endParaRPr/>
          </a:p>
        </p:txBody>
      </p:sp>
      <p:sp>
        <p:nvSpPr>
          <p:cNvPr id="790" name="Google Shape;790;p46"/>
          <p:cNvSpPr txBox="1"/>
          <p:nvPr/>
        </p:nvSpPr>
        <p:spPr>
          <a:xfrm>
            <a:off x="1905000" y="3657600"/>
            <a:ext cx="3048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if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 is removed?</a:t>
            </a:r>
            <a:endParaRPr/>
          </a:p>
        </p:txBody>
      </p:sp>
      <p:sp>
        <p:nvSpPr>
          <p:cNvPr id="791" name="Google Shape;791;p46"/>
          <p:cNvSpPr txBox="1"/>
          <p:nvPr/>
        </p:nvSpPr>
        <p:spPr>
          <a:xfrm>
            <a:off x="5715000" y="3581400"/>
            <a:ext cx="3048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a:t>
            </a:r>
            <a:r>
              <a:rPr b="0" i="0" lang="en-US" sz="1800" u="none">
                <a:solidFill>
                  <a:schemeClr val="dk1"/>
                </a:solidFill>
                <a:latin typeface="Arial"/>
                <a:ea typeface="Arial"/>
                <a:cs typeface="Arial"/>
                <a:sym typeface="Arial"/>
              </a:rPr>
              <a:t>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 if sulfur is added?</a:t>
            </a:r>
            <a:endParaRPr/>
          </a:p>
        </p:txBody>
      </p:sp>
      <p:grpSp>
        <p:nvGrpSpPr>
          <p:cNvPr id="792" name="Google Shape;792;p46"/>
          <p:cNvGrpSpPr/>
          <p:nvPr/>
        </p:nvGrpSpPr>
        <p:grpSpPr>
          <a:xfrm>
            <a:off x="381000" y="4114800"/>
            <a:ext cx="8077200" cy="641350"/>
            <a:chOff x="240" y="2592"/>
            <a:chExt cx="5088" cy="404"/>
          </a:xfrm>
        </p:grpSpPr>
        <p:sp>
          <p:nvSpPr>
            <p:cNvPr id="793" name="Google Shape;793;p46"/>
            <p:cNvSpPr txBox="1"/>
            <p:nvPr/>
          </p:nvSpPr>
          <p:spPr>
            <a:xfrm>
              <a:off x="240" y="2592"/>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794" name="Google Shape;794;p46"/>
            <p:cNvSpPr txBox="1"/>
            <p:nvPr/>
          </p:nvSpPr>
          <p:spPr>
            <a:xfrm>
              <a:off x="816" y="2592"/>
              <a:ext cx="4512"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Write an expression for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and compare it to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when the system is disturbed to see in which direction the reaction will progress.</a:t>
              </a:r>
              <a:endParaRPr/>
            </a:p>
          </p:txBody>
        </p:sp>
      </p:grpSp>
      <p:grpSp>
        <p:nvGrpSpPr>
          <p:cNvPr id="795" name="Google Shape;795;p46"/>
          <p:cNvGrpSpPr/>
          <p:nvPr/>
        </p:nvGrpSpPr>
        <p:grpSpPr>
          <a:xfrm>
            <a:off x="1752600" y="4876800"/>
            <a:ext cx="1676400" cy="747712"/>
            <a:chOff x="1104" y="3072"/>
            <a:chExt cx="1056" cy="471"/>
          </a:xfrm>
        </p:grpSpPr>
        <p:sp>
          <p:nvSpPr>
            <p:cNvPr id="796" name="Google Shape;796;p46"/>
            <p:cNvSpPr txBox="1"/>
            <p:nvPr/>
          </p:nvSpPr>
          <p:spPr>
            <a:xfrm>
              <a:off x="1104" y="3120"/>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a:t>
              </a:r>
              <a:endParaRPr/>
            </a:p>
          </p:txBody>
        </p:sp>
        <p:sp>
          <p:nvSpPr>
            <p:cNvPr id="797" name="Google Shape;797;p46"/>
            <p:cNvSpPr txBox="1"/>
            <p:nvPr/>
          </p:nvSpPr>
          <p:spPr>
            <a:xfrm>
              <a:off x="1488" y="3072"/>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2</a:t>
              </a:r>
              <a:endParaRPr/>
            </a:p>
          </p:txBody>
        </p:sp>
        <p:sp>
          <p:nvSpPr>
            <p:cNvPr id="798" name="Google Shape;798;p46"/>
            <p:cNvSpPr txBox="1"/>
            <p:nvPr/>
          </p:nvSpPr>
          <p:spPr>
            <a:xfrm>
              <a:off x="1392" y="3312"/>
              <a:ext cx="76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endParaRPr/>
            </a:p>
          </p:txBody>
        </p:sp>
        <p:cxnSp>
          <p:nvCxnSpPr>
            <p:cNvPr id="799" name="Google Shape;799;p46"/>
            <p:cNvCxnSpPr/>
            <p:nvPr/>
          </p:nvCxnSpPr>
          <p:spPr>
            <a:xfrm>
              <a:off x="1440" y="3312"/>
              <a:ext cx="624" cy="0"/>
            </a:xfrm>
            <a:prstGeom prst="straightConnector1">
              <a:avLst/>
            </a:prstGeom>
            <a:noFill/>
            <a:ln cap="flat" cmpd="sng" w="28575">
              <a:solidFill>
                <a:schemeClr val="dk1"/>
              </a:solidFill>
              <a:prstDash val="solid"/>
              <a:miter lim="800000"/>
              <a:headEnd len="med" w="med" type="none"/>
              <a:tailEnd len="med" w="med" type="none"/>
            </a:ln>
          </p:spPr>
        </p:cxnSp>
      </p:grpSp>
      <p:sp>
        <p:nvSpPr>
          <p:cNvPr id="800" name="Google Shape;800;p46"/>
          <p:cNvSpPr txBox="1"/>
          <p:nvPr/>
        </p:nvSpPr>
        <p:spPr>
          <a:xfrm>
            <a:off x="1447800" y="5715000"/>
            <a:ext cx="69342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When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is added,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decreases and the reaction progresses to the right to come back to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a:t>
            </a:r>
            <a:r>
              <a:rPr b="1" i="0" lang="en-US" sz="1800" u="sng">
                <a:solidFill>
                  <a:srgbClr val="ED181E"/>
                </a:solidFill>
                <a:latin typeface="Arial"/>
                <a:ea typeface="Arial"/>
                <a:cs typeface="Arial"/>
                <a:sym typeface="Arial"/>
              </a:rPr>
              <a:t>Hence, [H</a:t>
            </a:r>
            <a:r>
              <a:rPr b="1" baseline="-25000" i="0" lang="en-US" sz="1800" u="sng">
                <a:solidFill>
                  <a:srgbClr val="ED181E"/>
                </a:solidFill>
                <a:latin typeface="Arial"/>
                <a:ea typeface="Arial"/>
                <a:cs typeface="Arial"/>
                <a:sym typeface="Arial"/>
              </a:rPr>
              <a:t>2</a:t>
            </a:r>
            <a:r>
              <a:rPr b="1" i="0" lang="en-US" sz="1800" u="sng">
                <a:solidFill>
                  <a:srgbClr val="ED181E"/>
                </a:solidFill>
                <a:latin typeface="Arial"/>
                <a:ea typeface="Arial"/>
                <a:cs typeface="Arial"/>
                <a:sym typeface="Arial"/>
              </a:rPr>
              <a:t>O] increases.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2000"/>
                                  </p:stCondLst>
                                  <p:childTnLst>
                                    <p:set>
                                      <p:cBhvr>
                                        <p:cTn dur="1" fill="hold">
                                          <p:stCondLst>
                                            <p:cond delay="0"/>
                                          </p:stCondLst>
                                        </p:cTn>
                                        <p:tgtEl>
                                          <p:spTgt spid="787">
                                            <p:txEl>
                                              <p:pRg end="0" st="0"/>
                                            </p:txEl>
                                          </p:spTgt>
                                        </p:tgtEl>
                                        <p:attrNameLst>
                                          <p:attrName>style.visibility</p:attrName>
                                        </p:attrNameLst>
                                      </p:cBhvr>
                                      <p:to>
                                        <p:strVal val="visible"/>
                                      </p:to>
                                    </p:set>
                                    <p:animEffect filter="fade" transition="in">
                                      <p:cBhvr>
                                        <p:cTn dur="500"/>
                                        <p:tgtEl>
                                          <p:spTgt spid="787">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788">
                                            <p:txEl>
                                              <p:pRg end="0" st="0"/>
                                            </p:txEl>
                                          </p:spTgt>
                                        </p:tgtEl>
                                        <p:attrNameLst>
                                          <p:attrName>style.visibility</p:attrName>
                                        </p:attrNameLst>
                                      </p:cBhvr>
                                      <p:to>
                                        <p:strVal val="visible"/>
                                      </p:to>
                                    </p:set>
                                    <p:animEffect filter="fade" transition="in">
                                      <p:cBhvr>
                                        <p:cTn dur="500"/>
                                        <p:tgtEl>
                                          <p:spTgt spid="788">
                                            <p:txEl>
                                              <p:pRg end="0" st="0"/>
                                            </p:txEl>
                                          </p:spTgt>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789">
                                            <p:txEl>
                                              <p:pRg end="0" st="0"/>
                                            </p:txEl>
                                          </p:spTgt>
                                        </p:tgtEl>
                                        <p:attrNameLst>
                                          <p:attrName>style.visibility</p:attrName>
                                        </p:attrNameLst>
                                      </p:cBhvr>
                                      <p:to>
                                        <p:strVal val="visible"/>
                                      </p:to>
                                    </p:set>
                                    <p:animEffect filter="fade" transition="in">
                                      <p:cBhvr>
                                        <p:cTn dur="500"/>
                                        <p:tgtEl>
                                          <p:spTgt spid="789">
                                            <p:txEl>
                                              <p:pRg end="0" st="0"/>
                                            </p:txEl>
                                          </p:spTgt>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790">
                                            <p:txEl>
                                              <p:pRg end="0" st="0"/>
                                            </p:txEl>
                                          </p:spTgt>
                                        </p:tgtEl>
                                        <p:attrNameLst>
                                          <p:attrName>style.visibility</p:attrName>
                                        </p:attrNameLst>
                                      </p:cBhvr>
                                      <p:to>
                                        <p:strVal val="visible"/>
                                      </p:to>
                                    </p:set>
                                    <p:animEffect filter="fade" transition="in">
                                      <p:cBhvr>
                                        <p:cTn dur="500"/>
                                        <p:tgtEl>
                                          <p:spTgt spid="790">
                                            <p:txEl>
                                              <p:pRg end="0" st="0"/>
                                            </p:txEl>
                                          </p:spTgt>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791">
                                            <p:txEl>
                                              <p:pRg end="0" st="0"/>
                                            </p:txEl>
                                          </p:spTgt>
                                        </p:tgtEl>
                                        <p:attrNameLst>
                                          <p:attrName>style.visibility</p:attrName>
                                        </p:attrNameLst>
                                      </p:cBhvr>
                                      <p:to>
                                        <p:strVal val="visible"/>
                                      </p:to>
                                    </p:set>
                                    <p:animEffect filter="fade" transition="in">
                                      <p:cBhvr>
                                        <p:cTn dur="500"/>
                                        <p:tgtEl>
                                          <p:spTgt spid="791">
                                            <p:txEl>
                                              <p:pRg end="0" st="0"/>
                                            </p:txEl>
                                          </p:spTgt>
                                        </p:tgtEl>
                                      </p:cBhvr>
                                    </p:animEffect>
                                  </p:childTnLst>
                                </p:cTn>
                              </p:par>
                            </p:childTnLst>
                          </p:cTn>
                        </p:par>
                        <p:par>
                          <p:cTn fill="hold">
                            <p:stCondLst>
                              <p:cond delay="2500"/>
                            </p:stCondLst>
                            <p:childTnLst>
                              <p:par>
                                <p:cTn fill="hold" nodeType="afterEffect" presetClass="entr" presetID="1" presetSubtype="0">
                                  <p:stCondLst>
                                    <p:cond delay="3500"/>
                                  </p:stCondLst>
                                  <p:childTnLst>
                                    <p:set>
                                      <p:cBhvr>
                                        <p:cTn dur="1" fill="hold">
                                          <p:stCondLst>
                                            <p:cond delay="0"/>
                                          </p:stCondLst>
                                        </p:cTn>
                                        <p:tgtEl>
                                          <p:spTgt spid="780">
                                            <p:txEl>
                                              <p:pRg end="0" st="0"/>
                                            </p:txEl>
                                          </p:spTgt>
                                        </p:tgtEl>
                                        <p:attrNameLst>
                                          <p:attrName>style.visibility</p:attrName>
                                        </p:attrNameLst>
                                      </p:cBhvr>
                                      <p:to>
                                        <p:strVal val="visible"/>
                                      </p:to>
                                    </p:set>
                                  </p:childTnLst>
                                </p:cTn>
                              </p:par>
                            </p:childTnLst>
                          </p:cTn>
                        </p:par>
                        <p:par>
                          <p:cTn fill="hold">
                            <p:stCondLst>
                              <p:cond delay="2501"/>
                            </p:stCondLst>
                            <p:childTnLst>
                              <p:par>
                                <p:cTn fill="hold" nodeType="afterEffect" presetClass="entr" presetID="10" presetSubtype="0">
                                  <p:stCondLst>
                                    <p:cond delay="2000"/>
                                  </p:stCondLst>
                                  <p:childTnLst>
                                    <p:set>
                                      <p:cBhvr>
                                        <p:cTn dur="1" fill="hold">
                                          <p:stCondLst>
                                            <p:cond delay="0"/>
                                          </p:stCondLst>
                                        </p:cTn>
                                        <p:tgtEl>
                                          <p:spTgt spid="800">
                                            <p:txEl>
                                              <p:pRg end="0" st="0"/>
                                            </p:txEl>
                                          </p:spTgt>
                                        </p:tgtEl>
                                        <p:attrNameLst>
                                          <p:attrName>style.visibility</p:attrName>
                                        </p:attrNameLst>
                                      </p:cBhvr>
                                      <p:to>
                                        <p:strVal val="visible"/>
                                      </p:to>
                                    </p:set>
                                    <p:animEffect filter="fade" transition="in">
                                      <p:cBhvr>
                                        <p:cTn dur="500"/>
                                        <p:tgtEl>
                                          <p:spTgt spid="80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5" name="Shape 805"/>
        <p:cNvGrpSpPr/>
        <p:nvPr/>
      </p:nvGrpSpPr>
      <p:grpSpPr>
        <a:xfrm>
          <a:off x="0" y="0"/>
          <a:ext cx="0" cy="0"/>
          <a:chOff x="0" y="0"/>
          <a:chExt cx="0" cy="0"/>
        </a:xfrm>
      </p:grpSpPr>
      <p:sp>
        <p:nvSpPr>
          <p:cNvPr id="806" name="Google Shape;806;p47"/>
          <p:cNvSpPr txBox="1"/>
          <p:nvPr/>
        </p:nvSpPr>
        <p:spPr>
          <a:xfrm>
            <a:off x="304800" y="5334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17.10</a:t>
            </a:r>
            <a:endParaRPr/>
          </a:p>
        </p:txBody>
      </p:sp>
      <p:sp>
        <p:nvSpPr>
          <p:cNvPr id="807" name="Google Shape;807;p47"/>
          <p:cNvSpPr txBox="1"/>
          <p:nvPr/>
        </p:nvSpPr>
        <p:spPr>
          <a:xfrm>
            <a:off x="3124200" y="457200"/>
            <a:ext cx="5867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Predicting the Effect of a Change in Concentration on the Equilibrium Position</a:t>
            </a:r>
            <a:endParaRPr/>
          </a:p>
        </p:txBody>
      </p:sp>
      <p:sp>
        <p:nvSpPr>
          <p:cNvPr id="808" name="Google Shape;808;p47"/>
          <p:cNvSpPr txBox="1"/>
          <p:nvPr/>
        </p:nvSpPr>
        <p:spPr>
          <a:xfrm>
            <a:off x="304800" y="914400"/>
            <a:ext cx="1371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sp>
        <p:nvSpPr>
          <p:cNvPr id="809" name="Google Shape;809;p47"/>
          <p:cNvSpPr txBox="1"/>
          <p:nvPr/>
        </p:nvSpPr>
        <p:spPr>
          <a:xfrm>
            <a:off x="1295400" y="2209800"/>
            <a:ext cx="69342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When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is added,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decreases and the reaction progresses to the right to come back to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a:t>
            </a:r>
            <a:r>
              <a:rPr b="1" i="0" lang="en-US" sz="1800" u="sng">
                <a:solidFill>
                  <a:srgbClr val="ED181E"/>
                </a:solidFill>
                <a:latin typeface="Arial"/>
                <a:ea typeface="Arial"/>
                <a:cs typeface="Arial"/>
                <a:sym typeface="Arial"/>
              </a:rPr>
              <a:t>Hence, [H</a:t>
            </a:r>
            <a:r>
              <a:rPr b="1" baseline="-25000" i="0" lang="en-US" sz="1800" u="sng">
                <a:solidFill>
                  <a:srgbClr val="ED181E"/>
                </a:solidFill>
                <a:latin typeface="Arial"/>
                <a:ea typeface="Arial"/>
                <a:cs typeface="Arial"/>
                <a:sym typeface="Arial"/>
              </a:rPr>
              <a:t>2</a:t>
            </a:r>
            <a:r>
              <a:rPr b="1" i="0" lang="en-US" sz="1800" u="sng">
                <a:solidFill>
                  <a:srgbClr val="ED181E"/>
                </a:solidFill>
                <a:latin typeface="Arial"/>
                <a:ea typeface="Arial"/>
                <a:cs typeface="Arial"/>
                <a:sym typeface="Arial"/>
              </a:rPr>
              <a:t>S] decreases.</a:t>
            </a:r>
            <a:endParaRPr/>
          </a:p>
        </p:txBody>
      </p:sp>
      <p:grpSp>
        <p:nvGrpSpPr>
          <p:cNvPr id="810" name="Google Shape;810;p47"/>
          <p:cNvGrpSpPr/>
          <p:nvPr/>
        </p:nvGrpSpPr>
        <p:grpSpPr>
          <a:xfrm>
            <a:off x="2819400" y="1219200"/>
            <a:ext cx="1676400" cy="747712"/>
            <a:chOff x="1104" y="3072"/>
            <a:chExt cx="1056" cy="471"/>
          </a:xfrm>
        </p:grpSpPr>
        <p:sp>
          <p:nvSpPr>
            <p:cNvPr id="811" name="Google Shape;811;p47"/>
            <p:cNvSpPr txBox="1"/>
            <p:nvPr/>
          </p:nvSpPr>
          <p:spPr>
            <a:xfrm>
              <a:off x="1104" y="3120"/>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a:t>
              </a:r>
              <a:endParaRPr/>
            </a:p>
          </p:txBody>
        </p:sp>
        <p:sp>
          <p:nvSpPr>
            <p:cNvPr id="812" name="Google Shape;812;p47"/>
            <p:cNvSpPr txBox="1"/>
            <p:nvPr/>
          </p:nvSpPr>
          <p:spPr>
            <a:xfrm>
              <a:off x="1488" y="3072"/>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2</a:t>
              </a:r>
              <a:endParaRPr/>
            </a:p>
          </p:txBody>
        </p:sp>
        <p:sp>
          <p:nvSpPr>
            <p:cNvPr id="813" name="Google Shape;813;p47"/>
            <p:cNvSpPr txBox="1"/>
            <p:nvPr/>
          </p:nvSpPr>
          <p:spPr>
            <a:xfrm>
              <a:off x="1392" y="3312"/>
              <a:ext cx="76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endParaRPr/>
            </a:p>
          </p:txBody>
        </p:sp>
        <p:cxnSp>
          <p:nvCxnSpPr>
            <p:cNvPr id="814" name="Google Shape;814;p47"/>
            <p:cNvCxnSpPr/>
            <p:nvPr/>
          </p:nvCxnSpPr>
          <p:spPr>
            <a:xfrm>
              <a:off x="1440" y="3312"/>
              <a:ext cx="624" cy="0"/>
            </a:xfrm>
            <a:prstGeom prst="straightConnector1">
              <a:avLst/>
            </a:prstGeom>
            <a:noFill/>
            <a:ln cap="flat" cmpd="sng" w="28575">
              <a:solidFill>
                <a:schemeClr val="dk1"/>
              </a:solidFill>
              <a:prstDash val="solid"/>
              <a:miter lim="800000"/>
              <a:headEnd len="med" w="med" type="none"/>
              <a:tailEnd len="med" w="med" type="none"/>
            </a:ln>
          </p:spPr>
        </p:cxnSp>
      </p:grpSp>
      <p:sp>
        <p:nvSpPr>
          <p:cNvPr id="815" name="Google Shape;815;p47"/>
          <p:cNvSpPr txBox="1"/>
          <p:nvPr/>
        </p:nvSpPr>
        <p:spPr>
          <a:xfrm>
            <a:off x="1295400" y="2971800"/>
            <a:ext cx="69342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When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 is removed,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increases and the reaction progresses to the left to come back to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a:t>
            </a:r>
            <a:r>
              <a:rPr b="1" i="0" lang="en-US" sz="1800" u="sng">
                <a:solidFill>
                  <a:srgbClr val="ED181E"/>
                </a:solidFill>
                <a:latin typeface="Arial"/>
                <a:ea typeface="Arial"/>
                <a:cs typeface="Arial"/>
                <a:sym typeface="Arial"/>
              </a:rPr>
              <a:t>Hence, [O</a:t>
            </a:r>
            <a:r>
              <a:rPr b="1" baseline="-25000" i="0" lang="en-US" sz="1800" u="sng">
                <a:solidFill>
                  <a:srgbClr val="ED181E"/>
                </a:solidFill>
                <a:latin typeface="Arial"/>
                <a:ea typeface="Arial"/>
                <a:cs typeface="Arial"/>
                <a:sym typeface="Arial"/>
              </a:rPr>
              <a:t>2</a:t>
            </a:r>
            <a:r>
              <a:rPr b="1" i="0" lang="en-US" sz="1800" u="sng">
                <a:solidFill>
                  <a:srgbClr val="ED181E"/>
                </a:solidFill>
                <a:latin typeface="Arial"/>
                <a:ea typeface="Arial"/>
                <a:cs typeface="Arial"/>
                <a:sym typeface="Arial"/>
              </a:rPr>
              <a:t>] increases.</a:t>
            </a:r>
            <a:endParaRPr/>
          </a:p>
        </p:txBody>
      </p:sp>
      <p:sp>
        <p:nvSpPr>
          <p:cNvPr id="816" name="Google Shape;816;p47"/>
          <p:cNvSpPr txBox="1"/>
          <p:nvPr/>
        </p:nvSpPr>
        <p:spPr>
          <a:xfrm>
            <a:off x="1295400" y="3733800"/>
            <a:ext cx="6934200"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a:t>
            </a:r>
            <a:r>
              <a:rPr b="0" i="0" lang="en-US" sz="1800" u="none">
                <a:solidFill>
                  <a:schemeClr val="dk1"/>
                </a:solidFill>
                <a:latin typeface="Arial"/>
                <a:ea typeface="Arial"/>
                <a:cs typeface="Arial"/>
                <a:sym typeface="Arial"/>
              </a:rPr>
              <a:t>  Sulfur is not part of the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expression because it is a solid.  Therefore, as long as some sulfur is present the reaction is unaffected.  </a:t>
            </a:r>
            <a:r>
              <a:rPr b="1" i="0" lang="en-US" sz="1800" u="sng">
                <a:solidFill>
                  <a:srgbClr val="ED181E"/>
                </a:solidFill>
                <a:latin typeface="Arial"/>
                <a:ea typeface="Arial"/>
                <a:cs typeface="Arial"/>
                <a:sym typeface="Arial"/>
              </a:rPr>
              <a:t>[H</a:t>
            </a:r>
            <a:r>
              <a:rPr b="1" baseline="-25000" i="0" lang="en-US" sz="1800" u="sng">
                <a:solidFill>
                  <a:srgbClr val="ED181E"/>
                </a:solidFill>
                <a:latin typeface="Arial"/>
                <a:ea typeface="Arial"/>
                <a:cs typeface="Arial"/>
                <a:sym typeface="Arial"/>
              </a:rPr>
              <a:t>2</a:t>
            </a:r>
            <a:r>
              <a:rPr b="1" i="0" lang="en-US" sz="1800" u="sng">
                <a:solidFill>
                  <a:srgbClr val="ED181E"/>
                </a:solidFill>
                <a:latin typeface="Arial"/>
                <a:ea typeface="Arial"/>
                <a:cs typeface="Arial"/>
                <a:sym typeface="Arial"/>
              </a:rPr>
              <a:t>S] is unchanged.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809">
                                            <p:txEl>
                                              <p:pRg end="0" st="0"/>
                                            </p:txEl>
                                          </p:spTgt>
                                        </p:tgtEl>
                                        <p:attrNameLst>
                                          <p:attrName>style.visibility</p:attrName>
                                        </p:attrNameLst>
                                      </p:cBhvr>
                                      <p:to>
                                        <p:strVal val="visible"/>
                                      </p:to>
                                    </p:set>
                                    <p:animEffect filter="fade" transition="in">
                                      <p:cBhvr>
                                        <p:cTn dur="500"/>
                                        <p:tgtEl>
                                          <p:spTgt spid="809">
                                            <p:txEl>
                                              <p:pRg end="0" st="0"/>
                                            </p:txEl>
                                          </p:spTgt>
                                        </p:tgtEl>
                                      </p:cBhvr>
                                    </p:animEffect>
                                  </p:childTnLst>
                                </p:cTn>
                              </p:par>
                            </p:childTnLst>
                          </p:cTn>
                        </p:par>
                        <p:par>
                          <p:cTn fill="hold">
                            <p:stCondLst>
                              <p:cond delay="500"/>
                            </p:stCondLst>
                            <p:childTnLst>
                              <p:par>
                                <p:cTn fill="hold" nodeType="afterEffect" presetClass="entr" presetID="10" presetSubtype="0">
                                  <p:stCondLst>
                                    <p:cond delay="2000"/>
                                  </p:stCondLst>
                                  <p:childTnLst>
                                    <p:set>
                                      <p:cBhvr>
                                        <p:cTn dur="1" fill="hold">
                                          <p:stCondLst>
                                            <p:cond delay="0"/>
                                          </p:stCondLst>
                                        </p:cTn>
                                        <p:tgtEl>
                                          <p:spTgt spid="815">
                                            <p:txEl>
                                              <p:pRg end="0" st="0"/>
                                            </p:txEl>
                                          </p:spTgt>
                                        </p:tgtEl>
                                        <p:attrNameLst>
                                          <p:attrName>style.visibility</p:attrName>
                                        </p:attrNameLst>
                                      </p:cBhvr>
                                      <p:to>
                                        <p:strVal val="visible"/>
                                      </p:to>
                                    </p:set>
                                    <p:animEffect filter="fade" transition="in">
                                      <p:cBhvr>
                                        <p:cTn dur="500"/>
                                        <p:tgtEl>
                                          <p:spTgt spid="815">
                                            <p:txEl>
                                              <p:pRg end="0" st="0"/>
                                            </p:txEl>
                                          </p:spTgt>
                                        </p:tgtEl>
                                      </p:cBhvr>
                                    </p:animEffect>
                                  </p:childTnLst>
                                </p:cTn>
                              </p:par>
                            </p:childTnLst>
                          </p:cTn>
                        </p:par>
                        <p:par>
                          <p:cTn fill="hold">
                            <p:stCondLst>
                              <p:cond delay="1000"/>
                            </p:stCondLst>
                            <p:childTnLst>
                              <p:par>
                                <p:cTn fill="hold" nodeType="afterEffect" presetClass="entr" presetID="10" presetSubtype="0">
                                  <p:stCondLst>
                                    <p:cond delay="2000"/>
                                  </p:stCondLst>
                                  <p:childTnLst>
                                    <p:set>
                                      <p:cBhvr>
                                        <p:cTn dur="1" fill="hold">
                                          <p:stCondLst>
                                            <p:cond delay="0"/>
                                          </p:stCondLst>
                                        </p:cTn>
                                        <p:tgtEl>
                                          <p:spTgt spid="816">
                                            <p:txEl>
                                              <p:pRg end="0" st="0"/>
                                            </p:txEl>
                                          </p:spTgt>
                                        </p:tgtEl>
                                        <p:attrNameLst>
                                          <p:attrName>style.visibility</p:attrName>
                                        </p:attrNameLst>
                                      </p:cBhvr>
                                      <p:to>
                                        <p:strVal val="visible"/>
                                      </p:to>
                                    </p:set>
                                    <p:animEffect filter="fade" transition="in">
                                      <p:cBhvr>
                                        <p:cTn dur="500"/>
                                        <p:tgtEl>
                                          <p:spTgt spid="81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1" name="Shape 821"/>
        <p:cNvGrpSpPr/>
        <p:nvPr/>
      </p:nvGrpSpPr>
      <p:grpSpPr>
        <a:xfrm>
          <a:off x="0" y="0"/>
          <a:ext cx="0" cy="0"/>
          <a:chOff x="0" y="0"/>
          <a:chExt cx="0" cy="0"/>
        </a:xfrm>
      </p:grpSpPr>
      <p:sp>
        <p:nvSpPr>
          <p:cNvPr id="822" name="Google Shape;822;p48"/>
          <p:cNvSpPr txBox="1"/>
          <p:nvPr/>
        </p:nvSpPr>
        <p:spPr>
          <a:xfrm>
            <a:off x="228600" y="3810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17.8</a:t>
            </a:r>
            <a:endParaRPr/>
          </a:p>
        </p:txBody>
      </p:sp>
      <p:sp>
        <p:nvSpPr>
          <p:cNvPr id="823" name="Google Shape;823;p48"/>
          <p:cNvSpPr txBox="1"/>
          <p:nvPr/>
        </p:nvSpPr>
        <p:spPr>
          <a:xfrm>
            <a:off x="1676400" y="381000"/>
            <a:ext cx="7467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effect of pressure (volume) on a system at equilibrium.</a:t>
            </a:r>
            <a:endParaRPr/>
          </a:p>
        </p:txBody>
      </p:sp>
      <p:pic>
        <p:nvPicPr>
          <p:cNvPr id="824" name="Google Shape;824;p48"/>
          <p:cNvPicPr preferRelativeResize="0"/>
          <p:nvPr/>
        </p:nvPicPr>
        <p:blipFill rotWithShape="1">
          <a:blip r:embed="rId3">
            <a:alphaModFix/>
          </a:blip>
          <a:srcRect b="0" l="0" r="0" t="0"/>
          <a:stretch/>
        </p:blipFill>
        <p:spPr>
          <a:xfrm>
            <a:off x="304800" y="1697037"/>
            <a:ext cx="8534400" cy="29019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9" name="Shape 829"/>
        <p:cNvGrpSpPr/>
        <p:nvPr/>
      </p:nvGrpSpPr>
      <p:grpSpPr>
        <a:xfrm>
          <a:off x="0" y="0"/>
          <a:ext cx="0" cy="0"/>
          <a:chOff x="0" y="0"/>
          <a:chExt cx="0" cy="0"/>
        </a:xfrm>
      </p:grpSpPr>
      <p:sp>
        <p:nvSpPr>
          <p:cNvPr id="830" name="Google Shape;830;p49"/>
          <p:cNvSpPr txBox="1"/>
          <p:nvPr/>
        </p:nvSpPr>
        <p:spPr>
          <a:xfrm>
            <a:off x="381000" y="5334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17.11</a:t>
            </a:r>
            <a:endParaRPr/>
          </a:p>
        </p:txBody>
      </p:sp>
      <p:sp>
        <p:nvSpPr>
          <p:cNvPr id="831" name="Google Shape;831;p49"/>
          <p:cNvSpPr txBox="1"/>
          <p:nvPr/>
        </p:nvSpPr>
        <p:spPr>
          <a:xfrm>
            <a:off x="381000" y="43434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832" name="Google Shape;832;p49"/>
          <p:cNvSpPr txBox="1"/>
          <p:nvPr/>
        </p:nvSpPr>
        <p:spPr>
          <a:xfrm>
            <a:off x="3276600" y="457200"/>
            <a:ext cx="5867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Predicting the Effect of a Change in Volume (Pressure) on the Equilibrium Position</a:t>
            </a:r>
            <a:endParaRPr/>
          </a:p>
        </p:txBody>
      </p:sp>
      <p:grpSp>
        <p:nvGrpSpPr>
          <p:cNvPr id="833" name="Google Shape;833;p49"/>
          <p:cNvGrpSpPr/>
          <p:nvPr/>
        </p:nvGrpSpPr>
        <p:grpSpPr>
          <a:xfrm>
            <a:off x="304800" y="1295400"/>
            <a:ext cx="8001000" cy="641350"/>
            <a:chOff x="192" y="816"/>
            <a:chExt cx="5040" cy="404"/>
          </a:xfrm>
        </p:grpSpPr>
        <p:sp>
          <p:nvSpPr>
            <p:cNvPr id="834" name="Google Shape;834;p49"/>
            <p:cNvSpPr txBox="1"/>
            <p:nvPr/>
          </p:nvSpPr>
          <p:spPr>
            <a:xfrm>
              <a:off x="192" y="816"/>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835" name="Google Shape;835;p49"/>
            <p:cNvSpPr txBox="1"/>
            <p:nvPr/>
          </p:nvSpPr>
          <p:spPr>
            <a:xfrm>
              <a:off x="1104" y="816"/>
              <a:ext cx="4128"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How would you change the volume of each of the following reactions to </a:t>
              </a:r>
              <a:r>
                <a:rPr b="0" i="1" lang="en-US" sz="1800" u="none">
                  <a:solidFill>
                    <a:schemeClr val="dk1"/>
                  </a:solidFill>
                  <a:latin typeface="Arial"/>
                  <a:ea typeface="Arial"/>
                  <a:cs typeface="Arial"/>
                  <a:sym typeface="Arial"/>
                </a:rPr>
                <a:t>increase</a:t>
              </a:r>
              <a:r>
                <a:rPr b="0" i="0" lang="en-US" sz="1800" u="none">
                  <a:solidFill>
                    <a:schemeClr val="dk1"/>
                  </a:solidFill>
                  <a:latin typeface="Arial"/>
                  <a:ea typeface="Arial"/>
                  <a:cs typeface="Arial"/>
                  <a:sym typeface="Arial"/>
                </a:rPr>
                <a:t> the yield of the products?</a:t>
              </a:r>
              <a:endParaRPr/>
            </a:p>
          </p:txBody>
        </p:sp>
      </p:grpSp>
      <p:grpSp>
        <p:nvGrpSpPr>
          <p:cNvPr id="836" name="Google Shape;836;p49"/>
          <p:cNvGrpSpPr/>
          <p:nvPr/>
        </p:nvGrpSpPr>
        <p:grpSpPr>
          <a:xfrm>
            <a:off x="1828800" y="1981200"/>
            <a:ext cx="4267200" cy="366712"/>
            <a:chOff x="1152" y="1248"/>
            <a:chExt cx="2688" cy="231"/>
          </a:xfrm>
        </p:grpSpPr>
        <p:sp>
          <p:nvSpPr>
            <p:cNvPr id="837" name="Google Shape;837;p49"/>
            <p:cNvSpPr txBox="1"/>
            <p:nvPr/>
          </p:nvSpPr>
          <p:spPr>
            <a:xfrm>
              <a:off x="1152" y="1248"/>
              <a:ext cx="268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CaCO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CaO(</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838" name="Google Shape;838;p49"/>
            <p:cNvPicPr preferRelativeResize="0"/>
            <p:nvPr/>
          </p:nvPicPr>
          <p:blipFill rotWithShape="1">
            <a:blip r:embed="rId3">
              <a:alphaModFix/>
            </a:blip>
            <a:srcRect b="0" l="0" r="0" t="0"/>
            <a:stretch/>
          </p:blipFill>
          <p:spPr>
            <a:xfrm>
              <a:off x="2112" y="1262"/>
              <a:ext cx="416" cy="203"/>
            </a:xfrm>
            <a:prstGeom prst="rect">
              <a:avLst/>
            </a:prstGeom>
            <a:noFill/>
            <a:ln>
              <a:noFill/>
            </a:ln>
          </p:spPr>
        </p:pic>
      </p:grpSp>
      <p:grpSp>
        <p:nvGrpSpPr>
          <p:cNvPr id="839" name="Google Shape;839;p49"/>
          <p:cNvGrpSpPr/>
          <p:nvPr/>
        </p:nvGrpSpPr>
        <p:grpSpPr>
          <a:xfrm>
            <a:off x="1828800" y="2438400"/>
            <a:ext cx="3581400" cy="366712"/>
            <a:chOff x="1152" y="1536"/>
            <a:chExt cx="2256" cy="231"/>
          </a:xfrm>
        </p:grpSpPr>
        <p:sp>
          <p:nvSpPr>
            <p:cNvPr id="840" name="Google Shape;840;p49"/>
            <p:cNvSpPr txBox="1"/>
            <p:nvPr/>
          </p:nvSpPr>
          <p:spPr>
            <a:xfrm>
              <a:off x="1152" y="1536"/>
              <a:ext cx="225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S(</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+ 3F</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SF</a:t>
              </a:r>
              <a:r>
                <a:rPr b="0" baseline="-25000" i="0" lang="en-US" sz="1800" u="none">
                  <a:solidFill>
                    <a:schemeClr val="dk1"/>
                  </a:solidFill>
                  <a:latin typeface="Arial"/>
                  <a:ea typeface="Arial"/>
                  <a:cs typeface="Arial"/>
                  <a:sym typeface="Arial"/>
                </a:rPr>
                <a:t>6</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841" name="Google Shape;841;p49"/>
            <p:cNvPicPr preferRelativeResize="0"/>
            <p:nvPr/>
          </p:nvPicPr>
          <p:blipFill rotWithShape="1">
            <a:blip r:embed="rId3">
              <a:alphaModFix/>
            </a:blip>
            <a:srcRect b="0" l="0" r="0" t="0"/>
            <a:stretch/>
          </p:blipFill>
          <p:spPr>
            <a:xfrm>
              <a:off x="2304" y="1536"/>
              <a:ext cx="416" cy="203"/>
            </a:xfrm>
            <a:prstGeom prst="rect">
              <a:avLst/>
            </a:prstGeom>
            <a:noFill/>
            <a:ln>
              <a:noFill/>
            </a:ln>
          </p:spPr>
        </p:pic>
      </p:grpSp>
      <p:grpSp>
        <p:nvGrpSpPr>
          <p:cNvPr id="842" name="Google Shape;842;p49"/>
          <p:cNvGrpSpPr/>
          <p:nvPr/>
        </p:nvGrpSpPr>
        <p:grpSpPr>
          <a:xfrm>
            <a:off x="1828800" y="2895600"/>
            <a:ext cx="3776662" cy="366712"/>
            <a:chOff x="1152" y="1824"/>
            <a:chExt cx="2379" cy="231"/>
          </a:xfrm>
        </p:grpSpPr>
        <p:sp>
          <p:nvSpPr>
            <p:cNvPr id="843" name="Google Shape;843;p49"/>
            <p:cNvSpPr txBox="1"/>
            <p:nvPr/>
          </p:nvSpPr>
          <p:spPr>
            <a:xfrm>
              <a:off x="1152" y="1824"/>
              <a:ext cx="2379"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Cl</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I</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2ICl(</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844" name="Google Shape;844;p49"/>
            <p:cNvPicPr preferRelativeResize="0"/>
            <p:nvPr/>
          </p:nvPicPr>
          <p:blipFill rotWithShape="1">
            <a:blip r:embed="rId4">
              <a:alphaModFix/>
            </a:blip>
            <a:srcRect b="0" l="0" r="0" t="0"/>
            <a:stretch/>
          </p:blipFill>
          <p:spPr>
            <a:xfrm>
              <a:off x="2367" y="1824"/>
              <a:ext cx="438" cy="203"/>
            </a:xfrm>
            <a:prstGeom prst="rect">
              <a:avLst/>
            </a:prstGeom>
            <a:noFill/>
            <a:ln>
              <a:noFill/>
            </a:ln>
          </p:spPr>
        </p:pic>
      </p:grpSp>
      <p:grpSp>
        <p:nvGrpSpPr>
          <p:cNvPr id="845" name="Google Shape;845;p49"/>
          <p:cNvGrpSpPr/>
          <p:nvPr/>
        </p:nvGrpSpPr>
        <p:grpSpPr>
          <a:xfrm>
            <a:off x="381000" y="3276600"/>
            <a:ext cx="8382000" cy="915987"/>
            <a:chOff x="240" y="2064"/>
            <a:chExt cx="5280" cy="577"/>
          </a:xfrm>
        </p:grpSpPr>
        <p:sp>
          <p:nvSpPr>
            <p:cNvPr id="846" name="Google Shape;846;p49"/>
            <p:cNvSpPr txBox="1"/>
            <p:nvPr/>
          </p:nvSpPr>
          <p:spPr>
            <a:xfrm>
              <a:off x="240" y="2064"/>
              <a:ext cx="6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847" name="Google Shape;847;p49"/>
            <p:cNvSpPr txBox="1"/>
            <p:nvPr/>
          </p:nvSpPr>
          <p:spPr>
            <a:xfrm>
              <a:off x="864" y="2064"/>
              <a:ext cx="4656"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When gases are present a change in volume will affect the concentration of the gas.  If the volume decreases (pressure increases), the reaction will shift to fewer moles of gas and vice versa.</a:t>
              </a:r>
              <a:endParaRPr/>
            </a:p>
          </p:txBody>
        </p:sp>
      </p:grpSp>
      <p:sp>
        <p:nvSpPr>
          <p:cNvPr id="848" name="Google Shape;848;p49"/>
          <p:cNvSpPr txBox="1"/>
          <p:nvPr/>
        </p:nvSpPr>
        <p:spPr>
          <a:xfrm>
            <a:off x="1828800" y="4343400"/>
            <a:ext cx="6400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is the only gas present.  To increase its yield, we should increase the volume (decrease the pressure).</a:t>
            </a:r>
            <a:endParaRPr/>
          </a:p>
        </p:txBody>
      </p:sp>
      <p:sp>
        <p:nvSpPr>
          <p:cNvPr id="849" name="Google Shape;849;p49"/>
          <p:cNvSpPr txBox="1"/>
          <p:nvPr/>
        </p:nvSpPr>
        <p:spPr>
          <a:xfrm>
            <a:off x="685800" y="4953000"/>
            <a:ext cx="81534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There are more moles of gaseous reactants than products, so we should decrease the volume (increase the pressure) to shift the reaction to the right.</a:t>
            </a:r>
            <a:endParaRPr/>
          </a:p>
        </p:txBody>
      </p:sp>
      <p:sp>
        <p:nvSpPr>
          <p:cNvPr id="850" name="Google Shape;850;p49"/>
          <p:cNvSpPr txBox="1"/>
          <p:nvPr/>
        </p:nvSpPr>
        <p:spPr>
          <a:xfrm>
            <a:off x="685800" y="5638800"/>
            <a:ext cx="81534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There are an equal number of moles of gases on both sides of the reaction, therefore, a change in volume will have no effect.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4000"/>
                                  </p:stCondLst>
                                  <p:childTnLst>
                                    <p:set>
                                      <p:cBhvr>
                                        <p:cTn dur="1" fill="hold">
                                          <p:stCondLst>
                                            <p:cond delay="0"/>
                                          </p:stCondLst>
                                        </p:cTn>
                                        <p:tgtEl>
                                          <p:spTgt spid="831">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1000"/>
                                  </p:stCondLst>
                                  <p:childTnLst>
                                    <p:set>
                                      <p:cBhvr>
                                        <p:cTn dur="1" fill="hold">
                                          <p:stCondLst>
                                            <p:cond delay="0"/>
                                          </p:stCondLst>
                                        </p:cTn>
                                        <p:tgtEl>
                                          <p:spTgt spid="848">
                                            <p:txEl>
                                              <p:pRg end="0" st="0"/>
                                            </p:txEl>
                                          </p:spTgt>
                                        </p:tgtEl>
                                        <p:attrNameLst>
                                          <p:attrName>style.visibility</p:attrName>
                                        </p:attrNameLst>
                                      </p:cBhvr>
                                      <p:to>
                                        <p:strVal val="visible"/>
                                      </p:to>
                                    </p:set>
                                    <p:animEffect filter="fade" transition="in">
                                      <p:cBhvr>
                                        <p:cTn dur="500"/>
                                        <p:tgtEl>
                                          <p:spTgt spid="848">
                                            <p:txEl>
                                              <p:pRg end="0" st="0"/>
                                            </p:txEl>
                                          </p:spTgt>
                                        </p:tgtEl>
                                      </p:cBhvr>
                                    </p:animEffect>
                                  </p:childTnLst>
                                </p:cTn>
                              </p:par>
                            </p:childTnLst>
                          </p:cTn>
                        </p:par>
                        <p:par>
                          <p:cTn fill="hold">
                            <p:stCondLst>
                              <p:cond delay="501"/>
                            </p:stCondLst>
                            <p:childTnLst>
                              <p:par>
                                <p:cTn fill="hold" nodeType="afterEffect" presetClass="entr" presetID="10" presetSubtype="0">
                                  <p:stCondLst>
                                    <p:cond delay="1500"/>
                                  </p:stCondLst>
                                  <p:childTnLst>
                                    <p:set>
                                      <p:cBhvr>
                                        <p:cTn dur="1" fill="hold">
                                          <p:stCondLst>
                                            <p:cond delay="0"/>
                                          </p:stCondLst>
                                        </p:cTn>
                                        <p:tgtEl>
                                          <p:spTgt spid="849">
                                            <p:txEl>
                                              <p:pRg end="0" st="0"/>
                                            </p:txEl>
                                          </p:spTgt>
                                        </p:tgtEl>
                                        <p:attrNameLst>
                                          <p:attrName>style.visibility</p:attrName>
                                        </p:attrNameLst>
                                      </p:cBhvr>
                                      <p:to>
                                        <p:strVal val="visible"/>
                                      </p:to>
                                    </p:set>
                                    <p:animEffect filter="fade" transition="in">
                                      <p:cBhvr>
                                        <p:cTn dur="500"/>
                                        <p:tgtEl>
                                          <p:spTgt spid="849">
                                            <p:txEl>
                                              <p:pRg end="0" st="0"/>
                                            </p:txEl>
                                          </p:spTgt>
                                        </p:tgtEl>
                                      </p:cBhvr>
                                    </p:animEffect>
                                  </p:childTnLst>
                                </p:cTn>
                              </p:par>
                            </p:childTnLst>
                          </p:cTn>
                        </p:par>
                        <p:par>
                          <p:cTn fill="hold">
                            <p:stCondLst>
                              <p:cond delay="1001"/>
                            </p:stCondLst>
                            <p:childTnLst>
                              <p:par>
                                <p:cTn fill="hold" nodeType="afterEffect" presetClass="entr" presetID="10" presetSubtype="0">
                                  <p:stCondLst>
                                    <p:cond delay="1500"/>
                                  </p:stCondLst>
                                  <p:childTnLst>
                                    <p:set>
                                      <p:cBhvr>
                                        <p:cTn dur="1" fill="hold">
                                          <p:stCondLst>
                                            <p:cond delay="0"/>
                                          </p:stCondLst>
                                        </p:cTn>
                                        <p:tgtEl>
                                          <p:spTgt spid="850">
                                            <p:txEl>
                                              <p:pRg end="0" st="0"/>
                                            </p:txEl>
                                          </p:spTgt>
                                        </p:tgtEl>
                                        <p:attrNameLst>
                                          <p:attrName>style.visibility</p:attrName>
                                        </p:attrNameLst>
                                      </p:cBhvr>
                                      <p:to>
                                        <p:strVal val="visible"/>
                                      </p:to>
                                    </p:set>
                                    <p:animEffect filter="fade" transition="in">
                                      <p:cBhvr>
                                        <p:cTn dur="500"/>
                                        <p:tgtEl>
                                          <p:spTgt spid="85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5" name="Shape 855"/>
        <p:cNvGrpSpPr/>
        <p:nvPr/>
      </p:nvGrpSpPr>
      <p:grpSpPr>
        <a:xfrm>
          <a:off x="0" y="0"/>
          <a:ext cx="0" cy="0"/>
          <a:chOff x="0" y="0"/>
          <a:chExt cx="0" cy="0"/>
        </a:xfrm>
      </p:grpSpPr>
      <p:sp>
        <p:nvSpPr>
          <p:cNvPr id="856" name="Google Shape;856;p50"/>
          <p:cNvSpPr txBox="1"/>
          <p:nvPr/>
        </p:nvSpPr>
        <p:spPr>
          <a:xfrm>
            <a:off x="936625" y="1211262"/>
            <a:ext cx="6149975"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7" name="Google Shape;857;p50"/>
          <p:cNvSpPr txBox="1"/>
          <p:nvPr/>
        </p:nvSpPr>
        <p:spPr>
          <a:xfrm>
            <a:off x="914400" y="762000"/>
            <a:ext cx="7056437" cy="396875"/>
          </a:xfrm>
          <a:prstGeom prst="rect">
            <a:avLst/>
          </a:prstGeom>
          <a:gradFill>
            <a:gsLst>
              <a:gs pos="0">
                <a:schemeClr val="lt1"/>
              </a:gs>
              <a:gs pos="100000">
                <a:srgbClr val="FF9218">
                  <a:alpha val="44705"/>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Effect of a Change in Temperature on an Equilibrium</a:t>
            </a:r>
            <a:endParaRPr/>
          </a:p>
        </p:txBody>
      </p:sp>
      <p:sp>
        <p:nvSpPr>
          <p:cNvPr id="858" name="Google Shape;858;p50"/>
          <p:cNvSpPr txBox="1"/>
          <p:nvPr/>
        </p:nvSpPr>
        <p:spPr>
          <a:xfrm>
            <a:off x="1143000" y="1752600"/>
            <a:ext cx="40973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Only temperature changes can alter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a:t>
            </a:r>
            <a:endParaRPr/>
          </a:p>
        </p:txBody>
      </p:sp>
      <p:sp>
        <p:nvSpPr>
          <p:cNvPr id="859" name="Google Shape;859;p50"/>
          <p:cNvSpPr txBox="1"/>
          <p:nvPr/>
        </p:nvSpPr>
        <p:spPr>
          <a:xfrm>
            <a:off x="1143000" y="2362200"/>
            <a:ext cx="434022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Consider heat as a product or a reactant.</a:t>
            </a:r>
            <a:endParaRPr/>
          </a:p>
        </p:txBody>
      </p:sp>
      <p:sp>
        <p:nvSpPr>
          <p:cNvPr id="860" name="Google Shape;860;p50"/>
          <p:cNvSpPr txBox="1"/>
          <p:nvPr/>
        </p:nvSpPr>
        <p:spPr>
          <a:xfrm>
            <a:off x="2438400" y="2895600"/>
            <a:ext cx="4835525"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an </a:t>
            </a:r>
            <a:r>
              <a:rPr b="0" i="1" lang="en-US" sz="1800" u="none">
                <a:solidFill>
                  <a:schemeClr val="dk1"/>
                </a:solidFill>
                <a:latin typeface="Arial"/>
                <a:ea typeface="Arial"/>
                <a:cs typeface="Arial"/>
                <a:sym typeface="Arial"/>
              </a:rPr>
              <a:t>exothermic </a:t>
            </a:r>
            <a:r>
              <a:rPr b="0" i="0" lang="en-US" sz="1800" u="none">
                <a:solidFill>
                  <a:schemeClr val="dk1"/>
                </a:solidFill>
                <a:latin typeface="Arial"/>
                <a:ea typeface="Arial"/>
                <a:cs typeface="Arial"/>
                <a:sym typeface="Arial"/>
              </a:rPr>
              <a:t>reaction, heat is a product.</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an </a:t>
            </a:r>
            <a:r>
              <a:rPr b="0" i="1" lang="en-US" sz="1800" u="none">
                <a:solidFill>
                  <a:schemeClr val="dk1"/>
                </a:solidFill>
                <a:latin typeface="Arial"/>
                <a:ea typeface="Arial"/>
                <a:cs typeface="Arial"/>
                <a:sym typeface="Arial"/>
              </a:rPr>
              <a:t>endothermic </a:t>
            </a:r>
            <a:r>
              <a:rPr b="0" i="0" lang="en-US" sz="1800" u="none">
                <a:solidFill>
                  <a:schemeClr val="dk1"/>
                </a:solidFill>
                <a:latin typeface="Arial"/>
                <a:ea typeface="Arial"/>
                <a:cs typeface="Arial"/>
                <a:sym typeface="Arial"/>
              </a:rPr>
              <a:t>reaction, heat is a reactant.</a:t>
            </a:r>
            <a:endParaRPr/>
          </a:p>
        </p:txBody>
      </p:sp>
      <p:sp>
        <p:nvSpPr>
          <p:cNvPr id="861" name="Google Shape;861;p50"/>
          <p:cNvSpPr txBox="1"/>
          <p:nvPr/>
        </p:nvSpPr>
        <p:spPr>
          <a:xfrm>
            <a:off x="1143000" y="3962400"/>
            <a:ext cx="7200900" cy="36671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A temperature rise will increase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for a system with a positive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0</a:t>
            </a:r>
            <a:r>
              <a:rPr b="0" baseline="-25000" i="0" lang="en-US" sz="1800" u="none">
                <a:solidFill>
                  <a:schemeClr val="dk1"/>
                </a:solidFill>
                <a:latin typeface="Arial"/>
                <a:ea typeface="Arial"/>
                <a:cs typeface="Arial"/>
                <a:sym typeface="Arial"/>
              </a:rPr>
              <a:t>rxn</a:t>
            </a:r>
            <a:r>
              <a:rPr b="0" i="0" lang="en-US" sz="1800" u="none">
                <a:solidFill>
                  <a:schemeClr val="dk1"/>
                </a:solidFill>
                <a:latin typeface="Arial"/>
                <a:ea typeface="Arial"/>
                <a:cs typeface="Arial"/>
                <a:sym typeface="Arial"/>
              </a:rPr>
              <a:t>.</a:t>
            </a:r>
            <a:endParaRPr/>
          </a:p>
        </p:txBody>
      </p:sp>
      <p:sp>
        <p:nvSpPr>
          <p:cNvPr id="862" name="Google Shape;862;p50"/>
          <p:cNvSpPr txBox="1"/>
          <p:nvPr/>
        </p:nvSpPr>
        <p:spPr>
          <a:xfrm>
            <a:off x="1143000" y="4648200"/>
            <a:ext cx="7366000" cy="36671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A temperature rise will decrease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for a system with a negative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0</a:t>
            </a:r>
            <a:r>
              <a:rPr b="0" baseline="-25000" i="0" lang="en-US" sz="1800" u="none">
                <a:solidFill>
                  <a:schemeClr val="dk1"/>
                </a:solidFill>
                <a:latin typeface="Arial"/>
                <a:ea typeface="Arial"/>
                <a:cs typeface="Arial"/>
                <a:sym typeface="Arial"/>
              </a:rPr>
              <a:t>rxn</a:t>
            </a:r>
            <a:r>
              <a:rPr b="0" i="0" lang="en-US" sz="1800" u="none">
                <a:solidFill>
                  <a:schemeClr val="dk1"/>
                </a:solidFill>
                <a:latin typeface="Arial"/>
                <a:ea typeface="Arial"/>
                <a:cs typeface="Arial"/>
                <a:sym typeface="Arial"/>
              </a:rPr>
              <a:t>.</a:t>
            </a:r>
            <a:endParaRPr/>
          </a:p>
        </p:txBody>
      </p:sp>
      <p:sp>
        <p:nvSpPr>
          <p:cNvPr id="863" name="Google Shape;863;p50"/>
          <p:cNvSpPr txBox="1"/>
          <p:nvPr/>
        </p:nvSpPr>
        <p:spPr>
          <a:xfrm>
            <a:off x="1203325" y="5370512"/>
            <a:ext cx="604043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effect(s) will decreases in temperature have on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859"/>
                                        </p:tgtEl>
                                        <p:attrNameLst>
                                          <p:attrName>style.visibility</p:attrName>
                                        </p:attrNameLst>
                                      </p:cBhvr>
                                      <p:to>
                                        <p:strVal val="visible"/>
                                      </p:to>
                                    </p:set>
                                    <p:animEffect filter="fade" transition="in">
                                      <p:cBhvr>
                                        <p:cTn dur="500"/>
                                        <p:tgtEl>
                                          <p:spTgt spid="859"/>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860">
                                            <p:txEl>
                                              <p:pRg end="0" st="0"/>
                                            </p:txEl>
                                          </p:spTgt>
                                        </p:tgtEl>
                                        <p:attrNameLst>
                                          <p:attrName>style.visibility</p:attrName>
                                        </p:attrNameLst>
                                      </p:cBhvr>
                                      <p:to>
                                        <p:strVal val="visible"/>
                                      </p:to>
                                    </p:set>
                                    <p:animEffect filter="fade" transition="in">
                                      <p:cBhvr>
                                        <p:cTn dur="500"/>
                                        <p:tgtEl>
                                          <p:spTgt spid="860">
                                            <p:txEl>
                                              <p:pRg end="0" st="0"/>
                                            </p:txEl>
                                          </p:spTgt>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860">
                                            <p:txEl>
                                              <p:pRg end="1" st="1"/>
                                            </p:txEl>
                                          </p:spTgt>
                                        </p:tgtEl>
                                        <p:attrNameLst>
                                          <p:attrName>style.visibility</p:attrName>
                                        </p:attrNameLst>
                                      </p:cBhvr>
                                      <p:to>
                                        <p:strVal val="visible"/>
                                      </p:to>
                                    </p:set>
                                    <p:animEffect filter="fade" transition="in">
                                      <p:cBhvr>
                                        <p:cTn dur="500"/>
                                        <p:tgtEl>
                                          <p:spTgt spid="860">
                                            <p:txEl>
                                              <p:pRg end="1" st="1"/>
                                            </p:txEl>
                                          </p:spTgt>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861"/>
                                        </p:tgtEl>
                                        <p:attrNameLst>
                                          <p:attrName>style.visibility</p:attrName>
                                        </p:attrNameLst>
                                      </p:cBhvr>
                                      <p:to>
                                        <p:strVal val="visible"/>
                                      </p:to>
                                    </p:set>
                                    <p:animEffect filter="fade" transition="in">
                                      <p:cBhvr>
                                        <p:cTn dur="500"/>
                                        <p:tgtEl>
                                          <p:spTgt spid="861"/>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862"/>
                                        </p:tgtEl>
                                        <p:attrNameLst>
                                          <p:attrName>style.visibility</p:attrName>
                                        </p:attrNameLst>
                                      </p:cBhvr>
                                      <p:to>
                                        <p:strVal val="visible"/>
                                      </p:to>
                                    </p:set>
                                    <p:animEffect filter="fade" transition="in">
                                      <p:cBhvr>
                                        <p:cTn dur="500"/>
                                        <p:tgtEl>
                                          <p:spTgt spid="862"/>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863"/>
                                        </p:tgtEl>
                                        <p:attrNameLst>
                                          <p:attrName>style.visibility</p:attrName>
                                        </p:attrNameLst>
                                      </p:cBhvr>
                                      <p:to>
                                        <p:strVal val="visible"/>
                                      </p:to>
                                    </p:set>
                                    <p:animEffect filter="fade" transition="in">
                                      <p:cBhvr>
                                        <p:cTn dur="500"/>
                                        <p:tgtEl>
                                          <p:spTgt spid="8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8" name="Shape 868"/>
        <p:cNvGrpSpPr/>
        <p:nvPr/>
      </p:nvGrpSpPr>
      <p:grpSpPr>
        <a:xfrm>
          <a:off x="0" y="0"/>
          <a:ext cx="0" cy="0"/>
          <a:chOff x="0" y="0"/>
          <a:chExt cx="0" cy="0"/>
        </a:xfrm>
      </p:grpSpPr>
      <p:sp>
        <p:nvSpPr>
          <p:cNvPr id="869" name="Google Shape;869;p51"/>
          <p:cNvSpPr txBox="1"/>
          <p:nvPr/>
        </p:nvSpPr>
        <p:spPr>
          <a:xfrm>
            <a:off x="304800" y="3810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17.12</a:t>
            </a:r>
            <a:endParaRPr/>
          </a:p>
        </p:txBody>
      </p:sp>
      <p:sp>
        <p:nvSpPr>
          <p:cNvPr id="870" name="Google Shape;870;p51"/>
          <p:cNvSpPr txBox="1"/>
          <p:nvPr/>
        </p:nvSpPr>
        <p:spPr>
          <a:xfrm>
            <a:off x="228600" y="38100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871" name="Google Shape;871;p51"/>
          <p:cNvSpPr txBox="1"/>
          <p:nvPr/>
        </p:nvSpPr>
        <p:spPr>
          <a:xfrm>
            <a:off x="3124200" y="304800"/>
            <a:ext cx="5867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Predicting the Effect of a Change in Temperature on the Equilibrium Position</a:t>
            </a:r>
            <a:endParaRPr/>
          </a:p>
        </p:txBody>
      </p:sp>
      <p:grpSp>
        <p:nvGrpSpPr>
          <p:cNvPr id="872" name="Google Shape;872;p51"/>
          <p:cNvGrpSpPr/>
          <p:nvPr/>
        </p:nvGrpSpPr>
        <p:grpSpPr>
          <a:xfrm>
            <a:off x="304800" y="914400"/>
            <a:ext cx="8077200" cy="915987"/>
            <a:chOff x="192" y="720"/>
            <a:chExt cx="5088" cy="577"/>
          </a:xfrm>
        </p:grpSpPr>
        <p:sp>
          <p:nvSpPr>
            <p:cNvPr id="873" name="Google Shape;873;p51"/>
            <p:cNvSpPr txBox="1"/>
            <p:nvPr/>
          </p:nvSpPr>
          <p:spPr>
            <a:xfrm>
              <a:off x="192" y="720"/>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874" name="Google Shape;874;p51"/>
            <p:cNvSpPr txBox="1"/>
            <p:nvPr/>
          </p:nvSpPr>
          <p:spPr>
            <a:xfrm>
              <a:off x="1056" y="720"/>
              <a:ext cx="4224"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How does an</a:t>
              </a:r>
              <a:r>
                <a:rPr b="0" i="1" lang="en-US" sz="1800" u="none">
                  <a:solidFill>
                    <a:schemeClr val="dk1"/>
                  </a:solidFill>
                  <a:latin typeface="Arial"/>
                  <a:ea typeface="Arial"/>
                  <a:cs typeface="Arial"/>
                  <a:sym typeface="Arial"/>
                </a:rPr>
                <a:t> increase</a:t>
              </a:r>
              <a:r>
                <a:rPr b="0" i="0" lang="en-US" sz="1800" u="none">
                  <a:solidFill>
                    <a:schemeClr val="dk1"/>
                  </a:solidFill>
                  <a:latin typeface="Arial"/>
                  <a:ea typeface="Arial"/>
                  <a:cs typeface="Arial"/>
                  <a:sym typeface="Arial"/>
                </a:rPr>
                <a:t> in temperature affect the equilibrium concentration of the underlined substance and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for the following reactions?</a:t>
              </a:r>
              <a:endParaRPr/>
            </a:p>
          </p:txBody>
        </p:sp>
      </p:grpSp>
      <p:grpSp>
        <p:nvGrpSpPr>
          <p:cNvPr id="875" name="Google Shape;875;p51"/>
          <p:cNvGrpSpPr/>
          <p:nvPr/>
        </p:nvGrpSpPr>
        <p:grpSpPr>
          <a:xfrm>
            <a:off x="1828800" y="1752600"/>
            <a:ext cx="5943600" cy="366712"/>
            <a:chOff x="1152" y="1104"/>
            <a:chExt cx="3744" cy="231"/>
          </a:xfrm>
        </p:grpSpPr>
        <p:sp>
          <p:nvSpPr>
            <p:cNvPr id="876" name="Google Shape;876;p51"/>
            <p:cNvSpPr txBox="1"/>
            <p:nvPr/>
          </p:nvSpPr>
          <p:spPr>
            <a:xfrm>
              <a:off x="1152" y="1104"/>
              <a:ext cx="374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CaO(</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Ca(OH)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-82 kJ</a:t>
              </a:r>
              <a:endParaRPr/>
            </a:p>
          </p:txBody>
        </p:sp>
        <p:pic>
          <p:nvPicPr>
            <p:cNvPr id="877" name="Google Shape;877;p51"/>
            <p:cNvPicPr preferRelativeResize="0"/>
            <p:nvPr/>
          </p:nvPicPr>
          <p:blipFill rotWithShape="1">
            <a:blip r:embed="rId3">
              <a:alphaModFix/>
            </a:blip>
            <a:srcRect b="0" l="0" r="0" t="0"/>
            <a:stretch/>
          </p:blipFill>
          <p:spPr>
            <a:xfrm>
              <a:off x="2640" y="1104"/>
              <a:ext cx="416" cy="203"/>
            </a:xfrm>
            <a:prstGeom prst="rect">
              <a:avLst/>
            </a:prstGeom>
            <a:noFill/>
            <a:ln>
              <a:noFill/>
            </a:ln>
          </p:spPr>
        </p:pic>
      </p:grpSp>
      <p:grpSp>
        <p:nvGrpSpPr>
          <p:cNvPr id="878" name="Google Shape;878;p51"/>
          <p:cNvGrpSpPr/>
          <p:nvPr/>
        </p:nvGrpSpPr>
        <p:grpSpPr>
          <a:xfrm>
            <a:off x="1828800" y="2209800"/>
            <a:ext cx="5943600" cy="366712"/>
            <a:chOff x="1152" y="1392"/>
            <a:chExt cx="3744" cy="231"/>
          </a:xfrm>
        </p:grpSpPr>
        <p:sp>
          <p:nvSpPr>
            <p:cNvPr id="879" name="Google Shape;879;p51"/>
            <p:cNvSpPr txBox="1"/>
            <p:nvPr/>
          </p:nvSpPr>
          <p:spPr>
            <a:xfrm>
              <a:off x="1152" y="1392"/>
              <a:ext cx="374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CaCO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CaO(</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178 kJ</a:t>
              </a:r>
              <a:endParaRPr/>
            </a:p>
          </p:txBody>
        </p:sp>
        <p:pic>
          <p:nvPicPr>
            <p:cNvPr id="880" name="Google Shape;880;p51"/>
            <p:cNvPicPr preferRelativeResize="0"/>
            <p:nvPr/>
          </p:nvPicPr>
          <p:blipFill rotWithShape="1">
            <a:blip r:embed="rId3">
              <a:alphaModFix/>
            </a:blip>
            <a:srcRect b="0" l="0" r="0" t="0"/>
            <a:stretch/>
          </p:blipFill>
          <p:spPr>
            <a:xfrm>
              <a:off x="2112" y="1392"/>
              <a:ext cx="416" cy="203"/>
            </a:xfrm>
            <a:prstGeom prst="rect">
              <a:avLst/>
            </a:prstGeom>
            <a:noFill/>
            <a:ln>
              <a:noFill/>
            </a:ln>
          </p:spPr>
        </p:pic>
      </p:grpSp>
      <p:grpSp>
        <p:nvGrpSpPr>
          <p:cNvPr id="881" name="Google Shape;881;p51"/>
          <p:cNvGrpSpPr/>
          <p:nvPr/>
        </p:nvGrpSpPr>
        <p:grpSpPr>
          <a:xfrm>
            <a:off x="1828800" y="2667000"/>
            <a:ext cx="5943600" cy="366712"/>
            <a:chOff x="1152" y="1680"/>
            <a:chExt cx="3744" cy="231"/>
          </a:xfrm>
        </p:grpSpPr>
        <p:sp>
          <p:nvSpPr>
            <p:cNvPr id="882" name="Google Shape;882;p51"/>
            <p:cNvSpPr txBox="1"/>
            <p:nvPr/>
          </p:nvSpPr>
          <p:spPr>
            <a:xfrm>
              <a:off x="1152" y="1680"/>
              <a:ext cx="374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SO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S(</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297 kJ</a:t>
              </a:r>
              <a:endParaRPr/>
            </a:p>
          </p:txBody>
        </p:sp>
        <p:pic>
          <p:nvPicPr>
            <p:cNvPr id="883" name="Google Shape;883;p51"/>
            <p:cNvPicPr preferRelativeResize="0"/>
            <p:nvPr/>
          </p:nvPicPr>
          <p:blipFill rotWithShape="1">
            <a:blip r:embed="rId3">
              <a:alphaModFix/>
            </a:blip>
            <a:srcRect b="0" l="0" r="0" t="0"/>
            <a:stretch/>
          </p:blipFill>
          <p:spPr>
            <a:xfrm>
              <a:off x="1920" y="1680"/>
              <a:ext cx="416" cy="203"/>
            </a:xfrm>
            <a:prstGeom prst="rect">
              <a:avLst/>
            </a:prstGeom>
            <a:noFill/>
            <a:ln>
              <a:noFill/>
            </a:ln>
          </p:spPr>
        </p:pic>
      </p:grpSp>
      <p:cxnSp>
        <p:nvCxnSpPr>
          <p:cNvPr id="884" name="Google Shape;884;p51"/>
          <p:cNvCxnSpPr/>
          <p:nvPr/>
        </p:nvCxnSpPr>
        <p:spPr>
          <a:xfrm>
            <a:off x="4876800" y="2133600"/>
            <a:ext cx="1295400" cy="0"/>
          </a:xfrm>
          <a:prstGeom prst="straightConnector1">
            <a:avLst/>
          </a:prstGeom>
          <a:noFill/>
          <a:ln cap="flat" cmpd="sng" w="28575">
            <a:solidFill>
              <a:srgbClr val="ED181E"/>
            </a:solidFill>
            <a:prstDash val="solid"/>
            <a:miter lim="800000"/>
            <a:headEnd len="med" w="med" type="none"/>
            <a:tailEnd len="med" w="med" type="none"/>
          </a:ln>
        </p:spPr>
      </p:cxnSp>
      <p:cxnSp>
        <p:nvCxnSpPr>
          <p:cNvPr id="885" name="Google Shape;885;p51"/>
          <p:cNvCxnSpPr/>
          <p:nvPr/>
        </p:nvCxnSpPr>
        <p:spPr>
          <a:xfrm>
            <a:off x="5029200" y="2590800"/>
            <a:ext cx="762000" cy="0"/>
          </a:xfrm>
          <a:prstGeom prst="straightConnector1">
            <a:avLst/>
          </a:prstGeom>
          <a:noFill/>
          <a:ln cap="flat" cmpd="sng" w="28575">
            <a:solidFill>
              <a:srgbClr val="ED181E"/>
            </a:solidFill>
            <a:prstDash val="solid"/>
            <a:miter lim="800000"/>
            <a:headEnd len="med" w="med" type="none"/>
            <a:tailEnd len="med" w="med" type="none"/>
          </a:ln>
        </p:spPr>
      </p:cxnSp>
      <p:cxnSp>
        <p:nvCxnSpPr>
          <p:cNvPr id="886" name="Google Shape;886;p51"/>
          <p:cNvCxnSpPr/>
          <p:nvPr/>
        </p:nvCxnSpPr>
        <p:spPr>
          <a:xfrm>
            <a:off x="2286000" y="3048000"/>
            <a:ext cx="762000" cy="0"/>
          </a:xfrm>
          <a:prstGeom prst="straightConnector1">
            <a:avLst/>
          </a:prstGeom>
          <a:noFill/>
          <a:ln cap="flat" cmpd="sng" w="28575">
            <a:solidFill>
              <a:srgbClr val="ED181E"/>
            </a:solidFill>
            <a:prstDash val="solid"/>
            <a:miter lim="800000"/>
            <a:headEnd len="med" w="med" type="none"/>
            <a:tailEnd len="med" w="med" type="none"/>
          </a:ln>
        </p:spPr>
      </p:cxnSp>
      <p:grpSp>
        <p:nvGrpSpPr>
          <p:cNvPr id="887" name="Google Shape;887;p51"/>
          <p:cNvGrpSpPr/>
          <p:nvPr/>
        </p:nvGrpSpPr>
        <p:grpSpPr>
          <a:xfrm>
            <a:off x="304800" y="3048000"/>
            <a:ext cx="8458200" cy="641350"/>
            <a:chOff x="192" y="1920"/>
            <a:chExt cx="5328" cy="404"/>
          </a:xfrm>
        </p:grpSpPr>
        <p:sp>
          <p:nvSpPr>
            <p:cNvPr id="888" name="Google Shape;888;p51"/>
            <p:cNvSpPr txBox="1"/>
            <p:nvPr/>
          </p:nvSpPr>
          <p:spPr>
            <a:xfrm>
              <a:off x="192" y="1920"/>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889" name="Google Shape;889;p51"/>
            <p:cNvSpPr txBox="1"/>
            <p:nvPr/>
          </p:nvSpPr>
          <p:spPr>
            <a:xfrm>
              <a:off x="816" y="1920"/>
              <a:ext cx="4704"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Express the heat of reaction as a reactant or a product.  Then consider the increase in temperature and its effect on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a:t>
              </a:r>
              <a:endParaRPr/>
            </a:p>
          </p:txBody>
        </p:sp>
      </p:grpSp>
      <p:grpSp>
        <p:nvGrpSpPr>
          <p:cNvPr id="890" name="Google Shape;890;p51"/>
          <p:cNvGrpSpPr/>
          <p:nvPr/>
        </p:nvGrpSpPr>
        <p:grpSpPr>
          <a:xfrm>
            <a:off x="1752600" y="3810000"/>
            <a:ext cx="5943600" cy="366712"/>
            <a:chOff x="1104" y="2400"/>
            <a:chExt cx="3744" cy="231"/>
          </a:xfrm>
        </p:grpSpPr>
        <p:sp>
          <p:nvSpPr>
            <p:cNvPr id="891" name="Google Shape;891;p51"/>
            <p:cNvSpPr txBox="1"/>
            <p:nvPr/>
          </p:nvSpPr>
          <p:spPr>
            <a:xfrm>
              <a:off x="1104" y="2400"/>
              <a:ext cx="374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CaO(</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Ca(OH)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 </a:t>
              </a:r>
              <a:r>
                <a:rPr b="1" i="0" lang="en-US" sz="1800" u="none">
                  <a:solidFill>
                    <a:srgbClr val="ED181E"/>
                  </a:solidFill>
                  <a:latin typeface="Arial"/>
                  <a:ea typeface="Arial"/>
                  <a:cs typeface="Arial"/>
                  <a:sym typeface="Arial"/>
                </a:rPr>
                <a:t>heat</a:t>
              </a:r>
              <a:endParaRPr/>
            </a:p>
          </p:txBody>
        </p:sp>
        <p:pic>
          <p:nvPicPr>
            <p:cNvPr id="892" name="Google Shape;892;p51"/>
            <p:cNvPicPr preferRelativeResize="0"/>
            <p:nvPr/>
          </p:nvPicPr>
          <p:blipFill rotWithShape="1">
            <a:blip r:embed="rId3">
              <a:alphaModFix/>
            </a:blip>
            <a:srcRect b="0" l="0" r="0" t="0"/>
            <a:stretch/>
          </p:blipFill>
          <p:spPr>
            <a:xfrm>
              <a:off x="2592" y="2400"/>
              <a:ext cx="416" cy="203"/>
            </a:xfrm>
            <a:prstGeom prst="rect">
              <a:avLst/>
            </a:prstGeom>
            <a:noFill/>
            <a:ln>
              <a:noFill/>
            </a:ln>
          </p:spPr>
        </p:pic>
      </p:grpSp>
      <p:sp>
        <p:nvSpPr>
          <p:cNvPr id="893" name="Google Shape;893;p51"/>
          <p:cNvSpPr txBox="1"/>
          <p:nvPr/>
        </p:nvSpPr>
        <p:spPr>
          <a:xfrm>
            <a:off x="609600" y="4114800"/>
            <a:ext cx="80772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An increase in temperature will shift the reaction to the left, decreasing [Ca(OH)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and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a:t>
            </a:r>
            <a:endParaRPr/>
          </a:p>
        </p:txBody>
      </p:sp>
      <p:grpSp>
        <p:nvGrpSpPr>
          <p:cNvPr id="894" name="Google Shape;894;p51"/>
          <p:cNvGrpSpPr/>
          <p:nvPr/>
        </p:nvGrpSpPr>
        <p:grpSpPr>
          <a:xfrm>
            <a:off x="609600" y="4724400"/>
            <a:ext cx="5181600" cy="366712"/>
            <a:chOff x="384" y="2976"/>
            <a:chExt cx="3264" cy="231"/>
          </a:xfrm>
        </p:grpSpPr>
        <p:sp>
          <p:nvSpPr>
            <p:cNvPr id="895" name="Google Shape;895;p51"/>
            <p:cNvSpPr txBox="1"/>
            <p:nvPr/>
          </p:nvSpPr>
          <p:spPr>
            <a:xfrm>
              <a:off x="384" y="2976"/>
              <a:ext cx="326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CaCO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a:t>
              </a:r>
              <a:r>
                <a:rPr b="1" i="0" lang="en-US" sz="1800" u="none">
                  <a:solidFill>
                    <a:srgbClr val="ED181E"/>
                  </a:solidFill>
                  <a:latin typeface="Arial"/>
                  <a:ea typeface="Arial"/>
                  <a:cs typeface="Arial"/>
                  <a:sym typeface="Arial"/>
                </a:rPr>
                <a:t>heat</a:t>
              </a:r>
              <a:r>
                <a:rPr b="0" i="0" lang="en-US" sz="1800" u="none">
                  <a:solidFill>
                    <a:schemeClr val="dk1"/>
                  </a:solidFill>
                  <a:latin typeface="Arial"/>
                  <a:ea typeface="Arial"/>
                  <a:cs typeface="Arial"/>
                  <a:sym typeface="Arial"/>
                </a:rPr>
                <a:t>             CaO(</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896" name="Google Shape;896;p51"/>
            <p:cNvPicPr preferRelativeResize="0"/>
            <p:nvPr/>
          </p:nvPicPr>
          <p:blipFill rotWithShape="1">
            <a:blip r:embed="rId3">
              <a:alphaModFix/>
            </a:blip>
            <a:srcRect b="0" l="0" r="0" t="0"/>
            <a:stretch/>
          </p:blipFill>
          <p:spPr>
            <a:xfrm>
              <a:off x="1872" y="2976"/>
              <a:ext cx="416" cy="203"/>
            </a:xfrm>
            <a:prstGeom prst="rect">
              <a:avLst/>
            </a:prstGeom>
            <a:noFill/>
            <a:ln>
              <a:noFill/>
            </a:ln>
          </p:spPr>
        </p:pic>
      </p:grpSp>
      <p:sp>
        <p:nvSpPr>
          <p:cNvPr id="897" name="Google Shape;897;p51"/>
          <p:cNvSpPr txBox="1"/>
          <p:nvPr/>
        </p:nvSpPr>
        <p:spPr>
          <a:xfrm>
            <a:off x="533400" y="5105400"/>
            <a:ext cx="8077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reaction will shift right resulting in an increase in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and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a:t>
            </a:r>
            <a:endParaRPr/>
          </a:p>
        </p:txBody>
      </p:sp>
      <p:grpSp>
        <p:nvGrpSpPr>
          <p:cNvPr id="898" name="Google Shape;898;p51"/>
          <p:cNvGrpSpPr/>
          <p:nvPr/>
        </p:nvGrpSpPr>
        <p:grpSpPr>
          <a:xfrm>
            <a:off x="685800" y="5486400"/>
            <a:ext cx="5943600" cy="366712"/>
            <a:chOff x="432" y="3456"/>
            <a:chExt cx="3744" cy="231"/>
          </a:xfrm>
        </p:grpSpPr>
        <p:sp>
          <p:nvSpPr>
            <p:cNvPr id="899" name="Google Shape;899;p51"/>
            <p:cNvSpPr txBox="1"/>
            <p:nvPr/>
          </p:nvSpPr>
          <p:spPr>
            <a:xfrm>
              <a:off x="432" y="3456"/>
              <a:ext cx="374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SO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a:t>
              </a:r>
              <a:r>
                <a:rPr b="1" i="0" lang="en-US" sz="1800" u="none">
                  <a:solidFill>
                    <a:srgbClr val="ED181E"/>
                  </a:solidFill>
                  <a:latin typeface="Arial"/>
                  <a:ea typeface="Arial"/>
                  <a:cs typeface="Arial"/>
                  <a:sym typeface="Arial"/>
                </a:rPr>
                <a:t>heat                </a:t>
              </a:r>
              <a:r>
                <a:rPr b="0" i="0" lang="en-US" sz="1800" u="none">
                  <a:solidFill>
                    <a:schemeClr val="dk1"/>
                  </a:solidFill>
                  <a:latin typeface="Arial"/>
                  <a:ea typeface="Arial"/>
                  <a:cs typeface="Arial"/>
                  <a:sym typeface="Arial"/>
                </a:rPr>
                <a:t> S(</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pic>
          <p:nvPicPr>
            <p:cNvPr id="900" name="Google Shape;900;p51"/>
            <p:cNvPicPr preferRelativeResize="0"/>
            <p:nvPr/>
          </p:nvPicPr>
          <p:blipFill rotWithShape="1">
            <a:blip r:embed="rId3">
              <a:alphaModFix/>
            </a:blip>
            <a:srcRect b="0" l="0" r="0" t="0"/>
            <a:stretch/>
          </p:blipFill>
          <p:spPr>
            <a:xfrm>
              <a:off x="1776" y="3456"/>
              <a:ext cx="416" cy="203"/>
            </a:xfrm>
            <a:prstGeom prst="rect">
              <a:avLst/>
            </a:prstGeom>
            <a:noFill/>
            <a:ln>
              <a:noFill/>
            </a:ln>
          </p:spPr>
        </p:pic>
      </p:grpSp>
      <p:sp>
        <p:nvSpPr>
          <p:cNvPr id="901" name="Google Shape;901;p51"/>
          <p:cNvSpPr txBox="1"/>
          <p:nvPr/>
        </p:nvSpPr>
        <p:spPr>
          <a:xfrm>
            <a:off x="533400" y="5867400"/>
            <a:ext cx="80772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reaction will shift right resulting in a decrease in [SO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and increase in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500"/>
                                  </p:stCondLst>
                                  <p:childTnLst>
                                    <p:set>
                                      <p:cBhvr>
                                        <p:cTn dur="1" fill="hold">
                                          <p:stCondLst>
                                            <p:cond delay="0"/>
                                          </p:stCondLst>
                                        </p:cTn>
                                        <p:tgtEl>
                                          <p:spTgt spid="884"/>
                                        </p:tgtEl>
                                        <p:attrNameLst>
                                          <p:attrName>style.visibility</p:attrName>
                                        </p:attrNameLst>
                                      </p:cBhvr>
                                      <p:to>
                                        <p:strVal val="visible"/>
                                      </p:to>
                                    </p:set>
                                    <p:animEffect filter="fade" transition="in">
                                      <p:cBhvr>
                                        <p:cTn dur="500"/>
                                        <p:tgtEl>
                                          <p:spTgt spid="884"/>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885"/>
                                        </p:tgtEl>
                                        <p:attrNameLst>
                                          <p:attrName>style.visibility</p:attrName>
                                        </p:attrNameLst>
                                      </p:cBhvr>
                                      <p:to>
                                        <p:strVal val="visible"/>
                                      </p:to>
                                    </p:set>
                                    <p:animEffect filter="fade" transition="in">
                                      <p:cBhvr>
                                        <p:cTn dur="500"/>
                                        <p:tgtEl>
                                          <p:spTgt spid="885"/>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886"/>
                                        </p:tgtEl>
                                        <p:attrNameLst>
                                          <p:attrName>style.visibility</p:attrName>
                                        </p:attrNameLst>
                                      </p:cBhvr>
                                      <p:to>
                                        <p:strVal val="visible"/>
                                      </p:to>
                                    </p:set>
                                    <p:animEffect filter="fade" transition="in">
                                      <p:cBhvr>
                                        <p:cTn dur="500"/>
                                        <p:tgtEl>
                                          <p:spTgt spid="886"/>
                                        </p:tgtEl>
                                      </p:cBhvr>
                                    </p:animEffect>
                                  </p:childTnLst>
                                </p:cTn>
                              </p:par>
                            </p:childTnLst>
                          </p:cTn>
                        </p:par>
                        <p:par>
                          <p:cTn fill="hold">
                            <p:stCondLst>
                              <p:cond delay="1500"/>
                            </p:stCondLst>
                            <p:childTnLst>
                              <p:par>
                                <p:cTn fill="hold" nodeType="afterEffect" presetClass="entr" presetID="1" presetSubtype="0">
                                  <p:stCondLst>
                                    <p:cond delay="3000"/>
                                  </p:stCondLst>
                                  <p:childTnLst>
                                    <p:set>
                                      <p:cBhvr>
                                        <p:cTn dur="1" fill="hold">
                                          <p:stCondLst>
                                            <p:cond delay="0"/>
                                          </p:stCondLst>
                                        </p:cTn>
                                        <p:tgtEl>
                                          <p:spTgt spid="870">
                                            <p:txEl>
                                              <p:pRg end="0" st="0"/>
                                            </p:txEl>
                                          </p:spTgt>
                                        </p:tgtEl>
                                        <p:attrNameLst>
                                          <p:attrName>style.visibility</p:attrName>
                                        </p:attrNameLst>
                                      </p:cBhvr>
                                      <p:to>
                                        <p:strVal val="visible"/>
                                      </p:to>
                                    </p:set>
                                  </p:childTnLst>
                                </p:cTn>
                              </p:par>
                            </p:childTnLst>
                          </p:cTn>
                        </p:par>
                        <p:par>
                          <p:cTn fill="hold">
                            <p:stCondLst>
                              <p:cond delay="1501"/>
                            </p:stCondLst>
                            <p:childTnLst>
                              <p:par>
                                <p:cTn fill="hold" nodeType="afterEffect" presetClass="entr" presetID="10" presetSubtype="0">
                                  <p:stCondLst>
                                    <p:cond delay="0"/>
                                  </p:stCondLst>
                                  <p:childTnLst>
                                    <p:set>
                                      <p:cBhvr>
                                        <p:cTn dur="1" fill="hold">
                                          <p:stCondLst>
                                            <p:cond delay="0"/>
                                          </p:stCondLst>
                                        </p:cTn>
                                        <p:tgtEl>
                                          <p:spTgt spid="893">
                                            <p:txEl>
                                              <p:pRg end="0" st="0"/>
                                            </p:txEl>
                                          </p:spTgt>
                                        </p:tgtEl>
                                        <p:attrNameLst>
                                          <p:attrName>style.visibility</p:attrName>
                                        </p:attrNameLst>
                                      </p:cBhvr>
                                      <p:to>
                                        <p:strVal val="visible"/>
                                      </p:to>
                                    </p:set>
                                    <p:animEffect filter="fade" transition="in">
                                      <p:cBhvr>
                                        <p:cTn dur="500"/>
                                        <p:tgtEl>
                                          <p:spTgt spid="893">
                                            <p:txEl>
                                              <p:pRg end="0" st="0"/>
                                            </p:txEl>
                                          </p:spTgt>
                                        </p:tgtEl>
                                      </p:cBhvr>
                                    </p:animEffect>
                                  </p:childTnLst>
                                </p:cTn>
                              </p:par>
                            </p:childTnLst>
                          </p:cTn>
                        </p:par>
                        <p:par>
                          <p:cTn fill="hold">
                            <p:stCondLst>
                              <p:cond delay="2001"/>
                            </p:stCondLst>
                            <p:childTnLst>
                              <p:par>
                                <p:cTn fill="hold" nodeType="afterEffect" presetClass="entr" presetID="10" presetSubtype="0">
                                  <p:stCondLst>
                                    <p:cond delay="500"/>
                                  </p:stCondLst>
                                  <p:childTnLst>
                                    <p:set>
                                      <p:cBhvr>
                                        <p:cTn dur="1" fill="hold">
                                          <p:stCondLst>
                                            <p:cond delay="0"/>
                                          </p:stCondLst>
                                        </p:cTn>
                                        <p:tgtEl>
                                          <p:spTgt spid="897">
                                            <p:txEl>
                                              <p:pRg end="0" st="0"/>
                                            </p:txEl>
                                          </p:spTgt>
                                        </p:tgtEl>
                                        <p:attrNameLst>
                                          <p:attrName>style.visibility</p:attrName>
                                        </p:attrNameLst>
                                      </p:cBhvr>
                                      <p:to>
                                        <p:strVal val="visible"/>
                                      </p:to>
                                    </p:set>
                                    <p:animEffect filter="fade" transition="in">
                                      <p:cBhvr>
                                        <p:cTn dur="500"/>
                                        <p:tgtEl>
                                          <p:spTgt spid="897">
                                            <p:txEl>
                                              <p:pRg end="0" st="0"/>
                                            </p:txEl>
                                          </p:spTgt>
                                        </p:tgtEl>
                                      </p:cBhvr>
                                    </p:animEffect>
                                  </p:childTnLst>
                                </p:cTn>
                              </p:par>
                            </p:childTnLst>
                          </p:cTn>
                        </p:par>
                        <p:par>
                          <p:cTn fill="hold">
                            <p:stCondLst>
                              <p:cond delay="2501"/>
                            </p:stCondLst>
                            <p:childTnLst>
                              <p:par>
                                <p:cTn fill="hold" nodeType="afterEffect" presetClass="entr" presetID="10" presetSubtype="0">
                                  <p:stCondLst>
                                    <p:cond delay="500"/>
                                  </p:stCondLst>
                                  <p:childTnLst>
                                    <p:set>
                                      <p:cBhvr>
                                        <p:cTn dur="1" fill="hold">
                                          <p:stCondLst>
                                            <p:cond delay="0"/>
                                          </p:stCondLst>
                                        </p:cTn>
                                        <p:tgtEl>
                                          <p:spTgt spid="901">
                                            <p:txEl>
                                              <p:pRg end="0" st="0"/>
                                            </p:txEl>
                                          </p:spTgt>
                                        </p:tgtEl>
                                        <p:attrNameLst>
                                          <p:attrName>style.visibility</p:attrName>
                                        </p:attrNameLst>
                                      </p:cBhvr>
                                      <p:to>
                                        <p:strVal val="visible"/>
                                      </p:to>
                                    </p:set>
                                    <p:animEffect filter="fade" transition="in">
                                      <p:cBhvr>
                                        <p:cTn dur="500"/>
                                        <p:tgtEl>
                                          <p:spTgt spid="90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6"/>
          <p:cNvSpPr txBox="1"/>
          <p:nvPr/>
        </p:nvSpPr>
        <p:spPr>
          <a:xfrm>
            <a:off x="533400" y="304800"/>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17.1</a:t>
            </a:r>
            <a:endParaRPr/>
          </a:p>
        </p:txBody>
      </p:sp>
      <p:sp>
        <p:nvSpPr>
          <p:cNvPr id="113" name="Google Shape;113;p16"/>
          <p:cNvSpPr txBox="1"/>
          <p:nvPr/>
        </p:nvSpPr>
        <p:spPr>
          <a:xfrm>
            <a:off x="533400" y="609600"/>
            <a:ext cx="81534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Reaching equilibrium on the macroscopic and molecular levels.</a:t>
            </a:r>
            <a:endParaRPr/>
          </a:p>
        </p:txBody>
      </p:sp>
      <p:grpSp>
        <p:nvGrpSpPr>
          <p:cNvPr id="114" name="Google Shape;114;p16"/>
          <p:cNvGrpSpPr/>
          <p:nvPr/>
        </p:nvGrpSpPr>
        <p:grpSpPr>
          <a:xfrm>
            <a:off x="3124200" y="1066800"/>
            <a:ext cx="2971800" cy="366712"/>
            <a:chOff x="2160" y="3888"/>
            <a:chExt cx="1872" cy="231"/>
          </a:xfrm>
        </p:grpSpPr>
        <p:sp>
          <p:nvSpPr>
            <p:cNvPr id="115" name="Google Shape;115;p16"/>
            <p:cNvSpPr txBox="1"/>
            <p:nvPr/>
          </p:nvSpPr>
          <p:spPr>
            <a:xfrm>
              <a:off x="2160" y="3888"/>
              <a:ext cx="18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2NO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cxnSp>
          <p:nvCxnSpPr>
            <p:cNvPr id="116" name="Google Shape;116;p16"/>
            <p:cNvCxnSpPr/>
            <p:nvPr/>
          </p:nvCxnSpPr>
          <p:spPr>
            <a:xfrm>
              <a:off x="2736" y="4032"/>
              <a:ext cx="480" cy="0"/>
            </a:xfrm>
            <a:prstGeom prst="straightConnector1">
              <a:avLst/>
            </a:prstGeom>
            <a:noFill/>
            <a:ln cap="flat" cmpd="sng" w="38100">
              <a:solidFill>
                <a:schemeClr val="dk1"/>
              </a:solidFill>
              <a:prstDash val="solid"/>
              <a:miter lim="800000"/>
              <a:headEnd len="med" w="med" type="none"/>
              <a:tailEnd len="med" w="med" type="stealth"/>
            </a:ln>
          </p:spPr>
        </p:cxnSp>
        <p:cxnSp>
          <p:nvCxnSpPr>
            <p:cNvPr id="117" name="Google Shape;117;p16"/>
            <p:cNvCxnSpPr/>
            <p:nvPr/>
          </p:nvCxnSpPr>
          <p:spPr>
            <a:xfrm rot="10800000">
              <a:off x="2736" y="3936"/>
              <a:ext cx="480" cy="0"/>
            </a:xfrm>
            <a:prstGeom prst="straightConnector1">
              <a:avLst/>
            </a:prstGeom>
            <a:noFill/>
            <a:ln cap="flat" cmpd="sng" w="38100">
              <a:solidFill>
                <a:schemeClr val="dk1"/>
              </a:solidFill>
              <a:prstDash val="solid"/>
              <a:miter lim="800000"/>
              <a:headEnd len="med" w="med" type="none"/>
              <a:tailEnd len="med" w="med" type="stealth"/>
            </a:ln>
          </p:spPr>
        </p:cxnSp>
      </p:grpSp>
      <p:pic>
        <p:nvPicPr>
          <p:cNvPr id="118" name="Google Shape;118;p16"/>
          <p:cNvPicPr preferRelativeResize="0"/>
          <p:nvPr/>
        </p:nvPicPr>
        <p:blipFill rotWithShape="1">
          <a:blip r:embed="rId3">
            <a:alphaModFix/>
          </a:blip>
          <a:srcRect b="0" l="0" r="0" t="0"/>
          <a:stretch/>
        </p:blipFill>
        <p:spPr>
          <a:xfrm>
            <a:off x="304800" y="1679575"/>
            <a:ext cx="8382000" cy="34702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6" name="Shape 906"/>
        <p:cNvGrpSpPr/>
        <p:nvPr/>
      </p:nvGrpSpPr>
      <p:grpSpPr>
        <a:xfrm>
          <a:off x="0" y="0"/>
          <a:ext cx="0" cy="0"/>
          <a:chOff x="0" y="0"/>
          <a:chExt cx="0" cy="0"/>
        </a:xfrm>
      </p:grpSpPr>
      <p:pic>
        <p:nvPicPr>
          <p:cNvPr id="907" name="Google Shape;907;p52"/>
          <p:cNvPicPr preferRelativeResize="0"/>
          <p:nvPr/>
        </p:nvPicPr>
        <p:blipFill rotWithShape="1">
          <a:blip r:embed="rId3">
            <a:alphaModFix/>
          </a:blip>
          <a:srcRect b="0" l="0" r="0" t="0"/>
          <a:stretch/>
        </p:blipFill>
        <p:spPr>
          <a:xfrm>
            <a:off x="838200" y="304800"/>
            <a:ext cx="7543800" cy="596423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2" name="Shape 912"/>
        <p:cNvGrpSpPr/>
        <p:nvPr/>
      </p:nvGrpSpPr>
      <p:grpSpPr>
        <a:xfrm>
          <a:off x="0" y="0"/>
          <a:ext cx="0" cy="0"/>
          <a:chOff x="0" y="0"/>
          <a:chExt cx="0" cy="0"/>
        </a:xfrm>
      </p:grpSpPr>
      <p:sp>
        <p:nvSpPr>
          <p:cNvPr id="913" name="Google Shape;913;p53"/>
          <p:cNvSpPr txBox="1"/>
          <p:nvPr/>
        </p:nvSpPr>
        <p:spPr>
          <a:xfrm>
            <a:off x="304800" y="5334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17.13</a:t>
            </a:r>
            <a:endParaRPr/>
          </a:p>
        </p:txBody>
      </p:sp>
      <p:sp>
        <p:nvSpPr>
          <p:cNvPr id="914" name="Google Shape;914;p53"/>
          <p:cNvSpPr txBox="1"/>
          <p:nvPr/>
        </p:nvSpPr>
        <p:spPr>
          <a:xfrm>
            <a:off x="3124200" y="457200"/>
            <a:ext cx="5486400" cy="668337"/>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Determining Equilibrium Parameters from </a:t>
            </a:r>
            <a:endParaRPr/>
          </a:p>
          <a:p>
            <a:pPr indent="0" lvl="0" marL="0" marR="0" rtl="0" algn="l">
              <a:lnSpc>
                <a:spcPct val="100000"/>
              </a:lnSpc>
              <a:spcBef>
                <a:spcPts val="18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Molecular Scenes</a:t>
            </a:r>
            <a:endParaRPr/>
          </a:p>
        </p:txBody>
      </p:sp>
      <p:grpSp>
        <p:nvGrpSpPr>
          <p:cNvPr id="915" name="Google Shape;915;p53"/>
          <p:cNvGrpSpPr/>
          <p:nvPr/>
        </p:nvGrpSpPr>
        <p:grpSpPr>
          <a:xfrm>
            <a:off x="304800" y="1143000"/>
            <a:ext cx="8382000" cy="969962"/>
            <a:chOff x="192" y="720"/>
            <a:chExt cx="5280" cy="611"/>
          </a:xfrm>
        </p:grpSpPr>
        <p:grpSp>
          <p:nvGrpSpPr>
            <p:cNvPr id="916" name="Google Shape;916;p53"/>
            <p:cNvGrpSpPr/>
            <p:nvPr/>
          </p:nvGrpSpPr>
          <p:grpSpPr>
            <a:xfrm>
              <a:off x="192" y="720"/>
              <a:ext cx="5280" cy="611"/>
              <a:chOff x="192" y="720"/>
              <a:chExt cx="5088" cy="611"/>
            </a:xfrm>
          </p:grpSpPr>
          <p:sp>
            <p:nvSpPr>
              <p:cNvPr id="917" name="Google Shape;917;p53"/>
              <p:cNvSpPr txBox="1"/>
              <p:nvPr/>
            </p:nvSpPr>
            <p:spPr>
              <a:xfrm>
                <a:off x="192" y="720"/>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918" name="Google Shape;918;p53"/>
              <p:cNvSpPr txBox="1"/>
              <p:nvPr/>
            </p:nvSpPr>
            <p:spPr>
              <a:xfrm>
                <a:off x="1056" y="720"/>
                <a:ext cx="4224" cy="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For the reaction     X(</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Y</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XY(</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Y(</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i="0" lang="en-US" sz="1800" u="none">
                    <a:solidFill>
                      <a:schemeClr val="dk1"/>
                    </a:solidFill>
                    <a:latin typeface="Arial"/>
                    <a:ea typeface="Arial"/>
                    <a:cs typeface="Arial"/>
                    <a:sym typeface="Arial"/>
                  </a:rPr>
                  <a:t> &gt; 0</a:t>
                </a:r>
                <a:endParaRPr/>
              </a:p>
              <a:p>
                <a:pPr indent="0" lvl="0" marL="0" marR="0" rtl="0" algn="l">
                  <a:lnSpc>
                    <a:spcPct val="100000"/>
                  </a:lnSpc>
                  <a:spcBef>
                    <a:spcPts val="18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following molecular scenes depict different reaction mixtures</a:t>
                </a:r>
                <a:endParaRPr/>
              </a:p>
              <a:p>
                <a:pPr indent="0" lvl="0" marL="0" marR="0" rtl="0" algn="l">
                  <a:lnSpc>
                    <a:spcPct val="100000"/>
                  </a:lnSpc>
                  <a:spcBef>
                    <a:spcPts val="18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(X is green, Y is purple).</a:t>
                </a:r>
                <a:endParaRPr/>
              </a:p>
            </p:txBody>
          </p:sp>
        </p:grpSp>
        <p:pic>
          <p:nvPicPr>
            <p:cNvPr id="919" name="Google Shape;919;p53"/>
            <p:cNvPicPr preferRelativeResize="0"/>
            <p:nvPr/>
          </p:nvPicPr>
          <p:blipFill rotWithShape="1">
            <a:blip r:embed="rId3">
              <a:alphaModFix/>
            </a:blip>
            <a:srcRect b="0" l="0" r="0" t="0"/>
            <a:stretch/>
          </p:blipFill>
          <p:spPr>
            <a:xfrm>
              <a:off x="3120" y="720"/>
              <a:ext cx="454" cy="203"/>
            </a:xfrm>
            <a:prstGeom prst="rect">
              <a:avLst/>
            </a:prstGeom>
            <a:noFill/>
            <a:ln>
              <a:noFill/>
            </a:ln>
          </p:spPr>
        </p:pic>
      </p:grpSp>
      <p:sp>
        <p:nvSpPr>
          <p:cNvPr id="920" name="Google Shape;920;p53"/>
          <p:cNvSpPr txBox="1"/>
          <p:nvPr/>
        </p:nvSpPr>
        <p:spPr>
          <a:xfrm>
            <a:off x="762000" y="3429000"/>
            <a:ext cx="8001000" cy="15192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If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 2 at the temperature of the reaction, which scene represents the mixture at equilibrium?</a:t>
            </a:r>
            <a:endParaRPr/>
          </a:p>
          <a:p>
            <a:pPr indent="-457200" lvl="0" marL="457200" marR="0" rtl="0" algn="l">
              <a:lnSpc>
                <a:spcPct val="100000"/>
              </a:lnSpc>
              <a:spcBef>
                <a:spcPts val="180"/>
              </a:spcBef>
              <a:spcAft>
                <a:spcPts val="0"/>
              </a:spcAft>
              <a:buClr>
                <a:schemeClr val="dk1"/>
              </a:buClr>
              <a:buSzPts val="1800"/>
              <a:buFont typeface="Arial"/>
              <a:buAutoNum type="alphaLcParenBoth" startAt="2"/>
            </a:pPr>
            <a:r>
              <a:rPr b="0" i="0" lang="en-US" sz="1800" u="none">
                <a:solidFill>
                  <a:schemeClr val="dk1"/>
                </a:solidFill>
                <a:latin typeface="Arial"/>
                <a:ea typeface="Arial"/>
                <a:cs typeface="Arial"/>
                <a:sym typeface="Arial"/>
              </a:rPr>
              <a:t>Will the reaction mixtures in the other two scenes proceed toward reactant or toward products to reach equilibrium?</a:t>
            </a:r>
            <a:endParaRPr/>
          </a:p>
          <a:p>
            <a:pPr indent="-457200" lvl="0" marL="457200" marR="0" rtl="0" algn="l">
              <a:lnSpc>
                <a:spcPct val="100000"/>
              </a:lnSpc>
              <a:spcBef>
                <a:spcPts val="180"/>
              </a:spcBef>
              <a:spcAft>
                <a:spcPts val="0"/>
              </a:spcAft>
              <a:buClr>
                <a:schemeClr val="dk1"/>
              </a:buClr>
              <a:buSzPts val="1800"/>
              <a:buFont typeface="Arial"/>
              <a:buAutoNum type="alphaLcParenBoth" startAt="2"/>
            </a:pPr>
            <a:r>
              <a:rPr b="0" i="0" lang="en-US" sz="1800" u="none">
                <a:solidFill>
                  <a:schemeClr val="dk1"/>
                </a:solidFill>
                <a:latin typeface="Arial"/>
                <a:ea typeface="Arial"/>
                <a:cs typeface="Arial"/>
                <a:sym typeface="Arial"/>
              </a:rPr>
              <a:t>For the mixture at equilibrium, how will a rise in temperature affect [Y</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endParaRPr/>
          </a:p>
        </p:txBody>
      </p:sp>
      <p:grpSp>
        <p:nvGrpSpPr>
          <p:cNvPr id="921" name="Google Shape;921;p53"/>
          <p:cNvGrpSpPr/>
          <p:nvPr/>
        </p:nvGrpSpPr>
        <p:grpSpPr>
          <a:xfrm>
            <a:off x="304800" y="5105400"/>
            <a:ext cx="8458200" cy="923925"/>
            <a:chOff x="192" y="1920"/>
            <a:chExt cx="5328" cy="582"/>
          </a:xfrm>
        </p:grpSpPr>
        <p:sp>
          <p:nvSpPr>
            <p:cNvPr id="922" name="Google Shape;922;p53"/>
            <p:cNvSpPr txBox="1"/>
            <p:nvPr/>
          </p:nvSpPr>
          <p:spPr>
            <a:xfrm>
              <a:off x="192" y="1920"/>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923" name="Google Shape;923;p53"/>
            <p:cNvSpPr txBox="1"/>
            <p:nvPr/>
          </p:nvSpPr>
          <p:spPr>
            <a:xfrm>
              <a:off x="816" y="1920"/>
              <a:ext cx="4704" cy="5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Count the number of each species in the pictures, calculate Q, </a:t>
              </a:r>
              <a:r>
                <a:rPr b="1" i="0" lang="en-US" sz="1800" u="none">
                  <a:solidFill>
                    <a:schemeClr val="dk1"/>
                  </a:solidFill>
                  <a:latin typeface="Arial"/>
                  <a:ea typeface="Arial"/>
                  <a:cs typeface="Arial"/>
                  <a:sym typeface="Arial"/>
                </a:rPr>
                <a:t>(a) </a:t>
              </a:r>
              <a:r>
                <a:rPr b="0" i="0" lang="en-US" sz="1800" u="none">
                  <a:solidFill>
                    <a:schemeClr val="dk1"/>
                  </a:solidFill>
                  <a:latin typeface="Arial"/>
                  <a:ea typeface="Arial"/>
                  <a:cs typeface="Arial"/>
                  <a:sym typeface="Arial"/>
                </a:rPr>
                <a:t>and</a:t>
              </a:r>
              <a:r>
                <a:rPr b="1" i="0" lang="en-US" sz="1800" u="none">
                  <a:solidFill>
                    <a:schemeClr val="dk1"/>
                  </a:solidFill>
                  <a:latin typeface="Arial"/>
                  <a:ea typeface="Arial"/>
                  <a:cs typeface="Arial"/>
                  <a:sym typeface="Arial"/>
                </a:rPr>
                <a:t> (b) </a:t>
              </a:r>
              <a:r>
                <a:rPr b="0" i="0" lang="en-US" sz="1800" u="none">
                  <a:solidFill>
                    <a:schemeClr val="dk1"/>
                  </a:solidFill>
                  <a:latin typeface="Arial"/>
                  <a:ea typeface="Arial"/>
                  <a:cs typeface="Arial"/>
                  <a:sym typeface="Arial"/>
                </a:rPr>
                <a:t>compare with K. Knowing the reaction is endothermic, </a:t>
              </a: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determine the effect of temperature on the equilibrium.</a:t>
              </a:r>
              <a:endParaRPr/>
            </a:p>
          </p:txBody>
        </p:sp>
      </p:grpSp>
      <p:pic>
        <p:nvPicPr>
          <p:cNvPr id="924" name="Google Shape;924;p53"/>
          <p:cNvPicPr preferRelativeResize="0"/>
          <p:nvPr/>
        </p:nvPicPr>
        <p:blipFill rotWithShape="1">
          <a:blip r:embed="rId4">
            <a:alphaModFix/>
          </a:blip>
          <a:srcRect b="0" l="0" r="0" t="0"/>
          <a:stretch/>
        </p:blipFill>
        <p:spPr>
          <a:xfrm>
            <a:off x="1905000" y="2133600"/>
            <a:ext cx="4262437" cy="12938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92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2500"/>
                                  </p:stCondLst>
                                  <p:childTnLst>
                                    <p:set>
                                      <p:cBhvr>
                                        <p:cTn dur="1" fill="hold">
                                          <p:stCondLst>
                                            <p:cond delay="0"/>
                                          </p:stCondLst>
                                        </p:cTn>
                                        <p:tgtEl>
                                          <p:spTgt spid="920">
                                            <p:txEl>
                                              <p:pRg end="0" st="0"/>
                                            </p:txEl>
                                          </p:spTgt>
                                        </p:tgtEl>
                                        <p:attrNameLst>
                                          <p:attrName>style.visibility</p:attrName>
                                        </p:attrNameLst>
                                      </p:cBhvr>
                                      <p:to>
                                        <p:strVal val="visible"/>
                                      </p:to>
                                    </p:set>
                                    <p:animEffect filter="fade" transition="in">
                                      <p:cBhvr>
                                        <p:cTn dur="500"/>
                                        <p:tgtEl>
                                          <p:spTgt spid="920">
                                            <p:txEl>
                                              <p:pRg end="0" st="0"/>
                                            </p:txEl>
                                          </p:spTgt>
                                        </p:tgtEl>
                                      </p:cBhvr>
                                    </p:animEffect>
                                  </p:childTnLst>
                                </p:cTn>
                              </p:par>
                            </p:childTnLst>
                          </p:cTn>
                        </p:par>
                        <p:par>
                          <p:cTn fill="hold">
                            <p:stCondLst>
                              <p:cond delay="501"/>
                            </p:stCondLst>
                            <p:childTnLst>
                              <p:par>
                                <p:cTn fill="hold" nodeType="afterEffect" presetClass="entr" presetID="10" presetSubtype="0">
                                  <p:stCondLst>
                                    <p:cond delay="2500"/>
                                  </p:stCondLst>
                                  <p:childTnLst>
                                    <p:set>
                                      <p:cBhvr>
                                        <p:cTn dur="1" fill="hold">
                                          <p:stCondLst>
                                            <p:cond delay="0"/>
                                          </p:stCondLst>
                                        </p:cTn>
                                        <p:tgtEl>
                                          <p:spTgt spid="920">
                                            <p:txEl>
                                              <p:pRg end="1" st="1"/>
                                            </p:txEl>
                                          </p:spTgt>
                                        </p:tgtEl>
                                        <p:attrNameLst>
                                          <p:attrName>style.visibility</p:attrName>
                                        </p:attrNameLst>
                                      </p:cBhvr>
                                      <p:to>
                                        <p:strVal val="visible"/>
                                      </p:to>
                                    </p:set>
                                    <p:animEffect filter="fade" transition="in">
                                      <p:cBhvr>
                                        <p:cTn dur="500"/>
                                        <p:tgtEl>
                                          <p:spTgt spid="920">
                                            <p:txEl>
                                              <p:pRg end="1" st="1"/>
                                            </p:txEl>
                                          </p:spTgt>
                                        </p:tgtEl>
                                      </p:cBhvr>
                                    </p:animEffect>
                                  </p:childTnLst>
                                </p:cTn>
                              </p:par>
                            </p:childTnLst>
                          </p:cTn>
                        </p:par>
                        <p:par>
                          <p:cTn fill="hold">
                            <p:stCondLst>
                              <p:cond delay="1001"/>
                            </p:stCondLst>
                            <p:childTnLst>
                              <p:par>
                                <p:cTn fill="hold" nodeType="afterEffect" presetClass="entr" presetID="10" presetSubtype="0">
                                  <p:stCondLst>
                                    <p:cond delay="2500"/>
                                  </p:stCondLst>
                                  <p:childTnLst>
                                    <p:set>
                                      <p:cBhvr>
                                        <p:cTn dur="1" fill="hold">
                                          <p:stCondLst>
                                            <p:cond delay="0"/>
                                          </p:stCondLst>
                                        </p:cTn>
                                        <p:tgtEl>
                                          <p:spTgt spid="920">
                                            <p:txEl>
                                              <p:pRg end="2" st="2"/>
                                            </p:txEl>
                                          </p:spTgt>
                                        </p:tgtEl>
                                        <p:attrNameLst>
                                          <p:attrName>style.visibility</p:attrName>
                                        </p:attrNameLst>
                                      </p:cBhvr>
                                      <p:to>
                                        <p:strVal val="visible"/>
                                      </p:to>
                                    </p:set>
                                    <p:animEffect filter="fade" transition="in">
                                      <p:cBhvr>
                                        <p:cTn dur="500"/>
                                        <p:tgtEl>
                                          <p:spTgt spid="92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9" name="Shape 929"/>
        <p:cNvGrpSpPr/>
        <p:nvPr/>
      </p:nvGrpSpPr>
      <p:grpSpPr>
        <a:xfrm>
          <a:off x="0" y="0"/>
          <a:ext cx="0" cy="0"/>
          <a:chOff x="0" y="0"/>
          <a:chExt cx="0" cy="0"/>
        </a:xfrm>
      </p:grpSpPr>
      <p:sp>
        <p:nvSpPr>
          <p:cNvPr id="930" name="Google Shape;930;p54"/>
          <p:cNvSpPr txBox="1"/>
          <p:nvPr/>
        </p:nvSpPr>
        <p:spPr>
          <a:xfrm>
            <a:off x="304800" y="5334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17.13</a:t>
            </a:r>
            <a:endParaRPr/>
          </a:p>
        </p:txBody>
      </p:sp>
      <p:sp>
        <p:nvSpPr>
          <p:cNvPr id="931" name="Google Shape;931;p54"/>
          <p:cNvSpPr txBox="1"/>
          <p:nvPr/>
        </p:nvSpPr>
        <p:spPr>
          <a:xfrm>
            <a:off x="3124200" y="457200"/>
            <a:ext cx="5486400" cy="668337"/>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Determining Equilibrium Parameters from </a:t>
            </a:r>
            <a:endParaRPr/>
          </a:p>
          <a:p>
            <a:pPr indent="0" lvl="0" marL="0" marR="0" rtl="0" algn="l">
              <a:lnSpc>
                <a:spcPct val="100000"/>
              </a:lnSpc>
              <a:spcBef>
                <a:spcPts val="18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Molecular Scenes</a:t>
            </a:r>
            <a:endParaRPr/>
          </a:p>
        </p:txBody>
      </p:sp>
      <p:grpSp>
        <p:nvGrpSpPr>
          <p:cNvPr id="932" name="Google Shape;932;p54"/>
          <p:cNvGrpSpPr/>
          <p:nvPr/>
        </p:nvGrpSpPr>
        <p:grpSpPr>
          <a:xfrm>
            <a:off x="533400" y="1828800"/>
            <a:ext cx="6038850" cy="787400"/>
            <a:chOff x="192" y="3120"/>
            <a:chExt cx="3804" cy="496"/>
          </a:xfrm>
        </p:grpSpPr>
        <p:sp>
          <p:nvSpPr>
            <p:cNvPr id="933" name="Google Shape;933;p54"/>
            <p:cNvSpPr txBox="1"/>
            <p:nvPr/>
          </p:nvSpPr>
          <p:spPr>
            <a:xfrm>
              <a:off x="192" y="3252"/>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934" name="Google Shape;934;p54"/>
            <p:cNvSpPr txBox="1"/>
            <p:nvPr/>
          </p:nvSpPr>
          <p:spPr>
            <a:xfrm>
              <a:off x="1286" y="3252"/>
              <a:ext cx="2085"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equilibrium constant,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is </a:t>
              </a:r>
              <a:endParaRPr/>
            </a:p>
          </p:txBody>
        </p:sp>
        <p:grpSp>
          <p:nvGrpSpPr>
            <p:cNvPr id="935" name="Google Shape;935;p54"/>
            <p:cNvGrpSpPr/>
            <p:nvPr/>
          </p:nvGrpSpPr>
          <p:grpSpPr>
            <a:xfrm>
              <a:off x="3312" y="3120"/>
              <a:ext cx="564" cy="496"/>
              <a:chOff x="3398" y="3191"/>
              <a:chExt cx="564" cy="496"/>
            </a:xfrm>
          </p:grpSpPr>
          <p:sp>
            <p:nvSpPr>
              <p:cNvPr id="936" name="Google Shape;936;p54"/>
              <p:cNvSpPr txBox="1"/>
              <p:nvPr/>
            </p:nvSpPr>
            <p:spPr>
              <a:xfrm>
                <a:off x="3398" y="3191"/>
                <a:ext cx="564"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[XY][Y]</a:t>
                </a:r>
                <a:endParaRPr/>
              </a:p>
            </p:txBody>
          </p:sp>
          <p:sp>
            <p:nvSpPr>
              <p:cNvPr id="937" name="Google Shape;937;p54"/>
              <p:cNvSpPr txBox="1"/>
              <p:nvPr/>
            </p:nvSpPr>
            <p:spPr>
              <a:xfrm>
                <a:off x="3419" y="3456"/>
                <a:ext cx="522"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[X][Y</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endParaRPr/>
              </a:p>
            </p:txBody>
          </p:sp>
          <p:cxnSp>
            <p:nvCxnSpPr>
              <p:cNvPr id="938" name="Google Shape;938;p54"/>
              <p:cNvCxnSpPr/>
              <p:nvPr/>
            </p:nvCxnSpPr>
            <p:spPr>
              <a:xfrm>
                <a:off x="3416" y="3443"/>
                <a:ext cx="528" cy="0"/>
              </a:xfrm>
              <a:prstGeom prst="straightConnector1">
                <a:avLst/>
              </a:prstGeom>
              <a:noFill/>
              <a:ln cap="flat" cmpd="sng" w="19050">
                <a:solidFill>
                  <a:schemeClr val="dk1"/>
                </a:solidFill>
                <a:prstDash val="solid"/>
                <a:miter lim="800000"/>
                <a:headEnd len="med" w="med" type="none"/>
                <a:tailEnd len="med" w="med" type="none"/>
              </a:ln>
            </p:spPr>
          </p:cxnSp>
        </p:grpSp>
        <p:sp>
          <p:nvSpPr>
            <p:cNvPr id="939" name="Google Shape;939;p54"/>
            <p:cNvSpPr txBox="1"/>
            <p:nvPr/>
          </p:nvSpPr>
          <p:spPr>
            <a:xfrm>
              <a:off x="3840" y="3216"/>
              <a:ext cx="15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grpSp>
      <p:sp>
        <p:nvSpPr>
          <p:cNvPr id="940" name="Google Shape;940;p54"/>
          <p:cNvSpPr txBox="1"/>
          <p:nvPr/>
        </p:nvSpPr>
        <p:spPr>
          <a:xfrm>
            <a:off x="1143000" y="2971800"/>
            <a:ext cx="367347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scene 1: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 15</a:t>
            </a:r>
            <a:endParaRPr/>
          </a:p>
        </p:txBody>
      </p:sp>
      <p:sp>
        <p:nvSpPr>
          <p:cNvPr id="941" name="Google Shape;941;p54"/>
          <p:cNvSpPr txBox="1"/>
          <p:nvPr/>
        </p:nvSpPr>
        <p:spPr>
          <a:xfrm>
            <a:off x="1752600" y="3810000"/>
            <a:ext cx="3581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scene 2: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 2</a:t>
            </a:r>
            <a:endParaRPr/>
          </a:p>
        </p:txBody>
      </p:sp>
      <p:sp>
        <p:nvSpPr>
          <p:cNvPr id="942" name="Google Shape;942;p54"/>
          <p:cNvSpPr txBox="1"/>
          <p:nvPr/>
        </p:nvSpPr>
        <p:spPr>
          <a:xfrm>
            <a:off x="2133600" y="4724400"/>
            <a:ext cx="3657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scene 3: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a:t>
            </a:r>
            <a:endParaRPr/>
          </a:p>
        </p:txBody>
      </p:sp>
      <p:sp>
        <p:nvSpPr>
          <p:cNvPr id="943" name="Google Shape;943;p54"/>
          <p:cNvSpPr txBox="1"/>
          <p:nvPr/>
        </p:nvSpPr>
        <p:spPr>
          <a:xfrm>
            <a:off x="304800" y="914400"/>
            <a:ext cx="12954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grpSp>
        <p:nvGrpSpPr>
          <p:cNvPr id="944" name="Google Shape;944;p54"/>
          <p:cNvGrpSpPr/>
          <p:nvPr/>
        </p:nvGrpSpPr>
        <p:grpSpPr>
          <a:xfrm>
            <a:off x="2667000" y="2743200"/>
            <a:ext cx="838200" cy="812800"/>
            <a:chOff x="2784" y="2880"/>
            <a:chExt cx="240" cy="512"/>
          </a:xfrm>
        </p:grpSpPr>
        <p:sp>
          <p:nvSpPr>
            <p:cNvPr id="945" name="Google Shape;945;p54"/>
            <p:cNvSpPr txBox="1"/>
            <p:nvPr/>
          </p:nvSpPr>
          <p:spPr>
            <a:xfrm>
              <a:off x="2784" y="2880"/>
              <a:ext cx="24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(5)(3)</a:t>
              </a:r>
              <a:endParaRPr/>
            </a:p>
          </p:txBody>
        </p:sp>
        <p:sp>
          <p:nvSpPr>
            <p:cNvPr id="946" name="Google Shape;946;p54"/>
            <p:cNvSpPr txBox="1"/>
            <p:nvPr/>
          </p:nvSpPr>
          <p:spPr>
            <a:xfrm>
              <a:off x="2784" y="3161"/>
              <a:ext cx="24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(1)(1)</a:t>
              </a:r>
              <a:endParaRPr/>
            </a:p>
          </p:txBody>
        </p:sp>
        <p:cxnSp>
          <p:nvCxnSpPr>
            <p:cNvPr id="947" name="Google Shape;947;p54"/>
            <p:cNvCxnSpPr/>
            <p:nvPr/>
          </p:nvCxnSpPr>
          <p:spPr>
            <a:xfrm>
              <a:off x="2784" y="3120"/>
              <a:ext cx="240" cy="0"/>
            </a:xfrm>
            <a:prstGeom prst="straightConnector1">
              <a:avLst/>
            </a:prstGeom>
            <a:noFill/>
            <a:ln cap="flat" cmpd="sng" w="19050">
              <a:solidFill>
                <a:schemeClr val="dk1"/>
              </a:solidFill>
              <a:prstDash val="solid"/>
              <a:miter lim="800000"/>
              <a:headEnd len="med" w="med" type="none"/>
              <a:tailEnd len="med" w="med" type="none"/>
            </a:ln>
          </p:spPr>
        </p:cxnSp>
      </p:grpSp>
      <p:grpSp>
        <p:nvGrpSpPr>
          <p:cNvPr id="948" name="Google Shape;948;p54"/>
          <p:cNvGrpSpPr/>
          <p:nvPr/>
        </p:nvGrpSpPr>
        <p:grpSpPr>
          <a:xfrm>
            <a:off x="3352800" y="3581400"/>
            <a:ext cx="838200" cy="812800"/>
            <a:chOff x="2784" y="2880"/>
            <a:chExt cx="240" cy="512"/>
          </a:xfrm>
        </p:grpSpPr>
        <p:sp>
          <p:nvSpPr>
            <p:cNvPr id="949" name="Google Shape;949;p54"/>
            <p:cNvSpPr txBox="1"/>
            <p:nvPr/>
          </p:nvSpPr>
          <p:spPr>
            <a:xfrm>
              <a:off x="2784" y="2880"/>
              <a:ext cx="24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(4)(2)</a:t>
              </a:r>
              <a:endParaRPr/>
            </a:p>
          </p:txBody>
        </p:sp>
        <p:sp>
          <p:nvSpPr>
            <p:cNvPr id="950" name="Google Shape;950;p54"/>
            <p:cNvSpPr txBox="1"/>
            <p:nvPr/>
          </p:nvSpPr>
          <p:spPr>
            <a:xfrm>
              <a:off x="2784" y="3161"/>
              <a:ext cx="24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(2)(2)</a:t>
              </a:r>
              <a:endParaRPr/>
            </a:p>
          </p:txBody>
        </p:sp>
        <p:cxnSp>
          <p:nvCxnSpPr>
            <p:cNvPr id="951" name="Google Shape;951;p54"/>
            <p:cNvCxnSpPr/>
            <p:nvPr/>
          </p:nvCxnSpPr>
          <p:spPr>
            <a:xfrm>
              <a:off x="2784" y="3120"/>
              <a:ext cx="240" cy="0"/>
            </a:xfrm>
            <a:prstGeom prst="straightConnector1">
              <a:avLst/>
            </a:prstGeom>
            <a:noFill/>
            <a:ln cap="flat" cmpd="sng" w="19050">
              <a:solidFill>
                <a:schemeClr val="dk1"/>
              </a:solidFill>
              <a:prstDash val="solid"/>
              <a:miter lim="800000"/>
              <a:headEnd len="med" w="med" type="none"/>
              <a:tailEnd len="med" w="med" type="none"/>
            </a:ln>
          </p:spPr>
        </p:cxnSp>
      </p:grpSp>
      <p:grpSp>
        <p:nvGrpSpPr>
          <p:cNvPr id="952" name="Google Shape;952;p54"/>
          <p:cNvGrpSpPr/>
          <p:nvPr/>
        </p:nvGrpSpPr>
        <p:grpSpPr>
          <a:xfrm>
            <a:off x="3657600" y="4495800"/>
            <a:ext cx="838200" cy="812800"/>
            <a:chOff x="2784" y="2880"/>
            <a:chExt cx="240" cy="512"/>
          </a:xfrm>
        </p:grpSpPr>
        <p:sp>
          <p:nvSpPr>
            <p:cNvPr id="953" name="Google Shape;953;p54"/>
            <p:cNvSpPr txBox="1"/>
            <p:nvPr/>
          </p:nvSpPr>
          <p:spPr>
            <a:xfrm>
              <a:off x="2784" y="2880"/>
              <a:ext cx="240"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(3)(1)</a:t>
              </a:r>
              <a:endParaRPr/>
            </a:p>
          </p:txBody>
        </p:sp>
        <p:sp>
          <p:nvSpPr>
            <p:cNvPr id="954" name="Google Shape;954;p54"/>
            <p:cNvSpPr txBox="1"/>
            <p:nvPr/>
          </p:nvSpPr>
          <p:spPr>
            <a:xfrm>
              <a:off x="2784" y="3161"/>
              <a:ext cx="240"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(3)(3)</a:t>
              </a:r>
              <a:endParaRPr/>
            </a:p>
          </p:txBody>
        </p:sp>
        <p:cxnSp>
          <p:nvCxnSpPr>
            <p:cNvPr id="955" name="Google Shape;955;p54"/>
            <p:cNvCxnSpPr/>
            <p:nvPr/>
          </p:nvCxnSpPr>
          <p:spPr>
            <a:xfrm>
              <a:off x="2784" y="3120"/>
              <a:ext cx="240" cy="0"/>
            </a:xfrm>
            <a:prstGeom prst="straightConnector1">
              <a:avLst/>
            </a:prstGeom>
            <a:noFill/>
            <a:ln cap="flat" cmpd="sng" w="19050">
              <a:solidFill>
                <a:schemeClr val="dk1"/>
              </a:solidFill>
              <a:prstDash val="solid"/>
              <a:miter lim="800000"/>
              <a:headEnd len="med" w="med" type="none"/>
              <a:tailEnd len="med" w="med" type="none"/>
            </a:ln>
          </p:spPr>
        </p:cxnSp>
      </p:grpSp>
      <p:grpSp>
        <p:nvGrpSpPr>
          <p:cNvPr id="956" name="Google Shape;956;p54"/>
          <p:cNvGrpSpPr/>
          <p:nvPr/>
        </p:nvGrpSpPr>
        <p:grpSpPr>
          <a:xfrm>
            <a:off x="4876800" y="4572000"/>
            <a:ext cx="381000" cy="750887"/>
            <a:chOff x="2784" y="2880"/>
            <a:chExt cx="240" cy="473"/>
          </a:xfrm>
        </p:grpSpPr>
        <p:sp>
          <p:nvSpPr>
            <p:cNvPr id="957" name="Google Shape;957;p54"/>
            <p:cNvSpPr txBox="1"/>
            <p:nvPr/>
          </p:nvSpPr>
          <p:spPr>
            <a:xfrm>
              <a:off x="2784" y="2880"/>
              <a:ext cx="24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a:t>
              </a:r>
              <a:endParaRPr/>
            </a:p>
          </p:txBody>
        </p:sp>
        <p:sp>
          <p:nvSpPr>
            <p:cNvPr id="958" name="Google Shape;958;p54"/>
            <p:cNvSpPr txBox="1"/>
            <p:nvPr/>
          </p:nvSpPr>
          <p:spPr>
            <a:xfrm>
              <a:off x="2784" y="3120"/>
              <a:ext cx="240"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a:t>
              </a:r>
              <a:endParaRPr/>
            </a:p>
          </p:txBody>
        </p:sp>
        <p:cxnSp>
          <p:nvCxnSpPr>
            <p:cNvPr id="959" name="Google Shape;959;p54"/>
            <p:cNvCxnSpPr/>
            <p:nvPr/>
          </p:nvCxnSpPr>
          <p:spPr>
            <a:xfrm>
              <a:off x="2784" y="3120"/>
              <a:ext cx="240" cy="0"/>
            </a:xfrm>
            <a:prstGeom prst="straightConnector1">
              <a:avLst/>
            </a:prstGeom>
            <a:noFill/>
            <a:ln cap="flat" cmpd="sng" w="19050">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2500"/>
                                  </p:stCondLst>
                                  <p:childTnLst>
                                    <p:set>
                                      <p:cBhvr>
                                        <p:cTn dur="1" fill="hold">
                                          <p:stCondLst>
                                            <p:cond delay="0"/>
                                          </p:stCondLst>
                                        </p:cTn>
                                        <p:tgtEl>
                                          <p:spTgt spid="940"/>
                                        </p:tgtEl>
                                        <p:attrNameLst>
                                          <p:attrName>style.visibility</p:attrName>
                                        </p:attrNameLst>
                                      </p:cBhvr>
                                      <p:to>
                                        <p:strVal val="visible"/>
                                      </p:to>
                                    </p:set>
                                    <p:animEffect filter="fade" transition="in">
                                      <p:cBhvr>
                                        <p:cTn dur="500"/>
                                        <p:tgtEl>
                                          <p:spTgt spid="940"/>
                                        </p:tgtEl>
                                      </p:cBhvr>
                                    </p:animEffect>
                                  </p:childTnLst>
                                </p:cTn>
                              </p:par>
                            </p:childTnLst>
                          </p:cTn>
                        </p:par>
                        <p:par>
                          <p:cTn fill="hold">
                            <p:stCondLst>
                              <p:cond delay="500"/>
                            </p:stCondLst>
                            <p:childTnLst>
                              <p:par>
                                <p:cTn fill="hold" nodeType="afterEffect" presetClass="entr" presetID="10" presetSubtype="0">
                                  <p:stCondLst>
                                    <p:cond delay="2500"/>
                                  </p:stCondLst>
                                  <p:childTnLst>
                                    <p:set>
                                      <p:cBhvr>
                                        <p:cTn dur="1" fill="hold">
                                          <p:stCondLst>
                                            <p:cond delay="0"/>
                                          </p:stCondLst>
                                        </p:cTn>
                                        <p:tgtEl>
                                          <p:spTgt spid="941"/>
                                        </p:tgtEl>
                                        <p:attrNameLst>
                                          <p:attrName>style.visibility</p:attrName>
                                        </p:attrNameLst>
                                      </p:cBhvr>
                                      <p:to>
                                        <p:strVal val="visible"/>
                                      </p:to>
                                    </p:set>
                                    <p:animEffect filter="fade" transition="in">
                                      <p:cBhvr>
                                        <p:cTn dur="500"/>
                                        <p:tgtEl>
                                          <p:spTgt spid="941"/>
                                        </p:tgtEl>
                                      </p:cBhvr>
                                    </p:animEffect>
                                  </p:childTnLst>
                                </p:cTn>
                              </p:par>
                            </p:childTnLst>
                          </p:cTn>
                        </p:par>
                        <p:par>
                          <p:cTn fill="hold">
                            <p:stCondLst>
                              <p:cond delay="1000"/>
                            </p:stCondLst>
                            <p:childTnLst>
                              <p:par>
                                <p:cTn fill="hold" nodeType="afterEffect" presetClass="entr" presetID="10" presetSubtype="0">
                                  <p:stCondLst>
                                    <p:cond delay="2500"/>
                                  </p:stCondLst>
                                  <p:childTnLst>
                                    <p:set>
                                      <p:cBhvr>
                                        <p:cTn dur="1" fill="hold">
                                          <p:stCondLst>
                                            <p:cond delay="0"/>
                                          </p:stCondLst>
                                        </p:cTn>
                                        <p:tgtEl>
                                          <p:spTgt spid="942"/>
                                        </p:tgtEl>
                                        <p:attrNameLst>
                                          <p:attrName>style.visibility</p:attrName>
                                        </p:attrNameLst>
                                      </p:cBhvr>
                                      <p:to>
                                        <p:strVal val="visible"/>
                                      </p:to>
                                    </p:set>
                                    <p:animEffect filter="fade" transition="in">
                                      <p:cBhvr>
                                        <p:cTn dur="500"/>
                                        <p:tgtEl>
                                          <p:spTgt spid="9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4" name="Shape 964"/>
        <p:cNvGrpSpPr/>
        <p:nvPr/>
      </p:nvGrpSpPr>
      <p:grpSpPr>
        <a:xfrm>
          <a:off x="0" y="0"/>
          <a:ext cx="0" cy="0"/>
          <a:chOff x="0" y="0"/>
          <a:chExt cx="0" cy="0"/>
        </a:xfrm>
      </p:grpSpPr>
      <p:sp>
        <p:nvSpPr>
          <p:cNvPr id="965" name="Google Shape;965;p55"/>
          <p:cNvSpPr txBox="1"/>
          <p:nvPr/>
        </p:nvSpPr>
        <p:spPr>
          <a:xfrm>
            <a:off x="304800" y="5334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17.13</a:t>
            </a:r>
            <a:endParaRPr/>
          </a:p>
        </p:txBody>
      </p:sp>
      <p:sp>
        <p:nvSpPr>
          <p:cNvPr id="966" name="Google Shape;966;p55"/>
          <p:cNvSpPr txBox="1"/>
          <p:nvPr/>
        </p:nvSpPr>
        <p:spPr>
          <a:xfrm>
            <a:off x="3124200" y="457200"/>
            <a:ext cx="5867400" cy="668337"/>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Determining Equilibrium Parameters from </a:t>
            </a:r>
            <a:endParaRPr/>
          </a:p>
          <a:p>
            <a:pPr indent="0" lvl="0" marL="0" marR="0" rtl="0" algn="l">
              <a:lnSpc>
                <a:spcPct val="100000"/>
              </a:lnSpc>
              <a:spcBef>
                <a:spcPts val="18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Molecular Species</a:t>
            </a:r>
            <a:endParaRPr/>
          </a:p>
        </p:txBody>
      </p:sp>
      <p:sp>
        <p:nvSpPr>
          <p:cNvPr id="967" name="Google Shape;967;p55"/>
          <p:cNvSpPr txBox="1"/>
          <p:nvPr/>
        </p:nvSpPr>
        <p:spPr>
          <a:xfrm>
            <a:off x="304800" y="914400"/>
            <a:ext cx="12954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sp>
        <p:nvSpPr>
          <p:cNvPr id="968" name="Google Shape;968;p55"/>
          <p:cNvSpPr txBox="1"/>
          <p:nvPr/>
        </p:nvSpPr>
        <p:spPr>
          <a:xfrm>
            <a:off x="2362200" y="2971800"/>
            <a:ext cx="8763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15</a:t>
            </a:r>
            <a:endParaRPr/>
          </a:p>
        </p:txBody>
      </p:sp>
      <p:sp>
        <p:nvSpPr>
          <p:cNvPr id="969" name="Google Shape;969;p55"/>
          <p:cNvSpPr txBox="1"/>
          <p:nvPr/>
        </p:nvSpPr>
        <p:spPr>
          <a:xfrm>
            <a:off x="4419600" y="2971800"/>
            <a:ext cx="7493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2</a:t>
            </a:r>
            <a:endParaRPr/>
          </a:p>
        </p:txBody>
      </p:sp>
      <p:sp>
        <p:nvSpPr>
          <p:cNvPr id="970" name="Google Shape;970;p55"/>
          <p:cNvSpPr txBox="1"/>
          <p:nvPr/>
        </p:nvSpPr>
        <p:spPr>
          <a:xfrm>
            <a:off x="6400800" y="2971800"/>
            <a:ext cx="939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1/3</a:t>
            </a:r>
            <a:endParaRPr/>
          </a:p>
        </p:txBody>
      </p:sp>
      <p:sp>
        <p:nvSpPr>
          <p:cNvPr id="971" name="Google Shape;971;p55"/>
          <p:cNvSpPr txBox="1"/>
          <p:nvPr/>
        </p:nvSpPr>
        <p:spPr>
          <a:xfrm>
            <a:off x="990600" y="4068762"/>
            <a:ext cx="7369175"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  For scene 1,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&gt;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so the system will proceed toward reactants to reach equilibrium while in scene 3,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&lt;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so the system will proceed toward products.</a:t>
            </a:r>
            <a:endParaRPr/>
          </a:p>
        </p:txBody>
      </p:sp>
      <p:sp>
        <p:nvSpPr>
          <p:cNvPr id="972" name="Google Shape;972;p55"/>
          <p:cNvSpPr txBox="1"/>
          <p:nvPr/>
        </p:nvSpPr>
        <p:spPr>
          <a:xfrm>
            <a:off x="990600" y="3581400"/>
            <a:ext cx="736917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For scene 2,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so it represents the system at equilibrium.</a:t>
            </a:r>
            <a:endParaRPr/>
          </a:p>
        </p:txBody>
      </p:sp>
      <p:sp>
        <p:nvSpPr>
          <p:cNvPr id="973" name="Google Shape;973;p55"/>
          <p:cNvSpPr txBox="1"/>
          <p:nvPr/>
        </p:nvSpPr>
        <p:spPr>
          <a:xfrm>
            <a:off x="1066800" y="5181600"/>
            <a:ext cx="7369175"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  If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i="0" lang="en-US" sz="1800" u="none">
                <a:solidFill>
                  <a:schemeClr val="dk1"/>
                </a:solidFill>
                <a:latin typeface="Arial"/>
                <a:ea typeface="Arial"/>
                <a:cs typeface="Arial"/>
                <a:sym typeface="Arial"/>
              </a:rPr>
              <a:t> &gt; 0, heat is a reactant (endothermic).  A rise in temperature will favor products and [Y</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will decrease as the system shifts to products.</a:t>
            </a:r>
            <a:endParaRPr/>
          </a:p>
        </p:txBody>
      </p:sp>
      <p:pic>
        <p:nvPicPr>
          <p:cNvPr id="974" name="Google Shape;974;p55"/>
          <p:cNvPicPr preferRelativeResize="0"/>
          <p:nvPr/>
        </p:nvPicPr>
        <p:blipFill rotWithShape="1">
          <a:blip r:embed="rId3">
            <a:alphaModFix/>
          </a:blip>
          <a:srcRect b="0" l="0" r="0" t="0"/>
          <a:stretch/>
        </p:blipFill>
        <p:spPr>
          <a:xfrm>
            <a:off x="2057400" y="1219200"/>
            <a:ext cx="5410200" cy="1641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974"/>
                                        </p:tgtEl>
                                        <p:attrNameLst>
                                          <p:attrName>style.visibility</p:attrName>
                                        </p:attrNameLst>
                                      </p:cBhvr>
                                      <p:to>
                                        <p:strVal val="visible"/>
                                      </p:to>
                                    </p:set>
                                  </p:childTnLst>
                                </p:cTn>
                              </p:par>
                              <p:par>
                                <p:cTn fill="hold" nodeType="withEffect" presetClass="entr" presetID="10" presetSubtype="0">
                                  <p:stCondLst>
                                    <p:cond delay="1000"/>
                                  </p:stCondLst>
                                  <p:childTnLst>
                                    <p:set>
                                      <p:cBhvr>
                                        <p:cTn dur="1" fill="hold">
                                          <p:stCondLst>
                                            <p:cond delay="0"/>
                                          </p:stCondLst>
                                        </p:cTn>
                                        <p:tgtEl>
                                          <p:spTgt spid="972"/>
                                        </p:tgtEl>
                                        <p:attrNameLst>
                                          <p:attrName>style.visibility</p:attrName>
                                        </p:attrNameLst>
                                      </p:cBhvr>
                                      <p:to>
                                        <p:strVal val="visible"/>
                                      </p:to>
                                    </p:set>
                                    <p:animEffect filter="fade" transition="in">
                                      <p:cBhvr>
                                        <p:cTn dur="500"/>
                                        <p:tgtEl>
                                          <p:spTgt spid="972"/>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971"/>
                                        </p:tgtEl>
                                        <p:attrNameLst>
                                          <p:attrName>style.visibility</p:attrName>
                                        </p:attrNameLst>
                                      </p:cBhvr>
                                      <p:to>
                                        <p:strVal val="visible"/>
                                      </p:to>
                                    </p:set>
                                    <p:animEffect filter="fade" transition="in">
                                      <p:cBhvr>
                                        <p:cTn dur="500"/>
                                        <p:tgtEl>
                                          <p:spTgt spid="971"/>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973"/>
                                        </p:tgtEl>
                                        <p:attrNameLst>
                                          <p:attrName>style.visibility</p:attrName>
                                        </p:attrNameLst>
                                      </p:cBhvr>
                                      <p:to>
                                        <p:strVal val="visible"/>
                                      </p:to>
                                    </p:set>
                                    <p:animEffect filter="fade" transition="in">
                                      <p:cBhvr>
                                        <p:cTn dur="500"/>
                                        <p:tgtEl>
                                          <p:spTgt spid="973"/>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9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9" name="Shape 979"/>
        <p:cNvGrpSpPr/>
        <p:nvPr/>
      </p:nvGrpSpPr>
      <p:grpSpPr>
        <a:xfrm>
          <a:off x="0" y="0"/>
          <a:ext cx="0" cy="0"/>
          <a:chOff x="0" y="0"/>
          <a:chExt cx="0" cy="0"/>
        </a:xfrm>
      </p:grpSpPr>
      <p:pic>
        <p:nvPicPr>
          <p:cNvPr id="980" name="Google Shape;980;p56"/>
          <p:cNvPicPr preferRelativeResize="0"/>
          <p:nvPr/>
        </p:nvPicPr>
        <p:blipFill rotWithShape="1">
          <a:blip r:embed="rId3">
            <a:alphaModFix/>
          </a:blip>
          <a:srcRect b="0" l="0" r="0" t="0"/>
          <a:stretch/>
        </p:blipFill>
        <p:spPr>
          <a:xfrm>
            <a:off x="1143000" y="577850"/>
            <a:ext cx="7010400" cy="558006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5" name="Shape 985"/>
        <p:cNvGrpSpPr/>
        <p:nvPr/>
      </p:nvGrpSpPr>
      <p:grpSpPr>
        <a:xfrm>
          <a:off x="0" y="0"/>
          <a:ext cx="0" cy="0"/>
          <a:chOff x="0" y="0"/>
          <a:chExt cx="0" cy="0"/>
        </a:xfrm>
      </p:grpSpPr>
      <p:sp>
        <p:nvSpPr>
          <p:cNvPr id="986" name="Google Shape;986;p57"/>
          <p:cNvSpPr txBox="1"/>
          <p:nvPr/>
        </p:nvSpPr>
        <p:spPr>
          <a:xfrm>
            <a:off x="457200" y="457200"/>
            <a:ext cx="1752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17.9</a:t>
            </a:r>
            <a:endParaRPr/>
          </a:p>
        </p:txBody>
      </p:sp>
      <p:sp>
        <p:nvSpPr>
          <p:cNvPr id="987" name="Google Shape;987;p57"/>
          <p:cNvSpPr txBox="1"/>
          <p:nvPr/>
        </p:nvSpPr>
        <p:spPr>
          <a:xfrm>
            <a:off x="1905000" y="457200"/>
            <a:ext cx="6553200" cy="701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Percent yield of ammonia vs. temperature (</a:t>
            </a:r>
            <a:r>
              <a:rPr b="1" baseline="30000" i="0" lang="en-US" sz="2000" u="none">
                <a:solidFill>
                  <a:schemeClr val="dk1"/>
                </a:solidFill>
                <a:latin typeface="Arial"/>
                <a:ea typeface="Arial"/>
                <a:cs typeface="Arial"/>
                <a:sym typeface="Arial"/>
              </a:rPr>
              <a:t>o</a:t>
            </a:r>
            <a:r>
              <a:rPr b="1" i="0" lang="en-US" sz="2000" u="none">
                <a:solidFill>
                  <a:schemeClr val="dk1"/>
                </a:solidFill>
                <a:latin typeface="Arial"/>
                <a:ea typeface="Arial"/>
                <a:cs typeface="Arial"/>
                <a:sym typeface="Arial"/>
              </a:rPr>
              <a:t>C) at five different operating pressures.</a:t>
            </a:r>
            <a:endParaRPr/>
          </a:p>
        </p:txBody>
      </p:sp>
      <p:sp>
        <p:nvSpPr>
          <p:cNvPr id="988" name="Google Shape;988;p57"/>
          <p:cNvSpPr txBox="1"/>
          <p:nvPr/>
        </p:nvSpPr>
        <p:spPr>
          <a:xfrm>
            <a:off x="8534400" y="6172200"/>
            <a:ext cx="4572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989" name="Google Shape;989;p57"/>
          <p:cNvPicPr preferRelativeResize="0"/>
          <p:nvPr/>
        </p:nvPicPr>
        <p:blipFill rotWithShape="1">
          <a:blip r:embed="rId3">
            <a:alphaModFix/>
          </a:blip>
          <a:srcRect b="0" l="0" r="0" t="0"/>
          <a:stretch/>
        </p:blipFill>
        <p:spPr>
          <a:xfrm>
            <a:off x="1524000" y="1414462"/>
            <a:ext cx="6019800" cy="46815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17"/>
          <p:cNvSpPr txBox="1"/>
          <p:nvPr/>
        </p:nvSpPr>
        <p:spPr>
          <a:xfrm>
            <a:off x="533400" y="1828800"/>
            <a:ext cx="8305800" cy="1524000"/>
          </a:xfrm>
          <a:prstGeom prst="rect">
            <a:avLst/>
          </a:prstGeom>
          <a:gradFill>
            <a:gsLst>
              <a:gs pos="0">
                <a:srgbClr val="FF9218"/>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5" name="Google Shape;125;p17"/>
          <p:cNvSpPr txBox="1"/>
          <p:nvPr/>
        </p:nvSpPr>
        <p:spPr>
          <a:xfrm>
            <a:off x="1143000" y="609600"/>
            <a:ext cx="6477000" cy="8540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If rate</a:t>
            </a:r>
            <a:r>
              <a:rPr b="1" baseline="-25000" i="0" lang="en-US" sz="2000" u="none">
                <a:solidFill>
                  <a:schemeClr val="dk1"/>
                </a:solidFill>
                <a:latin typeface="Arial"/>
                <a:ea typeface="Arial"/>
                <a:cs typeface="Arial"/>
                <a:sym typeface="Arial"/>
              </a:rPr>
              <a:t>forward</a:t>
            </a:r>
            <a:r>
              <a:rPr b="1" i="0" lang="en-US" sz="2000" u="none">
                <a:solidFill>
                  <a:schemeClr val="dk1"/>
                </a:solidFill>
                <a:latin typeface="Arial"/>
                <a:ea typeface="Arial"/>
                <a:cs typeface="Arial"/>
                <a:sym typeface="Arial"/>
              </a:rPr>
              <a:t> = rate</a:t>
            </a:r>
            <a:r>
              <a:rPr b="1" baseline="-25000" i="0" lang="en-US" sz="2000" u="none">
                <a:solidFill>
                  <a:schemeClr val="dk1"/>
                </a:solidFill>
                <a:latin typeface="Arial"/>
                <a:ea typeface="Arial"/>
                <a:cs typeface="Arial"/>
                <a:sym typeface="Arial"/>
              </a:rPr>
              <a:t>reverse</a:t>
            </a:r>
            <a:r>
              <a:rPr b="1" i="0" lang="en-US" sz="2000" u="none">
                <a:solidFill>
                  <a:schemeClr val="dk1"/>
                </a:solidFill>
                <a:latin typeface="Arial"/>
                <a:ea typeface="Arial"/>
                <a:cs typeface="Arial"/>
                <a:sym typeface="Arial"/>
              </a:rPr>
              <a:t> then </a:t>
            </a:r>
            <a:endParaRPr/>
          </a:p>
          <a:p>
            <a:pPr indent="0" lvl="0" marL="0" marR="0" rtl="0" algn="ctr">
              <a:lnSpc>
                <a:spcPct val="100000"/>
              </a:lnSpc>
              <a:spcBef>
                <a:spcPts val="1000"/>
              </a:spcBef>
              <a:spcAft>
                <a:spcPts val="0"/>
              </a:spcAft>
              <a:buClr>
                <a:schemeClr val="dk1"/>
              </a:buClr>
              <a:buSzPts val="2000"/>
              <a:buFont typeface="Arial"/>
              <a:buNone/>
            </a:pPr>
            <a:r>
              <a:rPr b="1" i="1" lang="en-US" sz="2000" u="none">
                <a:solidFill>
                  <a:schemeClr val="dk1"/>
                </a:solidFill>
                <a:latin typeface="Arial"/>
                <a:ea typeface="Arial"/>
                <a:cs typeface="Arial"/>
                <a:sym typeface="Arial"/>
              </a:rPr>
              <a:t>k</a:t>
            </a:r>
            <a:r>
              <a:rPr b="1" baseline="-25000" i="0" lang="en-US" sz="2000" u="none">
                <a:solidFill>
                  <a:schemeClr val="dk1"/>
                </a:solidFill>
                <a:latin typeface="Arial"/>
                <a:ea typeface="Arial"/>
                <a:cs typeface="Arial"/>
                <a:sym typeface="Arial"/>
              </a:rPr>
              <a:t>forward</a:t>
            </a:r>
            <a:r>
              <a:rPr b="1" i="0" lang="en-US" sz="2000" u="none">
                <a:solidFill>
                  <a:schemeClr val="dk1"/>
                </a:solidFill>
                <a:latin typeface="Arial"/>
                <a:ea typeface="Arial"/>
                <a:cs typeface="Arial"/>
                <a:sym typeface="Arial"/>
              </a:rPr>
              <a:t>[reactants]</a:t>
            </a:r>
            <a:r>
              <a:rPr b="1" baseline="30000" i="1" lang="en-US" sz="2000" u="none">
                <a:solidFill>
                  <a:schemeClr val="dk1"/>
                </a:solidFill>
                <a:latin typeface="Arial"/>
                <a:ea typeface="Arial"/>
                <a:cs typeface="Arial"/>
                <a:sym typeface="Arial"/>
              </a:rPr>
              <a:t>m</a:t>
            </a:r>
            <a:r>
              <a:rPr b="1" i="0" lang="en-US" sz="2000" u="none">
                <a:solidFill>
                  <a:schemeClr val="dk1"/>
                </a:solidFill>
                <a:latin typeface="Arial"/>
                <a:ea typeface="Arial"/>
                <a:cs typeface="Arial"/>
                <a:sym typeface="Arial"/>
              </a:rPr>
              <a:t> = </a:t>
            </a:r>
            <a:r>
              <a:rPr b="1" i="1" lang="en-US" sz="2000" u="none">
                <a:solidFill>
                  <a:schemeClr val="dk1"/>
                </a:solidFill>
                <a:latin typeface="Arial"/>
                <a:ea typeface="Arial"/>
                <a:cs typeface="Arial"/>
                <a:sym typeface="Arial"/>
              </a:rPr>
              <a:t>k</a:t>
            </a:r>
            <a:r>
              <a:rPr b="1" baseline="-25000" i="0" lang="en-US" sz="2000" u="none">
                <a:solidFill>
                  <a:schemeClr val="dk1"/>
                </a:solidFill>
                <a:latin typeface="Arial"/>
                <a:ea typeface="Arial"/>
                <a:cs typeface="Arial"/>
                <a:sym typeface="Arial"/>
              </a:rPr>
              <a:t>reverse</a:t>
            </a:r>
            <a:r>
              <a:rPr b="1" i="0" lang="en-US" sz="2000" u="none">
                <a:solidFill>
                  <a:schemeClr val="dk1"/>
                </a:solidFill>
                <a:latin typeface="Arial"/>
                <a:ea typeface="Arial"/>
                <a:cs typeface="Arial"/>
                <a:sym typeface="Arial"/>
              </a:rPr>
              <a:t>[products]</a:t>
            </a:r>
            <a:r>
              <a:rPr b="1" baseline="30000" i="1" lang="en-US" sz="2000" u="none">
                <a:solidFill>
                  <a:schemeClr val="dk1"/>
                </a:solidFill>
                <a:latin typeface="Arial"/>
                <a:ea typeface="Arial"/>
                <a:cs typeface="Arial"/>
                <a:sym typeface="Arial"/>
              </a:rPr>
              <a:t>n</a:t>
            </a:r>
            <a:endParaRPr/>
          </a:p>
        </p:txBody>
      </p:sp>
      <p:sp>
        <p:nvSpPr>
          <p:cNvPr id="126" name="Google Shape;126;p17"/>
          <p:cNvSpPr txBox="1"/>
          <p:nvPr/>
        </p:nvSpPr>
        <p:spPr>
          <a:xfrm>
            <a:off x="2514600" y="2362200"/>
            <a:ext cx="6858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a:t>
            </a:r>
            <a:endParaRPr/>
          </a:p>
        </p:txBody>
      </p:sp>
      <p:sp>
        <p:nvSpPr>
          <p:cNvPr id="127" name="Google Shape;127;p17"/>
          <p:cNvSpPr txBox="1"/>
          <p:nvPr/>
        </p:nvSpPr>
        <p:spPr>
          <a:xfrm>
            <a:off x="5029200" y="2286000"/>
            <a:ext cx="11430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  </a:t>
            </a:r>
            <a:r>
              <a:rPr b="1" i="1" lang="en-US" sz="2800" u="none">
                <a:solidFill>
                  <a:schemeClr val="dk1"/>
                </a:solidFill>
                <a:latin typeface="Arial"/>
                <a:ea typeface="Arial"/>
                <a:cs typeface="Arial"/>
                <a:sym typeface="Arial"/>
              </a:rPr>
              <a:t>K</a:t>
            </a:r>
            <a:endParaRPr/>
          </a:p>
        </p:txBody>
      </p:sp>
      <p:sp>
        <p:nvSpPr>
          <p:cNvPr id="128" name="Google Shape;128;p17"/>
          <p:cNvSpPr txBox="1"/>
          <p:nvPr/>
        </p:nvSpPr>
        <p:spPr>
          <a:xfrm>
            <a:off x="5943600" y="2362200"/>
            <a:ext cx="2971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a:solidFill>
                  <a:schemeClr val="dk1"/>
                </a:solidFill>
                <a:latin typeface="Arial"/>
                <a:ea typeface="Arial"/>
                <a:cs typeface="Arial"/>
                <a:sym typeface="Arial"/>
              </a:rPr>
              <a:t>the equilibrium constant</a:t>
            </a:r>
            <a:endParaRPr/>
          </a:p>
        </p:txBody>
      </p:sp>
      <p:grpSp>
        <p:nvGrpSpPr>
          <p:cNvPr id="129" name="Google Shape;129;p17"/>
          <p:cNvGrpSpPr/>
          <p:nvPr/>
        </p:nvGrpSpPr>
        <p:grpSpPr>
          <a:xfrm>
            <a:off x="1143000" y="1981200"/>
            <a:ext cx="1371600" cy="1128712"/>
            <a:chOff x="720" y="1248"/>
            <a:chExt cx="864" cy="711"/>
          </a:xfrm>
        </p:grpSpPr>
        <p:sp>
          <p:nvSpPr>
            <p:cNvPr id="130" name="Google Shape;130;p17"/>
            <p:cNvSpPr txBox="1"/>
            <p:nvPr/>
          </p:nvSpPr>
          <p:spPr>
            <a:xfrm>
              <a:off x="720" y="1248"/>
              <a:ext cx="864" cy="3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1" lang="en-US" sz="2800" u="none">
                  <a:solidFill>
                    <a:schemeClr val="dk1"/>
                  </a:solidFill>
                  <a:latin typeface="Arial"/>
                  <a:ea typeface="Arial"/>
                  <a:cs typeface="Arial"/>
                  <a:sym typeface="Arial"/>
                </a:rPr>
                <a:t>k</a:t>
              </a:r>
              <a:r>
                <a:rPr b="1" baseline="-25000" i="0" lang="en-US" sz="2800" u="none">
                  <a:solidFill>
                    <a:schemeClr val="dk1"/>
                  </a:solidFill>
                  <a:latin typeface="Arial"/>
                  <a:ea typeface="Arial"/>
                  <a:cs typeface="Arial"/>
                  <a:sym typeface="Arial"/>
                </a:rPr>
                <a:t>forward</a:t>
              </a:r>
              <a:endParaRPr/>
            </a:p>
          </p:txBody>
        </p:sp>
        <p:sp>
          <p:nvSpPr>
            <p:cNvPr id="131" name="Google Shape;131;p17"/>
            <p:cNvSpPr txBox="1"/>
            <p:nvPr/>
          </p:nvSpPr>
          <p:spPr>
            <a:xfrm>
              <a:off x="720" y="1632"/>
              <a:ext cx="864" cy="3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1" lang="en-US" sz="2800" u="none">
                  <a:solidFill>
                    <a:schemeClr val="dk1"/>
                  </a:solidFill>
                  <a:latin typeface="Arial"/>
                  <a:ea typeface="Arial"/>
                  <a:cs typeface="Arial"/>
                  <a:sym typeface="Arial"/>
                </a:rPr>
                <a:t>k</a:t>
              </a:r>
              <a:r>
                <a:rPr b="1" baseline="-25000" i="0" lang="en-US" sz="2800" u="none">
                  <a:solidFill>
                    <a:schemeClr val="dk1"/>
                  </a:solidFill>
                  <a:latin typeface="Arial"/>
                  <a:ea typeface="Arial"/>
                  <a:cs typeface="Arial"/>
                  <a:sym typeface="Arial"/>
                </a:rPr>
                <a:t>reverse</a:t>
              </a:r>
              <a:endParaRPr/>
            </a:p>
          </p:txBody>
        </p:sp>
        <p:cxnSp>
          <p:nvCxnSpPr>
            <p:cNvPr id="132" name="Google Shape;132;p17"/>
            <p:cNvCxnSpPr/>
            <p:nvPr/>
          </p:nvCxnSpPr>
          <p:spPr>
            <a:xfrm>
              <a:off x="720" y="1632"/>
              <a:ext cx="816"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133" name="Google Shape;133;p17"/>
          <p:cNvGrpSpPr/>
          <p:nvPr/>
        </p:nvGrpSpPr>
        <p:grpSpPr>
          <a:xfrm>
            <a:off x="3124200" y="2057400"/>
            <a:ext cx="2133600" cy="1066800"/>
            <a:chOff x="1968" y="1296"/>
            <a:chExt cx="1344" cy="672"/>
          </a:xfrm>
        </p:grpSpPr>
        <p:sp>
          <p:nvSpPr>
            <p:cNvPr id="134" name="Google Shape;134;p17"/>
            <p:cNvSpPr txBox="1"/>
            <p:nvPr/>
          </p:nvSpPr>
          <p:spPr>
            <a:xfrm>
              <a:off x="2016" y="1296"/>
              <a:ext cx="1200"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[products]</a:t>
              </a:r>
              <a:r>
                <a:rPr b="1" baseline="30000" i="1" lang="en-US" sz="2400" u="none">
                  <a:solidFill>
                    <a:schemeClr val="dk1"/>
                  </a:solidFill>
                  <a:latin typeface="Arial"/>
                  <a:ea typeface="Arial"/>
                  <a:cs typeface="Arial"/>
                  <a:sym typeface="Arial"/>
                </a:rPr>
                <a:t>n</a:t>
              </a:r>
              <a:endParaRPr/>
            </a:p>
          </p:txBody>
        </p:sp>
        <p:sp>
          <p:nvSpPr>
            <p:cNvPr id="135" name="Google Shape;135;p17"/>
            <p:cNvSpPr txBox="1"/>
            <p:nvPr/>
          </p:nvSpPr>
          <p:spPr>
            <a:xfrm>
              <a:off x="2016" y="1680"/>
              <a:ext cx="1296"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[reactants]</a:t>
              </a:r>
              <a:r>
                <a:rPr b="1" baseline="30000" i="1" lang="en-US" sz="2400" u="none">
                  <a:solidFill>
                    <a:schemeClr val="dk1"/>
                  </a:solidFill>
                  <a:latin typeface="Arial"/>
                  <a:ea typeface="Arial"/>
                  <a:cs typeface="Arial"/>
                  <a:sym typeface="Arial"/>
                </a:rPr>
                <a:t>m</a:t>
              </a:r>
              <a:endParaRPr/>
            </a:p>
          </p:txBody>
        </p:sp>
        <p:cxnSp>
          <p:nvCxnSpPr>
            <p:cNvPr id="136" name="Google Shape;136;p17"/>
            <p:cNvCxnSpPr/>
            <p:nvPr/>
          </p:nvCxnSpPr>
          <p:spPr>
            <a:xfrm>
              <a:off x="1968" y="1632"/>
              <a:ext cx="1200" cy="0"/>
            </a:xfrm>
            <a:prstGeom prst="straightConnector1">
              <a:avLst/>
            </a:prstGeom>
            <a:noFill/>
            <a:ln cap="flat" cmpd="sng" w="28575">
              <a:solidFill>
                <a:schemeClr val="dk1"/>
              </a:solidFill>
              <a:prstDash val="solid"/>
              <a:miter lim="800000"/>
              <a:headEnd len="med" w="med" type="none"/>
              <a:tailEnd len="med" w="med" type="none"/>
            </a:ln>
          </p:spPr>
        </p:cxnSp>
      </p:grpSp>
      <p:sp>
        <p:nvSpPr>
          <p:cNvPr id="137" name="Google Shape;137;p17"/>
          <p:cNvSpPr txBox="1"/>
          <p:nvPr/>
        </p:nvSpPr>
        <p:spPr>
          <a:xfrm>
            <a:off x="609600" y="4343400"/>
            <a:ext cx="7848600" cy="11906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values of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and </a:t>
            </a:r>
            <a:r>
              <a:rPr b="0" i="1" lang="en-US" sz="1800" u="none">
                <a:solidFill>
                  <a:schemeClr val="dk1"/>
                </a:solidFill>
                <a:latin typeface="Arial"/>
                <a:ea typeface="Arial"/>
                <a:cs typeface="Arial"/>
                <a:sym typeface="Arial"/>
              </a:rPr>
              <a:t>n</a:t>
            </a:r>
            <a:r>
              <a:rPr b="0" i="0" lang="en-US" sz="1800" u="none">
                <a:solidFill>
                  <a:schemeClr val="dk1"/>
                </a:solidFill>
                <a:latin typeface="Arial"/>
                <a:ea typeface="Arial"/>
                <a:cs typeface="Arial"/>
                <a:sym typeface="Arial"/>
              </a:rPr>
              <a:t> are those of the coefficients in the balanced chemical equation.  Note that this is </a:t>
            </a:r>
            <a:r>
              <a:rPr b="0" i="1" lang="en-US" sz="1800" u="none">
                <a:solidFill>
                  <a:schemeClr val="dk1"/>
                </a:solidFill>
                <a:latin typeface="Arial"/>
                <a:ea typeface="Arial"/>
                <a:cs typeface="Arial"/>
                <a:sym typeface="Arial"/>
              </a:rPr>
              <a:t>equilibrium</a:t>
            </a:r>
            <a:r>
              <a:rPr b="0" i="0" lang="en-US" sz="1800" u="none">
                <a:solidFill>
                  <a:schemeClr val="dk1"/>
                </a:solidFill>
                <a:latin typeface="Arial"/>
                <a:ea typeface="Arial"/>
                <a:cs typeface="Arial"/>
                <a:sym typeface="Arial"/>
              </a:rPr>
              <a:t>, not </a:t>
            </a:r>
            <a:r>
              <a:rPr b="0" i="1" lang="en-US" sz="1800" u="none">
                <a:solidFill>
                  <a:schemeClr val="dk1"/>
                </a:solidFill>
                <a:latin typeface="Arial"/>
                <a:ea typeface="Arial"/>
                <a:cs typeface="Arial"/>
                <a:sym typeface="Arial"/>
              </a:rPr>
              <a:t>kinetics.</a:t>
            </a:r>
            <a:r>
              <a:rPr b="0" i="0" lang="en-US" sz="1800" u="none">
                <a:solidFill>
                  <a:schemeClr val="dk1"/>
                </a:solidFill>
                <a:latin typeface="Arial"/>
                <a:ea typeface="Arial"/>
                <a:cs typeface="Arial"/>
                <a:sym typeface="Arial"/>
              </a:rPr>
              <a:t>  The rates of the forward and reverse reactions are equal, NOT the concentrations of reactants and products.</a:t>
            </a:r>
            <a:endParaRPr/>
          </a:p>
        </p:txBody>
      </p:sp>
      <p:sp>
        <p:nvSpPr>
          <p:cNvPr id="138" name="Google Shape;138;p17"/>
          <p:cNvSpPr txBox="1"/>
          <p:nvPr/>
        </p:nvSpPr>
        <p:spPr>
          <a:xfrm>
            <a:off x="1219200" y="3581400"/>
            <a:ext cx="6553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This is also known as the LAW OF MASS ACTION.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18"/>
          <p:cNvSpPr txBox="1"/>
          <p:nvPr/>
        </p:nvSpPr>
        <p:spPr>
          <a:xfrm>
            <a:off x="457200" y="487362"/>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17.2</a:t>
            </a:r>
            <a:endParaRPr/>
          </a:p>
        </p:txBody>
      </p:sp>
      <p:sp>
        <p:nvSpPr>
          <p:cNvPr id="145" name="Google Shape;145;p18"/>
          <p:cNvSpPr txBox="1"/>
          <p:nvPr/>
        </p:nvSpPr>
        <p:spPr>
          <a:xfrm>
            <a:off x="2133600" y="457200"/>
            <a:ext cx="5486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range of equilibrium constants.</a:t>
            </a:r>
            <a:endParaRPr/>
          </a:p>
        </p:txBody>
      </p:sp>
      <p:pic>
        <p:nvPicPr>
          <p:cNvPr id="146" name="Google Shape;146;p18"/>
          <p:cNvPicPr preferRelativeResize="0"/>
          <p:nvPr/>
        </p:nvPicPr>
        <p:blipFill rotWithShape="1">
          <a:blip r:embed="rId3">
            <a:alphaModFix/>
          </a:blip>
          <a:srcRect b="0" l="0" r="0" t="0"/>
          <a:stretch/>
        </p:blipFill>
        <p:spPr>
          <a:xfrm>
            <a:off x="152400" y="1447800"/>
            <a:ext cx="8763000" cy="2482850"/>
          </a:xfrm>
          <a:prstGeom prst="rect">
            <a:avLst/>
          </a:prstGeom>
          <a:noFill/>
          <a:ln>
            <a:noFill/>
          </a:ln>
        </p:spPr>
      </p:pic>
      <p:sp>
        <p:nvSpPr>
          <p:cNvPr id="147" name="Google Shape;147;p18"/>
          <p:cNvSpPr txBox="1"/>
          <p:nvPr/>
        </p:nvSpPr>
        <p:spPr>
          <a:xfrm>
            <a:off x="685800" y="4191000"/>
            <a:ext cx="137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small </a:t>
            </a:r>
            <a:r>
              <a:rPr b="0" i="1" lang="en-US" sz="1800" u="none">
                <a:solidFill>
                  <a:schemeClr val="dk1"/>
                </a:solidFill>
                <a:latin typeface="Arial"/>
                <a:ea typeface="Arial"/>
                <a:cs typeface="Arial"/>
                <a:sym typeface="Arial"/>
              </a:rPr>
              <a:t>K</a:t>
            </a:r>
            <a:endParaRPr/>
          </a:p>
        </p:txBody>
      </p:sp>
      <p:sp>
        <p:nvSpPr>
          <p:cNvPr id="148" name="Google Shape;148;p18"/>
          <p:cNvSpPr txBox="1"/>
          <p:nvPr/>
        </p:nvSpPr>
        <p:spPr>
          <a:xfrm>
            <a:off x="3886200" y="4114800"/>
            <a:ext cx="1295400" cy="7794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large </a:t>
            </a:r>
            <a:r>
              <a:rPr b="0" i="1" lang="en-US" sz="1800" u="none">
                <a:solidFill>
                  <a:schemeClr val="dk1"/>
                </a:solidFill>
                <a:latin typeface="Arial"/>
                <a:ea typeface="Arial"/>
                <a:cs typeface="Arial"/>
                <a:sym typeface="Arial"/>
              </a:rPr>
              <a:t>K</a:t>
            </a:r>
            <a:endParaRPr/>
          </a:p>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sp>
        <p:nvSpPr>
          <p:cNvPr id="149" name="Google Shape;149;p18"/>
          <p:cNvSpPr txBox="1"/>
          <p:nvPr/>
        </p:nvSpPr>
        <p:spPr>
          <a:xfrm>
            <a:off x="7086600" y="4173537"/>
            <a:ext cx="1752600" cy="7794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intermediate </a:t>
            </a:r>
            <a:r>
              <a:rPr b="0" i="1" lang="en-US" sz="1800" u="none">
                <a:solidFill>
                  <a:schemeClr val="dk1"/>
                </a:solidFill>
                <a:latin typeface="Arial"/>
                <a:ea typeface="Arial"/>
                <a:cs typeface="Arial"/>
                <a:sym typeface="Arial"/>
              </a:rPr>
              <a:t>K</a:t>
            </a:r>
            <a:endParaRPr/>
          </a:p>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19"/>
          <p:cNvSpPr txBox="1"/>
          <p:nvPr/>
        </p:nvSpPr>
        <p:spPr>
          <a:xfrm>
            <a:off x="3200400" y="4876800"/>
            <a:ext cx="2667000" cy="1219200"/>
          </a:xfrm>
          <a:prstGeom prst="rect">
            <a:avLst/>
          </a:prstGeom>
          <a:solidFill>
            <a:srgbClr val="FFFF00">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6" name="Google Shape;156;p19"/>
          <p:cNvSpPr txBox="1"/>
          <p:nvPr/>
        </p:nvSpPr>
        <p:spPr>
          <a:xfrm>
            <a:off x="1676400" y="609600"/>
            <a:ext cx="5257800" cy="457200"/>
          </a:xfrm>
          <a:prstGeom prst="rect">
            <a:avLst/>
          </a:prstGeom>
          <a:gradFill>
            <a:gsLst>
              <a:gs pos="0">
                <a:srgbClr val="FF9218"/>
              </a:gs>
              <a:gs pos="100000">
                <a:schemeClr val="lt1"/>
              </a:gs>
            </a:gsLst>
            <a:lin ang="0" scaled="0"/>
          </a:gra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Arial"/>
              <a:buNone/>
            </a:pPr>
            <a:r>
              <a:rPr b="1" i="1" lang="en-US" sz="2400" u="none">
                <a:solidFill>
                  <a:schemeClr val="dk1"/>
                </a:solidFill>
                <a:latin typeface="Arial"/>
                <a:ea typeface="Arial"/>
                <a:cs typeface="Arial"/>
                <a:sym typeface="Arial"/>
              </a:rPr>
              <a:t>Q</a:t>
            </a:r>
            <a:r>
              <a:rPr b="1" i="0" lang="en-US" sz="2400" u="none">
                <a:solidFill>
                  <a:schemeClr val="dk1"/>
                </a:solidFill>
                <a:latin typeface="Arial"/>
                <a:ea typeface="Arial"/>
                <a:cs typeface="Arial"/>
                <a:sym typeface="Arial"/>
              </a:rPr>
              <a:t> - The Reaction Quotient</a:t>
            </a:r>
            <a:endParaRPr/>
          </a:p>
        </p:txBody>
      </p:sp>
      <p:sp>
        <p:nvSpPr>
          <p:cNvPr id="157" name="Google Shape;157;p19"/>
          <p:cNvSpPr txBox="1"/>
          <p:nvPr/>
        </p:nvSpPr>
        <p:spPr>
          <a:xfrm>
            <a:off x="838200" y="1295400"/>
            <a:ext cx="7696200" cy="173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any time, </a:t>
            </a:r>
            <a:r>
              <a:rPr b="0" i="1" lang="en-US" sz="1800" u="none">
                <a:solidFill>
                  <a:schemeClr val="dk1"/>
                </a:solidFill>
                <a:latin typeface="Arial"/>
                <a:ea typeface="Arial"/>
                <a:cs typeface="Arial"/>
                <a:sym typeface="Arial"/>
              </a:rPr>
              <a:t>t</a:t>
            </a:r>
            <a:r>
              <a:rPr b="0" i="0" lang="en-US" sz="1800" u="none">
                <a:solidFill>
                  <a:schemeClr val="dk1"/>
                </a:solidFill>
                <a:latin typeface="Arial"/>
                <a:ea typeface="Arial"/>
                <a:cs typeface="Arial"/>
                <a:sym typeface="Arial"/>
              </a:rPr>
              <a:t>, the system can be sampled to determine the amounts of reactants and products present.  A ratio of products to reactants, calculated in the same manner as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tells us whether the system has come to equilibrium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or whether the reaction has to proceed further from reactants to products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&lt;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or in the reverse direction from products to reactants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&gt;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in order to reach equilibrium.</a:t>
            </a:r>
            <a:endParaRPr/>
          </a:p>
        </p:txBody>
      </p:sp>
      <p:sp>
        <p:nvSpPr>
          <p:cNvPr id="158" name="Google Shape;158;p19"/>
          <p:cNvSpPr txBox="1"/>
          <p:nvPr/>
        </p:nvSpPr>
        <p:spPr>
          <a:xfrm>
            <a:off x="762000" y="3276600"/>
            <a:ext cx="76962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We use the molar concentrations of the substances in the reaction.  This is symbolized by using square brackets - [ ].</a:t>
            </a:r>
            <a:endParaRPr/>
          </a:p>
        </p:txBody>
      </p:sp>
      <p:sp>
        <p:nvSpPr>
          <p:cNvPr id="159" name="Google Shape;159;p19"/>
          <p:cNvSpPr txBox="1"/>
          <p:nvPr/>
        </p:nvSpPr>
        <p:spPr>
          <a:xfrm>
            <a:off x="762000" y="4114800"/>
            <a:ext cx="8001000"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For a general reaction  </a:t>
            </a:r>
            <a:r>
              <a:rPr b="0" i="1"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A  + </a:t>
            </a:r>
            <a:r>
              <a:rPr b="0" i="1"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B             </a:t>
            </a:r>
            <a:r>
              <a:rPr b="0" i="1"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C  +  </a:t>
            </a:r>
            <a:r>
              <a:rPr b="0" i="1" lang="en-US" sz="1800" u="none">
                <a:solidFill>
                  <a:schemeClr val="dk1"/>
                </a:solidFill>
                <a:latin typeface="Arial"/>
                <a:ea typeface="Arial"/>
                <a:cs typeface="Arial"/>
                <a:sym typeface="Arial"/>
              </a:rPr>
              <a:t>d</a:t>
            </a:r>
            <a:r>
              <a:rPr b="0" i="0" lang="en-US" sz="1800" u="none">
                <a:solidFill>
                  <a:schemeClr val="dk1"/>
                </a:solidFill>
                <a:latin typeface="Arial"/>
                <a:ea typeface="Arial"/>
                <a:cs typeface="Arial"/>
                <a:sym typeface="Arial"/>
              </a:rPr>
              <a:t>D where </a:t>
            </a:r>
            <a:r>
              <a:rPr b="0" i="1"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and </a:t>
            </a:r>
            <a:r>
              <a:rPr b="0" i="1" lang="en-US" sz="1800" u="none">
                <a:solidFill>
                  <a:schemeClr val="dk1"/>
                </a:solidFill>
                <a:latin typeface="Arial"/>
                <a:ea typeface="Arial"/>
                <a:cs typeface="Arial"/>
                <a:sym typeface="Arial"/>
              </a:rPr>
              <a:t>d</a:t>
            </a:r>
            <a:r>
              <a:rPr b="0" i="0" lang="en-US" sz="1800" u="none">
                <a:solidFill>
                  <a:schemeClr val="dk1"/>
                </a:solidFill>
                <a:latin typeface="Arial"/>
                <a:ea typeface="Arial"/>
                <a:cs typeface="Arial"/>
                <a:sym typeface="Arial"/>
              </a:rPr>
              <a:t> are the numerical coefficients in the balanced equation,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(and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can be calculated as</a:t>
            </a:r>
            <a:endParaRPr/>
          </a:p>
        </p:txBody>
      </p:sp>
      <p:pic>
        <p:nvPicPr>
          <p:cNvPr id="160" name="Google Shape;160;p19"/>
          <p:cNvPicPr preferRelativeResize="0"/>
          <p:nvPr/>
        </p:nvPicPr>
        <p:blipFill rotWithShape="1">
          <a:blip r:embed="rId3">
            <a:alphaModFix/>
          </a:blip>
          <a:srcRect b="0" l="0" r="0" t="0"/>
          <a:stretch/>
        </p:blipFill>
        <p:spPr>
          <a:xfrm>
            <a:off x="4114800" y="4191000"/>
            <a:ext cx="762000" cy="254000"/>
          </a:xfrm>
          <a:prstGeom prst="rect">
            <a:avLst/>
          </a:prstGeom>
          <a:noFill/>
          <a:ln>
            <a:noFill/>
          </a:ln>
        </p:spPr>
      </p:pic>
      <p:grpSp>
        <p:nvGrpSpPr>
          <p:cNvPr id="161" name="Google Shape;161;p19"/>
          <p:cNvGrpSpPr/>
          <p:nvPr/>
        </p:nvGrpSpPr>
        <p:grpSpPr>
          <a:xfrm>
            <a:off x="3429000" y="5029200"/>
            <a:ext cx="2046287" cy="900112"/>
            <a:chOff x="2400" y="3168"/>
            <a:chExt cx="820" cy="567"/>
          </a:xfrm>
        </p:grpSpPr>
        <p:sp>
          <p:nvSpPr>
            <p:cNvPr id="162" name="Google Shape;162;p19"/>
            <p:cNvSpPr txBox="1"/>
            <p:nvPr/>
          </p:nvSpPr>
          <p:spPr>
            <a:xfrm>
              <a:off x="2400" y="3264"/>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 = </a:t>
              </a:r>
              <a:endParaRPr/>
            </a:p>
          </p:txBody>
        </p:sp>
        <p:sp>
          <p:nvSpPr>
            <p:cNvPr id="163" name="Google Shape;163;p19"/>
            <p:cNvSpPr txBox="1"/>
            <p:nvPr/>
          </p:nvSpPr>
          <p:spPr>
            <a:xfrm>
              <a:off x="2675" y="3168"/>
              <a:ext cx="489"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1" baseline="30000" i="1" lang="en-US" sz="1800" u="none">
                  <a:solidFill>
                    <a:schemeClr val="dk1"/>
                  </a:solidFill>
                  <a:latin typeface="Arial"/>
                  <a:ea typeface="Arial"/>
                  <a:cs typeface="Arial"/>
                  <a:sym typeface="Arial"/>
                </a:rPr>
                <a:t>c</a:t>
              </a:r>
              <a:r>
                <a:rPr b="1" i="0" lang="en-US" sz="1800" u="none">
                  <a:solidFill>
                    <a:schemeClr val="dk1"/>
                  </a:solidFill>
                  <a:latin typeface="Arial"/>
                  <a:ea typeface="Arial"/>
                  <a:cs typeface="Arial"/>
                  <a:sym typeface="Arial"/>
                </a:rPr>
                <a:t> [D]</a:t>
              </a:r>
              <a:r>
                <a:rPr b="1" baseline="30000" i="1" lang="en-US" sz="1800" u="none">
                  <a:solidFill>
                    <a:schemeClr val="dk1"/>
                  </a:solidFill>
                  <a:latin typeface="Arial"/>
                  <a:ea typeface="Arial"/>
                  <a:cs typeface="Arial"/>
                  <a:sym typeface="Arial"/>
                </a:rPr>
                <a:t>d</a:t>
              </a:r>
              <a:endParaRPr/>
            </a:p>
          </p:txBody>
        </p:sp>
        <p:sp>
          <p:nvSpPr>
            <p:cNvPr id="164" name="Google Shape;164;p19"/>
            <p:cNvSpPr txBox="1"/>
            <p:nvPr/>
          </p:nvSpPr>
          <p:spPr>
            <a:xfrm>
              <a:off x="2675" y="3504"/>
              <a:ext cx="50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1" baseline="30000" i="1" lang="en-US" sz="1800" u="none">
                  <a:solidFill>
                    <a:schemeClr val="dk1"/>
                  </a:solidFill>
                  <a:latin typeface="Arial"/>
                  <a:ea typeface="Arial"/>
                  <a:cs typeface="Arial"/>
                  <a:sym typeface="Arial"/>
                </a:rPr>
                <a:t>a</a:t>
              </a:r>
              <a:r>
                <a:rPr b="1" i="0" lang="en-US" sz="1800" u="none">
                  <a:solidFill>
                    <a:schemeClr val="dk1"/>
                  </a:solidFill>
                  <a:latin typeface="Arial"/>
                  <a:ea typeface="Arial"/>
                  <a:cs typeface="Arial"/>
                  <a:sym typeface="Arial"/>
                </a:rPr>
                <a:t> [B]</a:t>
              </a:r>
              <a:r>
                <a:rPr b="1" baseline="30000" i="1" lang="en-US" sz="1800" u="none">
                  <a:solidFill>
                    <a:schemeClr val="dk1"/>
                  </a:solidFill>
                  <a:latin typeface="Arial"/>
                  <a:ea typeface="Arial"/>
                  <a:cs typeface="Arial"/>
                  <a:sym typeface="Arial"/>
                </a:rPr>
                <a:t>b</a:t>
              </a:r>
              <a:endParaRPr/>
            </a:p>
          </p:txBody>
        </p:sp>
        <p:cxnSp>
          <p:nvCxnSpPr>
            <p:cNvPr id="165" name="Google Shape;165;p19"/>
            <p:cNvCxnSpPr/>
            <p:nvPr/>
          </p:nvCxnSpPr>
          <p:spPr>
            <a:xfrm>
              <a:off x="2644" y="3456"/>
              <a:ext cx="576"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158"/>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159"/>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0" presetSubtype="0">
                                  <p:stCondLst>
                                    <p:cond delay="100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pic>
        <p:nvPicPr>
          <p:cNvPr id="171" name="Google Shape;171;p20"/>
          <p:cNvPicPr preferRelativeResize="0"/>
          <p:nvPr/>
        </p:nvPicPr>
        <p:blipFill rotWithShape="1">
          <a:blip r:embed="rId3">
            <a:alphaModFix/>
          </a:blip>
          <a:srcRect b="0" l="0" r="0" t="0"/>
          <a:stretch/>
        </p:blipFill>
        <p:spPr>
          <a:xfrm>
            <a:off x="0" y="2309812"/>
            <a:ext cx="8991600" cy="184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21"/>
          <p:cNvSpPr txBox="1"/>
          <p:nvPr/>
        </p:nvSpPr>
        <p:spPr>
          <a:xfrm>
            <a:off x="457200" y="495300"/>
            <a:ext cx="1981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17.3</a:t>
            </a:r>
            <a:endParaRPr/>
          </a:p>
        </p:txBody>
      </p:sp>
      <p:sp>
        <p:nvSpPr>
          <p:cNvPr id="178" name="Google Shape;178;p21"/>
          <p:cNvSpPr txBox="1"/>
          <p:nvPr/>
        </p:nvSpPr>
        <p:spPr>
          <a:xfrm>
            <a:off x="1828800" y="479425"/>
            <a:ext cx="6477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change in </a:t>
            </a:r>
            <a:r>
              <a:rPr b="1" i="1" lang="en-US" sz="2000" u="none">
                <a:solidFill>
                  <a:schemeClr val="dk1"/>
                </a:solidFill>
                <a:latin typeface="Arial"/>
                <a:ea typeface="Arial"/>
                <a:cs typeface="Arial"/>
                <a:sym typeface="Arial"/>
              </a:rPr>
              <a:t>Q</a:t>
            </a:r>
            <a:r>
              <a:rPr b="1" i="0" lang="en-US" sz="2000" u="none">
                <a:solidFill>
                  <a:schemeClr val="dk1"/>
                </a:solidFill>
                <a:latin typeface="Arial"/>
                <a:ea typeface="Arial"/>
                <a:cs typeface="Arial"/>
                <a:sym typeface="Arial"/>
              </a:rPr>
              <a:t> during the N</a:t>
            </a:r>
            <a:r>
              <a:rPr b="1" baseline="-25000" i="0" lang="en-US" sz="2000" u="none">
                <a:solidFill>
                  <a:schemeClr val="dk1"/>
                </a:solidFill>
                <a:latin typeface="Arial"/>
                <a:ea typeface="Arial"/>
                <a:cs typeface="Arial"/>
                <a:sym typeface="Arial"/>
              </a:rPr>
              <a:t>2</a:t>
            </a:r>
            <a:r>
              <a:rPr b="1" i="0" lang="en-US" sz="2000" u="none">
                <a:solidFill>
                  <a:schemeClr val="dk1"/>
                </a:solidFill>
                <a:latin typeface="Arial"/>
                <a:ea typeface="Arial"/>
                <a:cs typeface="Arial"/>
                <a:sym typeface="Arial"/>
              </a:rPr>
              <a:t>O</a:t>
            </a:r>
            <a:r>
              <a:rPr b="1" baseline="-25000" i="0" lang="en-US" sz="2000" u="none">
                <a:solidFill>
                  <a:schemeClr val="dk1"/>
                </a:solidFill>
                <a:latin typeface="Arial"/>
                <a:ea typeface="Arial"/>
                <a:cs typeface="Arial"/>
                <a:sym typeface="Arial"/>
              </a:rPr>
              <a:t>4</a:t>
            </a:r>
            <a:r>
              <a:rPr b="1" i="0" lang="en-US" sz="2000" u="none">
                <a:solidFill>
                  <a:schemeClr val="dk1"/>
                </a:solidFill>
                <a:latin typeface="Arial"/>
                <a:ea typeface="Arial"/>
                <a:cs typeface="Arial"/>
                <a:sym typeface="Arial"/>
              </a:rPr>
              <a:t>-NO</a:t>
            </a:r>
            <a:r>
              <a:rPr b="1" baseline="-25000" i="0" lang="en-US" sz="2000" u="none">
                <a:solidFill>
                  <a:schemeClr val="dk1"/>
                </a:solidFill>
                <a:latin typeface="Arial"/>
                <a:ea typeface="Arial"/>
                <a:cs typeface="Arial"/>
                <a:sym typeface="Arial"/>
              </a:rPr>
              <a:t>2</a:t>
            </a:r>
            <a:r>
              <a:rPr b="1" i="0" lang="en-US" sz="2000" u="none">
                <a:solidFill>
                  <a:schemeClr val="dk1"/>
                </a:solidFill>
                <a:latin typeface="Arial"/>
                <a:ea typeface="Arial"/>
                <a:cs typeface="Arial"/>
                <a:sym typeface="Arial"/>
              </a:rPr>
              <a:t> reaction.</a:t>
            </a:r>
            <a:endParaRPr/>
          </a:p>
        </p:txBody>
      </p:sp>
      <p:pic>
        <p:nvPicPr>
          <p:cNvPr id="179" name="Google Shape;179;p21"/>
          <p:cNvPicPr preferRelativeResize="0"/>
          <p:nvPr/>
        </p:nvPicPr>
        <p:blipFill rotWithShape="1">
          <a:blip r:embed="rId3">
            <a:alphaModFix/>
          </a:blip>
          <a:srcRect b="0" l="0" r="0" t="0"/>
          <a:stretch/>
        </p:blipFill>
        <p:spPr>
          <a:xfrm>
            <a:off x="1916112" y="914400"/>
            <a:ext cx="5159375" cy="5181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